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tags/tag77.xml" ContentType="application/vnd.openxmlformats-officedocument.presentationml.tags+xml"/>
  <Override PartName="/ppt/tags/tag86.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tags/tag75.xml" ContentType="application/vnd.openxmlformats-officedocument.presentationml.tags+xml"/>
  <Override PartName="/ppt/tags/tag84.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tags/tag82.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80.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359" r:id="rId2"/>
    <p:sldId id="351" r:id="rId3"/>
    <p:sldId id="523" r:id="rId4"/>
    <p:sldId id="525" r:id="rId5"/>
    <p:sldId id="522" r:id="rId6"/>
    <p:sldId id="557" r:id="rId7"/>
    <p:sldId id="558" r:id="rId8"/>
    <p:sldId id="559" r:id="rId9"/>
    <p:sldId id="560" r:id="rId10"/>
    <p:sldId id="562" r:id="rId11"/>
    <p:sldId id="561" r:id="rId12"/>
    <p:sldId id="524" r:id="rId13"/>
    <p:sldId id="353" r:id="rId14"/>
    <p:sldId id="486" r:id="rId15"/>
    <p:sldId id="350" r:id="rId16"/>
    <p:sldId id="357" r:id="rId17"/>
    <p:sldId id="401" r:id="rId18"/>
    <p:sldId id="420" r:id="rId19"/>
    <p:sldId id="451" r:id="rId20"/>
    <p:sldId id="362" r:id="rId21"/>
    <p:sldId id="361" r:id="rId22"/>
    <p:sldId id="363" r:id="rId23"/>
    <p:sldId id="374" r:id="rId24"/>
    <p:sldId id="457" r:id="rId25"/>
    <p:sldId id="366" r:id="rId26"/>
    <p:sldId id="370" r:id="rId27"/>
    <p:sldId id="365" r:id="rId28"/>
    <p:sldId id="381" r:id="rId29"/>
    <p:sldId id="364" r:id="rId30"/>
    <p:sldId id="449" r:id="rId31"/>
    <p:sldId id="492" r:id="rId32"/>
    <p:sldId id="452" r:id="rId33"/>
    <p:sldId id="453" r:id="rId34"/>
    <p:sldId id="454" r:id="rId35"/>
    <p:sldId id="517" r:id="rId36"/>
    <p:sldId id="455" r:id="rId37"/>
    <p:sldId id="456" r:id="rId38"/>
    <p:sldId id="490" r:id="rId39"/>
    <p:sldId id="491" r:id="rId40"/>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058" userDrawn="1">
          <p15:clr>
            <a:srgbClr val="A4A3A4"/>
          </p15:clr>
        </p15:guide>
        <p15:guide id="2" pos="381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lkinnet" initials="" lastIdx="0" clrIdx="0"/>
  <p:cmAuthor id="1" name="wen" initials="w"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3" autoAdjust="0"/>
    <p:restoredTop sz="94660" autoAdjust="0"/>
  </p:normalViewPr>
  <p:slideViewPr>
    <p:cSldViewPr snapToGrid="0" showGuides="1">
      <p:cViewPr>
        <p:scale>
          <a:sx n="100" d="100"/>
          <a:sy n="100" d="100"/>
        </p:scale>
        <p:origin x="-492" y="-390"/>
      </p:cViewPr>
      <p:guideLst>
        <p:guide orient="horz" pos="2058"/>
        <p:guide pos="3814"/>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2023/4/3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pPr/>
              <a:t>2023/4/3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2023/4/3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2023/4/3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2023/4/3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2023/4/3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2023/4/3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2023/4/3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2023/4/3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2023/4/3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pPr/>
              <a:t>2023/4/3</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2023/4/3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Masters/_rels/slideMaster1.xml.rels>&#65279;<?xml version="1.0" encoding="utf-8"?><Relationships xmlns="http://schemas.openxmlformats.org/package/2006/relationships"><Relationship Type="http://schemas.openxmlformats.org/officeDocument/2006/relationships/slideLayout" Target="../slideLayouts/slideLayout8.xml" Id="rId8" /><Relationship Type="http://schemas.openxmlformats.org/officeDocument/2006/relationships/theme" Target="../theme/theme1.xml" Id="rId13" /><Relationship Type="http://schemas.openxmlformats.org/officeDocument/2006/relationships/tags" Target="../tags/tag6.xml" Id="rId18" /><Relationship Type="http://schemas.openxmlformats.org/officeDocument/2006/relationships/slideLayout" Target="../slideLayouts/slideLayout3.xml" Id="rId3" /><Relationship Type="http://schemas.openxmlformats.org/officeDocument/2006/relationships/slideLayout" Target="../slideLayouts/slideLayout7.xml" Id="rId7" /><Relationship Type="http://schemas.openxmlformats.org/officeDocument/2006/relationships/slideLayout" Target="../slideLayouts/slideLayout12.xml" Id="rId12" /><Relationship Type="http://schemas.openxmlformats.org/officeDocument/2006/relationships/tags" Target="../tags/tag5.xml" Id="rId17" /><Relationship Type="http://schemas.openxmlformats.org/officeDocument/2006/relationships/slideLayout" Target="../slideLayouts/slideLayout2.xml" Id="rId2" /><Relationship Type="http://schemas.openxmlformats.org/officeDocument/2006/relationships/tags" Target="../tags/tag4.xml" Id="rId16" /><Relationship Type="http://schemas.openxmlformats.org/officeDocument/2006/relationships/image" Target="../media/image1.jpeg" Id="rId20" /><Relationship Type="http://schemas.openxmlformats.org/officeDocument/2006/relationships/slideLayout" Target="../slideLayouts/slideLayout1.xml" Id="rId1" /><Relationship Type="http://schemas.openxmlformats.org/officeDocument/2006/relationships/slideLayout" Target="../slideLayouts/slideLayout6.xml" Id="rId6" /><Relationship Type="http://schemas.openxmlformats.org/officeDocument/2006/relationships/slideLayout" Target="../slideLayouts/slideLayout11.xml" Id="rId11" /><Relationship Type="http://schemas.openxmlformats.org/officeDocument/2006/relationships/slideLayout" Target="../slideLayouts/slideLayout5.xml" Id="rId5" /><Relationship Type="http://schemas.openxmlformats.org/officeDocument/2006/relationships/tags" Target="../tags/tag3.xml" Id="rId15" /><Relationship Type="http://schemas.openxmlformats.org/officeDocument/2006/relationships/slideLayout" Target="../slideLayouts/slideLayout10.xml" Id="rId10" /><Relationship Type="http://schemas.openxmlformats.org/officeDocument/2006/relationships/tags" Target="../tags/tag7.xml" Id="rId19" /><Relationship Type="http://schemas.openxmlformats.org/officeDocument/2006/relationships/slideLayout" Target="../slideLayouts/slideLayout4.xml" Id="rId4" /><Relationship Type="http://schemas.openxmlformats.org/officeDocument/2006/relationships/slideLayout" Target="../slideLayouts/slideLayout9.xml" Id="rId9" /><Relationship Type="http://schemas.openxmlformats.org/officeDocument/2006/relationships/tags" Target="../tags/tag2.xml" Id="rId14"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print">
            <a:lum/>
          </a:blip>
          <a:srcRect/>
          <a:stretch>
            <a:fillRect l="-4000" r="-4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pPr/>
              <a:t>2023/4/3</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pPr/>
              <a:t>‹#›</a:t>
            </a:fld>
            <a:endParaRPr lang="zh-CN" altLang="en-US"/>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7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83.xml"/><Relationship Id="rId4" Type="http://schemas.openxmlformats.org/officeDocument/2006/relationships/image" Target="file:///D:\qq&#25991;&#20214;\712321467\Image\C2C\Image2\%7b75232B38-A165-1FB7-499C-2E1C792CACB5%7d.p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6.xml"/><Relationship Id="rId1" Type="http://schemas.openxmlformats.org/officeDocument/2006/relationships/tags" Target="../tags/tag6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8.xml"/><Relationship Id="rId1" Type="http://schemas.openxmlformats.org/officeDocument/2006/relationships/tags" Target="../tags/tag6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0.xml"/><Relationship Id="rId1" Type="http://schemas.openxmlformats.org/officeDocument/2006/relationships/tags" Target="../tags/tag6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2.xml"/><Relationship Id="rId1"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微信图片_20180510230959"/>
          <p:cNvPicPr>
            <a:picLocks noChangeAspect="1"/>
          </p:cNvPicPr>
          <p:nvPr/>
        </p:nvPicPr>
        <p:blipFill>
          <a:blip r:embed="rId2" cstate="print"/>
          <a:stretch>
            <a:fillRect/>
          </a:stretch>
        </p:blipFill>
        <p:spPr>
          <a:xfrm>
            <a:off x="-21166" y="-40005"/>
            <a:ext cx="12822767" cy="6902450"/>
          </a:xfrm>
          <a:prstGeom prst="rect">
            <a:avLst/>
          </a:prstGeom>
        </p:spPr>
      </p:pic>
      <p:sp>
        <p:nvSpPr>
          <p:cNvPr id="4" name="标题 1"/>
          <p:cNvSpPr>
            <a:spLocks noGrp="1"/>
          </p:cNvSpPr>
          <p:nvPr/>
        </p:nvSpPr>
        <p:spPr>
          <a:xfrm>
            <a:off x="662555" y="920079"/>
            <a:ext cx="11056689" cy="4194495"/>
          </a:xfrm>
          <a:prstGeom prst="rect">
            <a:avLst/>
          </a:prstGeom>
        </p:spPr>
        <p:txBody>
          <a:bodyPr vert="horz" lIns="90000" tIns="46800" rIns="90000" bIns="4680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8000" dirty="0" smtClean="0">
                <a:solidFill>
                  <a:srgbClr val="FF0000"/>
                </a:solidFill>
              </a:rPr>
              <a:t>大道至简  以简驭繁</a:t>
            </a:r>
            <a:endParaRPr lang="zh-CN" altLang="en-US" sz="6000" dirty="0">
              <a:solidFill>
                <a:srgbClr val="FF0000"/>
              </a:solidFill>
            </a:endParaRPr>
          </a:p>
          <a:p>
            <a:pPr algn="ctr">
              <a:lnSpc>
                <a:spcPct val="200000"/>
              </a:lnSpc>
            </a:pPr>
            <a:r>
              <a:rPr lang="en-US" altLang="zh-CN" sz="4800" dirty="0" smtClean="0">
                <a:solidFill>
                  <a:srgbClr val="FF0000"/>
                </a:solidFill>
              </a:rPr>
              <a:t> ------</a:t>
            </a:r>
            <a:r>
              <a:rPr lang="zh-CN" altLang="en-US" sz="4800" dirty="0" smtClean="0">
                <a:solidFill>
                  <a:srgbClr val="FF0000"/>
                </a:solidFill>
              </a:rPr>
              <a:t>中国古代史选</a:t>
            </a:r>
            <a:r>
              <a:rPr lang="zh-CN" altLang="en-US" sz="4800" dirty="0">
                <a:solidFill>
                  <a:srgbClr val="FF0000"/>
                </a:solidFill>
              </a:rPr>
              <a:t>择</a:t>
            </a:r>
            <a:r>
              <a:rPr lang="zh-CN" altLang="en-US" sz="4800" dirty="0" smtClean="0">
                <a:solidFill>
                  <a:srgbClr val="FF0000"/>
                </a:solidFill>
              </a:rPr>
              <a:t>题备考策略</a:t>
            </a:r>
            <a:endParaRPr lang="en-US" altLang="zh-CN" sz="4800" dirty="0" smtClean="0">
              <a:solidFill>
                <a:srgbClr val="FF0000"/>
              </a:solidFill>
            </a:endParaRPr>
          </a:p>
          <a:p>
            <a:pPr algn="ctr">
              <a:lnSpc>
                <a:spcPct val="200000"/>
              </a:lnSpc>
            </a:pPr>
            <a:r>
              <a:rPr lang="zh-CN" altLang="en-US" sz="4000" dirty="0" smtClean="0">
                <a:solidFill>
                  <a:schemeClr val="tx1"/>
                </a:solidFill>
              </a:rPr>
              <a:t>宁乡市实验中学   肖分良</a:t>
            </a:r>
            <a:endParaRPr lang="zh-CN" altLang="en-US" sz="4000"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184785" y="242570"/>
            <a:ext cx="7188835" cy="705485"/>
          </a:xfrm>
        </p:spPr>
        <p:txBody>
          <a:bodyPr>
            <a:noAutofit/>
          </a:bodyPr>
          <a:lstStyle/>
          <a:p>
            <a:r>
              <a:rPr lang="zh-CN" altLang="en-US" sz="4800"/>
              <a:t>二、学生问卷调查结果</a:t>
            </a:r>
          </a:p>
        </p:txBody>
      </p:sp>
      <p:sp>
        <p:nvSpPr>
          <p:cNvPr id="100" name="文本框 99"/>
          <p:cNvSpPr txBox="1"/>
          <p:nvPr/>
        </p:nvSpPr>
        <p:spPr>
          <a:xfrm>
            <a:off x="657225" y="4568190"/>
            <a:ext cx="9853295" cy="706755"/>
          </a:xfrm>
          <a:prstGeom prst="rect">
            <a:avLst/>
          </a:prstGeom>
          <a:noFill/>
          <a:ln w="9525">
            <a:noFill/>
          </a:ln>
        </p:spPr>
        <p:txBody>
          <a:bodyPr wrap="square">
            <a:spAutoFit/>
          </a:bodyPr>
          <a:lstStyle/>
          <a:p>
            <a:pPr indent="0"/>
            <a:r>
              <a:rPr lang="en-US" altLang="zh-CN" sz="4000" b="1">
                <a:solidFill>
                  <a:srgbClr val="FF0000"/>
                </a:solidFill>
                <a:latin typeface="微软雅黑" panose="020B0503020204020204" charset="-122"/>
                <a:ea typeface="微软雅黑" panose="020B0503020204020204" charset="-122"/>
                <a:cs typeface="微软雅黑" panose="020B0503020204020204" charset="-122"/>
              </a:rPr>
              <a:t>6</a:t>
            </a:r>
            <a:r>
              <a:rPr lang="zh-CN" altLang="en-US" sz="4000" b="1">
                <a:solidFill>
                  <a:srgbClr val="FF0000"/>
                </a:solidFill>
                <a:latin typeface="微软雅黑" panose="020B0503020204020204" charset="-122"/>
                <a:ea typeface="微软雅黑" panose="020B0503020204020204" charset="-122"/>
                <a:cs typeface="微软雅黑" panose="020B0503020204020204" charset="-122"/>
              </a:rPr>
              <a:t>、很快</a:t>
            </a:r>
            <a:r>
              <a:rPr lang="zh-CN" sz="4000" b="1">
                <a:solidFill>
                  <a:srgbClr val="FF0000"/>
                </a:solidFill>
                <a:latin typeface="微软雅黑" panose="020B0503020204020204" charset="-122"/>
                <a:ea typeface="微软雅黑" panose="020B0503020204020204" charset="-122"/>
                <a:cs typeface="微软雅黑" panose="020B0503020204020204" charset="-122"/>
              </a:rPr>
              <a:t>排除两个，犹豫半天最终选了错的</a:t>
            </a:r>
            <a:endParaRPr lang="zh-CN" altLang="en-US" sz="40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731520" y="1115695"/>
            <a:ext cx="6096000" cy="706755"/>
          </a:xfrm>
          <a:prstGeom prst="rect">
            <a:avLst/>
          </a:prstGeom>
          <a:noFill/>
        </p:spPr>
        <p:txBody>
          <a:bodyPr wrap="square" rtlCol="0">
            <a:spAutoFit/>
          </a:bodyPr>
          <a:lstStyle/>
          <a:p>
            <a:pPr indent="0"/>
            <a:r>
              <a:rPr lang="zh-CN" sz="4000" b="1">
                <a:solidFill>
                  <a:srgbClr val="FF0000"/>
                </a:solidFill>
                <a:latin typeface="微软雅黑" panose="020B0503020204020204" charset="-122"/>
                <a:ea typeface="微软雅黑" panose="020B0503020204020204" charset="-122"/>
                <a:cs typeface="微软雅黑" panose="020B0503020204020204" charset="-122"/>
                <a:sym typeface="+mn-ea"/>
              </a:rPr>
              <a:t>1、文言文看不懂</a:t>
            </a:r>
            <a:endParaRPr lang="zh-CN" sz="40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731520" y="1811020"/>
            <a:ext cx="6096000" cy="706755"/>
          </a:xfrm>
          <a:prstGeom prst="rect">
            <a:avLst/>
          </a:prstGeom>
          <a:noFill/>
        </p:spPr>
        <p:txBody>
          <a:bodyPr wrap="square" rtlCol="0">
            <a:spAutoFit/>
          </a:bodyPr>
          <a:lstStyle/>
          <a:p>
            <a:pPr indent="0"/>
            <a:r>
              <a:rPr lang="zh-CN" sz="4000" b="1">
                <a:solidFill>
                  <a:srgbClr val="FF0000"/>
                </a:solidFill>
                <a:latin typeface="微软雅黑" panose="020B0503020204020204" charset="-122"/>
                <a:ea typeface="微软雅黑" panose="020B0503020204020204" charset="-122"/>
                <a:cs typeface="微软雅黑" panose="020B0503020204020204" charset="-122"/>
                <a:sym typeface="+mn-ea"/>
              </a:rPr>
              <a:t>2、靠猜，不知材料讲什么</a:t>
            </a:r>
            <a:endParaRPr lang="zh-CN" sz="40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731520" y="2548255"/>
            <a:ext cx="8229600" cy="706755"/>
          </a:xfrm>
          <a:prstGeom prst="rect">
            <a:avLst/>
          </a:prstGeom>
          <a:noFill/>
        </p:spPr>
        <p:txBody>
          <a:bodyPr wrap="square" rtlCol="0">
            <a:spAutoFit/>
          </a:bodyPr>
          <a:lstStyle/>
          <a:p>
            <a:pPr indent="0"/>
            <a:r>
              <a:rPr lang="zh-CN" sz="4000" b="1">
                <a:solidFill>
                  <a:srgbClr val="FF0000"/>
                </a:solidFill>
                <a:latin typeface="微软雅黑" panose="020B0503020204020204" charset="-122"/>
                <a:ea typeface="微软雅黑" panose="020B0503020204020204" charset="-122"/>
                <a:cs typeface="微软雅黑" panose="020B0503020204020204" charset="-122"/>
                <a:sym typeface="+mn-ea"/>
              </a:rPr>
              <a:t>3、想法简单，只看到材料的表述</a:t>
            </a:r>
            <a:endParaRPr lang="zh-CN" sz="40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731520" y="3189605"/>
            <a:ext cx="7662545" cy="706755"/>
          </a:xfrm>
          <a:prstGeom prst="rect">
            <a:avLst/>
          </a:prstGeom>
          <a:noFill/>
        </p:spPr>
        <p:txBody>
          <a:bodyPr wrap="square" rtlCol="0">
            <a:spAutoFit/>
          </a:bodyPr>
          <a:lstStyle/>
          <a:p>
            <a:pPr indent="0"/>
            <a:r>
              <a:rPr lang="zh-CN" sz="4000" b="1">
                <a:solidFill>
                  <a:srgbClr val="FF0000"/>
                </a:solidFill>
                <a:latin typeface="微软雅黑" panose="020B0503020204020204" charset="-122"/>
                <a:ea typeface="微软雅黑" panose="020B0503020204020204" charset="-122"/>
                <a:cs typeface="微软雅黑" panose="020B0503020204020204" charset="-122"/>
                <a:sym typeface="+mn-ea"/>
              </a:rPr>
              <a:t>4、照搬教材知识做题，结果错了</a:t>
            </a:r>
            <a:endParaRPr lang="zh-CN" sz="40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731520" y="3896360"/>
            <a:ext cx="8339455" cy="706755"/>
          </a:xfrm>
          <a:prstGeom prst="rect">
            <a:avLst/>
          </a:prstGeom>
          <a:noFill/>
        </p:spPr>
        <p:txBody>
          <a:bodyPr wrap="square" rtlCol="0">
            <a:spAutoFit/>
          </a:bodyPr>
          <a:lstStyle/>
          <a:p>
            <a:pPr indent="0"/>
            <a:r>
              <a:rPr lang="en-US" altLang="zh-CN" sz="4000" b="1">
                <a:solidFill>
                  <a:srgbClr val="FF0000"/>
                </a:solidFill>
                <a:latin typeface="微软雅黑" panose="020B0503020204020204" charset="-122"/>
                <a:ea typeface="微软雅黑" panose="020B0503020204020204" charset="-122"/>
                <a:cs typeface="微软雅黑" panose="020B0503020204020204" charset="-122"/>
                <a:sym typeface="+mn-ea"/>
              </a:rPr>
              <a:t>5</a:t>
            </a:r>
            <a:r>
              <a:rPr lang="zh-CN" sz="4000" b="1">
                <a:solidFill>
                  <a:srgbClr val="FF0000"/>
                </a:solidFill>
                <a:latin typeface="微软雅黑" panose="020B0503020204020204" charset="-122"/>
                <a:ea typeface="微软雅黑" panose="020B0503020204020204" charset="-122"/>
                <a:cs typeface="微软雅黑" panose="020B0503020204020204" charset="-122"/>
                <a:sym typeface="+mn-ea"/>
              </a:rPr>
              <a:t>、感觉与教材知识没多大联系</a:t>
            </a:r>
            <a:endParaRPr lang="zh-CN" sz="4000" b="1">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P spid="3" grpId="0"/>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201024" y="733425"/>
            <a:ext cx="3324225" cy="3893374"/>
          </a:xfrm>
          <a:prstGeom prst="rect">
            <a:avLst/>
          </a:prstGeom>
          <a:noFill/>
          <a:ln w="9525">
            <a:noFill/>
          </a:ln>
        </p:spPr>
        <p:txBody>
          <a:bodyPr wrap="square">
            <a:spAutoFit/>
            <a:scene3d>
              <a:camera prst="orthographicFront"/>
              <a:lightRig rig="threePt" dir="t"/>
            </a:scene3d>
          </a:bodyPr>
          <a:lstStyle/>
          <a:p>
            <a:pPr indent="0" algn="ctr"/>
            <a:r>
              <a:rPr lang="en-US" altLang="zh-CN" sz="19900" b="1" dirty="0" smtClean="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a:t>
            </a:r>
            <a:r>
              <a:rPr lang="zh-CN" altLang="en-US" sz="4800" b="1" dirty="0" smtClean="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如</a:t>
            </a:r>
            <a:r>
              <a:rPr lang="zh-CN" altLang="en-US" sz="48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何教会学生做题</a:t>
            </a:r>
          </a:p>
        </p:txBody>
      </p:sp>
      <p:sp>
        <p:nvSpPr>
          <p:cNvPr id="7" name="文本框 6"/>
          <p:cNvSpPr txBox="1"/>
          <p:nvPr/>
        </p:nvSpPr>
        <p:spPr>
          <a:xfrm>
            <a:off x="281940" y="245110"/>
            <a:ext cx="3020695" cy="922020"/>
          </a:xfrm>
          <a:prstGeom prst="rect">
            <a:avLst/>
          </a:prstGeom>
          <a:noFill/>
          <a:ln w="9525">
            <a:noFill/>
          </a:ln>
        </p:spPr>
        <p:txBody>
          <a:bodyPr wrap="square">
            <a:spAutoFit/>
          </a:bodyPr>
          <a:lstStyle/>
          <a:p>
            <a:pPr indent="0"/>
            <a:r>
              <a:rPr lang="zh-CN" sz="5400" b="1">
                <a:solidFill>
                  <a:schemeClr val="tx1"/>
                </a:solidFill>
                <a:latin typeface="微软雅黑" panose="020B0503020204020204" charset="-122"/>
                <a:ea typeface="微软雅黑" panose="020B0503020204020204" charset="-122"/>
              </a:rPr>
              <a:t>知得失：</a:t>
            </a:r>
            <a:endParaRPr lang="zh-CN" altLang="en-US" sz="5400" b="1">
              <a:solidFill>
                <a:schemeClr val="tx1"/>
              </a:solidFill>
              <a:latin typeface="微软雅黑" panose="020B0503020204020204" charset="-122"/>
              <a:ea typeface="微软雅黑" panose="020B0503020204020204" charset="-122"/>
            </a:endParaRPr>
          </a:p>
        </p:txBody>
      </p:sp>
      <p:sp>
        <p:nvSpPr>
          <p:cNvPr id="2" name="文本框 1"/>
          <p:cNvSpPr txBox="1"/>
          <p:nvPr/>
        </p:nvSpPr>
        <p:spPr>
          <a:xfrm>
            <a:off x="1875790" y="1167130"/>
            <a:ext cx="6096000" cy="829945"/>
          </a:xfrm>
          <a:prstGeom prst="rect">
            <a:avLst/>
          </a:prstGeom>
          <a:noFill/>
        </p:spPr>
        <p:txBody>
          <a:bodyPr wrap="square" rtlCol="0">
            <a:spAutoFit/>
          </a:bodyPr>
          <a:lstStyle/>
          <a:p>
            <a:pPr indent="0" algn="ctr"/>
            <a:r>
              <a:rPr lang="en-US" altLang="zh-CN"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1</a:t>
            </a:r>
            <a:r>
              <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、高频考点是否关注</a:t>
            </a:r>
            <a:endPar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875790" y="2051685"/>
            <a:ext cx="6096000" cy="829945"/>
          </a:xfrm>
          <a:prstGeom prst="rect">
            <a:avLst/>
          </a:prstGeom>
          <a:noFill/>
        </p:spPr>
        <p:txBody>
          <a:bodyPr wrap="square" rtlCol="0">
            <a:spAutoFit/>
          </a:bodyPr>
          <a:lstStyle/>
          <a:p>
            <a:pPr indent="0" algn="ctr"/>
            <a:r>
              <a:rPr lang="en-US" altLang="zh-CN"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2</a:t>
            </a:r>
            <a:r>
              <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、历史概念是否讲清</a:t>
            </a:r>
            <a:endPar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875790" y="2936240"/>
            <a:ext cx="6096000" cy="829945"/>
          </a:xfrm>
          <a:prstGeom prst="rect">
            <a:avLst/>
          </a:prstGeom>
          <a:noFill/>
        </p:spPr>
        <p:txBody>
          <a:bodyPr wrap="square" rtlCol="0">
            <a:spAutoFit/>
          </a:bodyPr>
          <a:lstStyle/>
          <a:p>
            <a:pPr indent="0" algn="ctr"/>
            <a:r>
              <a:rPr lang="en-US" altLang="zh-CN"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3</a:t>
            </a:r>
            <a:r>
              <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、命题趋势是否知晓</a:t>
            </a:r>
            <a:endPar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875790" y="3872230"/>
            <a:ext cx="6096000" cy="829945"/>
          </a:xfrm>
          <a:prstGeom prst="rect">
            <a:avLst/>
          </a:prstGeom>
          <a:noFill/>
        </p:spPr>
        <p:txBody>
          <a:bodyPr wrap="square" rtlCol="0">
            <a:spAutoFit/>
          </a:bodyPr>
          <a:lstStyle/>
          <a:p>
            <a:pPr indent="0" algn="ctr"/>
            <a:r>
              <a:rPr lang="en-US" altLang="zh-CN"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4</a:t>
            </a:r>
            <a:r>
              <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、学生问题是否了解</a:t>
            </a:r>
            <a:endPar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3"/>
          <p:cNvSpPr>
            <a:spLocks noGrp="1"/>
          </p:cNvSpPr>
          <p:nvPr>
            <p:custDataLst>
              <p:tags r:id="rId1"/>
            </p:custDataLst>
          </p:nvPr>
        </p:nvSpPr>
        <p:spPr>
          <a:xfrm>
            <a:off x="4354830" y="1790065"/>
            <a:ext cx="3889375" cy="1740535"/>
          </a:xfrm>
          <a:prstGeom prst="rect">
            <a:avLst/>
          </a:prstGeom>
        </p:spPr>
        <p:txBody>
          <a:bodyPr vert="horz" lIns="90170" tIns="46990" rIns="90170" bIns="4699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sz="8000">
                <a:solidFill>
                  <a:srgbClr val="FF0000"/>
                </a:solidFill>
              </a:rPr>
              <a:t>谋策略</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49890" y="1004572"/>
            <a:ext cx="5268287" cy="1446550"/>
          </a:xfrm>
          <a:prstGeom prst="rect">
            <a:avLst/>
          </a:prstGeom>
        </p:spPr>
        <p:txBody>
          <a:bodyPr wrap="square">
            <a:spAutoFit/>
          </a:bodyPr>
          <a:lstStyle/>
          <a:p>
            <a:pPr algn="ctr"/>
            <a:r>
              <a:rPr lang="zh-CN" altLang="en-US" sz="8800" b="1" dirty="0" smtClean="0">
                <a:solidFill>
                  <a:srgbClr val="FF0000"/>
                </a:solidFill>
                <a:latin typeface="+mn-ea"/>
              </a:rPr>
              <a:t>教师层面</a:t>
            </a:r>
            <a:endParaRPr lang="zh-CN" altLang="en-US" sz="8800" b="1" dirty="0">
              <a:solidFill>
                <a:srgbClr val="FF0000"/>
              </a:solidFill>
              <a:latin typeface="+mn-ea"/>
            </a:endParaRPr>
          </a:p>
        </p:txBody>
      </p:sp>
      <p:sp>
        <p:nvSpPr>
          <p:cNvPr id="5" name="文本框 4"/>
          <p:cNvSpPr txBox="1"/>
          <p:nvPr>
            <p:custDataLst>
              <p:tags r:id="rId1"/>
            </p:custDataLst>
          </p:nvPr>
        </p:nvSpPr>
        <p:spPr>
          <a:xfrm>
            <a:off x="1757680" y="2790190"/>
            <a:ext cx="8676640" cy="922020"/>
          </a:xfrm>
          <a:prstGeom prst="rect">
            <a:avLst/>
          </a:prstGeom>
          <a:noFill/>
        </p:spPr>
        <p:txBody>
          <a:bodyPr wrap="square" rtlCol="0">
            <a:spAutoFit/>
          </a:bodyPr>
          <a:lstStyle/>
          <a:p>
            <a:r>
              <a:rPr lang="zh-CN" altLang="en-US" sz="5400" b="1">
                <a:latin typeface="+mj-ea"/>
                <a:ea typeface="+mj-ea"/>
                <a:cs typeface="+mj-ea"/>
                <a:sym typeface="+mn-ea"/>
              </a:rPr>
              <a:t>教师---做到三研二化一技巧</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275715" y="1929765"/>
            <a:ext cx="9084945" cy="765810"/>
          </a:xfrm>
        </p:spPr>
        <p:txBody>
          <a:bodyPr>
            <a:noAutofit/>
          </a:bodyPr>
          <a:lstStyle/>
          <a:p>
            <a:r>
              <a:rPr lang="zh-CN" altLang="en-US" sz="4000">
                <a:solidFill>
                  <a:srgbClr val="FF0000"/>
                </a:solidFill>
              </a:rPr>
              <a:t>三研：课标、真题、教材</a:t>
            </a:r>
          </a:p>
        </p:txBody>
      </p:sp>
      <p:sp>
        <p:nvSpPr>
          <p:cNvPr id="5" name="文本框 4"/>
          <p:cNvSpPr txBox="1"/>
          <p:nvPr/>
        </p:nvSpPr>
        <p:spPr>
          <a:xfrm>
            <a:off x="1149350" y="824865"/>
            <a:ext cx="8676640" cy="922020"/>
          </a:xfrm>
          <a:prstGeom prst="rect">
            <a:avLst/>
          </a:prstGeom>
          <a:noFill/>
        </p:spPr>
        <p:txBody>
          <a:bodyPr wrap="square" rtlCol="0">
            <a:spAutoFit/>
          </a:bodyPr>
          <a:lstStyle/>
          <a:p>
            <a:r>
              <a:rPr lang="zh-CN" altLang="en-US" sz="5400" b="1">
                <a:latin typeface="+mj-ea"/>
                <a:ea typeface="+mj-ea"/>
                <a:cs typeface="+mj-ea"/>
                <a:sym typeface="+mn-ea"/>
              </a:rPr>
              <a:t>教师---做到三研二化一技巧</a:t>
            </a:r>
          </a:p>
        </p:txBody>
      </p:sp>
      <p:sp>
        <p:nvSpPr>
          <p:cNvPr id="2" name="文本框 1"/>
          <p:cNvSpPr txBox="1"/>
          <p:nvPr/>
        </p:nvSpPr>
        <p:spPr>
          <a:xfrm>
            <a:off x="1325880" y="3787140"/>
            <a:ext cx="4770120" cy="706755"/>
          </a:xfrm>
          <a:prstGeom prst="rect">
            <a:avLst/>
          </a:prstGeom>
          <a:noFill/>
        </p:spPr>
        <p:txBody>
          <a:bodyPr wrap="square" rtlCol="0">
            <a:spAutoFit/>
          </a:bodyPr>
          <a:lstStyle/>
          <a:p>
            <a:r>
              <a:rPr lang="zh-CN" altLang="en-US" sz="4000" b="1">
                <a:solidFill>
                  <a:srgbClr val="FF0000"/>
                </a:solidFill>
                <a:latin typeface="+mj-ea"/>
                <a:ea typeface="+mj-ea"/>
                <a:sym typeface="+mn-ea"/>
              </a:rPr>
              <a:t>一技巧：解题技巧</a:t>
            </a:r>
          </a:p>
        </p:txBody>
      </p:sp>
      <p:sp>
        <p:nvSpPr>
          <p:cNvPr id="3" name="文本框 2"/>
          <p:cNvSpPr txBox="1"/>
          <p:nvPr/>
        </p:nvSpPr>
        <p:spPr>
          <a:xfrm>
            <a:off x="1325880" y="2878455"/>
            <a:ext cx="8636635" cy="706755"/>
          </a:xfrm>
          <a:prstGeom prst="rect">
            <a:avLst/>
          </a:prstGeom>
          <a:noFill/>
        </p:spPr>
        <p:txBody>
          <a:bodyPr wrap="square" rtlCol="0">
            <a:spAutoFit/>
          </a:bodyPr>
          <a:lstStyle/>
          <a:p>
            <a:r>
              <a:rPr lang="zh-CN" altLang="en-US" sz="4000" b="1">
                <a:solidFill>
                  <a:srgbClr val="FF0000"/>
                </a:solidFill>
                <a:sym typeface="+mn-ea"/>
              </a:rPr>
              <a:t>二化：真题类型化、知识概念化</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箭头连接符 4"/>
          <p:cNvCxnSpPr/>
          <p:nvPr/>
        </p:nvCxnSpPr>
        <p:spPr>
          <a:xfrm flipV="1">
            <a:off x="3277235" y="1599565"/>
            <a:ext cx="2808000" cy="36000"/>
          </a:xfrm>
          <a:prstGeom prst="straightConnector1">
            <a:avLst/>
          </a:prstGeom>
          <a:ln>
            <a:tailEnd type="arrow"/>
          </a:ln>
          <a:effectLst>
            <a:glow>
              <a:schemeClr val="accent1">
                <a:alpha val="40000"/>
              </a:schemeClr>
            </a:glow>
            <a:softEdge rad="63500"/>
          </a:effectLst>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20910" y="101765"/>
            <a:ext cx="4560815" cy="768350"/>
          </a:xfrm>
          <a:prstGeom prst="rect">
            <a:avLst/>
          </a:prstGeom>
        </p:spPr>
        <p:txBody>
          <a:bodyPr wrap="square">
            <a:spAutoFit/>
          </a:bodyPr>
          <a:lstStyle/>
          <a:p>
            <a:r>
              <a:rPr lang="zh-CN" altLang="en-US" sz="4400" b="1" dirty="0" smtClean="0"/>
              <a:t>一、三研</a:t>
            </a:r>
            <a:endParaRPr lang="zh-CN" altLang="en-US" sz="4400" b="1" dirty="0"/>
          </a:p>
        </p:txBody>
      </p:sp>
      <p:sp>
        <p:nvSpPr>
          <p:cNvPr id="20" name="矩形 19"/>
          <p:cNvSpPr/>
          <p:nvPr/>
        </p:nvSpPr>
        <p:spPr>
          <a:xfrm>
            <a:off x="4969077" y="277934"/>
            <a:ext cx="7069125" cy="646331"/>
          </a:xfrm>
          <a:prstGeom prst="rect">
            <a:avLst/>
          </a:prstGeom>
        </p:spPr>
        <p:txBody>
          <a:bodyPr wrap="square">
            <a:spAutoFit/>
          </a:bodyPr>
          <a:lstStyle/>
          <a:p>
            <a:r>
              <a:rPr lang="zh-CN" altLang="en-US" sz="3600" b="1" dirty="0" smtClean="0">
                <a:solidFill>
                  <a:srgbClr val="FF0000"/>
                </a:solidFill>
              </a:rPr>
              <a:t>这是教师须知，并非是学生须知</a:t>
            </a:r>
            <a:endParaRPr lang="zh-CN" altLang="en-US" sz="3600" b="1" dirty="0">
              <a:solidFill>
                <a:srgbClr val="FF0000"/>
              </a:solidFill>
            </a:endParaRPr>
          </a:p>
        </p:txBody>
      </p:sp>
      <p:sp>
        <p:nvSpPr>
          <p:cNvPr id="21" name="矩形 20"/>
          <p:cNvSpPr/>
          <p:nvPr/>
        </p:nvSpPr>
        <p:spPr>
          <a:xfrm>
            <a:off x="143207" y="1070466"/>
            <a:ext cx="6096000" cy="645160"/>
          </a:xfrm>
          <a:prstGeom prst="rect">
            <a:avLst/>
          </a:prstGeom>
        </p:spPr>
        <p:txBody>
          <a:bodyPr>
            <a:spAutoFit/>
          </a:bodyPr>
          <a:lstStyle/>
          <a:p>
            <a:r>
              <a:rPr lang="en-US" altLang="zh-CN" sz="3600" b="1" dirty="0" smtClean="0">
                <a:solidFill>
                  <a:schemeClr val="tx1"/>
                </a:solidFill>
              </a:rPr>
              <a:t>1</a:t>
            </a:r>
            <a:r>
              <a:rPr lang="zh-CN" altLang="en-US" sz="3600" b="1" dirty="0" smtClean="0">
                <a:solidFill>
                  <a:schemeClr val="tx1"/>
                </a:solidFill>
              </a:rPr>
              <a:t>、研课程标准</a:t>
            </a:r>
            <a:r>
              <a:rPr lang="en-US" altLang="zh-CN" sz="3600" b="1" dirty="0" smtClean="0">
                <a:solidFill>
                  <a:schemeClr val="tx1"/>
                </a:solidFill>
              </a:rPr>
              <a:t>: </a:t>
            </a:r>
            <a:r>
              <a:rPr lang="zh-CN" altLang="en-US" sz="3600" b="1" dirty="0" smtClean="0">
                <a:solidFill>
                  <a:schemeClr val="tx1"/>
                </a:solidFill>
              </a:rPr>
              <a:t>理论依据</a:t>
            </a:r>
          </a:p>
        </p:txBody>
      </p:sp>
      <p:pic>
        <p:nvPicPr>
          <p:cNvPr id="13" name="图片 12"/>
          <p:cNvPicPr>
            <a:picLocks noChangeAspect="1"/>
          </p:cNvPicPr>
          <p:nvPr>
            <p:custDataLst>
              <p:tags r:id="rId1"/>
            </p:custDataLst>
          </p:nvPr>
        </p:nvPicPr>
        <p:blipFill>
          <a:blip r:embed="rId3" cstate="print"/>
          <a:stretch>
            <a:fillRect/>
          </a:stretch>
        </p:blipFill>
        <p:spPr>
          <a:xfrm>
            <a:off x="7814310" y="1070610"/>
            <a:ext cx="3597275" cy="5026025"/>
          </a:xfrm>
          <a:prstGeom prst="rect">
            <a:avLst/>
          </a:prstGeom>
        </p:spPr>
      </p:pic>
      <p:sp>
        <p:nvSpPr>
          <p:cNvPr id="15" name="矩形 32776"/>
          <p:cNvSpPr/>
          <p:nvPr/>
        </p:nvSpPr>
        <p:spPr>
          <a:xfrm>
            <a:off x="220980" y="1791335"/>
            <a:ext cx="7367905" cy="3583940"/>
          </a:xfrm>
          <a:prstGeom prst="rect">
            <a:avLst/>
          </a:prstGeom>
          <a:solidFill>
            <a:schemeClr val="accent2"/>
          </a:solidFill>
          <a:ln w="9525">
            <a:noFill/>
          </a:ln>
        </p:spPr>
        <p:txBody>
          <a:bodyPr wrap="square" lIns="90000" tIns="46800" rIns="90000" bIns="46800" anchor="t">
            <a:noAutofit/>
          </a:bodyPr>
          <a:lstStyle/>
          <a:p>
            <a:pPr indent="711200">
              <a:lnSpc>
                <a:spcPct val="150000"/>
              </a:lnSpc>
            </a:pPr>
            <a:r>
              <a:rPr lang="zh-CN" altLang="zh-CN" sz="2800" b="1" dirty="0">
                <a:solidFill>
                  <a:srgbClr val="FFFFFF"/>
                </a:solidFill>
                <a:latin typeface="Arial" panose="020B0604020202020204" pitchFamily="34" charset="0"/>
                <a:ea typeface="宋体" panose="02010600030101010101" pitchFamily="2" charset="-122"/>
              </a:rPr>
              <a:t>历史课程要将培养和提高学生的历史学科核心素养作为目标，使学生通过历史课程的学习逐步形成具有历史学科特征的正确价值观、必备品格与关键能力。</a:t>
            </a:r>
          </a:p>
          <a:p>
            <a:pPr indent="711200">
              <a:lnSpc>
                <a:spcPct val="170000"/>
              </a:lnSpc>
            </a:pPr>
            <a:r>
              <a:rPr lang="zh-CN" altLang="zh-CN" sz="2800" b="1" dirty="0">
                <a:solidFill>
                  <a:srgbClr val="FFFFFF"/>
                </a:solidFill>
                <a:latin typeface="Arial" panose="020B0604020202020204" pitchFamily="34" charset="0"/>
                <a:ea typeface="宋体" panose="02010600030101010101" pitchFamily="2" charset="-122"/>
              </a:rPr>
              <a:t>        ——《普通高中历史课程标准》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ox(in)">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5615" y="271145"/>
            <a:ext cx="9089390" cy="706755"/>
          </a:xfrm>
          <a:prstGeom prst="rect">
            <a:avLst/>
          </a:prstGeom>
        </p:spPr>
        <p:txBody>
          <a:bodyPr wrap="square">
            <a:spAutoFit/>
          </a:bodyPr>
          <a:lstStyle/>
          <a:p>
            <a:r>
              <a:rPr lang="en-US" altLang="zh-CN" sz="4000" b="1" dirty="0" smtClean="0">
                <a:latin typeface="微软雅黑" panose="020B0503020204020204" charset="-122"/>
                <a:ea typeface="微软雅黑" panose="020B0503020204020204" charset="-122"/>
                <a:cs typeface="微软雅黑" panose="020B0503020204020204" charset="-122"/>
              </a:rPr>
              <a:t>2</a:t>
            </a:r>
            <a:r>
              <a:rPr lang="zh-CN" altLang="en-US" sz="4000" b="1" dirty="0" smtClean="0">
                <a:latin typeface="微软雅黑" panose="020B0503020204020204" charset="-122"/>
                <a:ea typeface="微软雅黑" panose="020B0503020204020204" charset="-122"/>
                <a:cs typeface="微软雅黑" panose="020B0503020204020204" charset="-122"/>
              </a:rPr>
              <a:t>、研高考真题</a:t>
            </a:r>
            <a:r>
              <a:rPr lang="en-US" altLang="zh-CN" sz="4000" b="1" dirty="0" smtClean="0">
                <a:latin typeface="微软雅黑" panose="020B0503020204020204" charset="-122"/>
                <a:ea typeface="微软雅黑" panose="020B0503020204020204" charset="-122"/>
                <a:cs typeface="微软雅黑" panose="020B0503020204020204" charset="-122"/>
              </a:rPr>
              <a:t>:</a:t>
            </a:r>
            <a:r>
              <a:rPr lang="zh-CN" altLang="en-US" sz="4000" b="1" dirty="0" smtClean="0">
                <a:latin typeface="微软雅黑" panose="020B0503020204020204" charset="-122"/>
                <a:ea typeface="微软雅黑" panose="020B0503020204020204" charset="-122"/>
                <a:cs typeface="微软雅黑" panose="020B0503020204020204" charset="-122"/>
              </a:rPr>
              <a:t>现实依据</a:t>
            </a:r>
            <a:endParaRPr lang="zh-CN" altLang="en-US" sz="4000" b="1" dirty="0">
              <a:latin typeface="微软雅黑" panose="020B0503020204020204" charset="-122"/>
              <a:ea typeface="微软雅黑" panose="020B0503020204020204" charset="-122"/>
              <a:cs typeface="微软雅黑" panose="020B0503020204020204" charset="-122"/>
            </a:endParaRPr>
          </a:p>
        </p:txBody>
      </p:sp>
      <p:sp>
        <p:nvSpPr>
          <p:cNvPr id="7" name="矩形 6"/>
          <p:cNvSpPr/>
          <p:nvPr/>
        </p:nvSpPr>
        <p:spPr>
          <a:xfrm>
            <a:off x="572139" y="1015484"/>
            <a:ext cx="8056880" cy="1137285"/>
          </a:xfrm>
          <a:prstGeom prst="rect">
            <a:avLst/>
          </a:prstGeom>
        </p:spPr>
        <p:txBody>
          <a:bodyPr wrap="none">
            <a:spAutoFit/>
          </a:bodyPr>
          <a:lstStyle/>
          <a:p>
            <a:pPr algn="ctr"/>
            <a:r>
              <a:rPr lang="zh-CN" altLang="en-US" sz="3600" b="1" dirty="0" smtClean="0">
                <a:solidFill>
                  <a:srgbClr val="FF0000"/>
                </a:solidFill>
              </a:rPr>
              <a:t>（</a:t>
            </a:r>
            <a:r>
              <a:rPr lang="en-US" altLang="zh-CN" sz="3600" b="1" dirty="0" smtClean="0">
                <a:solidFill>
                  <a:srgbClr val="FF0000"/>
                </a:solidFill>
              </a:rPr>
              <a:t>1</a:t>
            </a:r>
            <a:r>
              <a:rPr lang="zh-CN" altLang="en-US" sz="3600" b="1" dirty="0" smtClean="0">
                <a:solidFill>
                  <a:srgbClr val="FF0000"/>
                </a:solidFill>
              </a:rPr>
              <a:t>）、中国古代史选择题</a:t>
            </a:r>
            <a:r>
              <a:rPr lang="en-US" altLang="zh-CN" sz="3600" b="1" dirty="0" smtClean="0">
                <a:solidFill>
                  <a:srgbClr val="FF0000"/>
                </a:solidFill>
              </a:rPr>
              <a:t>-----</a:t>
            </a:r>
            <a:r>
              <a:rPr lang="zh-CN" altLang="en-US" sz="3600" b="1" dirty="0" smtClean="0">
                <a:solidFill>
                  <a:srgbClr val="FF0000"/>
                </a:solidFill>
              </a:rPr>
              <a:t>开篇之局</a:t>
            </a:r>
            <a:endParaRPr lang="en-US" altLang="zh-CN" sz="3600" b="1" dirty="0" smtClean="0">
              <a:solidFill>
                <a:srgbClr val="FF0000"/>
              </a:solidFill>
            </a:endParaRPr>
          </a:p>
          <a:p>
            <a:pPr algn="ctr"/>
            <a:r>
              <a:rPr lang="zh-CN" altLang="en-US" sz="3200" b="1" dirty="0" smtClean="0"/>
              <a:t>（</a:t>
            </a:r>
            <a:r>
              <a:rPr lang="en-US" altLang="zh-CN" sz="3200" b="1" dirty="0" smtClean="0"/>
              <a:t>5</a:t>
            </a:r>
            <a:r>
              <a:rPr lang="zh-CN" altLang="en-US" sz="3200" b="1" dirty="0" smtClean="0"/>
              <a:t>或</a:t>
            </a:r>
            <a:r>
              <a:rPr lang="en-US" altLang="zh-CN" sz="3200" b="1" dirty="0" smtClean="0"/>
              <a:t>6</a:t>
            </a:r>
            <a:r>
              <a:rPr lang="zh-CN" altLang="en-US" sz="3200" b="1" dirty="0" smtClean="0"/>
              <a:t>个）</a:t>
            </a:r>
            <a:endParaRPr lang="en-US" altLang="zh-CN" sz="3200" b="1" dirty="0" smtClean="0"/>
          </a:p>
        </p:txBody>
      </p:sp>
      <p:sp>
        <p:nvSpPr>
          <p:cNvPr id="8" name="矩形 7"/>
          <p:cNvSpPr/>
          <p:nvPr/>
        </p:nvSpPr>
        <p:spPr>
          <a:xfrm>
            <a:off x="610240" y="2192139"/>
            <a:ext cx="8056880" cy="1137285"/>
          </a:xfrm>
          <a:prstGeom prst="rect">
            <a:avLst/>
          </a:prstGeom>
        </p:spPr>
        <p:txBody>
          <a:bodyPr wrap="none">
            <a:spAutoFit/>
          </a:bodyPr>
          <a:lstStyle/>
          <a:p>
            <a:pPr algn="ctr"/>
            <a:r>
              <a:rPr lang="zh-CN" altLang="en-US" sz="3600" b="1" dirty="0" smtClean="0">
                <a:solidFill>
                  <a:srgbClr val="FF0000"/>
                </a:solidFill>
              </a:rPr>
              <a:t>（</a:t>
            </a:r>
            <a:r>
              <a:rPr lang="en-US" altLang="zh-CN" sz="3600" b="1" dirty="0" smtClean="0">
                <a:solidFill>
                  <a:srgbClr val="FF0000"/>
                </a:solidFill>
              </a:rPr>
              <a:t>2</a:t>
            </a:r>
            <a:r>
              <a:rPr lang="zh-CN" altLang="en-US" sz="3600" b="1" dirty="0" smtClean="0">
                <a:solidFill>
                  <a:srgbClr val="FF0000"/>
                </a:solidFill>
              </a:rPr>
              <a:t>）、中国古代史选择题</a:t>
            </a:r>
            <a:r>
              <a:rPr lang="en-US" altLang="zh-CN" sz="3600" b="1" dirty="0" smtClean="0">
                <a:solidFill>
                  <a:srgbClr val="FF0000"/>
                </a:solidFill>
              </a:rPr>
              <a:t>-----</a:t>
            </a:r>
            <a:r>
              <a:rPr lang="zh-CN" altLang="en-US" sz="3600" b="1" dirty="0" smtClean="0">
                <a:solidFill>
                  <a:srgbClr val="FF0000"/>
                </a:solidFill>
              </a:rPr>
              <a:t>分值之重</a:t>
            </a:r>
            <a:endParaRPr lang="en-US" altLang="zh-CN" sz="3600" b="1" dirty="0" smtClean="0">
              <a:solidFill>
                <a:srgbClr val="FF0000"/>
              </a:solidFill>
            </a:endParaRPr>
          </a:p>
          <a:p>
            <a:pPr algn="ctr"/>
            <a:r>
              <a:rPr lang="zh-CN" altLang="en-US" sz="3200" b="1" dirty="0" smtClean="0"/>
              <a:t>（</a:t>
            </a:r>
            <a:r>
              <a:rPr lang="en-US" altLang="zh-CN" sz="3200" b="1" dirty="0" smtClean="0"/>
              <a:t>15</a:t>
            </a:r>
            <a:r>
              <a:rPr lang="zh-CN" altLang="en-US" sz="3200" b="1" dirty="0" smtClean="0"/>
              <a:t>或</a:t>
            </a:r>
            <a:r>
              <a:rPr lang="en-US" altLang="zh-CN" sz="3200" b="1" dirty="0" smtClean="0"/>
              <a:t>18</a:t>
            </a:r>
            <a:r>
              <a:rPr lang="zh-CN" altLang="en-US" sz="3200" b="1" dirty="0" smtClean="0"/>
              <a:t>分</a:t>
            </a:r>
            <a:r>
              <a:rPr lang="zh-CN" altLang="en-US" sz="3200" b="1" smtClean="0"/>
              <a:t>）</a:t>
            </a:r>
            <a:endParaRPr lang="en-US" altLang="zh-CN" sz="3600" b="1" dirty="0" smtClean="0">
              <a:solidFill>
                <a:srgbClr val="FF0000"/>
              </a:solidFill>
            </a:endParaRPr>
          </a:p>
        </p:txBody>
      </p:sp>
      <p:sp>
        <p:nvSpPr>
          <p:cNvPr id="9" name="矩形 8"/>
          <p:cNvSpPr/>
          <p:nvPr/>
        </p:nvSpPr>
        <p:spPr>
          <a:xfrm>
            <a:off x="572140" y="3368159"/>
            <a:ext cx="8056880" cy="1137285"/>
          </a:xfrm>
          <a:prstGeom prst="rect">
            <a:avLst/>
          </a:prstGeom>
        </p:spPr>
        <p:txBody>
          <a:bodyPr wrap="none">
            <a:spAutoFit/>
          </a:bodyPr>
          <a:lstStyle/>
          <a:p>
            <a:pPr algn="ctr"/>
            <a:r>
              <a:rPr lang="zh-CN" altLang="en-US" sz="3600" b="1" dirty="0" smtClean="0">
                <a:solidFill>
                  <a:srgbClr val="FF0000"/>
                </a:solidFill>
              </a:rPr>
              <a:t>（</a:t>
            </a:r>
            <a:r>
              <a:rPr lang="en-US" altLang="zh-CN" sz="3600" b="1" dirty="0" smtClean="0">
                <a:solidFill>
                  <a:srgbClr val="FF0000"/>
                </a:solidFill>
              </a:rPr>
              <a:t>3</a:t>
            </a:r>
            <a:r>
              <a:rPr lang="zh-CN" altLang="en-US" sz="3600" b="1" dirty="0" smtClean="0">
                <a:solidFill>
                  <a:srgbClr val="FF0000"/>
                </a:solidFill>
              </a:rPr>
              <a:t>）、中国古代史选择题</a:t>
            </a:r>
            <a:r>
              <a:rPr lang="en-US" altLang="zh-CN" sz="3600" b="1" dirty="0" smtClean="0">
                <a:solidFill>
                  <a:srgbClr val="FF0000"/>
                </a:solidFill>
              </a:rPr>
              <a:t>-----</a:t>
            </a:r>
            <a:r>
              <a:rPr lang="zh-CN" altLang="en-US" sz="3600" b="1" dirty="0" smtClean="0">
                <a:solidFill>
                  <a:srgbClr val="FF0000"/>
                </a:solidFill>
              </a:rPr>
              <a:t>范围之广</a:t>
            </a:r>
            <a:endParaRPr lang="en-US" altLang="zh-CN" sz="3600" b="1" dirty="0" smtClean="0">
              <a:solidFill>
                <a:srgbClr val="FF0000"/>
              </a:solidFill>
            </a:endParaRPr>
          </a:p>
          <a:p>
            <a:pPr algn="ctr"/>
            <a:r>
              <a:rPr lang="zh-CN" altLang="en-US" sz="3200" b="1" dirty="0" smtClean="0"/>
              <a:t>（教材延伸）</a:t>
            </a:r>
            <a:endParaRPr lang="en-US" altLang="zh-CN" sz="3600" b="1" dirty="0" smtClean="0">
              <a:solidFill>
                <a:srgbClr val="FF0000"/>
              </a:solidFill>
            </a:endParaRPr>
          </a:p>
        </p:txBody>
      </p:sp>
      <p:sp>
        <p:nvSpPr>
          <p:cNvPr id="10" name="矩形 9"/>
          <p:cNvSpPr/>
          <p:nvPr/>
        </p:nvSpPr>
        <p:spPr>
          <a:xfrm>
            <a:off x="59696" y="4587359"/>
            <a:ext cx="8967470" cy="1137285"/>
          </a:xfrm>
          <a:prstGeom prst="rect">
            <a:avLst/>
          </a:prstGeom>
        </p:spPr>
        <p:txBody>
          <a:bodyPr wrap="none">
            <a:spAutoFit/>
          </a:bodyPr>
          <a:lstStyle/>
          <a:p>
            <a:pPr algn="ctr"/>
            <a:r>
              <a:rPr lang="zh-CN" altLang="en-US" sz="3600" b="1" dirty="0" smtClean="0">
                <a:solidFill>
                  <a:srgbClr val="FF0000"/>
                </a:solidFill>
              </a:rPr>
              <a:t>（</a:t>
            </a:r>
            <a:r>
              <a:rPr lang="en-US" altLang="zh-CN" sz="3600" b="1" dirty="0" smtClean="0">
                <a:solidFill>
                  <a:srgbClr val="FF0000"/>
                </a:solidFill>
              </a:rPr>
              <a:t>4</a:t>
            </a:r>
            <a:r>
              <a:rPr lang="zh-CN" altLang="en-US" sz="3600" b="1" dirty="0" smtClean="0">
                <a:solidFill>
                  <a:srgbClr val="FF0000"/>
                </a:solidFill>
              </a:rPr>
              <a:t>）、中国古代史选择题</a:t>
            </a:r>
            <a:r>
              <a:rPr lang="en-US" altLang="zh-CN" sz="3600" b="1" dirty="0" smtClean="0">
                <a:solidFill>
                  <a:srgbClr val="FF0000"/>
                </a:solidFill>
              </a:rPr>
              <a:t>-----</a:t>
            </a:r>
            <a:r>
              <a:rPr lang="zh-CN" altLang="en-US" sz="3600" b="1" dirty="0" smtClean="0">
                <a:solidFill>
                  <a:srgbClr val="FF0000"/>
                </a:solidFill>
              </a:rPr>
              <a:t>情境之新</a:t>
            </a:r>
            <a:endParaRPr lang="en-US" altLang="zh-CN" sz="3600" b="1" dirty="0" smtClean="0">
              <a:solidFill>
                <a:srgbClr val="FF0000"/>
              </a:solidFill>
            </a:endParaRPr>
          </a:p>
          <a:p>
            <a:pPr algn="ctr"/>
            <a:r>
              <a:rPr lang="en-US" altLang="zh-CN" sz="3200" b="1" dirty="0" smtClean="0"/>
              <a:t>         </a:t>
            </a:r>
            <a:r>
              <a:rPr lang="zh-CN" altLang="en-US" sz="3200" b="1" dirty="0" smtClean="0"/>
              <a:t>（文字、图表、地图、推理等约</a:t>
            </a:r>
            <a:r>
              <a:rPr lang="en-US" altLang="zh-CN" sz="3200" b="1" dirty="0" smtClean="0"/>
              <a:t>10</a:t>
            </a:r>
            <a:r>
              <a:rPr lang="zh-CN" altLang="en-US" sz="3200" b="1" dirty="0" smtClean="0"/>
              <a:t>种类型）</a:t>
            </a:r>
            <a:endParaRPr lang="en-US" altLang="zh-CN" sz="3200" b="1" dirty="0" smtClean="0"/>
          </a:p>
        </p:txBody>
      </p:sp>
      <p:sp>
        <p:nvSpPr>
          <p:cNvPr id="11" name="矩形 10"/>
          <p:cNvSpPr/>
          <p:nvPr/>
        </p:nvSpPr>
        <p:spPr>
          <a:xfrm>
            <a:off x="9099887" y="1015395"/>
            <a:ext cx="2031325" cy="646331"/>
          </a:xfrm>
          <a:prstGeom prst="rect">
            <a:avLst/>
          </a:prstGeom>
        </p:spPr>
        <p:txBody>
          <a:bodyPr wrap="none">
            <a:spAutoFit/>
          </a:bodyPr>
          <a:lstStyle/>
          <a:p>
            <a:pPr lvl="0" algn="ctr"/>
            <a:r>
              <a:rPr lang="zh-CN" altLang="en-US" sz="3600" b="1" dirty="0" smtClean="0">
                <a:solidFill>
                  <a:prstClr val="black"/>
                </a:solidFill>
              </a:rPr>
              <a:t>情绪变化</a:t>
            </a:r>
            <a:endParaRPr lang="zh-CN" altLang="en-US" sz="3600" b="1" dirty="0">
              <a:solidFill>
                <a:prstClr val="black"/>
              </a:solidFill>
            </a:endParaRPr>
          </a:p>
        </p:txBody>
      </p:sp>
      <p:sp>
        <p:nvSpPr>
          <p:cNvPr id="12" name="矩形 11"/>
          <p:cNvSpPr/>
          <p:nvPr/>
        </p:nvSpPr>
        <p:spPr>
          <a:xfrm>
            <a:off x="9100215" y="2191752"/>
            <a:ext cx="2031325" cy="646331"/>
          </a:xfrm>
          <a:prstGeom prst="rect">
            <a:avLst/>
          </a:prstGeom>
        </p:spPr>
        <p:txBody>
          <a:bodyPr wrap="none">
            <a:spAutoFit/>
          </a:bodyPr>
          <a:lstStyle/>
          <a:p>
            <a:r>
              <a:rPr lang="zh-CN" altLang="en-US" sz="3600" b="1" dirty="0" smtClean="0">
                <a:solidFill>
                  <a:prstClr val="black"/>
                </a:solidFill>
              </a:rPr>
              <a:t>影响成绩</a:t>
            </a:r>
            <a:endParaRPr lang="zh-CN" altLang="en-US" sz="3600" dirty="0"/>
          </a:p>
        </p:txBody>
      </p:sp>
      <p:sp>
        <p:nvSpPr>
          <p:cNvPr id="13" name="矩形 12"/>
          <p:cNvSpPr/>
          <p:nvPr/>
        </p:nvSpPr>
        <p:spPr>
          <a:xfrm>
            <a:off x="9099887" y="3367772"/>
            <a:ext cx="2031325" cy="646331"/>
          </a:xfrm>
          <a:prstGeom prst="rect">
            <a:avLst/>
          </a:prstGeom>
        </p:spPr>
        <p:txBody>
          <a:bodyPr wrap="none">
            <a:spAutoFit/>
          </a:bodyPr>
          <a:lstStyle/>
          <a:p>
            <a:pPr lvl="0" algn="ctr"/>
            <a:r>
              <a:rPr lang="zh-CN" altLang="en-US" sz="3600" b="1" dirty="0" smtClean="0">
                <a:solidFill>
                  <a:prstClr val="black"/>
                </a:solidFill>
              </a:rPr>
              <a:t>超越教材</a:t>
            </a:r>
            <a:endParaRPr lang="zh-CN" altLang="en-US" sz="3600" b="1" dirty="0">
              <a:solidFill>
                <a:prstClr val="black"/>
              </a:solidFill>
            </a:endParaRPr>
          </a:p>
        </p:txBody>
      </p:sp>
      <p:sp>
        <p:nvSpPr>
          <p:cNvPr id="14" name="矩形 13"/>
          <p:cNvSpPr/>
          <p:nvPr/>
        </p:nvSpPr>
        <p:spPr>
          <a:xfrm>
            <a:off x="9090362" y="4581257"/>
            <a:ext cx="2031326" cy="646331"/>
          </a:xfrm>
          <a:prstGeom prst="rect">
            <a:avLst/>
          </a:prstGeom>
        </p:spPr>
        <p:txBody>
          <a:bodyPr wrap="none">
            <a:spAutoFit/>
          </a:bodyPr>
          <a:lstStyle/>
          <a:p>
            <a:pPr lvl="0" algn="ctr"/>
            <a:r>
              <a:rPr lang="zh-CN" altLang="en-US" sz="3600" b="1" dirty="0" smtClean="0">
                <a:solidFill>
                  <a:prstClr val="black"/>
                </a:solidFill>
              </a:rPr>
              <a:t>题型多样</a:t>
            </a:r>
            <a:endParaRPr lang="zh-CN" altLang="en-US" sz="3600" b="1" dirty="0">
              <a:solidFill>
                <a:prstClr val="blac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467360" y="783590"/>
            <a:ext cx="6500495" cy="768350"/>
          </a:xfrm>
          <a:prstGeom prst="rect">
            <a:avLst/>
          </a:prstGeom>
        </p:spPr>
        <p:txBody>
          <a:bodyPr wrap="square">
            <a:spAutoFit/>
          </a:bodyPr>
          <a:lstStyle/>
          <a:p>
            <a:r>
              <a:rPr lang="en-US" altLang="zh-CN" sz="4400" b="1" dirty="0" smtClean="0">
                <a:solidFill>
                  <a:schemeClr val="tx1"/>
                </a:solidFill>
                <a:latin typeface="微软雅黑" panose="020B0503020204020204" charset="-122"/>
                <a:ea typeface="微软雅黑" panose="020B0503020204020204" charset="-122"/>
                <a:cs typeface="微软雅黑" panose="020B0503020204020204" charset="-122"/>
              </a:rPr>
              <a:t>3</a:t>
            </a:r>
            <a:r>
              <a:rPr lang="zh-CN" altLang="en-US" sz="4400" b="1" dirty="0" smtClean="0">
                <a:solidFill>
                  <a:schemeClr val="tx1"/>
                </a:solidFill>
                <a:latin typeface="微软雅黑" panose="020B0503020204020204" charset="-122"/>
                <a:ea typeface="微软雅黑" panose="020B0503020204020204" charset="-122"/>
                <a:cs typeface="微软雅黑" panose="020B0503020204020204" charset="-122"/>
              </a:rPr>
              <a:t>、研教材</a:t>
            </a:r>
            <a:r>
              <a:rPr lang="en-US" altLang="zh-CN" sz="44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4400" b="1" dirty="0" smtClean="0">
                <a:solidFill>
                  <a:schemeClr val="tx1"/>
                </a:solidFill>
                <a:latin typeface="微软雅黑" panose="020B0503020204020204" charset="-122"/>
                <a:ea typeface="微软雅黑" panose="020B0503020204020204" charset="-122"/>
                <a:cs typeface="微软雅黑" panose="020B0503020204020204" charset="-122"/>
              </a:rPr>
              <a:t>命题的根本</a:t>
            </a:r>
          </a:p>
        </p:txBody>
      </p:sp>
      <p:sp>
        <p:nvSpPr>
          <p:cNvPr id="5" name="矩形 4"/>
          <p:cNvSpPr/>
          <p:nvPr/>
        </p:nvSpPr>
        <p:spPr>
          <a:xfrm>
            <a:off x="911860" y="2082800"/>
            <a:ext cx="10617835" cy="1753235"/>
          </a:xfrm>
          <a:prstGeom prst="rect">
            <a:avLst/>
          </a:prstGeom>
        </p:spPr>
        <p:txBody>
          <a:bodyPr wrap="square">
            <a:spAutoFit/>
          </a:bodyPr>
          <a:lstStyle/>
          <a:p>
            <a:r>
              <a:rPr lang="en-US" altLang="zh-CN" sz="3600" b="1" dirty="0" smtClean="0">
                <a:solidFill>
                  <a:srgbClr val="FF0000"/>
                </a:solidFill>
              </a:rPr>
              <a:t> </a:t>
            </a:r>
            <a:r>
              <a:rPr lang="zh-CN" sz="3600" b="1" dirty="0" smtClean="0">
                <a:solidFill>
                  <a:srgbClr val="FF0000"/>
                </a:solidFill>
              </a:rPr>
              <a:t>处理好《中外史纲要》与选择性必修的关系</a:t>
            </a:r>
          </a:p>
          <a:p>
            <a:r>
              <a:rPr lang="en-US" altLang="zh-CN" sz="3600" b="1" dirty="0">
                <a:solidFill>
                  <a:srgbClr val="FF0000"/>
                </a:solidFill>
              </a:rPr>
              <a:t>      </a:t>
            </a:r>
            <a:r>
              <a:rPr lang="zh-CN" altLang="en-US" sz="3600" b="1" dirty="0">
                <a:solidFill>
                  <a:srgbClr val="FF0000"/>
                </a:solidFill>
              </a:rPr>
              <a:t>选择性必修教材是对《纲要》的补充说明，甚至适当补充一些必要的史实，更有利于学生理解教材。</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330" y="407035"/>
            <a:ext cx="3386455" cy="705485"/>
          </a:xfrm>
        </p:spPr>
        <p:txBody>
          <a:bodyPr>
            <a:noAutofit/>
          </a:bodyPr>
          <a:lstStyle/>
          <a:p>
            <a:r>
              <a:rPr lang="zh-CN" altLang="en-US" sz="5400"/>
              <a:t>二、二化</a:t>
            </a:r>
          </a:p>
        </p:txBody>
      </p:sp>
      <p:sp>
        <p:nvSpPr>
          <p:cNvPr id="100" name="文本框 99"/>
          <p:cNvSpPr txBox="1"/>
          <p:nvPr/>
        </p:nvSpPr>
        <p:spPr>
          <a:xfrm>
            <a:off x="765175" y="3429000"/>
            <a:ext cx="4352290" cy="706755"/>
          </a:xfrm>
          <a:prstGeom prst="rect">
            <a:avLst/>
          </a:prstGeom>
          <a:noFill/>
          <a:ln w="9525">
            <a:noFill/>
          </a:ln>
        </p:spPr>
        <p:txBody>
          <a:bodyPr wrap="square">
            <a:spAutoFit/>
          </a:bodyPr>
          <a:lstStyle/>
          <a:p>
            <a:pPr indent="0"/>
            <a:r>
              <a:rPr lang="en-US" altLang="zh-CN" sz="4000" b="1">
                <a:solidFill>
                  <a:srgbClr val="FF0000"/>
                </a:solidFill>
                <a:latin typeface="微软雅黑" panose="020B0503020204020204" charset="-122"/>
                <a:ea typeface="微软雅黑" panose="020B0503020204020204" charset="-122"/>
              </a:rPr>
              <a:t>2</a:t>
            </a:r>
            <a:r>
              <a:rPr lang="zh-CN" altLang="en-US" sz="4000" b="1">
                <a:solidFill>
                  <a:srgbClr val="FF0000"/>
                </a:solidFill>
                <a:latin typeface="微软雅黑" panose="020B0503020204020204" charset="-122"/>
                <a:ea typeface="微软雅黑" panose="020B0503020204020204" charset="-122"/>
              </a:rPr>
              <a:t>、</a:t>
            </a:r>
            <a:r>
              <a:rPr lang="zh-CN" sz="4000" b="1">
                <a:solidFill>
                  <a:srgbClr val="FF0000"/>
                </a:solidFill>
                <a:latin typeface="微软雅黑" panose="020B0503020204020204" charset="-122"/>
                <a:ea typeface="微软雅黑" panose="020B0503020204020204" charset="-122"/>
              </a:rPr>
              <a:t>知识概念化</a:t>
            </a:r>
            <a:endParaRPr lang="zh-CN" altLang="en-US" sz="4000" b="1">
              <a:solidFill>
                <a:srgbClr val="FF0000"/>
              </a:solidFill>
              <a:latin typeface="微软雅黑" panose="020B0503020204020204" charset="-122"/>
              <a:ea typeface="微软雅黑" panose="020B0503020204020204" charset="-122"/>
            </a:endParaRPr>
          </a:p>
        </p:txBody>
      </p:sp>
      <p:sp>
        <p:nvSpPr>
          <p:cNvPr id="5" name="文本框 4"/>
          <p:cNvSpPr txBox="1"/>
          <p:nvPr/>
        </p:nvSpPr>
        <p:spPr>
          <a:xfrm>
            <a:off x="765175" y="1732280"/>
            <a:ext cx="3978910" cy="706755"/>
          </a:xfrm>
          <a:prstGeom prst="rect">
            <a:avLst/>
          </a:prstGeom>
          <a:noFill/>
          <a:ln w="9525">
            <a:noFill/>
          </a:ln>
        </p:spPr>
        <p:txBody>
          <a:bodyPr wrap="square">
            <a:spAutoFit/>
          </a:bodyPr>
          <a:lstStyle/>
          <a:p>
            <a:pPr indent="0"/>
            <a:r>
              <a:rPr lang="en-US" altLang="zh-CN" sz="4000" b="1">
                <a:solidFill>
                  <a:srgbClr val="FF0000"/>
                </a:solidFill>
                <a:latin typeface="微软雅黑" panose="020B0503020204020204" charset="-122"/>
                <a:ea typeface="微软雅黑" panose="020B0503020204020204" charset="-122"/>
                <a:cs typeface="微软雅黑" panose="020B0503020204020204" charset="-122"/>
              </a:rPr>
              <a:t>1</a:t>
            </a:r>
            <a:r>
              <a:rPr lang="zh-CN" altLang="en-US" sz="4000" b="1">
                <a:solidFill>
                  <a:srgbClr val="FF0000"/>
                </a:solidFill>
                <a:latin typeface="微软雅黑" panose="020B0503020204020204" charset="-122"/>
                <a:ea typeface="微软雅黑" panose="020B0503020204020204" charset="-122"/>
                <a:cs typeface="微软雅黑" panose="020B0503020204020204" charset="-122"/>
              </a:rPr>
              <a:t>、题型类型化</a:t>
            </a:r>
          </a:p>
        </p:txBody>
      </p:sp>
      <p:sp>
        <p:nvSpPr>
          <p:cNvPr id="2" name="文本框 1"/>
          <p:cNvSpPr txBox="1"/>
          <p:nvPr/>
        </p:nvSpPr>
        <p:spPr>
          <a:xfrm>
            <a:off x="5041900" y="1482090"/>
            <a:ext cx="6483350" cy="1322070"/>
          </a:xfrm>
          <a:prstGeom prst="rect">
            <a:avLst/>
          </a:prstGeom>
          <a:noFill/>
          <a:ln w="9525">
            <a:noFill/>
          </a:ln>
        </p:spPr>
        <p:txBody>
          <a:bodyPr wrap="square">
            <a:spAutoFit/>
            <a:scene3d>
              <a:camera prst="orthographicFront"/>
              <a:lightRig rig="threePt" dir="t"/>
            </a:scene3d>
          </a:bodyPr>
          <a:lstStyle/>
          <a:p>
            <a:pPr indent="0"/>
            <a:r>
              <a:rPr lang="zh-CN" sz="40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从近五年或十年高考题中去发现命题类型并思考</a:t>
            </a:r>
            <a:r>
              <a:rPr lang="zh-CN" sz="40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解法</a:t>
            </a:r>
          </a:p>
        </p:txBody>
      </p:sp>
      <p:sp>
        <p:nvSpPr>
          <p:cNvPr id="3" name="文本框 2"/>
          <p:cNvSpPr txBox="1"/>
          <p:nvPr/>
        </p:nvSpPr>
        <p:spPr>
          <a:xfrm>
            <a:off x="5117465" y="3382645"/>
            <a:ext cx="6336030" cy="1322070"/>
          </a:xfrm>
          <a:prstGeom prst="rect">
            <a:avLst/>
          </a:prstGeom>
          <a:noFill/>
          <a:ln w="9525">
            <a:noFill/>
          </a:ln>
        </p:spPr>
        <p:txBody>
          <a:bodyPr wrap="square">
            <a:spAutoFit/>
            <a:scene3d>
              <a:camera prst="orthographicFront"/>
              <a:lightRig rig="threePt" dir="t"/>
            </a:scene3d>
          </a:bodyPr>
          <a:lstStyle/>
          <a:p>
            <a:pPr indent="0"/>
            <a:r>
              <a:rPr lang="zh-CN" sz="40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从近五年或十年高考题中去发现命题规律并思考</a:t>
            </a:r>
            <a:r>
              <a:rPr lang="zh-CN" sz="40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教学</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 grpId="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630" y="520065"/>
            <a:ext cx="11737340" cy="2080260"/>
          </a:xfrm>
        </p:spPr>
        <p:txBody>
          <a:bodyPr>
            <a:normAutofit/>
          </a:bodyPr>
          <a:lstStyle/>
          <a:p>
            <a:r>
              <a:rPr lang="en-US" altLang="zh-CN" sz="2400" dirty="0" smtClean="0">
                <a:solidFill>
                  <a:srgbClr val="FF0000"/>
                </a:solidFill>
                <a:latin typeface="+mn-ea"/>
                <a:ea typeface="+mn-ea"/>
                <a:cs typeface="+mn-ea"/>
              </a:rPr>
              <a:t>1</a:t>
            </a:r>
            <a:r>
              <a:rPr lang="zh-CN" altLang="en-US" sz="2400" dirty="0" smtClean="0">
                <a:solidFill>
                  <a:srgbClr val="FF0000"/>
                </a:solidFill>
                <a:latin typeface="+mn-ea"/>
                <a:ea typeface="+mn-ea"/>
                <a:cs typeface="+mn-ea"/>
              </a:rPr>
              <a:t>、（2022</a:t>
            </a:r>
            <a:r>
              <a:rPr lang="zh-CN" altLang="en-US" sz="2400" dirty="0">
                <a:solidFill>
                  <a:srgbClr val="FF0000"/>
                </a:solidFill>
                <a:latin typeface="+mn-ea"/>
                <a:ea typeface="+mn-ea"/>
                <a:cs typeface="+mn-ea"/>
              </a:rPr>
              <a:t>年湖南卷</a:t>
            </a:r>
            <a:r>
              <a:rPr lang="en-US" altLang="zh-CN" sz="2400" dirty="0">
                <a:solidFill>
                  <a:srgbClr val="FF0000"/>
                </a:solidFill>
                <a:latin typeface="+mn-ea"/>
                <a:ea typeface="+mn-ea"/>
                <a:cs typeface="+mn-ea"/>
              </a:rPr>
              <a:t>1</a:t>
            </a:r>
            <a:r>
              <a:rPr lang="zh-CN" altLang="en-US" sz="2400" dirty="0">
                <a:solidFill>
                  <a:srgbClr val="FF0000"/>
                </a:solidFill>
                <a:latin typeface="+mn-ea"/>
                <a:ea typeface="+mn-ea"/>
                <a:cs typeface="+mn-ea"/>
              </a:rPr>
              <a:t>）</a:t>
            </a:r>
            <a:r>
              <a:rPr lang="zh-CN" altLang="en-US" sz="2400" dirty="0">
                <a:latin typeface="+mn-ea"/>
                <a:ea typeface="+mn-ea"/>
                <a:cs typeface="+mn-ea"/>
              </a:rPr>
              <a:t>儒家起于鲁，传布于齐、晋、卫；墨家始于宋，传布于鲁、楚、秦；道家起源于南方，后在楚、齐、燕有不同分支；法家源于三晋，盛行于秦。这（</a:t>
            </a:r>
            <a:r>
              <a:rPr lang="en-US" altLang="zh-CN" sz="2400" dirty="0">
                <a:latin typeface="+mn-ea"/>
                <a:ea typeface="+mn-ea"/>
                <a:cs typeface="+mn-ea"/>
              </a:rPr>
              <a:t>    </a:t>
            </a:r>
            <a:r>
              <a:rPr lang="zh-CN" altLang="en-US" sz="2400" dirty="0">
                <a:latin typeface="+mn-ea"/>
                <a:ea typeface="+mn-ea"/>
                <a:cs typeface="+mn-ea"/>
              </a:rPr>
              <a:t>）</a:t>
            </a:r>
            <a:br>
              <a:rPr lang="zh-CN" altLang="en-US" sz="2400" dirty="0">
                <a:latin typeface="+mn-ea"/>
                <a:ea typeface="+mn-ea"/>
                <a:cs typeface="+mn-ea"/>
              </a:rPr>
            </a:br>
            <a:r>
              <a:rPr lang="en-US" altLang="zh-CN" sz="2400" dirty="0">
                <a:latin typeface="+mn-ea"/>
                <a:ea typeface="+mn-ea"/>
                <a:cs typeface="+mn-ea"/>
              </a:rPr>
              <a:t>     </a:t>
            </a:r>
            <a:r>
              <a:rPr lang="zh-CN" altLang="en-US" sz="2400" dirty="0">
                <a:latin typeface="+mn-ea"/>
                <a:ea typeface="+mn-ea"/>
                <a:cs typeface="+mn-ea"/>
              </a:rPr>
              <a:t>A.促进了政治统一</a:t>
            </a:r>
            <a:r>
              <a:rPr lang="en-US" altLang="zh-CN" sz="2400" dirty="0">
                <a:latin typeface="+mn-ea"/>
                <a:ea typeface="+mn-ea"/>
                <a:cs typeface="+mn-ea"/>
              </a:rPr>
              <a:t>   </a:t>
            </a:r>
            <a:r>
              <a:rPr lang="zh-CN" altLang="en-US" sz="2400" dirty="0">
                <a:latin typeface="+mn-ea"/>
                <a:ea typeface="+mn-ea"/>
                <a:cs typeface="+mn-ea"/>
              </a:rPr>
              <a:t>B.维系了“学在官府”的局面</a:t>
            </a:r>
            <a:br>
              <a:rPr lang="zh-CN" altLang="en-US" sz="2400" dirty="0">
                <a:latin typeface="+mn-ea"/>
                <a:ea typeface="+mn-ea"/>
                <a:cs typeface="+mn-ea"/>
              </a:rPr>
            </a:br>
            <a:r>
              <a:rPr lang="en-US" altLang="zh-CN" sz="2400" dirty="0">
                <a:latin typeface="+mn-ea"/>
                <a:ea typeface="+mn-ea"/>
                <a:cs typeface="+mn-ea"/>
              </a:rPr>
              <a:t>     </a:t>
            </a:r>
            <a:r>
              <a:rPr lang="zh-CN" altLang="en-US" sz="2400" dirty="0">
                <a:latin typeface="+mn-ea"/>
                <a:ea typeface="+mn-ea"/>
                <a:cs typeface="+mn-ea"/>
              </a:rPr>
              <a:t>C.冲击了贵族政治</a:t>
            </a:r>
            <a:r>
              <a:rPr lang="en-US" altLang="zh-CN" sz="2400" dirty="0">
                <a:latin typeface="+mn-ea"/>
                <a:ea typeface="+mn-ea"/>
                <a:cs typeface="+mn-ea"/>
              </a:rPr>
              <a:t>   </a:t>
            </a:r>
            <a:r>
              <a:rPr lang="zh-CN" altLang="en-US" sz="2400" dirty="0">
                <a:latin typeface="+mn-ea"/>
                <a:ea typeface="+mn-ea"/>
                <a:cs typeface="+mn-ea"/>
              </a:rPr>
              <a:t>D.导致了各诸侯国之间的矛盾</a:t>
            </a:r>
          </a:p>
        </p:txBody>
      </p:sp>
      <p:sp>
        <p:nvSpPr>
          <p:cNvPr id="100" name="文本框 99"/>
          <p:cNvSpPr txBox="1"/>
          <p:nvPr/>
        </p:nvSpPr>
        <p:spPr>
          <a:xfrm>
            <a:off x="172085" y="3405505"/>
            <a:ext cx="11627485" cy="1631216"/>
          </a:xfrm>
          <a:prstGeom prst="rect">
            <a:avLst/>
          </a:prstGeom>
          <a:noFill/>
          <a:ln w="9525">
            <a:noFill/>
          </a:ln>
        </p:spPr>
        <p:txBody>
          <a:bodyPr wrap="square">
            <a:spAutoFit/>
          </a:bodyPr>
          <a:lstStyle/>
          <a:p>
            <a:pPr indent="0"/>
            <a:r>
              <a:rPr lang="en-US" altLang="zh-CN" sz="2400" b="1" dirty="0" smtClean="0">
                <a:solidFill>
                  <a:srgbClr val="FF0000"/>
                </a:solidFill>
                <a:latin typeface="微软雅黑" panose="020B0503020204020204" charset="-122"/>
                <a:ea typeface="微软雅黑" panose="020B0503020204020204" charset="-122"/>
                <a:cs typeface="微软雅黑" panose="020B0503020204020204" charset="-122"/>
              </a:rPr>
              <a:t>2</a:t>
            </a:r>
            <a:r>
              <a:rPr lang="zh-CN" altLang="en-US" sz="2400" b="1" dirty="0" smtClean="0">
                <a:solidFill>
                  <a:srgbClr val="FF0000"/>
                </a:solidFill>
                <a:latin typeface="微软雅黑" panose="020B0503020204020204" charset="-122"/>
                <a:ea typeface="微软雅黑" panose="020B0503020204020204" charset="-122"/>
                <a:cs typeface="微软雅黑" panose="020B0503020204020204" charset="-122"/>
              </a:rPr>
              <a:t>、（</a:t>
            </a:r>
            <a:r>
              <a:rPr lang="en-US" sz="2400" b="1" dirty="0">
                <a:solidFill>
                  <a:srgbClr val="FF0000"/>
                </a:solidFill>
                <a:latin typeface="微软雅黑" panose="020B0503020204020204" charset="-122"/>
                <a:ea typeface="微软雅黑" panose="020B0503020204020204" charset="-122"/>
                <a:cs typeface="微软雅黑" panose="020B0503020204020204" charset="-122"/>
              </a:rPr>
              <a:t>2016</a:t>
            </a:r>
            <a:r>
              <a:rPr lang="zh-CN" sz="2400" b="1" dirty="0">
                <a:solidFill>
                  <a:srgbClr val="FF0000"/>
                </a:solidFill>
                <a:latin typeface="微软雅黑" panose="020B0503020204020204" charset="-122"/>
                <a:ea typeface="微软雅黑" panose="020B0503020204020204" charset="-122"/>
                <a:cs typeface="微软雅黑" panose="020B0503020204020204" charset="-122"/>
              </a:rPr>
              <a:t>年全国</a:t>
            </a:r>
            <a:r>
              <a:rPr lang="en-US" sz="2400" b="1" dirty="0">
                <a:solidFill>
                  <a:srgbClr val="FF0000"/>
                </a:solidFill>
                <a:latin typeface="微软雅黑" panose="020B0503020204020204" charset="-122"/>
                <a:ea typeface="微软雅黑" panose="020B0503020204020204" charset="-122"/>
                <a:cs typeface="微软雅黑" panose="020B0503020204020204" charset="-122"/>
              </a:rPr>
              <a:t>1</a:t>
            </a:r>
            <a:r>
              <a:rPr lang="zh-CN" sz="2400" b="1" dirty="0">
                <a:solidFill>
                  <a:srgbClr val="FF0000"/>
                </a:solidFill>
                <a:latin typeface="微软雅黑" panose="020B0503020204020204" charset="-122"/>
                <a:ea typeface="微软雅黑" panose="020B0503020204020204" charset="-122"/>
                <a:cs typeface="微软雅黑" panose="020B0503020204020204" charset="-122"/>
              </a:rPr>
              <a:t>卷</a:t>
            </a:r>
            <a:r>
              <a:rPr lang="en-US" sz="2400" b="1" dirty="0">
                <a:solidFill>
                  <a:srgbClr val="FF0000"/>
                </a:solidFill>
                <a:latin typeface="微软雅黑" panose="020B0503020204020204" charset="-122"/>
                <a:ea typeface="微软雅黑" panose="020B0503020204020204" charset="-122"/>
                <a:cs typeface="微软雅黑" panose="020B0503020204020204" charset="-122"/>
              </a:rPr>
              <a:t>24</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a:t>
            </a:r>
            <a:r>
              <a:rPr lang="zh-CN" sz="2400" b="1" dirty="0">
                <a:latin typeface="微软雅黑" panose="020B0503020204020204" charset="-122"/>
                <a:ea typeface="微软雅黑" panose="020B0503020204020204" charset="-122"/>
                <a:cs typeface="微软雅黑" panose="020B0503020204020204" charset="-122"/>
              </a:rPr>
              <a:t>孔子是儒家学派创始人</a:t>
            </a:r>
            <a:r>
              <a:rPr lang="en-US" sz="2400" b="1" dirty="0">
                <a:latin typeface="微软雅黑" panose="020B0503020204020204" charset="-122"/>
                <a:ea typeface="微软雅黑" panose="020B0503020204020204" charset="-122"/>
                <a:cs typeface="微软雅黑" panose="020B0503020204020204" charset="-122"/>
              </a:rPr>
              <a:t>,</a:t>
            </a:r>
            <a:r>
              <a:rPr lang="zh-CN" sz="2400" b="1" dirty="0">
                <a:latin typeface="微软雅黑" panose="020B0503020204020204" charset="-122"/>
                <a:ea typeface="微软雅黑" panose="020B0503020204020204" charset="-122"/>
                <a:cs typeface="微软雅黑" panose="020B0503020204020204" charset="-122"/>
              </a:rPr>
              <a:t>汉代崇尚儒学</a:t>
            </a:r>
            <a:r>
              <a:rPr lang="en-US" sz="2400" b="1" dirty="0">
                <a:latin typeface="微软雅黑" panose="020B0503020204020204" charset="-122"/>
                <a:ea typeface="微软雅黑" panose="020B0503020204020204" charset="-122"/>
                <a:cs typeface="微软雅黑" panose="020B0503020204020204" charset="-122"/>
              </a:rPr>
              <a:t>,</a:t>
            </a:r>
            <a:r>
              <a:rPr lang="zh-CN" sz="2400" b="1" dirty="0" smtClean="0">
                <a:latin typeface="微软雅黑" panose="020B0503020204020204" charset="-122"/>
                <a:ea typeface="微软雅黑" panose="020B0503020204020204" charset="-122"/>
                <a:cs typeface="微软雅黑" panose="020B0503020204020204" charset="-122"/>
              </a:rPr>
              <a:t>尊</a:t>
            </a:r>
            <a:r>
              <a:rPr lang="en-US" altLang="zh-CN" sz="2400" b="1" dirty="0" smtClean="0">
                <a:latin typeface="微软雅黑" panose="020B0503020204020204" charset="-122"/>
                <a:ea typeface="微软雅黑" panose="020B0503020204020204" charset="-122"/>
                <a:cs typeface="微软雅黑" panose="020B0503020204020204" charset="-122"/>
              </a:rPr>
              <a:t>《</a:t>
            </a:r>
            <a:r>
              <a:rPr lang="zh-CN" sz="2400" b="1" dirty="0" smtClean="0">
                <a:latin typeface="微软雅黑" panose="020B0503020204020204" charset="-122"/>
                <a:ea typeface="微软雅黑" panose="020B0503020204020204" charset="-122"/>
                <a:cs typeface="微软雅黑" panose="020B0503020204020204" charset="-122"/>
              </a:rPr>
              <a:t>尚</a:t>
            </a:r>
            <a:r>
              <a:rPr lang="zh-CN" sz="2400" b="1" dirty="0">
                <a:latin typeface="微软雅黑" panose="020B0503020204020204" charset="-122"/>
                <a:ea typeface="微软雅黑" panose="020B0503020204020204" charset="-122"/>
                <a:cs typeface="微软雅黑" panose="020B0503020204020204" charset="-122"/>
              </a:rPr>
              <a:t>书》等五部书为经典</a:t>
            </a:r>
            <a:r>
              <a:rPr lang="en-US" sz="2400" b="1" dirty="0">
                <a:latin typeface="微软雅黑" panose="020B0503020204020204" charset="-122"/>
                <a:ea typeface="微软雅黑" panose="020B0503020204020204" charset="-122"/>
                <a:cs typeface="微软雅黑" panose="020B0503020204020204" charset="-122"/>
              </a:rPr>
              <a:t>,</a:t>
            </a:r>
            <a:r>
              <a:rPr lang="zh-CN" sz="2400" b="1" dirty="0">
                <a:latin typeface="微软雅黑" panose="020B0503020204020204" charset="-122"/>
                <a:ea typeface="微软雅黑" panose="020B0503020204020204" charset="-122"/>
                <a:cs typeface="微软雅黑" panose="020B0503020204020204" charset="-122"/>
              </a:rPr>
              <a:t>记录孔子言论</a:t>
            </a:r>
            <a:r>
              <a:rPr lang="zh-CN" sz="2400" b="1" dirty="0" smtClean="0">
                <a:latin typeface="微软雅黑" panose="020B0503020204020204" charset="-122"/>
                <a:ea typeface="微软雅黑" panose="020B0503020204020204" charset="-122"/>
                <a:cs typeface="微软雅黑" panose="020B0503020204020204" charset="-122"/>
              </a:rPr>
              <a:t>的</a:t>
            </a:r>
            <a:r>
              <a:rPr lang="en-US" altLang="zh-CN" sz="2400" b="1" dirty="0" smtClean="0">
                <a:latin typeface="微软雅黑" panose="020B0503020204020204" charset="-122"/>
                <a:ea typeface="微软雅黑" panose="020B0503020204020204" charset="-122"/>
                <a:cs typeface="微软雅黑" panose="020B0503020204020204" charset="-122"/>
              </a:rPr>
              <a:t>《</a:t>
            </a:r>
            <a:r>
              <a:rPr lang="zh-CN" sz="2400" b="1" dirty="0" smtClean="0">
                <a:latin typeface="微软雅黑" panose="020B0503020204020204" charset="-122"/>
                <a:ea typeface="微软雅黑" panose="020B0503020204020204" charset="-122"/>
                <a:cs typeface="微软雅黑" panose="020B0503020204020204" charset="-122"/>
              </a:rPr>
              <a:t>论</a:t>
            </a:r>
            <a:r>
              <a:rPr lang="zh-CN" sz="2400" b="1" dirty="0">
                <a:latin typeface="微软雅黑" panose="020B0503020204020204" charset="-122"/>
                <a:ea typeface="微软雅黑" panose="020B0503020204020204" charset="-122"/>
                <a:cs typeface="微软雅黑" panose="020B0503020204020204" charset="-122"/>
              </a:rPr>
              <a:t>语》却不在“五经”之中。对此合理的解释是</a:t>
            </a:r>
            <a:r>
              <a:rPr lang="en-US" altLang="zh-CN" sz="2400" b="1" dirty="0">
                <a:latin typeface="微软雅黑" panose="020B0503020204020204" charset="-122"/>
                <a:ea typeface="微软雅黑" panose="020B0503020204020204" charset="-122"/>
                <a:cs typeface="微软雅黑" panose="020B0503020204020204" charset="-122"/>
              </a:rPr>
              <a:t>  </a:t>
            </a:r>
            <a:r>
              <a:rPr lang="zh-CN" sz="2400" b="1" dirty="0" smtClean="0">
                <a:latin typeface="微软雅黑" panose="020B0503020204020204" charset="-122"/>
                <a:ea typeface="微软雅黑" panose="020B0503020204020204" charset="-122"/>
                <a:cs typeface="微软雅黑" panose="020B0503020204020204" charset="-122"/>
              </a:rPr>
              <a:t>（</a:t>
            </a:r>
            <a:r>
              <a:rPr lang="en-US" altLang="zh-CN" sz="2400" b="1" dirty="0" smtClean="0">
                <a:latin typeface="微软雅黑" panose="020B0503020204020204" charset="-122"/>
                <a:ea typeface="微软雅黑" panose="020B0503020204020204" charset="-122"/>
                <a:cs typeface="微软雅黑" panose="020B0503020204020204" charset="-122"/>
              </a:rPr>
              <a:t>      </a:t>
            </a:r>
            <a:r>
              <a:rPr lang="zh-CN" altLang="en-US" sz="2400" b="1" dirty="0">
                <a:latin typeface="微软雅黑" panose="020B0503020204020204" charset="-122"/>
                <a:ea typeface="微软雅黑" panose="020B0503020204020204" charset="-122"/>
                <a:cs typeface="微软雅黑" panose="020B0503020204020204" charset="-122"/>
              </a:rPr>
              <a:t>）</a:t>
            </a:r>
            <a:endParaRPr lang="en-US" sz="2400" b="1" dirty="0">
              <a:latin typeface="微软雅黑" panose="020B0503020204020204" charset="-122"/>
              <a:ea typeface="微软雅黑" panose="020B0503020204020204" charset="-122"/>
              <a:cs typeface="微软雅黑" panose="020B0503020204020204" charset="-122"/>
            </a:endParaRPr>
          </a:p>
          <a:p>
            <a:r>
              <a:rPr lang="en-US" sz="2400" b="1" dirty="0">
                <a:latin typeface="微软雅黑" panose="020B0503020204020204" charset="-122"/>
                <a:ea typeface="微软雅黑" panose="020B0503020204020204" charset="-122"/>
                <a:cs typeface="微软雅黑" panose="020B0503020204020204" charset="-122"/>
              </a:rPr>
              <a:t>A.</a:t>
            </a:r>
            <a:r>
              <a:rPr lang="zh-CN" sz="2400" b="1" dirty="0">
                <a:latin typeface="微软雅黑" panose="020B0503020204020204" charset="-122"/>
                <a:ea typeface="微软雅黑" panose="020B0503020204020204" charset="-122"/>
                <a:cs typeface="微软雅黑" panose="020B0503020204020204" charset="-122"/>
              </a:rPr>
              <a:t>“五经”为阐发孔子儒学思想而作 </a:t>
            </a:r>
            <a:r>
              <a:rPr lang="en-US" sz="2400" b="1" dirty="0">
                <a:latin typeface="微软雅黑" panose="020B0503020204020204" charset="-122"/>
                <a:ea typeface="微软雅黑" panose="020B0503020204020204" charset="-122"/>
                <a:cs typeface="微软雅黑" panose="020B0503020204020204" charset="-122"/>
              </a:rPr>
              <a:t>B.</a:t>
            </a:r>
            <a:r>
              <a:rPr lang="zh-CN" sz="2400" b="1" dirty="0">
                <a:latin typeface="微软雅黑" panose="020B0503020204020204" charset="-122"/>
                <a:ea typeface="微软雅黑" panose="020B0503020204020204" charset="-122"/>
                <a:cs typeface="微软雅黑" panose="020B0503020204020204" charset="-122"/>
              </a:rPr>
              <a:t>汉代儒学背离了孔子的儒学思想</a:t>
            </a:r>
            <a:endParaRPr lang="en-US" sz="2400" b="1" dirty="0">
              <a:solidFill>
                <a:srgbClr val="FF0000"/>
              </a:solidFill>
              <a:latin typeface="微软雅黑" panose="020B0503020204020204" charset="-122"/>
              <a:ea typeface="微软雅黑" panose="020B0503020204020204" charset="-122"/>
              <a:cs typeface="微软雅黑" panose="020B0503020204020204" charset="-122"/>
            </a:endParaRPr>
          </a:p>
          <a:p>
            <a:pPr indent="0"/>
            <a:r>
              <a:rPr lang="en-US" sz="2400" b="1" dirty="0">
                <a:solidFill>
                  <a:schemeClr val="tx1"/>
                </a:solidFill>
                <a:latin typeface="微软雅黑" panose="020B0503020204020204" charset="-122"/>
                <a:ea typeface="微软雅黑" panose="020B0503020204020204" charset="-122"/>
                <a:cs typeface="微软雅黑" panose="020B0503020204020204" charset="-122"/>
              </a:rPr>
              <a:t>C.</a:t>
            </a:r>
            <a:r>
              <a:rPr lang="zh-CN" sz="2400" b="1" dirty="0">
                <a:solidFill>
                  <a:schemeClr val="tx1"/>
                </a:solidFill>
                <a:latin typeface="微软雅黑" panose="020B0503020204020204" charset="-122"/>
                <a:ea typeface="微软雅黑" panose="020B0503020204020204" charset="-122"/>
                <a:cs typeface="微软雅黑" panose="020B0503020204020204" charset="-122"/>
              </a:rPr>
              <a:t>儒学思想植根于久远的历史传统</a:t>
            </a:r>
            <a:r>
              <a:rPr lang="en-US" sz="2400" b="1" dirty="0">
                <a:latin typeface="微软雅黑" panose="020B0503020204020204" charset="-122"/>
                <a:ea typeface="微软雅黑" panose="020B0503020204020204" charset="-122"/>
                <a:cs typeface="微软雅黑" panose="020B0503020204020204" charset="-122"/>
              </a:rPr>
              <a:t>     D.</a:t>
            </a:r>
            <a:r>
              <a:rPr lang="zh-CN" sz="2400" b="1" dirty="0">
                <a:latin typeface="微软雅黑" panose="020B0503020204020204" charset="-122"/>
                <a:ea typeface="微软雅黑" panose="020B0503020204020204" charset="-122"/>
                <a:cs typeface="微软雅黑" panose="020B0503020204020204" charset="-122"/>
              </a:rPr>
              <a:t>儒学传统由于秦始皇焚书而断</a:t>
            </a:r>
            <a:r>
              <a:rPr lang="zh-CN" sz="2800" b="1" dirty="0">
                <a:latin typeface="微软雅黑" panose="020B0503020204020204" charset="-122"/>
                <a:ea typeface="微软雅黑" panose="020B0503020204020204" charset="-122"/>
                <a:cs typeface="微软雅黑" panose="020B0503020204020204" charset="-122"/>
              </a:rPr>
              <a:t>绝</a:t>
            </a:r>
            <a:endParaRPr lang="zh-CN" altLang="en-US" sz="2800" b="1"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55245" y="0"/>
            <a:ext cx="985520" cy="768350"/>
          </a:xfrm>
          <a:prstGeom prst="rect">
            <a:avLst/>
          </a:prstGeom>
          <a:noFill/>
        </p:spPr>
        <p:txBody>
          <a:bodyPr wrap="square" rtlCol="0">
            <a:spAutoFit/>
          </a:bodyPr>
          <a:lstStyle/>
          <a:p>
            <a:r>
              <a:rPr lang="zh-CN" altLang="en-US" sz="4400" b="1">
                <a:solidFill>
                  <a:srgbClr val="FF0000"/>
                </a:solidFill>
                <a:latin typeface="微软雅黑" panose="020B0503020204020204" charset="-122"/>
                <a:ea typeface="微软雅黑" panose="020B0503020204020204" charset="-122"/>
                <a:sym typeface="+mn-ea"/>
              </a:rPr>
              <a:t>例：</a:t>
            </a:r>
          </a:p>
        </p:txBody>
      </p:sp>
      <p:sp>
        <p:nvSpPr>
          <p:cNvPr id="5" name="椭圆 4"/>
          <p:cNvSpPr/>
          <p:nvPr/>
        </p:nvSpPr>
        <p:spPr>
          <a:xfrm>
            <a:off x="4027488" y="557214"/>
            <a:ext cx="1182687" cy="519112"/>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6" name="椭圆 5"/>
          <p:cNvSpPr/>
          <p:nvPr/>
        </p:nvSpPr>
        <p:spPr>
          <a:xfrm>
            <a:off x="9163050" y="581025"/>
            <a:ext cx="1095376" cy="466726"/>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7" name="椭圆 6"/>
          <p:cNvSpPr/>
          <p:nvPr/>
        </p:nvSpPr>
        <p:spPr>
          <a:xfrm>
            <a:off x="2789238" y="957264"/>
            <a:ext cx="1077912" cy="423862"/>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8" name="椭圆 7"/>
          <p:cNvSpPr/>
          <p:nvPr/>
        </p:nvSpPr>
        <p:spPr>
          <a:xfrm>
            <a:off x="10009188" y="1028700"/>
            <a:ext cx="992187" cy="409575"/>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9" name="椭圆 8"/>
          <p:cNvSpPr/>
          <p:nvPr/>
        </p:nvSpPr>
        <p:spPr>
          <a:xfrm>
            <a:off x="2903538" y="1366838"/>
            <a:ext cx="877887"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10" name="椭圆 9"/>
          <p:cNvSpPr/>
          <p:nvPr/>
        </p:nvSpPr>
        <p:spPr>
          <a:xfrm>
            <a:off x="3760788" y="3409950"/>
            <a:ext cx="935037" cy="504826"/>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11" name="椭圆 10"/>
          <p:cNvSpPr/>
          <p:nvPr/>
        </p:nvSpPr>
        <p:spPr>
          <a:xfrm>
            <a:off x="8324850" y="3348038"/>
            <a:ext cx="1874838"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12" name="椭圆 11"/>
          <p:cNvSpPr/>
          <p:nvPr/>
        </p:nvSpPr>
        <p:spPr>
          <a:xfrm>
            <a:off x="1704975" y="3729038"/>
            <a:ext cx="5200649"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13" name="椭圆 12"/>
          <p:cNvSpPr/>
          <p:nvPr/>
        </p:nvSpPr>
        <p:spPr>
          <a:xfrm>
            <a:off x="7999413" y="3748088"/>
            <a:ext cx="1943100"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14" name="椭圆 13"/>
          <p:cNvSpPr/>
          <p:nvPr/>
        </p:nvSpPr>
        <p:spPr>
          <a:xfrm>
            <a:off x="6084888" y="3371850"/>
            <a:ext cx="935037" cy="504826"/>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15" name="标题 1"/>
          <p:cNvSpPr txBox="1">
            <a:spLocks/>
          </p:cNvSpPr>
          <p:nvPr/>
        </p:nvSpPr>
        <p:spPr>
          <a:xfrm>
            <a:off x="436950" y="2486025"/>
            <a:ext cx="11078775" cy="971550"/>
          </a:xfrm>
          <a:prstGeom prst="rect">
            <a:avLst/>
          </a:prstGeom>
        </p:spPr>
        <p:txBody>
          <a:bodyPr vert="horz" lIns="90000" tIns="46800" rIns="90000" bIns="46800" rtlCol="0"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300" normalizeH="0" baseline="0" noProof="0" dirty="0" smtClean="0">
                <a:ln>
                  <a:noFill/>
                </a:ln>
                <a:solidFill>
                  <a:srgbClr val="FF0000"/>
                </a:solidFill>
                <a:effectLst/>
                <a:uLnTx/>
                <a:uFillTx/>
                <a:latin typeface="+mj-ea"/>
                <a:ea typeface="+mj-ea"/>
                <a:cs typeface="+mj-cs"/>
              </a:rPr>
              <a:t>   当我们把儒、墨、道、法等几个圏起来以后，我们就发现这个题目就是在考百家争鸣思想的影响。</a:t>
            </a:r>
            <a:endParaRPr kumimoji="0" lang="zh-CN" altLang="en-US" sz="2400" b="1" i="0" u="none" strike="noStrike" kern="1200" cap="none" spc="300" normalizeH="0" baseline="0" noProof="0" dirty="0">
              <a:ln>
                <a:noFill/>
              </a:ln>
              <a:solidFill>
                <a:srgbClr val="FF0000"/>
              </a:solidFill>
              <a:effectLst/>
              <a:uLnTx/>
              <a:uFillTx/>
              <a:latin typeface="+mj-ea"/>
              <a:ea typeface="+mj-ea"/>
              <a:cs typeface="+mj-cs"/>
            </a:endParaRPr>
          </a:p>
        </p:txBody>
      </p:sp>
      <p:sp>
        <p:nvSpPr>
          <p:cNvPr id="16" name="标题 1"/>
          <p:cNvSpPr txBox="1">
            <a:spLocks/>
          </p:cNvSpPr>
          <p:nvPr/>
        </p:nvSpPr>
        <p:spPr>
          <a:xfrm>
            <a:off x="341700" y="5029200"/>
            <a:ext cx="11221650" cy="1552575"/>
          </a:xfrm>
          <a:prstGeom prst="rect">
            <a:avLst/>
          </a:prstGeom>
        </p:spPr>
        <p:txBody>
          <a:bodyPr vert="horz" lIns="90000" tIns="46800" rIns="90000" bIns="4680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2400" b="1" spc="300" dirty="0" smtClean="0">
                <a:solidFill>
                  <a:schemeClr val="tx1">
                    <a:lumMod val="85000"/>
                    <a:lumOff val="15000"/>
                  </a:schemeClr>
                </a:solidFill>
                <a:latin typeface="黑体" pitchFamily="49" charset="-122"/>
                <a:ea typeface="黑体" pitchFamily="49" charset="-122"/>
                <a:cs typeface="+mj-cs"/>
              </a:rPr>
              <a:t>   </a:t>
            </a:r>
            <a:r>
              <a:rPr kumimoji="0" lang="zh-CN" altLang="en-US" sz="2400" b="1" i="0" u="none" strike="noStrike" kern="1200" cap="none" spc="300" normalizeH="0" baseline="0" noProof="0" dirty="0" smtClean="0">
                <a:ln>
                  <a:noFill/>
                </a:ln>
                <a:solidFill>
                  <a:srgbClr val="FF0000"/>
                </a:solidFill>
                <a:effectLst/>
                <a:uLnTx/>
                <a:uFillTx/>
                <a:latin typeface="+mn-ea"/>
                <a:cs typeface="+mj-cs"/>
              </a:rPr>
              <a:t>当我们把孔子、创始人、尊儒、</a:t>
            </a:r>
            <a:r>
              <a:rPr kumimoji="0" lang="en-US" altLang="zh-CN" sz="2400" b="1" i="0" u="none" strike="noStrike" kern="1200" cap="none" spc="300" normalizeH="0" baseline="0" noProof="0" dirty="0" smtClean="0">
                <a:ln>
                  <a:noFill/>
                </a:ln>
                <a:solidFill>
                  <a:srgbClr val="FF0000"/>
                </a:solidFill>
                <a:effectLst/>
                <a:uLnTx/>
                <a:uFillTx/>
                <a:latin typeface="+mn-ea"/>
                <a:cs typeface="+mj-cs"/>
              </a:rPr>
              <a:t>《</a:t>
            </a:r>
            <a:r>
              <a:rPr kumimoji="0" lang="zh-CN" altLang="en-US" sz="2400" b="1" i="0" u="none" strike="noStrike" kern="1200" cap="none" spc="300" normalizeH="0" baseline="0" noProof="0" dirty="0" smtClean="0">
                <a:ln>
                  <a:noFill/>
                </a:ln>
                <a:solidFill>
                  <a:srgbClr val="FF0000"/>
                </a:solidFill>
                <a:effectLst/>
                <a:uLnTx/>
                <a:uFillTx/>
                <a:latin typeface="+mn-ea"/>
                <a:cs typeface="+mj-cs"/>
              </a:rPr>
              <a:t>尚书</a:t>
            </a:r>
            <a:r>
              <a:rPr kumimoji="0" lang="en-US" altLang="zh-CN" sz="2400" b="1" i="0" u="none" strike="noStrike" kern="1200" cap="none" spc="300" normalizeH="0" baseline="0" noProof="0" dirty="0" smtClean="0">
                <a:ln>
                  <a:noFill/>
                </a:ln>
                <a:solidFill>
                  <a:srgbClr val="FF0000"/>
                </a:solidFill>
                <a:effectLst/>
                <a:uLnTx/>
                <a:uFillTx/>
                <a:latin typeface="+mn-ea"/>
                <a:cs typeface="+mj-cs"/>
              </a:rPr>
              <a:t>》</a:t>
            </a:r>
            <a:r>
              <a:rPr kumimoji="0" lang="zh-CN" altLang="en-US" sz="2400" b="1" i="0" u="none" strike="noStrike" kern="1200" cap="none" spc="300" normalizeH="0" baseline="0" noProof="0" dirty="0" smtClean="0">
                <a:ln>
                  <a:noFill/>
                </a:ln>
                <a:solidFill>
                  <a:srgbClr val="FF0000"/>
                </a:solidFill>
                <a:effectLst/>
                <a:uLnTx/>
                <a:uFillTx/>
                <a:latin typeface="+mn-ea"/>
                <a:cs typeface="+mj-cs"/>
              </a:rPr>
              <a:t>、孔子言论、</a:t>
            </a:r>
            <a:r>
              <a:rPr lang="en-US" altLang="zh-CN" sz="2400" b="1" spc="300" dirty="0" smtClean="0">
                <a:solidFill>
                  <a:srgbClr val="FF0000"/>
                </a:solidFill>
                <a:latin typeface="+mn-ea"/>
                <a:cs typeface="+mj-cs"/>
              </a:rPr>
              <a:t>《</a:t>
            </a:r>
            <a:r>
              <a:rPr kumimoji="0" lang="zh-CN" altLang="en-US" sz="2400" b="1" i="0" u="none" strike="noStrike" kern="1200" cap="none" spc="300" normalizeH="0" baseline="0" noProof="0" dirty="0" smtClean="0">
                <a:ln>
                  <a:noFill/>
                </a:ln>
                <a:solidFill>
                  <a:srgbClr val="FF0000"/>
                </a:solidFill>
                <a:effectLst/>
                <a:uLnTx/>
                <a:uFillTx/>
                <a:latin typeface="+mn-ea"/>
                <a:cs typeface="+mj-cs"/>
              </a:rPr>
              <a:t>论语</a:t>
            </a:r>
            <a:r>
              <a:rPr kumimoji="0" lang="en-US" altLang="zh-CN" sz="2400" b="1" i="0" u="none" strike="noStrike" kern="1200" cap="none" spc="300" normalizeH="0" baseline="0" noProof="0" dirty="0" smtClean="0">
                <a:ln>
                  <a:noFill/>
                </a:ln>
                <a:solidFill>
                  <a:srgbClr val="FF0000"/>
                </a:solidFill>
                <a:effectLst/>
                <a:uLnTx/>
                <a:uFillTx/>
                <a:latin typeface="+mn-ea"/>
                <a:cs typeface="+mj-cs"/>
              </a:rPr>
              <a:t>》</a:t>
            </a:r>
            <a:r>
              <a:rPr kumimoji="0" lang="zh-CN" altLang="en-US" sz="2400" b="1" i="0" u="none" strike="noStrike" kern="1200" cap="none" spc="300" normalizeH="0" baseline="0" noProof="0" dirty="0" smtClean="0">
                <a:ln>
                  <a:noFill/>
                </a:ln>
                <a:solidFill>
                  <a:srgbClr val="FF0000"/>
                </a:solidFill>
                <a:effectLst/>
                <a:uLnTx/>
                <a:uFillTx/>
                <a:latin typeface="+mn-ea"/>
                <a:cs typeface="+mj-cs"/>
              </a:rPr>
              <a:t>不在其中，合理解释等连起来以后，很快明白，是考儒家思想的来源。孔子的仁、德、礼不是来源于尧舜的贤与德和周公的礼乐吗？这是历史概念，要靠老师平时在课堂上讲清</a:t>
            </a:r>
            <a:r>
              <a:rPr kumimoji="0" lang="zh-CN" altLang="en-US" sz="2400" b="1" i="0" u="none" strike="noStrike" kern="1200" cap="none" spc="300" normalizeH="0" baseline="0" noProof="0" dirty="0" smtClean="0">
                <a:ln>
                  <a:noFill/>
                </a:ln>
                <a:solidFill>
                  <a:schemeClr val="tx1">
                    <a:lumMod val="85000"/>
                    <a:lumOff val="15000"/>
                  </a:schemeClr>
                </a:solidFill>
                <a:effectLst/>
                <a:uLnTx/>
                <a:uFillTx/>
                <a:latin typeface="+mn-ea"/>
                <a:cs typeface="+mj-cs"/>
              </a:rPr>
              <a:t>。</a:t>
            </a:r>
            <a:endParaRPr kumimoji="0" lang="zh-CN" altLang="en-US" sz="2400" b="1" i="0" u="none" strike="noStrike" kern="1200" cap="none" spc="300" normalizeH="0" baseline="0" noProof="0" dirty="0">
              <a:ln>
                <a:noFill/>
              </a:ln>
              <a:solidFill>
                <a:schemeClr val="tx1">
                  <a:lumMod val="85000"/>
                  <a:lumOff val="15000"/>
                </a:schemeClr>
              </a:solidFill>
              <a:effectLst/>
              <a:uLnTx/>
              <a:uFillTx/>
              <a:latin typeface="+mn-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348928" y="202473"/>
            <a:ext cx="11481121" cy="5988777"/>
          </a:xfrm>
          <a:prstGeom prst="rect">
            <a:avLst/>
          </a:prstGeom>
        </p:spPr>
        <p:txBody>
          <a:bodyPr vert="horz" lIns="90000" tIns="46800" rIns="90000" bIns="4680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en-US" altLang="zh-CN" sz="3200" dirty="0" smtClean="0">
                <a:solidFill>
                  <a:schemeClr val="tx1"/>
                </a:solidFill>
              </a:rPr>
              <a:t>    </a:t>
            </a:r>
            <a:r>
              <a:rPr lang="zh-CN" altLang="en-US" sz="3200" dirty="0" smtClean="0">
                <a:solidFill>
                  <a:schemeClr val="tx1"/>
                </a:solidFill>
              </a:rPr>
              <a:t>“大道至简” 是道学学者对</a:t>
            </a:r>
            <a:r>
              <a:rPr lang="en-US" altLang="zh-CN" sz="3200" dirty="0" smtClean="0">
                <a:solidFill>
                  <a:schemeClr val="tx1"/>
                </a:solidFill>
              </a:rPr>
              <a:t>《</a:t>
            </a:r>
            <a:r>
              <a:rPr lang="zh-CN" altLang="en-US" sz="3200" dirty="0" smtClean="0">
                <a:solidFill>
                  <a:schemeClr val="tx1"/>
                </a:solidFill>
              </a:rPr>
              <a:t>道德经</a:t>
            </a:r>
            <a:r>
              <a:rPr lang="en-US" altLang="zh-CN" sz="3200" dirty="0" smtClean="0">
                <a:solidFill>
                  <a:schemeClr val="tx1"/>
                </a:solidFill>
              </a:rPr>
              <a:t>》</a:t>
            </a:r>
            <a:r>
              <a:rPr lang="zh-CN" altLang="en-US" sz="3200" dirty="0" smtClean="0">
                <a:solidFill>
                  <a:schemeClr val="tx1"/>
                </a:solidFill>
              </a:rPr>
              <a:t>思想内涵的一种概括。大道至简是指大道理</a:t>
            </a:r>
            <a:r>
              <a:rPr lang="en-US" altLang="zh-CN" sz="3200" dirty="0" smtClean="0">
                <a:solidFill>
                  <a:schemeClr val="tx1"/>
                </a:solidFill>
              </a:rPr>
              <a:t>(</a:t>
            </a:r>
            <a:r>
              <a:rPr lang="zh-CN" altLang="en-US" sz="3200" dirty="0" smtClean="0">
                <a:solidFill>
                  <a:schemeClr val="tx1"/>
                </a:solidFill>
              </a:rPr>
              <a:t>基本原理、方法和规律</a:t>
            </a:r>
            <a:r>
              <a:rPr lang="en-US" altLang="zh-CN" sz="3200" dirty="0" smtClean="0">
                <a:solidFill>
                  <a:schemeClr val="tx1"/>
                </a:solidFill>
              </a:rPr>
              <a:t>)</a:t>
            </a:r>
            <a:r>
              <a:rPr lang="zh-CN" altLang="en-US" sz="3200" dirty="0" smtClean="0">
                <a:solidFill>
                  <a:schemeClr val="tx1"/>
                </a:solidFill>
              </a:rPr>
              <a:t>是极其简单的，简单到一两句话就能说明白。</a:t>
            </a:r>
            <a:r>
              <a:rPr lang="zh-CN" altLang="en-US" sz="3200" dirty="0" smtClean="0">
                <a:solidFill>
                  <a:srgbClr val="FF0000"/>
                </a:solidFill>
                <a:latin typeface="+mn-ea"/>
                <a:sym typeface="+mn-ea"/>
              </a:rPr>
              <a:t>今天我借用到我们做中国古代史的选择题的备考上，意思是用简单的原理和方法做选择题。是我个人的一些不成熟的看法，算是抛砖引玉吧！</a:t>
            </a:r>
            <a:endParaRPr lang="zh-CN" altLang="en-US" sz="3200" dirty="0" smtClean="0">
              <a:solidFill>
                <a:schemeClr val="tx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80155" y="972185"/>
            <a:ext cx="10969200" cy="1471477"/>
          </a:xfrm>
          <a:prstGeom prst="rect">
            <a:avLst/>
          </a:prstGeom>
        </p:spPr>
        <p:txBody>
          <a:bodyPr wrap="square">
            <a:spAutoFit/>
          </a:bodyPr>
          <a:lstStyle/>
          <a:p>
            <a:pPr algn="ctr"/>
            <a:r>
              <a:rPr lang="zh-CN" altLang="en-US" sz="8800" b="1" dirty="0" smtClean="0">
                <a:solidFill>
                  <a:srgbClr val="FF0000"/>
                </a:solidFill>
                <a:latin typeface="+mn-ea"/>
              </a:rPr>
              <a:t>学生层面</a:t>
            </a:r>
            <a:endParaRPr lang="zh-CN" altLang="en-US" sz="8800" b="1" dirty="0">
              <a:solidFill>
                <a:srgbClr val="FF0000"/>
              </a:solidFill>
              <a:latin typeface="+mn-ea"/>
            </a:endParaRPr>
          </a:p>
        </p:txBody>
      </p:sp>
      <p:sp>
        <p:nvSpPr>
          <p:cNvPr id="5" name="文本框 4"/>
          <p:cNvSpPr txBox="1"/>
          <p:nvPr>
            <p:custDataLst>
              <p:tags r:id="rId1"/>
            </p:custDataLst>
          </p:nvPr>
        </p:nvSpPr>
        <p:spPr>
          <a:xfrm>
            <a:off x="2810510" y="2739390"/>
            <a:ext cx="7787005" cy="922020"/>
          </a:xfrm>
          <a:prstGeom prst="rect">
            <a:avLst/>
          </a:prstGeom>
          <a:noFill/>
        </p:spPr>
        <p:txBody>
          <a:bodyPr wrap="square" rtlCol="0">
            <a:spAutoFit/>
          </a:bodyPr>
          <a:lstStyle/>
          <a:p>
            <a:r>
              <a:rPr lang="zh-CN" altLang="en-US" sz="5400" b="1">
                <a:latin typeface="+mj-ea"/>
                <a:ea typeface="+mj-ea"/>
                <a:cs typeface="+mj-ea"/>
                <a:sym typeface="+mn-ea"/>
              </a:rPr>
              <a:t>学生</a:t>
            </a:r>
            <a:r>
              <a:rPr lang="en-US" altLang="zh-CN" sz="5400" b="1">
                <a:latin typeface="+mj-ea"/>
                <a:ea typeface="+mj-ea"/>
                <a:cs typeface="+mj-ea"/>
                <a:sym typeface="+mn-ea"/>
              </a:rPr>
              <a:t> </a:t>
            </a:r>
            <a:r>
              <a:rPr lang="zh-CN" altLang="en-US" sz="5400" b="1">
                <a:latin typeface="+mj-ea"/>
                <a:ea typeface="+mj-ea"/>
                <a:cs typeface="+mj-ea"/>
                <a:sym typeface="+mn-ea"/>
              </a:rPr>
              <a:t>---做到三化一固定</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12975" y="2875280"/>
            <a:ext cx="6154420" cy="738505"/>
          </a:xfrm>
        </p:spPr>
        <p:txBody>
          <a:bodyPr>
            <a:noAutofit/>
          </a:bodyPr>
          <a:lstStyle/>
          <a:p>
            <a:pPr>
              <a:buNone/>
            </a:pPr>
            <a:r>
              <a:rPr lang="zh-CN" altLang="en-US" sz="3600" b="1" dirty="0" smtClean="0">
                <a:solidFill>
                  <a:srgbClr val="FF0000"/>
                </a:solidFill>
                <a:latin typeface="+mj-ea"/>
                <a:ea typeface="+mj-ea"/>
              </a:rPr>
              <a:t>题型类型化</a:t>
            </a:r>
            <a:r>
              <a:rPr lang="en-US" altLang="zh-CN" sz="3600" b="1" dirty="0" smtClean="0">
                <a:solidFill>
                  <a:srgbClr val="FF0000"/>
                </a:solidFill>
                <a:latin typeface="+mj-ea"/>
                <a:ea typeface="+mj-ea"/>
              </a:rPr>
              <a:t>------</a:t>
            </a:r>
            <a:r>
              <a:rPr lang="zh-CN" altLang="en-US" sz="3600" b="1" dirty="0" smtClean="0">
                <a:solidFill>
                  <a:srgbClr val="FF0000"/>
                </a:solidFill>
                <a:latin typeface="+mj-ea"/>
                <a:ea typeface="+mj-ea"/>
              </a:rPr>
              <a:t>化繁为简</a:t>
            </a:r>
          </a:p>
        </p:txBody>
      </p:sp>
      <p:sp>
        <p:nvSpPr>
          <p:cNvPr id="4" name="标题 1"/>
          <p:cNvSpPr>
            <a:spLocks noGrp="1"/>
          </p:cNvSpPr>
          <p:nvPr>
            <p:ph type="title"/>
          </p:nvPr>
        </p:nvSpPr>
        <p:spPr>
          <a:xfrm>
            <a:off x="503555" y="98425"/>
            <a:ext cx="7320280" cy="705485"/>
          </a:xfrm>
        </p:spPr>
        <p:txBody>
          <a:bodyPr>
            <a:noAutofit/>
          </a:bodyPr>
          <a:lstStyle/>
          <a:p>
            <a:r>
              <a:rPr lang="zh-CN" altLang="en-US" sz="4400" dirty="0" smtClean="0">
                <a:latin typeface="微软雅黑" panose="020B0503020204020204" charset="-122"/>
                <a:ea typeface="微软雅黑" panose="020B0503020204020204" charset="-122"/>
                <a:cs typeface="微软雅黑" panose="020B0503020204020204" charset="-122"/>
              </a:rPr>
              <a:t>一、如何备考</a:t>
            </a:r>
            <a:r>
              <a:rPr lang="en-US" altLang="zh-CN" sz="4400" dirty="0" smtClean="0">
                <a:latin typeface="微软雅黑" panose="020B0503020204020204" charset="-122"/>
                <a:ea typeface="微软雅黑" panose="020B0503020204020204" charset="-122"/>
                <a:cs typeface="微软雅黑" panose="020B0503020204020204" charset="-122"/>
              </a:rPr>
              <a:t>----</a:t>
            </a:r>
            <a:r>
              <a:rPr lang="zh-CN" altLang="en-US" sz="4400" dirty="0" smtClean="0">
                <a:solidFill>
                  <a:srgbClr val="FF0000"/>
                </a:solidFill>
                <a:latin typeface="微软雅黑" panose="020B0503020204020204" charset="-122"/>
                <a:ea typeface="微软雅黑" panose="020B0503020204020204" charset="-122"/>
                <a:cs typeface="微软雅黑" panose="020B0503020204020204" charset="-122"/>
              </a:rPr>
              <a:t>大道至简  </a:t>
            </a:r>
          </a:p>
        </p:txBody>
      </p:sp>
      <p:sp>
        <p:nvSpPr>
          <p:cNvPr id="6" name="矩形 5"/>
          <p:cNvSpPr/>
          <p:nvPr/>
        </p:nvSpPr>
        <p:spPr>
          <a:xfrm>
            <a:off x="2212975" y="1915160"/>
            <a:ext cx="7875905" cy="811530"/>
          </a:xfrm>
          <a:prstGeom prst="rect">
            <a:avLst/>
          </a:prstGeom>
        </p:spPr>
        <p:txBody>
          <a:bodyPr wrap="square">
            <a:spAutoFit/>
          </a:bodyPr>
          <a:lstStyle/>
          <a:p>
            <a:pPr marL="228600" lvl="0" indent="-228600">
              <a:lnSpc>
                <a:spcPct val="130000"/>
              </a:lnSpc>
              <a:spcBef>
                <a:spcPct val="0"/>
              </a:spcBef>
              <a:spcAft>
                <a:spcPts val="1000"/>
              </a:spcAft>
            </a:pPr>
            <a:r>
              <a:rPr lang="zh-CN" altLang="en-US" sz="3600" b="1" spc="150" dirty="0" smtClean="0">
                <a:solidFill>
                  <a:srgbClr val="FF0000"/>
                </a:solidFill>
                <a:latin typeface="+mn-ea"/>
              </a:rPr>
              <a:t>知识储备化</a:t>
            </a:r>
            <a:r>
              <a:rPr lang="en-US" altLang="zh-CN" sz="3600" b="1" spc="150" dirty="0" smtClean="0">
                <a:solidFill>
                  <a:srgbClr val="FF0000"/>
                </a:solidFill>
                <a:latin typeface="+mn-ea"/>
              </a:rPr>
              <a:t>------</a:t>
            </a:r>
            <a:r>
              <a:rPr lang="zh-CN" altLang="en-US" sz="3600" b="1" spc="150" dirty="0" smtClean="0">
                <a:solidFill>
                  <a:srgbClr val="FF0000"/>
                </a:solidFill>
                <a:latin typeface="+mn-ea"/>
              </a:rPr>
              <a:t>化烦为乐</a:t>
            </a:r>
            <a:endParaRPr lang="en-US" altLang="zh-CN" sz="3600" b="1" spc="150" dirty="0" smtClean="0">
              <a:solidFill>
                <a:srgbClr val="FF0000"/>
              </a:solidFill>
              <a:latin typeface="+mn-ea"/>
            </a:endParaRPr>
          </a:p>
        </p:txBody>
      </p:sp>
      <p:sp>
        <p:nvSpPr>
          <p:cNvPr id="7" name="矩形 6"/>
          <p:cNvSpPr/>
          <p:nvPr/>
        </p:nvSpPr>
        <p:spPr>
          <a:xfrm>
            <a:off x="2040255" y="3911600"/>
            <a:ext cx="6327140" cy="645160"/>
          </a:xfrm>
          <a:prstGeom prst="rect">
            <a:avLst/>
          </a:prstGeom>
        </p:spPr>
        <p:txBody>
          <a:bodyPr wrap="square">
            <a:spAutoFit/>
          </a:bodyPr>
          <a:lstStyle/>
          <a:p>
            <a:r>
              <a:rPr lang="en-US" altLang="zh-CN" sz="3600" b="1" spc="150" dirty="0" smtClean="0">
                <a:solidFill>
                  <a:srgbClr val="FF0000"/>
                </a:solidFill>
                <a:latin typeface="+mj-ea"/>
                <a:ea typeface="+mj-ea"/>
              </a:rPr>
              <a:t> </a:t>
            </a:r>
            <a:r>
              <a:rPr lang="zh-CN" altLang="en-US" sz="3600" b="1" spc="150" dirty="0" smtClean="0">
                <a:solidFill>
                  <a:srgbClr val="FF0000"/>
                </a:solidFill>
                <a:latin typeface="+mj-ea"/>
                <a:ea typeface="+mj-ea"/>
              </a:rPr>
              <a:t>解法简单化</a:t>
            </a:r>
            <a:r>
              <a:rPr lang="en-US" altLang="zh-CN" sz="3600" b="1" spc="150" dirty="0" smtClean="0">
                <a:solidFill>
                  <a:srgbClr val="FF0000"/>
                </a:solidFill>
                <a:latin typeface="+mj-ea"/>
                <a:ea typeface="+mj-ea"/>
              </a:rPr>
              <a:t>------</a:t>
            </a:r>
            <a:r>
              <a:rPr lang="zh-CN" altLang="en-US" sz="3600" b="1" spc="150" dirty="0" smtClean="0">
                <a:solidFill>
                  <a:srgbClr val="FF0000"/>
                </a:solidFill>
                <a:latin typeface="+mj-ea"/>
                <a:ea typeface="+mj-ea"/>
              </a:rPr>
              <a:t>化难为易</a:t>
            </a:r>
            <a:endParaRPr lang="zh-CN" altLang="en-US" sz="3600" dirty="0">
              <a:latin typeface="+mj-ea"/>
              <a:ea typeface="+mj-ea"/>
            </a:endParaRPr>
          </a:p>
        </p:txBody>
      </p:sp>
      <p:sp>
        <p:nvSpPr>
          <p:cNvPr id="2" name="标题 1"/>
          <p:cNvSpPr>
            <a:spLocks noGrp="1"/>
          </p:cNvSpPr>
          <p:nvPr>
            <p:custDataLst>
              <p:tags r:id="rId1"/>
            </p:custDataLst>
          </p:nvPr>
        </p:nvSpPr>
        <p:spPr>
          <a:xfrm>
            <a:off x="725805" y="1061085"/>
            <a:ext cx="5024755" cy="705485"/>
          </a:xfrm>
          <a:prstGeom prst="rect">
            <a:avLst/>
          </a:prstGeom>
        </p:spPr>
        <p:txBody>
          <a:bodyPr vert="horz" lIns="90000" tIns="46800" rIns="90000" bIns="4680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en-US" sz="4400" dirty="0" smtClean="0">
                <a:latin typeface="微软雅黑" panose="020B0503020204020204" charset="-122"/>
                <a:ea typeface="微软雅黑" panose="020B0503020204020204" charset="-122"/>
                <a:cs typeface="微软雅黑" panose="020B0503020204020204" charset="-122"/>
              </a:rPr>
              <a:t>1</a:t>
            </a:r>
            <a:r>
              <a:rPr lang="zh-CN" altLang="en-US" sz="4400" dirty="0" smtClean="0">
                <a:latin typeface="微软雅黑" panose="020B0503020204020204" charset="-122"/>
                <a:ea typeface="微软雅黑" panose="020B0503020204020204" charset="-122"/>
                <a:cs typeface="微软雅黑" panose="020B0503020204020204" charset="-122"/>
              </a:rPr>
              <a:t>、何谓三化？</a:t>
            </a:r>
            <a:r>
              <a:rPr lang="zh-CN" altLang="en-US" sz="4400" dirty="0" smtClean="0">
                <a:solidFill>
                  <a:srgbClr val="FF0000"/>
                </a:solidFill>
                <a:latin typeface="微软雅黑" panose="020B0503020204020204" charset="-122"/>
                <a:ea typeface="微软雅黑" panose="020B0503020204020204" charset="-122"/>
                <a:cs typeface="微软雅黑" panose="020B0503020204020204"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7830" y="293370"/>
            <a:ext cx="10968990" cy="961390"/>
          </a:xfrm>
        </p:spPr>
        <p:txBody>
          <a:bodyPr>
            <a:normAutofit/>
          </a:bodyPr>
          <a:lstStyle/>
          <a:p>
            <a:r>
              <a:rPr lang="en-US" altLang="zh-CN" sz="4400" dirty="0" smtClean="0">
                <a:solidFill>
                  <a:schemeClr val="tx1"/>
                </a:solidFill>
                <a:latin typeface="微软雅黑" panose="020B0503020204020204" charset="-122"/>
                <a:ea typeface="微软雅黑" panose="020B0503020204020204" charset="-122"/>
                <a:cs typeface="微软雅黑" panose="020B0503020204020204" charset="-122"/>
              </a:rPr>
              <a:t>2</a:t>
            </a:r>
            <a:r>
              <a:rPr lang="zh-CN" altLang="en-US" sz="4400" dirty="0" smtClean="0">
                <a:solidFill>
                  <a:schemeClr val="tx1"/>
                </a:solidFill>
                <a:latin typeface="微软雅黑" panose="020B0503020204020204" charset="-122"/>
                <a:ea typeface="微软雅黑" panose="020B0503020204020204" charset="-122"/>
                <a:cs typeface="微软雅黑" panose="020B0503020204020204" charset="-122"/>
              </a:rPr>
              <a:t>、如何三化：</a:t>
            </a:r>
          </a:p>
        </p:txBody>
      </p:sp>
      <p:sp>
        <p:nvSpPr>
          <p:cNvPr id="4" name="矩形 3"/>
          <p:cNvSpPr/>
          <p:nvPr/>
        </p:nvSpPr>
        <p:spPr>
          <a:xfrm>
            <a:off x="5236845" y="1181735"/>
            <a:ext cx="3710305" cy="829945"/>
          </a:xfrm>
          <a:prstGeom prst="rect">
            <a:avLst/>
          </a:prstGeom>
        </p:spPr>
        <p:txBody>
          <a:bodyPr wrap="square">
            <a:spAutoFit/>
          </a:bodyPr>
          <a:lstStyle/>
          <a:p>
            <a:r>
              <a:rPr lang="zh-CN" altLang="en-US" sz="4800" b="1" dirty="0" smtClean="0">
                <a:solidFill>
                  <a:srgbClr val="FF0000"/>
                </a:solidFill>
              </a:rPr>
              <a:t>外婆家理论</a:t>
            </a:r>
          </a:p>
        </p:txBody>
      </p:sp>
      <p:sp>
        <p:nvSpPr>
          <p:cNvPr id="5" name="矩形 4"/>
          <p:cNvSpPr/>
          <p:nvPr/>
        </p:nvSpPr>
        <p:spPr>
          <a:xfrm>
            <a:off x="746125" y="2773680"/>
            <a:ext cx="10700385" cy="1830705"/>
          </a:xfrm>
          <a:prstGeom prst="rect">
            <a:avLst/>
          </a:prstGeom>
        </p:spPr>
        <p:txBody>
          <a:bodyPr wrap="square">
            <a:noAutofit/>
          </a:bodyPr>
          <a:lstStyle/>
          <a:p>
            <a:r>
              <a:rPr lang="zh-CN" altLang="en-US" sz="3600" b="1" dirty="0" smtClean="0">
                <a:solidFill>
                  <a:srgbClr val="FF0000"/>
                </a:solidFill>
              </a:rPr>
              <a:t>      </a:t>
            </a:r>
            <a:r>
              <a:rPr lang="zh-CN" altLang="en-US" sz="3600" b="1" dirty="0" smtClean="0"/>
              <a:t>闭上你的眼睛，从自己家中出发到外婆家去，是不是出门后在哪里转弯，经过什么地方，有什么标志，甚至连在某个地方有个狗什么的都很清楚。</a:t>
            </a:r>
            <a:endParaRPr lang="zh-CN" altLang="en-US" sz="3600" b="1" dirty="0"/>
          </a:p>
        </p:txBody>
      </p:sp>
      <p:sp>
        <p:nvSpPr>
          <p:cNvPr id="6" name="矩形 5"/>
          <p:cNvSpPr/>
          <p:nvPr/>
        </p:nvSpPr>
        <p:spPr>
          <a:xfrm>
            <a:off x="471507" y="2127617"/>
            <a:ext cx="2031325" cy="646331"/>
          </a:xfrm>
          <a:prstGeom prst="rect">
            <a:avLst/>
          </a:prstGeom>
        </p:spPr>
        <p:txBody>
          <a:bodyPr wrap="none">
            <a:spAutoFit/>
          </a:bodyPr>
          <a:lstStyle/>
          <a:p>
            <a:r>
              <a:rPr lang="zh-CN" altLang="en-US" sz="3600" b="1" dirty="0" smtClean="0">
                <a:solidFill>
                  <a:srgbClr val="FF0000"/>
                </a:solidFill>
              </a:rPr>
              <a:t>小测试：</a:t>
            </a:r>
            <a:endParaRPr lang="zh-CN" altLang="en-US" dirty="0"/>
          </a:p>
        </p:txBody>
      </p:sp>
      <p:sp>
        <p:nvSpPr>
          <p:cNvPr id="7" name="矩形 6"/>
          <p:cNvSpPr/>
          <p:nvPr/>
        </p:nvSpPr>
        <p:spPr>
          <a:xfrm>
            <a:off x="2655272" y="4656187"/>
            <a:ext cx="5669280" cy="829945"/>
          </a:xfrm>
          <a:prstGeom prst="rect">
            <a:avLst/>
          </a:prstGeom>
        </p:spPr>
        <p:txBody>
          <a:bodyPr wrap="none">
            <a:spAutoFit/>
          </a:bodyPr>
          <a:lstStyle/>
          <a:p>
            <a:r>
              <a:rPr lang="zh-CN" altLang="en-US" sz="4800" b="1" dirty="0" smtClean="0">
                <a:solidFill>
                  <a:srgbClr val="FF0000"/>
                </a:solidFill>
              </a:rPr>
              <a:t>核心原则：不断重复</a:t>
            </a:r>
          </a:p>
        </p:txBody>
      </p:sp>
      <p:sp>
        <p:nvSpPr>
          <p:cNvPr id="8" name="文本框 7"/>
          <p:cNvSpPr txBox="1"/>
          <p:nvPr/>
        </p:nvSpPr>
        <p:spPr>
          <a:xfrm>
            <a:off x="471805" y="1304925"/>
            <a:ext cx="4872355" cy="706755"/>
          </a:xfrm>
          <a:prstGeom prst="rect">
            <a:avLst/>
          </a:prstGeom>
          <a:noFill/>
        </p:spPr>
        <p:txBody>
          <a:bodyPr wrap="square" rtlCol="0">
            <a:spAutoFit/>
          </a:bodyPr>
          <a:lstStyle/>
          <a:p>
            <a:r>
              <a:rPr lang="en-US" altLang="zh-CN" sz="40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A</a:t>
            </a:r>
            <a:r>
              <a:rPr lang="zh-CN" altLang="en-US" sz="40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、知识储备</a:t>
            </a:r>
            <a:endParaRPr lang="zh-CN" altLang="en-US" sz="4000" b="1" dirty="0" smtClean="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5430" y="198755"/>
            <a:ext cx="7539990" cy="705485"/>
          </a:xfrm>
        </p:spPr>
        <p:txBody>
          <a:bodyPr>
            <a:noAutofit/>
          </a:bodyPr>
          <a:lstStyle/>
          <a:p>
            <a:r>
              <a:rPr lang="en-US" altLang="zh-CN" sz="4400" dirty="0" smtClean="0">
                <a:solidFill>
                  <a:srgbClr val="FF0000"/>
                </a:solidFill>
                <a:latin typeface="微软雅黑" panose="020B0503020204020204" charset="-122"/>
                <a:ea typeface="微软雅黑" panose="020B0503020204020204" charset="-122"/>
                <a:cs typeface="微软雅黑" panose="020B0503020204020204" charset="-122"/>
              </a:rPr>
              <a:t>A</a:t>
            </a:r>
            <a:r>
              <a:rPr lang="zh-CN" altLang="en-US" sz="4400" dirty="0" smtClean="0">
                <a:solidFill>
                  <a:srgbClr val="FF0000"/>
                </a:solidFill>
                <a:latin typeface="微软雅黑" panose="020B0503020204020204" charset="-122"/>
                <a:ea typeface="微软雅黑" panose="020B0503020204020204" charset="-122"/>
                <a:cs typeface="微软雅黑" panose="020B0503020204020204" charset="-122"/>
              </a:rPr>
              <a:t>、储备内容：教材</a:t>
            </a:r>
            <a:r>
              <a:rPr lang="en-US" altLang="zh-CN" sz="4400" dirty="0" smtClean="0">
                <a:solidFill>
                  <a:srgbClr val="FF0000"/>
                </a:solidFill>
                <a:latin typeface="微软雅黑" panose="020B0503020204020204" charset="-122"/>
                <a:ea typeface="微软雅黑" panose="020B0503020204020204" charset="-122"/>
                <a:cs typeface="微软雅黑" panose="020B0503020204020204" charset="-122"/>
              </a:rPr>
              <a:t>+</a:t>
            </a:r>
            <a:r>
              <a:rPr lang="zh-CN" altLang="en-US" sz="4400" dirty="0" smtClean="0">
                <a:solidFill>
                  <a:srgbClr val="FF0000"/>
                </a:solidFill>
                <a:latin typeface="微软雅黑" panose="020B0503020204020204" charset="-122"/>
                <a:ea typeface="微软雅黑" panose="020B0503020204020204" charset="-122"/>
                <a:cs typeface="微软雅黑" panose="020B0503020204020204" charset="-122"/>
              </a:rPr>
              <a:t>总结</a:t>
            </a:r>
            <a:r>
              <a:rPr lang="en-US" altLang="zh-CN" sz="4400" dirty="0" smtClean="0">
                <a:solidFill>
                  <a:srgbClr val="FF0000"/>
                </a:solidFill>
                <a:latin typeface="微软雅黑" panose="020B0503020204020204" charset="-122"/>
                <a:ea typeface="微软雅黑" panose="020B0503020204020204" charset="-122"/>
                <a:cs typeface="微软雅黑" panose="020B0503020204020204" charset="-122"/>
              </a:rPr>
              <a:t>:</a:t>
            </a:r>
            <a:r>
              <a:rPr lang="zh-CN" altLang="en-US" sz="4400" dirty="0" smtClean="0">
                <a:solidFill>
                  <a:srgbClr val="FF0000"/>
                </a:solidFill>
                <a:latin typeface="微软雅黑" panose="020B0503020204020204" charset="-122"/>
                <a:ea typeface="微软雅黑" panose="020B0503020204020204" charset="-122"/>
                <a:cs typeface="微软雅黑" panose="020B0503020204020204" charset="-122"/>
              </a:rPr>
              <a:t> </a:t>
            </a:r>
          </a:p>
        </p:txBody>
      </p:sp>
      <p:sp>
        <p:nvSpPr>
          <p:cNvPr id="4" name="矩形 3"/>
          <p:cNvSpPr/>
          <p:nvPr/>
        </p:nvSpPr>
        <p:spPr>
          <a:xfrm>
            <a:off x="498762" y="882134"/>
            <a:ext cx="10802957" cy="646331"/>
          </a:xfrm>
          <a:prstGeom prst="rect">
            <a:avLst/>
          </a:prstGeom>
        </p:spPr>
        <p:txBody>
          <a:bodyPr wrap="none">
            <a:spAutoFit/>
          </a:bodyPr>
          <a:lstStyle/>
          <a:p>
            <a:r>
              <a:rPr lang="zh-CN" altLang="en-US" sz="3600" b="1" dirty="0" smtClean="0"/>
              <a:t>历史阶段性特征、标志性事件、重要结论、常用理论</a:t>
            </a:r>
            <a:endParaRPr lang="zh-CN" altLang="en-US" sz="3600" b="1" dirty="0"/>
          </a:p>
        </p:txBody>
      </p:sp>
      <p:sp>
        <p:nvSpPr>
          <p:cNvPr id="5" name="矩形 4"/>
          <p:cNvSpPr/>
          <p:nvPr/>
        </p:nvSpPr>
        <p:spPr>
          <a:xfrm>
            <a:off x="828676" y="4234934"/>
            <a:ext cx="11229974" cy="461665"/>
          </a:xfrm>
          <a:prstGeom prst="rect">
            <a:avLst/>
          </a:prstGeom>
        </p:spPr>
        <p:txBody>
          <a:bodyPr wrap="square">
            <a:spAutoFit/>
          </a:bodyPr>
          <a:lstStyle/>
          <a:p>
            <a:r>
              <a:rPr lang="en-US" altLang="zh-CN" sz="2400" b="1" dirty="0" smtClean="0">
                <a:solidFill>
                  <a:srgbClr val="FF0000"/>
                </a:solidFill>
              </a:rPr>
              <a:t>5</a:t>
            </a:r>
            <a:r>
              <a:rPr lang="zh-CN" altLang="en-US" sz="2400" b="1" dirty="0" smtClean="0">
                <a:solidFill>
                  <a:srgbClr val="FF0000"/>
                </a:solidFill>
              </a:rPr>
              <a:t>、涉及中央机构的变动，一定是加强皇权；涉及地方管理，一定是加强中央集权</a:t>
            </a:r>
            <a:endParaRPr lang="zh-CN" altLang="en-US" sz="2400" b="1" dirty="0">
              <a:solidFill>
                <a:srgbClr val="FF0000"/>
              </a:solidFill>
            </a:endParaRPr>
          </a:p>
        </p:txBody>
      </p:sp>
      <p:sp>
        <p:nvSpPr>
          <p:cNvPr id="6" name="矩形 5"/>
          <p:cNvSpPr/>
          <p:nvPr/>
        </p:nvSpPr>
        <p:spPr>
          <a:xfrm>
            <a:off x="822611" y="5758934"/>
            <a:ext cx="8607140" cy="461665"/>
          </a:xfrm>
          <a:prstGeom prst="rect">
            <a:avLst/>
          </a:prstGeom>
        </p:spPr>
        <p:txBody>
          <a:bodyPr wrap="square">
            <a:spAutoFit/>
          </a:bodyPr>
          <a:lstStyle/>
          <a:p>
            <a:r>
              <a:rPr lang="en-US" altLang="zh-CN" sz="2400" b="1" dirty="0" smtClean="0">
                <a:solidFill>
                  <a:srgbClr val="FF0000"/>
                </a:solidFill>
              </a:rPr>
              <a:t>8</a:t>
            </a:r>
            <a:r>
              <a:rPr lang="zh-CN" altLang="en-US" sz="2400" b="1" dirty="0" smtClean="0">
                <a:solidFill>
                  <a:srgbClr val="FF0000"/>
                </a:solidFill>
              </a:rPr>
              <a:t>、格物致知，不是求科学之真，而是明道理之善。</a:t>
            </a:r>
            <a:endParaRPr lang="zh-CN" altLang="en-US" sz="2400" b="1" dirty="0">
              <a:solidFill>
                <a:srgbClr val="FF0000"/>
              </a:solidFill>
            </a:endParaRPr>
          </a:p>
        </p:txBody>
      </p:sp>
      <p:sp>
        <p:nvSpPr>
          <p:cNvPr id="7" name="矩形 6"/>
          <p:cNvSpPr/>
          <p:nvPr/>
        </p:nvSpPr>
        <p:spPr>
          <a:xfrm>
            <a:off x="870235" y="3168134"/>
            <a:ext cx="9207215" cy="461665"/>
          </a:xfrm>
          <a:prstGeom prst="rect">
            <a:avLst/>
          </a:prstGeom>
        </p:spPr>
        <p:txBody>
          <a:bodyPr wrap="square">
            <a:spAutoFit/>
          </a:bodyPr>
          <a:lstStyle/>
          <a:p>
            <a:r>
              <a:rPr lang="en-US" altLang="zh-CN" sz="2400" b="1" dirty="0" smtClean="0">
                <a:solidFill>
                  <a:srgbClr val="FF0000"/>
                </a:solidFill>
              </a:rPr>
              <a:t>3</a:t>
            </a:r>
            <a:r>
              <a:rPr lang="zh-CN" altLang="en-US" sz="2400" b="1" dirty="0" smtClean="0">
                <a:solidFill>
                  <a:srgbClr val="FF0000"/>
                </a:solidFill>
              </a:rPr>
              <a:t>、分封制是地方管理制度，没形成中央高度集权 ，是贵族政治</a:t>
            </a:r>
            <a:endParaRPr lang="zh-CN" altLang="en-US" sz="2400" b="1" dirty="0">
              <a:solidFill>
                <a:srgbClr val="FF0000"/>
              </a:solidFill>
            </a:endParaRPr>
          </a:p>
        </p:txBody>
      </p:sp>
      <p:sp>
        <p:nvSpPr>
          <p:cNvPr id="8" name="矩形 7"/>
          <p:cNvSpPr/>
          <p:nvPr/>
        </p:nvSpPr>
        <p:spPr>
          <a:xfrm>
            <a:off x="241736" y="1590745"/>
            <a:ext cx="697627" cy="707886"/>
          </a:xfrm>
          <a:prstGeom prst="rect">
            <a:avLst/>
          </a:prstGeom>
        </p:spPr>
        <p:txBody>
          <a:bodyPr wrap="none">
            <a:spAutoFit/>
          </a:bodyPr>
          <a:lstStyle/>
          <a:p>
            <a:r>
              <a:rPr lang="zh-CN" altLang="en-US" sz="4000" b="1" dirty="0" smtClean="0">
                <a:solidFill>
                  <a:srgbClr val="FF0000"/>
                </a:solidFill>
              </a:rPr>
              <a:t>例</a:t>
            </a:r>
            <a:endParaRPr lang="zh-CN" altLang="en-US" dirty="0"/>
          </a:p>
        </p:txBody>
      </p:sp>
      <p:sp>
        <p:nvSpPr>
          <p:cNvPr id="9" name="矩形 8"/>
          <p:cNvSpPr/>
          <p:nvPr/>
        </p:nvSpPr>
        <p:spPr>
          <a:xfrm>
            <a:off x="860710" y="3701534"/>
            <a:ext cx="9578690" cy="461665"/>
          </a:xfrm>
          <a:prstGeom prst="rect">
            <a:avLst/>
          </a:prstGeom>
        </p:spPr>
        <p:txBody>
          <a:bodyPr wrap="square">
            <a:spAutoFit/>
          </a:bodyPr>
          <a:lstStyle/>
          <a:p>
            <a:r>
              <a:rPr lang="en-US" altLang="zh-CN" sz="2400" b="1" dirty="0" smtClean="0">
                <a:solidFill>
                  <a:srgbClr val="FF0000"/>
                </a:solidFill>
              </a:rPr>
              <a:t>4</a:t>
            </a:r>
            <a:r>
              <a:rPr lang="zh-CN" altLang="en-US" sz="2400" b="1" dirty="0" smtClean="0">
                <a:solidFill>
                  <a:srgbClr val="FF0000"/>
                </a:solidFill>
              </a:rPr>
              <a:t>、郡县制是秦朝开始全面推广，形成中央高度集权 ，是官僚政治</a:t>
            </a:r>
            <a:endParaRPr lang="zh-CN" altLang="en-US" sz="2400" b="1" dirty="0">
              <a:solidFill>
                <a:srgbClr val="FF0000"/>
              </a:solidFill>
            </a:endParaRPr>
          </a:p>
        </p:txBody>
      </p:sp>
      <p:sp>
        <p:nvSpPr>
          <p:cNvPr id="10" name="矩形 9"/>
          <p:cNvSpPr/>
          <p:nvPr/>
        </p:nvSpPr>
        <p:spPr>
          <a:xfrm>
            <a:off x="965485" y="1520309"/>
            <a:ext cx="10626440" cy="830997"/>
          </a:xfrm>
          <a:prstGeom prst="rect">
            <a:avLst/>
          </a:prstGeom>
        </p:spPr>
        <p:txBody>
          <a:bodyPr wrap="square">
            <a:spAutoFit/>
          </a:bodyPr>
          <a:lstStyle/>
          <a:p>
            <a:r>
              <a:rPr lang="en-US" altLang="zh-CN" sz="2400" b="1" dirty="0" smtClean="0">
                <a:solidFill>
                  <a:srgbClr val="FF0000"/>
                </a:solidFill>
              </a:rPr>
              <a:t>1</a:t>
            </a:r>
            <a:r>
              <a:rPr lang="zh-CN" altLang="en-US" sz="2400" b="1" dirty="0" smtClean="0">
                <a:solidFill>
                  <a:srgbClr val="FF0000"/>
                </a:solidFill>
              </a:rPr>
              <a:t>、中原华夏族为核心的多元一体文化的形成，春秋战国时期初步形成血缘认同、文化认同 。</a:t>
            </a:r>
            <a:endParaRPr lang="zh-CN" altLang="en-US" sz="2400" b="1" dirty="0">
              <a:solidFill>
                <a:srgbClr val="FF0000"/>
              </a:solidFill>
            </a:endParaRPr>
          </a:p>
        </p:txBody>
      </p:sp>
      <p:sp>
        <p:nvSpPr>
          <p:cNvPr id="11" name="矩形 10"/>
          <p:cNvSpPr/>
          <p:nvPr/>
        </p:nvSpPr>
        <p:spPr>
          <a:xfrm>
            <a:off x="889285" y="2329934"/>
            <a:ext cx="10788365" cy="830997"/>
          </a:xfrm>
          <a:prstGeom prst="rect">
            <a:avLst/>
          </a:prstGeom>
        </p:spPr>
        <p:txBody>
          <a:bodyPr wrap="square">
            <a:spAutoFit/>
          </a:bodyPr>
          <a:lstStyle/>
          <a:p>
            <a:r>
              <a:rPr lang="en-US" altLang="zh-CN" sz="2400" b="1" dirty="0" smtClean="0">
                <a:solidFill>
                  <a:srgbClr val="FF0000"/>
                </a:solidFill>
              </a:rPr>
              <a:t>2</a:t>
            </a:r>
            <a:r>
              <a:rPr lang="zh-CN" altLang="en-US" sz="2400" b="1" dirty="0" smtClean="0">
                <a:solidFill>
                  <a:srgbClr val="FF0000"/>
                </a:solidFill>
              </a:rPr>
              <a:t>、夏朝中国进入青铜时代，国家建立、农业和手工业发展，汉字发展成熟。西周时期，青铜礼器反映出中国古代社会礼制的发展与完善。</a:t>
            </a:r>
            <a:endParaRPr lang="zh-CN" altLang="en-US" sz="2400" b="1" dirty="0">
              <a:solidFill>
                <a:srgbClr val="FF0000"/>
              </a:solidFill>
            </a:endParaRPr>
          </a:p>
        </p:txBody>
      </p:sp>
      <p:sp>
        <p:nvSpPr>
          <p:cNvPr id="12" name="矩形 11"/>
          <p:cNvSpPr/>
          <p:nvPr/>
        </p:nvSpPr>
        <p:spPr>
          <a:xfrm>
            <a:off x="841660" y="4806434"/>
            <a:ext cx="10397840" cy="461665"/>
          </a:xfrm>
          <a:prstGeom prst="rect">
            <a:avLst/>
          </a:prstGeom>
        </p:spPr>
        <p:txBody>
          <a:bodyPr wrap="square">
            <a:spAutoFit/>
          </a:bodyPr>
          <a:lstStyle/>
          <a:p>
            <a:r>
              <a:rPr lang="en-US" altLang="zh-CN" sz="2400" b="1" dirty="0" smtClean="0">
                <a:solidFill>
                  <a:srgbClr val="FF0000"/>
                </a:solidFill>
              </a:rPr>
              <a:t>6</a:t>
            </a:r>
            <a:r>
              <a:rPr lang="zh-CN" altLang="en-US" sz="2400" b="1" dirty="0" smtClean="0">
                <a:solidFill>
                  <a:srgbClr val="FF0000"/>
                </a:solidFill>
              </a:rPr>
              <a:t>、三省长官均是宰相，各自的职责、分工明确但相互制约，</a:t>
            </a:r>
            <a:endParaRPr lang="zh-CN" altLang="en-US" sz="2400" b="1" dirty="0">
              <a:solidFill>
                <a:srgbClr val="FF0000"/>
              </a:solidFill>
            </a:endParaRPr>
          </a:p>
        </p:txBody>
      </p:sp>
      <p:sp>
        <p:nvSpPr>
          <p:cNvPr id="13" name="矩形 12"/>
          <p:cNvSpPr/>
          <p:nvPr/>
        </p:nvSpPr>
        <p:spPr>
          <a:xfrm>
            <a:off x="822610" y="5320784"/>
            <a:ext cx="10874090" cy="461665"/>
          </a:xfrm>
          <a:prstGeom prst="rect">
            <a:avLst/>
          </a:prstGeom>
        </p:spPr>
        <p:txBody>
          <a:bodyPr wrap="square">
            <a:spAutoFit/>
          </a:bodyPr>
          <a:lstStyle/>
          <a:p>
            <a:r>
              <a:rPr lang="en-US" altLang="zh-CN" sz="2400" b="1" dirty="0" smtClean="0">
                <a:solidFill>
                  <a:srgbClr val="FF0000"/>
                </a:solidFill>
              </a:rPr>
              <a:t>7</a:t>
            </a:r>
            <a:r>
              <a:rPr lang="zh-CN" altLang="en-US" sz="2400" b="1" dirty="0" smtClean="0">
                <a:solidFill>
                  <a:srgbClr val="FF0000"/>
                </a:solidFill>
              </a:rPr>
              <a:t>、科举制度的影响，促进阶层流动，扩大统治基础等</a:t>
            </a:r>
            <a:endParaRPr lang="zh-CN" altLang="en-US" sz="24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22935" y="638810"/>
            <a:ext cx="8510270" cy="705485"/>
          </a:xfrm>
        </p:spPr>
        <p:txBody>
          <a:bodyPr>
            <a:noAutofit/>
          </a:bodyPr>
          <a:lstStyle/>
          <a:p>
            <a:r>
              <a:rPr lang="en-US" altLang="zh-CN" sz="4400" dirty="0" smtClean="0">
                <a:solidFill>
                  <a:srgbClr val="FF0000"/>
                </a:solidFill>
                <a:latin typeface="微软雅黑" panose="020B0503020204020204" charset="-122"/>
                <a:ea typeface="微软雅黑" panose="020B0503020204020204" charset="-122"/>
                <a:cs typeface="微软雅黑" panose="020B0503020204020204" charset="-122"/>
              </a:rPr>
              <a:t>B</a:t>
            </a:r>
            <a:r>
              <a:rPr lang="zh-CN" altLang="en-US" sz="4400" dirty="0" smtClean="0">
                <a:solidFill>
                  <a:srgbClr val="FF0000"/>
                </a:solidFill>
                <a:latin typeface="微软雅黑" panose="020B0503020204020204" charset="-122"/>
                <a:ea typeface="微软雅黑" panose="020B0503020204020204" charset="-122"/>
                <a:cs typeface="微软雅黑" panose="020B0503020204020204" charset="-122"/>
              </a:rPr>
              <a:t>、题型归纳</a:t>
            </a:r>
            <a:r>
              <a:rPr lang="en-US" altLang="zh-CN" sz="4400" dirty="0" smtClean="0">
                <a:solidFill>
                  <a:srgbClr val="FF0000"/>
                </a:solidFill>
                <a:latin typeface="微软雅黑" panose="020B0503020204020204" charset="-122"/>
                <a:ea typeface="微软雅黑" panose="020B0503020204020204" charset="-122"/>
                <a:cs typeface="微软雅黑" panose="020B0503020204020204" charset="-122"/>
              </a:rPr>
              <a:t>: </a:t>
            </a:r>
            <a:r>
              <a:rPr lang="zh-CN" altLang="en-US" sz="4400" dirty="0" smtClean="0">
                <a:solidFill>
                  <a:srgbClr val="FF0000"/>
                </a:solidFill>
                <a:latin typeface="微软雅黑" panose="020B0503020204020204" charset="-122"/>
                <a:ea typeface="微软雅黑" panose="020B0503020204020204" charset="-122"/>
                <a:cs typeface="微软雅黑" panose="020B0503020204020204" charset="-122"/>
              </a:rPr>
              <a:t>题型</a:t>
            </a:r>
            <a:r>
              <a:rPr lang="en-US" altLang="zh-CN" sz="4400" dirty="0" smtClean="0">
                <a:solidFill>
                  <a:srgbClr val="FF0000"/>
                </a:solidFill>
                <a:latin typeface="微软雅黑" panose="020B0503020204020204" charset="-122"/>
                <a:ea typeface="微软雅黑" panose="020B0503020204020204" charset="-122"/>
                <a:cs typeface="微软雅黑" panose="020B0503020204020204" charset="-122"/>
              </a:rPr>
              <a:t>+</a:t>
            </a:r>
            <a:r>
              <a:rPr lang="zh-CN" altLang="en-US" sz="4400" dirty="0" smtClean="0">
                <a:solidFill>
                  <a:srgbClr val="FF0000"/>
                </a:solidFill>
                <a:latin typeface="微软雅黑" panose="020B0503020204020204" charset="-122"/>
                <a:ea typeface="微软雅黑" panose="020B0503020204020204" charset="-122"/>
                <a:cs typeface="微软雅黑" panose="020B0503020204020204" charset="-122"/>
              </a:rPr>
              <a:t>解法 </a:t>
            </a:r>
          </a:p>
        </p:txBody>
      </p:sp>
      <p:sp>
        <p:nvSpPr>
          <p:cNvPr id="9" name="矩形 8"/>
          <p:cNvSpPr/>
          <p:nvPr>
            <p:custDataLst>
              <p:tags r:id="rId2"/>
            </p:custDataLst>
          </p:nvPr>
        </p:nvSpPr>
        <p:spPr>
          <a:xfrm>
            <a:off x="1080135" y="1455420"/>
            <a:ext cx="9745980" cy="2799715"/>
          </a:xfrm>
          <a:prstGeom prst="rect">
            <a:avLst/>
          </a:prstGeom>
        </p:spPr>
        <p:txBody>
          <a:bodyPr wrap="square">
            <a:spAutoFit/>
          </a:bodyPr>
          <a:lstStyle/>
          <a:p>
            <a:r>
              <a:rPr lang="zh-CN" altLang="en-US" sz="4400" b="1" dirty="0" smtClean="0">
                <a:latin typeface="+mj-ea"/>
                <a:ea typeface="+mj-ea"/>
              </a:rPr>
              <a:t>纯文字型</a:t>
            </a:r>
            <a:r>
              <a:rPr lang="en-US" altLang="zh-CN" sz="4400" b="1" dirty="0" smtClean="0">
                <a:latin typeface="+mj-ea"/>
                <a:ea typeface="+mj-ea"/>
              </a:rPr>
              <a:t>------</a:t>
            </a:r>
            <a:r>
              <a:rPr lang="zh-CN" altLang="en-US" sz="4400" b="1" dirty="0" smtClean="0">
                <a:latin typeface="+mj-ea"/>
                <a:ea typeface="+mj-ea"/>
              </a:rPr>
              <a:t>如何获取信息；</a:t>
            </a:r>
            <a:endParaRPr lang="en-US" altLang="zh-CN" sz="4400" b="1" dirty="0" smtClean="0">
              <a:latin typeface="+mj-ea"/>
              <a:ea typeface="+mj-ea"/>
            </a:endParaRPr>
          </a:p>
          <a:p>
            <a:r>
              <a:rPr lang="zh-CN" altLang="en-US" sz="4400" b="1" dirty="0" smtClean="0">
                <a:latin typeface="+mj-ea"/>
                <a:ea typeface="+mj-ea"/>
              </a:rPr>
              <a:t>表格题型</a:t>
            </a:r>
            <a:r>
              <a:rPr lang="en-US" altLang="zh-CN" sz="4400" b="1" dirty="0" smtClean="0">
                <a:latin typeface="+mj-ea"/>
                <a:ea typeface="+mj-ea"/>
              </a:rPr>
              <a:t>------</a:t>
            </a:r>
            <a:r>
              <a:rPr lang="zh-CN" altLang="en-US" sz="4400" b="1" dirty="0" smtClean="0">
                <a:latin typeface="+mj-ea"/>
                <a:ea typeface="+mj-ea"/>
              </a:rPr>
              <a:t>横竖对比</a:t>
            </a:r>
            <a:endParaRPr lang="en-US" altLang="zh-CN" sz="4400" b="1" dirty="0" smtClean="0">
              <a:latin typeface="+mj-ea"/>
              <a:ea typeface="+mj-ea"/>
            </a:endParaRPr>
          </a:p>
          <a:p>
            <a:r>
              <a:rPr lang="zh-CN" altLang="en-US" sz="4400" b="1" dirty="0" smtClean="0">
                <a:latin typeface="+mj-ea"/>
                <a:ea typeface="+mj-ea"/>
              </a:rPr>
              <a:t>地图类型</a:t>
            </a:r>
            <a:r>
              <a:rPr lang="en-US" altLang="zh-CN" sz="4400" b="1" dirty="0" smtClean="0">
                <a:latin typeface="+mj-ea"/>
                <a:ea typeface="+mj-ea"/>
              </a:rPr>
              <a:t>------</a:t>
            </a:r>
            <a:r>
              <a:rPr lang="zh-CN" altLang="en-US" sz="4400" b="1" dirty="0" smtClean="0">
                <a:latin typeface="+mj-ea"/>
                <a:ea typeface="+mj-ea"/>
              </a:rPr>
              <a:t>关注图例、标志地名；</a:t>
            </a:r>
            <a:endParaRPr lang="en-US" altLang="zh-CN" sz="4400" b="1" dirty="0" smtClean="0">
              <a:latin typeface="+mj-ea"/>
              <a:ea typeface="+mj-ea"/>
            </a:endParaRPr>
          </a:p>
          <a:p>
            <a:r>
              <a:rPr lang="zh-CN" altLang="en-US" sz="4400" b="1" dirty="0" smtClean="0">
                <a:latin typeface="+mj-ea"/>
                <a:ea typeface="+mj-ea"/>
              </a:rPr>
              <a:t>纯图片型</a:t>
            </a:r>
            <a:r>
              <a:rPr lang="en-US" altLang="zh-CN" sz="4400" b="1" dirty="0" smtClean="0">
                <a:latin typeface="+mj-ea"/>
                <a:ea typeface="+mj-ea"/>
              </a:rPr>
              <a:t>------</a:t>
            </a:r>
            <a:r>
              <a:rPr lang="zh-CN" altLang="en-US" sz="4400" b="1" dirty="0" smtClean="0">
                <a:latin typeface="+mj-ea"/>
                <a:ea typeface="+mj-ea"/>
              </a:rPr>
              <a:t>关注图标</a:t>
            </a:r>
            <a:endParaRPr lang="en-US" altLang="zh-CN" sz="4400" b="1" dirty="0" smtClean="0">
              <a:latin typeface="+mj-ea"/>
              <a:ea typeface="+mj-ea"/>
            </a:endParaRPr>
          </a:p>
        </p:txBody>
      </p:sp>
      <p:sp>
        <p:nvSpPr>
          <p:cNvPr id="10" name="矩形 9"/>
          <p:cNvSpPr/>
          <p:nvPr>
            <p:custDataLst>
              <p:tags r:id="rId3"/>
            </p:custDataLst>
          </p:nvPr>
        </p:nvSpPr>
        <p:spPr>
          <a:xfrm>
            <a:off x="346075" y="4676775"/>
            <a:ext cx="11845925" cy="645160"/>
          </a:xfrm>
          <a:prstGeom prst="rect">
            <a:avLst/>
          </a:prstGeom>
        </p:spPr>
        <p:txBody>
          <a:bodyPr wrap="square">
            <a:spAutoFit/>
          </a:bodyPr>
          <a:lstStyle/>
          <a:p>
            <a:r>
              <a:rPr lang="zh-CN" altLang="en-US" sz="3600" b="1" dirty="0" smtClean="0">
                <a:solidFill>
                  <a:srgbClr val="FF0000"/>
                </a:solidFill>
                <a:latin typeface="+mj-ea"/>
                <a:ea typeface="+mj-ea"/>
              </a:rPr>
              <a:t>解法：思维做题（发展的、进步的、借鉴等积极方面）</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461010" y="469900"/>
            <a:ext cx="7870190" cy="815340"/>
          </a:xfrm>
          <a:prstGeom prst="rect">
            <a:avLst/>
          </a:prstGeom>
        </p:spPr>
        <p:txBody>
          <a:bodyPr vert="horz" lIns="90000" tIns="46800" rIns="90000" bIns="4680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4400" b="1" spc="300" noProof="0" dirty="0" smtClean="0">
                <a:solidFill>
                  <a:schemeClr val="tx1"/>
                </a:solidFill>
                <a:latin typeface="微软雅黑" panose="020B0503020204020204" charset="-122"/>
                <a:ea typeface="微软雅黑" panose="020B0503020204020204" charset="-122"/>
                <a:cs typeface="微软雅黑" panose="020B0503020204020204" charset="-122"/>
              </a:rPr>
              <a:t>二</a:t>
            </a:r>
            <a:r>
              <a:rPr kumimoji="0" lang="zh-CN" altLang="en-US" sz="4400" b="1" i="0" u="none" strike="noStrike" kern="1200" cap="none" spc="300" normalizeH="0" baseline="0" noProof="0" dirty="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、如何解题</a:t>
            </a:r>
            <a:r>
              <a:rPr lang="en-US" altLang="zh-CN" sz="4400" b="1" dirty="0" smtClean="0">
                <a:latin typeface="微软雅黑" panose="020B0503020204020204" charset="-122"/>
                <a:ea typeface="微软雅黑" panose="020B0503020204020204" charset="-122"/>
                <a:cs typeface="微软雅黑" panose="020B0503020204020204" charset="-122"/>
                <a:sym typeface="+mn-ea"/>
              </a:rPr>
              <a:t>----</a:t>
            </a:r>
            <a:r>
              <a:rPr lang="zh-CN" altLang="en-US" sz="44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  以简驭繁</a:t>
            </a:r>
            <a:endParaRPr kumimoji="0" lang="zh-CN" altLang="en-US" sz="4400" b="1" i="0" u="none" strike="noStrike" kern="1200" cap="none" spc="300" normalizeH="0" baseline="0" noProof="0" dirty="0" smtClean="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5" name="标题 3"/>
          <p:cNvSpPr>
            <a:spLocks noGrp="1"/>
          </p:cNvSpPr>
          <p:nvPr>
            <p:ph idx="1"/>
          </p:nvPr>
        </p:nvSpPr>
        <p:spPr>
          <a:xfrm>
            <a:off x="608400" y="1395150"/>
            <a:ext cx="5487600" cy="892810"/>
          </a:xfrm>
          <a:prstGeom prst="rect">
            <a:avLst/>
          </a:prstGeom>
        </p:spPr>
        <p:txBody>
          <a:bodyPr wrap="square">
            <a:spAutoFit/>
          </a:bodyPr>
          <a:lstStyle/>
          <a:p>
            <a:pPr>
              <a:buNone/>
            </a:pPr>
            <a:r>
              <a:rPr lang="en-US" altLang="zh-CN" sz="4000" b="1" dirty="0" smtClean="0">
                <a:solidFill>
                  <a:srgbClr val="FF0000"/>
                </a:solidFill>
                <a:latin typeface="微软雅黑" panose="020B0503020204020204" charset="-122"/>
                <a:ea typeface="微软雅黑" panose="020B0503020204020204" charset="-122"/>
                <a:cs typeface="微软雅黑" panose="020B0503020204020204" charset="-122"/>
              </a:rPr>
              <a:t>1</a:t>
            </a:r>
            <a:r>
              <a:rPr lang="zh-CN" altLang="en-US" sz="4000" b="1" dirty="0" smtClean="0">
                <a:solidFill>
                  <a:srgbClr val="FF0000"/>
                </a:solidFill>
                <a:latin typeface="微软雅黑" panose="020B0503020204020204" charset="-122"/>
                <a:ea typeface="微软雅黑" panose="020B0503020204020204" charset="-122"/>
                <a:cs typeface="微软雅黑" panose="020B0503020204020204" charset="-122"/>
              </a:rPr>
              <a:t>、解题策略</a:t>
            </a:r>
            <a:r>
              <a:rPr lang="en-US" altLang="zh-CN" sz="4000" b="1" dirty="0" smtClean="0">
                <a:solidFill>
                  <a:srgbClr val="FF0000"/>
                </a:solidFill>
                <a:latin typeface="微软雅黑" panose="020B0503020204020204" charset="-122"/>
                <a:ea typeface="微软雅黑" panose="020B0503020204020204" charset="-122"/>
                <a:cs typeface="微软雅黑" panose="020B0503020204020204" charset="-122"/>
              </a:rPr>
              <a:t>:  </a:t>
            </a:r>
            <a:r>
              <a:rPr lang="zh-CN" altLang="en-US" sz="4000" b="1" dirty="0" smtClean="0">
                <a:solidFill>
                  <a:srgbClr val="FF0000"/>
                </a:solidFill>
                <a:latin typeface="微软雅黑" panose="020B0503020204020204" charset="-122"/>
                <a:ea typeface="微软雅黑" panose="020B0503020204020204" charset="-122"/>
                <a:cs typeface="微软雅黑" panose="020B0503020204020204" charset="-122"/>
              </a:rPr>
              <a:t>秒杀</a:t>
            </a:r>
            <a:endParaRPr lang="zh-CN" altLang="en-US" sz="40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6" name="标题 3"/>
          <p:cNvSpPr>
            <a:spLocks noGrp="1"/>
          </p:cNvSpPr>
          <p:nvPr>
            <p:ph type="title"/>
          </p:nvPr>
        </p:nvSpPr>
        <p:spPr>
          <a:xfrm>
            <a:off x="1219200" y="2398523"/>
            <a:ext cx="9648826" cy="1754505"/>
          </a:xfrm>
          <a:prstGeom prst="rect">
            <a:avLst/>
          </a:prstGeom>
        </p:spPr>
        <p:txBody>
          <a:bodyPr wrap="square">
            <a:spAutoFit/>
          </a:bodyPr>
          <a:lstStyle/>
          <a:p>
            <a:r>
              <a:rPr lang="zh-CN" altLang="en-US" b="1" dirty="0" smtClean="0">
                <a:solidFill>
                  <a:srgbClr val="FF0000"/>
                </a:solidFill>
              </a:rPr>
              <a:t>    </a:t>
            </a:r>
            <a:r>
              <a:rPr lang="zh-CN" altLang="en-US" b="1" dirty="0" smtClean="0">
                <a:solidFill>
                  <a:schemeClr val="tx1"/>
                </a:solidFill>
                <a:latin typeface="微软雅黑" panose="020B0503020204020204" charset="-122"/>
                <a:ea typeface="微软雅黑" panose="020B0503020204020204" charset="-122"/>
              </a:rPr>
              <a:t>做题不纠结，不受知识、文言语言等的影响，通过找核心词语快速得出结论，这种用思维解题的方式叫秒杀。</a:t>
            </a:r>
            <a:endParaRPr lang="zh-CN" altLang="en-US" b="1" dirty="0">
              <a:solidFill>
                <a:schemeClr val="tx1"/>
              </a:solidFill>
              <a:latin typeface="微软雅黑" panose="020B0503020204020204" charset="-122"/>
              <a:ea typeface="微软雅黑" panose="020B0503020204020204" charset="-122"/>
            </a:endParaRPr>
          </a:p>
        </p:txBody>
      </p:sp>
      <p:sp>
        <p:nvSpPr>
          <p:cNvPr id="7" name="矩形 6"/>
          <p:cNvSpPr/>
          <p:nvPr/>
        </p:nvSpPr>
        <p:spPr>
          <a:xfrm>
            <a:off x="8742371" y="577334"/>
            <a:ext cx="2621280" cy="829945"/>
          </a:xfrm>
          <a:prstGeom prst="rect">
            <a:avLst/>
          </a:prstGeom>
        </p:spPr>
        <p:txBody>
          <a:bodyPr wrap="none">
            <a:spAutoFit/>
          </a:bodyPr>
          <a:lstStyle/>
          <a:p>
            <a:r>
              <a:rPr lang="zh-CN" altLang="en-US" sz="4800" b="1" dirty="0" smtClean="0">
                <a:solidFill>
                  <a:srgbClr val="FF0000"/>
                </a:solidFill>
                <a:latin typeface="+mj-ea"/>
                <a:ea typeface="+mj-ea"/>
              </a:rPr>
              <a:t>思维解题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330" y="545783"/>
            <a:ext cx="9690735" cy="831215"/>
          </a:xfrm>
          <a:prstGeom prst="rect">
            <a:avLst/>
          </a:prstGeom>
        </p:spPr>
        <p:txBody>
          <a:bodyPr wrap="square">
            <a:spAutoFit/>
          </a:bodyPr>
          <a:lstStyle/>
          <a:p>
            <a:r>
              <a:rPr lang="en-US" altLang="zh-CN" sz="4800" dirty="0" smtClean="0">
                <a:solidFill>
                  <a:srgbClr val="FF0000"/>
                </a:solidFill>
                <a:latin typeface="微软雅黑" panose="020B0503020204020204" charset="-122"/>
                <a:ea typeface="微软雅黑" panose="020B0503020204020204" charset="-122"/>
                <a:cs typeface="微软雅黑" panose="020B0503020204020204" charset="-122"/>
              </a:rPr>
              <a:t>2</a:t>
            </a:r>
            <a:r>
              <a:rPr lang="zh-CN" altLang="en-US" sz="4800" dirty="0" smtClean="0">
                <a:solidFill>
                  <a:srgbClr val="FF0000"/>
                </a:solidFill>
                <a:latin typeface="微软雅黑" panose="020B0503020204020204" charset="-122"/>
                <a:ea typeface="微软雅黑" panose="020B0503020204020204" charset="-122"/>
                <a:cs typeface="微软雅黑" panose="020B0503020204020204" charset="-122"/>
              </a:rPr>
              <a:t>、解法形成：学自行车理论</a:t>
            </a:r>
            <a:endParaRPr lang="zh-CN" altLang="en-US" sz="48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5" name="标题 3"/>
          <p:cNvSpPr txBox="1"/>
          <p:nvPr/>
        </p:nvSpPr>
        <p:spPr>
          <a:xfrm>
            <a:off x="2161610" y="3786951"/>
            <a:ext cx="3820725" cy="769620"/>
          </a:xfrm>
          <a:prstGeom prst="rect">
            <a:avLst/>
          </a:prstGeom>
        </p:spPr>
        <p:txBody>
          <a:bodyPr vert="horz" wrap="square" lIns="90000" tIns="46800" rIns="90000" bIns="46800" rtlCol="0" anchor="ctr" anchorCtr="0">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400" b="1" i="0" u="none" strike="noStrike" kern="1200" cap="none" spc="300" normalizeH="0" baseline="0" noProof="0" dirty="0" smtClean="0">
                <a:ln>
                  <a:noFill/>
                </a:ln>
                <a:effectLst/>
                <a:uLnTx/>
                <a:uFillTx/>
                <a:latin typeface="微软雅黑" panose="020B0503020204020204" charset="-122"/>
                <a:ea typeface="微软雅黑" panose="020B0503020204020204" charset="-122"/>
                <a:cs typeface="+mj-cs"/>
              </a:rPr>
              <a:t>核心原则：悟</a:t>
            </a:r>
          </a:p>
        </p:txBody>
      </p:sp>
      <p:sp>
        <p:nvSpPr>
          <p:cNvPr id="6" name="标题 3"/>
          <p:cNvSpPr txBox="1"/>
          <p:nvPr/>
        </p:nvSpPr>
        <p:spPr>
          <a:xfrm>
            <a:off x="2161609" y="1666685"/>
            <a:ext cx="4735125" cy="769620"/>
          </a:xfrm>
          <a:prstGeom prst="rect">
            <a:avLst/>
          </a:prstGeom>
        </p:spPr>
        <p:txBody>
          <a:bodyPr vert="horz" wrap="square" lIns="90000" tIns="46800" rIns="90000" bIns="46800" rtlCol="0" anchor="ctr" anchorCtr="0">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4400" b="1" spc="300" dirty="0" smtClean="0">
                <a:latin typeface="微软雅黑" panose="020B0503020204020204" charset="-122"/>
                <a:ea typeface="微软雅黑" panose="020B0503020204020204" charset="-122"/>
                <a:cs typeface="+mj-cs"/>
              </a:rPr>
              <a:t>操作方法</a:t>
            </a:r>
            <a:r>
              <a:rPr kumimoji="0" lang="zh-CN" altLang="en-US" sz="4400" b="1" i="0" u="none" strike="noStrike" kern="1200" cap="none" spc="300" normalizeH="0" baseline="0" noProof="0" dirty="0" smtClean="0">
                <a:ln>
                  <a:noFill/>
                </a:ln>
                <a:effectLst/>
                <a:uLnTx/>
                <a:uFillTx/>
                <a:latin typeface="微软雅黑" panose="020B0503020204020204" charset="-122"/>
                <a:ea typeface="微软雅黑" panose="020B0503020204020204" charset="-122"/>
                <a:cs typeface="+mj-cs"/>
              </a:rPr>
              <a:t>：画</a:t>
            </a:r>
            <a:endParaRPr kumimoji="0" lang="zh-CN" altLang="en-US" sz="4400" b="1" i="0" u="none" strike="noStrike" kern="1200" cap="none" spc="300" normalizeH="0" baseline="0" noProof="0" dirty="0">
              <a:ln>
                <a:noFill/>
              </a:ln>
              <a:effectLst/>
              <a:uLnTx/>
              <a:uFillTx/>
              <a:latin typeface="微软雅黑" panose="020B0503020204020204" charset="-122"/>
              <a:ea typeface="微软雅黑" panose="020B0503020204020204" charset="-122"/>
              <a:cs typeface="+mj-cs"/>
            </a:endParaRPr>
          </a:p>
        </p:txBody>
      </p:sp>
      <p:sp>
        <p:nvSpPr>
          <p:cNvPr id="7" name="标题 3"/>
          <p:cNvSpPr txBox="1"/>
          <p:nvPr/>
        </p:nvSpPr>
        <p:spPr>
          <a:xfrm>
            <a:off x="2161609" y="2659190"/>
            <a:ext cx="4039801" cy="769620"/>
          </a:xfrm>
          <a:prstGeom prst="rect">
            <a:avLst/>
          </a:prstGeom>
        </p:spPr>
        <p:txBody>
          <a:bodyPr vert="horz" wrap="square" lIns="90000" tIns="46800" rIns="90000" bIns="46800" rtlCol="0" anchor="ctr" anchorCtr="0">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4400" b="1" spc="300" dirty="0" smtClean="0">
                <a:latin typeface="微软雅黑" panose="020B0503020204020204" charset="-122"/>
                <a:ea typeface="微软雅黑" panose="020B0503020204020204" charset="-122"/>
                <a:cs typeface="+mj-cs"/>
              </a:rPr>
              <a:t>训练手段</a:t>
            </a:r>
            <a:r>
              <a:rPr kumimoji="0" lang="zh-CN" altLang="en-US" sz="4400" b="1" i="0" u="none" strike="noStrike" kern="1200" cap="none" spc="300" normalizeH="0" baseline="0" noProof="0" dirty="0" smtClean="0">
                <a:ln>
                  <a:noFill/>
                </a:ln>
                <a:effectLst/>
                <a:uLnTx/>
                <a:uFillTx/>
                <a:latin typeface="微软雅黑" panose="020B0503020204020204" charset="-122"/>
                <a:ea typeface="微软雅黑" panose="020B0503020204020204" charset="-122"/>
                <a:cs typeface="+mj-cs"/>
              </a:rPr>
              <a:t>：练</a:t>
            </a:r>
            <a:endParaRPr kumimoji="0" lang="zh-CN" altLang="en-US" sz="4400" b="1" i="0" u="none" strike="noStrike" kern="1200" cap="none" spc="300" normalizeH="0" baseline="0" noProof="0" dirty="0">
              <a:ln>
                <a:noFill/>
              </a:ln>
              <a:effectLst/>
              <a:uLnTx/>
              <a:uFillTx/>
              <a:latin typeface="微软雅黑" panose="020B0503020204020204" charset="-122"/>
              <a:ea typeface="微软雅黑" panose="020B0503020204020204" charset="-122"/>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07035" y="367665"/>
            <a:ext cx="6447790" cy="769620"/>
          </a:xfrm>
          <a:prstGeom prst="rect">
            <a:avLst/>
          </a:prstGeom>
        </p:spPr>
        <p:txBody>
          <a:bodyPr wrap="square">
            <a:spAutoFit/>
          </a:bodyPr>
          <a:lstStyle/>
          <a:p>
            <a:r>
              <a:rPr lang="en-US" altLang="zh-CN" sz="4400" dirty="0" smtClean="0">
                <a:solidFill>
                  <a:srgbClr val="FF0000"/>
                </a:solidFill>
                <a:latin typeface="微软雅黑" panose="020B0503020204020204" charset="-122"/>
                <a:ea typeface="微软雅黑" panose="020B0503020204020204" charset="-122"/>
                <a:cs typeface="微软雅黑" panose="020B0503020204020204" charset="-122"/>
              </a:rPr>
              <a:t>3</a:t>
            </a:r>
            <a:r>
              <a:rPr lang="zh-CN" altLang="en-US" sz="4400" b="1" dirty="0" smtClean="0">
                <a:solidFill>
                  <a:srgbClr val="FF0000"/>
                </a:solidFill>
                <a:latin typeface="微软雅黑" panose="020B0503020204020204" charset="-122"/>
                <a:ea typeface="微软雅黑" panose="020B0503020204020204" charset="-122"/>
                <a:cs typeface="微软雅黑" panose="020B0503020204020204" charset="-122"/>
              </a:rPr>
              <a:t>、具体操作</a:t>
            </a:r>
            <a:r>
              <a:rPr lang="en-US" altLang="zh-CN" sz="4400" b="1" dirty="0" smtClean="0">
                <a:solidFill>
                  <a:srgbClr val="FF0000"/>
                </a:solidFill>
                <a:latin typeface="微软雅黑" panose="020B0503020204020204" charset="-122"/>
                <a:ea typeface="微软雅黑" panose="020B0503020204020204" charset="-122"/>
                <a:cs typeface="微软雅黑" panose="020B0503020204020204" charset="-122"/>
              </a:rPr>
              <a:t>:</a:t>
            </a:r>
            <a:r>
              <a:rPr lang="zh-CN" altLang="en-US" sz="4400" b="1" dirty="0" smtClean="0">
                <a:solidFill>
                  <a:srgbClr val="FF0000"/>
                </a:solidFill>
                <a:latin typeface="微软雅黑" panose="020B0503020204020204" charset="-122"/>
                <a:ea typeface="微软雅黑" panose="020B0503020204020204" charset="-122"/>
                <a:cs typeface="微软雅黑" panose="020B0503020204020204" charset="-122"/>
              </a:rPr>
              <a:t>三句咒语</a:t>
            </a:r>
            <a:endParaRPr lang="zh-CN" altLang="en-US" sz="44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5" name="内容占位符 4"/>
          <p:cNvSpPr>
            <a:spLocks noGrp="1"/>
          </p:cNvSpPr>
          <p:nvPr>
            <p:ph idx="1"/>
          </p:nvPr>
        </p:nvSpPr>
        <p:spPr>
          <a:xfrm>
            <a:off x="3235960" y="2546985"/>
            <a:ext cx="7728585" cy="1049020"/>
          </a:xfrm>
        </p:spPr>
        <p:txBody>
          <a:bodyPr>
            <a:noAutofit/>
          </a:bodyPr>
          <a:lstStyle/>
          <a:p>
            <a:pPr>
              <a:buNone/>
            </a:pPr>
            <a:r>
              <a:rPr lang="zh-CN" altLang="en-US" sz="3200" b="1" dirty="0" smtClean="0">
                <a:solidFill>
                  <a:schemeClr val="tx1"/>
                </a:solidFill>
                <a:latin typeface="微软雅黑" panose="020B0503020204020204" charset="-122"/>
                <a:ea typeface="微软雅黑" panose="020B0503020204020204" charset="-122"/>
              </a:rPr>
              <a:t>通过题干中一些关键性词语，大致了解所讲的</a:t>
            </a:r>
            <a:r>
              <a:rPr lang="zh-CN" altLang="en-US" sz="3200" b="1" dirty="0" smtClean="0">
                <a:solidFill>
                  <a:srgbClr val="FF0000"/>
                </a:solidFill>
                <a:latin typeface="微软雅黑" panose="020B0503020204020204" charset="-122"/>
                <a:ea typeface="微软雅黑" panose="020B0503020204020204" charset="-122"/>
              </a:rPr>
              <a:t>事件</a:t>
            </a:r>
            <a:r>
              <a:rPr lang="zh-CN" altLang="en-US" sz="3200" b="1" dirty="0" smtClean="0">
                <a:solidFill>
                  <a:schemeClr val="tx1"/>
                </a:solidFill>
                <a:latin typeface="微软雅黑" panose="020B0503020204020204" charset="-122"/>
                <a:ea typeface="微软雅黑" panose="020B0503020204020204" charset="-122"/>
              </a:rPr>
              <a:t>、</a:t>
            </a:r>
            <a:r>
              <a:rPr lang="zh-CN" altLang="en-US" sz="3200" b="1" dirty="0" smtClean="0">
                <a:solidFill>
                  <a:srgbClr val="FF0000"/>
                </a:solidFill>
                <a:latin typeface="微软雅黑" panose="020B0503020204020204" charset="-122"/>
                <a:ea typeface="微软雅黑" panose="020B0503020204020204" charset="-122"/>
              </a:rPr>
              <a:t>现象</a:t>
            </a:r>
            <a:r>
              <a:rPr lang="zh-CN" altLang="en-US" sz="3200" b="1" dirty="0" smtClean="0">
                <a:solidFill>
                  <a:schemeClr val="tx1"/>
                </a:solidFill>
                <a:latin typeface="微软雅黑" panose="020B0503020204020204" charset="-122"/>
                <a:ea typeface="微软雅黑" panose="020B0503020204020204" charset="-122"/>
              </a:rPr>
              <a:t>、</a:t>
            </a:r>
            <a:r>
              <a:rPr lang="zh-CN" altLang="en-US" sz="3200" b="1" dirty="0" smtClean="0">
                <a:solidFill>
                  <a:srgbClr val="FF0000"/>
                </a:solidFill>
                <a:latin typeface="微软雅黑" panose="020B0503020204020204" charset="-122"/>
                <a:ea typeface="微软雅黑" panose="020B0503020204020204" charset="-122"/>
              </a:rPr>
              <a:t>思想</a:t>
            </a:r>
            <a:r>
              <a:rPr lang="zh-CN" altLang="en-US" sz="3200" b="1" dirty="0" smtClean="0">
                <a:solidFill>
                  <a:schemeClr val="tx1"/>
                </a:solidFill>
                <a:latin typeface="微软雅黑" panose="020B0503020204020204" charset="-122"/>
                <a:ea typeface="微软雅黑" panose="020B0503020204020204" charset="-122"/>
              </a:rPr>
              <a:t>等；</a:t>
            </a:r>
          </a:p>
        </p:txBody>
      </p:sp>
      <p:sp>
        <p:nvSpPr>
          <p:cNvPr id="6" name="标题 3"/>
          <p:cNvSpPr txBox="1"/>
          <p:nvPr/>
        </p:nvSpPr>
        <p:spPr>
          <a:xfrm>
            <a:off x="7142480" y="391795"/>
            <a:ext cx="4243070" cy="769620"/>
          </a:xfrm>
          <a:prstGeom prst="rect">
            <a:avLst/>
          </a:prstGeom>
        </p:spPr>
        <p:txBody>
          <a:bodyPr vert="horz" wrap="square" lIns="90000" tIns="46800" rIns="90000" bIns="46800" rtlCol="0" anchor="ctr" anchorCtr="0">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400" b="1" i="0" u="none" strike="noStrike" kern="1200" cap="none" spc="300" normalizeH="0" baseline="0" noProof="0" dirty="0" smtClean="0">
                <a:ln>
                  <a:noFill/>
                </a:ln>
                <a:solidFill>
                  <a:srgbClr val="FF0000"/>
                </a:solidFill>
                <a:effectLst/>
                <a:uLnTx/>
                <a:uFillTx/>
                <a:latin typeface="+mj-lt"/>
                <a:ea typeface="+mj-ea"/>
                <a:cs typeface="+mj-cs"/>
              </a:rPr>
              <a:t>形成思维习惯</a:t>
            </a:r>
          </a:p>
        </p:txBody>
      </p:sp>
      <p:sp>
        <p:nvSpPr>
          <p:cNvPr id="2" name="文本框 1"/>
          <p:cNvSpPr txBox="1"/>
          <p:nvPr/>
        </p:nvSpPr>
        <p:spPr>
          <a:xfrm>
            <a:off x="1043940" y="1344295"/>
            <a:ext cx="1544955" cy="829945"/>
          </a:xfrm>
          <a:prstGeom prst="rect">
            <a:avLst/>
          </a:prstGeom>
          <a:noFill/>
        </p:spPr>
        <p:txBody>
          <a:bodyPr wrap="square" rtlCol="0">
            <a:spAutoFit/>
          </a:bodyPr>
          <a:lstStyle/>
          <a:p>
            <a:r>
              <a:rPr lang="zh-CN" altLang="en-US" sz="4800" b="1" dirty="0" smtClean="0">
                <a:solidFill>
                  <a:srgbClr val="FF0000"/>
                </a:solidFill>
                <a:latin typeface="微软雅黑" panose="020B0503020204020204" charset="-122"/>
                <a:ea typeface="微软雅黑" panose="020B0503020204020204" charset="-122"/>
                <a:sym typeface="+mn-ea"/>
              </a:rPr>
              <a:t>时间</a:t>
            </a:r>
          </a:p>
        </p:txBody>
      </p:sp>
      <p:sp>
        <p:nvSpPr>
          <p:cNvPr id="3" name="文本框 2"/>
          <p:cNvSpPr txBox="1"/>
          <p:nvPr/>
        </p:nvSpPr>
        <p:spPr>
          <a:xfrm>
            <a:off x="3256280" y="1242695"/>
            <a:ext cx="7708265" cy="1198880"/>
          </a:xfrm>
          <a:prstGeom prst="rect">
            <a:avLst/>
          </a:prstGeom>
          <a:noFill/>
        </p:spPr>
        <p:txBody>
          <a:bodyPr wrap="square" rtlCol="0">
            <a:spAutoFit/>
          </a:bodyPr>
          <a:lstStyle/>
          <a:p>
            <a:r>
              <a:rPr lang="zh-CN" altLang="en-US" sz="3600" b="1" dirty="0" smtClean="0">
                <a:latin typeface="微软雅黑" panose="020B0503020204020204" charset="-122"/>
                <a:ea typeface="微软雅黑" panose="020B0503020204020204" charset="-122"/>
                <a:sym typeface="+mn-ea"/>
              </a:rPr>
              <a:t>题干中能提供时间或阶段的一切词语，包含人名、地名、朝代、数字等；</a:t>
            </a:r>
          </a:p>
        </p:txBody>
      </p:sp>
      <p:sp>
        <p:nvSpPr>
          <p:cNvPr id="7" name="文本框 6"/>
          <p:cNvSpPr txBox="1"/>
          <p:nvPr/>
        </p:nvSpPr>
        <p:spPr>
          <a:xfrm>
            <a:off x="1043940" y="2752090"/>
            <a:ext cx="1462405" cy="768350"/>
          </a:xfrm>
          <a:prstGeom prst="rect">
            <a:avLst/>
          </a:prstGeom>
          <a:noFill/>
        </p:spPr>
        <p:txBody>
          <a:bodyPr wrap="square" rtlCol="0">
            <a:spAutoFit/>
          </a:bodyPr>
          <a:lstStyle/>
          <a:p>
            <a:r>
              <a:rPr lang="zh-CN" altLang="en-US" sz="4400" b="1" dirty="0" smtClean="0">
                <a:solidFill>
                  <a:srgbClr val="FF0000"/>
                </a:solidFill>
                <a:latin typeface="微软雅黑" panose="020B0503020204020204" charset="-122"/>
                <a:ea typeface="微软雅黑" panose="020B0503020204020204" charset="-122"/>
                <a:sym typeface="+mn-ea"/>
              </a:rPr>
              <a:t>事件</a:t>
            </a:r>
          </a:p>
        </p:txBody>
      </p:sp>
      <p:sp>
        <p:nvSpPr>
          <p:cNvPr id="8" name="文本框 7"/>
          <p:cNvSpPr txBox="1"/>
          <p:nvPr/>
        </p:nvSpPr>
        <p:spPr>
          <a:xfrm>
            <a:off x="1043940" y="3979545"/>
            <a:ext cx="1462405" cy="768350"/>
          </a:xfrm>
          <a:prstGeom prst="rect">
            <a:avLst/>
          </a:prstGeom>
          <a:noFill/>
        </p:spPr>
        <p:txBody>
          <a:bodyPr wrap="square" rtlCol="0">
            <a:spAutoFit/>
          </a:bodyPr>
          <a:lstStyle/>
          <a:p>
            <a:r>
              <a:rPr lang="zh-CN" altLang="en-US" sz="4400" b="1" dirty="0" smtClean="0">
                <a:solidFill>
                  <a:srgbClr val="FF0000"/>
                </a:solidFill>
                <a:latin typeface="微软雅黑" panose="020B0503020204020204" charset="-122"/>
                <a:ea typeface="微软雅黑" panose="020B0503020204020204" charset="-122"/>
                <a:sym typeface="+mn-ea"/>
              </a:rPr>
              <a:t>问法</a:t>
            </a:r>
          </a:p>
        </p:txBody>
      </p:sp>
      <p:sp>
        <p:nvSpPr>
          <p:cNvPr id="9" name="文本框 8"/>
          <p:cNvSpPr txBox="1"/>
          <p:nvPr/>
        </p:nvSpPr>
        <p:spPr>
          <a:xfrm>
            <a:off x="3256280" y="3906520"/>
            <a:ext cx="7729855" cy="1076325"/>
          </a:xfrm>
          <a:prstGeom prst="rect">
            <a:avLst/>
          </a:prstGeom>
          <a:noFill/>
        </p:spPr>
        <p:txBody>
          <a:bodyPr wrap="square" rtlCol="0">
            <a:spAutoFit/>
          </a:bodyPr>
          <a:lstStyle/>
          <a:p>
            <a:pPr>
              <a:buNone/>
            </a:pPr>
            <a:r>
              <a:rPr lang="zh-CN" altLang="en-US" sz="3200" b="1" dirty="0" smtClean="0">
                <a:latin typeface="微软雅黑" panose="020B0503020204020204" charset="-122"/>
                <a:ea typeface="微软雅黑" panose="020B0503020204020204" charset="-122"/>
                <a:sym typeface="+mn-ea"/>
              </a:rPr>
              <a:t>这是重点，这是限制语，如这、这个、此现象等等说明了、反映了，这是答案来源。</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2" grpId="0"/>
      <p:bldP spid="3"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1475" y="177919"/>
            <a:ext cx="1249680" cy="645160"/>
          </a:xfrm>
          <a:prstGeom prst="rect">
            <a:avLst/>
          </a:prstGeom>
        </p:spPr>
        <p:txBody>
          <a:bodyPr wrap="none">
            <a:spAutoFit/>
          </a:bodyPr>
          <a:lstStyle/>
          <a:p>
            <a:pPr algn="ctr"/>
            <a:r>
              <a:rPr lang="zh-CN" altLang="en-US" sz="3600" b="1" dirty="0" smtClean="0">
                <a:solidFill>
                  <a:srgbClr val="FF0000"/>
                </a:solidFill>
              </a:rPr>
              <a:t>示例</a:t>
            </a:r>
            <a:r>
              <a:rPr lang="en-US" altLang="zh-CN" sz="3600" b="1" dirty="0" smtClean="0">
                <a:solidFill>
                  <a:srgbClr val="FF0000"/>
                </a:solidFill>
              </a:rPr>
              <a:t>:</a:t>
            </a:r>
            <a:endParaRPr lang="zh-CN" altLang="en-US" sz="3600" b="1" dirty="0">
              <a:solidFill>
                <a:srgbClr val="FF0000"/>
              </a:solidFill>
            </a:endParaRPr>
          </a:p>
        </p:txBody>
      </p:sp>
      <p:pic>
        <p:nvPicPr>
          <p:cNvPr id="38917" name="图片 28" descr="学科网 zxxk.com"/>
          <p:cNvPicPr>
            <a:picLocks noChangeAspect="1" noChangeArrowheads="1"/>
          </p:cNvPicPr>
          <p:nvPr/>
        </p:nvPicPr>
        <p:blipFill>
          <a:blip r:embed="rId3" r:link="rId4" cstate="print"/>
          <a:srcRect/>
          <a:stretch>
            <a:fillRect/>
          </a:stretch>
        </p:blipFill>
        <p:spPr bwMode="auto">
          <a:xfrm>
            <a:off x="0" y="457200"/>
            <a:ext cx="9525" cy="9525"/>
          </a:xfrm>
          <a:prstGeom prst="rect">
            <a:avLst/>
          </a:prstGeom>
          <a:noFill/>
        </p:spPr>
      </p:pic>
      <p:pic>
        <p:nvPicPr>
          <p:cNvPr id="38916" name="图片 32" descr="学科网 zxxk.com"/>
          <p:cNvPicPr>
            <a:picLocks noChangeAspect="1" noChangeArrowheads="1"/>
          </p:cNvPicPr>
          <p:nvPr/>
        </p:nvPicPr>
        <p:blipFill>
          <a:blip r:embed="rId3" r:link="rId4" cstate="print"/>
          <a:srcRect/>
          <a:stretch>
            <a:fillRect/>
          </a:stretch>
        </p:blipFill>
        <p:spPr bwMode="auto">
          <a:xfrm>
            <a:off x="0" y="466725"/>
            <a:ext cx="9525" cy="9525"/>
          </a:xfrm>
          <a:prstGeom prst="rect">
            <a:avLst/>
          </a:prstGeom>
          <a:noFill/>
        </p:spPr>
      </p:pic>
      <p:pic>
        <p:nvPicPr>
          <p:cNvPr id="38915" name="图片 33" descr="学科网 zxxk.com"/>
          <p:cNvPicPr>
            <a:picLocks noChangeAspect="1" noChangeArrowheads="1"/>
          </p:cNvPicPr>
          <p:nvPr/>
        </p:nvPicPr>
        <p:blipFill>
          <a:blip r:embed="rId3" r:link="rId4" cstate="print"/>
          <a:srcRect/>
          <a:stretch>
            <a:fillRect/>
          </a:stretch>
        </p:blipFill>
        <p:spPr bwMode="auto">
          <a:xfrm>
            <a:off x="0" y="476250"/>
            <a:ext cx="9525" cy="9525"/>
          </a:xfrm>
          <a:prstGeom prst="rect">
            <a:avLst/>
          </a:prstGeom>
          <a:noFill/>
        </p:spPr>
      </p:pic>
      <p:pic>
        <p:nvPicPr>
          <p:cNvPr id="38914" name="图片 34" descr="学科网 zxxk.com"/>
          <p:cNvPicPr>
            <a:picLocks noChangeAspect="1" noChangeArrowheads="1"/>
          </p:cNvPicPr>
          <p:nvPr/>
        </p:nvPicPr>
        <p:blipFill>
          <a:blip r:embed="rId3" r:link="rId4" cstate="print"/>
          <a:srcRect/>
          <a:stretch>
            <a:fillRect/>
          </a:stretch>
        </p:blipFill>
        <p:spPr bwMode="auto">
          <a:xfrm>
            <a:off x="0" y="485775"/>
            <a:ext cx="9525" cy="9525"/>
          </a:xfrm>
          <a:prstGeom prst="rect">
            <a:avLst/>
          </a:prstGeom>
          <a:noFill/>
        </p:spPr>
      </p:pic>
      <p:pic>
        <p:nvPicPr>
          <p:cNvPr id="38913" name="图片 35" descr="学科网 zxxk.com"/>
          <p:cNvPicPr>
            <a:picLocks noChangeAspect="1" noChangeArrowheads="1"/>
          </p:cNvPicPr>
          <p:nvPr/>
        </p:nvPicPr>
        <p:blipFill>
          <a:blip r:embed="rId3" r:link="rId4" cstate="print"/>
          <a:srcRect/>
          <a:stretch>
            <a:fillRect/>
          </a:stretch>
        </p:blipFill>
        <p:spPr bwMode="auto">
          <a:xfrm>
            <a:off x="0" y="495300"/>
            <a:ext cx="9525" cy="9525"/>
          </a:xfrm>
          <a:prstGeom prst="rect">
            <a:avLst/>
          </a:prstGeom>
          <a:noFill/>
        </p:spPr>
      </p:pic>
      <p:pic>
        <p:nvPicPr>
          <p:cNvPr id="38937" name="图片 28" descr="学科网 zxxk.com"/>
          <p:cNvPicPr>
            <a:picLocks noChangeAspect="1" noChangeArrowheads="1"/>
          </p:cNvPicPr>
          <p:nvPr/>
        </p:nvPicPr>
        <p:blipFill>
          <a:blip r:embed="rId3" r:link="rId4" cstate="print"/>
          <a:srcRect/>
          <a:stretch>
            <a:fillRect/>
          </a:stretch>
        </p:blipFill>
        <p:spPr bwMode="auto">
          <a:xfrm>
            <a:off x="0" y="457200"/>
            <a:ext cx="9525" cy="9525"/>
          </a:xfrm>
          <a:prstGeom prst="rect">
            <a:avLst/>
          </a:prstGeom>
          <a:noFill/>
        </p:spPr>
      </p:pic>
      <p:pic>
        <p:nvPicPr>
          <p:cNvPr id="38936" name="图片 32" descr="学科网 zxxk.com"/>
          <p:cNvPicPr>
            <a:picLocks noChangeAspect="1" noChangeArrowheads="1"/>
          </p:cNvPicPr>
          <p:nvPr/>
        </p:nvPicPr>
        <p:blipFill>
          <a:blip r:embed="rId3" r:link="rId4" cstate="print"/>
          <a:srcRect/>
          <a:stretch>
            <a:fillRect/>
          </a:stretch>
        </p:blipFill>
        <p:spPr bwMode="auto">
          <a:xfrm>
            <a:off x="0" y="466725"/>
            <a:ext cx="9525" cy="9525"/>
          </a:xfrm>
          <a:prstGeom prst="rect">
            <a:avLst/>
          </a:prstGeom>
          <a:noFill/>
        </p:spPr>
      </p:pic>
      <p:pic>
        <p:nvPicPr>
          <p:cNvPr id="38935" name="图片 33" descr="学科网 zxxk.com"/>
          <p:cNvPicPr>
            <a:picLocks noChangeAspect="1" noChangeArrowheads="1"/>
          </p:cNvPicPr>
          <p:nvPr/>
        </p:nvPicPr>
        <p:blipFill>
          <a:blip r:embed="rId3" r:link="rId4" cstate="print"/>
          <a:srcRect/>
          <a:stretch>
            <a:fillRect/>
          </a:stretch>
        </p:blipFill>
        <p:spPr bwMode="auto">
          <a:xfrm>
            <a:off x="0" y="476250"/>
            <a:ext cx="9525" cy="9525"/>
          </a:xfrm>
          <a:prstGeom prst="rect">
            <a:avLst/>
          </a:prstGeom>
          <a:noFill/>
        </p:spPr>
      </p:pic>
      <p:sp>
        <p:nvSpPr>
          <p:cNvPr id="38941" name="Rectangle 29"/>
          <p:cNvSpPr>
            <a:spLocks noChangeArrowheads="1"/>
          </p:cNvSpPr>
          <p:nvPr/>
        </p:nvSpPr>
        <p:spPr bwMode="auto">
          <a:xfrm>
            <a:off x="0" y="485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93720" algn="l"/>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4" name="Rectangle 26"/>
          <p:cNvSpPr>
            <a:spLocks noChangeArrowheads="1"/>
          </p:cNvSpPr>
          <p:nvPr/>
        </p:nvSpPr>
        <p:spPr bwMode="auto">
          <a:xfrm>
            <a:off x="216535" y="822325"/>
            <a:ext cx="11773535" cy="2433320"/>
          </a:xfrm>
          <a:prstGeom prst="rect">
            <a:avLst/>
          </a:prstGeom>
          <a:noFill/>
          <a:ln w="9525">
            <a:noFill/>
            <a:miter lim="800000"/>
          </a:ln>
          <a:effectLst/>
        </p:spPr>
        <p:txBody>
          <a:bodyPr vert="horz" wrap="square" lIns="91440" tIns="45720" rIns="91440" bIns="45720" numCol="1" anchor="ctr" anchorCtr="0" compatLnSpc="1">
            <a:noAutofit/>
          </a:bodyPr>
          <a:lstStyle/>
          <a:p>
            <a:r>
              <a:rPr lang="zh-CN" altLang="zh-CN" sz="2800" b="1" dirty="0" smtClean="0">
                <a:solidFill>
                  <a:srgbClr val="FF0000"/>
                </a:solidFill>
                <a:latin typeface="+mn-ea"/>
              </a:rPr>
              <a:t>（</a:t>
            </a:r>
            <a:r>
              <a:rPr lang="en-US" altLang="zh-CN" sz="2800" b="1" dirty="0" smtClean="0">
                <a:solidFill>
                  <a:srgbClr val="FF0000"/>
                </a:solidFill>
                <a:latin typeface="+mn-ea"/>
              </a:rPr>
              <a:t>2021</a:t>
            </a:r>
            <a:r>
              <a:rPr lang="zh-CN" altLang="zh-CN" sz="2800" b="1" dirty="0" smtClean="0">
                <a:solidFill>
                  <a:srgbClr val="FF0000"/>
                </a:solidFill>
                <a:latin typeface="+mn-ea"/>
              </a:rPr>
              <a:t>年全国甲卷·</a:t>
            </a:r>
            <a:r>
              <a:rPr lang="en-US" altLang="zh-CN" sz="2800" b="1" dirty="0" smtClean="0">
                <a:solidFill>
                  <a:srgbClr val="FF0000"/>
                </a:solidFill>
                <a:latin typeface="+mn-ea"/>
              </a:rPr>
              <a:t>24</a:t>
            </a:r>
            <a:r>
              <a:rPr lang="zh-CN" altLang="zh-CN" sz="2800" b="1" dirty="0" smtClean="0">
                <a:solidFill>
                  <a:srgbClr val="FF0000"/>
                </a:solidFill>
                <a:latin typeface="+mn-ea"/>
              </a:rPr>
              <a:t>）</a:t>
            </a:r>
            <a:r>
              <a:rPr lang="zh-CN" altLang="zh-CN" sz="2800" b="1" dirty="0" smtClean="0">
                <a:latin typeface="+mn-ea"/>
              </a:rPr>
              <a:t>老子认为，“失道而后德，失德而后仁，失仁而后义，失义而后礼”。孔子则说，“不学礼，无以立”，要“非礼勿视，非礼勿听，非礼勿言，非礼勿动”。这反映出，当时他们</a:t>
            </a:r>
            <a:r>
              <a:rPr lang="en-US" altLang="zh-CN" sz="2800" b="1" dirty="0" smtClean="0">
                <a:latin typeface="+mn-ea"/>
              </a:rPr>
              <a:t> </a:t>
            </a:r>
            <a:r>
              <a:rPr lang="zh-CN" altLang="zh-CN" sz="2800" b="1" dirty="0" smtClean="0">
                <a:latin typeface="+mn-ea"/>
              </a:rPr>
              <a:t>（</a:t>
            </a:r>
            <a:r>
              <a:rPr lang="en-US" altLang="zh-CN" sz="2800" b="1" dirty="0" smtClean="0">
                <a:latin typeface="+mn-ea"/>
              </a:rPr>
              <a:t>    </a:t>
            </a:r>
            <a:r>
              <a:rPr lang="zh-CN" altLang="zh-CN" sz="2800" b="1" dirty="0" smtClean="0">
                <a:latin typeface="+mn-ea"/>
              </a:rPr>
              <a:t>）</a:t>
            </a:r>
            <a:endParaRPr lang="zh-CN" altLang="zh-CN" sz="2800" dirty="0" smtClean="0">
              <a:latin typeface="+mn-ea"/>
            </a:endParaRPr>
          </a:p>
          <a:p>
            <a:r>
              <a:rPr lang="en-US" altLang="zh-CN" sz="2800" b="1" dirty="0" smtClean="0">
                <a:latin typeface="黑体" panose="02010609060101010101" pitchFamily="49" charset="-122"/>
                <a:ea typeface="黑体" panose="02010609060101010101" pitchFamily="49" charset="-122"/>
              </a:rPr>
              <a:t>     </a:t>
            </a:r>
            <a:r>
              <a:rPr lang="en-US" altLang="zh-CN" sz="2800" b="1" dirty="0" smtClean="0">
                <a:latin typeface="微软雅黑" panose="020B0503020204020204" charset="-122"/>
                <a:ea typeface="微软雅黑" panose="020B0503020204020204" charset="-122"/>
                <a:cs typeface="微软雅黑" panose="020B0503020204020204" charset="-122"/>
              </a:rPr>
              <a:t>A</a:t>
            </a:r>
            <a:r>
              <a:rPr lang="zh-CN" altLang="zh-CN" sz="2800" b="1" dirty="0" smtClean="0">
                <a:latin typeface="微软雅黑" panose="020B0503020204020204" charset="-122"/>
                <a:ea typeface="微软雅黑" panose="020B0503020204020204" charset="-122"/>
                <a:cs typeface="微软雅黑" panose="020B0503020204020204" charset="-122"/>
              </a:rPr>
              <a:t>．反思西周的礼乐文化</a:t>
            </a:r>
            <a:r>
              <a:rPr lang="en-US" altLang="zh-CN" sz="2800" b="1" dirty="0" smtClean="0">
                <a:latin typeface="微软雅黑" panose="020B0503020204020204" charset="-122"/>
                <a:ea typeface="微软雅黑" panose="020B0503020204020204" charset="-122"/>
                <a:cs typeface="微软雅黑" panose="020B0503020204020204" charset="-122"/>
              </a:rPr>
              <a:t>        B</a:t>
            </a:r>
            <a:r>
              <a:rPr lang="zh-CN" altLang="zh-CN" sz="2800" b="1" dirty="0" smtClean="0">
                <a:latin typeface="微软雅黑" panose="020B0503020204020204" charset="-122"/>
                <a:ea typeface="微软雅黑" panose="020B0503020204020204" charset="-122"/>
                <a:cs typeface="微软雅黑" panose="020B0503020204020204" charset="-122"/>
              </a:rPr>
              <a:t>．迎合封建贵族政治诉求</a:t>
            </a:r>
          </a:p>
          <a:p>
            <a:r>
              <a:rPr lang="en-US" altLang="zh-CN" sz="2800" b="1" dirty="0" smtClean="0">
                <a:latin typeface="微软雅黑" panose="020B0503020204020204" charset="-122"/>
                <a:ea typeface="微软雅黑" panose="020B0503020204020204" charset="-122"/>
                <a:cs typeface="微软雅黑" panose="020B0503020204020204" charset="-122"/>
              </a:rPr>
              <a:t>        C</a:t>
            </a:r>
            <a:r>
              <a:rPr lang="zh-CN" altLang="zh-CN" sz="2800" b="1" dirty="0" smtClean="0">
                <a:latin typeface="微软雅黑" panose="020B0503020204020204" charset="-122"/>
                <a:ea typeface="微软雅黑" panose="020B0503020204020204" charset="-122"/>
                <a:cs typeface="微软雅黑" panose="020B0503020204020204" charset="-122"/>
              </a:rPr>
              <a:t>．主张维护夏商周制度</a:t>
            </a:r>
            <a:r>
              <a:rPr lang="en-US" altLang="zh-CN" sz="2800" b="1" dirty="0" smtClean="0">
                <a:latin typeface="微软雅黑" panose="020B0503020204020204" charset="-122"/>
                <a:ea typeface="微软雅黑" panose="020B0503020204020204" charset="-122"/>
                <a:cs typeface="微软雅黑" panose="020B0503020204020204" charset="-122"/>
              </a:rPr>
              <a:t>         D</a:t>
            </a:r>
            <a:r>
              <a:rPr lang="zh-CN" altLang="zh-CN" sz="2800" b="1" dirty="0" smtClean="0">
                <a:latin typeface="微软雅黑" panose="020B0503020204020204" charset="-122"/>
                <a:ea typeface="微软雅黑" panose="020B0503020204020204" charset="-122"/>
                <a:cs typeface="微软雅黑" panose="020B0503020204020204" charset="-122"/>
              </a:rPr>
              <a:t>．得到统治者的积极支持</a:t>
            </a:r>
            <a:endParaRPr kumimoji="0" lang="zh-CN" altLang="en-US" sz="2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p:txBody>
      </p:sp>
      <p:sp>
        <p:nvSpPr>
          <p:cNvPr id="2" name="标题 1"/>
          <p:cNvSpPr>
            <a:spLocks noGrp="1"/>
          </p:cNvSpPr>
          <p:nvPr>
            <p:ph type="title"/>
            <p:custDataLst>
              <p:tags r:id="rId1"/>
            </p:custDataLst>
          </p:nvPr>
        </p:nvSpPr>
        <p:spPr>
          <a:xfrm>
            <a:off x="271145" y="3180715"/>
            <a:ext cx="11811000" cy="3079115"/>
          </a:xfrm>
        </p:spPr>
        <p:txBody>
          <a:bodyPr>
            <a:normAutofit fontScale="90000"/>
          </a:bodyPr>
          <a:lstStyle/>
          <a:p>
            <a:pPr fontAlgn="ctr"/>
            <a:r>
              <a:rPr lang="zh-CN" altLang="zh-CN" sz="3100" dirty="0" smtClean="0">
                <a:solidFill>
                  <a:srgbClr val="FF0000"/>
                </a:solidFill>
              </a:rPr>
              <a:t>（</a:t>
            </a:r>
            <a:r>
              <a:rPr lang="en-US" altLang="zh-CN" sz="3100" dirty="0" smtClean="0">
                <a:solidFill>
                  <a:srgbClr val="FF0000"/>
                </a:solidFill>
              </a:rPr>
              <a:t>2020·</a:t>
            </a:r>
            <a:r>
              <a:rPr lang="zh-CN" altLang="zh-CN" sz="3100" dirty="0" smtClean="0">
                <a:solidFill>
                  <a:srgbClr val="FF0000"/>
                </a:solidFill>
              </a:rPr>
              <a:t>新课标</a:t>
            </a:r>
            <a:r>
              <a:rPr lang="en-US" altLang="zh-CN" sz="3100" dirty="0" smtClean="0">
                <a:solidFill>
                  <a:srgbClr val="FF0000"/>
                </a:solidFill>
              </a:rPr>
              <a:t>I</a:t>
            </a:r>
            <a:r>
              <a:rPr lang="zh-CN" altLang="zh-CN" sz="3100" dirty="0" smtClean="0">
                <a:solidFill>
                  <a:srgbClr val="FF0000"/>
                </a:solidFill>
              </a:rPr>
              <a:t>）</a:t>
            </a:r>
            <a:r>
              <a:rPr lang="zh-CN" altLang="zh-CN" dirty="0" smtClean="0"/>
              <a:t>北宋时，宋真宗派人到福建取得占城稻三万斛，令江淮两浙诸路种植，后扩大到北方诸路；宋仁宗时，大、小麦被推广到广南东路惠州等地。南宋时，“四川田土，无不种麦”。这说明宋代</a:t>
            </a:r>
            <a:br>
              <a:rPr lang="zh-CN" altLang="zh-CN" dirty="0" smtClean="0"/>
            </a:br>
            <a:r>
              <a:rPr lang="en-US" altLang="zh-CN" dirty="0" smtClean="0"/>
              <a:t>   </a:t>
            </a:r>
            <a:r>
              <a:rPr lang="zh-CN" altLang="zh-CN" dirty="0" smtClean="0"/>
              <a:t>A. 土地利用效率提高	B. 发明翻车提高了生产力</a:t>
            </a:r>
            <a:br>
              <a:rPr lang="zh-CN" altLang="zh-CN" dirty="0" smtClean="0"/>
            </a:br>
            <a:r>
              <a:rPr lang="en-US" altLang="zh-CN" dirty="0" smtClean="0"/>
              <a:t>   </a:t>
            </a:r>
            <a:r>
              <a:rPr lang="zh-CN" altLang="zh-CN" dirty="0" smtClean="0"/>
              <a:t>C. 区域经济发展均衡	D. 民众饮食结构根本改变</a:t>
            </a:r>
            <a:endParaRPr lang="zh-CN" altLang="en-US" dirty="0"/>
          </a:p>
        </p:txBody>
      </p:sp>
      <p:sp>
        <p:nvSpPr>
          <p:cNvPr id="16" name="椭圆 15"/>
          <p:cNvSpPr/>
          <p:nvPr/>
        </p:nvSpPr>
        <p:spPr>
          <a:xfrm>
            <a:off x="4122738" y="933450"/>
            <a:ext cx="1058862" cy="495301"/>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17" name="椭圆 16"/>
          <p:cNvSpPr/>
          <p:nvPr/>
        </p:nvSpPr>
        <p:spPr>
          <a:xfrm>
            <a:off x="3617912" y="1409699"/>
            <a:ext cx="1163637" cy="428625"/>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18" name="椭圆 17"/>
          <p:cNvSpPr/>
          <p:nvPr/>
        </p:nvSpPr>
        <p:spPr>
          <a:xfrm>
            <a:off x="1419225" y="1338263"/>
            <a:ext cx="1931988"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19" name="椭圆 18"/>
          <p:cNvSpPr/>
          <p:nvPr/>
        </p:nvSpPr>
        <p:spPr>
          <a:xfrm>
            <a:off x="5922963" y="1328738"/>
            <a:ext cx="1249362"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20" name="椭圆 19"/>
          <p:cNvSpPr/>
          <p:nvPr/>
        </p:nvSpPr>
        <p:spPr>
          <a:xfrm>
            <a:off x="1712913" y="1795463"/>
            <a:ext cx="1943100"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21" name="椭圆 20"/>
          <p:cNvSpPr/>
          <p:nvPr/>
        </p:nvSpPr>
        <p:spPr>
          <a:xfrm>
            <a:off x="0" y="1785938"/>
            <a:ext cx="1943100"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22" name="椭圆 21"/>
          <p:cNvSpPr/>
          <p:nvPr/>
        </p:nvSpPr>
        <p:spPr>
          <a:xfrm>
            <a:off x="5751513" y="1814513"/>
            <a:ext cx="1811337"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23" name="椭圆 22"/>
          <p:cNvSpPr/>
          <p:nvPr/>
        </p:nvSpPr>
        <p:spPr>
          <a:xfrm>
            <a:off x="3770313" y="1804988"/>
            <a:ext cx="1943100"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24" name="椭圆 23"/>
          <p:cNvSpPr/>
          <p:nvPr/>
        </p:nvSpPr>
        <p:spPr>
          <a:xfrm>
            <a:off x="3370263" y="3224213"/>
            <a:ext cx="1943100"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25" name="椭圆 24"/>
          <p:cNvSpPr/>
          <p:nvPr/>
        </p:nvSpPr>
        <p:spPr>
          <a:xfrm>
            <a:off x="2922588" y="4738688"/>
            <a:ext cx="2792412"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26" name="椭圆 25"/>
          <p:cNvSpPr/>
          <p:nvPr/>
        </p:nvSpPr>
        <p:spPr>
          <a:xfrm>
            <a:off x="3589338" y="4186238"/>
            <a:ext cx="3402012"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27" name="椭圆 26"/>
          <p:cNvSpPr/>
          <p:nvPr/>
        </p:nvSpPr>
        <p:spPr>
          <a:xfrm>
            <a:off x="7189788" y="862013"/>
            <a:ext cx="1943100"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28" name="椭圆 27"/>
          <p:cNvSpPr/>
          <p:nvPr/>
        </p:nvSpPr>
        <p:spPr>
          <a:xfrm>
            <a:off x="1257301" y="4233863"/>
            <a:ext cx="1162050"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29" name="椭圆 28"/>
          <p:cNvSpPr/>
          <p:nvPr/>
        </p:nvSpPr>
        <p:spPr>
          <a:xfrm>
            <a:off x="9561513" y="3224213"/>
            <a:ext cx="1943100"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30" name="椭圆 29"/>
          <p:cNvSpPr/>
          <p:nvPr/>
        </p:nvSpPr>
        <p:spPr>
          <a:xfrm>
            <a:off x="7419974" y="3214688"/>
            <a:ext cx="1609725"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31" name="椭圆 30"/>
          <p:cNvSpPr/>
          <p:nvPr/>
        </p:nvSpPr>
        <p:spPr>
          <a:xfrm>
            <a:off x="6553200" y="3709988"/>
            <a:ext cx="2598738"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53790" y="320168"/>
            <a:ext cx="10969200" cy="1077595"/>
          </a:xfrm>
          <a:prstGeom prst="rect">
            <a:avLst/>
          </a:prstGeom>
        </p:spPr>
        <p:txBody>
          <a:bodyPr wrap="square">
            <a:spAutoFit/>
          </a:bodyPr>
          <a:lstStyle/>
          <a:p>
            <a:r>
              <a:rPr lang="en-US" altLang="zh-CN" sz="3600" b="1" dirty="0" smtClean="0">
                <a:solidFill>
                  <a:srgbClr val="FF0000"/>
                </a:solidFill>
              </a:rPr>
              <a:t>4</a:t>
            </a:r>
            <a:r>
              <a:rPr lang="zh-CN" altLang="en-US" sz="3600" b="1" dirty="0" smtClean="0">
                <a:solidFill>
                  <a:srgbClr val="FF0000"/>
                </a:solidFill>
              </a:rPr>
              <a:t>、实践运用</a:t>
            </a:r>
            <a:r>
              <a:rPr lang="en-US" altLang="zh-CN" sz="3600" b="1" dirty="0" smtClean="0">
                <a:solidFill>
                  <a:srgbClr val="FF0000"/>
                </a:solidFill>
              </a:rPr>
              <a:t>:</a:t>
            </a:r>
            <a:r>
              <a:rPr lang="zh-CN" altLang="en-US" dirty="0" smtClean="0">
                <a:solidFill>
                  <a:srgbClr val="FF0000"/>
                </a:solidFill>
              </a:rPr>
              <a:t>高考真</a:t>
            </a:r>
            <a:r>
              <a:rPr lang="zh-CN" altLang="en-US" sz="3600" b="1" dirty="0" smtClean="0">
                <a:solidFill>
                  <a:srgbClr val="FF0000"/>
                </a:solidFill>
              </a:rPr>
              <a:t>题</a:t>
            </a:r>
            <a:r>
              <a:rPr lang="en-US" altLang="zh-CN" sz="2800" b="1" dirty="0" smtClean="0">
                <a:solidFill>
                  <a:schemeClr val="tx1"/>
                </a:solidFill>
                <a:latin typeface="+mn-ea"/>
                <a:ea typeface="+mn-ea"/>
              </a:rPr>
              <a:t>(</a:t>
            </a:r>
            <a:r>
              <a:rPr lang="zh-CN" altLang="en-US" sz="2800" b="1" dirty="0" smtClean="0">
                <a:solidFill>
                  <a:schemeClr val="tx1"/>
                </a:solidFill>
                <a:latin typeface="+mn-ea"/>
                <a:ea typeface="+mn-ea"/>
              </a:rPr>
              <a:t>重点研究湖南卷和全国</a:t>
            </a:r>
            <a:r>
              <a:rPr lang="en-US" altLang="zh-CN" sz="2800" b="1" dirty="0" smtClean="0">
                <a:solidFill>
                  <a:schemeClr val="tx1"/>
                </a:solidFill>
                <a:latin typeface="+mn-ea"/>
                <a:ea typeface="+mn-ea"/>
              </a:rPr>
              <a:t>1</a:t>
            </a:r>
            <a:r>
              <a:rPr lang="zh-CN" altLang="en-US" sz="2800" b="1" dirty="0" smtClean="0">
                <a:solidFill>
                  <a:schemeClr val="tx1"/>
                </a:solidFill>
                <a:latin typeface="+mn-ea"/>
                <a:ea typeface="+mn-ea"/>
              </a:rPr>
              <a:t>卷，借鉴新教材地方卷）</a:t>
            </a:r>
            <a:endParaRPr lang="zh-CN" altLang="en-US" sz="2800" b="1" dirty="0">
              <a:solidFill>
                <a:schemeClr val="tx1"/>
              </a:solidFill>
              <a:latin typeface="+mn-ea"/>
              <a:ea typeface="+mn-ea"/>
            </a:endParaRPr>
          </a:p>
        </p:txBody>
      </p:sp>
      <p:sp>
        <p:nvSpPr>
          <p:cNvPr id="2" name="标题 1"/>
          <p:cNvSpPr>
            <a:spLocks noGrp="1"/>
          </p:cNvSpPr>
          <p:nvPr/>
        </p:nvSpPr>
        <p:spPr>
          <a:xfrm>
            <a:off x="553789" y="1536769"/>
            <a:ext cx="11250225" cy="3306376"/>
          </a:xfrm>
          <a:prstGeom prst="rect">
            <a:avLst/>
          </a:prstGeom>
        </p:spPr>
        <p:txBody>
          <a:bodyPr vert="horz" lIns="90000" tIns="46800" rIns="90000" bIns="46800" rtlCol="0" anchor="ctr" anchorCtr="0">
            <a:normAutofit fontScale="90000"/>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zh-CN" sz="3100" dirty="0" smtClean="0">
                <a:solidFill>
                  <a:srgbClr val="FF0000"/>
                </a:solidFill>
              </a:rPr>
              <a:t>（</a:t>
            </a:r>
            <a:r>
              <a:rPr lang="en-US" altLang="zh-CN" sz="3100" dirty="0" smtClean="0">
                <a:solidFill>
                  <a:srgbClr val="FF0000"/>
                </a:solidFill>
              </a:rPr>
              <a:t>2021·</a:t>
            </a:r>
            <a:r>
              <a:rPr lang="zh-CN" altLang="zh-CN" sz="3100" dirty="0" smtClean="0">
                <a:solidFill>
                  <a:srgbClr val="FF0000"/>
                </a:solidFill>
              </a:rPr>
              <a:t>湖南卷</a:t>
            </a:r>
            <a:r>
              <a:rPr lang="en-US" altLang="zh-CN" sz="3100" dirty="0" smtClean="0">
                <a:solidFill>
                  <a:srgbClr val="FF0000"/>
                </a:solidFill>
              </a:rPr>
              <a:t>4</a:t>
            </a:r>
            <a:r>
              <a:rPr lang="zh-CN" altLang="zh-CN" sz="3100" dirty="0" smtClean="0">
                <a:solidFill>
                  <a:srgbClr val="FF0000"/>
                </a:solidFill>
              </a:rPr>
              <a:t>）</a:t>
            </a:r>
            <a:r>
              <a:rPr lang="zh-CN" altLang="zh-CN" dirty="0" smtClean="0"/>
              <a:t>据研究，唐代白居易诗中所记中央官吏俸钱与史籍所载无不相合，所记地方官吏俸钱与史籍所载额度要高，高出部分是不载于法令的合法收入。据此可知，当时</a:t>
            </a:r>
            <a:r>
              <a:rPr lang="en-US" altLang="zh-CN" dirty="0" smtClean="0"/>
              <a:t>                              </a:t>
            </a:r>
            <a:r>
              <a:rPr lang="zh-CN" altLang="zh-CN" dirty="0" smtClean="0"/>
              <a:t>（</a:t>
            </a:r>
            <a:r>
              <a:rPr lang="en-US" altLang="zh-CN" dirty="0" smtClean="0"/>
              <a:t>      </a:t>
            </a:r>
            <a:r>
              <a:rPr lang="zh-CN" altLang="en-US" dirty="0" smtClean="0"/>
              <a:t>）</a:t>
            </a:r>
            <a:r>
              <a:rPr lang="zh-CN" altLang="zh-CN" dirty="0" smtClean="0"/>
              <a:t/>
            </a:r>
            <a:br>
              <a:rPr lang="zh-CN" altLang="zh-CN" dirty="0" smtClean="0"/>
            </a:br>
            <a:r>
              <a:rPr lang="en-US" altLang="zh-CN" dirty="0" smtClean="0"/>
              <a:t>  A</a:t>
            </a:r>
            <a:r>
              <a:rPr lang="zh-CN" altLang="zh-CN" dirty="0" smtClean="0"/>
              <a:t>．地方势力膨胀</a:t>
            </a:r>
            <a:r>
              <a:rPr lang="en-US" altLang="zh-CN" dirty="0" smtClean="0"/>
              <a:t> 	B</a:t>
            </a:r>
            <a:r>
              <a:rPr lang="zh-CN" altLang="zh-CN" dirty="0" smtClean="0"/>
              <a:t>．中央官吏受到严密控制</a:t>
            </a:r>
            <a:br>
              <a:rPr lang="zh-CN" altLang="zh-CN" dirty="0" smtClean="0"/>
            </a:br>
            <a:r>
              <a:rPr lang="en-US" altLang="zh-CN" dirty="0" smtClean="0"/>
              <a:t>  C</a:t>
            </a:r>
            <a:r>
              <a:rPr lang="zh-CN" altLang="zh-CN" dirty="0" smtClean="0"/>
              <a:t>．中央财政紧张</a:t>
            </a:r>
            <a:r>
              <a:rPr lang="en-US" altLang="zh-CN" dirty="0" smtClean="0"/>
              <a:t>	D</a:t>
            </a:r>
            <a:r>
              <a:rPr lang="zh-CN" altLang="zh-CN" dirty="0" smtClean="0"/>
              <a:t>．地方官吏贪腐比较隐秘</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970655" y="1469390"/>
            <a:ext cx="5161915" cy="1740535"/>
          </a:xfrm>
        </p:spPr>
        <p:txBody>
          <a:bodyPr>
            <a:noAutofit/>
          </a:bodyPr>
          <a:lstStyle/>
          <a:p>
            <a:r>
              <a:rPr lang="zh-CN" altLang="en-US" sz="9600">
                <a:solidFill>
                  <a:srgbClr val="FF0000"/>
                </a:solidFill>
              </a:rPr>
              <a:t>得失篇</a:t>
            </a:r>
            <a:endParaRPr lang="zh-CN" altLang="en-US" sz="8000">
              <a:solidFill>
                <a:srgbClr val="FF0000"/>
              </a:solidFill>
            </a:endParaRPr>
          </a:p>
        </p:txBody>
      </p:sp>
    </p:spTree>
  </p:cSld>
  <p:clrMapOvr>
    <a:masterClrMapping/>
  </p:clrMapOvr>
  <p:transition/>
  <p:timing>
    <p:tnLst>
      <p:par>
        <p:cTn id="1" dur="indefinite" restart="never" nodeType="tmRoot"/>
      </p:par>
    </p:tnLst>
  </p:timing>
</p:sld>
</file>

<file path=ppt/slides/slide3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75" y="99060"/>
            <a:ext cx="11925300" cy="4881880"/>
          </a:xfrm>
        </p:spPr>
        <p:txBody>
          <a:bodyPr>
            <a:normAutofit/>
          </a:bodyPr>
          <a:lstStyle/>
          <a:p>
            <a:r>
              <a:rPr lang="zh-CN" altLang="zh-CN" sz="3100" dirty="0" smtClean="0">
                <a:solidFill>
                  <a:srgbClr val="FF0000"/>
                </a:solidFill>
              </a:rPr>
              <a:t>（</a:t>
            </a:r>
            <a:r>
              <a:rPr lang="en-US" altLang="zh-CN" sz="3100" dirty="0" smtClean="0">
                <a:solidFill>
                  <a:srgbClr val="FF0000"/>
                </a:solidFill>
              </a:rPr>
              <a:t>2021·</a:t>
            </a:r>
            <a:r>
              <a:rPr lang="zh-CN" altLang="zh-CN" sz="3100" dirty="0" smtClean="0">
                <a:solidFill>
                  <a:srgbClr val="FF0000"/>
                </a:solidFill>
              </a:rPr>
              <a:t>河北</a:t>
            </a:r>
            <a:r>
              <a:rPr lang="en-US" altLang="zh-CN" sz="3100" dirty="0" smtClean="0">
                <a:solidFill>
                  <a:srgbClr val="FF0000"/>
                </a:solidFill>
              </a:rPr>
              <a:t>·</a:t>
            </a:r>
            <a:r>
              <a:rPr lang="zh-CN" altLang="zh-CN" sz="3100" dirty="0" smtClean="0">
                <a:solidFill>
                  <a:srgbClr val="FF0000"/>
                </a:solidFill>
              </a:rPr>
              <a:t>高考真题</a:t>
            </a:r>
            <a:r>
              <a:rPr lang="zh-CN" altLang="zh-CN" sz="3100" dirty="0" smtClean="0"/>
              <a:t>）</a:t>
            </a:r>
            <a:r>
              <a:rPr lang="zh-CN" altLang="zh-CN" dirty="0" smtClean="0"/>
              <a:t>下图为中国古代某皇帝在位期间政令信息承转运行关系示意图，对图中信息解读正确的是</a:t>
            </a:r>
            <a:r>
              <a:rPr lang="en-US" altLang="zh-CN" dirty="0" smtClean="0"/>
              <a:t>                                                  (    )</a:t>
            </a:r>
            <a:r>
              <a:rPr lang="zh-CN" altLang="zh-CN" dirty="0" smtClean="0"/>
              <a:t/>
            </a:r>
            <a:br>
              <a:rPr lang="zh-CN" altLang="zh-CN" dirty="0" smtClean="0"/>
            </a:br>
            <a:r>
              <a:rPr lang="en-US" altLang="zh-CN" dirty="0" smtClean="0"/>
              <a:t>                                </a:t>
            </a:r>
            <a:br>
              <a:rPr lang="en-US" altLang="zh-CN" dirty="0" smtClean="0"/>
            </a:br>
            <a:r>
              <a:rPr lang="en-US" altLang="zh-CN" dirty="0" smtClean="0"/>
              <a:t>                                A</a:t>
            </a:r>
            <a:r>
              <a:rPr lang="zh-CN" altLang="zh-CN" dirty="0" smtClean="0"/>
              <a:t>．尚书是中央最高行政机构</a:t>
            </a:r>
            <a:r>
              <a:rPr lang="en-US" altLang="zh-CN" dirty="0" smtClean="0"/>
              <a:t>                                  </a:t>
            </a:r>
            <a:br>
              <a:rPr lang="en-US" altLang="zh-CN" dirty="0" smtClean="0"/>
            </a:br>
            <a:r>
              <a:rPr lang="en-US" altLang="zh-CN" dirty="0" smtClean="0"/>
              <a:t>                                B</a:t>
            </a:r>
            <a:r>
              <a:rPr lang="zh-CN" altLang="zh-CN" dirty="0" smtClean="0"/>
              <a:t>．分权造成了冗官现象</a:t>
            </a:r>
            <a:br>
              <a:rPr lang="zh-CN" altLang="zh-CN" dirty="0" smtClean="0"/>
            </a:br>
            <a:r>
              <a:rPr lang="en-US" altLang="zh-CN" dirty="0" smtClean="0"/>
              <a:t>                                C</a:t>
            </a:r>
            <a:r>
              <a:rPr lang="zh-CN" altLang="zh-CN" dirty="0" smtClean="0"/>
              <a:t>．决策权与执行权出现分离</a:t>
            </a:r>
            <a:r>
              <a:rPr lang="en-US" altLang="zh-CN" dirty="0" smtClean="0"/>
              <a:t>                                         </a:t>
            </a:r>
            <a:br>
              <a:rPr lang="en-US" altLang="zh-CN" dirty="0" smtClean="0"/>
            </a:br>
            <a:r>
              <a:rPr lang="en-US" altLang="zh-CN" dirty="0" smtClean="0"/>
              <a:t>                                D</a:t>
            </a:r>
            <a:r>
              <a:rPr lang="zh-CN" altLang="zh-CN" dirty="0" smtClean="0"/>
              <a:t>．王国问题得到了解决</a:t>
            </a:r>
            <a:endParaRPr lang="zh-CN" altLang="en-US" dirty="0"/>
          </a:p>
        </p:txBody>
      </p:sp>
      <p:pic>
        <p:nvPicPr>
          <p:cNvPr id="4" name="图片 3"/>
          <p:cNvPicPr/>
          <p:nvPr/>
        </p:nvPicPr>
        <p:blipFill>
          <a:blip r:embed="rId2" cstate="print">
            <a:extLst>
              <a:ext uri="{28A0092B-C50C-407E-A947-70E740481C1C}">
                <a14:useLocalDpi xmlns:a14="http://schemas.microsoft.com/office/drawing/2010/main" val="0"/>
              </a:ext>
            </a:extLst>
          </a:blip>
          <a:stretch>
            <a:fillRect/>
          </a:stretch>
        </p:blipFill>
        <p:spPr bwMode="auto">
          <a:xfrm>
            <a:off x="253365" y="2039620"/>
            <a:ext cx="4962525" cy="3371850"/>
          </a:xfrm>
          <a:prstGeom prst="rect">
            <a:avLst/>
          </a:prstGeom>
          <a:noFill/>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76860" y="544195"/>
            <a:ext cx="11226165" cy="2245360"/>
          </a:xfrm>
          <a:prstGeom prst="rect">
            <a:avLst/>
          </a:prstGeom>
          <a:noFill/>
          <a:ln w="9525">
            <a:noFill/>
          </a:ln>
        </p:spPr>
        <p:txBody>
          <a:bodyPr wrap="square">
            <a:spAutoFit/>
          </a:bodyPr>
          <a:lstStyle/>
          <a:p>
            <a:pPr indent="0"/>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a:t>
            </a:r>
            <a:r>
              <a:rPr lang="en-US" sz="2800" b="1">
                <a:solidFill>
                  <a:srgbClr val="FF0000"/>
                </a:solidFill>
                <a:latin typeface="微软雅黑" panose="020B0503020204020204" charset="-122"/>
                <a:ea typeface="微软雅黑" panose="020B0503020204020204" charset="-122"/>
                <a:cs typeface="微软雅黑" panose="020B0503020204020204" charset="-122"/>
              </a:rPr>
              <a:t>2015 </a:t>
            </a:r>
            <a:r>
              <a:rPr lang="zh-CN" sz="2800" b="1">
                <a:solidFill>
                  <a:srgbClr val="FF0000"/>
                </a:solidFill>
                <a:latin typeface="微软雅黑" panose="020B0503020204020204" charset="-122"/>
                <a:ea typeface="微软雅黑" panose="020B0503020204020204" charset="-122"/>
                <a:cs typeface="微软雅黑" panose="020B0503020204020204" charset="-122"/>
              </a:rPr>
              <a:t>年新课标全国</a:t>
            </a:r>
            <a:r>
              <a:rPr lang="en-US" sz="2800" b="1">
                <a:solidFill>
                  <a:srgbClr val="FF0000"/>
                </a:solidFill>
                <a:latin typeface="微软雅黑" panose="020B0503020204020204" charset="-122"/>
                <a:ea typeface="微软雅黑" panose="020B0503020204020204" charset="-122"/>
                <a:cs typeface="微软雅黑" panose="020B0503020204020204" charset="-122"/>
              </a:rPr>
              <a:t>I</a:t>
            </a:r>
            <a:r>
              <a:rPr lang="zh-CN" sz="2800" b="1">
                <a:solidFill>
                  <a:srgbClr val="FF0000"/>
                </a:solidFill>
                <a:latin typeface="微软雅黑" panose="020B0503020204020204" charset="-122"/>
                <a:ea typeface="微软雅黑" panose="020B0503020204020204" charset="-122"/>
                <a:cs typeface="微软雅黑" panose="020B0503020204020204" charset="-122"/>
              </a:rPr>
              <a:t>卷</a:t>
            </a:r>
            <a:r>
              <a:rPr lang="en-US" sz="2800" b="1">
                <a:solidFill>
                  <a:srgbClr val="FF0000"/>
                </a:solidFill>
                <a:latin typeface="微软雅黑" panose="020B0503020204020204" charset="-122"/>
                <a:ea typeface="微软雅黑" panose="020B0503020204020204" charset="-122"/>
                <a:cs typeface="微软雅黑" panose="020B0503020204020204" charset="-122"/>
              </a:rPr>
              <a:t>26</a:t>
            </a:r>
            <a:r>
              <a:rPr lang="zh-CN" sz="2800" b="1">
                <a:solidFill>
                  <a:srgbClr val="FF0000"/>
                </a:solidFill>
                <a:latin typeface="微软雅黑" panose="020B0503020204020204" charset="-122"/>
                <a:ea typeface="微软雅黑" panose="020B0503020204020204" charset="-122"/>
                <a:cs typeface="微软雅黑" panose="020B0503020204020204" charset="-122"/>
              </a:rPr>
              <a:t>）</a:t>
            </a:r>
            <a:r>
              <a:rPr lang="zh-CN" sz="2800" b="1">
                <a:latin typeface="微软雅黑" panose="020B0503020204020204" charset="-122"/>
                <a:ea typeface="微软雅黑" panose="020B0503020204020204" charset="-122"/>
                <a:cs typeface="微软雅黑" panose="020B0503020204020204" charset="-122"/>
              </a:rPr>
              <a:t>宋代东南沿海地区出现了一些民间崇拜，如后来被视为海上保护神的妈祖。被视为妇幼保护神的临水夫人等，这些崇拜得到朝廷认可，后世影响不断扩大。这反映出</a:t>
            </a:r>
            <a:r>
              <a:rPr lang="en-US" altLang="zh-CN" sz="2800" b="1">
                <a:latin typeface="微软雅黑" panose="020B0503020204020204" charset="-122"/>
                <a:ea typeface="微软雅黑" panose="020B0503020204020204" charset="-122"/>
                <a:cs typeface="微软雅黑" panose="020B0503020204020204" charset="-122"/>
              </a:rPr>
              <a:t>        (   )</a:t>
            </a:r>
            <a:endParaRPr lang="en-US" sz="2800" b="1">
              <a:latin typeface="微软雅黑" panose="020B0503020204020204" charset="-122"/>
              <a:ea typeface="微软雅黑" panose="020B0503020204020204" charset="-122"/>
              <a:cs typeface="微软雅黑" panose="020B0503020204020204" charset="-122"/>
            </a:endParaRPr>
          </a:p>
          <a:p>
            <a:r>
              <a:rPr lang="en-US" sz="2800" b="1">
                <a:latin typeface="微软雅黑" panose="020B0503020204020204" charset="-122"/>
                <a:ea typeface="微软雅黑" panose="020B0503020204020204" charset="-122"/>
                <a:cs typeface="微软雅黑" panose="020B0503020204020204" charset="-122"/>
              </a:rPr>
              <a:t>   A. </a:t>
            </a:r>
            <a:r>
              <a:rPr lang="zh-CN" sz="2800" b="1">
                <a:latin typeface="微软雅黑" panose="020B0503020204020204" charset="-122"/>
                <a:ea typeface="微软雅黑" panose="020B0503020204020204" charset="-122"/>
                <a:cs typeface="微软雅黑" panose="020B0503020204020204" charset="-122"/>
              </a:rPr>
              <a:t>朝廷不断鼓励海洋开发</a:t>
            </a:r>
            <a:r>
              <a:rPr lang="en-US" sz="2800" b="1">
                <a:latin typeface="微软雅黑" panose="020B0503020204020204" charset="-122"/>
                <a:ea typeface="微软雅黑" panose="020B0503020204020204" charset="-122"/>
                <a:cs typeface="微软雅黑" panose="020B0503020204020204" charset="-122"/>
              </a:rPr>
              <a:t>             B.</a:t>
            </a:r>
            <a:r>
              <a:rPr lang="zh-CN" sz="2800" b="1">
                <a:latin typeface="微软雅黑" panose="020B0503020204020204" charset="-122"/>
                <a:ea typeface="微软雅黑" panose="020B0503020204020204" charset="-122"/>
                <a:cs typeface="微软雅黑" panose="020B0503020204020204" charset="-122"/>
              </a:rPr>
              <a:t>女性地位逐渐得到提高</a:t>
            </a:r>
            <a:endParaRPr lang="en-US" sz="2800" b="1">
              <a:solidFill>
                <a:srgbClr val="FF0000"/>
              </a:solidFill>
              <a:latin typeface="微软雅黑" panose="020B0503020204020204" charset="-122"/>
              <a:ea typeface="微软雅黑" panose="020B0503020204020204" charset="-122"/>
              <a:cs typeface="微软雅黑" panose="020B0503020204020204" charset="-122"/>
            </a:endParaRPr>
          </a:p>
          <a:p>
            <a:r>
              <a:rPr lang="en-US" sz="2800" b="1">
                <a:solidFill>
                  <a:srgbClr val="FF0000"/>
                </a:solidFill>
                <a:latin typeface="微软雅黑" panose="020B0503020204020204" charset="-122"/>
                <a:ea typeface="微软雅黑" panose="020B0503020204020204" charset="-122"/>
                <a:cs typeface="微软雅黑" panose="020B0503020204020204" charset="-122"/>
              </a:rPr>
              <a:t>   </a:t>
            </a:r>
            <a:r>
              <a:rPr lang="en-US" sz="2800" b="1">
                <a:solidFill>
                  <a:schemeClr val="tx1"/>
                </a:solidFill>
                <a:latin typeface="微软雅黑" panose="020B0503020204020204" charset="-122"/>
                <a:ea typeface="微软雅黑" panose="020B0503020204020204" charset="-122"/>
                <a:cs typeface="微软雅黑" panose="020B0503020204020204" charset="-122"/>
              </a:rPr>
              <a:t>C</a:t>
            </a:r>
            <a:r>
              <a:rPr lang="zh-CN" sz="2800" b="1">
                <a:solidFill>
                  <a:schemeClr val="tx1"/>
                </a:solidFill>
                <a:latin typeface="微软雅黑" panose="020B0503020204020204" charset="-122"/>
                <a:ea typeface="微软雅黑" panose="020B0503020204020204" charset="-122"/>
                <a:cs typeface="微软雅黑" panose="020B0503020204020204" charset="-122"/>
              </a:rPr>
              <a:t>·东南沿海经济社会影响力上升</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  </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  </a:t>
            </a:r>
            <a:r>
              <a:rPr lang="en-US" sz="2800" b="1">
                <a:latin typeface="微软雅黑" panose="020B0503020204020204" charset="-122"/>
                <a:ea typeface="微软雅黑" panose="020B0503020204020204" charset="-122"/>
                <a:cs typeface="微软雅黑" panose="020B0503020204020204" charset="-122"/>
              </a:rPr>
              <a:t>D</a:t>
            </a:r>
            <a:r>
              <a:rPr lang="en-US" altLang="zh-CN" sz="2800" b="1">
                <a:latin typeface="微软雅黑" panose="020B0503020204020204" charset="-122"/>
                <a:ea typeface="微软雅黑" panose="020B0503020204020204" charset="-122"/>
                <a:cs typeface="微软雅黑" panose="020B0503020204020204" charset="-122"/>
              </a:rPr>
              <a:t>.</a:t>
            </a:r>
            <a:r>
              <a:rPr lang="zh-CN" sz="2800" b="1">
                <a:latin typeface="微软雅黑" panose="020B0503020204020204" charset="-122"/>
                <a:ea typeface="微软雅黑" panose="020B0503020204020204" charset="-122"/>
                <a:cs typeface="微软雅黑" panose="020B0503020204020204" charset="-122"/>
              </a:rPr>
              <a:t>统治思想与民众观念趋向一致</a:t>
            </a:r>
            <a:endParaRPr lang="zh-CN" altLang="en-US" sz="2800" b="1">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406400" y="3026410"/>
            <a:ext cx="11188065" cy="2245360"/>
          </a:xfrm>
          <a:prstGeom prst="rect">
            <a:avLst/>
          </a:prstGeom>
          <a:noFill/>
          <a:ln w="9525">
            <a:noFill/>
          </a:ln>
        </p:spPr>
        <p:txBody>
          <a:bodyPr wrap="square">
            <a:spAutoFit/>
          </a:bodyPr>
          <a:lstStyle/>
          <a:p>
            <a:pPr indent="0"/>
            <a:r>
              <a:rPr lang="en-US" sz="2800" b="1">
                <a:solidFill>
                  <a:srgbClr val="FF0000"/>
                </a:solidFill>
                <a:latin typeface="微软雅黑" panose="020B0503020204020204" charset="-122"/>
                <a:ea typeface="微软雅黑" panose="020B0503020204020204" charset="-122"/>
                <a:cs typeface="微软雅黑" panose="020B0503020204020204" charset="-122"/>
              </a:rPr>
              <a:t>(2012</a:t>
            </a:r>
            <a:r>
              <a:rPr lang="zh-CN" sz="2800" b="1">
                <a:solidFill>
                  <a:srgbClr val="FF0000"/>
                </a:solidFill>
                <a:latin typeface="微软雅黑" panose="020B0503020204020204" charset="-122"/>
                <a:ea typeface="微软雅黑" panose="020B0503020204020204" charset="-122"/>
                <a:cs typeface="微软雅黑" panose="020B0503020204020204" charset="-122"/>
              </a:rPr>
              <a:t>·课标全国卷</a:t>
            </a:r>
            <a:r>
              <a:rPr lang="en-US" sz="2800" b="1">
                <a:solidFill>
                  <a:srgbClr val="FF0000"/>
                </a:solidFill>
                <a:latin typeface="微软雅黑" panose="020B0503020204020204" charset="-122"/>
                <a:ea typeface="微软雅黑" panose="020B0503020204020204" charset="-122"/>
                <a:cs typeface="微软雅黑" panose="020B0503020204020204" charset="-122"/>
              </a:rPr>
              <a:t>'25)</a:t>
            </a:r>
            <a:r>
              <a:rPr lang="zh-CN" sz="2800" b="1">
                <a:latin typeface="微软雅黑" panose="020B0503020204020204" charset="-122"/>
                <a:ea typeface="微软雅黑" panose="020B0503020204020204" charset="-122"/>
                <a:cs typeface="微软雅黑" panose="020B0503020204020204" charset="-122"/>
              </a:rPr>
              <a:t>许仙与白娘子自由相恋因法海和尚作梗终成悲剧，菩萨化身的济公游戏人间维持正义。这些在宋代杭州流传的故事，反映出当时</a:t>
            </a:r>
            <a:r>
              <a:rPr lang="en-US" altLang="zh-CN" sz="2800" b="1">
                <a:latin typeface="微软雅黑" panose="020B0503020204020204" charset="-122"/>
                <a:ea typeface="微软雅黑" panose="020B0503020204020204" charset="-122"/>
                <a:cs typeface="微软雅黑" panose="020B0503020204020204" charset="-122"/>
              </a:rPr>
              <a:t>                                                               </a:t>
            </a:r>
            <a:r>
              <a:rPr lang="en-US" sz="2800" b="1">
                <a:latin typeface="微软雅黑" panose="020B0503020204020204" charset="-122"/>
                <a:ea typeface="微软雅黑" panose="020B0503020204020204" charset="-122"/>
                <a:cs typeface="微软雅黑" panose="020B0503020204020204" charset="-122"/>
              </a:rPr>
              <a:t>(   )</a:t>
            </a:r>
          </a:p>
          <a:p>
            <a:r>
              <a:rPr lang="en-US" sz="2800" b="1">
                <a:latin typeface="微软雅黑" panose="020B0503020204020204" charset="-122"/>
                <a:ea typeface="微软雅黑" panose="020B0503020204020204" charset="-122"/>
                <a:cs typeface="微软雅黑" panose="020B0503020204020204" charset="-122"/>
              </a:rPr>
              <a:t>A.</a:t>
            </a:r>
            <a:r>
              <a:rPr lang="zh-CN" sz="2800" b="1">
                <a:latin typeface="微软雅黑" panose="020B0503020204020204" charset="-122"/>
                <a:ea typeface="微软雅黑" panose="020B0503020204020204" charset="-122"/>
                <a:cs typeface="微软雅黑" panose="020B0503020204020204" charset="-122"/>
              </a:rPr>
              <a:t>对僧人爱憎交加的社会心态</a:t>
            </a:r>
            <a:r>
              <a:rPr lang="en-US" sz="2800" b="1">
                <a:latin typeface="微软雅黑" panose="020B0503020204020204" charset="-122"/>
                <a:ea typeface="微软雅黑" panose="020B0503020204020204" charset="-122"/>
                <a:cs typeface="微软雅黑" panose="020B0503020204020204" charset="-122"/>
              </a:rPr>
              <a:t>   B.</a:t>
            </a:r>
            <a:r>
              <a:rPr lang="zh-CN" sz="2800" b="1">
                <a:latin typeface="微软雅黑" panose="020B0503020204020204" charset="-122"/>
                <a:ea typeface="微软雅黑" panose="020B0503020204020204" charset="-122"/>
                <a:cs typeface="微软雅黑" panose="020B0503020204020204" charset="-122"/>
              </a:rPr>
              <a:t>民间思想借助戏剧广泛传播</a:t>
            </a:r>
            <a:endParaRPr lang="en-US" sz="2800" b="1">
              <a:latin typeface="微软雅黑" panose="020B0503020204020204" charset="-122"/>
              <a:ea typeface="微软雅黑" panose="020B0503020204020204" charset="-122"/>
              <a:cs typeface="微软雅黑" panose="020B0503020204020204" charset="-122"/>
            </a:endParaRPr>
          </a:p>
          <a:p>
            <a:r>
              <a:rPr lang="en-US" sz="2800" b="1">
                <a:latin typeface="微软雅黑" panose="020B0503020204020204" charset="-122"/>
                <a:ea typeface="微软雅黑" panose="020B0503020204020204" charset="-122"/>
                <a:cs typeface="微软雅黑" panose="020B0503020204020204" charset="-122"/>
              </a:rPr>
              <a:t>C.</a:t>
            </a:r>
            <a:r>
              <a:rPr lang="zh-CN" sz="2800" b="1">
                <a:latin typeface="微软雅黑" panose="020B0503020204020204" charset="-122"/>
                <a:ea typeface="微软雅黑" panose="020B0503020204020204" charset="-122"/>
                <a:cs typeface="微软雅黑" panose="020B0503020204020204" charset="-122"/>
              </a:rPr>
              <a:t>中国文化的地域性特色浓厚</a:t>
            </a:r>
            <a:r>
              <a:rPr lang="en-US" sz="2800" b="1">
                <a:latin typeface="微软雅黑" panose="020B0503020204020204" charset="-122"/>
                <a:ea typeface="微软雅黑" panose="020B0503020204020204" charset="-122"/>
                <a:cs typeface="微软雅黑" panose="020B0503020204020204" charset="-122"/>
              </a:rPr>
              <a:t>   D.</a:t>
            </a:r>
            <a:r>
              <a:rPr lang="zh-CN" sz="2800" b="1">
                <a:latin typeface="微软雅黑" panose="020B0503020204020204" charset="-122"/>
                <a:ea typeface="微软雅黑" panose="020B0503020204020204" charset="-122"/>
                <a:cs typeface="微软雅黑" panose="020B0503020204020204" charset="-122"/>
              </a:rPr>
              <a:t>市民阶层的价值取向</a:t>
            </a:r>
            <a:endParaRPr lang="zh-CN" altLang="en-US" sz="28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945" y="314960"/>
            <a:ext cx="12031980" cy="3984625"/>
          </a:xfrm>
        </p:spPr>
        <p:txBody>
          <a:bodyPr>
            <a:normAutofit/>
          </a:bodyPr>
          <a:lstStyle/>
          <a:p>
            <a:r>
              <a:rPr lang="zh-CN" altLang="en-US" sz="2400">
                <a:solidFill>
                  <a:srgbClr val="FF0000"/>
                </a:solidFill>
              </a:rPr>
              <a:t>2022年全国（乙卷）</a:t>
            </a:r>
            <a:r>
              <a:rPr lang="zh-CN" altLang="en-US" sz="3200"/>
              <a:t>据下图可知，商、西周青铜器铸造的繁荣（）</a:t>
            </a:r>
            <a:r>
              <a:rPr lang="zh-CN" altLang="en-US"/>
              <a:t/>
            </a:r>
            <a:br>
              <a:rPr lang="zh-CN" altLang="en-US"/>
            </a:br>
            <a:r>
              <a:rPr lang="zh-CN" altLang="en-US"/>
              <a:t/>
            </a:r>
            <a:br>
              <a:rPr lang="zh-CN" altLang="en-US"/>
            </a:br>
            <a:r>
              <a:rPr lang="zh-CN" altLang="en-US"/>
              <a:t/>
            </a:r>
            <a:br>
              <a:rPr lang="zh-CN" altLang="en-US"/>
            </a:br>
            <a:r>
              <a:rPr lang="zh-CN" altLang="en-US" sz="2800"/>
              <a:t>A．推动了南北农业经济进步	</a:t>
            </a:r>
            <a:br>
              <a:rPr lang="zh-CN" altLang="en-US" sz="2800"/>
            </a:br>
            <a:r>
              <a:rPr lang="zh-CN" altLang="en-US" sz="2800"/>
              <a:t>B．依赖大规模商业活动开展</a:t>
            </a:r>
            <a:br>
              <a:rPr lang="zh-CN" altLang="en-US" sz="2800"/>
            </a:br>
            <a:r>
              <a:rPr lang="zh-CN" altLang="en-US" sz="2800"/>
              <a:t>C．反映了南北方联系的加强	</a:t>
            </a:r>
            <a:br>
              <a:rPr lang="zh-CN" altLang="en-US" sz="2800"/>
            </a:br>
            <a:r>
              <a:rPr lang="zh-CN" altLang="en-US" sz="2800"/>
              <a:t>D．缘于统治区域扩大到江南</a:t>
            </a:r>
          </a:p>
        </p:txBody>
      </p:sp>
      <p:pic>
        <p:nvPicPr>
          <p:cNvPr id="3" name="图片 236"/>
          <p:cNvPicPr>
            <a:picLocks noChangeAspect="1"/>
          </p:cNvPicPr>
          <p:nvPr>
            <p:custDataLst>
              <p:tags r:id="rId1"/>
            </p:custDataLst>
          </p:nvPr>
        </p:nvPicPr>
        <p:blipFill>
          <a:blip r:embed="rId3" cstate="print"/>
          <a:stretch>
            <a:fillRect/>
          </a:stretch>
        </p:blipFill>
        <p:spPr>
          <a:xfrm>
            <a:off x="6764655" y="1308735"/>
            <a:ext cx="5065395" cy="4061460"/>
          </a:xfrm>
          <a:prstGeom prst="rect">
            <a:avLst/>
          </a:prstGeom>
          <a:noFill/>
          <a:ln w="9525">
            <a:noFill/>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3"/>
          <a:stretch>
            <a:fillRect/>
          </a:stretch>
        </p:blipFill>
        <p:spPr>
          <a:xfrm>
            <a:off x="3556000" y="-752792"/>
            <a:ext cx="6350" cy="6350"/>
          </a:xfrm>
          <a:prstGeom prst="rect">
            <a:avLst/>
          </a:prstGeom>
          <a:noFill/>
          <a:ln w="9525">
            <a:noFill/>
          </a:ln>
        </p:spPr>
      </p:pic>
      <p:graphicFrame>
        <p:nvGraphicFramePr>
          <p:cNvPr id="5" name="表格 4"/>
          <p:cNvGraphicFramePr/>
          <p:nvPr>
            <p:custDataLst>
              <p:tags r:id="rId1"/>
            </p:custDataLst>
          </p:nvPr>
        </p:nvGraphicFramePr>
        <p:xfrm>
          <a:off x="4792980" y="1403350"/>
          <a:ext cx="7084695" cy="4297672"/>
        </p:xfrm>
        <a:graphic>
          <a:graphicData uri="http://schemas.openxmlformats.org/drawingml/2006/table">
            <a:tbl>
              <a:tblPr/>
              <a:tblGrid>
                <a:gridCol w="3505200"/>
                <a:gridCol w="3579495"/>
              </a:tblGrid>
              <a:tr h="234315">
                <a:tc>
                  <a:txBody>
                    <a:bodyPr/>
                    <a:lstStyle/>
                    <a:p>
                      <a:pPr indent="0" algn="ctr">
                        <a:buNone/>
                      </a:pPr>
                      <a:r>
                        <a:rPr lang="en-US" sz="2800" b="1">
                          <a:solidFill>
                            <a:srgbClr val="000000"/>
                          </a:solidFill>
                          <a:latin typeface="微软雅黑" panose="020B0503020204020204" charset="-122"/>
                          <a:ea typeface="微软雅黑" panose="020B0503020204020204" charset="-122"/>
                          <a:cs typeface="Times New Roman" panose="02020603050405020304" charset="0"/>
                        </a:rPr>
                        <a:t>时间</a:t>
                      </a:r>
                      <a:endParaRPr lang="en-US" altLang="en-US" sz="2800" b="1">
                        <a:solidFill>
                          <a:srgbClr val="000000"/>
                        </a:solidFill>
                        <a:latin typeface="微软雅黑" panose="020B0503020204020204" charset="-122"/>
                        <a:ea typeface="微软雅黑" panose="020B0503020204020204" charset="-122"/>
                        <a:cs typeface="Times New Roman" panose="02020603050405020304" charset="0"/>
                      </a:endParaRPr>
                    </a:p>
                  </a:txBody>
                  <a:tcPr marL="91439" marR="91439" marT="45719" marB="4571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1">
                          <a:solidFill>
                            <a:srgbClr val="000000"/>
                          </a:solidFill>
                          <a:latin typeface="微软雅黑" panose="020B0503020204020204" charset="-122"/>
                          <a:ea typeface="微软雅黑" panose="020B0503020204020204" charset="-122"/>
                          <a:cs typeface="Times New Roman" panose="02020603050405020304" charset="0"/>
                        </a:rPr>
                        <a:t>事件</a:t>
                      </a:r>
                      <a:endParaRPr lang="en-US" altLang="en-US" sz="2800" b="1">
                        <a:solidFill>
                          <a:srgbClr val="000000"/>
                        </a:solidFill>
                        <a:latin typeface="微软雅黑" panose="020B0503020204020204" charset="-122"/>
                        <a:ea typeface="微软雅黑" panose="020B0503020204020204" charset="-122"/>
                        <a:cs typeface="Times New Roman" panose="02020603050405020304" charset="0"/>
                      </a:endParaRPr>
                    </a:p>
                  </a:txBody>
                  <a:tcPr marL="91439" marR="91439" marT="45719" marB="4571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4815">
                <a:tc>
                  <a:txBody>
                    <a:bodyPr/>
                    <a:lstStyle/>
                    <a:p>
                      <a:pPr indent="0" algn="ctr">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隋文帝开皇十五年(595)   </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91439" marR="91439" marT="45719" marB="4571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1">
                          <a:solidFill>
                            <a:srgbClr val="000000"/>
                          </a:solidFill>
                          <a:latin typeface="微软雅黑" panose="020B0503020204020204" charset="-122"/>
                          <a:ea typeface="微软雅黑" panose="020B0503020204020204" charset="-122"/>
                          <a:cs typeface="Times New Roman" panose="02020603050405020304" charset="0"/>
                        </a:rPr>
                        <a:t>废除九品中正制</a:t>
                      </a:r>
                      <a:endParaRPr lang="en-US" altLang="en-US" sz="2800" b="1">
                        <a:solidFill>
                          <a:srgbClr val="000000"/>
                        </a:solidFill>
                        <a:latin typeface="微软雅黑" panose="020B0503020204020204" charset="-122"/>
                        <a:ea typeface="微软雅黑" panose="020B0503020204020204" charset="-122"/>
                        <a:cs typeface="Times New Roman" panose="02020603050405020304" charset="0"/>
                      </a:endParaRPr>
                    </a:p>
                  </a:txBody>
                  <a:tcPr marL="91439" marR="91439" marT="45719" marB="4571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3055">
                <a:tc>
                  <a:txBody>
                    <a:bodyPr/>
                    <a:lstStyle/>
                    <a:p>
                      <a:pPr indent="0" algn="ctr">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隋炀帝大业二年(606)</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91439" marR="91439" marT="45719" marB="4571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1">
                          <a:solidFill>
                            <a:srgbClr val="000000"/>
                          </a:solidFill>
                          <a:latin typeface="微软雅黑" panose="020B0503020204020204" charset="-122"/>
                          <a:ea typeface="微软雅黑" panose="020B0503020204020204" charset="-122"/>
                          <a:cs typeface="Times New Roman" panose="02020603050405020304" charset="0"/>
                        </a:rPr>
                        <a:t>始置进士科</a:t>
                      </a:r>
                      <a:endParaRPr lang="en-US" altLang="en-US" sz="2800" b="1">
                        <a:solidFill>
                          <a:srgbClr val="000000"/>
                        </a:solidFill>
                        <a:latin typeface="微软雅黑" panose="020B0503020204020204" charset="-122"/>
                        <a:ea typeface="微软雅黑" panose="020B0503020204020204" charset="-122"/>
                        <a:cs typeface="Times New Roman" panose="02020603050405020304" charset="0"/>
                      </a:endParaRPr>
                    </a:p>
                  </a:txBody>
                  <a:tcPr marL="91439" marR="91439" marT="45719" marB="4571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4180">
                <a:tc>
                  <a:txBody>
                    <a:bodyPr/>
                    <a:lstStyle/>
                    <a:p>
                      <a:pPr indent="0" algn="ctr">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唐高祖武德七年(624) </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91439" marR="91439" marT="45719" marB="4571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1">
                          <a:solidFill>
                            <a:srgbClr val="000000"/>
                          </a:solidFill>
                          <a:latin typeface="微软雅黑" panose="020B0503020204020204" charset="-122"/>
                          <a:ea typeface="微软雅黑" panose="020B0503020204020204" charset="-122"/>
                          <a:cs typeface="Times New Roman" panose="02020603050405020304" charset="0"/>
                        </a:rPr>
                        <a:t>恢复九品中正制</a:t>
                      </a:r>
                      <a:endParaRPr lang="en-US" altLang="en-US" sz="2800" b="1">
                        <a:solidFill>
                          <a:srgbClr val="000000"/>
                        </a:solidFill>
                        <a:latin typeface="微软雅黑" panose="020B0503020204020204" charset="-122"/>
                        <a:ea typeface="微软雅黑" panose="020B0503020204020204" charset="-122"/>
                        <a:cs typeface="Times New Roman" panose="02020603050405020304" charset="0"/>
                      </a:endParaRPr>
                    </a:p>
                  </a:txBody>
                  <a:tcPr marL="91439" marR="91439" marT="45719" marB="4571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44880">
                <a:tc>
                  <a:txBody>
                    <a:bodyPr/>
                    <a:lstStyle/>
                    <a:p>
                      <a:pPr indent="0" algn="ctr">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唐太宗贞观初年（627)</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91439" marR="91439" marT="45719" marB="4571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1">
                          <a:solidFill>
                            <a:srgbClr val="000000"/>
                          </a:solidFill>
                          <a:latin typeface="微软雅黑" panose="020B0503020204020204" charset="-122"/>
                          <a:ea typeface="微软雅黑" panose="020B0503020204020204" charset="-122"/>
                          <a:cs typeface="Times New Roman" panose="02020603050405020304" charset="0"/>
                        </a:rPr>
                        <a:t>再度废除九品中正制</a:t>
                      </a:r>
                      <a:endParaRPr lang="en-US" altLang="en-US" sz="2800" b="1">
                        <a:solidFill>
                          <a:srgbClr val="000000"/>
                        </a:solidFill>
                        <a:latin typeface="微软雅黑" panose="020B0503020204020204" charset="-122"/>
                        <a:ea typeface="微软雅黑" panose="020B0503020204020204" charset="-122"/>
                        <a:cs typeface="Times New Roman" panose="02020603050405020304" charset="0"/>
                      </a:endParaRPr>
                    </a:p>
                  </a:txBody>
                  <a:tcPr marL="91439" marR="91439" marT="45719" marB="4571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294640" y="593725"/>
            <a:ext cx="10859770" cy="3538220"/>
          </a:xfrm>
          <a:prstGeom prst="rect">
            <a:avLst/>
          </a:prstGeom>
          <a:noFill/>
          <a:ln w="9525">
            <a:noFill/>
          </a:ln>
        </p:spPr>
        <p:txBody>
          <a:bodyPr wrap="square">
            <a:spAutoFit/>
            <a:scene3d>
              <a:camera prst="orthographicFront"/>
              <a:lightRig rig="threePt" dir="t"/>
            </a:scene3d>
          </a:bodyPr>
          <a:lstStyle/>
          <a:p>
            <a:pPr indent="0"/>
            <a:r>
              <a:rPr lang="zh-CN" altLang="en-US" sz="32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a:t>
            </a:r>
            <a:r>
              <a:rPr lang="en-US" sz="32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2022</a:t>
            </a:r>
            <a:r>
              <a:rPr lang="zh-CN" sz="32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年湖南卷）</a:t>
            </a:r>
            <a:r>
              <a:rPr lang="zh-CN"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据下表可知（</a:t>
            </a:r>
            <a:r>
              <a:rPr 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    </a:t>
            </a:r>
            <a:r>
              <a:rPr lang="zh-CN"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a:t>
            </a:r>
            <a:endParaRPr lang="zh-CN" alt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indent="0"/>
            <a:endParaRPr 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indent="0"/>
            <a:endParaRPr 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indent="0"/>
            <a:r>
              <a:rPr 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A.</a:t>
            </a:r>
            <a:r>
              <a:rPr lang="zh-CN"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世家大族没落      </a:t>
            </a:r>
          </a:p>
          <a:p>
            <a:pPr indent="0"/>
            <a:r>
              <a:rPr 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B.</a:t>
            </a:r>
            <a:r>
              <a:rPr lang="zh-CN"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科举制存在严重弊端</a:t>
            </a:r>
            <a:endParaRPr 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r>
              <a:rPr 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C.</a:t>
            </a:r>
            <a:r>
              <a:rPr lang="zh-CN"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门阀观念强化      </a:t>
            </a:r>
          </a:p>
          <a:p>
            <a:pPr indent="0"/>
            <a:r>
              <a:rPr 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D.</a:t>
            </a:r>
            <a:r>
              <a:rPr lang="zh-CN"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九品中正制仍可延续</a:t>
            </a:r>
            <a:endParaRPr lang="zh-CN" alt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3"/>
          <a:stretch>
            <a:fillRect/>
          </a:stretch>
        </p:blipFill>
        <p:spPr>
          <a:xfrm>
            <a:off x="3556000" y="2456498"/>
            <a:ext cx="6350" cy="6350"/>
          </a:xfrm>
          <a:prstGeom prst="rect">
            <a:avLst/>
          </a:prstGeom>
          <a:noFill/>
          <a:ln w="9525">
            <a:noFill/>
          </a:ln>
        </p:spPr>
      </p:pic>
      <p:sp>
        <p:nvSpPr>
          <p:cNvPr id="102" name="文本框 101"/>
          <p:cNvSpPr txBox="1"/>
          <p:nvPr/>
        </p:nvSpPr>
        <p:spPr>
          <a:xfrm>
            <a:off x="123190" y="210185"/>
            <a:ext cx="12068810" cy="2061210"/>
          </a:xfrm>
          <a:prstGeom prst="rect">
            <a:avLst/>
          </a:prstGeom>
          <a:noFill/>
          <a:ln w="9525">
            <a:noFill/>
          </a:ln>
        </p:spPr>
        <p:txBody>
          <a:bodyPr wrap="square">
            <a:spAutoFit/>
          </a:bodyPr>
          <a:lstStyle/>
          <a:p>
            <a:pPr indent="0"/>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sz="2800" b="1">
                <a:solidFill>
                  <a:srgbClr val="FF0000"/>
                </a:solidFill>
                <a:latin typeface="微软雅黑" panose="020B0503020204020204" charset="-122"/>
                <a:ea typeface="微软雅黑" panose="020B0503020204020204" charset="-122"/>
                <a:cs typeface="微软雅黑" panose="020B0503020204020204" charset="-122"/>
                <a:sym typeface="+mn-ea"/>
              </a:rPr>
              <a:t>2022</a:t>
            </a:r>
            <a:r>
              <a:rPr lang="zh-CN" sz="2800" b="1">
                <a:solidFill>
                  <a:srgbClr val="FF0000"/>
                </a:solidFill>
                <a:latin typeface="微软雅黑" panose="020B0503020204020204" charset="-122"/>
                <a:ea typeface="微软雅黑" panose="020B0503020204020204" charset="-122"/>
                <a:cs typeface="微软雅黑" panose="020B0503020204020204" charset="-122"/>
                <a:sym typeface="+mn-ea"/>
              </a:rPr>
              <a:t>年湖南卷</a:t>
            </a:r>
            <a:r>
              <a:rPr lang="en-US" altLang="zh-CN" sz="2800" b="1">
                <a:solidFill>
                  <a:srgbClr val="FF0000"/>
                </a:solidFill>
                <a:latin typeface="微软雅黑" panose="020B0503020204020204" charset="-122"/>
                <a:ea typeface="微软雅黑" panose="020B0503020204020204" charset="-122"/>
                <a:cs typeface="微软雅黑" panose="020B0503020204020204" charset="-122"/>
                <a:sym typeface="+mn-ea"/>
              </a:rPr>
              <a:t>4</a:t>
            </a:r>
            <a:r>
              <a:rPr lang="zh-CN" sz="28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sz="3200" b="1">
                <a:latin typeface="微软雅黑" panose="020B0503020204020204" charset="-122"/>
                <a:ea typeface="微软雅黑" panose="020B0503020204020204" charset="-122"/>
                <a:cs typeface="微软雅黑" panose="020B0503020204020204" charset="-122"/>
              </a:rPr>
              <a:t>南宋画家李唐感叹</a:t>
            </a:r>
            <a:r>
              <a:rPr lang="en-US" sz="3200" b="1">
                <a:latin typeface="微软雅黑" panose="020B0503020204020204" charset="-122"/>
                <a:ea typeface="微软雅黑" panose="020B0503020204020204" charset="-122"/>
                <a:cs typeface="微软雅黑" panose="020B0503020204020204" charset="-122"/>
              </a:rPr>
              <a:t>:“</a:t>
            </a:r>
            <a:r>
              <a:rPr lang="zh-CN" sz="3200" b="1">
                <a:latin typeface="微软雅黑" panose="020B0503020204020204" charset="-122"/>
                <a:ea typeface="微软雅黑" panose="020B0503020204020204" charset="-122"/>
                <a:cs typeface="微软雅黑" panose="020B0503020204020204" charset="-122"/>
              </a:rPr>
              <a:t>云里烟村雨里滩，看之容易作之难。早知不入时人眼，多买胭脂画牡丹。</a:t>
            </a:r>
            <a:r>
              <a:rPr lang="en-US" sz="3200" b="1">
                <a:latin typeface="微软雅黑" panose="020B0503020204020204" charset="-122"/>
                <a:ea typeface="微软雅黑" panose="020B0503020204020204" charset="-122"/>
                <a:cs typeface="微软雅黑" panose="020B0503020204020204" charset="-122"/>
              </a:rPr>
              <a:t>”</a:t>
            </a:r>
            <a:r>
              <a:rPr lang="zh-CN" sz="3200" b="1">
                <a:latin typeface="微软雅黑" panose="020B0503020204020204" charset="-122"/>
                <a:ea typeface="微软雅黑" panose="020B0503020204020204" charset="-122"/>
                <a:cs typeface="微软雅黑" panose="020B0503020204020204" charset="-122"/>
              </a:rPr>
              <a:t>这反映当时（</a:t>
            </a:r>
            <a:r>
              <a:rPr lang="en-US" altLang="zh-CN" sz="3200" b="1">
                <a:latin typeface="微软雅黑" panose="020B0503020204020204" charset="-122"/>
                <a:ea typeface="微软雅黑" panose="020B0503020204020204" charset="-122"/>
                <a:cs typeface="微软雅黑" panose="020B0503020204020204" charset="-122"/>
              </a:rPr>
              <a:t>    </a:t>
            </a:r>
            <a:r>
              <a:rPr lang="zh-CN" sz="3200" b="1">
                <a:latin typeface="微软雅黑" panose="020B0503020204020204" charset="-122"/>
                <a:ea typeface="微软雅黑" panose="020B0503020204020204" charset="-122"/>
                <a:cs typeface="微软雅黑" panose="020B0503020204020204" charset="-122"/>
              </a:rPr>
              <a:t>）</a:t>
            </a:r>
            <a:endParaRPr lang="en-US" sz="3200" b="1">
              <a:latin typeface="微软雅黑" panose="020B0503020204020204" charset="-122"/>
              <a:ea typeface="微软雅黑" panose="020B0503020204020204" charset="-122"/>
              <a:cs typeface="微软雅黑" panose="020B0503020204020204" charset="-122"/>
            </a:endParaRPr>
          </a:p>
          <a:p>
            <a:pPr indent="0"/>
            <a:r>
              <a:rPr lang="en-US" sz="3200" b="1">
                <a:latin typeface="微软雅黑" panose="020B0503020204020204" charset="-122"/>
                <a:ea typeface="微软雅黑" panose="020B0503020204020204" charset="-122"/>
                <a:cs typeface="微软雅黑" panose="020B0503020204020204" charset="-122"/>
              </a:rPr>
              <a:t>        A.</a:t>
            </a:r>
            <a:r>
              <a:rPr lang="zh-CN" sz="3200" b="1">
                <a:latin typeface="微软雅黑" panose="020B0503020204020204" charset="-122"/>
                <a:ea typeface="微软雅黑" panose="020B0503020204020204" charset="-122"/>
                <a:cs typeface="微软雅黑" panose="020B0503020204020204" charset="-122"/>
              </a:rPr>
              <a:t>艺术水准下降</a:t>
            </a:r>
            <a:r>
              <a:rPr lang="en-US" altLang="zh-CN" sz="3200" b="1">
                <a:latin typeface="微软雅黑" panose="020B0503020204020204" charset="-122"/>
                <a:ea typeface="微软雅黑" panose="020B0503020204020204" charset="-122"/>
                <a:cs typeface="微软雅黑" panose="020B0503020204020204" charset="-122"/>
              </a:rPr>
              <a:t>              </a:t>
            </a:r>
            <a:r>
              <a:rPr lang="en-US" sz="3200" b="1">
                <a:latin typeface="微软雅黑" panose="020B0503020204020204" charset="-122"/>
                <a:ea typeface="微软雅黑" panose="020B0503020204020204" charset="-122"/>
                <a:cs typeface="微软雅黑" panose="020B0503020204020204" charset="-122"/>
              </a:rPr>
              <a:t>B.</a:t>
            </a:r>
            <a:r>
              <a:rPr lang="zh-CN" sz="3200" b="1">
                <a:latin typeface="微软雅黑" panose="020B0503020204020204" charset="-122"/>
                <a:ea typeface="微软雅黑" panose="020B0503020204020204" charset="-122"/>
                <a:cs typeface="微软雅黑" panose="020B0503020204020204" charset="-122"/>
              </a:rPr>
              <a:t>绘画题材集中</a:t>
            </a:r>
            <a:endParaRPr lang="en-US" sz="3200" b="1">
              <a:latin typeface="微软雅黑" panose="020B0503020204020204" charset="-122"/>
              <a:ea typeface="微软雅黑" panose="020B0503020204020204" charset="-122"/>
              <a:cs typeface="微软雅黑" panose="020B0503020204020204" charset="-122"/>
            </a:endParaRPr>
          </a:p>
          <a:p>
            <a:r>
              <a:rPr lang="en-US" sz="3200" b="1">
                <a:latin typeface="微软雅黑" panose="020B0503020204020204" charset="-122"/>
                <a:ea typeface="微软雅黑" panose="020B0503020204020204" charset="-122"/>
                <a:cs typeface="微软雅黑" panose="020B0503020204020204" charset="-122"/>
              </a:rPr>
              <a:t>        C.</a:t>
            </a:r>
            <a:r>
              <a:rPr lang="zh-CN" sz="3200" b="1">
                <a:latin typeface="微软雅黑" panose="020B0503020204020204" charset="-122"/>
                <a:ea typeface="微软雅黑" panose="020B0503020204020204" charset="-122"/>
                <a:cs typeface="微软雅黑" panose="020B0503020204020204" charset="-122"/>
              </a:rPr>
              <a:t>画家地位不高</a:t>
            </a:r>
            <a:r>
              <a:rPr lang="en-US" altLang="zh-CN" sz="3200" b="1">
                <a:latin typeface="微软雅黑" panose="020B0503020204020204" charset="-122"/>
                <a:ea typeface="微软雅黑" panose="020B0503020204020204" charset="-122"/>
                <a:cs typeface="微软雅黑" panose="020B0503020204020204" charset="-122"/>
              </a:rPr>
              <a:t>              </a:t>
            </a:r>
            <a:r>
              <a:rPr lang="en-US" sz="3200" b="1">
                <a:latin typeface="微软雅黑" panose="020B0503020204020204" charset="-122"/>
                <a:ea typeface="微软雅黑" panose="020B0503020204020204" charset="-122"/>
                <a:cs typeface="微软雅黑" panose="020B0503020204020204" charset="-122"/>
              </a:rPr>
              <a:t>D.</a:t>
            </a:r>
            <a:r>
              <a:rPr lang="zh-CN" sz="3200" b="1">
                <a:latin typeface="微软雅黑" panose="020B0503020204020204" charset="-122"/>
                <a:ea typeface="微软雅黑" panose="020B0503020204020204" charset="-122"/>
                <a:cs typeface="微软雅黑" panose="020B0503020204020204" charset="-122"/>
              </a:rPr>
              <a:t>世俗文化兴盛</a:t>
            </a:r>
            <a:endParaRPr lang="zh-CN" altLang="en-US" sz="3200" b="1">
              <a:latin typeface="微软雅黑" panose="020B0503020204020204" charset="-122"/>
              <a:ea typeface="微软雅黑" panose="020B0503020204020204" charset="-122"/>
              <a:cs typeface="微软雅黑" panose="020B0503020204020204" charset="-122"/>
            </a:endParaRPr>
          </a:p>
        </p:txBody>
      </p:sp>
      <p:sp>
        <p:nvSpPr>
          <p:cNvPr id="2" name="标题 1"/>
          <p:cNvSpPr>
            <a:spLocks noGrp="1"/>
          </p:cNvSpPr>
          <p:nvPr>
            <p:ph type="title"/>
            <p:custDataLst>
              <p:tags r:id="rId1"/>
            </p:custDataLst>
          </p:nvPr>
        </p:nvSpPr>
        <p:spPr>
          <a:xfrm>
            <a:off x="123190" y="2463165"/>
            <a:ext cx="12051665" cy="3591560"/>
          </a:xfrm>
        </p:spPr>
        <p:txBody>
          <a:bodyPr>
            <a:noAutofit/>
          </a:bodyPr>
          <a:lstStyle/>
          <a:p>
            <a:r>
              <a:rPr lang="zh-CN" altLang="en-US" sz="2800">
                <a:solidFill>
                  <a:srgbClr val="FF0000"/>
                </a:solidFill>
                <a:latin typeface="微软雅黑" panose="020B0503020204020204" charset="-122"/>
                <a:ea typeface="微软雅黑" panose="020B0503020204020204" charset="-122"/>
                <a:cs typeface="微软雅黑" panose="020B0503020204020204" charset="-122"/>
              </a:rPr>
              <a:t>（2018年全国1卷27）</a:t>
            </a:r>
            <a:r>
              <a:rPr lang="zh-CN" altLang="en-US" sz="3200">
                <a:latin typeface="微软雅黑" panose="020B0503020204020204" charset="-122"/>
                <a:ea typeface="微软雅黑" panose="020B0503020204020204" charset="-122"/>
                <a:cs typeface="微软雅黑" panose="020B0503020204020204" charset="-122"/>
              </a:rPr>
              <a:t>昆曲在明朝万历年间被视为“官腔”，到清代被誉为“雅乐”“盛世元音”，宫廷重要活动常有昆曲演出，江南地区“郡邑大夫宴款不敢不用”，甚至“演戏必请昆班，以示府城中庙会之高雅”。这些史实表明，昆曲在明清时期的流行是因为</a:t>
            </a:r>
            <a:r>
              <a:rPr lang="en-US" altLang="zh-CN" sz="3200">
                <a:latin typeface="微软雅黑" panose="020B0503020204020204" charset="-122"/>
                <a:ea typeface="微软雅黑" panose="020B0503020204020204" charset="-122"/>
                <a:cs typeface="微软雅黑" panose="020B0503020204020204" charset="-122"/>
              </a:rPr>
              <a:t>                                  </a:t>
            </a:r>
            <a:r>
              <a:rPr lang="zh-CN" altLang="en-US" sz="3200">
                <a:latin typeface="微软雅黑" panose="020B0503020204020204" charset="-122"/>
                <a:ea typeface="微软雅黑" panose="020B0503020204020204" charset="-122"/>
                <a:cs typeface="微软雅黑" panose="020B0503020204020204" charset="-122"/>
              </a:rPr>
              <a:t>（</a:t>
            </a:r>
            <a:r>
              <a:rPr lang="en-US" altLang="zh-CN" sz="3200">
                <a:latin typeface="微软雅黑" panose="020B0503020204020204" charset="-122"/>
                <a:ea typeface="微软雅黑" panose="020B0503020204020204" charset="-122"/>
                <a:cs typeface="微软雅黑" panose="020B0503020204020204" charset="-122"/>
              </a:rPr>
              <a:t>    </a:t>
            </a:r>
            <a:r>
              <a:rPr lang="zh-CN" altLang="en-US" sz="3200">
                <a:latin typeface="微软雅黑" panose="020B0503020204020204" charset="-122"/>
                <a:ea typeface="微软雅黑" panose="020B0503020204020204" charset="-122"/>
                <a:cs typeface="微软雅黑" panose="020B0503020204020204" charset="-122"/>
              </a:rPr>
              <a:t>）</a:t>
            </a:r>
            <a:br>
              <a:rPr lang="zh-CN" altLang="en-US" sz="3200">
                <a:latin typeface="微软雅黑" panose="020B0503020204020204" charset="-122"/>
                <a:ea typeface="微软雅黑" panose="020B0503020204020204" charset="-122"/>
                <a:cs typeface="微软雅黑" panose="020B0503020204020204" charset="-122"/>
              </a:rPr>
            </a:br>
            <a:r>
              <a:rPr lang="en-US" altLang="zh-CN" sz="3200">
                <a:latin typeface="微软雅黑" panose="020B0503020204020204" charset="-122"/>
                <a:ea typeface="微软雅黑" panose="020B0503020204020204" charset="-122"/>
                <a:cs typeface="微软雅黑" panose="020B0503020204020204" charset="-122"/>
              </a:rPr>
              <a:t>    </a:t>
            </a:r>
            <a:r>
              <a:rPr lang="zh-CN" altLang="en-US" sz="3200">
                <a:latin typeface="微软雅黑" panose="020B0503020204020204" charset="-122"/>
                <a:ea typeface="微软雅黑" panose="020B0503020204020204" charset="-122"/>
                <a:cs typeface="微软雅黑" panose="020B0503020204020204" charset="-122"/>
              </a:rPr>
              <a:t>A.陆王心学广泛传播   B.吸收了京剧的戏曲元素</a:t>
            </a:r>
            <a:br>
              <a:rPr lang="zh-CN" altLang="en-US" sz="3200">
                <a:latin typeface="微软雅黑" panose="020B0503020204020204" charset="-122"/>
                <a:ea typeface="微软雅黑" panose="020B0503020204020204" charset="-122"/>
                <a:cs typeface="微软雅黑" panose="020B0503020204020204" charset="-122"/>
              </a:rPr>
            </a:br>
            <a:r>
              <a:rPr lang="en-US" altLang="zh-CN" sz="3200">
                <a:latin typeface="微软雅黑" panose="020B0503020204020204" charset="-122"/>
                <a:ea typeface="微软雅黑" panose="020B0503020204020204" charset="-122"/>
                <a:cs typeface="微软雅黑" panose="020B0503020204020204" charset="-122"/>
              </a:rPr>
              <a:t>    </a:t>
            </a:r>
            <a:r>
              <a:rPr lang="zh-CN" altLang="en-US" sz="3200">
                <a:latin typeface="微软雅黑" panose="020B0503020204020204" charset="-122"/>
                <a:ea typeface="微软雅黑" panose="020B0503020204020204" charset="-122"/>
                <a:cs typeface="微软雅黑" panose="020B0503020204020204" charset="-122"/>
              </a:rPr>
              <a:t>C.社会等级观念弱化   D.符合士大夫的文化品味</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72390" y="184150"/>
            <a:ext cx="11567795" cy="2553335"/>
          </a:xfrm>
          <a:prstGeom prst="rect">
            <a:avLst/>
          </a:prstGeom>
          <a:noFill/>
          <a:ln w="9525">
            <a:noFill/>
          </a:ln>
        </p:spPr>
        <p:txBody>
          <a:bodyPr wrap="square">
            <a:spAutoFit/>
          </a:bodyPr>
          <a:lstStyle/>
          <a:p>
            <a:pPr indent="0"/>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sz="2800" b="1">
                <a:solidFill>
                  <a:srgbClr val="FF0000"/>
                </a:solidFill>
                <a:latin typeface="微软雅黑" panose="020B0503020204020204" charset="-122"/>
                <a:ea typeface="微软雅黑" panose="020B0503020204020204" charset="-122"/>
                <a:cs typeface="微软雅黑" panose="020B0503020204020204" charset="-122"/>
                <a:sym typeface="+mn-ea"/>
              </a:rPr>
              <a:t>2022</a:t>
            </a:r>
            <a:r>
              <a:rPr lang="zh-CN" sz="2800" b="1">
                <a:solidFill>
                  <a:srgbClr val="FF0000"/>
                </a:solidFill>
                <a:latin typeface="微软雅黑" panose="020B0503020204020204" charset="-122"/>
                <a:ea typeface="微软雅黑" panose="020B0503020204020204" charset="-122"/>
                <a:cs typeface="微软雅黑" panose="020B0503020204020204" charset="-122"/>
                <a:sym typeface="+mn-ea"/>
              </a:rPr>
              <a:t>年湖南卷</a:t>
            </a:r>
            <a:r>
              <a:rPr lang="en-US" altLang="zh-CN" sz="2800" b="1">
                <a:solidFill>
                  <a:srgbClr val="FF0000"/>
                </a:solidFill>
                <a:latin typeface="微软雅黑" panose="020B0503020204020204" charset="-122"/>
                <a:ea typeface="微软雅黑" panose="020B0503020204020204" charset="-122"/>
                <a:cs typeface="微软雅黑" panose="020B0503020204020204" charset="-122"/>
                <a:sym typeface="+mn-ea"/>
              </a:rPr>
              <a:t>5</a:t>
            </a:r>
            <a:r>
              <a:rPr lang="zh-CN" sz="28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sz="3200" b="1">
                <a:latin typeface="微软雅黑" panose="020B0503020204020204" charset="-122"/>
                <a:ea typeface="微软雅黑" panose="020B0503020204020204" charset="-122"/>
                <a:cs typeface="微软雅黑" panose="020B0503020204020204" charset="-122"/>
              </a:rPr>
              <a:t>嘉庆七年</a:t>
            </a:r>
            <a:r>
              <a:rPr lang="en-US" sz="3200" b="1">
                <a:latin typeface="微软雅黑" panose="020B0503020204020204" charset="-122"/>
                <a:ea typeface="微软雅黑" panose="020B0503020204020204" charset="-122"/>
                <a:cs typeface="微软雅黑" panose="020B0503020204020204" charset="-122"/>
              </a:rPr>
              <a:t>(1802)</a:t>
            </a:r>
            <a:r>
              <a:rPr lang="zh-CN" sz="3200" b="1">
                <a:latin typeface="微软雅黑" panose="020B0503020204020204" charset="-122"/>
                <a:ea typeface="微软雅黑" panose="020B0503020204020204" charset="-122"/>
                <a:cs typeface="微软雅黑" panose="020B0503020204020204" charset="-122"/>
              </a:rPr>
              <a:t>，户部侍郎兼管钱局二品大员周兴岱仕江四王考时，却以南书房行走</a:t>
            </a:r>
            <a:r>
              <a:rPr lang="en-US" sz="3200" b="1">
                <a:latin typeface="微软雅黑" panose="020B0503020204020204" charset="-122"/>
                <a:ea typeface="微软雅黑" panose="020B0503020204020204" charset="-122"/>
                <a:cs typeface="微软雅黑" panose="020B0503020204020204" charset="-122"/>
              </a:rPr>
              <a:t>(</a:t>
            </a:r>
            <a:r>
              <a:rPr lang="zh-CN" sz="3200" b="1">
                <a:latin typeface="微软雅黑" panose="020B0503020204020204" charset="-122"/>
                <a:ea typeface="微软雅黑" panose="020B0503020204020204" charset="-122"/>
                <a:cs typeface="微软雅黑" panose="020B0503020204020204" charset="-122"/>
              </a:rPr>
              <a:t>即在南书房当值的官员）的身份擅发告示，收受贿赂。这反映当时</a:t>
            </a:r>
            <a:r>
              <a:rPr lang="en-US" altLang="zh-CN" sz="3200" b="1">
                <a:latin typeface="微软雅黑" panose="020B0503020204020204" charset="-122"/>
                <a:ea typeface="微软雅黑" panose="020B0503020204020204" charset="-122"/>
                <a:cs typeface="微软雅黑" panose="020B0503020204020204" charset="-122"/>
              </a:rPr>
              <a:t>               </a:t>
            </a:r>
            <a:r>
              <a:rPr lang="zh-CN" sz="3200" b="1">
                <a:latin typeface="微软雅黑" panose="020B0503020204020204" charset="-122"/>
                <a:ea typeface="微软雅黑" panose="020B0503020204020204" charset="-122"/>
                <a:cs typeface="微软雅黑" panose="020B0503020204020204" charset="-122"/>
              </a:rPr>
              <a:t>（     ）</a:t>
            </a:r>
            <a:endParaRPr lang="en-US" sz="3200" b="1">
              <a:latin typeface="微软雅黑" panose="020B0503020204020204" charset="-122"/>
              <a:ea typeface="微软雅黑" panose="020B0503020204020204" charset="-122"/>
              <a:cs typeface="微软雅黑" panose="020B0503020204020204" charset="-122"/>
            </a:endParaRPr>
          </a:p>
          <a:p>
            <a:r>
              <a:rPr lang="en-US" sz="3200" b="1">
                <a:latin typeface="微软雅黑" panose="020B0503020204020204" charset="-122"/>
                <a:ea typeface="微软雅黑" panose="020B0503020204020204" charset="-122"/>
                <a:cs typeface="微软雅黑" panose="020B0503020204020204" charset="-122"/>
              </a:rPr>
              <a:t>   A.</a:t>
            </a:r>
            <a:r>
              <a:rPr lang="zh-CN" sz="3200" b="1">
                <a:latin typeface="微软雅黑" panose="020B0503020204020204" charset="-122"/>
                <a:ea typeface="微软雅黑" panose="020B0503020204020204" charset="-122"/>
                <a:cs typeface="微软雅黑" panose="020B0503020204020204" charset="-122"/>
              </a:rPr>
              <a:t>君主的高度集权</a:t>
            </a:r>
            <a:r>
              <a:rPr lang="en-US" altLang="zh-CN" sz="3200" b="1">
                <a:latin typeface="微软雅黑" panose="020B0503020204020204" charset="-122"/>
                <a:ea typeface="微软雅黑" panose="020B0503020204020204" charset="-122"/>
                <a:cs typeface="微软雅黑" panose="020B0503020204020204" charset="-122"/>
              </a:rPr>
              <a:t>        </a:t>
            </a:r>
            <a:r>
              <a:rPr lang="en-US" sz="3200" b="1">
                <a:latin typeface="微软雅黑" panose="020B0503020204020204" charset="-122"/>
                <a:ea typeface="微软雅黑" panose="020B0503020204020204" charset="-122"/>
                <a:cs typeface="微软雅黑" panose="020B0503020204020204" charset="-122"/>
              </a:rPr>
              <a:t>B.</a:t>
            </a:r>
            <a:r>
              <a:rPr lang="zh-CN" sz="3200" b="1">
                <a:latin typeface="微软雅黑" panose="020B0503020204020204" charset="-122"/>
                <a:ea typeface="微软雅黑" panose="020B0503020204020204" charset="-122"/>
                <a:cs typeface="微软雅黑" panose="020B0503020204020204" charset="-122"/>
              </a:rPr>
              <a:t>官员俸禄入不敷出</a:t>
            </a:r>
            <a:endParaRPr lang="en-US" sz="3200" b="1">
              <a:latin typeface="微软雅黑" panose="020B0503020204020204" charset="-122"/>
              <a:ea typeface="微软雅黑" panose="020B0503020204020204" charset="-122"/>
              <a:cs typeface="微软雅黑" panose="020B0503020204020204" charset="-122"/>
            </a:endParaRPr>
          </a:p>
          <a:p>
            <a:r>
              <a:rPr lang="en-US" sz="3200" b="1">
                <a:latin typeface="微软雅黑" panose="020B0503020204020204" charset="-122"/>
                <a:ea typeface="微软雅黑" panose="020B0503020204020204" charset="-122"/>
                <a:cs typeface="微软雅黑" panose="020B0503020204020204" charset="-122"/>
              </a:rPr>
              <a:t>   C.</a:t>
            </a:r>
            <a:r>
              <a:rPr lang="zh-CN" sz="3200" b="1">
                <a:latin typeface="微软雅黑" panose="020B0503020204020204" charset="-122"/>
                <a:ea typeface="微软雅黑" panose="020B0503020204020204" charset="-122"/>
                <a:cs typeface="微软雅黑" panose="020B0503020204020204" charset="-122"/>
              </a:rPr>
              <a:t>南书房地位提高</a:t>
            </a:r>
            <a:r>
              <a:rPr lang="en-US" altLang="zh-CN" sz="3200" b="1">
                <a:latin typeface="微软雅黑" panose="020B0503020204020204" charset="-122"/>
                <a:ea typeface="微软雅黑" panose="020B0503020204020204" charset="-122"/>
                <a:cs typeface="微软雅黑" panose="020B0503020204020204" charset="-122"/>
              </a:rPr>
              <a:t>        </a:t>
            </a:r>
            <a:r>
              <a:rPr lang="en-US" sz="3200" b="1">
                <a:latin typeface="微软雅黑" panose="020B0503020204020204" charset="-122"/>
                <a:ea typeface="微软雅黑" panose="020B0503020204020204" charset="-122"/>
                <a:cs typeface="微软雅黑" panose="020B0503020204020204" charset="-122"/>
              </a:rPr>
              <a:t>D.</a:t>
            </a:r>
            <a:r>
              <a:rPr lang="zh-CN" sz="3200" b="1">
                <a:latin typeface="微软雅黑" panose="020B0503020204020204" charset="-122"/>
                <a:ea typeface="微软雅黑" panose="020B0503020204020204" charset="-122"/>
                <a:cs typeface="微软雅黑" panose="020B0503020204020204" charset="-122"/>
              </a:rPr>
              <a:t>中央吏治十分混乱</a:t>
            </a:r>
            <a:endParaRPr lang="zh-CN" altLang="en-US" sz="3200" b="1">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73025" y="3089275"/>
            <a:ext cx="12025630" cy="3046095"/>
          </a:xfrm>
          <a:prstGeom prst="rect">
            <a:avLst/>
          </a:prstGeom>
          <a:noFill/>
          <a:ln w="9525">
            <a:noFill/>
          </a:ln>
        </p:spPr>
        <p:txBody>
          <a:bodyPr wrap="square">
            <a:spAutoFit/>
          </a:bodyPr>
          <a:lstStyle/>
          <a:p>
            <a:pPr indent="0"/>
            <a:r>
              <a:rPr lang="en-US" sz="2800" b="1">
                <a:solidFill>
                  <a:srgbClr val="FF0000"/>
                </a:solidFill>
                <a:latin typeface="微软雅黑" panose="020B0503020204020204" charset="-122"/>
                <a:ea typeface="微软雅黑" panose="020B0503020204020204" charset="-122"/>
                <a:cs typeface="微软雅黑" panose="020B0503020204020204" charset="-122"/>
              </a:rPr>
              <a:t>(2012</a:t>
            </a:r>
            <a:r>
              <a:rPr lang="zh-CN" sz="2800" b="1">
                <a:solidFill>
                  <a:srgbClr val="FF0000"/>
                </a:solidFill>
                <a:latin typeface="微软雅黑" panose="020B0503020204020204" charset="-122"/>
                <a:ea typeface="微软雅黑" panose="020B0503020204020204" charset="-122"/>
                <a:cs typeface="微软雅黑" panose="020B0503020204020204" charset="-122"/>
              </a:rPr>
              <a:t>·课标全国卷</a:t>
            </a:r>
            <a:r>
              <a:rPr lang="en-US" sz="2800" b="1">
                <a:solidFill>
                  <a:srgbClr val="FF0000"/>
                </a:solidFill>
                <a:latin typeface="微软雅黑" panose="020B0503020204020204" charset="-122"/>
                <a:ea typeface="微软雅黑" panose="020B0503020204020204" charset="-122"/>
                <a:cs typeface="微软雅黑" panose="020B0503020204020204" charset="-122"/>
              </a:rPr>
              <a:t>'28)</a:t>
            </a:r>
            <a:r>
              <a:rPr lang="zh-CN" sz="3200" b="1">
                <a:latin typeface="微软雅黑" panose="020B0503020204020204" charset="-122"/>
                <a:ea typeface="微软雅黑" panose="020B0503020204020204" charset="-122"/>
                <a:cs typeface="微软雅黑" panose="020B0503020204020204" charset="-122"/>
              </a:rPr>
              <a:t>清代内阁处理公务的案例“积成样本四巨册”，官员“惟揣摹此样本为急”，时人称之为</a:t>
            </a:r>
            <a:r>
              <a:rPr lang="en-US" sz="3200" b="1">
                <a:latin typeface="微软雅黑" panose="020B0503020204020204" charset="-122"/>
                <a:ea typeface="微软雅黑" panose="020B0503020204020204" charset="-122"/>
                <a:cs typeface="微软雅黑" panose="020B0503020204020204" charset="-122"/>
              </a:rPr>
              <a:t>:</a:t>
            </a:r>
            <a:r>
              <a:rPr lang="zh-CN" sz="3200" b="1">
                <a:latin typeface="微软雅黑" panose="020B0503020204020204" charset="-122"/>
                <a:ea typeface="微软雅黑" panose="020B0503020204020204" charset="-122"/>
                <a:cs typeface="微软雅黑" panose="020B0503020204020204" charset="-122"/>
              </a:rPr>
              <a:t>“依样葫芦画不难，葫芦变化有千端。画成依旧葫芦样，要把葫芦仔细看。”这反映出当时</a:t>
            </a:r>
            <a:r>
              <a:rPr lang="en-US" sz="3200" b="1">
                <a:latin typeface="微软雅黑" panose="020B0503020204020204" charset="-122"/>
                <a:ea typeface="微软雅黑" panose="020B0503020204020204" charset="-122"/>
                <a:cs typeface="微软雅黑" panose="020B0503020204020204" charset="-122"/>
              </a:rPr>
              <a:t>(     )</a:t>
            </a:r>
          </a:p>
          <a:p>
            <a:r>
              <a:rPr lang="en-US" sz="3200" b="1">
                <a:latin typeface="微软雅黑" panose="020B0503020204020204" charset="-122"/>
                <a:ea typeface="微软雅黑" panose="020B0503020204020204" charset="-122"/>
                <a:cs typeface="微软雅黑" panose="020B0503020204020204" charset="-122"/>
              </a:rPr>
              <a:t>A.</a:t>
            </a:r>
            <a:r>
              <a:rPr lang="zh-CN" sz="3200" b="1">
                <a:latin typeface="微软雅黑" panose="020B0503020204020204" charset="-122"/>
                <a:ea typeface="微软雅黑" panose="020B0503020204020204" charset="-122"/>
                <a:cs typeface="微软雅黑" panose="020B0503020204020204" charset="-122"/>
              </a:rPr>
              <a:t>内阁职权下降导致官员无所事事</a:t>
            </a:r>
            <a:r>
              <a:rPr lang="en-US" sz="3200" b="1">
                <a:latin typeface="微软雅黑" panose="020B0503020204020204" charset="-122"/>
                <a:ea typeface="微软雅黑" panose="020B0503020204020204" charset="-122"/>
                <a:cs typeface="微软雅黑" panose="020B0503020204020204" charset="-122"/>
              </a:rPr>
              <a:t>   B.</a:t>
            </a:r>
            <a:r>
              <a:rPr lang="zh-CN" sz="3200" b="1">
                <a:latin typeface="微软雅黑" panose="020B0503020204020204" charset="-122"/>
                <a:ea typeface="微软雅黑" panose="020B0503020204020204" charset="-122"/>
                <a:cs typeface="微软雅黑" panose="020B0503020204020204" charset="-122"/>
              </a:rPr>
              <a:t>政治体制僵化官员拘泥规制</a:t>
            </a:r>
            <a:endParaRPr lang="en-US" sz="3200" b="1">
              <a:latin typeface="微软雅黑" panose="020B0503020204020204" charset="-122"/>
              <a:ea typeface="微软雅黑" panose="020B0503020204020204" charset="-122"/>
              <a:cs typeface="微软雅黑" panose="020B0503020204020204" charset="-122"/>
            </a:endParaRPr>
          </a:p>
          <a:p>
            <a:r>
              <a:rPr lang="en-US" sz="3200" b="1">
                <a:latin typeface="微软雅黑" panose="020B0503020204020204" charset="-122"/>
                <a:ea typeface="微软雅黑" panose="020B0503020204020204" charset="-122"/>
                <a:cs typeface="微软雅黑" panose="020B0503020204020204" charset="-122"/>
              </a:rPr>
              <a:t>C</a:t>
            </a:r>
            <a:r>
              <a:rPr lang="en-US" altLang="zh-CN" sz="3200" b="1">
                <a:latin typeface="微软雅黑" panose="020B0503020204020204" charset="-122"/>
                <a:ea typeface="微软雅黑" panose="020B0503020204020204" charset="-122"/>
                <a:cs typeface="微软雅黑" panose="020B0503020204020204" charset="-122"/>
              </a:rPr>
              <a:t>.</a:t>
            </a:r>
            <a:r>
              <a:rPr lang="zh-CN" sz="3200" b="1">
                <a:latin typeface="微软雅黑" panose="020B0503020204020204" charset="-122"/>
                <a:ea typeface="微软雅黑" panose="020B0503020204020204" charset="-122"/>
                <a:cs typeface="微软雅黑" panose="020B0503020204020204" charset="-122"/>
              </a:rPr>
              <a:t>内阁机要事务繁忙官员穷于应付</a:t>
            </a:r>
            <a:r>
              <a:rPr lang="en-US" sz="3200" b="1">
                <a:latin typeface="微软雅黑" panose="020B0503020204020204" charset="-122"/>
                <a:ea typeface="微软雅黑" panose="020B0503020204020204" charset="-122"/>
                <a:cs typeface="微软雅黑" panose="020B0503020204020204" charset="-122"/>
              </a:rPr>
              <a:t>   D.</a:t>
            </a:r>
            <a:r>
              <a:rPr lang="zh-CN" sz="3200" b="1">
                <a:latin typeface="微软雅黑" panose="020B0503020204020204" charset="-122"/>
                <a:ea typeface="微软雅黑" panose="020B0503020204020204" charset="-122"/>
                <a:cs typeface="微软雅黑" panose="020B0503020204020204" charset="-122"/>
              </a:rPr>
              <a:t>皇帝个人独裁官员唯命是从</a:t>
            </a:r>
            <a:endParaRPr lang="zh-CN" altLang="en-US" sz="32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101"/>
          <p:cNvSpPr txBox="1"/>
          <p:nvPr/>
        </p:nvSpPr>
        <p:spPr>
          <a:xfrm>
            <a:off x="0" y="297180"/>
            <a:ext cx="12192635" cy="2553335"/>
          </a:xfrm>
          <a:prstGeom prst="rect">
            <a:avLst/>
          </a:prstGeom>
          <a:noFill/>
          <a:ln w="9525">
            <a:noFill/>
          </a:ln>
        </p:spPr>
        <p:txBody>
          <a:bodyPr wrap="square">
            <a:spAutoFit/>
          </a:bodyPr>
          <a:lstStyle/>
          <a:p>
            <a:pPr indent="0"/>
            <a:r>
              <a:rPr lang="en-US" sz="3200" b="1">
                <a:solidFill>
                  <a:srgbClr val="FF0000"/>
                </a:solidFill>
                <a:latin typeface="微软雅黑" panose="020B0503020204020204" charset="-122"/>
                <a:ea typeface="微软雅黑" panose="020B0503020204020204" charset="-122"/>
                <a:cs typeface="微软雅黑" panose="020B0503020204020204" charset="-122"/>
              </a:rPr>
              <a:t>(2015</a:t>
            </a:r>
            <a:r>
              <a:rPr lang="zh-CN" sz="3200" b="1">
                <a:solidFill>
                  <a:srgbClr val="FF0000"/>
                </a:solidFill>
                <a:latin typeface="微软雅黑" panose="020B0503020204020204" charset="-122"/>
                <a:ea typeface="微软雅黑" panose="020B0503020204020204" charset="-122"/>
                <a:cs typeface="微软雅黑" panose="020B0503020204020204" charset="-122"/>
              </a:rPr>
              <a:t>年新课标</a:t>
            </a:r>
            <a:r>
              <a:rPr lang="en-US" sz="3200" b="1">
                <a:solidFill>
                  <a:srgbClr val="FF0000"/>
                </a:solidFill>
                <a:latin typeface="微软雅黑" panose="020B0503020204020204" charset="-122"/>
                <a:ea typeface="微软雅黑" panose="020B0503020204020204" charset="-122"/>
                <a:cs typeface="微软雅黑" panose="020B0503020204020204" charset="-122"/>
              </a:rPr>
              <a:t>I.25)</a:t>
            </a:r>
            <a:r>
              <a:rPr lang="zh-CN" sz="3200" b="1">
                <a:latin typeface="微软雅黑" panose="020B0503020204020204" charset="-122"/>
                <a:ea typeface="微软雅黑" panose="020B0503020204020204" charset="-122"/>
                <a:cs typeface="微软雅黑" panose="020B0503020204020204" charset="-122"/>
              </a:rPr>
              <a:t>·两汉时期，皇帝的舅舅外祖父按例封侯</a:t>
            </a:r>
            <a:r>
              <a:rPr lang="en-US" sz="3200" b="1">
                <a:latin typeface="微软雅黑" panose="020B0503020204020204" charset="-122"/>
                <a:ea typeface="微软雅黑" panose="020B0503020204020204" charset="-122"/>
                <a:cs typeface="微软雅黑" panose="020B0503020204020204" charset="-122"/>
              </a:rPr>
              <a:t>;</a:t>
            </a:r>
            <a:r>
              <a:rPr lang="zh-CN" sz="3200" b="1">
                <a:latin typeface="微软雅黑" panose="020B0503020204020204" charset="-122"/>
                <a:ea typeface="微软雅黑" panose="020B0503020204020204" charset="-122"/>
                <a:cs typeface="微软雅黑" panose="020B0503020204020204" charset="-122"/>
              </a:rPr>
              <a:t>若皇帝幼小，执政大臣也主要从他们之中选择。这被当时人视为“安宗庙，重社稷”的“汉家之制”。汉代出现外戚干政的背景是</a:t>
            </a:r>
            <a:r>
              <a:rPr lang="en-US" altLang="zh-CN" sz="3200" b="1">
                <a:latin typeface="微软雅黑" panose="020B0503020204020204" charset="-122"/>
                <a:ea typeface="微软雅黑" panose="020B0503020204020204" charset="-122"/>
                <a:cs typeface="微软雅黑" panose="020B0503020204020204" charset="-122"/>
              </a:rPr>
              <a:t>   (   )</a:t>
            </a:r>
            <a:endParaRPr lang="en-US" sz="3200" b="1">
              <a:latin typeface="微软雅黑" panose="020B0503020204020204" charset="-122"/>
              <a:ea typeface="微软雅黑" panose="020B0503020204020204" charset="-122"/>
              <a:cs typeface="微软雅黑" panose="020B0503020204020204" charset="-122"/>
            </a:endParaRPr>
          </a:p>
          <a:p>
            <a:r>
              <a:rPr lang="en-US" sz="3200" b="1">
                <a:latin typeface="微软雅黑" panose="020B0503020204020204" charset="-122"/>
                <a:ea typeface="微软雅黑" panose="020B0503020204020204" charset="-122"/>
                <a:cs typeface="微软雅黑" panose="020B0503020204020204" charset="-122"/>
              </a:rPr>
              <a:t>     A</a:t>
            </a:r>
            <a:r>
              <a:rPr lang="zh-CN" sz="3200" b="1">
                <a:latin typeface="微软雅黑" panose="020B0503020204020204" charset="-122"/>
                <a:ea typeface="微软雅黑" panose="020B0503020204020204" charset="-122"/>
                <a:cs typeface="微软雅黑" panose="020B0503020204020204" charset="-122"/>
              </a:rPr>
              <a:t>·皇帝依靠外戚抑制相权</a:t>
            </a:r>
            <a:r>
              <a:rPr lang="en-US" altLang="zh-CN" sz="3200" b="1">
                <a:latin typeface="微软雅黑" panose="020B0503020204020204" charset="-122"/>
                <a:ea typeface="微软雅黑" panose="020B0503020204020204" charset="-122"/>
                <a:cs typeface="微软雅黑" panose="020B0503020204020204" charset="-122"/>
              </a:rPr>
              <a:t>    </a:t>
            </a:r>
            <a:r>
              <a:rPr lang="en-US" sz="3200" b="1">
                <a:latin typeface="微软雅黑" panose="020B0503020204020204" charset="-122"/>
                <a:ea typeface="微软雅黑" panose="020B0503020204020204" charset="-122"/>
                <a:cs typeface="微软雅黑" panose="020B0503020204020204" charset="-122"/>
              </a:rPr>
              <a:t>B</a:t>
            </a:r>
            <a:r>
              <a:rPr lang="en-US" altLang="zh-CN" sz="3200" b="1">
                <a:latin typeface="微软雅黑" panose="020B0503020204020204" charset="-122"/>
                <a:ea typeface="微软雅黑" panose="020B0503020204020204" charset="-122"/>
                <a:cs typeface="微软雅黑" panose="020B0503020204020204" charset="-122"/>
              </a:rPr>
              <a:t>.</a:t>
            </a:r>
            <a:r>
              <a:rPr lang="zh-CN" sz="3200" b="1">
                <a:latin typeface="微软雅黑" panose="020B0503020204020204" charset="-122"/>
                <a:ea typeface="微软雅黑" panose="020B0503020204020204" charset="-122"/>
                <a:cs typeface="微软雅黑" panose="020B0503020204020204" charset="-122"/>
              </a:rPr>
              <a:t>“家天下”观念根深蒂固</a:t>
            </a:r>
            <a:endParaRPr lang="en-US" sz="3200" b="1">
              <a:solidFill>
                <a:srgbClr val="FF0000"/>
              </a:solidFill>
              <a:latin typeface="微软雅黑" panose="020B0503020204020204" charset="-122"/>
              <a:ea typeface="微软雅黑" panose="020B0503020204020204" charset="-122"/>
              <a:cs typeface="微软雅黑" panose="020B0503020204020204" charset="-122"/>
            </a:endParaRPr>
          </a:p>
          <a:p>
            <a:r>
              <a:rPr lang="en-US" sz="3200" b="1">
                <a:solidFill>
                  <a:srgbClr val="FF0000"/>
                </a:solidFill>
                <a:latin typeface="微软雅黑" panose="020B0503020204020204" charset="-122"/>
                <a:ea typeface="微软雅黑" panose="020B0503020204020204" charset="-122"/>
                <a:cs typeface="微软雅黑" panose="020B0503020204020204" charset="-122"/>
              </a:rPr>
              <a:t>     </a:t>
            </a:r>
            <a:r>
              <a:rPr 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C</a:t>
            </a:r>
            <a:r>
              <a:rPr lang="zh-CN"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·母族亲属关系受到重视</a:t>
            </a:r>
            <a:r>
              <a:rPr lang="en-US" altLang="zh-CN" sz="3200" b="1">
                <a:solidFill>
                  <a:srgbClr val="FF0000"/>
                </a:solidFill>
                <a:latin typeface="微软雅黑" panose="020B0503020204020204" charset="-122"/>
                <a:ea typeface="微软雅黑" panose="020B0503020204020204" charset="-122"/>
                <a:cs typeface="微软雅黑" panose="020B0503020204020204" charset="-122"/>
              </a:rPr>
              <a:t>    </a:t>
            </a:r>
            <a:r>
              <a:rPr lang="en-US" sz="3200" b="1">
                <a:latin typeface="微软雅黑" panose="020B0503020204020204" charset="-122"/>
                <a:ea typeface="微软雅黑" panose="020B0503020204020204" charset="-122"/>
                <a:cs typeface="微软雅黑" panose="020B0503020204020204" charset="-122"/>
              </a:rPr>
              <a:t>D</a:t>
            </a:r>
            <a:r>
              <a:rPr lang="zh-CN" sz="3200" b="1">
                <a:latin typeface="微软雅黑" panose="020B0503020204020204" charset="-122"/>
                <a:ea typeface="微软雅黑" panose="020B0503020204020204" charset="-122"/>
                <a:cs typeface="微软雅黑" panose="020B0503020204020204" charset="-122"/>
              </a:rPr>
              <a:t>·刘氏同姓诸侯王势力强大</a:t>
            </a:r>
            <a:endParaRPr lang="zh-CN" altLang="en-US" sz="3200" b="1">
              <a:latin typeface="微软雅黑" panose="020B0503020204020204" charset="-122"/>
              <a:ea typeface="微软雅黑" panose="020B0503020204020204" charset="-122"/>
              <a:cs typeface="微软雅黑" panose="020B0503020204020204" charset="-122"/>
            </a:endParaRPr>
          </a:p>
        </p:txBody>
      </p:sp>
      <p:sp>
        <p:nvSpPr>
          <p:cNvPr id="103" name="文本框 102"/>
          <p:cNvSpPr txBox="1"/>
          <p:nvPr/>
        </p:nvSpPr>
        <p:spPr>
          <a:xfrm>
            <a:off x="66675" y="3007360"/>
            <a:ext cx="11976100" cy="3046095"/>
          </a:xfrm>
          <a:prstGeom prst="rect">
            <a:avLst/>
          </a:prstGeom>
          <a:noFill/>
          <a:ln w="9525">
            <a:noFill/>
          </a:ln>
        </p:spPr>
        <p:txBody>
          <a:bodyPr wrap="square">
            <a:spAutoFit/>
          </a:bodyPr>
          <a:lstStyle/>
          <a:p>
            <a:pPr indent="0"/>
            <a:r>
              <a:rPr lang="en-US" sz="3200" b="1">
                <a:solidFill>
                  <a:srgbClr val="FF0000"/>
                </a:solidFill>
                <a:latin typeface="微软雅黑" panose="020B0503020204020204" charset="-122"/>
                <a:ea typeface="微软雅黑" panose="020B0503020204020204" charset="-122"/>
                <a:cs typeface="微软雅黑" panose="020B0503020204020204" charset="-122"/>
              </a:rPr>
              <a:t>(2021</a:t>
            </a:r>
            <a:r>
              <a:rPr lang="zh-CN" sz="3200" b="1">
                <a:solidFill>
                  <a:srgbClr val="FF0000"/>
                </a:solidFill>
                <a:latin typeface="微软雅黑" panose="020B0503020204020204" charset="-122"/>
                <a:ea typeface="微软雅黑" panose="020B0503020204020204" charset="-122"/>
                <a:cs typeface="微软雅黑" panose="020B0503020204020204" charset="-122"/>
              </a:rPr>
              <a:t>年湖南</a:t>
            </a:r>
            <a:r>
              <a:rPr lang="en-US" sz="3200" b="1">
                <a:solidFill>
                  <a:srgbClr val="FF0000"/>
                </a:solidFill>
                <a:latin typeface="微软雅黑" panose="020B0503020204020204" charset="-122"/>
                <a:ea typeface="微软雅黑" panose="020B0503020204020204" charset="-122"/>
                <a:cs typeface="微软雅黑" panose="020B0503020204020204" charset="-122"/>
              </a:rPr>
              <a:t>2.)</a:t>
            </a:r>
            <a:r>
              <a:rPr lang="zh-CN" sz="3200" b="1">
                <a:latin typeface="微软雅黑" panose="020B0503020204020204" charset="-122"/>
                <a:ea typeface="微软雅黑" panose="020B0503020204020204" charset="-122"/>
                <a:cs typeface="微软雅黑" panose="020B0503020204020204" charset="-122"/>
              </a:rPr>
              <a:t>汉初，丞相陈平、太尉周勃与宗室大臣平定“诸吕之乱”后，商议新帝人选，经再三讨论，认为代王刘恒在高祖刘邦在世诸子中，“最长，仁孝宽厚，太后家薄氏谨良决定迎立刘恒为帝，是为汉文帝。这一做法</a:t>
            </a:r>
            <a:r>
              <a:rPr lang="en-US" altLang="zh-CN" sz="3200" b="1">
                <a:latin typeface="微软雅黑" panose="020B0503020204020204" charset="-122"/>
                <a:ea typeface="微软雅黑" panose="020B0503020204020204" charset="-122"/>
                <a:cs typeface="微软雅黑" panose="020B0503020204020204" charset="-122"/>
              </a:rPr>
              <a:t>                                              (   )</a:t>
            </a:r>
            <a:endParaRPr lang="en-US" sz="3200" b="1">
              <a:latin typeface="微软雅黑" panose="020B0503020204020204" charset="-122"/>
              <a:ea typeface="微软雅黑" panose="020B0503020204020204" charset="-122"/>
              <a:cs typeface="微软雅黑" panose="020B0503020204020204" charset="-122"/>
            </a:endParaRPr>
          </a:p>
          <a:p>
            <a:r>
              <a:rPr lang="en-US" sz="3200" b="1">
                <a:latin typeface="微软雅黑" panose="020B0503020204020204" charset="-122"/>
                <a:ea typeface="微软雅黑" panose="020B0503020204020204" charset="-122"/>
                <a:cs typeface="微软雅黑" panose="020B0503020204020204" charset="-122"/>
              </a:rPr>
              <a:t>A.</a:t>
            </a:r>
            <a:r>
              <a:rPr lang="zh-CN" sz="3200" b="1">
                <a:latin typeface="微软雅黑" panose="020B0503020204020204" charset="-122"/>
                <a:ea typeface="微软雅黑" panose="020B0503020204020204" charset="-122"/>
                <a:cs typeface="微软雅黑" panose="020B0503020204020204" charset="-122"/>
              </a:rPr>
              <a:t>反映嫡长子继承制得到执行</a:t>
            </a:r>
            <a:r>
              <a:rPr lang="en-US" altLang="zh-CN" sz="3200" b="1">
                <a:latin typeface="微软雅黑" panose="020B0503020204020204" charset="-122"/>
                <a:ea typeface="微软雅黑" panose="020B0503020204020204" charset="-122"/>
                <a:cs typeface="微软雅黑" panose="020B0503020204020204" charset="-122"/>
              </a:rPr>
              <a:t>  </a:t>
            </a:r>
            <a:r>
              <a:rPr 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B.</a:t>
            </a:r>
            <a:r>
              <a:rPr lang="zh-CN"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旨在预防外戚干政的重演</a:t>
            </a:r>
            <a:endParaRPr lang="en-US" sz="3200" b="1">
              <a:latin typeface="微软雅黑" panose="020B0503020204020204" charset="-122"/>
              <a:ea typeface="微软雅黑" panose="020B0503020204020204" charset="-122"/>
              <a:cs typeface="微软雅黑" panose="020B0503020204020204" charset="-122"/>
            </a:endParaRPr>
          </a:p>
          <a:p>
            <a:r>
              <a:rPr lang="en-US" sz="3200" b="1">
                <a:latin typeface="微软雅黑" panose="020B0503020204020204" charset="-122"/>
                <a:ea typeface="微软雅黑" panose="020B0503020204020204" charset="-122"/>
                <a:cs typeface="微软雅黑" panose="020B0503020204020204" charset="-122"/>
              </a:rPr>
              <a:t>C.</a:t>
            </a:r>
            <a:r>
              <a:rPr lang="zh-CN" sz="3200" b="1">
                <a:latin typeface="微软雅黑" panose="020B0503020204020204" charset="-122"/>
                <a:ea typeface="微软雅黑" panose="020B0503020204020204" charset="-122"/>
                <a:cs typeface="微软雅黑" panose="020B0503020204020204" charset="-122"/>
              </a:rPr>
              <a:t>推动仁孝成为选帝主要标准</a:t>
            </a:r>
            <a:r>
              <a:rPr lang="en-US" altLang="zh-CN" sz="3200" b="1">
                <a:latin typeface="微软雅黑" panose="020B0503020204020204" charset="-122"/>
                <a:ea typeface="微软雅黑" panose="020B0503020204020204" charset="-122"/>
                <a:cs typeface="微软雅黑" panose="020B0503020204020204" charset="-122"/>
              </a:rPr>
              <a:t>  </a:t>
            </a:r>
            <a:r>
              <a:rPr lang="en-US" sz="3200" b="1">
                <a:latin typeface="微软雅黑" panose="020B0503020204020204" charset="-122"/>
                <a:ea typeface="微软雅黑" panose="020B0503020204020204" charset="-122"/>
                <a:cs typeface="微软雅黑" panose="020B0503020204020204" charset="-122"/>
              </a:rPr>
              <a:t>D.</a:t>
            </a:r>
            <a:r>
              <a:rPr lang="zh-CN" sz="3200" b="1">
                <a:latin typeface="微软雅黑" panose="020B0503020204020204" charset="-122"/>
                <a:ea typeface="微软雅黑" panose="020B0503020204020204" charset="-122"/>
                <a:cs typeface="微软雅黑" panose="020B0503020204020204" charset="-122"/>
              </a:rPr>
              <a:t>表明相权对皇权构成威胁</a:t>
            </a:r>
            <a:endParaRPr lang="zh-CN" altLang="en-US" sz="32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101"/>
          <p:cNvSpPr txBox="1"/>
          <p:nvPr/>
        </p:nvSpPr>
        <p:spPr>
          <a:xfrm>
            <a:off x="340995" y="379730"/>
            <a:ext cx="11390630" cy="1076325"/>
          </a:xfrm>
          <a:prstGeom prst="rect">
            <a:avLst/>
          </a:prstGeom>
          <a:noFill/>
          <a:ln w="9525">
            <a:noFill/>
          </a:ln>
        </p:spPr>
        <p:txBody>
          <a:bodyPr wrap="square">
            <a:spAutoFit/>
          </a:bodyPr>
          <a:lstStyle/>
          <a:p>
            <a:pPr indent="0"/>
            <a:r>
              <a:rPr lang="en-US" sz="2400" b="1">
                <a:solidFill>
                  <a:srgbClr val="FF0000"/>
                </a:solidFill>
                <a:latin typeface="微软雅黑" panose="020B0503020204020204" charset="-122"/>
                <a:ea typeface="微软雅黑" panose="020B0503020204020204" charset="-122"/>
                <a:cs typeface="微软雅黑" panose="020B0503020204020204" charset="-122"/>
              </a:rPr>
              <a:t>(2020</a:t>
            </a:r>
            <a:r>
              <a:rPr lang="zh-CN" sz="2400" b="1">
                <a:solidFill>
                  <a:srgbClr val="FF0000"/>
                </a:solidFill>
                <a:latin typeface="微软雅黑" panose="020B0503020204020204" charset="-122"/>
                <a:ea typeface="微软雅黑" panose="020B0503020204020204" charset="-122"/>
                <a:cs typeface="微软雅黑" panose="020B0503020204020204" charset="-122"/>
              </a:rPr>
              <a:t>年全国卷</a:t>
            </a:r>
            <a:r>
              <a:rPr lang="en-US" sz="2400" b="1">
                <a:solidFill>
                  <a:srgbClr val="FF0000"/>
                </a:solidFill>
                <a:latin typeface="微软雅黑" panose="020B0503020204020204" charset="-122"/>
                <a:ea typeface="微软雅黑" panose="020B0503020204020204" charset="-122"/>
                <a:cs typeface="微软雅黑" panose="020B0503020204020204" charset="-122"/>
              </a:rPr>
              <a:t>25.)</a:t>
            </a:r>
            <a:r>
              <a:rPr lang="zh-CN" sz="3200" b="1">
                <a:latin typeface="微软雅黑" panose="020B0503020204020204" charset="-122"/>
                <a:ea typeface="微软雅黑" panose="020B0503020204020204" charset="-122"/>
                <a:cs typeface="微软雅黑" panose="020B0503020204020204" charset="-122"/>
              </a:rPr>
              <a:t>图</a:t>
            </a:r>
            <a:r>
              <a:rPr lang="en-US" sz="3200" b="1">
                <a:latin typeface="微软雅黑" panose="020B0503020204020204" charset="-122"/>
                <a:ea typeface="微软雅黑" panose="020B0503020204020204" charset="-122"/>
                <a:cs typeface="微软雅黑" panose="020B0503020204020204" charset="-122"/>
              </a:rPr>
              <a:t>4</a:t>
            </a:r>
            <a:r>
              <a:rPr lang="zh-CN" sz="3200" b="1">
                <a:latin typeface="微软雅黑" panose="020B0503020204020204" charset="-122"/>
                <a:ea typeface="微软雅黑" panose="020B0503020204020204" charset="-122"/>
                <a:cs typeface="微软雅黑" panose="020B0503020204020204" charset="-122"/>
              </a:rPr>
              <a:t>为唐代著名画家阎立本的《步辇图》，描绘了唐太宗李世民接见吐蕃使臣的情景。该作品体现了</a:t>
            </a:r>
            <a:r>
              <a:rPr lang="en-US" altLang="zh-CN" sz="3200" b="1">
                <a:latin typeface="微软雅黑" panose="020B0503020204020204" charset="-122"/>
                <a:ea typeface="微软雅黑" panose="020B0503020204020204" charset="-122"/>
                <a:cs typeface="微软雅黑" panose="020B0503020204020204" charset="-122"/>
              </a:rPr>
              <a:t>(   )</a:t>
            </a:r>
          </a:p>
        </p:txBody>
      </p:sp>
      <p:pic>
        <p:nvPicPr>
          <p:cNvPr id="4" name="图片 3"/>
          <p:cNvPicPr/>
          <p:nvPr/>
        </p:nvPicPr>
        <p:blipFill>
          <a:blip r:embed="rId2" cstate="print"/>
          <a:stretch>
            <a:fillRect/>
          </a:stretch>
        </p:blipFill>
        <p:spPr>
          <a:xfrm>
            <a:off x="204470" y="1456690"/>
            <a:ext cx="7052310" cy="3693795"/>
          </a:xfrm>
          <a:prstGeom prst="rect">
            <a:avLst/>
          </a:prstGeom>
          <a:noFill/>
          <a:ln w="9525">
            <a:noFill/>
          </a:ln>
        </p:spPr>
      </p:pic>
      <p:sp>
        <p:nvSpPr>
          <p:cNvPr id="103" name="文本框 102"/>
          <p:cNvSpPr txBox="1"/>
          <p:nvPr/>
        </p:nvSpPr>
        <p:spPr>
          <a:xfrm>
            <a:off x="6492240" y="1967865"/>
            <a:ext cx="5240020" cy="1864995"/>
          </a:xfrm>
          <a:prstGeom prst="rect">
            <a:avLst/>
          </a:prstGeom>
          <a:noFill/>
          <a:ln w="9525">
            <a:noFill/>
          </a:ln>
        </p:spPr>
        <p:txBody>
          <a:bodyPr wrap="square">
            <a:noAutofit/>
          </a:bodyPr>
          <a:lstStyle/>
          <a:p>
            <a:pPr indent="0"/>
            <a:r>
              <a:rPr lang="en-US" sz="2800" b="1">
                <a:latin typeface="微软雅黑" panose="020B0503020204020204" charset="-122"/>
                <a:ea typeface="微软雅黑" panose="020B0503020204020204" charset="-122"/>
                <a:cs typeface="微软雅黑" panose="020B0503020204020204" charset="-122"/>
              </a:rPr>
              <a:t>A</a:t>
            </a:r>
            <a:r>
              <a:rPr lang="zh-CN" sz="2800" b="1">
                <a:latin typeface="微软雅黑" panose="020B0503020204020204" charset="-122"/>
                <a:ea typeface="微软雅黑" panose="020B0503020204020204" charset="-122"/>
                <a:cs typeface="微软雅黑" panose="020B0503020204020204" charset="-122"/>
              </a:rPr>
              <a:t>西域风情与中土文化的交汇</a:t>
            </a:r>
          </a:p>
          <a:p>
            <a:pPr indent="0"/>
            <a:r>
              <a:rPr lang="en-US" sz="2800" b="1">
                <a:latin typeface="微软雅黑" panose="020B0503020204020204" charset="-122"/>
                <a:ea typeface="微软雅黑" panose="020B0503020204020204" charset="-122"/>
                <a:cs typeface="微软雅黑" panose="020B0503020204020204" charset="-122"/>
              </a:rPr>
              <a:t>B</a:t>
            </a:r>
            <a:r>
              <a:rPr lang="zh-CN" sz="2800" b="1">
                <a:latin typeface="微软雅黑" panose="020B0503020204020204" charset="-122"/>
                <a:ea typeface="微软雅黑" panose="020B0503020204020204" charset="-122"/>
                <a:cs typeface="微软雅黑" panose="020B0503020204020204" charset="-122"/>
              </a:rPr>
              <a:t>文人意趣与市井风情的杂糅</a:t>
            </a:r>
            <a:endParaRPr lang="en-US" sz="2800" b="1">
              <a:latin typeface="微软雅黑" panose="020B0503020204020204" charset="-122"/>
              <a:ea typeface="微软雅黑" panose="020B0503020204020204" charset="-122"/>
              <a:cs typeface="微软雅黑" panose="020B0503020204020204" charset="-122"/>
            </a:endParaRPr>
          </a:p>
          <a:p>
            <a:r>
              <a:rPr lang="en-US" sz="2800" b="1">
                <a:latin typeface="微软雅黑" panose="020B0503020204020204" charset="-122"/>
                <a:ea typeface="微软雅黑" panose="020B0503020204020204" charset="-122"/>
                <a:cs typeface="微软雅黑" panose="020B0503020204020204" charset="-122"/>
              </a:rPr>
              <a:t>C</a:t>
            </a:r>
            <a:r>
              <a:rPr lang="zh-CN" sz="2800" b="1">
                <a:latin typeface="微软雅黑" panose="020B0503020204020204" charset="-122"/>
                <a:ea typeface="微软雅黑" panose="020B0503020204020204" charset="-122"/>
                <a:cs typeface="微软雅黑" panose="020B0503020204020204" charset="-122"/>
              </a:rPr>
              <a:t>艺术审美与史料价值的统一</a:t>
            </a:r>
          </a:p>
          <a:p>
            <a:pPr indent="0"/>
            <a:r>
              <a:rPr lang="en-US" sz="2800" b="1">
                <a:latin typeface="微软雅黑" panose="020B0503020204020204" charset="-122"/>
                <a:ea typeface="微软雅黑" panose="020B0503020204020204" charset="-122"/>
                <a:cs typeface="微软雅黑" panose="020B0503020204020204" charset="-122"/>
              </a:rPr>
              <a:t>D</a:t>
            </a:r>
            <a:r>
              <a:rPr lang="zh-CN" sz="2800" b="1">
                <a:latin typeface="微软雅黑" panose="020B0503020204020204" charset="-122"/>
                <a:ea typeface="微软雅黑" panose="020B0503020204020204" charset="-122"/>
                <a:cs typeface="微软雅黑" panose="020B0503020204020204" charset="-122"/>
              </a:rPr>
              <a:t>现实主义与浪漫主义的融合</a:t>
            </a:r>
            <a:endParaRPr lang="zh-CN" altLang="en-US" sz="28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1150" y="952500"/>
            <a:ext cx="11569700" cy="4246245"/>
          </a:xfrm>
          <a:prstGeom prst="rect">
            <a:avLst/>
          </a:prstGeom>
          <a:noFill/>
        </p:spPr>
        <p:txBody>
          <a:bodyPr wrap="square" rtlCol="0">
            <a:spAutoFit/>
          </a:bodyPr>
          <a:lstStyle/>
          <a:p>
            <a:r>
              <a:rPr lang="en-US" altLang="zh-CN" sz="5400" b="1">
                <a:solidFill>
                  <a:srgbClr val="FF0000"/>
                </a:solidFill>
                <a:latin typeface="+mj-ea"/>
                <a:ea typeface="+mj-ea"/>
                <a:cs typeface="+mj-ea"/>
                <a:sym typeface="+mn-ea"/>
              </a:rPr>
              <a:t>      </a:t>
            </a:r>
            <a:r>
              <a:rPr lang="zh-CN" altLang="en-US" sz="5400" b="1">
                <a:solidFill>
                  <a:srgbClr val="FF0000"/>
                </a:solidFill>
                <a:latin typeface="+mj-ea"/>
                <a:ea typeface="+mj-ea"/>
                <a:cs typeface="+mj-ea"/>
                <a:sym typeface="+mn-ea"/>
              </a:rPr>
              <a:t>最后，我借用李小龙先生的</a:t>
            </a:r>
            <a:r>
              <a:rPr lang="en-US" altLang="zh-CN" sz="5400" b="1">
                <a:solidFill>
                  <a:srgbClr val="FF0000"/>
                </a:solidFill>
                <a:latin typeface="+mj-ea"/>
                <a:ea typeface="+mj-ea"/>
                <a:cs typeface="+mj-ea"/>
                <a:sym typeface="+mn-ea"/>
              </a:rPr>
              <a:t>“</a:t>
            </a:r>
            <a:r>
              <a:rPr lang="zh-CN" altLang="en-US" sz="5400" b="1">
                <a:solidFill>
                  <a:srgbClr val="FF0000"/>
                </a:solidFill>
                <a:latin typeface="+mj-ea"/>
                <a:ea typeface="+mj-ea"/>
                <a:cs typeface="+mj-ea"/>
                <a:sym typeface="+mn-ea"/>
              </a:rPr>
              <a:t>越接近武功的真谛，冗余的表达就越少</a:t>
            </a:r>
            <a:r>
              <a:rPr lang="en-US" altLang="zh-CN" sz="5400" b="1">
                <a:solidFill>
                  <a:srgbClr val="FF0000"/>
                </a:solidFill>
                <a:latin typeface="+mj-ea"/>
                <a:ea typeface="+mj-ea"/>
                <a:cs typeface="+mj-ea"/>
                <a:sym typeface="+mn-ea"/>
              </a:rPr>
              <a:t>”</a:t>
            </a:r>
            <a:r>
              <a:rPr lang="zh-CN" altLang="en-US" sz="5400" b="1">
                <a:solidFill>
                  <a:srgbClr val="FF0000"/>
                </a:solidFill>
                <a:latin typeface="+mj-ea"/>
                <a:ea typeface="+mj-ea"/>
                <a:cs typeface="+mj-ea"/>
                <a:sym typeface="+mn-ea"/>
              </a:rPr>
              <a:t>来结束我今天的内容。</a:t>
            </a:r>
          </a:p>
          <a:p>
            <a:r>
              <a:rPr lang="en-US" altLang="zh-CN" sz="5400" b="1">
                <a:solidFill>
                  <a:srgbClr val="FF0000"/>
                </a:solidFill>
                <a:latin typeface="+mj-ea"/>
                <a:ea typeface="+mj-ea"/>
                <a:cs typeface="+mj-ea"/>
                <a:sym typeface="+mn-ea"/>
              </a:rPr>
              <a:t>      </a:t>
            </a:r>
            <a:r>
              <a:rPr lang="zh-CN" altLang="en-US" sz="5400" b="1">
                <a:solidFill>
                  <a:srgbClr val="FF0000"/>
                </a:solidFill>
                <a:latin typeface="+mj-ea"/>
                <a:ea typeface="+mj-ea"/>
                <a:cs typeface="+mj-ea"/>
                <a:sym typeface="+mn-ea"/>
              </a:rPr>
              <a:t>教师们，教无定法，适合自己的才是最好的。</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34740" y="2230120"/>
            <a:ext cx="4742180" cy="1322070"/>
          </a:xfrm>
          <a:prstGeom prst="rect">
            <a:avLst/>
          </a:prstGeom>
          <a:noFill/>
        </p:spPr>
        <p:txBody>
          <a:bodyPr wrap="square" rtlCol="0">
            <a:spAutoFit/>
          </a:bodyPr>
          <a:lstStyle/>
          <a:p>
            <a:r>
              <a:rPr lang="zh-CN" altLang="en-US" sz="8000" b="1">
                <a:solidFill>
                  <a:srgbClr val="FF0000"/>
                </a:solidFill>
                <a:latin typeface="+mj-ea"/>
                <a:ea typeface="+mj-ea"/>
                <a:sym typeface="+mn-ea"/>
              </a:rPr>
              <a:t>谢谢各位</a:t>
            </a:r>
          </a:p>
        </p:txBody>
      </p:sp>
    </p:spTree>
  </p:cSld>
  <p:clrMapOvr>
    <a:masterClrMapping/>
  </p:clrMapOvr>
  <p:transition/>
  <p:timing>
    <p:tnLst>
      <p:par>
        <p:cTn id="1" dur="indefinite" restart="never" nodeType="tmRoot"/>
      </p:par>
    </p:tnLst>
    <p:bldLst>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Autofit/>
          </a:bodyPr>
          <a:lstStyle/>
          <a:p>
            <a:r>
              <a:rPr lang="zh-CN" altLang="en-US" sz="4800">
                <a:solidFill>
                  <a:srgbClr val="FF0000"/>
                </a:solidFill>
                <a:latin typeface="微软雅黑" panose="020B0503020204020204" charset="-122"/>
                <a:ea typeface="微软雅黑" panose="020B0503020204020204" charset="-122"/>
                <a:cs typeface="微软雅黑" panose="020B0503020204020204" charset="-122"/>
              </a:rPr>
              <a:t>一、从高考试题中找规律</a:t>
            </a:r>
            <a:r>
              <a:rPr lang="en-US" altLang="zh-CN" sz="48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4800">
                <a:solidFill>
                  <a:srgbClr val="FF0000"/>
                </a:solidFill>
                <a:latin typeface="微软雅黑" panose="020B0503020204020204" charset="-122"/>
                <a:ea typeface="微软雅黑" panose="020B0503020204020204" charset="-122"/>
                <a:cs typeface="微软雅黑" panose="020B0503020204020204" charset="-122"/>
              </a:rPr>
              <a:t>找得</a:t>
            </a:r>
          </a:p>
        </p:txBody>
      </p:sp>
      <p:sp>
        <p:nvSpPr>
          <p:cNvPr id="5" name="标题 3"/>
          <p:cNvSpPr>
            <a:spLocks noGrp="1"/>
          </p:cNvSpPr>
          <p:nvPr/>
        </p:nvSpPr>
        <p:spPr>
          <a:xfrm>
            <a:off x="608400" y="2913450"/>
            <a:ext cx="10969200" cy="705600"/>
          </a:xfrm>
          <a:prstGeom prst="rect">
            <a:avLst/>
          </a:prstGeom>
        </p:spPr>
        <p:txBody>
          <a:bodyPr vert="horz" lIns="90170" tIns="46990" rIns="90170" bIns="4699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sz="4800">
                <a:solidFill>
                  <a:srgbClr val="FF0000"/>
                </a:solidFill>
                <a:latin typeface="微软雅黑" panose="020B0503020204020204" charset="-122"/>
                <a:ea typeface="微软雅黑" panose="020B0503020204020204" charset="-122"/>
                <a:cs typeface="微软雅黑" panose="020B0503020204020204" charset="-122"/>
              </a:rPr>
              <a:t>二、从学生答题中找问题</a:t>
            </a:r>
            <a:r>
              <a:rPr lang="en-US" altLang="zh-CN" sz="48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4800">
                <a:solidFill>
                  <a:srgbClr val="FF0000"/>
                </a:solidFill>
                <a:latin typeface="微软雅黑" panose="020B0503020204020204" charset="-122"/>
                <a:ea typeface="微软雅黑" panose="020B0503020204020204" charset="-122"/>
                <a:cs typeface="微软雅黑" panose="020B0503020204020204" charset="-122"/>
              </a:rPr>
              <a:t>寻失</a:t>
            </a:r>
          </a:p>
        </p:txBody>
      </p:sp>
      <p:sp>
        <p:nvSpPr>
          <p:cNvPr id="6" name="标题 3"/>
          <p:cNvSpPr>
            <a:spLocks noGrp="1"/>
          </p:cNvSpPr>
          <p:nvPr/>
        </p:nvSpPr>
        <p:spPr>
          <a:xfrm>
            <a:off x="1404620" y="1760855"/>
            <a:ext cx="9657715" cy="705485"/>
          </a:xfrm>
          <a:prstGeom prst="rect">
            <a:avLst/>
          </a:prstGeom>
        </p:spPr>
        <p:txBody>
          <a:bodyPr vert="horz" lIns="90170" tIns="46990" rIns="90170" bIns="4699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en-US" altLang="zh-CN" sz="4800">
                <a:latin typeface="微软雅黑" panose="020B0503020204020204" charset="-122"/>
                <a:ea typeface="微软雅黑" panose="020B0503020204020204" charset="-122"/>
                <a:cs typeface="微软雅黑" panose="020B0503020204020204" charset="-122"/>
              </a:rPr>
              <a:t>  </a:t>
            </a:r>
            <a:r>
              <a:rPr lang="zh-CN" altLang="en-US" sz="4800">
                <a:latin typeface="微软雅黑" panose="020B0503020204020204" charset="-122"/>
                <a:ea typeface="微软雅黑" panose="020B0503020204020204" charset="-122"/>
                <a:cs typeface="微软雅黑" panose="020B0503020204020204" charset="-122"/>
              </a:rPr>
              <a:t>从日常备考中找不足</a:t>
            </a:r>
            <a:r>
              <a:rPr lang="en-US" altLang="zh-CN" sz="4800">
                <a:latin typeface="微软雅黑" panose="020B0503020204020204" charset="-122"/>
                <a:ea typeface="微软雅黑" panose="020B0503020204020204" charset="-122"/>
                <a:cs typeface="微软雅黑" panose="020B0503020204020204" charset="-122"/>
              </a:rPr>
              <a:t>----</a:t>
            </a:r>
            <a:r>
              <a:rPr lang="zh-CN" altLang="en-US" sz="4800">
                <a:latin typeface="微软雅黑" panose="020B0503020204020204" charset="-122"/>
                <a:ea typeface="微软雅黑" panose="020B0503020204020204" charset="-122"/>
                <a:cs typeface="微软雅黑" panose="020B0503020204020204" charset="-122"/>
              </a:rPr>
              <a:t>寻失</a:t>
            </a:r>
          </a:p>
        </p:txBody>
      </p:sp>
      <p:sp>
        <p:nvSpPr>
          <p:cNvPr id="7" name="标题 3"/>
          <p:cNvSpPr>
            <a:spLocks noGrp="1"/>
          </p:cNvSpPr>
          <p:nvPr/>
        </p:nvSpPr>
        <p:spPr>
          <a:xfrm>
            <a:off x="748735" y="3977710"/>
            <a:ext cx="10969200" cy="705600"/>
          </a:xfrm>
          <a:prstGeom prst="rect">
            <a:avLst/>
          </a:prstGeom>
        </p:spPr>
        <p:txBody>
          <a:bodyPr vert="horz" lIns="90170" tIns="46990" rIns="90170" bIns="4699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en-US" altLang="zh-CN" sz="4800">
                <a:latin typeface="微软雅黑" panose="020B0503020204020204" charset="-122"/>
                <a:ea typeface="微软雅黑" panose="020B0503020204020204" charset="-122"/>
                <a:cs typeface="微软雅黑" panose="020B0503020204020204" charset="-122"/>
              </a:rPr>
              <a:t>     </a:t>
            </a:r>
            <a:r>
              <a:rPr lang="zh-CN" altLang="en-US" sz="4800">
                <a:latin typeface="微软雅黑" panose="020B0503020204020204" charset="-122"/>
                <a:ea typeface="微软雅黑" panose="020B0503020204020204" charset="-122"/>
                <a:cs typeface="微软雅黑" panose="020B0503020204020204" charset="-122"/>
              </a:rPr>
              <a:t>从学生问题中找策略</a:t>
            </a:r>
            <a:r>
              <a:rPr lang="en-US" altLang="zh-CN" sz="4800">
                <a:latin typeface="微软雅黑" panose="020B0503020204020204" charset="-122"/>
                <a:ea typeface="微软雅黑" panose="020B0503020204020204" charset="-122"/>
                <a:cs typeface="微软雅黑" panose="020B0503020204020204" charset="-122"/>
              </a:rPr>
              <a:t>----</a:t>
            </a:r>
            <a:r>
              <a:rPr lang="zh-CN" altLang="en-US" sz="4800">
                <a:latin typeface="微软雅黑" panose="020B0503020204020204" charset="-122"/>
                <a:ea typeface="微软雅黑" panose="020B0503020204020204" charset="-122"/>
                <a:cs typeface="微软雅黑" panose="020B0503020204020204" charset="-122"/>
              </a:rPr>
              <a:t>找得</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 y="0"/>
            <a:ext cx="4942205" cy="705485"/>
          </a:xfrm>
        </p:spPr>
        <p:txBody>
          <a:bodyPr/>
          <a:lstStyle/>
          <a:p>
            <a:r>
              <a:rPr lang="zh-CN" altLang="en-US"/>
              <a:t>一、近五年高考试题</a:t>
            </a:r>
          </a:p>
        </p:txBody>
      </p:sp>
      <p:graphicFrame>
        <p:nvGraphicFramePr>
          <p:cNvPr id="3" name="表格 2"/>
          <p:cNvGraphicFramePr/>
          <p:nvPr>
            <p:custDataLst>
              <p:tags r:id="rId1"/>
            </p:custDataLst>
          </p:nvPr>
        </p:nvGraphicFramePr>
        <p:xfrm>
          <a:off x="635" y="694055"/>
          <a:ext cx="12106910" cy="5924550"/>
        </p:xfrm>
        <a:graphic>
          <a:graphicData uri="http://schemas.openxmlformats.org/drawingml/2006/table">
            <a:tbl>
              <a:tblPr/>
              <a:tblGrid>
                <a:gridCol w="708660"/>
                <a:gridCol w="1202055"/>
                <a:gridCol w="1456055"/>
                <a:gridCol w="1095375"/>
                <a:gridCol w="1123950"/>
                <a:gridCol w="991235"/>
                <a:gridCol w="1011555"/>
                <a:gridCol w="1078865"/>
                <a:gridCol w="1165225"/>
                <a:gridCol w="2273935"/>
              </a:tblGrid>
              <a:tr h="216535">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年份</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湖南卷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微软雅黑" panose="020B0503020204020204" charset="-122"/>
                        </a:rPr>
                        <a:t>全国Ⅰ卷</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微软雅黑" panose="020B0503020204020204" charset="-122"/>
                        </a:rPr>
                        <a:t>全国Ⅱ卷</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微软雅黑" panose="020B0503020204020204" charset="-122"/>
                        </a:rPr>
                        <a:t>全国Ⅲ卷</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山东卷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北京卷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海南卷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辽宁卷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浙江卷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12520">
                <a:tc>
                  <a:txBody>
                    <a:bodyPr/>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2022</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微软雅黑" panose="020B0503020204020204" charset="-122"/>
                        </a:rPr>
                        <a:t>儒、墨、道、法等思想 的影响</a:t>
                      </a:r>
                      <a:endParaRPr lang="en-US" altLang="en-US" sz="18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商、西周青铜铸造的繁荣</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l">
                        <a:buNone/>
                      </a:pPr>
                      <a:r>
                        <a:rPr lang="en-US" sz="1800" b="1">
                          <a:latin typeface="微软雅黑" panose="020B0503020204020204" charset="-122"/>
                          <a:ea typeface="微软雅黑" panose="020B0503020204020204" charset="-122"/>
                          <a:cs typeface="Calibri" panose="020F0502020204030204" charset="0"/>
                        </a:rPr>
                        <a:t> </a:t>
                      </a:r>
                      <a:endParaRPr lang="en-US" altLang="en-US" sz="18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solidFill>
                            <a:srgbClr val="000000"/>
                          </a:solidFill>
                          <a:latin typeface="微软雅黑" panose="020B0503020204020204" charset="-122"/>
                          <a:ea typeface="微软雅黑" panose="020B0503020204020204" charset="-122"/>
                          <a:cs typeface="宋体" panose="02010600030101010101" pitchFamily="2" charset="-122"/>
                        </a:rPr>
                        <a:t>百家争鸣之法家</a:t>
                      </a:r>
                      <a:endParaRPr lang="en-US" altLang="en-US" sz="18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solidFill>
                            <a:srgbClr val="000000"/>
                          </a:solidFill>
                          <a:latin typeface="微软雅黑" panose="020B0503020204020204" charset="-122"/>
                          <a:ea typeface="微软雅黑" panose="020B0503020204020204" charset="-122"/>
                          <a:cs typeface="宋体" panose="02010600030101010101" pitchFamily="2" charset="-122"/>
                        </a:rPr>
                        <a:t>中华文明多元一体</a:t>
                      </a:r>
                      <a:endParaRPr lang="en-US" altLang="en-US" sz="18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solidFill>
                            <a:srgbClr val="000000"/>
                          </a:solidFill>
                          <a:latin typeface="微软雅黑" panose="020B0503020204020204" charset="-122"/>
                          <a:ea typeface="微软雅黑" panose="020B0503020204020204" charset="-122"/>
                          <a:cs typeface="宋体" panose="02010600030101010101" pitchFamily="2" charset="-122"/>
                        </a:rPr>
                        <a:t>海南先民船形屋</a:t>
                      </a:r>
                      <a:endParaRPr lang="en-US" altLang="en-US" sz="18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solidFill>
                            <a:srgbClr val="000000"/>
                          </a:solidFill>
                          <a:latin typeface="微软雅黑" panose="020B0503020204020204" charset="-122"/>
                          <a:ea typeface="微软雅黑" panose="020B0503020204020204" charset="-122"/>
                          <a:cs typeface="Arial" panose="020B0604020202020204" pitchFamily="34" charset="0"/>
                        </a:rPr>
                        <a:t>春秋民本思想</a:t>
                      </a:r>
                      <a:endParaRPr lang="en-US" altLang="en-US" sz="1800" b="1">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solidFill>
                            <a:srgbClr val="000000"/>
                          </a:solidFill>
                          <a:latin typeface="微软雅黑" panose="020B0503020204020204" charset="-122"/>
                          <a:ea typeface="微软雅黑" panose="020B0503020204020204" charset="-122"/>
                          <a:cs typeface="宋体" panose="02010600030101010101" pitchFamily="2" charset="-122"/>
                        </a:rPr>
                        <a:t>孔子从周思想、周代统治模式、屈原、《五经》的理解</a:t>
                      </a:r>
                      <a:endParaRPr lang="en-US" altLang="en-US" sz="18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92530">
                <a:tc>
                  <a:txBody>
                    <a:bodyPr/>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2021</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微软雅黑" panose="020B0503020204020204" charset="-122"/>
                        </a:rPr>
                        <a:t>《诗经》风、雅、颂中对天的态度</a:t>
                      </a:r>
                      <a:endParaRPr lang="en-US" altLang="en-US" sz="18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西周至春秋采邑制度变迁</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西周的礼乐制度</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微软雅黑" panose="020B0503020204020204" charset="-122"/>
                        </a:rPr>
                        <a:t>西汉国王制度 </a:t>
                      </a:r>
                      <a:endParaRPr lang="en-US" altLang="en-US" sz="18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冰鉴</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微软雅黑" panose="020B0503020204020204" charset="-122"/>
                        </a:rPr>
                        <a:t>良渚文化 双钱结滕编残图</a:t>
                      </a:r>
                      <a:endParaRPr lang="en-US" altLang="en-US" sz="18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solidFill>
                            <a:srgbClr val="000000"/>
                          </a:solidFill>
                          <a:latin typeface="微软雅黑" panose="020B0503020204020204" charset="-122"/>
                          <a:ea typeface="微软雅黑" panose="020B0503020204020204" charset="-122"/>
                          <a:cs typeface="微软雅黑" panose="020B0503020204020204" charset="-122"/>
                        </a:rPr>
                        <a:t>西周的政治特点（6)、分封制的世袭特权(1)、司南、春秋战国的民本思想</a:t>
                      </a:r>
                      <a:endParaRPr lang="en-US" altLang="en-US" sz="1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12520">
                <a:tc>
                  <a:txBody>
                    <a:bodyPr/>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2020</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Calibri" panose="020F0502020204030204" charset="0"/>
                        </a:rPr>
                        <a:t> </a:t>
                      </a:r>
                      <a:endParaRPr lang="en-US" altLang="en-US" sz="18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分封制度受到挑战</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角抵表演</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货币变迁</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版图拓展（王族带领外族）</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6260">
                <a:tc>
                  <a:txBody>
                    <a:bodyPr/>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2019</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Calibri" panose="020F0502020204030204" charset="0"/>
                        </a:rPr>
                        <a:t> </a:t>
                      </a:r>
                      <a:endParaRPr lang="en-US" altLang="en-US" sz="18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王位方式的变化</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秦国中央集权建立</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宗法制</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战国的诗歌</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6905">
                <a:tc>
                  <a:txBody>
                    <a:bodyPr/>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2018</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Calibri" panose="020F0502020204030204" charset="0"/>
                        </a:rPr>
                        <a:t> </a:t>
                      </a:r>
                      <a:endParaRPr lang="en-US" altLang="en-US" sz="18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战国时期的科技成就</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商汤灭夏</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古代手工业的发展</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宗法制、秦实现统一的理论、墨家思想</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5625">
                <a:tc gridSpan="10">
                  <a:txBody>
                    <a:bodyPr/>
                    <a:lstStyle/>
                    <a:p>
                      <a:pPr indent="0" algn="l">
                        <a:buNone/>
                      </a:pPr>
                      <a:r>
                        <a:rPr lang="en-US" sz="2400" b="1">
                          <a:solidFill>
                            <a:srgbClr val="FF0000"/>
                          </a:solidFill>
                          <a:latin typeface="微软雅黑" panose="020B0503020204020204" charset="-122"/>
                          <a:ea typeface="微软雅黑" panose="020B0503020204020204" charset="-122"/>
                          <a:cs typeface="宋体" panose="02010600030101010101" pitchFamily="2" charset="-122"/>
                        </a:rPr>
                        <a:t>考查内容：宗法分封制、小农经济、百家思想。考查趋势：先秦时期是中华文明的源头和奠基时期，高考命题依旧会集中在中国传统政治制度、经济基础的内容考查上。同时注重中华民族认同角度的考察。</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4758690" y="91440"/>
            <a:ext cx="3888740" cy="521970"/>
          </a:xfrm>
          <a:prstGeom prst="rect">
            <a:avLst/>
          </a:prstGeom>
          <a:noFill/>
          <a:ln w="9525">
            <a:noFill/>
          </a:ln>
        </p:spPr>
        <p:txBody>
          <a:bodyPr wrap="square">
            <a:spAutoFit/>
          </a:bodyPr>
          <a:lstStyle/>
          <a:p>
            <a:pPr indent="0" algn="ctr"/>
            <a:r>
              <a:rPr lang="zh-CN" sz="2800" b="1">
                <a:solidFill>
                  <a:srgbClr val="FF0000"/>
                </a:solidFill>
                <a:latin typeface="微软雅黑" panose="020B0503020204020204" charset="-122"/>
                <a:ea typeface="微软雅黑" panose="020B0503020204020204" charset="-122"/>
              </a:rPr>
              <a:t>先秦时期知识考查分析</a:t>
            </a:r>
            <a:endParaRPr lang="zh-CN" altLang="en-US" sz="2800" b="1">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108585" y="586740"/>
          <a:ext cx="11620500" cy="5363845"/>
        </p:xfrm>
        <a:graphic>
          <a:graphicData uri="http://schemas.openxmlformats.org/drawingml/2006/table">
            <a:tbl>
              <a:tblPr/>
              <a:tblGrid>
                <a:gridCol w="835660"/>
                <a:gridCol w="1619250"/>
                <a:gridCol w="968375"/>
                <a:gridCol w="1012825"/>
                <a:gridCol w="1214755"/>
                <a:gridCol w="1206500"/>
                <a:gridCol w="812800"/>
                <a:gridCol w="1105535"/>
                <a:gridCol w="995045"/>
                <a:gridCol w="1849755"/>
              </a:tblGrid>
              <a:tr h="227330">
                <a:tc>
                  <a:txBody>
                    <a:bodyPr/>
                    <a:lstStyle/>
                    <a:p>
                      <a:pPr indent="0" algn="ctr">
                        <a:buNone/>
                      </a:pPr>
                      <a:r>
                        <a:rPr lang="en-US" sz="1600" b="1">
                          <a:latin typeface="微软雅黑" panose="020B0503020204020204" charset="-122"/>
                          <a:ea typeface="微软雅黑" panose="020B0503020204020204" charset="-122"/>
                          <a:cs typeface="宋体" panose="02010600030101010101" pitchFamily="2" charset="-122"/>
                        </a:rPr>
                        <a:t>年份</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微软雅黑" panose="020B0503020204020204" charset="-122"/>
                          <a:ea typeface="微软雅黑" panose="020B0503020204020204" charset="-122"/>
                          <a:cs typeface="宋体" panose="02010600030101010101" pitchFamily="2" charset="-122"/>
                        </a:rPr>
                        <a:t>湖南卷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微软雅黑" panose="020B0503020204020204" charset="-122"/>
                          <a:ea typeface="微软雅黑" panose="020B0503020204020204" charset="-122"/>
                          <a:cs typeface="微软雅黑" panose="020B0503020204020204" charset="-122"/>
                        </a:rPr>
                        <a:t>全国Ⅰ卷</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微软雅黑" panose="020B0503020204020204" charset="-122"/>
                          <a:ea typeface="微软雅黑" panose="020B0503020204020204" charset="-122"/>
                          <a:cs typeface="微软雅黑" panose="020B0503020204020204" charset="-122"/>
                        </a:rPr>
                        <a:t>全国Ⅱ卷</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微软雅黑" panose="020B0503020204020204" charset="-122"/>
                          <a:ea typeface="微软雅黑" panose="020B0503020204020204" charset="-122"/>
                          <a:cs typeface="微软雅黑" panose="020B0503020204020204" charset="-122"/>
                        </a:rPr>
                        <a:t>全国Ⅲ卷</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微软雅黑" panose="020B0503020204020204" charset="-122"/>
                          <a:ea typeface="微软雅黑" panose="020B0503020204020204" charset="-122"/>
                          <a:cs typeface="宋体" panose="02010600030101010101" pitchFamily="2" charset="-122"/>
                        </a:rPr>
                        <a:t>山东卷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微软雅黑" panose="020B0503020204020204" charset="-122"/>
                          <a:ea typeface="微软雅黑" panose="020B0503020204020204" charset="-122"/>
                          <a:cs typeface="宋体" panose="02010600030101010101" pitchFamily="2" charset="-122"/>
                        </a:rPr>
                        <a:t>北京卷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微软雅黑" panose="020B0503020204020204" charset="-122"/>
                          <a:ea typeface="微软雅黑" panose="020B0503020204020204" charset="-122"/>
                          <a:cs typeface="宋体" panose="02010600030101010101" pitchFamily="2" charset="-122"/>
                        </a:rPr>
                        <a:t>海南卷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微软雅黑" panose="020B0503020204020204" charset="-122"/>
                          <a:ea typeface="微软雅黑" panose="020B0503020204020204" charset="-122"/>
                          <a:cs typeface="宋体" panose="02010600030101010101" pitchFamily="2" charset="-122"/>
                        </a:rPr>
                        <a:t>辽宁卷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微软雅黑" panose="020B0503020204020204" charset="-122"/>
                          <a:ea typeface="微软雅黑" panose="020B0503020204020204" charset="-122"/>
                          <a:cs typeface="宋体" panose="02010600030101010101" pitchFamily="2" charset="-122"/>
                        </a:rPr>
                        <a:t>浙江卷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005">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2022</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汉武帝的重农思想（汉代经济）</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1400" b="1">
                          <a:latin typeface="微软雅黑" panose="020B0503020204020204" charset="-122"/>
                          <a:ea typeface="微软雅黑" panose="020B0503020204020204" charset="-122"/>
                          <a:cs typeface="Calibri" panose="020F0502020204030204" charset="0"/>
                        </a:rPr>
                        <a:t> </a:t>
                      </a:r>
                      <a:endParaRPr lang="en-US" altLang="en-US" sz="14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1400" b="1">
                          <a:latin typeface="微软雅黑" panose="020B0503020204020204" charset="-122"/>
                          <a:ea typeface="微软雅黑" panose="020B0503020204020204" charset="-122"/>
                          <a:cs typeface="Calibri" panose="020F0502020204030204" charset="0"/>
                        </a:rPr>
                        <a:t> </a:t>
                      </a:r>
                      <a:endParaRPr lang="en-US" altLang="en-US" sz="14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法家思想（1）、秦汉相马术（2）</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Calibri" panose="020F0502020204030204" charset="0"/>
                        </a:rPr>
                        <a:t> </a:t>
                      </a:r>
                      <a:endParaRPr lang="en-US" altLang="en-US" sz="14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宋体" panose="02010600030101010101" pitchFamily="2" charset="-122"/>
                        </a:rPr>
                        <a:t>汉代驿站</a:t>
                      </a:r>
                      <a:endParaRPr lang="en-US" altLang="en-US" sz="1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Arial" panose="020B0604020202020204" pitchFamily="34" charset="0"/>
                        </a:rPr>
                        <a:t>汉代大一统观念</a:t>
                      </a:r>
                      <a:endParaRPr lang="en-US" altLang="en-US" sz="1400" b="1">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Arial" panose="020B0604020202020204" pitchFamily="34" charset="0"/>
                        </a:rPr>
                        <a:t> </a:t>
                      </a:r>
                      <a:endParaRPr lang="en-US" altLang="en-US" sz="1400" b="1">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11885">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2021</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微软雅黑" panose="020B0503020204020204" charset="-122"/>
                        </a:rPr>
                        <a:t>丞相陈平、太尉周勃与宗室大臣平定“诸吕之乱”商议新帝人选（汉代的政治）</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两汉之际民户数量变化【秦汉经济】</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汉代辟召制度【秦汉政治制度】</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微软雅黑" panose="020B0503020204020204" charset="-122"/>
                        </a:rPr>
                        <a:t>王国官职的调整（2）、儒、墨思想的政治立场（1）</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宋体" panose="02010600030101010101" pitchFamily="2" charset="-122"/>
                        </a:rPr>
                        <a:t> </a:t>
                      </a:r>
                      <a:endParaRPr lang="en-US" altLang="en-US" sz="1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官员考核的依据（德化教育）孔子思想不偏不倚思想 </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宋体" panose="02010600030101010101" pitchFamily="2" charset="-122"/>
                        </a:rPr>
                        <a:t>世家大族重视家谱的实质</a:t>
                      </a:r>
                      <a:endParaRPr lang="en-US" altLang="en-US" sz="1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西汉的刺史制度（1）、符合汉代的史实（1）、汉武帝在位的政绩（6）</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1355">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2020</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Calibri" panose="020F0502020204030204" charset="0"/>
                        </a:rPr>
                        <a:t> </a:t>
                      </a:r>
                      <a:endParaRPr lang="en-US" altLang="en-US" sz="14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Calibri" panose="020F0502020204030204" charset="0"/>
                        </a:rPr>
                        <a:t> </a:t>
                      </a:r>
                      <a:endParaRPr lang="en-US" altLang="en-US" sz="14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角抵表演【秦汉文化】</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东汉末年屯田制【秦汉经济】</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汉承秦制的变化</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08050">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2019</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Calibri" panose="020F0502020204030204" charset="0"/>
                        </a:rPr>
                        <a:t> </a:t>
                      </a:r>
                      <a:endParaRPr lang="en-US" altLang="en-US" sz="14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汉代中央集权的加强</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汉代指导思想变化</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儒家思想影响</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《诗》《书》地位的变化</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1355">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2018</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Calibri" panose="020F0502020204030204" charset="0"/>
                        </a:rPr>
                        <a:t> </a:t>
                      </a:r>
                      <a:endParaRPr lang="en-US" altLang="en-US" sz="14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Calibri" panose="020F0502020204030204" charset="0"/>
                        </a:rPr>
                        <a:t> </a:t>
                      </a:r>
                      <a:endParaRPr lang="en-US" altLang="en-US" sz="14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西汉初年的农业</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古代中国科技成就</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微软雅黑" panose="020B0503020204020204" charset="-122"/>
                        </a:rPr>
                        <a:t>“王”字的含义</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汉承秦制的加强中央集权</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08050">
                <a:tc gridSpan="10">
                  <a:txBody>
                    <a:bodyPr/>
                    <a:lstStyle/>
                    <a:p>
                      <a:pPr indent="0">
                        <a:buNone/>
                      </a:pPr>
                      <a:r>
                        <a:rPr lang="en-US" sz="2400" b="1">
                          <a:solidFill>
                            <a:srgbClr val="FF0000"/>
                          </a:solidFill>
                          <a:latin typeface="微软雅黑" panose="020B0503020204020204" charset="-122"/>
                          <a:ea typeface="微软雅黑" panose="020B0503020204020204" charset="-122"/>
                          <a:cs typeface="宋体" panose="02010600030101010101" pitchFamily="2" charset="-122"/>
                        </a:rPr>
                        <a:t>考查内容：专制主义中央集权制度建立和巩固、秦汉社会发展、儒家思想。考查趋势：秦汉时期，是我国统一多民族国家的形成和初步发展时期，高考命题依旧会集中在中国传统政治制度、经济基础的内容考查上。</a:t>
                      </a:r>
                      <a:endParaRPr lang="en-US" altLang="zh-CN" sz="2400" b="1">
                        <a:solidFill>
                          <a:srgbClr val="FF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4927600" y="0"/>
            <a:ext cx="4065270" cy="521970"/>
          </a:xfrm>
          <a:prstGeom prst="rect">
            <a:avLst/>
          </a:prstGeom>
          <a:noFill/>
          <a:ln w="9525">
            <a:noFill/>
          </a:ln>
        </p:spPr>
        <p:txBody>
          <a:bodyPr wrap="square">
            <a:spAutoFit/>
          </a:bodyPr>
          <a:lstStyle/>
          <a:p>
            <a:pPr indent="0"/>
            <a:r>
              <a:rPr lang="zh-CN" sz="2800" b="1">
                <a:solidFill>
                  <a:srgbClr val="FF0000"/>
                </a:solidFill>
                <a:latin typeface="微软雅黑" panose="020B0503020204020204" charset="-122"/>
                <a:ea typeface="微软雅黑" panose="020B0503020204020204" charset="-122"/>
              </a:rPr>
              <a:t>秦汉时期知识考查分析</a:t>
            </a:r>
            <a:endParaRPr lang="zh-CN" altLang="en-US" sz="2800" b="1">
              <a:solidFill>
                <a:srgbClr val="FF0000"/>
              </a:solidFill>
              <a:latin typeface="微软雅黑" panose="020B0503020204020204" charset="-122"/>
              <a:ea typeface="微软雅黑" panose="020B0503020204020204" charset="-122"/>
            </a:endParaRPr>
          </a:p>
        </p:txBody>
      </p:sp>
      <p:sp>
        <p:nvSpPr>
          <p:cNvPr id="6" name="标题 5"/>
          <p:cNvSpPr>
            <a:spLocks noGrp="1"/>
          </p:cNvSpPr>
          <p:nvPr>
            <p:ph type="title"/>
            <p:custDataLst>
              <p:tags r:id="rId2"/>
            </p:custDataLst>
          </p:nvPr>
        </p:nvSpPr>
        <p:spPr>
          <a:xfrm>
            <a:off x="-14605" y="0"/>
            <a:ext cx="4942205" cy="705485"/>
          </a:xfrm>
        </p:spPr>
        <p:txBody>
          <a:bodyPr/>
          <a:lstStyle/>
          <a:p>
            <a:r>
              <a:rPr lang="zh-CN" altLang="en-US"/>
              <a:t>一、近五年高考试题</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131445" y="741680"/>
          <a:ext cx="11541760" cy="5819775"/>
        </p:xfrm>
        <a:graphic>
          <a:graphicData uri="http://schemas.openxmlformats.org/drawingml/2006/table">
            <a:tbl>
              <a:tblPr/>
              <a:tblGrid>
                <a:gridCol w="671830"/>
                <a:gridCol w="1289685"/>
                <a:gridCol w="1002030"/>
                <a:gridCol w="1037590"/>
                <a:gridCol w="1268730"/>
                <a:gridCol w="1254125"/>
                <a:gridCol w="1254760"/>
                <a:gridCol w="1254125"/>
                <a:gridCol w="937895"/>
                <a:gridCol w="1570990"/>
              </a:tblGrid>
              <a:tr h="333375">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年份</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湖南卷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微软雅黑" panose="020B0503020204020204" charset="-122"/>
                        </a:rPr>
                        <a:t>全国Ⅰ卷</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微软雅黑" panose="020B0503020204020204" charset="-122"/>
                        </a:rPr>
                        <a:t>全国Ⅱ卷</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微软雅黑" panose="020B0503020204020204" charset="-122"/>
                        </a:rPr>
                        <a:t>全国Ⅲ卷</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山东卷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北京卷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海南卷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辽宁卷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浙江卷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8020">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2022</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九品中正制的废除（隋唐选官制度）</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米芾楷书风格【隋唐文化】</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十王宅制【隋唐政治】</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 </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微软雅黑" panose="020B0503020204020204" charset="-122"/>
                          <a:ea typeface="微软雅黑" panose="020B0503020204020204" charset="-122"/>
                          <a:cs typeface="宋体" panose="02010600030101010101" pitchFamily="2" charset="-122"/>
                        </a:rPr>
                        <a:t>南北朝南方开发</a:t>
                      </a:r>
                      <a:endParaRPr lang="en-US" altLang="en-US" sz="16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微软雅黑" panose="020B0503020204020204" charset="-122"/>
                          <a:ea typeface="微软雅黑" panose="020B0503020204020204" charset="-122"/>
                          <a:cs typeface="宋体" panose="02010600030101010101" pitchFamily="2" charset="-122"/>
                        </a:rPr>
                        <a:t>魏晋民族交融</a:t>
                      </a:r>
                      <a:endParaRPr lang="en-US" altLang="en-US" sz="16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微软雅黑" panose="020B0503020204020204" charset="-122"/>
                          <a:ea typeface="微软雅黑" panose="020B0503020204020204" charset="-122"/>
                          <a:cs typeface="Arial" panose="020B0604020202020204" pitchFamily="34" charset="0"/>
                        </a:rPr>
                        <a:t>唐代制瓷业与水运</a:t>
                      </a:r>
                      <a:endParaRPr lang="en-US" altLang="en-US" sz="1600" b="1">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微软雅黑" panose="020B0503020204020204" charset="-122"/>
                          <a:ea typeface="微软雅黑" panose="020B0503020204020204" charset="-122"/>
                          <a:cs typeface="微软雅黑" panose="020B0503020204020204" charset="-122"/>
                        </a:rPr>
                        <a:t>三省制（1、5）、元朝的管理（1、7)</a:t>
                      </a:r>
                      <a:endParaRPr lang="en-US" altLang="en-US" sz="16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35405">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2021</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白居易诗中所所记地方官吏俸钱比史籍所载额度更高（唐代政治）</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唐代书法字体</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5025">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2020</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阎立本的《步辇图》【隋唐文化】</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微软雅黑" panose="020B0503020204020204" charset="-122"/>
                        </a:rPr>
                        <a:t>唐代壁画“五台山图”【隋唐文化】</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张旭书法特点【隋唐文化】</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翰林学士的演进</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六部职能的变化、安史之乱后长安城的变化</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唐代诗歌的创作来源</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 </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政事堂的设立</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3375">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2019</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唐代体育活动</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北宋募兵制的变化</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4645">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2018</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唐代藩镇</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唐代三省制</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古代中国科技成就</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 </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 </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 </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 </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晋代盛行的字体</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97280">
                <a:tc gridSpan="10">
                  <a:txBody>
                    <a:bodyPr/>
                    <a:lstStyle/>
                    <a:p>
                      <a:pPr indent="0">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考查内容：魏晋至唐宋时期的思想文化成就和文化交流。</a:t>
                      </a:r>
                    </a:p>
                    <a:p>
                      <a:pPr indent="0">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考查趋势：1.唐宋时期的政治文明；</a:t>
                      </a:r>
                    </a:p>
                    <a:p>
                      <a:pPr indent="0">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                 2.魏晋至隋唐经济重心的南移和土地制度的变化</a:t>
                      </a:r>
                      <a:endParaRPr lang="en-US" altLang="zh-CN" sz="2400" b="1">
                        <a:solidFill>
                          <a:srgbClr val="FF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4768215" y="91440"/>
            <a:ext cx="5080000" cy="521970"/>
          </a:xfrm>
          <a:prstGeom prst="rect">
            <a:avLst/>
          </a:prstGeom>
          <a:noFill/>
          <a:ln w="9525">
            <a:noFill/>
          </a:ln>
        </p:spPr>
        <p:txBody>
          <a:bodyPr>
            <a:spAutoFit/>
          </a:bodyPr>
          <a:lstStyle/>
          <a:p>
            <a:pPr indent="0"/>
            <a:r>
              <a:rPr lang="zh-CN" sz="2800" b="1">
                <a:solidFill>
                  <a:srgbClr val="FF0000"/>
                </a:solidFill>
                <a:latin typeface="微软雅黑" panose="020B0503020204020204" charset="-122"/>
                <a:ea typeface="微软雅黑" panose="020B0503020204020204" charset="-122"/>
              </a:rPr>
              <a:t>魏晋隋唐时期知识考查分析</a:t>
            </a:r>
            <a:endParaRPr lang="zh-CN" altLang="en-US" sz="2800" b="1">
              <a:solidFill>
                <a:srgbClr val="FF0000"/>
              </a:solidFill>
              <a:latin typeface="微软雅黑" panose="020B0503020204020204" charset="-122"/>
              <a:ea typeface="微软雅黑" panose="020B0503020204020204" charset="-122"/>
            </a:endParaRPr>
          </a:p>
        </p:txBody>
      </p:sp>
      <p:sp>
        <p:nvSpPr>
          <p:cNvPr id="6" name="标题 5"/>
          <p:cNvSpPr>
            <a:spLocks noGrp="1"/>
          </p:cNvSpPr>
          <p:nvPr>
            <p:ph type="title"/>
            <p:custDataLst>
              <p:tags r:id="rId2"/>
            </p:custDataLst>
          </p:nvPr>
        </p:nvSpPr>
        <p:spPr>
          <a:xfrm>
            <a:off x="635" y="0"/>
            <a:ext cx="4942205" cy="705485"/>
          </a:xfrm>
        </p:spPr>
        <p:txBody>
          <a:bodyPr/>
          <a:lstStyle/>
          <a:p>
            <a:r>
              <a:rPr lang="zh-CN" altLang="en-US"/>
              <a:t>一、近五年高考试题</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0" y="740410"/>
          <a:ext cx="11857355" cy="5539740"/>
        </p:xfrm>
        <a:graphic>
          <a:graphicData uri="http://schemas.openxmlformats.org/drawingml/2006/table">
            <a:tbl>
              <a:tblPr/>
              <a:tblGrid>
                <a:gridCol w="690245"/>
                <a:gridCol w="1375410"/>
                <a:gridCol w="1059815"/>
                <a:gridCol w="981075"/>
                <a:gridCol w="1304925"/>
                <a:gridCol w="1141730"/>
                <a:gridCol w="1435735"/>
                <a:gridCol w="1289050"/>
                <a:gridCol w="1217295"/>
                <a:gridCol w="1362075"/>
              </a:tblGrid>
              <a:tr h="302895">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年份</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湖南卷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微软雅黑" panose="020B0503020204020204" charset="-122"/>
                        </a:rPr>
                        <a:t>全国Ⅰ卷</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微软雅黑" panose="020B0503020204020204" charset="-122"/>
                        </a:rPr>
                        <a:t>全国Ⅱ卷</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微软雅黑" panose="020B0503020204020204" charset="-122"/>
                        </a:rPr>
                        <a:t>全国Ⅲ卷</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山东卷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北京卷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海南卷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辽宁卷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浙江卷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7060">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2022</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南宋画家的感慨（宋代经济文化）</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宋朝通判制度【宋代政治制度】</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宋朝海外贸易【宋代商业发展】</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微软雅黑" panose="020B0503020204020204" charset="-122"/>
                          <a:ea typeface="微软雅黑" panose="020B0503020204020204" charset="-122"/>
                          <a:cs typeface="宋体" panose="02010600030101010101" pitchFamily="2" charset="-122"/>
                        </a:rPr>
                        <a:t>宋代丝织业</a:t>
                      </a:r>
                      <a:endParaRPr lang="en-US" altLang="en-US" sz="16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微软雅黑" panose="020B0503020204020204" charset="-122"/>
                          <a:ea typeface="微软雅黑" panose="020B0503020204020204" charset="-122"/>
                          <a:cs typeface="宋体" panose="02010600030101010101" pitchFamily="2" charset="-122"/>
                        </a:rPr>
                        <a:t>北宋重视教化</a:t>
                      </a:r>
                      <a:endParaRPr lang="en-US" altLang="en-US" sz="16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微软雅黑" panose="020B0503020204020204" charset="-122"/>
                          <a:ea typeface="微软雅黑" panose="020B0503020204020204" charset="-122"/>
                          <a:cs typeface="宋体" panose="02010600030101010101" pitchFamily="2" charset="-122"/>
                        </a:rPr>
                        <a:t>两宋文化认同</a:t>
                      </a:r>
                      <a:endParaRPr lang="en-US" altLang="en-US" sz="16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微软雅黑" panose="020B0503020204020204" charset="-122"/>
                          <a:ea typeface="微软雅黑" panose="020B0503020204020204" charset="-122"/>
                          <a:cs typeface="Arial" panose="020B0604020202020204" pitchFamily="34" charset="0"/>
                        </a:rPr>
                        <a:t>金海陵王改制</a:t>
                      </a:r>
                      <a:r>
                        <a:rPr lang="en-US" sz="1600" b="1">
                          <a:solidFill>
                            <a:srgbClr val="000000"/>
                          </a:solidFill>
                          <a:latin typeface="微软雅黑" panose="020B0503020204020204" charset="-122"/>
                          <a:ea typeface="微软雅黑" panose="020B0503020204020204" charset="-122"/>
                          <a:cs typeface="宋体" panose="02010600030101010101" pitchFamily="2" charset="-122"/>
                        </a:rPr>
                        <a:t>、</a:t>
                      </a:r>
                      <a:r>
                        <a:rPr lang="en-US" sz="1600" b="1">
                          <a:solidFill>
                            <a:srgbClr val="000000"/>
                          </a:solidFill>
                          <a:latin typeface="微软雅黑" panose="020B0503020204020204" charset="-122"/>
                          <a:ea typeface="微软雅黑" panose="020B0503020204020204" charset="-122"/>
                          <a:cs typeface="Arial" panose="020B0604020202020204" pitchFamily="34" charset="0"/>
                        </a:rPr>
                        <a:t>宋代经济发展</a:t>
                      </a:r>
                      <a:endParaRPr lang="en-US" altLang="en-US" sz="1600" b="1">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微软雅黑" panose="020B0503020204020204" charset="-122"/>
                          <a:ea typeface="微软雅黑" panose="020B0503020204020204" charset="-122"/>
                          <a:cs typeface="宋体" panose="02010600030101010101" pitchFamily="2" charset="-122"/>
                        </a:rPr>
                        <a:t>宋代经济文化发展的史实</a:t>
                      </a:r>
                      <a:endParaRPr lang="en-US" altLang="en-US" sz="16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09955">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2021</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微软雅黑" panose="020B0503020204020204" charset="-122"/>
                        </a:rPr>
                        <a:t>朱熹调查“检放秋苗不尽不实”（宋代农业经济）</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宋代社会阶层流动【宋代商业发展】</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批判婚姻论财【程朱理学】</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元朝的科举考试</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微软雅黑" panose="020B0503020204020204" charset="-122"/>
                        </a:rPr>
                        <a:t>宋代庙会集市、宋代理学家（1、5）、农书的作者（1、6）</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09955">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2020</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水稻推广【宋代经济发展】</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科举制度完善【宋代文化】</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宋代救灾思想</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《武经总要》指南鱼</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3530">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2019</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宋代理学</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北宋募兵制</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 </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《梦溪笔谈》</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 </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 </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 </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58190">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2018</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宋代手工业发展</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微软雅黑" panose="020B0503020204020204" charset="-122"/>
                        </a:rPr>
                        <a:t>行省设置的目的、（5）、理学思想的目的</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6425">
                <a:tc gridSpan="10">
                  <a:txBody>
                    <a:bodyPr/>
                    <a:lstStyle/>
                    <a:p>
                      <a:pPr indent="0">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考点内容：唐宋政治变革、宋代官制、经济重心南移、土地政策调整、宋代商业、宋明    </a:t>
                      </a:r>
                    </a:p>
                    <a:p>
                      <a:pPr indent="0">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                 理学。</a:t>
                      </a:r>
                    </a:p>
                    <a:p>
                      <a:pPr indent="0">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考查趋势：宋代的经济与文化；唐宋经济带来的新变化；文化传承；教材的断层知识。</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4942840" y="81915"/>
            <a:ext cx="5080000" cy="521970"/>
          </a:xfrm>
          <a:prstGeom prst="rect">
            <a:avLst/>
          </a:prstGeom>
          <a:noFill/>
          <a:ln w="9525">
            <a:noFill/>
          </a:ln>
        </p:spPr>
        <p:txBody>
          <a:bodyPr>
            <a:spAutoFit/>
          </a:bodyPr>
          <a:lstStyle/>
          <a:p>
            <a:pPr indent="0"/>
            <a:r>
              <a:rPr lang="zh-CN" sz="2800" b="1">
                <a:solidFill>
                  <a:srgbClr val="FF0000"/>
                </a:solidFill>
                <a:latin typeface="微软雅黑" panose="020B0503020204020204" charset="-122"/>
                <a:ea typeface="微软雅黑" panose="020B0503020204020204" charset="-122"/>
              </a:rPr>
              <a:t>宋元时期知识考查分析</a:t>
            </a:r>
            <a:endParaRPr lang="zh-CN" altLang="en-US" sz="2800" b="1">
              <a:solidFill>
                <a:srgbClr val="FF0000"/>
              </a:solidFill>
              <a:latin typeface="微软雅黑" panose="020B0503020204020204" charset="-122"/>
              <a:ea typeface="微软雅黑" panose="020B0503020204020204" charset="-122"/>
            </a:endParaRPr>
          </a:p>
        </p:txBody>
      </p:sp>
      <p:sp>
        <p:nvSpPr>
          <p:cNvPr id="6" name="标题 5"/>
          <p:cNvSpPr>
            <a:spLocks noGrp="1"/>
          </p:cNvSpPr>
          <p:nvPr>
            <p:ph type="title"/>
            <p:custDataLst>
              <p:tags r:id="rId2"/>
            </p:custDataLst>
          </p:nvPr>
        </p:nvSpPr>
        <p:spPr>
          <a:xfrm>
            <a:off x="635" y="0"/>
            <a:ext cx="4942205" cy="705485"/>
          </a:xfrm>
        </p:spPr>
        <p:txBody>
          <a:bodyPr/>
          <a:lstStyle/>
          <a:p>
            <a:r>
              <a:rPr lang="zh-CN" altLang="en-US"/>
              <a:t>一、近五年高考试题</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198755" y="666115"/>
          <a:ext cx="11795125" cy="5860415"/>
        </p:xfrm>
        <a:graphic>
          <a:graphicData uri="http://schemas.openxmlformats.org/drawingml/2006/table">
            <a:tbl>
              <a:tblPr/>
              <a:tblGrid>
                <a:gridCol w="686435"/>
                <a:gridCol w="1153795"/>
                <a:gridCol w="1285875"/>
                <a:gridCol w="985520"/>
                <a:gridCol w="1437640"/>
                <a:gridCol w="967740"/>
                <a:gridCol w="1143635"/>
                <a:gridCol w="1177290"/>
                <a:gridCol w="851535"/>
                <a:gridCol w="2105660"/>
              </a:tblGrid>
              <a:tr h="219710">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年份</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湖南卷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微软雅黑" panose="020B0503020204020204" charset="-122"/>
                        </a:rPr>
                        <a:t>全国Ⅰ卷</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微软雅黑" panose="020B0503020204020204" charset="-122"/>
                        </a:rPr>
                        <a:t>全国Ⅱ卷</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微软雅黑" panose="020B0503020204020204" charset="-122"/>
                        </a:rPr>
                        <a:t>全国Ⅲ卷</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山东卷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北京卷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海南卷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辽宁卷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浙江卷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28675">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2022</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南书房官员受贿赂（君主专制的强化</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明后期社会风气变化【明朝工商业经济发展】</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康熙时期的文化举措【清朝文化发展】</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宋体" panose="02010600030101010101" pitchFamily="2" charset="-122"/>
                        </a:rPr>
                        <a:t>明清监察制度</a:t>
                      </a:r>
                      <a:endParaRPr lang="en-US" altLang="en-US" sz="1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宋体" panose="02010600030101010101" pitchFamily="2" charset="-122"/>
                        </a:rPr>
                        <a:t>明代商品经济发展</a:t>
                      </a:r>
                      <a:endParaRPr lang="en-US" altLang="en-US" sz="1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宋体" panose="02010600030101010101" pitchFamily="2" charset="-122"/>
                        </a:rPr>
                        <a:t>从汉至清地方治理</a:t>
                      </a:r>
                      <a:endParaRPr lang="en-US" altLang="en-US" sz="1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Arial" panose="020B0604020202020204" pitchFamily="34" charset="0"/>
                        </a:rPr>
                        <a:t>明清东北文化发展</a:t>
                      </a:r>
                      <a:endParaRPr lang="en-US" altLang="en-US" sz="1400" b="1">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秦元明清四朝职官变化、黄宗曦思想（1\8)、清代戏剧（1\9）顾炎武思想（6）</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37260">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2021</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清宫例行的八旗官兵滑冰活动（清代民族交融）</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1400" b="1">
                          <a:latin typeface="微软雅黑" panose="020B0503020204020204" charset="-122"/>
                          <a:ea typeface="微软雅黑" panose="020B0503020204020204" charset="-122"/>
                          <a:cs typeface="微软雅黑" panose="020B0503020204020204" charset="-122"/>
                        </a:rPr>
                        <a:t>“善书”在民间广为流行【儒家思想的发展】</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科考功名影响官员威望【科举制度的发展】</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插画书籍的发行</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清代前期的收入变化</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微软雅黑" panose="020B0503020204020204" charset="-122"/>
                        </a:rPr>
                        <a:t>黄宗曦的思想4、蠲免政策5</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微软雅黑" panose="020B0503020204020204" charset="-122"/>
                        </a:rPr>
                        <a:t>明清的新现象（活性因子）、王夫之思想（1、6）、科技发展史实（1、8）</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69620">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2020</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Calibri" panose="020F0502020204030204" charset="0"/>
                        </a:rPr>
                        <a:t> </a:t>
                      </a:r>
                      <a:endParaRPr lang="en-US" altLang="en-US" sz="14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纂修宗谱【儒家思想的发展】</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工匠制度的变迁【商品经济的发展】</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内阁权势强大【君主专制的发展】</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黄宗曦的思想</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晚清竹枝词</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《明夷待访录》</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军机处的职能、明代政府组织形式与唐宋的差别</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9565">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2019</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Calibri" panose="020F0502020204030204" charset="0"/>
                        </a:rPr>
                        <a:t> </a:t>
                      </a:r>
                      <a:endParaRPr lang="en-US" altLang="en-US" sz="14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明代商品经济</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明清商业发展</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清代租佃制发展</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明代内阁的票拟权</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顾炎武思想</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9910">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2018</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Calibri" panose="020F0502020204030204" charset="0"/>
                        </a:rPr>
                        <a:t> </a:t>
                      </a:r>
                      <a:endParaRPr lang="en-US" altLang="en-US" sz="14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明代中外文化交流</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明清昆曲</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明清思想观念变化</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军机处的变化</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微软雅黑" panose="020B0503020204020204" charset="-122"/>
                        </a:rPr>
                        <a:t>王守望仁思想（4)、四大名著（11）</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90395">
                <a:tc gridSpan="10">
                  <a:txBody>
                    <a:bodyPr/>
                    <a:lstStyle/>
                    <a:p>
                      <a:pPr indent="0">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考点内容：明清政治围绕君主专制与中央集权展开，明清的经济主要考查明清经济的新变化，分析经济发展对社会秩序产生的影响。考查趋势：经济史的考查仍将是重点，涉及经济引起的社会变革；台海关系和国家统一是这一时段的长效热点，民族关系和对外关系将是重点命题区域。</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a:t>
                      </a:r>
                    </a:p>
                    <a:p>
                      <a:pPr indent="0">
                        <a:buNone/>
                      </a:pP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4757420" y="144145"/>
            <a:ext cx="4175125" cy="521970"/>
          </a:xfrm>
          <a:prstGeom prst="rect">
            <a:avLst/>
          </a:prstGeom>
          <a:noFill/>
          <a:ln w="9525">
            <a:noFill/>
          </a:ln>
        </p:spPr>
        <p:txBody>
          <a:bodyPr wrap="square">
            <a:spAutoFit/>
          </a:bodyPr>
          <a:lstStyle/>
          <a:p>
            <a:pPr indent="0" algn="ctr"/>
            <a:r>
              <a:rPr lang="zh-CN" sz="2800" b="1">
                <a:solidFill>
                  <a:srgbClr val="FF0000"/>
                </a:solidFill>
                <a:latin typeface="微软雅黑" panose="020B0503020204020204" charset="-122"/>
                <a:ea typeface="微软雅黑" panose="020B0503020204020204" charset="-122"/>
              </a:rPr>
              <a:t>明清时期知识考查分析</a:t>
            </a:r>
            <a:endParaRPr lang="zh-CN" altLang="en-US" sz="2800" b="1">
              <a:solidFill>
                <a:srgbClr val="FF0000"/>
              </a:solidFill>
              <a:latin typeface="微软雅黑" panose="020B0503020204020204" charset="-122"/>
              <a:ea typeface="微软雅黑" panose="020B0503020204020204" charset="-122"/>
            </a:endParaRPr>
          </a:p>
        </p:txBody>
      </p:sp>
      <p:sp>
        <p:nvSpPr>
          <p:cNvPr id="6" name="标题 5"/>
          <p:cNvSpPr>
            <a:spLocks noGrp="1"/>
          </p:cNvSpPr>
          <p:nvPr>
            <p:ph type="title"/>
            <p:custDataLst>
              <p:tags r:id="rId2"/>
            </p:custDataLst>
          </p:nvPr>
        </p:nvSpPr>
        <p:spPr>
          <a:xfrm>
            <a:off x="635" y="0"/>
            <a:ext cx="4942205" cy="705485"/>
          </a:xfrm>
        </p:spPr>
        <p:txBody>
          <a:bodyPr/>
          <a:lstStyle/>
          <a:p>
            <a:r>
              <a:rPr lang="zh-CN" altLang="en-US"/>
              <a:t>一、近五年高考试题</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zI1MzljODBiNDliMzEyMzFlZWNlN2EzYjU0N2YzMWEifQ=="/>
  <p:tag name="KSO_WPP_MARK_KEY" val="7de7928a-70a5-41c6-9300-60ac9791473a"/>
  <p:tag name="KSO_WM_SCREEN_THEME_FLAG" val="Dlrq25wU2PGuGg5bbmjbDLOQQ1U7UymVXgzMIJaM2nyCLkNmiFWBI5jk/nrL5qthe8FEEV1maHbk9xFJNIgkHCA9IaCP2a9aq3b20LVXBRY="/>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 name="KSO_WM_SCREEN_THEME_FLAG" val="Dlrq25wU2PGuGg5bbmjbDLOQQ1U7UymVXgzMIJaM2nyCLkNmiFWBI5jk/nrL5qthe8FEEV1maHbk9xFJNIgkHCA9IaCP2a9aq3b20LVXBRY="/>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LOQQ1U7UymVXgzMIJaM2nyCLkNmiFWBI5jk/nrL5qthe8FEEV1maHbk9xFJNIgkHCA9IaCP2a9aq3b20LVXBRY="/>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LOQQ1U7UymVXgzMIJaM2nyCLkNmiFWBI5jk/nrL5qthe8FEEV1maHbk9xFJNIgkHCA9IaCP2a9aq3b20LVXBRY="/>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LOQQ1U7UymVXgzMIJaM2nyCLkNmiFWBI5jk/nrL5qthe8FEEV1maHbk9xFJNIgkHCA9IaCP2a9aq3b20LVXBRY="/>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LOQQ1U7UymVXgzMIJaM2nyCLkNmiFWBI5jk/nrL5qthe8FEEV1maHbk9xFJNIgkHCA9IaCP2a9aq3b20LVXBRY="/>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4.xml><?xml version="1.0" encoding="utf-8"?>
<p:tagLst xmlns:a="http://schemas.openxmlformats.org/drawingml/2006/main" xmlns:r="http://schemas.openxmlformats.org/officeDocument/2006/relationships" xmlns:p="http://schemas.openxmlformats.org/presentationml/2006/main">
  <p:tag name="KSO_WM_UNIT_TABLE_BEAUTIFY" val="smartTable{c6ee00cc-5732-4f3f-ae9d-8d01709b0efc}"/>
  <p:tag name="TABLE_ENDDRAG_ORIGIN_RECT" val="953*423"/>
  <p:tag name="TABLE_ENDDRAG_RECT" val="0*54*953*423"/>
  <p:tag name="KSO_WM_SCREEN_THEME_FLAG" val="Dlrq25wU2PGuGg5bbmjbDLOQQ1U7UymVXgzMIJaM2nyCLkNmiFWBI5jk/nrL5qthe8FEEV1maHbk9xFJNIgkHCA9IaCP2a9aq3b20LVXBRY="/>
</p:tagLst>
</file>

<file path=ppt/tags/tag65.xml><?xml version="1.0" encoding="utf-8"?>
<p:tagLst xmlns:a="http://schemas.openxmlformats.org/drawingml/2006/main" xmlns:r="http://schemas.openxmlformats.org/officeDocument/2006/relationships" xmlns:p="http://schemas.openxmlformats.org/presentationml/2006/main">
  <p:tag name="KSO_WM_UNIT_TABLE_BEAUTIFY" val="smartTable{9c15dded-5ac6-43f8-8424-062459a083b9}"/>
  <p:tag name="TABLE_ENDDRAG_ORIGIN_RECT" val="915*446"/>
  <p:tag name="TABLE_ENDDRAG_RECT" val="8*46*915*446"/>
  <p:tag name="KSO_WM_SCREEN_THEME_FLAG" val="Dlrq25wU2PGuGg5bbmjbDLOQQ1U7UymVXgzMIJaM2nyCLkNmiFWBI5jk/nrL5qthe8FEEV1maHbk9xFJNIgkHCA9IaCP2a9aq3b20LVXBRY="/>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LOQQ1U7UymVXgzMIJaM2nyCLkNmiFWBI5jk/nrL5qthe8FEEV1maHbk9xFJNIgkHCA9IaCP2a9aq3b20LVXBRY="/>
</p:tagLst>
</file>

<file path=ppt/tags/tag67.xml><?xml version="1.0" encoding="utf-8"?>
<p:tagLst xmlns:a="http://schemas.openxmlformats.org/drawingml/2006/main" xmlns:r="http://schemas.openxmlformats.org/officeDocument/2006/relationships" xmlns:p="http://schemas.openxmlformats.org/presentationml/2006/main">
  <p:tag name="KSO_WM_UNIT_TABLE_BEAUTIFY" val="smartTable{44f44500-9904-4f42-ab34-fe744a75f588}"/>
  <p:tag name="TABLE_ENDDRAG_ORIGIN_RECT" val="908*386"/>
  <p:tag name="TABLE_ENDDRAG_RECT" val="39*64*908*386"/>
  <p:tag name="KSO_WM_SCREEN_THEME_FLAG" val="Dlrq25wU2PGuGg5bbmjbDLOQQ1U7UymVXgzMIJaM2nyCLkNmiFWBI5jk/nrL5qthe8FEEV1maHbk9xFJNIgkHCA9IaCP2a9aq3b20LVXBRY="/>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LOQQ1U7UymVXgzMIJaM2nyCLkNmiFWBI5jk/nrL5qthe8FEEV1maHbk9xFJNIgkHCA9IaCP2a9aq3b20LVXBRY="/>
</p:tagLst>
</file>

<file path=ppt/tags/tag69.xml><?xml version="1.0" encoding="utf-8"?>
<p:tagLst xmlns:a="http://schemas.openxmlformats.org/drawingml/2006/main" xmlns:r="http://schemas.openxmlformats.org/officeDocument/2006/relationships" xmlns:p="http://schemas.openxmlformats.org/presentationml/2006/main">
  <p:tag name="KSO_WM_UNIT_TABLE_BEAUTIFY" val="smartTable{adb5deed-8330-49e4-9ed1-f3cc1535de8a}"/>
  <p:tag name="TABLE_ENDDRAG_ORIGIN_RECT" val="933*346"/>
  <p:tag name="TABLE_ENDDRAG_RECT" val="6*84*933*346"/>
  <p:tag name="KSO_WM_SCREEN_THEME_FLAG" val="Dlrq25wU2PGuGg5bbmjbDLOQQ1U7UymVXgzMIJaM2nyCLkNmiFWBI5jk/nrL5qthe8FEEV1maHbk9xFJNIgkHCA9IaCP2a9aq3b20LVXBRY="/>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LOQQ1U7UymVXgzMIJaM2nyCLkNmiFWBI5jk/nrL5qthe8FEEV1maHbk9xFJNIgkHCA9IaCP2a9aq3b20LVXBRY="/>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LOQQ1U7UymVXgzMIJaM2nyCLkNmiFWBI5jk/nrL5qthe8FEEV1maHbk9xFJNIgkHCA9IaCP2a9aq3b20LVXBRY="/>
</p:tagLst>
</file>

<file path=ppt/tags/tag71.xml><?xml version="1.0" encoding="utf-8"?>
<p:tagLst xmlns:a="http://schemas.openxmlformats.org/drawingml/2006/main" xmlns:r="http://schemas.openxmlformats.org/officeDocument/2006/relationships" xmlns:p="http://schemas.openxmlformats.org/presentationml/2006/main">
  <p:tag name="KSO_WM_UNIT_TABLE_BEAUTIFY" val="smartTable{9e332429-b075-4d8e-90da-4f8d2a77ce96}"/>
  <p:tag name="TABLE_ENDDRAG_ORIGIN_RECT" val="928*449"/>
  <p:tag name="TABLE_ENDDRAG_RECT" val="19*46*928*449"/>
  <p:tag name="KSO_WM_SCREEN_THEME_FLAG" val="Dlrq25wU2PGuGg5bbmjbDLOQQ1U7UymVXgzMIJaM2nyCLkNmiFWBI5jk/nrL5qthe8FEEV1maHbk9xFJNIgkHCA9IaCP2a9aq3b20LVXBRY="/>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LOQQ1U7UymVXgzMIJaM2nyCLkNmiFWBI5jk/nrL5qthe8FEEV1maHbk9xFJNIgkHCA9IaCP2a9aq3b20LVXBRY="/>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LOQQ1U7UymVXgzMIJaM2nyCLkNmiFWBI5jk/nrL5qthe8FEEV1maHbk9xFJNIgkHCA9IaCP2a9aq3b20LVXBRY="/>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LOQQ1U7UymVXgzMIJaM2nyCLkNmiFWBI5jk/nrL5qthe8FEEV1maHbk9xFJNIgkHCA9IaCP2a9aq3b20LVXBRY="/>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LOQQ1U7UymVXgzMIJaM2nyCLkNmiFWBI5jk/nrL5qthe8FEEV1maHbk9xFJNIgkHCA9IaCP2a9aq3b20LVXBRY="/>
</p:tagLst>
</file>

<file path=ppt/tags/tag7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9639,&quot;width&quot;:6900}"/>
  <p:tag name="KSO_WM_SCREEN_THEME_FLAG" val="Dlrq25wU2PGuGg5bbmjbDLOQQ1U7UymVXgzMIJaM2nyCLkNmiFWBI5jk/nrL5qthe8FEEV1maHbk9xFJNIgkHCA9IaCP2a9aq3b20LVXBRY="/>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LOQQ1U7UymVXgzMIJaM2nyCLkNmiFWBI5jk/nrL5qthe8FEEV1maHbk9xFJNIgkHCA9IaCP2a9aq3b20LVXBRY="/>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LOQQ1U7UymVXgzMIJaM2nyCLkNmiFWBI5jk/nrL5qthe8FEEV1maHbk9xFJNIgkHCA9IaCP2a9aq3b20LVXBRY="/>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LOQQ1U7UymVXgzMIJaM2nyCLkNmiFWBI5jk/nrL5qthe8FEEV1maHbk9xFJNIgkHCA9IaCP2a9aq3b20LVXBRY="/>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LOQQ1U7UymVXgzMIJaM2nyCLkNmiFWBI5jk/nrL5qthe8FEEV1maHbk9xFJNIgkHCA9IaCP2a9aq3b20LVXBRY="/>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LOQQ1U7UymVXgzMIJaM2nyCLkNmiFWBI5jk/nrL5qthe8FEEV1maHbk9xFJNIgkHCA9IaCP2a9aq3b20LVXBRY="/>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LOQQ1U7UymVXgzMIJaM2nyCLkNmiFWBI5jk/nrL5qthe8FEEV1maHbk9xFJNIgkHCA9IaCP2a9aq3b20LVXBRY="/>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LOQQ1U7UymVXgzMIJaM2nyCLkNmiFWBI5jk/nrL5qthe8FEEV1maHbk9xFJNIgkHCA9IaCP2a9aq3b20LVXBRY="/>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4484,&quot;width&quot;:5715}"/>
  <p:tag name="KSO_WM_SCREEN_THEME_FLAG" val="Dlrq25wU2PGuGg5bbmjbDLOQQ1U7UymVXgzMIJaM2nyCLkNmiFWBI5jk/nrL5qthe8FEEV1maHbk9xFJNIgkHCA9IaCP2a9aq3b20LVXBRY="/>
</p:tagLst>
</file>

<file path=ppt/tags/tag85.xml><?xml version="1.0" encoding="utf-8"?>
<p:tagLst xmlns:a="http://schemas.openxmlformats.org/drawingml/2006/main" xmlns:r="http://schemas.openxmlformats.org/officeDocument/2006/relationships" xmlns:p="http://schemas.openxmlformats.org/presentationml/2006/main">
  <p:tag name="KSO_WM_UNIT_TABLE_BEAUTIFY" val="smartTable{6a460165-6273-42f2-9cb5-bface7faba43}"/>
  <p:tag name="TABLE_ENDDRAG_ORIGIN_RECT" val="276*149"/>
  <p:tag name="TABLE_ENDDRAG_RECT" val="334*139*276*149"/>
  <p:tag name="KSO_WM_SCREEN_THEME_FLAG" val="Dlrq25wU2PGuGg5bbmjbDLOQQ1U7UymVXgzMIJaM2nyCLkNmiFWBI5jk/nrL5qthe8FEEV1maHbk9xFJNIgkHCA9IaCP2a9aq3b20LVXBRY="/>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LOQQ1U7UymVXgzMIJaM2nyCLkNmiFWBI5jk/nrL5qthe8FEEV1maHbk9xFJNIgkHCA9IaCP2a9aq3b20LVXBRY="/>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LOQQ1U7UymVXgzMIJaM2nyCLkNmiFWBI5jk/nrL5qthe8FEEV1maHbk9xFJNIgkHCA9IaCP2a9aq3b20LVXBRY="/>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4401</Words>
  <PresentationFormat>自定义</PresentationFormat>
  <Paragraphs>475</Paragraphs>
  <Slides>39</Slides>
  <Notes>0</Notes>
  <HiddenSlides>0</HiddenSlides>
  <MMClips>0</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Office 主题​​</vt:lpstr>
      <vt:lpstr>幻灯片 1</vt:lpstr>
      <vt:lpstr>幻灯片 2</vt:lpstr>
      <vt:lpstr>得失篇</vt:lpstr>
      <vt:lpstr>一、从高考试题中找规律----找得</vt:lpstr>
      <vt:lpstr>一、近五年高考试题</vt:lpstr>
      <vt:lpstr>一、近五年高考试题</vt:lpstr>
      <vt:lpstr>一、近五年高考试题</vt:lpstr>
      <vt:lpstr>一、近五年高考试题</vt:lpstr>
      <vt:lpstr>一、近五年高考试题</vt:lpstr>
      <vt:lpstr>二、学生问卷调查结果</vt:lpstr>
      <vt:lpstr>幻灯片 11</vt:lpstr>
      <vt:lpstr>幻灯片 12</vt:lpstr>
      <vt:lpstr>幻灯片 13</vt:lpstr>
      <vt:lpstr>三研：课标、真题、教材</vt:lpstr>
      <vt:lpstr>幻灯片 15</vt:lpstr>
      <vt:lpstr>幻灯片 16</vt:lpstr>
      <vt:lpstr>幻灯片 17</vt:lpstr>
      <vt:lpstr>二、二化</vt:lpstr>
      <vt:lpstr>1、（2022年湖南卷1）儒家起于鲁，传布于齐、晋、卫；墨家始于宋，传布于鲁、楚、秦；道家起源于南方，后在楚、齐、燕有不同分支；法家源于三晋，盛行于秦。这（    ）      A.促进了政治统一   B.维系了“学在官府”的局面      C.冲击了贵族政治   D.导致了各诸侯国之间的矛盾</vt:lpstr>
      <vt:lpstr>学生层面</vt:lpstr>
      <vt:lpstr>一、如何备考----大道至简  </vt:lpstr>
      <vt:lpstr>2、如何三化：</vt:lpstr>
      <vt:lpstr>A、储备内容：教材+总结: </vt:lpstr>
      <vt:lpstr>B、题型归纳: 题型+解法 </vt:lpstr>
      <vt:lpstr>    做题不纠结，不受知识、文言语言等的影响，通过找核心词语快速得出结论，这种用思维解题的方式叫秒杀。</vt:lpstr>
      <vt:lpstr>2、解法形成：学自行车理论</vt:lpstr>
      <vt:lpstr>3、具体操作:三句咒语</vt:lpstr>
      <vt:lpstr>（2020·新课标I）北宋时，宋真宗派人到福建取得占城稻三万斛，令江淮两浙诸路种植，后扩大到北方诸路；宋仁宗时，大、小麦被推广到广南东路惠州等地。南宋时，“四川田土，无不种麦”。这说明宋代    A. 土地利用效率提高 B. 发明翻车提高了生产力    C. 区域经济发展均衡 D. 民众饮食结构根本改变</vt:lpstr>
      <vt:lpstr>4、实践运用:高考真题(重点研究湖南卷和全国1卷，借鉴新教材地方卷）</vt:lpstr>
      <vt:lpstr>（2021·河北·高考真题）下图为中国古代某皇帝在位期间政令信息承转运行关系示意图，对图中信息解读正确的是                                                  (    )                                                                  A．尚书是中央最高行政机构                                                                   B．分权造成了冗官现象                                 C．决策权与执行权出现分离                                                                          D．王国问题得到了解决</vt:lpstr>
      <vt:lpstr>幻灯片 31</vt:lpstr>
      <vt:lpstr>2022年全国（乙卷）据下图可知，商、西周青铜器铸造的繁荣（）   A．推动了南北农业经济进步  B．依赖大规模商业活动开展 C．反映了南北方联系的加强  D．缘于统治区域扩大到江南</vt:lpstr>
      <vt:lpstr>幻灯片 33</vt:lpstr>
      <vt:lpstr>（2018年全国1卷27）昆曲在明朝万历年间被视为“官腔”，到清代被誉为“雅乐”“盛世元音”，宫廷重要活动常有昆曲演出，江南地区“郡邑大夫宴款不敢不用”，甚至“演戏必请昆班，以示府城中庙会之高雅”。这些史实表明，昆曲在明清时期的流行是因为                                  （    ）     A.陆王心学广泛传播   B.吸收了京剧的戏曲元素     C.社会等级观念弱化   D.符合士大夫的文化品味</vt:lpstr>
      <vt:lpstr>幻灯片 35</vt:lpstr>
      <vt:lpstr>幻灯片 36</vt:lpstr>
      <vt:lpstr>幻灯片 37</vt:lpstr>
      <vt:lpstr>幻灯片 38</vt:lpstr>
      <vt:lpstr>幻灯片 39</vt:lpstr>
    </vt:vector>
  </TitlesOfParts>
  <LinksUpToDate>false</LinksUpToDate>
  <SharedDoc>false</SharedDoc>
  <HyperlinksChanged>false</HyperlinksChanged>
  <AppVersion>100.0001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2022-11-11T21:09:00Z</cp:lastPrinted>
  <dcterms:created xsi:type="dcterms:W3CDTF">2022-11-11T21:09:00Z</dcterms:created>
  <dcterms:modified xsi:type="dcterms:W3CDTF">2023-04-03T11:09:12Z</dcterms:modified>
</cp:coreProperties>
</file>

<file path=docProps/custom.xml><?xml version="1.0" encoding="utf-8"?>
<op:Properties xmlns:vt="http://schemas.openxmlformats.org/officeDocument/2006/docPropsVTypes" xmlns:op="http://schemas.openxmlformats.org/officeDocument/2006/custom-properties">
  <op:property fmtid="{D5CDD505-2E9C-101B-9397-08002B2CF9AE}" pid="6" name="ICV">
    <vt:lpwstr>9F67581445634B64A5577164C756C9B4</vt:lpwstr>
  </op:property>
  <op:property fmtid="{D5CDD505-2E9C-101B-9397-08002B2CF9AE}" pid="7" name="KSOProductBuildVer">
    <vt:lpwstr>2052-11.1.0.13703</vt:lpwstr>
  </op:property>
</op:Properties>
</file>