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328" r:id="rId4"/>
    <p:sldId id="329" r:id="rId5"/>
    <p:sldId id="330" r:id="rId6"/>
    <p:sldId id="338" r:id="rId7"/>
    <p:sldId id="339" r:id="rId8"/>
    <p:sldId id="340" r:id="rId9"/>
    <p:sldId id="341" r:id="rId10"/>
    <p:sldId id="335" r:id="rId11"/>
    <p:sldId id="343" r:id="rId12"/>
    <p:sldId id="342" r:id="rId13"/>
    <p:sldId id="337" r:id="rId14"/>
    <p:sldId id="336" r:id="rId15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A2AB-4048-4607-AC6F-46A20640C3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C2B79-25A3-4F23-993C-55D4FA3714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slide9.xml"/><Relationship Id="rId7" Type="http://schemas.openxmlformats.org/officeDocument/2006/relationships/slide" Target="slide3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6.xml"/><Relationship Id="rId5" Type="http://schemas.openxmlformats.org/officeDocument/2006/relationships/slide" Target="slide1.xml"/><Relationship Id="rId4" Type="http://schemas.openxmlformats.org/officeDocument/2006/relationships/image" Target="../media/image3.jpe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slide" Target="slide1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4" Type="http://schemas.openxmlformats.org/officeDocument/2006/relationships/slide" Target="slide1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slide" Target="slide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.xml"/><Relationship Id="rId5" Type="http://schemas.openxmlformats.org/officeDocument/2006/relationships/image" Target="../media/image2.jpe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2.xml"/><Relationship Id="rId5" Type="http://schemas.openxmlformats.org/officeDocument/2006/relationships/slide" Target="slide1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63620" y="1269365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hlinkClick r:id="rId4" tooltip="" action="ppaction://hlinksldjump"/>
              </a:rPr>
              <a:t>唯物史观</a:t>
            </a:r>
            <a:endParaRPr lang="zh-CN" altLang="en-US" b="1"/>
          </a:p>
        </p:txBody>
      </p:sp>
      <p:sp>
        <p:nvSpPr>
          <p:cNvPr id="7" name="椭圆 6"/>
          <p:cNvSpPr/>
          <p:nvPr/>
        </p:nvSpPr>
        <p:spPr>
          <a:xfrm>
            <a:off x="539750" y="2565400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hlinkClick r:id="rId5" tooltip="" action="ppaction://hlinksldjump"/>
              </a:rPr>
              <a:t>家国情怀</a:t>
            </a:r>
            <a:endParaRPr lang="zh-CN" altLang="en-US" b="1"/>
          </a:p>
        </p:txBody>
      </p:sp>
      <p:sp>
        <p:nvSpPr>
          <p:cNvPr id="8" name="椭圆 7"/>
          <p:cNvSpPr/>
          <p:nvPr/>
        </p:nvSpPr>
        <p:spPr>
          <a:xfrm>
            <a:off x="1979930" y="4581525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hlinkClick r:id="rId6" tooltip="" action="ppaction://hlinksldjump"/>
              </a:rPr>
              <a:t>历史解释</a:t>
            </a:r>
            <a:endParaRPr lang="zh-CN" altLang="en-US" b="1"/>
          </a:p>
        </p:txBody>
      </p:sp>
      <p:sp>
        <p:nvSpPr>
          <p:cNvPr id="10" name="椭圆 9"/>
          <p:cNvSpPr/>
          <p:nvPr/>
        </p:nvSpPr>
        <p:spPr>
          <a:xfrm>
            <a:off x="6444615" y="2637155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b="1">
                <a:hlinkClick r:id="rId7" tooltip="" action="ppaction://hlinksldjump"/>
              </a:rPr>
              <a:t>时空观念</a:t>
            </a:r>
            <a:endParaRPr lang="zh-CN" altLang="en-US" b="1"/>
          </a:p>
        </p:txBody>
      </p:sp>
      <p:sp>
        <p:nvSpPr>
          <p:cNvPr id="11" name="椭圆 10"/>
          <p:cNvSpPr/>
          <p:nvPr/>
        </p:nvSpPr>
        <p:spPr>
          <a:xfrm>
            <a:off x="5652135" y="4653280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ym typeface="+mn-ea"/>
                <a:hlinkClick r:id="rId8" tooltip="" action="ppaction://hlinksldjump"/>
              </a:rPr>
              <a:t>史料实证</a:t>
            </a:r>
            <a:endParaRPr lang="zh-CN" altLang="en-US" b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8420" y="2924810"/>
            <a:ext cx="158432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历史核心素养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上箭头 13"/>
          <p:cNvSpPr/>
          <p:nvPr/>
        </p:nvSpPr>
        <p:spPr>
          <a:xfrm>
            <a:off x="4356100" y="2169160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>
            <p:custDataLst>
              <p:tags r:id="rId9"/>
            </p:custDataLst>
          </p:nvPr>
        </p:nvSpPr>
        <p:spPr>
          <a:xfrm rot="17160000">
            <a:off x="3060065" y="2894965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>
            <p:custDataLst>
              <p:tags r:id="rId10"/>
            </p:custDataLst>
          </p:nvPr>
        </p:nvSpPr>
        <p:spPr>
          <a:xfrm rot="4320000">
            <a:off x="5691505" y="2867660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>
            <p:custDataLst>
              <p:tags r:id="rId11"/>
            </p:custDataLst>
          </p:nvPr>
        </p:nvSpPr>
        <p:spPr>
          <a:xfrm rot="13440000">
            <a:off x="3636645" y="3970655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上箭头 17"/>
          <p:cNvSpPr/>
          <p:nvPr>
            <p:custDataLst>
              <p:tags r:id="rId12"/>
            </p:custDataLst>
          </p:nvPr>
        </p:nvSpPr>
        <p:spPr>
          <a:xfrm rot="7620000">
            <a:off x="5363845" y="3978910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251460" y="1052830"/>
          <a:ext cx="722884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415"/>
                <a:gridCol w="1605280"/>
                <a:gridCol w="4716145"/>
              </a:tblGrid>
              <a:tr h="9144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按资料价值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第一手史料（直接史料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原始材料）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指接近或直接在历史发生时所产生,可较直接作为透视历史问题的史料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6559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第二手史料（间接史料）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指后人运用第一手史料所作的研究及诠释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559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两者与文献、实物、口述三类史料的关系</a:t>
                      </a:r>
                      <a:endParaRPr lang="zh-CN" altLang="en-US" b="1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①实物史料一般都是第一手史料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②文献史料以第二手史料居多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③口述史料经过一代又一代人的传承，会与本来面貌有较大差距，也会因为当事人回忆不准确或不全面受到影响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57416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lt1"/>
                          </a:solidFill>
                        </a:rPr>
                        <a:t>史料可信度</a:t>
                      </a:r>
                      <a:endParaRPr lang="zh-CN" altLang="en-US" b="1">
                        <a:solidFill>
                          <a:schemeClr val="lt1"/>
                        </a:solidFill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①第一手史料(直接史料/原始材料)的可信度比第二手史料(间接史料)高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②实物史料的可信度比文献史料和口述史料高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③距离史实发生时间更近的史料更可信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f1464265c31797d4358828feb40284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" y="1988820"/>
            <a:ext cx="8309610" cy="2374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52360" y="1988820"/>
            <a:ext cx="5816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右箭头 6">
            <a:hlinkClick r:id="rId5" tooltip="" action="ppaction://hlinksldjump"/>
          </p:cNvPr>
          <p:cNvSpPr/>
          <p:nvPr/>
        </p:nvSpPr>
        <p:spPr>
          <a:xfrm>
            <a:off x="7164070" y="5157470"/>
            <a:ext cx="18002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右箭头 1">
            <a:hlinkClick r:id="rId4" action="ppaction://hlinksldjump"/>
          </p:cNvPr>
          <p:cNvSpPr/>
          <p:nvPr/>
        </p:nvSpPr>
        <p:spPr>
          <a:xfrm>
            <a:off x="7452360" y="5589270"/>
            <a:ext cx="1080135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160" y="1196975"/>
            <a:ext cx="72828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历史解释：</a:t>
            </a:r>
            <a:r>
              <a:rPr lang="zh-CN" altLang="en-US" sz="2400">
                <a:solidFill>
                  <a:schemeClr val="tx1"/>
                </a:solidFill>
              </a:rPr>
              <a:t>是指以史料为依据，以历史理解为基础，对历史事物进行理性分析和客观评判的态度、能力与方法，以材料整理、对史料的解读、追溯起源、探讨因果、分析趋向、说明影响、判定地位等形式进行考查，培养叙述历史和形成历史认识的能力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550" y="3141345"/>
            <a:ext cx="6799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以“秦统一中国”为例区分历史事实和历史解释。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历史事实：</a:t>
            </a:r>
            <a:r>
              <a:rPr lang="zh-CN" altLang="en-US" sz="2400" b="1">
                <a:solidFill>
                  <a:schemeClr val="tx1"/>
                </a:solidFill>
              </a:rPr>
              <a:t>公元前221年，秦国完成统一大业，建立秦朝，定都咸阳；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历史解释：</a:t>
            </a:r>
            <a:r>
              <a:rPr lang="zh-CN" altLang="en-US" sz="2400" b="1">
                <a:solidFill>
                  <a:schemeClr val="tx1"/>
                </a:solidFill>
              </a:rPr>
              <a:t>秦的统一结束了春秋战国以来长期征战混乱的局面，建立起我国历史上第一个统一的多民族的封建国家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右箭头 1">
            <a:hlinkClick r:id="rId4" action="ppaction://hlinksldjump"/>
          </p:cNvPr>
          <p:cNvSpPr/>
          <p:nvPr/>
        </p:nvSpPr>
        <p:spPr>
          <a:xfrm>
            <a:off x="7452360" y="5589270"/>
            <a:ext cx="1080135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160" y="2565400"/>
            <a:ext cx="7282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家国情怀：</a:t>
            </a:r>
            <a:r>
              <a:rPr lang="zh-CN" altLang="en-US" sz="2400"/>
              <a:t>是学习和探究历史应该具有的社会责任和人文情怀，包含：优秀传统文化、民族精神、民主法治、科学精神、世界意识、积极的人生态度和健全的人格、联系现实等。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1665" y="908685"/>
            <a:ext cx="7922260" cy="2759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唯物史观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是揭示人类社会历史客观基础及发展规律的科学历史观和方法，包含：社会存在决定社会意识、生产力决定生产关系、经济基础决定上层建筑、人民群众是历史的创造者、人生的真正价值在于对社会的贡献等。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915" y="3213100"/>
            <a:ext cx="718693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5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评价某一历史事件或人物，要用全面的观点，一分为二地看待历史事件或人物，既要看到他们积极的一面，也要看到消极的一面。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25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评价某一历史事件或人物，要站在他们当时的历史环境下考虑。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右箭头 1">
            <a:hlinkClick r:id="rId4" tooltip="" action="ppaction://hlinksldjump"/>
          </p:cNvPr>
          <p:cNvSpPr/>
          <p:nvPr/>
        </p:nvSpPr>
        <p:spPr>
          <a:xfrm>
            <a:off x="7812405" y="5589270"/>
            <a:ext cx="72009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160" y="1196975"/>
            <a:ext cx="7282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时空观念</a:t>
            </a:r>
            <a:r>
              <a:rPr lang="zh-CN" altLang="en-US" sz="2400"/>
              <a:t>：是指对事物与特定时间及空间的联系进行观察、分析的观念，以历史纪年、历史时序、年代尺、阶段特征、历史大事年表、历史地图等形式呈现。</a:t>
            </a:r>
            <a:endParaRPr lang="zh-CN" altLang="en-US" sz="2400"/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115695" y="2395855"/>
          <a:ext cx="6399530" cy="347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50"/>
                <a:gridCol w="5110480"/>
              </a:tblGrid>
              <a:tr h="62039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1.</a:t>
                      </a:r>
                      <a:r>
                        <a:rPr lang="zh-CN" altLang="en-US" sz="2400"/>
                        <a:t>公元纪年及计算</a:t>
                      </a:r>
                      <a:endParaRPr lang="zh-CN" altLang="en-US" sz="2400"/>
                    </a:p>
                  </a:txBody>
                  <a:tcPr anchor="ctr" anchorCtr="0"/>
                </a:tc>
                <a:tc hMerge="1">
                  <a:tcPr/>
                </a:tc>
              </a:tr>
              <a:tr h="2226945"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629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公元纪年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以传说中耶稣诞生的那一年为公元元年。公元元年以前称公元前某年；公元元年以后称公元某年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QQ图片20230418000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3284855"/>
            <a:ext cx="6303645" cy="1873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31595" y="1557020"/>
          <a:ext cx="6399530" cy="393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85"/>
                <a:gridCol w="5922645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</a:t>
                      </a:r>
                      <a:r>
                        <a:rPr lang="zh-CN" altLang="en-US"/>
                        <a:t>公元纪年</a:t>
                      </a:r>
                      <a:r>
                        <a:rPr lang="zh-CN" altLang="en-US"/>
                        <a:t>及计算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</a:tr>
              <a:tr h="3556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公元纪年换算</a:t>
                      </a:r>
                      <a:endParaRPr lang="zh-CN" altLang="en-US" sz="2400"/>
                    </a:p>
                  </a:txBody>
                  <a:tcPr vert="eaVert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①每100年为一个世纪。一个世纪的前50年称上半叶，后50年称下半叶。一般来说,前30年为该世纪的前期，后30年为该世纪的后期，中间为中期。又以每10年为一个年代。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示例：2023年是21世纪上半叶；是21世纪前期；2023年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为21世纪20年代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②由年代换为世纪，取年代的百位数的数值加1。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示例：公元前23年就是公元前1世纪；公元2023年就是21世纪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③一个世纪的初期和末期在计算时，要注意公元前后的问题。公元前时数字越大，时间越早；公元</a:t>
                      </a:r>
                      <a:r>
                        <a:rPr lang="zh-CN" altLang="en-US"/>
                        <a:t>时数字越大，时间越晚。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示例：公元前2095年，是公元前21世纪的早期；公元2095年是21世纪的晚期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31595" y="765175"/>
          <a:ext cx="6399530" cy="393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85"/>
                <a:gridCol w="5922645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</a:t>
                      </a:r>
                      <a:r>
                        <a:rPr lang="zh-CN" altLang="en-US"/>
                        <a:t>公元纪年</a:t>
                      </a:r>
                      <a:r>
                        <a:rPr lang="zh-CN" altLang="en-US"/>
                        <a:t>及计算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</a:tr>
              <a:tr h="3556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公元纪年换算</a:t>
                      </a:r>
                      <a:endParaRPr lang="zh-CN" altLang="en-US" sz="2400"/>
                    </a:p>
                  </a:txBody>
                  <a:tcPr vert="eaVert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历史事件的时间差计算：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(1)都在公元前或公元后，计算方法是：年代直接相减(大减小)</a:t>
                      </a:r>
                      <a:endParaRPr lang="zh-CN" alt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例：①同在公元前：公元前2070年到公元前1046年中间相隔多少年？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BC2070-BC1046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1024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②同在公元后：2023年距离中国共产党成立多少周年？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AD2023-AD1921=102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(2)跨公元元年计算：前+后-1(因为没有公元0年)</a:t>
                      </a:r>
                      <a:endParaRPr lang="zh-CN" alt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例：2023年距离秦朝建立多年?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BC221+AD2023-1=2243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31595" y="1268730"/>
          <a:ext cx="6399530" cy="297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5728970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</a:t>
                      </a:r>
                      <a:r>
                        <a:rPr lang="zh-CN" altLang="en-US"/>
                        <a:t>年号</a:t>
                      </a:r>
                      <a:r>
                        <a:rPr lang="zh-CN" altLang="en-US"/>
                        <a:t>纪年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19500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概念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000"/>
                        <a:t>年号是我国古代帝王用来纪年的名号。年号纪年，是从汉武帝开始的。于公元前140年定年号为“建元”，这一年是“建元元年”。此后</a:t>
                      </a:r>
                      <a:r>
                        <a:rPr lang="zh-CN" altLang="en-US" sz="2000"/>
                        <a:t>每个皇帝即位都要改元，并以年号纪年。如贞观十九年(公元645年)。元代以前，一个皇帝一般有多个年号。明清时期，一个皇帝基本就用一个年号。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常见</a:t>
                      </a:r>
                      <a:r>
                        <a:rPr lang="zh-CN" altLang="en-US"/>
                        <a:t>年号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/>
                        <a:t>贞观(唐朝)；</a:t>
                      </a:r>
                      <a:r>
                        <a:rPr lang="zh-CN" altLang="en-US">
                          <a:solidFill>
                            <a:srgbClr val="C00000"/>
                          </a:solidFill>
                        </a:rPr>
                        <a:t>开元(唐朝)；天宝（唐朝）</a:t>
                      </a:r>
                      <a:r>
                        <a:rPr lang="zh-CN" altLang="en-US"/>
                        <a:t>；崇祯(明朝)；顺治(清朝)； 康熙(清朝)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98905" y="836930"/>
          <a:ext cx="6399530" cy="484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"/>
                <a:gridCol w="5257800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3.</a:t>
                      </a:r>
                      <a:r>
                        <a:rPr lang="zh-CN" altLang="en-US"/>
                        <a:t>干支</a:t>
                      </a:r>
                      <a:r>
                        <a:rPr lang="zh-CN" altLang="en-US"/>
                        <a:t>纪年法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</a:tr>
              <a:tr h="842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概念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干支是天干和地支的总称。把甲、乙、丙、丁、戊、己、庚、辛、壬、葵称为“十天干”；子、丑、寅、卯、辰、巳、午、未、申、酉、戌、亥称为“十二地支”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重大干支纪年</a:t>
                      </a:r>
                      <a:r>
                        <a:rPr lang="zh-CN" altLang="en-US"/>
                        <a:t>事件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甲午中日战争 戊戌变法《辛丑条约》《辛亥革命》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solidFill>
                            <a:schemeClr val="lt1"/>
                          </a:solidFill>
                        </a:rPr>
                        <a:t>4.</a:t>
                      </a:r>
                      <a:r>
                        <a:rPr lang="zh-CN" altLang="en-US" b="1">
                          <a:solidFill>
                            <a:schemeClr val="lt1"/>
                          </a:solidFill>
                        </a:rPr>
                        <a:t>民国</a:t>
                      </a:r>
                      <a:r>
                        <a:rPr lang="zh-CN" altLang="en-US" b="1">
                          <a:solidFill>
                            <a:schemeClr val="lt1"/>
                          </a:solidFill>
                        </a:rPr>
                        <a:t>纪年</a:t>
                      </a:r>
                      <a:endParaRPr lang="zh-CN" altLang="en-US" b="1">
                        <a:solidFill>
                          <a:schemeClr val="lt1"/>
                        </a:solidFill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 hMerge="1"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概念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是以公元1912年中华民国成立为起始的纪年方法</a:t>
                      </a:r>
                      <a:endParaRPr lang="zh-CN" altLang="en-US"/>
                    </a:p>
                  </a:txBody>
                  <a:tcPr/>
                </a:tc>
              </a:tr>
              <a:tr h="1876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计算方法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/>
                        <a:t>民国纪年法转换公元纪年法的方法:民国纪年法年份 +1911</a:t>
                      </a:r>
                      <a:r>
                        <a:rPr lang="en-US" altLang="zh-CN"/>
                        <a:t>=</a:t>
                      </a:r>
                      <a:r>
                        <a:rPr lang="zh-CN" altLang="en-US"/>
                        <a:t>公元纪年法年份。公元纪年法转换民国纪年法的方法:公元纪年法年份-1911</a:t>
                      </a:r>
                      <a:r>
                        <a:rPr lang="en-US" altLang="zh-CN"/>
                        <a:t>=</a:t>
                      </a:r>
                      <a:r>
                        <a:rPr lang="zh-CN" altLang="en-US"/>
                        <a:t>民国纪年法年份</a:t>
                      </a:r>
                      <a:endParaRPr lang="zh-CN" altLang="en-US"/>
                    </a:p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/>
                        <a:t>例：民国</a:t>
                      </a:r>
                      <a:r>
                        <a:rPr lang="en-US" altLang="zh-CN"/>
                        <a:t>11</a:t>
                      </a:r>
                      <a:r>
                        <a:rPr lang="zh-CN" altLang="en-US"/>
                        <a:t>年为公元</a:t>
                      </a:r>
                      <a:r>
                        <a:rPr lang="en-US" altLang="zh-CN"/>
                        <a:t>1922</a:t>
                      </a:r>
                      <a:r>
                        <a:rPr lang="zh-CN" altLang="en-US"/>
                        <a:t>年；公元</a:t>
                      </a:r>
                      <a:r>
                        <a:rPr lang="en-US" altLang="zh-CN"/>
                        <a:t>1945</a:t>
                      </a:r>
                      <a:r>
                        <a:rPr lang="zh-CN" altLang="en-US"/>
                        <a:t>年为民国</a:t>
                      </a:r>
                      <a:r>
                        <a:rPr lang="en-US" altLang="zh-CN"/>
                        <a:t>34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67360" y="1268730"/>
            <a:ext cx="78149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/>
              <a:t>2.(2022·济南模拟)从公元前230年至前221年，秦王赢政陆续灭掉东方六国，建立起我国历史上第一个统一的中央集权的封建国家秦朝。此事件用世纪纪年法表示是(</a:t>
            </a:r>
            <a:r>
              <a:rPr lang="en-US" altLang="zh-CN" sz="2400" b="1"/>
              <a:t>     </a:t>
            </a:r>
            <a:r>
              <a:rPr lang="zh-CN" altLang="en-US" sz="2400" b="1"/>
              <a:t>)</a:t>
            </a:r>
            <a:endParaRPr lang="zh-CN" altLang="en-US" sz="2400" b="1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A.公元前2世纪早期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B.公元前2世纪晚期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C.公元前3世纪早期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D.公元前3世纪晚期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308215" y="2421255"/>
            <a:ext cx="288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</a:rPr>
              <a:t>D</a:t>
            </a:r>
            <a:endParaRPr lang="en-US" altLang="zh-CN" sz="3600" b="1">
              <a:solidFill>
                <a:srgbClr val="C00000"/>
              </a:solidFill>
            </a:endParaRPr>
          </a:p>
        </p:txBody>
      </p:sp>
      <p:sp>
        <p:nvSpPr>
          <p:cNvPr id="5" name="右箭头 4">
            <a:hlinkClick r:id="rId5" tooltip="" action="ppaction://hlinksldjump"/>
          </p:cNvPr>
          <p:cNvSpPr/>
          <p:nvPr/>
        </p:nvSpPr>
        <p:spPr>
          <a:xfrm>
            <a:off x="7164070" y="5517515"/>
            <a:ext cx="1296035" cy="504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8040" y="908685"/>
            <a:ext cx="7282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史料实证</a:t>
            </a:r>
            <a:r>
              <a:rPr lang="zh-CN" altLang="en-US" sz="2400"/>
              <a:t>：是指对获取的史料进行辨析，并运用可信的史料努力重现历史真实的态度和方法，以史料分类、史料辨析、史料运用、观点论证的形式进行呈现。</a:t>
            </a:r>
            <a:endParaRPr lang="zh-CN" altLang="en-US" sz="2400"/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229235" y="2205355"/>
          <a:ext cx="8684895" cy="3832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15"/>
                <a:gridCol w="1153795"/>
                <a:gridCol w="6814185"/>
              </a:tblGrid>
              <a:tr h="115824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按表现</a:t>
                      </a:r>
                      <a:r>
                        <a:rPr lang="zh-CN" altLang="en-US"/>
                        <a:t>形式</a:t>
                      </a:r>
                      <a:endParaRPr lang="zh-CN" altLang="en-US"/>
                    </a:p>
                  </a:txBody>
                  <a:tcPr vert="eaVert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文献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史料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是指距离要研究的时代较近的人所写的文字资料，是研究当时历史的重要史料。包括官私史书、文书档案、地方史志、传记谱牒、文集日记、野史笔记、书籍、报刊、式信件等。这是最主要的史料载体。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最早的文献资料并不是史书，应是甲骨文。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0233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实物史料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指各类遗物、遗址、建筑、碑刻、雕塑和绘画等，这类史料是历史的见证和历史知识的可靠来源，它既能比较真实地反映历史，又具有形象直观性。其中有很大部分是由考古发掘的。</a:t>
                      </a:r>
                      <a:endParaRPr lang="zh-CN" altLang="en-US" b="1"/>
                    </a:p>
                  </a:txBody>
                  <a:tcPr anchor="ctr" anchorCtr="0"/>
                </a:tc>
              </a:tr>
              <a:tr h="13633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口述材料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①口传史料(远古时期神话传说)：在没有文字记载前有一定的史料价值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②口述史料是根据人们对往事的口头回忆而写成或整理成文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史料字的资料。包括神话、传说、史诗、俗谚、遗训、回忆录、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对话录、采访调查记、座谈录音等。口述史料可以与文献、实物等史料相互印证，弥补文献、实物等史料的不足</a:t>
                      </a:r>
                      <a:endParaRPr lang="zh-CN" altLang="en-US" b="1"/>
                    </a:p>
                  </a:txBody>
                  <a:tcPr anchor="ctr" anchorCtr="0"/>
                </a:tc>
              </a:tr>
              <a:tr h="3390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图像</a:t>
                      </a:r>
                      <a:r>
                        <a:rPr lang="zh-CN" altLang="en-US" b="1"/>
                        <a:t>史料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10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11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12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13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14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15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16.xml><?xml version="1.0" encoding="utf-8"?>
<p:tagLst xmlns:p="http://schemas.openxmlformats.org/presentationml/2006/main">
  <p:tag name="KSO_WM_UNIT_TABLE_BEAUTIFY" val="smartTable{3909a0f5-c797-4d3e-a19e-114b678f54ac}"/>
  <p:tag name="KSO_WM_SCREEN_THEME_FLAG" val="Dlrq25wU2PGuGg5bbmjbDOwqDHooCRAUSYP0QhU2X/TdJoeNbWTgfI1sh/50OzosgaQBpZxHbvLxJWJLY3la0wkIn7fs3ZuBl8IVFjv3e8E="/>
</p:tagLst>
</file>

<file path=ppt/tags/tag17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18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19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2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20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21.xml><?xml version="1.0" encoding="utf-8"?>
<p:tagLst xmlns:p="http://schemas.openxmlformats.org/presentationml/2006/main">
  <p:tag name="KSO_WM_UNIT_TABLE_BEAUTIFY" val="smartTable{9afeb8da-2574-4ccf-8cd2-19b8b2da7afd}"/>
  <p:tag name="KSO_WM_SCREEN_THEME_FLAG" val="Dlrq25wU2PGuGg5bbmjbDOwqDHooCRAUSYP0QhU2X/TdJoeNbWTgfI1sh/50OzosgaQBpZxHbvLxJWJLY3la0wkIn7fs3ZuBl8IVFjv3e8E="/>
</p:tagLst>
</file>

<file path=ppt/tags/tag22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23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24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25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26.xml><?xml version="1.0" encoding="utf-8"?>
<p:tagLst xmlns:p="http://schemas.openxmlformats.org/presentationml/2006/main">
  <p:tag name="KSO_WM_UNIT_TABLE_BEAUTIFY" val="smartTable{9afeb8da-2574-4ccf-8cd2-19b8b2da7afd}"/>
  <p:tag name="KSO_WM_BEAUTIFY_FLAG" val=""/>
  <p:tag name="KSO_WM_SCREEN_THEME_FLAG" val="Dlrq25wU2PGuGg5bbmjbDOwqDHooCRAUSYP0QhU2X/TdJoeNbWTgfI1sh/50OzosgaQBpZxHbvLxJWJLY3la0wkIn7fs3ZuBl8IVFjv3e8E="/>
</p:tagLst>
</file>

<file path=ppt/tags/tag27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28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29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3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30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31.xml><?xml version="1.0" encoding="utf-8"?>
<p:tagLst xmlns:p="http://schemas.openxmlformats.org/presentationml/2006/main">
  <p:tag name="KSO_WM_UNIT_TABLE_BEAUTIFY" val="smartTable{bea8d359-5843-4633-8a19-56d93d72c1ea}"/>
  <p:tag name="KSO_WM_SCREEN_THEME_FLAG" val="Dlrq25wU2PGuGg5bbmjbDOwqDHooCRAUSYP0QhU2X/TdJoeNbWTgfI1sh/50OzosgaQBpZxHbvLxJWJLY3la0wkIn7fs3ZuBl8IVFjv3e8E="/>
</p:tagLst>
</file>

<file path=ppt/tags/tag32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33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34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35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36.xml><?xml version="1.0" encoding="utf-8"?>
<p:tagLst xmlns:p="http://schemas.openxmlformats.org/presentationml/2006/main">
  <p:tag name="KSO_WM_UNIT_TABLE_BEAUTIFY" val="smartTable{d6755bc6-aca3-404e-9b7b-a816a0f74a52}"/>
  <p:tag name="KSO_WM_SCREEN_THEME_FLAG" val="Dlrq25wU2PGuGg5bbmjbDOwqDHooCRAUSYP0QhU2X/TdJoeNbWTgfI1sh/50OzosgaQBpZxHbvLxJWJLY3la0wkIn7fs3ZuBl8IVFjv3e8E="/>
</p:tagLst>
</file>

<file path=ppt/tags/tag37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38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39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OwqDHooCRAUSYP0QhU2X/TdJoeNbWTgfI1sh/50OzosgaQBpZxHbvLxJWJLY3la0wkIn7fs3ZuBl8IVFjv3e8E="/>
</p:tagLst>
</file>

<file path=ppt/tags/tag40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OwqDHooCRAUSYP0QhU2X/TdJoeNbWTgfI1sh/50OzosgaQBpZxHbvLxJWJLY3la0wkIn7fs3ZuBl8IVFjv3e8E="/>
</p:tagLst>
</file>

<file path=ppt/tags/tag42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43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44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45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46.xml><?xml version="1.0" encoding="utf-8"?>
<p:tagLst xmlns:p="http://schemas.openxmlformats.org/presentationml/2006/main">
  <p:tag name="KSO_WM_UNIT_TABLE_BEAUTIFY" val="smartTable{5f8b4bb8-ef2c-43f4-ad08-3c92d38d63e1}"/>
  <p:tag name="TABLE_ENDDRAG_ORIGIN_RECT" val="648*291"/>
  <p:tag name="TABLE_ENDDRAG_RECT" val="36*184*648*291"/>
  <p:tag name="KSO_WM_SCREEN_THEME_FLAG" val="Dlrq25wU2PGuGg5bbmjbDOwqDHooCRAUSYP0QhU2X/TdJoeNbWTgfI1sh/50OzosgaQBpZxHbvLxJWJLY3la0wkIn7fs3ZuBl8IVFjv3e8E="/>
</p:tagLst>
</file>

<file path=ppt/tags/tag47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48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49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5.xml><?xml version="1.0" encoding="utf-8"?>
<p:tagLst xmlns:p="http://schemas.openxmlformats.org/presentationml/2006/main">
  <p:tag name="KSO_WM_BEAUTIFY_FLAG" val=""/>
  <p:tag name="KSO_WM_SCREEN_THEME_FLAG" val="Dlrq25wU2PGuGg5bbmjbDOwqDHooCRAUSYP0QhU2X/TdJoeNbWTgfI1sh/50OzosgaQBpZxHbvLxJWJLY3la0wkIn7fs3ZuBl8IVFjv3e8E="/>
</p:tagLst>
</file>

<file path=ppt/tags/tag50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51.xml><?xml version="1.0" encoding="utf-8"?>
<p:tagLst xmlns:p="http://schemas.openxmlformats.org/presentationml/2006/main">
  <p:tag name="KSO_WM_UNIT_TABLE_BEAUTIFY" val="smartTable{98807a93-cfc5-4b8d-b4aa-b3e65f71b23f}"/>
  <p:tag name="TABLE_ENDDRAG_ORIGIN_RECT" val="569*278"/>
  <p:tag name="TABLE_ENDDRAG_RECT" val="108*93*569*278"/>
  <p:tag name="KSO_WM_SCREEN_THEME_FLAG" val="Dlrq25wU2PGuGg5bbmjbDOwqDHooCRAUSYP0QhU2X/TdJoeNbWTgfI1sh/50OzosgaQBpZxHbvLxJWJLY3la0wkIn7fs3ZuBl8IVFjv3e8E="/>
</p:tagLst>
</file>

<file path=ppt/tags/tag52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53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54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55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56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57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58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59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OwqDHooCRAUSYP0QhU2X/TdJoeNbWTgfI1sh/50OzosgaQBpZxHbvLxJWJLY3la0wkIn7fs3ZuBl8IVFjv3e8E="/>
</p:tagLst>
</file>

<file path=ppt/tags/tag60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61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ags/tag62.xml><?xml version="1.0" encoding="utf-8"?>
<p:tagLst xmlns:p="http://schemas.openxmlformats.org/presentationml/2006/main">
  <p:tag name="KSO_WM_FULL_TEXT_BEAUTIFY_COPY_ID" val="5124"/>
  <p:tag name="KSO_WM_SCREEN_THEME_FLAG" val="Dlrq25wU2PGuGg5bbmjbDOwqDHooCRAUSYP0QhU2X/TdJoeNbWTgfI1sh/50OzosgaQBpZxHbvLxJWJLY3la0wkIn7fs3ZuBl8IVFjv3e8E="/>
</p:tagLst>
</file>

<file path=ppt/tags/tag63.xml><?xml version="1.0" encoding="utf-8"?>
<p:tagLst xmlns:p="http://schemas.openxmlformats.org/presentationml/2006/main">
  <p:tag name="KSO_WM_FULL_TEXT_BEAUTIFY_COPY_ID" val="5126"/>
  <p:tag name="KSO_WM_SCREEN_THEME_FLAG" val="Dlrq25wU2PGuGg5bbmjbDOwqDHooCRAUSYP0QhU2X/TdJoeNbWTgfI1sh/50OzosgaQBpZxHbvLxJWJLY3la0wkIn7fs3ZuBl8IVFjv3e8E="/>
</p:tagLst>
</file>

<file path=ppt/tags/tag64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65.xml><?xml version="1.0" encoding="utf-8"?>
<p:tagLst xmlns:p="http://schemas.openxmlformats.org/presentationml/2006/main">
  <p:tag name="KSO_WPP_MARK_KEY" val="84240d5f-c58d-4b8d-ab75-ed93fb4e33d8"/>
  <p:tag name="COMMONDATA" val="eyJoZGlkIjoiYjcyZmU0NTAxODJlYTRlYmFkZjJhNjZjMDM3MTQ1NDcifQ=="/>
  <p:tag name="KSO_WM_SCREEN_THEME_FLAG" val="Dlrq25wU2PGuGg5bbmjbDOwqDHooCRAUSYP0QhU2X/TdJoeNbWTgfI1sh/50OzosgaQBpZxHbvLxJWJLY3la0wkIn7fs3ZuBl8IVFjv3e8E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OwqDHooCRAUSYP0QhU2X/TdJoeNbWTgfI1sh/50OzosgaQBpZxHbvLxJWJLY3la0wkIn7fs3ZuBl8IVFjv3e8E="/>
</p:tagLst>
</file>

<file path=ppt/tags/tag8.xml><?xml version="1.0" encoding="utf-8"?>
<p:tagLst xmlns:p="http://schemas.openxmlformats.org/presentationml/2006/main">
  <p:tag name="KSO_WM_FULL_TEXT_BEAUTIFY_COPY_ID" val="150995201"/>
  <p:tag name="KSO_WM_SCREEN_THEME_FLAG" val="Dlrq25wU2PGuGg5bbmjbDOwqDHooCRAUSYP0QhU2X/TdJoeNbWTgfI1sh/50OzosgaQBpZxHbvLxJWJLY3la0wkIn7fs3ZuBl8IVFjv3e8E="/>
</p:tagLst>
</file>

<file path=ppt/tags/tag9.xml><?xml version="1.0" encoding="utf-8"?>
<p:tagLst xmlns:p="http://schemas.openxmlformats.org/presentationml/2006/main">
  <p:tag name="KSO_WM_FULL_TEXT_BEAUTIFY_COPY_ID" val="5122"/>
  <p:tag name="KSO_WM_SCREEN_THEME_FLAG" val="Dlrq25wU2PGuGg5bbmjbDOwqDHooCRAUSYP0QhU2X/TdJoeNbWTgfI1sh/50OzosgaQBpZxHbvLxJWJLY3la0wkIn7fs3ZuBl8IVFjv3e8E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2430</Words>
  <PresentationFormat>全屏显示(4:3)</PresentationFormat>
  <Paragraphs>166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2018-04-29T14:35:00Z</dcterms:created>
  <dcterms:modified xsi:type="dcterms:W3CDTF">2023-04-17T17:41:07Z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BA701B1EBA9C4988B706BAA9919CDFC1_12</vt:lpwstr>
  </property>
</Properties>
</file>