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63" r:id="rId4"/>
    <p:sldId id="271" r:id="rId5"/>
    <p:sldId id="270" r:id="rId7"/>
    <p:sldId id="280" r:id="rId8"/>
    <p:sldId id="281" r:id="rId9"/>
    <p:sldId id="285" r:id="rId10"/>
    <p:sldId id="286" r:id="rId11"/>
    <p:sldId id="287" r:id="rId12"/>
    <p:sldId id="299" r:id="rId13"/>
    <p:sldId id="289" r:id="rId14"/>
    <p:sldId id="290" r:id="rId15"/>
    <p:sldId id="291" r:id="rId16"/>
    <p:sldId id="297" r:id="rId17"/>
    <p:sldId id="282" r:id="rId18"/>
    <p:sldId id="292" r:id="rId19"/>
    <p:sldId id="296" r:id="rId20"/>
    <p:sldId id="295" r:id="rId21"/>
    <p:sldId id="298" r:id="rId22"/>
    <p:sldId id="29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0" clrIdx="0"/>
  <p:cmAuthor id="1" name="zk" initials="z" lastIdx="1" clrIdx="0"/>
  <p:cmAuthor id="2" name="作者" initials="A" lastIdx="0" clrIdx="1"/>
  <p:cmAuthor id="3" name="lenovo" initials="l" lastIdx="6" clrIdx="2"/>
  <p:cmAuthor id="4" name="新课标第一网" initials="新" lastIdx="0" clrIdx="0"/>
  <p:cmAuthor id="5" name="宋洁然" initials="宋" lastIdx="2" clrIdx="1"/>
  <p:cmAuthor id="6" name="ming qiu" initials="m" lastIdx="17" clrIdx="1"/>
  <p:cmAuthor id="7" name="1206988966@qq.com" initials="1" lastIdx="1" clrIdx="2"/>
  <p:cmAuthor id="8" name="姜伟光" initials="姜" lastIdx="1" clrIdx="0"/>
  <p:cmAuthor id="9" name="倩文 黄" initials="倩文" lastIdx="0" clrIdx="3"/>
  <p:cmAuthor id="10" name="86136" initials="8" lastIdx="0" clrIdx="9"/>
  <p:cmAuthor id="11" name="xiaoxuan Zeng" initials="x" lastIdx="0" clrIdx="0"/>
  <p:cmAuthor id="12" name="ycadmin" initials="y" lastIdx="0" clrIdx="11"/>
  <p:cmAuthor id="13" name="xtzj" initials="x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237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endParaRPr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2.jpe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2.jpeg"/><Relationship Id="rId2" Type="http://schemas.openxmlformats.org/officeDocument/2006/relationships/tags" Target="../tags/tag25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2.jpe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2.jpe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0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2.jpeg"/><Relationship Id="rId2" Type="http://schemas.openxmlformats.org/officeDocument/2006/relationships/tags" Target="../tags/tag82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image" Target="../media/image6.jpeg"/><Relationship Id="rId2" Type="http://schemas.openxmlformats.org/officeDocument/2006/relationships/tags" Target="../tags/tag90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2.jpeg"/><Relationship Id="rId2" Type="http://schemas.openxmlformats.org/officeDocument/2006/relationships/tags" Target="../tags/tag9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image" Target="../media/image6.jpeg"/><Relationship Id="rId4" Type="http://schemas.openxmlformats.org/officeDocument/2006/relationships/tags" Target="../tags/tag109.xml"/><Relationship Id="rId3" Type="http://schemas.openxmlformats.org/officeDocument/2006/relationships/image" Target="../media/image2.jpeg"/><Relationship Id="rId2" Type="http://schemas.openxmlformats.org/officeDocument/2006/relationships/tags" Target="../tags/tag108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35" y="0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618740" y="2108835"/>
            <a:ext cx="6954520" cy="109347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spc="6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282950" y="3273425"/>
            <a:ext cx="5637530" cy="896620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497265" y="2551430"/>
            <a:ext cx="5197470" cy="62484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497265" y="3244850"/>
            <a:ext cx="5197470" cy="1077985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72342" y="1929766"/>
            <a:ext cx="4247316" cy="1049048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3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3970" y="-4445"/>
            <a:ext cx="508698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8602377" y="3268378"/>
            <a:ext cx="6862445" cy="316800"/>
          </a:xfrm>
          <a:custGeom>
            <a:avLst/>
            <a:gdLst>
              <a:gd name="connsiteX0" fmla="*/ 0 w 6862445"/>
              <a:gd name="connsiteY0" fmla="*/ 316800 h 316800"/>
              <a:gd name="connsiteX1" fmla="*/ 0 w 6862445"/>
              <a:gd name="connsiteY1" fmla="*/ 0 h 316800"/>
              <a:gd name="connsiteX2" fmla="*/ 6862445 w 6862445"/>
              <a:gd name="connsiteY2" fmla="*/ 0 h 316800"/>
              <a:gd name="connsiteX3" fmla="*/ 6862445 w 6862445"/>
              <a:gd name="connsiteY3" fmla="*/ 316800 h 3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2445" h="316800">
                <a:moveTo>
                  <a:pt x="0" y="316800"/>
                </a:moveTo>
                <a:lnTo>
                  <a:pt x="0" y="0"/>
                </a:lnTo>
                <a:lnTo>
                  <a:pt x="6862445" y="0"/>
                </a:lnTo>
                <a:lnTo>
                  <a:pt x="6862445" y="3168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2192000" cy="3168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8003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200"/>
            <a:ext cx="12192000" cy="3168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41135"/>
            <a:ext cx="12192000" cy="316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12192000" cy="31686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21.xml"/><Relationship Id="rId24" Type="http://schemas.openxmlformats.org/officeDocument/2006/relationships/tags" Target="../tags/tag120.xml"/><Relationship Id="rId23" Type="http://schemas.openxmlformats.org/officeDocument/2006/relationships/tags" Target="../tags/tag119.xml"/><Relationship Id="rId22" Type="http://schemas.openxmlformats.org/officeDocument/2006/relationships/tags" Target="../tags/tag118.xml"/><Relationship Id="rId21" Type="http://schemas.openxmlformats.org/officeDocument/2006/relationships/tags" Target="../tags/tag117.xml"/><Relationship Id="rId20" Type="http://schemas.openxmlformats.org/officeDocument/2006/relationships/tags" Target="../tags/tag116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3.jpe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隶书" panose="02010509060101010101" pitchFamily="49" charset="-122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4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image" Target="../media/image17.png"/><Relationship Id="rId70" Type="http://schemas.openxmlformats.org/officeDocument/2006/relationships/notesSlide" Target="../notesSlides/notesSlide5.xml"/><Relationship Id="rId7" Type="http://schemas.openxmlformats.org/officeDocument/2006/relationships/tags" Target="../tags/tag175.xml"/><Relationship Id="rId69" Type="http://schemas.openxmlformats.org/officeDocument/2006/relationships/slideLayout" Target="../slideLayouts/slideLayout24.xml"/><Relationship Id="rId68" Type="http://schemas.openxmlformats.org/officeDocument/2006/relationships/tags" Target="../tags/tag220.xml"/><Relationship Id="rId67" Type="http://schemas.openxmlformats.org/officeDocument/2006/relationships/tags" Target="../tags/tag219.xml"/><Relationship Id="rId66" Type="http://schemas.openxmlformats.org/officeDocument/2006/relationships/image" Target="../media/image32.png"/><Relationship Id="rId65" Type="http://schemas.openxmlformats.org/officeDocument/2006/relationships/tags" Target="../tags/tag218.xml"/><Relationship Id="rId64" Type="http://schemas.openxmlformats.org/officeDocument/2006/relationships/image" Target="../media/image31.png"/><Relationship Id="rId63" Type="http://schemas.openxmlformats.org/officeDocument/2006/relationships/tags" Target="../tags/tag217.xml"/><Relationship Id="rId62" Type="http://schemas.openxmlformats.org/officeDocument/2006/relationships/tags" Target="../tags/tag216.xml"/><Relationship Id="rId61" Type="http://schemas.openxmlformats.org/officeDocument/2006/relationships/tags" Target="../tags/tag215.xml"/><Relationship Id="rId60" Type="http://schemas.openxmlformats.org/officeDocument/2006/relationships/tags" Target="../tags/tag214.xml"/><Relationship Id="rId6" Type="http://schemas.openxmlformats.org/officeDocument/2006/relationships/image" Target="../media/image16.png"/><Relationship Id="rId59" Type="http://schemas.openxmlformats.org/officeDocument/2006/relationships/tags" Target="../tags/tag213.xml"/><Relationship Id="rId58" Type="http://schemas.openxmlformats.org/officeDocument/2006/relationships/tags" Target="../tags/tag212.xml"/><Relationship Id="rId57" Type="http://schemas.openxmlformats.org/officeDocument/2006/relationships/tags" Target="../tags/tag211.xml"/><Relationship Id="rId56" Type="http://schemas.openxmlformats.org/officeDocument/2006/relationships/image" Target="../media/image30.png"/><Relationship Id="rId55" Type="http://schemas.openxmlformats.org/officeDocument/2006/relationships/tags" Target="../tags/tag210.xml"/><Relationship Id="rId54" Type="http://schemas.openxmlformats.org/officeDocument/2006/relationships/tags" Target="../tags/tag209.xml"/><Relationship Id="rId53" Type="http://schemas.openxmlformats.org/officeDocument/2006/relationships/tags" Target="../tags/tag208.xml"/><Relationship Id="rId52" Type="http://schemas.openxmlformats.org/officeDocument/2006/relationships/tags" Target="../tags/tag207.xml"/><Relationship Id="rId51" Type="http://schemas.openxmlformats.org/officeDocument/2006/relationships/tags" Target="../tags/tag206.xml"/><Relationship Id="rId50" Type="http://schemas.openxmlformats.org/officeDocument/2006/relationships/image" Target="../media/image29.png"/><Relationship Id="rId5" Type="http://schemas.openxmlformats.org/officeDocument/2006/relationships/tags" Target="../tags/tag174.xml"/><Relationship Id="rId49" Type="http://schemas.openxmlformats.org/officeDocument/2006/relationships/tags" Target="../tags/tag205.xml"/><Relationship Id="rId48" Type="http://schemas.openxmlformats.org/officeDocument/2006/relationships/image" Target="../media/image28.png"/><Relationship Id="rId47" Type="http://schemas.openxmlformats.org/officeDocument/2006/relationships/tags" Target="../tags/tag204.xml"/><Relationship Id="rId46" Type="http://schemas.openxmlformats.org/officeDocument/2006/relationships/image" Target="../media/image27.png"/><Relationship Id="rId45" Type="http://schemas.openxmlformats.org/officeDocument/2006/relationships/tags" Target="../tags/tag203.xml"/><Relationship Id="rId44" Type="http://schemas.openxmlformats.org/officeDocument/2006/relationships/image" Target="../media/image26.png"/><Relationship Id="rId43" Type="http://schemas.openxmlformats.org/officeDocument/2006/relationships/tags" Target="../tags/tag202.xml"/><Relationship Id="rId42" Type="http://schemas.openxmlformats.org/officeDocument/2006/relationships/image" Target="../media/image25.png"/><Relationship Id="rId41" Type="http://schemas.openxmlformats.org/officeDocument/2006/relationships/tags" Target="../tags/tag201.xml"/><Relationship Id="rId40" Type="http://schemas.openxmlformats.org/officeDocument/2006/relationships/image" Target="../media/image24.png"/><Relationship Id="rId4" Type="http://schemas.microsoft.com/office/2007/relationships/hdphoto" Target="../media/image15.wdp"/><Relationship Id="rId39" Type="http://schemas.openxmlformats.org/officeDocument/2006/relationships/tags" Target="../tags/tag200.xml"/><Relationship Id="rId38" Type="http://schemas.openxmlformats.org/officeDocument/2006/relationships/image" Target="../media/image23.png"/><Relationship Id="rId37" Type="http://schemas.openxmlformats.org/officeDocument/2006/relationships/tags" Target="../tags/tag199.xml"/><Relationship Id="rId36" Type="http://schemas.openxmlformats.org/officeDocument/2006/relationships/tags" Target="../tags/tag198.xml"/><Relationship Id="rId35" Type="http://schemas.openxmlformats.org/officeDocument/2006/relationships/tags" Target="../tags/tag197.xml"/><Relationship Id="rId34" Type="http://schemas.openxmlformats.org/officeDocument/2006/relationships/tags" Target="../tags/tag196.xml"/><Relationship Id="rId33" Type="http://schemas.openxmlformats.org/officeDocument/2006/relationships/tags" Target="../tags/tag195.xml"/><Relationship Id="rId32" Type="http://schemas.openxmlformats.org/officeDocument/2006/relationships/tags" Target="../tags/tag194.xml"/><Relationship Id="rId31" Type="http://schemas.openxmlformats.org/officeDocument/2006/relationships/tags" Target="../tags/tag193.xml"/><Relationship Id="rId30" Type="http://schemas.openxmlformats.org/officeDocument/2006/relationships/tags" Target="../tags/tag192.xml"/><Relationship Id="rId3" Type="http://schemas.openxmlformats.org/officeDocument/2006/relationships/image" Target="../media/image14.png"/><Relationship Id="rId29" Type="http://schemas.openxmlformats.org/officeDocument/2006/relationships/tags" Target="../tags/tag191.xml"/><Relationship Id="rId28" Type="http://schemas.openxmlformats.org/officeDocument/2006/relationships/tags" Target="../tags/tag190.xml"/><Relationship Id="rId27" Type="http://schemas.openxmlformats.org/officeDocument/2006/relationships/tags" Target="../tags/tag189.xml"/><Relationship Id="rId26" Type="http://schemas.openxmlformats.org/officeDocument/2006/relationships/tags" Target="../tags/tag188.xml"/><Relationship Id="rId25" Type="http://schemas.openxmlformats.org/officeDocument/2006/relationships/tags" Target="../tags/tag187.xml"/><Relationship Id="rId24" Type="http://schemas.openxmlformats.org/officeDocument/2006/relationships/tags" Target="../tags/tag186.xml"/><Relationship Id="rId23" Type="http://schemas.openxmlformats.org/officeDocument/2006/relationships/tags" Target="../tags/tag185.xml"/><Relationship Id="rId22" Type="http://schemas.openxmlformats.org/officeDocument/2006/relationships/tags" Target="../tags/tag184.xml"/><Relationship Id="rId21" Type="http://schemas.openxmlformats.org/officeDocument/2006/relationships/tags" Target="../tags/tag183.xml"/><Relationship Id="rId20" Type="http://schemas.openxmlformats.org/officeDocument/2006/relationships/tags" Target="../tags/tag182.xml"/><Relationship Id="rId2" Type="http://schemas.openxmlformats.org/officeDocument/2006/relationships/tags" Target="../tags/tag173.xml"/><Relationship Id="rId19" Type="http://schemas.openxmlformats.org/officeDocument/2006/relationships/tags" Target="../tags/tag181.xml"/><Relationship Id="rId18" Type="http://schemas.openxmlformats.org/officeDocument/2006/relationships/tags" Target="../tags/tag180.xml"/><Relationship Id="rId17" Type="http://schemas.openxmlformats.org/officeDocument/2006/relationships/tags" Target="../tags/tag179.xml"/><Relationship Id="rId16" Type="http://schemas.openxmlformats.org/officeDocument/2006/relationships/image" Target="../media/image22.png"/><Relationship Id="rId15" Type="http://schemas.openxmlformats.org/officeDocument/2006/relationships/tags" Target="../tags/tag178.xml"/><Relationship Id="rId14" Type="http://schemas.microsoft.com/office/2007/relationships/hdphoto" Target="../media/image21.wdp"/><Relationship Id="rId13" Type="http://schemas.openxmlformats.org/officeDocument/2006/relationships/image" Target="../media/image20.png"/><Relationship Id="rId12" Type="http://schemas.openxmlformats.org/officeDocument/2006/relationships/tags" Target="../tags/tag177.xml"/><Relationship Id="rId11" Type="http://schemas.microsoft.com/office/2007/relationships/hdphoto" Target="../media/image19.wdp"/><Relationship Id="rId10" Type="http://schemas.openxmlformats.org/officeDocument/2006/relationships/image" Target="../media/image18.png"/><Relationship Id="rId1" Type="http://schemas.openxmlformats.org/officeDocument/2006/relationships/tags" Target="../tags/tag17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3.xml"/><Relationship Id="rId6" Type="http://schemas.openxmlformats.org/officeDocument/2006/relationships/themeOverride" Target="../theme/themeOverride9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image" Target="../media/image33.jpeg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hemeOverride" Target="../theme/themeOverride1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32.xml"/><Relationship Id="rId3" Type="http://schemas.openxmlformats.org/officeDocument/2006/relationships/image" Target="../media/image34.png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3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2" Type="http://schemas.openxmlformats.org/officeDocument/2006/relationships/notesSlide" Target="../notesSlides/notesSlide1.xml"/><Relationship Id="rId21" Type="http://schemas.openxmlformats.org/officeDocument/2006/relationships/slideLayout" Target="../slideLayouts/slideLayout24.xml"/><Relationship Id="rId20" Type="http://schemas.openxmlformats.org/officeDocument/2006/relationships/themeOverride" Target="../theme/themeOverride2.xml"/><Relationship Id="rId2" Type="http://schemas.openxmlformats.org/officeDocument/2006/relationships/tags" Target="../tags/tag125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tags" Target="../tags/tag12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3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themeOverride" Target="../theme/themeOverride4.xml"/><Relationship Id="rId6" Type="http://schemas.openxmlformats.org/officeDocument/2006/relationships/tags" Target="../tags/tag149.xml"/><Relationship Id="rId5" Type="http://schemas.openxmlformats.org/officeDocument/2006/relationships/image" Target="../media/image8.png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themeOverride" Target="../theme/themeOverride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image" Target="../media/image9.png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157.xml"/><Relationship Id="rId3" Type="http://schemas.openxmlformats.org/officeDocument/2006/relationships/image" Target="../media/image10.png"/><Relationship Id="rId2" Type="http://schemas.openxmlformats.org/officeDocument/2006/relationships/tags" Target="../tags/tag156.xml"/><Relationship Id="rId1" Type="http://schemas.openxmlformats.org/officeDocument/2006/relationships/tags" Target="../tags/tag15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themeOverride" Target="../theme/themeOverride7.xml"/><Relationship Id="rId4" Type="http://schemas.openxmlformats.org/officeDocument/2006/relationships/tags" Target="../tags/tag160.xml"/><Relationship Id="rId3" Type="http://schemas.openxmlformats.org/officeDocument/2006/relationships/image" Target="../media/image11.png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3.xml"/><Relationship Id="rId6" Type="http://schemas.openxmlformats.org/officeDocument/2006/relationships/themeOverride" Target="../theme/themeOverride8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image" Target="../media/image12.png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988185" y="2064385"/>
            <a:ext cx="7167245" cy="109347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以地图为线索复习《丝绸之路》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箭头: 右 1"/>
          <p:cNvSpPr/>
          <p:nvPr/>
        </p:nvSpPr>
        <p:spPr>
          <a:xfrm>
            <a:off x="394335" y="3565525"/>
            <a:ext cx="11791950" cy="1069340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1315250" y="3892839"/>
            <a:ext cx="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491229" y="3911730"/>
            <a:ext cx="0" cy="445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536048" y="3872894"/>
            <a:ext cx="1" cy="491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890840" y="3883299"/>
            <a:ext cx="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9532652" y="3864461"/>
            <a:ext cx="0" cy="469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61410" y="3881535"/>
            <a:ext cx="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310757" y="3872894"/>
            <a:ext cx="0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77847" y="385370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汉</a:t>
            </a:r>
            <a:endParaRPr lang="zh-CN" altLang="en-US" sz="2800" b="1" dirty="0"/>
          </a:p>
        </p:txBody>
      </p:sp>
      <p:sp>
        <p:nvSpPr>
          <p:cNvPr id="23" name="文本框 22"/>
          <p:cNvSpPr txBox="1"/>
          <p:nvPr/>
        </p:nvSpPr>
        <p:spPr>
          <a:xfrm>
            <a:off x="3081850" y="3864499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唐</a:t>
            </a:r>
            <a:endParaRPr lang="zh-CN" altLang="en-US" sz="2800" b="1" dirty="0"/>
          </a:p>
        </p:txBody>
      </p:sp>
      <p:sp>
        <p:nvSpPr>
          <p:cNvPr id="25" name="文本框 24"/>
          <p:cNvSpPr txBox="1"/>
          <p:nvPr/>
        </p:nvSpPr>
        <p:spPr>
          <a:xfrm>
            <a:off x="5276111" y="3873194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宋</a:t>
            </a:r>
            <a:endParaRPr lang="zh-CN" altLang="en-US" sz="2800" b="1" dirty="0"/>
          </a:p>
        </p:txBody>
      </p:sp>
      <p:sp>
        <p:nvSpPr>
          <p:cNvPr id="26" name="文本框 25"/>
          <p:cNvSpPr txBox="1"/>
          <p:nvPr/>
        </p:nvSpPr>
        <p:spPr>
          <a:xfrm>
            <a:off x="8487528" y="3864499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明</a:t>
            </a:r>
            <a:endParaRPr lang="zh-CN" altLang="en-US" sz="2800" b="1" dirty="0"/>
          </a:p>
        </p:txBody>
      </p:sp>
      <p:sp>
        <p:nvSpPr>
          <p:cNvPr id="28" name="文本框 27"/>
          <p:cNvSpPr txBox="1"/>
          <p:nvPr/>
        </p:nvSpPr>
        <p:spPr>
          <a:xfrm>
            <a:off x="10214351" y="3849159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清</a:t>
            </a:r>
            <a:endParaRPr lang="zh-CN" altLang="en-US" sz="28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6928747" y="3864499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元</a:t>
            </a:r>
            <a:endParaRPr lang="zh-CN" altLang="en-US" sz="28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163195" y="1809750"/>
            <a:ext cx="3154045" cy="217233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zh-CN" altLang="en-US" sz="2000" kern="100" dirty="0">
                <a:solidFill>
                  <a:srgbClr val="C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汉：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打通了海陆两个通道，开辟丝绸之路</a:t>
            </a:r>
            <a:r>
              <a:rPr lang="zh-CN" altLang="en-US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；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甘英出使大秦；东汉时期倭国派使臣来朝</a:t>
            </a:r>
            <a:r>
              <a:rPr lang="zh-CN" altLang="zh-CN" sz="2000" b="1" kern="100" dirty="0">
                <a:effectLst/>
                <a:ea typeface="宋体" panose="02010600030101010101" pitchFamily="2" charset="-122"/>
                <a:cs typeface="Times New Roman" panose="02020603050405020304" charset="0"/>
              </a:rPr>
              <a:t>。</a:t>
            </a:r>
            <a:endParaRPr lang="zh-CN" altLang="zh-CN" sz="2000" b="1" kern="100" dirty="0">
              <a:effectLst/>
              <a:ea typeface="宋体" panose="02010600030101010101" pitchFamily="2" charset="-122"/>
              <a:cs typeface="Times New Roman" panose="02020603050405020304" charset="0"/>
            </a:endParaRPr>
          </a:p>
          <a:p>
            <a:r>
              <a:rPr lang="zh-CN" altLang="zh-CN" sz="2000" kern="100" dirty="0">
                <a:solidFill>
                  <a:schemeClr val="accent4">
                    <a:lumMod val="50000"/>
                  </a:schemeClr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2世纪，罗马商人到达洛阳，此后不断东来，与中国进行贸易</a:t>
            </a:r>
            <a:endParaRPr lang="zh-CN" altLang="zh-CN" sz="2000" kern="100" dirty="0">
              <a:solidFill>
                <a:schemeClr val="accent4">
                  <a:lumMod val="50000"/>
                </a:schemeClr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23715" y="3875604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隋</a:t>
            </a:r>
            <a:endParaRPr lang="zh-CN" altLang="en-US" sz="28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621858" y="4518086"/>
            <a:ext cx="2777188" cy="113728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kern="100" dirty="0">
                <a:solidFill>
                  <a:srgbClr val="C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隋：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裴矩驻张掖掌管通商事务；常骏出航到赤土国，国王遣其子来华</a:t>
            </a:r>
            <a:r>
              <a:rPr lang="zh-CN" altLang="zh-CN" sz="28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。</a:t>
            </a:r>
            <a:endParaRPr lang="zh-CN" altLang="en-US" sz="2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390598" y="2315014"/>
            <a:ext cx="2737068" cy="132207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000" kern="100" dirty="0">
                <a:solidFill>
                  <a:srgbClr val="C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唐：</a:t>
            </a:r>
            <a:r>
              <a:rPr lang="zh-CN" altLang="en-US" sz="2000" kern="100" dirty="0">
                <a:solidFill>
                  <a:schemeClr val="tx1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海路交通活跃、日本派遣唐使来华。</a:t>
            </a:r>
            <a:endParaRPr lang="zh-CN" altLang="en-US" sz="2000" kern="100" dirty="0">
              <a:solidFill>
                <a:srgbClr val="C00000"/>
              </a:solidFill>
              <a:effectLst/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charset="0"/>
            </a:endParaRPr>
          </a:p>
          <a:p>
            <a:pPr algn="just"/>
            <a:endParaRPr lang="zh-CN" altLang="zh-CN" sz="2000" b="1" kern="100" dirty="0">
              <a:effectLst/>
              <a:latin typeface="Times New Roman" panose="02020603050405020304" charset="0"/>
              <a:ea typeface="宋体" panose="02010600030101010101" pitchFamily="2" charset="-122"/>
            </a:endParaRPr>
          </a:p>
          <a:p>
            <a:pPr algn="just"/>
            <a:endParaRPr lang="zh-CN" altLang="zh-CN" sz="2000" b="1" kern="100" dirty="0">
              <a:effectLst/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20490" y="4486275"/>
            <a:ext cx="3299460" cy="132207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2000" b="1" kern="10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charset="0"/>
              </a:rPr>
              <a:t>宋朝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海路发达，开辟了由明州到日本和朝鲜半岛的航路，泉州是重要的对外贸易港口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charset="0"/>
              </a:rPr>
              <a:t>。设立市舶司</a:t>
            </a:r>
            <a:r>
              <a:rPr lang="zh-CN" altLang="en-US" sz="2000">
                <a:sym typeface="+mn-ea"/>
              </a:rPr>
              <a:t>掌管对外贸易</a:t>
            </a:r>
            <a:endParaRPr lang="zh-CN" altLang="en-US" sz="20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382602" y="2146565"/>
            <a:ext cx="2159964" cy="1630045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zh-CN" altLang="en-US" sz="2000" b="1" kern="100" dirty="0">
                <a:solidFill>
                  <a:srgbClr val="C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</a:rPr>
              <a:t>元：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通往欧洲的海陆道路通畅；马可·波罗来华</a:t>
            </a:r>
            <a:r>
              <a:rPr lang="en-US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,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 《马可波罗行纪》。</a:t>
            </a:r>
            <a:endParaRPr lang="zh-CN" altLang="zh-CN" sz="2000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658231" y="4457027"/>
            <a:ext cx="3053309" cy="132207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kern="100" dirty="0">
                <a:solidFill>
                  <a:srgbClr val="C00000"/>
                </a:solidFill>
                <a:effectLst/>
                <a:ea typeface="宋体" panose="02010600030101010101" pitchFamily="2" charset="-122"/>
                <a:cs typeface="Times New Roman" panose="02020603050405020304" charset="0"/>
              </a:rPr>
              <a:t>明：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郑和下西洋</a:t>
            </a:r>
            <a:r>
              <a:rPr lang="en-US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“</a:t>
            </a:r>
            <a:r>
              <a:rPr lang="zh-CN" altLang="en-US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耀兵异域，示中国富强</a:t>
            </a:r>
            <a:r>
              <a:rPr lang="en-US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”</a:t>
            </a:r>
            <a:r>
              <a:rPr lang="zh-CN" altLang="en-US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</a:rPr>
              <a:t>，实行海禁，在对外关系上致力于维护朝贡体制</a:t>
            </a:r>
            <a:endParaRPr lang="zh-CN" altLang="en-US" sz="2000" kern="100" dirty="0">
              <a:effectLst/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338945" y="2300605"/>
            <a:ext cx="2318385" cy="1322070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zh-CN" altLang="en-US" sz="2000" kern="100" dirty="0">
                <a:solidFill>
                  <a:srgbClr val="C00000"/>
                </a:solidFill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清：</a:t>
            </a:r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闭关锁国，广州十三行</a:t>
            </a:r>
            <a:endParaRPr lang="zh-CN" altLang="zh-CN" sz="2000" kern="100" dirty="0"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just"/>
            <a:r>
              <a:rPr lang="zh-CN" altLang="zh-CN" sz="2000" kern="100" dirty="0">
                <a:effectLst/>
                <a:latin typeface="幼圆" panose="02010509060101010101" pitchFamily="49" charset="-122"/>
                <a:ea typeface="幼圆" panose="02010509060101010101" pitchFamily="49" charset="-122"/>
              </a:rPr>
              <a:t>《尼布楚条约》马戛尔尼使团来华。</a:t>
            </a:r>
            <a:endParaRPr lang="zh-CN" altLang="zh-CN" sz="2000" kern="100" dirty="0">
              <a:effectLst/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4335" y="1005840"/>
            <a:ext cx="108178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选必一：民族关系与国家关系（政治视角）</a:t>
            </a:r>
            <a:r>
              <a:rPr lang="en-US" altLang="zh-CN" sz="24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——</a:t>
            </a:r>
            <a:r>
              <a:rPr lang="zh-CN" altLang="en-US" sz="2400" b="1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丝绸之路与中国古代对外关系（</a:t>
            </a:r>
            <a:endParaRPr lang="zh-CN" altLang="en-US" sz="2400" b="1" dirty="0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7825" y="1466215"/>
            <a:ext cx="11527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总结：中国古代的对外关系，大多经由海陆丝绸之路进行，有利于中国统一多民族国家的巩固与发展</a:t>
            </a:r>
            <a:endParaRPr lang="zh-CN" altLang="en-US" sz="2000" b="1"/>
          </a:p>
        </p:txBody>
      </p:sp>
      <p:sp>
        <p:nvSpPr>
          <p:cNvPr id="5" name="Title 6"/>
          <p:cNvSpPr txBox="1"/>
          <p:nvPr userDrawn="1">
            <p:custDataLst>
              <p:tags r:id="rId1"/>
            </p:custDataLst>
          </p:nvPr>
        </p:nvSpPr>
        <p:spPr>
          <a:xfrm>
            <a:off x="394335" y="248285"/>
            <a:ext cx="4786630" cy="4927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三、丝绸之路的影响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954260" y="356870"/>
            <a:ext cx="1785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选必一</a:t>
            </a:r>
            <a:r>
              <a:rPr lang="en-US" altLang="zh-CN"/>
              <a:t>52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2" grpId="0"/>
      <p:bldP spid="23" grpId="0"/>
      <p:bldP spid="25" grpId="0"/>
      <p:bldP spid="26" grpId="0"/>
      <p:bldP spid="28" grpId="0"/>
      <p:bldP spid="29" grpId="0"/>
      <p:bldP spid="31" grpId="0" bldLvl="0" animBg="1"/>
      <p:bldP spid="32" grpId="0"/>
      <p:bldP spid="34" grpId="0" bldLvl="0" animBg="1"/>
      <p:bldP spid="36" grpId="0" bldLvl="0" animBg="1"/>
      <p:bldP spid="38" grpId="0" bldLvl="0" animBg="1"/>
      <p:bldP spid="40" grpId="0" bldLvl="0" animBg="1"/>
      <p:bldP spid="42" grpId="0" bldLvl="0" animBg="1"/>
      <p:bldP spid="44" grpId="0" bldLvl="0" animBg="1"/>
      <p:bldP spid="27" grpId="0"/>
      <p:bldP spid="27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417195" y="1438910"/>
            <a:ext cx="114211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00000"/>
              </a:lnSpc>
            </a:pP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材料一：舶船深阔各数十丈，商人分占贮货，人得数尺许，下以贮物，夜卧其上，货多陶器，大小相套，无少隙处。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——【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北宋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】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朱彧：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《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萍州可谈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》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卷</a:t>
            </a: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 descr="3XX4QF3JFUS52]WY)C~1K@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1875" y="2145665"/>
            <a:ext cx="5241290" cy="1931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7195" y="708660"/>
            <a:ext cx="59982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>
                <a:sym typeface="+mn-ea"/>
              </a:rPr>
              <a:t>选必二：商业贸易与日常生活（经济视角）</a:t>
            </a:r>
            <a:endParaRPr lang="zh-CN" altLang="en-US" sz="2400" b="1"/>
          </a:p>
        </p:txBody>
      </p:sp>
      <p:sp>
        <p:nvSpPr>
          <p:cNvPr id="5" name="Title 6"/>
          <p:cNvSpPr txBox="1"/>
          <p:nvPr userDrawn="1">
            <p:custDataLst>
              <p:tags r:id="rId2"/>
            </p:custDataLst>
          </p:nvPr>
        </p:nvSpPr>
        <p:spPr>
          <a:xfrm>
            <a:off x="218774" y="143323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三、丝绸之路的影响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34645" y="4241165"/>
            <a:ext cx="1134364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材料二：  据统计，宋代江浙地区在行政中心之外，出现了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71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个市镇，明代达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316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个，清代增至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479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个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……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这些市镇充斥着牙行、布行与手工作坊，收纳周边个体民户的产品，进行深加工、吸引外地客商，行销远方市场。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 ——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赵冈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《</a:t>
            </a:r>
            <a:r>
              <a:rPr lang="zh-CN" altLang="en-US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中国城市发展史论集</a:t>
            </a:r>
            <a:r>
              <a:rPr lang="en-US" altLang="zh-CN" sz="2000" b="1" dirty="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》</a:t>
            </a:r>
            <a:endParaRPr lang="zh-CN" altLang="en-US" sz="2000" b="1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34390" y="5419725"/>
            <a:ext cx="77323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宋体" panose="02010600030101010101" pitchFamily="2" charset="-122"/>
                <a:ea typeface="宋体" panose="02010600030101010101" pitchFamily="2" charset="-122"/>
              </a:rPr>
              <a:t>材料一、材料二反映了当时哪一社会状况？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0430" y="5818505"/>
            <a:ext cx="90684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根据材料并结合所学，分析通过丝绸之路进行的商业贸易的发展对人类社会生活的影响。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>
            <p:custDataLst>
              <p:tags r:id="rId5"/>
            </p:custDataLst>
          </p:nvPr>
        </p:nvSpPr>
        <p:spPr>
          <a:xfrm>
            <a:off x="2145030" y="6092825"/>
            <a:ext cx="10088880" cy="6927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</a:rPr>
              <a:t>①促进了不同地区、国家之间的交往</a:t>
            </a:r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（选三</a:t>
            </a:r>
            <a:r>
              <a:rPr lang="en-US" altLang="zh-CN" sz="2000" b="1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38</a:t>
            </a:r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）</a:t>
            </a:r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</a:rPr>
              <a:t>②</a:t>
            </a:r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丰富了人们的物质和精神生活，提高了生活水平</a:t>
            </a:r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（选三</a:t>
            </a:r>
            <a:r>
              <a:rPr lang="en-US" altLang="zh-CN" sz="2000" b="1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38</a:t>
            </a:r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）</a:t>
            </a:r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</a:rPr>
              <a:t>③</a:t>
            </a:r>
            <a:r>
              <a:rPr lang="zh-CN" sz="2000" b="1"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促进生产规模的扩大和生产效率的提高</a:t>
            </a:r>
            <a:endParaRPr lang="zh-CN" sz="2000" b="1"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indent="0">
              <a:lnSpc>
                <a:spcPct val="130000"/>
              </a:lnSpc>
            </a:pPr>
            <a:endParaRPr lang="zh-CN" altLang="en-US" sz="2000" b="1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40730" y="5173345"/>
            <a:ext cx="5716270" cy="645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/>
              <a:t>对外贸易繁荣，各国各地区交往，中国市镇城市兴盛，手工业产品商品化程度提高。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0" grpId="0" bldLvl="0" animBg="1"/>
      <p:bldP spid="100" grpId="1"/>
      <p:bldP spid="7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>
            <p:custDataLst>
              <p:tags r:id="rId1"/>
            </p:custDataLst>
          </p:nvPr>
        </p:nvGrpSpPr>
        <p:grpSpPr>
          <a:xfrm>
            <a:off x="1186815" y="967740"/>
            <a:ext cx="8903335" cy="1692275"/>
            <a:chOff x="395" y="3019"/>
            <a:chExt cx="13783" cy="2777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t="7430" b="7379"/>
            <a:stretch>
              <a:fillRect/>
            </a:stretch>
          </p:blipFill>
          <p:spPr>
            <a:xfrm flipH="1">
              <a:off x="6686" y="4199"/>
              <a:ext cx="1635" cy="1597"/>
            </a:xfrm>
            <a:prstGeom prst="rect">
              <a:avLst/>
            </a:prstGeom>
            <a:noFill/>
            <a:ln w="12700">
              <a:solidFill>
                <a:srgbClr val="266D89"/>
              </a:solidFill>
            </a:ln>
          </p:spPr>
        </p:pic>
        <p:pic>
          <p:nvPicPr>
            <p:cNvPr id="13" name="Picture 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684" y="4197"/>
              <a:ext cx="1823" cy="15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" name="Picture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59" y="4199"/>
              <a:ext cx="1685" cy="1593"/>
            </a:xfrm>
            <a:prstGeom prst="rect">
              <a:avLst/>
            </a:prstGeom>
            <a:noFill/>
            <a:ln w="12700">
              <a:solidFill>
                <a:srgbClr val="266D89"/>
              </a:solidFill>
            </a:ln>
          </p:spPr>
        </p:pic>
        <p:pic>
          <p:nvPicPr>
            <p:cNvPr id="15" name="图片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6386" t="5139" r="4950" b="7348"/>
            <a:stretch>
              <a:fillRect/>
            </a:stretch>
          </p:blipFill>
          <p:spPr>
            <a:xfrm>
              <a:off x="2755" y="4206"/>
              <a:ext cx="1671" cy="15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9800" l="1585" r="94770">
                          <a14:foregroundMark x1="6656" y1="22600" x2="65927" y2="73000"/>
                          <a14:foregroundMark x1="38193" y1="42800" x2="43740" y2="49400"/>
                          <a14:foregroundMark x1="61493" y1="45701" x2="85261" y2="57800"/>
                          <a14:foregroundMark x1="9826" y1="19400" x2="58681" y2="44270"/>
                          <a14:foregroundMark x1="77021" y1="22800" x2="88273" y2="61200"/>
                          <a14:foregroundMark x1="62943" y1="43764" x2="63074" y2="45400"/>
                          <a14:foregroundMark x1="60380" y1="11800" x2="62567" y2="39079"/>
                          <a14:foregroundMark x1="63074" y1="45400" x2="63391" y2="46000"/>
                          <a14:foregroundMark x1="55772" y1="34160" x2="65927" y2="38200"/>
                          <a14:foregroundMark x1="52998" y1="33057" x2="54564" y2="33680"/>
                          <a14:foregroundMark x1="51347" y1="32400" x2="52299" y2="32779"/>
                          <a14:foregroundMark x1="60380" y1="18600" x2="69338" y2="37379"/>
                          <a14:foregroundMark x1="70217" y1="39533" x2="70523" y2="48600"/>
                          <a14:foregroundMark x1="58637" y1="17000" x2="57211" y2="21800"/>
                          <a14:foregroundMark x1="55943" y1="19600" x2="58320" y2="26600"/>
                          <a14:foregroundMark x1="56735" y1="24600" x2="58920" y2="28277"/>
                          <a14:foregroundMark x1="84628" y1="38600" x2="86212" y2="47000"/>
                          <a14:foregroundMark x1="77496" y1="40200" x2="73851" y2="48600"/>
                          <a14:foregroundMark x1="74485" y1="41400" x2="72583" y2="49200"/>
                          <a14:foregroundMark x1="71284" y1="81936" x2="70365" y2="82800"/>
                          <a14:foregroundMark x1="86529" y1="67600" x2="71293" y2="81928"/>
                          <a14:foregroundMark x1="58003" y1="77200" x2="58637" y2="77000"/>
                          <a14:foregroundMark x1="634" y1="24600" x2="2853" y2="41000"/>
                          <a14:foregroundMark x1="2853" y1="41000" x2="2853" y2="41000"/>
                          <a14:foregroundMark x1="1585" y1="45400" x2="29794" y2="61200"/>
                          <a14:foregroundMark x1="36767" y1="66200" x2="57211" y2="77000"/>
                          <a14:foregroundMark x1="32647" y1="81800" x2="35341" y2="91600"/>
                          <a14:foregroundMark x1="35341" y1="91600" x2="35499" y2="98200"/>
                          <a14:foregroundMark x1="30586" y1="82200" x2="33597" y2="98000"/>
                          <a14:foregroundMark x1="32013" y1="91600" x2="31379" y2="99800"/>
                          <a14:foregroundMark x1="71289" y1="81917" x2="63391" y2="85800"/>
                          <a14:foregroundMark x1="90650" y1="72400" x2="71297" y2="81914"/>
                          <a14:foregroundMark x1="63391" y1="85800" x2="60222" y2="86200"/>
                          <a14:foregroundMark x1="94770" y1="71800" x2="94770" y2="79600"/>
                          <a14:foregroundMark x1="92235" y1="62000" x2="92235" y2="69200"/>
                          <a14:foregroundMark x1="73592" y1="86570" x2="77496" y2="84600"/>
                          <a14:foregroundMark x1="69371" y1="88701" x2="71467" y2="87643"/>
                          <a14:foregroundMark x1="68964" y1="88907" x2="69360" y2="88707"/>
                          <a14:foregroundMark x1="53249" y1="33000" x2="57369" y2="35600"/>
                          <a14:foregroundMark x1="69479" y1="88322" x2="69731" y2="88200"/>
                          <a14:foregroundMark x1="69147" y1="88483" x2="69468" y2="88328"/>
                          <a14:foregroundMark x1="65610" y1="90200" x2="66576" y2="89731"/>
                          <a14:backgroundMark x1="71157" y1="36400" x2="71949" y2="38600"/>
                          <a14:backgroundMark x1="60222" y1="42200" x2="60222" y2="42200"/>
                          <a14:backgroundMark x1="60380" y1="42000" x2="62916" y2="43800"/>
                          <a14:backgroundMark x1="66719" y1="89400" x2="69097" y2="88600"/>
                          <a14:backgroundMark x1="69731" y1="87400" x2="70365" y2="85200"/>
                          <a14:backgroundMark x1="70681" y1="89200" x2="72266" y2="892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85" y="4199"/>
              <a:ext cx="1981" cy="1571"/>
            </a:xfrm>
            <a:prstGeom prst="rect">
              <a:avLst/>
            </a:prstGeom>
            <a:ln w="12700">
              <a:solidFill>
                <a:srgbClr val="266D89"/>
              </a:solidFill>
            </a:ln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0706" y="4178"/>
              <a:ext cx="2095" cy="1565"/>
            </a:xfrm>
            <a:prstGeom prst="rect">
              <a:avLst/>
            </a:prstGeom>
            <a:ln w="12700">
              <a:solidFill>
                <a:srgbClr val="266D89"/>
              </a:solidFill>
            </a:ln>
          </p:spPr>
        </p:pic>
        <p:pic>
          <p:nvPicPr>
            <p:cNvPr id="28" name="Picture 3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699" y="4199"/>
              <a:ext cx="1823" cy="1596"/>
            </a:xfrm>
            <a:prstGeom prst="rect">
              <a:avLst/>
            </a:prstGeom>
            <a:noFill/>
            <a:ln w="12700">
              <a:solidFill>
                <a:srgbClr val="266D89"/>
              </a:solidFill>
            </a:ln>
          </p:spPr>
        </p:pic>
        <p:pic>
          <p:nvPicPr>
            <p:cNvPr id="29" name="图片 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6386" t="5139" r="4950" b="7348"/>
            <a:stretch>
              <a:fillRect/>
            </a:stretch>
          </p:blipFill>
          <p:spPr>
            <a:xfrm>
              <a:off x="2770" y="4199"/>
              <a:ext cx="1671" cy="1589"/>
            </a:xfrm>
            <a:prstGeom prst="rect">
              <a:avLst/>
            </a:prstGeom>
            <a:noFill/>
            <a:ln w="12700">
              <a:solidFill>
                <a:srgbClr val="266D89"/>
              </a:solidFill>
            </a:ln>
          </p:spPr>
        </p:pic>
        <p:grpSp>
          <p:nvGrpSpPr>
            <p:cNvPr id="34" name="组合 33"/>
            <p:cNvGrpSpPr/>
            <p:nvPr>
              <p:custDataLst>
                <p:tags r:id="rId19"/>
              </p:custDataLst>
            </p:nvPr>
          </p:nvGrpSpPr>
          <p:grpSpPr>
            <a:xfrm>
              <a:off x="395" y="3019"/>
              <a:ext cx="13783" cy="1376"/>
              <a:chOff x="395" y="3327"/>
              <a:chExt cx="13783" cy="1376"/>
            </a:xfrm>
          </p:grpSpPr>
          <p:sp>
            <p:nvSpPr>
              <p:cNvPr id="10" name="右箭头 9"/>
              <p:cNvSpPr/>
              <p:nvPr>
                <p:custDataLst>
                  <p:tags r:id="rId20"/>
                </p:custDataLst>
              </p:nvPr>
            </p:nvSpPr>
            <p:spPr>
              <a:xfrm>
                <a:off x="919" y="3327"/>
                <a:ext cx="12665" cy="1376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395" y="3465"/>
                <a:ext cx="707" cy="121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p>
                <a:pPr lvl="0" algn="l">
                  <a:buClrTx/>
                  <a:buSzTx/>
                  <a:buFontTx/>
                </a:pPr>
                <a:r>
                  <a:rPr lang="zh-CN" altLang="en-US" sz="2400">
                    <a:latin typeface="汉仪颜楷简" panose="00020600040101010101" charset="-122"/>
                    <a:ea typeface="汉仪颜楷简" panose="00020600040101010101" charset="-122"/>
                    <a:cs typeface="汉仪颜楷简" panose="00020600040101010101" charset="-122"/>
                    <a:sym typeface="+mn-ea"/>
                  </a:rPr>
                  <a:t>中国</a:t>
                </a:r>
                <a:endParaRPr lang="zh-CN" altLang="en-US" sz="2400">
                  <a:latin typeface="汉仪颜楷简" panose="00020600040101010101" charset="-122"/>
                  <a:ea typeface="汉仪颜楷简" panose="00020600040101010101" charset="-122"/>
                  <a:cs typeface="汉仪颜楷简" panose="00020600040101010101" charset="-122"/>
                  <a:sym typeface="+mn-ea"/>
                </a:endParaRPr>
              </a:p>
            </p:txBody>
          </p:sp>
          <p:sp>
            <p:nvSpPr>
              <p:cNvPr id="21" name="文本框 20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3471" y="3466"/>
                <a:ext cx="707" cy="121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p>
                <a:pPr lvl="0" algn="l">
                  <a:buClrTx/>
                  <a:buSzTx/>
                  <a:buFontTx/>
                </a:pPr>
                <a:r>
                  <a:rPr lang="zh-CN" altLang="en-US" sz="2400">
                    <a:latin typeface="汉仪颜楷简" panose="00020600040101010101" charset="-122"/>
                    <a:ea typeface="汉仪颜楷简" panose="00020600040101010101" charset="-122"/>
                    <a:cs typeface="汉仪颜楷简" panose="00020600040101010101" charset="-122"/>
                    <a:sym typeface="+mn-ea"/>
                  </a:rPr>
                  <a:t>西方</a:t>
                </a:r>
                <a:endParaRPr lang="zh-CN" altLang="en-US" sz="2400">
                  <a:latin typeface="汉仪颜楷简" panose="00020600040101010101" charset="-122"/>
                  <a:ea typeface="汉仪颜楷简" panose="00020600040101010101" charset="-122"/>
                  <a:cs typeface="汉仪颜楷简" panose="00020600040101010101" charset="-122"/>
                  <a:sym typeface="+mn-ea"/>
                </a:endParaRPr>
              </a:p>
            </p:txBody>
          </p:sp>
          <p:sp>
            <p:nvSpPr>
              <p:cNvPr id="22" name="文本框 21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146" y="3688"/>
                <a:ext cx="1248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</a:rPr>
                  <a:t>铁器</a:t>
                </a:r>
                <a:endParaRPr lang="zh-CN" altLang="en-US" sz="2000">
                  <a:solidFill>
                    <a:srgbClr val="FFFF00"/>
                  </a:solidFill>
                  <a:latin typeface="汉仪颜楷简" panose="00020600040101010101" charset="-122"/>
                  <a:ea typeface="汉仪颜楷简" panose="00020600040101010101" charset="-122"/>
                </a:endParaRPr>
              </a:p>
            </p:txBody>
          </p:sp>
          <p:sp>
            <p:nvSpPr>
              <p:cNvPr id="23" name="文本框 22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2830" y="3688"/>
                <a:ext cx="1535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</a:rPr>
                  <a:t>陶瓷器</a:t>
                </a:r>
                <a:endParaRPr lang="zh-CN" altLang="en-US" sz="2000">
                  <a:solidFill>
                    <a:srgbClr val="FFFF00"/>
                  </a:solidFill>
                  <a:latin typeface="汉仪颜楷简" panose="00020600040101010101" charset="-122"/>
                  <a:ea typeface="汉仪颜楷简" panose="00020600040101010101" charset="-122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4843" y="3688"/>
                <a:ext cx="1248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</a:rPr>
                  <a:t>漆器</a:t>
                </a:r>
                <a:endParaRPr lang="zh-CN" altLang="en-US" sz="2000">
                  <a:solidFill>
                    <a:srgbClr val="FFFF00"/>
                  </a:solidFill>
                  <a:latin typeface="汉仪颜楷简" panose="00020600040101010101" charset="-122"/>
                  <a:ea typeface="汉仪颜楷简" panose="00020600040101010101" charset="-122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753" y="3688"/>
                <a:ext cx="1248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</a:rPr>
                  <a:t>丝绸</a:t>
                </a:r>
                <a:endParaRPr lang="zh-CN" altLang="en-US" sz="2000">
                  <a:solidFill>
                    <a:srgbClr val="FFFF00"/>
                  </a:solidFill>
                  <a:latin typeface="汉仪颜楷简" panose="00020600040101010101" charset="-122"/>
                  <a:ea typeface="汉仪颜楷简" panose="00020600040101010101" charset="-122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8121" y="3688"/>
                <a:ext cx="2740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ctr">
                  <a:buClrTx/>
                  <a:buSzTx/>
                  <a:buFontTx/>
                </a:pPr>
                <a:r>
                  <a: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rPr>
                  <a:t>养蚕缫丝技术</a:t>
                </a:r>
                <a:endParaRPr lang="zh-CN" altLang="en-US" sz="2000">
                  <a:solidFill>
                    <a:srgbClr val="FFFF00"/>
                  </a:solidFill>
                  <a:latin typeface="汉仪颜楷简" panose="00020600040101010101" charset="-122"/>
                  <a:ea typeface="汉仪颜楷简" panose="00020600040101010101" charset="-122"/>
                  <a:sym typeface="+mn-ea"/>
                </a:endParaRPr>
              </a:p>
            </p:txBody>
          </p:sp>
          <p:sp>
            <p:nvSpPr>
              <p:cNvPr id="30" name="文本框 29"/>
              <p:cNvSpPr txBox="1"/>
              <p:nvPr>
                <p:custDataLst>
                  <p:tags r:id="rId28"/>
                </p:custDataLst>
              </p:nvPr>
            </p:nvSpPr>
            <p:spPr>
              <a:xfrm>
                <a:off x="10831" y="3688"/>
                <a:ext cx="1937" cy="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lvl="0" algn="ctr">
                  <a:buClrTx/>
                  <a:buSzTx/>
                  <a:buFontTx/>
                </a:pPr>
                <a:r>
                  <a: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rPr>
                  <a:t>中医药</a:t>
                </a:r>
                <a:endParaRPr lang="zh-CN" altLang="en-US" sz="2000">
                  <a:solidFill>
                    <a:srgbClr val="FFFF00"/>
                  </a:solidFill>
                  <a:latin typeface="汉仪颜楷简" panose="00020600040101010101" charset="-122"/>
                  <a:ea typeface="汉仪颜楷简" panose="00020600040101010101" charset="-122"/>
                  <a:sym typeface="+mn-ea"/>
                </a:endParaRPr>
              </a:p>
            </p:txBody>
          </p:sp>
        </p:grpSp>
      </p:grpSp>
      <p:grpSp>
        <p:nvGrpSpPr>
          <p:cNvPr id="67" name="组合 66"/>
          <p:cNvGrpSpPr/>
          <p:nvPr>
            <p:custDataLst>
              <p:tags r:id="rId29"/>
            </p:custDataLst>
          </p:nvPr>
        </p:nvGrpSpPr>
        <p:grpSpPr>
          <a:xfrm>
            <a:off x="1038860" y="2914650"/>
            <a:ext cx="9051290" cy="2337435"/>
            <a:chOff x="350" y="6053"/>
            <a:chExt cx="13828" cy="4126"/>
          </a:xfrm>
        </p:grpSpPr>
        <p:grpSp>
          <p:nvGrpSpPr>
            <p:cNvPr id="65" name="组合 64"/>
            <p:cNvGrpSpPr/>
            <p:nvPr>
              <p:custDataLst>
                <p:tags r:id="rId30"/>
              </p:custDataLst>
            </p:nvPr>
          </p:nvGrpSpPr>
          <p:grpSpPr>
            <a:xfrm>
              <a:off x="350" y="6058"/>
              <a:ext cx="13828" cy="4121"/>
              <a:chOff x="350" y="6058"/>
              <a:chExt cx="13828" cy="4121"/>
            </a:xfrm>
          </p:grpSpPr>
          <p:grpSp>
            <p:nvGrpSpPr>
              <p:cNvPr id="59" name="组合 58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350" y="6058"/>
                <a:ext cx="13828" cy="4119"/>
                <a:chOff x="350" y="6058"/>
                <a:chExt cx="13828" cy="4119"/>
              </a:xfrm>
            </p:grpSpPr>
            <p:grpSp>
              <p:nvGrpSpPr>
                <p:cNvPr id="36" name="组合 35"/>
                <p:cNvGrpSpPr/>
                <p:nvPr>
                  <p:custDataLst>
                    <p:tags r:id="rId32"/>
                  </p:custDataLst>
                </p:nvPr>
              </p:nvGrpSpPr>
              <p:grpSpPr>
                <a:xfrm>
                  <a:off x="350" y="6734"/>
                  <a:ext cx="13828" cy="2790"/>
                  <a:chOff x="350" y="6370"/>
                  <a:chExt cx="13828" cy="2790"/>
                </a:xfrm>
              </p:grpSpPr>
              <p:sp>
                <p:nvSpPr>
                  <p:cNvPr id="31" name="右箭头 30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 rot="10800000">
                    <a:off x="806" y="6370"/>
                    <a:ext cx="12665" cy="2790"/>
                  </a:xfrm>
                  <a:prstGeom prst="rightArrow">
                    <a:avLst>
                      <a:gd name="adj1" fmla="val 50000"/>
                      <a:gd name="adj2" fmla="val 21832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2" name="文本框 31"/>
                  <p:cNvSpPr txBox="1"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13471" y="7166"/>
                    <a:ext cx="707" cy="130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 anchorCtr="0">
                    <a:spAutoFit/>
                  </a:bodyPr>
                  <a:p>
                    <a:pPr lvl="0" algn="l">
                      <a:buClrTx/>
                      <a:buSzTx/>
                      <a:buFontTx/>
                    </a:pPr>
                    <a:r>
                      <a:rPr lang="zh-CN" altLang="en-US" sz="2400">
                        <a:latin typeface="汉仪颜楷简" panose="00020600040101010101" charset="-122"/>
                        <a:ea typeface="汉仪颜楷简" panose="00020600040101010101" charset="-122"/>
                        <a:cs typeface="汉仪颜楷简" panose="00020600040101010101" charset="-122"/>
                        <a:sym typeface="+mn-ea"/>
                      </a:rPr>
                      <a:t>西方</a:t>
                    </a:r>
                    <a:endParaRPr lang="zh-CN" altLang="en-US" sz="2400">
                      <a:latin typeface="汉仪颜楷简" panose="00020600040101010101" charset="-122"/>
                      <a:ea typeface="汉仪颜楷简" panose="00020600040101010101" charset="-122"/>
                      <a:cs typeface="汉仪颜楷简" panose="00020600040101010101" charset="-122"/>
                      <a:sym typeface="+mn-ea"/>
                    </a:endParaRPr>
                  </a:p>
                </p:txBody>
              </p:sp>
              <p:sp>
                <p:nvSpPr>
                  <p:cNvPr id="33" name="文本框 32"/>
                  <p:cNvSpPr txBox="1"/>
                  <p:nvPr>
                    <p:custDataLst>
                      <p:tags r:id="rId35"/>
                    </p:custDataLst>
                  </p:nvPr>
                </p:nvSpPr>
                <p:spPr>
                  <a:xfrm>
                    <a:off x="350" y="7184"/>
                    <a:ext cx="707" cy="130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 anchor="t" anchorCtr="0">
                    <a:spAutoFit/>
                  </a:bodyPr>
                  <a:p>
                    <a:pPr lvl="0" algn="l">
                      <a:buClrTx/>
                      <a:buSzTx/>
                      <a:buFontTx/>
                    </a:pPr>
                    <a:r>
                      <a:rPr lang="zh-CN" altLang="en-US" sz="2400">
                        <a:latin typeface="汉仪颜楷简" panose="00020600040101010101" charset="-122"/>
                        <a:ea typeface="汉仪颜楷简" panose="00020600040101010101" charset="-122"/>
                        <a:cs typeface="汉仪颜楷简" panose="00020600040101010101" charset="-122"/>
                        <a:sym typeface="+mn-ea"/>
                      </a:rPr>
                      <a:t>中国</a:t>
                    </a:r>
                    <a:endParaRPr lang="zh-CN" altLang="en-US" sz="2400">
                      <a:latin typeface="汉仪颜楷简" panose="00020600040101010101" charset="-122"/>
                      <a:ea typeface="汉仪颜楷简" panose="00020600040101010101" charset="-122"/>
                      <a:cs typeface="汉仪颜楷简" panose="00020600040101010101" charset="-122"/>
                      <a:sym typeface="+mn-ea"/>
                    </a:endParaRPr>
                  </a:p>
                </p:txBody>
              </p:sp>
              <p:cxnSp>
                <p:nvCxnSpPr>
                  <p:cNvPr id="35" name="直接连接符 34"/>
                  <p:cNvCxnSpPr/>
                  <p:nvPr>
                    <p:custDataLst>
                      <p:tags r:id="rId36"/>
                    </p:custDataLst>
                  </p:nvPr>
                </p:nvCxnSpPr>
                <p:spPr>
                  <a:xfrm>
                    <a:off x="835" y="7769"/>
                    <a:ext cx="12636" cy="10"/>
                  </a:xfrm>
                  <a:prstGeom prst="line">
                    <a:avLst/>
                  </a:prstGeom>
                  <a:ln>
                    <a:solidFill>
                      <a:srgbClr val="F5F7F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39" name="Picture 4" descr="http://cailan.com/images/201411/goods_img/172_P_1416448519505.jpg"/>
                <p:cNvPicPr>
                  <a:picLocks noChangeAspect="1"/>
                </p:cNvPicPr>
                <p:nvPr>
                  <p:custDataLst>
                    <p:tags r:id="rId37"/>
                  </p:custDataLst>
                </p:nvPr>
              </p:nvPicPr>
              <p:blipFill>
                <a:blip r:embed="rId38"/>
                <a:srcRect l="2289" r="3070"/>
                <a:stretch>
                  <a:fillRect/>
                </a:stretch>
              </p:blipFill>
              <p:spPr>
                <a:xfrm>
                  <a:off x="6448" y="8899"/>
                  <a:ext cx="1778" cy="1278"/>
                </a:xfrm>
                <a:prstGeom prst="rect">
                  <a:avLst/>
                </a:prstGeom>
                <a:noFill/>
                <a:ln w="12700">
                  <a:solidFill>
                    <a:srgbClr val="266D89"/>
                  </a:solidFill>
                </a:ln>
              </p:spPr>
            </p:pic>
            <p:pic>
              <p:nvPicPr>
                <p:cNvPr id="40" name="Picture 2" descr="http://pic67.nipic.com/file/20150514/9885883_223552189000_2.jpg"/>
                <p:cNvPicPr>
                  <a:picLocks noChangeAspect="1"/>
                </p:cNvPicPr>
                <p:nvPr>
                  <p:custDataLst>
                    <p:tags r:id="rId39"/>
                  </p:custDataLst>
                </p:nvPr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30" y="8899"/>
                  <a:ext cx="1800" cy="1274"/>
                </a:xfrm>
                <a:prstGeom prst="rect">
                  <a:avLst/>
                </a:prstGeom>
                <a:noFill/>
                <a:ln w="12700">
                  <a:solidFill>
                    <a:srgbClr val="266D89"/>
                  </a:solidFill>
                </a:ln>
              </p:spPr>
            </p:pic>
            <p:pic>
              <p:nvPicPr>
                <p:cNvPr id="42" name="Picture 9" descr="http://d6.yihaodianimg.com/N02/M07/01/C7/CgQCsFNxjGmAYugBAAF1BtZ_JEM84800.jpg"/>
                <p:cNvPicPr>
                  <a:picLocks noChangeAspect="1"/>
                </p:cNvPicPr>
                <p:nvPr>
                  <p:custDataLst>
                    <p:tags r:id="rId41"/>
                  </p:custDataLst>
                </p:nvPr>
              </p:nvPicPr>
              <p:blipFill>
                <a:blip r:embed="rId42"/>
                <a:srcRect t="4155" b="3080"/>
                <a:stretch>
                  <a:fillRect/>
                </a:stretch>
              </p:blipFill>
              <p:spPr>
                <a:xfrm>
                  <a:off x="11320" y="8899"/>
                  <a:ext cx="1645" cy="1261"/>
                </a:xfrm>
                <a:prstGeom prst="rect">
                  <a:avLst/>
                </a:prstGeom>
                <a:noFill/>
                <a:ln w="12700">
                  <a:solidFill>
                    <a:srgbClr val="266D89"/>
                  </a:solidFill>
                </a:ln>
              </p:spPr>
            </p:pic>
            <p:pic>
              <p:nvPicPr>
                <p:cNvPr id="43" name="Picture 5" descr="C:\Users\user\Desktop\fd039245d688d43fd766db697d1ed21b0ff43b59_副本.jpg"/>
                <p:cNvPicPr>
                  <a:picLocks noChangeAspect="1"/>
                </p:cNvPicPr>
                <p:nvPr>
                  <p:custDataLst>
                    <p:tags r:id="rId43"/>
                  </p:custDataLst>
                </p:nvPr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308" y="6070"/>
                  <a:ext cx="1656" cy="1264"/>
                </a:xfrm>
                <a:prstGeom prst="rect">
                  <a:avLst/>
                </a:prstGeom>
                <a:noFill/>
                <a:ln w="12700">
                  <a:solidFill>
                    <a:srgbClr val="266D89"/>
                  </a:solidFill>
                </a:ln>
              </p:spPr>
            </p:pic>
            <p:pic>
              <p:nvPicPr>
                <p:cNvPr id="44" name="Picture 12" descr="00-s"/>
                <p:cNvPicPr>
                  <a:picLocks noChangeAspect="1"/>
                </p:cNvPicPr>
                <p:nvPr>
                  <p:custDataLst>
                    <p:tags r:id="rId45"/>
                  </p:custDataLst>
                </p:nvPr>
              </p:nvPicPr>
              <p:blipFill>
                <a:blip r:embed="rId46">
                  <a:clrChange>
                    <a:clrFrom>
                      <a:srgbClr val="000000">
                        <a:alpha val="0"/>
                      </a:srgbClr>
                    </a:clrFrom>
                    <a:clrTo>
                      <a:srgbClr val="000000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1630" y="6066"/>
                  <a:ext cx="1801" cy="1268"/>
                </a:xfrm>
                <a:prstGeom prst="rect">
                  <a:avLst/>
                </a:prstGeom>
                <a:noFill/>
                <a:ln w="12700">
                  <a:solidFill>
                    <a:srgbClr val="266D89"/>
                  </a:solidFill>
                </a:ln>
              </p:spPr>
            </p:pic>
            <p:pic>
              <p:nvPicPr>
                <p:cNvPr id="45" name="Picture 5"/>
                <p:cNvPicPr>
                  <a:picLocks noChangeAspect="1"/>
                </p:cNvPicPr>
                <p:nvPr>
                  <p:custDataLst>
                    <p:tags r:id="rId47"/>
                  </p:custDataLst>
                </p:nvPr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91" y="6062"/>
                  <a:ext cx="1797" cy="1272"/>
                </a:xfrm>
                <a:prstGeom prst="rect">
                  <a:avLst/>
                </a:prstGeom>
                <a:noFill/>
                <a:ln w="12700">
                  <a:solidFill>
                    <a:srgbClr val="266D89"/>
                  </a:solidFill>
                </a:ln>
              </p:spPr>
            </p:pic>
            <p:pic>
              <p:nvPicPr>
                <p:cNvPr id="47" name="Picture 7"/>
                <p:cNvPicPr>
                  <a:picLocks noChangeAspect="1"/>
                </p:cNvPicPr>
                <p:nvPr>
                  <p:custDataLst>
                    <p:tags r:id="rId49"/>
                  </p:custDataLst>
                </p:nvPr>
              </p:nvPicPr>
              <p:blipFill>
                <a:blip r:embed="rId50"/>
                <a:srcRect l="4482" b="2121"/>
                <a:stretch>
                  <a:fillRect/>
                </a:stretch>
              </p:blipFill>
              <p:spPr>
                <a:xfrm>
                  <a:off x="8919" y="6058"/>
                  <a:ext cx="1747" cy="1276"/>
                </a:xfrm>
                <a:prstGeom prst="rect">
                  <a:avLst/>
                </a:prstGeom>
                <a:noFill/>
                <a:ln w="12700">
                  <a:solidFill>
                    <a:srgbClr val="266D89"/>
                  </a:solidFill>
                </a:ln>
              </p:spPr>
            </p:pic>
            <p:sp>
              <p:nvSpPr>
                <p:cNvPr id="48" name="文本框 47"/>
                <p:cNvSpPr txBox="1"/>
                <p:nvPr>
                  <p:custDataLst>
                    <p:tags r:id="rId51"/>
                  </p:custDataLst>
                </p:nvPr>
              </p:nvSpPr>
              <p:spPr>
                <a:xfrm>
                  <a:off x="1717" y="8174"/>
                  <a:ext cx="1650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葡萄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sp>
              <p:nvSpPr>
                <p:cNvPr id="49" name="文本框 48"/>
                <p:cNvSpPr txBox="1"/>
                <p:nvPr>
                  <p:custDataLst>
                    <p:tags r:id="rId52"/>
                  </p:custDataLst>
                </p:nvPr>
              </p:nvSpPr>
              <p:spPr>
                <a:xfrm>
                  <a:off x="4060" y="8157"/>
                  <a:ext cx="1650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棉花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sp>
              <p:nvSpPr>
                <p:cNvPr id="50" name="文本框 49"/>
                <p:cNvSpPr txBox="1"/>
                <p:nvPr>
                  <p:custDataLst>
                    <p:tags r:id="rId53"/>
                  </p:custDataLst>
                </p:nvPr>
              </p:nvSpPr>
              <p:spPr>
                <a:xfrm>
                  <a:off x="6612" y="8148"/>
                  <a:ext cx="1449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胡瓜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sp>
              <p:nvSpPr>
                <p:cNvPr id="51" name="文本框 50"/>
                <p:cNvSpPr txBox="1"/>
                <p:nvPr>
                  <p:custDataLst>
                    <p:tags r:id="rId54"/>
                  </p:custDataLst>
                </p:nvPr>
              </p:nvSpPr>
              <p:spPr>
                <a:xfrm>
                  <a:off x="8903" y="8157"/>
                  <a:ext cx="1650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胡葱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pic>
              <p:nvPicPr>
                <p:cNvPr id="52" name="图片 51"/>
                <p:cNvPicPr>
                  <a:picLocks noChangeAspect="1"/>
                </p:cNvPicPr>
                <p:nvPr>
                  <p:custDataLst>
                    <p:tags r:id="rId55"/>
                  </p:custDataLst>
                </p:nvPr>
              </p:nvPicPr>
              <p:blipFill>
                <a:blip r:embed="rId56"/>
                <a:srcRect l="1633" r="4899"/>
                <a:stretch>
                  <a:fillRect/>
                </a:stretch>
              </p:blipFill>
              <p:spPr>
                <a:xfrm>
                  <a:off x="8887" y="8897"/>
                  <a:ext cx="1772" cy="1262"/>
                </a:xfrm>
                <a:prstGeom prst="rect">
                  <a:avLst/>
                </a:prstGeom>
                <a:ln w="12700">
                  <a:solidFill>
                    <a:srgbClr val="266D89"/>
                  </a:solidFill>
                </a:ln>
              </p:spPr>
            </p:pic>
            <p:sp>
              <p:nvSpPr>
                <p:cNvPr id="53" name="文本框 52"/>
                <p:cNvSpPr txBox="1"/>
                <p:nvPr>
                  <p:custDataLst>
                    <p:tags r:id="rId57"/>
                  </p:custDataLst>
                </p:nvPr>
              </p:nvSpPr>
              <p:spPr>
                <a:xfrm>
                  <a:off x="11441" y="8162"/>
                  <a:ext cx="1420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胡桃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sp>
              <p:nvSpPr>
                <p:cNvPr id="54" name="文本框 53"/>
                <p:cNvSpPr txBox="1"/>
                <p:nvPr>
                  <p:custDataLst>
                    <p:tags r:id="rId58"/>
                  </p:custDataLst>
                </p:nvPr>
              </p:nvSpPr>
              <p:spPr>
                <a:xfrm>
                  <a:off x="1641" y="7458"/>
                  <a:ext cx="1721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良种马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sp>
              <p:nvSpPr>
                <p:cNvPr id="55" name="文本框 54"/>
                <p:cNvSpPr txBox="1"/>
                <p:nvPr>
                  <p:custDataLst>
                    <p:tags r:id="rId59"/>
                  </p:custDataLst>
                </p:nvPr>
              </p:nvSpPr>
              <p:spPr>
                <a:xfrm>
                  <a:off x="4024" y="7472"/>
                  <a:ext cx="1721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香料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sp>
              <p:nvSpPr>
                <p:cNvPr id="56" name="文本框 55"/>
                <p:cNvSpPr txBox="1"/>
                <p:nvPr>
                  <p:custDataLst>
                    <p:tags r:id="rId60"/>
                  </p:custDataLst>
                </p:nvPr>
              </p:nvSpPr>
              <p:spPr>
                <a:xfrm>
                  <a:off x="6478" y="7450"/>
                  <a:ext cx="1691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玻璃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sp>
              <p:nvSpPr>
                <p:cNvPr id="57" name="文本框 56"/>
                <p:cNvSpPr txBox="1"/>
                <p:nvPr>
                  <p:custDataLst>
                    <p:tags r:id="rId61"/>
                  </p:custDataLst>
                </p:nvPr>
              </p:nvSpPr>
              <p:spPr>
                <a:xfrm>
                  <a:off x="8861" y="7444"/>
                  <a:ext cx="1721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宝石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  <p:sp>
              <p:nvSpPr>
                <p:cNvPr id="58" name="文本框 57"/>
                <p:cNvSpPr txBox="1"/>
                <p:nvPr>
                  <p:custDataLst>
                    <p:tags r:id="rId62"/>
                  </p:custDataLst>
                </p:nvPr>
              </p:nvSpPr>
              <p:spPr>
                <a:xfrm>
                  <a:off x="11266" y="7463"/>
                  <a:ext cx="1721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lvl="0" algn="ctr">
                    <a:buClrTx/>
                    <a:buSzTx/>
                    <a:buFontTx/>
                  </a:pPr>
                  <a:r>
                    <a:rPr lang="zh-CN" altLang="en-US" sz="2000">
                      <a:solidFill>
                        <a:srgbClr val="FFFF00"/>
                      </a:solidFill>
                      <a:latin typeface="汉仪颜楷简" panose="00020600040101010101" charset="-122"/>
                      <a:ea typeface="汉仪颜楷简" panose="00020600040101010101" charset="-122"/>
                      <a:sym typeface="+mn-ea"/>
                    </a:rPr>
                    <a:t>苜蓿</a:t>
                  </a:r>
                  <a:endParaRPr lang="zh-CN" altLang="en-US" sz="2000">
                    <a:solidFill>
                      <a:srgbClr val="FFFF00"/>
                    </a:solidFill>
                    <a:latin typeface="汉仪颜楷简" panose="00020600040101010101" charset="-122"/>
                    <a:ea typeface="汉仪颜楷简" panose="00020600040101010101" charset="-122"/>
                    <a:sym typeface="+mn-ea"/>
                  </a:endParaRPr>
                </a:p>
              </p:txBody>
            </p:sp>
          </p:grpSp>
          <p:pic>
            <p:nvPicPr>
              <p:cNvPr id="64" name="图片 63"/>
              <p:cNvPicPr>
                <a:picLocks noChangeAspect="1"/>
              </p:cNvPicPr>
              <p:nvPr>
                <p:custDataLst>
                  <p:tags r:id="rId63"/>
                </p:custDataLst>
              </p:nvPr>
            </p:nvPicPr>
            <p:blipFill>
              <a:blip r:embed="rId64"/>
              <a:stretch>
                <a:fillRect/>
              </a:stretch>
            </p:blipFill>
            <p:spPr>
              <a:xfrm>
                <a:off x="3991" y="8892"/>
                <a:ext cx="1742" cy="1287"/>
              </a:xfrm>
              <a:prstGeom prst="rect">
                <a:avLst/>
              </a:prstGeom>
              <a:noFill/>
              <a:ln w="12700">
                <a:solidFill>
                  <a:srgbClr val="266D89"/>
                </a:solidFill>
              </a:ln>
            </p:spPr>
          </p:pic>
        </p:grpSp>
        <p:pic>
          <p:nvPicPr>
            <p:cNvPr id="66" name="图片 65"/>
            <p:cNvPicPr>
              <a:picLocks noChangeAspect="1"/>
            </p:cNvPicPr>
            <p:nvPr>
              <p:custDataLst>
                <p:tags r:id="rId65"/>
              </p:custDataLst>
            </p:nvPr>
          </p:nvPicPr>
          <p:blipFill>
            <a:blip r:embed="rId66"/>
            <a:stretch>
              <a:fillRect/>
            </a:stretch>
          </p:blipFill>
          <p:spPr>
            <a:xfrm>
              <a:off x="6395" y="6053"/>
              <a:ext cx="1796" cy="1284"/>
            </a:xfrm>
            <a:prstGeom prst="rect">
              <a:avLst/>
            </a:prstGeom>
          </p:spPr>
        </p:pic>
      </p:grpSp>
      <p:sp>
        <p:nvSpPr>
          <p:cNvPr id="46" name="文本框 45"/>
          <p:cNvSpPr txBox="1"/>
          <p:nvPr/>
        </p:nvSpPr>
        <p:spPr>
          <a:xfrm>
            <a:off x="1356360" y="5842635"/>
            <a:ext cx="73304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 b="1">
                <a:sym typeface="+mn-ea"/>
              </a:rPr>
              <a:t>丝绸之路等商路不仅是商贸路线，而且是中西文化交流的桥梁。</a:t>
            </a:r>
            <a:endParaRPr lang="zh-CN" altLang="en-US" sz="2000" b="1"/>
          </a:p>
        </p:txBody>
      </p:sp>
      <p:sp>
        <p:nvSpPr>
          <p:cNvPr id="4" name="文本框 3"/>
          <p:cNvSpPr txBox="1"/>
          <p:nvPr/>
        </p:nvSpPr>
        <p:spPr>
          <a:xfrm>
            <a:off x="760730" y="448945"/>
            <a:ext cx="69227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b="1">
                <a:sym typeface="+mn-ea"/>
              </a:rPr>
              <a:t>选必三：商路贸易与文化交流（文化视角）选三</a:t>
            </a:r>
            <a:r>
              <a:rPr lang="en-US" altLang="zh-CN" sz="2400" b="1">
                <a:sym typeface="+mn-ea"/>
              </a:rPr>
              <a:t>52</a:t>
            </a:r>
            <a:endParaRPr lang="en-US" altLang="zh-CN" sz="2400" b="1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08235" y="1673860"/>
            <a:ext cx="1805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物种交换之路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061575" y="2160270"/>
            <a:ext cx="157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宗教传播之路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061575" y="2748915"/>
            <a:ext cx="1876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科技交流之路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990455" y="3272155"/>
            <a:ext cx="1840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乐舞融汇之路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023475" y="3824605"/>
            <a:ext cx="1774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民族交融之路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9990455" y="4290695"/>
            <a:ext cx="1947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贸易互惠之路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755140" y="5374640"/>
            <a:ext cx="75412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1130300">
              <a:buSzPct val="100000"/>
              <a:buFont typeface="Arial" panose="020B0604020202020204" pitchFamily="34" charset="0"/>
            </a:pPr>
            <a:r>
              <a:rPr lang="zh-CN" altLang="en-US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佛教、祆教、犹太教等宗教；    中亚和西亚的杂技、魔术、音乐、舞蹈</a:t>
            </a:r>
            <a:endParaRPr lang="zh-CN" altLang="en-US"/>
          </a:p>
        </p:txBody>
      </p:sp>
      <p:sp>
        <p:nvSpPr>
          <p:cNvPr id="2" name="Title 6"/>
          <p:cNvSpPr txBox="1"/>
          <p:nvPr userDrawn="1">
            <p:custDataLst>
              <p:tags r:id="rId67"/>
            </p:custDataLst>
          </p:nvPr>
        </p:nvSpPr>
        <p:spPr>
          <a:xfrm>
            <a:off x="268939" y="-85912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三、丝绸之路的影响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68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18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7" grpId="0"/>
      <p:bldP spid="17" grpId="1"/>
      <p:bldP spid="46" grpId="0"/>
      <p:bldP spid="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/>
          <p:nvPr userDrawn="1">
            <p:custDataLst>
              <p:tags r:id="rId1"/>
            </p:custDataLst>
          </p:nvPr>
        </p:nvSpPr>
        <p:spPr>
          <a:xfrm>
            <a:off x="394034" y="248098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三、丝绸之路的影响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74090" y="1813560"/>
            <a:ext cx="10051415" cy="3230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70000"/>
              </a:lnSpc>
            </a:pPr>
            <a:r>
              <a:rPr 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促进不同地区不同国家之间的交流，丰富人们的物质生活和精神生活（选二</a:t>
            </a:r>
            <a:r>
              <a:rPr 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37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</a:t>
            </a:r>
            <a:r>
              <a:rPr 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2.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为中国与西方之间的物质、技术和文化交流提供了便利（选三</a:t>
            </a:r>
            <a:r>
              <a:rPr 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52</a:t>
            </a:r>
            <a:r>
              <a:rPr 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）（参照张骞凿空西域影响）。</a:t>
            </a:r>
            <a:endParaRPr lang="zh-CN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70000"/>
              </a:lnSpc>
            </a:pPr>
            <a:r>
              <a:rPr lang="en-US" altLang="zh-CN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3.</a:t>
            </a: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中国古代的对外关系，大多经由海陆丝绸之路进行，有利于中国统一多民族国家的巩固与发展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70000"/>
              </a:lnSpc>
            </a:pPr>
            <a:endParaRPr lang="en-US" altLang="zh-CN" sz="20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77875" y="1207770"/>
            <a:ext cx="115271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总结：</a:t>
            </a:r>
            <a:endParaRPr lang="zh-CN" altLang="en-US" sz="2000" b="1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/>
          <p:nvPr userDrawn="1">
            <p:custDataLst>
              <p:tags r:id="rId1"/>
            </p:custDataLst>
          </p:nvPr>
        </p:nvSpPr>
        <p:spPr>
          <a:xfrm>
            <a:off x="471504" y="306518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四、</a:t>
            </a:r>
            <a:r>
              <a:rPr lang="zh-CN" altLang="en-US" sz="3600" b="1" spc="30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丝绸之路的当代传承与新生——“一带一路”</a:t>
            </a:r>
            <a:endParaRPr lang="zh-CN" altLang="en-US" sz="3600" b="1" spc="30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" y="1104900"/>
            <a:ext cx="7077710" cy="5443855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7762875" y="929640"/>
          <a:ext cx="3831590" cy="5795010"/>
        </p:xfrm>
        <a:graphic>
          <a:graphicData uri="http://schemas.openxmlformats.org/drawingml/2006/table">
            <a:tbl>
              <a:tblPr/>
              <a:tblGrid>
                <a:gridCol w="928370"/>
                <a:gridCol w="2903220"/>
              </a:tblGrid>
              <a:tr h="1539240">
                <a:tc>
                  <a:txBody>
                    <a:bodyPr/>
                    <a:p>
                      <a:pPr indent="0" algn="ctr" fontAlgn="auto">
                        <a:lnSpc>
                          <a:spcPct val="135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提出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35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中国于2013年基于</a:t>
                      </a:r>
                      <a:r>
                        <a:rPr 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人类命运共同体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建设而提出</a:t>
                      </a:r>
                      <a:endParaRPr 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925">
                <a:tc>
                  <a:txBody>
                    <a:bodyPr/>
                    <a:p>
                      <a:pPr indent="0" algn="ctr" fontAlgn="auto">
                        <a:lnSpc>
                          <a:spcPct val="135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含义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35000"/>
                        </a:lnSpc>
                        <a:buNone/>
                      </a:pPr>
                      <a:r>
                        <a:rPr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丝绸之路经济带和21世纪海上丝绸之路</a:t>
                      </a:r>
                      <a:endParaRPr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845">
                <a:tc>
                  <a:txBody>
                    <a:bodyPr/>
                    <a:p>
                      <a:pPr indent="0" algn="ctr" fontAlgn="auto">
                        <a:lnSpc>
                          <a:spcPct val="135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理念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35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共商、共建、共享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，这是“一带一路”的重要共识，被写入联合国决议和亚太经合组织领导人宣言等重要国际文件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 txBox="1"/>
          <p:nvPr userDrawn="1">
            <p:custDataLst>
              <p:tags r:id="rId1"/>
            </p:custDataLst>
          </p:nvPr>
        </p:nvSpPr>
        <p:spPr>
          <a:xfrm>
            <a:off x="371809" y="142053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四、</a:t>
            </a:r>
            <a:r>
              <a:rPr lang="zh-CN" altLang="en-US" sz="3600" b="1" spc="30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丝绸之路的当代传承与新生——“一带一路”</a:t>
            </a:r>
            <a:endParaRPr lang="zh-CN" altLang="en-US" sz="3600" b="1" spc="30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372110" y="707390"/>
          <a:ext cx="11541125" cy="3947160"/>
        </p:xfrm>
        <a:graphic>
          <a:graphicData uri="http://schemas.openxmlformats.org/drawingml/2006/table">
            <a:tbl>
              <a:tblPr/>
              <a:tblGrid>
                <a:gridCol w="908685"/>
                <a:gridCol w="10632440"/>
              </a:tblGrid>
              <a:tr h="1973580">
                <a:tc>
                  <a:txBody>
                    <a:bodyPr/>
                    <a:p>
                      <a:pPr indent="0" algn="ctr" fontAlgn="auto">
                        <a:lnSpc>
                          <a:spcPct val="135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目的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借用古代丝绸之路的历史符号，高举和平发展的旗帜，积极发展与沿线国家的经济合作关系，打造国际合作新平台，增添共同发展新动力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根据古丝绸之路留下的宝贵启示，秉承开放包容的共商、共建、共享原则，为中国与相关国家的经济合作、共同繁荣提供新的平台和虚拟的动力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 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纲要上</a:t>
                      </a: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181 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纲要下</a:t>
                      </a: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141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3580">
                <a:tc>
                  <a:txBody>
                    <a:bodyPr/>
                    <a:p>
                      <a:pPr indent="0" algn="ctr" fontAlgn="auto">
                        <a:lnSpc>
                          <a:spcPct val="135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实践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2014年设立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</a:rPr>
                        <a:t>丝路基金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2015年成立“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楷体" panose="02010609060101010101" charset="-122"/>
                        </a:rPr>
                        <a:t>亚投行</a:t>
                      </a: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”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2017年举办首届“一带一路”国际合作高峰论坛；2019年举办第二届“一带一路”国际合作高峰论坛</a:t>
                      </a: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  </a:t>
                      </a:r>
                      <a:r>
                        <a:rPr lang="zh-CN" altLang="en-US" sz="24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选一</a:t>
                      </a: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楷体" panose="02010609060101010101" charset="-122"/>
                        </a:rPr>
                        <a:t>84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7"/>
          <p:cNvSpPr/>
          <p:nvPr>
            <p:custDataLst>
              <p:tags r:id="rId1"/>
            </p:custDataLst>
          </p:nvPr>
        </p:nvSpPr>
        <p:spPr>
          <a:xfrm>
            <a:off x="165100" y="299720"/>
            <a:ext cx="12026265" cy="452755"/>
          </a:xfrm>
          <a:prstGeom prst="rect">
            <a:avLst/>
          </a:prstGeom>
          <a:noFill/>
          <a:ln w="9525">
            <a:noFill/>
          </a:ln>
        </p:spPr>
        <p:txBody>
          <a:bodyPr wrap="square" lIns="84873" tIns="42436" rIns="84873" bIns="42436" anchor="t">
            <a:spAutoFit/>
          </a:bodyPr>
          <a:lstStyle/>
          <a:p>
            <a:pPr defTabSz="849630" fontAlgn="auto">
              <a:spcBef>
                <a:spcPct val="50000"/>
              </a:spcBef>
              <a:buSzTx/>
            </a:pPr>
            <a:r>
              <a:rPr lang="zh-CN" altLang="en-US" sz="2400" b="1" strike="noStrike" noProof="1">
                <a:solidFill>
                  <a:srgbClr val="FF0000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【谈古论今】</a:t>
            </a:r>
            <a:r>
              <a:rPr lang="zh-CN" altLang="en-US" sz="2400" b="1" strike="noStrike" noProof="1">
                <a:solidFill>
                  <a:srgbClr val="4F0FBD"/>
                </a:solidFill>
                <a:effectLst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结合历史上的陆上和海上丝绸之路，你觉得今天“一带一路” 有何价值？</a:t>
            </a:r>
            <a:endParaRPr lang="zh-CN" altLang="en-US" sz="2400" b="1" strike="noStrike" noProof="1">
              <a:solidFill>
                <a:srgbClr val="4F0FBD"/>
              </a:solidFill>
              <a:effectLst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2530" name="Picture 2" descr="C:\Documents and Settings\Administrator\桌面\2018年12月新教材试教材料准备\地图图片\“一带一路”示意图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1660" y="793750"/>
            <a:ext cx="11336655" cy="4745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581660" y="5219065"/>
            <a:ext cx="11423650" cy="15684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对中国：</a:t>
            </a:r>
            <a:r>
              <a:rPr 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有利于我国深化改革，扩大对外开放；有利于保持我国经济持续稳定发展，</a:t>
            </a:r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en-US" altLang="zh-CN" sz="2400" b="1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en-US" alt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</a:t>
            </a:r>
            <a:r>
              <a:rPr 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进一步提高我国的国际地位。 </a:t>
            </a:r>
            <a:r>
              <a:rPr lang="zh-CN" sz="2400" b="1" dirty="0">
                <a:solidFill>
                  <a:srgbClr val="0E2FB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en-US" altLang="zh-CN" sz="2400" b="1" dirty="0">
              <a:solidFill>
                <a:srgbClr val="0E2FBE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对世界：</a:t>
            </a:r>
            <a:r>
              <a:rPr lang="zh-CN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有利于增进沿线国家和地区的经济合作和文化交流，实现各国资源的优势互补，促进各国共同发展；有利于各国消除分歧，增进友谊，维护地区和世界和平。</a:t>
            </a:r>
            <a:r>
              <a:rPr lang="zh-CN" sz="2400" b="1" dirty="0">
                <a:solidFill>
                  <a:srgbClr val="0E2FBE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2400" b="1" dirty="0">
              <a:solidFill>
                <a:srgbClr val="0E2FBE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240641"/>
          <p:cNvSpPr/>
          <p:nvPr/>
        </p:nvSpPr>
        <p:spPr>
          <a:xfrm>
            <a:off x="2626995" y="199866"/>
            <a:ext cx="706945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中国的对外交往给了你哪些启示？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0643" name="文本框 240642"/>
          <p:cNvSpPr txBox="1"/>
          <p:nvPr/>
        </p:nvSpPr>
        <p:spPr>
          <a:xfrm>
            <a:off x="176530" y="845185"/>
            <a:ext cx="11838940" cy="600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Calibri" panose="020F0502020204030204" charset="0"/>
                <a:ea typeface="黑体" panose="02010609060101010101" charset="-122"/>
                <a:sym typeface="+mn-ea"/>
              </a:rPr>
              <a:t>启示</a:t>
            </a:r>
            <a:r>
              <a:rPr lang="zh-CN" altLang="en-US" sz="3200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：</a:t>
            </a:r>
            <a:endParaRPr lang="zh-CN" altLang="en-US" sz="3200" dirty="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60"/>
              </a:lnSpc>
              <a:spcBef>
                <a:spcPts val="0"/>
              </a:spcBef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、对外开放有利于经济的繁荣和发展，闭关锁国只会与世隔绝，落后于世界潮流。</a:t>
            </a:r>
            <a:r>
              <a:rPr lang="zh-CN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坚持对外开放，加强国际交流与合作，积极参与国际竞争。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ts val="3360"/>
              </a:lnSpc>
              <a:spcBef>
                <a:spcPts val="0"/>
              </a:spcBef>
            </a:pP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ts val="3360"/>
              </a:lnSpc>
              <a:spcBef>
                <a:spcPts val="0"/>
              </a:spcBef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、政治稳定、经济繁荣是对外经济文化交流的重要条件。既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要致力于</a:t>
            </a:r>
            <a:r>
              <a:rPr lang="zh-CN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维护国内和国际秩序的和平稳定，又要坚持以经济建设为中心、深化国内体制改革，提高综合国力。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ts val="3360"/>
              </a:lnSpc>
              <a:spcBef>
                <a:spcPts val="0"/>
              </a:spcBef>
            </a:pP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fontAlgn="auto">
              <a:lnSpc>
                <a:spcPts val="3360"/>
              </a:lnSpc>
              <a:spcBef>
                <a:spcPts val="0"/>
              </a:spcBef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、和平友好交往是我国人民同外国交往的主流,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坚持</a:t>
            </a:r>
            <a:r>
              <a:rPr lang="zh-CN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和平交往、互利共赢</a:t>
            </a:r>
            <a:r>
              <a:rPr lang="zh-CN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zh-CN" sz="3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ts val="3360"/>
              </a:lnSpc>
              <a:spcBef>
                <a:spcPts val="0"/>
              </a:spcBef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fontAlgn="auto">
              <a:lnSpc>
                <a:spcPts val="3360"/>
              </a:lnSpc>
              <a:spcBef>
                <a:spcPts val="0"/>
              </a:spcBef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3075" y="454660"/>
            <a:ext cx="5774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丝绸之路主题总结</a:t>
            </a:r>
            <a:endParaRPr lang="zh-CN" altLang="en-US" sz="2800" b="1"/>
          </a:p>
        </p:txBody>
      </p:sp>
      <p:sp>
        <p:nvSpPr>
          <p:cNvPr id="6" name="文本框 5"/>
          <p:cNvSpPr txBox="1"/>
          <p:nvPr/>
        </p:nvSpPr>
        <p:spPr>
          <a:xfrm>
            <a:off x="609600" y="1560195"/>
            <a:ext cx="10654030" cy="3723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从动机与效果，来认识丝绸之路这一主题复习</a:t>
            </a:r>
            <a:endParaRPr lang="en-US" altLang="zh-CN" sz="2000"/>
          </a:p>
          <a:p>
            <a:endParaRPr lang="en-US" altLang="zh-CN" sz="2000"/>
          </a:p>
          <a:p>
            <a:r>
              <a:rPr lang="zh-CN" altLang="en-US" sz="2000">
                <a:sym typeface="+mn-ea"/>
              </a:rPr>
              <a:t>丝绸之路的开通出于军事和政治动机，但丝绸之路历时千年，不断发展，涉及范围广，前期以陆路为主，唐代丝绸之路、草原丝绸之路、海上丝绸之路、西南丝绸之路，多路并存海陆并举，宋朝海上丝绸之路繁盛，明清以后中国对外则逐渐走向自我封闭，实行有限度的对外贸易</a:t>
            </a:r>
            <a:r>
              <a:rPr lang="en-US" altLang="zh-CN" sz="2000">
                <a:sym typeface="+mn-ea"/>
              </a:rPr>
              <a:t>——</a:t>
            </a:r>
            <a:r>
              <a:rPr lang="zh-CN" altLang="en-US" sz="2000">
                <a:sym typeface="+mn-ea"/>
              </a:rPr>
              <a:t>朝贡贸易。但总的来说丝绸之路将中国同西亚、非洲、南亚等许多国家联系起来，促进了它们之间的政治，经济和军事文化等的双向互惠性交流。为中国与西方的物质、技术和文化交流提供了便利。丝绸之路等商路不仅是商贸路线，而且是中西文化交流的桥梁。并在当代有了进一步的传承与新生，中国提出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丝绸之路经济带</a:t>
            </a:r>
            <a:r>
              <a:rPr lang="en-US" altLang="zh-CN" sz="2000">
                <a:sym typeface="+mn-ea"/>
              </a:rPr>
              <a:t>”“21</a:t>
            </a:r>
            <a:r>
              <a:rPr lang="zh-CN" altLang="en-US" sz="2000">
                <a:sym typeface="+mn-ea"/>
              </a:rPr>
              <a:t>世纪海上丝绸之路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的战略构想，以此为依托让欧亚非各国政治、经济、文化等交流联系更加</a:t>
            </a:r>
            <a:r>
              <a:rPr lang="zh-CN" altLang="en-US" sz="2000">
                <a:sym typeface="+mn-ea"/>
              </a:rPr>
              <a:t>广泛而</a:t>
            </a:r>
            <a:r>
              <a:rPr lang="zh-CN" altLang="en-US" sz="2000">
                <a:sym typeface="+mn-ea"/>
              </a:rPr>
              <a:t>深入。</a:t>
            </a:r>
            <a:endParaRPr lang="zh-CN" altLang="en-US" sz="2000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0100" y="491490"/>
            <a:ext cx="49187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结构板书</a:t>
            </a:r>
            <a:endParaRPr lang="zh-CN" altLang="en-US" sz="2800" b="1"/>
          </a:p>
        </p:txBody>
      </p:sp>
      <p:sp>
        <p:nvSpPr>
          <p:cNvPr id="3" name="圆角矩形 2"/>
          <p:cNvSpPr/>
          <p:nvPr/>
        </p:nvSpPr>
        <p:spPr>
          <a:xfrm>
            <a:off x="3021330" y="1475105"/>
            <a:ext cx="784225" cy="34791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丝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绸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之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路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的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开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通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并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发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展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388485" y="4226560"/>
            <a:ext cx="2432050" cy="619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文化视角：文化交流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388485" y="1475105"/>
            <a:ext cx="2432050" cy="619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政治视角：对外关系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388485" y="2783840"/>
            <a:ext cx="2432050" cy="61912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经济视角：日常生活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383030" y="1475105"/>
            <a:ext cx="765175" cy="34798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出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于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军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事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目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的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张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骞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出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使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西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2148205" y="3105150"/>
            <a:ext cx="874395" cy="382270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>
            <a:off x="1391920" y="5172710"/>
            <a:ext cx="6794500" cy="177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20190" y="5172710"/>
            <a:ext cx="82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动机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299710" y="5172710"/>
            <a:ext cx="1994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效果</a:t>
            </a:r>
            <a:endParaRPr lang="zh-CN" altLang="en-US"/>
          </a:p>
        </p:txBody>
      </p:sp>
      <p:sp>
        <p:nvSpPr>
          <p:cNvPr id="12" name="左中括号 11"/>
          <p:cNvSpPr/>
          <p:nvPr/>
        </p:nvSpPr>
        <p:spPr>
          <a:xfrm>
            <a:off x="3896995" y="1771650"/>
            <a:ext cx="491490" cy="288671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539990" y="1475105"/>
            <a:ext cx="746125" cy="34791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</a:rPr>
              <a:t>丝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绸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之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路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当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代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的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传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承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与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新</a:t>
            </a:r>
            <a:endParaRPr lang="zh-CN" altLang="en-US">
              <a:solidFill>
                <a:schemeClr val="tx1"/>
              </a:solidFill>
            </a:endParaRPr>
          </a:p>
          <a:p>
            <a:pPr algn="ctr"/>
            <a:r>
              <a:rPr lang="zh-CN" altLang="en-US">
                <a:solidFill>
                  <a:schemeClr val="tx1"/>
                </a:solidFill>
              </a:rPr>
              <a:t>生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6930390" y="3017520"/>
            <a:ext cx="609600" cy="385445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539990" y="5172710"/>
            <a:ext cx="655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2709545" y="264795"/>
            <a:ext cx="5262880" cy="923290"/>
          </a:xfrm>
          <a:prstGeom prst="rect">
            <a:avLst/>
          </a:prstGeom>
          <a:noFill/>
        </p:spPr>
        <p:txBody>
          <a:bodyPr vert="horz" wrap="square" rtlCol="0" anchor="b" anchorCtr="0">
            <a:normAutofit fontScale="60000"/>
          </a:bodyPr>
          <a:p>
            <a:pPr algn="dist"/>
            <a:r>
              <a:rPr lang="zh-CN" altLang="en-US" sz="540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ea"/>
                <a:sym typeface="宋体" panose="02010600030101010101" pitchFamily="2" charset="-122"/>
              </a:rPr>
              <a:t>《丝绸之路》涉及的知识点</a:t>
            </a:r>
            <a:endParaRPr lang="zh-CN" altLang="en-US" sz="5400" dirty="0">
              <a:solidFill>
                <a:schemeClr val="tx1"/>
              </a:solidFill>
              <a:uFillTx/>
              <a:latin typeface="Arial" panose="020B0604020202020204" pitchFamily="34" charset="0"/>
              <a:ea typeface="隶书" panose="02010509060101010101" pitchFamily="49" charset="-122"/>
              <a:cs typeface="+mn-ea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9170" y="5892165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《选必</a:t>
            </a:r>
            <a:r>
              <a:rPr lang="en-US" altLang="zh-CN"/>
              <a:t>3</a:t>
            </a:r>
            <a:r>
              <a:rPr lang="zh-CN" altLang="en-US"/>
              <a:t>》</a:t>
            </a:r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86460" y="2996565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《纲要下》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979170" y="4389755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《选必</a:t>
            </a:r>
            <a:r>
              <a:rPr lang="en-US" altLang="zh-CN"/>
              <a:t>2</a:t>
            </a:r>
            <a:r>
              <a:rPr lang="zh-CN" altLang="en-US"/>
              <a:t>》</a:t>
            </a:r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886460" y="1776730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《纲要上》</a:t>
            </a:r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>
            <a:off x="2183130" y="1353820"/>
            <a:ext cx="263525" cy="10699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588895" y="1150620"/>
            <a:ext cx="6304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4</a:t>
            </a:r>
            <a:r>
              <a:rPr lang="zh-CN" altLang="en-US"/>
              <a:t>课</a:t>
            </a:r>
            <a:r>
              <a:rPr lang="en-US" altLang="zh-CN"/>
              <a:t>     </a:t>
            </a:r>
            <a:r>
              <a:rPr lang="zh-CN" altLang="en-US"/>
              <a:t>西汉与东汉</a:t>
            </a:r>
            <a:r>
              <a:rPr lang="en-US" altLang="zh-CN"/>
              <a:t>——</a:t>
            </a:r>
            <a:r>
              <a:rPr lang="zh-CN" altLang="en-US"/>
              <a:t>统一多民族封建国家的巩固</a:t>
            </a:r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2588895" y="1598930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8</a:t>
            </a:r>
            <a:r>
              <a:rPr lang="zh-CN" altLang="en-US"/>
              <a:t>课</a:t>
            </a:r>
            <a:r>
              <a:rPr lang="en-US" altLang="zh-CN"/>
              <a:t>     </a:t>
            </a:r>
            <a:r>
              <a:rPr lang="zh-CN" altLang="en-US"/>
              <a:t>三国至隋唐的文化</a:t>
            </a:r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2588895" y="2091055"/>
            <a:ext cx="5217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29</a:t>
            </a:r>
            <a:r>
              <a:rPr lang="zh-CN" altLang="en-US"/>
              <a:t>课</a:t>
            </a:r>
            <a:r>
              <a:rPr lang="en-US" altLang="zh-CN"/>
              <a:t>    </a:t>
            </a:r>
            <a:r>
              <a:rPr lang="zh-CN" altLang="en-US"/>
              <a:t>改革开放以来的巨大成就</a:t>
            </a:r>
            <a:r>
              <a:rPr lang="en-US" altLang="zh-CN"/>
              <a:t>   </a:t>
            </a:r>
            <a:endParaRPr lang="en-US" altLang="zh-CN"/>
          </a:p>
        </p:txBody>
      </p:sp>
      <p:sp>
        <p:nvSpPr>
          <p:cNvPr id="13" name="左大括号 12"/>
          <p:cNvSpPr/>
          <p:nvPr>
            <p:custDataLst>
              <p:tags r:id="rId8"/>
            </p:custDataLst>
          </p:nvPr>
        </p:nvSpPr>
        <p:spPr>
          <a:xfrm>
            <a:off x="2278380" y="2733675"/>
            <a:ext cx="120650" cy="7829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2588895" y="2677795"/>
            <a:ext cx="74536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2</a:t>
            </a:r>
            <a:r>
              <a:rPr lang="zh-CN" altLang="en-US"/>
              <a:t>课</a:t>
            </a:r>
            <a:r>
              <a:rPr lang="en-US" altLang="zh-CN"/>
              <a:t>      </a:t>
            </a:r>
            <a:r>
              <a:rPr lang="zh-CN" altLang="en-US"/>
              <a:t>古代世界的帝国与文明的交流</a:t>
            </a:r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2548890" y="3264535"/>
            <a:ext cx="7494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23</a:t>
            </a:r>
            <a:r>
              <a:rPr lang="zh-CN" altLang="en-US"/>
              <a:t>课</a:t>
            </a:r>
            <a:r>
              <a:rPr lang="en-US" altLang="zh-CN"/>
              <a:t>     </a:t>
            </a:r>
            <a:r>
              <a:rPr lang="zh-CN" altLang="en-US"/>
              <a:t>和平发展合作共赢的时代潮流</a:t>
            </a:r>
            <a:endParaRPr lang="zh-CN" altLang="en-US"/>
          </a:p>
        </p:txBody>
      </p:sp>
      <p:sp>
        <p:nvSpPr>
          <p:cNvPr id="16" name="左大括号 15"/>
          <p:cNvSpPr/>
          <p:nvPr>
            <p:custDataLst>
              <p:tags r:id="rId11"/>
            </p:custDataLst>
          </p:nvPr>
        </p:nvSpPr>
        <p:spPr>
          <a:xfrm>
            <a:off x="2278380" y="3937635"/>
            <a:ext cx="168275" cy="13646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2509520" y="3696970"/>
            <a:ext cx="6466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2</a:t>
            </a:r>
            <a:r>
              <a:rPr lang="zh-CN" altLang="en-US"/>
              <a:t>课</a:t>
            </a:r>
            <a:r>
              <a:rPr lang="en-US" altLang="zh-CN"/>
              <a:t>       </a:t>
            </a:r>
            <a:r>
              <a:rPr lang="zh-CN" altLang="en-US"/>
              <a:t>新航路开辟后的食物物种交流</a:t>
            </a:r>
            <a:r>
              <a:rPr lang="en-US" altLang="zh-CN"/>
              <a:t>      </a:t>
            </a:r>
            <a:endParaRPr lang="en-US" altLang="zh-CN"/>
          </a:p>
        </p:txBody>
      </p:sp>
      <p:sp>
        <p:nvSpPr>
          <p:cNvPr id="18" name="文本框 17"/>
          <p:cNvSpPr txBox="1"/>
          <p:nvPr>
            <p:custDataLst>
              <p:tags r:id="rId13"/>
            </p:custDataLst>
          </p:nvPr>
        </p:nvSpPr>
        <p:spPr>
          <a:xfrm>
            <a:off x="2509520" y="4138930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zh-CN"/>
              <a:t>三单元</a:t>
            </a:r>
            <a:r>
              <a:rPr lang="en-US" altLang="zh-CN"/>
              <a:t>  </a:t>
            </a:r>
            <a:r>
              <a:rPr lang="zh-CN" altLang="en-US"/>
              <a:t>导语</a:t>
            </a:r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2509520" y="4578350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7</a:t>
            </a:r>
            <a:r>
              <a:rPr lang="zh-CN" altLang="en-US"/>
              <a:t>课</a:t>
            </a:r>
            <a:r>
              <a:rPr lang="en-US" altLang="zh-CN"/>
              <a:t>       </a:t>
            </a:r>
            <a:r>
              <a:rPr lang="zh-CN" altLang="en-US"/>
              <a:t>古代的商业贸易</a:t>
            </a:r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2509520" y="5015230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 altLang="zh-CN"/>
              <a:t>12</a:t>
            </a:r>
            <a:r>
              <a:rPr lang="zh-CN" altLang="en-US"/>
              <a:t>课</a:t>
            </a:r>
            <a:r>
              <a:rPr lang="en-US" altLang="zh-CN"/>
              <a:t>     </a:t>
            </a:r>
            <a:r>
              <a:rPr lang="zh-CN" altLang="en-US"/>
              <a:t>水陆交通的变迁</a:t>
            </a:r>
            <a:r>
              <a:rPr lang="en-US" altLang="zh-CN"/>
              <a:t>  </a:t>
            </a:r>
            <a:endParaRPr lang="en-US" altLang="zh-CN"/>
          </a:p>
        </p:txBody>
      </p:sp>
      <p:sp>
        <p:nvSpPr>
          <p:cNvPr id="21" name="左大括号 20"/>
          <p:cNvSpPr/>
          <p:nvPr>
            <p:custDataLst>
              <p:tags r:id="rId16"/>
            </p:custDataLst>
          </p:nvPr>
        </p:nvSpPr>
        <p:spPr>
          <a:xfrm>
            <a:off x="2278380" y="5723255"/>
            <a:ext cx="76200" cy="8445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>
            <p:custDataLst>
              <p:tags r:id="rId17"/>
            </p:custDataLst>
          </p:nvPr>
        </p:nvSpPr>
        <p:spPr>
          <a:xfrm>
            <a:off x="2446655" y="5600065"/>
            <a:ext cx="3031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zh-CN"/>
              <a:t>四</a:t>
            </a:r>
            <a:r>
              <a:rPr lang="zh-CN"/>
              <a:t>单元</a:t>
            </a:r>
            <a:r>
              <a:rPr lang="en-US" altLang="zh-CN"/>
              <a:t>  </a:t>
            </a:r>
            <a:r>
              <a:rPr lang="zh-CN" altLang="en-US"/>
              <a:t>导语</a:t>
            </a:r>
            <a:endParaRPr lang="zh-CN" altLang="en-US"/>
          </a:p>
        </p:txBody>
      </p:sp>
      <p:sp>
        <p:nvSpPr>
          <p:cNvPr id="23" name="文本框 22"/>
          <p:cNvSpPr txBox="1"/>
          <p:nvPr>
            <p:custDataLst>
              <p:tags r:id="rId18"/>
            </p:custDataLst>
          </p:nvPr>
        </p:nvSpPr>
        <p:spPr>
          <a:xfrm>
            <a:off x="2509520" y="6243320"/>
            <a:ext cx="6704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第</a:t>
            </a:r>
            <a:r>
              <a:rPr lang="en-US"/>
              <a:t>9</a:t>
            </a:r>
            <a:r>
              <a:rPr lang="zh-CN" altLang="en-US"/>
              <a:t>课</a:t>
            </a:r>
            <a:r>
              <a:rPr lang="en-US" altLang="zh-CN"/>
              <a:t>   </a:t>
            </a:r>
            <a:r>
              <a:rPr lang="zh-CN" altLang="en-US"/>
              <a:t>古代的商路、贸易与文化交流</a:t>
            </a:r>
            <a:endParaRPr lang="zh-CN" altLang="en-US"/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/>
          <p:nvPr userDrawn="1">
            <p:custDataLst>
              <p:tags r:id="rId1"/>
            </p:custDataLst>
          </p:nvPr>
        </p:nvSpPr>
        <p:spPr>
          <a:xfrm>
            <a:off x="1277954" y="1173359"/>
            <a:ext cx="10973399" cy="10439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30000"/>
              </a:lnSpc>
              <a:spcAft>
                <a:spcPts val="800"/>
              </a:spcAft>
            </a:pPr>
            <a:r>
              <a:rPr lang="zh-CN" altLang="en-US" sz="2800" spc="5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用一句话概括丝绸之路的含义。</a:t>
            </a:r>
            <a:endParaRPr lang="zh-CN" altLang="en-US" sz="2800" spc="5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7" name="Title 6"/>
          <p:cNvSpPr txBox="1"/>
          <p:nvPr userDrawn="1">
            <p:custDataLst>
              <p:tags r:id="rId2"/>
            </p:custDataLst>
          </p:nvPr>
        </p:nvSpPr>
        <p:spPr>
          <a:xfrm>
            <a:off x="472139" y="502733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丝绸之路的含义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515745" y="2167890"/>
            <a:ext cx="10341610" cy="35985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9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由中国西北和中亚联通欧亚大陆的商路（选三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49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）；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9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是沟通古代东西方经济、文化的主要桥梁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（选三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49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9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是东西方经济和文化交流的重要象征（选三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49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）。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90000"/>
              </a:lnSpc>
            </a:pP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是古代贯通亚、欧、北非的重要贸易通道（选二</a:t>
            </a:r>
            <a:r>
              <a:rPr lang="en-US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37</a:t>
            </a:r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）；</a:t>
            </a:r>
            <a:endParaRPr 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lnSpc>
                <a:spcPct val="190000"/>
              </a:lnSpc>
            </a:pP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C:/Users/acer/AppData/Local/Temp/picturecompress_20210917084739/output_1.pngoutput_1"/>
          <p:cNvPicPr>
            <a:picLocks noChangeAspect="1"/>
          </p:cNvPicPr>
          <p:nvPr/>
        </p:nvPicPr>
        <p:blipFill>
          <a:blip r:embed="rId1">
            <a:lum contrast="30000"/>
          </a:blip>
          <a:srcRect t="1768" r="1370"/>
          <a:stretch>
            <a:fillRect/>
          </a:stretch>
        </p:blipFill>
        <p:spPr>
          <a:xfrm>
            <a:off x="204470" y="1737995"/>
            <a:ext cx="5779770" cy="4428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</p:pic>
      <p:sp>
        <p:nvSpPr>
          <p:cNvPr id="7" name="Title 6"/>
          <p:cNvSpPr txBox="1"/>
          <p:nvPr userDrawn="1">
            <p:custDataLst>
              <p:tags r:id="rId2"/>
            </p:custDataLst>
          </p:nvPr>
        </p:nvSpPr>
        <p:spPr>
          <a:xfrm>
            <a:off x="471504" y="272228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一、丝绸之路的起源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2" name="Title 6"/>
          <p:cNvSpPr txBox="1"/>
          <p:nvPr userDrawn="1">
            <p:custDataLst>
              <p:tags r:id="rId3"/>
            </p:custDataLst>
          </p:nvPr>
        </p:nvSpPr>
        <p:spPr>
          <a:xfrm>
            <a:off x="511509" y="1005018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24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根据地图并结合所学知识，分析汉朝丝绸之路开辟的原因</a:t>
            </a:r>
            <a:endParaRPr lang="zh-CN" altLang="en-US" sz="24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29985" y="1250950"/>
            <a:ext cx="5742305" cy="357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40000"/>
              </a:lnSpc>
            </a:pPr>
            <a:r>
              <a:rPr lang="en-US" b="1">
                <a:latin typeface="Times New Roman" panose="02020603050405020304" charset="0"/>
              </a:rPr>
              <a:t>1.</a:t>
            </a:r>
            <a:r>
              <a:rPr lang="zh-CN" b="1">
                <a:ea typeface="宋体" panose="02010600030101010101" pitchFamily="2" charset="-122"/>
              </a:rPr>
              <a:t>张骞</a:t>
            </a:r>
            <a:r>
              <a:rPr lang="en-US" altLang="zh-CN" b="1">
                <a:ea typeface="宋体" panose="02010600030101010101" pitchFamily="2" charset="-122"/>
              </a:rPr>
              <a:t>“</a:t>
            </a:r>
            <a:r>
              <a:rPr lang="zh-CN" b="1">
                <a:ea typeface="宋体" panose="02010600030101010101" pitchFamily="2" charset="-122"/>
              </a:rPr>
              <a:t>凿空</a:t>
            </a:r>
            <a:r>
              <a:rPr lang="en-US" altLang="zh-CN" b="1">
                <a:ea typeface="宋体" panose="02010600030101010101" pitchFamily="2" charset="-122"/>
              </a:rPr>
              <a:t>”</a:t>
            </a:r>
            <a:r>
              <a:rPr lang="zh-CN" b="1">
                <a:ea typeface="宋体" panose="02010600030101010101" pitchFamily="2" charset="-122"/>
              </a:rPr>
              <a:t>西域</a:t>
            </a:r>
            <a:endParaRPr lang="zh-CN" b="1">
              <a:ea typeface="宋体" panose="02010600030101010101" pitchFamily="2" charset="-122"/>
            </a:endParaRPr>
          </a:p>
          <a:p>
            <a:pPr indent="0">
              <a:lnSpc>
                <a:spcPct val="140000"/>
              </a:lnSpc>
            </a:pP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）时间：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公元前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138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（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）原因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为配合对匈奴的战争（纲上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21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），联合大月氏等政权共击匈奴（选三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）。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（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）概况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①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两次出使西域（纲上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21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被匈奴人俘虏，后到达大月氏（选三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把见闻汇报给汉武帝，使汉朝了解西域的情况（选三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b="0">
                <a:ea typeface="宋体" panose="02010600030101010101" pitchFamily="2" charset="-122"/>
              </a:rPr>
              <a:t>。</a:t>
            </a: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4470" y="1967865"/>
            <a:ext cx="5756910" cy="321564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116955" y="4715510"/>
            <a:ext cx="607504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（4）影响</a:t>
            </a:r>
            <a:endParaRPr lang="zh-CN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/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丝绸之路发展史上一个标志性事件（选三</a:t>
            </a: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）；陆路经河西走廊向中亚、西亚延伸（选一</a:t>
            </a: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64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）；大大促进西域与中原的政治、经济、文化联系（纲上</a:t>
            </a: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21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）；开辟中西交通道路（纲上</a:t>
            </a: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21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）；中国丝织品沿着这条路传向中亚、西亚、欧洲和北非（纲上</a:t>
            </a: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21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）；大大推进了丝绸之路的畅通和贸易的繁荣（选三</a:t>
            </a: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</a:t>
            </a:r>
            <a:r>
              <a:rPr 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）。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五角星 4"/>
          <p:cNvSpPr/>
          <p:nvPr/>
        </p:nvSpPr>
        <p:spPr>
          <a:xfrm>
            <a:off x="6116955" y="4775835"/>
            <a:ext cx="236855" cy="2000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0" grpId="0"/>
      <p:bldP spid="10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 userDrawn="1">
            <p:custDataLst>
              <p:tags r:id="rId1"/>
            </p:custDataLst>
          </p:nvPr>
        </p:nvSpPr>
        <p:spPr>
          <a:xfrm>
            <a:off x="258445" y="245745"/>
            <a:ext cx="11710035" cy="5651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二、丝绸之路的发展</a:t>
            </a:r>
            <a:r>
              <a:rPr altLang="zh-CN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      </a:t>
            </a: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广义上的丝绸之路</a:t>
            </a:r>
            <a:r>
              <a:rPr lang="zh-CN" altLang="en-US" sz="3600" b="1" spc="30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（选三</a:t>
            </a:r>
            <a:r>
              <a:rPr altLang="zh-CN" sz="3600" b="1" spc="30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51</a:t>
            </a:r>
            <a:r>
              <a:rPr lang="zh-CN" altLang="en-US" sz="3600" b="1" spc="30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5087"/>
          <a:stretch>
            <a:fillRect/>
          </a:stretch>
        </p:blipFill>
        <p:spPr>
          <a:xfrm>
            <a:off x="214630" y="894715"/>
            <a:ext cx="5982335" cy="3832225"/>
          </a:xfrm>
          <a:prstGeom prst="rect">
            <a:avLst/>
          </a:prstGeom>
        </p:spPr>
      </p:pic>
      <p:graphicFrame>
        <p:nvGraphicFramePr>
          <p:cNvPr id="8" name="表格 7"/>
          <p:cNvGraphicFramePr/>
          <p:nvPr>
            <p:custDataLst>
              <p:tags r:id="rId4"/>
            </p:custDataLst>
          </p:nvPr>
        </p:nvGraphicFramePr>
        <p:xfrm>
          <a:off x="6315710" y="981710"/>
          <a:ext cx="5229225" cy="3527425"/>
        </p:xfrm>
        <a:graphic>
          <a:graphicData uri="http://schemas.openxmlformats.org/drawingml/2006/table">
            <a:tbl>
              <a:tblPr/>
              <a:tblGrid>
                <a:gridCol w="1037590"/>
                <a:gridCol w="4191635"/>
              </a:tblGrid>
              <a:tr h="1155700"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草原丝绸之路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位于丝绸之路北面，从漠北草原或南西伯利亚西行。游牧民族的西迁，很多是沿着这条商路进行的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1725">
                <a:tc>
                  <a:txBody>
                    <a:bodyPr/>
                    <a:p>
                      <a:pPr indent="0"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西南丝绸之路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30000"/>
                        </a:lnSpc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在沟通古代中国西南地区与东南亚、南亚的联系上，长期发挥着重要作用，骡马、茶叶等成为主要交易商品，因此又被称为“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茶马古道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”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</a:t>
                      </a:r>
                      <a:r>
                        <a:rPr lang="zh-CN" altLang="en-US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路线：关中平原——成都平原——横断山麓——澜沧江、怒江——缅甸和印度——中亚、西亚</a:t>
                      </a:r>
                      <a:r>
                        <a:rPr lang="zh-CN" alt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）</a:t>
                      </a:r>
                      <a:endParaRPr lang="zh-CN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5"/>
            </p:custDataLst>
          </p:nvPr>
        </p:nvGraphicFramePr>
        <p:xfrm>
          <a:off x="258445" y="4679950"/>
          <a:ext cx="10697210" cy="1960245"/>
        </p:xfrm>
        <a:graphic>
          <a:graphicData uri="http://schemas.openxmlformats.org/drawingml/2006/table">
            <a:tbl>
              <a:tblPr/>
              <a:tblGrid>
                <a:gridCol w="2851785"/>
                <a:gridCol w="7845425"/>
              </a:tblGrid>
              <a:tr h="1960245">
                <a:tc>
                  <a:txBody>
                    <a:bodyPr/>
                    <a:p>
                      <a:pPr indent="0" algn="ctr" fontAlgn="auto">
                        <a:lnSpc>
                          <a:spcPct val="13500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宋体" panose="02010600030101010101" pitchFamily="2" charset="-122"/>
                        </a:rPr>
                        <a:t>海上丝绸之路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西汉时期，中国就已经开辟了通往印度洋的海路</a:t>
                      </a:r>
                      <a:endParaRPr lang="en-US" sz="16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宋元时期，随着造船工艺和航海的技术提升，海上丝绸之路日益兴盛，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广州、泉州、明州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等成为海上丝绸之路的重要交易枢纽</a:t>
                      </a:r>
                      <a:endParaRPr lang="en-US" sz="16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en-US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通过海上丝绸之路，中国出口的商品有丝绸、瓷器、纸张、茶叶等</a:t>
                      </a:r>
                      <a:endParaRPr lang="en-US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en-US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官府在东南沿海一带设置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市舶司</a:t>
                      </a:r>
                      <a:r>
                        <a:rPr lang="en-US" sz="16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，掌管对外贸易</a:t>
                      </a:r>
                      <a:endParaRPr lang="en-US" sz="16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 fontAlgn="auto">
                        <a:lnSpc>
                          <a:spcPct val="135000"/>
                        </a:lnSpc>
                        <a:buFont typeface="Wingdings" panose="05000000000000000000" charset="0"/>
                        <a:buChar char="p"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明初</a:t>
                      </a:r>
                      <a:r>
                        <a:rPr lang="en-US" sz="1600" b="1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郑和下西洋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达到了古代“海上丝绸之路”交通的巅峰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6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 userDrawn="1">
            <p:custDataLst>
              <p:tags r:id="rId1"/>
            </p:custDataLst>
          </p:nvPr>
        </p:nvSpPr>
        <p:spPr>
          <a:xfrm>
            <a:off x="328629" y="245558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二、丝绸之路的发展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pic>
        <p:nvPicPr>
          <p:cNvPr id="9" name="图片 8" descr="V7%TO]9OZB26{R55P1RAX0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6260" y="986790"/>
            <a:ext cx="5166360" cy="4622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92165" y="1494155"/>
            <a:ext cx="5932805" cy="3731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90000"/>
              </a:lnSpc>
            </a:pP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与西域商路通畅，与大食国接触，造纸术传到阿拉伯地区（选一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66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2.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从长安出发，向东到朝鲜，向西经丝绸之路通往今天的印度、伊朗、阿拉伯以及欧洲合非洲（纲上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46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3.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玄奘西行天竺取经（纲上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45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）；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4.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受割据、战乱等因素影响，加上东西方的海路联系日益活跃，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唐朝后期后在东西交通中重要性渐趋下降（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选三</a:t>
            </a:r>
            <a:r>
              <a:rPr lang="en-US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</a:t>
            </a:r>
            <a:r>
              <a:rPr lang="zh-CN" b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endParaRPr lang="zh-CN" altLang="en-US" b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39840" y="1126490"/>
            <a:ext cx="2314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（一）唐朝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99440" y="564134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ea typeface="宋体" panose="02010600030101010101" pitchFamily="2" charset="-122"/>
              </a:rPr>
              <a:t>唐朝（纲上</a:t>
            </a:r>
            <a:r>
              <a:rPr lang="en-US" b="1">
                <a:latin typeface="Times New Roman" panose="02020603050405020304" charset="0"/>
              </a:rPr>
              <a:t>46</a:t>
            </a:r>
            <a:r>
              <a:rPr lang="zh-CN" b="1">
                <a:ea typeface="宋体" panose="02010600030101010101" pitchFamily="2" charset="-122"/>
              </a:rPr>
              <a:t>）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 userDrawn="1">
            <p:custDataLst>
              <p:tags r:id="rId1"/>
            </p:custDataLst>
          </p:nvPr>
        </p:nvSpPr>
        <p:spPr>
          <a:xfrm>
            <a:off x="328629" y="245558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二、丝绸之路的发展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84060" y="402590"/>
            <a:ext cx="5319395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zh-CN" altLang="en-US">
                <a:sym typeface="+mn-ea"/>
              </a:rPr>
              <a:t>北方陆路交通阻隔，海上丝绸之路发达</a:t>
            </a:r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43855" y="541020"/>
            <a:ext cx="2314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（二）宋朝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599440" y="564134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t>南宋（选二</a:t>
            </a:r>
            <a:r>
              <a:rPr lang="en-US"/>
              <a:t>71</a:t>
            </a:r>
            <a:r>
              <a:t>）</a:t>
            </a:r>
          </a:p>
        </p:txBody>
      </p:sp>
      <p:pic>
        <p:nvPicPr>
          <p:cNvPr id="5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6484" t="17778" r="14923" b="10278"/>
          <a:stretch>
            <a:fillRect/>
          </a:stretch>
        </p:blipFill>
        <p:spPr>
          <a:xfrm>
            <a:off x="328930" y="1126490"/>
            <a:ext cx="4354830" cy="45142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4683760" y="909320"/>
            <a:ext cx="7508875" cy="6289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30000"/>
              </a:lnSpc>
            </a:pP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①海路发达，不仅恢复唐朝由广州出发经越南到阿拉伯的旧路，又开辟由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__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明州</a:t>
            </a:r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到日本朝鲜的航路。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（选一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P67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30000"/>
              </a:lnSpc>
            </a:pP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②大型远洋航船转载丝织品、瓷器、纸张和茶叶等，远销亚非许多国家和地区，输入中国的有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___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香料、珠宝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___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（纲要上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62）</a:t>
            </a:r>
            <a:endParaRPr lang="zh-CN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30000"/>
              </a:lnSpc>
            </a:pP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③海上贸易兴盛，商船从东南沿海各港口出发，近达南洋各地，远达波斯湾，阿拉伯海和红海沿岸地区；在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东南沿海一带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设置市舶司，管理对外贸易。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（选二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P38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b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>
              <a:lnSpc>
                <a:spcPct val="130000"/>
              </a:lnSpc>
            </a:pP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④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造船工艺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航海技术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有了重大进步，能够制造排水量很大，可承载数百人的巨舟，使用先进的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帆索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和磁罗盘，海船载重量、抗沉性明显提高，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磁罗盘</a:t>
            </a:r>
            <a:r>
              <a:rPr lang="en-US" altLang="zh-CN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实用航海图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和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天文定位技术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广泛应用，能够使海船持续航行。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（选二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P71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）（选三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P52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⑤官方使节和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私人商贾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出洋航海十分频繁，同东南亚、南亚、西亚和东非地区建立广泛的联系。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（选三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P52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30000"/>
              </a:lnSpc>
            </a:pP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⑥</a:t>
            </a:r>
            <a:r>
              <a:rPr lang="en-US" alt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__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广州，泉州，明州</a:t>
            </a:r>
            <a:r>
              <a:rPr lang="zh-CN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成为主要外贸港口和重要交易枢纽。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（纲要上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62）（选三</a:t>
            </a:r>
            <a:r>
              <a:rPr 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P52</a:t>
            </a:r>
            <a:r>
              <a:rPr lang="zh-CN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en-US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>
              <a:lnSpc>
                <a:spcPct val="130000"/>
              </a:lnSpc>
            </a:pPr>
            <a:endParaRPr lang="zh-CN" b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indent="0">
              <a:lnSpc>
                <a:spcPct val="160000"/>
              </a:lnSpc>
            </a:pP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611120" y="5746115"/>
            <a:ext cx="2112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8" grpId="1"/>
      <p:bldP spid="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 userDrawn="1">
            <p:custDataLst>
              <p:tags r:id="rId1"/>
            </p:custDataLst>
          </p:nvPr>
        </p:nvSpPr>
        <p:spPr>
          <a:xfrm>
            <a:off x="328629" y="245558"/>
            <a:ext cx="10973399" cy="565146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zh-CN" altLang="en-US" sz="3600" b="1" spc="30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  <a:cs typeface="微软雅黑" panose="020B0503020204020204" charset="-122"/>
              </a:rPr>
              <a:t>二、丝绸之路的发展</a:t>
            </a:r>
            <a:endParaRPr lang="zh-CN" altLang="en-US" sz="3600" b="1" spc="30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隶书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49595" y="442595"/>
            <a:ext cx="2314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（三</a:t>
            </a:r>
            <a:r>
              <a:rPr lang="en-US" altLang="zh-CN"/>
              <a:t> </a:t>
            </a:r>
            <a:r>
              <a:rPr lang="zh-CN" altLang="en-US"/>
              <a:t>）明朝</a:t>
            </a:r>
            <a:endParaRPr lang="zh-CN" altLang="en-US"/>
          </a:p>
        </p:txBody>
      </p:sp>
      <p:pic>
        <p:nvPicPr>
          <p:cNvPr id="6" name="图片 5" descr="AM0TR8V`4IX4O)}1WA@}@@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7005" y="960120"/>
            <a:ext cx="5673725" cy="4307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5115" y="541655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ea typeface="宋体" panose="02010600030101010101" pitchFamily="2" charset="-122"/>
              </a:rPr>
              <a:t>明朝（纲上</a:t>
            </a:r>
            <a:r>
              <a:rPr lang="en-US" b="1">
                <a:latin typeface="Times New Roman" panose="02020603050405020304" charset="0"/>
              </a:rPr>
              <a:t>73</a:t>
            </a:r>
            <a:r>
              <a:rPr lang="zh-CN" b="1">
                <a:ea typeface="宋体" panose="02010600030101010101" pitchFamily="2" charset="-122"/>
              </a:rPr>
              <a:t>）</a:t>
            </a:r>
            <a:endParaRPr lang="zh-CN" altLang="en-US" b="1"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4"/>
            </p:custDataLst>
          </p:nvPr>
        </p:nvGraphicFramePr>
        <p:xfrm>
          <a:off x="5993765" y="960120"/>
          <a:ext cx="6051550" cy="48247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4515"/>
                <a:gridCol w="5487035"/>
              </a:tblGrid>
              <a:tr h="5810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目的</a:t>
                      </a:r>
                      <a:endParaRPr lang="en-US" altLang="en-US" sz="1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“__</a:t>
                      </a:r>
                      <a:r>
                        <a:rPr lang="zh-CN" alt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耀兵异域，，示中国富强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_</a:t>
                      </a:r>
                      <a:r>
                        <a:rPr lang="en-US" sz="18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_”</a:t>
                      </a: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（纲要上P73）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5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概况</a:t>
                      </a:r>
                      <a:endParaRPr lang="en-US" altLang="en-US" sz="1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郑和先后7次率领船队出海，访问亚非30多个国家和地区，到达东南亚、印度、波斯湾、阿拉伯半岛、红海和东非沿岸</a:t>
                      </a: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（纲要上P73）（选二P69）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81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影响</a:t>
                      </a:r>
                      <a:endParaRPr lang="en-US" altLang="en-US" sz="1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◆世界历史上_</a:t>
                      </a:r>
                      <a:r>
                        <a:rPr lang="zh-CN" alt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规模罕见</a:t>
                      </a: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____的远洋航行</a:t>
                      </a: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（纲要上P73）（必修二P71）</a:t>
                      </a:r>
                      <a:endParaRPr lang="en-US" sz="1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◆在资金、装备、技术等方面大大领先于半个多世纪之后的欧洲远洋航海家的航行</a:t>
                      </a: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（纲要上P73）</a:t>
                      </a:r>
                      <a:endParaRPr lang="en-US" sz="1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◆达到了古代海上丝绸之路交通的__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_</a:t>
                      </a:r>
                      <a:r>
                        <a:rPr lang="zh-CN" alt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巅峰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_</a:t>
                      </a: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_</a:t>
                      </a: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（选三P52）</a:t>
                      </a:r>
                      <a:endParaRPr lang="en-US" sz="1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◆扩大并加深了_</a:t>
                      </a:r>
                      <a:r>
                        <a:rPr lang="zh-CN" alt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中华文化</a:t>
                      </a: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___的影响</a:t>
                      </a: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（选三P12）</a:t>
                      </a:r>
                      <a:endParaRPr lang="en-US" sz="1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  <a:p>
                      <a:pPr indent="0">
                        <a:lnSpc>
                          <a:spcPct val="130000"/>
                        </a:lnSpc>
                        <a:buNone/>
                      </a:pP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◆给明朝带来较大的__</a:t>
                      </a:r>
                      <a:r>
                        <a:rPr lang="zh-CN" altLang="en-US" sz="1800" b="0">
                          <a:solidFill>
                            <a:srgbClr val="FF0000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财政负担</a:t>
                      </a:r>
                      <a:r>
                        <a:rPr lang="en-US" sz="1800" b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___，因此后来未能持续</a:t>
                      </a:r>
                      <a:r>
                        <a:rPr lang="en-US" sz="1800" b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（纲要上P73）</a:t>
                      </a:r>
                      <a:endParaRPr lang="en-US" altLang="en-US" sz="1800" b="1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5005" y="756285"/>
            <a:ext cx="11182350" cy="1132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4060"/>
              </a:lnSpc>
            </a:pPr>
            <a:r>
              <a:rPr lang="zh-CN" altLang="en-US" sz="240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材料：</a:t>
            </a:r>
            <a:r>
              <a:rPr lang="en-US" altLang="zh-CN" sz="240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“</a:t>
            </a:r>
            <a:r>
              <a:rPr lang="zh-CN" altLang="en-US" sz="240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市舶之利最厚，若措置得当，所得动以百万计，岂不胜取之于民？</a:t>
            </a:r>
            <a:r>
              <a:rPr lang="en-US" altLang="zh-CN" sz="240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”——</a:t>
            </a:r>
            <a:r>
              <a:rPr lang="zh-CN" altLang="en-US" sz="2400">
                <a:latin typeface="幼圆" panose="02010509060101010101" pitchFamily="49" charset="-122"/>
                <a:ea typeface="幼圆" panose="02010509060101010101" pitchFamily="49" charset="-122"/>
                <a:cs typeface="幼圆" panose="02010509060101010101" pitchFamily="49" charset="-122"/>
                <a:sym typeface="+mn-ea"/>
              </a:rPr>
              <a:t>宋高宗</a:t>
            </a:r>
            <a:endParaRPr lang="zh-CN" altLang="en-US" sz="2400">
              <a:latin typeface="幼圆" panose="02010509060101010101" pitchFamily="49" charset="-122"/>
              <a:ea typeface="幼圆" panose="02010509060101010101" pitchFamily="49" charset="-122"/>
              <a:cs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2635" y="2532380"/>
            <a:ext cx="77774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sym typeface="+mn-ea"/>
              </a:rPr>
              <a:t>根据上述材料回答，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市舶之利指的是？宋高宗出于何动机支持市舶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3" grpId="1"/>
      <p:bldP spid="6" grpId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4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4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TEMPLATE_SUBCATEGORY" val="0"/>
  <p:tag name="KSO_WM_TEMPLATE_COLOR_TYPE" val="1"/>
  <p:tag name="KSO_WM_TEMPLATE_THUMBS_INDEX" val="1、6、7、8、9、10、11、12、13、14、15"/>
  <p:tag name="KSO_WM_TAG_VERSION" val="1.0"/>
  <p:tag name="KSO_WM_BEAUTIFY_FLAG" val="#wm#"/>
  <p:tag name="KSO_WM_TEMPLATE_CATEGORY" val="custom"/>
  <p:tag name="KSO_WM_TEMPLATE_INDEX" val="20202641"/>
  <p:tag name="KSO_WM_TEMPLATE_MASTER_TYPE" val="1"/>
  <p:tag name="KSO_WM_TEMPLATE_MASTER_THUMB_INDEX" val="12"/>
</p:tagLst>
</file>

<file path=ppt/tags/tag122.xml><?xml version="1.0" encoding="utf-8"?>
<p:tagLst xmlns:p="http://schemas.openxmlformats.org/presentationml/2006/main">
  <p:tag name="KSO_WM_UNIT_ISCONTENTSTITLE" val="0"/>
  <p:tag name="KSO_WM_UNIT_PRESET_TEXT" val="中国古韵文化通用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1*a*1"/>
  <p:tag name="KSO_WM_TEMPLATE_CATEGORY" val="custom"/>
  <p:tag name="KSO_WM_TEMPLATE_INDEX" val="20202641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TEMPLATE_THUMBS_INDEX" val="1、6、7、8、9、10、11、12、13、14、15"/>
  <p:tag name="KSO_WM_SLIDE_ID" val="custom2020264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641"/>
  <p:tag name="KSO_WM_SLIDE_LAYOUT" val="a_b"/>
  <p:tag name="KSO_WM_SLIDE_LAYOUT_CNT" val="1_1"/>
</p:tagLst>
</file>

<file path=ppt/tags/tag124.xml><?xml version="1.0" encoding="utf-8"?>
<p:tagLst xmlns:p="http://schemas.openxmlformats.org/presentationml/2006/main">
  <p:tag name="KSO_WM_UNIT_PRESET_TEXT" val="第一章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e"/>
  <p:tag name="KSO_WM_UNIT_INDEX" val="1"/>
  <p:tag name="KSO_WM_UNIT_ID" val="custom20202641_7*e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SLIDE_ID" val="custom20202641_9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641"/>
  <p:tag name="KSO_WM_SLIDE_LAYOUT" val="a_f"/>
  <p:tag name="KSO_WM_SLIDE_LAYOUT_CNT" val="1_1"/>
</p:tagLst>
</file>

<file path=ppt/tags/tag143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"/>
  <p:tag name="KSO_WM_UNIT_NOCLEAR" val="0"/>
  <p:tag name="KSO_WM_UNIT_VALUE" val="141"/>
  <p:tag name="KSO_WM_UNIT_HIGHLIGHT" val="0"/>
  <p:tag name="KSO_WM_UNIT_COMPATIBLE" val="0"/>
  <p:tag name="KSO_WM_UNIT_DIAGRAM_ISNUMVISUAL" val="0"/>
  <p:tag name="KSO_WM_UNIT_DIAGRAM_ISREFERUNIT" val="0"/>
  <p:tag name="KSO_WM_UNIT_ID" val="custom20202641_8*f*1"/>
  <p:tag name="KSO_WM_TEMPLATE_CATEGORY" val="custom"/>
  <p:tag name="KSO_WM_TEMPLATE_INDEX" val="20202641"/>
  <p:tag name="KSO_WM_UNIT_LAYERLEVEL" val="1"/>
  <p:tag name="KSO_WM_TAG_VERSION" val="1.0"/>
</p:tagLst>
</file>

<file path=ppt/tags/tag144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ID" val="custom20202641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60"/>
  <p:tag name="KSO_WM_SLIDE_POSITION" val="47*31"/>
  <p:tag name="KSO_WM_TAG_VERSION" val="1.0"/>
  <p:tag name="KSO_WM_BEAUTIFY_FLAG" val="#wm#"/>
  <p:tag name="KSO_WM_TEMPLATE_CATEGORY" val="custom"/>
  <p:tag name="KSO_WM_TEMPLATE_INDEX" val="20202641"/>
  <p:tag name="KSO_WM_SLIDE_LAYOUT" val="a_d_f"/>
  <p:tag name="KSO_WM_SLIDE_LAYOUT_CNT" val="1_1_1"/>
</p:tagLst>
</file>

<file path=ppt/tags/tag14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148.xml><?xml version="1.0" encoding="utf-8"?>
<p:tagLst xmlns:p="http://schemas.openxmlformats.org/presentationml/2006/main">
  <p:tag name="KSO_WM_UNIT_PLACING_PICTURE_USER_VIEWPORT" val="{&quot;height&quot;:5064,&quot;width&quot;:9066}"/>
  <p:tag name="KSO_WM_BEAUTIFY_FLAG" val=""/>
</p:tagLst>
</file>

<file path=ppt/tags/tag149.xml><?xml version="1.0" encoding="utf-8"?>
<p:tagLst xmlns:p="http://schemas.openxmlformats.org/presentationml/2006/main">
  <p:tag name="KSO_WM_SLIDE_ID" val="custom20202641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60"/>
  <p:tag name="KSO_WM_SLIDE_POSITION" val="47*31"/>
  <p:tag name="KSO_WM_TAG_VERSION" val="1.0"/>
  <p:tag name="KSO_WM_BEAUTIFY_FLAG" val="#wm#"/>
  <p:tag name="KSO_WM_TEMPLATE_CATEGORY" val="custom"/>
  <p:tag name="KSO_WM_TEMPLATE_INDEX" val="20202641"/>
  <p:tag name="KSO_WM_SLIDE_LAYOUT" val="a_d_f"/>
  <p:tag name="KSO_WM_SLIDE_LAYOUT_CNT" val="1_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151.xml><?xml version="1.0" encoding="utf-8"?>
<p:tagLst xmlns:p="http://schemas.openxmlformats.org/presentationml/2006/main">
  <p:tag name="KSO_WM_UNIT_PLACING_PICTURE_USER_VIEWPORT" val="{&quot;height&quot;:10639,&quot;width&quot;:15931}"/>
  <p:tag name="KSO_WM_BEAUTIFY_FLAG" val=""/>
</p:tagLst>
</file>

<file path=ppt/tags/tag152.xml><?xml version="1.0" encoding="utf-8"?>
<p:tagLst xmlns:p="http://schemas.openxmlformats.org/presentationml/2006/main">
  <p:tag name="KSO_WM_UNIT_TABLE_BEAUTIFY" val="smartTable{a6265467-b1f2-4c12-9872-beaa24826efd}"/>
  <p:tag name="TABLE_ENDDRAG_ORIGIN_RECT" val="411*277"/>
  <p:tag name="TABLE_ENDDRAG_RECT" val="543*82*411*277"/>
  <p:tag name="KSO_WM_BEAUTIFY_FLAG" val=""/>
</p:tagLst>
</file>

<file path=ppt/tags/tag153.xml><?xml version="1.0" encoding="utf-8"?>
<p:tagLst xmlns:p="http://schemas.openxmlformats.org/presentationml/2006/main">
  <p:tag name="TABLE_ENDDRAG_ORIGIN_RECT" val="931*251"/>
  <p:tag name="TABLE_ENDDRAG_RECT" val="13*12*931*251"/>
  <p:tag name="KSO_WM_BEAUTIFY_FLAG" val=""/>
</p:tagLst>
</file>

<file path=ppt/tags/tag154.xml><?xml version="1.0" encoding="utf-8"?>
<p:tagLst xmlns:p="http://schemas.openxmlformats.org/presentationml/2006/main">
  <p:tag name="KSO_WM_SLIDE_ID" val="custom20202641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60"/>
  <p:tag name="KSO_WM_SLIDE_POSITION" val="47*31"/>
  <p:tag name="KSO_WM_TAG_VERSION" val="1.0"/>
  <p:tag name="KSO_WM_BEAUTIFY_FLAG" val="#wm#"/>
  <p:tag name="KSO_WM_TEMPLATE_CATEGORY" val="custom"/>
  <p:tag name="KSO_WM_TEMPLATE_INDEX" val="20202641"/>
  <p:tag name="KSO_WM_SLIDE_LAYOUT" val="a_d_f"/>
  <p:tag name="KSO_WM_SLIDE_LAYOUT_CNT" val="1_1_1"/>
</p:tagLst>
</file>

<file path=ppt/tags/tag15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SLIDE_ID" val="custom20202641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60"/>
  <p:tag name="KSO_WM_SLIDE_POSITION" val="47*31"/>
  <p:tag name="KSO_WM_TAG_VERSION" val="1.0"/>
  <p:tag name="KSO_WM_BEAUTIFY_FLAG" val="#wm#"/>
  <p:tag name="KSO_WM_TEMPLATE_CATEGORY" val="custom"/>
  <p:tag name="KSO_WM_TEMPLATE_INDEX" val="20202641"/>
  <p:tag name="KSO_WM_SLIDE_LAYOUT" val="a_d_f"/>
  <p:tag name="KSO_WM_SLIDE_LAYOUT_CNT" val="1_1_1"/>
</p:tagLst>
</file>

<file path=ppt/tags/tag15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ID" val="custom20202641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60"/>
  <p:tag name="KSO_WM_SLIDE_POSITION" val="47*31"/>
  <p:tag name="KSO_WM_TAG_VERSION" val="1.0"/>
  <p:tag name="KSO_WM_BEAUTIFY_FLAG" val="#wm#"/>
  <p:tag name="KSO_WM_TEMPLATE_CATEGORY" val="custom"/>
  <p:tag name="KSO_WM_TEMPLATE_INDEX" val="20202641"/>
  <p:tag name="KSO_WM_SLIDE_LAYOUT" val="a_d_f"/>
  <p:tag name="KSO_WM_SLIDE_LAYOUT_CNT" val="1_1_1"/>
</p:tagLst>
</file>

<file path=ppt/tags/tag16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TABLE_ENDDRAG_ORIGIN_RECT" val="476*379"/>
  <p:tag name="TABLE_ENDDRAG_RECT" val="471*75*476*379"/>
  <p:tag name="KSO_WM_UNIT_TABLE_BEAUTIFY" val="smartTable{237721ba-1141-4725-bfe8-e45e7a44434e}"/>
</p:tagLst>
</file>

<file path=ppt/tags/tag164.xml><?xml version="1.0" encoding="utf-8"?>
<p:tagLst xmlns:p="http://schemas.openxmlformats.org/presentationml/2006/main">
  <p:tag name="KSO_WM_SLIDE_ID" val="custom20202641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60"/>
  <p:tag name="KSO_WM_SLIDE_POSITION" val="47*31"/>
  <p:tag name="KSO_WM_TAG_VERSION" val="1.0"/>
  <p:tag name="KSO_WM_BEAUTIFY_FLAG" val="#wm#"/>
  <p:tag name="KSO_WM_TEMPLATE_CATEGORY" val="custom"/>
  <p:tag name="KSO_WM_TEMPLATE_INDEX" val="20202641"/>
  <p:tag name="KSO_WM_SLIDE_LAYOUT" val="a_d_f"/>
  <p:tag name="KSO_WM_SLIDE_LAYOUT_CNT" val="1_1_1"/>
</p:tagLst>
</file>

<file path=ppt/tags/tag165.xml><?xml version="1.0" encoding="utf-8"?>
<p:tagLst xmlns:p="http://schemas.openxmlformats.org/presentationml/2006/main">
  <p:tag name="KSO_WM_SLIDE_ID" val="custom20201294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129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66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16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SLIDE_ID" val="custom20201294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129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172.xml><?xml version="1.0" encoding="utf-8"?>
<p:tagLst xmlns:p="http://schemas.openxmlformats.org/presentationml/2006/main">
  <p:tag name="AS_UNIQUEID" val="1428"/>
</p:tagLst>
</file>

<file path=ppt/tags/tag173.xml><?xml version="1.0" encoding="utf-8"?>
<p:tagLst xmlns:p="http://schemas.openxmlformats.org/presentationml/2006/main">
  <p:tag name="AS_UNIQUEID" val="23"/>
</p:tagLst>
</file>

<file path=ppt/tags/tag174.xml><?xml version="1.0" encoding="utf-8"?>
<p:tagLst xmlns:p="http://schemas.openxmlformats.org/presentationml/2006/main">
  <p:tag name="AS_UNIQUEID" val="26"/>
</p:tagLst>
</file>

<file path=ppt/tags/tag175.xml><?xml version="1.0" encoding="utf-8"?>
<p:tagLst xmlns:p="http://schemas.openxmlformats.org/presentationml/2006/main">
  <p:tag name="AS_UNIQUEID" val="27"/>
</p:tagLst>
</file>

<file path=ppt/tags/tag176.xml><?xml version="1.0" encoding="utf-8"?>
<p:tagLst xmlns:p="http://schemas.openxmlformats.org/presentationml/2006/main">
  <p:tag name="AS_UNIQUEID" val="30"/>
</p:tagLst>
</file>

<file path=ppt/tags/tag177.xml><?xml version="1.0" encoding="utf-8"?>
<p:tagLst xmlns:p="http://schemas.openxmlformats.org/presentationml/2006/main">
  <p:tag name="AS_UNIQUEID" val="1429"/>
</p:tagLst>
</file>

<file path=ppt/tags/tag178.xml><?xml version="1.0" encoding="utf-8"?>
<p:tagLst xmlns:p="http://schemas.openxmlformats.org/presentationml/2006/main">
  <p:tag name="AS_UNIQUEID" val="1430"/>
</p:tagLst>
</file>

<file path=ppt/tags/tag179.xml><?xml version="1.0" encoding="utf-8"?>
<p:tagLst xmlns:p="http://schemas.openxmlformats.org/presentationml/2006/main">
  <p:tag name="AS_UNIQUEID" val="2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30"/>
</p:tagLst>
</file>

<file path=ppt/tags/tag181.xml><?xml version="1.0" encoding="utf-8"?>
<p:tagLst xmlns:p="http://schemas.openxmlformats.org/presentationml/2006/main">
  <p:tag name="AS_UNIQUEID" val="1431"/>
</p:tagLst>
</file>

<file path=ppt/tags/tag182.xml><?xml version="1.0" encoding="utf-8"?>
<p:tagLst xmlns:p="http://schemas.openxmlformats.org/presentationml/2006/main">
  <p:tag name="AS_UNIQUEID" val="1432"/>
</p:tagLst>
</file>

<file path=ppt/tags/tag183.xml><?xml version="1.0" encoding="utf-8"?>
<p:tagLst xmlns:p="http://schemas.openxmlformats.org/presentationml/2006/main">
  <p:tag name="AS_UNIQUEID" val="1433"/>
</p:tagLst>
</file>

<file path=ppt/tags/tag184.xml><?xml version="1.0" encoding="utf-8"?>
<p:tagLst xmlns:p="http://schemas.openxmlformats.org/presentationml/2006/main">
  <p:tag name="AS_UNIQUEID" val="1434"/>
</p:tagLst>
</file>

<file path=ppt/tags/tag185.xml><?xml version="1.0" encoding="utf-8"?>
<p:tagLst xmlns:p="http://schemas.openxmlformats.org/presentationml/2006/main">
  <p:tag name="AS_UNIQUEID" val="1435"/>
</p:tagLst>
</file>

<file path=ppt/tags/tag186.xml><?xml version="1.0" encoding="utf-8"?>
<p:tagLst xmlns:p="http://schemas.openxmlformats.org/presentationml/2006/main">
  <p:tag name="AS_UNIQUEID" val="1436"/>
</p:tagLst>
</file>

<file path=ppt/tags/tag187.xml><?xml version="1.0" encoding="utf-8"?>
<p:tagLst xmlns:p="http://schemas.openxmlformats.org/presentationml/2006/main">
  <p:tag name="AS_UNIQUEID" val="1437"/>
</p:tagLst>
</file>

<file path=ppt/tags/tag188.xml><?xml version="1.0" encoding="utf-8"?>
<p:tagLst xmlns:p="http://schemas.openxmlformats.org/presentationml/2006/main">
  <p:tag name="AS_UNIQUEID" val="1438"/>
</p:tagLst>
</file>

<file path=ppt/tags/tag189.xml><?xml version="1.0" encoding="utf-8"?>
<p:tagLst xmlns:p="http://schemas.openxmlformats.org/presentationml/2006/main">
  <p:tag name="AS_UNIQUEID" val="1439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1440"/>
</p:tagLst>
</file>

<file path=ppt/tags/tag191.xml><?xml version="1.0" encoding="utf-8"?>
<p:tagLst xmlns:p="http://schemas.openxmlformats.org/presentationml/2006/main">
  <p:tag name="AS_UNIQUEID" val="1444"/>
</p:tagLst>
</file>

<file path=ppt/tags/tag192.xml><?xml version="1.0" encoding="utf-8"?>
<p:tagLst xmlns:p="http://schemas.openxmlformats.org/presentationml/2006/main">
  <p:tag name="AS_UNIQUEID" val="1445"/>
</p:tagLst>
</file>

<file path=ppt/tags/tag193.xml><?xml version="1.0" encoding="utf-8"?>
<p:tagLst xmlns:p="http://schemas.openxmlformats.org/presentationml/2006/main">
  <p:tag name="AS_UNIQUEID" val="1446"/>
</p:tagLst>
</file>

<file path=ppt/tags/tag194.xml><?xml version="1.0" encoding="utf-8"?>
<p:tagLst xmlns:p="http://schemas.openxmlformats.org/presentationml/2006/main">
  <p:tag name="AS_UNIQUEID" val="1447"/>
</p:tagLst>
</file>

<file path=ppt/tags/tag195.xml><?xml version="1.0" encoding="utf-8"?>
<p:tagLst xmlns:p="http://schemas.openxmlformats.org/presentationml/2006/main">
  <p:tag name="AS_UNIQUEID" val="1448"/>
</p:tagLst>
</file>

<file path=ppt/tags/tag196.xml><?xml version="1.0" encoding="utf-8"?>
<p:tagLst xmlns:p="http://schemas.openxmlformats.org/presentationml/2006/main">
  <p:tag name="AS_UNIQUEID" val="1449"/>
</p:tagLst>
</file>

<file path=ppt/tags/tag197.xml><?xml version="1.0" encoding="utf-8"?>
<p:tagLst xmlns:p="http://schemas.openxmlformats.org/presentationml/2006/main">
  <p:tag name="AS_UNIQUEID" val="1450"/>
</p:tagLst>
</file>

<file path=ppt/tags/tag198.xml><?xml version="1.0" encoding="utf-8"?>
<p:tagLst xmlns:p="http://schemas.openxmlformats.org/presentationml/2006/main">
  <p:tag name="AS_UNIQUEID" val="1451"/>
</p:tagLst>
</file>

<file path=ppt/tags/tag199.xml><?xml version="1.0" encoding="utf-8"?>
<p:tagLst xmlns:p="http://schemas.openxmlformats.org/presentationml/2006/main">
  <p:tag name="AS_UNIQUEID" val="35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AS_UNIQUEID" val="36"/>
</p:tagLst>
</file>

<file path=ppt/tags/tag201.xml><?xml version="1.0" encoding="utf-8"?>
<p:tagLst xmlns:p="http://schemas.openxmlformats.org/presentationml/2006/main">
  <p:tag name="AS_UNIQUEID" val="38"/>
</p:tagLst>
</file>

<file path=ppt/tags/tag202.xml><?xml version="1.0" encoding="utf-8"?>
<p:tagLst xmlns:p="http://schemas.openxmlformats.org/presentationml/2006/main">
  <p:tag name="AS_UNIQUEID" val="39"/>
</p:tagLst>
</file>

<file path=ppt/tags/tag203.xml><?xml version="1.0" encoding="utf-8"?>
<p:tagLst xmlns:p="http://schemas.openxmlformats.org/presentationml/2006/main">
  <p:tag name="AS_UNIQUEID" val="40"/>
</p:tagLst>
</file>

<file path=ppt/tags/tag204.xml><?xml version="1.0" encoding="utf-8"?>
<p:tagLst xmlns:p="http://schemas.openxmlformats.org/presentationml/2006/main">
  <p:tag name="AS_UNIQUEID" val="41"/>
</p:tagLst>
</file>

<file path=ppt/tags/tag205.xml><?xml version="1.0" encoding="utf-8"?>
<p:tagLst xmlns:p="http://schemas.openxmlformats.org/presentationml/2006/main">
  <p:tag name="AS_UNIQUEID" val="43"/>
</p:tagLst>
</file>

<file path=ppt/tags/tag206.xml><?xml version="1.0" encoding="utf-8"?>
<p:tagLst xmlns:p="http://schemas.openxmlformats.org/presentationml/2006/main">
  <p:tag name="AS_UNIQUEID" val="1452"/>
</p:tagLst>
</file>

<file path=ppt/tags/tag207.xml><?xml version="1.0" encoding="utf-8"?>
<p:tagLst xmlns:p="http://schemas.openxmlformats.org/presentationml/2006/main">
  <p:tag name="AS_UNIQUEID" val="1453"/>
</p:tagLst>
</file>

<file path=ppt/tags/tag208.xml><?xml version="1.0" encoding="utf-8"?>
<p:tagLst xmlns:p="http://schemas.openxmlformats.org/presentationml/2006/main">
  <p:tag name="AS_UNIQUEID" val="1454"/>
</p:tagLst>
</file>

<file path=ppt/tags/tag209.xml><?xml version="1.0" encoding="utf-8"?>
<p:tagLst xmlns:p="http://schemas.openxmlformats.org/presentationml/2006/main">
  <p:tag name="AS_UNIQUEID" val="1455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1456"/>
</p:tagLst>
</file>

<file path=ppt/tags/tag211.xml><?xml version="1.0" encoding="utf-8"?>
<p:tagLst xmlns:p="http://schemas.openxmlformats.org/presentationml/2006/main">
  <p:tag name="AS_UNIQUEID" val="1457"/>
</p:tagLst>
</file>

<file path=ppt/tags/tag212.xml><?xml version="1.0" encoding="utf-8"?>
<p:tagLst xmlns:p="http://schemas.openxmlformats.org/presentationml/2006/main">
  <p:tag name="AS_UNIQUEID" val="1458"/>
</p:tagLst>
</file>

<file path=ppt/tags/tag213.xml><?xml version="1.0" encoding="utf-8"?>
<p:tagLst xmlns:p="http://schemas.openxmlformats.org/presentationml/2006/main">
  <p:tag name="AS_UNIQUEID" val="1459"/>
</p:tagLst>
</file>

<file path=ppt/tags/tag214.xml><?xml version="1.0" encoding="utf-8"?>
<p:tagLst xmlns:p="http://schemas.openxmlformats.org/presentationml/2006/main">
  <p:tag name="AS_UNIQUEID" val="1460"/>
</p:tagLst>
</file>

<file path=ppt/tags/tag215.xml><?xml version="1.0" encoding="utf-8"?>
<p:tagLst xmlns:p="http://schemas.openxmlformats.org/presentationml/2006/main">
  <p:tag name="AS_UNIQUEID" val="1461"/>
</p:tagLst>
</file>

<file path=ppt/tags/tag216.xml><?xml version="1.0" encoding="utf-8"?>
<p:tagLst xmlns:p="http://schemas.openxmlformats.org/presentationml/2006/main">
  <p:tag name="AS_UNIQUEID" val="1462"/>
</p:tagLst>
</file>

<file path=ppt/tags/tag217.xml><?xml version="1.0" encoding="utf-8"?>
<p:tagLst xmlns:p="http://schemas.openxmlformats.org/presentationml/2006/main">
  <p:tag name="AS_UNIQUEID" val="1463"/>
</p:tagLst>
</file>

<file path=ppt/tags/tag218.xml><?xml version="1.0" encoding="utf-8"?>
<p:tagLst xmlns:p="http://schemas.openxmlformats.org/presentationml/2006/main">
  <p:tag name="AS_UNIQUEID" val="1464"/>
</p:tagLst>
</file>

<file path=ppt/tags/tag21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custom20201294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129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22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UNIT_TABLE_BEAUTIFY" val="smartTable{defd7e9e-c0d1-436b-97aa-6acf2e0d8c6c}"/>
  <p:tag name="TABLE_ENDDRAG_ORIGIN_RECT" val="301*456"/>
  <p:tag name="TABLE_ENDDRAG_RECT" val="13*70*301*456"/>
  <p:tag name="KSO_WM_BEAUTIFY_FLAG" val=""/>
</p:tagLst>
</file>

<file path=ppt/tags/tag226.xml><?xml version="1.0" encoding="utf-8"?>
<p:tagLst xmlns:p="http://schemas.openxmlformats.org/presentationml/2006/main">
  <p:tag name="KSO_WM_SLIDE_ID" val="custom20202641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60"/>
  <p:tag name="KSO_WM_SLIDE_POSITION" val="47*31"/>
  <p:tag name="KSO_WM_TAG_VERSION" val="1.0"/>
  <p:tag name="KSO_WM_BEAUTIFY_FLAG" val="#wm#"/>
  <p:tag name="KSO_WM_TEMPLATE_CATEGORY" val="custom"/>
  <p:tag name="KSO_WM_TEMPLATE_INDEX" val="20202641"/>
  <p:tag name="KSO_WM_SLIDE_LAYOUT" val="a_d_f"/>
  <p:tag name="KSO_WM_SLIDE_LAYOUT_CNT" val="1_1_1"/>
</p:tagLst>
</file>

<file path=ppt/tags/tag22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41_8*a*1"/>
  <p:tag name="KSO_WM_TEMPLATE_CATEGORY" val="custom"/>
  <p:tag name="KSO_WM_TEMPLATE_INDEX" val="20202641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TABLE_BEAUTIFY" val="smartTable{e7371271-b666-43dd-b043-647d19bbe724}"/>
  <p:tag name="TABLE_ENDDRAG_ORIGIN_RECT" val="908*282"/>
  <p:tag name="TABLE_ENDDRAG_RECT" val="29*68*908*282"/>
  <p:tag name="KSO_WM_BEAUTIFY_FLAG" val=""/>
</p:tagLst>
</file>

<file path=ppt/tags/tag229.xml><?xml version="1.0" encoding="utf-8"?>
<p:tagLst xmlns:p="http://schemas.openxmlformats.org/presentationml/2006/main">
  <p:tag name="KSO_WM_SLIDE_ID" val="custom20202641_8"/>
  <p:tag name="KSO_WM_TEMPLATE_SUBCATEGORY" val="0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864*460"/>
  <p:tag name="KSO_WM_SLIDE_POSITION" val="47*31"/>
  <p:tag name="KSO_WM_TAG_VERSION" val="1.0"/>
  <p:tag name="KSO_WM_BEAUTIFY_FLAG" val="#wm#"/>
  <p:tag name="KSO_WM_TEMPLATE_CATEGORY" val="custom"/>
  <p:tag name="KSO_WM_TEMPLATE_INDEX" val="20202641"/>
  <p:tag name="KSO_WM_SLIDE_LAYOUT" val="a_d_f"/>
  <p:tag name="KSO_WM_SLIDE_LAYOUT_CNT" val="1_1_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170"/>
</p:tagLst>
</file>

<file path=ppt/tags/tag231.xml><?xml version="1.0" encoding="utf-8"?>
<p:tagLst xmlns:p="http://schemas.openxmlformats.org/presentationml/2006/main">
  <p:tag name="AS_UNIQUEID" val="169"/>
</p:tagLst>
</file>

<file path=ppt/tags/tag232.xml><?xml version="1.0" encoding="utf-8"?>
<p:tagLst xmlns:p="http://schemas.openxmlformats.org/presentationml/2006/main">
  <p:tag name="AS_UNIQUEID" val="837"/>
</p:tagLst>
</file>

<file path=ppt/tags/tag233.xml><?xml version="1.0" encoding="utf-8"?>
<p:tagLst xmlns:p="http://schemas.openxmlformats.org/presentationml/2006/main">
  <p:tag name="AS_UNIQUEID" val="1663"/>
</p:tagLst>
</file>

<file path=ppt/tags/tag234.xml><?xml version="1.0" encoding="utf-8"?>
<p:tagLst xmlns:p="http://schemas.openxmlformats.org/presentationml/2006/main">
  <p:tag name="AS_UNIQUEID" val="1664"/>
</p:tagLst>
</file>

<file path=ppt/tags/tag235.xml><?xml version="1.0" encoding="utf-8"?>
<p:tagLst xmlns:p="http://schemas.openxmlformats.org/presentationml/2006/main">
  <p:tag name="KSO_WM_SLIDE_ID" val="custom20201294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129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236.xml><?xml version="1.0" encoding="utf-8"?>
<p:tagLst xmlns:p="http://schemas.openxmlformats.org/presentationml/2006/main">
  <p:tag name="KSO_WM_SLIDE_ID" val="custom20201294_9"/>
  <p:tag name="KSO_WM_TEMPLATE_SUBCATEGORY" val="0"/>
  <p:tag name="KSO_WM_SLIDE_ITEM_CNT" val="0"/>
  <p:tag name="KSO_WM_SLIDE_INDEX" val="9"/>
  <p:tag name="KSO_WM_TAG_VERSION" val="1.0"/>
  <p:tag name="KSO_WM_BEAUTIFY_FLAG" val="#wm#"/>
  <p:tag name="KSO_WM_TEMPLATE_CATEGORY" val="custom"/>
  <p:tag name="KSO_WM_TEMPLATE_INDEX" val="20201294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  <p:tag name="KSO_WM_TEMPLATE_MASTER_TYPE" val="1"/>
  <p:tag name="KSO_WM_TEMPLATE_COLOR_TYPE" val="1"/>
</p:tagLst>
</file>

<file path=ppt/tags/tag237.xml><?xml version="1.0" encoding="utf-8"?>
<p:tagLst xmlns:p="http://schemas.openxmlformats.org/presentationml/2006/main">
  <p:tag name="COMMONDATA" val="eyJoZGlkIjoiOGIzYzUyNmM0YzhhYjQ5OGFiNTAwMjRiNmI4NjNjMDYifQ=="/>
  <p:tag name="KSO_WPP_MARK_KEY" val="fbbf6b83-f974-44e0-a226-5bee2c506ece"/>
  <p:tag name="KSO_WM_SCREEN_THEME_FLAG" val="Dlrq25wU2PGuGg5bbmjbDBKFrVKRe1ZCbAjJfcM8iH9WSHfQXlPwoBY7wqH0Rjww+/sSx+Isk3F5UWrTDWfApdC5SkdG+QMGQJRbOubn+1o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BK_DARK_LIGHT" val="2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BK_DARK_LIGHT" val="2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WM_BEAUTIFY_SHAPE_IDENTITY" val="{1b715dc6-7fc0-4fc1-a098-eff8dc4b3d7d}"/>
</p:tagLst>
</file>

<file path=ppt/tags/tag6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45">
      <a:dk1>
        <a:srgbClr val="000000"/>
      </a:dk1>
      <a:lt1>
        <a:srgbClr val="FFFFFF"/>
      </a:lt1>
      <a:dk2>
        <a:srgbClr val="DEEBF7"/>
      </a:dk2>
      <a:lt2>
        <a:srgbClr val="FFFFFF"/>
      </a:lt2>
      <a:accent1>
        <a:srgbClr val="447CA0"/>
      </a:accent1>
      <a:accent2>
        <a:srgbClr val="528592"/>
      </a:accent2>
      <a:accent3>
        <a:srgbClr val="588D86"/>
      </a:accent3>
      <a:accent4>
        <a:srgbClr val="5E947A"/>
      </a:accent4>
      <a:accent5>
        <a:srgbClr val="649C6F"/>
      </a:accent5>
      <a:accent6>
        <a:srgbClr val="6CA56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自定义 45">
    <a:dk1>
      <a:srgbClr val="000000"/>
    </a:dk1>
    <a:lt1>
      <a:srgbClr val="FFFFFF"/>
    </a:lt1>
    <a:dk2>
      <a:srgbClr val="DEEBF7"/>
    </a:dk2>
    <a:lt2>
      <a:srgbClr val="FFFFFF"/>
    </a:lt2>
    <a:accent1>
      <a:srgbClr val="447CA0"/>
    </a:accent1>
    <a:accent2>
      <a:srgbClr val="528592"/>
    </a:accent2>
    <a:accent3>
      <a:srgbClr val="588D86"/>
    </a:accent3>
    <a:accent4>
      <a:srgbClr val="5E947A"/>
    </a:accent4>
    <a:accent5>
      <a:srgbClr val="649C6F"/>
    </a:accent5>
    <a:accent6>
      <a:srgbClr val="6CA564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4203</Words>
  <PresentationFormat>宽屏</PresentationFormat>
  <Paragraphs>361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隶书</vt:lpstr>
      <vt:lpstr>汉仪尚巍手书W</vt:lpstr>
      <vt:lpstr>Segoe UI</vt:lpstr>
      <vt:lpstr>微软雅黑</vt:lpstr>
      <vt:lpstr>Times New Roman</vt:lpstr>
      <vt:lpstr>黑体</vt:lpstr>
      <vt:lpstr>Wingdings</vt:lpstr>
      <vt:lpstr>幼圆</vt:lpstr>
      <vt:lpstr>Calibri</vt:lpstr>
      <vt:lpstr>汉仪颜楷简</vt:lpstr>
      <vt:lpstr>楷体</vt:lpstr>
      <vt:lpstr>新宋体</vt:lpstr>
      <vt:lpstr>Arial Unicode MS</vt:lpstr>
      <vt:lpstr>Office 主题</vt:lpstr>
      <vt:lpstr>2_Office 主题​​</vt:lpstr>
      <vt:lpstr>以地图为线索复习《丝绸之路》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2023-05-03T13:47:00Z</dcterms:created>
  <dcterms:modified xsi:type="dcterms:W3CDTF">2023-05-04T15:57:12Z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9F574836BED84522ACE93E221DB4BED2_13</vt:lpwstr>
  </property>
  <property fmtid="{D5CDD505-2E9C-101B-9397-08002B2CF9AE}" pid="3" name="KSOProductBuildVer">
    <vt:lpwstr>2052-11.1.0.14036</vt:lpwstr>
  </property>
</Properties>
</file>