
<file path=[Content_Types].xml><?xml version="1.0" encoding="utf-8"?>
<Types xmlns="http://schemas.openxmlformats.org/package/2006/content-types">
  <Default Extension="jpeg" ContentType="image/jpe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Override PartName="/ppt/tags/tag68.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67" r:id="rId4"/>
    <p:sldMasterId id="2147483679" r:id="rId5"/>
    <p:sldMasterId id="2147483695" r:id="rId6"/>
    <p:sldMasterId id="2147483707" r:id="rId7"/>
  </p:sldMasterIdLst>
  <p:notesMasterIdLst>
    <p:notesMasterId r:id="rId26"/>
  </p:notesMasterIdLst>
  <p:handoutMasterIdLst>
    <p:handoutMasterId r:id="rId112"/>
  </p:handoutMasterIdLst>
  <p:sldIdLst>
    <p:sldId id="257" r:id="rId8"/>
    <p:sldId id="259" r:id="rId9"/>
    <p:sldId id="260" r:id="rId10"/>
    <p:sldId id="263" r:id="rId11"/>
    <p:sldId id="258" r:id="rId12"/>
    <p:sldId id="358" r:id="rId13"/>
    <p:sldId id="267" r:id="rId14"/>
    <p:sldId id="416" r:id="rId15"/>
    <p:sldId id="273" r:id="rId16"/>
    <p:sldId id="277" r:id="rId17"/>
    <p:sldId id="270" r:id="rId18"/>
    <p:sldId id="271" r:id="rId19"/>
    <p:sldId id="272" r:id="rId20"/>
    <p:sldId id="417" r:id="rId21"/>
    <p:sldId id="268" r:id="rId22"/>
    <p:sldId id="269" r:id="rId23"/>
    <p:sldId id="279" r:id="rId24"/>
    <p:sldId id="414" r:id="rId25"/>
    <p:sldId id="412" r:id="rId27"/>
    <p:sldId id="413" r:id="rId28"/>
    <p:sldId id="278" r:id="rId29"/>
    <p:sldId id="280" r:id="rId30"/>
    <p:sldId id="276" r:id="rId31"/>
    <p:sldId id="274" r:id="rId32"/>
    <p:sldId id="313" r:id="rId33"/>
    <p:sldId id="308" r:id="rId34"/>
    <p:sldId id="309" r:id="rId35"/>
    <p:sldId id="310" r:id="rId36"/>
    <p:sldId id="311" r:id="rId37"/>
    <p:sldId id="312" r:id="rId38"/>
    <p:sldId id="275" r:id="rId39"/>
    <p:sldId id="289" r:id="rId40"/>
    <p:sldId id="290" r:id="rId41"/>
    <p:sldId id="291" r:id="rId42"/>
    <p:sldId id="292" r:id="rId43"/>
    <p:sldId id="293" r:id="rId44"/>
    <p:sldId id="294" r:id="rId45"/>
    <p:sldId id="296" r:id="rId46"/>
    <p:sldId id="297" r:id="rId47"/>
    <p:sldId id="295" r:id="rId48"/>
    <p:sldId id="357" r:id="rId49"/>
    <p:sldId id="321" r:id="rId50"/>
    <p:sldId id="322" r:id="rId51"/>
    <p:sldId id="324" r:id="rId52"/>
    <p:sldId id="323" r:id="rId53"/>
    <p:sldId id="325" r:id="rId54"/>
    <p:sldId id="265" r:id="rId55"/>
    <p:sldId id="327" r:id="rId56"/>
    <p:sldId id="328" r:id="rId57"/>
    <p:sldId id="329" r:id="rId58"/>
    <p:sldId id="330" r:id="rId59"/>
    <p:sldId id="331" r:id="rId60"/>
    <p:sldId id="332" r:id="rId61"/>
    <p:sldId id="333" r:id="rId62"/>
    <p:sldId id="334" r:id="rId63"/>
    <p:sldId id="335" r:id="rId64"/>
    <p:sldId id="336" r:id="rId65"/>
    <p:sldId id="337" r:id="rId66"/>
    <p:sldId id="348" r:id="rId67"/>
    <p:sldId id="349" r:id="rId68"/>
    <p:sldId id="350" r:id="rId69"/>
    <p:sldId id="351" r:id="rId70"/>
    <p:sldId id="352" r:id="rId71"/>
    <p:sldId id="360" r:id="rId72"/>
    <p:sldId id="362" r:id="rId73"/>
    <p:sldId id="512" r:id="rId74"/>
    <p:sldId id="365" r:id="rId75"/>
    <p:sldId id="366" r:id="rId76"/>
    <p:sldId id="367" r:id="rId77"/>
    <p:sldId id="353" r:id="rId78"/>
    <p:sldId id="354" r:id="rId79"/>
    <p:sldId id="355" r:id="rId80"/>
    <p:sldId id="298" r:id="rId81"/>
    <p:sldId id="405" r:id="rId82"/>
    <p:sldId id="368" r:id="rId83"/>
    <p:sldId id="369" r:id="rId84"/>
    <p:sldId id="370" r:id="rId85"/>
    <p:sldId id="372" r:id="rId86"/>
    <p:sldId id="371" r:id="rId87"/>
    <p:sldId id="377" r:id="rId88"/>
    <p:sldId id="374" r:id="rId89"/>
    <p:sldId id="378" r:id="rId90"/>
    <p:sldId id="379" r:id="rId91"/>
    <p:sldId id="380" r:id="rId92"/>
    <p:sldId id="393" r:id="rId93"/>
    <p:sldId id="392" r:id="rId94"/>
    <p:sldId id="394" r:id="rId95"/>
    <p:sldId id="395" r:id="rId96"/>
    <p:sldId id="397" r:id="rId97"/>
    <p:sldId id="396" r:id="rId98"/>
    <p:sldId id="398" r:id="rId99"/>
    <p:sldId id="399" r:id="rId100"/>
    <p:sldId id="400" r:id="rId101"/>
    <p:sldId id="401" r:id="rId102"/>
    <p:sldId id="402" r:id="rId103"/>
    <p:sldId id="387" r:id="rId104"/>
    <p:sldId id="419" r:id="rId105"/>
    <p:sldId id="388" r:id="rId106"/>
    <p:sldId id="389" r:id="rId107"/>
    <p:sldId id="390" r:id="rId108"/>
    <p:sldId id="391" r:id="rId109"/>
    <p:sldId id="418" r:id="rId110"/>
    <p:sldId id="403" r:id="rId1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2" name="作者" initials="作" lastIdx="0" clrIdx="1"/>
  <p:cmAuthor id="3" name="Author" initials="A" lastIdx="0" clrIdx="2"/>
  <p:cmAuthor id="0" name="Mia Vida Villanueva" initials="MVV" lastIdx="0" clrIdx="0"/>
  <p:cmAuthor id="7" name="1206988966@qq.com" initials="1" lastIdx="0" clrIdx="2"/>
  <p:cmAuthor id="8" name="姜伟光" initials="姜" lastIdx="0" clrIdx="0"/>
  <p:cmAuthor id="10" name="86136" initials="8" lastIdx="0" clrIdx="9"/>
  <p:cmAuthor id="4" name="林细尘" initials="林" lastIdx="0" clrIdx="3"/>
  <p:cmAuthor id="5" name="宋洁然" initials="宋" lastIdx="0" clrIdx="1"/>
  <p:cmAuthor id="6" name="ming qiu" initials="m" lastIdx="0" clrIdx="1"/>
  <p:cmAuthor id="11" name="HP138" initials="H" lastIdx="1" clrIdx="10"/>
  <p:cmAuthor id="12" name="HP142" initials="H" lastIdx="1" clrIdx="1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60"/>
        <p:guide pos="3840"/>
      </p:guideLst>
    </p:cSldViewPr>
  </p:slideViewPr>
  <p:notesTextViewPr>
    <p:cViewPr>
      <p:scale>
        <a:sx n="3" d="2"/>
        <a:sy n="3" d="2"/>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91.xml" Id="rId99" /><Relationship Type="http://schemas.openxmlformats.org/officeDocument/2006/relationships/slide" Target="slides/slide90.xml" Id="rId98" /><Relationship Type="http://schemas.openxmlformats.org/officeDocument/2006/relationships/slide" Target="slides/slide89.xml" Id="rId97" /><Relationship Type="http://schemas.openxmlformats.org/officeDocument/2006/relationships/slide" Target="slides/slide88.xml" Id="rId96" /><Relationship Type="http://schemas.openxmlformats.org/officeDocument/2006/relationships/slide" Target="slides/slide87.xml" Id="rId95" /><Relationship Type="http://schemas.openxmlformats.org/officeDocument/2006/relationships/slide" Target="slides/slide86.xml" Id="rId94" /><Relationship Type="http://schemas.openxmlformats.org/officeDocument/2006/relationships/slide" Target="slides/slide85.xml" Id="rId93" /><Relationship Type="http://schemas.openxmlformats.org/officeDocument/2006/relationships/slide" Target="slides/slide84.xml" Id="rId92" /><Relationship Type="http://schemas.openxmlformats.org/officeDocument/2006/relationships/slide" Target="slides/slide83.xml" Id="rId91" /><Relationship Type="http://schemas.openxmlformats.org/officeDocument/2006/relationships/slide" Target="slides/slide82.xml" Id="rId90" /><Relationship Type="http://schemas.openxmlformats.org/officeDocument/2006/relationships/slide" Target="slides/slide2.xml" Id="rId9" /><Relationship Type="http://schemas.openxmlformats.org/officeDocument/2006/relationships/slide" Target="slides/slide81.xml" Id="rId89" /><Relationship Type="http://schemas.openxmlformats.org/officeDocument/2006/relationships/slide" Target="slides/slide80.xml" Id="rId88" /><Relationship Type="http://schemas.openxmlformats.org/officeDocument/2006/relationships/slide" Target="slides/slide79.xml" Id="rId87" /><Relationship Type="http://schemas.openxmlformats.org/officeDocument/2006/relationships/slide" Target="slides/slide78.xml" Id="rId86" /><Relationship Type="http://schemas.openxmlformats.org/officeDocument/2006/relationships/slide" Target="slides/slide77.xml" Id="rId85" /><Relationship Type="http://schemas.openxmlformats.org/officeDocument/2006/relationships/slide" Target="slides/slide76.xml" Id="rId84" /><Relationship Type="http://schemas.openxmlformats.org/officeDocument/2006/relationships/slide" Target="slides/slide75.xml" Id="rId83" /><Relationship Type="http://schemas.openxmlformats.org/officeDocument/2006/relationships/slide" Target="slides/slide74.xml" Id="rId82" /><Relationship Type="http://schemas.openxmlformats.org/officeDocument/2006/relationships/slide" Target="slides/slide73.xml" Id="rId81" /><Relationship Type="http://schemas.openxmlformats.org/officeDocument/2006/relationships/slide" Target="slides/slide72.xml" Id="rId80" /><Relationship Type="http://schemas.openxmlformats.org/officeDocument/2006/relationships/slide" Target="slides/slide1.xml" Id="rId8" /><Relationship Type="http://schemas.openxmlformats.org/officeDocument/2006/relationships/slide" Target="slides/slide71.xml" Id="rId79" /><Relationship Type="http://schemas.openxmlformats.org/officeDocument/2006/relationships/slide" Target="slides/slide70.xml" Id="rId78" /><Relationship Type="http://schemas.openxmlformats.org/officeDocument/2006/relationships/slide" Target="slides/slide69.xml" Id="rId77" /><Relationship Type="http://schemas.openxmlformats.org/officeDocument/2006/relationships/slide" Target="slides/slide68.xml" Id="rId76" /><Relationship Type="http://schemas.openxmlformats.org/officeDocument/2006/relationships/slide" Target="slides/slide67.xml" Id="rId75" /><Relationship Type="http://schemas.openxmlformats.org/officeDocument/2006/relationships/slide" Target="slides/slide66.xml" Id="rId74" /><Relationship Type="http://schemas.openxmlformats.org/officeDocument/2006/relationships/slide" Target="slides/slide65.xml" Id="rId73" /><Relationship Type="http://schemas.openxmlformats.org/officeDocument/2006/relationships/slide" Target="slides/slide64.xml" Id="rId72" /><Relationship Type="http://schemas.openxmlformats.org/officeDocument/2006/relationships/slide" Target="slides/slide63.xml" Id="rId71" /><Relationship Type="http://schemas.openxmlformats.org/officeDocument/2006/relationships/slide" Target="slides/slide62.xml" Id="rId70" /><Relationship Type="http://schemas.openxmlformats.org/officeDocument/2006/relationships/slideMaster" Target="slideMasters/slideMaster6.xml" Id="rId7" /><Relationship Type="http://schemas.openxmlformats.org/officeDocument/2006/relationships/slide" Target="slides/slide61.xml" Id="rId69" /><Relationship Type="http://schemas.openxmlformats.org/officeDocument/2006/relationships/slide" Target="slides/slide60.xml" Id="rId68" /><Relationship Type="http://schemas.openxmlformats.org/officeDocument/2006/relationships/slide" Target="slides/slide59.xml" Id="rId67" /><Relationship Type="http://schemas.openxmlformats.org/officeDocument/2006/relationships/slide" Target="slides/slide58.xml" Id="rId66" /><Relationship Type="http://schemas.openxmlformats.org/officeDocument/2006/relationships/slide" Target="slides/slide57.xml" Id="rId65" /><Relationship Type="http://schemas.openxmlformats.org/officeDocument/2006/relationships/slide" Target="slides/slide56.xml" Id="rId64" /><Relationship Type="http://schemas.openxmlformats.org/officeDocument/2006/relationships/slide" Target="slides/slide55.xml" Id="rId63" /><Relationship Type="http://schemas.openxmlformats.org/officeDocument/2006/relationships/slide" Target="slides/slide54.xml" Id="rId62" /><Relationship Type="http://schemas.openxmlformats.org/officeDocument/2006/relationships/slide" Target="slides/slide53.xml" Id="rId61" /><Relationship Type="http://schemas.openxmlformats.org/officeDocument/2006/relationships/slide" Target="slides/slide52.xml" Id="rId60" /><Relationship Type="http://schemas.openxmlformats.org/officeDocument/2006/relationships/slideMaster" Target="slideMasters/slideMaster5.xml" Id="rId6" /><Relationship Type="http://schemas.openxmlformats.org/officeDocument/2006/relationships/slide" Target="slides/slide51.xml" Id="rId59" /><Relationship Type="http://schemas.openxmlformats.org/officeDocument/2006/relationships/slide" Target="slides/slide50.xml" Id="rId58" /><Relationship Type="http://schemas.openxmlformats.org/officeDocument/2006/relationships/slide" Target="slides/slide49.xml" Id="rId57" /><Relationship Type="http://schemas.openxmlformats.org/officeDocument/2006/relationships/slide" Target="slides/slide48.xml" Id="rId56" /><Relationship Type="http://schemas.openxmlformats.org/officeDocument/2006/relationships/slide" Target="slides/slide47.xml" Id="rId55" /><Relationship Type="http://schemas.openxmlformats.org/officeDocument/2006/relationships/slide" Target="slides/slide46.xml" Id="rId54" /><Relationship Type="http://schemas.openxmlformats.org/officeDocument/2006/relationships/slide" Target="slides/slide45.xml" Id="rId53" /><Relationship Type="http://schemas.openxmlformats.org/officeDocument/2006/relationships/slide" Target="slides/slide44.xml" Id="rId52" /><Relationship Type="http://schemas.openxmlformats.org/officeDocument/2006/relationships/slide" Target="slides/slide43.xml" Id="rId51" /><Relationship Type="http://schemas.openxmlformats.org/officeDocument/2006/relationships/slide" Target="slides/slide42.xml" Id="rId50" /><Relationship Type="http://schemas.openxmlformats.org/officeDocument/2006/relationships/slideMaster" Target="slideMasters/slideMaster4.xml" Id="rId5" /><Relationship Type="http://schemas.openxmlformats.org/officeDocument/2006/relationships/slide" Target="slides/slide41.xml" Id="rId49" /><Relationship Type="http://schemas.openxmlformats.org/officeDocument/2006/relationships/slide" Target="slides/slide40.xml" Id="rId48" /><Relationship Type="http://schemas.openxmlformats.org/officeDocument/2006/relationships/slide" Target="slides/slide39.xml" Id="rId47" /><Relationship Type="http://schemas.openxmlformats.org/officeDocument/2006/relationships/slide" Target="slides/slide38.xml" Id="rId46" /><Relationship Type="http://schemas.openxmlformats.org/officeDocument/2006/relationships/slide" Target="slides/slide37.xml" Id="rId45" /><Relationship Type="http://schemas.openxmlformats.org/officeDocument/2006/relationships/slide" Target="slides/slide36.xml" Id="rId44" /><Relationship Type="http://schemas.openxmlformats.org/officeDocument/2006/relationships/slide" Target="slides/slide35.xml" Id="rId43" /><Relationship Type="http://schemas.openxmlformats.org/officeDocument/2006/relationships/slide" Target="slides/slide34.xml" Id="rId42" /><Relationship Type="http://schemas.openxmlformats.org/officeDocument/2006/relationships/slide" Target="slides/slide33.xml" Id="rId41" /><Relationship Type="http://schemas.openxmlformats.org/officeDocument/2006/relationships/slide" Target="slides/slide32.xml" Id="rId40" /><Relationship Type="http://schemas.openxmlformats.org/officeDocument/2006/relationships/slideMaster" Target="slideMasters/slideMaster3.xml" Id="rId4" /><Relationship Type="http://schemas.openxmlformats.org/officeDocument/2006/relationships/slide" Target="slides/slide31.xml" Id="rId39" /><Relationship Type="http://schemas.openxmlformats.org/officeDocument/2006/relationships/slide" Target="slides/slide30.xml" Id="rId38" /><Relationship Type="http://schemas.openxmlformats.org/officeDocument/2006/relationships/slide" Target="slides/slide29.xml" Id="rId37" /><Relationship Type="http://schemas.openxmlformats.org/officeDocument/2006/relationships/slide" Target="slides/slide28.xml" Id="rId36" /><Relationship Type="http://schemas.openxmlformats.org/officeDocument/2006/relationships/slide" Target="slides/slide27.xml" Id="rId35" /><Relationship Type="http://schemas.openxmlformats.org/officeDocument/2006/relationships/slide" Target="slides/slide26.xml" Id="rId34" /><Relationship Type="http://schemas.openxmlformats.org/officeDocument/2006/relationships/slide" Target="slides/slide25.xml" Id="rId33" /><Relationship Type="http://schemas.openxmlformats.org/officeDocument/2006/relationships/slide" Target="slides/slide24.xml" Id="rId32" /><Relationship Type="http://schemas.openxmlformats.org/officeDocument/2006/relationships/slide" Target="slides/slide23.xml" Id="rId31" /><Relationship Type="http://schemas.openxmlformats.org/officeDocument/2006/relationships/slide" Target="slides/slide22.xml" Id="rId30" /><Relationship Type="http://schemas.openxmlformats.org/officeDocument/2006/relationships/slideMaster" Target="slideMasters/slideMaster2.xml" Id="rId3" /><Relationship Type="http://schemas.openxmlformats.org/officeDocument/2006/relationships/slide" Target="slides/slide21.xml" Id="rId29" /><Relationship Type="http://schemas.openxmlformats.org/officeDocument/2006/relationships/slide" Target="slides/slide20.xml" Id="rId28" /><Relationship Type="http://schemas.openxmlformats.org/officeDocument/2006/relationships/slide" Target="slides/slide19.xml" Id="rId27" /><Relationship Type="http://schemas.openxmlformats.org/officeDocument/2006/relationships/notesMaster" Target="notesMasters/notesMaster1.xml" Id="rId26" /><Relationship Type="http://schemas.openxmlformats.org/officeDocument/2006/relationships/slide" Target="slides/slide18.xml" Id="rId25" /><Relationship Type="http://schemas.openxmlformats.org/officeDocument/2006/relationships/slide" Target="slides/slide17.xml" Id="rId24" /><Relationship Type="http://schemas.openxmlformats.org/officeDocument/2006/relationships/slide" Target="slides/slide16.xml" Id="rId23" /><Relationship Type="http://schemas.openxmlformats.org/officeDocument/2006/relationships/slide" Target="slides/slide15.xml" Id="rId22" /><Relationship Type="http://schemas.openxmlformats.org/officeDocument/2006/relationships/slide" Target="slides/slide14.xml" Id="rId21" /><Relationship Type="http://schemas.openxmlformats.org/officeDocument/2006/relationships/slide" Target="slides/slide13.xml" Id="rId20" /><Relationship Type="http://schemas.openxmlformats.org/officeDocument/2006/relationships/theme" Target="theme/theme1.xml" Id="rId2" /><Relationship Type="http://schemas.openxmlformats.org/officeDocument/2006/relationships/slide" Target="slides/slide12.xml" Id="rId19" /><Relationship Type="http://schemas.openxmlformats.org/officeDocument/2006/relationships/slide" Target="slides/slide11.xml" Id="rId18" /><Relationship Type="http://schemas.openxmlformats.org/officeDocument/2006/relationships/slide" Target="slides/slide10.xml" Id="rId17" /><Relationship Type="http://schemas.openxmlformats.org/officeDocument/2006/relationships/slide" Target="slides/slide9.xml" Id="rId16" /><Relationship Type="http://schemas.openxmlformats.org/officeDocument/2006/relationships/slide" Target="slides/slide8.xml" Id="rId15" /><Relationship Type="http://schemas.openxmlformats.org/officeDocument/2006/relationships/slide" Target="slides/slide7.xml" Id="rId14" /><Relationship Type="http://schemas.openxmlformats.org/officeDocument/2006/relationships/slide" Target="slides/slide6.xml" Id="rId13" /><Relationship Type="http://schemas.openxmlformats.org/officeDocument/2006/relationships/slide" Target="slides/slide5.xml" Id="rId12" /><Relationship Type="http://schemas.openxmlformats.org/officeDocument/2006/relationships/commentAuthors" Target="commentAuthors.xml" Id="rId116" /><Relationship Type="http://schemas.openxmlformats.org/officeDocument/2006/relationships/tableStyles" Target="tableStyles.xml" Id="rId115" /><Relationship Type="http://schemas.openxmlformats.org/officeDocument/2006/relationships/viewProps" Target="viewProps.xml" Id="rId114" /><Relationship Type="http://schemas.openxmlformats.org/officeDocument/2006/relationships/presProps" Target="presProps.xml" Id="rId113" /><Relationship Type="http://schemas.openxmlformats.org/officeDocument/2006/relationships/handoutMaster" Target="handoutMasters/handoutMaster1.xml" Id="rId112" /><Relationship Type="http://schemas.openxmlformats.org/officeDocument/2006/relationships/slide" Target="slides/slide103.xml" Id="rId111" /><Relationship Type="http://schemas.openxmlformats.org/officeDocument/2006/relationships/slide" Target="slides/slide102.xml" Id="rId110" /><Relationship Type="http://schemas.openxmlformats.org/officeDocument/2006/relationships/slide" Target="slides/slide4.xml" Id="rId11" /><Relationship Type="http://schemas.openxmlformats.org/officeDocument/2006/relationships/slide" Target="slides/slide101.xml" Id="rId109" /><Relationship Type="http://schemas.openxmlformats.org/officeDocument/2006/relationships/slide" Target="slides/slide100.xml" Id="rId108" /><Relationship Type="http://schemas.openxmlformats.org/officeDocument/2006/relationships/slide" Target="slides/slide99.xml" Id="rId107" /><Relationship Type="http://schemas.openxmlformats.org/officeDocument/2006/relationships/slide" Target="slides/slide98.xml" Id="rId106" /><Relationship Type="http://schemas.openxmlformats.org/officeDocument/2006/relationships/slide" Target="slides/slide97.xml" Id="rId105" /><Relationship Type="http://schemas.openxmlformats.org/officeDocument/2006/relationships/slide" Target="slides/slide96.xml" Id="rId104" /><Relationship Type="http://schemas.openxmlformats.org/officeDocument/2006/relationships/slide" Target="slides/slide95.xml" Id="rId103" /><Relationship Type="http://schemas.openxmlformats.org/officeDocument/2006/relationships/slide" Target="slides/slide94.xml" Id="rId102" /><Relationship Type="http://schemas.openxmlformats.org/officeDocument/2006/relationships/slide" Target="slides/slide93.xml" Id="rId101" /><Relationship Type="http://schemas.openxmlformats.org/officeDocument/2006/relationships/slide" Target="slides/slide92.xml" Id="rId100" /><Relationship Type="http://schemas.openxmlformats.org/officeDocument/2006/relationships/slide" Target="slides/slide3.xml" Id="rId10" /><Relationship Type="http://schemas.openxmlformats.org/officeDocument/2006/relationships/slideMaster" Target="slideMasters/slideMaster1.xml" Id="rId1" /><Relationship Type="http://schemas.openxmlformats.org/officeDocument/2006/relationships/tags" Target="/ppt/tags/tag68.xml" Id="R75e991f470274c1e"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7D76233-2C52-45E9-94E8-FBDCAFC81AF1}" type="doc">
      <dgm:prSet loTypeId="urn:microsoft.com/office/officeart/2005/8/layout/radial6" loCatId="cycle" qsTypeId="urn:microsoft.com/office/officeart/2005/8/quickstyle/simple1" qsCatId="simple" csTypeId="urn:microsoft.com/office/officeart/2005/8/colors/accent1_2" csCatId="accent1" phldr="0"/>
      <dgm:spPr/>
      <dgm:t>
        <a:bodyPr/>
        <a:p>
          <a:endParaRPr lang="zh-CN" altLang="en-US"/>
        </a:p>
      </dgm:t>
    </dgm:pt>
    <dgm:pt modelId="{8E2A460B-45D3-4E20-A31D-4AFE676F0DDA}">
      <dgm:prSet phldrT="[文本]" phldr="0" custT="0"/>
      <dgm:spPr/>
      <dgm:t>
        <a:bodyPr vert="horz" wrap="square"/>
        <a:p>
          <a:pPr>
            <a:lnSpc>
              <a:spcPct val="100000"/>
            </a:lnSpc>
            <a:spcBef>
              <a:spcPct val="0"/>
            </a:spcBef>
            <a:spcAft>
              <a:spcPct val="35000"/>
            </a:spcAft>
          </a:pPr>
          <a:r>
            <a:rPr lang="zh-CN" altLang="en-US"/>
            <a:t>依据</a:t>
          </a:r>
          <a:r>
            <a:rPr lang="zh-CN" altLang="en-US"/>
            <a:t/>
          </a:r>
          <a:endParaRPr lang="zh-CN" altLang="en-US"/>
        </a:p>
      </dgm:t>
    </dgm:pt>
    <dgm:pt modelId="{40722E6B-70D7-49DD-BCDB-C5F5A53BB946}" cxnId="{5080880D-4A71-4F16-B6CD-F409EC53ECE6}" type="parTrans">
      <dgm:prSet/>
      <dgm:spPr/>
      <dgm:t>
        <a:bodyPr/>
        <a:p>
          <a:endParaRPr lang="zh-CN" altLang="en-US"/>
        </a:p>
      </dgm:t>
    </dgm:pt>
    <dgm:pt modelId="{AC66A5CC-387D-4D7B-8E90-1B8214C2F261}" cxnId="{5080880D-4A71-4F16-B6CD-F409EC53ECE6}" type="sibTrans">
      <dgm:prSet/>
      <dgm:spPr/>
      <dgm:t>
        <a:bodyPr/>
        <a:p>
          <a:endParaRPr lang="zh-CN" altLang="en-US"/>
        </a:p>
      </dgm:t>
    </dgm:pt>
    <dgm:pt modelId="{ECE2948F-862B-4CC3-B6BC-3E6415C7F5DD}">
      <dgm:prSet phldrT="[文本]" phldr="0" custT="0"/>
      <dgm:spPr/>
      <dgm:t>
        <a:bodyPr vert="horz" wrap="square"/>
        <a:p>
          <a:pPr>
            <a:lnSpc>
              <a:spcPct val="100000"/>
            </a:lnSpc>
            <a:spcBef>
              <a:spcPct val="0"/>
            </a:spcBef>
            <a:spcAft>
              <a:spcPct val="35000"/>
            </a:spcAft>
          </a:pPr>
          <a:r>
            <a:rPr lang="zh-CN" altLang="en-US" b="1">
              <a:latin typeface="黑体" panose="02010609060101010101" pitchFamily="49" charset="-122"/>
              <a:ea typeface="黑体" panose="02010609060101010101" pitchFamily="49" charset="-122"/>
            </a:rPr>
            <a:t>课程标准</a:t>
          </a:r>
          <a:r>
            <a:rPr lang="zh-CN" altLang="en-US" b="1">
              <a:latin typeface="黑体" panose="02010609060101010101" pitchFamily="49" charset="-122"/>
              <a:ea typeface="黑体" panose="02010609060101010101" pitchFamily="49" charset="-122"/>
            </a:rPr>
            <a:t/>
          </a:r>
          <a:endParaRPr lang="zh-CN" altLang="en-US" b="1">
            <a:latin typeface="黑体" panose="02010609060101010101" pitchFamily="49" charset="-122"/>
            <a:ea typeface="黑体" panose="02010609060101010101" pitchFamily="49" charset="-122"/>
          </a:endParaRPr>
        </a:p>
      </dgm:t>
    </dgm:pt>
    <dgm:pt modelId="{055F34F9-26B5-46B6-B947-B5718EF53A09}" cxnId="{37F4F4F5-95E3-4C28-A2B8-02A0984E0A6C}" type="parTrans">
      <dgm:prSet/>
      <dgm:spPr/>
      <dgm:t>
        <a:bodyPr/>
        <a:p>
          <a:endParaRPr lang="zh-CN" altLang="en-US"/>
        </a:p>
      </dgm:t>
    </dgm:pt>
    <dgm:pt modelId="{4116C939-0673-4613-8FA7-CB6FE7258301}" cxnId="{37F4F4F5-95E3-4C28-A2B8-02A0984E0A6C}" type="sibTrans">
      <dgm:prSet/>
      <dgm:spPr/>
      <dgm:t>
        <a:bodyPr/>
        <a:p>
          <a:endParaRPr lang="zh-CN" altLang="en-US"/>
        </a:p>
      </dgm:t>
    </dgm:pt>
    <dgm:pt modelId="{D34FE5D7-7525-4D59-ABC9-3998105E634C}">
      <dgm:prSet phldrT="[文本]" phldr="0" custT="0"/>
      <dgm:spPr/>
      <dgm:t>
        <a:bodyPr vert="horz" wrap="square"/>
        <a:p>
          <a:pPr>
            <a:lnSpc>
              <a:spcPct val="100000"/>
            </a:lnSpc>
            <a:spcBef>
              <a:spcPct val="0"/>
            </a:spcBef>
            <a:spcAft>
              <a:spcPct val="35000"/>
            </a:spcAft>
          </a:pPr>
          <a:r>
            <a:rPr lang="zh-CN" altLang="en-US" b="1">
              <a:latin typeface="黑体" panose="02010609060101010101" pitchFamily="49" charset="-122"/>
              <a:ea typeface="黑体" panose="02010609060101010101" pitchFamily="49" charset="-122"/>
            </a:rPr>
            <a:t>评价体系</a:t>
          </a:r>
          <a:r>
            <a:rPr lang="zh-CN" altLang="en-US" b="1">
              <a:latin typeface="黑体" panose="02010609060101010101" pitchFamily="49" charset="-122"/>
              <a:ea typeface="黑体" panose="02010609060101010101" pitchFamily="49" charset="-122"/>
            </a:rPr>
            <a:t/>
          </a:r>
          <a:endParaRPr lang="zh-CN" altLang="en-US" b="1">
            <a:latin typeface="黑体" panose="02010609060101010101" pitchFamily="49" charset="-122"/>
            <a:ea typeface="黑体" panose="02010609060101010101" pitchFamily="49" charset="-122"/>
          </a:endParaRPr>
        </a:p>
      </dgm:t>
    </dgm:pt>
    <dgm:pt modelId="{A96BE2DD-535A-47FD-A010-195BD3C076B9}" cxnId="{87A9F477-95DD-47D0-9555-4EBDB77C4F27}" type="parTrans">
      <dgm:prSet/>
      <dgm:spPr/>
      <dgm:t>
        <a:bodyPr/>
        <a:p>
          <a:endParaRPr lang="zh-CN" altLang="en-US"/>
        </a:p>
      </dgm:t>
    </dgm:pt>
    <dgm:pt modelId="{75EA9321-EAFA-4AF6-8313-8107E8EB3526}" cxnId="{87A9F477-95DD-47D0-9555-4EBDB77C4F27}" type="sibTrans">
      <dgm:prSet/>
      <dgm:spPr/>
      <dgm:t>
        <a:bodyPr/>
        <a:p>
          <a:endParaRPr lang="zh-CN" altLang="en-US"/>
        </a:p>
      </dgm:t>
    </dgm:pt>
    <dgm:pt modelId="{E17F1310-B4AD-4B57-8D9B-BF776721EA77}">
      <dgm:prSet phldrT="[文本]" phldr="0" custT="0"/>
      <dgm:spPr/>
      <dgm:t>
        <a:bodyPr vert="horz" wrap="square"/>
        <a:p>
          <a:pPr>
            <a:lnSpc>
              <a:spcPct val="100000"/>
            </a:lnSpc>
            <a:spcBef>
              <a:spcPct val="0"/>
            </a:spcBef>
            <a:spcAft>
              <a:spcPct val="35000"/>
            </a:spcAft>
          </a:pPr>
          <a:r>
            <a:rPr lang="zh-CN" altLang="en-US" b="1">
              <a:latin typeface="黑体" panose="02010609060101010101" pitchFamily="49" charset="-122"/>
              <a:ea typeface="黑体" panose="02010609060101010101" pitchFamily="49" charset="-122"/>
            </a:rPr>
            <a:t>时政导向</a:t>
          </a:r>
          <a:r>
            <a:rPr lang="zh-CN" altLang="en-US" b="1">
              <a:latin typeface="黑体" panose="02010609060101010101" pitchFamily="49" charset="-122"/>
              <a:ea typeface="黑体" panose="02010609060101010101" pitchFamily="49" charset="-122"/>
            </a:rPr>
            <a:t/>
          </a:r>
          <a:endParaRPr lang="zh-CN" altLang="en-US" b="1">
            <a:latin typeface="黑体" panose="02010609060101010101" pitchFamily="49" charset="-122"/>
            <a:ea typeface="黑体" panose="02010609060101010101" pitchFamily="49" charset="-122"/>
          </a:endParaRPr>
        </a:p>
      </dgm:t>
    </dgm:pt>
    <dgm:pt modelId="{6BAC1755-6217-4715-99C2-D1422148265D}" cxnId="{2CC2F35E-EEBF-4B75-A299-2CF4E395AB82}" type="parTrans">
      <dgm:prSet/>
      <dgm:spPr/>
      <dgm:t>
        <a:bodyPr/>
        <a:p>
          <a:endParaRPr lang="zh-CN" altLang="en-US"/>
        </a:p>
      </dgm:t>
    </dgm:pt>
    <dgm:pt modelId="{925984A4-8E6F-4D28-B868-DBAB08F4BD28}" cxnId="{2CC2F35E-EEBF-4B75-A299-2CF4E395AB82}" type="sibTrans">
      <dgm:prSet/>
      <dgm:spPr/>
      <dgm:t>
        <a:bodyPr/>
        <a:p>
          <a:endParaRPr lang="zh-CN" altLang="en-US"/>
        </a:p>
      </dgm:t>
    </dgm:pt>
    <dgm:pt modelId="{468FA009-1E87-4539-85FA-5C28B78DD6E9}">
      <dgm:prSet phldrT="[文本]" phldr="0" custT="0"/>
      <dgm:spPr/>
      <dgm:t>
        <a:bodyPr vert="horz" wrap="square"/>
        <a:p>
          <a:pPr>
            <a:lnSpc>
              <a:spcPct val="100000"/>
            </a:lnSpc>
            <a:spcBef>
              <a:spcPct val="0"/>
            </a:spcBef>
            <a:spcAft>
              <a:spcPct val="35000"/>
            </a:spcAft>
          </a:pPr>
          <a:r>
            <a:rPr lang="zh-CN" altLang="en-US" b="1">
              <a:latin typeface="黑体" panose="02010609060101010101" pitchFamily="49" charset="-122"/>
              <a:ea typeface="黑体" panose="02010609060101010101" pitchFamily="49" charset="-122"/>
            </a:rPr>
            <a:t>课本表述</a:t>
          </a:r>
          <a:endParaRPr lang="zh-CN" altLang="en-US" b="1">
            <a:latin typeface="黑体" panose="02010609060101010101" pitchFamily="49" charset="-122"/>
            <a:ea typeface="黑体" panose="02010609060101010101" pitchFamily="49" charset="-122"/>
          </a:endParaRPr>
        </a:p>
      </dgm:t>
    </dgm:pt>
    <dgm:pt modelId="{F205FF88-2C9B-4658-BCAA-BEA6EB7393B2}" cxnId="{0C418052-33B2-4211-A895-9C6E374533D1}" type="parTrans">
      <dgm:prSet/>
      <dgm:spPr/>
      <dgm:t>
        <a:bodyPr/>
        <a:p>
          <a:endParaRPr lang="zh-CN" altLang="en-US"/>
        </a:p>
      </dgm:t>
    </dgm:pt>
    <dgm:pt modelId="{B5C730DE-1181-420B-A78D-195E914DCCF5}" cxnId="{0C418052-33B2-4211-A895-9C6E374533D1}" type="sibTrans">
      <dgm:prSet/>
      <dgm:spPr/>
      <dgm:t>
        <a:bodyPr/>
        <a:p>
          <a:endParaRPr lang="zh-CN" altLang="en-US"/>
        </a:p>
      </dgm:t>
    </dgm:pt>
    <dgm:pt modelId="{D5B7622F-17AC-467C-B10C-28C38C38C350}" type="pres">
      <dgm:prSet presAssocID="{37D76233-2C52-45E9-94E8-FBDCAFC81AF1}" presName="Name0" presStyleCnt="0">
        <dgm:presLayoutVars>
          <dgm:chMax val="1"/>
          <dgm:dir/>
          <dgm:animLvl val="ctr"/>
          <dgm:resizeHandles val="exact"/>
        </dgm:presLayoutVars>
      </dgm:prSet>
      <dgm:spPr/>
    </dgm:pt>
    <dgm:pt modelId="{BADECBB5-37EA-4668-8A2F-BD2C2902F22A}" type="pres">
      <dgm:prSet presAssocID="{8E2A460B-45D3-4E20-A31D-4AFE676F0DDA}" presName="centerShape" presStyleLbl="node0" presStyleIdx="0" presStyleCnt="1"/>
      <dgm:spPr/>
    </dgm:pt>
    <dgm:pt modelId="{C2E7DEFD-0505-42BF-AE13-B6483BF86572}" type="pres">
      <dgm:prSet presAssocID="{ECE2948F-862B-4CC3-B6BC-3E6415C7F5DD}" presName="node" presStyleLbl="node1" presStyleIdx="0" presStyleCnt="4">
        <dgm:presLayoutVars>
          <dgm:bulletEnabled val="1"/>
        </dgm:presLayoutVars>
      </dgm:prSet>
      <dgm:spPr/>
    </dgm:pt>
    <dgm:pt modelId="{45046E67-FA41-4C32-9E33-BDDDFBBF1D6A}" type="pres">
      <dgm:prSet presAssocID="{ECE2948F-862B-4CC3-B6BC-3E6415C7F5DD}" presName="dummy" presStyleCnt="0"/>
      <dgm:spPr/>
    </dgm:pt>
    <dgm:pt modelId="{F3596884-C09F-4C70-900E-D61864BED5F1}" type="pres">
      <dgm:prSet presAssocID="{4116C939-0673-4613-8FA7-CB6FE7258301}" presName="sibTrans" presStyleLbl="sibTrans2D1" presStyleIdx="0" presStyleCnt="4"/>
      <dgm:spPr/>
    </dgm:pt>
    <dgm:pt modelId="{44F31994-0027-4DC3-B39E-FEE01FB1A852}" type="pres">
      <dgm:prSet presAssocID="{D34FE5D7-7525-4D59-ABC9-3998105E634C}" presName="node" presStyleLbl="node1" presStyleIdx="1" presStyleCnt="4">
        <dgm:presLayoutVars>
          <dgm:bulletEnabled val="1"/>
        </dgm:presLayoutVars>
      </dgm:prSet>
      <dgm:spPr/>
    </dgm:pt>
    <dgm:pt modelId="{C6A1073C-AEB6-41D2-8257-B02F52AE6460}" type="pres">
      <dgm:prSet presAssocID="{D34FE5D7-7525-4D59-ABC9-3998105E634C}" presName="dummy" presStyleCnt="0"/>
      <dgm:spPr/>
    </dgm:pt>
    <dgm:pt modelId="{15715456-3418-4DF0-AF3A-DA59307B110D}" type="pres">
      <dgm:prSet presAssocID="{75EA9321-EAFA-4AF6-8313-8107E8EB3526}" presName="sibTrans" presStyleLbl="sibTrans2D1" presStyleIdx="1" presStyleCnt="4"/>
      <dgm:spPr/>
    </dgm:pt>
    <dgm:pt modelId="{0DA4B7DF-BD6B-46E8-940A-69050C019BB3}" type="pres">
      <dgm:prSet presAssocID="{E17F1310-B4AD-4B57-8D9B-BF776721EA77}" presName="node" presStyleLbl="node1" presStyleIdx="2" presStyleCnt="4">
        <dgm:presLayoutVars>
          <dgm:bulletEnabled val="1"/>
        </dgm:presLayoutVars>
      </dgm:prSet>
      <dgm:spPr/>
    </dgm:pt>
    <dgm:pt modelId="{9268D1C0-A139-4893-A300-CF509D15352B}" type="pres">
      <dgm:prSet presAssocID="{E17F1310-B4AD-4B57-8D9B-BF776721EA77}" presName="dummy" presStyleCnt="0"/>
      <dgm:spPr/>
    </dgm:pt>
    <dgm:pt modelId="{EBDCA107-8C73-4044-AC95-50DA28B759A8}" type="pres">
      <dgm:prSet presAssocID="{925984A4-8E6F-4D28-B868-DBAB08F4BD28}" presName="sibTrans" presStyleLbl="sibTrans2D1" presStyleIdx="2" presStyleCnt="4"/>
      <dgm:spPr/>
    </dgm:pt>
    <dgm:pt modelId="{F539A410-44AA-4A02-9F1B-997DD2B71E87}" type="pres">
      <dgm:prSet presAssocID="{468FA009-1E87-4539-85FA-5C28B78DD6E9}" presName="node" presStyleLbl="node1" presStyleIdx="3" presStyleCnt="4">
        <dgm:presLayoutVars>
          <dgm:bulletEnabled val="1"/>
        </dgm:presLayoutVars>
      </dgm:prSet>
      <dgm:spPr/>
    </dgm:pt>
    <dgm:pt modelId="{2B016566-AAE3-46FD-A114-7C13E71734EF}" type="pres">
      <dgm:prSet presAssocID="{468FA009-1E87-4539-85FA-5C28B78DD6E9}" presName="dummy" presStyleCnt="0"/>
      <dgm:spPr/>
    </dgm:pt>
    <dgm:pt modelId="{B5FF6E04-452A-4146-97F4-3BC94EB5BB87}" type="pres">
      <dgm:prSet presAssocID="{B5C730DE-1181-420B-A78D-195E914DCCF5}" presName="sibTrans" presStyleLbl="sibTrans2D1" presStyleIdx="3" presStyleCnt="4"/>
      <dgm:spPr/>
    </dgm:pt>
  </dgm:ptLst>
  <dgm:cxnLst>
    <dgm:cxn modelId="{5080880D-4A71-4F16-B6CD-F409EC53ECE6}" srcId="{37D76233-2C52-45E9-94E8-FBDCAFC81AF1}" destId="{8E2A460B-45D3-4E20-A31D-4AFE676F0DDA}" srcOrd="0" destOrd="0" parTransId="{40722E6B-70D7-49DD-BCDB-C5F5A53BB946}" sibTransId="{AC66A5CC-387D-4D7B-8E90-1B8214C2F261}"/>
    <dgm:cxn modelId="{37F4F4F5-95E3-4C28-A2B8-02A0984E0A6C}" srcId="{8E2A460B-45D3-4E20-A31D-4AFE676F0DDA}" destId="{ECE2948F-862B-4CC3-B6BC-3E6415C7F5DD}" srcOrd="0" destOrd="0" parTransId="{055F34F9-26B5-46B6-B947-B5718EF53A09}" sibTransId="{4116C939-0673-4613-8FA7-CB6FE7258301}"/>
    <dgm:cxn modelId="{87A9F477-95DD-47D0-9555-4EBDB77C4F27}" srcId="{8E2A460B-45D3-4E20-A31D-4AFE676F0DDA}" destId="{D34FE5D7-7525-4D59-ABC9-3998105E634C}" srcOrd="1" destOrd="0" parTransId="{A96BE2DD-535A-47FD-A010-195BD3C076B9}" sibTransId="{75EA9321-EAFA-4AF6-8313-8107E8EB3526}"/>
    <dgm:cxn modelId="{2CC2F35E-EEBF-4B75-A299-2CF4E395AB82}" srcId="{8E2A460B-45D3-4E20-A31D-4AFE676F0DDA}" destId="{E17F1310-B4AD-4B57-8D9B-BF776721EA77}" srcOrd="2" destOrd="0" parTransId="{6BAC1755-6217-4715-99C2-D1422148265D}" sibTransId="{925984A4-8E6F-4D28-B868-DBAB08F4BD28}"/>
    <dgm:cxn modelId="{0C418052-33B2-4211-A895-9C6E374533D1}" srcId="{8E2A460B-45D3-4E20-A31D-4AFE676F0DDA}" destId="{468FA009-1E87-4539-85FA-5C28B78DD6E9}" srcOrd="3" destOrd="0" parTransId="{F205FF88-2C9B-4658-BCAA-BEA6EB7393B2}" sibTransId="{B5C730DE-1181-420B-A78D-195E914DCCF5}"/>
    <dgm:cxn modelId="{E934E291-4BAF-49F2-9B47-F553217EF404}" type="presOf" srcId="{37D76233-2C52-45E9-94E8-FBDCAFC81AF1}" destId="{D5B7622F-17AC-467C-B10C-28C38C38C350}" srcOrd="0" destOrd="0" presId="urn:microsoft.com/office/officeart/2005/8/layout/radial6"/>
    <dgm:cxn modelId="{3A13AC68-7203-4BC5-929D-852F085DB76E}" type="presParOf" srcId="{D5B7622F-17AC-467C-B10C-28C38C38C350}" destId="{BADECBB5-37EA-4668-8A2F-BD2C2902F22A}" srcOrd="0" destOrd="0" presId="urn:microsoft.com/office/officeart/2005/8/layout/radial6"/>
    <dgm:cxn modelId="{41158A2F-D4C8-4B35-8899-78B1106B6086}" type="presOf" srcId="{8E2A460B-45D3-4E20-A31D-4AFE676F0DDA}" destId="{BADECBB5-37EA-4668-8A2F-BD2C2902F22A}" srcOrd="0" destOrd="0" presId="urn:microsoft.com/office/officeart/2005/8/layout/radial6"/>
    <dgm:cxn modelId="{2B125433-2C47-491D-B4EE-F21F52CFD6F4}" type="presParOf" srcId="{D5B7622F-17AC-467C-B10C-28C38C38C350}" destId="{C2E7DEFD-0505-42BF-AE13-B6483BF86572}" srcOrd="1" destOrd="0" presId="urn:microsoft.com/office/officeart/2005/8/layout/radial6"/>
    <dgm:cxn modelId="{54DC0A61-3F83-4990-865D-E217034C36A5}" type="presOf" srcId="{ECE2948F-862B-4CC3-B6BC-3E6415C7F5DD}" destId="{C2E7DEFD-0505-42BF-AE13-B6483BF86572}" srcOrd="0" destOrd="0" presId="urn:microsoft.com/office/officeart/2005/8/layout/radial6"/>
    <dgm:cxn modelId="{2A41250F-DF6E-4B9F-A6D5-655EDC8B69BD}" type="presParOf" srcId="{D5B7622F-17AC-467C-B10C-28C38C38C350}" destId="{45046E67-FA41-4C32-9E33-BDDDFBBF1D6A}" srcOrd="2" destOrd="0" presId="urn:microsoft.com/office/officeart/2005/8/layout/radial6"/>
    <dgm:cxn modelId="{CC783F5B-B52F-4D53-82A2-622266A21482}" type="presParOf" srcId="{D5B7622F-17AC-467C-B10C-28C38C38C350}" destId="{F3596884-C09F-4C70-900E-D61864BED5F1}" srcOrd="3" destOrd="0" presId="urn:microsoft.com/office/officeart/2005/8/layout/radial6"/>
    <dgm:cxn modelId="{1E08E14B-F5BD-4A6E-8501-59BF713F2E93}" type="presOf" srcId="{4116C939-0673-4613-8FA7-CB6FE7258301}" destId="{F3596884-C09F-4C70-900E-D61864BED5F1}" srcOrd="0" destOrd="0" presId="urn:microsoft.com/office/officeart/2005/8/layout/radial6"/>
    <dgm:cxn modelId="{F310AE62-0883-4D99-B865-DC5B9C29C067}" type="presParOf" srcId="{D5B7622F-17AC-467C-B10C-28C38C38C350}" destId="{44F31994-0027-4DC3-B39E-FEE01FB1A852}" srcOrd="4" destOrd="0" presId="urn:microsoft.com/office/officeart/2005/8/layout/radial6"/>
    <dgm:cxn modelId="{8F562282-1D70-4750-8070-A2B242295CC2}" type="presOf" srcId="{D34FE5D7-7525-4D59-ABC9-3998105E634C}" destId="{44F31994-0027-4DC3-B39E-FEE01FB1A852}" srcOrd="0" destOrd="0" presId="urn:microsoft.com/office/officeart/2005/8/layout/radial6"/>
    <dgm:cxn modelId="{A73ED550-4552-407B-8804-017F45040940}" type="presParOf" srcId="{D5B7622F-17AC-467C-B10C-28C38C38C350}" destId="{C6A1073C-AEB6-41D2-8257-B02F52AE6460}" srcOrd="5" destOrd="0" presId="urn:microsoft.com/office/officeart/2005/8/layout/radial6"/>
    <dgm:cxn modelId="{538A7FFA-2E81-472E-B384-A38D9769C546}" type="presParOf" srcId="{D5B7622F-17AC-467C-B10C-28C38C38C350}" destId="{15715456-3418-4DF0-AF3A-DA59307B110D}" srcOrd="6" destOrd="0" presId="urn:microsoft.com/office/officeart/2005/8/layout/radial6"/>
    <dgm:cxn modelId="{435F1015-55CD-45A1-A7C0-8A4A3D426EFE}" type="presOf" srcId="{75EA9321-EAFA-4AF6-8313-8107E8EB3526}" destId="{15715456-3418-4DF0-AF3A-DA59307B110D}" srcOrd="0" destOrd="0" presId="urn:microsoft.com/office/officeart/2005/8/layout/radial6"/>
    <dgm:cxn modelId="{62828764-C7AE-4EB7-8AD2-246764A3C236}" type="presParOf" srcId="{D5B7622F-17AC-467C-B10C-28C38C38C350}" destId="{0DA4B7DF-BD6B-46E8-940A-69050C019BB3}" srcOrd="7" destOrd="0" presId="urn:microsoft.com/office/officeart/2005/8/layout/radial6"/>
    <dgm:cxn modelId="{AB1D151D-E330-46CD-ABAF-A7C8E08A2D7D}" type="presOf" srcId="{E17F1310-B4AD-4B57-8D9B-BF776721EA77}" destId="{0DA4B7DF-BD6B-46E8-940A-69050C019BB3}" srcOrd="0" destOrd="0" presId="urn:microsoft.com/office/officeart/2005/8/layout/radial6"/>
    <dgm:cxn modelId="{172159BF-062D-4303-80BE-A67E102ADF93}" type="presParOf" srcId="{D5B7622F-17AC-467C-B10C-28C38C38C350}" destId="{9268D1C0-A139-4893-A300-CF509D15352B}" srcOrd="8" destOrd="0" presId="urn:microsoft.com/office/officeart/2005/8/layout/radial6"/>
    <dgm:cxn modelId="{424A8C8C-C4E4-480D-90A9-B450FC61E1DA}" type="presParOf" srcId="{D5B7622F-17AC-467C-B10C-28C38C38C350}" destId="{EBDCA107-8C73-4044-AC95-50DA28B759A8}" srcOrd="9" destOrd="0" presId="urn:microsoft.com/office/officeart/2005/8/layout/radial6"/>
    <dgm:cxn modelId="{332276B5-E96E-4D53-B44F-7B8404B05A84}" type="presOf" srcId="{925984A4-8E6F-4D28-B868-DBAB08F4BD28}" destId="{EBDCA107-8C73-4044-AC95-50DA28B759A8}" srcOrd="0" destOrd="0" presId="urn:microsoft.com/office/officeart/2005/8/layout/radial6"/>
    <dgm:cxn modelId="{720D4A40-B3D0-4318-86DB-EEC7BF7F41D3}" type="presParOf" srcId="{D5B7622F-17AC-467C-B10C-28C38C38C350}" destId="{F539A410-44AA-4A02-9F1B-997DD2B71E87}" srcOrd="10" destOrd="0" presId="urn:microsoft.com/office/officeart/2005/8/layout/radial6"/>
    <dgm:cxn modelId="{F9A19D9B-4019-41EC-9E2F-8A1CE6E10C48}" type="presOf" srcId="{468FA009-1E87-4539-85FA-5C28B78DD6E9}" destId="{F539A410-44AA-4A02-9F1B-997DD2B71E87}" srcOrd="0" destOrd="0" presId="urn:microsoft.com/office/officeart/2005/8/layout/radial6"/>
    <dgm:cxn modelId="{70FE4E66-0AEF-438F-94D1-BC01BBB7240A}" type="presParOf" srcId="{D5B7622F-17AC-467C-B10C-28C38C38C350}" destId="{2B016566-AAE3-46FD-A114-7C13E71734EF}" srcOrd="11" destOrd="0" presId="urn:microsoft.com/office/officeart/2005/8/layout/radial6"/>
    <dgm:cxn modelId="{0874A2F6-B1C6-40E7-95E3-61C81EB56E21}" type="presParOf" srcId="{D5B7622F-17AC-467C-B10C-28C38C38C350}" destId="{B5FF6E04-452A-4146-97F4-3BC94EB5BB87}" srcOrd="12" destOrd="0" presId="urn:microsoft.com/office/officeart/2005/8/layout/radial6"/>
    <dgm:cxn modelId="{54623937-831F-43B7-8CA4-7A451B702E57}" type="presOf" srcId="{B5C730DE-1181-420B-A78D-195E914DCCF5}" destId="{B5FF6E04-452A-4146-97F4-3BC94EB5BB87}" srcOrd="0" destOrd="0" presId="urn:microsoft.com/office/officeart/2005/8/layout/radial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3B8DF6-35DC-40C0-8F19-522E1EDC5FBB}" type="doc">
      <dgm:prSet loTypeId="urn:microsoft.com/office/officeart/2005/8/layout/arrow6" loCatId="relationship" qsTypeId="urn:microsoft.com/office/officeart/2005/8/quickstyle/simple1" qsCatId="simple" csTypeId="urn:microsoft.com/office/officeart/2005/8/colors/accent1_2" csCatId="accent1" phldr="0"/>
      <dgm:spPr/>
      <dgm:t>
        <a:bodyPr/>
        <a:p>
          <a:endParaRPr lang="zh-CN" altLang="en-US"/>
        </a:p>
      </dgm:t>
    </dgm:pt>
    <dgm:pt modelId="{AC457EA6-B62E-49FF-AAE4-FDCECA659245}">
      <dgm:prSet phldrT="[文本]" phldr="0" custT="0"/>
      <dgm:spPr/>
      <dgm:t>
        <a:bodyPr vert="horz" wrap="square"/>
        <a:p>
          <a:pPr>
            <a:lnSpc>
              <a:spcPct val="100000"/>
            </a:lnSpc>
            <a:spcBef>
              <a:spcPct val="0"/>
            </a:spcBef>
            <a:spcAft>
              <a:spcPct val="35000"/>
            </a:spcAft>
          </a:pPr>
          <a:r>
            <a:rPr lang="zh-CN" altLang="en-US"/>
            <a:t>教材</a:t>
          </a:r>
          <a:r>
            <a:rPr lang="zh-CN" altLang="en-US"/>
            <a:t/>
          </a:r>
          <a:endParaRPr lang="zh-CN" altLang="en-US"/>
        </a:p>
      </dgm:t>
    </dgm:pt>
    <dgm:pt modelId="{AE6A6C96-96CB-45E6-8D7F-66757D89E4F4}" cxnId="{2673C7CC-EC18-48A7-BCF0-378CDBB1AE12}" type="parTrans">
      <dgm:prSet/>
      <dgm:spPr/>
      <dgm:t>
        <a:bodyPr/>
        <a:p>
          <a:endParaRPr lang="zh-CN" altLang="en-US"/>
        </a:p>
      </dgm:t>
    </dgm:pt>
    <dgm:pt modelId="{86CBD87F-F42A-4DD5-899B-60D283C415B9}" cxnId="{2673C7CC-EC18-48A7-BCF0-378CDBB1AE12}" type="sibTrans">
      <dgm:prSet/>
      <dgm:spPr/>
      <dgm:t>
        <a:bodyPr/>
        <a:p>
          <a:endParaRPr lang="zh-CN" altLang="en-US"/>
        </a:p>
      </dgm:t>
    </dgm:pt>
    <dgm:pt modelId="{73724102-6497-452A-AC49-7BA877B6E78D}">
      <dgm:prSet phldrT="[文本]" phldr="0" custT="0"/>
      <dgm:spPr/>
      <dgm:t>
        <a:bodyPr vert="horz" wrap="square"/>
        <a:p>
          <a:pPr>
            <a:lnSpc>
              <a:spcPct val="100000"/>
            </a:lnSpc>
            <a:spcBef>
              <a:spcPct val="0"/>
            </a:spcBef>
            <a:spcAft>
              <a:spcPct val="35000"/>
            </a:spcAft>
          </a:pPr>
          <a:r>
            <a:rPr lang="zh-CN" altLang="en-US"/>
            <a:t>试题</a:t>
          </a:r>
          <a:r>
            <a:rPr lang="zh-CN" altLang="en-US"/>
            <a:t/>
          </a:r>
          <a:endParaRPr lang="zh-CN" altLang="en-US"/>
        </a:p>
      </dgm:t>
    </dgm:pt>
    <dgm:pt modelId="{E449FA48-E31D-41BB-ABDF-3FCA2E74E294}" cxnId="{3DB724F1-8404-4A43-A457-DE6CD16E8A1C}" type="parTrans">
      <dgm:prSet/>
      <dgm:spPr/>
      <dgm:t>
        <a:bodyPr/>
        <a:p>
          <a:endParaRPr lang="zh-CN" altLang="en-US"/>
        </a:p>
      </dgm:t>
    </dgm:pt>
    <dgm:pt modelId="{A4283399-1C1D-43B6-80F4-C0B25E1D9112}" cxnId="{3DB724F1-8404-4A43-A457-DE6CD16E8A1C}" type="sibTrans">
      <dgm:prSet/>
      <dgm:spPr/>
      <dgm:t>
        <a:bodyPr/>
        <a:p>
          <a:endParaRPr lang="zh-CN" altLang="en-US"/>
        </a:p>
      </dgm:t>
    </dgm:pt>
    <dgm:pt modelId="{32C0187A-203A-47E0-AE80-DE1BBE36DF21}" type="pres">
      <dgm:prSet presAssocID="{BC3B8DF6-35DC-40C0-8F19-522E1EDC5FBB}" presName="compositeShape" presStyleCnt="0">
        <dgm:presLayoutVars>
          <dgm:chMax val="2"/>
          <dgm:dir/>
          <dgm:resizeHandles val="exact"/>
        </dgm:presLayoutVars>
      </dgm:prSet>
      <dgm:spPr/>
    </dgm:pt>
    <dgm:pt modelId="{1B804FF8-9A50-4C4C-A653-7D234E1788FF}" type="pres">
      <dgm:prSet presAssocID="{BC3B8DF6-35DC-40C0-8F19-522E1EDC5FBB}" presName="ribbon" presStyleLbl="node1" presStyleIdx="0" presStyleCnt="1"/>
      <dgm:spPr/>
    </dgm:pt>
    <dgm:pt modelId="{1B295838-9029-4CD1-95F7-745580BB313C}" type="pres">
      <dgm:prSet presAssocID="{BC3B8DF6-35DC-40C0-8F19-522E1EDC5FBB}" presName="leftArrowText" presStyleCnt="0">
        <dgm:presLayoutVars>
          <dgm:chMax val="0"/>
          <dgm:bulletEnabled val="1"/>
        </dgm:presLayoutVars>
      </dgm:prSet>
      <dgm:spPr/>
    </dgm:pt>
    <dgm:pt modelId="{1AEED5F8-C663-4502-98D9-5D1EE09EF4C1}" type="pres">
      <dgm:prSet presAssocID="{BC3B8DF6-35DC-40C0-8F19-522E1EDC5FBB}" presName="rightArrowText" presStyleCnt="0">
        <dgm:presLayoutVars>
          <dgm:chMax val="0"/>
          <dgm:bulletEnabled val="1"/>
        </dgm:presLayoutVars>
      </dgm:prSet>
      <dgm:spPr/>
    </dgm:pt>
  </dgm:ptLst>
  <dgm:cxnLst>
    <dgm:cxn modelId="{2673C7CC-EC18-48A7-BCF0-378CDBB1AE12}" srcId="{BC3B8DF6-35DC-40C0-8F19-522E1EDC5FBB}" destId="{AC457EA6-B62E-49FF-AAE4-FDCECA659245}" srcOrd="0" destOrd="0" parTransId="{AE6A6C96-96CB-45E6-8D7F-66757D89E4F4}" sibTransId="{86CBD87F-F42A-4DD5-899B-60D283C415B9}"/>
    <dgm:cxn modelId="{3DB724F1-8404-4A43-A457-DE6CD16E8A1C}" srcId="{BC3B8DF6-35DC-40C0-8F19-522E1EDC5FBB}" destId="{73724102-6497-452A-AC49-7BA877B6E78D}" srcOrd="1" destOrd="0" parTransId="{E449FA48-E31D-41BB-ABDF-3FCA2E74E294}" sibTransId="{A4283399-1C1D-43B6-80F4-C0B25E1D9112}"/>
    <dgm:cxn modelId="{D4081761-B3E7-4990-9064-E25F75A28B07}" type="presOf" srcId="{BC3B8DF6-35DC-40C0-8F19-522E1EDC5FBB}" destId="{32C0187A-203A-47E0-AE80-DE1BBE36DF21}" srcOrd="0" destOrd="0" presId="urn:microsoft.com/office/officeart/2005/8/layout/arrow6"/>
    <dgm:cxn modelId="{43E49346-B903-4446-A754-875DC988CE51}" type="presParOf" srcId="{32C0187A-203A-47E0-AE80-DE1BBE36DF21}" destId="{1B804FF8-9A50-4C4C-A653-7D234E1788FF}" srcOrd="0" destOrd="0" presId="urn:microsoft.com/office/officeart/2005/8/layout/arrow6"/>
    <dgm:cxn modelId="{72F9181E-A15B-48D1-92BB-DB681C40466C}" type="presParOf" srcId="{32C0187A-203A-47E0-AE80-DE1BBE36DF21}" destId="{1B295838-9029-4CD1-95F7-745580BB313C}" srcOrd="1" destOrd="0" presId="urn:microsoft.com/office/officeart/2005/8/layout/arrow6"/>
    <dgm:cxn modelId="{F503C1E7-DE00-4E82-BB13-9447621F4B43}" type="presOf" srcId="{AC457EA6-B62E-49FF-AAE4-FDCECA659245}" destId="{1B295838-9029-4CD1-95F7-745580BB313C}" srcOrd="1" destOrd="0" presId="urn:microsoft.com/office/officeart/2005/8/layout/arrow6"/>
    <dgm:cxn modelId="{82D6F7AE-1970-47BB-9846-6B114A178A05}" type="presParOf" srcId="{32C0187A-203A-47E0-AE80-DE1BBE36DF21}" destId="{1AEED5F8-C663-4502-98D9-5D1EE09EF4C1}" srcOrd="2" destOrd="0" presId="urn:microsoft.com/office/officeart/2005/8/layout/arrow6"/>
    <dgm:cxn modelId="{50F16FDA-87FE-4AC6-AADE-7039D2B23A7D}" type="presOf" srcId="{73724102-6497-452A-AC49-7BA877B6E78D}" destId="{1AEED5F8-C663-4502-98D9-5D1EE09EF4C1}" srcOrd="1" destOrd="0" presId="urn:microsoft.com/office/officeart/2005/8/layout/arrow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218E0-E72F-4FB4-B861-C83F0E35F934}"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17264811-B842-45CA-8023-890707C56826}">
      <dgm:prSet phldrT="[文本]" phldr="0" custT="0"/>
      <dgm:spPr/>
      <dgm:t>
        <a:bodyPr vert="horz" wrap="square"/>
        <a:p>
          <a:pPr>
            <a:lnSpc>
              <a:spcPct val="100000"/>
            </a:lnSpc>
            <a:spcBef>
              <a:spcPct val="0"/>
            </a:spcBef>
            <a:spcAft>
              <a:spcPct val="35000"/>
            </a:spcAft>
          </a:pPr>
          <a:r>
            <a:rPr lang="zh-CN" altLang="en-US"/>
            <a:t>读懂</a:t>
          </a:r>
          <a:r>
            <a:rPr lang="zh-CN" altLang="en-US"/>
            <a:t/>
          </a:r>
          <a:endParaRPr lang="zh-CN" altLang="en-US"/>
        </a:p>
      </dgm:t>
    </dgm:pt>
    <dgm:pt modelId="{A109D010-9885-4F8F-B8E9-E2C717658764}" cxnId="{8FBD6519-38D0-4F07-B592-74A0BCA50807}" type="parTrans">
      <dgm:prSet/>
      <dgm:spPr/>
      <dgm:t>
        <a:bodyPr/>
        <a:p>
          <a:endParaRPr lang="zh-CN" altLang="en-US"/>
        </a:p>
      </dgm:t>
    </dgm:pt>
    <dgm:pt modelId="{ABC69D63-56ED-48ED-9346-231F6A6139BF}" cxnId="{8FBD6519-38D0-4F07-B592-74A0BCA50807}" type="sibTrans">
      <dgm:prSet/>
      <dgm:spPr/>
      <dgm:t>
        <a:bodyPr/>
        <a:p>
          <a:endParaRPr lang="zh-CN" altLang="en-US"/>
        </a:p>
      </dgm:t>
    </dgm:pt>
    <dgm:pt modelId="{3A04E1E2-A022-47CE-8997-EF18827AD0A2}">
      <dgm:prSet phldrT="[文本]" phldr="0" custT="1"/>
      <dgm:spPr/>
      <dgm:t>
        <a:bodyPr vert="horz" wrap="square"/>
        <a:p>
          <a:pPr>
            <a:lnSpc>
              <a:spcPct val="100000"/>
            </a:lnSpc>
            <a:spcBef>
              <a:spcPct val="0"/>
            </a:spcBef>
            <a:spcAft>
              <a:spcPct val="15000"/>
            </a:spcAft>
          </a:pPr>
          <a:r>
            <a:rPr lang="zh-CN" altLang="en-US" sz="3600"/>
            <a:t>明白教材文本的字面</a:t>
          </a:r>
          <a:r>
            <a:rPr lang="zh-CN" altLang="en-US" sz="3600"/>
            <a:t>含义</a:t>
          </a:r>
          <a:r>
            <a:rPr lang="zh-CN" altLang="en-US" sz="3600"/>
            <a:t/>
          </a:r>
          <a:endParaRPr lang="zh-CN" altLang="en-US" sz="3600"/>
        </a:p>
      </dgm:t>
    </dgm:pt>
    <dgm:pt modelId="{27D8CDC7-1381-4175-B7BB-6022CF4D82E6}" cxnId="{7C53B7BC-0D3F-40C6-8821-04E75FB84DA1}" type="parTrans">
      <dgm:prSet/>
      <dgm:spPr/>
      <dgm:t>
        <a:bodyPr/>
        <a:p>
          <a:endParaRPr lang="zh-CN" altLang="en-US"/>
        </a:p>
      </dgm:t>
    </dgm:pt>
    <dgm:pt modelId="{6093660C-20EB-4964-87F9-BCEC151AEF5F}" cxnId="{7C53B7BC-0D3F-40C6-8821-04E75FB84DA1}" type="sibTrans">
      <dgm:prSet/>
      <dgm:spPr/>
      <dgm:t>
        <a:bodyPr/>
        <a:p>
          <a:endParaRPr lang="zh-CN" altLang="en-US"/>
        </a:p>
      </dgm:t>
    </dgm:pt>
    <dgm:pt modelId="{1E2CC1A7-EE79-4C18-A179-CE42EF3B3F4A}">
      <dgm:prSet phldrT="[文本]" phldr="0" custT="0"/>
      <dgm:spPr/>
      <dgm:t>
        <a:bodyPr vert="horz" wrap="square"/>
        <a:p>
          <a:pPr>
            <a:lnSpc>
              <a:spcPct val="100000"/>
            </a:lnSpc>
            <a:spcBef>
              <a:spcPct val="0"/>
            </a:spcBef>
            <a:spcAft>
              <a:spcPct val="35000"/>
            </a:spcAft>
          </a:pPr>
          <a:r>
            <a:rPr lang="zh-CN" altLang="en-US"/>
            <a:t>读通</a:t>
          </a:r>
          <a:endParaRPr lang="zh-CN" altLang="en-US"/>
        </a:p>
      </dgm:t>
    </dgm:pt>
    <dgm:pt modelId="{4420C36B-7FD0-41F4-845A-9000C47B4900}" cxnId="{9E29A245-D679-4C6F-8595-FAA2E8A73706}" type="parTrans">
      <dgm:prSet/>
      <dgm:spPr/>
      <dgm:t>
        <a:bodyPr/>
        <a:p>
          <a:endParaRPr lang="zh-CN" altLang="en-US"/>
        </a:p>
      </dgm:t>
    </dgm:pt>
    <dgm:pt modelId="{1BAAE311-27E8-4383-9AB4-C15DA1D4E64A}" cxnId="{9E29A245-D679-4C6F-8595-FAA2E8A73706}" type="sibTrans">
      <dgm:prSet/>
      <dgm:spPr/>
      <dgm:t>
        <a:bodyPr/>
        <a:p>
          <a:endParaRPr lang="zh-CN" altLang="en-US"/>
        </a:p>
      </dgm:t>
    </dgm:pt>
    <dgm:pt modelId="{99B048AD-4207-4FBF-AC96-32E95F737103}">
      <dgm:prSet phldrT="[文本]" phldr="0" custT="1"/>
      <dgm:spPr/>
      <dgm:t>
        <a:bodyPr vert="horz" wrap="square"/>
        <a:p>
          <a:pPr>
            <a:lnSpc>
              <a:spcPct val="100000"/>
            </a:lnSpc>
            <a:spcBef>
              <a:spcPct val="0"/>
            </a:spcBef>
            <a:spcAft>
              <a:spcPct val="15000"/>
            </a:spcAft>
          </a:pPr>
          <a:r>
            <a:rPr lang="zh-CN" altLang="en-US" sz="3600"/>
            <a:t>找到教材文本</a:t>
          </a:r>
          <a:r>
            <a:rPr lang="zh-CN" altLang="en-US" sz="3600"/>
            <a:t>表述</a:t>
          </a:r>
          <a:r>
            <a:rPr lang="zh-CN" altLang="en-US" sz="3600"/>
            <a:t>事物的规律</a:t>
          </a:r>
          <a:r>
            <a:rPr lang="zh-CN" altLang="en-US" sz="3600"/>
            <a:t/>
          </a:r>
          <a:endParaRPr lang="zh-CN" altLang="en-US" sz="3600"/>
        </a:p>
      </dgm:t>
    </dgm:pt>
    <dgm:pt modelId="{51D632FF-BB4F-4E18-882E-B48E55588B8F}" cxnId="{337D89C9-3F90-4720-A45A-D63520B0A1FB}" type="parTrans">
      <dgm:prSet/>
      <dgm:spPr/>
      <dgm:t>
        <a:bodyPr/>
        <a:p>
          <a:endParaRPr lang="zh-CN" altLang="en-US"/>
        </a:p>
      </dgm:t>
    </dgm:pt>
    <dgm:pt modelId="{FF53DED4-9E89-47A5-A21C-6C2BA42171BF}" cxnId="{337D89C9-3F90-4720-A45A-D63520B0A1FB}" type="sibTrans">
      <dgm:prSet/>
      <dgm:spPr/>
      <dgm:t>
        <a:bodyPr/>
        <a:p>
          <a:endParaRPr lang="zh-CN" altLang="en-US"/>
        </a:p>
      </dgm:t>
    </dgm:pt>
    <dgm:pt modelId="{A484B16A-D33B-49BA-80C2-13C962B6C989}">
      <dgm:prSet phldrT="[文本]" phldr="0" custT="0"/>
      <dgm:spPr/>
      <dgm:t>
        <a:bodyPr vert="horz" wrap="square"/>
        <a:p>
          <a:pPr>
            <a:lnSpc>
              <a:spcPct val="100000"/>
            </a:lnSpc>
            <a:spcBef>
              <a:spcPct val="0"/>
            </a:spcBef>
            <a:spcAft>
              <a:spcPct val="35000"/>
            </a:spcAft>
          </a:pPr>
          <a:r>
            <a:rPr lang="zh-CN" altLang="en-US"/>
            <a:t>读透</a:t>
          </a:r>
          <a:r>
            <a:rPr lang="zh-CN" altLang="en-US"/>
            <a:t/>
          </a:r>
          <a:endParaRPr lang="zh-CN" altLang="en-US"/>
        </a:p>
      </dgm:t>
    </dgm:pt>
    <dgm:pt modelId="{57CF6C04-37F5-4AE7-BD5A-88A90D22B7DF}" cxnId="{859C42E5-4273-4E2B-9C3E-2F37078FEE2B}" type="parTrans">
      <dgm:prSet/>
      <dgm:spPr/>
      <dgm:t>
        <a:bodyPr/>
        <a:p>
          <a:endParaRPr lang="zh-CN" altLang="en-US"/>
        </a:p>
      </dgm:t>
    </dgm:pt>
    <dgm:pt modelId="{A5EBB2B7-A37E-4898-A92E-017C79366253}" cxnId="{859C42E5-4273-4E2B-9C3E-2F37078FEE2B}" type="sibTrans">
      <dgm:prSet/>
      <dgm:spPr/>
      <dgm:t>
        <a:bodyPr/>
        <a:p>
          <a:endParaRPr lang="zh-CN" altLang="en-US"/>
        </a:p>
      </dgm:t>
    </dgm:pt>
    <dgm:pt modelId="{3FE43A09-7FA9-430A-9A2C-BD8BB8A3FABC}">
      <dgm:prSet phldrT="[文本]" phldr="0" custT="1"/>
      <dgm:spPr/>
      <dgm:t>
        <a:bodyPr vert="horz" wrap="square"/>
        <a:p>
          <a:pPr>
            <a:lnSpc>
              <a:spcPct val="100000"/>
            </a:lnSpc>
            <a:spcBef>
              <a:spcPct val="0"/>
            </a:spcBef>
            <a:spcAft>
              <a:spcPct val="15000"/>
            </a:spcAft>
          </a:pPr>
          <a:r>
            <a:rPr lang="zh-CN" altLang="en-US" sz="3600"/>
            <a:t>发现教材文本背后的意义</a:t>
          </a:r>
          <a:r>
            <a:rPr lang="zh-CN" altLang="en-US" sz="3600"/>
            <a:t/>
          </a:r>
          <a:endParaRPr lang="zh-CN" altLang="en-US" sz="3600"/>
        </a:p>
      </dgm:t>
    </dgm:pt>
    <dgm:pt modelId="{681C8A90-C430-46FD-B21C-339809E07A93}" cxnId="{63717EC9-5E82-42CF-933F-6B7C007CBCE4}" type="parTrans">
      <dgm:prSet/>
      <dgm:spPr/>
      <dgm:t>
        <a:bodyPr/>
        <a:p>
          <a:endParaRPr lang="zh-CN" altLang="en-US"/>
        </a:p>
      </dgm:t>
    </dgm:pt>
    <dgm:pt modelId="{65E243BC-A999-421C-8C58-849682F62438}" cxnId="{63717EC9-5E82-42CF-933F-6B7C007CBCE4}" type="sibTrans">
      <dgm:prSet/>
      <dgm:spPr/>
      <dgm:t>
        <a:bodyPr/>
        <a:p>
          <a:endParaRPr lang="zh-CN" altLang="en-US"/>
        </a:p>
      </dgm:t>
    </dgm:pt>
    <dgm:pt modelId="{7CF2E237-A323-4932-9A99-5C3801C407F7}" type="pres">
      <dgm:prSet presAssocID="{49F218E0-E72F-4FB4-B861-C83F0E35F934}" presName="Name0" presStyleCnt="0">
        <dgm:presLayoutVars>
          <dgm:dir/>
          <dgm:animLvl val="lvl"/>
          <dgm:resizeHandles val="exact"/>
        </dgm:presLayoutVars>
      </dgm:prSet>
      <dgm:spPr/>
    </dgm:pt>
    <dgm:pt modelId="{600174B3-3EC6-4ED8-9A64-BCC193972B36}" type="pres">
      <dgm:prSet presAssocID="{17264811-B842-45CA-8023-890707C56826}" presName="composite" presStyleCnt="0"/>
      <dgm:spPr/>
    </dgm:pt>
    <dgm:pt modelId="{27C3B081-C62D-4789-ACCC-6B5C4C4AC593}" type="pres">
      <dgm:prSet presAssocID="{17264811-B842-45CA-8023-890707C56826}" presName="parTx" presStyleLbl="alignNode1" presStyleIdx="0" presStyleCnt="3">
        <dgm:presLayoutVars>
          <dgm:chMax val="0"/>
          <dgm:chPref val="0"/>
          <dgm:bulletEnabled val="1"/>
        </dgm:presLayoutVars>
      </dgm:prSet>
      <dgm:spPr/>
    </dgm:pt>
    <dgm:pt modelId="{EF7A3F2B-0DDF-464D-BB82-2FD9B2735E45}" type="pres">
      <dgm:prSet presAssocID="{17264811-B842-45CA-8023-890707C56826}" presName="desTx" presStyleLbl="alignAccFollowNode1" presStyleIdx="0" presStyleCnt="3">
        <dgm:presLayoutVars>
          <dgm:bulletEnabled val="1"/>
        </dgm:presLayoutVars>
      </dgm:prSet>
      <dgm:spPr/>
    </dgm:pt>
    <dgm:pt modelId="{74BFF946-DBE8-4C9C-BE94-FFDC86C27C98}" type="pres">
      <dgm:prSet presAssocID="{ABC69D63-56ED-48ED-9346-231F6A6139BF}" presName="space" presStyleCnt="0"/>
      <dgm:spPr/>
    </dgm:pt>
    <dgm:pt modelId="{F09E7C67-D483-4458-8932-ED733A6AD0BE}" type="pres">
      <dgm:prSet presAssocID="{1E2CC1A7-EE79-4C18-A179-CE42EF3B3F4A}" presName="composite" presStyleCnt="0"/>
      <dgm:spPr/>
    </dgm:pt>
    <dgm:pt modelId="{F8668B23-714E-4127-97FC-1CD6337621BE}" type="pres">
      <dgm:prSet presAssocID="{1E2CC1A7-EE79-4C18-A179-CE42EF3B3F4A}" presName="parTx" presStyleLbl="alignNode1" presStyleIdx="1" presStyleCnt="3">
        <dgm:presLayoutVars>
          <dgm:chMax val="0"/>
          <dgm:chPref val="0"/>
          <dgm:bulletEnabled val="1"/>
        </dgm:presLayoutVars>
      </dgm:prSet>
      <dgm:spPr/>
    </dgm:pt>
    <dgm:pt modelId="{DBD11FAB-8B7F-4F8A-8171-934118D8A205}" type="pres">
      <dgm:prSet presAssocID="{1E2CC1A7-EE79-4C18-A179-CE42EF3B3F4A}" presName="desTx" presStyleLbl="alignAccFollowNode1" presStyleIdx="1" presStyleCnt="3">
        <dgm:presLayoutVars>
          <dgm:bulletEnabled val="1"/>
        </dgm:presLayoutVars>
      </dgm:prSet>
      <dgm:spPr/>
    </dgm:pt>
    <dgm:pt modelId="{D35F3378-C772-4716-BE81-93512F9BEC82}" type="pres">
      <dgm:prSet presAssocID="{1BAAE311-27E8-4383-9AB4-C15DA1D4E64A}" presName="space" presStyleCnt="0"/>
      <dgm:spPr/>
    </dgm:pt>
    <dgm:pt modelId="{AF734243-87E9-4C66-B7B8-A3E0E4E6C1E3}" type="pres">
      <dgm:prSet presAssocID="{A484B16A-D33B-49BA-80C2-13C962B6C989}" presName="composite" presStyleCnt="0"/>
      <dgm:spPr/>
    </dgm:pt>
    <dgm:pt modelId="{85F0829B-F0D0-4040-B2D6-0D289700BD62}" type="pres">
      <dgm:prSet presAssocID="{A484B16A-D33B-49BA-80C2-13C962B6C989}" presName="parTx" presStyleLbl="alignNode1" presStyleIdx="2" presStyleCnt="3">
        <dgm:presLayoutVars>
          <dgm:chMax val="0"/>
          <dgm:chPref val="0"/>
          <dgm:bulletEnabled val="1"/>
        </dgm:presLayoutVars>
      </dgm:prSet>
      <dgm:spPr/>
    </dgm:pt>
    <dgm:pt modelId="{8E8B5376-0863-491C-83DC-52E304B5A1D3}" type="pres">
      <dgm:prSet presAssocID="{A484B16A-D33B-49BA-80C2-13C962B6C989}" presName="desTx" presStyleLbl="alignAccFollowNode1" presStyleIdx="2" presStyleCnt="3">
        <dgm:presLayoutVars>
          <dgm:bulletEnabled val="1"/>
        </dgm:presLayoutVars>
      </dgm:prSet>
      <dgm:spPr/>
    </dgm:pt>
  </dgm:ptLst>
  <dgm:cxnLst>
    <dgm:cxn modelId="{8FBD6519-38D0-4F07-B592-74A0BCA50807}" srcId="{49F218E0-E72F-4FB4-B861-C83F0E35F934}" destId="{17264811-B842-45CA-8023-890707C56826}" srcOrd="0" destOrd="0" parTransId="{A109D010-9885-4F8F-B8E9-E2C717658764}" sibTransId="{ABC69D63-56ED-48ED-9346-231F6A6139BF}"/>
    <dgm:cxn modelId="{7C53B7BC-0D3F-40C6-8821-04E75FB84DA1}" srcId="{17264811-B842-45CA-8023-890707C56826}" destId="{3A04E1E2-A022-47CE-8997-EF18827AD0A2}" srcOrd="0" destOrd="0" parTransId="{27D8CDC7-1381-4175-B7BB-6022CF4D82E6}" sibTransId="{6093660C-20EB-4964-87F9-BCEC151AEF5F}"/>
    <dgm:cxn modelId="{9E29A245-D679-4C6F-8595-FAA2E8A73706}" srcId="{49F218E0-E72F-4FB4-B861-C83F0E35F934}" destId="{1E2CC1A7-EE79-4C18-A179-CE42EF3B3F4A}" srcOrd="1" destOrd="0" parTransId="{4420C36B-7FD0-41F4-845A-9000C47B4900}" sibTransId="{1BAAE311-27E8-4383-9AB4-C15DA1D4E64A}"/>
    <dgm:cxn modelId="{337D89C9-3F90-4720-A45A-D63520B0A1FB}" srcId="{1E2CC1A7-EE79-4C18-A179-CE42EF3B3F4A}" destId="{99B048AD-4207-4FBF-AC96-32E95F737103}" srcOrd="0" destOrd="1" parTransId="{51D632FF-BB4F-4E18-882E-B48E55588B8F}" sibTransId="{FF53DED4-9E89-47A5-A21C-6C2BA42171BF}"/>
    <dgm:cxn modelId="{859C42E5-4273-4E2B-9C3E-2F37078FEE2B}" srcId="{49F218E0-E72F-4FB4-B861-C83F0E35F934}" destId="{A484B16A-D33B-49BA-80C2-13C962B6C989}" srcOrd="2" destOrd="0" parTransId="{57CF6C04-37F5-4AE7-BD5A-88A90D22B7DF}" sibTransId="{A5EBB2B7-A37E-4898-A92E-017C79366253}"/>
    <dgm:cxn modelId="{63717EC9-5E82-42CF-933F-6B7C007CBCE4}" srcId="{A484B16A-D33B-49BA-80C2-13C962B6C989}" destId="{3FE43A09-7FA9-430A-9A2C-BD8BB8A3FABC}" srcOrd="0" destOrd="2" parTransId="{681C8A90-C430-46FD-B21C-339809E07A93}" sibTransId="{65E243BC-A999-421C-8C58-849682F62438}"/>
    <dgm:cxn modelId="{D244DE19-5AAA-4207-8EBE-5029CBFE2F6C}" type="presOf" srcId="{49F218E0-E72F-4FB4-B861-C83F0E35F934}" destId="{7CF2E237-A323-4932-9A99-5C3801C407F7}" srcOrd="0" destOrd="0" presId="urn:microsoft.com/office/officeart/2005/8/layout/hList1"/>
    <dgm:cxn modelId="{51945079-6314-4639-82BE-E10E72444469}" type="presParOf" srcId="{7CF2E237-A323-4932-9A99-5C3801C407F7}" destId="{600174B3-3EC6-4ED8-9A64-BCC193972B36}" srcOrd="0" destOrd="0" presId="urn:microsoft.com/office/officeart/2005/8/layout/hList1"/>
    <dgm:cxn modelId="{111D0A54-DDA7-48CA-AE78-676ABF68BA1E}" type="presParOf" srcId="{600174B3-3EC6-4ED8-9A64-BCC193972B36}" destId="{27C3B081-C62D-4789-ACCC-6B5C4C4AC593}" srcOrd="0" destOrd="0" presId="urn:microsoft.com/office/officeart/2005/8/layout/hList1"/>
    <dgm:cxn modelId="{85621272-A848-46AF-85A2-B9F34C5147C7}" type="presOf" srcId="{17264811-B842-45CA-8023-890707C56826}" destId="{27C3B081-C62D-4789-ACCC-6B5C4C4AC593}" srcOrd="0" destOrd="0" presId="urn:microsoft.com/office/officeart/2005/8/layout/hList1"/>
    <dgm:cxn modelId="{F590FE5C-0BDA-46F1-8013-70BDD366373D}" type="presParOf" srcId="{600174B3-3EC6-4ED8-9A64-BCC193972B36}" destId="{EF7A3F2B-0DDF-464D-BB82-2FD9B2735E45}" srcOrd="1" destOrd="0" presId="urn:microsoft.com/office/officeart/2005/8/layout/hList1"/>
    <dgm:cxn modelId="{970C4D02-6AAC-4599-9462-00C079FAAFE6}" type="presOf" srcId="{3A04E1E2-A022-47CE-8997-EF18827AD0A2}" destId="{EF7A3F2B-0DDF-464D-BB82-2FD9B2735E45}" srcOrd="0" destOrd="0" presId="urn:microsoft.com/office/officeart/2005/8/layout/hList1"/>
    <dgm:cxn modelId="{E2A8ED1F-D967-4A19-BCE0-7859C7184A0F}" type="presParOf" srcId="{7CF2E237-A323-4932-9A99-5C3801C407F7}" destId="{74BFF946-DBE8-4C9C-BE94-FFDC86C27C98}" srcOrd="1" destOrd="0" presId="urn:microsoft.com/office/officeart/2005/8/layout/hList1"/>
    <dgm:cxn modelId="{89EF6077-BDC2-4246-B0FC-5EA4C5216B3C}" type="presParOf" srcId="{7CF2E237-A323-4932-9A99-5C3801C407F7}" destId="{F09E7C67-D483-4458-8932-ED733A6AD0BE}" srcOrd="2" destOrd="0" presId="urn:microsoft.com/office/officeart/2005/8/layout/hList1"/>
    <dgm:cxn modelId="{A14B97AA-4A52-4DFD-8684-F4F03FE05689}" type="presParOf" srcId="{F09E7C67-D483-4458-8932-ED733A6AD0BE}" destId="{F8668B23-714E-4127-97FC-1CD6337621BE}" srcOrd="0" destOrd="2" presId="urn:microsoft.com/office/officeart/2005/8/layout/hList1"/>
    <dgm:cxn modelId="{00247C06-7779-4E4D-9270-B439B7F037F0}" type="presOf" srcId="{1E2CC1A7-EE79-4C18-A179-CE42EF3B3F4A}" destId="{F8668B23-714E-4127-97FC-1CD6337621BE}" srcOrd="0" destOrd="0" presId="urn:microsoft.com/office/officeart/2005/8/layout/hList1"/>
    <dgm:cxn modelId="{E38FBB95-E52D-460A-ACC5-E609245B654B}" type="presParOf" srcId="{F09E7C67-D483-4458-8932-ED733A6AD0BE}" destId="{DBD11FAB-8B7F-4F8A-8171-934118D8A205}" srcOrd="1" destOrd="2" presId="urn:microsoft.com/office/officeart/2005/8/layout/hList1"/>
    <dgm:cxn modelId="{8258142C-3311-4180-8B4A-1387930AF52A}" type="presOf" srcId="{99B048AD-4207-4FBF-AC96-32E95F737103}" destId="{DBD11FAB-8B7F-4F8A-8171-934118D8A205}" srcOrd="0" destOrd="0" presId="urn:microsoft.com/office/officeart/2005/8/layout/hList1"/>
    <dgm:cxn modelId="{39867CC9-68F2-4275-B1B4-7EEFE6243E71}" type="presParOf" srcId="{7CF2E237-A323-4932-9A99-5C3801C407F7}" destId="{D35F3378-C772-4716-BE81-93512F9BEC82}" srcOrd="3" destOrd="0" presId="urn:microsoft.com/office/officeart/2005/8/layout/hList1"/>
    <dgm:cxn modelId="{9FC52164-A272-4E8C-A8D7-7899742BDBF5}" type="presParOf" srcId="{7CF2E237-A323-4932-9A99-5C3801C407F7}" destId="{AF734243-87E9-4C66-B7B8-A3E0E4E6C1E3}" srcOrd="4" destOrd="0" presId="urn:microsoft.com/office/officeart/2005/8/layout/hList1"/>
    <dgm:cxn modelId="{FC6B7992-7F2C-4D95-8EA6-0E3B724BF51D}" type="presParOf" srcId="{AF734243-87E9-4C66-B7B8-A3E0E4E6C1E3}" destId="{85F0829B-F0D0-4040-B2D6-0D289700BD62}" srcOrd="0" destOrd="4" presId="urn:microsoft.com/office/officeart/2005/8/layout/hList1"/>
    <dgm:cxn modelId="{4FB0B287-F0DC-49D3-836D-9EABB1650C86}" type="presOf" srcId="{A484B16A-D33B-49BA-80C2-13C962B6C989}" destId="{85F0829B-F0D0-4040-B2D6-0D289700BD62}" srcOrd="0" destOrd="0" presId="urn:microsoft.com/office/officeart/2005/8/layout/hList1"/>
    <dgm:cxn modelId="{0B309709-38FE-437A-A96A-1C8A1E375585}" type="presParOf" srcId="{AF734243-87E9-4C66-B7B8-A3E0E4E6C1E3}" destId="{8E8B5376-0863-491C-83DC-52E304B5A1D3}" srcOrd="1" destOrd="4" presId="urn:microsoft.com/office/officeart/2005/8/layout/hList1"/>
    <dgm:cxn modelId="{62C1FD5D-03CE-4ECF-8864-4082F5E564D0}" type="presOf" srcId="{3FE43A09-7FA9-430A-9A2C-BD8BB8A3FABC}" destId="{8E8B5376-0863-491C-83DC-52E304B5A1D3}" srcOrd="0"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2F9BD2-FE88-4D45-BD8D-65D1F34B0AD4}"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8DFEF381-1089-498A-A2E9-536EBD00BCA1}">
      <dgm:prSet phldrT="[文本]" phldr="0" custT="1"/>
      <dgm:spPr/>
      <dgm:t>
        <a:bodyPr vert="horz" wrap="square"/>
        <a:p>
          <a:pPr>
            <a:lnSpc>
              <a:spcPct val="100000"/>
            </a:lnSpc>
            <a:spcBef>
              <a:spcPct val="0"/>
            </a:spcBef>
            <a:spcAft>
              <a:spcPct val="35000"/>
            </a:spcAft>
          </a:pPr>
          <a:r>
            <a:rPr lang="zh-CN" altLang="zh-CN" sz="4400"/>
            <a:t>对不对</a:t>
          </a:r>
          <a:r>
            <a:rPr lang="zh-CN" altLang="zh-CN" sz="4400"/>
            <a:t/>
          </a:r>
          <a:endParaRPr lang="zh-CN" altLang="zh-CN" sz="4400"/>
        </a:p>
      </dgm:t>
    </dgm:pt>
    <dgm:pt modelId="{7BB104C5-5E13-4BA2-8795-D771D93EFD0B}" cxnId="{F7B7E8F9-20D1-407B-B373-156A242F58FC}" type="parTrans">
      <dgm:prSet/>
      <dgm:spPr/>
      <dgm:t>
        <a:bodyPr/>
        <a:p>
          <a:endParaRPr lang="zh-CN" altLang="en-US"/>
        </a:p>
      </dgm:t>
    </dgm:pt>
    <dgm:pt modelId="{D8F41DAE-72AA-41BD-884F-BB8861ABB8ED}" cxnId="{F7B7E8F9-20D1-407B-B373-156A242F58FC}" type="sibTrans">
      <dgm:prSet/>
      <dgm:spPr/>
      <dgm:t>
        <a:bodyPr/>
        <a:p>
          <a:endParaRPr lang="zh-CN" altLang="en-US"/>
        </a:p>
      </dgm:t>
    </dgm:pt>
    <dgm:pt modelId="{67856BDB-7B34-4717-A8DD-ED955D6E994B}">
      <dgm:prSet phldrT="[文本]" phldr="0" custT="1"/>
      <dgm:spPr/>
      <dgm:t>
        <a:bodyPr vert="horz" wrap="square"/>
        <a:p>
          <a:pPr>
            <a:lnSpc>
              <a:spcPct val="100000"/>
            </a:lnSpc>
            <a:spcBef>
              <a:spcPct val="0"/>
            </a:spcBef>
            <a:spcAft>
              <a:spcPct val="15000"/>
            </a:spcAft>
          </a:pPr>
          <a:r>
            <a:rPr lang="zh-CN" altLang="en-US" sz="2800"/>
            <a:t>结论本身错误、绝对、时空错位</a:t>
          </a:r>
          <a:r>
            <a:rPr lang="zh-CN" altLang="en-US" sz="3200"/>
            <a:t/>
          </a:r>
          <a:endParaRPr lang="zh-CN" altLang="en-US" sz="3200"/>
        </a:p>
      </dgm:t>
    </dgm:pt>
    <dgm:pt modelId="{772BA600-C67E-4B93-B4A5-0C0DECE788A8}" cxnId="{24F515FF-05E3-49D2-8185-FA6FF1063701}" type="parTrans">
      <dgm:prSet/>
      <dgm:spPr/>
      <dgm:t>
        <a:bodyPr/>
        <a:p>
          <a:endParaRPr lang="zh-CN" altLang="en-US"/>
        </a:p>
      </dgm:t>
    </dgm:pt>
    <dgm:pt modelId="{6E0A9D10-C2CB-4F7C-BF91-F881E97D27C2}" cxnId="{24F515FF-05E3-49D2-8185-FA6FF1063701}" type="sibTrans">
      <dgm:prSet/>
      <dgm:spPr/>
      <dgm:t>
        <a:bodyPr/>
        <a:p>
          <a:endParaRPr lang="zh-CN" altLang="en-US"/>
        </a:p>
      </dgm:t>
    </dgm:pt>
    <dgm:pt modelId="{230AE272-4849-4A86-92D8-09094B3C0008}">
      <dgm:prSet phldr="0" custT="1"/>
      <dgm:spPr/>
      <dgm:t>
        <a:bodyPr vert="horz" wrap="square"/>
        <a:p>
          <a:pPr>
            <a:lnSpc>
              <a:spcPct val="100000"/>
            </a:lnSpc>
            <a:spcBef>
              <a:spcPct val="0"/>
            </a:spcBef>
            <a:spcAft>
              <a:spcPct val="15000"/>
            </a:spcAft>
          </a:pPr>
          <a:r>
            <a:rPr lang="zh-CN" altLang="en-US" sz="2800"/>
            <a:t>直接排除，难度最低</a:t>
          </a:r>
          <a:r>
            <a:rPr lang="zh-CN" altLang="en-US" sz="2800"/>
            <a:t/>
          </a:r>
          <a:endParaRPr lang="zh-CN" altLang="en-US" sz="2800"/>
        </a:p>
      </dgm:t>
    </dgm:pt>
    <dgm:pt modelId="{6AC151A5-0081-4F48-AE26-B5B7599D59DA}" cxnId="{BF2FD27A-5D55-4836-905E-6B52CDEF1D5F}" type="parTrans">
      <dgm:prSet/>
      <dgm:spPr/>
    </dgm:pt>
    <dgm:pt modelId="{E632F1C7-FA56-4937-AA8C-EA326D13DC47}" cxnId="{BF2FD27A-5D55-4836-905E-6B52CDEF1D5F}" type="sibTrans">
      <dgm:prSet/>
      <dgm:spPr/>
    </dgm:pt>
    <dgm:pt modelId="{EB099D45-42E4-4FB3-8BE3-22A72863D5FC}">
      <dgm:prSet phldrT="[文本]" phldr="0" custT="1"/>
      <dgm:spPr/>
      <dgm:t>
        <a:bodyPr vert="horz" wrap="square"/>
        <a:p>
          <a:pPr>
            <a:lnSpc>
              <a:spcPct val="100000"/>
            </a:lnSpc>
            <a:spcBef>
              <a:spcPct val="0"/>
            </a:spcBef>
            <a:spcAft>
              <a:spcPct val="35000"/>
            </a:spcAft>
          </a:pPr>
          <a:r>
            <a:rPr lang="zh-CN" altLang="en-US" sz="4400"/>
            <a:t>有没有</a:t>
          </a:r>
          <a:r>
            <a:rPr lang="zh-CN" altLang="en-US" sz="4400"/>
            <a:t/>
          </a:r>
          <a:endParaRPr lang="zh-CN" altLang="en-US" sz="4400"/>
        </a:p>
      </dgm:t>
    </dgm:pt>
    <dgm:pt modelId="{C2BA91CD-5382-45C0-B4F4-75094723F4D9}" cxnId="{8F6EF0C9-6CE8-4C46-89A8-F3F14DB4E221}" type="parTrans">
      <dgm:prSet/>
      <dgm:spPr/>
      <dgm:t>
        <a:bodyPr/>
        <a:p>
          <a:endParaRPr lang="zh-CN" altLang="en-US"/>
        </a:p>
      </dgm:t>
    </dgm:pt>
    <dgm:pt modelId="{973C65EF-E3B8-4CF5-B140-FEC5A74F0B0E}" cxnId="{8F6EF0C9-6CE8-4C46-89A8-F3F14DB4E221}" type="sibTrans">
      <dgm:prSet/>
      <dgm:spPr/>
      <dgm:t>
        <a:bodyPr/>
        <a:p>
          <a:endParaRPr lang="zh-CN" altLang="en-US"/>
        </a:p>
      </dgm:t>
    </dgm:pt>
    <dgm:pt modelId="{63116591-D397-40B5-AD45-C8FD7C1AD18F}">
      <dgm:prSet phldrT="[文本]" phldr="0" custT="1"/>
      <dgm:spPr/>
      <dgm:t>
        <a:bodyPr vert="horz" wrap="square"/>
        <a:p>
          <a:pPr>
            <a:lnSpc>
              <a:spcPct val="100000"/>
            </a:lnSpc>
            <a:spcBef>
              <a:spcPct val="0"/>
            </a:spcBef>
            <a:spcAft>
              <a:spcPct val="15000"/>
            </a:spcAft>
          </a:pPr>
          <a:r>
            <a:rPr lang="zh-CN" altLang="en-US" sz="2800"/>
            <a:t>题干</a:t>
          </a:r>
          <a:r>
            <a:rPr lang="zh-CN" altLang="en-US" sz="2800"/>
            <a:t>信息</a:t>
          </a:r>
          <a:r>
            <a:rPr lang="zh-CN" altLang="en-US" sz="2800"/>
            <a:t>，论从史出，证据意识</a:t>
          </a:r>
          <a:r>
            <a:rPr lang="zh-CN" altLang="en-US" sz="3200"/>
            <a:t/>
          </a:r>
          <a:endParaRPr lang="zh-CN" altLang="en-US" sz="3200"/>
        </a:p>
      </dgm:t>
    </dgm:pt>
    <dgm:pt modelId="{35D9FDAB-90FC-4149-8FA1-C2011A738832}" cxnId="{77BE10E5-4D2C-4F1A-B098-8F37E87EF0BE}" type="parTrans">
      <dgm:prSet/>
      <dgm:spPr/>
      <dgm:t>
        <a:bodyPr/>
        <a:p>
          <a:endParaRPr lang="zh-CN" altLang="en-US"/>
        </a:p>
      </dgm:t>
    </dgm:pt>
    <dgm:pt modelId="{B1B09198-8815-4821-8A77-DCC2993E3086}" cxnId="{77BE10E5-4D2C-4F1A-B098-8F37E87EF0BE}" type="sibTrans">
      <dgm:prSet/>
      <dgm:spPr/>
      <dgm:t>
        <a:bodyPr/>
        <a:p>
          <a:endParaRPr lang="zh-CN" altLang="en-US"/>
        </a:p>
      </dgm:t>
    </dgm:pt>
    <dgm:pt modelId="{4C59DA42-EBB2-4B5D-9052-DC1D8D32D4A3}">
      <dgm:prSet phldr="0" custT="1"/>
      <dgm:spPr/>
      <dgm:t>
        <a:bodyPr vert="horz" wrap="square"/>
        <a:p>
          <a:pPr>
            <a:lnSpc>
              <a:spcPct val="100000"/>
            </a:lnSpc>
            <a:spcBef>
              <a:spcPct val="0"/>
            </a:spcBef>
            <a:spcAft>
              <a:spcPct val="15000"/>
            </a:spcAft>
          </a:pPr>
          <a:r>
            <a:rPr lang="zh-CN" altLang="en-US" sz="2800"/>
            <a:t>基因鉴定，是否嫡子</a:t>
          </a:r>
          <a:r>
            <a:rPr lang="zh-CN" altLang="en-US" sz="2800"/>
            <a:t/>
          </a:r>
          <a:endParaRPr lang="zh-CN" altLang="en-US" sz="2800"/>
        </a:p>
      </dgm:t>
    </dgm:pt>
    <dgm:pt modelId="{AB4BC8B9-3F89-4CB4-8928-E651B4999035}" cxnId="{1EAD0993-A9AB-49EE-9BBA-FA866C395B54}" type="parTrans">
      <dgm:prSet/>
      <dgm:spPr/>
    </dgm:pt>
    <dgm:pt modelId="{C21AC6E9-2F42-4D90-8C95-6E42EB712BAE}" cxnId="{1EAD0993-A9AB-49EE-9BBA-FA866C395B54}" type="sibTrans">
      <dgm:prSet/>
      <dgm:spPr/>
    </dgm:pt>
    <dgm:pt modelId="{0C7614AF-FE1B-474B-8B3D-B1D06ACF75F6}">
      <dgm:prSet phldrT="[文本]" phldr="0" custT="1"/>
      <dgm:spPr/>
      <dgm:t>
        <a:bodyPr vert="horz" wrap="square"/>
        <a:p>
          <a:pPr>
            <a:lnSpc>
              <a:spcPct val="100000"/>
            </a:lnSpc>
            <a:spcBef>
              <a:spcPct val="0"/>
            </a:spcBef>
            <a:spcAft>
              <a:spcPct val="35000"/>
            </a:spcAft>
          </a:pPr>
          <a:r>
            <a:rPr lang="zh-CN" altLang="en-US" sz="4400"/>
            <a:t>全不全</a:t>
          </a:r>
          <a:r>
            <a:rPr lang="zh-CN" altLang="en-US" sz="4400"/>
            <a:t/>
          </a:r>
          <a:endParaRPr lang="zh-CN" altLang="en-US" sz="4400"/>
        </a:p>
      </dgm:t>
    </dgm:pt>
    <dgm:pt modelId="{6405A9A7-2A86-4BF1-8D9D-4D36DE3099F5}" cxnId="{62C7A1F1-43B5-4EF8-AA26-09AC971D55F7}" type="parTrans">
      <dgm:prSet/>
      <dgm:spPr/>
      <dgm:t>
        <a:bodyPr/>
        <a:p>
          <a:endParaRPr lang="zh-CN" altLang="en-US"/>
        </a:p>
      </dgm:t>
    </dgm:pt>
    <dgm:pt modelId="{2043401E-454D-4886-ADA9-FCC81736E837}" cxnId="{62C7A1F1-43B5-4EF8-AA26-09AC971D55F7}" type="sibTrans">
      <dgm:prSet/>
      <dgm:spPr/>
      <dgm:t>
        <a:bodyPr/>
        <a:p>
          <a:endParaRPr lang="zh-CN" altLang="en-US"/>
        </a:p>
      </dgm:t>
    </dgm:pt>
    <dgm:pt modelId="{1595198B-D222-4BF8-83BF-0D3CA5996A3E}">
      <dgm:prSet phldrT="[文本]" phldr="0" custT="1"/>
      <dgm:spPr/>
      <dgm:t>
        <a:bodyPr vert="horz" wrap="square"/>
        <a:p>
          <a:pPr>
            <a:lnSpc>
              <a:spcPct val="100000"/>
            </a:lnSpc>
            <a:spcBef>
              <a:spcPct val="0"/>
            </a:spcBef>
            <a:spcAft>
              <a:spcPct val="15000"/>
            </a:spcAft>
          </a:pPr>
          <a:r>
            <a:rPr lang="zh-CN" altLang="en-US" sz="2800"/>
            <a:t>结论成立，局部信息，不能统摄</a:t>
          </a:r>
          <a:r>
            <a:rPr lang="zh-CN" altLang="en-US" sz="2800"/>
            <a:t/>
          </a:r>
          <a:endParaRPr lang="zh-CN" altLang="en-US" sz="2800"/>
        </a:p>
      </dgm:t>
    </dgm:pt>
    <dgm:pt modelId="{9E050DE5-CBC7-4D41-8BB4-8999E754F806}" cxnId="{B5FC5405-2FA5-4B5D-A1CA-7F74716EEF5A}" type="parTrans">
      <dgm:prSet/>
      <dgm:spPr/>
      <dgm:t>
        <a:bodyPr/>
        <a:p>
          <a:endParaRPr lang="zh-CN" altLang="en-US"/>
        </a:p>
      </dgm:t>
    </dgm:pt>
    <dgm:pt modelId="{1D266B9B-E78F-4C1C-9CA1-FAC55716A8D9}" cxnId="{B5FC5405-2FA5-4B5D-A1CA-7F74716EEF5A}" type="sibTrans">
      <dgm:prSet/>
      <dgm:spPr/>
      <dgm:t>
        <a:bodyPr/>
        <a:p>
          <a:endParaRPr lang="zh-CN" altLang="en-US"/>
        </a:p>
      </dgm:t>
    </dgm:pt>
    <dgm:pt modelId="{317AA87C-4D62-4704-A8F0-DE3FA5AAC5BC}">
      <dgm:prSet phldr="0" custT="1"/>
      <dgm:spPr/>
      <dgm:t>
        <a:bodyPr vert="horz" wrap="square"/>
        <a:p>
          <a:pPr>
            <a:lnSpc>
              <a:spcPct val="100000"/>
            </a:lnSpc>
            <a:spcBef>
              <a:spcPct val="0"/>
            </a:spcBef>
            <a:spcAft>
              <a:spcPct val="15000"/>
            </a:spcAft>
          </a:pPr>
          <a:r>
            <a:rPr lang="zh-CN" altLang="en-US" sz="2800"/>
            <a:t>最佳选择，难度最大</a:t>
          </a:r>
          <a:r>
            <a:rPr lang="zh-CN" altLang="en-US" sz="2800"/>
            <a:t/>
          </a:r>
          <a:endParaRPr lang="zh-CN" altLang="en-US" sz="2800"/>
        </a:p>
      </dgm:t>
    </dgm:pt>
    <dgm:pt modelId="{D256BC36-1638-4827-89FE-F1AB9DE5453E}" cxnId="{49389476-5291-4194-AA62-20181E7E31CA}" type="parTrans">
      <dgm:prSet/>
      <dgm:spPr/>
    </dgm:pt>
    <dgm:pt modelId="{8932A1EE-BE25-4548-85B4-5A1A99A41D2E}" cxnId="{49389476-5291-4194-AA62-20181E7E31CA}" type="sibTrans">
      <dgm:prSet/>
      <dgm:spPr/>
    </dgm:pt>
    <dgm:pt modelId="{CBB719A3-638C-41E0-B0EC-B22FA0508898}" type="pres">
      <dgm:prSet presAssocID="{982F9BD2-FE88-4D45-BD8D-65D1F34B0AD4}" presName="Name0" presStyleCnt="0">
        <dgm:presLayoutVars>
          <dgm:dir/>
          <dgm:animLvl val="lvl"/>
          <dgm:resizeHandles val="exact"/>
        </dgm:presLayoutVars>
      </dgm:prSet>
      <dgm:spPr/>
    </dgm:pt>
    <dgm:pt modelId="{53879FB3-2A34-4B19-A163-E7E5A2A61ED1}" type="pres">
      <dgm:prSet presAssocID="{8DFEF381-1089-498A-A2E9-536EBD00BCA1}" presName="linNode" presStyleCnt="0"/>
      <dgm:spPr/>
    </dgm:pt>
    <dgm:pt modelId="{BD6C8DA9-0F3A-464E-ACD2-6660B6C6E5C4}" type="pres">
      <dgm:prSet presAssocID="{8DFEF381-1089-498A-A2E9-536EBD00BCA1}" presName="parentText" presStyleLbl="node1" presStyleIdx="0" presStyleCnt="3">
        <dgm:presLayoutVars>
          <dgm:chMax val="1"/>
          <dgm:bulletEnabled val="1"/>
        </dgm:presLayoutVars>
      </dgm:prSet>
      <dgm:spPr/>
    </dgm:pt>
    <dgm:pt modelId="{D76AE918-ABC8-47B8-8DD8-96F195BFB5B5}" type="pres">
      <dgm:prSet presAssocID="{8DFEF381-1089-498A-A2E9-536EBD00BCA1}" presName="descendantText" presStyleLbl="alignAccFollowNode1" presStyleIdx="0" presStyleCnt="3">
        <dgm:presLayoutVars>
          <dgm:bulletEnabled val="1"/>
        </dgm:presLayoutVars>
      </dgm:prSet>
      <dgm:spPr/>
    </dgm:pt>
    <dgm:pt modelId="{FFE0819C-8AC4-4036-9C1A-1EC29F5C921E}" type="pres">
      <dgm:prSet presAssocID="{D8F41DAE-72AA-41BD-884F-BB8861ABB8ED}" presName="sp" presStyleCnt="0"/>
      <dgm:spPr/>
    </dgm:pt>
    <dgm:pt modelId="{F7591D7B-260A-4799-8396-533EFCB75BEB}" type="pres">
      <dgm:prSet presAssocID="{EB099D45-42E4-4FB3-8BE3-22A72863D5FC}" presName="linNode" presStyleCnt="0"/>
      <dgm:spPr/>
    </dgm:pt>
    <dgm:pt modelId="{F8FCFA27-1E37-47F3-819F-CCC620DE8027}" type="pres">
      <dgm:prSet presAssocID="{EB099D45-42E4-4FB3-8BE3-22A72863D5FC}" presName="parentText" presStyleLbl="node1" presStyleIdx="1" presStyleCnt="3">
        <dgm:presLayoutVars>
          <dgm:chMax val="1"/>
          <dgm:bulletEnabled val="1"/>
        </dgm:presLayoutVars>
      </dgm:prSet>
      <dgm:spPr/>
    </dgm:pt>
    <dgm:pt modelId="{B1799245-8A88-4DFD-8913-C5C978690807}" type="pres">
      <dgm:prSet presAssocID="{EB099D45-42E4-4FB3-8BE3-22A72863D5FC}" presName="descendantText" presStyleLbl="alignAccFollowNode1" presStyleIdx="1" presStyleCnt="3">
        <dgm:presLayoutVars>
          <dgm:bulletEnabled val="1"/>
        </dgm:presLayoutVars>
      </dgm:prSet>
      <dgm:spPr/>
    </dgm:pt>
    <dgm:pt modelId="{8DCDF6EC-DA1E-4BFB-B25A-DFA57323B4B5}" type="pres">
      <dgm:prSet presAssocID="{973C65EF-E3B8-4CF5-B140-FEC5A74F0B0E}" presName="sp" presStyleCnt="0"/>
      <dgm:spPr/>
    </dgm:pt>
    <dgm:pt modelId="{3F2BB2C1-5788-46C7-BBC7-A198D39677C4}" type="pres">
      <dgm:prSet presAssocID="{0C7614AF-FE1B-474B-8B3D-B1D06ACF75F6}" presName="linNode" presStyleCnt="0"/>
      <dgm:spPr/>
    </dgm:pt>
    <dgm:pt modelId="{F3A1F871-519C-4E76-89EE-B8DB3D0BD125}" type="pres">
      <dgm:prSet presAssocID="{0C7614AF-FE1B-474B-8B3D-B1D06ACF75F6}" presName="parentText" presStyleLbl="node1" presStyleIdx="2" presStyleCnt="3">
        <dgm:presLayoutVars>
          <dgm:chMax val="1"/>
          <dgm:bulletEnabled val="1"/>
        </dgm:presLayoutVars>
      </dgm:prSet>
      <dgm:spPr/>
    </dgm:pt>
    <dgm:pt modelId="{F00652BC-5530-4BD7-A5E2-D7101737A3B5}" type="pres">
      <dgm:prSet presAssocID="{0C7614AF-FE1B-474B-8B3D-B1D06ACF75F6}" presName="descendantText" presStyleLbl="alignAccFollowNode1" presStyleIdx="2" presStyleCnt="3">
        <dgm:presLayoutVars>
          <dgm:bulletEnabled val="1"/>
        </dgm:presLayoutVars>
      </dgm:prSet>
      <dgm:spPr/>
    </dgm:pt>
  </dgm:ptLst>
  <dgm:cxnLst>
    <dgm:cxn modelId="{F7B7E8F9-20D1-407B-B373-156A242F58FC}" srcId="{982F9BD2-FE88-4D45-BD8D-65D1F34B0AD4}" destId="{8DFEF381-1089-498A-A2E9-536EBD00BCA1}" srcOrd="0" destOrd="0" parTransId="{7BB104C5-5E13-4BA2-8795-D771D93EFD0B}" sibTransId="{D8F41DAE-72AA-41BD-884F-BB8861ABB8ED}"/>
    <dgm:cxn modelId="{24F515FF-05E3-49D2-8185-FA6FF1063701}" srcId="{8DFEF381-1089-498A-A2E9-536EBD00BCA1}" destId="{67856BDB-7B34-4717-A8DD-ED955D6E994B}" srcOrd="0" destOrd="0" parTransId="{772BA600-C67E-4B93-B4A5-0C0DECE788A8}" sibTransId="{6E0A9D10-C2CB-4F7C-BF91-F881E97D27C2}"/>
    <dgm:cxn modelId="{BF2FD27A-5D55-4836-905E-6B52CDEF1D5F}" srcId="{8DFEF381-1089-498A-A2E9-536EBD00BCA1}" destId="{230AE272-4849-4A86-92D8-09094B3C0008}" srcOrd="1" destOrd="0" parTransId="{6AC151A5-0081-4F48-AE26-B5B7599D59DA}" sibTransId="{E632F1C7-FA56-4937-AA8C-EA326D13DC47}"/>
    <dgm:cxn modelId="{8F6EF0C9-6CE8-4C46-89A8-F3F14DB4E221}" srcId="{982F9BD2-FE88-4D45-BD8D-65D1F34B0AD4}" destId="{EB099D45-42E4-4FB3-8BE3-22A72863D5FC}" srcOrd="1" destOrd="0" parTransId="{C2BA91CD-5382-45C0-B4F4-75094723F4D9}" sibTransId="{973C65EF-E3B8-4CF5-B140-FEC5A74F0B0E}"/>
    <dgm:cxn modelId="{77BE10E5-4D2C-4F1A-B098-8F37E87EF0BE}" srcId="{EB099D45-42E4-4FB3-8BE3-22A72863D5FC}" destId="{63116591-D397-40B5-AD45-C8FD7C1AD18F}" srcOrd="0" destOrd="1" parTransId="{35D9FDAB-90FC-4149-8FA1-C2011A738832}" sibTransId="{B1B09198-8815-4821-8A77-DCC2993E3086}"/>
    <dgm:cxn modelId="{1EAD0993-A9AB-49EE-9BBA-FA866C395B54}" srcId="{EB099D45-42E4-4FB3-8BE3-22A72863D5FC}" destId="{4C59DA42-EBB2-4B5D-9052-DC1D8D32D4A3}" srcOrd="1" destOrd="1" parTransId="{AB4BC8B9-3F89-4CB4-8928-E651B4999035}" sibTransId="{C21AC6E9-2F42-4D90-8C95-6E42EB712BAE}"/>
    <dgm:cxn modelId="{62C7A1F1-43B5-4EF8-AA26-09AC971D55F7}" srcId="{982F9BD2-FE88-4D45-BD8D-65D1F34B0AD4}" destId="{0C7614AF-FE1B-474B-8B3D-B1D06ACF75F6}" srcOrd="2" destOrd="0" parTransId="{6405A9A7-2A86-4BF1-8D9D-4D36DE3099F5}" sibTransId="{2043401E-454D-4886-ADA9-FCC81736E837}"/>
    <dgm:cxn modelId="{B5FC5405-2FA5-4B5D-A1CA-7F74716EEF5A}" srcId="{0C7614AF-FE1B-474B-8B3D-B1D06ACF75F6}" destId="{1595198B-D222-4BF8-83BF-0D3CA5996A3E}" srcOrd="0" destOrd="2" parTransId="{9E050DE5-CBC7-4D41-8BB4-8999E754F806}" sibTransId="{1D266B9B-E78F-4C1C-9CA1-FAC55716A8D9}"/>
    <dgm:cxn modelId="{49389476-5291-4194-AA62-20181E7E31CA}" srcId="{0C7614AF-FE1B-474B-8B3D-B1D06ACF75F6}" destId="{317AA87C-4D62-4704-A8F0-DE3FA5AAC5BC}" srcOrd="1" destOrd="2" parTransId="{D256BC36-1638-4827-89FE-F1AB9DE5453E}" sibTransId="{8932A1EE-BE25-4548-85B4-5A1A99A41D2E}"/>
    <dgm:cxn modelId="{320190D4-28D8-4B18-AF99-A81800ABD3A9}" type="presOf" srcId="{982F9BD2-FE88-4D45-BD8D-65D1F34B0AD4}" destId="{CBB719A3-638C-41E0-B0EC-B22FA0508898}" srcOrd="0" destOrd="0" presId="urn:microsoft.com/office/officeart/2005/8/layout/vList5"/>
    <dgm:cxn modelId="{9FCA463D-8B82-4D9F-BADF-84F1FDC8A31C}" type="presParOf" srcId="{CBB719A3-638C-41E0-B0EC-B22FA0508898}" destId="{53879FB3-2A34-4B19-A163-E7E5A2A61ED1}" srcOrd="0" destOrd="0" presId="urn:microsoft.com/office/officeart/2005/8/layout/vList5"/>
    <dgm:cxn modelId="{66BC3B48-DEBD-456D-BE75-F799DFBBB8E5}" type="presParOf" srcId="{53879FB3-2A34-4B19-A163-E7E5A2A61ED1}" destId="{BD6C8DA9-0F3A-464E-ACD2-6660B6C6E5C4}" srcOrd="0" destOrd="0" presId="urn:microsoft.com/office/officeart/2005/8/layout/vList5"/>
    <dgm:cxn modelId="{9B1BD522-9CE6-4B79-BBD4-7BB3664B832F}" type="presOf" srcId="{8DFEF381-1089-498A-A2E9-536EBD00BCA1}" destId="{BD6C8DA9-0F3A-464E-ACD2-6660B6C6E5C4}" srcOrd="0" destOrd="0" presId="urn:microsoft.com/office/officeart/2005/8/layout/vList5"/>
    <dgm:cxn modelId="{7DE12916-3387-4FA7-9EAC-23706C5ACD4A}" type="presParOf" srcId="{53879FB3-2A34-4B19-A163-E7E5A2A61ED1}" destId="{D76AE918-ABC8-47B8-8DD8-96F195BFB5B5}" srcOrd="1" destOrd="0" presId="urn:microsoft.com/office/officeart/2005/8/layout/vList5"/>
    <dgm:cxn modelId="{603CF290-77E6-4D1D-9D4A-0E9A907B2234}" type="presOf" srcId="{67856BDB-7B34-4717-A8DD-ED955D6E994B}" destId="{D76AE918-ABC8-47B8-8DD8-96F195BFB5B5}" srcOrd="0" destOrd="0" presId="urn:microsoft.com/office/officeart/2005/8/layout/vList5"/>
    <dgm:cxn modelId="{4CA24A79-22D3-4E04-97B1-BAC9B0242A2A}" type="presOf" srcId="{230AE272-4849-4A86-92D8-09094B3C0008}" destId="{D76AE918-ABC8-47B8-8DD8-96F195BFB5B5}" srcOrd="0" destOrd="1" presId="urn:microsoft.com/office/officeart/2005/8/layout/vList5"/>
    <dgm:cxn modelId="{DE058F20-1B75-41FF-BFAC-429212381D7F}" type="presParOf" srcId="{CBB719A3-638C-41E0-B0EC-B22FA0508898}" destId="{FFE0819C-8AC4-4036-9C1A-1EC29F5C921E}" srcOrd="1" destOrd="0" presId="urn:microsoft.com/office/officeart/2005/8/layout/vList5"/>
    <dgm:cxn modelId="{65ED44B8-3921-45FC-A13D-3254DDD7D5A5}" type="presParOf" srcId="{CBB719A3-638C-41E0-B0EC-B22FA0508898}" destId="{F7591D7B-260A-4799-8396-533EFCB75BEB}" srcOrd="2" destOrd="0" presId="urn:microsoft.com/office/officeart/2005/8/layout/vList5"/>
    <dgm:cxn modelId="{F05B8BA7-37B6-4648-826C-644B8131D3B7}" type="presParOf" srcId="{F7591D7B-260A-4799-8396-533EFCB75BEB}" destId="{F8FCFA27-1E37-47F3-819F-CCC620DE8027}" srcOrd="0" destOrd="2" presId="urn:microsoft.com/office/officeart/2005/8/layout/vList5"/>
    <dgm:cxn modelId="{15A6911A-BAA2-4D8B-82C3-854B7DF8385F}" type="presOf" srcId="{EB099D45-42E4-4FB3-8BE3-22A72863D5FC}" destId="{F8FCFA27-1E37-47F3-819F-CCC620DE8027}" srcOrd="0" destOrd="0" presId="urn:microsoft.com/office/officeart/2005/8/layout/vList5"/>
    <dgm:cxn modelId="{D6AE9800-4176-4078-93F5-67357E83A8D8}" type="presParOf" srcId="{F7591D7B-260A-4799-8396-533EFCB75BEB}" destId="{B1799245-8A88-4DFD-8913-C5C978690807}" srcOrd="1" destOrd="2" presId="urn:microsoft.com/office/officeart/2005/8/layout/vList5"/>
    <dgm:cxn modelId="{0FCE09D9-0180-4876-B7D5-B307F9970CF6}" type="presOf" srcId="{63116591-D397-40B5-AD45-C8FD7C1AD18F}" destId="{B1799245-8A88-4DFD-8913-C5C978690807}" srcOrd="0" destOrd="0" presId="urn:microsoft.com/office/officeart/2005/8/layout/vList5"/>
    <dgm:cxn modelId="{B4A2E764-1632-44C3-B1A4-15A8507925C4}" type="presOf" srcId="{4C59DA42-EBB2-4B5D-9052-DC1D8D32D4A3}" destId="{B1799245-8A88-4DFD-8913-C5C978690807}" srcOrd="0" destOrd="1" presId="urn:microsoft.com/office/officeart/2005/8/layout/vList5"/>
    <dgm:cxn modelId="{1F171883-CDE8-480A-B6FC-3530A80CB0B9}" type="presParOf" srcId="{CBB719A3-638C-41E0-B0EC-B22FA0508898}" destId="{8DCDF6EC-DA1E-4BFB-B25A-DFA57323B4B5}" srcOrd="3" destOrd="0" presId="urn:microsoft.com/office/officeart/2005/8/layout/vList5"/>
    <dgm:cxn modelId="{D47A000D-2D66-4EA0-87E1-F2EE148573F3}" type="presParOf" srcId="{CBB719A3-638C-41E0-B0EC-B22FA0508898}" destId="{3F2BB2C1-5788-46C7-BBC7-A198D39677C4}" srcOrd="4" destOrd="0" presId="urn:microsoft.com/office/officeart/2005/8/layout/vList5"/>
    <dgm:cxn modelId="{010D4927-BB30-49AA-93DC-9AD8B95B6C16}" type="presParOf" srcId="{3F2BB2C1-5788-46C7-BBC7-A198D39677C4}" destId="{F3A1F871-519C-4E76-89EE-B8DB3D0BD125}" srcOrd="0" destOrd="4" presId="urn:microsoft.com/office/officeart/2005/8/layout/vList5"/>
    <dgm:cxn modelId="{3DE2CE42-5D89-4F35-91E4-D293A723BC6F}" type="presOf" srcId="{0C7614AF-FE1B-474B-8B3D-B1D06ACF75F6}" destId="{F3A1F871-519C-4E76-89EE-B8DB3D0BD125}" srcOrd="0" destOrd="0" presId="urn:microsoft.com/office/officeart/2005/8/layout/vList5"/>
    <dgm:cxn modelId="{DC006F65-4FB7-4F01-92C7-38C2A5973495}" type="presParOf" srcId="{3F2BB2C1-5788-46C7-BBC7-A198D39677C4}" destId="{F00652BC-5530-4BD7-A5E2-D7101737A3B5}" srcOrd="1" destOrd="4" presId="urn:microsoft.com/office/officeart/2005/8/layout/vList5"/>
    <dgm:cxn modelId="{04527C99-CEBD-4DFA-96F7-887D7F2D43D0}" type="presOf" srcId="{1595198B-D222-4BF8-83BF-0D3CA5996A3E}" destId="{F00652BC-5530-4BD7-A5E2-D7101737A3B5}" srcOrd="0" destOrd="0" presId="urn:microsoft.com/office/officeart/2005/8/layout/vList5"/>
    <dgm:cxn modelId="{D266D852-1E78-4B39-9E40-476F00E9AE1E}" type="presOf" srcId="{317AA87C-4D62-4704-A8F0-DE3FA5AAC5BC}" destId="{F00652BC-5530-4BD7-A5E2-D7101737A3B5}" srcOrd="0" destOrd="1"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11C957-E7BC-46BB-BE29-92D20FB191E0}" type="doc">
      <dgm:prSet loTypeId="urn:microsoft.com/office/officeart/2005/8/layout/cycle4" loCatId="relationship" qsTypeId="urn:microsoft.com/office/officeart/2005/8/quickstyle/simple1" qsCatId="simple" csTypeId="urn:microsoft.com/office/officeart/2005/8/colors/accent1_2" csCatId="accent1" phldr="0"/>
      <dgm:spPr/>
      <dgm:t>
        <a:bodyPr/>
        <a:p>
          <a:endParaRPr lang="zh-CN" altLang="en-US"/>
        </a:p>
      </dgm:t>
    </dgm:pt>
    <dgm:pt modelId="{9701AA94-0343-42BB-8002-CA5E7DDB6579}">
      <dgm:prSet phldrT="[文本]" phldr="0" custT="0"/>
      <dgm:spPr/>
      <dgm:t>
        <a:bodyPr vert="horz" wrap="square"/>
        <a:p>
          <a:pPr>
            <a:lnSpc>
              <a:spcPct val="100000"/>
            </a:lnSpc>
            <a:spcBef>
              <a:spcPct val="0"/>
            </a:spcBef>
            <a:spcAft>
              <a:spcPct val="35000"/>
            </a:spcAft>
          </a:pPr>
          <a:r>
            <a:rPr lang="zh-CN" altLang="en-US"/>
            <a:t>利用教材</a:t>
          </a:r>
          <a:r>
            <a:rPr lang="zh-CN" altLang="en-US"/>
            <a:t/>
          </a:r>
          <a:endParaRPr lang="zh-CN" altLang="en-US"/>
        </a:p>
      </dgm:t>
    </dgm:pt>
    <dgm:pt modelId="{992388E0-9EFF-4DD8-83CC-95524997DBC2}" cxnId="{B332B939-CF7D-49CD-9C6C-1D290C7A0E07}" type="parTrans">
      <dgm:prSet/>
      <dgm:spPr/>
      <dgm:t>
        <a:bodyPr/>
        <a:p>
          <a:endParaRPr lang="zh-CN" altLang="en-US"/>
        </a:p>
      </dgm:t>
    </dgm:pt>
    <dgm:pt modelId="{024DF5B9-3843-4B74-B64E-DCA5EF875250}" cxnId="{B332B939-CF7D-49CD-9C6C-1D290C7A0E07}" type="sibTrans">
      <dgm:prSet/>
      <dgm:spPr/>
      <dgm:t>
        <a:bodyPr/>
        <a:p>
          <a:endParaRPr lang="zh-CN" altLang="en-US"/>
        </a:p>
      </dgm:t>
    </dgm:pt>
    <dgm:pt modelId="{98C8934C-B1E4-4128-889E-C309F352B5E6}">
      <dgm:prSet phldrT="[文本]" phldr="0" custT="0"/>
      <dgm:spPr/>
      <dgm:t>
        <a:bodyPr vert="horz" wrap="square"/>
        <a:p>
          <a:pPr>
            <a:lnSpc>
              <a:spcPct val="100000"/>
            </a:lnSpc>
            <a:spcBef>
              <a:spcPct val="0"/>
            </a:spcBef>
            <a:spcAft>
              <a:spcPct val="15000"/>
            </a:spcAft>
          </a:pPr>
          <a:r>
            <a:rPr lang="zh-CN" altLang="en-US"/>
            <a:t>利用教材小栏目的问题</a:t>
          </a:r>
          <a:r>
            <a:rPr lang="zh-CN" altLang="en-US"/>
            <a:t/>
          </a:r>
          <a:endParaRPr lang="zh-CN" altLang="en-US"/>
        </a:p>
      </dgm:t>
    </dgm:pt>
    <dgm:pt modelId="{5775C117-1C72-45D1-907A-81BB65367A78}" cxnId="{0711B417-36A5-4CEE-86A5-F405C9D27C5D}" type="parTrans">
      <dgm:prSet/>
      <dgm:spPr/>
      <dgm:t>
        <a:bodyPr/>
        <a:p>
          <a:endParaRPr lang="zh-CN" altLang="en-US"/>
        </a:p>
      </dgm:t>
    </dgm:pt>
    <dgm:pt modelId="{483DF05B-E646-4EE7-99BB-564CEC58EA52}" cxnId="{0711B417-36A5-4CEE-86A5-F405C9D27C5D}" type="sibTrans">
      <dgm:prSet/>
      <dgm:spPr/>
      <dgm:t>
        <a:bodyPr/>
        <a:p>
          <a:endParaRPr lang="zh-CN" altLang="en-US"/>
        </a:p>
      </dgm:t>
    </dgm:pt>
    <dgm:pt modelId="{60D1C8C4-8827-4A16-8667-A53EA806B6A8}">
      <dgm:prSet phldrT="[文本]" phldr="0" custT="0"/>
      <dgm:spPr/>
      <dgm:t>
        <a:bodyPr vert="horz" wrap="square"/>
        <a:p>
          <a:pPr>
            <a:lnSpc>
              <a:spcPct val="100000"/>
            </a:lnSpc>
            <a:spcBef>
              <a:spcPct val="0"/>
            </a:spcBef>
            <a:spcAft>
              <a:spcPct val="35000"/>
            </a:spcAft>
          </a:pPr>
          <a:r>
            <a:rPr lang="zh-CN" altLang="en-US"/>
            <a:t>依托教材</a:t>
          </a:r>
          <a:r>
            <a:rPr lang="zh-CN" altLang="en-US"/>
            <a:t/>
          </a:r>
          <a:endParaRPr lang="zh-CN" altLang="en-US"/>
        </a:p>
      </dgm:t>
    </dgm:pt>
    <dgm:pt modelId="{E56CF1A5-BACA-4FF1-9B7D-108462AC62D8}" cxnId="{02EC48E8-0B36-4AB8-893F-FB4A545B7211}" type="parTrans">
      <dgm:prSet/>
      <dgm:spPr/>
      <dgm:t>
        <a:bodyPr/>
        <a:p>
          <a:endParaRPr lang="zh-CN" altLang="en-US"/>
        </a:p>
      </dgm:t>
    </dgm:pt>
    <dgm:pt modelId="{5F536F36-125B-41CC-8D87-D08CF47C37F0}" cxnId="{02EC48E8-0B36-4AB8-893F-FB4A545B7211}" type="sibTrans">
      <dgm:prSet/>
      <dgm:spPr/>
      <dgm:t>
        <a:bodyPr/>
        <a:p>
          <a:endParaRPr lang="zh-CN" altLang="en-US"/>
        </a:p>
      </dgm:t>
    </dgm:pt>
    <dgm:pt modelId="{25B03307-D5B1-417A-BE6A-9D2EEBD2E46D}">
      <dgm:prSet phldrT="[文本]" phldr="0" custT="0"/>
      <dgm:spPr/>
      <dgm:t>
        <a:bodyPr vert="horz" wrap="square"/>
        <a:p>
          <a:pPr>
            <a:lnSpc>
              <a:spcPct val="100000"/>
            </a:lnSpc>
            <a:spcBef>
              <a:spcPct val="0"/>
            </a:spcBef>
            <a:spcAft>
              <a:spcPct val="15000"/>
            </a:spcAft>
          </a:pPr>
          <a:r>
            <a:rPr lang="zh-CN" altLang="en-US"/>
            <a:t>依托教材</a:t>
          </a:r>
          <a:r>
            <a:rPr lang="zh-CN" altLang="en-US"/>
            <a:t>创新问题</a:t>
          </a:r>
          <a:r>
            <a:rPr lang="zh-CN" altLang="en-US"/>
            <a:t>设计</a:t>
          </a:r>
          <a:r>
            <a:rPr lang="zh-CN" altLang="en-US"/>
            <a:t/>
          </a:r>
          <a:endParaRPr lang="zh-CN" altLang="en-US"/>
        </a:p>
      </dgm:t>
    </dgm:pt>
    <dgm:pt modelId="{1FC0D6EF-368F-4F60-897A-B490CAEB27E6}" cxnId="{21EF62CD-A017-432C-9972-A7F218EDDA05}" type="parTrans">
      <dgm:prSet/>
      <dgm:spPr/>
      <dgm:t>
        <a:bodyPr/>
        <a:p>
          <a:endParaRPr lang="zh-CN" altLang="en-US"/>
        </a:p>
      </dgm:t>
    </dgm:pt>
    <dgm:pt modelId="{B0C45522-B0D6-4754-A01E-F7387F0600F5}" cxnId="{21EF62CD-A017-432C-9972-A7F218EDDA05}" type="sibTrans">
      <dgm:prSet/>
      <dgm:spPr/>
      <dgm:t>
        <a:bodyPr/>
        <a:p>
          <a:endParaRPr lang="zh-CN" altLang="en-US"/>
        </a:p>
      </dgm:t>
    </dgm:pt>
    <dgm:pt modelId="{57E1CBA1-8C1C-4E17-BF94-7DD6294D7F21}">
      <dgm:prSet phldrT="[文本]" phldr="0" custT="0"/>
      <dgm:spPr/>
      <dgm:t>
        <a:bodyPr vert="horz" wrap="square"/>
        <a:p>
          <a:pPr>
            <a:lnSpc>
              <a:spcPct val="100000"/>
            </a:lnSpc>
            <a:spcBef>
              <a:spcPct val="0"/>
            </a:spcBef>
            <a:spcAft>
              <a:spcPct val="35000"/>
            </a:spcAft>
          </a:pPr>
          <a:r>
            <a:rPr lang="zh-CN" altLang="en-US"/>
            <a:t>学生主体</a:t>
          </a:r>
          <a:r>
            <a:rPr lang="zh-CN" altLang="en-US"/>
            <a:t/>
          </a:r>
          <a:endParaRPr lang="zh-CN" altLang="en-US"/>
        </a:p>
      </dgm:t>
    </dgm:pt>
    <dgm:pt modelId="{D5F1FB94-5EF5-49EC-A179-0824CC023830}" cxnId="{21244585-E3E9-409F-83D8-3D433AB984FE}" type="parTrans">
      <dgm:prSet/>
      <dgm:spPr/>
      <dgm:t>
        <a:bodyPr/>
        <a:p>
          <a:endParaRPr lang="zh-CN" altLang="en-US"/>
        </a:p>
      </dgm:t>
    </dgm:pt>
    <dgm:pt modelId="{ED9A785E-69E7-4847-B537-A1BD461505D2}" cxnId="{21244585-E3E9-409F-83D8-3D433AB984FE}" type="sibTrans">
      <dgm:prSet/>
      <dgm:spPr/>
      <dgm:t>
        <a:bodyPr/>
        <a:p>
          <a:endParaRPr lang="zh-CN" altLang="en-US"/>
        </a:p>
      </dgm:t>
    </dgm:pt>
    <dgm:pt modelId="{7ECAEE9C-140E-4EA5-8CD4-3BCB7D407921}">
      <dgm:prSet phldrT="[文本]" phldr="0" custT="0"/>
      <dgm:spPr/>
      <dgm:t>
        <a:bodyPr vert="horz" wrap="square"/>
        <a:p>
          <a:pPr>
            <a:lnSpc>
              <a:spcPct val="100000"/>
            </a:lnSpc>
            <a:spcBef>
              <a:spcPct val="0"/>
            </a:spcBef>
            <a:spcAft>
              <a:spcPct val="15000"/>
            </a:spcAft>
          </a:pPr>
          <a:r>
            <a:rPr lang="zh-CN" altLang="en-US"/>
            <a:t>强调学生参与体验，动态开放</a:t>
          </a:r>
          <a:endParaRPr lang="zh-CN" altLang="en-US"/>
        </a:p>
      </dgm:t>
    </dgm:pt>
    <dgm:pt modelId="{1CE67655-67DE-4728-A608-9463AC1FCE07}" cxnId="{7C33A134-0AAC-41AA-A9D9-B27ED8525BAE}" type="parTrans">
      <dgm:prSet/>
      <dgm:spPr/>
      <dgm:t>
        <a:bodyPr/>
        <a:p>
          <a:endParaRPr lang="zh-CN" altLang="en-US"/>
        </a:p>
      </dgm:t>
    </dgm:pt>
    <dgm:pt modelId="{EF5E891C-4A5A-428F-BCF3-6F79E16C15AD}" cxnId="{7C33A134-0AAC-41AA-A9D9-B27ED8525BAE}" type="sibTrans">
      <dgm:prSet/>
      <dgm:spPr/>
      <dgm:t>
        <a:bodyPr/>
        <a:p>
          <a:endParaRPr lang="zh-CN" altLang="en-US"/>
        </a:p>
      </dgm:t>
    </dgm:pt>
    <dgm:pt modelId="{723C99F3-B8A6-4CCF-8860-25D25BAB532D}">
      <dgm:prSet phldrT="[文本]" phldr="0" custT="0"/>
      <dgm:spPr/>
      <dgm:t>
        <a:bodyPr vert="horz" wrap="square"/>
        <a:p>
          <a:pPr>
            <a:lnSpc>
              <a:spcPct val="100000"/>
            </a:lnSpc>
            <a:spcBef>
              <a:spcPct val="0"/>
            </a:spcBef>
            <a:spcAft>
              <a:spcPct val="35000"/>
            </a:spcAft>
          </a:pPr>
          <a:r>
            <a:rPr lang="zh-CN" altLang="en-US"/>
            <a:t>素养导向</a:t>
          </a:r>
          <a:r>
            <a:rPr lang="zh-CN" altLang="en-US"/>
            <a:t/>
          </a:r>
          <a:endParaRPr lang="zh-CN" altLang="en-US"/>
        </a:p>
      </dgm:t>
    </dgm:pt>
    <dgm:pt modelId="{97C318AF-24E7-4560-BBFA-122E42DC1410}" cxnId="{C2388115-8C53-48D3-862F-F89727ADD826}" type="parTrans">
      <dgm:prSet/>
      <dgm:spPr/>
      <dgm:t>
        <a:bodyPr/>
        <a:p>
          <a:endParaRPr lang="zh-CN" altLang="en-US"/>
        </a:p>
      </dgm:t>
    </dgm:pt>
    <dgm:pt modelId="{D92754B9-27E7-45A5-84E2-AB37F40B61E0}" cxnId="{C2388115-8C53-48D3-862F-F89727ADD826}" type="sibTrans">
      <dgm:prSet/>
      <dgm:spPr/>
      <dgm:t>
        <a:bodyPr/>
        <a:p>
          <a:endParaRPr lang="zh-CN" altLang="en-US"/>
        </a:p>
      </dgm:t>
    </dgm:pt>
    <dgm:pt modelId="{4CE7BE2C-FCAF-4E3B-8878-4CE8D8927880}">
      <dgm:prSet phldrT="[文本]" phldr="0" custT="0"/>
      <dgm:spPr/>
      <dgm:t>
        <a:bodyPr vert="horz" wrap="square"/>
        <a:p>
          <a:pPr>
            <a:lnSpc>
              <a:spcPct val="100000"/>
            </a:lnSpc>
            <a:spcBef>
              <a:spcPct val="0"/>
            </a:spcBef>
            <a:spcAft>
              <a:spcPct val="15000"/>
            </a:spcAft>
          </a:pPr>
          <a:r>
            <a:rPr lang="zh-CN" altLang="en-US"/>
            <a:t>指向问题解决，不是知识陈述</a:t>
          </a:r>
          <a:endParaRPr lang="zh-CN" altLang="en-US"/>
        </a:p>
      </dgm:t>
    </dgm:pt>
    <dgm:pt modelId="{A6E32D40-A4E6-464F-995E-233344F21EA1}" cxnId="{656CF768-4DB9-4B53-8485-000D628ED04C}" type="parTrans">
      <dgm:prSet/>
      <dgm:spPr/>
      <dgm:t>
        <a:bodyPr/>
        <a:p>
          <a:endParaRPr lang="zh-CN" altLang="en-US"/>
        </a:p>
      </dgm:t>
    </dgm:pt>
    <dgm:pt modelId="{305E9729-D476-4D6E-98E5-BBD5637EC41D}" cxnId="{656CF768-4DB9-4B53-8485-000D628ED04C}" type="sibTrans">
      <dgm:prSet/>
      <dgm:spPr/>
      <dgm:t>
        <a:bodyPr/>
        <a:p>
          <a:endParaRPr lang="zh-CN" altLang="en-US"/>
        </a:p>
      </dgm:t>
    </dgm:pt>
    <dgm:pt modelId="{8BB7C996-EF56-4298-BD15-B9F7CDB4300E}" type="pres">
      <dgm:prSet presAssocID="{1D11C957-E7BC-46BB-BE29-92D20FB191E0}" presName="cycleMatrixDiagram" presStyleCnt="0">
        <dgm:presLayoutVars>
          <dgm:chMax val="1"/>
          <dgm:dir/>
          <dgm:animLvl val="lvl"/>
          <dgm:resizeHandles val="exact"/>
        </dgm:presLayoutVars>
      </dgm:prSet>
      <dgm:spPr/>
    </dgm:pt>
    <dgm:pt modelId="{29C3E21B-79C9-4984-B8E3-8CEAC44F6016}" type="pres">
      <dgm:prSet presAssocID="{1D11C957-E7BC-46BB-BE29-92D20FB191E0}" presName="children" presStyleCnt="0"/>
      <dgm:spPr/>
    </dgm:pt>
    <dgm:pt modelId="{BE5C9E1F-0AB8-4AC2-B0F4-CF4FDFD5B000}" type="pres">
      <dgm:prSet presAssocID="{1D11C957-E7BC-46BB-BE29-92D20FB191E0}" presName="child1group" presStyleCnt="0"/>
      <dgm:spPr/>
    </dgm:pt>
    <dgm:pt modelId="{F553EB30-3088-4752-AB8E-E142BB4EE8FC}" type="pres">
      <dgm:prSet presAssocID="{1D11C957-E7BC-46BB-BE29-92D20FB191E0}" presName="child1" presStyleLbl="bgAcc1" presStyleIdx="0" presStyleCnt="4"/>
      <dgm:spPr/>
    </dgm:pt>
    <dgm:pt modelId="{12A43DF5-F96A-4E92-AC53-E67287C3D15F}" type="pres">
      <dgm:prSet presAssocID="{1D11C957-E7BC-46BB-BE29-92D20FB191E0}" presName="child1Text" presStyleCnt="0">
        <dgm:presLayoutVars>
          <dgm:bulletEnabled val="1"/>
        </dgm:presLayoutVars>
      </dgm:prSet>
      <dgm:spPr/>
    </dgm:pt>
    <dgm:pt modelId="{61C68D52-2168-4A7A-8DFF-280BF1F8A3F7}" type="pres">
      <dgm:prSet presAssocID="{1D11C957-E7BC-46BB-BE29-92D20FB191E0}" presName="child2group" presStyleCnt="0"/>
      <dgm:spPr/>
    </dgm:pt>
    <dgm:pt modelId="{47F79206-283E-4CB9-A6D5-9AF7E64D7654}" type="pres">
      <dgm:prSet presAssocID="{1D11C957-E7BC-46BB-BE29-92D20FB191E0}" presName="child2" presStyleLbl="bgAcc1" presStyleIdx="1" presStyleCnt="4"/>
      <dgm:spPr/>
    </dgm:pt>
    <dgm:pt modelId="{00F2C974-8E38-4F75-A2ED-88C9F4A45C26}" type="pres">
      <dgm:prSet presAssocID="{1D11C957-E7BC-46BB-BE29-92D20FB191E0}" presName="child2Text" presStyleCnt="0">
        <dgm:presLayoutVars>
          <dgm:bulletEnabled val="1"/>
        </dgm:presLayoutVars>
      </dgm:prSet>
      <dgm:spPr/>
    </dgm:pt>
    <dgm:pt modelId="{1CEDBF04-2696-40D9-B5FC-61A04EAD564A}" type="pres">
      <dgm:prSet presAssocID="{1D11C957-E7BC-46BB-BE29-92D20FB191E0}" presName="child3group" presStyleCnt="0"/>
      <dgm:spPr/>
    </dgm:pt>
    <dgm:pt modelId="{38FFBDCB-78CA-4A0C-BA8D-C10C1B7867C8}" type="pres">
      <dgm:prSet presAssocID="{1D11C957-E7BC-46BB-BE29-92D20FB191E0}" presName="child3" presStyleLbl="bgAcc1" presStyleIdx="2" presStyleCnt="4"/>
      <dgm:spPr/>
    </dgm:pt>
    <dgm:pt modelId="{FDFAA838-9089-4E4C-B260-C480AC77EDD3}" type="pres">
      <dgm:prSet presAssocID="{1D11C957-E7BC-46BB-BE29-92D20FB191E0}" presName="child3Text" presStyleCnt="0">
        <dgm:presLayoutVars>
          <dgm:bulletEnabled val="1"/>
        </dgm:presLayoutVars>
      </dgm:prSet>
      <dgm:spPr/>
    </dgm:pt>
    <dgm:pt modelId="{980CA9B0-0A3B-4660-8D62-B096C1551DF7}" type="pres">
      <dgm:prSet presAssocID="{1D11C957-E7BC-46BB-BE29-92D20FB191E0}" presName="child4group" presStyleCnt="0"/>
      <dgm:spPr/>
    </dgm:pt>
    <dgm:pt modelId="{2A725B62-5618-4AA7-B946-1B0BD3CEA4B6}" type="pres">
      <dgm:prSet presAssocID="{1D11C957-E7BC-46BB-BE29-92D20FB191E0}" presName="child4" presStyleLbl="bgAcc1" presStyleIdx="3" presStyleCnt="4"/>
      <dgm:spPr/>
    </dgm:pt>
    <dgm:pt modelId="{D5B79851-0D4D-4DC8-BE82-91394A59A86C}" type="pres">
      <dgm:prSet presAssocID="{1D11C957-E7BC-46BB-BE29-92D20FB191E0}" presName="child4Text" presStyleCnt="0">
        <dgm:presLayoutVars>
          <dgm:bulletEnabled val="1"/>
        </dgm:presLayoutVars>
      </dgm:prSet>
      <dgm:spPr/>
    </dgm:pt>
    <dgm:pt modelId="{6915A8BD-96B9-4CC5-9BF3-2D5348E1B43F}" type="pres">
      <dgm:prSet presAssocID="{1D11C957-E7BC-46BB-BE29-92D20FB191E0}" presName="childPlaceholder" presStyleCnt="0"/>
      <dgm:spPr/>
    </dgm:pt>
    <dgm:pt modelId="{4BC9F29C-E743-4C92-B2F8-2DBF925BEA49}" type="pres">
      <dgm:prSet presAssocID="{1D11C957-E7BC-46BB-BE29-92D20FB191E0}" presName="circle" presStyleCnt="0"/>
      <dgm:spPr/>
    </dgm:pt>
    <dgm:pt modelId="{5017126F-6EB8-4215-852E-956A1AD05994}" type="pres">
      <dgm:prSet presAssocID="{1D11C957-E7BC-46BB-BE29-92D20FB191E0}" presName="quadrant1" presStyleLbl="node1" presStyleIdx="0" presStyleCnt="4">
        <dgm:presLayoutVars>
          <dgm:chMax val="1"/>
          <dgm:bulletEnabled val="1"/>
        </dgm:presLayoutVars>
      </dgm:prSet>
      <dgm:spPr/>
    </dgm:pt>
    <dgm:pt modelId="{4255CFDE-B620-45D8-972A-1914E31C2C6E}" type="pres">
      <dgm:prSet presAssocID="{1D11C957-E7BC-46BB-BE29-92D20FB191E0}" presName="quadrant2" presStyleLbl="node1" presStyleIdx="1" presStyleCnt="4">
        <dgm:presLayoutVars>
          <dgm:chMax val="1"/>
          <dgm:bulletEnabled val="1"/>
        </dgm:presLayoutVars>
      </dgm:prSet>
      <dgm:spPr/>
    </dgm:pt>
    <dgm:pt modelId="{F94A2738-65C7-4188-8FD2-9AC7AB356459}" type="pres">
      <dgm:prSet presAssocID="{1D11C957-E7BC-46BB-BE29-92D20FB191E0}" presName="quadrant3" presStyleLbl="node1" presStyleIdx="2" presStyleCnt="4">
        <dgm:presLayoutVars>
          <dgm:chMax val="1"/>
          <dgm:bulletEnabled val="1"/>
        </dgm:presLayoutVars>
      </dgm:prSet>
      <dgm:spPr/>
    </dgm:pt>
    <dgm:pt modelId="{A84D7D64-CE37-46E2-B652-29870E39F6AE}" type="pres">
      <dgm:prSet presAssocID="{1D11C957-E7BC-46BB-BE29-92D20FB191E0}" presName="quadrant4" presStyleLbl="node1" presStyleIdx="3" presStyleCnt="4">
        <dgm:presLayoutVars>
          <dgm:chMax val="1"/>
          <dgm:bulletEnabled val="1"/>
        </dgm:presLayoutVars>
      </dgm:prSet>
      <dgm:spPr/>
    </dgm:pt>
    <dgm:pt modelId="{FE44F793-B443-4E73-B3A1-D0C0A3E0160A}" type="pres">
      <dgm:prSet presAssocID="{1D11C957-E7BC-46BB-BE29-92D20FB191E0}" presName="quadrantPlaceholder" presStyleCnt="0"/>
      <dgm:spPr/>
    </dgm:pt>
    <dgm:pt modelId="{2C1DEC17-904F-4042-AC6F-9C29EE041CA3}" type="pres">
      <dgm:prSet presAssocID="{1D11C957-E7BC-46BB-BE29-92D20FB191E0}" presName="center1" presStyleLbl="fgShp" presStyleIdx="0" presStyleCnt="2"/>
      <dgm:spPr/>
    </dgm:pt>
    <dgm:pt modelId="{C55CB28F-1E6D-4686-BB73-BAF9C4AE6EE5}" type="pres">
      <dgm:prSet presAssocID="{1D11C957-E7BC-46BB-BE29-92D20FB191E0}" presName="center2" presStyleLbl="fgShp" presStyleIdx="1" presStyleCnt="2"/>
      <dgm:spPr/>
    </dgm:pt>
  </dgm:ptLst>
  <dgm:cxnLst>
    <dgm:cxn modelId="{B332B939-CF7D-49CD-9C6C-1D290C7A0E07}" srcId="{1D11C957-E7BC-46BB-BE29-92D20FB191E0}" destId="{9701AA94-0343-42BB-8002-CA5E7DDB6579}" srcOrd="0" destOrd="0" parTransId="{992388E0-9EFF-4DD8-83CC-95524997DBC2}" sibTransId="{024DF5B9-3843-4B74-B64E-DCA5EF875250}"/>
    <dgm:cxn modelId="{0711B417-36A5-4CEE-86A5-F405C9D27C5D}" srcId="{9701AA94-0343-42BB-8002-CA5E7DDB6579}" destId="{98C8934C-B1E4-4128-889E-C309F352B5E6}" srcOrd="0" destOrd="0" parTransId="{5775C117-1C72-45D1-907A-81BB65367A78}" sibTransId="{483DF05B-E646-4EE7-99BB-564CEC58EA52}"/>
    <dgm:cxn modelId="{02EC48E8-0B36-4AB8-893F-FB4A545B7211}" srcId="{1D11C957-E7BC-46BB-BE29-92D20FB191E0}" destId="{60D1C8C4-8827-4A16-8667-A53EA806B6A8}" srcOrd="1" destOrd="0" parTransId="{E56CF1A5-BACA-4FF1-9B7D-108462AC62D8}" sibTransId="{5F536F36-125B-41CC-8D87-D08CF47C37F0}"/>
    <dgm:cxn modelId="{21EF62CD-A017-432C-9972-A7F218EDDA05}" srcId="{60D1C8C4-8827-4A16-8667-A53EA806B6A8}" destId="{25B03307-D5B1-417A-BE6A-9D2EEBD2E46D}" srcOrd="0" destOrd="1" parTransId="{1FC0D6EF-368F-4F60-897A-B490CAEB27E6}" sibTransId="{B0C45522-B0D6-4754-A01E-F7387F0600F5}"/>
    <dgm:cxn modelId="{21244585-E3E9-409F-83D8-3D433AB984FE}" srcId="{1D11C957-E7BC-46BB-BE29-92D20FB191E0}" destId="{57E1CBA1-8C1C-4E17-BF94-7DD6294D7F21}" srcOrd="2" destOrd="0" parTransId="{D5F1FB94-5EF5-49EC-A179-0824CC023830}" sibTransId="{ED9A785E-69E7-4847-B537-A1BD461505D2}"/>
    <dgm:cxn modelId="{7C33A134-0AAC-41AA-A9D9-B27ED8525BAE}" srcId="{57E1CBA1-8C1C-4E17-BF94-7DD6294D7F21}" destId="{7ECAEE9C-140E-4EA5-8CD4-3BCB7D407921}" srcOrd="0" destOrd="2" parTransId="{1CE67655-67DE-4728-A608-9463AC1FCE07}" sibTransId="{EF5E891C-4A5A-428F-BCF3-6F79E16C15AD}"/>
    <dgm:cxn modelId="{C2388115-8C53-48D3-862F-F89727ADD826}" srcId="{1D11C957-E7BC-46BB-BE29-92D20FB191E0}" destId="{723C99F3-B8A6-4CCF-8860-25D25BAB532D}" srcOrd="3" destOrd="0" parTransId="{97C318AF-24E7-4560-BBFA-122E42DC1410}" sibTransId="{D92754B9-27E7-45A5-84E2-AB37F40B61E0}"/>
    <dgm:cxn modelId="{656CF768-4DB9-4B53-8485-000D628ED04C}" srcId="{723C99F3-B8A6-4CCF-8860-25D25BAB532D}" destId="{4CE7BE2C-FCAF-4E3B-8878-4CE8D8927880}" srcOrd="0" destOrd="3" parTransId="{A6E32D40-A4E6-464F-995E-233344F21EA1}" sibTransId="{305E9729-D476-4D6E-98E5-BBD5637EC41D}"/>
    <dgm:cxn modelId="{5C20F9C9-01CC-4E01-87FD-FC5A7BDE2632}" type="presOf" srcId="{1D11C957-E7BC-46BB-BE29-92D20FB191E0}" destId="{8BB7C996-EF56-4298-BD15-B9F7CDB4300E}" srcOrd="0" destOrd="0" presId="urn:microsoft.com/office/officeart/2005/8/layout/cycle4"/>
    <dgm:cxn modelId="{F7747BF8-8138-40B8-B52C-7639B2B40FB6}" type="presParOf" srcId="{8BB7C996-EF56-4298-BD15-B9F7CDB4300E}" destId="{29C3E21B-79C9-4984-B8E3-8CEAC44F6016}" srcOrd="0" destOrd="0" presId="urn:microsoft.com/office/officeart/2005/8/layout/cycle4"/>
    <dgm:cxn modelId="{396B9B19-1828-48C9-A4EC-792E9E445803}" type="presParOf" srcId="{29C3E21B-79C9-4984-B8E3-8CEAC44F6016}" destId="{BE5C9E1F-0AB8-4AC2-B0F4-CF4FDFD5B000}" srcOrd="0" destOrd="0" presId="urn:microsoft.com/office/officeart/2005/8/layout/cycle4"/>
    <dgm:cxn modelId="{FCBAF345-C611-4484-AE73-3C1F034E38A0}" type="presParOf" srcId="{BE5C9E1F-0AB8-4AC2-B0F4-CF4FDFD5B000}" destId="{F553EB30-3088-4752-AB8E-E142BB4EE8FC}" srcOrd="0" destOrd="0" presId="urn:microsoft.com/office/officeart/2005/8/layout/cycle4"/>
    <dgm:cxn modelId="{DE454AFE-33B6-47CE-B20F-9C3A298380D3}" type="presOf" srcId="{98C8934C-B1E4-4128-889E-C309F352B5E6}" destId="{F553EB30-3088-4752-AB8E-E142BB4EE8FC}" srcOrd="0" destOrd="0" presId="urn:microsoft.com/office/officeart/2005/8/layout/cycle4"/>
    <dgm:cxn modelId="{0E9914EA-C269-4E2B-9E26-2FAC24F4FA09}" type="presParOf" srcId="{BE5C9E1F-0AB8-4AC2-B0F4-CF4FDFD5B000}" destId="{12A43DF5-F96A-4E92-AC53-E67287C3D15F}" srcOrd="1" destOrd="0" presId="urn:microsoft.com/office/officeart/2005/8/layout/cycle4"/>
    <dgm:cxn modelId="{181DF28E-4109-45E9-AAEA-394E3559B655}" type="presOf" srcId="{98C8934C-B1E4-4128-889E-C309F352B5E6}" destId="{12A43DF5-F96A-4E92-AC53-E67287C3D15F}" srcOrd="1" destOrd="0" presId="urn:microsoft.com/office/officeart/2005/8/layout/cycle4"/>
    <dgm:cxn modelId="{AE317254-720E-478B-A569-C20F7D06C9B1}" type="presParOf" srcId="{29C3E21B-79C9-4984-B8E3-8CEAC44F6016}" destId="{61C68D52-2168-4A7A-8DFF-280BF1F8A3F7}" srcOrd="1" destOrd="0" presId="urn:microsoft.com/office/officeart/2005/8/layout/cycle4"/>
    <dgm:cxn modelId="{D798CAC5-7984-4115-B0F3-C005AF24A676}" type="presParOf" srcId="{61C68D52-2168-4A7A-8DFF-280BF1F8A3F7}" destId="{47F79206-283E-4CB9-A6D5-9AF7E64D7654}" srcOrd="0" destOrd="1" presId="urn:microsoft.com/office/officeart/2005/8/layout/cycle4"/>
    <dgm:cxn modelId="{9A3912BA-BCCA-4051-B1A1-2DD55906DA56}" type="presOf" srcId="{25B03307-D5B1-417A-BE6A-9D2EEBD2E46D}" destId="{47F79206-283E-4CB9-A6D5-9AF7E64D7654}" srcOrd="0" destOrd="0" presId="urn:microsoft.com/office/officeart/2005/8/layout/cycle4"/>
    <dgm:cxn modelId="{B8516B89-D528-40B8-BBB9-CC3608FFB222}" type="presParOf" srcId="{61C68D52-2168-4A7A-8DFF-280BF1F8A3F7}" destId="{00F2C974-8E38-4F75-A2ED-88C9F4A45C26}" srcOrd="1" destOrd="1" presId="urn:microsoft.com/office/officeart/2005/8/layout/cycle4"/>
    <dgm:cxn modelId="{2B71A285-11F2-4F29-8015-8BABDD309487}" type="presOf" srcId="{25B03307-D5B1-417A-BE6A-9D2EEBD2E46D}" destId="{00F2C974-8E38-4F75-A2ED-88C9F4A45C26}" srcOrd="1" destOrd="0" presId="urn:microsoft.com/office/officeart/2005/8/layout/cycle4"/>
    <dgm:cxn modelId="{8128E426-CB4A-4722-BD7D-498B4612DB51}" type="presParOf" srcId="{29C3E21B-79C9-4984-B8E3-8CEAC44F6016}" destId="{1CEDBF04-2696-40D9-B5FC-61A04EAD564A}" srcOrd="2" destOrd="0" presId="urn:microsoft.com/office/officeart/2005/8/layout/cycle4"/>
    <dgm:cxn modelId="{E7968705-C16B-4783-B9B2-332EF30924BE}" type="presParOf" srcId="{1CEDBF04-2696-40D9-B5FC-61A04EAD564A}" destId="{38FFBDCB-78CA-4A0C-BA8D-C10C1B7867C8}" srcOrd="0" destOrd="2" presId="urn:microsoft.com/office/officeart/2005/8/layout/cycle4"/>
    <dgm:cxn modelId="{F5D21539-CA1E-4961-8DAA-0B1A6F1D575C}" type="presOf" srcId="{7ECAEE9C-140E-4EA5-8CD4-3BCB7D407921}" destId="{38FFBDCB-78CA-4A0C-BA8D-C10C1B7867C8}" srcOrd="0" destOrd="0" presId="urn:microsoft.com/office/officeart/2005/8/layout/cycle4"/>
    <dgm:cxn modelId="{8C6A10C4-2426-4047-8C57-620DE7CD02B4}" type="presParOf" srcId="{1CEDBF04-2696-40D9-B5FC-61A04EAD564A}" destId="{FDFAA838-9089-4E4C-B260-C480AC77EDD3}" srcOrd="1" destOrd="2" presId="urn:microsoft.com/office/officeart/2005/8/layout/cycle4"/>
    <dgm:cxn modelId="{4F1D0626-6404-4433-9EA9-EDC656E5704A}" type="presOf" srcId="{7ECAEE9C-140E-4EA5-8CD4-3BCB7D407921}" destId="{FDFAA838-9089-4E4C-B260-C480AC77EDD3}" srcOrd="1" destOrd="0" presId="urn:microsoft.com/office/officeart/2005/8/layout/cycle4"/>
    <dgm:cxn modelId="{13F7E646-B841-40D1-89C4-E1BF9792FC26}" type="presParOf" srcId="{29C3E21B-79C9-4984-B8E3-8CEAC44F6016}" destId="{980CA9B0-0A3B-4660-8D62-B096C1551DF7}" srcOrd="3" destOrd="0" presId="urn:microsoft.com/office/officeart/2005/8/layout/cycle4"/>
    <dgm:cxn modelId="{CA4FC575-6E6C-4BB2-BD9C-2E46E2035751}" type="presParOf" srcId="{980CA9B0-0A3B-4660-8D62-B096C1551DF7}" destId="{2A725B62-5618-4AA7-B946-1B0BD3CEA4B6}" srcOrd="0" destOrd="3" presId="urn:microsoft.com/office/officeart/2005/8/layout/cycle4"/>
    <dgm:cxn modelId="{594DD43E-0E7E-421A-BA19-02D6C5B56A1A}" type="presOf" srcId="{4CE7BE2C-FCAF-4E3B-8878-4CE8D8927880}" destId="{2A725B62-5618-4AA7-B946-1B0BD3CEA4B6}" srcOrd="0" destOrd="0" presId="urn:microsoft.com/office/officeart/2005/8/layout/cycle4"/>
    <dgm:cxn modelId="{39F0AC09-1620-4BA7-9578-4F924D5F9B46}" type="presParOf" srcId="{980CA9B0-0A3B-4660-8D62-B096C1551DF7}" destId="{D5B79851-0D4D-4DC8-BE82-91394A59A86C}" srcOrd="1" destOrd="3" presId="urn:microsoft.com/office/officeart/2005/8/layout/cycle4"/>
    <dgm:cxn modelId="{B14F7A1D-C4AD-46F1-9353-1DC1621466D9}" type="presOf" srcId="{4CE7BE2C-FCAF-4E3B-8878-4CE8D8927880}" destId="{D5B79851-0D4D-4DC8-BE82-91394A59A86C}" srcOrd="1" destOrd="0" presId="urn:microsoft.com/office/officeart/2005/8/layout/cycle4"/>
    <dgm:cxn modelId="{90C08B6B-8AB9-4960-9F8E-796F72E3F7DD}" type="presParOf" srcId="{29C3E21B-79C9-4984-B8E3-8CEAC44F6016}" destId="{6915A8BD-96B9-4CC5-9BF3-2D5348E1B43F}" srcOrd="4" destOrd="0" presId="urn:microsoft.com/office/officeart/2005/8/layout/cycle4"/>
    <dgm:cxn modelId="{8E6303DD-EFFB-4A3B-91C0-7B4013EB3D13}" type="presParOf" srcId="{8BB7C996-EF56-4298-BD15-B9F7CDB4300E}" destId="{4BC9F29C-E743-4C92-B2F8-2DBF925BEA49}" srcOrd="1" destOrd="0" presId="urn:microsoft.com/office/officeart/2005/8/layout/cycle4"/>
    <dgm:cxn modelId="{CD33895D-AD28-421C-8A89-58F4AFAEBB59}" type="presParOf" srcId="{4BC9F29C-E743-4C92-B2F8-2DBF925BEA49}" destId="{5017126F-6EB8-4215-852E-956A1AD05994}" srcOrd="0" destOrd="1" presId="urn:microsoft.com/office/officeart/2005/8/layout/cycle4"/>
    <dgm:cxn modelId="{E8B77C07-DA99-422E-94FD-DC529CE16D25}" type="presOf" srcId="{9701AA94-0343-42BB-8002-CA5E7DDB6579}" destId="{5017126F-6EB8-4215-852E-956A1AD05994}" srcOrd="0" destOrd="0" presId="urn:microsoft.com/office/officeart/2005/8/layout/cycle4"/>
    <dgm:cxn modelId="{A2E2CFBB-4B88-4397-B1EA-CAEE0AC0F55F}" type="presParOf" srcId="{4BC9F29C-E743-4C92-B2F8-2DBF925BEA49}" destId="{4255CFDE-B620-45D8-972A-1914E31C2C6E}" srcOrd="1" destOrd="1" presId="urn:microsoft.com/office/officeart/2005/8/layout/cycle4"/>
    <dgm:cxn modelId="{0D3EB8DD-1D3B-4A7B-914D-75421942DB58}" type="presOf" srcId="{60D1C8C4-8827-4A16-8667-A53EA806B6A8}" destId="{4255CFDE-B620-45D8-972A-1914E31C2C6E}" srcOrd="0" destOrd="0" presId="urn:microsoft.com/office/officeart/2005/8/layout/cycle4"/>
    <dgm:cxn modelId="{A8A2F44F-E2E8-49FF-893D-1339C5C94E94}" type="presParOf" srcId="{4BC9F29C-E743-4C92-B2F8-2DBF925BEA49}" destId="{F94A2738-65C7-4188-8FD2-9AC7AB356459}" srcOrd="2" destOrd="1" presId="urn:microsoft.com/office/officeart/2005/8/layout/cycle4"/>
    <dgm:cxn modelId="{8B3A9F28-9194-4A8F-AAFF-AB720CAC075F}" type="presOf" srcId="{57E1CBA1-8C1C-4E17-BF94-7DD6294D7F21}" destId="{F94A2738-65C7-4188-8FD2-9AC7AB356459}" srcOrd="0" destOrd="0" presId="urn:microsoft.com/office/officeart/2005/8/layout/cycle4"/>
    <dgm:cxn modelId="{082B0A05-7335-4219-882F-8CD8D5F3DC70}" type="presParOf" srcId="{4BC9F29C-E743-4C92-B2F8-2DBF925BEA49}" destId="{A84D7D64-CE37-46E2-B652-29870E39F6AE}" srcOrd="3" destOrd="1" presId="urn:microsoft.com/office/officeart/2005/8/layout/cycle4"/>
    <dgm:cxn modelId="{ECE3EFDE-8124-49A8-85FE-B284FD79529C}" type="presOf" srcId="{723C99F3-B8A6-4CCF-8860-25D25BAB532D}" destId="{A84D7D64-CE37-46E2-B652-29870E39F6AE}" srcOrd="0" destOrd="0" presId="urn:microsoft.com/office/officeart/2005/8/layout/cycle4"/>
    <dgm:cxn modelId="{A43FA1A7-AC85-4FC7-902C-66DE8F48BB89}" type="presParOf" srcId="{4BC9F29C-E743-4C92-B2F8-2DBF925BEA49}" destId="{FE44F793-B443-4E73-B3A1-D0C0A3E0160A}" srcOrd="4" destOrd="1" presId="urn:microsoft.com/office/officeart/2005/8/layout/cycle4"/>
    <dgm:cxn modelId="{19D5F711-8AB1-4FED-AE08-CE17F48CF5A6}" type="presParOf" srcId="{8BB7C996-EF56-4298-BD15-B9F7CDB4300E}" destId="{2C1DEC17-904F-4042-AC6F-9C29EE041CA3}" srcOrd="2" destOrd="0" presId="urn:microsoft.com/office/officeart/2005/8/layout/cycle4"/>
    <dgm:cxn modelId="{AE0B5B93-0337-4A56-87B1-A5974C2F536A}" type="presParOf" srcId="{8BB7C996-EF56-4298-BD15-B9F7CDB4300E}" destId="{C55CB28F-1E6D-4686-BB73-BAF9C4AE6EE5}" srcOrd="3" destOrd="0" presId="urn:microsoft.com/office/officeart/2005/8/layout/cycle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875135" cy="5136515"/>
        <a:chOff x="0" y="0"/>
        <a:chExt cx="11875135" cy="5136515"/>
      </a:xfrm>
    </dsp:grpSpPr>
    <dsp:sp modelId="{F3596884-C09F-4C70-900E-D61864BED5F1}">
      <dsp:nvSpPr>
        <dsp:cNvPr id="5" name="空心弧 4"/>
        <dsp:cNvSpPr/>
      </dsp:nvSpPr>
      <dsp:spPr bwMode="white">
        <a:xfrm>
          <a:off x="3853818" y="484508"/>
          <a:ext cx="4167499" cy="4167499"/>
        </a:xfrm>
        <a:prstGeom prst="blockArc">
          <a:avLst>
            <a:gd name="adj1" fmla="val 16199999"/>
            <a:gd name="adj2" fmla="val 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3853818" y="484508"/>
        <a:ext cx="4167499" cy="4167499"/>
      </dsp:txXfrm>
    </dsp:sp>
    <dsp:sp modelId="{15715456-3418-4DF0-AF3A-DA59307B110D}">
      <dsp:nvSpPr>
        <dsp:cNvPr id="7" name="空心弧 6"/>
        <dsp:cNvSpPr/>
      </dsp:nvSpPr>
      <dsp:spPr bwMode="white">
        <a:xfrm>
          <a:off x="3853818" y="484508"/>
          <a:ext cx="4167499" cy="4167499"/>
        </a:xfrm>
        <a:prstGeom prst="blockArc">
          <a:avLst>
            <a:gd name="adj1" fmla="val 0"/>
            <a:gd name="adj2" fmla="val 540000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3853818" y="484508"/>
        <a:ext cx="4167499" cy="4167499"/>
      </dsp:txXfrm>
    </dsp:sp>
    <dsp:sp modelId="{EBDCA107-8C73-4044-AC95-50DA28B759A8}">
      <dsp:nvSpPr>
        <dsp:cNvPr id="9" name="空心弧 8"/>
        <dsp:cNvSpPr/>
      </dsp:nvSpPr>
      <dsp:spPr bwMode="white">
        <a:xfrm>
          <a:off x="3853818" y="484508"/>
          <a:ext cx="4167499" cy="4167499"/>
        </a:xfrm>
        <a:prstGeom prst="blockArc">
          <a:avLst>
            <a:gd name="adj1" fmla="val 5400000"/>
            <a:gd name="adj2" fmla="val 1080000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3853818" y="484508"/>
        <a:ext cx="4167499" cy="4167499"/>
      </dsp:txXfrm>
    </dsp:sp>
    <dsp:sp modelId="{B5FF6E04-452A-4146-97F4-3BC94EB5BB87}">
      <dsp:nvSpPr>
        <dsp:cNvPr id="11" name="空心弧 10"/>
        <dsp:cNvSpPr/>
      </dsp:nvSpPr>
      <dsp:spPr bwMode="white">
        <a:xfrm>
          <a:off x="3853818" y="484508"/>
          <a:ext cx="4167499" cy="4167499"/>
        </a:xfrm>
        <a:prstGeom prst="blockArc">
          <a:avLst>
            <a:gd name="adj1" fmla="val 10800000"/>
            <a:gd name="adj2" fmla="val 16199999"/>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3853818" y="484508"/>
        <a:ext cx="4167499" cy="4167499"/>
      </dsp:txXfrm>
    </dsp:sp>
    <dsp:sp modelId="{BADECBB5-37EA-4668-8A2F-BD2C2902F22A}">
      <dsp:nvSpPr>
        <dsp:cNvPr id="3" name="椭圆 2"/>
        <dsp:cNvSpPr/>
      </dsp:nvSpPr>
      <dsp:spPr bwMode="white">
        <a:xfrm>
          <a:off x="5026838" y="1657528"/>
          <a:ext cx="1821459" cy="1821459"/>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58420" tIns="58420" rIns="58420" bIns="58420" anchor="ctr"/>
        <a:lstStyle>
          <a:lvl1pPr algn="ctr">
            <a:defRPr sz="4600"/>
          </a:lvl1pPr>
          <a:lvl2pPr marL="285750" indent="-285750" algn="ctr">
            <a:defRPr sz="3500"/>
          </a:lvl2pPr>
          <a:lvl3pPr marL="571500" indent="-285750" algn="ctr">
            <a:defRPr sz="3500"/>
          </a:lvl3pPr>
          <a:lvl4pPr marL="857250" indent="-285750" algn="ctr">
            <a:defRPr sz="3500"/>
          </a:lvl4pPr>
          <a:lvl5pPr marL="1143000" indent="-285750" algn="ctr">
            <a:defRPr sz="3500"/>
          </a:lvl5pPr>
          <a:lvl6pPr marL="1428750" indent="-285750" algn="ctr">
            <a:defRPr sz="3500"/>
          </a:lvl6pPr>
          <a:lvl7pPr marL="1714500" indent="-285750" algn="ctr">
            <a:defRPr sz="3500"/>
          </a:lvl7pPr>
          <a:lvl8pPr marL="2000250" indent="-285750" algn="ctr">
            <a:defRPr sz="3500"/>
          </a:lvl8pPr>
          <a:lvl9pPr marL="2286000" indent="-285750" algn="ctr">
            <a:defRPr sz="3500"/>
          </a:lvl9pPr>
        </a:lstStyle>
        <a:p>
          <a:pPr lvl="0">
            <a:lnSpc>
              <a:spcPct val="100000"/>
            </a:lnSpc>
            <a:spcBef>
              <a:spcPct val="0"/>
            </a:spcBef>
            <a:spcAft>
              <a:spcPct val="35000"/>
            </a:spcAft>
          </a:pPr>
          <a:r>
            <a:rPr lang="zh-CN" altLang="en-US"/>
            <a:t>依据</a:t>
          </a:r>
          <a:endParaRPr lang="zh-CN" altLang="en-US"/>
        </a:p>
      </dsp:txBody>
      <dsp:txXfrm>
        <a:off x="5026838" y="1657528"/>
        <a:ext cx="1821459" cy="1821459"/>
      </dsp:txXfrm>
    </dsp:sp>
    <dsp:sp modelId="{C2E7DEFD-0505-42BF-AE13-B6483BF86572}">
      <dsp:nvSpPr>
        <dsp:cNvPr id="4" name="椭圆 3"/>
        <dsp:cNvSpPr/>
      </dsp:nvSpPr>
      <dsp:spPr bwMode="white">
        <a:xfrm>
          <a:off x="5300057" y="0"/>
          <a:ext cx="1275021" cy="1275021"/>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34290" tIns="34290" rIns="34290" bIns="3429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b="1">
              <a:latin typeface="黑体" panose="02010609060101010101" pitchFamily="49" charset="-122"/>
              <a:ea typeface="黑体" panose="02010609060101010101" pitchFamily="49" charset="-122"/>
            </a:rPr>
            <a:t>课程标准</a:t>
          </a:r>
          <a:endParaRPr lang="zh-CN" altLang="en-US" b="1">
            <a:latin typeface="黑体" panose="02010609060101010101" pitchFamily="49" charset="-122"/>
            <a:ea typeface="黑体" panose="02010609060101010101" pitchFamily="49" charset="-122"/>
          </a:endParaRPr>
        </a:p>
      </dsp:txBody>
      <dsp:txXfrm>
        <a:off x="5300057" y="0"/>
        <a:ext cx="1275021" cy="1275021"/>
      </dsp:txXfrm>
    </dsp:sp>
    <dsp:sp modelId="{44F31994-0027-4DC3-B39E-FEE01FB1A852}">
      <dsp:nvSpPr>
        <dsp:cNvPr id="6" name="椭圆 5"/>
        <dsp:cNvSpPr/>
      </dsp:nvSpPr>
      <dsp:spPr bwMode="white">
        <a:xfrm>
          <a:off x="7230804" y="1930747"/>
          <a:ext cx="1275021" cy="1275021"/>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34290" tIns="34290" rIns="34290" bIns="3429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b="1">
              <a:latin typeface="黑体" panose="02010609060101010101" pitchFamily="49" charset="-122"/>
              <a:ea typeface="黑体" panose="02010609060101010101" pitchFamily="49" charset="-122"/>
            </a:rPr>
            <a:t>评价体系</a:t>
          </a:r>
          <a:endParaRPr lang="zh-CN" altLang="en-US" b="1">
            <a:latin typeface="黑体" panose="02010609060101010101" pitchFamily="49" charset="-122"/>
            <a:ea typeface="黑体" panose="02010609060101010101" pitchFamily="49" charset="-122"/>
          </a:endParaRPr>
        </a:p>
      </dsp:txBody>
      <dsp:txXfrm>
        <a:off x="7230804" y="1930747"/>
        <a:ext cx="1275021" cy="1275021"/>
      </dsp:txXfrm>
    </dsp:sp>
    <dsp:sp modelId="{0DA4B7DF-BD6B-46E8-940A-69050C019BB3}">
      <dsp:nvSpPr>
        <dsp:cNvPr id="8" name="椭圆 7"/>
        <dsp:cNvSpPr/>
      </dsp:nvSpPr>
      <dsp:spPr bwMode="white">
        <a:xfrm>
          <a:off x="5300057" y="3861494"/>
          <a:ext cx="1275021" cy="1275021"/>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34290" tIns="34290" rIns="34290" bIns="3429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b="1">
              <a:latin typeface="黑体" panose="02010609060101010101" pitchFamily="49" charset="-122"/>
              <a:ea typeface="黑体" panose="02010609060101010101" pitchFamily="49" charset="-122"/>
            </a:rPr>
            <a:t>时政导向</a:t>
          </a:r>
          <a:endParaRPr lang="zh-CN" altLang="en-US" b="1">
            <a:latin typeface="黑体" panose="02010609060101010101" pitchFamily="49" charset="-122"/>
            <a:ea typeface="黑体" panose="02010609060101010101" pitchFamily="49" charset="-122"/>
          </a:endParaRPr>
        </a:p>
      </dsp:txBody>
      <dsp:txXfrm>
        <a:off x="5300057" y="3861494"/>
        <a:ext cx="1275021" cy="1275021"/>
      </dsp:txXfrm>
    </dsp:sp>
    <dsp:sp modelId="{F539A410-44AA-4A02-9F1B-997DD2B71E87}">
      <dsp:nvSpPr>
        <dsp:cNvPr id="10" name="椭圆 9"/>
        <dsp:cNvSpPr/>
      </dsp:nvSpPr>
      <dsp:spPr bwMode="white">
        <a:xfrm>
          <a:off x="3369310" y="1930747"/>
          <a:ext cx="1275021" cy="1275021"/>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34290" tIns="34290" rIns="34290" bIns="34290" anchor="ctr"/>
        <a:lstStyle>
          <a:lvl1pPr algn="ctr">
            <a:defRPr sz="27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a:lnSpc>
              <a:spcPct val="100000"/>
            </a:lnSpc>
            <a:spcBef>
              <a:spcPct val="0"/>
            </a:spcBef>
            <a:spcAft>
              <a:spcPct val="35000"/>
            </a:spcAft>
          </a:pPr>
          <a:r>
            <a:rPr lang="zh-CN" altLang="en-US" b="1">
              <a:latin typeface="黑体" panose="02010609060101010101" pitchFamily="49" charset="-122"/>
              <a:ea typeface="黑体" panose="02010609060101010101" pitchFamily="49" charset="-122"/>
            </a:rPr>
            <a:t>课本表述</a:t>
          </a:r>
          <a:endParaRPr lang="zh-CN" altLang="en-US" b="1">
            <a:latin typeface="黑体" panose="02010609060101010101" pitchFamily="49" charset="-122"/>
            <a:ea typeface="黑体" panose="02010609060101010101" pitchFamily="49" charset="-122"/>
          </a:endParaRPr>
        </a:p>
      </dsp:txBody>
      <dsp:txXfrm>
        <a:off x="3369310" y="1930747"/>
        <a:ext cx="1275021" cy="1275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3251200"/>
        <a:chOff x="0" y="0"/>
        <a:chExt cx="8128000" cy="3251200"/>
      </a:xfrm>
    </dsp:grpSpPr>
    <dsp:sp modelId="{1B804FF8-9A50-4C4C-A653-7D234E1788FF}">
      <dsp:nvSpPr>
        <dsp:cNvPr id="3" name="形状 2"/>
        <dsp:cNvSpPr/>
      </dsp:nvSpPr>
      <dsp:spPr bwMode="white">
        <a:xfrm>
          <a:off x="0" y="1083628"/>
          <a:ext cx="8128000" cy="3251200"/>
        </a:xfrm>
        <a:prstGeom prst="leftRightRibbon">
          <a:avLst/>
        </a:prstGeom>
      </dsp:spPr>
      <dsp:style>
        <a:lnRef idx="2">
          <a:schemeClr val="lt1"/>
        </a:lnRef>
        <a:fillRef idx="1">
          <a:schemeClr val="accent1"/>
        </a:fillRef>
        <a:effectRef idx="0">
          <a:scrgbClr r="0" g="0" b="0"/>
        </a:effectRef>
        <a:fontRef idx="minor">
          <a:schemeClr val="lt1"/>
        </a:fontRef>
      </dsp:style>
      <dsp:txXfrm>
        <a:off x="0" y="1083628"/>
        <a:ext cx="8128000" cy="3251200"/>
      </dsp:txXfrm>
    </dsp:sp>
    <dsp:sp modelId="{1B295838-9029-4CD1-95F7-745580BB313C}">
      <dsp:nvSpPr>
        <dsp:cNvPr id="4" name="矩形 3"/>
        <dsp:cNvSpPr/>
      </dsp:nvSpPr>
      <dsp:spPr bwMode="white">
        <a:xfrm>
          <a:off x="975360" y="1652588"/>
          <a:ext cx="2682240" cy="1593088"/>
        </a:xfrm>
        <a:prstGeom prst="rect">
          <a:avLst/>
        </a:prstGeom>
        <a:noFill/>
        <a:ln>
          <a:noFill/>
        </a:ln>
      </dsp:spPr>
      <dsp:style>
        <a:lnRef idx="2">
          <a:scrgbClr r="0" g="0" b="0"/>
        </a:lnRef>
        <a:fillRef idx="1">
          <a:scrgbClr r="0" g="0" b="0"/>
        </a:fillRef>
        <a:effectRef idx="0">
          <a:scrgbClr r="0" g="0" b="0"/>
        </a:effectRef>
        <a:fontRef idx="minor">
          <a:schemeClr val="lt1"/>
        </a:fontRef>
      </dsp:style>
      <dsp:txBody>
        <a:bodyPr vert="horz" wrap="square" lIns="0" tIns="231140" rIns="0" bIns="2476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a:t>教材</a:t>
          </a:r>
          <a:endParaRPr lang="zh-CN" altLang="en-US"/>
        </a:p>
      </dsp:txBody>
      <dsp:txXfrm>
        <a:off x="975360" y="1652588"/>
        <a:ext cx="2682240" cy="1593088"/>
      </dsp:txXfrm>
    </dsp:sp>
    <dsp:sp modelId="{1AEED5F8-C663-4502-98D9-5D1EE09EF4C1}">
      <dsp:nvSpPr>
        <dsp:cNvPr id="5" name="矩形 4"/>
        <dsp:cNvSpPr/>
      </dsp:nvSpPr>
      <dsp:spPr bwMode="white">
        <a:xfrm>
          <a:off x="4064000" y="2172780"/>
          <a:ext cx="3169920" cy="1593088"/>
        </a:xfrm>
        <a:prstGeom prst="rect">
          <a:avLst/>
        </a:prstGeom>
        <a:noFill/>
        <a:ln>
          <a:noFill/>
        </a:ln>
      </dsp:spPr>
      <dsp:style>
        <a:lnRef idx="2">
          <a:scrgbClr r="0" g="0" b="0"/>
        </a:lnRef>
        <a:fillRef idx="1">
          <a:scrgbClr r="0" g="0" b="0"/>
        </a:fillRef>
        <a:effectRef idx="0">
          <a:scrgbClr r="0" g="0" b="0"/>
        </a:effectRef>
        <a:fontRef idx="minor">
          <a:schemeClr val="lt1"/>
        </a:fontRef>
      </dsp:style>
      <dsp:txBody>
        <a:bodyPr vert="horz" wrap="square" lIns="0" tIns="231140" rIns="0" bIns="2476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a:t>试题</a:t>
          </a:r>
          <a:endParaRPr lang="zh-CN" altLang="en-US"/>
        </a:p>
      </dsp:txBody>
      <dsp:txXfrm>
        <a:off x="4064000" y="2172780"/>
        <a:ext cx="3169920" cy="1593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0200640" cy="4794885"/>
        <a:chOff x="0" y="0"/>
        <a:chExt cx="10200640" cy="4794885"/>
      </a:xfrm>
    </dsp:grpSpPr>
    <dsp:sp modelId="{27C3B081-C62D-4789-ACCC-6B5C4C4AC593}">
      <dsp:nvSpPr>
        <dsp:cNvPr id="3" name="矩形 2"/>
        <dsp:cNvSpPr/>
      </dsp:nvSpPr>
      <dsp:spPr bwMode="white">
        <a:xfrm>
          <a:off x="0" y="677452"/>
          <a:ext cx="3109951" cy="124398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355600" tIns="203200" rIns="355600" bIns="20320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r>
            <a:rPr lang="zh-CN" altLang="en-US"/>
            <a:t>读懂</a:t>
          </a:r>
          <a:endParaRPr lang="zh-CN" altLang="en-US"/>
        </a:p>
      </dsp:txBody>
      <dsp:txXfrm>
        <a:off x="0" y="677452"/>
        <a:ext cx="3109951" cy="1243980"/>
      </dsp:txXfrm>
    </dsp:sp>
    <dsp:sp modelId="{EF7A3F2B-0DDF-464D-BB82-2FD9B2735E45}">
      <dsp:nvSpPr>
        <dsp:cNvPr id="4" name="矩形 3"/>
        <dsp:cNvSpPr/>
      </dsp:nvSpPr>
      <dsp:spPr bwMode="white">
        <a:xfrm>
          <a:off x="0" y="1921433"/>
          <a:ext cx="3109951" cy="219600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92024" tIns="192024" rIns="256032" bIns="288036" anchor="t"/>
        <a:lstStyle>
          <a:lvl1pPr algn="l">
            <a:defRPr sz="50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285750" lvl="1" indent="-285750">
            <a:lnSpc>
              <a:spcPct val="100000"/>
            </a:lnSpc>
            <a:spcBef>
              <a:spcPct val="0"/>
            </a:spcBef>
            <a:spcAft>
              <a:spcPct val="15000"/>
            </a:spcAft>
            <a:buChar char="•"/>
          </a:pPr>
          <a:r>
            <a:rPr lang="zh-CN" altLang="en-US" sz="3600">
              <a:solidFill>
                <a:schemeClr val="dk1"/>
              </a:solidFill>
            </a:rPr>
            <a:t>明白教材文本的字面</a:t>
          </a:r>
          <a:r>
            <a:rPr lang="zh-CN" altLang="en-US" sz="3600">
              <a:solidFill>
                <a:schemeClr val="dk1"/>
              </a:solidFill>
            </a:rPr>
            <a:t>含义</a:t>
          </a:r>
          <a:endParaRPr lang="zh-CN" altLang="en-US" sz="3600">
            <a:solidFill>
              <a:schemeClr val="dk1"/>
            </a:solidFill>
          </a:endParaRPr>
        </a:p>
      </dsp:txBody>
      <dsp:txXfrm>
        <a:off x="0" y="1921433"/>
        <a:ext cx="3109951" cy="2196000"/>
      </dsp:txXfrm>
    </dsp:sp>
    <dsp:sp modelId="{F8668B23-714E-4127-97FC-1CD6337621BE}">
      <dsp:nvSpPr>
        <dsp:cNvPr id="5" name="矩形 4"/>
        <dsp:cNvSpPr/>
      </dsp:nvSpPr>
      <dsp:spPr bwMode="white">
        <a:xfrm>
          <a:off x="3545344" y="677452"/>
          <a:ext cx="3109951" cy="124398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355600" tIns="203200" rIns="355600" bIns="20320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r>
            <a:rPr lang="zh-CN" altLang="en-US"/>
            <a:t>读通</a:t>
          </a:r>
          <a:endParaRPr lang="zh-CN" altLang="en-US"/>
        </a:p>
      </dsp:txBody>
      <dsp:txXfrm>
        <a:off x="3545344" y="677452"/>
        <a:ext cx="3109951" cy="1243980"/>
      </dsp:txXfrm>
    </dsp:sp>
    <dsp:sp modelId="{DBD11FAB-8B7F-4F8A-8171-934118D8A205}">
      <dsp:nvSpPr>
        <dsp:cNvPr id="6" name="矩形 5"/>
        <dsp:cNvSpPr/>
      </dsp:nvSpPr>
      <dsp:spPr bwMode="white">
        <a:xfrm>
          <a:off x="3545344" y="1921433"/>
          <a:ext cx="3109951" cy="219600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92024" tIns="192024" rIns="256032" bIns="288036" anchor="t"/>
        <a:lstStyle>
          <a:lvl1pPr algn="l">
            <a:defRPr sz="50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285750" lvl="1" indent="-285750">
            <a:lnSpc>
              <a:spcPct val="100000"/>
            </a:lnSpc>
            <a:spcBef>
              <a:spcPct val="0"/>
            </a:spcBef>
            <a:spcAft>
              <a:spcPct val="15000"/>
            </a:spcAft>
            <a:buChar char="•"/>
          </a:pPr>
          <a:r>
            <a:rPr lang="zh-CN" altLang="en-US" sz="3600">
              <a:solidFill>
                <a:schemeClr val="dk1"/>
              </a:solidFill>
            </a:rPr>
            <a:t>找到教材文本</a:t>
          </a:r>
          <a:r>
            <a:rPr lang="zh-CN" altLang="en-US" sz="3600">
              <a:solidFill>
                <a:schemeClr val="dk1"/>
              </a:solidFill>
            </a:rPr>
            <a:t>表述</a:t>
          </a:r>
          <a:r>
            <a:rPr lang="zh-CN" altLang="en-US" sz="3600">
              <a:solidFill>
                <a:schemeClr val="dk1"/>
              </a:solidFill>
            </a:rPr>
            <a:t>事物的规律</a:t>
          </a:r>
          <a:endParaRPr lang="zh-CN" altLang="en-US" sz="3600">
            <a:solidFill>
              <a:schemeClr val="dk1"/>
            </a:solidFill>
          </a:endParaRPr>
        </a:p>
      </dsp:txBody>
      <dsp:txXfrm>
        <a:off x="3545344" y="1921433"/>
        <a:ext cx="3109951" cy="2196000"/>
      </dsp:txXfrm>
    </dsp:sp>
    <dsp:sp modelId="{85F0829B-F0D0-4040-B2D6-0D289700BD62}">
      <dsp:nvSpPr>
        <dsp:cNvPr id="7" name="矩形 6"/>
        <dsp:cNvSpPr/>
      </dsp:nvSpPr>
      <dsp:spPr bwMode="white">
        <a:xfrm>
          <a:off x="7090689" y="677452"/>
          <a:ext cx="3109951" cy="124398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355600" tIns="203200" rIns="355600" bIns="20320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r>
            <a:rPr lang="zh-CN" altLang="en-US"/>
            <a:t>读透</a:t>
          </a:r>
          <a:endParaRPr lang="zh-CN" altLang="en-US"/>
        </a:p>
      </dsp:txBody>
      <dsp:txXfrm>
        <a:off x="7090689" y="677452"/>
        <a:ext cx="3109951" cy="1243980"/>
      </dsp:txXfrm>
    </dsp:sp>
    <dsp:sp modelId="{8E8B5376-0863-491C-83DC-52E304B5A1D3}">
      <dsp:nvSpPr>
        <dsp:cNvPr id="8" name="矩形 7"/>
        <dsp:cNvSpPr/>
      </dsp:nvSpPr>
      <dsp:spPr bwMode="white">
        <a:xfrm>
          <a:off x="7090689" y="1921433"/>
          <a:ext cx="3109951" cy="219600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92024" tIns="192024" rIns="256032" bIns="288036" anchor="t"/>
        <a:lstStyle>
          <a:lvl1pPr algn="l">
            <a:defRPr sz="50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285750" lvl="1" indent="-285750">
            <a:lnSpc>
              <a:spcPct val="100000"/>
            </a:lnSpc>
            <a:spcBef>
              <a:spcPct val="0"/>
            </a:spcBef>
            <a:spcAft>
              <a:spcPct val="15000"/>
            </a:spcAft>
            <a:buChar char="•"/>
          </a:pPr>
          <a:r>
            <a:rPr lang="zh-CN" altLang="en-US" sz="3600">
              <a:solidFill>
                <a:schemeClr val="dk1"/>
              </a:solidFill>
            </a:rPr>
            <a:t>发现教材文本背后的意义</a:t>
          </a:r>
          <a:endParaRPr lang="zh-CN" altLang="en-US" sz="3600">
            <a:solidFill>
              <a:schemeClr val="dk1"/>
            </a:solidFill>
          </a:endParaRPr>
        </a:p>
      </dsp:txBody>
      <dsp:txXfrm>
        <a:off x="7090689" y="1921433"/>
        <a:ext cx="3109951" cy="219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394190" cy="4358640"/>
        <a:chOff x="0" y="0"/>
        <a:chExt cx="9394190" cy="4358640"/>
      </a:xfrm>
    </dsp:grpSpPr>
    <dsp:sp modelId="{D76AE918-ABC8-47B8-8DD8-96F195BFB5B5}">
      <dsp:nvSpPr>
        <dsp:cNvPr id="4" name="同侧圆角矩形 3"/>
        <dsp:cNvSpPr/>
      </dsp:nvSpPr>
      <dsp:spPr bwMode="white">
        <a:xfrm rot="5400000">
          <a:off x="5825644" y="-2303134"/>
          <a:ext cx="1124810" cy="6012282"/>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106680" tIns="53340" rIns="106680" bIns="533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2800">
              <a:solidFill>
                <a:schemeClr val="dk1"/>
              </a:solidFill>
            </a:rPr>
            <a:t>结论本身错误、绝对、时空错位</a:t>
          </a:r>
          <a:endParaRPr lang="zh-CN" altLang="en-US" sz="3200">
            <a:solidFill>
              <a:schemeClr val="dk1"/>
            </a:solidFill>
          </a:endParaRPr>
        </a:p>
        <a:p>
          <a:pPr marL="285750" lvl="1" indent="-285750">
            <a:lnSpc>
              <a:spcPct val="100000"/>
            </a:lnSpc>
            <a:spcBef>
              <a:spcPct val="0"/>
            </a:spcBef>
            <a:spcAft>
              <a:spcPct val="15000"/>
            </a:spcAft>
            <a:buChar char="•"/>
          </a:pPr>
          <a:r>
            <a:rPr lang="zh-CN" altLang="en-US" sz="2800">
              <a:solidFill>
                <a:schemeClr val="dk1"/>
              </a:solidFill>
            </a:rPr>
            <a:t>直接排除，难度最低</a:t>
          </a:r>
          <a:endParaRPr lang="zh-CN" altLang="en-US" sz="2800">
            <a:solidFill>
              <a:schemeClr val="dk1"/>
            </a:solidFill>
          </a:endParaRPr>
        </a:p>
      </dsp:txBody>
      <dsp:txXfrm rot="5400000">
        <a:off x="5825644" y="-2303134"/>
        <a:ext cx="1124810" cy="6012282"/>
      </dsp:txXfrm>
    </dsp:sp>
    <dsp:sp modelId="{BD6C8DA9-0F3A-464E-ACD2-6660B6C6E5C4}">
      <dsp:nvSpPr>
        <dsp:cNvPr id="3" name="圆角矩形 2"/>
        <dsp:cNvSpPr/>
      </dsp:nvSpPr>
      <dsp:spPr bwMode="white">
        <a:xfrm>
          <a:off x="0" y="0"/>
          <a:ext cx="3381908" cy="1406013"/>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67640" tIns="83820" rIns="16764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zh-CN" sz="4400"/>
            <a:t>对不对</a:t>
          </a:r>
          <a:endParaRPr lang="zh-CN" altLang="zh-CN" sz="4400"/>
        </a:p>
      </dsp:txBody>
      <dsp:txXfrm>
        <a:off x="0" y="0"/>
        <a:ext cx="3381908" cy="1406013"/>
      </dsp:txXfrm>
    </dsp:sp>
    <dsp:sp modelId="{B1799245-8A88-4DFD-8913-C5C978690807}">
      <dsp:nvSpPr>
        <dsp:cNvPr id="6" name="同侧圆角矩形 5"/>
        <dsp:cNvSpPr/>
      </dsp:nvSpPr>
      <dsp:spPr bwMode="white">
        <a:xfrm rot="5400000">
          <a:off x="5825644" y="-826821"/>
          <a:ext cx="1124810" cy="6012282"/>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106680" tIns="53340" rIns="106680" bIns="533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2800">
              <a:solidFill>
                <a:schemeClr val="dk1"/>
              </a:solidFill>
            </a:rPr>
            <a:t>题干</a:t>
          </a:r>
          <a:r>
            <a:rPr lang="zh-CN" altLang="en-US" sz="2800">
              <a:solidFill>
                <a:schemeClr val="dk1"/>
              </a:solidFill>
            </a:rPr>
            <a:t>信息</a:t>
          </a:r>
          <a:r>
            <a:rPr lang="zh-CN" altLang="en-US" sz="2800">
              <a:solidFill>
                <a:schemeClr val="dk1"/>
              </a:solidFill>
            </a:rPr>
            <a:t>，论从史出，证据意识</a:t>
          </a:r>
          <a:endParaRPr lang="zh-CN" altLang="en-US" sz="3200">
            <a:solidFill>
              <a:schemeClr val="dk1"/>
            </a:solidFill>
          </a:endParaRPr>
        </a:p>
        <a:p>
          <a:pPr marL="285750" lvl="1" indent="-285750">
            <a:lnSpc>
              <a:spcPct val="100000"/>
            </a:lnSpc>
            <a:spcBef>
              <a:spcPct val="0"/>
            </a:spcBef>
            <a:spcAft>
              <a:spcPct val="15000"/>
            </a:spcAft>
            <a:buChar char="•"/>
          </a:pPr>
          <a:r>
            <a:rPr lang="zh-CN" altLang="en-US" sz="2800">
              <a:solidFill>
                <a:schemeClr val="dk1"/>
              </a:solidFill>
            </a:rPr>
            <a:t>基因鉴定，是否嫡子</a:t>
          </a:r>
          <a:endParaRPr lang="zh-CN" altLang="en-US" sz="2800">
            <a:solidFill>
              <a:schemeClr val="dk1"/>
            </a:solidFill>
          </a:endParaRPr>
        </a:p>
      </dsp:txBody>
      <dsp:txXfrm rot="5400000">
        <a:off x="5825644" y="-826821"/>
        <a:ext cx="1124810" cy="6012282"/>
      </dsp:txXfrm>
    </dsp:sp>
    <dsp:sp modelId="{F8FCFA27-1E37-47F3-819F-CCC620DE8027}">
      <dsp:nvSpPr>
        <dsp:cNvPr id="5" name="圆角矩形 4"/>
        <dsp:cNvSpPr/>
      </dsp:nvSpPr>
      <dsp:spPr bwMode="white">
        <a:xfrm>
          <a:off x="0" y="1476314"/>
          <a:ext cx="3381908" cy="1406013"/>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67640" tIns="83820" rIns="16764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400"/>
            <a:t>有没有</a:t>
          </a:r>
          <a:endParaRPr lang="zh-CN" altLang="en-US" sz="4400"/>
        </a:p>
      </dsp:txBody>
      <dsp:txXfrm>
        <a:off x="0" y="1476314"/>
        <a:ext cx="3381908" cy="1406013"/>
      </dsp:txXfrm>
    </dsp:sp>
    <dsp:sp modelId="{F00652BC-5530-4BD7-A5E2-D7101737A3B5}">
      <dsp:nvSpPr>
        <dsp:cNvPr id="8" name="同侧圆角矩形 7"/>
        <dsp:cNvSpPr/>
      </dsp:nvSpPr>
      <dsp:spPr bwMode="white">
        <a:xfrm rot="5400000">
          <a:off x="5825644" y="649493"/>
          <a:ext cx="1124810" cy="6012282"/>
        </a:xfrm>
        <a:prstGeom prst="round2Same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rot="-5400000" vert="horz" wrap="square" lIns="106680" tIns="53340" rIns="106680" bIns="533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nSpc>
              <a:spcPct val="100000"/>
            </a:lnSpc>
            <a:spcBef>
              <a:spcPct val="0"/>
            </a:spcBef>
            <a:spcAft>
              <a:spcPct val="15000"/>
            </a:spcAft>
            <a:buChar char="•"/>
          </a:pPr>
          <a:r>
            <a:rPr lang="zh-CN" altLang="en-US" sz="2800">
              <a:solidFill>
                <a:schemeClr val="dk1"/>
              </a:solidFill>
            </a:rPr>
            <a:t>结论成立，局部信息，不能统摄</a:t>
          </a:r>
          <a:endParaRPr lang="zh-CN" altLang="en-US" sz="2800">
            <a:solidFill>
              <a:schemeClr val="dk1"/>
            </a:solidFill>
          </a:endParaRPr>
        </a:p>
        <a:p>
          <a:pPr marL="285750" lvl="1" indent="-285750">
            <a:lnSpc>
              <a:spcPct val="100000"/>
            </a:lnSpc>
            <a:spcBef>
              <a:spcPct val="0"/>
            </a:spcBef>
            <a:spcAft>
              <a:spcPct val="15000"/>
            </a:spcAft>
            <a:buChar char="•"/>
          </a:pPr>
          <a:r>
            <a:rPr lang="zh-CN" altLang="en-US" sz="2800">
              <a:solidFill>
                <a:schemeClr val="dk1"/>
              </a:solidFill>
            </a:rPr>
            <a:t>最佳选择，难度最大</a:t>
          </a:r>
          <a:endParaRPr lang="zh-CN" altLang="en-US" sz="2800">
            <a:solidFill>
              <a:schemeClr val="dk1"/>
            </a:solidFill>
          </a:endParaRPr>
        </a:p>
      </dsp:txBody>
      <dsp:txXfrm rot="5400000">
        <a:off x="5825644" y="649493"/>
        <a:ext cx="1124810" cy="6012282"/>
      </dsp:txXfrm>
    </dsp:sp>
    <dsp:sp modelId="{F3A1F871-519C-4E76-89EE-B8DB3D0BD125}">
      <dsp:nvSpPr>
        <dsp:cNvPr id="7" name="圆角矩形 6"/>
        <dsp:cNvSpPr/>
      </dsp:nvSpPr>
      <dsp:spPr bwMode="white">
        <a:xfrm>
          <a:off x="0" y="2952627"/>
          <a:ext cx="3381908" cy="1406013"/>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67640" tIns="83820" rIns="167640" bIns="838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400"/>
            <a:t>全不全</a:t>
          </a:r>
          <a:endParaRPr lang="zh-CN" altLang="en-US" sz="4400"/>
        </a:p>
      </dsp:txBody>
      <dsp:txXfrm>
        <a:off x="0" y="2952627"/>
        <a:ext cx="3381908" cy="1406013"/>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043992" cy="5418455"/>
        <a:chOff x="0" y="0"/>
        <a:chExt cx="7043992" cy="5418455"/>
      </a:xfrm>
    </dsp:grpSpPr>
    <dsp:sp modelId="{F553EB30-3088-4752-AB8E-E142BB4EE8FC}">
      <dsp:nvSpPr>
        <dsp:cNvPr id="3" name="圆角矩形 2"/>
        <dsp:cNvSpPr/>
      </dsp:nvSpPr>
      <dsp:spPr bwMode="white">
        <a:xfrm>
          <a:off x="542004" y="-2709"/>
          <a:ext cx="2676717" cy="173564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vert="horz" wrap="square" lIns="106680" tIns="106680" rIns="106680" bIns="106680" anchor="t"/>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altLang="en-US">
              <a:solidFill>
                <a:schemeClr val="dk1"/>
              </a:solidFill>
            </a:rPr>
            <a:t>利用教材小栏目的问题</a:t>
          </a:r>
          <a:endParaRPr lang="zh-CN" altLang="en-US">
            <a:solidFill>
              <a:schemeClr val="dk1"/>
            </a:solidFill>
          </a:endParaRPr>
        </a:p>
      </dsp:txBody>
      <dsp:txXfrm>
        <a:off x="542004" y="-2709"/>
        <a:ext cx="2676717" cy="1735640"/>
      </dsp:txXfrm>
    </dsp:sp>
    <dsp:sp modelId="{47F79206-283E-4CB9-A6D5-9AF7E64D7654}">
      <dsp:nvSpPr>
        <dsp:cNvPr id="4" name="圆角矩形 3"/>
        <dsp:cNvSpPr/>
      </dsp:nvSpPr>
      <dsp:spPr bwMode="white">
        <a:xfrm>
          <a:off x="4909279" y="-2709"/>
          <a:ext cx="2676717" cy="173564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vert="horz" wrap="square" lIns="106680" tIns="106680" rIns="106680" bIns="106680" anchor="t"/>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altLang="en-US">
              <a:solidFill>
                <a:schemeClr val="dk1"/>
              </a:solidFill>
            </a:rPr>
            <a:t>依托教材</a:t>
          </a:r>
          <a:r>
            <a:rPr lang="zh-CN" altLang="en-US">
              <a:solidFill>
                <a:schemeClr val="dk1"/>
              </a:solidFill>
            </a:rPr>
            <a:t>创新问题</a:t>
          </a:r>
          <a:r>
            <a:rPr lang="zh-CN" altLang="en-US">
              <a:solidFill>
                <a:schemeClr val="dk1"/>
              </a:solidFill>
            </a:rPr>
            <a:t>设计</a:t>
          </a:r>
          <a:endParaRPr lang="zh-CN" altLang="en-US">
            <a:solidFill>
              <a:schemeClr val="dk1"/>
            </a:solidFill>
          </a:endParaRPr>
        </a:p>
      </dsp:txBody>
      <dsp:txXfrm>
        <a:off x="4909279" y="-2709"/>
        <a:ext cx="2676717" cy="1735640"/>
      </dsp:txXfrm>
    </dsp:sp>
    <dsp:sp modelId="{38FFBDCB-78CA-4A0C-BA8D-C10C1B7867C8}">
      <dsp:nvSpPr>
        <dsp:cNvPr id="5" name="圆角矩形 4"/>
        <dsp:cNvSpPr/>
      </dsp:nvSpPr>
      <dsp:spPr bwMode="white">
        <a:xfrm>
          <a:off x="4909279" y="3685525"/>
          <a:ext cx="2676717" cy="173564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vert="horz" wrap="square" lIns="106680" tIns="106680" rIns="106680" bIns="106680" anchor="t"/>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altLang="en-US">
              <a:solidFill>
                <a:schemeClr val="dk1"/>
              </a:solidFill>
            </a:rPr>
            <a:t>强调学生参与体验，动态开放</a:t>
          </a:r>
          <a:endParaRPr lang="zh-CN" altLang="en-US">
            <a:solidFill>
              <a:schemeClr val="dk1"/>
            </a:solidFill>
          </a:endParaRPr>
        </a:p>
      </dsp:txBody>
      <dsp:txXfrm>
        <a:off x="4909279" y="3685525"/>
        <a:ext cx="2676717" cy="1735640"/>
      </dsp:txXfrm>
    </dsp:sp>
    <dsp:sp modelId="{2A725B62-5618-4AA7-B946-1B0BD3CEA4B6}">
      <dsp:nvSpPr>
        <dsp:cNvPr id="6" name="圆角矩形 5"/>
        <dsp:cNvSpPr/>
      </dsp:nvSpPr>
      <dsp:spPr bwMode="white">
        <a:xfrm>
          <a:off x="542004" y="3685525"/>
          <a:ext cx="2676717" cy="1735640"/>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vert="horz" wrap="square" lIns="106680" tIns="106680" rIns="106680" bIns="106680" anchor="t"/>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15000"/>
            </a:spcAft>
            <a:buChar char="•"/>
          </a:pPr>
          <a:r>
            <a:rPr lang="zh-CN" altLang="en-US">
              <a:solidFill>
                <a:schemeClr val="dk1"/>
              </a:solidFill>
            </a:rPr>
            <a:t>指向问题解决，不是知识陈述</a:t>
          </a:r>
          <a:endParaRPr lang="zh-CN" altLang="en-US">
            <a:solidFill>
              <a:schemeClr val="dk1"/>
            </a:solidFill>
          </a:endParaRPr>
        </a:p>
      </dsp:txBody>
      <dsp:txXfrm>
        <a:off x="542004" y="3685525"/>
        <a:ext cx="2676717" cy="1735640"/>
      </dsp:txXfrm>
    </dsp:sp>
    <dsp:sp modelId="{5017126F-6EB8-4215-852E-956A1AD05994}">
      <dsp:nvSpPr>
        <dsp:cNvPr id="7" name="饼形 6"/>
        <dsp:cNvSpPr/>
      </dsp:nvSpPr>
      <dsp:spPr bwMode="white">
        <a:xfrm>
          <a:off x="1663624" y="308852"/>
          <a:ext cx="2346191" cy="2346191"/>
        </a:xfrm>
        <a:prstGeom prst="pieWedge">
          <a:avLst/>
        </a:prstGeom>
      </dsp:spPr>
      <dsp:style>
        <a:lnRef idx="2">
          <a:schemeClr val="lt1"/>
        </a:lnRef>
        <a:fillRef idx="1">
          <a:schemeClr val="accent1"/>
        </a:fillRef>
        <a:effectRef idx="0">
          <a:scrgbClr r="0" g="0" b="0"/>
        </a:effectRef>
        <a:fontRef idx="minor">
          <a:schemeClr val="lt1"/>
        </a:fontRef>
      </dsp:style>
      <dsp:txBody>
        <a:bodyPr vert="horz" wrap="square" lIns="256032" tIns="256032" rIns="256032" bIns="256032"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a:t>利用教材</a:t>
          </a:r>
          <a:endParaRPr lang="zh-CN" altLang="en-US"/>
        </a:p>
      </dsp:txBody>
      <dsp:txXfrm>
        <a:off x="1663624" y="308852"/>
        <a:ext cx="2346191" cy="2346191"/>
      </dsp:txXfrm>
    </dsp:sp>
    <dsp:sp modelId="{4255CFDE-B620-45D8-972A-1914E31C2C6E}">
      <dsp:nvSpPr>
        <dsp:cNvPr id="8" name="饼形 7"/>
        <dsp:cNvSpPr/>
      </dsp:nvSpPr>
      <dsp:spPr bwMode="white">
        <a:xfrm rot="5400000">
          <a:off x="4118185" y="308852"/>
          <a:ext cx="2346191" cy="2346191"/>
        </a:xfrm>
        <a:prstGeom prst="pieWedge">
          <a:avLst/>
        </a:prstGeom>
      </dsp:spPr>
      <dsp:style>
        <a:lnRef idx="2">
          <a:schemeClr val="lt1"/>
        </a:lnRef>
        <a:fillRef idx="1">
          <a:schemeClr val="accent1"/>
        </a:fillRef>
        <a:effectRef idx="0">
          <a:scrgbClr r="0" g="0" b="0"/>
        </a:effectRef>
        <a:fontRef idx="minor">
          <a:schemeClr val="lt1"/>
        </a:fontRef>
      </dsp:style>
      <dsp:txBody>
        <a:bodyPr rot="-5400000" vert="horz" wrap="square" lIns="256032" tIns="256032" rIns="256032" bIns="256032"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a:t>依托教材</a:t>
          </a:r>
          <a:endParaRPr lang="zh-CN" altLang="en-US"/>
        </a:p>
      </dsp:txBody>
      <dsp:txXfrm rot="5400000">
        <a:off x="4118185" y="308852"/>
        <a:ext cx="2346191" cy="2346191"/>
      </dsp:txXfrm>
    </dsp:sp>
    <dsp:sp modelId="{F94A2738-65C7-4188-8FD2-9AC7AB356459}">
      <dsp:nvSpPr>
        <dsp:cNvPr id="9" name="饼形 8"/>
        <dsp:cNvSpPr/>
      </dsp:nvSpPr>
      <dsp:spPr bwMode="white">
        <a:xfrm rot="10800000">
          <a:off x="4118185" y="2763412"/>
          <a:ext cx="2346191" cy="2346191"/>
        </a:xfrm>
        <a:prstGeom prst="pieWedge">
          <a:avLst/>
        </a:prstGeom>
      </dsp:spPr>
      <dsp:style>
        <a:lnRef idx="2">
          <a:schemeClr val="lt1"/>
        </a:lnRef>
        <a:fillRef idx="1">
          <a:schemeClr val="accent1"/>
        </a:fillRef>
        <a:effectRef idx="0">
          <a:scrgbClr r="0" g="0" b="0"/>
        </a:effectRef>
        <a:fontRef idx="minor">
          <a:schemeClr val="lt1"/>
        </a:fontRef>
      </dsp:style>
      <dsp:txBody>
        <a:bodyPr rot="10800000" vert="horz" wrap="square" lIns="256032" tIns="256032" rIns="256032" bIns="256032"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a:t>学生主体</a:t>
          </a:r>
          <a:endParaRPr lang="zh-CN" altLang="en-US"/>
        </a:p>
      </dsp:txBody>
      <dsp:txXfrm rot="10800000">
        <a:off x="4118185" y="2763412"/>
        <a:ext cx="2346191" cy="2346191"/>
      </dsp:txXfrm>
    </dsp:sp>
    <dsp:sp modelId="{A84D7D64-CE37-46E2-B652-29870E39F6AE}">
      <dsp:nvSpPr>
        <dsp:cNvPr id="10" name="饼形 9"/>
        <dsp:cNvSpPr/>
      </dsp:nvSpPr>
      <dsp:spPr bwMode="white">
        <a:xfrm rot="16200000">
          <a:off x="1663624" y="2763412"/>
          <a:ext cx="2346191" cy="2346191"/>
        </a:xfrm>
        <a:prstGeom prst="pieWedge">
          <a:avLst/>
        </a:prstGeom>
      </dsp:spPr>
      <dsp:style>
        <a:lnRef idx="2">
          <a:schemeClr val="lt1"/>
        </a:lnRef>
        <a:fillRef idx="1">
          <a:schemeClr val="accent1"/>
        </a:fillRef>
        <a:effectRef idx="0">
          <a:scrgbClr r="0" g="0" b="0"/>
        </a:effectRef>
        <a:fontRef idx="minor">
          <a:schemeClr val="lt1"/>
        </a:fontRef>
      </dsp:style>
      <dsp:txBody>
        <a:bodyPr rot="5400000" vert="horz" wrap="square" lIns="256032" tIns="256032" rIns="256032" bIns="256032" anchor="ctr"/>
        <a:lstStyle>
          <a:lvl1pPr algn="ctr">
            <a:defRPr sz="36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a:t>素养导向</a:t>
          </a:r>
          <a:endParaRPr lang="zh-CN" altLang="en-US"/>
        </a:p>
      </dsp:txBody>
      <dsp:txXfrm rot="16200000">
        <a:off x="1663624" y="2763412"/>
        <a:ext cx="2346191" cy="2346191"/>
      </dsp:txXfrm>
    </dsp:sp>
    <dsp:sp modelId="{2C1DEC17-904F-4042-AC6F-9C29EE041CA3}">
      <dsp:nvSpPr>
        <dsp:cNvPr id="11" name="环形箭头 10"/>
        <dsp:cNvSpPr/>
      </dsp:nvSpPr>
      <dsp:spPr bwMode="white">
        <a:xfrm>
          <a:off x="3658970" y="2221567"/>
          <a:ext cx="810059" cy="704399"/>
        </a:xfrm>
        <a:prstGeom prst="circularArrow">
          <a:avLst/>
        </a:prstGeom>
      </dsp:spPr>
      <dsp:style>
        <a:lnRef idx="2">
          <a:schemeClr val="lt1"/>
        </a:lnRef>
        <a:fillRef idx="1">
          <a:schemeClr val="accent1">
            <a:tint val="60000"/>
          </a:schemeClr>
        </a:fillRef>
        <a:effectRef idx="0">
          <a:scrgbClr r="0" g="0" b="0"/>
        </a:effectRef>
        <a:fontRef idx="minor"/>
      </dsp:style>
      <dsp:txXfrm>
        <a:off x="3658970" y="2221567"/>
        <a:ext cx="810059" cy="704399"/>
      </dsp:txXfrm>
    </dsp:sp>
    <dsp:sp modelId="{C55CB28F-1E6D-4686-BB73-BAF9C4AE6EE5}">
      <dsp:nvSpPr>
        <dsp:cNvPr id="12" name="环形箭头 11"/>
        <dsp:cNvSpPr/>
      </dsp:nvSpPr>
      <dsp:spPr bwMode="white">
        <a:xfrm rot="10800000">
          <a:off x="3658970" y="2492489"/>
          <a:ext cx="810059" cy="704399"/>
        </a:xfrm>
        <a:prstGeom prst="circularArrow">
          <a:avLst/>
        </a:prstGeom>
      </dsp:spPr>
      <dsp:style>
        <a:lnRef idx="2">
          <a:schemeClr val="lt1"/>
        </a:lnRef>
        <a:fillRef idx="1">
          <a:schemeClr val="accent1">
            <a:tint val="60000"/>
          </a:schemeClr>
        </a:fillRef>
        <a:effectRef idx="0">
          <a:scrgbClr r="0" g="0" b="0"/>
        </a:effectRef>
        <a:fontRef idx="minor"/>
      </dsp:style>
      <dsp:txXfrm rot="10800000">
        <a:off x="3658970" y="2492489"/>
        <a:ext cx="810059" cy="70439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ar" val="2.5"/>
      <dgm:param type="vertAlign" val="mid"/>
      <dgm:param type="horzAlign" val="ctr"/>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rSet qsTypeId="urn:microsoft.com/office/officeart/2005/8/quickstyle/simple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type="pieWedge" r:blip="" rot="90">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type="pieWedge" r:blip="" rot="90">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type="pieWedge" r:blip="" rot="180">
                  <dgm:adjLst/>
                </dgm:shape>
              </dgm:if>
              <dgm:else name="Name40">
                <dgm:shape xmlns:r="http://schemas.openxmlformats.org/officeDocument/2006/relationships" type="pieWedge" r:blip="" rot="270">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type="pieWedge" r:blip="" rot="270">
                  <dgm:adjLst/>
                </dgm:shape>
              </dgm:if>
              <dgm:else name="Name43">
                <dgm:shape xmlns:r="http://schemas.openxmlformats.org/officeDocument/2006/relationships" type="pieWedge" r:blip="" rot="180">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type="leftCircularArrow" r:blip="" rot="180"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type="circularArrow" r:blip="" rot="180"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95BA9FB-159A-AA47-9E78-4C6C54AA901C}"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rgbClr val="FF0000"/>
                </a:solidFill>
                <a:latin typeface="微软雅黑" panose="020B0503020204020204" charset="-122"/>
                <a:ea typeface="微软雅黑" panose="020B0503020204020204" charset="-122"/>
              </a:rPr>
              <a:t>答案提示</a:t>
            </a:r>
            <a:endParaRPr lang="zh-CN" altLang="en-US" sz="1200" dirty="0">
              <a:solidFill>
                <a:srgbClr val="FF0000"/>
              </a:solidFill>
              <a:latin typeface="微软雅黑" panose="020B0503020204020204" charset="-122"/>
              <a:ea typeface="微软雅黑" panose="020B0503020204020204" charset="-122"/>
            </a:endParaRPr>
          </a:p>
          <a:p>
            <a:r>
              <a:rPr lang="zh-CN" altLang="en-US" sz="1200" dirty="0">
                <a:latin typeface="微软雅黑" panose="020B0503020204020204" charset="-122"/>
                <a:ea typeface="微软雅黑" panose="020B0503020204020204" charset="-122"/>
              </a:rPr>
              <a:t>    元朝疆域辽阔，但明朝的疆域又有明显收缩，对东北、西藏等边疆地区的控制比较薄弱。这种情况到了清朝才又改变，不仅版图有所开拓，而且在边疆地区因地制宜地形成了比较稳定的统治。</a:t>
            </a:r>
            <a:endParaRPr lang="zh-CN" altLang="en-US" sz="1200" dirty="0">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5"/>
          </p:nvPr>
        </p:nvSpPr>
        <p:spPr/>
        <p:txBody>
          <a:bodyPr/>
          <a:lstStyle/>
          <a:p>
            <a:fld id="{B95BA9FB-159A-AA47-9E78-4C6C54AA901C}"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页面</a:t>
            </a:r>
            <a:r>
              <a:rPr lang="zh-CN" altLang="zh-CN" sz="1200" kern="1200" dirty="0" smtClean="0">
                <a:solidFill>
                  <a:schemeClr val="tx1"/>
                </a:solidFill>
                <a:effectLst/>
                <a:latin typeface="+mn-lt"/>
                <a:ea typeface="+mn-ea"/>
                <a:cs typeface="+mn-cs"/>
              </a:rPr>
              <a:t>统一为</a:t>
            </a:r>
            <a:r>
              <a:rPr lang="en-US" altLang="zh-CN" sz="1200" kern="1200" dirty="0" smtClean="0">
                <a:solidFill>
                  <a:schemeClr val="tx1"/>
                </a:solidFill>
                <a:effectLst/>
                <a:latin typeface="+mn-lt"/>
                <a:ea typeface="+mn-ea"/>
                <a:cs typeface="+mn-cs"/>
              </a:rPr>
              <a:t>16:9</a:t>
            </a:r>
            <a:r>
              <a:rPr lang="zh-CN" altLang="zh-CN" sz="1200" kern="1200" dirty="0" smtClean="0">
                <a:solidFill>
                  <a:schemeClr val="tx1"/>
                </a:solidFill>
                <a:effectLst/>
                <a:latin typeface="+mn-lt"/>
                <a:ea typeface="+mn-ea"/>
                <a:cs typeface="+mn-cs"/>
              </a:rPr>
              <a:t>宽幅画面比例尺寸；</a:t>
            </a:r>
            <a:r>
              <a:rPr lang="en-US" altLang="zh-CN" sz="1200" kern="1200" dirty="0" smtClean="0">
                <a:solidFill>
                  <a:schemeClr val="tx1"/>
                </a:solidFill>
                <a:effectLst/>
                <a:latin typeface="+mn-lt"/>
                <a:ea typeface="+mn-ea"/>
                <a:cs typeface="+mn-cs"/>
              </a:rPr>
              <a:t>PPT</a:t>
            </a:r>
            <a:r>
              <a:rPr lang="zh-CN" altLang="zh-CN" sz="1200" kern="1200" dirty="0" smtClean="0">
                <a:solidFill>
                  <a:schemeClr val="tx1"/>
                </a:solidFill>
                <a:effectLst/>
                <a:latin typeface="+mn-lt"/>
                <a:ea typeface="+mn-ea"/>
                <a:cs typeface="+mn-cs"/>
              </a:rPr>
              <a:t>统一格式为</a:t>
            </a:r>
            <a:r>
              <a:rPr lang="en-US" altLang="zh-CN" sz="1200" kern="1200" dirty="0" smtClean="0">
                <a:solidFill>
                  <a:schemeClr val="tx1"/>
                </a:solidFill>
                <a:effectLst/>
                <a:latin typeface="+mn-lt"/>
                <a:ea typeface="+mn-ea"/>
                <a:cs typeface="+mn-cs"/>
              </a:rPr>
              <a:t>PPT</a:t>
            </a:r>
            <a:r>
              <a:rPr lang="zh-CN" altLang="zh-CN" sz="1200" kern="1200" dirty="0" smtClean="0">
                <a:solidFill>
                  <a:schemeClr val="tx1"/>
                </a:solidFill>
                <a:effectLst/>
                <a:latin typeface="+mn-lt"/>
                <a:ea typeface="+mn-ea"/>
                <a:cs typeface="+mn-cs"/>
              </a:rPr>
              <a:t>或</a:t>
            </a:r>
            <a:r>
              <a:rPr lang="en-US" altLang="zh-CN" sz="1200" kern="1200" dirty="0" smtClean="0">
                <a:solidFill>
                  <a:schemeClr val="tx1"/>
                </a:solidFill>
                <a:effectLst/>
                <a:latin typeface="+mn-lt"/>
                <a:ea typeface="+mn-ea"/>
                <a:cs typeface="+mn-cs"/>
              </a:rPr>
              <a:t>PPTX</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zh-CN" altLang="en-US" dirty="0" smtClean="0"/>
              <a:t>中文：</a:t>
            </a:r>
            <a:endParaRPr lang="en-US" altLang="zh-CN" sz="1200" kern="1200" dirty="0" smtClean="0">
              <a:solidFill>
                <a:schemeClr val="tx1"/>
              </a:solidFill>
              <a:effectLst/>
              <a:latin typeface="+mn-lt"/>
              <a:ea typeface="+mn-ea"/>
              <a:cs typeface="+mn-cs"/>
            </a:endParaRPr>
          </a:p>
          <a:p>
            <a:r>
              <a:rPr lang="en-US" altLang="zh-CN" dirty="0" smtClean="0"/>
              <a:t>1. </a:t>
            </a:r>
            <a:r>
              <a:rPr lang="zh-CN" altLang="en-US" dirty="0" smtClean="0"/>
              <a:t>课名：微软雅黑</a:t>
            </a:r>
            <a:r>
              <a:rPr lang="en-US" altLang="zh-CN" dirty="0" smtClean="0"/>
              <a:t>48</a:t>
            </a:r>
            <a:r>
              <a:rPr lang="zh-CN" altLang="en-US" dirty="0" smtClean="0"/>
              <a:t>号字；</a:t>
            </a:r>
            <a:endParaRPr lang="en-US" altLang="zh-CN" dirty="0" smtClean="0"/>
          </a:p>
          <a:p>
            <a:r>
              <a:rPr lang="en-US" altLang="zh-CN" dirty="0" smtClean="0"/>
              <a:t>2.</a:t>
            </a:r>
            <a:r>
              <a:rPr lang="zh-CN" altLang="en-US" sz="1200" b="0" dirty="0" smtClean="0"/>
              <a:t>（第一课时）</a:t>
            </a:r>
            <a:r>
              <a:rPr lang="zh-CN" altLang="en-US" dirty="0" smtClean="0"/>
              <a:t>：微软雅黑</a:t>
            </a:r>
            <a:r>
              <a:rPr lang="en-US" altLang="zh-CN" dirty="0" smtClean="0"/>
              <a:t>32</a:t>
            </a:r>
            <a:r>
              <a:rPr lang="zh-CN" altLang="en-US" dirty="0" smtClean="0"/>
              <a:t>号字；</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defRPr/>
            </a:pPr>
            <a:r>
              <a:rPr lang="en-US" altLang="zh-CN" dirty="0" smtClean="0"/>
              <a:t>3.</a:t>
            </a:r>
            <a:r>
              <a:rPr lang="zh-CN" altLang="en-US" dirty="0" smtClean="0"/>
              <a:t>学校名称：请填写全称；</a:t>
            </a:r>
            <a:endParaRPr lang="en-US" altLang="zh-CN" b="1" dirty="0" smtClean="0"/>
          </a:p>
          <a:p>
            <a:r>
              <a:rPr lang="en-US" altLang="zh-CN" dirty="0" smtClean="0"/>
              <a:t>4.</a:t>
            </a:r>
            <a:r>
              <a:rPr lang="zh-CN" altLang="en-US" dirty="0" smtClean="0"/>
              <a:t>学科、年级、主讲人、学校：华文楷体</a:t>
            </a:r>
            <a:r>
              <a:rPr lang="en-US" altLang="zh-CN" dirty="0" smtClean="0"/>
              <a:t>28</a:t>
            </a:r>
            <a:r>
              <a:rPr lang="zh-CN" altLang="en-US" dirty="0" smtClean="0"/>
              <a:t>号字（具体根据文字量可适当调整）。</a:t>
            </a:r>
            <a:endParaRPr lang="en-US" altLang="zh-CN" dirty="0" smtClean="0"/>
          </a:p>
          <a:p>
            <a:endParaRPr lang="en-US" altLang="zh-CN" dirty="0" smtClean="0"/>
          </a:p>
          <a:p>
            <a:r>
              <a:rPr lang="zh-CN" altLang="en-US" dirty="0" smtClean="0"/>
              <a:t>英文</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defRPr/>
            </a:pPr>
            <a:r>
              <a:rPr lang="en-US" altLang="zh-CN" dirty="0" smtClean="0"/>
              <a:t>1.</a:t>
            </a:r>
            <a:r>
              <a:rPr lang="zh-CN" altLang="en-US" dirty="0" smtClean="0"/>
              <a:t>课名：字体以</a:t>
            </a:r>
            <a:r>
              <a:rPr lang="en-US" altLang="zh-CN" dirty="0" smtClean="0"/>
              <a:t>Times New Roman</a:t>
            </a:r>
            <a:r>
              <a:rPr lang="zh-CN" altLang="en-US" dirty="0" smtClean="0"/>
              <a:t>为主，字号一般使用</a:t>
            </a:r>
            <a:r>
              <a:rPr lang="en-US" altLang="zh-CN" dirty="0" smtClean="0"/>
              <a:t>32—36</a:t>
            </a:r>
            <a:r>
              <a:rPr lang="zh-CN" altLang="en-US" dirty="0" smtClean="0"/>
              <a:t>号，特别强调可以用</a:t>
            </a:r>
            <a:r>
              <a:rPr lang="en-US" altLang="zh-CN" dirty="0" smtClean="0"/>
              <a:t>40</a:t>
            </a:r>
            <a:r>
              <a:rPr lang="zh-CN" altLang="en-US" dirty="0" smtClean="0"/>
              <a:t>号；</a:t>
            </a:r>
            <a:endParaRPr lang="en-US" altLang="zh-CN" dirty="0" smtClean="0"/>
          </a:p>
          <a:p>
            <a:r>
              <a:rPr lang="en-US" altLang="zh-CN" dirty="0" smtClean="0"/>
              <a:t>2.</a:t>
            </a:r>
            <a:r>
              <a:rPr lang="zh-CN" altLang="en-US" dirty="0" smtClean="0"/>
              <a:t>（</a:t>
            </a:r>
            <a:r>
              <a:rPr lang="en-US" altLang="zh-CN" dirty="0" smtClean="0"/>
              <a:t>Period</a:t>
            </a:r>
            <a:r>
              <a:rPr lang="en-US" altLang="zh-CN" baseline="0" dirty="0" smtClean="0"/>
              <a:t> 1</a:t>
            </a:r>
            <a:r>
              <a:rPr lang="zh-CN" altLang="en-US" dirty="0" smtClean="0"/>
              <a:t>）：字体使用</a:t>
            </a:r>
            <a:r>
              <a:rPr lang="en-US" altLang="zh-CN" dirty="0" smtClean="0"/>
              <a:t>Arial</a:t>
            </a:r>
            <a:r>
              <a:rPr lang="zh-CN" altLang="en-US" dirty="0" smtClean="0"/>
              <a:t>，字号为</a:t>
            </a:r>
            <a:r>
              <a:rPr lang="en-US" altLang="zh-CN" dirty="0" smtClean="0"/>
              <a:t>28</a:t>
            </a:r>
            <a:r>
              <a:rPr lang="zh-CN" altLang="en-US" dirty="0" smtClean="0"/>
              <a:t>；</a:t>
            </a:r>
            <a:endParaRPr lang="en-US" altLang="zh-CN" dirty="0" smtClean="0"/>
          </a:p>
          <a:p>
            <a:r>
              <a:rPr lang="en-US" altLang="zh-CN" dirty="0" smtClean="0"/>
              <a:t>3.</a:t>
            </a:r>
            <a:r>
              <a:rPr lang="zh-CN" altLang="en-US" dirty="0" smtClean="0"/>
              <a:t>正文一般用</a:t>
            </a:r>
            <a:r>
              <a:rPr lang="en-US" altLang="zh-CN" dirty="0" smtClean="0"/>
              <a:t>24—28</a:t>
            </a:r>
            <a:r>
              <a:rPr lang="zh-CN" altLang="en-US" dirty="0" smtClean="0"/>
              <a:t>号，特别强调可用</a:t>
            </a:r>
            <a:r>
              <a:rPr lang="en-US" altLang="zh-CN" dirty="0" smtClean="0"/>
              <a:t>32</a:t>
            </a:r>
            <a:r>
              <a:rPr lang="zh-CN" altLang="en-US" dirty="0" smtClean="0"/>
              <a:t>号。</a:t>
            </a:r>
            <a:endParaRPr lang="en-US" altLang="zh-CN" dirty="0" smtClean="0"/>
          </a:p>
          <a:p>
            <a:endParaRPr lang="en-US" altLang="zh-CN" dirty="0" smtClean="0"/>
          </a:p>
          <a:p>
            <a:r>
              <a:rPr lang="zh-CN" altLang="zh-CN" sz="1200" kern="1200" dirty="0" smtClean="0">
                <a:solidFill>
                  <a:schemeClr val="tx1"/>
                </a:solidFill>
                <a:effectLst/>
                <a:latin typeface="+mn-lt"/>
                <a:ea typeface="+mn-ea"/>
                <a:cs typeface="+mn-cs"/>
              </a:rPr>
              <a:t>注意标点的规范（例如：中文省略号</a:t>
            </a:r>
            <a:r>
              <a:rPr lang="zh-CN" altLang="en-US" sz="1200" kern="1200" dirty="0" smtClean="0">
                <a:solidFill>
                  <a:schemeClr val="tx1"/>
                </a:solidFill>
                <a:effectLst/>
                <a:latin typeface="+mn-lt"/>
                <a:ea typeface="+mn-ea"/>
                <a:cs typeface="+mn-cs"/>
              </a:rPr>
              <a:t>为</a:t>
            </a:r>
            <a:r>
              <a:rPr lang="zh-CN" altLang="zh-CN" sz="1200" kern="1200" dirty="0" smtClean="0">
                <a:solidFill>
                  <a:schemeClr val="tx1"/>
                </a:solidFill>
                <a:effectLst/>
                <a:latin typeface="+mn-lt"/>
                <a:ea typeface="+mn-ea"/>
                <a:cs typeface="+mn-cs"/>
              </a:rPr>
              <a:t>……，可用</a:t>
            </a:r>
            <a:r>
              <a:rPr lang="en-US" altLang="zh-CN" sz="1200" kern="1200" dirty="0" smtClean="0">
                <a:solidFill>
                  <a:schemeClr val="tx1"/>
                </a:solidFill>
                <a:effectLst/>
                <a:latin typeface="+mn-lt"/>
                <a:ea typeface="+mn-ea"/>
                <a:cs typeface="+mn-cs"/>
              </a:rPr>
              <a:t>Shift+</a:t>
            </a:r>
            <a:r>
              <a:rPr lang="zh-CN" altLang="zh-CN" sz="1200" kern="1200" dirty="0" smtClean="0">
                <a:solidFill>
                  <a:schemeClr val="tx1"/>
                </a:solidFill>
                <a:effectLst/>
                <a:latin typeface="+mn-lt"/>
                <a:ea typeface="+mn-ea"/>
                <a:cs typeface="+mn-cs"/>
              </a:rPr>
              <a:t>数字键</a:t>
            </a:r>
            <a:r>
              <a:rPr lang="en-US" altLang="zh-CN" sz="1200" kern="1200" dirty="0" smtClean="0">
                <a:solidFill>
                  <a:schemeClr val="tx1"/>
                </a:solidFill>
                <a:effectLst/>
                <a:latin typeface="+mn-lt"/>
                <a:ea typeface="+mn-ea"/>
                <a:cs typeface="+mn-cs"/>
              </a:rPr>
              <a:t>6</a:t>
            </a:r>
            <a:r>
              <a:rPr lang="zh-CN" altLang="zh-CN" sz="1200" kern="1200" dirty="0" smtClean="0">
                <a:solidFill>
                  <a:schemeClr val="tx1"/>
                </a:solidFill>
                <a:effectLst/>
                <a:latin typeface="+mn-lt"/>
                <a:ea typeface="+mn-ea"/>
                <a:cs typeface="+mn-cs"/>
              </a:rPr>
              <a:t>打出中文省略号，英文省略号</a:t>
            </a:r>
            <a:r>
              <a:rPr lang="zh-CN" altLang="en-US" sz="1200" kern="1200" dirty="0" smtClean="0">
                <a:solidFill>
                  <a:schemeClr val="tx1"/>
                </a:solidFill>
                <a:effectLst/>
                <a:latin typeface="+mn-lt"/>
                <a:ea typeface="+mn-ea"/>
                <a:cs typeface="+mn-cs"/>
              </a:rPr>
              <a:t>为</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A540E3B-F9C0-48B6-A129-4D327DD3065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userDrawn="1"/>
        </p:nvSpPr>
        <p:spPr>
          <a:xfrm>
            <a:off x="431800" y="365125"/>
            <a:ext cx="2133600" cy="714375"/>
          </a:xfrm>
          <a:prstGeom prst="rect">
            <a:avLst/>
          </a:prstGeom>
          <a:noFill/>
        </p:spPr>
        <p:txBody>
          <a:bodyPr wrap="square" rtlCol="0">
            <a:spAutoFit/>
          </a:bodyPr>
          <a:lstStyle/>
          <a:p>
            <a:endParaRPr lang="zh-CN" alt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685A6CA-0CF8-4C0F-A4EF-5C6C0D45FAA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E8A902-E013-4FF5-9CBD-78113C784026}" type="slidenum">
              <a:rPr lang="zh-CN" altLang="en-US" smtClean="0"/>
            </a:fld>
            <a:endParaRPr lang="zh-CN" altLang="en-US" dirty="0"/>
          </a:p>
        </p:txBody>
      </p:sp>
      <p:sp>
        <p:nvSpPr>
          <p:cNvPr id="10" name="标题 1"/>
          <p:cNvSpPr txBox="1"/>
          <p:nvPr userDrawn="1"/>
        </p:nvSpPr>
        <p:spPr>
          <a:xfrm>
            <a:off x="1162578" y="728664"/>
            <a:ext cx="6682317" cy="77047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bg1"/>
                </a:solidFill>
                <a:latin typeface="微软雅黑" panose="020B0503020204020204" charset="-122"/>
                <a:ea typeface="微软雅黑" panose="020B0503020204020204" charset="-122"/>
                <a:cs typeface="+mj-cs"/>
              </a:defRPr>
            </a:lvl1pPr>
          </a:lstStyle>
          <a:p>
            <a:r>
              <a:rPr lang="zh-CN" altLang="en-US" sz="3200" dirty="0" smtClean="0">
                <a:solidFill>
                  <a:schemeClr val="bg1"/>
                </a:solidFill>
              </a:rPr>
              <a:t>基础教育精品课</a:t>
            </a:r>
            <a:endParaRPr lang="zh-CN" altLang="en-US" sz="3200" dirty="0">
              <a:solidFill>
                <a:schemeClr val="bg1"/>
              </a:solidFill>
            </a:endParaRPr>
          </a:p>
        </p:txBody>
      </p:sp>
      <p:pic>
        <p:nvPicPr>
          <p:cNvPr id="7" name="图片 6"/>
          <p:cNvPicPr>
            <a:picLocks noChangeAspect="1"/>
          </p:cNvPicPr>
          <p:nvPr userDrawn="1"/>
        </p:nvPicPr>
        <p:blipFill>
          <a:blip r:embed="rId3"/>
          <a:stretch>
            <a:fillRect/>
          </a:stretch>
        </p:blipFill>
        <p:spPr>
          <a:xfrm>
            <a:off x="1353079" y="2830103"/>
            <a:ext cx="409575" cy="466725"/>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userDrawn="1"/>
        </p:nvSpPr>
        <p:spPr>
          <a:xfrm>
            <a:off x="431800" y="365125"/>
            <a:ext cx="2133600" cy="714375"/>
          </a:xfrm>
          <a:prstGeom prst="rect">
            <a:avLst/>
          </a:prstGeom>
          <a:noFill/>
        </p:spPr>
        <p:txBody>
          <a:bodyPr wrap="square" rtlCol="0">
            <a:spAutoFit/>
          </a:bodyPr>
          <a:lstStyle/>
          <a:p>
            <a:endParaRPr lang="zh-CN" alt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9"/>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en-US" altLang="zh-CN">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ltLang="zh-CN">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en-US" altLang="zh-CN">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43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43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en-US" altLang="zh-CN">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en-US" altLang="zh-CN">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en-US" altLang="zh-CN">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en-US" altLang="zh-CN">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en-US" altLang="zh-CN">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en-US" altLang="zh-CN">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ltLang="zh-CN">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5167"/>
            <a:ext cx="8070573" cy="585046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ltLang="zh-CN">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en-US" altLang="zh-CN">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42" y="1122363"/>
            <a:ext cx="9144252"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42" y="3602038"/>
            <a:ext cx="914425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73" y="1709739"/>
            <a:ext cx="1051589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73" y="4589463"/>
            <a:ext cx="1051589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24" y="1825624"/>
            <a:ext cx="5181743" cy="435133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370" y="1825624"/>
            <a:ext cx="5181743" cy="435133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11" y="365126"/>
            <a:ext cx="1051589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812" y="1681163"/>
            <a:ext cx="515792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812" y="2505075"/>
            <a:ext cx="5157929" cy="368458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370" y="1681163"/>
            <a:ext cx="518333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370" y="2505075"/>
            <a:ext cx="5183331" cy="368458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12" y="457200"/>
            <a:ext cx="3932346"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331" y="987426"/>
            <a:ext cx="617237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39812" y="2057399"/>
            <a:ext cx="393234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12" y="457200"/>
            <a:ext cx="3932346"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331" y="987426"/>
            <a:ext cx="617237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812" y="2057399"/>
            <a:ext cx="393234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141" y="365125"/>
            <a:ext cx="2628972"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23" y="365125"/>
            <a:ext cx="7734514"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关键技术">
    <p:spTree>
      <p:nvGrpSpPr>
        <p:cNvPr id="1" name=""/>
        <p:cNvGrpSpPr/>
        <p:nvPr/>
      </p:nvGrpSpPr>
      <p:grpSpPr>
        <a:xfrm>
          <a:off x="0" y="0"/>
          <a:ext cx="0" cy="0"/>
          <a:chOff x="0" y="0"/>
          <a:chExt cx="0" cy="0"/>
        </a:xfrm>
      </p:grpSpPr>
      <p:cxnSp>
        <p:nvCxnSpPr>
          <p:cNvPr id="13" name="直接连接符 12"/>
          <p:cNvCxnSpPr/>
          <p:nvPr userDrawn="1"/>
        </p:nvCxnSpPr>
        <p:spPr>
          <a:xfrm>
            <a:off x="2789062" y="1268760"/>
            <a:ext cx="83122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直角三角形 9"/>
          <p:cNvSpPr/>
          <p:nvPr userDrawn="1"/>
        </p:nvSpPr>
        <p:spPr>
          <a:xfrm flipH="1">
            <a:off x="11277911" y="6019801"/>
            <a:ext cx="950321" cy="853426"/>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480" y="6369172"/>
            <a:ext cx="986635" cy="504056"/>
          </a:xfrm>
          <a:prstGeom prst="homePlate">
            <a:avLst/>
          </a:prstGeom>
          <a:noFill/>
          <a:ln w="25400" cap="flat" cmpd="sng" algn="ctr">
            <a:noFill/>
            <a:prstDash val="solid"/>
          </a:ln>
          <a:effectLst/>
        </p:spPr>
        <p:txBody>
          <a:bodyPr rot="0" spcFirstLastPara="0" vertOverflow="overflow" horzOverflow="overflow" vert="horz" wrap="square" lIns="91439" tIns="45719" rIns="91439" bIns="45719" numCol="1" spcCol="0" rtlCol="0" fromWordArt="0" anchor="ctr" anchorCtr="0" forceAA="0" compatLnSpc="1">
            <a:noAutofit/>
          </a:bodyPr>
          <a:lstStyle/>
          <a:p>
            <a:pPr algn="ctr"/>
            <a:fld id="{170C0C04-E408-48A9-82A4-3716296300DE}" type="slidenum">
              <a:rPr lang="zh-CN" altLang="en-US"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fld>
            <a:endParaRPr lang="zh-CN" altLang="en-US" kern="0" dirty="0">
              <a:solidFill>
                <a:sysClr val="window" lastClr="FFFFFF"/>
              </a:solidFill>
              <a:latin typeface="Calibri" panose="020F0502020204030204"/>
              <a:ea typeface="宋体" panose="02010600030101010101" pitchFamily="2" charset="-122"/>
            </a:endParaRPr>
          </a:p>
        </p:txBody>
      </p:sp>
      <p:sp>
        <p:nvSpPr>
          <p:cNvPr id="12" name="矩形 11"/>
          <p:cNvSpPr/>
          <p:nvPr userDrawn="1"/>
        </p:nvSpPr>
        <p:spPr>
          <a:xfrm>
            <a:off x="0" y="0"/>
            <a:ext cx="1691727"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6" name="表格 15"/>
          <p:cNvGraphicFramePr>
            <a:graphicFrameLocks noGrp="1"/>
          </p:cNvGraphicFramePr>
          <p:nvPr userDrawn="1"/>
        </p:nvGraphicFramePr>
        <p:xfrm>
          <a:off x="0" y="1268759"/>
          <a:ext cx="1691640" cy="3876040"/>
        </p:xfrm>
        <a:graphic>
          <a:graphicData uri="http://schemas.openxmlformats.org/drawingml/2006/table">
            <a:tbl>
              <a:tblPr>
                <a:tableStyleId>{2D5ABB26-0587-4C30-8999-92F81FD0307C}</a:tableStyleId>
              </a:tblPr>
              <a:tblGrid>
                <a:gridCol w="1691640"/>
              </a:tblGrid>
              <a:tr h="969010">
                <a:tc>
                  <a:txBody>
                    <a:bodyPr/>
                    <a:lstStyle/>
                    <a:p>
                      <a:pPr algn="ctr"/>
                      <a:endParaRPr lang="zh-CN" altLang="en-US" sz="1695" dirty="0">
                        <a:solidFill>
                          <a:schemeClr val="bg1"/>
                        </a:solidFill>
                      </a:endParaRPr>
                    </a:p>
                  </a:txBody>
                  <a:tcPr marL="90805" marR="90805" marT="45085" marB="450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969010">
                <a:tc>
                  <a:txBody>
                    <a:bodyPr/>
                    <a:lstStyle/>
                    <a:p>
                      <a:pPr algn="ctr"/>
                      <a:r>
                        <a:rPr lang="en-US" altLang="zh-CN" sz="2010" b="1">
                          <a:solidFill>
                            <a:schemeClr val="bg1"/>
                          </a:solidFill>
                          <a:latin typeface="微软雅黑" panose="020B0503020204020204" charset="-122"/>
                          <a:ea typeface="微软雅黑" panose="020B0503020204020204" charset="-122"/>
                        </a:rPr>
                        <a:t>1840-1894</a:t>
                      </a:r>
                      <a:endParaRPr lang="zh-CN" altLang="en-US" sz="2010" b="1" dirty="0">
                        <a:solidFill>
                          <a:schemeClr val="bg1"/>
                        </a:solidFill>
                        <a:latin typeface="微软雅黑" panose="020B0503020204020204" charset="-122"/>
                        <a:ea typeface="微软雅黑" panose="020B0503020204020204" charset="-122"/>
                      </a:endParaRPr>
                    </a:p>
                  </a:txBody>
                  <a:tcPr marL="90805" marR="90805" marT="45085" marB="450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969010">
                <a:tc>
                  <a:txBody>
                    <a:bodyPr/>
                    <a:lstStyle/>
                    <a:p>
                      <a:pPr algn="ctr"/>
                      <a:r>
                        <a:rPr lang="en-US" altLang="zh-CN" sz="2010" b="1">
                          <a:solidFill>
                            <a:schemeClr val="bg1"/>
                          </a:solidFill>
                          <a:latin typeface="微软雅黑" panose="020B0503020204020204" charset="-122"/>
                          <a:ea typeface="微软雅黑" panose="020B0503020204020204" charset="-122"/>
                        </a:rPr>
                        <a:t>1894-1919</a:t>
                      </a:r>
                      <a:endParaRPr lang="zh-CN" altLang="en-US" sz="2010" b="1" dirty="0">
                        <a:solidFill>
                          <a:schemeClr val="bg1"/>
                        </a:solidFill>
                        <a:latin typeface="微软雅黑" panose="020B0503020204020204" charset="-122"/>
                        <a:ea typeface="微软雅黑" panose="020B0503020204020204" charset="-122"/>
                      </a:endParaRPr>
                    </a:p>
                  </a:txBody>
                  <a:tcPr marL="90805" marR="90805" marT="45085" marB="450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CB00F"/>
                    </a:solidFill>
                  </a:tcPr>
                </a:tc>
              </a:tr>
              <a:tr h="969010">
                <a:tc>
                  <a:txBody>
                    <a:bodyPr/>
                    <a:lstStyle/>
                    <a:p>
                      <a:pPr algn="ctr"/>
                      <a:r>
                        <a:rPr lang="zh-CN" altLang="en-US" sz="2010" b="1">
                          <a:solidFill>
                            <a:schemeClr val="bg1"/>
                          </a:solidFill>
                          <a:latin typeface="微软雅黑" panose="020B0503020204020204" charset="-122"/>
                          <a:ea typeface="微软雅黑" panose="020B0503020204020204" charset="-122"/>
                        </a:rPr>
                        <a:t>小结反思</a:t>
                      </a:r>
                      <a:endParaRPr lang="zh-CN" altLang="en-US" sz="2010" b="1" dirty="0">
                        <a:solidFill>
                          <a:schemeClr val="bg1"/>
                        </a:solidFill>
                        <a:latin typeface="微软雅黑" panose="020B0503020204020204" charset="-122"/>
                        <a:ea typeface="微软雅黑" panose="020B0503020204020204" charset="-122"/>
                      </a:endParaRPr>
                    </a:p>
                  </a:txBody>
                  <a:tcPr marL="90805" marR="90805" marT="45085" marB="450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0" name="组合 19"/>
          <p:cNvGrpSpPr/>
          <p:nvPr userDrawn="1"/>
        </p:nvGrpSpPr>
        <p:grpSpPr>
          <a:xfrm>
            <a:off x="0" y="1272662"/>
            <a:ext cx="1691727" cy="962538"/>
            <a:chOff x="0" y="1272662"/>
            <a:chExt cx="1691680" cy="788186"/>
          </a:xfrm>
          <a:solidFill>
            <a:srgbClr val="1A92A2"/>
          </a:solidFill>
        </p:grpSpPr>
        <p:sp>
          <p:nvSpPr>
            <p:cNvPr id="21" name="矩形 20"/>
            <p:cNvSpPr/>
            <p:nvPr userDrawn="1"/>
          </p:nvSpPr>
          <p:spPr>
            <a:xfrm>
              <a:off x="0" y="1272662"/>
              <a:ext cx="1691680" cy="78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charset="-122"/>
                  <a:ea typeface="微软雅黑" panose="020B0503020204020204" charset="-122"/>
                </a:rPr>
                <a:t>概念辨析</a:t>
              </a:r>
              <a:endParaRPr lang="zh-CN" altLang="en-US" sz="2000" b="1" dirty="0">
                <a:latin typeface="微软雅黑" panose="020B0503020204020204" charset="-122"/>
                <a:ea typeface="微软雅黑" panose="020B0503020204020204" charset="-122"/>
              </a:endParaRPr>
            </a:p>
          </p:txBody>
        </p:sp>
        <p:sp>
          <p:nvSpPr>
            <p:cNvPr id="22" name="等腰三角形 2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3" name="图片 22"/>
          <p:cNvPicPr>
            <a:picLocks noChangeAspect="1"/>
          </p:cNvPicPr>
          <p:nvPr userDrawn="1"/>
        </p:nvPicPr>
        <p:blipFill rotWithShape="1">
          <a:blip r:embed="rId2" cstate="print">
            <a:extLst>
              <a:ext uri="{28A0092B-C50C-407E-A947-70E740481C1C}">
                <a14:useLocalDpi xmlns:a14="http://schemas.microsoft.com/office/drawing/2010/main" val="0"/>
              </a:ext>
            </a:extLst>
          </a:blip>
          <a:srcRect b="35752"/>
          <a:stretch>
            <a:fillRect/>
          </a:stretch>
        </p:blipFill>
        <p:spPr>
          <a:xfrm>
            <a:off x="-127002" y="5511800"/>
            <a:ext cx="1923298" cy="1352639"/>
          </a:xfrm>
          <a:prstGeom prst="rect">
            <a:avLst/>
          </a:prstGeom>
        </p:spPr>
      </p:pic>
      <p:sp>
        <p:nvSpPr>
          <p:cNvPr id="14" name="Freeform 12"/>
          <p:cNvSpPr>
            <a:spLocks noEditPoints="1"/>
          </p:cNvSpPr>
          <p:nvPr userDrawn="1"/>
        </p:nvSpPr>
        <p:spPr bwMode="auto">
          <a:xfrm>
            <a:off x="284208" y="201312"/>
            <a:ext cx="947727" cy="865488"/>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p:spPr>
        <p:txBody>
          <a:bodyPr vert="horz" wrap="square" lIns="91439" tIns="45719" rIns="91439" bIns="45719"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5000">
        <p:blinds dir="vert"/>
      </p:transition>
    </mc:Choice>
    <mc:Fallback>
      <p:transition spd="slow" advTm="5000">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17" y="274639"/>
            <a:ext cx="10973103" cy="1143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609617" y="1600200"/>
            <a:ext cx="10973103" cy="4525963"/>
          </a:xfrm>
          <a:prstGeom prst="rect">
            <a:avLst/>
          </a:prstGeom>
        </p:spPr>
        <p:txBody>
          <a:bodyPr/>
          <a:lstStyle/>
          <a:p>
            <a:pPr lvl="0"/>
            <a:endParaRPr lang="zh-CN" altLang="en-US" noProof="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17" y="274639"/>
            <a:ext cx="10973103" cy="1143000"/>
          </a:xfr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1A81F715-2812-4A19-BC13-7368E2BBA0A9}" type="datetime1">
              <a:rPr lang="zh-CN" altLang="en-US"/>
            </a:fld>
            <a:endParaRPr lang="zh-CN" altLang="en-US" sz="17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199DC703-39A3-4576-B69E-397970C8F11F}" type="slidenum">
              <a:rPr lang="zh-CN" altLang="en-US"/>
            </a:fld>
            <a:endParaRPr lang="zh-CN" altLang="en-US" sz="1700">
              <a:solidFill>
                <a:schemeClr val="tx1"/>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9"/>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43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43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5167"/>
            <a:ext cx="8070573" cy="585046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9"/>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43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43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5167"/>
            <a:ext cx="8070573" cy="585046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1.xml"/><Relationship Id="rId18" Type="http://schemas.openxmlformats.org/officeDocument/2006/relationships/tags" Target="../tags/tag60.xml"/><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tags" Target="../tags/tag56.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jpeg"/><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3" Type="http://schemas.openxmlformats.org/officeDocument/2006/relationships/theme" Target="../theme/theme3.xml"/><Relationship Id="rId12" Type="http://schemas.openxmlformats.org/officeDocument/2006/relationships/image" Target="../media/image4.jpeg"/><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7" Type="http://schemas.openxmlformats.org/officeDocument/2006/relationships/theme" Target="../theme/theme4.xml"/><Relationship Id="rId16" Type="http://schemas.openxmlformats.org/officeDocument/2006/relationships/image" Target="../media/image6.jpeg"/><Relationship Id="rId15" Type="http://schemas.openxmlformats.org/officeDocument/2006/relationships/slideLayout" Target="../slideLayouts/slideLayout43.xml"/><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slideLayout" Target="../slideLayouts/slideLayout51.xml"/><Relationship Id="rId7" Type="http://schemas.openxmlformats.org/officeDocument/2006/relationships/slideLayout" Target="../slideLayouts/slideLayout50.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3" Type="http://schemas.openxmlformats.org/officeDocument/2006/relationships/slideLayout" Target="../slideLayouts/slideLayout46.xml"/><Relationship Id="rId2" Type="http://schemas.openxmlformats.org/officeDocument/2006/relationships/slideLayout" Target="../slideLayouts/slideLayout45.xml"/><Relationship Id="rId12" Type="http://schemas.openxmlformats.org/officeDocument/2006/relationships/theme" Target="../theme/theme5.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slideLayout" Target="../slideLayouts/slideLayout62.xml"/><Relationship Id="rId7" Type="http://schemas.openxmlformats.org/officeDocument/2006/relationships/slideLayout" Target="../slideLayouts/slideLayout61.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3" Type="http://schemas.openxmlformats.org/officeDocument/2006/relationships/slideLayout" Target="../slideLayouts/slideLayout57.xml"/><Relationship Id="rId2" Type="http://schemas.openxmlformats.org/officeDocument/2006/relationships/slideLayout" Target="../slideLayouts/slideLayout56.xml"/><Relationship Id="rId12" Type="http://schemas.openxmlformats.org/officeDocument/2006/relationships/theme" Target="../theme/theme6.xml"/><Relationship Id="rId11" Type="http://schemas.openxmlformats.org/officeDocument/2006/relationships/slideLayout" Target="../slideLayouts/slideLayout65.xml"/><Relationship Id="rId10" Type="http://schemas.openxmlformats.org/officeDocument/2006/relationships/slideLayout" Target="../slideLayouts/slideLayout64.xml"/><Relationship Id="rId1"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5A6CA-0CF8-4C0F-A4EF-5C6C0D45FAA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8A902-E013-4FF5-9CBD-78113C78402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400" kern="1200">
          <a:solidFill>
            <a:schemeClr val="tx1"/>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华文楷体" panose="02010600040101010101" pitchFamily="2" charset="-122"/>
          <a:ea typeface="华文楷体"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华文楷体" panose="02010600040101010101" pitchFamily="2" charset="-122"/>
          <a:ea typeface="华文楷体" panose="0201060004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764354" name="Rectangle 2"/>
          <p:cNvSpPr>
            <a:spLocks noGrp="1"/>
          </p:cNvSpPr>
          <p:nvPr>
            <p:ph type="title"/>
          </p:nvPr>
        </p:nvSpPr>
        <p:spPr>
          <a:xfrm>
            <a:off x="609600" y="275167"/>
            <a:ext cx="10972800" cy="1143000"/>
          </a:xfrm>
          <a:prstGeom prst="rect">
            <a:avLst/>
          </a:prstGeom>
          <a:noFill/>
          <a:ln w="9525">
            <a:noFill/>
          </a:ln>
        </p:spPr>
        <p:txBody>
          <a:bodyPr lIns="91436" tIns="45718" rIns="91436" bIns="45718" anchor="ctr"/>
          <a:p>
            <a:pPr lvl="0"/>
            <a:r>
              <a:rPr lang="zh-CN" altLang="en-US" dirty="0"/>
              <a:t>单击此处编辑母版标题样式</a:t>
            </a:r>
            <a:endParaRPr lang="zh-CN" altLang="en-US" dirty="0"/>
          </a:p>
        </p:txBody>
      </p:sp>
      <p:sp>
        <p:nvSpPr>
          <p:cNvPr id="1764355" name="Rectangle 3"/>
          <p:cNvSpPr>
            <a:spLocks noGrp="1"/>
          </p:cNvSpPr>
          <p:nvPr>
            <p:ph type="body" idx="1"/>
          </p:nvPr>
        </p:nvSpPr>
        <p:spPr>
          <a:xfrm>
            <a:off x="609600" y="1600200"/>
            <a:ext cx="10972800" cy="4525433"/>
          </a:xfrm>
          <a:prstGeom prst="rect">
            <a:avLst/>
          </a:prstGeom>
          <a:noFill/>
          <a:ln w="9525">
            <a:noFill/>
          </a:ln>
        </p:spPr>
        <p:txBody>
          <a:bodyPr lIns="91436" tIns="45718" rIns="91436" bIns="45718"/>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764356" name="Rectangle 4"/>
          <p:cNvSpPr>
            <a:spLocks noGrp="1"/>
          </p:cNvSpPr>
          <p:nvPr>
            <p:ph type="dt" sz="half" idx="2"/>
          </p:nvPr>
        </p:nvSpPr>
        <p:spPr>
          <a:xfrm>
            <a:off x="609600" y="6246284"/>
            <a:ext cx="2844800" cy="476249"/>
          </a:xfrm>
          <a:prstGeom prst="rect">
            <a:avLst/>
          </a:prstGeom>
          <a:noFill/>
          <a:ln w="9525">
            <a:noFill/>
          </a:ln>
        </p:spPr>
        <p:txBody>
          <a:bodyPr lIns="91436" tIns="45718" rIns="91436" bIns="45718"/>
          <a:lstStyle>
            <a:lvl1pPr>
              <a:buFont typeface="Arial" panose="020B0604020202020204" pitchFamily="34" charset="0"/>
              <a:defRPr sz="1865"/>
            </a:lvl1pPr>
          </a:lstStyle>
          <a:p>
            <a:pPr lvl="0"/>
            <a:endParaRPr lang="en-US" altLang="zh-CN">
              <a:latin typeface="Arial" panose="020B0604020202020204" pitchFamily="34" charset="0"/>
            </a:endParaRPr>
          </a:p>
        </p:txBody>
      </p:sp>
      <p:sp>
        <p:nvSpPr>
          <p:cNvPr id="1764357" name="Rectangle 5"/>
          <p:cNvSpPr>
            <a:spLocks noGrp="1"/>
          </p:cNvSpPr>
          <p:nvPr>
            <p:ph type="ftr" sz="quarter" idx="3"/>
          </p:nvPr>
        </p:nvSpPr>
        <p:spPr>
          <a:xfrm>
            <a:off x="4165600" y="6246284"/>
            <a:ext cx="3860800" cy="476249"/>
          </a:xfrm>
          <a:prstGeom prst="rect">
            <a:avLst/>
          </a:prstGeom>
          <a:noFill/>
          <a:ln w="9525">
            <a:noFill/>
          </a:ln>
        </p:spPr>
        <p:txBody>
          <a:bodyPr lIns="91436" tIns="45718" rIns="91436" bIns="45718"/>
          <a:lstStyle>
            <a:lvl1pPr algn="ctr">
              <a:buFont typeface="Arial" panose="020B0604020202020204" pitchFamily="34" charset="0"/>
              <a:defRPr sz="1865"/>
            </a:lvl1pPr>
          </a:lstStyle>
          <a:p>
            <a:pPr lvl="0"/>
            <a:endParaRPr lang="en-US" altLang="zh-CN">
              <a:latin typeface="Arial" panose="020B0604020202020204" pitchFamily="34" charset="0"/>
            </a:endParaRPr>
          </a:p>
        </p:txBody>
      </p:sp>
      <p:sp>
        <p:nvSpPr>
          <p:cNvPr id="1764358" name="Rectangle 6"/>
          <p:cNvSpPr>
            <a:spLocks noGrp="1"/>
          </p:cNvSpPr>
          <p:nvPr>
            <p:ph type="sldNum" sz="quarter" idx="4"/>
          </p:nvPr>
        </p:nvSpPr>
        <p:spPr>
          <a:xfrm>
            <a:off x="8737600" y="6246284"/>
            <a:ext cx="2844800" cy="476249"/>
          </a:xfrm>
          <a:prstGeom prst="rect">
            <a:avLst/>
          </a:prstGeom>
          <a:noFill/>
          <a:ln w="9525">
            <a:noFill/>
          </a:ln>
        </p:spPr>
        <p:txBody>
          <a:bodyPr lIns="91436" tIns="45718" rIns="91436" bIns="45718"/>
          <a:lstStyle>
            <a:lvl1pPr algn="r">
              <a:buFont typeface="Arial" panose="020B0604020202020204" pitchFamily="34" charset="0"/>
              <a:defRPr sz="1865"/>
            </a:lvl1p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marL="0" lvl="0" indent="0" algn="ctr" defTabSz="1219200" rtl="0" eaLnBrk="1" fontAlgn="base" latinLnBrk="0" hangingPunct="1">
        <a:lnSpc>
          <a:spcPct val="100000"/>
        </a:lnSpc>
        <a:spcBef>
          <a:spcPct val="0"/>
        </a:spcBef>
        <a:spcAft>
          <a:spcPct val="0"/>
        </a:spcAft>
        <a:buNone/>
        <a:defRPr sz="5865" b="0" i="0" u="none" kern="1200" baseline="0">
          <a:solidFill>
            <a:schemeClr val="tx2"/>
          </a:solidFill>
          <a:latin typeface="+mj-lt"/>
          <a:ea typeface="+mj-ea"/>
          <a:cs typeface="+mj-cs"/>
        </a:defRPr>
      </a:lvl1pPr>
    </p:titleStyle>
    <p:bodyStyle>
      <a:lvl1pPr marL="457200" lvl="0" indent="-457200" algn="l" defTabSz="1219200" rtl="0" eaLnBrk="1" fontAlgn="base" latinLnBrk="0" hangingPunct="1">
        <a:lnSpc>
          <a:spcPct val="100000"/>
        </a:lnSpc>
        <a:spcBef>
          <a:spcPts val="130"/>
        </a:spcBef>
        <a:spcAft>
          <a:spcPct val="0"/>
        </a:spcAft>
        <a:buChar char="•"/>
        <a:defRPr sz="4265" b="0" i="0" u="none" kern="1200" baseline="0">
          <a:solidFill>
            <a:schemeClr val="tx1"/>
          </a:solidFill>
          <a:latin typeface="+mn-lt"/>
          <a:ea typeface="+mn-ea"/>
          <a:cs typeface="+mn-cs"/>
        </a:defRPr>
      </a:lvl1pPr>
      <a:lvl2pPr marL="990600" lvl="1" indent="-381000" algn="l" defTabSz="1219200" rtl="0" eaLnBrk="1" fontAlgn="base" latinLnBrk="0" hangingPunct="1">
        <a:lnSpc>
          <a:spcPct val="100000"/>
        </a:lnSpc>
        <a:spcBef>
          <a:spcPts val="130"/>
        </a:spcBef>
        <a:spcAft>
          <a:spcPct val="0"/>
        </a:spcAft>
        <a:buChar char="–"/>
        <a:defRPr sz="3735" b="0" i="0" u="none" kern="1200" baseline="0">
          <a:solidFill>
            <a:schemeClr val="tx1"/>
          </a:solidFill>
          <a:latin typeface="+mn-lt"/>
          <a:ea typeface="+mn-ea"/>
          <a:cs typeface="+mn-cs"/>
        </a:defRPr>
      </a:lvl2pPr>
      <a:lvl3pPr marL="1524000" lvl="2" indent="-304800" algn="l" defTabSz="1219200" rtl="0" eaLnBrk="1" fontAlgn="base" latinLnBrk="0" hangingPunct="1">
        <a:lnSpc>
          <a:spcPct val="100000"/>
        </a:lnSpc>
        <a:spcBef>
          <a:spcPts val="130"/>
        </a:spcBef>
        <a:spcAft>
          <a:spcPct val="0"/>
        </a:spcAft>
        <a:buChar char="•"/>
        <a:defRPr sz="3200" b="0" i="0" u="none" kern="1200" baseline="0">
          <a:solidFill>
            <a:schemeClr val="tx1"/>
          </a:solidFill>
          <a:latin typeface="+mn-lt"/>
          <a:ea typeface="+mn-ea"/>
          <a:cs typeface="+mn-cs"/>
        </a:defRPr>
      </a:lvl3pPr>
      <a:lvl4pPr marL="2133600" lvl="3"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4pPr>
      <a:lvl5pPr marL="2743200" lvl="4"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5pPr>
      <a:lvl6pPr marL="3352800" lvl="5"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6pPr>
      <a:lvl7pPr marL="3962400" lvl="6"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7pPr>
      <a:lvl8pPr marL="4572000" lvl="7"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8pPr>
      <a:lvl9pPr marL="5181600" lvl="8"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9pPr>
    </p:bodyStyle>
    <p:otherStyle>
      <a:lvl1pPr marL="0" lvl="0" indent="0" algn="l" defTabSz="12192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609600" lvl="1"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1219200" lvl="2"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828800" lvl="3"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2438400" lvl="4"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3048000" lvl="5"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3657600" lvl="6"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4267200" lvl="7"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4876800" lvl="8"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24" y="365126"/>
            <a:ext cx="1051589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24" y="1825624"/>
            <a:ext cx="10515890" cy="435133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38223" y="6356351"/>
            <a:ext cx="27432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4038712" y="6356351"/>
            <a:ext cx="411491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838" y="6356351"/>
            <a:ext cx="27432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txStyles>
    <p:titleStyle>
      <a:lvl1pPr algn="l" defTabSz="914400" rtl="0" eaLnBrk="1" latinLnBrk="0" hangingPunct="1">
        <a:lnSpc>
          <a:spcPct val="90000"/>
        </a:lnSpc>
        <a:spcBef>
          <a:spcPct val="0"/>
        </a:spcBef>
        <a:buNone/>
        <a:defRPr sz="4405"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165" indent="-228600" algn="l" defTabSz="914400" rtl="0" eaLnBrk="1" latinLnBrk="0" hangingPunct="1">
        <a:lnSpc>
          <a:spcPct val="90000"/>
        </a:lnSpc>
        <a:spcBef>
          <a:spcPct val="10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10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213890" name="Rectangle 2"/>
          <p:cNvSpPr>
            <a:spLocks noGrp="1"/>
          </p:cNvSpPr>
          <p:nvPr>
            <p:ph type="title"/>
          </p:nvPr>
        </p:nvSpPr>
        <p:spPr>
          <a:xfrm>
            <a:off x="609600" y="275167"/>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213891" name="Rectangle 3"/>
          <p:cNvSpPr>
            <a:spLocks noGrp="1"/>
          </p:cNvSpPr>
          <p:nvPr>
            <p:ph type="body"/>
          </p:nvPr>
        </p:nvSpPr>
        <p:spPr>
          <a:xfrm>
            <a:off x="609600" y="1600200"/>
            <a:ext cx="10972800" cy="452543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609600" y="6246284"/>
            <a:ext cx="2844800" cy="476251"/>
          </a:xfrm>
          <a:prstGeom prst="rect">
            <a:avLst/>
          </a:prstGeom>
          <a:noFill/>
          <a:ln w="9525">
            <a:noFill/>
            <a:miter lim="800000"/>
          </a:ln>
          <a:effectLst/>
        </p:spPr>
        <p:txBody>
          <a:bodyPr vert="horz" wrap="square" lIns="91440" tIns="45720" rIns="91440" bIns="45720" numCol="1" anchor="t" anchorCtr="0" compatLnSpc="1"/>
          <a:lstStyle>
            <a:lvl1pPr eaLnBrk="1" hangingPunct="1">
              <a:defRPr sz="1865">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4165600" y="6246284"/>
            <a:ext cx="3860800" cy="476251"/>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865">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8737600" y="6246284"/>
            <a:ext cx="2844800" cy="476251"/>
          </a:xfrm>
          <a:prstGeom prst="rect">
            <a:avLst/>
          </a:prstGeom>
          <a:noFill/>
          <a:ln w="9525">
            <a:noFill/>
            <a:miter lim="800000"/>
          </a:ln>
          <a:effectLst/>
        </p:spPr>
        <p:txBody>
          <a:bodyPr vert="horz" wrap="square" lIns="91440" tIns="45720" rIns="91440" bIns="45720" numCol="1" anchor="t" anchorCtr="0" compatLnSpc="1"/>
          <a:lstStyle>
            <a:lvl1pPr algn="r">
              <a:defRPr sz="1865"/>
            </a:lvl1p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fld>
            <a:endParaRPr lang="en-US" altLang="zh-CN"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marL="0" lvl="0" indent="0" algn="ctr" defTabSz="1219200" rtl="0" eaLnBrk="1" fontAlgn="base" latinLnBrk="0" hangingPunct="1">
        <a:lnSpc>
          <a:spcPct val="100000"/>
        </a:lnSpc>
        <a:spcBef>
          <a:spcPct val="0"/>
        </a:spcBef>
        <a:spcAft>
          <a:spcPct val="0"/>
        </a:spcAft>
        <a:buNone/>
        <a:defRPr sz="5865" b="0" i="0" u="none" kern="1200" baseline="0">
          <a:solidFill>
            <a:schemeClr val="tx2"/>
          </a:solidFill>
          <a:latin typeface="+mj-lt"/>
          <a:ea typeface="+mj-ea"/>
          <a:cs typeface="+mj-cs"/>
        </a:defRPr>
      </a:lvl1pPr>
    </p:titleStyle>
    <p:bodyStyle>
      <a:lvl1pPr marL="457200" lvl="0" indent="-457200" algn="l" defTabSz="1219200" rtl="0" eaLnBrk="1" fontAlgn="base" latinLnBrk="0" hangingPunct="1">
        <a:lnSpc>
          <a:spcPct val="100000"/>
        </a:lnSpc>
        <a:spcBef>
          <a:spcPts val="130"/>
        </a:spcBef>
        <a:spcAft>
          <a:spcPct val="0"/>
        </a:spcAft>
        <a:buChar char="•"/>
        <a:defRPr sz="4265" b="0" i="0" u="none" kern="1200" baseline="0">
          <a:solidFill>
            <a:schemeClr val="tx1"/>
          </a:solidFill>
          <a:latin typeface="+mn-lt"/>
          <a:ea typeface="+mn-ea"/>
          <a:cs typeface="+mn-cs"/>
        </a:defRPr>
      </a:lvl1pPr>
      <a:lvl2pPr marL="990600" lvl="1" indent="-381000" algn="l" defTabSz="1219200" rtl="0" eaLnBrk="1" fontAlgn="base" latinLnBrk="0" hangingPunct="1">
        <a:lnSpc>
          <a:spcPct val="100000"/>
        </a:lnSpc>
        <a:spcBef>
          <a:spcPts val="130"/>
        </a:spcBef>
        <a:spcAft>
          <a:spcPct val="0"/>
        </a:spcAft>
        <a:buChar char="–"/>
        <a:defRPr sz="3735" b="0" i="0" u="none" kern="1200" baseline="0">
          <a:solidFill>
            <a:schemeClr val="tx1"/>
          </a:solidFill>
          <a:latin typeface="+mn-lt"/>
          <a:ea typeface="+mn-ea"/>
          <a:cs typeface="+mn-cs"/>
        </a:defRPr>
      </a:lvl2pPr>
      <a:lvl3pPr marL="1524000" lvl="2" indent="-304800" algn="l" defTabSz="1219200" rtl="0" eaLnBrk="1" fontAlgn="base" latinLnBrk="0" hangingPunct="1">
        <a:lnSpc>
          <a:spcPct val="100000"/>
        </a:lnSpc>
        <a:spcBef>
          <a:spcPts val="130"/>
        </a:spcBef>
        <a:spcAft>
          <a:spcPct val="0"/>
        </a:spcAft>
        <a:buChar char="•"/>
        <a:defRPr sz="3200" b="0" i="0" u="none" kern="1200" baseline="0">
          <a:solidFill>
            <a:schemeClr val="tx1"/>
          </a:solidFill>
          <a:latin typeface="+mn-lt"/>
          <a:ea typeface="+mn-ea"/>
          <a:cs typeface="+mn-cs"/>
        </a:defRPr>
      </a:lvl3pPr>
      <a:lvl4pPr marL="2133600" lvl="3"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4pPr>
      <a:lvl5pPr marL="2743200" lvl="4"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5pPr>
      <a:lvl6pPr marL="3352800" lvl="5"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6pPr>
      <a:lvl7pPr marL="3962400" lvl="6"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7pPr>
      <a:lvl8pPr marL="4572000" lvl="7"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8pPr>
      <a:lvl9pPr marL="5181600" lvl="8"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9pPr>
    </p:bodyStyle>
    <p:otherStyle>
      <a:lvl1pPr marL="0" lvl="0" indent="0" algn="l" defTabSz="12192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609600" lvl="1"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1219200" lvl="2"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828800" lvl="3"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2438400" lvl="4"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3048000" lvl="5"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3657600" lvl="6"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4267200" lvl="7"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4876800" lvl="8"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980418" name="Rectangle 2"/>
          <p:cNvSpPr>
            <a:spLocks noGrp="1"/>
          </p:cNvSpPr>
          <p:nvPr>
            <p:ph type="title"/>
          </p:nvPr>
        </p:nvSpPr>
        <p:spPr>
          <a:xfrm>
            <a:off x="609600" y="275167"/>
            <a:ext cx="10972800" cy="1143000"/>
          </a:xfrm>
          <a:prstGeom prst="rect">
            <a:avLst/>
          </a:prstGeom>
          <a:noFill/>
          <a:ln w="9525">
            <a:noFill/>
          </a:ln>
        </p:spPr>
        <p:txBody>
          <a:bodyPr lIns="91436" tIns="45718" rIns="91436" bIns="45718" anchor="ctr"/>
          <a:p>
            <a:pPr lvl="0"/>
            <a:r>
              <a:rPr lang="zh-CN" altLang="en-US" dirty="0"/>
              <a:t>单击此处编辑母版标题样式</a:t>
            </a:r>
            <a:endParaRPr lang="zh-CN" altLang="en-US" dirty="0"/>
          </a:p>
        </p:txBody>
      </p:sp>
      <p:sp>
        <p:nvSpPr>
          <p:cNvPr id="1980419" name="Rectangle 3"/>
          <p:cNvSpPr>
            <a:spLocks noGrp="1"/>
          </p:cNvSpPr>
          <p:nvPr>
            <p:ph type="body"/>
          </p:nvPr>
        </p:nvSpPr>
        <p:spPr>
          <a:xfrm>
            <a:off x="609600" y="1600200"/>
            <a:ext cx="10972800" cy="4525433"/>
          </a:xfrm>
          <a:prstGeom prst="rect">
            <a:avLst/>
          </a:prstGeom>
          <a:noFill/>
          <a:ln w="9525">
            <a:noFill/>
          </a:ln>
        </p:spPr>
        <p:txBody>
          <a:bodyPr lIns="91436" tIns="45718" rIns="91436" bIns="45718"/>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980420" name="Rectangle 4"/>
          <p:cNvSpPr>
            <a:spLocks noGrp="1"/>
          </p:cNvSpPr>
          <p:nvPr>
            <p:ph type="dt" sz="half"/>
          </p:nvPr>
        </p:nvSpPr>
        <p:spPr>
          <a:xfrm>
            <a:off x="609600" y="6246284"/>
            <a:ext cx="2844800" cy="476249"/>
          </a:xfrm>
          <a:prstGeom prst="rect">
            <a:avLst/>
          </a:prstGeom>
          <a:noFill/>
          <a:ln w="9525">
            <a:noFill/>
          </a:ln>
        </p:spPr>
        <p:txBody>
          <a:bodyPr lIns="91436" tIns="45718" rIns="91436" bIns="45718"/>
          <a:lstStyle>
            <a:lvl1pPr>
              <a:defRPr sz="1865"/>
            </a:lvl1pPr>
          </a:lstStyle>
          <a:p>
            <a:pPr lvl="0"/>
            <a:endParaRPr lang="zh-CN" altLang="en-US" dirty="0">
              <a:latin typeface="Arial" panose="020B0604020202020204" pitchFamily="34" charset="0"/>
            </a:endParaRPr>
          </a:p>
        </p:txBody>
      </p:sp>
      <p:sp>
        <p:nvSpPr>
          <p:cNvPr id="1980421" name="Rectangle 5"/>
          <p:cNvSpPr>
            <a:spLocks noGrp="1"/>
          </p:cNvSpPr>
          <p:nvPr>
            <p:ph type="ftr" sz="quarter"/>
          </p:nvPr>
        </p:nvSpPr>
        <p:spPr>
          <a:xfrm>
            <a:off x="4165600" y="6246284"/>
            <a:ext cx="3860800" cy="476249"/>
          </a:xfrm>
          <a:prstGeom prst="rect">
            <a:avLst/>
          </a:prstGeom>
          <a:noFill/>
          <a:ln w="9525">
            <a:noFill/>
          </a:ln>
        </p:spPr>
        <p:txBody>
          <a:bodyPr lIns="91436" tIns="45718" rIns="91436" bIns="45718"/>
          <a:lstStyle>
            <a:lvl1pPr algn="ctr">
              <a:defRPr sz="1865"/>
            </a:lvl1pPr>
          </a:lstStyle>
          <a:p>
            <a:pPr lvl="0"/>
            <a:endParaRPr lang="zh-CN" altLang="en-US" dirty="0">
              <a:latin typeface="Arial" panose="020B0604020202020204" pitchFamily="34" charset="0"/>
            </a:endParaRPr>
          </a:p>
        </p:txBody>
      </p:sp>
      <p:sp>
        <p:nvSpPr>
          <p:cNvPr id="1980422" name="Rectangle 6"/>
          <p:cNvSpPr>
            <a:spLocks noGrp="1"/>
          </p:cNvSpPr>
          <p:nvPr>
            <p:ph type="sldNum" sz="quarter"/>
          </p:nvPr>
        </p:nvSpPr>
        <p:spPr>
          <a:xfrm>
            <a:off x="8737600" y="6246284"/>
            <a:ext cx="2844800" cy="476249"/>
          </a:xfrm>
          <a:prstGeom prst="rect">
            <a:avLst/>
          </a:prstGeom>
          <a:noFill/>
          <a:ln w="9525">
            <a:noFill/>
          </a:ln>
        </p:spPr>
        <p:txBody>
          <a:bodyPr lIns="91436" tIns="45718" rIns="91436" bIns="45718"/>
          <a:lstStyle>
            <a:lvl1pPr algn="r">
              <a:defRPr sz="1865"/>
            </a:lvl1pPr>
          </a:lstStyle>
          <a:p>
            <a:pPr lvl="0"/>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lvl1pPr marL="0" lvl="0" indent="0" algn="ctr" defTabSz="1219200" rtl="0" eaLnBrk="1" fontAlgn="base" latinLnBrk="0" hangingPunct="1">
        <a:lnSpc>
          <a:spcPct val="100000"/>
        </a:lnSpc>
        <a:spcBef>
          <a:spcPct val="0"/>
        </a:spcBef>
        <a:spcAft>
          <a:spcPct val="0"/>
        </a:spcAft>
        <a:buNone/>
        <a:defRPr sz="5865" b="0" i="0" u="none" kern="1200" baseline="0">
          <a:solidFill>
            <a:schemeClr val="tx2"/>
          </a:solidFill>
          <a:latin typeface="+mj-lt"/>
          <a:ea typeface="+mj-ea"/>
          <a:cs typeface="+mj-cs"/>
        </a:defRPr>
      </a:lvl1pPr>
    </p:titleStyle>
    <p:bodyStyle>
      <a:lvl1pPr marL="457200" lvl="0" indent="-457200" algn="l" defTabSz="1219200" rtl="0" eaLnBrk="1" fontAlgn="base" latinLnBrk="0" hangingPunct="1">
        <a:lnSpc>
          <a:spcPct val="100000"/>
        </a:lnSpc>
        <a:spcBef>
          <a:spcPts val="130"/>
        </a:spcBef>
        <a:spcAft>
          <a:spcPct val="0"/>
        </a:spcAft>
        <a:buChar char="•"/>
        <a:defRPr sz="4265" b="0" i="0" u="none" kern="1200" baseline="0">
          <a:solidFill>
            <a:schemeClr val="tx1"/>
          </a:solidFill>
          <a:latin typeface="+mn-lt"/>
          <a:ea typeface="+mn-ea"/>
          <a:cs typeface="+mn-cs"/>
        </a:defRPr>
      </a:lvl1pPr>
      <a:lvl2pPr marL="990600" lvl="1" indent="-381000" algn="l" defTabSz="1219200" rtl="0" eaLnBrk="1" fontAlgn="base" latinLnBrk="0" hangingPunct="1">
        <a:lnSpc>
          <a:spcPct val="100000"/>
        </a:lnSpc>
        <a:spcBef>
          <a:spcPts val="130"/>
        </a:spcBef>
        <a:spcAft>
          <a:spcPct val="0"/>
        </a:spcAft>
        <a:buChar char="–"/>
        <a:defRPr sz="3735" b="0" i="0" u="none" kern="1200" baseline="0">
          <a:solidFill>
            <a:schemeClr val="tx1"/>
          </a:solidFill>
          <a:latin typeface="+mn-lt"/>
          <a:ea typeface="+mn-ea"/>
          <a:cs typeface="+mn-cs"/>
        </a:defRPr>
      </a:lvl2pPr>
      <a:lvl3pPr marL="1524000" lvl="2" indent="-304800" algn="l" defTabSz="1219200" rtl="0" eaLnBrk="1" fontAlgn="base" latinLnBrk="0" hangingPunct="1">
        <a:lnSpc>
          <a:spcPct val="100000"/>
        </a:lnSpc>
        <a:spcBef>
          <a:spcPts val="130"/>
        </a:spcBef>
        <a:spcAft>
          <a:spcPct val="0"/>
        </a:spcAft>
        <a:buChar char="•"/>
        <a:defRPr sz="3200" b="0" i="0" u="none" kern="1200" baseline="0">
          <a:solidFill>
            <a:schemeClr val="tx1"/>
          </a:solidFill>
          <a:latin typeface="+mn-lt"/>
          <a:ea typeface="+mn-ea"/>
          <a:cs typeface="+mn-cs"/>
        </a:defRPr>
      </a:lvl3pPr>
      <a:lvl4pPr marL="2133600" lvl="3"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4pPr>
      <a:lvl5pPr marL="2743200" lvl="4"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5pPr>
      <a:lvl6pPr marL="3352800" lvl="5"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6pPr>
      <a:lvl7pPr marL="3962400" lvl="6"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7pPr>
      <a:lvl8pPr marL="4572000" lvl="7"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8pPr>
      <a:lvl9pPr marL="5181600" lvl="8" indent="-304800" algn="l" defTabSz="1219200" rtl="0" eaLnBrk="1" fontAlgn="base" latinLnBrk="0" hangingPunct="1">
        <a:lnSpc>
          <a:spcPct val="100000"/>
        </a:lnSpc>
        <a:spcBef>
          <a:spcPts val="130"/>
        </a:spcBef>
        <a:spcAft>
          <a:spcPct val="0"/>
        </a:spcAft>
        <a:buChar char="»"/>
        <a:defRPr sz="2665" b="0" i="0" u="none" kern="1200" baseline="0">
          <a:solidFill>
            <a:schemeClr val="tx1"/>
          </a:solidFill>
          <a:latin typeface="+mn-lt"/>
          <a:ea typeface="+mn-ea"/>
          <a:cs typeface="+mn-cs"/>
        </a:defRPr>
      </a:lvl9pPr>
    </p:bodyStyle>
    <p:otherStyle>
      <a:lvl1pPr marL="0" lvl="0" indent="0" algn="l" defTabSz="12192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609600" lvl="1"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1219200" lvl="2"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828800" lvl="3"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2438400" lvl="4"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3048000" lvl="5"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3657600" lvl="6"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4267200" lvl="7"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4876800" lvl="8" indent="0" algn="l" defTabSz="1219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8.jpeg" Type="http://schemas.openxmlformats.org/officeDocument/2006/relationships/image"/></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70.png"/></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70.png"/></Relationships>
</file>

<file path=ppt/slides/_rels/slide102.xml.rels><?xml version="1.0" encoding="UTF-8" standalone="yes" ?><Relationships xmlns="http://schemas.openxmlformats.org/package/2006/relationships"><Relationship Id="rId2" Target="../slideLayouts/slideLayout61.xml" Type="http://schemas.openxmlformats.org/officeDocument/2006/relationships/slideLayout"/><Relationship Id="rId1" Target="../media/image71.jpeg" Type="http://schemas.openxmlformats.org/officeDocument/2006/relationships/image"/></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72.jpeg"/></Relationships>
</file>

<file path=ppt/slides/_rels/slide11.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12.jpeg" Type="http://schemas.openxmlformats.org/officeDocument/2006/relationships/image"/></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5" Target="../slideLayouts/slideLayout7.xml" Type="http://schemas.openxmlformats.org/officeDocument/2006/relationships/slideLayout"/><Relationship Id="rId4" Target="../media/image16.jpeg" Type="http://schemas.openxmlformats.org/officeDocument/2006/relationships/image"/><Relationship Id="rId3" Target="../media/image15.png" Type="http://schemas.openxmlformats.org/officeDocument/2006/relationships/image"/><Relationship Id="rId2" Target="../media/image14.png" Type="http://schemas.openxmlformats.org/officeDocument/2006/relationships/image"/><Relationship Id="rId1" Target="../media/image13.jpeg" Type="http://schemas.openxmlformats.org/officeDocument/2006/relationships/image"/></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0.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arget="../notesSlides/notesSlide2.xml" Type="http://schemas.openxmlformats.org/officeDocument/2006/relationships/notesSlide"/><Relationship Id="rId2" Target="../slideLayouts/slideLayout40.xml" Type="http://schemas.openxmlformats.org/officeDocument/2006/relationships/slideLayout"/><Relationship Id="rId1" Target="../media/image18.jpeg" Type="http://schemas.openxmlformats.org/officeDocument/2006/relationships/image"/></Relationships>
</file>

<file path=ppt/slides/_rels/slide2.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8.jpeg" Type="http://schemas.openxmlformats.org/officeDocument/2006/relationships/image"/></Relationships>
</file>

<file path=ppt/slides/_rels/slide20.xml.rels><?xml version="1.0" encoding="UTF-8" standalone="yes" ?><Relationships xmlns="http://schemas.openxmlformats.org/package/2006/relationships"><Relationship Id="rId2" Target="../slideLayouts/slideLayout40.xml" Type="http://schemas.openxmlformats.org/officeDocument/2006/relationships/slideLayout"/><Relationship Id="rId1" Target="../media/image1.png" Type="http://schemas.openxmlformats.org/officeDocument/2006/relationships/image"/></Relationships>
</file>

<file path=ppt/slides/_rels/slide21.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19.jpeg" Type="http://schemas.openxmlformats.org/officeDocument/2006/relationships/image"/></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arget="../slideLayouts/slideLayout7.xml" Type="http://schemas.openxmlformats.org/officeDocument/2006/relationships/slideLayout"/><Relationship Id="rId2" Target="../media/image20.jpeg" Type="http://schemas.openxmlformats.org/officeDocument/2006/relationships/image"/><Relationship Id="rId1" Target="../media/image21.jpeg" Type="http://schemas.openxmlformats.org/officeDocument/2006/relationships/image"/></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6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6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4.xml"/><Relationship Id="rId3" Type="http://schemas.openxmlformats.org/officeDocument/2006/relationships/themeOverride" Target="../theme/themeOverride1.xml"/><Relationship Id="rId2" Type="http://schemas.openxmlformats.org/officeDocument/2006/relationships/image" Target="../media/image23.jpeg"/><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arget="../slideLayouts/slideLayout7.xml" Type="http://schemas.openxmlformats.org/officeDocument/2006/relationships/slideLayout"/><Relationship Id="rId2" Target="../media/image25.jpeg" Type="http://schemas.openxmlformats.org/officeDocument/2006/relationships/image"/><Relationship Id="rId1" Target="../media/image24.jpeg" Type="http://schemas.openxmlformats.org/officeDocument/2006/relationships/image"/></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arget="../slideLayouts/slideLayout7.xml" Type="http://schemas.openxmlformats.org/officeDocument/2006/relationships/slideLayout"/><Relationship Id="rId2" Target="../media/image32.png" Type="http://schemas.openxmlformats.org/officeDocument/2006/relationships/image"/><Relationship Id="rId1" Target="../media/image31.jpeg" Type="http://schemas.openxmlformats.org/officeDocument/2006/relationships/image"/></Relationships>
</file>

<file path=ppt/slides/_rels/slide39.xml.rels><?xml version="1.0" encoding="UTF-8" standalone="yes" ?><Relationships xmlns="http://schemas.openxmlformats.org/package/2006/relationships"><Relationship Id="rId3" Target="../slideLayouts/slideLayout7.xml" Type="http://schemas.openxmlformats.org/officeDocument/2006/relationships/slideLayout"/><Relationship Id="rId2" Target="../media/image34.jpeg" Type="http://schemas.openxmlformats.org/officeDocument/2006/relationships/image"/><Relationship Id="rId1" Target="../media/image33.jpeg" Type="http://schemas.openxmlformats.org/officeDocument/2006/relationships/image"/></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41.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36.jpeg" Type="http://schemas.openxmlformats.org/officeDocument/2006/relationships/image"/></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jpeg"/></Relationships>
</file>

<file path=ppt/slides/_rels/slide48.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42.jpeg" Type="http://schemas.openxmlformats.org/officeDocument/2006/relationships/image"/></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3.png"/></Relationships>
</file>

<file path=ppt/slides/_rels/slide53.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44.jpeg" Type="http://schemas.openxmlformats.org/officeDocument/2006/relationships/image"/></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10.jpeg" Type="http://schemas.openxmlformats.org/officeDocument/2006/relationships/image"/></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6.jpeg"/><Relationship Id="rId1" Type="http://schemas.openxmlformats.org/officeDocument/2006/relationships/image" Target="../media/image4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47.jpeg" Type="http://schemas.openxmlformats.org/officeDocument/2006/relationships/image"/></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image" Target="../media/image48.jpeg"/></Relationships>
</file>

<file path=ppt/slides/_rels/slide67.xml.rels><?xml version="1.0" encoding="UTF-8" standalone="yes" ?><Relationships xmlns="http://schemas.openxmlformats.org/package/2006/relationships"><Relationship Id="rId7" Target="../notesSlides/notesSlide9.xml" Type="http://schemas.openxmlformats.org/officeDocument/2006/relationships/notesSlide"/><Relationship Id="rId6" Target="../slideLayouts/slideLayout13.xml" Type="http://schemas.openxmlformats.org/officeDocument/2006/relationships/slideLayout"/><Relationship Id="rId5" Target="../media/image53.jpeg" Type="http://schemas.openxmlformats.org/officeDocument/2006/relationships/image"/><Relationship Id="rId4" Target="../media/image52.jpeg" Type="http://schemas.openxmlformats.org/officeDocument/2006/relationships/image"/><Relationship Id="rId3" Target="../media/image51.jpeg" Type="http://schemas.openxmlformats.org/officeDocument/2006/relationships/image"/><Relationship Id="rId2" Target="../media/image50.jpeg" Type="http://schemas.openxmlformats.org/officeDocument/2006/relationships/image"/><Relationship Id="rId1" Target="../media/image49.jpeg" Type="http://schemas.openxmlformats.org/officeDocument/2006/relationships/image"/></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png"/></Relationships>
</file>

<file path=ppt/slides/_rels/slide7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55.jpeg" Type="http://schemas.openxmlformats.org/officeDocument/2006/relationships/image"/></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11.jpeg"/></Relationships>
</file>

<file path=ppt/slides/_rels/slide8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56.jpeg" Type="http://schemas.openxmlformats.org/officeDocument/2006/relationships/image"/></Relationships>
</file>

<file path=ppt/slides/_rels/slide8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84.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57.jpeg" Type="http://schemas.openxmlformats.org/officeDocument/2006/relationships/image"/></Relationships>
</file>

<file path=ppt/slides/_rels/slide85.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58.jpeg" Type="http://schemas.openxmlformats.org/officeDocument/2006/relationships/image"/></Relationships>
</file>

<file path=ppt/slides/_rels/slide86.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59.jpeg" Type="http://schemas.openxmlformats.org/officeDocument/2006/relationships/image"/></Relationships>
</file>

<file path=ppt/slides/_rels/slide87.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60.jpeg" Type="http://schemas.openxmlformats.org/officeDocument/2006/relationships/image"/></Relationships>
</file>

<file path=ppt/slides/_rels/slide88.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61.jpeg" Type="http://schemas.openxmlformats.org/officeDocument/2006/relationships/image"/></Relationships>
</file>

<file path=ppt/slides/_rels/slide89.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62.jpeg" Type="http://schemas.openxmlformats.org/officeDocument/2006/relationships/image"/></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63.jpeg" Type="http://schemas.openxmlformats.org/officeDocument/2006/relationships/image"/></Relationships>
</file>

<file path=ppt/slides/_rels/slide91.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64.jpeg" Type="http://schemas.openxmlformats.org/officeDocument/2006/relationships/image"/></Relationships>
</file>

<file path=ppt/slides/_rels/slide92.xml.rels><?xml version="1.0" encoding="UTF-8" standalone="yes" ?><Relationships xmlns="http://schemas.openxmlformats.org/package/2006/relationships"><Relationship Id="rId2" Target="../slideLayouts/slideLayout7.xml" Type="http://schemas.openxmlformats.org/officeDocument/2006/relationships/slideLayout"/><Relationship Id="rId1" Target="../media/image65.jpeg" Type="http://schemas.openxmlformats.org/officeDocument/2006/relationships/image"/></Relationships>
</file>

<file path=ppt/slides/_rels/slide93.xml.rels><?xml version="1.0" encoding="UTF-8" standalone="yes" ?><Relationships xmlns="http://schemas.openxmlformats.org/package/2006/relationships"><Relationship Id="rId3" Target="../slideLayouts/slideLayout7.xml" Type="http://schemas.openxmlformats.org/officeDocument/2006/relationships/slideLayout"/><Relationship Id="rId2" Target="../media/image67.jpeg" Type="http://schemas.openxmlformats.org/officeDocument/2006/relationships/image"/><Relationship Id="rId1" Target="../media/image66.jpeg" Type="http://schemas.openxmlformats.org/officeDocument/2006/relationships/image"/></Relationships>
</file>

<file path=ppt/slides/_rels/slide94.xml.rels><?xml version="1.0" encoding="UTF-8" standalone="yes" ?><Relationships xmlns="http://schemas.openxmlformats.org/package/2006/relationships"><Relationship Id="rId3" Target="../slideLayouts/slideLayout7.xml" Type="http://schemas.openxmlformats.org/officeDocument/2006/relationships/slideLayout"/><Relationship Id="rId2" Target="../media/image69.jpeg" Type="http://schemas.openxmlformats.org/officeDocument/2006/relationships/image"/><Relationship Id="rId1" Target="../media/image68.jpeg" Type="http://schemas.openxmlformats.org/officeDocument/2006/relationships/image"/></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92386" name="图片 2192385" descr="jpg"/>
          <p:cNvPicPr>
            <a:picLocks noChangeAspect="1"/>
          </p:cNvPicPr>
          <p:nvPr/>
        </p:nvPicPr>
        <p:blipFill>
          <a:blip r:embed="rId1"/>
          <a:stretch>
            <a:fillRect/>
          </a:stretch>
        </p:blipFill>
        <p:spPr>
          <a:xfrm>
            <a:off x="0" y="1068705"/>
            <a:ext cx="12192000" cy="4790440"/>
          </a:xfrm>
          <a:prstGeom prst="rect">
            <a:avLst/>
          </a:prstGeom>
          <a:noFill/>
          <a:ln w="9525">
            <a:noFill/>
          </a:ln>
        </p:spPr>
      </p:pic>
      <p:sp>
        <p:nvSpPr>
          <p:cNvPr id="2192387" name="文本框 2192386"/>
          <p:cNvSpPr txBox="1"/>
          <p:nvPr/>
        </p:nvSpPr>
        <p:spPr>
          <a:xfrm>
            <a:off x="304800" y="4953000"/>
            <a:ext cx="11582400" cy="780415"/>
          </a:xfrm>
          <a:prstGeom prst="rect">
            <a:avLst/>
          </a:prstGeom>
          <a:noFill/>
          <a:ln w="9525">
            <a:noFill/>
          </a:ln>
        </p:spPr>
        <p:txBody>
          <a:bodyPr lIns="121914" tIns="60957" rIns="121914" bIns="60957">
            <a:spAutoFit/>
          </a:bodyPr>
          <a:p>
            <a:pPr algn="ctr">
              <a:lnSpc>
                <a:spcPct val="115000"/>
              </a:lnSpc>
            </a:pPr>
            <a:r>
              <a:rPr lang="zh-CN" altLang="en-US" sz="1865" b="1" dirty="0">
                <a:solidFill>
                  <a:schemeClr val="bg1"/>
                </a:solidFill>
                <a:latin typeface="楷体" panose="02010609060101010101" pitchFamily="49" charset="-122"/>
                <a:ea typeface="楷体" panose="02010609060101010101" pitchFamily="49" charset="-122"/>
              </a:rPr>
              <a:t>刘庆亮</a:t>
            </a:r>
            <a:endParaRPr lang="zh-CN" altLang="en-US" sz="1865" b="1" dirty="0">
              <a:solidFill>
                <a:schemeClr val="bg1"/>
              </a:solidFill>
              <a:latin typeface="楷体" panose="02010609060101010101" pitchFamily="49" charset="-122"/>
              <a:ea typeface="楷体" panose="02010609060101010101" pitchFamily="49" charset="-122"/>
            </a:endParaRPr>
          </a:p>
          <a:p>
            <a:pPr algn="ctr">
              <a:lnSpc>
                <a:spcPct val="115000"/>
              </a:lnSpc>
            </a:pPr>
            <a:r>
              <a:rPr lang="en-US" altLang="zh-CN" sz="1860" b="1">
                <a:solidFill>
                  <a:schemeClr val="bg1"/>
                </a:solidFill>
                <a:latin typeface="楷体" panose="02010609060101010101" pitchFamily="49" charset="-122"/>
                <a:ea typeface="楷体" panose="02010609060101010101" pitchFamily="49" charset="-122"/>
                <a:sym typeface="+mn-ea"/>
              </a:rPr>
              <a:t>2022</a:t>
            </a:r>
            <a:r>
              <a:rPr lang="zh-CN" altLang="en-US" sz="1860" b="1" dirty="0">
                <a:solidFill>
                  <a:schemeClr val="bg1"/>
                </a:solidFill>
                <a:latin typeface="楷体" panose="02010609060101010101" pitchFamily="49" charset="-122"/>
                <a:ea typeface="楷体" panose="02010609060101010101" pitchFamily="49" charset="-122"/>
                <a:sym typeface="+mn-ea"/>
              </a:rPr>
              <a:t>年</a:t>
            </a:r>
            <a:r>
              <a:rPr lang="en-US" altLang="zh-CN" sz="1860" b="1">
                <a:solidFill>
                  <a:schemeClr val="bg1"/>
                </a:solidFill>
                <a:latin typeface="楷体" panose="02010609060101010101" pitchFamily="49" charset="-122"/>
                <a:ea typeface="楷体" panose="02010609060101010101" pitchFamily="49" charset="-122"/>
                <a:sym typeface="+mn-ea"/>
              </a:rPr>
              <a:t>11</a:t>
            </a:r>
            <a:r>
              <a:rPr lang="zh-CN" altLang="en-US" sz="1860" b="1" dirty="0">
                <a:solidFill>
                  <a:schemeClr val="bg1"/>
                </a:solidFill>
                <a:latin typeface="楷体" panose="02010609060101010101" pitchFamily="49" charset="-122"/>
                <a:ea typeface="楷体" panose="02010609060101010101" pitchFamily="49" charset="-122"/>
                <a:sym typeface="+mn-ea"/>
              </a:rPr>
              <a:t>月</a:t>
            </a:r>
            <a:r>
              <a:rPr lang="en-US" altLang="zh-CN" sz="1860" b="1">
                <a:solidFill>
                  <a:schemeClr val="bg1"/>
                </a:solidFill>
                <a:latin typeface="楷体" panose="02010609060101010101" pitchFamily="49" charset="-122"/>
                <a:ea typeface="楷体" panose="02010609060101010101" pitchFamily="49" charset="-122"/>
                <a:sym typeface="+mn-ea"/>
              </a:rPr>
              <a:t>17</a:t>
            </a:r>
            <a:r>
              <a:rPr lang="zh-CN" altLang="en-US" sz="1860" b="1" dirty="0">
                <a:solidFill>
                  <a:schemeClr val="bg1"/>
                </a:solidFill>
                <a:latin typeface="楷体" panose="02010609060101010101" pitchFamily="49" charset="-122"/>
                <a:ea typeface="楷体" panose="02010609060101010101" pitchFamily="49" charset="-122"/>
                <a:sym typeface="+mn-ea"/>
              </a:rPr>
              <a:t>日学科研讨会讲座</a:t>
            </a:r>
            <a:endParaRPr lang="zh-CN" altLang="en-US" sz="1860" b="1" dirty="0">
              <a:solidFill>
                <a:schemeClr val="bg1"/>
              </a:solidFill>
              <a:latin typeface="楷体" panose="02010609060101010101" pitchFamily="49" charset="-122"/>
              <a:ea typeface="楷体" panose="02010609060101010101" pitchFamily="49" charset="-122"/>
            </a:endParaRPr>
          </a:p>
        </p:txBody>
      </p:sp>
      <p:sp>
        <p:nvSpPr>
          <p:cNvPr id="2192388" name="文本框 2192387"/>
          <p:cNvSpPr txBox="1"/>
          <p:nvPr/>
        </p:nvSpPr>
        <p:spPr>
          <a:xfrm>
            <a:off x="0" y="0"/>
            <a:ext cx="12192000" cy="974725"/>
          </a:xfrm>
          <a:prstGeom prst="rect">
            <a:avLst/>
          </a:prstGeom>
          <a:solidFill>
            <a:srgbClr val="0000FF"/>
          </a:solidFill>
          <a:ln w="9525">
            <a:noFill/>
          </a:ln>
          <a:effectLst>
            <a:outerShdw dist="107763" dir="2699999" algn="ctr" rotWithShape="0">
              <a:schemeClr val="bg2">
                <a:alpha val="50000"/>
              </a:schemeClr>
            </a:outerShdw>
          </a:effectLst>
        </p:spPr>
        <p:txBody>
          <a:bodyPr lIns="121914" tIns="60957" rIns="121914" bIns="60957">
            <a:spAutoFit/>
          </a:bodyPr>
          <a:p>
            <a:pPr algn="ctr">
              <a:lnSpc>
                <a:spcPct val="130000"/>
              </a:lnSpc>
              <a:spcBef>
                <a:spcPct val="50000"/>
              </a:spcBef>
            </a:pPr>
            <a:r>
              <a:rPr lang="zh-CN" altLang="en-US" sz="4265"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落实核心素养的四大途径</a:t>
            </a:r>
            <a:endParaRPr lang="zh-CN" altLang="en-US" sz="4265"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14057" r="14057"/>
          <a:stretch>
            <a:fillRect/>
          </a:stretch>
        </p:blipFill>
        <p:spPr>
          <a:xfrm>
            <a:off x="645160" y="993775"/>
            <a:ext cx="3409315" cy="4744085"/>
          </a:xfrm>
          <a:prstGeom prst="rect">
            <a:avLst/>
          </a:prstGeom>
        </p:spPr>
      </p:pic>
      <p:sp>
        <p:nvSpPr>
          <p:cNvPr id="3" name="Text Box 3"/>
          <p:cNvSpPr txBox="1"/>
          <p:nvPr/>
        </p:nvSpPr>
        <p:spPr>
          <a:xfrm>
            <a:off x="4178935" y="912495"/>
            <a:ext cx="7451090" cy="5053965"/>
          </a:xfrm>
          <a:prstGeom prst="rect">
            <a:avLst/>
          </a:prstGeom>
          <a:noFill/>
          <a:ln w="9525">
            <a:noFill/>
          </a:ln>
        </p:spPr>
        <p:txBody>
          <a:bodyPr wrap="square">
            <a:spAutoFit/>
          </a:bodyPr>
          <a:p>
            <a:pPr fontAlgn="auto">
              <a:lnSpc>
                <a:spcPts val="3900"/>
              </a:lnSpc>
            </a:pPr>
            <a:r>
              <a:rPr lang="zh-CN" altLang="en-US" sz="3200" dirty="0">
                <a:latin typeface="Arial" panose="020B0604020202020204" pitchFamily="34" charset="0"/>
                <a:ea typeface="黑体" panose="02010609060101010101" pitchFamily="49" charset="-122"/>
              </a:rPr>
              <a:t>     </a:t>
            </a:r>
            <a:r>
              <a:rPr lang="zh-CN" altLang="en-US" sz="2400" dirty="0">
                <a:latin typeface="Arial" panose="020B0604020202020204" pitchFamily="34" charset="0"/>
                <a:ea typeface="黑体" panose="02010609060101010101" pitchFamily="49" charset="-122"/>
              </a:rPr>
              <a:t> </a:t>
            </a:r>
            <a:r>
              <a:rPr lang="zh-CN" altLang="en-US" sz="2400" b="1" u="sng" dirty="0">
                <a:solidFill>
                  <a:srgbClr val="FF0000"/>
                </a:solidFill>
                <a:latin typeface="Arial" panose="020B0604020202020204" pitchFamily="34" charset="0"/>
                <a:ea typeface="黑体" panose="02010609060101010101" pitchFamily="49" charset="-122"/>
              </a:rPr>
              <a:t>课程性质</a:t>
            </a:r>
            <a:r>
              <a:rPr lang="zh-CN" altLang="en-US" sz="2400" b="1" dirty="0">
                <a:solidFill>
                  <a:srgbClr val="FF0000"/>
                </a:solidFill>
                <a:latin typeface="Arial" panose="020B0604020202020204" pitchFamily="34" charset="0"/>
                <a:ea typeface="黑体" panose="02010609060101010101" pitchFamily="49" charset="-122"/>
              </a:rPr>
              <a:t>：</a:t>
            </a:r>
            <a:r>
              <a:rPr lang="zh-CN" altLang="en-US" sz="2400" dirty="0">
                <a:latin typeface="Arial" panose="020B0604020202020204" pitchFamily="34" charset="0"/>
                <a:ea typeface="黑体" panose="02010609060101010101" pitchFamily="49" charset="-122"/>
              </a:rPr>
              <a:t>历史学是</a:t>
            </a:r>
            <a:r>
              <a:rPr lang="zh-CN" altLang="en-US" sz="2400" u="sng" dirty="0">
                <a:solidFill>
                  <a:srgbClr val="FF0000"/>
                </a:solidFill>
                <a:latin typeface="Arial" panose="020B0604020202020204" pitchFamily="34" charset="0"/>
                <a:ea typeface="黑体" panose="02010609060101010101" pitchFamily="49" charset="-122"/>
              </a:rPr>
              <a:t>在一定历史观指导下</a:t>
            </a:r>
            <a:r>
              <a:rPr lang="zh-CN" altLang="en-US" sz="2400" dirty="0">
                <a:latin typeface="Arial" panose="020B0604020202020204" pitchFamily="34" charset="0"/>
                <a:ea typeface="黑体" panose="02010609060101010101" pitchFamily="49" charset="-122"/>
              </a:rPr>
              <a:t>叙述和阐释人类历史进程及其规律的学科。探寻历史真相，总结历史经验，认识历史规律，</a:t>
            </a:r>
            <a:r>
              <a:rPr lang="zh-CN" altLang="en-US" sz="2400" u="sng" dirty="0">
                <a:solidFill>
                  <a:srgbClr val="FF0000"/>
                </a:solidFill>
                <a:latin typeface="Arial" panose="020B0604020202020204" pitchFamily="34" charset="0"/>
                <a:ea typeface="黑体" panose="02010609060101010101" pitchFamily="49" charset="-122"/>
              </a:rPr>
              <a:t>顺应历史发展趋势</a:t>
            </a:r>
            <a:r>
              <a:rPr lang="zh-CN" altLang="en-US" sz="2400" dirty="0">
                <a:solidFill>
                  <a:srgbClr val="FF0000"/>
                </a:solidFill>
                <a:latin typeface="Arial" panose="020B0604020202020204" pitchFamily="34" charset="0"/>
                <a:ea typeface="黑体" panose="02010609060101010101" pitchFamily="49" charset="-122"/>
              </a:rPr>
              <a:t>，</a:t>
            </a:r>
            <a:r>
              <a:rPr lang="zh-CN" altLang="en-US" sz="2400" dirty="0">
                <a:latin typeface="Arial" panose="020B0604020202020204" pitchFamily="34" charset="0"/>
                <a:ea typeface="黑体" panose="02010609060101010101" pitchFamily="49" charset="-122"/>
              </a:rPr>
              <a:t>是历史学的主要社会功能。历史学是人类文化的重要组成部分，在传承人类文明的共同遗产、</a:t>
            </a:r>
            <a:r>
              <a:rPr lang="zh-CN" altLang="en-US" sz="2400" u="sng" dirty="0">
                <a:solidFill>
                  <a:srgbClr val="FF0000"/>
                </a:solidFill>
                <a:latin typeface="Arial" panose="020B0604020202020204" pitchFamily="34" charset="0"/>
                <a:ea typeface="黑体" panose="02010609060101010101" pitchFamily="49" charset="-122"/>
              </a:rPr>
              <a:t>提高公民文化素质</a:t>
            </a:r>
            <a:r>
              <a:rPr lang="zh-CN" altLang="en-US" sz="2400" dirty="0">
                <a:latin typeface="Arial" panose="020B0604020202020204" pitchFamily="34" charset="0"/>
                <a:ea typeface="黑体" panose="02010609060101010101" pitchFamily="49" charset="-122"/>
              </a:rPr>
              <a:t>等方面起着不可替代的重要作用。</a:t>
            </a:r>
            <a:endParaRPr lang="zh-CN" altLang="en-US" sz="2400" dirty="0">
              <a:latin typeface="Arial" panose="020B0604020202020204" pitchFamily="34" charset="0"/>
              <a:ea typeface="黑体" panose="02010609060101010101" pitchFamily="49" charset="-122"/>
            </a:endParaRPr>
          </a:p>
          <a:p>
            <a:pPr fontAlgn="auto">
              <a:lnSpc>
                <a:spcPts val="3900"/>
              </a:lnSpc>
            </a:pPr>
            <a:r>
              <a:rPr lang="zh-CN" altLang="en-US" sz="2400" dirty="0">
                <a:latin typeface="Arial" panose="020B0604020202020204" pitchFamily="34" charset="0"/>
                <a:ea typeface="黑体" panose="02010609060101010101" pitchFamily="49" charset="-122"/>
              </a:rPr>
              <a:t>        </a:t>
            </a:r>
            <a:r>
              <a:rPr lang="zh-CN" altLang="en-US" sz="2400" b="1" dirty="0">
                <a:solidFill>
                  <a:srgbClr val="FF0000"/>
                </a:solidFill>
                <a:latin typeface="Arial" panose="020B0604020202020204" pitchFamily="34" charset="0"/>
                <a:ea typeface="黑体" panose="02010609060101010101" pitchFamily="49" charset="-122"/>
              </a:rPr>
              <a:t>基本理念：</a:t>
            </a:r>
            <a:r>
              <a:rPr lang="zh-CN" altLang="en-US" sz="2400" dirty="0">
                <a:latin typeface="Arial" panose="020B0604020202020204" pitchFamily="34" charset="0"/>
                <a:ea typeface="黑体" panose="02010609060101010101" pitchFamily="49" charset="-122"/>
              </a:rPr>
              <a:t>以</a:t>
            </a:r>
            <a:r>
              <a:rPr lang="zh-CN" altLang="en-US" sz="2400" u="sng" dirty="0">
                <a:solidFill>
                  <a:srgbClr val="FF0000"/>
                </a:solidFill>
                <a:latin typeface="Arial" panose="020B0604020202020204" pitchFamily="34" charset="0"/>
                <a:ea typeface="黑体" panose="02010609060101010101" pitchFamily="49" charset="-122"/>
              </a:rPr>
              <a:t>立德树人</a:t>
            </a:r>
            <a:r>
              <a:rPr lang="zh-CN" altLang="en-US" sz="2400" dirty="0">
                <a:latin typeface="Arial" panose="020B0604020202020204" pitchFamily="34" charset="0"/>
                <a:ea typeface="黑体" panose="02010609060101010101" pitchFamily="49" charset="-122"/>
              </a:rPr>
              <a:t>为历史课程的根本任务；</a:t>
            </a:r>
            <a:r>
              <a:rPr lang="zh-CN" altLang="en-US" sz="2400" u="sng" dirty="0">
                <a:solidFill>
                  <a:srgbClr val="FF0000"/>
                </a:solidFill>
                <a:latin typeface="Arial" panose="020B0604020202020204" pitchFamily="34" charset="0"/>
                <a:ea typeface="黑体" panose="02010609060101010101" pitchFamily="49" charset="-122"/>
              </a:rPr>
              <a:t>坚持正确的思想导向和价值判断</a:t>
            </a:r>
            <a:r>
              <a:rPr lang="zh-CN" altLang="en-US" sz="2400" dirty="0">
                <a:latin typeface="Arial" panose="020B0604020202020204" pitchFamily="34" charset="0"/>
                <a:ea typeface="黑体" panose="02010609060101010101" pitchFamily="49" charset="-122"/>
              </a:rPr>
              <a:t>；以培养和提高学生的历史学科核心素养为目标。         </a:t>
            </a:r>
            <a:endParaRPr lang="zh-CN" altLang="en-US" sz="2400" dirty="0">
              <a:latin typeface="Arial" panose="020B0604020202020204" pitchFamily="34" charset="0"/>
              <a:ea typeface="黑体" panose="02010609060101010101" pitchFamily="49" charset="-122"/>
            </a:endParaRPr>
          </a:p>
          <a:p>
            <a:pPr fontAlgn="auto">
              <a:lnSpc>
                <a:spcPts val="3600"/>
              </a:lnSpc>
            </a:pPr>
            <a:r>
              <a:rPr lang="zh-CN" altLang="en-US" sz="2665" dirty="0">
                <a:latin typeface="Arial" panose="020B0604020202020204" pitchFamily="34" charset="0"/>
                <a:ea typeface="黑体" panose="02010609060101010101" pitchFamily="49" charset="-122"/>
              </a:rPr>
              <a:t>        </a:t>
            </a:r>
            <a:r>
              <a:rPr lang="en-US" altLang="zh-CN" sz="16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1600" dirty="0">
                <a:latin typeface="楷体" panose="02010609060101010101" pitchFamily="49" charset="-122"/>
                <a:ea typeface="楷体" panose="02010609060101010101" pitchFamily="49" charset="-122"/>
                <a:cs typeface="楷体" panose="02010609060101010101" pitchFamily="49" charset="-122"/>
                <a:sym typeface="+mn-ea"/>
              </a:rPr>
              <a:t>《普通高中历史课程标准（</a:t>
            </a:r>
            <a:r>
              <a:rPr lang="en-US" altLang="zh-CN" sz="1600" dirty="0">
                <a:latin typeface="楷体" panose="02010609060101010101" pitchFamily="49" charset="-122"/>
                <a:ea typeface="楷体" panose="02010609060101010101" pitchFamily="49" charset="-122"/>
                <a:cs typeface="楷体" panose="02010609060101010101" pitchFamily="49" charset="-122"/>
                <a:sym typeface="+mn-ea"/>
              </a:rPr>
              <a:t>2017</a:t>
            </a:r>
            <a:r>
              <a:rPr lang="zh-CN" altLang="en-US" sz="1600" dirty="0">
                <a:latin typeface="楷体" panose="02010609060101010101" pitchFamily="49" charset="-122"/>
                <a:ea typeface="楷体" panose="02010609060101010101" pitchFamily="49" charset="-122"/>
                <a:cs typeface="楷体" panose="02010609060101010101" pitchFamily="49" charset="-122"/>
                <a:sym typeface="+mn-ea"/>
              </a:rPr>
              <a:t>年版</a:t>
            </a:r>
            <a:r>
              <a:rPr lang="en-US" altLang="zh-CN" sz="1600" dirty="0">
                <a:latin typeface="楷体" panose="02010609060101010101" pitchFamily="49" charset="-122"/>
                <a:ea typeface="楷体" panose="02010609060101010101" pitchFamily="49" charset="-122"/>
                <a:cs typeface="楷体" panose="02010609060101010101" pitchFamily="49" charset="-122"/>
                <a:sym typeface="+mn-ea"/>
              </a:rPr>
              <a:t>2020</a:t>
            </a:r>
            <a:r>
              <a:rPr lang="zh-CN" altLang="en-US" sz="1600" dirty="0">
                <a:latin typeface="楷体" panose="02010609060101010101" pitchFamily="49" charset="-122"/>
                <a:ea typeface="楷体" panose="02010609060101010101" pitchFamily="49" charset="-122"/>
                <a:cs typeface="楷体" panose="02010609060101010101" pitchFamily="49" charset="-122"/>
                <a:sym typeface="+mn-ea"/>
              </a:rPr>
              <a:t>年修订）》第</a:t>
            </a:r>
            <a:r>
              <a:rPr lang="en-US" altLang="zh-CN" sz="1600" dirty="0">
                <a:latin typeface="楷体" panose="02010609060101010101" pitchFamily="49" charset="-122"/>
                <a:ea typeface="楷体" panose="02010609060101010101" pitchFamily="49" charset="-122"/>
                <a:cs typeface="楷体" panose="02010609060101010101" pitchFamily="49" charset="-122"/>
                <a:sym typeface="+mn-ea"/>
              </a:rPr>
              <a:t>1-2</a:t>
            </a:r>
            <a:r>
              <a:rPr lang="zh-CN" altLang="en-US" sz="1600" dirty="0">
                <a:latin typeface="楷体" panose="02010609060101010101" pitchFamily="49" charset="-122"/>
                <a:ea typeface="楷体" panose="02010609060101010101" pitchFamily="49" charset="-122"/>
                <a:cs typeface="楷体" panose="02010609060101010101" pitchFamily="49" charset="-122"/>
                <a:sym typeface="+mn-ea"/>
              </a:rPr>
              <a:t>页</a:t>
            </a:r>
            <a:r>
              <a:rPr lang="zh-CN" altLang="en-US" sz="1600" dirty="0">
                <a:latin typeface="黑体" panose="02010609060101010101" pitchFamily="49" charset="-122"/>
                <a:ea typeface="黑体" panose="02010609060101010101" pitchFamily="49" charset="-122"/>
                <a:sym typeface="+mn-ea"/>
              </a:rPr>
              <a:t> </a:t>
            </a:r>
            <a:r>
              <a:rPr lang="zh-CN" altLang="en-US" sz="1600" dirty="0">
                <a:latin typeface="Arial" panose="020B0604020202020204" pitchFamily="34" charset="0"/>
                <a:ea typeface="黑体" panose="02010609060101010101" pitchFamily="49" charset="-122"/>
              </a:rPr>
              <a:t>  </a:t>
            </a:r>
            <a:endParaRPr lang="zh-CN" altLang="en-US" sz="1600" dirty="0">
              <a:latin typeface="Arial" panose="020B0604020202020204" pitchFamily="34" charset="0"/>
              <a:ea typeface="黑体" panose="02010609060101010101" pitchFamily="49" charset="-122"/>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1794" name="文本框 2081793"/>
          <p:cNvSpPr txBox="1"/>
          <p:nvPr/>
        </p:nvSpPr>
        <p:spPr>
          <a:xfrm>
            <a:off x="812800" y="381000"/>
            <a:ext cx="10850033" cy="1719580"/>
          </a:xfrm>
          <a:prstGeom prst="rect">
            <a:avLst/>
          </a:prstGeom>
          <a:noFill/>
          <a:ln w="9525">
            <a:noFill/>
          </a:ln>
        </p:spPr>
        <p:txBody>
          <a:bodyPr lIns="121914" tIns="60957" rIns="121914" bIns="60957">
            <a:spAutoFit/>
          </a:bodyPr>
          <a:p>
            <a:pPr>
              <a:lnSpc>
                <a:spcPct val="130000"/>
              </a:lnSpc>
            </a:pPr>
            <a:r>
              <a:rPr lang="zh-CN" altLang="en-US" sz="3200">
                <a:latin typeface="Arial" panose="020B0604020202020204" pitchFamily="34" charset="0"/>
                <a:ea typeface="黑体" panose="02010609060101010101" pitchFamily="49" charset="-122"/>
              </a:rPr>
              <a:t>     </a:t>
            </a:r>
            <a:r>
              <a:rPr lang="en-US" altLang="zh-CN" sz="2400">
                <a:latin typeface="Arial" panose="020B0604020202020204" pitchFamily="34" charset="0"/>
                <a:ea typeface="黑体" panose="02010609060101010101" pitchFamily="49" charset="-122"/>
              </a:rPr>
              <a:t>【</a:t>
            </a:r>
            <a:r>
              <a:rPr lang="zh-CN" altLang="en-US" sz="2400" dirty="0">
                <a:latin typeface="Arial" panose="020B0604020202020204" pitchFamily="34" charset="0"/>
                <a:ea typeface="黑体" panose="02010609060101010101" pitchFamily="49" charset="-122"/>
              </a:rPr>
              <a:t>例</a:t>
            </a:r>
            <a:r>
              <a:rPr lang="en-US" altLang="zh-CN" sz="2400">
                <a:latin typeface="Arial" panose="020B0604020202020204" pitchFamily="34" charset="0"/>
                <a:ea typeface="黑体" panose="02010609060101010101" pitchFamily="49" charset="-122"/>
              </a:rPr>
              <a:t>2】</a:t>
            </a:r>
            <a:r>
              <a:rPr lang="zh-CN" altLang="en-US" sz="2400">
                <a:latin typeface="Arial" panose="020B0604020202020204" pitchFamily="34" charset="0"/>
                <a:ea typeface="黑体" panose="02010609060101010101" pitchFamily="49" charset="-122"/>
              </a:rPr>
              <a:t>某电视台设立“法制天地”“军事纵横”“爱满人间”“人与自然”等栏目，假如请诸子百家的代表人物来做各栏目的主持人，你认为谁最合适，并将其填写在表格的相应位置。</a:t>
            </a:r>
            <a:endParaRPr lang="zh-CN" altLang="en-US" sz="2400" dirty="0">
              <a:latin typeface="Arial" panose="020B0604020202020204" pitchFamily="34" charset="0"/>
              <a:ea typeface="黑体" panose="02010609060101010101" pitchFamily="49" charset="-122"/>
            </a:endParaRPr>
          </a:p>
        </p:txBody>
      </p:sp>
      <p:sp>
        <p:nvSpPr>
          <p:cNvPr id="2081795" name="文本框 2081794"/>
          <p:cNvSpPr txBox="1"/>
          <p:nvPr/>
        </p:nvSpPr>
        <p:spPr>
          <a:xfrm>
            <a:off x="711200" y="2717800"/>
            <a:ext cx="10464800" cy="3218180"/>
          </a:xfrm>
          <a:prstGeom prst="rect">
            <a:avLst/>
          </a:prstGeom>
          <a:noFill/>
          <a:ln w="9525">
            <a:noFill/>
          </a:ln>
        </p:spPr>
        <p:txBody>
          <a:bodyPr lIns="121914" tIns="60957" rIns="121914" bIns="60957">
            <a:spAutoFit/>
          </a:bodyPr>
          <a:p>
            <a:pPr>
              <a:lnSpc>
                <a:spcPct val="130000"/>
              </a:lnSpc>
            </a:pPr>
            <a:r>
              <a:rPr lang="en-US" altLang="zh-CN" sz="2400" b="1">
                <a:solidFill>
                  <a:srgbClr val="FF0000"/>
                </a:solidFill>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问题诊断</a:t>
            </a:r>
            <a:r>
              <a:rPr lang="en-US" altLang="zh-CN" sz="2400" b="1">
                <a:solidFill>
                  <a:srgbClr val="FF0000"/>
                </a:solidFill>
                <a:latin typeface="黑体" panose="02010609060101010101" pitchFamily="49" charset="-122"/>
                <a:ea typeface="黑体" panose="02010609060101010101" pitchFamily="49" charset="-122"/>
              </a:rPr>
              <a:t>】</a:t>
            </a:r>
            <a:endParaRPr lang="en-US" altLang="zh-CN" sz="2400" b="1">
              <a:solidFill>
                <a:srgbClr val="FF0000"/>
              </a:solidFill>
              <a:latin typeface="黑体" panose="02010609060101010101" pitchFamily="49" charset="-122"/>
              <a:ea typeface="黑体" panose="02010609060101010101" pitchFamily="49" charset="-122"/>
            </a:endParaRPr>
          </a:p>
          <a:p>
            <a:pPr>
              <a:lnSpc>
                <a:spcPct val="130000"/>
              </a:lnSpc>
            </a:pPr>
            <a:r>
              <a:rPr lang="en-US" altLang="zh-CN" sz="2400">
                <a:latin typeface="黑体" panose="02010609060101010101" pitchFamily="49" charset="-122"/>
                <a:ea typeface="黑体" panose="02010609060101010101" pitchFamily="49" charset="-122"/>
              </a:rPr>
              <a:t>    </a:t>
            </a:r>
            <a:r>
              <a:rPr lang="en-US" altLang="zh-CN" sz="2135">
                <a:latin typeface="黑体" panose="02010609060101010101" pitchFamily="49" charset="-122"/>
                <a:ea typeface="黑体" panose="02010609060101010101" pitchFamily="49" charset="-122"/>
              </a:rPr>
              <a:t>1.</a:t>
            </a:r>
            <a:r>
              <a:rPr lang="zh-CN" altLang="en-US" sz="2135" dirty="0">
                <a:latin typeface="黑体" panose="02010609060101010101" pitchFamily="49" charset="-122"/>
                <a:ea typeface="黑体" panose="02010609060101010101" pitchFamily="49" charset="-122"/>
              </a:rPr>
              <a:t>问题封闭、静态认知：虽然以“你认为”设问，但实际却是强调教材“认为”怎么样。仅仅是要求对教材知识进行简单识记，属于封闭性问题设计，是对陈述性知识的静态认知。</a:t>
            </a:r>
            <a:endParaRPr lang="zh-CN" altLang="en-US" sz="2135" dirty="0">
              <a:latin typeface="黑体" panose="02010609060101010101" pitchFamily="49" charset="-122"/>
              <a:ea typeface="黑体" panose="02010609060101010101" pitchFamily="49" charset="-122"/>
            </a:endParaRPr>
          </a:p>
          <a:p>
            <a:pPr>
              <a:lnSpc>
                <a:spcPct val="130000"/>
              </a:lnSpc>
            </a:pPr>
            <a:r>
              <a:rPr lang="zh-CN" altLang="en-US" sz="2135">
                <a:latin typeface="黑体" panose="02010609060101010101" pitchFamily="49" charset="-122"/>
                <a:ea typeface="黑体" panose="02010609060101010101" pitchFamily="49" charset="-122"/>
              </a:rPr>
              <a:t>    </a:t>
            </a:r>
            <a:r>
              <a:rPr lang="en-US" altLang="zh-CN" sz="2135">
                <a:latin typeface="黑体" panose="02010609060101010101" pitchFamily="49" charset="-122"/>
                <a:ea typeface="黑体" panose="02010609060101010101" pitchFamily="49" charset="-122"/>
              </a:rPr>
              <a:t>2.</a:t>
            </a:r>
            <a:r>
              <a:rPr lang="zh-CN" altLang="en-US" sz="2135" dirty="0">
                <a:latin typeface="黑体" panose="02010609060101010101" pitchFamily="49" charset="-122"/>
                <a:ea typeface="黑体" panose="02010609060101010101" pitchFamily="49" charset="-122"/>
              </a:rPr>
              <a:t>无法培养核心素养：单纯的知识立意，使学生的学习局限于历史事实的记忆，无益于学生核心素养的培养。以学生主体性为核心进行问题设计，必须让学生摆脱既定历史事实和结论的羁绊，对“过去”充分表达自己的个人见解。 </a:t>
            </a:r>
            <a:endParaRPr lang="zh-CN" altLang="en-US" sz="2135" dirty="0">
              <a:latin typeface="黑体" panose="02010609060101010101" pitchFamily="49" charset="-122"/>
              <a:ea typeface="黑体" panose="02010609060101010101" pitchFamily="49" charset="-122"/>
            </a:endParaRPr>
          </a:p>
        </p:txBody>
      </p:sp>
      <p:pic>
        <p:nvPicPr>
          <p:cNvPr id="2081796" name="图片 2081795"/>
          <p:cNvPicPr>
            <a:picLocks noChangeAspect="1"/>
          </p:cNvPicPr>
          <p:nvPr/>
        </p:nvPicPr>
        <p:blipFill>
          <a:blip r:embed="rId1"/>
          <a:srcRect l="17046" t="44444" r="52342" b="33334"/>
          <a:stretch>
            <a:fillRect/>
          </a:stretch>
        </p:blipFill>
        <p:spPr>
          <a:xfrm>
            <a:off x="5892800" y="1600200"/>
            <a:ext cx="5283200" cy="1824567"/>
          </a:xfrm>
          <a:prstGeom prst="rect">
            <a:avLst/>
          </a:prstGeom>
          <a:noFill/>
          <a:ln w="9525">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2818" name="文本框 2082817"/>
          <p:cNvSpPr txBox="1"/>
          <p:nvPr/>
        </p:nvSpPr>
        <p:spPr>
          <a:xfrm>
            <a:off x="719667" y="700617"/>
            <a:ext cx="10850033" cy="1828800"/>
          </a:xfrm>
          <a:prstGeom prst="rect">
            <a:avLst/>
          </a:prstGeom>
          <a:noFill/>
          <a:ln w="9525">
            <a:noFill/>
          </a:ln>
        </p:spPr>
        <p:txBody>
          <a:bodyPr lIns="121914" tIns="60957" rIns="121914" bIns="60957">
            <a:spAutoFit/>
          </a:bodyPr>
          <a:p>
            <a:pPr>
              <a:lnSpc>
                <a:spcPct val="130000"/>
              </a:lnSpc>
            </a:pPr>
            <a:r>
              <a:rPr lang="zh-CN" altLang="en-US" sz="3200">
                <a:latin typeface="Arial" panose="020B0604020202020204" pitchFamily="34" charset="0"/>
                <a:ea typeface="黑体" panose="02010609060101010101" pitchFamily="49" charset="-122"/>
              </a:rPr>
              <a:t>     </a:t>
            </a:r>
            <a:r>
              <a:rPr lang="en-US" altLang="zh-CN" sz="2665">
                <a:latin typeface="Arial" panose="020B0604020202020204" pitchFamily="34" charset="0"/>
                <a:ea typeface="黑体" panose="02010609060101010101" pitchFamily="49" charset="-122"/>
              </a:rPr>
              <a:t>【</a:t>
            </a:r>
            <a:r>
              <a:rPr lang="zh-CN" altLang="en-US" sz="2665" dirty="0">
                <a:latin typeface="Arial" panose="020B0604020202020204" pitchFamily="34" charset="0"/>
                <a:ea typeface="黑体" panose="02010609060101010101" pitchFamily="49" charset="-122"/>
              </a:rPr>
              <a:t>修改</a:t>
            </a:r>
            <a:r>
              <a:rPr lang="en-US" altLang="zh-CN" sz="2665">
                <a:latin typeface="Arial" panose="020B0604020202020204" pitchFamily="34" charset="0"/>
                <a:ea typeface="黑体" panose="02010609060101010101" pitchFamily="49" charset="-122"/>
              </a:rPr>
              <a:t>】</a:t>
            </a:r>
            <a:r>
              <a:rPr lang="zh-CN" altLang="en-US" sz="2665">
                <a:latin typeface="Arial" panose="020B0604020202020204" pitchFamily="34" charset="0"/>
                <a:ea typeface="黑体" panose="02010609060101010101" pitchFamily="49" charset="-122"/>
              </a:rPr>
              <a:t>在学习了“百家争鸣”一课后，有的同学认为，可以请诸子百家的代表人物分别去做电视台一些栏目的节目主持人（见下表）。对同学的这一认识，谈谈你的看法。</a:t>
            </a:r>
            <a:endParaRPr lang="zh-CN" altLang="en-US" sz="2665" dirty="0">
              <a:latin typeface="Arial" panose="020B0604020202020204" pitchFamily="34" charset="0"/>
              <a:ea typeface="黑体" panose="02010609060101010101" pitchFamily="49" charset="-122"/>
            </a:endParaRPr>
          </a:p>
        </p:txBody>
      </p:sp>
      <p:pic>
        <p:nvPicPr>
          <p:cNvPr id="2082819" name="图片 2082818"/>
          <p:cNvPicPr>
            <a:picLocks noChangeAspect="1"/>
          </p:cNvPicPr>
          <p:nvPr/>
        </p:nvPicPr>
        <p:blipFill>
          <a:blip r:embed="rId1"/>
          <a:srcRect l="53874" t="34343" r="16103" b="46155"/>
          <a:stretch>
            <a:fillRect/>
          </a:stretch>
        </p:blipFill>
        <p:spPr>
          <a:xfrm>
            <a:off x="2133600" y="2717800"/>
            <a:ext cx="7620000" cy="2785533"/>
          </a:xfrm>
          <a:prstGeom prst="rect">
            <a:avLst/>
          </a:prstGeom>
          <a:noFill/>
          <a:ln w="9525">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83492" name="文本框 1983491"/>
          <p:cNvSpPr txBox="1"/>
          <p:nvPr/>
        </p:nvSpPr>
        <p:spPr>
          <a:xfrm>
            <a:off x="6096000" y="1092200"/>
            <a:ext cx="4978400" cy="3568065"/>
          </a:xfrm>
          <a:prstGeom prst="rect">
            <a:avLst/>
          </a:prstGeom>
          <a:noFill/>
          <a:ln w="9525">
            <a:noFill/>
          </a:ln>
        </p:spPr>
        <p:txBody>
          <a:bodyPr lIns="121914" tIns="60957" rIns="121914" bIns="60957">
            <a:spAutoFit/>
          </a:bodyPr>
          <a:p>
            <a:pPr algn="ctr">
              <a:spcBef>
                <a:spcPct val="50000"/>
              </a:spcBef>
            </a:pPr>
            <a:r>
              <a:rPr lang="zh-CN" altLang="en-US" sz="3200" dirty="0">
                <a:latin typeface="Arial" panose="020B0604020202020204" pitchFamily="34" charset="0"/>
                <a:ea typeface="黑体" panose="02010609060101010101" pitchFamily="49" charset="-122"/>
              </a:rPr>
              <a:t>核心价值引领化、认同化</a:t>
            </a:r>
            <a:endParaRPr lang="zh-CN" altLang="en-US" sz="3200" dirty="0">
              <a:latin typeface="Arial" panose="020B0604020202020204" pitchFamily="34" charset="0"/>
              <a:ea typeface="黑体" panose="02010609060101010101" pitchFamily="49" charset="-122"/>
            </a:endParaRPr>
          </a:p>
          <a:p>
            <a:pPr algn="ctr">
              <a:spcBef>
                <a:spcPct val="50000"/>
              </a:spcBef>
            </a:pPr>
            <a:r>
              <a:rPr lang="zh-CN" altLang="en-US" sz="3200" dirty="0">
                <a:latin typeface="Arial" panose="020B0604020202020204" pitchFamily="34" charset="0"/>
                <a:ea typeface="黑体" panose="02010609060101010101" pitchFamily="49" charset="-122"/>
              </a:rPr>
              <a:t>必备知识体系化、结构化</a:t>
            </a:r>
            <a:endParaRPr lang="zh-CN" altLang="en-US" sz="3200" dirty="0">
              <a:latin typeface="Arial" panose="020B0604020202020204" pitchFamily="34" charset="0"/>
              <a:ea typeface="黑体" panose="02010609060101010101" pitchFamily="49" charset="-122"/>
            </a:endParaRPr>
          </a:p>
          <a:p>
            <a:pPr algn="ctr">
              <a:spcBef>
                <a:spcPct val="50000"/>
              </a:spcBef>
            </a:pPr>
            <a:r>
              <a:rPr lang="zh-CN" altLang="en-US" sz="3200" dirty="0">
                <a:latin typeface="Arial" panose="020B0604020202020204" pitchFamily="34" charset="0"/>
                <a:ea typeface="黑体" panose="02010609060101010101" pitchFamily="49" charset="-122"/>
              </a:rPr>
              <a:t>学科素养情境化、意义化</a:t>
            </a:r>
            <a:endParaRPr lang="zh-CN" altLang="en-US" sz="3200" dirty="0">
              <a:latin typeface="Arial" panose="020B0604020202020204" pitchFamily="34" charset="0"/>
              <a:ea typeface="黑体" panose="02010609060101010101" pitchFamily="49" charset="-122"/>
            </a:endParaRPr>
          </a:p>
          <a:p>
            <a:pPr algn="ctr">
              <a:spcBef>
                <a:spcPct val="50000"/>
              </a:spcBef>
            </a:pPr>
            <a:r>
              <a:rPr lang="zh-CN" altLang="en-US" sz="3200" dirty="0">
                <a:latin typeface="Arial" panose="020B0604020202020204" pitchFamily="34" charset="0"/>
                <a:ea typeface="黑体" panose="02010609060101010101" pitchFamily="49" charset="-122"/>
              </a:rPr>
              <a:t>关键能力测量化、试题化</a:t>
            </a:r>
            <a:endParaRPr lang="zh-CN" altLang="en-US" sz="3200" dirty="0">
              <a:latin typeface="Arial" panose="020B0604020202020204" pitchFamily="34" charset="0"/>
              <a:ea typeface="黑体" panose="02010609060101010101" pitchFamily="49" charset="-122"/>
            </a:endParaRPr>
          </a:p>
          <a:p>
            <a:pPr algn="ctr">
              <a:spcBef>
                <a:spcPct val="50000"/>
              </a:spcBef>
            </a:pPr>
            <a:endParaRPr lang="en-US" altLang="zh-CN" sz="1065">
              <a:latin typeface="Arial" panose="020B0604020202020204" pitchFamily="34" charset="0"/>
              <a:ea typeface="黑体" panose="02010609060101010101" pitchFamily="49" charset="-122"/>
            </a:endParaRPr>
          </a:p>
          <a:p>
            <a:pPr algn="ctr">
              <a:spcBef>
                <a:spcPct val="50000"/>
              </a:spcBef>
            </a:pPr>
            <a:r>
              <a:rPr lang="en-US" altLang="zh-CN" sz="2135">
                <a:latin typeface="楷体" panose="02010609060101010101" pitchFamily="49" charset="-122"/>
                <a:ea typeface="楷体" panose="02010609060101010101" pitchFamily="49" charset="-122"/>
              </a:rPr>
              <a:t>——</a:t>
            </a:r>
            <a:r>
              <a:rPr lang="zh-CN" altLang="en-US" sz="2135" dirty="0">
                <a:latin typeface="Arial" panose="020B0604020202020204" pitchFamily="34" charset="0"/>
                <a:ea typeface="楷体" panose="02010609060101010101" pitchFamily="49" charset="-122"/>
              </a:rPr>
              <a:t>西工大附中刘建荣</a:t>
            </a:r>
            <a:endParaRPr lang="zh-CN" altLang="en-US" sz="2135" dirty="0">
              <a:latin typeface="Arial" panose="020B0604020202020204" pitchFamily="34" charset="0"/>
              <a:ea typeface="楷体" panose="02010609060101010101" pitchFamily="49" charset="-122"/>
            </a:endParaRPr>
          </a:p>
        </p:txBody>
      </p:sp>
      <p:sp>
        <p:nvSpPr>
          <p:cNvPr id="1983493" name="文本框 1983492"/>
          <p:cNvSpPr txBox="1"/>
          <p:nvPr/>
        </p:nvSpPr>
        <p:spPr>
          <a:xfrm>
            <a:off x="5791200" y="5257800"/>
            <a:ext cx="5486400" cy="366395"/>
          </a:xfrm>
          <a:prstGeom prst="rect">
            <a:avLst/>
          </a:prstGeom>
          <a:noFill/>
          <a:ln w="9525">
            <a:noFill/>
          </a:ln>
        </p:spPr>
        <p:txBody>
          <a:bodyPr lIns="121914" tIns="60957" rIns="121914" bIns="60957">
            <a:spAutoFit/>
          </a:bodyPr>
          <a:p>
            <a:pPr algn="ctr">
              <a:spcBef>
                <a:spcPct val="50000"/>
              </a:spcBef>
            </a:pPr>
            <a:r>
              <a:rPr lang="en-US" altLang="zh-CN" sz="1600">
                <a:latin typeface="楷体" panose="02010609060101010101" pitchFamily="49" charset="-122"/>
                <a:ea typeface="楷体" panose="02010609060101010101" pitchFamily="49" charset="-122"/>
              </a:rPr>
              <a:t>2023</a:t>
            </a:r>
            <a:r>
              <a:rPr lang="zh-CN" altLang="en-US" sz="1600" dirty="0">
                <a:latin typeface="楷体" panose="02010609060101010101" pitchFamily="49" charset="-122"/>
                <a:ea typeface="楷体" panose="02010609060101010101" pitchFamily="49" charset="-122"/>
              </a:rPr>
              <a:t>版</a:t>
            </a:r>
            <a:r>
              <a:rPr lang="en-US" altLang="zh-CN" sz="160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新评价、新高考</a:t>
            </a:r>
            <a:r>
              <a:rPr lang="en-US" altLang="zh-CN" sz="160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高中历史专题复习精要</a:t>
            </a:r>
            <a:r>
              <a:rPr lang="en-US" altLang="zh-CN" sz="1600">
                <a:latin typeface="楷体" panose="02010609060101010101" pitchFamily="49" charset="-122"/>
                <a:ea typeface="楷体" panose="02010609060101010101" pitchFamily="49" charset="-122"/>
              </a:rPr>
              <a:t>》</a:t>
            </a:r>
            <a:endParaRPr lang="en-US" altLang="zh-CN" sz="1600">
              <a:latin typeface="楷体" panose="02010609060101010101" pitchFamily="49" charset="-122"/>
              <a:ea typeface="楷体" panose="02010609060101010101" pitchFamily="49" charset="-122"/>
            </a:endParaRPr>
          </a:p>
        </p:txBody>
      </p:sp>
      <p:pic>
        <p:nvPicPr>
          <p:cNvPr id="1983494" name="图片 1983493"/>
          <p:cNvPicPr>
            <a:picLocks noChangeAspect="1"/>
          </p:cNvPicPr>
          <p:nvPr/>
        </p:nvPicPr>
        <p:blipFill>
          <a:blip r:embed="rId1"/>
          <a:stretch>
            <a:fillRect/>
          </a:stretch>
        </p:blipFill>
        <p:spPr>
          <a:xfrm>
            <a:off x="0" y="0"/>
            <a:ext cx="5027084" cy="6858000"/>
          </a:xfrm>
          <a:prstGeom prst="rect">
            <a:avLst/>
          </a:prstGeom>
          <a:noFill/>
          <a:ln w="9525">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07011" name="图片 1707010" descr="260"/>
          <p:cNvPicPr>
            <a:picLocks noChangeAspect="1"/>
          </p:cNvPicPr>
          <p:nvPr/>
        </p:nvPicPr>
        <p:blipFill>
          <a:blip r:embed="rId1">
            <a:lum bright="23999"/>
          </a:blip>
          <a:srcRect t="4857"/>
          <a:stretch>
            <a:fillRect/>
          </a:stretch>
        </p:blipFill>
        <p:spPr>
          <a:xfrm>
            <a:off x="0" y="3632200"/>
            <a:ext cx="12192000" cy="3225800"/>
          </a:xfrm>
          <a:prstGeom prst="rect">
            <a:avLst/>
          </a:prstGeom>
          <a:noFill/>
          <a:ln w="9525">
            <a:noFill/>
          </a:ln>
        </p:spPr>
      </p:pic>
      <p:sp>
        <p:nvSpPr>
          <p:cNvPr id="1707012" name="Text Box 2"/>
          <p:cNvSpPr txBox="1"/>
          <p:nvPr/>
        </p:nvSpPr>
        <p:spPr>
          <a:xfrm>
            <a:off x="1219200" y="1317625"/>
            <a:ext cx="9855200" cy="1294130"/>
          </a:xfrm>
          <a:prstGeom prst="rect">
            <a:avLst/>
          </a:prstGeom>
          <a:noFill/>
          <a:ln w="9525">
            <a:noFill/>
          </a:ln>
        </p:spPr>
        <p:txBody>
          <a:bodyPr lIns="121914" tIns="60957" rIns="121914" bIns="60957">
            <a:spAutoFit/>
          </a:bodyPr>
          <a:p>
            <a:pPr algn="ctr">
              <a:lnSpc>
                <a:spcPct val="130000"/>
              </a:lnSpc>
            </a:pPr>
            <a:r>
              <a:rPr lang="zh-CN" altLang="en-US" sz="5865" b="1" dirty="0">
                <a:solidFill>
                  <a:srgbClr val="0000FF"/>
                </a:solidFill>
                <a:latin typeface="Arial" panose="020B0604020202020204" pitchFamily="34" charset="0"/>
                <a:ea typeface="黑体" panose="02010609060101010101" pitchFamily="49" charset="-122"/>
              </a:rPr>
              <a:t>方向比努力更重要！</a:t>
            </a:r>
            <a:endParaRPr lang="zh-CN" altLang="en-US" sz="5865" b="1" dirty="0">
              <a:solidFill>
                <a:srgbClr val="0000FF"/>
              </a:solidFill>
              <a:latin typeface="Arial" panose="020B0604020202020204" pitchFamily="34" charset="0"/>
              <a:ea typeface="黑体" panose="02010609060101010101" pitchFamily="49"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9138" name="文本框 2139137"/>
          <p:cNvSpPr txBox="1"/>
          <p:nvPr/>
        </p:nvSpPr>
        <p:spPr>
          <a:xfrm>
            <a:off x="711200" y="787400"/>
            <a:ext cx="10972800" cy="2867660"/>
          </a:xfrm>
          <a:prstGeom prst="rect">
            <a:avLst/>
          </a:prstGeom>
          <a:noFill/>
          <a:ln w="9525">
            <a:noFill/>
          </a:ln>
        </p:spPr>
        <p:txBody>
          <a:bodyPr>
            <a:spAutoFit/>
          </a:bodyPr>
          <a:p>
            <a:pPr algn="ctr">
              <a:lnSpc>
                <a:spcPct val="130000"/>
              </a:lnSpc>
            </a:pPr>
            <a:r>
              <a:rPr lang="en-US" altLang="zh-CN" sz="3200" b="1">
                <a:solidFill>
                  <a:srgbClr val="FF0000"/>
                </a:solidFill>
                <a:latin typeface="黑体" panose="02010609060101010101" pitchFamily="49" charset="-122"/>
                <a:ea typeface="黑体" panose="02010609060101010101" pitchFamily="49" charset="-122"/>
              </a:rPr>
              <a:t> </a:t>
            </a:r>
            <a:r>
              <a:rPr lang="zh-CN" altLang="en-US" sz="2665" b="1" dirty="0">
                <a:solidFill>
                  <a:srgbClr val="FF0000"/>
                </a:solidFill>
                <a:latin typeface="黑体" panose="02010609060101010101" pitchFamily="49" charset="-122"/>
                <a:ea typeface="黑体" panose="02010609060101010101" pitchFamily="49" charset="-122"/>
              </a:rPr>
              <a:t>    课程标准：</a:t>
            </a:r>
            <a:r>
              <a:rPr lang="zh-CN" altLang="zh-CN" sz="2665" dirty="0">
                <a:latin typeface="黑体" panose="02010609060101010101" pitchFamily="49" charset="-122"/>
                <a:ea typeface="黑体" panose="02010609060101010101" pitchFamily="49" charset="-122"/>
              </a:rPr>
              <a:t>家国情怀是学习和探究历史应具有的人文追求，体现了对国家富强、人民幸福的情感，以及对国家的高度认同感、归属感、责任感和使命感。学习和探究历史应具有价值关怀，要充满人文情怀并关注现实问题，以服务于国家强盛、民族自强和人类社会的进步为使命。</a:t>
            </a:r>
            <a:endParaRPr lang="zh-CN" altLang="en-US" sz="2665" dirty="0">
              <a:latin typeface="黑体" panose="02010609060101010101" pitchFamily="49" charset="-122"/>
              <a:ea typeface="黑体" panose="02010609060101010101" pitchFamily="49" charset="-122"/>
            </a:endParaRPr>
          </a:p>
          <a:p>
            <a:pPr>
              <a:lnSpc>
                <a:spcPct val="130000"/>
              </a:lnSpc>
            </a:pPr>
            <a:r>
              <a:rPr lang="zh-CN" altLang="en-US" sz="2665" dirty="0">
                <a:latin typeface="黑体" panose="02010609060101010101" pitchFamily="49" charset="-122"/>
                <a:ea typeface="黑体" panose="02010609060101010101" pitchFamily="49" charset="-122"/>
              </a:rPr>
              <a:t>    </a:t>
            </a:r>
            <a:r>
              <a:rPr lang="zh-CN" altLang="en-US" sz="2665" b="1" dirty="0">
                <a:solidFill>
                  <a:srgbClr val="FF0000"/>
                </a:solidFill>
                <a:latin typeface="黑体" panose="02010609060101010101" pitchFamily="49" charset="-122"/>
                <a:ea typeface="黑体" panose="02010609060101010101" pitchFamily="49" charset="-122"/>
              </a:rPr>
              <a:t>黄牧航</a:t>
            </a:r>
            <a:r>
              <a:rPr lang="zh-CN" altLang="zh-CN" sz="2665" b="1" dirty="0">
                <a:solidFill>
                  <a:srgbClr val="FF0000"/>
                </a:solidFill>
                <a:latin typeface="黑体" panose="02010609060101010101" pitchFamily="49" charset="-122"/>
                <a:ea typeface="黑体" panose="02010609060101010101" pitchFamily="49" charset="-122"/>
              </a:rPr>
              <a:t>思路</a:t>
            </a:r>
            <a:r>
              <a:rPr lang="zh-CN" altLang="en-US" sz="2665" b="1" dirty="0">
                <a:solidFill>
                  <a:srgbClr val="FF0000"/>
                </a:solidFill>
                <a:latin typeface="黑体" panose="02010609060101010101" pitchFamily="49" charset="-122"/>
                <a:ea typeface="黑体" panose="02010609060101010101" pitchFamily="49" charset="-122"/>
              </a:rPr>
              <a:t>：</a:t>
            </a:r>
            <a:r>
              <a:rPr lang="zh-CN" altLang="en-US" sz="2665" dirty="0">
                <a:latin typeface="黑体" panose="02010609060101010101" pitchFamily="49" charset="-122"/>
                <a:ea typeface="黑体" panose="02010609060101010101" pitchFamily="49" charset="-122"/>
              </a:rPr>
              <a:t>    </a:t>
            </a:r>
            <a:endParaRPr lang="zh-CN" altLang="zh-CN" sz="2665" u="sng" dirty="0">
              <a:latin typeface="黑体" panose="02010609060101010101" pitchFamily="49" charset="-122"/>
              <a:ea typeface="黑体" panose="02010609060101010101" pitchFamily="49" charset="-122"/>
            </a:endParaRPr>
          </a:p>
        </p:txBody>
      </p:sp>
      <p:sp>
        <p:nvSpPr>
          <p:cNvPr id="2139139" name="文本框 2139138"/>
          <p:cNvSpPr txBox="1"/>
          <p:nvPr/>
        </p:nvSpPr>
        <p:spPr>
          <a:xfrm>
            <a:off x="0" y="0"/>
            <a:ext cx="12192000" cy="666115"/>
          </a:xfrm>
          <a:prstGeom prst="rect">
            <a:avLst/>
          </a:prstGeom>
          <a:solidFill>
            <a:srgbClr val="008000"/>
          </a:solidFill>
          <a:ln w="9525">
            <a:noFill/>
          </a:ln>
        </p:spPr>
        <p:txBody>
          <a:bodyPr>
            <a:spAutoFit/>
          </a:bodyPr>
          <a:p>
            <a:pPr algn="ctr">
              <a:spcBef>
                <a:spcPct val="50000"/>
              </a:spcBef>
            </a:pPr>
            <a:r>
              <a:rPr lang="zh-CN" altLang="en-US" sz="373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rPr>
              <a:t>【例】家国情怀</a:t>
            </a:r>
            <a:endParaRPr lang="zh-CN" altLang="en-US" sz="373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endParaRPr>
          </a:p>
        </p:txBody>
      </p:sp>
      <p:pic>
        <p:nvPicPr>
          <p:cNvPr id="2139140" name="图片 2139139" descr="微信图片_20220420161940"/>
          <p:cNvPicPr>
            <a:picLocks noChangeAspect="1"/>
          </p:cNvPicPr>
          <p:nvPr/>
        </p:nvPicPr>
        <p:blipFill>
          <a:blip r:embed="rId1"/>
          <a:srcRect l="16367" t="29590" r="33716" b="28214"/>
          <a:stretch>
            <a:fillRect/>
          </a:stretch>
        </p:blipFill>
        <p:spPr>
          <a:xfrm>
            <a:off x="4572000" y="3225800"/>
            <a:ext cx="5486400" cy="2753784"/>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62" name="文本框 2140161"/>
          <p:cNvSpPr txBox="1"/>
          <p:nvPr/>
        </p:nvSpPr>
        <p:spPr>
          <a:xfrm>
            <a:off x="812800" y="685800"/>
            <a:ext cx="10566400" cy="4898390"/>
          </a:xfrm>
          <a:prstGeom prst="rect">
            <a:avLst/>
          </a:prstGeom>
          <a:noFill/>
          <a:ln w="9525">
            <a:noFill/>
          </a:ln>
        </p:spPr>
        <p:txBody>
          <a:bodyPr>
            <a:spAutoFit/>
          </a:bodyPr>
          <a:p>
            <a:pPr>
              <a:lnSpc>
                <a:spcPct val="130000"/>
              </a:lnSpc>
            </a:pPr>
            <a:r>
              <a:rPr lang="en-US" altLang="zh-CN" sz="2400">
                <a:latin typeface="黑体" panose="02010609060101010101" pitchFamily="49" charset="-122"/>
                <a:ea typeface="黑体" panose="02010609060101010101" pitchFamily="49" charset="-122"/>
              </a:rPr>
              <a:t>    </a:t>
            </a:r>
            <a:r>
              <a:rPr lang="en-US" altLang="zh-CN" sz="2665">
                <a:latin typeface="黑体" panose="02010609060101010101" pitchFamily="49" charset="-122"/>
                <a:ea typeface="黑体" panose="02010609060101010101" pitchFamily="49" charset="-122"/>
              </a:rPr>
              <a:t>【</a:t>
            </a:r>
            <a:r>
              <a:rPr lang="zh-CN" altLang="en-US" sz="2665" dirty="0">
                <a:latin typeface="黑体" panose="02010609060101010101" pitchFamily="49" charset="-122"/>
                <a:ea typeface="黑体" panose="02010609060101010101" pitchFamily="49" charset="-122"/>
              </a:rPr>
              <a:t>例</a:t>
            </a:r>
            <a:r>
              <a:rPr lang="en-US" altLang="zh-CN" sz="2665">
                <a:latin typeface="黑体" panose="02010609060101010101" pitchFamily="49" charset="-122"/>
                <a:ea typeface="黑体" panose="02010609060101010101" pitchFamily="49" charset="-122"/>
              </a:rPr>
              <a:t>1】</a:t>
            </a:r>
            <a:r>
              <a:rPr lang="zh-CN" altLang="en-US" sz="2665" dirty="0">
                <a:latin typeface="黑体" panose="02010609060101010101" pitchFamily="49" charset="-122"/>
                <a:ea typeface="黑体" panose="02010609060101010101" pitchFamily="49" charset="-122"/>
              </a:rPr>
              <a:t>（</a:t>
            </a:r>
            <a:r>
              <a:rPr lang="en-US" altLang="zh-CN" sz="2665">
                <a:latin typeface="黑体" panose="02010609060101010101" pitchFamily="49" charset="-122"/>
                <a:ea typeface="黑体" panose="02010609060101010101" pitchFamily="49" charset="-122"/>
              </a:rPr>
              <a:t>2016</a:t>
            </a:r>
            <a:r>
              <a:rPr lang="zh-CN" altLang="en-US" sz="2665" dirty="0">
                <a:latin typeface="黑体" panose="02010609060101010101" pitchFamily="49" charset="-122"/>
                <a:ea typeface="黑体" panose="02010609060101010101" pitchFamily="49" charset="-122"/>
              </a:rPr>
              <a:t>年江苏卷）奥斯维辛集中营是具有警示意义的世界文化遗产，这里曾是虐待和杀戮犹太人的人间地狱。阅读下列材料：</a:t>
            </a:r>
            <a:endParaRPr lang="zh-CN" altLang="en-US" sz="2665" dirty="0">
              <a:latin typeface="黑体" panose="02010609060101010101" pitchFamily="49" charset="-122"/>
              <a:ea typeface="黑体" panose="02010609060101010101" pitchFamily="49" charset="-122"/>
            </a:endParaRPr>
          </a:p>
          <a:p>
            <a:pPr>
              <a:lnSpc>
                <a:spcPct val="130000"/>
              </a:lnSpc>
            </a:pPr>
            <a:r>
              <a:rPr lang="zh-CN" altLang="en-US" sz="2665" dirty="0">
                <a:latin typeface="黑体" panose="02010609060101010101" pitchFamily="49" charset="-122"/>
                <a:ea typeface="黑体" panose="02010609060101010101" pitchFamily="49" charset="-122"/>
              </a:rPr>
              <a:t>   （材料一二略）</a:t>
            </a:r>
            <a:endParaRPr lang="zh-CN" altLang="en-US" sz="2665" dirty="0">
              <a:latin typeface="黑体" panose="02010609060101010101" pitchFamily="49" charset="-122"/>
              <a:ea typeface="黑体" panose="02010609060101010101" pitchFamily="49" charset="-122"/>
            </a:endParaRPr>
          </a:p>
          <a:p>
            <a:pPr>
              <a:lnSpc>
                <a:spcPct val="130000"/>
              </a:lnSpc>
            </a:pPr>
            <a:r>
              <a:rPr lang="zh-CN" altLang="en-US" sz="2665" dirty="0">
                <a:latin typeface="黑体" panose="02010609060101010101" pitchFamily="49" charset="-122"/>
                <a:ea typeface="黑体" panose="02010609060101010101" pitchFamily="49" charset="-122"/>
              </a:rPr>
              <a:t>    请回答：</a:t>
            </a:r>
            <a:endParaRPr lang="zh-CN" altLang="en-US" sz="2665" dirty="0">
              <a:latin typeface="黑体" panose="02010609060101010101" pitchFamily="49" charset="-122"/>
              <a:ea typeface="黑体" panose="02010609060101010101" pitchFamily="49" charset="-122"/>
            </a:endParaRPr>
          </a:p>
          <a:p>
            <a:pPr>
              <a:lnSpc>
                <a:spcPct val="130000"/>
              </a:lnSpc>
            </a:pPr>
            <a:r>
              <a:rPr lang="zh-CN" altLang="en-US" sz="2665" dirty="0">
                <a:latin typeface="黑体" panose="02010609060101010101" pitchFamily="49" charset="-122"/>
                <a:ea typeface="黑体" panose="02010609060101010101" pitchFamily="49" charset="-122"/>
              </a:rPr>
              <a:t>   （</a:t>
            </a:r>
            <a:r>
              <a:rPr lang="en-US" altLang="zh-CN" sz="2665">
                <a:latin typeface="黑体" panose="02010609060101010101" pitchFamily="49" charset="-122"/>
                <a:ea typeface="黑体" panose="02010609060101010101" pitchFamily="49" charset="-122"/>
              </a:rPr>
              <a:t>1</a:t>
            </a:r>
            <a:r>
              <a:rPr lang="zh-CN" altLang="en-US" sz="2665" dirty="0">
                <a:latin typeface="黑体" panose="02010609060101010101" pitchFamily="49" charset="-122"/>
                <a:ea typeface="黑体" panose="02010609060101010101" pitchFamily="49" charset="-122"/>
              </a:rPr>
              <a:t>）据材料一并结合所学知识，说明德国法西斯迫害犹太人的历史背景，指出纳粹建造奥斯维辛集中营的目的。（</a:t>
            </a:r>
            <a:r>
              <a:rPr lang="en-US" altLang="zh-CN" sz="2665">
                <a:latin typeface="黑体" panose="02010609060101010101" pitchFamily="49" charset="-122"/>
                <a:ea typeface="黑体" panose="02010609060101010101" pitchFamily="49" charset="-122"/>
              </a:rPr>
              <a:t>5</a:t>
            </a:r>
            <a:r>
              <a:rPr lang="zh-CN" altLang="en-US" sz="2665" dirty="0">
                <a:latin typeface="黑体" panose="02010609060101010101" pitchFamily="49" charset="-122"/>
                <a:ea typeface="黑体" panose="02010609060101010101" pitchFamily="49" charset="-122"/>
              </a:rPr>
              <a:t>分）</a:t>
            </a:r>
            <a:endParaRPr lang="zh-CN" altLang="en-US" sz="2665" dirty="0">
              <a:latin typeface="黑体" panose="02010609060101010101" pitchFamily="49" charset="-122"/>
              <a:ea typeface="黑体" panose="02010609060101010101" pitchFamily="49" charset="-122"/>
            </a:endParaRPr>
          </a:p>
          <a:p>
            <a:pPr>
              <a:lnSpc>
                <a:spcPct val="130000"/>
              </a:lnSpc>
            </a:pPr>
            <a:r>
              <a:rPr lang="zh-CN" altLang="en-US" sz="2665" dirty="0">
                <a:latin typeface="黑体" panose="02010609060101010101" pitchFamily="49" charset="-122"/>
                <a:ea typeface="黑体" panose="02010609060101010101" pitchFamily="49" charset="-122"/>
              </a:rPr>
              <a:t>   （</a:t>
            </a:r>
            <a:r>
              <a:rPr lang="en-US" altLang="zh-CN" sz="2665">
                <a:latin typeface="黑体" panose="02010609060101010101" pitchFamily="49" charset="-122"/>
                <a:ea typeface="黑体" panose="02010609060101010101" pitchFamily="49" charset="-122"/>
              </a:rPr>
              <a:t>2</a:t>
            </a:r>
            <a:r>
              <a:rPr lang="zh-CN" altLang="en-US" sz="2665" dirty="0">
                <a:latin typeface="黑体" panose="02010609060101010101" pitchFamily="49" charset="-122"/>
                <a:ea typeface="黑体" panose="02010609060101010101" pitchFamily="49" charset="-122"/>
              </a:rPr>
              <a:t>）据材料一、二并结合所学知识，指出纳粹屠犹和侵华日军屠杀中国人的罪恶实质，深入思考二战期间德日法西斯罪行的警示意义。（</a:t>
            </a:r>
            <a:r>
              <a:rPr lang="en-US" altLang="zh-CN" sz="2665">
                <a:latin typeface="黑体" panose="02010609060101010101" pitchFamily="49" charset="-122"/>
                <a:ea typeface="黑体" panose="02010609060101010101" pitchFamily="49" charset="-122"/>
              </a:rPr>
              <a:t>5</a:t>
            </a:r>
            <a:r>
              <a:rPr lang="zh-CN" altLang="en-US" sz="2665" dirty="0">
                <a:latin typeface="黑体" panose="02010609060101010101" pitchFamily="49" charset="-122"/>
                <a:ea typeface="黑体" panose="02010609060101010101" pitchFamily="49" charset="-122"/>
              </a:rPr>
              <a:t>分）</a:t>
            </a:r>
            <a:endParaRPr lang="zh-CN" altLang="en-US" sz="2665" dirty="0">
              <a:latin typeface="黑体" panose="02010609060101010101" pitchFamily="49" charset="-122"/>
              <a:ea typeface="黑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1186" name="文本框 2141185"/>
          <p:cNvSpPr txBox="1"/>
          <p:nvPr/>
        </p:nvSpPr>
        <p:spPr>
          <a:xfrm>
            <a:off x="812800" y="685800"/>
            <a:ext cx="10566400" cy="4887595"/>
          </a:xfrm>
          <a:prstGeom prst="rect">
            <a:avLst/>
          </a:prstGeom>
          <a:noFill/>
          <a:ln w="9525">
            <a:noFill/>
          </a:ln>
        </p:spPr>
        <p:txBody>
          <a:bodyPr>
            <a:spAutoFit/>
          </a:bodyPr>
          <a:p>
            <a:pPr>
              <a:lnSpc>
                <a:spcPct val="130000"/>
              </a:lnSpc>
            </a:pPr>
            <a:r>
              <a:rPr lang="en-US" altLang="zh-CN" sz="240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例</a:t>
            </a:r>
            <a:r>
              <a:rPr lang="en-US" altLang="zh-CN" sz="240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a:t>
            </a:r>
            <a:r>
              <a:rPr lang="en-US" altLang="zh-CN" sz="2400">
                <a:latin typeface="黑体" panose="02010609060101010101" pitchFamily="49" charset="-122"/>
                <a:ea typeface="黑体" panose="02010609060101010101" pitchFamily="49" charset="-122"/>
              </a:rPr>
              <a:t>2018</a:t>
            </a:r>
            <a:r>
              <a:rPr lang="zh-CN" altLang="en-US" sz="2400" dirty="0">
                <a:latin typeface="黑体" panose="02010609060101010101" pitchFamily="49" charset="-122"/>
                <a:ea typeface="黑体" panose="02010609060101010101" pitchFamily="49" charset="-122"/>
              </a:rPr>
              <a:t>年天津卷）</a:t>
            </a:r>
            <a:r>
              <a:rPr lang="en-US" altLang="zh-CN" sz="2400">
                <a:latin typeface="黑体" panose="02010609060101010101" pitchFamily="49" charset="-122"/>
                <a:ea typeface="黑体" panose="02010609060101010101" pitchFamily="49" charset="-122"/>
              </a:rPr>
              <a:t>2015</a:t>
            </a:r>
            <a:r>
              <a:rPr lang="zh-CN" altLang="en-US" sz="2400" dirty="0">
                <a:latin typeface="黑体" panose="02010609060101010101" pitchFamily="49" charset="-122"/>
                <a:ea typeface="黑体" panose="02010609060101010101" pitchFamily="49" charset="-122"/>
              </a:rPr>
              <a:t>年，习近平主席指出：“世界上本无‘修昔底德陷阱’，但大国之间一再发生战略误判，就可能自己给自己造成‘修昔底德陷阱’。”阅读材料，回答问题。</a:t>
            </a:r>
            <a:endParaRPr lang="zh-CN" altLang="en-US" sz="2400" dirty="0">
              <a:latin typeface="黑体" panose="02010609060101010101" pitchFamily="49" charset="-122"/>
              <a:ea typeface="黑体" panose="02010609060101010101" pitchFamily="49" charset="-122"/>
            </a:endParaRPr>
          </a:p>
          <a:p>
            <a:pPr>
              <a:lnSpc>
                <a:spcPct val="130000"/>
              </a:lnSpc>
            </a:pPr>
            <a:r>
              <a:rPr lang="zh-CN" altLang="en-US" sz="2400" dirty="0">
                <a:latin typeface="黑体" panose="02010609060101010101" pitchFamily="49" charset="-122"/>
                <a:ea typeface="黑体" panose="02010609060101010101" pitchFamily="49" charset="-122"/>
              </a:rPr>
              <a:t>    （</a:t>
            </a:r>
            <a:r>
              <a:rPr lang="en-US" altLang="zh-CN" sz="240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）概括材料中“修昔底德陷阱”的基本含义，并结合所学知识说明当时雅典强大的原因。（</a:t>
            </a:r>
            <a:r>
              <a:rPr lang="en-US" altLang="zh-CN" sz="240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分）</a:t>
            </a:r>
            <a:endParaRPr lang="zh-CN" altLang="en-US" sz="2400" dirty="0">
              <a:latin typeface="黑体" panose="02010609060101010101" pitchFamily="49" charset="-122"/>
              <a:ea typeface="黑体" panose="02010609060101010101" pitchFamily="49" charset="-122"/>
            </a:endParaRPr>
          </a:p>
          <a:p>
            <a:pPr>
              <a:lnSpc>
                <a:spcPct val="130000"/>
              </a:lnSpc>
            </a:pPr>
            <a:r>
              <a:rPr lang="zh-CN" altLang="en-US" sz="2400" dirty="0">
                <a:latin typeface="黑体" panose="02010609060101010101" pitchFamily="49" charset="-122"/>
                <a:ea typeface="黑体" panose="02010609060101010101" pitchFamily="49" charset="-122"/>
              </a:rPr>
              <a:t>    （</a:t>
            </a:r>
            <a:r>
              <a:rPr lang="en-US" altLang="zh-CN" sz="240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）结合时代背景，分析英国为何担忧德国“要拆散和取代英帝国”。说明英国应对的举措及其结果。（</a:t>
            </a:r>
            <a:r>
              <a:rPr lang="en-US" altLang="zh-CN" sz="240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分）</a:t>
            </a:r>
            <a:endParaRPr lang="zh-CN" altLang="en-US" sz="2400" dirty="0">
              <a:latin typeface="黑体" panose="02010609060101010101" pitchFamily="49" charset="-122"/>
              <a:ea typeface="黑体" panose="02010609060101010101" pitchFamily="49" charset="-122"/>
            </a:endParaRPr>
          </a:p>
          <a:p>
            <a:pPr>
              <a:lnSpc>
                <a:spcPct val="130000"/>
              </a:lnSpc>
            </a:pPr>
            <a:r>
              <a:rPr lang="zh-CN" altLang="en-US" sz="2400" dirty="0">
                <a:latin typeface="黑体" panose="02010609060101010101" pitchFamily="49" charset="-122"/>
                <a:ea typeface="黑体" panose="02010609060101010101" pitchFamily="49" charset="-122"/>
              </a:rPr>
              <a:t>    （</a:t>
            </a:r>
            <a:r>
              <a:rPr lang="en-US" altLang="zh-CN" sz="240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）指出材料三反映了美国怎样的心态，并分析其原因。（</a:t>
            </a:r>
            <a:r>
              <a:rPr lang="en-US" altLang="zh-CN" sz="2400">
                <a:latin typeface="黑体" panose="02010609060101010101" pitchFamily="49" charset="-122"/>
                <a:ea typeface="黑体" panose="02010609060101010101" pitchFamily="49" charset="-122"/>
              </a:rPr>
              <a:t>5</a:t>
            </a:r>
            <a:r>
              <a:rPr lang="zh-CN" altLang="en-US" sz="2400" dirty="0">
                <a:latin typeface="黑体" panose="02010609060101010101" pitchFamily="49" charset="-122"/>
                <a:ea typeface="黑体" panose="02010609060101010101" pitchFamily="49" charset="-122"/>
              </a:rPr>
              <a:t>分）比较材料二、三所涉及的对抗，其方式有何不同？（</a:t>
            </a:r>
            <a:r>
              <a:rPr lang="en-US" altLang="zh-CN" sz="240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分）</a:t>
            </a:r>
            <a:endParaRPr lang="zh-CN" altLang="en-US" sz="2400" dirty="0">
              <a:latin typeface="黑体" panose="02010609060101010101" pitchFamily="49" charset="-122"/>
              <a:ea typeface="黑体" panose="02010609060101010101" pitchFamily="49" charset="-122"/>
            </a:endParaRPr>
          </a:p>
          <a:p>
            <a:pPr>
              <a:lnSpc>
                <a:spcPct val="130000"/>
              </a:lnSpc>
            </a:pPr>
            <a:r>
              <a:rPr lang="zh-CN" altLang="en-US" sz="2400" dirty="0">
                <a:latin typeface="黑体" panose="02010609060101010101" pitchFamily="49" charset="-122"/>
                <a:ea typeface="黑体" panose="02010609060101010101" pitchFamily="49" charset="-122"/>
              </a:rPr>
              <a:t>    （</a:t>
            </a:r>
            <a:r>
              <a:rPr lang="en-US" altLang="zh-CN" sz="240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）综上，你认为大国应如何避免落入“修昔底德陷阱”。（</a:t>
            </a:r>
            <a:r>
              <a:rPr lang="en-US" altLang="zh-CN" sz="240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分）</a:t>
            </a:r>
            <a:endParaRPr lang="zh-CN" altLang="en-US" sz="2665" dirty="0">
              <a:latin typeface="黑体" panose="02010609060101010101" pitchFamily="49" charset="-122"/>
              <a:ea typeface="黑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65378" name="文本框 1765377"/>
          <p:cNvSpPr txBox="1"/>
          <p:nvPr/>
        </p:nvSpPr>
        <p:spPr>
          <a:xfrm>
            <a:off x="711200" y="874184"/>
            <a:ext cx="10657417" cy="4931410"/>
          </a:xfrm>
          <a:prstGeom prst="rect">
            <a:avLst/>
          </a:prstGeom>
          <a:noFill/>
          <a:ln w="9525">
            <a:noFill/>
          </a:ln>
        </p:spPr>
        <p:txBody>
          <a:bodyPr lIns="121914" tIns="60957" rIns="121914" bIns="60957">
            <a:spAutoFit/>
          </a:bodyPr>
          <a:p>
            <a:pPr>
              <a:lnSpc>
                <a:spcPct val="130000"/>
              </a:lnSpc>
              <a:spcBef>
                <a:spcPct val="30000"/>
              </a:spcBef>
            </a:pPr>
            <a:r>
              <a:rPr lang="zh-CN" altLang="en-US" sz="2665"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历史科考试全面贯彻落实党的教育方针，加强对学生进行理想信念、爱国主义、品德修养、知识见识、奋斗精神、综合素质教育，引导学生树立正确的国家观、民族观，塑造健全人格，形成正确的世界观、人生观，践行社会主义核心价值观；引导学生增强对中华优秀传统文化、革命文化和社会主义先进文化的认同，树立新时代中国特色社会主义道路自信、理论自信、制度自信与文化自信；引导学生开拓视野，认识历史发展规律，形成人类命运共同体意识；引导学生提高历史思维能力，探求真相，崇尚美好，增强创新意识；引导学生实现德智体美劳全面发展。</a:t>
            </a:r>
            <a:endParaRPr lang="zh-CN" altLang="en-US" sz="2400" dirty="0">
              <a:latin typeface="黑体" panose="02010609060101010101" pitchFamily="49" charset="-122"/>
              <a:ea typeface="黑体" panose="02010609060101010101" pitchFamily="49" charset="-122"/>
            </a:endParaRPr>
          </a:p>
          <a:p>
            <a:pPr algn="r">
              <a:lnSpc>
                <a:spcPct val="130000"/>
              </a:lnSpc>
              <a:spcBef>
                <a:spcPct val="30000"/>
              </a:spcBef>
            </a:pP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徐奉先</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基于高考评价体系的历史科考试内容改革实施路径</a:t>
            </a:r>
            <a:r>
              <a:rPr lang="en-US" altLang="zh-CN" sz="1865">
                <a:latin typeface="楷体" panose="02010609060101010101" pitchFamily="49" charset="-122"/>
                <a:ea typeface="楷体" panose="02010609060101010101" pitchFamily="49" charset="-122"/>
              </a:rPr>
              <a:t>》</a:t>
            </a:r>
            <a:endParaRPr lang="en-US" altLang="zh-CN" sz="1865">
              <a:latin typeface="楷体" panose="02010609060101010101" pitchFamily="49" charset="-122"/>
              <a:ea typeface="楷体" panose="02010609060101010101" pitchFamily="49" charset="-122"/>
            </a:endParaRPr>
          </a:p>
          <a:p>
            <a:pPr algn="r">
              <a:lnSpc>
                <a:spcPct val="130000"/>
              </a:lnSpc>
              <a:spcBef>
                <a:spcPct val="30000"/>
              </a:spcBef>
            </a:pPr>
            <a:r>
              <a:rPr lang="en-US" altLang="zh-CN" sz="1865">
                <a:latin typeface="楷体" panose="02010609060101010101" pitchFamily="49" charset="-122"/>
                <a:ea typeface="楷体" panose="02010609060101010101" pitchFamily="49" charset="-122"/>
              </a:rPr>
              <a:t>2019</a:t>
            </a:r>
            <a:r>
              <a:rPr lang="zh-CN" altLang="en-US" sz="1865" dirty="0">
                <a:latin typeface="楷体" panose="02010609060101010101" pitchFamily="49" charset="-122"/>
                <a:ea typeface="楷体" panose="02010609060101010101" pitchFamily="49" charset="-122"/>
              </a:rPr>
              <a:t>年第</a:t>
            </a:r>
            <a:r>
              <a:rPr lang="en-US" altLang="zh-CN" sz="1865">
                <a:latin typeface="楷体" panose="02010609060101010101" pitchFamily="49" charset="-122"/>
                <a:ea typeface="楷体" panose="02010609060101010101" pitchFamily="49" charset="-122"/>
              </a:rPr>
              <a:t>12</a:t>
            </a:r>
            <a:r>
              <a:rPr lang="zh-CN" altLang="en-US" sz="1865" dirty="0">
                <a:latin typeface="楷体" panose="02010609060101010101" pitchFamily="49" charset="-122"/>
                <a:ea typeface="楷体" panose="02010609060101010101" pitchFamily="49" charset="-122"/>
              </a:rPr>
              <a:t>期</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中国考试</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第</a:t>
            </a:r>
            <a:r>
              <a:rPr lang="en-US" altLang="zh-CN" sz="1865">
                <a:latin typeface="楷体" panose="02010609060101010101" pitchFamily="49" charset="-122"/>
                <a:ea typeface="楷体" panose="02010609060101010101" pitchFamily="49" charset="-122"/>
              </a:rPr>
              <a:t>59-64</a:t>
            </a:r>
            <a:r>
              <a:rPr lang="zh-CN" altLang="en-US" sz="1865" dirty="0">
                <a:latin typeface="楷体" panose="02010609060101010101" pitchFamily="49" charset="-122"/>
                <a:ea typeface="楷体" panose="02010609060101010101" pitchFamily="49" charset="-122"/>
              </a:rPr>
              <a:t>页</a:t>
            </a:r>
            <a:endParaRPr lang="zh-CN" altLang="en-US" sz="1865" dirty="0">
              <a:latin typeface="楷体" panose="02010609060101010101" pitchFamily="49" charset="-122"/>
              <a:ea typeface="楷体" panose="02010609060101010101" pitchFamily="49" charset="-122"/>
            </a:endParaRPr>
          </a:p>
        </p:txBody>
      </p:sp>
      <p:sp>
        <p:nvSpPr>
          <p:cNvPr id="1765379" name="文本框 1765378"/>
          <p:cNvSpPr txBox="1"/>
          <p:nvPr/>
        </p:nvSpPr>
        <p:spPr>
          <a:xfrm>
            <a:off x="0" y="6311900"/>
            <a:ext cx="12192000" cy="548005"/>
          </a:xfrm>
          <a:prstGeom prst="rect">
            <a:avLst/>
          </a:prstGeom>
          <a:solidFill>
            <a:srgbClr val="FF0000"/>
          </a:solidFill>
          <a:ln w="9525">
            <a:noFill/>
          </a:ln>
          <a:effectLst>
            <a:outerShdw dist="107763" dir="2699999" algn="ctr" rotWithShape="0">
              <a:schemeClr val="bg2">
                <a:alpha val="50000"/>
              </a:schemeClr>
            </a:outerShdw>
          </a:effectLst>
        </p:spPr>
        <p:txBody>
          <a:bodyPr lIns="121914" tIns="60957" rIns="121914" bIns="60957">
            <a:spAutoFit/>
          </a:bodyPr>
          <a:p>
            <a:pPr algn="ctr">
              <a:lnSpc>
                <a:spcPct val="130000"/>
              </a:lnSpc>
            </a:pPr>
            <a:r>
              <a:rPr lang="zh-CN" altLang="en-US" sz="2135" b="1" dirty="0">
                <a:solidFill>
                  <a:schemeClr val="bg1"/>
                </a:solidFill>
                <a:effectLst>
                  <a:outerShdw blurRad="38100" dist="38100" dir="2700000">
                    <a:srgbClr val="000000"/>
                  </a:outerShdw>
                </a:effectLst>
                <a:latin typeface="黑体" panose="02010609060101010101" pitchFamily="49" charset="-122"/>
                <a:ea typeface="黑体" panose="02010609060101010101" pitchFamily="49" charset="-122"/>
              </a:rPr>
              <a:t>高考的政治性：三种文化、四史教育、四个自信、五个观念、五个认同、五育并举、六个下功夫</a:t>
            </a:r>
            <a:endParaRPr lang="zh-CN" altLang="en-US" sz="2135" b="1" dirty="0">
              <a:solidFill>
                <a:schemeClr val="bg1"/>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sp>
        <p:nvSpPr>
          <p:cNvPr id="1765380" name="文本框 1765379"/>
          <p:cNvSpPr txBox="1"/>
          <p:nvPr/>
        </p:nvSpPr>
        <p:spPr>
          <a:xfrm>
            <a:off x="0" y="0"/>
            <a:ext cx="12192000" cy="695325"/>
          </a:xfrm>
          <a:prstGeom prst="rect">
            <a:avLst/>
          </a:prstGeom>
          <a:solidFill>
            <a:srgbClr val="FF0000"/>
          </a:solidFill>
          <a:ln w="9525">
            <a:noFill/>
          </a:ln>
          <a:effectLst>
            <a:outerShdw dist="107763" dir="2699999" algn="ctr" rotWithShape="0">
              <a:schemeClr val="bg2">
                <a:alpha val="50000"/>
              </a:schemeClr>
            </a:outerShdw>
          </a:effectLst>
        </p:spPr>
        <p:txBody>
          <a:bodyPr lIns="121914" tIns="60957" rIns="121914" bIns="60957">
            <a:spAutoFit/>
          </a:bodyPr>
          <a:p>
            <a:pPr algn="ctr">
              <a:spcBef>
                <a:spcPct val="50000"/>
              </a:spcBef>
            </a:pPr>
            <a:r>
              <a:rPr lang="zh-CN" altLang="en-US" sz="3730"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sym typeface="+mn-ea"/>
              </a:rPr>
              <a:t>高考旗帜鲜明地</a:t>
            </a:r>
            <a:r>
              <a:rPr lang="zh-CN" altLang="en-US" sz="373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rPr>
              <a:t>落实立德树人根本任务</a:t>
            </a:r>
            <a:endParaRPr lang="zh-CN" altLang="en-US" sz="373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5379"/>
                                        </p:tgtEl>
                                        <p:attrNameLst>
                                          <p:attrName>style.visibility</p:attrName>
                                        </p:attrNameLst>
                                      </p:cBhvr>
                                      <p:to>
                                        <p:strVal val="visible"/>
                                      </p:to>
                                    </p:set>
                                    <p:anim calcmode="lin" valueType="num">
                                      <p:cBhvr additive="base">
                                        <p:cTn id="7" dur="500" fill="hold"/>
                                        <p:tgtEl>
                                          <p:spTgt spid="1765379"/>
                                        </p:tgtEl>
                                        <p:attrNameLst>
                                          <p:attrName>ppt_x</p:attrName>
                                        </p:attrNameLst>
                                      </p:cBhvr>
                                      <p:tavLst>
                                        <p:tav tm="0">
                                          <p:val>
                                            <p:strVal val="#ppt_x"/>
                                          </p:val>
                                        </p:tav>
                                        <p:tav tm="100000">
                                          <p:val>
                                            <p:strVal val="#ppt_x"/>
                                          </p:val>
                                        </p:tav>
                                      </p:tavLst>
                                    </p:anim>
                                    <p:anim calcmode="lin" valueType="num">
                                      <p:cBhvr additive="base">
                                        <p:cTn id="8" dur="500" fill="hold"/>
                                        <p:tgtEl>
                                          <p:spTgt spid="17653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537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2338" name="文本框 1422337"/>
          <p:cNvSpPr txBox="1"/>
          <p:nvPr/>
        </p:nvSpPr>
        <p:spPr>
          <a:xfrm>
            <a:off x="1176655" y="1406525"/>
            <a:ext cx="9838690" cy="4038600"/>
          </a:xfrm>
          <a:prstGeom prst="rect">
            <a:avLst/>
          </a:prstGeom>
          <a:noFill/>
          <a:ln w="9525">
            <a:noFill/>
          </a:ln>
        </p:spPr>
        <p:txBody>
          <a:bodyPr wrap="square">
            <a:spAutoFit/>
          </a:bodyPr>
          <a:p>
            <a:pPr>
              <a:lnSpc>
                <a:spcPct val="130000"/>
              </a:lnSpc>
              <a:spcBef>
                <a:spcPct val="30000"/>
              </a:spcBef>
            </a:pPr>
            <a:r>
              <a:rPr lang="zh-CN" altLang="en-US" sz="2400" dirty="0">
                <a:latin typeface="Arial" panose="020B0604020202020204" pitchFamily="34" charset="0"/>
                <a:sym typeface="+mn-ea"/>
              </a:rPr>
              <a:t>■</a:t>
            </a:r>
            <a:r>
              <a:rPr lang="zh-CN" altLang="en-US" sz="2400" dirty="0">
                <a:latin typeface="Arial" panose="020B0604020202020204" pitchFamily="34" charset="0"/>
                <a:ea typeface="黑体" panose="02010609060101010101" pitchFamily="49" charset="-122"/>
                <a:sym typeface="+mn-ea"/>
              </a:rPr>
              <a:t>课标在课程内容中，对必修模块每个专题的内容叙述，基本上是要求通过</a:t>
            </a:r>
            <a:r>
              <a:rPr lang="zh-CN" altLang="en-US" sz="2400" u="sng" dirty="0">
                <a:solidFill>
                  <a:srgbClr val="FF0000"/>
                </a:solidFill>
                <a:latin typeface="Arial" panose="020B0604020202020204" pitchFamily="34" charset="0"/>
                <a:ea typeface="黑体" panose="02010609060101010101" pitchFamily="49" charset="-122"/>
                <a:sym typeface="+mn-ea"/>
              </a:rPr>
              <a:t>知识</a:t>
            </a:r>
            <a:r>
              <a:rPr lang="zh-CN" altLang="en-US" sz="2400" dirty="0">
                <a:latin typeface="Arial" panose="020B0604020202020204" pitchFamily="34" charset="0"/>
                <a:ea typeface="黑体" panose="02010609060101010101" pitchFamily="49" charset="-122"/>
                <a:sym typeface="+mn-ea"/>
              </a:rPr>
              <a:t>运用对历史的重要问题进行</a:t>
            </a:r>
            <a:r>
              <a:rPr lang="zh-CN" altLang="en-US" sz="2400" u="sng" dirty="0">
                <a:solidFill>
                  <a:srgbClr val="FF0000"/>
                </a:solidFill>
                <a:latin typeface="Arial" panose="020B0604020202020204" pitchFamily="34" charset="0"/>
                <a:ea typeface="黑体" panose="02010609060101010101" pitchFamily="49" charset="-122"/>
                <a:sym typeface="+mn-ea"/>
              </a:rPr>
              <a:t>认识</a:t>
            </a:r>
            <a:r>
              <a:rPr lang="zh-CN" altLang="en-US" sz="2400" dirty="0">
                <a:latin typeface="Arial" panose="020B0604020202020204" pitchFamily="34" charset="0"/>
                <a:ea typeface="黑体" panose="02010609060101010101" pitchFamily="49" charset="-122"/>
                <a:sym typeface="+mn-ea"/>
              </a:rPr>
              <a:t>。</a:t>
            </a:r>
            <a:endParaRPr lang="zh-CN" altLang="en-US" sz="2400" dirty="0">
              <a:latin typeface="Arial" panose="020B0604020202020204" pitchFamily="34" charset="0"/>
              <a:ea typeface="黑体" panose="02010609060101010101" pitchFamily="49" charset="-122"/>
            </a:endParaRPr>
          </a:p>
          <a:p>
            <a:pPr>
              <a:lnSpc>
                <a:spcPct val="130000"/>
              </a:lnSpc>
              <a:spcBef>
                <a:spcPct val="30000"/>
              </a:spcBef>
            </a:pPr>
            <a:r>
              <a:rPr lang="zh-CN" altLang="en-US" sz="2400" dirty="0">
                <a:latin typeface="Arial" panose="020B0604020202020204" pitchFamily="34" charset="0"/>
                <a:sym typeface="+mn-ea"/>
              </a:rPr>
              <a:t>■</a:t>
            </a:r>
            <a:r>
              <a:rPr lang="zh-CN" altLang="en-US" sz="2400" dirty="0">
                <a:latin typeface="Arial" panose="020B0604020202020204" pitchFamily="34" charset="0"/>
                <a:ea typeface="黑体" panose="02010609060101010101" pitchFamily="49" charset="-122"/>
                <a:sym typeface="+mn-ea"/>
              </a:rPr>
              <a:t>要求认识的历史问题，涉及的多是特征、局面、变化、原因、意义、影响等，可见这些是必修模块的</a:t>
            </a:r>
            <a:r>
              <a:rPr lang="zh-CN" altLang="en-US" sz="2400" u="sng" dirty="0">
                <a:solidFill>
                  <a:srgbClr val="FF0000"/>
                </a:solidFill>
                <a:latin typeface="Arial" panose="020B0604020202020204" pitchFamily="34" charset="0"/>
                <a:ea typeface="黑体" panose="02010609060101010101" pitchFamily="49" charset="-122"/>
                <a:sym typeface="+mn-ea"/>
              </a:rPr>
              <a:t>教学重点</a:t>
            </a:r>
            <a:r>
              <a:rPr lang="zh-CN" altLang="en-US" sz="2400" dirty="0">
                <a:latin typeface="Arial" panose="020B0604020202020204" pitchFamily="34" charset="0"/>
                <a:ea typeface="黑体" panose="02010609060101010101" pitchFamily="49" charset="-122"/>
                <a:sym typeface="+mn-ea"/>
              </a:rPr>
              <a:t>。</a:t>
            </a:r>
            <a:endParaRPr lang="zh-CN" altLang="en-US" sz="2400" dirty="0">
              <a:latin typeface="Arial" panose="020B0604020202020204" pitchFamily="34" charset="0"/>
              <a:ea typeface="黑体" panose="02010609060101010101" pitchFamily="49" charset="-122"/>
            </a:endParaRPr>
          </a:p>
          <a:p>
            <a:pPr>
              <a:lnSpc>
                <a:spcPct val="130000"/>
              </a:lnSpc>
            </a:pPr>
            <a:r>
              <a:rPr lang="zh-CN" altLang="en-US" sz="2400" dirty="0">
                <a:latin typeface="Arial" panose="020B0604020202020204" pitchFamily="34" charset="0"/>
                <a:sym typeface="+mn-ea"/>
              </a:rPr>
              <a:t>■</a:t>
            </a:r>
            <a:r>
              <a:rPr lang="zh-CN" altLang="en-US" sz="2400" dirty="0">
                <a:latin typeface="Arial" panose="020B0604020202020204" pitchFamily="34" charset="0"/>
                <a:ea typeface="黑体" panose="02010609060101010101" pitchFamily="49" charset="-122"/>
              </a:rPr>
              <a:t>课标对教学的要求基本上是定位在学生</a:t>
            </a:r>
            <a:r>
              <a:rPr lang="zh-CN" altLang="en-US" sz="2400" b="1" u="sng" dirty="0">
                <a:solidFill>
                  <a:srgbClr val="FF0000"/>
                </a:solidFill>
                <a:latin typeface="Arial" panose="020B0604020202020204" pitchFamily="34" charset="0"/>
                <a:ea typeface="黑体" panose="02010609060101010101" pitchFamily="49" charset="-122"/>
              </a:rPr>
              <a:t>对历史问题的认识</a:t>
            </a:r>
            <a:r>
              <a:rPr lang="zh-CN" altLang="en-US" sz="2400" dirty="0">
                <a:latin typeface="Arial" panose="020B0604020202020204" pitchFamily="34" charset="0"/>
                <a:ea typeface="黑体" panose="02010609060101010101" pitchFamily="49" charset="-122"/>
              </a:rPr>
              <a:t>上。这就使我们明确了教学的任务和重点，将教学的思路和指向聚焦在学生</a:t>
            </a:r>
            <a:r>
              <a:rPr lang="zh-CN" altLang="en-US" sz="2400" dirty="0">
                <a:solidFill>
                  <a:srgbClr val="FF0000"/>
                </a:solidFill>
                <a:latin typeface="Arial" panose="020B0604020202020204" pitchFamily="34" charset="0"/>
                <a:ea typeface="黑体" panose="02010609060101010101" pitchFamily="49" charset="-122"/>
              </a:rPr>
              <a:t>如何解决历史的问题，如何建构自己对历史的认识，如何使历史学科核心素养得到综合的发展。</a:t>
            </a:r>
            <a:endParaRPr lang="zh-CN" altLang="en-US" sz="2400" dirty="0">
              <a:solidFill>
                <a:srgbClr val="FF0000"/>
              </a:solidFill>
              <a:latin typeface="Arial" panose="020B0604020202020204" pitchFamily="34" charset="0"/>
              <a:ea typeface="黑体" panose="02010609060101010101" pitchFamily="49" charset="-122"/>
            </a:endParaRPr>
          </a:p>
        </p:txBody>
      </p:sp>
      <p:sp>
        <p:nvSpPr>
          <p:cNvPr id="2" name="文本框 1"/>
          <p:cNvSpPr txBox="1"/>
          <p:nvPr/>
        </p:nvSpPr>
        <p:spPr>
          <a:xfrm>
            <a:off x="4445" y="521970"/>
            <a:ext cx="12182475" cy="583565"/>
          </a:xfrm>
          <a:prstGeom prst="rect">
            <a:avLst/>
          </a:prstGeom>
          <a:gradFill>
            <a:gsLst>
              <a:gs pos="0">
                <a:srgbClr val="012D86"/>
              </a:gs>
              <a:gs pos="100000">
                <a:srgbClr val="0E2557"/>
              </a:gs>
            </a:gsLst>
            <a:lin ang="5400000" scaled="0"/>
          </a:gradFill>
        </p:spPr>
        <p:txBody>
          <a:bodyPr wrap="square" rtlCol="0">
            <a:spAutoFit/>
          </a:bodyPr>
          <a:p>
            <a:pPr algn="ctr"/>
            <a:r>
              <a:rPr lang="zh-CN" altLang="en-US" sz="3200" b="1">
                <a:solidFill>
                  <a:schemeClr val="bg1"/>
                </a:solidFill>
                <a:latin typeface="黑体" panose="02010609060101010101" pitchFamily="49" charset="-122"/>
                <a:ea typeface="黑体" panose="02010609060101010101" pitchFamily="49" charset="-122"/>
              </a:rPr>
              <a:t>价值判断和教学重点在课标内容要求的后半句</a:t>
            </a:r>
            <a:endParaRPr lang="zh-CN" altLang="en-US" sz="3200" b="1">
              <a:solidFill>
                <a:schemeClr val="bg1"/>
              </a:solidFill>
              <a:latin typeface="黑体" panose="02010609060101010101" pitchFamily="49" charset="-122"/>
              <a:ea typeface="黑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1314" name="文本框 1421313"/>
          <p:cNvSpPr txBox="1"/>
          <p:nvPr/>
        </p:nvSpPr>
        <p:spPr>
          <a:xfrm>
            <a:off x="1219200" y="381000"/>
            <a:ext cx="9986433" cy="2064385"/>
          </a:xfrm>
          <a:prstGeom prst="rect">
            <a:avLst/>
          </a:prstGeom>
          <a:solidFill>
            <a:schemeClr val="bg2"/>
          </a:solidFill>
          <a:ln w="9525">
            <a:noFill/>
          </a:ln>
          <a:effectLst>
            <a:outerShdw dist="107763" dir="2699999" algn="ctr" rotWithShape="0">
              <a:schemeClr val="bg2">
                <a:alpha val="50000"/>
              </a:schemeClr>
            </a:outerShdw>
          </a:effectLst>
        </p:spPr>
        <p:txBody>
          <a:bodyPr>
            <a:spAutoFit/>
          </a:bodyPr>
          <a:p>
            <a:pPr>
              <a:lnSpc>
                <a:spcPct val="130000"/>
              </a:lnSpc>
              <a:spcBef>
                <a:spcPct val="30000"/>
              </a:spcBef>
            </a:pPr>
            <a:r>
              <a:rPr lang="zh-CN" altLang="en-US" sz="2665">
                <a:latin typeface="楷体" panose="02010609060101010101" pitchFamily="49" charset="-122"/>
                <a:ea typeface="楷体" panose="02010609060101010101" pitchFamily="49" charset="-122"/>
              </a:rPr>
              <a:t>    </a:t>
            </a:r>
            <a:r>
              <a:rPr lang="en-US" altLang="zh-CN" sz="2400" b="1">
                <a:solidFill>
                  <a:srgbClr val="FF0000"/>
                </a:solidFill>
                <a:latin typeface="楷体" panose="02010609060101010101" pitchFamily="49" charset="-122"/>
                <a:ea typeface="楷体" panose="02010609060101010101" pitchFamily="49" charset="-122"/>
              </a:rPr>
              <a:t>1.3 </a:t>
            </a:r>
            <a:r>
              <a:rPr lang="zh-CN" altLang="en-US" sz="2400" b="1" dirty="0">
                <a:solidFill>
                  <a:srgbClr val="FF0000"/>
                </a:solidFill>
                <a:latin typeface="楷体" panose="02010609060101010101" pitchFamily="49" charset="-122"/>
                <a:ea typeface="楷体" panose="02010609060101010101" pitchFamily="49" charset="-122"/>
              </a:rPr>
              <a:t>秦汉大一统国家的建立与巩固：</a:t>
            </a:r>
            <a:r>
              <a:rPr lang="zh-CN" altLang="en-US" sz="2400" dirty="0">
                <a:latin typeface="楷体" panose="02010609060101010101" pitchFamily="49" charset="-122"/>
                <a:ea typeface="楷体" panose="02010609060101010101" pitchFamily="49" charset="-122"/>
              </a:rPr>
              <a:t>通过了解秦朝的统一业绩和汉朝削藩、开疆拓土、尊崇儒术等举措，</a:t>
            </a:r>
            <a:r>
              <a:rPr lang="zh-CN" altLang="en-US" sz="2400" u="sng" dirty="0">
                <a:latin typeface="楷体" panose="02010609060101010101" pitchFamily="49" charset="-122"/>
                <a:ea typeface="楷体" panose="02010609060101010101" pitchFamily="49" charset="-122"/>
              </a:rPr>
              <a:t>认识统一多民族国家的建立及巩固在中国历史上的意义</a:t>
            </a:r>
            <a:r>
              <a:rPr lang="zh-CN" altLang="en-US" sz="2400" dirty="0">
                <a:latin typeface="楷体" panose="02010609060101010101" pitchFamily="49" charset="-122"/>
                <a:ea typeface="楷体" panose="02010609060101010101" pitchFamily="49" charset="-122"/>
              </a:rPr>
              <a:t>；通过了解秦汉时期的社会矛盾和农民起义，</a:t>
            </a:r>
            <a:r>
              <a:rPr lang="zh-CN" altLang="en-US" sz="2400" u="sng" dirty="0">
                <a:latin typeface="楷体" panose="02010609060101010101" pitchFamily="49" charset="-122"/>
                <a:ea typeface="楷体" panose="02010609060101010101" pitchFamily="49" charset="-122"/>
              </a:rPr>
              <a:t>认识秦朝崩溃和两汉衰亡的原因</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1421315" name="文本框 1421314"/>
          <p:cNvSpPr txBox="1"/>
          <p:nvPr/>
        </p:nvSpPr>
        <p:spPr>
          <a:xfrm>
            <a:off x="1219200" y="2738967"/>
            <a:ext cx="9986433" cy="1584325"/>
          </a:xfrm>
          <a:prstGeom prst="rect">
            <a:avLst/>
          </a:prstGeom>
          <a:solidFill>
            <a:schemeClr val="bg2"/>
          </a:solidFill>
          <a:ln w="9525">
            <a:noFill/>
          </a:ln>
          <a:effectLst>
            <a:outerShdw dist="107763" dir="2699999" algn="ctr" rotWithShape="0">
              <a:schemeClr val="bg2">
                <a:alpha val="50000"/>
              </a:schemeClr>
            </a:outerShdw>
          </a:effectLst>
        </p:spPr>
        <p:txBody>
          <a:bodyPr>
            <a:spAutoFit/>
          </a:bodyPr>
          <a:p>
            <a:pPr>
              <a:lnSpc>
                <a:spcPct val="130000"/>
              </a:lnSpc>
              <a:spcBef>
                <a:spcPct val="30000"/>
              </a:spcBef>
            </a:pPr>
            <a:r>
              <a:rPr lang="zh-CN" altLang="en-US" sz="2665">
                <a:latin typeface="楷体" panose="02010609060101010101" pitchFamily="49" charset="-122"/>
                <a:ea typeface="楷体" panose="02010609060101010101" pitchFamily="49" charset="-122"/>
              </a:rPr>
              <a:t>    </a:t>
            </a:r>
            <a:r>
              <a:rPr lang="en-US" altLang="en-US" sz="2400" b="1">
                <a:solidFill>
                  <a:srgbClr val="FF0000"/>
                </a:solidFill>
                <a:latin typeface="楷体" panose="02010609060101010101" pitchFamily="49" charset="-122"/>
                <a:ea typeface="楷体" panose="02010609060101010101" pitchFamily="49" charset="-122"/>
              </a:rPr>
              <a:t>1.11</a:t>
            </a:r>
            <a:r>
              <a:rPr lang="en-US" altLang="zh-CN" sz="2400" b="1">
                <a:solidFill>
                  <a:srgbClr val="FF0000"/>
                </a:solidFill>
                <a:latin typeface="楷体" panose="02010609060101010101" pitchFamily="49" charset="-122"/>
                <a:ea typeface="楷体" panose="02010609060101010101" pitchFamily="49" charset="-122"/>
              </a:rPr>
              <a:t> </a:t>
            </a:r>
            <a:r>
              <a:rPr lang="zh-CN" altLang="en-US" sz="2400" b="1" dirty="0" err="1">
                <a:solidFill>
                  <a:srgbClr val="FF0000"/>
                </a:solidFill>
                <a:latin typeface="楷体" panose="02010609060101010101" pitchFamily="49" charset="-122"/>
                <a:ea typeface="楷体" panose="02010609060101010101" pitchFamily="49" charset="-122"/>
              </a:rPr>
              <a:t>人民解放战争</a:t>
            </a:r>
            <a:r>
              <a:rPr lang="zh-CN" altLang="en-US" sz="2400" b="1" dirty="0">
                <a:solidFill>
                  <a:srgbClr val="FF0000"/>
                </a:solidFill>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通过了解全面内战的爆发及人民解放战争的进程</a:t>
            </a:r>
            <a:r>
              <a:rPr lang="en-US" altLang="en-US" sz="2400">
                <a:latin typeface="楷体" panose="02010609060101010101" pitchFamily="49" charset="-122"/>
                <a:ea typeface="楷体" panose="02010609060101010101" pitchFamily="49" charset="-122"/>
              </a:rPr>
              <a:t>，</a:t>
            </a:r>
            <a:r>
              <a:rPr lang="en-US" altLang="en-US" sz="2400" u="sng" err="1">
                <a:latin typeface="楷体" panose="02010609060101010101" pitchFamily="49" charset="-122"/>
                <a:ea typeface="楷体" panose="02010609060101010101" pitchFamily="49" charset="-122"/>
              </a:rPr>
              <a:t>分析国民党政权在大陆统治灭亡的原因，探讨中国共产党领导人民取得中国革命胜利的原因和意义</a:t>
            </a:r>
            <a:r>
              <a:rPr lang="en-US" altLang="en-US" sz="240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1421316" name="文本框 1421315"/>
          <p:cNvSpPr txBox="1"/>
          <p:nvPr/>
        </p:nvSpPr>
        <p:spPr>
          <a:xfrm>
            <a:off x="1202267" y="4546600"/>
            <a:ext cx="9973733" cy="1584325"/>
          </a:xfrm>
          <a:prstGeom prst="rect">
            <a:avLst/>
          </a:prstGeom>
          <a:solidFill>
            <a:schemeClr val="bg2"/>
          </a:solidFill>
          <a:ln w="9525">
            <a:noFill/>
          </a:ln>
          <a:effectLst>
            <a:outerShdw dist="107763" dir="2699999" algn="ctr" rotWithShape="0">
              <a:schemeClr val="bg2">
                <a:alpha val="50000"/>
              </a:schemeClr>
            </a:outerShdw>
          </a:effectLst>
        </p:spPr>
        <p:txBody>
          <a:bodyPr>
            <a:spAutoFit/>
          </a:bodyPr>
          <a:p>
            <a:pPr>
              <a:lnSpc>
                <a:spcPct val="130000"/>
              </a:lnSpc>
              <a:spcBef>
                <a:spcPct val="30000"/>
              </a:spcBef>
            </a:pPr>
            <a:r>
              <a:rPr lang="zh-CN" altLang="en-US" sz="2665">
                <a:latin typeface="楷体" panose="02010609060101010101" pitchFamily="49" charset="-122"/>
                <a:ea typeface="楷体" panose="02010609060101010101" pitchFamily="49" charset="-122"/>
              </a:rPr>
              <a:t>    </a:t>
            </a:r>
            <a:r>
              <a:rPr lang="en-US" altLang="en-US" sz="2400" b="1">
                <a:solidFill>
                  <a:srgbClr val="FF0000"/>
                </a:solidFill>
                <a:latin typeface="楷体" panose="02010609060101010101" pitchFamily="49" charset="-122"/>
                <a:ea typeface="楷体" panose="02010609060101010101" pitchFamily="49" charset="-122"/>
              </a:rPr>
              <a:t>1.19</a:t>
            </a:r>
            <a:r>
              <a:rPr lang="en-US" altLang="zh-CN" sz="2400" b="1">
                <a:solidFill>
                  <a:srgbClr val="FF0000"/>
                </a:solidFill>
                <a:latin typeface="楷体" panose="02010609060101010101" pitchFamily="49" charset="-122"/>
                <a:ea typeface="楷体" panose="02010609060101010101" pitchFamily="49" charset="-122"/>
              </a:rPr>
              <a:t> </a:t>
            </a:r>
            <a:r>
              <a:rPr lang="zh-CN" altLang="en-US" sz="2400" b="1" dirty="0" err="1">
                <a:solidFill>
                  <a:srgbClr val="FF0000"/>
                </a:solidFill>
                <a:latin typeface="楷体" panose="02010609060101010101" pitchFamily="49" charset="-122"/>
                <a:ea typeface="楷体" panose="02010609060101010101" pitchFamily="49" charset="-122"/>
              </a:rPr>
              <a:t>改变世界面貌的工业革命</a:t>
            </a:r>
            <a:r>
              <a:rPr lang="zh-CN" altLang="en-US" sz="2400" b="1" dirty="0">
                <a:solidFill>
                  <a:srgbClr val="FF0000"/>
                </a:solidFill>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通过了解工业革命带来的社会生产力的极大发展以及所引起的生产关系的深刻变化</a:t>
            </a:r>
            <a:r>
              <a:rPr lang="en-US" altLang="en-US" sz="2400">
                <a:latin typeface="楷体" panose="02010609060101010101" pitchFamily="49" charset="-122"/>
                <a:ea typeface="楷体" panose="02010609060101010101" pitchFamily="49" charset="-122"/>
              </a:rPr>
              <a:t>，</a:t>
            </a:r>
            <a:r>
              <a:rPr lang="en-US" altLang="en-US" sz="2400" u="sng" err="1">
                <a:latin typeface="楷体" panose="02010609060101010101" pitchFamily="49" charset="-122"/>
                <a:ea typeface="楷体" panose="02010609060101010101" pitchFamily="49" charset="-122"/>
              </a:rPr>
              <a:t>理解工业革命对资本主义世界体系的形成及对人类社会生活的深远影响</a:t>
            </a:r>
            <a:r>
              <a:rPr lang="en-US" altLang="en-US" sz="240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rcRect l="30618" t="16183" r="22157" b="6466"/>
          <a:stretch>
            <a:fillRect/>
          </a:stretch>
        </p:blipFill>
        <p:spPr>
          <a:xfrm>
            <a:off x="681355" y="226695"/>
            <a:ext cx="5765165" cy="4890770"/>
          </a:xfrm>
          <a:prstGeom prst="rect">
            <a:avLst/>
          </a:prstGeom>
        </p:spPr>
      </p:pic>
      <p:pic>
        <p:nvPicPr>
          <p:cNvPr id="3" name="图片 2"/>
          <p:cNvPicPr>
            <a:picLocks noChangeAspect="1"/>
          </p:cNvPicPr>
          <p:nvPr/>
        </p:nvPicPr>
        <p:blipFill>
          <a:blip r:embed="rId2"/>
          <a:srcRect l="29987" t="45417" r="20085" b="32994"/>
          <a:stretch>
            <a:fillRect/>
          </a:stretch>
        </p:blipFill>
        <p:spPr>
          <a:xfrm>
            <a:off x="681355" y="5117465"/>
            <a:ext cx="5775325" cy="1404620"/>
          </a:xfrm>
          <a:prstGeom prst="rect">
            <a:avLst/>
          </a:prstGeom>
        </p:spPr>
      </p:pic>
      <p:pic>
        <p:nvPicPr>
          <p:cNvPr id="1448964" name="图片 1448963"/>
          <p:cNvPicPr>
            <a:picLocks noChangeAspect="1"/>
          </p:cNvPicPr>
          <p:nvPr/>
        </p:nvPicPr>
        <p:blipFill>
          <a:blip r:embed="rId3"/>
          <a:stretch>
            <a:fillRect/>
          </a:stretch>
        </p:blipFill>
        <p:spPr>
          <a:xfrm>
            <a:off x="3337984" y="177166"/>
            <a:ext cx="1824567" cy="372533"/>
          </a:xfrm>
          <a:prstGeom prst="rect">
            <a:avLst/>
          </a:prstGeom>
          <a:noFill/>
          <a:ln w="9525">
            <a:noFill/>
          </a:ln>
        </p:spPr>
      </p:pic>
      <p:pic>
        <p:nvPicPr>
          <p:cNvPr id="1448965" name="图片 1448964"/>
          <p:cNvPicPr>
            <a:picLocks noChangeAspect="1"/>
          </p:cNvPicPr>
          <p:nvPr/>
        </p:nvPicPr>
        <p:blipFill>
          <a:blip r:embed="rId3"/>
          <a:stretch>
            <a:fillRect/>
          </a:stretch>
        </p:blipFill>
        <p:spPr>
          <a:xfrm>
            <a:off x="3702050" y="1568450"/>
            <a:ext cx="1866900" cy="285750"/>
          </a:xfrm>
          <a:prstGeom prst="rect">
            <a:avLst/>
          </a:prstGeom>
          <a:noFill/>
          <a:ln w="9525">
            <a:noFill/>
          </a:ln>
        </p:spPr>
      </p:pic>
      <p:pic>
        <p:nvPicPr>
          <p:cNvPr id="1448966" name="图片 1448965"/>
          <p:cNvPicPr>
            <a:picLocks noChangeAspect="1"/>
          </p:cNvPicPr>
          <p:nvPr/>
        </p:nvPicPr>
        <p:blipFill>
          <a:blip r:embed="rId3"/>
          <a:stretch>
            <a:fillRect/>
          </a:stretch>
        </p:blipFill>
        <p:spPr>
          <a:xfrm>
            <a:off x="3338830" y="1976755"/>
            <a:ext cx="1969770" cy="287655"/>
          </a:xfrm>
          <a:prstGeom prst="rect">
            <a:avLst/>
          </a:prstGeom>
          <a:noFill/>
          <a:ln w="9525">
            <a:noFill/>
          </a:ln>
        </p:spPr>
      </p:pic>
      <p:pic>
        <p:nvPicPr>
          <p:cNvPr id="1448967" name="图片 1448966"/>
          <p:cNvPicPr>
            <a:picLocks noChangeAspect="1"/>
          </p:cNvPicPr>
          <p:nvPr/>
        </p:nvPicPr>
        <p:blipFill>
          <a:blip r:embed="rId3"/>
          <a:stretch>
            <a:fillRect/>
          </a:stretch>
        </p:blipFill>
        <p:spPr>
          <a:xfrm>
            <a:off x="2214245" y="2264410"/>
            <a:ext cx="1213485" cy="287655"/>
          </a:xfrm>
          <a:prstGeom prst="rect">
            <a:avLst/>
          </a:prstGeom>
          <a:noFill/>
          <a:ln w="9525">
            <a:noFill/>
          </a:ln>
        </p:spPr>
      </p:pic>
      <p:pic>
        <p:nvPicPr>
          <p:cNvPr id="1448968" name="图片 1448967"/>
          <p:cNvPicPr>
            <a:picLocks noChangeAspect="1"/>
          </p:cNvPicPr>
          <p:nvPr/>
        </p:nvPicPr>
        <p:blipFill>
          <a:blip r:embed="rId3"/>
          <a:stretch>
            <a:fillRect/>
          </a:stretch>
        </p:blipFill>
        <p:spPr>
          <a:xfrm>
            <a:off x="4067810" y="3789045"/>
            <a:ext cx="949960" cy="287655"/>
          </a:xfrm>
          <a:prstGeom prst="rect">
            <a:avLst/>
          </a:prstGeom>
          <a:noFill/>
          <a:ln w="9525">
            <a:noFill/>
          </a:ln>
        </p:spPr>
      </p:pic>
      <p:pic>
        <p:nvPicPr>
          <p:cNvPr id="1448969" name="图片 1448968"/>
          <p:cNvPicPr>
            <a:picLocks noChangeAspect="1"/>
          </p:cNvPicPr>
          <p:nvPr/>
        </p:nvPicPr>
        <p:blipFill>
          <a:blip r:embed="rId3"/>
          <a:stretch>
            <a:fillRect/>
          </a:stretch>
        </p:blipFill>
        <p:spPr>
          <a:xfrm>
            <a:off x="2101003" y="5208058"/>
            <a:ext cx="1439333" cy="287867"/>
          </a:xfrm>
          <a:prstGeom prst="rect">
            <a:avLst/>
          </a:prstGeom>
          <a:noFill/>
          <a:ln w="9525">
            <a:noFill/>
          </a:ln>
        </p:spPr>
      </p:pic>
      <p:pic>
        <p:nvPicPr>
          <p:cNvPr id="1448970" name="图片 1448969" descr="微信图片_20200915143504"/>
          <p:cNvPicPr>
            <a:picLocks noChangeAspect="1"/>
          </p:cNvPicPr>
          <p:nvPr/>
        </p:nvPicPr>
        <p:blipFill>
          <a:blip r:embed="rId4">
            <a:lum bright="12000" contrast="-6000"/>
          </a:blip>
          <a:srcRect t="6488" b="7808"/>
          <a:stretch>
            <a:fillRect/>
          </a:stretch>
        </p:blipFill>
        <p:spPr>
          <a:xfrm>
            <a:off x="6864351" y="260351"/>
            <a:ext cx="4453467" cy="3816349"/>
          </a:xfrm>
          <a:prstGeom prst="rect">
            <a:avLst/>
          </a:prstGeom>
          <a:noFill/>
          <a:ln w="9525">
            <a:noFill/>
          </a:ln>
        </p:spPr>
      </p:pic>
      <p:pic>
        <p:nvPicPr>
          <p:cNvPr id="1448971" name="图片 1448970"/>
          <p:cNvPicPr>
            <a:picLocks noChangeAspect="1"/>
          </p:cNvPicPr>
          <p:nvPr/>
        </p:nvPicPr>
        <p:blipFill>
          <a:blip r:embed="rId3"/>
          <a:stretch>
            <a:fillRect/>
          </a:stretch>
        </p:blipFill>
        <p:spPr>
          <a:xfrm>
            <a:off x="9359900" y="1198033"/>
            <a:ext cx="1536700" cy="285751"/>
          </a:xfrm>
          <a:prstGeom prst="rect">
            <a:avLst/>
          </a:prstGeom>
          <a:noFill/>
          <a:ln w="9525">
            <a:noFill/>
          </a:ln>
        </p:spPr>
      </p:pic>
      <p:sp>
        <p:nvSpPr>
          <p:cNvPr id="1448972" name="文本框 1448971"/>
          <p:cNvSpPr txBox="1"/>
          <p:nvPr/>
        </p:nvSpPr>
        <p:spPr>
          <a:xfrm>
            <a:off x="6576484" y="4798484"/>
            <a:ext cx="5185833" cy="1116965"/>
          </a:xfrm>
          <a:prstGeom prst="rect">
            <a:avLst/>
          </a:prstGeom>
          <a:noFill/>
          <a:ln w="9525">
            <a:noFill/>
          </a:ln>
        </p:spPr>
        <p:txBody>
          <a:bodyPr>
            <a:spAutoFit/>
          </a:bodyPr>
          <a:p>
            <a:pPr>
              <a:spcBef>
                <a:spcPct val="50000"/>
              </a:spcBef>
            </a:pPr>
            <a:r>
              <a:rPr lang="zh-CN" altLang="en-US" sz="1600" dirty="0">
                <a:latin typeface="Arial" panose="020B0604020202020204" pitchFamily="34" charset="0"/>
                <a:ea typeface="黑体" panose="02010609060101010101" pitchFamily="49" charset="-122"/>
              </a:rPr>
              <a:t>■</a:t>
            </a:r>
            <a:r>
              <a:rPr lang="zh-CN" altLang="en-US" sz="2665" dirty="0">
                <a:latin typeface="Arial" panose="020B0604020202020204" pitchFamily="34" charset="0"/>
                <a:ea typeface="黑体" panose="02010609060101010101" pitchFamily="49" charset="-122"/>
              </a:rPr>
              <a:t>旧教材：中央集权制度</a:t>
            </a:r>
            <a:endParaRPr lang="zh-CN" altLang="en-US" sz="2665" dirty="0">
              <a:latin typeface="Arial" panose="020B0604020202020204" pitchFamily="34" charset="0"/>
              <a:ea typeface="黑体" panose="02010609060101010101" pitchFamily="49" charset="-122"/>
            </a:endParaRPr>
          </a:p>
          <a:p>
            <a:pPr>
              <a:spcBef>
                <a:spcPct val="50000"/>
              </a:spcBef>
            </a:pPr>
            <a:r>
              <a:rPr lang="zh-CN" altLang="en-US" sz="1600" dirty="0">
                <a:latin typeface="Arial" panose="020B0604020202020204" pitchFamily="34" charset="0"/>
                <a:ea typeface="黑体" panose="02010609060101010101" pitchFamily="49" charset="-122"/>
              </a:rPr>
              <a:t>■</a:t>
            </a:r>
            <a:r>
              <a:rPr lang="zh-CN" altLang="en-US" sz="2665" dirty="0">
                <a:latin typeface="Arial" panose="020B0604020202020204" pitchFamily="34" charset="0"/>
                <a:ea typeface="黑体" panose="02010609060101010101" pitchFamily="49" charset="-122"/>
              </a:rPr>
              <a:t>新教材：统一多民族封建国家</a:t>
            </a:r>
            <a:endParaRPr lang="zh-CN" altLang="en-US" sz="2665">
              <a:latin typeface="Arial" panose="020B0604020202020204" pitchFamily="34" charset="0"/>
              <a:ea typeface="黑体" panose="02010609060101010101" pitchFamily="49" charset="-122"/>
            </a:endParaRPr>
          </a:p>
        </p:txBody>
      </p:sp>
      <p:sp>
        <p:nvSpPr>
          <p:cNvPr id="1448973" name="文本框 1448972"/>
          <p:cNvSpPr txBox="1"/>
          <p:nvPr/>
        </p:nvSpPr>
        <p:spPr>
          <a:xfrm>
            <a:off x="6769100" y="4121150"/>
            <a:ext cx="4607984" cy="583565"/>
          </a:xfrm>
          <a:prstGeom prst="rect">
            <a:avLst/>
          </a:prstGeom>
          <a:noFill/>
          <a:ln w="9525">
            <a:noFill/>
          </a:ln>
        </p:spPr>
        <p:txBody>
          <a:bodyPr>
            <a:spAutoFit/>
          </a:bodyPr>
          <a:p>
            <a:pPr algn="ctr">
              <a:spcBef>
                <a:spcPct val="50000"/>
              </a:spcBef>
            </a:pPr>
            <a:r>
              <a:rPr lang="en-US" altLang="zh-CN" sz="3200" b="1">
                <a:solidFill>
                  <a:srgbClr val="CC0000"/>
                </a:solidFill>
                <a:latin typeface="Arial" panose="020B0604020202020204" pitchFamily="34" charset="0"/>
              </a:rPr>
              <a:t>【</a:t>
            </a:r>
            <a:r>
              <a:rPr lang="zh-CN" altLang="en-US" sz="3200" b="1" dirty="0">
                <a:solidFill>
                  <a:srgbClr val="CC0000"/>
                </a:solidFill>
                <a:latin typeface="Arial" panose="020B0604020202020204" pitchFamily="34" charset="0"/>
              </a:rPr>
              <a:t>核心概念</a:t>
            </a:r>
            <a:r>
              <a:rPr lang="en-US" altLang="zh-CN" sz="3200" b="1">
                <a:solidFill>
                  <a:srgbClr val="CC0000"/>
                </a:solidFill>
                <a:latin typeface="Arial" panose="020B0604020202020204" pitchFamily="34" charset="0"/>
              </a:rPr>
              <a:t>】</a:t>
            </a:r>
            <a:endParaRPr lang="en-US" altLang="zh-CN" sz="3200" b="1">
              <a:solidFill>
                <a:srgbClr val="CC0000"/>
              </a:solidFill>
              <a:latin typeface="Arial" panose="020B0604020202020204" pitchFamily="34" charset="0"/>
            </a:endParaRPr>
          </a:p>
        </p:txBody>
      </p:sp>
      <p:pic>
        <p:nvPicPr>
          <p:cNvPr id="5" name="图片 4"/>
          <p:cNvPicPr>
            <a:picLocks noChangeAspect="1"/>
          </p:cNvPicPr>
          <p:nvPr/>
        </p:nvPicPr>
        <p:blipFill>
          <a:blip r:embed="rId3"/>
          <a:stretch>
            <a:fillRect/>
          </a:stretch>
        </p:blipFill>
        <p:spPr>
          <a:xfrm>
            <a:off x="2800350" y="1295400"/>
            <a:ext cx="2012315" cy="28575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t="43897"/>
          <a:stretch>
            <a:fillRect/>
          </a:stretch>
        </p:blipFill>
        <p:spPr>
          <a:xfrm>
            <a:off x="75" y="17839"/>
            <a:ext cx="12192187" cy="6840161"/>
          </a:xfrm>
          <a:prstGeom prst="rect">
            <a:avLst/>
          </a:prstGeom>
        </p:spPr>
      </p:pic>
      <p:sp>
        <p:nvSpPr>
          <p:cNvPr id="3" name="文本框 2"/>
          <p:cNvSpPr txBox="1"/>
          <p:nvPr/>
        </p:nvSpPr>
        <p:spPr>
          <a:xfrm>
            <a:off x="-346060" y="758540"/>
            <a:ext cx="13205387" cy="970915"/>
          </a:xfrm>
          <a:prstGeom prst="rect">
            <a:avLst/>
          </a:prstGeom>
          <a:noFill/>
        </p:spPr>
        <p:txBody>
          <a:bodyPr wrap="square" rtlCol="0">
            <a:spAutoFit/>
          </a:bodyPr>
          <a:lstStyle/>
          <a:p>
            <a:pPr algn="ctr"/>
            <a:r>
              <a:rPr lang="zh-CN" altLang="en-US" sz="5715" b="1" dirty="0">
                <a:latin typeface="微软雅黑" panose="020B0503020204020204" charset="-122"/>
                <a:ea typeface="微软雅黑" panose="020B0503020204020204" charset="-122"/>
              </a:rPr>
              <a:t>“大”且“强”的“中国”从何而来？</a:t>
            </a:r>
            <a:endParaRPr lang="zh-CN" altLang="en-US" sz="5715" b="1" dirty="0">
              <a:latin typeface="微软雅黑" panose="020B0503020204020204" charset="-122"/>
              <a:ea typeface="微软雅黑" panose="020B0503020204020204" charset="-122"/>
            </a:endParaRPr>
          </a:p>
        </p:txBody>
      </p:sp>
      <p:sp>
        <p:nvSpPr>
          <p:cNvPr id="4" name="文本框 3"/>
          <p:cNvSpPr txBox="1"/>
          <p:nvPr/>
        </p:nvSpPr>
        <p:spPr>
          <a:xfrm>
            <a:off x="4414527" y="1936278"/>
            <a:ext cx="6656070" cy="547370"/>
          </a:xfrm>
          <a:prstGeom prst="rect">
            <a:avLst/>
          </a:prstGeom>
          <a:noFill/>
        </p:spPr>
        <p:txBody>
          <a:bodyPr wrap="none" rtlCol="0">
            <a:spAutoFit/>
          </a:bodyPr>
          <a:lstStyle/>
          <a:p>
            <a:pPr algn="ctr"/>
            <a:r>
              <a:rPr lang="en-US" altLang="zh-CN" sz="2965" b="1" dirty="0">
                <a:latin typeface="微软雅黑" panose="020B0503020204020204" charset="-122"/>
                <a:ea typeface="微软雅黑" panose="020B0503020204020204" charset="-122"/>
              </a:rPr>
              <a:t>——《</a:t>
            </a:r>
            <a:r>
              <a:rPr lang="zh-CN" altLang="en-US" sz="2965" b="1" dirty="0">
                <a:latin typeface="微软雅黑" panose="020B0503020204020204" charset="-122"/>
                <a:ea typeface="微软雅黑" panose="020B0503020204020204" charset="-122"/>
              </a:rPr>
              <a:t>中外历史纲要（上）</a:t>
            </a:r>
            <a:r>
              <a:rPr lang="en-US" altLang="zh-CN" sz="2965" b="1" dirty="0">
                <a:latin typeface="微软雅黑" panose="020B0503020204020204" charset="-122"/>
                <a:ea typeface="微软雅黑" panose="020B0503020204020204" charset="-122"/>
              </a:rPr>
              <a:t>》</a:t>
            </a:r>
            <a:r>
              <a:rPr lang="zh-CN" altLang="en-US" sz="2965" b="1" dirty="0">
                <a:latin typeface="微软雅黑" panose="020B0503020204020204" charset="-122"/>
                <a:ea typeface="微软雅黑" panose="020B0503020204020204" charset="-122"/>
              </a:rPr>
              <a:t>专题复习</a:t>
            </a:r>
            <a:endParaRPr lang="zh-CN" altLang="en-US" sz="2965" b="1" dirty="0">
              <a:latin typeface="微软雅黑" panose="020B0503020204020204" charset="-122"/>
              <a:ea typeface="微软雅黑" panose="020B0503020204020204" charset="-122"/>
            </a:endParaRPr>
          </a:p>
        </p:txBody>
      </p:sp>
      <p:sp>
        <p:nvSpPr>
          <p:cNvPr id="5" name="文本框 4"/>
          <p:cNvSpPr txBox="1"/>
          <p:nvPr/>
        </p:nvSpPr>
        <p:spPr>
          <a:xfrm>
            <a:off x="5083343" y="2708671"/>
            <a:ext cx="2025650" cy="384810"/>
          </a:xfrm>
          <a:prstGeom prst="rect">
            <a:avLst/>
          </a:prstGeom>
          <a:noFill/>
        </p:spPr>
        <p:txBody>
          <a:bodyPr wrap="none" rtlCol="0">
            <a:spAutoFit/>
          </a:bodyPr>
          <a:lstStyle/>
          <a:p>
            <a:pPr algn="ctr"/>
            <a:r>
              <a:rPr lang="zh-CN" altLang="en-US" sz="1905" b="1" dirty="0">
                <a:latin typeface="微软雅黑" panose="020B0503020204020204" charset="-122"/>
                <a:ea typeface="微软雅黑" panose="020B0503020204020204" charset="-122"/>
              </a:rPr>
              <a:t>石门中学  黄杏婵</a:t>
            </a:r>
            <a:endParaRPr lang="zh-CN" altLang="en-US" sz="1905" b="1" dirty="0">
              <a:latin typeface="微软雅黑" panose="020B0503020204020204" charset="-122"/>
              <a:ea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36158" y="2447535"/>
            <a:ext cx="4755464" cy="3820065"/>
          </a:xfrm>
          <a:prstGeom prst="rect">
            <a:avLst/>
          </a:prstGeom>
        </p:spPr>
      </p:pic>
      <p:sp>
        <p:nvSpPr>
          <p:cNvPr id="5" name="文本框 4"/>
          <p:cNvSpPr txBox="1"/>
          <p:nvPr/>
        </p:nvSpPr>
        <p:spPr>
          <a:xfrm>
            <a:off x="5507387" y="2912670"/>
            <a:ext cx="6223748" cy="3348355"/>
          </a:xfrm>
          <a:prstGeom prst="rect">
            <a:avLst/>
          </a:prstGeom>
          <a:solidFill>
            <a:schemeClr val="bg1"/>
          </a:solidFill>
        </p:spPr>
        <p:txBody>
          <a:bodyPr wrap="square">
            <a:spAutoFit/>
          </a:bodyPr>
          <a:lstStyle/>
          <a:p>
            <a:r>
              <a:rPr lang="zh-CN" altLang="en-US" sz="2115" b="1" dirty="0"/>
              <a:t>中国历代王朝不乏将境土扩展到中国北方农牧交错带以西以北的事例，其中汉唐两代拓土西域尤其为历代称颂；但必须说明的一个事实是，所有清王朝以前的历史对于年降雨量</a:t>
            </a:r>
            <a:r>
              <a:rPr lang="en-US" altLang="zh-CN" sz="2115" b="1" dirty="0"/>
              <a:t>400</a:t>
            </a:r>
            <a:r>
              <a:rPr lang="zh-CN" altLang="en-US" sz="2115" b="1" dirty="0"/>
              <a:t>毫米等降雨量线以西以北地区</a:t>
            </a:r>
            <a:r>
              <a:rPr lang="zh-CN" altLang="en-US" sz="2115" b="1" u="sng" dirty="0">
                <a:solidFill>
                  <a:srgbClr val="905D25"/>
                </a:solidFill>
              </a:rPr>
              <a:t>都没有持续而稳定的获取</a:t>
            </a:r>
            <a:r>
              <a:rPr lang="zh-CN" altLang="en-US" sz="2115" b="1" dirty="0"/>
              <a:t>，王朝国力强盛时期拓土西北，国力衰微即固守农牧交错带。只有清朝的军事行动不仅</a:t>
            </a:r>
            <a:r>
              <a:rPr lang="zh-CN" altLang="en-US" sz="2115" b="1" u="sng" dirty="0">
                <a:solidFill>
                  <a:srgbClr val="905D25"/>
                </a:solidFill>
              </a:rPr>
              <a:t>突破了这条农耕民族守疆固土的底线，将疆土延伸至中亚草原，而且稳定、持续地拥有了这片土地，并在光绪年间设立新疆巡抚，将其置于与内地等同的管理系统之下</a:t>
            </a:r>
            <a:r>
              <a:rPr lang="zh-CN" altLang="en-US" sz="2115" b="1" dirty="0"/>
              <a:t>。</a:t>
            </a:r>
            <a:endParaRPr lang="zh-CN" altLang="en-US" sz="2115" b="1" dirty="0"/>
          </a:p>
        </p:txBody>
      </p:sp>
      <p:sp>
        <p:nvSpPr>
          <p:cNvPr id="7" name="文本框 6"/>
          <p:cNvSpPr txBox="1"/>
          <p:nvPr/>
        </p:nvSpPr>
        <p:spPr>
          <a:xfrm>
            <a:off x="501278" y="422554"/>
            <a:ext cx="11229857" cy="1852930"/>
          </a:xfrm>
          <a:prstGeom prst="rect">
            <a:avLst/>
          </a:prstGeom>
          <a:noFill/>
        </p:spPr>
        <p:txBody>
          <a:bodyPr wrap="square">
            <a:spAutoFit/>
          </a:bodyPr>
          <a:lstStyle/>
          <a:p>
            <a:r>
              <a:rPr lang="zh-CN" altLang="en-US" sz="1905" b="1" dirty="0"/>
              <a:t>         材料</a:t>
            </a:r>
            <a:r>
              <a:rPr lang="en-US" altLang="zh-CN" sz="1905" b="1" dirty="0"/>
              <a:t>1</a:t>
            </a:r>
            <a:r>
              <a:rPr lang="zh-CN" altLang="en-US" sz="1905" b="1" dirty="0"/>
              <a:t>：从史前时期至</a:t>
            </a:r>
            <a:r>
              <a:rPr lang="en-US" altLang="zh-CN" sz="1905" b="1" dirty="0"/>
              <a:t>1689</a:t>
            </a:r>
            <a:r>
              <a:rPr lang="zh-CN" altLang="en-US" sz="1905" b="1" dirty="0"/>
              <a:t>年中俄</a:t>
            </a:r>
            <a:r>
              <a:rPr lang="en-US" altLang="zh-CN" sz="1905" b="1" dirty="0"/>
              <a:t>《</a:t>
            </a:r>
            <a:r>
              <a:rPr lang="zh-CN" altLang="en-US" sz="1905" b="1" dirty="0"/>
              <a:t>尼布楚条约</a:t>
            </a:r>
            <a:r>
              <a:rPr lang="en-US" altLang="zh-CN" sz="1905" b="1" dirty="0"/>
              <a:t>》</a:t>
            </a:r>
            <a:r>
              <a:rPr lang="zh-CN" altLang="en-US" sz="1905" b="1" dirty="0"/>
              <a:t>签订，中国疆域均处在有域无疆状态，数千年之内疆土屡有伸缩，也经历了三个重要发展阶段。从黄河中下游地区凝聚为一体，到国家掌控范围自黄河流域伸向长江流域，首先完成了农耕区核心地区的政治、文化认同与境土弥合；此后以此为核心将境土向周边扩展，其中主要离合纷争发生在北方农牧交错带，这一地区在疆域变迁的回旋起落之中承担着起点与终点的双重角色；</a:t>
            </a:r>
            <a:r>
              <a:rPr lang="zh-CN" altLang="en-US" sz="1905" b="1" dirty="0">
                <a:solidFill>
                  <a:srgbClr val="905D25"/>
                </a:solidFill>
              </a:rPr>
              <a:t>清王朝突破农牧交错带，融南北蒙古、西域以及青藏高原于大清版图之内，第三个阶段几乎奠定了泱泱大国的基本版图</a:t>
            </a:r>
            <a:r>
              <a:rPr lang="zh-CN" altLang="en-US" sz="1905" b="1" dirty="0">
                <a:solidFill>
                  <a:srgbClr val="954625"/>
                </a:solidFill>
              </a:rPr>
              <a:t>。</a:t>
            </a:r>
            <a:r>
              <a:rPr lang="en-US" altLang="zh-CN" sz="1905" b="1" dirty="0">
                <a:solidFill>
                  <a:srgbClr val="954625"/>
                </a:solidFill>
              </a:rPr>
              <a:t>                                             </a:t>
            </a:r>
            <a:r>
              <a:rPr lang="en-US" altLang="zh-CN" sz="1905" b="1" dirty="0"/>
              <a:t>——</a:t>
            </a:r>
            <a:r>
              <a:rPr lang="zh-CN" altLang="en-US" sz="1905" b="1" dirty="0"/>
              <a:t>韩茂莉</a:t>
            </a:r>
            <a:r>
              <a:rPr lang="en-US" altLang="zh-CN" sz="1905" b="1" dirty="0"/>
              <a:t>《</a:t>
            </a:r>
            <a:r>
              <a:rPr lang="zh-CN" altLang="en-US" sz="1905" b="1" dirty="0"/>
              <a:t>中国历史地理十五讲</a:t>
            </a:r>
            <a:r>
              <a:rPr lang="en-US" altLang="zh-CN" sz="1905" b="1" dirty="0"/>
              <a:t>》P15</a:t>
            </a:r>
            <a:endParaRPr lang="zh-CN" altLang="en-US" sz="1905" b="1" dirty="0"/>
          </a:p>
        </p:txBody>
      </p:sp>
      <p:sp>
        <p:nvSpPr>
          <p:cNvPr id="8" name="文本框 7"/>
          <p:cNvSpPr txBox="1"/>
          <p:nvPr/>
        </p:nvSpPr>
        <p:spPr>
          <a:xfrm>
            <a:off x="5507387" y="2449606"/>
            <a:ext cx="6183671" cy="416560"/>
          </a:xfrm>
          <a:prstGeom prst="rect">
            <a:avLst/>
          </a:prstGeom>
          <a:solidFill>
            <a:srgbClr val="905D25"/>
          </a:solidFill>
        </p:spPr>
        <p:txBody>
          <a:bodyPr wrap="square" rtlCol="0">
            <a:spAutoFit/>
          </a:bodyPr>
          <a:lstStyle/>
          <a:p>
            <a:r>
              <a:rPr lang="zh-CN" altLang="en-US" sz="2115" b="1" dirty="0">
                <a:solidFill>
                  <a:schemeClr val="bg1"/>
                </a:solidFill>
              </a:rPr>
              <a:t>思考：</a:t>
            </a:r>
            <a:r>
              <a:rPr lang="en-US" altLang="zh-CN" sz="2115" b="1" dirty="0">
                <a:solidFill>
                  <a:schemeClr val="bg1"/>
                </a:solidFill>
              </a:rPr>
              <a:t>4.</a:t>
            </a:r>
            <a:r>
              <a:rPr lang="zh-CN" altLang="en-US" sz="2115" b="1" kern="100" dirty="0">
                <a:solidFill>
                  <a:schemeClr val="bg1"/>
                </a:solidFill>
                <a:cs typeface="Times New Roman" panose="02020603050405020304" pitchFamily="18" charset="0"/>
              </a:rPr>
              <a:t> 为什么说清朝基本奠定了现代中国的版图？</a:t>
            </a:r>
            <a:endParaRPr lang="zh-CN" altLang="en-US" sz="2115"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7442" name="文本框 2237441"/>
          <p:cNvSpPr txBox="1"/>
          <p:nvPr/>
        </p:nvSpPr>
        <p:spPr>
          <a:xfrm>
            <a:off x="4552950" y="1512570"/>
            <a:ext cx="6536055" cy="3859530"/>
          </a:xfrm>
          <a:prstGeom prst="rect">
            <a:avLst/>
          </a:prstGeom>
          <a:noFill/>
          <a:ln w="9525">
            <a:noFill/>
          </a:ln>
        </p:spPr>
        <p:txBody>
          <a:bodyPr wrap="square" lIns="121914" tIns="60957" rIns="121914" bIns="60957">
            <a:spAutoFit/>
          </a:bodyPr>
          <a:p>
            <a:pPr>
              <a:lnSpc>
                <a:spcPct val="130000"/>
              </a:lnSpc>
            </a:pPr>
            <a:r>
              <a:rPr lang="zh-CN" altLang="en-US" sz="2400" dirty="0">
                <a:latin typeface="黑体" panose="02010609060101010101" pitchFamily="49" charset="-122"/>
                <a:ea typeface="黑体" panose="02010609060101010101" pitchFamily="49" charset="-122"/>
              </a:rPr>
              <a:t>    </a:t>
            </a:r>
            <a:r>
              <a:rPr lang="zh-CN" altLang="en-US" sz="2665" dirty="0">
                <a:solidFill>
                  <a:schemeClr val="tx1"/>
                </a:solidFill>
                <a:latin typeface="黑体" panose="02010609060101010101" pitchFamily="49" charset="-122"/>
                <a:ea typeface="黑体" panose="02010609060101010101" pitchFamily="49" charset="-122"/>
              </a:rPr>
              <a:t>学科核心素养是学科育人价值的集中体现，是学生通过学科学习而逐渐形成的</a:t>
            </a:r>
            <a:r>
              <a:rPr lang="zh-CN" altLang="en-US" sz="2665" u="sng" dirty="0">
                <a:solidFill>
                  <a:srgbClr val="FF0000"/>
                </a:solidFill>
                <a:latin typeface="黑体" panose="02010609060101010101" pitchFamily="49" charset="-122"/>
                <a:ea typeface="黑体" panose="02010609060101010101" pitchFamily="49" charset="-122"/>
              </a:rPr>
              <a:t>正确价值观、必备品格和关键能力</a:t>
            </a:r>
            <a:r>
              <a:rPr lang="zh-CN" altLang="en-US" sz="2665" dirty="0">
                <a:solidFill>
                  <a:schemeClr val="tx1"/>
                </a:solidFill>
                <a:latin typeface="黑体" panose="02010609060101010101" pitchFamily="49" charset="-122"/>
                <a:ea typeface="黑体" panose="02010609060101010101" pitchFamily="49" charset="-122"/>
              </a:rPr>
              <a:t>。</a:t>
            </a:r>
            <a:endParaRPr lang="zh-CN" altLang="en-US" sz="2665" dirty="0">
              <a:solidFill>
                <a:schemeClr val="tx1"/>
              </a:solidFill>
              <a:latin typeface="黑体" panose="02010609060101010101" pitchFamily="49" charset="-122"/>
              <a:ea typeface="黑体" panose="02010609060101010101" pitchFamily="49" charset="-122"/>
            </a:endParaRPr>
          </a:p>
          <a:p>
            <a:pPr>
              <a:lnSpc>
                <a:spcPct val="130000"/>
              </a:lnSpc>
            </a:pPr>
            <a:r>
              <a:rPr lang="zh-CN" altLang="en-US" sz="2665" dirty="0">
                <a:solidFill>
                  <a:schemeClr val="tx1"/>
                </a:solidFill>
                <a:latin typeface="黑体" panose="02010609060101010101" pitchFamily="49" charset="-122"/>
                <a:ea typeface="黑体" panose="02010609060101010101" pitchFamily="49" charset="-122"/>
              </a:rPr>
              <a:t>    历史学科核心素养包括唯物史观、时空观念、史料实证、历史解释、家国情怀五个方面。</a:t>
            </a:r>
            <a:endParaRPr lang="zh-CN" altLang="en-US" sz="2665" dirty="0">
              <a:solidFill>
                <a:schemeClr val="tx1"/>
              </a:solidFill>
              <a:latin typeface="黑体" panose="02010609060101010101" pitchFamily="49" charset="-122"/>
              <a:ea typeface="黑体" panose="02010609060101010101" pitchFamily="49" charset="-122"/>
            </a:endParaRPr>
          </a:p>
          <a:p>
            <a:pPr algn="r">
              <a:lnSpc>
                <a:spcPct val="130000"/>
              </a:lnSpc>
            </a:pPr>
            <a:r>
              <a:rPr lang="zh-CN" altLang="en-US" sz="2665" dirty="0">
                <a:solidFill>
                  <a:schemeClr val="tx1"/>
                </a:solidFill>
                <a:latin typeface="黑体" panose="02010609060101010101" pitchFamily="49" charset="-122"/>
                <a:ea typeface="黑体" panose="02010609060101010101" pitchFamily="49" charset="-122"/>
              </a:rPr>
              <a:t> </a:t>
            </a:r>
            <a:r>
              <a:rPr lang="zh-CN" altLang="en-US" dirty="0">
                <a:solidFill>
                  <a:schemeClr val="tx1"/>
                </a:solidFill>
                <a:latin typeface="楷体" panose="02010609060101010101" pitchFamily="49" charset="-122"/>
                <a:ea typeface="楷体" panose="02010609060101010101" pitchFamily="49" charset="-122"/>
                <a:cs typeface="楷体" panose="02010609060101010101" pitchFamily="49" charset="-122"/>
              </a:rPr>
              <a:t> </a:t>
            </a:r>
            <a:r>
              <a:rPr lang="en-US" altLang="zh-CN" sz="1600" dirty="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1600" dirty="0">
                <a:solidFill>
                  <a:schemeClr val="tx1"/>
                </a:solidFill>
                <a:latin typeface="楷体" panose="02010609060101010101" pitchFamily="49" charset="-122"/>
                <a:ea typeface="楷体" panose="02010609060101010101" pitchFamily="49" charset="-122"/>
                <a:cs typeface="楷体" panose="02010609060101010101" pitchFamily="49" charset="-122"/>
              </a:rPr>
              <a:t>《普通高中历史课程标准（</a:t>
            </a:r>
            <a:r>
              <a:rPr lang="en-US" altLang="zh-CN" sz="1600" dirty="0">
                <a:solidFill>
                  <a:schemeClr val="tx1"/>
                </a:solidFill>
                <a:latin typeface="楷体" panose="02010609060101010101" pitchFamily="49" charset="-122"/>
                <a:ea typeface="楷体" panose="02010609060101010101" pitchFamily="49" charset="-122"/>
                <a:cs typeface="楷体" panose="02010609060101010101" pitchFamily="49" charset="-122"/>
              </a:rPr>
              <a:t>2017</a:t>
            </a:r>
            <a:r>
              <a:rPr lang="zh-CN" altLang="en-US" sz="1600" dirty="0">
                <a:solidFill>
                  <a:schemeClr val="tx1"/>
                </a:solidFill>
                <a:latin typeface="楷体" panose="02010609060101010101" pitchFamily="49" charset="-122"/>
                <a:ea typeface="楷体" panose="02010609060101010101" pitchFamily="49" charset="-122"/>
                <a:cs typeface="楷体" panose="02010609060101010101" pitchFamily="49" charset="-122"/>
              </a:rPr>
              <a:t>年版</a:t>
            </a:r>
            <a:r>
              <a:rPr lang="en-US" altLang="zh-CN" sz="1600" dirty="0">
                <a:solidFill>
                  <a:schemeClr val="tx1"/>
                </a:solidFill>
                <a:latin typeface="楷体" panose="02010609060101010101" pitchFamily="49" charset="-122"/>
                <a:ea typeface="楷体" panose="02010609060101010101" pitchFamily="49" charset="-122"/>
                <a:cs typeface="楷体" panose="02010609060101010101" pitchFamily="49" charset="-122"/>
              </a:rPr>
              <a:t>2020</a:t>
            </a:r>
            <a:r>
              <a:rPr lang="zh-CN" altLang="en-US" sz="1600" dirty="0">
                <a:solidFill>
                  <a:schemeClr val="tx1"/>
                </a:solidFill>
                <a:latin typeface="楷体" panose="02010609060101010101" pitchFamily="49" charset="-122"/>
                <a:ea typeface="楷体" panose="02010609060101010101" pitchFamily="49" charset="-122"/>
                <a:cs typeface="楷体" panose="02010609060101010101" pitchFamily="49" charset="-122"/>
              </a:rPr>
              <a:t>年修订）》第</a:t>
            </a:r>
            <a:r>
              <a:rPr lang="en-US" altLang="zh-CN" sz="1600" dirty="0">
                <a:solidFill>
                  <a:schemeClr val="tx1"/>
                </a:solidFill>
                <a:latin typeface="楷体" panose="02010609060101010101" pitchFamily="49" charset="-122"/>
                <a:ea typeface="楷体" panose="02010609060101010101" pitchFamily="49" charset="-122"/>
                <a:cs typeface="楷体" panose="02010609060101010101" pitchFamily="49" charset="-122"/>
              </a:rPr>
              <a:t>4</a:t>
            </a:r>
            <a:r>
              <a:rPr lang="zh-CN" altLang="en-US" sz="1600" dirty="0">
                <a:solidFill>
                  <a:schemeClr val="tx1"/>
                </a:solidFill>
                <a:latin typeface="楷体" panose="02010609060101010101" pitchFamily="49" charset="-122"/>
                <a:ea typeface="楷体" panose="02010609060101010101" pitchFamily="49" charset="-122"/>
                <a:cs typeface="楷体" panose="02010609060101010101" pitchFamily="49" charset="-122"/>
              </a:rPr>
              <a:t>页</a:t>
            </a:r>
            <a:r>
              <a:rPr lang="zh-CN" altLang="en-US" sz="2000" dirty="0">
                <a:latin typeface="黑体" panose="02010609060101010101" pitchFamily="49" charset="-122"/>
                <a:ea typeface="黑体" panose="02010609060101010101" pitchFamily="49" charset="-122"/>
              </a:rPr>
              <a:t>    </a:t>
            </a:r>
            <a:endParaRPr lang="zh-CN" altLang="en-US" sz="2000" dirty="0">
              <a:latin typeface="楷体" panose="02010609060101010101" pitchFamily="49" charset="-122"/>
              <a:ea typeface="楷体" panose="02010609060101010101" pitchFamily="49" charset="-122"/>
            </a:endParaRPr>
          </a:p>
        </p:txBody>
      </p:sp>
      <p:sp>
        <p:nvSpPr>
          <p:cNvPr id="2192388" name="文本框 2192387"/>
          <p:cNvSpPr txBox="1"/>
          <p:nvPr/>
        </p:nvSpPr>
        <p:spPr>
          <a:xfrm>
            <a:off x="0" y="0"/>
            <a:ext cx="12192000" cy="840740"/>
          </a:xfrm>
          <a:prstGeom prst="rect">
            <a:avLst/>
          </a:prstGeom>
          <a:solidFill>
            <a:srgbClr val="0000FF"/>
          </a:solidFill>
          <a:ln w="9525">
            <a:noFill/>
          </a:ln>
          <a:effectLst>
            <a:outerShdw dist="107763" dir="2699999" algn="ctr" rotWithShape="0">
              <a:schemeClr val="bg2">
                <a:alpha val="50000"/>
              </a:schemeClr>
            </a:outerShdw>
          </a:effectLst>
        </p:spPr>
        <p:txBody>
          <a:bodyPr lIns="121914" tIns="60957" rIns="121914" bIns="60957">
            <a:spAutoFit/>
          </a:bodyPr>
          <a:p>
            <a:pPr algn="ctr">
              <a:lnSpc>
                <a:spcPct val="130000"/>
              </a:lnSpc>
              <a:spcBef>
                <a:spcPct val="50000"/>
              </a:spcBef>
            </a:pPr>
            <a:r>
              <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回到原点：准确理解核心素养</a:t>
            </a:r>
            <a:endPar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pic>
        <p:nvPicPr>
          <p:cNvPr id="2" name="图片 1"/>
          <p:cNvPicPr>
            <a:picLocks noChangeAspect="1"/>
          </p:cNvPicPr>
          <p:nvPr/>
        </p:nvPicPr>
        <p:blipFill>
          <a:blip r:embed="rId1"/>
          <a:srcRect l="14057" r="14057"/>
          <a:stretch>
            <a:fillRect/>
          </a:stretch>
        </p:blipFill>
        <p:spPr>
          <a:xfrm>
            <a:off x="972185" y="1351280"/>
            <a:ext cx="3218815" cy="44780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86320" y="1237916"/>
            <a:ext cx="10202965" cy="5234940"/>
          </a:xfrm>
          <a:prstGeom prst="rect">
            <a:avLst/>
          </a:prstGeom>
          <a:noFill/>
        </p:spPr>
        <p:txBody>
          <a:bodyPr wrap="square">
            <a:spAutoFit/>
          </a:bodyPr>
          <a:lstStyle/>
          <a:p>
            <a:pPr>
              <a:lnSpc>
                <a:spcPct val="125000"/>
              </a:lnSpc>
            </a:pPr>
            <a:r>
              <a:rPr lang="zh-TW" altLang="en-US" sz="1905" dirty="0">
                <a:latin typeface="微软雅黑" panose="020B0503020204020204" charset="-122"/>
                <a:ea typeface="微软雅黑" panose="020B0503020204020204" charset="-122"/>
              </a:rPr>
              <a:t>       </a:t>
            </a:r>
            <a:r>
              <a:rPr lang="zh-TW" altLang="en-US" sz="1905" b="1" dirty="0">
                <a:solidFill>
                  <a:srgbClr val="905D25"/>
                </a:solidFill>
                <a:latin typeface="微软雅黑" panose="020B0503020204020204" charset="-122"/>
                <a:ea typeface="微软雅黑" panose="020B0503020204020204" charset="-122"/>
              </a:rPr>
              <a:t>康熙、雍正和乾隆时期</a:t>
            </a:r>
            <a:r>
              <a:rPr lang="zh-TW" altLang="en-US" sz="1905" dirty="0">
                <a:latin typeface="微软雅黑" panose="020B0503020204020204" charset="-122"/>
                <a:ea typeface="微软雅黑" panose="020B0503020204020204" charset="-122"/>
              </a:rPr>
              <a:t>针对准噶尔蒙古汗国的威胁所展开的一系列征伐，结果将外蒙古、西藏和新疆正式纳入治理体系。这一时期的重要性，在于它从根本上</a:t>
            </a:r>
            <a:r>
              <a:rPr lang="zh-TW" altLang="en-US" sz="1905" b="1" dirty="0">
                <a:solidFill>
                  <a:srgbClr val="905D25"/>
                </a:solidFill>
                <a:latin typeface="微软雅黑" panose="020B0503020204020204" charset="-122"/>
                <a:ea typeface="微软雅黑" panose="020B0503020204020204" charset="-122"/>
              </a:rPr>
              <a:t>重新界定了</a:t>
            </a:r>
            <a:r>
              <a:rPr lang="zh-CN" altLang="en-US" sz="1905" b="1" dirty="0">
                <a:solidFill>
                  <a:srgbClr val="905D25"/>
                </a:solidFill>
                <a:latin typeface="微软雅黑" panose="020B0503020204020204" charset="-122"/>
                <a:ea typeface="微软雅黑" panose="020B0503020204020204" charset="-122"/>
              </a:rPr>
              <a:t>“</a:t>
            </a:r>
            <a:r>
              <a:rPr lang="zh-TW" altLang="en-US" sz="1905" b="1" dirty="0">
                <a:solidFill>
                  <a:srgbClr val="905D25"/>
                </a:solidFill>
                <a:latin typeface="微软雅黑" panose="020B0503020204020204" charset="-122"/>
                <a:ea typeface="微软雅黑" panose="020B0503020204020204" charset="-122"/>
              </a:rPr>
              <a:t>中国</a:t>
            </a:r>
            <a:r>
              <a:rPr lang="zh-CN" altLang="en-US" sz="1905" b="1" dirty="0">
                <a:solidFill>
                  <a:srgbClr val="905D25"/>
                </a:solidFill>
                <a:latin typeface="微软雅黑" panose="020B0503020204020204" charset="-122"/>
                <a:ea typeface="微软雅黑" panose="020B0503020204020204" charset="-122"/>
              </a:rPr>
              <a:t>”</a:t>
            </a:r>
            <a:r>
              <a:rPr lang="zh-TW" altLang="en-US" sz="1905" dirty="0">
                <a:latin typeface="微软雅黑" panose="020B0503020204020204" charset="-122"/>
                <a:ea typeface="微软雅黑" panose="020B0503020204020204" charset="-122"/>
              </a:rPr>
              <a:t>。</a:t>
            </a:r>
            <a:endParaRPr lang="en-US" altLang="zh-TW" sz="1905" dirty="0">
              <a:latin typeface="微软雅黑" panose="020B0503020204020204" charset="-122"/>
              <a:ea typeface="微软雅黑" panose="020B0503020204020204" charset="-122"/>
            </a:endParaRPr>
          </a:p>
          <a:p>
            <a:pPr>
              <a:lnSpc>
                <a:spcPct val="125000"/>
              </a:lnSpc>
            </a:pPr>
            <a:r>
              <a:rPr lang="en-US" altLang="zh-TW" sz="1905" b="1" dirty="0">
                <a:solidFill>
                  <a:srgbClr val="905D25"/>
                </a:solidFill>
                <a:latin typeface="微软雅黑" panose="020B0503020204020204" charset="-122"/>
                <a:ea typeface="微软雅黑" panose="020B0503020204020204" charset="-122"/>
              </a:rPr>
              <a:t>       </a:t>
            </a:r>
            <a:r>
              <a:rPr lang="zh-TW" altLang="en-US" sz="1905" b="1" dirty="0">
                <a:solidFill>
                  <a:srgbClr val="905D25"/>
                </a:solidFill>
                <a:latin typeface="微软雅黑" panose="020B0503020204020204" charset="-122"/>
                <a:ea typeface="微软雅黑" panose="020B0503020204020204" charset="-122"/>
              </a:rPr>
              <a:t>就疆域而言</a:t>
            </a:r>
            <a:r>
              <a:rPr lang="zh-TW" altLang="en-US" sz="1905" dirty="0">
                <a:latin typeface="微软雅黑" panose="020B0503020204020204" charset="-122"/>
                <a:ea typeface="微软雅黑" panose="020B0503020204020204" charset="-122"/>
              </a:rPr>
              <a:t>，中国已从秦汉至明代一直大致未变的原初形态的王朝（北至河套地区，南至岭南地区，西北至河西走廊，西南至巴蜀地区），变成一个囊括内地各省和亚洲内陆各边疆的国家；而</a:t>
            </a:r>
            <a:r>
              <a:rPr lang="zh-TW" altLang="en-US" sz="1905" b="1" dirty="0">
                <a:solidFill>
                  <a:srgbClr val="905D25"/>
                </a:solidFill>
                <a:latin typeface="微软雅黑" panose="020B0503020204020204" charset="-122"/>
                <a:ea typeface="微软雅黑" panose="020B0503020204020204" charset="-122"/>
              </a:rPr>
              <a:t>台湾之正式纳入版图</a:t>
            </a:r>
            <a:r>
              <a:rPr lang="zh-TW" altLang="en-US" sz="1905" dirty="0">
                <a:latin typeface="微软雅黑" panose="020B0503020204020204" charset="-122"/>
                <a:ea typeface="微软雅黑" panose="020B0503020204020204" charset="-122"/>
              </a:rPr>
              <a:t>，也使中国从一个</a:t>
            </a:r>
            <a:r>
              <a:rPr lang="zh-TW" altLang="en-US" sz="1905" b="1" dirty="0">
                <a:solidFill>
                  <a:srgbClr val="905D25"/>
                </a:solidFill>
                <a:latin typeface="微软雅黑" panose="020B0503020204020204" charset="-122"/>
                <a:ea typeface="微软雅黑" panose="020B0503020204020204" charset="-122"/>
              </a:rPr>
              <a:t>大陆国家变成海洋国家</a:t>
            </a:r>
            <a:r>
              <a:rPr lang="zh-TW" altLang="en-US" sz="1905" dirty="0">
                <a:latin typeface="微软雅黑" panose="020B0503020204020204" charset="-122"/>
                <a:ea typeface="微软雅黑" panose="020B0503020204020204" charset="-122"/>
              </a:rPr>
              <a:t>，从而为十九世纪以后中国国家之现代转型过程中将要出现的一系列重大变故</a:t>
            </a:r>
            <a:r>
              <a:rPr lang="zh-TW" altLang="en-US" sz="1905" b="1" u="sng" dirty="0">
                <a:solidFill>
                  <a:srgbClr val="905D25"/>
                </a:solidFill>
                <a:latin typeface="微软雅黑" panose="020B0503020204020204" charset="-122"/>
                <a:ea typeface="微软雅黑" panose="020B0503020204020204" charset="-122"/>
              </a:rPr>
              <a:t>埋下伏笔</a:t>
            </a:r>
            <a:r>
              <a:rPr lang="zh-TW" altLang="en-US" sz="1905" dirty="0">
                <a:latin typeface="微软雅黑" panose="020B0503020204020204" charset="-122"/>
                <a:ea typeface="微软雅黑" panose="020B0503020204020204" charset="-122"/>
              </a:rPr>
              <a:t>。</a:t>
            </a:r>
            <a:endParaRPr lang="en-US" altLang="zh-TW" sz="1905" dirty="0">
              <a:latin typeface="微软雅黑" panose="020B0503020204020204" charset="-122"/>
              <a:ea typeface="微软雅黑" panose="020B0503020204020204" charset="-122"/>
            </a:endParaRPr>
          </a:p>
          <a:p>
            <a:pPr>
              <a:lnSpc>
                <a:spcPct val="125000"/>
              </a:lnSpc>
            </a:pPr>
            <a:r>
              <a:rPr lang="en-US" altLang="zh-TW" sz="1905" b="1" dirty="0">
                <a:solidFill>
                  <a:srgbClr val="905D25"/>
                </a:solidFill>
                <a:latin typeface="微软雅黑" panose="020B0503020204020204" charset="-122"/>
                <a:ea typeface="微软雅黑" panose="020B0503020204020204" charset="-122"/>
              </a:rPr>
              <a:t>       </a:t>
            </a:r>
            <a:r>
              <a:rPr lang="zh-TW" altLang="en-US" sz="1905" b="1" dirty="0">
                <a:solidFill>
                  <a:srgbClr val="905D25"/>
                </a:solidFill>
                <a:latin typeface="微软雅黑" panose="020B0503020204020204" charset="-122"/>
                <a:ea typeface="微软雅黑" panose="020B0503020204020204" charset="-122"/>
              </a:rPr>
              <a:t>就人口构成而言</a:t>
            </a:r>
            <a:r>
              <a:rPr lang="zh-TW" altLang="en-US" sz="1905" dirty="0">
                <a:latin typeface="微软雅黑" panose="020B0503020204020204" charset="-122"/>
                <a:ea typeface="微软雅黑" panose="020B0503020204020204" charset="-122"/>
              </a:rPr>
              <a:t>，中国也从原先以华夏族群为主体的形态，变成一个由</a:t>
            </a:r>
            <a:r>
              <a:rPr lang="zh-TW" altLang="en-US" sz="1905" b="1" dirty="0">
                <a:solidFill>
                  <a:srgbClr val="905D25"/>
                </a:solidFill>
                <a:latin typeface="微软雅黑" panose="020B0503020204020204" charset="-122"/>
                <a:ea typeface="微软雅黑" panose="020B0503020204020204" charset="-122"/>
              </a:rPr>
              <a:t>汉、满、蒙、藏、回等族群所组成的真正意义上的多族群国家</a:t>
            </a:r>
            <a:r>
              <a:rPr lang="zh-TW" altLang="en-US" sz="1905" dirty="0">
                <a:latin typeface="微软雅黑" panose="020B0503020204020204" charset="-122"/>
                <a:ea typeface="微软雅黑" panose="020B0503020204020204" charset="-122"/>
              </a:rPr>
              <a:t>。所有这些，均奠定了二十世纪以来的中国作为一个现代国家所赖以存在的领土和人口基础，从而</a:t>
            </a:r>
            <a:r>
              <a:rPr lang="zh-TW" altLang="en-US" sz="1905" b="1" dirty="0">
                <a:solidFill>
                  <a:srgbClr val="905D25"/>
                </a:solidFill>
                <a:latin typeface="微软雅黑" panose="020B0503020204020204" charset="-122"/>
                <a:ea typeface="微软雅黑" panose="020B0503020204020204" charset="-122"/>
              </a:rPr>
              <a:t>告别了清代以前的原本意义上的中国</a:t>
            </a:r>
            <a:r>
              <a:rPr lang="zh-TW" altLang="en-US" sz="1905" dirty="0">
                <a:latin typeface="微软雅黑" panose="020B0503020204020204" charset="-122"/>
                <a:ea typeface="微软雅黑" panose="020B0503020204020204" charset="-122"/>
              </a:rPr>
              <a:t>。</a:t>
            </a:r>
            <a:endParaRPr lang="en-US" altLang="zh-TW" sz="1905" dirty="0">
              <a:latin typeface="微软雅黑" panose="020B0503020204020204" charset="-122"/>
              <a:ea typeface="微软雅黑" panose="020B0503020204020204" charset="-122"/>
            </a:endParaRPr>
          </a:p>
          <a:p>
            <a:pPr>
              <a:lnSpc>
                <a:spcPct val="125000"/>
              </a:lnSpc>
            </a:pPr>
            <a:r>
              <a:rPr lang="en-US" altLang="zh-TW" sz="1905" dirty="0">
                <a:latin typeface="微软雅黑" panose="020B0503020204020204" charset="-122"/>
                <a:ea typeface="微软雅黑" panose="020B0503020204020204" charset="-122"/>
              </a:rPr>
              <a:t>       </a:t>
            </a:r>
            <a:r>
              <a:rPr lang="zh-TW" altLang="en-US" sz="1905" b="1" dirty="0">
                <a:solidFill>
                  <a:srgbClr val="905D25"/>
                </a:solidFill>
                <a:latin typeface="微软雅黑" panose="020B0503020204020204" charset="-122"/>
                <a:ea typeface="微软雅黑" panose="020B0503020204020204" charset="-122"/>
              </a:rPr>
              <a:t>就地缘战略而言</a:t>
            </a:r>
            <a:r>
              <a:rPr lang="zh-TW" altLang="en-US" sz="1905" dirty="0">
                <a:latin typeface="微软雅黑" panose="020B0503020204020204" charset="-122"/>
                <a:ea typeface="微软雅黑" panose="020B0503020204020204" charset="-122"/>
              </a:rPr>
              <a:t>，中国则从过去作为一个对北方游牧族群的军事进攻一直以采取防御策略为主的农耕社会，变成了一个</a:t>
            </a:r>
            <a:r>
              <a:rPr lang="zh-TW" altLang="en-US" sz="1905" b="1" dirty="0">
                <a:solidFill>
                  <a:srgbClr val="905D25"/>
                </a:solidFill>
                <a:latin typeface="微软雅黑" panose="020B0503020204020204" charset="-122"/>
                <a:ea typeface="微软雅黑" panose="020B0503020204020204" charset="-122"/>
              </a:rPr>
              <a:t>彻底消除了游牧部落威胁、将以汉人为主体的内地各省与以非汉人族群为主体的边疆各地融为一体的国家</a:t>
            </a:r>
            <a:r>
              <a:rPr lang="zh-TW" altLang="en-US" sz="1905" dirty="0">
                <a:latin typeface="微软雅黑" panose="020B0503020204020204" charset="-122"/>
                <a:ea typeface="微软雅黑" panose="020B0503020204020204" charset="-122"/>
              </a:rPr>
              <a:t>。</a:t>
            </a:r>
            <a:endParaRPr lang="en-US" altLang="zh-TW" sz="1905" dirty="0">
              <a:latin typeface="微软雅黑" panose="020B0503020204020204" charset="-122"/>
              <a:ea typeface="微软雅黑" panose="020B0503020204020204" charset="-122"/>
            </a:endParaRPr>
          </a:p>
          <a:p>
            <a:pPr>
              <a:lnSpc>
                <a:spcPct val="125000"/>
              </a:lnSpc>
            </a:pPr>
            <a:r>
              <a:rPr lang="en-US" altLang="zh-CN" sz="1905" dirty="0">
                <a:latin typeface="微软雅黑" panose="020B0503020204020204" charset="-122"/>
                <a:ea typeface="微软雅黑" panose="020B0503020204020204" charset="-122"/>
              </a:rPr>
              <a:t>          ——</a:t>
            </a:r>
            <a:r>
              <a:rPr lang="zh-TW" altLang="en-US" sz="1905" dirty="0">
                <a:latin typeface="微软雅黑" panose="020B0503020204020204" charset="-122"/>
                <a:ea typeface="微软雅黑" panose="020B0503020204020204" charset="-122"/>
              </a:rPr>
              <a:t>李怀印</a:t>
            </a:r>
            <a:r>
              <a:rPr lang="en-US" altLang="zh-CN" sz="1905" dirty="0">
                <a:latin typeface="微软雅黑" panose="020B0503020204020204" charset="-122"/>
                <a:ea typeface="微软雅黑" panose="020B0503020204020204" charset="-122"/>
              </a:rPr>
              <a:t>《</a:t>
            </a:r>
            <a:r>
              <a:rPr lang="zh-TW" altLang="en-US" sz="1905" dirty="0">
                <a:latin typeface="微软雅黑" panose="020B0503020204020204" charset="-122"/>
                <a:ea typeface="微软雅黑" panose="020B0503020204020204" charset="-122"/>
              </a:rPr>
              <a:t>全球化时代的历史书写</a:t>
            </a:r>
            <a:r>
              <a:rPr lang="en-US" altLang="zh-TW" sz="1905" dirty="0">
                <a:latin typeface="微软雅黑" panose="020B0503020204020204" charset="-122"/>
                <a:ea typeface="微软雅黑" panose="020B0503020204020204" charset="-122"/>
              </a:rPr>
              <a:t>——</a:t>
            </a:r>
            <a:r>
              <a:rPr lang="zh-TW" altLang="en-US" sz="1905" dirty="0">
                <a:latin typeface="微软雅黑" panose="020B0503020204020204" charset="-122"/>
                <a:ea typeface="微软雅黑" panose="020B0503020204020204" charset="-122"/>
              </a:rPr>
              <a:t>再议中国近现代史的主叙事及分期问题</a:t>
            </a:r>
            <a:r>
              <a:rPr lang="en-US" altLang="zh-CN" sz="1905" dirty="0">
                <a:latin typeface="微软雅黑" panose="020B0503020204020204" charset="-122"/>
                <a:ea typeface="微软雅黑" panose="020B0503020204020204" charset="-122"/>
              </a:rPr>
              <a:t>》</a:t>
            </a:r>
            <a:r>
              <a:rPr lang="zh-CN" altLang="en-US" sz="1905" dirty="0">
                <a:latin typeface="微软雅黑" panose="020B0503020204020204" charset="-122"/>
                <a:ea typeface="微软雅黑" panose="020B0503020204020204" charset="-122"/>
              </a:rPr>
              <a:t>，</a:t>
            </a:r>
            <a:r>
              <a:rPr lang="zh-TW" altLang="en-US" sz="1905" dirty="0">
                <a:latin typeface="微软雅黑" panose="020B0503020204020204" charset="-122"/>
                <a:ea typeface="微软雅黑" panose="020B0503020204020204" charset="-122"/>
              </a:rPr>
              <a:t>二十一世纪双月刊　</a:t>
            </a:r>
            <a:r>
              <a:rPr lang="en-US" altLang="zh-TW" sz="1905" dirty="0">
                <a:latin typeface="微软雅黑" panose="020B0503020204020204" charset="-122"/>
                <a:ea typeface="微软雅黑" panose="020B0503020204020204" charset="-122"/>
              </a:rPr>
              <a:t>2018</a:t>
            </a:r>
            <a:r>
              <a:rPr lang="zh-TW" altLang="en-US" sz="1905" dirty="0">
                <a:latin typeface="微软雅黑" panose="020B0503020204020204" charset="-122"/>
                <a:ea typeface="微软雅黑" panose="020B0503020204020204" charset="-122"/>
              </a:rPr>
              <a:t>年</a:t>
            </a:r>
            <a:r>
              <a:rPr lang="en-US" altLang="zh-TW" sz="1905" dirty="0">
                <a:latin typeface="微软雅黑" panose="020B0503020204020204" charset="-122"/>
                <a:ea typeface="微软雅黑" panose="020B0503020204020204" charset="-122"/>
              </a:rPr>
              <a:t>10</a:t>
            </a:r>
            <a:r>
              <a:rPr lang="zh-TW" altLang="en-US" sz="1905" dirty="0">
                <a:latin typeface="微软雅黑" panose="020B0503020204020204" charset="-122"/>
                <a:ea typeface="微软雅黑" panose="020B0503020204020204" charset="-122"/>
              </a:rPr>
              <a:t>月号　总第一六九期</a:t>
            </a:r>
            <a:r>
              <a:rPr lang="zh-CN" altLang="en-US" sz="1905" dirty="0">
                <a:latin typeface="微软雅黑" panose="020B0503020204020204" charset="-122"/>
                <a:ea typeface="微软雅黑" panose="020B0503020204020204" charset="-122"/>
              </a:rPr>
              <a:t>。</a:t>
            </a:r>
            <a:endParaRPr lang="en-US" altLang="zh-CN" sz="1905" dirty="0">
              <a:latin typeface="微软雅黑" panose="020B0503020204020204" charset="-122"/>
              <a:ea typeface="微软雅黑" panose="020B0503020204020204" charset="-122"/>
            </a:endParaRPr>
          </a:p>
        </p:txBody>
      </p:sp>
      <p:grpSp>
        <p:nvGrpSpPr>
          <p:cNvPr id="5" name="组合 4"/>
          <p:cNvGrpSpPr/>
          <p:nvPr/>
        </p:nvGrpSpPr>
        <p:grpSpPr>
          <a:xfrm>
            <a:off x="2676046" y="439114"/>
            <a:ext cx="7125846" cy="798802"/>
            <a:chOff x="2458926" y="552101"/>
            <a:chExt cx="6733265" cy="1108128"/>
          </a:xfrm>
        </p:grpSpPr>
        <p:pic>
          <p:nvPicPr>
            <p:cNvPr id="6" name="图像" descr="图像"/>
            <p:cNvPicPr>
              <a:picLocks noChangeAspect="1"/>
            </p:cNvPicPr>
            <p:nvPr/>
          </p:nvPicPr>
          <p:blipFill>
            <a:blip r:embed="rId1"/>
            <a:stretch>
              <a:fillRect/>
            </a:stretch>
          </p:blipFill>
          <p:spPr>
            <a:xfrm>
              <a:off x="2458926" y="552101"/>
              <a:ext cx="6733265" cy="1108128"/>
            </a:xfrm>
            <a:prstGeom prst="rect">
              <a:avLst/>
            </a:prstGeom>
            <a:ln w="12700">
              <a:miter lim="400000"/>
              <a:headEnd/>
              <a:tailEnd/>
            </a:ln>
          </p:spPr>
        </p:pic>
        <p:sp>
          <p:nvSpPr>
            <p:cNvPr id="7" name="文本框 6"/>
            <p:cNvSpPr txBox="1"/>
            <p:nvPr/>
          </p:nvSpPr>
          <p:spPr>
            <a:xfrm>
              <a:off x="2910969" y="708391"/>
              <a:ext cx="5773191" cy="759332"/>
            </a:xfrm>
            <a:prstGeom prst="rect">
              <a:avLst/>
            </a:prstGeom>
            <a:noFill/>
            <a:effectLst/>
          </p:spPr>
          <p:txBody>
            <a:bodyPr wrap="square" rtlCol="0">
              <a:spAutoFit/>
            </a:bodyPr>
            <a:lstStyle/>
            <a:p>
              <a:pPr algn="dist"/>
              <a:r>
                <a:rPr lang="zh-CN" altLang="en-US" sz="2965" b="1" kern="100" dirty="0">
                  <a:solidFill>
                    <a:srgbClr val="B2854C"/>
                  </a:solidFill>
                  <a:effectLst/>
                  <a:latin typeface="+mn-ea"/>
                </a:rPr>
                <a:t>清前期的边疆治理重新界定了“中国”</a:t>
              </a:r>
              <a:endParaRPr kumimoji="1" lang="zh-CN" altLang="en-US" sz="2965" dirty="0">
                <a:solidFill>
                  <a:srgbClr val="B2854C"/>
                </a:solidFill>
                <a:latin typeface="汉仪劲楷简" panose="00020600040101010101" pitchFamily="18" charset="-122"/>
                <a:ea typeface="汉仪劲楷简" panose="00020600040101010101" pitchFamily="18" charset="-122"/>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2388" name="文本框 2192387"/>
          <p:cNvSpPr txBox="1"/>
          <p:nvPr/>
        </p:nvSpPr>
        <p:spPr>
          <a:xfrm>
            <a:off x="0" y="0"/>
            <a:ext cx="12192000" cy="840740"/>
          </a:xfrm>
          <a:prstGeom prst="rect">
            <a:avLst/>
          </a:prstGeom>
          <a:solidFill>
            <a:srgbClr val="0000FF"/>
          </a:solidFill>
          <a:ln w="9525">
            <a:noFill/>
          </a:ln>
          <a:effectLst>
            <a:outerShdw dist="107763" dir="2699999" algn="ctr" rotWithShape="0">
              <a:schemeClr val="bg2">
                <a:alpha val="50000"/>
              </a:schemeClr>
            </a:outerShdw>
          </a:effectLst>
        </p:spPr>
        <p:txBody>
          <a:bodyPr lIns="121914" tIns="60957" rIns="121914" bIns="60957">
            <a:spAutoFit/>
          </a:bodyPr>
          <a:p>
            <a:pPr algn="ctr">
              <a:lnSpc>
                <a:spcPct val="130000"/>
              </a:lnSpc>
              <a:spcBef>
                <a:spcPct val="50000"/>
              </a:spcBef>
            </a:pPr>
            <a:r>
              <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依据</a:t>
            </a:r>
            <a:r>
              <a:rPr lang="en-US" altLang="zh-CN"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mn-ea"/>
              </a:rPr>
              <a:t>2</a:t>
            </a:r>
            <a:r>
              <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mn-ea"/>
              </a:rPr>
              <a:t>：课本表述</a:t>
            </a:r>
            <a:endParaRPr lang="en-US" altLang="zh-CN"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mn-ea"/>
            </a:endParaRPr>
          </a:p>
        </p:txBody>
      </p:sp>
      <p:pic>
        <p:nvPicPr>
          <p:cNvPr id="3" name="图片 2"/>
          <p:cNvPicPr>
            <a:picLocks noChangeAspect="1"/>
          </p:cNvPicPr>
          <p:nvPr/>
        </p:nvPicPr>
        <p:blipFill>
          <a:blip r:embed="rId1"/>
          <a:srcRect l="10571" t="23381" r="2806" b="24544"/>
          <a:stretch>
            <a:fillRect/>
          </a:stretch>
        </p:blipFill>
        <p:spPr>
          <a:xfrm>
            <a:off x="667385" y="1301750"/>
            <a:ext cx="10727055" cy="36277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53160" y="916305"/>
            <a:ext cx="10234295" cy="4246245"/>
          </a:xfrm>
          <a:prstGeom prst="rect">
            <a:avLst/>
          </a:prstGeom>
          <a:noFill/>
        </p:spPr>
        <p:txBody>
          <a:bodyPr wrap="square" rtlCol="0">
            <a:spAutoFit/>
          </a:bodyPr>
          <a:p>
            <a:pPr fontAlgn="auto">
              <a:lnSpc>
                <a:spcPct val="150000"/>
              </a:lnSpc>
            </a:pPr>
            <a:r>
              <a:rPr lang="zh-CN" altLang="en-US" sz="2400" b="1">
                <a:solidFill>
                  <a:schemeClr val="accent5">
                    <a:lumMod val="75000"/>
                  </a:schemeClr>
                </a:solidFill>
                <a:latin typeface="黑体" panose="02010609060101010101" pitchFamily="49" charset="-122"/>
                <a:ea typeface="黑体" panose="02010609060101010101" pitchFamily="49" charset="-122"/>
                <a:cs typeface="黑体" panose="02010609060101010101" pitchFamily="49" charset="-122"/>
              </a:rPr>
              <a:t>主题</a:t>
            </a:r>
            <a:r>
              <a:rPr lang="en-US" altLang="zh-CN" sz="2400" b="1">
                <a:solidFill>
                  <a:schemeClr val="accent5">
                    <a:lumMod val="75000"/>
                  </a:schemeClr>
                </a:solidFill>
                <a:latin typeface="黑体" panose="02010609060101010101" pitchFamily="49" charset="-122"/>
                <a:ea typeface="黑体" panose="02010609060101010101" pitchFamily="49" charset="-122"/>
                <a:cs typeface="黑体" panose="02010609060101010101" pitchFamily="49" charset="-122"/>
              </a:rPr>
              <a:t>1</a:t>
            </a:r>
            <a:r>
              <a:rPr lang="zh-CN" altLang="en-US" sz="2400" b="1">
                <a:solidFill>
                  <a:schemeClr val="accent5">
                    <a:lumMod val="75000"/>
                  </a:schemeClr>
                </a:solidFill>
                <a:latin typeface="黑体" panose="02010609060101010101" pitchFamily="49" charset="-122"/>
                <a:ea typeface="黑体" panose="02010609060101010101" pitchFamily="49" charset="-122"/>
                <a:cs typeface="黑体" panose="02010609060101010101" pitchFamily="49" charset="-122"/>
              </a:rPr>
              <a:t>：中央集权制度得到哪些力量的支持？</a:t>
            </a:r>
            <a:endParaRPr lang="zh-CN" altLang="en-US" sz="2400" b="1">
              <a:solidFill>
                <a:schemeClr val="accent5">
                  <a:lumMod val="75000"/>
                </a:schemeClr>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4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阅读教材，完成下列的填充，并思考这些历史现象说明了什么问题。</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pPr fontAlgn="auto">
              <a:lnSpc>
                <a:spcPct val="150000"/>
              </a:lnSpc>
            </a:pPr>
            <a:r>
              <a:rPr lang="zh-CN" altLang="en-US"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①</a:t>
            </a:r>
            <a:r>
              <a:rPr lang="zh-CN" altLang="en-US" sz="2000">
                <a:latin typeface="楷体" panose="02010609060101010101" pitchFamily="49" charset="-122"/>
                <a:ea typeface="楷体" panose="02010609060101010101" pitchFamily="49" charset="-122"/>
                <a:cs typeface="楷体" panose="02010609060101010101" pitchFamily="49" charset="-122"/>
              </a:rPr>
              <a:t>诸葛亮分析局势说:北方的曹操实力强大，而且控制了</a:t>
            </a:r>
            <a:r>
              <a:rPr lang="zh-CN" altLang="en-US" sz="2000" u="sng">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，“诚不可与争锋”。</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pPr fontAlgn="auto">
              <a:lnSpc>
                <a:spcPct val="150000"/>
              </a:lnSpc>
            </a:pPr>
            <a:r>
              <a:rPr lang="zh-CN" altLang="en-US" sz="2000">
                <a:latin typeface="楷体" panose="02010609060101010101" pitchFamily="49" charset="-122"/>
                <a:ea typeface="楷体" panose="02010609060101010101" pitchFamily="49" charset="-122"/>
                <a:cs typeface="楷体" panose="02010609060101010101" pitchFamily="49" charset="-122"/>
                <a:sym typeface="+mn-ea"/>
              </a:rPr>
              <a:t>    ②</a:t>
            </a:r>
            <a:r>
              <a:rPr lang="zh-CN" altLang="en-US" sz="2000">
                <a:latin typeface="楷体" panose="02010609060101010101" pitchFamily="49" charset="-122"/>
                <a:ea typeface="楷体" panose="02010609060101010101" pitchFamily="49" charset="-122"/>
                <a:cs typeface="楷体" panose="02010609060101010101" pitchFamily="49" charset="-122"/>
              </a:rPr>
              <a:t>刘备仍用</a:t>
            </a:r>
            <a:r>
              <a:rPr lang="zh-CN" altLang="en-US" sz="2000" u="sng">
                <a:latin typeface="楷体" panose="02010609060101010101" pitchFamily="49" charset="-122"/>
                <a:ea typeface="楷体" panose="02010609060101010101" pitchFamily="49" charset="-122"/>
                <a:cs typeface="楷体" panose="02010609060101010101" pitchFamily="49" charset="-122"/>
              </a:rPr>
              <a:t>__  </a:t>
            </a:r>
            <a:r>
              <a:rPr lang="zh-CN" altLang="en-US" sz="2000">
                <a:latin typeface="楷体" panose="02010609060101010101" pitchFamily="49" charset="-122"/>
                <a:ea typeface="楷体" panose="02010609060101010101" pitchFamily="49" charset="-122"/>
                <a:cs typeface="楷体" panose="02010609060101010101" pitchFamily="49" charset="-122"/>
              </a:rPr>
              <a:t>的国号，定都成都，史称</a:t>
            </a:r>
            <a:r>
              <a:rPr lang="zh-CN" altLang="en-US" sz="2000" u="sng">
                <a:latin typeface="楷体" panose="02010609060101010101" pitchFamily="49" charset="-122"/>
                <a:ea typeface="楷体" panose="02010609060101010101" pitchFamily="49" charset="-122"/>
                <a:cs typeface="楷体" panose="02010609060101010101" pitchFamily="49" charset="-122"/>
              </a:rPr>
              <a:t>     _</a:t>
            </a:r>
            <a:r>
              <a:rPr lang="zh-CN" altLang="en-US" sz="2000">
                <a:latin typeface="楷体" panose="02010609060101010101" pitchFamily="49" charset="-122"/>
                <a:ea typeface="楷体" panose="02010609060101010101" pitchFamily="49" charset="-122"/>
                <a:cs typeface="楷体" panose="02010609060101010101" pitchFamily="49" charset="-122"/>
              </a:rPr>
              <a:t>，简称</a:t>
            </a:r>
            <a:r>
              <a:rPr lang="zh-CN" altLang="en-US" sz="2000" u="sng">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pPr fontAlgn="auto">
              <a:lnSpc>
                <a:spcPct val="150000"/>
              </a:lnSpc>
            </a:pPr>
            <a:r>
              <a:rPr lang="zh-CN" altLang="en-US"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sym typeface="+mn-ea"/>
              </a:rPr>
              <a:t>③</a:t>
            </a:r>
            <a:r>
              <a:rPr lang="zh-CN" altLang="en-US" sz="2000">
                <a:latin typeface="楷体" panose="02010609060101010101" pitchFamily="49" charset="-122"/>
                <a:ea typeface="楷体" panose="02010609060101010101" pitchFamily="49" charset="-122"/>
                <a:cs typeface="楷体" panose="02010609060101010101" pitchFamily="49" charset="-122"/>
              </a:rPr>
              <a:t>4世纪下半叶，氐族建立的</a:t>
            </a:r>
            <a:r>
              <a:rPr lang="zh-CN" altLang="en-US" sz="2000" u="sng">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统一北方，随后大举进攻东晋，被击败于___。</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pPr fontAlgn="auto">
              <a:lnSpc>
                <a:spcPct val="150000"/>
              </a:lnSpc>
            </a:pPr>
            <a:r>
              <a:rPr lang="zh-CN" altLang="en-US" sz="2400" b="1">
                <a:solidFill>
                  <a:schemeClr val="accent5">
                    <a:lumMod val="75000"/>
                  </a:schemeClr>
                </a:solidFill>
                <a:latin typeface="黑体" panose="02010609060101010101" pitchFamily="49" charset="-122"/>
                <a:ea typeface="黑体" panose="02010609060101010101" pitchFamily="49" charset="-122"/>
                <a:cs typeface="黑体" panose="02010609060101010101" pitchFamily="49" charset="-122"/>
              </a:rPr>
              <a:t>主题</a:t>
            </a:r>
            <a:r>
              <a:rPr lang="en-US" altLang="zh-CN" sz="2400" b="1">
                <a:solidFill>
                  <a:schemeClr val="accent5">
                    <a:lumMod val="75000"/>
                  </a:schemeClr>
                </a:solidFill>
                <a:latin typeface="黑体" panose="02010609060101010101" pitchFamily="49" charset="-122"/>
                <a:ea typeface="黑体" panose="02010609060101010101" pitchFamily="49" charset="-122"/>
                <a:cs typeface="黑体" panose="02010609060101010101" pitchFamily="49" charset="-122"/>
              </a:rPr>
              <a:t>2</a:t>
            </a:r>
            <a:r>
              <a:rPr lang="zh-CN" altLang="en-US" sz="2400" b="1">
                <a:solidFill>
                  <a:schemeClr val="accent5">
                    <a:lumMod val="75000"/>
                  </a:schemeClr>
                </a:solidFill>
                <a:latin typeface="黑体" panose="02010609060101010101" pitchFamily="49" charset="-122"/>
                <a:ea typeface="黑体" panose="02010609060101010101" pitchFamily="49" charset="-122"/>
                <a:cs typeface="黑体" panose="02010609060101010101" pitchFamily="49" charset="-122"/>
              </a:rPr>
              <a:t>：三国两晋南北朝留下的历史遗产</a:t>
            </a:r>
            <a:endParaRPr lang="zh-CN" altLang="en-US" sz="2400" b="1">
              <a:solidFill>
                <a:schemeClr val="accent5">
                  <a:lumMod val="75000"/>
                </a:schemeClr>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400">
                <a:latin typeface="黑体" panose="02010609060101010101" pitchFamily="49" charset="-122"/>
                <a:ea typeface="黑体" panose="02010609060101010101" pitchFamily="49" charset="-122"/>
                <a:cs typeface="黑体" panose="02010609060101010101" pitchFamily="49" charset="-122"/>
              </a:rPr>
              <a:t>   包括三方面的内容:经济重心开始南移、民族融合的加强、南北文化和中外文化的整合。 </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4523740" y="5351780"/>
            <a:ext cx="6863715" cy="337185"/>
          </a:xfrm>
          <a:prstGeom prst="rect">
            <a:avLst/>
          </a:prstGeom>
          <a:noFill/>
        </p:spPr>
        <p:txBody>
          <a:bodyPr wrap="square" rtlCol="0">
            <a:spAutoFit/>
          </a:bodyPr>
          <a:p>
            <a:pPr algn="r"/>
            <a:r>
              <a:rPr lang="en-US" altLang="zh-CN" sz="1600">
                <a:latin typeface="楷体" panose="02010609060101010101" pitchFamily="49" charset="-122"/>
                <a:ea typeface="楷体" panose="02010609060101010101" pitchFamily="49" charset="-122"/>
                <a:cs typeface="楷体" panose="02010609060101010101" pitchFamily="49" charset="-122"/>
              </a:rPr>
              <a:t>——</a:t>
            </a:r>
            <a:r>
              <a:rPr lang="zh-CN" altLang="en-US" sz="1600">
                <a:latin typeface="楷体" panose="02010609060101010101" pitchFamily="49" charset="-122"/>
                <a:ea typeface="楷体" panose="02010609060101010101" pitchFamily="49" charset="-122"/>
                <a:cs typeface="楷体" panose="02010609060101010101" pitchFamily="49" charset="-122"/>
              </a:rPr>
              <a:t>黄牧航《高中新课程历史学科核心素养优秀教学设计》</a:t>
            </a:r>
            <a:endParaRPr lang="zh-CN" altLang="en-US" sz="16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2274" name="Text Box 2"/>
          <p:cNvSpPr txBox="1"/>
          <p:nvPr/>
        </p:nvSpPr>
        <p:spPr>
          <a:xfrm>
            <a:off x="4839970" y="1257300"/>
            <a:ext cx="6618605" cy="4393565"/>
          </a:xfrm>
          <a:prstGeom prst="rect">
            <a:avLst/>
          </a:prstGeom>
          <a:noFill/>
          <a:ln w="9525">
            <a:noFill/>
          </a:ln>
        </p:spPr>
        <p:txBody>
          <a:bodyPr wrap="square" lIns="121914" tIns="60957" rIns="121914" bIns="60957">
            <a:spAutoFit/>
          </a:bodyPr>
          <a:p>
            <a:pPr>
              <a:lnSpc>
                <a:spcPct val="130000"/>
              </a:lnSpc>
            </a:pPr>
            <a:r>
              <a:rPr lang="en-US" altLang="zh-CN" sz="1600">
                <a:solidFill>
                  <a:srgbClr val="FF0000"/>
                </a:solidFill>
                <a:latin typeface="黑体" panose="02010609060101010101" pitchFamily="49" charset="-122"/>
                <a:ea typeface="黑体" panose="02010609060101010101" pitchFamily="49" charset="-122"/>
              </a:rPr>
              <a:t>■</a:t>
            </a:r>
            <a:r>
              <a:rPr lang="en-US" altLang="zh-CN" sz="2665">
                <a:solidFill>
                  <a:srgbClr val="FF0000"/>
                </a:solidFill>
                <a:latin typeface="黑体" panose="02010609060101010101" pitchFamily="49" charset="-122"/>
                <a:ea typeface="黑体" panose="02010609060101010101" pitchFamily="49" charset="-122"/>
              </a:rPr>
              <a:t>“</a:t>
            </a:r>
            <a:r>
              <a:rPr lang="zh-CN" altLang="en-US" sz="2665" dirty="0">
                <a:solidFill>
                  <a:srgbClr val="FF0000"/>
                </a:solidFill>
                <a:latin typeface="Arial" panose="020B0604020202020204" pitchFamily="34" charset="0"/>
                <a:ea typeface="黑体" panose="02010609060101010101" pitchFamily="49" charset="-122"/>
              </a:rPr>
              <a:t>核心价值</a:t>
            </a:r>
            <a:r>
              <a:rPr lang="zh-CN" altLang="en-US" sz="2665" dirty="0">
                <a:solidFill>
                  <a:srgbClr val="FF0000"/>
                </a:solidFill>
                <a:latin typeface="黑体" panose="02010609060101010101" pitchFamily="49" charset="-122"/>
                <a:ea typeface="黑体" panose="02010609060101010101" pitchFamily="49" charset="-122"/>
              </a:rPr>
              <a:t>”</a:t>
            </a:r>
            <a:r>
              <a:rPr lang="zh-CN" altLang="en-US" sz="2665" dirty="0">
                <a:solidFill>
                  <a:srgbClr val="FF0000"/>
                </a:solidFill>
                <a:latin typeface="Arial" panose="020B0604020202020204" pitchFamily="34" charset="0"/>
                <a:ea typeface="黑体" panose="02010609060101010101" pitchFamily="49" charset="-122"/>
              </a:rPr>
              <a:t>指明立德树人根本任务，起到方向引领作用。</a:t>
            </a:r>
            <a:endParaRPr lang="zh-CN" altLang="en-US" sz="2665" dirty="0">
              <a:solidFill>
                <a:srgbClr val="FF0000"/>
              </a:solidFill>
              <a:latin typeface="Arial" panose="020B0604020202020204" pitchFamily="34" charset="0"/>
              <a:ea typeface="黑体" panose="02010609060101010101" pitchFamily="49" charset="-122"/>
            </a:endParaRPr>
          </a:p>
          <a:p>
            <a:pPr>
              <a:lnSpc>
                <a:spcPct val="130000"/>
              </a:lnSpc>
            </a:pPr>
            <a:r>
              <a:rPr lang="zh-CN" altLang="en-US" dirty="0">
                <a:solidFill>
                  <a:srgbClr val="FF0000"/>
                </a:solidFill>
                <a:latin typeface="Arial" panose="020B0604020202020204" pitchFamily="34" charset="0"/>
                <a:ea typeface="黑体" panose="02010609060101010101" pitchFamily="49" charset="-122"/>
              </a:rPr>
              <a:t>■</a:t>
            </a:r>
            <a:r>
              <a:rPr lang="zh-CN" altLang="en-US" sz="2665" dirty="0">
                <a:latin typeface="Arial" panose="020B0604020202020204" pitchFamily="34" charset="0"/>
                <a:ea typeface="黑体" panose="02010609060101010101" pitchFamily="49" charset="-122"/>
              </a:rPr>
              <a:t>核心价值是指即将进入高等学校的学习者应当具备的</a:t>
            </a:r>
            <a:r>
              <a:rPr lang="zh-CN" altLang="en-US" sz="2665" u="sng" dirty="0">
                <a:solidFill>
                  <a:srgbClr val="FF0000"/>
                </a:solidFill>
                <a:latin typeface="Arial" panose="020B0604020202020204" pitchFamily="34" charset="0"/>
                <a:ea typeface="黑体" panose="02010609060101010101" pitchFamily="49" charset="-122"/>
              </a:rPr>
              <a:t>良好政治素质、道德品质和科学思想方法</a:t>
            </a:r>
            <a:r>
              <a:rPr lang="zh-CN" altLang="en-US" sz="2665" dirty="0">
                <a:latin typeface="Arial" panose="020B0604020202020204" pitchFamily="34" charset="0"/>
                <a:ea typeface="黑体" panose="02010609060101010101" pitchFamily="49" charset="-122"/>
              </a:rPr>
              <a:t>的综合。</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1600" dirty="0">
                <a:solidFill>
                  <a:srgbClr val="FF0000"/>
                </a:solidFill>
                <a:latin typeface="Arial" panose="020B0604020202020204" pitchFamily="34" charset="0"/>
                <a:ea typeface="黑体" panose="02010609060101010101" pitchFamily="49" charset="-122"/>
              </a:rPr>
              <a:t>■</a:t>
            </a:r>
            <a:r>
              <a:rPr lang="zh-CN" altLang="en-US" sz="2665" dirty="0">
                <a:latin typeface="Arial" panose="020B0604020202020204" pitchFamily="34" charset="0"/>
                <a:ea typeface="黑体" panose="02010609060101010101" pitchFamily="49" charset="-122"/>
              </a:rPr>
              <a:t>核心价值引领</a:t>
            </a:r>
            <a:r>
              <a:rPr lang="zh-CN" altLang="en-US" sz="2665" dirty="0">
                <a:latin typeface="黑体" panose="02010609060101010101" pitchFamily="49" charset="-122"/>
                <a:ea typeface="黑体" panose="02010609060101010101" pitchFamily="49" charset="-122"/>
              </a:rPr>
              <a:t>“</a:t>
            </a:r>
            <a:r>
              <a:rPr lang="zh-CN" altLang="en-US" sz="2665" dirty="0">
                <a:latin typeface="Arial" panose="020B0604020202020204" pitchFamily="34" charset="0"/>
                <a:ea typeface="黑体" panose="02010609060101010101" pitchFamily="49" charset="-122"/>
              </a:rPr>
              <a:t>四层</a:t>
            </a:r>
            <a:r>
              <a:rPr lang="zh-CN" altLang="en-US" sz="2665" dirty="0">
                <a:latin typeface="黑体" panose="02010609060101010101" pitchFamily="49" charset="-122"/>
                <a:ea typeface="黑体" panose="02010609060101010101" pitchFamily="49" charset="-122"/>
              </a:rPr>
              <a:t>”</a:t>
            </a:r>
            <a:r>
              <a:rPr lang="zh-CN" altLang="en-US" sz="2665" dirty="0">
                <a:latin typeface="Arial" panose="020B0604020202020204" pitchFamily="34" charset="0"/>
                <a:ea typeface="黑体" panose="02010609060101010101" pitchFamily="49" charset="-122"/>
              </a:rPr>
              <a:t>考查内容：</a:t>
            </a:r>
            <a:r>
              <a:rPr lang="zh-CN" altLang="en-US" sz="2665" u="sng" dirty="0">
                <a:solidFill>
                  <a:srgbClr val="FF0000"/>
                </a:solidFill>
                <a:latin typeface="Arial" panose="020B0604020202020204" pitchFamily="34" charset="0"/>
                <a:ea typeface="黑体" panose="02010609060101010101" pitchFamily="49" charset="-122"/>
              </a:rPr>
              <a:t>核心价值既是考查内容的重要组成部分</a:t>
            </a:r>
            <a:r>
              <a:rPr lang="zh-CN" altLang="en-US" sz="2665" dirty="0">
                <a:solidFill>
                  <a:srgbClr val="FF0000"/>
                </a:solidFill>
                <a:latin typeface="Arial" panose="020B0604020202020204" pitchFamily="34" charset="0"/>
                <a:ea typeface="黑体" panose="02010609060101010101" pitchFamily="49" charset="-122"/>
              </a:rPr>
              <a:t>，</a:t>
            </a:r>
            <a:r>
              <a:rPr lang="zh-CN" altLang="en-US" sz="2665" u="sng" dirty="0">
                <a:solidFill>
                  <a:srgbClr val="FF0000"/>
                </a:solidFill>
                <a:latin typeface="Arial" panose="020B0604020202020204" pitchFamily="34" charset="0"/>
                <a:ea typeface="黑体" panose="02010609060101010101" pitchFamily="49" charset="-122"/>
              </a:rPr>
              <a:t>更是引领其他层次考查内容的总航标</a:t>
            </a:r>
            <a:r>
              <a:rPr lang="zh-CN" altLang="en-US" sz="2665" dirty="0">
                <a:solidFill>
                  <a:srgbClr val="FF0000"/>
                </a:solidFill>
                <a:latin typeface="Arial" panose="020B0604020202020204" pitchFamily="34" charset="0"/>
                <a:ea typeface="黑体" panose="02010609060101010101" pitchFamily="49" charset="-122"/>
              </a:rPr>
              <a:t>。</a:t>
            </a:r>
            <a:endParaRPr lang="zh-CN" altLang="en-US" sz="2665" dirty="0">
              <a:solidFill>
                <a:srgbClr val="FF0000"/>
              </a:solidFill>
              <a:latin typeface="Arial" panose="020B0604020202020204" pitchFamily="34" charset="0"/>
              <a:ea typeface="黑体" panose="02010609060101010101" pitchFamily="49" charset="-122"/>
            </a:endParaRPr>
          </a:p>
        </p:txBody>
      </p:sp>
      <p:pic>
        <p:nvPicPr>
          <p:cNvPr id="2102275" name="Picture 3" descr="c9c55a2c9ff8469484bfb56c6d7417e7"/>
          <p:cNvPicPr>
            <a:picLocks noChangeAspect="1"/>
          </p:cNvPicPr>
          <p:nvPr/>
        </p:nvPicPr>
        <p:blipFill>
          <a:blip r:embed="rId1"/>
          <a:srcRect l="7481" t="4399" r="55521" b="2440"/>
          <a:stretch>
            <a:fillRect/>
          </a:stretch>
        </p:blipFill>
        <p:spPr>
          <a:xfrm>
            <a:off x="1046480" y="1409065"/>
            <a:ext cx="3532505" cy="4291330"/>
          </a:xfrm>
          <a:prstGeom prst="rect">
            <a:avLst/>
          </a:prstGeom>
          <a:noFill/>
          <a:ln w="9525">
            <a:noFill/>
          </a:ln>
        </p:spPr>
      </p:pic>
      <p:sp>
        <p:nvSpPr>
          <p:cNvPr id="2192388" name="文本框 2192387"/>
          <p:cNvSpPr txBox="1"/>
          <p:nvPr/>
        </p:nvSpPr>
        <p:spPr>
          <a:xfrm>
            <a:off x="0" y="0"/>
            <a:ext cx="12192000" cy="840740"/>
          </a:xfrm>
          <a:prstGeom prst="rect">
            <a:avLst/>
          </a:prstGeom>
          <a:solidFill>
            <a:srgbClr val="0000FF"/>
          </a:solidFill>
          <a:ln w="9525">
            <a:noFill/>
          </a:ln>
          <a:effectLst>
            <a:outerShdw dist="107763" dir="2699999" algn="ctr" rotWithShape="0">
              <a:schemeClr val="bg2">
                <a:alpha val="50000"/>
              </a:schemeClr>
            </a:outerShdw>
          </a:effectLst>
        </p:spPr>
        <p:txBody>
          <a:bodyPr lIns="121914" tIns="60957" rIns="121914" bIns="60957">
            <a:spAutoFit/>
          </a:bodyPr>
          <a:p>
            <a:pPr algn="ctr">
              <a:lnSpc>
                <a:spcPct val="130000"/>
              </a:lnSpc>
              <a:spcBef>
                <a:spcPct val="50000"/>
              </a:spcBef>
            </a:pPr>
            <a:r>
              <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依据</a:t>
            </a:r>
            <a:r>
              <a:rPr lang="en-US" altLang="zh-CN"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mn-ea"/>
              </a:rPr>
              <a:t>3</a:t>
            </a:r>
            <a:r>
              <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mn-ea"/>
              </a:rPr>
              <a:t>：评价体系</a:t>
            </a:r>
            <a:endParaRPr lang="en-US" altLang="zh-CN"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478145" y="879475"/>
            <a:ext cx="5528945" cy="5019675"/>
          </a:xfrm>
          <a:prstGeom prst="rect">
            <a:avLst/>
          </a:prstGeom>
        </p:spPr>
      </p:pic>
      <p:pic>
        <p:nvPicPr>
          <p:cNvPr id="2102275" name="Picture 3" descr="c9c55a2c9ff8469484bfb56c6d7417e7"/>
          <p:cNvPicPr>
            <a:picLocks noChangeAspect="1"/>
          </p:cNvPicPr>
          <p:nvPr/>
        </p:nvPicPr>
        <p:blipFill>
          <a:blip r:embed="rId2"/>
          <a:srcRect l="7481" t="4399" r="55521" b="2440"/>
          <a:stretch>
            <a:fillRect/>
          </a:stretch>
        </p:blipFill>
        <p:spPr>
          <a:xfrm>
            <a:off x="1261745" y="879475"/>
            <a:ext cx="3764280" cy="501142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8354" name="文本框 2148353"/>
          <p:cNvSpPr txBox="1"/>
          <p:nvPr/>
        </p:nvSpPr>
        <p:spPr>
          <a:xfrm>
            <a:off x="0" y="0"/>
            <a:ext cx="12192000" cy="748030"/>
          </a:xfrm>
          <a:prstGeom prst="rect">
            <a:avLst/>
          </a:prstGeom>
          <a:solidFill>
            <a:srgbClr val="FF0000"/>
          </a:solidFill>
          <a:ln w="9525">
            <a:noFill/>
          </a:ln>
          <a:effectLst>
            <a:outerShdw dist="107763" dir="2699999" algn="ctr" rotWithShape="0">
              <a:schemeClr val="bg2">
                <a:alpha val="50000"/>
              </a:schemeClr>
            </a:outerShdw>
          </a:effectLst>
        </p:spPr>
        <p:txBody>
          <a:bodyPr>
            <a:spAutoFit/>
          </a:bodyPr>
          <a:p>
            <a:pPr algn="ctr">
              <a:spcBef>
                <a:spcPct val="50000"/>
              </a:spcBef>
            </a:pPr>
            <a:r>
              <a:rPr lang="zh-CN" altLang="en-US" sz="426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rPr>
              <a:t>爱国主义精神</a:t>
            </a:r>
            <a:endParaRPr lang="zh-CN" altLang="en-US" sz="426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endParaRPr>
          </a:p>
        </p:txBody>
      </p:sp>
      <p:sp>
        <p:nvSpPr>
          <p:cNvPr id="2148355" name="文本框 2148354"/>
          <p:cNvSpPr txBox="1"/>
          <p:nvPr/>
        </p:nvSpPr>
        <p:spPr>
          <a:xfrm>
            <a:off x="1625600" y="1092200"/>
            <a:ext cx="4572000" cy="3930650"/>
          </a:xfrm>
          <a:prstGeom prst="rect">
            <a:avLst/>
          </a:prstGeom>
          <a:noFill/>
          <a:ln w="9525">
            <a:noFill/>
          </a:ln>
        </p:spPr>
        <p:txBody>
          <a:bodyPr>
            <a:spAutoFit/>
          </a:bodyPr>
          <a:p>
            <a:pPr>
              <a:lnSpc>
                <a:spcPct val="130000"/>
              </a:lnSpc>
            </a:pPr>
            <a:r>
              <a:rPr lang="en-US" altLang="zh-CN" sz="3200">
                <a:latin typeface="黑体" panose="02010609060101010101" pitchFamily="49" charset="-122"/>
                <a:ea typeface="黑体" panose="02010609060101010101" pitchFamily="49" charset="-122"/>
              </a:rPr>
              <a:t>1.</a:t>
            </a:r>
            <a:r>
              <a:rPr lang="zh-CN" altLang="en-US" sz="3200" dirty="0">
                <a:latin typeface="黑体" panose="02010609060101010101" pitchFamily="49" charset="-122"/>
                <a:ea typeface="黑体" panose="02010609060101010101" pitchFamily="49" charset="-122"/>
              </a:rPr>
              <a:t>维护统一</a:t>
            </a:r>
            <a:endParaRPr lang="zh-CN" altLang="en-US" sz="3200" dirty="0">
              <a:latin typeface="黑体" panose="02010609060101010101" pitchFamily="49" charset="-122"/>
              <a:ea typeface="黑体" panose="02010609060101010101" pitchFamily="49" charset="-122"/>
            </a:endParaRPr>
          </a:p>
          <a:p>
            <a:pPr>
              <a:lnSpc>
                <a:spcPct val="130000"/>
              </a:lnSpc>
            </a:pPr>
            <a:r>
              <a:rPr lang="en-US" altLang="zh-CN" sz="3200">
                <a:latin typeface="黑体" panose="02010609060101010101" pitchFamily="49" charset="-122"/>
                <a:ea typeface="黑体" panose="02010609060101010101" pitchFamily="49" charset="-122"/>
              </a:rPr>
              <a:t>2.</a:t>
            </a:r>
            <a:r>
              <a:rPr lang="zh-CN" altLang="en-US" sz="3200" dirty="0">
                <a:latin typeface="黑体" panose="02010609060101010101" pitchFamily="49" charset="-122"/>
                <a:ea typeface="黑体" panose="02010609060101010101" pitchFamily="49" charset="-122"/>
              </a:rPr>
              <a:t>反抗外侮</a:t>
            </a:r>
            <a:endParaRPr lang="zh-CN" altLang="en-US" sz="3200" dirty="0">
              <a:latin typeface="黑体" panose="02010609060101010101" pitchFamily="49" charset="-122"/>
              <a:ea typeface="黑体" panose="02010609060101010101" pitchFamily="49" charset="-122"/>
            </a:endParaRPr>
          </a:p>
          <a:p>
            <a:pPr>
              <a:lnSpc>
                <a:spcPct val="130000"/>
              </a:lnSpc>
            </a:pPr>
            <a:r>
              <a:rPr lang="en-US" altLang="zh-CN" sz="3200">
                <a:latin typeface="黑体" panose="02010609060101010101" pitchFamily="49" charset="-122"/>
                <a:ea typeface="黑体" panose="02010609060101010101" pitchFamily="49" charset="-122"/>
              </a:rPr>
              <a:t>3.</a:t>
            </a:r>
            <a:r>
              <a:rPr lang="zh-CN" altLang="en-US" sz="3200" dirty="0">
                <a:latin typeface="黑体" panose="02010609060101010101" pitchFamily="49" charset="-122"/>
                <a:ea typeface="黑体" panose="02010609060101010101" pitchFamily="49" charset="-122"/>
              </a:rPr>
              <a:t>忧国忧民</a:t>
            </a:r>
            <a:endParaRPr lang="zh-CN" altLang="en-US" sz="3200" dirty="0">
              <a:latin typeface="黑体" panose="02010609060101010101" pitchFamily="49" charset="-122"/>
              <a:ea typeface="黑体" panose="02010609060101010101" pitchFamily="49" charset="-122"/>
            </a:endParaRPr>
          </a:p>
          <a:p>
            <a:pPr>
              <a:lnSpc>
                <a:spcPct val="130000"/>
              </a:lnSpc>
            </a:pPr>
            <a:r>
              <a:rPr lang="en-US" altLang="zh-CN" sz="3200">
                <a:latin typeface="黑体" panose="02010609060101010101" pitchFamily="49" charset="-122"/>
                <a:ea typeface="黑体" panose="02010609060101010101" pitchFamily="49" charset="-122"/>
              </a:rPr>
              <a:t>4.</a:t>
            </a:r>
            <a:r>
              <a:rPr lang="zh-CN" altLang="en-US" sz="3200" dirty="0">
                <a:latin typeface="黑体" panose="02010609060101010101" pitchFamily="49" charset="-122"/>
                <a:ea typeface="黑体" panose="02010609060101010101" pitchFamily="49" charset="-122"/>
              </a:rPr>
              <a:t>崇尚民族气节</a:t>
            </a:r>
            <a:endParaRPr lang="zh-CN" altLang="en-US" sz="3200" dirty="0">
              <a:latin typeface="黑体" panose="02010609060101010101" pitchFamily="49" charset="-122"/>
              <a:ea typeface="黑体" panose="02010609060101010101" pitchFamily="49" charset="-122"/>
            </a:endParaRPr>
          </a:p>
          <a:p>
            <a:pPr>
              <a:lnSpc>
                <a:spcPct val="130000"/>
              </a:lnSpc>
            </a:pPr>
            <a:r>
              <a:rPr lang="en-US" altLang="zh-CN" sz="3200">
                <a:latin typeface="黑体" panose="02010609060101010101" pitchFamily="49" charset="-122"/>
                <a:ea typeface="黑体" panose="02010609060101010101" pitchFamily="49" charset="-122"/>
              </a:rPr>
              <a:t>5.</a:t>
            </a:r>
            <a:r>
              <a:rPr lang="zh-CN" altLang="en-US" sz="3200" dirty="0">
                <a:latin typeface="黑体" panose="02010609060101010101" pitchFamily="49" charset="-122"/>
                <a:ea typeface="黑体" panose="02010609060101010101" pitchFamily="49" charset="-122"/>
              </a:rPr>
              <a:t>守护中华文化</a:t>
            </a:r>
            <a:endParaRPr lang="zh-CN" altLang="en-US" sz="3200" dirty="0">
              <a:latin typeface="黑体" panose="02010609060101010101" pitchFamily="49" charset="-122"/>
              <a:ea typeface="黑体" panose="02010609060101010101" pitchFamily="49" charset="-122"/>
            </a:endParaRPr>
          </a:p>
          <a:p>
            <a:pPr>
              <a:lnSpc>
                <a:spcPct val="130000"/>
              </a:lnSpc>
            </a:pPr>
            <a:r>
              <a:rPr lang="en-US" altLang="zh-CN" sz="3200">
                <a:latin typeface="黑体" panose="02010609060101010101" pitchFamily="49" charset="-122"/>
                <a:ea typeface="黑体" panose="02010609060101010101" pitchFamily="49" charset="-122"/>
              </a:rPr>
              <a:t>6.</a:t>
            </a:r>
            <a:r>
              <a:rPr lang="zh-CN" altLang="en-US" sz="3200" dirty="0">
                <a:latin typeface="黑体" panose="02010609060101010101" pitchFamily="49" charset="-122"/>
                <a:ea typeface="黑体" panose="02010609060101010101" pitchFamily="49" charset="-122"/>
              </a:rPr>
              <a:t>爱乡恋土敬祖 </a:t>
            </a:r>
            <a:endParaRPr lang="zh-CN" altLang="en-US" sz="3200" dirty="0">
              <a:latin typeface="黑体" panose="02010609060101010101" pitchFamily="49" charset="-122"/>
              <a:ea typeface="黑体" panose="02010609060101010101" pitchFamily="49" charset="-122"/>
            </a:endParaRPr>
          </a:p>
        </p:txBody>
      </p:sp>
      <p:pic>
        <p:nvPicPr>
          <p:cNvPr id="2148356" name="图片 2148355" descr="1d13fec3551e4c3ba362a436d32a4cc5_th"/>
          <p:cNvPicPr>
            <a:picLocks noChangeAspect="1"/>
          </p:cNvPicPr>
          <p:nvPr/>
        </p:nvPicPr>
        <p:blipFill>
          <a:blip r:embed="rId1"/>
          <a:srcRect l="16000" r="6909"/>
          <a:stretch>
            <a:fillRect/>
          </a:stretch>
        </p:blipFill>
        <p:spPr>
          <a:xfrm>
            <a:off x="6604000" y="1498600"/>
            <a:ext cx="3657600" cy="3164417"/>
          </a:xfrm>
          <a:prstGeom prst="rect">
            <a:avLst/>
          </a:prstGeom>
          <a:noFill/>
          <a:ln w="9525">
            <a:noFill/>
          </a:ln>
        </p:spPr>
      </p:pic>
      <p:sp>
        <p:nvSpPr>
          <p:cNvPr id="2148357" name="文本框 2148356"/>
          <p:cNvSpPr txBox="1"/>
          <p:nvPr/>
        </p:nvSpPr>
        <p:spPr>
          <a:xfrm>
            <a:off x="1117600" y="5215467"/>
            <a:ext cx="9753600" cy="420370"/>
          </a:xfrm>
          <a:prstGeom prst="rect">
            <a:avLst/>
          </a:prstGeom>
          <a:noFill/>
          <a:ln w="9525">
            <a:noFill/>
          </a:ln>
        </p:spPr>
        <p:txBody>
          <a:bodyPr>
            <a:spAutoFit/>
          </a:bodyPr>
          <a:p>
            <a:pPr algn="r">
              <a:spcBef>
                <a:spcPct val="50000"/>
              </a:spcBef>
            </a:pPr>
            <a:r>
              <a:rPr lang="en-US" altLang="zh-CN" sz="2135">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陈来</a:t>
            </a:r>
            <a:r>
              <a:rPr lang="en-US" altLang="zh-CN" sz="2135">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论中华民族爱国主义的精神</a:t>
            </a:r>
            <a:r>
              <a:rPr lang="en-US" altLang="zh-CN" sz="2135">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a:t>
            </a:r>
            <a:r>
              <a:rPr lang="en-US" altLang="zh-CN" sz="2135">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哲学研究</a:t>
            </a:r>
            <a:r>
              <a:rPr lang="en-US" altLang="zh-CN" sz="2135">
                <a:latin typeface="楷体" panose="02010609060101010101" pitchFamily="49" charset="-122"/>
                <a:ea typeface="楷体" panose="02010609060101010101" pitchFamily="49" charset="-122"/>
              </a:rPr>
              <a:t>》2019</a:t>
            </a:r>
            <a:r>
              <a:rPr lang="zh-CN" altLang="en-US" sz="2135" dirty="0">
                <a:latin typeface="楷体" panose="02010609060101010101" pitchFamily="49" charset="-122"/>
                <a:ea typeface="楷体" panose="02010609060101010101" pitchFamily="49" charset="-122"/>
              </a:rPr>
              <a:t>年第</a:t>
            </a:r>
            <a:r>
              <a:rPr lang="en-US" altLang="zh-CN" sz="2135">
                <a:latin typeface="楷体" panose="02010609060101010101" pitchFamily="49" charset="-122"/>
                <a:ea typeface="楷体" panose="02010609060101010101" pitchFamily="49" charset="-122"/>
              </a:rPr>
              <a:t>10</a:t>
            </a:r>
            <a:r>
              <a:rPr lang="zh-CN" altLang="en-US" sz="2135" dirty="0">
                <a:latin typeface="楷体" panose="02010609060101010101" pitchFamily="49" charset="-122"/>
                <a:ea typeface="楷体" panose="02010609060101010101" pitchFamily="49" charset="-122"/>
              </a:rPr>
              <a:t>期</a:t>
            </a:r>
            <a:endParaRPr lang="zh-CN" altLang="en-US" sz="2135" dirty="0">
              <a:latin typeface="楷体" panose="02010609060101010101" pitchFamily="49" charset="-122"/>
              <a:ea typeface="楷体" panose="020106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1055688" y="1705782"/>
            <a:ext cx="10080625" cy="1006475"/>
          </a:xfrm>
          <a:prstGeom prst="rect">
            <a:avLst/>
          </a:prstGeom>
        </p:spPr>
        <p:txBody>
          <a:bodyPr/>
          <a:lstStyle/>
          <a:p>
            <a:r>
              <a:rPr lang="zh-CN" altLang="en-US" sz="4800" b="1" dirty="0" smtClean="0">
                <a:solidFill>
                  <a:schemeClr val="bg1"/>
                </a:solidFill>
                <a:latin typeface="微软雅黑" panose="020B0503020204020204" charset="-122"/>
                <a:ea typeface="微软雅黑" panose="020B0503020204020204" charset="-122"/>
              </a:rPr>
              <a:t>三国两晋南北朝的政权更迭</a:t>
            </a:r>
            <a:br>
              <a:rPr lang="zh-CN" altLang="en-US" sz="4800" b="1" dirty="0" smtClean="0">
                <a:solidFill>
                  <a:schemeClr val="bg1"/>
                </a:solidFill>
                <a:latin typeface="微软雅黑" panose="020B0503020204020204" charset="-122"/>
                <a:ea typeface="微软雅黑" panose="020B0503020204020204" charset="-122"/>
              </a:rPr>
            </a:br>
            <a:r>
              <a:rPr lang="zh-CN" altLang="en-US" sz="4800" b="1" dirty="0" smtClean="0">
                <a:solidFill>
                  <a:schemeClr val="bg1"/>
                </a:solidFill>
                <a:latin typeface="微软雅黑" panose="020B0503020204020204" charset="-122"/>
                <a:ea typeface="微软雅黑" panose="020B0503020204020204" charset="-122"/>
              </a:rPr>
              <a:t>与民族交融</a:t>
            </a:r>
            <a:endParaRPr lang="zh-CN" altLang="en-US" sz="4800" b="1" dirty="0" smtClean="0">
              <a:solidFill>
                <a:schemeClr val="bg1"/>
              </a:solidFill>
              <a:latin typeface="微软雅黑" panose="020B0503020204020204" charset="-122"/>
              <a:ea typeface="微软雅黑" panose="020B0503020204020204" charset="-122"/>
            </a:endParaRPr>
          </a:p>
        </p:txBody>
      </p:sp>
      <p:sp>
        <p:nvSpPr>
          <p:cNvPr id="6" name="副标题 2"/>
          <p:cNvSpPr txBox="1"/>
          <p:nvPr/>
        </p:nvSpPr>
        <p:spPr>
          <a:xfrm>
            <a:off x="1746885" y="3772535"/>
            <a:ext cx="11015980" cy="9944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华文楷体" panose="02010600040101010101" pitchFamily="2" charset="-122"/>
                <a:ea typeface="华文楷体" panose="02010600040101010101" pitchFamily="2"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华文楷体" panose="02010600040101010101" pitchFamily="2" charset="-122"/>
                <a:ea typeface="华文楷体" panose="02010600040101010101" pitchFamily="2"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华文楷体" panose="02010600040101010101" pitchFamily="2" charset="-122"/>
                <a:ea typeface="华文楷体" panose="02010600040101010101" pitchFamily="2" charset="-122"/>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华文楷体" panose="02010600040101010101" pitchFamily="2" charset="-122"/>
                <a:ea typeface="华文楷体" panose="02010600040101010101" pitchFamily="2" charset="-122"/>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华文楷体" panose="02010600040101010101" pitchFamily="2" charset="-122"/>
                <a:ea typeface="华文楷体" panose="02010600040101010101" pitchFamily="2"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800" dirty="0"/>
              <a:t>年    级</a:t>
            </a:r>
            <a:r>
              <a:rPr lang="zh-CN" altLang="en-US" sz="2800" dirty="0" smtClean="0"/>
              <a:t>：高一年级        学    </a:t>
            </a:r>
            <a:r>
              <a:rPr lang="zh-CN" altLang="en-US" sz="2800" dirty="0"/>
              <a:t>科</a:t>
            </a:r>
            <a:r>
              <a:rPr lang="zh-CN" altLang="en-US" sz="2800" dirty="0" smtClean="0"/>
              <a:t>：历史（人教版）</a:t>
            </a:r>
            <a:endParaRPr lang="zh-CN" altLang="en-US" sz="2800" dirty="0"/>
          </a:p>
          <a:p>
            <a:r>
              <a:rPr lang="zh-CN" altLang="en-US" sz="2800" dirty="0" smtClean="0"/>
              <a:t>主讲人：耿海龙            学    校：</a:t>
            </a:r>
            <a:r>
              <a:rPr lang="zh-CN" sz="2800" dirty="0"/>
              <a:t>中央民族大学附属</a:t>
            </a:r>
            <a:endParaRPr lang="zh-CN" sz="2800" dirty="0"/>
          </a:p>
          <a:p>
            <a:r>
              <a:rPr lang="zh-CN" sz="2800" dirty="0"/>
              <a:t> </a:t>
            </a:r>
            <a:r>
              <a:rPr lang="en-US" altLang="zh-CN" sz="2800" dirty="0"/>
              <a:t>                                                       </a:t>
            </a:r>
            <a:r>
              <a:rPr lang="zh-CN" sz="2800" dirty="0"/>
              <a:t>中学海南陵水分校</a:t>
            </a:r>
            <a:endParaRPr lang="zh-CN"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3318071" y="1443918"/>
            <a:ext cx="5556738" cy="23447"/>
          </a:xfrm>
          <a:prstGeom prst="line">
            <a:avLst/>
          </a:prstGeom>
          <a:ln w="12700">
            <a:solidFill>
              <a:srgbClr val="01431D"/>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805525" y="1104041"/>
            <a:ext cx="445481" cy="469613"/>
            <a:chOff x="2121873" y="1511588"/>
            <a:chExt cx="445481" cy="469613"/>
          </a:xfrm>
        </p:grpSpPr>
        <p:sp>
          <p:nvSpPr>
            <p:cNvPr id="7" name="矩形 6"/>
            <p:cNvSpPr/>
            <p:nvPr/>
          </p:nvSpPr>
          <p:spPr>
            <a:xfrm>
              <a:off x="2121873" y="1511588"/>
              <a:ext cx="363415" cy="363415"/>
            </a:xfrm>
            <a:prstGeom prst="rect">
              <a:avLst/>
            </a:prstGeom>
            <a:solidFill>
              <a:srgbClr val="014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2321171" y="1735018"/>
              <a:ext cx="246183" cy="246183"/>
            </a:xfrm>
            <a:prstGeom prst="rect">
              <a:avLst/>
            </a:prstGeom>
            <a:solidFill>
              <a:srgbClr val="016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nvSpPr>
        <p:spPr>
          <a:xfrm>
            <a:off x="3317240" y="869315"/>
            <a:ext cx="7341235" cy="553085"/>
          </a:xfrm>
          <a:prstGeom prst="rect">
            <a:avLst/>
          </a:prstGeom>
          <a:noFill/>
        </p:spPr>
        <p:txBody>
          <a:bodyPr wrap="square" rtlCol="0">
            <a:spAutoFit/>
          </a:bodyPr>
          <a:lstStyle/>
          <a:p>
            <a:pPr algn="ctr"/>
            <a:r>
              <a:rPr lang="zh-CN" altLang="en-US" sz="3000" dirty="0">
                <a:solidFill>
                  <a:prstClr val="black"/>
                </a:solidFill>
                <a:latin typeface="黑体" panose="02010609060101010101" pitchFamily="49" charset="-122"/>
                <a:ea typeface="黑体" panose="02010609060101010101" pitchFamily="49" charset="-122"/>
              </a:rPr>
              <a:t>儒学</a:t>
            </a:r>
            <a:r>
              <a:rPr lang="zh-CN" sz="3000" dirty="0">
                <a:solidFill>
                  <a:prstClr val="black"/>
                </a:solidFill>
                <a:latin typeface="黑体" panose="02010609060101010101" pitchFamily="49" charset="-122"/>
                <a:ea typeface="黑体" panose="02010609060101010101" pitchFamily="49" charset="-122"/>
              </a:rPr>
              <a:t>是统一多民族国家重构的文化粘合剂</a:t>
            </a:r>
            <a:endParaRPr lang="zh-CN" sz="3000" dirty="0">
              <a:solidFill>
                <a:prstClr val="black"/>
              </a:solidFill>
              <a:latin typeface="黑体" panose="02010609060101010101" pitchFamily="49" charset="-122"/>
              <a:ea typeface="黑体" panose="02010609060101010101" pitchFamily="49" charset="-122"/>
            </a:endParaRPr>
          </a:p>
        </p:txBody>
      </p:sp>
      <p:graphicFrame>
        <p:nvGraphicFramePr>
          <p:cNvPr id="2" name="表格 1"/>
          <p:cNvGraphicFramePr/>
          <p:nvPr>
            <p:custDataLst>
              <p:tags r:id="rId1"/>
            </p:custDataLst>
          </p:nvPr>
        </p:nvGraphicFramePr>
        <p:xfrm>
          <a:off x="675005" y="1490980"/>
          <a:ext cx="10924540" cy="4023360"/>
        </p:xfrm>
        <a:graphic>
          <a:graphicData uri="http://schemas.openxmlformats.org/drawingml/2006/table">
            <a:tbl>
              <a:tblPr firstRow="1" bandRow="1">
                <a:tableStyleId>{5C22544A-7EE6-4342-B048-85BDC9FD1C3A}</a:tableStyleId>
              </a:tblPr>
              <a:tblGrid>
                <a:gridCol w="751205"/>
                <a:gridCol w="1717675"/>
                <a:gridCol w="1517015"/>
                <a:gridCol w="6938645"/>
              </a:tblGrid>
              <a:tr h="457200">
                <a:tc>
                  <a:txBody>
                    <a:bodyPr/>
                    <a:p>
                      <a:pPr algn="ctr">
                        <a:buNone/>
                      </a:pPr>
                      <a:r>
                        <a:rPr lang="zh-CN" altLang="en-US" sz="2000" b="0" dirty="0">
                          <a:solidFill>
                            <a:prstClr val="black"/>
                          </a:solidFill>
                          <a:latin typeface="华文楷体" panose="02010600040101010101" pitchFamily="2" charset="-122"/>
                          <a:ea typeface="华文楷体" panose="02010600040101010101" pitchFamily="2" charset="-122"/>
                        </a:rPr>
                        <a:t>序号</a:t>
                      </a:r>
                      <a:endParaRPr lang="zh-CN" altLang="en-US" sz="2000" b="0" dirty="0">
                        <a:solidFill>
                          <a:prstClr val="black"/>
                        </a:solidFill>
                        <a:latin typeface="华文楷体" panose="02010600040101010101" pitchFamily="2" charset="-122"/>
                        <a:ea typeface="华文楷体" panose="02010600040101010101" pitchFamily="2" charset="-122"/>
                      </a:endParaRPr>
                    </a:p>
                  </a:txBody>
                  <a:tcPr/>
                </a:tc>
                <a:tc>
                  <a:txBody>
                    <a:bodyPr/>
                    <a:p>
                      <a:pPr algn="ctr">
                        <a:buNone/>
                      </a:pPr>
                      <a:r>
                        <a:rPr lang="zh-CN" altLang="en-US" sz="2400" b="0" dirty="0">
                          <a:solidFill>
                            <a:prstClr val="black"/>
                          </a:solidFill>
                          <a:latin typeface="华文楷体" panose="02010600040101010101" pitchFamily="2" charset="-122"/>
                          <a:ea typeface="华文楷体" panose="02010600040101010101" pitchFamily="2" charset="-122"/>
                        </a:rPr>
                        <a:t>政权</a:t>
                      </a:r>
                      <a:endParaRPr lang="zh-CN" altLang="en-US" sz="2400" b="0" dirty="0">
                        <a:solidFill>
                          <a:prstClr val="black"/>
                        </a:solidFill>
                        <a:latin typeface="华文楷体" panose="02010600040101010101" pitchFamily="2" charset="-122"/>
                        <a:ea typeface="华文楷体" panose="02010600040101010101" pitchFamily="2" charset="-122"/>
                      </a:endParaRPr>
                    </a:p>
                  </a:txBody>
                  <a:tcPr/>
                </a:tc>
                <a:tc>
                  <a:txBody>
                    <a:bodyPr/>
                    <a:p>
                      <a:pPr algn="ctr">
                        <a:buNone/>
                      </a:pPr>
                      <a:r>
                        <a:rPr lang="zh-CN" altLang="en-US" sz="2000" b="0" dirty="0">
                          <a:solidFill>
                            <a:prstClr val="black"/>
                          </a:solidFill>
                          <a:latin typeface="华文楷体" panose="02010600040101010101" pitchFamily="2" charset="-122"/>
                          <a:ea typeface="华文楷体" panose="02010600040101010101" pitchFamily="2" charset="-122"/>
                        </a:rPr>
                        <a:t>人物及民族</a:t>
                      </a:r>
                      <a:endParaRPr lang="zh-CN" altLang="en-US" sz="2000" b="0" dirty="0">
                        <a:solidFill>
                          <a:prstClr val="black"/>
                        </a:solidFill>
                        <a:latin typeface="华文楷体" panose="02010600040101010101" pitchFamily="2" charset="-122"/>
                        <a:ea typeface="华文楷体" panose="02010600040101010101" pitchFamily="2" charset="-122"/>
                      </a:endParaRPr>
                    </a:p>
                  </a:txBody>
                  <a:tcPr/>
                </a:tc>
                <a:tc>
                  <a:txBody>
                    <a:bodyPr/>
                    <a:p>
                      <a:pPr algn="ctr">
                        <a:buNone/>
                      </a:pPr>
                      <a:r>
                        <a:rPr lang="zh-CN" altLang="en-US" sz="2400" b="0" dirty="0">
                          <a:solidFill>
                            <a:prstClr val="black"/>
                          </a:solidFill>
                          <a:latin typeface="华文楷体" panose="02010600040101010101" pitchFamily="2" charset="-122"/>
                          <a:ea typeface="华文楷体" panose="02010600040101010101" pitchFamily="2" charset="-122"/>
                        </a:rPr>
                        <a:t>文献</a:t>
                      </a:r>
                      <a:endParaRPr lang="zh-CN" altLang="en-US" sz="2400" b="0" dirty="0">
                        <a:solidFill>
                          <a:prstClr val="black"/>
                        </a:solidFill>
                        <a:latin typeface="华文楷体" panose="02010600040101010101" pitchFamily="2" charset="-122"/>
                        <a:ea typeface="华文楷体" panose="02010600040101010101" pitchFamily="2" charset="-122"/>
                      </a:endParaRPr>
                    </a:p>
                  </a:txBody>
                  <a:tcPr/>
                </a:tc>
              </a:tr>
              <a:tr h="396875">
                <a:tc>
                  <a:txBody>
                    <a:bodyPr/>
                    <a:p>
                      <a:pPr algn="ctr">
                        <a:buNone/>
                      </a:pPr>
                      <a:r>
                        <a:rPr lang="zh-CN" altLang="en-US" sz="2400" dirty="0">
                          <a:solidFill>
                            <a:prstClr val="black"/>
                          </a:solidFill>
                          <a:latin typeface="华文楷体" panose="02010600040101010101" pitchFamily="2" charset="-122"/>
                          <a:ea typeface="华文楷体" panose="02010600040101010101" pitchFamily="2" charset="-122"/>
                        </a:rPr>
                        <a:t>1</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zh-CN" altLang="en-US" sz="2400" dirty="0">
                          <a:solidFill>
                            <a:prstClr val="black"/>
                          </a:solidFill>
                          <a:latin typeface="华文楷体" panose="02010600040101010101" pitchFamily="2" charset="-122"/>
                          <a:ea typeface="华文楷体" panose="02010600040101010101" pitchFamily="2" charset="-122"/>
                        </a:rPr>
                        <a:t>十六国汉赵</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zh-CN" altLang="en-US" sz="1600" dirty="0">
                          <a:solidFill>
                            <a:prstClr val="black"/>
                          </a:solidFill>
                          <a:latin typeface="华文楷体" panose="02010600040101010101" pitchFamily="2" charset="-122"/>
                          <a:ea typeface="华文楷体" panose="02010600040101010101" pitchFamily="2" charset="-122"/>
                        </a:rPr>
                        <a:t>刘渊（匈奴）</a:t>
                      </a:r>
                      <a:endParaRPr lang="zh-CN" altLang="en-US" sz="16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sz="2400" dirty="0">
                          <a:solidFill>
                            <a:prstClr val="black"/>
                          </a:solidFill>
                          <a:latin typeface="华文楷体" panose="02010600040101010101" pitchFamily="2" charset="-122"/>
                          <a:ea typeface="华文楷体" panose="02010600040101010101" pitchFamily="2" charset="-122"/>
                        </a:rPr>
                        <a:t>拜上党人崔游为师，学习《毛诗》、《京氏易》和《马氏尚书》，他尤其喜爱《春秋左氏传》</a:t>
                      </a:r>
                      <a:endParaRPr sz="2400" dirty="0">
                        <a:solidFill>
                          <a:prstClr val="black"/>
                        </a:solidFill>
                        <a:latin typeface="华文楷体" panose="02010600040101010101" pitchFamily="2" charset="-122"/>
                        <a:ea typeface="华文楷体" panose="02010600040101010101" pitchFamily="2" charset="-122"/>
                      </a:endParaRPr>
                    </a:p>
                  </a:txBody>
                  <a:tcPr/>
                </a:tc>
              </a:tr>
              <a:tr h="396875">
                <a:tc>
                  <a:txBody>
                    <a:bodyPr/>
                    <a:p>
                      <a:pPr algn="ctr">
                        <a:buNone/>
                      </a:pPr>
                      <a:r>
                        <a:rPr lang="en-US" altLang="zh-CN" sz="2400" dirty="0">
                          <a:solidFill>
                            <a:prstClr val="black"/>
                          </a:solidFill>
                          <a:latin typeface="华文楷体" panose="02010600040101010101" pitchFamily="2" charset="-122"/>
                          <a:ea typeface="华文楷体" panose="02010600040101010101" pitchFamily="2" charset="-122"/>
                        </a:rPr>
                        <a:t>2</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zh-CN" altLang="en-US" sz="2400" dirty="0">
                          <a:solidFill>
                            <a:prstClr val="black"/>
                          </a:solidFill>
                          <a:latin typeface="华文楷体" panose="02010600040101010101" pitchFamily="2" charset="-122"/>
                          <a:ea typeface="华文楷体" panose="02010600040101010101" pitchFamily="2" charset="-122"/>
                        </a:rPr>
                        <a:t>十六国后赵</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zh-CN" altLang="en-US" sz="1600" dirty="0">
                          <a:solidFill>
                            <a:prstClr val="black"/>
                          </a:solidFill>
                          <a:latin typeface="华文楷体" panose="02010600040101010101" pitchFamily="2" charset="-122"/>
                          <a:ea typeface="华文楷体" panose="02010600040101010101" pitchFamily="2" charset="-122"/>
                        </a:rPr>
                        <a:t>石勒（羯族）</a:t>
                      </a:r>
                      <a:endParaRPr lang="zh-CN" altLang="en-US" sz="16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zh-CN" sz="2400" dirty="0">
                          <a:solidFill>
                            <a:prstClr val="black"/>
                          </a:solidFill>
                          <a:latin typeface="华文楷体" panose="02010600040101010101" pitchFamily="2" charset="-122"/>
                          <a:ea typeface="华文楷体" panose="02010600040101010101" pitchFamily="2" charset="-122"/>
                          <a:sym typeface="+mn-ea"/>
                        </a:rPr>
                        <a:t>奴隶出身，不识字，但重视儒学教学，重开太学。即便行军中也让人为其讲解儒经</a:t>
                      </a:r>
                      <a:endParaRPr lang="zh-CN" sz="2400" dirty="0">
                        <a:solidFill>
                          <a:prstClr val="black"/>
                        </a:solidFill>
                        <a:latin typeface="华文楷体" panose="02010600040101010101" pitchFamily="2" charset="-122"/>
                        <a:ea typeface="华文楷体" panose="02010600040101010101" pitchFamily="2" charset="-122"/>
                        <a:sym typeface="+mn-ea"/>
                      </a:endParaRPr>
                    </a:p>
                  </a:txBody>
                  <a:tcPr/>
                </a:tc>
              </a:tr>
              <a:tr h="457200">
                <a:tc>
                  <a:txBody>
                    <a:bodyPr/>
                    <a:p>
                      <a:pPr algn="ctr">
                        <a:buNone/>
                      </a:pPr>
                      <a:r>
                        <a:rPr lang="en-US" altLang="zh-CN" sz="2400" dirty="0">
                          <a:solidFill>
                            <a:prstClr val="black"/>
                          </a:solidFill>
                          <a:latin typeface="华文楷体" panose="02010600040101010101" pitchFamily="2" charset="-122"/>
                          <a:ea typeface="华文楷体" panose="02010600040101010101" pitchFamily="2" charset="-122"/>
                        </a:rPr>
                        <a:t>3</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十六国前秦</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1600" dirty="0">
                          <a:solidFill>
                            <a:prstClr val="black"/>
                          </a:solidFill>
                          <a:latin typeface="华文楷体" panose="02010600040101010101" pitchFamily="2" charset="-122"/>
                          <a:ea typeface="华文楷体" panose="02010600040101010101" pitchFamily="2" charset="-122"/>
                        </a:rPr>
                        <a:t>苻坚（氐族）</a:t>
                      </a:r>
                      <a:endParaRPr lang="zh-CN" altLang="en-US" sz="16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自幼接受儒家经学教育，熟悉儒家经典，重视教育，每月一次巡视太学。</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r>
              <a:tr h="396875">
                <a:tc>
                  <a:txBody>
                    <a:bodyPr/>
                    <a:p>
                      <a:pPr algn="ctr">
                        <a:buNone/>
                      </a:pPr>
                      <a:r>
                        <a:rPr lang="en-US" altLang="zh-CN" sz="2400" dirty="0">
                          <a:solidFill>
                            <a:prstClr val="black"/>
                          </a:solidFill>
                          <a:latin typeface="华文楷体" panose="02010600040101010101" pitchFamily="2" charset="-122"/>
                          <a:ea typeface="华文楷体" panose="02010600040101010101" pitchFamily="2" charset="-122"/>
                        </a:rPr>
                        <a:t>4</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北魏</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1600" dirty="0">
                          <a:solidFill>
                            <a:prstClr val="black"/>
                          </a:solidFill>
                          <a:latin typeface="华文楷体" panose="02010600040101010101" pitchFamily="2" charset="-122"/>
                          <a:ea typeface="华文楷体" panose="02010600040101010101" pitchFamily="2" charset="-122"/>
                        </a:rPr>
                        <a:t>孝文帝（鲜卑）</a:t>
                      </a:r>
                      <a:endParaRPr lang="zh-CN" altLang="en-US" sz="16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sz="2400" dirty="0">
                          <a:solidFill>
                            <a:prstClr val="black"/>
                          </a:solidFill>
                          <a:latin typeface="华文楷体" panose="02010600040101010101" pitchFamily="2" charset="-122"/>
                          <a:ea typeface="华文楷体" panose="02010600040101010101" pitchFamily="2" charset="-122"/>
                          <a:sym typeface="+mn-ea"/>
                        </a:rPr>
                        <a:t>雅好读书，手不释卷。‘五经’之义，览之便讲……史传百家，无不该涉。</a:t>
                      </a:r>
                      <a:endParaRPr sz="2400" dirty="0">
                        <a:solidFill>
                          <a:prstClr val="black"/>
                        </a:solidFill>
                        <a:latin typeface="华文楷体" panose="02010600040101010101" pitchFamily="2" charset="-122"/>
                        <a:ea typeface="华文楷体" panose="02010600040101010101" pitchFamily="2" charset="-122"/>
                        <a:sym typeface="+mn-ea"/>
                      </a:endParaRPr>
                    </a:p>
                  </a:txBody>
                  <a:tcPr/>
                </a:tc>
              </a:tr>
            </a:tbl>
          </a:graphicData>
        </a:graphic>
      </p:graphicFrame>
      <p:sp>
        <p:nvSpPr>
          <p:cNvPr id="100" name="文本框 99"/>
          <p:cNvSpPr txBox="1"/>
          <p:nvPr/>
        </p:nvSpPr>
        <p:spPr>
          <a:xfrm>
            <a:off x="2805430" y="5308600"/>
            <a:ext cx="8794115" cy="398780"/>
          </a:xfrm>
          <a:prstGeom prst="rect">
            <a:avLst/>
          </a:prstGeom>
          <a:noFill/>
          <a:ln w="9525">
            <a:noFill/>
          </a:ln>
        </p:spPr>
        <p:txBody>
          <a:bodyPr wrap="square">
            <a:spAutoFit/>
          </a:bodyPr>
          <a:p>
            <a:pPr indent="304800" algn="r"/>
            <a:r>
              <a:rPr lang="en-US" altLang="zh-CN" sz="2000" b="0">
                <a:latin typeface="楷体" panose="02010609060101010101" pitchFamily="49" charset="-122"/>
                <a:ea typeface="楷体" panose="02010609060101010101" pitchFamily="49" charset="-122"/>
                <a:cs typeface="楷体" panose="02010609060101010101" pitchFamily="49" charset="-122"/>
              </a:rPr>
              <a:t>——</a:t>
            </a:r>
            <a:r>
              <a:rPr lang="zh-CN" sz="2000" b="0">
                <a:latin typeface="楷体" panose="02010609060101010101" pitchFamily="49" charset="-122"/>
                <a:ea typeface="楷体" panose="02010609060101010101" pitchFamily="49" charset="-122"/>
                <a:cs typeface="楷体" panose="02010609060101010101" pitchFamily="49" charset="-122"/>
              </a:rPr>
              <a:t>据滕云玲《试论儒学与十六国北朝的民族融合的关系》</a:t>
            </a:r>
            <a:endParaRPr lang="zh-CN" altLang="en-US" sz="2000" b="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3318071" y="1443918"/>
            <a:ext cx="5556738" cy="23447"/>
          </a:xfrm>
          <a:prstGeom prst="line">
            <a:avLst/>
          </a:prstGeom>
          <a:ln w="12700">
            <a:solidFill>
              <a:srgbClr val="01431D"/>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805525" y="1104041"/>
            <a:ext cx="445481" cy="469613"/>
            <a:chOff x="2121873" y="1511588"/>
            <a:chExt cx="445481" cy="469613"/>
          </a:xfrm>
        </p:grpSpPr>
        <p:sp>
          <p:nvSpPr>
            <p:cNvPr id="7" name="矩形 6"/>
            <p:cNvSpPr/>
            <p:nvPr/>
          </p:nvSpPr>
          <p:spPr>
            <a:xfrm>
              <a:off x="2121873" y="1511588"/>
              <a:ext cx="363415" cy="363415"/>
            </a:xfrm>
            <a:prstGeom prst="rect">
              <a:avLst/>
            </a:prstGeom>
            <a:solidFill>
              <a:srgbClr val="014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2321171" y="1735018"/>
              <a:ext cx="246183" cy="246183"/>
            </a:xfrm>
            <a:prstGeom prst="rect">
              <a:avLst/>
            </a:prstGeom>
            <a:solidFill>
              <a:srgbClr val="016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nvSpPr>
        <p:spPr>
          <a:xfrm>
            <a:off x="2637790" y="937895"/>
            <a:ext cx="8719820" cy="553085"/>
          </a:xfrm>
          <a:prstGeom prst="rect">
            <a:avLst/>
          </a:prstGeom>
          <a:noFill/>
        </p:spPr>
        <p:txBody>
          <a:bodyPr wrap="square" rtlCol="0">
            <a:spAutoFit/>
          </a:bodyPr>
          <a:lstStyle/>
          <a:p>
            <a:pPr algn="ctr"/>
            <a:r>
              <a:rPr lang="zh-CN" sz="3000" dirty="0">
                <a:solidFill>
                  <a:prstClr val="black"/>
                </a:solidFill>
                <a:latin typeface="黑体" panose="02010609060101010101" pitchFamily="49" charset="-122"/>
                <a:ea typeface="黑体" panose="02010609060101010101" pitchFamily="49" charset="-122"/>
              </a:rPr>
              <a:t>炎黄是统一多民族国家重构的心理粘合剂</a:t>
            </a:r>
            <a:endParaRPr lang="zh-CN" sz="3000" dirty="0">
              <a:solidFill>
                <a:prstClr val="black"/>
              </a:solidFill>
              <a:latin typeface="黑体" panose="02010609060101010101" pitchFamily="49" charset="-122"/>
              <a:ea typeface="黑体" panose="02010609060101010101" pitchFamily="49" charset="-122"/>
            </a:endParaRPr>
          </a:p>
        </p:txBody>
      </p:sp>
      <p:graphicFrame>
        <p:nvGraphicFramePr>
          <p:cNvPr id="2" name="表格 1"/>
          <p:cNvGraphicFramePr/>
          <p:nvPr>
            <p:custDataLst>
              <p:tags r:id="rId1"/>
            </p:custDataLst>
          </p:nvPr>
        </p:nvGraphicFramePr>
        <p:xfrm>
          <a:off x="675005" y="1490980"/>
          <a:ext cx="10924540" cy="3657600"/>
        </p:xfrm>
        <a:graphic>
          <a:graphicData uri="http://schemas.openxmlformats.org/drawingml/2006/table">
            <a:tbl>
              <a:tblPr firstRow="1" bandRow="1">
                <a:tableStyleId>{5C22544A-7EE6-4342-B048-85BDC9FD1C3A}</a:tableStyleId>
              </a:tblPr>
              <a:tblGrid>
                <a:gridCol w="751205"/>
                <a:gridCol w="1794510"/>
                <a:gridCol w="1142365"/>
                <a:gridCol w="7236460"/>
              </a:tblGrid>
              <a:tr h="457200">
                <a:tc>
                  <a:txBody>
                    <a:bodyPr/>
                    <a:p>
                      <a:pPr algn="ctr">
                        <a:buNone/>
                      </a:pPr>
                      <a:r>
                        <a:rPr lang="zh-CN" altLang="en-US" sz="2000" b="0" dirty="0">
                          <a:solidFill>
                            <a:prstClr val="black"/>
                          </a:solidFill>
                          <a:latin typeface="华文楷体" panose="02010600040101010101" pitchFamily="2" charset="-122"/>
                          <a:ea typeface="华文楷体" panose="02010600040101010101" pitchFamily="2" charset="-122"/>
                        </a:rPr>
                        <a:t>序号</a:t>
                      </a:r>
                      <a:endParaRPr lang="zh-CN" altLang="en-US" sz="2000" b="0" dirty="0">
                        <a:solidFill>
                          <a:prstClr val="black"/>
                        </a:solidFill>
                        <a:latin typeface="华文楷体" panose="02010600040101010101" pitchFamily="2" charset="-122"/>
                        <a:ea typeface="华文楷体" panose="02010600040101010101" pitchFamily="2" charset="-122"/>
                      </a:endParaRPr>
                    </a:p>
                  </a:txBody>
                  <a:tcPr/>
                </a:tc>
                <a:tc>
                  <a:txBody>
                    <a:bodyPr/>
                    <a:p>
                      <a:pPr algn="ctr">
                        <a:buNone/>
                      </a:pPr>
                      <a:r>
                        <a:rPr lang="zh-CN" altLang="en-US" sz="2400" b="0" dirty="0">
                          <a:solidFill>
                            <a:prstClr val="black"/>
                          </a:solidFill>
                          <a:latin typeface="华文楷体" panose="02010600040101010101" pitchFamily="2" charset="-122"/>
                          <a:ea typeface="华文楷体" panose="02010600040101010101" pitchFamily="2" charset="-122"/>
                        </a:rPr>
                        <a:t>政权</a:t>
                      </a:r>
                      <a:endParaRPr lang="zh-CN" altLang="en-US" sz="2400" b="0" dirty="0">
                        <a:solidFill>
                          <a:prstClr val="black"/>
                        </a:solidFill>
                        <a:latin typeface="华文楷体" panose="02010600040101010101" pitchFamily="2" charset="-122"/>
                        <a:ea typeface="华文楷体" panose="02010600040101010101" pitchFamily="2" charset="-122"/>
                      </a:endParaRPr>
                    </a:p>
                  </a:txBody>
                  <a:tcPr/>
                </a:tc>
                <a:tc>
                  <a:txBody>
                    <a:bodyPr/>
                    <a:p>
                      <a:pPr algn="ctr">
                        <a:buNone/>
                      </a:pPr>
                      <a:r>
                        <a:rPr lang="zh-CN" altLang="en-US" sz="2000" b="0" dirty="0">
                          <a:solidFill>
                            <a:prstClr val="black"/>
                          </a:solidFill>
                          <a:latin typeface="华文楷体" panose="02010600040101010101" pitchFamily="2" charset="-122"/>
                          <a:ea typeface="华文楷体" panose="02010600040101010101" pitchFamily="2" charset="-122"/>
                        </a:rPr>
                        <a:t>民族</a:t>
                      </a:r>
                      <a:endParaRPr lang="zh-CN" altLang="en-US" sz="2000" b="0" dirty="0">
                        <a:solidFill>
                          <a:prstClr val="black"/>
                        </a:solidFill>
                        <a:latin typeface="华文楷体" panose="02010600040101010101" pitchFamily="2" charset="-122"/>
                        <a:ea typeface="华文楷体" panose="02010600040101010101" pitchFamily="2" charset="-122"/>
                      </a:endParaRPr>
                    </a:p>
                  </a:txBody>
                  <a:tcPr/>
                </a:tc>
                <a:tc>
                  <a:txBody>
                    <a:bodyPr/>
                    <a:p>
                      <a:pPr algn="ctr">
                        <a:buNone/>
                      </a:pPr>
                      <a:r>
                        <a:rPr lang="zh-CN" altLang="en-US" sz="2400" b="0" dirty="0">
                          <a:solidFill>
                            <a:prstClr val="black"/>
                          </a:solidFill>
                          <a:latin typeface="华文楷体" panose="02010600040101010101" pitchFamily="2" charset="-122"/>
                          <a:ea typeface="华文楷体" panose="02010600040101010101" pitchFamily="2" charset="-122"/>
                        </a:rPr>
                        <a:t>文献</a:t>
                      </a:r>
                      <a:endParaRPr lang="zh-CN" altLang="en-US" sz="2400" b="0" dirty="0">
                        <a:solidFill>
                          <a:prstClr val="black"/>
                        </a:solidFill>
                        <a:latin typeface="华文楷体" panose="02010600040101010101" pitchFamily="2" charset="-122"/>
                        <a:ea typeface="华文楷体" panose="02010600040101010101" pitchFamily="2" charset="-122"/>
                      </a:endParaRPr>
                    </a:p>
                  </a:txBody>
                  <a:tcPr/>
                </a:tc>
              </a:tr>
              <a:tr h="396875">
                <a:tc>
                  <a:txBody>
                    <a:bodyPr/>
                    <a:p>
                      <a:pPr algn="ctr">
                        <a:buNone/>
                      </a:pPr>
                      <a:r>
                        <a:rPr lang="zh-CN" altLang="en-US" sz="2400" dirty="0">
                          <a:solidFill>
                            <a:prstClr val="black"/>
                          </a:solidFill>
                          <a:latin typeface="华文楷体" panose="02010600040101010101" pitchFamily="2" charset="-122"/>
                          <a:ea typeface="华文楷体" panose="02010600040101010101" pitchFamily="2" charset="-122"/>
                        </a:rPr>
                        <a:t>1</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zh-CN" altLang="en-US" sz="2400" dirty="0">
                          <a:solidFill>
                            <a:prstClr val="black"/>
                          </a:solidFill>
                          <a:latin typeface="华文楷体" panose="02010600040101010101" pitchFamily="2" charset="-122"/>
                          <a:ea typeface="华文楷体" panose="02010600040101010101" pitchFamily="2" charset="-122"/>
                        </a:rPr>
                        <a:t>三国东吴</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zh-CN" altLang="en-US" sz="2400" dirty="0">
                          <a:solidFill>
                            <a:prstClr val="black"/>
                          </a:solidFill>
                          <a:latin typeface="华文楷体" panose="02010600040101010101" pitchFamily="2" charset="-122"/>
                          <a:ea typeface="华文楷体" panose="02010600040101010101" pitchFamily="2" charset="-122"/>
                        </a:rPr>
                        <a:t>汉</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en-US" altLang="zh-CN" sz="2400" dirty="0">
                          <a:solidFill>
                            <a:prstClr val="black"/>
                          </a:solidFill>
                          <a:latin typeface="华文楷体" panose="02010600040101010101" pitchFamily="2" charset="-122"/>
                          <a:ea typeface="华文楷体" panose="02010600040101010101" pitchFamily="2" charset="-122"/>
                        </a:rPr>
                        <a:t>“</a:t>
                      </a:r>
                      <a:r>
                        <a:rPr lang="zh-CN" altLang="en-US" sz="2400" dirty="0">
                          <a:solidFill>
                            <a:prstClr val="black"/>
                          </a:solidFill>
                          <a:latin typeface="华文楷体" panose="02010600040101010101" pitchFamily="2" charset="-122"/>
                          <a:ea typeface="华文楷体" panose="02010600040101010101" pitchFamily="2" charset="-122"/>
                        </a:rPr>
                        <a:t>黄、农创代，命名大吴，</a:t>
                      </a:r>
                      <a:r>
                        <a:rPr lang="en-US" altLang="zh-CN" sz="2400" dirty="0">
                          <a:solidFill>
                            <a:prstClr val="black"/>
                          </a:solidFill>
                          <a:latin typeface="华文楷体" panose="02010600040101010101" pitchFamily="2" charset="-122"/>
                          <a:ea typeface="华文楷体" panose="02010600040101010101" pitchFamily="2" charset="-122"/>
                        </a:rPr>
                        <a:t>……</a:t>
                      </a:r>
                      <a:r>
                        <a:rPr lang="zh-CN" altLang="en-US" sz="2400" dirty="0">
                          <a:solidFill>
                            <a:prstClr val="black"/>
                          </a:solidFill>
                          <a:latin typeface="华文楷体" panose="02010600040101010101" pitchFamily="2" charset="-122"/>
                          <a:ea typeface="华文楷体" panose="02010600040101010101" pitchFamily="2" charset="-122"/>
                        </a:rPr>
                        <a:t>继世在下</a:t>
                      </a:r>
                      <a:r>
                        <a:rPr lang="en-US" altLang="zh-CN" sz="2400" dirty="0">
                          <a:solidFill>
                            <a:prstClr val="black"/>
                          </a:solidFill>
                          <a:latin typeface="华文楷体" panose="02010600040101010101" pitchFamily="2" charset="-122"/>
                          <a:ea typeface="华文楷体" panose="02010600040101010101" pitchFamily="2" charset="-122"/>
                        </a:rPr>
                        <a:t>”</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r>
              <a:tr h="457200">
                <a:tc>
                  <a:txBody>
                    <a:bodyPr/>
                    <a:p>
                      <a:pPr algn="ctr">
                        <a:buNone/>
                      </a:pPr>
                      <a:r>
                        <a:rPr lang="en-US" altLang="zh-CN" sz="2400" dirty="0">
                          <a:solidFill>
                            <a:prstClr val="black"/>
                          </a:solidFill>
                          <a:latin typeface="华文楷体" panose="02010600040101010101" pitchFamily="2" charset="-122"/>
                          <a:ea typeface="华文楷体" panose="02010600040101010101" pitchFamily="2" charset="-122"/>
                        </a:rPr>
                        <a:t>2</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zh-CN" altLang="en-US" sz="2400" dirty="0">
                          <a:solidFill>
                            <a:prstClr val="black"/>
                          </a:solidFill>
                          <a:latin typeface="华文楷体" panose="02010600040101010101" pitchFamily="2" charset="-122"/>
                          <a:ea typeface="华文楷体" panose="02010600040101010101" pitchFamily="2" charset="-122"/>
                        </a:rPr>
                        <a:t>三国曹魏</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zh-CN" altLang="en-US" sz="2400" dirty="0">
                          <a:solidFill>
                            <a:prstClr val="black"/>
                          </a:solidFill>
                          <a:latin typeface="华文楷体" panose="02010600040101010101" pitchFamily="2" charset="-122"/>
                          <a:ea typeface="华文楷体" panose="02010600040101010101" pitchFamily="2" charset="-122"/>
                        </a:rPr>
                        <a:t>汉</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en-US" altLang="zh-CN" sz="2400" dirty="0">
                          <a:solidFill>
                            <a:prstClr val="black"/>
                          </a:solidFill>
                          <a:latin typeface="华文楷体" panose="02010600040101010101" pitchFamily="2" charset="-122"/>
                          <a:ea typeface="华文楷体" panose="02010600040101010101" pitchFamily="2" charset="-122"/>
                          <a:sym typeface="+mn-ea"/>
                        </a:rPr>
                        <a:t>“</a:t>
                      </a:r>
                      <a:r>
                        <a:rPr lang="zh-CN" altLang="en-US" sz="2400" dirty="0">
                          <a:solidFill>
                            <a:prstClr val="black"/>
                          </a:solidFill>
                          <a:latin typeface="华文楷体" panose="02010600040101010101" pitchFamily="2" charset="-122"/>
                          <a:ea typeface="华文楷体" panose="02010600040101010101" pitchFamily="2" charset="-122"/>
                          <a:sym typeface="+mn-ea"/>
                        </a:rPr>
                        <a:t>其先出于黄帝</a:t>
                      </a:r>
                      <a:r>
                        <a:rPr lang="en-US" altLang="zh-CN" sz="2400" dirty="0">
                          <a:solidFill>
                            <a:prstClr val="black"/>
                          </a:solidFill>
                          <a:latin typeface="华文楷体" panose="02010600040101010101" pitchFamily="2" charset="-122"/>
                          <a:ea typeface="华文楷体" panose="02010600040101010101" pitchFamily="2" charset="-122"/>
                          <a:sym typeface="+mn-ea"/>
                        </a:rPr>
                        <a:t>”</a:t>
                      </a:r>
                      <a:endParaRPr lang="zh-CN" altLang="en-US" sz="2400" dirty="0">
                        <a:solidFill>
                          <a:prstClr val="black"/>
                        </a:solidFill>
                        <a:latin typeface="华文楷体" panose="02010600040101010101" pitchFamily="2" charset="-122"/>
                        <a:ea typeface="华文楷体" panose="02010600040101010101" pitchFamily="2" charset="-122"/>
                        <a:sym typeface="+mn-ea"/>
                      </a:endParaRPr>
                    </a:p>
                  </a:txBody>
                  <a:tcPr/>
                </a:tc>
              </a:tr>
              <a:tr h="457200">
                <a:tc>
                  <a:txBody>
                    <a:bodyPr/>
                    <a:p>
                      <a:pPr algn="ctr">
                        <a:buNone/>
                      </a:pPr>
                      <a:r>
                        <a:rPr lang="en-US" altLang="zh-CN" sz="2400" dirty="0">
                          <a:solidFill>
                            <a:prstClr val="black"/>
                          </a:solidFill>
                          <a:latin typeface="华文楷体" panose="02010600040101010101" pitchFamily="2" charset="-122"/>
                          <a:ea typeface="华文楷体" panose="02010600040101010101" pitchFamily="2" charset="-122"/>
                        </a:rPr>
                        <a:t>3</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西晋</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汉</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en-US" altLang="zh-CN" sz="2400" dirty="0">
                          <a:solidFill>
                            <a:prstClr val="black"/>
                          </a:solidFill>
                          <a:latin typeface="华文楷体" panose="02010600040101010101" pitchFamily="2" charset="-122"/>
                          <a:ea typeface="华文楷体" panose="02010600040101010101" pitchFamily="2" charset="-122"/>
                        </a:rPr>
                        <a:t>“</a:t>
                      </a:r>
                      <a:r>
                        <a:rPr lang="zh-CN" altLang="en-US" sz="2400" dirty="0">
                          <a:solidFill>
                            <a:prstClr val="black"/>
                          </a:solidFill>
                          <a:latin typeface="华文楷体" panose="02010600040101010101" pitchFamily="2" charset="-122"/>
                          <a:ea typeface="华文楷体" panose="02010600040101010101" pitchFamily="2" charset="-122"/>
                        </a:rPr>
                        <a:t>其先出自帝高阳之子重黎</a:t>
                      </a:r>
                      <a:r>
                        <a:rPr lang="en-US" altLang="zh-CN" sz="2400" dirty="0">
                          <a:solidFill>
                            <a:prstClr val="black"/>
                          </a:solidFill>
                          <a:latin typeface="华文楷体" panose="02010600040101010101" pitchFamily="2" charset="-122"/>
                          <a:ea typeface="华文楷体" panose="02010600040101010101" pitchFamily="2" charset="-122"/>
                        </a:rPr>
                        <a:t>”</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r>
              <a:tr h="396875">
                <a:tc>
                  <a:txBody>
                    <a:bodyPr/>
                    <a:p>
                      <a:pPr algn="ctr">
                        <a:buNone/>
                      </a:pPr>
                      <a:r>
                        <a:rPr lang="en-US" altLang="zh-CN" sz="2400" dirty="0">
                          <a:solidFill>
                            <a:prstClr val="black"/>
                          </a:solidFill>
                          <a:latin typeface="华文楷体" panose="02010600040101010101" pitchFamily="2" charset="-122"/>
                          <a:ea typeface="华文楷体" panose="02010600040101010101" pitchFamily="2" charset="-122"/>
                        </a:rPr>
                        <a:t>4</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十六国大夏</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匈奴</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sym typeface="+mn-ea"/>
                        </a:rPr>
                        <a:t>赫连勃勃</a:t>
                      </a:r>
                      <a:r>
                        <a:rPr lang="en-US" altLang="zh-CN" sz="2400" dirty="0">
                          <a:solidFill>
                            <a:prstClr val="black"/>
                          </a:solidFill>
                          <a:latin typeface="华文楷体" panose="02010600040101010101" pitchFamily="2" charset="-122"/>
                          <a:ea typeface="华文楷体" panose="02010600040101010101" pitchFamily="2" charset="-122"/>
                          <a:sym typeface="+mn-ea"/>
                        </a:rPr>
                        <a:t>“</a:t>
                      </a:r>
                      <a:r>
                        <a:rPr lang="zh-CN" altLang="en-US" sz="2400" dirty="0">
                          <a:solidFill>
                            <a:prstClr val="black"/>
                          </a:solidFill>
                          <a:latin typeface="华文楷体" panose="02010600040101010101" pitchFamily="2" charset="-122"/>
                          <a:ea typeface="华文楷体" panose="02010600040101010101" pitchFamily="2" charset="-122"/>
                          <a:sym typeface="+mn-ea"/>
                        </a:rPr>
                        <a:t>朕大禹之后</a:t>
                      </a:r>
                      <a:r>
                        <a:rPr lang="en-US" altLang="zh-CN" sz="2400" dirty="0">
                          <a:solidFill>
                            <a:prstClr val="black"/>
                          </a:solidFill>
                          <a:latin typeface="华文楷体" panose="02010600040101010101" pitchFamily="2" charset="-122"/>
                          <a:ea typeface="华文楷体" panose="02010600040101010101" pitchFamily="2" charset="-122"/>
                          <a:sym typeface="+mn-ea"/>
                        </a:rPr>
                        <a:t>”</a:t>
                      </a:r>
                      <a:endParaRPr lang="en-US" altLang="zh-CN" sz="2400" dirty="0">
                        <a:solidFill>
                          <a:prstClr val="black"/>
                        </a:solidFill>
                        <a:latin typeface="华文楷体" panose="02010600040101010101" pitchFamily="2" charset="-122"/>
                        <a:ea typeface="华文楷体" panose="02010600040101010101" pitchFamily="2" charset="-122"/>
                        <a:sym typeface="+mn-ea"/>
                      </a:endParaRPr>
                    </a:p>
                  </a:txBody>
                  <a:tcPr/>
                </a:tc>
              </a:tr>
              <a:tr h="396875">
                <a:tc>
                  <a:txBody>
                    <a:bodyPr/>
                    <a:p>
                      <a:pPr algn="ctr">
                        <a:buNone/>
                      </a:pPr>
                      <a:r>
                        <a:rPr lang="en-US" altLang="zh-CN" sz="2400" dirty="0">
                          <a:solidFill>
                            <a:prstClr val="black"/>
                          </a:solidFill>
                          <a:latin typeface="华文楷体" panose="02010600040101010101" pitchFamily="2" charset="-122"/>
                          <a:ea typeface="华文楷体" panose="02010600040101010101" pitchFamily="2" charset="-122"/>
                        </a:rPr>
                        <a:t>5</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sym typeface="+mn-ea"/>
                        </a:rPr>
                        <a:t>十六国前秦</a:t>
                      </a:r>
                      <a:endParaRPr lang="zh-CN" altLang="en-US" sz="2400" dirty="0">
                        <a:solidFill>
                          <a:prstClr val="black"/>
                        </a:solidFill>
                        <a:latin typeface="华文楷体" panose="02010600040101010101" pitchFamily="2" charset="-122"/>
                        <a:ea typeface="华文楷体" panose="02010600040101010101" pitchFamily="2" charset="-122"/>
                        <a:sym typeface="+mn-ea"/>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氐族</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sym typeface="+mn-ea"/>
                        </a:rPr>
                        <a:t>苻坚</a:t>
                      </a:r>
                      <a:r>
                        <a:rPr lang="en-US" altLang="zh-CN" sz="2400" dirty="0">
                          <a:solidFill>
                            <a:prstClr val="black"/>
                          </a:solidFill>
                          <a:latin typeface="华文楷体" panose="02010600040101010101" pitchFamily="2" charset="-122"/>
                          <a:ea typeface="华文楷体" panose="02010600040101010101" pitchFamily="2" charset="-122"/>
                          <a:sym typeface="+mn-ea"/>
                        </a:rPr>
                        <a:t>“</a:t>
                      </a:r>
                      <a:r>
                        <a:rPr lang="zh-CN" altLang="en-US" sz="2400" dirty="0">
                          <a:solidFill>
                            <a:prstClr val="black"/>
                          </a:solidFill>
                          <a:latin typeface="华文楷体" panose="02010600040101010101" pitchFamily="2" charset="-122"/>
                          <a:ea typeface="华文楷体" panose="02010600040101010101" pitchFamily="2" charset="-122"/>
                          <a:sym typeface="+mn-ea"/>
                        </a:rPr>
                        <a:t>其先盖有扈之苗裔</a:t>
                      </a:r>
                      <a:r>
                        <a:rPr lang="en-US" altLang="zh-CN" sz="2400" dirty="0">
                          <a:solidFill>
                            <a:prstClr val="black"/>
                          </a:solidFill>
                          <a:latin typeface="华文楷体" panose="02010600040101010101" pitchFamily="2" charset="-122"/>
                          <a:ea typeface="华文楷体" panose="02010600040101010101" pitchFamily="2" charset="-122"/>
                          <a:sym typeface="+mn-ea"/>
                        </a:rPr>
                        <a:t>”</a:t>
                      </a:r>
                      <a:endParaRPr lang="en-US" altLang="zh-CN" sz="2400" dirty="0">
                        <a:solidFill>
                          <a:prstClr val="black"/>
                        </a:solidFill>
                        <a:latin typeface="华文楷体" panose="02010600040101010101" pitchFamily="2" charset="-122"/>
                        <a:ea typeface="华文楷体" panose="02010600040101010101" pitchFamily="2" charset="-122"/>
                        <a:sym typeface="+mn-ea"/>
                      </a:endParaRPr>
                    </a:p>
                  </a:txBody>
                  <a:tcPr/>
                </a:tc>
              </a:tr>
              <a:tr h="396875">
                <a:tc>
                  <a:txBody>
                    <a:bodyPr/>
                    <a:p>
                      <a:pPr algn="ctr">
                        <a:buNone/>
                      </a:pPr>
                      <a:r>
                        <a:rPr lang="en-US" altLang="zh-CN" sz="2400" dirty="0">
                          <a:solidFill>
                            <a:prstClr val="black"/>
                          </a:solidFill>
                          <a:latin typeface="华文楷体" panose="02010600040101010101" pitchFamily="2" charset="-122"/>
                          <a:ea typeface="华文楷体" panose="02010600040101010101" pitchFamily="2" charset="-122"/>
                        </a:rPr>
                        <a:t>6</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十六国后秦</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羌族</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sym typeface="+mn-ea"/>
                        </a:rPr>
                        <a:t>姚苌</a:t>
                      </a:r>
                      <a:r>
                        <a:rPr lang="en-US" altLang="zh-CN" sz="2400" dirty="0">
                          <a:solidFill>
                            <a:prstClr val="black"/>
                          </a:solidFill>
                          <a:latin typeface="华文楷体" panose="02010600040101010101" pitchFamily="2" charset="-122"/>
                          <a:ea typeface="华文楷体" panose="02010600040101010101" pitchFamily="2" charset="-122"/>
                          <a:sym typeface="+mn-ea"/>
                        </a:rPr>
                        <a:t>“</a:t>
                      </a:r>
                      <a:r>
                        <a:rPr lang="zh-CN" altLang="en-US" sz="2400" dirty="0">
                          <a:solidFill>
                            <a:prstClr val="black"/>
                          </a:solidFill>
                          <a:latin typeface="华文楷体" panose="02010600040101010101" pitchFamily="2" charset="-122"/>
                          <a:ea typeface="华文楷体" panose="02010600040101010101" pitchFamily="2" charset="-122"/>
                          <a:sym typeface="+mn-ea"/>
                        </a:rPr>
                        <a:t>姚氏舜后，轩辕之苗裔也</a:t>
                      </a:r>
                      <a:r>
                        <a:rPr lang="en-US" altLang="zh-CN" sz="2400" dirty="0">
                          <a:solidFill>
                            <a:prstClr val="black"/>
                          </a:solidFill>
                          <a:latin typeface="华文楷体" panose="02010600040101010101" pitchFamily="2" charset="-122"/>
                          <a:ea typeface="华文楷体" panose="02010600040101010101" pitchFamily="2" charset="-122"/>
                          <a:sym typeface="+mn-ea"/>
                        </a:rPr>
                        <a:t>”</a:t>
                      </a:r>
                      <a:endParaRPr lang="en-US" altLang="zh-CN" sz="2400" dirty="0">
                        <a:solidFill>
                          <a:prstClr val="black"/>
                        </a:solidFill>
                        <a:latin typeface="华文楷体" panose="02010600040101010101" pitchFamily="2" charset="-122"/>
                        <a:ea typeface="华文楷体" panose="02010600040101010101" pitchFamily="2" charset="-122"/>
                        <a:sym typeface="+mn-ea"/>
                      </a:endParaRPr>
                    </a:p>
                  </a:txBody>
                  <a:tcPr/>
                </a:tc>
              </a:tr>
              <a:tr h="396875">
                <a:tc>
                  <a:txBody>
                    <a:bodyPr/>
                    <a:p>
                      <a:pPr algn="ctr">
                        <a:buNone/>
                      </a:pPr>
                      <a:r>
                        <a:rPr lang="en-US" altLang="zh-CN" sz="2400" dirty="0">
                          <a:solidFill>
                            <a:prstClr val="black"/>
                          </a:solidFill>
                          <a:latin typeface="华文楷体" panose="02010600040101010101" pitchFamily="2" charset="-122"/>
                          <a:ea typeface="华文楷体" panose="02010600040101010101" pitchFamily="2" charset="-122"/>
                        </a:rPr>
                        <a:t>7</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北魏</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鲜卑</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en-US" altLang="zh-CN" sz="2400" dirty="0">
                          <a:solidFill>
                            <a:prstClr val="black"/>
                          </a:solidFill>
                          <a:latin typeface="华文楷体" panose="02010600040101010101" pitchFamily="2" charset="-122"/>
                          <a:ea typeface="华文楷体" panose="02010600040101010101" pitchFamily="2" charset="-122"/>
                          <a:sym typeface="+mn-ea"/>
                        </a:rPr>
                        <a:t>“</a:t>
                      </a:r>
                      <a:r>
                        <a:rPr lang="zh-CN" altLang="en-US" sz="2400" dirty="0">
                          <a:solidFill>
                            <a:prstClr val="black"/>
                          </a:solidFill>
                          <a:latin typeface="华文楷体" panose="02010600040101010101" pitchFamily="2" charset="-122"/>
                          <a:ea typeface="华文楷体" panose="02010600040101010101" pitchFamily="2" charset="-122"/>
                          <a:sym typeface="+mn-ea"/>
                        </a:rPr>
                        <a:t>昌意少子，受封北土，国有大鲜卑山，故以为氏</a:t>
                      </a:r>
                      <a:r>
                        <a:rPr lang="en-US" altLang="zh-CN" sz="2400" dirty="0">
                          <a:solidFill>
                            <a:prstClr val="black"/>
                          </a:solidFill>
                          <a:latin typeface="华文楷体" panose="02010600040101010101" pitchFamily="2" charset="-122"/>
                          <a:ea typeface="华文楷体" panose="02010600040101010101" pitchFamily="2" charset="-122"/>
                          <a:sym typeface="+mn-ea"/>
                        </a:rPr>
                        <a:t>”</a:t>
                      </a:r>
                      <a:endParaRPr lang="en-US" altLang="zh-CN" sz="2400" dirty="0">
                        <a:solidFill>
                          <a:prstClr val="black"/>
                        </a:solidFill>
                        <a:latin typeface="华文楷体" panose="02010600040101010101" pitchFamily="2" charset="-122"/>
                        <a:ea typeface="华文楷体" panose="02010600040101010101" pitchFamily="2" charset="-122"/>
                        <a:sym typeface="+mn-ea"/>
                      </a:endParaRPr>
                    </a:p>
                  </a:txBody>
                  <a:tcPr/>
                </a:tc>
              </a:tr>
            </a:tbl>
          </a:graphicData>
        </a:graphic>
      </p:graphicFrame>
      <p:sp>
        <p:nvSpPr>
          <p:cNvPr id="3" name="文本框 2"/>
          <p:cNvSpPr txBox="1"/>
          <p:nvPr/>
        </p:nvSpPr>
        <p:spPr>
          <a:xfrm>
            <a:off x="5742940" y="5240020"/>
            <a:ext cx="6126480" cy="368300"/>
          </a:xfrm>
          <a:prstGeom prst="rect">
            <a:avLst/>
          </a:prstGeom>
          <a:noFill/>
        </p:spPr>
        <p:txBody>
          <a:bodyPr wrap="none" rtlCol="0" anchor="t">
            <a:spAutoFit/>
          </a:bodyPr>
          <a:p>
            <a:r>
              <a:rPr lang="en-US" altLang="zh-CN" dirty="0" smtClean="0">
                <a:solidFill>
                  <a:prstClr val="black"/>
                </a:solidFill>
                <a:latin typeface="华文楷体" panose="02010600040101010101" pitchFamily="2" charset="-122"/>
                <a:ea typeface="华文楷体" panose="02010600040101010101" pitchFamily="2" charset="-122"/>
                <a:sym typeface="+mn-ea"/>
              </a:rPr>
              <a:t>——</a:t>
            </a:r>
            <a:r>
              <a:rPr lang="zh-CN" altLang="en-US" dirty="0" smtClean="0">
                <a:solidFill>
                  <a:prstClr val="black"/>
                </a:solidFill>
                <a:latin typeface="华文楷体" panose="02010600040101010101" pitchFamily="2" charset="-122"/>
                <a:ea typeface="华文楷体" panose="02010600040101010101" pitchFamily="2" charset="-122"/>
                <a:sym typeface="+mn-ea"/>
              </a:rPr>
              <a:t>据高强《分裂中的认同：魏晋南北朝时期的炎黄崇拜》</a:t>
            </a:r>
            <a:endParaRPr lang="zh-CN"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3318071" y="1443918"/>
            <a:ext cx="5556738" cy="23447"/>
          </a:xfrm>
          <a:prstGeom prst="line">
            <a:avLst/>
          </a:prstGeom>
          <a:ln w="12700">
            <a:solidFill>
              <a:srgbClr val="01431D"/>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805525" y="1104041"/>
            <a:ext cx="445481" cy="469613"/>
            <a:chOff x="2121873" y="1511588"/>
            <a:chExt cx="445481" cy="469613"/>
          </a:xfrm>
        </p:grpSpPr>
        <p:sp>
          <p:nvSpPr>
            <p:cNvPr id="7" name="矩形 6"/>
            <p:cNvSpPr/>
            <p:nvPr/>
          </p:nvSpPr>
          <p:spPr>
            <a:xfrm>
              <a:off x="2121873" y="1511588"/>
              <a:ext cx="363415" cy="363415"/>
            </a:xfrm>
            <a:prstGeom prst="rect">
              <a:avLst/>
            </a:prstGeom>
            <a:solidFill>
              <a:srgbClr val="014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2321171" y="1735018"/>
              <a:ext cx="246183" cy="246183"/>
            </a:xfrm>
            <a:prstGeom prst="rect">
              <a:avLst/>
            </a:prstGeom>
            <a:solidFill>
              <a:srgbClr val="016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nvSpPr>
        <p:spPr>
          <a:xfrm>
            <a:off x="3317240" y="869315"/>
            <a:ext cx="8763000" cy="553085"/>
          </a:xfrm>
          <a:prstGeom prst="rect">
            <a:avLst/>
          </a:prstGeom>
          <a:noFill/>
        </p:spPr>
        <p:txBody>
          <a:bodyPr wrap="square" rtlCol="0">
            <a:spAutoFit/>
          </a:bodyPr>
          <a:lstStyle/>
          <a:p>
            <a:pPr algn="ctr"/>
            <a:r>
              <a:rPr lang="zh-CN" sz="3000" dirty="0">
                <a:solidFill>
                  <a:prstClr val="black"/>
                </a:solidFill>
                <a:latin typeface="黑体" panose="02010609060101010101" pitchFamily="49" charset="-122"/>
                <a:ea typeface="黑体" panose="02010609060101010101" pitchFamily="49" charset="-122"/>
              </a:rPr>
              <a:t>统一认同</a:t>
            </a:r>
            <a:r>
              <a:rPr lang="zh-CN" altLang="en-US" sz="3000" dirty="0">
                <a:solidFill>
                  <a:prstClr val="black"/>
                </a:solidFill>
                <a:latin typeface="黑体" panose="02010609060101010101" pitchFamily="49" charset="-122"/>
                <a:ea typeface="黑体" panose="02010609060101010101" pitchFamily="49" charset="-122"/>
              </a:rPr>
              <a:t>是</a:t>
            </a:r>
            <a:r>
              <a:rPr lang="zh-CN" sz="3000" dirty="0">
                <a:solidFill>
                  <a:prstClr val="black"/>
                </a:solidFill>
                <a:latin typeface="黑体" panose="02010609060101010101" pitchFamily="49" charset="-122"/>
                <a:ea typeface="黑体" panose="02010609060101010101" pitchFamily="49" charset="-122"/>
              </a:rPr>
              <a:t>统一多民族国家重构的政治意识粘合剂</a:t>
            </a:r>
            <a:endParaRPr lang="zh-CN" sz="3000" dirty="0">
              <a:solidFill>
                <a:prstClr val="black"/>
              </a:solidFill>
              <a:latin typeface="黑体" panose="02010609060101010101" pitchFamily="49" charset="-122"/>
              <a:ea typeface="黑体" panose="02010609060101010101" pitchFamily="49" charset="-122"/>
            </a:endParaRPr>
          </a:p>
        </p:txBody>
      </p:sp>
      <p:graphicFrame>
        <p:nvGraphicFramePr>
          <p:cNvPr id="2" name="表格 1"/>
          <p:cNvGraphicFramePr/>
          <p:nvPr>
            <p:custDataLst>
              <p:tags r:id="rId1"/>
            </p:custDataLst>
          </p:nvPr>
        </p:nvGraphicFramePr>
        <p:xfrm>
          <a:off x="675005" y="1490980"/>
          <a:ext cx="10924540" cy="3200400"/>
        </p:xfrm>
        <a:graphic>
          <a:graphicData uri="http://schemas.openxmlformats.org/drawingml/2006/table">
            <a:tbl>
              <a:tblPr firstRow="1" bandRow="1">
                <a:tableStyleId>{5C22544A-7EE6-4342-B048-85BDC9FD1C3A}</a:tableStyleId>
              </a:tblPr>
              <a:tblGrid>
                <a:gridCol w="751205"/>
                <a:gridCol w="1794510"/>
                <a:gridCol w="1142365"/>
                <a:gridCol w="7236460"/>
              </a:tblGrid>
              <a:tr h="457200">
                <a:tc>
                  <a:txBody>
                    <a:bodyPr/>
                    <a:p>
                      <a:pPr algn="ctr">
                        <a:buNone/>
                      </a:pPr>
                      <a:r>
                        <a:rPr lang="zh-CN" altLang="en-US" sz="2000" b="0" dirty="0">
                          <a:solidFill>
                            <a:prstClr val="black"/>
                          </a:solidFill>
                          <a:latin typeface="华文楷体" panose="02010600040101010101" pitchFamily="2" charset="-122"/>
                          <a:ea typeface="华文楷体" panose="02010600040101010101" pitchFamily="2" charset="-122"/>
                        </a:rPr>
                        <a:t>序号</a:t>
                      </a:r>
                      <a:endParaRPr lang="zh-CN" altLang="en-US" sz="2000" b="0" dirty="0">
                        <a:solidFill>
                          <a:prstClr val="black"/>
                        </a:solidFill>
                        <a:latin typeface="华文楷体" panose="02010600040101010101" pitchFamily="2" charset="-122"/>
                        <a:ea typeface="华文楷体" panose="02010600040101010101" pitchFamily="2" charset="-122"/>
                      </a:endParaRPr>
                    </a:p>
                  </a:txBody>
                  <a:tcPr/>
                </a:tc>
                <a:tc>
                  <a:txBody>
                    <a:bodyPr/>
                    <a:p>
                      <a:pPr algn="ctr">
                        <a:buNone/>
                      </a:pPr>
                      <a:r>
                        <a:rPr lang="zh-CN" altLang="en-US" sz="2400" b="0" dirty="0">
                          <a:solidFill>
                            <a:prstClr val="black"/>
                          </a:solidFill>
                          <a:latin typeface="华文楷体" panose="02010600040101010101" pitchFamily="2" charset="-122"/>
                          <a:ea typeface="华文楷体" panose="02010600040101010101" pitchFamily="2" charset="-122"/>
                        </a:rPr>
                        <a:t>政权</a:t>
                      </a:r>
                      <a:endParaRPr lang="zh-CN" altLang="en-US" sz="2400" b="0" dirty="0">
                        <a:solidFill>
                          <a:prstClr val="black"/>
                        </a:solidFill>
                        <a:latin typeface="华文楷体" panose="02010600040101010101" pitchFamily="2" charset="-122"/>
                        <a:ea typeface="华文楷体" panose="02010600040101010101" pitchFamily="2" charset="-122"/>
                      </a:endParaRPr>
                    </a:p>
                  </a:txBody>
                  <a:tcPr/>
                </a:tc>
                <a:tc>
                  <a:txBody>
                    <a:bodyPr/>
                    <a:p>
                      <a:pPr algn="ctr">
                        <a:buNone/>
                      </a:pPr>
                      <a:r>
                        <a:rPr lang="zh-CN" altLang="en-US" sz="2000" b="0" dirty="0">
                          <a:solidFill>
                            <a:prstClr val="black"/>
                          </a:solidFill>
                          <a:latin typeface="华文楷体" panose="02010600040101010101" pitchFamily="2" charset="-122"/>
                          <a:ea typeface="华文楷体" panose="02010600040101010101" pitchFamily="2" charset="-122"/>
                        </a:rPr>
                        <a:t>民族</a:t>
                      </a:r>
                      <a:endParaRPr lang="zh-CN" altLang="en-US" sz="2000" b="0" dirty="0">
                        <a:solidFill>
                          <a:prstClr val="black"/>
                        </a:solidFill>
                        <a:latin typeface="华文楷体" panose="02010600040101010101" pitchFamily="2" charset="-122"/>
                        <a:ea typeface="华文楷体" panose="02010600040101010101" pitchFamily="2" charset="-122"/>
                      </a:endParaRPr>
                    </a:p>
                  </a:txBody>
                  <a:tcPr/>
                </a:tc>
                <a:tc>
                  <a:txBody>
                    <a:bodyPr/>
                    <a:p>
                      <a:pPr algn="ctr">
                        <a:buNone/>
                      </a:pPr>
                      <a:r>
                        <a:rPr lang="zh-CN" altLang="en-US" sz="2400" b="0" dirty="0">
                          <a:solidFill>
                            <a:prstClr val="black"/>
                          </a:solidFill>
                          <a:latin typeface="华文楷体" panose="02010600040101010101" pitchFamily="2" charset="-122"/>
                          <a:ea typeface="华文楷体" panose="02010600040101010101" pitchFamily="2" charset="-122"/>
                        </a:rPr>
                        <a:t>文献</a:t>
                      </a:r>
                      <a:endParaRPr lang="zh-CN" altLang="en-US" sz="2400" b="0" dirty="0">
                        <a:solidFill>
                          <a:prstClr val="black"/>
                        </a:solidFill>
                        <a:latin typeface="华文楷体" panose="02010600040101010101" pitchFamily="2" charset="-122"/>
                        <a:ea typeface="华文楷体" panose="02010600040101010101" pitchFamily="2" charset="-122"/>
                      </a:endParaRPr>
                    </a:p>
                  </a:txBody>
                  <a:tcPr/>
                </a:tc>
              </a:tr>
              <a:tr h="396875">
                <a:tc>
                  <a:txBody>
                    <a:bodyPr/>
                    <a:p>
                      <a:pPr algn="ctr">
                        <a:buNone/>
                      </a:pPr>
                      <a:r>
                        <a:rPr lang="zh-CN" altLang="en-US" sz="2400" dirty="0">
                          <a:solidFill>
                            <a:prstClr val="black"/>
                          </a:solidFill>
                          <a:latin typeface="华文楷体" panose="02010600040101010101" pitchFamily="2" charset="-122"/>
                          <a:ea typeface="华文楷体" panose="02010600040101010101" pitchFamily="2" charset="-122"/>
                        </a:rPr>
                        <a:t>1</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zh-CN" altLang="en-US" sz="2400" dirty="0">
                          <a:solidFill>
                            <a:prstClr val="black"/>
                          </a:solidFill>
                          <a:latin typeface="华文楷体" panose="02010600040101010101" pitchFamily="2" charset="-122"/>
                          <a:ea typeface="华文楷体" panose="02010600040101010101" pitchFamily="2" charset="-122"/>
                        </a:rPr>
                        <a:t>后赵</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zh-CN" altLang="en-US" sz="2400" dirty="0">
                          <a:solidFill>
                            <a:prstClr val="black"/>
                          </a:solidFill>
                          <a:latin typeface="华文楷体" panose="02010600040101010101" pitchFamily="2" charset="-122"/>
                          <a:ea typeface="华文楷体" panose="02010600040101010101" pitchFamily="2" charset="-122"/>
                        </a:rPr>
                        <a:t>羯族</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zh-CN" sz="2400" dirty="0">
                          <a:solidFill>
                            <a:prstClr val="black"/>
                          </a:solidFill>
                          <a:latin typeface="华文楷体" panose="02010600040101010101" pitchFamily="2" charset="-122"/>
                          <a:ea typeface="华文楷体" panose="02010600040101010101" pitchFamily="2" charset="-122"/>
                        </a:rPr>
                        <a:t>石勒</a:t>
                      </a:r>
                      <a:r>
                        <a:rPr lang="en-US" altLang="zh-CN" sz="2400" dirty="0">
                          <a:solidFill>
                            <a:prstClr val="black"/>
                          </a:solidFill>
                          <a:latin typeface="华文楷体" panose="02010600040101010101" pitchFamily="2" charset="-122"/>
                          <a:ea typeface="华文楷体" panose="02010600040101010101" pitchFamily="2" charset="-122"/>
                        </a:rPr>
                        <a:t>“</a:t>
                      </a:r>
                      <a:r>
                        <a:rPr lang="zh-CN" altLang="en-US" sz="2400" dirty="0">
                          <a:solidFill>
                            <a:prstClr val="black"/>
                          </a:solidFill>
                          <a:latin typeface="华文楷体" panose="02010600040101010101" pitchFamily="2" charset="-122"/>
                          <a:ea typeface="华文楷体" panose="02010600040101010101" pitchFamily="2" charset="-122"/>
                        </a:rPr>
                        <a:t>以一六合</a:t>
                      </a:r>
                      <a:r>
                        <a:rPr lang="en-US" altLang="zh-CN" sz="2400" dirty="0">
                          <a:solidFill>
                            <a:prstClr val="black"/>
                          </a:solidFill>
                          <a:latin typeface="华文楷体" panose="02010600040101010101" pitchFamily="2" charset="-122"/>
                          <a:ea typeface="华文楷体" panose="02010600040101010101" pitchFamily="2" charset="-122"/>
                        </a:rPr>
                        <a:t>”</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r>
              <a:tr h="457200">
                <a:tc>
                  <a:txBody>
                    <a:bodyPr/>
                    <a:p>
                      <a:pPr algn="ctr">
                        <a:buNone/>
                      </a:pPr>
                      <a:r>
                        <a:rPr lang="en-US" altLang="zh-CN" sz="2400" dirty="0">
                          <a:solidFill>
                            <a:prstClr val="black"/>
                          </a:solidFill>
                          <a:latin typeface="华文楷体" panose="02010600040101010101" pitchFamily="2" charset="-122"/>
                          <a:ea typeface="华文楷体" panose="02010600040101010101" pitchFamily="2" charset="-122"/>
                        </a:rPr>
                        <a:t>2</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zh-CN" altLang="en-US" sz="2400" dirty="0">
                          <a:solidFill>
                            <a:prstClr val="black"/>
                          </a:solidFill>
                          <a:latin typeface="华文楷体" panose="02010600040101010101" pitchFamily="2" charset="-122"/>
                          <a:ea typeface="华文楷体" panose="02010600040101010101" pitchFamily="2" charset="-122"/>
                        </a:rPr>
                        <a:t>前秦</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zh-CN" altLang="en-US" sz="2400" dirty="0">
                          <a:solidFill>
                            <a:prstClr val="black"/>
                          </a:solidFill>
                          <a:latin typeface="华文楷体" panose="02010600040101010101" pitchFamily="2" charset="-122"/>
                          <a:ea typeface="华文楷体" panose="02010600040101010101" pitchFamily="2" charset="-122"/>
                        </a:rPr>
                        <a:t>氐族</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lgn="l">
                        <a:buNone/>
                      </a:pPr>
                      <a:r>
                        <a:rPr lang="zh-CN" sz="2400" dirty="0">
                          <a:solidFill>
                            <a:prstClr val="black"/>
                          </a:solidFill>
                          <a:latin typeface="华文楷体" panose="02010600040101010101" pitchFamily="2" charset="-122"/>
                          <a:ea typeface="华文楷体" panose="02010600040101010101" pitchFamily="2" charset="-122"/>
                          <a:sym typeface="+mn-ea"/>
                        </a:rPr>
                        <a:t>苻坚</a:t>
                      </a:r>
                      <a:r>
                        <a:rPr lang="en-US" altLang="zh-CN" sz="2400" dirty="0">
                          <a:solidFill>
                            <a:prstClr val="black"/>
                          </a:solidFill>
                          <a:latin typeface="华文楷体" panose="02010600040101010101" pitchFamily="2" charset="-122"/>
                          <a:ea typeface="华文楷体" panose="02010600040101010101" pitchFamily="2" charset="-122"/>
                          <a:sym typeface="+mn-ea"/>
                        </a:rPr>
                        <a:t>“</a:t>
                      </a:r>
                      <a:r>
                        <a:rPr lang="zh-CN" altLang="en-US" sz="2400" dirty="0">
                          <a:solidFill>
                            <a:prstClr val="black"/>
                          </a:solidFill>
                          <a:latin typeface="华文楷体" panose="02010600040101010101" pitchFamily="2" charset="-122"/>
                          <a:ea typeface="华文楷体" panose="02010600040101010101" pitchFamily="2" charset="-122"/>
                          <a:sym typeface="+mn-ea"/>
                        </a:rPr>
                        <a:t>方将混六合以一家，同有形于赤子</a:t>
                      </a:r>
                      <a:r>
                        <a:rPr lang="en-US" altLang="zh-CN" sz="2400" dirty="0">
                          <a:solidFill>
                            <a:prstClr val="black"/>
                          </a:solidFill>
                          <a:latin typeface="华文楷体" panose="02010600040101010101" pitchFamily="2" charset="-122"/>
                          <a:ea typeface="华文楷体" panose="02010600040101010101" pitchFamily="2" charset="-122"/>
                          <a:sym typeface="+mn-ea"/>
                        </a:rPr>
                        <a:t>”</a:t>
                      </a:r>
                      <a:endParaRPr lang="en-US" altLang="zh-CN" sz="2400" dirty="0">
                        <a:solidFill>
                          <a:prstClr val="black"/>
                        </a:solidFill>
                        <a:latin typeface="华文楷体" panose="02010600040101010101" pitchFamily="2" charset="-122"/>
                        <a:ea typeface="华文楷体" panose="02010600040101010101" pitchFamily="2" charset="-122"/>
                        <a:sym typeface="+mn-ea"/>
                      </a:endParaRPr>
                    </a:p>
                  </a:txBody>
                  <a:tcPr/>
                </a:tc>
              </a:tr>
              <a:tr h="457200">
                <a:tc>
                  <a:txBody>
                    <a:bodyPr/>
                    <a:p>
                      <a:pPr algn="ctr">
                        <a:buNone/>
                      </a:pPr>
                      <a:r>
                        <a:rPr lang="en-US" altLang="zh-CN" sz="2400" dirty="0">
                          <a:solidFill>
                            <a:prstClr val="black"/>
                          </a:solidFill>
                          <a:latin typeface="华文楷体" panose="02010600040101010101" pitchFamily="2" charset="-122"/>
                          <a:ea typeface="华文楷体" panose="02010600040101010101" pitchFamily="2" charset="-122"/>
                        </a:rPr>
                        <a:t>3</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北魏</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鲜卑</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sz="2400" dirty="0">
                          <a:solidFill>
                            <a:prstClr val="black"/>
                          </a:solidFill>
                          <a:latin typeface="华文楷体" panose="02010600040101010101" pitchFamily="2" charset="-122"/>
                          <a:ea typeface="华文楷体" panose="02010600040101010101" pitchFamily="2" charset="-122"/>
                        </a:rPr>
                        <a:t>孝文帝</a:t>
                      </a:r>
                      <a:r>
                        <a:rPr lang="en-US" altLang="zh-CN" sz="2400" dirty="0">
                          <a:solidFill>
                            <a:prstClr val="black"/>
                          </a:solidFill>
                          <a:latin typeface="华文楷体" panose="02010600040101010101" pitchFamily="2" charset="-122"/>
                          <a:ea typeface="华文楷体" panose="02010600040101010101" pitchFamily="2" charset="-122"/>
                        </a:rPr>
                        <a:t>“</a:t>
                      </a:r>
                      <a:r>
                        <a:rPr lang="zh-CN" altLang="en-US" sz="2400" dirty="0">
                          <a:solidFill>
                            <a:prstClr val="black"/>
                          </a:solidFill>
                          <a:latin typeface="华文楷体" panose="02010600040101010101" pitchFamily="2" charset="-122"/>
                          <a:ea typeface="华文楷体" panose="02010600040101010101" pitchFamily="2" charset="-122"/>
                        </a:rPr>
                        <a:t>密迩江扬，不早当晚，会是朕物</a:t>
                      </a:r>
                      <a:r>
                        <a:rPr lang="en-US" altLang="zh-CN" sz="2400" dirty="0">
                          <a:solidFill>
                            <a:prstClr val="black"/>
                          </a:solidFill>
                          <a:latin typeface="华文楷体" panose="02010600040101010101" pitchFamily="2" charset="-122"/>
                          <a:ea typeface="华文楷体" panose="02010600040101010101" pitchFamily="2" charset="-122"/>
                        </a:rPr>
                        <a:t>”</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r>
              <a:tr h="396875">
                <a:tc>
                  <a:txBody>
                    <a:bodyPr/>
                    <a:p>
                      <a:pPr algn="ctr">
                        <a:buNone/>
                      </a:pPr>
                      <a:r>
                        <a:rPr lang="en-US" altLang="zh-CN" sz="2400" dirty="0">
                          <a:solidFill>
                            <a:prstClr val="black"/>
                          </a:solidFill>
                          <a:latin typeface="华文楷体" panose="02010600040101010101" pitchFamily="2" charset="-122"/>
                          <a:ea typeface="华文楷体" panose="02010600040101010101" pitchFamily="2" charset="-122"/>
                        </a:rPr>
                        <a:t>4</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三国蜀汉</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汉</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sym typeface="+mn-ea"/>
                        </a:rPr>
                        <a:t>刘备</a:t>
                      </a:r>
                      <a:r>
                        <a:rPr lang="en-US" altLang="zh-CN" sz="2400" dirty="0">
                          <a:solidFill>
                            <a:prstClr val="black"/>
                          </a:solidFill>
                          <a:latin typeface="华文楷体" panose="02010600040101010101" pitchFamily="2" charset="-122"/>
                          <a:ea typeface="华文楷体" panose="02010600040101010101" pitchFamily="2" charset="-122"/>
                          <a:sym typeface="+mn-ea"/>
                        </a:rPr>
                        <a:t>“</a:t>
                      </a:r>
                      <a:r>
                        <a:rPr lang="zh-CN" altLang="en-US" sz="2400" dirty="0">
                          <a:solidFill>
                            <a:prstClr val="black"/>
                          </a:solidFill>
                          <a:latin typeface="华文楷体" panose="02010600040101010101" pitchFamily="2" charset="-122"/>
                          <a:ea typeface="华文楷体" panose="02010600040101010101" pitchFamily="2" charset="-122"/>
                          <a:sym typeface="+mn-ea"/>
                        </a:rPr>
                        <a:t>王业不偏守</a:t>
                      </a:r>
                      <a:r>
                        <a:rPr lang="en-US" altLang="zh-CN" sz="2400" dirty="0">
                          <a:solidFill>
                            <a:prstClr val="black"/>
                          </a:solidFill>
                          <a:latin typeface="华文楷体" panose="02010600040101010101" pitchFamily="2" charset="-122"/>
                          <a:ea typeface="华文楷体" panose="02010600040101010101" pitchFamily="2" charset="-122"/>
                          <a:sym typeface="+mn-ea"/>
                        </a:rPr>
                        <a:t>”</a:t>
                      </a:r>
                      <a:endParaRPr lang="en-US" altLang="zh-CN" sz="2400" dirty="0">
                        <a:solidFill>
                          <a:prstClr val="black"/>
                        </a:solidFill>
                        <a:latin typeface="华文楷体" panose="02010600040101010101" pitchFamily="2" charset="-122"/>
                        <a:ea typeface="华文楷体" panose="02010600040101010101" pitchFamily="2" charset="-122"/>
                        <a:sym typeface="+mn-ea"/>
                      </a:endParaRPr>
                    </a:p>
                  </a:txBody>
                  <a:tcPr/>
                </a:tc>
              </a:tr>
              <a:tr h="396875">
                <a:tc>
                  <a:txBody>
                    <a:bodyPr/>
                    <a:p>
                      <a:pPr algn="ctr">
                        <a:buNone/>
                      </a:pPr>
                      <a:r>
                        <a:rPr lang="en-US" altLang="zh-CN" sz="2400" dirty="0">
                          <a:solidFill>
                            <a:prstClr val="black"/>
                          </a:solidFill>
                          <a:latin typeface="华文楷体" panose="02010600040101010101" pitchFamily="2" charset="-122"/>
                          <a:ea typeface="华文楷体" panose="02010600040101010101" pitchFamily="2" charset="-122"/>
                        </a:rPr>
                        <a:t>5</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sym typeface="+mn-ea"/>
                        </a:rPr>
                        <a:t>东晋</a:t>
                      </a:r>
                      <a:endParaRPr lang="zh-CN" altLang="en-US" sz="2400" dirty="0">
                        <a:solidFill>
                          <a:prstClr val="black"/>
                        </a:solidFill>
                        <a:latin typeface="华文楷体" panose="02010600040101010101" pitchFamily="2" charset="-122"/>
                        <a:ea typeface="华文楷体" panose="02010600040101010101" pitchFamily="2" charset="-122"/>
                        <a:sym typeface="+mn-ea"/>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汉</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sz="2400" dirty="0">
                          <a:solidFill>
                            <a:prstClr val="black"/>
                          </a:solidFill>
                          <a:latin typeface="华文楷体" panose="02010600040101010101" pitchFamily="2" charset="-122"/>
                          <a:ea typeface="华文楷体" panose="02010600040101010101" pitchFamily="2" charset="-122"/>
                          <a:sym typeface="+mn-ea"/>
                        </a:rPr>
                        <a:t>司马绍</a:t>
                      </a:r>
                      <a:r>
                        <a:rPr lang="en-US" altLang="zh-CN" sz="2400" dirty="0">
                          <a:solidFill>
                            <a:prstClr val="black"/>
                          </a:solidFill>
                          <a:latin typeface="华文楷体" panose="02010600040101010101" pitchFamily="2" charset="-122"/>
                          <a:ea typeface="华文楷体" panose="02010600040101010101" pitchFamily="2" charset="-122"/>
                          <a:sym typeface="+mn-ea"/>
                        </a:rPr>
                        <a:t>“</a:t>
                      </a:r>
                      <a:r>
                        <a:rPr lang="zh-CN" altLang="en-US" sz="2400" dirty="0">
                          <a:solidFill>
                            <a:prstClr val="black"/>
                          </a:solidFill>
                          <a:latin typeface="华文楷体" panose="02010600040101010101" pitchFamily="2" charset="-122"/>
                          <a:ea typeface="华文楷体" panose="02010600040101010101" pitchFamily="2" charset="-122"/>
                          <a:sym typeface="+mn-ea"/>
                        </a:rPr>
                        <a:t>廓清中畿，光复旧京</a:t>
                      </a:r>
                      <a:r>
                        <a:rPr lang="en-US" altLang="zh-CN" sz="2400" dirty="0">
                          <a:solidFill>
                            <a:prstClr val="black"/>
                          </a:solidFill>
                          <a:latin typeface="华文楷体" panose="02010600040101010101" pitchFamily="2" charset="-122"/>
                          <a:ea typeface="华文楷体" panose="02010600040101010101" pitchFamily="2" charset="-122"/>
                          <a:sym typeface="+mn-ea"/>
                        </a:rPr>
                        <a:t>”</a:t>
                      </a:r>
                      <a:endParaRPr lang="en-US" altLang="zh-CN" sz="2400" dirty="0">
                        <a:solidFill>
                          <a:prstClr val="black"/>
                        </a:solidFill>
                        <a:latin typeface="华文楷体" panose="02010600040101010101" pitchFamily="2" charset="-122"/>
                        <a:ea typeface="华文楷体" panose="02010600040101010101" pitchFamily="2" charset="-122"/>
                        <a:sym typeface="+mn-ea"/>
                      </a:endParaRPr>
                    </a:p>
                  </a:txBody>
                  <a:tcPr/>
                </a:tc>
              </a:tr>
              <a:tr h="396875">
                <a:tc>
                  <a:txBody>
                    <a:bodyPr/>
                    <a:p>
                      <a:pPr algn="ctr">
                        <a:buNone/>
                      </a:pPr>
                      <a:r>
                        <a:rPr lang="en-US" altLang="zh-CN" sz="2400" dirty="0">
                          <a:solidFill>
                            <a:prstClr val="black"/>
                          </a:solidFill>
                          <a:latin typeface="华文楷体" panose="02010600040101010101" pitchFamily="2" charset="-122"/>
                          <a:ea typeface="华文楷体" panose="02010600040101010101" pitchFamily="2" charset="-122"/>
                        </a:rPr>
                        <a:t>6</a:t>
                      </a:r>
                      <a:endParaRPr lang="en-US" altLang="zh-CN"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南朝宋</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altLang="en-US" sz="2400" dirty="0">
                          <a:solidFill>
                            <a:prstClr val="black"/>
                          </a:solidFill>
                          <a:latin typeface="华文楷体" panose="02010600040101010101" pitchFamily="2" charset="-122"/>
                          <a:ea typeface="华文楷体" panose="02010600040101010101" pitchFamily="2" charset="-122"/>
                        </a:rPr>
                        <a:t>汉</a:t>
                      </a:r>
                      <a:endParaRPr lang="zh-CN" altLang="en-US" sz="2400" dirty="0">
                        <a:solidFill>
                          <a:prstClr val="black"/>
                        </a:solidFill>
                        <a:latin typeface="华文楷体" panose="02010600040101010101" pitchFamily="2" charset="-122"/>
                        <a:ea typeface="华文楷体" panose="02010600040101010101" pitchFamily="2" charset="-122"/>
                      </a:endParaRPr>
                    </a:p>
                  </a:txBody>
                  <a:tcPr/>
                </a:tc>
                <a:tc>
                  <a:txBody>
                    <a:bodyPr/>
                    <a:p>
                      <a:pPr>
                        <a:buNone/>
                      </a:pPr>
                      <a:r>
                        <a:rPr lang="zh-CN" sz="2400" dirty="0">
                          <a:solidFill>
                            <a:prstClr val="black"/>
                          </a:solidFill>
                          <a:latin typeface="华文楷体" panose="02010600040101010101" pitchFamily="2" charset="-122"/>
                          <a:ea typeface="华文楷体" panose="02010600040101010101" pitchFamily="2" charset="-122"/>
                          <a:sym typeface="+mn-ea"/>
                        </a:rPr>
                        <a:t>宋文帝</a:t>
                      </a:r>
                      <a:r>
                        <a:rPr lang="en-US" altLang="zh-CN" sz="2400" dirty="0">
                          <a:solidFill>
                            <a:prstClr val="black"/>
                          </a:solidFill>
                          <a:latin typeface="华文楷体" panose="02010600040101010101" pitchFamily="2" charset="-122"/>
                          <a:ea typeface="华文楷体" panose="02010600040101010101" pitchFamily="2" charset="-122"/>
                          <a:sym typeface="+mn-ea"/>
                        </a:rPr>
                        <a:t>“</a:t>
                      </a:r>
                      <a:r>
                        <a:rPr lang="zh-CN" altLang="en-US" sz="2400" dirty="0">
                          <a:solidFill>
                            <a:prstClr val="black"/>
                          </a:solidFill>
                          <a:latin typeface="华文楷体" panose="02010600040101010101" pitchFamily="2" charset="-122"/>
                          <a:ea typeface="华文楷体" panose="02010600040101010101" pitchFamily="2" charset="-122"/>
                          <a:sym typeface="+mn-ea"/>
                        </a:rPr>
                        <a:t>思一区宇</a:t>
                      </a:r>
                      <a:r>
                        <a:rPr lang="en-US" altLang="zh-CN" sz="2400" dirty="0">
                          <a:solidFill>
                            <a:prstClr val="black"/>
                          </a:solidFill>
                          <a:latin typeface="华文楷体" panose="02010600040101010101" pitchFamily="2" charset="-122"/>
                          <a:ea typeface="华文楷体" panose="02010600040101010101" pitchFamily="2" charset="-122"/>
                          <a:sym typeface="+mn-ea"/>
                        </a:rPr>
                        <a:t>”</a:t>
                      </a:r>
                      <a:endParaRPr lang="en-US" altLang="zh-CN" sz="2400" dirty="0">
                        <a:solidFill>
                          <a:prstClr val="black"/>
                        </a:solidFill>
                        <a:latin typeface="华文楷体" panose="02010600040101010101" pitchFamily="2" charset="-122"/>
                        <a:ea typeface="华文楷体" panose="02010600040101010101" pitchFamily="2" charset="-122"/>
                        <a:sym typeface="+mn-ea"/>
                      </a:endParaRPr>
                    </a:p>
                  </a:txBody>
                  <a:tcPr/>
                </a:tc>
              </a:tr>
            </a:tbl>
          </a:graphicData>
        </a:graphic>
      </p:graphicFrame>
      <p:sp>
        <p:nvSpPr>
          <p:cNvPr id="3" name="文本框 2"/>
          <p:cNvSpPr txBox="1"/>
          <p:nvPr/>
        </p:nvSpPr>
        <p:spPr>
          <a:xfrm>
            <a:off x="5725795" y="4759960"/>
            <a:ext cx="6355080" cy="368300"/>
          </a:xfrm>
          <a:prstGeom prst="rect">
            <a:avLst/>
          </a:prstGeom>
          <a:noFill/>
        </p:spPr>
        <p:txBody>
          <a:bodyPr wrap="none" rtlCol="0" anchor="t">
            <a:spAutoFit/>
          </a:bodyPr>
          <a:p>
            <a:r>
              <a:rPr lang="en-US" altLang="zh-CN" dirty="0" smtClean="0">
                <a:solidFill>
                  <a:prstClr val="black"/>
                </a:solidFill>
                <a:latin typeface="华文楷体" panose="02010600040101010101" pitchFamily="2" charset="-122"/>
                <a:ea typeface="华文楷体" panose="02010600040101010101" pitchFamily="2" charset="-122"/>
                <a:sym typeface="+mn-ea"/>
              </a:rPr>
              <a:t>——</a:t>
            </a:r>
            <a:r>
              <a:rPr lang="zh-CN" altLang="en-US" dirty="0" smtClean="0">
                <a:solidFill>
                  <a:prstClr val="black"/>
                </a:solidFill>
                <a:latin typeface="华文楷体" panose="02010600040101010101" pitchFamily="2" charset="-122"/>
                <a:ea typeface="华文楷体" panose="02010600040101010101" pitchFamily="2" charset="-122"/>
                <a:sym typeface="+mn-ea"/>
              </a:rPr>
              <a:t>李大龙《试论游牧王朝对</a:t>
            </a:r>
            <a:r>
              <a:rPr lang="en-US" altLang="zh-CN" dirty="0" smtClean="0">
                <a:solidFill>
                  <a:prstClr val="black"/>
                </a:solidFill>
                <a:latin typeface="华文楷体" panose="02010600040101010101" pitchFamily="2" charset="-122"/>
                <a:ea typeface="华文楷体" panose="02010600040101010101" pitchFamily="2" charset="-122"/>
                <a:sym typeface="+mn-ea"/>
              </a:rPr>
              <a:t>“</a:t>
            </a:r>
            <a:r>
              <a:rPr lang="zh-CN" altLang="en-US" dirty="0" smtClean="0">
                <a:solidFill>
                  <a:prstClr val="black"/>
                </a:solidFill>
                <a:latin typeface="华文楷体" panose="02010600040101010101" pitchFamily="2" charset="-122"/>
                <a:ea typeface="华文楷体" panose="02010600040101010101" pitchFamily="2" charset="-122"/>
                <a:sym typeface="+mn-ea"/>
              </a:rPr>
              <a:t>大一统</a:t>
            </a:r>
            <a:r>
              <a:rPr lang="en-US" altLang="zh-CN" dirty="0" smtClean="0">
                <a:solidFill>
                  <a:prstClr val="black"/>
                </a:solidFill>
                <a:latin typeface="华文楷体" panose="02010600040101010101" pitchFamily="2" charset="-122"/>
                <a:ea typeface="华文楷体" panose="02010600040101010101" pitchFamily="2" charset="-122"/>
                <a:sym typeface="+mn-ea"/>
              </a:rPr>
              <a:t>”</a:t>
            </a:r>
            <a:r>
              <a:rPr lang="zh-CN" altLang="en-US" dirty="0" smtClean="0">
                <a:solidFill>
                  <a:prstClr val="black"/>
                </a:solidFill>
                <a:latin typeface="华文楷体" panose="02010600040101010101" pitchFamily="2" charset="-122"/>
                <a:ea typeface="华文楷体" panose="02010600040101010101" pitchFamily="2" charset="-122"/>
                <a:sym typeface="+mn-ea"/>
              </a:rPr>
              <a:t>思想的继承与实践》</a:t>
            </a:r>
            <a:endParaRPr lang="zh-CN" altLang="en-US" dirty="0" smtClean="0">
              <a:solidFill>
                <a:prstClr val="black"/>
              </a:solidFill>
              <a:latin typeface="华文楷体" panose="02010600040101010101" pitchFamily="2" charset="-122"/>
              <a:ea typeface="华文楷体" panose="02010600040101010101" pitchFamily="2" charset="-122"/>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7442" name="文本框 2237441"/>
          <p:cNvSpPr txBox="1"/>
          <p:nvPr/>
        </p:nvSpPr>
        <p:spPr>
          <a:xfrm>
            <a:off x="4513580" y="987425"/>
            <a:ext cx="6854190" cy="4491355"/>
          </a:xfrm>
          <a:prstGeom prst="rect">
            <a:avLst/>
          </a:prstGeom>
          <a:noFill/>
          <a:ln w="9525">
            <a:noFill/>
          </a:ln>
        </p:spPr>
        <p:txBody>
          <a:bodyPr wrap="square" lIns="121914" tIns="60957" rIns="121914" bIns="60957">
            <a:spAutoFit/>
          </a:bodyPr>
          <a:p>
            <a:pPr>
              <a:lnSpc>
                <a:spcPct val="130000"/>
              </a:lnSpc>
            </a:pPr>
            <a:r>
              <a:rPr lang="zh-CN" altLang="en-US" sz="2400" dirty="0">
                <a:latin typeface="黑体" panose="02010609060101010101" pitchFamily="49" charset="-122"/>
                <a:ea typeface="黑体" panose="02010609060101010101" pitchFamily="49" charset="-122"/>
              </a:rPr>
              <a:t>    </a:t>
            </a:r>
            <a:r>
              <a:rPr lang="zh-CN" altLang="en-US" sz="2400" dirty="0">
                <a:solidFill>
                  <a:schemeClr val="tx1"/>
                </a:solidFill>
                <a:latin typeface="黑体" panose="02010609060101010101" pitchFamily="49" charset="-122"/>
                <a:ea typeface="黑体" panose="02010609060101010101" pitchFamily="49" charset="-122"/>
              </a:rPr>
              <a:t>所谓</a:t>
            </a:r>
            <a:r>
              <a:rPr lang="zh-CN" altLang="en-US" sz="2400" dirty="0" err="1">
                <a:solidFill>
                  <a:schemeClr val="tx1"/>
                </a:solidFill>
                <a:latin typeface="黑体" panose="02010609060101010101" pitchFamily="49" charset="-122"/>
                <a:ea typeface="黑体" panose="02010609060101010101" pitchFamily="49" charset="-122"/>
              </a:rPr>
              <a:t>学科核心素养，</a:t>
            </a:r>
            <a:r>
              <a:rPr lang="zh-CN" altLang="en-US" sz="2400" dirty="0" err="1">
                <a:latin typeface="黑体" panose="02010609060101010101" pitchFamily="49" charset="-122"/>
                <a:ea typeface="黑体" panose="02010609060101010101" pitchFamily="49" charset="-122"/>
              </a:rPr>
              <a:t>说到底就是</a:t>
            </a:r>
            <a:r>
              <a:rPr lang="zh-CN" altLang="en-US" sz="2400" u="sng" dirty="0" err="1">
                <a:solidFill>
                  <a:srgbClr val="FF0000"/>
                </a:solidFill>
                <a:latin typeface="黑体" panose="02010609060101010101" pitchFamily="49" charset="-122"/>
                <a:ea typeface="黑体" panose="02010609060101010101" pitchFamily="49" charset="-122"/>
              </a:rPr>
              <a:t>真实情境中的问题解决能力</a:t>
            </a:r>
            <a:r>
              <a:rPr lang="zh-CN" altLang="en-US" sz="2400" dirty="0" err="1">
                <a:solidFill>
                  <a:srgbClr val="FF0000"/>
                </a:solidFill>
                <a:latin typeface="黑体" panose="02010609060101010101" pitchFamily="49" charset="-122"/>
                <a:ea typeface="黑体" panose="02010609060101010101" pitchFamily="49" charset="-122"/>
              </a:rPr>
              <a:t>。</a:t>
            </a:r>
            <a:r>
              <a:rPr lang="zh-CN" altLang="en-US" sz="2400" dirty="0" err="1">
                <a:latin typeface="黑体" panose="02010609060101010101" pitchFamily="49" charset="-122"/>
                <a:ea typeface="黑体" panose="02010609060101010101" pitchFamily="49" charset="-122"/>
              </a:rPr>
              <a:t>所以，我们新的教育目标可以</a:t>
            </a:r>
            <a:r>
              <a:rPr lang="zh-CN" altLang="en-US" sz="2400" u="sng" dirty="0" err="1">
                <a:solidFill>
                  <a:srgbClr val="FF0000"/>
                </a:solidFill>
                <a:latin typeface="黑体" panose="02010609060101010101" pitchFamily="49" charset="-122"/>
                <a:ea typeface="黑体" panose="02010609060101010101" pitchFamily="49" charset="-122"/>
              </a:rPr>
              <a:t>浓缩为两个字：做事</a:t>
            </a:r>
            <a:r>
              <a:rPr lang="zh-CN" altLang="en-US" sz="2400" dirty="0" err="1">
                <a:solidFill>
                  <a:srgbClr val="FF0000"/>
                </a:solidFill>
                <a:latin typeface="黑体" panose="02010609060101010101" pitchFamily="49" charset="-122"/>
                <a:ea typeface="黑体" panose="02010609060101010101" pitchFamily="49" charset="-122"/>
              </a:rPr>
              <a:t>。</a:t>
            </a:r>
            <a:endParaRPr lang="zh-CN" altLang="en-US" sz="2400" dirty="0" err="1">
              <a:solidFill>
                <a:srgbClr val="FF0000"/>
              </a:solidFill>
              <a:latin typeface="黑体" panose="02010609060101010101" pitchFamily="49" charset="-122"/>
              <a:ea typeface="黑体" panose="02010609060101010101" pitchFamily="49" charset="-122"/>
            </a:endParaRPr>
          </a:p>
          <a:p>
            <a:pPr>
              <a:lnSpc>
                <a:spcPct val="130000"/>
              </a:lnSpc>
            </a:pPr>
            <a:r>
              <a:rPr lang="zh-CN" altLang="en-US" sz="2400" dirty="0" err="1">
                <a:solidFill>
                  <a:srgbClr val="FF0000"/>
                </a:solidFill>
                <a:latin typeface="黑体" panose="02010609060101010101" pitchFamily="49" charset="-122"/>
                <a:ea typeface="黑体" panose="02010609060101010101" pitchFamily="49" charset="-122"/>
              </a:rPr>
              <a:t>    </a:t>
            </a:r>
            <a:r>
              <a:rPr lang="zh-CN" altLang="en-US" sz="2400" dirty="0" err="1">
                <a:latin typeface="黑体" panose="02010609060101010101" pitchFamily="49" charset="-122"/>
                <a:ea typeface="黑体" panose="02010609060101010101" pitchFamily="49" charset="-122"/>
              </a:rPr>
              <a:t>关键能力是能做事，必备品格是坚持做正确的事，价值观念是坚持把事情做</a:t>
            </a:r>
            <a:r>
              <a:rPr lang="zh-CN" altLang="en-US" sz="2400" dirty="0">
                <a:latin typeface="黑体" panose="02010609060101010101" pitchFamily="49" charset="-122"/>
                <a:ea typeface="黑体" panose="02010609060101010101" pitchFamily="49" charset="-122"/>
              </a:rPr>
              <a:t>正确。</a:t>
            </a:r>
            <a:r>
              <a:rPr lang="zh-CN" altLang="en-US" sz="2400" u="sng" dirty="0">
                <a:solidFill>
                  <a:srgbClr val="FF0000"/>
                </a:solidFill>
                <a:latin typeface="黑体" panose="02010609060101010101" pitchFamily="49" charset="-122"/>
                <a:ea typeface="黑体" panose="02010609060101010101" pitchFamily="49" charset="-122"/>
              </a:rPr>
              <a:t>这次的课程修订强调“任务”</a:t>
            </a:r>
            <a:r>
              <a:rPr lang="zh-CN" altLang="en-US" sz="2400" dirty="0">
                <a:latin typeface="黑体" panose="02010609060101010101" pitchFamily="49" charset="-122"/>
                <a:ea typeface="黑体" panose="02010609060101010101" pitchFamily="49" charset="-122"/>
              </a:rPr>
              <a:t>，这就明确了概念。</a:t>
            </a:r>
            <a:r>
              <a:rPr lang="zh-CN" altLang="en-US" sz="2400" u="sng" dirty="0">
                <a:solidFill>
                  <a:srgbClr val="FF0000"/>
                </a:solidFill>
                <a:latin typeface="黑体" panose="02010609060101010101" pitchFamily="49" charset="-122"/>
                <a:ea typeface="黑体" panose="02010609060101010101" pitchFamily="49" charset="-122"/>
              </a:rPr>
              <a:t>任务即做事</a:t>
            </a:r>
            <a:r>
              <a:rPr lang="zh-CN" altLang="en-US" sz="2400" dirty="0">
                <a:solidFill>
                  <a:srgbClr val="FF0000"/>
                </a:solidFill>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完成任务一定需要活动，但活动不一定代表在完成任务。</a:t>
            </a:r>
            <a:endParaRPr lang="zh-CN" altLang="en-US" sz="2400">
              <a:latin typeface="黑体" panose="02010609060101010101" pitchFamily="49" charset="-122"/>
              <a:ea typeface="黑体" panose="02010609060101010101" pitchFamily="49" charset="-122"/>
            </a:endParaRPr>
          </a:p>
          <a:p>
            <a:pPr>
              <a:lnSpc>
                <a:spcPct val="130000"/>
              </a:lnSpc>
            </a:pPr>
            <a:r>
              <a:rPr lang="zh-CN" altLang="en-US" sz="2665" dirty="0">
                <a:latin typeface="黑体" panose="02010609060101010101" pitchFamily="49" charset="-122"/>
                <a:ea typeface="黑体" panose="02010609060101010101" pitchFamily="49" charset="-122"/>
              </a:rPr>
              <a:t>    </a:t>
            </a:r>
            <a:r>
              <a:rPr lang="en-US" altLang="zh-CN">
                <a:latin typeface="楷体" panose="02010609060101010101" pitchFamily="49" charset="-122"/>
                <a:ea typeface="楷体" panose="02010609060101010101" pitchFamily="49" charset="-122"/>
              </a:rPr>
              <a:t>——2019</a:t>
            </a:r>
            <a:r>
              <a:rPr lang="zh-CN" altLang="en-US" dirty="0">
                <a:latin typeface="楷体" panose="02010609060101010101" pitchFamily="49" charset="-122"/>
                <a:ea typeface="楷体" panose="02010609060101010101" pitchFamily="49" charset="-122"/>
              </a:rPr>
              <a:t>年</a:t>
            </a:r>
            <a:r>
              <a:rPr lang="en-US" altLang="zh-CN">
                <a:latin typeface="楷体" panose="02010609060101010101" pitchFamily="49" charset="-122"/>
                <a:ea typeface="楷体" panose="02010609060101010101" pitchFamily="49" charset="-122"/>
              </a:rPr>
              <a:t>10</a:t>
            </a:r>
            <a:r>
              <a:rPr lang="zh-CN" altLang="en-US" dirty="0">
                <a:latin typeface="楷体" panose="02010609060101010101" pitchFamily="49" charset="-122"/>
                <a:ea typeface="楷体" panose="02010609060101010101" pitchFamily="49" charset="-122"/>
              </a:rPr>
              <a:t>月第二届全国思维型教学大会专题讲座</a:t>
            </a:r>
            <a:endParaRPr lang="zh-CN" altLang="en-US" dirty="0">
              <a:latin typeface="楷体" panose="02010609060101010101" pitchFamily="49" charset="-122"/>
              <a:ea typeface="楷体" panose="02010609060101010101" pitchFamily="49" charset="-122"/>
            </a:endParaRPr>
          </a:p>
        </p:txBody>
      </p:sp>
      <p:sp>
        <p:nvSpPr>
          <p:cNvPr id="2237443" name="文本框 2237442"/>
          <p:cNvSpPr txBox="1"/>
          <p:nvPr/>
        </p:nvSpPr>
        <p:spPr>
          <a:xfrm>
            <a:off x="1117600" y="5359400"/>
            <a:ext cx="2540000" cy="407670"/>
          </a:xfrm>
          <a:prstGeom prst="rect">
            <a:avLst/>
          </a:prstGeom>
          <a:noFill/>
          <a:ln w="9525">
            <a:noFill/>
          </a:ln>
        </p:spPr>
        <p:txBody>
          <a:bodyPr lIns="121914" tIns="60957" rIns="121914" bIns="60957">
            <a:spAutoFit/>
          </a:bodyPr>
          <a:p>
            <a:pPr algn="ctr">
              <a:spcBef>
                <a:spcPct val="50000"/>
              </a:spcBef>
            </a:pPr>
            <a:r>
              <a:rPr lang="zh-CN" altLang="en-US" sz="1865" dirty="0">
                <a:latin typeface="Arial" panose="020B0604020202020204" pitchFamily="34" charset="0"/>
                <a:ea typeface="楷体" panose="02010609060101010101" pitchFamily="49" charset="-122"/>
              </a:rPr>
              <a:t>崔允漷教授</a:t>
            </a:r>
            <a:endParaRPr lang="zh-CN" altLang="en-US" sz="1865" dirty="0">
              <a:latin typeface="Arial" panose="020B0604020202020204" pitchFamily="34" charset="0"/>
              <a:ea typeface="楷体" panose="02010609060101010101" pitchFamily="49" charset="-122"/>
            </a:endParaRPr>
          </a:p>
        </p:txBody>
      </p:sp>
      <p:pic>
        <p:nvPicPr>
          <p:cNvPr id="2237444" name="图片 2237443" descr="ce68d5c546334ba5b7a78921f837a60c"/>
          <p:cNvPicPr>
            <a:picLocks noChangeAspect="1"/>
          </p:cNvPicPr>
          <p:nvPr/>
        </p:nvPicPr>
        <p:blipFill>
          <a:blip r:embed="rId1"/>
          <a:srcRect l="18619" t="15007" r="34143"/>
          <a:stretch>
            <a:fillRect/>
          </a:stretch>
        </p:blipFill>
        <p:spPr>
          <a:xfrm>
            <a:off x="872490" y="987425"/>
            <a:ext cx="3426884" cy="4224867"/>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2965450" y="1310005"/>
            <a:ext cx="9080500" cy="3353435"/>
          </a:xfrm>
          <a:prstGeom prst="rect">
            <a:avLst/>
          </a:prstGeom>
          <a:noFill/>
          <a:ln w="9525">
            <a:noFill/>
            <a:miter lim="800000"/>
          </a:ln>
          <a:effectLst/>
        </p:spPr>
        <p:txBody>
          <a:bodyPr wrap="square">
            <a:spAutoFit/>
          </a:bodyPr>
          <a:p>
            <a:pPr algn="just"/>
            <a:r>
              <a:rPr kumimoji="1" lang="zh-CN" altLang="en-US" sz="4800" b="1" dirty="0">
                <a:latin typeface="微软雅黑" panose="020B0503020204020204" charset="-122"/>
                <a:ea typeface="微软雅黑" panose="020B0503020204020204" charset="-122"/>
              </a:rPr>
              <a:t>   </a:t>
            </a:r>
            <a:r>
              <a:rPr kumimoji="1" lang="en-US" altLang="zh-CN" sz="4800" b="1" dirty="0">
                <a:latin typeface="微软雅黑" panose="020B0503020204020204" charset="-122"/>
                <a:ea typeface="微软雅黑" panose="020B0503020204020204" charset="-122"/>
              </a:rPr>
              <a:t>   </a:t>
            </a:r>
            <a:r>
              <a:rPr kumimoji="1" lang="zh-CN" sz="3600" b="1" dirty="0">
                <a:latin typeface="微软雅黑" panose="020B0503020204020204" charset="-122"/>
                <a:ea typeface="微软雅黑" panose="020B0503020204020204" charset="-122"/>
              </a:rPr>
              <a:t>祖先认同、身份认同、心理认同</a:t>
            </a:r>
            <a:endParaRPr kumimoji="1" lang="zh-CN" sz="3600" b="1" dirty="0">
              <a:latin typeface="微软雅黑" panose="020B0503020204020204" charset="-122"/>
              <a:ea typeface="微软雅黑" panose="020B0503020204020204" charset="-122"/>
            </a:endParaRPr>
          </a:p>
          <a:p>
            <a:pPr algn="just"/>
            <a:r>
              <a:rPr kumimoji="1" lang="zh-CN" sz="3600" b="1" dirty="0">
                <a:latin typeface="微软雅黑" panose="020B0503020204020204" charset="-122"/>
                <a:ea typeface="微软雅黑" panose="020B0503020204020204" charset="-122"/>
              </a:rPr>
              <a:t>        文化认同、政治认同 </a:t>
            </a:r>
            <a:endParaRPr kumimoji="1" lang="zh-CN" sz="4800" b="1" dirty="0">
              <a:latin typeface="微软雅黑" panose="020B0503020204020204" charset="-122"/>
              <a:ea typeface="微软雅黑" panose="020B0503020204020204" charset="-122"/>
            </a:endParaRPr>
          </a:p>
          <a:p>
            <a:pPr algn="just"/>
            <a:endParaRPr kumimoji="1" lang="zh-CN" sz="3200" b="1" dirty="0">
              <a:latin typeface="楷体" panose="02010609060101010101" pitchFamily="49" charset="-122"/>
              <a:ea typeface="楷体" panose="02010609060101010101" pitchFamily="49" charset="-122"/>
              <a:sym typeface="+mn-ea"/>
            </a:endParaRPr>
          </a:p>
          <a:p>
            <a:pPr algn="just"/>
            <a:r>
              <a:rPr kumimoji="1" lang="en-US" altLang="zh-CN" sz="3200" b="1" dirty="0">
                <a:latin typeface="楷体" panose="02010609060101010101" pitchFamily="49" charset="-122"/>
                <a:ea typeface="楷体" panose="02010609060101010101" pitchFamily="49" charset="-122"/>
                <a:sym typeface="+mn-ea"/>
              </a:rPr>
              <a:t>    </a:t>
            </a:r>
            <a:r>
              <a:rPr kumimoji="1" lang="zh-CN" sz="3200" b="1" dirty="0">
                <a:latin typeface="楷体" panose="02010609060101010101" pitchFamily="49" charset="-122"/>
                <a:ea typeface="楷体" panose="02010609060101010101" pitchFamily="49" charset="-122"/>
                <a:sym typeface="+mn-ea"/>
              </a:rPr>
              <a:t>本质是对多元一体的中华民族共同体认同，彰显中华文明强大向心力和凝聚力，是统一多民族国家的重新构建的文化根基。</a:t>
            </a:r>
            <a:endParaRPr kumimoji="1" lang="zh-CN" sz="3200" b="1" dirty="0">
              <a:latin typeface="楷体" panose="02010609060101010101" pitchFamily="49" charset="-122"/>
              <a:ea typeface="楷体" panose="02010609060101010101" pitchFamily="49" charset="-122"/>
              <a:sym typeface="+mn-ea"/>
            </a:endParaRPr>
          </a:p>
        </p:txBody>
      </p:sp>
      <p:sp>
        <p:nvSpPr>
          <p:cNvPr id="2" name="文本框 1"/>
          <p:cNvSpPr txBox="1"/>
          <p:nvPr/>
        </p:nvSpPr>
        <p:spPr>
          <a:xfrm>
            <a:off x="3168650" y="180340"/>
            <a:ext cx="6043295" cy="553085"/>
          </a:xfrm>
          <a:prstGeom prst="rect">
            <a:avLst/>
          </a:prstGeom>
          <a:noFill/>
        </p:spPr>
        <p:txBody>
          <a:bodyPr wrap="square" rtlCol="0">
            <a:spAutoFit/>
          </a:bodyPr>
          <a:p>
            <a:pPr algn="ctr"/>
            <a:r>
              <a:rPr lang="zh-CN" sz="3000" dirty="0">
                <a:solidFill>
                  <a:schemeClr val="bg1"/>
                </a:solidFill>
                <a:latin typeface="黑体" panose="02010609060101010101" pitchFamily="49" charset="-122"/>
                <a:ea typeface="黑体" panose="02010609060101010101" pitchFamily="49" charset="-122"/>
              </a:rPr>
              <a:t>认同</a:t>
            </a:r>
            <a:r>
              <a:rPr lang="en-US" altLang="zh-CN" sz="3000" dirty="0">
                <a:solidFill>
                  <a:schemeClr val="bg1"/>
                </a:solidFill>
                <a:latin typeface="黑体" panose="02010609060101010101" pitchFamily="49" charset="-122"/>
                <a:ea typeface="黑体" panose="02010609060101010101" pitchFamily="49" charset="-122"/>
              </a:rPr>
              <a:t>——</a:t>
            </a:r>
            <a:r>
              <a:rPr lang="zh-CN" altLang="en-US" sz="3000" dirty="0">
                <a:solidFill>
                  <a:schemeClr val="bg1"/>
                </a:solidFill>
                <a:latin typeface="黑体" panose="02010609060101010101" pitchFamily="49" charset="-122"/>
                <a:ea typeface="黑体" panose="02010609060101010101" pitchFamily="49" charset="-122"/>
              </a:rPr>
              <a:t>中华民族共同体意识</a:t>
            </a:r>
            <a:endParaRPr lang="zh-CN" altLang="en-US" sz="3000" dirty="0">
              <a:solidFill>
                <a:schemeClr val="bg1"/>
              </a:solidFill>
              <a:latin typeface="黑体" panose="02010609060101010101" pitchFamily="49" charset="-122"/>
              <a:ea typeface="黑体" panose="02010609060101010101" pitchFamily="49" charset="-122"/>
            </a:endParaRPr>
          </a:p>
        </p:txBody>
      </p:sp>
      <p:pic>
        <p:nvPicPr>
          <p:cNvPr id="111" name="图片 110"/>
          <p:cNvPicPr/>
          <p:nvPr/>
        </p:nvPicPr>
        <p:blipFill>
          <a:blip r:embed="rId2"/>
          <a:stretch>
            <a:fillRect/>
          </a:stretch>
        </p:blipFill>
        <p:spPr>
          <a:xfrm>
            <a:off x="159385" y="1175385"/>
            <a:ext cx="2806065" cy="4304030"/>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7394" name="文本框 2107393"/>
          <p:cNvSpPr txBox="1"/>
          <p:nvPr/>
        </p:nvSpPr>
        <p:spPr>
          <a:xfrm>
            <a:off x="0" y="0"/>
            <a:ext cx="12192000" cy="748030"/>
          </a:xfrm>
          <a:prstGeom prst="rect">
            <a:avLst/>
          </a:prstGeom>
          <a:solidFill>
            <a:srgbClr val="0000FF"/>
          </a:solidFill>
          <a:ln w="9525">
            <a:noFill/>
          </a:ln>
          <a:effectLst>
            <a:outerShdw dist="107763" dir="2699999" algn="ctr" rotWithShape="0">
              <a:schemeClr val="bg2">
                <a:alpha val="50000"/>
              </a:schemeClr>
            </a:outerShdw>
          </a:effectLst>
        </p:spPr>
        <p:txBody>
          <a:bodyPr>
            <a:spAutoFit/>
          </a:bodyPr>
          <a:p>
            <a:pPr algn="ctr">
              <a:spcBef>
                <a:spcPct val="50000"/>
              </a:spcBef>
            </a:pPr>
            <a:r>
              <a:rPr lang="zh-CN" altLang="en-US" sz="426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rPr>
              <a:t>依据</a:t>
            </a:r>
            <a:r>
              <a:rPr lang="en-US" altLang="zh-CN" sz="426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rPr>
              <a:t>4</a:t>
            </a:r>
            <a:r>
              <a:rPr lang="zh-CN" altLang="en-US" sz="426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rPr>
              <a:t>：</a:t>
            </a:r>
            <a:r>
              <a:rPr lang="zh-CN" altLang="en-US" sz="426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rPr>
              <a:t>时政导向</a:t>
            </a:r>
            <a:endParaRPr lang="zh-CN" altLang="en-US" sz="426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endParaRPr>
          </a:p>
        </p:txBody>
      </p:sp>
      <p:pic>
        <p:nvPicPr>
          <p:cNvPr id="2107395" name="图片 2107394" descr="t0132b940d3d6dec810"/>
          <p:cNvPicPr>
            <a:picLocks noChangeAspect="1"/>
          </p:cNvPicPr>
          <p:nvPr/>
        </p:nvPicPr>
        <p:blipFill>
          <a:blip r:embed="rId1"/>
          <a:stretch>
            <a:fillRect/>
          </a:stretch>
        </p:blipFill>
        <p:spPr>
          <a:xfrm>
            <a:off x="6502400" y="1397000"/>
            <a:ext cx="5689600" cy="3860800"/>
          </a:xfrm>
          <a:prstGeom prst="rect">
            <a:avLst/>
          </a:prstGeom>
          <a:noFill/>
          <a:ln w="9525">
            <a:noFill/>
          </a:ln>
        </p:spPr>
      </p:pic>
      <p:pic>
        <p:nvPicPr>
          <p:cNvPr id="2107396" name="图片 2107395" descr="1649186"/>
          <p:cNvPicPr>
            <a:picLocks noChangeAspect="1"/>
          </p:cNvPicPr>
          <p:nvPr/>
        </p:nvPicPr>
        <p:blipFill>
          <a:blip r:embed="rId2"/>
          <a:stretch>
            <a:fillRect/>
          </a:stretch>
        </p:blipFill>
        <p:spPr>
          <a:xfrm>
            <a:off x="0" y="1397000"/>
            <a:ext cx="6502400" cy="386080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8418" name="文本框 2108417"/>
          <p:cNvSpPr txBox="1"/>
          <p:nvPr/>
        </p:nvSpPr>
        <p:spPr>
          <a:xfrm>
            <a:off x="508000" y="3261784"/>
            <a:ext cx="11176000" cy="2489200"/>
          </a:xfrm>
          <a:prstGeom prst="rect">
            <a:avLst/>
          </a:prstGeom>
          <a:noFill/>
          <a:ln w="9525">
            <a:noFill/>
          </a:ln>
        </p:spPr>
        <p:txBody>
          <a:bodyPr>
            <a:spAutoFit/>
          </a:bodyPr>
          <a:p>
            <a:pPr>
              <a:lnSpc>
                <a:spcPct val="130000"/>
              </a:lnSpc>
            </a:pPr>
            <a:r>
              <a:rPr lang="zh-CN" altLang="en-US" sz="2400" dirty="0">
                <a:latin typeface="黑体" panose="02010609060101010101" pitchFamily="49" charset="-122"/>
                <a:ea typeface="黑体" panose="02010609060101010101" pitchFamily="49" charset="-122"/>
              </a:rPr>
              <a:t>    在过去的</a:t>
            </a:r>
            <a:r>
              <a:rPr lang="en-US" altLang="zh-CN" sz="2400">
                <a:latin typeface="黑体" panose="02010609060101010101" pitchFamily="49" charset="-122"/>
                <a:ea typeface="黑体" panose="02010609060101010101" pitchFamily="49" charset="-122"/>
              </a:rPr>
              <a:t>245</a:t>
            </a:r>
            <a:r>
              <a:rPr lang="zh-CN" altLang="en-US" sz="2400" dirty="0">
                <a:latin typeface="黑体" panose="02010609060101010101" pitchFamily="49" charset="-122"/>
                <a:ea typeface="黑体" panose="02010609060101010101" pitchFamily="49" charset="-122"/>
              </a:rPr>
              <a:t>年里，美国人把美国描述为“自由帝国”“山巅闪光之城”“地球上最后的、最好的希望”，自诩“民主的灯塔”“人权的卫士”，鼓吹“世界终结论”“美国例外论”，认为美国是一个独一无二的品德高尚的国家，一个热爱和平、培育自由、尊重人权、拥抱法治的国家，美国的价值观、政治制度和历史值得全世界钦佩，美国坚信自己肩负着领导世界其他国家的神圣使命。</a:t>
            </a:r>
            <a:endParaRPr lang="zh-CN" altLang="en-US" sz="2400" dirty="0">
              <a:latin typeface="黑体" panose="02010609060101010101" pitchFamily="49" charset="-122"/>
              <a:ea typeface="黑体" panose="02010609060101010101" pitchFamily="49" charset="-122"/>
            </a:endParaRPr>
          </a:p>
        </p:txBody>
      </p:sp>
      <p:pic>
        <p:nvPicPr>
          <p:cNvPr id="2108419" name="图片 2108418" descr="701cb2d4caa14529a2d22b9ed6199917"/>
          <p:cNvPicPr>
            <a:picLocks noChangeAspect="1"/>
          </p:cNvPicPr>
          <p:nvPr/>
        </p:nvPicPr>
        <p:blipFill>
          <a:blip r:embed="rId1"/>
          <a:stretch>
            <a:fillRect/>
          </a:stretch>
        </p:blipFill>
        <p:spPr>
          <a:xfrm>
            <a:off x="6671733" y="0"/>
            <a:ext cx="5520267" cy="3105151"/>
          </a:xfrm>
          <a:prstGeom prst="rect">
            <a:avLst/>
          </a:prstGeom>
          <a:noFill/>
          <a:ln w="9525">
            <a:noFill/>
          </a:ln>
        </p:spPr>
      </p:pic>
      <p:pic>
        <p:nvPicPr>
          <p:cNvPr id="2108420" name="图片 2108419" descr="fd7fd9fe0064404792b7976e3c06d829"/>
          <p:cNvPicPr>
            <a:picLocks noChangeAspect="1"/>
          </p:cNvPicPr>
          <p:nvPr/>
        </p:nvPicPr>
        <p:blipFill>
          <a:blip r:embed="rId2"/>
          <a:stretch>
            <a:fillRect/>
          </a:stretch>
        </p:blipFill>
        <p:spPr>
          <a:xfrm>
            <a:off x="0" y="0"/>
            <a:ext cx="6671733" cy="3141133"/>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09442" name="图片 2109441" descr="f1a3e473cc41974e3f59183e6c93ec51"/>
          <p:cNvPicPr>
            <a:picLocks noChangeAspect="1"/>
          </p:cNvPicPr>
          <p:nvPr/>
        </p:nvPicPr>
        <p:blipFill>
          <a:blip r:embed="rId1">
            <a:lum bright="-29999"/>
          </a:blip>
          <a:srcRect b="17807"/>
          <a:stretch>
            <a:fillRect/>
          </a:stretch>
        </p:blipFill>
        <p:spPr>
          <a:xfrm>
            <a:off x="0" y="1193800"/>
            <a:ext cx="12192000" cy="4775200"/>
          </a:xfrm>
          <a:prstGeom prst="rect">
            <a:avLst/>
          </a:prstGeom>
          <a:noFill/>
          <a:ln w="9525">
            <a:noFill/>
          </a:ln>
        </p:spPr>
      </p:pic>
      <p:sp>
        <p:nvSpPr>
          <p:cNvPr id="2109443" name="文本框 2109442"/>
          <p:cNvSpPr txBox="1"/>
          <p:nvPr/>
        </p:nvSpPr>
        <p:spPr>
          <a:xfrm>
            <a:off x="0" y="0"/>
            <a:ext cx="12192000" cy="945515"/>
          </a:xfrm>
          <a:prstGeom prst="rect">
            <a:avLst/>
          </a:prstGeom>
          <a:solidFill>
            <a:schemeClr val="tx1"/>
          </a:solidFill>
          <a:ln w="9525">
            <a:noFill/>
          </a:ln>
          <a:effectLst>
            <a:outerShdw dist="107763" dir="2699999" algn="ctr" rotWithShape="0">
              <a:schemeClr val="bg2">
                <a:alpha val="50000"/>
              </a:schemeClr>
            </a:outerShdw>
          </a:effectLst>
        </p:spPr>
        <p:txBody>
          <a:bodyPr>
            <a:spAutoFit/>
          </a:bodyPr>
          <a:p>
            <a:pPr algn="ctr">
              <a:lnSpc>
                <a:spcPct val="130000"/>
              </a:lnSpc>
            </a:pPr>
            <a:r>
              <a:rPr lang="zh-CN" altLang="en-US" sz="426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rPr>
              <a:t>神话破灭：十击美国真相</a:t>
            </a:r>
            <a:endParaRPr lang="zh-CN" altLang="en-US" sz="426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endParaRPr>
          </a:p>
        </p:txBody>
      </p:sp>
      <p:sp>
        <p:nvSpPr>
          <p:cNvPr id="2109444" name="文本框 2109443"/>
          <p:cNvSpPr txBox="1"/>
          <p:nvPr/>
        </p:nvSpPr>
        <p:spPr>
          <a:xfrm>
            <a:off x="1301751" y="1600200"/>
            <a:ext cx="6623049" cy="3538220"/>
          </a:xfrm>
          <a:prstGeom prst="rect">
            <a:avLst/>
          </a:prstGeom>
          <a:noFill/>
          <a:ln w="9525">
            <a:noFill/>
          </a:ln>
        </p:spPr>
        <p:txBody>
          <a:bodyPr>
            <a:spAutoFit/>
          </a:bodyPr>
          <a:p>
            <a:pPr algn="ctr">
              <a:spcBef>
                <a:spcPct val="50000"/>
              </a:spcBef>
            </a:pPr>
            <a:r>
              <a:rPr lang="en-US" altLang="zh-CN" sz="3200" b="1">
                <a:solidFill>
                  <a:schemeClr val="bg1"/>
                </a:solidFill>
                <a:latin typeface="黑体" panose="02010609060101010101" pitchFamily="49" charset="-122"/>
                <a:ea typeface="黑体" panose="02010609060101010101" pitchFamily="49" charset="-122"/>
              </a:rPr>
              <a:t>1.</a:t>
            </a:r>
            <a:r>
              <a:rPr lang="zh-CN" altLang="en-US" sz="3200" b="1" dirty="0">
                <a:solidFill>
                  <a:schemeClr val="bg1"/>
                </a:solidFill>
                <a:latin typeface="黑体" panose="02010609060101010101" pitchFamily="49" charset="-122"/>
                <a:ea typeface="黑体" panose="02010609060101010101" pitchFamily="49" charset="-122"/>
              </a:rPr>
              <a:t>疫情失控    </a:t>
            </a:r>
            <a:r>
              <a:rPr lang="en-US" altLang="zh-CN" sz="3200" b="1">
                <a:solidFill>
                  <a:schemeClr val="bg1"/>
                </a:solidFill>
                <a:latin typeface="黑体" panose="02010609060101010101" pitchFamily="49" charset="-122"/>
                <a:ea typeface="黑体" panose="02010609060101010101" pitchFamily="49" charset="-122"/>
              </a:rPr>
              <a:t>2.</a:t>
            </a:r>
            <a:r>
              <a:rPr lang="zh-CN" altLang="en-US" sz="3200" b="1" dirty="0">
                <a:solidFill>
                  <a:schemeClr val="bg1"/>
                </a:solidFill>
                <a:latin typeface="黑体" panose="02010609060101010101" pitchFamily="49" charset="-122"/>
                <a:ea typeface="黑体" panose="02010609060101010101" pitchFamily="49" charset="-122"/>
              </a:rPr>
              <a:t>国际失信</a:t>
            </a:r>
            <a:endParaRPr lang="zh-CN" altLang="en-US" sz="3200" b="1" dirty="0">
              <a:solidFill>
                <a:schemeClr val="bg1"/>
              </a:solidFill>
              <a:latin typeface="黑体" panose="02010609060101010101" pitchFamily="49" charset="-122"/>
              <a:ea typeface="黑体" panose="02010609060101010101" pitchFamily="49" charset="-122"/>
            </a:endParaRPr>
          </a:p>
          <a:p>
            <a:pPr algn="ctr">
              <a:spcBef>
                <a:spcPct val="50000"/>
              </a:spcBef>
            </a:pPr>
            <a:r>
              <a:rPr lang="en-US" altLang="zh-CN" sz="3200" b="1">
                <a:solidFill>
                  <a:schemeClr val="bg1"/>
                </a:solidFill>
                <a:latin typeface="黑体" panose="02010609060101010101" pitchFamily="49" charset="-122"/>
                <a:ea typeface="黑体" panose="02010609060101010101" pitchFamily="49" charset="-122"/>
              </a:rPr>
              <a:t>3.</a:t>
            </a:r>
            <a:r>
              <a:rPr lang="zh-CN" altLang="en-US" sz="3200" b="1" dirty="0">
                <a:solidFill>
                  <a:schemeClr val="bg1"/>
                </a:solidFill>
                <a:latin typeface="黑体" panose="02010609060101010101" pitchFamily="49" charset="-122"/>
                <a:ea typeface="黑体" panose="02010609060101010101" pitchFamily="49" charset="-122"/>
              </a:rPr>
              <a:t>军事失德    </a:t>
            </a:r>
            <a:r>
              <a:rPr lang="en-US" altLang="zh-CN" sz="3200" b="1">
                <a:solidFill>
                  <a:schemeClr val="bg1"/>
                </a:solidFill>
                <a:latin typeface="黑体" panose="02010609060101010101" pitchFamily="49" charset="-122"/>
                <a:ea typeface="黑体" panose="02010609060101010101" pitchFamily="49" charset="-122"/>
              </a:rPr>
              <a:t>4.</a:t>
            </a:r>
            <a:r>
              <a:rPr lang="zh-CN" altLang="en-US" sz="3200" b="1" dirty="0">
                <a:solidFill>
                  <a:schemeClr val="bg1"/>
                </a:solidFill>
                <a:latin typeface="黑体" panose="02010609060101010101" pitchFamily="49" charset="-122"/>
                <a:ea typeface="黑体" panose="02010609060101010101" pitchFamily="49" charset="-122"/>
              </a:rPr>
              <a:t>经济失势</a:t>
            </a:r>
            <a:endParaRPr lang="zh-CN" altLang="en-US" sz="3200" b="1" dirty="0">
              <a:solidFill>
                <a:schemeClr val="bg1"/>
              </a:solidFill>
              <a:latin typeface="黑体" panose="02010609060101010101" pitchFamily="49" charset="-122"/>
              <a:ea typeface="黑体" panose="02010609060101010101" pitchFamily="49" charset="-122"/>
            </a:endParaRPr>
          </a:p>
          <a:p>
            <a:pPr algn="ctr">
              <a:spcBef>
                <a:spcPct val="50000"/>
              </a:spcBef>
            </a:pPr>
            <a:r>
              <a:rPr lang="en-US" altLang="zh-CN" sz="3200" b="1">
                <a:solidFill>
                  <a:schemeClr val="bg1"/>
                </a:solidFill>
                <a:latin typeface="黑体" panose="02010609060101010101" pitchFamily="49" charset="-122"/>
                <a:ea typeface="黑体" panose="02010609060101010101" pitchFamily="49" charset="-122"/>
              </a:rPr>
              <a:t>5.</a:t>
            </a:r>
            <a:r>
              <a:rPr lang="zh-CN" altLang="en-US" sz="3200" b="1" dirty="0">
                <a:solidFill>
                  <a:schemeClr val="bg1"/>
                </a:solidFill>
                <a:latin typeface="黑体" panose="02010609060101010101" pitchFamily="49" charset="-122"/>
                <a:ea typeface="黑体" panose="02010609060101010101" pitchFamily="49" charset="-122"/>
              </a:rPr>
              <a:t>社会失和    </a:t>
            </a:r>
            <a:r>
              <a:rPr lang="en-US" altLang="zh-CN" sz="3200" b="1">
                <a:solidFill>
                  <a:schemeClr val="bg1"/>
                </a:solidFill>
                <a:latin typeface="黑体" panose="02010609060101010101" pitchFamily="49" charset="-122"/>
                <a:ea typeface="黑体" panose="02010609060101010101" pitchFamily="49" charset="-122"/>
              </a:rPr>
              <a:t>6.</a:t>
            </a:r>
            <a:r>
              <a:rPr lang="zh-CN" altLang="en-US" sz="3200" b="1" dirty="0">
                <a:solidFill>
                  <a:schemeClr val="bg1"/>
                </a:solidFill>
                <a:latin typeface="黑体" panose="02010609060101010101" pitchFamily="49" charset="-122"/>
                <a:ea typeface="黑体" panose="02010609060101010101" pitchFamily="49" charset="-122"/>
              </a:rPr>
              <a:t>制度失灵</a:t>
            </a:r>
            <a:endParaRPr lang="zh-CN" altLang="en-US" sz="3200" b="1" dirty="0">
              <a:solidFill>
                <a:schemeClr val="bg1"/>
              </a:solidFill>
              <a:latin typeface="黑体" panose="02010609060101010101" pitchFamily="49" charset="-122"/>
              <a:ea typeface="黑体" panose="02010609060101010101" pitchFamily="49" charset="-122"/>
            </a:endParaRPr>
          </a:p>
          <a:p>
            <a:pPr algn="ctr">
              <a:spcBef>
                <a:spcPct val="50000"/>
              </a:spcBef>
            </a:pPr>
            <a:r>
              <a:rPr lang="en-US" altLang="zh-CN" sz="3200" b="1">
                <a:solidFill>
                  <a:schemeClr val="bg1"/>
                </a:solidFill>
                <a:latin typeface="黑体" panose="02010609060101010101" pitchFamily="49" charset="-122"/>
                <a:ea typeface="黑体" panose="02010609060101010101" pitchFamily="49" charset="-122"/>
              </a:rPr>
              <a:t>7.</a:t>
            </a:r>
            <a:r>
              <a:rPr lang="zh-CN" altLang="en-US" sz="3200" b="1" dirty="0">
                <a:solidFill>
                  <a:schemeClr val="bg1"/>
                </a:solidFill>
                <a:latin typeface="黑体" panose="02010609060101010101" pitchFamily="49" charset="-122"/>
                <a:ea typeface="黑体" panose="02010609060101010101" pitchFamily="49" charset="-122"/>
              </a:rPr>
              <a:t>金钱民主    </a:t>
            </a:r>
            <a:r>
              <a:rPr lang="en-US" altLang="zh-CN" sz="3200" b="1">
                <a:solidFill>
                  <a:schemeClr val="bg1"/>
                </a:solidFill>
                <a:latin typeface="黑体" panose="02010609060101010101" pitchFamily="49" charset="-122"/>
                <a:ea typeface="黑体" panose="02010609060101010101" pitchFamily="49" charset="-122"/>
              </a:rPr>
              <a:t>8.</a:t>
            </a:r>
            <a:r>
              <a:rPr lang="zh-CN" altLang="en-US" sz="3200" b="1" dirty="0">
                <a:solidFill>
                  <a:schemeClr val="bg1"/>
                </a:solidFill>
                <a:latin typeface="黑体" panose="02010609060101010101" pitchFamily="49" charset="-122"/>
                <a:ea typeface="黑体" panose="02010609060101010101" pitchFamily="49" charset="-122"/>
              </a:rPr>
              <a:t>形式民主</a:t>
            </a:r>
            <a:endParaRPr lang="zh-CN" altLang="en-US" sz="3200" b="1" dirty="0">
              <a:solidFill>
                <a:schemeClr val="bg1"/>
              </a:solidFill>
              <a:latin typeface="黑体" panose="02010609060101010101" pitchFamily="49" charset="-122"/>
              <a:ea typeface="黑体" panose="02010609060101010101" pitchFamily="49" charset="-122"/>
            </a:endParaRPr>
          </a:p>
          <a:p>
            <a:pPr algn="ctr">
              <a:spcBef>
                <a:spcPct val="50000"/>
              </a:spcBef>
            </a:pPr>
            <a:r>
              <a:rPr lang="en-US" altLang="zh-CN" sz="3200" b="1">
                <a:solidFill>
                  <a:schemeClr val="bg1"/>
                </a:solidFill>
                <a:latin typeface="黑体" panose="02010609060101010101" pitchFamily="49" charset="-122"/>
                <a:ea typeface="黑体" panose="02010609060101010101" pitchFamily="49" charset="-122"/>
              </a:rPr>
              <a:t>9.</a:t>
            </a:r>
            <a:r>
              <a:rPr lang="zh-CN" altLang="en-US" sz="3200" b="1" dirty="0">
                <a:solidFill>
                  <a:schemeClr val="bg1"/>
                </a:solidFill>
                <a:latin typeface="黑体" panose="02010609060101010101" pitchFamily="49" charset="-122"/>
                <a:ea typeface="黑体" panose="02010609060101010101" pitchFamily="49" charset="-122"/>
              </a:rPr>
              <a:t>分裂民主    </a:t>
            </a:r>
            <a:r>
              <a:rPr lang="en-US" altLang="zh-CN" sz="3200" b="1">
                <a:solidFill>
                  <a:schemeClr val="bg1"/>
                </a:solidFill>
                <a:latin typeface="黑体" panose="02010609060101010101" pitchFamily="49" charset="-122"/>
                <a:ea typeface="黑体" panose="02010609060101010101" pitchFamily="49" charset="-122"/>
              </a:rPr>
              <a:t>10.</a:t>
            </a:r>
            <a:r>
              <a:rPr lang="zh-CN" altLang="en-US" sz="3200" b="1" dirty="0">
                <a:solidFill>
                  <a:schemeClr val="bg1"/>
                </a:solidFill>
                <a:latin typeface="黑体" panose="02010609060101010101" pitchFamily="49" charset="-122"/>
                <a:ea typeface="黑体" panose="02010609060101010101" pitchFamily="49" charset="-122"/>
              </a:rPr>
              <a:t>短视民主</a:t>
            </a:r>
            <a:endParaRPr lang="zh-CN" altLang="en-US" sz="3200" dirty="0">
              <a:solidFill>
                <a:schemeClr val="bg1"/>
              </a:solidFill>
              <a:latin typeface="黑体" panose="02010609060101010101" pitchFamily="49" charset="-122"/>
              <a:ea typeface="黑体"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63714" name="图片 2163713" descr="O1CN01fza5nr1dETleTYelD_!!2471923704"/>
          <p:cNvPicPr>
            <a:picLocks noChangeAspect="1"/>
          </p:cNvPicPr>
          <p:nvPr/>
        </p:nvPicPr>
        <p:blipFill>
          <a:blip r:embed="rId1"/>
          <a:stretch>
            <a:fillRect/>
          </a:stretch>
        </p:blipFill>
        <p:spPr>
          <a:xfrm>
            <a:off x="0" y="279400"/>
            <a:ext cx="3757084" cy="5588000"/>
          </a:xfrm>
          <a:prstGeom prst="rect">
            <a:avLst/>
          </a:prstGeom>
          <a:noFill/>
          <a:ln w="9525">
            <a:noFill/>
          </a:ln>
        </p:spPr>
      </p:pic>
      <p:sp>
        <p:nvSpPr>
          <p:cNvPr id="2163715" name="文本框 2163714"/>
          <p:cNvSpPr txBox="1"/>
          <p:nvPr/>
        </p:nvSpPr>
        <p:spPr>
          <a:xfrm>
            <a:off x="3860800" y="933451"/>
            <a:ext cx="7721600" cy="4847590"/>
          </a:xfrm>
          <a:prstGeom prst="rect">
            <a:avLst/>
          </a:prstGeom>
          <a:noFill/>
          <a:ln w="9525">
            <a:noFill/>
          </a:ln>
        </p:spPr>
        <p:txBody>
          <a:bodyPr>
            <a:spAutoFit/>
          </a:bodyPr>
          <a:p>
            <a:pPr>
              <a:lnSpc>
                <a:spcPct val="130000"/>
              </a:lnSpc>
            </a:pPr>
            <a:r>
              <a:rPr lang="zh-CN" altLang="en-US" sz="2400" dirty="0">
                <a:latin typeface="黑体" panose="02010609060101010101" pitchFamily="49" charset="-122"/>
                <a:ea typeface="黑体" panose="02010609060101010101" pitchFamily="49" charset="-122"/>
              </a:rPr>
              <a:t>    </a:t>
            </a:r>
            <a:r>
              <a:rPr lang="zh-CN" altLang="en-US" sz="2135" dirty="0">
                <a:latin typeface="黑体" panose="02010609060101010101" pitchFamily="49" charset="-122"/>
                <a:ea typeface="黑体" panose="02010609060101010101" pitchFamily="49" charset="-122"/>
              </a:rPr>
              <a:t>很长一段时间以来，有些西方人把自己的文明说成是完美无缺，而其他文明则一无是处。这种说法尽管荒唐，而且越来越不能拿出来登大雅之堂，但它却流传广泛，很容易让无知的人们信以为真。</a:t>
            </a:r>
            <a:br>
              <a:rPr lang="zh-CN" altLang="en-US" sz="2135" dirty="0">
                <a:latin typeface="黑体" panose="02010609060101010101" pitchFamily="49" charset="-122"/>
                <a:ea typeface="黑体" panose="02010609060101010101" pitchFamily="49" charset="-122"/>
              </a:rPr>
            </a:br>
            <a:r>
              <a:rPr lang="zh-CN" altLang="en-US" sz="2135" dirty="0">
                <a:latin typeface="黑体" panose="02010609060101010101" pitchFamily="49" charset="-122"/>
                <a:ea typeface="黑体" panose="02010609060101010101" pitchFamily="49" charset="-122"/>
              </a:rPr>
              <a:t>    西方文明来自西方本土，而不来自西方的上天；西方文明是土生土长的西方本土文明，有许多现象是它所特有的，并非所谓的“普世价值</a:t>
            </a:r>
            <a:r>
              <a:rPr lang="en-US" altLang="zh-CN" sz="2135">
                <a:latin typeface="黑体" panose="02010609060101010101" pitchFamily="49" charset="-122"/>
                <a:ea typeface="黑体" panose="02010609060101010101" pitchFamily="49" charset="-122"/>
              </a:rPr>
              <a:t>”</a:t>
            </a:r>
            <a:r>
              <a:rPr lang="zh-CN" altLang="en-US" sz="2135" dirty="0">
                <a:latin typeface="黑体" panose="02010609060101010101" pitchFamily="49" charset="-122"/>
                <a:ea typeface="黑体" panose="02010609060101010101" pitchFamily="49" charset="-122"/>
              </a:rPr>
              <a:t>。</a:t>
            </a:r>
            <a:br>
              <a:rPr lang="zh-CN" altLang="en-US" sz="2135" dirty="0">
                <a:latin typeface="黑体" panose="02010609060101010101" pitchFamily="49" charset="-122"/>
                <a:ea typeface="黑体" panose="02010609060101010101" pitchFamily="49" charset="-122"/>
              </a:rPr>
            </a:br>
            <a:r>
              <a:rPr lang="zh-CN" altLang="en-US" sz="2135" dirty="0">
                <a:latin typeface="黑体" panose="02010609060101010101" pitchFamily="49" charset="-122"/>
                <a:ea typeface="黑体" panose="02010609060101010101" pitchFamily="49" charset="-122"/>
              </a:rPr>
              <a:t>    西方文明的确有许多长处，值得他人学习，但也有不少短处，须被他人引以为戒。我们观察西方文明的最大优势，就在于我们不在“那山”中，可以看得更清楚。</a:t>
            </a:r>
            <a:endParaRPr lang="zh-CN" altLang="en-US" sz="2135" dirty="0">
              <a:latin typeface="黑体" panose="02010609060101010101" pitchFamily="49" charset="-122"/>
              <a:ea typeface="黑体" panose="02010609060101010101" pitchFamily="49" charset="-122"/>
            </a:endParaRPr>
          </a:p>
          <a:p>
            <a:pPr algn="r">
              <a:lnSpc>
                <a:spcPct val="130000"/>
              </a:lnSpc>
            </a:pPr>
            <a:r>
              <a:rPr lang="zh-CN" altLang="en-US" sz="2135" dirty="0">
                <a:latin typeface="黑体" panose="02010609060101010101" pitchFamily="49" charset="-122"/>
                <a:ea typeface="黑体" panose="02010609060101010101" pitchFamily="49" charset="-122"/>
              </a:rPr>
              <a:t>                 </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钱乘旦</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西方那一块土</a:t>
            </a:r>
            <a:r>
              <a:rPr lang="en-US" altLang="zh-CN" sz="1865">
                <a:latin typeface="楷体" panose="02010609060101010101" pitchFamily="49" charset="-122"/>
                <a:ea typeface="楷体" panose="02010609060101010101" pitchFamily="49" charset="-122"/>
              </a:rPr>
              <a:t>》</a:t>
            </a:r>
            <a:endParaRPr lang="en-US" altLang="zh-CN" sz="1865">
              <a:latin typeface="楷体" panose="02010609060101010101" pitchFamily="49" charset="-122"/>
              <a:ea typeface="楷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4738" name="Text Box 2"/>
          <p:cNvSpPr txBox="1"/>
          <p:nvPr/>
        </p:nvSpPr>
        <p:spPr>
          <a:xfrm>
            <a:off x="609600" y="685800"/>
            <a:ext cx="10769600" cy="5324475"/>
          </a:xfrm>
          <a:prstGeom prst="rect">
            <a:avLst/>
          </a:prstGeom>
          <a:noFill/>
          <a:ln w="9525">
            <a:noFill/>
          </a:ln>
        </p:spPr>
        <p:txBody>
          <a:bodyPr>
            <a:spAutoFit/>
          </a:bodyPr>
          <a:p>
            <a:pPr>
              <a:lnSpc>
                <a:spcPct val="130000"/>
              </a:lnSpc>
            </a:pPr>
            <a:r>
              <a:rPr lang="zh-CN" altLang="en-US" sz="2135" dirty="0">
                <a:latin typeface="黑体" panose="02010609060101010101" pitchFamily="49" charset="-122"/>
                <a:ea typeface="黑体" panose="02010609060101010101" pitchFamily="49" charset="-122"/>
              </a:rPr>
              <a:t>    </a:t>
            </a:r>
            <a:r>
              <a:rPr lang="zh-CN" altLang="en-US" sz="1865" dirty="0">
                <a:latin typeface="黑体" panose="02010609060101010101" pitchFamily="49" charset="-122"/>
                <a:ea typeface="黑体" panose="02010609060101010101" pitchFamily="49" charset="-122"/>
              </a:rPr>
              <a:t>（</a:t>
            </a:r>
            <a:r>
              <a:rPr lang="en-US" altLang="zh-CN" sz="1865">
                <a:latin typeface="黑体" panose="02010609060101010101" pitchFamily="49" charset="-122"/>
                <a:ea typeface="黑体" panose="02010609060101010101" pitchFamily="49" charset="-122"/>
              </a:rPr>
              <a:t>2011.</a:t>
            </a:r>
            <a:r>
              <a:rPr lang="zh-CN" altLang="en-US" sz="1865" dirty="0">
                <a:latin typeface="黑体" panose="02010609060101010101" pitchFamily="49" charset="-122"/>
                <a:ea typeface="黑体" panose="02010609060101010101" pitchFamily="49" charset="-122"/>
              </a:rPr>
              <a:t>全国新课标卷文综</a:t>
            </a:r>
            <a:r>
              <a:rPr lang="en-US" altLang="zh-CN" sz="1865">
                <a:latin typeface="黑体" panose="02010609060101010101" pitchFamily="49" charset="-122"/>
                <a:ea typeface="黑体" panose="02010609060101010101" pitchFamily="49" charset="-122"/>
              </a:rPr>
              <a:t>.41</a:t>
            </a:r>
            <a:r>
              <a:rPr lang="zh-CN" altLang="en-US" sz="1865" dirty="0">
                <a:latin typeface="黑体" panose="02010609060101010101" pitchFamily="49" charset="-122"/>
                <a:ea typeface="黑体" panose="02010609060101010101" pitchFamily="49" charset="-122"/>
              </a:rPr>
              <a:t>）（</a:t>
            </a:r>
            <a:r>
              <a:rPr lang="en-US" altLang="zh-CN" sz="1865">
                <a:latin typeface="黑体" panose="02010609060101010101" pitchFamily="49" charset="-122"/>
                <a:ea typeface="黑体" panose="02010609060101010101" pitchFamily="49" charset="-122"/>
              </a:rPr>
              <a:t>12 </a:t>
            </a:r>
            <a:r>
              <a:rPr lang="zh-CN" altLang="en-US" sz="1865" dirty="0">
                <a:latin typeface="黑体" panose="02010609060101010101" pitchFamily="49" charset="-122"/>
                <a:ea typeface="黑体" panose="02010609060101010101" pitchFamily="49" charset="-122"/>
              </a:rPr>
              <a:t>分）阅读材料，回答问题。</a:t>
            </a:r>
            <a:endParaRPr lang="zh-CN" altLang="en-US" sz="1865" dirty="0">
              <a:latin typeface="黑体" panose="02010609060101010101" pitchFamily="49" charset="-122"/>
              <a:ea typeface="黑体" panose="02010609060101010101" pitchFamily="49" charset="-122"/>
            </a:endParaRPr>
          </a:p>
          <a:p>
            <a:pPr>
              <a:lnSpc>
                <a:spcPct val="130000"/>
              </a:lnSpc>
            </a:pPr>
            <a:r>
              <a:rPr lang="zh-CN" altLang="en-US" sz="1865" dirty="0">
                <a:latin typeface="黑体" panose="02010609060101010101" pitchFamily="49" charset="-122"/>
                <a:ea typeface="黑体" panose="02010609060101010101" pitchFamily="49" charset="-122"/>
              </a:rPr>
              <a:t>    材料：西方的崛起曾被视为世界历史中最引人入胜的历程之一。这一进程始于民主与哲学在古希腊和古罗马的出现，继之以中世纪欧洲的君主制和骑士制度，经过文艺复兴和大航海时代，结束于西欧和北美对全世界军事、经济和政治的控制。非洲、拉丁美洲和亚洲的人们只有在遭遇欧洲探险或被殖民时才会被提到，他们的历史也就是从欧洲的接触和征服才开始的。</a:t>
            </a:r>
            <a:endParaRPr lang="zh-CN" altLang="en-US" sz="1865" dirty="0">
              <a:latin typeface="黑体" panose="02010609060101010101" pitchFamily="49" charset="-122"/>
              <a:ea typeface="黑体" panose="02010609060101010101" pitchFamily="49" charset="-122"/>
            </a:endParaRPr>
          </a:p>
          <a:p>
            <a:pPr>
              <a:lnSpc>
                <a:spcPct val="130000"/>
              </a:lnSpc>
            </a:pPr>
            <a:r>
              <a:rPr lang="zh-CN" altLang="en-US" sz="1865" dirty="0">
                <a:latin typeface="黑体" panose="02010609060101010101" pitchFamily="49" charset="-122"/>
                <a:ea typeface="黑体" panose="02010609060101010101" pitchFamily="49" charset="-122"/>
              </a:rPr>
              <a:t>    然而，在过去的十多年中，一些历史学家对上述概括提出了颠覆性的认识。他们认为</a:t>
            </a:r>
            <a:r>
              <a:rPr lang="zh-CN" altLang="en-US" sz="1865" dirty="0">
                <a:solidFill>
                  <a:srgbClr val="0000FF"/>
                </a:solidFill>
                <a:latin typeface="黑体" panose="02010609060101010101" pitchFamily="49" charset="-122"/>
                <a:ea typeface="黑体" panose="02010609060101010101" pitchFamily="49" charset="-122"/>
              </a:rPr>
              <a:t>在 </a:t>
            </a:r>
            <a:r>
              <a:rPr lang="en-US" altLang="zh-CN" sz="1865">
                <a:solidFill>
                  <a:srgbClr val="0000FF"/>
                </a:solidFill>
                <a:latin typeface="黑体" panose="02010609060101010101" pitchFamily="49" charset="-122"/>
                <a:ea typeface="黑体" panose="02010609060101010101" pitchFamily="49" charset="-122"/>
              </a:rPr>
              <a:t>1500 </a:t>
            </a:r>
            <a:r>
              <a:rPr lang="zh-CN" altLang="en-US" sz="1865" dirty="0">
                <a:solidFill>
                  <a:srgbClr val="0000FF"/>
                </a:solidFill>
                <a:latin typeface="黑体" panose="02010609060101010101" pitchFamily="49" charset="-122"/>
                <a:ea typeface="黑体" panose="02010609060101010101" pitchFamily="49" charset="-122"/>
              </a:rPr>
              <a:t>年前后的经济、科学技术、航海、贸易以及探索开拓方面，亚洲与中东国家都是全世界的引领者，</a:t>
            </a:r>
            <a:r>
              <a:rPr lang="zh-CN" altLang="en-US" sz="1865" dirty="0">
                <a:latin typeface="黑体" panose="02010609060101010101" pitchFamily="49" charset="-122"/>
                <a:ea typeface="黑体" panose="02010609060101010101" pitchFamily="49" charset="-122"/>
              </a:rPr>
              <a:t>而那时欧洲刚走出中世纪进入文艺复兴时期。这些历史学家认为，当时的欧洲要远远落后于世界其他地方的许多文明，直到 </a:t>
            </a:r>
            <a:r>
              <a:rPr lang="en-US" altLang="zh-CN" sz="1865">
                <a:latin typeface="黑体" panose="02010609060101010101" pitchFamily="49" charset="-122"/>
                <a:ea typeface="黑体" panose="02010609060101010101" pitchFamily="49" charset="-122"/>
              </a:rPr>
              <a:t>1800 </a:t>
            </a:r>
            <a:r>
              <a:rPr lang="zh-CN" altLang="en-US" sz="1865" dirty="0">
                <a:latin typeface="黑体" panose="02010609060101010101" pitchFamily="49" charset="-122"/>
                <a:ea typeface="黑体" panose="02010609060101010101" pitchFamily="49" charset="-122"/>
              </a:rPr>
              <a:t>年才赶上并超过那些领先的亚洲国家。因此，</a:t>
            </a:r>
            <a:r>
              <a:rPr lang="zh-CN" altLang="en-US" sz="1865" dirty="0">
                <a:solidFill>
                  <a:srgbClr val="0000FF"/>
                </a:solidFill>
                <a:latin typeface="黑体" panose="02010609060101010101" pitchFamily="49" charset="-122"/>
                <a:ea typeface="黑体" panose="02010609060101010101" pitchFamily="49" charset="-122"/>
              </a:rPr>
              <a:t>西方崛起是比较晚近才突然发生的，这在很大程度上都要归功于其他文明的成就，而不仅仅取决于欧洲本土上发生的事情。</a:t>
            </a:r>
            <a:endParaRPr lang="zh-CN" altLang="en-US" sz="1865" dirty="0">
              <a:solidFill>
                <a:srgbClr val="0000FF"/>
              </a:solidFill>
              <a:latin typeface="黑体" panose="02010609060101010101" pitchFamily="49" charset="-122"/>
              <a:ea typeface="黑体" panose="02010609060101010101" pitchFamily="49" charset="-122"/>
            </a:endParaRPr>
          </a:p>
          <a:p>
            <a:pPr algn="r">
              <a:lnSpc>
                <a:spcPct val="130000"/>
              </a:lnSpc>
            </a:pPr>
            <a:r>
              <a:rPr lang="en-US" altLang="zh-CN" sz="160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摘编自杰克</a:t>
            </a:r>
            <a:r>
              <a:rPr lang="en-US" altLang="zh-CN" sz="160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戈德斯通</a:t>
            </a:r>
            <a:r>
              <a:rPr lang="en-US" altLang="zh-CN" sz="160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为什么是欧洲？</a:t>
            </a:r>
            <a:r>
              <a:rPr lang="en-US" altLang="zh-CN" sz="160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世界史视角下的西方崛起（</a:t>
            </a:r>
            <a:r>
              <a:rPr lang="en-US" altLang="zh-CN" sz="1600">
                <a:latin typeface="楷体" panose="02010609060101010101" pitchFamily="49" charset="-122"/>
                <a:ea typeface="楷体" panose="02010609060101010101" pitchFamily="49" charset="-122"/>
              </a:rPr>
              <a:t>1500</a:t>
            </a:r>
            <a:r>
              <a:rPr lang="zh-CN" altLang="en-US" sz="1600" dirty="0">
                <a:latin typeface="楷体" panose="02010609060101010101" pitchFamily="49" charset="-122"/>
                <a:ea typeface="楷体" panose="02010609060101010101" pitchFamily="49" charset="-122"/>
              </a:rPr>
              <a:t>～</a:t>
            </a:r>
            <a:r>
              <a:rPr lang="en-US" altLang="zh-CN" sz="1600">
                <a:latin typeface="楷体" panose="02010609060101010101" pitchFamily="49" charset="-122"/>
                <a:ea typeface="楷体" panose="02010609060101010101" pitchFamily="49" charset="-122"/>
              </a:rPr>
              <a:t>1850</a:t>
            </a:r>
            <a:r>
              <a:rPr lang="zh-CN" altLang="en-US" sz="1600" dirty="0">
                <a:latin typeface="楷体" panose="02010609060101010101" pitchFamily="49" charset="-122"/>
                <a:ea typeface="楷体" panose="02010609060101010101" pitchFamily="49" charset="-122"/>
              </a:rPr>
              <a:t>）</a:t>
            </a:r>
            <a:r>
              <a:rPr lang="en-US" altLang="zh-CN" sz="1600">
                <a:latin typeface="楷体" panose="02010609060101010101" pitchFamily="49" charset="-122"/>
                <a:ea typeface="楷体" panose="02010609060101010101" pitchFamily="49" charset="-122"/>
              </a:rPr>
              <a:t>》</a:t>
            </a:r>
            <a:endParaRPr lang="en-US" altLang="zh-CN" sz="1600">
              <a:latin typeface="楷体" panose="02010609060101010101" pitchFamily="49" charset="-122"/>
              <a:ea typeface="楷体" panose="02010609060101010101" pitchFamily="49" charset="-122"/>
            </a:endParaRPr>
          </a:p>
          <a:p>
            <a:pPr>
              <a:lnSpc>
                <a:spcPct val="130000"/>
              </a:lnSpc>
            </a:pPr>
            <a:r>
              <a:rPr lang="zh-CN" altLang="en-US" sz="1865" dirty="0">
                <a:latin typeface="黑体" panose="02010609060101010101" pitchFamily="49" charset="-122"/>
                <a:ea typeface="黑体" panose="02010609060101010101" pitchFamily="49" charset="-122"/>
              </a:rPr>
              <a:t>     评材料中关于西方崛起的观点。（</a:t>
            </a:r>
            <a:r>
              <a:rPr lang="en-US" altLang="zh-CN" sz="1865">
                <a:latin typeface="黑体" panose="02010609060101010101" pitchFamily="49" charset="-122"/>
                <a:ea typeface="黑体" panose="02010609060101010101" pitchFamily="49" charset="-122"/>
              </a:rPr>
              <a:t>12 </a:t>
            </a:r>
            <a:r>
              <a:rPr lang="zh-CN" altLang="en-US" sz="1865" dirty="0">
                <a:latin typeface="黑体" panose="02010609060101010101" pitchFamily="49" charset="-122"/>
                <a:ea typeface="黑体" panose="02010609060101010101" pitchFamily="49" charset="-122"/>
              </a:rPr>
              <a:t>分）</a:t>
            </a:r>
            <a:endParaRPr lang="zh-CN" altLang="en-US" sz="1865" dirty="0">
              <a:latin typeface="黑体" panose="02010609060101010101" pitchFamily="49" charset="-122"/>
              <a:ea typeface="黑体" panose="02010609060101010101" pitchFamily="49" charset="-122"/>
            </a:endParaRPr>
          </a:p>
          <a:p>
            <a:pPr>
              <a:lnSpc>
                <a:spcPct val="130000"/>
              </a:lnSpc>
            </a:pPr>
            <a:r>
              <a:rPr lang="zh-CN" altLang="en-US" sz="1865" dirty="0">
                <a:latin typeface="黑体" panose="02010609060101010101" pitchFamily="49" charset="-122"/>
                <a:ea typeface="黑体" panose="02010609060101010101" pitchFamily="49" charset="-122"/>
              </a:rPr>
              <a:t>    （要求：围绕材料中的一种或两种观点展开评论；观点明确，史论结合。）</a:t>
            </a:r>
            <a:endParaRPr lang="zh-CN" altLang="en-US" sz="1865" dirty="0">
              <a:latin typeface="黑体" panose="02010609060101010101" pitchFamily="49" charset="-122"/>
              <a:ea typeface="黑体" panose="02010609060101010101" pitchFamily="49" charset="-122"/>
            </a:endParaRPr>
          </a:p>
          <a:p>
            <a:pPr>
              <a:lnSpc>
                <a:spcPct val="130000"/>
              </a:lnSpc>
            </a:pPr>
            <a:endParaRPr lang="zh-CN" altLang="en-US" sz="1865" dirty="0">
              <a:latin typeface="黑体" panose="02010609060101010101" pitchFamily="49" charset="-122"/>
              <a:ea typeface="黑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7330" name="文本框 40962"/>
          <p:cNvSpPr txBox="1"/>
          <p:nvPr/>
        </p:nvSpPr>
        <p:spPr>
          <a:xfrm>
            <a:off x="0" y="0"/>
            <a:ext cx="12192000" cy="879475"/>
          </a:xfrm>
          <a:prstGeom prst="rect">
            <a:avLst/>
          </a:prstGeom>
          <a:solidFill>
            <a:srgbClr val="0000FF"/>
          </a:solidFill>
          <a:ln w="9525">
            <a:noFill/>
          </a:ln>
          <a:effectLst>
            <a:outerShdw dist="107763" dir="2699999" algn="ctr" rotWithShape="0">
              <a:srgbClr val="808080">
                <a:alpha val="50000"/>
              </a:srgbClr>
            </a:outerShdw>
          </a:effectLst>
        </p:spPr>
        <p:txBody>
          <a:bodyPr>
            <a:spAutoFit/>
          </a:bodyPr>
          <a:p>
            <a:pPr algn="ctr">
              <a:lnSpc>
                <a:spcPct val="120000"/>
              </a:lnSpc>
              <a:buFont typeface="Arial" panose="020B0604020202020204" pitchFamily="34" charset="0"/>
            </a:pPr>
            <a:r>
              <a:rPr lang="zh-CN" altLang="en-US" sz="4265" b="1" dirty="0">
                <a:solidFill>
                  <a:schemeClr val="bg1"/>
                </a:solidFill>
                <a:effectLst>
                  <a:outerShdw blurRad="38100" dist="38100" dir="2700000">
                    <a:srgbClr val="000000"/>
                  </a:outerShdw>
                </a:effectLst>
                <a:latin typeface="黑体" panose="02010609060101010101" pitchFamily="49" charset="-122"/>
                <a:ea typeface="黑体" panose="02010609060101010101" pitchFamily="49" charset="-122"/>
              </a:rPr>
              <a:t>中国何以自信？</a:t>
            </a:r>
            <a:endParaRPr lang="zh-CN" altLang="en-US" sz="4265" b="1">
              <a:solidFill>
                <a:schemeClr val="bg1"/>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sp>
        <p:nvSpPr>
          <p:cNvPr id="2147331" name="文本框 2147330"/>
          <p:cNvSpPr txBox="1"/>
          <p:nvPr/>
        </p:nvSpPr>
        <p:spPr>
          <a:xfrm>
            <a:off x="2438400" y="1181100"/>
            <a:ext cx="7721600" cy="2651125"/>
          </a:xfrm>
          <a:prstGeom prst="rect">
            <a:avLst/>
          </a:prstGeom>
          <a:noFill/>
          <a:ln w="9525">
            <a:noFill/>
          </a:ln>
        </p:spPr>
        <p:txBody>
          <a:bodyPr>
            <a:spAutoFit/>
          </a:bodyPr>
          <a:p>
            <a:pPr>
              <a:lnSpc>
                <a:spcPct val="130000"/>
              </a:lnSpc>
            </a:pPr>
            <a:r>
              <a:rPr lang="en-US" altLang="zh-CN" sz="3200">
                <a:latin typeface="黑体" panose="02010609060101010101" pitchFamily="49" charset="-122"/>
                <a:ea typeface="黑体" panose="02010609060101010101" pitchFamily="49" charset="-122"/>
              </a:rPr>
              <a:t>1.</a:t>
            </a:r>
            <a:r>
              <a:rPr lang="zh-CN" altLang="en-US" sz="3200" dirty="0">
                <a:latin typeface="黑体" panose="02010609060101010101" pitchFamily="49" charset="-122"/>
                <a:ea typeface="黑体" panose="02010609060101010101" pitchFamily="49" charset="-122"/>
              </a:rPr>
              <a:t>疫情视野           </a:t>
            </a:r>
            <a:r>
              <a:rPr lang="en-US" altLang="zh-CN" sz="3200">
                <a:latin typeface="黑体" panose="02010609060101010101" pitchFamily="49" charset="-122"/>
                <a:ea typeface="黑体" panose="02010609060101010101" pitchFamily="49" charset="-122"/>
              </a:rPr>
              <a:t>2.</a:t>
            </a:r>
            <a:r>
              <a:rPr lang="zh-CN" altLang="en-US" sz="3200" dirty="0">
                <a:latin typeface="黑体" panose="02010609060101010101" pitchFamily="49" charset="-122"/>
                <a:ea typeface="黑体" panose="02010609060101010101" pitchFamily="49" charset="-122"/>
              </a:rPr>
              <a:t>外交视野</a:t>
            </a:r>
            <a:endParaRPr lang="zh-CN" altLang="en-US" sz="3200" dirty="0">
              <a:latin typeface="黑体" panose="02010609060101010101" pitchFamily="49" charset="-122"/>
              <a:ea typeface="黑体" panose="02010609060101010101" pitchFamily="49" charset="-122"/>
            </a:endParaRPr>
          </a:p>
          <a:p>
            <a:pPr>
              <a:lnSpc>
                <a:spcPct val="130000"/>
              </a:lnSpc>
            </a:pPr>
            <a:r>
              <a:rPr lang="en-US" altLang="zh-CN" sz="3200">
                <a:latin typeface="黑体" panose="02010609060101010101" pitchFamily="49" charset="-122"/>
                <a:ea typeface="黑体" panose="02010609060101010101" pitchFamily="49" charset="-122"/>
              </a:rPr>
              <a:t>3.</a:t>
            </a:r>
            <a:r>
              <a:rPr lang="zh-CN" altLang="en-US" sz="3200" dirty="0">
                <a:latin typeface="黑体" panose="02010609060101010101" pitchFamily="49" charset="-122"/>
                <a:ea typeface="黑体" panose="02010609060101010101" pitchFamily="49" charset="-122"/>
              </a:rPr>
              <a:t>经济视野           </a:t>
            </a:r>
            <a:r>
              <a:rPr lang="en-US" altLang="zh-CN" sz="3200">
                <a:latin typeface="黑体" panose="02010609060101010101" pitchFamily="49" charset="-122"/>
                <a:ea typeface="黑体" panose="02010609060101010101" pitchFamily="49" charset="-122"/>
              </a:rPr>
              <a:t>4.</a:t>
            </a:r>
            <a:r>
              <a:rPr lang="zh-CN" altLang="en-US" sz="3200" dirty="0">
                <a:latin typeface="黑体" panose="02010609060101010101" pitchFamily="49" charset="-122"/>
                <a:ea typeface="黑体" panose="02010609060101010101" pitchFamily="49" charset="-122"/>
              </a:rPr>
              <a:t>民生视野</a:t>
            </a:r>
            <a:endParaRPr lang="zh-CN" altLang="en-US" sz="3200" dirty="0">
              <a:latin typeface="黑体" panose="02010609060101010101" pitchFamily="49" charset="-122"/>
              <a:ea typeface="黑体" panose="02010609060101010101" pitchFamily="49" charset="-122"/>
            </a:endParaRPr>
          </a:p>
          <a:p>
            <a:pPr>
              <a:lnSpc>
                <a:spcPct val="130000"/>
              </a:lnSpc>
            </a:pPr>
            <a:r>
              <a:rPr lang="en-US" altLang="zh-CN" sz="3200">
                <a:latin typeface="黑体" panose="02010609060101010101" pitchFamily="49" charset="-122"/>
                <a:ea typeface="黑体" panose="02010609060101010101" pitchFamily="49" charset="-122"/>
              </a:rPr>
              <a:t>5.</a:t>
            </a:r>
            <a:r>
              <a:rPr lang="zh-CN" altLang="en-US" sz="3200" dirty="0">
                <a:latin typeface="黑体" panose="02010609060101010101" pitchFamily="49" charset="-122"/>
                <a:ea typeface="黑体" panose="02010609060101010101" pitchFamily="49" charset="-122"/>
              </a:rPr>
              <a:t>政治视野           </a:t>
            </a:r>
            <a:r>
              <a:rPr lang="en-US" altLang="zh-CN" sz="3200">
                <a:latin typeface="黑体" panose="02010609060101010101" pitchFamily="49" charset="-122"/>
                <a:ea typeface="黑体" panose="02010609060101010101" pitchFamily="49" charset="-122"/>
              </a:rPr>
              <a:t>6.</a:t>
            </a:r>
            <a:r>
              <a:rPr lang="zh-CN" altLang="en-US" sz="3200" dirty="0">
                <a:latin typeface="黑体" panose="02010609060101010101" pitchFamily="49" charset="-122"/>
                <a:ea typeface="黑体" panose="02010609060101010101" pitchFamily="49" charset="-122"/>
              </a:rPr>
              <a:t>军事视野</a:t>
            </a:r>
            <a:endParaRPr lang="zh-CN" altLang="en-US" sz="3200" dirty="0">
              <a:latin typeface="黑体" panose="02010609060101010101" pitchFamily="49" charset="-122"/>
              <a:ea typeface="黑体" panose="02010609060101010101" pitchFamily="49" charset="-122"/>
            </a:endParaRPr>
          </a:p>
          <a:p>
            <a:pPr>
              <a:lnSpc>
                <a:spcPct val="130000"/>
              </a:lnSpc>
            </a:pPr>
            <a:r>
              <a:rPr lang="en-US" altLang="zh-CN" sz="3200">
                <a:latin typeface="黑体" panose="02010609060101010101" pitchFamily="49" charset="-122"/>
                <a:ea typeface="黑体" panose="02010609060101010101" pitchFamily="49" charset="-122"/>
              </a:rPr>
              <a:t>7.</a:t>
            </a:r>
            <a:r>
              <a:rPr lang="zh-CN" altLang="en-US" sz="3200" dirty="0">
                <a:latin typeface="黑体" panose="02010609060101010101" pitchFamily="49" charset="-122"/>
                <a:ea typeface="黑体" panose="02010609060101010101" pitchFamily="49" charset="-122"/>
              </a:rPr>
              <a:t>科教视野           </a:t>
            </a:r>
            <a:r>
              <a:rPr lang="en-US" altLang="zh-CN" sz="3200">
                <a:latin typeface="黑体" panose="02010609060101010101" pitchFamily="49" charset="-122"/>
                <a:ea typeface="黑体" panose="02010609060101010101" pitchFamily="49" charset="-122"/>
              </a:rPr>
              <a:t>8.</a:t>
            </a:r>
            <a:r>
              <a:rPr lang="zh-CN" altLang="en-US" sz="3200" dirty="0">
                <a:latin typeface="黑体" panose="02010609060101010101" pitchFamily="49" charset="-122"/>
                <a:ea typeface="黑体" panose="02010609060101010101" pitchFamily="49" charset="-122"/>
              </a:rPr>
              <a:t>文化视野</a:t>
            </a:r>
            <a:endParaRPr lang="zh-CN" altLang="en-US" sz="3200" dirty="0">
              <a:latin typeface="黑体" panose="02010609060101010101" pitchFamily="49" charset="-122"/>
              <a:ea typeface="黑体" panose="02010609060101010101" pitchFamily="49" charset="-122"/>
            </a:endParaRPr>
          </a:p>
        </p:txBody>
      </p:sp>
      <p:pic>
        <p:nvPicPr>
          <p:cNvPr id="2147332" name="图片 2147331" descr="1db80004303449357353?from=pc"/>
          <p:cNvPicPr>
            <a:picLocks noChangeAspect="1"/>
          </p:cNvPicPr>
          <p:nvPr/>
        </p:nvPicPr>
        <p:blipFill>
          <a:blip r:embed="rId1">
            <a:lum bright="12000" contrast="-17999"/>
          </a:blip>
          <a:srcRect t="23245"/>
          <a:stretch>
            <a:fillRect/>
          </a:stretch>
        </p:blipFill>
        <p:spPr>
          <a:xfrm>
            <a:off x="0" y="4241800"/>
            <a:ext cx="12192000" cy="2616200"/>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3234" name="文本框 2143233"/>
          <p:cNvSpPr txBox="1"/>
          <p:nvPr/>
        </p:nvSpPr>
        <p:spPr>
          <a:xfrm>
            <a:off x="0" y="0"/>
            <a:ext cx="12192000" cy="838835"/>
          </a:xfrm>
          <a:prstGeom prst="rect">
            <a:avLst/>
          </a:prstGeom>
          <a:solidFill>
            <a:srgbClr val="0000FF"/>
          </a:solidFill>
          <a:ln w="9525">
            <a:noFill/>
          </a:ln>
          <a:effectLst>
            <a:outerShdw dist="107763" dir="2699999" algn="ctr" rotWithShape="0">
              <a:schemeClr val="bg2">
                <a:alpha val="50000"/>
              </a:schemeClr>
            </a:outerShdw>
          </a:effectLst>
        </p:spPr>
        <p:txBody>
          <a:bodyPr>
            <a:spAutoFit/>
          </a:bodyPr>
          <a:p>
            <a:pPr algn="ctr">
              <a:lnSpc>
                <a:spcPct val="130000"/>
              </a:lnSpc>
            </a:pPr>
            <a:r>
              <a:rPr lang="zh-CN" altLang="en-US" sz="373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rPr>
              <a:t>思想解放是社会进步的主要推动力</a:t>
            </a:r>
            <a:endParaRPr lang="zh-CN" altLang="en-US" sz="373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endParaRPr>
          </a:p>
        </p:txBody>
      </p:sp>
      <p:sp>
        <p:nvSpPr>
          <p:cNvPr id="2143235" name="文本框 2143234"/>
          <p:cNvSpPr txBox="1"/>
          <p:nvPr/>
        </p:nvSpPr>
        <p:spPr>
          <a:xfrm>
            <a:off x="1524000" y="1092200"/>
            <a:ext cx="9984317" cy="2227580"/>
          </a:xfrm>
          <a:prstGeom prst="rect">
            <a:avLst/>
          </a:prstGeom>
          <a:noFill/>
          <a:ln w="9525">
            <a:noFill/>
          </a:ln>
        </p:spPr>
        <p:txBody>
          <a:bodyPr>
            <a:spAutoFit/>
          </a:bodyPr>
          <a:p>
            <a:pPr>
              <a:lnSpc>
                <a:spcPct val="130000"/>
              </a:lnSpc>
            </a:pPr>
            <a:r>
              <a:rPr lang="en-US" altLang="zh-CN" sz="2665">
                <a:latin typeface="黑体" panose="02010609060101010101" pitchFamily="49" charset="-122"/>
                <a:ea typeface="黑体" panose="02010609060101010101" pitchFamily="49" charset="-122"/>
              </a:rPr>
              <a:t>1.1978</a:t>
            </a:r>
            <a:r>
              <a:rPr lang="zh-CN" altLang="en-US" sz="2665" dirty="0">
                <a:latin typeface="黑体" panose="02010609060101010101" pitchFamily="49" charset="-122"/>
                <a:ea typeface="黑体" panose="02010609060101010101" pitchFamily="49" charset="-122"/>
              </a:rPr>
              <a:t>年“实践是检验真理的唯一标准”</a:t>
            </a:r>
            <a:endParaRPr lang="zh-CN" altLang="en-US" sz="2665" dirty="0">
              <a:latin typeface="黑体" panose="02010609060101010101" pitchFamily="49" charset="-122"/>
              <a:ea typeface="黑体" panose="02010609060101010101" pitchFamily="49" charset="-122"/>
            </a:endParaRPr>
          </a:p>
          <a:p>
            <a:pPr>
              <a:lnSpc>
                <a:spcPct val="130000"/>
              </a:lnSpc>
            </a:pPr>
            <a:r>
              <a:rPr lang="en-US" altLang="zh-CN" sz="2665">
                <a:latin typeface="黑体" panose="02010609060101010101" pitchFamily="49" charset="-122"/>
                <a:ea typeface="黑体" panose="02010609060101010101" pitchFamily="49" charset="-122"/>
              </a:rPr>
              <a:t>2.1992</a:t>
            </a:r>
            <a:r>
              <a:rPr lang="zh-CN" altLang="en-US" sz="2665" dirty="0">
                <a:latin typeface="黑体" panose="02010609060101010101" pitchFamily="49" charset="-122"/>
                <a:ea typeface="黑体" panose="02010609060101010101" pitchFamily="49" charset="-122"/>
              </a:rPr>
              <a:t>年市场到底“姓社还是姓资”？</a:t>
            </a:r>
            <a:endParaRPr lang="zh-CN" altLang="en-US" sz="2665" dirty="0">
              <a:latin typeface="黑体" panose="02010609060101010101" pitchFamily="49" charset="-122"/>
              <a:ea typeface="黑体" panose="02010609060101010101" pitchFamily="49" charset="-122"/>
            </a:endParaRPr>
          </a:p>
          <a:p>
            <a:pPr>
              <a:lnSpc>
                <a:spcPct val="130000"/>
              </a:lnSpc>
            </a:pPr>
            <a:r>
              <a:rPr lang="en-US" altLang="zh-CN" sz="2665">
                <a:latin typeface="黑体" panose="02010609060101010101" pitchFamily="49" charset="-122"/>
                <a:ea typeface="黑体" panose="02010609060101010101" pitchFamily="49" charset="-122"/>
              </a:rPr>
              <a:t>3.1997</a:t>
            </a:r>
            <a:r>
              <a:rPr lang="zh-CN" altLang="en-US" sz="2665" dirty="0">
                <a:latin typeface="黑体" panose="02010609060101010101" pitchFamily="49" charset="-122"/>
                <a:ea typeface="黑体" panose="02010609060101010101" pitchFamily="49" charset="-122"/>
              </a:rPr>
              <a:t>年社会主义“姓公还是姓资”？</a:t>
            </a:r>
            <a:endParaRPr lang="zh-CN" altLang="en-US" sz="2665" dirty="0">
              <a:latin typeface="黑体" panose="02010609060101010101" pitchFamily="49" charset="-122"/>
              <a:ea typeface="黑体" panose="02010609060101010101" pitchFamily="49" charset="-122"/>
            </a:endParaRPr>
          </a:p>
          <a:p>
            <a:pPr>
              <a:lnSpc>
                <a:spcPct val="130000"/>
              </a:lnSpc>
            </a:pPr>
            <a:r>
              <a:rPr lang="en-US" altLang="zh-CN" sz="2665">
                <a:latin typeface="黑体" panose="02010609060101010101" pitchFamily="49" charset="-122"/>
                <a:ea typeface="黑体" panose="02010609060101010101" pitchFamily="49" charset="-122"/>
              </a:rPr>
              <a:t>4.2021</a:t>
            </a:r>
            <a:r>
              <a:rPr lang="zh-CN" altLang="en-US" sz="2665" dirty="0">
                <a:latin typeface="黑体" panose="02010609060101010101" pitchFamily="49" charset="-122"/>
                <a:ea typeface="黑体" panose="02010609060101010101" pitchFamily="49" charset="-122"/>
              </a:rPr>
              <a:t>年“美国神话”走下神坛</a:t>
            </a:r>
            <a:endParaRPr lang="zh-CN" altLang="en-US" sz="2665" dirty="0">
              <a:latin typeface="黑体" panose="02010609060101010101" pitchFamily="49" charset="-122"/>
              <a:ea typeface="黑体" panose="02010609060101010101" pitchFamily="49" charset="-122"/>
            </a:endParaRPr>
          </a:p>
        </p:txBody>
      </p:sp>
      <p:sp>
        <p:nvSpPr>
          <p:cNvPr id="2143236" name="文本框 2143235"/>
          <p:cNvSpPr txBox="1"/>
          <p:nvPr/>
        </p:nvSpPr>
        <p:spPr>
          <a:xfrm>
            <a:off x="914400" y="3530600"/>
            <a:ext cx="10752667" cy="2709545"/>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a:spAutoFit/>
          </a:bodyPr>
          <a:p>
            <a:pPr>
              <a:lnSpc>
                <a:spcPct val="130000"/>
              </a:lnSpc>
            </a:pPr>
            <a:r>
              <a:rPr lang="zh-CN" altLang="en-US" sz="2400" dirty="0">
                <a:latin typeface="楷体" panose="02010609060101010101" pitchFamily="49" charset="-122"/>
                <a:ea typeface="楷体" panose="02010609060101010101" pitchFamily="49" charset="-122"/>
              </a:rPr>
              <a:t>    </a:t>
            </a:r>
            <a:r>
              <a:rPr lang="zh-CN" altLang="en-US" sz="2135" dirty="0">
                <a:solidFill>
                  <a:srgbClr val="FF0000"/>
                </a:solidFill>
                <a:latin typeface="黑体" panose="02010609060101010101" pitchFamily="49" charset="-122"/>
                <a:ea typeface="黑体" panose="02010609060101010101" pitchFamily="49" charset="-122"/>
              </a:rPr>
              <a:t>中国入世</a:t>
            </a:r>
            <a:r>
              <a:rPr lang="en-US" altLang="zh-CN" sz="2135">
                <a:solidFill>
                  <a:srgbClr val="FF0000"/>
                </a:solidFill>
                <a:latin typeface="黑体" panose="02010609060101010101" pitchFamily="49" charset="-122"/>
                <a:ea typeface="黑体" panose="02010609060101010101" pitchFamily="49" charset="-122"/>
              </a:rPr>
              <a:t>20</a:t>
            </a:r>
            <a:r>
              <a:rPr lang="zh-CN" altLang="en-US" sz="2135" dirty="0">
                <a:solidFill>
                  <a:srgbClr val="FF0000"/>
                </a:solidFill>
                <a:latin typeface="黑体" panose="02010609060101010101" pitchFamily="49" charset="-122"/>
                <a:ea typeface="黑体" panose="02010609060101010101" pitchFamily="49" charset="-122"/>
              </a:rPr>
              <a:t>年成就：</a:t>
            </a:r>
            <a:r>
              <a:rPr lang="en-US" altLang="zh-CN" sz="2135">
                <a:latin typeface="楷体" panose="02010609060101010101" pitchFamily="49" charset="-122"/>
                <a:ea typeface="楷体" panose="02010609060101010101" pitchFamily="49" charset="-122"/>
              </a:rPr>
              <a:t>2001—2020</a:t>
            </a:r>
            <a:r>
              <a:rPr lang="zh-CN" altLang="en-US" sz="2135" dirty="0">
                <a:latin typeface="楷体" panose="02010609060101010101" pitchFamily="49" charset="-122"/>
                <a:ea typeface="楷体" panose="02010609060101010101" pitchFamily="49" charset="-122"/>
              </a:rPr>
              <a:t>年，中国制造业增加值增长</a:t>
            </a:r>
            <a:r>
              <a:rPr lang="en-US" altLang="zh-CN" sz="2135">
                <a:latin typeface="楷体" panose="02010609060101010101" pitchFamily="49" charset="-122"/>
                <a:ea typeface="楷体" panose="02010609060101010101" pitchFamily="49" charset="-122"/>
              </a:rPr>
              <a:t>7</a:t>
            </a:r>
            <a:r>
              <a:rPr lang="zh-CN" altLang="en-US" sz="2135" dirty="0">
                <a:latin typeface="楷体" panose="02010609060101010101" pitchFamily="49" charset="-122"/>
                <a:ea typeface="楷体" panose="02010609060101010101" pitchFamily="49" charset="-122"/>
              </a:rPr>
              <a:t>倍，世界占比从</a:t>
            </a:r>
            <a:r>
              <a:rPr lang="en-US" altLang="zh-CN" sz="2135">
                <a:latin typeface="楷体" panose="02010609060101010101" pitchFamily="49" charset="-122"/>
                <a:ea typeface="楷体" panose="02010609060101010101" pitchFamily="49" charset="-122"/>
              </a:rPr>
              <a:t>7.4%</a:t>
            </a:r>
            <a:r>
              <a:rPr lang="zh-CN" altLang="en-US" sz="2135" dirty="0">
                <a:latin typeface="楷体" panose="02010609060101010101" pitchFamily="49" charset="-122"/>
                <a:ea typeface="楷体" panose="02010609060101010101" pitchFamily="49" charset="-122"/>
              </a:rPr>
              <a:t>增至近</a:t>
            </a:r>
            <a:r>
              <a:rPr lang="en-US" altLang="zh-CN" sz="2135">
                <a:latin typeface="楷体" panose="02010609060101010101" pitchFamily="49" charset="-122"/>
                <a:ea typeface="楷体" panose="02010609060101010101" pitchFamily="49" charset="-122"/>
              </a:rPr>
              <a:t>30%</a:t>
            </a:r>
            <a:r>
              <a:rPr lang="zh-CN" altLang="en-US" sz="2135" dirty="0">
                <a:latin typeface="楷体" panose="02010609060101010101" pitchFamily="49" charset="-122"/>
                <a:ea typeface="楷体" panose="02010609060101010101" pitchFamily="49" charset="-122"/>
              </a:rPr>
              <a:t>，</a:t>
            </a:r>
            <a:r>
              <a:rPr lang="en-US" altLang="zh-CN" sz="2135">
                <a:latin typeface="楷体" panose="02010609060101010101" pitchFamily="49" charset="-122"/>
                <a:ea typeface="楷体" panose="02010609060101010101" pitchFamily="49" charset="-122"/>
              </a:rPr>
              <a:t>2010</a:t>
            </a:r>
            <a:r>
              <a:rPr lang="zh-CN" altLang="en-US" sz="2135" dirty="0">
                <a:latin typeface="楷体" panose="02010609060101010101" pitchFamily="49" charset="-122"/>
                <a:ea typeface="楷体" panose="02010609060101010101" pitchFamily="49" charset="-122"/>
              </a:rPr>
              <a:t>年后稳居世界第一；经济总量快速攀升，增长近</a:t>
            </a:r>
            <a:r>
              <a:rPr lang="en-US" altLang="zh-CN" sz="2135">
                <a:latin typeface="楷体" panose="02010609060101010101" pitchFamily="49" charset="-122"/>
                <a:ea typeface="楷体" panose="02010609060101010101" pitchFamily="49" charset="-122"/>
              </a:rPr>
              <a:t>11</a:t>
            </a:r>
            <a:r>
              <a:rPr lang="zh-CN" altLang="en-US" sz="2135" dirty="0">
                <a:latin typeface="楷体" panose="02010609060101010101" pitchFamily="49" charset="-122"/>
                <a:ea typeface="楷体" panose="02010609060101010101" pitchFamily="49" charset="-122"/>
              </a:rPr>
              <a:t>倍，成为全球第二大经济体，</a:t>
            </a:r>
            <a:r>
              <a:rPr lang="en-US" altLang="zh-CN" sz="2135">
                <a:latin typeface="楷体" panose="02010609060101010101" pitchFamily="49" charset="-122"/>
                <a:ea typeface="楷体" panose="02010609060101010101" pitchFamily="49" charset="-122"/>
              </a:rPr>
              <a:t>2020</a:t>
            </a:r>
            <a:r>
              <a:rPr lang="zh-CN" altLang="en-US" sz="2135" dirty="0">
                <a:latin typeface="楷体" panose="02010609060101010101" pitchFamily="49" charset="-122"/>
                <a:ea typeface="楷体" panose="02010609060101010101" pitchFamily="49" charset="-122"/>
              </a:rPr>
              <a:t>年成为全球唯一正增长的主要经济体。</a:t>
            </a:r>
            <a:endParaRPr lang="zh-CN" altLang="en-US" sz="2135" dirty="0">
              <a:latin typeface="楷体" panose="02010609060101010101" pitchFamily="49" charset="-122"/>
              <a:ea typeface="楷体" panose="02010609060101010101" pitchFamily="49" charset="-122"/>
            </a:endParaRPr>
          </a:p>
          <a:p>
            <a:pPr>
              <a:lnSpc>
                <a:spcPct val="130000"/>
              </a:lnSpc>
            </a:pPr>
            <a:r>
              <a:rPr lang="zh-CN" altLang="en-US" sz="2135" dirty="0">
                <a:latin typeface="楷体" panose="02010609060101010101" pitchFamily="49" charset="-122"/>
                <a:ea typeface="楷体" panose="02010609060101010101" pitchFamily="49" charset="-122"/>
              </a:rPr>
              <a:t>    </a:t>
            </a:r>
            <a:r>
              <a:rPr lang="zh-CN" altLang="en-US" sz="2135" dirty="0">
                <a:solidFill>
                  <a:srgbClr val="FF0000"/>
                </a:solidFill>
                <a:latin typeface="黑体" panose="02010609060101010101" pitchFamily="49" charset="-122"/>
                <a:ea typeface="黑体" panose="02010609060101010101" pitchFamily="49" charset="-122"/>
              </a:rPr>
              <a:t>民营经济贡献：</a:t>
            </a:r>
            <a:r>
              <a:rPr lang="en-US" altLang="zh-CN" sz="2135">
                <a:latin typeface="楷体" panose="02010609060101010101" pitchFamily="49" charset="-122"/>
                <a:ea typeface="楷体" panose="02010609060101010101" pitchFamily="49" charset="-122"/>
              </a:rPr>
              <a:t>2018</a:t>
            </a:r>
            <a:r>
              <a:rPr lang="zh-CN" altLang="en-US" sz="2135" dirty="0">
                <a:latin typeface="楷体" panose="02010609060101010101" pitchFamily="49" charset="-122"/>
                <a:ea typeface="楷体" panose="02010609060101010101" pitchFamily="49" charset="-122"/>
              </a:rPr>
              <a:t>年</a:t>
            </a:r>
            <a:r>
              <a:rPr lang="en-US" altLang="zh-CN" sz="2135">
                <a:latin typeface="楷体" panose="02010609060101010101" pitchFamily="49" charset="-122"/>
                <a:ea typeface="楷体" panose="02010609060101010101" pitchFamily="49" charset="-122"/>
              </a:rPr>
              <a:t>11</a:t>
            </a:r>
            <a:r>
              <a:rPr lang="zh-CN" altLang="en-US" sz="2135" dirty="0">
                <a:latin typeface="楷体" panose="02010609060101010101" pitchFamily="49" charset="-122"/>
                <a:ea typeface="楷体" panose="02010609060101010101" pitchFamily="49" charset="-122"/>
              </a:rPr>
              <a:t>月习近平总书记概括民营经济，贡献了</a:t>
            </a:r>
            <a:r>
              <a:rPr lang="en-US" altLang="zh-CN" sz="2135">
                <a:latin typeface="楷体" panose="02010609060101010101" pitchFamily="49" charset="-122"/>
                <a:ea typeface="楷体" panose="02010609060101010101" pitchFamily="49" charset="-122"/>
              </a:rPr>
              <a:t>50%</a:t>
            </a:r>
            <a:r>
              <a:rPr lang="zh-CN" altLang="en-US" sz="2135" dirty="0">
                <a:latin typeface="楷体" panose="02010609060101010101" pitchFamily="49" charset="-122"/>
                <a:ea typeface="楷体" panose="02010609060101010101" pitchFamily="49" charset="-122"/>
              </a:rPr>
              <a:t>以上的税收，</a:t>
            </a:r>
            <a:r>
              <a:rPr lang="en-US" altLang="zh-CN" sz="2135">
                <a:latin typeface="楷体" panose="02010609060101010101" pitchFamily="49" charset="-122"/>
                <a:ea typeface="楷体" panose="02010609060101010101" pitchFamily="49" charset="-122"/>
              </a:rPr>
              <a:t>60%</a:t>
            </a:r>
            <a:r>
              <a:rPr lang="zh-CN" altLang="en-US" sz="2135" dirty="0">
                <a:latin typeface="楷体" panose="02010609060101010101" pitchFamily="49" charset="-122"/>
                <a:ea typeface="楷体" panose="02010609060101010101" pitchFamily="49" charset="-122"/>
              </a:rPr>
              <a:t>以上的国内生产总值，</a:t>
            </a:r>
            <a:r>
              <a:rPr lang="en-US" altLang="zh-CN" sz="2135">
                <a:latin typeface="楷体" panose="02010609060101010101" pitchFamily="49" charset="-122"/>
                <a:ea typeface="楷体" panose="02010609060101010101" pitchFamily="49" charset="-122"/>
              </a:rPr>
              <a:t>70%</a:t>
            </a:r>
            <a:r>
              <a:rPr lang="zh-CN" altLang="en-US" sz="2135" dirty="0">
                <a:latin typeface="楷体" panose="02010609060101010101" pitchFamily="49" charset="-122"/>
                <a:ea typeface="楷体" panose="02010609060101010101" pitchFamily="49" charset="-122"/>
              </a:rPr>
              <a:t>以上的技术创新成果，</a:t>
            </a:r>
            <a:r>
              <a:rPr lang="en-US" altLang="zh-CN" sz="2135">
                <a:latin typeface="楷体" panose="02010609060101010101" pitchFamily="49" charset="-122"/>
                <a:ea typeface="楷体" panose="02010609060101010101" pitchFamily="49" charset="-122"/>
              </a:rPr>
              <a:t>80%</a:t>
            </a:r>
            <a:r>
              <a:rPr lang="zh-CN" altLang="en-US" sz="2135" dirty="0">
                <a:latin typeface="楷体" panose="02010609060101010101" pitchFamily="49" charset="-122"/>
                <a:ea typeface="楷体" panose="02010609060101010101" pitchFamily="49" charset="-122"/>
              </a:rPr>
              <a:t>以上的城镇劳动就业，</a:t>
            </a:r>
            <a:r>
              <a:rPr lang="en-US" altLang="zh-CN" sz="2135">
                <a:latin typeface="楷体" panose="02010609060101010101" pitchFamily="49" charset="-122"/>
                <a:ea typeface="楷体" panose="02010609060101010101" pitchFamily="49" charset="-122"/>
              </a:rPr>
              <a:t>90%</a:t>
            </a:r>
            <a:r>
              <a:rPr lang="zh-CN" altLang="en-US" sz="2135" dirty="0">
                <a:latin typeface="楷体" panose="02010609060101010101" pitchFamily="49" charset="-122"/>
                <a:ea typeface="楷体" panose="02010609060101010101" pitchFamily="49" charset="-122"/>
              </a:rPr>
              <a:t>以上的企业数量。</a:t>
            </a:r>
            <a:endParaRPr lang="zh-CN" altLang="en-US" sz="2135"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43236"/>
                                        </p:tgtEl>
                                        <p:attrNameLst>
                                          <p:attrName>style.visibility</p:attrName>
                                        </p:attrNameLst>
                                      </p:cBhvr>
                                      <p:to>
                                        <p:strVal val="visible"/>
                                      </p:to>
                                    </p:set>
                                    <p:anim calcmode="lin" valueType="num">
                                      <p:cBhvr additive="base">
                                        <p:cTn id="7" dur="500" fill="hold"/>
                                        <p:tgtEl>
                                          <p:spTgt spid="2143236"/>
                                        </p:tgtEl>
                                        <p:attrNameLst>
                                          <p:attrName>ppt_x</p:attrName>
                                        </p:attrNameLst>
                                      </p:cBhvr>
                                      <p:tavLst>
                                        <p:tav tm="0">
                                          <p:val>
                                            <p:strVal val="#ppt_x"/>
                                          </p:val>
                                        </p:tav>
                                        <p:tav tm="100000">
                                          <p:val>
                                            <p:strVal val="#ppt_x"/>
                                          </p:val>
                                        </p:tav>
                                      </p:tavLst>
                                    </p:anim>
                                    <p:anim calcmode="lin" valueType="num">
                                      <p:cBhvr additive="base">
                                        <p:cTn id="8" dur="500" fill="hold"/>
                                        <p:tgtEl>
                                          <p:spTgt spid="21432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3236"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33457" t="4304" r="33642" b="9567"/>
          <a:stretch>
            <a:fillRect/>
          </a:stretch>
        </p:blipFill>
        <p:spPr>
          <a:xfrm>
            <a:off x="1761067" y="-2540"/>
            <a:ext cx="4660053" cy="6862233"/>
          </a:xfrm>
          <a:prstGeom prst="rect">
            <a:avLst/>
          </a:prstGeom>
        </p:spPr>
      </p:pic>
      <p:pic>
        <p:nvPicPr>
          <p:cNvPr id="3" name="图片 2"/>
          <p:cNvPicPr>
            <a:picLocks noChangeAspect="1"/>
          </p:cNvPicPr>
          <p:nvPr/>
        </p:nvPicPr>
        <p:blipFill>
          <a:blip r:embed="rId2"/>
          <a:srcRect l="36670" t="4989" r="36181" b="8731"/>
          <a:stretch>
            <a:fillRect/>
          </a:stretch>
        </p:blipFill>
        <p:spPr>
          <a:xfrm>
            <a:off x="6729307" y="-2540"/>
            <a:ext cx="3863340" cy="690626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35806" t="5231" r="36598" b="8412"/>
          <a:stretch>
            <a:fillRect/>
          </a:stretch>
        </p:blipFill>
        <p:spPr>
          <a:xfrm>
            <a:off x="1363133" y="-27940"/>
            <a:ext cx="3890433" cy="6847840"/>
          </a:xfrm>
          <a:prstGeom prst="rect">
            <a:avLst/>
          </a:prstGeom>
        </p:spPr>
      </p:pic>
      <p:pic>
        <p:nvPicPr>
          <p:cNvPr id="3" name="图片 2"/>
          <p:cNvPicPr>
            <a:picLocks noChangeAspect="1"/>
          </p:cNvPicPr>
          <p:nvPr/>
        </p:nvPicPr>
        <p:blipFill>
          <a:blip r:embed="rId2"/>
          <a:srcRect l="35833" t="5180" r="36579" b="9194"/>
          <a:stretch>
            <a:fillRect/>
          </a:stretch>
        </p:blipFill>
        <p:spPr>
          <a:xfrm>
            <a:off x="6194213" y="-27940"/>
            <a:ext cx="3935307" cy="6870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3"/>
          <p:cNvSpPr txBox="1"/>
          <p:nvPr/>
        </p:nvSpPr>
        <p:spPr>
          <a:xfrm>
            <a:off x="591185" y="478790"/>
            <a:ext cx="5224780" cy="5220970"/>
          </a:xfrm>
          <a:prstGeom prst="rect">
            <a:avLst/>
          </a:prstGeom>
          <a:noFill/>
          <a:ln w="9525">
            <a:noFill/>
          </a:ln>
        </p:spPr>
        <p:txBody>
          <a:bodyPr wrap="square">
            <a:spAutoFit/>
          </a:bodyPr>
          <a:p>
            <a:pPr fontAlgn="auto">
              <a:lnSpc>
                <a:spcPct val="150000"/>
              </a:lnSpc>
            </a:pPr>
            <a:r>
              <a:rPr lang="zh-CN" altLang="en-US" sz="3200" dirty="0">
                <a:latin typeface="Arial" panose="020B0604020202020204" pitchFamily="34" charset="0"/>
                <a:ea typeface="黑体" panose="02010609060101010101" pitchFamily="49" charset="-122"/>
              </a:rPr>
              <a:t>     </a:t>
            </a:r>
            <a:r>
              <a:rPr lang="zh-CN" altLang="en-US" sz="2400" dirty="0">
                <a:latin typeface="Arial" panose="020B0604020202020204" pitchFamily="34" charset="0"/>
                <a:ea typeface="黑体" panose="02010609060101010101" pitchFamily="49" charset="-122"/>
              </a:rPr>
              <a:t> </a:t>
            </a:r>
            <a:r>
              <a:rPr lang="zh-CN" altLang="en-US" sz="2400" b="1" u="sng" dirty="0">
                <a:solidFill>
                  <a:srgbClr val="FF0000"/>
                </a:solidFill>
                <a:latin typeface="Arial" panose="020B0604020202020204" pitchFamily="34" charset="0"/>
                <a:ea typeface="黑体" panose="02010609060101010101" pitchFamily="49" charset="-122"/>
              </a:rPr>
              <a:t>学科核心素养</a:t>
            </a:r>
            <a:r>
              <a:rPr lang="zh-CN" altLang="en-US" sz="2400" u="sng" dirty="0">
                <a:solidFill>
                  <a:srgbClr val="FF0000"/>
                </a:solidFill>
                <a:latin typeface="Arial" panose="020B0604020202020204" pitchFamily="34" charset="0"/>
                <a:ea typeface="黑体" panose="02010609060101010101" pitchFamily="49" charset="-122"/>
              </a:rPr>
              <a:t>是</a:t>
            </a:r>
            <a:r>
              <a:rPr lang="zh-CN" altLang="en-US" sz="2400" dirty="0">
                <a:latin typeface="Arial" panose="020B0604020202020204" pitchFamily="34" charset="0"/>
                <a:ea typeface="黑体" panose="02010609060101010101" pitchFamily="49" charset="-122"/>
              </a:rPr>
              <a:t>即将进入高等学校的学习者在</a:t>
            </a:r>
            <a:r>
              <a:rPr lang="zh-CN" altLang="en-US" sz="2400" u="sng" dirty="0">
                <a:latin typeface="Arial" panose="020B0604020202020204" pitchFamily="34" charset="0"/>
                <a:ea typeface="黑体" panose="02010609060101010101" pitchFamily="49" charset="-122"/>
              </a:rPr>
              <a:t>面对生活实践或学习探究情境中的问题</a:t>
            </a:r>
            <a:r>
              <a:rPr lang="zh-CN" altLang="en-US" sz="2400" dirty="0">
                <a:latin typeface="Arial" panose="020B0604020202020204" pitchFamily="34" charset="0"/>
                <a:ea typeface="黑体" panose="02010609060101010101" pitchFamily="49" charset="-122"/>
              </a:rPr>
              <a:t>时，能够在</a:t>
            </a:r>
            <a:r>
              <a:rPr lang="zh-CN" altLang="en-US" sz="2400" u="sng" dirty="0">
                <a:latin typeface="Arial" panose="020B0604020202020204" pitchFamily="34" charset="0"/>
                <a:ea typeface="黑体" panose="02010609060101010101" pitchFamily="49" charset="-122"/>
              </a:rPr>
              <a:t>正确的</a:t>
            </a:r>
            <a:r>
              <a:rPr lang="zh-CN" altLang="en-US" sz="2400" u="sng" dirty="0">
                <a:solidFill>
                  <a:schemeClr val="tx1"/>
                </a:solidFill>
                <a:latin typeface="Arial" panose="020B0604020202020204" pitchFamily="34" charset="0"/>
                <a:ea typeface="黑体" panose="02010609060101010101" pitchFamily="49" charset="-122"/>
              </a:rPr>
              <a:t>思想价值观念的指导</a:t>
            </a:r>
            <a:r>
              <a:rPr lang="zh-CN" altLang="en-US" sz="2400" dirty="0">
                <a:solidFill>
                  <a:schemeClr val="tx1"/>
                </a:solidFill>
                <a:latin typeface="Arial" panose="020B0604020202020204" pitchFamily="34" charset="0"/>
                <a:ea typeface="黑体" panose="02010609060101010101" pitchFamily="49" charset="-122"/>
              </a:rPr>
              <a:t>下，合理运用</a:t>
            </a:r>
            <a:r>
              <a:rPr lang="zh-CN" altLang="en-US" sz="2400" u="sng" dirty="0">
                <a:solidFill>
                  <a:schemeClr val="tx1"/>
                </a:solidFill>
                <a:latin typeface="Arial" panose="020B0604020202020204" pitchFamily="34" charset="0"/>
                <a:ea typeface="黑体" panose="02010609060101010101" pitchFamily="49" charset="-122"/>
              </a:rPr>
              <a:t>科学的思维方法，有效地组织整合学科的相关知识，调动和运用学科的相关能力</a:t>
            </a:r>
            <a:r>
              <a:rPr lang="zh-CN" altLang="en-US" sz="2400" dirty="0">
                <a:solidFill>
                  <a:schemeClr val="tx1"/>
                </a:solidFill>
                <a:latin typeface="Arial" panose="020B0604020202020204" pitchFamily="34" charset="0"/>
                <a:ea typeface="黑体" panose="02010609060101010101" pitchFamily="49" charset="-122"/>
              </a:rPr>
              <a:t>，高质量地</a:t>
            </a:r>
            <a:r>
              <a:rPr lang="zh-CN" altLang="en-US" sz="2400" u="sng" dirty="0">
                <a:solidFill>
                  <a:schemeClr val="tx1"/>
                </a:solidFill>
                <a:latin typeface="Arial" panose="020B0604020202020204" pitchFamily="34" charset="0"/>
                <a:ea typeface="黑体" panose="02010609060101010101" pitchFamily="49" charset="-122"/>
              </a:rPr>
              <a:t>认识问题、分析问题、解决问题</a:t>
            </a:r>
            <a:r>
              <a:rPr lang="zh-CN" altLang="en-US" sz="2400" dirty="0">
                <a:solidFill>
                  <a:schemeClr val="tx1"/>
                </a:solidFill>
                <a:latin typeface="Arial" panose="020B0604020202020204" pitchFamily="34" charset="0"/>
                <a:ea typeface="黑体" panose="02010609060101010101" pitchFamily="49" charset="-122"/>
              </a:rPr>
              <a:t>的</a:t>
            </a:r>
            <a:r>
              <a:rPr lang="zh-CN" altLang="en-US" sz="2400" b="1" dirty="0">
                <a:solidFill>
                  <a:srgbClr val="FF0000"/>
                </a:solidFill>
                <a:latin typeface="Arial" panose="020B0604020202020204" pitchFamily="34" charset="0"/>
                <a:ea typeface="黑体" panose="02010609060101010101" pitchFamily="49" charset="-122"/>
              </a:rPr>
              <a:t>综合品质</a:t>
            </a:r>
            <a:r>
              <a:rPr lang="zh-CN" altLang="en-US" sz="2400" dirty="0">
                <a:solidFill>
                  <a:schemeClr val="tx1"/>
                </a:solidFill>
                <a:latin typeface="Arial" panose="020B0604020202020204" pitchFamily="34" charset="0"/>
                <a:ea typeface="黑体" panose="02010609060101010101" pitchFamily="49" charset="-122"/>
              </a:rPr>
              <a:t>。</a:t>
            </a:r>
            <a:endParaRPr lang="zh-CN" altLang="en-US" sz="2400" dirty="0">
              <a:solidFill>
                <a:schemeClr val="tx1"/>
              </a:solidFill>
              <a:latin typeface="Arial" panose="020B0604020202020204" pitchFamily="34" charset="0"/>
              <a:ea typeface="黑体" panose="02010609060101010101" pitchFamily="49" charset="-122"/>
            </a:endParaRPr>
          </a:p>
          <a:p>
            <a:pPr algn="ctr" fontAlgn="auto">
              <a:lnSpc>
                <a:spcPts val="4000"/>
              </a:lnSpc>
            </a:pPr>
            <a:r>
              <a:rPr lang="zh-CN" altLang="en-US" sz="2665" dirty="0">
                <a:latin typeface="Arial" panose="020B0604020202020204" pitchFamily="34" charset="0"/>
                <a:ea typeface="黑体" panose="02010609060101010101" pitchFamily="49" charset="-122"/>
              </a:rPr>
              <a:t>  </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中国高考评价体系说明</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第</a:t>
            </a:r>
            <a:r>
              <a:rPr lang="en-US" altLang="zh-CN" sz="1865">
                <a:latin typeface="楷体" panose="02010609060101010101" pitchFamily="49" charset="-122"/>
                <a:ea typeface="楷体" panose="02010609060101010101" pitchFamily="49" charset="-122"/>
              </a:rPr>
              <a:t>22</a:t>
            </a:r>
            <a:r>
              <a:rPr lang="zh-CN" altLang="en-US" sz="1865" dirty="0">
                <a:latin typeface="楷体" panose="02010609060101010101" pitchFamily="49" charset="-122"/>
                <a:ea typeface="楷体" panose="02010609060101010101" pitchFamily="49" charset="-122"/>
              </a:rPr>
              <a:t>页</a:t>
            </a:r>
            <a:r>
              <a:rPr lang="zh-CN" altLang="en-US" sz="2665" dirty="0">
                <a:latin typeface="Arial" panose="020B0604020202020204" pitchFamily="34" charset="0"/>
                <a:ea typeface="黑体" panose="02010609060101010101" pitchFamily="49" charset="-122"/>
              </a:rPr>
              <a:t>       </a:t>
            </a:r>
            <a:endParaRPr lang="zh-CN" altLang="en-US" sz="2665" dirty="0">
              <a:latin typeface="Arial" panose="020B0604020202020204" pitchFamily="34" charset="0"/>
              <a:ea typeface="黑体" panose="02010609060101010101" pitchFamily="49" charset="-122"/>
            </a:endParaRPr>
          </a:p>
        </p:txBody>
      </p:sp>
      <p:sp>
        <p:nvSpPr>
          <p:cNvPr id="3" name="文本框 2"/>
          <p:cNvSpPr txBox="1"/>
          <p:nvPr/>
        </p:nvSpPr>
        <p:spPr>
          <a:xfrm>
            <a:off x="5816600" y="808355"/>
            <a:ext cx="6023610" cy="2399665"/>
          </a:xfrm>
          <a:prstGeom prst="rect">
            <a:avLst/>
          </a:prstGeom>
          <a:solidFill>
            <a:schemeClr val="accent2">
              <a:lumMod val="75000"/>
            </a:schemeClr>
          </a:solidFill>
        </p:spPr>
        <p:txBody>
          <a:bodyPr wrap="square" rtlCol="0">
            <a:spAutoFit/>
          </a:bodyPr>
          <a:p>
            <a:pPr fontAlgn="auto">
              <a:lnSpc>
                <a:spcPct val="150000"/>
              </a:lnSpc>
            </a:pPr>
            <a:r>
              <a:rPr lang="en-US" altLang="zh-CN" sz="2000" b="1">
                <a:solidFill>
                  <a:schemeClr val="bg1"/>
                </a:solidFill>
                <a:latin typeface="楷体" panose="02010609060101010101" pitchFamily="49" charset="-122"/>
                <a:ea typeface="楷体" panose="02010609060101010101" pitchFamily="49" charset="-122"/>
              </a:rPr>
              <a:t>   </a:t>
            </a:r>
            <a:r>
              <a:rPr lang="zh-CN" altLang="en-US" sz="2000" b="1">
                <a:solidFill>
                  <a:schemeClr val="bg1"/>
                </a:solidFill>
                <a:latin typeface="楷体" panose="02010609060101010101" pitchFamily="49" charset="-122"/>
                <a:ea typeface="楷体" panose="02010609060101010101" pitchFamily="49" charset="-122"/>
              </a:rPr>
              <a:t>学科核心素养是综合品质，有四大特征：</a:t>
            </a:r>
            <a:endParaRPr lang="zh-CN" altLang="en-US" sz="2000" b="1">
              <a:solidFill>
                <a:schemeClr val="bg1"/>
              </a:solidFill>
              <a:latin typeface="楷体" panose="02010609060101010101" pitchFamily="49" charset="-122"/>
              <a:ea typeface="楷体" panose="02010609060101010101" pitchFamily="49" charset="-122"/>
            </a:endParaRPr>
          </a:p>
          <a:p>
            <a:pPr fontAlgn="auto">
              <a:lnSpc>
                <a:spcPct val="150000"/>
              </a:lnSpc>
            </a:pPr>
            <a:r>
              <a:rPr lang="zh-CN" altLang="en-US" sz="2000" b="1">
                <a:solidFill>
                  <a:schemeClr val="bg1"/>
                </a:solidFill>
                <a:latin typeface="Calibri" panose="020F0502020204030204" charset="0"/>
                <a:ea typeface="楷体" panose="02010609060101010101" pitchFamily="49" charset="-122"/>
              </a:rPr>
              <a:t>      ①与实践和情境相结合；</a:t>
            </a:r>
            <a:endParaRPr lang="zh-CN" altLang="en-US" sz="2000" b="1">
              <a:solidFill>
                <a:schemeClr val="bg1"/>
              </a:solidFill>
              <a:latin typeface="Calibri" panose="020F0502020204030204" charset="0"/>
              <a:ea typeface="楷体" panose="02010609060101010101" pitchFamily="49" charset="-122"/>
            </a:endParaRPr>
          </a:p>
          <a:p>
            <a:pPr fontAlgn="auto">
              <a:lnSpc>
                <a:spcPct val="150000"/>
              </a:lnSpc>
            </a:pPr>
            <a:r>
              <a:rPr lang="zh-CN" altLang="en-US" sz="2000" b="1">
                <a:solidFill>
                  <a:schemeClr val="bg1"/>
                </a:solidFill>
                <a:latin typeface="Calibri" panose="020F0502020204030204" charset="0"/>
                <a:ea typeface="楷体" panose="02010609060101010101" pitchFamily="49" charset="-122"/>
              </a:rPr>
              <a:t>      ②与正确思想观念相结合；</a:t>
            </a:r>
            <a:endParaRPr lang="zh-CN" altLang="en-US" sz="2000" b="1">
              <a:solidFill>
                <a:schemeClr val="bg1"/>
              </a:solidFill>
              <a:latin typeface="Calibri" panose="020F0502020204030204" charset="0"/>
              <a:ea typeface="楷体" panose="02010609060101010101" pitchFamily="49" charset="-122"/>
            </a:endParaRPr>
          </a:p>
          <a:p>
            <a:pPr fontAlgn="auto">
              <a:lnSpc>
                <a:spcPct val="150000"/>
              </a:lnSpc>
            </a:pPr>
            <a:r>
              <a:rPr lang="zh-CN" altLang="en-US" sz="2000" b="1">
                <a:solidFill>
                  <a:schemeClr val="bg1"/>
                </a:solidFill>
                <a:latin typeface="Calibri" panose="020F0502020204030204" charset="0"/>
                <a:ea typeface="楷体" panose="02010609060101010101" pitchFamily="49" charset="-122"/>
              </a:rPr>
              <a:t>      ③与学科知识、能力、思维方法运用相结合；</a:t>
            </a:r>
            <a:endParaRPr lang="zh-CN" altLang="en-US" sz="2000" b="1">
              <a:solidFill>
                <a:schemeClr val="bg1"/>
              </a:solidFill>
              <a:latin typeface="Calibri" panose="020F0502020204030204" charset="0"/>
              <a:ea typeface="楷体" panose="02010609060101010101" pitchFamily="49" charset="-122"/>
            </a:endParaRPr>
          </a:p>
          <a:p>
            <a:pPr fontAlgn="auto">
              <a:lnSpc>
                <a:spcPct val="150000"/>
              </a:lnSpc>
            </a:pPr>
            <a:r>
              <a:rPr lang="zh-CN" altLang="en-US" sz="2000" b="1">
                <a:solidFill>
                  <a:schemeClr val="bg1"/>
                </a:solidFill>
                <a:latin typeface="Calibri" panose="020F0502020204030204" charset="0"/>
                <a:ea typeface="楷体" panose="02010609060101010101" pitchFamily="49" charset="-122"/>
              </a:rPr>
              <a:t>      ④与认识问题、分析问题、解决问题相结合。</a:t>
            </a:r>
            <a:endParaRPr lang="zh-CN" altLang="en-US" sz="2000" b="1">
              <a:solidFill>
                <a:schemeClr val="bg1"/>
              </a:solidFill>
              <a:latin typeface="Calibri" panose="020F0502020204030204" charset="0"/>
              <a:ea typeface="楷体" panose="02010609060101010101" pitchFamily="49" charset="-122"/>
            </a:endParaRPr>
          </a:p>
        </p:txBody>
      </p:sp>
      <p:sp>
        <p:nvSpPr>
          <p:cNvPr id="4" name="文本框 3"/>
          <p:cNvSpPr txBox="1"/>
          <p:nvPr/>
        </p:nvSpPr>
        <p:spPr>
          <a:xfrm>
            <a:off x="5817235" y="3287395"/>
            <a:ext cx="6022975" cy="2527935"/>
          </a:xfrm>
          <a:prstGeom prst="rect">
            <a:avLst/>
          </a:prstGeom>
          <a:noFill/>
        </p:spPr>
        <p:txBody>
          <a:bodyPr wrap="square" rtlCol="0">
            <a:spAutoFit/>
          </a:bodyPr>
          <a:p>
            <a:pPr algn="ctr" fontAlgn="auto">
              <a:lnSpc>
                <a:spcPts val="3800"/>
              </a:lnSpc>
            </a:pPr>
            <a:r>
              <a:rPr lang="zh-CN" altLang="en-US" sz="2400" b="1">
                <a:solidFill>
                  <a:srgbClr val="FF0000"/>
                </a:solidFill>
              </a:rPr>
              <a:t>四大途径</a:t>
            </a:r>
            <a:endParaRPr lang="en-US" altLang="zh-CN" sz="2400"/>
          </a:p>
          <a:p>
            <a:pPr algn="ctr" fontAlgn="auto">
              <a:lnSpc>
                <a:spcPts val="3800"/>
              </a:lnSpc>
            </a:pPr>
            <a:r>
              <a:rPr lang="en-US" altLang="zh-CN" sz="2400"/>
              <a:t>1.</a:t>
            </a:r>
            <a:r>
              <a:rPr lang="zh-CN" altLang="en-US" sz="2400"/>
              <a:t>树立正确思想观念</a:t>
            </a:r>
            <a:endParaRPr lang="zh-CN" altLang="en-US" sz="2400"/>
          </a:p>
          <a:p>
            <a:pPr algn="ctr" fontAlgn="auto">
              <a:lnSpc>
                <a:spcPts val="3800"/>
              </a:lnSpc>
            </a:pPr>
            <a:r>
              <a:rPr lang="en-US" altLang="zh-CN" sz="2400"/>
              <a:t>2.</a:t>
            </a:r>
            <a:r>
              <a:rPr lang="zh-CN" altLang="en-US" sz="2400"/>
              <a:t>创设历史问题情境</a:t>
            </a:r>
            <a:endParaRPr lang="zh-CN" altLang="en-US" sz="2400"/>
          </a:p>
          <a:p>
            <a:pPr algn="ctr" fontAlgn="auto">
              <a:lnSpc>
                <a:spcPts val="3800"/>
              </a:lnSpc>
            </a:pPr>
            <a:r>
              <a:rPr lang="en-US" altLang="zh-CN" sz="2400"/>
              <a:t>3.</a:t>
            </a:r>
            <a:r>
              <a:rPr lang="zh-CN" altLang="en-US" sz="2400"/>
              <a:t>提供学习方法指导</a:t>
            </a:r>
            <a:endParaRPr lang="zh-CN" altLang="en-US" sz="2400"/>
          </a:p>
          <a:p>
            <a:pPr algn="ctr" fontAlgn="auto">
              <a:lnSpc>
                <a:spcPts val="3800"/>
              </a:lnSpc>
            </a:pPr>
            <a:r>
              <a:rPr lang="en-US" altLang="zh-CN" sz="2400"/>
              <a:t>4.</a:t>
            </a:r>
            <a:r>
              <a:rPr lang="zh-CN" altLang="en-US" sz="2400"/>
              <a:t>设计历史学习任务</a:t>
            </a:r>
            <a:endParaRPr lang="zh-CN" altLang="en-US" sz="2400"/>
          </a:p>
        </p:txBody>
      </p:sp>
      <p:sp>
        <p:nvSpPr>
          <p:cNvPr id="5" name="文本框 4"/>
          <p:cNvSpPr txBox="1"/>
          <p:nvPr/>
        </p:nvSpPr>
        <p:spPr>
          <a:xfrm>
            <a:off x="5219065" y="5848350"/>
            <a:ext cx="6863715" cy="337185"/>
          </a:xfrm>
          <a:prstGeom prst="rect">
            <a:avLst/>
          </a:prstGeom>
          <a:noFill/>
        </p:spPr>
        <p:txBody>
          <a:bodyPr wrap="square" rtlCol="0">
            <a:spAutoFit/>
          </a:bodyPr>
          <a:p>
            <a:pPr algn="r"/>
            <a:r>
              <a:rPr lang="en-US" altLang="zh-CN" sz="1600">
                <a:latin typeface="楷体" panose="02010609060101010101" pitchFamily="49" charset="-122"/>
                <a:ea typeface="楷体" panose="02010609060101010101" pitchFamily="49" charset="-122"/>
                <a:cs typeface="楷体" panose="02010609060101010101" pitchFamily="49" charset="-122"/>
              </a:rPr>
              <a:t>——</a:t>
            </a:r>
            <a:r>
              <a:rPr lang="zh-CN" altLang="en-US" sz="1600">
                <a:latin typeface="楷体" panose="02010609060101010101" pitchFamily="49" charset="-122"/>
                <a:ea typeface="楷体" panose="02010609060101010101" pitchFamily="49" charset="-122"/>
                <a:cs typeface="楷体" panose="02010609060101010101" pitchFamily="49" charset="-122"/>
              </a:rPr>
              <a:t>黄牧航《高中新课程历史学科核心素养优秀教学设计》</a:t>
            </a:r>
            <a:endParaRPr lang="zh-CN" altLang="en-US" sz="16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6306" name="文本框 2146305"/>
          <p:cNvSpPr txBox="1"/>
          <p:nvPr/>
        </p:nvSpPr>
        <p:spPr>
          <a:xfrm>
            <a:off x="1117600" y="3530600"/>
            <a:ext cx="10363200" cy="2227580"/>
          </a:xfrm>
          <a:prstGeom prst="rect">
            <a:avLst/>
          </a:prstGeom>
          <a:noFill/>
          <a:ln w="9525">
            <a:noFill/>
          </a:ln>
        </p:spPr>
        <p:txBody>
          <a:bodyPr>
            <a:spAutoFit/>
          </a:bodyPr>
          <a:p>
            <a:pPr>
              <a:lnSpc>
                <a:spcPct val="130000"/>
              </a:lnSpc>
            </a:pPr>
            <a:r>
              <a:rPr lang="en-US" altLang="zh-CN" sz="1865">
                <a:latin typeface="楷体" panose="02010609060101010101" pitchFamily="49" charset="-122"/>
                <a:ea typeface="楷体" panose="02010609060101010101" pitchFamily="49" charset="-122"/>
              </a:rPr>
              <a:t>      </a:t>
            </a:r>
            <a:r>
              <a:rPr lang="en-US" altLang="zh-CN" sz="2665" err="1">
                <a:latin typeface="黑体" panose="02010609060101010101" pitchFamily="49" charset="-122"/>
                <a:ea typeface="黑体" panose="02010609060101010101" pitchFamily="49" charset="-122"/>
              </a:rPr>
              <a:t>邓小平说</a:t>
            </a:r>
            <a:r>
              <a:rPr lang="zh-CN" altLang="en-US" sz="2665" dirty="0">
                <a:latin typeface="黑体" panose="02010609060101010101" pitchFamily="49" charset="-122"/>
                <a:ea typeface="黑体" panose="02010609060101010101" pitchFamily="49" charset="-122"/>
              </a:rPr>
              <a:t>，评价政治体制，“关键看三条：第一是看国家的政局是否稳定；第二是看能否改善人民的生活和增进人民的团结；第三是看生产力能否得到持续发展。</a:t>
            </a:r>
            <a:endParaRPr lang="zh-CN" altLang="en-US" sz="2665" dirty="0">
              <a:latin typeface="黑体" panose="02010609060101010101" pitchFamily="49" charset="-122"/>
              <a:ea typeface="黑体" panose="02010609060101010101" pitchFamily="49" charset="-122"/>
            </a:endParaRPr>
          </a:p>
          <a:p>
            <a:pPr>
              <a:lnSpc>
                <a:spcPct val="130000"/>
              </a:lnSpc>
            </a:pPr>
            <a:r>
              <a:rPr lang="zh-CN" altLang="en-US" sz="2665" dirty="0">
                <a:latin typeface="黑体" panose="02010609060101010101" pitchFamily="49" charset="-122"/>
                <a:ea typeface="黑体" panose="02010609060101010101" pitchFamily="49" charset="-122"/>
              </a:rPr>
              <a:t>    评价标准：从专制还是民主，到良政还是劣政。</a:t>
            </a:r>
            <a:endParaRPr lang="zh-CN" altLang="en-US" sz="2665" dirty="0">
              <a:latin typeface="黑体" panose="02010609060101010101" pitchFamily="49" charset="-122"/>
              <a:ea typeface="黑体" panose="02010609060101010101" pitchFamily="49" charset="-122"/>
            </a:endParaRPr>
          </a:p>
        </p:txBody>
      </p:sp>
      <p:pic>
        <p:nvPicPr>
          <p:cNvPr id="2146307" name="图片 2146306" descr="wKhJC1MWhEoEAAAAAAAAAAAAAAA7036146"/>
          <p:cNvPicPr>
            <a:picLocks noChangeAspect="1"/>
          </p:cNvPicPr>
          <p:nvPr/>
        </p:nvPicPr>
        <p:blipFill>
          <a:blip r:embed="rId1"/>
          <a:stretch>
            <a:fillRect/>
          </a:stretch>
        </p:blipFill>
        <p:spPr>
          <a:xfrm>
            <a:off x="2844800" y="0"/>
            <a:ext cx="5689600" cy="3424767"/>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2388" name="文本框 2192387"/>
          <p:cNvSpPr txBox="1"/>
          <p:nvPr/>
        </p:nvSpPr>
        <p:spPr>
          <a:xfrm>
            <a:off x="0" y="0"/>
            <a:ext cx="12192000" cy="1000125"/>
          </a:xfrm>
          <a:prstGeom prst="rect">
            <a:avLst/>
          </a:prstGeom>
          <a:solidFill>
            <a:schemeClr val="accent2">
              <a:lumMod val="75000"/>
            </a:schemeClr>
          </a:solidFill>
          <a:ln w="9525">
            <a:noFill/>
          </a:ln>
          <a:effectLst>
            <a:outerShdw dist="107763" dir="2699999" algn="ctr" rotWithShape="0">
              <a:schemeClr val="bg2">
                <a:alpha val="50000"/>
              </a:schemeClr>
            </a:outerShdw>
          </a:effectLst>
        </p:spPr>
        <p:txBody>
          <a:bodyPr lIns="121914" tIns="60957" rIns="121914" bIns="60957">
            <a:spAutoFit/>
          </a:bodyPr>
          <a:p>
            <a:pPr algn="ctr">
              <a:lnSpc>
                <a:spcPct val="130000"/>
              </a:lnSpc>
              <a:spcBef>
                <a:spcPct val="50000"/>
              </a:spcBef>
            </a:pPr>
            <a:r>
              <a:rPr lang="zh-CN" altLang="en-US" sz="44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二、创设历史问题情境</a:t>
            </a:r>
            <a:endParaRPr lang="zh-CN" altLang="en-US" sz="44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pic>
        <p:nvPicPr>
          <p:cNvPr id="2" name="图片 1"/>
          <p:cNvPicPr>
            <a:picLocks noChangeAspect="1"/>
          </p:cNvPicPr>
          <p:nvPr/>
        </p:nvPicPr>
        <p:blipFill>
          <a:blip r:embed="rId1"/>
          <a:stretch>
            <a:fillRect/>
          </a:stretch>
        </p:blipFill>
        <p:spPr>
          <a:xfrm>
            <a:off x="-635" y="1192530"/>
            <a:ext cx="12192635" cy="467042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4244" name="文本框 1674243"/>
          <p:cNvSpPr txBox="1"/>
          <p:nvPr/>
        </p:nvSpPr>
        <p:spPr>
          <a:xfrm>
            <a:off x="4648200" y="1384300"/>
            <a:ext cx="6765290" cy="4544060"/>
          </a:xfrm>
          <a:prstGeom prst="rect">
            <a:avLst/>
          </a:prstGeom>
          <a:noFill/>
          <a:ln w="9525">
            <a:noFill/>
          </a:ln>
        </p:spPr>
        <p:txBody>
          <a:bodyPr wrap="square">
            <a:spAutoFit/>
          </a:bodyPr>
          <a:p>
            <a:pPr>
              <a:lnSpc>
                <a:spcPct val="130000"/>
              </a:lnSpc>
            </a:pPr>
            <a:r>
              <a:rPr lang="zh-CN" altLang="en-US" sz="2665" b="1" dirty="0">
                <a:solidFill>
                  <a:srgbClr val="FF0000"/>
                </a:solidFill>
                <a:latin typeface="Arial" panose="020B0604020202020204" pitchFamily="34" charset="0"/>
                <a:ea typeface="黑体" panose="02010609060101010101" pitchFamily="49" charset="-122"/>
              </a:rPr>
              <a:t>        </a:t>
            </a:r>
            <a:r>
              <a:rPr lang="zh-CN" altLang="en-US" sz="2800" dirty="0">
                <a:latin typeface="Arial" panose="020B0604020202020204" pitchFamily="34" charset="0"/>
                <a:ea typeface="黑体" panose="02010609060101010101" pitchFamily="49" charset="-122"/>
              </a:rPr>
              <a:t>历史是过去的事情，学生要了解和认识历史，需要了解、感受、体会历史的真实境况和当时人们所面临的实际问题，进而才能去理解历史和解释历史。因此，在教学过程的设计中，教师要设法引领学生在历史情境中展开学习活动，对历史进行探究。        </a:t>
            </a:r>
            <a:r>
              <a:rPr lang="zh-CN" altLang="en-US" sz="2665" dirty="0">
                <a:latin typeface="Arial" panose="020B0604020202020204" pitchFamily="34" charset="0"/>
                <a:ea typeface="黑体" panose="02010609060101010101" pitchFamily="49" charset="-122"/>
              </a:rPr>
              <a:t>  </a:t>
            </a:r>
            <a:endParaRPr lang="zh-CN" altLang="en-US" sz="2665" dirty="0">
              <a:latin typeface="Arial" panose="020B0604020202020204" pitchFamily="34" charset="0"/>
              <a:ea typeface="黑体" panose="02010609060101010101" pitchFamily="49" charset="-122"/>
            </a:endParaRPr>
          </a:p>
          <a:p>
            <a:pPr>
              <a:lnSpc>
                <a:spcPct val="130000"/>
              </a:lnSpc>
            </a:pPr>
            <a:r>
              <a:rPr lang="en-US" altLang="zh-CN" sz="2665">
                <a:latin typeface="Arial" panose="020B0604020202020204" pitchFamily="34" charset="0"/>
                <a:ea typeface="黑体" panose="02010609060101010101" pitchFamily="49" charset="-122"/>
              </a:rPr>
              <a:t>                    </a:t>
            </a:r>
            <a:r>
              <a:rPr lang="en-US" altLang="zh-CN" sz="2135">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实施建议</a:t>
            </a:r>
            <a:r>
              <a:rPr lang="en-US" altLang="zh-CN" sz="2135">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部分，第</a:t>
            </a:r>
            <a:r>
              <a:rPr lang="en-US" altLang="zh-CN" sz="2135">
                <a:latin typeface="楷体" panose="02010609060101010101" pitchFamily="49" charset="-122"/>
                <a:ea typeface="楷体" panose="02010609060101010101" pitchFamily="49" charset="-122"/>
              </a:rPr>
              <a:t>51</a:t>
            </a:r>
            <a:r>
              <a:rPr lang="zh-CN" altLang="en-US" sz="2135" dirty="0">
                <a:latin typeface="楷体" panose="02010609060101010101" pitchFamily="49" charset="-122"/>
                <a:ea typeface="楷体" panose="02010609060101010101" pitchFamily="49" charset="-122"/>
              </a:rPr>
              <a:t>页</a:t>
            </a:r>
            <a:endParaRPr lang="zh-CN" altLang="en-US" sz="2135" dirty="0">
              <a:latin typeface="楷体" panose="02010609060101010101" pitchFamily="49" charset="-122"/>
              <a:ea typeface="楷体" panose="02010609060101010101" pitchFamily="49" charset="-122"/>
            </a:endParaRPr>
          </a:p>
        </p:txBody>
      </p:sp>
      <p:pic>
        <p:nvPicPr>
          <p:cNvPr id="1674246" name="图片 1674245" descr="1432049624-1_w"/>
          <p:cNvPicPr>
            <a:picLocks noChangeAspect="1"/>
          </p:cNvPicPr>
          <p:nvPr/>
        </p:nvPicPr>
        <p:blipFill>
          <a:blip r:embed="rId1"/>
          <a:srcRect l="13715" r="13142"/>
          <a:stretch>
            <a:fillRect/>
          </a:stretch>
        </p:blipFill>
        <p:spPr>
          <a:xfrm>
            <a:off x="922867" y="1417320"/>
            <a:ext cx="3344333" cy="4572000"/>
          </a:xfrm>
          <a:prstGeom prst="rect">
            <a:avLst/>
          </a:prstGeom>
          <a:noFill/>
          <a:ln w="9525">
            <a:noFill/>
          </a:ln>
        </p:spPr>
      </p:pic>
      <p:sp>
        <p:nvSpPr>
          <p:cNvPr id="2192388" name="文本框 2192387"/>
          <p:cNvSpPr txBox="1"/>
          <p:nvPr/>
        </p:nvSpPr>
        <p:spPr>
          <a:xfrm>
            <a:off x="0" y="0"/>
            <a:ext cx="12192000" cy="840740"/>
          </a:xfrm>
          <a:prstGeom prst="rect">
            <a:avLst/>
          </a:prstGeom>
          <a:solidFill>
            <a:srgbClr val="0000FF"/>
          </a:solidFill>
          <a:ln w="9525">
            <a:noFill/>
          </a:ln>
          <a:effectLst>
            <a:outerShdw dist="107763" dir="2699999" algn="ctr" rotWithShape="0">
              <a:schemeClr val="bg2">
                <a:alpha val="50000"/>
              </a:schemeClr>
            </a:outerShdw>
          </a:effectLst>
        </p:spPr>
        <p:txBody>
          <a:bodyPr lIns="121914" tIns="60957" rIns="121914" bIns="60957">
            <a:spAutoFit/>
          </a:bodyPr>
          <a:p>
            <a:pPr algn="ctr">
              <a:lnSpc>
                <a:spcPct val="130000"/>
              </a:lnSpc>
              <a:spcBef>
                <a:spcPct val="50000"/>
              </a:spcBef>
            </a:pPr>
            <a:r>
              <a:rPr lang="en-US" altLang="zh-CN"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1.</a:t>
            </a:r>
            <a:r>
              <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为何要创设历史问题情境？</a:t>
            </a:r>
            <a:endPar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1410" name="文本框 1681409"/>
          <p:cNvSpPr txBox="1"/>
          <p:nvPr/>
        </p:nvSpPr>
        <p:spPr>
          <a:xfrm>
            <a:off x="4470400" y="778933"/>
            <a:ext cx="7213600" cy="4898390"/>
          </a:xfrm>
          <a:prstGeom prst="rect">
            <a:avLst/>
          </a:prstGeom>
          <a:noFill/>
          <a:ln w="9525">
            <a:noFill/>
          </a:ln>
        </p:spPr>
        <p:txBody>
          <a:bodyPr>
            <a:spAutoFit/>
          </a:bodyPr>
          <a:p>
            <a:pPr>
              <a:lnSpc>
                <a:spcPct val="130000"/>
              </a:lnSpc>
            </a:pPr>
            <a:r>
              <a:rPr lang="zh-CN" altLang="en-US" sz="2665" dirty="0">
                <a:latin typeface="Arial" panose="020B0604020202020204" pitchFamily="34" charset="0"/>
                <a:ea typeface="黑体" panose="02010609060101010101" pitchFamily="49" charset="-122"/>
              </a:rPr>
              <a:t>       学生对历史学习问题的真正解决，不是简单地接受现成的答案，而是通过自己对相关史事的了解，尤其是对有价值的史料进行分析， </a:t>
            </a:r>
            <a:r>
              <a:rPr lang="zh-CN" altLang="en-US" sz="2665" b="1" dirty="0">
                <a:solidFill>
                  <a:srgbClr val="FF0000"/>
                </a:solidFill>
                <a:latin typeface="Arial" panose="020B0604020202020204" pitchFamily="34" charset="0"/>
                <a:ea typeface="黑体" panose="02010609060101010101" pitchFamily="49" charset="-122"/>
              </a:rPr>
              <a:t>用实证的方式对问题的要点逐一探讨，</a:t>
            </a:r>
            <a:r>
              <a:rPr lang="zh-CN" altLang="en-US" sz="2665" dirty="0">
                <a:latin typeface="Arial" panose="020B0604020202020204" pitchFamily="34" charset="0"/>
                <a:ea typeface="黑体" panose="02010609060101010101" pitchFamily="49" charset="-122"/>
              </a:rPr>
              <a:t>以可靠的史料作为证据来说明自己对问题的看法。</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       因此，教师在进行教学设计时，要考虑如何构建</a:t>
            </a:r>
            <a:r>
              <a:rPr lang="zh-CN" altLang="en-US" sz="2665" u="sng" dirty="0">
                <a:solidFill>
                  <a:srgbClr val="FF0000"/>
                </a:solidFill>
                <a:latin typeface="Arial" panose="020B0604020202020204" pitchFamily="34" charset="0"/>
                <a:ea typeface="黑体" panose="02010609060101010101" pitchFamily="49" charset="-122"/>
              </a:rPr>
              <a:t>基于史料研习的教学方式</a:t>
            </a:r>
            <a:r>
              <a:rPr lang="zh-CN" altLang="en-US" sz="2665" dirty="0">
                <a:latin typeface="Arial" panose="020B0604020202020204" pitchFamily="34" charset="0"/>
                <a:ea typeface="黑体" panose="02010609060101010101" pitchFamily="49" charset="-122"/>
              </a:rPr>
              <a:t>，在教学过程中如何运用史料引导学生进行探究。       </a:t>
            </a:r>
            <a:endParaRPr lang="zh-CN" altLang="en-US" sz="2665" dirty="0">
              <a:latin typeface="Arial" panose="020B0604020202020204" pitchFamily="34" charset="0"/>
              <a:ea typeface="黑体" panose="02010609060101010101" pitchFamily="49" charset="-122"/>
            </a:endParaRPr>
          </a:p>
          <a:p>
            <a:pPr algn="r">
              <a:lnSpc>
                <a:spcPct val="130000"/>
              </a:lnSpc>
            </a:pPr>
            <a:r>
              <a:rPr lang="zh-CN" altLang="en-US" sz="2665" dirty="0">
                <a:latin typeface="Arial" panose="020B0604020202020204" pitchFamily="34" charset="0"/>
                <a:ea typeface="黑体" panose="02010609060101010101" pitchFamily="49" charset="-122"/>
              </a:rPr>
              <a:t>          </a:t>
            </a:r>
            <a:r>
              <a:rPr lang="en-US" altLang="zh-CN" sz="2135">
                <a:latin typeface="楷体" panose="02010609060101010101" pitchFamily="49" charset="-122"/>
                <a:ea typeface="楷体" panose="02010609060101010101" pitchFamily="49" charset="-122"/>
              </a:rPr>
              <a:t>——2020</a:t>
            </a:r>
            <a:r>
              <a:rPr lang="zh-CN" altLang="en-US" sz="2135" dirty="0">
                <a:latin typeface="楷体" panose="02010609060101010101" pitchFamily="49" charset="-122"/>
                <a:ea typeface="楷体" panose="02010609060101010101" pitchFamily="49" charset="-122"/>
              </a:rPr>
              <a:t>版新课标“六、实施建议</a:t>
            </a:r>
            <a:r>
              <a:rPr lang="en-US" altLang="zh-CN" sz="2135">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部分，第</a:t>
            </a:r>
            <a:r>
              <a:rPr lang="en-US" altLang="zh-CN" sz="2135">
                <a:latin typeface="楷体" panose="02010609060101010101" pitchFamily="49" charset="-122"/>
                <a:ea typeface="楷体" panose="02010609060101010101" pitchFamily="49" charset="-122"/>
              </a:rPr>
              <a:t>52</a:t>
            </a:r>
            <a:r>
              <a:rPr lang="zh-CN" altLang="en-US" sz="2135" dirty="0">
                <a:latin typeface="楷体" panose="02010609060101010101" pitchFamily="49" charset="-122"/>
                <a:ea typeface="楷体" panose="02010609060101010101" pitchFamily="49" charset="-122"/>
              </a:rPr>
              <a:t>页</a:t>
            </a:r>
            <a:endParaRPr lang="zh-CN" altLang="en-US" sz="2135" dirty="0">
              <a:latin typeface="楷体" panose="02010609060101010101" pitchFamily="49" charset="-122"/>
              <a:ea typeface="楷体" panose="02010609060101010101" pitchFamily="49" charset="-122"/>
            </a:endParaRPr>
          </a:p>
        </p:txBody>
      </p:sp>
      <p:pic>
        <p:nvPicPr>
          <p:cNvPr id="1681412" name="图片 1681411" descr="8f9943cf07196a75_b"/>
          <p:cNvPicPr>
            <a:picLocks noChangeAspect="1"/>
          </p:cNvPicPr>
          <p:nvPr/>
        </p:nvPicPr>
        <p:blipFill>
          <a:blip r:embed="rId1"/>
          <a:srcRect l="15790" r="15790"/>
          <a:stretch>
            <a:fillRect/>
          </a:stretch>
        </p:blipFill>
        <p:spPr>
          <a:xfrm>
            <a:off x="711200" y="685800"/>
            <a:ext cx="3545417" cy="5181600"/>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8754" name="Text Box 2"/>
          <p:cNvSpPr txBox="1"/>
          <p:nvPr/>
        </p:nvSpPr>
        <p:spPr>
          <a:xfrm>
            <a:off x="812800" y="482600"/>
            <a:ext cx="10160000" cy="3401695"/>
          </a:xfrm>
          <a:prstGeom prst="rect">
            <a:avLst/>
          </a:prstGeom>
          <a:noFill/>
          <a:ln w="9525">
            <a:noFill/>
          </a:ln>
        </p:spPr>
        <p:txBody>
          <a:bodyPr>
            <a:spAutoFit/>
          </a:bodyPr>
          <a:p>
            <a:pPr>
              <a:lnSpc>
                <a:spcPct val="130000"/>
              </a:lnSpc>
            </a:pPr>
            <a:r>
              <a:rPr lang="zh-CN" altLang="en-US" sz="3200" dirty="0">
                <a:latin typeface="黑体" panose="02010609060101010101" pitchFamily="49" charset="-122"/>
                <a:ea typeface="黑体" panose="02010609060101010101" pitchFamily="49" charset="-122"/>
              </a:rPr>
              <a:t>    </a:t>
            </a:r>
            <a:r>
              <a:rPr lang="zh-CN" altLang="en-US" sz="2665" dirty="0">
                <a:latin typeface="黑体" panose="02010609060101010101" pitchFamily="49" charset="-122"/>
                <a:ea typeface="黑体" panose="02010609060101010101" pitchFamily="49" charset="-122"/>
              </a:rPr>
              <a:t>每天将人体需要的</a:t>
            </a:r>
            <a:r>
              <a:rPr lang="en-US" altLang="zh-CN" sz="2665">
                <a:latin typeface="黑体" panose="02010609060101010101" pitchFamily="49" charset="-122"/>
                <a:ea typeface="黑体" panose="02010609060101010101" pitchFamily="49" charset="-122"/>
              </a:rPr>
              <a:t>10</a:t>
            </a:r>
            <a:r>
              <a:rPr lang="zh-CN" altLang="en-US" sz="2665" dirty="0">
                <a:latin typeface="黑体" panose="02010609060101010101" pitchFamily="49" charset="-122"/>
                <a:ea typeface="黑体" panose="02010609060101010101" pitchFamily="49" charset="-122"/>
              </a:rPr>
              <a:t>克盐放在你的面前，无论如何你都难以下咽，但将</a:t>
            </a:r>
            <a:r>
              <a:rPr lang="en-US" altLang="zh-CN" sz="2665">
                <a:latin typeface="黑体" panose="02010609060101010101" pitchFamily="49" charset="-122"/>
                <a:ea typeface="黑体" panose="02010609060101010101" pitchFamily="49" charset="-122"/>
              </a:rPr>
              <a:t>10</a:t>
            </a:r>
            <a:r>
              <a:rPr lang="zh-CN" altLang="en-US" sz="2665" dirty="0">
                <a:latin typeface="黑体" panose="02010609060101010101" pitchFamily="49" charset="-122"/>
                <a:ea typeface="黑体" panose="02010609060101010101" pitchFamily="49" charset="-122"/>
              </a:rPr>
              <a:t>克盐放入一碗美味可口的汤中，你一定会在享用这碗美味汤时全全吸收。</a:t>
            </a:r>
            <a:endParaRPr lang="zh-CN" altLang="en-US" sz="2665" dirty="0">
              <a:latin typeface="黑体" panose="02010609060101010101" pitchFamily="49" charset="-122"/>
              <a:ea typeface="黑体" panose="02010609060101010101" pitchFamily="49" charset="-122"/>
            </a:endParaRPr>
          </a:p>
          <a:p>
            <a:pPr>
              <a:lnSpc>
                <a:spcPct val="130000"/>
              </a:lnSpc>
            </a:pPr>
            <a:r>
              <a:rPr lang="zh-CN" altLang="en-US" sz="2665" dirty="0">
                <a:latin typeface="黑体" panose="02010609060101010101" pitchFamily="49" charset="-122"/>
                <a:ea typeface="黑体" panose="02010609060101010101" pitchFamily="49" charset="-122"/>
              </a:rPr>
              <a:t>    情境之于知识，犹如汤之于盐。盐需溶入汤中，才能被吸收</a:t>
            </a:r>
            <a:r>
              <a:rPr lang="en-US" altLang="zh-CN" sz="2665">
                <a:latin typeface="黑体" panose="02010609060101010101" pitchFamily="49" charset="-122"/>
                <a:ea typeface="黑体" panose="02010609060101010101" pitchFamily="49" charset="-122"/>
              </a:rPr>
              <a:t>;</a:t>
            </a:r>
            <a:r>
              <a:rPr lang="zh-CN" altLang="en-US" sz="2665" dirty="0">
                <a:latin typeface="黑体" panose="02010609060101010101" pitchFamily="49" charset="-122"/>
                <a:ea typeface="黑体" panose="02010609060101010101" pitchFamily="49" charset="-122"/>
              </a:rPr>
              <a:t>知识则需要融入情境之中，方能显示出活力和美感，才容易被学生理解、消化和吸收。</a:t>
            </a:r>
            <a:endParaRPr lang="zh-CN" altLang="en-US" sz="2665" dirty="0">
              <a:latin typeface="黑体" panose="02010609060101010101" pitchFamily="49" charset="-122"/>
              <a:ea typeface="黑体" panose="02010609060101010101" pitchFamily="49" charset="-122"/>
            </a:endParaRPr>
          </a:p>
        </p:txBody>
      </p:sp>
      <p:pic>
        <p:nvPicPr>
          <p:cNvPr id="1738755" name="Picture 3" descr="253fe3793381f98f47bb126643b0b654"/>
          <p:cNvPicPr>
            <a:picLocks noChangeAspect="1"/>
          </p:cNvPicPr>
          <p:nvPr/>
        </p:nvPicPr>
        <p:blipFill>
          <a:blip r:embed="rId1"/>
          <a:stretch>
            <a:fillRect/>
          </a:stretch>
        </p:blipFill>
        <p:spPr>
          <a:xfrm>
            <a:off x="0" y="4445000"/>
            <a:ext cx="12192000" cy="2413000"/>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2434" name="文本框 1682433"/>
          <p:cNvSpPr txBox="1"/>
          <p:nvPr/>
        </p:nvSpPr>
        <p:spPr>
          <a:xfrm>
            <a:off x="1320800" y="685800"/>
            <a:ext cx="9855200" cy="3185160"/>
          </a:xfrm>
          <a:prstGeom prst="rect">
            <a:avLst/>
          </a:prstGeom>
          <a:noFill/>
          <a:ln w="9525">
            <a:noFill/>
          </a:ln>
        </p:spPr>
        <p:txBody>
          <a:bodyPr>
            <a:spAutoFit/>
          </a:bodyPr>
          <a:p>
            <a:pPr>
              <a:lnSpc>
                <a:spcPct val="130000"/>
              </a:lnSpc>
            </a:pPr>
            <a:r>
              <a:rPr lang="en-US" altLang="zh-CN" sz="2665">
                <a:latin typeface="Arial" panose="020B0604020202020204" pitchFamily="34" charset="0"/>
                <a:ea typeface="黑体" panose="02010609060101010101" pitchFamily="49" charset="-122"/>
              </a:rPr>
              <a:t>  </a:t>
            </a:r>
            <a:r>
              <a:rPr lang="en-US" altLang="zh-CN" sz="3200">
                <a:latin typeface="Arial" panose="020B0604020202020204" pitchFamily="34" charset="0"/>
                <a:ea typeface="黑体" panose="02010609060101010101" pitchFamily="49" charset="-122"/>
              </a:rPr>
              <a:t>2. </a:t>
            </a:r>
            <a:r>
              <a:rPr lang="zh-CN" altLang="en-US" sz="3200" dirty="0">
                <a:latin typeface="Arial" panose="020B0604020202020204" pitchFamily="34" charset="0"/>
                <a:ea typeface="黑体" panose="02010609060101010101" pitchFamily="49" charset="-122"/>
              </a:rPr>
              <a:t>学业水平</a:t>
            </a:r>
            <a:r>
              <a:rPr lang="zh-CN" altLang="en-US" sz="3200" b="1" u="sng" dirty="0">
                <a:solidFill>
                  <a:srgbClr val="FF0000"/>
                </a:solidFill>
                <a:latin typeface="Arial" panose="020B0604020202020204" pitchFamily="34" charset="0"/>
                <a:ea typeface="黑体" panose="02010609060101010101" pitchFamily="49" charset="-122"/>
              </a:rPr>
              <a:t>考试命题</a:t>
            </a:r>
            <a:r>
              <a:rPr lang="zh-CN" altLang="en-US" sz="3200" dirty="0">
                <a:latin typeface="Arial" panose="020B0604020202020204" pitchFamily="34" charset="0"/>
                <a:ea typeface="黑体" panose="02010609060101010101" pitchFamily="49" charset="-122"/>
              </a:rPr>
              <a:t>的主要原则</a:t>
            </a:r>
            <a:endParaRPr lang="zh-CN" altLang="en-US" sz="3200" dirty="0">
              <a:latin typeface="Arial" panose="020B0604020202020204" pitchFamily="34" charset="0"/>
              <a:ea typeface="黑体" panose="02010609060101010101" pitchFamily="49" charset="-122"/>
            </a:endParaRPr>
          </a:p>
          <a:p>
            <a:pPr>
              <a:lnSpc>
                <a:spcPct val="130000"/>
              </a:lnSpc>
            </a:pPr>
            <a:r>
              <a:rPr lang="zh-CN" altLang="en-US" sz="3200" dirty="0">
                <a:latin typeface="Arial" panose="020B0604020202020204" pitchFamily="34" charset="0"/>
                <a:ea typeface="黑体" panose="02010609060101010101" pitchFamily="49" charset="-122"/>
              </a:rPr>
              <a:t>（</a:t>
            </a:r>
            <a:r>
              <a:rPr lang="en-US" altLang="zh-CN" sz="3200">
                <a:latin typeface="Arial" panose="020B0604020202020204" pitchFamily="34" charset="0"/>
                <a:ea typeface="黑体" panose="02010609060101010101" pitchFamily="49" charset="-122"/>
              </a:rPr>
              <a:t>1</a:t>
            </a:r>
            <a:r>
              <a:rPr lang="zh-CN" altLang="en-US" sz="3200" dirty="0">
                <a:latin typeface="Arial" panose="020B0604020202020204" pitchFamily="34" charset="0"/>
                <a:ea typeface="黑体" panose="02010609060101010101" pitchFamily="49" charset="-122"/>
              </a:rPr>
              <a:t>）以历史课程标准为依据</a:t>
            </a:r>
            <a:endParaRPr lang="zh-CN" altLang="en-US" sz="3200" dirty="0">
              <a:latin typeface="Arial" panose="020B0604020202020204" pitchFamily="34" charset="0"/>
              <a:ea typeface="黑体" panose="02010609060101010101" pitchFamily="49" charset="-122"/>
            </a:endParaRPr>
          </a:p>
          <a:p>
            <a:pPr>
              <a:lnSpc>
                <a:spcPct val="130000"/>
              </a:lnSpc>
            </a:pPr>
            <a:r>
              <a:rPr lang="zh-CN" altLang="en-US" sz="3200" dirty="0">
                <a:latin typeface="Arial" panose="020B0604020202020204" pitchFamily="34" charset="0"/>
                <a:ea typeface="黑体" panose="02010609060101010101" pitchFamily="49" charset="-122"/>
              </a:rPr>
              <a:t>（</a:t>
            </a:r>
            <a:r>
              <a:rPr lang="en-US" altLang="zh-CN" sz="3200">
                <a:latin typeface="Arial" panose="020B0604020202020204" pitchFamily="34" charset="0"/>
                <a:ea typeface="黑体" panose="02010609060101010101" pitchFamily="49" charset="-122"/>
              </a:rPr>
              <a:t>2</a:t>
            </a:r>
            <a:r>
              <a:rPr lang="zh-CN" altLang="en-US" sz="3200" dirty="0">
                <a:latin typeface="Arial" panose="020B0604020202020204" pitchFamily="34" charset="0"/>
                <a:ea typeface="黑体" panose="02010609060101010101" pitchFamily="49" charset="-122"/>
              </a:rPr>
              <a:t>）以考查历史学科核心素养的具备程度为目的</a:t>
            </a:r>
            <a:endParaRPr lang="zh-CN" altLang="en-US" sz="3200" dirty="0">
              <a:latin typeface="Arial" panose="020B0604020202020204" pitchFamily="34" charset="0"/>
              <a:ea typeface="黑体" panose="02010609060101010101" pitchFamily="49" charset="-122"/>
            </a:endParaRPr>
          </a:p>
          <a:p>
            <a:pPr>
              <a:lnSpc>
                <a:spcPct val="130000"/>
              </a:lnSpc>
            </a:pPr>
            <a:r>
              <a:rPr lang="zh-CN" altLang="en-US" sz="3200" dirty="0">
                <a:latin typeface="Arial" panose="020B0604020202020204" pitchFamily="34" charset="0"/>
                <a:ea typeface="黑体" panose="02010609060101010101" pitchFamily="49" charset="-122"/>
              </a:rPr>
              <a:t>（</a:t>
            </a:r>
            <a:r>
              <a:rPr lang="en-US" altLang="zh-CN" sz="3200">
                <a:latin typeface="Arial" panose="020B0604020202020204" pitchFamily="34" charset="0"/>
                <a:ea typeface="黑体" panose="02010609060101010101" pitchFamily="49" charset="-122"/>
              </a:rPr>
              <a:t>3</a:t>
            </a:r>
            <a:r>
              <a:rPr lang="zh-CN" altLang="en-US" sz="3200" dirty="0">
                <a:latin typeface="Arial" panose="020B0604020202020204" pitchFamily="34" charset="0"/>
                <a:ea typeface="黑体" panose="02010609060101010101" pitchFamily="49" charset="-122"/>
              </a:rPr>
              <a:t>）</a:t>
            </a:r>
            <a:r>
              <a:rPr lang="zh-CN" altLang="en-US" sz="3200" u="sng" dirty="0">
                <a:solidFill>
                  <a:srgbClr val="FF0000"/>
                </a:solidFill>
                <a:latin typeface="Arial" panose="020B0604020202020204" pitchFamily="34" charset="0"/>
                <a:ea typeface="黑体" panose="02010609060101010101" pitchFamily="49" charset="-122"/>
              </a:rPr>
              <a:t>以新情境下的问题解决为重心</a:t>
            </a:r>
            <a:endParaRPr lang="zh-CN" altLang="en-US" sz="3200" u="sng" dirty="0">
              <a:solidFill>
                <a:srgbClr val="FF0000"/>
              </a:solidFill>
              <a:latin typeface="Arial" panose="020B0604020202020204" pitchFamily="34" charset="0"/>
              <a:ea typeface="黑体" panose="02010609060101010101" pitchFamily="49" charset="-122"/>
            </a:endParaRPr>
          </a:p>
          <a:p>
            <a:pPr algn="r">
              <a:lnSpc>
                <a:spcPct val="130000"/>
              </a:lnSpc>
            </a:pPr>
            <a:r>
              <a:rPr lang="zh-CN" altLang="en-US" sz="2665" dirty="0">
                <a:latin typeface="Arial" panose="020B0604020202020204" pitchFamily="34" charset="0"/>
                <a:ea typeface="黑体" panose="02010609060101010101" pitchFamily="49" charset="-122"/>
              </a:rPr>
              <a:t>      </a:t>
            </a:r>
            <a:r>
              <a:rPr lang="en-US" altLang="zh-CN" sz="2135">
                <a:latin typeface="楷体" panose="02010609060101010101" pitchFamily="49" charset="-122"/>
                <a:ea typeface="楷体" panose="02010609060101010101" pitchFamily="49" charset="-122"/>
              </a:rPr>
              <a:t>——2020</a:t>
            </a:r>
            <a:r>
              <a:rPr lang="zh-CN" altLang="en-US" sz="2135" dirty="0">
                <a:latin typeface="楷体" panose="02010609060101010101" pitchFamily="49" charset="-122"/>
                <a:ea typeface="楷体" panose="02010609060101010101" pitchFamily="49" charset="-122"/>
              </a:rPr>
              <a:t>版新课标第</a:t>
            </a:r>
            <a:r>
              <a:rPr lang="en-US" altLang="zh-CN" sz="2135">
                <a:latin typeface="楷体" panose="02010609060101010101" pitchFamily="49" charset="-122"/>
                <a:ea typeface="楷体" panose="02010609060101010101" pitchFamily="49" charset="-122"/>
              </a:rPr>
              <a:t>59</a:t>
            </a:r>
            <a:r>
              <a:rPr lang="zh-CN" altLang="en-US" sz="2135" dirty="0">
                <a:latin typeface="楷体" panose="02010609060101010101" pitchFamily="49" charset="-122"/>
                <a:ea typeface="楷体" panose="02010609060101010101" pitchFamily="49" charset="-122"/>
              </a:rPr>
              <a:t>页</a:t>
            </a:r>
            <a:endParaRPr lang="zh-CN" altLang="en-US" sz="2135" dirty="0">
              <a:latin typeface="楷体" panose="02010609060101010101" pitchFamily="49" charset="-122"/>
              <a:ea typeface="楷体" panose="02010609060101010101" pitchFamily="49" charset="-122"/>
            </a:endParaRPr>
          </a:p>
        </p:txBody>
      </p:sp>
      <p:pic>
        <p:nvPicPr>
          <p:cNvPr id="1682436" name="图片 1682435" descr="t01a8161ce0ddb5d059"/>
          <p:cNvPicPr>
            <a:picLocks noChangeAspect="1"/>
          </p:cNvPicPr>
          <p:nvPr/>
        </p:nvPicPr>
        <p:blipFill>
          <a:blip r:embed="rId1"/>
          <a:stretch>
            <a:fillRect/>
          </a:stretch>
        </p:blipFill>
        <p:spPr>
          <a:xfrm>
            <a:off x="0" y="4445000"/>
            <a:ext cx="12192000" cy="2413000"/>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3634" name="矩形 1"/>
          <p:cNvSpPr/>
          <p:nvPr/>
        </p:nvSpPr>
        <p:spPr>
          <a:xfrm>
            <a:off x="1198245" y="939165"/>
            <a:ext cx="9687560" cy="4286885"/>
          </a:xfrm>
          <a:prstGeom prst="rect">
            <a:avLst/>
          </a:prstGeom>
          <a:noFill/>
          <a:ln w="9525">
            <a:noFill/>
          </a:ln>
        </p:spPr>
        <p:txBody>
          <a:bodyPr wrap="square" lIns="121914" tIns="60957" rIns="121914" bIns="60957">
            <a:spAutoFit/>
          </a:bodyPr>
          <a:p>
            <a:pPr>
              <a:lnSpc>
                <a:spcPct val="130000"/>
              </a:lnSpc>
            </a:pPr>
            <a:r>
              <a:rPr lang="zh-CN" altLang="en-US" sz="2665" b="1" dirty="0">
                <a:solidFill>
                  <a:srgbClr val="FF0000"/>
                </a:solidFill>
                <a:latin typeface="黑体" panose="02010609060101010101" pitchFamily="49" charset="-122"/>
                <a:ea typeface="黑体" panose="02010609060101010101" pitchFamily="49" charset="-122"/>
              </a:rPr>
              <a:t>   （一）创设真实情境：</a:t>
            </a:r>
            <a:r>
              <a:rPr lang="zh-CN" altLang="en-US" sz="2665" dirty="0">
                <a:latin typeface="黑体" panose="02010609060101010101" pitchFamily="49" charset="-122"/>
                <a:ea typeface="黑体" panose="02010609060101010101" pitchFamily="49" charset="-122"/>
              </a:rPr>
              <a:t>历史学科考试中的真实情境是关键能力的重要载体，只有应对生活实践问题情境或学术问题情境所必需的能力，才是关键能力。</a:t>
            </a:r>
            <a:endParaRPr lang="en-US" altLang="zh-CN" sz="2665">
              <a:latin typeface="黑体" panose="02010609060101010101" pitchFamily="49" charset="-122"/>
              <a:ea typeface="黑体" panose="02010609060101010101" pitchFamily="49" charset="-122"/>
            </a:endParaRPr>
          </a:p>
          <a:p>
            <a:pPr>
              <a:lnSpc>
                <a:spcPct val="130000"/>
              </a:lnSpc>
            </a:pPr>
            <a:r>
              <a:rPr lang="zh-CN" altLang="en-US" sz="2665" dirty="0">
                <a:latin typeface="黑体" panose="02010609060101010101" pitchFamily="49" charset="-122"/>
                <a:ea typeface="黑体" panose="02010609060101010101" pitchFamily="49" charset="-122"/>
              </a:rPr>
              <a:t>     </a:t>
            </a:r>
            <a:r>
              <a:rPr lang="zh-CN" altLang="en-US" sz="2665" u="sng" dirty="0">
                <a:solidFill>
                  <a:srgbClr val="FF0000"/>
                </a:solidFill>
                <a:latin typeface="黑体" panose="02010609060101010101" pitchFamily="49" charset="-122"/>
                <a:ea typeface="黑体" panose="02010609060101010101" pitchFamily="49" charset="-122"/>
              </a:rPr>
              <a:t>当学习的情境活动脱离生活实践的情境活动时，它所形成的并不是实践需要的、认识世界与改造世界的能力</a:t>
            </a:r>
            <a:r>
              <a:rPr lang="zh-CN" altLang="en-US" sz="2665" dirty="0">
                <a:latin typeface="黑体" panose="02010609060101010101" pitchFamily="49" charset="-122"/>
                <a:ea typeface="黑体" panose="02010609060101010101" pitchFamily="49" charset="-122"/>
              </a:rPr>
              <a:t>，而是解答学科知识性问题的能力</a:t>
            </a:r>
            <a:r>
              <a:rPr lang="en-US" altLang="zh-CN" sz="2665">
                <a:latin typeface="黑体" panose="02010609060101010101" pitchFamily="49" charset="-122"/>
                <a:ea typeface="黑体" panose="02010609060101010101" pitchFamily="49" charset="-122"/>
              </a:rPr>
              <a:t>……</a:t>
            </a:r>
            <a:r>
              <a:rPr lang="zh-CN" altLang="en-US" sz="2665" dirty="0">
                <a:latin typeface="黑体" panose="02010609060101010101" pitchFamily="49" charset="-122"/>
                <a:ea typeface="黑体" panose="02010609060101010101" pitchFamily="49" charset="-122"/>
              </a:rPr>
              <a:t>或许能够具备很高的“解题能力”，但是缺乏应对现实生活实践问题的“做事能力”。</a:t>
            </a:r>
            <a:endParaRPr lang="zh-CN" altLang="en-US" sz="2665" dirty="0">
              <a:latin typeface="黑体" panose="02010609060101010101" pitchFamily="49" charset="-122"/>
              <a:ea typeface="黑体" panose="02010609060101010101" pitchFamily="49" charset="-122"/>
            </a:endParaRPr>
          </a:p>
          <a:p>
            <a:pPr algn="r">
              <a:lnSpc>
                <a:spcPct val="130000"/>
              </a:lnSpc>
            </a:pPr>
            <a:r>
              <a:rPr lang="en-US" altLang="zh-CN" sz="2135">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徐奉先</a:t>
            </a:r>
            <a:r>
              <a:rPr lang="en-US" altLang="zh-CN" sz="2135">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高考历史学科关键能力考查路径研究</a:t>
            </a:r>
            <a:r>
              <a:rPr lang="en-US" altLang="zh-CN" sz="2135">
                <a:latin typeface="楷体" panose="02010609060101010101" pitchFamily="49" charset="-122"/>
                <a:ea typeface="楷体" panose="02010609060101010101" pitchFamily="49" charset="-122"/>
              </a:rPr>
              <a:t>》</a:t>
            </a:r>
            <a:endParaRPr lang="zh-CN" altLang="en-US" sz="2135" dirty="0">
              <a:latin typeface="楷体" panose="02010609060101010101" pitchFamily="49" charset="-122"/>
              <a:ea typeface="楷体" panose="02010609060101010101"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35395" name="图片 679938" descr="t015be2a8261d088919"/>
          <p:cNvPicPr>
            <a:picLocks noChangeAspect="1"/>
          </p:cNvPicPr>
          <p:nvPr/>
        </p:nvPicPr>
        <p:blipFill>
          <a:blip r:embed="rId1"/>
          <a:srcRect l="16374" t="7861" r="15651" b="7335"/>
          <a:stretch>
            <a:fillRect/>
          </a:stretch>
        </p:blipFill>
        <p:spPr>
          <a:xfrm>
            <a:off x="1164590" y="1652270"/>
            <a:ext cx="2950845" cy="3038475"/>
          </a:xfrm>
          <a:prstGeom prst="rect">
            <a:avLst/>
          </a:prstGeom>
          <a:noFill/>
          <a:ln w="9525">
            <a:noFill/>
          </a:ln>
        </p:spPr>
      </p:pic>
      <p:sp>
        <p:nvSpPr>
          <p:cNvPr id="2235394" name="文本框 679937"/>
          <p:cNvSpPr txBox="1"/>
          <p:nvPr/>
        </p:nvSpPr>
        <p:spPr>
          <a:xfrm>
            <a:off x="4673600" y="1380490"/>
            <a:ext cx="6714490" cy="4257675"/>
          </a:xfrm>
          <a:prstGeom prst="rect">
            <a:avLst/>
          </a:prstGeom>
          <a:noFill/>
          <a:ln w="9525">
            <a:noFill/>
          </a:ln>
        </p:spPr>
        <p:txBody>
          <a:bodyPr wrap="square">
            <a:spAutoFit/>
          </a:bodyPr>
          <a:p>
            <a:pPr>
              <a:lnSpc>
                <a:spcPct val="130000"/>
              </a:lnSpc>
            </a:pPr>
            <a:r>
              <a:rPr lang="en-US" altLang="zh-CN" sz="2665">
                <a:latin typeface="黑体" panose="02010609060101010101" pitchFamily="49" charset="-122"/>
                <a:ea typeface="黑体" panose="02010609060101010101" pitchFamily="49" charset="-122"/>
              </a:rPr>
              <a:t>    </a:t>
            </a:r>
            <a:r>
              <a:rPr lang="en-US" altLang="zh-CN" sz="2665" err="1">
                <a:latin typeface="黑体" panose="02010609060101010101" pitchFamily="49" charset="-122"/>
                <a:ea typeface="黑体" panose="02010609060101010101" pitchFamily="49" charset="-122"/>
              </a:rPr>
              <a:t>教学目标变了，教学方式必须进行改变。既然核心素养和高考命题的指向是</a:t>
            </a:r>
            <a:r>
              <a:rPr lang="en-US" altLang="zh-CN" sz="2665" u="sng" err="1">
                <a:solidFill>
                  <a:srgbClr val="FF0000"/>
                </a:solidFill>
                <a:latin typeface="黑体" panose="02010609060101010101" pitchFamily="49" charset="-122"/>
                <a:ea typeface="黑体" panose="02010609060101010101" pitchFamily="49" charset="-122"/>
              </a:rPr>
              <a:t>真实情境中的问题解决能力</a:t>
            </a:r>
            <a:r>
              <a:rPr lang="en-US" altLang="zh-CN" sz="2665" err="1">
                <a:latin typeface="黑体" panose="02010609060101010101" pitchFamily="49" charset="-122"/>
                <a:ea typeface="黑体" panose="02010609060101010101" pitchFamily="49" charset="-122"/>
              </a:rPr>
              <a:t>，那么我们的教学就要围绕真实情境下的深度学习进行实施。真实情境是</a:t>
            </a:r>
            <a:r>
              <a:rPr lang="en-US" altLang="zh-CN" sz="2665" u="sng" err="1">
                <a:solidFill>
                  <a:srgbClr val="FF0000"/>
                </a:solidFill>
                <a:latin typeface="黑体" panose="02010609060101010101" pitchFamily="49" charset="-122"/>
                <a:ea typeface="黑体" panose="02010609060101010101" pitchFamily="49" charset="-122"/>
              </a:rPr>
              <a:t>将知识学习与真实生活连接起来，打通知识世界、符号世界与生活世界，</a:t>
            </a:r>
            <a:r>
              <a:rPr lang="en-US" altLang="zh-CN" sz="2665" err="1">
                <a:latin typeface="黑体" panose="02010609060101010101" pitchFamily="49" charset="-122"/>
                <a:ea typeface="黑体" panose="02010609060101010101" pitchFamily="49" charset="-122"/>
              </a:rPr>
              <a:t>将知识条件化、情境化、结构化、生活化</a:t>
            </a:r>
            <a:r>
              <a:rPr lang="en-US" altLang="zh-CN" sz="2665">
                <a:latin typeface="黑体" panose="02010609060101010101" pitchFamily="49" charset="-122"/>
                <a:ea typeface="黑体" panose="02010609060101010101" pitchFamily="49" charset="-122"/>
              </a:rPr>
              <a:t>。            </a:t>
            </a:r>
            <a:endParaRPr lang="en-US" altLang="zh-CN" sz="2665">
              <a:latin typeface="黑体" panose="02010609060101010101" pitchFamily="49" charset="-122"/>
              <a:ea typeface="黑体" panose="02010609060101010101" pitchFamily="49" charset="-122"/>
            </a:endParaRPr>
          </a:p>
          <a:p>
            <a:pPr algn="r">
              <a:lnSpc>
                <a:spcPct val="130000"/>
              </a:lnSpc>
            </a:pPr>
            <a:r>
              <a:rPr lang="en-US" altLang="zh-CN" sz="2135">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华东师大崔允漷教授</a:t>
            </a:r>
            <a:endParaRPr lang="zh-CN" altLang="en-US" sz="2135" dirty="0">
              <a:latin typeface="楷体" panose="02010609060101010101" pitchFamily="49" charset="-122"/>
              <a:ea typeface="楷体" panose="02010609060101010101"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20322" name="图片 4"/>
          <p:cNvPicPr>
            <a:picLocks noChangeAspect="1"/>
          </p:cNvPicPr>
          <p:nvPr/>
        </p:nvPicPr>
        <p:blipFill>
          <a:blip r:embed="rId1"/>
          <a:srcRect b="1521"/>
          <a:stretch>
            <a:fillRect/>
          </a:stretch>
        </p:blipFill>
        <p:spPr>
          <a:xfrm>
            <a:off x="478790" y="1118235"/>
            <a:ext cx="10668000" cy="5080000"/>
          </a:xfrm>
          <a:prstGeom prst="rect">
            <a:avLst/>
          </a:prstGeom>
          <a:noFill/>
          <a:ln w="9525">
            <a:noFill/>
          </a:ln>
        </p:spPr>
      </p:pic>
      <p:sp>
        <p:nvSpPr>
          <p:cNvPr id="2192388" name="文本框 2192387"/>
          <p:cNvSpPr txBox="1"/>
          <p:nvPr/>
        </p:nvSpPr>
        <p:spPr>
          <a:xfrm>
            <a:off x="0" y="0"/>
            <a:ext cx="12192000" cy="840740"/>
          </a:xfrm>
          <a:prstGeom prst="rect">
            <a:avLst/>
          </a:prstGeom>
          <a:solidFill>
            <a:srgbClr val="0000FF"/>
          </a:solidFill>
          <a:ln w="9525">
            <a:noFill/>
          </a:ln>
          <a:effectLst>
            <a:outerShdw dist="107763" dir="2699999" algn="ctr" rotWithShape="0">
              <a:schemeClr val="bg2">
                <a:alpha val="50000"/>
              </a:schemeClr>
            </a:outerShdw>
          </a:effectLst>
        </p:spPr>
        <p:txBody>
          <a:bodyPr lIns="121914" tIns="60957" rIns="121914" bIns="60957">
            <a:spAutoFit/>
          </a:bodyPr>
          <a:p>
            <a:pPr algn="ctr">
              <a:lnSpc>
                <a:spcPct val="130000"/>
              </a:lnSpc>
              <a:spcBef>
                <a:spcPct val="50000"/>
              </a:spcBef>
            </a:pPr>
            <a:r>
              <a:rPr lang="en-US" altLang="zh-CN"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2.</a:t>
            </a:r>
            <a:r>
              <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有哪些类型的</a:t>
            </a:r>
            <a:r>
              <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问题情境？</a:t>
            </a:r>
            <a:endPar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3458" name="文本框 1683457"/>
          <p:cNvSpPr txBox="1"/>
          <p:nvPr/>
        </p:nvSpPr>
        <p:spPr>
          <a:xfrm>
            <a:off x="812800" y="685800"/>
            <a:ext cx="10668000" cy="3295650"/>
          </a:xfrm>
          <a:prstGeom prst="rect">
            <a:avLst/>
          </a:prstGeom>
          <a:noFill/>
          <a:ln w="9525">
            <a:noFill/>
          </a:ln>
        </p:spPr>
        <p:txBody>
          <a:bodyPr>
            <a:spAutoFit/>
          </a:bodyPr>
          <a:p>
            <a:pPr>
              <a:lnSpc>
                <a:spcPct val="130000"/>
              </a:lnSpc>
            </a:pPr>
            <a:r>
              <a:rPr lang="en-US" altLang="zh-CN" sz="2665">
                <a:latin typeface="Arial" panose="020B0604020202020204" pitchFamily="34" charset="0"/>
                <a:ea typeface="黑体" panose="02010609060101010101" pitchFamily="49" charset="-122"/>
              </a:rPr>
              <a:t>      （3）以新情境下的问题解决为重心</a:t>
            </a:r>
            <a:endParaRPr lang="en-US" altLang="zh-CN" sz="2665">
              <a:latin typeface="Arial" panose="020B0604020202020204" pitchFamily="34" charset="0"/>
              <a:ea typeface="黑体" panose="02010609060101010101" pitchFamily="49" charset="-122"/>
            </a:endParaRPr>
          </a:p>
          <a:p>
            <a:pPr>
              <a:lnSpc>
                <a:spcPct val="130000"/>
              </a:lnSpc>
            </a:pPr>
            <a:r>
              <a:rPr lang="en-US" altLang="zh-CN" sz="2665">
                <a:latin typeface="Arial" panose="020B0604020202020204" pitchFamily="34" charset="0"/>
                <a:ea typeface="黑体" panose="02010609060101010101" pitchFamily="49" charset="-122"/>
              </a:rPr>
              <a:t>        </a:t>
            </a:r>
            <a:r>
              <a:rPr lang="en-US" altLang="zh-CN" sz="2665" err="1">
                <a:latin typeface="Arial" panose="020B0604020202020204" pitchFamily="34" charset="0"/>
                <a:ea typeface="黑体" panose="02010609060101010101" pitchFamily="49" charset="-122"/>
              </a:rPr>
              <a:t>学生能否应对和解决</a:t>
            </a:r>
            <a:r>
              <a:rPr lang="en-US" altLang="zh-CN" sz="2665" b="1" u="sng" err="1">
                <a:solidFill>
                  <a:srgbClr val="FF0000"/>
                </a:solidFill>
                <a:latin typeface="Arial" panose="020B0604020202020204" pitchFamily="34" charset="0"/>
                <a:ea typeface="黑体" panose="02010609060101010101" pitchFamily="49" charset="-122"/>
              </a:rPr>
              <a:t>陌生的、复杂的、开放性的真实问题情境</a:t>
            </a:r>
            <a:r>
              <a:rPr lang="en-US" altLang="zh-CN" sz="2665">
                <a:latin typeface="Arial" panose="020B0604020202020204" pitchFamily="34" charset="0"/>
                <a:ea typeface="黑体" panose="02010609060101010101" pitchFamily="49" charset="-122"/>
              </a:rPr>
              <a:t>， </a:t>
            </a:r>
            <a:r>
              <a:rPr lang="en-US" altLang="zh-CN" sz="2665" err="1">
                <a:latin typeface="Arial" panose="020B0604020202020204" pitchFamily="34" charset="0"/>
                <a:ea typeface="黑体" panose="02010609060101010101" pitchFamily="49" charset="-122"/>
              </a:rPr>
              <a:t>是检验其核心素养水平的重要方面</a:t>
            </a:r>
            <a:r>
              <a:rPr lang="en-US" altLang="zh-CN" sz="2665">
                <a:latin typeface="Arial" panose="020B0604020202020204" pitchFamily="34" charset="0"/>
                <a:ea typeface="黑体" panose="02010609060101010101" pitchFamily="49" charset="-122"/>
              </a:rPr>
              <a:t>。</a:t>
            </a:r>
            <a:endParaRPr lang="en-US" altLang="zh-CN" sz="2665">
              <a:latin typeface="Arial" panose="020B0604020202020204" pitchFamily="34" charset="0"/>
              <a:ea typeface="黑体" panose="02010609060101010101" pitchFamily="49" charset="-122"/>
            </a:endParaRPr>
          </a:p>
          <a:p>
            <a:pPr>
              <a:lnSpc>
                <a:spcPct val="130000"/>
              </a:lnSpc>
            </a:pPr>
            <a:r>
              <a:rPr lang="en-US" altLang="zh-CN" sz="2665">
                <a:latin typeface="Arial" panose="020B0604020202020204" pitchFamily="34" charset="0"/>
                <a:ea typeface="黑体" panose="02010609060101010101" pitchFamily="49" charset="-122"/>
              </a:rPr>
              <a:t>        </a:t>
            </a:r>
            <a:r>
              <a:rPr lang="en-US" altLang="zh-CN" sz="2665" err="1">
                <a:latin typeface="Arial" panose="020B0604020202020204" pitchFamily="34" charset="0"/>
                <a:ea typeface="黑体" panose="02010609060101010101" pitchFamily="49" charset="-122"/>
              </a:rPr>
              <a:t>历史学科核心素养的测试中，新情境可以有多种类型，包括学习情境</a:t>
            </a:r>
            <a:r>
              <a:rPr lang="zh-CN" altLang="en-US" sz="2665" dirty="0">
                <a:latin typeface="Arial" panose="020B0604020202020204" pitchFamily="34" charset="0"/>
                <a:ea typeface="黑体" panose="02010609060101010101" pitchFamily="49" charset="-122"/>
              </a:rPr>
              <a:t>、生活情境、社会情境、学术情境等。                                                  </a:t>
            </a:r>
            <a:endParaRPr lang="zh-CN" altLang="en-US" sz="2665" dirty="0">
              <a:latin typeface="Arial" panose="020B0604020202020204" pitchFamily="34" charset="0"/>
              <a:ea typeface="黑体" panose="02010609060101010101" pitchFamily="49" charset="-122"/>
            </a:endParaRPr>
          </a:p>
          <a:p>
            <a:pPr>
              <a:lnSpc>
                <a:spcPct val="130000"/>
              </a:lnSpc>
            </a:pPr>
            <a:r>
              <a:rPr lang="en-US" altLang="zh-CN" sz="2665">
                <a:latin typeface="Arial" panose="020B0604020202020204" pitchFamily="34" charset="0"/>
                <a:ea typeface="黑体" panose="02010609060101010101" pitchFamily="49" charset="-122"/>
              </a:rPr>
              <a:t>                                                               </a:t>
            </a:r>
            <a:r>
              <a:rPr lang="en-US" altLang="zh-CN" sz="2135">
                <a:latin typeface="楷体" panose="02010609060101010101" pitchFamily="49" charset="-122"/>
                <a:ea typeface="楷体" panose="02010609060101010101" pitchFamily="49" charset="-122"/>
              </a:rPr>
              <a:t>——2020</a:t>
            </a:r>
            <a:r>
              <a:rPr lang="zh-CN" altLang="en-US" sz="2135" dirty="0">
                <a:latin typeface="楷体" panose="02010609060101010101" pitchFamily="49" charset="-122"/>
                <a:ea typeface="楷体" panose="02010609060101010101" pitchFamily="49" charset="-122"/>
              </a:rPr>
              <a:t>版新课标第</a:t>
            </a:r>
            <a:r>
              <a:rPr lang="en-US" altLang="zh-CN" sz="2135">
                <a:latin typeface="楷体" panose="02010609060101010101" pitchFamily="49" charset="-122"/>
                <a:ea typeface="楷体" panose="02010609060101010101" pitchFamily="49" charset="-122"/>
              </a:rPr>
              <a:t>59</a:t>
            </a:r>
            <a:r>
              <a:rPr lang="zh-CN" altLang="en-US" sz="2135" dirty="0">
                <a:latin typeface="楷体" panose="02010609060101010101" pitchFamily="49" charset="-122"/>
                <a:ea typeface="楷体" panose="02010609060101010101" pitchFamily="49" charset="-122"/>
              </a:rPr>
              <a:t>页</a:t>
            </a:r>
            <a:endParaRPr lang="zh-CN" altLang="en-US" sz="2135" dirty="0">
              <a:latin typeface="楷体" panose="02010609060101010101" pitchFamily="49" charset="-122"/>
              <a:ea typeface="楷体" panose="02010609060101010101" pitchFamily="49" charset="-122"/>
            </a:endParaRPr>
          </a:p>
        </p:txBody>
      </p:sp>
      <p:pic>
        <p:nvPicPr>
          <p:cNvPr id="1683459" name="图片 1683458" descr="t01a8161ce0ddb5d059"/>
          <p:cNvPicPr>
            <a:picLocks noChangeAspect="1"/>
          </p:cNvPicPr>
          <p:nvPr/>
        </p:nvPicPr>
        <p:blipFill>
          <a:blip r:embed="rId1"/>
          <a:stretch>
            <a:fillRect/>
          </a:stretch>
        </p:blipFill>
        <p:spPr>
          <a:xfrm>
            <a:off x="0" y="4445000"/>
            <a:ext cx="12192000" cy="241300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2388" name="文本框 2192387"/>
          <p:cNvSpPr txBox="1"/>
          <p:nvPr/>
        </p:nvSpPr>
        <p:spPr>
          <a:xfrm>
            <a:off x="0" y="0"/>
            <a:ext cx="12192000" cy="974725"/>
          </a:xfrm>
          <a:prstGeom prst="rect">
            <a:avLst/>
          </a:prstGeom>
          <a:solidFill>
            <a:srgbClr val="0000FF"/>
          </a:solidFill>
          <a:ln w="9525">
            <a:noFill/>
          </a:ln>
          <a:effectLst>
            <a:outerShdw dist="107763" dir="2699999" algn="ctr" rotWithShape="0">
              <a:schemeClr val="bg2">
                <a:alpha val="50000"/>
              </a:schemeClr>
            </a:outerShdw>
          </a:effectLst>
        </p:spPr>
        <p:txBody>
          <a:bodyPr lIns="121914" tIns="60957" rIns="121914" bIns="60957">
            <a:spAutoFit/>
          </a:bodyPr>
          <a:p>
            <a:pPr algn="ctr">
              <a:lnSpc>
                <a:spcPct val="130000"/>
              </a:lnSpc>
              <a:spcBef>
                <a:spcPct val="50000"/>
              </a:spcBef>
            </a:pPr>
            <a:r>
              <a:rPr lang="zh-CN" altLang="en-US" sz="4265"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落实核心素养的四个途径</a:t>
            </a:r>
            <a:endParaRPr lang="zh-CN" altLang="en-US" sz="4265"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sp>
        <p:nvSpPr>
          <p:cNvPr id="2" name="文本框 1"/>
          <p:cNvSpPr txBox="1"/>
          <p:nvPr/>
        </p:nvSpPr>
        <p:spPr>
          <a:xfrm>
            <a:off x="2094865" y="1362710"/>
            <a:ext cx="7769860" cy="3046095"/>
          </a:xfrm>
          <a:prstGeom prst="rect">
            <a:avLst/>
          </a:prstGeom>
          <a:noFill/>
        </p:spPr>
        <p:txBody>
          <a:bodyPr wrap="square" rtlCol="0">
            <a:spAutoFit/>
          </a:bodyPr>
          <a:p>
            <a:pPr algn="ctr" fontAlgn="auto">
              <a:lnSpc>
                <a:spcPct val="150000"/>
              </a:lnSpc>
            </a:pPr>
            <a:r>
              <a:rPr lang="zh-CN" altLang="en-US" sz="3200">
                <a:latin typeface="黑体" panose="02010609060101010101" pitchFamily="49" charset="-122"/>
                <a:ea typeface="黑体" panose="02010609060101010101" pitchFamily="49" charset="-122"/>
              </a:rPr>
              <a:t>一、树立正确思想观念</a:t>
            </a:r>
            <a:endParaRPr lang="zh-CN" altLang="en-US" sz="3200">
              <a:latin typeface="黑体" panose="02010609060101010101" pitchFamily="49" charset="-122"/>
              <a:ea typeface="黑体" panose="02010609060101010101" pitchFamily="49" charset="-122"/>
            </a:endParaRPr>
          </a:p>
          <a:p>
            <a:pPr algn="ctr" fontAlgn="auto">
              <a:lnSpc>
                <a:spcPct val="150000"/>
              </a:lnSpc>
            </a:pPr>
            <a:r>
              <a:rPr lang="zh-CN" altLang="en-US" sz="3200">
                <a:latin typeface="黑体" panose="02010609060101010101" pitchFamily="49" charset="-122"/>
                <a:ea typeface="黑体" panose="02010609060101010101" pitchFamily="49" charset="-122"/>
              </a:rPr>
              <a:t>二、创设历史问题情境</a:t>
            </a:r>
            <a:endParaRPr lang="zh-CN" altLang="en-US" sz="3200">
              <a:latin typeface="黑体" panose="02010609060101010101" pitchFamily="49" charset="-122"/>
              <a:ea typeface="黑体" panose="02010609060101010101" pitchFamily="49" charset="-122"/>
            </a:endParaRPr>
          </a:p>
          <a:p>
            <a:pPr algn="ctr" fontAlgn="auto">
              <a:lnSpc>
                <a:spcPct val="150000"/>
              </a:lnSpc>
            </a:pPr>
            <a:r>
              <a:rPr lang="zh-CN" altLang="en-US" sz="3200">
                <a:latin typeface="黑体" panose="02010609060101010101" pitchFamily="49" charset="-122"/>
                <a:ea typeface="黑体" panose="02010609060101010101" pitchFamily="49" charset="-122"/>
              </a:rPr>
              <a:t>三、提供学习方法指导</a:t>
            </a:r>
            <a:endParaRPr lang="zh-CN" altLang="en-US" sz="3200">
              <a:latin typeface="黑体" panose="02010609060101010101" pitchFamily="49" charset="-122"/>
              <a:ea typeface="黑体" panose="02010609060101010101" pitchFamily="49" charset="-122"/>
            </a:endParaRPr>
          </a:p>
          <a:p>
            <a:pPr algn="ctr" fontAlgn="auto">
              <a:lnSpc>
                <a:spcPct val="150000"/>
              </a:lnSpc>
            </a:pPr>
            <a:r>
              <a:rPr lang="zh-CN" altLang="en-US" sz="3200">
                <a:latin typeface="黑体" panose="02010609060101010101" pitchFamily="49" charset="-122"/>
                <a:ea typeface="黑体" panose="02010609060101010101" pitchFamily="49" charset="-122"/>
              </a:rPr>
              <a:t>四、设计历史学习任务</a:t>
            </a:r>
            <a:endParaRPr lang="zh-CN" altLang="en-US" sz="3200">
              <a:latin typeface="黑体" panose="02010609060101010101" pitchFamily="49" charset="-122"/>
              <a:ea typeface="黑体" panose="02010609060101010101" pitchFamily="49"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5506" name="文本框 1685505"/>
          <p:cNvSpPr txBox="1"/>
          <p:nvPr/>
        </p:nvSpPr>
        <p:spPr>
          <a:xfrm>
            <a:off x="1219200" y="876300"/>
            <a:ext cx="9956800" cy="2651125"/>
          </a:xfrm>
          <a:prstGeom prst="rect">
            <a:avLst/>
          </a:prstGeom>
          <a:noFill/>
          <a:ln w="9525">
            <a:noFill/>
          </a:ln>
        </p:spPr>
        <p:txBody>
          <a:bodyPr>
            <a:spAutoFit/>
          </a:bodyPr>
          <a:p>
            <a:pPr>
              <a:lnSpc>
                <a:spcPct val="130000"/>
              </a:lnSpc>
            </a:pPr>
            <a:r>
              <a:rPr lang="en-US" altLang="en-US" sz="2135">
                <a:latin typeface="黑体" panose="02010609060101010101" pitchFamily="49" charset="-122"/>
                <a:ea typeface="黑体" panose="02010609060101010101" pitchFamily="49" charset="-122"/>
              </a:rPr>
              <a:t>■</a:t>
            </a:r>
            <a:r>
              <a:rPr lang="zh-CN" altLang="en-US" sz="3200" dirty="0">
                <a:latin typeface="Arial" panose="020B0604020202020204" pitchFamily="34" charset="0"/>
                <a:ea typeface="黑体" panose="02010609060101010101" pitchFamily="49" charset="-122"/>
              </a:rPr>
              <a:t>陌生：抽象的概念原理</a:t>
            </a:r>
            <a:r>
              <a:rPr lang="en-US" altLang="zh-CN" sz="3200">
                <a:latin typeface="黑体" panose="02010609060101010101" pitchFamily="49" charset="-122"/>
                <a:ea typeface="黑体" panose="02010609060101010101" pitchFamily="49" charset="-122"/>
              </a:rPr>
              <a:t>——</a:t>
            </a:r>
            <a:r>
              <a:rPr lang="zh-CN" altLang="en-US" sz="3200" dirty="0">
                <a:latin typeface="Arial" panose="020B0604020202020204" pitchFamily="34" charset="0"/>
                <a:ea typeface="黑体" panose="02010609060101010101" pitchFamily="49" charset="-122"/>
              </a:rPr>
              <a:t>丰富的历史现象</a:t>
            </a:r>
            <a:r>
              <a:rPr lang="en-US" altLang="zh-CN" sz="3200">
                <a:latin typeface="Arial" panose="020B0604020202020204" pitchFamily="34" charset="0"/>
                <a:ea typeface="黑体" panose="02010609060101010101" pitchFamily="49" charset="-122"/>
              </a:rPr>
              <a:t> </a:t>
            </a:r>
            <a:endParaRPr lang="zh-CN" altLang="en-US" sz="3200" dirty="0">
              <a:latin typeface="Arial" panose="020B0604020202020204" pitchFamily="34" charset="0"/>
              <a:ea typeface="黑体" panose="02010609060101010101" pitchFamily="49" charset="-122"/>
            </a:endParaRPr>
          </a:p>
          <a:p>
            <a:pPr>
              <a:lnSpc>
                <a:spcPct val="130000"/>
              </a:lnSpc>
            </a:pPr>
            <a:r>
              <a:rPr lang="zh-CN" altLang="en-US" sz="2135" dirty="0">
                <a:latin typeface="Arial" panose="020B0604020202020204" pitchFamily="34" charset="0"/>
                <a:ea typeface="黑体" panose="02010609060101010101" pitchFamily="49" charset="-122"/>
              </a:rPr>
              <a:t>■</a:t>
            </a:r>
            <a:r>
              <a:rPr lang="zh-CN" altLang="en-US" sz="3200" dirty="0">
                <a:latin typeface="Arial" panose="020B0604020202020204" pitchFamily="34" charset="0"/>
                <a:ea typeface="黑体" panose="02010609060101010101" pitchFamily="49" charset="-122"/>
              </a:rPr>
              <a:t>复杂：结构性知识</a:t>
            </a:r>
            <a:r>
              <a:rPr lang="en-US" altLang="zh-CN" sz="3200">
                <a:latin typeface="黑体" panose="02010609060101010101" pitchFamily="49" charset="-122"/>
                <a:ea typeface="黑体" panose="02010609060101010101" pitchFamily="49" charset="-122"/>
              </a:rPr>
              <a:t>——</a:t>
            </a:r>
            <a:r>
              <a:rPr lang="zh-CN" altLang="en-US" sz="3200" dirty="0">
                <a:latin typeface="Arial" panose="020B0604020202020204" pitchFamily="34" charset="0"/>
                <a:ea typeface="黑体" panose="02010609060101010101" pitchFamily="49" charset="-122"/>
              </a:rPr>
              <a:t>非结构性知识</a:t>
            </a:r>
            <a:r>
              <a:rPr lang="en-US" altLang="zh-CN" sz="3200">
                <a:latin typeface="Arial" panose="020B0604020202020204" pitchFamily="34" charset="0"/>
                <a:ea typeface="黑体" panose="02010609060101010101" pitchFamily="49" charset="-122"/>
              </a:rPr>
              <a:t> </a:t>
            </a:r>
            <a:endParaRPr lang="en-US" altLang="zh-CN" sz="3200">
              <a:latin typeface="Arial" panose="020B0604020202020204" pitchFamily="34" charset="0"/>
              <a:ea typeface="黑体" panose="02010609060101010101" pitchFamily="49" charset="-122"/>
            </a:endParaRPr>
          </a:p>
          <a:p>
            <a:pPr>
              <a:lnSpc>
                <a:spcPct val="130000"/>
              </a:lnSpc>
            </a:pPr>
            <a:r>
              <a:rPr lang="en-US" altLang="en-US" sz="2135">
                <a:latin typeface="黑体" panose="02010609060101010101" pitchFamily="49" charset="-122"/>
                <a:ea typeface="黑体" panose="02010609060101010101" pitchFamily="49" charset="-122"/>
                <a:cs typeface="黑体" panose="02010609060101010101" pitchFamily="49" charset="-122"/>
              </a:rPr>
              <a:t>■</a:t>
            </a:r>
            <a:r>
              <a:rPr lang="zh-CN" altLang="en-US" sz="3200" dirty="0">
                <a:latin typeface="Arial" panose="020B0604020202020204" pitchFamily="34" charset="0"/>
                <a:ea typeface="黑体" panose="02010609060101010101" pitchFamily="49" charset="-122"/>
              </a:rPr>
              <a:t>开放：封闭性材料</a:t>
            </a:r>
            <a:r>
              <a:rPr lang="en-US" altLang="zh-CN" sz="3200">
                <a:latin typeface="黑体" panose="02010609060101010101" pitchFamily="49" charset="-122"/>
                <a:ea typeface="黑体" panose="02010609060101010101" pitchFamily="49" charset="-122"/>
              </a:rPr>
              <a:t>——</a:t>
            </a:r>
            <a:r>
              <a:rPr lang="zh-CN" altLang="en-US" sz="3200" dirty="0">
                <a:latin typeface="Arial" panose="020B0604020202020204" pitchFamily="34" charset="0"/>
                <a:ea typeface="黑体" panose="02010609060101010101" pitchFamily="49" charset="-122"/>
              </a:rPr>
              <a:t>选择性材料</a:t>
            </a:r>
            <a:endParaRPr lang="zh-CN" altLang="en-US" sz="3200" dirty="0">
              <a:latin typeface="Arial" panose="020B0604020202020204" pitchFamily="34" charset="0"/>
              <a:ea typeface="黑体" panose="02010609060101010101" pitchFamily="49" charset="-122"/>
            </a:endParaRPr>
          </a:p>
          <a:p>
            <a:pPr>
              <a:lnSpc>
                <a:spcPct val="130000"/>
              </a:lnSpc>
            </a:pPr>
            <a:r>
              <a:rPr lang="zh-CN" altLang="en-US" sz="2135" dirty="0">
                <a:latin typeface="Arial" panose="020B0604020202020204" pitchFamily="34" charset="0"/>
                <a:ea typeface="黑体" panose="02010609060101010101" pitchFamily="49" charset="-122"/>
              </a:rPr>
              <a:t>■</a:t>
            </a:r>
            <a:r>
              <a:rPr lang="zh-CN" altLang="en-US" sz="3200" dirty="0">
                <a:latin typeface="Arial" panose="020B0604020202020204" pitchFamily="34" charset="0"/>
                <a:ea typeface="黑体" panose="02010609060101010101" pitchFamily="49" charset="-122"/>
              </a:rPr>
              <a:t>真实：认知的真实</a:t>
            </a:r>
            <a:r>
              <a:rPr lang="en-US" altLang="zh-CN" sz="3200">
                <a:latin typeface="黑体" panose="02010609060101010101" pitchFamily="49" charset="-122"/>
                <a:ea typeface="黑体" panose="02010609060101010101" pitchFamily="49" charset="-122"/>
              </a:rPr>
              <a:t>——</a:t>
            </a:r>
            <a:r>
              <a:rPr lang="zh-CN" altLang="en-US" sz="3200" dirty="0">
                <a:latin typeface="Arial" panose="020B0604020202020204" pitchFamily="34" charset="0"/>
                <a:ea typeface="黑体" panose="02010609060101010101" pitchFamily="49" charset="-122"/>
              </a:rPr>
              <a:t>历史的真实和现实的真实</a:t>
            </a:r>
            <a:r>
              <a:rPr lang="en-US" altLang="zh-CN" sz="3200">
                <a:latin typeface="Arial" panose="020B0604020202020204" pitchFamily="34" charset="0"/>
                <a:ea typeface="黑体" panose="02010609060101010101" pitchFamily="49" charset="-122"/>
              </a:rPr>
              <a:t> </a:t>
            </a:r>
            <a:r>
              <a:rPr lang="en-US" altLang="zh-CN" sz="2665">
                <a:latin typeface="Arial" panose="020B0604020202020204" pitchFamily="34" charset="0"/>
                <a:ea typeface="黑体" panose="02010609060101010101" pitchFamily="49" charset="-122"/>
              </a:rPr>
              <a:t>                                                              </a:t>
            </a:r>
            <a:endParaRPr lang="zh-CN" altLang="en-US" sz="2665" dirty="0">
              <a:latin typeface="Arial" panose="020B0604020202020204" pitchFamily="34" charset="0"/>
              <a:ea typeface="黑体" panose="02010609060101010101" pitchFamily="49" charset="-122"/>
            </a:endParaRPr>
          </a:p>
        </p:txBody>
      </p:sp>
      <p:pic>
        <p:nvPicPr>
          <p:cNvPr id="1685507" name="图片 1685506" descr="t01a8161ce0ddb5d059"/>
          <p:cNvPicPr>
            <a:picLocks noChangeAspect="1"/>
          </p:cNvPicPr>
          <p:nvPr/>
        </p:nvPicPr>
        <p:blipFill>
          <a:blip r:embed="rId1"/>
          <a:stretch>
            <a:fillRect/>
          </a:stretch>
        </p:blipFill>
        <p:spPr>
          <a:xfrm>
            <a:off x="0" y="4343400"/>
            <a:ext cx="12192000" cy="2514600"/>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6532" name="文本框 1686531"/>
          <p:cNvSpPr txBox="1"/>
          <p:nvPr/>
        </p:nvSpPr>
        <p:spPr>
          <a:xfrm>
            <a:off x="914400" y="889000"/>
            <a:ext cx="10160000" cy="3783330"/>
          </a:xfrm>
          <a:prstGeom prst="rect">
            <a:avLst/>
          </a:prstGeom>
          <a:noFill/>
          <a:ln w="9525">
            <a:noFill/>
          </a:ln>
        </p:spPr>
        <p:txBody>
          <a:bodyPr>
            <a:spAutoFit/>
          </a:bodyPr>
          <a:p>
            <a:pPr algn="ctr">
              <a:lnSpc>
                <a:spcPct val="145000"/>
              </a:lnSpc>
            </a:pPr>
            <a:r>
              <a:rPr lang="zh-CN" altLang="en-US" sz="3200" b="1" dirty="0">
                <a:solidFill>
                  <a:srgbClr val="FF0000"/>
                </a:solidFill>
                <a:latin typeface="黑体" panose="02010609060101010101" pitchFamily="49" charset="-122"/>
                <a:ea typeface="黑体" panose="02010609060101010101" pitchFamily="49" charset="-122"/>
              </a:rPr>
              <a:t>陌生：抽象的概念原理一一丰富的历史现象</a:t>
            </a:r>
            <a:endParaRPr lang="zh-CN" altLang="en-US" sz="3200" b="1" dirty="0">
              <a:solidFill>
                <a:srgbClr val="FF0000"/>
              </a:solidFill>
              <a:latin typeface="黑体" panose="02010609060101010101" pitchFamily="49" charset="-122"/>
              <a:ea typeface="黑体" panose="02010609060101010101" pitchFamily="49" charset="-122"/>
            </a:endParaRPr>
          </a:p>
          <a:p>
            <a:pPr algn="ctr">
              <a:lnSpc>
                <a:spcPct val="145000"/>
              </a:lnSpc>
            </a:pPr>
            <a:r>
              <a:rPr lang="zh-CN" altLang="en-US" sz="2665" dirty="0">
                <a:latin typeface="黑体" panose="02010609060101010101" pitchFamily="49" charset="-122"/>
                <a:ea typeface="黑体" panose="02010609060101010101" pitchFamily="49" charset="-122"/>
              </a:rPr>
              <a:t>     例</a:t>
            </a:r>
            <a:r>
              <a:rPr lang="en-US" altLang="zh-CN" sz="2665">
                <a:latin typeface="黑体" panose="02010609060101010101" pitchFamily="49" charset="-122"/>
                <a:ea typeface="黑体" panose="02010609060101010101" pitchFamily="49" charset="-122"/>
              </a:rPr>
              <a:t>: (2022</a:t>
            </a:r>
            <a:r>
              <a:rPr lang="zh-CN" altLang="en-US" sz="2665" dirty="0">
                <a:latin typeface="黑体" panose="02010609060101010101" pitchFamily="49" charset="-122"/>
                <a:ea typeface="黑体" panose="02010609060101010101" pitchFamily="49" charset="-122"/>
              </a:rPr>
              <a:t>全国乙卷</a:t>
            </a:r>
            <a:r>
              <a:rPr lang="en-US" altLang="zh-CN" sz="2665">
                <a:latin typeface="黑体" panose="02010609060101010101" pitchFamily="49" charset="-122"/>
                <a:ea typeface="黑体" panose="02010609060101010101" pitchFamily="49" charset="-122"/>
              </a:rPr>
              <a:t>) </a:t>
            </a:r>
            <a:r>
              <a:rPr lang="zh-CN" altLang="en-US" sz="2665" dirty="0">
                <a:latin typeface="黑体" panose="02010609060101010101" pitchFamily="49" charset="-122"/>
                <a:ea typeface="黑体" panose="02010609060101010101" pitchFamily="49" charset="-122"/>
              </a:rPr>
              <a:t>明后期有士人称，江南流行“好名喜夸”之风，家中但凡有千金之产，必定会营建一园，“近聚土壤，远延木石，聊以矜眩于一时耳”，但“俗气扑人”。这可用于说明</a:t>
            </a:r>
            <a:endParaRPr lang="zh-CN" altLang="en-US" sz="2665" dirty="0">
              <a:latin typeface="黑体" panose="02010609060101010101" pitchFamily="49" charset="-122"/>
              <a:ea typeface="黑体" panose="02010609060101010101" pitchFamily="49" charset="-122"/>
            </a:endParaRPr>
          </a:p>
          <a:p>
            <a:pPr>
              <a:lnSpc>
                <a:spcPct val="145000"/>
              </a:lnSpc>
            </a:pPr>
            <a:r>
              <a:rPr lang="en-US" altLang="zh-CN" sz="2665">
                <a:latin typeface="黑体" panose="02010609060101010101" pitchFamily="49" charset="-122"/>
                <a:ea typeface="黑体" panose="02010609060101010101" pitchFamily="49" charset="-122"/>
              </a:rPr>
              <a:t>    A.</a:t>
            </a:r>
            <a:r>
              <a:rPr lang="zh-CN" altLang="en-US" sz="2665" dirty="0">
                <a:latin typeface="黑体" panose="02010609060101010101" pitchFamily="49" charset="-122"/>
                <a:ea typeface="黑体" panose="02010609060101010101" pitchFamily="49" charset="-122"/>
              </a:rPr>
              <a:t>士大夫传统观念的颠覆     </a:t>
            </a:r>
            <a:r>
              <a:rPr lang="en-US" altLang="zh-CN" sz="2665">
                <a:latin typeface="黑体" panose="02010609060101010101" pitchFamily="49" charset="-122"/>
                <a:ea typeface="黑体" panose="02010609060101010101" pitchFamily="49" charset="-122"/>
              </a:rPr>
              <a:t>B.</a:t>
            </a:r>
            <a:r>
              <a:rPr lang="zh-CN" altLang="en-US" sz="2665" dirty="0">
                <a:latin typeface="黑体" panose="02010609060101010101" pitchFamily="49" charset="-122"/>
                <a:ea typeface="黑体" panose="02010609060101010101" pitchFamily="49" charset="-122"/>
              </a:rPr>
              <a:t>世俗化审美趣味的初现</a:t>
            </a:r>
            <a:endParaRPr lang="zh-CN" altLang="en-US" sz="2665" dirty="0">
              <a:latin typeface="黑体" panose="02010609060101010101" pitchFamily="49" charset="-122"/>
              <a:ea typeface="黑体" panose="02010609060101010101" pitchFamily="49" charset="-122"/>
            </a:endParaRPr>
          </a:p>
          <a:p>
            <a:pPr>
              <a:lnSpc>
                <a:spcPct val="145000"/>
              </a:lnSpc>
            </a:pPr>
            <a:r>
              <a:rPr lang="en-US" altLang="zh-CN" sz="2665">
                <a:latin typeface="黑体" panose="02010609060101010101" pitchFamily="49" charset="-122"/>
                <a:ea typeface="黑体" panose="02010609060101010101" pitchFamily="49" charset="-122"/>
              </a:rPr>
              <a:t>    C.</a:t>
            </a:r>
            <a:r>
              <a:rPr lang="zh-CN" altLang="en-US" sz="2665" dirty="0">
                <a:latin typeface="黑体" panose="02010609060101010101" pitchFamily="49" charset="-122"/>
                <a:ea typeface="黑体" panose="02010609060101010101" pitchFamily="49" charset="-122"/>
              </a:rPr>
              <a:t>士农工商社会结构解体     </a:t>
            </a:r>
            <a:r>
              <a:rPr lang="en-US" altLang="zh-CN" sz="2665">
                <a:solidFill>
                  <a:srgbClr val="FF0000"/>
                </a:solidFill>
                <a:latin typeface="黑体" panose="02010609060101010101" pitchFamily="49" charset="-122"/>
                <a:ea typeface="黑体" panose="02010609060101010101" pitchFamily="49" charset="-122"/>
              </a:rPr>
              <a:t>D.</a:t>
            </a:r>
            <a:r>
              <a:rPr lang="zh-CN" altLang="en-US" sz="2665" dirty="0">
                <a:solidFill>
                  <a:srgbClr val="FF0000"/>
                </a:solidFill>
                <a:latin typeface="黑体" panose="02010609060101010101" pitchFamily="49" charset="-122"/>
                <a:ea typeface="黑体" panose="02010609060101010101" pitchFamily="49" charset="-122"/>
              </a:rPr>
              <a:t>江南市镇工商业的繁荣</a:t>
            </a:r>
            <a:r>
              <a:rPr lang="en-US" altLang="zh-CN" sz="2665">
                <a:solidFill>
                  <a:srgbClr val="FF0000"/>
                </a:solidFill>
                <a:latin typeface="黑体" panose="02010609060101010101" pitchFamily="49" charset="-122"/>
                <a:ea typeface="黑体" panose="02010609060101010101" pitchFamily="49" charset="-122"/>
              </a:rPr>
              <a:t> </a:t>
            </a:r>
            <a:endParaRPr lang="zh-CN" altLang="en-US" sz="2665"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7554" name="文本框 1687553"/>
          <p:cNvSpPr txBox="1"/>
          <p:nvPr/>
        </p:nvSpPr>
        <p:spPr>
          <a:xfrm>
            <a:off x="914400" y="482600"/>
            <a:ext cx="10160000" cy="5538470"/>
          </a:xfrm>
          <a:prstGeom prst="rect">
            <a:avLst/>
          </a:prstGeom>
          <a:noFill/>
          <a:ln w="9525">
            <a:noFill/>
          </a:ln>
        </p:spPr>
        <p:txBody>
          <a:bodyPr>
            <a:spAutoFit/>
          </a:bodyPr>
          <a:p>
            <a:pPr algn="ctr">
              <a:lnSpc>
                <a:spcPct val="130000"/>
              </a:lnSpc>
            </a:pPr>
            <a:r>
              <a:rPr lang="zh-CN" altLang="zh-CN" sz="3200" b="1" dirty="0">
                <a:solidFill>
                  <a:srgbClr val="FF0000"/>
                </a:solidFill>
                <a:latin typeface="黑体" panose="02010609060101010101" pitchFamily="49" charset="-122"/>
                <a:ea typeface="黑体" panose="02010609060101010101" pitchFamily="49" charset="-122"/>
              </a:rPr>
              <a:t>复杂：结构性知识——非结构性知识 </a:t>
            </a:r>
            <a:endParaRPr lang="zh-CN" altLang="zh-CN" sz="3200" b="1" dirty="0">
              <a:solidFill>
                <a:srgbClr val="FF0000"/>
              </a:solidFill>
              <a:latin typeface="黑体" panose="02010609060101010101" pitchFamily="49" charset="-122"/>
              <a:ea typeface="黑体" panose="02010609060101010101" pitchFamily="49" charset="-122"/>
            </a:endParaRPr>
          </a:p>
          <a:p>
            <a:pPr>
              <a:lnSpc>
                <a:spcPct val="130000"/>
              </a:lnSpc>
            </a:pPr>
            <a:r>
              <a:rPr lang="zh-CN" altLang="en-US" sz="2665" dirty="0">
                <a:latin typeface="黑体" panose="02010609060101010101" pitchFamily="49" charset="-122"/>
                <a:ea typeface="黑体" panose="02010609060101010101" pitchFamily="49" charset="-122"/>
              </a:rPr>
              <a:t>     例：</a:t>
            </a:r>
            <a:r>
              <a:rPr lang="en-US" altLang="zh-CN" sz="2665">
                <a:latin typeface="黑体" panose="02010609060101010101" pitchFamily="49" charset="-122"/>
                <a:ea typeface="黑体" panose="02010609060101010101" pitchFamily="49" charset="-122"/>
              </a:rPr>
              <a:t>(2022</a:t>
            </a:r>
            <a:r>
              <a:rPr lang="zh-CN" altLang="en-US" sz="2665" dirty="0">
                <a:latin typeface="黑体" panose="02010609060101010101" pitchFamily="49" charset="-122"/>
                <a:ea typeface="黑体" panose="02010609060101010101" pitchFamily="49" charset="-122"/>
              </a:rPr>
              <a:t>广东卷</a:t>
            </a:r>
            <a:r>
              <a:rPr lang="en-US" altLang="zh-CN" sz="2665">
                <a:latin typeface="黑体" panose="02010609060101010101" pitchFamily="49" charset="-122"/>
                <a:ea typeface="黑体" panose="02010609060101010101" pitchFamily="49" charset="-122"/>
              </a:rPr>
              <a:t>) </a:t>
            </a:r>
            <a:r>
              <a:rPr lang="zh-CN" altLang="en-US" sz="2665" dirty="0">
                <a:latin typeface="黑体" panose="02010609060101010101" pitchFamily="49" charset="-122"/>
                <a:ea typeface="黑体" panose="02010609060101010101" pitchFamily="49" charset="-122"/>
              </a:rPr>
              <a:t>图</a:t>
            </a:r>
            <a:r>
              <a:rPr lang="en-US" altLang="zh-CN" sz="2665">
                <a:latin typeface="黑体" panose="02010609060101010101" pitchFamily="49" charset="-122"/>
                <a:ea typeface="黑体" panose="02010609060101010101" pitchFamily="49" charset="-122"/>
              </a:rPr>
              <a:t>1</a:t>
            </a:r>
            <a:r>
              <a:rPr lang="zh-CN" altLang="en-US" sz="2665" dirty="0">
                <a:latin typeface="黑体" panose="02010609060101010101" pitchFamily="49" charset="-122"/>
                <a:ea typeface="黑体" panose="02010609060101010101" pitchFamily="49" charset="-122"/>
              </a:rPr>
              <a:t>为南北朝时期北齐到隋唐政府机构变化示意图，这一变化</a:t>
            </a:r>
            <a:endParaRPr lang="zh-CN" altLang="en-US" sz="2665" dirty="0">
              <a:latin typeface="黑体" panose="02010609060101010101" pitchFamily="49" charset="-122"/>
              <a:ea typeface="黑体" panose="02010609060101010101" pitchFamily="49" charset="-122"/>
            </a:endParaRPr>
          </a:p>
          <a:p>
            <a:pPr>
              <a:lnSpc>
                <a:spcPct val="130000"/>
              </a:lnSpc>
            </a:pPr>
            <a:r>
              <a:rPr lang="zh-CN" altLang="en-US" sz="2665" dirty="0">
                <a:latin typeface="黑体" panose="02010609060101010101" pitchFamily="49" charset="-122"/>
                <a:ea typeface="黑体" panose="02010609060101010101" pitchFamily="49" charset="-122"/>
              </a:rPr>
              <a:t> </a:t>
            </a:r>
            <a:endParaRPr lang="zh-CN" altLang="en-US" sz="2665" dirty="0">
              <a:latin typeface="黑体" panose="02010609060101010101" pitchFamily="49" charset="-122"/>
              <a:ea typeface="黑体" panose="02010609060101010101" pitchFamily="49" charset="-122"/>
            </a:endParaRPr>
          </a:p>
          <a:p>
            <a:pPr>
              <a:lnSpc>
                <a:spcPct val="130000"/>
              </a:lnSpc>
            </a:pPr>
            <a:r>
              <a:rPr lang="zh-CN" altLang="en-US" sz="2665" dirty="0">
                <a:latin typeface="黑体" panose="02010609060101010101" pitchFamily="49" charset="-122"/>
                <a:ea typeface="黑体" panose="02010609060101010101" pitchFamily="49" charset="-122"/>
              </a:rPr>
              <a:t> </a:t>
            </a:r>
            <a:endParaRPr lang="en-US" altLang="zh-CN" sz="2665">
              <a:latin typeface="黑体" panose="02010609060101010101" pitchFamily="49" charset="-122"/>
              <a:ea typeface="黑体" panose="02010609060101010101" pitchFamily="49" charset="-122"/>
            </a:endParaRPr>
          </a:p>
          <a:p>
            <a:pPr>
              <a:lnSpc>
                <a:spcPct val="130000"/>
              </a:lnSpc>
            </a:pPr>
            <a:r>
              <a:rPr lang="en-US" altLang="zh-CN" sz="2665">
                <a:latin typeface="黑体" panose="02010609060101010101" pitchFamily="49" charset="-122"/>
                <a:ea typeface="黑体" panose="02010609060101010101" pitchFamily="49" charset="-122"/>
              </a:rPr>
              <a:t>   </a:t>
            </a:r>
            <a:endParaRPr lang="en-US" altLang="zh-CN" sz="2665">
              <a:latin typeface="黑体" panose="02010609060101010101" pitchFamily="49" charset="-122"/>
              <a:ea typeface="黑体" panose="02010609060101010101" pitchFamily="49" charset="-122"/>
            </a:endParaRPr>
          </a:p>
          <a:p>
            <a:pPr>
              <a:lnSpc>
                <a:spcPct val="130000"/>
              </a:lnSpc>
            </a:pPr>
            <a:endParaRPr lang="en-US" altLang="zh-CN" sz="2665">
              <a:latin typeface="黑体" panose="02010609060101010101" pitchFamily="49" charset="-122"/>
              <a:ea typeface="黑体" panose="02010609060101010101" pitchFamily="49" charset="-122"/>
            </a:endParaRPr>
          </a:p>
          <a:p>
            <a:pPr>
              <a:lnSpc>
                <a:spcPct val="130000"/>
              </a:lnSpc>
            </a:pPr>
            <a:r>
              <a:rPr lang="en-US" altLang="zh-CN" sz="2665">
                <a:latin typeface="黑体" panose="02010609060101010101" pitchFamily="49" charset="-122"/>
                <a:ea typeface="黑体" panose="02010609060101010101" pitchFamily="49" charset="-122"/>
              </a:rPr>
              <a:t>   </a:t>
            </a:r>
            <a:endParaRPr lang="en-US" altLang="zh-CN" sz="2665">
              <a:latin typeface="黑体" panose="02010609060101010101" pitchFamily="49" charset="-122"/>
              <a:ea typeface="黑体" panose="02010609060101010101" pitchFamily="49" charset="-122"/>
            </a:endParaRPr>
          </a:p>
          <a:p>
            <a:pPr>
              <a:lnSpc>
                <a:spcPct val="130000"/>
              </a:lnSpc>
            </a:pPr>
            <a:r>
              <a:rPr lang="en-US" altLang="zh-CN" sz="2665">
                <a:latin typeface="黑体" panose="02010609060101010101" pitchFamily="49" charset="-122"/>
                <a:ea typeface="黑体" panose="02010609060101010101" pitchFamily="49" charset="-122"/>
              </a:rPr>
              <a:t>     A</a:t>
            </a:r>
            <a:r>
              <a:rPr lang="zh-CN" altLang="en-US" sz="2665" dirty="0">
                <a:latin typeface="黑体" panose="02010609060101010101" pitchFamily="49" charset="-122"/>
                <a:ea typeface="黑体" panose="02010609060101010101" pitchFamily="49" charset="-122"/>
              </a:rPr>
              <a:t>．加强了中枢决策权         </a:t>
            </a:r>
            <a:r>
              <a:rPr lang="en-US" altLang="zh-CN" sz="2665">
                <a:latin typeface="黑体" panose="02010609060101010101" pitchFamily="49" charset="-122"/>
                <a:ea typeface="黑体" panose="02010609060101010101" pitchFamily="49" charset="-122"/>
              </a:rPr>
              <a:t>B</a:t>
            </a:r>
            <a:r>
              <a:rPr lang="zh-CN" altLang="en-US" sz="2665" dirty="0">
                <a:latin typeface="黑体" panose="02010609060101010101" pitchFamily="49" charset="-122"/>
                <a:ea typeface="黑体" panose="02010609060101010101" pitchFamily="49" charset="-122"/>
              </a:rPr>
              <a:t>．避免了相权被分割</a:t>
            </a:r>
            <a:endParaRPr lang="zh-CN" altLang="en-US" sz="2665" dirty="0">
              <a:latin typeface="黑体" panose="02010609060101010101" pitchFamily="49" charset="-122"/>
              <a:ea typeface="黑体" panose="02010609060101010101" pitchFamily="49" charset="-122"/>
            </a:endParaRPr>
          </a:p>
          <a:p>
            <a:pPr>
              <a:lnSpc>
                <a:spcPct val="130000"/>
              </a:lnSpc>
            </a:pPr>
            <a:r>
              <a:rPr lang="en-US" altLang="zh-CN" sz="2665">
                <a:latin typeface="黑体" panose="02010609060101010101" pitchFamily="49" charset="-122"/>
                <a:ea typeface="黑体" panose="02010609060101010101" pitchFamily="49" charset="-122"/>
              </a:rPr>
              <a:t>     C</a:t>
            </a:r>
            <a:r>
              <a:rPr lang="zh-CN" altLang="en-US" sz="2665" dirty="0">
                <a:latin typeface="黑体" panose="02010609060101010101" pitchFamily="49" charset="-122"/>
                <a:ea typeface="黑体" panose="02010609060101010101" pitchFamily="49" charset="-122"/>
              </a:rPr>
              <a:t>．降低了政令的执行效率     </a:t>
            </a:r>
            <a:r>
              <a:rPr lang="en-US" altLang="zh-CN" sz="2665">
                <a:solidFill>
                  <a:srgbClr val="FF0000"/>
                </a:solidFill>
                <a:latin typeface="黑体" panose="02010609060101010101" pitchFamily="49" charset="-122"/>
                <a:ea typeface="黑体" panose="02010609060101010101" pitchFamily="49" charset="-122"/>
              </a:rPr>
              <a:t>D</a:t>
            </a:r>
            <a:r>
              <a:rPr lang="zh-CN" altLang="en-US" sz="2665" dirty="0">
                <a:solidFill>
                  <a:srgbClr val="FF0000"/>
                </a:solidFill>
                <a:latin typeface="黑体" panose="02010609060101010101" pitchFamily="49" charset="-122"/>
                <a:ea typeface="黑体" panose="02010609060101010101" pitchFamily="49" charset="-122"/>
              </a:rPr>
              <a:t>．使中央机构分工更明确</a:t>
            </a:r>
            <a:endParaRPr lang="zh-CN" altLang="en-US" sz="2665" dirty="0">
              <a:solidFill>
                <a:srgbClr val="FF0000"/>
              </a:solidFill>
              <a:latin typeface="黑体" panose="02010609060101010101" pitchFamily="49" charset="-122"/>
              <a:ea typeface="黑体" panose="02010609060101010101" pitchFamily="49" charset="-122"/>
            </a:endParaRPr>
          </a:p>
        </p:txBody>
      </p:sp>
      <p:pic>
        <p:nvPicPr>
          <p:cNvPr id="1687555" name="图片 1" descr="中学历史教学园地（www.zxls.com）——全国文章总量、访问量最大的历史教学网站。"/>
          <p:cNvPicPr>
            <a:picLocks noChangeAspect="1"/>
          </p:cNvPicPr>
          <p:nvPr/>
        </p:nvPicPr>
        <p:blipFill>
          <a:blip r:embed="rId1"/>
          <a:stretch>
            <a:fillRect/>
          </a:stretch>
        </p:blipFill>
        <p:spPr>
          <a:xfrm>
            <a:off x="4673600" y="1803400"/>
            <a:ext cx="2743200" cy="3175000"/>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8578" name="文本框 1688577"/>
          <p:cNvSpPr txBox="1"/>
          <p:nvPr/>
        </p:nvSpPr>
        <p:spPr>
          <a:xfrm>
            <a:off x="1256665" y="279400"/>
            <a:ext cx="10427335" cy="5662930"/>
          </a:xfrm>
          <a:prstGeom prst="rect">
            <a:avLst/>
          </a:prstGeom>
          <a:noFill/>
          <a:ln w="9525">
            <a:noFill/>
          </a:ln>
        </p:spPr>
        <p:txBody>
          <a:bodyPr wrap="square">
            <a:spAutoFit/>
          </a:bodyPr>
          <a:p>
            <a:pPr algn="ctr">
              <a:lnSpc>
                <a:spcPct val="130000"/>
              </a:lnSpc>
            </a:pPr>
            <a:r>
              <a:rPr lang="zh-CN" altLang="en-US" sz="3200" b="1" dirty="0">
                <a:solidFill>
                  <a:srgbClr val="FF0000"/>
                </a:solidFill>
                <a:latin typeface="黑体" panose="02010609060101010101" pitchFamily="49" charset="-122"/>
                <a:ea typeface="黑体" panose="02010609060101010101" pitchFamily="49" charset="-122"/>
              </a:rPr>
              <a:t>开放：封闭性材料</a:t>
            </a:r>
            <a:r>
              <a:rPr lang="en-US" altLang="zh-CN" sz="3200" b="1">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选择性材料</a:t>
            </a:r>
            <a:endParaRPr lang="zh-CN" altLang="en-US" sz="3200" b="1" dirty="0">
              <a:solidFill>
                <a:srgbClr val="FF0000"/>
              </a:solidFill>
              <a:latin typeface="黑体" panose="02010609060101010101" pitchFamily="49" charset="-122"/>
              <a:ea typeface="黑体" panose="02010609060101010101" pitchFamily="49" charset="-122"/>
            </a:endParaRPr>
          </a:p>
          <a:p>
            <a:pPr>
              <a:lnSpc>
                <a:spcPct val="130000"/>
              </a:lnSpc>
            </a:pPr>
            <a:r>
              <a:rPr lang="zh-CN" altLang="en-US" sz="2665"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a:latin typeface="黑体" panose="02010609060101010101" pitchFamily="49" charset="-122"/>
                <a:ea typeface="黑体" panose="02010609060101010101" pitchFamily="49" charset="-122"/>
              </a:rPr>
              <a:t>2022</a:t>
            </a:r>
            <a:r>
              <a:rPr lang="zh-CN" altLang="en-US" sz="2000" dirty="0">
                <a:latin typeface="黑体" panose="02010609060101010101" pitchFamily="49" charset="-122"/>
                <a:ea typeface="黑体" panose="02010609060101010101" pitchFamily="49" charset="-122"/>
              </a:rPr>
              <a:t>年山东卷）阅读材料，回答问题。历史的透视：一幅宣传画</a:t>
            </a:r>
            <a:endParaRPr lang="zh-CN" altLang="en-US" sz="2000" dirty="0">
              <a:latin typeface="黑体" panose="02010609060101010101" pitchFamily="49" charset="-122"/>
              <a:ea typeface="黑体" panose="02010609060101010101" pitchFamily="49" charset="-122"/>
            </a:endParaRPr>
          </a:p>
          <a:p>
            <a:pPr>
              <a:lnSpc>
                <a:spcPct val="130000"/>
              </a:lnSpc>
            </a:pPr>
            <a:endParaRPr lang="zh-CN" altLang="en-US" sz="2400" dirty="0">
              <a:latin typeface="黑体" panose="02010609060101010101" pitchFamily="49" charset="-122"/>
              <a:ea typeface="黑体" panose="02010609060101010101" pitchFamily="49" charset="-122"/>
            </a:endParaRPr>
          </a:p>
          <a:p>
            <a:pPr>
              <a:lnSpc>
                <a:spcPct val="130000"/>
              </a:lnSpc>
            </a:pPr>
            <a:r>
              <a:rPr lang="zh-CN" altLang="en-US" sz="2400" dirty="0">
                <a:latin typeface="黑体" panose="02010609060101010101" pitchFamily="49" charset="-122"/>
                <a:ea typeface="黑体" panose="02010609060101010101" pitchFamily="49" charset="-122"/>
              </a:rPr>
              <a:t> </a:t>
            </a:r>
            <a:endParaRPr lang="zh-CN" altLang="en-US" sz="2400" dirty="0">
              <a:latin typeface="黑体" panose="02010609060101010101" pitchFamily="49" charset="-122"/>
              <a:ea typeface="黑体" panose="02010609060101010101" pitchFamily="49" charset="-122"/>
            </a:endParaRPr>
          </a:p>
          <a:p>
            <a:pPr>
              <a:lnSpc>
                <a:spcPct val="130000"/>
              </a:lnSpc>
            </a:pPr>
            <a:endParaRPr lang="zh-CN" altLang="en-US" sz="2400" dirty="0">
              <a:latin typeface="黑体" panose="02010609060101010101" pitchFamily="49" charset="-122"/>
              <a:ea typeface="黑体" panose="02010609060101010101" pitchFamily="49" charset="-122"/>
            </a:endParaRPr>
          </a:p>
          <a:p>
            <a:pPr>
              <a:lnSpc>
                <a:spcPct val="130000"/>
              </a:lnSpc>
            </a:pPr>
            <a:endParaRPr lang="zh-CN" altLang="en-US" sz="2400" dirty="0">
              <a:latin typeface="黑体" panose="02010609060101010101" pitchFamily="49" charset="-122"/>
              <a:ea typeface="黑体" panose="02010609060101010101" pitchFamily="49" charset="-122"/>
            </a:endParaRPr>
          </a:p>
          <a:p>
            <a:pPr>
              <a:lnSpc>
                <a:spcPct val="130000"/>
              </a:lnSpc>
            </a:pPr>
            <a:endParaRPr lang="zh-CN" altLang="en-US" sz="2400" dirty="0">
              <a:latin typeface="黑体" panose="02010609060101010101" pitchFamily="49" charset="-122"/>
              <a:ea typeface="黑体" panose="02010609060101010101" pitchFamily="49" charset="-122"/>
            </a:endParaRPr>
          </a:p>
          <a:p>
            <a:pPr>
              <a:lnSpc>
                <a:spcPct val="130000"/>
              </a:lnSpc>
            </a:pPr>
            <a:endParaRPr lang="zh-CN" altLang="en-US" sz="2400" dirty="0">
              <a:latin typeface="黑体" panose="02010609060101010101" pitchFamily="49" charset="-122"/>
              <a:ea typeface="黑体" panose="02010609060101010101" pitchFamily="49" charset="-122"/>
            </a:endParaRPr>
          </a:p>
          <a:p>
            <a:pPr algn="ctr">
              <a:lnSpc>
                <a:spcPct val="130000"/>
              </a:lnSpc>
            </a:pPr>
            <a:endParaRPr lang="zh-CN" altLang="en-US" sz="1600" dirty="0">
              <a:latin typeface="楷体" panose="02010609060101010101" pitchFamily="49" charset="-122"/>
              <a:ea typeface="楷体" panose="02010609060101010101" pitchFamily="49" charset="-122"/>
            </a:endParaRPr>
          </a:p>
          <a:p>
            <a:pPr algn="ctr">
              <a:lnSpc>
                <a:spcPct val="130000"/>
              </a:lnSpc>
            </a:pPr>
            <a:r>
              <a:rPr lang="zh-CN" altLang="en-US" sz="1600" dirty="0">
                <a:latin typeface="楷体" panose="02010609060101010101" pitchFamily="49" charset="-122"/>
                <a:ea typeface="楷体" panose="02010609060101010101" pitchFamily="49" charset="-122"/>
              </a:rPr>
              <a:t>图</a:t>
            </a:r>
            <a:r>
              <a:rPr lang="en-US" altLang="zh-CN" sz="1600">
                <a:latin typeface="楷体" panose="02010609060101010101" pitchFamily="49" charset="-122"/>
                <a:ea typeface="楷体" panose="02010609060101010101" pitchFamily="49" charset="-122"/>
              </a:rPr>
              <a:t>5 《</a:t>
            </a:r>
            <a:r>
              <a:rPr lang="zh-CN" altLang="en-US" sz="1600" dirty="0">
                <a:latin typeface="楷体" panose="02010609060101010101" pitchFamily="49" charset="-122"/>
                <a:ea typeface="楷体" panose="02010609060101010101" pitchFamily="49" charset="-122"/>
              </a:rPr>
              <a:t>工人新村</a:t>
            </a:r>
            <a:r>
              <a:rPr lang="en-US" altLang="zh-CN" sz="160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a:t>
            </a:r>
            <a:r>
              <a:rPr lang="en-US" altLang="zh-CN" sz="1600">
                <a:latin typeface="楷体" panose="02010609060101010101" pitchFamily="49" charset="-122"/>
                <a:ea typeface="楷体" panose="02010609060101010101" pitchFamily="49" charset="-122"/>
              </a:rPr>
              <a:t>1952</a:t>
            </a:r>
            <a:r>
              <a:rPr lang="zh-CN" altLang="en-US" sz="1600" dirty="0">
                <a:latin typeface="楷体" panose="02010609060101010101" pitchFamily="49" charset="-122"/>
                <a:ea typeface="楷体" panose="02010609060101010101" pitchFamily="49" charset="-122"/>
              </a:rPr>
              <a:t>年，孙佳桐 何正慈作）</a:t>
            </a:r>
            <a:endParaRPr lang="zh-CN" altLang="en-US" sz="1600" dirty="0">
              <a:latin typeface="楷体" panose="02010609060101010101" pitchFamily="49" charset="-122"/>
              <a:ea typeface="楷体" panose="02010609060101010101" pitchFamily="49" charset="-122"/>
            </a:endParaRPr>
          </a:p>
          <a:p>
            <a:pPr>
              <a:lnSpc>
                <a:spcPct val="130000"/>
              </a:lnSpc>
            </a:pPr>
            <a:r>
              <a:rPr lang="zh-CN" altLang="en-US" sz="24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结合所学知识，以“</a:t>
            </a:r>
            <a:r>
              <a:rPr lang="en-US" altLang="zh-CN" sz="200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工人新村</a:t>
            </a:r>
            <a:r>
              <a:rPr lang="en-US" altLang="zh-CN" sz="200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赏析”为题写一则历史短文。（</a:t>
            </a:r>
            <a:r>
              <a:rPr lang="en-US" altLang="zh-CN" sz="2000">
                <a:latin typeface="黑体" panose="02010609060101010101" pitchFamily="49" charset="-122"/>
                <a:ea typeface="黑体" panose="02010609060101010101" pitchFamily="49" charset="-122"/>
              </a:rPr>
              <a:t>14</a:t>
            </a:r>
            <a:r>
              <a:rPr lang="zh-CN" altLang="en-US" sz="2000" dirty="0">
                <a:latin typeface="黑体" panose="02010609060101010101" pitchFamily="49" charset="-122"/>
                <a:ea typeface="黑体" panose="02010609060101010101" pitchFamily="49" charset="-122"/>
              </a:rPr>
              <a:t>分）</a:t>
            </a:r>
            <a:endParaRPr lang="zh-CN" altLang="en-US" sz="2000" dirty="0">
              <a:latin typeface="黑体" panose="02010609060101010101" pitchFamily="49" charset="-122"/>
              <a:ea typeface="黑体" panose="02010609060101010101" pitchFamily="49" charset="-122"/>
            </a:endParaRPr>
          </a:p>
          <a:p>
            <a:pPr>
              <a:lnSpc>
                <a:spcPct val="130000"/>
              </a:lnSpc>
            </a:pPr>
            <a:r>
              <a:rPr lang="zh-CN" altLang="en-US" sz="2000" dirty="0">
                <a:latin typeface="黑体" panose="02010609060101010101" pitchFamily="49" charset="-122"/>
                <a:ea typeface="黑体" panose="02010609060101010101" pitchFamily="49" charset="-122"/>
              </a:rPr>
              <a:t>   （要求：表述成文，叙述完整；立论正确，史论结合；逻辑严密，条理清晰。）</a:t>
            </a:r>
            <a:endParaRPr lang="zh-CN" altLang="en-US" sz="2000" dirty="0">
              <a:latin typeface="黑体" panose="02010609060101010101" pitchFamily="49" charset="-122"/>
              <a:ea typeface="黑体" panose="02010609060101010101" pitchFamily="49" charset="-122"/>
            </a:endParaRPr>
          </a:p>
        </p:txBody>
      </p:sp>
      <p:pic>
        <p:nvPicPr>
          <p:cNvPr id="1688579" name="图片 1" descr="中学历史教学园地（www.zxls.com）——全国文章总量、访问量最大的历史教学网站。"/>
          <p:cNvPicPr>
            <a:picLocks noChangeAspect="1"/>
          </p:cNvPicPr>
          <p:nvPr/>
        </p:nvPicPr>
        <p:blipFill>
          <a:blip r:embed="rId1">
            <a:lum bright="4001"/>
          </a:blip>
          <a:stretch>
            <a:fillRect/>
          </a:stretch>
        </p:blipFill>
        <p:spPr>
          <a:xfrm>
            <a:off x="3860800" y="1498600"/>
            <a:ext cx="4775200" cy="3147484"/>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02" name="文本框 1689601"/>
          <p:cNvSpPr txBox="1"/>
          <p:nvPr/>
        </p:nvSpPr>
        <p:spPr>
          <a:xfrm>
            <a:off x="1069975" y="482600"/>
            <a:ext cx="10226675" cy="5148580"/>
          </a:xfrm>
          <a:prstGeom prst="rect">
            <a:avLst/>
          </a:prstGeom>
          <a:noFill/>
          <a:ln w="9525">
            <a:noFill/>
          </a:ln>
        </p:spPr>
        <p:txBody>
          <a:bodyPr wrap="square">
            <a:spAutoFit/>
          </a:bodyPr>
          <a:p>
            <a:pPr algn="ctr">
              <a:lnSpc>
                <a:spcPct val="145000"/>
              </a:lnSpc>
            </a:pPr>
            <a:r>
              <a:rPr lang="zh-CN" altLang="en-US" sz="3200" b="1" dirty="0">
                <a:solidFill>
                  <a:srgbClr val="FF0000"/>
                </a:solidFill>
                <a:latin typeface="黑体" panose="02010609060101010101" pitchFamily="49" charset="-122"/>
                <a:ea typeface="黑体" panose="02010609060101010101" pitchFamily="49" charset="-122"/>
              </a:rPr>
              <a:t>真实：认知的真实</a:t>
            </a:r>
            <a:r>
              <a:rPr lang="en-US" altLang="zh-CN" sz="3200" b="1">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历史的真实和现实的真实 </a:t>
            </a:r>
            <a:endParaRPr lang="zh-CN" altLang="en-US" sz="3200" b="1" dirty="0">
              <a:solidFill>
                <a:srgbClr val="FF0000"/>
              </a:solidFill>
              <a:latin typeface="黑体" panose="02010609060101010101" pitchFamily="49" charset="-122"/>
              <a:ea typeface="黑体" panose="02010609060101010101" pitchFamily="49" charset="-122"/>
            </a:endParaRPr>
          </a:p>
          <a:p>
            <a:pPr>
              <a:lnSpc>
                <a:spcPct val="145000"/>
              </a:lnSpc>
            </a:pPr>
            <a:r>
              <a:rPr lang="zh-CN" altLang="en-US" sz="2665"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a:t>
            </a:r>
            <a:r>
              <a:rPr lang="en-US" altLang="zh-CN" sz="2400">
                <a:latin typeface="黑体" panose="02010609060101010101" pitchFamily="49" charset="-122"/>
                <a:ea typeface="黑体" panose="02010609060101010101" pitchFamily="49" charset="-122"/>
              </a:rPr>
              <a:t>2022</a:t>
            </a:r>
            <a:r>
              <a:rPr lang="zh-CN" altLang="en-US" sz="2400" dirty="0">
                <a:latin typeface="黑体" panose="02010609060101010101" pitchFamily="49" charset="-122"/>
                <a:ea typeface="黑体" panose="02010609060101010101" pitchFamily="49" charset="-122"/>
              </a:rPr>
              <a:t>年全国乙卷）</a:t>
            </a:r>
            <a:r>
              <a:rPr lang="en-US" altLang="zh-CN" sz="2400">
                <a:latin typeface="黑体" panose="02010609060101010101" pitchFamily="49" charset="-122"/>
                <a:ea typeface="黑体" panose="02010609060101010101" pitchFamily="49" charset="-122"/>
              </a:rPr>
              <a:t>1917</a:t>
            </a:r>
            <a:r>
              <a:rPr lang="zh-CN" altLang="en-US" sz="2400" dirty="0">
                <a:latin typeface="黑体" panose="02010609060101010101" pitchFamily="49" charset="-122"/>
                <a:ea typeface="黑体" panose="02010609060101010101" pitchFamily="49" charset="-122"/>
              </a:rPr>
              <a:t>年</a:t>
            </a:r>
            <a:r>
              <a:rPr lang="en-US" altLang="zh-CN" sz="240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月中旬，加米涅夫和斯大林连续发表文章，主张只要临时政府不直接危及群众利益，就应给予支持；要求放弃无条件反对战争的立场，改行对临时政府施加压力以迫其开始和谈的策略。这个主张得到了党内大多数人的支持。这表明当时</a:t>
            </a:r>
            <a:endParaRPr lang="zh-CN" altLang="en-US" sz="2400" dirty="0">
              <a:latin typeface="黑体" panose="02010609060101010101" pitchFamily="49" charset="-122"/>
              <a:ea typeface="黑体" panose="02010609060101010101" pitchFamily="49" charset="-122"/>
            </a:endParaRPr>
          </a:p>
          <a:p>
            <a:pPr>
              <a:lnSpc>
                <a:spcPct val="145000"/>
              </a:lnSpc>
            </a:pPr>
            <a:r>
              <a:rPr lang="en-US" altLang="zh-CN" sz="2400">
                <a:latin typeface="黑体" panose="02010609060101010101" pitchFamily="49" charset="-122"/>
                <a:ea typeface="黑体" panose="02010609060101010101" pitchFamily="49" charset="-122"/>
              </a:rPr>
              <a:t>    A</a:t>
            </a:r>
            <a:r>
              <a:rPr lang="zh-CN" altLang="en-US" sz="2400" dirty="0">
                <a:latin typeface="黑体" panose="02010609060101010101" pitchFamily="49" charset="-122"/>
                <a:ea typeface="黑体" panose="02010609060101010101" pitchFamily="49" charset="-122"/>
              </a:rPr>
              <a:t>．临时政府反对继续进行帝国主义战争</a:t>
            </a:r>
            <a:endParaRPr lang="zh-CN" altLang="en-US" sz="2400" dirty="0">
              <a:latin typeface="黑体" panose="02010609060101010101" pitchFamily="49" charset="-122"/>
              <a:ea typeface="黑体" panose="02010609060101010101" pitchFamily="49" charset="-122"/>
            </a:endParaRPr>
          </a:p>
          <a:p>
            <a:pPr>
              <a:lnSpc>
                <a:spcPct val="145000"/>
              </a:lnSpc>
            </a:pPr>
            <a:r>
              <a:rPr lang="zh-CN" altLang="en-US" sz="2400" dirty="0">
                <a:latin typeface="黑体" panose="02010609060101010101" pitchFamily="49" charset="-122"/>
                <a:ea typeface="黑体" panose="02010609060101010101" pitchFamily="49" charset="-122"/>
              </a:rPr>
              <a:t>    </a:t>
            </a:r>
            <a:r>
              <a:rPr lang="en-US" altLang="zh-CN" sz="2400">
                <a:latin typeface="黑体" panose="02010609060101010101" pitchFamily="49" charset="-122"/>
                <a:ea typeface="黑体" panose="02010609060101010101" pitchFamily="49" charset="-122"/>
              </a:rPr>
              <a:t>B</a:t>
            </a:r>
            <a:r>
              <a:rPr lang="zh-CN" altLang="en-US" sz="2400" dirty="0">
                <a:latin typeface="黑体" panose="02010609060101010101" pitchFamily="49" charset="-122"/>
                <a:ea typeface="黑体" panose="02010609060101010101" pitchFamily="49" charset="-122"/>
              </a:rPr>
              <a:t>．沙皇残余势力仍对革命存在严重威胁</a:t>
            </a:r>
            <a:endParaRPr lang="zh-CN" altLang="en-US" sz="2400" dirty="0">
              <a:latin typeface="黑体" panose="02010609060101010101" pitchFamily="49" charset="-122"/>
              <a:ea typeface="黑体" panose="02010609060101010101" pitchFamily="49" charset="-122"/>
            </a:endParaRPr>
          </a:p>
          <a:p>
            <a:pPr>
              <a:lnSpc>
                <a:spcPct val="145000"/>
              </a:lnSpc>
            </a:pPr>
            <a:r>
              <a:rPr lang="zh-CN" altLang="en-US" sz="2400" dirty="0">
                <a:latin typeface="黑体" panose="02010609060101010101" pitchFamily="49" charset="-122"/>
                <a:ea typeface="黑体" panose="02010609060101010101" pitchFamily="49" charset="-122"/>
              </a:rPr>
              <a:t>    </a:t>
            </a:r>
            <a:r>
              <a:rPr lang="en-US" altLang="zh-CN" sz="2400">
                <a:solidFill>
                  <a:srgbClr val="FF0000"/>
                </a:solidFill>
                <a:latin typeface="黑体" panose="02010609060101010101" pitchFamily="49" charset="-122"/>
                <a:ea typeface="黑体" panose="02010609060101010101" pitchFamily="49" charset="-122"/>
              </a:rPr>
              <a:t>C</a:t>
            </a:r>
            <a:r>
              <a:rPr lang="zh-CN" altLang="en-US" sz="2400" dirty="0">
                <a:solidFill>
                  <a:srgbClr val="FF0000"/>
                </a:solidFill>
                <a:latin typeface="黑体" panose="02010609060101010101" pitchFamily="49" charset="-122"/>
                <a:ea typeface="黑体" panose="02010609060101010101" pitchFamily="49" charset="-122"/>
              </a:rPr>
              <a:t>．布尔什维克党对革命形势认识尚不明晰</a:t>
            </a:r>
            <a:endParaRPr lang="zh-CN" altLang="en-US" sz="2400" dirty="0">
              <a:solidFill>
                <a:srgbClr val="FF0000"/>
              </a:solidFill>
              <a:latin typeface="黑体" panose="02010609060101010101" pitchFamily="49" charset="-122"/>
              <a:ea typeface="黑体" panose="02010609060101010101" pitchFamily="49" charset="-122"/>
            </a:endParaRPr>
          </a:p>
          <a:p>
            <a:pPr>
              <a:lnSpc>
                <a:spcPct val="145000"/>
              </a:lnSpc>
            </a:pPr>
            <a:r>
              <a:rPr lang="zh-CN" altLang="en-US" sz="2400" dirty="0">
                <a:latin typeface="黑体" panose="02010609060101010101" pitchFamily="49" charset="-122"/>
                <a:ea typeface="黑体" panose="02010609060101010101" pitchFamily="49" charset="-122"/>
              </a:rPr>
              <a:t>    </a:t>
            </a:r>
            <a:r>
              <a:rPr lang="en-US" altLang="zh-CN" sz="2400">
                <a:latin typeface="黑体" panose="02010609060101010101" pitchFamily="49" charset="-122"/>
                <a:ea typeface="黑体" panose="02010609060101010101" pitchFamily="49" charset="-122"/>
              </a:rPr>
              <a:t>D</a:t>
            </a:r>
            <a:r>
              <a:rPr lang="zh-CN" altLang="en-US" sz="2400" dirty="0">
                <a:latin typeface="黑体" panose="02010609060101010101" pitchFamily="49" charset="-122"/>
                <a:ea typeface="黑体" panose="02010609060101010101" pitchFamily="49" charset="-122"/>
              </a:rPr>
              <a:t>．国际局势不利于俄国革命持续深入发展</a:t>
            </a:r>
            <a:endParaRPr lang="zh-CN" altLang="en-US" sz="2400" dirty="0">
              <a:latin typeface="黑体" panose="02010609060101010101" pitchFamily="49" charset="-122"/>
              <a:ea typeface="黑体" panose="02010609060101010101" pitchFamily="49"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0628" name="文本框 1690627"/>
          <p:cNvSpPr txBox="1"/>
          <p:nvPr/>
        </p:nvSpPr>
        <p:spPr>
          <a:xfrm>
            <a:off x="0" y="0"/>
            <a:ext cx="12192000" cy="666115"/>
          </a:xfrm>
          <a:prstGeom prst="rect">
            <a:avLst/>
          </a:prstGeom>
          <a:solidFill>
            <a:srgbClr val="0000FF"/>
          </a:solidFill>
          <a:ln w="9525">
            <a:noFill/>
          </a:ln>
          <a:effectLst>
            <a:outerShdw dist="107763" dir="2699999" algn="ctr" rotWithShape="0">
              <a:schemeClr val="bg2">
                <a:alpha val="50000"/>
              </a:schemeClr>
            </a:outerShdw>
          </a:effectLst>
        </p:spPr>
        <p:txBody>
          <a:bodyPr>
            <a:spAutoFit/>
          </a:bodyPr>
          <a:p>
            <a:pPr algn="ctr">
              <a:spcBef>
                <a:spcPct val="50000"/>
              </a:spcBef>
            </a:pPr>
            <a:r>
              <a:rPr lang="zh-CN" altLang="en-US" sz="3735" b="1" dirty="0">
                <a:solidFill>
                  <a:schemeClr val="bg1"/>
                </a:solidFill>
                <a:latin typeface="黑体" panose="02010609060101010101" pitchFamily="49" charset="-122"/>
                <a:ea typeface="黑体" panose="02010609060101010101" pitchFamily="49" charset="-122"/>
              </a:rPr>
              <a:t>（</a:t>
            </a:r>
            <a:r>
              <a:rPr lang="en-US" altLang="zh-CN" sz="3735" b="1">
                <a:solidFill>
                  <a:schemeClr val="bg1"/>
                </a:solidFill>
                <a:latin typeface="黑体" panose="02010609060101010101" pitchFamily="49" charset="-122"/>
                <a:ea typeface="黑体" panose="02010609060101010101" pitchFamily="49" charset="-122"/>
              </a:rPr>
              <a:t>3</a:t>
            </a:r>
            <a:r>
              <a:rPr lang="zh-CN" altLang="en-US" sz="3735" b="1" dirty="0">
                <a:solidFill>
                  <a:schemeClr val="bg1"/>
                </a:solidFill>
                <a:latin typeface="黑体" panose="02010609060101010101" pitchFamily="49" charset="-122"/>
                <a:ea typeface="黑体" panose="02010609060101010101" pitchFamily="49" charset="-122"/>
              </a:rPr>
              <a:t>）创设问题情境常见的误区</a:t>
            </a:r>
            <a:endParaRPr lang="zh-CN" altLang="en-US" sz="3735" b="1" dirty="0">
              <a:solidFill>
                <a:schemeClr val="bg1"/>
              </a:solidFill>
              <a:latin typeface="黑体" panose="02010609060101010101" pitchFamily="49" charset="-122"/>
              <a:ea typeface="黑体" panose="02010609060101010101" pitchFamily="49" charset="-122"/>
            </a:endParaRPr>
          </a:p>
        </p:txBody>
      </p:sp>
      <p:sp>
        <p:nvSpPr>
          <p:cNvPr id="1690629" name="文本框 1690628"/>
          <p:cNvSpPr txBox="1"/>
          <p:nvPr/>
        </p:nvSpPr>
        <p:spPr>
          <a:xfrm>
            <a:off x="2133600" y="1016000"/>
            <a:ext cx="7973484" cy="3538220"/>
          </a:xfrm>
          <a:prstGeom prst="rect">
            <a:avLst/>
          </a:prstGeom>
          <a:noFill/>
          <a:ln w="9525">
            <a:noFill/>
          </a:ln>
        </p:spPr>
        <p:txBody>
          <a:bodyPr>
            <a:spAutoFit/>
          </a:bodyPr>
          <a:p>
            <a:pPr algn="ctr">
              <a:spcBef>
                <a:spcPct val="50000"/>
              </a:spcBef>
            </a:pPr>
            <a:r>
              <a:rPr lang="zh-CN" altLang="en-US" sz="3200">
                <a:latin typeface="Arial" panose="020B0604020202020204" pitchFamily="34" charset="0"/>
                <a:ea typeface="黑体" panose="02010609060101010101" pitchFamily="49" charset="-122"/>
              </a:rPr>
              <a:t>①</a:t>
            </a:r>
            <a:r>
              <a:rPr lang="zh-CN" altLang="en-US" sz="3200" dirty="0">
                <a:latin typeface="Arial" panose="020B0604020202020204" pitchFamily="34" charset="0"/>
                <a:ea typeface="黑体" panose="02010609060101010101" pitchFamily="49" charset="-122"/>
              </a:rPr>
              <a:t>误区</a:t>
            </a:r>
            <a:r>
              <a:rPr lang="en-US" altLang="zh-CN" sz="3200">
                <a:latin typeface="黑体" panose="02010609060101010101" pitchFamily="49" charset="-122"/>
                <a:ea typeface="黑体" panose="02010609060101010101" pitchFamily="49" charset="-122"/>
              </a:rPr>
              <a:t>——</a:t>
            </a:r>
            <a:r>
              <a:rPr lang="zh-CN" altLang="en-US" sz="3200" dirty="0">
                <a:latin typeface="Arial" panose="020B0604020202020204" pitchFamily="34" charset="0"/>
                <a:ea typeface="黑体" panose="02010609060101010101" pitchFamily="49" charset="-122"/>
              </a:rPr>
              <a:t>概念不清</a:t>
            </a:r>
            <a:endParaRPr lang="zh-CN" altLang="en-US" sz="3200" dirty="0">
              <a:latin typeface="Arial" panose="020B0604020202020204" pitchFamily="34" charset="0"/>
              <a:ea typeface="黑体" panose="02010609060101010101" pitchFamily="49" charset="-122"/>
            </a:endParaRPr>
          </a:p>
          <a:p>
            <a:pPr algn="ctr">
              <a:spcBef>
                <a:spcPct val="50000"/>
              </a:spcBef>
            </a:pPr>
            <a:r>
              <a:rPr lang="zh-CN" altLang="en-US" sz="3200" dirty="0">
                <a:latin typeface="Arial" panose="020B0604020202020204" pitchFamily="34" charset="0"/>
                <a:ea typeface="黑体" panose="02010609060101010101" pitchFamily="49" charset="-122"/>
              </a:rPr>
              <a:t>②误区</a:t>
            </a:r>
            <a:r>
              <a:rPr lang="en-US" altLang="zh-CN" sz="3200">
                <a:latin typeface="黑体" panose="02010609060101010101" pitchFamily="49" charset="-122"/>
                <a:ea typeface="黑体" panose="02010609060101010101" pitchFamily="49" charset="-122"/>
              </a:rPr>
              <a:t>——</a:t>
            </a:r>
            <a:r>
              <a:rPr lang="zh-CN" altLang="en-US" sz="3200" dirty="0">
                <a:latin typeface="Arial" panose="020B0604020202020204" pitchFamily="34" charset="0"/>
                <a:ea typeface="黑体" panose="02010609060101010101" pitchFamily="49" charset="-122"/>
              </a:rPr>
              <a:t>数量过滥</a:t>
            </a:r>
            <a:endParaRPr lang="zh-CN" altLang="en-US" sz="3200" dirty="0">
              <a:latin typeface="Arial" panose="020B0604020202020204" pitchFamily="34" charset="0"/>
              <a:ea typeface="黑体" panose="02010609060101010101" pitchFamily="49" charset="-122"/>
            </a:endParaRPr>
          </a:p>
          <a:p>
            <a:pPr algn="ctr">
              <a:spcBef>
                <a:spcPct val="50000"/>
              </a:spcBef>
            </a:pPr>
            <a:r>
              <a:rPr lang="zh-CN" altLang="en-US" sz="3200" dirty="0">
                <a:latin typeface="Arial" panose="020B0604020202020204" pitchFamily="34" charset="0"/>
                <a:ea typeface="黑体" panose="02010609060101010101" pitchFamily="49" charset="-122"/>
              </a:rPr>
              <a:t>③误区</a:t>
            </a:r>
            <a:r>
              <a:rPr lang="en-US" altLang="zh-CN" sz="3200">
                <a:latin typeface="黑体" panose="02010609060101010101" pitchFamily="49" charset="-122"/>
                <a:ea typeface="黑体" panose="02010609060101010101" pitchFamily="49" charset="-122"/>
              </a:rPr>
              <a:t>——</a:t>
            </a:r>
            <a:r>
              <a:rPr lang="zh-CN" altLang="en-US" sz="3200" dirty="0">
                <a:latin typeface="Arial" panose="020B0604020202020204" pitchFamily="34" charset="0"/>
                <a:ea typeface="黑体" panose="02010609060101010101" pitchFamily="49" charset="-122"/>
              </a:rPr>
              <a:t>类型单一</a:t>
            </a:r>
            <a:endParaRPr lang="zh-CN" altLang="en-US" sz="3200" dirty="0">
              <a:latin typeface="Arial" panose="020B0604020202020204" pitchFamily="34" charset="0"/>
              <a:ea typeface="黑体" panose="02010609060101010101" pitchFamily="49" charset="-122"/>
            </a:endParaRPr>
          </a:p>
          <a:p>
            <a:pPr algn="ctr">
              <a:spcBef>
                <a:spcPct val="50000"/>
              </a:spcBef>
            </a:pPr>
            <a:r>
              <a:rPr lang="zh-CN" altLang="en-US" sz="3200" dirty="0">
                <a:latin typeface="Arial" panose="020B0604020202020204" pitchFamily="34" charset="0"/>
                <a:ea typeface="黑体" panose="02010609060101010101" pitchFamily="49" charset="-122"/>
              </a:rPr>
              <a:t>④误区</a:t>
            </a:r>
            <a:r>
              <a:rPr lang="en-US" altLang="zh-CN" sz="3200">
                <a:latin typeface="黑体" panose="02010609060101010101" pitchFamily="49" charset="-122"/>
                <a:ea typeface="黑体" panose="02010609060101010101" pitchFamily="49" charset="-122"/>
              </a:rPr>
              <a:t>——</a:t>
            </a:r>
            <a:r>
              <a:rPr lang="zh-CN" altLang="en-US" sz="3200" dirty="0">
                <a:latin typeface="Arial" panose="020B0604020202020204" pitchFamily="34" charset="0"/>
                <a:ea typeface="黑体" panose="02010609060101010101" pitchFamily="49" charset="-122"/>
              </a:rPr>
              <a:t>思维单一</a:t>
            </a:r>
            <a:endParaRPr lang="zh-CN" altLang="en-US" sz="3200" dirty="0">
              <a:latin typeface="Arial" panose="020B0604020202020204" pitchFamily="34" charset="0"/>
              <a:ea typeface="黑体" panose="02010609060101010101" pitchFamily="49" charset="-122"/>
            </a:endParaRPr>
          </a:p>
          <a:p>
            <a:pPr algn="ctr">
              <a:spcBef>
                <a:spcPct val="50000"/>
              </a:spcBef>
            </a:pPr>
            <a:r>
              <a:rPr lang="zh-CN" altLang="en-US" sz="3200" dirty="0">
                <a:latin typeface="Arial" panose="020B0604020202020204" pitchFamily="34" charset="0"/>
                <a:ea typeface="黑体" panose="02010609060101010101" pitchFamily="49" charset="-122"/>
              </a:rPr>
              <a:t>⑤误区</a:t>
            </a:r>
            <a:r>
              <a:rPr lang="en-US" altLang="zh-CN" sz="3200">
                <a:latin typeface="黑体" panose="02010609060101010101" pitchFamily="49" charset="-122"/>
                <a:ea typeface="黑体" panose="02010609060101010101" pitchFamily="49" charset="-122"/>
              </a:rPr>
              <a:t>——</a:t>
            </a:r>
            <a:r>
              <a:rPr lang="zh-CN" altLang="en-US" sz="3200" dirty="0">
                <a:latin typeface="Arial" panose="020B0604020202020204" pitchFamily="34" charset="0"/>
                <a:ea typeface="黑体" panose="02010609060101010101" pitchFamily="49" charset="-122"/>
              </a:rPr>
              <a:t>方法肤浅</a:t>
            </a:r>
            <a:endParaRPr lang="zh-CN" altLang="en-US" sz="3200" dirty="0">
              <a:latin typeface="Arial" panose="020B0604020202020204" pitchFamily="34" charset="0"/>
              <a:ea typeface="黑体" panose="02010609060101010101" pitchFamily="49" charset="-122"/>
            </a:endParaRPr>
          </a:p>
        </p:txBody>
      </p:sp>
      <p:pic>
        <p:nvPicPr>
          <p:cNvPr id="1690630" name="图片 1690629" descr="t01a8161ce0ddb5d059"/>
          <p:cNvPicPr>
            <a:picLocks noChangeAspect="1"/>
          </p:cNvPicPr>
          <p:nvPr/>
        </p:nvPicPr>
        <p:blipFill>
          <a:blip r:embed="rId1"/>
          <a:stretch>
            <a:fillRect/>
          </a:stretch>
        </p:blipFill>
        <p:spPr>
          <a:xfrm>
            <a:off x="0" y="4851400"/>
            <a:ext cx="12192000" cy="2006600"/>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02" name="Text Box 2"/>
          <p:cNvSpPr txBox="1"/>
          <p:nvPr/>
        </p:nvSpPr>
        <p:spPr>
          <a:xfrm>
            <a:off x="711200" y="1193800"/>
            <a:ext cx="10945284" cy="4996180"/>
          </a:xfrm>
          <a:prstGeom prst="rect">
            <a:avLst/>
          </a:prstGeom>
          <a:noFill/>
          <a:ln w="9525">
            <a:noFill/>
          </a:ln>
        </p:spPr>
        <p:txBody>
          <a:bodyPr>
            <a:spAutoFit/>
          </a:bodyPr>
          <a:p>
            <a:pPr>
              <a:lnSpc>
                <a:spcPct val="130000"/>
              </a:lnSpc>
            </a:pPr>
            <a:r>
              <a:rPr lang="zh-CN" altLang="en-US" sz="2665">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首先，</a:t>
            </a:r>
            <a:r>
              <a:rPr lang="en-US" altLang="zh-CN" sz="240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课程标准</a:t>
            </a:r>
            <a:r>
              <a:rPr lang="en-US" altLang="zh-CN" sz="240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有这样的表述：“通过对一些具体而典型的材料（如史料、史家论述等）进行分析与理解</a:t>
            </a:r>
            <a:r>
              <a:rPr lang="en-US" altLang="zh-CN" sz="240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从中可见，</a:t>
            </a:r>
            <a:r>
              <a:rPr lang="zh-CN" altLang="en-US" sz="2400" dirty="0">
                <a:solidFill>
                  <a:srgbClr val="0000FF"/>
                </a:solidFill>
                <a:latin typeface="黑体" panose="02010609060101010101" pitchFamily="49" charset="-122"/>
                <a:ea typeface="黑体" panose="02010609060101010101" pitchFamily="49" charset="-122"/>
              </a:rPr>
              <a:t>“材料”概念的外延要比“史料”大。 </a:t>
            </a:r>
            <a:endParaRPr lang="zh-CN" altLang="en-US" sz="2400" dirty="0">
              <a:solidFill>
                <a:srgbClr val="0000FF"/>
              </a:solidFill>
              <a:latin typeface="黑体" panose="02010609060101010101" pitchFamily="49" charset="-122"/>
              <a:ea typeface="黑体" panose="02010609060101010101" pitchFamily="49" charset="-122"/>
            </a:endParaRPr>
          </a:p>
          <a:p>
            <a:pPr>
              <a:lnSpc>
                <a:spcPct val="130000"/>
              </a:lnSpc>
            </a:pPr>
            <a:r>
              <a:rPr lang="zh-CN" altLang="en-US" sz="2400" dirty="0">
                <a:latin typeface="黑体" panose="02010609060101010101" pitchFamily="49" charset="-122"/>
                <a:ea typeface="黑体" panose="02010609060101010101" pitchFamily="49" charset="-122"/>
              </a:rPr>
              <a:t>    其次，中学并不存在高校层面的史料教学实践。高校的史料研究方法非常专业，包括搜集史料、整理文献目录、选择版本并进行校勘、对史料进行考据和辨伪、辑佚古书、训诂和注释、二重证据考证，等等。</a:t>
            </a:r>
            <a:r>
              <a:rPr lang="zh-CN" altLang="en-US" sz="2400" dirty="0">
                <a:solidFill>
                  <a:srgbClr val="0000FF"/>
                </a:solidFill>
                <a:latin typeface="黑体" panose="02010609060101010101" pitchFamily="49" charset="-122"/>
                <a:ea typeface="黑体" panose="02010609060101010101" pitchFamily="49" charset="-122"/>
              </a:rPr>
              <a:t>不要说在中学，哪怕在大学本科阶段，也不存在专门的史料教学。</a:t>
            </a:r>
            <a:endParaRPr lang="zh-CN" altLang="en-US" sz="2400" dirty="0">
              <a:solidFill>
                <a:srgbClr val="0000FF"/>
              </a:solidFill>
              <a:latin typeface="黑体" panose="02010609060101010101" pitchFamily="49" charset="-122"/>
              <a:ea typeface="黑体" panose="02010609060101010101" pitchFamily="49" charset="-122"/>
            </a:endParaRPr>
          </a:p>
          <a:p>
            <a:pPr>
              <a:lnSpc>
                <a:spcPct val="130000"/>
              </a:lnSpc>
            </a:pPr>
            <a:r>
              <a:rPr lang="zh-CN" altLang="en-US" sz="2400" dirty="0">
                <a:latin typeface="黑体" panose="02010609060101010101" pitchFamily="49" charset="-122"/>
                <a:ea typeface="黑体" panose="02010609060101010101" pitchFamily="49" charset="-122"/>
              </a:rPr>
              <a:t>     </a:t>
            </a:r>
            <a:r>
              <a:rPr lang="zh-CN" altLang="en-US" sz="2400" dirty="0">
                <a:solidFill>
                  <a:srgbClr val="0000FF"/>
                </a:solidFill>
                <a:latin typeface="黑体" panose="02010609060101010101" pitchFamily="49" charset="-122"/>
                <a:ea typeface="黑体" panose="02010609060101010101" pitchFamily="49" charset="-122"/>
              </a:rPr>
              <a:t>与大学相比，中学生接触更多的其实是材料，</a:t>
            </a:r>
            <a:r>
              <a:rPr lang="zh-CN" altLang="en-US" sz="2400" dirty="0">
                <a:latin typeface="黑体" panose="02010609060101010101" pitchFamily="49" charset="-122"/>
                <a:ea typeface="黑体" panose="02010609060101010101" pitchFamily="49" charset="-122"/>
              </a:rPr>
              <a:t>而在高考命题中，大量出现的也并非一手史料，而是改造过的材料。 </a:t>
            </a:r>
            <a:endParaRPr lang="zh-CN" altLang="en-US" sz="2400" dirty="0">
              <a:latin typeface="黑体" panose="02010609060101010101" pitchFamily="49" charset="-122"/>
              <a:ea typeface="黑体" panose="02010609060101010101" pitchFamily="49" charset="-122"/>
            </a:endParaRPr>
          </a:p>
          <a:p>
            <a:pPr algn="r">
              <a:lnSpc>
                <a:spcPct val="130000"/>
              </a:lnSpc>
            </a:pPr>
            <a:r>
              <a:rPr lang="en-US" altLang="zh-CN" sz="2135">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黄牧航</a:t>
            </a:r>
            <a:r>
              <a:rPr lang="en-US" altLang="zh-CN" sz="2135">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中学历史学科核心素养命题重要概念辨析</a:t>
            </a:r>
            <a:r>
              <a:rPr lang="en-US" altLang="zh-CN" sz="2135">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a:t>
            </a:r>
            <a:r>
              <a:rPr lang="en-US" altLang="zh-CN" sz="2135">
                <a:latin typeface="楷体" panose="02010609060101010101" pitchFamily="49" charset="-122"/>
                <a:ea typeface="楷体" panose="02010609060101010101" pitchFamily="49" charset="-122"/>
              </a:rPr>
              <a:t>2020.8《</a:t>
            </a:r>
            <a:r>
              <a:rPr lang="zh-CN" altLang="en-US" sz="2135" dirty="0">
                <a:latin typeface="楷体" panose="02010609060101010101" pitchFamily="49" charset="-122"/>
                <a:ea typeface="楷体" panose="02010609060101010101" pitchFamily="49" charset="-122"/>
              </a:rPr>
              <a:t>历史教学</a:t>
            </a:r>
            <a:r>
              <a:rPr lang="en-US" altLang="zh-CN" sz="2135">
                <a:latin typeface="Arial" panose="020B0604020202020204" pitchFamily="34" charset="0"/>
                <a:ea typeface="楷体" panose="02010609060101010101" pitchFamily="49" charset="-122"/>
              </a:rPr>
              <a:t>》</a:t>
            </a:r>
            <a:r>
              <a:rPr lang="en-US" altLang="zh-CN" sz="2665">
                <a:latin typeface="黑体" panose="02010609060101010101" pitchFamily="49" charset="-122"/>
                <a:ea typeface="黑体" panose="02010609060101010101" pitchFamily="49" charset="-122"/>
              </a:rPr>
              <a:t> </a:t>
            </a:r>
            <a:endParaRPr lang="en-US" altLang="zh-CN" sz="2665">
              <a:latin typeface="黑体" panose="02010609060101010101" pitchFamily="49" charset="-122"/>
              <a:ea typeface="黑体" panose="02010609060101010101" pitchFamily="49" charset="-122"/>
            </a:endParaRPr>
          </a:p>
        </p:txBody>
      </p:sp>
      <p:sp>
        <p:nvSpPr>
          <p:cNvPr id="1484803" name="文本框 1484802"/>
          <p:cNvSpPr txBox="1"/>
          <p:nvPr/>
        </p:nvSpPr>
        <p:spPr>
          <a:xfrm>
            <a:off x="1219200" y="482600"/>
            <a:ext cx="6144684" cy="583565"/>
          </a:xfrm>
          <a:prstGeom prst="rect">
            <a:avLst/>
          </a:prstGeom>
          <a:noFill/>
          <a:ln w="9525">
            <a:noFill/>
          </a:ln>
        </p:spPr>
        <p:txBody>
          <a:bodyPr>
            <a:spAutoFit/>
          </a:bodyPr>
          <a:p>
            <a:pPr>
              <a:spcBef>
                <a:spcPct val="50000"/>
              </a:spcBef>
            </a:pPr>
            <a:r>
              <a:rPr lang="zh-CN" altLang="en-US" sz="3200" b="1" dirty="0">
                <a:solidFill>
                  <a:srgbClr val="FF0000"/>
                </a:solidFill>
                <a:latin typeface="Arial" panose="020B0604020202020204" pitchFamily="34" charset="0"/>
                <a:ea typeface="黑体" panose="02010609060101010101" pitchFamily="49" charset="-122"/>
              </a:rPr>
              <a:t>误区①</a:t>
            </a:r>
            <a:r>
              <a:rPr lang="en-US" altLang="zh-CN" sz="3200" b="1">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Arial" panose="020B0604020202020204" pitchFamily="34" charset="0"/>
                <a:ea typeface="黑体" panose="02010609060101010101" pitchFamily="49" charset="-122"/>
              </a:rPr>
              <a:t>概念不清</a:t>
            </a:r>
            <a:endParaRPr lang="zh-CN" altLang="en-US" sz="3200" b="1" dirty="0">
              <a:solidFill>
                <a:srgbClr val="FF0000"/>
              </a:solidFill>
              <a:latin typeface="Arial" panose="020B0604020202020204" pitchFamily="34" charset="0"/>
              <a:ea typeface="黑体" panose="02010609060101010101"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5826" name="Text Box 3"/>
          <p:cNvSpPr txBox="1"/>
          <p:nvPr/>
        </p:nvSpPr>
        <p:spPr>
          <a:xfrm>
            <a:off x="1524000" y="639233"/>
            <a:ext cx="9855200" cy="3295650"/>
          </a:xfrm>
          <a:prstGeom prst="rect">
            <a:avLst/>
          </a:prstGeom>
          <a:noFill/>
          <a:ln w="9525">
            <a:noFill/>
          </a:ln>
        </p:spPr>
        <p:txBody>
          <a:bodyPr>
            <a:spAutoFit/>
          </a:bodyPr>
          <a:p>
            <a:pPr>
              <a:lnSpc>
                <a:spcPct val="130000"/>
              </a:lnSpc>
            </a:pPr>
            <a:r>
              <a:rPr lang="zh-CN" altLang="en-US" sz="2665" b="1" dirty="0">
                <a:solidFill>
                  <a:srgbClr val="FF0000"/>
                </a:solidFill>
                <a:latin typeface="Arial" panose="020B0604020202020204" pitchFamily="34" charset="0"/>
                <a:ea typeface="黑体" panose="02010609060101010101" pitchFamily="49" charset="-122"/>
              </a:rPr>
              <a:t>误区</a:t>
            </a:r>
            <a:r>
              <a:rPr lang="en-US" altLang="en-US" sz="2665" b="1">
                <a:solidFill>
                  <a:srgbClr val="FF0000"/>
                </a:solidFill>
                <a:latin typeface="Arial" panose="020B0604020202020204" pitchFamily="34" charset="0"/>
                <a:ea typeface="黑体" panose="02010609060101010101" pitchFamily="49" charset="-122"/>
              </a:rPr>
              <a:t>②</a:t>
            </a:r>
            <a:r>
              <a:rPr lang="en-US" altLang="zh-CN" sz="2665" b="1">
                <a:solidFill>
                  <a:srgbClr val="FF0000"/>
                </a:solidFill>
                <a:latin typeface="Arial" panose="020B0604020202020204" pitchFamily="34" charset="0"/>
                <a:ea typeface="黑体" panose="02010609060101010101" pitchFamily="49" charset="-122"/>
              </a:rPr>
              <a:t>——</a:t>
            </a:r>
            <a:r>
              <a:rPr lang="zh-CN" altLang="en-US" sz="2665" b="1" dirty="0">
                <a:solidFill>
                  <a:srgbClr val="FF0000"/>
                </a:solidFill>
                <a:latin typeface="Arial" panose="020B0604020202020204" pitchFamily="34" charset="0"/>
                <a:ea typeface="黑体" panose="02010609060101010101" pitchFamily="49" charset="-122"/>
              </a:rPr>
              <a:t>数量过滥：</a:t>
            </a:r>
            <a:endParaRPr lang="zh-CN" altLang="en-US" sz="2665" b="1" dirty="0">
              <a:solidFill>
                <a:srgbClr val="FF0000"/>
              </a:solidFill>
              <a:latin typeface="Arial" panose="020B0604020202020204" pitchFamily="34" charset="0"/>
              <a:ea typeface="黑体" panose="02010609060101010101" pitchFamily="49" charset="-122"/>
            </a:endParaRPr>
          </a:p>
          <a:p>
            <a:pPr>
              <a:lnSpc>
                <a:spcPct val="130000"/>
              </a:lnSpc>
            </a:pPr>
            <a:r>
              <a:rPr lang="zh-CN" altLang="en-US" sz="2665" dirty="0">
                <a:latin typeface="黑体" panose="02010609060101010101" pitchFamily="49" charset="-122"/>
                <a:ea typeface="黑体" panose="02010609060101010101" pitchFamily="49" charset="-122"/>
              </a:rPr>
              <a:t>    数量过多，一节课动辄使用二、三十则材料，学生目不暇接，无思考的可能。</a:t>
            </a:r>
            <a:endParaRPr lang="zh-CN" altLang="en-US" sz="2665" dirty="0">
              <a:latin typeface="黑体" panose="02010609060101010101" pitchFamily="49" charset="-122"/>
              <a:ea typeface="黑体" panose="02010609060101010101" pitchFamily="49" charset="-122"/>
            </a:endParaRPr>
          </a:p>
          <a:p>
            <a:pPr>
              <a:lnSpc>
                <a:spcPct val="130000"/>
              </a:lnSpc>
            </a:pPr>
            <a:r>
              <a:rPr lang="zh-CN" altLang="en-US" sz="2665" b="1" dirty="0">
                <a:solidFill>
                  <a:srgbClr val="FF0000"/>
                </a:solidFill>
                <a:latin typeface="黑体" panose="02010609060101010101" pitchFamily="49" charset="-122"/>
                <a:ea typeface="黑体" panose="02010609060101010101" pitchFamily="49" charset="-122"/>
              </a:rPr>
              <a:t>误区③</a:t>
            </a:r>
            <a:r>
              <a:rPr lang="en-US" altLang="zh-CN" sz="2665" b="1">
                <a:solidFill>
                  <a:srgbClr val="FF0000"/>
                </a:solidFill>
                <a:latin typeface="黑体" panose="02010609060101010101" pitchFamily="49" charset="-122"/>
                <a:ea typeface="黑体" panose="02010609060101010101" pitchFamily="49" charset="-122"/>
              </a:rPr>
              <a:t>——</a:t>
            </a:r>
            <a:r>
              <a:rPr lang="zh-CN" altLang="en-US" sz="2665" b="1" dirty="0">
                <a:solidFill>
                  <a:srgbClr val="FF0000"/>
                </a:solidFill>
                <a:latin typeface="黑体" panose="02010609060101010101" pitchFamily="49" charset="-122"/>
                <a:ea typeface="黑体" panose="02010609060101010101" pitchFamily="49" charset="-122"/>
              </a:rPr>
              <a:t>类型单一：</a:t>
            </a:r>
            <a:endParaRPr lang="zh-CN" altLang="en-US" sz="2665" b="1" dirty="0">
              <a:solidFill>
                <a:srgbClr val="FF0000"/>
              </a:solidFill>
              <a:latin typeface="黑体" panose="02010609060101010101" pitchFamily="49" charset="-122"/>
              <a:ea typeface="黑体" panose="02010609060101010101" pitchFamily="49" charset="-122"/>
            </a:endParaRPr>
          </a:p>
          <a:p>
            <a:pPr>
              <a:lnSpc>
                <a:spcPct val="130000"/>
              </a:lnSpc>
            </a:pPr>
            <a:r>
              <a:rPr lang="zh-CN" altLang="en-US" sz="2665" dirty="0">
                <a:latin typeface="黑体" panose="02010609060101010101" pitchFamily="49" charset="-122"/>
                <a:ea typeface="黑体" panose="02010609060101010101" pitchFamily="49" charset="-122"/>
              </a:rPr>
              <a:t>    史料不够“原始”，多为史家著述，是二手甚或三手材料，离历史现场太远，历史气息散失殆尽。</a:t>
            </a:r>
            <a:endParaRPr lang="zh-CN" altLang="en-US" sz="2665" dirty="0">
              <a:latin typeface="黑体" panose="02010609060101010101" pitchFamily="49" charset="-122"/>
              <a:ea typeface="黑体" panose="02010609060101010101" pitchFamily="49" charset="-122"/>
            </a:endParaRPr>
          </a:p>
        </p:txBody>
      </p:sp>
      <p:pic>
        <p:nvPicPr>
          <p:cNvPr id="1485827" name="图片 1485826" descr="t01a8161ce0ddb5d059"/>
          <p:cNvPicPr>
            <a:picLocks noChangeAspect="1"/>
          </p:cNvPicPr>
          <p:nvPr/>
        </p:nvPicPr>
        <p:blipFill>
          <a:blip r:embed="rId1"/>
          <a:stretch>
            <a:fillRect/>
          </a:stretch>
        </p:blipFill>
        <p:spPr>
          <a:xfrm>
            <a:off x="0" y="4343400"/>
            <a:ext cx="12192000" cy="2514600"/>
          </a:xfrm>
          <a:prstGeom prst="rect">
            <a:avLst/>
          </a:prstGeom>
          <a:noFill/>
          <a:ln w="9525">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6850" name="Text Box 2"/>
          <p:cNvSpPr txBox="1"/>
          <p:nvPr/>
        </p:nvSpPr>
        <p:spPr>
          <a:xfrm>
            <a:off x="968375" y="644525"/>
            <a:ext cx="10550525" cy="4898390"/>
          </a:xfrm>
          <a:prstGeom prst="rect">
            <a:avLst/>
          </a:prstGeom>
          <a:noFill/>
          <a:ln w="9525">
            <a:noFill/>
          </a:ln>
        </p:spPr>
        <p:txBody>
          <a:bodyPr wrap="square">
            <a:spAutoFit/>
          </a:bodyPr>
          <a:p>
            <a:pPr>
              <a:lnSpc>
                <a:spcPct val="130000"/>
              </a:lnSpc>
            </a:pPr>
            <a:r>
              <a:rPr lang="zh-CN" altLang="en-US" sz="2400" b="1">
                <a:solidFill>
                  <a:srgbClr val="FF0000"/>
                </a:solidFill>
                <a:latin typeface="Arial" panose="020B0604020202020204" pitchFamily="34" charset="0"/>
              </a:rPr>
              <a:t>■</a:t>
            </a:r>
            <a:r>
              <a:rPr lang="zh-CN" altLang="en-US" sz="2665" b="1" dirty="0">
                <a:solidFill>
                  <a:srgbClr val="FF0000"/>
                </a:solidFill>
                <a:latin typeface="Arial" panose="020B0604020202020204" pitchFamily="34" charset="0"/>
                <a:ea typeface="黑体" panose="02010609060101010101" pitchFamily="49" charset="-122"/>
              </a:rPr>
              <a:t>材料应以史料为主：</a:t>
            </a:r>
            <a:r>
              <a:rPr lang="zh-CN" altLang="en-US" sz="2665" dirty="0">
                <a:latin typeface="黑体" panose="02010609060101010101" pitchFamily="49" charset="-122"/>
                <a:ea typeface="黑体" panose="02010609060101010101" pitchFamily="49" charset="-122"/>
              </a:rPr>
              <a:t>实际教学中大量出现的并不是史料，而是材料。两者的差别在于，前者应是一手的，可以逼真地呈现它发生场景的某一侧面，是根源；后者则可以是后人对这一历史现象的叙述与看法。</a:t>
            </a:r>
            <a:r>
              <a:rPr lang="zh-CN" altLang="en-US" sz="2665" u="sng" dirty="0">
                <a:latin typeface="黑体" panose="02010609060101010101" pitchFamily="49" charset="-122"/>
                <a:ea typeface="黑体" panose="02010609060101010101" pitchFamily="49" charset="-122"/>
              </a:rPr>
              <a:t>论文、专著的大量内容是学者的“论”而不是当时的“史”，并且它们带有学术研究的概括性、理论性与枯燥性。</a:t>
            </a:r>
            <a:endParaRPr lang="zh-CN" altLang="en-US" sz="2665" u="sng" dirty="0">
              <a:latin typeface="黑体" panose="02010609060101010101" pitchFamily="49" charset="-122"/>
              <a:ea typeface="黑体" panose="02010609060101010101" pitchFamily="49" charset="-122"/>
            </a:endParaRPr>
          </a:p>
          <a:p>
            <a:pPr>
              <a:lnSpc>
                <a:spcPct val="130000"/>
              </a:lnSpc>
            </a:pPr>
            <a:r>
              <a:rPr lang="zh-CN" altLang="en-US" sz="2400" dirty="0">
                <a:solidFill>
                  <a:srgbClr val="FF0000"/>
                </a:solidFill>
                <a:latin typeface="Arial" panose="020B0604020202020204" pitchFamily="34" charset="0"/>
                <a:ea typeface="黑体" panose="02010609060101010101" pitchFamily="49" charset="-122"/>
              </a:rPr>
              <a:t>■</a:t>
            </a:r>
            <a:r>
              <a:rPr lang="zh-CN" altLang="en-US" sz="2665" b="1" dirty="0">
                <a:solidFill>
                  <a:srgbClr val="FF0000"/>
                </a:solidFill>
                <a:latin typeface="Arial" panose="020B0604020202020204" pitchFamily="34" charset="0"/>
                <a:ea typeface="黑体" panose="02010609060101010101" pitchFamily="49" charset="-122"/>
              </a:rPr>
              <a:t>材料应是动态的</a:t>
            </a:r>
            <a:r>
              <a:rPr lang="zh-CN" altLang="en-US" sz="2665" b="1" dirty="0">
                <a:solidFill>
                  <a:srgbClr val="FF0000"/>
                </a:solidFill>
                <a:latin typeface="黑体" panose="02010609060101010101" pitchFamily="49" charset="-122"/>
                <a:ea typeface="黑体" panose="02010609060101010101" pitchFamily="49" charset="-122"/>
              </a:rPr>
              <a:t>“</a:t>
            </a:r>
            <a:r>
              <a:rPr lang="zh-CN" altLang="en-US" sz="2665" b="1" dirty="0">
                <a:solidFill>
                  <a:srgbClr val="FF0000"/>
                </a:solidFill>
                <a:latin typeface="Arial" panose="020B0604020202020204" pitchFamily="34" charset="0"/>
                <a:ea typeface="黑体" panose="02010609060101010101" pitchFamily="49" charset="-122"/>
              </a:rPr>
              <a:t>史</a:t>
            </a:r>
            <a:r>
              <a:rPr lang="zh-CN" altLang="en-US" sz="2665" b="1" dirty="0">
                <a:solidFill>
                  <a:srgbClr val="FF0000"/>
                </a:solidFill>
                <a:latin typeface="黑体" panose="02010609060101010101" pitchFamily="49" charset="-122"/>
                <a:ea typeface="黑体" panose="02010609060101010101" pitchFamily="49" charset="-122"/>
              </a:rPr>
              <a:t>”</a:t>
            </a:r>
            <a:r>
              <a:rPr lang="zh-CN" altLang="en-US" sz="2665" b="1" dirty="0">
                <a:solidFill>
                  <a:srgbClr val="FF0000"/>
                </a:solidFill>
                <a:latin typeface="Arial" panose="020B0604020202020204" pitchFamily="34" charset="0"/>
                <a:ea typeface="黑体" panose="02010609060101010101" pitchFamily="49" charset="-122"/>
              </a:rPr>
              <a:t>：</a:t>
            </a:r>
            <a:r>
              <a:rPr lang="zh-CN" altLang="en-US" sz="2665" u="sng" dirty="0">
                <a:latin typeface="黑体" panose="02010609060101010101" pitchFamily="49" charset="-122"/>
                <a:ea typeface="黑体" panose="02010609060101010101" pitchFamily="49" charset="-122"/>
              </a:rPr>
              <a:t>要区分当事人的“论”与“史”</a:t>
            </a:r>
            <a:r>
              <a:rPr lang="zh-CN" altLang="en-US" sz="2665" dirty="0">
                <a:latin typeface="黑体" panose="02010609060101010101" pitchFamily="49" charset="-122"/>
                <a:ea typeface="黑体" panose="02010609060101010101" pitchFamily="49" charset="-122"/>
              </a:rPr>
              <a:t>。材料是过程性的“史”，能反映特定场景中历史的变迁，而不是静态的“论”。</a:t>
            </a:r>
            <a:r>
              <a:rPr lang="zh-CN" altLang="en-US" sz="2665" u="sng" dirty="0">
                <a:latin typeface="黑体" panose="02010609060101010101" pitchFamily="49" charset="-122"/>
                <a:ea typeface="黑体" panose="02010609060101010101" pitchFamily="49" charset="-122"/>
              </a:rPr>
              <a:t>静态的“论”从概念到概念</a:t>
            </a:r>
            <a:r>
              <a:rPr lang="zh-CN" altLang="en-US" sz="2665" dirty="0">
                <a:latin typeface="黑体" panose="02010609060101010101" pitchFamily="49" charset="-122"/>
                <a:ea typeface="黑体" panose="02010609060101010101" pitchFamily="49" charset="-122"/>
              </a:rPr>
              <a:t>，从理论到理论，脱离了具体的历史背景与演变过程，带有去历史化的倾向，是</a:t>
            </a:r>
            <a:r>
              <a:rPr lang="zh-CN" altLang="en-US" sz="2665" u="sng" dirty="0">
                <a:latin typeface="黑体" panose="02010609060101010101" pitchFamily="49" charset="-122"/>
                <a:ea typeface="黑体" panose="02010609060101010101" pitchFamily="49" charset="-122"/>
              </a:rPr>
              <a:t>历史教学的忌讳</a:t>
            </a:r>
            <a:r>
              <a:rPr lang="zh-CN" altLang="en-US" sz="2665" dirty="0">
                <a:latin typeface="黑体" panose="02010609060101010101" pitchFamily="49" charset="-122"/>
                <a:ea typeface="黑体" panose="02010609060101010101" pitchFamily="49" charset="-122"/>
              </a:rPr>
              <a:t>。</a:t>
            </a:r>
            <a:endParaRPr lang="zh-CN" altLang="en-US" sz="2665" dirty="0">
              <a:latin typeface="黑体" panose="02010609060101010101" pitchFamily="49" charset="-122"/>
              <a:ea typeface="黑体" panose="02010609060101010101" pitchFamily="49"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8354" name="文本框 1508353"/>
          <p:cNvSpPr txBox="1"/>
          <p:nvPr/>
        </p:nvSpPr>
        <p:spPr>
          <a:xfrm>
            <a:off x="1007533" y="1382184"/>
            <a:ext cx="10371667" cy="4309745"/>
          </a:xfrm>
          <a:prstGeom prst="rect">
            <a:avLst/>
          </a:prstGeom>
          <a:noFill/>
          <a:ln w="9525">
            <a:noFill/>
          </a:ln>
        </p:spPr>
        <p:txBody>
          <a:bodyPr>
            <a:spAutoFit/>
          </a:bodyPr>
          <a:p>
            <a:pPr>
              <a:lnSpc>
                <a:spcPct val="130000"/>
              </a:lnSpc>
            </a:pPr>
            <a:r>
              <a:rPr lang="zh-CN" altLang="en-US" sz="3200" dirty="0">
                <a:latin typeface="Arial" panose="020B0604020202020204" pitchFamily="34" charset="0"/>
                <a:ea typeface="黑体" panose="02010609060101010101" pitchFamily="49" charset="-122"/>
              </a:rPr>
              <a:t>      </a:t>
            </a:r>
            <a:r>
              <a:rPr lang="zh-CN" altLang="en-US" sz="2665" dirty="0">
                <a:latin typeface="Arial" panose="020B0604020202020204" pitchFamily="34" charset="0"/>
                <a:ea typeface="黑体" panose="02010609060101010101" pitchFamily="49" charset="-122"/>
              </a:rPr>
              <a:t>当下“史料实证”的教学，大都是遵照教科书的思路，</a:t>
            </a:r>
            <a:r>
              <a:rPr lang="zh-CN" altLang="en-US" sz="2665" dirty="0">
                <a:solidFill>
                  <a:srgbClr val="FF0000"/>
                </a:solidFill>
                <a:latin typeface="Arial" panose="020B0604020202020204" pitchFamily="34" charset="0"/>
                <a:ea typeface="黑体" panose="02010609060101010101" pitchFamily="49" charset="-122"/>
              </a:rPr>
              <a:t>只“实证”史事的一面，而未及史事的另面。</a:t>
            </a:r>
            <a:endParaRPr lang="zh-CN" altLang="en-US" sz="2665" dirty="0">
              <a:solidFill>
                <a:srgbClr val="FF0000"/>
              </a:solidFill>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       如果教师授课仍以“史料实证”的方式再来将史事</a:t>
            </a:r>
            <a:r>
              <a:rPr lang="en-US" altLang="zh-CN" sz="2665">
                <a:latin typeface="Arial" panose="020B0604020202020204" pitchFamily="34" charset="0"/>
                <a:ea typeface="黑体" panose="02010609060101010101" pitchFamily="49" charset="-122"/>
              </a:rPr>
              <a:t>A</a:t>
            </a:r>
            <a:r>
              <a:rPr lang="zh-CN" altLang="en-US" sz="2665" dirty="0">
                <a:latin typeface="Arial" panose="020B0604020202020204" pitchFamily="34" charset="0"/>
                <a:ea typeface="黑体" panose="02010609060101010101" pitchFamily="49" charset="-122"/>
              </a:rPr>
              <a:t>面做一次“实证”；或者再补充同类史料，将史事</a:t>
            </a:r>
            <a:r>
              <a:rPr lang="en-US" altLang="zh-CN" sz="2665">
                <a:latin typeface="Arial" panose="020B0604020202020204" pitchFamily="34" charset="0"/>
                <a:ea typeface="黑体" panose="02010609060101010101" pitchFamily="49" charset="-122"/>
              </a:rPr>
              <a:t>A</a:t>
            </a:r>
            <a:r>
              <a:rPr lang="zh-CN" altLang="en-US" sz="2665" dirty="0">
                <a:latin typeface="Arial" panose="020B0604020202020204" pitchFamily="34" charset="0"/>
                <a:ea typeface="黑体" panose="02010609060101010101" pitchFamily="49" charset="-122"/>
              </a:rPr>
              <a:t>面再做一番“实证”，</a:t>
            </a:r>
            <a:r>
              <a:rPr lang="zh-CN" altLang="en-US" sz="2665" dirty="0">
                <a:solidFill>
                  <a:srgbClr val="FF0000"/>
                </a:solidFill>
                <a:latin typeface="Arial" panose="020B0604020202020204" pitchFamily="34" charset="0"/>
                <a:ea typeface="黑体" panose="02010609060101010101" pitchFamily="49" charset="-122"/>
              </a:rPr>
              <a:t>这样的史料教学实在无意义。</a:t>
            </a:r>
            <a:r>
              <a:rPr lang="zh-CN" altLang="en-US" sz="2665" dirty="0">
                <a:latin typeface="Arial" panose="020B0604020202020204" pitchFamily="34" charset="0"/>
                <a:ea typeface="黑体" panose="02010609060101010101" pitchFamily="49" charset="-122"/>
              </a:rPr>
              <a:t>我认为，与其做“叠床架屋”或“锦上添花”式的“实证”史事</a:t>
            </a:r>
            <a:r>
              <a:rPr lang="en-US" altLang="zh-CN" sz="2665">
                <a:latin typeface="Arial" panose="020B0604020202020204" pitchFamily="34" charset="0"/>
                <a:ea typeface="黑体" panose="02010609060101010101" pitchFamily="49" charset="-122"/>
              </a:rPr>
              <a:t>A</a:t>
            </a:r>
            <a:r>
              <a:rPr lang="zh-CN" altLang="en-US" sz="2665" dirty="0">
                <a:latin typeface="Arial" panose="020B0604020202020204" pitchFamily="34" charset="0"/>
                <a:ea typeface="黑体" panose="02010609060101010101" pitchFamily="49" charset="-122"/>
              </a:rPr>
              <a:t>面，倒不如</a:t>
            </a:r>
            <a:r>
              <a:rPr lang="zh-CN" altLang="en-US" sz="2665" dirty="0">
                <a:solidFill>
                  <a:srgbClr val="FF0000"/>
                </a:solidFill>
                <a:latin typeface="Arial" panose="020B0604020202020204" pitchFamily="34" charset="0"/>
                <a:ea typeface="黑体" panose="02010609060101010101" pitchFamily="49" charset="-122"/>
              </a:rPr>
              <a:t>以“史料实证”的方式向学生展示史事的</a:t>
            </a:r>
            <a:r>
              <a:rPr lang="en-US" altLang="zh-CN" sz="2665">
                <a:solidFill>
                  <a:srgbClr val="FF0000"/>
                </a:solidFill>
                <a:latin typeface="Arial" panose="020B0604020202020204" pitchFamily="34" charset="0"/>
                <a:ea typeface="黑体" panose="02010609060101010101" pitchFamily="49" charset="-122"/>
              </a:rPr>
              <a:t>B</a:t>
            </a:r>
            <a:r>
              <a:rPr lang="zh-CN" altLang="en-US" sz="2665" dirty="0">
                <a:solidFill>
                  <a:srgbClr val="FF0000"/>
                </a:solidFill>
                <a:latin typeface="Arial" panose="020B0604020202020204" pitchFamily="34" charset="0"/>
                <a:ea typeface="黑体" panose="02010609060101010101" pitchFamily="49" charset="-122"/>
              </a:rPr>
              <a:t>面。</a:t>
            </a:r>
            <a:endParaRPr lang="zh-CN" altLang="en-US" sz="2665">
              <a:latin typeface="Arial" panose="020B0604020202020204" pitchFamily="34" charset="0"/>
              <a:ea typeface="黑体" panose="02010609060101010101" pitchFamily="49" charset="-122"/>
            </a:endParaRPr>
          </a:p>
          <a:p>
            <a:pPr algn="r">
              <a:lnSpc>
                <a:spcPct val="130000"/>
              </a:lnSpc>
            </a:pP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张耕华</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略论史料的另面与史事的另面</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历史教学</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中学版 </a:t>
            </a:r>
            <a:r>
              <a:rPr lang="en-US" altLang="zh-CN" sz="1865">
                <a:latin typeface="楷体" panose="02010609060101010101" pitchFamily="49" charset="-122"/>
                <a:ea typeface="楷体" panose="02010609060101010101" pitchFamily="49" charset="-122"/>
              </a:rPr>
              <a:t>2020</a:t>
            </a:r>
            <a:r>
              <a:rPr lang="zh-CN" altLang="en-US" sz="1865" dirty="0">
                <a:latin typeface="楷体" panose="02010609060101010101" pitchFamily="49" charset="-122"/>
                <a:ea typeface="楷体" panose="02010609060101010101" pitchFamily="49" charset="-122"/>
              </a:rPr>
              <a:t>年</a:t>
            </a:r>
            <a:r>
              <a:rPr lang="en-US" altLang="zh-CN" sz="1865">
                <a:latin typeface="楷体" panose="02010609060101010101" pitchFamily="49" charset="-122"/>
                <a:ea typeface="楷体" panose="02010609060101010101" pitchFamily="49" charset="-122"/>
              </a:rPr>
              <a:t>1</a:t>
            </a:r>
            <a:r>
              <a:rPr lang="zh-CN" altLang="en-US" sz="1865" dirty="0">
                <a:latin typeface="楷体" panose="02010609060101010101" pitchFamily="49" charset="-122"/>
                <a:ea typeface="楷体" panose="02010609060101010101" pitchFamily="49" charset="-122"/>
              </a:rPr>
              <a:t>期</a:t>
            </a:r>
            <a:endParaRPr lang="zh-CN" altLang="en-US" sz="1865">
              <a:latin typeface="楷体" panose="02010609060101010101" pitchFamily="49" charset="-122"/>
              <a:ea typeface="楷体" panose="02010609060101010101" pitchFamily="49" charset="-122"/>
            </a:endParaRPr>
          </a:p>
        </p:txBody>
      </p:sp>
      <p:sp>
        <p:nvSpPr>
          <p:cNvPr id="1508355" name="文本框 1508354"/>
          <p:cNvSpPr txBox="1"/>
          <p:nvPr/>
        </p:nvSpPr>
        <p:spPr>
          <a:xfrm>
            <a:off x="1422400" y="685800"/>
            <a:ext cx="5378451" cy="583565"/>
          </a:xfrm>
          <a:prstGeom prst="rect">
            <a:avLst/>
          </a:prstGeom>
          <a:noFill/>
          <a:ln w="9525">
            <a:noFill/>
          </a:ln>
        </p:spPr>
        <p:txBody>
          <a:bodyPr>
            <a:spAutoFit/>
          </a:bodyPr>
          <a:p>
            <a:pPr>
              <a:spcBef>
                <a:spcPct val="50000"/>
              </a:spcBef>
            </a:pPr>
            <a:r>
              <a:rPr lang="zh-CN" altLang="en-US" sz="3200" b="1" dirty="0">
                <a:solidFill>
                  <a:srgbClr val="FF0000"/>
                </a:solidFill>
                <a:latin typeface="Arial" panose="020B0604020202020204" pitchFamily="34" charset="0"/>
                <a:ea typeface="黑体" panose="02010609060101010101" pitchFamily="49" charset="-122"/>
              </a:rPr>
              <a:t>误区④</a:t>
            </a:r>
            <a:r>
              <a:rPr lang="en-US" altLang="zh-CN" sz="3200" b="1">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Arial" panose="020B0604020202020204" pitchFamily="34" charset="0"/>
                <a:ea typeface="黑体" panose="02010609060101010101" pitchFamily="49" charset="-122"/>
              </a:rPr>
              <a:t>思维单一</a:t>
            </a:r>
            <a:endParaRPr lang="zh-CN" altLang="en-US" sz="3200" b="1" dirty="0">
              <a:solidFill>
                <a:srgbClr val="FF0000"/>
              </a:solidFill>
              <a:latin typeface="Arial" panose="020B0604020202020204" pitchFamily="34" charset="0"/>
              <a:ea typeface="黑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2388" name="文本框 2192387"/>
          <p:cNvSpPr txBox="1"/>
          <p:nvPr/>
        </p:nvSpPr>
        <p:spPr>
          <a:xfrm>
            <a:off x="0" y="0"/>
            <a:ext cx="12192000" cy="1000125"/>
          </a:xfrm>
          <a:prstGeom prst="rect">
            <a:avLst/>
          </a:prstGeom>
          <a:solidFill>
            <a:srgbClr val="FF0000"/>
          </a:solidFill>
          <a:ln w="9525">
            <a:noFill/>
          </a:ln>
          <a:effectLst>
            <a:outerShdw dist="107763" dir="2699999" algn="ctr" rotWithShape="0">
              <a:schemeClr val="bg2">
                <a:alpha val="50000"/>
              </a:schemeClr>
            </a:outerShdw>
          </a:effectLst>
        </p:spPr>
        <p:txBody>
          <a:bodyPr lIns="121914" tIns="60957" rIns="121914" bIns="60957">
            <a:spAutoFit/>
          </a:bodyPr>
          <a:p>
            <a:pPr algn="ctr">
              <a:lnSpc>
                <a:spcPct val="130000"/>
              </a:lnSpc>
              <a:spcBef>
                <a:spcPct val="50000"/>
              </a:spcBef>
            </a:pPr>
            <a:r>
              <a:rPr lang="zh-CN" altLang="en-US" sz="44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一、树立正确思想观念</a:t>
            </a:r>
            <a:endParaRPr lang="zh-CN" altLang="en-US" sz="44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pic>
        <p:nvPicPr>
          <p:cNvPr id="2" name="图片 1"/>
          <p:cNvPicPr>
            <a:picLocks noChangeAspect="1"/>
          </p:cNvPicPr>
          <p:nvPr/>
        </p:nvPicPr>
        <p:blipFill>
          <a:blip r:embed="rId1"/>
          <a:stretch>
            <a:fillRect/>
          </a:stretch>
        </p:blipFill>
        <p:spPr>
          <a:xfrm>
            <a:off x="0" y="1152525"/>
            <a:ext cx="12220575" cy="475805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9378" name="文本框 1509377"/>
          <p:cNvSpPr txBox="1"/>
          <p:nvPr/>
        </p:nvSpPr>
        <p:spPr>
          <a:xfrm>
            <a:off x="1007533" y="620184"/>
            <a:ext cx="10464800" cy="4843780"/>
          </a:xfrm>
          <a:prstGeom prst="rect">
            <a:avLst/>
          </a:prstGeom>
          <a:noFill/>
          <a:ln w="9525">
            <a:noFill/>
          </a:ln>
        </p:spPr>
        <p:txBody>
          <a:bodyPr>
            <a:spAutoFit/>
          </a:bodyPr>
          <a:p>
            <a:pPr>
              <a:lnSpc>
                <a:spcPct val="130000"/>
              </a:lnSpc>
            </a:pPr>
            <a:r>
              <a:rPr lang="zh-CN" altLang="en-US" sz="3200" dirty="0">
                <a:latin typeface="Arial" panose="020B0604020202020204" pitchFamily="34" charset="0"/>
                <a:ea typeface="黑体" panose="02010609060101010101" pitchFamily="49" charset="-122"/>
              </a:rPr>
              <a:t>    </a:t>
            </a:r>
            <a:r>
              <a:rPr lang="zh-CN" altLang="en-US" sz="2665" dirty="0">
                <a:latin typeface="Arial" panose="020B0604020202020204" pitchFamily="34" charset="0"/>
                <a:ea typeface="黑体" panose="02010609060101010101" pitchFamily="49" charset="-122"/>
              </a:rPr>
              <a:t>“史料实证”，顾名思义，就是用史料来证明你的历史陈述、历史结论或历史评价的正确性。</a:t>
            </a:r>
            <a:r>
              <a:rPr lang="zh-CN" altLang="en-US" sz="2665" dirty="0">
                <a:solidFill>
                  <a:srgbClr val="FF0000"/>
                </a:solidFill>
                <a:latin typeface="Arial" panose="020B0604020202020204" pitchFamily="34" charset="0"/>
                <a:ea typeface="黑体" panose="02010609060101010101" pitchFamily="49" charset="-122"/>
              </a:rPr>
              <a:t>如果我们的目的仅仅约束在用史料来做单方面的佐证，那么这样的“史料实证”与不用史料佐证而纯讲历史结论，如同“五十步”与“百步”，并无本质的区别。</a:t>
            </a:r>
            <a:endParaRPr lang="zh-CN" altLang="en-US" sz="2665" dirty="0">
              <a:solidFill>
                <a:srgbClr val="FF0000"/>
              </a:solidFill>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       不仅无区别，它还存在着一种隐患：如果学生长期接受这种教学方法，就会形成一种思维定势：他就只相信与现有的历史陈述、结论或评价相一致的史料，也只会运用与现有的历史陈述、结论或评价不相悖的史料。</a:t>
            </a:r>
            <a:r>
              <a:rPr lang="zh-CN" altLang="en-US" sz="2665" dirty="0">
                <a:solidFill>
                  <a:srgbClr val="FF0000"/>
                </a:solidFill>
                <a:latin typeface="Arial" panose="020B0604020202020204" pitchFamily="34" charset="0"/>
                <a:ea typeface="黑体" panose="02010609060101010101" pitchFamily="49" charset="-122"/>
              </a:rPr>
              <a:t>这岂不是结论优先、让史料为佐证结论服务吗？</a:t>
            </a:r>
            <a:endParaRPr lang="zh-CN" altLang="en-US" sz="2665" dirty="0">
              <a:solidFill>
                <a:srgbClr val="FF0000"/>
              </a:solidFill>
              <a:latin typeface="Arial" panose="020B0604020202020204" pitchFamily="34" charset="0"/>
              <a:ea typeface="黑体" panose="02010609060101010101" pitchFamily="49" charset="-122"/>
            </a:endParaRPr>
          </a:p>
          <a:p>
            <a:pPr algn="r">
              <a:lnSpc>
                <a:spcPct val="130000"/>
              </a:lnSpc>
            </a:pP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张耕华</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略论史料的另面与史事的另面</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历史教学</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中学版 </a:t>
            </a:r>
            <a:r>
              <a:rPr lang="en-US" altLang="zh-CN" sz="1865">
                <a:latin typeface="楷体" panose="02010609060101010101" pitchFamily="49" charset="-122"/>
                <a:ea typeface="楷体" panose="02010609060101010101" pitchFamily="49" charset="-122"/>
              </a:rPr>
              <a:t>2020</a:t>
            </a:r>
            <a:r>
              <a:rPr lang="zh-CN" altLang="en-US" sz="1865" dirty="0">
                <a:latin typeface="楷体" panose="02010609060101010101" pitchFamily="49" charset="-122"/>
                <a:ea typeface="楷体" panose="02010609060101010101" pitchFamily="49" charset="-122"/>
              </a:rPr>
              <a:t>年</a:t>
            </a:r>
            <a:r>
              <a:rPr lang="en-US" altLang="zh-CN" sz="1865">
                <a:latin typeface="楷体" panose="02010609060101010101" pitchFamily="49" charset="-122"/>
                <a:ea typeface="楷体" panose="02010609060101010101" pitchFamily="49" charset="-122"/>
              </a:rPr>
              <a:t>1</a:t>
            </a:r>
            <a:r>
              <a:rPr lang="zh-CN" altLang="en-US" sz="1865" dirty="0">
                <a:latin typeface="楷体" panose="02010609060101010101" pitchFamily="49" charset="-122"/>
                <a:ea typeface="楷体" panose="02010609060101010101" pitchFamily="49" charset="-122"/>
              </a:rPr>
              <a:t>期</a:t>
            </a:r>
            <a:endParaRPr lang="zh-CN" altLang="en-US" sz="1865">
              <a:latin typeface="楷体" panose="02010609060101010101" pitchFamily="49" charset="-122"/>
              <a:ea typeface="楷体" panose="02010609060101010101" pitchFamily="49"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0402" name="文本框 1510401"/>
          <p:cNvSpPr txBox="1"/>
          <p:nvPr/>
        </p:nvSpPr>
        <p:spPr>
          <a:xfrm>
            <a:off x="711200" y="990600"/>
            <a:ext cx="10778067" cy="4309745"/>
          </a:xfrm>
          <a:prstGeom prst="rect">
            <a:avLst/>
          </a:prstGeom>
          <a:noFill/>
          <a:ln w="9525">
            <a:noFill/>
          </a:ln>
        </p:spPr>
        <p:txBody>
          <a:bodyPr>
            <a:spAutoFit/>
          </a:bodyPr>
          <a:p>
            <a:pPr>
              <a:lnSpc>
                <a:spcPct val="130000"/>
              </a:lnSpc>
            </a:pPr>
            <a:r>
              <a:rPr lang="zh-CN" altLang="en-US" sz="3200" dirty="0">
                <a:latin typeface="Arial" panose="020B0604020202020204" pitchFamily="34" charset="0"/>
                <a:ea typeface="黑体" panose="02010609060101010101" pitchFamily="49" charset="-122"/>
              </a:rPr>
              <a:t>      </a:t>
            </a:r>
            <a:r>
              <a:rPr lang="en-US" altLang="zh-CN" sz="2665">
                <a:latin typeface="Arial" panose="020B0604020202020204" pitchFamily="34" charset="0"/>
                <a:ea typeface="黑体" panose="02010609060101010101" pitchFamily="49" charset="-122"/>
              </a:rPr>
              <a:t>【</a:t>
            </a:r>
            <a:r>
              <a:rPr lang="zh-CN" altLang="en-US" sz="2665" dirty="0">
                <a:latin typeface="Arial" panose="020B0604020202020204" pitchFamily="34" charset="0"/>
                <a:ea typeface="黑体" panose="02010609060101010101" pitchFamily="49" charset="-122"/>
              </a:rPr>
              <a:t>例</a:t>
            </a:r>
            <a:r>
              <a:rPr lang="en-US" altLang="zh-CN" sz="2665">
                <a:latin typeface="Arial" panose="020B0604020202020204" pitchFamily="34" charset="0"/>
                <a:ea typeface="黑体" panose="02010609060101010101" pitchFamily="49" charset="-122"/>
              </a:rPr>
              <a:t>】</a:t>
            </a:r>
            <a:r>
              <a:rPr lang="zh-CN" altLang="en-US" sz="2665" dirty="0">
                <a:latin typeface="Arial" panose="020B0604020202020204" pitchFamily="34" charset="0"/>
                <a:ea typeface="黑体" panose="02010609060101010101" pitchFamily="49" charset="-122"/>
              </a:rPr>
              <a:t>某份历史试卷，有一道“城市与环境”的史料分析题，拟题者给出各种史料，其中有三条“大事记”式的文字史料，要求考生依据史料进行分析论证。这三条“大事记”式的文字史料，是这样写的：</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a:latin typeface="Arial" panose="020B0604020202020204" pitchFamily="34" charset="0"/>
                <a:ea typeface="黑体" panose="02010609060101010101" pitchFamily="49" charset="-122"/>
              </a:rPr>
              <a:t>       </a:t>
            </a:r>
            <a:r>
              <a:rPr lang="en-US" altLang="zh-CN" sz="2665">
                <a:latin typeface="Arial" panose="020B0604020202020204" pitchFamily="34" charset="0"/>
                <a:ea typeface="黑体" panose="02010609060101010101" pitchFamily="49" charset="-122"/>
              </a:rPr>
              <a:t>A.1842</a:t>
            </a:r>
            <a:r>
              <a:rPr lang="zh-CN" altLang="en-US" sz="2665" dirty="0">
                <a:latin typeface="Arial" panose="020B0604020202020204" pitchFamily="34" charset="0"/>
                <a:ea typeface="黑体" panose="02010609060101010101" pitchFamily="49" charset="-122"/>
              </a:rPr>
              <a:t>年，英国“查德威克报告”呼吁改善城市供水、排水系统和垃圾处理方式。</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a:latin typeface="Arial" panose="020B0604020202020204" pitchFamily="34" charset="0"/>
                <a:ea typeface="黑体" panose="02010609060101010101" pitchFamily="49" charset="-122"/>
              </a:rPr>
              <a:t>       </a:t>
            </a:r>
            <a:r>
              <a:rPr lang="en-US" altLang="zh-CN" sz="2665">
                <a:latin typeface="Arial" panose="020B0604020202020204" pitchFamily="34" charset="0"/>
                <a:ea typeface="黑体" panose="02010609060101010101" pitchFamily="49" charset="-122"/>
              </a:rPr>
              <a:t>B.1848</a:t>
            </a:r>
            <a:r>
              <a:rPr lang="zh-CN" altLang="en-US" sz="2665" dirty="0">
                <a:latin typeface="Arial" panose="020B0604020202020204" pitchFamily="34" charset="0"/>
                <a:ea typeface="黑体" panose="02010609060101010101" pitchFamily="49" charset="-122"/>
              </a:rPr>
              <a:t>年，英国颁布第一部公共卫生法。</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a:latin typeface="Arial" panose="020B0604020202020204" pitchFamily="34" charset="0"/>
                <a:ea typeface="黑体" panose="02010609060101010101" pitchFamily="49" charset="-122"/>
              </a:rPr>
              <a:t>       </a:t>
            </a:r>
            <a:r>
              <a:rPr lang="en-US" altLang="zh-CN" sz="2665">
                <a:latin typeface="Arial" panose="020B0604020202020204" pitchFamily="34" charset="0"/>
                <a:ea typeface="黑体" panose="02010609060101010101" pitchFamily="49" charset="-122"/>
              </a:rPr>
              <a:t>C.1853</a:t>
            </a:r>
            <a:r>
              <a:rPr lang="zh-CN" altLang="en-US" sz="2665" dirty="0">
                <a:latin typeface="Arial" panose="020B0604020202020204" pitchFamily="34" charset="0"/>
                <a:ea typeface="黑体" panose="02010609060101010101" pitchFamily="49" charset="-122"/>
              </a:rPr>
              <a:t>年，法国政府率先实施巴黎城市规划，建成下水系统。</a:t>
            </a:r>
            <a:endParaRPr lang="zh-CN" altLang="en-US" sz="2665" dirty="0">
              <a:latin typeface="Arial" panose="020B0604020202020204" pitchFamily="34" charset="0"/>
              <a:ea typeface="黑体" panose="02010609060101010101" pitchFamily="49" charset="-122"/>
            </a:endParaRPr>
          </a:p>
          <a:p>
            <a:pPr algn="r">
              <a:lnSpc>
                <a:spcPct val="130000"/>
              </a:lnSpc>
            </a:pP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张耕华</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略论史料的另面与史事的另面</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历史教学</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中学版 </a:t>
            </a:r>
            <a:r>
              <a:rPr lang="en-US" altLang="zh-CN" sz="1865">
                <a:latin typeface="楷体" panose="02010609060101010101" pitchFamily="49" charset="-122"/>
                <a:ea typeface="楷体" panose="02010609060101010101" pitchFamily="49" charset="-122"/>
              </a:rPr>
              <a:t>2020</a:t>
            </a:r>
            <a:r>
              <a:rPr lang="zh-CN" altLang="en-US" sz="1865" dirty="0">
                <a:latin typeface="楷体" panose="02010609060101010101" pitchFamily="49" charset="-122"/>
                <a:ea typeface="楷体" panose="02010609060101010101" pitchFamily="49" charset="-122"/>
              </a:rPr>
              <a:t>年</a:t>
            </a:r>
            <a:r>
              <a:rPr lang="en-US" altLang="zh-CN" sz="1865">
                <a:latin typeface="楷体" panose="02010609060101010101" pitchFamily="49" charset="-122"/>
                <a:ea typeface="楷体" panose="02010609060101010101" pitchFamily="49" charset="-122"/>
              </a:rPr>
              <a:t>1</a:t>
            </a:r>
            <a:r>
              <a:rPr lang="zh-CN" altLang="en-US" sz="1865" dirty="0">
                <a:latin typeface="楷体" panose="02010609060101010101" pitchFamily="49" charset="-122"/>
                <a:ea typeface="楷体" panose="02010609060101010101" pitchFamily="49" charset="-122"/>
              </a:rPr>
              <a:t>期</a:t>
            </a:r>
            <a:endParaRPr lang="zh-CN" altLang="en-US" sz="1865" dirty="0">
              <a:latin typeface="楷体" panose="02010609060101010101" pitchFamily="49" charset="-122"/>
              <a:ea typeface="楷体" panose="02010609060101010101" pitchFamily="49"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1426" name="文本框 1511425"/>
          <p:cNvSpPr txBox="1"/>
          <p:nvPr/>
        </p:nvSpPr>
        <p:spPr>
          <a:xfrm>
            <a:off x="1219200" y="889000"/>
            <a:ext cx="10160000" cy="4364355"/>
          </a:xfrm>
          <a:prstGeom prst="rect">
            <a:avLst/>
          </a:prstGeom>
          <a:noFill/>
          <a:ln w="9525">
            <a:noFill/>
          </a:ln>
        </p:spPr>
        <p:txBody>
          <a:bodyPr>
            <a:spAutoFit/>
          </a:bodyPr>
          <a:p>
            <a:pPr>
              <a:lnSpc>
                <a:spcPct val="130000"/>
              </a:lnSpc>
            </a:pPr>
            <a:r>
              <a:rPr lang="zh-CN" altLang="en-US" sz="2665" dirty="0">
                <a:latin typeface="Arial" panose="020B0604020202020204" pitchFamily="34" charset="0"/>
                <a:ea typeface="黑体" panose="02010609060101010101" pitchFamily="49" charset="-122"/>
              </a:rPr>
              <a:t>       材料说“英国‘查德威克报告呼吁改善城市供水、排水系统和垃圾处理方式”，那显然当时因为城市供水、排水系统和垃圾处理方式的不善已经导致了城市环境的严重恶化，不然这个报告就是无的放矢；</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        说“英国颁布第一部公共卫生法，赋予城市广泛权力建设现代卫生系统”，即明白告诉我们当时英国还没有颁布过公共卫生法，时政当局也无这方面的权限，不然就不能称其为“第一部”。</a:t>
            </a:r>
            <a:endParaRPr lang="zh-CN" altLang="en-US" sz="2665" dirty="0">
              <a:latin typeface="Arial" panose="020B0604020202020204" pitchFamily="34" charset="0"/>
              <a:ea typeface="黑体" panose="02010609060101010101" pitchFamily="49" charset="-122"/>
            </a:endParaRPr>
          </a:p>
          <a:p>
            <a:pPr algn="r">
              <a:lnSpc>
                <a:spcPct val="130000"/>
              </a:lnSpc>
            </a:pPr>
            <a:r>
              <a:rPr lang="zh-CN" altLang="en-US" sz="2665" dirty="0">
                <a:latin typeface="Arial" panose="020B0604020202020204" pitchFamily="34" charset="0"/>
                <a:ea typeface="黑体" panose="02010609060101010101" pitchFamily="49" charset="-122"/>
              </a:rPr>
              <a:t> </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张耕华</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略论史料的另面与史事的另面</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历史教学</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中学版 </a:t>
            </a:r>
            <a:r>
              <a:rPr lang="en-US" altLang="zh-CN" sz="1865">
                <a:latin typeface="楷体" panose="02010609060101010101" pitchFamily="49" charset="-122"/>
                <a:ea typeface="楷体" panose="02010609060101010101" pitchFamily="49" charset="-122"/>
              </a:rPr>
              <a:t>2020</a:t>
            </a:r>
            <a:r>
              <a:rPr lang="zh-CN" altLang="en-US" sz="1865" dirty="0">
                <a:latin typeface="楷体" panose="02010609060101010101" pitchFamily="49" charset="-122"/>
                <a:ea typeface="楷体" panose="02010609060101010101" pitchFamily="49" charset="-122"/>
              </a:rPr>
              <a:t>年</a:t>
            </a:r>
            <a:r>
              <a:rPr lang="en-US" altLang="zh-CN" sz="1865">
                <a:latin typeface="楷体" panose="02010609060101010101" pitchFamily="49" charset="-122"/>
                <a:ea typeface="楷体" panose="02010609060101010101" pitchFamily="49" charset="-122"/>
              </a:rPr>
              <a:t>1</a:t>
            </a:r>
            <a:r>
              <a:rPr lang="zh-CN" altLang="en-US" sz="1865" dirty="0">
                <a:latin typeface="楷体" panose="02010609060101010101" pitchFamily="49" charset="-122"/>
                <a:ea typeface="楷体" panose="02010609060101010101" pitchFamily="49" charset="-122"/>
              </a:rPr>
              <a:t>期</a:t>
            </a:r>
            <a:endParaRPr lang="zh-CN" altLang="en-US" sz="1865">
              <a:latin typeface="楷体" panose="02010609060101010101" pitchFamily="49" charset="-122"/>
              <a:ea typeface="楷体" panose="02010609060101010101" pitchFamily="49"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2450" name="Text Box 2"/>
          <p:cNvSpPr txBox="1"/>
          <p:nvPr/>
        </p:nvSpPr>
        <p:spPr>
          <a:xfrm>
            <a:off x="4165600" y="1397000"/>
            <a:ext cx="7401984" cy="3830320"/>
          </a:xfrm>
          <a:prstGeom prst="rect">
            <a:avLst/>
          </a:prstGeom>
          <a:noFill/>
          <a:ln w="9525">
            <a:noFill/>
          </a:ln>
        </p:spPr>
        <p:txBody>
          <a:bodyPr>
            <a:spAutoFit/>
          </a:bodyPr>
          <a:p>
            <a:pPr>
              <a:lnSpc>
                <a:spcPct val="130000"/>
              </a:lnSpc>
            </a:pPr>
            <a:r>
              <a:rPr lang="zh-CN" altLang="en-US" sz="2400">
                <a:latin typeface="Arial" panose="020B0604020202020204" pitchFamily="34" charset="0"/>
              </a:rPr>
              <a:t>■</a:t>
            </a:r>
            <a:r>
              <a:rPr lang="zh-CN" altLang="en-US" sz="2665" dirty="0">
                <a:latin typeface="Arial" panose="020B0604020202020204" pitchFamily="34" charset="0"/>
                <a:ea typeface="黑体" panose="02010609060101010101" pitchFamily="49" charset="-122"/>
              </a:rPr>
              <a:t>赵亚夫：</a:t>
            </a:r>
            <a:r>
              <a:rPr lang="zh-CN" altLang="en-US" sz="2665" dirty="0">
                <a:latin typeface="黑体" panose="02010609060101010101" pitchFamily="49" charset="-122"/>
                <a:ea typeface="黑体" panose="02010609060101010101" pitchFamily="49" charset="-122"/>
              </a:rPr>
              <a:t>“</a:t>
            </a:r>
            <a:r>
              <a:rPr lang="zh-CN" altLang="en-US" sz="2665" dirty="0">
                <a:latin typeface="Arial" panose="020B0604020202020204" pitchFamily="34" charset="0"/>
                <a:ea typeface="黑体" panose="02010609060101010101" pitchFamily="49" charset="-122"/>
              </a:rPr>
              <a:t>史料教学</a:t>
            </a:r>
            <a:r>
              <a:rPr lang="zh-CN" altLang="en-US" sz="2665" dirty="0">
                <a:latin typeface="黑体" panose="02010609060101010101" pitchFamily="49" charset="-122"/>
                <a:ea typeface="黑体" panose="02010609060101010101" pitchFamily="49" charset="-122"/>
              </a:rPr>
              <a:t>”</a:t>
            </a:r>
            <a:r>
              <a:rPr lang="zh-CN" altLang="en-US" sz="2665" dirty="0">
                <a:latin typeface="Arial" panose="020B0604020202020204" pitchFamily="34" charset="0"/>
                <a:ea typeface="黑体" panose="02010609060101010101" pitchFamily="49" charset="-122"/>
              </a:rPr>
              <a:t>如果不针对怎样提出问题、怎样解释问题、怎样反思问题，而旨在挖掘史料、堆砌史料，让史料服务于老师的讲授，它就偏离了中学历史教学的本位，是行不通的。</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400" dirty="0">
                <a:latin typeface="Arial" panose="020B0604020202020204" pitchFamily="34" charset="0"/>
                <a:ea typeface="黑体" panose="02010609060101010101" pitchFamily="49" charset="-122"/>
              </a:rPr>
              <a:t>■</a:t>
            </a:r>
            <a:r>
              <a:rPr lang="zh-CN" altLang="en-US" sz="2665" dirty="0">
                <a:latin typeface="Arial" panose="020B0604020202020204" pitchFamily="34" charset="0"/>
                <a:ea typeface="黑体" panose="02010609060101010101" pitchFamily="49" charset="-122"/>
              </a:rPr>
              <a:t>张汉林：教学中使用史料，只有与历史理解、历史解释、历史批判、历史意义、历史意识等结合起来，才有意义。</a:t>
            </a:r>
            <a:endParaRPr lang="zh-CN" altLang="en-US" sz="2665" dirty="0">
              <a:latin typeface="Arial" panose="020B0604020202020204" pitchFamily="34" charset="0"/>
              <a:ea typeface="黑体" panose="02010609060101010101" pitchFamily="49" charset="-122"/>
            </a:endParaRPr>
          </a:p>
        </p:txBody>
      </p:sp>
      <p:pic>
        <p:nvPicPr>
          <p:cNvPr id="1512451" name="Picture 3" descr="微信图片_20201211083412"/>
          <p:cNvPicPr>
            <a:picLocks noChangeAspect="1"/>
          </p:cNvPicPr>
          <p:nvPr/>
        </p:nvPicPr>
        <p:blipFill>
          <a:blip r:embed="rId1"/>
          <a:srcRect r="7863"/>
          <a:stretch>
            <a:fillRect/>
          </a:stretch>
        </p:blipFill>
        <p:spPr>
          <a:xfrm>
            <a:off x="0" y="279400"/>
            <a:ext cx="3860800" cy="2887133"/>
          </a:xfrm>
          <a:prstGeom prst="rect">
            <a:avLst/>
          </a:prstGeom>
          <a:noFill/>
          <a:ln w="9525">
            <a:noFill/>
          </a:ln>
        </p:spPr>
      </p:pic>
      <p:pic>
        <p:nvPicPr>
          <p:cNvPr id="1512452" name="Picture 4" descr="微信图片_20201211083601"/>
          <p:cNvPicPr>
            <a:picLocks noChangeAspect="1"/>
          </p:cNvPicPr>
          <p:nvPr/>
        </p:nvPicPr>
        <p:blipFill>
          <a:blip r:embed="rId2"/>
          <a:srcRect l="12921" r="5672"/>
          <a:stretch>
            <a:fillRect/>
          </a:stretch>
        </p:blipFill>
        <p:spPr>
          <a:xfrm>
            <a:off x="0" y="3225800"/>
            <a:ext cx="3759200" cy="2948517"/>
          </a:xfrm>
          <a:prstGeom prst="rect">
            <a:avLst/>
          </a:prstGeom>
          <a:noFill/>
          <a:ln w="9525">
            <a:noFill/>
          </a:ln>
        </p:spPr>
      </p:pic>
      <p:sp>
        <p:nvSpPr>
          <p:cNvPr id="325637" name="Text Box 5"/>
          <p:cNvSpPr txBox="1"/>
          <p:nvPr/>
        </p:nvSpPr>
        <p:spPr>
          <a:xfrm>
            <a:off x="4267200" y="685800"/>
            <a:ext cx="5283200" cy="583565"/>
          </a:xfrm>
          <a:prstGeom prst="rect">
            <a:avLst/>
          </a:prstGeom>
          <a:noFill/>
          <a:ln w="9525">
            <a:noFill/>
          </a:ln>
        </p:spPr>
        <p:txBody>
          <a:bodyPr>
            <a:spAutoFit/>
          </a:bodyPr>
          <a:p>
            <a:pPr>
              <a:spcBef>
                <a:spcPct val="50000"/>
              </a:spcBef>
            </a:pPr>
            <a:r>
              <a:rPr lang="zh-CN" altLang="en-US" sz="3200" b="1" dirty="0">
                <a:solidFill>
                  <a:srgbClr val="FF0000"/>
                </a:solidFill>
                <a:latin typeface="Arial" panose="020B0604020202020204" pitchFamily="34" charset="0"/>
                <a:ea typeface="黑体" panose="02010609060101010101" pitchFamily="49" charset="-122"/>
              </a:rPr>
              <a:t>⑤误区</a:t>
            </a:r>
            <a:r>
              <a:rPr lang="en-US" altLang="zh-CN" sz="3200" b="1">
                <a:solidFill>
                  <a:srgbClr val="FF0000"/>
                </a:solidFill>
                <a:latin typeface="Arial" panose="020B0604020202020204" pitchFamily="34" charset="0"/>
                <a:ea typeface="黑体" panose="02010609060101010101" pitchFamily="49" charset="-122"/>
              </a:rPr>
              <a:t>——</a:t>
            </a:r>
            <a:r>
              <a:rPr lang="zh-CN" altLang="en-US" sz="3200" b="1" dirty="0">
                <a:solidFill>
                  <a:srgbClr val="FF0000"/>
                </a:solidFill>
                <a:latin typeface="Arial" panose="020B0604020202020204" pitchFamily="34" charset="0"/>
                <a:ea typeface="黑体" panose="02010609060101010101" pitchFamily="49" charset="-122"/>
              </a:rPr>
              <a:t>方法肤浅</a:t>
            </a:r>
            <a:endParaRPr lang="zh-CN" altLang="en-US" sz="3200" b="1" dirty="0">
              <a:solidFill>
                <a:srgbClr val="FF0000"/>
              </a:solidFill>
              <a:latin typeface="Arial" panose="020B0604020202020204" pitchFamily="34" charset="0"/>
              <a:ea typeface="黑体" panose="02010609060101010101" pitchFamily="49"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62" name="文本框 1679361"/>
          <p:cNvSpPr txBox="1"/>
          <p:nvPr/>
        </p:nvSpPr>
        <p:spPr>
          <a:xfrm>
            <a:off x="812800" y="1118658"/>
            <a:ext cx="10668000" cy="4898390"/>
          </a:xfrm>
          <a:prstGeom prst="rect">
            <a:avLst/>
          </a:prstGeom>
          <a:noFill/>
          <a:ln w="9525">
            <a:noFill/>
          </a:ln>
        </p:spPr>
        <p:txBody>
          <a:bodyPr>
            <a:spAutoFit/>
          </a:bodyPr>
          <a:p>
            <a:pPr>
              <a:lnSpc>
                <a:spcPct val="130000"/>
              </a:lnSpc>
            </a:pPr>
            <a:r>
              <a:rPr lang="zh-CN" altLang="en-US" sz="2665" dirty="0">
                <a:latin typeface="Arial" panose="020B0604020202020204" pitchFamily="34" charset="0"/>
                <a:ea typeface="黑体" panose="02010609060101010101" pitchFamily="49" charset="-122"/>
              </a:rPr>
              <a:t>       基于史料研习的教学，不仅是教师在教学中要运用史料阐释历史，更重要的是</a:t>
            </a:r>
            <a:r>
              <a:rPr lang="zh-CN" altLang="en-US" sz="2665" u="sng" dirty="0">
                <a:solidFill>
                  <a:srgbClr val="FF0000"/>
                </a:solidFill>
                <a:latin typeface="Arial" panose="020B0604020202020204" pitchFamily="34" charset="0"/>
                <a:ea typeface="黑体" panose="02010609060101010101" pitchFamily="49" charset="-122"/>
              </a:rPr>
              <a:t>要设计以史料研习为基础的学生探究活动</a:t>
            </a:r>
            <a:r>
              <a:rPr lang="zh-CN" altLang="en-US" sz="2665" dirty="0">
                <a:latin typeface="Arial" panose="020B0604020202020204" pitchFamily="34" charset="0"/>
                <a:ea typeface="黑体" panose="02010609060101010101" pitchFamily="49" charset="-122"/>
              </a:rPr>
              <a:t>，通过活动，引导学生学会搜集、整理、辨析、运用历史材料来解释历史。这就需要教师考虑到以下四点：</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       一是明确运用史料的目的；</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       二是选择典型的、有价值的、有说服力的史料；</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       三是将史料的展示与问题的解决相结合；</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       四是如何根据史料的运用组织学生的学习活动。</a:t>
            </a:r>
            <a:endParaRPr lang="zh-CN" altLang="en-US" sz="2665" dirty="0">
              <a:latin typeface="Arial" panose="020B0604020202020204" pitchFamily="34" charset="0"/>
              <a:ea typeface="黑体" panose="02010609060101010101" pitchFamily="49" charset="-122"/>
            </a:endParaRPr>
          </a:p>
          <a:p>
            <a:pPr algn="r">
              <a:lnSpc>
                <a:spcPct val="130000"/>
              </a:lnSpc>
            </a:pPr>
            <a:r>
              <a:rPr lang="zh-CN" altLang="en-US" sz="2665" dirty="0">
                <a:latin typeface="Arial" panose="020B0604020202020204" pitchFamily="34" charset="0"/>
                <a:ea typeface="黑体" panose="02010609060101010101" pitchFamily="49" charset="-122"/>
              </a:rPr>
              <a:t>      </a:t>
            </a:r>
            <a:r>
              <a:rPr lang="en-US" altLang="zh-CN" sz="2135">
                <a:latin typeface="楷体" panose="02010609060101010101" pitchFamily="49" charset="-122"/>
                <a:ea typeface="楷体" panose="02010609060101010101" pitchFamily="49" charset="-122"/>
              </a:rPr>
              <a:t>——2020</a:t>
            </a:r>
            <a:r>
              <a:rPr lang="zh-CN" altLang="en-US" sz="2135" dirty="0">
                <a:latin typeface="楷体" panose="02010609060101010101" pitchFamily="49" charset="-122"/>
                <a:ea typeface="楷体" panose="02010609060101010101" pitchFamily="49" charset="-122"/>
              </a:rPr>
              <a:t>版新课标“六、实施建议</a:t>
            </a:r>
            <a:r>
              <a:rPr lang="en-US" altLang="zh-CN" sz="2135">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部分，第</a:t>
            </a:r>
            <a:r>
              <a:rPr lang="en-US" altLang="zh-CN" sz="2135">
                <a:latin typeface="楷体" panose="02010609060101010101" pitchFamily="49" charset="-122"/>
                <a:ea typeface="楷体" panose="02010609060101010101" pitchFamily="49" charset="-122"/>
              </a:rPr>
              <a:t>52-53</a:t>
            </a:r>
            <a:r>
              <a:rPr lang="zh-CN" altLang="en-US" sz="2135" dirty="0">
                <a:latin typeface="楷体" panose="02010609060101010101" pitchFamily="49" charset="-122"/>
                <a:ea typeface="楷体" panose="02010609060101010101" pitchFamily="49" charset="-122"/>
              </a:rPr>
              <a:t>页</a:t>
            </a:r>
            <a:endParaRPr lang="zh-CN" altLang="en-US" sz="2135" dirty="0">
              <a:latin typeface="楷体" panose="02010609060101010101" pitchFamily="49" charset="-122"/>
              <a:ea typeface="楷体" panose="02010609060101010101" pitchFamily="49" charset="-122"/>
            </a:endParaRPr>
          </a:p>
        </p:txBody>
      </p:sp>
      <p:sp>
        <p:nvSpPr>
          <p:cNvPr id="1513475" name="文本框 1513474"/>
          <p:cNvSpPr txBox="1"/>
          <p:nvPr/>
        </p:nvSpPr>
        <p:spPr>
          <a:xfrm>
            <a:off x="0" y="0"/>
            <a:ext cx="12192000" cy="666115"/>
          </a:xfrm>
          <a:prstGeom prst="rect">
            <a:avLst/>
          </a:prstGeom>
          <a:solidFill>
            <a:srgbClr val="0000FF"/>
          </a:solidFill>
          <a:ln w="9525">
            <a:noFill/>
          </a:ln>
          <a:effectLst>
            <a:outerShdw dist="107763" dir="2699999" algn="ctr" rotWithShape="0">
              <a:schemeClr val="bg2">
                <a:alpha val="50000"/>
              </a:schemeClr>
            </a:outerShdw>
          </a:effectLst>
        </p:spPr>
        <p:txBody>
          <a:bodyPr>
            <a:spAutoFit/>
          </a:bodyPr>
          <a:p>
            <a:pPr algn="ctr">
              <a:spcBef>
                <a:spcPct val="50000"/>
              </a:spcBef>
            </a:pPr>
            <a:r>
              <a:rPr lang="zh-CN" altLang="en-US" sz="3735" b="1" dirty="0">
                <a:solidFill>
                  <a:schemeClr val="bg1"/>
                </a:solidFill>
                <a:latin typeface="黑体" panose="02010609060101010101" pitchFamily="49" charset="-122"/>
                <a:ea typeface="黑体" panose="02010609060101010101" pitchFamily="49" charset="-122"/>
              </a:rPr>
              <a:t>（</a:t>
            </a:r>
            <a:r>
              <a:rPr lang="en-US" altLang="zh-CN" sz="3735" b="1">
                <a:solidFill>
                  <a:schemeClr val="bg1"/>
                </a:solidFill>
                <a:latin typeface="黑体" panose="02010609060101010101" pitchFamily="49" charset="-122"/>
                <a:ea typeface="黑体" panose="02010609060101010101" pitchFamily="49" charset="-122"/>
              </a:rPr>
              <a:t>4</a:t>
            </a:r>
            <a:r>
              <a:rPr lang="zh-CN" altLang="en-US" sz="3735" b="1" dirty="0">
                <a:solidFill>
                  <a:schemeClr val="bg1"/>
                </a:solidFill>
                <a:latin typeface="黑体" panose="02010609060101010101" pitchFamily="49" charset="-122"/>
                <a:ea typeface="黑体" panose="02010609060101010101" pitchFamily="49" charset="-122"/>
              </a:rPr>
              <a:t>）如何创设教学情境</a:t>
            </a:r>
            <a:endParaRPr lang="zh-CN" altLang="en-US" sz="3735" b="1" dirty="0">
              <a:solidFill>
                <a:schemeClr val="bg1"/>
              </a:solidFill>
              <a:latin typeface="黑体" panose="02010609060101010101" pitchFamily="49" charset="-122"/>
              <a:ea typeface="黑体" panose="02010609060101010101" pitchFamily="49"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38333" r="13896"/>
          <a:stretch>
            <a:fillRect/>
          </a:stretch>
        </p:blipFill>
        <p:spPr>
          <a:xfrm>
            <a:off x="1246505" y="972185"/>
            <a:ext cx="3203575" cy="4443095"/>
          </a:xfrm>
          <a:prstGeom prst="rect">
            <a:avLst/>
          </a:prstGeom>
        </p:spPr>
      </p:pic>
      <p:sp>
        <p:nvSpPr>
          <p:cNvPr id="1679362" name="文本框 1679361"/>
          <p:cNvSpPr txBox="1"/>
          <p:nvPr/>
        </p:nvSpPr>
        <p:spPr>
          <a:xfrm>
            <a:off x="4824730" y="1430655"/>
            <a:ext cx="6431915" cy="3184525"/>
          </a:xfrm>
          <a:prstGeom prst="rect">
            <a:avLst/>
          </a:prstGeom>
          <a:noFill/>
          <a:ln w="9525">
            <a:noFill/>
          </a:ln>
        </p:spPr>
        <p:txBody>
          <a:bodyPr wrap="square">
            <a:spAutoFit/>
          </a:bodyPr>
          <a:p>
            <a:pPr>
              <a:lnSpc>
                <a:spcPct val="130000"/>
              </a:lnSpc>
            </a:pPr>
            <a:r>
              <a:rPr lang="zh-CN" altLang="en-US" sz="2665" dirty="0">
                <a:latin typeface="Arial" panose="020B0604020202020204" pitchFamily="34" charset="0"/>
                <a:ea typeface="黑体" panose="02010609060101010101" pitchFamily="49" charset="-122"/>
              </a:rPr>
              <a:t>       </a:t>
            </a:r>
            <a:r>
              <a:rPr lang="zh-CN" altLang="en-US" sz="2800" dirty="0">
                <a:latin typeface="Arial" panose="020B0604020202020204" pitchFamily="34" charset="0"/>
                <a:ea typeface="黑体" panose="02010609060101010101" pitchFamily="49" charset="-122"/>
              </a:rPr>
              <a:t>具体的方法有两种，一是利用好教材的资源进行情境创设，二是开发新的课程资源创设情境，帮助学生理解教材的重要观点和结论。</a:t>
            </a:r>
            <a:endParaRPr lang="zh-CN" altLang="en-US" sz="2800" dirty="0">
              <a:latin typeface="Arial" panose="020B0604020202020204" pitchFamily="34" charset="0"/>
              <a:ea typeface="黑体" panose="02010609060101010101" pitchFamily="49" charset="-122"/>
            </a:endParaRPr>
          </a:p>
          <a:p>
            <a:pPr algn="r">
              <a:lnSpc>
                <a:spcPct val="130000"/>
              </a:lnSpc>
            </a:pPr>
            <a:r>
              <a:rPr lang="zh-CN" altLang="en-US" sz="2665" dirty="0">
                <a:latin typeface="Arial" panose="020B0604020202020204" pitchFamily="34" charset="0"/>
                <a:ea typeface="黑体" panose="02010609060101010101" pitchFamily="49" charset="-122"/>
              </a:rPr>
              <a:t>       </a:t>
            </a:r>
            <a:r>
              <a:rPr lang="en-US" altLang="zh-CN" sz="1600">
                <a:latin typeface="楷体" panose="02010609060101010101" pitchFamily="49" charset="-122"/>
                <a:ea typeface="楷体" panose="02010609060101010101" pitchFamily="49" charset="-122"/>
              </a:rPr>
              <a:t>——</a:t>
            </a:r>
            <a:r>
              <a:rPr lang="zh-CN" sz="1600">
                <a:latin typeface="楷体" panose="02010609060101010101" pitchFamily="49" charset="-122"/>
                <a:ea typeface="楷体" panose="02010609060101010101" pitchFamily="49" charset="-122"/>
              </a:rPr>
              <a:t>黄牧航《基于历史学科核心素养的教学设计理论与方法》</a:t>
            </a:r>
            <a:endParaRPr lang="zh-CN" sz="1600">
              <a:latin typeface="楷体" panose="02010609060101010101" pitchFamily="49" charset="-122"/>
              <a:ea typeface="楷体" panose="02010609060101010101" pitchFamily="49" charset="-122"/>
            </a:endParaRPr>
          </a:p>
          <a:p>
            <a:pPr algn="r">
              <a:lnSpc>
                <a:spcPct val="130000"/>
              </a:lnSpc>
            </a:pPr>
            <a:r>
              <a:rPr lang="zh-CN" sz="1600" dirty="0">
                <a:latin typeface="楷体" panose="02010609060101010101" pitchFamily="49" charset="-122"/>
                <a:ea typeface="楷体" panose="02010609060101010101" pitchFamily="49" charset="-122"/>
              </a:rPr>
              <a:t>          </a:t>
            </a:r>
            <a:r>
              <a:rPr lang="en-US" altLang="zh-CN" sz="1600" dirty="0">
                <a:latin typeface="楷体" panose="02010609060101010101" pitchFamily="49" charset="-122"/>
                <a:ea typeface="楷体" panose="02010609060101010101" pitchFamily="49" charset="-122"/>
              </a:rPr>
              <a:t>2022</a:t>
            </a:r>
            <a:r>
              <a:rPr lang="zh-CN" altLang="en-US" sz="1600" dirty="0">
                <a:latin typeface="楷体" panose="02010609060101010101" pitchFamily="49" charset="-122"/>
                <a:ea typeface="楷体" panose="02010609060101010101" pitchFamily="49" charset="-122"/>
              </a:rPr>
              <a:t>年第</a:t>
            </a:r>
            <a:r>
              <a:rPr lang="en-US" altLang="zh-CN" sz="1600" dirty="0">
                <a:latin typeface="楷体" panose="02010609060101010101" pitchFamily="49" charset="-122"/>
                <a:ea typeface="楷体" panose="02010609060101010101" pitchFamily="49" charset="-122"/>
              </a:rPr>
              <a:t>4</a:t>
            </a:r>
            <a:r>
              <a:rPr lang="zh-CN" altLang="en-US" sz="1600" dirty="0">
                <a:latin typeface="楷体" panose="02010609060101010101" pitchFamily="49" charset="-122"/>
                <a:ea typeface="楷体" panose="02010609060101010101" pitchFamily="49" charset="-122"/>
              </a:rPr>
              <a:t>期《教育研究与评论》</a:t>
            </a:r>
            <a:endParaRPr lang="zh-CN" altLang="en-US" sz="1600" dirty="0">
              <a:latin typeface="楷体" panose="02010609060101010101" pitchFamily="49" charset="-122"/>
              <a:ea typeface="楷体" panose="02010609060101010101" pitchFamily="49"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3318071" y="1443918"/>
            <a:ext cx="5556738" cy="23447"/>
          </a:xfrm>
          <a:prstGeom prst="line">
            <a:avLst/>
          </a:prstGeom>
          <a:ln w="12700">
            <a:solidFill>
              <a:srgbClr val="01431D"/>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805525" y="1104041"/>
            <a:ext cx="445481" cy="469613"/>
            <a:chOff x="2121873" y="1511588"/>
            <a:chExt cx="445481" cy="469613"/>
          </a:xfrm>
        </p:grpSpPr>
        <p:sp>
          <p:nvSpPr>
            <p:cNvPr id="7" name="矩形 6"/>
            <p:cNvSpPr/>
            <p:nvPr/>
          </p:nvSpPr>
          <p:spPr>
            <a:xfrm>
              <a:off x="2121873" y="1511588"/>
              <a:ext cx="363415" cy="363415"/>
            </a:xfrm>
            <a:prstGeom prst="rect">
              <a:avLst/>
            </a:prstGeom>
            <a:solidFill>
              <a:srgbClr val="014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2321171" y="1735018"/>
              <a:ext cx="246183" cy="246183"/>
            </a:xfrm>
            <a:prstGeom prst="rect">
              <a:avLst/>
            </a:prstGeom>
            <a:solidFill>
              <a:srgbClr val="016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nvSpPr>
        <p:spPr>
          <a:xfrm>
            <a:off x="3317240" y="869315"/>
            <a:ext cx="6043295" cy="553085"/>
          </a:xfrm>
          <a:prstGeom prst="rect">
            <a:avLst/>
          </a:prstGeom>
          <a:noFill/>
        </p:spPr>
        <p:txBody>
          <a:bodyPr wrap="square" rtlCol="0">
            <a:spAutoFit/>
          </a:bodyPr>
          <a:lstStyle/>
          <a:p>
            <a:pPr algn="ctr"/>
            <a:r>
              <a:rPr lang="en-US" altLang="zh-CN" sz="3000" dirty="0">
                <a:solidFill>
                  <a:prstClr val="black"/>
                </a:solidFill>
                <a:latin typeface="黑体" panose="02010609060101010101" pitchFamily="49" charset="-122"/>
                <a:ea typeface="黑体" panose="02010609060101010101" pitchFamily="49" charset="-122"/>
              </a:rPr>
              <a:t>“</a:t>
            </a:r>
            <a:r>
              <a:rPr lang="zh-CN" altLang="en-US" sz="3000" dirty="0">
                <a:solidFill>
                  <a:prstClr val="black"/>
                </a:solidFill>
                <a:latin typeface="黑体" panose="02010609060101010101" pitchFamily="49" charset="-122"/>
                <a:ea typeface="黑体" panose="02010609060101010101" pitchFamily="49" charset="-122"/>
              </a:rPr>
              <a:t>国民老丈人</a:t>
            </a:r>
            <a:r>
              <a:rPr lang="en-US" altLang="zh-CN" sz="3000" dirty="0">
                <a:solidFill>
                  <a:prstClr val="black"/>
                </a:solidFill>
                <a:latin typeface="黑体" panose="02010609060101010101" pitchFamily="49" charset="-122"/>
                <a:ea typeface="黑体" panose="02010609060101010101" pitchFamily="49" charset="-122"/>
              </a:rPr>
              <a:t>”</a:t>
            </a:r>
            <a:r>
              <a:rPr lang="zh-CN" altLang="en-US" sz="3000" dirty="0">
                <a:solidFill>
                  <a:prstClr val="black"/>
                </a:solidFill>
                <a:latin typeface="黑体" panose="02010609060101010101" pitchFamily="49" charset="-122"/>
                <a:ea typeface="黑体" panose="02010609060101010101" pitchFamily="49" charset="-122"/>
              </a:rPr>
              <a:t>独孤信</a:t>
            </a:r>
            <a:endParaRPr lang="zh-CN" altLang="en-US" sz="3000" dirty="0">
              <a:solidFill>
                <a:prstClr val="black"/>
              </a:solidFill>
              <a:latin typeface="黑体" panose="02010609060101010101" pitchFamily="49" charset="-122"/>
              <a:ea typeface="黑体" panose="02010609060101010101" pitchFamily="49" charset="-122"/>
            </a:endParaRPr>
          </a:p>
        </p:txBody>
      </p:sp>
      <p:sp>
        <p:nvSpPr>
          <p:cNvPr id="5" name="Text Box 3"/>
          <p:cNvSpPr txBox="1">
            <a:spLocks noChangeArrowheads="1"/>
          </p:cNvSpPr>
          <p:nvPr/>
        </p:nvSpPr>
        <p:spPr bwMode="auto">
          <a:xfrm>
            <a:off x="4557395" y="1573530"/>
            <a:ext cx="7195185" cy="3291840"/>
          </a:xfrm>
          <a:prstGeom prst="rect">
            <a:avLst/>
          </a:prstGeom>
          <a:noFill/>
          <a:ln w="9525">
            <a:noFill/>
            <a:miter lim="800000"/>
          </a:ln>
          <a:effectLst/>
        </p:spPr>
        <p:txBody>
          <a:bodyPr wrap="square">
            <a:spAutoFit/>
          </a:bodyPr>
          <a:p>
            <a:pPr algn="just"/>
            <a:r>
              <a:rPr kumimoji="1" lang="zh-CN" altLang="en-US" sz="4000" b="1" dirty="0">
                <a:latin typeface="微软雅黑" panose="020B0503020204020204" charset="-122"/>
                <a:ea typeface="微软雅黑" panose="020B0503020204020204" charset="-122"/>
              </a:rPr>
              <a:t>    </a:t>
            </a:r>
            <a:r>
              <a:rPr lang="zh-CN" sz="2400" dirty="0" smtClean="0">
                <a:solidFill>
                  <a:prstClr val="black"/>
                </a:solidFill>
                <a:latin typeface="华文楷体" panose="02010600040101010101" pitchFamily="2" charset="-122"/>
                <a:ea typeface="华文楷体" panose="02010600040101010101" pitchFamily="2" charset="-122"/>
              </a:rPr>
              <a:t>姚薇元先生在《北朝胡姓考》一书中，通过严密的考证得出结论: 独孤氏乃屠各之异译，本匈奴单于之贵种。</a:t>
            </a:r>
            <a:endParaRPr lang="zh-CN" sz="2400" dirty="0" smtClean="0">
              <a:solidFill>
                <a:prstClr val="black"/>
              </a:solidFill>
              <a:latin typeface="华文楷体" panose="02010600040101010101" pitchFamily="2" charset="-122"/>
              <a:ea typeface="华文楷体" panose="02010600040101010101" pitchFamily="2" charset="-122"/>
            </a:endParaRPr>
          </a:p>
          <a:p>
            <a:pPr algn="just"/>
            <a:r>
              <a:rPr lang="en-US" altLang="zh-CN" sz="2400" dirty="0" smtClean="0">
                <a:solidFill>
                  <a:prstClr val="black"/>
                </a:solidFill>
                <a:latin typeface="华文楷体" panose="02010600040101010101" pitchFamily="2" charset="-122"/>
                <a:ea typeface="华文楷体" panose="02010600040101010101" pitchFamily="2" charset="-122"/>
              </a:rPr>
              <a:t>       </a:t>
            </a:r>
            <a:r>
              <a:rPr lang="zh-CN" sz="2400" dirty="0" smtClean="0">
                <a:solidFill>
                  <a:prstClr val="black"/>
                </a:solidFill>
                <a:latin typeface="华文楷体" panose="02010600040101010101" pitchFamily="2" charset="-122"/>
                <a:ea typeface="华文楷体" panose="02010600040101010101" pitchFamily="2" charset="-122"/>
              </a:rPr>
              <a:t>独孤信，北周名将。育有七女，长女嫁给了宇文毓，成为了北周的明敬皇后。四女嫁给唐国公儿子李昞，后来生下唐高祖李渊，被追封为元贞皇后。小女儿独孤伽罗嫁给隋文帝杨坚，成为了隋朝的文献皇后。</a:t>
            </a:r>
            <a:endParaRPr lang="zh-CN" sz="2400" dirty="0" smtClean="0">
              <a:solidFill>
                <a:prstClr val="black"/>
              </a:solidFill>
              <a:latin typeface="华文楷体" panose="02010600040101010101" pitchFamily="2" charset="-122"/>
              <a:ea typeface="华文楷体" panose="02010600040101010101" pitchFamily="2" charset="-122"/>
            </a:endParaRPr>
          </a:p>
          <a:p>
            <a:pPr algn="r"/>
            <a:r>
              <a:rPr lang="en-US" altLang="zh-CN" sz="2400" dirty="0" smtClean="0">
                <a:solidFill>
                  <a:prstClr val="black"/>
                </a:solidFill>
                <a:latin typeface="华文楷体" panose="02010600040101010101" pitchFamily="2" charset="-122"/>
                <a:ea typeface="华文楷体" panose="02010600040101010101" pitchFamily="2" charset="-122"/>
              </a:rPr>
              <a:t>——</a:t>
            </a:r>
            <a:r>
              <a:rPr lang="zh-CN" altLang="en-US" sz="2400" dirty="0" smtClean="0">
                <a:solidFill>
                  <a:prstClr val="black"/>
                </a:solidFill>
                <a:latin typeface="华文楷体" panose="02010600040101010101" pitchFamily="2" charset="-122"/>
                <a:ea typeface="华文楷体" panose="02010600040101010101" pitchFamily="2" charset="-122"/>
              </a:rPr>
              <a:t>据金晶《独孤家族家世渊源诸说评议》</a:t>
            </a:r>
            <a:endParaRPr lang="zh-CN" altLang="en-US" sz="2400" dirty="0" smtClean="0">
              <a:solidFill>
                <a:prstClr val="black"/>
              </a:solidFill>
              <a:latin typeface="华文楷体" panose="02010600040101010101" pitchFamily="2" charset="-122"/>
              <a:ea typeface="华文楷体" panose="02010600040101010101" pitchFamily="2" charset="-122"/>
            </a:endParaRPr>
          </a:p>
        </p:txBody>
      </p:sp>
      <p:pic>
        <p:nvPicPr>
          <p:cNvPr id="103" name="图片 102"/>
          <p:cNvPicPr/>
          <p:nvPr/>
        </p:nvPicPr>
        <p:blipFill>
          <a:blip r:embed="rId1"/>
          <a:stretch>
            <a:fillRect/>
          </a:stretch>
        </p:blipFill>
        <p:spPr>
          <a:xfrm>
            <a:off x="108585" y="1573530"/>
            <a:ext cx="4196715" cy="3976370"/>
          </a:xfrm>
          <a:prstGeom prst="rect">
            <a:avLst/>
          </a:prstGeom>
          <a:noFill/>
          <a:ln w="9525">
            <a:noFill/>
          </a:ln>
        </p:spPr>
      </p:pic>
      <p:sp>
        <p:nvSpPr>
          <p:cNvPr id="2" name="文本框 1"/>
          <p:cNvSpPr txBox="1"/>
          <p:nvPr/>
        </p:nvSpPr>
        <p:spPr>
          <a:xfrm>
            <a:off x="-16510" y="5601970"/>
            <a:ext cx="4403090" cy="398780"/>
          </a:xfrm>
          <a:prstGeom prst="rect">
            <a:avLst/>
          </a:prstGeom>
          <a:noFill/>
        </p:spPr>
        <p:txBody>
          <a:bodyPr wrap="square" rtlCol="0">
            <a:spAutoFit/>
          </a:bodyPr>
          <a:p>
            <a:pPr algn="ctr"/>
            <a:r>
              <a:rPr lang="zh-CN" sz="2000" dirty="0">
                <a:solidFill>
                  <a:prstClr val="black"/>
                </a:solidFill>
                <a:latin typeface="黑体" panose="02010609060101010101" pitchFamily="49" charset="-122"/>
                <a:ea typeface="黑体" panose="02010609060101010101" pitchFamily="49" charset="-122"/>
              </a:rPr>
              <a:t>陕西博物馆藏独孤信</a:t>
            </a:r>
            <a:r>
              <a:rPr lang="en-US" altLang="zh-CN" sz="2000" dirty="0">
                <a:solidFill>
                  <a:prstClr val="black"/>
                </a:solidFill>
                <a:latin typeface="黑体" panose="02010609060101010101" pitchFamily="49" charset="-122"/>
                <a:ea typeface="黑体" panose="02010609060101010101" pitchFamily="49" charset="-122"/>
              </a:rPr>
              <a:t>36</a:t>
            </a:r>
            <a:r>
              <a:rPr lang="zh-CN" sz="2000" dirty="0">
                <a:solidFill>
                  <a:prstClr val="black"/>
                </a:solidFill>
                <a:latin typeface="黑体" panose="02010609060101010101" pitchFamily="49" charset="-122"/>
                <a:ea typeface="黑体" panose="02010609060101010101" pitchFamily="49" charset="-122"/>
              </a:rPr>
              <a:t>面体印章</a:t>
            </a:r>
            <a:endParaRPr lang="zh-CN" sz="2000" dirty="0">
              <a:solidFill>
                <a:prstClr val="black"/>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1"/>
          <a:stretch>
            <a:fillRect/>
          </a:stretch>
        </p:blipFill>
        <p:spPr>
          <a:xfrm>
            <a:off x="273050" y="997585"/>
            <a:ext cx="2002790" cy="4281805"/>
          </a:xfrm>
          <a:prstGeom prst="rect">
            <a:avLst/>
          </a:prstGeom>
          <a:noFill/>
          <a:ln w="9525">
            <a:noFill/>
          </a:ln>
        </p:spPr>
      </p:pic>
      <p:sp>
        <p:nvSpPr>
          <p:cNvPr id="2" name="文本框 1"/>
          <p:cNvSpPr txBox="1"/>
          <p:nvPr/>
        </p:nvSpPr>
        <p:spPr>
          <a:xfrm>
            <a:off x="273685" y="5279390"/>
            <a:ext cx="4667885" cy="922020"/>
          </a:xfrm>
          <a:prstGeom prst="rect">
            <a:avLst/>
          </a:prstGeom>
          <a:noFill/>
        </p:spPr>
        <p:txBody>
          <a:bodyPr wrap="square" rtlCol="0">
            <a:spAutoFit/>
          </a:bodyPr>
          <a:p>
            <a:pPr algn="l"/>
            <a:r>
              <a:rPr lang="en-US" altLang="zh-CN" dirty="0">
                <a:solidFill>
                  <a:prstClr val="black"/>
                </a:solidFill>
                <a:latin typeface="楷体" panose="02010609060101010101" pitchFamily="49" charset="-122"/>
                <a:ea typeface="楷体" panose="02010609060101010101" pitchFamily="49" charset="-122"/>
              </a:rPr>
              <a:t>    </a:t>
            </a:r>
            <a:r>
              <a:rPr lang="zh-CN" dirty="0">
                <a:solidFill>
                  <a:prstClr val="black"/>
                </a:solidFill>
                <a:latin typeface="楷体" panose="02010609060101010101" pitchFamily="49" charset="-122"/>
                <a:ea typeface="楷体" panose="02010609060101010101" pitchFamily="49" charset="-122"/>
              </a:rPr>
              <a:t>南北朝仰覆莲青瓷尊，左一出土于河北景县北齐封子绘墓，右一出土于南京市江宁区灵山南朝墓（南京六朝博物馆藏）</a:t>
            </a:r>
            <a:endParaRPr lang="zh-CN" dirty="0">
              <a:solidFill>
                <a:prstClr val="black"/>
              </a:solidFill>
              <a:latin typeface="楷体" panose="02010609060101010101" pitchFamily="49" charset="-122"/>
              <a:ea typeface="楷体" panose="02010609060101010101" pitchFamily="49" charset="-122"/>
            </a:endParaRPr>
          </a:p>
        </p:txBody>
      </p:sp>
      <p:pic>
        <p:nvPicPr>
          <p:cNvPr id="108" name="图片 107"/>
          <p:cNvPicPr/>
          <p:nvPr/>
        </p:nvPicPr>
        <p:blipFill>
          <a:blip r:embed="rId2"/>
          <a:stretch>
            <a:fillRect/>
          </a:stretch>
        </p:blipFill>
        <p:spPr>
          <a:xfrm>
            <a:off x="2408555" y="996950"/>
            <a:ext cx="2532380" cy="4282440"/>
          </a:xfrm>
          <a:prstGeom prst="rect">
            <a:avLst/>
          </a:prstGeom>
          <a:noFill/>
          <a:ln w="9525">
            <a:noFill/>
          </a:ln>
        </p:spPr>
      </p:pic>
      <p:sp>
        <p:nvSpPr>
          <p:cNvPr id="3" name="文本框 2"/>
          <p:cNvSpPr txBox="1"/>
          <p:nvPr/>
        </p:nvSpPr>
        <p:spPr>
          <a:xfrm>
            <a:off x="5067300" y="1007110"/>
            <a:ext cx="6633210" cy="953135"/>
          </a:xfrm>
          <a:prstGeom prst="rect">
            <a:avLst/>
          </a:prstGeom>
          <a:noFill/>
        </p:spPr>
        <p:txBody>
          <a:bodyPr wrap="square" rtlCol="0">
            <a:spAutoFit/>
          </a:bodyPr>
          <a:p>
            <a:pPr algn="l"/>
            <a:r>
              <a:rPr lang="en-US" altLang="zh-CN" sz="2000" dirty="0">
                <a:solidFill>
                  <a:prstClr val="black"/>
                </a:solidFill>
                <a:latin typeface="黑体" panose="02010609060101010101" pitchFamily="49" charset="-122"/>
                <a:ea typeface="黑体" panose="02010609060101010101" pitchFamily="49" charset="-122"/>
              </a:rPr>
              <a:t>    </a:t>
            </a:r>
            <a:r>
              <a:rPr lang="zh-CN" dirty="0">
                <a:solidFill>
                  <a:prstClr val="black"/>
                </a:solidFill>
                <a:latin typeface="楷体" panose="02010609060101010101" pitchFamily="49" charset="-122"/>
                <a:ea typeface="楷体" panose="02010609060101010101" pitchFamily="49" charset="-122"/>
              </a:rPr>
              <a:t>据蒋天颖《南北朝青瓷莲花尊研究》：南北朝期间青瓷莲花尊出土情况为，河北景县</a:t>
            </a:r>
            <a:r>
              <a:rPr lang="zh-CN" altLang="en-US" dirty="0">
                <a:solidFill>
                  <a:prstClr val="black"/>
                </a:solidFill>
                <a:latin typeface="楷体" panose="02010609060101010101" pitchFamily="49" charset="-122"/>
                <a:ea typeface="楷体" panose="02010609060101010101" pitchFamily="49" charset="-122"/>
              </a:rPr>
              <a:t>，武昌地区</a:t>
            </a:r>
            <a:r>
              <a:rPr lang="zh-CN" dirty="0">
                <a:solidFill>
                  <a:prstClr val="black"/>
                </a:solidFill>
                <a:latin typeface="楷体" panose="02010609060101010101" pitchFamily="49" charset="-122"/>
                <a:ea typeface="楷体" panose="02010609060101010101" pitchFamily="49" charset="-122"/>
              </a:rPr>
              <a:t>、山西太原、山东淄博、江苏南京等地。</a:t>
            </a:r>
            <a:endParaRPr lang="zh-CN" dirty="0">
              <a:solidFill>
                <a:prstClr val="black"/>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3"/>
          <a:stretch>
            <a:fillRect/>
          </a:stretch>
        </p:blipFill>
        <p:spPr>
          <a:xfrm>
            <a:off x="5003165" y="1960245"/>
            <a:ext cx="4094480" cy="1664970"/>
          </a:xfrm>
          <a:prstGeom prst="rect">
            <a:avLst/>
          </a:prstGeom>
        </p:spPr>
      </p:pic>
      <p:pic>
        <p:nvPicPr>
          <p:cNvPr id="5" name="图片 4"/>
          <p:cNvPicPr>
            <a:picLocks noChangeAspect="1"/>
          </p:cNvPicPr>
          <p:nvPr/>
        </p:nvPicPr>
        <p:blipFill>
          <a:blip r:embed="rId4"/>
          <a:stretch>
            <a:fillRect/>
          </a:stretch>
        </p:blipFill>
        <p:spPr>
          <a:xfrm>
            <a:off x="5047615" y="3741420"/>
            <a:ext cx="4076700" cy="619125"/>
          </a:xfrm>
          <a:prstGeom prst="rect">
            <a:avLst/>
          </a:prstGeom>
        </p:spPr>
      </p:pic>
      <p:pic>
        <p:nvPicPr>
          <p:cNvPr id="6" name="图片 5"/>
          <p:cNvPicPr>
            <a:picLocks noChangeAspect="1"/>
          </p:cNvPicPr>
          <p:nvPr/>
        </p:nvPicPr>
        <p:blipFill>
          <a:blip r:embed="rId5"/>
          <a:stretch>
            <a:fillRect/>
          </a:stretch>
        </p:blipFill>
        <p:spPr>
          <a:xfrm>
            <a:off x="5067935" y="4480560"/>
            <a:ext cx="4086225" cy="695325"/>
          </a:xfrm>
          <a:prstGeom prst="rect">
            <a:avLst/>
          </a:prstGeom>
        </p:spPr>
      </p:pic>
      <p:sp>
        <p:nvSpPr>
          <p:cNvPr id="7" name="文本框 6"/>
          <p:cNvSpPr txBox="1"/>
          <p:nvPr/>
        </p:nvSpPr>
        <p:spPr>
          <a:xfrm>
            <a:off x="9097645" y="2874010"/>
            <a:ext cx="2974975" cy="1506855"/>
          </a:xfrm>
          <a:prstGeom prst="rect">
            <a:avLst/>
          </a:prstGeom>
          <a:noFill/>
        </p:spPr>
        <p:txBody>
          <a:bodyPr wrap="square" rtlCol="0" anchor="t">
            <a:spAutoFit/>
          </a:bodyPr>
          <a:p>
            <a:r>
              <a:rPr lang="en-US" altLang="zh-CN" sz="2000" dirty="0" smtClean="0">
                <a:solidFill>
                  <a:prstClr val="black"/>
                </a:solidFill>
                <a:latin typeface="华文楷体" panose="02010600040101010101" pitchFamily="2" charset="-122"/>
                <a:ea typeface="华文楷体" panose="02010600040101010101" pitchFamily="2" charset="-122"/>
                <a:sym typeface="+mn-ea"/>
              </a:rPr>
              <a:t>       </a:t>
            </a:r>
            <a:r>
              <a:rPr lang="zh-CN" altLang="en-US" dirty="0" smtClean="0">
                <a:solidFill>
                  <a:prstClr val="black"/>
                </a:solidFill>
                <a:latin typeface="华文楷体" panose="02010600040101010101" pitchFamily="2" charset="-122"/>
                <a:ea typeface="华文楷体" panose="02010600040101010101" pitchFamily="2" charset="-122"/>
                <a:sym typeface="+mn-ea"/>
              </a:rPr>
              <a:t>自上而下图案分别六朝博物馆藏莲花尊飞天、封子绘墓</a:t>
            </a:r>
            <a:r>
              <a:rPr lang="zh-CN" dirty="0" smtClean="0">
                <a:solidFill>
                  <a:prstClr val="black"/>
                </a:solidFill>
                <a:latin typeface="华文楷体" panose="02010600040101010101" pitchFamily="2" charset="-122"/>
                <a:ea typeface="华文楷体" panose="02010600040101010101" pitchFamily="2" charset="-122"/>
                <a:sym typeface="+mn-ea"/>
              </a:rPr>
              <a:t>出土</a:t>
            </a:r>
            <a:r>
              <a:rPr lang="zh-CN" altLang="en-US" dirty="0" smtClean="0">
                <a:solidFill>
                  <a:prstClr val="black"/>
                </a:solidFill>
                <a:latin typeface="华文楷体" panose="02010600040101010101" pitchFamily="2" charset="-122"/>
                <a:ea typeface="华文楷体" panose="02010600040101010101" pitchFamily="2" charset="-122"/>
                <a:sym typeface="+mn-ea"/>
              </a:rPr>
              <a:t>青瓷尊菩提叶、莲花瓣。（据蒋天颖《南北朝青瓷莲花尊研究》）</a:t>
            </a:r>
            <a:endParaRPr lang="zh-CN" altLang="en-US" dirty="0" smtClean="0">
              <a:solidFill>
                <a:prstClr val="black"/>
              </a:solidFill>
              <a:latin typeface="华文楷体" panose="02010600040101010101" pitchFamily="2" charset="-122"/>
              <a:ea typeface="华文楷体" panose="02010600040101010101" pitchFamily="2" charset="-122"/>
              <a:sym typeface="+mn-ea"/>
            </a:endParaRPr>
          </a:p>
        </p:txBody>
      </p:sp>
      <p:sp>
        <p:nvSpPr>
          <p:cNvPr id="8" name="文本框 7"/>
          <p:cNvSpPr txBox="1"/>
          <p:nvPr/>
        </p:nvSpPr>
        <p:spPr>
          <a:xfrm>
            <a:off x="5046980" y="5190490"/>
            <a:ext cx="6910705" cy="706755"/>
          </a:xfrm>
          <a:prstGeom prst="rect">
            <a:avLst/>
          </a:prstGeom>
          <a:noFill/>
        </p:spPr>
        <p:txBody>
          <a:bodyPr wrap="square" rtlCol="0">
            <a:spAutoFit/>
          </a:bodyPr>
          <a:p>
            <a:pPr algn="l"/>
            <a:r>
              <a:rPr lang="en-US" altLang="zh-CN" sz="2000" dirty="0">
                <a:solidFill>
                  <a:prstClr val="black"/>
                </a:solidFill>
                <a:latin typeface="黑体" panose="02010609060101010101" pitchFamily="49" charset="-122"/>
                <a:ea typeface="黑体" panose="02010609060101010101" pitchFamily="49" charset="-122"/>
              </a:rPr>
              <a:t>    </a:t>
            </a:r>
            <a:r>
              <a:rPr lang="zh-CN" sz="2000" dirty="0">
                <a:solidFill>
                  <a:prstClr val="black"/>
                </a:solidFill>
                <a:latin typeface="黑体" panose="02010609060101010101" pitchFamily="49" charset="-122"/>
                <a:ea typeface="黑体" panose="02010609060101010101" pitchFamily="49" charset="-122"/>
              </a:rPr>
              <a:t>据以上南北朝</a:t>
            </a:r>
            <a:r>
              <a:rPr lang="zh-CN" sz="2000" dirty="0">
                <a:solidFill>
                  <a:prstClr val="black"/>
                </a:solidFill>
                <a:latin typeface="黑体" panose="02010609060101010101" pitchFamily="49" charset="-122"/>
                <a:ea typeface="黑体" panose="02010609060101010101" pitchFamily="49" charset="-122"/>
                <a:sym typeface="+mn-ea"/>
              </a:rPr>
              <a:t>仰覆莲青瓷尊相关信息，说明其反映的时代信息。</a:t>
            </a:r>
            <a:endParaRPr lang="zh-CN" sz="2000" dirty="0">
              <a:solidFill>
                <a:prstClr val="black"/>
              </a:solidFill>
              <a:latin typeface="黑体" panose="02010609060101010101" pitchFamily="49" charset="-122"/>
              <a:ea typeface="黑体" panose="02010609060101010101" pitchFamily="49" charset="-122"/>
            </a:endParaRPr>
          </a:p>
        </p:txBody>
      </p:sp>
      <p:sp>
        <p:nvSpPr>
          <p:cNvPr id="10" name="文本框 9"/>
          <p:cNvSpPr txBox="1"/>
          <p:nvPr/>
        </p:nvSpPr>
        <p:spPr>
          <a:xfrm>
            <a:off x="2511425" y="153035"/>
            <a:ext cx="6372860" cy="553085"/>
          </a:xfrm>
          <a:prstGeom prst="rect">
            <a:avLst/>
          </a:prstGeom>
          <a:noFill/>
        </p:spPr>
        <p:txBody>
          <a:bodyPr wrap="square" rtlCol="0">
            <a:spAutoFit/>
          </a:bodyPr>
          <a:p>
            <a:pPr algn="ctr"/>
            <a:r>
              <a:rPr lang="zh-CN" sz="3000" dirty="0">
                <a:solidFill>
                  <a:schemeClr val="bg1"/>
                </a:solidFill>
                <a:latin typeface="黑体" panose="02010609060101010101" pitchFamily="49" charset="-122"/>
                <a:ea typeface="黑体" panose="02010609060101010101" pitchFamily="49" charset="-122"/>
                <a:sym typeface="+mn-ea"/>
              </a:rPr>
              <a:t>南北朝仰覆莲青瓷尊背后的时代信息</a:t>
            </a:r>
            <a:endParaRPr lang="zh-CN" sz="3000" dirty="0">
              <a:solidFill>
                <a:schemeClr val="bg1"/>
              </a:solidFill>
              <a:latin typeface="黑体" panose="02010609060101010101" pitchFamily="49" charset="-122"/>
              <a:ea typeface="黑体" panose="02010609060101010101" pitchFamily="49" charset="-122"/>
              <a:sym typeface="+mn-ea"/>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004820" y="207010"/>
            <a:ext cx="6372860" cy="553085"/>
          </a:xfrm>
          <a:prstGeom prst="rect">
            <a:avLst/>
          </a:prstGeom>
          <a:noFill/>
        </p:spPr>
        <p:txBody>
          <a:bodyPr wrap="square" rtlCol="0">
            <a:spAutoFit/>
          </a:bodyPr>
          <a:lstStyle/>
          <a:p>
            <a:pPr algn="ctr"/>
            <a:r>
              <a:rPr lang="zh-CN" sz="3000" dirty="0">
                <a:solidFill>
                  <a:schemeClr val="bg1"/>
                </a:solidFill>
                <a:latin typeface="黑体" panose="02010609060101010101" pitchFamily="49" charset="-122"/>
                <a:ea typeface="黑体" panose="02010609060101010101" pitchFamily="49" charset="-122"/>
                <a:sym typeface="+mn-ea"/>
              </a:rPr>
              <a:t>区域开发，经济一体</a:t>
            </a:r>
            <a:endParaRPr lang="zh-CN" sz="3000" dirty="0">
              <a:solidFill>
                <a:schemeClr val="bg1"/>
              </a:solidFill>
              <a:latin typeface="黑体" panose="02010609060101010101" pitchFamily="49" charset="-122"/>
              <a:ea typeface="黑体" panose="02010609060101010101" pitchFamily="49" charset="-122"/>
              <a:sym typeface="+mn-ea"/>
            </a:endParaRPr>
          </a:p>
        </p:txBody>
      </p:sp>
      <p:sp>
        <p:nvSpPr>
          <p:cNvPr id="12" name="Text Box 3"/>
          <p:cNvSpPr txBox="1">
            <a:spLocks noChangeArrowheads="1"/>
          </p:cNvSpPr>
          <p:nvPr/>
        </p:nvSpPr>
        <p:spPr bwMode="auto">
          <a:xfrm>
            <a:off x="1932940" y="1107440"/>
            <a:ext cx="8325485" cy="3661410"/>
          </a:xfrm>
          <a:prstGeom prst="rect">
            <a:avLst/>
          </a:prstGeom>
          <a:noFill/>
          <a:ln w="9525">
            <a:noFill/>
            <a:miter lim="800000"/>
          </a:ln>
          <a:effectLst/>
        </p:spPr>
        <p:txBody>
          <a:bodyPr wrap="square">
            <a:spAutoFit/>
          </a:bodyPr>
          <a:p>
            <a:pPr algn="just"/>
            <a:r>
              <a:rPr kumimoji="1" lang="zh-CN" altLang="en-US" sz="4000" b="1" dirty="0">
                <a:latin typeface="微软雅黑" panose="020B0503020204020204" charset="-122"/>
                <a:ea typeface="微软雅黑" panose="020B0503020204020204" charset="-122"/>
              </a:rPr>
              <a:t>    </a:t>
            </a:r>
            <a:r>
              <a:rPr kumimoji="1" lang="en-US" sz="2400" b="1" dirty="0">
                <a:latin typeface="楷体" panose="02010609060101010101" pitchFamily="49" charset="-122"/>
                <a:ea typeface="楷体" panose="02010609060101010101" pitchFamily="49" charset="-122"/>
                <a:sym typeface="+mn-ea"/>
              </a:rPr>
              <a:t>1</a:t>
            </a:r>
            <a:r>
              <a:rPr kumimoji="1" lang="zh-CN" altLang="en-US" sz="2400" b="1" dirty="0">
                <a:latin typeface="楷体" panose="02010609060101010101" pitchFamily="49" charset="-122"/>
                <a:ea typeface="楷体" panose="02010609060101010101" pitchFamily="49" charset="-122"/>
                <a:sym typeface="+mn-ea"/>
              </a:rPr>
              <a:t>、南北朝时期南北地区手工业生产均有发展，已能烧制工艺复杂的青瓷；</a:t>
            </a:r>
            <a:endParaRPr kumimoji="1" lang="zh-CN" altLang="en-US" sz="2400" b="1" dirty="0">
              <a:latin typeface="楷体" panose="02010609060101010101" pitchFamily="49" charset="-122"/>
              <a:ea typeface="楷体" panose="02010609060101010101" pitchFamily="49" charset="-122"/>
              <a:sym typeface="+mn-ea"/>
            </a:endParaRPr>
          </a:p>
          <a:p>
            <a:pPr algn="just"/>
            <a:endParaRPr kumimoji="1" lang="zh-CN" altLang="en-US" sz="2400" b="1" dirty="0" smtClean="0">
              <a:solidFill>
                <a:prstClr val="black"/>
              </a:solidFill>
              <a:latin typeface="楷体" panose="02010609060101010101" pitchFamily="49" charset="-122"/>
              <a:ea typeface="楷体" panose="02010609060101010101" pitchFamily="49" charset="-122"/>
              <a:sym typeface="+mn-ea"/>
            </a:endParaRPr>
          </a:p>
          <a:p>
            <a:pPr algn="just"/>
            <a:r>
              <a:rPr kumimoji="1" lang="en-US" altLang="zh-CN" sz="2400" b="1" dirty="0" smtClean="0">
                <a:solidFill>
                  <a:prstClr val="black"/>
                </a:solidFill>
                <a:latin typeface="楷体" panose="02010609060101010101" pitchFamily="49" charset="-122"/>
                <a:ea typeface="楷体" panose="02010609060101010101" pitchFamily="49" charset="-122"/>
                <a:sym typeface="+mn-ea"/>
              </a:rPr>
              <a:t>    2</a:t>
            </a:r>
            <a:r>
              <a:rPr kumimoji="1" lang="zh-CN" altLang="en-US" sz="2400" b="1" dirty="0" smtClean="0">
                <a:solidFill>
                  <a:prstClr val="black"/>
                </a:solidFill>
                <a:latin typeface="楷体" panose="02010609060101010101" pitchFamily="49" charset="-122"/>
                <a:ea typeface="楷体" panose="02010609060101010101" pitchFamily="49" charset="-122"/>
                <a:sym typeface="+mn-ea"/>
              </a:rPr>
              <a:t>、莲花纹饰、飞天形象，充分说明南北朝时期佛教盛行，且对社会生产生活产生深刻影响。</a:t>
            </a:r>
            <a:endParaRPr kumimoji="1" lang="zh-CN" altLang="en-US" sz="2400" b="1" dirty="0" smtClean="0">
              <a:solidFill>
                <a:prstClr val="black"/>
              </a:solidFill>
              <a:latin typeface="楷体" panose="02010609060101010101" pitchFamily="49" charset="-122"/>
              <a:ea typeface="楷体" panose="02010609060101010101" pitchFamily="49" charset="-122"/>
              <a:sym typeface="+mn-ea"/>
            </a:endParaRPr>
          </a:p>
          <a:p>
            <a:pPr algn="just"/>
            <a:endParaRPr kumimoji="1" lang="zh-CN" altLang="en-US" sz="2400" b="1" dirty="0" smtClean="0">
              <a:solidFill>
                <a:prstClr val="black"/>
              </a:solidFill>
              <a:latin typeface="楷体" panose="02010609060101010101" pitchFamily="49" charset="-122"/>
              <a:ea typeface="楷体" panose="02010609060101010101" pitchFamily="49" charset="-122"/>
              <a:sym typeface="+mn-ea"/>
            </a:endParaRPr>
          </a:p>
          <a:p>
            <a:pPr algn="just"/>
            <a:r>
              <a:rPr kumimoji="1" lang="en-US" altLang="zh-CN" sz="2400" b="1" dirty="0" smtClean="0">
                <a:solidFill>
                  <a:prstClr val="black"/>
                </a:solidFill>
                <a:latin typeface="楷体" panose="02010609060101010101" pitchFamily="49" charset="-122"/>
                <a:ea typeface="楷体" panose="02010609060101010101" pitchFamily="49" charset="-122"/>
                <a:sym typeface="+mn-ea"/>
              </a:rPr>
              <a:t>    3</a:t>
            </a:r>
            <a:r>
              <a:rPr kumimoji="1" lang="zh-CN" altLang="en-US" sz="2400" b="1" dirty="0" smtClean="0">
                <a:solidFill>
                  <a:prstClr val="black"/>
                </a:solidFill>
                <a:latin typeface="楷体" panose="02010609060101010101" pitchFamily="49" charset="-122"/>
                <a:ea typeface="楷体" panose="02010609060101010101" pitchFamily="49" charset="-122"/>
                <a:sym typeface="+mn-ea"/>
              </a:rPr>
              <a:t>、从地域分布情况看，其分布于河北、江苏南京等地，且工艺水平、器型、纹饰接近，反映南北朝虽政治分裂、军事对峙，但各地域、各民族之间存在着明显的经济文化交流；</a:t>
            </a:r>
            <a:endParaRPr kumimoji="1" lang="zh-CN" altLang="en-US" sz="2400" b="1" dirty="0" smtClean="0">
              <a:solidFill>
                <a:prstClr val="black"/>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3318071" y="1443918"/>
            <a:ext cx="5556738" cy="23447"/>
          </a:xfrm>
          <a:prstGeom prst="line">
            <a:avLst/>
          </a:prstGeom>
          <a:ln w="12700">
            <a:solidFill>
              <a:srgbClr val="01431D"/>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805525" y="1104041"/>
            <a:ext cx="445481" cy="469613"/>
            <a:chOff x="2121873" y="1511588"/>
            <a:chExt cx="445481" cy="469613"/>
          </a:xfrm>
        </p:grpSpPr>
        <p:sp>
          <p:nvSpPr>
            <p:cNvPr id="7" name="矩形 6"/>
            <p:cNvSpPr/>
            <p:nvPr/>
          </p:nvSpPr>
          <p:spPr>
            <a:xfrm>
              <a:off x="2121873" y="1511588"/>
              <a:ext cx="363415" cy="363415"/>
            </a:xfrm>
            <a:prstGeom prst="rect">
              <a:avLst/>
            </a:prstGeom>
            <a:solidFill>
              <a:srgbClr val="014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2321171" y="1735018"/>
              <a:ext cx="246183" cy="246183"/>
            </a:xfrm>
            <a:prstGeom prst="rect">
              <a:avLst/>
            </a:prstGeom>
            <a:solidFill>
              <a:srgbClr val="016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nvSpPr>
        <p:spPr>
          <a:xfrm>
            <a:off x="3317437" y="869602"/>
            <a:ext cx="5556738" cy="553085"/>
          </a:xfrm>
          <a:prstGeom prst="rect">
            <a:avLst/>
          </a:prstGeom>
          <a:noFill/>
        </p:spPr>
        <p:txBody>
          <a:bodyPr wrap="square" rtlCol="0">
            <a:spAutoFit/>
          </a:bodyPr>
          <a:lstStyle/>
          <a:p>
            <a:pPr algn="ctr"/>
            <a:r>
              <a:rPr lang="en-US" altLang="zh-CN" sz="3000" dirty="0">
                <a:solidFill>
                  <a:prstClr val="black"/>
                </a:solidFill>
                <a:latin typeface="黑体" panose="02010609060101010101" pitchFamily="49" charset="-122"/>
                <a:ea typeface="黑体" panose="02010609060101010101" pitchFamily="49" charset="-122"/>
              </a:rPr>
              <a:t>“</a:t>
            </a:r>
            <a:r>
              <a:rPr lang="zh-CN" altLang="en-US" sz="3000" dirty="0">
                <a:solidFill>
                  <a:prstClr val="black"/>
                </a:solidFill>
                <a:latin typeface="黑体" panose="02010609060101010101" pitchFamily="49" charset="-122"/>
                <a:ea typeface="黑体" panose="02010609060101010101" pitchFamily="49" charset="-122"/>
              </a:rPr>
              <a:t>哥哥</a:t>
            </a:r>
            <a:r>
              <a:rPr lang="en-US" altLang="zh-CN" sz="3000" dirty="0">
                <a:solidFill>
                  <a:prstClr val="black"/>
                </a:solidFill>
                <a:latin typeface="黑体" panose="02010609060101010101" pitchFamily="49" charset="-122"/>
                <a:ea typeface="黑体" panose="02010609060101010101" pitchFamily="49" charset="-122"/>
              </a:rPr>
              <a:t>”</a:t>
            </a:r>
            <a:r>
              <a:rPr lang="zh-CN" altLang="en-US" sz="3000" dirty="0">
                <a:solidFill>
                  <a:prstClr val="black"/>
                </a:solidFill>
                <a:latin typeface="黑体" panose="02010609060101010101" pitchFamily="49" charset="-122"/>
                <a:ea typeface="黑体" panose="02010609060101010101" pitchFamily="49" charset="-122"/>
              </a:rPr>
              <a:t>语源</a:t>
            </a:r>
            <a:endParaRPr lang="zh-CN" altLang="en-US" sz="3000" dirty="0">
              <a:solidFill>
                <a:prstClr val="black"/>
              </a:solidFill>
              <a:latin typeface="黑体" panose="02010609060101010101" pitchFamily="49" charset="-122"/>
              <a:ea typeface="黑体" panose="02010609060101010101" pitchFamily="49" charset="-122"/>
            </a:endParaRPr>
          </a:p>
        </p:txBody>
      </p:sp>
      <p:sp>
        <p:nvSpPr>
          <p:cNvPr id="2" name="文本框 1"/>
          <p:cNvSpPr txBox="1"/>
          <p:nvPr/>
        </p:nvSpPr>
        <p:spPr>
          <a:xfrm>
            <a:off x="941705" y="1726565"/>
            <a:ext cx="10184765" cy="1198880"/>
          </a:xfrm>
          <a:prstGeom prst="rect">
            <a:avLst/>
          </a:prstGeom>
          <a:noFill/>
        </p:spPr>
        <p:txBody>
          <a:bodyPr wrap="square" rtlCol="0">
            <a:spAutoFit/>
          </a:bodyPr>
          <a:p>
            <a:r>
              <a:rPr lang="zh-CN" altLang="en-US" sz="2400" dirty="0" smtClean="0">
                <a:solidFill>
                  <a:prstClr val="black"/>
                </a:solidFill>
                <a:latin typeface="华文楷体" panose="02010600040101010101" pitchFamily="2" charset="-122"/>
                <a:ea typeface="华文楷体" panose="02010600040101010101" pitchFamily="2" charset="-122"/>
              </a:rPr>
              <a:t>        </a:t>
            </a:r>
            <a:r>
              <a:rPr lang="en-US" sz="2400" dirty="0" smtClean="0">
                <a:solidFill>
                  <a:prstClr val="black"/>
                </a:solidFill>
                <a:latin typeface="华文楷体" panose="02010600040101010101" pitchFamily="2" charset="-122"/>
                <a:ea typeface="华文楷体" panose="02010600040101010101" pitchFamily="2" charset="-122"/>
              </a:rPr>
              <a:t>“</a:t>
            </a:r>
            <a:r>
              <a:rPr lang="zh-CN" altLang="en-US" sz="2400" dirty="0" smtClean="0">
                <a:solidFill>
                  <a:prstClr val="black"/>
                </a:solidFill>
                <a:latin typeface="华文楷体" panose="02010600040101010101" pitchFamily="2" charset="-122"/>
                <a:ea typeface="华文楷体" panose="02010600040101010101" pitchFamily="2" charset="-122"/>
              </a:rPr>
              <a:t>阿干乃鲜卑语，是阿哥的意思，我们今天管兄叫</a:t>
            </a:r>
            <a:r>
              <a:rPr lang="en-US" altLang="zh-CN" sz="2400" dirty="0" smtClean="0">
                <a:solidFill>
                  <a:prstClr val="black"/>
                </a:solidFill>
                <a:latin typeface="华文楷体" panose="02010600040101010101" pitchFamily="2" charset="-122"/>
                <a:ea typeface="华文楷体" panose="02010600040101010101" pitchFamily="2" charset="-122"/>
              </a:rPr>
              <a:t>“</a:t>
            </a:r>
            <a:r>
              <a:rPr lang="zh-CN" altLang="en-US" sz="2400" dirty="0" smtClean="0">
                <a:solidFill>
                  <a:prstClr val="black"/>
                </a:solidFill>
                <a:latin typeface="华文楷体" panose="02010600040101010101" pitchFamily="2" charset="-122"/>
                <a:ea typeface="华文楷体" panose="02010600040101010101" pitchFamily="2" charset="-122"/>
              </a:rPr>
              <a:t>哥哥</a:t>
            </a:r>
            <a:r>
              <a:rPr lang="en-US" altLang="zh-CN" sz="2400" dirty="0" smtClean="0">
                <a:solidFill>
                  <a:prstClr val="black"/>
                </a:solidFill>
                <a:latin typeface="华文楷体" panose="02010600040101010101" pitchFamily="2" charset="-122"/>
                <a:ea typeface="华文楷体" panose="02010600040101010101" pitchFamily="2" charset="-122"/>
              </a:rPr>
              <a:t>”</a:t>
            </a:r>
            <a:r>
              <a:rPr lang="zh-CN" altLang="en-US" sz="2400" dirty="0" smtClean="0">
                <a:solidFill>
                  <a:prstClr val="black"/>
                </a:solidFill>
                <a:latin typeface="华文楷体" panose="02010600040101010101" pitchFamily="2" charset="-122"/>
                <a:ea typeface="华文楷体" panose="02010600040101010101" pitchFamily="2" charset="-122"/>
              </a:rPr>
              <a:t>大概就是从这里来的。</a:t>
            </a:r>
            <a:endParaRPr lang="zh-CN" altLang="en-US" sz="2400" dirty="0" smtClean="0">
              <a:solidFill>
                <a:prstClr val="black"/>
              </a:solidFill>
              <a:latin typeface="华文楷体" panose="02010600040101010101" pitchFamily="2" charset="-122"/>
              <a:ea typeface="华文楷体" panose="02010600040101010101" pitchFamily="2" charset="-122"/>
            </a:endParaRPr>
          </a:p>
          <a:p>
            <a:pPr algn="r"/>
            <a:r>
              <a:rPr lang="en-US" altLang="zh-CN" sz="2400" dirty="0" smtClean="0">
                <a:solidFill>
                  <a:prstClr val="black"/>
                </a:solidFill>
                <a:latin typeface="华文楷体" panose="02010600040101010101" pitchFamily="2" charset="-122"/>
                <a:ea typeface="华文楷体" panose="02010600040101010101" pitchFamily="2" charset="-122"/>
              </a:rPr>
              <a:t>                                      ——</a:t>
            </a:r>
            <a:r>
              <a:rPr lang="zh-CN" altLang="en-US" sz="2400" dirty="0" smtClean="0">
                <a:solidFill>
                  <a:prstClr val="black"/>
                </a:solidFill>
                <a:latin typeface="华文楷体" panose="02010600040101010101" pitchFamily="2" charset="-122"/>
                <a:ea typeface="华文楷体" panose="02010600040101010101" pitchFamily="2" charset="-122"/>
              </a:rPr>
              <a:t>阎步克《波峰与波谷》</a:t>
            </a:r>
            <a:endParaRPr lang="zh-CN" altLang="en-US" sz="2400" dirty="0" smtClean="0">
              <a:solidFill>
                <a:prstClr val="black"/>
              </a:solidFill>
              <a:latin typeface="华文楷体" panose="02010600040101010101" pitchFamily="2" charset="-122"/>
              <a:ea typeface="华文楷体" panose="02010600040101010101" pitchFamily="2" charset="-122"/>
            </a:endParaRPr>
          </a:p>
        </p:txBody>
      </p:sp>
      <p:sp>
        <p:nvSpPr>
          <p:cNvPr id="3" name="文本框 2"/>
          <p:cNvSpPr txBox="1"/>
          <p:nvPr/>
        </p:nvSpPr>
        <p:spPr>
          <a:xfrm>
            <a:off x="941705" y="3121660"/>
            <a:ext cx="10184765" cy="1198880"/>
          </a:xfrm>
          <a:prstGeom prst="rect">
            <a:avLst/>
          </a:prstGeom>
          <a:noFill/>
        </p:spPr>
        <p:txBody>
          <a:bodyPr wrap="square" rtlCol="0">
            <a:spAutoFit/>
          </a:bodyPr>
          <a:p>
            <a:r>
              <a:rPr lang="zh-CN" altLang="en-US" sz="2400" dirty="0" smtClean="0">
                <a:solidFill>
                  <a:prstClr val="black"/>
                </a:solidFill>
                <a:latin typeface="华文楷体" panose="02010600040101010101" pitchFamily="2" charset="-122"/>
                <a:ea typeface="华文楷体" panose="02010600040101010101" pitchFamily="2" charset="-122"/>
              </a:rPr>
              <a:t>       </a:t>
            </a:r>
            <a:r>
              <a:rPr sz="2400" dirty="0" smtClean="0">
                <a:solidFill>
                  <a:prstClr val="black"/>
                </a:solidFill>
                <a:latin typeface="华文楷体" panose="02010600040101010101" pitchFamily="2" charset="-122"/>
                <a:ea typeface="华文楷体" panose="02010600040101010101" pitchFamily="2" charset="-122"/>
              </a:rPr>
              <a:t> 鲜卑语中的亲属称谓词，如“阿摩敦 ”（ 妈妈） 、“阿布干（哥哥）都有ａ语音存在 。其亲属称谓词ａ语音 也逐渐影响到当时中原地区的口语 。 </a:t>
            </a:r>
            <a:endParaRPr sz="2400" dirty="0" smtClean="0">
              <a:solidFill>
                <a:prstClr val="black"/>
              </a:solidFill>
              <a:latin typeface="华文楷体" panose="02010600040101010101" pitchFamily="2" charset="-122"/>
              <a:ea typeface="华文楷体" panose="02010600040101010101" pitchFamily="2" charset="-122"/>
            </a:endParaRPr>
          </a:p>
          <a:p>
            <a:pPr algn="r"/>
            <a:r>
              <a:rPr lang="en-US" sz="2400" dirty="0" smtClean="0">
                <a:solidFill>
                  <a:prstClr val="black"/>
                </a:solidFill>
                <a:latin typeface="华文楷体" panose="02010600040101010101" pitchFamily="2" charset="-122"/>
                <a:ea typeface="华文楷体" panose="02010600040101010101" pitchFamily="2" charset="-122"/>
              </a:rPr>
              <a:t>            ——黄晨楠</a:t>
            </a:r>
            <a:r>
              <a:rPr lang="zh-CN" altLang="en-US" sz="2400" dirty="0" smtClean="0">
                <a:solidFill>
                  <a:prstClr val="black"/>
                </a:solidFill>
                <a:latin typeface="华文楷体" panose="02010600040101010101" pitchFamily="2" charset="-122"/>
                <a:ea typeface="华文楷体" panose="02010600040101010101" pitchFamily="2" charset="-122"/>
              </a:rPr>
              <a:t>《</a:t>
            </a:r>
            <a:r>
              <a:rPr lang="en-US" sz="2400" dirty="0" smtClean="0">
                <a:solidFill>
                  <a:prstClr val="black"/>
                </a:solidFill>
                <a:latin typeface="华文楷体" panose="02010600040101010101" pitchFamily="2" charset="-122"/>
                <a:ea typeface="华文楷体" panose="02010600040101010101" pitchFamily="2" charset="-122"/>
              </a:rPr>
              <a:t>小议</a:t>
            </a:r>
            <a:r>
              <a:rPr lang="zh-CN" altLang="en-US" sz="2400" dirty="0" smtClean="0">
                <a:solidFill>
                  <a:prstClr val="black"/>
                </a:solidFill>
                <a:latin typeface="华文楷体" panose="02010600040101010101" pitchFamily="2" charset="-122"/>
                <a:ea typeface="华文楷体" panose="02010600040101010101" pitchFamily="2" charset="-122"/>
              </a:rPr>
              <a:t>民</a:t>
            </a:r>
            <a:r>
              <a:rPr lang="en-US" sz="2400" dirty="0" smtClean="0">
                <a:solidFill>
                  <a:prstClr val="black"/>
                </a:solidFill>
                <a:latin typeface="华文楷体" panose="02010600040101010101" pitchFamily="2" charset="-122"/>
                <a:ea typeface="华文楷体" panose="02010600040101010101" pitchFamily="2" charset="-122"/>
              </a:rPr>
              <a:t>族融合对古汉语发展的影响</a:t>
            </a:r>
            <a:r>
              <a:rPr lang="zh-CN" altLang="en-US" sz="2400" dirty="0" smtClean="0">
                <a:solidFill>
                  <a:prstClr val="black"/>
                </a:solidFill>
                <a:latin typeface="华文楷体" panose="02010600040101010101" pitchFamily="2" charset="-122"/>
                <a:ea typeface="华文楷体" panose="02010600040101010101" pitchFamily="2" charset="-122"/>
              </a:rPr>
              <a:t>》</a:t>
            </a:r>
            <a:endParaRPr lang="zh-CN" altLang="en-US" sz="2400" dirty="0" smtClean="0">
              <a:solidFill>
                <a:prstClr val="black"/>
              </a:solidFill>
              <a:latin typeface="华文楷体" panose="02010600040101010101" pitchFamily="2" charset="-122"/>
              <a:ea typeface="华文楷体" panose="02010600040101010101" pitchFamily="2" charset="-122"/>
            </a:endParaRPr>
          </a:p>
        </p:txBody>
      </p:sp>
      <p:sp>
        <p:nvSpPr>
          <p:cNvPr id="5" name="文本框 4"/>
          <p:cNvSpPr txBox="1"/>
          <p:nvPr/>
        </p:nvSpPr>
        <p:spPr>
          <a:xfrm>
            <a:off x="941705" y="4638040"/>
            <a:ext cx="10267315" cy="983615"/>
          </a:xfrm>
          <a:prstGeom prst="rect">
            <a:avLst/>
          </a:prstGeom>
          <a:noFill/>
        </p:spPr>
        <p:txBody>
          <a:bodyPr wrap="square" rtlCol="0">
            <a:spAutoFit/>
          </a:bodyPr>
          <a:p>
            <a:pPr algn="l"/>
            <a:r>
              <a:rPr lang="en-US" altLang="zh-CN" sz="3000" b="1" dirty="0">
                <a:solidFill>
                  <a:prstClr val="black"/>
                </a:solidFill>
                <a:latin typeface="黑体" panose="02010609060101010101" pitchFamily="49" charset="-122"/>
                <a:ea typeface="黑体" panose="02010609060101010101" pitchFamily="49" charset="-122"/>
              </a:rPr>
              <a:t>    </a:t>
            </a:r>
            <a:r>
              <a:rPr lang="zh-CN" sz="2800" dirty="0">
                <a:solidFill>
                  <a:prstClr val="black"/>
                </a:solidFill>
                <a:latin typeface="黑体" panose="02010609060101010101" pitchFamily="49" charset="-122"/>
                <a:ea typeface="黑体" panose="02010609060101010101" pitchFamily="49" charset="-122"/>
              </a:rPr>
              <a:t>当我们叫</a:t>
            </a:r>
            <a:r>
              <a:rPr lang="en-US" altLang="zh-CN" sz="2800" dirty="0">
                <a:solidFill>
                  <a:prstClr val="black"/>
                </a:solidFill>
                <a:latin typeface="黑体" panose="02010609060101010101" pitchFamily="49" charset="-122"/>
                <a:ea typeface="黑体" panose="02010609060101010101" pitchFamily="49" charset="-122"/>
              </a:rPr>
              <a:t>“</a:t>
            </a:r>
            <a:r>
              <a:rPr lang="zh-CN" altLang="en-US" sz="2800" dirty="0">
                <a:solidFill>
                  <a:prstClr val="black"/>
                </a:solidFill>
                <a:latin typeface="黑体" panose="02010609060101010101" pitchFamily="49" charset="-122"/>
                <a:ea typeface="黑体" panose="02010609060101010101" pitchFamily="49" charset="-122"/>
              </a:rPr>
              <a:t>哥哥</a:t>
            </a:r>
            <a:r>
              <a:rPr lang="en-US" altLang="zh-CN" sz="2800" dirty="0">
                <a:solidFill>
                  <a:prstClr val="black"/>
                </a:solidFill>
                <a:latin typeface="黑体" panose="02010609060101010101" pitchFamily="49" charset="-122"/>
                <a:ea typeface="黑体" panose="02010609060101010101" pitchFamily="49" charset="-122"/>
              </a:rPr>
              <a:t>”“</a:t>
            </a:r>
            <a:r>
              <a:rPr lang="zh-CN" altLang="en-US" sz="2800" dirty="0">
                <a:solidFill>
                  <a:prstClr val="black"/>
                </a:solidFill>
                <a:latin typeface="黑体" panose="02010609060101010101" pitchFamily="49" charset="-122"/>
                <a:ea typeface="黑体" panose="02010609060101010101" pitchFamily="49" charset="-122"/>
              </a:rPr>
              <a:t>阿海</a:t>
            </a:r>
            <a:r>
              <a:rPr lang="en-US" altLang="zh-CN" sz="2800" dirty="0">
                <a:solidFill>
                  <a:prstClr val="black"/>
                </a:solidFill>
                <a:latin typeface="黑体" panose="02010609060101010101" pitchFamily="49" charset="-122"/>
                <a:ea typeface="黑体" panose="02010609060101010101" pitchFamily="49" charset="-122"/>
              </a:rPr>
              <a:t>”</a:t>
            </a:r>
            <a:r>
              <a:rPr lang="zh-CN" altLang="en-US" sz="2800" dirty="0">
                <a:solidFill>
                  <a:prstClr val="black"/>
                </a:solidFill>
                <a:latin typeface="黑体" panose="02010609060101010101" pitchFamily="49" charset="-122"/>
                <a:ea typeface="黑体" panose="02010609060101010101" pitchFamily="49" charset="-122"/>
              </a:rPr>
              <a:t>时，其实就说明鲜卑族并未消失，仍然活在中华民族的文化基因里。</a:t>
            </a:r>
            <a:endParaRPr lang="zh-CN" altLang="en-US" sz="2800" dirty="0">
              <a:solidFill>
                <a:prstClr val="black"/>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2388" name="文本框 2192387"/>
          <p:cNvSpPr txBox="1"/>
          <p:nvPr/>
        </p:nvSpPr>
        <p:spPr>
          <a:xfrm>
            <a:off x="0" y="0"/>
            <a:ext cx="12192000" cy="840740"/>
          </a:xfrm>
          <a:prstGeom prst="rect">
            <a:avLst/>
          </a:prstGeom>
          <a:solidFill>
            <a:srgbClr val="0000FF"/>
          </a:solidFill>
          <a:ln w="9525">
            <a:noFill/>
          </a:ln>
          <a:effectLst>
            <a:outerShdw dist="107763" dir="2699999" algn="ctr" rotWithShape="0">
              <a:schemeClr val="bg2">
                <a:alpha val="50000"/>
              </a:schemeClr>
            </a:outerShdw>
          </a:effectLst>
        </p:spPr>
        <p:txBody>
          <a:bodyPr lIns="121914" tIns="60957" rIns="121914" bIns="60957">
            <a:spAutoFit/>
          </a:bodyPr>
          <a:p>
            <a:pPr algn="ctr">
              <a:lnSpc>
                <a:spcPct val="130000"/>
              </a:lnSpc>
              <a:spcBef>
                <a:spcPct val="50000"/>
              </a:spcBef>
            </a:pPr>
            <a:r>
              <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树立正确思想观念的四个依据</a:t>
            </a:r>
            <a:endParaRPr lang="en-US" altLang="zh-CN"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graphicFrame>
        <p:nvGraphicFramePr>
          <p:cNvPr id="4" name="图示 3"/>
          <p:cNvGraphicFramePr/>
          <p:nvPr/>
        </p:nvGraphicFramePr>
        <p:xfrm>
          <a:off x="95885" y="1012190"/>
          <a:ext cx="11875135" cy="51365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3474" name="Text Box 2"/>
          <p:cNvSpPr txBox="1"/>
          <p:nvPr/>
        </p:nvSpPr>
        <p:spPr>
          <a:xfrm>
            <a:off x="748665" y="784860"/>
            <a:ext cx="10694670" cy="4898390"/>
          </a:xfrm>
          <a:prstGeom prst="rect">
            <a:avLst/>
          </a:prstGeom>
          <a:noFill/>
          <a:ln w="9525">
            <a:noFill/>
          </a:ln>
        </p:spPr>
        <p:txBody>
          <a:bodyPr wrap="square">
            <a:spAutoFit/>
          </a:bodyPr>
          <a:p>
            <a:pPr>
              <a:lnSpc>
                <a:spcPct val="130000"/>
              </a:lnSpc>
            </a:pPr>
            <a:r>
              <a:rPr lang="zh-CN" altLang="en-US" sz="2400">
                <a:latin typeface="Arial" panose="020B0604020202020204" pitchFamily="34" charset="0"/>
              </a:rPr>
              <a:t>        </a:t>
            </a:r>
            <a:r>
              <a:rPr lang="zh-CN" altLang="en-US" sz="2665" dirty="0">
                <a:latin typeface="Arial" panose="020B0604020202020204" pitchFamily="34" charset="0"/>
                <a:ea typeface="黑体" panose="02010609060101010101" pitchFamily="49" charset="-122"/>
              </a:rPr>
              <a:t>提出</a:t>
            </a:r>
            <a:r>
              <a:rPr lang="zh-CN" altLang="en-US" sz="2665" b="1" dirty="0">
                <a:solidFill>
                  <a:srgbClr val="FF0000"/>
                </a:solidFill>
                <a:latin typeface="黑体" panose="02010609060101010101" pitchFamily="49" charset="-122"/>
                <a:ea typeface="黑体" panose="02010609060101010101" pitchFamily="49" charset="-122"/>
              </a:rPr>
              <a:t>“</a:t>
            </a:r>
            <a:r>
              <a:rPr lang="zh-CN" altLang="en-US" sz="2665" b="1" dirty="0">
                <a:solidFill>
                  <a:srgbClr val="FF0000"/>
                </a:solidFill>
                <a:latin typeface="Arial" panose="020B0604020202020204" pitchFamily="34" charset="0"/>
                <a:ea typeface="黑体" panose="02010609060101010101" pitchFamily="49" charset="-122"/>
              </a:rPr>
              <a:t>基本史料</a:t>
            </a:r>
            <a:r>
              <a:rPr lang="zh-CN" altLang="en-US" sz="2665" b="1" dirty="0">
                <a:solidFill>
                  <a:srgbClr val="FF0000"/>
                </a:solidFill>
                <a:latin typeface="黑体" panose="02010609060101010101" pitchFamily="49" charset="-122"/>
                <a:ea typeface="黑体" panose="02010609060101010101" pitchFamily="49" charset="-122"/>
              </a:rPr>
              <a:t>”</a:t>
            </a:r>
            <a:r>
              <a:rPr lang="zh-CN" altLang="en-US" sz="2665" dirty="0">
                <a:latin typeface="Arial" panose="020B0604020202020204" pitchFamily="34" charset="0"/>
                <a:ea typeface="黑体" panose="02010609060101010101" pitchFamily="49" charset="-122"/>
              </a:rPr>
              <a:t>这个概念，首先针对的就是课堂教学中滥用史料的情况。</a:t>
            </a:r>
            <a:r>
              <a:rPr lang="zh-CN" altLang="en-US" sz="2665" dirty="0">
                <a:solidFill>
                  <a:srgbClr val="FF0000"/>
                </a:solidFill>
                <a:latin typeface="Arial" panose="020B0604020202020204" pitchFamily="34" charset="0"/>
                <a:ea typeface="黑体" panose="02010609060101010101" pitchFamily="49" charset="-122"/>
              </a:rPr>
              <a:t>基本史料是最直接、最核心、最重要的，是原始材料，是易得的，老师备课成本不是很高，但教学效益很好。</a:t>
            </a:r>
            <a:endParaRPr lang="zh-CN" altLang="en-US" sz="2665" dirty="0">
              <a:solidFill>
                <a:srgbClr val="FF0000"/>
              </a:solidFill>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        当老师们的精力从泛泛搜索材料中解脱出来之后，他们将有时间去干更有益的事情，那就是深入地、多角度地解读基本史料，设计丰富多彩的学习活动，改变学生的历史学习方式，培养学生的历史思维，即</a:t>
            </a:r>
            <a:r>
              <a:rPr lang="zh-CN" altLang="en-US" sz="2665" dirty="0">
                <a:solidFill>
                  <a:srgbClr val="FF0000"/>
                </a:solidFill>
                <a:latin typeface="黑体" panose="02010609060101010101" pitchFamily="49" charset="-122"/>
                <a:ea typeface="黑体" panose="02010609060101010101" pitchFamily="49" charset="-122"/>
              </a:rPr>
              <a:t>“</a:t>
            </a:r>
            <a:r>
              <a:rPr lang="zh-CN" altLang="en-US" sz="2665" dirty="0">
                <a:solidFill>
                  <a:srgbClr val="FF0000"/>
                </a:solidFill>
                <a:latin typeface="Arial" panose="020B0604020202020204" pitchFamily="34" charset="0"/>
                <a:ea typeface="黑体" panose="02010609060101010101" pitchFamily="49" charset="-122"/>
              </a:rPr>
              <a:t>通过对历史材料的识别、区分、质疑、解释等技能，获取证据、探明事实、理解意义</a:t>
            </a:r>
            <a:r>
              <a:rPr lang="zh-CN" altLang="en-US" sz="2665" dirty="0">
                <a:solidFill>
                  <a:srgbClr val="FF0000"/>
                </a:solidFill>
                <a:latin typeface="黑体" panose="02010609060101010101" pitchFamily="49" charset="-122"/>
                <a:ea typeface="黑体" panose="02010609060101010101" pitchFamily="49" charset="-122"/>
              </a:rPr>
              <a:t>”</a:t>
            </a:r>
            <a:r>
              <a:rPr lang="zh-CN" altLang="en-US" sz="2665" dirty="0">
                <a:solidFill>
                  <a:srgbClr val="FF0000"/>
                </a:solidFill>
                <a:latin typeface="Arial" panose="020B0604020202020204" pitchFamily="34" charset="0"/>
                <a:ea typeface="黑体" panose="02010609060101010101" pitchFamily="49" charset="-122"/>
              </a:rPr>
              <a:t>。</a:t>
            </a:r>
            <a:endParaRPr lang="zh-CN" altLang="en-US" sz="2665" dirty="0">
              <a:solidFill>
                <a:srgbClr val="FF0000"/>
              </a:solidFill>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        </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张汉林</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基本史料：思考史料教学的新视角</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，载于</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课程</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教材</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教法</a:t>
            </a:r>
            <a:r>
              <a:rPr lang="en-US" altLang="zh-CN" sz="1865">
                <a:latin typeface="楷体" panose="02010609060101010101" pitchFamily="49" charset="-122"/>
                <a:ea typeface="楷体" panose="02010609060101010101" pitchFamily="49" charset="-122"/>
              </a:rPr>
              <a:t>》 2016</a:t>
            </a:r>
            <a:r>
              <a:rPr lang="zh-CN" altLang="en-US" sz="1865" dirty="0">
                <a:latin typeface="楷体" panose="02010609060101010101" pitchFamily="49" charset="-122"/>
                <a:ea typeface="楷体" panose="02010609060101010101" pitchFamily="49" charset="-122"/>
              </a:rPr>
              <a:t>年</a:t>
            </a:r>
            <a:r>
              <a:rPr lang="en-US" altLang="zh-CN" sz="1865">
                <a:latin typeface="楷体" panose="02010609060101010101" pitchFamily="49" charset="-122"/>
                <a:ea typeface="楷体" panose="02010609060101010101" pitchFamily="49" charset="-122"/>
              </a:rPr>
              <a:t>08</a:t>
            </a:r>
            <a:r>
              <a:rPr lang="zh-CN" altLang="en-US" sz="1865" dirty="0">
                <a:latin typeface="楷体" panose="02010609060101010101" pitchFamily="49" charset="-122"/>
                <a:ea typeface="楷体" panose="02010609060101010101" pitchFamily="49" charset="-122"/>
              </a:rPr>
              <a:t>期</a:t>
            </a:r>
            <a:endParaRPr lang="zh-CN" altLang="en-US" sz="1865" dirty="0">
              <a:latin typeface="楷体" panose="02010609060101010101" pitchFamily="49" charset="-122"/>
              <a:ea typeface="楷体" panose="02010609060101010101" pitchFamily="49"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4498" name="Text Box 2"/>
          <p:cNvSpPr txBox="1"/>
          <p:nvPr/>
        </p:nvSpPr>
        <p:spPr>
          <a:xfrm>
            <a:off x="609600" y="554567"/>
            <a:ext cx="11135784" cy="5432425"/>
          </a:xfrm>
          <a:prstGeom prst="rect">
            <a:avLst/>
          </a:prstGeom>
          <a:noFill/>
          <a:ln w="9525">
            <a:noFill/>
          </a:ln>
        </p:spPr>
        <p:txBody>
          <a:bodyPr>
            <a:spAutoFit/>
          </a:bodyPr>
          <a:p>
            <a:pPr>
              <a:lnSpc>
                <a:spcPct val="130000"/>
              </a:lnSpc>
            </a:pPr>
            <a:r>
              <a:rPr lang="zh-CN" altLang="en-US" sz="2665" dirty="0">
                <a:latin typeface="Arial" panose="020B0604020202020204" pitchFamily="34" charset="0"/>
                <a:ea typeface="黑体" panose="02010609060101010101" pitchFamily="49" charset="-122"/>
              </a:rPr>
              <a:t>（</a:t>
            </a:r>
            <a:r>
              <a:rPr lang="en-US" altLang="zh-CN" sz="2665">
                <a:latin typeface="Arial" panose="020B0604020202020204" pitchFamily="34" charset="0"/>
                <a:ea typeface="黑体" panose="02010609060101010101" pitchFamily="49" charset="-122"/>
              </a:rPr>
              <a:t>1</a:t>
            </a:r>
            <a:r>
              <a:rPr lang="zh-CN" altLang="en-US" sz="2665" dirty="0">
                <a:latin typeface="Arial" panose="020B0604020202020204" pitchFamily="34" charset="0"/>
                <a:ea typeface="黑体" panose="02010609060101010101" pitchFamily="49" charset="-122"/>
              </a:rPr>
              <a:t>）这是原始资料还是第二手资料？</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a:t>
            </a:r>
            <a:r>
              <a:rPr lang="en-US" altLang="zh-CN" sz="2665">
                <a:latin typeface="Arial" panose="020B0604020202020204" pitchFamily="34" charset="0"/>
                <a:ea typeface="黑体" panose="02010609060101010101" pitchFamily="49" charset="-122"/>
              </a:rPr>
              <a:t>2</a:t>
            </a:r>
            <a:r>
              <a:rPr lang="zh-CN" altLang="en-US" sz="2665" dirty="0">
                <a:latin typeface="Arial" panose="020B0604020202020204" pitchFamily="34" charset="0"/>
                <a:ea typeface="黑体" panose="02010609060101010101" pitchFamily="49" charset="-122"/>
              </a:rPr>
              <a:t>）它是什么</a:t>
            </a:r>
            <a:r>
              <a:rPr lang="zh-CN" altLang="en-US" sz="2665" dirty="0">
                <a:solidFill>
                  <a:srgbClr val="FF0000"/>
                </a:solidFill>
                <a:latin typeface="Arial" panose="020B0604020202020204" pitchFamily="34" charset="0"/>
                <a:ea typeface="黑体" panose="02010609060101010101" pitchFamily="49" charset="-122"/>
              </a:rPr>
              <a:t>时候</a:t>
            </a:r>
            <a:r>
              <a:rPr lang="zh-CN" altLang="en-US" sz="2665" dirty="0">
                <a:latin typeface="Arial" panose="020B0604020202020204" pitchFamily="34" charset="0"/>
                <a:ea typeface="黑体" panose="02010609060101010101" pitchFamily="49" charset="-122"/>
              </a:rPr>
              <a:t>制作的？</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a:t>
            </a:r>
            <a:r>
              <a:rPr lang="en-US" altLang="zh-CN" sz="2665">
                <a:latin typeface="Arial" panose="020B0604020202020204" pitchFamily="34" charset="0"/>
                <a:ea typeface="黑体" panose="02010609060101010101" pitchFamily="49" charset="-122"/>
              </a:rPr>
              <a:t>3</a:t>
            </a:r>
            <a:r>
              <a:rPr lang="zh-CN" altLang="en-US" sz="2665" dirty="0">
                <a:latin typeface="Arial" panose="020B0604020202020204" pitchFamily="34" charset="0"/>
                <a:ea typeface="黑体" panose="02010609060101010101" pitchFamily="49" charset="-122"/>
              </a:rPr>
              <a:t>）</a:t>
            </a:r>
            <a:r>
              <a:rPr lang="zh-CN" altLang="en-US" sz="2665" dirty="0">
                <a:solidFill>
                  <a:srgbClr val="FF0000"/>
                </a:solidFill>
                <a:latin typeface="Arial" panose="020B0604020202020204" pitchFamily="34" charset="0"/>
                <a:ea typeface="黑体" panose="02010609060101010101" pitchFamily="49" charset="-122"/>
              </a:rPr>
              <a:t>由谁</a:t>
            </a:r>
            <a:r>
              <a:rPr lang="zh-CN" altLang="en-US" sz="2665" dirty="0">
                <a:latin typeface="Arial" panose="020B0604020202020204" pitchFamily="34" charset="0"/>
                <a:ea typeface="黑体" panose="02010609060101010101" pitchFamily="49" charset="-122"/>
              </a:rPr>
              <a:t>制作出来的（例如目击者</a:t>
            </a:r>
            <a:r>
              <a:rPr lang="en-US" altLang="zh-CN" sz="2665">
                <a:latin typeface="Arial" panose="020B0604020202020204" pitchFamily="34" charset="0"/>
                <a:ea typeface="黑体" panose="02010609060101010101" pitchFamily="49" charset="-122"/>
              </a:rPr>
              <a:t>/</a:t>
            </a:r>
            <a:r>
              <a:rPr lang="zh-CN" altLang="en-US" sz="2665" dirty="0">
                <a:latin typeface="Arial" panose="020B0604020202020204" pitchFamily="34" charset="0"/>
                <a:ea typeface="黑体" panose="02010609060101010101" pitchFamily="49" charset="-122"/>
              </a:rPr>
              <a:t>当事人</a:t>
            </a:r>
            <a:r>
              <a:rPr lang="en-US" altLang="zh-CN" sz="2665">
                <a:latin typeface="Arial" panose="020B0604020202020204" pitchFamily="34" charset="0"/>
                <a:ea typeface="黑体" panose="02010609060101010101" pitchFamily="49" charset="-122"/>
              </a:rPr>
              <a:t>/</a:t>
            </a:r>
            <a:r>
              <a:rPr lang="zh-CN" altLang="en-US" sz="2665" dirty="0">
                <a:latin typeface="Arial" panose="020B0604020202020204" pitchFamily="34" charset="0"/>
                <a:ea typeface="黑体" panose="02010609060101010101" pitchFamily="49" charset="-122"/>
              </a:rPr>
              <a:t>记录见闻或研究结果的人）？</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a:t>
            </a:r>
            <a:r>
              <a:rPr lang="en-US" altLang="zh-CN" sz="2665">
                <a:latin typeface="Arial" panose="020B0604020202020204" pitchFamily="34" charset="0"/>
                <a:ea typeface="黑体" panose="02010609060101010101" pitchFamily="49" charset="-122"/>
              </a:rPr>
              <a:t>4</a:t>
            </a:r>
            <a:r>
              <a:rPr lang="zh-CN" altLang="en-US" sz="2665" dirty="0">
                <a:latin typeface="Arial" panose="020B0604020202020204" pitchFamily="34" charset="0"/>
                <a:ea typeface="黑体" panose="02010609060101010101" pitchFamily="49" charset="-122"/>
              </a:rPr>
              <a:t>）这一资料是从什么人的</a:t>
            </a:r>
            <a:r>
              <a:rPr lang="zh-CN" altLang="en-US" sz="2665" dirty="0">
                <a:solidFill>
                  <a:srgbClr val="FF0000"/>
                </a:solidFill>
                <a:latin typeface="Arial" panose="020B0604020202020204" pitchFamily="34" charset="0"/>
                <a:ea typeface="黑体" panose="02010609060101010101" pitchFamily="49" charset="-122"/>
              </a:rPr>
              <a:t>角度</a:t>
            </a:r>
            <a:r>
              <a:rPr lang="zh-CN" altLang="en-US" sz="2665" dirty="0">
                <a:latin typeface="Arial" panose="020B0604020202020204" pitchFamily="34" charset="0"/>
                <a:ea typeface="黑体" panose="02010609060101010101" pitchFamily="49" charset="-122"/>
              </a:rPr>
              <a:t>写成或制作的？</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a:t>
            </a:r>
            <a:r>
              <a:rPr lang="en-US" altLang="zh-CN" sz="2665">
                <a:latin typeface="Arial" panose="020B0604020202020204" pitchFamily="34" charset="0"/>
                <a:ea typeface="黑体" panose="02010609060101010101" pitchFamily="49" charset="-122"/>
              </a:rPr>
              <a:t>5</a:t>
            </a:r>
            <a:r>
              <a:rPr lang="zh-CN" altLang="en-US" sz="2665" dirty="0">
                <a:latin typeface="Arial" panose="020B0604020202020204" pitchFamily="34" charset="0"/>
                <a:ea typeface="黑体" panose="02010609060101010101" pitchFamily="49" charset="-122"/>
              </a:rPr>
              <a:t>）它是基于</a:t>
            </a:r>
            <a:r>
              <a:rPr lang="zh-CN" altLang="en-US" sz="2665" dirty="0">
                <a:solidFill>
                  <a:srgbClr val="FF0000"/>
                </a:solidFill>
                <a:latin typeface="Arial" panose="020B0604020202020204" pitchFamily="34" charset="0"/>
                <a:ea typeface="黑体" panose="02010609060101010101" pitchFamily="49" charset="-122"/>
              </a:rPr>
              <a:t>什么原因</a:t>
            </a:r>
            <a:r>
              <a:rPr lang="zh-CN" altLang="en-US" sz="2665" dirty="0">
                <a:latin typeface="Arial" panose="020B0604020202020204" pitchFamily="34" charset="0"/>
                <a:ea typeface="黑体" panose="02010609060101010101" pitchFamily="49" charset="-122"/>
              </a:rPr>
              <a:t>而写成或制作的（动机</a:t>
            </a:r>
            <a:r>
              <a:rPr lang="en-US" altLang="zh-CN" sz="2665">
                <a:latin typeface="Arial" panose="020B0604020202020204" pitchFamily="34" charset="0"/>
                <a:ea typeface="黑体" panose="02010609060101010101" pitchFamily="49" charset="-122"/>
              </a:rPr>
              <a:t>/</a:t>
            </a:r>
            <a:r>
              <a:rPr lang="zh-CN" altLang="en-US" sz="2665" dirty="0">
                <a:latin typeface="Arial" panose="020B0604020202020204" pitchFamily="34" charset="0"/>
                <a:ea typeface="黑体" panose="02010609060101010101" pitchFamily="49" charset="-122"/>
              </a:rPr>
              <a:t>手法等）？</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a:t>
            </a:r>
            <a:r>
              <a:rPr lang="en-US" altLang="zh-CN" sz="2665">
                <a:latin typeface="Arial" panose="020B0604020202020204" pitchFamily="34" charset="0"/>
                <a:ea typeface="黑体" panose="02010609060101010101" pitchFamily="49" charset="-122"/>
              </a:rPr>
              <a:t>6</a:t>
            </a:r>
            <a:r>
              <a:rPr lang="zh-CN" altLang="en-US" sz="2665" dirty="0">
                <a:latin typeface="Arial" panose="020B0604020202020204" pitchFamily="34" charset="0"/>
                <a:ea typeface="黑体" panose="02010609060101010101" pitchFamily="49" charset="-122"/>
              </a:rPr>
              <a:t>）它的</a:t>
            </a:r>
            <a:r>
              <a:rPr lang="zh-CN" altLang="en-US" sz="2665" dirty="0">
                <a:solidFill>
                  <a:srgbClr val="FF0000"/>
                </a:solidFill>
                <a:latin typeface="Arial" panose="020B0604020202020204" pitchFamily="34" charset="0"/>
                <a:ea typeface="黑体" panose="02010609060101010101" pitchFamily="49" charset="-122"/>
              </a:rPr>
              <a:t>对象</a:t>
            </a:r>
            <a:r>
              <a:rPr lang="zh-CN" altLang="en-US" sz="2665" dirty="0">
                <a:latin typeface="Arial" panose="020B0604020202020204" pitchFamily="34" charset="0"/>
                <a:ea typeface="黑体" panose="02010609060101010101" pitchFamily="49" charset="-122"/>
              </a:rPr>
              <a:t>是什么人？</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a:t>
            </a:r>
            <a:r>
              <a:rPr lang="en-US" altLang="zh-CN" sz="2665">
                <a:latin typeface="Arial" panose="020B0604020202020204" pitchFamily="34" charset="0"/>
                <a:ea typeface="黑体" panose="02010609060101010101" pitchFamily="49" charset="-122"/>
              </a:rPr>
              <a:t>7</a:t>
            </a:r>
            <a:r>
              <a:rPr lang="zh-CN" altLang="en-US" sz="2665" dirty="0">
                <a:latin typeface="Arial" panose="020B0604020202020204" pitchFamily="34" charset="0"/>
                <a:ea typeface="黑体" panose="02010609060101010101" pitchFamily="49" charset="-122"/>
              </a:rPr>
              <a:t>）这一资料</a:t>
            </a:r>
            <a:r>
              <a:rPr lang="zh-CN" altLang="en-US" sz="2665" dirty="0">
                <a:solidFill>
                  <a:srgbClr val="FF0000"/>
                </a:solidFill>
                <a:latin typeface="Arial" panose="020B0604020202020204" pitchFamily="34" charset="0"/>
                <a:ea typeface="黑体" panose="02010609060101010101" pitchFamily="49" charset="-122"/>
              </a:rPr>
              <a:t>有多可靠</a:t>
            </a:r>
            <a:r>
              <a:rPr lang="zh-CN" altLang="en-US" sz="2665" dirty="0">
                <a:latin typeface="Arial" panose="020B0604020202020204" pitchFamily="34" charset="0"/>
                <a:ea typeface="黑体" panose="02010609060101010101" pitchFamily="49" charset="-122"/>
              </a:rPr>
              <a:t>？它的报道是公正、客观的，还是带有偏见的？</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a:t>
            </a:r>
            <a:r>
              <a:rPr lang="en-US" altLang="zh-CN" sz="2665">
                <a:latin typeface="Arial" panose="020B0604020202020204" pitchFamily="34" charset="0"/>
                <a:ea typeface="黑体" panose="02010609060101010101" pitchFamily="49" charset="-122"/>
              </a:rPr>
              <a:t>8</a:t>
            </a:r>
            <a:r>
              <a:rPr lang="zh-CN" altLang="en-US" sz="2665" dirty="0">
                <a:latin typeface="Arial" panose="020B0604020202020204" pitchFamily="34" charset="0"/>
                <a:ea typeface="黑体" panose="02010609060101010101" pitchFamily="49" charset="-122"/>
              </a:rPr>
              <a:t>）有没有</a:t>
            </a:r>
            <a:r>
              <a:rPr lang="zh-CN" altLang="en-US" sz="2665" dirty="0">
                <a:solidFill>
                  <a:srgbClr val="FF0000"/>
                </a:solidFill>
                <a:latin typeface="Arial" panose="020B0604020202020204" pitchFamily="34" charset="0"/>
                <a:ea typeface="黑体" panose="02010609060101010101" pitchFamily="49" charset="-122"/>
              </a:rPr>
              <a:t>其他资料</a:t>
            </a:r>
            <a:r>
              <a:rPr lang="zh-CN" altLang="en-US" sz="2665" dirty="0">
                <a:latin typeface="Arial" panose="020B0604020202020204" pitchFamily="34" charset="0"/>
                <a:ea typeface="黑体" panose="02010609060101010101" pitchFamily="49" charset="-122"/>
              </a:rPr>
              <a:t>支持它的论点？（有没有反对它的论点？）</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a:t>
            </a:r>
            <a:r>
              <a:rPr lang="en-US" altLang="zh-CN" sz="2665">
                <a:latin typeface="Arial" panose="020B0604020202020204" pitchFamily="34" charset="0"/>
                <a:ea typeface="黑体" panose="02010609060101010101" pitchFamily="49" charset="-122"/>
              </a:rPr>
              <a:t>9</a:t>
            </a:r>
            <a:r>
              <a:rPr lang="zh-CN" altLang="en-US" sz="2665" dirty="0">
                <a:latin typeface="Arial" panose="020B0604020202020204" pitchFamily="34" charset="0"/>
                <a:ea typeface="黑体" panose="02010609060101010101" pitchFamily="49" charset="-122"/>
              </a:rPr>
              <a:t>）它对于研究某一特定历史议题</a:t>
            </a:r>
            <a:r>
              <a:rPr lang="en-US" altLang="zh-CN" sz="2665">
                <a:latin typeface="Arial" panose="020B0604020202020204" pitchFamily="34" charset="0"/>
                <a:ea typeface="黑体" panose="02010609060101010101" pitchFamily="49" charset="-122"/>
              </a:rPr>
              <a:t>/</a:t>
            </a:r>
            <a:r>
              <a:rPr lang="zh-CN" altLang="en-US" sz="2665" dirty="0">
                <a:latin typeface="Arial" panose="020B0604020202020204" pitchFamily="34" charset="0"/>
                <a:ea typeface="黑体" panose="02010609060101010101" pitchFamily="49" charset="-122"/>
              </a:rPr>
              <a:t>方面的</a:t>
            </a:r>
            <a:r>
              <a:rPr lang="zh-CN" altLang="en-US" sz="2665" dirty="0">
                <a:solidFill>
                  <a:srgbClr val="FF0000"/>
                </a:solidFill>
                <a:latin typeface="Arial" panose="020B0604020202020204" pitchFamily="34" charset="0"/>
                <a:ea typeface="黑体" panose="02010609060101010101" pitchFamily="49" charset="-122"/>
              </a:rPr>
              <a:t>作用</a:t>
            </a:r>
            <a:r>
              <a:rPr lang="zh-CN" altLang="en-US" sz="2665" dirty="0">
                <a:latin typeface="Arial" panose="020B0604020202020204" pitchFamily="34" charset="0"/>
                <a:ea typeface="黑体" panose="02010609060101010101" pitchFamily="49" charset="-122"/>
              </a:rPr>
              <a:t>有多大？</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665" dirty="0">
                <a:latin typeface="Arial" panose="020B0604020202020204" pitchFamily="34" charset="0"/>
                <a:ea typeface="黑体" panose="02010609060101010101" pitchFamily="49" charset="-122"/>
              </a:rPr>
              <a:t>           </a:t>
            </a:r>
            <a:r>
              <a:rPr lang="en-US" altLang="zh-CN" sz="2135">
                <a:latin typeface="黑体" panose="02010609060101010101" pitchFamily="49" charset="-122"/>
                <a:ea typeface="黑体" panose="02010609060101010101" pitchFamily="49" charset="-122"/>
              </a:rPr>
              <a:t>——</a:t>
            </a:r>
            <a:r>
              <a:rPr lang="zh-CN" altLang="en-US" sz="2135" dirty="0">
                <a:latin typeface="Arial" panose="020B0604020202020204" pitchFamily="34" charset="0"/>
                <a:ea typeface="黑体" panose="02010609060101010101" pitchFamily="49" charset="-122"/>
              </a:rPr>
              <a:t>张汉林</a:t>
            </a:r>
            <a:r>
              <a:rPr lang="en-US" altLang="zh-CN" sz="2135">
                <a:latin typeface="Arial" panose="020B0604020202020204" pitchFamily="34" charset="0"/>
                <a:ea typeface="黑体" panose="02010609060101010101" pitchFamily="49" charset="-122"/>
              </a:rPr>
              <a:t>《</a:t>
            </a:r>
            <a:r>
              <a:rPr lang="zh-CN" altLang="en-US" sz="2135" dirty="0">
                <a:latin typeface="Arial" panose="020B0604020202020204" pitchFamily="34" charset="0"/>
                <a:ea typeface="黑体" panose="02010609060101010101" pitchFamily="49" charset="-122"/>
              </a:rPr>
              <a:t>基本史料：思考史料教学的新视角</a:t>
            </a:r>
            <a:r>
              <a:rPr lang="en-US" altLang="zh-CN" sz="2135">
                <a:latin typeface="Arial" panose="020B0604020202020204" pitchFamily="34" charset="0"/>
                <a:ea typeface="黑体" panose="02010609060101010101" pitchFamily="49" charset="-122"/>
              </a:rPr>
              <a:t>》,《</a:t>
            </a:r>
            <a:r>
              <a:rPr lang="zh-CN" altLang="en-US" sz="2135" dirty="0">
                <a:latin typeface="Arial" panose="020B0604020202020204" pitchFamily="34" charset="0"/>
                <a:ea typeface="黑体" panose="02010609060101010101" pitchFamily="49" charset="-122"/>
              </a:rPr>
              <a:t>课程</a:t>
            </a:r>
            <a:r>
              <a:rPr lang="en-US" altLang="zh-CN" sz="2135">
                <a:latin typeface="黑体" panose="02010609060101010101" pitchFamily="49" charset="-122"/>
                <a:ea typeface="黑体" panose="02010609060101010101" pitchFamily="49" charset="-122"/>
              </a:rPr>
              <a:t>•</a:t>
            </a:r>
            <a:r>
              <a:rPr lang="zh-CN" altLang="en-US" sz="2135" dirty="0">
                <a:latin typeface="Arial" panose="020B0604020202020204" pitchFamily="34" charset="0"/>
                <a:ea typeface="黑体" panose="02010609060101010101" pitchFamily="49" charset="-122"/>
              </a:rPr>
              <a:t>教材</a:t>
            </a:r>
            <a:r>
              <a:rPr lang="en-US" altLang="zh-CN" sz="2135">
                <a:latin typeface="黑体" panose="02010609060101010101" pitchFamily="49" charset="-122"/>
                <a:ea typeface="黑体" panose="02010609060101010101" pitchFamily="49" charset="-122"/>
              </a:rPr>
              <a:t>•</a:t>
            </a:r>
            <a:r>
              <a:rPr lang="zh-CN" altLang="en-US" sz="2135" dirty="0">
                <a:latin typeface="Arial" panose="020B0604020202020204" pitchFamily="34" charset="0"/>
                <a:ea typeface="黑体" panose="02010609060101010101" pitchFamily="49" charset="-122"/>
              </a:rPr>
              <a:t>教法</a:t>
            </a:r>
            <a:r>
              <a:rPr lang="en-US" altLang="zh-CN" sz="2135">
                <a:latin typeface="Arial" panose="020B0604020202020204" pitchFamily="34" charset="0"/>
                <a:ea typeface="黑体" panose="02010609060101010101" pitchFamily="49" charset="-122"/>
              </a:rPr>
              <a:t>》 2016.8</a:t>
            </a:r>
            <a:endParaRPr lang="en-US" altLang="zh-CN" sz="2135">
              <a:latin typeface="Arial" panose="020B0604020202020204" pitchFamily="34" charset="0"/>
              <a:ea typeface="黑体" panose="02010609060101010101" pitchFamily="49"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15548" name="表格 1515547"/>
          <p:cNvGraphicFramePr/>
          <p:nvPr/>
        </p:nvGraphicFramePr>
        <p:xfrm>
          <a:off x="527050" y="454025"/>
          <a:ext cx="11042650" cy="5461000"/>
        </p:xfrm>
        <a:graphic>
          <a:graphicData uri="http://schemas.openxmlformats.org/drawingml/2006/table">
            <a:tbl>
              <a:tblPr/>
              <a:tblGrid>
                <a:gridCol w="2018030"/>
                <a:gridCol w="2014855"/>
                <a:gridCol w="7009765"/>
              </a:tblGrid>
              <a:tr h="48768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dirty="0">
                          <a:ea typeface="黑体" panose="02010609060101010101" pitchFamily="49" charset="-122"/>
                        </a:rPr>
                        <a:t>任务</a:t>
                      </a:r>
                      <a:endParaRPr lang="zh-CN" altLang="en-US" sz="2400" dirty="0">
                        <a:ea typeface="黑体" panose="02010609060101010101" pitchFamily="49" charset="-122"/>
                      </a:endParaRPr>
                    </a:p>
                  </a:txBody>
                  <a:tcPr marL="121920" marR="121920" marT="60960" marB="6096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dirty="0">
                          <a:ea typeface="黑体" panose="02010609060101010101" pitchFamily="49" charset="-122"/>
                        </a:rPr>
                        <a:t>关注</a:t>
                      </a:r>
                      <a:endParaRPr lang="zh-CN" altLang="en-US" sz="2400" dirty="0">
                        <a:ea typeface="黑体" panose="02010609060101010101" pitchFamily="49" charset="-122"/>
                      </a:endParaRPr>
                    </a:p>
                  </a:txBody>
                  <a:tcPr marL="121920" marR="121920" marT="60960" marB="609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dirty="0">
                          <a:ea typeface="黑体" panose="02010609060101010101" pitchFamily="49" charset="-122"/>
                        </a:rPr>
                        <a:t>问题设计</a:t>
                      </a:r>
                      <a:endParaRPr lang="zh-CN" altLang="en-US" sz="2400" dirty="0">
                        <a:ea typeface="黑体" panose="02010609060101010101" pitchFamily="49" charset="-122"/>
                      </a:endParaRPr>
                    </a:p>
                  </a:txBody>
                  <a:tcPr marL="121920" marR="121920" marT="60960" marB="6096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652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a:ea typeface="黑体" panose="02010609060101010101" pitchFamily="49" charset="-122"/>
                      </a:endParaRPr>
                    </a:p>
                    <a:p>
                      <a:pPr marL="0" lvl="0" indent="0" algn="ctr">
                        <a:buNone/>
                      </a:pPr>
                      <a:r>
                        <a:rPr lang="zh-CN" altLang="en-US" sz="2400" dirty="0">
                          <a:ea typeface="黑体" panose="02010609060101010101" pitchFamily="49" charset="-122"/>
                        </a:rPr>
                        <a:t>读懂</a:t>
                      </a:r>
                      <a:endParaRPr lang="zh-CN" altLang="en-US" sz="2400" dirty="0">
                        <a:ea typeface="黑体" panose="02010609060101010101" pitchFamily="49" charset="-122"/>
                      </a:endParaRPr>
                    </a:p>
                    <a:p>
                      <a:pPr marL="0" lvl="0" indent="0" algn="ctr">
                        <a:buNone/>
                      </a:pPr>
                      <a:r>
                        <a:rPr lang="zh-CN" altLang="en-US" sz="2400" dirty="0">
                          <a:ea typeface="黑体" panose="02010609060101010101" pitchFamily="49" charset="-122"/>
                        </a:rPr>
                        <a:t>表层意思</a:t>
                      </a:r>
                      <a:endParaRPr lang="zh-CN" altLang="en-US" sz="2400" dirty="0">
                        <a:ea typeface="黑体" panose="02010609060101010101" pitchFamily="49" charset="-122"/>
                      </a:endParaRPr>
                    </a:p>
                  </a:txBody>
                  <a:tcPr marL="121920" marR="121920" marT="60960" marB="6096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400">
                        <a:ea typeface="黑体" panose="02010609060101010101" pitchFamily="49" charset="-122"/>
                      </a:endParaRPr>
                    </a:p>
                    <a:p>
                      <a:pPr marL="0" lvl="0" indent="0">
                        <a:buNone/>
                      </a:pPr>
                      <a:r>
                        <a:rPr lang="zh-CN" altLang="en-US" sz="2400" dirty="0">
                          <a:ea typeface="黑体" panose="02010609060101010101" pitchFamily="49" charset="-122"/>
                        </a:rPr>
                        <a:t>史料讲了</a:t>
                      </a:r>
                      <a:endParaRPr lang="zh-CN" altLang="en-US" sz="2400" dirty="0">
                        <a:ea typeface="黑体" panose="02010609060101010101" pitchFamily="49" charset="-122"/>
                      </a:endParaRPr>
                    </a:p>
                    <a:p>
                      <a:pPr marL="0" lvl="0" indent="0">
                        <a:buNone/>
                      </a:pPr>
                      <a:r>
                        <a:rPr lang="zh-CN" altLang="en-US" sz="2400" dirty="0">
                          <a:ea typeface="黑体" panose="02010609060101010101" pitchFamily="49" charset="-122"/>
                        </a:rPr>
                        <a:t>什么？</a:t>
                      </a:r>
                      <a:endParaRPr lang="zh-CN" altLang="en-US" sz="2400" dirty="0">
                        <a:ea typeface="黑体" panose="02010609060101010101" pitchFamily="49" charset="-122"/>
                      </a:endParaRPr>
                    </a:p>
                  </a:txBody>
                  <a:tcPr marL="121920" marR="121920" marT="60960" marB="609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ea typeface="黑体" panose="02010609060101010101" pitchFamily="49" charset="-122"/>
                        </a:rPr>
                        <a:t>史料中的这个词是什么意思？</a:t>
                      </a:r>
                      <a:endParaRPr lang="zh-CN" altLang="en-US" sz="2400" dirty="0">
                        <a:ea typeface="黑体" panose="02010609060101010101" pitchFamily="49" charset="-122"/>
                      </a:endParaRPr>
                    </a:p>
                    <a:p>
                      <a:pPr marL="0" lvl="0" indent="0">
                        <a:buNone/>
                      </a:pPr>
                      <a:r>
                        <a:rPr lang="zh-CN" altLang="en-US" sz="2400" dirty="0">
                          <a:ea typeface="黑体" panose="02010609060101010101" pitchFamily="49" charset="-122"/>
                        </a:rPr>
                        <a:t>史料中的哪句话最重要？找出关键词；</a:t>
                      </a:r>
                      <a:endParaRPr lang="zh-CN" altLang="en-US" sz="2400" dirty="0">
                        <a:ea typeface="黑体" panose="02010609060101010101" pitchFamily="49" charset="-122"/>
                      </a:endParaRPr>
                    </a:p>
                    <a:p>
                      <a:pPr marL="0" lvl="0" indent="0">
                        <a:buNone/>
                      </a:pPr>
                      <a:r>
                        <a:rPr lang="zh-CN" altLang="en-US" sz="2400" dirty="0">
                          <a:ea typeface="黑体" panose="02010609060101010101" pitchFamily="49" charset="-122"/>
                        </a:rPr>
                        <a:t>概括史料大意</a:t>
                      </a:r>
                      <a:r>
                        <a:rPr lang="en-US" altLang="zh-CN" sz="2400">
                          <a:latin typeface="黑体" panose="02010609060101010101" pitchFamily="49" charset="-122"/>
                          <a:ea typeface="黑体" panose="02010609060101010101" pitchFamily="49" charset="-122"/>
                        </a:rPr>
                        <a:t>……</a:t>
                      </a:r>
                      <a:endParaRPr lang="en-US" altLang="zh-CN" sz="2400">
                        <a:ea typeface="黑体" panose="02010609060101010101" pitchFamily="49" charset="-122"/>
                      </a:endParaRPr>
                    </a:p>
                  </a:txBody>
                  <a:tcPr marL="121920" marR="121920" marT="60960" marB="6096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80403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a:ea typeface="黑体" panose="02010609060101010101" pitchFamily="49" charset="-122"/>
                      </a:endParaRPr>
                    </a:p>
                    <a:p>
                      <a:pPr marL="0" lvl="0" indent="0" algn="ctr">
                        <a:buNone/>
                      </a:pPr>
                      <a:r>
                        <a:rPr lang="zh-CN" altLang="en-US" sz="2400" dirty="0">
                          <a:ea typeface="黑体" panose="02010609060101010101" pitchFamily="49" charset="-122"/>
                        </a:rPr>
                        <a:t>读懂</a:t>
                      </a:r>
                      <a:endParaRPr lang="zh-CN" altLang="en-US" sz="2400" dirty="0">
                        <a:ea typeface="黑体" panose="02010609060101010101" pitchFamily="49" charset="-122"/>
                      </a:endParaRPr>
                    </a:p>
                    <a:p>
                      <a:pPr marL="0" lvl="0" indent="0" algn="ctr">
                        <a:buNone/>
                      </a:pPr>
                      <a:r>
                        <a:rPr lang="zh-CN" altLang="en-US" sz="2400" dirty="0">
                          <a:ea typeface="黑体" panose="02010609060101010101" pitchFamily="49" charset="-122"/>
                        </a:rPr>
                        <a:t>深层意思</a:t>
                      </a:r>
                      <a:endParaRPr lang="zh-CN" altLang="en-US" sz="2400" dirty="0">
                        <a:ea typeface="黑体" panose="02010609060101010101" pitchFamily="49" charset="-122"/>
                      </a:endParaRPr>
                    </a:p>
                  </a:txBody>
                  <a:tcPr marL="121920" marR="121920" marT="60960" marB="6096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400">
                        <a:ea typeface="黑体" panose="02010609060101010101" pitchFamily="49" charset="-122"/>
                      </a:endParaRPr>
                    </a:p>
                    <a:p>
                      <a:pPr marL="0" lvl="0" indent="0">
                        <a:buNone/>
                      </a:pPr>
                      <a:r>
                        <a:rPr lang="zh-CN" altLang="en-US" sz="2400" dirty="0">
                          <a:ea typeface="黑体" panose="02010609060101010101" pitchFamily="49" charset="-122"/>
                        </a:rPr>
                        <a:t>作者为何</a:t>
                      </a:r>
                      <a:endParaRPr lang="zh-CN" altLang="en-US" sz="2400" dirty="0">
                        <a:ea typeface="黑体" panose="02010609060101010101" pitchFamily="49" charset="-122"/>
                      </a:endParaRPr>
                    </a:p>
                    <a:p>
                      <a:pPr marL="0" lvl="0" indent="0">
                        <a:buNone/>
                      </a:pPr>
                      <a:r>
                        <a:rPr lang="zh-CN" altLang="en-US" sz="2400" dirty="0">
                          <a:ea typeface="黑体" panose="02010609060101010101" pitchFamily="49" charset="-122"/>
                        </a:rPr>
                        <a:t>这么讲？</a:t>
                      </a:r>
                      <a:endParaRPr lang="zh-CN" altLang="en-US" sz="2400" dirty="0">
                        <a:ea typeface="黑体" panose="02010609060101010101" pitchFamily="49" charset="-122"/>
                      </a:endParaRPr>
                    </a:p>
                  </a:txBody>
                  <a:tcPr marL="121920" marR="121920" marT="60960" marB="609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ea typeface="黑体" panose="02010609060101010101" pitchFamily="49" charset="-122"/>
                        </a:rPr>
                        <a:t>作者的身份和立场是什么？</a:t>
                      </a:r>
                      <a:endParaRPr lang="zh-CN" altLang="en-US" sz="2400" dirty="0">
                        <a:ea typeface="黑体" panose="02010609060101010101" pitchFamily="49" charset="-122"/>
                      </a:endParaRPr>
                    </a:p>
                    <a:p>
                      <a:pPr marL="0" lvl="0" indent="0">
                        <a:buNone/>
                      </a:pPr>
                      <a:r>
                        <a:rPr lang="zh-CN" altLang="en-US" sz="2400" dirty="0">
                          <a:ea typeface="黑体" panose="02010609060101010101" pitchFamily="49" charset="-122"/>
                        </a:rPr>
                        <a:t>动机是什么？关心的社会问题是什么？</a:t>
                      </a:r>
                      <a:endParaRPr lang="zh-CN" altLang="en-US" sz="2400" dirty="0">
                        <a:ea typeface="黑体" panose="02010609060101010101" pitchFamily="49" charset="-122"/>
                      </a:endParaRPr>
                    </a:p>
                    <a:p>
                      <a:pPr marL="0" lvl="0" indent="0">
                        <a:buNone/>
                      </a:pPr>
                      <a:r>
                        <a:rPr lang="zh-CN" altLang="en-US" sz="2400" dirty="0">
                          <a:ea typeface="黑体" panose="02010609060101010101" pitchFamily="49" charset="-122"/>
                        </a:rPr>
                        <a:t>此前经历是否会有影响？</a:t>
                      </a:r>
                      <a:endParaRPr lang="zh-CN" altLang="en-US" sz="2400" dirty="0">
                        <a:ea typeface="黑体" panose="02010609060101010101" pitchFamily="49" charset="-122"/>
                      </a:endParaRPr>
                    </a:p>
                    <a:p>
                      <a:pPr marL="0" lvl="0" indent="0">
                        <a:buNone/>
                      </a:pPr>
                      <a:r>
                        <a:rPr lang="zh-CN" altLang="en-US" sz="2400" dirty="0">
                          <a:ea typeface="黑体" panose="02010609060101010101" pitchFamily="49" charset="-122"/>
                        </a:rPr>
                        <a:t>对象是谁？作者希望影响哪些人？ </a:t>
                      </a:r>
                      <a:r>
                        <a:rPr lang="en-US" altLang="zh-CN" sz="2400">
                          <a:latin typeface="黑体" panose="02010609060101010101" pitchFamily="49" charset="-122"/>
                          <a:ea typeface="黑体" panose="02010609060101010101" pitchFamily="49" charset="-122"/>
                        </a:rPr>
                        <a:t>……</a:t>
                      </a:r>
                      <a:endParaRPr lang="en-US" altLang="zh-CN" sz="2400">
                        <a:ea typeface="黑体" panose="02010609060101010101" pitchFamily="49" charset="-122"/>
                      </a:endParaRPr>
                    </a:p>
                  </a:txBody>
                  <a:tcPr marL="121920" marR="121920" marT="60960" marB="6096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80403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zh-CN" altLang="en-US" sz="2400">
                        <a:ea typeface="黑体" panose="02010609060101010101" pitchFamily="49" charset="-122"/>
                      </a:endParaRPr>
                    </a:p>
                    <a:p>
                      <a:pPr marL="0" lvl="0" indent="0" algn="ctr">
                        <a:buNone/>
                      </a:pPr>
                      <a:r>
                        <a:rPr lang="zh-CN" altLang="en-US" sz="2400" dirty="0">
                          <a:ea typeface="黑体" panose="02010609060101010101" pitchFamily="49" charset="-122"/>
                        </a:rPr>
                        <a:t>揭示</a:t>
                      </a:r>
                      <a:endParaRPr lang="zh-CN" altLang="en-US" sz="2400" dirty="0">
                        <a:ea typeface="黑体" panose="02010609060101010101" pitchFamily="49" charset="-122"/>
                      </a:endParaRPr>
                    </a:p>
                    <a:p>
                      <a:pPr marL="0" lvl="0" indent="0" algn="ctr">
                        <a:buNone/>
                      </a:pPr>
                      <a:r>
                        <a:rPr lang="zh-CN" altLang="en-US" sz="2400" dirty="0">
                          <a:ea typeface="黑体" panose="02010609060101010101" pitchFamily="49" charset="-122"/>
                        </a:rPr>
                        <a:t>史料意义</a:t>
                      </a:r>
                      <a:endParaRPr lang="zh-CN" altLang="en-US" sz="2400" dirty="0">
                        <a:ea typeface="黑体" panose="02010609060101010101" pitchFamily="49" charset="-122"/>
                      </a:endParaRPr>
                    </a:p>
                  </a:txBody>
                  <a:tcPr marL="121920" marR="121920" marT="60960" marB="6096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lang="zh-CN" altLang="en-US" sz="2400">
                        <a:ea typeface="黑体" panose="02010609060101010101" pitchFamily="49" charset="-122"/>
                      </a:endParaRPr>
                    </a:p>
                    <a:p>
                      <a:pPr marL="0" lvl="0" indent="0">
                        <a:buNone/>
                      </a:pPr>
                      <a:r>
                        <a:rPr lang="zh-CN" altLang="en-US" sz="2400" dirty="0">
                          <a:ea typeface="黑体" panose="02010609060101010101" pitchFamily="49" charset="-122"/>
                        </a:rPr>
                        <a:t>其他人怎么看待作者的行为？</a:t>
                      </a:r>
                      <a:endParaRPr lang="zh-CN" altLang="en-US" sz="2400" dirty="0">
                        <a:ea typeface="黑体" panose="02010609060101010101" pitchFamily="49" charset="-122"/>
                      </a:endParaRPr>
                    </a:p>
                  </a:txBody>
                  <a:tcPr marL="121920" marR="121920" marT="60960" marB="6096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ea typeface="黑体" panose="02010609060101010101" pitchFamily="49" charset="-122"/>
                        </a:rPr>
                        <a:t>作者的主张是不是最佳的？</a:t>
                      </a:r>
                      <a:endParaRPr lang="zh-CN" altLang="en-US" sz="2400" dirty="0">
                        <a:ea typeface="黑体" panose="02010609060101010101" pitchFamily="49" charset="-122"/>
                      </a:endParaRPr>
                    </a:p>
                    <a:p>
                      <a:pPr marL="0" lvl="0" indent="0">
                        <a:buNone/>
                      </a:pPr>
                      <a:r>
                        <a:rPr lang="zh-CN" altLang="en-US" sz="2400" dirty="0">
                          <a:ea typeface="黑体" panose="02010609060101010101" pitchFamily="49" charset="-122"/>
                        </a:rPr>
                        <a:t>不同立场的人会有什么样的反应？</a:t>
                      </a:r>
                      <a:endParaRPr lang="zh-CN" altLang="en-US" sz="2400" dirty="0">
                        <a:ea typeface="黑体" panose="02010609060101010101" pitchFamily="49" charset="-122"/>
                      </a:endParaRPr>
                    </a:p>
                    <a:p>
                      <a:pPr marL="0" lvl="0" indent="0">
                        <a:buNone/>
                      </a:pPr>
                      <a:r>
                        <a:rPr lang="zh-CN" altLang="en-US" sz="2400" dirty="0">
                          <a:ea typeface="黑体" panose="02010609060101010101" pitchFamily="49" charset="-122"/>
                        </a:rPr>
                        <a:t>谁会反对？谁会支持？</a:t>
                      </a:r>
                      <a:endParaRPr lang="zh-CN" altLang="en-US" sz="2400" dirty="0">
                        <a:ea typeface="黑体" panose="02010609060101010101" pitchFamily="49" charset="-122"/>
                      </a:endParaRPr>
                    </a:p>
                    <a:p>
                      <a:pPr marL="0" lvl="0" indent="0">
                        <a:buNone/>
                      </a:pPr>
                      <a:r>
                        <a:rPr lang="zh-CN" altLang="en-US" sz="2400" dirty="0">
                          <a:ea typeface="黑体" panose="02010609060101010101" pitchFamily="49" charset="-122"/>
                        </a:rPr>
                        <a:t>今天的人能得到什么启示或教训？</a:t>
                      </a:r>
                      <a:r>
                        <a:rPr lang="en-US" altLang="zh-CN" sz="2400">
                          <a:latin typeface="黑体" panose="02010609060101010101" pitchFamily="49" charset="-122"/>
                          <a:ea typeface="黑体" panose="02010609060101010101" pitchFamily="49" charset="-122"/>
                        </a:rPr>
                        <a:t>……</a:t>
                      </a:r>
                      <a:endParaRPr lang="en-US" altLang="zh-CN" sz="2400">
                        <a:ea typeface="黑体" panose="02010609060101010101" pitchFamily="49" charset="-122"/>
                      </a:endParaRPr>
                    </a:p>
                  </a:txBody>
                  <a:tcPr marL="121920" marR="121920" marT="60960" marB="6096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515544" name="Text Box 24"/>
          <p:cNvSpPr txBox="1"/>
          <p:nvPr/>
        </p:nvSpPr>
        <p:spPr>
          <a:xfrm>
            <a:off x="914400" y="5988051"/>
            <a:ext cx="10655300" cy="378460"/>
          </a:xfrm>
          <a:prstGeom prst="rect">
            <a:avLst/>
          </a:prstGeom>
          <a:noFill/>
          <a:ln w="9525">
            <a:noFill/>
          </a:ln>
        </p:spPr>
        <p:txBody>
          <a:bodyPr>
            <a:spAutoFit/>
          </a:bodyPr>
          <a:p>
            <a:pPr algn="r">
              <a:spcBef>
                <a:spcPct val="50000"/>
              </a:spcBef>
            </a:pP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据张汉林</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史料阅读的问题设计</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整理</a:t>
            </a:r>
            <a:r>
              <a:rPr lang="en-US" altLang="zh-CN" sz="1865">
                <a:latin typeface="楷体" panose="02010609060101010101" pitchFamily="49" charset="-122"/>
                <a:ea typeface="楷体" panose="02010609060101010101" pitchFamily="49" charset="-122"/>
              </a:rPr>
              <a:t>,《</a:t>
            </a:r>
            <a:r>
              <a:rPr lang="zh-CN" altLang="en-US" sz="1865" dirty="0">
                <a:latin typeface="楷体" panose="02010609060101010101" pitchFamily="49" charset="-122"/>
                <a:ea typeface="楷体" panose="02010609060101010101" pitchFamily="49" charset="-122"/>
              </a:rPr>
              <a:t>历史教学</a:t>
            </a:r>
            <a:r>
              <a:rPr lang="en-US" altLang="zh-CN" sz="1865">
                <a:latin typeface="楷体" panose="02010609060101010101" pitchFamily="49" charset="-122"/>
                <a:ea typeface="楷体" panose="02010609060101010101" pitchFamily="49" charset="-122"/>
              </a:rPr>
              <a:t>》2020.11 </a:t>
            </a:r>
            <a:endParaRPr lang="en-US" altLang="zh-CN" sz="1865">
              <a:latin typeface="楷体" panose="02010609060101010101" pitchFamily="49" charset="-122"/>
              <a:ea typeface="楷体" panose="02010609060101010101" pitchFamily="49"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图示 1"/>
          <p:cNvGraphicFramePr/>
          <p:nvPr/>
        </p:nvGraphicFramePr>
        <p:xfrm>
          <a:off x="2032000" y="719455"/>
          <a:ext cx="812800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192388" name="文本框 2192387"/>
          <p:cNvSpPr txBox="1"/>
          <p:nvPr/>
        </p:nvSpPr>
        <p:spPr>
          <a:xfrm>
            <a:off x="0" y="0"/>
            <a:ext cx="12192000" cy="1080135"/>
          </a:xfrm>
          <a:prstGeom prst="rect">
            <a:avLst/>
          </a:prstGeom>
          <a:solidFill>
            <a:schemeClr val="accent5"/>
          </a:solidFill>
          <a:ln w="9525">
            <a:noFill/>
          </a:ln>
          <a:effectLst>
            <a:outerShdw dist="107763" dir="2699999" algn="ctr" rotWithShape="0">
              <a:schemeClr val="bg2">
                <a:alpha val="50000"/>
              </a:schemeClr>
            </a:outerShdw>
          </a:effectLst>
        </p:spPr>
        <p:txBody>
          <a:bodyPr lIns="121914" tIns="60957" rIns="121914" bIns="60957">
            <a:spAutoFit/>
          </a:bodyPr>
          <a:p>
            <a:pPr algn="ctr">
              <a:lnSpc>
                <a:spcPct val="130000"/>
              </a:lnSpc>
              <a:spcBef>
                <a:spcPct val="50000"/>
              </a:spcBef>
            </a:pPr>
            <a:r>
              <a:rPr lang="zh-CN" altLang="en-US" sz="48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三、提供学习方法指导</a:t>
            </a:r>
            <a:endParaRPr lang="zh-CN" altLang="en-US" sz="48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31869" t="6814" r="32801" b="10129"/>
          <a:stretch>
            <a:fillRect/>
          </a:stretch>
        </p:blipFill>
        <p:spPr>
          <a:xfrm>
            <a:off x="-20320" y="42545"/>
            <a:ext cx="5146040" cy="6805295"/>
          </a:xfrm>
          <a:prstGeom prst="rect">
            <a:avLst/>
          </a:prstGeom>
        </p:spPr>
      </p:pic>
      <p:sp>
        <p:nvSpPr>
          <p:cNvPr id="3" name="文本框 2"/>
          <p:cNvSpPr txBox="1"/>
          <p:nvPr/>
        </p:nvSpPr>
        <p:spPr>
          <a:xfrm>
            <a:off x="5448300" y="549275"/>
            <a:ext cx="6095365" cy="5759450"/>
          </a:xfrm>
          <a:prstGeom prst="rect">
            <a:avLst/>
          </a:prstGeom>
          <a:noFill/>
        </p:spPr>
        <p:txBody>
          <a:bodyPr wrap="square" rtlCol="0" anchor="t">
            <a:spAutoFit/>
          </a:bodyPr>
          <a:p>
            <a:pPr fontAlgn="auto">
              <a:lnSpc>
                <a:spcPts val="2600"/>
              </a:lnSpc>
            </a:pPr>
            <a:r>
              <a:rPr lang="en-US" altLang="zh-CN">
                <a:latin typeface="黑体" panose="02010609060101010101" pitchFamily="49" charset="-122"/>
                <a:ea typeface="黑体" panose="02010609060101010101" pitchFamily="49" charset="-122"/>
                <a:cs typeface="黑体" panose="02010609060101010101" pitchFamily="49" charset="-122"/>
              </a:rPr>
              <a:t>    </a:t>
            </a:r>
            <a:r>
              <a:rPr lang="zh-CN" altLang="en-US">
                <a:latin typeface="黑体" panose="02010609060101010101" pitchFamily="49" charset="-122"/>
                <a:ea typeface="黑体" panose="02010609060101010101" pitchFamily="49" charset="-122"/>
                <a:cs typeface="黑体" panose="02010609060101010101" pitchFamily="49" charset="-122"/>
              </a:rPr>
              <a:t>例8:阅读教材并回答问题。</a:t>
            </a:r>
            <a:endParaRPr lang="zh-CN" altLang="en-US">
              <a:latin typeface="黑体" panose="02010609060101010101" pitchFamily="49" charset="-122"/>
              <a:ea typeface="黑体" panose="02010609060101010101" pitchFamily="49" charset="-122"/>
              <a:cs typeface="黑体" panose="02010609060101010101" pitchFamily="49" charset="-122"/>
            </a:endParaRPr>
          </a:p>
          <a:p>
            <a:pPr fontAlgn="auto">
              <a:lnSpc>
                <a:spcPts val="2600"/>
              </a:lnSpc>
            </a:pPr>
            <a:r>
              <a:rPr lang="zh-CN" altLang="en-US">
                <a:latin typeface="黑体" panose="02010609060101010101" pitchFamily="49" charset="-122"/>
                <a:ea typeface="黑体" panose="02010609060101010101" pitchFamily="49" charset="-122"/>
                <a:cs typeface="黑体" panose="02010609060101010101" pitchFamily="49" charset="-122"/>
              </a:rPr>
              <a:t>    1.快速阅读教材，总结出春秋战国时期社会转型所出现的重大历史现象(不少于3点)</a:t>
            </a:r>
            <a:endParaRPr lang="zh-CN" altLang="en-US">
              <a:latin typeface="黑体" panose="02010609060101010101" pitchFamily="49" charset="-122"/>
              <a:ea typeface="黑体" panose="02010609060101010101" pitchFamily="49" charset="-122"/>
              <a:cs typeface="黑体" panose="02010609060101010101" pitchFamily="49" charset="-122"/>
            </a:endParaRPr>
          </a:p>
          <a:p>
            <a:pPr fontAlgn="auto">
              <a:lnSpc>
                <a:spcPts val="2600"/>
              </a:lnSpc>
            </a:pPr>
            <a:r>
              <a:rPr lang="zh-CN" altLang="en-US">
                <a:latin typeface="黑体" panose="02010609060101010101" pitchFamily="49" charset="-122"/>
                <a:ea typeface="黑体" panose="02010609060101010101" pitchFamily="49" charset="-122"/>
                <a:cs typeface="黑体" panose="02010609060101010101" pitchFamily="49" charset="-122"/>
              </a:rPr>
              <a:t>    2.给你所总结出来的历史现象编上序号，然后画出简明的图示来呈现它们之间的逻辑关系。</a:t>
            </a:r>
            <a:endParaRPr lang="zh-CN" altLang="en-US">
              <a:latin typeface="黑体" panose="02010609060101010101" pitchFamily="49" charset="-122"/>
              <a:ea typeface="黑体" panose="02010609060101010101" pitchFamily="49" charset="-122"/>
              <a:cs typeface="黑体" panose="02010609060101010101" pitchFamily="49" charset="-122"/>
            </a:endParaRPr>
          </a:p>
          <a:p>
            <a:pPr fontAlgn="auto">
              <a:lnSpc>
                <a:spcPts val="2600"/>
              </a:lnSpc>
            </a:pPr>
            <a:r>
              <a:rPr lang="zh-CN" altLang="en-US">
                <a:latin typeface="黑体" panose="02010609060101010101" pitchFamily="49" charset="-122"/>
                <a:ea typeface="黑体" panose="02010609060101010101" pitchFamily="49" charset="-122"/>
                <a:cs typeface="黑体" panose="02010609060101010101" pitchFamily="49" charset="-122"/>
              </a:rPr>
              <a:t>    【点拨】“历史史实”与“历史现象”的区别：</a:t>
            </a:r>
            <a:endParaRPr lang="zh-CN" altLang="en-US">
              <a:latin typeface="黑体" panose="02010609060101010101" pitchFamily="49" charset="-122"/>
              <a:ea typeface="黑体" panose="02010609060101010101" pitchFamily="49" charset="-122"/>
              <a:cs typeface="黑体" panose="02010609060101010101" pitchFamily="49" charset="-122"/>
            </a:endParaRPr>
          </a:p>
          <a:p>
            <a:pPr fontAlgn="auto">
              <a:lnSpc>
                <a:spcPts val="2600"/>
              </a:lnSpc>
            </a:pPr>
            <a:r>
              <a:rPr lang="zh-CN" altLang="en-US">
                <a:latin typeface="黑体" panose="02010609060101010101" pitchFamily="49" charset="-122"/>
                <a:ea typeface="黑体" panose="02010609060101010101" pitchFamily="49" charset="-122"/>
                <a:cs typeface="黑体" panose="02010609060101010101" pitchFamily="49" charset="-122"/>
              </a:rPr>
              <a:t>    历史史实：历史上具体的人物和事件；</a:t>
            </a:r>
            <a:r>
              <a:rPr lang="zh-CN" altLang="en-US">
                <a:latin typeface="黑体" panose="02010609060101010101" pitchFamily="49" charset="-122"/>
                <a:ea typeface="黑体" panose="02010609060101010101" pitchFamily="49" charset="-122"/>
                <a:cs typeface="黑体" panose="02010609060101010101" pitchFamily="49" charset="-122"/>
                <a:sym typeface="+mn-ea"/>
              </a:rPr>
              <a:t>如“孔子”和“孔子编撰《春秋》”</a:t>
            </a:r>
            <a:endParaRPr lang="zh-CN" altLang="en-US">
              <a:latin typeface="黑体" panose="02010609060101010101" pitchFamily="49" charset="-122"/>
              <a:ea typeface="黑体" panose="02010609060101010101" pitchFamily="49" charset="-122"/>
              <a:cs typeface="黑体" panose="02010609060101010101" pitchFamily="49" charset="-122"/>
            </a:endParaRPr>
          </a:p>
          <a:p>
            <a:pPr fontAlgn="auto">
              <a:lnSpc>
                <a:spcPts val="2600"/>
              </a:lnSpc>
            </a:pPr>
            <a:r>
              <a:rPr lang="zh-CN" altLang="en-US">
                <a:latin typeface="黑体" panose="02010609060101010101" pitchFamily="49" charset="-122"/>
                <a:ea typeface="黑体" panose="02010609060101010101" pitchFamily="49" charset="-122"/>
                <a:cs typeface="黑体" panose="02010609060101010101" pitchFamily="49" charset="-122"/>
              </a:rPr>
              <a:t>    历史现象：历史事物本质的外部表现，属于历史史实，如“百家争鸣”。</a:t>
            </a:r>
            <a:endParaRPr lang="zh-CN" altLang="en-US">
              <a:latin typeface="黑体" panose="02010609060101010101" pitchFamily="49" charset="-122"/>
              <a:ea typeface="黑体" panose="02010609060101010101" pitchFamily="49" charset="-122"/>
              <a:cs typeface="黑体" panose="02010609060101010101" pitchFamily="49" charset="-122"/>
            </a:endParaRPr>
          </a:p>
          <a:p>
            <a:pPr fontAlgn="auto">
              <a:lnSpc>
                <a:spcPts val="2600"/>
              </a:lnSpc>
            </a:pPr>
            <a:r>
              <a:rPr lang="zh-CN" altLang="en-US">
                <a:latin typeface="黑体" panose="02010609060101010101" pitchFamily="49" charset="-122"/>
                <a:ea typeface="黑体" panose="02010609060101010101" pitchFamily="49" charset="-122"/>
                <a:cs typeface="黑体" panose="02010609060101010101" pitchFamily="49" charset="-122"/>
              </a:rPr>
              <a:t>    【思路】</a:t>
            </a:r>
            <a:endParaRPr lang="zh-CN" altLang="en-US">
              <a:latin typeface="黑体" panose="02010609060101010101" pitchFamily="49" charset="-122"/>
              <a:ea typeface="黑体" panose="02010609060101010101" pitchFamily="49" charset="-122"/>
              <a:cs typeface="黑体" panose="02010609060101010101" pitchFamily="49" charset="-122"/>
            </a:endParaRPr>
          </a:p>
          <a:p>
            <a:pPr fontAlgn="auto">
              <a:lnSpc>
                <a:spcPts val="2600"/>
              </a:lnSpc>
            </a:pPr>
            <a:r>
              <a:rPr lang="en-US" altLang="zh-CN">
                <a:latin typeface="黑体" panose="02010609060101010101" pitchFamily="49" charset="-122"/>
                <a:ea typeface="黑体" panose="02010609060101010101" pitchFamily="49" charset="-122"/>
                <a:cs typeface="黑体" panose="02010609060101010101" pitchFamily="49" charset="-122"/>
              </a:rPr>
              <a:t>    1.</a:t>
            </a:r>
            <a:r>
              <a:rPr lang="zh-CN" altLang="en-US">
                <a:latin typeface="黑体" panose="02010609060101010101" pitchFamily="49" charset="-122"/>
                <a:ea typeface="黑体" panose="02010609060101010101" pitchFamily="49" charset="-122"/>
                <a:cs typeface="黑体" panose="02010609060101010101" pitchFamily="49" charset="-122"/>
              </a:rPr>
              <a:t>现象：王室衰微、列国纷争、华夷冲突、经济发展、变法运动、百家争鸣。</a:t>
            </a:r>
            <a:endParaRPr lang="zh-CN" altLang="en-US">
              <a:latin typeface="黑体" panose="02010609060101010101" pitchFamily="49" charset="-122"/>
              <a:ea typeface="黑体" panose="02010609060101010101" pitchFamily="49" charset="-122"/>
              <a:cs typeface="黑体" panose="02010609060101010101" pitchFamily="49" charset="-122"/>
            </a:endParaRPr>
          </a:p>
          <a:p>
            <a:pPr fontAlgn="auto">
              <a:lnSpc>
                <a:spcPts val="2600"/>
              </a:lnSpc>
            </a:pPr>
            <a:r>
              <a:rPr lang="en-US" altLang="zh-CN">
                <a:latin typeface="黑体" panose="02010609060101010101" pitchFamily="49" charset="-122"/>
                <a:ea typeface="黑体" panose="02010609060101010101" pitchFamily="49" charset="-122"/>
                <a:cs typeface="黑体" panose="02010609060101010101" pitchFamily="49" charset="-122"/>
              </a:rPr>
              <a:t>    2.</a:t>
            </a:r>
            <a:r>
              <a:rPr lang="zh-CN" altLang="en-US">
                <a:latin typeface="黑体" panose="02010609060101010101" pitchFamily="49" charset="-122"/>
                <a:ea typeface="黑体" panose="02010609060101010101" pitchFamily="49" charset="-122"/>
                <a:cs typeface="黑体" panose="02010609060101010101" pitchFamily="49" charset="-122"/>
              </a:rPr>
              <a:t>目的：第一步属于本质性解释，即让学生发现历史现象的本质;第二步属于联系性解释，即让学生建构各历史现象之间的逻辑联系。学生在亲自实践探究中所获得的认知，又比教师的直接讲授效果更好。</a:t>
            </a:r>
            <a:endParaRPr lang="zh-CN" altLang="en-US">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图示 2"/>
          <p:cNvGraphicFramePr/>
          <p:nvPr/>
        </p:nvGraphicFramePr>
        <p:xfrm>
          <a:off x="1165225" y="1343025"/>
          <a:ext cx="10200640" cy="47948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192388" name="文本框 2192387"/>
          <p:cNvSpPr txBox="1"/>
          <p:nvPr/>
        </p:nvSpPr>
        <p:spPr>
          <a:xfrm>
            <a:off x="1165225" y="742950"/>
            <a:ext cx="10200640" cy="1080135"/>
          </a:xfrm>
          <a:prstGeom prst="rect">
            <a:avLst/>
          </a:prstGeom>
          <a:solidFill>
            <a:schemeClr val="accent5"/>
          </a:solidFill>
          <a:ln w="9525">
            <a:noFill/>
          </a:ln>
          <a:effectLst>
            <a:outerShdw dist="107763" dir="2699999" algn="ctr" rotWithShape="0">
              <a:schemeClr val="bg2">
                <a:alpha val="50000"/>
              </a:schemeClr>
            </a:outerShdw>
          </a:effectLst>
        </p:spPr>
        <p:txBody>
          <a:bodyPr wrap="square" lIns="121914" tIns="60957" rIns="121914" bIns="60957">
            <a:spAutoFit/>
          </a:bodyPr>
          <a:p>
            <a:pPr algn="ctr">
              <a:lnSpc>
                <a:spcPct val="130000"/>
              </a:lnSpc>
              <a:spcBef>
                <a:spcPct val="50000"/>
              </a:spcBef>
            </a:pPr>
            <a:r>
              <a:rPr lang="zh-CN" altLang="en-US" sz="48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阅读教材的三个层次</a:t>
            </a:r>
            <a:endParaRPr lang="zh-CN" altLang="en-US" sz="48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40435" y="468630"/>
            <a:ext cx="10311130" cy="5262245"/>
          </a:xfrm>
          <a:prstGeom prst="rect">
            <a:avLst/>
          </a:prstGeom>
          <a:noFill/>
        </p:spPr>
        <p:txBody>
          <a:bodyPr wrap="square" rtlCol="0" anchor="t">
            <a:spAutoFit/>
          </a:bodyPr>
          <a:p>
            <a:pPr fontAlgn="auto">
              <a:lnSpc>
                <a:spcPct val="150000"/>
              </a:lnSpc>
            </a:pPr>
            <a:r>
              <a:rPr lang="zh-CN" altLang="en-US" sz="2400" b="1">
                <a:solidFill>
                  <a:schemeClr val="accent5">
                    <a:lumMod val="75000"/>
                  </a:schemeClr>
                </a:solidFill>
                <a:latin typeface="黑体" panose="02010609060101010101" pitchFamily="49" charset="-122"/>
                <a:ea typeface="黑体" panose="02010609060101010101" pitchFamily="49" charset="-122"/>
                <a:cs typeface="黑体" panose="02010609060101010101" pitchFamily="49" charset="-122"/>
              </a:rPr>
              <a:t>【例】两汉的文化</a:t>
            </a:r>
            <a:endParaRPr lang="zh-CN" altLang="en-US" sz="2400" b="1">
              <a:solidFill>
                <a:schemeClr val="accent5">
                  <a:lumMod val="75000"/>
                </a:schemeClr>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    阅读教材，分别总结两汉史学、文学和科技的特点。</a:t>
            </a:r>
            <a:r>
              <a:rPr lang="zh-CN" altLang="en-US" sz="1600">
                <a:latin typeface="楷体" panose="02010609060101010101" pitchFamily="49" charset="-122"/>
                <a:ea typeface="楷体" panose="02010609060101010101" pitchFamily="49" charset="-122"/>
                <a:cs typeface="楷体" panose="02010609060101010101" pitchFamily="49" charset="-122"/>
              </a:rPr>
              <a:t>(要求:每个特点不超过20个字)</a:t>
            </a:r>
            <a:endParaRPr lang="zh-CN" altLang="en-US" sz="1600">
              <a:latin typeface="楷体" panose="02010609060101010101" pitchFamily="49" charset="-122"/>
              <a:ea typeface="楷体" panose="02010609060101010101" pitchFamily="49" charset="-122"/>
              <a:cs typeface="楷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    史学:                                                                    </a:t>
            </a:r>
            <a:endParaRPr lang="zh-CN" altLang="en-US" sz="2000" u="sng">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    文学:</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    科技:</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    </a:t>
            </a:r>
            <a:r>
              <a:rPr lang="en-US" altLang="zh-CN" sz="2000">
                <a:latin typeface="黑体" panose="02010609060101010101" pitchFamily="49" charset="-122"/>
                <a:ea typeface="黑体" panose="02010609060101010101" pitchFamily="49" charset="-122"/>
                <a:cs typeface="黑体" panose="02010609060101010101" pitchFamily="49" charset="-122"/>
              </a:rPr>
              <a:t>1.</a:t>
            </a:r>
            <a:r>
              <a:rPr lang="zh-CN" altLang="en-US" sz="2000">
                <a:latin typeface="黑体" panose="02010609060101010101" pitchFamily="49" charset="-122"/>
                <a:ea typeface="黑体" panose="02010609060101010101" pitchFamily="49" charset="-122"/>
                <a:cs typeface="黑体" panose="02010609060101010101" pitchFamily="49" charset="-122"/>
              </a:rPr>
              <a:t>抓关键词</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zh-CN" altLang="en-US" sz="2000">
                <a:latin typeface="黑体" panose="02010609060101010101" pitchFamily="49" charset="-122"/>
                <a:ea typeface="黑体" panose="02010609060101010101" pitchFamily="49" charset="-122"/>
                <a:cs typeface="黑体" panose="02010609060101010101" pitchFamily="49" charset="-122"/>
              </a:rPr>
              <a:t>如两汉科技的特点，教材的表述是</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zh-CN" altLang="en-US" sz="2000">
                <a:latin typeface="黑体" panose="02010609060101010101" pitchFamily="49" charset="-122"/>
                <a:ea typeface="黑体" panose="02010609060101010101" pitchFamily="49" charset="-122"/>
                <a:cs typeface="黑体" panose="02010609060101010101" pitchFamily="49" charset="-122"/>
              </a:rPr>
              <a:t>成就突出</a:t>
            </a:r>
            <a:r>
              <a:rPr lang="en-US" altLang="zh-CN" sz="2000">
                <a:latin typeface="黑体" panose="02010609060101010101" pitchFamily="49" charset="-122"/>
                <a:ea typeface="黑体" panose="02010609060101010101" pitchFamily="49" charset="-122"/>
                <a:cs typeface="黑体" panose="02010609060101010101" pitchFamily="49" charset="-122"/>
              </a:rPr>
              <a:t>”</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    </a:t>
            </a:r>
            <a:r>
              <a:rPr lang="en-US" altLang="zh-CN" sz="2000">
                <a:latin typeface="黑体" panose="02010609060101010101" pitchFamily="49" charset="-122"/>
                <a:ea typeface="黑体" panose="02010609060101010101" pitchFamily="49" charset="-122"/>
                <a:cs typeface="黑体" panose="02010609060101010101" pitchFamily="49" charset="-122"/>
              </a:rPr>
              <a:t>2.</a:t>
            </a:r>
            <a:r>
              <a:rPr lang="zh-CN" altLang="en-US" sz="2000">
                <a:latin typeface="黑体" panose="02010609060101010101" pitchFamily="49" charset="-122"/>
                <a:ea typeface="黑体" panose="02010609060101010101" pitchFamily="49" charset="-122"/>
                <a:cs typeface="黑体" panose="02010609060101010101" pitchFamily="49" charset="-122"/>
              </a:rPr>
              <a:t>精炼概括</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zh-CN" altLang="en-US" sz="2000">
                <a:latin typeface="黑体" panose="02010609060101010101" pitchFamily="49" charset="-122"/>
                <a:ea typeface="黑体" panose="02010609060101010101" pitchFamily="49" charset="-122"/>
                <a:cs typeface="黑体" panose="02010609060101010101" pitchFamily="49" charset="-122"/>
              </a:rPr>
              <a:t>如教材说乐府诗</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zh-CN" altLang="en-US" sz="2000">
                <a:latin typeface="黑体" panose="02010609060101010101" pitchFamily="49" charset="-122"/>
                <a:ea typeface="黑体" panose="02010609060101010101" pitchFamily="49" charset="-122"/>
                <a:cs typeface="黑体" panose="02010609060101010101" pitchFamily="49" charset="-122"/>
              </a:rPr>
              <a:t>反映了当时社会的真实情况</a:t>
            </a:r>
            <a:r>
              <a:rPr lang="en-US" altLang="zh-CN" sz="20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000">
                <a:latin typeface="黑体" panose="02010609060101010101" pitchFamily="49" charset="-122"/>
                <a:ea typeface="黑体" panose="02010609060101010101" pitchFamily="49" charset="-122"/>
                <a:cs typeface="黑体" panose="02010609060101010101" pitchFamily="49" charset="-122"/>
              </a:rPr>
              <a:t>，可概括出两汉文学具有</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zh-CN" altLang="en-US" sz="2000">
                <a:latin typeface="黑体" panose="02010609060101010101" pitchFamily="49" charset="-122"/>
                <a:ea typeface="黑体" panose="02010609060101010101" pitchFamily="49" charset="-122"/>
                <a:cs typeface="黑体" panose="02010609060101010101" pitchFamily="49" charset="-122"/>
              </a:rPr>
              <a:t>真实性</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zh-CN" altLang="en-US" sz="2000">
                <a:latin typeface="黑体" panose="02010609060101010101" pitchFamily="49" charset="-122"/>
                <a:ea typeface="黑体" panose="02010609060101010101" pitchFamily="49" charset="-122"/>
                <a:cs typeface="黑体" panose="02010609060101010101" pitchFamily="49" charset="-122"/>
              </a:rPr>
              <a:t>现实性</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zh-CN" altLang="en-US" sz="2000">
                <a:latin typeface="黑体" panose="02010609060101010101" pitchFamily="49" charset="-122"/>
                <a:ea typeface="黑体" panose="02010609060101010101" pitchFamily="49" charset="-122"/>
                <a:cs typeface="黑体" panose="02010609060101010101" pitchFamily="49" charset="-122"/>
              </a:rPr>
              <a:t>的特点。</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    </a:t>
            </a:r>
            <a:r>
              <a:rPr lang="en-US" altLang="zh-CN" sz="2000">
                <a:latin typeface="黑体" panose="02010609060101010101" pitchFamily="49" charset="-122"/>
                <a:ea typeface="黑体" panose="02010609060101010101" pitchFamily="49" charset="-122"/>
                <a:cs typeface="黑体" panose="02010609060101010101" pitchFamily="49" charset="-122"/>
              </a:rPr>
              <a:t>3.</a:t>
            </a:r>
            <a:r>
              <a:rPr lang="zh-CN" altLang="en-US" sz="2000">
                <a:latin typeface="黑体" panose="02010609060101010101" pitchFamily="49" charset="-122"/>
                <a:ea typeface="黑体" panose="02010609060101010101" pitchFamily="49" charset="-122"/>
                <a:cs typeface="黑体" panose="02010609060101010101" pitchFamily="49" charset="-122"/>
              </a:rPr>
              <a:t>寻找规律：找出多个事物的共同特点。如教材说《史记》</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zh-CN" altLang="en-US" sz="2000">
                <a:latin typeface="黑体" panose="02010609060101010101" pitchFamily="49" charset="-122"/>
                <a:ea typeface="黑体" panose="02010609060101010101" pitchFamily="49" charset="-122"/>
                <a:cs typeface="黑体" panose="02010609060101010101" pitchFamily="49" charset="-122"/>
              </a:rPr>
              <a:t>首创了纪传体通史体裁</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zh-CN" altLang="en-US" sz="2000">
                <a:latin typeface="黑体" panose="02010609060101010101" pitchFamily="49" charset="-122"/>
                <a:ea typeface="黑体" panose="02010609060101010101" pitchFamily="49" charset="-122"/>
                <a:cs typeface="黑体" panose="02010609060101010101" pitchFamily="49" charset="-122"/>
              </a:rPr>
              <a:t>，《汉书》</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zh-CN" altLang="en-US" sz="2000">
                <a:latin typeface="黑体" panose="02010609060101010101" pitchFamily="49" charset="-122"/>
                <a:ea typeface="黑体" panose="02010609060101010101" pitchFamily="49" charset="-122"/>
                <a:cs typeface="黑体" panose="02010609060101010101" pitchFamily="49" charset="-122"/>
              </a:rPr>
              <a:t>是我国第一部纪传体断代史</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zh-CN" altLang="en-US" sz="2000">
                <a:latin typeface="黑体" panose="02010609060101010101" pitchFamily="49" charset="-122"/>
                <a:ea typeface="黑体" panose="02010609060101010101" pitchFamily="49" charset="-122"/>
                <a:cs typeface="黑体" panose="02010609060101010101" pitchFamily="49" charset="-122"/>
              </a:rPr>
              <a:t>。这里的</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zh-CN" altLang="en-US" sz="2000">
                <a:latin typeface="黑体" panose="02010609060101010101" pitchFamily="49" charset="-122"/>
                <a:ea typeface="黑体" panose="02010609060101010101" pitchFamily="49" charset="-122"/>
                <a:cs typeface="黑体" panose="02010609060101010101" pitchFamily="49" charset="-122"/>
              </a:rPr>
              <a:t>首创</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zh-CN" altLang="en-US" sz="2000">
                <a:latin typeface="黑体" panose="02010609060101010101" pitchFamily="49" charset="-122"/>
                <a:ea typeface="黑体" panose="02010609060101010101" pitchFamily="49" charset="-122"/>
                <a:cs typeface="黑体" panose="02010609060101010101" pitchFamily="49" charset="-122"/>
              </a:rPr>
              <a:t>第一</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zh-CN" altLang="en-US" sz="2000">
                <a:latin typeface="黑体" panose="02010609060101010101" pitchFamily="49" charset="-122"/>
                <a:ea typeface="黑体" panose="02010609060101010101" pitchFamily="49" charset="-122"/>
                <a:cs typeface="黑体" panose="02010609060101010101" pitchFamily="49" charset="-122"/>
              </a:rPr>
              <a:t>说明了汉代史学的特点是具有</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zh-CN" altLang="en-US" sz="2000">
                <a:latin typeface="黑体" panose="02010609060101010101" pitchFamily="49" charset="-122"/>
                <a:ea typeface="黑体" panose="02010609060101010101" pitchFamily="49" charset="-122"/>
                <a:cs typeface="黑体" panose="02010609060101010101" pitchFamily="49" charset="-122"/>
              </a:rPr>
              <a:t>创新性</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zh-CN" altLang="en-US" sz="2000">
                <a:latin typeface="黑体" panose="02010609060101010101" pitchFamily="49" charset="-122"/>
                <a:ea typeface="黑体" panose="02010609060101010101" pitchFamily="49" charset="-122"/>
                <a:cs typeface="黑体" panose="02010609060101010101" pitchFamily="49" charset="-122"/>
              </a:rPr>
              <a:t>。    </a:t>
            </a:r>
            <a:endParaRPr lang="zh-CN" altLang="en-US" sz="2000">
              <a:latin typeface="黑体" panose="02010609060101010101" pitchFamily="49" charset="-122"/>
              <a:ea typeface="黑体" panose="02010609060101010101" pitchFamily="49" charset="-122"/>
              <a:cs typeface="黑体" panose="02010609060101010101" pitchFamily="49" charset="-122"/>
            </a:endParaRPr>
          </a:p>
        </p:txBody>
      </p:sp>
      <p:cxnSp>
        <p:nvCxnSpPr>
          <p:cNvPr id="3" name="直接连接符 2"/>
          <p:cNvCxnSpPr/>
          <p:nvPr/>
        </p:nvCxnSpPr>
        <p:spPr>
          <a:xfrm flipV="1">
            <a:off x="2198370" y="1924050"/>
            <a:ext cx="8404225" cy="29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192020" y="2403475"/>
            <a:ext cx="8404225" cy="29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2144395" y="2860675"/>
            <a:ext cx="8404225" cy="29210"/>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623300" y="3013710"/>
            <a:ext cx="2434590" cy="829945"/>
          </a:xfrm>
          <a:prstGeom prst="rect">
            <a:avLst/>
          </a:prstGeom>
          <a:solidFill>
            <a:srgbClr val="FF0000"/>
          </a:solidFill>
        </p:spPr>
        <p:txBody>
          <a:bodyPr wrap="square" rtlCol="0">
            <a:spAutoFit/>
          </a:bodyPr>
          <a:p>
            <a:pPr algn="ctr"/>
            <a:r>
              <a:rPr lang="zh-CN" altLang="en-US" sz="4800" b="1">
                <a:solidFill>
                  <a:schemeClr val="bg1"/>
                </a:solidFill>
                <a:latin typeface="黑体" panose="02010609060101010101" pitchFamily="49" charset="-122"/>
                <a:ea typeface="黑体" panose="02010609060101010101" pitchFamily="49" charset="-122"/>
              </a:rPr>
              <a:t>读懂</a:t>
            </a:r>
            <a:endParaRPr lang="zh-CN" altLang="en-US" sz="4800" b="1">
              <a:solidFill>
                <a:schemeClr val="bg1"/>
              </a:solidFill>
              <a:latin typeface="黑体" panose="02010609060101010101" pitchFamily="49" charset="-122"/>
              <a:ea typeface="黑体" panose="02010609060101010101" pitchFamily="49" charset="-122"/>
            </a:endParaRPr>
          </a:p>
        </p:txBody>
      </p:sp>
      <p:sp>
        <p:nvSpPr>
          <p:cNvPr id="7" name="文本框 6"/>
          <p:cNvSpPr txBox="1"/>
          <p:nvPr/>
        </p:nvSpPr>
        <p:spPr>
          <a:xfrm>
            <a:off x="8623300" y="4409440"/>
            <a:ext cx="2434590" cy="829945"/>
          </a:xfrm>
          <a:prstGeom prst="rect">
            <a:avLst/>
          </a:prstGeom>
          <a:solidFill>
            <a:srgbClr val="FF0000"/>
          </a:solidFill>
        </p:spPr>
        <p:txBody>
          <a:bodyPr wrap="square" rtlCol="0">
            <a:spAutoFit/>
          </a:bodyPr>
          <a:p>
            <a:pPr algn="ctr"/>
            <a:r>
              <a:rPr lang="zh-CN" altLang="en-US" sz="4800" b="1">
                <a:solidFill>
                  <a:schemeClr val="bg1"/>
                </a:solidFill>
                <a:latin typeface="黑体" panose="02010609060101010101" pitchFamily="49" charset="-122"/>
                <a:ea typeface="黑体" panose="02010609060101010101" pitchFamily="49" charset="-122"/>
              </a:rPr>
              <a:t>读通</a:t>
            </a:r>
            <a:endParaRPr lang="zh-CN" altLang="en-US" sz="4800" b="1">
              <a:solidFill>
                <a:schemeClr val="bg1"/>
              </a:solidFill>
              <a:latin typeface="黑体" panose="02010609060101010101" pitchFamily="49" charset="-122"/>
              <a:ea typeface="黑体" panose="02010609060101010101" pitchFamily="49" charset="-122"/>
            </a:endParaRPr>
          </a:p>
        </p:txBody>
      </p:sp>
      <p:sp>
        <p:nvSpPr>
          <p:cNvPr id="8" name="文本框 7"/>
          <p:cNvSpPr txBox="1"/>
          <p:nvPr/>
        </p:nvSpPr>
        <p:spPr>
          <a:xfrm>
            <a:off x="4225925" y="5819140"/>
            <a:ext cx="6863715" cy="337185"/>
          </a:xfrm>
          <a:prstGeom prst="rect">
            <a:avLst/>
          </a:prstGeom>
          <a:noFill/>
        </p:spPr>
        <p:txBody>
          <a:bodyPr wrap="square" rtlCol="0">
            <a:spAutoFit/>
          </a:bodyPr>
          <a:p>
            <a:pPr algn="r"/>
            <a:r>
              <a:rPr lang="en-US" altLang="zh-CN" sz="1600">
                <a:latin typeface="楷体" panose="02010609060101010101" pitchFamily="49" charset="-122"/>
                <a:ea typeface="楷体" panose="02010609060101010101" pitchFamily="49" charset="-122"/>
                <a:cs typeface="楷体" panose="02010609060101010101" pitchFamily="49" charset="-122"/>
              </a:rPr>
              <a:t>——</a:t>
            </a:r>
            <a:r>
              <a:rPr lang="zh-CN" altLang="en-US" sz="1600">
                <a:latin typeface="楷体" panose="02010609060101010101" pitchFamily="49" charset="-122"/>
                <a:ea typeface="楷体" panose="02010609060101010101" pitchFamily="49" charset="-122"/>
                <a:cs typeface="楷体" panose="02010609060101010101" pitchFamily="49" charset="-122"/>
              </a:rPr>
              <a:t>黄牧航《高中新课程历史学科核心素养优秀教学设计》</a:t>
            </a:r>
            <a:endParaRPr lang="zh-CN" altLang="en-US" sz="16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40435" y="468630"/>
            <a:ext cx="10311130" cy="4799965"/>
          </a:xfrm>
          <a:prstGeom prst="rect">
            <a:avLst/>
          </a:prstGeom>
          <a:noFill/>
        </p:spPr>
        <p:txBody>
          <a:bodyPr wrap="square" rtlCol="0" anchor="t">
            <a:spAutoFit/>
          </a:bodyPr>
          <a:p>
            <a:pPr fontAlgn="auto">
              <a:lnSpc>
                <a:spcPct val="150000"/>
              </a:lnSpc>
            </a:pPr>
            <a:r>
              <a:rPr lang="zh-CN" altLang="en-US" sz="2400" b="1">
                <a:solidFill>
                  <a:schemeClr val="accent5">
                    <a:lumMod val="75000"/>
                  </a:schemeClr>
                </a:solidFill>
                <a:latin typeface="黑体" panose="02010609060101010101" pitchFamily="49" charset="-122"/>
                <a:ea typeface="黑体" panose="02010609060101010101" pitchFamily="49" charset="-122"/>
                <a:cs typeface="黑体" panose="02010609060101010101" pitchFamily="49" charset="-122"/>
              </a:rPr>
              <a:t>【例】两汉的文化</a:t>
            </a:r>
            <a:endParaRPr lang="zh-CN" altLang="en-US" sz="2400" b="1">
              <a:solidFill>
                <a:schemeClr val="accent5">
                  <a:lumMod val="75000"/>
                </a:schemeClr>
              </a:solidFill>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    阅读教材，分别总结两汉史学、文学和科技的特点。</a:t>
            </a:r>
            <a:r>
              <a:rPr lang="zh-CN" altLang="en-US" sz="1600">
                <a:latin typeface="楷体" panose="02010609060101010101" pitchFamily="49" charset="-122"/>
                <a:ea typeface="楷体" panose="02010609060101010101" pitchFamily="49" charset="-122"/>
                <a:cs typeface="楷体" panose="02010609060101010101" pitchFamily="49" charset="-122"/>
              </a:rPr>
              <a:t>(要求:每个特点不超过20个字)</a:t>
            </a:r>
            <a:endParaRPr lang="zh-CN" altLang="en-US" sz="1600">
              <a:latin typeface="楷体" panose="02010609060101010101" pitchFamily="49" charset="-122"/>
              <a:ea typeface="楷体" panose="02010609060101010101" pitchFamily="49" charset="-122"/>
              <a:cs typeface="楷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    史学:                                                                    </a:t>
            </a:r>
            <a:endParaRPr lang="zh-CN" altLang="en-US" sz="2000" u="sng">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    文学:</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    科技:</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    </a:t>
            </a:r>
            <a:r>
              <a:rPr lang="en-US" altLang="zh-CN" sz="2000">
                <a:latin typeface="黑体" panose="02010609060101010101" pitchFamily="49" charset="-122"/>
                <a:ea typeface="黑体" panose="02010609060101010101" pitchFamily="49" charset="-122"/>
                <a:cs typeface="黑体" panose="02010609060101010101" pitchFamily="49" charset="-122"/>
              </a:rPr>
              <a:t>4.</a:t>
            </a:r>
            <a:r>
              <a:rPr lang="zh-CN" altLang="en-US" sz="2000">
                <a:latin typeface="黑体" panose="02010609060101010101" pitchFamily="49" charset="-122"/>
                <a:ea typeface="黑体" panose="02010609060101010101" pitchFamily="49" charset="-122"/>
                <a:cs typeface="黑体" panose="02010609060101010101" pitchFamily="49" charset="-122"/>
              </a:rPr>
              <a:t>挖掘实质：教</a:t>
            </a:r>
            <a:r>
              <a:rPr sz="2000">
                <a:latin typeface="黑体" panose="02010609060101010101" pitchFamily="49" charset="-122"/>
                <a:ea typeface="黑体" panose="02010609060101010101" pitchFamily="49" charset="-122"/>
                <a:cs typeface="黑体" panose="02010609060101010101" pitchFamily="49" charset="-122"/>
              </a:rPr>
              <a:t>材提到的《九章算术》，书中的内容全是一个个具体的生产案例，是跟社会劳动实践结合在一起的，具有很强的实用性。这似乎反映了中国古代科技的一个重要特点-应用性很强，理论性偏弱。但是，中国古代</a:t>
            </a:r>
            <a:r>
              <a:rPr lang="zh-CN" sz="2000">
                <a:latin typeface="黑体" panose="02010609060101010101" pitchFamily="49" charset="-122"/>
                <a:ea typeface="黑体" panose="02010609060101010101" pitchFamily="49" charset="-122"/>
                <a:cs typeface="黑体" panose="02010609060101010101" pitchFamily="49" charset="-122"/>
              </a:rPr>
              <a:t>的</a:t>
            </a:r>
            <a:r>
              <a:rPr sz="2000">
                <a:latin typeface="黑体" panose="02010609060101010101" pitchFamily="49" charset="-122"/>
                <a:ea typeface="黑体" panose="02010609060101010101" pitchFamily="49" charset="-122"/>
                <a:cs typeface="黑体" panose="02010609060101010101" pitchFamily="49" charset="-122"/>
                <a:sym typeface="+mn-ea"/>
              </a:rPr>
              <a:t>中医</a:t>
            </a:r>
            <a:r>
              <a:rPr sz="2000">
                <a:latin typeface="黑体" panose="02010609060101010101" pitchFamily="49" charset="-122"/>
                <a:ea typeface="黑体" panose="02010609060101010101" pitchFamily="49" charset="-122"/>
                <a:cs typeface="黑体" panose="02010609060101010101" pitchFamily="49" charset="-122"/>
              </a:rPr>
              <a:t>，其应用性和理论性都很强，中医的理论博大精深，教材提到《黄帝内经》奠定了中医理论的基础。所以</a:t>
            </a:r>
            <a:r>
              <a:rPr lang="zh-CN" sz="2000">
                <a:latin typeface="黑体" panose="02010609060101010101" pitchFamily="49" charset="-122"/>
                <a:ea typeface="黑体" panose="02010609060101010101" pitchFamily="49" charset="-122"/>
                <a:cs typeface="黑体" panose="02010609060101010101" pitchFamily="49" charset="-122"/>
              </a:rPr>
              <a:t>，</a:t>
            </a:r>
            <a:r>
              <a:rPr sz="2000">
                <a:latin typeface="黑体" panose="02010609060101010101" pitchFamily="49" charset="-122"/>
                <a:ea typeface="黑体" panose="02010609060101010101" pitchFamily="49" charset="-122"/>
                <a:cs typeface="黑体" panose="02010609060101010101" pitchFamily="49" charset="-122"/>
              </a:rPr>
              <a:t>我们可以归纳出汉代科技的一个特点是应用性和理论性都很强。”</a:t>
            </a:r>
            <a:r>
              <a:rPr lang="zh-CN" altLang="en-US" sz="2000">
                <a:latin typeface="黑体" panose="02010609060101010101" pitchFamily="49" charset="-122"/>
                <a:ea typeface="黑体" panose="02010609060101010101" pitchFamily="49" charset="-122"/>
                <a:cs typeface="黑体" panose="02010609060101010101" pitchFamily="49" charset="-122"/>
              </a:rPr>
              <a:t>  </a:t>
            </a:r>
            <a:endParaRPr lang="zh-CN" altLang="en-US" sz="2000">
              <a:latin typeface="黑体" panose="02010609060101010101" pitchFamily="49" charset="-122"/>
              <a:ea typeface="黑体" panose="02010609060101010101" pitchFamily="49" charset="-122"/>
              <a:cs typeface="黑体" panose="02010609060101010101" pitchFamily="49" charset="-122"/>
            </a:endParaRPr>
          </a:p>
        </p:txBody>
      </p:sp>
      <p:cxnSp>
        <p:nvCxnSpPr>
          <p:cNvPr id="3" name="直接连接符 2"/>
          <p:cNvCxnSpPr/>
          <p:nvPr/>
        </p:nvCxnSpPr>
        <p:spPr>
          <a:xfrm flipV="1">
            <a:off x="2198370" y="1924050"/>
            <a:ext cx="8404225" cy="29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192020" y="2403475"/>
            <a:ext cx="8404225" cy="29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2144395" y="2860675"/>
            <a:ext cx="8404225" cy="29210"/>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606790" y="3013710"/>
            <a:ext cx="2434590" cy="829945"/>
          </a:xfrm>
          <a:prstGeom prst="rect">
            <a:avLst/>
          </a:prstGeom>
          <a:solidFill>
            <a:srgbClr val="FF0000"/>
          </a:solidFill>
        </p:spPr>
        <p:txBody>
          <a:bodyPr wrap="square" rtlCol="0">
            <a:spAutoFit/>
          </a:bodyPr>
          <a:p>
            <a:pPr algn="ctr"/>
            <a:r>
              <a:rPr lang="zh-CN" altLang="en-US" sz="4800" b="1">
                <a:solidFill>
                  <a:schemeClr val="bg1"/>
                </a:solidFill>
                <a:latin typeface="黑体" panose="02010609060101010101" pitchFamily="49" charset="-122"/>
                <a:ea typeface="黑体" panose="02010609060101010101" pitchFamily="49" charset="-122"/>
              </a:rPr>
              <a:t>读透</a:t>
            </a:r>
            <a:endParaRPr lang="zh-CN" altLang="en-US" sz="4800" b="1">
              <a:solidFill>
                <a:schemeClr val="bg1"/>
              </a:solidFill>
              <a:latin typeface="黑体" panose="02010609060101010101" pitchFamily="49" charset="-122"/>
              <a:ea typeface="黑体" panose="02010609060101010101" pitchFamily="49" charset="-122"/>
            </a:endParaRPr>
          </a:p>
        </p:txBody>
      </p:sp>
      <p:sp>
        <p:nvSpPr>
          <p:cNvPr id="7" name="文本框 6"/>
          <p:cNvSpPr txBox="1"/>
          <p:nvPr/>
        </p:nvSpPr>
        <p:spPr>
          <a:xfrm>
            <a:off x="4177665" y="5565775"/>
            <a:ext cx="6863715" cy="337185"/>
          </a:xfrm>
          <a:prstGeom prst="rect">
            <a:avLst/>
          </a:prstGeom>
          <a:noFill/>
        </p:spPr>
        <p:txBody>
          <a:bodyPr wrap="square" rtlCol="0">
            <a:spAutoFit/>
          </a:bodyPr>
          <a:p>
            <a:pPr algn="r"/>
            <a:r>
              <a:rPr lang="en-US" altLang="zh-CN" sz="1600">
                <a:latin typeface="楷体" panose="02010609060101010101" pitchFamily="49" charset="-122"/>
                <a:ea typeface="楷体" panose="02010609060101010101" pitchFamily="49" charset="-122"/>
                <a:cs typeface="楷体" panose="02010609060101010101" pitchFamily="49" charset="-122"/>
              </a:rPr>
              <a:t>——</a:t>
            </a:r>
            <a:r>
              <a:rPr lang="zh-CN" altLang="en-US" sz="1600">
                <a:latin typeface="楷体" panose="02010609060101010101" pitchFamily="49" charset="-122"/>
                <a:ea typeface="楷体" panose="02010609060101010101" pitchFamily="49" charset="-122"/>
                <a:cs typeface="楷体" panose="02010609060101010101" pitchFamily="49" charset="-122"/>
              </a:rPr>
              <a:t>黄牧航《高中新课程历史学科核心素养优秀教学设计》</a:t>
            </a:r>
            <a:endParaRPr lang="zh-CN" altLang="en-US" sz="16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39402" t="16921" r="26630" b="6992"/>
          <a:stretch>
            <a:fillRect/>
          </a:stretch>
        </p:blipFill>
        <p:spPr>
          <a:xfrm>
            <a:off x="226695" y="11430"/>
            <a:ext cx="5423535" cy="6834505"/>
          </a:xfrm>
          <a:prstGeom prst="rect">
            <a:avLst/>
          </a:prstGeom>
        </p:spPr>
      </p:pic>
      <p:sp>
        <p:nvSpPr>
          <p:cNvPr id="3" name="文本框 2"/>
          <p:cNvSpPr txBox="1"/>
          <p:nvPr/>
        </p:nvSpPr>
        <p:spPr>
          <a:xfrm>
            <a:off x="5848985" y="784860"/>
            <a:ext cx="5666105" cy="5169535"/>
          </a:xfrm>
          <a:prstGeom prst="rect">
            <a:avLst/>
          </a:prstGeom>
          <a:noFill/>
        </p:spPr>
        <p:txBody>
          <a:bodyPr wrap="square" rtlCol="0" anchor="t">
            <a:spAutoFit/>
          </a:bodyPr>
          <a:p>
            <a:pPr indent="457200"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sym typeface="+mn-ea"/>
              </a:rPr>
              <a:t>学法指导可划分为初、中、高三个等级。</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indent="457200" fontAlgn="auto">
              <a:lnSpc>
                <a:spcPct val="150000"/>
              </a:lnSpc>
            </a:pPr>
            <a:r>
              <a:rPr lang="en-US" altLang="zh-CN" sz="20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0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初级的要求：</a:t>
            </a:r>
            <a:r>
              <a:rPr lang="zh-CN" altLang="en-US" sz="2000">
                <a:latin typeface="黑体" panose="02010609060101010101" pitchFamily="49" charset="-122"/>
                <a:ea typeface="黑体" panose="02010609060101010101" pitchFamily="49" charset="-122"/>
                <a:cs typeface="黑体" panose="02010609060101010101" pitchFamily="49" charset="-122"/>
                <a:sym typeface="+mn-ea"/>
              </a:rPr>
              <a:t>让学生了解“二重证据法”，知道把发据的出土文物和史书的记教进行相互验证是史学研究的重要方法即可。</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indent="457200" fontAlgn="auto">
              <a:lnSpc>
                <a:spcPct val="150000"/>
              </a:lnSpc>
            </a:pPr>
            <a:r>
              <a:rPr lang="en-US" altLang="zh-CN" sz="20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0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中级的要求：</a:t>
            </a:r>
            <a:r>
              <a:rPr lang="zh-CN" altLang="en-US" sz="2000">
                <a:latin typeface="黑体" panose="02010609060101010101" pitchFamily="49" charset="-122"/>
                <a:ea typeface="黑体" panose="02010609060101010101" pitchFamily="49" charset="-122"/>
                <a:cs typeface="黑体" panose="02010609060101010101" pitchFamily="49" charset="-122"/>
                <a:sym typeface="+mn-ea"/>
              </a:rPr>
              <a:t>举出具体的例子，让学生理解出土文献与史书的记载是如何相互验证的。例如，教材提供了《里耶秦简户籍博》的图片、原文和释文，可以提向:“该秦简可以印证教材正文的哪些观点?”答案包括商鞅变法中的“强制大家庭拆散为个体小家庭”、秦统一六国后“编制户籍”等。</a:t>
            </a:r>
            <a:endParaRPr lang="zh-CN" altLang="en-US" sz="200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26490" y="682625"/>
            <a:ext cx="9792970" cy="5169535"/>
          </a:xfrm>
          <a:prstGeom prst="rect">
            <a:avLst/>
          </a:prstGeom>
          <a:noFill/>
        </p:spPr>
        <p:txBody>
          <a:bodyPr wrap="square" rtlCol="0" anchor="t">
            <a:spAutoFit/>
          </a:bodyPr>
          <a:p>
            <a:pPr fontAlgn="auto">
              <a:lnSpc>
                <a:spcPct val="150000"/>
              </a:lnSpc>
            </a:pPr>
            <a:r>
              <a:rPr lang="en-US" altLang="zh-CN" sz="2000">
                <a:latin typeface="黑体" panose="02010609060101010101" pitchFamily="49" charset="-122"/>
                <a:ea typeface="黑体" panose="02010609060101010101" pitchFamily="49" charset="-122"/>
                <a:cs typeface="黑体" panose="02010609060101010101" pitchFamily="49" charset="-122"/>
              </a:rPr>
              <a:t>    </a:t>
            </a:r>
            <a:r>
              <a:rPr lang="en-US" altLang="zh-CN" sz="2000" b="1">
                <a:solidFill>
                  <a:srgbClr val="FF0000"/>
                </a:solidFill>
                <a:latin typeface="黑体" panose="02010609060101010101" pitchFamily="49" charset="-122"/>
                <a:ea typeface="黑体" panose="02010609060101010101" pitchFamily="49" charset="-122"/>
                <a:cs typeface="黑体" panose="02010609060101010101" pitchFamily="49" charset="-122"/>
              </a:rPr>
              <a:t>3.</a:t>
            </a:r>
            <a:r>
              <a:rPr lang="zh-CN" altLang="en-US" sz="2000" b="1">
                <a:solidFill>
                  <a:srgbClr val="FF0000"/>
                </a:solidFill>
                <a:latin typeface="黑体" panose="02010609060101010101" pitchFamily="49" charset="-122"/>
                <a:ea typeface="黑体" panose="02010609060101010101" pitchFamily="49" charset="-122"/>
                <a:cs typeface="黑体" panose="02010609060101010101" pitchFamily="49" charset="-122"/>
              </a:rPr>
              <a:t>高级的要求：</a:t>
            </a:r>
            <a:r>
              <a:rPr lang="zh-CN" altLang="en-US" sz="2000">
                <a:latin typeface="黑体" panose="02010609060101010101" pitchFamily="49" charset="-122"/>
                <a:ea typeface="黑体" panose="02010609060101010101" pitchFamily="49" charset="-122"/>
                <a:cs typeface="黑体" panose="02010609060101010101" pitchFamily="49" charset="-122"/>
              </a:rPr>
              <a:t>让学生理解当出土文献与史书的记载是相互矛盾的时候，历史学家是如何处理的。例如，根据司马迁的说法，陈胜吴广起义的原因是“误期当斩”。但睡虎地秦简《徭律》的说法却完全不同:</a:t>
            </a:r>
            <a:r>
              <a:rPr lang="zh-CN" altLang="en-US" sz="2000">
                <a:latin typeface="楷体" panose="02010609060101010101" pitchFamily="49" charset="-122"/>
                <a:ea typeface="楷体" panose="02010609060101010101" pitchFamily="49" charset="-122"/>
                <a:cs typeface="楷体" panose="02010609060101010101" pitchFamily="49" charset="-122"/>
              </a:rPr>
              <a:t>“御中发微，乏弗行，货二甲。失期三日到五日，谇；六日到旬，费一盾；过旬，货一甲。其得也，及诣。水雨，除兴。”</a:t>
            </a:r>
            <a:r>
              <a:rPr lang="zh-CN" altLang="en-US" sz="2000">
                <a:latin typeface="黑体" panose="02010609060101010101" pitchFamily="49" charset="-122"/>
                <a:ea typeface="黑体" panose="02010609060101010101" pitchFamily="49" charset="-122"/>
                <a:cs typeface="黑体" panose="02010609060101010101" pitchFamily="49" charset="-122"/>
              </a:rPr>
              <a:t>是否可以由此证明司马迁错了呢?</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    问题没那么简单。有学者指出要考虑三个问题:一是睡虎地秦简是秦始皇统一六国过程中的法律条文，面司马迁所记的是秦二世时期的，两者可能有变化；二是睡虎地秦简抄录的是《徭律》，而不是戍边服兵役的《戍律》，两者是不同的；三是即使这就是秦二世时期的《戍律》，也难保在地方的执行过程中变形走样。我们还可以进一步跟时空观念的学科素养培育结合起来，帮助学生理解：一个事物所处的时间和空间改变了，该事物的内容和性质往往也会发生变化。</a:t>
            </a:r>
            <a:endParaRPr lang="zh-CN" altLang="en-US" sz="200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9250" name="文本框 2229249"/>
          <p:cNvSpPr txBox="1"/>
          <p:nvPr/>
        </p:nvSpPr>
        <p:spPr>
          <a:xfrm>
            <a:off x="1102784" y="3860800"/>
            <a:ext cx="10081683" cy="460375"/>
          </a:xfrm>
          <a:prstGeom prst="rect">
            <a:avLst/>
          </a:prstGeom>
          <a:noFill/>
          <a:ln w="9525">
            <a:noFill/>
          </a:ln>
        </p:spPr>
        <p:txBody>
          <a:bodyPr>
            <a:spAutoFit/>
          </a:bodyPr>
          <a:p>
            <a:pPr>
              <a:spcBef>
                <a:spcPct val="50000"/>
              </a:spcBef>
            </a:pPr>
            <a:endParaRPr lang="zh-CN" altLang="en-US" sz="2400" dirty="0">
              <a:latin typeface="Arial" panose="020B0604020202020204" pitchFamily="34" charset="0"/>
            </a:endParaRPr>
          </a:p>
        </p:txBody>
      </p:sp>
      <p:sp>
        <p:nvSpPr>
          <p:cNvPr id="2229251" name="文本框 2229250"/>
          <p:cNvSpPr txBox="1"/>
          <p:nvPr/>
        </p:nvSpPr>
        <p:spPr>
          <a:xfrm>
            <a:off x="4685030" y="1295400"/>
            <a:ext cx="6960235" cy="3830320"/>
          </a:xfrm>
          <a:prstGeom prst="rect">
            <a:avLst/>
          </a:prstGeom>
          <a:solidFill>
            <a:schemeClr val="accent1"/>
          </a:solidFill>
          <a:ln w="9525">
            <a:noFill/>
          </a:ln>
          <a:effectLst>
            <a:outerShdw dist="107763" dir="2699999" algn="ctr" rotWithShape="0">
              <a:schemeClr val="bg2">
                <a:alpha val="50000"/>
              </a:schemeClr>
            </a:outerShdw>
          </a:effectLst>
        </p:spPr>
        <p:txBody>
          <a:bodyPr wrap="square">
            <a:spAutoFit/>
          </a:bodyPr>
          <a:p>
            <a:pPr>
              <a:lnSpc>
                <a:spcPct val="130000"/>
              </a:lnSpc>
            </a:pPr>
            <a:r>
              <a:rPr lang="zh-CN" altLang="en-US" sz="2665" dirty="0">
                <a:latin typeface="楷体" panose="02010609060101010101" pitchFamily="49" charset="-122"/>
                <a:ea typeface="楷体" panose="02010609060101010101" pitchFamily="49" charset="-122"/>
              </a:rPr>
              <a:t>    </a:t>
            </a:r>
            <a:r>
              <a:rPr lang="zh-CN" altLang="en-US" sz="2665" dirty="0">
                <a:latin typeface="黑体" panose="02010609060101010101" pitchFamily="49" charset="-122"/>
                <a:ea typeface="黑体" panose="02010609060101010101" pitchFamily="49" charset="-122"/>
              </a:rPr>
              <a:t>编写中学历史教材</a:t>
            </a:r>
            <a:r>
              <a:rPr lang="en-US" altLang="zh-CN" sz="2665">
                <a:latin typeface="黑体" panose="02010609060101010101" pitchFamily="49" charset="-122"/>
                <a:ea typeface="黑体" panose="02010609060101010101" pitchFamily="49" charset="-122"/>
              </a:rPr>
              <a:t>,</a:t>
            </a:r>
            <a:r>
              <a:rPr lang="zh-CN" altLang="en-US" sz="2665" dirty="0">
                <a:latin typeface="黑体" panose="02010609060101010101" pitchFamily="49" charset="-122"/>
                <a:ea typeface="黑体" panose="02010609060101010101" pitchFamily="49" charset="-122"/>
              </a:rPr>
              <a:t>像编写德育、语文教材一样，</a:t>
            </a:r>
            <a:r>
              <a:rPr lang="zh-CN" altLang="en-US" sz="2665" u="sng" dirty="0">
                <a:solidFill>
                  <a:srgbClr val="FF0000"/>
                </a:solidFill>
                <a:latin typeface="黑体" panose="02010609060101010101" pitchFamily="49" charset="-122"/>
                <a:ea typeface="黑体" panose="02010609060101010101" pitchFamily="49" charset="-122"/>
              </a:rPr>
              <a:t>是国家事权，体现国家意志，</a:t>
            </a:r>
            <a:r>
              <a:rPr lang="zh-CN" altLang="en-US" sz="2665" dirty="0">
                <a:latin typeface="黑体" panose="02010609060101010101" pitchFamily="49" charset="-122"/>
                <a:ea typeface="黑体" panose="02010609060101010101" pitchFamily="49" charset="-122"/>
              </a:rPr>
              <a:t>关党对教育工作的领导，事关中国特色社会主义事业兴旺发达、后继有人，事关党和国家长治久安、实现中华民族伟大复兴的中国梦，具有非常深刻的历史意义和战略意义。</a:t>
            </a:r>
            <a:endParaRPr lang="zh-CN" altLang="en-US" sz="2665" dirty="0">
              <a:latin typeface="黑体" panose="02010609060101010101" pitchFamily="49" charset="-122"/>
              <a:ea typeface="黑体" panose="02010609060101010101" pitchFamily="49" charset="-122"/>
            </a:endParaRPr>
          </a:p>
          <a:p>
            <a:pPr>
              <a:lnSpc>
                <a:spcPct val="130000"/>
              </a:lnSpc>
            </a:pPr>
            <a:r>
              <a:rPr lang="zh-CN" altLang="en-US" sz="2665" dirty="0">
                <a:latin typeface="楷体" panose="02010609060101010101" pitchFamily="49" charset="-122"/>
                <a:ea typeface="楷体" panose="02010609060101010101" pitchFamily="49" charset="-122"/>
              </a:rPr>
              <a:t>       </a:t>
            </a:r>
            <a:r>
              <a:rPr lang="en-US" altLang="zh-CN" sz="2135">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张海鹏教授</a:t>
            </a:r>
            <a:r>
              <a:rPr lang="en-US" altLang="zh-CN" sz="2135">
                <a:latin typeface="楷体" panose="02010609060101010101" pitchFamily="49" charset="-122"/>
                <a:ea typeface="楷体" panose="02010609060101010101" pitchFamily="49" charset="-122"/>
              </a:rPr>
              <a:t>2019.8</a:t>
            </a:r>
            <a:r>
              <a:rPr lang="zh-CN" altLang="en-US" sz="2135" dirty="0">
                <a:latin typeface="楷体" panose="02010609060101010101" pitchFamily="49" charset="-122"/>
                <a:ea typeface="楷体" panose="02010609060101010101" pitchFamily="49" charset="-122"/>
              </a:rPr>
              <a:t>教育部新教材培训讲座</a:t>
            </a:r>
            <a:endParaRPr lang="zh-CN" altLang="en-US" sz="2135" dirty="0">
              <a:latin typeface="楷体" panose="02010609060101010101" pitchFamily="49" charset="-122"/>
              <a:ea typeface="楷体" panose="02010609060101010101" pitchFamily="49" charset="-122"/>
            </a:endParaRPr>
          </a:p>
        </p:txBody>
      </p:sp>
      <p:pic>
        <p:nvPicPr>
          <p:cNvPr id="2229252" name="图片 2229251" descr="微信图片_20190827152821"/>
          <p:cNvPicPr>
            <a:picLocks noChangeAspect="1"/>
          </p:cNvPicPr>
          <p:nvPr/>
        </p:nvPicPr>
        <p:blipFill>
          <a:blip r:embed="rId1"/>
          <a:stretch>
            <a:fillRect/>
          </a:stretch>
        </p:blipFill>
        <p:spPr>
          <a:xfrm>
            <a:off x="0" y="1266190"/>
            <a:ext cx="4368800" cy="3859530"/>
          </a:xfrm>
          <a:prstGeom prst="rect">
            <a:avLst/>
          </a:prstGeom>
          <a:noFill/>
          <a:ln w="9525">
            <a:noFill/>
          </a:ln>
        </p:spPr>
      </p:pic>
      <p:sp>
        <p:nvSpPr>
          <p:cNvPr id="2192388" name="文本框 2192387"/>
          <p:cNvSpPr txBox="1"/>
          <p:nvPr/>
        </p:nvSpPr>
        <p:spPr>
          <a:xfrm>
            <a:off x="0" y="0"/>
            <a:ext cx="12192000" cy="840740"/>
          </a:xfrm>
          <a:prstGeom prst="rect">
            <a:avLst/>
          </a:prstGeom>
          <a:solidFill>
            <a:srgbClr val="0000FF"/>
          </a:solidFill>
          <a:ln w="9525">
            <a:noFill/>
          </a:ln>
          <a:effectLst>
            <a:outerShdw dist="107763" dir="2699999" algn="ctr" rotWithShape="0">
              <a:schemeClr val="bg2">
                <a:alpha val="50000"/>
              </a:schemeClr>
            </a:outerShdw>
          </a:effectLst>
        </p:spPr>
        <p:txBody>
          <a:bodyPr lIns="121914" tIns="60957" rIns="121914" bIns="60957">
            <a:spAutoFit/>
          </a:bodyPr>
          <a:p>
            <a:pPr algn="ctr">
              <a:lnSpc>
                <a:spcPct val="130000"/>
              </a:lnSpc>
              <a:spcBef>
                <a:spcPct val="50000"/>
              </a:spcBef>
            </a:pPr>
            <a:r>
              <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依据</a:t>
            </a:r>
            <a:r>
              <a:rPr lang="en-US" altLang="zh-CN"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mn-ea"/>
              </a:rPr>
              <a:t>1</a:t>
            </a:r>
            <a:r>
              <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mn-ea"/>
              </a:rPr>
              <a:t>：课程标准</a:t>
            </a:r>
            <a:endParaRPr lang="zh-CN" altLang="en-US" sz="36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sym typeface="+mn-ea"/>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图示 1"/>
          <p:cNvGraphicFramePr/>
          <p:nvPr/>
        </p:nvGraphicFramePr>
        <p:xfrm>
          <a:off x="1716405" y="1693545"/>
          <a:ext cx="9394190" cy="4358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050050" name="Text Box 2"/>
          <p:cNvSpPr txBox="1"/>
          <p:nvPr/>
        </p:nvSpPr>
        <p:spPr>
          <a:xfrm>
            <a:off x="0" y="0"/>
            <a:ext cx="12192000" cy="932815"/>
          </a:xfrm>
          <a:prstGeom prst="rect">
            <a:avLst/>
          </a:prstGeom>
          <a:solidFill>
            <a:schemeClr val="accent5"/>
          </a:solidFill>
          <a:ln w="9525">
            <a:noFill/>
          </a:ln>
          <a:effectLst>
            <a:outerShdw dist="107763" dir="2699999" algn="ctr" rotWithShape="0">
              <a:schemeClr val="bg2">
                <a:alpha val="50000"/>
              </a:schemeClr>
            </a:outerShdw>
          </a:effectLst>
        </p:spPr>
        <p:txBody>
          <a:bodyPr lIns="121914" tIns="60957" rIns="121914" bIns="60957">
            <a:spAutoFit/>
          </a:bodyPr>
          <a:p>
            <a:pPr algn="ctr">
              <a:lnSpc>
                <a:spcPct val="110000"/>
              </a:lnSpc>
              <a:spcBef>
                <a:spcPct val="10000"/>
              </a:spcBef>
              <a:buFont typeface="Arial" panose="020B0604020202020204" pitchFamily="34" charset="0"/>
            </a:pPr>
            <a:r>
              <a:rPr lang="zh-CN" altLang="en-US" sz="4800"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rPr>
              <a:t>破解单项选择的三大利器</a:t>
            </a:r>
            <a:endParaRPr lang="zh-CN" altLang="en-US" sz="4800"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5170" name="Text Box 2"/>
          <p:cNvSpPr txBox="1"/>
          <p:nvPr/>
        </p:nvSpPr>
        <p:spPr>
          <a:xfrm>
            <a:off x="0" y="0"/>
            <a:ext cx="12192000" cy="723900"/>
          </a:xfrm>
          <a:prstGeom prst="rect">
            <a:avLst/>
          </a:prstGeom>
          <a:solidFill>
            <a:srgbClr val="0000FF"/>
          </a:solidFill>
          <a:ln w="9525">
            <a:noFill/>
          </a:ln>
          <a:effectLst>
            <a:outerShdw dist="107763" dir="2699999" algn="ctr" rotWithShape="0">
              <a:schemeClr val="bg2">
                <a:alpha val="50000"/>
              </a:schemeClr>
            </a:outerShdw>
          </a:effectLst>
        </p:spPr>
        <p:txBody>
          <a:bodyPr>
            <a:spAutoFit/>
          </a:bodyPr>
          <a:p>
            <a:pPr algn="ctr">
              <a:lnSpc>
                <a:spcPct val="110000"/>
              </a:lnSpc>
              <a:spcBef>
                <a:spcPct val="10000"/>
              </a:spcBef>
              <a:buFont typeface="Arial" panose="020B0604020202020204" pitchFamily="34" charset="0"/>
            </a:pPr>
            <a:r>
              <a:rPr lang="zh-CN" altLang="en-US" sz="373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rPr>
              <a:t>破解非选择题的四大法宝</a:t>
            </a:r>
            <a:endParaRPr lang="zh-CN" altLang="en-US" sz="3735" b="1" dirty="0">
              <a:solidFill>
                <a:schemeClr val="bg1"/>
              </a:solidFill>
              <a:effectLst>
                <a:outerShdw blurRad="38100" dist="38100" dir="2700000">
                  <a:srgbClr val="000000"/>
                </a:outerShdw>
              </a:effectLst>
              <a:latin typeface="Arial" panose="020B0604020202020204" pitchFamily="34" charset="0"/>
              <a:ea typeface="黑体" panose="02010609060101010101" pitchFamily="49" charset="-122"/>
            </a:endParaRPr>
          </a:p>
        </p:txBody>
      </p:sp>
      <p:graphicFrame>
        <p:nvGraphicFramePr>
          <p:cNvPr id="2055171" name="表格 2055170"/>
          <p:cNvGraphicFramePr/>
          <p:nvPr/>
        </p:nvGraphicFramePr>
        <p:xfrm>
          <a:off x="1117600" y="1028700"/>
          <a:ext cx="10469880" cy="4966970"/>
        </p:xfrm>
        <a:graphic>
          <a:graphicData uri="http://schemas.openxmlformats.org/drawingml/2006/table">
            <a:tbl>
              <a:tblPr/>
              <a:tblGrid>
                <a:gridCol w="1510030"/>
                <a:gridCol w="8959850"/>
              </a:tblGrid>
              <a:tr h="69913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zh-CN" altLang="en-US" sz="2400" dirty="0">
                          <a:latin typeface="黑体" panose="02010609060101010101" pitchFamily="49" charset="-122"/>
                          <a:ea typeface="黑体" panose="02010609060101010101" pitchFamily="49" charset="-122"/>
                        </a:rPr>
                        <a:t>审设问</a:t>
                      </a:r>
                      <a:endParaRPr lang="zh-CN" altLang="en-US" sz="2400" dirty="0">
                        <a:latin typeface="黑体" panose="02010609060101010101" pitchFamily="49" charset="-122"/>
                        <a:ea typeface="黑体" panose="02010609060101010101" pitchFamily="49" charset="-122"/>
                      </a:endParaRPr>
                    </a:p>
                  </a:txBody>
                  <a:tcPr marL="121920" marR="121920" marT="60960" marB="6096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30000"/>
                        </a:lnSpc>
                        <a:spcBef>
                          <a:spcPct val="0"/>
                        </a:spcBef>
                        <a:buNone/>
                      </a:pPr>
                      <a:r>
                        <a:rPr lang="zh-CN" altLang="en-US" sz="2400" dirty="0">
                          <a:latin typeface="黑体" panose="02010609060101010101" pitchFamily="49" charset="-122"/>
                          <a:ea typeface="黑体" panose="02010609060101010101" pitchFamily="49" charset="-122"/>
                        </a:rPr>
                        <a:t>审题要求六定：定位、定向、定法、定主、定限、定点</a:t>
                      </a:r>
                      <a:endParaRPr lang="zh-CN" altLang="en-US" sz="2400" dirty="0">
                        <a:latin typeface="黑体" panose="02010609060101010101" pitchFamily="49" charset="-122"/>
                        <a:ea typeface="黑体" panose="02010609060101010101" pitchFamily="49" charset="-122"/>
                      </a:endParaRPr>
                    </a:p>
                  </a:txBody>
                  <a:tcPr marL="121920" marR="121920" marT="60960" marB="6096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7188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zh-CN" altLang="en-US" sz="2400" dirty="0">
                          <a:latin typeface="黑体" panose="02010609060101010101" pitchFamily="49" charset="-122"/>
                          <a:ea typeface="黑体" panose="02010609060101010101" pitchFamily="49" charset="-122"/>
                        </a:rPr>
                        <a:t>读材料</a:t>
                      </a:r>
                      <a:endParaRPr lang="zh-CN" altLang="en-US" sz="2400" dirty="0">
                        <a:latin typeface="黑体" panose="02010609060101010101" pitchFamily="49" charset="-122"/>
                        <a:ea typeface="黑体" panose="02010609060101010101" pitchFamily="49" charset="-122"/>
                      </a:endParaRPr>
                    </a:p>
                  </a:txBody>
                  <a:tcPr marL="121920" marR="121920" marT="60960" marB="6096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30000"/>
                        </a:lnSpc>
                        <a:spcBef>
                          <a:spcPct val="0"/>
                        </a:spcBef>
                        <a:buNone/>
                      </a:pPr>
                      <a:r>
                        <a:rPr lang="zh-CN" altLang="en-US" sz="2400" dirty="0">
                          <a:latin typeface="黑体" panose="02010609060101010101" pitchFamily="49" charset="-122"/>
                          <a:ea typeface="黑体" panose="02010609060101010101" pitchFamily="49" charset="-122"/>
                        </a:rPr>
                        <a:t>概括文字四招：断句、找词、合并、分数 </a:t>
                      </a:r>
                      <a:endParaRPr lang="zh-CN" altLang="en-US" sz="2400" dirty="0">
                        <a:latin typeface="黑体" panose="02010609060101010101" pitchFamily="49" charset="-122"/>
                        <a:ea typeface="黑体" panose="02010609060101010101" pitchFamily="49" charset="-122"/>
                      </a:endParaRPr>
                    </a:p>
                    <a:p>
                      <a:pPr marL="0" lvl="0" indent="0" eaLnBrk="0" hangingPunct="0">
                        <a:lnSpc>
                          <a:spcPct val="130000"/>
                        </a:lnSpc>
                        <a:spcBef>
                          <a:spcPct val="0"/>
                        </a:spcBef>
                        <a:buNone/>
                      </a:pPr>
                      <a:r>
                        <a:rPr lang="zh-CN" altLang="en-US" sz="2400" dirty="0">
                          <a:latin typeface="黑体" panose="02010609060101010101" pitchFamily="49" charset="-122"/>
                          <a:ea typeface="黑体" panose="02010609060101010101" pitchFamily="49" charset="-122"/>
                        </a:rPr>
                        <a:t>解读图表八看：看头尾、看里外、看大小、看纵横</a:t>
                      </a:r>
                      <a:endParaRPr lang="zh-CN" altLang="en-US" sz="2400" dirty="0">
                        <a:latin typeface="黑体" panose="02010609060101010101" pitchFamily="49" charset="-122"/>
                        <a:ea typeface="黑体" panose="02010609060101010101" pitchFamily="49" charset="-122"/>
                      </a:endParaRPr>
                    </a:p>
                  </a:txBody>
                  <a:tcPr marL="121920" marR="121920" marT="60960" marB="6096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49682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zh-CN" altLang="en-US" sz="2400" dirty="0">
                          <a:latin typeface="黑体" panose="02010609060101010101" pitchFamily="49" charset="-122"/>
                          <a:ea typeface="黑体" panose="02010609060101010101" pitchFamily="49" charset="-122"/>
                        </a:rPr>
                        <a:t>理思路</a:t>
                      </a:r>
                      <a:endParaRPr lang="zh-CN" altLang="en-US" sz="2400" dirty="0">
                        <a:latin typeface="黑体" panose="02010609060101010101" pitchFamily="49" charset="-122"/>
                        <a:ea typeface="黑体" panose="02010609060101010101" pitchFamily="49" charset="-122"/>
                      </a:endParaRPr>
                    </a:p>
                  </a:txBody>
                  <a:tcPr marL="121920" marR="121920" marT="60960" marB="6096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30000"/>
                        </a:lnSpc>
                        <a:spcBef>
                          <a:spcPct val="0"/>
                        </a:spcBef>
                        <a:buNone/>
                      </a:pPr>
                      <a:r>
                        <a:rPr lang="zh-CN" altLang="en-US" sz="2400" dirty="0">
                          <a:latin typeface="黑体" panose="02010609060101010101" pitchFamily="49" charset="-122"/>
                          <a:ea typeface="黑体" panose="02010609060101010101" pitchFamily="49" charset="-122"/>
                        </a:rPr>
                        <a:t>思维建模七法：政经文、远中近、你我他们、宏观微观、国际国内、必要可能、主观客观</a:t>
                      </a:r>
                      <a:endParaRPr lang="zh-CN" altLang="en-US" sz="2400" dirty="0">
                        <a:latin typeface="黑体" panose="02010609060101010101" pitchFamily="49" charset="-122"/>
                        <a:ea typeface="黑体" panose="02010609060101010101" pitchFamily="49" charset="-122"/>
                      </a:endParaRPr>
                    </a:p>
                    <a:p>
                      <a:pPr marL="0" lvl="0" indent="0" eaLnBrk="0" hangingPunct="0">
                        <a:lnSpc>
                          <a:spcPct val="130000"/>
                        </a:lnSpc>
                        <a:spcBef>
                          <a:spcPct val="0"/>
                        </a:spcBef>
                        <a:buNone/>
                      </a:pPr>
                      <a:r>
                        <a:rPr lang="zh-CN" altLang="en-US" sz="2400" dirty="0">
                          <a:latin typeface="黑体" panose="02010609060101010101" pitchFamily="49" charset="-122"/>
                          <a:ea typeface="黑体" panose="02010609060101010101" pitchFamily="49" charset="-122"/>
                        </a:rPr>
                        <a:t>历史解释三层：是什么、为什么、有什么</a:t>
                      </a:r>
                      <a:endParaRPr lang="zh-CN" altLang="en-US" sz="2400" dirty="0">
                        <a:latin typeface="黑体" panose="02010609060101010101" pitchFamily="49" charset="-122"/>
                        <a:ea typeface="黑体" panose="02010609060101010101" pitchFamily="49" charset="-122"/>
                      </a:endParaRPr>
                    </a:p>
                    <a:p>
                      <a:pPr marL="0" lvl="0" indent="0" eaLnBrk="0" hangingPunct="0">
                        <a:lnSpc>
                          <a:spcPct val="130000"/>
                        </a:lnSpc>
                        <a:spcBef>
                          <a:spcPct val="0"/>
                        </a:spcBef>
                        <a:buNone/>
                      </a:pPr>
                      <a:r>
                        <a:rPr lang="zh-CN" altLang="en-US" sz="2400" dirty="0">
                          <a:latin typeface="黑体" panose="02010609060101010101" pitchFamily="49" charset="-122"/>
                          <a:ea typeface="黑体" panose="02010609060101010101" pitchFamily="49" charset="-122"/>
                        </a:rPr>
                        <a:t>史料价值五点：材料来源、材料内容、信息提取、史料价值、先总后分</a:t>
                      </a:r>
                      <a:endParaRPr lang="zh-CN" altLang="en-US" sz="2400" dirty="0">
                        <a:latin typeface="黑体" panose="02010609060101010101" pitchFamily="49" charset="-122"/>
                        <a:ea typeface="黑体" panose="02010609060101010101" pitchFamily="49" charset="-122"/>
                      </a:endParaRPr>
                    </a:p>
                  </a:txBody>
                  <a:tcPr marL="121920" marR="121920" marT="60960" marB="6096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9913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lnSpc>
                          <a:spcPct val="130000"/>
                        </a:lnSpc>
                        <a:spcBef>
                          <a:spcPct val="0"/>
                        </a:spcBef>
                        <a:buNone/>
                      </a:pPr>
                      <a:r>
                        <a:rPr lang="zh-CN" altLang="en-US" sz="2400" dirty="0">
                          <a:latin typeface="黑体" panose="02010609060101010101" pitchFamily="49" charset="-122"/>
                          <a:ea typeface="黑体" panose="02010609060101010101" pitchFamily="49" charset="-122"/>
                        </a:rPr>
                        <a:t>写答案</a:t>
                      </a:r>
                      <a:endParaRPr lang="zh-CN" altLang="en-US" sz="2400" dirty="0">
                        <a:latin typeface="黑体" panose="02010609060101010101" pitchFamily="49" charset="-122"/>
                        <a:ea typeface="黑体" panose="02010609060101010101" pitchFamily="49" charset="-122"/>
                      </a:endParaRPr>
                    </a:p>
                  </a:txBody>
                  <a:tcPr marL="121920" marR="121920" marT="60960" marB="6096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nSpc>
                          <a:spcPct val="130000"/>
                        </a:lnSpc>
                        <a:spcBef>
                          <a:spcPct val="0"/>
                        </a:spcBef>
                        <a:buNone/>
                      </a:pPr>
                      <a:r>
                        <a:rPr lang="zh-CN" altLang="en-US" sz="2400" dirty="0">
                          <a:latin typeface="黑体" panose="02010609060101010101" pitchFamily="49" charset="-122"/>
                          <a:ea typeface="黑体" panose="02010609060101010101" pitchFamily="49" charset="-122"/>
                        </a:rPr>
                        <a:t>卷面书写四化：提示化、序号化、段落化、整洁化</a:t>
                      </a:r>
                      <a:endParaRPr lang="zh-CN" altLang="en-US" sz="2400" dirty="0">
                        <a:latin typeface="黑体" panose="02010609060101010101" pitchFamily="49" charset="-122"/>
                        <a:ea typeface="黑体" panose="02010609060101010101" pitchFamily="49" charset="-122"/>
                      </a:endParaRPr>
                    </a:p>
                  </a:txBody>
                  <a:tcPr marL="121920" marR="121920" marT="60960" marB="6096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2388" name="文本框 2192387"/>
          <p:cNvSpPr txBox="1"/>
          <p:nvPr/>
        </p:nvSpPr>
        <p:spPr>
          <a:xfrm>
            <a:off x="0" y="0"/>
            <a:ext cx="12192000" cy="1000125"/>
          </a:xfrm>
          <a:prstGeom prst="rect">
            <a:avLst/>
          </a:prstGeom>
          <a:solidFill>
            <a:schemeClr val="accent6">
              <a:lumMod val="75000"/>
            </a:schemeClr>
          </a:solidFill>
          <a:ln w="9525">
            <a:noFill/>
          </a:ln>
          <a:effectLst>
            <a:outerShdw dist="107763" dir="2699999" algn="ctr" rotWithShape="0">
              <a:schemeClr val="bg2">
                <a:alpha val="50000"/>
              </a:schemeClr>
            </a:outerShdw>
          </a:effectLst>
        </p:spPr>
        <p:txBody>
          <a:bodyPr lIns="121914" tIns="60957" rIns="121914" bIns="60957">
            <a:spAutoFit/>
          </a:bodyPr>
          <a:p>
            <a:pPr algn="ctr">
              <a:lnSpc>
                <a:spcPct val="130000"/>
              </a:lnSpc>
              <a:spcBef>
                <a:spcPct val="50000"/>
              </a:spcBef>
            </a:pPr>
            <a:r>
              <a:rPr lang="zh-CN" altLang="en-US" sz="44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rPr>
              <a:t>四、设计历史学习任务</a:t>
            </a:r>
            <a:endParaRPr lang="zh-CN" altLang="en-US" sz="4400" b="1" dirty="0">
              <a:solidFill>
                <a:schemeClr val="bg1"/>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pic>
        <p:nvPicPr>
          <p:cNvPr id="4" name="图片 3"/>
          <p:cNvPicPr>
            <a:picLocks noChangeAspect="1"/>
          </p:cNvPicPr>
          <p:nvPr/>
        </p:nvPicPr>
        <p:blipFill>
          <a:blip r:embed="rId1"/>
          <a:stretch>
            <a:fillRect/>
          </a:stretch>
        </p:blipFill>
        <p:spPr>
          <a:xfrm>
            <a:off x="0" y="1203960"/>
            <a:ext cx="12192635" cy="465963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图示 2"/>
          <p:cNvGraphicFramePr/>
          <p:nvPr/>
        </p:nvGraphicFramePr>
        <p:xfrm>
          <a:off x="2032000" y="719455"/>
          <a:ext cx="812800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rcRect l="17315" t="16992" r="15519" b="6395"/>
          <a:stretch>
            <a:fillRect/>
          </a:stretch>
        </p:blipFill>
        <p:spPr>
          <a:xfrm>
            <a:off x="3315970" y="831215"/>
            <a:ext cx="8851900" cy="5680075"/>
          </a:xfrm>
          <a:prstGeom prst="rect">
            <a:avLst/>
          </a:prstGeom>
        </p:spPr>
      </p:pic>
      <p:sp>
        <p:nvSpPr>
          <p:cNvPr id="3" name="文本框 2"/>
          <p:cNvSpPr txBox="1"/>
          <p:nvPr/>
        </p:nvSpPr>
        <p:spPr>
          <a:xfrm>
            <a:off x="574040" y="823595"/>
            <a:ext cx="4344035" cy="645160"/>
          </a:xfrm>
          <a:prstGeom prst="rect">
            <a:avLst/>
          </a:prstGeom>
          <a:solidFill>
            <a:schemeClr val="accent5"/>
          </a:solidFill>
        </p:spPr>
        <p:txBody>
          <a:bodyPr wrap="square" rtlCol="0">
            <a:spAutoFit/>
          </a:bodyPr>
          <a:p>
            <a:pPr algn="ctr"/>
            <a:r>
              <a:rPr lang="en-US" altLang="zh-CN" sz="3600" b="1">
                <a:solidFill>
                  <a:schemeClr val="bg1"/>
                </a:solidFill>
                <a:latin typeface="黑体" panose="02010609060101010101" pitchFamily="49" charset="-122"/>
                <a:ea typeface="黑体" panose="02010609060101010101" pitchFamily="49" charset="-122"/>
                <a:cs typeface="黑体" panose="02010609060101010101" pitchFamily="49" charset="-122"/>
              </a:rPr>
              <a:t>1.</a:t>
            </a:r>
            <a:r>
              <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rPr>
              <a:t>利用教材</a:t>
            </a:r>
            <a:endPar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709930" y="1710055"/>
            <a:ext cx="5180965" cy="2676525"/>
          </a:xfrm>
          <a:prstGeom prst="rect">
            <a:avLst/>
          </a:prstGeom>
          <a:noFill/>
        </p:spPr>
        <p:txBody>
          <a:bodyPr wrap="square" rtlCol="0">
            <a:spAutoFit/>
          </a:bodyPr>
          <a:p>
            <a:pPr fontAlgn="auto">
              <a:lnSpc>
                <a:spcPct val="150000"/>
              </a:lnSpc>
            </a:pPr>
            <a:r>
              <a:rPr lang="zh-CN" altLang="en-US" sz="2800">
                <a:latin typeface="黑体" panose="02010609060101010101" pitchFamily="49" charset="-122"/>
                <a:ea typeface="黑体" panose="02010609060101010101" pitchFamily="49" charset="-122"/>
              </a:rPr>
              <a:t>【思考点】</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【学思之窗】</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【探究与拓展】</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【学习拓展】</a:t>
            </a:r>
            <a:endParaRPr lang="zh-CN" altLang="en-US" sz="2800">
              <a:latin typeface="黑体" panose="02010609060101010101" pitchFamily="49" charset="-122"/>
              <a:ea typeface="黑体" panose="02010609060101010101" pitchFamily="49"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rcRect l="22357" t="27605" r="19492" b="8031"/>
          <a:stretch>
            <a:fillRect/>
          </a:stretch>
        </p:blipFill>
        <p:spPr>
          <a:xfrm>
            <a:off x="3510915" y="824865"/>
            <a:ext cx="8704580" cy="5419725"/>
          </a:xfrm>
          <a:prstGeom prst="rect">
            <a:avLst/>
          </a:prstGeom>
        </p:spPr>
      </p:pic>
      <p:sp>
        <p:nvSpPr>
          <p:cNvPr id="3" name="文本框 2"/>
          <p:cNvSpPr txBox="1"/>
          <p:nvPr/>
        </p:nvSpPr>
        <p:spPr>
          <a:xfrm>
            <a:off x="574040" y="823595"/>
            <a:ext cx="4344035" cy="645160"/>
          </a:xfrm>
          <a:prstGeom prst="rect">
            <a:avLst/>
          </a:prstGeom>
          <a:solidFill>
            <a:schemeClr val="accent5"/>
          </a:solidFill>
        </p:spPr>
        <p:txBody>
          <a:bodyPr wrap="square" rtlCol="0">
            <a:spAutoFit/>
          </a:bodyPr>
          <a:p>
            <a:pPr algn="ctr"/>
            <a:r>
              <a:rPr lang="en-US" altLang="zh-CN" sz="3600" b="1">
                <a:solidFill>
                  <a:schemeClr val="bg1"/>
                </a:solidFill>
                <a:latin typeface="黑体" panose="02010609060101010101" pitchFamily="49" charset="-122"/>
                <a:ea typeface="黑体" panose="02010609060101010101" pitchFamily="49" charset="-122"/>
                <a:cs typeface="黑体" panose="02010609060101010101" pitchFamily="49" charset="-122"/>
              </a:rPr>
              <a:t>1.</a:t>
            </a:r>
            <a:r>
              <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rPr>
              <a:t>利用教材</a:t>
            </a:r>
            <a:endPar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709930" y="1710055"/>
            <a:ext cx="5180965" cy="2676525"/>
          </a:xfrm>
          <a:prstGeom prst="rect">
            <a:avLst/>
          </a:prstGeom>
          <a:noFill/>
        </p:spPr>
        <p:txBody>
          <a:bodyPr wrap="square" rtlCol="0">
            <a:spAutoFit/>
          </a:bodyPr>
          <a:p>
            <a:pPr fontAlgn="auto">
              <a:lnSpc>
                <a:spcPct val="150000"/>
              </a:lnSpc>
            </a:pPr>
            <a:r>
              <a:rPr lang="zh-CN" altLang="en-US" sz="2800">
                <a:latin typeface="黑体" panose="02010609060101010101" pitchFamily="49" charset="-122"/>
                <a:ea typeface="黑体" panose="02010609060101010101" pitchFamily="49" charset="-122"/>
              </a:rPr>
              <a:t>【思考点】</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【学思之窗】</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【探究与拓展】</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【学习拓展】</a:t>
            </a:r>
            <a:endParaRPr lang="zh-CN" altLang="en-US" sz="2800">
              <a:latin typeface="黑体" panose="02010609060101010101" pitchFamily="49" charset="-122"/>
              <a:ea typeface="黑体" panose="02010609060101010101" pitchFamily="49"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37180" t="28884" r="24964" b="5233"/>
          <a:stretch>
            <a:fillRect/>
          </a:stretch>
        </p:blipFill>
        <p:spPr>
          <a:xfrm>
            <a:off x="5235575" y="342265"/>
            <a:ext cx="6304915" cy="6172835"/>
          </a:xfrm>
          <a:prstGeom prst="rect">
            <a:avLst/>
          </a:prstGeom>
        </p:spPr>
      </p:pic>
      <p:sp>
        <p:nvSpPr>
          <p:cNvPr id="3" name="文本框 2"/>
          <p:cNvSpPr txBox="1"/>
          <p:nvPr/>
        </p:nvSpPr>
        <p:spPr>
          <a:xfrm>
            <a:off x="574040" y="823595"/>
            <a:ext cx="4344035" cy="645160"/>
          </a:xfrm>
          <a:prstGeom prst="rect">
            <a:avLst/>
          </a:prstGeom>
          <a:solidFill>
            <a:schemeClr val="accent5"/>
          </a:solidFill>
        </p:spPr>
        <p:txBody>
          <a:bodyPr wrap="square" rtlCol="0">
            <a:spAutoFit/>
          </a:bodyPr>
          <a:p>
            <a:pPr algn="ctr"/>
            <a:r>
              <a:rPr lang="en-US" altLang="zh-CN" sz="3600" b="1">
                <a:solidFill>
                  <a:schemeClr val="bg1"/>
                </a:solidFill>
                <a:latin typeface="黑体" panose="02010609060101010101" pitchFamily="49" charset="-122"/>
                <a:ea typeface="黑体" panose="02010609060101010101" pitchFamily="49" charset="-122"/>
                <a:cs typeface="黑体" panose="02010609060101010101" pitchFamily="49" charset="-122"/>
              </a:rPr>
              <a:t>1.</a:t>
            </a:r>
            <a:r>
              <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rPr>
              <a:t>利用教材</a:t>
            </a:r>
            <a:endPar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709930" y="1710055"/>
            <a:ext cx="5180965" cy="2676525"/>
          </a:xfrm>
          <a:prstGeom prst="rect">
            <a:avLst/>
          </a:prstGeom>
          <a:noFill/>
        </p:spPr>
        <p:txBody>
          <a:bodyPr wrap="square" rtlCol="0">
            <a:spAutoFit/>
          </a:bodyPr>
          <a:p>
            <a:pPr fontAlgn="auto">
              <a:lnSpc>
                <a:spcPct val="150000"/>
              </a:lnSpc>
            </a:pPr>
            <a:r>
              <a:rPr lang="zh-CN" altLang="en-US" sz="2800">
                <a:latin typeface="黑体" panose="02010609060101010101" pitchFamily="49" charset="-122"/>
                <a:ea typeface="黑体" panose="02010609060101010101" pitchFamily="49" charset="-122"/>
              </a:rPr>
              <a:t>【思考点】</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【学思之窗】</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【探究与拓展】</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【学习拓展】</a:t>
            </a:r>
            <a:endParaRPr lang="zh-CN" altLang="en-US" sz="2800">
              <a:latin typeface="黑体" panose="02010609060101010101" pitchFamily="49" charset="-122"/>
              <a:ea typeface="黑体" panose="02010609060101010101" pitchFamily="49"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rcRect l="13017" t="22310" r="25947" b="16765"/>
          <a:stretch>
            <a:fillRect/>
          </a:stretch>
        </p:blipFill>
        <p:spPr>
          <a:xfrm>
            <a:off x="3905250" y="823595"/>
            <a:ext cx="8258810" cy="4637405"/>
          </a:xfrm>
          <a:prstGeom prst="rect">
            <a:avLst/>
          </a:prstGeom>
        </p:spPr>
      </p:pic>
      <p:sp>
        <p:nvSpPr>
          <p:cNvPr id="3" name="文本框 2"/>
          <p:cNvSpPr txBox="1"/>
          <p:nvPr/>
        </p:nvSpPr>
        <p:spPr>
          <a:xfrm>
            <a:off x="574040" y="823595"/>
            <a:ext cx="4344035" cy="645160"/>
          </a:xfrm>
          <a:prstGeom prst="rect">
            <a:avLst/>
          </a:prstGeom>
          <a:solidFill>
            <a:schemeClr val="accent5"/>
          </a:solidFill>
        </p:spPr>
        <p:txBody>
          <a:bodyPr wrap="square" rtlCol="0">
            <a:spAutoFit/>
          </a:bodyPr>
          <a:p>
            <a:pPr algn="ctr"/>
            <a:r>
              <a:rPr lang="en-US" altLang="zh-CN" sz="3600" b="1">
                <a:solidFill>
                  <a:schemeClr val="bg1"/>
                </a:solidFill>
                <a:latin typeface="黑体" panose="02010609060101010101" pitchFamily="49" charset="-122"/>
                <a:ea typeface="黑体" panose="02010609060101010101" pitchFamily="49" charset="-122"/>
                <a:cs typeface="黑体" panose="02010609060101010101" pitchFamily="49" charset="-122"/>
              </a:rPr>
              <a:t>1.</a:t>
            </a:r>
            <a:r>
              <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rPr>
              <a:t>利用教材</a:t>
            </a:r>
            <a:endPar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709930" y="1710055"/>
            <a:ext cx="5180965" cy="2676525"/>
          </a:xfrm>
          <a:prstGeom prst="rect">
            <a:avLst/>
          </a:prstGeom>
          <a:noFill/>
        </p:spPr>
        <p:txBody>
          <a:bodyPr wrap="square" rtlCol="0">
            <a:spAutoFit/>
          </a:bodyPr>
          <a:p>
            <a:pPr fontAlgn="auto">
              <a:lnSpc>
                <a:spcPct val="150000"/>
              </a:lnSpc>
            </a:pPr>
            <a:r>
              <a:rPr lang="zh-CN" altLang="en-US" sz="2800">
                <a:latin typeface="黑体" panose="02010609060101010101" pitchFamily="49" charset="-122"/>
                <a:ea typeface="黑体" panose="02010609060101010101" pitchFamily="49" charset="-122"/>
              </a:rPr>
              <a:t>【思考点】</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【学思之窗】</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【探究与拓展】</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【学习拓展】</a:t>
            </a:r>
            <a:endParaRPr lang="zh-CN" altLang="en-US" sz="2800">
              <a:latin typeface="黑体" panose="02010609060101010101" pitchFamily="49" charset="-122"/>
              <a:ea typeface="黑体" panose="02010609060101010101" pitchFamily="49"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74040" y="823595"/>
            <a:ext cx="4344035" cy="645160"/>
          </a:xfrm>
          <a:prstGeom prst="rect">
            <a:avLst/>
          </a:prstGeom>
          <a:solidFill>
            <a:schemeClr val="accent5"/>
          </a:solidFill>
        </p:spPr>
        <p:txBody>
          <a:bodyPr wrap="square" rtlCol="0">
            <a:spAutoFit/>
          </a:bodyPr>
          <a:p>
            <a:pPr algn="ctr"/>
            <a:r>
              <a:rPr lang="en-US" altLang="zh-CN" sz="3600" b="1">
                <a:solidFill>
                  <a:schemeClr val="bg1"/>
                </a:solidFill>
                <a:latin typeface="黑体" panose="02010609060101010101" pitchFamily="49" charset="-122"/>
                <a:ea typeface="黑体" panose="02010609060101010101" pitchFamily="49" charset="-122"/>
                <a:cs typeface="黑体" panose="02010609060101010101" pitchFamily="49" charset="-122"/>
              </a:rPr>
              <a:t>2.</a:t>
            </a:r>
            <a:r>
              <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rPr>
              <a:t>依托</a:t>
            </a:r>
            <a:r>
              <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rPr>
              <a:t>教材</a:t>
            </a:r>
            <a:endPar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709930" y="1710055"/>
            <a:ext cx="5180965" cy="2676525"/>
          </a:xfrm>
          <a:prstGeom prst="rect">
            <a:avLst/>
          </a:prstGeom>
          <a:noFill/>
        </p:spPr>
        <p:txBody>
          <a:bodyPr wrap="square" rtlCol="0">
            <a:spAutoFit/>
          </a:bodyPr>
          <a:p>
            <a:pPr fontAlgn="auto">
              <a:lnSpc>
                <a:spcPct val="150000"/>
              </a:lnSpc>
            </a:pPr>
            <a:r>
              <a:rPr lang="zh-CN" altLang="en-US" sz="2800">
                <a:latin typeface="黑体" panose="02010609060101010101" pitchFamily="49" charset="-122"/>
                <a:ea typeface="黑体" panose="02010609060101010101" pitchFamily="49" charset="-122"/>
              </a:rPr>
              <a:t>【学习聚焦】</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【历史纵横】</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【史料阅读】</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【图片地图】</a:t>
            </a:r>
            <a:endParaRPr lang="zh-CN" altLang="en-US" sz="280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1"/>
          <a:srcRect l="21541" t="45931" r="16933" b="20474"/>
          <a:stretch>
            <a:fillRect/>
          </a:stretch>
        </p:blipFill>
        <p:spPr>
          <a:xfrm>
            <a:off x="3057525" y="1840865"/>
            <a:ext cx="9084945" cy="2682240"/>
          </a:xfrm>
          <a:prstGeom prst="rect">
            <a:avLst/>
          </a:prstGeom>
        </p:spPr>
      </p:pic>
      <p:sp>
        <p:nvSpPr>
          <p:cNvPr id="7" name="文本框 6"/>
          <p:cNvSpPr txBox="1"/>
          <p:nvPr/>
        </p:nvSpPr>
        <p:spPr>
          <a:xfrm>
            <a:off x="3903980" y="4611370"/>
            <a:ext cx="7196455" cy="398780"/>
          </a:xfrm>
          <a:prstGeom prst="rect">
            <a:avLst/>
          </a:prstGeom>
          <a:noFill/>
        </p:spPr>
        <p:txBody>
          <a:bodyPr wrap="square" rtlCol="0">
            <a:spAutoFit/>
          </a:bodyPr>
          <a:p>
            <a:pPr algn="ctr"/>
            <a:r>
              <a:rPr lang="zh-CN" altLang="zh-CN" sz="2000">
                <a:latin typeface="黑体" panose="02010609060101010101" pitchFamily="49" charset="-122"/>
                <a:ea typeface="黑体" panose="02010609060101010101" pitchFamily="49" charset="-122"/>
              </a:rPr>
              <a:t>论证中华五千年文明主要通过哪些途径？</a:t>
            </a:r>
            <a:endParaRPr lang="zh-CN" altLang="zh-CN" sz="2000">
              <a:latin typeface="黑体" panose="02010609060101010101" pitchFamily="49" charset="-122"/>
              <a:ea typeface="黑体" panose="02010609060101010101" pitchFamily="49"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14745" t="16587" r="17397" b="6357"/>
          <a:stretch>
            <a:fillRect/>
          </a:stretch>
        </p:blipFill>
        <p:spPr>
          <a:xfrm>
            <a:off x="4459605" y="579755"/>
            <a:ext cx="7788910" cy="4975225"/>
          </a:xfrm>
          <a:prstGeom prst="rect">
            <a:avLst/>
          </a:prstGeom>
        </p:spPr>
      </p:pic>
      <p:sp>
        <p:nvSpPr>
          <p:cNvPr id="3" name="文本框 2"/>
          <p:cNvSpPr txBox="1"/>
          <p:nvPr/>
        </p:nvSpPr>
        <p:spPr>
          <a:xfrm>
            <a:off x="574040" y="823595"/>
            <a:ext cx="4344035" cy="645160"/>
          </a:xfrm>
          <a:prstGeom prst="rect">
            <a:avLst/>
          </a:prstGeom>
          <a:solidFill>
            <a:schemeClr val="accent5"/>
          </a:solidFill>
        </p:spPr>
        <p:txBody>
          <a:bodyPr wrap="square" rtlCol="0">
            <a:spAutoFit/>
          </a:bodyPr>
          <a:p>
            <a:pPr algn="ctr"/>
            <a:r>
              <a:rPr lang="en-US" altLang="zh-CN" sz="3600" b="1">
                <a:solidFill>
                  <a:schemeClr val="bg1"/>
                </a:solidFill>
                <a:latin typeface="黑体" panose="02010609060101010101" pitchFamily="49" charset="-122"/>
                <a:ea typeface="黑体" panose="02010609060101010101" pitchFamily="49" charset="-122"/>
                <a:cs typeface="黑体" panose="02010609060101010101" pitchFamily="49" charset="-122"/>
              </a:rPr>
              <a:t>2.</a:t>
            </a:r>
            <a:r>
              <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rPr>
              <a:t>依托</a:t>
            </a:r>
            <a:r>
              <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rPr>
              <a:t>教材</a:t>
            </a:r>
            <a:endPar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709930" y="1729105"/>
            <a:ext cx="5180965" cy="2676525"/>
          </a:xfrm>
          <a:prstGeom prst="rect">
            <a:avLst/>
          </a:prstGeom>
          <a:noFill/>
        </p:spPr>
        <p:txBody>
          <a:bodyPr wrap="square" rtlCol="0">
            <a:spAutoFit/>
          </a:bodyPr>
          <a:p>
            <a:pPr fontAlgn="auto">
              <a:lnSpc>
                <a:spcPct val="150000"/>
              </a:lnSpc>
            </a:pPr>
            <a:r>
              <a:rPr lang="zh-CN" altLang="en-US" sz="2800">
                <a:latin typeface="黑体" panose="02010609060101010101" pitchFamily="49" charset="-122"/>
                <a:ea typeface="黑体" panose="02010609060101010101" pitchFamily="49" charset="-122"/>
              </a:rPr>
              <a:t>【学习聚焦】</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【历史纵横】</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【史料阅读】</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【图片地图】</a:t>
            </a:r>
            <a:endParaRPr lang="zh-CN" altLang="en-US" sz="2800">
              <a:latin typeface="黑体" panose="02010609060101010101" pitchFamily="49" charset="-122"/>
              <a:ea typeface="黑体" panose="02010609060101010101" pitchFamily="49" charset="-122"/>
            </a:endParaRPr>
          </a:p>
        </p:txBody>
      </p:sp>
      <p:sp>
        <p:nvSpPr>
          <p:cNvPr id="7" name="文本框 6"/>
          <p:cNvSpPr txBox="1"/>
          <p:nvPr/>
        </p:nvSpPr>
        <p:spPr>
          <a:xfrm>
            <a:off x="4427855" y="5640070"/>
            <a:ext cx="7196455" cy="398780"/>
          </a:xfrm>
          <a:prstGeom prst="rect">
            <a:avLst/>
          </a:prstGeom>
          <a:noFill/>
        </p:spPr>
        <p:txBody>
          <a:bodyPr wrap="square" rtlCol="0">
            <a:spAutoFit/>
          </a:bodyPr>
          <a:p>
            <a:pPr algn="ctr"/>
            <a:r>
              <a:rPr lang="zh-CN" altLang="zh-CN" sz="2000">
                <a:latin typeface="黑体" panose="02010609060101010101" pitchFamily="49" charset="-122"/>
                <a:ea typeface="黑体" panose="02010609060101010101" pitchFamily="49" charset="-122"/>
              </a:rPr>
              <a:t>据材料概括宗法制、井田制的特点。</a:t>
            </a:r>
            <a:endParaRPr lang="zh-CN" altLang="zh-CN" sz="2000">
              <a:latin typeface="黑体" panose="02010609060101010101" pitchFamily="49" charset="-122"/>
              <a:ea typeface="黑体" panose="0201060906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36898" name="表格 336897"/>
          <p:cNvGraphicFramePr/>
          <p:nvPr/>
        </p:nvGraphicFramePr>
        <p:xfrm>
          <a:off x="1703705" y="568960"/>
          <a:ext cx="8996045" cy="5943600"/>
        </p:xfrm>
        <a:graphic>
          <a:graphicData uri="http://schemas.openxmlformats.org/drawingml/2006/table">
            <a:tbl>
              <a:tblPr/>
              <a:tblGrid>
                <a:gridCol w="3007995"/>
                <a:gridCol w="2989580"/>
                <a:gridCol w="2998470"/>
              </a:tblGrid>
              <a:tr h="4572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zh-CN" altLang="en-US" sz="2400" b="1" dirty="0">
                          <a:solidFill>
                            <a:srgbClr val="C00000"/>
                          </a:solidFill>
                        </a:rPr>
                        <a:t>维度</a:t>
                      </a:r>
                      <a:endParaRPr lang="zh-CN" altLang="en-US" sz="1800" dirty="0"/>
                    </a:p>
                  </a:txBody>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72BFC5"/>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zh-CN" altLang="en-US" sz="2400" b="1" dirty="0">
                          <a:solidFill>
                            <a:srgbClr val="C00000"/>
                          </a:solidFill>
                        </a:rPr>
                        <a:t>核心素养</a:t>
                      </a:r>
                      <a:endParaRPr lang="zh-CN" altLang="en-US" sz="1800" dirty="0"/>
                    </a:p>
                  </a:txBody>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72BFC5"/>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t">
                        <a:spcBef>
                          <a:spcPct val="0"/>
                        </a:spcBef>
                        <a:buNone/>
                      </a:pPr>
                      <a:r>
                        <a:rPr lang="zh-CN" altLang="en-US" sz="2400" b="1" dirty="0">
                          <a:solidFill>
                            <a:srgbClr val="C00000"/>
                          </a:solidFill>
                        </a:rPr>
                        <a:t>基本要点</a:t>
                      </a:r>
                      <a:endParaRPr lang="zh-CN" altLang="en-US" sz="1800" dirty="0"/>
                    </a:p>
                  </a:txBody>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72BFC5"/>
                    </a:solidFill>
                  </a:tcPr>
                </a:tc>
              </a:tr>
              <a:tr h="304800">
                <a:tc rowSpan="6">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3200" b="1" dirty="0">
                          <a:solidFill>
                            <a:srgbClr val="000000"/>
                          </a:solidFill>
                        </a:rPr>
                        <a:t>文化基础</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DFE797"/>
                    </a:solidFill>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2400" b="1" dirty="0">
                          <a:solidFill>
                            <a:srgbClr val="000000"/>
                          </a:solidFill>
                        </a:rPr>
                        <a:t>人文底蕴</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000000"/>
                          </a:solidFill>
                        </a:rPr>
                        <a:t>人文积淀</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BFBFBF"/>
                    </a:solidFill>
                  </a:tcPr>
                </a:tc>
              </a:tr>
              <a:tr h="304800">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FF0000"/>
                          </a:solidFill>
                        </a:rPr>
                        <a:t>人文情怀</a:t>
                      </a:r>
                      <a:endParaRPr lang="zh-CN" altLang="en-US" sz="1400" b="1" dirty="0">
                        <a:solidFill>
                          <a:srgbClr val="FF0000"/>
                        </a:solidFill>
                      </a:endParaRPr>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BFBFBF"/>
                    </a:solidFill>
                  </a:tcPr>
                </a:tc>
              </a:tr>
              <a:tr h="304800">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B w="0" cap="flat" cmpd="sng">
                      <a:solidFill>
                        <a:srgbClr val="FFFFFF"/>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FF0000"/>
                          </a:solidFill>
                        </a:rPr>
                        <a:t>审美情趣</a:t>
                      </a:r>
                      <a:endParaRPr lang="zh-CN" altLang="en-US" sz="1400" b="1" dirty="0">
                        <a:solidFill>
                          <a:srgbClr val="FF0000"/>
                        </a:solidFill>
                      </a:endParaRPr>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BFBFBF"/>
                    </a:solidFill>
                  </a:tcPr>
                </a:tc>
              </a:tr>
              <a:tr h="304800">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2400" b="1" dirty="0">
                          <a:solidFill>
                            <a:srgbClr val="000000"/>
                          </a:solidFill>
                        </a:rPr>
                        <a:t>科学精神</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D9D9D9"/>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000000"/>
                          </a:solidFill>
                        </a:rPr>
                        <a:t>理性思维</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8AC6CD"/>
                    </a:solidFill>
                  </a:tcPr>
                </a:tc>
              </a:tr>
              <a:tr h="304800">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FF0000"/>
                          </a:solidFill>
                        </a:rPr>
                        <a:t>批判质疑</a:t>
                      </a:r>
                      <a:endParaRPr lang="zh-CN" altLang="en-US" sz="1400" b="1" dirty="0">
                        <a:solidFill>
                          <a:srgbClr val="FF0000"/>
                        </a:solidFill>
                      </a:endParaRPr>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8AC6CD"/>
                    </a:solidFill>
                  </a:tcPr>
                </a:tc>
              </a:tr>
              <a:tr h="304800">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B w="0" cap="flat" cmpd="sng">
                      <a:solidFill>
                        <a:srgbClr val="FFFFFF"/>
                      </a:solidFill>
                      <a:prstDash val="solid"/>
                      <a:headEnd type="none" w="med" len="med"/>
                      <a:tailEnd type="none" w="med" len="med"/>
                    </a:lnB>
                  </a:tcPr>
                </a:tc>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B w="0" cap="flat" cmpd="sng">
                      <a:solidFill>
                        <a:srgbClr val="FFFFFF"/>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000000"/>
                          </a:solidFill>
                        </a:rPr>
                        <a:t>勇于探究</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8AC6CD"/>
                    </a:solidFill>
                  </a:tcPr>
                </a:tc>
              </a:tr>
              <a:tr h="304800">
                <a:tc rowSpan="6">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3200" b="1" dirty="0">
                          <a:solidFill>
                            <a:srgbClr val="000000"/>
                          </a:solidFill>
                        </a:rPr>
                        <a:t>自主发展</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A3A3E0"/>
                    </a:solidFill>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2400" b="1" dirty="0">
                          <a:solidFill>
                            <a:srgbClr val="000000"/>
                          </a:solidFill>
                        </a:rPr>
                        <a:t>学会学习</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000000"/>
                          </a:solidFill>
                        </a:rPr>
                        <a:t>乐学善学</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BFBFBF"/>
                    </a:solidFill>
                  </a:tcPr>
                </a:tc>
              </a:tr>
              <a:tr h="304800">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000000"/>
                          </a:solidFill>
                        </a:rPr>
                        <a:t>勤于反思</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BFBFBF"/>
                    </a:solidFill>
                  </a:tcPr>
                </a:tc>
              </a:tr>
              <a:tr h="304800">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B w="0" cap="flat" cmpd="sng">
                      <a:solidFill>
                        <a:srgbClr val="FFFFFF"/>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000000"/>
                          </a:solidFill>
                        </a:rPr>
                        <a:t>信息意识</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BFBFBF"/>
                    </a:solidFill>
                  </a:tcPr>
                </a:tc>
              </a:tr>
              <a:tr h="304800">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2400" b="1" dirty="0">
                          <a:solidFill>
                            <a:srgbClr val="000000"/>
                          </a:solidFill>
                        </a:rPr>
                        <a:t>健康生活</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D9D9D9"/>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FF0000"/>
                          </a:solidFill>
                        </a:rPr>
                        <a:t>珍爱生命</a:t>
                      </a:r>
                      <a:endParaRPr lang="zh-CN" altLang="en-US" sz="1400" b="1" dirty="0">
                        <a:solidFill>
                          <a:srgbClr val="FF0000"/>
                        </a:solidFill>
                      </a:endParaRPr>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8AC6CD"/>
                    </a:solidFill>
                  </a:tcPr>
                </a:tc>
              </a:tr>
              <a:tr h="304800">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FF0000"/>
                          </a:solidFill>
                        </a:rPr>
                        <a:t>健全人格</a:t>
                      </a:r>
                      <a:endParaRPr lang="zh-CN" altLang="en-US" sz="1400" b="1" dirty="0">
                        <a:solidFill>
                          <a:srgbClr val="FF0000"/>
                        </a:solidFill>
                      </a:endParaRPr>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8AC6CD"/>
                    </a:solidFill>
                  </a:tcPr>
                </a:tc>
              </a:tr>
              <a:tr h="304800">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B w="0" cap="flat" cmpd="sng">
                      <a:solidFill>
                        <a:srgbClr val="FFFFFF"/>
                      </a:solidFill>
                      <a:prstDash val="solid"/>
                      <a:headEnd type="none" w="med" len="med"/>
                      <a:tailEnd type="none" w="med" len="med"/>
                    </a:lnB>
                  </a:tcPr>
                </a:tc>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B w="0" cap="flat" cmpd="sng">
                      <a:solidFill>
                        <a:srgbClr val="FFFFFF"/>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000000"/>
                          </a:solidFill>
                        </a:rPr>
                        <a:t>自我管理</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8AC6CD"/>
                    </a:solidFill>
                  </a:tcPr>
                </a:tc>
              </a:tr>
              <a:tr h="304800">
                <a:tc rowSpan="6">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3200" b="1" dirty="0">
                          <a:solidFill>
                            <a:srgbClr val="000000"/>
                          </a:solidFill>
                        </a:rPr>
                        <a:t>社会参与</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92D050"/>
                    </a:solidFill>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2400" b="1" dirty="0">
                          <a:solidFill>
                            <a:srgbClr val="000000"/>
                          </a:solidFill>
                        </a:rPr>
                        <a:t>责任担当</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FF0000"/>
                          </a:solidFill>
                        </a:rPr>
                        <a:t>社会责任</a:t>
                      </a:r>
                      <a:endParaRPr lang="zh-CN" altLang="en-US" sz="1400" b="1" dirty="0">
                        <a:solidFill>
                          <a:srgbClr val="FF0000"/>
                        </a:solidFill>
                      </a:endParaRPr>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BFBFBF"/>
                    </a:solidFill>
                  </a:tcPr>
                </a:tc>
              </a:tr>
              <a:tr h="304800">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FF0000"/>
                          </a:solidFill>
                        </a:rPr>
                        <a:t>国家认同</a:t>
                      </a:r>
                      <a:endParaRPr lang="zh-CN" altLang="en-US" sz="1400" b="1" dirty="0">
                        <a:solidFill>
                          <a:srgbClr val="FF0000"/>
                        </a:solidFill>
                      </a:endParaRPr>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BFBFBF"/>
                    </a:solidFill>
                  </a:tcPr>
                </a:tc>
              </a:tr>
              <a:tr h="304800">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B w="0" cap="flat" cmpd="sng">
                      <a:solidFill>
                        <a:srgbClr val="FFFFFF"/>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FF0000"/>
                          </a:solidFill>
                        </a:rPr>
                        <a:t>国际理解</a:t>
                      </a:r>
                      <a:endParaRPr lang="zh-CN" altLang="en-US" sz="1400" b="1" dirty="0">
                        <a:solidFill>
                          <a:srgbClr val="FF0000"/>
                        </a:solidFill>
                      </a:endParaRPr>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BFBFBF"/>
                    </a:solidFill>
                  </a:tcPr>
                </a:tc>
              </a:tr>
              <a:tr h="304800">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2400" b="1" dirty="0">
                          <a:solidFill>
                            <a:srgbClr val="000000"/>
                          </a:solidFill>
                        </a:rPr>
                        <a:t>创新实践</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D9D9D9"/>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FF0000"/>
                          </a:solidFill>
                        </a:rPr>
                        <a:t>劳动意识</a:t>
                      </a:r>
                      <a:endParaRPr lang="zh-CN" altLang="en-US" sz="1400" b="1" dirty="0">
                        <a:solidFill>
                          <a:srgbClr val="FF0000"/>
                        </a:solidFill>
                      </a:endParaRPr>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72BFC5"/>
                    </a:solidFill>
                  </a:tcPr>
                </a:tc>
              </a:tr>
              <a:tr h="304800">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000000"/>
                          </a:solidFill>
                        </a:rPr>
                        <a:t>问题解决</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72BFC5"/>
                    </a:solidFill>
                  </a:tcPr>
                </a:tc>
              </a:tr>
              <a:tr h="304800">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B w="0" cap="flat" cmpd="sng">
                      <a:solidFill>
                        <a:srgbClr val="FFFFFF"/>
                      </a:solidFill>
                      <a:prstDash val="solid"/>
                      <a:headEnd type="none" w="med" len="med"/>
                      <a:tailEnd type="none" w="med" len="med"/>
                    </a:lnB>
                  </a:tcPr>
                </a:tc>
                <a:tc vMerge="1">
                  <a:tcP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B w="0" cap="flat" cmpd="sng">
                      <a:solidFill>
                        <a:srgbClr val="FFFFFF"/>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fontAlgn="ctr">
                        <a:spcBef>
                          <a:spcPct val="0"/>
                        </a:spcBef>
                        <a:buNone/>
                      </a:pPr>
                      <a:r>
                        <a:rPr lang="zh-CN" altLang="en-US" sz="1400" b="1" dirty="0">
                          <a:solidFill>
                            <a:srgbClr val="000000"/>
                          </a:solidFill>
                        </a:rPr>
                        <a:t>技术应用</a:t>
                      </a:r>
                      <a:endParaRPr lang="zh-CN" altLang="en-US" sz="1800" dirty="0"/>
                    </a:p>
                  </a:txBody>
                  <a:tcPr anchor="ctr">
                    <a:lnL w="0" cap="flat" cmpd="sng">
                      <a:solidFill>
                        <a:srgbClr val="FFFFFF"/>
                      </a:solidFill>
                      <a:prstDash val="solid"/>
                      <a:headEnd type="none" w="med" len="med"/>
                      <a:tailEnd type="none" w="med" len="med"/>
                    </a:lnL>
                    <a:lnR w="0" cap="flat" cmpd="sng">
                      <a:solidFill>
                        <a:srgbClr val="FFFFFF"/>
                      </a:solidFill>
                      <a:prstDash val="solid"/>
                      <a:headEnd type="none" w="med" len="med"/>
                      <a:tailEnd type="none" w="med" len="med"/>
                    </a:lnR>
                    <a:lnT w="0" cap="flat" cmpd="sng">
                      <a:solidFill>
                        <a:srgbClr val="FFFFFF"/>
                      </a:solidFill>
                      <a:prstDash val="solid"/>
                      <a:headEnd type="none" w="med" len="med"/>
                      <a:tailEnd type="none" w="med" len="med"/>
                    </a:lnT>
                    <a:lnB w="0" cap="flat" cmpd="sng">
                      <a:solidFill>
                        <a:srgbClr val="FFFFFF"/>
                      </a:solidFill>
                      <a:prstDash val="solid"/>
                      <a:headEnd type="none" w="med" len="med"/>
                      <a:tailEnd type="none" w="med" len="med"/>
                    </a:lnB>
                    <a:lnTlToBr>
                      <a:noFill/>
                    </a:lnTlToBr>
                    <a:lnBlToTr>
                      <a:noFill/>
                    </a:lnBlToTr>
                    <a:solidFill>
                      <a:srgbClr val="72BFC5"/>
                    </a:solidFill>
                  </a:tcPr>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28758" t="15224" r="26947" b="7482"/>
          <a:stretch>
            <a:fillRect/>
          </a:stretch>
        </p:blipFill>
        <p:spPr>
          <a:xfrm>
            <a:off x="5193665" y="-48895"/>
            <a:ext cx="6962140" cy="6834505"/>
          </a:xfrm>
          <a:prstGeom prst="rect">
            <a:avLst/>
          </a:prstGeom>
        </p:spPr>
      </p:pic>
      <p:sp>
        <p:nvSpPr>
          <p:cNvPr id="3" name="文本框 2"/>
          <p:cNvSpPr txBox="1"/>
          <p:nvPr/>
        </p:nvSpPr>
        <p:spPr>
          <a:xfrm>
            <a:off x="574040" y="823595"/>
            <a:ext cx="4344035" cy="645160"/>
          </a:xfrm>
          <a:prstGeom prst="rect">
            <a:avLst/>
          </a:prstGeom>
          <a:solidFill>
            <a:schemeClr val="accent5"/>
          </a:solidFill>
        </p:spPr>
        <p:txBody>
          <a:bodyPr wrap="square" rtlCol="0">
            <a:spAutoFit/>
          </a:bodyPr>
          <a:p>
            <a:pPr algn="ctr"/>
            <a:r>
              <a:rPr lang="en-US" altLang="zh-CN" sz="3600" b="1">
                <a:solidFill>
                  <a:schemeClr val="bg1"/>
                </a:solidFill>
                <a:latin typeface="黑体" panose="02010609060101010101" pitchFamily="49" charset="-122"/>
                <a:ea typeface="黑体" panose="02010609060101010101" pitchFamily="49" charset="-122"/>
                <a:cs typeface="黑体" panose="02010609060101010101" pitchFamily="49" charset="-122"/>
              </a:rPr>
              <a:t>2.</a:t>
            </a:r>
            <a:r>
              <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rPr>
              <a:t>依托</a:t>
            </a:r>
            <a:r>
              <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rPr>
              <a:t>教材</a:t>
            </a:r>
            <a:endParaRPr lang="zh-CN" altLang="en-US" sz="3600" b="1">
              <a:solidFill>
                <a:schemeClr val="bg1"/>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709930" y="1729105"/>
            <a:ext cx="5180965" cy="2676525"/>
          </a:xfrm>
          <a:prstGeom prst="rect">
            <a:avLst/>
          </a:prstGeom>
          <a:noFill/>
        </p:spPr>
        <p:txBody>
          <a:bodyPr wrap="square" rtlCol="0">
            <a:spAutoFit/>
          </a:bodyPr>
          <a:p>
            <a:pPr fontAlgn="auto">
              <a:lnSpc>
                <a:spcPct val="150000"/>
              </a:lnSpc>
            </a:pPr>
            <a:r>
              <a:rPr lang="zh-CN" altLang="en-US" sz="2800">
                <a:latin typeface="黑体" panose="02010609060101010101" pitchFamily="49" charset="-122"/>
                <a:ea typeface="黑体" panose="02010609060101010101" pitchFamily="49" charset="-122"/>
              </a:rPr>
              <a:t>【学习聚焦】</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【历史纵横】</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【史料阅读】</a:t>
            </a:r>
            <a:endParaRPr lang="zh-CN" altLang="en-US" sz="2800">
              <a:latin typeface="黑体" panose="02010609060101010101" pitchFamily="49" charset="-122"/>
              <a:ea typeface="黑体" panose="02010609060101010101" pitchFamily="49" charset="-122"/>
            </a:endParaRPr>
          </a:p>
          <a:p>
            <a:pPr fontAlgn="auto">
              <a:lnSpc>
                <a:spcPct val="150000"/>
              </a:lnSpc>
            </a:pPr>
            <a:r>
              <a:rPr lang="zh-CN" altLang="en-US" sz="2800">
                <a:latin typeface="黑体" panose="02010609060101010101" pitchFamily="49" charset="-122"/>
                <a:ea typeface="黑体" panose="02010609060101010101" pitchFamily="49" charset="-122"/>
              </a:rPr>
              <a:t>【图片地图】</a:t>
            </a:r>
            <a:endParaRPr lang="zh-CN" altLang="en-US" sz="2800">
              <a:latin typeface="黑体" panose="02010609060101010101" pitchFamily="49" charset="-122"/>
              <a:ea typeface="黑体" panose="02010609060101010101" pitchFamily="49" charset="-122"/>
            </a:endParaRPr>
          </a:p>
        </p:txBody>
      </p:sp>
      <p:sp>
        <p:nvSpPr>
          <p:cNvPr id="7" name="文本框 6"/>
          <p:cNvSpPr txBox="1"/>
          <p:nvPr/>
        </p:nvSpPr>
        <p:spPr>
          <a:xfrm>
            <a:off x="440690" y="4617720"/>
            <a:ext cx="4619625" cy="1383665"/>
          </a:xfrm>
          <a:prstGeom prst="rect">
            <a:avLst/>
          </a:prstGeom>
          <a:noFill/>
        </p:spPr>
        <p:txBody>
          <a:bodyPr wrap="square" rtlCol="0">
            <a:spAutoFit/>
          </a:bodyPr>
          <a:p>
            <a:pPr algn="l" fontAlgn="auto">
              <a:lnSpc>
                <a:spcPct val="150000"/>
              </a:lnSpc>
            </a:pPr>
            <a:r>
              <a:rPr lang="en-US" altLang="zh-CN" sz="2000">
                <a:latin typeface="黑体" panose="02010609060101010101" pitchFamily="49" charset="-122"/>
                <a:ea typeface="黑体" panose="02010609060101010101" pitchFamily="49" charset="-122"/>
              </a:rPr>
              <a:t>    1.</a:t>
            </a:r>
            <a:r>
              <a:rPr lang="zh-CN" altLang="zh-CN">
                <a:latin typeface="黑体" panose="02010609060101010101" pitchFamily="49" charset="-122"/>
                <a:ea typeface="黑体" panose="02010609060101010101" pitchFamily="49" charset="-122"/>
              </a:rPr>
              <a:t>据材料概括《魏书》如何评价孝文帝及其改革的意义？</a:t>
            </a:r>
            <a:endParaRPr lang="zh-CN" altLang="zh-CN">
              <a:latin typeface="黑体" panose="02010609060101010101" pitchFamily="49" charset="-122"/>
              <a:ea typeface="黑体" panose="02010609060101010101" pitchFamily="49" charset="-122"/>
            </a:endParaRPr>
          </a:p>
          <a:p>
            <a:pPr algn="l" fontAlgn="auto">
              <a:lnSpc>
                <a:spcPct val="150000"/>
              </a:lnSpc>
            </a:pPr>
            <a:r>
              <a:rPr lang="zh-CN" altLang="zh-CN">
                <a:latin typeface="黑体" panose="02010609060101010101" pitchFamily="49" charset="-122"/>
                <a:ea typeface="黑体" panose="02010609060101010101" pitchFamily="49" charset="-122"/>
              </a:rPr>
              <a:t>    </a:t>
            </a:r>
            <a:r>
              <a:rPr lang="en-US" altLang="zh-CN">
                <a:latin typeface="黑体" panose="02010609060101010101" pitchFamily="49" charset="-122"/>
                <a:ea typeface="黑体" panose="02010609060101010101" pitchFamily="49" charset="-122"/>
              </a:rPr>
              <a:t>2.</a:t>
            </a:r>
            <a:r>
              <a:rPr lang="zh-CN" altLang="zh-CN">
                <a:latin typeface="黑体" panose="02010609060101010101" pitchFamily="49" charset="-122"/>
                <a:ea typeface="黑体" panose="02010609060101010101" pitchFamily="49" charset="-122"/>
              </a:rPr>
              <a:t>据右图分析当时的政治形势。</a:t>
            </a:r>
            <a:endParaRPr lang="zh-CN" altLang="zh-CN">
              <a:latin typeface="黑体" panose="02010609060101010101" pitchFamily="49" charset="-122"/>
              <a:ea typeface="黑体" panose="02010609060101010101" pitchFamily="49"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20750" t="24922" r="19402" b="11977"/>
          <a:stretch>
            <a:fillRect/>
          </a:stretch>
        </p:blipFill>
        <p:spPr>
          <a:xfrm>
            <a:off x="1751330" y="128905"/>
            <a:ext cx="9063990" cy="5375910"/>
          </a:xfrm>
          <a:prstGeom prst="rect">
            <a:avLst/>
          </a:prstGeom>
        </p:spPr>
      </p:pic>
      <p:sp>
        <p:nvSpPr>
          <p:cNvPr id="7" name="文本框 6"/>
          <p:cNvSpPr txBox="1"/>
          <p:nvPr/>
        </p:nvSpPr>
        <p:spPr>
          <a:xfrm>
            <a:off x="1751330" y="5504815"/>
            <a:ext cx="9064625" cy="398780"/>
          </a:xfrm>
          <a:prstGeom prst="rect">
            <a:avLst/>
          </a:prstGeom>
          <a:noFill/>
        </p:spPr>
        <p:txBody>
          <a:bodyPr wrap="square" rtlCol="0">
            <a:spAutoFit/>
          </a:bodyPr>
          <a:p>
            <a:pPr algn="ctr"/>
            <a:r>
              <a:rPr lang="zh-CN" altLang="zh-CN" sz="2000">
                <a:latin typeface="黑体" panose="02010609060101010101" pitchFamily="49" charset="-122"/>
                <a:ea typeface="黑体" panose="02010609060101010101" pitchFamily="49" charset="-122"/>
              </a:rPr>
              <a:t>据图分析唐朝对外交通路线的特点。</a:t>
            </a:r>
            <a:endParaRPr lang="zh-CN" altLang="zh-CN" sz="2000">
              <a:latin typeface="黑体" panose="02010609060101010101" pitchFamily="49" charset="-122"/>
              <a:ea typeface="黑体" panose="02010609060101010101" pitchFamily="49"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34966" t="51118" r="18551" b="16495"/>
          <a:stretch>
            <a:fillRect/>
          </a:stretch>
        </p:blipFill>
        <p:spPr>
          <a:xfrm>
            <a:off x="2402840" y="738505"/>
            <a:ext cx="7385685" cy="2894965"/>
          </a:xfrm>
          <a:prstGeom prst="rect">
            <a:avLst/>
          </a:prstGeom>
        </p:spPr>
      </p:pic>
      <p:sp>
        <p:nvSpPr>
          <p:cNvPr id="3" name="文本框 2"/>
          <p:cNvSpPr txBox="1"/>
          <p:nvPr/>
        </p:nvSpPr>
        <p:spPr>
          <a:xfrm>
            <a:off x="998220" y="3759200"/>
            <a:ext cx="10348595" cy="1938020"/>
          </a:xfrm>
          <a:prstGeom prst="rect">
            <a:avLst/>
          </a:prstGeom>
          <a:noFill/>
        </p:spPr>
        <p:txBody>
          <a:bodyPr wrap="square" rtlCol="0" anchor="t">
            <a:spAutoFit/>
          </a:bodyPr>
          <a:p>
            <a:pPr fontAlgn="auto">
              <a:lnSpc>
                <a:spcPct val="150000"/>
              </a:lnSpc>
            </a:pPr>
            <a:r>
              <a:rPr lang="en-US" altLang="zh-CN" sz="2000">
                <a:latin typeface="黑体" panose="02010609060101010101" pitchFamily="49" charset="-122"/>
                <a:ea typeface="黑体" panose="02010609060101010101" pitchFamily="49" charset="-122"/>
                <a:cs typeface="黑体" panose="02010609060101010101" pitchFamily="49" charset="-122"/>
              </a:rPr>
              <a:t>    </a:t>
            </a:r>
            <a:r>
              <a:rPr lang="zh-CN" altLang="en-US" sz="2000">
                <a:latin typeface="黑体" panose="02010609060101010101" pitchFamily="49" charset="-122"/>
                <a:ea typeface="黑体" panose="02010609060101010101" pitchFamily="49" charset="-122"/>
                <a:cs typeface="黑体" panose="02010609060101010101" pitchFamily="49" charset="-122"/>
              </a:rPr>
              <a:t>【例】募役法（免疫法</a:t>
            </a:r>
            <a:r>
              <a:rPr lang="zh-CN" altLang="en-US" sz="2000">
                <a:latin typeface="黑体" panose="02010609060101010101" pitchFamily="49" charset="-122"/>
                <a:ea typeface="黑体" panose="02010609060101010101" pitchFamily="49" charset="-122"/>
                <a:cs typeface="黑体" panose="02010609060101010101" pitchFamily="49" charset="-122"/>
                <a:sym typeface="+mn-ea"/>
              </a:rPr>
              <a:t>）是</a:t>
            </a:r>
            <a:r>
              <a:rPr lang="zh-CN" altLang="en-US" sz="2000">
                <a:latin typeface="黑体" panose="02010609060101010101" pitchFamily="49" charset="-122"/>
                <a:ea typeface="黑体" panose="02010609060101010101" pitchFamily="49" charset="-122"/>
                <a:cs typeface="黑体" panose="02010609060101010101" pitchFamily="49" charset="-122"/>
              </a:rPr>
              <a:t>王安变法的重要内容之一。该法规定：由政府出钱雇人服役，然后按户征收雇役费用，称“免役钱”；原本免役的官户、僧道户等，也缴纳同样的钱，称“助役钱”。它使原来轮流充役的农村居民回乡务农，原来享有免役特权的人户不得不交纳役钱，使很多农民免除劳役，官府也因此增加了一宗收入。</a:t>
            </a:r>
            <a:endParaRPr lang="zh-CN" altLang="en-US" sz="200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991870" y="139700"/>
          <a:ext cx="10257790" cy="5805805"/>
        </p:xfrm>
        <a:graphic>
          <a:graphicData uri="http://schemas.openxmlformats.org/drawingml/2006/table">
            <a:tbl>
              <a:tblPr firstRow="1" bandRow="1">
                <a:tableStyleId>{5C22544A-7EE6-4342-B048-85BDC9FD1C3A}</a:tableStyleId>
              </a:tblPr>
              <a:tblGrid>
                <a:gridCol w="5128895"/>
                <a:gridCol w="5128895"/>
              </a:tblGrid>
              <a:tr h="2651125">
                <a:tc>
                  <a:txBody>
                    <a:bodyPr/>
                    <a:p>
                      <a:pPr>
                        <a:buNone/>
                      </a:pPr>
                      <a:endParaRPr lang="zh-CN" altLang="en-US">
                        <a:latin typeface="黑体" panose="02010609060101010101" pitchFamily="49" charset="-122"/>
                        <a:ea typeface="黑体" panose="02010609060101010101" pitchFamily="49" charset="-122"/>
                        <a:cs typeface="黑体" panose="02010609060101010101" pitchFamily="49" charset="-122"/>
                      </a:endParaRPr>
                    </a:p>
                    <a:p>
                      <a:pPr>
                        <a:buNone/>
                      </a:pPr>
                      <a:endParaRPr lang="zh-CN" altLang="en-US">
                        <a:latin typeface="黑体" panose="02010609060101010101" pitchFamily="49" charset="-122"/>
                        <a:ea typeface="黑体" panose="02010609060101010101" pitchFamily="49" charset="-122"/>
                        <a:cs typeface="黑体" panose="02010609060101010101" pitchFamily="49" charset="-122"/>
                      </a:endParaRPr>
                    </a:p>
                    <a:p>
                      <a:pPr>
                        <a:buNone/>
                      </a:pPr>
                      <a:endParaRPr lang="zh-CN" altLang="en-US">
                        <a:latin typeface="黑体" panose="02010609060101010101" pitchFamily="49" charset="-122"/>
                        <a:ea typeface="黑体" panose="02010609060101010101" pitchFamily="49" charset="-122"/>
                        <a:cs typeface="黑体" panose="02010609060101010101" pitchFamily="49" charset="-122"/>
                      </a:endParaRPr>
                    </a:p>
                    <a:p>
                      <a:pPr>
                        <a:buNone/>
                      </a:pPr>
                      <a:endParaRPr lang="zh-CN" altLang="en-US">
                        <a:latin typeface="黑体" panose="02010609060101010101" pitchFamily="49" charset="-122"/>
                        <a:ea typeface="黑体" panose="02010609060101010101" pitchFamily="49" charset="-122"/>
                        <a:cs typeface="黑体" panose="02010609060101010101" pitchFamily="49" charset="-122"/>
                      </a:endParaRPr>
                    </a:p>
                    <a:p>
                      <a:pPr>
                        <a:buNone/>
                      </a:pPr>
                      <a:endParaRPr lang="zh-CN" altLang="en-US">
                        <a:latin typeface="黑体" panose="02010609060101010101" pitchFamily="49" charset="-122"/>
                        <a:ea typeface="黑体" panose="02010609060101010101" pitchFamily="49" charset="-122"/>
                        <a:cs typeface="黑体" panose="02010609060101010101" pitchFamily="49" charset="-122"/>
                      </a:endParaRPr>
                    </a:p>
                    <a:p>
                      <a:pPr>
                        <a:buNone/>
                      </a:pPr>
                      <a:endParaRPr lang="zh-CN" altLang="en-US">
                        <a:latin typeface="黑体" panose="02010609060101010101" pitchFamily="49" charset="-122"/>
                        <a:ea typeface="黑体" panose="02010609060101010101" pitchFamily="49" charset="-122"/>
                        <a:cs typeface="黑体" panose="02010609060101010101" pitchFamily="49" charset="-122"/>
                      </a:endParaRPr>
                    </a:p>
                    <a:p>
                      <a:pPr>
                        <a:buNone/>
                      </a:pPr>
                      <a:endParaRPr lang="zh-CN" altLang="en-US">
                        <a:latin typeface="黑体" panose="02010609060101010101" pitchFamily="49" charset="-122"/>
                        <a:ea typeface="黑体" panose="02010609060101010101" pitchFamily="49" charset="-122"/>
                        <a:cs typeface="黑体" panose="02010609060101010101" pitchFamily="49" charset="-122"/>
                      </a:endParaRPr>
                    </a:p>
                    <a:p>
                      <a:pPr algn="ctr">
                        <a:buNone/>
                      </a:pPr>
                      <a:endParaRPr lang="zh-CN" altLang="en-US">
                        <a:latin typeface="黑体" panose="02010609060101010101" pitchFamily="49" charset="-122"/>
                        <a:ea typeface="黑体" panose="02010609060101010101" pitchFamily="49" charset="-122"/>
                        <a:cs typeface="黑体" panose="02010609060101010101" pitchFamily="49" charset="-122"/>
                      </a:endParaRPr>
                    </a:p>
                    <a:p>
                      <a:pPr algn="ctr">
                        <a:buNone/>
                      </a:pPr>
                      <a:r>
                        <a:rPr lang="zh-CN" altLang="en-US">
                          <a:latin typeface="黑体" panose="02010609060101010101" pitchFamily="49" charset="-122"/>
                          <a:ea typeface="黑体" panose="02010609060101010101" pitchFamily="49" charset="-122"/>
                          <a:cs typeface="黑体" panose="02010609060101010101" pitchFamily="49" charset="-122"/>
                        </a:rPr>
                        <a:t>王安石，江西临川人，典型的南方人 </a:t>
                      </a:r>
                      <a:endParaRPr lang="zh-CN" altLang="en-US">
                        <a:latin typeface="黑体" panose="02010609060101010101" pitchFamily="49" charset="-122"/>
                        <a:ea typeface="黑体" panose="02010609060101010101" pitchFamily="49" charset="-122"/>
                        <a:cs typeface="黑体" panose="02010609060101010101" pitchFamily="49" charset="-122"/>
                      </a:endParaRPr>
                    </a:p>
                  </a:txBody>
                  <a:tcPr/>
                </a:tc>
                <a:tc>
                  <a:txBody>
                    <a:bodyPr/>
                    <a:p>
                      <a:pPr>
                        <a:buNone/>
                      </a:pPr>
                      <a:endParaRPr lang="zh-CN" altLang="en-US">
                        <a:latin typeface="黑体" panose="02010609060101010101" pitchFamily="49" charset="-122"/>
                        <a:ea typeface="黑体" panose="02010609060101010101" pitchFamily="49" charset="-122"/>
                        <a:cs typeface="黑体" panose="02010609060101010101" pitchFamily="49" charset="-122"/>
                      </a:endParaRPr>
                    </a:p>
                    <a:p>
                      <a:pPr>
                        <a:buNone/>
                      </a:pPr>
                      <a:endParaRPr lang="zh-CN" altLang="en-US">
                        <a:latin typeface="黑体" panose="02010609060101010101" pitchFamily="49" charset="-122"/>
                        <a:ea typeface="黑体" panose="02010609060101010101" pitchFamily="49" charset="-122"/>
                        <a:cs typeface="黑体" panose="02010609060101010101" pitchFamily="49" charset="-122"/>
                      </a:endParaRPr>
                    </a:p>
                    <a:p>
                      <a:pPr>
                        <a:buNone/>
                      </a:pPr>
                      <a:endParaRPr lang="zh-CN" altLang="en-US">
                        <a:latin typeface="黑体" panose="02010609060101010101" pitchFamily="49" charset="-122"/>
                        <a:ea typeface="黑体" panose="02010609060101010101" pitchFamily="49" charset="-122"/>
                        <a:cs typeface="黑体" panose="02010609060101010101" pitchFamily="49" charset="-122"/>
                      </a:endParaRPr>
                    </a:p>
                    <a:p>
                      <a:pPr>
                        <a:buNone/>
                      </a:pPr>
                      <a:endParaRPr lang="zh-CN" altLang="en-US">
                        <a:latin typeface="黑体" panose="02010609060101010101" pitchFamily="49" charset="-122"/>
                        <a:ea typeface="黑体" panose="02010609060101010101" pitchFamily="49" charset="-122"/>
                        <a:cs typeface="黑体" panose="02010609060101010101" pitchFamily="49" charset="-122"/>
                      </a:endParaRPr>
                    </a:p>
                    <a:p>
                      <a:pPr>
                        <a:buNone/>
                      </a:pPr>
                      <a:endParaRPr lang="zh-CN" altLang="en-US">
                        <a:latin typeface="黑体" panose="02010609060101010101" pitchFamily="49" charset="-122"/>
                        <a:ea typeface="黑体" panose="02010609060101010101" pitchFamily="49" charset="-122"/>
                        <a:cs typeface="黑体" panose="02010609060101010101" pitchFamily="49" charset="-122"/>
                      </a:endParaRPr>
                    </a:p>
                    <a:p>
                      <a:pPr>
                        <a:buNone/>
                      </a:pPr>
                      <a:endParaRPr lang="zh-CN" altLang="en-US">
                        <a:latin typeface="黑体" panose="02010609060101010101" pitchFamily="49" charset="-122"/>
                        <a:ea typeface="黑体" panose="02010609060101010101" pitchFamily="49" charset="-122"/>
                        <a:cs typeface="黑体" panose="02010609060101010101" pitchFamily="49" charset="-122"/>
                      </a:endParaRPr>
                    </a:p>
                    <a:p>
                      <a:pPr>
                        <a:buNone/>
                      </a:pPr>
                      <a:endParaRPr lang="zh-CN" altLang="en-US">
                        <a:latin typeface="黑体" panose="02010609060101010101" pitchFamily="49" charset="-122"/>
                        <a:ea typeface="黑体" panose="02010609060101010101" pitchFamily="49" charset="-122"/>
                        <a:cs typeface="黑体" panose="02010609060101010101" pitchFamily="49" charset="-122"/>
                      </a:endParaRPr>
                    </a:p>
                    <a:p>
                      <a:pPr algn="ctr">
                        <a:buNone/>
                      </a:pPr>
                      <a:endParaRPr lang="zh-CN" altLang="en-US" sz="1800">
                        <a:latin typeface="黑体" panose="02010609060101010101" pitchFamily="49" charset="-122"/>
                        <a:ea typeface="黑体" panose="02010609060101010101" pitchFamily="49" charset="-122"/>
                        <a:cs typeface="黑体" panose="02010609060101010101" pitchFamily="49" charset="-122"/>
                        <a:sym typeface="+mn-ea"/>
                      </a:endParaRPr>
                    </a:p>
                    <a:p>
                      <a:pPr algn="ctr">
                        <a:buNone/>
                      </a:pPr>
                      <a:r>
                        <a:rPr lang="zh-CN" altLang="en-US" sz="1800">
                          <a:latin typeface="黑体" panose="02010609060101010101" pitchFamily="49" charset="-122"/>
                          <a:ea typeface="黑体" panose="02010609060101010101" pitchFamily="49" charset="-122"/>
                          <a:cs typeface="黑体" panose="02010609060101010101" pitchFamily="49" charset="-122"/>
                          <a:sym typeface="+mn-ea"/>
                        </a:rPr>
                        <a:t>司马光，山西夏县人，地道的北方人</a:t>
                      </a:r>
                      <a:endParaRPr lang="zh-CN" altLang="en-US" sz="1800">
                        <a:latin typeface="黑体" panose="02010609060101010101" pitchFamily="49" charset="-122"/>
                        <a:ea typeface="黑体" panose="02010609060101010101" pitchFamily="49" charset="-122"/>
                        <a:cs typeface="黑体" panose="02010609060101010101" pitchFamily="49" charset="-122"/>
                        <a:sym typeface="+mn-ea"/>
                      </a:endParaRPr>
                    </a:p>
                  </a:txBody>
                  <a:tcPr/>
                </a:tc>
              </a:tr>
              <a:tr h="1325880">
                <a:tc>
                  <a:txBody>
                    <a:bodyPr/>
                    <a:p>
                      <a:pPr fontAlgn="auto">
                        <a:lnSpc>
                          <a:spcPct val="150000"/>
                        </a:lnSpc>
                        <a:buNone/>
                      </a:pPr>
                      <a:r>
                        <a:rPr lang="en-US" altLang="zh-CN">
                          <a:latin typeface="黑体" panose="02010609060101010101" pitchFamily="49" charset="-122"/>
                          <a:ea typeface="黑体" panose="02010609060101010101" pitchFamily="49" charset="-122"/>
                          <a:cs typeface="黑体" panose="02010609060101010101" pitchFamily="49" charset="-122"/>
                        </a:rPr>
                        <a:t>    </a:t>
                      </a:r>
                      <a:r>
                        <a:rPr lang="zh-CN" altLang="en-US">
                          <a:latin typeface="黑体" panose="02010609060101010101" pitchFamily="49" charset="-122"/>
                          <a:ea typeface="黑体" panose="02010609060101010101" pitchFamily="49" charset="-122"/>
                          <a:cs typeface="黑体" panose="02010609060101010101" pitchFamily="49" charset="-122"/>
                        </a:rPr>
                        <a:t>王安石所看到的南方农民:“今年收成不错，种植的水果、药材也卖了点钱。我可以交钱给官府，我的差役官府找人替我干了。”</a:t>
                      </a:r>
                      <a:endParaRPr lang="zh-CN" altLang="en-US">
                        <a:latin typeface="黑体" panose="02010609060101010101" pitchFamily="49" charset="-122"/>
                        <a:ea typeface="黑体" panose="02010609060101010101" pitchFamily="49" charset="-122"/>
                        <a:cs typeface="黑体" panose="02010609060101010101" pitchFamily="49" charset="-122"/>
                      </a:endParaRPr>
                    </a:p>
                  </a:txBody>
                  <a:tcPr/>
                </a:tc>
                <a:tc>
                  <a:txBody>
                    <a:bodyPr/>
                    <a:p>
                      <a:pPr fontAlgn="auto">
                        <a:lnSpc>
                          <a:spcPct val="150000"/>
                        </a:lnSpc>
                        <a:buNone/>
                      </a:pPr>
                      <a:r>
                        <a:rPr lang="en-US" altLang="zh-CN" sz="18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1800">
                          <a:latin typeface="黑体" panose="02010609060101010101" pitchFamily="49" charset="-122"/>
                          <a:ea typeface="黑体" panose="02010609060101010101" pitchFamily="49" charset="-122"/>
                          <a:cs typeface="黑体" panose="02010609060101010101" pitchFamily="49" charset="-122"/>
                          <a:sym typeface="+mn-ea"/>
                        </a:rPr>
                        <a:t>司马光所看到的北方农民:“我的收成仅够糊口，叫我出力可以，我哪里有钱请人代役啊?"</a:t>
                      </a:r>
                      <a:endParaRPr lang="zh-CN" altLang="en-US" sz="1800">
                        <a:latin typeface="黑体" panose="02010609060101010101" pitchFamily="49" charset="-122"/>
                        <a:ea typeface="黑体" panose="02010609060101010101" pitchFamily="49" charset="-122"/>
                        <a:cs typeface="黑体" panose="02010609060101010101" pitchFamily="49" charset="-122"/>
                        <a:sym typeface="+mn-ea"/>
                      </a:endParaRPr>
                    </a:p>
                  </a:txBody>
                  <a:tcPr/>
                </a:tc>
              </a:tr>
              <a:tr h="914400">
                <a:tc>
                  <a:txBody>
                    <a:bodyPr/>
                    <a:p>
                      <a:pPr fontAlgn="auto">
                        <a:lnSpc>
                          <a:spcPct val="150000"/>
                        </a:lnSpc>
                        <a:buNone/>
                      </a:pPr>
                      <a:r>
                        <a:rPr lang="en-US" altLang="zh-CN" sz="18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1800">
                          <a:latin typeface="黑体" panose="02010609060101010101" pitchFamily="49" charset="-122"/>
                          <a:ea typeface="黑体" panose="02010609060101010101" pitchFamily="49" charset="-122"/>
                          <a:cs typeface="黑体" panose="02010609060101010101" pitchFamily="49" charset="-122"/>
                          <a:sym typeface="+mn-ea"/>
                        </a:rPr>
                        <a:t>王安石:“老百姓可以交纳免役钱，由政府 雇人代役。”</a:t>
                      </a:r>
                      <a:endParaRPr lang="zh-CN" altLang="en-US" sz="1800">
                        <a:latin typeface="黑体" panose="02010609060101010101" pitchFamily="49" charset="-122"/>
                        <a:ea typeface="黑体" panose="02010609060101010101" pitchFamily="49" charset="-122"/>
                        <a:cs typeface="黑体" panose="02010609060101010101" pitchFamily="49" charset="-122"/>
                        <a:sym typeface="+mn-ea"/>
                      </a:endParaRPr>
                    </a:p>
                  </a:txBody>
                  <a:tcPr/>
                </a:tc>
                <a:tc>
                  <a:txBody>
                    <a:bodyPr/>
                    <a:p>
                      <a:pPr fontAlgn="auto">
                        <a:lnSpc>
                          <a:spcPct val="150000"/>
                        </a:lnSpc>
                        <a:buNone/>
                      </a:pPr>
                      <a:r>
                        <a:rPr lang="en-US" altLang="zh-CN" sz="18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1800">
                          <a:latin typeface="黑体" panose="02010609060101010101" pitchFamily="49" charset="-122"/>
                          <a:ea typeface="黑体" panose="02010609060101010101" pitchFamily="49" charset="-122"/>
                          <a:cs typeface="黑体" panose="02010609060101010101" pitchFamily="49" charset="-122"/>
                          <a:sym typeface="+mn-ea"/>
                        </a:rPr>
                        <a:t>司马光:“从古到今，哪有出钱请人代役的事情?这法令万万不可行!" </a:t>
                      </a:r>
                      <a:endParaRPr lang="zh-CN" altLang="en-US" sz="1800">
                        <a:latin typeface="黑体" panose="02010609060101010101" pitchFamily="49" charset="-122"/>
                        <a:ea typeface="黑体" panose="02010609060101010101" pitchFamily="49" charset="-122"/>
                        <a:cs typeface="黑体" panose="02010609060101010101" pitchFamily="49" charset="-122"/>
                        <a:sym typeface="+mn-ea"/>
                      </a:endParaRPr>
                    </a:p>
                  </a:txBody>
                  <a:tcPr/>
                </a:tc>
              </a:tr>
              <a:tr h="914400">
                <a:tc gridSpan="2">
                  <a:txBody>
                    <a:bodyPr/>
                    <a:p>
                      <a:pPr fontAlgn="auto">
                        <a:lnSpc>
                          <a:spcPct val="150000"/>
                        </a:lnSpc>
                        <a:buNone/>
                      </a:pPr>
                      <a:r>
                        <a:rPr lang="en-US" altLang="zh-CN" sz="1800">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1800">
                          <a:latin typeface="黑体" panose="02010609060101010101" pitchFamily="49" charset="-122"/>
                          <a:ea typeface="黑体" panose="02010609060101010101" pitchFamily="49" charset="-122"/>
                          <a:cs typeface="黑体" panose="02010609060101010101" pitchFamily="49" charset="-122"/>
                          <a:sym typeface="+mn-ea"/>
                        </a:rPr>
                        <a:t>问题：你认为王安石推行免役法和司马光反对免役法的理由分别是什么?你认为他们为什么会产生如此大的分歧?</a:t>
                      </a:r>
                      <a:endParaRPr lang="zh-CN" altLang="en-US">
                        <a:latin typeface="黑体" panose="02010609060101010101" pitchFamily="49" charset="-122"/>
                        <a:ea typeface="黑体" panose="02010609060101010101" pitchFamily="49" charset="-122"/>
                        <a:cs typeface="黑体" panose="02010609060101010101" pitchFamily="49" charset="-122"/>
                      </a:endParaRPr>
                    </a:p>
                  </a:txBody>
                  <a:tcPr/>
                </a:tc>
                <a:tc hMerge="1">
                  <a:tcPr/>
                </a:tc>
              </a:tr>
            </a:tbl>
          </a:graphicData>
        </a:graphic>
      </p:graphicFrame>
      <p:pic>
        <p:nvPicPr>
          <p:cNvPr id="4" name="图片 3"/>
          <p:cNvPicPr>
            <a:picLocks noChangeAspect="1"/>
          </p:cNvPicPr>
          <p:nvPr/>
        </p:nvPicPr>
        <p:blipFill>
          <a:blip r:embed="rId1"/>
          <a:stretch>
            <a:fillRect/>
          </a:stretch>
        </p:blipFill>
        <p:spPr>
          <a:xfrm>
            <a:off x="7753350" y="255905"/>
            <a:ext cx="1609725" cy="1960245"/>
          </a:xfrm>
          <a:prstGeom prst="rect">
            <a:avLst/>
          </a:prstGeom>
        </p:spPr>
      </p:pic>
      <p:pic>
        <p:nvPicPr>
          <p:cNvPr id="5" name="图片 4"/>
          <p:cNvPicPr>
            <a:picLocks noChangeAspect="1"/>
          </p:cNvPicPr>
          <p:nvPr/>
        </p:nvPicPr>
        <p:blipFill>
          <a:blip r:embed="rId2"/>
          <a:stretch>
            <a:fillRect/>
          </a:stretch>
        </p:blipFill>
        <p:spPr>
          <a:xfrm>
            <a:off x="2864485" y="255905"/>
            <a:ext cx="1623695" cy="1885950"/>
          </a:xfrm>
          <a:prstGeom prst="rect">
            <a:avLst/>
          </a:prstGeom>
        </p:spPr>
      </p:pic>
      <p:sp>
        <p:nvSpPr>
          <p:cNvPr id="6" name="文本框 5"/>
          <p:cNvSpPr txBox="1"/>
          <p:nvPr/>
        </p:nvSpPr>
        <p:spPr>
          <a:xfrm>
            <a:off x="3359150" y="5996940"/>
            <a:ext cx="7614920" cy="337185"/>
          </a:xfrm>
          <a:prstGeom prst="rect">
            <a:avLst/>
          </a:prstGeom>
          <a:noFill/>
        </p:spPr>
        <p:txBody>
          <a:bodyPr wrap="square" rtlCol="0">
            <a:spAutoFit/>
          </a:bodyPr>
          <a:p>
            <a:pPr algn="r"/>
            <a:r>
              <a:rPr lang="en-US" altLang="zh-CN" sz="1600">
                <a:latin typeface="楷体" panose="02010609060101010101" pitchFamily="49" charset="-122"/>
                <a:ea typeface="楷体" panose="02010609060101010101" pitchFamily="49" charset="-122"/>
                <a:cs typeface="楷体" panose="02010609060101010101" pitchFamily="49" charset="-122"/>
              </a:rPr>
              <a:t>——</a:t>
            </a:r>
            <a:r>
              <a:rPr lang="zh-CN" altLang="en-US" sz="1600">
                <a:latin typeface="楷体" panose="02010609060101010101" pitchFamily="49" charset="-122"/>
                <a:ea typeface="楷体" panose="02010609060101010101" pitchFamily="49" charset="-122"/>
                <a:cs typeface="楷体" panose="02010609060101010101" pitchFamily="49" charset="-122"/>
              </a:rPr>
              <a:t>王棣《北宋差异中的南北差异</a:t>
            </a:r>
            <a:r>
              <a:rPr lang="zh-CN" altLang="en-US" sz="1600">
                <a:latin typeface="楷体" panose="02010609060101010101" pitchFamily="49" charset="-122"/>
                <a:ea typeface="楷体" panose="02010609060101010101" pitchFamily="49" charset="-122"/>
                <a:cs typeface="楷体" panose="02010609060101010101" pitchFamily="49" charset="-122"/>
                <a:sym typeface="+mn-ea"/>
              </a:rPr>
              <a:t>》，《晋阳学刊》</a:t>
            </a:r>
            <a:r>
              <a:rPr lang="en-US" altLang="zh-CN" sz="1600">
                <a:latin typeface="楷体" panose="02010609060101010101" pitchFamily="49" charset="-122"/>
                <a:ea typeface="楷体" panose="02010609060101010101" pitchFamily="49" charset="-122"/>
                <a:cs typeface="楷体" panose="02010609060101010101" pitchFamily="49" charset="-122"/>
                <a:sym typeface="+mn-ea"/>
              </a:rPr>
              <a:t>1987</a:t>
            </a:r>
            <a:r>
              <a:rPr lang="zh-CN" altLang="en-US" sz="1600">
                <a:latin typeface="楷体" panose="02010609060101010101" pitchFamily="49" charset="-122"/>
                <a:ea typeface="楷体" panose="02010609060101010101" pitchFamily="49" charset="-122"/>
                <a:cs typeface="楷体" panose="02010609060101010101" pitchFamily="49" charset="-122"/>
                <a:sym typeface="+mn-ea"/>
              </a:rPr>
              <a:t>年第</a:t>
            </a:r>
            <a:r>
              <a:rPr lang="en-US" altLang="zh-CN" sz="1600">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1600">
                <a:latin typeface="楷体" panose="02010609060101010101" pitchFamily="49" charset="-122"/>
                <a:ea typeface="楷体" panose="02010609060101010101" pitchFamily="49" charset="-122"/>
                <a:cs typeface="楷体" panose="02010609060101010101" pitchFamily="49" charset="-122"/>
                <a:sym typeface="+mn-ea"/>
              </a:rPr>
              <a:t>期</a:t>
            </a:r>
            <a:endParaRPr lang="zh-CN" altLang="en-US" sz="1600">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37857" t="17300" r="25240" b="11063"/>
          <a:stretch>
            <a:fillRect/>
          </a:stretch>
        </p:blipFill>
        <p:spPr>
          <a:xfrm>
            <a:off x="993140" y="382905"/>
            <a:ext cx="5123180" cy="5594350"/>
          </a:xfrm>
          <a:prstGeom prst="rect">
            <a:avLst/>
          </a:prstGeom>
        </p:spPr>
      </p:pic>
      <p:pic>
        <p:nvPicPr>
          <p:cNvPr id="3" name="图片 2"/>
          <p:cNvPicPr>
            <a:picLocks noChangeAspect="1"/>
          </p:cNvPicPr>
          <p:nvPr/>
        </p:nvPicPr>
        <p:blipFill>
          <a:blip r:embed="rId2"/>
          <a:srcRect l="21871" t="29437" r="36351" b="6858"/>
          <a:stretch>
            <a:fillRect/>
          </a:stretch>
        </p:blipFill>
        <p:spPr>
          <a:xfrm>
            <a:off x="6116320" y="694055"/>
            <a:ext cx="5292725" cy="4541520"/>
          </a:xfrm>
          <a:prstGeom prst="rect">
            <a:avLst/>
          </a:prstGeom>
        </p:spPr>
      </p:pic>
      <p:sp>
        <p:nvSpPr>
          <p:cNvPr id="6" name="文本框 5"/>
          <p:cNvSpPr txBox="1"/>
          <p:nvPr/>
        </p:nvSpPr>
        <p:spPr>
          <a:xfrm>
            <a:off x="6116320" y="5422900"/>
            <a:ext cx="5292725" cy="337185"/>
          </a:xfrm>
          <a:prstGeom prst="rect">
            <a:avLst/>
          </a:prstGeom>
          <a:noFill/>
        </p:spPr>
        <p:txBody>
          <a:bodyPr wrap="square" rtlCol="0">
            <a:spAutoFit/>
          </a:bodyPr>
          <a:p>
            <a:pPr algn="ctr"/>
            <a:r>
              <a:rPr lang="zh-CN" sz="1600">
                <a:latin typeface="楷体" panose="02010609060101010101" pitchFamily="49" charset="-122"/>
                <a:ea typeface="楷体" panose="02010609060101010101" pitchFamily="49" charset="-122"/>
                <a:cs typeface="楷体" panose="02010609060101010101" pitchFamily="49" charset="-122"/>
              </a:rPr>
              <a:t>后置到第</a:t>
            </a:r>
            <a:r>
              <a:rPr lang="en-US" altLang="zh-CN" sz="1600">
                <a:latin typeface="楷体" panose="02010609060101010101" pitchFamily="49" charset="-122"/>
                <a:ea typeface="楷体" panose="02010609060101010101" pitchFamily="49" charset="-122"/>
                <a:cs typeface="楷体" panose="02010609060101010101" pitchFamily="49" charset="-122"/>
              </a:rPr>
              <a:t>16</a:t>
            </a:r>
            <a:r>
              <a:rPr lang="zh-CN" altLang="en-US" sz="1600">
                <a:latin typeface="楷体" panose="02010609060101010101" pitchFamily="49" charset="-122"/>
                <a:ea typeface="楷体" panose="02010609060101010101" pitchFamily="49" charset="-122"/>
                <a:cs typeface="楷体" panose="02010609060101010101" pitchFamily="49" charset="-122"/>
              </a:rPr>
              <a:t>课《两次鸦片战争》中重新设计问题</a:t>
            </a:r>
            <a:endParaRPr lang="zh-CN" altLang="en-US" sz="1600">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60145" y="1024890"/>
            <a:ext cx="10203180" cy="4246245"/>
          </a:xfrm>
          <a:prstGeom prst="rect">
            <a:avLst/>
          </a:prstGeom>
          <a:noFill/>
        </p:spPr>
        <p:txBody>
          <a:bodyPr wrap="square" rtlCol="0" anchor="t">
            <a:spAutoFit/>
          </a:bodyPr>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【例】阅读下面的材料并回答问题。</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    材料:此次的战争，表面上是因禁止鸦片问题而起，是中英两国的战争，然而就战争的真正意义说，可称为中西文化的冲突。因为中西人士对于国家政治及一切社会生活的观念完全不同，所以才生出许多不易解决的纠纷问题来。</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en-US" altLang="zh-CN" sz="2000">
                <a:latin typeface="黑体" panose="02010609060101010101" pitchFamily="49" charset="-122"/>
                <a:ea typeface="黑体" panose="02010609060101010101" pitchFamily="49" charset="-122"/>
                <a:cs typeface="黑体" panose="02010609060101010101" pitchFamily="49" charset="-122"/>
              </a:rPr>
              <a:t>                                                  </a:t>
            </a:r>
            <a:r>
              <a:rPr lang="en-US" altLang="zh-CN" sz="1600">
                <a:latin typeface="楷体" panose="02010609060101010101" pitchFamily="49" charset="-122"/>
                <a:ea typeface="楷体" panose="02010609060101010101" pitchFamily="49" charset="-122"/>
                <a:cs typeface="楷体" panose="02010609060101010101" pitchFamily="49" charset="-122"/>
              </a:rPr>
              <a:t>——</a:t>
            </a:r>
            <a:r>
              <a:rPr lang="zh-CN" altLang="en-US" sz="1600">
                <a:latin typeface="楷体" panose="02010609060101010101" pitchFamily="49" charset="-122"/>
                <a:ea typeface="楷体" panose="02010609060101010101" pitchFamily="49" charset="-122"/>
                <a:cs typeface="楷体" panose="02010609060101010101" pitchFamily="49" charset="-122"/>
              </a:rPr>
              <a:t>李剑农《中国近百年政治史》</a:t>
            </a:r>
            <a:endParaRPr lang="zh-CN" altLang="en-US" sz="1600">
              <a:latin typeface="楷体" panose="02010609060101010101" pitchFamily="49" charset="-122"/>
              <a:ea typeface="楷体" panose="02010609060101010101" pitchFamily="49" charset="-122"/>
              <a:cs typeface="楷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1.材料中的观点认为鸦片战争的根本性质是什么?(   )</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    A.中英战争   B.中西战争   C.文化战争   D.禁烟战争 </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fontAlgn="auto">
              <a:lnSpc>
                <a:spcPct val="150000"/>
              </a:lnSpc>
            </a:pPr>
            <a:r>
              <a:rPr lang="zh-CN" altLang="en-US" sz="2000">
                <a:latin typeface="黑体" panose="02010609060101010101" pitchFamily="49" charset="-122"/>
                <a:ea typeface="黑体" panose="02010609060101010101" pitchFamily="49" charset="-122"/>
                <a:cs typeface="黑体" panose="02010609060101010101" pitchFamily="49" charset="-122"/>
              </a:rPr>
              <a:t>2.阅读教材第14课中乾隆、嘉庆皇帝的敕谕，你认为是否能够印证李剑农的观点?为什么?如果不能印证，如何反驳李的观点?</a:t>
            </a:r>
            <a:endParaRPr lang="zh-CN" altLang="en-US" sz="2000">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4410710" y="5419725"/>
            <a:ext cx="6863715" cy="337185"/>
          </a:xfrm>
          <a:prstGeom prst="rect">
            <a:avLst/>
          </a:prstGeom>
          <a:noFill/>
        </p:spPr>
        <p:txBody>
          <a:bodyPr wrap="square" rtlCol="0">
            <a:spAutoFit/>
          </a:bodyPr>
          <a:p>
            <a:pPr algn="r"/>
            <a:r>
              <a:rPr lang="en-US" altLang="zh-CN" sz="1600">
                <a:latin typeface="楷体" panose="02010609060101010101" pitchFamily="49" charset="-122"/>
                <a:ea typeface="楷体" panose="02010609060101010101" pitchFamily="49" charset="-122"/>
                <a:cs typeface="楷体" panose="02010609060101010101" pitchFamily="49" charset="-122"/>
              </a:rPr>
              <a:t>——</a:t>
            </a:r>
            <a:r>
              <a:rPr lang="zh-CN" altLang="en-US" sz="1600">
                <a:latin typeface="楷体" panose="02010609060101010101" pitchFamily="49" charset="-122"/>
                <a:ea typeface="楷体" panose="02010609060101010101" pitchFamily="49" charset="-122"/>
                <a:cs typeface="楷体" panose="02010609060101010101" pitchFamily="49" charset="-122"/>
              </a:rPr>
              <a:t>黄牧航《高中新课程历史学科核心素养优秀教学设计》</a:t>
            </a:r>
            <a:endParaRPr lang="zh-CN" altLang="en-US" sz="16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3842" name="文本框 2083841"/>
          <p:cNvSpPr txBox="1"/>
          <p:nvPr/>
        </p:nvSpPr>
        <p:spPr>
          <a:xfrm>
            <a:off x="814917" y="1065953"/>
            <a:ext cx="10361083" cy="4393565"/>
          </a:xfrm>
          <a:prstGeom prst="rect">
            <a:avLst/>
          </a:prstGeom>
          <a:noFill/>
          <a:ln w="9525">
            <a:noFill/>
          </a:ln>
        </p:spPr>
        <p:txBody>
          <a:bodyPr lIns="121914" tIns="60957" rIns="121914" bIns="60957">
            <a:spAutoFit/>
          </a:bodyPr>
          <a:p>
            <a:pPr>
              <a:lnSpc>
                <a:spcPct val="130000"/>
              </a:lnSpc>
            </a:pPr>
            <a:r>
              <a:rPr lang="zh-CN" altLang="en-US" sz="2665">
                <a:latin typeface="Arial" panose="020B0604020202020204" pitchFamily="34" charset="0"/>
                <a:ea typeface="黑体" panose="02010609060101010101" pitchFamily="49" charset="-122"/>
              </a:rPr>
              <a:t>       </a:t>
            </a:r>
            <a:r>
              <a:rPr lang="zh-CN" altLang="en-US" sz="2665" b="1" dirty="0" err="1">
                <a:solidFill>
                  <a:srgbClr val="FF0000"/>
                </a:solidFill>
                <a:latin typeface="Arial" panose="020B0604020202020204" pitchFamily="34" charset="0"/>
                <a:ea typeface="黑体" panose="02010609060101010101" pitchFamily="49" charset="-122"/>
              </a:rPr>
              <a:t>知识立意</a:t>
            </a:r>
            <a:r>
              <a:rPr lang="zh-CN" altLang="en-US" sz="2665" b="1" dirty="0">
                <a:solidFill>
                  <a:srgbClr val="FF0000"/>
                </a:solidFill>
                <a:latin typeface="Arial" panose="020B0604020202020204" pitchFamily="34" charset="0"/>
                <a:ea typeface="黑体" panose="02010609060101010101" pitchFamily="49" charset="-122"/>
              </a:rPr>
              <a:t>的问题设计，</a:t>
            </a:r>
            <a:r>
              <a:rPr lang="zh-CN" altLang="en-US" sz="2665" dirty="0">
                <a:latin typeface="Arial" panose="020B0604020202020204" pitchFamily="34" charset="0"/>
                <a:ea typeface="黑体" panose="02010609060101010101" pitchFamily="49" charset="-122"/>
              </a:rPr>
              <a:t>与教材知识的对应性较强，指向教材而非针对具体情境的封闭性设问，</a:t>
            </a:r>
            <a:r>
              <a:rPr lang="zh-CN" altLang="en-US" sz="2665" dirty="0" err="1">
                <a:latin typeface="Arial" panose="020B0604020202020204" pitchFamily="34" charset="0"/>
                <a:ea typeface="黑体" panose="02010609060101010101" pitchFamily="49" charset="-122"/>
              </a:rPr>
              <a:t>所有设问又回到了教材的论述和学生对教材知识的识记</a:t>
            </a:r>
            <a:r>
              <a:rPr lang="zh-CN" altLang="en-US" sz="2665" dirty="0">
                <a:latin typeface="Arial" panose="020B0604020202020204" pitchFamily="34" charset="0"/>
                <a:ea typeface="黑体" panose="02010609060101010101" pitchFamily="49" charset="-122"/>
              </a:rPr>
              <a:t>，主要让学生进行 “有没有”“是什么”“多久”“多少”等客观性回答</a:t>
            </a:r>
            <a:r>
              <a:rPr lang="zh-CN" altLang="en-US" sz="2665" dirty="0">
                <a:latin typeface="黑体" panose="02010609060101010101" pitchFamily="49" charset="-122"/>
                <a:ea typeface="黑体" panose="02010609060101010101" pitchFamily="49" charset="-122"/>
              </a:rPr>
              <a:t>。</a:t>
            </a:r>
            <a:endParaRPr lang="zh-CN" altLang="en-US" sz="2665" dirty="0">
              <a:latin typeface="黑体" panose="02010609060101010101" pitchFamily="49" charset="-122"/>
              <a:ea typeface="黑体" panose="02010609060101010101" pitchFamily="49" charset="-122"/>
            </a:endParaRPr>
          </a:p>
          <a:p>
            <a:pPr>
              <a:lnSpc>
                <a:spcPct val="130000"/>
              </a:lnSpc>
            </a:pPr>
            <a:r>
              <a:rPr lang="zh-CN" altLang="en-US" sz="2665" dirty="0">
                <a:latin typeface="黑体" panose="02010609060101010101" pitchFamily="49" charset="-122"/>
                <a:ea typeface="黑体" panose="02010609060101010101" pitchFamily="49" charset="-122"/>
              </a:rPr>
              <a:t>    </a:t>
            </a:r>
            <a:r>
              <a:rPr lang="zh-CN" altLang="en-US" sz="2665" b="1" dirty="0">
                <a:solidFill>
                  <a:srgbClr val="FF0000"/>
                </a:solidFill>
                <a:latin typeface="黑体" panose="02010609060101010101" pitchFamily="49" charset="-122"/>
                <a:ea typeface="黑体" panose="02010609060101010101" pitchFamily="49" charset="-122"/>
              </a:rPr>
              <a:t>素养立意的问题设计，</a:t>
            </a:r>
            <a:r>
              <a:rPr lang="zh-CN" altLang="en-US" sz="2665" dirty="0">
                <a:solidFill>
                  <a:srgbClr val="FF0000"/>
                </a:solidFill>
                <a:latin typeface="黑体" panose="02010609060101010101" pitchFamily="49" charset="-122"/>
                <a:ea typeface="黑体" panose="02010609060101010101" pitchFamily="49" charset="-122"/>
              </a:rPr>
              <a:t>摈弃传统的“是什么”“为什么”等封闭式设问形式，转向考生认为“怎么样”、考生“怎么看”等开放式设问。</a:t>
            </a:r>
            <a:r>
              <a:rPr lang="zh-CN" altLang="en-US" sz="2665" dirty="0">
                <a:latin typeface="黑体" panose="02010609060101010101" pitchFamily="49" charset="-122"/>
                <a:ea typeface="黑体" panose="02010609060101010101" pitchFamily="49" charset="-122"/>
              </a:rPr>
              <a:t>不是简单的复制或印证既有结论，而是强调学生问题解决的过程性，引导学生个性化、创造性的提出问题解决方案。</a:t>
            </a:r>
            <a:endParaRPr lang="zh-CN" altLang="en-US" sz="2665" dirty="0">
              <a:latin typeface="黑体" panose="02010609060101010101" pitchFamily="49" charset="-122"/>
              <a:ea typeface="黑体" panose="02010609060101010101" pitchFamily="49" charset="-122"/>
            </a:endParaRPr>
          </a:p>
        </p:txBody>
      </p:sp>
      <p:sp>
        <p:nvSpPr>
          <p:cNvPr id="2073602" name="Text Box 24"/>
          <p:cNvSpPr txBox="1"/>
          <p:nvPr/>
        </p:nvSpPr>
        <p:spPr>
          <a:xfrm>
            <a:off x="0" y="0"/>
            <a:ext cx="12192000" cy="666115"/>
          </a:xfrm>
          <a:prstGeom prst="rect">
            <a:avLst/>
          </a:prstGeom>
          <a:solidFill>
            <a:srgbClr val="0000FF"/>
          </a:solidFill>
          <a:ln w="9525">
            <a:noFill/>
          </a:ln>
          <a:effectLst>
            <a:outerShdw dist="107763" dir="2699999" algn="ctr" rotWithShape="0">
              <a:schemeClr val="bg2">
                <a:alpha val="50000"/>
              </a:schemeClr>
            </a:outerShdw>
          </a:effectLst>
        </p:spPr>
        <p:txBody>
          <a:bodyPr>
            <a:spAutoFit/>
          </a:bodyPr>
          <a:p>
            <a:pPr algn="ctr">
              <a:spcBef>
                <a:spcPct val="50000"/>
              </a:spcBef>
            </a:pPr>
            <a:r>
              <a:rPr lang="zh-CN" altLang="en-US" sz="3735" b="1" dirty="0">
                <a:solidFill>
                  <a:schemeClr val="bg1"/>
                </a:solidFill>
                <a:effectLst>
                  <a:outerShdw blurRad="38100" dist="38100" dir="2700000">
                    <a:srgbClr val="000000"/>
                  </a:outerShdw>
                </a:effectLst>
                <a:latin typeface="黑体" panose="02010609060101010101" pitchFamily="49" charset="-122"/>
                <a:ea typeface="黑体" panose="02010609060101010101" pitchFamily="49" charset="-122"/>
              </a:rPr>
              <a:t>素养导向</a:t>
            </a:r>
            <a:r>
              <a:rPr lang="zh-CN" altLang="en-US" sz="3735" b="1" dirty="0">
                <a:solidFill>
                  <a:schemeClr val="bg1"/>
                </a:solidFill>
                <a:effectLst>
                  <a:outerShdw blurRad="38100" dist="38100" dir="2700000">
                    <a:srgbClr val="000000"/>
                  </a:outerShdw>
                </a:effectLst>
                <a:latin typeface="黑体" panose="02010609060101010101" pitchFamily="49" charset="-122"/>
                <a:ea typeface="黑体" panose="02010609060101010101" pitchFamily="49" charset="-122"/>
                <a:sym typeface="+mn-ea"/>
              </a:rPr>
              <a:t>与学生主体</a:t>
            </a:r>
            <a:endParaRPr lang="zh-CN" altLang="en-US" sz="3735" b="1" dirty="0">
              <a:solidFill>
                <a:schemeClr val="bg1"/>
              </a:solidFill>
              <a:effectLst>
                <a:outerShdw blurRad="38100" dist="38100" dir="2700000">
                  <a:srgbClr val="000000"/>
                </a:outerShdw>
              </a:effectLst>
              <a:latin typeface="黑体" panose="02010609060101010101" pitchFamily="49" charset="-122"/>
              <a:ea typeface="黑体" panose="02010609060101010101" pitchFamily="49" charset="-122"/>
              <a:sym typeface="+mn-ea"/>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97826" name="Text Box 3"/>
          <p:cNvSpPr txBox="1"/>
          <p:nvPr/>
        </p:nvSpPr>
        <p:spPr>
          <a:xfrm>
            <a:off x="812800" y="990600"/>
            <a:ext cx="10657417" cy="2333625"/>
          </a:xfrm>
          <a:prstGeom prst="rect">
            <a:avLst/>
          </a:prstGeom>
          <a:noFill/>
          <a:ln w="9525">
            <a:noFill/>
          </a:ln>
        </p:spPr>
        <p:txBody>
          <a:bodyPr>
            <a:spAutoFit/>
          </a:bodyPr>
          <a:p>
            <a:pPr>
              <a:lnSpc>
                <a:spcPct val="130000"/>
              </a:lnSpc>
            </a:pPr>
            <a:r>
              <a:rPr lang="en-US" altLang="zh-CN" sz="2400">
                <a:latin typeface="Arial" panose="020B0604020202020204" pitchFamily="34" charset="0"/>
              </a:rPr>
              <a:t>■</a:t>
            </a:r>
            <a:r>
              <a:rPr lang="zh-CN" altLang="en-US" sz="2665" dirty="0">
                <a:latin typeface="Arial" panose="020B0604020202020204" pitchFamily="34" charset="0"/>
                <a:ea typeface="黑体" panose="02010609060101010101" pitchFamily="49" charset="-122"/>
              </a:rPr>
              <a:t>必备知识由陈述性知识、程序性知识构成。</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400" dirty="0">
                <a:latin typeface="Arial" panose="020B0604020202020204" pitchFamily="34" charset="0"/>
              </a:rPr>
              <a:t>■</a:t>
            </a:r>
            <a:r>
              <a:rPr lang="zh-CN" altLang="en-US" sz="2665" dirty="0">
                <a:latin typeface="Arial" panose="020B0604020202020204" pitchFamily="34" charset="0"/>
                <a:ea typeface="黑体" panose="02010609060101010101" pitchFamily="49" charset="-122"/>
              </a:rPr>
              <a:t>整体知识框架、基本事实是陈述性知识。</a:t>
            </a:r>
            <a:endParaRPr lang="zh-CN" altLang="en-US" sz="2665" dirty="0">
              <a:latin typeface="Arial" panose="020B0604020202020204" pitchFamily="34" charset="0"/>
              <a:ea typeface="黑体" panose="02010609060101010101" pitchFamily="49" charset="-122"/>
            </a:endParaRPr>
          </a:p>
          <a:p>
            <a:pPr>
              <a:lnSpc>
                <a:spcPct val="130000"/>
              </a:lnSpc>
            </a:pPr>
            <a:r>
              <a:rPr lang="zh-CN" altLang="en-US" sz="2400" dirty="0">
                <a:latin typeface="Arial" panose="020B0604020202020204" pitchFamily="34" charset="0"/>
              </a:rPr>
              <a:t>■</a:t>
            </a:r>
            <a:r>
              <a:rPr lang="zh-CN" altLang="en-US" sz="2665" dirty="0">
                <a:latin typeface="Arial" panose="020B0604020202020204" pitchFamily="34" charset="0"/>
                <a:ea typeface="黑体" panose="02010609060101010101" pitchFamily="49" charset="-122"/>
              </a:rPr>
              <a:t>基本概念、基本原理、基本技能与方法是程序性知识。</a:t>
            </a:r>
            <a:endParaRPr lang="zh-CN" altLang="en-US" sz="2665" dirty="0">
              <a:latin typeface="Arial" panose="020B0604020202020204" pitchFamily="34" charset="0"/>
              <a:ea typeface="黑体" panose="02010609060101010101" pitchFamily="49" charset="-122"/>
            </a:endParaRPr>
          </a:p>
          <a:p>
            <a:pPr algn="r">
              <a:lnSpc>
                <a:spcPct val="130000"/>
              </a:lnSpc>
            </a:pPr>
            <a:r>
              <a:rPr lang="zh-CN" altLang="en-US" sz="3200" dirty="0">
                <a:latin typeface="Arial" panose="020B0604020202020204" pitchFamily="34" charset="0"/>
                <a:ea typeface="黑体" panose="02010609060101010101" pitchFamily="49" charset="-122"/>
              </a:rPr>
              <a:t>                </a:t>
            </a:r>
            <a:r>
              <a:rPr lang="en-US" altLang="zh-CN" sz="2135">
                <a:latin typeface="楷体" panose="02010609060101010101" pitchFamily="49" charset="-122"/>
                <a:ea typeface="楷体" panose="02010609060101010101" pitchFamily="49" charset="-122"/>
              </a:rPr>
              <a:t>——</a:t>
            </a:r>
            <a:r>
              <a:rPr lang="zh-CN" altLang="en-US" sz="2135" dirty="0">
                <a:latin typeface="Arial" panose="020B0604020202020204" pitchFamily="34" charset="0"/>
                <a:ea typeface="楷体" panose="02010609060101010101" pitchFamily="49" charset="-122"/>
              </a:rPr>
              <a:t>教育部考试中心</a:t>
            </a:r>
            <a:r>
              <a:rPr lang="en-US" altLang="zh-CN" sz="2135">
                <a:latin typeface="Arial" panose="020B0604020202020204" pitchFamily="34" charset="0"/>
                <a:ea typeface="楷体" panose="02010609060101010101" pitchFamily="49" charset="-122"/>
              </a:rPr>
              <a:t>《</a:t>
            </a:r>
            <a:r>
              <a:rPr lang="zh-CN" altLang="en-US" sz="2135" dirty="0">
                <a:latin typeface="Arial" panose="020B0604020202020204" pitchFamily="34" charset="0"/>
                <a:ea typeface="楷体" panose="02010609060101010101" pitchFamily="49" charset="-122"/>
              </a:rPr>
              <a:t>中国高考评价体系</a:t>
            </a:r>
            <a:r>
              <a:rPr lang="en-US" altLang="zh-CN" sz="2135">
                <a:latin typeface="Arial" panose="020B0604020202020204" pitchFamily="34" charset="0"/>
                <a:ea typeface="楷体" panose="02010609060101010101" pitchFamily="49" charset="-122"/>
              </a:rPr>
              <a:t>》</a:t>
            </a:r>
            <a:endParaRPr lang="en-US" altLang="zh-CN" sz="2135">
              <a:latin typeface="Arial" panose="020B0604020202020204" pitchFamily="34" charset="0"/>
              <a:ea typeface="楷体" panose="02010609060101010101" pitchFamily="49" charset="-122"/>
            </a:endParaRPr>
          </a:p>
        </p:txBody>
      </p:sp>
      <p:graphicFrame>
        <p:nvGraphicFramePr>
          <p:cNvPr id="1997827" name="表格 1997826"/>
          <p:cNvGraphicFramePr/>
          <p:nvPr/>
        </p:nvGraphicFramePr>
        <p:xfrm>
          <a:off x="914400" y="3615267"/>
          <a:ext cx="10369550" cy="2122805"/>
        </p:xfrm>
        <a:graphic>
          <a:graphicData uri="http://schemas.openxmlformats.org/drawingml/2006/table">
            <a:tbl>
              <a:tblPr/>
              <a:tblGrid>
                <a:gridCol w="4127500"/>
                <a:gridCol w="6242050"/>
              </a:tblGrid>
              <a:tr h="48768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dirty="0">
                          <a:ea typeface="楷体" panose="02010609060101010101" pitchFamily="49" charset="-122"/>
                        </a:rPr>
                        <a:t>陈述性知识</a:t>
                      </a:r>
                      <a:endParaRPr lang="zh-CN" altLang="en-US" sz="2400" dirty="0">
                        <a:ea typeface="楷体" panose="02010609060101010101" pitchFamily="49" charset="-122"/>
                      </a:endParaRPr>
                    </a:p>
                  </a:txBody>
                  <a:tcPr marL="121920" marR="121920" marT="60960" marB="6096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r>
                        <a:rPr lang="zh-CN" altLang="en-US" sz="2400" dirty="0">
                          <a:ea typeface="楷体" panose="02010609060101010101" pitchFamily="49" charset="-122"/>
                        </a:rPr>
                        <a:t>程序性知识</a:t>
                      </a:r>
                      <a:endParaRPr lang="zh-CN" altLang="en-US" sz="2400" dirty="0">
                        <a:ea typeface="楷体" panose="02010609060101010101" pitchFamily="49" charset="-122"/>
                      </a:endParaRPr>
                    </a:p>
                  </a:txBody>
                  <a:tcPr marL="121920" marR="121920" marT="60960" marB="6096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r>
              <a:tr h="54483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ea typeface="楷体" panose="02010609060101010101" pitchFamily="49" charset="-122"/>
                        </a:rPr>
                        <a:t>回答</a:t>
                      </a:r>
                      <a:r>
                        <a:rPr lang="zh-CN" altLang="en-US" sz="2400" dirty="0">
                          <a:latin typeface="楷体" panose="02010609060101010101" pitchFamily="49" charset="-122"/>
                          <a:ea typeface="楷体" panose="02010609060101010101" pitchFamily="49" charset="-122"/>
                        </a:rPr>
                        <a:t>“</a:t>
                      </a:r>
                      <a:r>
                        <a:rPr lang="zh-CN" altLang="en-US" sz="2400" dirty="0">
                          <a:ea typeface="楷体" panose="02010609060101010101" pitchFamily="49" charset="-122"/>
                        </a:rPr>
                        <a:t>是什么</a:t>
                      </a:r>
                      <a:r>
                        <a:rPr lang="zh-CN" altLang="en-US" sz="2400" dirty="0">
                          <a:latin typeface="楷体" panose="02010609060101010101" pitchFamily="49" charset="-122"/>
                          <a:ea typeface="楷体" panose="02010609060101010101" pitchFamily="49" charset="-122"/>
                        </a:rPr>
                        <a:t>”</a:t>
                      </a:r>
                      <a:r>
                        <a:rPr lang="zh-CN" altLang="en-US" sz="2400" dirty="0">
                          <a:ea typeface="楷体" panose="02010609060101010101" pitchFamily="49" charset="-122"/>
                        </a:rPr>
                        <a:t>，静态；</a:t>
                      </a:r>
                      <a:endParaRPr lang="zh-CN" altLang="en-US" sz="2400" dirty="0">
                        <a:ea typeface="楷体" panose="02010609060101010101" pitchFamily="49" charset="-122"/>
                      </a:endParaRPr>
                    </a:p>
                  </a:txBody>
                  <a:tcPr marL="121920" marR="121920" marT="60960" marB="6096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ea typeface="楷体" panose="02010609060101010101" pitchFamily="49" charset="-122"/>
                        </a:rPr>
                        <a:t>回答</a:t>
                      </a:r>
                      <a:r>
                        <a:rPr lang="zh-CN" altLang="en-US" sz="2400" dirty="0">
                          <a:latin typeface="楷体" panose="02010609060101010101" pitchFamily="49" charset="-122"/>
                          <a:ea typeface="楷体" panose="02010609060101010101" pitchFamily="49" charset="-122"/>
                        </a:rPr>
                        <a:t>“</a:t>
                      </a:r>
                      <a:r>
                        <a:rPr lang="zh-CN" altLang="en-US" sz="2400" dirty="0">
                          <a:ea typeface="楷体" panose="02010609060101010101" pitchFamily="49" charset="-122"/>
                        </a:rPr>
                        <a:t>怎么想</a:t>
                      </a:r>
                      <a:r>
                        <a:rPr lang="zh-CN" altLang="en-US" sz="2400" dirty="0">
                          <a:latin typeface="楷体" panose="02010609060101010101" pitchFamily="49" charset="-122"/>
                          <a:ea typeface="楷体" panose="02010609060101010101" pitchFamily="49" charset="-122"/>
                        </a:rPr>
                        <a:t>”“</a:t>
                      </a:r>
                      <a:r>
                        <a:rPr lang="zh-CN" altLang="en-US" sz="2400" dirty="0">
                          <a:ea typeface="楷体" panose="02010609060101010101" pitchFamily="49" charset="-122"/>
                        </a:rPr>
                        <a:t>怎么做</a:t>
                      </a:r>
                      <a:r>
                        <a:rPr lang="zh-CN" altLang="en-US" sz="2400" dirty="0">
                          <a:latin typeface="楷体" panose="02010609060101010101" pitchFamily="49" charset="-122"/>
                          <a:ea typeface="楷体" panose="02010609060101010101" pitchFamily="49" charset="-122"/>
                        </a:rPr>
                        <a:t>”</a:t>
                      </a:r>
                      <a:r>
                        <a:rPr lang="zh-CN" altLang="en-US" sz="2400" dirty="0">
                          <a:ea typeface="楷体" panose="02010609060101010101" pitchFamily="49" charset="-122"/>
                        </a:rPr>
                        <a:t>，动态；</a:t>
                      </a:r>
                      <a:endParaRPr lang="zh-CN" altLang="en-US" sz="2400" dirty="0">
                        <a:ea typeface="楷体" panose="02010609060101010101" pitchFamily="49" charset="-122"/>
                      </a:endParaRPr>
                    </a:p>
                  </a:txBody>
                  <a:tcPr marL="121920" marR="121920" marT="60960" marB="6096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r>
              <a:tr h="54546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ea typeface="楷体" panose="02010609060101010101" pitchFamily="49" charset="-122"/>
                        </a:rPr>
                        <a:t>可以通过语言、记忆习得</a:t>
                      </a:r>
                      <a:endParaRPr lang="zh-CN" altLang="en-US" sz="2400" dirty="0">
                        <a:ea typeface="楷体" panose="02010609060101010101" pitchFamily="49" charset="-122"/>
                      </a:endParaRPr>
                    </a:p>
                  </a:txBody>
                  <a:tcPr marL="121920" marR="121920" marT="60960" marB="6096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ea typeface="楷体" panose="02010609060101010101" pitchFamily="49" charset="-122"/>
                        </a:rPr>
                        <a:t>不能通过语言，只能通过操作实践习得</a:t>
                      </a:r>
                      <a:endParaRPr lang="zh-CN" altLang="en-US" sz="2400" dirty="0">
                        <a:ea typeface="楷体" panose="02010609060101010101" pitchFamily="49" charset="-122"/>
                      </a:endParaRPr>
                    </a:p>
                  </a:txBody>
                  <a:tcPr marL="121920" marR="121920" marT="60960" marB="6096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solidFill>
                  </a:tcPr>
                </a:tc>
              </a:tr>
              <a:tr h="54483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ea typeface="楷体" panose="02010609060101010101" pitchFamily="49" charset="-122"/>
                        </a:rPr>
                        <a:t>通过再认再现描述表现</a:t>
                      </a:r>
                      <a:endParaRPr lang="zh-CN" altLang="en-US" sz="2400" dirty="0">
                        <a:ea typeface="楷体" panose="02010609060101010101" pitchFamily="49" charset="-122"/>
                      </a:endParaRPr>
                    </a:p>
                  </a:txBody>
                  <a:tcPr marL="121920" marR="121920" marT="60960" marB="6096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accent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2400" dirty="0">
                          <a:ea typeface="楷体" panose="02010609060101010101" pitchFamily="49" charset="-122"/>
                        </a:rPr>
                        <a:t>通过操作步骤体现</a:t>
                      </a:r>
                      <a:endParaRPr lang="zh-CN" altLang="en-US" sz="2400" dirty="0">
                        <a:ea typeface="楷体" panose="02010609060101010101" pitchFamily="49" charset="-122"/>
                      </a:endParaRPr>
                    </a:p>
                  </a:txBody>
                  <a:tcPr marL="121920" marR="121920" marT="60960" marB="6096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9746" name="文本框 2079745"/>
          <p:cNvSpPr txBox="1"/>
          <p:nvPr/>
        </p:nvSpPr>
        <p:spPr>
          <a:xfrm>
            <a:off x="1135380" y="314325"/>
            <a:ext cx="9932670" cy="5475605"/>
          </a:xfrm>
          <a:prstGeom prst="rect">
            <a:avLst/>
          </a:prstGeom>
          <a:noFill/>
          <a:ln w="9525">
            <a:noFill/>
          </a:ln>
        </p:spPr>
        <p:txBody>
          <a:bodyPr wrap="square" lIns="121914" tIns="60957" rIns="121914" bIns="60957">
            <a:spAutoFit/>
          </a:bodyPr>
          <a:p>
            <a:pPr fontAlgn="auto">
              <a:lnSpc>
                <a:spcPct val="150000"/>
              </a:lnSpc>
            </a:pPr>
            <a:r>
              <a:rPr lang="zh-CN" altLang="en-US" sz="2400" dirty="0">
                <a:latin typeface="黑体" panose="02010609060101010101" pitchFamily="49" charset="-122"/>
                <a:ea typeface="黑体" panose="02010609060101010101" pitchFamily="49" charset="-122"/>
              </a:rPr>
              <a:t>    </a:t>
            </a:r>
            <a:r>
              <a:rPr lang="en-US" altLang="zh-CN" sz="240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例</a:t>
            </a:r>
            <a:r>
              <a:rPr lang="en-US" altLang="zh-CN" sz="240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日记三：</a:t>
            </a:r>
            <a:r>
              <a:rPr lang="en-US" altLang="zh-CN" sz="2400">
                <a:latin typeface="黑体" panose="02010609060101010101" pitchFamily="49" charset="-122"/>
                <a:ea typeface="黑体" panose="02010609060101010101" pitchFamily="49" charset="-122"/>
              </a:rPr>
              <a:t>1914</a:t>
            </a:r>
            <a:r>
              <a:rPr lang="zh-CN" altLang="en-US" sz="2400" dirty="0">
                <a:latin typeface="黑体" panose="02010609060101010101" pitchFamily="49" charset="-122"/>
                <a:ea typeface="黑体" panose="02010609060101010101" pitchFamily="49" charset="-122"/>
              </a:rPr>
              <a:t>年</a:t>
            </a:r>
            <a:r>
              <a:rPr lang="en-US" altLang="zh-CN" sz="2400">
                <a:latin typeface="黑体" panose="02010609060101010101" pitchFamily="49" charset="-122"/>
                <a:ea typeface="黑体" panose="02010609060101010101" pitchFamily="49" charset="-122"/>
              </a:rPr>
              <a:t>9</a:t>
            </a:r>
            <a:r>
              <a:rPr lang="zh-CN" altLang="en-US" sz="2400" dirty="0">
                <a:latin typeface="黑体" panose="02010609060101010101" pitchFamily="49" charset="-122"/>
                <a:ea typeface="黑体" panose="02010609060101010101" pitchFamily="49" charset="-122"/>
              </a:rPr>
              <a:t>月</a:t>
            </a:r>
            <a:r>
              <a:rPr lang="en-US" altLang="zh-CN" sz="240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日，小雨</a:t>
            </a:r>
            <a:endParaRPr lang="zh-CN" altLang="en-US" sz="2400" dirty="0">
              <a:latin typeface="黑体" panose="02010609060101010101" pitchFamily="49" charset="-122"/>
              <a:ea typeface="黑体" panose="02010609060101010101" pitchFamily="49" charset="-122"/>
            </a:endParaRPr>
          </a:p>
          <a:p>
            <a:pPr fontAlgn="auto">
              <a:lnSpc>
                <a:spcPct val="150000"/>
              </a:lnSpc>
            </a:pPr>
            <a:r>
              <a:rPr lang="zh-CN" altLang="en-US" sz="2400" dirty="0">
                <a:latin typeface="黑体" panose="02010609060101010101" pitchFamily="49" charset="-122"/>
                <a:ea typeface="黑体" panose="02010609060101010101" pitchFamily="49" charset="-122"/>
              </a:rPr>
              <a:t>    我当然愿意为国家服务，去当一名真正的德国士兵！特别是当我国（德国）只有几个国家作为同盟而对方那么强大的时候，祖国需要我！我从小一起长大的伙伴们凯姆利希、穆勒、贝姆的想法和我都是一样的。于是我们前天应征入伍，幸运的我们都被选上了！强壮的我们在经过训练之后就可以到战场上去当一名真正的德国士兵了！我很期待！</a:t>
            </a:r>
            <a:endParaRPr lang="zh-CN" altLang="en-US" sz="2400" dirty="0">
              <a:latin typeface="黑体" panose="02010609060101010101" pitchFamily="49" charset="-122"/>
              <a:ea typeface="黑体" panose="02010609060101010101" pitchFamily="49" charset="-122"/>
            </a:endParaRPr>
          </a:p>
          <a:p>
            <a:pPr fontAlgn="auto">
              <a:lnSpc>
                <a:spcPct val="150000"/>
              </a:lnSpc>
            </a:pPr>
            <a:r>
              <a:rPr lang="zh-CN" altLang="en-US" sz="2400" dirty="0">
                <a:latin typeface="黑体" panose="02010609060101010101" pitchFamily="49" charset="-122"/>
                <a:ea typeface="黑体" panose="02010609060101010101" pitchFamily="49" charset="-122"/>
              </a:rPr>
              <a:t>    甲：材料反映了一战爆发前德国青年怎样的心理情绪？</a:t>
            </a:r>
            <a:endParaRPr lang="zh-CN" altLang="en-US" sz="2400" dirty="0">
              <a:latin typeface="黑体" panose="02010609060101010101" pitchFamily="49" charset="-122"/>
              <a:ea typeface="黑体" panose="02010609060101010101" pitchFamily="49" charset="-122"/>
            </a:endParaRPr>
          </a:p>
          <a:p>
            <a:pPr fontAlgn="auto">
              <a:lnSpc>
                <a:spcPct val="150000"/>
              </a:lnSpc>
            </a:pPr>
            <a:r>
              <a:rPr lang="zh-CN" altLang="en-US" sz="2400" dirty="0">
                <a:latin typeface="黑体" panose="02010609060101010101" pitchFamily="49" charset="-122"/>
                <a:ea typeface="黑体" panose="02010609060101010101" pitchFamily="49" charset="-122"/>
              </a:rPr>
              <a:t>    乙：材料反映了“我”的一种什么情绪？它对战前德国民众的心理情绪描写是否符合事实？查找资料，阐述你的观点。</a:t>
            </a:r>
            <a:endParaRPr lang="zh-CN" altLang="en-US" sz="2400" dirty="0">
              <a:latin typeface="黑体" panose="02010609060101010101" pitchFamily="49" charset="-122"/>
              <a:ea typeface="黑体" panose="02010609060101010101" pitchFamily="49" charset="-122"/>
            </a:endParaRPr>
          </a:p>
          <a:p>
            <a:pPr algn="r" fontAlgn="auto">
              <a:lnSpc>
                <a:spcPct val="150000"/>
              </a:lnSpc>
            </a:pPr>
            <a:r>
              <a:rPr lang="en-US" altLang="zh-CN" sz="160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高黎明</a:t>
            </a:r>
            <a:r>
              <a:rPr lang="en-US" altLang="zh-CN" sz="160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基于核心素养立意的历史问题设计：原则与表征</a:t>
            </a:r>
            <a:r>
              <a:rPr lang="en-US" altLang="zh-CN" sz="1600">
                <a:latin typeface="楷体" panose="02010609060101010101" pitchFamily="49" charset="-122"/>
                <a:ea typeface="楷体" panose="02010609060101010101" pitchFamily="49" charset="-122"/>
              </a:rPr>
              <a:t>》《</a:t>
            </a:r>
            <a:r>
              <a:rPr lang="zh-CN" altLang="en-US" sz="1600" dirty="0">
                <a:latin typeface="楷体" panose="02010609060101010101" pitchFamily="49" charset="-122"/>
                <a:ea typeface="楷体" panose="02010609060101010101" pitchFamily="49" charset="-122"/>
              </a:rPr>
              <a:t>历史教学</a:t>
            </a:r>
            <a:r>
              <a:rPr lang="en-US" altLang="zh-CN" sz="1600">
                <a:latin typeface="楷体" panose="02010609060101010101" pitchFamily="49" charset="-122"/>
                <a:ea typeface="楷体" panose="02010609060101010101" pitchFamily="49" charset="-122"/>
              </a:rPr>
              <a:t>》2018</a:t>
            </a:r>
            <a:r>
              <a:rPr lang="zh-CN" altLang="en-US" sz="1600" dirty="0">
                <a:latin typeface="楷体" panose="02010609060101010101" pitchFamily="49" charset="-122"/>
                <a:ea typeface="楷体" panose="02010609060101010101" pitchFamily="49" charset="-122"/>
              </a:rPr>
              <a:t>年</a:t>
            </a:r>
            <a:r>
              <a:rPr lang="en-US" altLang="zh-CN" sz="1600">
                <a:latin typeface="楷体" panose="02010609060101010101" pitchFamily="49" charset="-122"/>
                <a:ea typeface="楷体" panose="02010609060101010101" pitchFamily="49" charset="-122"/>
              </a:rPr>
              <a:t>12</a:t>
            </a:r>
            <a:r>
              <a:rPr lang="zh-CN" altLang="en-US" sz="1600" dirty="0">
                <a:latin typeface="楷体" panose="02010609060101010101" pitchFamily="49" charset="-122"/>
                <a:ea typeface="楷体" panose="02010609060101010101" pitchFamily="49" charset="-122"/>
              </a:rPr>
              <a:t>期</a:t>
            </a:r>
            <a:endParaRPr lang="zh-CN" altLang="en-US" sz="1600" dirty="0">
              <a:latin typeface="黑体" panose="02010609060101010101" pitchFamily="49" charset="-122"/>
              <a:ea typeface="黑体" panose="02010609060101010101" pitchFamily="49"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0770" name="文本框 2080769"/>
          <p:cNvSpPr txBox="1"/>
          <p:nvPr/>
        </p:nvSpPr>
        <p:spPr>
          <a:xfrm>
            <a:off x="812800" y="3429000"/>
            <a:ext cx="10847917" cy="2586355"/>
          </a:xfrm>
          <a:prstGeom prst="rect">
            <a:avLst/>
          </a:prstGeom>
          <a:solidFill>
            <a:schemeClr val="accent1"/>
          </a:solidFill>
          <a:ln w="9525">
            <a:noFill/>
          </a:ln>
          <a:effectLst>
            <a:outerShdw dist="107763" dir="2699999" algn="ctr" rotWithShape="0">
              <a:schemeClr val="bg2">
                <a:alpha val="50000"/>
              </a:schemeClr>
            </a:outerShdw>
          </a:effectLst>
        </p:spPr>
        <p:txBody>
          <a:bodyPr lIns="121914" tIns="60957" rIns="121914" bIns="60957">
            <a:spAutoFit/>
          </a:bodyPr>
          <a:p>
            <a:pPr>
              <a:lnSpc>
                <a:spcPct val="120000"/>
              </a:lnSpc>
            </a:pPr>
            <a:r>
              <a:rPr lang="zh-CN" altLang="en-US" sz="2400" b="1" dirty="0">
                <a:solidFill>
                  <a:srgbClr val="FF0000"/>
                </a:solidFill>
                <a:latin typeface="Arial" panose="020B0604020202020204" pitchFamily="34" charset="0"/>
                <a:ea typeface="黑体" panose="02010609060101010101" pitchFamily="49" charset="-122"/>
              </a:rPr>
              <a:t>乙的设计特点</a:t>
            </a:r>
            <a:r>
              <a:rPr lang="en-US" altLang="zh-CN" sz="2400" b="1">
                <a:solidFill>
                  <a:srgbClr val="FF0000"/>
                </a:solidFill>
                <a:latin typeface="黑体" panose="02010609060101010101" pitchFamily="49" charset="-122"/>
                <a:ea typeface="黑体" panose="02010609060101010101" pitchFamily="49" charset="-122"/>
              </a:rPr>
              <a:t>——</a:t>
            </a:r>
            <a:r>
              <a:rPr lang="zh-CN" altLang="en-US" sz="2400" b="1" dirty="0">
                <a:solidFill>
                  <a:srgbClr val="FF0000"/>
                </a:solidFill>
                <a:latin typeface="Arial" panose="020B0604020202020204" pitchFamily="34" charset="0"/>
                <a:ea typeface="黑体" panose="02010609060101010101" pitchFamily="49" charset="-122"/>
              </a:rPr>
              <a:t>突出学生主体：</a:t>
            </a:r>
            <a:endParaRPr lang="zh-CN" altLang="en-US" sz="2400" b="1" dirty="0">
              <a:solidFill>
                <a:srgbClr val="FF0000"/>
              </a:solidFill>
              <a:latin typeface="Arial" panose="020B0604020202020204" pitchFamily="34" charset="0"/>
              <a:ea typeface="黑体" panose="02010609060101010101" pitchFamily="49" charset="-122"/>
            </a:endParaRPr>
          </a:p>
          <a:p>
            <a:pPr>
              <a:lnSpc>
                <a:spcPct val="120000"/>
              </a:lnSpc>
            </a:pPr>
            <a:r>
              <a:rPr lang="zh-CN" altLang="en-US" sz="2400">
                <a:latin typeface="Arial" panose="020B0604020202020204" pitchFamily="34" charset="0"/>
                <a:ea typeface="黑体" panose="02010609060101010101" pitchFamily="49" charset="-122"/>
              </a:rPr>
              <a:t>      </a:t>
            </a:r>
            <a:r>
              <a:rPr lang="en-US" altLang="zh-CN" sz="2135">
                <a:latin typeface="楷体" panose="02010609060101010101" pitchFamily="49" charset="-122"/>
                <a:ea typeface="楷体" panose="02010609060101010101" pitchFamily="49" charset="-122"/>
              </a:rPr>
              <a:t>1.</a:t>
            </a:r>
            <a:r>
              <a:rPr lang="zh-CN" altLang="en-US" sz="2135" dirty="0">
                <a:latin typeface="楷体" panose="02010609060101010101" pitchFamily="49" charset="-122"/>
                <a:ea typeface="楷体" panose="02010609060101010101" pitchFamily="49" charset="-122"/>
              </a:rPr>
              <a:t>两个层次：获取信息</a:t>
            </a:r>
            <a:r>
              <a:rPr lang="en-US" altLang="zh-CN" sz="2135">
                <a:latin typeface="楷体" panose="02010609060101010101" pitchFamily="49" charset="-122"/>
                <a:ea typeface="楷体" panose="02010609060101010101" pitchFamily="49" charset="-122"/>
              </a:rPr>
              <a:t>+</a:t>
            </a:r>
            <a:r>
              <a:rPr lang="zh-CN" altLang="en-US" sz="2135" dirty="0">
                <a:latin typeface="楷体" panose="02010609060101010101" pitchFamily="49" charset="-122"/>
                <a:ea typeface="楷体" panose="02010609060101010101" pitchFamily="49" charset="-122"/>
              </a:rPr>
              <a:t>认知拓展；</a:t>
            </a:r>
            <a:endParaRPr lang="zh-CN" altLang="en-US" sz="2135" dirty="0">
              <a:latin typeface="楷体" panose="02010609060101010101" pitchFamily="49" charset="-122"/>
              <a:ea typeface="楷体" panose="02010609060101010101" pitchFamily="49" charset="-122"/>
            </a:endParaRPr>
          </a:p>
          <a:p>
            <a:pPr>
              <a:lnSpc>
                <a:spcPct val="120000"/>
              </a:lnSpc>
            </a:pPr>
            <a:r>
              <a:rPr lang="zh-CN" altLang="en-US" sz="2135">
                <a:latin typeface="楷体" panose="02010609060101010101" pitchFamily="49" charset="-122"/>
                <a:ea typeface="楷体" panose="02010609060101010101" pitchFamily="49" charset="-122"/>
              </a:rPr>
              <a:t>   </a:t>
            </a:r>
            <a:r>
              <a:rPr lang="zh-CN" altLang="en-US" sz="2135" dirty="0">
                <a:latin typeface="楷体" panose="02010609060101010101" pitchFamily="49" charset="-122"/>
                <a:ea typeface="楷体" panose="02010609060101010101" pitchFamily="49" charset="-122"/>
              </a:rPr>
              <a:t> </a:t>
            </a:r>
            <a:r>
              <a:rPr lang="en-US" altLang="zh-CN" sz="2135">
                <a:latin typeface="楷体" panose="02010609060101010101" pitchFamily="49" charset="-122"/>
                <a:ea typeface="楷体" panose="02010609060101010101" pitchFamily="49" charset="-122"/>
              </a:rPr>
              <a:t>2.</a:t>
            </a:r>
            <a:r>
              <a:rPr lang="zh-CN" altLang="en-US" sz="2135" dirty="0">
                <a:latin typeface="楷体" panose="02010609060101010101" pitchFamily="49" charset="-122"/>
                <a:ea typeface="楷体" panose="02010609060101010101" pitchFamily="49" charset="-122"/>
              </a:rPr>
              <a:t>两个目标：修正和深化对材料的认知；使学生解决问题的过程成为学生知识构建的过程，扩大了学生的参与性，突出“做的知识”（程序性知识）和实践、体验，不仅仅是材料中的一个概念，也不是教师“教”给学生的知识，而成为了学生亲身构建的“个人的知识”。</a:t>
            </a:r>
            <a:endParaRPr lang="zh-CN" altLang="en-US" sz="2135" dirty="0">
              <a:latin typeface="楷体" panose="02010609060101010101" pitchFamily="49" charset="-122"/>
              <a:ea typeface="楷体" panose="02010609060101010101" pitchFamily="49" charset="-122"/>
            </a:endParaRPr>
          </a:p>
        </p:txBody>
      </p:sp>
      <p:sp>
        <p:nvSpPr>
          <p:cNvPr id="2080771" name="文本框 2080770"/>
          <p:cNvSpPr txBox="1"/>
          <p:nvPr/>
        </p:nvSpPr>
        <p:spPr>
          <a:xfrm>
            <a:off x="812800" y="584200"/>
            <a:ext cx="10847917" cy="2586355"/>
          </a:xfrm>
          <a:prstGeom prst="rect">
            <a:avLst/>
          </a:prstGeom>
          <a:solidFill>
            <a:schemeClr val="accent1"/>
          </a:solidFill>
          <a:ln w="9525">
            <a:noFill/>
          </a:ln>
          <a:effectLst>
            <a:outerShdw dist="107763" dir="2699999" algn="ctr" rotWithShape="0">
              <a:schemeClr val="bg2">
                <a:alpha val="50000"/>
              </a:schemeClr>
            </a:outerShdw>
          </a:effectLst>
        </p:spPr>
        <p:txBody>
          <a:bodyPr lIns="121914" tIns="60957" rIns="121914" bIns="60957">
            <a:spAutoFit/>
          </a:bodyPr>
          <a:p>
            <a:pPr>
              <a:lnSpc>
                <a:spcPct val="120000"/>
              </a:lnSpc>
            </a:pPr>
            <a:r>
              <a:rPr lang="zh-CN" altLang="en-US" sz="2400" b="1" dirty="0">
                <a:solidFill>
                  <a:srgbClr val="FF0000"/>
                </a:solidFill>
                <a:latin typeface="Arial" panose="020B0604020202020204" pitchFamily="34" charset="0"/>
                <a:ea typeface="黑体" panose="02010609060101010101" pitchFamily="49" charset="-122"/>
              </a:rPr>
              <a:t>甲的设计缺陷</a:t>
            </a:r>
            <a:r>
              <a:rPr lang="en-US" altLang="zh-CN" sz="2400" b="1">
                <a:solidFill>
                  <a:srgbClr val="FF0000"/>
                </a:solidFill>
                <a:latin typeface="黑体" panose="02010609060101010101" pitchFamily="49" charset="-122"/>
                <a:ea typeface="黑体" panose="02010609060101010101" pitchFamily="49" charset="-122"/>
              </a:rPr>
              <a:t>——</a:t>
            </a:r>
            <a:r>
              <a:rPr lang="zh-CN" altLang="en-US" sz="2400" b="1" dirty="0">
                <a:solidFill>
                  <a:srgbClr val="FF0000"/>
                </a:solidFill>
                <a:latin typeface="Arial" panose="020B0604020202020204" pitchFamily="34" charset="0"/>
                <a:ea typeface="黑体" panose="02010609060101010101" pitchFamily="49" charset="-122"/>
              </a:rPr>
              <a:t>学生主体缺失：</a:t>
            </a:r>
            <a:endParaRPr lang="zh-CN" altLang="en-US" sz="2400" b="1" dirty="0">
              <a:solidFill>
                <a:srgbClr val="FF0000"/>
              </a:solidFill>
              <a:latin typeface="Arial" panose="020B0604020202020204" pitchFamily="34" charset="0"/>
              <a:ea typeface="黑体" panose="02010609060101010101" pitchFamily="49" charset="-122"/>
            </a:endParaRPr>
          </a:p>
          <a:p>
            <a:pPr>
              <a:lnSpc>
                <a:spcPct val="120000"/>
              </a:lnSpc>
            </a:pPr>
            <a:r>
              <a:rPr lang="zh-CN" altLang="en-US" sz="2400">
                <a:latin typeface="Arial" panose="020B0604020202020204" pitchFamily="34" charset="0"/>
                <a:ea typeface="黑体" panose="02010609060101010101" pitchFamily="49" charset="-122"/>
              </a:rPr>
              <a:t>      </a:t>
            </a:r>
            <a:r>
              <a:rPr lang="zh-CN" altLang="en-US" sz="2400" dirty="0">
                <a:latin typeface="Arial" panose="020B0604020202020204" pitchFamily="34" charset="0"/>
                <a:ea typeface="黑体" panose="02010609060101010101" pitchFamily="49" charset="-122"/>
              </a:rPr>
              <a:t> </a:t>
            </a:r>
            <a:r>
              <a:rPr lang="en-US" altLang="zh-CN" sz="2135">
                <a:latin typeface="楷体" panose="02010609060101010101" pitchFamily="49" charset="-122"/>
                <a:ea typeface="楷体" panose="02010609060101010101" pitchFamily="49" charset="-122"/>
              </a:rPr>
              <a:t>1.</a:t>
            </a:r>
            <a:r>
              <a:rPr lang="zh-CN" altLang="en-US" sz="2135" dirty="0">
                <a:latin typeface="楷体" panose="02010609060101010101" pitchFamily="49" charset="-122"/>
                <a:ea typeface="楷体" panose="02010609060101010101" pitchFamily="49" charset="-122"/>
              </a:rPr>
              <a:t>材料性质：把虚拟材料作为真实、客观的结论强迫学生认同，将答案归结为一个具体的结论，问题是封闭的。</a:t>
            </a:r>
            <a:endParaRPr lang="zh-CN" altLang="en-US" sz="2135" dirty="0">
              <a:latin typeface="楷体" panose="02010609060101010101" pitchFamily="49" charset="-122"/>
              <a:ea typeface="楷体" panose="02010609060101010101" pitchFamily="49" charset="-122"/>
            </a:endParaRPr>
          </a:p>
          <a:p>
            <a:pPr>
              <a:lnSpc>
                <a:spcPct val="120000"/>
              </a:lnSpc>
            </a:pPr>
            <a:r>
              <a:rPr lang="zh-CN" altLang="en-US" sz="2135">
                <a:latin typeface="楷体" panose="02010609060101010101" pitchFamily="49" charset="-122"/>
                <a:ea typeface="楷体" panose="02010609060101010101" pitchFamily="49" charset="-122"/>
              </a:rPr>
              <a:t>    </a:t>
            </a:r>
            <a:r>
              <a:rPr lang="en-US" altLang="zh-CN" sz="2135">
                <a:latin typeface="楷体" panose="02010609060101010101" pitchFamily="49" charset="-122"/>
                <a:ea typeface="楷体" panose="02010609060101010101" pitchFamily="49" charset="-122"/>
              </a:rPr>
              <a:t>2.</a:t>
            </a:r>
            <a:r>
              <a:rPr lang="zh-CN" altLang="en-US" sz="2135" dirty="0">
                <a:latin typeface="楷体" panose="02010609060101010101" pitchFamily="49" charset="-122"/>
                <a:ea typeface="楷体" panose="02010609060101010101" pitchFamily="49" charset="-122"/>
              </a:rPr>
              <a:t>知识立意：侧重学生对材料的表面理解，以单一的信息获取和知识落实为目的，限于学生对“有没有”“是什么”等陈述性知识的认知，只让学生对知识进行事实判断，缺乏开放性的主体探究和参与。</a:t>
            </a:r>
            <a:endParaRPr lang="zh-CN" altLang="en-US" sz="2135" dirty="0">
              <a:latin typeface="楷体" panose="02010609060101010101" pitchFamily="49" charset="-122"/>
              <a:ea typeface="楷体" panose="02010609060101010101" pitchFamily="49"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 name="KSO_WM_SCREEN_THEME_FLAG" val="Dlrq25wU2PGuGg5bbmjbDAleiPEvWLx1mFtKZ6hd6bCE/R8IK39v9L+d5Qapg2z6fVwdW2C60TIwTJpwzzjAdkim3najGFPdRabzWLfqY9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 name="KSO_WM_SCREEN_THEME_FLAG" val="Dlrq25wU2PGuGg5bbmjbDAleiPEvWLx1mFtKZ6hd6bCE/R8IK39v9L+d5Qapg2z6fVwdW2C60TIwTJpwzzjAdkim3najGFPdRabzWLfqY9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AleiPEvWLx1mFtKZ6hd6bCE/R8IK39v9L+d5Qapg2z6fVwdW2C60TIwTJpwzzjAdkim3najGFPdRabzWLfqY9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AleiPEvWLx1mFtKZ6hd6bCE/R8IK39v9L+d5Qapg2z6fVwdW2C60TIwTJpwzzjAdkim3najGFPdRabzWLfqY9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AleiPEvWLx1mFtKZ6hd6bCE/R8IK39v9L+d5Qapg2z6fVwdW2C60TIwTJpwzzjAdkim3najGFPdRabzWLfqY9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 name="KSO_WM_SCREEN_THEME_FLAG" val="Dlrq25wU2PGuGg5bbmjbDAleiPEvWLx1mFtKZ6hd6bCE/R8IK39v9L+d5Qapg2z6fVwdW2C60TIwTJpwzzjAdkim3najGFPdRabzWLfqY9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xml><?xml version="1.0" encoding="utf-8"?>
<p:tagLst xmlns:p="http://schemas.openxmlformats.org/presentationml/2006/main">
  <p:tag name="KSO_WM_UNIT_TABLE_BEAUTIFY" val="smartTable{ae1a7762-88d7-48ed-8944-36e928c3e3d3}"/>
  <p:tag name="TABLE_ENDDRAG_ORIGIN_RECT" val="685*324"/>
  <p:tag name="TABLE_ENDDRAG_RECT" val="34*149*685*324"/>
  <p:tag name="KSO_WM_SCREEN_THEME_FLAG" val="Dlrq25wU2PGuGg5bbmjbDAleiPEvWLx1mFtKZ6hd6bCE/R8IK39v9L+d5Qapg2z6fVwdW2C60TIwTJpwzzjAdkim3najGFPdRabzWLfqY9M="/>
</p:tagLst>
</file>

<file path=ppt/tags/tag66.xml><?xml version="1.0" encoding="utf-8"?>
<p:tagLst xmlns:p="http://schemas.openxmlformats.org/presentationml/2006/main">
  <p:tag name="KSO_WM_UNIT_TABLE_BEAUTIFY" val="smartTable{ae1a7762-88d7-48ed-8944-36e928c3e3d3}"/>
  <p:tag name="TABLE_ENDDRAG_ORIGIN_RECT" val="685*324"/>
  <p:tag name="TABLE_ENDDRAG_RECT" val="34*149*685*324"/>
  <p:tag name="KSO_WM_SCREEN_THEME_FLAG" val="Dlrq25wU2PGuGg5bbmjbDAleiPEvWLx1mFtKZ6hd6bCE/R8IK39v9L+d5Qapg2z6fVwdW2C60TIwTJpwzzjAdkim3najGFPdRabzWLfqY9M="/>
</p:tagLst>
</file>

<file path=ppt/tags/tag67.xml><?xml version="1.0" encoding="utf-8"?>
<p:tagLst xmlns:p="http://schemas.openxmlformats.org/presentationml/2006/main">
  <p:tag name="KSO_WM_UNIT_TABLE_BEAUTIFY" val="smartTable{ae1a7762-88d7-48ed-8944-36e928c3e3d3}"/>
  <p:tag name="TABLE_ENDDRAG_ORIGIN_RECT" val="685*324"/>
  <p:tag name="TABLE_ENDDRAG_RECT" val="34*149*685*324"/>
  <p:tag name="KSO_WM_SCREEN_THEME_FLAG" val="Dlrq25wU2PGuGg5bbmjbDAleiPEvWLx1mFtKZ6hd6bCE/R8IK39v9L+d5Qapg2z6fVwdW2C60TIwTJpwzzjAdkim3najGFPdRabzWLfqY9M="/>
</p:tagLst>
</file>

<file path=ppt/tags/tag68.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AleiPEvWLx1mFtKZ6hd6bCE/R8IK39v9L+d5Qapg2z6fVwdW2C60TIwTJpwzzjAdkim3najGFPdRabzWLfqY9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17519</Words>
  <PresentationFormat>宽屏</PresentationFormat>
  <Paragraphs>946</Paragraphs>
  <Slides>103</Slides>
  <Notes>1</Notes>
  <HiddenSlides>0</HiddenSlides>
  <MMClips>0</MMClips>
  <ScaleCrop>false</ScaleCrop>
  <HeadingPairs>
    <vt:vector size="6" baseType="variant">
      <vt:variant>
        <vt:lpstr>已用的字体</vt:lpstr>
      </vt:variant>
      <vt:variant>
        <vt:i4>13</vt:i4>
      </vt:variant>
      <vt:variant>
        <vt:lpstr>主题</vt:lpstr>
      </vt:variant>
      <vt:variant>
        <vt:i4>6</vt:i4>
      </vt:variant>
      <vt:variant>
        <vt:lpstr>幻灯片标题</vt:lpstr>
      </vt:variant>
      <vt:variant>
        <vt:i4>103</vt:i4>
      </vt:variant>
    </vt:vector>
  </HeadingPairs>
  <TitlesOfParts>
    <vt:vector size="122" baseType="lpstr">
      <vt:lpstr>Arial</vt:lpstr>
      <vt:lpstr>宋体</vt:lpstr>
      <vt:lpstr>Wingdings</vt:lpstr>
      <vt:lpstr>黑体</vt:lpstr>
      <vt:lpstr>华文楷体</vt:lpstr>
      <vt:lpstr>微软雅黑</vt:lpstr>
      <vt:lpstr>Arial Unicode MS</vt:lpstr>
      <vt:lpstr>Calibri</vt:lpstr>
      <vt:lpstr>楷体</vt:lpstr>
      <vt:lpstr>Calibri</vt:lpstr>
      <vt:lpstr>Arial Unicode MS</vt:lpstr>
      <vt:lpstr>Times New Roman</vt:lpstr>
      <vt:lpstr>汉仪劲楷简</vt:lpstr>
      <vt:lpstr>Office 主题​​</vt:lpstr>
      <vt:lpstr>Office 主题</vt:lpstr>
      <vt:lpstr>1_默认设计模板</vt:lpstr>
      <vt:lpstr>2_Office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三国两晋南北朝的政权更迭 与民族交融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2022-12-14T07:49:36Z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KSOProductBuildVer" pid="2">
    <vt:lpwstr>2052-11.1.0.9021</vt:lpwstr>
  </property>
  <property fmtid="{D5CDD505-2E9C-101B-9397-08002B2CF9AE}" name="NXPowerLiteLastOptimized" pid="3">
    <vt:lpwstr>6400375</vt:lpwstr>
  </property>
  <property fmtid="{D5CDD505-2E9C-101B-9397-08002B2CF9AE}" name="NXPowerLiteSettings" pid="4">
    <vt:lpwstr>C700052003A000</vt:lpwstr>
  </property>
  <property fmtid="{D5CDD505-2E9C-101B-9397-08002B2CF9AE}" name="NXPowerLiteVersion" pid="5">
    <vt:lpwstr>D8.0.2</vt:lpwstr>
  </property>
</Properties>
</file>