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3"/>
    <p:sldId id="769" r:id="rId4"/>
    <p:sldId id="890" r:id="rId5"/>
    <p:sldId id="935" r:id="rId6"/>
    <p:sldId id="937" r:id="rId7"/>
    <p:sldId id="931" r:id="rId8"/>
    <p:sldId id="936" r:id="rId9"/>
    <p:sldId id="938" r:id="rId10"/>
    <p:sldId id="939" r:id="rId11"/>
    <p:sldId id="958" r:id="rId12"/>
    <p:sldId id="932" r:id="rId13"/>
    <p:sldId id="1023" r:id="rId14"/>
    <p:sldId id="940" r:id="rId15"/>
    <p:sldId id="947" r:id="rId16"/>
    <p:sldId id="941" r:id="rId17"/>
    <p:sldId id="944" r:id="rId18"/>
    <p:sldId id="942" r:id="rId19"/>
    <p:sldId id="943" r:id="rId20"/>
    <p:sldId id="945" r:id="rId21"/>
    <p:sldId id="946" r:id="rId22"/>
    <p:sldId id="1024" r:id="rId23"/>
    <p:sldId id="891" r:id="rId24"/>
    <p:sldId id="899" r:id="rId25"/>
    <p:sldId id="900" r:id="rId26"/>
    <p:sldId id="901" r:id="rId27"/>
    <p:sldId id="902" r:id="rId28"/>
    <p:sldId id="903" r:id="rId29"/>
    <p:sldId id="951" r:id="rId30"/>
    <p:sldId id="952" r:id="rId31"/>
    <p:sldId id="953" r:id="rId32"/>
    <p:sldId id="954" r:id="rId33"/>
    <p:sldId id="955" r:id="rId34"/>
    <p:sldId id="959" r:id="rId35"/>
    <p:sldId id="957" r:id="rId36"/>
    <p:sldId id="1022" r:id="rId37"/>
    <p:sldId id="889" r:id="rId38"/>
    <p:sldId id="904" r:id="rId39"/>
    <p:sldId id="897" r:id="rId40"/>
    <p:sldId id="1019" r:id="rId42"/>
    <p:sldId id="960" r:id="rId43"/>
    <p:sldId id="961" r:id="rId44"/>
    <p:sldId id="962" r:id="rId45"/>
    <p:sldId id="963" r:id="rId46"/>
    <p:sldId id="965" r:id="rId47"/>
    <p:sldId id="966" r:id="rId48"/>
    <p:sldId id="967" r:id="rId49"/>
    <p:sldId id="969" r:id="rId50"/>
    <p:sldId id="970" r:id="rId51"/>
    <p:sldId id="971" r:id="rId52"/>
    <p:sldId id="968" r:id="rId53"/>
    <p:sldId id="898" r:id="rId54"/>
    <p:sldId id="975" r:id="rId55"/>
    <p:sldId id="976" r:id="rId56"/>
    <p:sldId id="977" r:id="rId57"/>
    <p:sldId id="988" r:id="rId58"/>
    <p:sldId id="978" r:id="rId59"/>
    <p:sldId id="979" r:id="rId60"/>
    <p:sldId id="980" r:id="rId61"/>
    <p:sldId id="981" r:id="rId62"/>
    <p:sldId id="982" r:id="rId63"/>
    <p:sldId id="983" r:id="rId64"/>
    <p:sldId id="984" r:id="rId65"/>
    <p:sldId id="985" r:id="rId66"/>
    <p:sldId id="986" r:id="rId67"/>
    <p:sldId id="989" r:id="rId68"/>
    <p:sldId id="972" r:id="rId69"/>
    <p:sldId id="973" r:id="rId70"/>
    <p:sldId id="974" r:id="rId71"/>
    <p:sldId id="1025" r:id="rId72"/>
    <p:sldId id="1010" r:id="rId73"/>
    <p:sldId id="1011" r:id="rId74"/>
    <p:sldId id="1012" r:id="rId75"/>
    <p:sldId id="1013" r:id="rId76"/>
    <p:sldId id="1014" r:id="rId77"/>
    <p:sldId id="1015" r:id="rId78"/>
    <p:sldId id="905" r:id="rId79"/>
    <p:sldId id="906" r:id="rId80"/>
    <p:sldId id="907" r:id="rId81"/>
    <p:sldId id="911" r:id="rId82"/>
    <p:sldId id="908" r:id="rId83"/>
    <p:sldId id="909" r:id="rId84"/>
    <p:sldId id="910" r:id="rId85"/>
    <p:sldId id="914" r:id="rId86"/>
    <p:sldId id="990" r:id="rId87"/>
    <p:sldId id="991" r:id="rId88"/>
    <p:sldId id="992" r:id="rId89"/>
    <p:sldId id="993" r:id="rId90"/>
    <p:sldId id="994" r:id="rId91"/>
    <p:sldId id="995" r:id="rId92"/>
    <p:sldId id="996" r:id="rId93"/>
    <p:sldId id="997" r:id="rId94"/>
    <p:sldId id="998" r:id="rId95"/>
    <p:sldId id="999" r:id="rId96"/>
    <p:sldId id="1000" r:id="rId97"/>
    <p:sldId id="1001" r:id="rId98"/>
    <p:sldId id="1002" r:id="rId99"/>
    <p:sldId id="1003" r:id="rId100"/>
    <p:sldId id="1004" r:id="rId101"/>
    <p:sldId id="1005" r:id="rId102"/>
    <p:sldId id="1017" r:id="rId103"/>
    <p:sldId id="1007" r:id="rId104"/>
    <p:sldId id="1008" r:id="rId105"/>
    <p:sldId id="1009" r:id="rId106"/>
    <p:sldId id="924" r:id="rId107"/>
    <p:sldId id="1018" r:id="rId108"/>
    <p:sldId id="1020" r:id="rId109"/>
    <p:sldId id="948" r:id="rId110"/>
    <p:sldId id="950" r:id="rId111"/>
    <p:sldId id="928" r:id="rId112"/>
    <p:sldId id="687" r:id="rId113"/>
  </p:sldIdLst>
  <p:sldSz cx="9144000" cy="5143500" type="screen16x9"/>
  <p:notesSz cx="6858000" cy="9144000"/>
  <p:custDataLst>
    <p:tags r:id="rId1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2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2" clrIdx="0"/>
  <p:cmAuthor id="2" name="作者" initials="A" lastIdx="0" clrIdx="1"/>
  <p:cmAuthor id="0" name="Administrator" initials="A" lastIdx="1" clrIdx="0"/>
  <p:cmAuthor id="3" name="孙文纯" initials="孙" lastIdx="0" clrIdx="0"/>
  <p:cmAuthor id="6" name="雨林木风" initials="雨" lastIdx="10" clrIdx="0"/>
  <p:cmAuthor id="7" name="kingsoft" initials="k" lastIdx="1" clrIdx="0"/>
  <p:cmAuthor id="8" name="未知用户1" initials="未" lastIdx="0" clrIdx="0"/>
  <p:cmAuthor id="9" name="幸兴" initials="幸" lastIdx="1" clrIdx="8"/>
  <p:cmAuthor id="5" name="宋洁然" initials="宋" lastIdx="2" clrIdx="1"/>
  <p:cmAuthor id="4" name="王习习" initials="王" lastIdx="2" clrIdx="0"/>
  <p:cmAuthor id="10" name="86136" initials="8" lastIdx="0" clrIdx="9"/>
  <p:cmAuthor id="11" name="11832" initials="1" lastIdx="1" clrIdx="10"/>
  <p:cmAuthor id="12" name="201" initials="2" lastIdx="1" clrIdx="11"/>
  <p:cmAuthor id="13" name="虾米" initials="虾" lastIdx="0" clrIdx="12"/>
  <p:cmAuthor id="15" name="付" initials="付" lastIdx="0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876" y="-90"/>
      </p:cViewPr>
      <p:guideLst>
        <p:guide orient="horz" pos="1432"/>
        <p:guide pos="289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8" Type="http://schemas.openxmlformats.org/officeDocument/2006/relationships/tags" Target="tags/tag169.xml"/><Relationship Id="rId117" Type="http://schemas.openxmlformats.org/officeDocument/2006/relationships/commentAuthors" Target="commentAuthors.xml"/><Relationship Id="rId116" Type="http://schemas.openxmlformats.org/officeDocument/2006/relationships/tableStyles" Target="tableStyles.xml"/><Relationship Id="rId115" Type="http://schemas.openxmlformats.org/officeDocument/2006/relationships/viewProps" Target="viewProps.xml"/><Relationship Id="rId114" Type="http://schemas.openxmlformats.org/officeDocument/2006/relationships/presProps" Target="presProps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9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92A0-E6BD-4D47-93FC-0F738F6D54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F694B-CF71-4372-83B2-4F75F6E0AC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B5F49-90BB-4CDD-9CF2-98EBD58F26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olidFill>
                  <a:srgbClr val="2A09F5"/>
                </a:solidFill>
                <a:sym typeface="+mn-ea"/>
              </a:rPr>
              <a:t>“</a:t>
            </a:r>
            <a:r>
              <a:rPr lang="zh-CN" altLang="en-US">
                <a:solidFill>
                  <a:srgbClr val="2A09F5"/>
                </a:solidFill>
                <a:sym typeface="+mn-ea"/>
              </a:rPr>
              <a:t>发现</a:t>
            </a:r>
            <a:r>
              <a:rPr lang="en-US" altLang="zh-CN">
                <a:solidFill>
                  <a:srgbClr val="2A09F5"/>
                </a:solidFill>
                <a:sym typeface="+mn-ea"/>
              </a:rPr>
              <a:t>”</a:t>
            </a:r>
            <a:r>
              <a:rPr lang="zh-CN" altLang="en-US">
                <a:solidFill>
                  <a:srgbClr val="2A09F5"/>
                </a:solidFill>
                <a:sym typeface="+mn-ea"/>
              </a:rPr>
              <a:t>的意思是</a:t>
            </a:r>
            <a:r>
              <a:rPr lang="en-US" altLang="zh-CN">
                <a:solidFill>
                  <a:srgbClr val="2A09F5"/>
                </a:solidFill>
                <a:sym typeface="+mn-ea"/>
              </a:rPr>
              <a:t>“</a:t>
            </a:r>
            <a:r>
              <a:rPr lang="zh-CN" altLang="en-US">
                <a:solidFill>
                  <a:srgbClr val="2A09F5"/>
                </a:solidFill>
                <a:sym typeface="+mn-ea"/>
              </a:rPr>
              <a:t>使所有人和所有民族都并入欧洲文明</a:t>
            </a:r>
            <a:r>
              <a:rPr lang="en-US" altLang="zh-CN">
                <a:solidFill>
                  <a:srgbClr val="2A09F5"/>
                </a:solidFill>
                <a:sym typeface="+mn-ea"/>
              </a:rPr>
              <a:t>”</a:t>
            </a:r>
            <a:r>
              <a:rPr lang="zh-CN" altLang="en-US">
                <a:solidFill>
                  <a:srgbClr val="2A09F5"/>
                </a:solidFill>
                <a:sym typeface="+mn-ea"/>
              </a:rPr>
              <a:t>。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西班牙最终还是给予了哥伦布极高的荣誉。西班牙人后来在塞维利亚为他建造了奢华的陵寝。他的铅制棺材被安放在用350千克白银打造的灵台上，上面矗立着的抬棺青铜浮雕给这位外国人充分的尊重，甚至让人觉得是否有些过誉——为哥伦布抬棺的是组成西班牙的四个公国（卡斯蒂利亚、莱昂、纳瓦拉和阿拉贡）的国王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showMasterSp="0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7550" y="4793456"/>
            <a:ext cx="1973580" cy="2886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2377178" y="2049622"/>
            <a:ext cx="1318691" cy="156191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8" name="2 Marcador de posición de imagen"/>
          <p:cNvSpPr>
            <a:spLocks noGrp="1"/>
          </p:cNvSpPr>
          <p:nvPr>
            <p:ph type="pic" sz="quarter" idx="15" hasCustomPrompt="1"/>
          </p:nvPr>
        </p:nvSpPr>
        <p:spPr>
          <a:xfrm>
            <a:off x="1545129" y="2830579"/>
            <a:ext cx="1491395" cy="161997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7" name="2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1204380" y="1364594"/>
            <a:ext cx="1391343" cy="151836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000" y="475637"/>
            <a:ext cx="8208000" cy="577364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000" y="1220400"/>
            <a:ext cx="8229600" cy="33939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906913"/>
            <a:ext cx="2057400" cy="236588"/>
          </a:xfrm>
          <a:prstGeom prst="rect">
            <a:avLst/>
          </a:prstGeom>
        </p:spPr>
        <p:txBody>
          <a:bodyPr/>
          <a:lstStyle/>
          <a:p>
            <a:fld id="{28B7C5CF-FCE9-489A-9C8B-1ABC00D8EB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906913"/>
            <a:ext cx="3086100" cy="2365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5A1FE-58E8-475F-A467-B2A56F5C0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987952" y="0"/>
            <a:ext cx="7156048" cy="51434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675"/>
            </a:lvl1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99F9-A5D5-4C87-A3D2-B7E4EEB354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7BDE6-7EF3-45DE-B86A-FFC5A656289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tags" Target="../tags/tag12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tags" Target="../tags/tag124.xml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6.xml"/><Relationship Id="rId2" Type="http://schemas.openxmlformats.org/officeDocument/2006/relationships/image" Target="../media/image50.png"/><Relationship Id="rId1" Type="http://schemas.openxmlformats.org/officeDocument/2006/relationships/tags" Target="../tags/tag125.xml"/></Relationships>
</file>

<file path=ppt/slides/_rels/slide10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/Relationships>
</file>

<file path=ppt/slides/_rels/slide106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image" Target="../media/image51.jpe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55.xml"/><Relationship Id="rId22" Type="http://schemas.openxmlformats.org/officeDocument/2006/relationships/tags" Target="../tags/tag154.xml"/><Relationship Id="rId21" Type="http://schemas.openxmlformats.org/officeDocument/2006/relationships/tags" Target="../tags/tag153.xml"/><Relationship Id="rId20" Type="http://schemas.openxmlformats.org/officeDocument/2006/relationships/tags" Target="../tags/tag152.xml"/><Relationship Id="rId2" Type="http://schemas.openxmlformats.org/officeDocument/2006/relationships/tags" Target="../tags/tag135.xml"/><Relationship Id="rId19" Type="http://schemas.openxmlformats.org/officeDocument/2006/relationships/tags" Target="../tags/tag151.xml"/><Relationship Id="rId18" Type="http://schemas.openxmlformats.org/officeDocument/2006/relationships/tags" Target="../tags/tag150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4.xml"/></Relationships>
</file>

<file path=ppt/slides/_rels/slide10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0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10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tags" Target="../tags/tag35.xml"/><Relationship Id="rId3" Type="http://schemas.openxmlformats.org/officeDocument/2006/relationships/hyperlink" Target="http://www.zxls.com/" TargetMode="External"/><Relationship Id="rId2" Type="http://schemas.openxmlformats.org/officeDocument/2006/relationships/image" Target="../media/image18.jpeg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hyperlink" Target="&#25991;&#26126;&#19982;&#30127;&#30315;.pptx" TargetMode="External"/><Relationship Id="rId6" Type="http://schemas.openxmlformats.org/officeDocument/2006/relationships/tags" Target="../tags/tag41.xml"/><Relationship Id="rId5" Type="http://schemas.openxmlformats.org/officeDocument/2006/relationships/hyperlink" Target="&#21584;&#21898;&#8212;&#8212;&#20174;&#8220;&#26089;&#37266;&#8221;&#21040;&#8220;&#35273;&#37266;&#8221;%20(1).pptx" TargetMode="External"/><Relationship Id="rId4" Type="http://schemas.openxmlformats.org/officeDocument/2006/relationships/tags" Target="../tags/tag40.xml"/><Relationship Id="rId3" Type="http://schemas.openxmlformats.org/officeDocument/2006/relationships/image" Target="../media/image3.jpeg"/><Relationship Id="rId2" Type="http://schemas.openxmlformats.org/officeDocument/2006/relationships/tags" Target="../tags/tag39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8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5.jpe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GIF"/><Relationship Id="rId1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image" Target="../media/image33.jpeg"/><Relationship Id="rId6" Type="http://schemas.openxmlformats.org/officeDocument/2006/relationships/tags" Target="../tags/tag57.xml"/><Relationship Id="rId5" Type="http://schemas.openxmlformats.org/officeDocument/2006/relationships/image" Target="../media/image32.png"/><Relationship Id="rId4" Type="http://schemas.openxmlformats.org/officeDocument/2006/relationships/tags" Target="../tags/tag56.xml"/><Relationship Id="rId3" Type="http://schemas.openxmlformats.org/officeDocument/2006/relationships/image" Target="../media/image31.png"/><Relationship Id="rId2" Type="http://schemas.openxmlformats.org/officeDocument/2006/relationships/tags" Target="../tags/tag5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30.png"/><Relationship Id="rId1" Type="http://schemas.openxmlformats.org/officeDocument/2006/relationships/tags" Target="../tags/tag62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tags" Target="../tags/tag6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image" Target="../media/image35.jpeg"/><Relationship Id="rId3" Type="http://schemas.openxmlformats.org/officeDocument/2006/relationships/tags" Target="../tags/tag73.xml"/><Relationship Id="rId2" Type="http://schemas.openxmlformats.org/officeDocument/2006/relationships/image" Target="../media/image30.png"/><Relationship Id="rId1" Type="http://schemas.openxmlformats.org/officeDocument/2006/relationships/tags" Target="../tags/tag7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tags" Target="../tags/tag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9.xml"/><Relationship Id="rId1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7.png"/><Relationship Id="rId1" Type="http://schemas.openxmlformats.org/officeDocument/2006/relationships/tags" Target="../tags/tag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GIF"/><Relationship Id="rId1" Type="http://schemas.openxmlformats.org/officeDocument/2006/relationships/tags" Target="../tags/tag10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/Relationships>
</file>

<file path=ppt/slides/_rels/slide7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9.xml"/><Relationship Id="rId1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0.xml"/><Relationship Id="rId1" Type="http://schemas.openxmlformats.org/officeDocument/2006/relationships/image" Target="../media/image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47.png"/><Relationship Id="rId1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3275965" y="1131570"/>
            <a:ext cx="4632325" cy="28384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关于二轮复习的一些思考</a:t>
            </a:r>
            <a:endParaRPr lang="en-US" alt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ctr"/>
            <a:endParaRPr lang="en-US" alt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ctr"/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ctr"/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合肥一中 张同侠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0" y="987574"/>
            <a:ext cx="2767965" cy="352234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落实教考衔接，注意对教材的依托；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7315" y="1779905"/>
            <a:ext cx="8842375" cy="2096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命题总体思路：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遵循课程标准，依托高考评价体系，突出思维品质，加强教考衔接。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强化对基本概念、基本原理的考查，强化高考的基础性导向，引导教学回归课程标准、回归教材，夯实学生基础知识基础。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51685" y="1203325"/>
            <a:ext cx="51955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200" b="1" dirty="0">
                <a:latin typeface="华文行楷" panose="02010800040101010101" charset="-122"/>
                <a:ea typeface="华文行楷" panose="02010800040101010101" charset="-122"/>
              </a:rPr>
              <a:t>中国人口现状及建议</a:t>
            </a:r>
            <a:endParaRPr lang="zh-CN" altLang="en-US" sz="7200" b="1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中学历史教学园地（www.zxls.com）——全国文章总量、访问量最大的历史教学网站。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59918" cy="3379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76200" y="3466148"/>
            <a:ext cx="8504396" cy="101965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图</a:t>
            </a:r>
            <a:r>
              <a:rPr lang="en-US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 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秦至清粮食生产和需求演变注：按传统社会人均年需求原粮</a:t>
            </a:r>
            <a:r>
              <a:rPr lang="en-US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696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市斤计算</a:t>
            </a:r>
            <a:r>
              <a:rPr lang="en-US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    ——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改编自李小云等《中国人地关系的历史演变过程及影响机制》</a:t>
            </a:r>
            <a:endParaRPr lang="zh-CN" sz="21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1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95649" y="306705"/>
            <a:ext cx="1957864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）根据材料并结合所学知识，指出中国古代粮食供需关系演变的趋势，并分析其影响因素。（</a:t>
            </a:r>
            <a:r>
              <a:rPr 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</a:t>
            </a:r>
            <a:r>
              <a:rPr 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分）</a:t>
            </a:r>
            <a:endParaRPr lang="zh-CN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中学历史教学园地（www.zxls.com）——全国文章总量、访问量最大的历史教学网站。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59918" cy="3379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76200" y="3466148"/>
            <a:ext cx="8504396" cy="14154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l"/>
            <a:r>
              <a:rPr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趋势：隋至明，供大于需，清朝，供小于需。</a:t>
            </a:r>
            <a:endParaRPr sz="21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/>
            <a:r>
              <a:rPr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人均粮食占有量，秦汉至宋元，总体上升，明清下降。</a:t>
            </a:r>
            <a:endParaRPr sz="21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/>
            <a:r>
              <a:rPr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因素：人口，社会环境、气候变化、耕作技术、物种引进、水利灌溉、耕地面积等。</a:t>
            </a:r>
            <a:endParaRPr sz="21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95649" y="306705"/>
            <a:ext cx="1957864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）根据材料并结合所学知识，指出中国古代粮食供需关系演变的趋势，并分析其影响因素。（</a:t>
            </a:r>
            <a:r>
              <a:rPr 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</a:t>
            </a:r>
            <a:r>
              <a:rPr 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分）</a:t>
            </a:r>
            <a:endParaRPr lang="zh-CN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中学历史教学园地（www.zxls.com）——全国文章总量、访问量最大的历史教学网站。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7715" y="245269"/>
            <a:ext cx="6948964" cy="3379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930593" y="3692843"/>
            <a:ext cx="7282815" cy="983456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l"/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）根据材料并结合所学知识，任选图中某一时段，围绕“粮食生产与社会生活”展开论述。（要求：史论结合，论证充分，表述清晰。）（</a:t>
            </a:r>
            <a:r>
              <a:rPr lang="en-US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分）</a:t>
            </a:r>
            <a:endParaRPr lang="zh-CN" altLang="en-US" sz="21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799273" y="1382078"/>
            <a:ext cx="4119086" cy="119888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社会安定可以促进粮食产量增加；产量增加可以促进社会生活丰富。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205105" y="339725"/>
            <a:ext cx="4993640" cy="33921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二、关于历史二轮复习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素养导向的命题研究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内容：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必备知识；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关键能力；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学科素养；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核心价值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878445" y="688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6" name="左大括号 31749"/>
          <p:cNvSpPr/>
          <p:nvPr>
            <p:custDataLst>
              <p:tags r:id="rId3"/>
            </p:custDataLst>
          </p:nvPr>
        </p:nvSpPr>
        <p:spPr bwMode="auto">
          <a:xfrm flipH="1">
            <a:off x="1691640" y="1851660"/>
            <a:ext cx="351790" cy="1799590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4190" tIns="32095" rIns="64190" bIns="32095"/>
          <a:p>
            <a:pPr>
              <a:defRPr/>
            </a:pPr>
            <a:endParaRPr lang="zh-CN" altLang="en-US" sz="4230" dirty="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95830" y="1779905"/>
            <a:ext cx="16211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形式：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材料多元；情境创设；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问题引领；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探究性质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8" name="左大括号 31749"/>
          <p:cNvSpPr/>
          <p:nvPr>
            <p:custDataLst>
              <p:tags r:id="rId5"/>
            </p:custDataLst>
          </p:nvPr>
        </p:nvSpPr>
        <p:spPr bwMode="auto">
          <a:xfrm flipH="1">
            <a:off x="3851910" y="1779905"/>
            <a:ext cx="377825" cy="1864360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4190" tIns="32095" rIns="64190" bIns="32095"/>
          <a:p>
            <a:pPr>
              <a:defRPr/>
            </a:pPr>
            <a:endParaRPr lang="zh-CN" altLang="en-US" sz="4230" dirty="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427855" y="1595120"/>
            <a:ext cx="8547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遵循课标，精研真题，精选试题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" name="TextBox 31"/>
          <p:cNvSpPr txBox="1"/>
          <p:nvPr>
            <p:custDataLst>
              <p:tags r:id="rId1"/>
            </p:custDataLst>
          </p:nvPr>
        </p:nvSpPr>
        <p:spPr>
          <a:xfrm>
            <a:off x="628650" y="195580"/>
            <a:ext cx="7568565" cy="195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改变追求唯一标准答案、总结答题套路等重复、机械、固化的训练模式，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改变惰化学生思维能力、影响学生独立思考、违背教学教学规律的不良学习方法。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315" y="2860040"/>
            <a:ext cx="2801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Oswald" charset="0"/>
                <a:sym typeface="+mn-ea"/>
              </a:rPr>
              <a:t>不会更容易</a:t>
            </a:r>
            <a:endParaRPr lang="en-US" altLang="zh-CN" sz="2800" spc="300" dirty="0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  <a:cs typeface="Oswald" charset="0"/>
            </a:endParaRPr>
          </a:p>
          <a:p>
            <a:pPr algn="ctr"/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Oswald" charset="0"/>
                <a:sym typeface="+mn-ea"/>
              </a:rPr>
              <a:t>不会大变动</a:t>
            </a:r>
            <a:endParaRPr lang="zh-CN" altLang="en-US" sz="2800" spc="300" dirty="0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  <a:cs typeface="Oswald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04210" y="2860040"/>
            <a:ext cx="2468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仿宋" panose="02010609060101010101" charset="-122"/>
                <a:ea typeface="仿宋" panose="02010609060101010101" charset="-122"/>
                <a:sym typeface="+mn-ea"/>
              </a:rPr>
              <a:t>不要抛开课标</a:t>
            </a:r>
            <a:endParaRPr lang="en-US" altLang="zh-CN" sz="28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 sz="2800" dirty="0">
                <a:latin typeface="仿宋" panose="02010609060101010101" charset="-122"/>
                <a:ea typeface="仿宋" panose="02010609060101010101" charset="-122"/>
                <a:sym typeface="+mn-ea"/>
              </a:rPr>
              <a:t>不要离开教材</a:t>
            </a:r>
            <a:endParaRPr lang="zh-CN" altLang="en-US" sz="2800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00470" y="2860040"/>
            <a:ext cx="25158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仿宋" panose="02010609060101010101" charset="-122"/>
                <a:ea typeface="仿宋" panose="02010609060101010101" charset="-122"/>
                <a:sym typeface="+mn-ea"/>
              </a:rPr>
              <a:t>不能机械刷题</a:t>
            </a:r>
            <a:endParaRPr lang="en-US" altLang="zh-CN" sz="2800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 sz="2800" dirty="0">
                <a:latin typeface="仿宋" panose="02010609060101010101" charset="-122"/>
                <a:ea typeface="仿宋" panose="02010609060101010101" charset="-122"/>
                <a:sym typeface="+mn-ea"/>
              </a:rPr>
              <a:t>不可以练代学</a:t>
            </a:r>
            <a:endParaRPr lang="zh-CN" altLang="en-US" sz="2800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矩形 38"/>
          <p:cNvSpPr/>
          <p:nvPr>
            <p:custDataLst>
              <p:tags r:id="rId1"/>
            </p:custDataLst>
          </p:nvPr>
        </p:nvSpPr>
        <p:spPr>
          <a:xfrm>
            <a:off x="195580" y="483870"/>
            <a:ext cx="3627755" cy="4023995"/>
          </a:xfrm>
          <a:prstGeom prst="rect">
            <a:avLst/>
          </a:prstGeom>
          <a:solidFill>
            <a:srgbClr val="FEFEFE">
              <a:alpha val="90000"/>
            </a:srgbClr>
          </a:solidFill>
          <a:ln>
            <a:noFill/>
          </a:ln>
          <a:effectLst>
            <a:outerShdw blurRad="266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lt"/>
            </a:endParaRPr>
          </a:p>
        </p:txBody>
      </p:sp>
      <p:sp>
        <p:nvSpPr>
          <p:cNvPr id="43" name="矩形 42"/>
          <p:cNvSpPr/>
          <p:nvPr>
            <p:custDataLst>
              <p:tags r:id="rId2"/>
            </p:custDataLst>
          </p:nvPr>
        </p:nvSpPr>
        <p:spPr>
          <a:xfrm>
            <a:off x="360045" y="3394075"/>
            <a:ext cx="3284855" cy="75311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思想方法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视角语言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/>
          <p:cNvSpPr/>
          <p:nvPr>
            <p:custDataLst>
              <p:tags r:id="rId3"/>
            </p:custDataLst>
          </p:nvPr>
        </p:nvSpPr>
        <p:spPr>
          <a:xfrm>
            <a:off x="360045" y="2976245"/>
            <a:ext cx="1974850" cy="417830"/>
          </a:xfrm>
          <a:prstGeom prst="rect">
            <a:avLst/>
          </a:prstGeom>
        </p:spPr>
        <p:txBody>
          <a:bodyPr wrap="square">
            <a:no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用真题启发思维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716915"/>
            <a:ext cx="3582035" cy="14325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572000" y="365125"/>
            <a:ext cx="1659255" cy="1908810"/>
            <a:chOff x="6653812" y="1917748"/>
            <a:chExt cx="2104571" cy="2104571"/>
          </a:xfrm>
        </p:grpSpPr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6653812" y="1917748"/>
              <a:ext cx="2104571" cy="2104571"/>
            </a:xfrm>
            <a:prstGeom prst="rect">
              <a:avLst/>
            </a:prstGeom>
            <a:solidFill>
              <a:srgbClr val="FFC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6993701" y="2893020"/>
              <a:ext cx="1596349" cy="43967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史学智慧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grpSp>
          <p:nvGrpSpPr>
            <p:cNvPr id="53" name="Group 128"/>
            <p:cNvGrpSpPr/>
            <p:nvPr/>
          </p:nvGrpSpPr>
          <p:grpSpPr>
            <a:xfrm>
              <a:off x="7447384" y="2022960"/>
              <a:ext cx="576326" cy="576324"/>
              <a:chOff x="1316879" y="4254550"/>
              <a:chExt cx="684000" cy="684000"/>
            </a:xfrm>
          </p:grpSpPr>
          <p:sp>
            <p:nvSpPr>
              <p:cNvPr id="54" name="Freeform 49"/>
              <p:cNvSpPr>
                <a:spLocks noChangeAspect="1"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467830" y="4412272"/>
                <a:ext cx="407999" cy="347492"/>
              </a:xfrm>
              <a:custGeom>
                <a:avLst/>
                <a:gdLst>
                  <a:gd name="T0" fmla="*/ 182 w 400"/>
                  <a:gd name="T1" fmla="*/ 180 h 340"/>
                  <a:gd name="T2" fmla="*/ 218 w 400"/>
                  <a:gd name="T3" fmla="*/ 180 h 340"/>
                  <a:gd name="T4" fmla="*/ 218 w 400"/>
                  <a:gd name="T5" fmla="*/ 220 h 340"/>
                  <a:gd name="T6" fmla="*/ 400 w 400"/>
                  <a:gd name="T7" fmla="*/ 220 h 340"/>
                  <a:gd name="T8" fmla="*/ 396 w 400"/>
                  <a:gd name="T9" fmla="*/ 103 h 340"/>
                  <a:gd name="T10" fmla="*/ 356 w 400"/>
                  <a:gd name="T11" fmla="*/ 60 h 340"/>
                  <a:gd name="T12" fmla="*/ 292 w 400"/>
                  <a:gd name="T13" fmla="*/ 60 h 340"/>
                  <a:gd name="T14" fmla="*/ 268 w 400"/>
                  <a:gd name="T15" fmla="*/ 15 h 340"/>
                  <a:gd name="T16" fmla="*/ 244 w 400"/>
                  <a:gd name="T17" fmla="*/ 0 h 340"/>
                  <a:gd name="T18" fmla="*/ 155 w 400"/>
                  <a:gd name="T19" fmla="*/ 0 h 340"/>
                  <a:gd name="T20" fmla="*/ 132 w 400"/>
                  <a:gd name="T21" fmla="*/ 15 h 340"/>
                  <a:gd name="T22" fmla="*/ 108 w 400"/>
                  <a:gd name="T23" fmla="*/ 60 h 340"/>
                  <a:gd name="T24" fmla="*/ 44 w 400"/>
                  <a:gd name="T25" fmla="*/ 60 h 340"/>
                  <a:gd name="T26" fmla="*/ 4 w 400"/>
                  <a:gd name="T27" fmla="*/ 103 h 340"/>
                  <a:gd name="T28" fmla="*/ 0 w 400"/>
                  <a:gd name="T29" fmla="*/ 220 h 340"/>
                  <a:gd name="T30" fmla="*/ 182 w 400"/>
                  <a:gd name="T31" fmla="*/ 220 h 340"/>
                  <a:gd name="T32" fmla="*/ 182 w 400"/>
                  <a:gd name="T33" fmla="*/ 180 h 340"/>
                  <a:gd name="T34" fmla="*/ 153 w 400"/>
                  <a:gd name="T35" fmla="*/ 38 h 340"/>
                  <a:gd name="T36" fmla="*/ 169 w 400"/>
                  <a:gd name="T37" fmla="*/ 28 h 340"/>
                  <a:gd name="T38" fmla="*/ 230 w 400"/>
                  <a:gd name="T39" fmla="*/ 28 h 340"/>
                  <a:gd name="T40" fmla="*/ 247 w 400"/>
                  <a:gd name="T41" fmla="*/ 38 h 340"/>
                  <a:gd name="T42" fmla="*/ 258 w 400"/>
                  <a:gd name="T43" fmla="*/ 60 h 340"/>
                  <a:gd name="T44" fmla="*/ 141 w 400"/>
                  <a:gd name="T45" fmla="*/ 60 h 340"/>
                  <a:gd name="T46" fmla="*/ 153 w 400"/>
                  <a:gd name="T47" fmla="*/ 38 h 340"/>
                  <a:gd name="T48" fmla="*/ 218 w 400"/>
                  <a:gd name="T49" fmla="*/ 280 h 340"/>
                  <a:gd name="T50" fmla="*/ 182 w 400"/>
                  <a:gd name="T51" fmla="*/ 280 h 340"/>
                  <a:gd name="T52" fmla="*/ 182 w 400"/>
                  <a:gd name="T53" fmla="*/ 240 h 340"/>
                  <a:gd name="T54" fmla="*/ 10 w 400"/>
                  <a:gd name="T55" fmla="*/ 240 h 340"/>
                  <a:gd name="T56" fmla="*/ 14 w 400"/>
                  <a:gd name="T57" fmla="*/ 306 h 340"/>
                  <a:gd name="T58" fmla="*/ 50 w 400"/>
                  <a:gd name="T59" fmla="*/ 340 h 340"/>
                  <a:gd name="T60" fmla="*/ 350 w 400"/>
                  <a:gd name="T61" fmla="*/ 340 h 340"/>
                  <a:gd name="T62" fmla="*/ 386 w 400"/>
                  <a:gd name="T63" fmla="*/ 306 h 340"/>
                  <a:gd name="T64" fmla="*/ 390 w 400"/>
                  <a:gd name="T65" fmla="*/ 240 h 340"/>
                  <a:gd name="T66" fmla="*/ 218 w 400"/>
                  <a:gd name="T67" fmla="*/ 240 h 340"/>
                  <a:gd name="T68" fmla="*/ 218 w 400"/>
                  <a:gd name="T69" fmla="*/ 28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0" h="340">
                    <a:moveTo>
                      <a:pt x="182" y="180"/>
                    </a:moveTo>
                    <a:cubicBezTo>
                      <a:pt x="218" y="180"/>
                      <a:pt x="218" y="180"/>
                      <a:pt x="218" y="180"/>
                    </a:cubicBezTo>
                    <a:cubicBezTo>
                      <a:pt x="218" y="220"/>
                      <a:pt x="218" y="220"/>
                      <a:pt x="218" y="220"/>
                    </a:cubicBezTo>
                    <a:cubicBezTo>
                      <a:pt x="400" y="220"/>
                      <a:pt x="400" y="220"/>
                      <a:pt x="400" y="220"/>
                    </a:cubicBezTo>
                    <a:cubicBezTo>
                      <a:pt x="400" y="220"/>
                      <a:pt x="397" y="131"/>
                      <a:pt x="396" y="103"/>
                    </a:cubicBezTo>
                    <a:cubicBezTo>
                      <a:pt x="395" y="76"/>
                      <a:pt x="385" y="60"/>
                      <a:pt x="356" y="60"/>
                    </a:cubicBezTo>
                    <a:cubicBezTo>
                      <a:pt x="292" y="60"/>
                      <a:pt x="292" y="60"/>
                      <a:pt x="292" y="60"/>
                    </a:cubicBezTo>
                    <a:cubicBezTo>
                      <a:pt x="282" y="41"/>
                      <a:pt x="271" y="21"/>
                      <a:pt x="268" y="15"/>
                    </a:cubicBezTo>
                    <a:cubicBezTo>
                      <a:pt x="261" y="2"/>
                      <a:pt x="259" y="0"/>
                      <a:pt x="244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41" y="0"/>
                      <a:pt x="138" y="2"/>
                      <a:pt x="132" y="15"/>
                    </a:cubicBezTo>
                    <a:cubicBezTo>
                      <a:pt x="129" y="21"/>
                      <a:pt x="118" y="41"/>
                      <a:pt x="108" y="60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14" y="60"/>
                      <a:pt x="5" y="76"/>
                      <a:pt x="4" y="103"/>
                    </a:cubicBezTo>
                    <a:cubicBezTo>
                      <a:pt x="3" y="129"/>
                      <a:pt x="0" y="220"/>
                      <a:pt x="0" y="220"/>
                    </a:cubicBezTo>
                    <a:cubicBezTo>
                      <a:pt x="182" y="220"/>
                      <a:pt x="182" y="220"/>
                      <a:pt x="182" y="220"/>
                    </a:cubicBezTo>
                    <a:lnTo>
                      <a:pt x="182" y="180"/>
                    </a:lnTo>
                    <a:close/>
                    <a:moveTo>
                      <a:pt x="153" y="38"/>
                    </a:moveTo>
                    <a:cubicBezTo>
                      <a:pt x="157" y="30"/>
                      <a:pt x="159" y="28"/>
                      <a:pt x="169" y="28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41" y="28"/>
                      <a:pt x="242" y="30"/>
                      <a:pt x="247" y="38"/>
                    </a:cubicBezTo>
                    <a:cubicBezTo>
                      <a:pt x="248" y="41"/>
                      <a:pt x="253" y="50"/>
                      <a:pt x="258" y="60"/>
                    </a:cubicBezTo>
                    <a:cubicBezTo>
                      <a:pt x="141" y="60"/>
                      <a:pt x="141" y="60"/>
                      <a:pt x="141" y="60"/>
                    </a:cubicBezTo>
                    <a:cubicBezTo>
                      <a:pt x="146" y="50"/>
                      <a:pt x="151" y="41"/>
                      <a:pt x="153" y="38"/>
                    </a:cubicBezTo>
                    <a:close/>
                    <a:moveTo>
                      <a:pt x="218" y="280"/>
                    </a:moveTo>
                    <a:cubicBezTo>
                      <a:pt x="182" y="280"/>
                      <a:pt x="182" y="280"/>
                      <a:pt x="182" y="280"/>
                    </a:cubicBezTo>
                    <a:cubicBezTo>
                      <a:pt x="182" y="240"/>
                      <a:pt x="182" y="240"/>
                      <a:pt x="182" y="240"/>
                    </a:cubicBezTo>
                    <a:cubicBezTo>
                      <a:pt x="10" y="240"/>
                      <a:pt x="10" y="240"/>
                      <a:pt x="10" y="240"/>
                    </a:cubicBezTo>
                    <a:cubicBezTo>
                      <a:pt x="10" y="240"/>
                      <a:pt x="12" y="276"/>
                      <a:pt x="14" y="306"/>
                    </a:cubicBezTo>
                    <a:cubicBezTo>
                      <a:pt x="14" y="319"/>
                      <a:pt x="18" y="340"/>
                      <a:pt x="50" y="340"/>
                    </a:cubicBezTo>
                    <a:cubicBezTo>
                      <a:pt x="350" y="340"/>
                      <a:pt x="350" y="340"/>
                      <a:pt x="350" y="340"/>
                    </a:cubicBezTo>
                    <a:cubicBezTo>
                      <a:pt x="381" y="340"/>
                      <a:pt x="385" y="319"/>
                      <a:pt x="386" y="306"/>
                    </a:cubicBezTo>
                    <a:cubicBezTo>
                      <a:pt x="388" y="275"/>
                      <a:pt x="390" y="240"/>
                      <a:pt x="390" y="240"/>
                    </a:cubicBezTo>
                    <a:cubicBezTo>
                      <a:pt x="218" y="240"/>
                      <a:pt x="218" y="240"/>
                      <a:pt x="218" y="240"/>
                    </a:cubicBezTo>
                    <a:lnTo>
                      <a:pt x="218" y="280"/>
                    </a:lnTo>
                    <a:close/>
                  </a:path>
                </a:pathLst>
              </a:custGeom>
              <a:noFill/>
              <a:ln w="12700">
                <a:solidFill>
                  <a:srgbClr val="393A3B"/>
                </a:solidFill>
              </a:ln>
            </p:spPr>
            <p:txBody>
              <a:bodyPr vert="horz" wrap="square" lIns="83748" tIns="41874" rIns="83748" bIns="41874" numCol="1" anchor="t" anchorCtr="0" compatLnSpc="1"/>
              <a:p>
                <a:pPr algn="just">
                  <a:lnSpc>
                    <a:spcPct val="120000"/>
                  </a:lnSpc>
                </a:pP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Oval 124"/>
              <p:cNvSpPr/>
              <p:nvPr>
                <p:custDataLst>
                  <p:tags r:id="rId9"/>
                </p:custDataLst>
              </p:nvPr>
            </p:nvSpPr>
            <p:spPr>
              <a:xfrm>
                <a:off x="1316879" y="4254550"/>
                <a:ext cx="684000" cy="684000"/>
              </a:xfrm>
              <a:prstGeom prst="ellipse">
                <a:avLst/>
              </a:prstGeom>
              <a:noFill/>
              <a:ln w="12700">
                <a:solidFill>
                  <a:srgbClr val="393A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id-ID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943090" y="309245"/>
            <a:ext cx="1659255" cy="1908810"/>
            <a:chOff x="9024845" y="1862098"/>
            <a:chExt cx="2104571" cy="2104571"/>
          </a:xfrm>
        </p:grpSpPr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9024845" y="1862098"/>
              <a:ext cx="2104571" cy="2104571"/>
            </a:xfrm>
            <a:prstGeom prst="rect">
              <a:avLst/>
            </a:prstGeom>
            <a:solidFill>
              <a:srgbClr val="39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>
              <a:off x="9434355" y="2905780"/>
              <a:ext cx="1607488" cy="77923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中外差异</a:t>
              </a:r>
              <a:endParaRPr lang="zh-CN" altLang="en-US" sz="2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grpSp>
          <p:nvGrpSpPr>
            <p:cNvPr id="56" name="Group 129"/>
            <p:cNvGrpSpPr/>
            <p:nvPr/>
          </p:nvGrpSpPr>
          <p:grpSpPr>
            <a:xfrm>
              <a:off x="9809535" y="2022960"/>
              <a:ext cx="576326" cy="576324"/>
              <a:chOff x="3401741" y="4254550"/>
              <a:chExt cx="684000" cy="684000"/>
            </a:xfrm>
          </p:grpSpPr>
          <p:sp>
            <p:nvSpPr>
              <p:cNvPr id="57" name="Freeform 31"/>
              <p:cNvSpPr>
                <a:spLocks noChangeAspect="1"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577110" y="4366532"/>
                <a:ext cx="333262" cy="468000"/>
              </a:xfrm>
              <a:custGeom>
                <a:avLst/>
                <a:gdLst>
                  <a:gd name="T0" fmla="*/ 90 w 293"/>
                  <a:gd name="T1" fmla="*/ 383 h 400"/>
                  <a:gd name="T2" fmla="*/ 147 w 293"/>
                  <a:gd name="T3" fmla="*/ 400 h 400"/>
                  <a:gd name="T4" fmla="*/ 203 w 293"/>
                  <a:gd name="T5" fmla="*/ 383 h 400"/>
                  <a:gd name="T6" fmla="*/ 203 w 293"/>
                  <a:gd name="T7" fmla="*/ 342 h 400"/>
                  <a:gd name="T8" fmla="*/ 90 w 293"/>
                  <a:gd name="T9" fmla="*/ 342 h 400"/>
                  <a:gd name="T10" fmla="*/ 90 w 293"/>
                  <a:gd name="T11" fmla="*/ 383 h 400"/>
                  <a:gd name="T12" fmla="*/ 201 w 293"/>
                  <a:gd name="T13" fmla="*/ 318 h 400"/>
                  <a:gd name="T14" fmla="*/ 286 w 293"/>
                  <a:gd name="T15" fmla="*/ 116 h 400"/>
                  <a:gd name="T16" fmla="*/ 147 w 293"/>
                  <a:gd name="T17" fmla="*/ 0 h 400"/>
                  <a:gd name="T18" fmla="*/ 7 w 293"/>
                  <a:gd name="T19" fmla="*/ 116 h 400"/>
                  <a:gd name="T20" fmla="*/ 93 w 293"/>
                  <a:gd name="T21" fmla="*/ 318 h 400"/>
                  <a:gd name="T22" fmla="*/ 201 w 293"/>
                  <a:gd name="T23" fmla="*/ 318 h 400"/>
                  <a:gd name="T24" fmla="*/ 50 w 293"/>
                  <a:gd name="T25" fmla="*/ 119 h 400"/>
                  <a:gd name="T26" fmla="*/ 147 w 293"/>
                  <a:gd name="T27" fmla="*/ 41 h 400"/>
                  <a:gd name="T28" fmla="*/ 244 w 293"/>
                  <a:gd name="T29" fmla="*/ 119 h 400"/>
                  <a:gd name="T30" fmla="*/ 208 w 293"/>
                  <a:gd name="T31" fmla="*/ 198 h 400"/>
                  <a:gd name="T32" fmla="*/ 163 w 293"/>
                  <a:gd name="T33" fmla="*/ 283 h 400"/>
                  <a:gd name="T34" fmla="*/ 130 w 293"/>
                  <a:gd name="T35" fmla="*/ 283 h 400"/>
                  <a:gd name="T36" fmla="*/ 86 w 293"/>
                  <a:gd name="T37" fmla="*/ 198 h 400"/>
                  <a:gd name="T38" fmla="*/ 50 w 293"/>
                  <a:gd name="T39" fmla="*/ 119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3" h="400">
                    <a:moveTo>
                      <a:pt x="90" y="383"/>
                    </a:moveTo>
                    <a:cubicBezTo>
                      <a:pt x="106" y="393"/>
                      <a:pt x="125" y="400"/>
                      <a:pt x="147" y="400"/>
                    </a:cubicBezTo>
                    <a:cubicBezTo>
                      <a:pt x="169" y="400"/>
                      <a:pt x="187" y="393"/>
                      <a:pt x="203" y="383"/>
                    </a:cubicBezTo>
                    <a:cubicBezTo>
                      <a:pt x="203" y="342"/>
                      <a:pt x="203" y="342"/>
                      <a:pt x="203" y="342"/>
                    </a:cubicBezTo>
                    <a:cubicBezTo>
                      <a:pt x="90" y="342"/>
                      <a:pt x="90" y="342"/>
                      <a:pt x="90" y="342"/>
                    </a:cubicBezTo>
                    <a:lnTo>
                      <a:pt x="90" y="383"/>
                    </a:lnTo>
                    <a:close/>
                    <a:moveTo>
                      <a:pt x="201" y="318"/>
                    </a:moveTo>
                    <a:cubicBezTo>
                      <a:pt x="201" y="231"/>
                      <a:pt x="293" y="203"/>
                      <a:pt x="286" y="116"/>
                    </a:cubicBezTo>
                    <a:cubicBezTo>
                      <a:pt x="282" y="61"/>
                      <a:pt x="245" y="0"/>
                      <a:pt x="147" y="0"/>
                    </a:cubicBezTo>
                    <a:cubicBezTo>
                      <a:pt x="49" y="0"/>
                      <a:pt x="12" y="61"/>
                      <a:pt x="7" y="116"/>
                    </a:cubicBezTo>
                    <a:cubicBezTo>
                      <a:pt x="0" y="203"/>
                      <a:pt x="93" y="231"/>
                      <a:pt x="93" y="318"/>
                    </a:cubicBezTo>
                    <a:lnTo>
                      <a:pt x="201" y="318"/>
                    </a:lnTo>
                    <a:close/>
                    <a:moveTo>
                      <a:pt x="50" y="119"/>
                    </a:moveTo>
                    <a:cubicBezTo>
                      <a:pt x="54" y="67"/>
                      <a:pt x="89" y="41"/>
                      <a:pt x="147" y="41"/>
                    </a:cubicBezTo>
                    <a:cubicBezTo>
                      <a:pt x="204" y="41"/>
                      <a:pt x="240" y="67"/>
                      <a:pt x="244" y="119"/>
                    </a:cubicBezTo>
                    <a:cubicBezTo>
                      <a:pt x="246" y="148"/>
                      <a:pt x="230" y="167"/>
                      <a:pt x="208" y="198"/>
                    </a:cubicBezTo>
                    <a:cubicBezTo>
                      <a:pt x="192" y="221"/>
                      <a:pt x="172" y="248"/>
                      <a:pt x="163" y="283"/>
                    </a:cubicBezTo>
                    <a:cubicBezTo>
                      <a:pt x="130" y="283"/>
                      <a:pt x="130" y="283"/>
                      <a:pt x="130" y="283"/>
                    </a:cubicBezTo>
                    <a:cubicBezTo>
                      <a:pt x="121" y="248"/>
                      <a:pt x="102" y="221"/>
                      <a:pt x="86" y="198"/>
                    </a:cubicBezTo>
                    <a:cubicBezTo>
                      <a:pt x="64" y="167"/>
                      <a:pt x="47" y="148"/>
                      <a:pt x="50" y="119"/>
                    </a:cubicBez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txBody>
              <a:bodyPr vert="horz" wrap="square" lIns="83748" tIns="41874" rIns="83748" bIns="41874" numCol="1" anchor="t" anchorCtr="0" compatLnSpc="1"/>
              <a:p>
                <a:pPr algn="just">
                  <a:lnSpc>
                    <a:spcPct val="120000"/>
                  </a:lnSpc>
                </a:pPr>
                <a:endParaRPr lang="en-US" sz="2000" dirty="0">
                  <a:solidFill>
                    <a:schemeClr val="bg1">
                      <a:lumMod val="6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58" name="Oval 125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01741" y="4254550"/>
                <a:ext cx="684000" cy="684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id-ID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652645" y="2641600"/>
            <a:ext cx="1827530" cy="1908810"/>
            <a:chOff x="6673530" y="4193999"/>
            <a:chExt cx="2319232" cy="2104571"/>
          </a:xfrm>
        </p:grpSpPr>
        <p:sp>
          <p:nvSpPr>
            <p:cNvPr id="12" name="矩形 11"/>
            <p:cNvSpPr/>
            <p:nvPr>
              <p:custDataLst>
                <p:tags r:id="rId14"/>
              </p:custDataLst>
            </p:nvPr>
          </p:nvSpPr>
          <p:spPr>
            <a:xfrm>
              <a:off x="6673530" y="4193999"/>
              <a:ext cx="2104571" cy="2104571"/>
            </a:xfrm>
            <a:prstGeom prst="rect">
              <a:avLst/>
            </a:prstGeom>
            <a:solidFill>
              <a:srgbClr val="39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5"/>
              </p:custDataLst>
            </p:nvPr>
          </p:nvSpPr>
          <p:spPr>
            <a:xfrm>
              <a:off x="6865749" y="5217106"/>
              <a:ext cx="2127013" cy="43967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今怎胜昔</a:t>
              </a:r>
              <a:endParaRPr lang="zh-CN" altLang="en-US" sz="2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grpSp>
          <p:nvGrpSpPr>
            <p:cNvPr id="59" name="Group 130"/>
            <p:cNvGrpSpPr/>
            <p:nvPr/>
          </p:nvGrpSpPr>
          <p:grpSpPr>
            <a:xfrm>
              <a:off x="7452796" y="4355779"/>
              <a:ext cx="576326" cy="576324"/>
              <a:chOff x="6006611" y="4240036"/>
              <a:chExt cx="684000" cy="684000"/>
            </a:xfrm>
          </p:grpSpPr>
          <p:sp>
            <p:nvSpPr>
              <p:cNvPr id="60" name="Freeform 44"/>
              <p:cNvSpPr>
                <a:spLocks noChangeAspect="1" noEditPoint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132322" y="4366036"/>
                <a:ext cx="432579" cy="432000"/>
              </a:xfrm>
              <a:custGeom>
                <a:avLst/>
                <a:gdLst>
                  <a:gd name="T0" fmla="*/ 287 w 316"/>
                  <a:gd name="T1" fmla="*/ 29 h 316"/>
                  <a:gd name="T2" fmla="*/ 236 w 316"/>
                  <a:gd name="T3" fmla="*/ 4 h 316"/>
                  <a:gd name="T4" fmla="*/ 135 w 316"/>
                  <a:gd name="T5" fmla="*/ 105 h 316"/>
                  <a:gd name="T6" fmla="*/ 20 w 316"/>
                  <a:gd name="T7" fmla="*/ 221 h 316"/>
                  <a:gd name="T8" fmla="*/ 0 w 316"/>
                  <a:gd name="T9" fmla="*/ 316 h 316"/>
                  <a:gd name="T10" fmla="*/ 95 w 316"/>
                  <a:gd name="T11" fmla="*/ 296 h 316"/>
                  <a:gd name="T12" fmla="*/ 210 w 316"/>
                  <a:gd name="T13" fmla="*/ 180 h 316"/>
                  <a:gd name="T14" fmla="*/ 312 w 316"/>
                  <a:gd name="T15" fmla="*/ 79 h 316"/>
                  <a:gd name="T16" fmla="*/ 287 w 316"/>
                  <a:gd name="T17" fmla="*/ 29 h 316"/>
                  <a:gd name="T18" fmla="*/ 89 w 316"/>
                  <a:gd name="T19" fmla="*/ 284 h 316"/>
                  <a:gd name="T20" fmla="*/ 57 w 316"/>
                  <a:gd name="T21" fmla="*/ 291 h 316"/>
                  <a:gd name="T22" fmla="*/ 43 w 316"/>
                  <a:gd name="T23" fmla="*/ 273 h 316"/>
                  <a:gd name="T24" fmla="*/ 24 w 316"/>
                  <a:gd name="T25" fmla="*/ 259 h 316"/>
                  <a:gd name="T26" fmla="*/ 31 w 316"/>
                  <a:gd name="T27" fmla="*/ 226 h 316"/>
                  <a:gd name="T28" fmla="*/ 41 w 316"/>
                  <a:gd name="T29" fmla="*/ 217 h 316"/>
                  <a:gd name="T30" fmla="*/ 78 w 316"/>
                  <a:gd name="T31" fmla="*/ 237 h 316"/>
                  <a:gd name="T32" fmla="*/ 99 w 316"/>
                  <a:gd name="T33" fmla="*/ 275 h 316"/>
                  <a:gd name="T34" fmla="*/ 89 w 316"/>
                  <a:gd name="T35" fmla="*/ 284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6" h="316">
                    <a:moveTo>
                      <a:pt x="287" y="29"/>
                    </a:moveTo>
                    <a:cubicBezTo>
                      <a:pt x="258" y="0"/>
                      <a:pt x="236" y="4"/>
                      <a:pt x="236" y="4"/>
                    </a:cubicBezTo>
                    <a:cubicBezTo>
                      <a:pt x="135" y="105"/>
                      <a:pt x="135" y="105"/>
                      <a:pt x="135" y="105"/>
                    </a:cubicBezTo>
                    <a:cubicBezTo>
                      <a:pt x="20" y="221"/>
                      <a:pt x="20" y="221"/>
                      <a:pt x="20" y="221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95" y="296"/>
                      <a:pt x="95" y="296"/>
                      <a:pt x="95" y="296"/>
                    </a:cubicBezTo>
                    <a:cubicBezTo>
                      <a:pt x="210" y="180"/>
                      <a:pt x="210" y="180"/>
                      <a:pt x="210" y="180"/>
                    </a:cubicBezTo>
                    <a:cubicBezTo>
                      <a:pt x="312" y="79"/>
                      <a:pt x="312" y="79"/>
                      <a:pt x="312" y="79"/>
                    </a:cubicBezTo>
                    <a:cubicBezTo>
                      <a:pt x="312" y="79"/>
                      <a:pt x="316" y="58"/>
                      <a:pt x="287" y="29"/>
                    </a:cubicBezTo>
                    <a:close/>
                    <a:moveTo>
                      <a:pt x="89" y="284"/>
                    </a:moveTo>
                    <a:cubicBezTo>
                      <a:pt x="57" y="291"/>
                      <a:pt x="57" y="291"/>
                      <a:pt x="57" y="291"/>
                    </a:cubicBezTo>
                    <a:cubicBezTo>
                      <a:pt x="54" y="285"/>
                      <a:pt x="50" y="280"/>
                      <a:pt x="43" y="273"/>
                    </a:cubicBezTo>
                    <a:cubicBezTo>
                      <a:pt x="36" y="266"/>
                      <a:pt x="30" y="262"/>
                      <a:pt x="24" y="25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1" y="217"/>
                      <a:pt x="41" y="217"/>
                      <a:pt x="41" y="217"/>
                    </a:cubicBezTo>
                    <a:cubicBezTo>
                      <a:pt x="41" y="217"/>
                      <a:pt x="58" y="217"/>
                      <a:pt x="78" y="237"/>
                    </a:cubicBezTo>
                    <a:cubicBezTo>
                      <a:pt x="98" y="257"/>
                      <a:pt x="99" y="275"/>
                      <a:pt x="99" y="275"/>
                    </a:cubicBezTo>
                    <a:lnTo>
                      <a:pt x="89" y="284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txBody>
              <a:bodyPr vert="horz" wrap="square" lIns="83748" tIns="41874" rIns="83748" bIns="41874" numCol="1" anchor="t" anchorCtr="0" compatLnSpc="1"/>
              <a:p>
                <a:pPr algn="just">
                  <a:lnSpc>
                    <a:spcPct val="120000"/>
                  </a:lnSpc>
                </a:pP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Oval 12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006611" y="4240036"/>
                <a:ext cx="684000" cy="684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id-ID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943090" y="2641600"/>
            <a:ext cx="1659255" cy="1908810"/>
            <a:chOff x="9024845" y="4193999"/>
            <a:chExt cx="2104571" cy="2104571"/>
          </a:xfrm>
        </p:grpSpPr>
        <p:sp>
          <p:nvSpPr>
            <p:cNvPr id="14" name="矩形 13"/>
            <p:cNvSpPr/>
            <p:nvPr>
              <p:custDataLst>
                <p:tags r:id="rId18"/>
              </p:custDataLst>
            </p:nvPr>
          </p:nvSpPr>
          <p:spPr>
            <a:xfrm>
              <a:off x="9024845" y="4193999"/>
              <a:ext cx="2104571" cy="2104571"/>
            </a:xfrm>
            <a:prstGeom prst="rect">
              <a:avLst/>
            </a:prstGeom>
            <a:solidFill>
              <a:srgbClr val="FFC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9"/>
              </p:custDataLst>
            </p:nvPr>
          </p:nvSpPr>
          <p:spPr>
            <a:xfrm>
              <a:off x="9414743" y="5305547"/>
              <a:ext cx="1607489" cy="77923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>
                <a:defRPr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古往今来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grpSp>
          <p:nvGrpSpPr>
            <p:cNvPr id="62" name="Group 131"/>
            <p:cNvGrpSpPr/>
            <p:nvPr/>
          </p:nvGrpSpPr>
          <p:grpSpPr>
            <a:xfrm>
              <a:off x="9787104" y="4355778"/>
              <a:ext cx="576326" cy="576324"/>
              <a:chOff x="8794034" y="4283578"/>
              <a:chExt cx="684000" cy="684000"/>
            </a:xfrm>
          </p:grpSpPr>
          <p:sp>
            <p:nvSpPr>
              <p:cNvPr id="63" name="Freeform 36"/>
              <p:cNvSpPr>
                <a:spLocks noChangeAspect="1" noEditPoint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8879066" y="4481578"/>
                <a:ext cx="513936" cy="288000"/>
              </a:xfrm>
              <a:custGeom>
                <a:avLst/>
                <a:gdLst>
                  <a:gd name="T0" fmla="*/ 200 w 400"/>
                  <a:gd name="T1" fmla="*/ 0 h 224"/>
                  <a:gd name="T2" fmla="*/ 0 w 400"/>
                  <a:gd name="T3" fmla="*/ 112 h 224"/>
                  <a:gd name="T4" fmla="*/ 200 w 400"/>
                  <a:gd name="T5" fmla="*/ 224 h 224"/>
                  <a:gd name="T6" fmla="*/ 400 w 400"/>
                  <a:gd name="T7" fmla="*/ 112 h 224"/>
                  <a:gd name="T8" fmla="*/ 200 w 400"/>
                  <a:gd name="T9" fmla="*/ 0 h 224"/>
                  <a:gd name="T10" fmla="*/ 200 w 400"/>
                  <a:gd name="T11" fmla="*/ 198 h 224"/>
                  <a:gd name="T12" fmla="*/ 111 w 400"/>
                  <a:gd name="T13" fmla="*/ 112 h 224"/>
                  <a:gd name="T14" fmla="*/ 200 w 400"/>
                  <a:gd name="T15" fmla="*/ 26 h 224"/>
                  <a:gd name="T16" fmla="*/ 289 w 400"/>
                  <a:gd name="T17" fmla="*/ 112 h 224"/>
                  <a:gd name="T18" fmla="*/ 200 w 400"/>
                  <a:gd name="T19" fmla="*/ 198 h 224"/>
                  <a:gd name="T20" fmla="*/ 200 w 400"/>
                  <a:gd name="T21" fmla="*/ 112 h 224"/>
                  <a:gd name="T22" fmla="*/ 200 w 400"/>
                  <a:gd name="T23" fmla="*/ 69 h 224"/>
                  <a:gd name="T24" fmla="*/ 155 w 400"/>
                  <a:gd name="T25" fmla="*/ 112 h 224"/>
                  <a:gd name="T26" fmla="*/ 200 w 400"/>
                  <a:gd name="T27" fmla="*/ 155 h 224"/>
                  <a:gd name="T28" fmla="*/ 244 w 400"/>
                  <a:gd name="T29" fmla="*/ 112 h 224"/>
                  <a:gd name="T30" fmla="*/ 200 w 400"/>
                  <a:gd name="T31" fmla="*/ 11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0" h="224">
                    <a:moveTo>
                      <a:pt x="200" y="0"/>
                    </a:moveTo>
                    <a:cubicBezTo>
                      <a:pt x="69" y="0"/>
                      <a:pt x="0" y="97"/>
                      <a:pt x="0" y="112"/>
                    </a:cubicBezTo>
                    <a:cubicBezTo>
                      <a:pt x="0" y="127"/>
                      <a:pt x="69" y="224"/>
                      <a:pt x="200" y="224"/>
                    </a:cubicBezTo>
                    <a:cubicBezTo>
                      <a:pt x="331" y="224"/>
                      <a:pt x="400" y="127"/>
                      <a:pt x="400" y="112"/>
                    </a:cubicBezTo>
                    <a:cubicBezTo>
                      <a:pt x="400" y="97"/>
                      <a:pt x="331" y="0"/>
                      <a:pt x="200" y="0"/>
                    </a:cubicBezTo>
                    <a:close/>
                    <a:moveTo>
                      <a:pt x="200" y="198"/>
                    </a:moveTo>
                    <a:cubicBezTo>
                      <a:pt x="151" y="198"/>
                      <a:pt x="111" y="159"/>
                      <a:pt x="111" y="112"/>
                    </a:cubicBezTo>
                    <a:cubicBezTo>
                      <a:pt x="111" y="64"/>
                      <a:pt x="151" y="26"/>
                      <a:pt x="200" y="26"/>
                    </a:cubicBezTo>
                    <a:cubicBezTo>
                      <a:pt x="249" y="26"/>
                      <a:pt x="289" y="64"/>
                      <a:pt x="289" y="112"/>
                    </a:cubicBezTo>
                    <a:cubicBezTo>
                      <a:pt x="289" y="159"/>
                      <a:pt x="249" y="198"/>
                      <a:pt x="200" y="198"/>
                    </a:cubicBezTo>
                    <a:close/>
                    <a:moveTo>
                      <a:pt x="200" y="112"/>
                    </a:moveTo>
                    <a:cubicBezTo>
                      <a:pt x="192" y="103"/>
                      <a:pt x="213" y="69"/>
                      <a:pt x="200" y="69"/>
                    </a:cubicBezTo>
                    <a:cubicBezTo>
                      <a:pt x="175" y="69"/>
                      <a:pt x="155" y="88"/>
                      <a:pt x="155" y="112"/>
                    </a:cubicBezTo>
                    <a:cubicBezTo>
                      <a:pt x="155" y="136"/>
                      <a:pt x="175" y="155"/>
                      <a:pt x="200" y="155"/>
                    </a:cubicBezTo>
                    <a:cubicBezTo>
                      <a:pt x="224" y="155"/>
                      <a:pt x="244" y="136"/>
                      <a:pt x="244" y="112"/>
                    </a:cubicBezTo>
                    <a:cubicBezTo>
                      <a:pt x="244" y="101"/>
                      <a:pt x="207" y="119"/>
                      <a:pt x="200" y="112"/>
                    </a:cubicBezTo>
                    <a:close/>
                  </a:path>
                </a:pathLst>
              </a:custGeom>
              <a:noFill/>
              <a:ln w="12700">
                <a:solidFill>
                  <a:srgbClr val="393A3B"/>
                </a:solidFill>
              </a:ln>
            </p:spPr>
            <p:txBody>
              <a:bodyPr vert="horz" wrap="square" lIns="83748" tIns="41874" rIns="83748" bIns="41874" numCol="1" anchor="t" anchorCtr="0" compatLnSpc="1"/>
              <a:p>
                <a:pPr algn="just">
                  <a:lnSpc>
                    <a:spcPct val="120000"/>
                  </a:lnSpc>
                </a:pPr>
                <a:endParaRPr lang="en-US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64" name="Oval 127"/>
              <p:cNvSpPr/>
              <p:nvPr>
                <p:custDataLst>
                  <p:tags r:id="rId21"/>
                </p:custDataLst>
              </p:nvPr>
            </p:nvSpPr>
            <p:spPr>
              <a:xfrm>
                <a:off x="8794034" y="4283578"/>
                <a:ext cx="684000" cy="684000"/>
              </a:xfrm>
              <a:prstGeom prst="ellipse">
                <a:avLst/>
              </a:prstGeom>
              <a:noFill/>
              <a:ln>
                <a:solidFill>
                  <a:srgbClr val="393A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id-ID" sz="2000" dirty="0"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22"/>
            </p:custDataLst>
          </p:nvPr>
        </p:nvSpPr>
        <p:spPr>
          <a:xfrm>
            <a:off x="213360" y="59055"/>
            <a:ext cx="4875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sym typeface="+mn-ea"/>
              </a:rPr>
              <a:t>精研真题，探索规律</a:t>
            </a:r>
            <a:endParaRPr lang="zh-CN" altLang="en-US" sz="2800" dirty="0" smtClean="0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3"/>
            </p:custDataLst>
          </p:nvPr>
        </p:nvSpPr>
        <p:spPr>
          <a:xfrm>
            <a:off x="1223010" y="4516120"/>
            <a:ext cx="71634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sym typeface="+mn-ea"/>
              </a:rPr>
              <a:t>真题也是教材的重要补充，权威的史料来源</a:t>
            </a:r>
            <a:endParaRPr lang="zh-CN" altLang="en-US" sz="2800" dirty="0" smtClean="0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3" grpId="0"/>
      <p:bldP spid="4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7090" y="267335"/>
            <a:ext cx="5207635" cy="229933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1227" tIns="50613" rIns="101227" bIns="50613">
            <a:noAutofit/>
          </a:bodyPr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黑体" panose="02010609060101010101" charset="-122"/>
              </a:rPr>
              <a:t>宏观上</a:t>
            </a:r>
            <a:endParaRPr lang="en-US" altLang="zh-CN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还原双向细目表</a:t>
            </a:r>
            <a:r>
              <a:rPr lang="en-US" altLang="zh-CN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找变化、抓侧重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对比历年考试题</a:t>
            </a:r>
            <a:r>
              <a:rPr lang="en-US" altLang="zh-CN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找共性、找趋势</a:t>
            </a:r>
            <a:endParaRPr lang="en-US" altLang="zh-CN" sz="24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对比同考点试题</a:t>
            </a:r>
            <a:r>
              <a:rPr lang="en-US" altLang="zh-CN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找规律、找变化</a:t>
            </a:r>
            <a:endParaRPr lang="zh-CN" altLang="en-US" sz="24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对比不同卷试题</a:t>
            </a:r>
            <a:r>
              <a:rPr lang="en-US" altLang="zh-CN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找特点、找风格</a:t>
            </a:r>
            <a:endParaRPr lang="en-US" altLang="zh-CN" sz="24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zh-CN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集中研究</a:t>
            </a:r>
            <a:r>
              <a:rPr lang="zh-CN" altLang="en-US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课改题</a:t>
            </a:r>
            <a:r>
              <a:rPr lang="zh-CN" altLang="zh-CN" sz="24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——找新意、找动态</a:t>
            </a:r>
            <a:endParaRPr lang="zh-CN" altLang="zh-CN" sz="24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0723" name="Text Box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24075" y="2571750"/>
            <a:ext cx="5208270" cy="226885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1227" tIns="50613" rIns="101227" bIns="50613">
            <a:noAutofit/>
          </a:bodyPr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微观上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研究命题考查意图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研究命题选材特点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研究命题题型特点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研究命题设问特点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研究命题答案拟制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4" name="Text Box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750" y="853440"/>
            <a:ext cx="649605" cy="3378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227" tIns="50613" rIns="101227" bIns="50613">
            <a:no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3500" dirty="0" smtClean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</a:rPr>
              <a:t>研究</a:t>
            </a:r>
            <a:r>
              <a:rPr lang="zh-CN" altLang="en-US" sz="3500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</a:rPr>
              <a:t>高</a:t>
            </a:r>
            <a:r>
              <a:rPr lang="zh-CN" altLang="en-US" sz="3500" dirty="0" smtClean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</a:rPr>
              <a:t>考真题</a:t>
            </a:r>
            <a:endParaRPr lang="en-US" altLang="zh-CN" sz="3500" dirty="0" smtClean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0725" name="AutoShape 5"/>
          <p:cNvSpPr/>
          <p:nvPr>
            <p:custDataLst>
              <p:tags r:id="rId4"/>
            </p:custDataLst>
          </p:nvPr>
        </p:nvSpPr>
        <p:spPr bwMode="auto">
          <a:xfrm>
            <a:off x="1331595" y="627380"/>
            <a:ext cx="456565" cy="3829685"/>
          </a:xfrm>
          <a:prstGeom prst="leftBrace">
            <a:avLst>
              <a:gd name="adj1" fmla="val 65035"/>
              <a:gd name="adj2" fmla="val 50000"/>
            </a:avLst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227" tIns="50613" rIns="101227" bIns="50613" anchor="ctr"/>
          <a:p>
            <a:pPr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ea typeface="仿宋_GB2312" pitchFamily="49" charset="-122"/>
              <a:sym typeface="Palatino Linotype" panose="0204050205050503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52360" y="411480"/>
            <a:ext cx="692785" cy="4504055"/>
          </a:xfrm>
          <a:prstGeom prst="rect">
            <a:avLst/>
          </a:prstGeom>
          <a:noFill/>
          <a:ln>
            <a:miter lim="800000"/>
          </a:ln>
        </p:spPr>
        <p:txBody>
          <a:bodyPr lIns="101227" tIns="50613" rIns="101227" bIns="50613"/>
          <a:p>
            <a:pPr defTabSz="1033145">
              <a:spcBef>
                <a:spcPct val="20000"/>
              </a:spcBef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Palatino Linotype" panose="02040502050505030304" pitchFamily="18" charset="0"/>
              </a:rPr>
              <a:t>回顾过去</a:t>
            </a:r>
            <a:endParaRPr lang="en-US" altLang="zh-CN" sz="2800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Palatino Linotype" panose="02040502050505030304" pitchFamily="18" charset="0"/>
            </a:endParaRPr>
          </a:p>
          <a:p>
            <a:pPr defTabSz="1033145">
              <a:spcBef>
                <a:spcPct val="20000"/>
              </a:spcBef>
              <a:defRPr/>
            </a:pPr>
            <a:endParaRPr lang="en-US" altLang="zh-CN" sz="2800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Palatino Linotype" panose="02040502050505030304" pitchFamily="18" charset="0"/>
            </a:endParaRPr>
          </a:p>
          <a:p>
            <a:pPr defTabSz="1033145">
              <a:spcBef>
                <a:spcPct val="20000"/>
              </a:spcBef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Palatino Linotype" panose="02040502050505030304" pitchFamily="18" charset="0"/>
              </a:rPr>
              <a:t>预知未来</a:t>
            </a:r>
            <a:r>
              <a:rPr lang="zh-CN" altLang="en-US" sz="2800" kern="0" dirty="0">
                <a:solidFill>
                  <a:srgbClr val="C00000"/>
                </a:solidFill>
                <a:latin typeface="华文琥珀" pitchFamily="2" charset="-122"/>
                <a:ea typeface="华文琥珀" pitchFamily="2" charset="-122"/>
                <a:sym typeface="Palatino Linotype" panose="02040502050505030304" pitchFamily="18" charset="0"/>
              </a:rPr>
              <a:t> </a:t>
            </a:r>
            <a:endParaRPr lang="zh-CN" altLang="en-US" sz="2800" kern="0" dirty="0">
              <a:solidFill>
                <a:srgbClr val="C00000"/>
              </a:solidFill>
              <a:latin typeface="华文琥珀" pitchFamily="2" charset="-122"/>
              <a:ea typeface="华文琥珀" pitchFamily="2" charset="-122"/>
              <a:sym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ldLvl="0" animBg="1" autoUpdateAnimBg="0"/>
      <p:bldP spid="30723" grpId="0" bldLvl="0" animBg="1" autoUpdateAnimBg="0"/>
      <p:bldP spid="30724" grpId="0" bldLvl="0" animBg="1" autoUpdateAnimBg="0"/>
      <p:bldP spid="30725" grpId="0" bldLvl="0" animBg="1" autoUpdateAnimBg="0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4" name="Text Box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9750" y="853440"/>
            <a:ext cx="649605" cy="3378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227" tIns="50613" rIns="101227" bIns="50613">
            <a:no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3500" dirty="0" smtClean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</a:rPr>
              <a:t>研究</a:t>
            </a:r>
            <a:r>
              <a:rPr lang="zh-CN" altLang="en-US" sz="3500" dirty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</a:rPr>
              <a:t>高</a:t>
            </a:r>
            <a:r>
              <a:rPr lang="zh-CN" altLang="en-US" sz="3500" dirty="0" smtClean="0">
                <a:solidFill>
                  <a:srgbClr val="FFFF00"/>
                </a:solidFill>
                <a:latin typeface="仿宋" panose="02010609060101010101" charset="-122"/>
                <a:ea typeface="仿宋" panose="02010609060101010101" charset="-122"/>
              </a:rPr>
              <a:t>考真题</a:t>
            </a:r>
            <a:endParaRPr lang="en-US" altLang="zh-CN" sz="3500" dirty="0" smtClean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0725" name="AutoShape 5"/>
          <p:cNvSpPr/>
          <p:nvPr>
            <p:custDataLst>
              <p:tags r:id="rId2"/>
            </p:custDataLst>
          </p:nvPr>
        </p:nvSpPr>
        <p:spPr bwMode="auto">
          <a:xfrm>
            <a:off x="1331595" y="627380"/>
            <a:ext cx="456565" cy="3829685"/>
          </a:xfrm>
          <a:prstGeom prst="leftBrace">
            <a:avLst>
              <a:gd name="adj1" fmla="val 65035"/>
              <a:gd name="adj2" fmla="val 50000"/>
            </a:avLst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227" tIns="50613" rIns="101227" bIns="50613" anchor="ctr"/>
          <a:p>
            <a:pPr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ea typeface="仿宋_GB2312" pitchFamily="49" charset="-122"/>
              <a:sym typeface="Palatino Linotype" panose="0204050205050503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52360" y="411480"/>
            <a:ext cx="692785" cy="4504055"/>
          </a:xfrm>
          <a:prstGeom prst="rect">
            <a:avLst/>
          </a:prstGeom>
          <a:noFill/>
          <a:ln>
            <a:miter lim="800000"/>
          </a:ln>
        </p:spPr>
        <p:txBody>
          <a:bodyPr lIns="101227" tIns="50613" rIns="101227" bIns="50613"/>
          <a:p>
            <a:pPr defTabSz="1033145">
              <a:spcBef>
                <a:spcPct val="20000"/>
              </a:spcBef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Palatino Linotype" panose="02040502050505030304" pitchFamily="18" charset="0"/>
              </a:rPr>
              <a:t>回顾过去</a:t>
            </a:r>
            <a:endParaRPr lang="en-US" altLang="zh-CN" sz="2800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Palatino Linotype" panose="02040502050505030304" pitchFamily="18" charset="0"/>
            </a:endParaRPr>
          </a:p>
          <a:p>
            <a:pPr defTabSz="1033145">
              <a:spcBef>
                <a:spcPct val="20000"/>
              </a:spcBef>
              <a:defRPr/>
            </a:pPr>
            <a:endParaRPr lang="en-US" altLang="zh-CN" sz="2800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Palatino Linotype" panose="02040502050505030304" pitchFamily="18" charset="0"/>
            </a:endParaRPr>
          </a:p>
          <a:p>
            <a:pPr defTabSz="1033145">
              <a:spcBef>
                <a:spcPct val="20000"/>
              </a:spcBef>
              <a:defRPr/>
            </a:pPr>
            <a:r>
              <a:rPr lang="zh-CN" altLang="en-US" sz="2800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Palatino Linotype" panose="02040502050505030304" pitchFamily="18" charset="0"/>
              </a:rPr>
              <a:t>预知未来</a:t>
            </a:r>
            <a:r>
              <a:rPr lang="zh-CN" altLang="en-US" sz="2800" kern="0" dirty="0">
                <a:solidFill>
                  <a:srgbClr val="C00000"/>
                </a:solidFill>
                <a:latin typeface="华文琥珀" pitchFamily="2" charset="-122"/>
                <a:ea typeface="华文琥珀" pitchFamily="2" charset="-122"/>
                <a:sym typeface="Palatino Linotype" panose="02040502050505030304" pitchFamily="18" charset="0"/>
              </a:rPr>
              <a:t> </a:t>
            </a:r>
            <a:endParaRPr lang="zh-CN" altLang="en-US" sz="2800" kern="0" dirty="0">
              <a:solidFill>
                <a:srgbClr val="C00000"/>
              </a:solidFill>
              <a:latin typeface="华文琥珀" pitchFamily="2" charset="-122"/>
              <a:ea typeface="华文琥珀" pitchFamily="2" charset="-122"/>
              <a:sym typeface="Palatino Linotype" panose="0204050205050503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17474" r="15356" b="6138"/>
          <a:stretch>
            <a:fillRect/>
          </a:stretch>
        </p:blipFill>
        <p:spPr>
          <a:xfrm>
            <a:off x="1907540" y="123190"/>
            <a:ext cx="5467350" cy="4599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ldLvl="0" animBg="1" autoUpdateAnimBg="0"/>
      <p:bldP spid="30725" grpId="0" bldLvl="0" animBg="1" autoUpdateAnimBg="0"/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205105" y="339725"/>
            <a:ext cx="4993640" cy="26536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二、关于历史二轮复习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3.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问题导向的培优补差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原则：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分层教学；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分类指导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878445" y="688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左大括号 31749"/>
          <p:cNvSpPr/>
          <p:nvPr>
            <p:custDataLst>
              <p:tags r:id="rId3"/>
            </p:custDataLst>
          </p:nvPr>
        </p:nvSpPr>
        <p:spPr bwMode="auto">
          <a:xfrm flipH="1">
            <a:off x="1619885" y="1635760"/>
            <a:ext cx="351790" cy="1487805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4190" tIns="32095" rIns="64190" bIns="32095"/>
          <a:p>
            <a:pPr>
              <a:defRPr/>
            </a:pPr>
            <a:endParaRPr lang="zh-CN" altLang="en-US" sz="4230" dirty="0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051685" y="1491615"/>
            <a:ext cx="212471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实施：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高端培优，涵育历史素养；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查缺补漏，搭建知识框架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37617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全面对标高考评价体系和课程标准；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强化立德树人的根本目的；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聚焦学科素养和关键能力的考查途径；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强化试题情境设计和问题引领；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落实教考衔接，注意对教材的依托；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……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2528"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755682" y="988007"/>
            <a:ext cx="2308103" cy="32032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 flipH="1">
            <a:off x="894638" y="1115913"/>
            <a:ext cx="2094578" cy="3028675"/>
          </a:xfrm>
          <a:prstGeom prst="rect">
            <a:avLst/>
          </a:prstGeom>
          <a:noFill/>
          <a:ln w="444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Shape 570"/>
          <p:cNvSpPr/>
          <p:nvPr/>
        </p:nvSpPr>
        <p:spPr>
          <a:xfrm>
            <a:off x="2318672" y="1235978"/>
            <a:ext cx="482600" cy="1491096"/>
          </a:xfrm>
          <a:prstGeom prst="rect">
            <a:avLst/>
          </a:prstGeom>
          <a:ln w="12700">
            <a:miter lim="400000"/>
          </a:ln>
        </p:spPr>
        <p:txBody>
          <a:bodyPr vert="eaVert" wrap="square" lIns="34289" rIns="3428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pPr algn="l"/>
            <a:r>
              <a:rPr lang="zh-CN" altLang="en-US" sz="2700" spc="600" dirty="0" smtClean="0">
                <a:solidFill>
                  <a:schemeClr val="bg1"/>
                </a:solidFill>
                <a:latin typeface="+mj-ea"/>
                <a:ea typeface="+mj-ea"/>
              </a:rPr>
              <a:t>结束语</a:t>
            </a:r>
            <a:endParaRPr sz="2700" spc="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33420" y="1521647"/>
            <a:ext cx="551815" cy="2532388"/>
          </a:xfrm>
          <a:prstGeom prst="rect">
            <a:avLst/>
          </a:prstGeom>
          <a:ln w="12700">
            <a:miter lim="400000"/>
          </a:ln>
        </p:spPr>
        <p:txBody>
          <a:bodyPr vert="eaVert" wrap="square" lIns="34289" rIns="34289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600" dirty="0" smtClean="0">
                <a:solidFill>
                  <a:schemeClr val="bg1"/>
                </a:solidFill>
                <a:latin typeface="+mn-ea"/>
                <a:cs typeface="鯨海酔侯"/>
              </a:rPr>
              <a:t>欢迎批评指正</a:t>
            </a:r>
            <a:endParaRPr lang="zh-CN" altLang="en-US" sz="2100" spc="600" dirty="0">
              <a:solidFill>
                <a:schemeClr val="bg1"/>
              </a:solidFill>
              <a:latin typeface="+mn-ea"/>
              <a:cs typeface="鯨海酔侯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26536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增强探究开放；</a:t>
            </a:r>
            <a:endParaRPr lang="zh-CN"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贯彻素养立意；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……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Q截图202303041000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1347470"/>
            <a:ext cx="5689600" cy="2708275"/>
          </a:xfrm>
          <a:prstGeom prst="rect">
            <a:avLst/>
          </a:prstGeom>
        </p:spPr>
      </p:pic>
      <p:sp>
        <p:nvSpPr>
          <p:cNvPr id="5" name="PA-矩形 3"/>
          <p:cNvSpPr/>
          <p:nvPr>
            <p:custDataLst>
              <p:tags r:id="rId2"/>
            </p:custDataLst>
          </p:nvPr>
        </p:nvSpPr>
        <p:spPr>
          <a:xfrm>
            <a:off x="107315" y="195580"/>
            <a:ext cx="7392035" cy="11760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1760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7315" y="1564005"/>
            <a:ext cx="884237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●形式开放:始终处于探索与创新之中，体现了命题人的追求与情怀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●内容开放:命题内容往往涉及重大学科理论问题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●角度开放:史学研究的魅力之一就是视野开阔，角度多元，思维灵活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●立意开放:史学立意和社会立意、价值立意相结合，立意开放而高远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251460" y="123825"/>
            <a:ext cx="833691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5750" algn="l"/>
            <a:r>
              <a:rPr lang="en-US" altLang="zh-CN" b="0">
                <a:solidFill>
                  <a:srgbClr val="000000"/>
                </a:solidFill>
                <a:ea typeface="楷体" panose="02010609060101010101" pitchFamily="49" charset="-122"/>
              </a:rPr>
              <a:t>                                                  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英国在衰退吗？有学者认为，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1870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—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1910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年代的英国日渐走向衰退，英国真的在衰退吗？要研究这一问题，我们应该如何使用下面几则史料，它又会告诉我们什么？材料一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有关英国工业生产的一组数据甲：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1873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—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1913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年英国工业生产情况统计表</a:t>
            </a:r>
            <a:endParaRPr lang="zh-CN" altLang="en-US" b="0">
              <a:solidFill>
                <a:srgbClr val="000000"/>
              </a:solidFill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-36195" y="1635760"/>
            <a:ext cx="5200650" cy="3303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5507990" y="1564005"/>
            <a:ext cx="327914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 </a:t>
            </a: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（1）材料一这类史料对我们研究的问题是必需的吗？说明你的理由。是必需的，理由：结合工业化背景，说明工业部门在经济中的重要地位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251460" y="123825"/>
            <a:ext cx="833691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5750" algn="l"/>
            <a:r>
              <a:rPr lang="en-US" altLang="zh-CN" b="0">
                <a:solidFill>
                  <a:srgbClr val="000000"/>
                </a:solidFill>
                <a:ea typeface="楷体" panose="02010609060101010101" pitchFamily="49" charset="-122"/>
              </a:rPr>
              <a:t>                                                  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英国在衰退吗？有学者认为，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1870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—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1910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年代的英国日渐走向衰退，英国真的在衰退吗？要研究这一问题，我们应该如何使用下面几则史料，它又会告诉我们什么？材料一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有关英国工业生产的一组数据甲：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1873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—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1913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年英国工业生产情况统计表</a:t>
            </a:r>
            <a:endParaRPr lang="zh-CN" altLang="en-US" b="0">
              <a:solidFill>
                <a:srgbClr val="000000"/>
              </a:solidFill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-36195" y="1635760"/>
            <a:ext cx="5200650" cy="3303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5507990" y="1564005"/>
            <a:ext cx="3279140" cy="318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 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（2）材料一中的三则史料对英国经济状况的反映相互矛盾吗？请加以说明。不矛盾，从材料甲主要反映传统工业，乙反映了新兴工业角度作答，从材料甲反映英自身经济发展状况，乙丙反映英在世界经济中的地位角度作答。</a:t>
            </a:r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467360" y="483235"/>
            <a:ext cx="7774305" cy="1982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材料二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案例:坎布里亚的兴衰13-17世纪，坎布里亚一直是英国北部的纺织业重地，很早就利用水力进行生产。1780 年代以后，坎布里亚使用水力纺纱机和水力织布机进行生产的工厂越来越多，19世纪中期，它的纺织业发展达到鼎盛，由于较少使用蒸汽动力，约自1870年代起，在内外的激烈竞争下，坎布里亚的坊织业逐渐走向衰弱，到20世纪初已全面没落。</a:t>
            </a:r>
            <a:endParaRPr lang="zh-CN" b="0">
              <a:solidFill>
                <a:srgbClr val="000000"/>
              </a:solidFill>
              <a:ea typeface="楷体" panose="02010609060101010101" pitchFamily="49" charset="-122"/>
            </a:endParaRPr>
          </a:p>
          <a:p>
            <a:pPr indent="0"/>
            <a:r>
              <a:rPr lang="en-US" altLang="zh-CN" b="0">
                <a:solidFill>
                  <a:srgbClr val="000000"/>
                </a:solidFill>
                <a:ea typeface="楷体" panose="02010609060101010101" pitchFamily="49" charset="-122"/>
              </a:rPr>
              <a:t>                                                   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——[英]约翰.马歇尔《坎布里亚工业化的阶段》</a:t>
            </a:r>
            <a:endParaRPr lang="zh-CN" b="0">
              <a:solidFill>
                <a:srgbClr val="000000"/>
              </a:solidFill>
              <a:ea typeface="楷体" panose="02010609060101010101" pitchFamily="49" charset="-122"/>
            </a:endParaRPr>
          </a:p>
          <a:p>
            <a:endParaRPr lang="en-US" altLang="en-US" b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95605" y="2571750"/>
            <a:ext cx="6821805" cy="10471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（3）把材料二作为研究问题的证据，使用时需要注意什么？材料是个案，只从一个层面或者视角反映客观历史角度作答。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755650" y="267335"/>
            <a:ext cx="75393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材料三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endParaRPr lang="en-US" altLang="en-US" b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899795" y="699770"/>
            <a:ext cx="2867025" cy="344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3996055" y="1347470"/>
            <a:ext cx="491998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（4）材料三可以从怎样的视角拓展我们对问题的认识？能从一战后英国国际地位变化的角度作答</a:t>
            </a:r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2032000" y="-6863080"/>
            <a:ext cx="5080000" cy="2030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85750"/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英国在衰退吗？有学者认为，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1870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—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1910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年代的英国日渐走向衰退，英国真的在衰退吗？要研究这一问题，我们应该如何使用下面几则史料，它又会告诉我们什么？材料一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有关英国工业生产的一组数据甲：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1873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—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1913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年英国工业生产情况统计表</a:t>
            </a:r>
            <a:endParaRPr lang="zh-CN" altLang="en-US" b="0">
              <a:solidFill>
                <a:srgbClr val="000000"/>
              </a:solidFill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2032000" y="-4832985"/>
            <a:ext cx="5200650" cy="379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755650" y="267335"/>
            <a:ext cx="75393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材料三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endParaRPr lang="en-US" altLang="en-US" b="0">
              <a:solidFill>
                <a:srgbClr val="000000"/>
              </a:solidFill>
              <a:latin typeface="楷体" panose="02010609060101010101" pitchFamily="49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3895" y="771525"/>
            <a:ext cx="2867025" cy="344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3564255" y="1059815"/>
            <a:ext cx="508000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（5）考量历史上一个国家的兴衰，应坚持什么原则？说说你的看法。</a:t>
            </a:r>
            <a:endParaRPr lang="zh-CN" b="0">
              <a:solidFill>
                <a:srgbClr val="2E75B6"/>
              </a:solidFill>
              <a:ea typeface="宋体" panose="02010600030101010101" pitchFamily="2" charset="-122"/>
            </a:endParaRPr>
          </a:p>
          <a:p>
            <a:pPr indent="0"/>
            <a:endParaRPr lang="zh-CN" b="0">
              <a:solidFill>
                <a:srgbClr val="2E75B6"/>
              </a:solidFill>
              <a:ea typeface="宋体" panose="02010600030101010101" pitchFamily="2" charset="-122"/>
            </a:endParaRPr>
          </a:p>
          <a:p>
            <a:pPr indent="0"/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所提原理合理，说明充分，符合唯物史观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3204210" y="1131570"/>
            <a:ext cx="4993640" cy="17303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0" y="987574"/>
            <a:ext cx="2767965" cy="352234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Q截图202303041014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942975"/>
            <a:ext cx="742950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26536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增强探究开放；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贯彻素养立意；</a:t>
            </a:r>
            <a:endParaRPr lang="zh-CN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……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1760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900430" y="3652520"/>
            <a:ext cx="7809865" cy="499745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  <p:txBody>
          <a:bodyPr wrap="square">
            <a:noAutofit/>
          </a:bodyPr>
          <a:p>
            <a:pPr fontAlgn="base"/>
            <a:r>
              <a:rPr lang="zh-CN" sz="3600" b="1" strike="noStrike" noProof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  <a:ea typeface="隶书" panose="02010509060101010101" pitchFamily="49" charset="-122"/>
                <a:cs typeface="+mn-cs"/>
              </a:rPr>
              <a:t>面对问题的态度和解决问题的方法</a:t>
            </a:r>
            <a:endParaRPr lang="zh-CN" sz="3600" b="1" strike="noStrike" noProof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alatino Linotype" panose="02040502050505030304" pitchFamily="18" charset="0"/>
              <a:ea typeface="隶书" panose="02010509060101010101" pitchFamily="49" charset="-122"/>
              <a:cs typeface="+mn-cs"/>
            </a:endParaRPr>
          </a:p>
        </p:txBody>
      </p:sp>
      <p:graphicFrame>
        <p:nvGraphicFramePr>
          <p:cNvPr id="35843" name="对象 1" descr="image2"/>
          <p:cNvGraphicFramePr/>
          <p:nvPr>
            <p:custDataLst>
              <p:tags r:id="rId3"/>
            </p:custDataLst>
          </p:nvPr>
        </p:nvGraphicFramePr>
        <p:xfrm>
          <a:off x="1404144" y="1324451"/>
          <a:ext cx="6013609" cy="2283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4" imgW="6076950" imgH="2876550" progId="PBrush">
                  <p:embed/>
                </p:oleObj>
              </mc:Choice>
              <mc:Fallback>
                <p:oleObj name="" r:id="rId4" imgW="6076950" imgH="2876550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4144" y="1324451"/>
                        <a:ext cx="6013609" cy="22831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 cap="flat" cmpd="sng">
                        <a:solidFill>
                          <a:schemeClr val="accent1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900606" y="4444072"/>
            <a:ext cx="7458075" cy="55308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p>
            <a:pPr algn="l" fontAlgn="base"/>
            <a:r>
              <a:rPr lang="zh-CN" altLang="en-US" sz="30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价值引领，素养导向，能力为重，知识为基</a:t>
            </a:r>
            <a:endParaRPr lang="zh-CN" altLang="en-US" sz="30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9《中外历史纲要》下 P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1439"/>
            <a:ext cx="9144000" cy="4980623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350294" y="4696778"/>
            <a:ext cx="5767864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概括指出编绘者力图告诉我们些什么（</a:t>
            </a:r>
            <a:r>
              <a:rPr lang="en-US" alt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100" b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）？</a:t>
            </a:r>
            <a:endParaRPr lang="zh-CN" altLang="en-US" sz="21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68591" y="2823686"/>
            <a:ext cx="4907280" cy="108775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早期人类文明多元、独立发展；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人类文明由分散逐步走向区域性联系；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en-US" alt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95864" y="4752499"/>
            <a:ext cx="6525578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概括指出编绘者力图告诉我们些什么（</a:t>
            </a:r>
            <a:r>
              <a:rPr lang="en-US" alt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100" b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）？</a:t>
            </a:r>
            <a:endParaRPr lang="zh-CN" altLang="en-US" sz="21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4764" y="458629"/>
            <a:ext cx="1308735" cy="40767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>
            <a:spAutoFit/>
          </a:bodyPr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农业文明的发展，推动了人类社会的进步；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农业文明的种类和分布，说明人类文明的发展不平衡；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en-US" alt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../Upload/image/20220727123024457475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400925" cy="47524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06254" y="259556"/>
            <a:ext cx="8267700" cy="788194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00" b="0">
                <a:latin typeface="楷体" panose="02010609060101010101" pitchFamily="49" charset="-122"/>
                <a:ea typeface="楷体" panose="02010609060101010101" pitchFamily="49" charset="-122"/>
              </a:rPr>
              <a:t>如果让你绘制一幅1850年前后人类文明发展的地图，说说你的设计并说明理由。（6分）</a:t>
            </a:r>
            <a:endParaRPr lang="zh-CN" sz="21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3415" y="1364456"/>
            <a:ext cx="7905750" cy="3412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>
            <a:spAutoFit/>
          </a:bodyPr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突出西欧（英国）为中心向世界各地扩展：工业革命后西欧（英国）成为世界工厂和世界贸易的中心；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经济交流线路上标清工业制成品和原料：工业革命后的国际分工明显；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欧美地区图例设置为工业文明区，亚、非、拉美设置为农耕文明区：工业革命后，世界经济发展不平衡；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en-US" alt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../Upload/image/20220813055924334578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280886" cy="3597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../Upload/image/20220813055926818908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70" y="0"/>
            <a:ext cx="4278630" cy="36266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099685" y="3626644"/>
            <a:ext cx="3810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1350" b="0">
                <a:ea typeface="宋体" panose="02010600030101010101" pitchFamily="2" charset="-122"/>
              </a:rPr>
              <a:t>君士坦丁堡平面图（</a:t>
            </a:r>
            <a:r>
              <a:rPr lang="en-US" sz="1350" b="0">
                <a:latin typeface="Times New Roman" panose="02020603050405020304" pitchFamily="18" charset="0"/>
              </a:rPr>
              <a:t>5—6</a:t>
            </a:r>
            <a:r>
              <a:rPr lang="zh-CN" sz="1350" b="0">
                <a:ea typeface="宋体" panose="02010600030101010101" pitchFamily="2" charset="-122"/>
              </a:rPr>
              <a:t>世纪）</a:t>
            </a:r>
            <a:endParaRPr lang="zh-CN" altLang="en-US" sz="1350" b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3597116"/>
            <a:ext cx="2938463" cy="299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350" b="0">
                <a:ea typeface="宋体" panose="02010600030101010101" pitchFamily="2" charset="-122"/>
              </a:rPr>
              <a:t>唐代长安城平面图</a:t>
            </a:r>
            <a:endParaRPr lang="zh-CN" altLang="en-US" sz="1350" b="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5184" y="1188720"/>
            <a:ext cx="1490186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根据材料，指出两城在城市功能上的相同点和在城市布局上的不同点。（</a:t>
            </a:r>
            <a:r>
              <a:rPr lang="en-US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分）</a:t>
            </a:r>
            <a:endParaRPr lang="zh-CN" altLang="en-US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1498" y="3873341"/>
            <a:ext cx="817721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spc="38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城市功能相同点：都兼具政治管理、商业贸易、军事防卫、居民生产生活、宗教活动等功能。城市布局不同点：唐代长安城实行坊市制，布局方正、讲究对称、功能分明、形制统一；君士坦丁堡的城市布局沿主要干道和城墙分布，呈现“Y”形。</a:t>
            </a:r>
            <a:endParaRPr lang="zh-CN" altLang="en-US" b="0" spc="38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../Upload/image/20220813055924334578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280886" cy="3597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../Upload/image/20220813055926818908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70" y="0"/>
            <a:ext cx="4278630" cy="36266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099685" y="3626644"/>
            <a:ext cx="3810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1350" b="0">
                <a:ea typeface="宋体" panose="02010600030101010101" pitchFamily="2" charset="-122"/>
              </a:rPr>
              <a:t>君士坦丁堡平面图（</a:t>
            </a:r>
            <a:r>
              <a:rPr lang="en-US" sz="1350" b="0">
                <a:latin typeface="Times New Roman" panose="02020603050405020304" pitchFamily="18" charset="0"/>
              </a:rPr>
              <a:t>5—6</a:t>
            </a:r>
            <a:r>
              <a:rPr lang="zh-CN" sz="1350" b="0">
                <a:ea typeface="宋体" panose="02010600030101010101" pitchFamily="2" charset="-122"/>
              </a:rPr>
              <a:t>世纪）</a:t>
            </a:r>
            <a:endParaRPr lang="zh-CN" altLang="en-US" sz="1350" b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3597116"/>
            <a:ext cx="2938463" cy="299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1350" b="0">
                <a:ea typeface="宋体" panose="02010600030101010101" pitchFamily="2" charset="-122"/>
              </a:rPr>
              <a:t>唐代长安城平面图</a:t>
            </a:r>
            <a:endParaRPr lang="zh-CN" altLang="en-US" sz="1350" b="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5184" y="1188720"/>
            <a:ext cx="1490186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根据材料，指出两城在城市功能上的相同点和在城市布局上的不同点。（</a:t>
            </a:r>
            <a:r>
              <a:rPr lang="en-US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分）</a:t>
            </a:r>
            <a:endParaRPr lang="zh-CN" altLang="en-US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1498" y="3873341"/>
            <a:ext cx="8177213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 spc="38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可以进一步考查影响城市布局的因素，并给出一个城市，分析布局是否合理并给出修改意见。</a:t>
            </a:r>
            <a:endParaRPr lang="zh-CN" altLang="en-US" b="0" spc="38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文本框 102"/>
          <p:cNvSpPr txBox="1"/>
          <p:nvPr/>
        </p:nvSpPr>
        <p:spPr>
          <a:xfrm>
            <a:off x="539750" y="195580"/>
            <a:ext cx="778319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85750"/>
            <a:r>
              <a:rPr lang="zh-CN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开封：仅据天下之冲，还是奠万世之基？材料一</a:t>
            </a:r>
            <a:r>
              <a:rPr lang="en-US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976</a:t>
            </a:r>
            <a:r>
              <a:rPr lang="zh-CN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年，宋太祖西巡洛阳，有意迁都于此，甚或迁都长安，并就此与大臣展开了一场讨论。）李怀忠曰：“东京有汴渠之漕，岁致江、淮米数百万斛，都下兵数十万人，咸仰给焉。陛下居此（洛阳），将安取之？且府库重兵，皆在大梁（开封），根本安固已久，不可动摇。若遽迁都，臣实未见其便。晋王亦曰：“迁都未便。宋太祖曰：“迁河南未已，久当迁长安。……吾将西迁者无它，欲据山河之胜而去冗兵，循周、汉故事，以安天下也。”晋王又曰：“在德不在险。宋太祖日：“晋王之言固善，今姑从之。不出百年，天下民力殚矣。”</a:t>
            </a:r>
            <a:endParaRPr lang="zh-CN" sz="20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85750"/>
            <a:r>
              <a:rPr lang="en-US" altLang="zh-CN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</a:t>
            </a:r>
            <a:r>
              <a:rPr lang="zh-CN" sz="20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——摘编自《续资治通鉴长编》卷十七</a:t>
            </a:r>
            <a:endParaRPr lang="zh-CN" altLang="en-US" sz="20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2" descr="扫描全能王 2023-02-15 19.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7900" y="501015"/>
            <a:ext cx="4377690" cy="2945130"/>
          </a:xfrm>
          <a:prstGeom prst="rect">
            <a:avLst/>
          </a:prstGeom>
        </p:spPr>
      </p:pic>
      <p:pic>
        <p:nvPicPr>
          <p:cNvPr id="11" name="图片 6" descr="中学历史教学园地（www.zxls.com）——全国文章总量、访问量最大的历史教学网站。">
            <a:hlinkClick r:id="rId3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6195" y="501015"/>
            <a:ext cx="5269230" cy="28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55650" y="3390265"/>
            <a:ext cx="78905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中国古代气温变化曲线图</a:t>
            </a:r>
            <a:r>
              <a:rPr lang="en-US" alt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</a:t>
            </a:r>
            <a:r>
              <a:rPr 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黄泛区示意图</a:t>
            </a:r>
            <a:endParaRPr lang="zh-CN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3895" y="38677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分析说明北宋继续以开封为都城的利弊。</a:t>
            </a:r>
            <a:endParaRPr lang="zh-CN" altLang="en-US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全面对标高考评价体系和课程标准；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7315" y="1851660"/>
            <a:ext cx="55695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高考评价体系：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“一核”(即坚持立德树人、服务选才、引导教学的核心功能)。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“四层”(即坚持必备知识、关键能力、学科素养、核心价值的统一)。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坚持“四翼”(即坚持基础性、综合性、应用性、创新性的统一)。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rcRect l="13023" t="1888" r="12955"/>
          <a:stretch>
            <a:fillRect/>
          </a:stretch>
        </p:blipFill>
        <p:spPr>
          <a:xfrm>
            <a:off x="5652135" y="1564005"/>
            <a:ext cx="3479800" cy="317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3850" y="5556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分析说明北宋继续以开封为都城的利弊。</a:t>
            </a:r>
            <a:endParaRPr lang="zh-CN" altLang="en-US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QQ截图202303041036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1285240"/>
            <a:ext cx="9106535" cy="25736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9705" y="19494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分析说明北宋继续以开封为都城的利弊。</a:t>
            </a:r>
            <a:endParaRPr lang="zh-CN" altLang="en-US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QQ截图202303041037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554990"/>
            <a:ext cx="8357235" cy="451548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1760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9840" y="1347470"/>
            <a:ext cx="6751955" cy="3476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把学生从标准答案中解放出来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从“一题一解”到“一题多解”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从“观点正确”到“观点明确”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从“学者观点”到“自我认知”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从试题的价值取向上看，逐步在改变学生被动答题的现状，试题开始重视了对学生的主体意识的考查，学生的学习主体地位在历史高考中得到了进一步体现。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文本框 102"/>
          <p:cNvSpPr txBox="1"/>
          <p:nvPr/>
        </p:nvSpPr>
        <p:spPr>
          <a:xfrm>
            <a:off x="107315" y="267970"/>
            <a:ext cx="8794115" cy="4349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285750"/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材料</a:t>
            </a:r>
            <a:r>
              <a:rPr lang="en-US" b="0">
                <a:solidFill>
                  <a:srgbClr val="000000"/>
                </a:solidFill>
                <a:latin typeface="楷体" panose="02010609060101010101" pitchFamily="49" charset="-122"/>
              </a:rPr>
              <a:t>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从秦汉至晚清二千多年间，中国政治、经济、文化、社会等领域各有大致不变的方面，但就总的趋势而言，这些方面又并非没有变化。例如，男耕女织的小农经济维持不变，但土地私有日益发展，农业生产水平不断提高。这些变化是平和的、渐进的和累积的，从变化迅速的现时代或短时段的眼光看，社会不免呈“停滞”或“缓进”之象，但它的内部实在又酝酿并产生了相当的变化。</a:t>
            </a:r>
            <a:endParaRPr lang="zh-CN" b="0">
              <a:solidFill>
                <a:srgbClr val="000000"/>
              </a:solidFill>
              <a:ea typeface="楷体" panose="02010609060101010101" pitchFamily="49" charset="-122"/>
            </a:endParaRPr>
          </a:p>
          <a:p>
            <a:pPr indent="285750"/>
            <a:r>
              <a:rPr lang="en-US" altLang="zh-CN" b="0">
                <a:solidFill>
                  <a:srgbClr val="000000"/>
                </a:solidFill>
                <a:ea typeface="楷体" panose="02010609060101010101" pitchFamily="49" charset="-122"/>
              </a:rPr>
              <a:t>                                                                        </a:t>
            </a:r>
            <a:r>
              <a:rPr lang="zh-CN" b="0">
                <a:solidFill>
                  <a:srgbClr val="000000"/>
                </a:solidFill>
                <a:ea typeface="楷体" panose="02010609060101010101" pitchFamily="49" charset="-122"/>
              </a:rPr>
              <a:t>——改编自何怀宏《选举社会及其终结》</a:t>
            </a: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结合所学知识，就中国古代历史某一方面的“变与不变”加以阐述。（要求：自拟标题，史论结合，论证充分，逻辑严密，阐述时不能抄写材料所举事例。）</a:t>
            </a:r>
            <a:endParaRPr lang="zh-CN" b="0">
              <a:solidFill>
                <a:srgbClr val="2E75B6"/>
              </a:solidFill>
              <a:ea typeface="宋体" panose="02010600030101010101" pitchFamily="2" charset="-122"/>
            </a:endParaRPr>
          </a:p>
          <a:p>
            <a:pPr indent="285750"/>
            <a:endParaRPr lang="zh-CN" b="0">
              <a:solidFill>
                <a:srgbClr val="2E75B6"/>
              </a:solidFill>
              <a:ea typeface="宋体" panose="02010600030101010101" pitchFamily="2" charset="-122"/>
            </a:endParaRPr>
          </a:p>
          <a:p>
            <a:pPr indent="28575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8575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8575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8575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85750"/>
            <a:endParaRPr lang="zh-CN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285750"/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示例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:</a:t>
            </a: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中国古代主流思想的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“</a:t>
            </a: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变与不变</a:t>
            </a:r>
            <a:r>
              <a:rPr lang="en-US" b="0">
                <a:solidFill>
                  <a:srgbClr val="000000"/>
                </a:solidFill>
                <a:latin typeface="Calibri" panose="020F0502020204030204" charset="0"/>
              </a:rPr>
              <a:t>”</a:t>
            </a:r>
            <a:endParaRPr lang="en-US" altLang="en-US" b="0">
              <a:solidFill>
                <a:srgbClr val="000000"/>
              </a:solidFill>
              <a:latin typeface="Calibri" panose="020F0502020204030204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5240" y="2499995"/>
            <a:ext cx="7653020" cy="1818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26536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变化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贯彻素养立意；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增强探究开放；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……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3204210" y="1131570"/>
            <a:ext cx="4993640" cy="6223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二、关于历史二轮复习</a:t>
            </a:r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0" y="987574"/>
            <a:ext cx="2767965" cy="352234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17" name="PA_文本框 2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39713" y="3075854"/>
            <a:ext cx="23953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>
              <a:lnSpc>
                <a:spcPts val="2500"/>
              </a:lnSpc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厘清概念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  <a:p>
            <a:pPr algn="ctr">
              <a:lnSpc>
                <a:spcPts val="2500"/>
              </a:lnSpc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关切价值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1" name="PA_矩形 23">
            <a:hlinkClick r:id="rId5" action="ppaction://hlinkpres?slideindex=1&amp;slidetitle=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83933" y="2427605"/>
            <a:ext cx="2273326" cy="598488"/>
          </a:xfrm>
          <a:prstGeom prst="rect">
            <a:avLst/>
          </a:prstGeom>
          <a:solidFill>
            <a:srgbClr val="FFCE9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宋体" panose="02010600030101010101" pitchFamily="2" charset="-122"/>
              </a:rPr>
              <a:t>精整主题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宋体" panose="02010600030101010101" pitchFamily="2" charset="-122"/>
            </a:endParaRPr>
          </a:p>
        </p:txBody>
      </p:sp>
      <p:sp>
        <p:nvSpPr>
          <p:cNvPr id="13" name="PA_矩形 25">
            <a:hlinkClick r:id="rId7" action="ppaction://hlinkpres?slideindex=1&amp;slidetitle="/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32045" y="2433320"/>
            <a:ext cx="2066290" cy="598805"/>
          </a:xfrm>
          <a:prstGeom prst="rect">
            <a:avLst/>
          </a:prstGeom>
          <a:solidFill>
            <a:srgbClr val="FFCE9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宋体" panose="02010600030101010101" pitchFamily="2" charset="-122"/>
              </a:rPr>
              <a:t>精讲教材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宋体" panose="02010600030101010101" pitchFamily="2" charset="-122"/>
            </a:endParaRPr>
          </a:p>
        </p:txBody>
      </p:sp>
      <p:sp>
        <p:nvSpPr>
          <p:cNvPr id="15" name="PA_矩形 2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36460" y="2433320"/>
            <a:ext cx="1891665" cy="598805"/>
          </a:xfrm>
          <a:prstGeom prst="rect">
            <a:avLst/>
          </a:prstGeom>
          <a:solidFill>
            <a:srgbClr val="FFCE9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宋体" panose="02010600030101010101" pitchFamily="2" charset="-122"/>
              </a:rPr>
              <a:t>精研试题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宋体" panose="02010600030101010101" pitchFamily="2" charset="-122"/>
            </a:endParaRPr>
          </a:p>
        </p:txBody>
      </p:sp>
      <p:sp>
        <p:nvSpPr>
          <p:cNvPr id="18" name="PA_文本框 3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43810" y="3004099"/>
            <a:ext cx="23953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示范方法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  <a:p>
            <a:pPr algn="ctr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激活思维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9" name="PA_文本框 3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65035" y="3075940"/>
            <a:ext cx="180784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探索规律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  <a:p>
            <a:pPr algn="ctr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举一反三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bldLvl="0" animBg="1"/>
      <p:bldP spid="13" grpId="0" bldLvl="0" animBg="1"/>
      <p:bldP spid="15" grpId="0" bldLvl="0" animBg="1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3204210" y="1131570"/>
            <a:ext cx="4993640" cy="22840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二、关于历史二轮复习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进阶整合的课堂教学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2.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素养导向的命题研究</a:t>
            </a:r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3.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问题导向的培优补差</a:t>
            </a:r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0" y="987574"/>
            <a:ext cx="2767965" cy="352234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避免：</a:t>
            </a:r>
            <a:r>
              <a:rPr lang="zh-CN" altLang="zh-CN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知识导向的</a:t>
            </a:r>
            <a:r>
              <a:rPr lang="zh-CN" altLang="zh-CN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简单机械重复</a:t>
            </a:r>
            <a:endParaRPr lang="zh-CN" altLang="zh-CN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3961" y="1203960"/>
            <a:ext cx="3686175" cy="133794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 fontAlgn="base"/>
            <a:r>
              <a:rPr lang="zh-CN" alt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一轮重复教材</a:t>
            </a:r>
            <a:endParaRPr lang="zh-CN" altLang="en-US" sz="27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base"/>
            <a:r>
              <a:rPr lang="zh-CN" alt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二轮重复一轮</a:t>
            </a:r>
            <a:endParaRPr lang="zh-CN" altLang="en-US" sz="27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base"/>
            <a:r>
              <a:rPr lang="zh-CN" alt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三轮重复训练</a:t>
            </a:r>
            <a:endParaRPr lang="zh-CN" altLang="en-US" sz="27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3533" y="2643981"/>
            <a:ext cx="859345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77800"/>
            <a:r>
              <a:rPr lang="zh-CN" sz="27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注重：</a:t>
            </a:r>
            <a:r>
              <a:rPr lang="zh-CN" altLang="en-US" sz="2700" dirty="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进度到效度的转变</a:t>
            </a:r>
            <a:endParaRPr lang="en-US" sz="1050" b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177800"/>
            <a:r>
              <a:rPr lang="en-US" b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100" b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过去复习模式主流是四轮复习，快节奏地梳理知识和高强度地训练测试。现在，必须要处理好进度与效度的关系，一节课不应该再追求完成了多少知识点的梳理，做了多少道习题，而应该</a:t>
            </a:r>
            <a:r>
              <a:rPr lang="zh-CN" sz="210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转为追求学生思维的训练力度和素养的不断积淀。</a:t>
            </a:r>
            <a:endParaRPr lang="en-US" sz="21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177800"/>
            <a:endParaRPr lang="en-US" altLang="en-US" sz="21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460" y="411201"/>
            <a:ext cx="7886700" cy="740689"/>
          </a:xfrm>
        </p:spPr>
        <p:txBody>
          <a:bodyPr>
            <a:normAutofit/>
          </a:bodyPr>
          <a:lstStyle/>
          <a:p>
            <a:pPr algn="l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叶小兵：树立新的教材观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460" y="1151890"/>
            <a:ext cx="6423660" cy="3252171"/>
          </a:xfrm>
          <a:ln w="38100">
            <a:solidFill>
              <a:srgbClr val="FF0000"/>
            </a:solidFill>
            <a:prstDash val="dash"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历史教材不是历史的全部，而是一种主要的教学资源，没有必要被束缚手脚地用教材。</a:t>
            </a:r>
            <a:endParaRPr lang="zh-CN" altLang="en-US" sz="225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教材内容不是用来记诵的，而是要根据具体的学习任务使用教材去解决问题。 </a:t>
            </a:r>
            <a:endParaRPr lang="zh-CN" altLang="en-US" sz="225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为了更好地完成</a:t>
            </a:r>
            <a:r>
              <a:rPr lang="zh-CN" altLang="en-US" sz="225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主题教学</a:t>
            </a:r>
            <a:r>
              <a:rPr lang="zh-CN" altLang="en-US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，需要教师在现有教材的基础上重新进行内容整合。 </a:t>
            </a:r>
            <a:endParaRPr lang="zh-CN" altLang="en-US" sz="225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围绕学生发展</a:t>
            </a:r>
            <a:r>
              <a:rPr lang="zh-CN" altLang="en-US" sz="225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核心素养</a:t>
            </a:r>
            <a:r>
              <a:rPr lang="zh-CN" altLang="en-US" sz="22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，教师要发掘教材当中有助于核心素养培养的因素。 </a:t>
            </a:r>
            <a:endParaRPr lang="zh-CN" altLang="en-US" sz="225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2266" y="1026945"/>
            <a:ext cx="1645974" cy="33131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Straight Connector 3"/>
          <p:cNvCxnSpPr/>
          <p:nvPr/>
        </p:nvCxnSpPr>
        <p:spPr>
          <a:xfrm>
            <a:off x="1476011" y="123190"/>
            <a:ext cx="0" cy="489712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7"/>
          <p:cNvSpPr/>
          <p:nvPr/>
        </p:nvSpPr>
        <p:spPr>
          <a:xfrm>
            <a:off x="1418207" y="1557733"/>
            <a:ext cx="115608" cy="115608"/>
          </a:xfrm>
          <a:prstGeom prst="ellipse">
            <a:avLst/>
          </a:prstGeom>
          <a:solidFill>
            <a:srgbClr val="FFCE99"/>
          </a:solidFill>
          <a:ln w="25400">
            <a:solidFill>
              <a:srgbClr val="FFC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323863" y="1131697"/>
            <a:ext cx="96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01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6" name="PA_库_文本框 15"/>
          <p:cNvSpPr txBox="1"/>
          <p:nvPr>
            <p:custDataLst>
              <p:tags r:id="rId1"/>
            </p:custDataLst>
          </p:nvPr>
        </p:nvSpPr>
        <p:spPr>
          <a:xfrm>
            <a:off x="3394755" y="1126034"/>
            <a:ext cx="538096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梳理教材逻辑，训练阅读理解能力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7" name="Oval 21"/>
          <p:cNvSpPr/>
          <p:nvPr/>
        </p:nvSpPr>
        <p:spPr>
          <a:xfrm>
            <a:off x="1418207" y="3722987"/>
            <a:ext cx="115608" cy="115608"/>
          </a:xfrm>
          <a:prstGeom prst="ellipse">
            <a:avLst/>
          </a:prstGeom>
          <a:solidFill>
            <a:srgbClr val="FFCE99"/>
          </a:solidFill>
          <a:ln w="25400">
            <a:solidFill>
              <a:srgbClr val="FFC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201313" y="3447030"/>
            <a:ext cx="96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02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3" name="PA_库_文本框 26"/>
          <p:cNvSpPr txBox="1"/>
          <p:nvPr>
            <p:custDataLst>
              <p:tags r:id="rId2"/>
            </p:custDataLst>
          </p:nvPr>
        </p:nvSpPr>
        <p:spPr>
          <a:xfrm>
            <a:off x="3394755" y="3542360"/>
            <a:ext cx="54659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130000"/>
              </a:lnSpc>
              <a:defRPr/>
            </a:pPr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示范文本解读，训练信息阐释能力</a:t>
            </a:r>
            <a:endParaRPr lang="zh-CN" altLang="en-US" sz="25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26" name="图片占位符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23190"/>
            <a:ext cx="1501140" cy="2171065"/>
          </a:xfrm>
          <a:prstGeom prst="rect">
            <a:avLst/>
          </a:prstGeom>
        </p:spPr>
      </p:pic>
      <p:pic>
        <p:nvPicPr>
          <p:cNvPr id="27" name="图片占位符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55" y="2715895"/>
            <a:ext cx="1499870" cy="215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/>
      <p:bldP spid="16" grpId="0"/>
      <p:bldP spid="17" grpId="0" bldLvl="0" animBg="1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11486" y="1924304"/>
            <a:ext cx="6520870" cy="2477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3190" tIns="46596" rIns="93190" bIns="46596">
            <a:spAutoFit/>
          </a:bodyPr>
          <a:p>
            <a:pPr>
              <a:lnSpc>
                <a:spcPct val="120000"/>
              </a:lnSpc>
              <a:defRPr/>
            </a:pPr>
            <a:r>
              <a:rPr lang="zh-CN" altLang="en-US" sz="3225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     </a:t>
            </a:r>
            <a:r>
              <a:rPr lang="zh-CN" altLang="en-US" sz="3225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国家课程标准是</a:t>
            </a:r>
            <a:r>
              <a:rPr lang="zh-CN" altLang="en-US" sz="3225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教材编写、教学、评估和考试命题的依据</a:t>
            </a:r>
            <a:r>
              <a:rPr lang="zh-CN" altLang="en-US" sz="3225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，是国家管理和评价课程的基础。 </a:t>
            </a:r>
            <a:endParaRPr lang="zh-CN" altLang="en-US" sz="3225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25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——《</a:t>
            </a:r>
            <a:r>
              <a:rPr lang="zh-CN" altLang="en-US" sz="3225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基础教育课程改革纲要</a:t>
            </a:r>
            <a:r>
              <a:rPr lang="en-US" altLang="zh-CN" sz="3225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3225" dirty="0">
                <a:solidFill>
                  <a:srgbClr val="0000CC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endParaRPr lang="zh-CN" altLang="en-US" sz="3225" dirty="0">
              <a:solidFill>
                <a:srgbClr val="0000CC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4871"/>
          <a:stretch>
            <a:fillRect/>
          </a:stretch>
        </p:blipFill>
        <p:spPr>
          <a:xfrm>
            <a:off x="35560" y="1741170"/>
            <a:ext cx="2188845" cy="3336290"/>
          </a:xfrm>
          <a:prstGeom prst="rect">
            <a:avLst/>
          </a:prstGeom>
        </p:spPr>
      </p:pic>
      <p:sp>
        <p:nvSpPr>
          <p:cNvPr id="2" name="PA-矩形 3"/>
          <p:cNvSpPr/>
          <p:nvPr>
            <p:custDataLst>
              <p:tags r:id="rId4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全面对标高考评价体系和课程标准；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3"/>
          <p:cNvSpPr/>
          <p:nvPr>
            <p:custDataLst>
              <p:tags r:id="rId1"/>
            </p:custDataLst>
          </p:nvPr>
        </p:nvSpPr>
        <p:spPr>
          <a:xfrm>
            <a:off x="2627630" y="4114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依据课标，明确主旨</a:t>
            </a:r>
            <a:endParaRPr lang="en-US" altLang="zh-CN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3102" y="1131451"/>
            <a:ext cx="7056784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课程标准凝练了学科核心素养，精选了教学内容，研制了学业质量标准，是实施历史教学的指南。只有深入了解课程标准，才能做到有的放矢，使我们明确教学的任务和重点。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/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内容主旨是指通过该单元或课的学习，学生获得的不仅能统摄、贯通该单元或课，而且能与其前后学习相通的核心观点。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/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只有明确了内容主旨，才能发掘历史表象背后的逻辑，形成形散神聚的知识体系。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611689" y="1563747"/>
            <a:ext cx="8208912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例如：课标：“通过中外历史上的重要事件、人物和现象，展现人类社会从古到今、从分散到整体、从低级到高级的发展过程。”</a:t>
            </a:r>
            <a:endParaRPr lang="en-US" alt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“进一步了解和认识人类历史演变的基本脉络，以及丰富多样的历史文化遗产。”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PA-矩形 3"/>
          <p:cNvSpPr/>
          <p:nvPr>
            <p:custDataLst>
              <p:tags r:id="rId2"/>
            </p:custDataLst>
          </p:nvPr>
        </p:nvSpPr>
        <p:spPr>
          <a:xfrm>
            <a:off x="1606550" y="339725"/>
            <a:ext cx="608901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依据课标，明确主旨（核心观点）</a:t>
            </a:r>
            <a:endParaRPr lang="en-US" altLang="zh-CN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istrator\Desktop\QQ截图20201027191539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1450" y="267494"/>
            <a:ext cx="8972550" cy="469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Administrator\Desktop\QQ截图2020102719342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15616" y="843558"/>
            <a:ext cx="4954860" cy="3069261"/>
          </a:xfrm>
          <a:prstGeom prst="rect">
            <a:avLst/>
          </a:prstGeom>
          <a:noFill/>
        </p:spPr>
      </p:pic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6588224" y="843558"/>
            <a:ext cx="864096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凝练内容主旨</a:t>
            </a:r>
            <a:endParaRPr lang="zh-CN" altLang="en-US" sz="3200" b="1" dirty="0"/>
          </a:p>
        </p:txBody>
      </p:sp>
      <p:sp>
        <p:nvSpPr>
          <p:cNvPr id="6" name="左大括号 31749"/>
          <p:cNvSpPr/>
          <p:nvPr/>
        </p:nvSpPr>
        <p:spPr bwMode="auto">
          <a:xfrm flipH="1">
            <a:off x="6156176" y="915566"/>
            <a:ext cx="395065" cy="2805857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zh-CN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Picture 2" descr="na_38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638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subTitle" idx="1"/>
          </p:nvPr>
        </p:nvSpPr>
        <p:spPr>
          <a:xfrm>
            <a:off x="323850" y="1274763"/>
            <a:ext cx="8820150" cy="919163"/>
          </a:xfrm>
        </p:spPr>
        <p:txBody>
          <a:bodyPr vert="horz" wrap="square" lIns="91440" tIns="45720" rIns="91440" bIns="45720" anchor="t" anchorCtr="0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0" lang="en-US" altLang="zh-CN" sz="7200" b="1" i="0" u="none" strike="noStrike" kern="1200" cap="none" spc="0" normalizeH="0" baseline="0" noProof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</a:rPr>
              <a:t>6  </a:t>
            </a:r>
            <a:r>
              <a:rPr kumimoji="0" lang="zh-CN" altLang="en-US" sz="7200" b="1" i="0" u="none" strike="noStrike" kern="1200" cap="none" spc="0" normalizeH="0" baseline="0" noProof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</a:rPr>
              <a:t>全球航路的开辟</a:t>
            </a:r>
            <a:endParaRPr kumimoji="0" lang="zh-CN" altLang="en-US" sz="7200" b="1" i="0" u="none" strike="noStrike" kern="1200" cap="none" spc="0" normalizeH="0" baseline="0" noProof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6156325" y="3327400"/>
            <a:ext cx="1741488" cy="1200150"/>
            <a:chOff x="0" y="0"/>
            <a:chExt cx="1001" cy="778"/>
          </a:xfrm>
        </p:grpSpPr>
        <p:pic>
          <p:nvPicPr>
            <p:cNvPr id="18436" name="Picture 5" descr="B_0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01" cy="7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37" name="Text Box 6"/>
            <p:cNvSpPr txBox="1"/>
            <p:nvPr/>
          </p:nvSpPr>
          <p:spPr>
            <a:xfrm>
              <a:off x="48" y="0"/>
              <a:ext cx="336" cy="33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/>
              <a:endParaRPr lang="zh-CN" altLang="zh-CN" sz="28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alphaModFix amt="56000"/>
          </a:blip>
          <a:stretch>
            <a:fillRect/>
          </a:stretch>
        </p:blipFill>
        <p:spPr>
          <a:xfrm>
            <a:off x="-108585" y="34766"/>
            <a:ext cx="9252585" cy="5108734"/>
          </a:xfrm>
          <a:prstGeom prst="rect">
            <a:avLst/>
          </a:prstGeom>
          <a:effectLst>
            <a:glow rad="127000">
              <a:schemeClr val="bg1">
                <a:alpha val="65000"/>
              </a:schemeClr>
            </a:glow>
            <a:outerShdw blurRad="76200" dir="5400000" algn="ctr" rotWithShape="0">
              <a:srgbClr val="FAFAFA">
                <a:alpha val="100000"/>
              </a:srgbClr>
            </a:outerShdw>
            <a:softEdge rad="63500"/>
          </a:effectLst>
        </p:spPr>
      </p:pic>
      <p:sp>
        <p:nvSpPr>
          <p:cNvPr id="4" name="文本框 3"/>
          <p:cNvSpPr txBox="1"/>
          <p:nvPr/>
        </p:nvSpPr>
        <p:spPr>
          <a:xfrm>
            <a:off x="217646" y="3495199"/>
            <a:ext cx="8774906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2A09F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课标要求：通过了解新航路开辟所引发的全球性流动、人类认识世界的视野和能力的改变，以及对世界各区域文明的不同影响，理解</a:t>
            </a:r>
            <a:r>
              <a:rPr lang="zh-CN" altLang="en-US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新航路开辟是人类历史从分散走向整体过程中的重要节点。</a:t>
            </a:r>
            <a:endParaRPr lang="zh-CN" altLang="en-US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774859" y="2874169"/>
            <a:ext cx="7594283" cy="192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7216" y="842010"/>
            <a:ext cx="2104549" cy="1436370"/>
          </a:xfrm>
          <a:prstGeom prst="rect">
            <a:avLst/>
          </a:prstGeom>
        </p:spPr>
      </p:pic>
      <p:pic>
        <p:nvPicPr>
          <p:cNvPr id="9" name="图片 8" descr="mmexport16775975536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92279" y="743903"/>
            <a:ext cx="2895124" cy="1516856"/>
          </a:xfrm>
          <a:prstGeom prst="rect">
            <a:avLst/>
          </a:prstGeom>
        </p:spPr>
      </p:pic>
      <p:pic>
        <p:nvPicPr>
          <p:cNvPr id="10" name="图片 9" descr="mmexport16775980904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7751"/>
          <a:stretch>
            <a:fillRect/>
          </a:stretch>
        </p:blipFill>
        <p:spPr>
          <a:xfrm>
            <a:off x="6188393" y="717233"/>
            <a:ext cx="2292191" cy="153304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1084" y="2438400"/>
            <a:ext cx="1055370" cy="344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1650" b="1"/>
              <a:t>多元中心</a:t>
            </a:r>
            <a:endParaRPr lang="zh-CN" altLang="en-US" sz="1650" b="1"/>
          </a:p>
        </p:txBody>
      </p:sp>
      <p:sp>
        <p:nvSpPr>
          <p:cNvPr id="12" name="文本框 11"/>
          <p:cNvSpPr txBox="1"/>
          <p:nvPr/>
        </p:nvSpPr>
        <p:spPr>
          <a:xfrm>
            <a:off x="3722846" y="2436971"/>
            <a:ext cx="1061561" cy="344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1650" b="1"/>
              <a:t>区域交往</a:t>
            </a:r>
            <a:endParaRPr lang="zh-CN" altLang="en-US" sz="1650" b="1"/>
          </a:p>
        </p:txBody>
      </p:sp>
      <p:sp>
        <p:nvSpPr>
          <p:cNvPr id="13" name="文本框 12"/>
          <p:cNvSpPr txBox="1"/>
          <p:nvPr/>
        </p:nvSpPr>
        <p:spPr>
          <a:xfrm>
            <a:off x="6773704" y="2458403"/>
            <a:ext cx="1176814" cy="344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1650" b="1"/>
              <a:t>全球联系</a:t>
            </a:r>
            <a:endParaRPr lang="zh-CN" altLang="en-US" sz="1650" b="1"/>
          </a:p>
        </p:txBody>
      </p:sp>
      <p:sp>
        <p:nvSpPr>
          <p:cNvPr id="14" name="文本框 13"/>
          <p:cNvSpPr txBox="1"/>
          <p:nvPr/>
        </p:nvSpPr>
        <p:spPr>
          <a:xfrm>
            <a:off x="106363" y="2649379"/>
            <a:ext cx="551815" cy="82629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p>
            <a:r>
              <a:rPr lang="zh-CN" altLang="en-US" sz="2400" b="1"/>
              <a:t>分散</a:t>
            </a:r>
            <a:endParaRPr lang="zh-CN" altLang="en-US" sz="2400" b="1"/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8440261" y="2557463"/>
            <a:ext cx="551815" cy="82629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p>
            <a:r>
              <a:rPr lang="zh-CN" altLang="en-US" sz="2400" b="1"/>
              <a:t>整体</a:t>
            </a:r>
            <a:endParaRPr lang="zh-CN" altLang="en-US" sz="2400" b="1"/>
          </a:p>
        </p:txBody>
      </p:sp>
      <p:sp>
        <p:nvSpPr>
          <p:cNvPr id="21" name="上箭头 20"/>
          <p:cNvSpPr/>
          <p:nvPr>
            <p:custDataLst>
              <p:tags r:id="rId9"/>
            </p:custDataLst>
          </p:nvPr>
        </p:nvSpPr>
        <p:spPr>
          <a:xfrm flipH="1">
            <a:off x="4095750" y="2767489"/>
            <a:ext cx="93821" cy="220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2" name="上箭头 21"/>
          <p:cNvSpPr/>
          <p:nvPr>
            <p:custDataLst>
              <p:tags r:id="rId10"/>
            </p:custDataLst>
          </p:nvPr>
        </p:nvSpPr>
        <p:spPr>
          <a:xfrm flipH="1">
            <a:off x="7209949" y="2780348"/>
            <a:ext cx="93821" cy="220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3" name="上箭头 22"/>
          <p:cNvSpPr/>
          <p:nvPr>
            <p:custDataLst>
              <p:tags r:id="rId11"/>
            </p:custDataLst>
          </p:nvPr>
        </p:nvSpPr>
        <p:spPr>
          <a:xfrm flipH="1">
            <a:off x="1404938" y="2734628"/>
            <a:ext cx="93821" cy="220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6" name="椭圆 25"/>
          <p:cNvSpPr/>
          <p:nvPr/>
        </p:nvSpPr>
        <p:spPr>
          <a:xfrm>
            <a:off x="6727508" y="2318385"/>
            <a:ext cx="1064419" cy="1003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/>
      <p:bldP spid="12" grpId="0" bldLvl="0" animBg="1"/>
      <p:bldP spid="12" grpId="1"/>
      <p:bldP spid="13" grpId="0" bldLvl="0" animBg="1"/>
      <p:bldP spid="13" grpId="1"/>
      <p:bldP spid="26" grpId="0" bldLvl="0" animBg="1"/>
      <p:bldP spid="26" grpId="1" animBg="1"/>
      <p:bldP spid="4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108585" y="34766"/>
            <a:ext cx="9252585" cy="5108734"/>
          </a:xfrm>
          <a:prstGeom prst="rect">
            <a:avLst/>
          </a:prstGeom>
          <a:effectLst>
            <a:glow rad="127000">
              <a:schemeClr val="bg1">
                <a:alpha val="65000"/>
              </a:schemeClr>
            </a:glow>
            <a:outerShdw blurRad="76200" dir="5400000" algn="ctr" rotWithShape="0">
              <a:srgbClr val="FAFAFA">
                <a:alpha val="100000"/>
              </a:srgbClr>
            </a:outerShdw>
            <a:softEdge rad="63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35785" y="495935"/>
            <a:ext cx="6185535" cy="528955"/>
          </a:xfrm>
          <a:solidFill>
            <a:schemeClr val="bg1"/>
          </a:solidFill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rgbClr val="FF0000"/>
                </a:solidFill>
              </a:rPr>
              <a:t>第</a:t>
            </a:r>
            <a:r>
              <a:rPr lang="en-US" altLang="zh-CN">
                <a:solidFill>
                  <a:srgbClr val="FF0000"/>
                </a:solidFill>
              </a:rPr>
              <a:t>6</a:t>
            </a:r>
            <a:r>
              <a:rPr lang="zh-CN" altLang="en-US">
                <a:solidFill>
                  <a:srgbClr val="FF0000"/>
                </a:solidFill>
              </a:rPr>
              <a:t>课</a:t>
            </a:r>
            <a:r>
              <a:rPr lang="en-US" altLang="zh-CN">
                <a:solidFill>
                  <a:srgbClr val="FF0000"/>
                </a:solidFill>
              </a:rPr>
              <a:t>  </a:t>
            </a:r>
            <a:r>
              <a:rPr lang="zh-CN" altLang="en-US">
                <a:solidFill>
                  <a:srgbClr val="FF0000"/>
                </a:solidFill>
              </a:rPr>
              <a:t>全球航路的开辟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248" y="1117759"/>
            <a:ext cx="8226743" cy="3161348"/>
          </a:xfrm>
          <a:solidFill>
            <a:schemeClr val="bg1"/>
          </a:solidFill>
        </p:spPr>
        <p:txBody>
          <a:bodyPr>
            <a:normAutofit/>
          </a:bodyPr>
          <a:p>
            <a:pPr marL="0" indent="0">
              <a:buNone/>
            </a:pPr>
            <a:r>
              <a:rPr lang="en-US" altLang="zh-CN" sz="21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1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探究活动：神圣vs贪婪？</a:t>
            </a:r>
            <a:endParaRPr lang="zh-CN" altLang="en-US" sz="21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100" b="1">
                <a:solidFill>
                  <a:srgbClr val="FF0000"/>
                </a:solidFill>
              </a:rPr>
              <a:t>一、萌动的西方：全球航路开辟的动因和条件</a:t>
            </a:r>
            <a:endParaRPr lang="zh-CN" altLang="en-US" sz="21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100" b="1">
                <a:solidFill>
                  <a:srgbClr val="2A09F5"/>
                </a:solidFill>
              </a:rPr>
              <a:t>     </a:t>
            </a:r>
            <a:r>
              <a:rPr lang="en-US" altLang="zh-CN" sz="21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1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探究活动：发现vs相遇？</a:t>
            </a:r>
            <a:endParaRPr lang="zh-CN" altLang="en-US" sz="21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100" b="1">
                <a:solidFill>
                  <a:srgbClr val="FF0000"/>
                </a:solidFill>
              </a:rPr>
              <a:t>二、浮动的旅程：全球航路的开辟</a:t>
            </a:r>
            <a:endParaRPr lang="zh-CN" altLang="en-US" sz="21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1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1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课外活动：文明vs野蛮？</a:t>
            </a:r>
            <a:endParaRPr lang="zh-CN" altLang="en-US" sz="21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100" b="1">
                <a:solidFill>
                  <a:srgbClr val="FF0000"/>
                </a:solidFill>
              </a:rPr>
              <a:t>三、联动的世界：走向整体的世界</a:t>
            </a:r>
            <a:endParaRPr lang="zh-CN" altLang="en-US" sz="21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51924" y="34290"/>
            <a:ext cx="5618798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《中外历史纲要（下）》第三单元：走向整体的世界</a:t>
            </a:r>
            <a:endParaRPr lang="zh-CN" altLang="en-US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696879" y="4411504"/>
            <a:ext cx="6347460" cy="529114"/>
          </a:xfrm>
          <a:prstGeom prst="rect">
            <a:avLst/>
          </a:prstGeom>
          <a:solidFill>
            <a:schemeClr val="bg1"/>
          </a:solidFill>
        </p:spPr>
        <p:txBody>
          <a:bodyPr vert="horz" lIns="67500" tIns="35100" rIns="67500" bIns="35100" rtlCol="0" anchor="ctr" anchorCtr="0">
            <a:normAutofit fontScale="7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700">
                <a:solidFill>
                  <a:srgbClr val="FF0000"/>
                </a:solidFill>
              </a:rPr>
              <a:t>第</a:t>
            </a:r>
            <a:r>
              <a:rPr lang="en-US" altLang="zh-CN" sz="2700">
                <a:solidFill>
                  <a:srgbClr val="FF0000"/>
                </a:solidFill>
              </a:rPr>
              <a:t>7</a:t>
            </a:r>
            <a:r>
              <a:rPr lang="zh-CN" altLang="en-US" sz="2700">
                <a:solidFill>
                  <a:srgbClr val="FF0000"/>
                </a:solidFill>
              </a:rPr>
              <a:t>课</a:t>
            </a:r>
            <a:r>
              <a:rPr lang="en-US" altLang="zh-CN" sz="2700">
                <a:solidFill>
                  <a:srgbClr val="FF0000"/>
                </a:solidFill>
              </a:rPr>
              <a:t>  </a:t>
            </a:r>
            <a:r>
              <a:rPr lang="zh-CN" altLang="en-US" sz="2700">
                <a:solidFill>
                  <a:srgbClr val="FF0000"/>
                </a:solidFill>
              </a:rPr>
              <a:t>全球联系的初步建立与世界格局的演变</a:t>
            </a:r>
            <a:endParaRPr lang="zh-CN" altLang="en-US" sz="27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108585" y="34766"/>
            <a:ext cx="9252585" cy="5108734"/>
          </a:xfrm>
          <a:prstGeom prst="rect">
            <a:avLst/>
          </a:prstGeom>
          <a:effectLst>
            <a:glow rad="127000">
              <a:schemeClr val="bg1">
                <a:alpha val="65000"/>
              </a:schemeClr>
            </a:glow>
            <a:outerShdw blurRad="76200" dir="5400000" algn="ctr" rotWithShape="0">
              <a:srgbClr val="FAFAFA">
                <a:alpha val="100000"/>
              </a:srgbClr>
            </a:outerShdw>
            <a:softEdge rad="63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3880009"/>
            <a:ext cx="8226743" cy="902018"/>
          </a:xfrm>
          <a:solidFill>
            <a:schemeClr val="bg1"/>
          </a:solidFill>
        </p:spPr>
        <p:txBody>
          <a:bodyPr>
            <a:normAutofit/>
          </a:bodyPr>
          <a:p>
            <a:r>
              <a:rPr lang="zh-CN" altLang="en-US" sz="2100">
                <a:solidFill>
                  <a:srgbClr val="2A09F5"/>
                </a:solidFill>
              </a:rPr>
              <a:t>探究活动</a:t>
            </a:r>
            <a:r>
              <a:rPr lang="en-US" altLang="zh-CN" sz="2100">
                <a:solidFill>
                  <a:srgbClr val="2A09F5"/>
                </a:solidFill>
              </a:rPr>
              <a:t>1</a:t>
            </a:r>
            <a:r>
              <a:rPr lang="zh-CN" altLang="en-US" sz="2100">
                <a:solidFill>
                  <a:srgbClr val="2A09F5"/>
                </a:solidFill>
              </a:rPr>
              <a:t>：新航路探险者们是神圣的还是贪婪的？</a:t>
            </a:r>
            <a:br>
              <a:rPr lang="zh-CN" altLang="en-US" sz="2100">
                <a:solidFill>
                  <a:srgbClr val="2A09F5"/>
                </a:solidFill>
              </a:rPr>
            </a:br>
            <a:r>
              <a:rPr lang="zh-CN" altLang="en-US" sz="2100">
                <a:solidFill>
                  <a:srgbClr val="2A09F5"/>
                </a:solidFill>
              </a:rPr>
              <a:t>请结合所学知识，选取某一个角度谈谈你的观点。</a:t>
            </a:r>
            <a:endParaRPr lang="zh-CN" altLang="en-US" sz="2100">
              <a:solidFill>
                <a:srgbClr val="2A09F5"/>
              </a:solidFill>
            </a:endParaRPr>
          </a:p>
        </p:txBody>
      </p:sp>
      <p:pic>
        <p:nvPicPr>
          <p:cNvPr id="104" name="图片 103"/>
          <p:cNvPicPr/>
          <p:nvPr/>
        </p:nvPicPr>
        <p:blipFill>
          <a:blip r:embed="rId3"/>
          <a:srcRect b="49119"/>
          <a:stretch>
            <a:fillRect/>
          </a:stretch>
        </p:blipFill>
        <p:spPr>
          <a:xfrm>
            <a:off x="1192054" y="1342073"/>
            <a:ext cx="4820603" cy="1941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4"/>
            </p:custDataLst>
          </p:nvPr>
        </p:nvPicPr>
        <p:blipFill>
          <a:blip r:embed="rId3"/>
          <a:srcRect l="65732" t="51253"/>
          <a:stretch>
            <a:fillRect/>
          </a:stretch>
        </p:blipFill>
        <p:spPr>
          <a:xfrm>
            <a:off x="6012180" y="1342073"/>
            <a:ext cx="1867853" cy="194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流程图: 顺序访问存储器 3"/>
          <p:cNvSpPr/>
          <p:nvPr/>
        </p:nvSpPr>
        <p:spPr>
          <a:xfrm>
            <a:off x="-476" y="1341596"/>
            <a:ext cx="1549241" cy="886301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寻找黄金（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Gold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/>
          </a:p>
        </p:txBody>
      </p:sp>
      <p:sp>
        <p:nvSpPr>
          <p:cNvPr id="5" name="椭圆形标注 4"/>
          <p:cNvSpPr/>
          <p:nvPr/>
        </p:nvSpPr>
        <p:spPr>
          <a:xfrm>
            <a:off x="5183981" y="914876"/>
            <a:ext cx="1699736" cy="74390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上帝（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God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）指引</a:t>
            </a:r>
            <a:endParaRPr lang="zh-CN" altLang="en-US"/>
          </a:p>
        </p:txBody>
      </p:sp>
      <p:sp>
        <p:nvSpPr>
          <p:cNvPr id="8" name="椭圆形标注 7"/>
          <p:cNvSpPr/>
          <p:nvPr>
            <p:custDataLst>
              <p:tags r:id="rId5"/>
            </p:custDataLst>
          </p:nvPr>
        </p:nvSpPr>
        <p:spPr>
          <a:xfrm>
            <a:off x="7185660" y="914876"/>
            <a:ext cx="1820704" cy="83915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枪炮（Gun）护佑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流程图: 顺序访问存储器 8"/>
          <p:cNvSpPr/>
          <p:nvPr>
            <p:custDataLst>
              <p:tags r:id="rId6"/>
            </p:custDataLst>
          </p:nvPr>
        </p:nvSpPr>
        <p:spPr>
          <a:xfrm>
            <a:off x="2180749" y="914400"/>
            <a:ext cx="1151096" cy="1225391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为了荣誉</a:t>
            </a:r>
            <a:r>
              <a:rPr lang="zh-CN" altLang="en-US" sz="15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（Glory）</a:t>
            </a:r>
            <a:endParaRPr lang="zh-CN" altLang="en-US" sz="1500"/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192054" y="3283268"/>
            <a:ext cx="6687979" cy="414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情境创设：</a:t>
            </a:r>
            <a:r>
              <a:rPr lang="en-US" altLang="zh-CN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15</a:t>
            </a: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世纪的欧洲人是这样看待探险的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……</a:t>
            </a:r>
            <a:endParaRPr lang="zh-CN" altLang="en-US" sz="21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108585" y="34766"/>
            <a:ext cx="9252585" cy="5108734"/>
          </a:xfrm>
          <a:prstGeom prst="rect">
            <a:avLst/>
          </a:prstGeom>
          <a:effectLst>
            <a:glow rad="127000">
              <a:schemeClr val="bg1">
                <a:alpha val="65000"/>
              </a:schemeClr>
            </a:glow>
            <a:outerShdw blurRad="76200" dir="5400000" algn="ctr" rotWithShape="0">
              <a:srgbClr val="FAFAFA">
                <a:alpha val="100000"/>
              </a:srgbClr>
            </a:outerShdw>
            <a:softEdge rad="63500"/>
          </a:effectLst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85249" y="1112520"/>
            <a:ext cx="4840129" cy="2878455"/>
          </a:xfrm>
          <a:prstGeom prst="rect">
            <a:avLst/>
          </a:prstGeom>
          <a:solidFill>
            <a:schemeClr val="bg1"/>
          </a:solidFill>
        </p:spPr>
        <p:txBody>
          <a:bodyPr vert="horz" lIns="67500" tIns="35100" rIns="67500" bIns="351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zh-CN" sz="1800">
                <a:solidFill>
                  <a:srgbClr val="2A09F5"/>
                </a:solidFill>
              </a:rPr>
              <a:t>探究活动</a:t>
            </a:r>
            <a:r>
              <a:rPr lang="en-US" altLang="zh-CN" sz="1800">
                <a:solidFill>
                  <a:srgbClr val="2A09F5"/>
                </a:solidFill>
              </a:rPr>
              <a:t>3</a:t>
            </a:r>
            <a:r>
              <a:rPr lang="zh-CN" altLang="en-US" sz="1800">
                <a:solidFill>
                  <a:srgbClr val="2A09F5"/>
                </a:solidFill>
              </a:rPr>
              <a:t>：针对哥伦布到达美洲的探索，存在不同的观点，</a:t>
            </a:r>
            <a:r>
              <a:rPr lang="zh-CN" altLang="en-US" sz="1800">
                <a:solidFill>
                  <a:srgbClr val="2A09F5"/>
                </a:solidFill>
                <a:sym typeface="+mn-ea"/>
              </a:rPr>
              <a:t>请你站在不同的立场予以阐述。</a:t>
            </a:r>
            <a:endParaRPr lang="zh-CN" sz="1800">
              <a:solidFill>
                <a:srgbClr val="2A09F5"/>
              </a:solidFill>
            </a:endParaRPr>
          </a:p>
          <a:p>
            <a:pPr>
              <a:lnSpc>
                <a:spcPct val="160000"/>
              </a:lnSpc>
            </a:pPr>
            <a:r>
              <a:rPr lang="en-US" altLang="zh-CN" sz="1800">
                <a:solidFill>
                  <a:srgbClr val="2A09F5"/>
                </a:solidFill>
              </a:rPr>
              <a:t>    </a:t>
            </a:r>
            <a:r>
              <a:rPr lang="zh-CN" sz="1800">
                <a:solidFill>
                  <a:srgbClr val="2A09F5"/>
                </a:solidFill>
              </a:rPr>
              <a:t>欧洲学者：</a:t>
            </a:r>
            <a:r>
              <a:rPr lang="en-US" altLang="zh-CN" sz="1800">
                <a:solidFill>
                  <a:srgbClr val="2A09F5"/>
                </a:solidFill>
              </a:rPr>
              <a:t>“</a:t>
            </a:r>
            <a:r>
              <a:rPr lang="zh-CN" altLang="en-US" sz="1800">
                <a:solidFill>
                  <a:srgbClr val="2A09F5"/>
                </a:solidFill>
              </a:rPr>
              <a:t>哥伦布</a:t>
            </a:r>
            <a:r>
              <a:rPr lang="zh-CN" altLang="en-US" sz="1800">
                <a:solidFill>
                  <a:srgbClr val="FF0000"/>
                </a:solidFill>
              </a:rPr>
              <a:t>发现</a:t>
            </a:r>
            <a:r>
              <a:rPr lang="zh-CN" altLang="en-US" sz="1800">
                <a:solidFill>
                  <a:srgbClr val="2A09F5"/>
                </a:solidFill>
              </a:rPr>
              <a:t>美洲</a:t>
            </a:r>
            <a:r>
              <a:rPr lang="en-US" altLang="zh-CN" sz="1800">
                <a:solidFill>
                  <a:srgbClr val="2A09F5"/>
                </a:solidFill>
              </a:rPr>
              <a:t>”</a:t>
            </a:r>
            <a:endParaRPr lang="zh-CN" altLang="en-US" sz="1800">
              <a:solidFill>
                <a:srgbClr val="2A09F5"/>
              </a:solidFill>
            </a:endParaRPr>
          </a:p>
          <a:p>
            <a:pPr>
              <a:lnSpc>
                <a:spcPct val="160000"/>
              </a:lnSpc>
            </a:pPr>
            <a:r>
              <a:rPr lang="en-US" altLang="zh-CN" sz="1800">
                <a:solidFill>
                  <a:srgbClr val="2A09F5"/>
                </a:solidFill>
              </a:rPr>
              <a:t>    </a:t>
            </a:r>
            <a:r>
              <a:rPr lang="zh-CN" altLang="en-US" sz="1800">
                <a:solidFill>
                  <a:srgbClr val="2A09F5"/>
                </a:solidFill>
              </a:rPr>
              <a:t>拉美学者：</a:t>
            </a:r>
            <a:r>
              <a:rPr lang="en-US" altLang="zh-CN" sz="1800">
                <a:solidFill>
                  <a:srgbClr val="2A09F5"/>
                </a:solidFill>
              </a:rPr>
              <a:t>“</a:t>
            </a:r>
            <a:r>
              <a:rPr lang="zh-CN" altLang="en-US" sz="1800">
                <a:solidFill>
                  <a:srgbClr val="2A09F5"/>
                </a:solidFill>
              </a:rPr>
              <a:t>两个文明</a:t>
            </a:r>
            <a:r>
              <a:rPr lang="zh-CN" altLang="en-US" sz="1800">
                <a:solidFill>
                  <a:srgbClr val="FF0000"/>
                </a:solidFill>
              </a:rPr>
              <a:t>汇合</a:t>
            </a:r>
            <a:r>
              <a:rPr lang="en-US" altLang="zh-CN" sz="1800">
                <a:solidFill>
                  <a:srgbClr val="2A09F5"/>
                </a:solidFill>
              </a:rPr>
              <a:t>”</a:t>
            </a:r>
            <a:endParaRPr lang="zh-CN" altLang="en-US" sz="1800">
              <a:solidFill>
                <a:srgbClr val="2A09F5"/>
              </a:solidFill>
            </a:endParaRPr>
          </a:p>
          <a:p>
            <a:pPr>
              <a:lnSpc>
                <a:spcPct val="160000"/>
              </a:lnSpc>
            </a:pPr>
            <a:r>
              <a:rPr lang="en-US" altLang="zh-CN" sz="1800">
                <a:solidFill>
                  <a:srgbClr val="2A09F5"/>
                </a:solidFill>
              </a:rPr>
              <a:t>    </a:t>
            </a:r>
            <a:r>
              <a:rPr lang="zh-CN" altLang="en-US" sz="1800">
                <a:solidFill>
                  <a:srgbClr val="2A09F5"/>
                </a:solidFill>
              </a:rPr>
              <a:t>联合国教科文组织：</a:t>
            </a:r>
            <a:r>
              <a:rPr lang="en-US" altLang="zh-CN" sz="1800">
                <a:solidFill>
                  <a:srgbClr val="2A09F5"/>
                </a:solidFill>
              </a:rPr>
              <a:t>“</a:t>
            </a:r>
            <a:r>
              <a:rPr lang="zh-CN" altLang="en-US" sz="1800">
                <a:solidFill>
                  <a:srgbClr val="2A09F5"/>
                </a:solidFill>
              </a:rPr>
              <a:t>两个大陆</a:t>
            </a:r>
            <a:r>
              <a:rPr lang="zh-CN" altLang="en-US" sz="1800">
                <a:solidFill>
                  <a:srgbClr val="FF0000"/>
                </a:solidFill>
              </a:rPr>
              <a:t>相遇</a:t>
            </a:r>
            <a:r>
              <a:rPr lang="en-US" altLang="zh-CN" sz="1800">
                <a:solidFill>
                  <a:srgbClr val="2A09F5"/>
                </a:solidFill>
              </a:rPr>
              <a:t>”</a:t>
            </a:r>
            <a:endParaRPr lang="en-US" altLang="zh-CN" sz="1800">
              <a:solidFill>
                <a:srgbClr val="2A09F5"/>
              </a:solidFill>
            </a:endParaRPr>
          </a:p>
          <a:p>
            <a:endParaRPr lang="zh-CN" altLang="en-US" sz="1800">
              <a:solidFill>
                <a:srgbClr val="2A09F5"/>
              </a:solidFill>
            </a:endParaRPr>
          </a:p>
        </p:txBody>
      </p:sp>
      <p:pic>
        <p:nvPicPr>
          <p:cNvPr id="6" name="图片 5" descr="mmexport167759917045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41106" y="674370"/>
            <a:ext cx="3539490" cy="4034314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362575" y="4752023"/>
            <a:ext cx="3218498" cy="414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情境创设：哥伦布的荣誉</a:t>
            </a:r>
            <a:endParaRPr lang="zh-CN" altLang="en-US" sz="21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108585" y="34766"/>
            <a:ext cx="9252585" cy="5108734"/>
          </a:xfrm>
          <a:prstGeom prst="rect">
            <a:avLst/>
          </a:prstGeom>
          <a:effectLst>
            <a:glow rad="127000">
              <a:schemeClr val="bg1">
                <a:alpha val="65000"/>
              </a:schemeClr>
            </a:glow>
            <a:outerShdw blurRad="76200" dir="5400000" algn="ctr" rotWithShape="0">
              <a:srgbClr val="FAFAFA">
                <a:alpha val="100000"/>
              </a:srgbClr>
            </a:outerShdw>
            <a:softEdge rad="63500"/>
          </a:effectLst>
        </p:spPr>
      </p:pic>
      <p:sp>
        <p:nvSpPr>
          <p:cNvPr id="2" name="文本框 1"/>
          <p:cNvSpPr txBox="1"/>
          <p:nvPr/>
        </p:nvSpPr>
        <p:spPr>
          <a:xfrm>
            <a:off x="986790" y="3238024"/>
            <a:ext cx="7352348" cy="414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100" b="1">
                <a:solidFill>
                  <a:srgbClr val="2A09F5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课外活动：新航路开辟后的时代是文明的还是野蛮的？</a:t>
            </a:r>
            <a:endParaRPr lang="zh-CN" altLang="en-US" sz="2100" b="1">
              <a:solidFill>
                <a:srgbClr val="2A09F5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9568" y="1099185"/>
            <a:ext cx="8445341" cy="19723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10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材料七</a:t>
            </a:r>
            <a:r>
              <a:rPr lang="en-US" altLang="zh-CN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从某种角度来看，西方的文明和现代化都是伴随着血与火的进程，是靠掠夺与杀伐的野蛮得来的。自新航路的开辟，对于世界范围来说，既是一场伟大的航海行动，同时也是一场悲惨持久的杀戮的开始。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——王德凤《西方的文明与野蛮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386705" y="1741170"/>
            <a:ext cx="3712210" cy="2564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PA-矩形 3"/>
          <p:cNvSpPr/>
          <p:nvPr>
            <p:custDataLst>
              <p:tags r:id="rId2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全面对标高考评价体系和课程标准；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7315" y="1851660"/>
            <a:ext cx="55695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各类试卷坚持在特定的时空背景下，运用文字、图表、历史地图等新材料创设新情境，通过史料分析和所学知识，依据唯物史观，考查考生客观描述历史、正确理解和解释历史的能力，同时渗透正确的历史价值观，全面落实了对历史核心素养的考查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7310" y="903923"/>
            <a:ext cx="6388894" cy="573405"/>
          </a:xfrm>
        </p:spPr>
        <p:txBody>
          <a:bodyPr/>
          <a:p>
            <a:pPr algn="ctr"/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</a:t>
            </a:r>
            <a:r>
              <a:rPr lang="en-US" altLang="zh-CN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全球航路的开辟</a:t>
            </a:r>
            <a:endParaRPr lang="zh-CN" altLang="en-US" sz="2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35468" y="1378903"/>
            <a:ext cx="5806916" cy="2010728"/>
          </a:xfrm>
        </p:spPr>
        <p:txBody>
          <a:bodyPr>
            <a:noAutofit/>
          </a:bodyPr>
          <a:p>
            <a:pPr marL="0" indent="0">
              <a:lnSpc>
                <a:spcPct val="100000"/>
              </a:lnSpc>
              <a:buNone/>
            </a:pPr>
            <a:r>
              <a:rPr lang="en-US" altLang="zh-CN" sz="15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0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0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探究活动：神圣vs贪婪？</a:t>
            </a:r>
            <a:endParaRPr lang="zh-CN" altLang="en-US" sz="20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一、萌动的西方：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全球航路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开辟的动因和条件</a:t>
            </a:r>
            <a:endParaRPr lang="zh-CN" altLang="en-US" sz="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0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探究活动：发现vs相遇？</a:t>
            </a:r>
            <a:endParaRPr lang="zh-CN" altLang="en-US" sz="20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二、浮动的旅程：全球航路的开辟</a:t>
            </a:r>
            <a:endParaRPr lang="zh-CN" altLang="en-US" sz="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0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000" b="1">
                <a:solidFill>
                  <a:srgbClr val="2A09F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课外活动：文明vs野蛮？</a:t>
            </a:r>
            <a:endParaRPr lang="zh-CN" altLang="en-US" sz="20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三、联动的世界：走向整体的世界</a:t>
            </a:r>
            <a:endParaRPr lang="zh-CN" altLang="en-US" sz="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n-US" sz="2000" b="1">
              <a:solidFill>
                <a:srgbClr val="2A09F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n-US" sz="15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endParaRPr lang="zh-CN" altLang="en-US" sz="825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右箭头 4"/>
          <p:cNvSpPr/>
          <p:nvPr>
            <p:custDataLst>
              <p:tags r:id="rId1"/>
            </p:custDataLst>
          </p:nvPr>
        </p:nvSpPr>
        <p:spPr>
          <a:xfrm>
            <a:off x="774859" y="646748"/>
            <a:ext cx="7594283" cy="192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051084" y="210979"/>
            <a:ext cx="11768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多元中心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722846" y="209550"/>
            <a:ext cx="11768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区域交往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773704" y="230981"/>
            <a:ext cx="11768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全球联系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106363" y="421958"/>
            <a:ext cx="551815" cy="8262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/>
              <a:t>分散</a:t>
            </a:r>
            <a:endParaRPr lang="zh-CN" altLang="en-US" sz="2400"/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8440261" y="330041"/>
            <a:ext cx="551815" cy="8262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/>
              <a:t>整体</a:t>
            </a:r>
            <a:endParaRPr lang="zh-CN" altLang="en-US" sz="2400"/>
          </a:p>
        </p:txBody>
      </p:sp>
      <p:sp>
        <p:nvSpPr>
          <p:cNvPr id="21" name="上箭头 20"/>
          <p:cNvSpPr/>
          <p:nvPr>
            <p:custDataLst>
              <p:tags r:id="rId7"/>
            </p:custDataLst>
          </p:nvPr>
        </p:nvSpPr>
        <p:spPr>
          <a:xfrm flipH="1">
            <a:off x="4095750" y="540068"/>
            <a:ext cx="93821" cy="220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上箭头 21"/>
          <p:cNvSpPr/>
          <p:nvPr>
            <p:custDataLst>
              <p:tags r:id="rId8"/>
            </p:custDataLst>
          </p:nvPr>
        </p:nvSpPr>
        <p:spPr>
          <a:xfrm flipH="1">
            <a:off x="7209949" y="552926"/>
            <a:ext cx="93821" cy="220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上箭头 22"/>
          <p:cNvSpPr/>
          <p:nvPr>
            <p:custDataLst>
              <p:tags r:id="rId9"/>
            </p:custDataLst>
          </p:nvPr>
        </p:nvSpPr>
        <p:spPr>
          <a:xfrm flipH="1">
            <a:off x="1404938" y="507206"/>
            <a:ext cx="93821" cy="2209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1924" y="3624739"/>
            <a:ext cx="516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雏形</a:t>
            </a:r>
            <a:endParaRPr lang="zh-CN" altLang="en-US" sz="2400"/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8475821" y="3624739"/>
            <a:ext cx="516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体系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2816066" y="3492818"/>
            <a:ext cx="35118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资本主义世界体系的形成与发展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右箭头 9"/>
          <p:cNvSpPr/>
          <p:nvPr>
            <p:custDataLst>
              <p:tags r:id="rId11"/>
            </p:custDataLst>
          </p:nvPr>
        </p:nvSpPr>
        <p:spPr>
          <a:xfrm>
            <a:off x="774859" y="3838099"/>
            <a:ext cx="7594283" cy="192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772478" y="3929063"/>
            <a:ext cx="152400" cy="245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下箭头 17"/>
          <p:cNvSpPr/>
          <p:nvPr>
            <p:custDataLst>
              <p:tags r:id="rId12"/>
            </p:custDataLst>
          </p:nvPr>
        </p:nvSpPr>
        <p:spPr>
          <a:xfrm>
            <a:off x="5137785" y="3929063"/>
            <a:ext cx="152400" cy="245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下箭头 18"/>
          <p:cNvSpPr/>
          <p:nvPr>
            <p:custDataLst>
              <p:tags r:id="rId13"/>
            </p:custDataLst>
          </p:nvPr>
        </p:nvSpPr>
        <p:spPr>
          <a:xfrm>
            <a:off x="2955131" y="3929063"/>
            <a:ext cx="152400" cy="245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下箭头 23"/>
          <p:cNvSpPr/>
          <p:nvPr>
            <p:custDataLst>
              <p:tags r:id="rId14"/>
            </p:custDataLst>
          </p:nvPr>
        </p:nvSpPr>
        <p:spPr>
          <a:xfrm>
            <a:off x="7726204" y="3929063"/>
            <a:ext cx="152400" cy="245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371475" y="4174331"/>
            <a:ext cx="185594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第三单元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走向整体的世界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2227421" y="4241006"/>
            <a:ext cx="22655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第四单元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资本主义制度的确立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7"/>
            </p:custDataLst>
          </p:nvPr>
        </p:nvSpPr>
        <p:spPr>
          <a:xfrm>
            <a:off x="4460081" y="4162901"/>
            <a:ext cx="185594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第五单元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工业革命与马克思主义的诞生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8"/>
            </p:custDataLst>
          </p:nvPr>
        </p:nvSpPr>
        <p:spPr>
          <a:xfrm>
            <a:off x="6629876" y="4241006"/>
            <a:ext cx="2101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第六单元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世界殖民体系与亚非拉民族独立运动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/>
      </p:par>
    </p:tnLst>
    <p:bldLst>
      <p:bldP spid="11" grpId="1"/>
      <p:bldP spid="12" grpId="1"/>
      <p:bldP spid="13" grpId="1"/>
      <p:bldP spid="25" grpId="1"/>
      <p:bldP spid="26" grpId="1"/>
      <p:bldP spid="27" grpId="1"/>
      <p:bldP spid="29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717" y="339459"/>
            <a:ext cx="7886700" cy="503193"/>
          </a:xfrm>
        </p:spPr>
        <p:txBody>
          <a:bodyPr>
            <a:normAutofit/>
          </a:bodyPr>
          <a:lstStyle/>
          <a:p>
            <a:pPr algn="l"/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叶小兵：树立新的教学观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4677" y="953294"/>
            <a:ext cx="5840730" cy="3157062"/>
          </a:xfrm>
          <a:ln w="57150">
            <a:solidFill>
              <a:srgbClr val="FF0000"/>
            </a:solidFill>
            <a:prstDash val="dash"/>
          </a:ln>
        </p:spPr>
        <p:txBody>
          <a:bodyPr>
            <a:normAutofit fontScale="82500"/>
          </a:bodyPr>
          <a:lstStyle/>
          <a:p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历史教学的价值不是让学生死记硬背， 而是促使学生的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学科核心素养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得到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发展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历史教学的任务不是要学生记住繁多的 历史知识，而是要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运用知识解决问题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历史教学的过程不是围绕着知识进行， 而是针对具体任务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开展学生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探究活动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学生通过自主学习能够理解掌握的历史 教学内容，教师没有必要从头讲到尾。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0721" y="953294"/>
            <a:ext cx="1478280" cy="31570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9750" y="1059180"/>
            <a:ext cx="83585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学生的历史学科核心素养主要体现在解决新情境下的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历史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问题的能力。能力不能靠知识的灌输形成，只能在综合运用历史知识、探究历史的方法、解决历史问题的过程中得以发展。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涵育素养的空间，一是在具体情境下学生的探究问题，一是老师的启发式讲授。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通过老师对内容的遴选、教学立意的寻求以及师生间恰当探究问题的实施，才可能形成综合性而非大卸八块的素养。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2627630" y="4114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培养能力，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805" y="1491372"/>
            <a:ext cx="8136904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问题设计思路：</a:t>
            </a:r>
            <a:endParaRPr lang="en-US" altLang="zh-CN" sz="2800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/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）选材原则：围绕重点，比对精选</a:t>
            </a:r>
            <a:endParaRPr lang="en-US" altLang="zh-CN" sz="2800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/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）设问方式：层层递进，探究解惑</a:t>
            </a:r>
            <a:endParaRPr lang="en-US" altLang="zh-CN" sz="2800" dirty="0" smtClean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/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3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）规划目的：服务主旨，追求实效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2627630" y="4114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培养能力，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dministrator\Desktop\QQ截图2020102815514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288" y="628015"/>
            <a:ext cx="8220075" cy="4362450"/>
          </a:xfrm>
          <a:prstGeom prst="rect">
            <a:avLst/>
          </a:prstGeom>
          <a:noFill/>
        </p:spPr>
      </p:pic>
      <p:sp>
        <p:nvSpPr>
          <p:cNvPr id="5" name="PA-矩形 3"/>
          <p:cNvSpPr/>
          <p:nvPr>
            <p:custDataLst>
              <p:tags r:id="rId2"/>
            </p:custDataLst>
          </p:nvPr>
        </p:nvSpPr>
        <p:spPr>
          <a:xfrm>
            <a:off x="2553335" y="1955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培养能力，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9750" y="1059180"/>
            <a:ext cx="835850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主题的设计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史料的研读；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教师的启发；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2627630" y="4114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培养能力，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5740" y="3364230"/>
            <a:ext cx="58121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sym typeface="+mn-ea"/>
              </a:rPr>
              <a:t>中国古代统一多民族国家发展</a:t>
            </a:r>
            <a:endParaRPr lang="zh-CN" altLang="en-US" sz="2800" dirty="0" smtClean="0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《中外历史纲要》上 P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9588"/>
            <a:ext cx="3174683" cy="2995136"/>
          </a:xfrm>
          <a:prstGeom prst="rect">
            <a:avLst/>
          </a:prstGeom>
        </p:spPr>
      </p:pic>
      <p:pic>
        <p:nvPicPr>
          <p:cNvPr id="3" name="图片 2" descr="05《中外历史纲要》上 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919" y="500063"/>
            <a:ext cx="2750820" cy="29365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31" y="697230"/>
            <a:ext cx="3255169" cy="2462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81" y="4300379"/>
            <a:ext cx="6745605" cy="38989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中国疆域不断扩大，从中原内地扩展至边疆异域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850" y="3580130"/>
            <a:ext cx="8223250" cy="52197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p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</a:rPr>
              <a:t>思考：中国古代统一多民族国家发展表现有哪些？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0501" y="158591"/>
            <a:ext cx="8789194" cy="4292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隋朝任命边疆豪酋为郡守、县令；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唐朝都督府都督、羁縻州刺史由民族领袖担任，由大都护府直接管辖，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上统于中央政府；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endParaRPr lang="zh-CN" altLang="en-US" sz="2100" b="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</a:rPr>
              <a:t>元朝时，</a:t>
            </a:r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很多</a:t>
            </a:r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</a:rPr>
              <a:t>过去的羁縻之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州，“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皆赋税之，比之内地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。还在东北、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云南等地设行省，征发赋税；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None/>
            </a:pP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明朝在东北设都司、卫、所管理女真，在西南设土司，土司、卫所都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None/>
            </a:pP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由各族酋长世袭任职。敕封西藏僧俗领袖为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王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”“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法王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，设置羁縻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None/>
            </a:pP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性质的都司等机构管辖西藏；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None/>
            </a:pPr>
            <a:endParaRPr lang="zh-CN" altLang="en-US" sz="2100" b="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buNone/>
            </a:pPr>
            <a:r>
              <a:rPr lang="zh-CN" altLang="en-US" sz="2100" b="0" dirty="0">
                <a:latin typeface="楷体" panose="02010609060101010101" pitchFamily="49" charset="-122"/>
                <a:ea typeface="楷体" panose="02010609060101010101" pitchFamily="49" charset="-122"/>
              </a:rPr>
              <a:t>清朝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册封班禅和达赖；设西宁、驻藏办事大臣；改土归流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114" y="4428173"/>
            <a:ext cx="7186613" cy="38989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pPr algn="l"/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中央政府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管理日益加强，从羁縻之州到改土归流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4833" y="501015"/>
            <a:ext cx="7856220" cy="2353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材料十</a:t>
            </a:r>
            <a:r>
              <a:rPr lang="zh-CN" altLang="en-US" sz="2100" dirty="0">
                <a:latin typeface="黑体" panose="02010609060101010101" charset="-122"/>
                <a:sym typeface="+mn-ea"/>
              </a:rPr>
              <a:t> 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元人的“中国观”完备形成，其要点是：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“中国”的疆域是元统治地区加上南宋统治的江南；“中国”的人民是汉人和少数民族两大部分；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“中国”的文化是农耕文化和草原文化两大系统；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“中国”主权的行使者，可以是汉人政权，也可以是“行中国之道”的少数民族政权。</a:t>
            </a:r>
            <a:endParaRPr lang="en-US" altLang="zh-CN" sz="21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1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何志虎</a:t>
            </a:r>
            <a:r>
              <a:rPr lang="en-US" altLang="zh-CN" sz="21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《</a:t>
            </a:r>
            <a:r>
              <a:rPr lang="zh-CN" altLang="en-US" sz="21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“中国观”在元代的转换</a:t>
            </a:r>
            <a:r>
              <a:rPr lang="en-US" altLang="zh-CN" sz="21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》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0095" y="3270409"/>
            <a:ext cx="700913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民族交融与整合，使民族关系由民族并立发展为多元一体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sj\Desktop\20273vvc\20273\4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28"/>
          <a:stretch>
            <a:fillRect/>
          </a:stretch>
        </p:blipFill>
        <p:spPr bwMode="auto">
          <a:xfrm>
            <a:off x="0" y="3232244"/>
            <a:ext cx="9144000" cy="19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0" y="3420428"/>
            <a:ext cx="89839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思考：结合所学知识，指出历史上大分裂背景下的民族交融有那几次高潮？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09913" cy="3122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13" y="0"/>
            <a:ext cx="2807494" cy="3102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83" y="0"/>
            <a:ext cx="3258026" cy="3102769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强化立德树人的根本目的；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3" name="图片 2" descr="QQ截图20230304091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690" y="915670"/>
            <a:ext cx="3799840" cy="39909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7315" y="1851660"/>
            <a:ext cx="516001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各类高考试题充分关注人类社会历史发展中的重大问题，密切关注时代主题和社会热点，科学性和人文性相得益彰，彰显了历史学科的社会功能。而且将爱国爱党、理想信念、品德修养、创新精神、和平发展等要求有机融入试题，具有明显的政治性，有利于为高校选拔具有家国情怀和正确历史观、民族观、国家观、文化观的合格考生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1" name="直接连接符 10"/>
          <p:cNvCxnSpPr>
            <a:stCxn id="20487" idx="4"/>
            <a:endCxn id="20496" idx="0"/>
          </p:cNvCxnSpPr>
          <p:nvPr/>
        </p:nvCxnSpPr>
        <p:spPr>
          <a:xfrm flipH="1">
            <a:off x="1728311" y="2112328"/>
            <a:ext cx="11430" cy="8724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直接连接符 9"/>
          <p:cNvCxnSpPr>
            <a:stCxn id="20497" idx="3"/>
            <a:endCxn id="20489" idx="2"/>
          </p:cNvCxnSpPr>
          <p:nvPr/>
        </p:nvCxnSpPr>
        <p:spPr>
          <a:xfrm flipV="1">
            <a:off x="1254760" y="2595880"/>
            <a:ext cx="937895" cy="298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1042511" y="1925003"/>
            <a:ext cx="1359694" cy="1293495"/>
          </a:xfrm>
          <a:prstGeom prst="ellipse">
            <a:avLst/>
          </a:prstGeom>
          <a:noFill/>
          <a:ln w="4">
            <a:solidFill>
              <a:srgbClr val="A6A6A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385570" y="2428240"/>
            <a:ext cx="708660" cy="334645"/>
          </a:xfrm>
          <a:prstGeom prst="rect">
            <a:avLst/>
          </a:prstGeom>
          <a:solidFill>
            <a:schemeClr val="accent2"/>
          </a:solidFill>
          <a:ln w="4">
            <a:solidFill>
              <a:srgbClr val="6F6F6F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华夏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1569720" y="1803083"/>
            <a:ext cx="340043" cy="30861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1552575" y="2975134"/>
            <a:ext cx="340043" cy="30861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2192655" y="2441258"/>
            <a:ext cx="340043" cy="30861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945833" y="2454116"/>
            <a:ext cx="340043" cy="30861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495" name="TextBox 14"/>
          <p:cNvSpPr txBox="1">
            <a:spLocks noChangeArrowheads="1"/>
          </p:cNvSpPr>
          <p:nvPr/>
        </p:nvSpPr>
        <p:spPr bwMode="auto">
          <a:xfrm>
            <a:off x="1577816" y="1803083"/>
            <a:ext cx="328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8F8F8"/>
                </a:solidFill>
                <a:latin typeface="黑体" panose="02010609060101010101" charset="-122"/>
                <a:ea typeface="黑体" panose="02010609060101010101" charset="-122"/>
              </a:rPr>
              <a:t>狄</a:t>
            </a:r>
            <a:endParaRPr lang="zh-CN" altLang="en-US" b="1">
              <a:solidFill>
                <a:srgbClr val="F8F8F8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96" name="TextBox 15"/>
          <p:cNvSpPr txBox="1">
            <a:spLocks noChangeArrowheads="1"/>
          </p:cNvSpPr>
          <p:nvPr/>
        </p:nvSpPr>
        <p:spPr bwMode="auto">
          <a:xfrm>
            <a:off x="1564005" y="2984659"/>
            <a:ext cx="328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8F8F8"/>
                </a:solidFill>
                <a:latin typeface="黑体" panose="02010609060101010101" charset="-122"/>
                <a:ea typeface="黑体" panose="02010609060101010101" charset="-122"/>
              </a:rPr>
              <a:t>蛮</a:t>
            </a:r>
            <a:endParaRPr lang="zh-CN" altLang="en-US" b="1">
              <a:solidFill>
                <a:srgbClr val="F8F8F8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97" name="TextBox 16"/>
          <p:cNvSpPr txBox="1">
            <a:spLocks noChangeArrowheads="1"/>
          </p:cNvSpPr>
          <p:nvPr/>
        </p:nvSpPr>
        <p:spPr bwMode="auto">
          <a:xfrm>
            <a:off x="925830" y="2441258"/>
            <a:ext cx="328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戎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98" name="TextBox 17"/>
          <p:cNvSpPr txBox="1">
            <a:spLocks noChangeArrowheads="1"/>
          </p:cNvSpPr>
          <p:nvPr/>
        </p:nvSpPr>
        <p:spPr bwMode="auto">
          <a:xfrm>
            <a:off x="2161540" y="2444750"/>
            <a:ext cx="43751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夷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矩形 4"/>
          <p:cNvSpPr>
            <a:spLocks noChangeArrowheads="1"/>
          </p:cNvSpPr>
          <p:nvPr/>
        </p:nvSpPr>
        <p:spPr bwMode="auto">
          <a:xfrm>
            <a:off x="622935" y="862330"/>
            <a:ext cx="7044690" cy="841375"/>
          </a:xfrm>
          <a:prstGeom prst="rect">
            <a:avLst/>
          </a:prstGeom>
          <a:noFill/>
          <a:ln w="9525">
            <a:solidFill>
              <a:srgbClr val="A6A6A6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latinLnBrk="0">
              <a:lnSpc>
                <a:spcPts val="2900"/>
              </a:lnSpc>
            </a:pPr>
            <a:r>
              <a:rPr lang="en-US" altLang="zh-CN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中国有礼仪之大，故称夏；有服章之美，谓之华</a:t>
            </a:r>
            <a:r>
              <a:rPr lang="en-US" altLang="zh-CN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21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r" latinLnBrk="0">
              <a:lnSpc>
                <a:spcPts val="2900"/>
              </a:lnSpc>
            </a:pPr>
            <a:r>
              <a:rPr lang="en-US" altLang="zh-CN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——[</a:t>
            </a:r>
            <a:r>
              <a:rPr lang="zh-CN" altLang="en-US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唐</a:t>
            </a:r>
            <a:r>
              <a:rPr lang="en-US" altLang="zh-CN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]</a:t>
            </a:r>
            <a:r>
              <a:rPr lang="zh-CN" altLang="en-US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孔颖达《春秋左传正义</a:t>
            </a:r>
            <a:r>
              <a:rPr lang="en-US" altLang="zh-CN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</a:t>
            </a:r>
            <a:r>
              <a:rPr lang="zh-CN" altLang="en-US" sz="21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定公十年》</a:t>
            </a:r>
            <a:endParaRPr lang="zh-CN" altLang="en-US" sz="21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33541" y="1822768"/>
            <a:ext cx="4547711" cy="1578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latinLnBrk="0">
              <a:lnSpc>
                <a:spcPts val="2900"/>
              </a:lnSpc>
            </a:pPr>
            <a:r>
              <a:rPr lang="en-US" altLang="zh-CN" sz="21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1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华夏</a:t>
            </a:r>
            <a:r>
              <a:rPr lang="en-US" altLang="zh-CN" sz="21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21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连称，本义指衣冠华美又重礼仪。华夏作为文化、政治实体，在春秋战国时被周边民族所认同。各族同源共祖的观念得到发展。</a:t>
            </a:r>
            <a:endParaRPr lang="zh-CN" altLang="en-US" sz="210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158365" y="3351371"/>
            <a:ext cx="60164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3" name="文本框 2"/>
          <p:cNvSpPr txBox="1"/>
          <p:nvPr/>
        </p:nvSpPr>
        <p:spPr>
          <a:xfrm>
            <a:off x="945833" y="3553778"/>
            <a:ext cx="765048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思考：依据材料并结合所学知识，指出春秋战国时期，中国境内</a:t>
            </a:r>
            <a:endParaRPr lang="zh-CN" altLang="en-US" sz="2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的民族交融的特征。</a:t>
            </a:r>
            <a:endParaRPr lang="zh-CN" altLang="en-US" sz="2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1651" y="4390073"/>
            <a:ext cx="5885974" cy="38989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华夏认同逐渐增强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96253" y="384810"/>
            <a:ext cx="81514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五胡是被消融而非消灭的。匈奴、羯、氐、羌和鲜卑都融入了新汉族，途径则是通婚混血和移风易俗。不过这种变化是双向的，汉化的同时也在胡化。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历史上的五胡与汉，已经融为一体。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汉胡界限模糊之后，南北分野便突显出来。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en-US" altLang="zh-CN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易中天《中华史》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思考：依据材料，概括魏晋南北朝时期民族交融的特征。</a:t>
            </a:r>
            <a:endParaRPr lang="zh-CN" altLang="en-US" sz="2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9688" y="3190875"/>
            <a:ext cx="5885974" cy="38989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民族交融渐为一体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953" y="1137285"/>
            <a:ext cx="8253413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</a:rPr>
              <a:t>契丹、女真和党项既与汉人交流融合，又保持一定的独立性。也就是说，隋唐是多民族融为一体，两宋是多民族各行其是。只有元，才是既将各个民族整合于同一个国家，又依然锣是锣、鼓是鼓。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10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</a:rPr>
              <a:t>易中天《中华史》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思考：依据材料，指出辽宋夏金时期</a:t>
            </a:r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民族交融的特征。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0631" y="2907983"/>
            <a:ext cx="5885974" cy="38989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辽宋夏金：政权并立多元共存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581978" y="3804285"/>
            <a:ext cx="7593806" cy="713105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pPr algn="l"/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分裂是支流，统一是主流；即使在分裂时期，民族交融也在持续，也孕育着统一的因子，为后来更高质量的统一奠定基础。</a:t>
            </a:r>
            <a:endParaRPr lang="en-US" altLang="zh-CN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1240631" y="220504"/>
            <a:ext cx="5885974" cy="713105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春秋战国：华夏认同逐渐增强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魏晋南北：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民族交融渐为一体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69570" y="2153126"/>
            <a:ext cx="71170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思考：结合所学知识，分析中国古代民族关系发展的趋势？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1303973" y="2629376"/>
            <a:ext cx="5885974" cy="103632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pPr algn="l"/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多元一体的民族格局渐趋稳定：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sym typeface="+mn-lt"/>
            </a:endParaRPr>
          </a:p>
          <a:p>
            <a:pPr algn="l"/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分布上交错杂居；文化上兼收并蓄；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sym typeface="+mn-lt"/>
            </a:endParaRPr>
          </a:p>
          <a:p>
            <a:pPr algn="l"/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经济上相互依存；情感上相互亲近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9570" y="598646"/>
            <a:ext cx="84505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思考：结合所学内容，探讨历代各民族之间以哪些方式交往交流交融？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202531" y="1290638"/>
            <a:ext cx="5885974" cy="38989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政治隶属；经济往来；民族冲突；文化交融</a:t>
            </a:r>
            <a:r>
              <a:rPr lang="en-US" altLang="zh-CN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251460" y="159068"/>
            <a:ext cx="6243161" cy="475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一、古代民族关系</a:t>
            </a:r>
            <a:endParaRPr lang="zh-CN" altLang="en-US" dirty="0" smtClean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  <a:p>
            <a:pPr algn="l"/>
            <a:r>
              <a:rPr lang="en-US" altLang="zh-CN" dirty="0" smtClean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                         ——</a:t>
            </a:r>
            <a:r>
              <a:rPr lang="zh-CN" altLang="en-US" dirty="0" smtClean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多元一体格局渐趋稳定</a:t>
            </a:r>
            <a:endParaRPr lang="zh-CN" altLang="en-US" dirty="0" smtClean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  <a:p>
            <a:pPr algn="l"/>
            <a:r>
              <a:rPr lang="en-US" altLang="zh-CN" dirty="0" smtClean="0">
                <a:solidFill>
                  <a:schemeClr val="tx1"/>
                </a:solidFill>
                <a:cs typeface="+mn-ea"/>
                <a:sym typeface="+mn-lt"/>
              </a:rPr>
              <a:t>1.</a:t>
            </a:r>
            <a:r>
              <a:rPr lang="zh-CN" altLang="en-US" dirty="0" smtClean="0">
                <a:solidFill>
                  <a:schemeClr val="tx1"/>
                </a:solidFill>
                <a:cs typeface="+mn-ea"/>
                <a:sym typeface="+mn-lt"/>
              </a:rPr>
              <a:t>中央政府处理民族关系的举措</a:t>
            </a:r>
            <a:endParaRPr lang="zh-CN" altLang="en-US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行政管辖；军事镇守；边疆屯戍；文化传播；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羁縻；和亲；册封</a:t>
            </a:r>
            <a:r>
              <a:rPr lang="en-US" altLang="zh-CN" dirty="0" smtClean="0">
                <a:cs typeface="+mn-ea"/>
                <a:sym typeface="+mn-lt"/>
              </a:rPr>
              <a:t>……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en-US" altLang="zh-CN" dirty="0" smtClean="0">
                <a:cs typeface="+mn-ea"/>
                <a:sym typeface="+mn-lt"/>
              </a:rPr>
              <a:t>2.</a:t>
            </a:r>
            <a:r>
              <a:rPr lang="zh-CN" altLang="en-US" dirty="0" smtClean="0">
                <a:cs typeface="+mn-ea"/>
                <a:sym typeface="+mn-lt"/>
              </a:rPr>
              <a:t>古代民族关系发展的趋势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endParaRPr lang="zh-CN" altLang="en-US" sz="750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分布上交错杂居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文化上兼收并蓄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经济上相互依存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情感上相互亲近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en-US" altLang="zh-CN" dirty="0" smtClean="0">
              <a:cs typeface="+mn-ea"/>
              <a:sym typeface="+mn-lt"/>
            </a:endParaRPr>
          </a:p>
          <a:p>
            <a:pPr algn="l"/>
            <a:endParaRPr lang="en-US" altLang="zh-CN" dirty="0" smtClean="0">
              <a:cs typeface="+mn-ea"/>
              <a:sym typeface="+mn-lt"/>
            </a:endParaRPr>
          </a:p>
          <a:p>
            <a:pPr algn="l"/>
            <a:r>
              <a:rPr lang="en-US" altLang="zh-CN" dirty="0" smtClean="0">
                <a:cs typeface="+mn-ea"/>
                <a:sym typeface="+mn-lt"/>
              </a:rPr>
              <a:t>3.</a:t>
            </a:r>
            <a:r>
              <a:rPr lang="zh-CN" altLang="en-US" dirty="0" smtClean="0">
                <a:cs typeface="+mn-ea"/>
                <a:sym typeface="+mn-lt"/>
              </a:rPr>
              <a:t>古代民族关系发展的影响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endParaRPr lang="en-US" altLang="zh-CN" sz="750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疆域扩大：从中原内地到边疆异域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管理加强：从羁縻之州到改土归流</a:t>
            </a:r>
            <a:endParaRPr lang="zh-CN" altLang="en-US" dirty="0" smtClean="0">
              <a:cs typeface="+mn-ea"/>
              <a:sym typeface="+mn-lt"/>
            </a:endParaRPr>
          </a:p>
          <a:p>
            <a:pPr algn="l"/>
            <a:r>
              <a:rPr lang="zh-CN" altLang="en-US" dirty="0" smtClean="0">
                <a:cs typeface="+mn-ea"/>
                <a:sym typeface="+mn-lt"/>
              </a:rPr>
              <a:t>民族整合：从民族并立到多元一体</a:t>
            </a:r>
            <a:endParaRPr lang="en-US" altLang="zh-CN" dirty="0" smtClean="0">
              <a:cs typeface="+mn-ea"/>
              <a:sym typeface="+mn-lt"/>
            </a:endParaRPr>
          </a:p>
        </p:txBody>
      </p:sp>
      <p:sp>
        <p:nvSpPr>
          <p:cNvPr id="8" name="左大括号 31749"/>
          <p:cNvSpPr/>
          <p:nvPr/>
        </p:nvSpPr>
        <p:spPr bwMode="auto">
          <a:xfrm flipH="1">
            <a:off x="1952149" y="2118836"/>
            <a:ext cx="256223" cy="1261586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00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08371" y="2023110"/>
            <a:ext cx="672941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多元一体格局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渐趋稳定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左大括号 31749"/>
          <p:cNvSpPr/>
          <p:nvPr/>
        </p:nvSpPr>
        <p:spPr bwMode="auto">
          <a:xfrm flipH="1">
            <a:off x="3809048" y="3892868"/>
            <a:ext cx="256223" cy="1070610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00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5291" y="3413284"/>
            <a:ext cx="672941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统一的多民族国家逐渐发展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9750" y="1059180"/>
            <a:ext cx="282321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主题的设计；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史料的研读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教师的启发；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2627630" y="4114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培养能力，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3435985"/>
            <a:ext cx="4875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sym typeface="+mn-ea"/>
              </a:rPr>
              <a:t>唐朝的社会风气</a:t>
            </a:r>
            <a:endParaRPr lang="zh-CN" altLang="en-US" sz="2800" dirty="0" smtClean="0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7765" y="1275715"/>
            <a:ext cx="457200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史料教学的价值</a:t>
            </a:r>
            <a:endParaRPr lang="zh-CN" altLang="en-US" sz="20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视野与见识:史料教学的生命力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质疑与批判:史料教学的基本点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立场与角度:依据史料，解释历史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理解与超越:阅读史料，驾驭教材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文学与史学:拓展史料，描述历史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情境与问题:借助史料，考查史观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2988"/>
          <a:stretch>
            <a:fillRect/>
          </a:stretch>
        </p:blipFill>
        <p:spPr>
          <a:xfrm>
            <a:off x="0" y="0"/>
            <a:ext cx="9153191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691063"/>
            <a:ext cx="9156859" cy="452438"/>
          </a:xfrm>
          <a:prstGeom prst="rect">
            <a:avLst/>
          </a:prstGeom>
          <a:solidFill>
            <a:schemeClr val="tx1">
              <a:lumMod val="65000"/>
              <a:lumOff val="3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44" y="4615153"/>
            <a:ext cx="9037517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思考：请结合所学知识出题。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2988"/>
          <a:stretch>
            <a:fillRect/>
          </a:stretch>
        </p:blipFill>
        <p:spPr>
          <a:xfrm>
            <a:off x="0" y="0"/>
            <a:ext cx="9153191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208258"/>
            <a:ext cx="9156749" cy="935243"/>
          </a:xfrm>
          <a:prstGeom prst="rect">
            <a:avLst/>
          </a:prstGeom>
          <a:solidFill>
            <a:schemeClr val="tx1">
              <a:lumMod val="65000"/>
              <a:lumOff val="3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85" y="4083976"/>
            <a:ext cx="9037517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阐述从上述材料中发现的历史现象，并得出一个结论。（要求：现象源自材料，结论明确，史论结合，表述清晰。）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r="2988"/>
          <a:stretch>
            <a:fillRect/>
          </a:stretch>
        </p:blipFill>
        <p:spPr>
          <a:xfrm>
            <a:off x="0" y="0"/>
            <a:ext cx="9153191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920490"/>
            <a:ext cx="9153525" cy="1223010"/>
          </a:xfrm>
          <a:prstGeom prst="rect">
            <a:avLst/>
          </a:prstGeom>
          <a:solidFill>
            <a:schemeClr val="tx1">
              <a:lumMod val="65000"/>
              <a:lumOff val="3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44" y="4011903"/>
            <a:ext cx="9037517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在胡人观念的影响下，隋唐时期妇女在家庭内地位较高，按照儒家伦理制定的“妇德”受到一定冲击。唐代妇女骑马、击球也显现出唐代女性的勇健。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尚武、开放（礼法观念、外来文化）</a:t>
            </a:r>
            <a:r>
              <a:rPr kumimoji="0" lang="en-US" altLang="zh-CN" sz="21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kumimoji="0" lang="en-US" altLang="zh-CN" sz="21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9750" y="1059180"/>
            <a:ext cx="282321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问题的设计；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史料的研读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教师的启发；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PA-矩形 3"/>
          <p:cNvSpPr/>
          <p:nvPr>
            <p:custDataLst>
              <p:tags r:id="rId1"/>
            </p:custDataLst>
          </p:nvPr>
        </p:nvSpPr>
        <p:spPr>
          <a:xfrm>
            <a:off x="2627630" y="411480"/>
            <a:ext cx="4036695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培养能力，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涵育素养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1185" y="1275715"/>
            <a:ext cx="387858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史料教学的价值</a:t>
            </a:r>
            <a:endParaRPr lang="zh-CN" altLang="en-US" sz="20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视野与见识:史料教学的生命力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质疑与批判:史料教学的基本点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立场与角度:依据史料，解释历史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理解与超越:阅读史料，驾驭教材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文学与史学:拓展史料，描述历史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情境与问题:借助史料，考查史观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315" y="3363595"/>
            <a:ext cx="48755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sym typeface="+mn-ea"/>
              </a:rPr>
              <a:t>资本主义国家的经济发展</a:t>
            </a:r>
            <a:endParaRPr lang="zh-CN" altLang="en-US" sz="2800" dirty="0" smtClean="0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聚焦学科素养和关键能力的考查途径；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47945" y="411480"/>
            <a:ext cx="392112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各类试卷较全面地融入了核心素养考查理念，通过设置学术情境，引导考生运用唯物史观解读材料信息，多是从材料信息的丰富性、试题要素的灵活性、解题路径的多样性等方面增强试题的开放性，强调思维过程和思维方法，鼓励考生多角度主动思考、深入探究，发现新问题、找到新规律，加强思维品质特别是批判性思维考查。</a:t>
            </a:r>
            <a:endParaRPr lang="en-US" altLang="zh-CN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9216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14653"/>
          <a:stretch>
            <a:fillRect/>
          </a:stretch>
        </p:blipFill>
        <p:spPr>
          <a:xfrm>
            <a:off x="35560" y="2067560"/>
            <a:ext cx="4563110" cy="2783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03517" y="2572893"/>
            <a:ext cx="2624900" cy="4189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/>
            <a:r>
              <a:rPr lang="zh-CN" altLang="en-US" sz="216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请出题</a:t>
            </a:r>
            <a:endParaRPr lang="zh-CN" altLang="en-US" sz="216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94" y="3005519"/>
            <a:ext cx="7674674" cy="4874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根据材料，分析影响</a:t>
            </a:r>
            <a:r>
              <a:rPr 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</a:t>
            </a:r>
            <a:r>
              <a:rPr lang="zh-CN" alt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时段各国发展速度主要原因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8094" y="3479292"/>
            <a:ext cx="7910703" cy="1397318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法：依赖金融资本（高利贷帝国主义）；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英：殖民地广阔，市场大，缺乏改进技术的动力；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美：后发优势；制度先进；南北战争结束，市场统一；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005" indent="-40005"/>
            <a:r>
              <a:rPr lang="zh-CN" altLang="en-US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德：后发优势；国家统一，资本主义制度建立；市场统一</a:t>
            </a:r>
            <a:endParaRPr lang="zh-CN" altLang="en-US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6477" y="174308"/>
            <a:ext cx="6203061" cy="60979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主要资本主义国家国民生产总值年均增长率（</a:t>
            </a:r>
            <a:r>
              <a:rPr lang="en-US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%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03517" y="562928"/>
          <a:ext cx="784923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980"/>
                <a:gridCol w="1748155"/>
                <a:gridCol w="1748790"/>
                <a:gridCol w="1748155"/>
                <a:gridCol w="1748155"/>
              </a:tblGrid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 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①1870—1913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②1913—1950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③1950—1960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④1960—1970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法国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1．6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0．7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英国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美国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德国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03517" y="2572893"/>
            <a:ext cx="2624900" cy="4189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/>
            <a:r>
              <a:rPr lang="zh-CN" altLang="en-US" sz="216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请出题</a:t>
            </a:r>
            <a:endParaRPr lang="zh-CN" altLang="en-US" sz="216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94" y="3005519"/>
            <a:ext cx="7674674" cy="4874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根据材料，分别指出各国国民生产总值变化的特点。</a:t>
            </a:r>
            <a:endParaRPr lang="zh-CN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8094" y="3543872"/>
            <a:ext cx="7442645" cy="1397318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①法国：1913年前较快增长；20世纪前半期增速明显下降；1950—1970年，高速增长。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②英国：总体上平稳缓慢增长：20世纪前半期增速有所下降；1950—1970年，恢复增长。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6477" y="174308"/>
            <a:ext cx="6203061" cy="60979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主要资本主义国家国民生产总值年均增长率（</a:t>
            </a:r>
            <a:r>
              <a:rPr lang="en-US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%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03517" y="562928"/>
          <a:ext cx="784923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980"/>
                <a:gridCol w="1748155"/>
                <a:gridCol w="1748790"/>
                <a:gridCol w="1748155"/>
                <a:gridCol w="1748155"/>
              </a:tblGrid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 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①1870—1913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②1913—1950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③1950—1960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④1960—1970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法国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1．6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0．7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英国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美国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德国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03517" y="2572893"/>
            <a:ext cx="2624900" cy="4189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/>
            <a:r>
              <a:rPr lang="zh-CN" altLang="en-US" sz="216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请出题</a:t>
            </a:r>
            <a:endParaRPr lang="zh-CN" altLang="en-US" sz="216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94" y="3005519"/>
            <a:ext cx="7674674" cy="4874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根据材料，分别指出各国国民生产总值变化的特点。</a:t>
            </a:r>
            <a:endParaRPr lang="zh-CN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0392" y="3349562"/>
            <a:ext cx="7620953" cy="1729359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③美国：1913年前高速增长；20世纪前半期增速明显下降，但在主要资本主义国家中仍保持优势；1950—1970年，恢复高速增长。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④德国：1913年前较快增长；20世纪前半期增速下降；1950—1960年，高速增长；1960—1970年，增速有所放缓。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6477" y="174308"/>
            <a:ext cx="6203061" cy="60979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主要资本主义国家国民生产总值年均增长率（</a:t>
            </a:r>
            <a:r>
              <a:rPr lang="en-US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%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03517" y="562928"/>
          <a:ext cx="784923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980"/>
                <a:gridCol w="1748155"/>
                <a:gridCol w="1748790"/>
                <a:gridCol w="1748155"/>
                <a:gridCol w="1748155"/>
              </a:tblGrid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 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①1870—1913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②1913—1950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③1950—1960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④1960—1970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法国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1．6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0．7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英国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美国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德国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03517" y="2572893"/>
            <a:ext cx="2624900" cy="4189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/>
            <a:r>
              <a:rPr lang="zh-CN" altLang="en-US" sz="216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请出题</a:t>
            </a:r>
            <a:endParaRPr lang="zh-CN" altLang="en-US" sz="216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94" y="3005519"/>
            <a:ext cx="7674674" cy="4874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结合所学知识，指出</a:t>
            </a:r>
            <a:r>
              <a:rPr 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zh-CN" alt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时段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影响当时资本主义国家经济发展的主要因素。</a:t>
            </a:r>
            <a:endParaRPr lang="zh-CN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8665" y="3803333"/>
            <a:ext cx="7620953" cy="1170432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40005" indent="-40005"/>
            <a:r>
              <a:rPr lang="zh-CN" sz="216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②</a:t>
            </a:r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两次世界大战；经济大危机；罗斯福新政（国家干预经济）</a:t>
            </a:r>
            <a:endParaRPr lang="en-US" alt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6477" y="174308"/>
            <a:ext cx="6203061" cy="60979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主要资本主义国家国民生产总值年均增长率（</a:t>
            </a:r>
            <a:r>
              <a:rPr lang="en-US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%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03517" y="562928"/>
          <a:ext cx="784923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980"/>
                <a:gridCol w="1748155"/>
                <a:gridCol w="1748790"/>
                <a:gridCol w="1748155"/>
                <a:gridCol w="1748155"/>
              </a:tblGrid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 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①1870—1913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②1913—1950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③1950—1960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④1960—1970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法国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1．6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0．7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英国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美国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德国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03517" y="2572893"/>
            <a:ext cx="2624900" cy="4189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/>
            <a:r>
              <a:rPr lang="zh-CN" altLang="en-US" sz="216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请出题</a:t>
            </a:r>
            <a:endParaRPr lang="zh-CN" altLang="en-US" sz="216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94" y="3005519"/>
            <a:ext cx="7674674" cy="4874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结合所学知识，指出</a:t>
            </a:r>
            <a:r>
              <a:rPr 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③</a:t>
            </a:r>
            <a:r>
              <a:rPr lang="zh-CN" alt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时段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影响当时资本主义国家经济发展的主要因素。</a:t>
            </a:r>
            <a:endParaRPr lang="zh-CN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8665" y="3803333"/>
            <a:ext cx="7620953" cy="1170432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40005" indent="-40005"/>
            <a:r>
              <a:rPr lang="zh-CN" sz="2160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③国家垄断资本主义；布雷顿森林体系；关贸总协定；马歇尔计划</a:t>
            </a:r>
            <a:endParaRPr lang="zh-CN" sz="2160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6477" y="174308"/>
            <a:ext cx="6203061" cy="60979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主要资本主义国家国民生产总值年均增长率（</a:t>
            </a:r>
            <a:r>
              <a:rPr lang="en-US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%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03517" y="562928"/>
          <a:ext cx="784923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980"/>
                <a:gridCol w="1748155"/>
                <a:gridCol w="1748790"/>
                <a:gridCol w="1748155"/>
                <a:gridCol w="1748155"/>
              </a:tblGrid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 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①1870—1913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②1913—1950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③1950—1960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④1960—1970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法国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1．6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0．7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英国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美国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德国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03517" y="2572893"/>
            <a:ext cx="2624900" cy="4189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/>
            <a:r>
              <a:rPr lang="zh-CN" altLang="en-US" sz="216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请出题</a:t>
            </a:r>
            <a:endParaRPr lang="zh-CN" altLang="en-US" sz="216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514" y="2895791"/>
            <a:ext cx="7674674" cy="689229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结合所学知识，指出</a:t>
            </a:r>
            <a:r>
              <a:rPr 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②③</a:t>
            </a:r>
            <a:r>
              <a:rPr lang="zh-CN" altLang="en-US" sz="216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时段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影响当时资本主义国家经济发展的主要因素。并根据这些因素，总结经验教训。</a:t>
            </a:r>
            <a:endParaRPr lang="zh-CN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8935" y="3673602"/>
            <a:ext cx="7620953" cy="13847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40005" indent="-40005"/>
            <a:r>
              <a:rPr lang="zh-CN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经验：经济发展需要和平稳定的国际环境和周边环境；世界各国需要不断调整生产关系，实施适应生产力发展水平的经济政策；各国要加强经济交流和合作，促进国际金融和贸易的体系化和制度化建设。</a:t>
            </a:r>
            <a:endParaRPr lang="zh-CN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0005" indent="-40005"/>
            <a:r>
              <a:rPr lang="zh-CN" b="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教训：战争和掠夺不符合本国和世界的发展利益：金融战和贸易战等反全球化措施使经济危机愈演愈烈。</a:t>
            </a:r>
            <a:endParaRPr lang="zh-CN" b="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6477" y="174308"/>
            <a:ext cx="6203061" cy="609791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主要资本主义国家国民生产总值年均增长率（</a:t>
            </a:r>
            <a:r>
              <a:rPr lang="en-US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%</a:t>
            </a:r>
            <a:r>
              <a:rPr lang="zh-CN" sz="216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16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703517" y="562928"/>
          <a:ext cx="784923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980"/>
                <a:gridCol w="1748155"/>
                <a:gridCol w="1748790"/>
                <a:gridCol w="1748155"/>
                <a:gridCol w="1748155"/>
              </a:tblGrid>
              <a:tr h="658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 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①1870—1913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②1913—1950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③1950—1960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④1960—1970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法国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1．6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0．7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英国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美国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3．2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4．0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_GB2312" charset="0"/>
                        </a:rPr>
                        <a:t>德国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_GB2312" charset="0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2．9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1．3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7．7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16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4．8</a:t>
                      </a:r>
                      <a:endParaRPr lang="en-US" altLang="en-US" sz="216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007" marR="68007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79705" y="483235"/>
            <a:ext cx="4993640" cy="37617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二、关于历史二轮复习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进阶整合的课堂教学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由拘泥教材转向整合教材；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由全面覆盖转向精简内容；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由简单重复转向温故知新；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由知识传授转向素养培养；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3" name="左大括号 31749"/>
          <p:cNvSpPr/>
          <p:nvPr>
            <p:custDataLst>
              <p:tags r:id="rId2"/>
            </p:custDataLst>
          </p:nvPr>
        </p:nvSpPr>
        <p:spPr bwMode="auto">
          <a:xfrm flipH="1">
            <a:off x="3766820" y="1923415"/>
            <a:ext cx="351790" cy="1659890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4190" tIns="32095" rIns="64190" bIns="32095"/>
          <a:p>
            <a:pPr>
              <a:defRPr/>
            </a:pPr>
            <a:endParaRPr lang="zh-CN" altLang="en-US" sz="4230" dirty="0"/>
          </a:p>
        </p:txBody>
      </p:sp>
      <p:sp>
        <p:nvSpPr>
          <p:cNvPr id="6" name="文本框 5"/>
          <p:cNvSpPr txBox="1"/>
          <p:nvPr/>
        </p:nvSpPr>
        <p:spPr>
          <a:xfrm>
            <a:off x="5436235" y="1303020"/>
            <a:ext cx="94043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设计具有探究意义的综合性学习主题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7" name="左大括号 31749"/>
          <p:cNvSpPr/>
          <p:nvPr>
            <p:custDataLst>
              <p:tags r:id="rId3"/>
            </p:custDataLst>
          </p:nvPr>
        </p:nvSpPr>
        <p:spPr bwMode="auto">
          <a:xfrm flipH="1">
            <a:off x="4932045" y="1923415"/>
            <a:ext cx="377825" cy="1739265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4190" tIns="32095" rIns="64190" bIns="32095"/>
          <a:p>
            <a:pPr>
              <a:defRPr/>
            </a:pPr>
            <a:endParaRPr lang="zh-CN" altLang="en-US" sz="4230" dirty="0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067810" y="1707515"/>
            <a:ext cx="10769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由注重进度转向注重效度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9" name="左大括号 31749"/>
          <p:cNvSpPr/>
          <p:nvPr>
            <p:custDataLst>
              <p:tags r:id="rId5"/>
            </p:custDataLst>
          </p:nvPr>
        </p:nvSpPr>
        <p:spPr bwMode="auto">
          <a:xfrm flipH="1">
            <a:off x="6372225" y="1635760"/>
            <a:ext cx="351790" cy="2299970"/>
          </a:xfrm>
          <a:prstGeom prst="leftBrace">
            <a:avLst>
              <a:gd name="adj1" fmla="val 66833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64190" tIns="32095" rIns="64190" bIns="32095"/>
          <a:p>
            <a:pPr>
              <a:defRPr/>
            </a:pPr>
            <a:endParaRPr lang="zh-CN" altLang="en-US" sz="4230" dirty="0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915150" y="1487805"/>
            <a:ext cx="94043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实施具有探究性质的材料教学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3"/>
          <p:cNvSpPr/>
          <p:nvPr>
            <p:custDataLst>
              <p:tags r:id="rId1"/>
            </p:custDataLst>
          </p:nvPr>
        </p:nvSpPr>
        <p:spPr>
          <a:xfrm>
            <a:off x="1547495" y="123825"/>
            <a:ext cx="6821170" cy="5607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设计具有探究意义的综合性学习主题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195" y="678815"/>
            <a:ext cx="8766175" cy="41370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历史教学内容的整合，还可以根据学生的学习情况，运用主题教学、问题教学、深度教学、结构—联系教学等教学模式，对教科书的顺序、结构进行适当的调整，将教学内容进行有跨度、有深度的盘新整合，也可以对必修、选择性必修、选修的不同模块进行整合，设计出更具有探究意义的综合性学习主题。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/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这种对教学内容的整合，主要有两种方式：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/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一是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加强历史横向联系的整合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，即将同一历史时期的中外史事整合在一起，使学生以更为宽阔的历史视野进行认识。二是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凸显历史纵向联系的整合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，即对历史发展中有前后关联的内容加以梳理，将分散在各专题中的相关内容整合在一起，形成新的学习主题，或设计出更有意义的教学活动。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1917383"/>
            <a:ext cx="9144000" cy="1453515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92" tIns="26746" rIns="53492" bIns="26746" rtlCol="0" anchor="ctr"/>
          <a:p>
            <a:pPr algn="ctr"/>
            <a:endParaRPr lang="zh-CN" altLang="en-US" sz="1350" dirty="0"/>
          </a:p>
        </p:txBody>
      </p:sp>
      <p:sp>
        <p:nvSpPr>
          <p:cNvPr id="9" name="Aitds4"/>
          <p:cNvSpPr/>
          <p:nvPr/>
        </p:nvSpPr>
        <p:spPr>
          <a:xfrm>
            <a:off x="717709" y="1917383"/>
            <a:ext cx="7877651" cy="1476375"/>
          </a:xfrm>
          <a:prstGeom prst="rect">
            <a:avLst/>
          </a:prstGeom>
        </p:spPr>
        <p:txBody>
          <a:bodyPr wrap="square" anchor="t">
            <a:spAutoFit/>
          </a:bodyPr>
          <a:p>
            <a:pPr algn="ctr"/>
            <a:r>
              <a:rPr lang="zh-CN" altLang="en-US" sz="4500" spc="-100" dirty="0" smtClean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思源宋体 CN" panose="02020400000000000000" pitchFamily="18" charset="-122"/>
              </a:rPr>
              <a:t>从唐长安和北宋东京认识唐宋社会及变化</a:t>
            </a:r>
            <a:endParaRPr lang="zh-CN" altLang="en-US" sz="4500" spc="-100" dirty="0" smtClean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思源宋体 CN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QQ截图202207020855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2883"/>
            <a:ext cx="4889659" cy="4581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55808" y="549116"/>
            <a:ext cx="45205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唐朝长安布局有何特点？为什么会有这些特点？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3013" y="2392680"/>
            <a:ext cx="3235166" cy="1682750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布局方正：皇权政治；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市坊分开：抑商政策；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对应星宿：天人感应；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依水而建：生活所需；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强化试题情境设计和问题引领；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7315" y="1779905"/>
            <a:ext cx="88423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各类试卷情境丰富、图文并茂，大大加强了情境的新颖性和开放度。试题紧密结合经济社会发展、科学技术进步、史学成果创设情境，把课本知识与史料实证、历史解释等学科素养联系起来，引导考生在解决实际问题的过程中建构知识、培养能力、提升素养。情境的创设，也有利于检验考生核心素养的达成度，实现对历史思维能力的综合考查。</a:t>
            </a:r>
            <a:endParaRPr lang="en-US" altLang="zh-CN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QQ截图202207020855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2883"/>
            <a:ext cx="4889659" cy="4581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55808" y="549116"/>
            <a:ext cx="452056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国家的统一、南北大运河的开通、两座宏伟京城的修建和国内国际贸易的扩大，均刺激了经济发展。唐朝京城长安发展成世界上最大的城市，有居民百万，吸引着来自亚洲各地的商贾、留学生和朝拜者。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——［美］伊佩霞《剑桥插图中国史》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思考：城市规模在一定程度上反映城市的发展水平。结合所学知识，分析唐朝长安城繁荣的原因。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4443" y="3588544"/>
            <a:ext cx="3235166" cy="1359535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国家统一；经济繁荣；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运河交通；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政策开放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对外贸易；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民族交融；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政治中心</a:t>
            </a:r>
            <a:r>
              <a:rPr lang="en-US" altLang="zh-CN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Q截图20220702091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0966"/>
            <a:ext cx="4501515" cy="4940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44829" y="298133"/>
            <a:ext cx="4701064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朝时候长安为西京，洛阳为东京（都）。到北宋时期则以洛阳为西京，以都城汴梁（今开封）为东京。宋周邦彦《汴都赋》中说“舳舻相衔，千里不绝，越舲吴艚，官艘贾舶，闽讴楚语，风帆雨楫，联翩方载，钲鼓镗鎝 。”《东京梦华录》序中说，东京商业“万国咸通，集四海之珍奇，皆归市易”。《续资治通鉴长编》记，北宋东京人口“比汉、唐京邑民庶，十倍其人矣”，是当时世界人口最多的城市之一。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思考：城市规模在一定程度上反映城市的发展水平。结合所学知识，分析北宋东京城繁荣的原因。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2106" y="3691414"/>
            <a:ext cx="3235166" cy="1359535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政治稳定；经济繁荣；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交通便利；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政策宽松；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中外交往；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民族交融；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政治中心</a:t>
            </a:r>
            <a:r>
              <a:rPr lang="en-US" altLang="zh-CN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Q截图20220702091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10790"/>
            <a:ext cx="2757964" cy="26327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61385" y="756285"/>
            <a:ext cx="4701064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</a:t>
            </a:r>
            <a:endParaRPr lang="zh-CN" altLang="en-US" sz="30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影响古代城市发展的因素。</a:t>
            </a:r>
            <a:endParaRPr lang="zh-CN" altLang="en-US" sz="30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8079" y="2510790"/>
            <a:ext cx="3235166" cy="1359535"/>
          </a:xfrm>
          <a:prstGeom prst="rect">
            <a:avLst/>
          </a:prstGeom>
          <a:noFill/>
        </p:spPr>
        <p:txBody>
          <a:bodyPr wrap="square" lIns="68577" tIns="34288" rIns="68577" bIns="34288" rtlCol="0">
            <a:spAutoFit/>
          </a:bodyPr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政治、政策；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经济、</a:t>
            </a: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交通；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民族、外交；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城市地位</a:t>
            </a:r>
            <a:r>
              <a:rPr lang="en-US" altLang="zh-CN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QQ截图20220702085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0"/>
            <a:ext cx="2679383" cy="2510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51685" y="1203325"/>
            <a:ext cx="49047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200" b="1" dirty="0">
                <a:latin typeface="华文行楷" panose="02010800040101010101" charset="-122"/>
                <a:ea typeface="华文行楷" panose="02010800040101010101" charset="-122"/>
              </a:rPr>
              <a:t>新中国定都北京的原因</a:t>
            </a:r>
            <a:endParaRPr lang="zh-CN" altLang="en-US" sz="7200" b="1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8734" y="2624614"/>
            <a:ext cx="73609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人口是人类社会持续发展的基础，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>
              <a:lnSpc>
                <a:spcPct val="200000"/>
              </a:lnSpc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人口数量与社会形势有密切关系。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8893" y="772478"/>
            <a:ext cx="400573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200" b="1" dirty="0">
                <a:latin typeface="华文行楷" panose="02010800040101010101" charset="-122"/>
                <a:ea typeface="华文行楷" panose="02010800040101010101" charset="-122"/>
              </a:rPr>
              <a:t>人口史</a:t>
            </a:r>
            <a:endParaRPr lang="zh-CN" altLang="en-US" sz="7200" b="1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-2200"/>
            <a:ext cx="7739743" cy="5145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72740" y="272936"/>
            <a:ext cx="384887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从图片中你看到了哪些信息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409631"/>
            <a:ext cx="7609382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很长一段时间，统计人口数长期低于实际人口数；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18世纪以后，统计人口与实际人口相吻合；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人口数量不稳定，起起伏伏；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1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明清时期人口激增；</a:t>
            </a:r>
            <a:endParaRPr lang="zh-CN" altLang="en-US" sz="21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605" y="551213"/>
            <a:ext cx="7852604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从图片中可获得的较为明显的信息：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流程图: 决策 7"/>
          <p:cNvSpPr/>
          <p:nvPr/>
        </p:nvSpPr>
        <p:spPr>
          <a:xfrm>
            <a:off x="423605" y="2271574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流程图: 决策 8"/>
          <p:cNvSpPr/>
          <p:nvPr/>
        </p:nvSpPr>
        <p:spPr>
          <a:xfrm>
            <a:off x="423605" y="3026177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流程图: 决策 9"/>
          <p:cNvSpPr/>
          <p:nvPr/>
        </p:nvSpPr>
        <p:spPr>
          <a:xfrm>
            <a:off x="423605" y="378078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0"/>
            <a:ext cx="7739743" cy="5145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39743" y="272739"/>
            <a:ext cx="1404257" cy="4453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添加几个更明确的时间节点后，哪几个时期人口剧烈下降，其主要原因是什么？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9349" y="3317032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东汉</a:t>
            </a:r>
            <a:endParaRPr lang="zh-CN" altLang="en-US" sz="15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2953139" y="321206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盛唐</a:t>
            </a:r>
            <a:endParaRPr lang="zh-CN" altLang="en-US" sz="15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233765" y="2943521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南宋</a:t>
            </a:r>
            <a:endParaRPr lang="zh-CN" altLang="en-US" sz="15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869414" y="3432449"/>
            <a:ext cx="361562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zh-CN" altLang="en-US" sz="15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431582" y="249477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en-US" altLang="zh-CN" sz="1500" b="1" dirty="0"/>
          </a:p>
          <a:p>
            <a:r>
              <a:rPr lang="zh-CN" altLang="en-US" sz="1500" b="1" dirty="0"/>
              <a:t>末</a:t>
            </a:r>
            <a:endParaRPr lang="zh-CN" altLang="en-US" sz="15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5947099" y="1440414"/>
            <a:ext cx="61815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1851</a:t>
            </a:r>
            <a:endParaRPr lang="zh-CN" altLang="en-US" sz="15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2001" y="879607"/>
            <a:ext cx="760938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东汉末年：战乱，分裂割据；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盛唐以后：安史之乱、藩镇割据、五代十国；</a:t>
            </a:r>
            <a:endParaRPr kumimoji="0" lang="zh-CN" altLang="en-US" sz="2400" b="0" i="0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南宋末、元末：战乱；</a:t>
            </a:r>
            <a:endParaRPr kumimoji="0" lang="zh-CN" altLang="en-US" sz="2400" b="0" i="0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明末清初：战乱；</a:t>
            </a:r>
            <a:endParaRPr kumimoji="0" lang="zh-CN" altLang="en-US" sz="2400" b="0" i="0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1851年后：太平天国运动，战乱。</a:t>
            </a:r>
            <a:endParaRPr kumimoji="0" lang="zh-CN" altLang="en-US" sz="2400" b="0" i="0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216" y="149941"/>
            <a:ext cx="8276208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哪几个时期人口剧烈下降，主要原因是什么？</a:t>
            </a:r>
            <a:endParaRPr kumimoji="0" lang="zh-CN" altLang="en-US" sz="3000" b="0" i="0" kern="1200" cap="none" spc="0" normalizeH="0" baseline="0" noProof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058662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444385" y="1558030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37270" y="2110112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461258" y="2681726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453458" y="3206734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216" y="3671216"/>
            <a:ext cx="8942033" cy="1545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战乱、分裂导致社会动荡，社会失序时灾荒、瘟疫的破坏被无限放大，太平天国运动时期人口下降接近</a:t>
            </a:r>
            <a:r>
              <a:rPr lang="en-US" altLang="zh-CN" sz="21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亿。古人常说，“</a:t>
            </a:r>
            <a:r>
              <a:rPr lang="zh-CN" altLang="en-US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宁为治世犬，不为乱世人</a:t>
            </a: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”，所以</a:t>
            </a:r>
            <a:r>
              <a:rPr lang="zh-CN" altLang="en-US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国家统一、社会安定始终是中华民族的共同追求和期盼。</a:t>
            </a:r>
            <a:endParaRPr lang="zh-CN" altLang="en-US" sz="2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0"/>
            <a:ext cx="7739743" cy="5145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9349" y="3317032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东汉</a:t>
            </a:r>
            <a:endParaRPr lang="zh-CN" altLang="en-US" sz="15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2953139" y="321206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盛唐</a:t>
            </a:r>
            <a:endParaRPr lang="zh-CN" altLang="en-US" sz="15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233765" y="2943521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南宋</a:t>
            </a:r>
            <a:endParaRPr lang="zh-CN" altLang="en-US" sz="15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869414" y="3432449"/>
            <a:ext cx="361562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zh-CN" altLang="en-US" sz="15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431582" y="249477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en-US" altLang="zh-CN" sz="1500" b="1" dirty="0"/>
          </a:p>
          <a:p>
            <a:r>
              <a:rPr lang="zh-CN" altLang="en-US" sz="1500" b="1" dirty="0"/>
              <a:t>末</a:t>
            </a:r>
            <a:endParaRPr lang="zh-CN" altLang="en-US" sz="15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5947099" y="1440414"/>
            <a:ext cx="61815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1851</a:t>
            </a:r>
            <a:endParaRPr lang="zh-CN" altLang="en-US" sz="15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698922" y="138007"/>
            <a:ext cx="150222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在魏晋、晚唐、明末等时期，政府统计人口往往只有实际人口的几分之一，造成这种现象的原因可能有哪些？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3"/>
          <p:cNvSpPr/>
          <p:nvPr>
            <p:custDataLst>
              <p:tags r:id="rId1"/>
            </p:custDataLst>
          </p:nvPr>
        </p:nvSpPr>
        <p:spPr>
          <a:xfrm>
            <a:off x="107315" y="195580"/>
            <a:ext cx="7392035" cy="15455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一、关于高考历史试题</a:t>
            </a:r>
            <a:endParaRPr lang="zh-CN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特点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  <a:p>
            <a:pPr algn="l"/>
            <a:r>
              <a:rPr 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思源黑体" panose="020B0500000000000000" pitchFamily="34" charset="-122"/>
              </a:rPr>
              <a:t>落实教考衔接，注意对教材的依托；</a:t>
            </a:r>
            <a:endParaRPr 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1445" y="5619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7315" y="1779905"/>
            <a:ext cx="88423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各类试卷在考查范围上，注重体现新课标中规定的教学内容考查，落实课标中的历史事件、历史人物、历史线索、核心概念与基本原理，突出基础性、全面性、典型性，引导高中教学认识对照课标设计和组织教学的重要意义，做到应教尽教和避免超标教学。</a:t>
            </a:r>
            <a:endParaRPr lang="en-US" altLang="zh-CN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252469"/>
            <a:ext cx="7609382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分裂和战乱导致社会动荡，人民逃亡；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中央集权受到破坏，难以有效管理地方；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基层治理体系被破坏，户籍管理较难；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平民为寻求保护被迫依附于地主豪强。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605" y="551213"/>
            <a:ext cx="7852604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动荡时期统计人口远远低于实际人口的原因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423605" y="2271574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3605" y="3026177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423605" y="378078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0"/>
            <a:ext cx="7739743" cy="5145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9349" y="3317032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东汉</a:t>
            </a:r>
            <a:endParaRPr lang="zh-CN" altLang="en-US" sz="15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2953139" y="321206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盛唐</a:t>
            </a:r>
            <a:endParaRPr lang="zh-CN" altLang="en-US" sz="15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233765" y="2943521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南宋</a:t>
            </a:r>
            <a:endParaRPr lang="zh-CN" altLang="en-US" sz="15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869414" y="3432449"/>
            <a:ext cx="361562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zh-CN" altLang="en-US" sz="15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431582" y="249477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en-US" altLang="zh-CN" sz="1500" b="1" dirty="0"/>
          </a:p>
          <a:p>
            <a:r>
              <a:rPr lang="zh-CN" altLang="en-US" sz="1500" b="1" dirty="0"/>
              <a:t>末</a:t>
            </a:r>
            <a:endParaRPr lang="zh-CN" altLang="en-US" sz="15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5947099" y="1440414"/>
            <a:ext cx="61815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1851</a:t>
            </a:r>
            <a:endParaRPr lang="zh-CN" altLang="en-US" sz="15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801558" y="-50043"/>
            <a:ext cx="137859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为什么在国家统一、社会安定的时期，统计人口依然远低于实际人口？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24881" y="3898065"/>
            <a:ext cx="1427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逃避赋役</a:t>
            </a:r>
            <a:endParaRPr lang="zh-CN" altLang="en-US" sz="2100" b="1" dirty="0"/>
          </a:p>
        </p:txBody>
      </p:sp>
      <p:sp>
        <p:nvSpPr>
          <p:cNvPr id="12" name="矩形 11"/>
          <p:cNvSpPr/>
          <p:nvPr/>
        </p:nvSpPr>
        <p:spPr>
          <a:xfrm>
            <a:off x="7644765" y="4385786"/>
            <a:ext cx="1535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社会治理尚有局限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252469"/>
            <a:ext cx="7609382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户籍是古代征发赋役的依据，户籍人口下降会导致封建政府的财政收入减少；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现有户籍人口的赋税负担更重，进而导致更多的人口脱籍，最后激化社会矛盾；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604" y="551213"/>
            <a:ext cx="8385263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政府户籍人口长期低于实际人口会造成哪些问题？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3605" y="3026177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0"/>
            <a:ext cx="7739743" cy="5145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9349" y="3317032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东汉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53139" y="321206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盛唐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3765" y="2943521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南宋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69414" y="3432449"/>
            <a:ext cx="361562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明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31582" y="249477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明</a:t>
            </a:r>
            <a:endParaRPr kumimoji="0" lang="en-US" altLang="zh-CN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末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47099" y="1440414"/>
            <a:ext cx="61815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1851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20117" y="115895"/>
            <a:ext cx="1503194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南北朝、中晚唐、晚明等几个时段，</a:t>
            </a:r>
            <a:endParaRPr lang="en-US" altLang="zh-CN" sz="2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统计人口远低于户籍人口，影响财政收入，封建政府采取了什么措施</a:t>
            </a:r>
            <a:endParaRPr lang="en-US" altLang="zh-CN" sz="2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2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421233"/>
            <a:ext cx="760938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北魏推行均田制，政府向农民分发土地，推动依附于豪强的农民转变为国家编户。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132" y="100961"/>
            <a:ext cx="8808868" cy="1198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南北朝、中晚唐、晚明等几个时段，统计人口远低于户籍人口，影响财政收入，封建政府采取了什么措施？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3605" y="2979937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423605" y="4371578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658" y="4281628"/>
            <a:ext cx="83766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晚明张居正进行税制改革，推行一条鞭法，计亩征银。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657" y="2851430"/>
            <a:ext cx="837669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中唐杨炎改革，废除租庸调制，推行两税法，按田亩征收地税，</a:t>
            </a: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按人丁、资产征收户税。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0"/>
            <a:ext cx="7739743" cy="5145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9349" y="3317032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东汉</a:t>
            </a:r>
            <a:endParaRPr lang="zh-CN" altLang="en-US" sz="15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2953139" y="321206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盛唐</a:t>
            </a:r>
            <a:endParaRPr lang="zh-CN" altLang="en-US" sz="15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233765" y="2943521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南宋</a:t>
            </a:r>
            <a:endParaRPr lang="zh-CN" altLang="en-US" sz="15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869414" y="3432449"/>
            <a:ext cx="361562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zh-CN" altLang="en-US" sz="15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431582" y="2494773"/>
            <a:ext cx="36156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/>
              <a:t>明</a:t>
            </a:r>
            <a:endParaRPr lang="en-US" altLang="zh-CN" sz="1500" b="1" dirty="0"/>
          </a:p>
          <a:p>
            <a:r>
              <a:rPr lang="zh-CN" altLang="en-US" sz="1500" b="1" dirty="0"/>
              <a:t>末</a:t>
            </a:r>
            <a:endParaRPr lang="zh-CN" altLang="en-US" sz="15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5947099" y="1440414"/>
            <a:ext cx="61815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/>
              <a:t>1851</a:t>
            </a:r>
            <a:endParaRPr lang="zh-CN" altLang="en-US" sz="15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823719" y="378585"/>
            <a:ext cx="137859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世纪，统计人口与实际人口相吻合，造成这一现象的原因可能有哪些？</a:t>
            </a:r>
            <a:endParaRPr lang="zh-CN" altLang="en-US" sz="2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252469"/>
            <a:ext cx="760938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赋税制度改革，“摊丁</a:t>
            </a: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入亩”废除人头税；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lnSpc>
                <a:spcPct val="200000"/>
              </a:lnSpc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中央集权和基层治理不断强化；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605" y="551213"/>
            <a:ext cx="7852604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世纪后统计人口与实际人口相吻合的原因：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423605" y="2271574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619" r="3521" b="9796"/>
          <a:stretch>
            <a:fillRect/>
          </a:stretch>
        </p:blipFill>
        <p:spPr>
          <a:xfrm>
            <a:off x="0" y="-2200"/>
            <a:ext cx="7739743" cy="5145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14702" y="113824"/>
            <a:ext cx="384887" cy="49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导致明清人口激增的原因有哪些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？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252469"/>
            <a:ext cx="804155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新航路开辟后，高产农作物传入，耕地面积增加</a:t>
            </a: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明清时期国家统一，社会安定，清代版图扩大；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赋税制度改革，赋役征收从人身转向财产，减轻平民负担</a:t>
            </a: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605" y="551213"/>
            <a:ext cx="7852604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导致明清人口激增的主要原因：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423605" y="2271574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3605" y="3026177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7309" y="1252469"/>
            <a:ext cx="804155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自然地理环境；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spc="5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农业生产状况；</a:t>
            </a:r>
            <a:endParaRPr lang="zh-CN" altLang="en-US" sz="2400" spc="5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社会形势；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赋役制度；</a:t>
            </a:r>
            <a:endParaRPr kumimoji="0" lang="zh-CN" altLang="en-US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50" normalizeH="0" baseline="0" dirty="0" smtClean="0">
                <a:ln w="11430">
                  <a:solidFill>
                    <a:srgbClr val="0000FF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en-US" altLang="zh-CN" sz="2400" b="0" i="0" u="none" strike="noStrike" kern="1200" cap="none" spc="50" normalizeH="0" baseline="0" dirty="0" smtClean="0">
              <a:ln w="11430">
                <a:solidFill>
                  <a:srgbClr val="0000FF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605" y="551213"/>
            <a:ext cx="7852604" cy="5530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影响我国古代人口增长的因素有哪些？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423605" y="1558031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423605" y="2271574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3605" y="3026177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423605" y="3679796"/>
            <a:ext cx="193089" cy="372862"/>
          </a:xfrm>
          <a:prstGeom prst="flowChartDecisi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1.0"/>
</p:tagLst>
</file>

<file path=ppt/tags/tag10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100.xml><?xml version="1.0" encoding="utf-8"?>
<p:tagLst xmlns:p="http://schemas.openxmlformats.org/presentationml/2006/main">
  <p:tag name="PA" val="v5.1.0"/>
</p:tagLst>
</file>

<file path=ppt/tags/tag101.xml><?xml version="1.0" encoding="utf-8"?>
<p:tagLst xmlns:p="http://schemas.openxmlformats.org/presentationml/2006/main">
  <p:tag name="PA" val="v5.1.0"/>
</p:tagLst>
</file>

<file path=ppt/tags/tag102.xml><?xml version="1.0" encoding="utf-8"?>
<p:tagLst xmlns:p="http://schemas.openxmlformats.org/presentationml/2006/main">
  <p:tag name="KSO_WM_UNIT_PLACING_PICTURE_USER_VIEWPORT" val="{&quot;height&quot;:10800,&quot;width&quot;:19219.297637795276}"/>
</p:tagLst>
</file>

<file path=ppt/tags/tag103.xml><?xml version="1.0" encoding="utf-8"?>
<p:tagLst xmlns:p="http://schemas.openxmlformats.org/presentationml/2006/main">
  <p:tag name="PA" val="v5.1.0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UNIT_TABLE_BEAUTIFY" val="smartTable{9d612e6e-9921-4a61-b060-ff760135f0cc}"/>
  <p:tag name="TABLE_ENDDRAG_ORIGIN_RECT" val="686*168"/>
  <p:tag name="TABLE_ENDDRAG_RECT" val="18*55*686*168"/>
</p:tagLst>
</file>

<file path=ppt/tags/tag106.xml><?xml version="1.0" encoding="utf-8"?>
<p:tagLst xmlns:p="http://schemas.openxmlformats.org/presentationml/2006/main">
  <p:tag name="KSO_WM_UNIT_TABLE_BEAUTIFY" val="smartTable{9d612e6e-9921-4a61-b060-ff760135f0cc}"/>
  <p:tag name="TABLE_ENDDRAG_ORIGIN_RECT" val="686*168"/>
  <p:tag name="TABLE_ENDDRAG_RECT" val="18*55*686*168"/>
</p:tagLst>
</file>

<file path=ppt/tags/tag107.xml><?xml version="1.0" encoding="utf-8"?>
<p:tagLst xmlns:p="http://schemas.openxmlformats.org/presentationml/2006/main">
  <p:tag name="KSO_WM_UNIT_TABLE_BEAUTIFY" val="smartTable{9d612e6e-9921-4a61-b060-ff760135f0cc}"/>
  <p:tag name="TABLE_ENDDRAG_ORIGIN_RECT" val="686*168"/>
  <p:tag name="TABLE_ENDDRAG_RECT" val="18*55*686*168"/>
</p:tagLst>
</file>

<file path=ppt/tags/tag108.xml><?xml version="1.0" encoding="utf-8"?>
<p:tagLst xmlns:p="http://schemas.openxmlformats.org/presentationml/2006/main">
  <p:tag name="KSO_WM_UNIT_TABLE_BEAUTIFY" val="smartTable{9d612e6e-9921-4a61-b060-ff760135f0cc}"/>
  <p:tag name="TABLE_ENDDRAG_ORIGIN_RECT" val="686*168"/>
  <p:tag name="TABLE_ENDDRAG_RECT" val="18*55*686*168"/>
</p:tagLst>
</file>

<file path=ppt/tags/tag109.xml><?xml version="1.0" encoding="utf-8"?>
<p:tagLst xmlns:p="http://schemas.openxmlformats.org/presentationml/2006/main">
  <p:tag name="KSO_WM_UNIT_TABLE_BEAUTIFY" val="smartTable{9d612e6e-9921-4a61-b060-ff760135f0cc}"/>
  <p:tag name="TABLE_ENDDRAG_ORIGIN_RECT" val="686*168"/>
  <p:tag name="TABLE_ENDDRAG_RECT" val="18*55*686*168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TABLE_BEAUTIFY" val="smartTable{9d612e6e-9921-4a61-b060-ff760135f0cc}"/>
  <p:tag name="TABLE_ENDDRAG_ORIGIN_RECT" val="686*168"/>
  <p:tag name="TABLE_ENDDRAG_RECT" val="18*55*686*168"/>
</p:tagLst>
</file>

<file path=ppt/tags/tag111.xml><?xml version="1.0" encoding="utf-8"?>
<p:tagLst xmlns:p="http://schemas.openxmlformats.org/presentationml/2006/main">
  <p:tag name="PA" val="v5.1.0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PA" val="v5.1.0"/>
</p:tagLst>
</file>

<file path=ppt/tags/tag118.xml><?xml version="1.0" encoding="utf-8"?>
<p:tagLst xmlns:p="http://schemas.openxmlformats.org/presentationml/2006/main">
  <p:tag name="KSO_WM_TEMPLATE_CATEGORY" val="custom"/>
  <p:tag name="KSO_WM_TEMPLATE_INDEX" val="20202601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1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  <p:tag name="KSO_WM_UNIT_PLACING_PICTURE_USER_VIEWPORT" val="{&quot;height&quot;:4041,&quot;width&quot;:8310}"/>
</p:tagLst>
</file>

<file path=ppt/tags/tag124.xml><?xml version="1.0" encoding="utf-8"?>
<p:tagLst xmlns:p="http://schemas.openxmlformats.org/presentationml/2006/main">
  <p:tag name="KSO_WM_BEAUTIFY_FLAG" val=""/>
  <p:tag name="KSO_WM_UNIT_PLACING_PICTURE_USER_VIEWPORT" val="{&quot;height&quot;:4041,&quot;width&quot;:8310}"/>
</p:tagLst>
</file>

<file path=ppt/tags/tag125.xml><?xml version="1.0" encoding="utf-8"?>
<p:tagLst xmlns:p="http://schemas.openxmlformats.org/presentationml/2006/main">
  <p:tag name="KSO_WM_BEAUTIFY_FLAG" val=""/>
  <p:tag name="KSO_WM_UNIT_PLACING_PICTURE_USER_VIEWPORT" val="{&quot;height&quot;:4041,&quot;width&quot;:8310}"/>
</p:tagLst>
</file>

<file path=ppt/tags/tag126.xml><?xml version="1.0" encoding="utf-8"?>
<p:tagLst xmlns:p="http://schemas.openxmlformats.org/presentationml/2006/main">
  <p:tag name="AS_UNIQUEID" val="974"/>
  <p:tag name="KSO_WM_BEAUTIFY_FLAG" val=""/>
</p:tagLst>
</file>

<file path=ppt/tags/tag127.xml><?xml version="1.0" encoding="utf-8"?>
<p:tagLst xmlns:p="http://schemas.openxmlformats.org/presentationml/2006/main">
  <p:tag name="PA" val="v5.1.0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PA" val="v5.1.0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COMMONDATA" val="eyJoZGlkIjoiZDlmZjBlY2M2MWUwMTVlNDgxNzgzM2U5ZjQyODI4NjQifQ=="/>
  <p:tag name="KSO_WPP_MARK_KEY" val="8da6b14c-90b7-4140-868b-a3592b566ed0"/>
  <p:tag name="KSO_WM_SCREEN_THEME_FLAG" val="Dlrq25wU2PGuGg5bbmjbDNAx5bzXM/Fbn1USRVHFMlOxDE5mQ0lSpOAbFQ8uGhW2G5CVncqxPumPctKKJC1Mb+gWdbQQpZWftm5Jg+LW5jg="/>
</p:tagLst>
</file>

<file path=ppt/tags/tag17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2.xml><?xml version="1.0" encoding="utf-8"?>
<p:tagLst xmlns:p="http://schemas.openxmlformats.org/presentationml/2006/main">
  <p:tag name="KSO_WM_UNIT_PLACING_PICTURE_USER_VIEWPORT" val="{&quot;height&quot;:5693.3338582677161,&quot;width&quot;:4300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22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23.xml><?xml version="1.0" encoding="utf-8"?>
<p:tagLst xmlns:p="http://schemas.openxmlformats.org/presentationml/2006/main">
  <p:tag name="PA" val="v5.1.0"/>
  <p:tag name="KSO_WM_UNIT_PLACING_PICTURE_USER_VIEWPORT" val="{&quot;height&quot;:3016,&quot;width&quot;:7864}"/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PA" val="v5.1.0"/>
  <p:tag name="KSO_WM_UNIT_PLACING_PICTURE_USER_VIEWPORT" val="{&quot;height&quot;:3016,&quot;width&quot;:7864}"/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29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3.xml><?xml version="1.0" encoding="utf-8"?>
<p:tagLst xmlns:p="http://schemas.openxmlformats.org/presentationml/2006/main">
  <p:tag name="PA" val="v5.1.0"/>
</p:tagLst>
</file>

<file path=ppt/tags/tag30.xml><?xml version="1.0" encoding="utf-8"?>
<p:tagLst xmlns:p="http://schemas.openxmlformats.org/presentationml/2006/main">
  <p:tag name="KSO_WM_FULL_TEXT_BEAUTIFY_COPY_ID" val="5"/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FULL_TEXT_BEAUTIFY_COPY_ID" val="3"/>
  <p:tag name="KSO_WM_BEAUTIFY_FLAG" val=""/>
</p:tagLst>
</file>

<file path=ppt/tags/tag33.xml><?xml version="1.0" encoding="utf-8"?>
<p:tagLst xmlns:p="http://schemas.openxmlformats.org/presentationml/2006/main">
  <p:tag name="KSO_WM_UNIT_PLACING_PICTURE_USER_VIEWPORT" val="{&quot;height&quot;:10458,&quot;width&quot;:19200}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37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38.xml><?xml version="1.0" encoding="utf-8"?>
<p:tagLst xmlns:p="http://schemas.openxmlformats.org/presentationml/2006/main">
  <p:tag name="PA" val="v5.1.0"/>
</p:tagLst>
</file>

<file path=ppt/tags/tag39.xml><?xml version="1.0" encoding="utf-8"?>
<p:tagLst xmlns:p="http://schemas.openxmlformats.org/presentationml/2006/main">
  <p:tag name="KSO_WM_UNIT_PLACING_PICTURE_USER_VIEWPORT" val="{&quot;height&quot;:5693.3338582677161,&quot;width&quot;:4300}"/>
</p:tagLst>
</file>

<file path=ppt/tags/tag4.xml><?xml version="1.0" encoding="utf-8"?>
<p:tagLst xmlns:p="http://schemas.openxmlformats.org/presentationml/2006/main">
  <p:tag name="KSO_WM_UNIT_PLACING_PICTURE_USER_VIEWPORT" val="{&quot;height&quot;:5693.3338582677161,&quot;width&quot;:4300}"/>
</p:tagLst>
</file>

<file path=ppt/tags/tag40.xml><?xml version="1.0" encoding="utf-8"?>
<p:tagLst xmlns:p="http://schemas.openxmlformats.org/presentationml/2006/main">
  <p:tag name="PA" val="v4.1.3"/>
  <p:tag name="KSO_WM_BEAUTIFY_FLAG" val=""/>
</p:tagLst>
</file>

<file path=ppt/tags/tag41.xml><?xml version="1.0" encoding="utf-8"?>
<p:tagLst xmlns:p="http://schemas.openxmlformats.org/presentationml/2006/main">
  <p:tag name="PA" val="v4.1.3"/>
  <p:tag name="KSO_WM_BEAUTIFY_FLAG" val=""/>
</p:tagLst>
</file>

<file path=ppt/tags/tag42.xml><?xml version="1.0" encoding="utf-8"?>
<p:tagLst xmlns:p="http://schemas.openxmlformats.org/presentationml/2006/main">
  <p:tag name="PA" val="v4.1.3"/>
</p:tagLst>
</file>

<file path=ppt/tags/tag43.xml><?xml version="1.0" encoding="utf-8"?>
<p:tagLst xmlns:p="http://schemas.openxmlformats.org/presentationml/2006/main">
  <p:tag name="PA" val="v4.1.3"/>
</p:tagLst>
</file>

<file path=ppt/tags/tag44.xml><?xml version="1.0" encoding="utf-8"?>
<p:tagLst xmlns:p="http://schemas.openxmlformats.org/presentationml/2006/main">
  <p:tag name="PA" val="v4.1.3"/>
</p:tagLst>
</file>

<file path=ppt/tags/tag45.xml><?xml version="1.0" encoding="utf-8"?>
<p:tagLst xmlns:p="http://schemas.openxmlformats.org/presentationml/2006/main">
  <p:tag name="PA" val="v4.1.3"/>
</p:tagLst>
</file>

<file path=ppt/tags/tag46.xml><?xml version="1.0" encoding="utf-8"?>
<p:tagLst xmlns:p="http://schemas.openxmlformats.org/presentationml/2006/main">
  <p:tag name="PA" val="v5.1.0"/>
</p:tagLst>
</file>

<file path=ppt/tags/tag47.xml><?xml version="1.0" encoding="utf-8"?>
<p:tagLst xmlns:p="http://schemas.openxmlformats.org/presentationml/2006/main">
  <p:tag name="KSO_WM_UNIT_PLACING_PICTURE_USER_VIEWPORT" val="{&quot;height&quot;:5693.3338582677161,&quot;width&quot;:4300}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50.xml><?xml version="1.0" encoding="utf-8"?>
<p:tagLst xmlns:p="http://schemas.openxmlformats.org/presentationml/2006/main">
  <p:tag name="PA" val="v5.1.0"/>
</p:tagLst>
</file>

<file path=ppt/tags/tag51.xml><?xml version="1.0" encoding="utf-8"?>
<p:tagLst xmlns:p="http://schemas.openxmlformats.org/presentationml/2006/main">
  <p:tag name="KSO_WM_TEMPLATE_CATEGORY" val="custom"/>
  <p:tag name="KSO_WM_TEMPLATE_INDEX" val="20202601"/>
</p:tagLst>
</file>

<file path=ppt/tags/tag52.xml><?xml version="1.0" encoding="utf-8"?>
<p:tagLst xmlns:p="http://schemas.openxmlformats.org/presentationml/2006/main">
  <p:tag name="PA" val="v5.1.0"/>
</p:tagLst>
</file>

<file path=ppt/tags/tag53.xml><?xml version="1.0" encoding="utf-8"?>
<p:tagLst xmlns:p="http://schemas.openxmlformats.org/presentationml/2006/main">
  <p:tag name="PA" val="v5.1.0"/>
</p:tagLst>
</file>

<file path=ppt/tags/tag54.xml><?xml version="1.0" encoding="utf-8"?>
<p:tagLst xmlns:p="http://schemas.openxmlformats.org/presentationml/2006/main">
  <p:tag name="KSO_WM_TEMPLATE_CATEGORY" val="custom"/>
  <p:tag name="KSO_WM_TEMPLATE_INDEX" val="20202601"/>
</p:tagLst>
</file>

<file path=ppt/tags/tag55.xml><?xml version="1.0" encoding="utf-8"?>
<p:tagLst xmlns:p="http://schemas.openxmlformats.org/presentationml/2006/main">
  <p:tag name="KSO_WM_UNIT_PLACING_PICTURE_USER_VIEWPORT" val="{&quot;height&quot;:11055,&quot;width&quot;:16200}"/>
</p:tagLst>
</file>

<file path=ppt/tags/tag56.xml><?xml version="1.0" encoding="utf-8"?>
<p:tagLst xmlns:p="http://schemas.openxmlformats.org/presentationml/2006/main">
  <p:tag name="KSO_WM_UNIT_PLACING_PICTURE_USER_VIEWPORT" val="{&quot;height&quot;:3185,&quot;width&quot;:6079}"/>
</p:tagLst>
</file>

<file path=ppt/tags/tag57.xml><?xml version="1.0" encoding="utf-8"?>
<p:tagLst xmlns:p="http://schemas.openxmlformats.org/presentationml/2006/main">
  <p:tag name="KSO_WM_UNIT_PLACING_PICTURE_USER_VIEWPORT" val="{&quot;height&quot;:3219,&quot;width&quot;:4813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PLACING_PICTURE_USER_VIEWPORT" val="{&quot;height&quot;:4076,&quot;width&quot;:3922}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PA" val="v5.1.0"/>
  <p:tag name="KSO_WM_UNIT_PLACING_PICTURE_USER_VIEWPORT" val="{&quot;height&quot;:3016,&quot;width&quot;:7864}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PA" val="v5.1.0"/>
  <p:tag name="KSO_WM_UNIT_PLACING_PICTURE_USER_VIEWPORT" val="{&quot;height&quot;:3016,&quot;width&quot;:7864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PA" val="v5.1.0"/>
</p:tagLst>
</file>

<file path=ppt/tags/tag97.xml><?xml version="1.0" encoding="utf-8"?>
<p:tagLst xmlns:p="http://schemas.openxmlformats.org/presentationml/2006/main">
  <p:tag name="PA" val="v5.1.0"/>
</p:tagLst>
</file>

<file path=ppt/tags/tag98.xml><?xml version="1.0" encoding="utf-8"?>
<p:tagLst xmlns:p="http://schemas.openxmlformats.org/presentationml/2006/main">
  <p:tag name="KSO_WM_TEMPLATE_CATEGORY" val="custom"/>
  <p:tag name="KSO_WM_TEMPLATE_INDEX" val="20202601"/>
</p:tagLst>
</file>

<file path=ppt/tags/tag99.xml><?xml version="1.0" encoding="utf-8"?>
<p:tagLst xmlns:p="http://schemas.openxmlformats.org/presentationml/2006/main">
  <p:tag name="PA" val="v5.1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12097</Words>
  <PresentationFormat>全屏显示(16:9)</PresentationFormat>
  <Paragraphs>1244</Paragraphs>
  <Slides>110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110</vt:i4>
      </vt:variant>
    </vt:vector>
  </HeadingPairs>
  <TitlesOfParts>
    <vt:vector size="140" baseType="lpstr">
      <vt:lpstr>Arial</vt:lpstr>
      <vt:lpstr>宋体</vt:lpstr>
      <vt:lpstr>Wingdings</vt:lpstr>
      <vt:lpstr>楷体</vt:lpstr>
      <vt:lpstr>思源黑体</vt:lpstr>
      <vt:lpstr>黑体</vt:lpstr>
      <vt:lpstr>仿宋</vt:lpstr>
      <vt:lpstr>楷体_GB2312</vt:lpstr>
      <vt:lpstr>新宋体</vt:lpstr>
      <vt:lpstr>华文行楷</vt:lpstr>
      <vt:lpstr>Calibri</vt:lpstr>
      <vt:lpstr>微软雅黑</vt:lpstr>
      <vt:lpstr>Arial Unicode MS</vt:lpstr>
      <vt:lpstr>Times New Roman</vt:lpstr>
      <vt:lpstr>Palatino Linotype</vt:lpstr>
      <vt:lpstr>隶书</vt:lpstr>
      <vt:lpstr>仓耳玄三M W05</vt:lpstr>
      <vt:lpstr>华文新魏</vt:lpstr>
      <vt:lpstr>等线</vt:lpstr>
      <vt:lpstr>等线</vt:lpstr>
      <vt:lpstr>楷体_GB2312</vt:lpstr>
      <vt:lpstr>思源宋体 CN</vt:lpstr>
      <vt:lpstr>华文宋体</vt:lpstr>
      <vt:lpstr>Oswald</vt:lpstr>
      <vt:lpstr>仿宋_GB2312</vt:lpstr>
      <vt:lpstr>华文琥珀</vt:lpstr>
      <vt:lpstr>鯨海酔侯</vt:lpstr>
      <vt:lpstr>HakusyuTenkoin_kk</vt:lpstr>
      <vt:lpstr>Office 主题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避免：知识导向的简单机械重复</vt:lpstr>
      <vt:lpstr>叶小兵：树立新的教材观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第6课  全球航路的开辟</vt:lpstr>
      <vt:lpstr>探究活动1：新航路探险者们是神圣的还是贪婪的？ 请结合所学知识，选取某一个角度谈谈你的观点。</vt:lpstr>
      <vt:lpstr>PowerPoint 演示文稿</vt:lpstr>
      <vt:lpstr>PowerPoint 演示文稿</vt:lpstr>
      <vt:lpstr>第6课  全球航路的开辟</vt:lpstr>
      <vt:lpstr>叶小兵：树立新的教学观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2020-10-22T11:13:00Z</dcterms:created>
  <dcterms:modified xsi:type="dcterms:W3CDTF">2023-03-04T07:21:06Z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3FBF4F4255EB4B71A9C5D3ABAACD605F</vt:lpwstr>
  </property>
  <property fmtid="{D5CDD505-2E9C-101B-9397-08002B2CF9AE}" pid="3" name="KSOProductBuildVer">
    <vt:lpwstr>2052-11.1.0.13703</vt:lpwstr>
  </property>
</Properties>
</file>