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emf" ContentType="image/x-emf"/>
  <Default Extension="rels" ContentType="application/vnd.openxmlformats-package.relationships+xml"/>
  <Override PartName="/customXml/itemProps23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2"/>
  </p:handoutMasterIdLst>
  <p:sldIdLst>
    <p:sldId id="256" r:id="rId4"/>
    <p:sldId id="258" r:id="rId6"/>
    <p:sldId id="688" r:id="rId7"/>
    <p:sldId id="693" r:id="rId8"/>
    <p:sldId id="739" r:id="rId9"/>
    <p:sldId id="709" r:id="rId10"/>
    <p:sldId id="710" r:id="rId11"/>
    <p:sldId id="711" r:id="rId12"/>
    <p:sldId id="712" r:id="rId13"/>
    <p:sldId id="713" r:id="rId14"/>
    <p:sldId id="714" r:id="rId15"/>
    <p:sldId id="715" r:id="rId16"/>
    <p:sldId id="717" r:id="rId17"/>
    <p:sldId id="718" r:id="rId18"/>
    <p:sldId id="719" r:id="rId19"/>
    <p:sldId id="720" r:id="rId20"/>
    <p:sldId id="725" r:id="rId21"/>
    <p:sldId id="723" r:id="rId22"/>
    <p:sldId id="761" r:id="rId23"/>
    <p:sldId id="762" r:id="rId24"/>
    <p:sldId id="764" r:id="rId25"/>
    <p:sldId id="689" r:id="rId26"/>
    <p:sldId id="695" r:id="rId27"/>
    <p:sldId id="691" r:id="rId28"/>
    <p:sldId id="700" r:id="rId29"/>
    <p:sldId id="735" r:id="rId30"/>
    <p:sldId id="692" r:id="rId31"/>
  </p:sldIdLst>
  <p:sldSz cx="12192000" cy="6858000"/>
  <p:notesSz cx="6858000" cy="9144000"/>
  <p:embeddedFontLst>
    <p:embeddedFont>
      <p:font typeface="江城圆体 400W" panose="020B0500000000000000" charset="-122"/>
      <p:regular r:id="rId39"/>
    </p:embeddedFont>
    <p:embeddedFont>
      <p:font typeface="黑体" panose="02010609060101010101" charset="-122"/>
      <p:regular r:id="rId40"/>
    </p:embeddedFont>
    <p:embeddedFont>
      <p:font typeface="演示夏行楷" panose="00000500000000000000" charset="-122"/>
      <p:regular r:id="rId41"/>
    </p:embeddedFont>
    <p:embeddedFont>
      <p:font typeface="楷体" panose="02010609060101010101" charset="-122"/>
      <p:regular r:id="rId42"/>
    </p:embeddedFont>
    <p:embeddedFont>
      <p:font typeface="华文楷体" panose="02010600040101010101" charset="-122"/>
      <p:regular r:id="rId43"/>
    </p:embeddedFont>
    <p:embeddedFont>
      <p:font typeface="微软雅黑" panose="020B0503020204020204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8" userDrawn="1">
          <p15:clr>
            <a:srgbClr val="A4A3A4"/>
          </p15:clr>
        </p15:guide>
        <p15:guide id="2" pos="7241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B3E7"/>
    <a:srgbClr val="F2F2F2"/>
    <a:srgbClr val="F8DEC6"/>
    <a:srgbClr val="7DA9DE"/>
    <a:srgbClr val="4854AB"/>
    <a:srgbClr val="92CFED"/>
    <a:srgbClr val="BE021F"/>
    <a:srgbClr val="FEF7E9"/>
    <a:srgbClr val="FBE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84" y="582"/>
      </p:cViewPr>
      <p:guideLst>
        <p:guide pos="348"/>
        <p:guide pos="7241"/>
        <p:guide orient="horz"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9" Type="http://schemas.openxmlformats.org/officeDocument/2006/relationships/tags" Target="tags/tag240.xml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customXml" Target="../customXml/item1.xml"/><Relationship Id="rId37" Type="http://schemas.openxmlformats.org/officeDocument/2006/relationships/customXmlProps" Target="../customXml/itemProps239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0T19:03:26.358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怎么用好这些情境来命题呢？我从顺初历史公众号上的专题学习了解到选择题的</a:t>
            </a:r>
            <a:r>
              <a:rPr lang="zh-CN" altLang="en-US"/>
              <a:t>设问规律。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经过命题原理的学习后我对命题立意进行</a:t>
            </a:r>
            <a:r>
              <a:rPr lang="zh-CN" altLang="en-US"/>
              <a:t>深化。</a:t>
            </a:r>
            <a:endParaRPr lang="zh-CN" altLang="en-US"/>
          </a:p>
          <a:p>
            <a:r>
              <a:rPr lang="zh-CN" altLang="en-US"/>
              <a:t>有了理论支撑的命题立意、有了简单易记的解题策略，但我的说题主题可以是什么呢？一道题除了考查历史知识，体现核心素养之外，还可以有什么？这让我的备赛进入瓶颈</a:t>
            </a:r>
            <a:r>
              <a:rPr lang="zh-CN" altLang="en-US"/>
              <a:t>阶段。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在一次机缘巧合下，我观摩了陈维坚老师的高三复习直播课，让我从中获得灵感。陈老师对该单元相关的高考题进行多维度分析，主要包含了四个维度。陈老师</a:t>
            </a:r>
            <a:r>
              <a:rPr lang="zh-CN" altLang="en-US"/>
              <a:t>还结合考点分析，他以认同作为</a:t>
            </a: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后来我参加了区研讨活动，邓义文老师在活动中分享了他的一道材料题的产生过程。邓老师从澶渊之盟的课堂中得出一个思考</a:t>
            </a:r>
            <a:r>
              <a:rPr lang="en-US" altLang="zh-CN"/>
              <a:t>——</a:t>
            </a:r>
            <a:r>
              <a:rPr lang="zh-CN" altLang="en-US"/>
              <a:t>尚武精神的确实。并且，于是一道以唐宋体育运动为情境依托的材料题就诞生了，唤醒新时代人的尚武基因。陈老师的课和邓老师的分享启发了我，其实课堂与题目，它们的产生都应有价值导向，反映时代</a:t>
            </a:r>
            <a:r>
              <a:rPr lang="zh-CN" altLang="en-US"/>
              <a:t>需求。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而卜老师的一句话也让我茅塞顿开。在我看来，历史教学中的势应该是紧跟新课标，关注时政热点，道就是我们的育人方向，核心价值为引领，落实好学科</a:t>
            </a:r>
            <a:r>
              <a:rPr lang="zh-CN" altLang="en-US"/>
              <a:t>素养。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于是我将我的说题思路重构，一是确定说题主题，体现我对历史教学的思考；第二，初定选题目标，我着重选择以情境为依托的，有明显的价值立意的题目来解说。第三，以表格形式梳理命题立意的内容，包括核心价值、呈现形式、必备知识、关键能力、核心素养。第四，通过参考论文、园地网上的专题课件来定制解题策略。第五，从平时对中考试题的研究沉淀来提炼备考建议，打造</a:t>
            </a:r>
            <a:r>
              <a:rPr lang="zh-CN" altLang="en-US"/>
              <a:t>出成品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紧接着我在科组内部进行模拟说题，科组对我说题的内容</a:t>
            </a:r>
            <a:r>
              <a:rPr lang="zh-CN" altLang="en-US"/>
              <a:t>进行补充</a:t>
            </a:r>
            <a:r>
              <a:rPr lang="zh-CN" altLang="en-US"/>
              <a:t>丰富。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并且对我的仪态、表达清晰度、课件设计等方面进行指导，给出</a:t>
            </a:r>
            <a:r>
              <a:rPr lang="zh-CN" altLang="en-US"/>
              <a:t>建议。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整个备赛到比赛的过程，从中所学到的思维与原理都渗透在</a:t>
            </a:r>
            <a:r>
              <a:rPr lang="zh-CN" altLang="en-US"/>
              <a:t>个人教学中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我将从以下三个方面来分享我的</a:t>
            </a:r>
            <a:r>
              <a:rPr lang="zh-CN" altLang="en-US"/>
              <a:t>故事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在教学中我会更多地思考如何贯彻好立德树人这个信念；我更侧重命好每一道题，挖掘题目中的立意，用好情境。我还会精心地设计好每个教学活动，以创设情境、梳理问题链，任务驱动的方式来盘活</a:t>
            </a:r>
            <a:r>
              <a:rPr lang="zh-CN" altLang="en-US"/>
              <a:t>课堂。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比赛还唤起了我对教研的初心与热情。我更勇敢地主动地去承担各种任务，积极参与各</a:t>
            </a:r>
            <a:r>
              <a:rPr lang="zh-CN" altLang="en-US"/>
              <a:t>类活动。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我想更好地提升教学能力，解决教学中的实际问题，教学是我做这些研究的出发点，也是</a:t>
            </a:r>
            <a:r>
              <a:rPr lang="zh-CN" altLang="en-US"/>
              <a:t>落脚点。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但独行快，众行远。因此支撑我的动力还有科组的力量。我们均安文田历史大科组始终坚持集体备课，，定时举办微主题研讨，如如何进行单元教学设计、如何做小课题等，各类比赛活动我们抱团参与，</a:t>
            </a:r>
            <a:r>
              <a:rPr lang="zh-CN" altLang="en-US">
                <a:sym typeface="+mn-ea"/>
              </a:rPr>
              <a:t>开展大教研。</a:t>
            </a:r>
            <a:r>
              <a:rPr lang="zh-CN" altLang="en-US"/>
              <a:t>众人拾柴火焰高，在这样的氛围浸染下，作为年轻教师的我更具使命感，让我在专业成长路上更勇敢</a:t>
            </a:r>
            <a:r>
              <a:rPr lang="zh-CN" altLang="en-US"/>
              <a:t>更自信。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最后，我想送给大家</a:t>
            </a:r>
            <a:r>
              <a:rPr lang="zh-CN" altLang="en-US"/>
              <a:t>一句话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比赛主要分为解题说题、模拟课堂两个环节。说题是近几年新增的环节，对于个人来说比较陌生我是如何备赛的？大体上可以分为五个</a:t>
            </a:r>
            <a:r>
              <a:rPr lang="zh-CN" altLang="en-US"/>
              <a:t>阶段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在刚接触时，我从学习开始。说题是近几年新增的比赛环节，对于个人来说比较陌生，因此对比赛文件中的说题部分进行了研读。从这些内容中我产生了三个</a:t>
            </a:r>
            <a:r>
              <a:rPr lang="zh-CN" altLang="en-US"/>
              <a:t>疑问，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要做到以上这些亮点，都不容易。所以我先从稍微比较简单的</a:t>
            </a:r>
            <a:r>
              <a:rPr lang="en-US" altLang="zh-CN"/>
              <a:t>“</a:t>
            </a:r>
            <a:r>
              <a:rPr lang="zh-CN" altLang="en-US"/>
              <a:t>解题方法</a:t>
            </a:r>
            <a:r>
              <a:rPr lang="en-US" altLang="zh-CN"/>
              <a:t>”</a:t>
            </a:r>
            <a:r>
              <a:rPr lang="zh-CN" altLang="en-US"/>
              <a:t>入手，结合平时的教学积累，形成个人的解题</a:t>
            </a:r>
            <a:r>
              <a:rPr lang="zh-CN" altLang="en-US"/>
              <a:t>方法。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模仿是不足够的，要理解说题，还需要理论性与整体性的学习。因此我在知网上搜索了大量的关于说题的论文进行</a:t>
            </a:r>
            <a:r>
              <a:rPr lang="zh-CN" altLang="en-US"/>
              <a:t>研读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从其中一篇论文中，我发现</a:t>
            </a:r>
            <a:r>
              <a:rPr lang="en-US" altLang="zh-CN"/>
              <a:t> </a:t>
            </a:r>
            <a:r>
              <a:rPr lang="zh-CN" altLang="en-US"/>
              <a:t>命题立意要说清，可以从为什么、怎么考、考什么等问题来</a:t>
            </a:r>
            <a:r>
              <a:rPr lang="zh-CN" altLang="en-US"/>
              <a:t>说，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我对论文的学习</a:t>
            </a:r>
            <a:r>
              <a:rPr lang="zh-CN" altLang="en-US"/>
              <a:t>笔记进行了整理，形成了个人看法，用示意图将命题立意</a:t>
            </a:r>
            <a:r>
              <a:rPr lang="zh-CN" altLang="en-US"/>
              <a:t>可视化。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与此同时，重新研读课标，尝试从中获得灵感。在学习过程中就</a:t>
            </a:r>
            <a:r>
              <a:rPr lang="zh-CN" altLang="en-US"/>
              <a:t>发现课标新增</a:t>
            </a:r>
            <a:r>
              <a:rPr lang="en-US" altLang="zh-CN"/>
              <a:t>……</a:t>
            </a:r>
            <a:r>
              <a:rPr lang="zh-CN" altLang="en-US"/>
              <a:t>，这让我找到突破口，要说好说清一道题，可以从命题者角度</a:t>
            </a:r>
            <a:r>
              <a:rPr lang="zh-CN" altLang="en-US"/>
              <a:t>出发。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 userDrawn="1"/>
        </p:nvPicPr>
        <p:blipFill>
          <a:blip r:embed="rId12"/>
          <a:srcRect b="10038"/>
          <a:stretch>
            <a:fillRect/>
          </a:stretch>
        </p:blipFill>
        <p:spPr>
          <a:xfrm>
            <a:off x="-46355" y="-33655"/>
            <a:ext cx="12284710" cy="6896735"/>
          </a:xfrm>
          <a:prstGeom prst="rect">
            <a:avLst/>
          </a:prstGeom>
        </p:spPr>
      </p:pic>
      <p:grpSp>
        <p:nvGrpSpPr>
          <p:cNvPr id="73" name="组合 72"/>
          <p:cNvGrpSpPr/>
          <p:nvPr userDrawn="1"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dongz杀杀杀hi4 [转换]-01"/>
          <p:cNvPicPr>
            <a:picLocks noChangeAspect="1"/>
          </p:cNvPicPr>
          <p:nvPr userDrawn="1"/>
        </p:nvPicPr>
        <p:blipFill>
          <a:blip r:embed="rId13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61925" y="157480"/>
            <a:ext cx="11868150" cy="6543040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dodd ngzhi4 [转换]-01"/>
          <p:cNvPicPr>
            <a:picLocks noChangeAspect="1"/>
          </p:cNvPicPr>
          <p:nvPr userDrawn="1"/>
        </p:nvPicPr>
        <p:blipFill>
          <a:blip r:embed="rId14"/>
          <a:srcRect l="3836" t="15944" r="57825" b="6713"/>
          <a:stretch>
            <a:fillRect/>
          </a:stretch>
        </p:blipFill>
        <p:spPr>
          <a:xfrm flipH="1">
            <a:off x="11141075" y="5548630"/>
            <a:ext cx="1050925" cy="1325880"/>
          </a:xfrm>
          <a:prstGeom prst="rect">
            <a:avLst/>
          </a:prstGeom>
        </p:spPr>
      </p:pic>
      <p:sp>
        <p:nvSpPr>
          <p:cNvPr id="18" name="椭圆 17"/>
          <p:cNvSpPr/>
          <p:nvPr userDrawn="1"/>
        </p:nvSpPr>
        <p:spPr>
          <a:xfrm>
            <a:off x="499110" y="562610"/>
            <a:ext cx="314325" cy="314325"/>
          </a:xfrm>
          <a:prstGeom prst="ellipse">
            <a:avLst/>
          </a:prstGeom>
          <a:gradFill flip="none">
            <a:gsLst>
              <a:gs pos="100000">
                <a:srgbClr val="4854AB"/>
              </a:gs>
              <a:gs pos="0">
                <a:srgbClr val="92CFED"/>
              </a:gs>
              <a:gs pos="47000">
                <a:srgbClr val="7DA9D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>
            <p:custDataLst>
              <p:tags r:id="rId15"/>
            </p:custDataLst>
          </p:nvPr>
        </p:nvSpPr>
        <p:spPr>
          <a:xfrm flipH="1">
            <a:off x="335915" y="477520"/>
            <a:ext cx="5123815" cy="484505"/>
          </a:xfrm>
          <a:custGeom>
            <a:avLst/>
            <a:gdLst>
              <a:gd name="connsiteX0" fmla="*/ 75 w 8381"/>
              <a:gd name="connsiteY0" fmla="*/ 21 h 1644"/>
              <a:gd name="connsiteX1" fmla="*/ 7672 w 8381"/>
              <a:gd name="connsiteY1" fmla="*/ 0 h 1644"/>
              <a:gd name="connsiteX2" fmla="*/ 7949 w 8381"/>
              <a:gd name="connsiteY2" fmla="*/ 274 h 1644"/>
              <a:gd name="connsiteX3" fmla="*/ 7949 w 8381"/>
              <a:gd name="connsiteY3" fmla="*/ 315 h 1644"/>
              <a:gd name="connsiteX4" fmla="*/ 7999 w 8381"/>
              <a:gd name="connsiteY4" fmla="*/ 315 h 1644"/>
              <a:gd name="connsiteX5" fmla="*/ 8169 w 8381"/>
              <a:gd name="connsiteY5" fmla="*/ 484 h 1644"/>
              <a:gd name="connsiteX6" fmla="*/ 8169 w 8381"/>
              <a:gd name="connsiteY6" fmla="*/ 553 h 1644"/>
              <a:gd name="connsiteX7" fmla="*/ 8172 w 8381"/>
              <a:gd name="connsiteY7" fmla="*/ 553 h 1644"/>
              <a:gd name="connsiteX8" fmla="*/ 8381 w 8381"/>
              <a:gd name="connsiteY8" fmla="*/ 822 h 1644"/>
              <a:gd name="connsiteX9" fmla="*/ 8172 w 8381"/>
              <a:gd name="connsiteY9" fmla="*/ 1091 h 1644"/>
              <a:gd name="connsiteX10" fmla="*/ 8169 w 8381"/>
              <a:gd name="connsiteY10" fmla="*/ 1091 h 1644"/>
              <a:gd name="connsiteX11" fmla="*/ 8169 w 8381"/>
              <a:gd name="connsiteY11" fmla="*/ 1160 h 1644"/>
              <a:gd name="connsiteX12" fmla="*/ 7999 w 8381"/>
              <a:gd name="connsiteY12" fmla="*/ 1329 h 1644"/>
              <a:gd name="connsiteX13" fmla="*/ 7949 w 8381"/>
              <a:gd name="connsiteY13" fmla="*/ 1329 h 1644"/>
              <a:gd name="connsiteX14" fmla="*/ 7949 w 8381"/>
              <a:gd name="connsiteY14" fmla="*/ 1370 h 1644"/>
              <a:gd name="connsiteX15" fmla="*/ 7672 w 8381"/>
              <a:gd name="connsiteY15" fmla="*/ 1644 h 1644"/>
              <a:gd name="connsiteX16" fmla="*/ 0 w 8381"/>
              <a:gd name="connsiteY16" fmla="*/ 1641 h 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4" h="776">
                <a:moveTo>
                  <a:pt x="2622" y="7"/>
                </a:moveTo>
                <a:lnTo>
                  <a:pt x="4925" y="0"/>
                </a:lnTo>
                <a:cubicBezTo>
                  <a:pt x="4995" y="-2"/>
                  <a:pt x="5051" y="64"/>
                  <a:pt x="5050" y="129"/>
                </a:cubicBezTo>
                <a:lnTo>
                  <a:pt x="5050" y="149"/>
                </a:lnTo>
                <a:lnTo>
                  <a:pt x="5072" y="149"/>
                </a:lnTo>
                <a:cubicBezTo>
                  <a:pt x="5116" y="147"/>
                  <a:pt x="5150" y="188"/>
                  <a:pt x="5149" y="228"/>
                </a:cubicBezTo>
                <a:lnTo>
                  <a:pt x="5149" y="261"/>
                </a:lnTo>
                <a:lnTo>
                  <a:pt x="5150" y="261"/>
                </a:lnTo>
                <a:cubicBezTo>
                  <a:pt x="5205" y="274"/>
                  <a:pt x="5245" y="333"/>
                  <a:pt x="5244" y="388"/>
                </a:cubicBezTo>
                <a:cubicBezTo>
                  <a:pt x="5246" y="449"/>
                  <a:pt x="5200" y="503"/>
                  <a:pt x="5150" y="515"/>
                </a:cubicBezTo>
                <a:lnTo>
                  <a:pt x="5149" y="515"/>
                </a:lnTo>
                <a:lnTo>
                  <a:pt x="5149" y="548"/>
                </a:lnTo>
                <a:cubicBezTo>
                  <a:pt x="5150" y="593"/>
                  <a:pt x="5111" y="628"/>
                  <a:pt x="5072" y="627"/>
                </a:cubicBezTo>
                <a:lnTo>
                  <a:pt x="5050" y="627"/>
                </a:lnTo>
                <a:lnTo>
                  <a:pt x="5050" y="647"/>
                </a:lnTo>
                <a:cubicBezTo>
                  <a:pt x="5052" y="720"/>
                  <a:pt x="4987" y="778"/>
                  <a:pt x="4925" y="776"/>
                </a:cubicBezTo>
                <a:lnTo>
                  <a:pt x="2622" y="775"/>
                </a:lnTo>
                <a:lnTo>
                  <a:pt x="319" y="776"/>
                </a:lnTo>
                <a:cubicBezTo>
                  <a:pt x="249" y="778"/>
                  <a:pt x="193" y="712"/>
                  <a:pt x="194" y="647"/>
                </a:cubicBezTo>
                <a:lnTo>
                  <a:pt x="194" y="627"/>
                </a:lnTo>
                <a:lnTo>
                  <a:pt x="172" y="627"/>
                </a:lnTo>
                <a:cubicBezTo>
                  <a:pt x="128" y="629"/>
                  <a:pt x="94" y="588"/>
                  <a:pt x="95" y="548"/>
                </a:cubicBezTo>
                <a:lnTo>
                  <a:pt x="95" y="515"/>
                </a:lnTo>
                <a:lnTo>
                  <a:pt x="94" y="515"/>
                </a:lnTo>
                <a:cubicBezTo>
                  <a:pt x="39" y="502"/>
                  <a:pt x="-1" y="443"/>
                  <a:pt x="0" y="388"/>
                </a:cubicBezTo>
                <a:cubicBezTo>
                  <a:pt x="-2" y="327"/>
                  <a:pt x="44" y="273"/>
                  <a:pt x="94" y="261"/>
                </a:cubicBezTo>
                <a:lnTo>
                  <a:pt x="95" y="261"/>
                </a:lnTo>
                <a:lnTo>
                  <a:pt x="95" y="228"/>
                </a:lnTo>
                <a:cubicBezTo>
                  <a:pt x="94" y="183"/>
                  <a:pt x="133" y="148"/>
                  <a:pt x="172" y="149"/>
                </a:cubicBezTo>
                <a:lnTo>
                  <a:pt x="194" y="149"/>
                </a:lnTo>
                <a:lnTo>
                  <a:pt x="194" y="129"/>
                </a:lnTo>
                <a:cubicBezTo>
                  <a:pt x="192" y="56"/>
                  <a:pt x="257" y="-2"/>
                  <a:pt x="319" y="0"/>
                </a:cubicBezTo>
                <a:lnTo>
                  <a:pt x="2622" y="7"/>
                </a:lnTo>
                <a:close/>
              </a:path>
            </a:pathLst>
          </a:custGeom>
          <a:noFill/>
          <a:ln w="9525">
            <a:solidFill>
              <a:srgbClr val="7DA9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 userDrawn="1"/>
        </p:nvPicPr>
        <p:blipFill>
          <a:blip r:embed="rId12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grpSp>
        <p:nvGrpSpPr>
          <p:cNvPr id="73" name="组合 72"/>
          <p:cNvGrpSpPr/>
          <p:nvPr userDrawn="1"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dongz杀杀杀hi4 [转换]-01"/>
          <p:cNvPicPr>
            <a:picLocks noChangeAspect="1"/>
          </p:cNvPicPr>
          <p:nvPr userDrawn="1"/>
        </p:nvPicPr>
        <p:blipFill>
          <a:blip r:embed="rId13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61925" y="157480"/>
            <a:ext cx="11868150" cy="6543040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dodd ngzhi4 [转换]-01"/>
          <p:cNvPicPr>
            <a:picLocks noChangeAspect="1"/>
          </p:cNvPicPr>
          <p:nvPr userDrawn="1"/>
        </p:nvPicPr>
        <p:blipFill>
          <a:blip r:embed="rId14"/>
          <a:srcRect l="3836" t="15944" r="57825" b="6713"/>
          <a:stretch>
            <a:fillRect/>
          </a:stretch>
        </p:blipFill>
        <p:spPr>
          <a:xfrm flipH="1">
            <a:off x="11141075" y="5548630"/>
            <a:ext cx="1050925" cy="1325880"/>
          </a:xfrm>
          <a:prstGeom prst="rect">
            <a:avLst/>
          </a:prstGeom>
        </p:spPr>
      </p:pic>
      <p:sp>
        <p:nvSpPr>
          <p:cNvPr id="18" name="椭圆 17"/>
          <p:cNvSpPr/>
          <p:nvPr userDrawn="1"/>
        </p:nvSpPr>
        <p:spPr>
          <a:xfrm>
            <a:off x="499110" y="562610"/>
            <a:ext cx="314325" cy="314325"/>
          </a:xfrm>
          <a:prstGeom prst="ellipse">
            <a:avLst/>
          </a:prstGeom>
          <a:gradFill flip="none">
            <a:gsLst>
              <a:gs pos="100000">
                <a:srgbClr val="4854AB"/>
              </a:gs>
              <a:gs pos="0">
                <a:srgbClr val="92CFED"/>
              </a:gs>
              <a:gs pos="47000">
                <a:srgbClr val="7DA9D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>
            <p:custDataLst>
              <p:tags r:id="rId15"/>
            </p:custDataLst>
          </p:nvPr>
        </p:nvSpPr>
        <p:spPr>
          <a:xfrm flipH="1">
            <a:off x="335915" y="477520"/>
            <a:ext cx="5895340" cy="484505"/>
          </a:xfrm>
          <a:custGeom>
            <a:avLst/>
            <a:gdLst>
              <a:gd name="connsiteX0" fmla="*/ 75 w 8381"/>
              <a:gd name="connsiteY0" fmla="*/ 21 h 1644"/>
              <a:gd name="connsiteX1" fmla="*/ 7672 w 8381"/>
              <a:gd name="connsiteY1" fmla="*/ 0 h 1644"/>
              <a:gd name="connsiteX2" fmla="*/ 7949 w 8381"/>
              <a:gd name="connsiteY2" fmla="*/ 274 h 1644"/>
              <a:gd name="connsiteX3" fmla="*/ 7949 w 8381"/>
              <a:gd name="connsiteY3" fmla="*/ 315 h 1644"/>
              <a:gd name="connsiteX4" fmla="*/ 7999 w 8381"/>
              <a:gd name="connsiteY4" fmla="*/ 315 h 1644"/>
              <a:gd name="connsiteX5" fmla="*/ 8169 w 8381"/>
              <a:gd name="connsiteY5" fmla="*/ 484 h 1644"/>
              <a:gd name="connsiteX6" fmla="*/ 8169 w 8381"/>
              <a:gd name="connsiteY6" fmla="*/ 553 h 1644"/>
              <a:gd name="connsiteX7" fmla="*/ 8172 w 8381"/>
              <a:gd name="connsiteY7" fmla="*/ 553 h 1644"/>
              <a:gd name="connsiteX8" fmla="*/ 8381 w 8381"/>
              <a:gd name="connsiteY8" fmla="*/ 822 h 1644"/>
              <a:gd name="connsiteX9" fmla="*/ 8172 w 8381"/>
              <a:gd name="connsiteY9" fmla="*/ 1091 h 1644"/>
              <a:gd name="connsiteX10" fmla="*/ 8169 w 8381"/>
              <a:gd name="connsiteY10" fmla="*/ 1091 h 1644"/>
              <a:gd name="connsiteX11" fmla="*/ 8169 w 8381"/>
              <a:gd name="connsiteY11" fmla="*/ 1160 h 1644"/>
              <a:gd name="connsiteX12" fmla="*/ 7999 w 8381"/>
              <a:gd name="connsiteY12" fmla="*/ 1329 h 1644"/>
              <a:gd name="connsiteX13" fmla="*/ 7949 w 8381"/>
              <a:gd name="connsiteY13" fmla="*/ 1329 h 1644"/>
              <a:gd name="connsiteX14" fmla="*/ 7949 w 8381"/>
              <a:gd name="connsiteY14" fmla="*/ 1370 h 1644"/>
              <a:gd name="connsiteX15" fmla="*/ 7672 w 8381"/>
              <a:gd name="connsiteY15" fmla="*/ 1644 h 1644"/>
              <a:gd name="connsiteX16" fmla="*/ 0 w 8381"/>
              <a:gd name="connsiteY16" fmla="*/ 1641 h 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4" h="776">
                <a:moveTo>
                  <a:pt x="2622" y="7"/>
                </a:moveTo>
                <a:lnTo>
                  <a:pt x="4925" y="0"/>
                </a:lnTo>
                <a:cubicBezTo>
                  <a:pt x="4995" y="-2"/>
                  <a:pt x="5051" y="64"/>
                  <a:pt x="5050" y="129"/>
                </a:cubicBezTo>
                <a:lnTo>
                  <a:pt x="5050" y="149"/>
                </a:lnTo>
                <a:lnTo>
                  <a:pt x="5072" y="149"/>
                </a:lnTo>
                <a:cubicBezTo>
                  <a:pt x="5116" y="147"/>
                  <a:pt x="5150" y="188"/>
                  <a:pt x="5149" y="228"/>
                </a:cubicBezTo>
                <a:lnTo>
                  <a:pt x="5149" y="261"/>
                </a:lnTo>
                <a:lnTo>
                  <a:pt x="5150" y="261"/>
                </a:lnTo>
                <a:cubicBezTo>
                  <a:pt x="5205" y="274"/>
                  <a:pt x="5245" y="333"/>
                  <a:pt x="5244" y="388"/>
                </a:cubicBezTo>
                <a:cubicBezTo>
                  <a:pt x="5246" y="449"/>
                  <a:pt x="5200" y="503"/>
                  <a:pt x="5150" y="515"/>
                </a:cubicBezTo>
                <a:lnTo>
                  <a:pt x="5149" y="515"/>
                </a:lnTo>
                <a:lnTo>
                  <a:pt x="5149" y="548"/>
                </a:lnTo>
                <a:cubicBezTo>
                  <a:pt x="5150" y="593"/>
                  <a:pt x="5111" y="628"/>
                  <a:pt x="5072" y="627"/>
                </a:cubicBezTo>
                <a:lnTo>
                  <a:pt x="5050" y="627"/>
                </a:lnTo>
                <a:lnTo>
                  <a:pt x="5050" y="647"/>
                </a:lnTo>
                <a:cubicBezTo>
                  <a:pt x="5052" y="720"/>
                  <a:pt x="4987" y="778"/>
                  <a:pt x="4925" y="776"/>
                </a:cubicBezTo>
                <a:lnTo>
                  <a:pt x="2622" y="775"/>
                </a:lnTo>
                <a:lnTo>
                  <a:pt x="319" y="776"/>
                </a:lnTo>
                <a:cubicBezTo>
                  <a:pt x="249" y="778"/>
                  <a:pt x="193" y="712"/>
                  <a:pt x="194" y="647"/>
                </a:cubicBezTo>
                <a:lnTo>
                  <a:pt x="194" y="627"/>
                </a:lnTo>
                <a:lnTo>
                  <a:pt x="172" y="627"/>
                </a:lnTo>
                <a:cubicBezTo>
                  <a:pt x="128" y="629"/>
                  <a:pt x="94" y="588"/>
                  <a:pt x="95" y="548"/>
                </a:cubicBezTo>
                <a:lnTo>
                  <a:pt x="95" y="515"/>
                </a:lnTo>
                <a:lnTo>
                  <a:pt x="94" y="515"/>
                </a:lnTo>
                <a:cubicBezTo>
                  <a:pt x="39" y="502"/>
                  <a:pt x="-1" y="443"/>
                  <a:pt x="0" y="388"/>
                </a:cubicBezTo>
                <a:cubicBezTo>
                  <a:pt x="-2" y="327"/>
                  <a:pt x="44" y="273"/>
                  <a:pt x="94" y="261"/>
                </a:cubicBezTo>
                <a:lnTo>
                  <a:pt x="95" y="261"/>
                </a:lnTo>
                <a:lnTo>
                  <a:pt x="95" y="228"/>
                </a:lnTo>
                <a:cubicBezTo>
                  <a:pt x="94" y="183"/>
                  <a:pt x="133" y="148"/>
                  <a:pt x="172" y="149"/>
                </a:cubicBezTo>
                <a:lnTo>
                  <a:pt x="194" y="149"/>
                </a:lnTo>
                <a:lnTo>
                  <a:pt x="194" y="129"/>
                </a:lnTo>
                <a:cubicBezTo>
                  <a:pt x="192" y="56"/>
                  <a:pt x="257" y="-2"/>
                  <a:pt x="319" y="0"/>
                </a:cubicBezTo>
                <a:lnTo>
                  <a:pt x="2622" y="7"/>
                </a:lnTo>
                <a:close/>
              </a:path>
            </a:pathLst>
          </a:custGeom>
          <a:noFill/>
          <a:ln w="9525">
            <a:solidFill>
              <a:srgbClr val="7DA9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60.xml"/><Relationship Id="rId3" Type="http://schemas.openxmlformats.org/officeDocument/2006/relationships/image" Target="../media/image25.png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83.xml"/><Relationship Id="rId5" Type="http://schemas.openxmlformats.org/officeDocument/2006/relationships/image" Target="../media/image28.emf"/><Relationship Id="rId4" Type="http://schemas.openxmlformats.org/officeDocument/2006/relationships/tags" Target="../tags/tag182.xml"/><Relationship Id="rId3" Type="http://schemas.openxmlformats.org/officeDocument/2006/relationships/image" Target="../media/image27.emf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8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8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89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8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92.xml"/><Relationship Id="rId3" Type="http://schemas.openxmlformats.org/officeDocument/2006/relationships/image" Target="../media/image34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36.png"/><Relationship Id="rId5" Type="http://schemas.openxmlformats.org/officeDocument/2006/relationships/tags" Target="../tags/tag210.xml"/><Relationship Id="rId4" Type="http://schemas.openxmlformats.org/officeDocument/2006/relationships/image" Target="../media/image35.png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18.xml"/><Relationship Id="rId6" Type="http://schemas.openxmlformats.org/officeDocument/2006/relationships/image" Target="../media/image37.pn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3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5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9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8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5.xml"/><Relationship Id="rId7" Type="http://schemas.openxmlformats.org/officeDocument/2006/relationships/image" Target="../media/image10.png"/><Relationship Id="rId6" Type="http://schemas.openxmlformats.org/officeDocument/2006/relationships/tags" Target="../tags/tag114.xml"/><Relationship Id="rId5" Type="http://schemas.openxmlformats.org/officeDocument/2006/relationships/image" Target="../media/image9.png"/><Relationship Id="rId4" Type="http://schemas.openxmlformats.org/officeDocument/2006/relationships/tags" Target="../tags/tag113.xml"/><Relationship Id="rId3" Type="http://schemas.openxmlformats.org/officeDocument/2006/relationships/image" Target="../media/image8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13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0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image" Target="../media/image18.png"/><Relationship Id="rId24" Type="http://schemas.openxmlformats.org/officeDocument/2006/relationships/tags" Target="../tags/tag134.xml"/><Relationship Id="rId23" Type="http://schemas.openxmlformats.org/officeDocument/2006/relationships/image" Target="../media/image17.png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tags" Target="../tags/tag118.xml"/><Relationship Id="rId19" Type="http://schemas.openxmlformats.org/officeDocument/2006/relationships/tags" Target="../tags/tag130.xml"/><Relationship Id="rId18" Type="http://schemas.openxmlformats.org/officeDocument/2006/relationships/image" Target="../media/image16.png"/><Relationship Id="rId17" Type="http://schemas.openxmlformats.org/officeDocument/2006/relationships/tags" Target="../tags/tag129.xml"/><Relationship Id="rId16" Type="http://schemas.openxmlformats.org/officeDocument/2006/relationships/image" Target="../media/image15.png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image" Target="../media/image14.png"/><Relationship Id="rId10" Type="http://schemas.openxmlformats.org/officeDocument/2006/relationships/tags" Target="../tags/tag124.xml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0.xml"/><Relationship Id="rId3" Type="http://schemas.openxmlformats.org/officeDocument/2006/relationships/image" Target="../media/image19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image" Target="../media/image21.png"/><Relationship Id="rId4" Type="http://schemas.openxmlformats.org/officeDocument/2006/relationships/tags" Target="../tags/tag143.xml"/><Relationship Id="rId3" Type="http://schemas.openxmlformats.org/officeDocument/2006/relationships/image" Target="../media/image20.png"/><Relationship Id="rId2" Type="http://schemas.openxmlformats.org/officeDocument/2006/relationships/tags" Target="../tags/tag142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1.xml"/><Relationship Id="rId4" Type="http://schemas.openxmlformats.org/officeDocument/2006/relationships/image" Target="../media/image22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24.png"/><Relationship Id="rId3" Type="http://schemas.openxmlformats.org/officeDocument/2006/relationships/tags" Target="../tags/tag153.xml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9.xml"/><Relationship Id="rId1" Type="http://schemas.openxmlformats.org/officeDocument/2006/relationships/tags" Target="../tags/tag1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3845560" y="4509135"/>
            <a:ext cx="475424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076700" y="4534535"/>
            <a:ext cx="4275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均安镇文田初级中学</a:t>
            </a:r>
            <a:r>
              <a:rPr lang="en-US" altLang="zh-CN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 </a:t>
            </a:r>
            <a:r>
              <a:rPr lang="zh-CN" altLang="en-US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胡敏琪</a:t>
            </a:r>
            <a:endParaRPr lang="zh-CN" altLang="en-US" sz="2400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dongz杀杀杀hi4 [转换]-01"/>
          <p:cNvPicPr>
            <a:picLocks noChangeAspect="1"/>
          </p:cNvPicPr>
          <p:nvPr/>
        </p:nvPicPr>
        <p:blipFill>
          <a:blip r:embed="rId2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1048589" name="文本框 4"/>
          <p:cNvSpPr txBox="1"/>
          <p:nvPr/>
        </p:nvSpPr>
        <p:spPr>
          <a:xfrm>
            <a:off x="1739900" y="1611630"/>
            <a:ext cx="8745220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zh-CN" altLang="en-US" sz="115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rPr>
              <a:t>以赛促教，赋能成长</a:t>
            </a:r>
            <a:endParaRPr lang="zh-CN" altLang="en-US" sz="115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39160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dodd ngzhi4 [转换]-01"/>
          <p:cNvPicPr>
            <a:picLocks noChangeAspect="1"/>
          </p:cNvPicPr>
          <p:nvPr/>
        </p:nvPicPr>
        <p:blipFill>
          <a:blip r:embed="rId3"/>
          <a:srcRect l="3502" t="15944" r="57825" b="6713"/>
          <a:stretch>
            <a:fillRect/>
          </a:stretch>
        </p:blipFill>
        <p:spPr>
          <a:xfrm>
            <a:off x="0" y="3263900"/>
            <a:ext cx="2874645" cy="3594100"/>
          </a:xfrm>
          <a:prstGeom prst="rect">
            <a:avLst/>
          </a:prstGeom>
        </p:spPr>
      </p:pic>
      <p:pic>
        <p:nvPicPr>
          <p:cNvPr id="7" name="图片 6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9342120" y="3280410"/>
            <a:ext cx="2849880" cy="3594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、巩固命题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原理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8089"/>
          <a:stretch>
            <a:fillRect/>
          </a:stretch>
        </p:blipFill>
        <p:spPr>
          <a:xfrm>
            <a:off x="335915" y="2170430"/>
            <a:ext cx="5748655" cy="32607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24245" y="2061210"/>
            <a:ext cx="5719445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命题特点：通过</a:t>
            </a:r>
            <a:r>
              <a:rPr lang="zh-CN" altLang="en-US" sz="2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主题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设计，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sym typeface="+mn-ea"/>
              </a:rPr>
              <a:t>强调</a:t>
            </a:r>
            <a:r>
              <a:rPr lang="zh-CN" altLang="en-US" sz="2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立德树人</a:t>
            </a:r>
            <a:endParaRPr lang="zh-CN" altLang="en-US" sz="2600">
              <a:latin typeface="楷体" panose="02010609060101010101" charset="-122"/>
              <a:ea typeface="楷体" panose="02010609060101010101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历史</a:t>
            </a:r>
            <a:r>
              <a:rPr lang="zh-CN" altLang="en-US" sz="2600" u="sng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情境命题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的种类：</a:t>
            </a:r>
            <a:endParaRPr lang="zh-CN" altLang="en-US" sz="2600"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有情节的历史片段或历史故事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历史人物的言行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有史料价值的文学作品、历史图片、美术作品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历史数据资料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8667" b="55342"/>
          <a:stretch>
            <a:fillRect/>
          </a:stretch>
        </p:blipFill>
        <p:spPr>
          <a:xfrm>
            <a:off x="840105" y="2061210"/>
            <a:ext cx="6621145" cy="3731260"/>
          </a:xfrm>
          <a:prstGeom prst="rect">
            <a:avLst/>
          </a:prstGeom>
        </p:spPr>
      </p:pic>
      <p:sp>
        <p:nvSpPr>
          <p:cNvPr id="6" name="明月设计4"/>
          <p:cNvSpPr/>
          <p:nvPr>
            <p:custDataLst>
              <p:tags r:id="rId2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67955" y="2781300"/>
            <a:ext cx="3296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了解</a:t>
            </a:r>
            <a:r>
              <a:rPr lang="zh-CN" altLang="en-US" sz="2800" u="sng">
                <a:solidFill>
                  <a:schemeClr val="tx1"/>
                </a:solidFill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设问规律</a:t>
            </a:r>
            <a:endParaRPr lang="zh-CN" altLang="en-US" sz="2800" u="sng">
              <a:solidFill>
                <a:schemeClr val="tx1"/>
              </a:solidFill>
              <a:highlight>
                <a:srgbClr val="FFFF00"/>
              </a:highlight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10" name="任意多边形 9"/>
            <p:cNvSpPr/>
            <p:nvPr userDrawn="1">
              <p:custDataLst>
                <p:tags r:id="rId3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巩固命题原理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10" name="任意多边形 9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、深化命题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立意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4433570" y="2101215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核心素养</a:t>
            </a:r>
            <a:endParaRPr lang="zh-CN" altLang="en-US" sz="2600"/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701040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历史情境</a:t>
            </a:r>
            <a:endParaRPr lang="zh-CN" altLang="en-US" sz="2600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4433570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实际问题</a:t>
            </a:r>
            <a:endParaRPr lang="zh-CN" altLang="en-US" sz="2600"/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8166735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历史知识</a:t>
            </a:r>
            <a:endParaRPr lang="zh-CN" altLang="en-US" sz="2600"/>
          </a:p>
        </p:txBody>
      </p:sp>
      <p:cxnSp>
        <p:nvCxnSpPr>
          <p:cNvPr id="13" name="直接箭头连接符 12"/>
          <p:cNvCxnSpPr>
            <a:stCxn id="7" idx="0"/>
          </p:cNvCxnSpPr>
          <p:nvPr>
            <p:custDataLst>
              <p:tags r:id="rId8"/>
            </p:custDataLst>
          </p:nvPr>
        </p:nvCxnSpPr>
        <p:spPr>
          <a:xfrm flipV="1">
            <a:off x="2060575" y="3483610"/>
            <a:ext cx="3376295" cy="12839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8" idx="0"/>
            <a:endCxn id="4" idx="4"/>
          </p:cNvCxnSpPr>
          <p:nvPr>
            <p:custDataLst>
              <p:tags r:id="rId9"/>
            </p:custDataLst>
          </p:nvPr>
        </p:nvCxnSpPr>
        <p:spPr>
          <a:xfrm flipV="1">
            <a:off x="5793105" y="3493770"/>
            <a:ext cx="0" cy="12731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 flipH="1" flipV="1">
            <a:off x="6149975" y="3483610"/>
            <a:ext cx="3376295" cy="12839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1"/>
            </p:custDataLst>
          </p:nvPr>
        </p:nvCxnSpPr>
        <p:spPr>
          <a:xfrm>
            <a:off x="3430905" y="5483860"/>
            <a:ext cx="1003300" cy="15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 rot="0">
            <a:off x="7079615" y="5328920"/>
            <a:ext cx="1087120" cy="307340"/>
            <a:chOff x="6055" y="8490"/>
            <a:chExt cx="1390" cy="324"/>
          </a:xfrm>
        </p:grpSpPr>
        <p:cxnSp>
          <p:nvCxnSpPr>
            <p:cNvPr id="20" name="直接箭头连接符 19"/>
            <p:cNvCxnSpPr/>
            <p:nvPr>
              <p:custDataLst>
                <p:tags r:id="rId12"/>
              </p:custDataLst>
            </p:nvPr>
          </p:nvCxnSpPr>
          <p:spPr>
            <a:xfrm>
              <a:off x="6162" y="8490"/>
              <a:ext cx="1283" cy="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6055" y="8802"/>
              <a:ext cx="1390" cy="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 rot="20640000">
            <a:off x="2906395" y="384238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体现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31510" y="4038600"/>
            <a:ext cx="77597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达成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140000">
            <a:off x="7460615" y="371411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指向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64230" y="493268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命题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48805" y="493268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命题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288030" y="558927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解题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48805" y="573341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解题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7" name="五边形 16"/>
          <p:cNvSpPr/>
          <p:nvPr>
            <p:custDataLst>
              <p:tags r:id="rId14"/>
            </p:custDataLst>
          </p:nvPr>
        </p:nvSpPr>
        <p:spPr>
          <a:xfrm>
            <a:off x="4295775" y="162941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说题的主题</a:t>
            </a: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是什么？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bldLvl="0" animBg="1"/>
      <p:bldP spid="27" grpId="0" bldLvl="0" animBg="1"/>
      <p:bldP spid="12" grpId="0" animBg="1"/>
      <p:bldP spid="22" grpId="0" animBg="1"/>
      <p:bldP spid="23" grpId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1944" y="1196975"/>
            <a:ext cx="5456555" cy="645160"/>
            <a:chOff x="1714" y="4298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14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、陈维坚老师的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一节课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69315" y="1917065"/>
            <a:ext cx="5393690" cy="390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0105" y="3467735"/>
            <a:ext cx="5393690" cy="32315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83840" y="2277110"/>
            <a:ext cx="3034030" cy="2159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817870" y="2308225"/>
            <a:ext cx="312420" cy="6934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00190" y="2277110"/>
            <a:ext cx="502031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高考评价体系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必备知识、关键能力、核心素养、核心价值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71945" y="4220845"/>
            <a:ext cx="49491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以</a:t>
            </a:r>
            <a:r>
              <a:rPr lang="en-US" altLang="zh-CN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认同</a:t>
            </a:r>
            <a:r>
              <a:rPr lang="en-US" altLang="zh-CN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作为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价值导向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，贯穿《中华文明的起源与奠基》单元复习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9315" y="2348865"/>
            <a:ext cx="312420" cy="6934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2426" y="1189355"/>
            <a:ext cx="6005830" cy="645160"/>
            <a:chOff x="1753" y="4286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53" y="428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、邓义文老师的一道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题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71945" y="1917065"/>
            <a:ext cx="4065905" cy="4168140"/>
            <a:chOff x="10281" y="1182"/>
            <a:chExt cx="8142" cy="916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l="11644" t="26805" r="14781" b="18606"/>
            <a:stretch>
              <a:fillRect/>
            </a:stretch>
          </p:blipFill>
          <p:spPr>
            <a:xfrm>
              <a:off x="10281" y="1182"/>
              <a:ext cx="8094" cy="450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7830" t="25306" r="3932" b="9415"/>
            <a:stretch>
              <a:fillRect/>
            </a:stretch>
          </p:blipFill>
          <p:spPr>
            <a:xfrm>
              <a:off x="10329" y="5854"/>
              <a:ext cx="8094" cy="4492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52450" y="2205355"/>
            <a:ext cx="5691505" cy="3928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从一堂课中得出的思考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尚武精神的缺失，联系当今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体育成为中考科目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篮球操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等时政新闻，探讨中华民族自古以来的尚武精神，从唐宋体育运动中体现时代特征，唤醒新时代人的尚武基因。</a:t>
            </a:r>
            <a:endParaRPr lang="zh-CN" altLang="en-US" sz="2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题目的产生是应该有价值导向的，反映时代需求。</a:t>
            </a:r>
            <a:endParaRPr lang="zh-CN" altLang="en-US" sz="2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、卜树梅老师的一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句话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49020" y="2102485"/>
            <a:ext cx="10299065" cy="1642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也许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每位老师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都很精通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术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，教会学生很多知识与技巧，但也要有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宏观建构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，要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重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势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与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道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4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（四）重构思路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，打造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成品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0850" y="1341120"/>
            <a:ext cx="5290820" cy="551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确定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说题主题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r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体现对历史教学的思考</a:t>
            </a:r>
            <a:endParaRPr lang="zh-CN" altLang="en-US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初定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选题目标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情境命题、有明显的价值立意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梳理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命题立意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表格或示意图更清晰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定制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解题策略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参考论文、园地网的课件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提炼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备考建议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平时对中考试题的研究沉淀</a:t>
            </a:r>
            <a:endParaRPr lang="en-US" altLang="zh-CN" sz="2400"/>
          </a:p>
          <a:p>
            <a:pPr>
              <a:lnSpc>
                <a:spcPct val="120000"/>
              </a:lnSpc>
            </a:pPr>
            <a:endParaRPr lang="zh-CN" altLang="en-US" sz="2400"/>
          </a:p>
          <a:p>
            <a:endParaRPr lang="zh-CN" altLang="en-US" sz="2400"/>
          </a:p>
        </p:txBody>
      </p:sp>
      <p:pic>
        <p:nvPicPr>
          <p:cNvPr id="17" name="图片 16"/>
          <p:cNvPicPr/>
          <p:nvPr>
            <p:custDataLst>
              <p:tags r:id="rId1"/>
            </p:custDataLst>
          </p:nvPr>
        </p:nvPicPr>
        <p:blipFill>
          <a:blip r:embed="rId2"/>
          <a:srcRect l="2" r="2"/>
          <a:stretch>
            <a:fillRect/>
          </a:stretch>
        </p:blipFill>
        <p:spPr>
          <a:xfrm>
            <a:off x="6744335" y="405130"/>
            <a:ext cx="4674235" cy="2681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921510"/>
            <a:ext cx="4838065" cy="2719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90" y="3860800"/>
            <a:ext cx="4945380" cy="2781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（五）再打磨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，团队推敲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细节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04340" y="2061210"/>
            <a:ext cx="8340090" cy="38334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00150" y="1988820"/>
            <a:ext cx="10031095" cy="4039870"/>
          </a:xfrm>
          <a:prstGeom prst="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5960" y="1269365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科组资源共享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（五）再打磨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，团队推敲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细节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1690" y="1341120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在科组内部模拟说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题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1666504" y="2130425"/>
            <a:ext cx="2181007" cy="3618609"/>
            <a:chOff x="2053854" y="1219200"/>
            <a:chExt cx="2181007" cy="3618609"/>
          </a:xfrm>
        </p:grpSpPr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2053854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录像：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仪态</a:t>
              </a: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方面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 rot="16200000">
              <a:off x="2795376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2726402" y="4001899"/>
              <a:ext cx="835909" cy="83591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A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4761657" y="2130425"/>
            <a:ext cx="2181007" cy="3618609"/>
            <a:chOff x="5005497" y="1219200"/>
            <a:chExt cx="2181007" cy="3618609"/>
          </a:xfrm>
        </p:grpSpPr>
        <p:sp>
          <p:nvSpPr>
            <p:cNvPr id="15" name="任意多边形 14"/>
            <p:cNvSpPr/>
            <p:nvPr>
              <p:custDataLst>
                <p:tags r:id="rId7"/>
              </p:custDataLst>
            </p:nvPr>
          </p:nvSpPr>
          <p:spPr>
            <a:xfrm>
              <a:off x="5005497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37AFE5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录音：</a:t>
              </a:r>
              <a:endParaRPr lang="zh-CN" altLang="en-US" sz="2600" b="1" smtClean="0">
                <a:solidFill>
                  <a:srgbClr val="37AFE5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表达</a:t>
              </a:r>
              <a:r>
                <a:rPr lang="zh-CN" altLang="en-US" sz="2600" b="1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清晰度</a:t>
              </a:r>
              <a:endParaRPr lang="zh-CN" altLang="en-US" sz="2600" b="1" smtClean="0">
                <a:solidFill>
                  <a:srgbClr val="37AFE5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 rot="16200000">
              <a:off x="5747019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37AFE5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5678045" y="4001899"/>
              <a:ext cx="835909" cy="835910"/>
            </a:xfrm>
            <a:prstGeom prst="ellipse">
              <a:avLst/>
            </a:prstGeom>
            <a:solidFill>
              <a:srgbClr val="37AFE5"/>
            </a:solidFill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B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7824384" y="2130425"/>
            <a:ext cx="2181007" cy="3618609"/>
            <a:chOff x="8211734" y="1219200"/>
            <a:chExt cx="2181007" cy="3618609"/>
          </a:xfrm>
        </p:grpSpPr>
        <p:sp>
          <p:nvSpPr>
            <p:cNvPr id="19" name="任意多边形 18"/>
            <p:cNvSpPr/>
            <p:nvPr>
              <p:custDataLst>
                <p:tags r:id="rId11"/>
              </p:custDataLst>
            </p:nvPr>
          </p:nvSpPr>
          <p:spPr>
            <a:xfrm>
              <a:off x="8211734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技术：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课件</a:t>
              </a: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设计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 rot="16200000">
              <a:off x="8953256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3"/>
              </p:custDataLst>
            </p:nvPr>
          </p:nvSpPr>
          <p:spPr>
            <a:xfrm>
              <a:off x="8884282" y="4001899"/>
              <a:ext cx="835909" cy="83591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模拟课堂的</a:t>
            </a: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准备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3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、书籍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启发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1930" r="13495"/>
          <a:stretch>
            <a:fillRect/>
          </a:stretch>
        </p:blipFill>
        <p:spPr>
          <a:xfrm>
            <a:off x="6456045" y="2131060"/>
            <a:ext cx="2745740" cy="36823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35783" b="12467"/>
          <a:stretch>
            <a:fillRect/>
          </a:stretch>
        </p:blipFill>
        <p:spPr>
          <a:xfrm>
            <a:off x="1344295" y="2061210"/>
            <a:ext cx="2745740" cy="3752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01820" y="2955290"/>
            <a:ext cx="3187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依标为据</a:t>
            </a:r>
            <a:endParaRPr lang="zh-CN" altLang="en-US" sz="2800" b="1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552305" y="2061210"/>
            <a:ext cx="3187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情境依托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9552305" y="4077335"/>
            <a:ext cx="81915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ym typeface="+mn-ea"/>
              </a:rPr>
              <a:t>任务驱动</a:t>
            </a:r>
            <a:endParaRPr lang="zh-CN" altLang="en-US" sz="2800" b="1"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r="239" b="10038"/>
          <a:stretch>
            <a:fillRect/>
          </a:stretch>
        </p:blipFill>
        <p:spPr>
          <a:xfrm>
            <a:off x="-1905" y="0"/>
            <a:ext cx="12195810" cy="686308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295775" y="332740"/>
            <a:ext cx="7378065" cy="6130290"/>
            <a:chOff x="1493" y="1171"/>
            <a:chExt cx="16214" cy="8766"/>
          </a:xfrm>
        </p:grpSpPr>
        <p:sp>
          <p:nvSpPr>
            <p:cNvPr id="9" name="圆角矩形 8"/>
            <p:cNvSpPr/>
            <p:nvPr/>
          </p:nvSpPr>
          <p:spPr>
            <a:xfrm>
              <a:off x="1493" y="1171"/>
              <a:ext cx="16214" cy="8766"/>
            </a:xfrm>
            <a:prstGeom prst="roundRect">
              <a:avLst>
                <a:gd name="adj" fmla="val 11364"/>
              </a:avLst>
            </a:prstGeom>
            <a:solidFill>
              <a:srgbClr val="FFFFFF"/>
            </a:solidFill>
            <a:ln w="22225">
              <a:solidFill>
                <a:srgbClr val="4854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94" y="1366"/>
              <a:ext cx="15613" cy="8376"/>
            </a:xfrm>
            <a:prstGeom prst="roundRect">
              <a:avLst>
                <a:gd name="adj" fmla="val 11364"/>
              </a:avLst>
            </a:prstGeom>
            <a:noFill/>
            <a:ln w="12700">
              <a:solidFill>
                <a:srgbClr val="4854A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 rot="0"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 descr="dongz杀杀杀hi4 [转换]-01"/>
          <p:cNvPicPr>
            <a:picLocks noChangeAspect="1"/>
          </p:cNvPicPr>
          <p:nvPr/>
        </p:nvPicPr>
        <p:blipFill>
          <a:blip r:embed="rId2"/>
          <a:srcRect t="59233"/>
          <a:stretch>
            <a:fillRect/>
          </a:stretch>
        </p:blipFill>
        <p:spPr>
          <a:xfrm flipH="1">
            <a:off x="546735" y="3903345"/>
            <a:ext cx="11645265" cy="2967355"/>
          </a:xfrm>
          <a:prstGeom prst="rect">
            <a:avLst/>
          </a:prstGeom>
        </p:spPr>
      </p:pic>
      <p:pic>
        <p:nvPicPr>
          <p:cNvPr id="40" name="图片 39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10360025" y="4547235"/>
            <a:ext cx="1831975" cy="231076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671945" y="692785"/>
            <a:ext cx="2418080" cy="1445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88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  <a:sym typeface="+mn-ea"/>
              </a:rPr>
              <a:t>目</a:t>
            </a:r>
            <a:r>
              <a:rPr lang="zh-CN" altLang="en-US" sz="88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  <a:sym typeface="+mn-ea"/>
              </a:rPr>
              <a:t>录</a:t>
            </a:r>
            <a:endParaRPr lang="zh-CN" altLang="en-US" sz="88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  <a:sym typeface="+mn-ea"/>
            </a:endParaRPr>
          </a:p>
        </p:txBody>
      </p:sp>
      <p:pic>
        <p:nvPicPr>
          <p:cNvPr id="27" name="图片 26" descr="dodd ngzhi4 [转换]-01"/>
          <p:cNvPicPr>
            <a:picLocks noChangeAspect="1"/>
          </p:cNvPicPr>
          <p:nvPr/>
        </p:nvPicPr>
        <p:blipFill>
          <a:blip r:embed="rId4"/>
          <a:srcRect l="3502" t="15944" r="57825" b="10576"/>
          <a:stretch>
            <a:fillRect/>
          </a:stretch>
        </p:blipFill>
        <p:spPr>
          <a:xfrm>
            <a:off x="0" y="1700530"/>
            <a:ext cx="4342130" cy="5157470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5185815" y="2192169"/>
            <a:ext cx="5487670" cy="830300"/>
            <a:chOff x="8254" y="2196"/>
            <a:chExt cx="8642" cy="1308"/>
          </a:xfrm>
        </p:grpSpPr>
        <p:grpSp>
          <p:nvGrpSpPr>
            <p:cNvPr id="48" name="组合 47"/>
            <p:cNvGrpSpPr/>
            <p:nvPr/>
          </p:nvGrpSpPr>
          <p:grpSpPr>
            <a:xfrm rot="0">
              <a:off x="8254" y="2196"/>
              <a:ext cx="1353" cy="1308"/>
              <a:chOff x="8561" y="2060"/>
              <a:chExt cx="1586" cy="1533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8561" y="2061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壹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9973" y="2405"/>
              <a:ext cx="6923" cy="954"/>
              <a:chOff x="9973" y="2405"/>
              <a:chExt cx="6923" cy="954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9973" y="3359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组合 52"/>
              <p:cNvGrpSpPr/>
              <p:nvPr/>
            </p:nvGrpSpPr>
            <p:grpSpPr>
              <a:xfrm rot="0">
                <a:off x="10074" y="2405"/>
                <a:ext cx="6759" cy="822"/>
                <a:chOff x="10621" y="2420"/>
                <a:chExt cx="6759" cy="822"/>
              </a:xfrm>
            </p:grpSpPr>
            <p:sp>
              <p:nvSpPr>
                <p:cNvPr id="1048619" name="文本框 3"/>
                <p:cNvSpPr txBox="1"/>
                <p:nvPr/>
              </p:nvSpPr>
              <p:spPr>
                <a:xfrm>
                  <a:off x="10621" y="2420"/>
                  <a:ext cx="5705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经历：如何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备赛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51" name="直接连接符 50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01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</p:grpSp>
      <p:grpSp>
        <p:nvGrpSpPr>
          <p:cNvPr id="95" name="组合 94"/>
          <p:cNvGrpSpPr/>
          <p:nvPr/>
        </p:nvGrpSpPr>
        <p:grpSpPr>
          <a:xfrm>
            <a:off x="5185815" y="3143754"/>
            <a:ext cx="5517148" cy="875665"/>
            <a:chOff x="8193" y="4109"/>
            <a:chExt cx="8688" cy="1379"/>
          </a:xfrm>
        </p:grpSpPr>
        <p:grpSp>
          <p:nvGrpSpPr>
            <p:cNvPr id="94" name="组合 93"/>
            <p:cNvGrpSpPr/>
            <p:nvPr/>
          </p:nvGrpSpPr>
          <p:grpSpPr>
            <a:xfrm>
              <a:off x="9958" y="4318"/>
              <a:ext cx="6923" cy="954"/>
              <a:chOff x="9958" y="4318"/>
              <a:chExt cx="6923" cy="954"/>
            </a:xfrm>
          </p:grpSpPr>
          <p:cxnSp>
            <p:nvCxnSpPr>
              <p:cNvPr id="76" name="直接连接符 75"/>
              <p:cNvCxnSpPr/>
              <p:nvPr/>
            </p:nvCxnSpPr>
            <p:spPr>
              <a:xfrm>
                <a:off x="9958" y="5272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组合 76"/>
              <p:cNvGrpSpPr/>
              <p:nvPr/>
            </p:nvGrpSpPr>
            <p:grpSpPr>
              <a:xfrm rot="0">
                <a:off x="10059" y="4318"/>
                <a:ext cx="6759" cy="822"/>
                <a:chOff x="10621" y="2420"/>
                <a:chExt cx="6759" cy="822"/>
              </a:xfrm>
            </p:grpSpPr>
            <p:sp>
              <p:nvSpPr>
                <p:cNvPr id="78" name="文本框 3"/>
                <p:cNvSpPr txBox="1"/>
                <p:nvPr/>
              </p:nvSpPr>
              <p:spPr>
                <a:xfrm>
                  <a:off x="10621" y="2420"/>
                  <a:ext cx="5705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收获：如何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教学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79" name="直接连接符 78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02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  <p:grpSp>
          <p:nvGrpSpPr>
            <p:cNvPr id="90" name="组合 89"/>
            <p:cNvGrpSpPr/>
            <p:nvPr/>
          </p:nvGrpSpPr>
          <p:grpSpPr>
            <a:xfrm rot="0">
              <a:off x="8193" y="4109"/>
              <a:ext cx="1414" cy="1379"/>
              <a:chOff x="8489" y="2060"/>
              <a:chExt cx="1658" cy="1617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8489" y="2145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贰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5185815" y="4140704"/>
            <a:ext cx="5471390" cy="829310"/>
            <a:chOff x="8265" y="4069"/>
            <a:chExt cx="8616" cy="1307"/>
          </a:xfrm>
        </p:grpSpPr>
        <p:grpSp>
          <p:nvGrpSpPr>
            <p:cNvPr id="98" name="组合 97"/>
            <p:cNvGrpSpPr/>
            <p:nvPr/>
          </p:nvGrpSpPr>
          <p:grpSpPr>
            <a:xfrm>
              <a:off x="9958" y="4318"/>
              <a:ext cx="6923" cy="954"/>
              <a:chOff x="9958" y="4318"/>
              <a:chExt cx="6923" cy="954"/>
            </a:xfrm>
          </p:grpSpPr>
          <p:cxnSp>
            <p:nvCxnSpPr>
              <p:cNvPr id="99" name="直接连接符 98"/>
              <p:cNvCxnSpPr/>
              <p:nvPr/>
            </p:nvCxnSpPr>
            <p:spPr>
              <a:xfrm>
                <a:off x="9958" y="5272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组合 99"/>
              <p:cNvGrpSpPr/>
              <p:nvPr/>
            </p:nvGrpSpPr>
            <p:grpSpPr>
              <a:xfrm rot="0">
                <a:off x="10059" y="4318"/>
                <a:ext cx="6759" cy="823"/>
                <a:chOff x="10621" y="2420"/>
                <a:chExt cx="6759" cy="823"/>
              </a:xfrm>
            </p:grpSpPr>
            <p:sp>
              <p:nvSpPr>
                <p:cNvPr id="101" name="文本框 3"/>
                <p:cNvSpPr txBox="1"/>
                <p:nvPr/>
              </p:nvSpPr>
              <p:spPr>
                <a:xfrm>
                  <a:off x="10621" y="2420"/>
                  <a:ext cx="5705" cy="8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延续：如何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进阶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03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 rot="0">
              <a:off x="8265" y="4069"/>
              <a:ext cx="1342" cy="1307"/>
              <a:chOff x="8573" y="2013"/>
              <a:chExt cx="1574" cy="1532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8573" y="2013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叁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</p:grp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70255" y="1917065"/>
            <a:ext cx="74949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基础教育精品课网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中学历史教学园地课件大赛优秀作品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科组团队优秀资源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66700" indent="-266700">
              <a:lnSpc>
                <a:spcPct val="150000"/>
              </a:lnSpc>
            </a:pPr>
            <a:endParaRPr lang="zh-CN" altLang="en-US" sz="24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2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建立资源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库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9804" y="3933190"/>
            <a:ext cx="6005830" cy="645795"/>
            <a:chOff x="1781" y="4298"/>
            <a:chExt cx="5649" cy="1017"/>
          </a:xfrm>
        </p:grpSpPr>
        <p:sp>
          <p:nvSpPr>
            <p:cNvPr id="5" name="任意多边形 4"/>
            <p:cNvSpPr/>
            <p:nvPr userDrawn="1">
              <p:custDataLst>
                <p:tags r:id="rId3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、立足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教研实践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39470" y="4653280"/>
            <a:ext cx="101955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作业设计比赛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佛山名师工作室的单元主题教学设计研讨活动——参与了单元教学设计，用情境，用问题链，用任务驱动，听讲座认识“单元主题”</a:t>
            </a:r>
            <a:endParaRPr lang="zh-CN" altLang="en-US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明月设计4"/>
          <p:cNvSpPr/>
          <p:nvPr>
            <p:custDataLst>
              <p:tags r:id="rId5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模拟课堂的</a:t>
            </a: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准备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b="27848"/>
          <a:stretch>
            <a:fillRect/>
          </a:stretch>
        </p:blipFill>
        <p:spPr>
          <a:xfrm>
            <a:off x="6744335" y="1269365"/>
            <a:ext cx="2969895" cy="2923540"/>
          </a:xfrm>
          <a:prstGeom prst="rect">
            <a:avLst/>
          </a:prstGeom>
          <a:ln w="19050">
            <a:solidFill>
              <a:srgbClr val="7FB3E7"/>
            </a:solidFill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8" name="明月设计4"/>
          <p:cNvSpPr/>
          <p:nvPr>
            <p:custDataLst>
              <p:tags r:id="rId2"/>
            </p:custDataLst>
          </p:nvPr>
        </p:nvSpPr>
        <p:spPr>
          <a:xfrm>
            <a:off x="967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明月设计4"/>
          <p:cNvSpPr/>
          <p:nvPr>
            <p:custDataLst>
              <p:tags r:id="rId3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（六）上保险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，确保最佳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状态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865" y="1412875"/>
            <a:ext cx="10549255" cy="4679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比赛手提电脑备用</a:t>
            </a:r>
            <a:r>
              <a:rPr lang="zh-CN" altLang="en-US" sz="2800">
                <a:solidFill>
                  <a:srgbClr val="FF0000"/>
                </a:solidFill>
              </a:rPr>
              <a:t>2台</a:t>
            </a:r>
            <a:endParaRPr lang="zh-CN" altLang="en-US" sz="2800"/>
          </a:p>
          <a:p>
            <a:pPr indent="0"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/>
              <a:t>    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提前做好系统更新，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软件更新，确保流畅无卡顿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无网络状态，备用好</a:t>
            </a:r>
            <a:r>
              <a:rPr lang="zh-CN" altLang="en-US" sz="2800">
                <a:solidFill>
                  <a:srgbClr val="FF0000"/>
                </a:solidFill>
              </a:rPr>
              <a:t>2盘</a:t>
            </a:r>
            <a:r>
              <a:rPr lang="en-US" altLang="zh-CN" sz="2800"/>
              <a:t>——</a:t>
            </a:r>
            <a:r>
              <a:rPr lang="zh-CN" altLang="en-US" sz="2800"/>
              <a:t>移动硬盘与U盘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比赛</a:t>
            </a:r>
            <a:r>
              <a:rPr lang="zh-CN" altLang="en-US" sz="2800">
                <a:solidFill>
                  <a:srgbClr val="FF0000"/>
                </a:solidFill>
              </a:rPr>
              <a:t>妆容</a:t>
            </a:r>
            <a:r>
              <a:rPr lang="en-US" altLang="zh-CN" sz="2800"/>
              <a:t>——</a:t>
            </a:r>
            <a:r>
              <a:rPr lang="zh-CN" altLang="en-US" sz="2800"/>
              <a:t>从头到脚，大方得体，正式</a:t>
            </a:r>
            <a:r>
              <a:rPr lang="zh-CN" altLang="en-US" sz="2800"/>
              <a:t>端庄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平稳</a:t>
            </a:r>
            <a:r>
              <a:rPr lang="zh-CN" altLang="en-US" sz="2800">
                <a:solidFill>
                  <a:srgbClr val="FF0000"/>
                </a:solidFill>
              </a:rPr>
              <a:t>心态</a:t>
            </a:r>
            <a:endParaRPr lang="zh-CN" altLang="en-US" sz="2800"/>
          </a:p>
          <a:p>
            <a:pPr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    “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我已经做好充分准备！我很棒！我能行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！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注重过程，问心无愧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贰篇章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444048" y="1396365"/>
            <a:ext cx="3219450" cy="2646680"/>
            <a:chOff x="6503" y="2380"/>
            <a:chExt cx="5070" cy="4168"/>
          </a:xfrm>
        </p:grpSpPr>
        <p:sp>
          <p:nvSpPr>
            <p:cNvPr id="20" name="文本框 4"/>
            <p:cNvSpPr txBox="1"/>
            <p:nvPr/>
          </p:nvSpPr>
          <p:spPr>
            <a:xfrm>
              <a:off x="6503" y="2380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教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9561" y="2381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学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sp>
        <p:nvSpPr>
          <p:cNvPr id="8" name="明月设计4"/>
          <p:cNvSpPr/>
          <p:nvPr/>
        </p:nvSpPr>
        <p:spPr>
          <a:xfrm>
            <a:off x="2192973" y="37553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以赛促教，思维</a:t>
            </a: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转型</a:t>
            </a:r>
            <a:endParaRPr lang="zh-CN" altLang="en-US" sz="2200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40049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/>
        </p:nvSpPr>
        <p:spPr>
          <a:xfrm>
            <a:off x="984250" y="522605"/>
            <a:ext cx="44945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收获：教学思维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的转型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1"/>
          <a:srcRect l="3900" t="6002" b="5353"/>
          <a:stretch>
            <a:fillRect/>
          </a:stretch>
        </p:blipFill>
        <p:spPr>
          <a:xfrm>
            <a:off x="1631950" y="982980"/>
            <a:ext cx="9100820" cy="5455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肆篇章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583748" y="1412875"/>
            <a:ext cx="3221990" cy="2646045"/>
            <a:chOff x="6078" y="2406"/>
            <a:chExt cx="5074" cy="4167"/>
          </a:xfrm>
        </p:grpSpPr>
        <p:sp>
          <p:nvSpPr>
            <p:cNvPr id="1048589" name="文本框 4"/>
            <p:cNvSpPr txBox="1"/>
            <p:nvPr/>
          </p:nvSpPr>
          <p:spPr>
            <a:xfrm>
              <a:off x="6078" y="2406"/>
              <a:ext cx="2119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进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3" name="文本框 4"/>
            <p:cNvSpPr txBox="1"/>
            <p:nvPr/>
          </p:nvSpPr>
          <p:spPr>
            <a:xfrm>
              <a:off x="9140" y="2406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阶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sp>
        <p:nvSpPr>
          <p:cNvPr id="8" name="明月设计4"/>
          <p:cNvSpPr/>
          <p:nvPr/>
        </p:nvSpPr>
        <p:spPr>
          <a:xfrm>
            <a:off x="2192973" y="37553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以赛促研，机遇挑战</a:t>
            </a: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并存</a:t>
            </a:r>
            <a:endParaRPr lang="zh-CN" altLang="en-US" sz="2200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40049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 rot="0">
            <a:off x="1091565" y="1412875"/>
            <a:ext cx="1624965" cy="1631950"/>
            <a:chOff x="1270" y="3435"/>
            <a:chExt cx="4994" cy="4306"/>
          </a:xfrm>
        </p:grpSpPr>
        <p:sp>
          <p:nvSpPr>
            <p:cNvPr id="48" name="缺角矩形 47"/>
            <p:cNvSpPr/>
            <p:nvPr/>
          </p:nvSpPr>
          <p:spPr>
            <a:xfrm>
              <a:off x="1270" y="3656"/>
              <a:ext cx="4994" cy="4085"/>
            </a:xfrm>
            <a:prstGeom prst="plaque">
              <a:avLst>
                <a:gd name="adj" fmla="val 4725"/>
              </a:avLst>
            </a:prstGeom>
            <a:solidFill>
              <a:srgbClr val="FFFFFF"/>
            </a:solidFill>
            <a:ln>
              <a:gradFill>
                <a:gsLst>
                  <a:gs pos="0">
                    <a:srgbClr val="4854AB"/>
                  </a:gs>
                  <a:gs pos="100000">
                    <a:srgbClr val="92CFED">
                      <a:alpha val="100000"/>
                    </a:srgbClr>
                  </a:gs>
                  <a:gs pos="46000">
                    <a:srgbClr val="7DA9DE"/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1"/>
              </p:custDataLst>
            </p:nvPr>
          </p:nvSpPr>
          <p:spPr>
            <a:xfrm>
              <a:off x="1331" y="3435"/>
              <a:ext cx="4872" cy="228"/>
            </a:xfrm>
            <a:custGeom>
              <a:avLst/>
              <a:gdLst>
                <a:gd name="adj" fmla="val 4725"/>
                <a:gd name="a" fmla="pin 0 adj 50000"/>
                <a:gd name="x1" fmla="*/ ss a 100000"/>
                <a:gd name="x2" fmla="+- r 0 x1"/>
                <a:gd name="y2" fmla="+- b 0 x1"/>
                <a:gd name="il" fmla="*/ x1 70711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2" h="228">
                  <a:moveTo>
                    <a:pt x="175" y="0"/>
                  </a:moveTo>
                  <a:lnTo>
                    <a:pt x="4697" y="0"/>
                  </a:lnTo>
                  <a:cubicBezTo>
                    <a:pt x="4697" y="106"/>
                    <a:pt x="4767" y="195"/>
                    <a:pt x="4863" y="225"/>
                  </a:cubicBezTo>
                  <a:lnTo>
                    <a:pt x="4872" y="228"/>
                  </a:lnTo>
                  <a:lnTo>
                    <a:pt x="0" y="228"/>
                  </a:lnTo>
                  <a:lnTo>
                    <a:pt x="9" y="225"/>
                  </a:lnTo>
                  <a:cubicBezTo>
                    <a:pt x="105" y="195"/>
                    <a:pt x="175" y="106"/>
                    <a:pt x="175" y="0"/>
                  </a:cubicBezTo>
                  <a:close/>
                </a:path>
              </a:pathLst>
            </a:custGeom>
            <a:solidFill>
              <a:srgbClr val="485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1163955" y="1710690"/>
            <a:ext cx="150876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rgbClr val="4854AB"/>
                </a:solidFill>
                <a:latin typeface="江城圆体 400W" panose="020B0500000000000000" charset="-122"/>
                <a:ea typeface="江城圆体 400W" panose="020B0500000000000000" charset="-122"/>
                <a:sym typeface="Arial" panose="020B0604020202020204" pitchFamily="34" charset="0"/>
              </a:rPr>
              <a:t>个人认知</a:t>
            </a:r>
            <a:endParaRPr lang="zh-CN" altLang="en-US" sz="3600" b="1" dirty="0">
              <a:solidFill>
                <a:srgbClr val="4854AB"/>
              </a:solidFill>
              <a:latin typeface="江城圆体 400W" panose="020B0500000000000000" charset="-122"/>
              <a:ea typeface="江城圆体 400W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52" name="燕尾形 51"/>
          <p:cNvSpPr/>
          <p:nvPr/>
        </p:nvSpPr>
        <p:spPr>
          <a:xfrm>
            <a:off x="2994025" y="2132330"/>
            <a:ext cx="215900" cy="215900"/>
          </a:xfrm>
          <a:prstGeom prst="chevron">
            <a:avLst/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4"/>
          <p:cNvSpPr txBox="1"/>
          <p:nvPr/>
        </p:nvSpPr>
        <p:spPr>
          <a:xfrm>
            <a:off x="8832215" y="693420"/>
            <a:ext cx="237617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39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个</a:t>
            </a:r>
            <a:endParaRPr lang="zh-CN" altLang="en-US" sz="239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9911715" y="3285490"/>
            <a:ext cx="171767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人</a:t>
            </a:r>
            <a:endParaRPr lang="zh-CN" altLang="en-US" sz="138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2" name="明月设计4"/>
          <p:cNvSpPr/>
          <p:nvPr>
            <p:custDataLst>
              <p:tags r:id="rId2"/>
            </p:custDataLst>
          </p:nvPr>
        </p:nvSpPr>
        <p:spPr>
          <a:xfrm>
            <a:off x="1111250" y="476885"/>
            <a:ext cx="27501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为何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能？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88030" y="1917065"/>
            <a:ext cx="6162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</a:rPr>
              <a:t>教学是出发点，也是落脚点</a:t>
            </a:r>
            <a:endParaRPr lang="zh-CN" altLang="en-US" sz="3600" b="1" dirty="0">
              <a:solidFill>
                <a:schemeClr val="tx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9984"/>
          <a:stretch>
            <a:fillRect/>
          </a:stretch>
        </p:blipFill>
        <p:spPr>
          <a:xfrm>
            <a:off x="767715" y="3284855"/>
            <a:ext cx="4605020" cy="2733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565" y="3246120"/>
            <a:ext cx="4884420" cy="2796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9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" name="文本框 4"/>
          <p:cNvSpPr txBox="1"/>
          <p:nvPr/>
        </p:nvSpPr>
        <p:spPr>
          <a:xfrm>
            <a:off x="8832215" y="693420"/>
            <a:ext cx="237617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39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科</a:t>
            </a:r>
            <a:endParaRPr lang="zh-CN" altLang="en-US" sz="239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9911715" y="3500120"/>
            <a:ext cx="1717675" cy="235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组</a:t>
            </a:r>
            <a:endParaRPr lang="zh-CN" altLang="en-US" sz="138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1111250" y="476885"/>
            <a:ext cx="27501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为何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能？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046480" y="1473200"/>
            <a:ext cx="1624965" cy="1631950"/>
            <a:chOff x="1270" y="3435"/>
            <a:chExt cx="4994" cy="4306"/>
          </a:xfrm>
        </p:grpSpPr>
        <p:sp>
          <p:nvSpPr>
            <p:cNvPr id="5" name="缺角矩形 4"/>
            <p:cNvSpPr/>
            <p:nvPr>
              <p:custDataLst>
                <p:tags r:id="rId2"/>
              </p:custDataLst>
            </p:nvPr>
          </p:nvSpPr>
          <p:spPr>
            <a:xfrm>
              <a:off x="1270" y="3656"/>
              <a:ext cx="4994" cy="4085"/>
            </a:xfrm>
            <a:prstGeom prst="plaque">
              <a:avLst>
                <a:gd name="adj" fmla="val 4725"/>
              </a:avLst>
            </a:prstGeom>
            <a:solidFill>
              <a:srgbClr val="FFFFFF"/>
            </a:solidFill>
            <a:ln>
              <a:gradFill>
                <a:gsLst>
                  <a:gs pos="0">
                    <a:srgbClr val="4854AB"/>
                  </a:gs>
                  <a:gs pos="100000">
                    <a:srgbClr val="92CFED">
                      <a:alpha val="100000"/>
                    </a:srgbClr>
                  </a:gs>
                  <a:gs pos="46000">
                    <a:srgbClr val="7DA9DE"/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3"/>
              </p:custDataLst>
            </p:nvPr>
          </p:nvSpPr>
          <p:spPr>
            <a:xfrm>
              <a:off x="1331" y="3435"/>
              <a:ext cx="4872" cy="228"/>
            </a:xfrm>
            <a:custGeom>
              <a:avLst/>
              <a:gdLst>
                <a:gd name="adj" fmla="val 4725"/>
                <a:gd name="a" fmla="pin 0 adj 50000"/>
                <a:gd name="x1" fmla="*/ ss a 100000"/>
                <a:gd name="x2" fmla="+- r 0 x1"/>
                <a:gd name="y2" fmla="+- b 0 x1"/>
                <a:gd name="il" fmla="*/ x1 70711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2" h="228">
                  <a:moveTo>
                    <a:pt x="175" y="0"/>
                  </a:moveTo>
                  <a:lnTo>
                    <a:pt x="4697" y="0"/>
                  </a:lnTo>
                  <a:cubicBezTo>
                    <a:pt x="4697" y="106"/>
                    <a:pt x="4767" y="195"/>
                    <a:pt x="4863" y="225"/>
                  </a:cubicBezTo>
                  <a:lnTo>
                    <a:pt x="4872" y="228"/>
                  </a:lnTo>
                  <a:lnTo>
                    <a:pt x="0" y="228"/>
                  </a:lnTo>
                  <a:lnTo>
                    <a:pt x="9" y="225"/>
                  </a:lnTo>
                  <a:cubicBezTo>
                    <a:pt x="105" y="195"/>
                    <a:pt x="175" y="106"/>
                    <a:pt x="175" y="0"/>
                  </a:cubicBezTo>
                  <a:close/>
                </a:path>
              </a:pathLst>
            </a:custGeom>
            <a:solidFill>
              <a:srgbClr val="485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8870" y="1771015"/>
            <a:ext cx="150876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rgbClr val="4854AB"/>
                </a:solidFill>
                <a:latin typeface="江城圆体 400W" panose="020B0500000000000000" charset="-122"/>
                <a:ea typeface="江城圆体 400W" panose="020B0500000000000000" charset="-122"/>
                <a:sym typeface="Arial" panose="020B0604020202020204" pitchFamily="34" charset="0"/>
              </a:rPr>
              <a:t>科组氛围</a:t>
            </a:r>
            <a:endParaRPr lang="zh-CN" altLang="en-US" sz="3600" b="1" dirty="0">
              <a:solidFill>
                <a:srgbClr val="4854AB"/>
              </a:solidFill>
              <a:latin typeface="江城圆体 400W" panose="020B0500000000000000" charset="-122"/>
              <a:ea typeface="江城圆体 400W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60420" y="1771015"/>
            <a:ext cx="558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</a:rPr>
              <a:t>开展大教研，做到真教研</a:t>
            </a:r>
            <a:endParaRPr lang="zh-CN" altLang="en-US" sz="3600" b="1" dirty="0">
              <a:solidFill>
                <a:schemeClr val="tx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28" name="燕尾形 27"/>
          <p:cNvSpPr/>
          <p:nvPr>
            <p:custDataLst>
              <p:tags r:id="rId5"/>
            </p:custDataLst>
          </p:nvPr>
        </p:nvSpPr>
        <p:spPr>
          <a:xfrm>
            <a:off x="2928620" y="2068195"/>
            <a:ext cx="215900" cy="215900"/>
          </a:xfrm>
          <a:prstGeom prst="chevron">
            <a:avLst/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288030" y="2493010"/>
            <a:ext cx="8294370" cy="829310"/>
            <a:chOff x="5178" y="3926"/>
            <a:chExt cx="13062" cy="1306"/>
          </a:xfrm>
        </p:grpSpPr>
        <p:sp>
          <p:nvSpPr>
            <p:cNvPr id="7" name="文本框 6"/>
            <p:cNvSpPr txBox="1"/>
            <p:nvPr/>
          </p:nvSpPr>
          <p:spPr>
            <a:xfrm>
              <a:off x="5698" y="3926"/>
              <a:ext cx="125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常规备课</a:t>
              </a:r>
              <a:r>
                <a:rPr lang="en-US" altLang="zh-CN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</a:t>
              </a: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微主题研讨</a:t>
              </a:r>
              <a:endPara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各类比赛</a:t>
              </a:r>
              <a:r>
                <a:rPr lang="en-US" altLang="zh-CN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</a:t>
              </a: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对年轻教师的培养指导</a:t>
              </a:r>
              <a:endPara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pic>
          <p:nvPicPr>
            <p:cNvPr id="15" name="图片 14" descr="3b31393934363530383bd4b2d0ce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8" y="4014"/>
              <a:ext cx="569" cy="569"/>
            </a:xfrm>
            <a:prstGeom prst="rect">
              <a:avLst/>
            </a:prstGeom>
          </p:spPr>
        </p:pic>
        <p:pic>
          <p:nvPicPr>
            <p:cNvPr id="16" name="图片 15" descr="3b31393934363530383bd4b2d0ce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0" y="4014"/>
              <a:ext cx="569" cy="569"/>
            </a:xfrm>
            <a:prstGeom prst="rect">
              <a:avLst/>
            </a:prstGeom>
          </p:spPr>
        </p:pic>
        <p:pic>
          <p:nvPicPr>
            <p:cNvPr id="17" name="图片 16" descr="3b31393934363530383bd4b2d0c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8" y="4614"/>
              <a:ext cx="569" cy="569"/>
            </a:xfrm>
            <a:prstGeom prst="rect">
              <a:avLst/>
            </a:prstGeom>
          </p:spPr>
        </p:pic>
        <p:pic>
          <p:nvPicPr>
            <p:cNvPr id="18" name="图片 17" descr="3b31393934363530383bd4b2d0ce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0" y="4611"/>
              <a:ext cx="569" cy="569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4875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5389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汇报人：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胡敏琪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dongz杀杀杀hi4 [转换]-01"/>
          <p:cNvPicPr>
            <a:picLocks noChangeAspect="1"/>
          </p:cNvPicPr>
          <p:nvPr/>
        </p:nvPicPr>
        <p:blipFill>
          <a:blip r:embed="rId2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1048589" name="文本框 4"/>
          <p:cNvSpPr txBox="1"/>
          <p:nvPr/>
        </p:nvSpPr>
        <p:spPr>
          <a:xfrm>
            <a:off x="2207895" y="1711325"/>
            <a:ext cx="80943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rPr>
              <a:t>敬请批评指正</a:t>
            </a:r>
            <a:endParaRPr lang="zh-CN" altLang="en-US" sz="96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8" name="明月设计4"/>
          <p:cNvSpPr/>
          <p:nvPr/>
        </p:nvSpPr>
        <p:spPr>
          <a:xfrm>
            <a:off x="2192973" y="36791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以匠心致初心，以初心致未来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39160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dodd ngzhi4 [转换]-01"/>
          <p:cNvPicPr>
            <a:picLocks noChangeAspect="1"/>
          </p:cNvPicPr>
          <p:nvPr/>
        </p:nvPicPr>
        <p:blipFill>
          <a:blip r:embed="rId3"/>
          <a:srcRect l="3502" t="15944" r="57825" b="6713"/>
          <a:stretch>
            <a:fillRect/>
          </a:stretch>
        </p:blipFill>
        <p:spPr>
          <a:xfrm>
            <a:off x="0" y="3263900"/>
            <a:ext cx="2874645" cy="3594100"/>
          </a:xfrm>
          <a:prstGeom prst="rect">
            <a:avLst/>
          </a:prstGeom>
        </p:spPr>
      </p:pic>
      <p:pic>
        <p:nvPicPr>
          <p:cNvPr id="7" name="图片 6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9342120" y="3280410"/>
            <a:ext cx="2849880" cy="3594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壹篇章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079558" y="1341120"/>
            <a:ext cx="3149600" cy="2663825"/>
            <a:chOff x="5364" y="2293"/>
            <a:chExt cx="4960" cy="4195"/>
          </a:xfrm>
        </p:grpSpPr>
        <p:sp>
          <p:nvSpPr>
            <p:cNvPr id="3" name="文本框 4"/>
            <p:cNvSpPr txBox="1"/>
            <p:nvPr/>
          </p:nvSpPr>
          <p:spPr>
            <a:xfrm>
              <a:off x="8312" y="2293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赛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5364" y="2321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备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098550" y="4004945"/>
            <a:ext cx="9874250" cy="7620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明月设计4"/>
          <p:cNvSpPr/>
          <p:nvPr>
            <p:custDataLst>
              <p:tags r:id="rId2"/>
            </p:custDataLst>
          </p:nvPr>
        </p:nvSpPr>
        <p:spPr>
          <a:xfrm>
            <a:off x="1991995" y="3644900"/>
            <a:ext cx="82340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初接触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找突破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破瓶颈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构思路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再打磨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上保险</a:t>
            </a:r>
            <a:endParaRPr lang="zh-CN" altLang="en-US" sz="2200" kern="100" cap="all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25920" y="1196975"/>
            <a:ext cx="3793490" cy="645160"/>
            <a:chOff x="1659" y="4298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659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、研读比赛文件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410960" y="2407920"/>
            <a:ext cx="2183130" cy="509270"/>
            <a:chOff x="7899" y="7565"/>
            <a:chExt cx="2608" cy="802"/>
          </a:xfrm>
        </p:grpSpPr>
        <p:sp>
          <p:nvSpPr>
            <p:cNvPr id="66" name="圆角矩形 65"/>
            <p:cNvSpPr/>
            <p:nvPr/>
          </p:nvSpPr>
          <p:spPr>
            <a:xfrm>
              <a:off x="7899" y="7565"/>
              <a:ext cx="2608" cy="680"/>
            </a:xfrm>
            <a:prstGeom prst="roundRect">
              <a:avLst>
                <a:gd name="adj" fmla="val 50000"/>
              </a:avLst>
            </a:prstGeom>
            <a:noFill/>
            <a:ln w="19050">
              <a:gradFill>
                <a:gsLst>
                  <a:gs pos="0">
                    <a:srgbClr val="4854AB"/>
                  </a:gs>
                  <a:gs pos="100000">
                    <a:srgbClr val="92CFED"/>
                  </a:gs>
                  <a:gs pos="46000">
                    <a:srgbClr val="7DA9D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69" name="矩形 68"/>
            <p:cNvSpPr/>
            <p:nvPr/>
          </p:nvSpPr>
          <p:spPr bwMode="auto">
            <a:xfrm>
              <a:off x="8239" y="7642"/>
              <a:ext cx="192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 kern="100" cap="all">
                  <a:solidFill>
                    <a:srgbClr val="4854AB"/>
                  </a:solidFill>
                  <a:uFillTx/>
                  <a:latin typeface="江城圆体 400W" panose="020B0500000000000000" charset="-122"/>
                  <a:ea typeface="江城圆体 400W" panose="020B0500000000000000" charset="-122"/>
                  <a:cs typeface="汉仪旗黑-50S" panose="00020600040101010101" charset="-122"/>
                  <a:sym typeface="+mn-ea"/>
                </a:rPr>
                <a:t>时间</a:t>
              </a:r>
              <a:endPara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10960" y="3157220"/>
            <a:ext cx="2183130" cy="513080"/>
            <a:chOff x="11641" y="7595"/>
            <a:chExt cx="2608" cy="808"/>
          </a:xfrm>
        </p:grpSpPr>
        <p:sp>
          <p:nvSpPr>
            <p:cNvPr id="67" name="圆角矩形 66"/>
            <p:cNvSpPr/>
            <p:nvPr/>
          </p:nvSpPr>
          <p:spPr>
            <a:xfrm>
              <a:off x="11641" y="7595"/>
              <a:ext cx="2608" cy="6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CFED"/>
                </a:gs>
                <a:gs pos="42000">
                  <a:srgbClr val="7DA9DE"/>
                </a:gs>
                <a:gs pos="100000">
                  <a:srgbClr val="4854AB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0" name="矩形 69"/>
            <p:cNvSpPr/>
            <p:nvPr/>
          </p:nvSpPr>
          <p:spPr bwMode="auto">
            <a:xfrm>
              <a:off x="12017" y="7678"/>
              <a:ext cx="1856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>
                  <a:solidFill>
                    <a:srgbClr val="FFFFFF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内容范畴</a:t>
              </a:r>
              <a:endParaRPr lang="zh-CN" altLang="en-US" sz="2400" b="1">
                <a:solidFill>
                  <a:srgbClr val="FFFFFF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410960" y="3906520"/>
            <a:ext cx="2183130" cy="509270"/>
            <a:chOff x="15363" y="7565"/>
            <a:chExt cx="2608" cy="802"/>
          </a:xfrm>
        </p:grpSpPr>
        <p:sp>
          <p:nvSpPr>
            <p:cNvPr id="68" name="圆角矩形 67"/>
            <p:cNvSpPr/>
            <p:nvPr/>
          </p:nvSpPr>
          <p:spPr>
            <a:xfrm>
              <a:off x="15363" y="7565"/>
              <a:ext cx="2608" cy="680"/>
            </a:xfrm>
            <a:prstGeom prst="roundRect">
              <a:avLst>
                <a:gd name="adj" fmla="val 50000"/>
              </a:avLst>
            </a:prstGeom>
            <a:noFill/>
            <a:ln w="19050">
              <a:gradFill>
                <a:gsLst>
                  <a:gs pos="0">
                    <a:srgbClr val="4854AB"/>
                  </a:gs>
                  <a:gs pos="100000">
                    <a:srgbClr val="92CFED"/>
                  </a:gs>
                  <a:gs pos="46000">
                    <a:srgbClr val="7DA9D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2" name="矩形 71"/>
            <p:cNvSpPr/>
            <p:nvPr/>
          </p:nvSpPr>
          <p:spPr bwMode="auto">
            <a:xfrm>
              <a:off x="15551" y="7642"/>
              <a:ext cx="2233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 kern="100" cap="all">
                  <a:solidFill>
                    <a:srgbClr val="4854AB"/>
                  </a:solidFill>
                  <a:uFillTx/>
                  <a:latin typeface="江城圆体 400W" panose="020B0500000000000000" charset="-122"/>
                  <a:ea typeface="江城圆体 400W" panose="020B0500000000000000" charset="-122"/>
                  <a:cs typeface="汉仪旗黑-50S" panose="00020600040101010101" charset="-122"/>
                  <a:sym typeface="+mn-ea"/>
                </a:rPr>
                <a:t>评价标准</a:t>
              </a:r>
              <a:endPara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8759825" y="2303145"/>
            <a:ext cx="260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分钟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803640" y="3022600"/>
            <a:ext cx="260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现场提供的试题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8803640" y="3801110"/>
            <a:ext cx="2604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命题立意、考查目标、解题思路、</a:t>
            </a: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学法指导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21690" y="981075"/>
            <a:ext cx="4768850" cy="5255287"/>
            <a:chOff x="1294" y="1545"/>
            <a:chExt cx="7510" cy="8276"/>
          </a:xfrm>
        </p:grpSpPr>
        <p:grpSp>
          <p:nvGrpSpPr>
            <p:cNvPr id="11" name="组合 10"/>
            <p:cNvGrpSpPr/>
            <p:nvPr/>
          </p:nvGrpSpPr>
          <p:grpSpPr>
            <a:xfrm>
              <a:off x="1294" y="4308"/>
              <a:ext cx="7510" cy="5513"/>
              <a:chOff x="1890" y="1978"/>
              <a:chExt cx="7796" cy="6007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1890" y="1978"/>
                <a:ext cx="7796" cy="43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b="39463"/>
              <a:stretch>
                <a:fillRect/>
              </a:stretch>
            </p:blipFill>
            <p:spPr>
              <a:xfrm>
                <a:off x="1890" y="6307"/>
                <a:ext cx="7709" cy="1678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294" y="1545"/>
              <a:ext cx="6578" cy="67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36" y="2222"/>
              <a:ext cx="7184" cy="1950"/>
            </a:xfrm>
            <a:prstGeom prst="rect">
              <a:avLst/>
            </a:prstGeom>
          </p:spPr>
        </p:pic>
      </p:grpSp>
      <p:sp>
        <p:nvSpPr>
          <p:cNvPr id="17" name="五边形 16"/>
          <p:cNvSpPr/>
          <p:nvPr/>
        </p:nvSpPr>
        <p:spPr>
          <a:xfrm>
            <a:off x="5504180" y="233553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如何让别人记住？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五边形 17"/>
          <p:cNvSpPr/>
          <p:nvPr/>
        </p:nvSpPr>
        <p:spPr>
          <a:xfrm>
            <a:off x="5481955" y="314706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要选什么类型的</a:t>
            </a: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题？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5481955" y="389382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哪些是侧重点？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16195" y="1268730"/>
            <a:ext cx="4149090" cy="5163820"/>
            <a:chOff x="8057" y="1998"/>
            <a:chExt cx="6534" cy="8132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8057" y="1998"/>
              <a:ext cx="6535" cy="8133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/>
            <a:srcRect t="2760" b="46617"/>
            <a:stretch>
              <a:fillRect/>
            </a:stretch>
          </p:blipFill>
          <p:spPr>
            <a:xfrm>
              <a:off x="8580" y="2234"/>
              <a:ext cx="5575" cy="769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624205" y="1086485"/>
            <a:ext cx="3880485" cy="645160"/>
            <a:chOff x="1737" y="4298"/>
            <a:chExt cx="5649" cy="1016"/>
          </a:xfrm>
        </p:grpSpPr>
        <p:sp>
          <p:nvSpPr>
            <p:cNvPr id="56" name="任意多边形 55"/>
            <p:cNvSpPr/>
            <p:nvPr userDrawn="1">
              <p:custDataLst>
                <p:tags r:id="rId4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5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、研究优秀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作品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20" name="矩形标注 19"/>
          <p:cNvSpPr/>
          <p:nvPr>
            <p:custDataLst>
              <p:tags r:id="rId6"/>
            </p:custDataLst>
          </p:nvPr>
        </p:nvSpPr>
        <p:spPr>
          <a:xfrm>
            <a:off x="625475" y="1988820"/>
            <a:ext cx="1924050" cy="866140"/>
          </a:xfrm>
          <a:prstGeom prst="wedgeRectCallout">
            <a:avLst>
              <a:gd name="adj1" fmla="val -2056"/>
              <a:gd name="adj2" fmla="val 89856"/>
            </a:avLst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594995" y="2193925"/>
            <a:ext cx="1964690" cy="730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7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说题有主题</a:t>
            </a:r>
            <a:endParaRPr lang="zh-CN" altLang="en-US" sz="27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305" y="3068955"/>
            <a:ext cx="11487150" cy="3629025"/>
          </a:xfrm>
          <a:prstGeom prst="rect">
            <a:avLst/>
          </a:prstGeom>
        </p:spPr>
      </p:pic>
      <p:sp>
        <p:nvSpPr>
          <p:cNvPr id="24" name="矩形标注 23"/>
          <p:cNvSpPr/>
          <p:nvPr>
            <p:custDataLst>
              <p:tags r:id="rId9"/>
            </p:custDataLst>
          </p:nvPr>
        </p:nvSpPr>
        <p:spPr>
          <a:xfrm>
            <a:off x="2856865" y="1988820"/>
            <a:ext cx="1924050" cy="84963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rgbClr val="F7B802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2860675" y="2194560"/>
            <a:ext cx="1978660" cy="611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内容有包装</a:t>
            </a:r>
            <a:endParaRPr lang="zh-CN" altLang="en-US" sz="28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305" y="3049270"/>
            <a:ext cx="11601450" cy="3686175"/>
          </a:xfrm>
          <a:prstGeom prst="rect">
            <a:avLst/>
          </a:prstGeom>
        </p:spPr>
      </p:pic>
      <p:sp>
        <p:nvSpPr>
          <p:cNvPr id="33" name="矩形标注 32"/>
          <p:cNvSpPr/>
          <p:nvPr>
            <p:custDataLst>
              <p:tags r:id="rId12"/>
            </p:custDataLst>
          </p:nvPr>
        </p:nvSpPr>
        <p:spPr>
          <a:xfrm>
            <a:off x="5183505" y="1988185"/>
            <a:ext cx="1924050" cy="817245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rgbClr val="F18703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5140325" y="2194560"/>
            <a:ext cx="2031365" cy="53784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思路可视化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66395" y="3053080"/>
            <a:ext cx="11595100" cy="3552190"/>
            <a:chOff x="577" y="4152"/>
            <a:chExt cx="18260" cy="5594"/>
          </a:xfrm>
        </p:grpSpPr>
        <p:sp>
          <p:nvSpPr>
            <p:cNvPr id="15" name="矩形 14"/>
            <p:cNvSpPr/>
            <p:nvPr>
              <p:custDataLst>
                <p:tags r:id="rId14"/>
              </p:custDataLst>
            </p:nvPr>
          </p:nvSpPr>
          <p:spPr>
            <a:xfrm>
              <a:off x="577" y="4152"/>
              <a:ext cx="18260" cy="5595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2570" t="22861" r="6569" b="10856"/>
            <a:stretch>
              <a:fillRect/>
            </a:stretch>
          </p:blipFill>
          <p:spPr>
            <a:xfrm>
              <a:off x="1096" y="4399"/>
              <a:ext cx="8097" cy="51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714" y="4399"/>
              <a:ext cx="8673" cy="5101"/>
            </a:xfrm>
            <a:prstGeom prst="rect">
              <a:avLst/>
            </a:prstGeom>
          </p:spPr>
        </p:pic>
      </p:grpSp>
      <p:sp>
        <p:nvSpPr>
          <p:cNvPr id="18" name="矩形标注 17"/>
          <p:cNvSpPr/>
          <p:nvPr>
            <p:custDataLst>
              <p:tags r:id="rId19"/>
            </p:custDataLst>
          </p:nvPr>
        </p:nvSpPr>
        <p:spPr>
          <a:xfrm>
            <a:off x="7510145" y="1988820"/>
            <a:ext cx="1924050" cy="86487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20"/>
            </p:custDataLst>
          </p:nvPr>
        </p:nvSpPr>
        <p:spPr>
          <a:xfrm>
            <a:off x="7463155" y="2193925"/>
            <a:ext cx="2031365" cy="82740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方法</a:t>
            </a:r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成口诀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5915" y="3044825"/>
            <a:ext cx="11595100" cy="3552190"/>
            <a:chOff x="577" y="4152"/>
            <a:chExt cx="18260" cy="5594"/>
          </a:xfrm>
        </p:grpSpPr>
        <p:sp>
          <p:nvSpPr>
            <p:cNvPr id="23" name="矩形 22"/>
            <p:cNvSpPr/>
            <p:nvPr>
              <p:custDataLst>
                <p:tags r:id="rId21"/>
              </p:custDataLst>
            </p:nvPr>
          </p:nvSpPr>
          <p:spPr>
            <a:xfrm>
              <a:off x="577" y="4152"/>
              <a:ext cx="18260" cy="5595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l="11271" t="13676" r="1958" b="18712"/>
            <a:stretch>
              <a:fillRect/>
            </a:stretch>
          </p:blipFill>
          <p:spPr>
            <a:xfrm>
              <a:off x="1210" y="4399"/>
              <a:ext cx="8167" cy="510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9600" y="4399"/>
              <a:ext cx="8930" cy="4985"/>
            </a:xfrm>
            <a:prstGeom prst="rect">
              <a:avLst/>
            </a:prstGeom>
          </p:spPr>
        </p:pic>
      </p:grpSp>
      <p:sp>
        <p:nvSpPr>
          <p:cNvPr id="28" name="矩形标注 27"/>
          <p:cNvSpPr/>
          <p:nvPr>
            <p:custDataLst>
              <p:tags r:id="rId26"/>
            </p:custDataLst>
          </p:nvPr>
        </p:nvSpPr>
        <p:spPr>
          <a:xfrm>
            <a:off x="9762490" y="1988820"/>
            <a:ext cx="1924050" cy="84963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27"/>
            </p:custDataLst>
          </p:nvPr>
        </p:nvSpPr>
        <p:spPr>
          <a:xfrm>
            <a:off x="9731375" y="2193925"/>
            <a:ext cx="2031365" cy="100393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教学有思考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5" grpId="0"/>
      <p:bldP spid="24" grpId="0" bldLvl="0" animBg="1"/>
      <p:bldP spid="39" grpId="0"/>
      <p:bldP spid="33" grpId="0" bldLvl="0" animBg="1"/>
      <p:bldP spid="18" grpId="0" animBg="1"/>
      <p:bldP spid="19" grpId="0"/>
      <p:bldP spid="28" grpId="0" animBg="1"/>
      <p:bldP spid="29" grpId="0"/>
      <p:bldP spid="20" grpId="1" animBg="1"/>
      <p:bldP spid="21" grpId="1"/>
      <p:bldP spid="24" grpId="1" animBg="1"/>
      <p:bldP spid="25" grpId="1"/>
      <p:bldP spid="33" grpId="1" animBg="1"/>
      <p:bldP spid="39" grpId="1"/>
      <p:bldP spid="19" grpId="1"/>
      <p:bldP spid="18" grpId="1" animBg="1"/>
      <p:bldP spid="28" grpId="1" animBg="1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6005" y="1274445"/>
            <a:ext cx="910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仿写解题</a:t>
            </a:r>
            <a:r>
              <a:rPr lang="zh-CN" altLang="en-US" sz="2800"/>
              <a:t>思路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07895" y="1988820"/>
            <a:ext cx="7277100" cy="4114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7080" y="1988820"/>
            <a:ext cx="5135880" cy="3955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3145" y="1124585"/>
            <a:ext cx="5220335" cy="480187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直接连接符 15"/>
          <p:cNvCxnSpPr/>
          <p:nvPr/>
        </p:nvCxnSpPr>
        <p:spPr>
          <a:xfrm flipV="1">
            <a:off x="10492740" y="2132965"/>
            <a:ext cx="283210" cy="7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 flipV="1">
            <a:off x="6168390" y="2493010"/>
            <a:ext cx="4679950" cy="7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24205" y="1086485"/>
            <a:ext cx="3880485" cy="645160"/>
            <a:chOff x="1737" y="4298"/>
            <a:chExt cx="5649" cy="1016"/>
          </a:xfrm>
        </p:grpSpPr>
        <p:sp>
          <p:nvSpPr>
            <p:cNvPr id="22" name="任意多边形 21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8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、研读相关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论文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56005" y="1274445"/>
            <a:ext cx="910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学习写命题</a:t>
            </a:r>
            <a:r>
              <a:rPr lang="zh-CN" altLang="en-US" sz="2800"/>
              <a:t>立意</a:t>
            </a:r>
            <a:endParaRPr lang="zh-CN" altLang="en-US" sz="28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59560" y="1917065"/>
            <a:ext cx="8020050" cy="44234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0" y="2205355"/>
            <a:ext cx="5758815" cy="3066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15" y="2205355"/>
            <a:ext cx="5553710" cy="308419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24205" y="1196975"/>
            <a:ext cx="3880485" cy="645160"/>
            <a:chOff x="1737" y="4298"/>
            <a:chExt cx="5649" cy="1016"/>
          </a:xfrm>
        </p:grpSpPr>
        <p:sp>
          <p:nvSpPr>
            <p:cNvPr id="9" name="任意多边形 8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4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新课标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67715" y="5588635"/>
            <a:ext cx="5191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课标新增</a:t>
            </a:r>
            <a:r>
              <a:rPr lang="en-US" altLang="zh-CN" sz="2400"/>
              <a:t>——</a:t>
            </a:r>
            <a:r>
              <a:rPr lang="zh-CN" altLang="en-US" sz="2400"/>
              <a:t>研制基于核心素养的评价与考试命题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167755" y="5588635"/>
            <a:ext cx="5191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试题说明</a:t>
            </a:r>
            <a:r>
              <a:rPr lang="en-US" altLang="zh-CN" sz="2400"/>
              <a:t>——</a:t>
            </a:r>
            <a:r>
              <a:rPr lang="zh-CN" altLang="en-US" sz="2400"/>
              <a:t>如何运用材料来体现对核心素养的考查</a:t>
            </a:r>
            <a:endParaRPr lang="zh-CN" altLang="en-US" sz="2400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BEAUTIFY_FLAG" val=""/>
  <p:tag name="KSO_WM_SCREEN_THEME_FLAG" val="Dlrq25wU2PGuGg5bbmjbDOD7pVxUbipp2fiaINDRdStziLec+jZRBzyu0wGqDXL3oi3ig5cDmKxzUDA7lMQskouXR03FksxkfufrXZfBotQ=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OD7pVxUbipp2fiaINDRdStziLec+jZRBzyu0wGqDXL3oi3ig5cDmKxzUDA7lMQskouXR03FksxkfufrXZfBotQ=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1_1"/>
  <p:tag name="KSO_WM_TEMPLATE_CATEGORY" val="diagram"/>
  <p:tag name="KSO_WM_TEMPLATE_INDEX" val="20228090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1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2_1"/>
  <p:tag name="KSO_WM_TEMPLATE_CATEGORY" val="diagram"/>
  <p:tag name="KSO_WM_TEMPLATE_INDEX" val="20228090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2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8.xml><?xml version="1.0" encoding="utf-8"?>
<p:tagLst xmlns:p="http://schemas.openxmlformats.org/presentationml/2006/main">
  <p:tag name="KSO_WM_UNIT_FLASH_PICTURE_RATE" val="2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0"/>
  <p:tag name="KSO_WM_TEMPLATE_CATEGORY" val="diagram"/>
  <p:tag name="KSO_WM_TEMPLATE_INDEX" val="160077"/>
  <p:tag name="KSO_WM_UNIT_INDEX" val="0"/>
</p:tagLst>
</file>

<file path=ppt/tags/tag1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1_1"/>
  <p:tag name="KSO_WM_UNIT_ID" val="diagram160077_3*l_h_f*1_1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1"/>
  <p:tag name="KSO_WM_UNIT_ID" val="diagram16007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2"/>
  <p:tag name="KSO_WM_UNIT_ID" val="diagram160077_3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19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7"/>
  <p:tag name="KSO_WM_TEMPLATE_CATEGORY" val="diagram"/>
  <p:tag name="KSO_WM_TEMPLATE_INDEX" val="160077"/>
  <p:tag name="KSO_WM_UNIT_INDEX" val="7"/>
</p:tagLst>
</file>

<file path=ppt/tags/tag1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2_1"/>
  <p:tag name="KSO_WM_UNIT_ID" val="diagram160077_3*l_h_f*1_2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3"/>
  <p:tag name="KSO_WM_UNIT_ID" val="diagram160077_3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4"/>
  <p:tag name="KSO_WM_UNIT_ID" val="diagram160077_3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14"/>
  <p:tag name="KSO_WM_TEMPLATE_CATEGORY" val="diagram"/>
  <p:tag name="KSO_WM_TEMPLATE_INDEX" val="160077"/>
  <p:tag name="KSO_WM_UNIT_INDEX" val="14"/>
</p:tagLst>
</file>

<file path=ppt/tags/tag2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3_1"/>
  <p:tag name="KSO_WM_UNIT_ID" val="diagram160077_3*l_h_f*1_3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2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5"/>
  <p:tag name="KSO_WM_UNIT_ID" val="diagram160077_3*l_i*1_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6"/>
  <p:tag name="KSO_WM_UNIT_ID" val="diagram160077_3*l_i*1_6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COMMONDATA" val="eyJoZGlkIjoiNmM0MDgzMzA4OWEzMjhjMWYzYTVlNDJhMjZjMmNlMzAifQ=="/>
  <p:tag name="KSO_WPP_MARK_KEY" val="4bedc64b-e2ec-4e7e-8690-605e12e82474"/>
  <p:tag name="KSO_WM_SCREEN_THEME_FLAG" val="Dlrq25wU2PGuGg5bbmjbDOD7pVxUbipp2fiaINDRdStziLec+jZRBzyu0wGqDXL3oi3ig5cDmKxzUDA7lMQskouXR03FksxkfufrXZfBotQ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BEAUTIFY_FLAG" val=""/>
  <p:tag name="KSO_WM_SCREEN_THEME_FLAG" val="Dlrq25wU2PGuGg5bbmjbDOD7pVxUbipp2fiaINDRdStziLec+jZRBzyu0wGqDXL3oi3ig5cDmKxzUDA7lMQskouXR03FksxkfufrXZfBotQ="/>
</p:tagLst>
</file>

<file path=ppt/tags/tag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OD7pVxUbipp2fiaINDRdStziLec+jZRBzyu0wGqDXL3oi3ig5cDmKxzUDA7lMQskouXR03FksxkfufrXZfBotQ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UxNDYwMDEwODUzIiwKCSJHcm91cElkIiA6ICIxMDkzNzA3Mzc1IiwKCSJJbWFnZSIgOiAiaVZCT1J3MEtHZ29BQUFBTlNVaEVVZ0FBQkM4QUFBSzRDQVlBQUFCVUF0ZjhBQUFBQ1hCSVdYTUFBQXNUQUFBTEV3RUFtcHdZQUFBZ0FFbEVRVlI0bk96ZGQzd1VaZjRIOE0vc2JNdW1GMUpJQ0VrZzlONTdWNW9JS29yWUVNRitUZjE1eFhyRk84Kzc4NnE5Z0EwVlJWU2tJNzMzSGlBSm9aTkNldGxreTh6OC9sZ3kyVTAybGNUZGJEN3YxNHNYTzdOVG5nUmNuRStlNS9zVkZFVlJRRVJFUkVSRVJFVGtwVFNlSGdBUkVSRVJFUkVSVVYw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cmFjSFFFUkVSRVRreXhSRjhmUVFpTWhIQ0lMZzZTRjRETU1MSWlJaUlxSm1WRDJzWUhoQlJDMmxMWVVaREMrSWlJaUlpSnBCWlVoUjIrL1ZqeU1pcWsvMWNLSnl1N2I5dm96aEJSRVJFUkhSRFhBT0thcS9ycjZQaUtncG5FTUw1MStLb3JnRUY3NGNZakM4SUNJaUlpSnFvdXBoaFN6TGJsOXpGZ1lSTlZSZHN5MHFmMmswR3BmWGxlOVhEek44Q2NNTElpSWlJcUltY0E0bFpGbFd3d3B6dVFYYmRxWWg1VXdtOGd2TXNOa2tENCtVaUZvN25VNUVXS2dKM2J0RVkrU3dKUGdaOVJCRkVScU5Cb3FpUUtQUnFDRUc0SnN6TUFTRmNTOFJFUkVSVWFNNGh4YVZzeXhrV1VacWVoYStXWEVZUmNVVkhoNGhFZm1xNENBalprN3JqYzVKa1JCRlVRMHhLbWRqT00vRThDVU1MNGlJaUlpSUdzbDVhWWdzeTVBa0NhbnBXVmk4WkkrbmgwWkViY1I5ZHcxQzU2UjIwR3ExYmtNTVh3c3ZOUFVmUWtSRVJFUkVsYW9YNDVSbEdlWnlDNWIvY01UVFF5T2lObVRGbXVNb0xTdUgzVzZISkVrMTZ1ejQyandGaGhkRVJFUkVSRTFRR1Z4SWtvUnRPOU80VklTSWZsTEZKUmJzMm5zT05wdXRSb0RoaXhoZUVCRVJFUkUxVXZVbEk2ZlRzajA5SkNKcWc5TE9YbE9EaThyd3dsY0RESFliSVNJaUlpSnFJSGRMUmlSSlFuNkIyZE5ESTZJMnFMQ29BamFiVGExMTRkeUJwRExBOEpYYUY1eDVRVVJFUkVUVVNOVUxkcklkS2hGNWdzMHV1eXdaY2E1NzRXc1lYaEFSRVJFUk5ZSzdUaU5FUko1UzI3SVJYd3N3R0Y0UUVSRVJFVFdCYzRCQlJPUXBsU0dxTDllN0FCaGVFQkVSRVJFMVdQV2FGNzc0MDAwaWFsMXFhNVBxYTU5UERDK0lpSWlJaUpySTF4NE9pS2oxOGRXd29qcUdGMFJFUkVSRWplVDhrT0RMRHd0RTVQMnFCeGUrR21Jd3ZDQWlJaUlpYWlKZmZVZ2dvdGJEMTBPTFNnd3ZpSWlJaUlpSWlGb3hYdzR0S2pHOElDSWlJaUlpSWlLdnh2Q0NpSWlJaUlpSWlMd2F3d3NpSWlJaW9nWm9DOU95aWNqMytNcG5GOE1MSWlJaUlxSkc4SlVIQVNMeWJiNzJXY1h3Z29pSWlJaW9DZGdxbFlpOFFmWFBJbC85VEdKNFFVUkVSRVJFUkVSZWplRUZFUkVSRVJFUkVYazFoaGRFUkVSRVJFUkU1TlVZWGhBUkVSRVJFUkdSVjJONFFVUkVSRVJFTFU2bkV4RWJFOUppMXgvWXJ5T0NnL3hhN1BxK2J2Yk1RZWplTmNiVHcyaFZCRUdCcUpFOFBZdzJnK0VGRVJFUkVaRVg2OUcxUFdiUEhBU1RuNzdXWTRJQ2paZzF2VDhDQTR5MUhtTTA2dkR3dkRHSUNBKzhvZkhjZHNzQTNIUG5NRVJIQmpmcVBJMUdnMmQvT1JXUExSaVBMcDJqYjJnTTdrd1kweDB2L0hvR2JyOTFJRU9NUmdvTDljZklZY2w0ZFA0NFBEcC9IS0xhQmJYWXZmeE5KZkEzbFRUck5UVWFDWVA3YmtOY3pMbG12VzU5ZEZvcm52L0ZMekZ1K0VvWURlVS82YjNiSXEybkIwQkVSRVJFUk80SkFuRExsTDVvSHhPQzNqM2o4Tm5TM1VnN20xM2pPS3RWd3JqUjNUQmlXREoyN1VuRDFheWlHc2YwN1JXSG50MWowU2t4RXA5L3ZRZkhUbDV1MHBqYXg0UWd1Vk1VQmc5SXdPRmpGN0Z5N1ZIa0Y1VFZlNTdOWmdjQWRFdU9ScmZrYUZ5NVdvQU5tMU53NVBqRkpvMmp1dEFRZitpMElzYU02SUxoUXpwaDYvWXpXTG51YUpPdXBkRUl1SGxDTDJ6ZWRnb1dxNzFaeHVmTmhnNUtnaUE0WG5mdkdvT3V5ZFB3MWJmN3NXZi8yV2EvMTV3Wjc2RlR4eFJzM2pVRFczWlBoMTNTTmZsYUpyOVM5T20rRHhORy9JRHcwR3prRjdiRFA5Ly9DOG9yL0p0eHhMV3oyZlFJQ2l6QWpFbWY0NmJSMzJMM29Zbll2bmNLaWtyQ2ZwTDd0elVNTDRpSWlJaUl2SlNpQU4rdVBJUW5INTZBNENBL1BMNWd2TnVIU292VkRrVUI5RG9SNDBaM3EvT2FScU1PRDkwL0dpdFdIOEdtYmFjYVBhYkZTM2JnaVlVVEVOYytGQVA2ZGtUdkhuSDRidVVoN055Ylh1ZDVzcXhBVVJRSTE1K1NvNk9DWVplYVo4cTlYcStGeVZRMU02V2dvQXdIanB3SEFJaWlCdEZSalpzbE1tWkVGd3dkbElSdVhhTHh6cUl0cUtpd05jczR2WkhSb01Qb0VWMWM5aDA4Y2g3N0RtYTB5UDBLaXNKaE5KUmo2dml2TUtEWFRpejU3a2xjeVVwbzBMa0NGRVJGWGthbitGUG8xZTBBT25jOEJZM1RzbzJ3a0d1WU8vTnRMRjc2REJRSXpUWm12YzRDcTgxUVk3OENBVGFiSG5xZEJVWkRPVVlPMm9DVTFBRU1MMW9Jd3dzaUlpSWlJaStXZGpZYjZSazU2SndVQ1kxR3dKemJCeU1ydXdqbkwrYXF4eWlLQXJza1FhY1ZBUUNGUldhVW1hMHUxMmtmSGF3R0Ira1pPZGgzcUdsVDdNMW1LOTVidkJYUC9Id3lnb1A4b05PSnVQTzJ3YkJMTXZZZXFQdUIxMjZYb2RNNXhyajJ4eE00a1hLbFNXT29MaXpVOVNmdFgzNnpEMW5aanRrbmtpUmp5SUJFakIzVnRkSFhUWWlQd0pNTEorRHRSWnRocnZiOTlCV2pSM2Fwc1NTcFUySWs5SHB0aTRRMks5YmZqOFFPcVlpTlBvK29kbGZ3NUx3LzRyMGx2OFA1eThrdXgyazBFaUlqcnFKOTFFWEVSbDFBWEV3RzRtTE93Mmd3MTNuOW5sME9ZZHlJbGRpOGEwYXpqUGVtMGQraVg4L2RlUHVURjFCcXJybWNwaks4QUlDVlA5NkRqSXQxaDRmVWRBd3ZpSWlJaUlpODNMWmRxZWljRkFrQUVBUUJBL3AyZEFrdkFFQ1daT0I2ZUxGNi9USHNPK2dhVHZ6MTk3TmhORHFtNk84N2VBNmxwUlZOSGs5eFNUbStYTFlYano0MFR0MDNla1NYZXNNTFNaYWhnMk9NWnJPbHlmZXZ6cmxHZ3l3cnVIUWwzK1g5YjFjZWdrNHZZc1NRem8yK2RvZTRNUHpzNFlsNDY0Tk5LQzFydmpGN2crQWdQMHdhMTBQZHJyRFlvQkVFaElYNjQ2N2JCdU9UTDNZMSt6MGxXY1NYS3g3RjB3OC9CMEZRWU5CWDRJNXBpL0Q2ZTYraWQ3Zjk2TnRqRDZMYlhVWmtlQ1pFc1dGTGR1eDJIZklLSXBGYkVJV0NvZ2pJc2dpTklFTldhcFo0TkJySzBidmIvZ1pkdDMzVUJZd1p1Z1lBOE5qOWY4YmJuNzZBTXJOcnpSaFpGdFhYNXZLQUJsMlhtb2JoQlJFUkVSR1JsenQ1Nmdvc0Zoc01Ca2Y0VUZJdGVOQm9CT2oxVmY5cmI3TzFmQWVFVTZtWk9KMldoVzdKanVLYlZrdjlENXF5ckxUSVdDSWpxOEtMekt4Q3QxLy8xOS91eDduenVjaktMc0tWekFLM1l3a084c1B6ejg2QS92cnNFTHRkeG9IRDUzRG82RVZZZmJEMnhheGJCc0RnOVBkbTVkcWowR2dFM0Q1aklBYjA3WWpMVndxYXRMU29QbGV6TytMZzhWRVkxR2M3QUNBcXdqRURwM3ZudytqZmM3ZkxzWklzb3F3c0NNV2xJUzRGT1RmdHZCVnA1M3JoV240MENvdkNHN3hNcE1MaUI0TytBck9tZkF3QkRmLzdHQk41Q1kvZDl4ZTgvZW56TGlHRkxMTUh4aytGNFFVUkVSRVJrWmVUSkJsbjByUFJwMmNjOGd2S3NITlBtc3Y3QWY1R2RVa0lBQlFVMWoyMXZybXNXbnNVWFR0SFFWR0E5WnRQMW51ODBrTGhoZlBNQytkWkY1MFNJOUczZHdkOCs4TWhLSXFDL2ZVc2xaa3h0WjhhWEZ5K1VvREZTM1lnTDcrMFJjYnNhYjE2eEtKL24zaDErL3pGWE96YzQ2aGIwcjlQUnlSMmpNQ01xZjJRVjFDS284Y3ZOZnY5dCsrYm9vWVg2ZWNkc3ovMkhSbVBsTFNCS0RNSG9zd2NpSkt5SUZSVW1OUmc0dlVYNzFIUFAzRm1FQzVjYWZ4TUdnRFlzZjltVkZqOE1PZldkMkcxR2xGY0V1SzJwb1U3MHlkOGlXOVdQNlRPNm5BM3U4T1p2MThweWpnam8xa3d2Q0FpSWlJaWFnVzI3RGdOdlY2TFpkOGRnTG5jdGY1Q2ZJZXFBb0d5ckNBcnAyYTNrWlp3NlVvKzN2NXdDMlJaUm5wR1RyM0h5OHFOaFJkZGs2TVJIR1Nxc2I5amgzRDF0Y0dndzVDQlNRQ0FhVGYzUmtpd0NZRUJSbnkyZERja1NhNXhia2l3Q1lWRlpzUjNDTWZBZmdrQWdJdVg4L0RtKzV0aHNmaG1vYzZnUUQvTXZXT291bDFoc2VIVEwzZER1ZjduOCtXeXZYajJsMU9oMVdyd3dOMGo4SW15QzBkUE5HK0FjVGt6RWFmUyt5RzYzV1VzVzcwQUdrR3VVZmVpSlIwNE5ocW4wdm8zT0ZnSURzeEhnTCtqeFd0TVZOWDNRaU5VL1owS0RjNUZiUFFGZFRzbThpSnVuN29ZcVJtOXNYenRneWd1Q1cybTBiZE5EQytJaUlpSWlGcUJqSFBYOE5HU0hXNkxLSFpPakZSZlg3aVVXMitoUmFQQjhSaWcwNHFJYlIrS3dFQWpVdE96bS9Td25wcWUxZUJqYnpDN1FINUJHZTY5YXhpQ0F2MXFQYVovbjNpWEdRV1YrL3hOQnJ6LzhkWWFTMHArKy9RMGJObCtHdDI2eEVBUWdHdTVKWGhuMFJhZkRTNDBHZ0gzM3owYy92NVZNdzJXZlhjQWd3Y2tZUE8yMDdCWTdjaStWb3p2VmgzQzdKbURJSW9hekx0bkpKWjlkd0M3OXRYZFVhWTJRL3B0UmZ1b0M5aXcvVGFYbWhHTGxqNERRVkFRR3B5SFYzNjlFSWRQak1EWHF4YmU4TmNvQ0FvVXBmNWxKSTJaRVdFd1ZPRHgrLzhFUDJQdHM1cW1UL3dDMHlkK1VXTi83Mjc3a1p4NEV0K3NubzlESjBZMitKN2tpdUVGRVJFUkVWRXJFQjBWako4L09oRkxsKy9ITWFlZmdqdlBOQUNBUGZ2ZEY4MjBPODA2dUczR1FFeWIzQWNHdlE2VnEwMnVaaGJpbjIrdWc5MWVjM1pDYlpJUzJrR1dsUnJGUTJ1ak5DQzlpSWtPUWIvZUhiQm13L0VhNzEzTExjR2I3MjNDeng2ZENFRVFVRkJZQnIxZXF5NGJVUlFGbDY4V0FBRDhUUWExQzRra3lUaDU2b3JiV2hnQ2dDbVRlZ053ekZyNThOUHRQdHRaQkFEdXVtMHdranRGcWR0ck5oekh3U1BuOGE5WDUyTGtzR1NzL2ZFRWR1OUx4NDdkYVlpSkNzYklZY25RYUFUY2RmdGdkSXdQeHpmZkg0QzFrVFZWUmcxZWk5am9DeGpVWnh0V2I3b2J1dzlPaEFKQkxYWTVvTmRPR1BRVnNOcU1OL3oxQlFmbFkrSGRmOGV5VlF1YXZLeWtPa0ZRTUhYYzE2aXdtQ0FJQ295RzhrWmZ3MmJUNDJwMngyWVpUMXZGOElLSWlJaUl5SXNNR1pnSXVDaytPR0pvSi9pYkRIam92bEhZdlAwMGZsaHpCTEtzNEs3YkJzTmtjclM2ek00cHhvSEQ1OTFlTnp1bkNBR0psUjFMQU9QMTRwK1Yyc2VFWUZEL1JPelpmN1pCNCt6UnRUM20zemNLNW5Jci92N2Z0VGZVdmFTUzBhakRndnRISVNJOEVGblpSVGg4N0dMTnIrTmFNZjc0MmdvMWlCalVQd0gzelJrT0FMaVNXWWpYLzdjT0FIRFQrSjZZUHJrUEFPQjR5bVZzM1huRzdUM3RkaG1HNjVNUU5Cb0JJNFoweHZJZkR0N3cxOUlTZ29QOFlEVG9rSDJ0dUVublQ1blVDOE1HZDFLM2QrNU54N3FOSndBQU5ydUV3QUFqN3B3MUNPTkdkY1hLdFVmeHpZcURpR3dYcElZZFF3Y2xvWE5TSkw3NS9pQlN6bHh0OEgwLy8rNUovT0tobCtCbk5PT09hWXZRcyt0QmZMYjg1eWl2Y0N3Qm1qeDJHUURBWWpXZ1U4ZVVCbDB6THVZY3RGclhrRWtyMm5INzFNV0lDTXZHdy9lOGhqYy9mZ21aT1IxY2puRmUxdEZRUS90dlJwL3Vld0VBRjY5MndyZHJIc1RWN0hqWUpSMys4TXhqQ0RBNS9qemUvK0xYT0ozZVR6M3Y5MDg5Z2NDQVFnREFxazEzSSt0YVhLUHZUVlVZWGhBUkVSRVJlUkdkVG92Wk13ZEJxR1BXKy9qUjNhQW9nTVZpdzhCK2pwL21XcXgyZlBMbExyZDFIUURncStYN01YdldJTVIzQ0hmcE1DSExDcXhXTzBwS0s5d3VOM254MXpQYzFwa1FSUTBFQVFqVytlR1ZGMjdEbDkvc3E3ZWJpRTVYMVZZeW9XTUViTlZtZVF6b0c0K0ljTWV5Z3Jtemh5SXp1d2haMlRYcmR6alBvRWlJajFCZk85ZmRpSWtPVmwrN3U0WjZMWHZWdFE0ZXVZRHZWaDJxODJ2d2xNU083VEQvdmxFUUJPQ05kemMyS3NBUUJHRG10UDRZTjdxYnVtL24zblFzKzY2cVphaGtsNkc3M21vM0pOZ0VvMUVIV1ZhdytMTWRlR0xoQk1URk91bzFoSWNGNEpINVkzSDJYQTQyYkU3Qm1iVE1lcGNEWlYyTHc3TFZDM0R2ckRjQkFOMDZIY1VqOS93VmIzejhFbUlpcTJZUjNUVDZXOXcwK3RzR2ZVMjNUMTFjNS90K3hqSThldStyK045SEx5T3ZvR3FteVlpQkd6QnN3S1lHM2NPZCtQWm4wYWZIWGx5ODJna0NGSmo4cWdxNlZtK2pxdFZXL2Zka3MrbWJmRTl5WUhoQlJFUkVST1JGZHU1Smc5VnF4OXpaUTJHejJWRllYQTZyMVk0T3NWVkZPZmNkUEFmSkxtSHFUYjNWZmQrdFBBUlpraEVURmV6dXNnQ0E1U3NPWXNMWTdoallMd0VyMWh6Qmx1Mm42eDNQMng5dXdaTVBUMEJvU00wQXc5bmRkd3hwd0ZkWFpmQ0FSQXdla0ZqciszcTlGZ3Z1SDQzWDMxaFhadzBQMS9BaVczMGRIZWtjWHRUK29POGM5cHhKeTZvUndBUUVHT3VjVlJJYkU0STZrNlptMENteEhXWk82dzlSZEhTMmVQS1JpWGpqdlkzSWFVQ0FvZGVKdUh2MlVBem82d2k1RkFWWXZlRVlObXh5N1E1anQwc0FITE54MW13NGpyMEhITXVQek9WV3ZQSCtSanc2Znl3U083WnpHbE1rT2lWR29yRElqQ1BITCtIc3VSeWN1NUJiNi9mcTBQR1I2TmRqRDNwMmNjeHFpWTlOUjQva3cwam9rQW9BS0NvT2c4RlFyaTdKa0dRUnRtb2RRSXlHcW5vVEZxc1JTajJkUG5RNksrYk4vamZlWGZLY0dpd3NXN1VBb21qSDRMN2I2ankzTHVPSHIwUnBhVEQySFIzclVyQ3p6QnprY3B3b1ZyWFhyYThyQ2RXUDRRVVJFUkVSa1pmWmYrZ2NVczVjaGRsc1VYK3EvZSsvemxYZjc5Z2hIRkVEWFIvODU5emV1UEJnMXZUK1NJeVB3T2ZMOXRaWm5ESTNyd1QvZldjRFJvL29Da0Z3ekdMbzJhMDkrdlNxbW82L2RjY1pIRSs1ak1BQUkzcDBhNCs4L0ZLY1NjdUduMUdIOXUxREVCc1Rpdll4SVlpTUNGS2Y4d3NLelNndHEzK3B5YmhSWGJIMnh4TnUzOVByUkxTUENRSGdtRUZTT2ZOQ3E5VWdLckxxUWJLdW1SZDF6UlpKU21pSFIrZVB4YXAxeDdCdFY2cmJZN3AwanNiTTZmM3IvVHFhVTFDZ0VVOCtQQUZ2dkxjUjEzSkxhajB1TGpZVTk5ODlRcTBKVWxwbXdSZkw5dUxrcVNzMWpwV2N2ZytTN0RvanBxTENoamZlMjRRN1pnN0VpQ0d1ZFNSQ2drMFlONm9yeG8zcWlqMzd6K0xMYi9iVk9wNVZHKzlHank2SElLRHFYZ042N2dJQXJOMDZHNWN6RStGdktzSGx6RVNVVi9qWE9OKzVWZXE3bnozWHBKb1dDZ1FzL2VGUjdEMDhIbG5YNHRUN0JQZ1g0L2RQUFE1QmNJeE5ra1dzMmpnWFcvZE1xL1ZhRVdHdXhXcHJ6THh3RGk5a0VYUmpHRjRRRVJFUkVYbWhzakpMcmU5RlJRYkJZckZoL2FZVWFMVWFseGtZamRHblZ4eXljb3JjRnNkMFZsQm94b3JWaDlYdHZRY3lYTUtVdzhjdXFrVTdxOWVwY0s2TjhJZm5aaUU0eU5FcDVNZk5KN0Z6YjlPNlYxVHFFQmNPamNhUmhseSttcS9PMElpTkNWVm5LUUJBeC9od3hEdTFVM1ZtY0tyOWtaUlFOWXZEYU5EaWxpbDlvZGRyY2Z1dEF3RUIyTGF6Wm9DeGVidWpoVzFUL3d5YUtqaklEejk3WkNMKzkrNUc1T2E1QmhoNm5ZZ0pZN3ZqcHZFOTFlL0Q0V01Yc2V6N0E3WCt2YXB2eVk4a3lmaHErWDZrcFdkajlxeEI4RGU1em9vb0xETFhHUklCUUhadUxGTFA5a2JYVHNmVVRoOUJnUVZRSU9CMGVqOFVsNGJVZVg1elVSUUI1eTUxZGRrM3BOOFdOYmdBQUt2VkFJdlZDSTBnMXpwcm9wMVRlRkZoOFlQRldsVndWQkFVYURSVlM1THNFc09MRzhYd2dvaUlpSWlvbGRteS9UUiszSHBLbmFLZmR0YXhYT0lYajAyQ0pNbDQ2Uy9mdVgxSWZYamVHUFRzSGd2QThiRDV6b2Ria0pWVDl3T25OMHQwQ2h0UzA2cVdqRlFQS3ViT0h0cWc2dzBiM01tbG9LV3oyMmNNaEFEQmJlSFBkUnRQSU9kYU1jck1GbVRuRktPODNOcm9qaHpOUVJBRURCbVlpR2szOTFGRG9rdFg4dkhEbWlOSVRjK3U4OXlHZElJQkhDRklla1lPWmszdmp3SDlFbUMxMnZERnNuMDRldUppZzFyaHJ0aHdINlpKUzdGeHgweU1HTFFCQUhBbE0rRW5DeTdjMFdwdEdEMWtyYnFkWDlnTzd5NzVIU1JKVytkeUQrZDZIZFU3aWVpcUZST1ZKVDU2M3loK0I0bUlpSWlJV3Branh5KzUxQmJJT0g4Tmd1Q29UMkR5MDJOZ3Y0NDFaZ2tFQkJqUnZXdDdkWHZIbnJSV0hWd0FqbzRubGM2a1YvMFV2Rk5pVlcyR2xETlgwVEV1SExLaW9MRElqT3FpbzRMVlFwWDVCV1VvTTljKzQyVlEvd1JrWmhjaE5UMnJ4bnZ1T3FQODFQUjZMZWJjUGdRYWpZQ3JtWVg0Y1VzS0RoKzcwS0JRb1RGS1Npdnc2ZExkMkw0N0RRYURGbWZTYW40L2FwTjFMUTZMbGo0RGc3NEN2YnM1Q29hZXV0NmhReXZhTUhmbU8xaTE2VzdrRjdhcjZ6STFUQno1UFF5R0NxemVOS2RSNXdIQWlJRS9JdWg2VjVCU2N4RGVYZkljYnB2OE1STGpUMlBSMHY5RCt2a2VicytMZGdvdnJtUWx1THpuWEt3VEFPd01MMjRZdjRORVJFUkVSRDVBVVlEVTlDejA2eDJQRVVNN1kvdXVWSmVIMWxIRGt0VWxGcElrWTgvK0RBK050SG40K2VuVllwMDJtNFJ6RjY0QmNOVE9yR3p0Q1FEYmQ2WGk0M1BYWUxIYTNWN251V2VtSS9KNlRZaTFQNTdBdm9PdDkvdGlzZGl3ZlZjcVRwMjVpdE9OQ0JTYXFuS3BVRlAwN2JFWEJyMGpnS3RzTHlwSld2VHJ1UnU5dWgzQWpuMlQ2Mnd0MmozNU1DSWpIRXVTb3R0ZHhyamhLd0VBeFNVaDJMRi9jb1BIWVRTWU1lbDZoeE1GQXI3NDduSGs1a2ZoVW1ZaXVuVStnb1Z6LzRaRlM1OUJha2JOWlVHeFVWVnRWNnVIRjlWblh0anNycTJKcWZFWVhoQVJFUkVSdFdJeFVjRklUR2lIWFh2VGNmRElCZlRySFkvb3lHRDA3QjZMRXltT3dvd0dndzZqaHllcjUrdzlrRkZuQjQzV29GdHl0QnJHcEdma3dINjk3V3BjYkpoYWo4RnVsM0UySThjalN6Zzg1ZHVWM3RucXRicGhBellDQU1yS0E5VENtd29FMk8wNmFMVTJOWXlvVFcwdFZXZE4rUVNsNWlBY09UbThRZU80ZWN4eStGOXZkN3B6LzgwNGZiWXZBT0RISGJQUXYrY3VSSVJsNDZFNXIrUDl6MytEc3hlNnErY0ZCaFFpS3ZLeXVuM3hpdXR5STUzT05ieXcyOWtxOVVheFh3c1JFUkVSVVNzVkh4ZUduejg2Q1hmT0dveUUrQWlrbkw2S2t1dWh4SXdwL2RSaWpaTW45b1MvditPQlhwWVYvTGdscFVYSDVkeld0YVU0TDRHcHJQa0JBUDE2eDZ1dk04NjNyZUNpdGVpY2NCSWRZeDNGV3MrYzdRdEZxV28xNjd5OElqYy9DcGN6RSt2OVpYZWUxYUFBQ1hGcERScEhiUFFGakI2NlZyM1hxbzEzVjQzRHJzTzM2K1lCY015aWVHak82NGh1VnhWVzlFZytySFpOeVN1SVFuWnVyTXUxRFhyWDVVZldhbTFmcWZFNDg0S0lpSWlJcUJYcW5CU0poK2VOZ2NHZ3cvR1RsM0hoVWk0VXhWSE1jOGJVZm9pS0RNTDB5WDF3OVBnbGpCdlZUVDF2eDU0MDVCZVV0ZGk0Sm83dGdWdW05TVhpejdiajJNbkw5Wi9RQklJQWRPOGFvMjdQbU5vWGZYckY0ZVNwcStqZnB5cThPSFRVODNVb3lERkxJaVFvRDhXbEliRGFEQmc3YkxYNlhtVzlpMHAyU1FlZ0hBRHcvZm9Ia0pKV2Z4dmEzenp4RENMRE02K2ZjeisyNzV0Uzd6bCtSak1ldU9NL2FqZVJMNzUvb2tiQWNEcTlIMUl6ZXFOTDBuRVlEV2JNdit1ZmVQMjlWMkcxR1RDNDcxYjF1Q01wdzJwYzM2QXZkOW0yV2hsZTNDaUdGMFJFUkVSRXJVejNyakdZTUtZN2REb1JWek1MOGVuUzNXcDlpeDE3MGpGMlZEY0VCUm94WVV4M0RCdmNTVjFlVVZabXFiY3RhbE5wTkFKdW56RVFvNFluUTVZVmxOWlIrTEk1TFBscUR3YjA3WWcrdmVKZ05PaVFFQitoMXNBQUhOMHpUcDY2MHFKam9JYnBHSnVPN3NtSGEreFhJT0RNMlQ0dSsyVDV4aFlIVkZoTTlSNFQ0RitNaCtiOEF4SFhXNTBlT2o0U2ZzWXlEQit3RVNIQmVRZ055a05JY0I1Q2doeS9La1dFWldIYzhGVTRuZDRYaVIxU3I0OVh4TTRETjlXNGg4SGdHbDVVV1B4dTVNc2lNTHdnSWlJaUltcDFKay9zQmNEUlhlVERUN2ZENmxTTTBtS3g0YnVWaC9EQTNCRUFBSk5mMVZyN3BkL3VSM201NjFyODVxRFRpWGpvdnRIbzFjTXhkWDdWdXFQSU9IZXQyZTlUU1ZHQTA2bVpPSjJhaVdYZmF6R29md0pHRFV0Rys1aXFkcHVDSU9BM1QwM0RwcTJuc0hYbkdVaVMzR0xqb2JvdFgvc2dlbWIweHVDK1d4RWJYVlhrTWk4L0NtWG1RSmRqWlZsczBiSEVScC9INC9lL0FqOWpWZWVaUVgyMlkxQ2Y3UTA2UHpueEJEbzZMVXZaZjNRTWlvcHJMcE15WGErakFUaG1rOWhZOCtLR01id2dJaUlpSXZKeWdsQnpuNkk0WmgvazVaZldlTy9pNVh6WTdKTGFBaFFBY3ZOSzNMYjRiQTczM3owY1FZR09ueXlmUEhVRm03YWRhcEg3dUdPMTJyRnJienJLeTYyWWQ4OUlsL2NDL0EyNGRWby9ET3FmZ1BjKzJ1cTJWU3ExdlB6Q2R0aStid3AyN0p1TWgrOTVEVjA3SFFNQXQ5MUVuT3RmdElUTTdIZ1VGWWU3aEJjdTk0ZUFySnc0WExpY2pBdFhPdU5LVmdJNko2VGcxcHMrQXdBa3haOVdqNjJ3bUxCNnMvdldyRUgrVlcySXplYUFadndLMmk2R0YwUkVSRVJFWHE1VFltU05mVHQycDdwZEZoSGZJUndMN2gvdEVsd0FRRVI0SUo1N1pqcFdyajJHdzBjdndHWnZlaUZMZzk3MU1hSXl1Q2dxTHNmblgrOTFhZEg2VTRocUY0UTV0dzlSdDQrZHZJeXV5ZEhxT052SGhPQ09tUVB4NFNjTisrbDZXMVM1dEtnbEtSQmNabHFZeS8xYi9KN1Z5WW9HUC94NER4Nis1elYxbjEzU0lTVzFQNDZmR1l6VXM3MVJhZzV5T2FmQzRxZUdGODZXclZxQTByS2dHdnNCSUN3MFIzMWRVaGJjVEtOdjJ4aGVFQkVSRVJGNXVURWp1N3BzNSthVjRvYzFSMXoyNmJRaUpvN3JqcHZHOTFTN2pFaVNqSE1YY3RFNXlSRitCQVg2NFo0N2gyTG05SDQ0ZU9RQ3pxUmw0ZXk1SEZSVTJCbzFudGpZMEJyN0ZFWEJwMS91UWxrZHRTNmNINUExWXZNMFBvd0lEOERqQzhmRGFIUjBuRGg1NmdvV2Y3WURjZTFEOGNUQzhmQzd2bXdtcm4zTGQwQnB6UVNuNlQyQ3U2ayt6YVM5MDdJUlIzSE82dU9vU3I2U0UwL0EzMVJTN3pYOW5PcExPSjlmbTlObit5STFvemNTT3FSaTg2NWJzR1AvWkpqTGE1OGRrVmNRaFJObkJxSlgxNFBxdmgzN2I4YmhrOE1SSHBvRFdkYWdvQ2pDNVp5NG1IUHE2K3J2VWRNd3ZDQWlJaUlpOG5KTGx1Nkc4WUhSNk5JNUdnQ3dkUGsrdFFXb0tHb3dxSDhDSmsvc2hiRFFxcDlrWjJZVjRyT2x1M0Vscy9CNkI1QSs2a09wdjhtQU1TTzZZTXlJTGxBVUJYbjVaY2pOTDhXNTg5ZXdidU9KZXNmVHUwZk42ZjZidGlMdDU4Z0FBQ0FBU1VSQlZKMUNla2FPbTZPcmlKcXF3S0k1ZnRJZkh4ZUdoZlBHSWlqUUNBQTRkU1lUSDMyK0U0cWk0TktWZkx6MzBWWTg4ZkFFNkxRaWJEWTdwa3pxamN6c1F1UmNLMEZlbnVPaHVMS0ZyTU5QUEdYRWk0aE9ZWkxZUXJNdy9FMGxMdTFHTlVMTk9pUWFUZFdNb0RGRDF6VDZIb0tiYTdyejNmb0hvTWdhNU9URjFIdXMwV0JHVUdDaHVuMzQ1SEI4ZDcyTjZvUVJLekJzd0NZVWw0YmdjbVlpc25Oam9jZ2FkR2lmb1I2Zm1kT2hrVjhGdWNQd2dvaUlpSWpJeTFtc2RyejMwVlk4Y1BjSTJHd1MwczVtSXpEQWlHR0RPMkhrc000SUNhN3FzRkJlYnNXV0hXZXdjV3NLN0hiSGc5ekdyU2xJejhqR25OdUh1QlMxQkJ3L1pZOElEMEJFZUFBQ0E0d05DaS9XYkRpT3hJNVYzVDJ5c291d2VuMzlYVXkwMnFvSFpKM3V4Z296RGh2Y0NYZmNPbEM5enJaZHFmaHU1U0hJY2xVQWNlNUNMajc1WWhjZW1Ec0NwMU96TUdWU0w1ZHJTSkxzOHRCZVliR2pyWElPTExUYWxpbWFHUmwrMVdWYnI2czVTOGM1ME1ndmJOZWc3aUdSRVZlaEZSMnpoMFJOdzVaRFpWK0xiZEJ4b2NHNVdEajNiMnJvc3UvSU9IeTlhb0ZhbTBOV0hIOS9nZ0lLMFNQNU1IcTQ2YXB5K09TSUJ0Mkw2c2J3Z29pSWlJaW9GYkRiWlN4ZHZoOEQrblhFSS9QSG9sdHlqTXZzaGRJeUM3YnVPSVB0dTFKUllhbTVET1RDcFR6ODQzOXJNWHh3SjB3YTN4T2hJVlVQaFRhN2hFMWJUMkgzdnJNTkdvdlZhc2M3aTdiZ1o0OU1SR3hNS0Q1ZnRyZEIzVHljSDRxTitwcExCaHJDWk5ManJ0c0dvMS92ZUFCQVNXa0Z2bHErSDhkVExyczkvdmpKeTNqaFQ5ODZLcHdLd0tCK0NUQ1pIRXRKbklNTG0wM0MyWE4xenh6eFpjN2ZpeHNObG1wVFdCd09SUkhVcFIzVjI0a0NnRlpiRlNCOXUvWkJwS1Qxci9lNnYzbmlHVVNHWjE0L3YzRkxvT3FTRkg4YUQ4eitEd0w5aXlETEl0WnN2Z3ViZHMxd09lYWIxUTloMytGeHVIM2FZc1Mzci9uZno1NURFeG9jbEZEZEdGNFFFUkVSRWJVQ1lhSCtlUDcvYm5GNXlDd3RzK0Q0eWNzNGV2d2lVczltdTh3NmNFZVdGZXpjbTQ0OUJ6SXdzRjlIREJ2Y0NVa0o3ZkRWOG4zWWYraDhvOFpUVVdIRE94OXV4dEJCblhEeFVsNjl4MnMwZ2hxMmxKa3R5TW9wcXVlTW1tS2lRL0Rrd3ZFSUNEQkNsaFhzMnB1TzFldVB3VnhQKzFmTDlUQm4rWXFEK0dITkVZd2YzUTJUSi9aeStWNSt1L0lReXNwcXI5Zmg2NXkvRi9YOVBXcXFncUlJZkwxcUlXWk0raHgreGpKb05IVXZHMmtLbmZiR1d3RUxnb0tKSTcvSDVISExvQkZrNUJlMnc1SnZmNGJ6bDVQZEhuOHBNd24vVy94NzNERjFNWVlOMktUdTMzTm9BcjVaTS8rR3gwTU9EQytJaUlpSWlGcUIvSUl5SER0NUdTV2xGYmg4SlIrWHJoUWdLN3NJU2hOYWUwaVNqSDBIejJIZndYTm9GeEdJZ3NLeUpvMnB0TXlDalZ0VEduU3NWaXZpM0lWYzdOcWJoc1BITHFwTFdob2pLN3NJS1djeW9kZUxXTFBoT0xKemlodDlEWnROd3ZwTko1R2JWNG9INW81QWhjV0diNzQvME9qd3h0ZUlvZ1psWlJhc1hIY1VlL1kzYkFaT1UrdzlQQjRIam8xRys4aUxLQ2l1V2NpeU1udzRmemtaT1hudEczWHRNbk1ncnVYWFg4T2lQaHBCUmx6TU9TaUtnTTE3YnNHR2JiZkRZalhXZVk0c2kxaTJlZ0VTTzV4QmJrRVV0dTZaanJNWHV0L3dXS2lLb0RUbDA0NklpSWlJcUkxUkZBV0tva0NTSkVpU0JLdlZDcXZWaXZMeWNyeis1ZzVQRDQrYVlNcWszdGk1SncwbHBSV2VIb3BIYVRRQzdwZzVDS3ZXSFlYWmZPTXpGNW8rRGdrUHpYa2RtM2JlaW95TDNScDgzaDNURnVIcytSNDRmbVlRSktsNWZqNnYwVWdJQzhsRmJuNVVvODRUTlJJa3VXV1czZFJtL3R3ZU1KbE1NQnFOOFBQemcxNnZoMTZ2aHlpS0VFVVJnaUMwYUFlWm53ckRDeUlpSWlLaUJtQjRRVVRlcUsyRUY4M1RYSm1JaUlpSWlJaUlxSVV3dkNBaUlpSWlJaUlpcjhid2dvaUlpSWlJaUlpOEdzTUxJaUlpSWlJaUl2SnFEQytJaUlpSWlJaUl5S3N4dkNBaUlpSWlJaUlpcjhid2dvaUlpSWlJaUlpOEdzTUxJaUlpSWlJaUl2SnFEQytJaUlpSWlJaUl5S3N4dkNBaUlpSWlJaUlpcjhid2dvaUlpSWlJaUlpOEdzTUxJaUlpSWlJaUl2SnFEQytJaUlpSWlKcEFFQVNYMzRtSVBLSDZaNUd2ZmlZeHZDQWlJaUlpYWdSZmZUQWdJdC9pYTU5VkRDK0lpSWlJaUJyQTF4NEVpS2h0OEpYUExvWVhSRVJFUkVSRVJPVFZHRjRRRVJFUkVSRVJrVmRqZUVGRVJFUkVSRVRVaXZuSzBwQzZNTHdnSWlJaUltb2lRUkFnQ0FLMFd2NXZOUkg5OUxTaTROSmx4SmREREg3S0VoRVJFUkUxa3ZORGdpQUlDQWsyZW5oRVJOUVdCUWJvMU04alh3OHhHRjRRRVJFUkVUVlI1VU5DVXNkUVR3K0ZpTnFnRHJHQkx1RkY5UkREbHpDOElDSWlJaUpxSUhjUENZSWdZRkQvV0FUNDZ6dzlQQ0pxUS94Tld2VHFGZ1pSRktIUmFOd0dGNzRVWURDOElDSWlJaUpxQWtFUW9ORm9vTkZvNEdmVVk4TG9CRThQaVlqYWtLRURJbUUwNnFIUmFOUUFvekxFOEVVTUw0aUlpSWlJR3FIeXA1dVZEd3FpS0VJVVJTVEVoMkg2VFVud04yazlQVVFpOG1FbVB4SGpSOGFnUTJ3UXRGb3R0RnF0K2pua0hHRDRXb2pCVDFZaUlpSWlva1p5RjJCb3RWb2t4SWZoampBampoelB4cVVySlNncHRjRXVLWjRlTGhHMWNscFJnTDlKUlB0b0UzcDBEWVhKendDZFRnZWRUcWVHRjc0Y1hBQ0FvQ2dLUDAySmlJaUlpQnBJVVJUSXNneEpraUJKRW13MkcydzJHNnhXS3l3V0M2eFdLNnhXcTdxLzhqaEZVZFJmbGRlaHR1MzhoV3dVbDVnQkFJRUJKaVFtUkhsNFJPUXRxbmNPRVFSQm5WMVJHVnJvOVhybzlYb1lEQWJvOVhwMXYvTXNERjhLTVRqemdvaUlpSWlva1NwblhTaUtBbEVVSWNzeXRGcXRHa2hVdmkrS1lxM2hCY0FBb3kzTEx5aEZkazZ4WTBNQXVuZUxoTkhJbHJ2a1dtVFRYWGloMVdwZEFvemFsbzM0R29ZWFJFUkVSRVJONEJ4UU9JY1F6dnZ0ZGpza1NZSXN5NXg1UVNwWlVaQnkralRLeW0wQWdJVDRLRVMyQy9Qd3FNaWJ1SnQ1NGJ4RXJUTEFjUDdkRjJkYk9HTjRRVVJFUkVUVUNOVi9LbHI1UUZHcGVoME1XWmJkaGhmVWRwMUl1WUNzYk1lc0M1MU9pNEg5dThKa01uaDRWT1NOcW9jWDFRT015dGZWMjZYNll0MExoaGRFUkVSRVJFM2cvRUJSZmJ2eUFhTXl1SEFPTDV3eHlHaDd5c3N0MkxZekJSVVZqbGtYRThaMlIxaFlzSWRIUmQ2a2V1aFEvYlBGdWN0UlcrZ3lVb25oQlJFUkVSRlJJd21DQUVWUmFqd29WSzkxVVZuY2s3TXVxTkthRFlkUlVGZ09BSWdJRDhMb2tYMmcxWXIxbkVWdFdmWFpGNVgxTDV3RGk4clh6dWY0R29ZWFJFUkVSRVJONFB4d1VQa0FJY3V5eTRORWZYVXVHR2EwTFZldTVtSFQxaFBBOVQvM21UTkd3R1R5OC9Db3lOdTRtM2xSK1h2MUVLUDZhM2ZuK3dxR0YwUkVSRVJFVGVROEF3T0ErcE5QUlZGY3dvdktmZFIyS1lxQ0pWOXRnOVVxQVFENjlFckFvUDVkZlBaQms1cVh1d0NqK2o3bjQzd1J3d3NpSWlJaW9odFFmZGxJWlpqQjJSYmtiTy8rTXpoNi9Cd0FSOGcxNzk1SjBHcjVPRVoxcTJzV2hydmZmUm4vYXlFaUlpSWlhZ2ExUFdRd3JDQ3IxWTVGbi80SVdYWnNUNTh5Q0Izam96dzdLR3FWYXZ1Y2FRc1lYaEFSRVJFUk5hTzI5REJCRGZQOXl0MjRtcGtQQUFnS05PSGV1OGJ4N3drMVNWditlOFB3Z29pSWlJaW9CYlhsaHcwQzh2Skw4TVd5N2VyMkEvZE9RR0NneVlNakltcWROUFVmUWtSRVJFUkVSRTJ4K05NTnFLaXdBZ0FTT2taaDZrMkRQRHdpb3RhSjRRVVJFUkVSRVZFTE9KMTZHVDl1UHFKdVA3WmdLa1NSajJCRVRjSC9jb2lJaUlpSWlKcVpvaWg0NTRQVjZ2Ykk0VDNRcjArU0IwZEUxTG94dkNBaUlpSWlJbXBtbTdZZXcrblV5d0FBblU2TGhROU85dkNJaUZvM2hoZEVSRVJFUkVUTnFMekNpZzgvWHE5dTN6RnpCR0tpUWowNElxTFdqK0VGRVJFUkVSRlJNMXE2YkJ2eUMwb0FBR0doZ1pnemU0eUhSMFRVK2pHOElDSWlJaUlpYWlhWjJRWDQ1dnRkNnZhQ2VUZkR6NmozNElpSWZBUERDeUlpSWlJaW9tYnl3VWZyWUxQWkFRRGR1c1Jod3RnK0hoNFJrVzlnZUVGRVJFUkVSTlFNamh6THdNN2RLZXIyWXd1blFSQUVENDZJeUhjd3ZDQWlJaUlpSXJwQmtpVGpuUS9YcU51VHh2ZER0eTV4SGh3UmtXOWhlRUZFUkVSRVJIU0QxbXc0Z1BNWHNnRUFScU1lOCsrL3ljTWpJdkl0REMrSWlJaUlpSWh1UUVscE9UNVpza25kbmp0N0RNTERBajA0SWlMZncvQ0NpSWlJaUlqb0JuejI1V1lVbDVnQkFORlJvYmp0MWhFZUhoR1I3MkY0UVVSRVJFUkUxRVFYTDEzREQ2djNxZHVQeko4Q3ZWN3J3UkVSK1NhR0YwUkVSRVJFUkUyZ0tBcmUrWEExWkZrR0FQVHJrNFRoUTd0NWVGUkV2b25oQlJFUkVSRVJVUlBzUFpDS1EwZk9BZ0FFUWNCakM2YXlOU3BSQzJGNFFVUkVSRVJFMUVnMm14M3ZMYXBxalRwOXltQWtkSXp5NElpSWZCdkRDeUlpSWlJaW9rYjZmdVVlWE0zTUJ3QUVCUGpoZ1hzbWVIaEVSTDZONFFVUkVSRVJFVkVqRkJTV1lzbFhXOVh0KytlT1IxQ2d5WU1qSXZKOURDK0lpSWlJaUlnYTRhUFBma1I1dVFVQUVOK2hIYVpQR2V6aEVSSDVQb1lYUkVSRVJFUkVEWlIyOWlyV2J6eXNiais2WUNxMG91akJFUkcxRFF3dmlJaUlpSWlJR2tCUkZMenp3V29vaWdJQUdEYTRLd2IyNit6aFVSRzFEUXd2aUlpSWlJaUlHbURiamhNNGVlb2lBRUFyaW5oNC9oUVBqNGlvN1dCNFFVUkVSRVJFVkErTHhZYjNQMXFuYnMrNmRUaGkyNGQ3Y0VSRWJRdkRDeUlpSWlJaW9ucDgvZTBPNU9ZVkF3QkNndjF4ejUxalBUd2lvcmFGNFFVUkVSRVJFVkVkY3E0VjRhdmwyOVh0K2ZmZkJKUEo0TUVSRWJVOVdrOFBnSWlhWDJVUktTS2lHeVVJZ3FlSFFFVGtjUjkrdkE1V3F4MEFrTnlwUFc2ZTJOL0RJeUpxZXhoZUVQbUE2bUVGd3dzaWFpa01NNGlvclRtUmNnRmJkNXhRdHg5Yk9NMG5QZ3R0cVdlZzY5TFYwOFA0U2NobFpkRDQremY0V0ZnczBJU0Z0ZkNvcUxFWVhoQzFZcFVoUlcyL1Z6K09pS2crMWYrSHZISzd0djFFUkw1TWxtVzgvY0ZxZFh2YzZON28yVDNlZ3lOcUhsSjJOdkorL1g4d0RCaUl3SGtQUXRzeG9kSFhLUHJYUDJFY094YUdBUU1iZEx6dHpHbG80enRDOFBOeis3NWNVZ0s1cEJqYTlyRnUzN2ZzM1F2RGtDRkFFLzc5eWYvTnM5QjE3Z3pUTFRPZzY1eGM1N0ZLU1RGeWYvNGsvQ1pPZ3YvdHN5RkdSamI2ZnM3TTY5ZEIzNnRYclYrWGVsK3JGVVd2L3gxU1lRRUM3N2tQK3I3OWJ1aSt2b2poQlZFcjVCeFNWSDlkZlI4UlVWTTRoeGJPdnhSRmNRa3VHR0lRa1M5YnYvRXd6bVprQWdEMGVoMFd6THZad3lOcUhwWUQreHkvSHpvSXkrRkQ4QnMvQVlFUExZQW1JTERCMTdDZE80dnlyWnVoUzBxQy8reTdZQncrb3RaZ3daYVJnYnpmUEFzeElnTEJUejBEZmM5ZU5ZNVJ5a3FSKytUak1BNGJEdFBVNlJBQ0E2ck9UMDFGOGR0dlF0K3ZIMEtlZmhhYW9LREdmY0VhRGNxM2JFYjVsczNRZGV2dUNBZjY5SEY3cUdBeVFiSFpZRjY3QnVZTjYrRTNkaHdDNXQ0THNWMjd4dDN6T3N2ZVBTaCsrMDBZQmc2Qy80eGJhdzBsQkwwZVFtQWdiSHYzSVAvbEYyR2FQQVZCanozUnBMREdWekc4SUdwbHFvY1ZzaXk3ZmMxWkdFVFVVSFhOdHFqOHBkRm9YRjVYdmw4OXpDQWk4aFZsNWdvcy92UkhkWHZPSGFQUkxpTFlneU5xUGhYNzlsVnRLQXFrbkJ3SVJ2Y3pJbW9qR0J3RlMyMFpHU2o1K0NQb3UzV3ZkYW1GTGlrSmhnRURZVGwwRVBrdlBvK2dSeCtIYWZJVTErc0ZCQUNLZ29yZHUxQ3hlNWZiNjFpUEhFSGUwNzlFNkI5ZWdUYTI3cGtNTHRjMkdxdGU2M1hRSmlUVThYVTVIU3VLRUtOam9Ba05WZmRKT1RsUXpHWFFKaVEyN041NlBhQW9zQnpZRDJ0S0NzSmUvajEwWGJ1NVBUWm80U093SGprTUtUY1g1blZyWVJnOEJJWkJnOVgzSzNidmdpNHBDV0pVZElQdTdXc1lYaEMxSXM2aGhDekxhbGhoTHJkZzI4NDBwSnpKUkg2QkdUYWI1T0dSRWxGcnA5T0pDQXMxb1h1WGFJd2NsZ1Evb3g2aUtFS2owVUJSRkdnMEdqWEVBRGdEZzRoOHorZEx0NktvdUF3QUVOa3VHTE5uamZUd2lKcUhkQzBIMW1OSFhmWlpUeHhIN3VPUHduLzJuVEJOdWdrUXhYcXZJMmgxNnV2Z1h6MWRiNDJJZ0xuM3duTG9JQ0RMS0g3bkxlaVNrcUJMN2xKMVBhZlFBQUIwWGJ0QjBEaitiYkZkdUFqRjdQaXpNQXdmQVcxTVRMM2pjeG1yMDljVE9IOUJuVE0zQkwyK2FneWRPaUhncmpucXRwU2RqZndYbm9OaXNTRHNMNjlDRzllaC9uczdYUy8wZDg5QjE3VWI3SmN1UWJIYjNCNXZHREFRNXZYckFBQktlVGxzNXpJQUFMWlRwMUQ4L3J2UUJBVWg5TVdYNjEzKzRvc1lYaEMxRXU1bVhNaXlqTlQwTEh5ejRqQ0tpaXM4UEVJaThpVTJtNFRzbkJKazU1VGc4TEZMbURtdE56b25SVUlVUlloTy94TlkyM0lTSXFMVzdQS1ZYSHkzY3JlNnZmREJ5VEFZZEhXYzBYcVkxNjBGcnY5L3BhNXJOeGhIamtMcFo1OUF1cGFENHJmZmhIbmxDZ1QvNGxkVndZS2l1Ris2b0t0NmxCU005YmVOMVNVblE1ZmNCYmEwVk1jTWk3MTdYY01McmV1amFkaWZYMVgzNWIvMGdocTQrRTJZQ0RpRjV3MVNMWXl4SGp1S3d0ZGVoU0xWL1FNLzYrblR5TDc3VG5WYnNka0J5YTZPS2Z6VjErcWZCZUg4YjJhQVl5bU0vZnc1RlA3ekgrcWZRMjBLWC85N2pYMXlVUkh5WDNnT0liLytiWVByamZpS1J2NnBFNUVuT1FjWGtpVGhURm9tRm4yMm04RUZFYldvb3VJS2ZQTGxmcVNtWjhObXM4RnV0ME9TSkplbGFrUkV2dVM5eFdzaFNUSUFvRmVQamhnOW9xZUhSOVE4RkxzZDVSdldPellFQVVFTEg0Yi9yVE1SOXVyZjFKb085a3VYa1AvY2J4MnpKQUFVZi9BK1NqNzdGSEpwYWJXck5UNndOZzRmcnI3V2Rlem84cDVjVWxKMVphMjJScGh4UTV6Q0R1dXhZOUQzN0luQUJROURzVmlnVkZUVStLVlNGTmY5MTRNTEFKRHo4NUgvd3ZPUWNuTWJmTzlLeHRGakVQVG80elgyYTl2SFF0K3pGN1J4SGFEdjJhdEdiUkI5OXg3UTkrd0ZYYWZPS1B2K08zVldSbHZCbVJkRXJVRDFZcHl5TE1OY2JzSHlINDU0ZW1oRTFJYXNXSE1janp3NEhBSCtqblhSenJNdUtuSDJCUkcxZHZzUHBXSGZnVlFBanMrMHgzMmtOU29BVkd6WkRMbW9DQURnTjI2OE92TkIxNmtUd3Y3eVYrUy84QnlrN0d3b05odUszM29EN1Q1WURNZ1N5cFo5QmZQcVZmQ2ZOUXYrdDg1eXFTSFJHSWFodzFIeTZTZndHek1PeHRGalhONlRzclBWMTJJamw0WFV4bnJzYUkzbEtDV0xQNFI1eldvRS8rem5DSDNoSldnQ0FpREd4a0xqSDZET01NbWFOUU1Bb08vZUhXR3YvazA5MTd4K0xiU3hjVzRManRaR3FCWmVTRGs1RUNNallab3lGWDVqeGdJNkhmS2UvaVhzbHk1Qk5wY2grRmRQcVMxczVZSjg1RHowb0RwRFE2bW9RT2pMZjRBbUpLVFIzd3Rmd0prWFJLMkk4NnlMYlR2VE9PT0NpSDVTeFNVVzdOcDd6dTNzQ3lJaVgyQ1hKTHo3NFJwMWU4cE5BOUFwcVhrZXBEMU9zcVAwcXk4QkFJTEpINEVQUE9qeXR0Z3VFcUV2LzBGdFpTcmw1UUdLQWtIdldCS2ltTXRRc1dzWElNdE5Ib0kyTmhidDNub1h3VTg5WGVNOWE4cEo5YlcrZXpQTWRGRVVGUHo1VHlqNWVIR050NlNzVE9TLy9CSVV1eDNRNnlGZHV3YmIrWE93bmN0d21jMmdWRmpVZmVVL2JrRHgyMitoNE05L2F1U01oNnJneTNyaU9ISi84U1JLbDFiK09aZ2c2SFFJbkw4QUFDQVhGcUxnMVQrck16ek1HemFvd1lWeDVDaUUvUFozMElTRXdIcnlSR08vR3o2Qk15K0lXZ25uT2hlU0pPRjBXbmI5SnhFUk5iTzBzOWN3ZW5paVdyRFR1UXVKci94a2tvamFyaDlXNzhQbEs0NWxBQ2FUQWZQdW5lVGhFVFdmc2hVcklPWGtBQUFDNXozbzBrR2praGdhaHVBbmY0N0NmL3dOK3Q1OUFFR0FZS2dxT0JuOHhKTVFUS1liR29mdGJEbzB3Y0UxcmxPeGE2ZjYyaml5V25GVXAzOWZ6S3RYUWRlcE02VHNMTmd2WElDK1p5LzQzekc3eG4zc0Y4NURzVmdnRnhaQ0V4R2g3dGQyVElEOXdubEFzcU5rMFllUXNyTnFIK3U1RE9ROTlVdVhmWXJaaklJLy90NVI3eUs2WnJDVjg5QThLR1p6MWZHMnFzS2NKUjkrQUFBby9XSUpCS01CL2pOdkErQW8waWxHUlVQS3pvSmNYQUpGa2dIWkJ2UHFsUUFBdjRtVEVQeXpYMEN4MlZENCt0OVJzWDBiQXU2OUh3RjMzbFhyMkgwUnd3c2lMK2R1eVlna1NjZ3ZNTmQvTWhGUk15c3Nxb0ROWmxPREMrY09KSlV6TUJoaUVGRnJWRlJjaHMrKzJLeHUzemRuUEVLQy9UMDRvdVlqNStlcnN5N0U2QmlZYnJxNXhqSDI4K2VSLzRlWEVQVG80d2o1emUrZ1MwcHl2T0c4N0VIWDhLS2w5b3NYYWhURWxISnlVUGo2M3lGR1JpTGs2V2VoNitwWUhsR3hiU3RzWjA0N2J0RTVHZnErL1Z6T2MrNE9VcjVoZlZYZERnQ1dRd2NoeHNYQk9IU1l5emtWKy9jN3ZuWnpHVFNvQ2k5TU45Mk00Zy9lQTBRdHduNy9SNVJ2MllUU3I1WkNqSXFHSmpnSWdsYW56bXdRVENib0VwUGNmbjFGLy9rM3dsNzVTNDFpb0NIUC9oWUZmM2pKdFhhR0d5V0xGNkZrOFNJSUpzZmZzY3B1S3BEc3lIbndBVUNSb1pTWE83NlczYnRRc1hzM0lObWhXQ3dBZ05JbG53STJHd0x1dWJmTysvZ1NoaGRFclVUMUxpTnNoMHBFbm1Denk3RGI3ZEJxdFM0dG03bDBoSWhhdTQrWGJFS1oyZkhBR2RzK0hMZE9IK3JoRVRXZm9yZmVVQitFcGF4TVJ3ZU5hclVZRkpzTmtDUVUvZk1mQ1AzREsxVmROQnJiMmVNNlcwWUdpdjd6TDdjZE5hVHNiT1E5OXhzRVAvNGt0QjA2b09qTi93RUFCS01Sd2IrcXVhVEVmK1lzV0UrY2dGeVE3LzVlYVdrdTRZVmlzNkg4ZXJ0UlZBdFFkTjBjSFZiMHZYdERqSXhFd0YxM3czL1c3UzR0VGJQdW1PVTR0bU5IaFAzeEZaZnpGWnNOUmYvNUZ5eUhEc0p5OUVpTmpoLzY3dDBSOGNiYkVBd0dhQUlESFIxYzFxMEZBSVQvNnorQXpZYjhGNTlYUXdnMXRIQytSN1Y5empNNW5KVis5U1VVbXhXQjgrYTdmZC9YTUx3Z2FnV3FCeGRTUFcyZGlJaGFVbVc5aThxYUY3SXNxN012T091Q2lGcWpzK2V5c0diOUFYWDdzUVZUb2RXS2RaelJlcFQvdUFHV0EvdGQ5aWxXYTYzSEsxWXJ5amVzZzc1N2R3QTFDMDQybE4rNDhWQXNGaFMvOHhiRXlDaUlZV0d3WjJkQnpuY0VFTWJoSTZBSkRFTCt5eTlDc1ZpZ0NReEU2SXN2UXhzWFYrTmF1czdKaVB4Z0VRcisvQ2RZRGgxRTZPOWVnTmkrUFFTOURrSkFJRFQrcmpOa3lyNWVDdW1hWTRtTTg2d05BQ2hiOWpVcTl1eEd4YzRkS0g3bjdUcS9CdXVwVTJxUTRVN2hYMTVCOEZQUHdEaHlsTXQrMFdtWlNvMnZwVXRYaFAzeEZTamxGY2ovL1l2UWRlcU13SG56SVFRRzFENFFXVWJ4MjI5QnlzcEU2TXQvY0dreDI1WXd2Q0JxUlp3RERDSWlUNmtNVVoxblhoQVJ0VmFLb3VDZEQxYXJuMldEQnlSajhFRGZlRGkwWDc3a1dDSUJJT0R1dVNqOThnc0FnTi9ZY1FoKzZobVhZM1BtM1FlNXFBaGllQVNDZis1VTUwRm9lbzhIMCtRcDhCczdUdTFPVXZ6ZU96Q3ZYZ1VBMEFRRW9PQnZmMVdMVThvbEpjajc5ZjgxNkxwRmIvNFBvYysvQ0cySHJtN2ZMOSsrVFgzdE4yRVNMRWVyT3ZUNXo3a2JZdnRZbEMxZnB1N1RCQVkyNkw1eVNRazBBWUV1WFdLTDMzc0hFRVVZaHcydi9jUnFkRjI3QVFBRXZSNjJzK25JZituNUJwK2IvOUlMQ0gzeFplaDcrRWI3M3NaZ2VFSGs1YXJYdk9EMGJDTHlOT2N1SSs1K2NmWUZFYlVtTzNhbjRQako4d0FBVWRUZ2tZZW1lblpBemFqbzMvK0NZckVnY041OCtOODZVdzB2M0tsY3hpRDRtMXdLWkNvMytFT3oydHFxbXRldWdTWXNESUZ6NzRXVW40L1NMNVk0bHFqSXNtTUpoN1phZlEyN1RaMHhJaGNYb2ZpZHR4RDI2bXR1cngvNi9Jc28zN0xaMFpMMDVpa3U0UVVBQkQ0d0Q4YWhReUZHeHlCbjNuM1FKWGRCd0YxekFJT2gxcS9EZnZZc2l0NzRMM1RKeVFqKzFkUFFCQWMzOGp0Ums2QTNRTEZhSWZqNVFaZVFVT3R4VWxFUnBLdFhIZWY0K1VHNmR1Mkc3OTBhTWJ3Z2FtVVlYaENScHpGTUpTSmZZYlhhOE1YWHV4QWIyd0VBTUdaa1Q1ajhRNUJYWVBmd3lHb0s4QmRoMERjdUhEYU9HUXYvbWJOZ0hEMm1SdTBIRjRwU0ZWNFlxb1VCTFRUak4vakpuOE00ZHB4YWE4SnZ6RmpZTDExRXdWOWVnV0h3RUlROCt4dVg0NHYrKzIrVWI5b0lBREJObVlhZ1J4NnR0UjZITnE0REF1OTdvTTc3Vjg1K2dDZzY2bGNjT3RpZ2NWc09IMEx1cjM2QmlILy85OFlEak92ajEzYUlSOWlyZjZ2MXNQSk5HMUgwMzM4REFJSi85b3NhZFRiYUNvWVhSSzJFODBNQ0h4YUl5Sk9xQnhjTU1ZaW90ZnArMVRGTXUyVTJCS2VsRVhzTzF5eWc2QTIwb29DeHd3SmdORFI4R1lmL3JUTWJkSnhjV3FvVzFxeXhoRUpwbWZCQzI3bXpTNUZNTVNZR3d2WGFGWmFEQnh3ekVxNi9yMWl0c096ZDR6aFFvNEgvN0pvRlI1dEtNQmlobU1zY3N4K1NPdFY2blAzcVZiVmdhTUNjT2MweTh3TFg2NnJZMHRPUWZjL2R0UjludDlYK1hodkM4SUtvbGVGREFoRjVHa01MSXZJRnVYbkZPSFQ4RWthTjZ1enBvVFNJWFZKZ0xwY2JGVjdVUnJGYUlSY1VRQk1hNnJqMnVRejFQVTFJaU92QnpqTTI3QzFZTkY2U29Ba0tncTV6TW16cGFhallzUjErRXlZQ0FDcDJiSWRjNWdpVmpFT0cxbGtRczdFRXJSWUtBREV5Q29FTEg2NzF1TEt2djBMRnJwMEFuR1p0TkpGaXRjS1dscW9XTDRVc3UrMDY0bFlicm4zSDhJS0lpSWdhamFFRkViVjJpejVaanhQSFR5RXN0QjJpb3lLUjNMbTlwNGRVcDVCZ0VhSEJ6ZlA0SnVYa0lHZitBOUFFQlVHTWlvYVVuYTIrcCszUXdlVll4VnIxVTMvRlZudVhrcVpTN0hZVS8rKy9rRXVLRWZMYjUyQWNPUXEyOURTWVY2MTBoQmVLZ3JMdnZsV1A5Ny9qenVZZGdPZ0lnK3dYemlQdnFWL1djL0NOS2Z0bUdhVHNiTmd5TXRSQ3BZQ2pBMG40My81UjYzbk95MFlVdS9jdGFmcXBNTHdnSWlJaUlxSTJKZVgwUld6YWVnd0FzSEhqT3Z6OXp3K2hkMC8vZXM3eUhaclFVQmhIamtMRnJwMlFpNHVkM3REQU1IZ0lDbC8vTyt3WHppUGlYLzkxQ1N3VXM3bFp4eUdYbHFEd0wzK0dOZVVrOUgzNkFCb04vQ1pPUk9rWFMyQTdtNDZLblR1Z2xKZkRmdkVDQU1Bd2FEQjB5Y25OT29iS1ZyRDFGYzIwWjJWQkxpaW8vNEt5RFB2Rmk3Q21ub2IxMkRGWUR4OVMzNnJZc1IyQVkybU9jZHg0bUg5WUFhQ1J5MFpzYlhjSkNjTUxJaUlpSWlKcU14eXRVZGVvMjZOSDlrVHZuZ21lRzVBSGFQejlFZnpVTTdEczI0dUMxeHp0U2dXdEZrR1BQd2x0WEFmWU04N0NmdVdLWTZtR29JRngySEFZUjR5RXZsZnZaaHVEbEptSndyKy9CdW5xVldnVEVoSDYyK2NoYUxVUWdvTGhOMzRDek92V292anR0NnBxYm9naUFoOThxTm51cjJwZzBjeml0OStFZWQzYWVpK1gvK0x6c0o0ODRmWTlYZWRrbUtiZkF1T28wUkIwT3BTdlcrdm9vTktJWlNOeXVkbHhmVW1DdmsvZkJwM2pLeGhlRUhreFRzc21vdGFJN1ZLSnlKdjl1UGtJVXRPdkFBRDBlaTBXenB2czRSRjVqbUhJVUFUY05RZTJNNmNSK09CRDBNYkhBd0Rra2xMSDc2VWxDSHI0a1JhNWQ5RS8vd0hGYm9jbUxBeWhMNzRNd1dSUzN3dVlleS9LdDIrRFhGcFN0ZS9PT2RER3hUWC9RSzcvLzdZdExSWFpkOWUrSkVWcDRJeUhnRGwzSS8rbEYxejJHZm9QZ1ArZGQwSGY4ajZVd0FBQUlBQkpSRUZVbzZmTGZSV2J6VkdBZE1hdFVNb3JZRjd2Q0VmQy8vRlA1UDNmMHdBQTQvQVJNQXdlZ3VLMzM0Unh4Q2dZZXZWQjNtK2ZoV0sxSXVyTHJ4dnpsYlo2REMrSVdnR0dHRVRVR3ZDemlvaThuZGxzd2FKUE5xamJzMmVOUWxSa1NCMW4rTDZBdStZQXpvR3pva0F1dXg1ZUZCWUM3V09iNzJaTzlSb1V1eDJDWG8vUTUxNkFHQjd1ZXB4V2hCZ1NDbnZsTWhWUmhLSC9nT1liaDdQS2Y3c1V4VEVMb3I3ajZxSHYweGVHZnYxaE9YSVl1c1FrQkQ3OGlHdG9VWGs1U1lKcCtpM3d2M1VXeE1oSTVENzVHQUJBME91aGplL29lczJldmREdXc4WFFCRGs2bkRUMzhwM1dndUVGVVN2Q1ZxbEU1QTJxZnhieE00bUlXb3N2bDIxRFFhSGp3VHc4UEFoMzNUN0t3eVB5Rktld290cE1PYm00V08wd1lqMXh3dTJEZDFNbzVqSlluT28vQUVEZ2dvZWg2K3hhdzhKKy9od0svdlpYU0ZldlZ1MlVKT1Q5N3RjdzNUd1pwbHRtUUJ2bldsUzAvcHZYL3UrVWNyMTdSMzFGTXh1NmJBUUFBdVk5Q0RFMkRrRVBMUUJFMGUweGdsYUxvSVdPV1MzbFd6YkRmc1V4Rzhnd2RKaExDMWtBRUtPaXFzWmJYcTRXN1hSdUo5c1dNTHdnSWlJaUlpS2ZsNW1WaitVcmRxbmJDeDY0R1VaajIzbndnMFlEUWFlRFlyUEJtbm9hRmJ0M3FmVWVuTmxTejZpdnk1WXZnM0hFQ0FBQ3lyZHNnaGdhQmsxSUNBUi9mMGlabWVweGdsQi8rMWE1dkJ3UXF4NC9qU05Hd2pSNVN0WDdaV1VvVy9ZVnlsYXNVRHR4K0UyNkNSby9FOHArK0I2UVpaalhyb0Y1N1Jyb09uV0d2azhmNkx2M2dOZytGbUowTkFSdEhZKzJ6dTFGcTdjYXJhMzFxS0s0QkR0S0kxcVU2aEtUb0d2Z2NodkxrY01vZnVzTkFJQ2cweUZnN2oyT053VEJiZWdpNVZSMWhyRmZ2RkFqL1BGbERDK0lpSWlJaU1qbnZiOTRIZXgyeDR5QzdsMDdZUHlZNWlzKzJTb0lBclFkT3NDV2tlRW9sdm5hcS9XZW92RVBnQmpSRHJZenAxRzJySmI2Q29MZ01qT2dObUo0Qk1KZi9TdnlYM29CY25FeGdoNTc0di9adSsvNHFNcnM4ZU9mT3kyVDNrTm9TZWk5VittZ1ZFVVViTmdSVkhSZHkrbzJWMTIzNmFwZmQzL3I2bHBCQlN3b2lLZzBrZDU3VXlEMGtoRFNlekw5L3Y0WWNqT1RUQ3BsU0RqdjE0dVg4OXk1NVprQko3bG56bk1PQU03c0xFcVdMYVZrNlZLdGFLVXVNb3J3WHoxQlFOOStBQmdTRWlpWTlTR3F4UUtBL2ZneDdNZVBVYnpvRy9mekxWb1E4L2E3VlYvYzVTeC9YTEhWcU5OM1VNSis1QWk1ci80ZFEwSWkrcWdvckx0MmFzL3B6SUUxdnQ2YTJJOGVvZmk3eGU0T0pCY0NKZUcvZmdyRGhXVTZ1c2hJWERrNTJBNGZ4dmJ6QVpSZ2R6Y2N5N3ExMmpueTNuaWQ4Q2Vmd3RTbDYwWFBweUdRNElVUVFnZ2hoQkNpVWR1ejd6aWJ0eDNTeG8vTm1IQk5GaFlPblRhZHZOZGV4VlZVVk9PKytyZzRJdjd3SnhTekdXT256a1E4KzF1S2wveUEvZkFoci8yQ3hvNURDYXpkemJ3dU1vcW9mL3dUKzVGa2JQdjJVcnB1TGRiZHU3VHNCMzFNRE1HM1RpWnc5Rml2NVJDQm84ZGc2dEdUZ2xrZllOMjJ6WHVlTVRFRWVtUncrS0xhUFdwdGxGb3FQT2U3em9VU0hBd09CN2I5Kzd4ZlEzQXd1dGpZbWw5c3hUbFlyZGdQSGNLNmR6ZVc3ZHU4bHNYb204UVQ5dWhNQW5yMzBiWUY5T3hGNmVwVnVISnp5SG5oK1NwZWx3MUQwMloxbmt0REpjRUxJWVFRMXhSRlVWSFZhKzhYVmlHRXVGWTVuUzdlbTFYZUduWDBxRjYwYjNjSmkxQTJJS1p1M1ltZDlRbU8xRlJVcThYblBvcGVqeTRpRW4xc3JMWnNRakdaTUE4ZGhubm9NRXFXTHFIZ3cvY0JDQm8zbnREcEQ5ZHBEb1Z6UHNHeWZwMVdIRk1KQ2lLZ2J6K3RxMFpWeXovMGNYRkUvdkVGN01lT1VyeHdBWmJ0MnpHMmFrWFUzMTlCTVp1cnZhWm5weERWWnZYNW5GS2hOb1doUlF0aVozOUt5ZmZmVVRodmpqczdRcWNqOU9GSHExK2k0a1BKc3FVVWZQU0JWa3NFUUJjV2hxbG5Md0lIRHlXZ1g3OUtTM2hDNzM4UVowNDJ0cjE3SzU5UVVURDNIMERvSXpQUlJVWFZhUzRObVFRdmhCQTF1bUZrWjM0K21NcjU5UHc2SDJzMDZCazVyQ05yMWgvRzduRFdmRUExV2pTUEpQVmNubGR4UUVWUnVHRmtaelp1T1VwcGFUVVZvaStEUGowVE9YWWlnL3lDMGl0NjNjYml0a2w5K2VWd0tvZVMwMnJlK1JLNmQvSi9PWi9Sa3JWYmJzVHU4TDNXdVYrUDllajFEcmJ1SG5WRjUrWXBMQ1NQb2YyWHMyTDlGQndPbzkvbUlZUVFEZDNTRlRzNGZTWURnRUN6aVduMzNlRG5HZm1YRWhDQXNYWHJlaDhmTk9GR0ZLTVJZL3YyR0JLVDZueThQaVlXODZEQkdOcTB3ZGltTGNiMkhlb1VEREMyYlVmRTcvK0lLeThQVjFGaGpZRUxBQlNGd0ZIWEV6Um1MTWFPbmNxM3Uxem9nb0lJdW1raVFUZmRYUGt3azRuZ0tiZmh6RWpIbVpsSjhPMTNZdXJVcWRKK05jNjVWU3ZNZmZ1aGI5NENRMElDeHJadE1UUnZVYWxZcWlkZFJBUlJMLzhOMVdMQm1aTU5MdmZ2djRwT2h5NDZHaVVnb003emFPZ1VWVXFFQzNIVlVsVVZWVlZ4T3AwNG5VNXNOaHMybTQzUzBsTGVmR2ZqRlp2SHpPa2phWjBVeXpmZjdlTDBtYXc2SFh2VHVCNTA2ZFNjTXluWnpKcXo0YUp1OUYvNDdVVHlDMHFZKytVVzh2TExXMFM5K1k4N2NUaWNiTnAybkhVYkQxK3hZTUp2bnh4SFhGd1lXN1lmWjlYYWd4TEVxSU9veUdCZS9OM05LQW9jU2s3ajJ4OTJrNTVaY05tdnE5TTUrZHR6ajJBT0tDVTNQNFlscSs5aXo4K0R2UFlKRGNuanhhZCtqVjduNVBDeG5ueSsrREdLUzBJdis5d3FtalJtTHNNR0xDTWp1eW56djV2SnFaU3JweURYdEttZENRb0t3bXcyRXhnWWlNbGt3bVF5b2RmcjBldjFLSXB5VGFaakN5R3VQZ1dGSlR6MDJIOG9Lbkwvakg3by90SGNNWG1vbjJjbGhLZ1B5YndRUXRRb05EZ0FrMUhQWFZQNjEvc2NDUzJpK2MwVFkvbG96bnJPcHVUVStmaFdpVEhFUkljUUV4M0M3NThlei94dmRyRDN3QmtBN0E0bjVnQWpvNFoxWlBqZzlxeFpmNWdmVnV5cjRZd1hMeklpR0tOQno3QkI3Ym11Znh2V2JVaXU5M1YxT29VeG83cXladjBockRaSHpRYzBjQVA2dHRhK2JPalVvU2tkMmszZ3EwVTcyTHJqK0dXOWJwdkVRNWdEM0wvQVJvWm5jZSt0YjVQVTRpaUxsaitnN1ZOWUZNSEs5Wk1aTitKck9yYmR5OVBUWCtDRHovOUFabmJUeXpvM1QwMWlVaG5jZHlVQWNkRnBQUEhneTZ6Yk5vRmxhKzZRTEF3aGhLaURlVit1MFFJWFRlT2p1SFhpZFg2ZWtSQ2l2bXJ1YVNPRXVPYUZodFlpSGE4VzlEcUZxTWpnZWgwN2ZFZ0g3WEZnb0lrSDd4bE03eDZKQURnYzVWV2lzM0tLMkZMSEcrQ2dRQk5qUm5XcDB6ZkZKcE9Cb0tEeUpRZTV1Y1hzM0hzS0FMMWVSL05ta1hYNmMrZmsvb3k3b1N1UHpSaUoyZHk0YjA3TkFVYUdEbXJ2dFczWDNsTnMzM1hpc2wrN2E0ZnlTdUVxQ2d1WFBzUzNLKzZ2dE4rcWpaTklQWjhFUUZSRUpvL2QrdzlDUS9JdSsvekFYWlBqOXBzK1FxOTNlRzBMRENqQm9HLzhnUzBoaExoVVRwM0o0SWRsTzdUeEk5UEdZVFRLZDdkQ05GVHlmNjhRb2xxS0FpSEI1Y0dMLzd6N0V5ZFBaMnJqa1VNN011bkdYZ0NzV25lUTc1ZVZaeDcwN0piQWcvY01Cc0JpdGZQS3Y1WlFVbUlqTk1STWNZa1ZsNnQycTlZU1drVFJzMXVDTmk0dXR2TFoxMXM1ZU5oZHBkbnAwZUpxMWRwREdDNEVEMnJEWk5SejU1VCt4TWVGRXhjYnhtZGZiYVUycStrcUJtRytYTGhkcXduaWRMcm8zN3VWVjhDbHRwSVNZdmpWakZHOE8zc05KU1ZYdG9iSGxUSjBjSHVDQXIxclRiUnBGWWZKWk1CaXNWZHgxTVhUNlp6MDdMSlZHLytTM0lmTnUzeXZlM2FwT3BhdHZaMFpkNzBCUUhoWURxT0hMdUtiWmRPODl1dmJmUU9kMnU3bHMyOGZ4K1hTK3pwVm5ZMFo5ZzJ0V2laWDJsNVVISWJGZXZHdDJZUVE0bHFncWlydmZiUVUxNFV1RnIxNnRHRmcvN3IvWEJaQ1hEMGtlQ0dFcUZaUVlBQTZYWGxHUWtHaGQxMEh6eXlCMGxMdkc4L3dzUElicmJ6OEVrcEtiSmdEakR3K1l5U256bVF6LzV2dE5WNWZVZENDSXdCWjJZVzhPMnN0MlRubExiNHFCa0dpSW9PWmZ2OHdESWE2SlpmMTdaV0VxcXA4L3ZXMkdnTVlUV0xEdks1L050VjdLY3lpSDNaak5Pa1oxTDl0bmVZQTBMSkZGRTg4ZkQzLysyZzFSY1hXbWc5b1FNTERBcmxoUkdkdGJMSGEwU251akp3N2J1M0huQzgyWDdacmQyaDlnSkNnOHJvYXljZTcwenorZEpYN0Z4V0hvYW9LaXVMK3R4QVdrdWUxZjV2RVg3aDV6R2NvcUtDb2ZQYk5FN2pVaTB0bzdOQjZQNk9IZnFPTm5VNERPL2NQWVVDdnRWdy9aREZSa1JsODlmMGoyT3pYWHBFdUlZU29pNjNiazltNzM1M1JwOVBwZUhUNmVLbkZJMFFESjhFTElRUUEvZnY0cmpvZEd1SzlaS1JEdTNpdlpSb0pMYU8xeC9GTndyM08wNzV0RSsyeFRsSG8zNmMxL1hvbjBUUStncWJ4RVdSbUZiSjZ2WGV2OElvR0QyeEhtMVp4QU9UbWxmRDJCNnZwM0xFWlI0NmxrNVZkQ0tCOXExTG0wSkUwWnMxWlg2OEFSbEtDdTdaR1psWmh0ZnZGeFpVSEw5TE81MkczVis2azh2V2lIWnc4bGNYNTlIeFMwM0o5WnBxRWh3WHlwOTlPeEdSMGYydnZjTGpZdWVja3UvZWR3ZFlJYTEvY2NsTnZBa3psUDNwK1dMNFBuVTVoOHNRKzlPNlJTRXBxYm8zL0p1cHJRSzgxWHVNcEUyYlg2Zmh1SFhmUXJlTU9uOC8xN0x3VmwwdlA1OTgrWHU4MnJFM2p6bkwvYmYvUmdpVXFDbDkrOXlpN2Z4Nk1vcWowNzdtT1hsMjJFQitid3J4RlQzQStvMlc5cmlPRUVJMmQzZTdnZzlubHJWRnZHdCtQcElRNFA4NUlDSEVwU1BCQ0NBSEFpQ0VkYU5ZMG9zYjk3cmkxWDVYUDllMlZSTjllU1Q2Zmk0c040KzdiQjNodG16aStKMW5aaGV6L0pjWG5NZEZSSWR3OHZpZmdYaXJ5N3F3MUZCU1dNdTZHcnR3MHJnZWZmcjZKNUtQbmZXWkpIRHFTeGh0dkxRTVZjdktLZWVOdmQyalBmZmpwZW40NWxBcTRYL2N0Ti9VR3dHcHo4UHIvVzFhcmxxNmVtUmVlV1JkdFdzWFJvMXRMRm4yL0cxVlYyYkg3WkxYbm1UaStweGE0U0VuTjVlUFBObnBsbFRRbVhUczNwMWYzOHVVL3A4NWtzV25yTVFCNmRVK2tWV0lNRThmM0pEdTNpSDBIemw3U2E0Y0VGOUM1L1c1dC9OR1h2MlZBejdWVkJpUHFvM2ZYVGFndUhWOThON1BPQVl6SThDeG1USDFkS3lZS29LQVNhQzVCUWVYckpUTUlOSmZRcmVNT21zYWQ1VGN6L3NSUEd5ZXhhdU10T0MvUmNoVWhoR2dzRm4yL2hiVDBYQUJDUXdLNWI2ci8ybDRMSVM0ZENWNElJUUI0NTZQVlBQSHdLSnJHUjFCY1lxV28ySXJONWlBMHhFeEVlQkFBVnF1ZGpBb1pDZkZ4NFJndjNIeW5wZWZqOExqeGJ4SWJodW5DdCt6NUJhV1ZscHlBdXhEbjZiUFpsZHFNNm5RSzk5MTFIU2FUQWF2Tndmc2ZyeVVqczRBZTNWb1NGdXBlanZMb3RCRXNYcnFIaXJFTGsxR1B6ZTRrUGNPOVJLQnNmbVU4TXhvQ1BXb3ZGQmRiS3dVdU9yU0xKendzcU5LOEV6MHlUZ0lDakZyR3lZUXgzWWdJRHlJMHhNeTgrVnU4Nm5HVWlRZ1BJaSsvaElTVzBmVHBtUVRBbVpSczN2bHdEVmJyNWF2NTRFOWhvWUZNblZJZXZMSlk3Y3o5Y29zV2VQcHl3VForKzlSNERBWWQ5OTgxaURucVp2YjlmT2tDR05mMVhvVmU1LzY3UFp2V21rTkhlM0hrZUhmNjlWeEhlbVlMTW5QaUtTa0pxZE95RDRQZWpzTjU4Y1ZWb3lNemVPeSt2eE1SbHExdE81WFNucVFXUjVnOC9tTTZ0OS9OM0lWUE1uZmhrOXgxODN2MDdyWUp2ZDdCMk9FTDZkbGxLNnMyM2N6ZW53ZEpFRU1JSVlDYzNFSysrR3FkTnI3LzdsR0Voa2k5SUNFYUF3bGVDQ0VBOTQzN1crK3Z3bVRVZXdVU2JoclhRNnRSY1BqSWVUNytiS1BYY1g5NS9oYkNqZTVmQ3Q3K1lCWEZIalVhZnYvMGVKckd1N001VnEwN3lQcE5SMm85bjRuamU1S1VFSVBENFdMMjNBMmN1ZEJlZGVUUWp0bytPcDNDd0g1dENBNzJYdjkvNDdnZU5HOGF5ZGZmN2lBOW84QnJtUUpBYVdsNUljemdvUEpqaTBzcTE1Zkl5UzNtbmpzR2FnRVRYM3AxVC9ES0tDamJGaHdVd0llZnJxdTBwT1FQdjVuQTJnMkg2ZGkrS1lvQ21WbUZ2RGQ3YmFNTlhKUUZvanovbmhaOHU1Tit2Wk5Zcy80d1ZwdUQ5TXdDdmwyeW05c205VVd2MS9IQTNZTlo4TzFPTm04L2R0SFgxK3NkV3R0UmdKWHJid1hBNmRLemRYZjl2bzNyMEhvL1V5Yk01djNQbmljN3QvNnB5RTNqenZMdzFOY0lEOHZSNXZUVjk0K3djLzlRbm5qd0w3UnFtVXpITnZ2NDliUS84Nzg1TC9MNXQ0K1RsZHVFMGNNV29hRFNKQ2FWdXllOXk0MGo1N05wMTJnT0h1bE5taXduRVVKY3d6NmUreE9sRnZmUCtjU0VPQ2FNclRwalZBalJzRWp3UWdpaEtTMjFVVm9oT1NJMk9sUjdiSGM0YWRva3ZQeEpSZEZxWXJoY0ttRWhac0k4YW1TRWVEeTJXbXRmdjZGOTIzaEdEdTJJdytGaTFwejFKQjg5RDBEbmpzMUlTb2pSOWtzNWw4czdINjdtTjc4YW8zV3ZTRXlJcGwrdkpFd21BNzk3YWp4cjFoOW16Mzd2b295ZVJUQTlNeTk4ZGZmSXpDcmtuUTlXODhTajE2TW9Dcmw1eFpoTUJtM1ppS3FxcEp4enA2WUdCd1ZvWFVpY1RoZS9IRXIxV1F0REFjYmQwQTF3djIrejVtNW90SjFGd0wzVXFGMmI4dm9ueTFZZVlOZmVVL3o3MWFrTUh0aU81VC85ekpidHg5aTQ1U2hObTRRemVHQTdkRHFGT3liM0l6RWhtb1dMZDJMejhUN1dWcDl1bTd6YW5BNGZ1SXpzM0NhY3oyeEJYTXc1aklhNkJZMGl3cks0ZC9MYm1JeFdIcnZ2Nzd6ejZVdms1c2ZVZkdBRjNUdHRaK3FrZHpFWjNmOGVpMHREbUx2d1NZNmU3QXE0MjdYT21QbzZBUEd4S1V3YVBZL1BGei9HaW5XM2NUcTFMWGZkL0Q2aHdlNE9OK0ZoT1V3WU9aOEpJK2RUVUJqSjBWTmR5TXFKSnpjL2hoTm5PbDVVZ0VVSUlScUtJMGRUV2JsNmp6WitiTVlFOVBxTEs2UXNoTGg2U1BCQ0NPRlRaRVFRZDB6dVQ2ZjJUYlZ0MWRXMDBPa1Vmdi9NaENyUFY1Zmd4Zm4wUEFvS0xYeng5VllPSFVuVHpqOXhYQTl0SDRmRHhkb05oeG5ZdDdYWE4vcURCNVIzOTlEcmRWdy9vaE9EUExhcEtoUVdXYlJ4VUpCSDhLTFVkd0FoUGJPQXY3NzJuUmFJNk5zcmlYdnZ2QTZBMUxRODN2enZDZ0JHait6Q2pXTzdBM0RnWUFyck5sVnVkMWsyOTRBTFU5YnBGQWIxYjhzMzMrK3E0VjN4ai9Dd1FNd0JSdEl6QzJyZTJZZHhOM1JsWUw4MjJualR0bU9zV1BVejRBNkdoWWFZdWYyV3Zvd1kwb0VmbHU5ajRYZTdpSXNOMDRJZEEvcTJwbTNyT0JZdTNzWEI1SE4xdnI1ZTUvVHEzZ0hRT3ZFUXZidHRZdW5xTzRrTXorS2hPOTdFVU1jQVJwbkk4Q3d0Z0pGZkdGV3JZd3g2TytOSGZzM3c2NWE0TzVVQVoxTGJNbWZoazE1QmtNUEhlMUJVSEVaSXNQdTlqNHROTFgvdVdFL2VlUGNOYmgzM0NiMjZlbmRvQ1F2TnBVKzM4Z3lwNVd0dlorV0dXK3YxK29RUW9xRlFWWlgvZmJSVUd3OGEwSW1lM1gwWEl4ZENORXdTdkJCQytKU1hYMHBHUm9GWDhPSmlXRzIxdnprc0tMVHc2citXZUMzdkdEYTRnN1lFQmNCZzBHa0JCRStGUlJaT25jN2lkRW8ycDg5a2N5WWxoL1p0bXpEOXZxRUFGQmRidk9wUUJIdGxYbFRkbHRRemc4SXorK1BZaVF6dGNkUDQ4cXlVOCtuNVZaL0xvNjdHcnIybitYYko3aXIzOWFkV2liRk11M2NJaWdKdnY3K3FUZ0VNUllGSkUzb3h3bU9aejZadHgxandiWG1CVEtmRGhkSGdydE1RRVI2RTJXekU1Vkw1ZU41R0hwOHhpaGJOSXdGMzRkWkhwZzNuK01rTVZxNDVTUExSdEVwMVRxb3lzUGRxb2lJeXZiWXRXMzBIcXpaTkF0enRVbWZOZjQ2SDdud1RvNkYrMlMvdW1oWC80SjA1TDFKWVZIM1IyeFpOVDNMM3BQL1I1RUlnd3VrMHNITERyYXphZERPdUNqVXJWRlVoK1hnUCtuVGZBTUQyUFNPMDU4SkM4cmpwK2k5WXNIUTZXM2FQNHRheGMyamE1RXlsNjZXZVQrSjBhdDNiOVFvaFJFT3padjBCRGllN2F5VVpESG9lbmpiV3p6TVNRbHhxRXJ3UVF2aWtxaXJmTDk5THM2WVJ0RzBkeHpmZjcyYkQ1dHJYckFnTE5mUFhQNVYvMjV1WFg3bFlaM1U4QXhjeDBTR01IOTFORzJkbEYySTJtd2dLTkhIOFpBWXRtMGRoTnJzTEozNi9iQi9iZDUyb01KZnllaFc1ZVNWZXozbGxYdFJ5NllaMzhDSmRleHdmNXhtOHFQcEczek40a256MGZLVVdxaUVoWm9vOHNrTXFhdDQwd2gwZHVJemF0SXBsMG9SZVdycnRyeDY1bnJjL1dFVkdMUUlZSnFPZXUyNGJRTzhlaVlBNzIyWHB5djJzWFAyTDEzN3U0cTd1djdkbEt3K3diYWY3NzYyazFNYmJINjdpMFduRGFaVVk2ekduT05xMGlpTXZ2NFM5Qjg1eS9HUUdKMDluVmZsZW1RTktHRE5zWWFYdEJVV1JYdU1qSjdyeDdwd1hDQWt1SUNVdGljTGk4RXFCQkYrTUJodDJoNm5HL1FBQ3pTV01IYjZBd1gxWG90T1ZCNjlXcko5Q2VtWnpPcmZiNC9PNFVxdjczMjVPWGl5RnhlRjA3YkFUZ0hIREY5QzB5Um1heEtidzRSZS81ODBQWDZWWGw4Mk1HZllOc2RIdWJLV0ZTeDlpODY0YmFqVS9JWVJveUVvdE5tWjl1a0liVDVrMGlLYnh0Y3VHRTBJMEhCSzhFRUpVeWVWU2FkZW1DUzZYU2tGQnFYZTlpeG9FQlFYdzNkSTlkR2pYbEE3dDRybmoxcjU4UEc4akJZVlYzNVQ3b3RmcnVIL3FJSytpbXordVBzaWg1SE1vaWtKQllTblBQM3VqRnJ6d0pTcXl2RnRJVG02eDEzTmUzVWFxV0RiaXlXVFVheTFsWFM1Vnk3d3dHSFEwaVN0dm4xcGQ1a1hGWUlXbjFrbXhQRHB0T0V0VzdHZDlGY0dpOW0zam1YUmpyeHJuZWltRmhacjUxY09qZVB1RFZXUlc2RGpqcVVYelNPNjdhNUJXRTZTbzJNb1hDN1pwcldrOU9UM2VCNmZMdXl1THhXTG43UTlXTTJWU0h3YjE5ODRjaUFnUFlzU1FEb3dZMG9HdE80N3o1Y0x0UHVjeWZ1VFgycEtMbXRRMU95R3B4UkVldk9QZmZQSHRZeVNmNkY3dHZuMjZiV1RTbUxrRUI3bmZ0N1BuMnJCaS9XVHM5Z0JtVEgyOVZoa2ZVUkdaUEhqN3Z5dHRiOUgwSkw5KzhHWGUvK3lQN1A1NU1IdCtHVVRYRGp0SmFubEVBaGRDaUd2R1Y5OXNJRHZIL1JrYkdSbkNYYmNOOC9PTWhCQ1hnd1F2aEJCVmNybFU3QTRuUm9PZWFmY091YWh6dFVxTTVkbGZqMlAyM0EyY1BwdGQ4d0VYM0RpMk93a3RvaXR0TDZ3bU02R2lxTWdRN1hGbWR2bU50NklvV3FGUHFGM21SY3NXMGVoMDdxeUhsSE01V0N6dTVURE5tMFo2RlFWTFRJZ21vV1hsZVlPN3RXcVoxa25sV1J6bUFBTTNqZXVCeVdSZzhzMTlRTUZuaDVZMUd3NWpNaG04c2xHdWhQQ3dRSjU0NUhyKysvNHFzcks5QXhnbW81NVJ3enN4ZW1RWDdYM1lzLzhNQ3hidjlPcEE0Nm02SUE2NE0xUysrbVlIUjQrbGM5c3RmYjA2d3dEazVaZFVHU1JxSG4rS1FSYzZqS1NrdGNKcUM2Uk40c0VLYzdiU3ZkTjJGS1dXYTFBdUNEQ1ZNbUhVZkFKTUZoNjY2MDArL2ZwcERoNnRPcGprZE9rSkNpemkwTkZlYk5neGx1VGo1Y0dPMmZPZlpmcWQvNGZCWU1kbUQ2QzBOTGlHOXFzcTBaRVpYbHRpb3M0ejg5NVhlUHZUbHlnb2pPVEE0WDRjT0N6VjlZVVExNGIwakR3V0xOcWtqUis2Ynd5QmdRSFZIQ0dFYUtna2VDR0VxSmJkNXRUcUVsd3NvMUh2RlN5b1NhY09UUms1dE5ORlh6Y21xang0a1pWZHBEME9ERFNpZUN5L0tDbXR1dVpGbVZZZXdZWWpSOHVYakZRTVZFeTliVUN0NWphd1h4dXZncGFlSmsvc2c0TGlzL0RuaWxVL2s1RlpRSEdKbGZTTUFrcExiUmZWa2FPK0ZFV2hmNTlXVEJqVG5mQXc5eEtIczZrNWZMOXNMMGVPcFZkN3JGckx3aFY3OXAvaDJJa01icm14RjcxN0ptR3oyZmxpd1hiMi9YekdaKzBMdmQ3QjFKdmZRNmU0eUMrSVl2YjhaN2x6NGdlVjlyUFpBMUFVbFR0dSt0QnJLVWRkR1BSMkhyempYOHhkK0dTVkFZTzl2MXpIOGRPZGZOYkRPSEtpRy8vNjZCWHNkaE01ZWJFK2p2WTJxTTlQVEprd1d4dWZTbW5QMHRWM2N2Sk1CMXlxVk5RWFFseDdQdnBrQlhhN3V5aDQrM2JOdVdGa2p4cU9FRUkwVkJLOEVFSlV5K0VzdjZtYk5YY0RCMzVKOFhyK3dYc0dzM2pKbmtxMUpNcjh2MzlPMVI1Lzh0a21qaHc3WDZ2cnRtZ1d5WU4zRDBaUjNQVXZDb29zMmxLRXVsQVVoU1lleTEzT3BlVnFqeXQrazE5VnR4RlBuVHMwMHg0bmU3eVdOcTNLYnp3UEpwOGpzVVUwTGxVbEw3L3kreExmSkZ3TENPWGtGbE5jVGFIUXZyMlNTRXZQOS9tKzdkbGZ1VURqbFdZeUdiaHpjbjkwT29WemFYbjh0UFlnZS9hZnJuVkJ6ZG9xTExJd2QvNFdObXc1U2tDQVFXdWY2OHZZWVF0cDJ1UU1oY1hodkRmdlQ5VjJBZG14YnhnbHBTSGNOK1V0OUhvSCtRVlJsRnFDY2JucUZnZ1lPZWg3Y3ZOalNFbHJWY1g4cXk3a21aN1p2TksyNXZHbk9IYytFWlh5NEZwWWFDNDNYditsTnM3SWFzWjdjNSt2ZGQwTklZUm9iUGIvZkpJTm04dnJLVDAyWTRMWGx4SkNpTVpGZ2hkQ2lHbzVISzRxbnpNYTlQVHNsa0RuRHMxWS90TUIxbTVNcm5ZcGdNMVd1M2FwN3U0U0l3Z0lNRkpVYk9XOTJXdVlNTHA3dllJWE1kRWhtSXp1UUlIVDZlTGMrVHp0dVVyQml4cVdqUVFHbXJSaW5YYTdrNU9uM1Ywc0ZBV3R0U2ZBaHMxSCtQUmtKdFlxWHUveno5NUkzSVhYc3Z5bm55c1ZHRzFJckZZN0d6WWY0VkR5T1E1WEUxQzRWRTZkeWFweEg1UEpTa0ZoSk85OTlqd1oyVFYzeXpsOHZEdWJkOTdBait1bllMRUcxcmgvbVI2ZHQ1Rjh2QnNXYTFETk8xZERVVlJNUml0V214bUFjU08rWnZUUVJSdzcxWmt2Rmo5R1hvRTdxMmZ5dUU4d0I3aURZU29LODc5L1JBSVhRb2hybHN2bDRsMlAxcWlqaHZlZ1U0ZVdmcHlSRU9KeWsrQ0ZFS0phMWFYMkJ3ZTdiLzVOSmdNM1QraEYzMTZ0K0h6QlZsSlNjNnM4cGpadXU2VXZZYUZtTWpJTGVQL2pkV1RuRk5WOFVBVlJrY0ZjUDd3VGd3ZTIwN2FkTzUvbkZZd3BtMytaNmxxbEFuUnNGNi9WdXpoMklrTTdWNHZtVVZvZ3hPRndjZnhFaGwrV2NQakxvaCt1cmxhdlAvdzBsZlhieHRkcUdRYUF5NmxuK01DbGRHbS9pNlZyN2lJcko3N0dZN3AxM003b29Zdkl5bW5DcHd1ZTVseDZZcjNucTlNNStmTXpqN05qMzNBMmJCL0xucDhITWVLNkpiUk5Pc2h6ai82QmVkODhnY0ZncDF2SDhqYXpXM1pkejZtVTl2VytwaEJDTkhUTFYrN2k1Q24zOHNTQUFDUFQ3eC90NXhrSklTNDNDVjRJSWVvdEtpcllhNXhYVUZLcG00Y25uYjUycVp4NzlwMEdZTTRYbTcxYXBsYkZNMFUwT2lxWXU2YjBwMS92Vmw0Rk5BRU9KYWQ1alVNcUJDK0thOGk4Nk9TeFpPVG84Zko2RGoyN0pXaVBUNXk2dGdJWFZ5T0gwMWpyd0FXNHN4Z2NEaU14VWVuY1ArVS9kYnBXVEZRNlR6NzBaK1l1L0RXL0hPbFQ2K05NUml0R2c1M2kwaENjVGdNbW81VWgvVll3dU4rUEpCL3J3Ym4wQkJLYkh5UFFYTXpEZDcvbWRXeGhjVGhMVnQzbHRTMmgrVEhPMUxGamloQkNORlJGUmFWOE1tK1ZOcjdydG1GRVI5YzlPMU1JMGJCSThFSUlVYTNxMW81Nkx1TW9MTEx3NFNmcnFxMTFvTmZWcm83QXpqMm4yTEg3VkswTE9ub0dJY1plMzFWN25KbFZTR3hNcURhdVdLL0Q4N2lTVWh0T1o5VkxaQlRGWFVDMHpNVHhQZWpldFFXL0hEcEhyKzdsd1l2ZCsveGZoMExVbmNOcHhHQ3cxK3ZZNU9QZE9INjZjNTJPNmRWMU03ZmY5QkZMVnQzRm1zMFRjVGlOR0EwMkZGUTZ0dDNMM29NRGlZcytSNkM1dkdiS1Z6ODhRcUM1aUxUMEJLK2xLbU9ITDJETXNHL1k4OHQxTEZneS9hS1hzUWdoeE5YdXMvbHJLU2gwZno0MmlZdGd5cVJCZnA2UkVPSktrT0NGRUtKYUJrUFZBWWRFanc2bGY3SjBBQUFnQUVsRVFWUWJwMDVuMVZpa3NicHplYXFwaGFhbitDYmhCUHJvWUxMM3dCbE9uTXBrOGtUM3QrSG4wL001bTVyanRVOW9hSGw5ZzlxMFh2M3NxNjMwN3BGSTk2NHRNQWNZU1VxSTBXcGdnSHVKelMrSFVtczlkM0gxY0RqTGZ4eStOZnV2bks0aGkrSE5GKy9XSHEvZU5LbE90VElBZDR0V1ZJSUQzVXVpN0hZVFJvTTc4MmY5dGdrcy92RmVyZlpGR1lzMWtHMTdSbWpqbGszZHRWTFNNdHpCczE1ZHRwRFkvQmdmZi9XYmkxckdJb1FRVjdNektabDh0M1NiTm41NDJqaE1wdXBhVEFzaEdndnBxeWFFcUpaQjc3dE5xanNUd1hmbmphb1lqWmMrWGhvVVpLcVVvYkYyWXpKenY5emlWZTlpOWZyRGxZNE5DelZyai9QelM2dTlqcXJDNFNOcGZQNzFWbDc2eDdkOHRXZ0g1OUx5dlBaUkZJWGZQek9CVWNNNlZWcXlJcTV1THVlbGFRZGNHN0hSYVhSb3N4OEFWWFZuTm5sMk56bCt1aVBnYnJHcXpjK2w1K3k1MXRwWVFlWHBHUy93OUl3WE9KM2FscDM3aHdJUUZaSEpyNmU5ckoxZkNDRWFFMVZWZVgvV01pMVRzbnZYVmd3ZWVQRXQxWVVRRFlQOGRpMkVxSmJKNUR2ZzBLTnJBdUZoNWQ4MjN6YXBMNDlPRzhHUTY5b1JFVjQ1YmQxaXNXT3gxRnkvb3E1T25NemsyeVY3dFBHcWRRZjU5b2ZkRE96YldsdldrcFZkeEs2OXB5b2RHeEZXUHMvY3ZLcHJkVlJrc3puWXZPMFlLOWY4VXVtNWtPQUFicDdRazJlZkdPdnpmUkJYSjVkNjVYNGMzakoyRGdydWdGdFpoeEhWeC9YUFo3WWdKYTBWS2dxTGY3elBxNDZIVGxlK3hDazBPSi92ZjdwSHkvNHdHYTA4ZVB1L2lZczVkemxmaGhCQ1hIRTdkaDFsMTU1amdQc0xnNWt6eGt0clZDR3VJYkpzUkFoUkpaMU93V0RRa1pOYnpOWWR4emwrSWdPQThMQkFicm1wbDdaZmRrNFJZV0dCZE9yUWxFNGRtakxsNXI2Y1NjbG0xOTVUWkdZVnNuTE5RZmJzUDQzOU1oV3lYTGN4bVNheFllaDBDdDh2MjBka1JCQVR4L2ZVbnY5cTBZNUs5U3dVQlpvMEthL1pVVjJoVVYrYXhJWng1K1QrMm5qL0x5bDBhQmRQd0lWZ1Q3T21FVXlaMUlkWmN6YlU1eVZkRThvNnQxd055aklnTHJkSlkrYlJzYzArYlZ6V0JyV3E0TW5zK2M4U0ZwTEgyYlRXWHRzOTYzUEVSS2FUa3RhS3pidHVZTlNnN3dGM0FHTmdyOVY4dC9MZVMvMFNoQkRDTHh3T0orL1BYcWFOSjR6dFMrdWttcnREQ1NFYUR3bGVDQ0dxcENnS0gzeThqa05IMHJTbEdVM2l3cGgrMzFBdHF5QXZ2NFEzM2xxT3dhQm4rT0QyREJ2VW5vQUFJNGt0bzBsc0dZM0Q0YUpOcTFpT244eW9WOHZUOHNsVS8vU0N4VHNCME90MTNIZlhJTXhtOS9yWEF3ZFRDQTh6RTk4a25Jek1BcTJlUnB0V2NWcDdVNENNeklKYVR5VW1Pb1RIWm96VXJ2SExvVlErbnJlUkZzMGllWHpHU0swR1I0dG1VYlUrNTdYSTg5c3lmMzl6NXBuSkVCT2Roc041NmRkUFh6OTRNY01HTFBYYWR2S3N1OTFwVmNHVC9NSW84Z3NyL3pzeUI1UVg4aXdyOExsNTUyZ3RlQUZnc3dkVU9rNElJUnFxeFV1Mmtub3VHNENRWURQMzN6M0t6ek1TUWx4cEVyd1FRbFRKNlhSeE1ObWRlaDRVWkdMVTBFNE1IOUlCbzlGZEg2QzQyTXFIbjZ6RFlyRURkcGFzMk0vYURjbU1HZFdGb1lQYWE1a2JBL3EycG5mUFJPWXYzTTdPUGFmcU5SZGREVGUzWlVHSnFiZjFwM1dTTzczK3lMRjBqaHhMNTU0N3J0TmVUMlpXSVhuNUpUUnJHdWwxZk1xNTNGck5JNkZGRkRNZUdLN1Z5emlVbk1Zbm4yOUNWVlhPcHVid3dTZnJlUHpoVVJnTmV1eDJCK051NkVaYWVoNFptWVZrWnhjQ0VPelZvclgyeFVrYkc4KzZJUHJMbllWUncrbDF1dktzb0xzbnZYdFpwdEFtOFpEWGVQV21tOG5PYlZKcHYvallGSDVPN2x2cmMvWHJzWjZ3a0R5V3JybVQwNmx0U1d4K2pGSkxNSnQzanI0MEV4ZENDRC9MeXkvbXMvbHJ0Zkc5ZDQwa1BDeTQ2Z09FRUkyU0JDK0VFRlV5R0hTMGJ4TlByeDZKOU96ZUVxT2h2S2poeWROWnpKdS9wVkkyUlhHSmxVVS83R2JyemhNOGVQZGdtc1M1bDJZWURYcnV2bjBnNlprRm5FM3g3dnBSRzdVcGdIbkxqYjBZMExlMU5yL1pjemZRTkQ2Q284ZlRhZGVtQ1hxOWp2Z200Y1EzQ2ZjNjd0U1pMREt6Q21zOC84QitiWmh5Y3g4dGVMTis4eEcrL1dHM1YzZVVrNmV6bVBQRlp1NmZPb2pEUjg0ejdvYXVYdWR3T2wxZXI4VmlkZFI0M2NiS00yQmhNRnplZ3BrNnBlbzJ1TFY1dmpwNmZlMytEajlmL0RpakJuMUhhRWcrK3c0TzRKZmtQdHB6Tm50NXg1enhJNzlpNUtBZmNMcXEvamNmRk9pOXpDaytMb1hNN0thczNYSVRrOGJNNWJORnY2S2dLS0tPcjBRSUlhNU9uMzcyRXlVbFZnQmF0b2pocGduOWF6aENDTkVZU2ZCQ0NLRXhtNDIwYUJaSllzdG8yclp1UXV0V3NWb05oekxuMHZKWXRmNFF1L2VlcXJZMWF0cjVQTjU4ZXdWMzN6NkFudDNjclJ4MU9vVit2VnJWSzNoUkZqRHdSYWRUbUR5eEQwT3VjM2NYT1h3a2pkbnpObUt6T1RoNU9wTjNQbHhOMjlaeFRMMXRBTkZSSVY3SFdpeDI1aS9jWHUyMWc0Sk0zSEZyUCsxMUZCWlorT3FiSFJ3NG1PSnovd08vcFBEQzN4YTVXNVFvMExkbkVrRkI3cHRUejhDRjNlN2srTW1NbWw5OEkrWDVYbFQzOTNzcGVOYUk4TVZvTEM4bVc5ZFdxVUdCdFZzT1ZWUWNWbVVOaWhPbk94RVhuYWFOUFplRjFNUnFNek5ud1pOWWJXYjJIK3JQL2tQeVM3MFFvdkU0ZmlLTjVTdDNhK05ISHhwZlpTYzBJVVRqSnNFTElRUUFnWUVtWG5scGNxWGFBeTZYU2twcURzbkh6clB2d05sYUw2OEFkMWVPT1Y5c3h1VlM2ZDBqRVFDbnEzN2ZjSHQvTSs4ZE5ibnZya0gwNnA2QXFxcXNYSE9RWlNzUFZHcWZldXhFQm0rOTl4TlBQVGFhcUVoM3FtbnF1VnptemQ5Q1ducCtsZGR0R2gvQnIyYU1KQ1RFak11bHNubmJNWmIrdUorUzB1bzdwMWl0N3B2bGI3N2J4ZmZMOWpKeWFFZkdYdC9WNjRaOTBRKzdLUzYyMXVibE4wcWU3NFZuOXNybFlEUlUvZmVsb0dyQmk1eThXSXBLUW10OTNqT3BiY2t2dVBqYUprdFgzMFY0V0E3dFd4OUFyNnRkWWR2aWtsQk9uT25Jc3JWM2tKN1ovS0xuSUlRUVZ4dFZWWG4zbzZYYXovVCtmZHZUdDNlN0dvNFNRalJXRXJ3UVFnQlFXbXJqeUxGMEZBVXlzNHM0bjU1UFNtb3VxV201Mkd6MVg5cmdjcW5NbTc4RnAxT2xUODlFZHU4N1hhL3pCSmdNNU9RVzg5T2FnK3phNjMyT253K2xFaGNUeWxlTGRuRDZiSGFWNThndktIVzNVZTNmaG0wN1Q3RC81NVJLUVk2S3pxZm5jekE1RFpOSno3S1ZCMGpQcUgxaHp6SjJ1NU1mVi85Q1ZuWVI5MDhkaE1WcVorSGluZXpZZmFyTzUycE05SG9keGNWV2ZsaXhqNjA3amwvV2E1bU03aUJSNnZuRVNqZjZScU9OSThlN3NYSEhXQTRkNjFtcnppT2JkbzVteSs3clNVdFB1Q1R6S3k0TjRhTXZmb2VDaWxwVGdRNGhoTGhHYk5qOEN6OGZkUC9NMSt0MVBQclFlRC9QU0FqaFQ0cGEwMi91UWdpL1VWVVZWVlZ4T3AwNG5VNXNOaHMybTQzUzBsTGVmR2VqdjZkWFoyYXo4VUp4ejdycjFxVUZCdytmcTlUeXRJeWlLRFVHSXE0RzQyN294cWF0Unlrc3N2aDdLbjZsMHlsTW1kU1hKU3YyVVZKU2ZSYkxwVEMwLzNLT25Pd21HUXFYeUxTcG5Ra0tDc0pzTmhNWUdJakpaTUprTXFIWDY5SHI5U2lLNHZjT01rS0loczFxdGZQd0UyK1JrZW5PanB3eWFUQVBUeHZyNTFrSklmeEpNaStFRUZkTWZRTVg0SzRqVVoyR0VMZ0FXUDdUQVg5UDRhcmdjcWw4dldqSEZidmVodTNqcnRpMWhCQkNYTHdGMzI3U0FoZmhZY0hjZmVkd1A4OUlDT0Z2TlpmdkYwSUlJWVFRUW9nckpETXJuL2tMTjJqamFmZmRRSENRMlk4ekVrSmNEU1I0SVlRUVFnZ2hoTGhxelByMFIydzJkN1ptbTlaTkdYTjlMei9QU0Z6cjFKTGFkd0VUbDQ4RUw0UVFRZ2doaEJCWGhWOE9uV2J0aHZJbGxvL05tSUJPSjdjc2w1cHFzWkQ3MTVmSmYrdi80U3FvdXV2YXBlYkt5NnYyZVdmNitUcWYwNW1SVWVONXl4VDg3MjNzUjQvVStSclp6LytlZ3ZmK2h5czNwODdIaWt0SFBnbUVFRUlJSVlRUWZsZldHclhNOENGZDZkbzUwWTh6OGgvcjNqMDR6NmZWZW4vSG1UT290dG9Yd0ZZQ0FuQ1ZsRkM2ZWhWWlR6eU9kY2YyK2t3VDYrNWQ0UEpkVE4yWHdubHp5SHZ0Vlo5QkNtZEdCbG5QUEUzKzIyK2hPbXJYNmM2UmNwYWNQLzZPM0wvOUJkVlNmVEYwVjFFUkpTdC9KUHQzejFId3YzZHdGUlhXNmhxcXpZYmp6QmxLbGk4amMrWWpGTTZiZzFwU1hLdGp4YVVsQlR1RkVFSUlJWVFRZnZmanFqMGNPKzYrWVRlWkRFeC80TnJyTHVJNGN3WkRRZ0tPczJmSSsrY3JoRDR3RFdQSGp0VWZaTFdTKzg5WDBNZkVFdkhIUDZHUGpxNzVRb3BDMkNNenlYNzJhVndGQmVTKzhuZkNIbjJNb0hHMWIwZHIzYnVIM0wvOUJWT1BIa1E4OXp0MElhRTFYellnZ05LZlZtTFp1Z1hGNEgwcnFycGM0SFJTK3ROS1NuOWFpV0l5UVExWk42cmREazRuenV4czh2NzVDcEV2dmdSNjM3ZTR0Z1A3NFVLQjk1SWZsK1BNemlMeWhaZEFVY0RwcVBJNHg4bVRXb0JHdGRsdzVlU2dXcTBvUWNFMXZsNXhhVW53UWdnaGhCQkNDT0ZYSlNWV1BwNjdVaHZmTVhrb2NiSGhmcHpScGVjcXJ2N2IrcEx2RjFNMC8wdENwdDZOTGl3TTFXS2g0UDEzYTMvK3ZEeXluM3VHeUpkZXh0aXFkWTM3RzF1M3hqeDRDSmFORzBCVktmem9Bd0o2OXlILzdmOWdQM2E4eHVOVnF4VlVGZHZldldRLyt3eVJmM29KUTBKQ3RjY29KdE9GZzFYM255cmFhaHM3ZE1TZWZMakdPWGl5N3QxRC9sdHZFZjcwTXo3UGE5dS9UM3NjMExNWGtjLy9DY3ZHRGJnSzhpbjYraXNpbm5rV1U0K2VsWTg3VUg1YzRQVTNFUDdFazlyWW1abUovZGhSek5jTnF0TmNSZjFJOEVJSUlZUVFRZ2poVjU5L3ZZNjhmUGZOZlV4MEdMZmZPc1RQTTdyMDh2NzVpdnZiL3hvVWZmNFp1b2dJYld4SVNrSVhHQWlBN2RBaEFQVFIwZWpqNGdCd0ZSYmlTSEczbEE4Y01neERpNWJWbnQ5NVBnMTlmRk1BZ2lmZjVnNWVnSHVwaHN0SnhHLy9RTTZmL29qanpPbGF2elpkUkFTNnFNZ2E5L1BNdG9oNjQwMnZJRXZSVi9NcCtud2VBR0V6SDhPWm1vcSthVFAwOGZHZ3FtVGNPeFVBODhEcmlQakQ4eGRlakJQMCtsck4wYnJ6UW90MnZZR3dKNTdFc24wN2VmOStVOHVxeVAzYlh3aC82aGtDK3ZYM1BtN3ZYdTJ4K2JwQjJ2SVVWMjR1T1MrL2hDczdDOTFmL29hcFM5ZGF6VVBVbndRdmhCQkNDQ0dFRUg2VGVpNmJiNy9ib28wZmZuQXNBUUZHUDg3bzhvaDgvZ1Z5WHZvVDlxTkhRVzlBRnhLTUs5OWRMRk14bWRDRmxpKzdjR1puYTQvREgzc0NZNGNPQUp5L1pTSUE1aUhEQ0ozMkVBQ1d6WnZJZS8yZkY3WVBSVEZXLzk3bC9QVmxBcnAySStUZSt6QzJibzJ4Vld2c0owOWdTR3FsQlRXaS92cDM3TWVPWW1qVkduMUV1TThsRlZtL21va2pOUldBc0VjZnI5V3lrWnFXZ1doVXNQMThBSFh2SGtLbTNvUHpuUHM2U2xBUVlZL012TENQU3Q2YmI2QVlUWVE5OWppS3VlcDJ1dllqeVRnek05MERsNU9zSjU5QXRaUjYxZXRRSFE3eTNueWoybW5sL3UwdlByZm52Zm9LMGEvL0gvcG16V3IzK2tTOVNQQkNDQ0dFRUVJSTRUY2ZmcndjaDlNSlFKZE9DUXdiMGppL3dWWUNBNG44ODE5eDVlVmlhTjRDRkVVTFJnVDBIMERFYzcvVDlyV3NYMGZldi83djhzeERyNmZreHhXVWJ0eEl5SjEzWWg0K0F2dVowNFE5L0lpMmp5NGlnb0MrL2VwdzBscnU1NUVsa2YzTVUxWHZwNnFnTjFDNmZCbWxhMWFqWERoT3RWckpmT0x4c3AyMEZxYjJvMGVJK1AwZk1DUW0rVHlkWmZNbXIzUFhWSEJUTVJwUmdvSndGUlc3NjJIZ0RweG95MTU4eVAvdmY0ajg4MStxRGFLSWl5UEJDeUdFRUVJSUlZUmY3TnB6akswN2tnRlFGSVdaTXlhZ1ZGRUhvVEhRaFlTZ0N3bXB4WTdsR1FxT3RITmc4czZtY0JYa1l6OTVBbkIzNmFnTHhlQStsMXBTVFBHM2k0ajQzUitKL2Q5NzZKdkUxK2s4OWFKNnpNTnNCcDNIa2crSHZieGppc3VGVXZhYW5VN1VDOEV0bkU2ZmdRY2wwSXd1TE16M05WMHViV21Nb1dWTFl0NTZwMUpOREZkK1Boa1AzT3MrVjBBQXNiTStRUmNTUXU1ZlgzWjNWQUYwb2FHRVAvNkV6N29ZNHNxUTRJVVFRZ2doaEJEaWluTTRuYncvYTVrMkhuTjlMOXExa2JSN3dPdm1Pdi8vL2F2UzA2VnJWbE82Wm5YOXptMG9EeGhFL3VGUEdEdDB3TFovWC9YQkM1Y0wrOUVqR0R2VTBQbWtKaTZuOWpEcTFkZXFySG1CeTRWaUxNOXlpUDczZjdCczJvU3BjMmNDZXZjQndKNmNUUGJ2bndQQVBHSWt1c2dvbjVlMDdOaU9NeXNMZ09BcHQydnZyVnBTUXRIQ3J3bTk5MzUwNGVIb28yTndabWNSZE5ORWRDRWh1SEp6c083ZEE0Q3BVMmRzeVlmSitmT0xHQklTQ1o1NE0rYmhJNnJOeEJDWG5nUXZoQkJDQ0NHRUVGZmNrbVU3T0pQaXJrTVFHQmpBZy9mZTRPY1pYVVU4Z2hmRzFxMVJBb01Bc1AzeU13RDY2QmgzSVV2Y1dSaU9zMmRyZjI3UCtoVVhzaHZ5My9zZmh2aW1oRDA2MDJjUXc3cDdGN24vK0J2QlUyNGpkT3JkVmJZVnJaRkhqUW5uK2ZQYWNoQkFxLzhCb0Ryc2xlcGoySThlb1hqQlZ4aVNXaEV5NVRaME1iRzF1bVRKc2lVQTZDSWpNYlJNY0dlc3VGd1VmUEFlOXVSa2NMa0lmV0FhNWlGRFVSMTJRdSs1RDNBSGlNcm1HemgySFBiVHAxRkxpbkdjT1UzSjBpVUVEQm9zd1lzclRJSVhRalFnWldtVWpUbWRVZ2h4OWF2NFdTU2ZTVUtJdWlvb0tHSHVGK1daQS9mY09ZTElpRm9zcDJqRXlscWpoajQwdzEzejRZS3dSeC8zVWJCenFNK0NuYlhoNnpOYk1abXc3dDVGNXVNelVRSjgxR3l3MjBCVktWN3dOYmE5ZTRsNnBmYlg4NlE2SE5yanZOZGVyWHBIaDZOUzhLS3NVNG5qMUVueTMzMkgwSHZ1cmZGNjlwTW5zTzF6dHpwMTVlYVMvZXpUbGZZcFh2UU54dFp0dFBmVFBWR1ZrcFUvdXE4YkZJUjUwR0FLWjgvU1ZyMUV2dmhuZE1IQjJJOGZ3NWlVVlA5Z2pxZ1RlWmVGYUFEa3hrQUkwUkRJWjVVUW9yYm1mTDZhb21KM3k4bm16YUs1NWFhQmZwN1I1VmRXbzhJWHRhaUkzRmYram0zL1Boem56aEUwZWt6OUxxSzZhdDdIUjhjUGJZbEdGVFVsUEFYMDdWdnZqQVBWWnRjZUd4S1RVQUlDdExFck94dG50bnQ1aHlQbExFckZlWHFNSTU3N0hicmdtb05kUlhNK0JWVkZIOThVZlhTMGxybWlCQVppYk4xRzI2OTB6V3AwVVZIWURod2crT1pKRkgrN0NHZGFHZ0Ntemwxd3BLWjRuZGVablVYcDJ0VVV6cHRMUU84K1JQenVENUtGY1FWSThFS0lxNWlpS0tnZWtYY2hoR2dJSklnaGhLak95VlBwTEZteFF4cy84dEE0REI1MUdCb3I2N1p0RkgzNXVlL25MdFJXQUxBbkh5WS8rWEM5cnFFVnRxeU9yOHdMai9jLyt0Ly84YXBGQVZEdzdqdVVyRmdPUU1DQWl3ZzAyVzBZbWpmSFBHUW93Wk51UlFrSzBwNHFYcmdBeStaTjJJOGZvMlRaTWdJR1h1ZDlyTWZ2eFByWU9LM1RTRldjNTg1aCsva0E1c0ZEQ0gveWFaU0FBQzF6eGRBeUFXUGJ0cFNzWEtudGIvM1RId0VxL1IxWmQrN0F1bk9IMTdiczN6N3I5WHp1My85QzVQTXZTcWVSeTB5Q0YwSUlJWVFRUW9nclFsVlYzcHUxVlB0eXBrK3Z0dlR2MDk3UHM3b3lRdTZhaWk0eWtxSXZQa01YRVlsaU5tTS9mQWdBWFZnNGhwWXR0WDNMTWdRQWN2NzhnbmRYRHFCazZRL2Fzb2F5VnA2QWU3bEZUWHdGbUMvanNvZVNGY3NwZVBjZHIyMUY4NytrYVA2WFZSN2pTRG1MWTBHRk9oNGVnUmxGcjhmcjZ6MGYzL1hwbXpVajd0TjVYZ0VTVDZFUFRLTjQ4YmVBdTVPSXI2OEw5ZEV4Nk9QY3RUWHNSNDlxeTE2TUhUdDV2NDEyTzBWZmZrN29BOU44djcvaWtwRGdoUkJDQ0NHRUVPS0syTHoxRU9tWlZwbzNiNGxPcDNEdjFBbms1TlVpVytBcW90Y3JoSWZxNjNXUEdqUjJIRUZqeDJuanNrd0FVL2Z1UkR6M08yMTd5WS9MS2ZpZis0WmZ0VmdxblVlMTI4RnU5NzI5SnI3bWZSbHZ1SVBHanNPVm4wZlI1NTlwMXlwYkxxSzlOcjBleGVqZERyYmk2OWJhcU9LdVEwRmhZZm1UanNxdjI1bVppYXVvc05KMkFOVnFwWFRWVDlvNCtvMDN5Wno1Q0FBQmZmc1IrY0pMV0xadUlhQkhUNVRBUUFBeXB6K0lNenNiZ0tpLy9sMldpZmlCQkMrRUVFSUlVV2V5TkVRSVVWYzJtNFB0ZTNPNS9ZNnAycllUS1hBaXBmb2FDMWVqOXEzTXRHc1ZVUE9POWVVUmhJaCsvZjh3dHZjdTJCazg2ZFpLQlR2MVRlTFJSVWZYNHVRK1ByOHY4MmQ2eUIxM29ZK0tKdi90dHpBUEdrekkzZmRpYU42OHZBRHBkWU84Z2pjQVJaL1BvK2lyK2RyWVZSYXNVQlNVa0JCSVQ5ZWU4d3hzYU51c0ZuTC8vQ0t1Z29KS3p6bE9ueUwvbmY5cTQ3eC9sN2VqTFZ2NllhNjRiTVVIMVdLaGRQMWFnc2FNcTNGZmNmRWtlQ0ZFQTZNb0NvcWlZRERvY0RocVVaUkpDQ0V1SVlOZThlb3lJa0VNSVVSdGZmUGRaa0pDYW5OemZmVXJLTHJNMlNLcXU2TkkwSmh4R050VnY2eEdIeE5EeExPL3hUeDRpTTlpbkQ1UFhwSHI4djlPYVVoS0FzQ3lhU09XelpzSUhEN0M1MzdGaTc4bDhJYlJxRmFQZ0lSTHhabVpBYmhibnBaMUhpbWpXcTJWcjllaUpaRi8vZ3M1THp3UGdENDJGc2VaTThDRmdwMFg1bE9STXlNRFowWkdwZTJxWjV2WHpFeHd1Y2ovejcreEh6dUtLeXVMa0x0cjduNGlMbzRFTDRSb0lEeHZFaFJGSVNMY1RGWjI5WVdLaEJEaVVnc05NV3FmUnhMRUVFTFVWbloyQVY4dVdFOVVWQ3o5K2c4a29VVVRvcU5DL1QydGV0SHBvVzNTWmN5NkFJeWRPbU1lTVFKZFNNM3ZrYkY5QjJ3SERtQS9maHhqdTNZMW45emxJM2poVVUvQ21acGErUkRQSlJyMXJDWHZ5c3ZUSGl0R0k0RTNqS1owN1JyM0tZdUxzWjg4Z1hYekpvcSsvZ3I3a1dSMDRlRUFtSWNPUTdWYVVFdEwzZWZKeWFIb3l5OHd0bS92UHMrWXNRVGZQTW5uTlkxdDJoTDc0V3gwd2NHZ0tGNEZPNk5lZmQxcjM3TG43RWVTeVh4a2VyV3ZKZXRYTTczR1JWL05Sd2tNSXZqV3liVjlPMFE5U1BCQ2lBYW03Q2FoZFdLa0JDK0VFRmRjeSthaFhzR0xpa0VNSVlUd1pmYmNsVmdzTnM2ZFMyWC8zbzA4ZXY5ajZHcVZKWER0Y0dabVlsbTNscUt2dmtTMTJRaWVjaHZtSVVOOTd1c3F5TmRhcjFvMmJhUjR3ZGZvd3NLSmZ1ME45RTJiVm44aEg1M3NWRmQ1OENMdi8xNnY5THlYMnRUVjhNRng3cHoyT09qR2laaTZkdFBHMWoyN3NlN1pyWTB0bXpaaVNFb2k2dFhYTUhYcVRPR25uM2lkcTZ3alNOQ1lzWVRlLzZCWHk5V0tkQ0UxdDFUMXBJK053MVZVaUdxMW9vK0tRZ2tPQVVYQmNmYXNWaHpWblVYaS9UUFBzbjRkeGpadE1YWHZYcWZyaWRxVDRJVVFWemxmTndtS290QzNWM01PSm1kUVZGeS9IeUJDQ0ZGWHdVRUd1bmFNUXEvWG85UHBmQVl1SklBaGhLam9jUEpaVnEzZHA0MW5UcDhnZ1lzS3JEdDNZTm0wMFN1d1VMeHdBY1VMRi9qY3YzVE5ha3JYclBiYTVpcklKK2ZsbDRoKzdRMTBFUkYxbTRCSFFNTFlxaldLMlRzWTREaC9IbGR1TGdDcXBiUnU1eTQ3eCtsVDJtUHpvTUZleituQ3dqQTBiKzYxVFRFSFlreE14SldUUThteUplNzlJaUtJK3NjL3lmdm5QM0NjUFV2Smp5dXc3dGxEK05QUFlPclN0Vjd6cXNqWW9RTmhEODFBQ1E3MkNvcGtUSHNBVjI0T0FOR3Z2eWtGTy8xQWdoZENOQ0NLb3FEVDZkRHBkQVNhVFl3YW1zUjN5NC82ZTFwQ2lHdkVnTjV4bU0wbWREcWRGc0FvQzJJSUlZUXZxcXJ5N2tmTHRQR1E2enJUbzFzclA4N0l6MXd1N0VlUFl0MjdCK3Z1bmRwbTFXSkJDUW9tYU54NGdpZE94SEUrbmR5WFgwUUpDRUFmRzR0aWRuZThLR3VocW8rT1FSOGY3L01TeFlzV0VqcXRtbVVQdmpJdlBGcXNoajM1Rk1aV3JiMmVMM2ozSFVwV0xFY2ZIZTB1bGxrUGpsT250TWUyZzc5NExYRXhkZTlScVdBbnVOK1gzTmRlMFRxUGhNMThIRVB6NWtUOS9WVnlYbndleDVrek9ETXp5SDM1SldMZWVROTlYRnpkNXBTYVN2SENyekYxN3VLMVhSY1ZWWGxuait5VUsxRWpSRlFtd1FzaEdvQ3liemZMYmhUMGVqMTZ2WjZraENodUhOMmF0WnZPVUZ4U2k3N2VRZ2hSRDBHQmVnYjBqcU5sOHpBTUJnTUdnMEg3SFBJTVlFZ1FRd2hSMGFxMSswZyttZ0tBMFdoZ3hvTmovVHdqLzhsLzU3OVlObTFFTGZGZTlxdUxpQ0I0MHEwRWpSdXZ0ZVUwUlVZUjkvRWNkMHRRRDFwM2ppRkR0VzRqZGVZamVBRUs1a0dEQ1J3NUNtTmlVcVZualowNkU5bTNId0Y5K3RheUtHaUZTNWFXZW1WZUZINHkyenNZNElNeks0dThmNzZDL1pqN2k3clEreC9RT29Eb3dzT0pmUEhQWkQvM0cxejUrYWgyTy9ZVHgyc2R2SEFWRkpEM3htdFlObThDVlVVeDFhS0dpY2Y3cGpxZFBqdk9pc3RMZ2hkQ05CQytBaGdHZzRHa2hDaW1SSm5aZXlDZHM2bUZGQmJaY1RqcldVbEpDQ0V1TU9nVmdvUDBOSXNQb25PSFNJSUNBekFhalJpTlJpMTRJWUVMSVVSMVNpMDJaczlacVkxdnUyVXc4VTBpL1Rnai96TDNIMERweWgrMXNUNDZtdUJiSmhNNGRwelBKUWdWQXhjMWNqcXhiTjZFZWVpd2FuZFRmV1FOUkwveFpyVjFJd0pIakt6YlhDcXc3dG10WlhjRWpSMUh5Y29mSzlXeDhHVFpzSjZDOTkvRFZWU0lFaFJFMkNNeks4MUJIeHRIK09PL0p2ZlZ2d05ncUNJVHBZeG5PMVhuK1RTYzU5TkFieUJzeHNNWU8zU2taUGxTOTNPWm1hZ09SK1dPSmc2UFlJdk5Cc0hCTmI1dWNXbEo4RUtJcTF6RmF2NmVnUXVYeTRYTDVTSWtPSkQrdlp2UnE1c2R1OTJPMCtuRTZYU2lxcXIyQjlEK0s2NWREb2VUNUNNcE9DLzg0dEtpZVF4UmtRMnoycnU0dENwKzFpaUtvbVZYbEFVdFRDYVR6d0NHcitLZFFnZ3hmOEY2Y25MZFhTcWlJa081WTRydjRwUFhpb0IrL2QwZE5uNWFTY2pkOXhJOGVVcWxHK1I2Y3pySWUvMDFMTnUyRXBxWlFmRGsyNnJlMTBmR1EzV0JDNENDV1IrQ3pZWXVJc0xkcXRRY2lDcy92L3o0R2o3N3JUdTJBKzZBVGRnak16RjI2RWorTy8vVnVweFlkKzRnNzQzWE1MWnJUOG1TNzkydFNBRlR6NTZFM2o4TmZWUVV6cXdzY0RwUTdRNXdPTnp0VVhYbDF5MWR0UXBEcTFZRWpycmU1eHdzV3paN3YyYVRpZkNubnNGK0pKbUNEOS9YdHR1VEQ1UDltNmNJdWYxT0FnWU1MQThzMmN1REg2cXRjbXRXY2ZsSjhFS0lCcUlzY0tHcUtucTlIcGZMaGNGZzBBSVNub0dOcW9JWElBR01hOTJSbzZrVUZidC8rQVlHQmRBMFBrWnVOb1hYdndGZndRdUR3ZUFWd0tocTJZZ1FRcFJKUzg5bDRlTHltOFhwRDR3aDBDd0ZEc09tUDR5cFMxY0NSNDd5Mmw3dzRRZVZDbkJXcDJUcEQ1UjRaSEhnY21wMUlRcm5mSW9TRkVUUXVBbStEM1pXdjF6REYvdWhROXJ5RFYrVTRLcnJZS2dsSlZpMmJRTWcrSTY3UUs4bmNOVDFHRnEySlAvZi84SnhMaFhWWXNHeWFhTzdhS2tIMjk2OVpPOTlxbFp6TFA1K01VRTNUcXd5ZUtHUGlVRXhtZHdaR0lwQzROaHhGTTc1QkdkNk9nREdkdTBKbm5nelJkOHN4SEhxSkhsdnZvRmlNbUhzMkJGRHN4YW9Ia1ZOaXhaOGphSTM0Q291d2xWUWdDcy9EMWRPRHRHdi94LzYrQnE2dlloNmsrQ0ZFQTJJWjREQ013amh1ZDNoY09CME9uRzVYSko1SWJ6azVSZHo3R1FHWlEzYWUvWm9SMUJkVTFKRm8rVXI4OEl6MDZzc2dPSDVYOC9NQ3lHRThQVFJKeXV3MjkzTEJEcTJiOEdvNGRJK0VrQUpES3dVdUFBSWUyZzZ6c3dNck51MzFlbzhxdDFlYmN2U2d2ZmZRekVIK2x6dW9UcnJYbXd5K3JVM3NCMDZTUEhDQlY0dFRRRU1DWW5vWTJPclBMWmsyVkxVa21LTWJkb1FkRWNsT0FZQUFDQUFTVVJCVk1Ob2JidXhYWHRpL3ZzT3BSdldVN3A2bGJzWWFUMENLd0NLd1VEbzlJY0pHbE4xVFJWVGw2NUUvT0Y1OGw3NU84RlRiZ085WGd0Y0dKbzNKL0xsdjZJTERpYWcvd0FLUC9tWWtoK1hvOXBzMlBidng3Wi92OWU1UEpmL2xERWtKTlI5cVkrb0V3bGVDTkVBVlB4V3RPeUdva3pGT2hobHkwbDhaVjZJYTVPcXF2eTA1Z0FsSmU1ZmRCSmF4dEs2VmZNYWpoTFhvb3JCaTRvQmpMTEhzbVJFQ0ZHVnZmdFBzR25MUVcwOGM4WUUrWHlvaVY1UHhHOS9qM1hYVG94SlNlZ2lvMnBjeWxGdlpRRUNuUTdGV010c0dMMGVVOWR1bUxwMm8zRDJSeFIvdDloOWlyQnd3cC81VFpXSHFUWWJ4ZDk5aTJJMkUvN1ViOERqOTlleTh3YU9HRW5naUpHb0pTWFlEaC9DZnZ3NHp2VHp1UEx5VUl1TFVDMVdWSnZWWFRQRDZRUlZSWFZkK04xV0FVWFJFVGg2REVIanE4ZzA4UkRRdXc4UmYzZ2VVOWR1S0dZenVyQndDajc4Z1BEZlBJZnVRZzBMeFd3bWJPWmpCTjg4aWVJbFAyRGR2UlBuK2ZOVkZEcDFNdzhlUXNTenY2MVhNVk5SZTRvcWR6VkNOQWhsLzZ1V0JTWEtBaFJsUzBUSy9wUnQ5d3hlK0RxUHVMWWNUajdMTjk5dEFVQ25VM2g0MmppaW82VFdoWENyZUZOUk1YamgyZVhJMTNJUjNZVmYxdVRtUkFqaGRMcjQxVy9lNWRScDl6ZmFONHpzeVhOUFRmYnpySVNuN044OWg2bExGNEltM0lnK3RtNnRSUUZjK2Zuay9Qa0Z6UDBIRW5UVFJIUmhZVlh2N0hSUU9HOHV4ZzRkdFU0aFZ4dEhhaXFHNXRWL29hTmFyVGd6TTNIbDU2RVdGZU95bElMZDdnNm91RndFOU80dHkwV3VBQWxlQ05HQWVBWWpQQU1Vbm9HTXNyRmtYWWd5ZHJ1RDEvKzlrTnk4SWdDR0Rlbkt6Uk1HK0hsVzRtcFdNZnVpclA1RnhZQ0ZaOUJDQWhkQ0NJQWZsbS9uN2ZkK0FNQnNOakhyZjA5SnNGd0ljVW5Jc2hFaEdoRFBtNE95R3dpWHkrVjFJMUZUblFzSlpseDdmbHk5bDdUemVRQ0VoQVF5WVd4L1RENWFzb2xybDYvTWk3TC9WZ3hpVkh6czYzZ2h4TFdwc0tpVU9aK1ZGNTJjZXRzd0NWd0lJUzRaQ1Y0STBjQW9pb0txcXRyTlF0azNuNnFxZWdVdnlyYUphMXQyVGdHTGwrekFibmNYNTVvOGFRZ1I0ZktMcEtpWnJ3Qkd4VzJlK3draHhMd3YxMUJRV0FKQWZKTklicjE1a0o5bkpJUm9UQ1I0SVVRRFZMR0FaMWt3UTdJdFJFV2Z6MTlQU1ltN0YzbXJ4Q1pjUDZLSEZ2QVN3cGZxc2pCOC9WY0lJUURPbk0zays2WGJ0ZkVqMDhaaE1zbXRoaERpMHBGUEZDRWFzS3B1TWlSWUlRQU9IajdMMm8wL2ErTVpENDdEYURUNmNVYWlJYXJxYzBZSUljcW9xc3A3czViaWNybXovSHAyYjgxMUF6cjZlVlpDaU1aR2doZENOQUp5TXlFcVVsV1Y5MmN0dzNtaGwvdXd3VjNwMWlYSnY1TVNEWko4dmdnaGFySnQ1eEYyN3owT3VEOHpaazRmTDU4ZFFvaExUb0lYUWpSQzhndURXTGw2TDBlUG53UEFaREl3NDhFeDh1OUNDQ0hFSldlM08vaGc5akp0Zk9PNGZpUWxOdkhqaklRUWpaVXNmQlpDaUVhbXBNVEt4M05YYXVQYmJ4MUNYR3lFSDJja2hCQ2lzVnI4dzFiT3BlVUE3bzVXOTk4OXlzOHpFa0kwVmhLOEVFS0lSdWFMcjllUm0xY0VRRXgwR0xmZk9zVFBNeEpDQ05FWTVlWVc4ZGxYNjdUeGZWTkhFaFlhNU1jWkNTRWFNd2xlQ0NGRUk1SjZMcHRGMzIzUnhqTWVISXZaYlBMampJUVFRalJXbjN6MkU2V2w3bzVXQ1MxanVYRmNQei9QU0FqUm1FbndRZ2doR3BFUFAxbUJ3K2tFb0V1bkJJWVA2ZXJuR1FraGhHaU1qaHhMNWNkVmU3VHh6T2tUTU9qMWZweVJFS0t4aytDRkVFSTBFcnYySG1QcjlzUEFoV3J2TXlaSWtVNGhoQkNYbktxcXZQZlJNcTAxKzhEK0hlbmRzNDJmWnlXRWFPd2tlQ0dFRUkyQXcrbmsvVm5sMWQ3SFhOK0xkbTJhK1hGR1FnZ2hHcXQxRzMvbTRPRXpBQmowZWg2Wk5zN1BNeEpDWEFza2VDR0VFSTNBa3VVN09ITTJFNERBd0FBZXZPY0dQODlJQ0NGRVkyU3gyUGpva3hYYStOYWJyNk5aMHlnL3prZ0ljYTJRNElVUVFqUndCUVVselAxOHRUYSs1NDdoUkVhRytIRkdRZ2doR3F1dkYyMGtLN3NBZ01pSUVLYmVQdHpQTXhKQ1hDc2tlQ0dFRUEzY25DOVdVMVJzQWFCWjB5Z20zVFRRenpNU1FnalJHR1ZrNXZIMW9vM2FlTnA5b3drS0N2RGpqSVFRMXhJSlhnZ2hSQU4yNm5RNlM1YnYwTWFQUERRZW85SGd4eGtKSVlSb3JENzY1RWRzTmdjQTdkbzBZL1Nvbm42ZWtSRGlXaUxCQ3lHRWFLQlVWZVhkajVacTFkNzc5R3pMZ0w3dC9Ud3JJWVFRamRHQlgwNnhmdFBQMnZpeGg2V2psUkRpeXBMZ2hSQkNORkJidGgxbTM0R1RBT2gwT2g2ZFBsNStrUlJDQ0hISnVWd3UzdnRvcVRZZU9hdzduVHNtK0hGR1FvaHJrUVF2aEJDaUFiTFpISHp3OFhKdFBIRkNmeEpheHZweFJrSUlJUnFyRlQvdDRmako4d0FFQkJpWi9zQVlQODlJQ0hFdGt1Q0ZFRUkwUUl1KzI4ejU5RndBd2tLRHVPK3VrWDZla1JCQ2lNYW9xTmpDSi9OKzBzWjNUaGxLVEhTWUgyY2toTGhXU2ZCQ0NDRWFtT3ljUXI1WXNGNGIzMy9QS0VKQ0F2MDRJeUdFRUkzVjUxK3RKYitnR0lDNDJIQnV1Mld3bjJja2hMaFdTZkJDQ0NFYW1JL25yc1Jpc1FHUWxOaUU4YVA3K25sR1FnZ2hHcU9VMUN3Vy83QlZHei84NERoTUpxTWZaeVNFdUpaSjhFSUlJUnFRdzBkUytHbk5YbTA4Yy9wNDlIcjVLQmRDQ0hIcHZUOTdPVTZuQzRCdVhaSVlNcWl6bjJja2hMaVd5Vys4UWdqUlFLaXE2bFh0ZmZCMW5lblp2YlVmWnlTRUVLS3gyckhyQ0R0MkhRRkFVUlJtenBEV3FFTDhmL2J1Tzc2cDhudmcrQ2V6YlpwdTlpeDdLa3VHSUVOWmdsdGtxSURLVVBpNXZpQXV4RDBBRVhFdmhpQXFpaUFxeWdabHFFeEZWSkM5Ui9kT3MyN3U3NC9RMjRadUtLUU41LzE2OFRKUGNzZEp3ZWJtM09jNVIvaVhKQytFRUtLQ1dMZCtGLy90T3dHQXlXUmsxTDE5L1J5UkVFS0lRT1JXRkQ2ZWs5dlJxbC92ZGpTb1Y4MlBFUWtoaENRdmhCQ2lRc2kyTzVuejJTcHRQT0NXemxTdkd1WEhpSVFRUWdTcXBjdTJjdUprSWdDaGxtRHVHZHJUenhFSklZUWtMNFFRb2tKWXVIZ2pTY2taQUVSSGhUSDRqbTUramtnSUlVUWdTa3ZQNHZNRlAydmp1d2YzSUNJODFJOFJDU0dFbHlRdmhCQ2luRHNUbDhLaTczN1Z4aU9HOXlZazJPekhpSVFRUWdTcWVWK3NJOHRtQjZCbWpSaHV2cUdqbnlNU1FnZ3ZTVjRJSVVRNU4ydnVTbHd1TndCTkd0V2laNDlXZm81SUNDRkVJRHA0K0F6TFYyM1h4bU5HOXNOb05QZ3hJaUdFeUNYSkN5R0VLTWYrK3Zzd20zN2ZyWTNIanVvbjFkNkZFRUtVdVp5T1ZxcXFBdEMrYlNQYXQydnM1NmlFRUNLWEpDK0VFS0tjVWhRUEg4M09iWTNhczBjcm1qYXA3Y2VJaEJCQ0JLcE52Ky9tNzMrUEFHQXc2TGwvUkQvL0JpU0VFT2VRNUlVUVFwUlRLMWJ2NFBDUk9BQ0NnODJNR05iYnp4RUpJWVFJUkU2bmk1bWZydFRHdDl6UWlkcTFLdmt4SWlHRXlFK1NGMElJVVE1bFptWXo3NHUxMm5qSUhkMklpUW4zWTBSQ0NDRUMxZUx2ZmlNK0lSV0E4SEFMZHczdTRkK0FoQkNpQUpLOEVFS0ljdWp6cjM4aFBjTUdRTlVxa2R4K2MyYy9SM1NSZUR3WC94eG4xMjhYUzFGUWtwTDhjMjRoaFBDVHhLUjB2bHE4UVJ2Zk83UVgxdEJnUDBaMDhTa0o4VGkyYi9OckRPNlRKMUd6cy8wYVE3bWpxcWh1dDcrakVPV1lKQytFRUtLY09YWThnUjkrMnFLTjc3L3Zlc3htb3g4anVqaWMvLzVEd3VpUjJGYXR1S2hmOGwxNy95UGw1UmZ4cENRWHVaMlNta3JDL1NOSm5UWVYxMzk3THZ6RWlwdkVjWTlnMzdqaHZKTTA2Yk0rSVh2ZFdsREs3bUl1ZTgxcU1qNmRneElmWDJiSEZFSlVYSE0rVzRYRDRRS2dmbXcxcnUvVjFzOFJYWHlPelp0SmVlVWwwdDU1QzA5V2xsOWl5RnI0TlFsajc4ZTJhcVVrdXM5U0ZZWEVCMFpqKzJrcHF0UHA3M0JFT1NUSkN5R0VLRWRVVmVYajJjdnhuUDJ5MitxS2VuVHUxTXpQVVYwa2VnTkthZ3JwSDd4UDBvUnh1SThmdnlpbnNXL2ZobVBIZGhJZmVRajdyNXNLM1U3TnlnUkZ3ZjdySnBLZWVvS2t4OGJoMkxxbDBPMkxaVERpUG5xVTFPblRTSGh3RExaVkswdDlSMG1KaXlQdG5iZElHUE1BdG1VL2xjbkZuQ2N0amF6dmw1RHd3Q2hTSjcrSzgrOWRGM3hNSVVURnRQdS9ZNnhibi9zN1lPem8vdWoxZ2YvMXdMNXRLd0RaNjlhUzlNaURPUDdZVWVKOVZhZVQ3RFdyUVZITysveXF5NFZqeDNZOHFhbWtmL0FlaWVNZXdibG5kNEhiS2ttSjUzMmV3aWh4Y2I2elBrcVRQRkVVUEJrWlpSNFRnTTVvUkVsT0luM21KeVE4TUFyYml1VVg1VHlpNGdxOFczbENDRkdCYmQyeGp4MDdEd0NnMCtrWU03Si93TFpHTlRkcmhuWEFRRElYZm9YcjRFR1NIaDlQMUtUbk1MZThvdXhPb3FwYXdzS1RrVUhxdEtsRXVGeUU5TGcyMzZidWt5ZHpCem9kUVoydXh0eTZUZTZobkU1Yy8rM0JmR1dyRXA5ZVp6Q2d1dDBvcDArVHRmZ2JUTEd4bUJvM0tmbitaalBnbmVLY1B1c1RWSnVOMERzR2xuai9ncWc1c3poVUZmdVd6ZGkzYnlQcTJlY0p5dk5laFJDQno5c2FOZmZMWWRjdUxiaWlSYXovQXJwRVZKc041Ny8vNW80OWFvbVdiN2lQSGNPK2NUMjIxYXZ3cEtiaTJyK1A4TEVQbmxjTWpxMWI4R1I2RXdDNjRHQkN1bmJIRkZzdi96bVBIQ1pwNGxPRTlPeEYrSWhSVUlMckFkZmhRMFZ2NFBHUU9uMGFxdDFPK01qUkJIZTVob3k1YzFDZFRpejkrcU9QS2J4UXE1cVJUdHJiTS9Da3B4UDk4bXZvbzZPTGphY2dTbnc4cXNPQnNYYitEbW82c3huVjRVRE55c0pZbytaNUhWOEVMa2xlQ0NGRU9lRjJLM3c4Ty9kQzhvYSs3YWtYVzlXUEVWMThvWGNNSkh2ZEdwVEVSRlM3bmZTWm4xRHA3WGZMN1BqMlRSdFJUcDhHdkJlSWtlTW5FTlNoWTRIYnVnOGR6STFyd0IxWUJ3N1N4cXJUU2Vya1YzSDh0WlBJQ1U4UTNMbEx5UUl3R3VIc2JJdVk2VytodDFvTDNWU0ppME1YRW9JK1BMY3dxODZZK3pFZE5YRVNRVmUxTDlsNWkrTDJ2VnNZT2VFSlNWd0ljUmxhOC9OTzloM3dKbTNOWmlPajd1bnI1NGd1RGNlTzdkcFNQSDFvS0RHdlRjRlF2YnJ2UnFxSysvUXBYUHYyNGRxOUc4ZGZPMUhpenZoc1lsdTVBa1BOV29UZWZFdXBZOGhhK2tQdXFSd09Nci82a3N5dnZzeTNuYW9vNFBGZ1cvb0Rudmg0SXNaUFFCY1VWUFQ3Mi93N21RdS9MdEZzaXRScFV3bExURUIxT0xHdFdJWnQrYkppOThtUjlNeFRSTC95R29ZaWtoMEZVZUxpU0o0MEVkWHRJdWJWS1JocTFQQjVQU2Q1WVl5dGgvbktLMHQxYkJINEpIa2hoQkRseEhjL2J1YlVhVzlkQm10b01NUHZ1czdQRVYxOE9yTVp5eTIza2pGN2x2Y0p0NnZRYlZXSGcvUVAzOGM2ZERpR1NpVzRXRkpWTWhkOTR6MlAwVWpZM2NOSSsvQUQxTGRtRkx5OTA2RTl0UDI0Rk51eVBCZHhIZ1hWYmdjZ2Rmb2JSQm1OaFNaQjh0SVpqZVJjUHFvT0I2NkVRdXBNdUJWU1o3d0JIcFdvWjUvSFdQUHMzU2FEUWR0RUh4TlQ3UGxLUWoybmZvYXhacTB5T2E0UW91S3cyUnpNK1d5MU5yN2oxbXVvV2lYU2p4RmRPcmFWSzdUSGxodHVRa2xLeExuM1A1UzRPSlRUcDNDZlBJbjcrREh0ZDM1Uk11Yk54VlNuTHViV3JVdDhmdWZmdTN6ckt1bDAzaVJGUWZMVVMzTHMvQlBIMWkwRWQrMVc1UEd0ZDk2TnNXNHNtVjk5aWZ2WU1VeE5tdm9rd3BXVVpKUlRwd0FJRzNZUG9iZmNSdnJNVDdUWDlWSFJQdHNYeXEyUTl2WU1JcDk0V2t2TVo2OWRROGFjV1VYblRWeE9WSmYzc3o3NXVXZUlmbTBxaGlwVmNsKy9ESll0aWZNbnlRc2hoQ2dIVWxJeitlTHJYN1R4c0R1dkl6emM0citBTHFHUTd0ZVNNWGN1S0c2Q3UvVW9jQnZWNFNEbDFaZHc3dHFGNjhCK29sK2I2ak5Eb1NDMkg1ZmlQbm9FZ0xBUm93aHEyeFo5bFNxa1RubXQyRHRTUlY2MEttNVNYNTlDNU1SSkJMVnRWK1J4ME9jbUgzUW1FK2tmdkk5ci83NGlkMGwrY2dLUlQwMzBMcC9Kazd6d0JxYVdhTnB3a2M2WmVhR2NPWTJ4VHAwTE82WVFva0w1YXRFR1VsSXpBWWlKQ1dmUTdkZjRPYUpMdzMzaUJNNS8vZ1pBSHhHQlBqcUs1RWtUaTkwdnVHTW5qQTBhWUt4V0hYM2x5aGlpWTlDSGg2TUxDU2xkQUtwS3h0eFB0YUV1SklTWXlhOWpqSTNOdDJubWw1OTdaMUFBeHJxeFJEMzNBb1lTSnJHRE8zY2h1SE1YNHU4WmlpYzlqZERiQmhCeVhVOTBSaU9aM3l3azg0djVBQVMxODM2RzZmSWtES0tlZXg1VHZmb0ZoMit6b2JNVWZtMFMwck1YN3BNbnlmcDJVWW5pVkJJVFNYNzJHYUpmbTVMNzN2U0dvbmNTbHpWSlhnZ2hSRGt3OS9NMVpHZDc3L3pYcVZXWkcvcVZ3ZklBUDdKdldFLzZ4eCtXdkFiWTJka0FtUXUvSXV2Nzd3cDhYWFY0Zno3dUV5ZEllZWtGb2w5K3RkQUxSeVh1REJtZmZ3WjRreVBHMkZnU3h6MUt4TU9QRWpQbGRUd1pHVDVMTUpTNE15UThNQnJ3M3JXeURoN2ljencxT3h2SEh6c0k3bExLQzN4RDdnV2hMamhZdXp0bHJGVWJmVVNFei9tVlJHOVJOa1AxR2hpaXZSZHhlZXVkS0NkT2tQYldEQ3g5K21LNTRjYlN4WkdISnlNOWQ2RFg0ejUxaXFJbklRc2hBc21wMDhsOCs4TnYybmpVUFgwSURqYjdNYUpMeDdZeWQybG02RTIzWUc3V25QRFI5Nk1MdGFLM1d0R0hoWGtmaDRhU3VlQkxiemNzSUhUSW5ZVitvUytOckI5L3dIWFFXOWZLVUxreVNrSUNLYSs4U015MDZlaWpjdXRIdUU4Y0ordmJ4ZDZCVGtmRTJQOHJjZUxDaDZLZ25ENU4rZ2Z2WWQrNGdlaVhYc0dUbXFLOXJKMnpoTE1ka3ArZlJFalBYbGl1NzEvb05tSEQ3OEVVRzRzeHRoNkdhdFcwMmswbHBkTVhrcUQzZUhCczIwWlF4K0puUFlyQUpja0xJWVR3cy8wSFQ3RnE3Wi9hK0lHUi9UQ2VlOGU5Z2dudTFoMGxQbDVMSUpTWW9xRGFpbTliNXpxd241VEpyeEQxN0F2b1RDYWYxMVMzbTlRWmI2STZITjRMMHdjZkl1UFQyYWpaMmFTK1BnWExEVGRoKzJrcFFSMDdFbnJMYmVoQ1FuRCsrWWUydjdGMjdYd0Z6N0srV29COXkyYkM0dU1KdmUzMmdtTXFxRWlha2p2bE4vT3JCVGorL0FOOWFDaVJUeitUdXpRRTc3cGpKZEZiV05TMWZ4K0o0eC8xdmhkWDdqS2ExRGZmQUZVbGZlYkhLSW1KaEEyLzU3eG1ZZVFrU2NDN2JDZm5RbG9JY1htWU9YY0Y3ck16c0pvM3JVT1BybVZZSkxrY1U1MU83RCt2QTBCbkNjWFMvd1owRmd2R3VyRUY3MkFzMjg5aDk3RmpaTTczZmlZYTY4WVMvZXBra2ljK2hmdllVVkplZnBHb2wxNUZiN1dpWm1lVDl1WWJXbmNxeTQwM1lXcDZmbDNIY282aEQ0OGdjdHhqb05QaFNUN2JOdHhneUozQm1DZGg0RDU4R0dQMUd1aUNnMzJPcFNRbDR0cS8zL3RuejMrRS85K0RoZGJmQ083V3ZVVHh1WThmUnoxbnVhaDZkcW1NNm5ENGZLNW1yMW1EN2FlbGhBNjRnN0Nod3k5OEZxS29rQ1I1SVlRUWZ1U3Q5cjRNOWV3VWhVN3RtOUN1VFVNL1IxVTJRdThZaURFMkZrUGx5aGdxVjBabkNTM1YvZ21qUjJKdTFZcXd1NGY2M0pFcVR2cjc3K0w2YncrbVJvMkpuUFFjS0FyWjYzL1JYcmY5dEJRQXg1WXRPTGJrYjRXYSt2cVVRbytkTWU5VDFHd2IxcnVHNW45dHp1d2kyNDdtVEtQMVpHV1JQT2xwS3IzN1BucHJHQUN1QTc0SmhBS1hyZVNaeHBLMVpERktVaUlSai95dlpHdVQ4L0FrNVUxZUJQa1VLaFZDQkxZL2RoN2s5eTMvYWVNeG8vb0ZiRWVyYzlsV0xNZVQ2VjBxWTRpT3hwT1JqcUdJSlJCbFNYVzdTWnN4SGRYcFJCOGVRZFRFU2VpdFZpTEhQMGJTNDQvaE9uU0lsQmVlSTJyU2M2UytPUTNYSWUrWGRsUERSb1FOdi9mOFR1cnhhSjhseG5yMXRNNGdPVE12REpHUnVRbUFQRE12MHQ1NUM5dks1VVE5OXlMNjBOelBiY2Z2djJ1UHN6ZjhncWx4NHd1YUJRamVyaXNabjM5VzRGSk85OUVqSkkxN05OL3pXWXNYNFVsSkllS1IvMTNRdVVYRkpCVlJoQkRDanpacytvZC85eHdEd0dnd01QcSs2LzBjVWRrS3Vxbzl4cnF4NkN5aHVJOGRJL21acDNIa21lVlFHTlh0UmtsTUlIdk5haExHUGtEbTExOXB5MGFLNHZoakI5ay9yOE44WlN1aVgzd1pmV2dvMld2WG9OcHN3Tm1PSTA4L295M2YwRmtzbUZ1MDFQWTN4RlFxZWx5NWNxRkxSNkltVHNMVXNCR0dHalV3dDJpSnVYa0xuOWZOelZ0NGo2WFQ0VWxKSVczNkd3QjQwdE8wS3ZaQjdUdGdidGFNbU9renFQYmRVaXg5Yy84OXhNeDRtMnJmTGRYK1JJNmZVT3JFQmZqT3ZEQlVxWUw3MUNrOGFXbWxQbzRRb21KUkZBOGZ6YzR0Uk55blp4c2FON3c4V2xHcVRpZFpTNzdWeHU0VHgwbWUrRlNKWnZwZCtNbFYwdDU1QzlmaFEraENRb2g2N25rTVZiMmR4SXl4OVloNCtGSFE2WEFkMkUvQ21ORTRkM21UNElZcVZZaDY1dGw4c3d0THlwUG52ZVV0aUtra2U1TVhQamNGOGlTd0xIMzY0dHE3bDVSSkUvRmtaR2pQMjMvZHFEMk9ldmI1QWhNWG5xeXNFdit4L2JpVWpDOC9SeDlxUldleFlHclFBSE96Wm1Ed2ZxN3BMQmJNelpwcGYzS2ZEeVdrWjYveitwbUlpazltWGdnaGhKODRIQzVtemwycGpXKzkrV3BxMWlpYmpoTGxrc0dBODk5L1VCTGlxZlRPKy9tbXBPYmxTVWpRN3NTb2RydTNoWnpxd1Rya3JpSlBFZFMySFRIVDM4SVVXeGNNUnUrK2k3L1JYbzk0ZEJ6QkhUdVIvdEVIQUpqcTFpWDYxY21jdWZVbUFJS3Y2VXJZZlNNS0hac2FOaXAwaXJFdUpJU1lhZE8xaTBEWG9VTWtqYys5YXhUMXdrdm96R2FVaEFRU3g5NlArOVFwVkxzZDUrN2R1ZkczNzRDbHo4VnJWK2pKek5DU1FEcUxCVU9sU3JnTzdNZTU2NjlpSzlnTElTcTJuMVpzNDlqeEJBQkNnczNjTjdTM255TzZkR3cvZkk4bkpkbm51YWpuWGlqMWpNRHprVDU3SnZZTjY5R0hoeFAxN0F1WUdqYnllVDI0VzNkQ2p4MGxhOUUzMmt3SlE5VnFSTC95R3Zxb3FQTStyNXFWTjNtUjIzWTlaK1pGM21QbkxkZ1owcTgvbnF3czdMOXVJdVhsRjRsKytWVTh5Y2s0OTNnN3BKaGJ0UzYwV0hYQ3ZjTjhsanVXaENjemc1QWUxM3FUT0FZRGNVTUdvaXB1ek0xYkVEWHBPVzI3K0tGMzRjbk13RmluanM5TkJYRjVrWmtYUWdqaEo5OHMyVVJpa3JkNFltUkVLSGNOTE5rYTBZcktXTE1tNWhZdFVlTGp5VnlRdjU5OVh1NlRKM0lIQmdQUnI3eFdiT0lpaDZsQkErME9UZFozUy9Da2VDL1VMRGZjU1BEVm5iMGJuZTgwNlR4dDZ3cVU1N2c1RmUxenVJOGRCYnl6TjBKNjlmRVdGWjMvR2M2ZE8zTTN5dE5DN21KUXpwelJIaHVpbzlGWHJneUFZOGYyaTNaT0lZVC9wV2ZZK0d6Qk9tMTgxK0FlUkVWWi9SalJwZU5KVGZWSll1Y3dWSzl4UWNlMWI5bU1rbWNaWGtFY2YrekE5dU5TakhYcUVETnRPcVpHamZKdnMzMGIyYXRYK2NhY25FVDI2cFVYTkRQRWs1bzdvODV3OW5lOWFyTnBDV3hEM3NUSU9aK0pFUTgraEtGS0ZWejc5cEk2YlNwWlo1ZGJBa1YrRmtlTW53QjZQYnFRRUF3eE1SaGlZclNaampubnlYays3eC9uMzd1OFJiN3RkaTJCYzI1SHNaemFHTG9LWGhOTVhCaVplU0dFRUg0UW41REd3bTl6cDJEZU42dzNGa3ZnOTN3STZka0w1Ny8va1BYakQ0VDA3SW14VHQwQ3Q4dmJUalNvVmV2enVzdmlQbldTckR3WHJDRzk4dHhsVkx6RjZsUzNvaVUzd0ZzZ3JNaXg0dHRtdENqbjFyOUltakNlNEM3WEVENXFOS0VEQjVLOVpoVzJaVC82ZEV4Sm4va0o5aTJiaVpyMGZLa3J0SmRFM3RvYWhwbzFNWjM5K2R1M2JpSGM2YndvNXhSQytOLzhCVCtUbVprTlFQVnEwZHg2WXljL1IzVHBwTStlaVpxZGphRlNKVlNuQzAvNmhTK1RzMi9hU09xYmIyQ29WbzJZVnljWFdwY3BxRzA3b3A1OUhuT0xsdmxtRzNyUzA4bjgvRE5zcTg3T3dOVHBDR3JiRHNjZk8xQmRMaklYZmszV2owc0o2ZGFEa0I0OU1EVnBXcXJFdTVKbnBrbk9NaFVsSlcrbmtTaVV1RGp2YStjY1YyY0pKZUxSY1NSUG1vaGoremJ0ZWZPVnJieExPQW9SZkhWbnFzeWQ3NU40eUpnOWk2eWwzM3NIcWtwUSs0NkVqeGxiY014NWtrSDZzSE9TRnptSmZVbGVYTllrZVNHRUVINHdlOTVLbkU1dkZmQkdEV3JRcDJjYlAwZDBhUVIzdXByMEQ5OUhkYmxJbnpXVDZKZGVLWEM3dkYreVMxcTEzSWVxa3Y3ZXU0WFBZampiQmNTMWZ4L3g5dzNYbnJhdFdJWnR4YkpDeDZyVFdiTFRaMmZqL0d0bnZ1ZnR2MjdDK2U4L1JML3lHc0hkZS9qVTR3aTdkd1MyWlQvaTNMV0x0T25UaUh4cVlvbk9WUnF1QS91MXg4YmFkVEUyOEJhSFZXMDJIRnMyeTlJUklRTFFrYU54L0xoOHF6WitZTVQxbUV5WHgxY0F4L1p0MkRkdUFJT0JpSEdQa2ZiV0RPMjF4RWNmd3BPV1h2ak96dHc2UzhsUFB3bjYzQy9OYXJZTlZCWGwxQ21TbjUxRTlLdVRmZHBmNXhYVTdpcmZKeFFGMjRwbFpDNzRVaXNnQ21DSWlTRnN4Q2hDYjc2RnRQZmVSVW1JUjdYWnRNOGhmWGdFcG1aTk1UVm9oS2xSSTR6VnFxTUxzNklQdFJhWTFGRGk0bktQZmJibVJkNmxNKzdUcDBuNHZ6RllCd3dBOHU5dmJ0RVNTLzhidFNMWFFMNDI0Z1hKbTdoUUhRNnlmODZkOFdOcTFKalFXMjh0ZEY4bFBqNzNPTkY1Wm9hb3FuYlQ0WHhxUFluQUlYLzdRZ2h4aWUzNjl4ajdENmRTczJadEFPNGRkZ1BKcVNXL28zK3BtRTA2d3F4bGU0ZERaN0ZnYnRVYXgvWnRPSGY5aGVQUFB3aHEwemJmZGpudE8zVm1NOEVkUzMrSE1QUHJCVGgzLzF2bzYrclppMUtkMmF4TnB5MksrK1JKQUp5Ny9zS1RuS3hWYlMrTWZmUHYza1NIWHE4dE5jbTVvK1pKVFNWejRkZFlCOTlKOXJxMTNvc3luWTdncmwyOWQ5dSttSTk5eTJheWx2NVEwcmRiTXFycTB4TFczS0lGcG5yMTBFZEY0VWxKSWV2SEh5UjVJVVNBVVZXVjJmTi9wa2FOV2dBMGJsaURoZzBia0pUaTluTmtwV01KMFJNU1hMclY3cDZNRE5JK2VBK0E4QkVqODgzZ2l4ei9PTW5QVDlJU3lFVXBzQVBVV2U0VHgwbCticEszUmtWWVdPSEhjTG13ci8rRnpFWGZvSnc1RFlBK01wTGdxenRqVzc0TUpUR1J4SWYvRCt2QVFWUjY5MzJ5dnZ1V3JPK1dhT2YycEtjVjNDVkxwNlBTakhjd3hzWnFUem0yYnlQejZ3WGFPR0gweUxOQjVIYjFzRzlZRDBEbXdxOExqVG4wMWx0OWtoZDVreTBsNGUzdzRpMzZhVzU1QldFalI1RzlZUVBXZ1lNS1RMaTREeC9XSHB0aTYybVBmVzRjeU15THk1b2tMNFFRNGhKU0ZBOTdEK2taTUdDdzl0eVpaRGlUZkFrcW5wK0hLNXVGVUx0NjJTNGxDR3JUVnB1R21yWHc2M3pKQy9meDQzaFNVNzNidHUvZ3M2eWlKSngvN1NUejY2OEFNRlNxbE50ZHcrbnlYZ0NwS3FyVGlhRnFOYXdEQjVWb1prZnExTWtvU1ltNGp4d2grZG1KUkw4eXVjaENhdmF6clZuTlRacmkzT010eUJuK3dCZ1NIMzRRMWVsRVp6Q2dabWJrWGtpcUtzcVpNNFIwNjBibUYvTUJ5UHA2QVVIbmtiZ3BqT3ZBQVpTa0pBQjBRVUdZbXpYM0prMDZYNFB0cDZXNDl1N0YrYy9mbUZ0ZVVXYm5GRUw0MTI5Yjl0SzZiUTg2QmVmK0h0MnlzL2d2NitXTlhnODlPb1dWS29HUjl1N2JlSktUQ2IzNUZpdzMzSlR2ZFdQZHVrUy8vQ3BxZGpiR09uVzhyYXZ6Rks1TS8rUWpiTXQrQXJ6ZG5rejE2cDlYN01xWjA5aldyQ0Y3OVVxdHM1TStJb0xRVzIvSDB2OEdYQWNQWUZ2dW5lRm5xRnlGa0Y1OTBBVUhZeDF5RjVZYmI4SzJiQm1aWDM1ZTZQRk5EUnFpcy9yV0x6SFdqVVVmYWtXeDJVQ25LN0JPaE9wMjUzNEc2WFFGdGlzOXR4WkgybHR2WXB3K0EyT040cnZVcU5uWlpDMzJ0Z2czVksxSzFNUm55UGppQzJ3L0xjVjkvQmlSNHg3elNsbkNqd0FBSUFCSlJFRlUrWGtEdUkva0ppK01EUnJrSGl0UDh1Sjh1NitJd0NESkN5R0V1SVJXcjl1RkpiUmU4UnVXRTJucENyV3JsKzB4VGMyYWE0K2RlM2JqUG5FQ1k2MWF1Yy9sV1c0UmN1MTFwVHEyKzloUlVxWk9BVlVsOUpaYjBZZEhrREYvSGdCSlQwN3cyVmFKTzBQYWUrK1E5dDQ3cFR2SHlaTWtQL3RNb2RPRTNTZE80UGhySnpxVENYUHJObHJ5UWg4VlRVanZQdGgrK3BIZ1RwM3pGUzNObURPYm1Pa3pNTlNvZ1hMcUZKNnNMSlRFaEZMRlZwVHNkV3UweDBFZE8ybnJyME52dkFuYnNoOUJWY21ZKzZsUHh4UWhSTVhsZExyNWV2SHY5TzEzdTc5RHVXQWVEMlRhUEtWS1hpaHhjWVQwN2tQWWZTTUwzY1owZHVsY1dmT2twMlAvN1Zmc0d6ZDRad0dlVFF6b0xLRlkrbDVQY09mT1lEVGlQblVTVjU2T1UrYW1UZkZrWm1pekZid3hOa0JuTktLNjNaaGJ0TVIxK0pCM3RvaGVUK1NFSndqdTNDWGYrUTJWS3hQOXlxdWt2UHdpNGYvM1VMN1czUUJKVDB6QXRXOHYrdkFJTERmZWxDOUJvaVFsa2ZXRHQxYUZQam9hVDNJeWFuWTJhVy9OSUdiSzYva1NEK2ZLK25hUnQ3NklYay9rK01mUldVSUp1L3R1N2VlU0NrU09uK0JiNlByczU2V2hjbVZ2TXVrc05jOFNIcW5OZEhtVDVJVVFRbHdpV1RZN244NWZTWjNZUmpScTFKaHFWYUtvVWpuUzMyRVZ5bVRTMGFCdTJSY1JOY1hHb2dzTzFxYkNPdi9hNlpPOGNPejhFd0I5ZUVTQlMwcUtrdkxhcTZpMkxNS0dEaVAwamtIYVhSK0E4Tkgza3pGdnJuZm1nOUVJSnBQM3Z3WURlRlN0aUpzK0lxTFlMKytlekF4U3AwOGphdUtrZkVYWXNyNWRCS3BLeUhVOTg5M0pzZzRhNHUxcEh4S2l2VStkMll6cWRPSTZlQURudi85Z2J0U0U3Rk9uMEZ2RGZOcmJYUWhQWnFiUHVtTkx2LzdhWTBQMTZnUjM3SVI5OCsrNER1ekh0bklGbHV2N2xjbDVoUkQrczJUcDcremJmNWpvbU0zVXFWMkhKbzFyWVRCVXpFYUQxbEE5bGFKSzk3VWw2cm5uTVVUSCtDVVo2enA0Z1BTUFB3UlZ4VlMvUHFyVGhmdkVjVlJiRmxsTEZwTzFaSEdCKzJXdi80WHNzelAzQ3VJK2ZveW9aNTcxdHQwK2M2YkF4RVVPUTlWcVZIcm4vWUtUREtxS2t1Q3RMMkdvVXFYQW4xSEc3Sm1vZGp2NjZHZ3F2VEdEeEFuajhDUW40OXEzbCt4MWEzMkxZSjhiNThtVFpDMzVGb0RRMjI3SDFLUUo0RTNlaEk4WVNlcjBhZGczYmlEZGFpWDhnYkZuMzl0eDNNZVBBOTdDb0Q3aDJ2TW1Md0svdUxrb25DUXZoQkRpRXZueTYvV2twV2Z4OTY2ZHhKMCt6TXozSGlFbzZES2MvcWpYWTZ4UkE5ZWhRd0FveVVtNXJ5bHVuUC8rQTBCSWp4NmxYdHNhUG1Ja25xeXNBbWRzbUpxM0lPYU5HZWlDZ3RCSFJLQWtKNUh5NHZOWUJ3NG1xRk1ua2g0Ymh4SVhoN0ZPWFNMK053NURUQ1Z0WC9lSjR4Z3FWYzZYcURpWGtwUkk5dnIxWURBU2VzZEE3YTZWOXRZaklnZ2ROSmlrL3owTWdLRmFkVUp2dlpYMGp6NEVJSHZ0R2t6Tm1wRzkvbWVzdzRialBuU3dWTysvTUZtTEZtckpJbSsxK09ZK3I0ZmVQZ0Q3NXQ4QnlKZzdoNkFyVzJHb2NXRnRCSVVRL3BPVW5NR0NiN3cxRFRadi9wV3JXa1hScFgzaDlSZ0NVZDdmNFpkYVVKdTJSRDM3UE1ZNmRURlU4c1poVzdXQzlBL2VSeDhWalNFNld2czhjUjNZNzIxZnF0TVZPRU5DaVR1akxYODB0MjZEcVZGamRHWXpwa2FOaXc4a0ozR2hLTGdPSDhMNTl5NGNmKzNFOWQ5LzJtZUNvV3JWZkxrTCs4WU4ySC83RlF3R0lzZFBRQjhkVGVnTk4ya3pHVzJyVmhhYXZGQWREbEtuVFVWMXV6SEcxc042NTkwK3J3ZGYweFhURDkvaDJyOGYyL0psbUJvMUp1UzZudGgvemUzQXByVTF6em1tUFZ0N3JBdVc1TVhsVEpJWFFnaHhDWnc0bWNoM1AvNnVqVWZkMi9meVRGeWNaYWhXWFV0ZTVMUndBM0RzMm9XYTdiMUlDZW5kdDlUSERlclFzY2pYalhYcWtQbkZmREsvV1VqMDVOZFI0dUpJZSs4ZEROOHNKS1JiZHpLL1dZano3MTBrVFJoUDlDdVRNZGFzaWZ2WU1STEhQWUkrSW9Mdys4Y1EzT25xUW8rZk1XOHVLRzVDN3hpRW9YSVYxS3c4dFV6T3pzTEkrdVpyM0NkT2dFNUh4SU1QWWFoV0hmQW1MOXpIanhQK3dGaHZFYmV6blZrdWxQdllNYktXbmkyNFpqQVNQbUpVdm0xTWpac1EwdjFhc3RmL2pHcTNrL0xheTBSUGZRTjlhT2dGbjE4SWNlbk4vWHcxZHJ1M1RrQnNuU3IwNjNOVk1YdUlzaGJVdHAzUDJOTG5lb0k3ZC9GWkR1RkpUeVArdm5zQU1EZHRSdlNyay9NZEorMzlkN1hhRTZHMzNGcnNzZ2xQUmdaS2ZEenU0OGR3SHptTWEvLyszQVFKM200ZGhxcFZ0VUxVNTg3dzg4UW5rUDdSQndDRTN6dENxNE1VMHJzUG1RdStRSFc3VVFzcDNPbEpTU0YxMmxTdGRrVndodzdZdnY4T0pURUJKVEVSVDJJaVNsSWludlRjTGk4Wm44NG1xRU5IN1QwYXFsYkwxNkZGemNxdDA2S3pXSXA4L3lLd1NmSkNDQ0V1Z1U4K1hZRnl0ajFueStaMTZkbzUvOTJWeTRuaGJMRXZmWGc0SVYxekMyWTZmdjhOQUZPVHBoaHIxNzRvNTNiczJnV0F6cHczZWFSaXVlbG0zR2ZPWU4rNEFVOUtDcG1melNXazcvVjRVbE1KN3R6RnUwWjN5bXVFOU81RHhKaXhZUEQ5Q0hYdS9oZjdodlVZYTliRU9zaGJrUFhjNUlYejMzL0kvR1loQUdIRDc4Rjh4WldBdDBpYmtoRHZ2UnNYRkZSa2dxUTBWSnVOMU5lbmdPTHRMR0FkT01pbkluMWVZZmZlaDMzYlZsUmJGdTRUSjBoOTVVVWlKejB2Q1F3aEtwaTkrMCt3ZWwxdTdhQXhvL3BYMk9VaWdTWnY0Z0xBdG1LRjFnSTArSnByQ3R3bloza0hVS0x1V01uUFBJMzcyTkY4enh2cnhtTHAwNGZnN3RmaS9Hc25xZE9tZXArdlVVTXJKQXFRTXZVMThIaXczSGdUbHB0dXpvMDlQSnlnemwyd2IxaVB1VldyZk1jSFNINzJHZHduam12akFqdVpHQXdZNjlURms1cUNKejBkVDBZR0diTm5hZ1dscllNRzUxdkc0c25JVFhib1EzMkxrNHJMaS93bUUwS0lpMnpiSC92WnVuMGZBRHFkanJHaitxTzd6QXNpQmw5OU5lYm1MWWgrWlhKdU54RlZ4YjVsTStCYmsrRmNqcTFiU0gzajlRSXJveGZIZmZ3NHJuMTdBZERscWI1dnF0OEFmWGdFMW9HNVhXQjBGZ3RaaTc0aDdaMjNzRnpmVDF0R2tiMTZGZWtmZjVUdjJObHJWcU1MQ1NIeXFXZTBPMk9lN055N1JVcGlJcW5UcDNrdkN2dGVUK2h0QTdUWHpGZDQ3MnlWWmF0UzFlMG05WTNYdFF2Sm9IWlhZUjA4cE5EdDlWRlJoQTBkcG8yZGUvYVEvUFNUMnQwNUlVVDVwNm9xSDg1Y3BvMDdkMnBHNnl2UHIwdEdRRkk5L281QW95UW1rdldkdHk2RVBqS1NrSjRGTDhOd0h6c0dnQzQ0R0gxNC9pTFI1d29mKzZEUGwvK2c5aDJJbVRxTlNtKy9pK1dHbTlCYnJianlMRWswNUtrNUJZREhRMGozSG9TUEhKM3YyTlpCZzlGYnJZVGVkRXVCNXk3b00wWm5OR0p1M1pxdzRmY1FQWGtxVlJjc3BOSTc3L204Myt3Tkd3RHZqWXVRNjNybU8wWk9ZZ05BRng1ZXlEc1hsd05KWGdnaHhFWGtWaFErbWJOY0cxL2Z1eTBONnBkeCs0NEt5TlNnSWRHdlRjRllwNDcybkhQM3YzalMwdENIUnhEY3BlQTdVTTVkZjVFNmJTcjJUUnRKbnoyeitCUGx2VkIxSzk2cHNHZVRIdnFJL0JkQXhqcDFNTGRvaVQ0MEZPdWdJYWhuWnl5b0RvZlBjZ3ZuMlFSSVhoRVBQa3pNbE5kOVpvemtMSUVCU0hueE9Uekp5Vmo2OUNWOHpQLzU3R3U1dmgvQm5ic1UrcjVMUzNVNlNYM3RGUngvN0FDOHkwSWlIM3U4Mk1KMWx2NDNFSnluUGF2NzJGR1MvdmN3bVF1KzhKbm1LNFFvbjM3ZXNJdi85cDBBd0dnME1QcSs2LzBjVVRtVE4rbDlIZ253dkpUNGVPeS9ianEvTU94MlVxZE85bllOQWNLR0RpK3dwcEluUFIxUGNqSUF4cHExOHIxZUVIT3pabGg2OXdHRGtjakhIaWZxbVdjeE5XbnFzNDN6NzcrOUQvUjZUSFZqZlY0TGF0T1dpRWZIRmZoNVlheFZtMG9menlyd014RE8xck5vMkFnQVU3MzZSRHowQ0ZVKys0TG9GMTRtOVBZN01EZHJyaVgzZ3pwMHlOMVJjYU8zV2d2OW5GSk9uTkFlRzZLamkvMFppTUFseTBhRUVPSWkrbkhaVm82ZjhCYmFzbGlDdU9mdVhuNk82T0tMSHo3VXA2MVppWjJkT3V2SnpDQisyRjBGYnFJNm5kNmVlWUR0eDZVWUtsVW05TmJiQ2oyazZsYTB4eG56UHRXS2dlckRJM3luNzNweWt4d1I0eWVBMjRXaGFqWHRDN3RqeTJiQ3h6NklNYlllN2lPSENXNmY1NklyaDhHQThaeUx3THpKQ3lVaEFldGRkMk1kbFAvT2xLbHhFNngzM1kzNzZGRU1OV3BvRjNlcTIxM29leXVNSnlXWjFOZW40Tnl6QndCenl5dTgxZWxEUW9yWjB5dmlmK05SSmszRWRmQ0FOd2FYaTh5dnZ5SnJ5YmNFdFcySHVYVnJMTmNYUGpOR0NPRWYyWFlucytldDBzWURidWxNOWFwUmZveW8vUEg1bmVvNS8xa1lTbHdjeVpNbW9pUWxFcW5YNXlzd1dSUlBhaW9wazEvQnRkODdJek9rZHg5Q2V2WDJGdEQwS09nc3VVdjFuSC92MGg0YjY1Vzh6YnAxK0wyWUdqVW11R3Mzc2xldnd2bmZIbSt4NXVZdFVFNmYwczV0YXRRNFh3MEo2L0I3Q20yRHFtWm5rL3JLaTk3UEY0OG4veXdKblk2dyswYmdQbmJNMjdXcWlJUzVxWDREVEEwYTRqcDRBSjNaVE9UVHoyQ29Vb1gwbVorZ25EeUJxV2xUakxIMTBFZEU0dGl4WGR0UGlrbGYzaVI1SVlRUUYwbGFlaGJ6Ri95c2plOGUzSVBJaU1Ddkh4RHh5S09rVEg1VlMwYVVtc2VqVlVFdlRzYThUekZVcWtUd05WMEwza0RKdlZETlNWd0FCSGZ4dHBmVGg0ZmpTVS9IOGRkT1V0OTRIVjJlN2lhcTA0bHkralFBdHBVcjBFZEdZaDA4Qk51UFN3a2RNTEJFOGVWOUh6RlRwK1c3KzVXWGZmMHYzbm9ZT2gyR21CaDBWcXZXTnE2a25IdDJrL3I2VkR3cHlhRFRFWHJiQU1MdUhscXFyaTI2a0JDaVhuaUpsT2NtNFRwOEtQZTlPSjNZTi8rT1k5Y3VTVjRJVVE0dC9IWWpTY2taQUVSRldSbHlSOWt0UXdzWWVaSVg4ZmNPSy9MTHRlckszVGI1eWNkOXZ0Q3JMcmYyK1pJMmZScTZpWlB5RmVnc2lQMzMzMGovNkFPdHhrVG96YmNRZHU4STcydS8vVXJhdTI5anJGTVhVK1BHR0d2VjBvcFlncmVnWjBucHJWWkNldmNCd0hYb0lObHIxNUM5ZGsyKzdZS3Z1UVlsTGc3YjJ0VzU3L1hwSjBGZnlHZUc0dFlLZjZhOS95NzY2R2lDV3JmeDJjVGNvaVhtRmkyTGpNK2J3SG5WbTdpd1dJaDZhcUsyanhJZmgyUG5uMW83OGJ5TXRXdjd0WXVNOEQ5SlhnZ2h4RVh5MlpmcnlMSjV2N3pXckJIRExUZDBLbWFQd0JCMFZYdWlYM3JGVzlHOFprMXZjUzAvMWZoUW5VN3RjZGp3ZTdELzlpdkcySHFFM1hNZkFPWldyYkZ2M0lCcXQyUGZ0TEd3dzRCZWo3bFpDOHl0VzVmcURsdmUzdlNHS2xXSzNEYTRhemR0R3JLU21BaG5XK041ZHpZVWVjR21PcDFrTHZpQ3JPK1dnS3BpckZPWDhQc2YwS3JFbDVZK0xJem9WeWVUTXVWVm5Ea0ZUaTJoaEhUdm5xL05xaERDLytMaVUxbTA1RmR0UEdKWUgwSkNwS1hrdWZMT3ZJaDQ4R0hTM24wYjFlVXFmcjg4bnlVRkhUTjF5bXRFUGY5aW9WL2FuWHQyazduZ0MrMzNxYkYyYmNMdUcrbVQ4REJVcTRheFZpM2NSNC9nUG5yRVozK2QwVWhRUVRQK1NpRDgvakVZNjlRbGZkWW5QamNWZEpaUUxEMTdnMTZQUGp4Q1M5YVg5T1lCaWtMcTFNbEV2ellGVTcyUzExVng3ZDlINnV0VFVCSVNNRlN2VHRUVGszeVdrRVpObkVUMnVyVmt6Sm1GSjIvUmE1ME82OTNEQ2ppaXVKeEk4a0lJSVM2Q1EwZk9zR3hsN2pUSEIwYjB3MmdzK2QzdmlxNjR1eTZYaXVyd1huQ2E2dGNucE1kMVBrVXlBY0pIMzQvT2FNUzVaNDlQSDNtTlhvOGhwaExXd1VNd3QyNWQrdk83Y2k5NGkxc0NZcXhUbDRoeGp4RTZlQWhwTTk3VXB2VUNXQWZmaWI2SUltVnA3NzZOZmVNR0RER1ZDQjF3QjVhKzE1ZHF0a1ZCZEJZTDBjKy9STWI4ZVRpMmJ5UHF4WmZsanBjUTVkU3N1U3R4blowcDBMaFJUWHBkVzNBM2lNdGRUcUxDVUswNjV0YXRpWDVsTXFCZWxFUzc2bkpoLzNVVDJTdVhhOHY0OUpHUldPKzgyMXVUNHB5bEdlYm1MYWowenZ0a2ZidVlqTTgvODZuSllSMDZISDFFOGNVNkM2VFRZZW5YSHpYYlJzWm44N3h4aElZUzhkamoycEtSNk9kZklQblpaekRXcmtQRS84YWYzM2xLSU91N0pXVE1ud2VLUWtpdjNvU1B1ajkvclErZGpwQ2V2VEMzYkVuU1UwL2dTVWxCRnh4TStLajd5NndUbDZpNEpIa2hoQkJsVEZWVlBwcTFIUFhzaGNkVmJSdlJ2bDBqUDBkMWVjcTVxeFBVc1dPQnIrdkRJN3lGeVM0UzFlVUNnNUdnTm0xS1hIUENXS01tVWMrL1NPSURvN3dYdXNQdjlTbWlXUkRyNENFRVhkbUs0R3V2UTJjc3c0OTJnNEd3ZTBkZ3ZXdW9Wb2REQ0ZHKzdQcm5NQnQvKzFjYlMwZXJRbmc4M3QrcGc0YWNMV2hwS0ZIM2pnczVYOWEzaTNFZlArYXRGZFN6TjBHZHJrWm5NaFcrajA1SDZJQTdVRjFPTXI5YWdLbFJJNnlEN3lUb3F2WVhIRTV3MTI2NDl1N0ZmT1dWQkhmdjRWUDNTV2NKSmVyRlY5Q0g1QzhhV3BZTTFhdGppcTFIMklpUnhkN2tNRlN0UnZqSTBiaU9ITUhTcjU4a3p3VUFPbFc5d0ZLN1FnZ2hmR3o2ZlRldlRQMEtBSU5CejRkdlAwaWRXc1gzWmhjQlJsV3hyVnhPY0pldTZNUENpdC8rSE81VEp6SFdxSGtSQWhOQ0JBcVB4OE9ENHovazhKRTRBSzdyM29vbnhnMG9aaTl4cVNnSjhhRFRZNmhVdWkvZW5xd3NWSHUyZkdFWDRod3k4MElJSWNxUTArbGk1cWNydFBITi9UdEs0dUp5cGROZFVHRkxTVndJSVlxell2VU9MWEVSRkdSaTVQRGVmbzVJNUdXb1hIU3RvOExvUTBNaE5QQUxmQXRSV2dYM3dSRkNDSEZlRm4vL0czSHhxUUNFaDF1NGUzQVAvd1lraEJBaUlHVm1aalAzODdYYWVNZ2QzWWlKS2J3MmpoQkNWSFNTdkJCQ2lES1NsSlRPVjRzMmFPTjc3KzZKMVZxeU9nZENDQ0ZFYVh6eDlTK2taOWdBcUZvbGtnRzNsTHdUa2hCQ1ZFUUJ1V3hFeW5oVURGSk1TZ1NhMlordHh1SHdWakt2RjF1VjYzc1gzL05kQ0NHRUtLMWpKeEw0WWRrV2JUejZ2dXN4bTRzb0JDbUVFQUVnSUpJWDV5WXJKSGxSTVVreVExUmtlL1llWjkzNnY3VHgyRkg5MGV0bGNwc1FRb2l5cGFvcUg4OWVqcUo0QUxpeVpUMjZkR3JtNTZpRUVPTGlxOURKaTV3a1JXSC9QWGM3NFYvbkppZHl4b1U5TDBSRm9hb3FIODVhcG8yN2RtN0JsUzNyK1RFaUlZUVFnV3JianYzcytQTUE0TDFtR2pPcW4xdzdDU0V1Q3hVeWVaRTNTWEh1NDNPZkUrVlAzcVJGM2orcXF2cDgrTW9Ic2FnbzF2ejhGL3YybndUQVpESXk2dDYrZm81SUNDRkVJSEs3RlQ2ZXMxd2I5Kzk3RmZWanEva3hJaUdFdUhRcVhQTGkzR1NGeCtNcDhMSE13aWdmaXBwdGtmTkhyOWY3UE01NS9keGtoaERsVVhhMmd6bnpWMm5qTzI3clF0VXFrWDZNU0FnaFJLRDYvcWZObkR5VkJJQTFOSmpoZDEzbjU0aUVFT0xTcVZESmk3eEpDWS9Ib3lVcjBqT3krUHpMNVd6WXRKT1RweEt3MjUxK2psUVVKVGpZVE0wYWxlbmFwUlYzRHU1RG1OV0N3V0JBcjllanFpcDZ2ZDZuVm9Ba01FUjU5dFdpRGFTa1pBSVFFeFBPNE51Nytqa2lJWVFRZ1NnbE5aTXZ2djVGR3c4ZGNpMFI0YUgrQzBnSUlTNnhDcE84S0dqR2hjZmpZZlBXZjNoMXlsemk0cFA5SEtFb0tidmR5Y0ZESnpsNDZDVExWMjdteVFsRDZYQlZjd3dHQXdhRFFkdXVzT1VrUXBRWHA4OGtzL2o3MzdUeHlPRjlDQTQyK3pFaUlZUVFnV3JlRjJ1eDJSd0ExSzVWaVJ2N2QvQnpSRUlJY1dsVnFGTDRlUk1YaXFMdys1YS9lV1Q4bTVLNHFNRGk0cE1aLzhRN2JObjZEeTZYQzdmYmphSW9Qa3VBaENpdlpuNjZFcmRiQWFCWms5cGMyKzBLUDBja2hCQWlFQjA0ZUpxVmEvN1F4bU5HOXNlWTU0YVBFRUpjRGlwRTh1TGNZcHdlajRmMGpDeGVtenJQMzZHSk1qSjEraGVrcG1VVW1MeVFKSVlvai83ODZ5Qy9iZG1qamNlTzZpOHpoSVFRUXBTNW5JNVdPZGRDSGE5cVFyczJEZjBjbFJCQ1hIb1ZJbm1SSSsrc2k4Ky9YQzR6TGdKSWZFSUtYeTFjWGVEc0N5SEtHMFh4OE5IczNHcnZ2YTlyUStOR05mMFlrUkJDaUVDMTRkZC8rWGZQVVFDTUJnUDNqN2plenhFSklZUi9WSmprUmQ0NkY0cWlzT20zWGY0T1NaU3gzN2Y4cXlVdWNwSVhrc0FRNWRHeWxkczRlaXdlZ0pCZ00vY042K1huaUlRUVFnUWloOFBGckxrcnRmR3ROM1dpWm8wWVAwWWtoQkQrVSs0TGRoYTBaRVJSRkU2ZVN2QjNhS0tNblQ2VGhNdmwwcnFONU8xQWtwUEFrR241d3QvU00yek0rM0tkTnI1elVIZWlvOEw4R0pFUVFvaEE5YzJTVFNRa3BnRVFHUkhLbllPNit6a2lJWVR3bndvMTh5THY3QXRwaHhwNDdIYW56NUlSS2RvcHlxUFB2L3Faek14c0FLcFhpK2EybTY3MmMwUkNDQ0VDVVh4Q0dndS8zYVNON3h2V20xQkxzQjhqRWtJSS82b1F5WXR6RXhlS292ZzdKSEdSRkxac1JCSVlvanc0Y2l5ZUg1ZHYwOGIzMzNjOUpsTzVuOEFtaEJDaUFwcjkyU3FjVGhjQURSdFVwL2QxcmYwY2tSQkMrRmVGU0Y3a3lKdkFFSUVwSnprbDlTNUVlYU9xS2gvTldxYjkvbW5UcWdHZE9qVHhjMVJDQ0NFQzBUKzdqN0orNDkvYWVPeW8vdWoxRmVxeVhRZ2h5bHk1L3kxNGJzMEx1UXNmMkFwcmt5cC83OExmTm0vZHk4NWRod0RRNi9VOE1MS2YxR0FSUWdoUjVqd2VEeC9PV3FhTnUzZTlnaGJONnZveElpR0VLQi9LZmZMaVhQSWxOckJKc2tLVVJ5NlhtMC9tNUxaR3ZiRmZlMkxyVlBGalJFSUlJUUxWNm5VN09Yam9OQUJtczRtUncvdjRPU0loaENnZktrenlJdStYV2ZsU0c3ak9UVnhJRWtPVUIwdVcvczdwdUJRQXdxd2hETHZ6T2o5SEpJUVFJaEJsMmV4OE9uKzFOaDUwK3pWVXFSemh4NGlFRUtMOHFEREppeHp5WlRhd1NkSkNsRGZKS1Jrc1dMaGVHdysvNnpyQ3JDRitqRWdJSVVTZ1dyQndQYWxwV1FCVXJoVEJ3TnV1OFhORVFnaFJmbFM0NUlVSWZKSzBFT1hKcC9QWGtIMjJOWFBkT2xYbzM3ZTlueU1TUWdnUmlFNmVTdUs3cFp1MThhaDcreElVWlBKalJFSUlVYjVJOGtJSUlRcXhiLzlKVnEvN1V4dVBIZFVmZzBGK2JRb2hoQ2g3bjh4WmdWdFJBR2pSckM3ZHVyVHdjMFJDQ0ZHK3lGVzRFRUlVUUZWVm4ycnZuVHMyby9XVjlmMFlrUkJDaUVDMTQ4OERiTm0rRndDZFRzZllVZjJsbzVVUVFweWpYQ2N2WlBtQU9KZjhteENYeWk4Yi8yYlAzdU1BR0kwR1J0L1gxODhSQ1NHRUNFUnVSZUhqMmJrZHJmcjJha3ZEQnRYOUdKRVFRcFJQNVRwNWtVTytzQXI1TnlBdUpidmR5YXg1cTdUeDdUZDNwbnExYUQ5R0pJUVFJbEQ5dEh3YngwNGtBQkFTRXNROWQvZjBjMFJDQ0ZFK1ZZamtSUTVwbFJyNHp2MDdscjlyNFE4THY5MUVVbEk2QUZGUlZ1NGMyTTNQRVFraGhBaEU2ZWsyNWk5WXA0M3ZIdHlEcUVpckh5TVNRb2p5cTBJbEw0UVE0bUtMaTA5bDBYZWJ0UEdJWWIwSkNRbnlZMFJDQ0NFQzFXZGZyaU16eXc1QXpSb3gzSHBqSno5SEpJUVE1WmNrTDRRUUlvOVo4MWJpZExvQmFOeXdKcjJ1YmUzbmlJUVFRZ1NpdzBmaStHbmxObTE4LzRqck1Sb05mb3hJQ0NIS04wbGVDQ0hFV1gvL2U0U052LzZyamNlT2xtcnZRZ2doeXA2cXFudzBlNW0yUExaZG00WjBhTmZZejFFSklVVDVKc2tMSVlRQVBCNFBIODdNYlkxNlhmY3JhZGFrdGg4akVrSUlFYWgrMjd5SHYvNCtESUJlcitlQmtmMGtXUzZFRU1XUTVJVVFRZ0FyMXZ6Qm9TTm5BQWdLTWpGaWVCOC9SeVNFRUNJUU9aMXVQdmwwaFRhKytZYU8xS2xWMlk4UkNTRkV4U0RKQ3lIRVpTOHp5ODdjejlkbzR5RUR1bEVwSnR5UEVRa2hoQWhVMy83d0czSHhxUUNFaDFrWU9yaUhmd01TUW9nS1FwSVhRb2pMM3BkZi8wSjZ1ZzJBS3BVakdYQnJaejlISklRUUloQWxKYVh6MWFJTjJ2aWV1M3RpdFliNE1TSWhoS2c0SkhraGhMaXNIVCtSeVBjL2JkYkdvKy9yaTlsczhtTkVRZ2doQXRXYythdXgyNTBBMUl1dFNyOCs3Zndja1JCQ1ZCeVN2QkJDWE5ZK21iTWNSZkVBY0VXTFdLNjV1cm1mSXhKQ0NCR0kvdHQ3bkxXLy9LV054NHpzajE0dmwrSkNDRkZTOGh2elBKenZCMDFRa0ptUWtLQXlqa1lJY2I2Mjdkakh0ai8yQTZEVDZSZ3pTbHFqQ2lHRUtIdXFxdkxock9YYStKcXJtOVBxaW5wK2pFZ0lJU29lU1Y2Y2h3V2Z2Y3pWSGE4bzlYNnRybXpFeWgvZjVZRlJ0eEVXWnJrSWtlWFhvbm45RW44WnExTzdLajJ2YlgrUkl4S2lmSEM3RlQ2YW5Yc2gyYS9QVlRTb1Y4MlBFUWtoaEFoVWEzLzVpNzM3VHdCZ01oa1pkVzlmUDBja2hCQVZqeVF2emtQdFdsWDUrUDJuZWZLeDRhWGFyMUhEMmtSR1dIbHd6RUErZVg5aW1jekM2TjJ6STAyYnhCYjZldmV1YlhudnJjZXhoaFpmREtwUHIwN01tRGFPNlZNZkpTWTY0b0pqRTZJOCsrR25MWnc4bFFSQXFDV1llKzYrenM4UkNTR0VDRVRaMlE3bWZMWmFHOTl4YXhlcVZZM3lZMFJDQ0ZFeFNmTGlQR1JuT3dENDRhZU5wZHF2VWNNNkFKdytrOGk5bzEvU2puTWhEaDQ2d2J4Wnp6UGlucHNLbkdFeC84dGx0RzNUbE0vbXZFRGx5a1YvVVBhNnJnUGdUWWpNZUdOY2lSSWVRbFJFcVdsWmZQNzF6OXA0NkozWEVoRWU2c2VJaEJCQ0JLcXZGbThrT1NVRGdKam9NQVlONk9ybmlJUVFvbUtTNU1WNWNMa1Z3SnVFS01pRWNVTUwvT0xmb3BsM2JlTXZHLzdBNFhDV1NTeUhEcC9raTY5VzhMK0g3K1R0NmVQenplYkl5TER4dzQ4YmFOaWdOcDkrL0N5UmtXRUZIcWRCL1ZvMFB4dmY1MTh1Wi9pSUY4ak15aTZUR0lVb2IrWjlzUWFielpzOHJGMnJFamYxNytEbmlJUVFRZ1NpMDNFcExQN3VWMjA4OHA0K2hBU2IvUmlSRUVKVVhKSzhPQThlajhkbmJMRUVhNCs3ZG1uTjhMdjdNLy9UbDZoVnM0cjJmRkNRbVlZTmFnSHc4eS9ieXpTZU9YTi9JRFUxZ3g3ZDJqSHpnMmZ5SlRDK1g3b2VnRHAxcXZIeTgyTUtQTWJ0dC9ZQTRKL2RCM256blMvTE5ENGh5cE9EaDA2ell2VWYydmlCRWYwd0dneCtqRWdJSVVTZ212bnBDdHhuYjNvMWJWS2JhN3RkNmVlSWhCQ2k0cExreFhud0tMbkppNGZHRHVUelQxOGtLaW9jdlY3SC94NitFNERJU0N0OWVuWFV0bXZXSkJhRHdVQjZlaGJiZHV3cDAzZ3lzN0w1NHFzVkFGeDVSVVBHUDNLWHordTc5eHptVEp4M2JYLzNybTN5elFvSkNRbmlsaHU3azVscDQvR24zdEUrWklVSU5ONXE3OHRRVlJXQURsYzE1cXEyamZ3Y2xSQkNpRUMwYzljaGZ0dWNlODAzZGxRLzZXZ2xoQkFYd09qdkFNcXJzREFMYjcweG5ycTE4M2NmaUlueEZyUDg5dXVwVklxSkJHRE94NU5Zc2VwM0dqV3NqY3ZsWnV6RFUvbHY3eEZ0bjdadG1nRHd5NFlkS0VyWkp3Y1dMbDdMMlBzSG9OZnI2ZEMrUmI3WC85eTVsMzU5TytOd09MR2ZzMlRsNWh1N0VSNGV5b1NuM3Via3FZUXlqMDJJOG1MamIvL3l6KzZqQUJnTWVoNFkwYy9QRVFraGhBaEVpdUxobzFuTHRISHY2MXJUcEZFdFAwWWtoQkFWbnlRdkNwR1JZZU9KcDkvRmFyVnc5TmhwbjlkK1dEeWQyTHJWdVgzd2s2U21lZ3N3UlVlSDg4T2k2UURNZUhlQlQrSUNvRjNiWmdDc1dMVzUwSFBXckZHWjFxMGE4OVB5WHd2ZHBqQXBLZWxzMjc2YmpoMWFjdUprZkw3WHQyN2ZUYisrblZtd2NKWFB6QXE5WHMrd08vdXhlTWs2VnEzWlV1cnpDbEZST0J3dVpzMWRxWTF2dmZGcWF0YUk4V05FUWdnaEF0WHlWZHM1Y3N4N1BSWVNiT2ErWWIzOUhKRVFRbFI4a3J3b1FsSnlHa25KYVNYYWRzTC9oaEllSHNyNmpYL3l4WUlWUHE4WkRBYmF0RzVDU2tvNnYyLzV1OEQ5cTFlcnhPeVBKbEVsa1I5dkFBQWdBRWxFUVZTOWVpVk1KaVBmL2JDK3lQTTk5Zmc5dkQ3OU16d2VWWHR1eVEvcnVhSmxROTcvNkp0ODIvLzQwMFowT2xqeXZlOXgrL1c5R3NYalllcjArWVdlcTN1M3R1emZmNHhUcHdzdVVDcEVSYkRvdTErSlQvRCsveHdSSHNwZGc3djdPU0loaEJDQktDTXptM2xmck5YR1F3WjJKenFxNElMcFFnZ2hTazZTRjJXZ1I3ZDIzTmovR2s2Y2pHZmljKzhURm1ZaE1zTEtzZU54QUxSdTFRaHJhQWhPazVHVlM5OHU4QmhXcTBVci9QbkNwUHRSRkE5TEMybkZhalFhR0hoN1R6NmV0WVNVbEhUdCtXVXJmdVdYRFR1dzJlejU5bkU0WFN6NmRwM1BjM3E5am51RzNjaVRFOS9GYmkrNGJXdWJWbzE1WThxanhKMUpZdmlvRjBoT1RpOXdPeUhLczRURU5MNWVuUHYvMDMzRGVoR2FwOUN1RUVJSVVWWStYL0F6R1puZWptM1ZxMFp4MjAxWCt6a2lJWVFJREpLOHVFQ1JrV0U4UDJrVURvZVRjWS9Qd0dReThzbjdFNG1PRG1mMDJGYzVlT2drWFRxMUF1Q2VVUy95Nys1RFB2dnI5VHAyL1A0WkJvT0I3cjNIK0NRakN0TzhXVDFNSmlPTHY1cmlVenowZkwzMzF1T0Z2aFpxdFJCa05sR25UalUrZXU5cFJ0ei9NcG1adGdzK3B4Q1gwdXg1cTNBNlhRQTBxRitkUGozYitEa2lJWVFRZ2Vqb3NYaVdMdCtxalVlUHVCNnpXUzYzaFJDaUxNaHYwM00wcUYrTHQ5NFlSMGh3VUtIYjVCVHNYUHpWVklMTUpzTERRM0U0WGJ6LzF1TllRa08wYmg1elBuNlcwZi8zR3RkZGV4Vzc5eHpPbDdnQWlJNkt3R0F3NEhBNFM1UzRBT2pheGZ2RmErekRVOW03NzJocDMyS0o2ZlY2RmkyWVRNTUd0VWxJVEdYVm1zMkVXUzJTdkJBVnlyOTdqdkxMeHR6bFdtTkg5VWV2bDBaTFFnZ2h5cGFxcW53OFp6a2VqL2ZHVXVzcjYzTjFoNloramtvSUlRS0hKQy9PY2ZEUUNSNTk3RTJ5c3JLSmkwOHVjdHZlUFRzeWZlcWpIRGg0bkR1SFA0dmpuQzRlQVBYcjFhUit2WnBzLzZQZzlxaVZLMGNCYUsxTWk2UFg2N25waHE0QVZLb1VlVkdURjRQdjZFWERCclZac0hBVmI3MjdnT3pzZ3BlV0NGRmU1YlJHemRIOW1wYTBiRjdYanhFSklZUUlWRnUyN2VXUG5RY0IwT2wwakJuVlgxcWpDaUZFR1pMa1JRRU9IVDVaN0RhUkVWYWVlZkkrN0hZSGp6LzlUb0dKQzREcisxek4zLzhjSURFeEZiMWVyMlhqYzFTcDdHMjFtbE1mb3ppRDcraEZqZXFWU3JSdGFSaU5CaUlqd2toTVNnVzg3KytCVWJmejdJc2Y4ZjNTRFdWK1BpRXVoVlZyLytUQVFXKzNJTFBaeU1oNyt2bzVJaUdFRUlISTVYTHo4WnpjZ3UwMzl1dEFiSjBxZm94SUNDRUNqOHlkUGsvUFRoeEpkSFE0azErZng4RkQzbVJIZy9xMXRLS2I0TTI2MzN4RFYrYk8vd2xidG9ONnNkWHpIYWRXemFvQUhEdDJwdGh6Um9SYmVmakJ3WUQzanZLSkUvbGJvcDZQVUVzdzc3LzlCRE0vbktndGVSbHovd0FtVDVzcmlRdFJZZGxzRGo2ZHYxb2JEN3E5SzFVcVIvZ3hJaUdFRUlIcXV4ODNjL3FNZDhhdTFSckNzRHV2OVhORVFnZ1JlR1RteFhrWWRFY3ZldmZzeVBLVnY3SGtoMThBcUZHOUVwOThNSkY5KzQ3eTBMZzNVQlNGOWxjMXg2T3FyUDE1S3kyYTE2ZHBrMWd0MFpHalVjUGFBQnc0ZEtMWTgwWkVXamwxS2dHbnk4WGlKVDl6OU5ocDZ0U3V5dHZUSHlQTWFqbnY5eE1TRWt4WW1IZi9ONlkreW9PUFR1T2ptZCtTbXBweDNzY1V3dCsrL0dZOXFXbFpBRlNLQ1dmZ2JkZjRPU0loaEJDQktDVWxreSsvL2tVYkQ3L3pPc0xEenYrNlRBZ2hSTUVrZVZFSW85SEF0TW1QMFBQYTlpUWtwcUtlWGU2UjA5STBKU1dkZG0yYXNtYlpld0JFUkZnSkNqSlR1Vklreno0OWdoZGVtY25kUTY3bms5bEw4SGhVVHA5SnBHWHpCdnkwL0ZlZjgrUWtMLzdiZTZUWW1JNGRPOE1kZHo3bCs5enhPSjZlOUQ0MWFsUm03NzZqcEtWbGttV3pvNnBxaWQ1bjVjcFJ2UHZtQkpvM3E0ZmJyV0RRNjdtcVhUTzJiUDJuUlBzTFVSNmRQSlhFZHovOHJvMUgzOXVYb0NDVEh5TVNRZ2dScUQ3OWZEWFpkdS95NGJwMXFuREQ5ZTM5SEpFUVFnUW1TVjRVd3UxV2VQenBkN0NHaHBDYWxnbEFoL1l0ZUd2YU9CWXNYTVhVTno3VDZsYzBibFNIejJhL1FHWldOZ3NYcldITnVxM1VxVjBWcXpWRVczWngrUEJKYnJteG04ODU5SG9kRGVyWHd1VnlzLy9BOGZPTzliOTlSL252UEFwM05tMFN5M3N6SmhBUkdjYmN6MzVrM3VjL2taU2NkdDV4bElValIrT3cyUlZVVlFjWVVGVkFwMGRWZGVqUVViS1VqTGpjL2JMeGI5eUtBa0NWeWhFY1A1bkk1MS85Zk5IUGUvcE1NcGxaZGhyV3J5NUYyb1FRNGpLUWxKekJxclYvYXVOR0RXcXc0SnYxZm94SUNDRUNseVF2aXVCMksxcmk0cGFidXZIMDQvZnk1anRmc25EUkdtMmJtT2dJM3AweGdkVnJ0ekp0eG56UzA3M1QxQ2M5TllMWHBuNnF6WUE0Zk9RVXpackdZckVFWTdQWkFXL3l3R0lKWnVldWZUaWRya3Y2M3E3dDNvNHByenpFcHQ5Mk12MnRMemgxT3ZHU25yOHdPM1lld0daemsyVnprVzEzWTdlN2Nibzh1TndLSGc4b2lxZjRnd2lSUjN4QzJpVkpYT1MxWmR2ZVMzbytJWVFRNWNPYW4zZjZPd1FoaEFoWWtyd29oc2xrNUlueHcralF2Z1gzam5xUi8vWWR4V0F3RUJJU2hNdnBZc29yRHpMdHpjOVpzMjZydG85T3ArT3Z2L2Y3MUxkSVNFd2xJek9iZG0yYXN2Rlg3d2RicHc0dEFkaStvK0EycW1YSmFyVlF1VklraDQrYzR0NWhOekxndG1zWjkvZ01mdHU4NjZLZld3Z2hoQkJDQ0NHRXVCQ1N2Q2hDdmRnYXZQejhHUDc4YXkrRGh6NkQzZTRBSUNqSXhJb2YzdWEvdlVkNDg1MHYyYjNuc005K3FxcXk5S2VOK1k3MzU4NjlkT25jS2pkNTBmRUtBRzE4TVFXWlRYejc5VlIyL1hPUUhYL3M0WTRoVCtFb3dXeVBVRXN3VVZIaG5EaFpOcDFOaXRPdWRVTlpOaUl1bUwrV2IveXk4VzlPblBUT1lxcFNPWUkrUGR0ZXNuTUxJWVM0OUp3dU4vc1BuS0pXelVwRWhFdVJUaUdFdUpna2VWRUFvOUhBMER2NzBlWHFLM2w1OG16Mm5sTlB3bTUzRUI0ZVNvZjJMWGhvN0VBZWZleE5YQzUzc2NmZHZtTVB3Kzd1eDlRM1BpTXN6RUxiMWsxSVRrN25yMTM3TDlaYjBXUm1aV013R0dqVHFqRXBLZW00M01YSEd4SVN4QWZ2UEVtTkdwVVpjZi9MSEQ4UmQ5SGpqSzFiRll2RlFuQndNQ0VoSVpqTlpzeG1Nd2FEQVlQQmdFNm5rMW9Db3R5NnR0dVZQUER3ZTdnVmhmaUVOR3JYckVUM3JsZjRPeXdoaEJCQ0NDRXFQTDIvQXlodjZ0U3V5aHRUSHVYRXlUaEcvOTlyK1JJWEFCNlBxdFdvV1BUdHVueUppN0F3Q3gydWFxNHRDOG14YmNkdXFsV05vVjJicHZUcjJ4bXoyY1RLTlp1MXdwOFhVOTRZWDM5elBoNVAwWE1ZZ29MTXZQdm1CTnEwYmtMVkt0SE0rdWdaYXRTb2ZMSERGS0pDcTFramhsdHZ2bG9iejV5N0VvZmowdGF6RVVJSUlZUVFJaERKekl0ekhEOFJ6Mk5Qdm8xeXRsTkJZWElLUi83NTF6NDZYMzBselp2V28xblRXT3JGMWlBK0lZWE5XLzlodzhZL2ZmYjViKzhSVHAxS1lOQWR2YWhkcXlvQWk3NWRXNks0OUhvOVUxOTlpTDY5T3dIZ2NMckl6TFNodUl1T3N5RHo1N3lvdFg0dFRueDhNZ0FHdlo3SkwvMGZqNHlmVGxwNlpxblBLY1RsNHE2QjNWbXo3azlTMDdKSVRFcm5teVdiR0Rya1duK0hKWVFRUWdnaFJJVW15WXR6cUtwYVlPSWlLTWhNd3dhMWFOS29EazJieEdJMmUzOTBQNi84a0wzN2p2RDdsbjlZdUhndGYrN2NXMlRua0ZWcnRqQjhhSC8wZWoxYnR2NVQ0aGFwSG8rSHB5YTl6NklsNjlpNzd5aXBxUm1sZm0rN3RuOEp3SUFoVDU3WC9rS0k0bGtzUWR3M3JEY3ozdnNPZ0lYZmJxUlB6N1pVcVJ6aDU4aUVFRUlJSVlTb3VDUjVVWUQ2OVdyUy9xcm0xS3hlbWJwMXE5T2dYazFxMWFxS1hxOURWVlgyN1QvRzJRNm85T2o5Z05aT3RTVFcvTHlWZTRmZkNNQjdIMzFUcXJnVVJXSEwxbjlLdFk4UTR0THIwN01OUHk3Znl2NkRwM0E2M2N5ZXQ1S25Kd3p5ZDFoQ0NDR0VFRUpVV0pLOEtJRE5abWZDLys0bUtNZ01lSmRvYk5qMEIrdCsyYzdHVFR0SlNrN2p0MTltWWJWYVNwVzQwT3Qxakx6M0ZtMWNQN2JtSlNuV0tZUzR0SFE2SFdORzllZXhwMmNCc0g3VFA5elV2eU10bTlmMWMyUkNDQ0dFRUVKVVRGS3dzd0JuNHBLWS8rVnlqaDA3dzR1dnp1TGEzbU40WlB4MHZ2dGhQVW5KYWVkOTNLY20zTU8xM2R1eGJjZHVYQzQzVHo5eEQ4MmExaXZEeUlVUTVVV0xablhva2FmVHlJZXpsbDJTNHJ4Q0NDR0VFRUlFSWtsZUZHTFdwOTh6WU1pVExGNnlqc3lzN0FzKzNxZ1J0ekJrVUI5K1d2NHI5Ly9mWkQ3NGVCSEJ3VUc4KytaajFKUXVIa0lFcEpIL3o5NTloMGRWYlgwYy81NXBtZlJHa3k1TkVDK2lZa0ZRc0NERnJpaW9LQXFvNlBWYXJsNnhkK1cxZDBHbDJIc3ZWTVdLaWlJZ29rZ1ZCU2tKNmNra1U4Lzd4NUNUaExRSkJDYmw5M2tlSHViTTdMUFBtZ3dLWjgzZWE0MDlBWmZMQ2NDNjlWdVk5L25TV3M0UUVSRVJFWkdxS0hsUkRZK25CRzhOaFRjalpiTVpUTHIyQXE2OGZCUnZ2Zk1aTjkvK0RNRmdrSmt2ZmN6aUpTdHAxU3FONlZOdm9WUEhmZW9oNnVvWmhyRkg1eGVSeWxxMlNHYlVtVWRaeHpOZi9vd2lUMGtVSXhJUkVSRVJhWnlVdk5pRFlseE9IdnEvcXpuOTFNSGNldWRVN3ZtL0dZUkM0VXFmb1pESnRaTWU1NS9ObWJSdDI1SlhYcmlUUVVjZnZOdlhkRGpzZE92YWdaZ2QzL2FXNnQ2dHcyN1BMU0oxTi9LMEFWYW5rYno4SWw1Nzg2c29SeVFpSWlJaTB2aW9ZR2NFMnJkclJXNWVJWVdGSGdEYzdoaGlZMk13UzF1T1ZPR0EzbDI1Ky9hSmVMMCt6aDV6RTMvL3ZiWFNtSnljZks2NCtnRm1QbmNiS1NtSlBQbklkY3ovZkJGVG4zOHY0aGFxTzdQYjdmeDc0a2dHRHVoTGZsNGhHWms1bEpUNDZORzlJd0NCUUJDUHZ2a1YyV3RpWXB4TXVIQW85ejM0RmdBZmZQSTl3MDg0aFBidFdrUTVNaEVSRVJHUnhrUEppd2owNk42UmMwY05wVnZYRG1Sc3p5RXBJUTY3M2M2MmpPeEtZMTB1SjVkZk9wSVRody9nMldudjhkNEhYOVpZcEcvZCtuOFlQL0VlcGsrOWhaU1VSSVljZHpoRGpqdWNGYit0NDl5eHQ5WTVWcS9YeHpYL2U1UzB0Q1RPSFRXVUM4NGJnZHNkWTczK3hWZUw4ZFhEZGhnUmlkeFJSL2JtZ1AwN3NlTDN2d2dHUXp3M2N3NTMzVEltMm1HSmlJaUlpRFFhMmpZU2dRVmZMbWJDWmZkeTZSV1RDUVFDdE4xUllQT0RqOHFXZjhlNG5KeHo5Z204TlAwT1BKNFNUam56V3Q1NWIwRkUzUVhXck4zSW1JdHVZOTM2VGF4ZHQ1RnpMN2lWOHk2OGJiZGl6czdPNTZrcGIzUEdxRWxzK2ljRGdFVS9ydUN1ZTZmdjFyd2lVbmVHWVhEWmhCRlc3WmtmRjYvbXB5VnFreXdpSWlJaUVpbkRyR252UTVTWnBvbHBtZ1NEUVlMQklENmZENS9QUjNGeE1TZWVQaWtxTWNYSHVYbi83UWVaTy84SEhuM2lkVUtoRUgzKzFZMVJJNGZ3MVRkTFdQRGxZZ0tCNEM3TkhSZm5KamtwZ1MxYnQ5ZHJ6RWNjZGdESnlRbk0vM3lSVlhPam9YcDUraVRpNHVKd3U5M0V4c2JpY3Jsd3VWelk3WGJzZGp1R1lhajRxRFJhanovekliUG4vUXhBKzNZdG1QckV2M0hZN1ZHT1NrUkVSRVNrNGRPMmtUb3E4cFJ3MHVuL3JiRDFZdm12YTFuKzY5cmRudHZqS2RrajlTaCsrSEZGdmM4cEluVTM5cnpqK2VyYkZYZzhYamI5czUyUFovM0k2U2YzajNaWUlpSWlJaUlObnJhTjdBTFZqQkNSWFpHU0hNK1lVY2RZeDYrOC9nVjUrVVZSakVoRVJFUkVwSEZROGtKRVpDODY1Y1REYWRjMkhRaXY1SHJ4MVFWUmpraEVSRVJFcE9GVDhrSkVaQzl5T094TUhEL2NPcDQ5YnpIci9xemNTbGxFUkVSRVJNb29lU0Vpc3BjZGVrZ1BEajI0T3hBdVREeDEyaXdhY08xa0VSRVJFWkdvVS9KQ1JDUUtMaGszSExzOS9ML2dYMy9id0xmZi94N2xpRVJFUkVSRUdpNGxMMFJFb3FCRCt4YWNldUlSMXZIek0rZXFHTENJaUlpSVNEV1V2QkFSaVpKelJ3MG1LU2tPZ0l6TVhONzk0THNvUnlRaUlpSWkwakFwZVNFaUVpVUo4VzR1SEhPOGRmekd1MSt6UFNzL2loR0ppSWlJaURSTVNsNklpRVRSc09NUHBrdm5OZ0I0dlg1bXZEUXZ5aEdKaUlpSWlEUThTbDZJaUVTUnpXYmpzb3RIV01jTHZsck83My84SGNXSVJFUkVSRVFhSGlVdlJFU2k3Ris5TzNQVWdON1c4ZFJwczlVNlZVUkVSRVNrSENVdlJFUWFnQWxqaCtKeU9RQll2ZllmUHZ0aVdaUWpFaEVSRVJGcE9KUzhFQkZwQUZxM1NtSGthUU90NHhrdnpjZmo4VVl4SWhFUkVSR1Joa1BKQ3hHUkJ1THNNd2FTbnA0RVFFNXVJVys4ODNXVUl4SVJFUkVSYVJpVXZCQVJhU0RjYmhjVHhwNWdIYi8zMFhkczNwSWR4WWhFUkVSRVJCb0dKUzlFUkJxUXdVZjlpLzE3ZGdRZ0VBankvQXR6b2h5UmlJaUlpRWowS1hraEl0S0FHSWJCeEFuRHJlUHZGLzNCa21Ycm9oaVJpSWlJaUVqMEtYa2hJdExBOU9qV2poT09POGc2bmpwOUZzRmdLSW9SaVlpSWlJaEVWNk5LWGhpR1VlRjNhWHAyL296MVdVdHpkZEdZSWNTNlhRRDh2VEdUVCtmOEZPV0lSRVJFUkVTaXAxRWtMM1FESy9veklNMU5hbW9DNTQ0YWJCMi85UG9DOGdzODBRdElSRVJFUkNTS0duVHlRamVzc2pQOW1aRG01TFNUam1DZk5ta0FGQllXOC9MclgwUTVJaEVSRVJHUjZHalF5UXNSa2ViTTZYUnc2YmhoMXZFbnMzOWt3MS9ib2hpUmlJaUlpRWgwS0hraEl0S0FIWDdvZmh6Y3R5c0FwbWt5ZGZwc1ROT01jbFFpSWlJaUludVhraGZTNEdocmlFZ1p3ekM0ZE54d2JMYncvNjZYTFYvUDl6LytFZVdvUkVSRVJFVDJya2FYdkRBTUE4TXdpSWx4UmpzVXFXY3hNYzRLWFVhVXhCQUo2OVN4RlNjUFA4dzZmbjdHSEh5K1FCUWpFaEVSRVJIWnV4cE44cUw4emF4aEdPelRKajNLRVVsOWE5VXl4ZnFjbGNRUXFXak1PY2VRbUJBTHdKWnRPYnovOGZkUmpraEVSRVJFWk85cE5NbUxVcVUzczRmMTZ4bnRVS1NlSFhSZzF3ckppNTJUR0NMTldXSkNMR1BQTzg0NmZ2M3RyOGpLTG9oaVJDSWlJaUlpZTArRFQxNVVkVE5yR0Fabm5EYUlGdW5KMFE1UDZrbDZXaUlqaGgyTzNXN0hack5WbWJoUUFrT2F1K0VuOUtOengxWUFsSlQ0ZU9HVitWR09TRVJFUkVSazcyand5WXZ5RE1QQVpyTmhzOWxJVElqajhrdFBqWFpJVWs4dUhET0VoUGhZYkRhYmxjQW9UV0tJU0pqZGJtUGloQkhXOGZ3RnkxaTFabE1VSXhJUkVSRVIyVHNhUmZLaTlGdjQwaHRhdTkyTzNXN240TDQ5dUhuU2VhU25KVVU3Uk5sRmFhbUovUGMvcDlQblgxMXhPQnc0SEE3cjh5MmZ3RkFTUXlTc2I1OHVISGxFTCt0NHlqUzFUaFVSRVJHUnBzOSt4eDEzM0JIdElDSmxtaWFtYVJJS2hhekhyVnFtTUhEQUFZQ0pwOWlMMStzbkdBeEZPMVNwUVV5TWt6YXRVeG5ZZjM4bVhEU01qaDFhNDNLNXJGOU9wN05DSXFOOEFrTkpEQkhvMGIwOW44NzVpVkRJWkh0V1B1M2F0bURmenEyakhaYUlpSWlJeUI1am1JM2dLN3ZTaEVVd0dDUVlET0wzKy9INy9maDhQcnhlTHo2ZkQ1L1BaejFmT3E0MHdWSDZGaHZCVzIyU2R1NGNZaGlHdGJyQzZYVGlkRHF0eEVWTVRJeVZ3SEE2blJWV1lTaHhJVkptNXN2emVmUGRiNEJ3elpocHoxeEZyTnNWNWFoRVJFUkVSUGFNUnBPOEtKL0FDQVFDVnFLaU5JbFIramdRQ0ZTYnZDaWRTL2FlOGdtSHFwSVhEb2VqUWdLajlISHA2b3VxQ25pS0NCUVhleGwzK2VQazVCUUNjTTdaZ3hoNzduRzFuQ1VpSWlJaTBqZzFxdVRGemdtTTBpUkcrZDlMa3hmbHQ1Wm81VVYwVmJYeW9yUjJTZW4ya05Ka2hiYU1pRVJ1L29KbFBQekVld0E0blE2bVBYMGxyVnVsUkRrcUVSRVJFWkg2MXlpU0YxQng5VVg1TFNTbHlZcWRFeGRWSlM4a3VuWk9YdXljd0NoOXJJS2RJcEV4VFpPcnJuK08xV3YrQWVDb0kzdHo4L1dqb2h5VmlJaUlpRWo5YTFUSkM4QktTdXljeENqOVZmcDgrZVJGVmZQSTNyRnowbUhuNUVYNTdqRlZKUzFzTmx1Vjg0aEkyTXBWRzdsbTB2UFc4UVAzWEVTZkEvYU5Za1FpSWlJaUl2V3YwU1F2Z0FySmlQSUppdktKakoyN2tUU2l0OWNzN0x6Nm9yVCt4YzRKaS9KSkN5VXVSR3Iyd0tQdnN1Q3JYd0RZdDNOcm5uN2tNdXUvSVdtK1FrVkYyT0xqSXg2TDE0c3RMVzBQUnlVaUlpS3lheHBWOGdLb1VMOWk1MFJGSkhVdUd0bmJiZlNxV25sUit2dk9TWXlkSDFkMXZvaFVscFdWejdqTEg4ZnI5UU53NVdVbk0yTG9vVkdPcW1Fd2ZUNUt2djZLMk9PT2g5MzgvNG5wOGVEN1l5VXhCeDlTcC9QOGE5ZFErUGFiSkl3K0YrZStYWFlyaHJyWWZzWGxPTHQxSSs2a2szRjI2MTdqMk9EV0xXei96NytKUGU1NDRzOFlpYjFWcTkyNnRtZmVYRndISElDamJic2F4NWsrSDNrUFAwZ3dONGZFYzhmZ09yRHZibDFYUkVSRW1xNUdsN3lBeWdtTThvOVZvTFBocXlxQnNmTno1Y2VKU08xZWYvc3JYbnoxY3dDU0V1T1lNZVVxRWhKaW94eFZBeEFLc2ZXTVUzSHQzNXZFQ1pkZ2I5RmlsNmNxZk8xVlBITm5FMy9hNlNTT3VRRHM5b2pPSzFuNExia1AzZytHZ2Z1SS9pU01QZ2RIcDg1MXZuNHdNd043eThpVEN0dXZ2SUxBMzM4QjRPelpLNXdjNk5PbnlyR2gvRHd5TGhnVFByRGJpUjAwbUlSenpzUGVzbVdkNHdUSXVmdE92RXQrSnVhUWZzU2ZmRXFOU1ltOHA1NmcrTFA1QU1RTkhVYlN4TXQzTzlFa0lpSWlUWThqMmdIc2lwM2JiNXFtYWYwT1dtM1JVTlcwQ3FPcTMwVWtjbWVlZWlSejV2L010b3hjOGdzOHZQcm1sMXc2Zm5pMHc0byttdzNzRG55Ly8wYldmNitxbHltTDNuK1BZRVlHS2YrYkZOSDRZR1ptK0lGcDR2MTVNYTZERHFwejhzSzM0bGR5N3JxRHhMRVhFWGZpU1JHZFk3amRaWTlkVGh5ZHE3K21FVk51ck4yT3ZjMCsyRkpUeTk1RFJnYW1wd2hINThqcXFSZ3VWL2o5THY0SjMrKy9rM2I3SFRqMzYxbmwyS1FKbCtCYnRwVGc5dTE0NXM0aDV0RERpT2xYdG5LbzVQdnZjSGJwZ3IxMW00aXVMU0lpSWsxVG8weGVsS3J1WmxqSmlzYWh1czlQUk9yTzVYSnk4VVhEdU9mK053RDRhTllpaGcvdFI4ZjJ1L2JOZVZOaU9CMll3UUJBK0FhNGl2L1hCRE8yUVNpRTRYSmhTMHV2Y3A3ZzFpMEEyQklTU0RqbjNJaXZIOXk2MVhxY09PRVM0azRZR240K2F6dlp0OXhFYVB2Mld1Y3dBd0V3VGZLZmZ4WXpGQ1QrNUZOclBjY290eklrOGFMeDJKS1NxaC9yY2xtUG5WMjdrbkIyV2RlYTRMWnRaTjl5RTZiWFM5cDlrM0cwNzFEN3Rjdk5sM3JqVFRqMzYwbGc0MGJNZ0wvSzhURUhINEpuM2x3QXpPSmkvSCt1QjhDL2NpWDV6eitMTFNtSjFGdHZyM1g3aTRpSWlEUmRqVHA1VVVvM3ZZMlRQamVSK2pYZ2lGNzBPV0JmbHEvNGsyQXd4TFBUWjNQUGJlYzMrLy9XREllRDBwUjJpeWVmcm5CalhTcHovSVVFczdKd2R1MUsydVFIcXB4bjYya25BK0RvMENHaUcvaFNnVTBicmNldS9mZTNIdHZUVzVCNjgyMWszM1FEb2Z5OGNGS2xxcy9LTk1PL2RpaVlQZzBDUWVKUFA2UG1DKyswcmNXMy9CZHk3NStNR1F6V2VKcnZqei9ZTnZxc3NzdjdBN0FqK1pOOTJ5MmtUNzYvOWxVUTVhNXRKQ1FBRU5qd0o3bVBQRlRodlZRbDkrRUhLejBYeXNzais1YWJTTG4raGpyWEhCRVJFWkdtb1Vra0wzYlczUCtoTGlMTmsyRVlUSnd3bkg5Zk13WFROUGw1NlZwKytua05oL1hyRWUzUW9pdktuVmNDRy84R3dJaUx3OUd1UFFDbTE0dmhjT0JvMzU2MHlmZGplanc0dTNTcFhFZkROTW02L2xyOGE5WUE0T2pZS1Z4RDR1Q0RhNzl3dWZmdFc3NmMrSk5PSW5IOHhlUTkrWGpOQ1FUVHhDd3BxZktsVUhZMjJiZmNUTnJrKzJ1dUgxTEZ6OXg5MU5Fa0ZSV1JQL1daQ3M4NzJyYkRscHBLS0M4UFczSnlPTjdmVmxpdnUzcnRiODFYOU9FSDJGSlQ5MnJoVXhFUkVXa1ltbVR5UWtTa3VlclN1UTBqaHZiajB6ay9BZkRzak5rYzNMY3JEa2RreFNXYnBDZ21MMEtGQllUeThnQndkdTFtcmF6SWUveFJ6T0ppVWliZGlLTmQ5UjA1UFBQbVdvbUwrTlBQSVBHQ0Myc3RadWxiL2t1RkdoWUFCVE9uNDVrOWkrUXIva1BxTGJkaFMwakEzcTRkdHZnRWE3N1NsU1d1WHIwcXJEN3h6SnVEbzExN1hMMFBpUGg5R3p2OXpJTVpHZGhidFNKdTJIQmlqeDRFVGlkWi83Mkt3TWFOaER4RkpGOTlEYzRlK3dFUXlza21ZOXlGVm9MRkxDa2g5Zlk3c2FXa1JIeDlFUkVSYVhxaSszV1VpSWpVdXd2T1BaYUUrUERONnorYnMvancweCtpSEZHVUdYdnZyN3JNaVpldzlZeFRyVjlXQncvQ1JUZExueS81YmlIZXBVdkl2bWtTb1p6c0NuTUVNekxJbi9ZY3dhMWJLSHo1SlFBU1JwOUw0dGlMYXUvQ1lacmszSHMzQlMvT3JQUlNjT3NXc20rL0xWdy93K1VpbUptSmY4T2YrUDljYjlXWUFEQkx2Tlp6eFovTkozL0tNK1RjZTNlRk1iVXJpOU8zNGxlMlgvbHZDdDhNMTJNeDR1SXduRTRTTHhvUFFDZzNsNXpKOTFwYlV6eno1MXVKQy9lQWdhVGNjQ08ybEpRS3F6RkVSRVNrK2RIS0N4R1JKaVk1S1o0eG80OWg2dlRaQUx6NjVwY2NPK2hBVWxNU29oeFpsSlM3M3c5czNJamhyUHhYWDJrZENOUHJ0ZHFMN29xMDIrOGs2OGJyQ2VYbFljVEVRQ0NBR1FxRnczQTZ3NnRBZ2tIcnVXQk9Mb0hObTNHbHBwV0Y2M1RnK2VSalBMTStoVkNJdUdFalNCaDlUa1RYRC95MUFkUHJKWlNiaTYzY3RnNUhwODRFL3RvQXdRQUZNNllUM0xhMTJqbjhmNjRuNjVxS25WbE1qNGVjdSs0STE3dG9zMCtsY3pMR2pjWDBlTXJHKzhzS2N4Wk1ud1pBNGV1dllyaGppRC8xZENCY3BOUGV1ZzNCYlZzSjVSZGdCa01ROHVPWjlRa0FzY2NkVC9JVlYyTDYvZVErL0NBbDMzeE53bm5uazNEVzJSSDlMRVJFUktScE1VeTE1aEFSYVhJQ3dTQ1hYZlUwR3plRk8xa01HM0lJVi8rNzlnNFZUVkZwTWM3NnN2TzJpcDJGY25NeFhDNk11RGp5bm5xQzRzL21BOUJ5Nm5QWTIreEQwUWZ2VS9EQ0RBQlNiNytUbUlNcTFxOElGUmFTTWFZc1dlSHFmUUJwOTl4WCs2b0xvUER0dHloODlXVnNLU2s0T25iQ3Qvd1hJTnlPTkgvYWMyQjMwUEtwWnlqK2NnR0ZiNzJKdlhVYmJNbEpHQTZudGJMQmlJdXJ2cVpFS0JTT1plZGlvQ3RYa25QbmJkWFd5dGlaRVJjUGdPa3BxdmljR2NJc0xyYmlBQU9DQVV5djF4cVhjUFpvRXM0OUw2THJpSWlJU05PaGxSY2lJazJRdzI1bjR2Z1IzSHhuZU52QjNNK1djTkt3dytqV3RmSzM1azFkNlNvSENDY2VxdUpmc3dZekVBamZ1SGZxVk9VWTM4cVZFVjJ2ZkcwRy82by9BTEMzYUdHdFdDaS9zc1BSc1dPbDg4dDNRN0czYkVuS2RkZEhsTGd3L1g2S2Q3UWJaYWVPSXM2ZVBYRVBHSWpyWC8vQzNxb1ZDV2VQSnY2ME15cGNhK3VacDRYSGR1cEUybDMzVkpvNzcvRkg4Uzc1R2U4dnl5cDEvSEQxNmtXTHA2Wmd4TVJnUzB3a2Y4clRlT2JPQVNEOTBjZkI3eWY3MXB1dEpFVDVwSVYxaloyZUs3K1NvN3pDdDk3QTlQdkMyMmhFUkVTazJWRHlRa1NraVRya29HNGMzbTgvRmkxZWhXbWFUSmsyaTRmdUc5ZjhPaktWM3NnYlJyVXJKcXhXcVowNjFkb3FOVktob2lJQ216WUI0UHBYSCt2NXdOK2wzVWZpc2FkWDd0aGhsRnZWWUcvUkFsdHFhdG1Md1NBbFB5N0MzZi9JU3VjVnZmMG13Y3dNQUd4SlNSVmZlK2R0U243NG5wS0YzNUkvZFVxTmNmdFdyclFTR1ZYSnZlOGVrcSs1RnZlQWdSV2VyNm43aUxQSGZxVGRkUTltY1FuWmQ5eUtzMnMzRXNkZWhKRll3MWFtVUlqOEtjOFEzTHFGMU52dnhObTltWGZORVJFUmFlYVV2QkFSYWNJdUdUTUVSNHNBQUNBQVNVUkJWRGVNbjVldUpSQU04dHZLdi9oNjRXOE1HaGg1MTRnbVlVZnl3dGk1RGVrZTVsLzFoMVY0MHRYblFBRE1RQ0JjZXdKd2RxcTg2Z0tvdGp1SzZmZVQrOEQvNGYzcFJ4TEhuRS84eUlxMUg0cS8rZHA2SEh2czhYaC9XV1lkeDQ4YWpiMXRPNHJlZTZmc01vbUpFYjJQVUVFQnRvVEVDclZEOHArYkNuWTc3aVA2UnpRSGdITy9ua0I0WllsLzNWcXliN3M1NG5PemI3dUYxRnR2eDdWLzc0alBFUkVSa2FaRnlRc1JrU2FzWGR0MFRqdjVDTjc1WUNFQTAxNll5eEdIN2tkTWpEUEtrZTA5VnIyRWNsc2s5b2JTTFNNQXJqN2hsUmVCUC8rMGlsbjZWcTVrMjdtamE1ekR0MnBWMlpoUTBLb3BVZkRLeTRCQi9NaXpyTEdwTjk5SzhaZGZoRnVTbmpDc1F2SUNJUEdDc2JnUFB4eDdtMzNJR0RzR1ovY2VKSnc5Q21KaXFyMStZTjA2OHA1NkFtZjM3aVJmL1Y5c3lja1J2Ly9xR0s0WVRKOFBJellXWitmTzFZNEw1dVVSM0x3NWZFNXNMTUhNek4yK3RvaUlpRFJlU2w2SWlEUng1NXc5aU0rK1dFWmhrUmVuSzRIM1AxbkdrR01QaW5aWTFYSTRESklUNjJlVmhPbnpoVnVEc3FQYngxN2tYYllVQUVmN0R0YjJFUDhmWlhVemJJbUpoQW9LYXA0a0ZLcXlQZ1JBd1NzdmdXRVFmK1pJNnpxSll5Nm9jYnJTMVEvWTdlSDZGVXQranVTdDRGMjZoTzFYWDBtTHg1N1kvUVRHanBVbGpnNGRheXg4V3J6Z2MvS2VlQXlBNUN1dXJGUm5RMFJFUkpvWEpTOUVSSnE0K0RnM0Y1MC9oTCsyeE5DdVhYc0FmbGhhOVExeFE5Rzljd3c5dXJoM2U1N1N6aFVBMk8zNC8xeGY5YmdkQ1E2enhGdnRtTG9JNWVmalg3MGFBTmRCWlltaThxc2gwaDk1bkZCK1huajFnYjNpWDhlbDlUVnE2Mnl5cTR3WU42YW5LTHo2b1V2WGFzY0ZObThtbEpNTlFNS29VZld5OGdKSE9ESGxYN3VtNXBVbkFYLzFyNG1JaUVpem8rU0ZpRWd6TU9UWXZuejhXVTYwdzRoWVhrR3c5a0VSS0wzeEJnaGxaNU4xelZVMWp2Zi91YjdXTVpId0x2blpxbmRSMmdyVjlQdnhyZmdWQ0hjWnNiZHNpYjFseTkyKzFxNHdIQTVNd042cU5Za1RMcTUyWE5IYmIxSHlYWGpMa2JWcVl4ZVpQaC8rTmFzSlplLzRUR3BZVlZKSnVZNHhJaUlpMGp3cGVTRWkwZ3pZYkRiMmFlbGx5ZkxOMkhjczIrK3lieHZpNDNaL2RVTjlzOXRodjY3MUUxY3dLOHQ2YkV0TXhOR3g2amFvL2xWL2xMVkszYmRMbFdOOHY2MkkrTHJlbnhlSEh4Z0c5alp0ck9kS2ExYkVITkl2NHJuMkNIdjR6MERncnczMWtxeXBTZEc3N3hEY3RnMy8rdlVRREZqUE8zdnNSL29ERDFWN1h2bHRJNlVyWTBSRVJLVDVVdkpDUktTWk9PeWd0bnkrWUNGZmZSUCs5cjlybDMxNDhxRkxzVlhUM2FJcENHeit4M29jZSt6eEpGNDByc3B4R2VQR1ltWm5oMXVsM2p1NXlqRjFhWlhxWDdjMi9NQTAyWDc1UkJ5ZE8xZFlQUkE3YUhERWMrMEp4bzdQdkxhaW1ZR3RXd25sUkxCaUp4UWk4UGZmK0ZiL2dXLzVjbnhMbDFndmxYejdEUkJPSHJrSEg0UG40NCtBT200YjhXc0xpWWlJU0hPbjVJV0lTRE15L29JVCtIN1JIL2g4ZnRhdDM4TDhCY3NZZXZ6QjBRNXJqd244L2JmMTJObXpobTBQTzdaNDFKZVdUejZOZCtsU2loZDhUc21pSHdoczJHQzlacmhjQkRNeWNIVHFESVpSN1J4N1ZJUkZNL09uUEkxbjdweGFwOHUrOWVacVY2WTR1M1VuN3NTVGNBODhDc1BwcEhqdUhFeWZyMDdiUmtMRm52RDh3YURWZGxaRVJFU2FGeVV2UkVTYWtWWXRrem43aklHODhzWVhBTXg4ZVQ0RGo5eS9RVzRmcVEvK2xiK0hIeGdHcnA2OXFoOFlESytLcUxjY2h0MUJUTDlEaWVsM0tLSHNiTEp2dTVuQXBrM2hhL2g4NU54M0Q4NXUzVW0rOG1vY0hUdlcwMFhyWU1jYjlhOVp6YmJSWjFVL0xNSVZEd21qUnBOOTJ5MFZub3M1NkdEaXp6b2IxLzY5SzF6WDlQdkJaaVArNUZNd2kwdnd6QXNuUjlJZmVvU3M2LzRMZ0x2L2tjUWNlaGo1VTU3R2ZlUkFZZzdvUTlZTi84UDArV2o5eHR0MWVhY2lJaUxTUkRUZHRjSWlJbEtsczA0ZlNNc1c0YTRSdVhsRnZQN1dWMUdPYU04SWJ0OXVKUXhpRHVtSExUVzErc0htamkwZDlid0NBOEMzZXBVVmh5MHR6VnB0NFYrN2h1d2JyNDlzVzBaOUszMmZwaGx1SjF2TnIwZ0xaYnI2SEVoTTMzQlhGZWUrWFVpNzcvOUl2ZjNPaW9rTHdBd0dpVHZ4SkZwT2ZaN0VpOGJqK3kyOGhjbHd1U3JWSTNIMVBvQ1cwMmVTZk0xL3NiZHRpK254Z0dwZmlJaUlORnRhZVNFaTBzekV4RGlaY09GUUpqLzBGZ0FmZlB3RHcwL29SN3UyNlZHT3JINlZmUE8xOVRodTJQQWF4NW83Vmw3VWQxY0wzMjhyeUh2MFlRQnNxYW1rUC9ndy9wVXJ5WDMwWVFnR0NSVVY0ZnR0QmU2QlI5WHJkWUVhRXpIbWp2ZFpXOUhNU0xlTkFDU012UkI3dS9Za2pSc2ZycnBhQmNQaElHbkNKUUFVZi9rRmdYL0NOVWxpRGo4Q3crV3FNTmJldW5WWnZNWEZaZTFzZmI1S1kwVkVSS1RwMDhvTEVaRm02T2dCdmVuZEsveE5keUFZNUxrWmtkMmdOaWJGWDN3T2dLUHp2clYzOXdqdGFNMjZveHRHNE8rLzhTMy9CZis2ZFFTM2JzRzNjbVhaV0NPeXZ6cTlpeGFSYy9lZG1GNHY5dlIwMG02L0UzdDZDOXdEanlMNVAyVWRQbndyZjZmazY2L3dyMStQV1Z4Y29iMHI3RVpOalBLSm1KMlRNdFVsYVhaS2VKaDFTT1k0OSsxQzBzV1hWSnU0S00rN2JDbjV6endGZ09GMGtuRE91ZUVYcXFrQkVzellaajBPL1AxWHhER0ppSWhJMDZHVkZ5SWl6WkJoR0Z3MllRVC91VzRxcG1teWFQRXFGaTlaUTcrRHUwYzd0SHJoL1hseHVGaW5ZWkI4MmVXMUY4YmNjWk5lK3UxKzhaZGZVUFRlTzFVT3RhV2sxRHlYYVZMNDV1c1V2dmtHbUNiT3J0MUl1ZWxtN09rdHJDR3hnNC9CTEM2bStNc0ZoSEp6eVgyazNPcUhjckhhMHRKcXZsWk5TaE15VUhtN1JiRHFwSVIvOVdweUp0K0RvMk1uN0dscFpTMWZBWnM3ZHRkaktaMS96V3FLUHZvdzNJSEVOTU9mejMrdXd0RzJYZmdhcWFtRXNyUHgvZkVIdmhXL1lzVEhBMUR5MVpmV0hMa1BQa0R5bFZmaDZuM0Fic2NqSWlJaWpZZVNGeUlpelZTM3J2c3c5UGlEbVRQL1p3Q2VuVEdidmdkMndSSEJOK2NOWGRFNzRTMHhjVU5Pd0xsZkRWMUdkckMySkhpOUFMZ1BPNHhRYmc0bFAzd2ZyclZRanF0Mzcwcm5sd3B1M2t6dUU0L2gvMk1sMkIwa2pCcEZ3cGxuVmJrYUlXNzRDT0tHanlEdzF3WnNTVWtVTC9nOGZQMXlxeC9jQXdiVy9tYXJlMC8rc29TRldWeXkwMnUrS3M4eDR1TWhFTUMzL0pjS3o5dmk0N0cxYkZuM0dMeGUvQ3RYNGwyMmhKSWZGeEhjdk5sNnpkNjZEVW1YVGlUbTRFT3M1Mkw2SGtUeGdzOEo1V1NUZmN0TjFid3ZINDU5MnRZNUZoRVJFV25jbEx3UUVXbkd4cDUzSEY4dlhJSEg0MlhqcHUxOE11dEhUanU1ZjdURDJpMGwzMytIYitWS25GMjdramorNHRwUE1FMEloWEIyNzBIQ1dXY0Q0T3paaStTZXZVaThhRHg1ano2TWQwazR3ZVBzM29QWUU0WlZPMVh1Zy9mai8zTTk3c09QSU9IOHNUamF0Ni8xOG81T25VbTY5RExpenhnWlBuLzFLZ0RpVGpvWjk1RURJbmpIMWJ5dGNwMUNUSiszeXRlTW5aSXFqdmJ0YVRualJUd2ZmMFRCS3krRmZ6WTJHNGtYWDRyaHFOcy9HVHl6WjVFLzdUa0lscTBBc1NVbDRlcDdFTEVEamlMbTBFT3RscTJsRWkrNGtHQjJGcjVseXlwUGFCaTREenVjeEVzbTd0NktGQkVSRVdtVUROUGNBNlhWUlVTazBYajN3NFU4UDNNdUFQRnhibVpNdllya3BQZ29SN1hyQ2w2WVFmRlhYNUgrME1NVnRtcFV5elR4L2ZvcnJqNTlxbjdaVTBUbXhFdUpIVHlZaFBQT3g0aUpxWGFxWUZZV29lMlpFYTMycUVvb0o1dXNHNjRuNGR3eHhBNGF2RXR6bE5wKzlaVTR1M1FoN29TaE9NdTNpUTJGeUxqZ1BPSk9PcG00azA3QmxwQlE1Zm41VTU0bW1KbEovRm1qY1BXcW9jMXNOZngvcktUby9mZXd0MnVQbzJOSG5OMjY0V2pYdnZZdFBJQlpVa0l3T3d0QzRYK2lHRFlidHZUMEduLzJJaUlpMHJRcGVTRWkwc3dGQWtFdXZmSXAvdG1jQmNDSnd3N2xQeE5Qam5KVXV5ZFVWSVF0dnY0U01HWWdVT2VWQnlJaUlpSlNmOVJ0UkVTa21YTTQ3Rnc2cnF5VjZLeTVpMW0vWVdzVUk5cDk5Wm00QUpTNEVCRVJFWWt5SlM5RVJJUkREK2x1ZFJveFRaT3AwMmFqaFhraUlpSWkwbEFvZVNFaUloaUd3U1hqaG1HM2gvOWFXTDdpVHhiK3NETEtVWW1JaUlpSWhDbDVJU0lpQUhSczM1SlRSaHh1SFQ4L2N3NCtuNytHTTBSRVJFUkU5ZzRsTDBSRXhITGVxTUVrSmNVQnNDMGpsM2MvL0M3S0VZbUlpSWlJS0hraElpTGxKQ1RFY3VGNXgxbkhiN3p6TlZsWitWR01TRVJFUkVSRXlRc1JFZG5Kc0NHSHNHL24xZ0I0dlg2bXZ6US95aEdKaUlpSVNIT241SVdJaUZSZ3M5bTRiTUlJNjNqQlY3K3djdFhHS0VZa0lpSWlJczJka2hjaUlsSkpud1AyNWFnamUxdkhVNmJOVXV0VUVSRVJFWWthSlM5RVJLUktFeTRjaXRQcEFHRDFtbi80N0l0Zm9oeVJpSWlJaURSWFNsNklpRWlWV3JkS1llVHBBNnpqR1MvUG83allHOFdJUkVSRVJLUzVVdkpDUkVTcU5lcU1vMGhQVHdJZ0o2ZVFOOTc5SnNvUmlZaUlpRWh6cE9TRmlJaFV5KzEyTWY2Q0lkYnh1eDhzWk11Mm5DaEdKQ0lpSWlMTmtaSVhJaUpTbzJPTzdrUFAvVG9BRUFnRWVYN21uQ2hISkNJaUlpTE5qWklYSWlKU0k4TXd1R3pDY092NHV4OVdzbXo1K2loR0pDSWlJaUxOalpJWElpSlNxLzI2dDJmSXNYMnQ0Nm5UWmhFTWhxSVlrWWlJaUlnMEowcGVpSWhJUkM0NmZ3aXhiaGNBRy83T1lQYTh4VkdPU0VSRVJFU2FDeVV2UkVRa0ltbXBpWXcrYTVCMS9PS3JuMU5RV0J6RmlFUkVSRVNrdVZEeVFrUkVJbmI2eWYzWnAzVXFBQVdGeGJ6eStoZFJqa2hFUkVSRW1nTWxMMFJFSkdJdWw0T0x4dzJ6amorZS9TTi8vWjBSeFloRVJFUkVwRGxROGtKRVJPcWsvMkU5NmR1bkN3Q2hVSWhuWjh6R05NMG9SeVVpSWlJaVRabVNGeUlpVWllR1lUQnh3Z2dNd3dCZ3liSjFMUHBwVlpTakVoRVJFWkdtVE1rTEVSR3BzODRkVzNIUzhNT3M0MmRuek1IdkQwUXhJaEVSRVJGcHlwUzhFQkdSWFhMK09jZVFrQkFMd0phdDJYend5UTlSamtoRVJFUkVtaW9sTDBSRVpKY2tKY1p4d1RuSFdzZXZ2ZmtsT1RtRlVZeElSRVJFUkpvcUpTOUVSR1NYblRqc1VEcDFiQVZBY1ltUG1hL01qM0pFSWlJaUl0SVVLWGtoSWlLN3pHNjNNWEg4Y090NDN1ZExXYjNtbnloR0pDSWlJaUpOa1pJWElpS3lXdzQ2c0N2OUQrOXBIVStaTmt1dFUwVkVSRVNrWGlsNUlTSWl1KzNpQzRmaGNOZ0JXTGxxSTE5KzgydVVJeElSRVJHUnBrVEpDeEVSMlcxdDkwbmpqRk9PdEk2bnZUaVBraEpmRkNNU0VSRVJrYVpFeVFzUkVha1g1NXgxTkttcENRQmtaZVh6MW52ZlJqa2lFUkVSRVdrcWxMd1FFWkY2RVJzYnc3anpoMWpINzN6d0xkc3ljcU1Za1lpSWlJZzBGVXBlaUloSXZUbittTDcwNk5ZT0FKOHZ3TFFYNTBZNUloRVJFUkZwQ3BTOEVCR1JlbU1ZQnBkZFBNSTYvbWJoYi96NjI0Ym9CZFNZaEVJRXQyeUpkaFRTRUlSQzBZNUFSRVNrd1ZIeVFrUkU2bFd2L1RwdzdLQSsxdkdVNTJjUjBzMVk3UXlEekg5UEpQZWhCd2hzK0xQVzRkNWxTOG04L0ZLS1AvOXN0eTl0K3Yxa1hYc05KZDkvQjN1eHpXMG90K1p0UmNGdFcrczhaekFqbzlaNUd6TGZieXZJdkhnOG5ubHo5dXBuWVYzL2wyWGtQL01Vd2N6TXZYNXRFUkdSbWloNUlTSWk5VzdjQlNjUUUrTUVZUDJHcmN6NWJFbVVJMm9FREFQRGJxZmsyMi9ZZnZXVjVOeDlKNEcvLzY1MnVEMGxsZURXcmVROStUaTVrKy9GTEM3ZTlVczduZmpYcnlQMy9zbHN2L0xmRkgvNVJYZ2x5T2JOK0ZmOVViZkpRcUdJa2k4QUJhKzhSTzc5azZ0TVVnUXpNdGgremRYa1BmVUVaaUFRMFh5QlRSdkp2dkY2Y3U2K0U3T2tKT0tRODU1NEROTlRGUEg0VXFhbnFQNlRERFk3d2R3YzhwOTVtcXpycmlHd2NXUDl6UjBCMzZwVmVPYk5aZnNWbCtHWk8yZXZYbHRFUktRbWhtbEdJYTB2SWlKTjN1dHZmY1dMcjMwT1FGSlNIRE9tWEUxQ3ZEdktVVFZzMjg0ZGhlbnhBQkE3NkJpU0x2ODNSa3hNdGVQem5uaU00Z1hobjdHclR4L1M3cnAzMTY5OTlwbVl2bkI3Vy9lQWdTUmRkam5CVFp2SXVuRVNzY2NjUzl5SUU4RnVyM1dlb25mZndmdlRqNlRlZGdldTNnZlVPRGIvK1dmeGZQcEpPSEhqY0ZSNHpReUZJQmkwamcyWEMydzFmK2RpK3YzV09URjlEeUwxMXR2QTdxanhISUN0cDUyTVBiMEZpUmRmZ3IxMTYxckhseXA2NDNWS0Z2MUF6TUdIa0h6bDFkaFNVaUkrdHlhRnI3MUs0VnR2QUdDNDNhVGVjaHV1QS81VkwzUFh5alRKdXVGLytGZXRBaUQxeGx1SU9mendDa004OCthQXowL2NTU2Z2blpoRVJFU0EydjlHRnhFUjJRVm5ubllrcytmL1RFWm1Mdm41SGw1Nzgwc3VHVGNzMm1FMWFJYmRUdWszQ2tuL3ZpSjh3NzVEY1B0MlRKOFhSOXQyMW5QeHA1eG1KUzk4eTVjVHlzN0dscFptdmU1ZnV3Wm50KzZSWGR2bHd2VDVjSGJ0UnNyL0pvV3ZhWGVBYVZLODRIUHJPcEhLdWZ0TzB1NjhHK2QrUFd1OEpoQmV1V0NhWUJoVmpuUHUxN1BPSzBDOHk1YVM5OFFUSkY5OVRiWHpXbXcyZ2xuYnlmMi8rK3AwRGV0YVMzNW0rMVZYa0hyVHJUajMyMitYNWlndmZ1UlpGQy80TFB5Wmw1U1EvL3h6dEhqOHlkMmVGeUNZbVVtb3NLREdNZTZCUjFuSmk4TDMzc2JXcXFYMW11ZmpqOHIrTExpY3hKMmcvNlpGUkdUdlVQSkNSRVQyQ0pmTHljVVhEZVhlQjk0RTRNTlBmMkQ0Q2YzbzBMNUZsQ05yd0dwWTJaRDMyQ01FL3RwQXkrZG5sQTF2MHdaYldocWg3R3djYmR0aHhNWmEyeVZLdnYyR3ZLZWZKUG5xL3hJN2FIRHQxeTVkMVZBK2huS1A3VzMyd1o2ZVh1TVVaaUJnSlJrTXQ1dGdUZzdPR3NhWFgyMlI5dURET1BmdFloMFh2dlVtaGErOUFrRFN4TXNJL3ZNUDluM2FZbS9UQmt5VGpESG5BT0Erb2o4cE45d1VQaWtZakdoMVNLVTQ3UGJ3U2cvQTJiTlhyYm1PVXI2Vks2M0g3b0ZINCtqU3BZYlJkWWpINVNMdTFOTW9tRDR0L0VUQVgrMVkwK3NsZjhyVEpJeTVBSHVMMnYvYk1yMGw1TngrSzZIOC9JaGk4YTlhUmRZMVYxWDVXdjZVWnpCY01jUU9QaWFpdVVSRVJIYUhraGNpSXJMSERPeS9QLy9xM1psZmY5dEFNQmppdVJtenVmdTI4Nk1kVnNObGxOc1dFUW9SK09jZkhPM0NLeTBDZi85RnFLQ0FiYVBQcXZMVXdPWi8ySGJPMlpXZXozdjhVUXlYQzNmL0kydStkcmt0R2FiSGd4a0tZWlI3THU3RUU0ay8rZFFhcHdqbDVKQngwUVVBdUFjY2hmdUkvaEZmczBZbStGYjhpcmxzS1Fubm5FZHc4ejhBR0hGeEpGMHljY2NZazl5SEg4Und1a2k2N0hJTWR4MjJLSldMSSsydWV5cXNlS25KMXRQS3RrMGtqcjBRdzFsVHFxWnVZZ2NkUThFTEwwQXdnUHZvd1ZXT01iMWVjdTY5QzkveTVmalhyaUh0dnZ1eEpTWFZPSytqZlFkU2I3dURuRHR2eDVhWWhDMDVLWngwV3JNbVBNQnV4OVdqUjRWemZLdFdXUjFRYkFrSk9EcDBzRjRybmo4UFo1Y3VPRHAyMnVYM0tpSWlFZ2tsTDBSRVpJOHhESU9KRTBad3hYK25ZSm9tUHkxWncwOC9yK2JRUTNyVWZuSVRGOHJKcWVMWnNqSlV1WTgraE8vWFgwbTc0eTdNWU1qNnB0eVdrQWlPV2xZWCtQMkVpbllVb0F5RnlIdjRRWXdiYnlibWtIN2hsLzljWDBWQTRXdUhjblBJbW5RZDJPMGtqYis0N09Xc3JLclBLeDk5UWJudENPWHFWVlNyM0NxSjZyN2REMDlzZ3QxQjhaelpGSCt4QUdQSGVhYlhTK1lWbDVjT3N1cUYrTmVzSm1YU0RUZzZkYTQ5aHAzaTJKTkt2djZLL0dlblJGN2ZNeGd1VkZyNDFoc1VmZmhCbGErYlhpOEFnVTJieUxuckR0THV2aGNqTnJiR2FaM2R1dFBxNWRjcVBKZDk0eVI4SzMrSFlKQzRFU2ZoUHVwb0FId3JmeWY3eHZBMkltdzJuUHYzSnVuaVM3QzNiQVdBNmZOUnZPQnpIQjA2MXI0OVIwUkVaRGNvZVNFaUludFUxMzNiTVB5RWZzeWEreE1BVTZmUDVxQUR1K0tvN1FhOGlTdDQ2UVdLdjFoUTdldmVSWXNBeUw3bEpxdVFKa0RxWGZkUU1HTWE4U1BQSXFidlFRQUVzN1pqMk96WVVsTUJ5Si8ySEo1UFBnWWdkdEJnWW9lTndObTVjOW0xWjB6SDkrdnlLcThiek1pd0htZmZlclAxdU9pRDl5bjY0UDJJMzUvcDgwWXdxT3loNFhhRHJkeWZpWUMvN0gySFFoaXVIYXNhZ2tITTBzUklNRmhsbHhBajFsM3JDb1FLNDIxMjlrYjFjdmZSZ3dobVpGRHd5a3QxTzdHYTk3a3ovOW8xNUV5K2g5UmI3Nmp6S3BENDA4NElKeStBNG0rK0RpY3ZUSk9DbWVGdFNzN3VQVWkrK3IvV1NpQ0FVSDQrT2ZmZWpYL1ZIL2hYL2s3eWxWZnZ0VVNRaUlnMFAwcGVpSWpJSGpmMnZHUDU2cHRmS2ZLVThNL21MRDc2ZEJGbm5GckxOb1ltTHZtS0t3a1ZGZUg5K1dmc3JWcGkyR3dFdG02MVZpdzQycllEQXdMLy9HT2RZOFRGNDErN0d0K0tYL0g5dG9LRTBlZVNjUFlvY2gvNFB3THIxdUUrNm1oaWp6Mk80bmx6TVZ3dWtxLzlIKzdEajZoMDdkU2JiaUg3bHBzSUZSWmlUd3NuUFB4cjFtQUdBaGl4c1ZhaUk3QnhrMVhjMGQ2eUZmWVdGV3RlbEsvNVlHL2JGbHQ4QXY0MXF3R3NGUUUxQ3BXdHpraWJmSCsxTlM4SWhUQ2NaVnM1MGg5OW5KS0ZDM0h0dno4eEJ4OFNqbi9WcXZDS0VjQTkrQmhzcVdXRlMydTFGeGNNeEk4OEMwZm56dGhidHNUZXNpVkdYSHlkenMrOGVEeXVBdzhrOGJ3eEViL0hrdSsvSSsrSngycHM2VnErdGF6M3gwWFc5cVRTNXdOL2JTRHIycXNybmhRSVdHMXNpNy82a2xCSk1TblhUYXJYN1RNaUlpS2xsTHdRRVpFOUxqa3BuakhuSE1PejAyY0Q4TXFiWDNEczRBTkpTYTdialZ1VFlyZVRPdWxHd0xUYWVXYU92NUJnVmhZQTZZODlnZUZ5RWRpMGtlemJic0dXbEV6YzhCRVV2cnpqVzN2VHBQRDFWL0d2WDB2Q3FIUEllL0p4aXI5WVlLM21TTHI0a2lvVEZ3QkdiQ3pwRHoxU1labC82YlVkSFRxU052a0JJTHdWWWZzVmx3SGcycjgzOFdlT3hOR3hvM1ZPMGZ2dlVmRGl6SEE0UlVVa1hId3ArYzgvUy95cHAwZFd4SEZISFFXQTROYXQxbllRZ0ZCZW52WFlEUGdyMWNmd3IxbE4wVHR2NGVpOEx3bG5qc1RXb2lXN3JGeXRrWXp6UnUvNlBCR0s2WGVvOVRqdzk5L2tQenNsdkpMbW9JTnJQTThNQkFodXo2VDRzL21VZlBzTjhhZWZTZnhwcDlmWVRoZkEzZjlJZ3Rzenl3cUFScUI4TWdPb3NQcW5PdDVGaThpNSswNVNiN3FsYmpWSFJFUkVJcURraFlpSTdCVW5qemlNV1hOL1l1T203WGc4WGw1ODlUT3V1cnptQXBCTlhpMUw3RTIvSC84ZmY5QnF4b3VZWGkvWk4wMGl0S091aEwzTlBpU01QZ2Yza1FNd1hDNWFQUElZT2ZmZWczOXR1UEJpd1Fzek1ZTWg0aytwNW1jY1NYMkNjc21Gd0xhdGJML3FDdHdEQnBJdzZod2NIVHBVS0d5WmZPWFZoUEx6TVV0S01FdUthL3lXMzNwL083NjFCOGk5ZjNMMUF3T0JTc21MMGs0bGdRMS9ramZsYVJMUEcxUDcrNm1PcmV4bllVWlNxNk0rMmUzNGZsdEJNRE9ERms4OFhlTk5meWd6MC9xNW1pVWxGTDd4R3BnaEVrYWZXK3RsNGs4K0ZVZnJOdGpTMDdHM2JrUEJpelB4TFZ0SzR2bGpzWmNyd0ZtYjRNYU41RDN6RkRHSEhrYnl2LytqSklXSWlPdzFTbDZJaU1oZTRiRGJ1WFRjY0c2NTYyVUE1c3hmd2tuRERxTnJsMzJpSEZuRDVGMzBBd1d2dmtKdzZ4YU11RGc4c3o3RnYyNGRBTEhISGtmU3hNc3JKQTlzcVdtazNYTWZPZmZkZzIvNUw1aCtQd1V6cG1GUFQ4YzlZR0NkcjIrV2xPQmI4V3ZaL0hGeFlKcVVmUHNOSmQ4dEpIM3kvZUFzKzJlRUxTME5na0ZDMmRrVXpKeEIwZHR2ay83QVE5amJ0cTMrR3I2eUZxQ09UcDByckNBSVpXVVJ6Tm9PUUdEVHhncWRUOElYTER0T3VlNTZiUEVKZFg2UGxuS0puTlp2dkwxTDNVWjJsYU5kTzF5OUQ4RDMyd29LWDMrTnhJdkdWVHMyOE0rbXNnTzduYlM3N3NIVis0Q0lyeFZ6Mk9IV1k4UHRKcGlaU2U0akQrMVMzQ1hmZkUzZ3p6OUp1M2N5dHVUa1hacERSRVNrTHBTOEVCR1J2YWJmd2QwNXJGOFBmbHk4R3RNMG1USnRGZy9lT3c1RFhRb3F5WDM0UVRBTVlvODducUwzMzhPL1pqV0d3MEhpUmVPSU83SHlUYlBwODVIN3dQOFIwKzlRektKQ0s5SGgrK1dYT2lVdlF2bjU1RDM5SkNYZmZGMWg2MEJwTVZDQWhMTkg0ZHl2SjRGTm15cWNXLzViK0xoVFRxa3hjUUdBMzRlalhUdmNBNDhpL3RUVE1lTGlySmVLM24ySGt1OFc0bCszRnMvczJjVHMzSGExM01vT2U4dFdWcWVSWFJQZFAzK3h4eDJQNzdjVkZIM3lFYkhISFZkdDI5SFNlaUlBTVFmMnJWUGlZbWZsRTBYT2ZidGd1R3ZlZWxJcXVEMkxZR2E0cUt2N3lBRktYSWlJeUY2ajVJV0lpT3hWbDQ0YnpzOUwxeElNaGxqeCsxOTg4OTF2SEQxZzEyL0Ntb3FTaGQ5YVcwSWduQ3hJR0RVYXp5Y2ZXMGtDTXhDZzRPV1hLSGk1aW00Vm9SQ216NGQzNlJJU1JwMURjT3RXUWtWRk9IdjFxdlhhd2N3TXE2WkJjT3NXaXJkdXdaN2VBdWNoL1NoWitHMDRucFFVYTd3OXZVWDR3YzVKcDNMYllCeHQyMUVWejl3NTVFOTV1c0p6aFcrK1FlR2JiMVFiWDJEVFJnTHZiTndwNkxMdEhZWjlwMjRoZFcwZEV1WGNtZnVJL3VSUGVSclQ3eWQvMnZPazNYVlBsZVA4YTllV25YUDBvTjI2cGxHdXMwdjhtU094dDZ2Njg5cFo4ZWVmV1oxc1l2cjNyMlcwaUloSS9WSHlRa1JFOXFwMmJkTTU3YVQrdlB2aFF0TFMwdmxvMW5KNmRPK0cwOWtJLzBveUlEblJqc08raTNlL3Brbko5OTlSOU01YitOZXZyL0JTK2tPUFV2ejVad1EyYnliKzFOTkpPRzhNQlMrOVlOMDQxalJuNFZ0dkVIL0txUml1bUtvTFo1b21nYi8rd3Z2ellrb1cvWUIvOWFxeXQrUnlFVC95TE9KUE80T1M3eFpheVF0N1NtcmxlU3B0NVNpN0lhNnVka1RjMEdHRThuSXBmTzNWSFJjMHJGVUExa29QdTcxU3g0cWFDa2dhY1hGUUx2RkR3RTlkUkh2bGp4RVhoK3ZBdm5nWC80UnYrUzk0bHk2cHNuaW5mMTA0ZVdHNFhOVVdZNDFZdVVSVDdrTVA3Tm9jZTZPL3JJaUl5QTZOOEYrS0lpTFMySjA3YWhCci95ems2TUhIQS9EekNpOFFRV3ZOQmlnbHljNkFmbld2dCtENTVHT0tQdjZJNExhdFZiNXVTMHdrL3JUVGlUbmtFSnhkdXdHUU5QNWlYUC9xZzZOZE8renBMVEJpWXdubDVKQjE4dzBFTjI4R3d1MVVFODRjU2V6eFE2cGQwcDg1NFNLcnE4bk9ISjMzSmVIc2NNY05zN0RRZXI3d3ZYZXR4L25QUDB2K3pCa1FMQ3U0bVgzanBJb1QxZENkSXVIczBkalQwc2w3NmduY1J3NGc0ZHd4T05xMXMycEl1UHNmU2NwMTExYzRwL0MxVnloODYwM3IyRnFsWWhnWUNRbXdiWnYxV2lTZE1jb3p5MjFCeWJqZ3ZEcWRXMTlpRGpvWTcrS2ZBQ2g2NjgxS3lZdkF4bzJFY25QRFl3ODlEQ00yZHZjdVdDNWY0K3phTGVMQ204SHRtUVJMZjlhaHZWemNWRVJFbWpVbEwwUkVaSytMajNNemVOQWhoR29mMnVBVkZJVUloU292UXFpVlFZWEVoZnZvUWZpV0xTT1VYOVlpMUhDNXJNUkYrQW1qd2pmdW9meDhzbSs3MlVwY3VIcnRUL0oxMTJOUFQ2L3gwdkdqemlIL21hZXM0OWhqanNXNytLY0syMVlndkYyak5JNkVNMGVTUCswNVlFZHlZS2NFd2M0ckkwTEZ4VFhHNE9qY0dRaHZseW41YmlHeGd3WlhPYTdvd3crSVBYNElwcmZjOVVLbVZYZkJscHBxZFI2eFl2SHVlaUpzNS9leHR6aDc3Vzg5OXEzOG5jQ21UVGphdHk5NzdwZGwxdVBZWTQ3ZC9Rc0d5aElQK1M2WWJnQUFJQUJKUkVGVUNlZWVoNk5EeHhvR2wvSE1ua1hSK3pzU1dYdTdNNHVJaURSclNsNklpRWhVREI3UWdWZmYrUjNURE4vMUp5ZkgwN0Y5eXloSFZVY0d0R3Zqckh2aUFvZzc4V1Q4NjlaUnZPQno0azQ4aWFTTEx5VnovSVVSbjI5NlBPVGNlUnVCamVFRWc3di9rU1JmKzc5S04vSlZYdnVFb2ZoVy9Fckp3b1drL1BkYTNBTUdWbmx0LzRZTlFMZ3RxMy9EbjhRTkhZYWpTMWZpaGc0RG9QakxMOGg3N0JFQTBoOTlISHgrc2laZGgzMmZmYXJjOWxCZTZTb0NBTVBwSlBiNElSUi8rVVg0dlJVVjRmOXpQZDd2RmxMNDlsdjRWNit5VnBHNGp6b2EwMXVDdVNNNUVzck9wdkNOMTNIMjZCR2U1NFNoMWJlSHJVNjU3USt0MzNwM3IzWWJLZVhzM0JuRDdiYVNKNzVmbGxWSVhuaVhMUVhBbHBSYzY4ODJFbWE1VlJNNWQ5KzVhM1BVY1lXTGlJakk3bER5UWtSRW9pTFdiZWVJZzVPNDdxYnAxbk1QVHg1UDcxNVZkMXBvaXBJbVhoNytmZHlFT3AxbituemszSE9YMVZIRTNmOUlVdjQzcVU3TFA1SXZ2d0wzWVlkWDM0bkVOQW44L1JjQU1RY2ZUTkdISDRETlR0d1FnMkRXOXJLaW5lWFkyN1FoN3FTVDhYejZDWVd2dlVMQ3FORTRPdTliNWZTQkhhdEZJSnpJY1Izd0wrdll1M1FKM3FWTHJPT1NoZC9pNk55WnRNbjM0K3ExUHdVdnZsQmhyc0kzWGd2UGM4SlFFaSs0c0VJbmpjZzBnT0lOTmh1T3RtMnQyaWZCN0hMYmVvSUJmTCt0QUNCMjhPQUs5U3AyVmZuVktmWVdMVEFTRWpHOUpRUzNiTEdlcitxekMrWGxFY3JKRHM5Unkrb2FFUkdSK3JRTDN4V0ppSWpVandQMjc4U2dnV1dkUnFaTW0xV2gva0JUWjdoY0pGOTVkZDF1UmtNaGNoKzhIOS92dndFUWMwZy9VcTc3WDZYRVJYRHJGakl1UEoraWp6NnMrdHB1Tis2QlIxVjdtY0NXelZiN1VWZWZBOE9yRVlJQlBQUG00dnYxMXlyUHNTVW40K3pVMlNwRW1uWDlkUlhhZTFhWS82OE4xbVAza1FNcXpwT1VoS3RYcndxLzdLbHBPRHQxSXBTZGpXZjJwK0Z4S1NtMGVIb3FqZzRkQVBETW04djJLeTYzYnZRakZtb1lHNWpzYmZZcGU5eTZ0ZlhZdTN5NWxTaUlIVEowdDY4VEtpekF6TSszT3NpRVBNVWtuRG1TbGs5TndkMy9TR3VjTFQ2ZTFCdHZwc1ZqVDFpLzRrODZHWHZidGppNzk2aXcxVVZFUkdSUFUvSkNSRVNpYXZ6WW9iaGM0WVdBYTlkdFlkN25TNk1jVWNPVy85eFV2RC85Q0lDcjl3R2tUTG9SN0pVWFVwcGVMNkhjM0xMaWluWGtYYndZQ0JjT2pUbndRQXhuZUN1Ris0aitWWGN3S1ZWdXkwWEt0ZGZqN042anltR0JIVnRTQUNzUlkwM1I1MERTSmo5UTRWZnE3WGVDelU3Ty9mZFpXeXVTSmw2T28xMDcwdTZaaktOanVHWkRNRE9EbkR0dUk1aVJFZm1iYlNBSk0vdU85cksycENSaWp5cHJoZXI5L2pzQW5QdjF0QkkxdTZQd3pUY28vdXBMMHU5L2lQaFRUOGYwRkpINzhJTmszWHdqQ2FQUHdka3ozRjdYOTlzS3NtNjQza3FjQkRNemNIVHVUT3pSZy9HdldjMzJ5eTZoNk9NUFZmdENSRVQyQ2lVdlJFUWtxbHExVE9ic004cFdBTXg4ZVQ0ZVQrUHNQTEtuRmMrZmgyZk9iQUFjSFR1UmV2TXQxZFpuQ08zb0ZCTEtycnFyU0cxS0ZuNERoR3RNWUhlQWZjYy9HV3JabW1LVVcwVmlKQ1ZXT2NZc0xxNnc4cUxnaFJsbFJTQ3JFZHkrbmV4YmJzSy9LdHpXTmZHQ3NiaVA2QjhPS1RtWjFGdHZ0K3BpbUg0Ly92WHJhcHl2WWtBTkkzbmg3dDhmMS82OVNidG5jbGszRWRPa1pORVBBTVFOSDFIdHVkNGZGNFZibnRieVhreWZqNUp2dmdiQWlIVlgyR0pqYjlVS2U5dDJwRTY2QVZ0aStMTUw1V1JiQ2JEQ1YxNGg1KzQ3aVRub1lHSU9Qb1JRWVNFRjA2ZXgvZHByck5vcklpSWllNHBxWG9pSVNOU2RkZnBBNXN6L21lMVorZVRtRmZIYTIxOHhZZXdKMFE2cllURk5DbDU5R1Fodk4wbTk4V2FNdVBocWh3Y3pNd0hDTlJSTUV3eWo0dXRaV2RoVFVxcmNzdUpmdno2Y0pMRFppRHR4UjFGS1c0UmJXOG9uTjZyWmp1RmR1Z1F6RUc2ekdqZDBHSjc1OHlyVnNTaXY1SnV2eVg5MktxSENBb3k0T0pJdW1WaHA5WWU5WlN1U0wvOFBPWlB2QWNEUnBrMWs4ZTRVWjhhRkYwUitYbm4xa0FCeGR1MUcybjMvVitFNTMrKy9FY3JMdzVhVVhHMTlFdC95WDhoOThINU12NS84bEJTU0pseFM3VFU4bjN3VUxwWnF0Mk5MU0lSeUJWN2pUejhEdytuRVNFMGo4Y0p4NUQzNU9MYkVST3c3Q29lR0N2TERBODBRS2RmZlFQYk5OK0JmdDQ3QWhqL0ptblFkNlE4OGhLUDk3cThNRVJFUnFZcVNGeUlpRW5VeE1VNHV2bkFva3g5K0c0QVBQdnFlNFVNT29WM2JtbHQrTm5aRjc3eU42ZmRoYjkwR0l5Nk9VRkZSMllzN0pSdk1RSUJRWHJpTnF1R094YmZpVjFqNWU3VnpGMy8rR1JCdXg1cDl5MDNoVlJybGtoMDV0OTFNWU90VzdDMWFZa3RKSnBnZExzSm9PQndVdlJ2K0hHS1BPaHBIdTNZN0FnamY0SmQyQWdFSWJjKzA1Z3YrODAvNDk4eXk1NnJiVGxDNjdjV2VuazdTSlJOeDd0ZVR2S2VmdE1aN0YvOUU3b1AzNCt6ZUE4K25IMXR6dXZyMkpmR0NpN0NucFJIY3ZoMkNBVXgvQUFLQmNBRktXOW5QclBqenozSHN1eSt4eHg1WDdjK29sRmt1VHROVFZNUElHZ1FEUVBXRlFqTXVHSVBwMjRVVlJUdGlDeFVXa0hIK3VWVU9NWDArS3dIaitlUmo3QzFhRW4vYTZaWEdlUmYvUk9GcnJ3SmdiOUVTYkRZTW0xRnBIRURzc2NmaFhmd1RNZjBPdFRyWUJIZDgzc0hzYkp3OWU1RXk2U2EyWC8wZlRJOEgwK09oNU91dlNEaDNUTjNmbzRpSVNBU1V2QkFSa1FiaDZJRUg4TkdzUmZ5MjhtOEN3U0RQejV6REhUZWZGKzJ3OWlqdnI4dngvYktzMHZQMmxpMHhuTTRLenhsT0p6RjlEOEs3ZEFtaC9Mend6WDZFN1B2c1UybVZSdXh4eDFQMDNyc0V0MjBsdUcxcnVRc1psSHkzRUNNdWpvVHp4d0pRTUhPNjFkcDA1MDRncFhJZmVxRFNjMVcxMGpROUhrb1dMUUlnL3V6UllMY1RlK3h4T0RwMElPL1JSd2hzL2dlenBJU1NoZDlTc3ZEYkN1ZjZsaTBqYTlsVkViM25vbzgvSk83RWt5TktYcFJmZWJHcnJWSk5yN2ZHbFRESlYxNUZ6dVI3ZDcwK1JDaGsxZnFvVGNHTE03RzNhRkdoSUd2Sk4xK1QrOWdqMXZWZHZjSjFMU2kzYmFSNHpteUM1YnErbEJaU0xmbm1hMEw1ZWRiV2tJSVhaeExLeVNIdXhKTklQSGNNK2RPZUE4RGVxcXpJcUlpSVNIMVQ4a0pFUkJvRXd6Q1lPR0VFVjE3M0xLWnA4c05QcS9oNTJWb082ZHN0MnFIdE1hazMza3p4L0hrVXZQcHloUnZUdUZOT3JYSjg4cFZYa3ovMUdYeS9yYWpRNnJKS2RqdTJsRlJpanoyV2hKRm5WM281L295UnhBNFpTdDdERCtKZEZpNlNha3ROQzdmb05FMFNMeHlIdlVXNEhhcDc0RkVVZnphZlVGRVJqazZkc2NYRlZudlpVRUVoZ1UzaG05eXFZdlRNbm9YcEtjTFp0U3R4eHcreG5uZDI3MEdMSjUrbStKdXZLVjd3ZWJoanlDN2U2QnNPQjRuakx5YnVoTWc2YzVqMVVIQXlWT1RCbHBwVzdlc3gvUTRsN2E1N01Cd083TzNhWVl0UHFMUzZaazhxK1hHUjlmTTA0dUtJMy9Gbnd0bWxxelhHTTNjT25ybHphcDBydUcwYnBqZjg1elYyMkhDS1B2NEkwK2V0c1h1TmlJakk3akxNNXRTVFRrUkVHcnhIbi9xQXVaK0Z2OW52MktFbHp6eDJPWTY2dEJKdGhQeHIxNUExNlg4UUNwRXc2aHdTUm8zZWF6ZTJabkV4bVJNdnh0NjZEYkZISFUzKzlPZUpIWElDeWYvK1Q4VVkxNi9IOCtIN0pGOTFUWTFGTzBzVy9VRHU1SHV4dDIxTHlqWFhWdWcyWXZwOFpGNDhEdFBySmYyQmg2ME9JVlhHNWZIZysyTWwvblhyQ0c3YlNpZzNGN09vRUxQRWkrbnpobXRtQklOZ21waWhIZitVTWNBd2JNUU9PWUdFMGVkRS9EUFllbHE0L1dmaTJJdHdIMzVFbmM1ejd0dUZ1Tk5PSjNiZ1VYVnJlYnVYbVg0L3hWOHN3TXpQd3oxb01QYVdyYXpYaWo3K0VNK25uNFpYNE5Ud3owTEQ2Y1RldGgzeEo1MU03SkN5bWpUQnJWc3dReUVjTzdxbGlJaUk3QWxLWG9pSVNJT1NrMVBJdU1zZnA3ZzQvSzM5WlJlUDROUVRJNytoYkt3SzMzNExkLy8rVVNsNDZGKzlLcHhrTUF5OFB5NGk1cEIrdTN3ajd2OXpQYUdNVEdJT082eHlBaVlZb09DVmwzSHUxOVBxRk5JUUZIMzhJZkVqVHF5eTVXeE5mTXVXNGVyYmR3OUZKU0lpSXVVcGVTRWlJZzNPTys5L3k3UVg1d0dRRU85bXhwU3JTVXFLaTNKVUlpSWlJaEl0TlRkckZ4RVJpWUpUVHpxQ3R2dUU2d2NVRnBYdzB1c0xvaHlSaUlpSWlFU1RraGNpSXRMZ09KME9MaGszM0RyK2RNNVBiUGhyV3hRakVoRVJFWkZvVXZKQ1JFUWFwTVA3OWJBNmpaaW15WlJwczlCT1J4RVJFWkhtU2NrTEVSRnBrQXpENE5MeHc3SHQ2R3p4eTY5Lzh2MmlQNkljbFlpSWlJaEVnNUlYSWlMU1lIWHMwSktUUnh4bUhUODNjdzQrWHlDS0VZbUlpSWhJTkNoNUlTSWlEZHI1bzQ4aEtUSGNhV1RydGh6ZS8raTdLRWNrSWlJaUludWJraGNpSXRLZ0pTVEVjc0Y1eDFySHI3L3pOVm5aQlZHTVNFUkVSRVQyTmlVdlJFU2t3UnMrcEIrZE83VUdvS1RFeDh5WDUwYzVJaEVSRVJIWm01UzhFQkdSQnM5dXR6RnhmRm5yMU0rK1dNWWZxemRGTVNJUkVSRVIyWnVVdkJBUmtVYWhiNTh1RE9pL3YzVThWYTFUUlVSRVJKb05KUzlFUktUUm1IRGhVSnhPQndCL3JON0VncStXUnpraUVSRVJFZGtibEx3UUVaRkdZNS9XcVp4NTZwSFc4ZlFYNTFGYzRvdGlSQ0lpSWlLeU55aDVJU0lpamNxb2tVZVRscG9JUUhaT0FXKys4M1dVSXhJUkVSR1JQVTNKQ3hFUmFWUmkzUzdHanozQk9uNzN3Ky9Zc2kwbmloR0ppSWlJeUo2bTVJV0lpRFE2eHc3cVE4OGU3UUh3K3dOTWUyRnVsQ01TRVJFUmtUMUp5UXNSRVdsMERNTmc0b1FSMXZIQzczOW4yZkwxVVl4SVJFUkVSUFlrSlM5RVJLUlI2dG1qUGNjZjA5YzZuanA5TnNGZ0tJb1JpWWlJaU1pZW91U0ZpSWcwV2hlZFB3UzMyd1hBaHIrMk1Ydis0aWhISkNJaUlpSjdncElYSWlMU2FLV25KWExPeUtPdDQ1ZGVYVUJCWVhFVUl4SVJFUkdSUFVISkN4RVJhZFJPUCtWSTJyUk9CU0Mvd01NcmIzd1I1WWhFUkVSRXBMNHBlU0VpSW8yYXkrWGdrb3VHV2NjZnovcVJ2emRtUmpFaUVSRVJFYWx2U2w2SWlFaWoxLy93bnZUdDB3V0FVQ2pFMU9tek1FMHp5bEdKaU1qL3QzZmY4VkdkZDc3SHYyZk96S2hMSUpDUVFBalJ3UmJkZEFNR1RESEZqdTNZR0pKMVdlUHUzYXlUbTNVMjJkenJHKy9kbEYxdmRqZHhsaERISlhGM2pJa2J4amE5RzB3eHhvQkVCNEVRQWdsMVRiMS9ERE9hVVFGSlNHZzArcnhmTDcxMHpweG56bmxVUnRMNTZubCtEd0MwRk1JTEFFQzdaeGlHSG4zd0ZobUdJVW5hdWZ1d3R1M0lhZU5lQVFBQW9LVVFYZ0FBSWtKV3IyNmFPM3QwWUgvcGl5dmtkTHJhc0VjQUFBQm9LWVFYQUlDSWNlK2lhWXFQajVFa25UNXpRWC85Y0dzYjl3Z0FBQUF0Z2ZBQ0FCQXhFaE5pOVRjTHB3YjJYM3Q3bllxS3l0cXdSd0FBQUdnSmhCY0FnSWd5ZC9ab1pmWk1rU1JWVmxicjVkYytiK01lQVFBQTRHb1JYZ0FBSW9yVk5QWG9nM01DKzUrdTJxV2NRM2x0MkNNQUFBQmNMY0lMQUVERUdUbThyOGFOR1NSSjhucTlXdkxDQ3BaT0JRQUFhTWNJTHdBQUVlbmhCMmJMYXBxU3BHOE9uTkM2alYrM2NZOEFBQURRWElRWEFJQ0kxRDA5V2JmZk9qNncvOExMSzFWVjVXakRIZ0VBQUtDNUNDOEFBQkZyNFYxVDFMbFR2Q1NwOEh5SjNubHZZeHYzQ0FBQUFNMUJlQUVBaUZpeHNWRjY0RzltQlBiZmVXK2pDczRWdDJHUEFBQUEwQnlFRndDQWlEWmoybkQxNzl0ZGt1Und1UFRDeTUrMmNZOEFBQURRVklRWEFJQ0laaGlHSG51b1p1blU5WnUrMXQ1OXg5cXVRd0FBQUdneXdnc0FRTVM3YmxDbXBrNGVHdGhmOHNMSDhuZzhiZGdqQUFBQU5BWGhCUUNnUTNqd3ZwbUtpckpKa2c0ZnpkZkt6M2UxY1k4QUFBRFFXSWJYNi9XMmRTY0FvS1BnUjI3YmV2M3R0ZnJ6RzJza1NVbUpzWHJoZDk5VGZGeDBHL2NLRFRFTW82MjdBQUFBd2dUaEJRQzBvdG8vWXZtUjI3WWNEcWNlL2Q3ektqaDNVWkwwcmZuanRmaSttVzNjS3pTa2RuaEJtQUVBUU1kRmVBRUFyY0QvbzdXaDk3WGI0ZHJadkhXLy91Mi9sa21TVE5PaS8vclZ3K3JSdlVzYjl3cFN3MkZGUSs4QkFFREhRWGdCQUMwb09LU292VjM3TWJRTnI5ZXJaMy81cHZZZlBDbEpHajYwcjU1KzZzNDI3aFdDQlljVXdXL0Jqd1czQXdBQWtZL3dBZ0JhU08yd3d1UHgxTHZOS0l5MmQrSlVvZjdsRjIvSUs5L24vTzhmdTFWRHJzOXEyMDUxVUpjYmJlRi9zMWdzOVc3WDkzd0FBQkNaQ0M4QW9BVUVoeEllanljUVZsUlVWbXY5cGx4OWMvQ01MaFJWeU9sMHQzRlBnZkJuczVsSzdoeXJ3UVBTTkhGY0g4VkUyMldhWmlDNHNGZ3NzbGg4QzZZRkJ4a0FBQ0J5RVY0QXdGVUtEaTM4b3l3OEhvOXlEdVhyM2ZkMzZXSkpWUnYzRUdpL2toS2pkZHVjSWVyWEoxV21hUVpDak9BZ1EySUVCZ0FBa1k3d0FnQ3VVdkRVRUkvSEk3ZmJyWnhEK1hycHRhMXQzVFVnWW56MzdodlVyMCtLckZacnZTRUc0UVVBQUpITjB0WWRBSUQyckhZeFRvL0hvNHJLYWkzN1lIZGJkdzJJS08rdjJLdXk4a3E1WEM2NTNlNDZkV1Q0WHd3QUFKR044QUlBV29BL3VIQzczVnEvS1plcElrQUxLeW10MXVadFIrVjBPdXNFR0FBQUlQSVJYZ0RBVmFvOVplUkE3dG0yN2hJUWtYSVBud3NFRi83d2dnQURBSUNPd2RyV0hRQ0E5cXErS1NOdXQxc1hpaXJhdW10QVJDcStXQ1duMHhtb2RlR3ZleEU4YllUYUZ3QUFSQ1pHWGdEQVZhcGRzSlBsVUlIVzRYUjVRcWFNQk5lOUFBQUFrWTN3QWdDdVFuMHJqUUJvUFExTkd5SEFBQUFnc2hGZUFFQUxDQTR3QUxRZWYwaEl2UXNBQURvV3dnc0FhS2JhTlMvNDd5L1EraHBhSnBYWEh3QUFrWTN3QWdCYUNEZFBRT3NqckFBQW9HTWl2QUNBcXhSOEU4WE5GTkM2YWdjWGhCZ0FBSFFNaEJjQTBFSzRpUUphSDZFRkFBQWRFK0VGQUFCb1Z3Z3RBQURvZUFndkFBQUFBQUJBV0NPOEFBQUFBQUFBWVkzd0FnQ2FnV0hyUUhqaXRRa0FRR1FpdkFDQXE4Q05FaEFlZUMwQ0FCRFpDQzhBb0FXd1ZDcHdiZFIrcmZHYUF3Q2dZeUM4QUFBQUFBQUFZWTN3QWdBQUFBQUFoRFhDQ3dBQUFBQUFFTllJTHdBQUFBQUFRRmdqdkFBQUFBQUFBR0dOOEFJQUl0UzBDUi9JWm5WY2sydU5HdDVMU1lreDErUmFrY1F3REZtdGpmdFZmTWY4VVVwTFRXcmxIZ0VBQUlRbndnc0FpRUJaR1RtYU8vME5QWEhmczBxSUwyNzE2MDJiUEZqLy9JL3pkY2V0b3dneEpKbW1SWC8zeUhSOWErNEl4Y1ZHTmRodTJ1UkIrdWNmenRlNDBYMWxHRWFEN2RKU2t6UjU0Z0Q5OEh1ek5YUGE5VExONXYzNm5qRHE4OHNHV2pIUkZab3g2VDJacHF2SjV6WU1yK1pPZjBOOU1nODBxMjhBQUFDWFl6N3p6RFBQdEhVbkFLQzk4bnE5OG5xOWNydmRjcnZkY3JsYzJyTDlSRnQzUzNmTmUwRmRrODhxS2FGSXc2L2Zxa1BIcmxkcGVhZFd1OTY4V2NNVUhXVlRyNTVkZE9QNC9vcXlXWlZ6K0d5enptV3hHSm8xZlloT25yb2d0OXZUd2oyOU5ycDJpZGVjV1VQVnQzZXF4by9wcS9JS2gwNmRMcXJUYnZUSTN1cmZ0NXV5cit1aDZ3YW1LL2RJZ1NvcTY0WUxNNlplcjZ6TXJySllqRXZ0TTNUaTFIbVZsRlkxcVY5L2MrZC9hOHJZRmFxb2lwZkhhMUY4WEVuSTIyMHpYdFhFMFo5cDdQQzFLaTNySkl2RnE4VDRpNDE0SzlaZDgxN1FtT0hyTkhUd2RoMDhQRlNsWmEzei9UWmlTSXBzTnB1c1ZxdHNOcHRNMDVScG1ySllMTEpZTERJTTQ3SkJFQUFBYUorc2JkMEJBRURMR3R4L2x3YjEzUlBZNzVSNFhqTW1MZGNyZi9sZXExelBicmNxTnRZZTJDOHFLdGVPM2NjaytVWWdwSFZyMmxTSHlSTUdhT3dOZlRSb1FKcVd2TGhXVlZYT2x1enVOWEd1c0ZSL1diNURDNzg5VnJFeGR0MXo1eGoxeWVxcU4vNnlUVjV2VGJ0MzMvOVNQYnAzVnErZVhaVFpzNHUrLytSTVBiOTBsZkxPMUl5V2liSmJkY1BJckpEelI5bE5wWGZycEZONWRRT1J5M0U2bzlTbGM0SHV1WFhKWmRzbEpoVHBPN2MvMzZSeiswVkhWZWpoUmIvUWIxNStSb1VYMHBwMURnQUFnTm9JTHdBZ2d0aXNEbjFyNXA5Q0huTzY3RnEyNHY1V3UyWnk1N2lRL1RmZi9VTDVaeTlLa3R4dWo4YU03SzBwTnc1czhubXpNcnZxaWNYVDlEOHZybEZGeGJXcDNkR1N0dTA0b3BIRGVtbGdmOThOL0poUmZYVGkxQVZ0M0pJYmFPTjJlL1Q2MjF2MTlGTnpaTEVZaW8yeGE4RWRZL1FmejM4YWFEUGx4b0dCcVNjZWoxZWZyZG1ubGF1K2xzZmpsZFZxa2N2VitORXBUcGY5eW8wdTJibDNvbnBsNUtwTDU0SkdQOGN2UHE1RWozNzNYL1dibDUvUnhaTGtKajhmQUFDZ05zSUxBSWdndDgzNnM3b20xMHpYY0x1dHNsa2RXdlN0MytrUGIveWpQQjZ6eGEvWkxTVXhzTzN4ZUhVeTcwTEk4ZmMrM0NtYjNkU0VNZjJhZk82ZUdjbDY4cUhwK3QwTHExVldYbjNWZmIzV1BscTVKeEJlU05LdzdKNGg0WVVrblQxWG9wMTdqdXVHRVZtU3BDNWQ0Z1BIWW1QdG1qWjVzQ1JmMFBIeTY1dTBkOThwU1ZMdlhsMTE3OEtKV3ZyU1dwMjVGQlpkaWRObEMyeS8rZjZqMnI1bmNzang1MzY2S0xDOWNmc3NyVmg3dHdiMDJhdGpKd2VvdUtTTEV1S0w5YVBIZnlCSnVsQ2NvbC8rN3QvbGN0c0VBQURRMmdndkFDQkNEQjI4VGVOSHJncnNuenpUUjh0VzNLOG43LysvR3RCbnI3NXorL042YmRtVDhuaGJ0bFp6YW1wTmVIRW12MWhPcDd0T20zZmUyNjZqeHdxVmYvYWk4czRVeWVQeDFtbVRsQmlqbi94d3Z1dzJYOERpY25tMFk5ZFI3ZHh6UWc1SDB3dElob01UcHk3bzlKbGlkVS8zMVg5STdoeW45SHFtMFp6TXV4QUlMMDdtRlFYYVRCamJUOUhSdm5EZzg3WGZxTEN3Vk9uZGt0UzVVNXp1WFRSQjBWRTJQYlo0cXY3cmZ6N1grUXRsVit5UHQ0bGYrNUxTVGtwTE9hVzlCMGFycWpwR1dSazVnV09mclB0MklMZ3dUWmR1dWVrZHJkczZSNlhscklnQ0FBQmFIdUVGQUVTQW51bEh0UEMybWpvR3hTVmQ5TkpiMzlmRjBtU3RXTDFBODI1K1hjT3YyNnBvZTVYK3ZPeEpWVlhIdHRpMWcwZGVCSSs2Nk5zN1ZjT0c5TlI3SCt5VTErdlY5cDFITDN1ZStiY01Ed1FYcC9LSzlOSnJHeHQxUXg3dTFtL08wVDEzamxGRnBVT244NHYxOUZOekx0dCtVUDgwRGFxbnphenAyWm8xUGJ2TzQ0a0pNWHI4VW9CUlVscDUyWE43UERYaFJlK2VsMThWeERBOGNudXNtalRtRTQwZXRrN3J0OTJpbE9SOFNaTERHU1hUNHRib1llc2xTZGYxMzZXaGc3ZHA5TEIxZXZQOVI3WC8wUERMbmhzQUFLQ3BDQzhBb0ozcjB2bXNIbHo0YjdMYmZOTXF5aW9TOWZ0WGY2eUxwYjVhQTJ1MnpGUDN0T01hbWIxSmcvcnQxbE9MZjZJMzMzOVVSMDgyclE3RndQNXBTa3FzRzNyMDZ0a2xzQjBWWmRPWVVYMGtTWE5tRGxHbnBGZ2x4RWZyMWJlMjFMdHlTS2VrV0JWZnJGQm16eTRhTlR4TGtuVGkxSGs5LzRjMXFxNXVmNFU2NjdOMSsyRVZuaS9WbWZ5TEtxK28xb0k3eG1qOG1MNHRlbzB1eWZGNjdNR2I5SnZmcjZwM3RSSy80RkUzWTBlczFkZ1JheHRzYXhoZWViMkczRzZyb3FNcU5YUHlzc0F4dTYxYUMrWXZyZk9jK0xnU0xWNzRLNzM5NGNQYXR1dW1abjBzQUFBQTlTRzhBSUIyTEMzMXBCNzV6cytWRU9lcmVWQlMxa2xMWHYySkNzNm5oN1I3ODYrUEtqYTZYSVA2N1ZiWDVMTjY0djZmYWZ2dUtmcDAvUjBxdXRpMVVkZTZVRlN1Nzl3OVRva0pNUTIyR1RFMFV5T0dadFo1TEM0MlNuOTRaVjJkS1NVLyt2NGNyZDF3UUlNR3BNc3dmS3QwTEhseGJjUUVGMzZIamhUSXYzcm5POHUzNi9qSjg4by9lMUhEaDJacTdZWURLcjVZRVdqN282Zm1CRlpvV2ZMaVdoM0lPUk55cmdsaitxbXEycW1kZTQ0M3VSK0dVUk1nWFNoT1VVVmxmTWp4alBTYTBURVdpKzlyNVhUWlpKcSthVHNGaGQzbDlwaHl1MFAvZkVoTE9TV3IxZmMxMi9uMVJPM1lNNm5KZlFNQUFMZ2N3Z3NBYUtmNjl2cEdEOXo5YThWRWwwdVNDaStrYWVuclQrdDhVYmM2YmQwZVU2Y0xlbXBRdjkyU0pFTmVqUm0rVnFPR2J0Q2ViOFpwKzU3SnlqMmFMYS9YYVBCNjV3cEw5ZnpTMVhyeWtla3lERU5GeGVXeTI2MkJhU05lcjFlblR2dVc3b3lMalFxc1F1SjJlN1J2ZjE2OXRUQU1TYk52SGlMSlYrenpqMy9lMEM1WEZybVNtMis2VHIxNmR0RkxyMjJVeCtQVjF1MkhKVWtMN3hxcmlXUDdhY09XSE9VZThoVmE5WC9lemhXV3lwQTBlRUJORU5VbkswVXpwbDB2ajhjcnc1QyszTjIwQU1NU0ZGNTh1djdPeXhic05FM2YxOHRYMThJM0hlWE45eC9WclROZlZjNlJiRzM4WXJiS0w0VWZUei8rQTZWMjhZVXNPVWVHeU4wS2hXRUJBRURIUm5nQkFPMk1ZWGcxWTlJeXpacnlic2pqVzc2Y3JqNlpCOVVuODJDZDUzUk9PcWRwRXo2bzg3aHBjV3RrOWlhTnpONmtzb3BFNVI3SlZzN1JiSjA4MDBjRjUzclV1UWs5ZTY1RVAvdmwrNEVnNG9ZUldmcnVndkdTcEx3enhYcnVOeXNsU1RPbVhxKzVzNFpLa3ZaK2MwcnJOdFh0aytRcnlobmxXd1ZVRm91aENXUDZhZGtIWHpiaHMzSHRKQ1hHS0RyS3ByUG5TdW85UG1Kb3BteTJ1cjlXZTJWMjBjU3h2cFZXdm5QWE9MMzY5bFo1dmI2Q3BTNlhSemFicVdtVEJ3ZFdGZkZMNlpxZ1IvNzJwbnF2WmJFWSt1NkM4VElNUXp0MkhXdjB4MkN4MUlRWHFWM3oxTGZYTncyMk5TK052S2dkYU5sdDFabzVlWmx1R3YrUnRudzVYV3Uzem0zMDlRRUFBSnFMOEFJQTJwRWVhY2QxeHkwdmhhejY0RGQveG11TlBvL0RHYVh5aWdSMVRpb01QQllmVzZJUjJaczFJbnV6Sk44eXF6OS8vai9xVENzSkhrR1JsVmx6N05DUmdzQjJlbHJOaWhQNWwxbkcwK21xT2RlWHU0OXIrVWM3Ry8weFhFdTllNlhvZ2UvZUtNT1FmdnY3VmZVR0dPVVZEajEwL3pqWnJBMlBPaGcxSWt1bFpWVmEvdEV1U1pJbnFBNUlWYld6M3RFcHdSTGlvd1BiRlJVT09hN1F2amFyV2JOcXk3UUpIOVFiYUFYYVhwb0c0dldFcmxEaW56Sml0MVZyeXJpUDVYS3hWQ29BQUdoOWhCY0EwQTdFeDVWbzV1UjNOWDdVcXNEUS95TW5CbW41eXZzMG9QZGV6YnY1ZGJuY05wV1VkbXIwU2lMN2M0Zkw0N1ZvNnZnUEF6ZXF0UmxHM1NWTmc0V0dGMmNEMjJtcHdlRkYvU01WSklVVThUeVltMTluQ2RYNCtHaVZsVlUxK1B3ZTZaMFVLQ2JSU3ZyMlR0RnRjMGJJTkgwMzhVODhQRjIvWGJwS0JiVUNqSnhEK2ZyaksrdTErTDRwTWsyTFNrb3JWVkZScmE1ZEV3S0J4dWt6eGRxNE5UZndIRmZReDcvcy9aMzY0c3NqbCszTGYvNWlZV0Q3cGRjMmhnUkdqUkg4ZFhhNjdIVnFWMFJIMWRUZTZKeDBUcExxTEszckNScUpzWGJyWEgyOFpvR0dEUDZpU2YwQUFBQm9Lc0lMQUFoam5aTUtkZFA0RHpWMnhGclpyRFcxSUY1ZDluZmF0ZS9TZEkzOFh0cVhPMUxuaTFMbGNadnEyZjJJVHB6MnJXWmh0MVhycnJrdjZNUFZDM1d4SkxuTythMVdwOUpUVHlnK3JsUzlldVRLTUx3cU9KK3U1Wi9jcDl5ajJYVnVYSVBaYmFhNnAzZVM1S3RYNGIrUnRsb3Q2cFphczN6cTVVWmUxQTRyZ3ZYSlN0RWpEMHpSUnl1LzB2ck5kVWVhU05LQWZtbTZiZTZJQnMvUkdoSVRvdlhFUTlQMDI2V3JkSzZ3Tk9UWWdkeDgvZUxYSDZtOHdxSEtTNnQrL1BnSGM1VjZxUzdJMm8wSFZYaStadm5YNFBDbVQxYmpDcWY2dVZ4MVYyKzVFdi8zMElYaUZMMisvQWtkUFRrZzVQaHpQMTJra3RMT1Nrd2VsdWpxQUFBU1lrbEVRVlFvMHNnaG03VjV4NHc2MDBhQzkvUHlzNXJjQndBQWdPWWd2QUNBTURacHpDZTZjZlNuOHNyUW9XUFhhLzIyVy9TM0MvNWRNeVl2azh0dDFZWGkxRURidEpROGpSMnhXaE51K0Z4ck5zL1RpdFVMNUhUYU5XTElabVVQMnFFTjIyYnIzSVhRVlVpeUIrNVE5c0F2NVhCR2FmdWVLVEl0Ym4zdytTS1ZsaWZWN2tvZFBUTzZ5R0x4M2NpZU9uMUJWVlcrLytyM1NPOGNHS1VnK1dvK1pBWXRweG9zS3FwbXlrSHd6WHQwbEZYelpnK1QzVzdWSGJlT2tneHAvYWE2QWNhYURRZGt0MXQxeTR3aFYreHZTMHBLak5HVEQwL1hiMzYvU29YblF3T000SERpU3Z5MUx5UnAzT2krR2plNlpaZFF6ZXgrV04xUzhnTDdzYkdsMnJsM29uS1BaYXRyY3I2Nkp1ZUh0TTg1TWtRMm0wT0pDVVhxbVg1RTM1Nzd4NUE2R1ZKTklVOUo4cmdwekFrQUFLNE53Z3NBQ0dPZmJiaERMcGROWCt5NVNZVVhmS3VJdU4xV2RldWFwL3Z2K25XRHo1czI0UU5sWmVUcWxiLzhnMXd1bSt5MmFrMi84YThOdHJmYnFqVm0rRnF0M2p5L1VjR0ZKUFVPQ2h0eWNtdW1qTlFPS2haK2UyeWp6bmU1bS9jNzVvK1NJYVBld3A4clYzMnRnbk1sS3ErbzF0bUNFbFZXTnIwV1JGc0pIbmx5b2FoYzVSWFZsMjNmczBmZDBUT1hjNzZvbSs2ZTl3ZWxkenNSZUd6a2tFMGFPV1JUbzU0L2V0ajZPbzlaelpxcEp3NW5WSjNqdGNNT0FBQ0Fsa0I0QVFCaHJMSXFWaCt2V1JEeW1NdHRsUmxVZUxFaDFZNW9WVlhIeU9XeUJxWUxGQlIyRDduaFRFczVGYWlEc0h2ZmVLMVljM2VqKzNiZHdPNkI3WU9IYXY2RDM3ZDNTbUQ3bTRPbjFTdWppenhlcjRvdlZxaTJ0RzVKZ1hvUVY3cDV2MkZFbHM2Y3ZhaWNRL2wxanUzNjZrUTl6d2gvd1pObVB2bjg2eWJWdkdpTThzcDRMWG4xeDNyczNuOVJXc29wU2I1QW85cmhLL3laMnZWMElJd29MdW1paWt0TG53YnIzaTEwT2RZb2UwME5rc3FxdXZWVnJHYmtMWFVMQUFEYUh1RUZBTFF6THJkVi92amh2MS84bVk3bjlRc2NlKzZuaXdMYm42MzNqZHB3dVd1bVpyejUvcU1oN1o5Ky9BZEs3WEpHa25UZzhEQjVQSTJiQmhBVFl3OFU2M1E2M1RwNjNGZmMwVENrL24yN0JkcHQySnlqVjQ2ZVU3V2ovckFsdUI1RVkyN2VJMDdRdEpHa3BCaWxkMnZjcUplbUtLdEkxUE92L0cvZE5mY0ZEUjM4aGR4dVU1dDMzS3dkWDAzUzl4LytwOERYLzVPMWQybjduc2wxbnYvLy9uRnhvSkNuWVhpVkdGOGNPRlpTMXFsT2U1dU44QUlBQUxROHdnc0FhR2NhR3pBMHQzMWpET3FmRnFoM2NlaElRYUI0WkVhUFpNWEYrcUlWbDh1ancwY0syczBVanJaZ0JLMlVNbmZtVU0yZE9iUUp6MjM4ZFNvcTR3TkxtcVoyUGExdnovMmpicG4ybHVKaTZ0Ym5pSWt1MTZKdi9VNHIxdHl0MDJkN3lXYXJHUTNUdWRPNWtCVkxpaS9XTFRKcUo3d0FBQUN0Z1BBQ0FOcVpwb2NYRGE4WTBseURnNmFNNUI2dXFYY3hmRWhtWVB2SU1ZS0xLekd1WXBuWHBqNDNQcjVtMVJldkRIMjgraDVOR2ZkUllPUkZWa2FPdkY1RDAyOWNydFF1WjVTUmRreS9lZmtabVJhM1hDNmJOdTJZb2ZqWTBPVmhIN3YzV1gyKzRYWkowdG5DSHRyNHhTenQrR3BTc3o4bUFBQ0FoaEJlQUVBN1UzdnB5b1lZaHFkSjdSdkxNS1RCQTJ0V0xabC95ekFOemM3UXZ2Mm5OV0pvVFhpeGMwLzdyRU54TGZsSHIwalM2KzlzYTFMTmkrRG5Oa1pLME1vaXU3OGVyNjA3cDJuS3VJOENqNDBidVZyalJxNE83Q2NtRk9ueGU1L1YzZ09qOWQ3SyszU3hKRm1QMy90c3lEbDc5OHpSUTR0K0tZL0gxSkpYZjZ6RHh3YzNxVThBQUFDTlJYZ0JBTzFNNDhNTDc2WDJMVC95NHJXM3QycmtzRjRhbXAyaDZDaWJzaks3Qm1wZytLN3AxYjc5ZVpjNUF5VEpFalI2b3FrMUx5eVd4bjlkWTZMTDFUbXBNTEQveFo0cGRkcGNMRTJ1dHdCblNWa25YU3hKMW9BK2U5VzMxMzVKdm1Ld3o3L3lmN1JnL2hMMVNEc3VpOFd0eCs5OVZsL3V2VkhMVnR5dnF1cTY1d0VBQUxnYWhCY0EwTTc0UTRrcjhTOVo2UitCMFZLOFh1bEF6aGtkeURtanYvelZxaHRHWk9uR2NmM1ZQYjJtZUtOaEdIcjZxVGxhdlc2LzFtMDZLTGU3WXk2ZjJUTWpXZkZ4MFlIOXFLalFYN3VtdFNhQWFHck5DNXV0OGRPSGVxU0ZyaGlTRUZSMDAyL0ZtcnZyTGRncFNaMlRDclhvdHY4SjdIKzhlb0h5OG50cHlhcy8wU1BmK2JreTBvOUtra1lOMmFpMGxKUDY5UXYvMnVJamZnQUFRTWRHZUFFQTdVeHdlREd3N3g1MVRhNjdkS2drV1N6dU91M3JuT3NxKytKd3VMUjUyeUZWVmpwMDM2S0pJY2ZpNDZKMDY1emh1bUZFbHBhK3ZLN2VwVklqVlV5TVhYTm5EdFhFY2YxQ2kzTE9HcW96K2NVNmRLUkFrbVEyWWZSRWJWWnI0NStia1hZMFpQL3VlUytvdkNLaFVjOU43M1pDRDkzenEwRGdzZU9yU2RxNGZaWWtYeUhRcGEvOWsvNWg4VStVM01tMzRreVB0T1BxM3UyNDh2S3pHdDAvQUFDQUt5RzhBSUIyeGg5S1NOS3NLZTgyMk02c0o3eVlkL1ByMnBjelV1VVZpWEs2YkNGVENacjduL0p1S1lsYWNNZVl3UDVYKzA1cFlQODBSZGw5djJLNnAzZlNuYmVOMGgvL3RLRlo1MjlQREVNYVBiS1BicjFsbU9MamZTTXVIQTZYbG4yd1V6T25YYS9rem5GNmZQRTBmYlR5SzYzWnNEOWs1RVZUYTE1NEd6Y0FSNUxVdi9lK3dIWkphV2NsSmhUcHdYditYUjUzdzZNM0RIazFjZlNubW5mekc3SlpmU3VJYk5rNVhjdFczQi9TcnJ3eVhpKys5Yi8wMU9LZnlEUjlTK0s2VzJHRkd3QUEwTEVSWGdCQU94TWNYcHd2U3BYVFpRL3NwNldjQ216N2w3UzBCRTBiNlpONVFIMHlEOVI3M3RLeXh0ZGI4T3ZhSlY2UExaNnE2R2pmTXB6Nzl1ZnBwVmMzS3FON1p6MitlS3BpWW54OXkraWUzT1J6dHpjV2k2SEhIcHlxL24yN0JSNXp1dHhhK3ZJNkhUcFNvRU5IenVydkg1Mmh4SVJvemI5bG1NYU02cTF1cVltU3BMVWJEK3BBenBrclhxT2t0RkxiZHg3VHRoMUhWSEN1NUlydEpTbktYcVUrbDJwVmxGZkc2N21sUDlkRGkzNnBqUFNqc2xocnZqZTZkenVoNktnS1ZWWEhLaVA5cUc2Zi9iS3lNbklsU2FWbG5iUjg1YjNhL2MyNGVxOXhwcUNuVm0rZXJ4bVQzbE41WmJ3S3p2V1F6ZW9JK2Q0RUFBQzRHb1FYQU5ET1dDLzlkMXVTWG52dlNSM1A2eGZZZis2bml3TGJVZllxU2FFakwzYnRHNiswcm5sSzd4YTZFa2ordVF6bEhydStTZjNJekVqVzR2dW1LREhCTjhKZy84RXpldm4xVGZKNnZUcVpkMEZMWDE2bnh4K2FKcHZWbE5QcDB1eWJoK2pNMldJVm5DdlYrZk9sa3FTNHVLaWdNelpoS0VFWThuaTgycmdsVjMxN3A4cGlNZVQxU3ErL3ZUVXdSYVR3ZkpuK2U4bG5ldVNCbTVUU05TRVFYRWpTZFFQVGxaZ1FyZlBueTFSVVhLSHl5bW81SFc1NVBCN0pNR1N4R0xKYVRYMzR5UjVacmFheUIvZFF6SWdzeGNUWUZSdHJWM3hjbE00Vmx1cWQ1VHZxOUN0NzBIYlpiZFdTcE0wN1pxaXNJbEZMWC8rUnZudjdieldnejk1QXU4bGpQOWFrTVN0VWVDRk5LVjFxZ3BScVI3UzI3Snl1eElRTHVtbjhoekl0YnBtbVM2YnBEbXpIUkpjcnVaTnZGRTljVEpuKzlVZC9xL05GcWZxM0piOXFsYzgxQUFEb2VBZ3ZBS0NkQ1E0dmF2UEswT0ZqZzdWdDExUjl0ZDgzbGNNTWFyOWgyeTA2Y2JxdlprNWVwcG1UZlZOTzh2Sjc2YVczZnlCUEU0YjZqeHZkVjNmZU9pcFFOSEw5NWh3dC8zQ25QSjZhQU9MbzhVTDk2WTNOdW5maEJCM0l5ZGZzbTdORHp1RjJlMlNhTmRNbXFxb2IvcmphaXoxZm45VGI3MjNYUFhlTzBmcE5CN1hycTlDUXFQQjhtZjd6ZDUvcHp0dEdhY1RRWHZLWHcwaE5TVlJxU21JOVoyeUsrcWY5VEJpMVNwSlVWcEdvdFZ2bVNaTEtLeEswOUxVZjZjWXhLelZyeXJ1S2lTNzNuY0h3aGdRWGtpOEU4Myt2TkpiTjZsRFJ4YTVYYmdnQUFOQkloQmNBMEk0WThzbzBYWEs2N05xNWQ2SUtMNlNGSFAvNWIvOUQ1NHU2aFR6bW56N2k1L1VhV3JudVRtV2tIOUUzT1NQMXhlNmJHbDJqSURiV3JydHZINjNoUXpJbFNhVmxWWHA3MlhidC9lWlV2ZTMzN2p1bGYzNzJQVitCQmtPNllYaVdZbU45VXdtQ2d3dW4wNjNEUndzYTFZZHd0M1g3WVVuU3JqM0g2ejFlWGxHdFA3MnhXYXZXN2RmVVNZT1VQYmhIWU5wTmM3amRIbjIwOGl0dHE2ZGVSbFpHcnJJeWNpUkp5eis1VDFYVk1ZRmpYaG5hOE1Wc2ZiSDdKbzNJM3F3UjEyOVc3OHlEZ1ZvcHplVndSdW10RHg3VzduM2pyK284QUFBQXdRZ3ZBS0FkTVN3ZWZiaHFvYmJ0bXFxS3l2ZzZ4MnNIRjFMZDhNTHZqMi8rc0VuWFRrL3JwQ2NXVDFWOGZMUThIcTgyYnp1a2p6LzlTaFdWanNzK3I3cmFkLzFsNzMrcEQxYnMxdFJKZ3pScmVuWkllUEhlaHp0VlhsN2RwUDZFTTMrQWNUbDVwNHYwNmx0YlpMRVk2cDdlU1QxN0pLdGJhcEs2ZEk1VHA2Ull4Y1ZGS1RiV3JpaTdOV1RGa3RwV3JkdXYxZXYzMTN0c3pyUzNKRWxmN3IxUnV4b0lFNm9kMGRxNmM1cTI3cHltS0h1VmV2VTRwQjdwUjlXMTgxa2x4QmNyTnFaTTBWR1ZzdHNjc2xrZE1rMlhMQmEzTEJaUG5aVnN2RjVEcXpiZFJuQUJBQUJhSE9FRkFMUWpIbytwTlp2bk43cTl4ZUtXeGZEb1ltbXkxbTZacTd5enZacDk3Znl6Ri9YTndUT3kyMDJ0K0d5dnpoWTBybUJrTUtmVHJVOVg3MVBoK1RMZHUzQ0NxcXFkZXZldk83Ujk1N0ZtOTZ1OTgzaThPcFZYcEZONVJRMjJzVm90c3BxbUxLWWh3ekJrU1BKNHZmSjR2SEk0R3A1dWszdjBlaG1HUjI5LytGQ2orbEx0aUZiTzBXemxITTIrY21NQUFJQnJ5UEI2bTdMWUdnQkFrcnhlcjd4ZXI5eHV0OXh1dHh3T2h4d09oeW9ySy9YYzh4dmJ1bnNCcHVuUzZHSHJ0WDNQWkxuZDRaVlh6NzU1aURadHpWVnBXVlZiZHdYdHlBTUxyMU5zYkt5aW82TVZFeE1qdTkwdXU5MHUwelJsbXFZdjNMbk1TQlVBQU5BK2hkZGZzZ0NBRnVWMlc3VjE1N1MyN2thOVB2bDg3NVViQVFBQUFKSXNWMjRDQUFBQUFBRFFkZ2d2QUFBQUFBQkFXQ084QUFBQUFBQUFZWTN3QWdBQUFBQUFoRFhDQ3dBQUFBQUFFTllJTHdBQUFBQUFRRmdqdkFBQUFBQUFBR0dOOEFJQUFBQUFBSVExd2dzQUFBQUFBQkRXQ0M4QUFBQUFBRUJZSTd3QUFBQUFBQUJoamZBQ0FGcUFZUmdoN3dHMGp0cXZOVjV6QUFCMERJUVhBSEFWdUhFQ3dnT3ZSUUFBSWh2aEJRQTBBemRLUUhqaXRRa0FRR1FpdkFBQUFBQUFBR0dOOEFJQUFBQUFBSVExd2dzQUFOQ3VNRFVFQUlDT2gvQUNBRnFJWVJneURFTldLejlhZ2RaZ05ZMlFWVVlJTVFBQTZEajRDeHNBcmxMd1RaUmhHT3FVRk4zR1BRSWlVMEs4TGZCNkk4UUFBS0JqSWJ3QWdCYml2NG5xMDZ0elczY0ZpRWc5ZXlTRWhCZTFRd3dBQUJDNUNDOEFvSm5xdTRreURFTTNqT2loK0RoYlczY1BpQ2h4c1ZabEQwcVdhWnF5V0N6MUJoY0VHQUFBUkM3Q0N3Qm9BWVpoeUdLeHlHS3hLQ2Jhcm1tVHN0cTZTMEJFR1RzeVZkSFJkbGtzbGtDQTRROHhBQUJBNUNPOEFJQ3I0UC92ci85R3lqUk5tYWFwck14a3paM1JSM0d4MXJidUl0Q3V4Y2FZbWpveFhUMTdKTXBxdGNwcXRRWmVaOEVCQmlFR0FBQ1JqYitxQWVBcTFSZGdXSzFXWldVbTY4N2thTzNlZTFZbjgwcFZXdWFVeSsxdDYrNENZYzlxR29xTE5kVTlMVmJYRGV5czJKZ28yV3cyMld5MlFIaEJjQUVBUU1kaWVMMWUvcElHZ0dieWVyM3llRHh5dTkxeXU5MXlPcDF5T3AxeU9CeXFycTZXdytHUXcrRUlQTzV2NS9WNkEyLys4d0FkVmUyVlF3ekRDSXl1OEljV2RydGRkcnRkVVZGUnN0dnRnY2VEUjJFUVlnQUFFTGtZZVFFQVY4ay82c0xyOWNvMFRYazhIbG10MWtBZzRUOXVtbWFENFlWRWdJR09LVGh3cUMrOHNGcXRJUUZHUTlOR0FBQkFaQ084QUlBV0VCeFFCSWNRd1krN1hDNjUzVzU1UEI1R1hnQkI2aHQ1RVR3Rnl4OWdCTDludEFVQUFCMEw0UVVBWElYYS96WDIzM0Q1MWE2RDRmRjQ2ZzB2QU5RTkwyb0hHUDd0MnN1bFV2Y0NBSURJUjNnQkFDMGcrSWFyOXI3L0Jzd2ZYQVNIRjhFSU10QVIxUTRkYXI5MmdsZnhZWlVSQUFBNkxzSUxBTGhLaG1ISTYvWFd1WkdxWGV2Q1g5eVRVUmRBdzJxUHZ2RFh2d2dPTFB6YndjOEJBQUNSamRWR0FLQ0ZCTmV2cUIxVU5LYk9CVCtPMFJIVk4vTEMvNzUyaUZGN3U3N25Bd0NBeUVSNEFRQXRxSGFBRWJ4TmdVNmdjZW9MTUdvL0Z0d09BQUJFUHNJTEFHZ0Z0VU1LUmxzQVYzYTVVUmoxdlFjQUFCMEhOUzhBb0JVMGRCTkdXQUUwWGtPdkl3QUEwUEVRWGdCQUsrSm1DMmcrWGo4QUFNQ1A4QUlBcmlGdXhnQUFBSUNtczF5NUNRQUFBQUFBUU5zaHZBQUFBQUFBQUdHTjhBSUFBQUFBQUlRMXdnc0FBQUFBQUJEV0NDOEFBQUFBQUVCWUk3d0FBQUFBQUFCaGpmQUNBQUFBQUFDRU5jSUxBQUFBQUFBUTFnZ3ZBQUFBQUFCQVdDTzhBQUFBQUFBQVlZM3dBZ0FBQUFBQWhEWENDd0FBQUFBQUVOWUlMd0FBQUFBQVFGZ2p2QUFBQUFBQUFHR044QUlBQUFBQUFJUTF3Z3NBQUFBQUFCRFdDQzhBQUFBQUFFQllJN3dBQUFBQUFBQmhqZkFDQUFBQUFBQ0VOY0lMQUFBQUFBQVExZ2d2QUFBQUFBQkFXQ084QUFBQUFBQUFZWTN3QWdBQUFBQUFoRFhDQ3dBQUFBQUFFTllJTHdBQUFBQUFRRmdqdkFBQUFBQUFBR0dOOEFJQUFBQUFBSVExd2dzQUFBQUFBQkRXQ0M4QUFBQUFBRUJZSTd3QUFBQUFBQUJoamZBQ0FBQUFBQUNFTmNJTEFBQUFBQUFRMXY0L290Nm1KdmFRaHJFQUFBQUFTVVZPUks1Q1lJST0iLAoJIlRoZW1lIiA6ICIiLAoJIlR5cGUiIDogIm1pbmQiLAoJIlZlcnNpb24iIDogIjQwIgp9Cg=="/>
    </extobj>
  </extobjs>
</s:customData>
</file>

<file path=customXml/itemProps23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PresentationFormat>宽屏</PresentationFormat>
  <Paragraphs>286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江城圆体 400W</vt:lpstr>
      <vt:lpstr>汉仪文黑-45简</vt:lpstr>
      <vt:lpstr>Wingdings</vt:lpstr>
      <vt:lpstr>汉仪旗黑-50S</vt:lpstr>
      <vt:lpstr>黑体</vt:lpstr>
      <vt:lpstr>演示夏行楷</vt:lpstr>
      <vt:lpstr>楷体</vt:lpstr>
      <vt:lpstr>华文楷体</vt:lpstr>
      <vt:lpstr>思源黑体 CN Bold</vt:lpstr>
      <vt:lpstr>微软雅黑</vt:lpstr>
      <vt:lpstr>Calibri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2023-11-03T01:47:47Z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381FAD3FCDBC49B48F594927D6B43043_13</vt:lpwstr>
  </property>
</Properties>
</file>