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256" r:id="rId3"/>
    <p:sldId id="258" r:id="rId4"/>
    <p:sldId id="286" r:id="rId5"/>
    <p:sldId id="257" r:id="rId6"/>
    <p:sldId id="507" r:id="rId7"/>
    <p:sldId id="264" r:id="rId8"/>
    <p:sldId id="497" r:id="rId9"/>
    <p:sldId id="496" r:id="rId10"/>
    <p:sldId id="499" r:id="rId11"/>
    <p:sldId id="495" r:id="rId12"/>
    <p:sldId id="504" r:id="rId13"/>
    <p:sldId id="509" r:id="rId14"/>
    <p:sldId id="500" r:id="rId15"/>
    <p:sldId id="510" r:id="rId16"/>
    <p:sldId id="501" r:id="rId17"/>
    <p:sldId id="511" r:id="rId18"/>
    <p:sldId id="265" r:id="rId19"/>
    <p:sldId id="506" r:id="rId20"/>
    <p:sldId id="503" r:id="rId21"/>
    <p:sldId id="266" r:id="rId22"/>
    <p:sldId id="508" r:id="rId23"/>
    <p:sldId id="512" r:id="rId24"/>
    <p:sldId id="26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95437"/>
    <a:srgbClr val="AB9879"/>
    <a:srgbClr val="89B297"/>
    <a:srgbClr val="94B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2" autoAdjust="0"/>
    <p:restoredTop sz="91369" autoAdjust="0"/>
  </p:normalViewPr>
  <p:slideViewPr>
    <p:cSldViewPr snapToGrid="0">
      <p:cViewPr varScale="1">
        <p:scale>
          <a:sx n="80" d="100"/>
          <a:sy n="80" d="100"/>
        </p:scale>
        <p:origin x="5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97692-6EF5-4DB1-9D21-C4DC6F0ADF79}" type="datetimeFigureOut">
              <a:rPr lang="zh-CN" altLang="en-US" smtClean="0"/>
              <a:t>2023/9/12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177B7-0371-4197-9632-9E5B4FBF875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F177B7-0371-4197-9632-9E5B4FBF8754}" type="slidenum">
              <a:rPr lang="zh-CN" altLang="en-US" smtClean="0"/>
              <a:t>12</a:t>
            </a:fld>
            <a:endParaRPr lang="zh-CN" altLang="en-US"/>
          </a:p>
        </p:txBody>
      </p:sp>
    </p:spTree>
    <p:extLst>
      <p:ext uri="{BB962C8B-B14F-4D97-AF65-F5344CB8AC3E}">
        <p14:creationId xmlns:p14="http://schemas.microsoft.com/office/powerpoint/2010/main" val="3101582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fld id="{35F177B7-0371-4197-9632-9E5B4FBF8754}"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a:t>WWW.33PPT.COM</a:t>
            </a:r>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zh-CN" altLang="en-US"/>
              <a:t>单击图标添加图片</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33161-DF1B-4793-BCC7-0FB6D327AA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3">
            <a:extLst>
              <a:ext uri="{28A0092B-C50C-407E-A947-70E740481C1C}">
                <a14:useLocalDpi xmlns:a14="http://schemas.microsoft.com/office/drawing/2010/main" val="0"/>
              </a:ext>
            </a:extLst>
          </a:blip>
          <a:srcRect l="5608" r="16656" b="35234"/>
          <a:stretch>
            <a:fillRect/>
          </a:stretch>
        </p:blipFill>
        <p:spPr>
          <a:xfrm>
            <a:off x="-1" y="0"/>
            <a:ext cx="12192000" cy="6858000"/>
          </a:xfrm>
          <a:prstGeom prst="rect">
            <a:avLst/>
          </a:prstGeom>
        </p:spPr>
      </p:pic>
      <p:pic>
        <p:nvPicPr>
          <p:cNvPr id="3" name="图片 2"/>
          <p:cNvPicPr>
            <a:picLocks noChangeAspect="1"/>
          </p:cNvPicPr>
          <p:nvPr userDrawn="1"/>
        </p:nvPicPr>
        <p:blipFill rotWithShape="1">
          <a:blip r:embed="rId23">
            <a:extLst>
              <a:ext uri="{28A0092B-C50C-407E-A947-70E740481C1C}">
                <a14:useLocalDpi xmlns:a14="http://schemas.microsoft.com/office/drawing/2010/main" val="0"/>
              </a:ext>
            </a:extLst>
          </a:blip>
          <a:srcRect l="5608" r="16656" b="35234"/>
          <a:stretch>
            <a:fillRect/>
          </a:stretch>
        </p:blipFill>
        <p:spPr>
          <a:xfrm>
            <a:off x="-1"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6998" y="-2667002"/>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a:off x="0" y="3827557"/>
            <a:ext cx="2818234" cy="320709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a:off x="9556124" y="3032623"/>
            <a:ext cx="2635878" cy="3825379"/>
          </a:xfrm>
          <a:prstGeom prst="rect">
            <a:avLst/>
          </a:prstGeom>
        </p:spPr>
      </p:pic>
      <p:sp>
        <p:nvSpPr>
          <p:cNvPr id="3" name="文本框 2"/>
          <p:cNvSpPr txBox="1"/>
          <p:nvPr/>
        </p:nvSpPr>
        <p:spPr>
          <a:xfrm>
            <a:off x="4884861" y="4149495"/>
            <a:ext cx="4780476" cy="461665"/>
          </a:xfrm>
          <a:prstGeom prst="rect">
            <a:avLst/>
          </a:prstGeom>
          <a:noFill/>
        </p:spPr>
        <p:txBody>
          <a:bodyPr wrap="none" rtlCol="0">
            <a:spAutoFit/>
          </a:bodyPr>
          <a:lstStyle/>
          <a:p>
            <a:r>
              <a:rPr lang="zh-CN" altLang="en-US" sz="2400" b="1" dirty="0"/>
              <a:t>顺德区京师励耘实验学校     谭  碧</a:t>
            </a:r>
          </a:p>
        </p:txBody>
      </p:sp>
      <p:pic>
        <p:nvPicPr>
          <p:cNvPr id="11" name="图片 10"/>
          <p:cNvPicPr>
            <a:picLocks noChangeAspect="1"/>
          </p:cNvPicPr>
          <p:nvPr/>
        </p:nvPicPr>
        <p:blipFill>
          <a:blip r:embed="rId5"/>
          <a:stretch>
            <a:fillRect/>
          </a:stretch>
        </p:blipFill>
        <p:spPr>
          <a:xfrm>
            <a:off x="3011056" y="1425011"/>
            <a:ext cx="9204910" cy="143096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21695" r="21390" b="50610"/>
          <a:stretch>
            <a:fillRect/>
          </a:stretch>
        </p:blipFill>
        <p:spPr>
          <a:xfrm>
            <a:off x="-125563" y="0"/>
            <a:ext cx="3557736" cy="4632101"/>
          </a:xfrm>
          <a:prstGeom prst="rect">
            <a:avLst/>
          </a:prstGeom>
        </p:spPr>
      </p:pic>
      <p:sp>
        <p:nvSpPr>
          <p:cNvPr id="12" name="文本框 11"/>
          <p:cNvSpPr txBox="1"/>
          <p:nvPr/>
        </p:nvSpPr>
        <p:spPr>
          <a:xfrm>
            <a:off x="3962402" y="3051542"/>
            <a:ext cx="8488218" cy="461665"/>
          </a:xfrm>
          <a:prstGeom prst="rect">
            <a:avLst/>
          </a:prstGeom>
          <a:noFill/>
        </p:spPr>
        <p:txBody>
          <a:bodyPr wrap="square" rtlCol="0">
            <a:spAutoFit/>
          </a:bodyPr>
          <a:lstStyle/>
          <a:p>
            <a:r>
              <a:rPr lang="en-US" altLang="zh-CN" sz="2400" b="1" dirty="0">
                <a:latin typeface="幼圆" panose="02010509060101010101" pitchFamily="49" charset="-122"/>
                <a:ea typeface="幼圆" panose="02010509060101010101" pitchFamily="49" charset="-122"/>
              </a:rPr>
              <a:t>——</a:t>
            </a:r>
            <a:r>
              <a:rPr lang="zh-CN" altLang="en-US" sz="2400" b="1" dirty="0">
                <a:latin typeface="幼圆" panose="02010509060101010101" pitchFamily="49" charset="-122"/>
                <a:ea typeface="幼圆" panose="02010509060101010101" pitchFamily="49" charset="-122"/>
              </a:rPr>
              <a:t>目标导向下的“教</a:t>
            </a:r>
            <a:r>
              <a:rPr lang="en-US" altLang="zh-CN" sz="2400" b="1" dirty="0">
                <a:latin typeface="幼圆" panose="02010509060101010101" pitchFamily="49" charset="-122"/>
                <a:ea typeface="幼圆" panose="02010509060101010101" pitchFamily="49" charset="-122"/>
              </a:rPr>
              <a:t>-</a:t>
            </a:r>
            <a:r>
              <a:rPr lang="zh-CN" altLang="en-US" sz="2400" b="1" dirty="0">
                <a:latin typeface="幼圆" panose="02010509060101010101" pitchFamily="49" charset="-122"/>
                <a:ea typeface="幼圆" panose="02010509060101010101" pitchFamily="49" charset="-122"/>
              </a:rPr>
              <a:t>学</a:t>
            </a:r>
            <a:r>
              <a:rPr lang="en-US" altLang="zh-CN" sz="2400" b="1" dirty="0">
                <a:latin typeface="幼圆" panose="02010509060101010101" pitchFamily="49" charset="-122"/>
                <a:ea typeface="幼圆" panose="02010509060101010101" pitchFamily="49" charset="-122"/>
              </a:rPr>
              <a:t>-</a:t>
            </a:r>
            <a:r>
              <a:rPr lang="zh-CN" altLang="en-US" sz="2400" b="1" dirty="0">
                <a:latin typeface="幼圆" panose="02010509060101010101" pitchFamily="49" charset="-122"/>
                <a:ea typeface="幼圆" panose="02010509060101010101" pitchFamily="49" charset="-122"/>
              </a:rPr>
              <a:t>评一致性”的初中历史课堂设计</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720108" y="886689"/>
            <a:ext cx="6751783" cy="665019"/>
          </a:xfrm>
          <a:prstGeom prst="roundRect">
            <a:avLst/>
          </a:prstGeom>
          <a:solidFill>
            <a:schemeClr val="accent6">
              <a:lumMod val="60000"/>
              <a:lumOff val="4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tx1"/>
                </a:solidFill>
                <a:latin typeface="微软雅黑" panose="020B0503020204020204" pitchFamily="34" charset="-122"/>
                <a:ea typeface="微软雅黑" panose="020B0503020204020204" pitchFamily="34" charset="-122"/>
              </a:rPr>
              <a:t>教学评“对应式”备课框架</a:t>
            </a:r>
          </a:p>
        </p:txBody>
      </p:sp>
      <p:graphicFrame>
        <p:nvGraphicFramePr>
          <p:cNvPr id="3" name="表格 3"/>
          <p:cNvGraphicFramePr>
            <a:graphicFrameLocks noGrp="1"/>
          </p:cNvGraphicFramePr>
          <p:nvPr/>
        </p:nvGraphicFramePr>
        <p:xfrm>
          <a:off x="1533237" y="2151303"/>
          <a:ext cx="9513453" cy="2743200"/>
        </p:xfrm>
        <a:graphic>
          <a:graphicData uri="http://schemas.openxmlformats.org/drawingml/2006/table">
            <a:tbl>
              <a:tblPr firstRow="1" bandRow="1">
                <a:tableStyleId>{5C22544A-7EE6-4342-B048-85BDC9FD1C3A}</a:tableStyleId>
              </a:tblPr>
              <a:tblGrid>
                <a:gridCol w="3171151">
                  <a:extLst>
                    <a:ext uri="{9D8B030D-6E8A-4147-A177-3AD203B41FA5}">
                      <a16:colId xmlns:a16="http://schemas.microsoft.com/office/drawing/2014/main" val="20000"/>
                    </a:ext>
                  </a:extLst>
                </a:gridCol>
                <a:gridCol w="3171151">
                  <a:extLst>
                    <a:ext uri="{9D8B030D-6E8A-4147-A177-3AD203B41FA5}">
                      <a16:colId xmlns:a16="http://schemas.microsoft.com/office/drawing/2014/main" val="20001"/>
                    </a:ext>
                  </a:extLst>
                </a:gridCol>
                <a:gridCol w="3171151">
                  <a:extLst>
                    <a:ext uri="{9D8B030D-6E8A-4147-A177-3AD203B41FA5}">
                      <a16:colId xmlns:a16="http://schemas.microsoft.com/office/drawing/2014/main" val="20002"/>
                    </a:ext>
                  </a:extLst>
                </a:gridCol>
              </a:tblGrid>
              <a:tr h="370840">
                <a:tc>
                  <a:txBody>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学习目标</a:t>
                      </a:r>
                    </a:p>
                  </a:txBody>
                  <a:tcPr>
                    <a:solidFill>
                      <a:schemeClr val="accent2">
                        <a:lumMod val="20000"/>
                        <a:lumOff val="80000"/>
                      </a:schemeClr>
                    </a:solidFill>
                  </a:tcPr>
                </a:tc>
                <a:tc>
                  <a:txBody>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评价任务</a:t>
                      </a:r>
                    </a:p>
                  </a:txBody>
                  <a:tcPr>
                    <a:solidFill>
                      <a:schemeClr val="accent2">
                        <a:lumMod val="20000"/>
                        <a:lumOff val="80000"/>
                      </a:schemeClr>
                    </a:solidFill>
                  </a:tcPr>
                </a:tc>
                <a:tc>
                  <a:txBody>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教学活动（环节）</a:t>
                      </a:r>
                    </a:p>
                  </a:txBody>
                  <a:tcPr>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r>
                        <a:rPr lang="zh-CN" altLang="en-US" sz="2800" b="1" dirty="0">
                          <a:highlight>
                            <a:srgbClr val="FF00FF"/>
                          </a:highlight>
                        </a:rPr>
                        <a:t> 目标</a:t>
                      </a:r>
                      <a:r>
                        <a:rPr lang="en-US" altLang="zh-CN" sz="2800" b="1" dirty="0">
                          <a:highlight>
                            <a:srgbClr val="FF00FF"/>
                          </a:highlight>
                        </a:rPr>
                        <a:t>1</a:t>
                      </a:r>
                      <a:r>
                        <a:rPr lang="zh-CN" altLang="en-US" sz="2800" b="1" dirty="0">
                          <a:highlight>
                            <a:srgbClr val="FF00FF"/>
                          </a:highlight>
                        </a:rPr>
                        <a:t>：</a:t>
                      </a:r>
                      <a:r>
                        <a:rPr lang="en-US" altLang="zh-CN" sz="2800" b="1" dirty="0">
                          <a:highlight>
                            <a:srgbClr val="FF00FF"/>
                          </a:highlight>
                        </a:rPr>
                        <a:t>……</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目标</a:t>
                      </a:r>
                      <a:r>
                        <a:rPr lang="en-US" altLang="zh-CN" sz="2800" b="1" dirty="0">
                          <a:highlight>
                            <a:srgbClr val="FF00FF"/>
                          </a:highlight>
                        </a:rPr>
                        <a:t>2</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目标</a:t>
                      </a:r>
                      <a:r>
                        <a:rPr lang="en-US" altLang="zh-CN" sz="2800" b="1" dirty="0">
                          <a:highlight>
                            <a:srgbClr val="FF00FF"/>
                          </a:highlight>
                        </a:rPr>
                        <a:t>3</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endParaRPr lang="en-US" altLang="zh-CN" sz="2800" b="1" dirty="0">
                        <a:highlight>
                          <a:srgbClr val="FF00FF"/>
                        </a:highlight>
                      </a:endParaRPr>
                    </a:p>
                    <a:p>
                      <a:endParaRPr lang="en-US" altLang="zh-CN" sz="2800" b="1" dirty="0">
                        <a:highlight>
                          <a:srgbClr val="FF00FF"/>
                        </a:highlight>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评价任务</a:t>
                      </a:r>
                      <a:r>
                        <a:rPr lang="en-US" altLang="zh-CN" sz="2800" b="1" dirty="0">
                          <a:highlight>
                            <a:srgbClr val="FF00FF"/>
                          </a:highlight>
                        </a:rPr>
                        <a:t>1</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评价任务</a:t>
                      </a:r>
                      <a:r>
                        <a:rPr lang="en-US" altLang="zh-CN" sz="2800" b="1" dirty="0">
                          <a:highlight>
                            <a:srgbClr val="FF00FF"/>
                          </a:highlight>
                        </a:rPr>
                        <a:t>2</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评价任务</a:t>
                      </a:r>
                      <a:r>
                        <a:rPr lang="en-US" altLang="zh-CN" sz="2800" b="1" dirty="0">
                          <a:highlight>
                            <a:srgbClr val="FF00FF"/>
                          </a:highlight>
                        </a:rPr>
                        <a:t>3</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endParaRPr lang="zh-CN" altLang="en-US" sz="2800" b="1" dirty="0">
                        <a:highlight>
                          <a:srgbClr val="FF00FF"/>
                        </a:highlight>
                      </a:endParaRPr>
                    </a:p>
                  </a:txBody>
                  <a:tcPr>
                    <a:solidFill>
                      <a:schemeClr val="accent3">
                        <a:lumMod val="20000"/>
                        <a:lumOff val="80000"/>
                      </a:schemeClr>
                    </a:solidFill>
                  </a:tcPr>
                </a:tc>
                <a:tc>
                  <a:txBody>
                    <a:bodyPr/>
                    <a:lstStyle/>
                    <a:p>
                      <a:r>
                        <a:rPr lang="zh-CN" altLang="en-US" sz="2800" b="1" dirty="0">
                          <a:highlight>
                            <a:srgbClr val="FF00FF"/>
                          </a:highlight>
                        </a:rPr>
                        <a:t> 板块</a:t>
                      </a:r>
                      <a:r>
                        <a:rPr lang="en-US" altLang="zh-CN" sz="2800" b="1" dirty="0">
                          <a:highlight>
                            <a:srgbClr val="FF00FF"/>
                          </a:highlight>
                        </a:rPr>
                        <a:t>1</a:t>
                      </a:r>
                      <a:r>
                        <a:rPr lang="zh-CN" altLang="en-US" sz="2800" b="1" dirty="0">
                          <a:highlight>
                            <a:srgbClr val="FF00FF"/>
                          </a:highlight>
                        </a:rPr>
                        <a:t>：</a:t>
                      </a:r>
                      <a:r>
                        <a:rPr lang="en-US" altLang="zh-CN" sz="2800" b="1" dirty="0">
                          <a:highlight>
                            <a:srgbClr val="FF00FF"/>
                          </a:highlight>
                        </a:rPr>
                        <a:t>……</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板块</a:t>
                      </a:r>
                      <a:r>
                        <a:rPr lang="en-US" altLang="zh-CN" sz="2800" b="1" dirty="0">
                          <a:highlight>
                            <a:srgbClr val="FF00FF"/>
                          </a:highlight>
                        </a:rPr>
                        <a:t>2</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板块</a:t>
                      </a:r>
                      <a:r>
                        <a:rPr lang="en-US" altLang="zh-CN" sz="2800" b="1" dirty="0">
                          <a:highlight>
                            <a:srgbClr val="FF00FF"/>
                          </a:highlight>
                        </a:rPr>
                        <a:t>3</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endParaRPr lang="zh-CN" altLang="en-US" sz="2800" b="1" dirty="0">
                        <a:highlight>
                          <a:srgbClr val="FF00FF"/>
                        </a:highlight>
                      </a:endParaRPr>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05163" y="1793007"/>
            <a:ext cx="3398982" cy="282632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缺少系统设计</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评价往往随意</a:t>
            </a:r>
          </a:p>
        </p:txBody>
      </p:sp>
      <p:sp>
        <p:nvSpPr>
          <p:cNvPr id="3" name="椭圆 2"/>
          <p:cNvSpPr/>
          <p:nvPr/>
        </p:nvSpPr>
        <p:spPr>
          <a:xfrm>
            <a:off x="6613237" y="1450109"/>
            <a:ext cx="3879271" cy="344516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有依据的评价</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为学习的评价</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在学习中的评价</a:t>
            </a:r>
          </a:p>
        </p:txBody>
      </p:sp>
      <p:sp>
        <p:nvSpPr>
          <p:cNvPr id="4" name="箭头: 右 3"/>
          <p:cNvSpPr/>
          <p:nvPr/>
        </p:nvSpPr>
        <p:spPr>
          <a:xfrm>
            <a:off x="4494645" y="2837869"/>
            <a:ext cx="1798784" cy="736601"/>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216D0C0A-0BFC-786C-7B10-7484A186CDA5}"/>
              </a:ext>
            </a:extLst>
          </p:cNvPr>
          <p:cNvGrpSpPr/>
          <p:nvPr/>
        </p:nvGrpSpPr>
        <p:grpSpPr>
          <a:xfrm>
            <a:off x="321019" y="19150"/>
            <a:ext cx="3357339" cy="1676889"/>
            <a:chOff x="197926" y="77998"/>
            <a:chExt cx="3357339" cy="1676889"/>
          </a:xfrm>
        </p:grpSpPr>
        <p:pic>
          <p:nvPicPr>
            <p:cNvPr id="15" name="Picture 271" descr="21">
              <a:extLst>
                <a:ext uri="{FF2B5EF4-FFF2-40B4-BE49-F238E27FC236}">
                  <a16:creationId xmlns:a16="http://schemas.microsoft.com/office/drawing/2014/main" id="{BFA59A08-E5DB-1459-231C-D4714DEF071F}"/>
                </a:ext>
              </a:extLst>
            </p:cNvPr>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66D5B043-2356-8646-99CD-5AD9A570132D}"/>
                </a:ext>
              </a:extLst>
            </p:cNvPr>
            <p:cNvSpPr txBox="1"/>
            <p:nvPr/>
          </p:nvSpPr>
          <p:spPr>
            <a:xfrm>
              <a:off x="554198" y="562499"/>
              <a:ext cx="2344278"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课堂评价</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8690" y="1421704"/>
            <a:ext cx="5855854" cy="5106398"/>
          </a:xfrm>
          <a:prstGeom prst="rect">
            <a:avLst/>
          </a:prstGeom>
          <a:noFill/>
          <a:ln w="28575">
            <a:solidFill>
              <a:srgbClr val="0000FF"/>
            </a:solidFill>
            <a:prstDash val="lgDashDot"/>
          </a:ln>
        </p:spPr>
        <p:txBody>
          <a:bodyPr wrap="square" rtlCol="0">
            <a:spAutoFit/>
          </a:bodyPr>
          <a:lstStyle/>
          <a:p>
            <a:pPr algn="just">
              <a:lnSpc>
                <a:spcPct val="117000"/>
              </a:lnSpc>
            </a:pPr>
            <a:r>
              <a:rPr lang="zh-CN" altLang="en-US" sz="2000" b="1" kern="100" dirty="0">
                <a:effectLst/>
                <a:latin typeface="宋体" panose="02010600030101010101" pitchFamily="2" charset="-122"/>
                <a:ea typeface="宋体" panose="02010600030101010101" pitchFamily="2" charset="-122"/>
                <a:cs typeface="宋体" panose="02010600030101010101" pitchFamily="2" charset="-122"/>
              </a:rPr>
              <a:t>教学建议：</a:t>
            </a:r>
            <a:endParaRPr lang="en-US" altLang="zh-CN" sz="2000" b="1" kern="100" dirty="0">
              <a:effectLst/>
              <a:latin typeface="宋体" panose="02010600030101010101" pitchFamily="2" charset="-122"/>
              <a:ea typeface="宋体" panose="02010600030101010101" pitchFamily="2" charset="-122"/>
              <a:cs typeface="宋体" panose="02010600030101010101" pitchFamily="2" charset="-122"/>
            </a:endParaRPr>
          </a:p>
          <a:p>
            <a:pPr algn="just">
              <a:lnSpc>
                <a:spcPct val="117000"/>
              </a:lnSpc>
            </a:pPr>
            <a:r>
              <a:rPr lang="en-US" altLang="zh-CN" sz="2000" b="1" kern="100" dirty="0">
                <a:effectLst/>
                <a:latin typeface="宋体" panose="02010600030101010101" pitchFamily="2" charset="-122"/>
                <a:ea typeface="宋体" panose="02010600030101010101" pitchFamily="2" charset="-122"/>
                <a:cs typeface="宋体" panose="02010600030101010101" pitchFamily="2" charset="-122"/>
              </a:rPr>
              <a:t>2.</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确立基于核心素养的教学目标</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7000"/>
              </a:lnSpc>
            </a:pP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a:t>
            </a:r>
            <a:r>
              <a:rPr lang="en-US" altLang="zh-CN" sz="2000" b="1" kern="100" dirty="0">
                <a:effectLst/>
                <a:latin typeface="Calibri" panose="020F0502020204030204" pitchFamily="34" charset="0"/>
                <a:ea typeface="宋体" panose="02010600030101010101" pitchFamily="2" charset="-122"/>
                <a:cs typeface="宋体" panose="02010600030101010101" pitchFamily="2" charset="-122"/>
              </a:rPr>
              <a:t>1</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）根据学生现有的认知水平确定其经过学习后在</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核心素养</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方面的达成度，避免以单纯识记知识作为教学目标</a:t>
            </a:r>
            <a:r>
              <a:rPr lang="en-US" altLang="zh-CN" sz="2000" b="1" kern="100" dirty="0">
                <a:effectLst/>
                <a:latin typeface="Calibri" panose="020F0502020204030204" pitchFamily="34" charset="0"/>
                <a:ea typeface="宋体" panose="02010600030101010101" pitchFamily="2" charset="-122"/>
                <a:cs typeface="宋体" panose="02010600030101010101" pitchFamily="2" charset="-122"/>
              </a:rPr>
              <a:t>;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7000"/>
              </a:lnSpc>
            </a:pPr>
            <a:r>
              <a:rPr lang="en-US" altLang="zh-CN" sz="2000" b="1" kern="100" dirty="0">
                <a:effectLst/>
                <a:latin typeface="宋体" panose="02010600030101010101" pitchFamily="2" charset="-122"/>
                <a:ea typeface="宋体" panose="02010600030101010101" pitchFamily="2" charset="-122"/>
                <a:cs typeface="宋体" panose="02010600030101010101" pitchFamily="2" charset="-122"/>
              </a:rPr>
              <a:t>(2) </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确定核心素养五位一体的综合性教学目标，</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改变以往机械地分别列出知识、能力、方法、情感态度与价值观的目标表述</a:t>
            </a:r>
            <a:r>
              <a:rPr lang="en-US"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 </a:t>
            </a:r>
            <a:endParaRPr lang="zh-CN"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7000"/>
              </a:lnSpc>
              <a:buFont typeface="+mj-lt"/>
              <a:buAutoNum type="arabicParenBoth" startAt="3"/>
            </a:pP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教学目标的制订要以</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课程目标、学业要求和学业质量标准为依据，</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聚焦问题解决的实际程度，尤其是学生探究问题和解决问题的正确价值观、必备品格和关键能力</a:t>
            </a:r>
            <a:r>
              <a:rPr lang="en-US" altLang="zh-CN" sz="2000" b="1" kern="100" dirty="0">
                <a:effectLst/>
                <a:latin typeface="Calibri" panose="020F0502020204030204" pitchFamily="34" charset="0"/>
                <a:ea typeface="宋体" panose="02010600030101010101" pitchFamily="2" charset="-122"/>
                <a:cs typeface="宋体" panose="02010600030101010101" pitchFamily="2" charset="-122"/>
              </a:rPr>
              <a:t>;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7000"/>
              </a:lnSpc>
            </a:pPr>
            <a:r>
              <a:rPr lang="en-US" altLang="zh-CN" sz="2000" b="1" kern="100" dirty="0">
                <a:effectLst/>
                <a:latin typeface="宋体" panose="02010600030101010101" pitchFamily="2" charset="-122"/>
                <a:ea typeface="宋体" panose="02010600030101010101" pitchFamily="2" charset="-122"/>
                <a:cs typeface="宋体" panose="02010600030101010101" pitchFamily="2" charset="-122"/>
              </a:rPr>
              <a:t>(4) </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教学目标要具有</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可操作性和可检测性</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，使之指向学生</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通过学习表现出来</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的进步程度。</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7152697" y="1446711"/>
            <a:ext cx="4285673" cy="5081391"/>
          </a:xfrm>
          <a:prstGeom prst="rect">
            <a:avLst/>
          </a:prstGeom>
          <a:noFill/>
          <a:ln w="28575">
            <a:solidFill>
              <a:srgbClr val="0000FF"/>
            </a:solidFill>
            <a:prstDash val="lgDashDot"/>
          </a:ln>
        </p:spPr>
        <p:txBody>
          <a:bodyPr wrap="square" rtlCol="0">
            <a:spAutoFit/>
          </a:bodyPr>
          <a:lstStyle/>
          <a:p>
            <a:pPr marL="133350" indent="-133350" algn="just">
              <a:lnSpc>
                <a:spcPct val="117000"/>
              </a:lnSpc>
            </a:pP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学业要求</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133350" indent="-133350" algn="just">
              <a:lnSpc>
                <a:spcPct val="117000"/>
              </a:lnSpc>
            </a:pPr>
            <a:r>
              <a:rPr lang="en-US" altLang="zh-CN" sz="2000" b="1" kern="100"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2.2</a:t>
            </a:r>
            <a:r>
              <a:rPr lang="zh-CN" altLang="zh-CN" sz="2000" b="1" kern="100" dirty="0">
                <a:effectLst/>
                <a:highlight>
                  <a:srgbClr val="FFFF00"/>
                </a:highlight>
                <a:latin typeface="Calibri" panose="020F0502020204030204" pitchFamily="34" charset="0"/>
                <a:ea typeface="宋体" panose="02010600030101010101" pitchFamily="2" charset="-122"/>
                <a:cs typeface="宋体" panose="02010600030101010101" pitchFamily="2" charset="-122"/>
              </a:rPr>
              <a:t>能够知道中国古代遗留至今的各类史料是了解和认识中国古代历史的证据，能结合语文、地理、艺术等课程的学习，初步理解古代史料的含义，尝试运用史料说明历史问题。</a:t>
            </a:r>
            <a:r>
              <a:rPr lang="en-US" altLang="zh-CN" sz="2000" b="1" kern="100" dirty="0">
                <a:effectLst/>
                <a:highlight>
                  <a:srgbClr val="FFFF00"/>
                </a:highlight>
                <a:latin typeface="Calibri" panose="020F0502020204030204" pitchFamily="34" charset="0"/>
                <a:ea typeface="宋体" panose="02010600030101010101" pitchFamily="2" charset="-122"/>
                <a:cs typeface="宋体" panose="02010600030101010101" pitchFamily="2" charset="-122"/>
              </a:rPr>
              <a:t>(</a:t>
            </a:r>
            <a:r>
              <a:rPr lang="zh-CN" altLang="zh-CN" sz="2000" b="1" kern="100" dirty="0">
                <a:effectLst/>
                <a:highlight>
                  <a:srgbClr val="FFFF00"/>
                </a:highlight>
                <a:latin typeface="Calibri" panose="020F0502020204030204" pitchFamily="34" charset="0"/>
                <a:ea typeface="宋体" panose="02010600030101010101" pitchFamily="2" charset="-122"/>
                <a:cs typeface="宋体" panose="02010600030101010101" pitchFamily="2" charset="-122"/>
              </a:rPr>
              <a:t>史料实证、历史解释</a:t>
            </a:r>
            <a:r>
              <a:rPr lang="en-US" altLang="zh-CN" sz="2000" b="1" kern="100" dirty="0">
                <a:effectLst/>
                <a:highlight>
                  <a:srgbClr val="FFFF00"/>
                </a:highlight>
                <a:latin typeface="Calibri" panose="020F0502020204030204" pitchFamily="34" charset="0"/>
                <a:ea typeface="宋体" panose="02010600030101010101" pitchFamily="2" charset="-122"/>
                <a:cs typeface="宋体" panose="02010600030101010101" pitchFamily="2" charset="-122"/>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133350" indent="-133350" algn="just">
              <a:lnSpc>
                <a:spcPct val="117000"/>
              </a:lnSpc>
            </a:pPr>
            <a:endParaRPr lang="en-US"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endParaRPr>
          </a:p>
          <a:p>
            <a:pPr marL="133350" indent="-133350" algn="just">
              <a:lnSpc>
                <a:spcPct val="117000"/>
              </a:lnSpc>
            </a:pPr>
            <a:r>
              <a:rPr lang="en-US"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2.5</a:t>
            </a:r>
            <a:r>
              <a:rPr lang="zh-CN"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通过了解中国古代文明的辉煌成就，认识中华优秀传统文化的独特价值和突出优势，提高民族自尊心、自信心和自豪感，增强民族凝聚力。</a:t>
            </a:r>
            <a:r>
              <a:rPr lang="en-US"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a:t>
            </a:r>
            <a:r>
              <a:rPr lang="zh-CN"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唯物史观、家国情怀</a:t>
            </a:r>
            <a:r>
              <a:rPr lang="en-US"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b="1" dirty="0"/>
          </a:p>
        </p:txBody>
      </p:sp>
      <p:sp>
        <p:nvSpPr>
          <p:cNvPr id="4" name="文本框 3"/>
          <p:cNvSpPr txBox="1"/>
          <p:nvPr/>
        </p:nvSpPr>
        <p:spPr>
          <a:xfrm>
            <a:off x="1788160" y="817245"/>
            <a:ext cx="4589145" cy="521970"/>
          </a:xfrm>
          <a:prstGeom prst="rect">
            <a:avLst/>
          </a:prstGeom>
          <a:noFill/>
        </p:spPr>
        <p:txBody>
          <a:bodyPr wrap="square" rtlCol="0">
            <a:spAutoFit/>
          </a:bodyPr>
          <a:lstStyle/>
          <a:p>
            <a:r>
              <a:rPr lang="en-US" altLang="zh-CN" sz="2800" b="1" dirty="0">
                <a:highlight>
                  <a:srgbClr val="FF00FF"/>
                </a:highlight>
                <a:latin typeface="微软雅黑" panose="020B0503020204020204" pitchFamily="34" charset="-122"/>
                <a:ea typeface="微软雅黑" panose="020B0503020204020204" pitchFamily="34" charset="-122"/>
              </a:rPr>
              <a:t>2022</a:t>
            </a:r>
            <a:r>
              <a:rPr lang="zh-CN" altLang="en-US" sz="2800" b="1" dirty="0">
                <a:highlight>
                  <a:srgbClr val="FF00FF"/>
                </a:highlight>
                <a:latin typeface="微软雅黑" panose="020B0503020204020204" pitchFamily="34" charset="-122"/>
                <a:ea typeface="微软雅黑" panose="020B0503020204020204" pitchFamily="34" charset="-122"/>
              </a:rPr>
              <a:t>年版课标</a:t>
            </a:r>
          </a:p>
        </p:txBody>
      </p:sp>
      <p:sp>
        <p:nvSpPr>
          <p:cNvPr id="8" name="文本框 7"/>
          <p:cNvSpPr txBox="1"/>
          <p:nvPr/>
        </p:nvSpPr>
        <p:spPr>
          <a:xfrm>
            <a:off x="56138" y="200025"/>
            <a:ext cx="6050685" cy="461665"/>
          </a:xfrm>
          <a:prstGeom prst="rect">
            <a:avLst/>
          </a:prstGeom>
          <a:solidFill>
            <a:schemeClr val="accent1">
              <a:lumMod val="40000"/>
              <a:lumOff val="60000"/>
            </a:schemeClr>
          </a:solid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以七上第</a:t>
            </a: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课</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青铜器与甲骨文</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一课为例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7704" y="707016"/>
            <a:ext cx="5779221" cy="6020232"/>
          </a:xfrm>
          <a:prstGeom prst="rect">
            <a:avLst/>
          </a:prstGeom>
        </p:spPr>
      </p:pic>
      <p:sp>
        <p:nvSpPr>
          <p:cNvPr id="9" name="文本框 8"/>
          <p:cNvSpPr txBox="1"/>
          <p:nvPr/>
        </p:nvSpPr>
        <p:spPr>
          <a:xfrm>
            <a:off x="247434" y="58239"/>
            <a:ext cx="2586182"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2021</a:t>
            </a:r>
            <a:r>
              <a:rPr lang="zh-CN" altLang="en-US" sz="2800" b="1" dirty="0">
                <a:latin typeface="微软雅黑" panose="020B0503020204020204" pitchFamily="34" charset="-122"/>
                <a:ea typeface="微软雅黑" panose="020B0503020204020204" pitchFamily="34" charset="-122"/>
              </a:rPr>
              <a:t>年版设计</a:t>
            </a:r>
          </a:p>
        </p:txBody>
      </p:sp>
      <p:sp>
        <p:nvSpPr>
          <p:cNvPr id="10" name="文本框 9"/>
          <p:cNvSpPr txBox="1"/>
          <p:nvPr/>
        </p:nvSpPr>
        <p:spPr>
          <a:xfrm>
            <a:off x="6243780" y="58239"/>
            <a:ext cx="2586182"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2022</a:t>
            </a:r>
            <a:r>
              <a:rPr lang="zh-CN" altLang="en-US" sz="2800" b="1" dirty="0">
                <a:latin typeface="微软雅黑" panose="020B0503020204020204" pitchFamily="34" charset="-122"/>
                <a:ea typeface="微软雅黑" panose="020B0503020204020204" pitchFamily="34" charset="-122"/>
              </a:rPr>
              <a:t>年版设计</a:t>
            </a:r>
          </a:p>
        </p:txBody>
      </p:sp>
      <p:pic>
        <p:nvPicPr>
          <p:cNvPr id="12" name="图片 11"/>
          <p:cNvPicPr>
            <a:picLocks noChangeAspect="1"/>
          </p:cNvPicPr>
          <p:nvPr/>
        </p:nvPicPr>
        <p:blipFill>
          <a:blip r:embed="rId4"/>
          <a:stretch>
            <a:fillRect/>
          </a:stretch>
        </p:blipFill>
        <p:spPr>
          <a:xfrm>
            <a:off x="6095999" y="707016"/>
            <a:ext cx="5998297" cy="6020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 y="123825"/>
            <a:ext cx="6095999" cy="6610350"/>
          </a:xfrm>
          <a:prstGeom prst="rect">
            <a:avLst/>
          </a:prstGeom>
        </p:spPr>
      </p:pic>
      <p:pic>
        <p:nvPicPr>
          <p:cNvPr id="5" name="图片 4"/>
          <p:cNvPicPr>
            <a:picLocks noChangeAspect="1"/>
          </p:cNvPicPr>
          <p:nvPr/>
        </p:nvPicPr>
        <p:blipFill>
          <a:blip r:embed="rId3"/>
          <a:stretch>
            <a:fillRect/>
          </a:stretch>
        </p:blipFill>
        <p:spPr>
          <a:xfrm>
            <a:off x="6124575" y="123825"/>
            <a:ext cx="6000749" cy="6610350"/>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05163" y="1793007"/>
            <a:ext cx="3398982" cy="282632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教学活动繁琐低效、活动责任不清晰、学生不知道该如何做</a:t>
            </a:r>
          </a:p>
        </p:txBody>
      </p:sp>
      <p:sp>
        <p:nvSpPr>
          <p:cNvPr id="3" name="椭圆 2"/>
          <p:cNvSpPr/>
          <p:nvPr/>
        </p:nvSpPr>
        <p:spPr>
          <a:xfrm>
            <a:off x="6613237" y="1450109"/>
            <a:ext cx="3879271" cy="344516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目标指向明确</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评价合理嵌入</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学习充分展开</a:t>
            </a:r>
          </a:p>
        </p:txBody>
      </p:sp>
      <p:sp>
        <p:nvSpPr>
          <p:cNvPr id="4" name="箭头: 右 3"/>
          <p:cNvSpPr/>
          <p:nvPr/>
        </p:nvSpPr>
        <p:spPr>
          <a:xfrm>
            <a:off x="4494645" y="2837869"/>
            <a:ext cx="1798784" cy="736601"/>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CC3C50F-F34F-F7B3-345C-D448A51FD1B9}"/>
              </a:ext>
            </a:extLst>
          </p:cNvPr>
          <p:cNvGrpSpPr/>
          <p:nvPr/>
        </p:nvGrpSpPr>
        <p:grpSpPr>
          <a:xfrm>
            <a:off x="183266" y="230418"/>
            <a:ext cx="3357339" cy="1676889"/>
            <a:chOff x="197926" y="77998"/>
            <a:chExt cx="3357339" cy="1676889"/>
          </a:xfrm>
        </p:grpSpPr>
        <p:pic>
          <p:nvPicPr>
            <p:cNvPr id="13" name="Picture 271" descr="21">
              <a:extLst>
                <a:ext uri="{FF2B5EF4-FFF2-40B4-BE49-F238E27FC236}">
                  <a16:creationId xmlns:a16="http://schemas.microsoft.com/office/drawing/2014/main" id="{8BC0D9EF-7C0C-F892-DDDB-B80262860143}"/>
                </a:ext>
              </a:extLst>
            </p:cNvPr>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a16="http://schemas.microsoft.com/office/drawing/2014/main" id="{911E1DE0-E64C-6438-1FEF-1CACBD3BB8D2}"/>
                </a:ext>
              </a:extLst>
            </p:cNvPr>
            <p:cNvSpPr txBox="1"/>
            <p:nvPr/>
          </p:nvSpPr>
          <p:spPr>
            <a:xfrm>
              <a:off x="554198" y="562499"/>
              <a:ext cx="2344278"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教学活动</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409700" y="1847850"/>
            <a:ext cx="8943975" cy="265747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学习目标与评价是相互作用的。</a:t>
            </a:r>
            <a:endParaRPr lang="en-US" altLang="zh-CN" sz="4400" b="1" dirty="0">
              <a:latin typeface="微软雅黑" panose="020B0503020204020204" pitchFamily="34" charset="-122"/>
              <a:ea typeface="微软雅黑" panose="020B0503020204020204" pitchFamily="34" charset="-122"/>
            </a:endParaRPr>
          </a:p>
          <a:p>
            <a:pPr algn="ctr"/>
            <a:r>
              <a:rPr lang="zh-CN" altLang="en-US" sz="4400" b="1" dirty="0">
                <a:latin typeface="微软雅黑" panose="020B0503020204020204" pitchFamily="34" charset="-122"/>
                <a:ea typeface="微软雅黑" panose="020B0503020204020204" pitchFamily="34" charset="-122"/>
              </a:rPr>
              <a:t>目标为评价提供了标尺；</a:t>
            </a:r>
            <a:endParaRPr lang="en-US" altLang="zh-CN" sz="4400" b="1" dirty="0">
              <a:latin typeface="微软雅黑" panose="020B0503020204020204" pitchFamily="34" charset="-122"/>
              <a:ea typeface="微软雅黑" panose="020B0503020204020204" pitchFamily="34" charset="-122"/>
            </a:endParaRPr>
          </a:p>
          <a:p>
            <a:pPr algn="ctr"/>
            <a:r>
              <a:rPr lang="zh-CN" altLang="en-US" sz="4400" b="1" dirty="0">
                <a:latin typeface="微软雅黑" panose="020B0503020204020204" pitchFamily="34" charset="-122"/>
                <a:ea typeface="微软雅黑" panose="020B0503020204020204" pitchFamily="34" charset="-122"/>
              </a:rPr>
              <a:t>评价为目标的调整提供了依据。</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4298" y="-643815"/>
            <a:ext cx="5392700" cy="782628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5400806" y="299113"/>
            <a:ext cx="4126654" cy="4147496"/>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sp>
        <p:nvSpPr>
          <p:cNvPr id="12" name="文本框 11"/>
          <p:cNvSpPr txBox="1"/>
          <p:nvPr/>
        </p:nvSpPr>
        <p:spPr>
          <a:xfrm>
            <a:off x="6530478" y="1208132"/>
            <a:ext cx="1954381" cy="2492990"/>
          </a:xfrm>
          <a:prstGeom prst="rect">
            <a:avLst/>
          </a:prstGeom>
          <a:noFill/>
        </p:spPr>
        <p:txBody>
          <a:bodyPr wrap="none" rtlCol="0">
            <a:spAutoFit/>
          </a:bodyPr>
          <a:lstStyle/>
          <a:p>
            <a:r>
              <a:rPr lang="zh-CN" altLang="en-US" sz="13800">
                <a:solidFill>
                  <a:srgbClr val="89B297"/>
                </a:solidFill>
                <a:latin typeface="华文行楷" panose="02010800040101010101" pitchFamily="2" charset="-122"/>
                <a:ea typeface="华文行楷" panose="02010800040101010101" pitchFamily="2" charset="-122"/>
              </a:rPr>
              <a:t>叁</a:t>
            </a:r>
          </a:p>
          <a:p>
            <a:endParaRPr lang="zh-CN" altLang="en-US" dirty="0"/>
          </a:p>
        </p:txBody>
      </p:sp>
      <p:sp>
        <p:nvSpPr>
          <p:cNvPr id="13" name="文本框 1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684095" y="4454845"/>
            <a:ext cx="3647153" cy="923330"/>
          </a:xfrm>
          <a:prstGeom prst="rect">
            <a:avLst/>
          </a:prstGeom>
          <a:noFill/>
        </p:spPr>
        <p:txBody>
          <a:bodyPr wrap="none" rtlCol="0">
            <a:spAutoFit/>
          </a:bodyPr>
          <a:lstStyle/>
          <a:p>
            <a:pPr algn="ctr"/>
            <a:r>
              <a:rPr lang="zh-CN" altLang="en-US" sz="5400" dirty="0">
                <a:solidFill>
                  <a:srgbClr val="AB9879"/>
                </a:solidFill>
                <a:latin typeface="华文行楷" panose="02010800040101010101" pitchFamily="2" charset="-122"/>
                <a:ea typeface="华文行楷" panose="02010800040101010101" pitchFamily="2" charset="-122"/>
              </a:rPr>
              <a:t>困境与突围</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94808" y="1737673"/>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059604" y="2233531"/>
            <a:ext cx="53873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教师教学目标意识不强烈，</a:t>
            </a:r>
            <a:endParaRPr kumimoji="0" lang="en-US" altLang="zh-CN"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对课程性质理解不深。</a:t>
            </a:r>
          </a:p>
        </p:txBody>
      </p:sp>
      <p:sp>
        <p:nvSpPr>
          <p:cNvPr id="17" name="文本框 16"/>
          <p:cNvSpPr txBox="1"/>
          <p:nvPr/>
        </p:nvSpPr>
        <p:spPr>
          <a:xfrm>
            <a:off x="419878" y="2044299"/>
            <a:ext cx="561364"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01</a:t>
            </a:r>
            <a:endParaRPr kumimoji="0" lang="zh-CN" altLang="en-US"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20" name="Picture 3"/>
          <p:cNvPicPr>
            <a:picLocks noChangeAspect="1" noChangeArrowheads="1"/>
          </p:cNvPicPr>
          <p:nvPr/>
        </p:nvPicPr>
        <p:blipFill>
          <a:blip r:embed="rId2"/>
          <a:srcRect/>
          <a:stretch>
            <a:fillRect/>
          </a:stretch>
        </p:blipFill>
        <p:spPr bwMode="auto">
          <a:xfrm>
            <a:off x="94934" y="3077319"/>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p:cNvSpPr txBox="1"/>
          <p:nvPr/>
        </p:nvSpPr>
        <p:spPr>
          <a:xfrm>
            <a:off x="323573" y="3404288"/>
            <a:ext cx="56123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02</a:t>
            </a:r>
            <a:endParaRPr kumimoji="0" lang="zh-CN" altLang="en-US"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25" name="Picture 3"/>
          <p:cNvPicPr>
            <a:picLocks noChangeAspect="1" noChangeArrowheads="1"/>
          </p:cNvPicPr>
          <p:nvPr/>
        </p:nvPicPr>
        <p:blipFill>
          <a:blip r:embed="rId2"/>
          <a:srcRect/>
          <a:stretch>
            <a:fillRect/>
          </a:stretch>
        </p:blipFill>
        <p:spPr bwMode="auto">
          <a:xfrm>
            <a:off x="95060" y="4416965"/>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p:nvPr/>
        </p:nvSpPr>
        <p:spPr>
          <a:xfrm>
            <a:off x="322352" y="4735070"/>
            <a:ext cx="606761"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03</a:t>
            </a:r>
            <a:endParaRPr kumimoji="0" lang="zh-CN" altLang="en-US"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36" name="组合 35"/>
          <p:cNvGrpSpPr/>
          <p:nvPr/>
        </p:nvGrpSpPr>
        <p:grpSpPr>
          <a:xfrm>
            <a:off x="947176" y="493095"/>
            <a:ext cx="3357339" cy="1676889"/>
            <a:chOff x="197926" y="77998"/>
            <a:chExt cx="3357339" cy="1676889"/>
          </a:xfrm>
        </p:grpSpPr>
        <p:pic>
          <p:nvPicPr>
            <p:cNvPr id="32" name="Picture 271" descr="21"/>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p:cNvSpPr txBox="1"/>
            <p:nvPr/>
          </p:nvSpPr>
          <p:spPr>
            <a:xfrm>
              <a:off x="613530" y="317944"/>
              <a:ext cx="2344278"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困境</a:t>
              </a:r>
            </a:p>
          </p:txBody>
        </p:sp>
      </p:grpSp>
      <p:sp>
        <p:nvSpPr>
          <p:cNvPr id="2" name="文本框 1"/>
          <p:cNvSpPr txBox="1"/>
          <p:nvPr/>
        </p:nvSpPr>
        <p:spPr>
          <a:xfrm>
            <a:off x="1059604" y="3635121"/>
            <a:ext cx="53873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教师的教学设计不细致，</a:t>
            </a:r>
            <a:endParaRPr kumimoji="0" lang="en-US" altLang="zh-CN"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学生课堂参与性有待提升。</a:t>
            </a:r>
          </a:p>
        </p:txBody>
      </p:sp>
      <p:sp>
        <p:nvSpPr>
          <p:cNvPr id="6" name="文本框 5"/>
          <p:cNvSpPr txBox="1"/>
          <p:nvPr/>
        </p:nvSpPr>
        <p:spPr>
          <a:xfrm>
            <a:off x="1159435" y="5014599"/>
            <a:ext cx="40016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教师评价模式单一，忽视</a:t>
            </a:r>
            <a:endParaRPr kumimoji="0" lang="en-US" altLang="zh-CN"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学生学习的获得感。</a:t>
            </a:r>
          </a:p>
        </p:txBody>
      </p:sp>
      <p:grpSp>
        <p:nvGrpSpPr>
          <p:cNvPr id="5" name="组合 4"/>
          <p:cNvGrpSpPr/>
          <p:nvPr/>
        </p:nvGrpSpPr>
        <p:grpSpPr>
          <a:xfrm>
            <a:off x="7275978" y="510075"/>
            <a:ext cx="3357339" cy="1676889"/>
            <a:chOff x="197926" y="77998"/>
            <a:chExt cx="3357339" cy="1676889"/>
          </a:xfrm>
        </p:grpSpPr>
        <p:pic>
          <p:nvPicPr>
            <p:cNvPr id="7" name="Picture 271" descr="21"/>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613530" y="317944"/>
              <a:ext cx="2344278" cy="1107996"/>
            </a:xfrm>
            <a:prstGeom prst="rect">
              <a:avLst/>
            </a:prstGeom>
            <a:noFill/>
          </p:spPr>
          <p:txBody>
            <a:bodyPr wrap="square" rtlCol="0">
              <a:spAutoFit/>
            </a:bodyPr>
            <a:lstStyle/>
            <a:p>
              <a:pPr algn="dist"/>
              <a:r>
                <a:rPr lang="zh-CN" altLang="en-US" sz="6600" dirty="0">
                  <a:solidFill>
                    <a:schemeClr val="bg1"/>
                  </a:solidFill>
                  <a:latin typeface="华文行楷" panose="02010800040101010101" pitchFamily="2" charset="-122"/>
                  <a:ea typeface="华文行楷" panose="02010800040101010101" pitchFamily="2" charset="-122"/>
                </a:rPr>
                <a:t>突围</a:t>
              </a:r>
            </a:p>
          </p:txBody>
        </p:sp>
      </p:grpSp>
      <p:grpSp>
        <p:nvGrpSpPr>
          <p:cNvPr id="19" name="组合 18"/>
          <p:cNvGrpSpPr/>
          <p:nvPr/>
        </p:nvGrpSpPr>
        <p:grpSpPr>
          <a:xfrm>
            <a:off x="5529218" y="1612350"/>
            <a:ext cx="6239675" cy="1335497"/>
            <a:chOff x="5529218" y="1612350"/>
            <a:chExt cx="6239675" cy="1335497"/>
          </a:xfrm>
        </p:grpSpPr>
        <p:pic>
          <p:nvPicPr>
            <p:cNvPr id="9" name="Picture 3"/>
            <p:cNvPicPr>
              <a:picLocks noChangeAspect="1" noChangeArrowheads="1"/>
            </p:cNvPicPr>
            <p:nvPr/>
          </p:nvPicPr>
          <p:blipFill>
            <a:blip r:embed="rId2"/>
            <a:srcRect/>
            <a:stretch>
              <a:fillRect/>
            </a:stretch>
          </p:blipFill>
          <p:spPr bwMode="auto">
            <a:xfrm>
              <a:off x="5529218" y="1612350"/>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6381586" y="2116850"/>
              <a:ext cx="5387307" cy="830997"/>
            </a:xfrm>
            <a:prstGeom prst="rect">
              <a:avLst/>
            </a:prstGeom>
            <a:noFill/>
          </p:spPr>
          <p:txBody>
            <a:bodyPr wrap="square" rtlCol="0">
              <a:spAutoFit/>
            </a:bodyPr>
            <a:lstStyle/>
            <a:p>
              <a:r>
                <a:rPr lang="zh-CN" altLang="en-US" sz="2400" b="1" dirty="0"/>
                <a:t>依据新课标制定学习目标，深度把握课程性质。</a:t>
              </a:r>
            </a:p>
          </p:txBody>
        </p:sp>
        <p:sp>
          <p:nvSpPr>
            <p:cNvPr id="11" name="文本框 10"/>
            <p:cNvSpPr txBox="1"/>
            <p:nvPr/>
          </p:nvSpPr>
          <p:spPr>
            <a:xfrm>
              <a:off x="5804083" y="1886018"/>
              <a:ext cx="588646" cy="461665"/>
            </a:xfrm>
            <a:prstGeom prst="rect">
              <a:avLst/>
            </a:prstGeom>
            <a:noFill/>
          </p:spPr>
          <p:txBody>
            <a:bodyPr wrap="square" rtlCol="0">
              <a:spAutoFit/>
            </a:bodyPr>
            <a:lstStyle/>
            <a:p>
              <a:pPr algn="dist"/>
              <a:r>
                <a:rPr lang="en-US" altLang="zh-CN" sz="2400" dirty="0">
                  <a:solidFill>
                    <a:schemeClr val="bg1"/>
                  </a:solidFill>
                </a:rPr>
                <a:t>01</a:t>
              </a:r>
              <a:endParaRPr lang="zh-CN" altLang="en-US" sz="2400" dirty="0">
                <a:solidFill>
                  <a:schemeClr val="bg1"/>
                </a:solidFill>
              </a:endParaRPr>
            </a:p>
          </p:txBody>
        </p:sp>
      </p:grpSp>
      <p:grpSp>
        <p:nvGrpSpPr>
          <p:cNvPr id="21" name="组合 20"/>
          <p:cNvGrpSpPr/>
          <p:nvPr/>
        </p:nvGrpSpPr>
        <p:grpSpPr>
          <a:xfrm>
            <a:off x="5540361" y="3280331"/>
            <a:ext cx="6239675" cy="1227238"/>
            <a:chOff x="5540361" y="3280331"/>
            <a:chExt cx="6239675" cy="1227238"/>
          </a:xfrm>
        </p:grpSpPr>
        <p:pic>
          <p:nvPicPr>
            <p:cNvPr id="12" name="Picture 3"/>
            <p:cNvPicPr>
              <a:picLocks noChangeAspect="1" noChangeArrowheads="1"/>
            </p:cNvPicPr>
            <p:nvPr/>
          </p:nvPicPr>
          <p:blipFill>
            <a:blip r:embed="rId2"/>
            <a:srcRect/>
            <a:stretch>
              <a:fillRect/>
            </a:stretch>
          </p:blipFill>
          <p:spPr bwMode="auto">
            <a:xfrm>
              <a:off x="5540361" y="3280331"/>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6392729" y="3676572"/>
              <a:ext cx="5387307" cy="830997"/>
            </a:xfrm>
            <a:prstGeom prst="rect">
              <a:avLst/>
            </a:prstGeom>
            <a:noFill/>
          </p:spPr>
          <p:txBody>
            <a:bodyPr wrap="square" rtlCol="0">
              <a:spAutoFit/>
            </a:bodyPr>
            <a:lstStyle/>
            <a:p>
              <a:r>
                <a:rPr lang="zh-CN" altLang="en-US" sz="2400" b="1" dirty="0"/>
                <a:t>优化课堂教学模式，提升学生课堂参与积极性。</a:t>
              </a:r>
            </a:p>
          </p:txBody>
        </p:sp>
        <p:sp>
          <p:nvSpPr>
            <p:cNvPr id="14" name="文本框 13"/>
            <p:cNvSpPr txBox="1"/>
            <p:nvPr/>
          </p:nvSpPr>
          <p:spPr>
            <a:xfrm>
              <a:off x="5772977" y="3588955"/>
              <a:ext cx="588646" cy="461665"/>
            </a:xfrm>
            <a:prstGeom prst="rect">
              <a:avLst/>
            </a:prstGeom>
            <a:noFill/>
          </p:spPr>
          <p:txBody>
            <a:bodyPr wrap="square" rtlCol="0">
              <a:spAutoFit/>
            </a:bodyPr>
            <a:lstStyle/>
            <a:p>
              <a:pPr algn="dist"/>
              <a:r>
                <a:rPr lang="en-US" altLang="zh-CN" sz="2400" dirty="0">
                  <a:solidFill>
                    <a:schemeClr val="bg1"/>
                  </a:solidFill>
                </a:rPr>
                <a:t>02</a:t>
              </a:r>
              <a:endParaRPr lang="zh-CN" altLang="en-US" sz="2400" dirty="0">
                <a:solidFill>
                  <a:schemeClr val="bg1"/>
                </a:solidFill>
              </a:endParaRPr>
            </a:p>
          </p:txBody>
        </p:sp>
      </p:grpSp>
      <p:grpSp>
        <p:nvGrpSpPr>
          <p:cNvPr id="22" name="组合 21"/>
          <p:cNvGrpSpPr/>
          <p:nvPr/>
        </p:nvGrpSpPr>
        <p:grpSpPr>
          <a:xfrm>
            <a:off x="5672905" y="4692235"/>
            <a:ext cx="6239675" cy="1195269"/>
            <a:chOff x="5672905" y="4692235"/>
            <a:chExt cx="6239675" cy="1195269"/>
          </a:xfrm>
        </p:grpSpPr>
        <p:pic>
          <p:nvPicPr>
            <p:cNvPr id="15" name="Picture 3"/>
            <p:cNvPicPr>
              <a:picLocks noChangeAspect="1" noChangeArrowheads="1"/>
            </p:cNvPicPr>
            <p:nvPr/>
          </p:nvPicPr>
          <p:blipFill>
            <a:blip r:embed="rId2"/>
            <a:srcRect/>
            <a:stretch>
              <a:fillRect/>
            </a:stretch>
          </p:blipFill>
          <p:spPr bwMode="auto">
            <a:xfrm>
              <a:off x="5672905" y="4692235"/>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6525273" y="5056507"/>
              <a:ext cx="5387307" cy="830997"/>
            </a:xfrm>
            <a:prstGeom prst="rect">
              <a:avLst/>
            </a:prstGeom>
            <a:noFill/>
          </p:spPr>
          <p:txBody>
            <a:bodyPr wrap="square" rtlCol="0">
              <a:spAutoFit/>
            </a:bodyPr>
            <a:lstStyle/>
            <a:p>
              <a:r>
                <a:rPr lang="zh-CN" altLang="en-US" sz="2400" b="1" dirty="0"/>
                <a:t>创新历史课程教学评价方法，提升学习主动性。</a:t>
              </a:r>
            </a:p>
          </p:txBody>
        </p:sp>
        <p:sp>
          <p:nvSpPr>
            <p:cNvPr id="18" name="文本框 17"/>
            <p:cNvSpPr txBox="1"/>
            <p:nvPr/>
          </p:nvSpPr>
          <p:spPr>
            <a:xfrm>
              <a:off x="5947770" y="4965903"/>
              <a:ext cx="588646" cy="461665"/>
            </a:xfrm>
            <a:prstGeom prst="rect">
              <a:avLst/>
            </a:prstGeom>
            <a:noFill/>
          </p:spPr>
          <p:txBody>
            <a:bodyPr wrap="square" rtlCol="0">
              <a:spAutoFit/>
            </a:bodyPr>
            <a:lstStyle/>
            <a:p>
              <a:pPr algn="dist"/>
              <a:r>
                <a:rPr lang="en-US" altLang="zh-CN" sz="2400" dirty="0">
                  <a:solidFill>
                    <a:schemeClr val="bg1"/>
                  </a:solidFill>
                </a:rPr>
                <a:t>03</a:t>
              </a:r>
              <a:endParaRPr lang="zh-CN" altLang="en-US" sz="24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574437" y="1340234"/>
          <a:ext cx="11043122" cy="4724400"/>
        </p:xfrm>
        <a:graphic>
          <a:graphicData uri="http://schemas.openxmlformats.org/drawingml/2006/table">
            <a:tbl>
              <a:tblPr firstRow="1" bandRow="1">
                <a:tableStyleId>{5C22544A-7EE6-4342-B048-85BDC9FD1C3A}</a:tableStyleId>
              </a:tblPr>
              <a:tblGrid>
                <a:gridCol w="893328">
                  <a:extLst>
                    <a:ext uri="{9D8B030D-6E8A-4147-A177-3AD203B41FA5}">
                      <a16:colId xmlns:a16="http://schemas.microsoft.com/office/drawing/2014/main" val="20000"/>
                    </a:ext>
                  </a:extLst>
                </a:gridCol>
                <a:gridCol w="1164844">
                  <a:extLst>
                    <a:ext uri="{9D8B030D-6E8A-4147-A177-3AD203B41FA5}">
                      <a16:colId xmlns:a16="http://schemas.microsoft.com/office/drawing/2014/main" val="20001"/>
                    </a:ext>
                  </a:extLst>
                </a:gridCol>
                <a:gridCol w="1140206">
                  <a:extLst>
                    <a:ext uri="{9D8B030D-6E8A-4147-A177-3AD203B41FA5}">
                      <a16:colId xmlns:a16="http://schemas.microsoft.com/office/drawing/2014/main" val="20002"/>
                    </a:ext>
                  </a:extLst>
                </a:gridCol>
                <a:gridCol w="980593">
                  <a:extLst>
                    <a:ext uri="{9D8B030D-6E8A-4147-A177-3AD203B41FA5}">
                      <a16:colId xmlns:a16="http://schemas.microsoft.com/office/drawing/2014/main" val="20003"/>
                    </a:ext>
                  </a:extLst>
                </a:gridCol>
                <a:gridCol w="980593">
                  <a:extLst>
                    <a:ext uri="{9D8B030D-6E8A-4147-A177-3AD203B41FA5}">
                      <a16:colId xmlns:a16="http://schemas.microsoft.com/office/drawing/2014/main" val="20004"/>
                    </a:ext>
                  </a:extLst>
                </a:gridCol>
                <a:gridCol w="980593">
                  <a:extLst>
                    <a:ext uri="{9D8B030D-6E8A-4147-A177-3AD203B41FA5}">
                      <a16:colId xmlns:a16="http://schemas.microsoft.com/office/drawing/2014/main" val="20005"/>
                    </a:ext>
                  </a:extLst>
                </a:gridCol>
                <a:gridCol w="980593">
                  <a:extLst>
                    <a:ext uri="{9D8B030D-6E8A-4147-A177-3AD203B41FA5}">
                      <a16:colId xmlns:a16="http://schemas.microsoft.com/office/drawing/2014/main" val="20006"/>
                    </a:ext>
                  </a:extLst>
                </a:gridCol>
                <a:gridCol w="980593">
                  <a:extLst>
                    <a:ext uri="{9D8B030D-6E8A-4147-A177-3AD203B41FA5}">
                      <a16:colId xmlns:a16="http://schemas.microsoft.com/office/drawing/2014/main" val="20007"/>
                    </a:ext>
                  </a:extLst>
                </a:gridCol>
                <a:gridCol w="980593">
                  <a:extLst>
                    <a:ext uri="{9D8B030D-6E8A-4147-A177-3AD203B41FA5}">
                      <a16:colId xmlns:a16="http://schemas.microsoft.com/office/drawing/2014/main" val="20008"/>
                    </a:ext>
                  </a:extLst>
                </a:gridCol>
                <a:gridCol w="980593">
                  <a:extLst>
                    <a:ext uri="{9D8B030D-6E8A-4147-A177-3AD203B41FA5}">
                      <a16:colId xmlns:a16="http://schemas.microsoft.com/office/drawing/2014/main" val="20009"/>
                    </a:ext>
                  </a:extLst>
                </a:gridCol>
                <a:gridCol w="980593">
                  <a:extLst>
                    <a:ext uri="{9D8B030D-6E8A-4147-A177-3AD203B41FA5}">
                      <a16:colId xmlns:a16="http://schemas.microsoft.com/office/drawing/2014/main" val="20010"/>
                    </a:ext>
                  </a:extLst>
                </a:gridCol>
              </a:tblGrid>
              <a:tr h="370840">
                <a:tc gridSpan="3">
                  <a:txBody>
                    <a:bodyPr/>
                    <a:lstStyle/>
                    <a:p>
                      <a:pPr algn="ctr"/>
                      <a:r>
                        <a:rPr lang="zh-CN" altLang="en-US" sz="2800" dirty="0">
                          <a:solidFill>
                            <a:schemeClr val="tx1"/>
                          </a:solidFill>
                        </a:rPr>
                        <a:t>教学目标</a:t>
                      </a:r>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gridSpan="8">
                  <a:txBody>
                    <a:bodyPr/>
                    <a:lstStyle/>
                    <a:p>
                      <a:pPr algn="ctr"/>
                      <a:r>
                        <a:rPr lang="zh-CN" altLang="en-US" sz="2800" dirty="0">
                          <a:solidFill>
                            <a:schemeClr val="tx1"/>
                          </a:solidFill>
                        </a:rPr>
                        <a:t>目标落实与评估方式</a:t>
                      </a:r>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r>
                        <a:rPr lang="zh-CN" altLang="en-US" sz="1800" b="1" dirty="0"/>
                        <a:t>教科书子目</a:t>
                      </a:r>
                    </a:p>
                  </a:txBody>
                  <a:tcPr/>
                </a:tc>
                <a:tc>
                  <a:txBody>
                    <a:bodyPr/>
                    <a:lstStyle/>
                    <a:p>
                      <a:r>
                        <a:rPr lang="zh-CN" altLang="en-US" sz="1800" b="1" dirty="0"/>
                        <a:t>知识点</a:t>
                      </a:r>
                    </a:p>
                  </a:txBody>
                  <a:tcPr/>
                </a:tc>
                <a:tc>
                  <a:txBody>
                    <a:bodyPr/>
                    <a:lstStyle/>
                    <a:p>
                      <a:r>
                        <a:rPr lang="zh-CN" altLang="en-US" sz="1800" b="1" dirty="0"/>
                        <a:t>素养</a:t>
                      </a:r>
                    </a:p>
                  </a:txBody>
                  <a:tcPr/>
                </a:tc>
                <a:tc>
                  <a:txBody>
                    <a:bodyPr/>
                    <a:lstStyle/>
                    <a:p>
                      <a:r>
                        <a:rPr lang="zh-CN" altLang="en-US" sz="1800" b="1" dirty="0"/>
                        <a:t>教师讲述</a:t>
                      </a:r>
                    </a:p>
                  </a:txBody>
                  <a:tcPr/>
                </a:tc>
                <a:tc>
                  <a:txBody>
                    <a:bodyPr/>
                    <a:lstStyle/>
                    <a:p>
                      <a:r>
                        <a:rPr lang="zh-CN" altLang="en-US" sz="1800" b="1" dirty="0"/>
                        <a:t>史料研习、提问</a:t>
                      </a:r>
                    </a:p>
                  </a:txBody>
                  <a:tcPr/>
                </a:tc>
                <a:tc>
                  <a:txBody>
                    <a:bodyPr/>
                    <a:lstStyle/>
                    <a:p>
                      <a:r>
                        <a:rPr lang="zh-CN" altLang="en-US" sz="1800" b="1" dirty="0"/>
                        <a:t>试题、练习册</a:t>
                      </a:r>
                    </a:p>
                  </a:txBody>
                  <a:tcPr/>
                </a:tc>
                <a:tc>
                  <a:txBody>
                    <a:bodyPr/>
                    <a:lstStyle/>
                    <a:p>
                      <a:r>
                        <a:rPr lang="zh-CN" altLang="en-US" sz="1800" b="1" dirty="0"/>
                        <a:t>历史图表制作、思维导图</a:t>
                      </a:r>
                    </a:p>
                  </a:txBody>
                  <a:tcPr/>
                </a:tc>
                <a:tc>
                  <a:txBody>
                    <a:bodyPr/>
                    <a:lstStyle/>
                    <a:p>
                      <a:r>
                        <a:rPr lang="zh-CN" altLang="en-US" sz="1800" b="1" dirty="0"/>
                        <a:t>讨论、探究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dirty="0"/>
                        <a:t>参观、调查、访问、影像展</a:t>
                      </a:r>
                    </a:p>
                    <a:p>
                      <a:endParaRPr lang="zh-CN" altLang="en-US" sz="1800" b="1" dirty="0"/>
                    </a:p>
                  </a:txBody>
                  <a:tcPr/>
                </a:tc>
                <a:tc>
                  <a:txBody>
                    <a:bodyPr/>
                    <a:lstStyle/>
                    <a:p>
                      <a:r>
                        <a:rPr lang="zh-CN" altLang="en-US" sz="1800" b="1" dirty="0"/>
                        <a:t>漫画、微报告、读（观）后感、小论文</a:t>
                      </a:r>
                    </a:p>
                  </a:txBody>
                  <a:tcPr/>
                </a:tc>
                <a:tc>
                  <a:txBody>
                    <a:bodyPr/>
                    <a:lstStyle/>
                    <a:p>
                      <a:r>
                        <a:rPr lang="zh-CN" altLang="en-US" sz="1800" b="1" dirty="0"/>
                        <a:t>演讲、辩论、历史剧</a:t>
                      </a:r>
                    </a:p>
                  </a:txBody>
                  <a:tcPr/>
                </a:tc>
                <a:extLst>
                  <a:ext uri="{0D108BD9-81ED-4DB2-BD59-A6C34878D82A}">
                    <a16:rowId xmlns:a16="http://schemas.microsoft.com/office/drawing/2014/main" val="10001"/>
                  </a:ext>
                </a:extLst>
              </a:tr>
              <a:tr h="370840">
                <a:tc>
                  <a:txBody>
                    <a:bodyPr/>
                    <a:lstStyle/>
                    <a:p>
                      <a:r>
                        <a:rPr lang="zh-CN" altLang="en-US" dirty="0"/>
                        <a:t>青铜器的高超工艺</a:t>
                      </a:r>
                    </a:p>
                  </a:txBody>
                  <a:tcPr/>
                </a:tc>
                <a:tc>
                  <a:txBody>
                    <a:bodyPr/>
                    <a:lstStyle/>
                    <a:p>
                      <a:r>
                        <a:rPr lang="zh-CN" altLang="en-US" dirty="0"/>
                        <a:t>青铜器的用途、代表、制作工艺</a:t>
                      </a:r>
                    </a:p>
                  </a:txBody>
                  <a:tcPr/>
                </a:tc>
                <a:tc>
                  <a:txBody>
                    <a:bodyPr/>
                    <a:lstStyle/>
                    <a:p>
                      <a:r>
                        <a:rPr lang="zh-CN" altLang="en-US" dirty="0"/>
                        <a:t>时空观念、史料实证、历史解释、家国情怀</a:t>
                      </a:r>
                    </a:p>
                  </a:txBody>
                  <a:tcPr/>
                </a:tc>
                <a:tc>
                  <a:txBody>
                    <a:bodyPr/>
                    <a:lstStyle/>
                    <a:p>
                      <a:r>
                        <a:rPr lang="zh-CN"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zh-CN" altLang="en-US" dirty="0"/>
                        <a:t>甲骨文记事</a:t>
                      </a:r>
                    </a:p>
                  </a:txBody>
                  <a:tcPr/>
                </a:tc>
                <a:tc>
                  <a:txBody>
                    <a:bodyPr/>
                    <a:lstStyle/>
                    <a:p>
                      <a:r>
                        <a:rPr lang="zh-CN" altLang="en-US" dirty="0"/>
                        <a:t>甲骨文的内容</a:t>
                      </a:r>
                    </a:p>
                  </a:txBody>
                  <a:tcPr/>
                </a:tc>
                <a:tc>
                  <a:txBody>
                    <a:bodyPr/>
                    <a:lstStyle/>
                    <a:p>
                      <a:r>
                        <a:rPr lang="zh-CN" altLang="en-US" dirty="0"/>
                        <a:t>史料实证</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zh-CN" altLang="en-US" dirty="0"/>
                        <a:t>甲骨文的造字特点</a:t>
                      </a:r>
                    </a:p>
                  </a:txBody>
                  <a:tcPr/>
                </a:tc>
                <a:tc>
                  <a:txBody>
                    <a:bodyPr/>
                    <a:lstStyle/>
                    <a:p>
                      <a:r>
                        <a:rPr lang="zh-CN" altLang="en-US" dirty="0"/>
                        <a:t>甲骨文造字特点、意义</a:t>
                      </a:r>
                    </a:p>
                  </a:txBody>
                  <a:tcPr/>
                </a:tc>
                <a:tc>
                  <a:txBody>
                    <a:bodyPr/>
                    <a:lstStyle/>
                    <a:p>
                      <a:r>
                        <a:rPr lang="zh-CN" altLang="en-US" dirty="0"/>
                        <a:t>史料实证、家国情怀</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tc>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4"/>
                  </a:ext>
                </a:extLst>
              </a:tr>
            </a:tbl>
          </a:graphicData>
        </a:graphic>
      </p:graphicFrame>
      <p:sp>
        <p:nvSpPr>
          <p:cNvPr id="3" name="矩形: 圆角 2"/>
          <p:cNvSpPr/>
          <p:nvPr/>
        </p:nvSpPr>
        <p:spPr>
          <a:xfrm>
            <a:off x="2720107" y="406397"/>
            <a:ext cx="6751783" cy="665019"/>
          </a:xfrm>
          <a:prstGeom prst="roundRect">
            <a:avLst/>
          </a:prstGeom>
          <a:solidFill>
            <a:schemeClr val="accent6">
              <a:lumMod val="60000"/>
              <a:lumOff val="4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tx1"/>
                </a:solidFill>
                <a:latin typeface="微软雅黑" panose="020B0503020204020204" pitchFamily="34" charset="-122"/>
                <a:ea typeface="微软雅黑" panose="020B0503020204020204" pitchFamily="34" charset="-122"/>
              </a:rPr>
              <a:t>教学评一致性设计示意简表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21695" r="21390" b="50610"/>
          <a:stretch>
            <a:fillRect/>
          </a:stretch>
        </p:blipFill>
        <p:spPr>
          <a:xfrm>
            <a:off x="1050727" y="0"/>
            <a:ext cx="2887019" cy="375884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1050727" y="2927931"/>
            <a:ext cx="2887019" cy="2901599"/>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72676" r="72517" b="6479"/>
          <a:stretch>
            <a:fillRect/>
          </a:stretch>
        </p:blipFill>
        <p:spPr>
          <a:xfrm>
            <a:off x="0" y="3827557"/>
            <a:ext cx="2818234" cy="3207090"/>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6508" t="70798" b="6479"/>
          <a:stretch>
            <a:fillRect/>
          </a:stretch>
        </p:blipFill>
        <p:spPr>
          <a:xfrm>
            <a:off x="9201150" y="2845864"/>
            <a:ext cx="2990852" cy="4340543"/>
          </a:xfrm>
          <a:prstGeom prst="rect">
            <a:avLst/>
          </a:prstGeom>
        </p:spPr>
      </p:pic>
      <p:pic>
        <p:nvPicPr>
          <p:cNvPr id="11" name="图片 10"/>
          <p:cNvPicPr>
            <a:picLocks noChangeAspect="1"/>
          </p:cNvPicPr>
          <p:nvPr/>
        </p:nvPicPr>
        <p:blipFill rotWithShape="1">
          <a:blip r:embed="rId7">
            <a:extLst>
              <a:ext uri="{28A0092B-C50C-407E-A947-70E740481C1C}">
                <a14:useLocalDpi xmlns:a14="http://schemas.microsoft.com/office/drawing/2010/main" val="0"/>
              </a:ext>
            </a:extLst>
          </a:blip>
          <a:srcRect l="41733" t="3567" r="39946" b="65635"/>
          <a:stretch>
            <a:fillRect/>
          </a:stretch>
        </p:blipFill>
        <p:spPr>
          <a:xfrm>
            <a:off x="4433164" y="1342932"/>
            <a:ext cx="1367876" cy="3451254"/>
          </a:xfrm>
          <a:prstGeom prst="rect">
            <a:avLst/>
          </a:prstGeom>
        </p:spPr>
      </p:pic>
      <p:pic>
        <p:nvPicPr>
          <p:cNvPr id="12" name="图片 11"/>
          <p:cNvPicPr>
            <a:picLocks noChangeAspect="1"/>
          </p:cNvPicPr>
          <p:nvPr/>
        </p:nvPicPr>
        <p:blipFill rotWithShape="1">
          <a:blip r:embed="rId7">
            <a:extLst>
              <a:ext uri="{28A0092B-C50C-407E-A947-70E740481C1C}">
                <a14:useLocalDpi xmlns:a14="http://schemas.microsoft.com/office/drawing/2010/main" val="0"/>
              </a:ext>
            </a:extLst>
          </a:blip>
          <a:srcRect l="41733" t="3567" r="39946" b="65635"/>
          <a:stretch>
            <a:fillRect/>
          </a:stretch>
        </p:blipFill>
        <p:spPr>
          <a:xfrm>
            <a:off x="5801040" y="1342932"/>
            <a:ext cx="1367876" cy="3451254"/>
          </a:xfrm>
          <a:prstGeom prst="rect">
            <a:avLst/>
          </a:prstGeom>
        </p:spPr>
      </p:pic>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l="41733" t="3567" r="39946" b="65635"/>
          <a:stretch>
            <a:fillRect/>
          </a:stretch>
        </p:blipFill>
        <p:spPr>
          <a:xfrm>
            <a:off x="7168916" y="1342932"/>
            <a:ext cx="1367876" cy="3451254"/>
          </a:xfrm>
          <a:prstGeom prst="rect">
            <a:avLst/>
          </a:prstGeom>
        </p:spPr>
      </p:pic>
      <p:pic>
        <p:nvPicPr>
          <p:cNvPr id="14" name="图片 13"/>
          <p:cNvPicPr>
            <a:picLocks noChangeAspect="1"/>
          </p:cNvPicPr>
          <p:nvPr/>
        </p:nvPicPr>
        <p:blipFill rotWithShape="1">
          <a:blip r:embed="rId7">
            <a:extLst>
              <a:ext uri="{28A0092B-C50C-407E-A947-70E740481C1C}">
                <a14:useLocalDpi xmlns:a14="http://schemas.microsoft.com/office/drawing/2010/main" val="0"/>
              </a:ext>
            </a:extLst>
          </a:blip>
          <a:srcRect l="41733" t="3567" r="39946" b="65635"/>
          <a:stretch>
            <a:fillRect/>
          </a:stretch>
        </p:blipFill>
        <p:spPr>
          <a:xfrm>
            <a:off x="8536792" y="1342932"/>
            <a:ext cx="1367876" cy="3451254"/>
          </a:xfrm>
          <a:prstGeom prst="rect">
            <a:avLst/>
          </a:prstGeom>
        </p:spPr>
      </p:pic>
      <p:sp>
        <p:nvSpPr>
          <p:cNvPr id="17" name="文本框 16"/>
          <p:cNvSpPr txBox="1"/>
          <p:nvPr/>
        </p:nvSpPr>
        <p:spPr>
          <a:xfrm>
            <a:off x="4819443" y="1868361"/>
            <a:ext cx="677108" cy="2328522"/>
          </a:xfrm>
          <a:prstGeom prst="rect">
            <a:avLst/>
          </a:prstGeom>
          <a:noFill/>
        </p:spPr>
        <p:txBody>
          <a:bodyPr vert="eaVert" wrap="none" rtlCol="0">
            <a:spAutoFit/>
          </a:bodyPr>
          <a:lstStyle/>
          <a:p>
            <a:pPr algn="ctr"/>
            <a:r>
              <a:rPr lang="zh-CN" altLang="en-US" sz="3200" dirty="0">
                <a:solidFill>
                  <a:srgbClr val="AB9879"/>
                </a:solidFill>
                <a:latin typeface="华文行楷" panose="02010800040101010101" pitchFamily="2" charset="-122"/>
                <a:ea typeface="华文行楷" panose="02010800040101010101" pitchFamily="2" charset="-122"/>
              </a:rPr>
              <a:t>概念与理解</a:t>
            </a:r>
            <a:endParaRPr lang="zh-CN" altLang="en-US" dirty="0"/>
          </a:p>
        </p:txBody>
      </p:sp>
      <p:sp>
        <p:nvSpPr>
          <p:cNvPr id="18" name="文本框 17"/>
          <p:cNvSpPr txBox="1"/>
          <p:nvPr/>
        </p:nvSpPr>
        <p:spPr>
          <a:xfrm>
            <a:off x="6154413" y="1904298"/>
            <a:ext cx="677108" cy="2328522"/>
          </a:xfrm>
          <a:prstGeom prst="rect">
            <a:avLst/>
          </a:prstGeom>
          <a:noFill/>
        </p:spPr>
        <p:txBody>
          <a:bodyPr vert="eaVert" wrap="none" rtlCol="0">
            <a:spAutoFit/>
          </a:bodyPr>
          <a:lstStyle/>
          <a:p>
            <a:pPr algn="ctr"/>
            <a:r>
              <a:rPr lang="zh-CN" altLang="en-US" sz="3200" dirty="0">
                <a:solidFill>
                  <a:srgbClr val="AB9879"/>
                </a:solidFill>
                <a:latin typeface="华文行楷" panose="02010800040101010101" pitchFamily="2" charset="-122"/>
                <a:ea typeface="华文行楷" panose="02010800040101010101" pitchFamily="2" charset="-122"/>
              </a:rPr>
              <a:t>影响与变革</a:t>
            </a:r>
            <a:endParaRPr lang="zh-CN" altLang="en-US" dirty="0"/>
          </a:p>
        </p:txBody>
      </p:sp>
      <p:sp>
        <p:nvSpPr>
          <p:cNvPr id="19" name="文本框 18"/>
          <p:cNvSpPr txBox="1"/>
          <p:nvPr/>
        </p:nvSpPr>
        <p:spPr>
          <a:xfrm>
            <a:off x="7554109" y="1868362"/>
            <a:ext cx="677108" cy="2328522"/>
          </a:xfrm>
          <a:prstGeom prst="rect">
            <a:avLst/>
          </a:prstGeom>
          <a:noFill/>
        </p:spPr>
        <p:txBody>
          <a:bodyPr vert="eaVert" wrap="none" rtlCol="0">
            <a:spAutoFit/>
          </a:bodyPr>
          <a:lstStyle/>
          <a:p>
            <a:pPr algn="ctr"/>
            <a:r>
              <a:rPr lang="zh-CN" altLang="en-US" sz="3200" dirty="0">
                <a:solidFill>
                  <a:srgbClr val="AB9879"/>
                </a:solidFill>
                <a:latin typeface="华文行楷" panose="02010800040101010101" pitchFamily="2" charset="-122"/>
                <a:ea typeface="华文行楷" panose="02010800040101010101" pitchFamily="2" charset="-122"/>
              </a:rPr>
              <a:t>困境与突围</a:t>
            </a:r>
            <a:endParaRPr lang="zh-CN" altLang="en-US" dirty="0"/>
          </a:p>
        </p:txBody>
      </p:sp>
      <p:sp>
        <p:nvSpPr>
          <p:cNvPr id="20" name="文本框 19"/>
          <p:cNvSpPr txBox="1"/>
          <p:nvPr/>
        </p:nvSpPr>
        <p:spPr>
          <a:xfrm>
            <a:off x="8889079" y="1904297"/>
            <a:ext cx="677108" cy="2328522"/>
          </a:xfrm>
          <a:prstGeom prst="rect">
            <a:avLst/>
          </a:prstGeom>
          <a:noFill/>
        </p:spPr>
        <p:txBody>
          <a:bodyPr vert="eaVert" wrap="none" rtlCol="0">
            <a:spAutoFit/>
          </a:bodyPr>
          <a:lstStyle/>
          <a:p>
            <a:pPr algn="ctr"/>
            <a:r>
              <a:rPr lang="zh-CN" altLang="en-US" sz="3200" dirty="0">
                <a:solidFill>
                  <a:srgbClr val="AB9879"/>
                </a:solidFill>
                <a:latin typeface="华文行楷" panose="02010800040101010101" pitchFamily="2" charset="-122"/>
                <a:ea typeface="华文行楷" panose="02010800040101010101" pitchFamily="2" charset="-122"/>
              </a:rPr>
              <a:t>现状与省思</a:t>
            </a:r>
            <a:endParaRPr lang="zh-CN" altLang="en-US" dirty="0"/>
          </a:p>
        </p:txBody>
      </p:sp>
      <p:sp>
        <p:nvSpPr>
          <p:cNvPr id="21" name="文本框 20"/>
          <p:cNvSpPr txBox="1"/>
          <p:nvPr/>
        </p:nvSpPr>
        <p:spPr>
          <a:xfrm>
            <a:off x="1492285" y="4006174"/>
            <a:ext cx="2084225" cy="1384995"/>
          </a:xfrm>
          <a:prstGeom prst="rect">
            <a:avLst/>
          </a:prstGeom>
          <a:noFill/>
        </p:spPr>
        <p:txBody>
          <a:bodyPr wrap="none" rtlCol="0">
            <a:spAutoFit/>
          </a:bodyPr>
          <a:lstStyle/>
          <a:p>
            <a:r>
              <a:rPr lang="zh-CN" altLang="en-US" sz="6600">
                <a:solidFill>
                  <a:srgbClr val="89B297"/>
                </a:solidFill>
                <a:latin typeface="华文行楷" panose="02010800040101010101" pitchFamily="2" charset="-122"/>
                <a:ea typeface="华文行楷" panose="02010800040101010101" pitchFamily="2" charset="-122"/>
              </a:rPr>
              <a:t>目 录</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4298" y="-643815"/>
            <a:ext cx="5392700" cy="782628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5400806" y="299113"/>
            <a:ext cx="4126654" cy="4147496"/>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sp>
        <p:nvSpPr>
          <p:cNvPr id="12" name="文本框 11"/>
          <p:cNvSpPr txBox="1"/>
          <p:nvPr/>
        </p:nvSpPr>
        <p:spPr>
          <a:xfrm>
            <a:off x="6530478" y="1208132"/>
            <a:ext cx="1954381" cy="2492990"/>
          </a:xfrm>
          <a:prstGeom prst="rect">
            <a:avLst/>
          </a:prstGeom>
          <a:noFill/>
        </p:spPr>
        <p:txBody>
          <a:bodyPr wrap="none" rtlCol="0">
            <a:spAutoFit/>
          </a:bodyPr>
          <a:lstStyle/>
          <a:p>
            <a:r>
              <a:rPr lang="zh-CN" altLang="en-US" sz="13800">
                <a:solidFill>
                  <a:srgbClr val="89B297"/>
                </a:solidFill>
                <a:latin typeface="华文行楷" panose="02010800040101010101" pitchFamily="2" charset="-122"/>
                <a:ea typeface="华文行楷" panose="02010800040101010101" pitchFamily="2" charset="-122"/>
              </a:rPr>
              <a:t>肆</a:t>
            </a:r>
          </a:p>
          <a:p>
            <a:endParaRPr lang="zh-CN" altLang="en-US" dirty="0"/>
          </a:p>
        </p:txBody>
      </p:sp>
      <p:sp>
        <p:nvSpPr>
          <p:cNvPr id="13" name="文本框 1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684096" y="4454845"/>
            <a:ext cx="3647153" cy="923330"/>
          </a:xfrm>
          <a:prstGeom prst="rect">
            <a:avLst/>
          </a:prstGeom>
          <a:noFill/>
        </p:spPr>
        <p:txBody>
          <a:bodyPr wrap="none" rtlCol="0">
            <a:spAutoFit/>
          </a:bodyPr>
          <a:lstStyle/>
          <a:p>
            <a:pPr algn="ctr"/>
            <a:r>
              <a:rPr lang="zh-CN" altLang="en-US" sz="5400" dirty="0">
                <a:solidFill>
                  <a:srgbClr val="AB9879"/>
                </a:solidFill>
                <a:latin typeface="华文行楷" panose="02010800040101010101" pitchFamily="2" charset="-122"/>
                <a:ea typeface="华文行楷" panose="02010800040101010101" pitchFamily="2" charset="-122"/>
              </a:rPr>
              <a:t>现状与省思</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44502" y="1307533"/>
            <a:ext cx="4395299" cy="4242934"/>
            <a:chOff x="1377893" y="1726293"/>
            <a:chExt cx="4396316" cy="4243916"/>
          </a:xfrm>
        </p:grpSpPr>
        <p:grpSp>
          <p:nvGrpSpPr>
            <p:cNvPr id="6" name="Group 9"/>
            <p:cNvGrpSpPr/>
            <p:nvPr/>
          </p:nvGrpSpPr>
          <p:grpSpPr bwMode="auto">
            <a:xfrm>
              <a:off x="1894359" y="2452309"/>
              <a:ext cx="3359149" cy="3517900"/>
              <a:chOff x="0" y="0"/>
              <a:chExt cx="2520000" cy="2636995"/>
            </a:xfrm>
            <a:solidFill>
              <a:schemeClr val="bg1">
                <a:lumMod val="85000"/>
              </a:schemeClr>
            </a:solidFill>
          </p:grpSpPr>
          <p:sp>
            <p:nvSpPr>
              <p:cNvPr id="25" name="灰色圆形背景"/>
              <p:cNvSpPr>
                <a:spLocks noChangeArrowheads="1"/>
              </p:cNvSpPr>
              <p:nvPr/>
            </p:nvSpPr>
            <p:spPr bwMode="auto">
              <a:xfrm>
                <a:off x="0" y="0"/>
                <a:ext cx="2520000" cy="2520000"/>
              </a:xfrm>
              <a:custGeom>
                <a:avLst/>
                <a:gdLst>
                  <a:gd name="G0" fmla="+- 411 0 0"/>
                  <a:gd name="G1" fmla="+- 21600 0 411"/>
                  <a:gd name="G2" fmla="+- 21600 0 4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26" name="等腰三角形 103"/>
              <p:cNvSpPr>
                <a:spLocks noChangeArrowheads="1"/>
              </p:cNvSpPr>
              <p:nvPr/>
            </p:nvSpPr>
            <p:spPr bwMode="auto">
              <a:xfrm rot="8911463">
                <a:off x="2189868" y="530437"/>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prstClr val="black"/>
                  </a:solidFill>
                  <a:latin typeface="宋体" panose="02010600030101010101" pitchFamily="2" charset="-122"/>
                  <a:ea typeface="等线" panose="02010600030101010101" charset="-122"/>
                  <a:sym typeface="宋体" panose="02010600030101010101" pitchFamily="2" charset="-122"/>
                </a:endParaRPr>
              </a:p>
            </p:txBody>
          </p:sp>
          <p:sp>
            <p:nvSpPr>
              <p:cNvPr id="27" name="等腰三角形 104"/>
              <p:cNvSpPr>
                <a:spLocks noChangeArrowheads="1"/>
              </p:cNvSpPr>
              <p:nvPr/>
            </p:nvSpPr>
            <p:spPr bwMode="auto">
              <a:xfrm rot="16200000">
                <a:off x="1153284" y="2348963"/>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prstClr val="black"/>
                  </a:solidFill>
                  <a:latin typeface="宋体" panose="02010600030101010101" pitchFamily="2" charset="-122"/>
                  <a:ea typeface="等线" panose="02010600030101010101" charset="-122"/>
                  <a:sym typeface="宋体" panose="02010600030101010101" pitchFamily="2" charset="-122"/>
                </a:endParaRPr>
              </a:p>
            </p:txBody>
          </p:sp>
          <p:sp>
            <p:nvSpPr>
              <p:cNvPr id="28" name="等腰三角形 105"/>
              <p:cNvSpPr>
                <a:spLocks noChangeArrowheads="1"/>
              </p:cNvSpPr>
              <p:nvPr/>
            </p:nvSpPr>
            <p:spPr bwMode="auto">
              <a:xfrm rot="1626189">
                <a:off x="42101" y="505016"/>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prstClr val="black"/>
                  </a:solidFill>
                  <a:latin typeface="宋体" panose="02010600030101010101" pitchFamily="2" charset="-122"/>
                  <a:ea typeface="等线" panose="02010600030101010101" charset="-122"/>
                  <a:sym typeface="宋体" panose="02010600030101010101" pitchFamily="2" charset="-122"/>
                </a:endParaRPr>
              </a:p>
            </p:txBody>
          </p:sp>
        </p:grpSp>
        <p:grpSp>
          <p:nvGrpSpPr>
            <p:cNvPr id="10" name="Group 14"/>
            <p:cNvGrpSpPr/>
            <p:nvPr/>
          </p:nvGrpSpPr>
          <p:grpSpPr bwMode="auto">
            <a:xfrm>
              <a:off x="2800293" y="1726293"/>
              <a:ext cx="1536700" cy="1534583"/>
              <a:chOff x="0" y="0"/>
              <a:chExt cx="1152000" cy="1152000"/>
            </a:xfrm>
          </p:grpSpPr>
          <p:sp>
            <p:nvSpPr>
              <p:cNvPr id="22"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23" name="椭圆 111"/>
              <p:cNvSpPr>
                <a:spLocks noChangeArrowheads="1"/>
              </p:cNvSpPr>
              <p:nvPr/>
            </p:nvSpPr>
            <p:spPr bwMode="auto">
              <a:xfrm>
                <a:off x="75419" y="67304"/>
                <a:ext cx="1008000" cy="1008000"/>
              </a:xfrm>
              <a:prstGeom prst="ellipse">
                <a:avLst/>
              </a:prstGeom>
              <a:solidFill>
                <a:srgbClr val="386E6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24" name="矩形 113"/>
              <p:cNvSpPr>
                <a:spLocks noChangeArrowheads="1"/>
              </p:cNvSpPr>
              <p:nvPr/>
            </p:nvSpPr>
            <p:spPr bwMode="auto">
              <a:xfrm>
                <a:off x="87777" y="435482"/>
                <a:ext cx="986691" cy="29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lnSpc>
                    <a:spcPts val="2265"/>
                  </a:lnSpc>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时间紧</a:t>
                </a:r>
              </a:p>
            </p:txBody>
          </p:sp>
        </p:grpSp>
        <p:grpSp>
          <p:nvGrpSpPr>
            <p:cNvPr id="11" name="Group 19"/>
            <p:cNvGrpSpPr/>
            <p:nvPr/>
          </p:nvGrpSpPr>
          <p:grpSpPr bwMode="auto">
            <a:xfrm>
              <a:off x="2614025" y="3171976"/>
              <a:ext cx="1919816" cy="1921933"/>
              <a:chOff x="0" y="0"/>
              <a:chExt cx="1440000" cy="1440000"/>
            </a:xfrm>
            <a:solidFill>
              <a:schemeClr val="bg1">
                <a:lumMod val="85000"/>
              </a:schemeClr>
            </a:solidFill>
          </p:grpSpPr>
          <p:sp>
            <p:nvSpPr>
              <p:cNvPr id="20" name="灰色圆形背景"/>
              <p:cNvSpPr>
                <a:spLocks noChangeArrowheads="1"/>
              </p:cNvSpPr>
              <p:nvPr/>
            </p:nvSpPr>
            <p:spPr bwMode="auto">
              <a:xfrm>
                <a:off x="0" y="0"/>
                <a:ext cx="1440000" cy="1440000"/>
              </a:xfrm>
              <a:prstGeom prst="ellipse">
                <a:avLst/>
              </a:prstGeom>
              <a:solidFill>
                <a:schemeClr val="bg1">
                  <a:lumMod val="7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21" name="矩形 108"/>
              <p:cNvSpPr>
                <a:spLocks noChangeArrowheads="1"/>
              </p:cNvSpPr>
              <p:nvPr/>
            </p:nvSpPr>
            <p:spPr bwMode="auto">
              <a:xfrm>
                <a:off x="95379" y="610573"/>
                <a:ext cx="1295834" cy="3447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lnSpc>
                    <a:spcPts val="2265"/>
                  </a:lnSpc>
                </a:pPr>
                <a:r>
                  <a:rPr lang="zh-CN" altLang="en-US" sz="4800" dirty="0">
                    <a:latin typeface="微软雅黑" panose="020B0503020204020204" pitchFamily="34" charset="-122"/>
                    <a:ea typeface="微软雅黑" panose="020B0503020204020204" pitchFamily="34" charset="-122"/>
                    <a:sym typeface="微软雅黑" panose="020B0503020204020204" pitchFamily="34" charset="-122"/>
                  </a:rPr>
                  <a:t>现状</a:t>
                </a:r>
              </a:p>
            </p:txBody>
          </p:sp>
        </p:grpSp>
        <p:grpSp>
          <p:nvGrpSpPr>
            <p:cNvPr id="12" name="Group 22"/>
            <p:cNvGrpSpPr/>
            <p:nvPr/>
          </p:nvGrpSpPr>
          <p:grpSpPr bwMode="auto">
            <a:xfrm>
              <a:off x="4237509" y="4192209"/>
              <a:ext cx="1536700" cy="1536700"/>
              <a:chOff x="0" y="0"/>
              <a:chExt cx="1152000" cy="1152000"/>
            </a:xfrm>
          </p:grpSpPr>
          <p:sp>
            <p:nvSpPr>
              <p:cNvPr id="17"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18" name="椭圆 116"/>
              <p:cNvSpPr>
                <a:spLocks noChangeArrowheads="1"/>
              </p:cNvSpPr>
              <p:nvPr/>
            </p:nvSpPr>
            <p:spPr bwMode="auto">
              <a:xfrm>
                <a:off x="72000" y="69125"/>
                <a:ext cx="1008000" cy="1008000"/>
              </a:xfrm>
              <a:prstGeom prst="ellipse">
                <a:avLst/>
              </a:prstGeom>
              <a:solidFill>
                <a:srgbClr val="386E6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19" name="矩形 118"/>
              <p:cNvSpPr>
                <a:spLocks noChangeArrowheads="1"/>
              </p:cNvSpPr>
              <p:nvPr/>
            </p:nvSpPr>
            <p:spPr bwMode="auto">
              <a:xfrm>
                <a:off x="82655" y="453988"/>
                <a:ext cx="986691" cy="29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lnSpc>
                    <a:spcPts val="2265"/>
                  </a:lnSpc>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任务重</a:t>
                </a:r>
              </a:p>
            </p:txBody>
          </p:sp>
        </p:grpSp>
        <p:grpSp>
          <p:nvGrpSpPr>
            <p:cNvPr id="13" name="Group 27"/>
            <p:cNvGrpSpPr/>
            <p:nvPr/>
          </p:nvGrpSpPr>
          <p:grpSpPr bwMode="auto">
            <a:xfrm>
              <a:off x="1377893" y="4192209"/>
              <a:ext cx="1536700" cy="1536700"/>
              <a:chOff x="0" y="0"/>
              <a:chExt cx="1152000" cy="1152000"/>
            </a:xfrm>
          </p:grpSpPr>
          <p:sp>
            <p:nvSpPr>
              <p:cNvPr id="14"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15" name="椭圆 121"/>
              <p:cNvSpPr>
                <a:spLocks noChangeArrowheads="1"/>
              </p:cNvSpPr>
              <p:nvPr/>
            </p:nvSpPr>
            <p:spPr bwMode="auto">
              <a:xfrm>
                <a:off x="68592" y="69125"/>
                <a:ext cx="1008000" cy="1008000"/>
              </a:xfrm>
              <a:prstGeom prst="ellipse">
                <a:avLst/>
              </a:prstGeom>
              <a:solidFill>
                <a:srgbClr val="386E6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16" name="矩形 123"/>
              <p:cNvSpPr>
                <a:spLocks noChangeArrowheads="1"/>
              </p:cNvSpPr>
              <p:nvPr/>
            </p:nvSpPr>
            <p:spPr bwMode="auto">
              <a:xfrm>
                <a:off x="79245" y="396173"/>
                <a:ext cx="986691" cy="29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lnSpc>
                    <a:spcPts val="2265"/>
                  </a:lnSpc>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经验浅</a:t>
                </a:r>
              </a:p>
            </p:txBody>
          </p:sp>
        </p:grpSp>
      </p:grpSp>
      <p:sp>
        <p:nvSpPr>
          <p:cNvPr id="29" name="椭圆 28"/>
          <p:cNvSpPr/>
          <p:nvPr/>
        </p:nvSpPr>
        <p:spPr>
          <a:xfrm>
            <a:off x="5748361" y="2339350"/>
            <a:ext cx="576489" cy="576652"/>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prstClr val="white"/>
                </a:solidFill>
                <a:latin typeface="Impact MT Std" pitchFamily="34" charset="0"/>
                <a:ea typeface="微软雅黑" panose="020B0503020204020204" pitchFamily="34" charset="-122"/>
              </a:rPr>
              <a:t>1</a:t>
            </a:r>
            <a:endParaRPr lang="zh-CN" altLang="en-US" dirty="0">
              <a:solidFill>
                <a:prstClr val="white"/>
              </a:solidFill>
              <a:latin typeface="Impact MT Std" pitchFamily="34" charset="0"/>
              <a:ea typeface="微软雅黑" panose="020B0503020204020204" pitchFamily="34" charset="-122"/>
            </a:endParaRPr>
          </a:p>
        </p:txBody>
      </p:sp>
      <p:cxnSp>
        <p:nvCxnSpPr>
          <p:cNvPr id="30" name="直接连接符 29"/>
          <p:cNvCxnSpPr/>
          <p:nvPr/>
        </p:nvCxnSpPr>
        <p:spPr>
          <a:xfrm>
            <a:off x="6312669" y="2606021"/>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标题 11"/>
          <p:cNvSpPr txBox="1"/>
          <p:nvPr/>
        </p:nvSpPr>
        <p:spPr>
          <a:xfrm>
            <a:off x="7353992" y="2354647"/>
            <a:ext cx="3865035" cy="796468"/>
          </a:xfrm>
          <a:prstGeom prst="rect">
            <a:avLst/>
          </a:prstGeom>
          <a:ln>
            <a:solidFill>
              <a:srgbClr val="7030A0"/>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r>
              <a:rPr lang="zh-CN" altLang="en-US" sz="2400" dirty="0">
                <a:latin typeface="微软雅黑" panose="020B0503020204020204" pitchFamily="34" charset="-122"/>
                <a:ea typeface="微软雅黑" panose="020B0503020204020204" pitchFamily="34" charset="-122"/>
              </a:rPr>
              <a:t>运用宏阔的课程思维备课，而不是狭隘的教学思维。</a:t>
            </a:r>
            <a:endParaRPr lang="en-US" altLang="zh-CN" sz="2400" dirty="0">
              <a:latin typeface="微软雅黑" panose="020B0503020204020204" pitchFamily="34" charset="-122"/>
              <a:ea typeface="微软雅黑" panose="020B0503020204020204" pitchFamily="34" charset="-122"/>
            </a:endParaRPr>
          </a:p>
          <a:p>
            <a:pPr algn="l" defTabSz="914400"/>
            <a:endParaRPr lang="zh-CN" altLang="en-US" sz="2400" dirty="0">
              <a:latin typeface="微软雅黑" panose="020B0503020204020204" pitchFamily="34" charset="-122"/>
              <a:ea typeface="微软雅黑" panose="020B0503020204020204" pitchFamily="34" charset="-122"/>
            </a:endParaRPr>
          </a:p>
        </p:txBody>
      </p:sp>
      <p:sp>
        <p:nvSpPr>
          <p:cNvPr id="32" name="椭圆 31"/>
          <p:cNvSpPr/>
          <p:nvPr/>
        </p:nvSpPr>
        <p:spPr>
          <a:xfrm>
            <a:off x="5748362" y="3271087"/>
            <a:ext cx="576489" cy="576652"/>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prstClr val="white"/>
                </a:solidFill>
                <a:latin typeface="Impact MT Std" pitchFamily="34" charset="0"/>
                <a:ea typeface="微软雅黑" panose="020B0503020204020204" pitchFamily="34" charset="-122"/>
              </a:rPr>
              <a:t>2</a:t>
            </a:r>
            <a:endParaRPr lang="zh-CN" altLang="en-US" dirty="0">
              <a:solidFill>
                <a:prstClr val="white"/>
              </a:solidFill>
              <a:latin typeface="Impact MT Std" pitchFamily="34" charset="0"/>
              <a:ea typeface="微软雅黑" panose="020B0503020204020204" pitchFamily="34" charset="-122"/>
            </a:endParaRPr>
          </a:p>
        </p:txBody>
      </p:sp>
      <p:cxnSp>
        <p:nvCxnSpPr>
          <p:cNvPr id="33" name="直接连接符 32"/>
          <p:cNvCxnSpPr/>
          <p:nvPr/>
        </p:nvCxnSpPr>
        <p:spPr>
          <a:xfrm>
            <a:off x="6312670" y="3537757"/>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标题 11"/>
          <p:cNvSpPr txBox="1"/>
          <p:nvPr/>
        </p:nvSpPr>
        <p:spPr>
          <a:xfrm>
            <a:off x="7353992" y="3435838"/>
            <a:ext cx="3865035" cy="796468"/>
          </a:xfrm>
          <a:prstGeom prst="rect">
            <a:avLst/>
          </a:prstGeom>
          <a:ln>
            <a:solidFill>
              <a:srgbClr val="7030A0"/>
            </a:solidFill>
          </a:ln>
        </p:spPr>
        <p:txBody>
          <a:bodyPr>
            <a:noAutofit/>
          </a:bodyPr>
          <a:lstStyle>
            <a:defPPr>
              <a:defRPr lang="zh-CN"/>
            </a:defPPr>
            <a:lvl1pPr defTabSz="914400">
              <a:spcBef>
                <a:spcPct val="0"/>
              </a:spcBef>
              <a:buNone/>
              <a:defRPr sz="2400">
                <a:latin typeface="微软雅黑" panose="020B0503020204020204" pitchFamily="34" charset="-122"/>
                <a:ea typeface="微软雅黑" panose="020B0503020204020204" pitchFamily="34" charset="-122"/>
                <a:cs typeface="+mj-cs"/>
              </a:defRPr>
            </a:lvl1pPr>
          </a:lstStyle>
          <a:p>
            <a:r>
              <a:rPr lang="zh-CN" altLang="en-US" dirty="0"/>
              <a:t>教学设计应该走专业化道路，而不是凭感觉或经验。</a:t>
            </a:r>
          </a:p>
        </p:txBody>
      </p:sp>
      <p:sp>
        <p:nvSpPr>
          <p:cNvPr id="35" name="椭圆 34"/>
          <p:cNvSpPr/>
          <p:nvPr/>
        </p:nvSpPr>
        <p:spPr>
          <a:xfrm>
            <a:off x="5748362" y="4186173"/>
            <a:ext cx="576489" cy="576652"/>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prstClr val="white"/>
                </a:solidFill>
                <a:latin typeface="Impact MT Std" pitchFamily="34" charset="0"/>
                <a:ea typeface="微软雅黑" panose="020B0503020204020204" pitchFamily="34" charset="-122"/>
              </a:rPr>
              <a:t>3</a:t>
            </a:r>
            <a:endParaRPr lang="zh-CN" altLang="en-US" dirty="0">
              <a:solidFill>
                <a:prstClr val="white"/>
              </a:solidFill>
              <a:latin typeface="Impact MT Std" pitchFamily="34" charset="0"/>
              <a:ea typeface="微软雅黑" panose="020B0503020204020204" pitchFamily="34" charset="-122"/>
            </a:endParaRPr>
          </a:p>
        </p:txBody>
      </p:sp>
      <p:cxnSp>
        <p:nvCxnSpPr>
          <p:cNvPr id="36" name="直接连接符 35"/>
          <p:cNvCxnSpPr/>
          <p:nvPr/>
        </p:nvCxnSpPr>
        <p:spPr>
          <a:xfrm>
            <a:off x="6312670" y="4452843"/>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7" name="标题 11"/>
          <p:cNvSpPr txBox="1"/>
          <p:nvPr/>
        </p:nvSpPr>
        <p:spPr>
          <a:xfrm>
            <a:off x="7319475" y="4367573"/>
            <a:ext cx="3865035" cy="796468"/>
          </a:xfrm>
          <a:prstGeom prst="rect">
            <a:avLst/>
          </a:prstGeom>
          <a:ln>
            <a:solidFill>
              <a:srgbClr val="7030A0"/>
            </a:solidFill>
          </a:ln>
        </p:spPr>
        <p:txBody>
          <a:bodyPr>
            <a:noAutofit/>
          </a:bodyPr>
          <a:lstStyle>
            <a:defPPr>
              <a:defRPr lang="zh-CN"/>
            </a:defPPr>
            <a:lvl1pPr defTabSz="914400">
              <a:spcBef>
                <a:spcPct val="0"/>
              </a:spcBef>
              <a:buNone/>
              <a:defRPr sz="2400">
                <a:latin typeface="微软雅黑" panose="020B0503020204020204" pitchFamily="34" charset="-122"/>
                <a:ea typeface="微软雅黑" panose="020B0503020204020204" pitchFamily="34" charset="-122"/>
                <a:cs typeface="+mj-cs"/>
              </a:defRPr>
            </a:lvl1pPr>
          </a:lstStyle>
          <a:p>
            <a:r>
              <a:rPr lang="zh-CN" altLang="en-US" dirty="0"/>
              <a:t>提高教师教学设计能力是提升教学质量的必由之路。</a:t>
            </a:r>
          </a:p>
        </p:txBody>
      </p:sp>
      <p:grpSp>
        <p:nvGrpSpPr>
          <p:cNvPr id="2" name="组合 1"/>
          <p:cNvGrpSpPr/>
          <p:nvPr/>
        </p:nvGrpSpPr>
        <p:grpSpPr>
          <a:xfrm>
            <a:off x="7275978" y="510075"/>
            <a:ext cx="3357339" cy="1676889"/>
            <a:chOff x="197926" y="77998"/>
            <a:chExt cx="3357339" cy="1676889"/>
          </a:xfrm>
        </p:grpSpPr>
        <p:pic>
          <p:nvPicPr>
            <p:cNvPr id="3" name="Picture 271" descr="21"/>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13530" y="317944"/>
              <a:ext cx="2344278" cy="1107996"/>
            </a:xfrm>
            <a:prstGeom prst="rect">
              <a:avLst/>
            </a:prstGeom>
            <a:noFill/>
          </p:spPr>
          <p:txBody>
            <a:bodyPr wrap="square" rtlCol="0">
              <a:spAutoFit/>
            </a:bodyPr>
            <a:lstStyle/>
            <a:p>
              <a:pPr algn="dist"/>
              <a:r>
                <a:rPr lang="zh-CN" altLang="en-US" sz="6600" dirty="0">
                  <a:solidFill>
                    <a:schemeClr val="bg1"/>
                  </a:solidFill>
                  <a:latin typeface="华文行楷" panose="02010800040101010101" pitchFamily="2" charset="-122"/>
                  <a:ea typeface="华文行楷" panose="02010800040101010101" pitchFamily="2" charset="-122"/>
                </a:rPr>
                <a:t>省思</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5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25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250" fill="hold"/>
                                        <p:tgtEl>
                                          <p:spTgt spid="31"/>
                                        </p:tgtEl>
                                        <p:attrNameLst>
                                          <p:attrName>ppt_w</p:attrName>
                                        </p:attrNameLst>
                                      </p:cBhvr>
                                      <p:tavLst>
                                        <p:tav tm="0">
                                          <p:val>
                                            <p:fltVal val="0"/>
                                          </p:val>
                                        </p:tav>
                                        <p:tav tm="100000">
                                          <p:val>
                                            <p:strVal val="#ppt_w"/>
                                          </p:val>
                                        </p:tav>
                                      </p:tavLst>
                                    </p:anim>
                                    <p:anim calcmode="lin" valueType="num">
                                      <p:cBhvr>
                                        <p:cTn id="28" dur="250" fill="hold"/>
                                        <p:tgtEl>
                                          <p:spTgt spid="31"/>
                                        </p:tgtEl>
                                        <p:attrNameLst>
                                          <p:attrName>ppt_h</p:attrName>
                                        </p:attrNameLst>
                                      </p:cBhvr>
                                      <p:tavLst>
                                        <p:tav tm="0">
                                          <p:val>
                                            <p:fltVal val="0"/>
                                          </p:val>
                                        </p:tav>
                                        <p:tav tm="100000">
                                          <p:val>
                                            <p:strVal val="#ppt_h"/>
                                          </p:val>
                                        </p:tav>
                                      </p:tavLst>
                                    </p:anim>
                                    <p:animEffect transition="in" filter="fade">
                                      <p:cBhvr>
                                        <p:cTn id="29" dur="25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5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250"/>
                                        <p:tgtEl>
                                          <p:spTgt spid="3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250" fill="hold"/>
                                        <p:tgtEl>
                                          <p:spTgt spid="34"/>
                                        </p:tgtEl>
                                        <p:attrNameLst>
                                          <p:attrName>ppt_w</p:attrName>
                                        </p:attrNameLst>
                                      </p:cBhvr>
                                      <p:tavLst>
                                        <p:tav tm="0">
                                          <p:val>
                                            <p:fltVal val="0"/>
                                          </p:val>
                                        </p:tav>
                                        <p:tav tm="100000">
                                          <p:val>
                                            <p:strVal val="#ppt_w"/>
                                          </p:val>
                                        </p:tav>
                                      </p:tavLst>
                                    </p:anim>
                                    <p:anim calcmode="lin" valueType="num">
                                      <p:cBhvr>
                                        <p:cTn id="41" dur="250" fill="hold"/>
                                        <p:tgtEl>
                                          <p:spTgt spid="34"/>
                                        </p:tgtEl>
                                        <p:attrNameLst>
                                          <p:attrName>ppt_h</p:attrName>
                                        </p:attrNameLst>
                                      </p:cBhvr>
                                      <p:tavLst>
                                        <p:tav tm="0">
                                          <p:val>
                                            <p:fltVal val="0"/>
                                          </p:val>
                                        </p:tav>
                                        <p:tav tm="100000">
                                          <p:val>
                                            <p:strVal val="#ppt_h"/>
                                          </p:val>
                                        </p:tav>
                                      </p:tavLst>
                                    </p:anim>
                                    <p:animEffect transition="in" filter="fade">
                                      <p:cBhvr>
                                        <p:cTn id="42" dur="25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250"/>
                                        <p:tgtEl>
                                          <p:spTgt spid="35"/>
                                        </p:tgtEl>
                                      </p:cBhvr>
                                    </p:animEffect>
                                  </p:childTnLst>
                                </p:cTn>
                              </p:par>
                              <p:par>
                                <p:cTn id="48" presetID="22" presetClass="entr" presetSubtype="8"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250"/>
                                        <p:tgtEl>
                                          <p:spTgt spid="3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250" fill="hold"/>
                                        <p:tgtEl>
                                          <p:spTgt spid="37"/>
                                        </p:tgtEl>
                                        <p:attrNameLst>
                                          <p:attrName>ppt_w</p:attrName>
                                        </p:attrNameLst>
                                      </p:cBhvr>
                                      <p:tavLst>
                                        <p:tav tm="0">
                                          <p:val>
                                            <p:fltVal val="0"/>
                                          </p:val>
                                        </p:tav>
                                        <p:tav tm="100000">
                                          <p:val>
                                            <p:strVal val="#ppt_w"/>
                                          </p:val>
                                        </p:tav>
                                      </p:tavLst>
                                    </p:anim>
                                    <p:anim calcmode="lin" valueType="num">
                                      <p:cBhvr>
                                        <p:cTn id="54" dur="250" fill="hold"/>
                                        <p:tgtEl>
                                          <p:spTgt spid="37"/>
                                        </p:tgtEl>
                                        <p:attrNameLst>
                                          <p:attrName>ppt_h</p:attrName>
                                        </p:attrNameLst>
                                      </p:cBhvr>
                                      <p:tavLst>
                                        <p:tav tm="0">
                                          <p:val>
                                            <p:fltVal val="0"/>
                                          </p:val>
                                        </p:tav>
                                        <p:tav tm="100000">
                                          <p:val>
                                            <p:strVal val="#ppt_h"/>
                                          </p:val>
                                        </p:tav>
                                      </p:tavLst>
                                    </p:anim>
                                    <p:animEffect transition="in" filter="fade">
                                      <p:cBhvr>
                                        <p:cTn id="55"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4" grpId="0" animBg="1"/>
      <p:bldP spid="35"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409700" y="1847850"/>
            <a:ext cx="8943975" cy="233362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结语：将教育评价贯穿于课堂教学，</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让达到目标的学生获得成功的满足感，更加主动学习；</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让尚未达到目标的学生明确努力的方向，真正落实教学的有效性，真正关注每一个学生的终身发展。</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2"/>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a:off x="0" y="3827557"/>
            <a:ext cx="2818234" cy="3207090"/>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1695" r="21390" b="50610"/>
          <a:stretch>
            <a:fillRect/>
          </a:stretch>
        </p:blipFill>
        <p:spPr>
          <a:xfrm>
            <a:off x="687432" y="0"/>
            <a:ext cx="4728261" cy="6156101"/>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a:off x="9556124" y="3032623"/>
            <a:ext cx="2635878" cy="3825379"/>
          </a:xfrm>
          <a:prstGeom prst="rect">
            <a:avLst/>
          </a:prstGeom>
        </p:spPr>
      </p:pic>
      <p:sp>
        <p:nvSpPr>
          <p:cNvPr id="13" name="文本框 12"/>
          <p:cNvSpPr txBox="1"/>
          <p:nvPr/>
        </p:nvSpPr>
        <p:spPr>
          <a:xfrm>
            <a:off x="5827095" y="1960344"/>
            <a:ext cx="6340197" cy="1846659"/>
          </a:xfrm>
          <a:prstGeom prst="rect">
            <a:avLst/>
          </a:prstGeom>
          <a:noFill/>
        </p:spPr>
        <p:txBody>
          <a:bodyPr wrap="none" rtlCol="0">
            <a:spAutoFit/>
          </a:bodyPr>
          <a:lstStyle/>
          <a:p>
            <a:r>
              <a:rPr lang="zh-CN" altLang="en-US" sz="9600" dirty="0">
                <a:solidFill>
                  <a:srgbClr val="395437"/>
                </a:solidFill>
                <a:latin typeface="本墨绪圆-常规" panose="02000000000000000000" pitchFamily="2" charset="-122"/>
                <a:ea typeface="本墨绪圆-常规" panose="02000000000000000000" pitchFamily="2" charset="-122"/>
              </a:rPr>
              <a:t>敬请指正！</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6200"/>
            <a:ext cx="6858000" cy="6705600"/>
          </a:xfrm>
          <a:prstGeom prst="rect">
            <a:avLst/>
          </a:prstGeom>
        </p:spPr>
      </p:pic>
      <p:sp>
        <p:nvSpPr>
          <p:cNvPr id="9" name="文本框 8"/>
          <p:cNvSpPr txBox="1"/>
          <p:nvPr/>
        </p:nvSpPr>
        <p:spPr>
          <a:xfrm>
            <a:off x="7379855" y="759688"/>
            <a:ext cx="4091709" cy="4812792"/>
          </a:xfrm>
          <a:prstGeom prst="rect">
            <a:avLst/>
          </a:prstGeom>
          <a:noFill/>
          <a:ln w="38100">
            <a:solidFill>
              <a:srgbClr val="FFC000"/>
            </a:solidFill>
            <a:prstDash val="dashDot"/>
          </a:ln>
        </p:spPr>
        <p:txBody>
          <a:bodyPr wrap="square" rtlCol="0">
            <a:spAutoFit/>
          </a:bodyPr>
          <a:lstStyle/>
          <a:p>
            <a:pPr indent="267970" algn="just">
              <a:lnSpc>
                <a:spcPct val="117000"/>
              </a:lnSpc>
            </a:pPr>
            <a:r>
              <a:rPr lang="zh-CN" altLang="zh-CN" sz="2400" b="1" kern="100" dirty="0">
                <a:solidFill>
                  <a:srgbClr val="0000FF"/>
                </a:solidFill>
                <a:effectLst/>
                <a:latin typeface="Calibri" panose="020F0502020204030204" pitchFamily="34" charset="0"/>
                <a:ea typeface="宋体" panose="02010600030101010101" pitchFamily="2" charset="-122"/>
                <a:cs typeface="宋体" panose="02010600030101010101" pitchFamily="2" charset="-122"/>
              </a:rPr>
              <a:t>四是增强了指导性。各课程标准针对“内容要求”提出“学业要求”“教学提示”，细化了评价与考试命题建议，</a:t>
            </a:r>
            <a:r>
              <a:rPr lang="zh-CN" altLang="zh-CN" sz="2400" b="1" kern="100" dirty="0">
                <a:solidFill>
                  <a:srgbClr val="0000FF"/>
                </a:solidFill>
                <a:effectLst/>
                <a:highlight>
                  <a:srgbClr val="FFFF00"/>
                </a:highlight>
                <a:latin typeface="Calibri" panose="020F0502020204030204" pitchFamily="34" charset="0"/>
                <a:ea typeface="宋体" panose="02010600030101010101" pitchFamily="2" charset="-122"/>
                <a:cs typeface="宋体" panose="02010600030101010101" pitchFamily="2" charset="-122"/>
              </a:rPr>
              <a:t>注重实现“教一学一评”一致性</a:t>
            </a:r>
            <a:r>
              <a:rPr lang="zh-CN" altLang="zh-CN" sz="2400" b="1" kern="100" dirty="0">
                <a:solidFill>
                  <a:srgbClr val="0000FF"/>
                </a:solidFill>
                <a:effectLst/>
                <a:latin typeface="Calibri" panose="020F0502020204030204" pitchFamily="34" charset="0"/>
                <a:ea typeface="宋体" panose="02010600030101010101" pitchFamily="2" charset="-122"/>
                <a:cs typeface="宋体" panose="02010600030101010101" pitchFamily="2" charset="-122"/>
              </a:rPr>
              <a:t>，增加了教学、评价案例，不仅明确了“为什么教”“教什么”“教到什么程度”，而且强化了“怎么教”的具体指导，做到好用、管用。</a:t>
            </a:r>
            <a:endParaRPr lang="zh-CN" altLang="zh-CN" sz="24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4298" y="-643815"/>
            <a:ext cx="5392700" cy="782628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5400806" y="299113"/>
            <a:ext cx="4126654" cy="4147496"/>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sp>
        <p:nvSpPr>
          <p:cNvPr id="12" name="文本框 11"/>
          <p:cNvSpPr txBox="1"/>
          <p:nvPr/>
        </p:nvSpPr>
        <p:spPr>
          <a:xfrm>
            <a:off x="6530478" y="1208132"/>
            <a:ext cx="1954381" cy="2492990"/>
          </a:xfrm>
          <a:prstGeom prst="rect">
            <a:avLst/>
          </a:prstGeom>
          <a:noFill/>
        </p:spPr>
        <p:txBody>
          <a:bodyPr wrap="none" rtlCol="0">
            <a:spAutoFit/>
          </a:bodyPr>
          <a:lstStyle/>
          <a:p>
            <a:r>
              <a:rPr lang="zh-CN" altLang="en-US" sz="13800">
                <a:solidFill>
                  <a:srgbClr val="89B297"/>
                </a:solidFill>
                <a:latin typeface="华文行楷" panose="02010800040101010101" pitchFamily="2" charset="-122"/>
                <a:ea typeface="华文行楷" panose="02010800040101010101" pitchFamily="2" charset="-122"/>
              </a:rPr>
              <a:t>壹</a:t>
            </a:r>
          </a:p>
          <a:p>
            <a:endParaRPr lang="zh-CN" altLang="en-US" dirty="0"/>
          </a:p>
        </p:txBody>
      </p:sp>
      <p:sp>
        <p:nvSpPr>
          <p:cNvPr id="13" name="文本框 1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684093" y="4454845"/>
            <a:ext cx="3647153" cy="923330"/>
          </a:xfrm>
          <a:prstGeom prst="rect">
            <a:avLst/>
          </a:prstGeom>
          <a:noFill/>
        </p:spPr>
        <p:txBody>
          <a:bodyPr wrap="none" rtlCol="0">
            <a:spAutoFit/>
          </a:bodyPr>
          <a:lstStyle/>
          <a:p>
            <a:pPr algn="ctr"/>
            <a:r>
              <a:rPr lang="zh-CN" altLang="en-US" sz="5400" dirty="0">
                <a:solidFill>
                  <a:srgbClr val="AB9879"/>
                </a:solidFill>
                <a:latin typeface="华文行楷" panose="02010800040101010101" pitchFamily="2" charset="-122"/>
                <a:ea typeface="华文行楷" panose="02010800040101010101" pitchFamily="2" charset="-122"/>
              </a:rPr>
              <a:t>概念与理解</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41733" t="3567" r="39946" b="65635"/>
          <a:stretch>
            <a:fillRect/>
          </a:stretch>
        </p:blipFill>
        <p:spPr>
          <a:xfrm rot="16200000">
            <a:off x="5041847" y="-2141628"/>
            <a:ext cx="1831796" cy="6115052"/>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0" y="-191062"/>
            <a:ext cx="1651250" cy="2396415"/>
          </a:xfrm>
          <a:prstGeom prst="rect">
            <a:avLst/>
          </a:prstGeom>
        </p:spPr>
      </p:pic>
      <p:sp>
        <p:nvSpPr>
          <p:cNvPr id="6" name="文本框 5"/>
          <p:cNvSpPr txBox="1"/>
          <p:nvPr/>
        </p:nvSpPr>
        <p:spPr>
          <a:xfrm>
            <a:off x="3556000" y="600364"/>
            <a:ext cx="4682836" cy="646331"/>
          </a:xfrm>
          <a:prstGeom prst="rect">
            <a:avLst/>
          </a:prstGeom>
          <a:noFill/>
        </p:spPr>
        <p:txBody>
          <a:bodyPr wrap="square" rtlCol="0">
            <a:spAutoFit/>
          </a:bodyPr>
          <a:lstStyle/>
          <a:p>
            <a:pPr algn="ctr"/>
            <a:r>
              <a:rPr lang="zh-CN" altLang="en-US" sz="3600" b="1" dirty="0"/>
              <a:t>何为教</a:t>
            </a:r>
            <a:r>
              <a:rPr lang="en-US" altLang="zh-CN" sz="3600" b="1" dirty="0"/>
              <a:t>-</a:t>
            </a:r>
            <a:r>
              <a:rPr lang="zh-CN" altLang="en-US" sz="3600" b="1" dirty="0"/>
              <a:t>学</a:t>
            </a:r>
            <a:r>
              <a:rPr lang="en-US" altLang="zh-CN" sz="3600" b="1" dirty="0"/>
              <a:t>-</a:t>
            </a:r>
            <a:r>
              <a:rPr lang="zh-CN" altLang="en-US" sz="3600" b="1" dirty="0"/>
              <a:t>评一致性？</a:t>
            </a:r>
          </a:p>
        </p:txBody>
      </p:sp>
      <p:sp>
        <p:nvSpPr>
          <p:cNvPr id="7" name="文本框 6"/>
          <p:cNvSpPr txBox="1"/>
          <p:nvPr/>
        </p:nvSpPr>
        <p:spPr>
          <a:xfrm>
            <a:off x="526472" y="2738554"/>
            <a:ext cx="2844799"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教师的教（引导）</a:t>
            </a:r>
          </a:p>
        </p:txBody>
      </p:sp>
      <p:sp>
        <p:nvSpPr>
          <p:cNvPr id="8" name="文本框 7"/>
          <p:cNvSpPr txBox="1"/>
          <p:nvPr/>
        </p:nvSpPr>
        <p:spPr>
          <a:xfrm>
            <a:off x="526473" y="3933326"/>
            <a:ext cx="2844798"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学生的学（根本）</a:t>
            </a:r>
          </a:p>
        </p:txBody>
      </p:sp>
      <p:sp>
        <p:nvSpPr>
          <p:cNvPr id="9" name="文本框 8"/>
          <p:cNvSpPr txBox="1"/>
          <p:nvPr/>
        </p:nvSpPr>
        <p:spPr>
          <a:xfrm>
            <a:off x="526472" y="5138701"/>
            <a:ext cx="2844798"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课堂的评（激励）</a:t>
            </a:r>
          </a:p>
        </p:txBody>
      </p:sp>
      <p:grpSp>
        <p:nvGrpSpPr>
          <p:cNvPr id="10" name="组合 9"/>
          <p:cNvGrpSpPr/>
          <p:nvPr/>
        </p:nvGrpSpPr>
        <p:grpSpPr>
          <a:xfrm>
            <a:off x="3491345" y="2738554"/>
            <a:ext cx="674255" cy="2794028"/>
            <a:chOff x="3491345" y="2738554"/>
            <a:chExt cx="674255" cy="2794028"/>
          </a:xfrm>
        </p:grpSpPr>
        <p:sp>
          <p:nvSpPr>
            <p:cNvPr id="11" name="右中括号 10"/>
            <p:cNvSpPr/>
            <p:nvPr/>
          </p:nvSpPr>
          <p:spPr>
            <a:xfrm>
              <a:off x="3491345" y="2738554"/>
              <a:ext cx="674255" cy="2794028"/>
            </a:xfrm>
            <a:prstGeom prst="rightBracket">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2" name="直接连接符 11"/>
            <p:cNvCxnSpPr/>
            <p:nvPr/>
          </p:nvCxnSpPr>
          <p:spPr>
            <a:xfrm>
              <a:off x="3556000" y="4211782"/>
              <a:ext cx="609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3" name="箭头: 虚尾 12"/>
          <p:cNvSpPr/>
          <p:nvPr/>
        </p:nvSpPr>
        <p:spPr>
          <a:xfrm>
            <a:off x="4202547" y="3898218"/>
            <a:ext cx="831271" cy="593436"/>
          </a:xfrm>
          <a:prstGeom prst="stripedRigh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4973782" y="3429000"/>
            <a:ext cx="2743199" cy="164176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微软雅黑" panose="020B0503020204020204" pitchFamily="34" charset="-122"/>
                <a:ea typeface="微软雅黑" panose="020B0503020204020204" pitchFamily="34" charset="-122"/>
              </a:rPr>
              <a:t>学习目标</a:t>
            </a:r>
            <a:endParaRPr lang="en-US" altLang="zh-CN" sz="3600" b="1" dirty="0">
              <a:solidFill>
                <a:schemeClr val="bg1"/>
              </a:solidFill>
              <a:latin typeface="微软雅黑" panose="020B0503020204020204" pitchFamily="34" charset="-122"/>
              <a:ea typeface="微软雅黑" panose="020B0503020204020204" pitchFamily="34" charset="-122"/>
            </a:endParaRPr>
          </a:p>
          <a:p>
            <a:pPr algn="ctr"/>
            <a:r>
              <a:rPr lang="zh-CN" altLang="en-US" sz="3600" b="1" dirty="0">
                <a:solidFill>
                  <a:schemeClr val="bg1"/>
                </a:solidFill>
                <a:latin typeface="微软雅黑" panose="020B0503020204020204" pitchFamily="34" charset="-122"/>
                <a:ea typeface="微软雅黑" panose="020B0503020204020204" pitchFamily="34" charset="-122"/>
              </a:rPr>
              <a:t>（核心）</a:t>
            </a:r>
          </a:p>
        </p:txBody>
      </p:sp>
      <p:sp>
        <p:nvSpPr>
          <p:cNvPr id="15" name="箭头: 虚尾 14"/>
          <p:cNvSpPr/>
          <p:nvPr/>
        </p:nvSpPr>
        <p:spPr>
          <a:xfrm>
            <a:off x="7763164" y="3898218"/>
            <a:ext cx="632689" cy="593436"/>
          </a:xfrm>
          <a:prstGeom prst="stripedRigh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8488216" y="2624754"/>
            <a:ext cx="794329" cy="3140364"/>
            <a:chOff x="8488216" y="2624754"/>
            <a:chExt cx="794329" cy="3140364"/>
          </a:xfrm>
        </p:grpSpPr>
        <p:grpSp>
          <p:nvGrpSpPr>
            <p:cNvPr id="17" name="组合 16"/>
            <p:cNvGrpSpPr/>
            <p:nvPr/>
          </p:nvGrpSpPr>
          <p:grpSpPr>
            <a:xfrm>
              <a:off x="8488216" y="2624754"/>
              <a:ext cx="794329" cy="3140364"/>
              <a:chOff x="8128000" y="2623128"/>
              <a:chExt cx="794329" cy="3140364"/>
            </a:xfrm>
          </p:grpSpPr>
          <p:sp>
            <p:nvSpPr>
              <p:cNvPr id="19" name="左中括号 18"/>
              <p:cNvSpPr/>
              <p:nvPr/>
            </p:nvSpPr>
            <p:spPr>
              <a:xfrm>
                <a:off x="8128000" y="2623128"/>
                <a:ext cx="794329" cy="3140364"/>
              </a:xfrm>
              <a:prstGeom prst="leftBracket">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0" name="直接连接符 19"/>
              <p:cNvCxnSpPr/>
              <p:nvPr/>
            </p:nvCxnSpPr>
            <p:spPr>
              <a:xfrm>
                <a:off x="8128000" y="4756728"/>
                <a:ext cx="655782" cy="1847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p:nvCxnSpPr>
          <p:spPr>
            <a:xfrm>
              <a:off x="8488216" y="3682318"/>
              <a:ext cx="655782" cy="1847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9319491" y="2366112"/>
            <a:ext cx="2512292"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该学（课标）</a:t>
            </a:r>
          </a:p>
        </p:txBody>
      </p:sp>
      <p:sp>
        <p:nvSpPr>
          <p:cNvPr id="22" name="文本框 21"/>
          <p:cNvSpPr txBox="1"/>
          <p:nvPr/>
        </p:nvSpPr>
        <p:spPr>
          <a:xfrm>
            <a:off x="9264075" y="3391634"/>
            <a:ext cx="2512292"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能学（学情）</a:t>
            </a:r>
          </a:p>
        </p:txBody>
      </p:sp>
      <p:sp>
        <p:nvSpPr>
          <p:cNvPr id="23" name="文本框 22"/>
          <p:cNvSpPr txBox="1"/>
          <p:nvPr/>
        </p:nvSpPr>
        <p:spPr>
          <a:xfrm>
            <a:off x="9292648" y="4454710"/>
            <a:ext cx="2512292"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可教（资源）</a:t>
            </a:r>
          </a:p>
        </p:txBody>
      </p:sp>
      <p:sp>
        <p:nvSpPr>
          <p:cNvPr id="24" name="文本框 23"/>
          <p:cNvSpPr txBox="1"/>
          <p:nvPr/>
        </p:nvSpPr>
        <p:spPr>
          <a:xfrm>
            <a:off x="9384144" y="5384538"/>
            <a:ext cx="2512292"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利评（可评）</a:t>
            </a:r>
          </a:p>
        </p:txBody>
      </p:sp>
      <p:sp>
        <p:nvSpPr>
          <p:cNvPr id="25" name="文本框 24"/>
          <p:cNvSpPr txBox="1"/>
          <p:nvPr/>
        </p:nvSpPr>
        <p:spPr>
          <a:xfrm>
            <a:off x="4525819" y="2195450"/>
            <a:ext cx="3500583" cy="954107"/>
          </a:xfrm>
          <a:prstGeom prst="rect">
            <a:avLst/>
          </a:prstGeom>
          <a:noFill/>
          <a:ln>
            <a:solidFill>
              <a:srgbClr val="0000FF"/>
            </a:solidFill>
          </a:ln>
          <a:effectLst>
            <a:glow rad="101600">
              <a:schemeClr val="accent4">
                <a:satMod val="175000"/>
                <a:alpha val="40000"/>
              </a:schemeClr>
            </a:glow>
          </a:effectLst>
        </p:spPr>
        <p:txBody>
          <a:bodyPr wrap="square" rtlCol="0">
            <a:spAutoFit/>
          </a:bodyPr>
          <a:lstStyle/>
          <a:p>
            <a:pPr algn="ctr"/>
            <a:r>
              <a:rPr lang="zh-CN" altLang="en-US" sz="2800" b="1" dirty="0">
                <a:solidFill>
                  <a:srgbClr val="FF0000"/>
                </a:solidFill>
                <a:latin typeface="幼圆" panose="02010509060101010101" pitchFamily="49" charset="-122"/>
                <a:ea typeface="幼圆" panose="02010509060101010101" pitchFamily="49" charset="-122"/>
              </a:rPr>
              <a:t>围绕学习目标的展开</a:t>
            </a:r>
            <a:endParaRPr lang="en-US" altLang="zh-CN" sz="2800" b="1" dirty="0">
              <a:solidFill>
                <a:srgbClr val="FF0000"/>
              </a:solidFill>
              <a:latin typeface="幼圆" panose="02010509060101010101" pitchFamily="49" charset="-122"/>
              <a:ea typeface="幼圆" panose="02010509060101010101" pitchFamily="49" charset="-122"/>
            </a:endParaRPr>
          </a:p>
          <a:p>
            <a:pPr algn="ctr"/>
            <a:r>
              <a:rPr lang="zh-CN" altLang="en-US" sz="2800" b="1" dirty="0">
                <a:solidFill>
                  <a:srgbClr val="FF0000"/>
                </a:solidFill>
                <a:latin typeface="幼圆" panose="02010509060101010101" pitchFamily="49" charset="-122"/>
                <a:ea typeface="幼圆" panose="02010509060101010101" pitchFamily="49" charset="-122"/>
              </a:rPr>
              <a:t>指向学习目标的达成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4298" y="-643815"/>
            <a:ext cx="5392700" cy="782628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5400806" y="299113"/>
            <a:ext cx="4126654" cy="4147496"/>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sp>
        <p:nvSpPr>
          <p:cNvPr id="12" name="文本框 11"/>
          <p:cNvSpPr txBox="1"/>
          <p:nvPr/>
        </p:nvSpPr>
        <p:spPr>
          <a:xfrm>
            <a:off x="6530478" y="1208132"/>
            <a:ext cx="1954381" cy="2492990"/>
          </a:xfrm>
          <a:prstGeom prst="rect">
            <a:avLst/>
          </a:prstGeom>
          <a:noFill/>
        </p:spPr>
        <p:txBody>
          <a:bodyPr wrap="none" rtlCol="0">
            <a:spAutoFit/>
          </a:bodyPr>
          <a:lstStyle/>
          <a:p>
            <a:r>
              <a:rPr lang="zh-CN" altLang="en-US" sz="13800">
                <a:solidFill>
                  <a:srgbClr val="89B297"/>
                </a:solidFill>
                <a:latin typeface="华文行楷" panose="02010800040101010101" pitchFamily="2" charset="-122"/>
                <a:ea typeface="华文行楷" panose="02010800040101010101" pitchFamily="2" charset="-122"/>
              </a:rPr>
              <a:t>贰</a:t>
            </a:r>
          </a:p>
          <a:p>
            <a:endParaRPr lang="zh-CN" altLang="en-US" dirty="0"/>
          </a:p>
        </p:txBody>
      </p:sp>
      <p:sp>
        <p:nvSpPr>
          <p:cNvPr id="13" name="文本框 1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684094" y="4454845"/>
            <a:ext cx="3647153" cy="923330"/>
          </a:xfrm>
          <a:prstGeom prst="rect">
            <a:avLst/>
          </a:prstGeom>
          <a:noFill/>
        </p:spPr>
        <p:txBody>
          <a:bodyPr wrap="none" rtlCol="0">
            <a:spAutoFit/>
          </a:bodyPr>
          <a:lstStyle/>
          <a:p>
            <a:pPr algn="ctr"/>
            <a:r>
              <a:rPr lang="zh-CN" altLang="en-US" sz="5400" dirty="0">
                <a:solidFill>
                  <a:srgbClr val="AB9879"/>
                </a:solidFill>
                <a:latin typeface="华文行楷" panose="02010800040101010101" pitchFamily="2" charset="-122"/>
                <a:ea typeface="华文行楷" panose="02010800040101010101" pitchFamily="2" charset="-122"/>
              </a:rPr>
              <a:t>影响与变革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76508" t="70798" b="6479"/>
          <a:stretch>
            <a:fillRect/>
          </a:stretch>
        </p:blipFill>
        <p:spPr>
          <a:xfrm flipH="1">
            <a:off x="0" y="-191062"/>
            <a:ext cx="1651250" cy="2396415"/>
          </a:xfrm>
          <a:prstGeom prst="rect">
            <a:avLst/>
          </a:prstGeom>
        </p:spPr>
      </p:pic>
      <p:sp>
        <p:nvSpPr>
          <p:cNvPr id="5" name="Rectangle 61"/>
          <p:cNvSpPr/>
          <p:nvPr/>
        </p:nvSpPr>
        <p:spPr>
          <a:xfrm>
            <a:off x="530355" y="4135553"/>
            <a:ext cx="2157006" cy="963277"/>
          </a:xfrm>
          <a:prstGeom prst="rect">
            <a:avLst/>
          </a:prstGeom>
          <a:solidFill>
            <a:schemeClr val="accent6">
              <a:lumMod val="40000"/>
              <a:lumOff val="60000"/>
            </a:schemeClr>
          </a:solidFill>
        </p:spPr>
        <p:txBody>
          <a:bodyPr wrap="square">
            <a:spAutoFit/>
          </a:bodyPr>
          <a:lstStyle/>
          <a:p>
            <a:pPr algn="just">
              <a:lnSpc>
                <a:spcPct val="150000"/>
              </a:lnSpc>
            </a:pPr>
            <a:r>
              <a:rPr lang="zh-CN" altLang="en-US" sz="2000" b="1" dirty="0">
                <a:solidFill>
                  <a:srgbClr val="0000FF"/>
                </a:solidFill>
                <a:latin typeface="微软雅黑 Light" panose="020B0502040204020203" pitchFamily="34" charset="-122"/>
                <a:ea typeface="微软雅黑 Light" panose="020B0502040204020203" pitchFamily="34" charset="-122"/>
              </a:rPr>
              <a:t>从似有若无走向核心统领</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617906" y="3489222"/>
            <a:ext cx="2031325" cy="646331"/>
          </a:xfrm>
          <a:prstGeom prst="rect">
            <a:avLst/>
          </a:prstGeom>
        </p:spPr>
        <p:txBody>
          <a:bodyPr wrap="none">
            <a:spAutoFit/>
          </a:bodyPr>
          <a:lstStyle/>
          <a:p>
            <a:r>
              <a:rPr lang="zh-CN" altLang="en-US" sz="3600" b="1" dirty="0">
                <a:latin typeface="方正清刻本悦宋简体" panose="02000000000000000000" pitchFamily="2" charset="-122"/>
                <a:ea typeface="方正清刻本悦宋简体" panose="02000000000000000000" pitchFamily="2" charset="-122"/>
              </a:rPr>
              <a:t>学习目标</a:t>
            </a:r>
          </a:p>
        </p:txBody>
      </p:sp>
      <p:sp>
        <p:nvSpPr>
          <p:cNvPr id="7" name="矩形 6"/>
          <p:cNvSpPr/>
          <p:nvPr/>
        </p:nvSpPr>
        <p:spPr>
          <a:xfrm>
            <a:off x="282343" y="3489222"/>
            <a:ext cx="141221" cy="1575040"/>
          </a:xfrm>
          <a:prstGeom prst="rect">
            <a:avLst/>
          </a:prstGeom>
          <a:solidFill>
            <a:srgbClr val="89B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61"/>
          <p:cNvSpPr/>
          <p:nvPr/>
        </p:nvSpPr>
        <p:spPr>
          <a:xfrm>
            <a:off x="3574349" y="4135553"/>
            <a:ext cx="2157006" cy="963277"/>
          </a:xfrm>
          <a:prstGeom prst="rect">
            <a:avLst/>
          </a:prstGeom>
          <a:solidFill>
            <a:schemeClr val="accent2"/>
          </a:solidFill>
        </p:spPr>
        <p:txBody>
          <a:bodyPr wrap="square">
            <a:spAutoFit/>
          </a:bodyPr>
          <a:lstStyle/>
          <a:p>
            <a:pPr algn="just">
              <a:lnSpc>
                <a:spcPct val="150000"/>
              </a:lnSpc>
            </a:pPr>
            <a:r>
              <a:rPr lang="zh-CN" altLang="en-US" sz="2000" b="1" dirty="0">
                <a:solidFill>
                  <a:srgbClr val="0000FF"/>
                </a:solidFill>
                <a:latin typeface="微软雅黑 Light" panose="020B0502040204020203" pitchFamily="34" charset="-122"/>
                <a:ea typeface="微软雅黑 Light" panose="020B0502040204020203" pitchFamily="34" charset="-122"/>
              </a:rPr>
              <a:t>从始于教学走向始于目标</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p:txBody>
      </p:sp>
      <p:sp>
        <p:nvSpPr>
          <p:cNvPr id="9" name="矩形 8"/>
          <p:cNvSpPr/>
          <p:nvPr/>
        </p:nvSpPr>
        <p:spPr>
          <a:xfrm>
            <a:off x="3677085" y="3489222"/>
            <a:ext cx="2031325" cy="646331"/>
          </a:xfrm>
          <a:prstGeom prst="rect">
            <a:avLst/>
          </a:prstGeom>
        </p:spPr>
        <p:txBody>
          <a:bodyPr wrap="none">
            <a:spAutoFit/>
          </a:bodyPr>
          <a:lstStyle/>
          <a:p>
            <a:r>
              <a:rPr lang="zh-CN" altLang="en-US" sz="3600" b="1" dirty="0">
                <a:ea typeface="方正清刻本悦宋简体" panose="02000000000000000000" pitchFamily="2" charset="-122"/>
              </a:rPr>
              <a:t>课堂设计</a:t>
            </a:r>
          </a:p>
        </p:txBody>
      </p:sp>
      <p:sp>
        <p:nvSpPr>
          <p:cNvPr id="10" name="矩形 9"/>
          <p:cNvSpPr/>
          <p:nvPr/>
        </p:nvSpPr>
        <p:spPr>
          <a:xfrm rot="5400000">
            <a:off x="4575675" y="2287061"/>
            <a:ext cx="141221" cy="1575040"/>
          </a:xfrm>
          <a:prstGeom prst="rect">
            <a:avLst/>
          </a:prstGeom>
          <a:solidFill>
            <a:srgbClr val="89B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61"/>
          <p:cNvSpPr/>
          <p:nvPr/>
        </p:nvSpPr>
        <p:spPr>
          <a:xfrm>
            <a:off x="6612127" y="4135553"/>
            <a:ext cx="2157006" cy="963277"/>
          </a:xfrm>
          <a:prstGeom prst="rect">
            <a:avLst/>
          </a:prstGeom>
          <a:solidFill>
            <a:schemeClr val="accent6">
              <a:lumMod val="40000"/>
              <a:lumOff val="60000"/>
            </a:schemeClr>
          </a:solidFill>
        </p:spPr>
        <p:txBody>
          <a:bodyPr wrap="square">
            <a:spAutoFit/>
          </a:bodyPr>
          <a:lstStyle/>
          <a:p>
            <a:pPr algn="just">
              <a:lnSpc>
                <a:spcPct val="150000"/>
              </a:lnSpc>
            </a:pPr>
            <a:r>
              <a:rPr lang="zh-CN" altLang="en-US" sz="2000" b="1" dirty="0">
                <a:solidFill>
                  <a:srgbClr val="0000FF"/>
                </a:solidFill>
                <a:latin typeface="微软雅黑 Light" panose="020B0502040204020203" pitchFamily="34" charset="-122"/>
                <a:ea typeface="微软雅黑 Light" panose="020B0502040204020203" pitchFamily="34" charset="-122"/>
              </a:rPr>
              <a:t>从随心所欲走向理性导航</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p:txBody>
      </p:sp>
      <p:sp>
        <p:nvSpPr>
          <p:cNvPr id="12" name="矩形 11"/>
          <p:cNvSpPr/>
          <p:nvPr/>
        </p:nvSpPr>
        <p:spPr>
          <a:xfrm>
            <a:off x="6697396" y="3489222"/>
            <a:ext cx="2031325" cy="646331"/>
          </a:xfrm>
          <a:prstGeom prst="rect">
            <a:avLst/>
          </a:prstGeom>
        </p:spPr>
        <p:txBody>
          <a:bodyPr wrap="none">
            <a:spAutoFit/>
          </a:bodyPr>
          <a:lstStyle/>
          <a:p>
            <a:r>
              <a:rPr lang="zh-CN" altLang="en-US" sz="3600" b="1" dirty="0">
                <a:ea typeface="方正清刻本悦宋简体" panose="02000000000000000000" pitchFamily="2" charset="-122"/>
              </a:rPr>
              <a:t>课堂评价</a:t>
            </a:r>
          </a:p>
        </p:txBody>
      </p:sp>
      <p:sp>
        <p:nvSpPr>
          <p:cNvPr id="13" name="矩形 12"/>
          <p:cNvSpPr/>
          <p:nvPr/>
        </p:nvSpPr>
        <p:spPr>
          <a:xfrm>
            <a:off x="8820132" y="3517081"/>
            <a:ext cx="141221" cy="1575040"/>
          </a:xfrm>
          <a:prstGeom prst="rect">
            <a:avLst/>
          </a:prstGeom>
          <a:solidFill>
            <a:srgbClr val="89B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61"/>
          <p:cNvSpPr/>
          <p:nvPr/>
        </p:nvSpPr>
        <p:spPr>
          <a:xfrm>
            <a:off x="9569536" y="4111071"/>
            <a:ext cx="2157006" cy="963277"/>
          </a:xfrm>
          <a:prstGeom prst="rect">
            <a:avLst/>
          </a:prstGeom>
          <a:solidFill>
            <a:schemeClr val="accent2"/>
          </a:solidFill>
        </p:spPr>
        <p:txBody>
          <a:bodyPr wrap="square">
            <a:spAutoFit/>
          </a:bodyPr>
          <a:lstStyle/>
          <a:p>
            <a:pPr algn="just">
              <a:lnSpc>
                <a:spcPct val="150000"/>
              </a:lnSpc>
            </a:pPr>
            <a:r>
              <a:rPr lang="zh-CN" altLang="en-US" sz="2000" b="1" dirty="0">
                <a:solidFill>
                  <a:srgbClr val="0000FF"/>
                </a:solidFill>
                <a:latin typeface="微软雅黑 Light" panose="020B0502040204020203" pitchFamily="34" charset="-122"/>
                <a:ea typeface="微软雅黑 Light" panose="020B0502040204020203" pitchFamily="34" charset="-122"/>
              </a:rPr>
              <a:t>从低效繁琐走向高效清晰</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p:txBody>
      </p:sp>
      <p:sp>
        <p:nvSpPr>
          <p:cNvPr id="15" name="矩形 14"/>
          <p:cNvSpPr/>
          <p:nvPr/>
        </p:nvSpPr>
        <p:spPr>
          <a:xfrm>
            <a:off x="9678839" y="3489222"/>
            <a:ext cx="2031325" cy="646331"/>
          </a:xfrm>
          <a:prstGeom prst="rect">
            <a:avLst/>
          </a:prstGeom>
        </p:spPr>
        <p:txBody>
          <a:bodyPr wrap="none">
            <a:spAutoFit/>
          </a:bodyPr>
          <a:lstStyle/>
          <a:p>
            <a:r>
              <a:rPr lang="zh-CN" altLang="en-US" sz="3600" b="1" dirty="0">
                <a:ea typeface="方正清刻本悦宋简体" panose="02000000000000000000" pitchFamily="2" charset="-122"/>
              </a:rPr>
              <a:t>教学活动</a:t>
            </a:r>
          </a:p>
        </p:txBody>
      </p:sp>
      <p:sp>
        <p:nvSpPr>
          <p:cNvPr id="16" name="矩形 15"/>
          <p:cNvSpPr/>
          <p:nvPr/>
        </p:nvSpPr>
        <p:spPr>
          <a:xfrm rot="5400000">
            <a:off x="10577429" y="4733045"/>
            <a:ext cx="141221" cy="1575040"/>
          </a:xfrm>
          <a:prstGeom prst="rect">
            <a:avLst/>
          </a:prstGeom>
          <a:solidFill>
            <a:srgbClr val="89B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556000" y="600364"/>
            <a:ext cx="4682836" cy="646331"/>
          </a:xfrm>
          <a:prstGeom prst="rect">
            <a:avLst/>
          </a:prstGeom>
          <a:noFill/>
        </p:spPr>
        <p:txBody>
          <a:bodyPr wrap="square" rtlCol="0">
            <a:spAutoFit/>
          </a:bodyPr>
          <a:lstStyle/>
          <a:p>
            <a:pPr algn="ctr"/>
            <a:r>
              <a:rPr lang="zh-CN" altLang="en-US" sz="3600" b="1" dirty="0"/>
              <a:t>有何变化与影响？</a:t>
            </a:r>
          </a:p>
        </p:txBody>
      </p:sp>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41733" t="3567" r="39946" b="65635"/>
          <a:stretch>
            <a:fillRect/>
          </a:stretch>
        </p:blipFill>
        <p:spPr>
          <a:xfrm rot="16200000">
            <a:off x="5095017" y="-2090717"/>
            <a:ext cx="1831796" cy="6115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ldLvl="0" animBg="1"/>
      <p:bldP spid="9" grpId="0"/>
      <p:bldP spid="11" grpId="0" animBg="1"/>
      <p:bldP spid="12" grpId="0"/>
      <p:bldP spid="14" grpId="0" bldLvl="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76508" t="70798" b="6479"/>
          <a:stretch>
            <a:fillRect/>
          </a:stretch>
        </p:blipFill>
        <p:spPr>
          <a:xfrm flipH="1">
            <a:off x="0" y="-191062"/>
            <a:ext cx="1651250" cy="2396415"/>
          </a:xfrm>
          <a:prstGeom prst="rect">
            <a:avLst/>
          </a:prstGeom>
        </p:spPr>
      </p:pic>
      <p:sp>
        <p:nvSpPr>
          <p:cNvPr id="5" name="文本框 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1943138" y="340630"/>
            <a:ext cx="8905002" cy="1938992"/>
          </a:xfrm>
          <a:prstGeom prst="rect">
            <a:avLst/>
          </a:prstGeom>
          <a:noFill/>
        </p:spPr>
        <p:txBody>
          <a:bodyPr wrap="none" rtlCol="0">
            <a:spAutoFit/>
          </a:bodyPr>
          <a:lstStyle/>
          <a:p>
            <a:pPr algn="ctr"/>
            <a:r>
              <a:rPr lang="zh-CN" altLang="en-US" sz="4000" dirty="0">
                <a:solidFill>
                  <a:srgbClr val="89B297"/>
                </a:solidFill>
                <a:latin typeface="华文行楷" panose="02010800040101010101" pitchFamily="2" charset="-122"/>
                <a:ea typeface="华文行楷" panose="02010800040101010101" pitchFamily="2" charset="-122"/>
              </a:rPr>
              <a:t>正确的学习目标是教学评一致性的前提</a:t>
            </a:r>
            <a:endParaRPr lang="en-US" altLang="zh-CN" sz="4000" dirty="0">
              <a:solidFill>
                <a:srgbClr val="89B297"/>
              </a:solidFill>
              <a:latin typeface="华文行楷" panose="02010800040101010101" pitchFamily="2" charset="-122"/>
              <a:ea typeface="华文行楷" panose="02010800040101010101" pitchFamily="2" charset="-122"/>
            </a:endParaRPr>
          </a:p>
          <a:p>
            <a:pPr algn="ctr"/>
            <a:r>
              <a:rPr lang="zh-CN" altLang="en-US" sz="4000" dirty="0">
                <a:solidFill>
                  <a:srgbClr val="89B297"/>
                </a:solidFill>
                <a:latin typeface="华文行楷" panose="02010800040101010101" pitchFamily="2" charset="-122"/>
                <a:ea typeface="华文行楷" panose="02010800040101010101" pitchFamily="2" charset="-122"/>
              </a:rPr>
              <a:t>是课堂教学的核心</a:t>
            </a:r>
            <a:endParaRPr lang="en-US" altLang="zh-CN" sz="4000" dirty="0">
              <a:solidFill>
                <a:srgbClr val="89B297"/>
              </a:solidFill>
              <a:latin typeface="华文行楷" panose="02010800040101010101" pitchFamily="2" charset="-122"/>
              <a:ea typeface="华文行楷" panose="02010800040101010101" pitchFamily="2" charset="-122"/>
            </a:endParaRPr>
          </a:p>
          <a:p>
            <a:pPr algn="ctr"/>
            <a:r>
              <a:rPr lang="zh-CN" altLang="en-US" sz="4000" dirty="0">
                <a:solidFill>
                  <a:srgbClr val="89B297"/>
                </a:solidFill>
                <a:latin typeface="华文行楷" panose="02010800040101010101" pitchFamily="2" charset="-122"/>
                <a:ea typeface="华文行楷" panose="02010800040101010101" pitchFamily="2" charset="-122"/>
              </a:rPr>
              <a:t>具有课堂教学的导航功能</a:t>
            </a:r>
          </a:p>
        </p:txBody>
      </p:sp>
      <p:pic>
        <p:nvPicPr>
          <p:cNvPr id="8" name="图片 7"/>
          <p:cNvPicPr>
            <a:picLocks noChangeAspect="1"/>
          </p:cNvPicPr>
          <p:nvPr/>
        </p:nvPicPr>
        <p:blipFill>
          <a:blip r:embed="rId4"/>
          <a:stretch>
            <a:fillRect/>
          </a:stretch>
        </p:blipFill>
        <p:spPr>
          <a:xfrm>
            <a:off x="7525418" y="3560220"/>
            <a:ext cx="1613143" cy="2867689"/>
          </a:xfrm>
          <a:prstGeom prst="rect">
            <a:avLst/>
          </a:prstGeom>
        </p:spPr>
      </p:pic>
      <p:pic>
        <p:nvPicPr>
          <p:cNvPr id="9" name="图片 8"/>
          <p:cNvPicPr>
            <a:picLocks noChangeAspect="1"/>
          </p:cNvPicPr>
          <p:nvPr/>
        </p:nvPicPr>
        <p:blipFill>
          <a:blip r:embed="rId4"/>
          <a:stretch>
            <a:fillRect/>
          </a:stretch>
        </p:blipFill>
        <p:spPr>
          <a:xfrm>
            <a:off x="2981231" y="3560219"/>
            <a:ext cx="1613143" cy="2867689"/>
          </a:xfrm>
          <a:prstGeom prst="rect">
            <a:avLst/>
          </a:prstGeom>
        </p:spPr>
      </p:pic>
      <p:sp>
        <p:nvSpPr>
          <p:cNvPr id="12" name="Rectangle 61"/>
          <p:cNvSpPr/>
          <p:nvPr/>
        </p:nvSpPr>
        <p:spPr>
          <a:xfrm>
            <a:off x="3043178" y="4182421"/>
            <a:ext cx="1469381" cy="2245487"/>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知道</a:t>
            </a:r>
            <a:endParaRPr lang="en-US" altLang="zh-CN" sz="2400" b="1" dirty="0">
              <a:latin typeface="微软雅黑" panose="020B0503020204020204" pitchFamily="34" charset="-122"/>
              <a:ea typeface="微软雅黑" panose="020B0503020204020204" pitchFamily="34" charset="-122"/>
            </a:endParaRPr>
          </a:p>
          <a:p>
            <a:pPr algn="ctr">
              <a:lnSpc>
                <a:spcPct val="150000"/>
              </a:lnSpc>
            </a:pPr>
            <a:r>
              <a:rPr lang="zh-CN" altLang="en-US" sz="2400" b="1" dirty="0">
                <a:latin typeface="微软雅黑" panose="020B0503020204020204" pitchFamily="34" charset="-122"/>
                <a:ea typeface="微软雅黑" panose="020B0503020204020204" pitchFamily="34" charset="-122"/>
              </a:rPr>
              <a:t>理解</a:t>
            </a:r>
            <a:endParaRPr lang="en-US" altLang="zh-CN" sz="2400" b="1" dirty="0">
              <a:latin typeface="微软雅黑" panose="020B0503020204020204" pitchFamily="34" charset="-122"/>
              <a:ea typeface="微软雅黑" panose="020B0503020204020204" pitchFamily="34" charset="-122"/>
            </a:endParaRPr>
          </a:p>
          <a:p>
            <a:pPr algn="ctr">
              <a:lnSpc>
                <a:spcPct val="150000"/>
              </a:lnSpc>
            </a:pPr>
            <a:r>
              <a:rPr lang="zh-CN" altLang="en-US" sz="2400" b="1" dirty="0">
                <a:latin typeface="微软雅黑" panose="020B0503020204020204" pitchFamily="34" charset="-122"/>
                <a:ea typeface="微软雅黑" panose="020B0503020204020204" pitchFamily="34" charset="-122"/>
              </a:rPr>
              <a:t>分析</a:t>
            </a:r>
            <a:endParaRPr lang="en-US" altLang="zh-CN" sz="2400" b="1" dirty="0">
              <a:latin typeface="微软雅黑" panose="020B0503020204020204" pitchFamily="34" charset="-122"/>
              <a:ea typeface="微软雅黑" panose="020B0503020204020204" pitchFamily="34" charset="-122"/>
            </a:endParaRPr>
          </a:p>
          <a:p>
            <a:pPr algn="ctr">
              <a:lnSpc>
                <a:spcPct val="150000"/>
              </a:lnSpc>
            </a:pPr>
            <a:r>
              <a:rPr lang="zh-CN" altLang="en-US" sz="2400" b="1" dirty="0">
                <a:latin typeface="微软雅黑" panose="020B0503020204020204" pitchFamily="34" charset="-122"/>
                <a:ea typeface="微软雅黑" panose="020B0503020204020204" pitchFamily="34" charset="-122"/>
              </a:rPr>
              <a:t>认识</a:t>
            </a:r>
            <a:endParaRPr lang="en-US" altLang="zh-CN" sz="2400" b="1" dirty="0">
              <a:latin typeface="微软雅黑" panose="020B0503020204020204" pitchFamily="34" charset="-122"/>
              <a:ea typeface="微软雅黑" panose="020B0503020204020204" pitchFamily="34" charset="-122"/>
            </a:endParaRPr>
          </a:p>
        </p:txBody>
      </p:sp>
      <p:sp>
        <p:nvSpPr>
          <p:cNvPr id="13" name="Rectangle 61"/>
          <p:cNvSpPr/>
          <p:nvPr/>
        </p:nvSpPr>
        <p:spPr>
          <a:xfrm>
            <a:off x="7812978" y="4115637"/>
            <a:ext cx="1469381" cy="2243050"/>
          </a:xfrm>
          <a:prstGeom prst="rect">
            <a:avLst/>
          </a:prstGeom>
        </p:spPr>
        <p:txBody>
          <a:bodyPr wrap="square">
            <a:sp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rPr>
              <a:t>能说出</a:t>
            </a:r>
            <a:endParaRPr lang="en-US" altLang="zh-CN" sz="2400" b="1" dirty="0">
              <a:latin typeface="微软雅黑" panose="020B0503020204020204" pitchFamily="34" charset="-122"/>
              <a:ea typeface="微软雅黑" panose="020B0503020204020204" pitchFamily="34" charset="-122"/>
            </a:endParaRPr>
          </a:p>
          <a:p>
            <a:pPr algn="just">
              <a:lnSpc>
                <a:spcPct val="150000"/>
              </a:lnSpc>
            </a:pPr>
            <a:r>
              <a:rPr lang="zh-CN" altLang="en-US" sz="2400" b="1" dirty="0">
                <a:latin typeface="微软雅黑" panose="020B0503020204020204" pitchFamily="34" charset="-122"/>
                <a:ea typeface="微软雅黑" panose="020B0503020204020204" pitchFamily="34" charset="-122"/>
              </a:rPr>
              <a:t>能写出</a:t>
            </a:r>
            <a:endParaRPr lang="en-US" altLang="zh-CN" sz="2400" b="1" dirty="0">
              <a:latin typeface="微软雅黑" panose="020B0503020204020204" pitchFamily="34" charset="-122"/>
              <a:ea typeface="微软雅黑" panose="020B0503020204020204" pitchFamily="34" charset="-122"/>
            </a:endParaRPr>
          </a:p>
          <a:p>
            <a:pPr algn="just">
              <a:lnSpc>
                <a:spcPct val="150000"/>
              </a:lnSpc>
            </a:pPr>
            <a:r>
              <a:rPr lang="zh-CN" altLang="en-US" sz="2400" b="1" dirty="0">
                <a:latin typeface="微软雅黑" panose="020B0503020204020204" pitchFamily="34" charset="-122"/>
                <a:ea typeface="微软雅黑" panose="020B0503020204020204" pitchFamily="34" charset="-122"/>
              </a:rPr>
              <a:t>能归纳</a:t>
            </a:r>
            <a:endParaRPr lang="en-US" altLang="zh-CN" sz="2400" b="1" dirty="0">
              <a:latin typeface="微软雅黑" panose="020B0503020204020204" pitchFamily="34" charset="-122"/>
              <a:ea typeface="微软雅黑" panose="020B0503020204020204" pitchFamily="34" charset="-122"/>
            </a:endParaRPr>
          </a:p>
          <a:p>
            <a:pPr algn="just">
              <a:lnSpc>
                <a:spcPct val="150000"/>
              </a:lnSpc>
            </a:pPr>
            <a:r>
              <a:rPr lang="zh-CN" altLang="en-US" sz="2400" b="1" dirty="0">
                <a:latin typeface="微软雅黑" panose="020B0503020204020204" pitchFamily="34" charset="-122"/>
                <a:ea typeface="微软雅黑" panose="020B0503020204020204" pitchFamily="34" charset="-122"/>
              </a:rPr>
              <a:t>会总结</a:t>
            </a:r>
            <a:endParaRPr lang="en-US" altLang="zh-CN" sz="2400" b="1"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650652" y="2354703"/>
            <a:ext cx="2159730" cy="1962750"/>
            <a:chOff x="2650652" y="2354703"/>
            <a:chExt cx="2159730" cy="1962750"/>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584" r="65985" b="957"/>
            <a:stretch>
              <a:fillRect/>
            </a:stretch>
          </p:blipFill>
          <p:spPr>
            <a:xfrm>
              <a:off x="2650652" y="2354703"/>
              <a:ext cx="2159730" cy="1962750"/>
            </a:xfrm>
            <a:custGeom>
              <a:avLst/>
              <a:gdLst>
                <a:gd name="connsiteX0" fmla="*/ 876186 w 1889813"/>
                <a:gd name="connsiteY0" fmla="*/ 0 h 1896994"/>
                <a:gd name="connsiteX1" fmla="*/ 1024554 w 1889813"/>
                <a:gd name="connsiteY1" fmla="*/ 0 h 1896994"/>
                <a:gd name="connsiteX2" fmla="*/ 1047540 w 1889813"/>
                <a:gd name="connsiteY2" fmla="*/ 1161 h 1896994"/>
                <a:gd name="connsiteX3" fmla="*/ 1881432 w 1889813"/>
                <a:gd name="connsiteY3" fmla="*/ 755091 h 1896994"/>
                <a:gd name="connsiteX4" fmla="*/ 1889813 w 1889813"/>
                <a:gd name="connsiteY4" fmla="*/ 810007 h 1896994"/>
                <a:gd name="connsiteX5" fmla="*/ 1889813 w 1889813"/>
                <a:gd name="connsiteY5" fmla="*/ 1083241 h 1896994"/>
                <a:gd name="connsiteX6" fmla="*/ 1881432 w 1889813"/>
                <a:gd name="connsiteY6" fmla="*/ 1138157 h 1896994"/>
                <a:gd name="connsiteX7" fmla="*/ 950370 w 1889813"/>
                <a:gd name="connsiteY7" fmla="*/ 1896994 h 1896994"/>
                <a:gd name="connsiteX8" fmla="*/ 0 w 1889813"/>
                <a:gd name="connsiteY8" fmla="*/ 946624 h 1896994"/>
                <a:gd name="connsiteX9" fmla="*/ 853200 w 1889813"/>
                <a:gd name="connsiteY9" fmla="*/ 1161 h 189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9813" h="1896994">
                  <a:moveTo>
                    <a:pt x="876186" y="0"/>
                  </a:moveTo>
                  <a:lnTo>
                    <a:pt x="1024554" y="0"/>
                  </a:lnTo>
                  <a:lnTo>
                    <a:pt x="1047540" y="1161"/>
                  </a:lnTo>
                  <a:cubicBezTo>
                    <a:pt x="1462873" y="43340"/>
                    <a:pt x="1799143" y="352957"/>
                    <a:pt x="1881432" y="755091"/>
                  </a:cubicBezTo>
                  <a:lnTo>
                    <a:pt x="1889813" y="810007"/>
                  </a:lnTo>
                  <a:lnTo>
                    <a:pt x="1889813" y="1083241"/>
                  </a:lnTo>
                  <a:lnTo>
                    <a:pt x="1881432" y="1138157"/>
                  </a:lnTo>
                  <a:cubicBezTo>
                    <a:pt x="1792814" y="1571225"/>
                    <a:pt x="1409636" y="1896994"/>
                    <a:pt x="950370" y="1896994"/>
                  </a:cubicBezTo>
                  <a:cubicBezTo>
                    <a:pt x="425495" y="1896994"/>
                    <a:pt x="0" y="1471499"/>
                    <a:pt x="0" y="946624"/>
                  </a:cubicBezTo>
                  <a:cubicBezTo>
                    <a:pt x="0" y="454554"/>
                    <a:pt x="373970" y="49829"/>
                    <a:pt x="853200" y="1161"/>
                  </a:cubicBezTo>
                  <a:close/>
                </a:path>
              </a:pathLst>
            </a:custGeom>
            <a:ln>
              <a:noFill/>
            </a:ln>
          </p:spPr>
        </p:pic>
        <p:sp>
          <p:nvSpPr>
            <p:cNvPr id="14" name="文本框 13"/>
            <p:cNvSpPr txBox="1"/>
            <p:nvPr/>
          </p:nvSpPr>
          <p:spPr>
            <a:xfrm>
              <a:off x="3188081" y="3003839"/>
              <a:ext cx="1469381" cy="707886"/>
            </a:xfrm>
            <a:prstGeom prst="rect">
              <a:avLst/>
            </a:prstGeom>
            <a:noFill/>
          </p:spPr>
          <p:txBody>
            <a:bodyPr wrap="square" rtlCol="0">
              <a:spAutoFit/>
            </a:bodyPr>
            <a:lstStyle/>
            <a:p>
              <a:r>
                <a:rPr lang="zh-CN" altLang="en-US" sz="4000" b="1" dirty="0">
                  <a:solidFill>
                    <a:srgbClr val="0000FF"/>
                  </a:solidFill>
                </a:rPr>
                <a:t>传统</a:t>
              </a:r>
            </a:p>
          </p:txBody>
        </p:sp>
      </p:grpSp>
      <p:grpSp>
        <p:nvGrpSpPr>
          <p:cNvPr id="20" name="组合 19"/>
          <p:cNvGrpSpPr/>
          <p:nvPr/>
        </p:nvGrpSpPr>
        <p:grpSpPr>
          <a:xfrm>
            <a:off x="7205943" y="2354703"/>
            <a:ext cx="2159730" cy="1900739"/>
            <a:chOff x="7205943" y="2354703"/>
            <a:chExt cx="2159730" cy="1900739"/>
          </a:xfrm>
        </p:grpSpPr>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50188" t="762" r="732"/>
            <a:stretch>
              <a:fillRect/>
            </a:stretch>
          </p:blipFill>
          <p:spPr>
            <a:xfrm>
              <a:off x="7205943" y="2354703"/>
              <a:ext cx="2159730" cy="1900739"/>
            </a:xfrm>
            <a:custGeom>
              <a:avLst/>
              <a:gdLst>
                <a:gd name="connsiteX0" fmla="*/ 950370 w 1900740"/>
                <a:gd name="connsiteY0" fmla="*/ 0 h 1900739"/>
                <a:gd name="connsiteX1" fmla="*/ 1900740 w 1900740"/>
                <a:gd name="connsiteY1" fmla="*/ 950370 h 1900739"/>
                <a:gd name="connsiteX2" fmla="*/ 1047540 w 1900740"/>
                <a:gd name="connsiteY2" fmla="*/ 1895834 h 1900739"/>
                <a:gd name="connsiteX3" fmla="*/ 950390 w 1900740"/>
                <a:gd name="connsiteY3" fmla="*/ 1900739 h 1900739"/>
                <a:gd name="connsiteX4" fmla="*/ 950350 w 1900740"/>
                <a:gd name="connsiteY4" fmla="*/ 1900739 h 1900739"/>
                <a:gd name="connsiteX5" fmla="*/ 853200 w 1900740"/>
                <a:gd name="connsiteY5" fmla="*/ 1895834 h 1900739"/>
                <a:gd name="connsiteX6" fmla="*/ 0 w 1900740"/>
                <a:gd name="connsiteY6" fmla="*/ 950370 h 1900739"/>
                <a:gd name="connsiteX7" fmla="*/ 950370 w 1900740"/>
                <a:gd name="connsiteY7" fmla="*/ 0 h 190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740" h="1900739">
                  <a:moveTo>
                    <a:pt x="950370" y="0"/>
                  </a:moveTo>
                  <a:cubicBezTo>
                    <a:pt x="1475245" y="0"/>
                    <a:pt x="1900740" y="425495"/>
                    <a:pt x="1900740" y="950370"/>
                  </a:cubicBezTo>
                  <a:cubicBezTo>
                    <a:pt x="1900740" y="1442441"/>
                    <a:pt x="1526770" y="1847165"/>
                    <a:pt x="1047540" y="1895834"/>
                  </a:cubicBezTo>
                  <a:lnTo>
                    <a:pt x="950390" y="1900739"/>
                  </a:lnTo>
                  <a:lnTo>
                    <a:pt x="950350" y="1900739"/>
                  </a:lnTo>
                  <a:lnTo>
                    <a:pt x="853200" y="1895834"/>
                  </a:lnTo>
                  <a:cubicBezTo>
                    <a:pt x="373970" y="1847165"/>
                    <a:pt x="0" y="1442441"/>
                    <a:pt x="0" y="950370"/>
                  </a:cubicBezTo>
                  <a:cubicBezTo>
                    <a:pt x="0" y="425495"/>
                    <a:pt x="425495" y="0"/>
                    <a:pt x="950370" y="0"/>
                  </a:cubicBezTo>
                  <a:close/>
                </a:path>
              </a:pathLst>
            </a:custGeom>
          </p:spPr>
        </p:pic>
        <p:sp>
          <p:nvSpPr>
            <p:cNvPr id="15" name="文本框 14"/>
            <p:cNvSpPr txBox="1"/>
            <p:nvPr/>
          </p:nvSpPr>
          <p:spPr>
            <a:xfrm>
              <a:off x="7770115" y="2951129"/>
              <a:ext cx="1469381" cy="707886"/>
            </a:xfrm>
            <a:prstGeom prst="rect">
              <a:avLst/>
            </a:prstGeom>
            <a:noFill/>
          </p:spPr>
          <p:txBody>
            <a:bodyPr wrap="square" rtlCol="0">
              <a:spAutoFit/>
            </a:bodyPr>
            <a:lstStyle/>
            <a:p>
              <a:r>
                <a:rPr lang="zh-CN" altLang="en-US" sz="4000" b="1" dirty="0">
                  <a:solidFill>
                    <a:srgbClr val="0000FF"/>
                  </a:solidFill>
                </a:rPr>
                <a:t>转变</a:t>
              </a:r>
            </a:p>
          </p:txBody>
        </p:sp>
      </p:grpSp>
      <p:grpSp>
        <p:nvGrpSpPr>
          <p:cNvPr id="16" name="组合 15"/>
          <p:cNvGrpSpPr/>
          <p:nvPr/>
        </p:nvGrpSpPr>
        <p:grpSpPr>
          <a:xfrm>
            <a:off x="-64384" y="766696"/>
            <a:ext cx="3357339" cy="1676889"/>
            <a:chOff x="197926" y="77998"/>
            <a:chExt cx="3357339" cy="1676889"/>
          </a:xfrm>
        </p:grpSpPr>
        <p:pic>
          <p:nvPicPr>
            <p:cNvPr id="17" name="Picture 271" descr="21"/>
            <p:cNvPicPr>
              <a:picLocks noChangeAspect="1" noChangeArrowheads="1"/>
            </p:cNvPicPr>
            <p:nvPr/>
          </p:nvPicPr>
          <p:blipFill rotWithShape="1">
            <a:blip r:embed="rId7"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p:nvPr/>
          </p:nvSpPr>
          <p:spPr>
            <a:xfrm>
              <a:off x="554198" y="562499"/>
              <a:ext cx="2344278"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学习目标</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14:presetBounceEnd="6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0000">
                                          <p:cBhvr additive="base">
                                            <p:cTn id="19"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0000">
                                          <p:cBhvr additive="base">
                                            <p:cTn id="23" dur="75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2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14:presetBounceEnd="60000">
                                      <p:stCondLst>
                                        <p:cond delay="1000"/>
                                      </p:stCondLst>
                                      <p:childTnLst>
                                        <p:set>
                                          <p:cBhvr>
                                            <p:cTn id="33" dur="1" fill="hold">
                                              <p:stCondLst>
                                                <p:cond delay="0"/>
                                              </p:stCondLst>
                                            </p:cTn>
                                            <p:tgtEl>
                                              <p:spTgt spid="8"/>
                                            </p:tgtEl>
                                            <p:attrNameLst>
                                              <p:attrName>style.visibility</p:attrName>
                                            </p:attrNameLst>
                                          </p:cBhvr>
                                          <p:to>
                                            <p:strVal val="visible"/>
                                          </p:to>
                                        </p:set>
                                        <p:anim calcmode="lin" valueType="num" p14:bounceEnd="60000">
                                          <p:cBhvr additive="base">
                                            <p:cTn id="34" dur="75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35" dur="75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14:presetBounceEnd="60000">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14:bounceEnd="60000">
                                          <p:cBhvr additive="base">
                                            <p:cTn id="38" dur="75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3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10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750" fill="hold"/>
                                            <p:tgtEl>
                                              <p:spTgt spid="13"/>
                                            </p:tgtEl>
                                            <p:attrNameLst>
                                              <p:attrName>ppt_x</p:attrName>
                                            </p:attrNameLst>
                                          </p:cBhvr>
                                          <p:tavLst>
                                            <p:tav tm="0">
                                              <p:val>
                                                <p:strVal val="#ppt_x"/>
                                              </p:val>
                                            </p:tav>
                                            <p:tav tm="100000">
                                              <p:val>
                                                <p:strVal val="#ppt_x"/>
                                              </p:val>
                                            </p:tav>
                                          </p:tavLst>
                                        </p:anim>
                                        <p:anim calcmode="lin" valueType="num">
                                          <p:cBhvr additive="base">
                                            <p:cTn id="3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113558" y="1474643"/>
            <a:ext cx="3777673"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始于教学的课堂设计</a:t>
            </a:r>
          </a:p>
        </p:txBody>
      </p:sp>
      <p:sp>
        <p:nvSpPr>
          <p:cNvPr id="3" name="箭头: 右 2"/>
          <p:cNvSpPr/>
          <p:nvPr/>
        </p:nvSpPr>
        <p:spPr>
          <a:xfrm>
            <a:off x="5087503" y="1548533"/>
            <a:ext cx="1302327" cy="591128"/>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6586102" y="1474642"/>
            <a:ext cx="3777673"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始于目标的课堂设计</a:t>
            </a:r>
          </a:p>
        </p:txBody>
      </p:sp>
      <p:sp>
        <p:nvSpPr>
          <p:cNvPr id="5" name="矩形 4"/>
          <p:cNvSpPr/>
          <p:nvPr/>
        </p:nvSpPr>
        <p:spPr>
          <a:xfrm>
            <a:off x="4059459" y="2354560"/>
            <a:ext cx="3547767" cy="923330"/>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rgbClr val="0000FF"/>
                </a:solidFill>
                <a:effectLst>
                  <a:glow rad="101600">
                    <a:schemeClr val="accent4">
                      <a:satMod val="175000"/>
                      <a:alpha val="40000"/>
                    </a:schemeClr>
                  </a:glow>
                  <a:outerShdw dist="38100" dir="2700000" algn="tl" rotWithShape="0">
                    <a:schemeClr val="accent2"/>
                  </a:outerShdw>
                </a:effectLst>
              </a:rPr>
              <a:t>“逆向设计”</a:t>
            </a:r>
          </a:p>
        </p:txBody>
      </p:sp>
      <p:grpSp>
        <p:nvGrpSpPr>
          <p:cNvPr id="23" name="组合 22"/>
          <p:cNvGrpSpPr/>
          <p:nvPr/>
        </p:nvGrpSpPr>
        <p:grpSpPr>
          <a:xfrm>
            <a:off x="1515341" y="3268806"/>
            <a:ext cx="8968505" cy="713358"/>
            <a:chOff x="1515341" y="3268806"/>
            <a:chExt cx="8968505" cy="713358"/>
          </a:xfrm>
        </p:grpSpPr>
        <p:sp>
          <p:nvSpPr>
            <p:cNvPr id="6" name="矩形: 圆角 5"/>
            <p:cNvSpPr/>
            <p:nvPr/>
          </p:nvSpPr>
          <p:spPr>
            <a:xfrm>
              <a:off x="1515341" y="3312375"/>
              <a:ext cx="1944254"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学习目标</a:t>
              </a:r>
            </a:p>
          </p:txBody>
        </p:sp>
        <p:sp>
          <p:nvSpPr>
            <p:cNvPr id="7" name="矩形: 圆角 6"/>
            <p:cNvSpPr/>
            <p:nvPr/>
          </p:nvSpPr>
          <p:spPr>
            <a:xfrm>
              <a:off x="5087503" y="3317145"/>
              <a:ext cx="1944254"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评价任务</a:t>
              </a:r>
            </a:p>
          </p:txBody>
        </p:sp>
        <p:sp>
          <p:nvSpPr>
            <p:cNvPr id="8" name="矩形: 圆角 7"/>
            <p:cNvSpPr/>
            <p:nvPr/>
          </p:nvSpPr>
          <p:spPr>
            <a:xfrm>
              <a:off x="8539592" y="3268806"/>
              <a:ext cx="1944254"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教学活动</a:t>
              </a:r>
            </a:p>
          </p:txBody>
        </p:sp>
        <p:cxnSp>
          <p:nvCxnSpPr>
            <p:cNvPr id="10" name="直接连接符 9"/>
            <p:cNvCxnSpPr/>
            <p:nvPr/>
          </p:nvCxnSpPr>
          <p:spPr>
            <a:xfrm>
              <a:off x="3588905" y="3644884"/>
              <a:ext cx="130232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172612" y="3644884"/>
              <a:ext cx="1302326" cy="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654399" y="826548"/>
            <a:ext cx="1826141" cy="584775"/>
          </a:xfrm>
          <a:prstGeom prst="rect">
            <a:avLst/>
          </a:prstGeom>
          <a:noFill/>
        </p:spPr>
        <p:txBody>
          <a:bodyPr wrap="none" lIns="91440" tIns="45720" rIns="91440" bIns="45720">
            <a:spAutoFit/>
          </a:bodyPr>
          <a:lstStyle/>
          <a:p>
            <a:pPr algn="ctr"/>
            <a:r>
              <a:rPr lang="zh-CN" altLang="en-US" sz="3200" b="1" cap="none" spc="0" dirty="0">
                <a:ln w="0"/>
                <a:solidFill>
                  <a:schemeClr val="accent1"/>
                </a:solidFill>
                <a:effectLst>
                  <a:outerShdw blurRad="38100" dist="25400" dir="5400000" algn="ctr" rotWithShape="0">
                    <a:srgbClr val="6E747A">
                      <a:alpha val="43000"/>
                    </a:srgbClr>
                  </a:outerShdw>
                </a:effectLst>
              </a:rPr>
              <a:t>备课思路</a:t>
            </a:r>
          </a:p>
        </p:txBody>
      </p:sp>
      <p:sp>
        <p:nvSpPr>
          <p:cNvPr id="13" name="矩形 12"/>
          <p:cNvSpPr/>
          <p:nvPr/>
        </p:nvSpPr>
        <p:spPr>
          <a:xfrm>
            <a:off x="701888" y="2438659"/>
            <a:ext cx="1826141" cy="584775"/>
          </a:xfrm>
          <a:prstGeom prst="rect">
            <a:avLst/>
          </a:prstGeom>
          <a:noFill/>
        </p:spPr>
        <p:txBody>
          <a:bodyPr wrap="none" lIns="91440" tIns="45720" rIns="91440" bIns="45720">
            <a:spAutoFit/>
          </a:bodyPr>
          <a:lstStyle/>
          <a:p>
            <a:pPr algn="ctr"/>
            <a:r>
              <a:rPr lang="zh-CN" altLang="en-US" sz="3200" b="1" cap="none" spc="0" dirty="0">
                <a:ln w="0"/>
                <a:solidFill>
                  <a:schemeClr val="accent1"/>
                </a:solidFill>
                <a:effectLst>
                  <a:outerShdw blurRad="38100" dist="25400" dir="5400000" algn="ctr" rotWithShape="0">
                    <a:srgbClr val="6E747A">
                      <a:alpha val="43000"/>
                    </a:srgbClr>
                  </a:outerShdw>
                </a:effectLst>
              </a:rPr>
              <a:t>备课线路</a:t>
            </a:r>
          </a:p>
        </p:txBody>
      </p:sp>
      <p:sp>
        <p:nvSpPr>
          <p:cNvPr id="14" name="矩形: 圆角 13"/>
          <p:cNvSpPr/>
          <p:nvPr/>
        </p:nvSpPr>
        <p:spPr>
          <a:xfrm>
            <a:off x="1372177" y="4222766"/>
            <a:ext cx="2216727" cy="168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t>确保课堂核心与方向的正确性</a:t>
            </a:r>
          </a:p>
        </p:txBody>
      </p:sp>
      <p:sp>
        <p:nvSpPr>
          <p:cNvPr id="15" name="矩形: 圆角 14"/>
          <p:cNvSpPr/>
          <p:nvPr/>
        </p:nvSpPr>
        <p:spPr>
          <a:xfrm>
            <a:off x="4891231" y="4222766"/>
            <a:ext cx="2216727" cy="168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t>确保教师对课堂教学效果有基于证据的把握</a:t>
            </a:r>
          </a:p>
        </p:txBody>
      </p:sp>
      <p:sp>
        <p:nvSpPr>
          <p:cNvPr id="16" name="矩形: 圆角 15"/>
          <p:cNvSpPr/>
          <p:nvPr/>
        </p:nvSpPr>
        <p:spPr>
          <a:xfrm>
            <a:off x="8159167" y="4219848"/>
            <a:ext cx="2971804" cy="168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t>活动设计内嵌评价任务，通过有序的环境帮助学生达成目标</a:t>
            </a:r>
          </a:p>
        </p:txBody>
      </p:sp>
      <p:sp>
        <p:nvSpPr>
          <p:cNvPr id="17" name="文本框 16"/>
          <p:cNvSpPr txBox="1"/>
          <p:nvPr/>
        </p:nvSpPr>
        <p:spPr>
          <a:xfrm>
            <a:off x="1402771" y="6062558"/>
            <a:ext cx="2216727" cy="523220"/>
          </a:xfrm>
          <a:prstGeom prst="rect">
            <a:avLst/>
          </a:prstGeom>
          <a:noFill/>
        </p:spPr>
        <p:txBody>
          <a:bodyPr wrap="square" rtlCol="0">
            <a:spAutoFit/>
          </a:bodyPr>
          <a:lstStyle/>
          <a:p>
            <a:r>
              <a:rPr lang="zh-CN" altLang="en-US" sz="2800" b="1" dirty="0">
                <a:solidFill>
                  <a:srgbClr val="FF0000"/>
                </a:solidFill>
              </a:rPr>
              <a:t>学生“到哪里”</a:t>
            </a:r>
          </a:p>
        </p:txBody>
      </p:sp>
      <p:sp>
        <p:nvSpPr>
          <p:cNvPr id="18" name="文本框 17"/>
          <p:cNvSpPr txBox="1"/>
          <p:nvPr/>
        </p:nvSpPr>
        <p:spPr>
          <a:xfrm>
            <a:off x="4724978" y="6131397"/>
            <a:ext cx="2576945" cy="523220"/>
          </a:xfrm>
          <a:prstGeom prst="rect">
            <a:avLst/>
          </a:prstGeom>
          <a:noFill/>
        </p:spPr>
        <p:txBody>
          <a:bodyPr wrap="square" rtlCol="0">
            <a:spAutoFit/>
          </a:bodyPr>
          <a:lstStyle/>
          <a:p>
            <a:r>
              <a:rPr lang="zh-CN" altLang="en-US" sz="2800" b="1" dirty="0">
                <a:solidFill>
                  <a:srgbClr val="FF0000"/>
                </a:solidFill>
              </a:rPr>
              <a:t>学生“到了没有”</a:t>
            </a:r>
          </a:p>
        </p:txBody>
      </p:sp>
      <p:sp>
        <p:nvSpPr>
          <p:cNvPr id="19" name="文本框 18"/>
          <p:cNvSpPr txBox="1"/>
          <p:nvPr/>
        </p:nvSpPr>
        <p:spPr>
          <a:xfrm>
            <a:off x="8403355" y="6131397"/>
            <a:ext cx="2216727" cy="523220"/>
          </a:xfrm>
          <a:prstGeom prst="rect">
            <a:avLst/>
          </a:prstGeom>
          <a:noFill/>
        </p:spPr>
        <p:txBody>
          <a:bodyPr wrap="square" rtlCol="0">
            <a:spAutoFit/>
          </a:bodyPr>
          <a:lstStyle/>
          <a:p>
            <a:r>
              <a:rPr lang="zh-CN" altLang="en-US" sz="2800" b="1" dirty="0">
                <a:solidFill>
                  <a:srgbClr val="FF0000"/>
                </a:solidFill>
              </a:rPr>
              <a:t>学生“怎么去”</a:t>
            </a:r>
          </a:p>
        </p:txBody>
      </p:sp>
      <p:grpSp>
        <p:nvGrpSpPr>
          <p:cNvPr id="20" name="组合 19"/>
          <p:cNvGrpSpPr/>
          <p:nvPr/>
        </p:nvGrpSpPr>
        <p:grpSpPr>
          <a:xfrm>
            <a:off x="-63710" y="-265565"/>
            <a:ext cx="3357339" cy="1525310"/>
            <a:chOff x="197926" y="77998"/>
            <a:chExt cx="3357339" cy="1676889"/>
          </a:xfrm>
        </p:grpSpPr>
        <p:pic>
          <p:nvPicPr>
            <p:cNvPr id="21" name="Picture 271" descr="21"/>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554198" y="562499"/>
              <a:ext cx="2344278"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课堂设计</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p:tgtEl>
                                          <p:spTgt spid="3"/>
                                        </p:tgtEl>
                                      </p:cBhvr>
                                    </p:animEffect>
                                    <p:anim calcmode="lin" valueType="num">
                                      <p:cBhvr>
                                        <p:cTn id="17" dur="800" fill="hold"/>
                                        <p:tgtEl>
                                          <p:spTgt spid="3"/>
                                        </p:tgtEl>
                                        <p:attrNameLst>
                                          <p:attrName>ppt_x</p:attrName>
                                        </p:attrNameLst>
                                      </p:cBhvr>
                                      <p:tavLst>
                                        <p:tav tm="0">
                                          <p:val>
                                            <p:strVal val="#ppt_x"/>
                                          </p:val>
                                        </p:tav>
                                        <p:tav tm="100000">
                                          <p:val>
                                            <p:strVal val="#ppt_x"/>
                                          </p:val>
                                        </p:tav>
                                      </p:tavLst>
                                    </p:anim>
                                    <p:anim calcmode="lin" valueType="num">
                                      <p:cBhvr>
                                        <p:cTn id="18" dur="8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12" grpId="0"/>
      <p:bldP spid="13" grpId="0"/>
      <p:bldP spid="14" grpId="0" animBg="1"/>
      <p:bldP spid="15" grpId="0" animBg="1"/>
      <p:bldP spid="16" grpId="0" animBg="1"/>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 name="COMMONDATA" val="eyJoZGlkIjoiM2M5MmZhOTBhMGI2NGI4NWNmZDhlYjM2ZjU2NjY2NzYifQ=="/>
  <p:tag name="KSO_WM_SCREEN_THEME_FLAG" val="Dlrq25wU2PGuGg5bbmjbDArl0WUw60ycKsKPcAErNCL1+cE/XEEP0nvTP3q0HSGlBK4Sa53wqIKT6dhQOpF4MsBpE5JusIeJ+8LxgM4lpno="/>
</p:tagLst>
</file>

<file path=ppt/theme/theme1.xml><?xml version="1.0" encoding="utf-8"?>
<a:theme xmlns:a="http://schemas.openxmlformats.org/drawingml/2006/main" name="好课件-www.haokj.c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好课件-www.haokj.c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好课件-www.haokj.cn</Template>
  <TotalTime>259</TotalTime>
  <Words>1080</Words>
  <PresentationFormat>宽屏</PresentationFormat>
  <Paragraphs>195</Paragraphs>
  <Slides>23</Slides>
  <Notes>19</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23</vt:i4>
      </vt:variant>
    </vt:vector>
  </HeadingPairs>
  <TitlesOfParts>
    <vt:vector size="37" baseType="lpstr">
      <vt:lpstr>Impact MT Std</vt:lpstr>
      <vt:lpstr>本墨绪圆-常规</vt:lpstr>
      <vt:lpstr>等线</vt:lpstr>
      <vt:lpstr>等线 Light</vt:lpstr>
      <vt:lpstr>方正清刻本悦宋简体</vt:lpstr>
      <vt:lpstr>华文行楷</vt:lpstr>
      <vt:lpstr>宋体</vt:lpstr>
      <vt:lpstr>微软雅黑</vt:lpstr>
      <vt:lpstr>微软雅黑 Light</vt:lpstr>
      <vt:lpstr>幼圆</vt:lpstr>
      <vt:lpstr>Arial</vt:lpstr>
      <vt:lpstr>Calibri</vt:lpstr>
      <vt:lpstr>好课件-www.haokj.cn</vt:lpstr>
      <vt:lpstr>1_好课件-www.haokj.cn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2017-11-14T09:00:00Z</dcterms:created>
  <dcterms:modified xsi:type="dcterms:W3CDTF">2023-09-12T12:18:39Z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46ED718DF109462A9C8C32903FB75D7C_12</vt:lpwstr>
  </property>
  <property fmtid="{D5CDD505-2E9C-101B-9397-08002B2CF9AE}" pid="3" name="KSOProductBuildVer">
    <vt:lpwstr>2052-12.1.0.15374</vt:lpwstr>
  </property>
</Properties>
</file>