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3"/>
  </p:sldMasterIdLst>
  <p:notesMasterIdLst>
    <p:notesMasterId r:id="rId6"/>
  </p:notesMasterIdLst>
  <p:sldIdLst>
    <p:sldId id="256" r:id="rId4"/>
    <p:sldId id="280" r:id="rId5"/>
    <p:sldId id="258" r:id="rId7"/>
    <p:sldId id="282" r:id="rId8"/>
    <p:sldId id="283" r:id="rId9"/>
    <p:sldId id="284" r:id="rId10"/>
    <p:sldId id="274" r:id="rId11"/>
    <p:sldId id="285" r:id="rId12"/>
    <p:sldId id="286" r:id="rId13"/>
    <p:sldId id="287" r:id="rId14"/>
    <p:sldId id="275" r:id="rId15"/>
    <p:sldId id="288" r:id="rId16"/>
    <p:sldId id="289" r:id="rId17"/>
    <p:sldId id="290" r:id="rId18"/>
    <p:sldId id="291" r:id="rId19"/>
    <p:sldId id="276" r:id="rId20"/>
    <p:sldId id="293" r:id="rId21"/>
    <p:sldId id="294" r:id="rId22"/>
    <p:sldId id="295" r:id="rId23"/>
    <p:sldId id="277" r:id="rId24"/>
    <p:sldId id="296" r:id="rId25"/>
    <p:sldId id="297" r:id="rId26"/>
    <p:sldId id="298" r:id="rId27"/>
    <p:sldId id="299" r:id="rId28"/>
    <p:sldId id="278" r:id="rId29"/>
    <p:sldId id="300" r:id="rId30"/>
    <p:sldId id="301" r:id="rId31"/>
    <p:sldId id="302" r:id="rId32"/>
    <p:sldId id="303" r:id="rId33"/>
    <p:sldId id="304" r:id="rId34"/>
    <p:sldId id="279" r:id="rId35"/>
    <p:sldId id="305" r:id="rId36"/>
    <p:sldId id="306" r:id="rId37"/>
    <p:sldId id="273" r:id="rId38"/>
  </p:sldIdLst>
  <p:sldSz cx="12192000" cy="6858000" type="screen16x9"/>
  <p:notesSz cx="5143500" cy="9144000"/>
  <p:embeddedFontLst>
    <p:embeddedFont>
      <p:font typeface="Reeji-CloudRuiSongCu-GB-Regular" panose="02010604000000000000" charset="-122"/>
      <p:regular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  <p:embeddedFont>
      <p:font typeface="等线" panose="02010600030101010101" charset="-122"/>
      <p:regular r:id="rId47"/>
    </p:embeddedFont>
    <p:embeddedFont>
      <p:font typeface="华文中宋" panose="02010600040101010101" charset="-122"/>
      <p:regular r:id="rId48"/>
    </p:embeddedFont>
  </p:embeddedFontLst>
  <p:custDataLst>
    <p:tags r:id="rId4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9" Type="http://schemas.openxmlformats.org/officeDocument/2006/relationships/tags" Target="tags/tag65.xml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6" Type="http://schemas.openxmlformats.org/officeDocument/2006/relationships/tags" Target="../tags/tag28.xml"/><Relationship Id="rId5" Type="http://schemas.openxmlformats.org/officeDocument/2006/relationships/image" Target="../media/image15.png"/><Relationship Id="rId4" Type="http://schemas.openxmlformats.org/officeDocument/2006/relationships/tags" Target="../tags/tag2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0.xml"/><Relationship Id="rId5" Type="http://schemas.openxmlformats.org/officeDocument/2006/relationships/image" Target="../media/image15.png"/><Relationship Id="rId4" Type="http://schemas.openxmlformats.org/officeDocument/2006/relationships/tags" Target="../tags/tag2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2.xml"/><Relationship Id="rId5" Type="http://schemas.openxmlformats.org/officeDocument/2006/relationships/image" Target="../media/image15.png"/><Relationship Id="rId4" Type="http://schemas.openxmlformats.org/officeDocument/2006/relationships/tags" Target="../tags/tag3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4.xml"/><Relationship Id="rId5" Type="http://schemas.openxmlformats.org/officeDocument/2006/relationships/image" Target="../media/image15.png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6.xml"/><Relationship Id="rId5" Type="http://schemas.openxmlformats.org/officeDocument/2006/relationships/image" Target="../media/image15.png"/><Relationship Id="rId4" Type="http://schemas.openxmlformats.org/officeDocument/2006/relationships/tags" Target="../tags/tag3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8.xml"/><Relationship Id="rId5" Type="http://schemas.openxmlformats.org/officeDocument/2006/relationships/image" Target="../media/image15.png"/><Relationship Id="rId4" Type="http://schemas.openxmlformats.org/officeDocument/2006/relationships/tags" Target="../tags/tag3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6" Type="http://schemas.openxmlformats.org/officeDocument/2006/relationships/tags" Target="../tags/tag40.xml"/><Relationship Id="rId5" Type="http://schemas.openxmlformats.org/officeDocument/2006/relationships/image" Target="../media/image15.png"/><Relationship Id="rId4" Type="http://schemas.openxmlformats.org/officeDocument/2006/relationships/tags" Target="../tags/tag3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2.xml"/><Relationship Id="rId5" Type="http://schemas.openxmlformats.org/officeDocument/2006/relationships/image" Target="../media/image15.png"/><Relationship Id="rId4" Type="http://schemas.openxmlformats.org/officeDocument/2006/relationships/tags" Target="../tags/tag4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16.xml"/><Relationship Id="rId25" Type="http://schemas.openxmlformats.org/officeDocument/2006/relationships/tags" Target="../tags/tag15.xml"/><Relationship Id="rId24" Type="http://schemas.openxmlformats.org/officeDocument/2006/relationships/tags" Target="../tags/tag14.xml"/><Relationship Id="rId23" Type="http://schemas.openxmlformats.org/officeDocument/2006/relationships/tags" Target="../tags/tag13.xml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image" Target="../media/image12.png"/><Relationship Id="rId19" Type="http://schemas.openxmlformats.org/officeDocument/2006/relationships/tags" Target="../tags/tag9.xml"/><Relationship Id="rId18" Type="http://schemas.openxmlformats.org/officeDocument/2006/relationships/tags" Target="../tags/tag8.xml"/><Relationship Id="rId17" Type="http://schemas.openxmlformats.org/officeDocument/2006/relationships/tags" Target="../tags/tag7.xml"/><Relationship Id="rId16" Type="http://schemas.openxmlformats.org/officeDocument/2006/relationships/tags" Target="../tags/tag6.xml"/><Relationship Id="rId15" Type="http://schemas.openxmlformats.org/officeDocument/2006/relationships/tags" Target="../tags/tag5.xml"/><Relationship Id="rId14" Type="http://schemas.openxmlformats.org/officeDocument/2006/relationships/tags" Target="../tags/tag4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4.xml"/><Relationship Id="rId5" Type="http://schemas.openxmlformats.org/officeDocument/2006/relationships/image" Target="../media/image15.png"/><Relationship Id="rId4" Type="http://schemas.openxmlformats.org/officeDocument/2006/relationships/tags" Target="../tags/tag4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6.xml"/><Relationship Id="rId5" Type="http://schemas.openxmlformats.org/officeDocument/2006/relationships/image" Target="../media/image15.png"/><Relationship Id="rId4" Type="http://schemas.openxmlformats.org/officeDocument/2006/relationships/tags" Target="../tags/tag4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6" Type="http://schemas.openxmlformats.org/officeDocument/2006/relationships/tags" Target="../tags/tag48.xml"/><Relationship Id="rId5" Type="http://schemas.openxmlformats.org/officeDocument/2006/relationships/image" Target="../media/image15.png"/><Relationship Id="rId4" Type="http://schemas.openxmlformats.org/officeDocument/2006/relationships/tags" Target="../tags/tag4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6" Type="http://schemas.openxmlformats.org/officeDocument/2006/relationships/tags" Target="../tags/tag50.xml"/><Relationship Id="rId5" Type="http://schemas.openxmlformats.org/officeDocument/2006/relationships/image" Target="../media/image15.png"/><Relationship Id="rId4" Type="http://schemas.openxmlformats.org/officeDocument/2006/relationships/tags" Target="../tags/tag4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2.xml"/><Relationship Id="rId5" Type="http://schemas.openxmlformats.org/officeDocument/2006/relationships/image" Target="../media/image15.png"/><Relationship Id="rId4" Type="http://schemas.openxmlformats.org/officeDocument/2006/relationships/tags" Target="../tags/tag5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image" Target="../media/image15.png"/><Relationship Id="rId4" Type="http://schemas.openxmlformats.org/officeDocument/2006/relationships/tags" Target="../tags/tag5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6.xml"/><Relationship Id="rId5" Type="http://schemas.openxmlformats.org/officeDocument/2006/relationships/image" Target="../media/image15.png"/><Relationship Id="rId4" Type="http://schemas.openxmlformats.org/officeDocument/2006/relationships/tags" Target="../tags/tag5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8.xml"/><Relationship Id="rId5" Type="http://schemas.openxmlformats.org/officeDocument/2006/relationships/image" Target="../media/image15.png"/><Relationship Id="rId4" Type="http://schemas.openxmlformats.org/officeDocument/2006/relationships/tags" Target="../tags/tag5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0.xml"/><Relationship Id="rId5" Type="http://schemas.openxmlformats.org/officeDocument/2006/relationships/image" Target="../media/image15.png"/><Relationship Id="rId4" Type="http://schemas.openxmlformats.org/officeDocument/2006/relationships/tags" Target="../tags/tag5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2.xml"/><Relationship Id="rId5" Type="http://schemas.openxmlformats.org/officeDocument/2006/relationships/image" Target="../media/image15.png"/><Relationship Id="rId4" Type="http://schemas.openxmlformats.org/officeDocument/2006/relationships/tags" Target="../tags/tag6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4.xml"/><Relationship Id="rId5" Type="http://schemas.openxmlformats.org/officeDocument/2006/relationships/image" Target="../media/image15.png"/><Relationship Id="rId4" Type="http://schemas.openxmlformats.org/officeDocument/2006/relationships/tags" Target="../tags/tag6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0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tags" Target="../tags/tag1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6" Type="http://schemas.openxmlformats.org/officeDocument/2006/relationships/tags" Target="../tags/tag20.xml"/><Relationship Id="rId5" Type="http://schemas.openxmlformats.org/officeDocument/2006/relationships/image" Target="../media/image15.png"/><Relationship Id="rId4" Type="http://schemas.openxmlformats.org/officeDocument/2006/relationships/tags" Target="../tags/tag1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tags" Target="../tags/tag2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image" Target="../media/image15.png"/><Relationship Id="rId4" Type="http://schemas.openxmlformats.org/officeDocument/2006/relationships/tags" Target="../tags/tag2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6.xml"/><Relationship Id="rId5" Type="http://schemas.openxmlformats.org/officeDocument/2006/relationships/image" Target="../media/image15.png"/><Relationship Id="rId4" Type="http://schemas.openxmlformats.org/officeDocument/2006/relationships/tags" Target="../tags/tag2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79600" y="1409700"/>
            <a:ext cx="8432800" cy="5448300"/>
          </a:xfrm>
          <a:prstGeom prst="rect">
            <a:avLst/>
          </a:prstGeom>
        </p:spPr>
      </p:pic>
      <p:pic>
        <p:nvPicPr>
          <p:cNvPr id="9102" name="image 1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03" name="image 1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104" name="imag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467100"/>
            <a:ext cx="11150600" cy="3390900"/>
          </a:xfrm>
          <a:prstGeom prst="rect">
            <a:avLst/>
          </a:prstGeom>
        </p:spPr>
      </p:pic>
      <p:pic>
        <p:nvPicPr>
          <p:cNvPr id="9105" name="image 1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45400" y="2755900"/>
            <a:ext cx="4546600" cy="4102100"/>
          </a:xfrm>
          <a:prstGeom prst="rect">
            <a:avLst/>
          </a:prstGeom>
        </p:spPr>
      </p:pic>
      <p:pic>
        <p:nvPicPr>
          <p:cNvPr id="9106" name="image 1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42019" y="1603946"/>
            <a:ext cx="7307960" cy="2012823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2377884" y="1871218"/>
            <a:ext cx="7480300" cy="2006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zh-CN" sz="60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历史九上复习课件</a:t>
            </a:r>
            <a:endParaRPr lang="zh-CN" sz="6000" b="0" i="0" dirty="0" smtClean="0">
              <a:solidFill>
                <a:srgbClr val="398D83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  <a:p>
            <a:pPr algn="ctr">
              <a:lnSpc>
                <a:spcPct val="135000"/>
              </a:lnSpc>
            </a:pPr>
            <a:r>
              <a:rPr lang="zh-CN" sz="4400" dirty="0" smtClean="0">
                <a:solidFill>
                  <a:schemeClr val="tx1"/>
                </a:solidFill>
                <a:latin typeface="Reeji-CloudRuiSongCu-GB-Regular" panose="02010604000000000000" charset="-122"/>
                <a:ea typeface="Reeji-CloudRuiSongCu-GB-Regular" panose="02010604000000000000" charset="-122"/>
                <a:sym typeface="+mn-ea"/>
              </a:rPr>
              <a:t>部编版</a:t>
            </a:r>
            <a:endParaRPr lang="zh-CN" sz="4400" b="0" i="0" dirty="0" smtClean="0">
              <a:solidFill>
                <a:schemeClr val="tx1"/>
              </a:solidFill>
              <a:latin typeface="Reeji-CloudRuiSongCu-GB-Regular" panose="02010604000000000000" charset="-122"/>
              <a:ea typeface="Reeji-CloudRuiSongCu-GB-Regular" panose="02010604000000000000" charset="-122"/>
              <a:sym typeface="+mn-ea"/>
            </a:endParaRPr>
          </a:p>
        </p:txBody>
      </p:sp>
      <p:pic>
        <p:nvPicPr>
          <p:cNvPr id="9109" name="image 10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42019" y="3923347"/>
            <a:ext cx="7307960" cy="223901"/>
          </a:xfrm>
          <a:prstGeom prst="rect">
            <a:avLst/>
          </a:prstGeom>
        </p:spPr>
      </p:pic>
      <p:grpSp>
        <p:nvGrpSpPr>
          <p:cNvPr id="1011" name="组合 1011"/>
          <p:cNvGrpSpPr/>
          <p:nvPr/>
        </p:nvGrpSpPr>
        <p:grpSpPr>
          <a:xfrm>
            <a:off x="9504553" y="1832483"/>
            <a:ext cx="2687447" cy="2081402"/>
            <a:chOff x="9504553" y="1832483"/>
            <a:chExt cx="2687447" cy="2081402"/>
          </a:xfrm>
        </p:grpSpPr>
        <p:pic>
          <p:nvPicPr>
            <p:cNvPr id="91012" name="image 101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817100" y="2095500"/>
              <a:ext cx="2374900" cy="1816100"/>
            </a:xfrm>
            <a:prstGeom prst="rect">
              <a:avLst/>
            </a:prstGeom>
          </p:spPr>
        </p:pic>
        <p:pic>
          <p:nvPicPr>
            <p:cNvPr id="91013" name="image 101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499600" y="1828800"/>
              <a:ext cx="2565400" cy="1816100"/>
            </a:xfrm>
            <a:prstGeom prst="rect">
              <a:avLst/>
            </a:prstGeom>
          </p:spPr>
        </p:pic>
      </p:grpSp>
      <p:pic>
        <p:nvPicPr>
          <p:cNvPr id="91014" name="image 10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0800000" flipV="1">
            <a:off x="0" y="0"/>
            <a:ext cx="28321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欧洲文明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220" y="1689100"/>
            <a:ext cx="9719945" cy="4270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12820" y="951865"/>
            <a:ext cx="60960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第6课 希腊罗马古典文化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556385" y="2132330"/>
            <a:ext cx="4749165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THREE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</a:t>
            </a:r>
            <a:r>
              <a:rPr lang="zh-CN" altLang="en-US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欧洲</a:t>
            </a:r>
            <a:endParaRPr lang="zh-CN" altLang="en-US" sz="4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017905"/>
            <a:ext cx="10057765" cy="5259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第7课  基督教的兴起和法兰克王国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1.法兰克王国的兴衰：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法兰克王国（克洛维）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--&gt;查理曼帝国（查理）--&gt;分裂为德意志、法兰西、意大利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封君封臣制度（西欧封建等级制度）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的特点：“我的领主的领主不是我的领主，我的附庸的附庸不是我的附庸”；以土地的封赐为纽带。（与西周分封制类似）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封臣封君关系特点?①严格的等级性；②权利与义务交织在一起；③带有一定的契约意义。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4.查理为鼓励基督教发展采取的政策：什一税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5.西罗马帝国灭亡标志着罗马进入封建社会。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封建时代的欧洲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017905"/>
            <a:ext cx="10057765" cy="5259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第8课 西欧庄园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.性质：在领主统治下，庄园是一个独立的自给自足的经济和政治单位。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.庄园的人员组成：领主；佃户（自由农民和缺少自由的农奴）。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.庄园的土地构成：耕地（自营地、份地）和林地、荒地（共用地）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.佃户获得份地的条件：一周在领主的自营地义务耕种3天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庄园具有司法权：主持法庭的是领主或他的管家。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.庄园法庭的惩罚手段：通常是处以罚金，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罚金全部归领主所有。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.审判的依据：法庭审判依据习惯法或村法。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8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.庄园法庭的作用：维护了庄园的公共秩序，既维护了领主的利益，也在一定程度上限制了领主的特权。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封建时代的欧洲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8760" y="5657215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6750" y="4440555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9535" y="867410"/>
            <a:ext cx="10015855" cy="5775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第9课 中世纪城市和大学的兴起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1.重要城市：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意大利的威尼斯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/佛罗伦萨；法兰西的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巴黎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；英国的伦敦。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城市自治斗争的手段:金钱赎买和武力斗争。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（典型事例：法兰西的琅城人民起义）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城市取得自由和自治权的形式：从国王或领主手里取得“特许状”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4.获得市民身份的条件：进入城市，住满一年零一天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5.城市基本居民：手工工匠和商人。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富裕的大手工业作坊主、商人和银行家等，他们成为早期的资产阶级。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7.欧洲中世纪教育“最美好的花朵”： 大学的兴起（博罗尼亚大学、巴黎大学、牛津大学）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8.大学拥有的自治权：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（1）免赋税特权（2）司法特权（3）教育自主权。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封建时代的欧洲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9420" y="5192395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82150" y="41021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9535" y="867410"/>
            <a:ext cx="10015855" cy="5259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第10课 拜占庭帝国和查士丁尼法典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编纂法典的目的：为了稳固帝国的社会秩序、保证皇帝的专制权力。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2.《罗马民法大全》包括：《查士丁尼法典》、《法学汇纂》、《法理概要》、《新法典》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评价《罗马民法大全》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①局限性：仍然承认奴隶制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②积极影响：在一定程度上改善了奴隶的地位，奠定了欧洲民法的基础。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拜占庭帝国灭亡原因：多个军事势力进攻；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固步自封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 拜占庭帝国灭亡：1453年，奥斯曼帝国攻破君士坦丁堡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拜占庭文化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对东西方文化兼收并蓄，为后来西欧的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文艺复兴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提供了丰富的精神营养。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封建时代的欧洲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556385" y="2132330"/>
            <a:ext cx="4749165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FOUR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6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封建时代的亚洲国家</a:t>
            </a:r>
            <a:endParaRPr lang="zh-CN" altLang="en-US" sz="36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8760" y="5657215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6750" y="4440555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9535" y="867410"/>
            <a:ext cx="10015855" cy="5775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第11课  古代日本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1.5世纪初，大和政权统一日本。最高统治者称为“大王”，实行部民制。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2.大化改新学习对象：中国唐朝。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endParaRPr 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3.大化改新的时间、推行者：646年、孝德天皇。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4.大化改新的主要内容有：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（1）政治上建立以天皇为中心的中央集权制度；地方设国、郡、里三级，由中央派官治理。（2）经济上废除部民制；实行班田收授法；统一赋税。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5.影响：使日本发展成为一个中央集权的封建国家。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6.源赖朝（征夷大将军）建立镰仓幕府，日本进入长达700年的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幕府统治，天皇大权旁落。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7.武士效忠的对象不是国家，是他的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主公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封建时代的亚洲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国家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8760" y="5657215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6750" y="4440555"/>
            <a:ext cx="3200400" cy="2768600"/>
          </a:xfrm>
          <a:prstGeom prst="rect">
            <a:avLst/>
          </a:prstGeom>
        </p:spPr>
      </p:pic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封建时代的亚洲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国家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20" y="1696085"/>
            <a:ext cx="10017760" cy="39884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8760" y="5657215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6750" y="4440555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9535" y="867410"/>
            <a:ext cx="10015855" cy="5775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第12课 阿拉伯帝国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1.8世纪中期阿拉伯帝国形成；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阿拉伯帝国国王——哈里发。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2.地跨欧亚非三洲的帝国：波斯帝国、亚历山大帝国、罗马帝国(汉)、东罗马帝国/拜占庭帝国、阿拉伯帝国（唐）、奥斯曼帝国。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3.阿拉伯帝国的衰亡：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蒙古人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攻陷巴格达，帝国灭亡。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4.文化成就：①智慧宫（集科学院、图书馆、翻译馆于一体）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②数学：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阿拉伯数字（发明者：古印度人；传播者：阿拉伯人）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③医学：《医学集成》、《医典》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④文学：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《天方夜谭》（《一千零一夜》）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5.东西方文化的交流者传播者：阿拉伯人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6.文明交流的两种方式：和平往来和暴力冲突。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封建时代的亚洲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国家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pic>
        <p:nvPicPr>
          <p:cNvPr id="91704" name="image 17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57325" y="542290"/>
            <a:ext cx="4670171" cy="462534"/>
          </a:xfrm>
          <a:prstGeom prst="rect">
            <a:avLst/>
          </a:prstGeom>
        </p:spPr>
      </p:pic>
      <p:sp>
        <p:nvSpPr>
          <p:cNvPr id="1705" name="Object 1705"/>
          <p:cNvSpPr txBox="1"/>
          <p:nvPr/>
        </p:nvSpPr>
        <p:spPr>
          <a:xfrm>
            <a:off x="1457325" y="542290"/>
            <a:ext cx="158496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总体</a:t>
            </a:r>
            <a:r>
              <a:rPr lang="zh-CN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框架</a:t>
            </a:r>
            <a:endParaRPr lang="zh-CN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1706" name="image 1706"/>
          <p:cNvPicPr>
            <a:picLocks noChangeAspect="1"/>
          </p:cNvPicPr>
          <p:nvPr/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pic>
        <p:nvPicPr>
          <p:cNvPr id="91708" name="image 170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64766" y="2481580"/>
            <a:ext cx="603250" cy="247307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42595" y="3445510"/>
            <a:ext cx="1577975" cy="533400"/>
            <a:chOff x="8113" y="3586"/>
            <a:chExt cx="3215" cy="840"/>
          </a:xfrm>
        </p:grpSpPr>
        <p:pic>
          <p:nvPicPr>
            <p:cNvPr id="917010" name="image 170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8187" y="3651"/>
              <a:ext cx="3065" cy="711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8113" y="3586"/>
              <a:ext cx="3215" cy="840"/>
              <a:chOff x="8113" y="3586"/>
              <a:chExt cx="3215" cy="840"/>
            </a:xfrm>
          </p:grpSpPr>
          <p:sp>
            <p:nvSpPr>
              <p:cNvPr id="1709" name="Object 1709"/>
              <p:cNvSpPr txBox="1"/>
              <p:nvPr/>
            </p:nvSpPr>
            <p:spPr>
              <a:xfrm>
                <a:off x="8113" y="3586"/>
                <a:ext cx="3215" cy="840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  <p:sp>
            <p:nvSpPr>
              <p:cNvPr id="17011" name="Object 17011"/>
              <p:cNvSpPr txBox="1"/>
              <p:nvPr/>
            </p:nvSpPr>
            <p:spPr>
              <a:xfrm>
                <a:off x="8202" y="3788"/>
                <a:ext cx="3000" cy="436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sz="1800" b="0" i="0" dirty="0" smtClean="0">
                    <a:solidFill>
                      <a:srgbClr val="FFFFFF"/>
                    </a:solidFill>
                    <a:latin typeface="Reeji-CloudRuiSongCu-GB-Regular" panose="02010604000000000000" charset="-122"/>
                    <a:ea typeface="Reeji-CloudRuiSongCu-GB-Regular" panose="02010604000000000000" charset="-122"/>
                  </a:rPr>
                  <a:t>九上</a:t>
                </a:r>
                <a:r>
                  <a:rPr lang="zh-CN" sz="1800" b="0" i="0" dirty="0" smtClean="0">
                    <a:solidFill>
                      <a:srgbClr val="FFFFFF"/>
                    </a:solidFill>
                    <a:latin typeface="Reeji-CloudRuiSongCu-GB-Regular" panose="02010604000000000000" charset="-122"/>
                    <a:ea typeface="Reeji-CloudRuiSongCu-GB-Regular" panose="02010604000000000000" charset="-122"/>
                  </a:rPr>
                  <a:t>历史</a:t>
                </a:r>
                <a:endParaRPr lang="zh-CN" sz="18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778125" y="2100580"/>
            <a:ext cx="1602105" cy="533400"/>
            <a:chOff x="8113" y="7381"/>
            <a:chExt cx="3215" cy="840"/>
          </a:xfrm>
        </p:grpSpPr>
        <p:sp>
          <p:nvSpPr>
            <p:cNvPr id="17012" name="Object 17012"/>
            <p:cNvSpPr txBox="1"/>
            <p:nvPr/>
          </p:nvSpPr>
          <p:spPr>
            <a:xfrm>
              <a:off x="8113" y="7381"/>
              <a:ext cx="3215" cy="84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pic>
          <p:nvPicPr>
            <p:cNvPr id="917013" name="image 170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8187" y="7445"/>
              <a:ext cx="3065" cy="711"/>
            </a:xfrm>
            <a:prstGeom prst="rect">
              <a:avLst/>
            </a:prstGeom>
          </p:spPr>
        </p:pic>
        <p:sp>
          <p:nvSpPr>
            <p:cNvPr id="17014" name="Object 17014"/>
            <p:cNvSpPr txBox="1"/>
            <p:nvPr/>
          </p:nvSpPr>
          <p:spPr>
            <a:xfrm>
              <a:off x="8202" y="7542"/>
              <a:ext cx="3000" cy="43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18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世界</a:t>
              </a:r>
              <a:r>
                <a:rPr lang="zh-CN" sz="18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古代史</a:t>
              </a:r>
              <a:endParaRPr lang="zh-CN" sz="1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pic>
        <p:nvPicPr>
          <p:cNvPr id="917015" name="image 17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39285" y="1686560"/>
            <a:ext cx="398145" cy="111696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788026" y="1207008"/>
            <a:ext cx="1993645" cy="795401"/>
            <a:chOff x="10921" y="1861"/>
            <a:chExt cx="3140" cy="1253"/>
          </a:xfrm>
        </p:grpSpPr>
        <p:pic>
          <p:nvPicPr>
            <p:cNvPr id="917017" name="image 17017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0921" y="1861"/>
              <a:ext cx="3140" cy="1253"/>
            </a:xfrm>
            <a:prstGeom prst="rect">
              <a:avLst/>
            </a:prstGeom>
          </p:spPr>
        </p:pic>
        <p:sp>
          <p:nvSpPr>
            <p:cNvPr id="17018" name="Object 17018"/>
            <p:cNvSpPr txBox="1"/>
            <p:nvPr/>
          </p:nvSpPr>
          <p:spPr>
            <a:xfrm>
              <a:off x="11178" y="2096"/>
              <a:ext cx="2560" cy="7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奴隶社会</a:t>
              </a:r>
              <a:endParaRPr lang="zh-CN" sz="20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703830" y="4625975"/>
            <a:ext cx="1602105" cy="533400"/>
            <a:chOff x="8113" y="7381"/>
            <a:chExt cx="3215" cy="840"/>
          </a:xfrm>
        </p:grpSpPr>
        <p:sp>
          <p:nvSpPr>
            <p:cNvPr id="9" name="Object 17012"/>
            <p:cNvSpPr txBox="1"/>
            <p:nvPr>
              <p:custDataLst>
                <p:tags r:id="rId11"/>
              </p:custDataLst>
            </p:nvPr>
          </p:nvSpPr>
          <p:spPr>
            <a:xfrm>
              <a:off x="8113" y="7381"/>
              <a:ext cx="3215" cy="84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p/>
          </p:txBody>
        </p:sp>
        <p:pic>
          <p:nvPicPr>
            <p:cNvPr id="10" name="image 1701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>
            <a:xfrm>
              <a:off x="8187" y="7445"/>
              <a:ext cx="3065" cy="711"/>
            </a:xfrm>
            <a:prstGeom prst="rect">
              <a:avLst/>
            </a:prstGeom>
          </p:spPr>
        </p:pic>
        <p:sp>
          <p:nvSpPr>
            <p:cNvPr id="11" name="Object 17014"/>
            <p:cNvSpPr txBox="1"/>
            <p:nvPr>
              <p:custDataLst>
                <p:tags r:id="rId13"/>
              </p:custDataLst>
            </p:nvPr>
          </p:nvSpPr>
          <p:spPr>
            <a:xfrm>
              <a:off x="8202" y="7580"/>
              <a:ext cx="3000" cy="43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p>
              <a:pPr algn="ctr">
                <a:lnSpc>
                  <a:spcPct val="100000"/>
                </a:lnSpc>
              </a:pPr>
              <a:r>
                <a:rPr lang="zh-CN" sz="18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世界</a:t>
              </a:r>
              <a:r>
                <a:rPr lang="zh-CN" sz="18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近代史</a:t>
              </a:r>
              <a:endParaRPr lang="zh-CN" sz="1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77231" y="2363343"/>
            <a:ext cx="1993645" cy="795401"/>
            <a:chOff x="10921" y="1861"/>
            <a:chExt cx="3140" cy="1253"/>
          </a:xfrm>
        </p:grpSpPr>
        <p:pic>
          <p:nvPicPr>
            <p:cNvPr id="15" name="image 1701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10921" y="1861"/>
              <a:ext cx="3140" cy="1253"/>
            </a:xfrm>
            <a:prstGeom prst="rect">
              <a:avLst/>
            </a:prstGeom>
          </p:spPr>
        </p:pic>
        <p:sp>
          <p:nvSpPr>
            <p:cNvPr id="16" name="Object 17018"/>
            <p:cNvSpPr txBox="1"/>
            <p:nvPr>
              <p:custDataLst>
                <p:tags r:id="rId15"/>
              </p:custDataLst>
            </p:nvPr>
          </p:nvSpPr>
          <p:spPr>
            <a:xfrm>
              <a:off x="11178" y="2096"/>
              <a:ext cx="2560" cy="7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 algn="ctr">
                <a:lnSpc>
                  <a:spcPct val="100000"/>
                </a:lnSpc>
              </a:pP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封建社会</a:t>
              </a:r>
              <a:endParaRPr lang="zh-CN" sz="20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01666" y="3443478"/>
            <a:ext cx="3299038" cy="795401"/>
            <a:chOff x="10921" y="1861"/>
            <a:chExt cx="5196" cy="1253"/>
          </a:xfrm>
        </p:grpSpPr>
        <p:pic>
          <p:nvPicPr>
            <p:cNvPr id="18" name="image 1701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10921" y="1861"/>
              <a:ext cx="5196" cy="1253"/>
            </a:xfrm>
            <a:prstGeom prst="rect">
              <a:avLst/>
            </a:prstGeom>
          </p:spPr>
        </p:pic>
        <p:sp>
          <p:nvSpPr>
            <p:cNvPr id="19" name="Object 17018"/>
            <p:cNvSpPr txBox="1"/>
            <p:nvPr>
              <p:custDataLst>
                <p:tags r:id="rId17"/>
              </p:custDataLst>
            </p:nvPr>
          </p:nvSpPr>
          <p:spPr>
            <a:xfrm>
              <a:off x="11178" y="2096"/>
              <a:ext cx="4584" cy="7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资本主义社会的</a:t>
              </a: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曙光</a:t>
              </a:r>
              <a:endParaRPr lang="zh-CN" sz="20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pic>
        <p:nvPicPr>
          <p:cNvPr id="20" name="image 1701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465955" y="3826510"/>
            <a:ext cx="398145" cy="219837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638675" y="4449445"/>
            <a:ext cx="3662680" cy="795655"/>
            <a:chOff x="10921" y="1861"/>
            <a:chExt cx="5196" cy="1253"/>
          </a:xfrm>
        </p:grpSpPr>
        <p:pic>
          <p:nvPicPr>
            <p:cNvPr id="22" name="image 170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10921" y="1861"/>
              <a:ext cx="5196" cy="1253"/>
            </a:xfrm>
            <a:prstGeom prst="rect">
              <a:avLst/>
            </a:prstGeom>
          </p:spPr>
        </p:pic>
        <p:sp>
          <p:nvSpPr>
            <p:cNvPr id="23" name="Object 17018"/>
            <p:cNvSpPr txBox="1"/>
            <p:nvPr>
              <p:custDataLst>
                <p:tags r:id="rId20"/>
              </p:custDataLst>
            </p:nvPr>
          </p:nvSpPr>
          <p:spPr>
            <a:xfrm>
              <a:off x="11178" y="2096"/>
              <a:ext cx="4584" cy="7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 algn="ctr">
                <a:lnSpc>
                  <a:spcPct val="100000"/>
                </a:lnSpc>
              </a:pP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资本主义制度的</a:t>
              </a: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初步确立</a:t>
              </a:r>
              <a:endParaRPr lang="zh-CN" sz="20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791960" y="1104900"/>
            <a:ext cx="4848860" cy="1167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古代亚洲文明：古埃及、古巴比伦、古印度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（大河文明）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古代欧洲文明：古希腊、古罗马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（海洋文明）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1"/>
            </p:custDataLst>
          </p:nvPr>
        </p:nvSpPr>
        <p:spPr>
          <a:xfrm>
            <a:off x="6843395" y="2273935"/>
            <a:ext cx="4848860" cy="948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封建时代的欧洲：法兰克王国、封君封臣制度、庄园、城市、拜占庭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帝国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封建时代的亚洲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：日本、阿拉伯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帝国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2"/>
            </p:custDataLst>
          </p:nvPr>
        </p:nvSpPr>
        <p:spPr>
          <a:xfrm>
            <a:off x="7912100" y="3430905"/>
            <a:ext cx="4007485" cy="782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新的生产和经营方式；文艺复兴、新航路开辟、早期殖民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掠夺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3"/>
            </p:custDataLst>
          </p:nvPr>
        </p:nvSpPr>
        <p:spPr>
          <a:xfrm>
            <a:off x="8001635" y="4462145"/>
            <a:ext cx="4007485" cy="782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英国光荣革命；美国独立战争、法国大革命、拿破仑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帝国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615815" y="5468620"/>
            <a:ext cx="3662680" cy="795655"/>
            <a:chOff x="10921" y="1861"/>
            <a:chExt cx="5196" cy="1253"/>
          </a:xfrm>
        </p:grpSpPr>
        <p:pic>
          <p:nvPicPr>
            <p:cNvPr id="30" name="image 17017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10921" y="1861"/>
              <a:ext cx="5196" cy="1253"/>
            </a:xfrm>
            <a:prstGeom prst="rect">
              <a:avLst/>
            </a:prstGeom>
          </p:spPr>
        </p:pic>
        <p:sp>
          <p:nvSpPr>
            <p:cNvPr id="31" name="Object 17018"/>
            <p:cNvSpPr txBox="1"/>
            <p:nvPr>
              <p:custDataLst>
                <p:tags r:id="rId25"/>
              </p:custDataLst>
            </p:nvPr>
          </p:nvSpPr>
          <p:spPr>
            <a:xfrm>
              <a:off x="11178" y="2096"/>
              <a:ext cx="4584" cy="7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 algn="ctr">
                <a:lnSpc>
                  <a:spcPct val="100000"/>
                </a:lnSpc>
              </a:pP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工业革命和工人运动的</a:t>
              </a: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兴起</a:t>
              </a:r>
              <a:endParaRPr lang="zh-CN" sz="20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sp>
        <p:nvSpPr>
          <p:cNvPr id="32" name="文本框 31"/>
          <p:cNvSpPr txBox="1"/>
          <p:nvPr>
            <p:custDataLst>
              <p:tags r:id="rId26"/>
            </p:custDataLst>
          </p:nvPr>
        </p:nvSpPr>
        <p:spPr>
          <a:xfrm>
            <a:off x="8078470" y="5467350"/>
            <a:ext cx="4007485" cy="782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工业革命和马克思主义的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诞生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巴黎公社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556385" y="2132330"/>
            <a:ext cx="4749165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FIVE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步入近代</a:t>
            </a:r>
            <a:endParaRPr lang="zh-CN" altLang="en-US" sz="4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00" y="505079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6050" y="41148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70940" y="1972310"/>
            <a:ext cx="10015855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第13课 西欧经济和社会的发展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新的经营方式：租地农场和手工工场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资本主义化的表现：出现货币关系；出现集中手工工场；形成彻底的雇佣关系。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资本主义时代的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曙光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00" y="505079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6050" y="41148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21435" y="1382395"/>
            <a:ext cx="10015855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第14课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文艺复兴运动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1、文艺复兴兴起的时间、地点：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14世纪  意大利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2.核心思想：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人文主义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思潮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3.性质：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一场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资产阶级性质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的思想解放运动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4.意义或影响：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（1）促进了人们思想的大解放。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为欧洲资本主义的产生奠定了思想文化基础。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资本主义时代的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曙光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00" y="505079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6050" y="4114800"/>
            <a:ext cx="3200400" cy="2768600"/>
          </a:xfrm>
          <a:prstGeom prst="rect">
            <a:avLst/>
          </a:prstGeom>
        </p:spPr>
      </p:pic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资本主义时代的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曙光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 t="1791"/>
          <a:stretch>
            <a:fillRect/>
          </a:stretch>
        </p:blipFill>
        <p:spPr>
          <a:xfrm>
            <a:off x="944245" y="1494790"/>
            <a:ext cx="10304145" cy="37541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00" y="505079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6050" y="41148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21435" y="1043305"/>
            <a:ext cx="10015855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第15课 探寻新航路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1.探寻新航路的热潮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(1)经济根源（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根本原因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）：商品经济日趋发达，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出现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资本主义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萌芽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(4)客观条件：地圆学说的流行、“罗盘”导航技术及造船技术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资本主义时代的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曙光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4625" y="3255645"/>
            <a:ext cx="932434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556385" y="2132330"/>
            <a:ext cx="4749165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SIX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资本主义制度的初步确立</a:t>
            </a:r>
            <a:endParaRPr lang="zh-CN" altLang="en-US" sz="2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4220" y="1068705"/>
            <a:ext cx="11207750" cy="4965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第17课　君主立宪制的英国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1.法律传统：《大宪章》，确立了“王权有限”和“王在法下”的基本原则。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过程：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根本原因：封建的君主专制制度严重阻碍了英国资本主义的发展。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（2）时间、标志：1640年，国王查理一世挑起了内战。 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（3）革命的发展：1649年，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查理一世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被推上断头台，英国宣布为共和国。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克伦威尔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护国主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（4）复辟：斯图亚特王朝复辟。 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（5）</a:t>
            </a: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1688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“光荣革命”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《权利法案》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（1）目的：限制王权，防止专制独裁。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（2）原则：议会高于王权的原则；逐渐形成了君主立宪制。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资本主义制度的初步建立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57275" y="792480"/>
            <a:ext cx="11207750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第18课　美国的独立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1.原因：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英国殖民统治严重阻碍了北美资本主义的发展。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2导火线：1773年12月16日，波士顿倾茶事件。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3.独立战争的过程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（1）爆发的标志：1775年4月19日“来克星顿枪声”。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（2）建军：第二届大陆会议召开：建立大陆军，委任华盛顿为总司令。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建国：1776年《独立宣言》的发表。被称为“第一个人权宣言”。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（4）独立战争的转折：萨拉托加大捷。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（5）战争的结束：1781年，英军在约克镇投降，美国独立战争结束。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（6）1783年，英国被迫承认美国独立。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4.战争的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性质：美国独立战争既是一次民族解放战争，也是一场资产阶级革命。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107315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70025" y="14097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资本主义制度的初步建立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0470" y="1332865"/>
            <a:ext cx="9726295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第18课　美国的独立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5.1787年美国宪法的颁布：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(1)原则：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分权制衡原则（三权分立）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(2)内容：行政、立法、司法三权分立（理论来源：法国的孟德斯鸠）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(3)地位及意义：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1787年美国宪法是世界上第一部资产阶级成文宪法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8300" y="358775"/>
            <a:ext cx="5335905" cy="503555"/>
            <a:chOff x="520" y="169"/>
            <a:chExt cx="8403" cy="793"/>
          </a:xfrm>
        </p:grpSpPr>
        <p:pic>
          <p:nvPicPr>
            <p:cNvPr id="5" name="image 17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6244" b="28233"/>
            <a:stretch>
              <a:fillRect/>
            </a:stretch>
          </p:blipFill>
          <p:spPr>
            <a:xfrm>
              <a:off x="520" y="169"/>
              <a:ext cx="1760" cy="620"/>
            </a:xfrm>
            <a:prstGeom prst="rect">
              <a:avLst/>
            </a:prstGeom>
          </p:spPr>
        </p:pic>
        <p:sp>
          <p:nvSpPr>
            <p:cNvPr id="6" name="Object 1705"/>
            <p:cNvSpPr txBox="1"/>
            <p:nvPr>
              <p:custDataLst>
                <p:tags r:id="rId6"/>
              </p:custDataLst>
            </p:nvPr>
          </p:nvSpPr>
          <p:spPr>
            <a:xfrm>
              <a:off x="2315" y="222"/>
              <a:ext cx="6608" cy="7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0" i="0" dirty="0" smtClean="0">
                  <a:solidFill>
                    <a:srgbClr val="262626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资本主义制度的初步建立</a:t>
              </a:r>
              <a:endPara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57275" y="792480"/>
            <a:ext cx="11207750" cy="58464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第19课　法国大革命和拿破仑帝国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1.启蒙运动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法国）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）宣传的思想：宣传自由平等和民主，反对专制。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）意义：这是一场伟大的思想解放运动，为法国大革命作了重要的理论准备。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2.法国大革命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（1）爆发的原因：君主专制制度阻碍资本主义的发展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（2）爆发的导火线：三级会议的召开。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（3）爆发的标志：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1789年7月14日，巴黎民众攻占巴士底狱。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（4）革命的发展：1789年，制宪会议通过了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《人权宣言》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，宣告了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人权、法治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、自由、分权、平等和保护私有财产等基本原则。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（5）历史意义：法国大革命摧毁了法国的君主统治，传播了资产阶级自由民主思想，具有世界性影响。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8300" y="358775"/>
            <a:ext cx="5335905" cy="503555"/>
            <a:chOff x="520" y="169"/>
            <a:chExt cx="8403" cy="793"/>
          </a:xfrm>
        </p:grpSpPr>
        <p:pic>
          <p:nvPicPr>
            <p:cNvPr id="4" name="image 17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6244" b="28233"/>
            <a:stretch>
              <a:fillRect/>
            </a:stretch>
          </p:blipFill>
          <p:spPr>
            <a:xfrm>
              <a:off x="520" y="169"/>
              <a:ext cx="1760" cy="620"/>
            </a:xfrm>
            <a:prstGeom prst="rect">
              <a:avLst/>
            </a:prstGeom>
          </p:spPr>
        </p:pic>
        <p:sp>
          <p:nvSpPr>
            <p:cNvPr id="12" name="Object 1705"/>
            <p:cNvSpPr txBox="1"/>
            <p:nvPr>
              <p:custDataLst>
                <p:tags r:id="rId6"/>
              </p:custDataLst>
            </p:nvPr>
          </p:nvSpPr>
          <p:spPr>
            <a:xfrm>
              <a:off x="2315" y="222"/>
              <a:ext cx="6608" cy="7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0" i="0" dirty="0" smtClean="0">
                  <a:solidFill>
                    <a:srgbClr val="262626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资本主义制度的初步建立</a:t>
              </a:r>
              <a:endPara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682495" y="2132457"/>
            <a:ext cx="4622800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ONE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古代亚非</a:t>
            </a:r>
            <a:r>
              <a:rPr lang="zh-CN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文明</a:t>
            </a:r>
            <a:endParaRPr lang="zh-CN" sz="4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9590" y="1884680"/>
            <a:ext cx="11207750" cy="3448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第19课　法国大革命和拿破仑帝国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3.拿破仑帝国（1804年 拿破仑加冕称帝）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（1）主持制定民法典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《拿破仑法典》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，体现了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自由平等和私有财产神圣不可侵犯等原则。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（2）拿破仑对外战争的影响：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废除各地封建特权的同时，也对当地人民进行压榨和掠夺。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（3）1815年，法兰西第一帝国的覆灭。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2900" y="521970"/>
            <a:ext cx="5335905" cy="503555"/>
            <a:chOff x="520" y="169"/>
            <a:chExt cx="8403" cy="793"/>
          </a:xfrm>
        </p:grpSpPr>
        <p:pic>
          <p:nvPicPr>
            <p:cNvPr id="5" name="image 17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6244" b="28233"/>
            <a:stretch>
              <a:fillRect/>
            </a:stretch>
          </p:blipFill>
          <p:spPr>
            <a:xfrm>
              <a:off x="520" y="169"/>
              <a:ext cx="1760" cy="620"/>
            </a:xfrm>
            <a:prstGeom prst="rect">
              <a:avLst/>
            </a:prstGeom>
          </p:spPr>
        </p:pic>
        <p:sp>
          <p:nvSpPr>
            <p:cNvPr id="6" name="Object 1705"/>
            <p:cNvSpPr txBox="1"/>
            <p:nvPr>
              <p:custDataLst>
                <p:tags r:id="rId6"/>
              </p:custDataLst>
            </p:nvPr>
          </p:nvSpPr>
          <p:spPr>
            <a:xfrm>
              <a:off x="2315" y="222"/>
              <a:ext cx="6608" cy="7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0" i="0" dirty="0" smtClean="0">
                  <a:solidFill>
                    <a:srgbClr val="262626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资本主义制度的初步建立</a:t>
              </a:r>
              <a:endPara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556385" y="2132330"/>
            <a:ext cx="4749165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SEVEN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工业革命和工人运动的兴起</a:t>
            </a:r>
            <a:endParaRPr lang="zh-CN" altLang="en-US" sz="2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4825" y="1294765"/>
            <a:ext cx="11207750" cy="3928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第20课　第一次工业革命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开始标志：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1765年，哈格里夫斯发明了“珍妮机”。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瓦特改良蒸汽机。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影响：它极大地提高了生产力，使工业革命得以更快地向纵深发展。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工厂制度的建立：进入19世纪，传统的手工工场逐渐被大工厂所替代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.火车的产生：时间：1825年；发明者：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斯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蒂芬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森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设计蒸汽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机车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5．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工业革命的影响：工业革命极大地提高了社会生产力水平，人类进入“蒸汽时代”。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19世纪中期，英国已成为世界上第一个工业国家。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2900" y="521970"/>
            <a:ext cx="6114415" cy="503555"/>
            <a:chOff x="520" y="169"/>
            <a:chExt cx="9629" cy="793"/>
          </a:xfrm>
        </p:grpSpPr>
        <p:pic>
          <p:nvPicPr>
            <p:cNvPr id="5" name="image 17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6244" b="28233"/>
            <a:stretch>
              <a:fillRect/>
            </a:stretch>
          </p:blipFill>
          <p:spPr>
            <a:xfrm>
              <a:off x="520" y="169"/>
              <a:ext cx="1760" cy="620"/>
            </a:xfrm>
            <a:prstGeom prst="rect">
              <a:avLst/>
            </a:prstGeom>
          </p:spPr>
        </p:pic>
        <p:sp>
          <p:nvSpPr>
            <p:cNvPr id="6" name="Object 1705"/>
            <p:cNvSpPr txBox="1"/>
            <p:nvPr>
              <p:custDataLst>
                <p:tags r:id="rId6"/>
              </p:custDataLst>
            </p:nvPr>
          </p:nvSpPr>
          <p:spPr>
            <a:xfrm>
              <a:off x="2315" y="222"/>
              <a:ext cx="7834" cy="7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0" i="0" dirty="0" smtClean="0">
                  <a:solidFill>
                    <a:srgbClr val="262626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工业革命和工人运动的兴起</a:t>
              </a:r>
              <a:endPara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0225" y="1445895"/>
            <a:ext cx="11207750" cy="3928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第21课马克思主义的诞生和国际工人运动的兴起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.1848年，马克思和恩格斯起草的《共产党宣言》出版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标志着马克思主义的诞生。从此，无产阶级的斗争有了科学理论的指导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.巴黎公社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（1）性质：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世界上第一个无产阶级政权。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（2）结果：失败。欧仁·鲍狄埃作词和比尔·狄盖特作曲的《国际歌》。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（3）马克思主义中国化的最新理论成果：毛泽东思想、邓小平理论、三个代表重要思想、科学发展观、习近平新时代中国特色社会主义思想。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2900" y="521970"/>
            <a:ext cx="6114415" cy="503555"/>
            <a:chOff x="520" y="169"/>
            <a:chExt cx="9629" cy="793"/>
          </a:xfrm>
        </p:grpSpPr>
        <p:pic>
          <p:nvPicPr>
            <p:cNvPr id="5" name="image 17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6244" b="28233"/>
            <a:stretch>
              <a:fillRect/>
            </a:stretch>
          </p:blipFill>
          <p:spPr>
            <a:xfrm>
              <a:off x="520" y="169"/>
              <a:ext cx="1760" cy="620"/>
            </a:xfrm>
            <a:prstGeom prst="rect">
              <a:avLst/>
            </a:prstGeom>
          </p:spPr>
        </p:pic>
        <p:sp>
          <p:nvSpPr>
            <p:cNvPr id="6" name="Object 1705"/>
            <p:cNvSpPr txBox="1"/>
            <p:nvPr>
              <p:custDataLst>
                <p:tags r:id="rId6"/>
              </p:custDataLst>
            </p:nvPr>
          </p:nvSpPr>
          <p:spPr>
            <a:xfrm>
              <a:off x="2315" y="222"/>
              <a:ext cx="7834" cy="7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0" i="0" dirty="0" smtClean="0">
                  <a:solidFill>
                    <a:srgbClr val="262626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工业革命和工人运动的兴起</a:t>
              </a:r>
              <a:endPara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01" name="image 18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79600" y="1409700"/>
            <a:ext cx="8432800" cy="5448300"/>
          </a:xfrm>
          <a:prstGeom prst="rect">
            <a:avLst/>
          </a:prstGeom>
        </p:spPr>
      </p:pic>
      <p:pic>
        <p:nvPicPr>
          <p:cNvPr id="91802" name="image 18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803" name="image 18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1804" name="image 18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467100"/>
            <a:ext cx="11150600" cy="3390900"/>
          </a:xfrm>
          <a:prstGeom prst="rect">
            <a:avLst/>
          </a:prstGeom>
        </p:spPr>
      </p:pic>
      <p:pic>
        <p:nvPicPr>
          <p:cNvPr id="91805" name="image 18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45400" y="2755900"/>
            <a:ext cx="4546600" cy="4102100"/>
          </a:xfrm>
          <a:prstGeom prst="rect">
            <a:avLst/>
          </a:prstGeom>
        </p:spPr>
      </p:pic>
      <p:grpSp>
        <p:nvGrpSpPr>
          <p:cNvPr id="1806" name="组合 1806"/>
          <p:cNvGrpSpPr/>
          <p:nvPr/>
        </p:nvGrpSpPr>
        <p:grpSpPr>
          <a:xfrm>
            <a:off x="9059291" y="1832483"/>
            <a:ext cx="3132709" cy="2403475"/>
            <a:chOff x="9059291" y="1832483"/>
            <a:chExt cx="3132709" cy="2403475"/>
          </a:xfrm>
        </p:grpSpPr>
        <p:pic>
          <p:nvPicPr>
            <p:cNvPr id="91807" name="image 180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23400" y="2146300"/>
              <a:ext cx="2768600" cy="2095500"/>
            </a:xfrm>
            <a:prstGeom prst="rect">
              <a:avLst/>
            </a:prstGeom>
          </p:spPr>
        </p:pic>
        <p:pic>
          <p:nvPicPr>
            <p:cNvPr id="91808" name="image 180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055100" y="1828800"/>
              <a:ext cx="2959100" cy="2095500"/>
            </a:xfrm>
            <a:prstGeom prst="rect">
              <a:avLst/>
            </a:prstGeom>
          </p:spPr>
        </p:pic>
      </p:grpSp>
      <p:pic>
        <p:nvPicPr>
          <p:cNvPr id="91809" name="image 180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10800000" flipV="1">
            <a:off x="0" y="0"/>
            <a:ext cx="3378200" cy="3111500"/>
          </a:xfrm>
          <a:prstGeom prst="rect">
            <a:avLst/>
          </a:prstGeom>
        </p:spPr>
      </p:pic>
      <p:pic>
        <p:nvPicPr>
          <p:cNvPr id="918010" name="image 180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45878" y="1603946"/>
            <a:ext cx="5500116" cy="2288032"/>
          </a:xfrm>
          <a:prstGeom prst="rect">
            <a:avLst/>
          </a:prstGeom>
        </p:spPr>
      </p:pic>
      <p:sp>
        <p:nvSpPr>
          <p:cNvPr id="18011" name="Object 18011"/>
          <p:cNvSpPr txBox="1"/>
          <p:nvPr/>
        </p:nvSpPr>
        <p:spPr>
          <a:xfrm>
            <a:off x="3325876" y="1961134"/>
            <a:ext cx="5715000" cy="228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sz="72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讲解完毕</a:t>
            </a:r>
            <a:endParaRPr lang="zh-CN" altLang="en-US" sz="7200"/>
          </a:p>
          <a:p>
            <a:pPr algn="ctr">
              <a:lnSpc>
                <a:spcPct val="110000"/>
              </a:lnSpc>
            </a:pPr>
            <a:r>
              <a:rPr lang="zh-CN" sz="72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感谢您的观看</a:t>
            </a:r>
            <a:endParaRPr lang="zh-CN" altLang="en-US"/>
          </a:p>
        </p:txBody>
      </p:sp>
      <p:pic>
        <p:nvPicPr>
          <p:cNvPr id="918012" name="image 180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345878" y="4081589"/>
            <a:ext cx="5500116" cy="2239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3025" y="1745615"/>
            <a:ext cx="976884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古代埃及</a:t>
            </a:r>
            <a:endParaRPr lang="en-US" altLang="zh-CN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1.古埃及位于非洲，被认为是“尼罗河的赠礼”。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.灭亡：波斯帝国吞并古埃及.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.成就：天文学：太阳历；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文字：象形文字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；医学：木乃伊；建筑：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金字塔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（法老的陵墓）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古代亚非文明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243330"/>
            <a:ext cx="7960995" cy="4521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古代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两河流域</a:t>
            </a:r>
            <a:endParaRPr lang="en-US" altLang="zh-CN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>
              <a:lnSpc>
                <a:spcPct val="120000"/>
              </a:lnSpc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两河流域，又称“美索不达米亚”，相当于今天的</a:t>
            </a:r>
            <a:r>
              <a:rPr lang="zh-CN" sz="2400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伊拉克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2.文字：</a:t>
            </a:r>
            <a:r>
              <a:rPr lang="zh-CN" sz="2400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苏美尔人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发明</a:t>
            </a:r>
            <a:r>
              <a:rPr lang="zh-CN" sz="2400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楔形文字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3.古巴比伦王国：</a:t>
            </a:r>
            <a:r>
              <a:rPr lang="zh-CN" sz="2400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公元前18世纪，</a:t>
            </a:r>
            <a:r>
              <a:rPr lang="zh-CN" sz="2400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汉谟拉比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建立的统一的、强大的</a:t>
            </a:r>
            <a:r>
              <a:rPr lang="zh-CN" sz="2400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奴隶制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国家。4.《汉谟拉比法典》（1）地位：《汉谟拉比法典》</a:t>
            </a:r>
            <a:r>
              <a:rPr lang="zh-CN" sz="2400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是迄今已知世界上第一部较为完整的成文法典。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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（2）实质：维护</a:t>
            </a:r>
            <a:r>
              <a:rPr lang="zh-CN" sz="2400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奴隶主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的利益。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古代亚非文明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7"/>
          <a:stretch>
            <a:fillRect/>
          </a:stretch>
        </p:blipFill>
        <p:spPr>
          <a:xfrm>
            <a:off x="9729470" y="1387475"/>
            <a:ext cx="2244090" cy="4455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243330"/>
            <a:ext cx="9580880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古代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印度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.早期文明遗址：哈拉帕和摩亨佐·达罗等。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.外族入侵：雅利安人入侵印度。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.强盛：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孔雀王朝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统治时期是古代印度文明的鼎盛时期。首都华氏城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种姓制度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：雅利安人建立。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（1）内容：第一等级是婆罗门，掌管祭祀；第二等级是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刹帝利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（国王和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武士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），掌管军事和行政权力；第三等级是吠舍，第四等级是首陀罗。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（2）特点：种姓制度各等级之间贵贱分明，世代相袭。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古代亚非文明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682495" y="2132457"/>
            <a:ext cx="4622800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TWO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</a:t>
            </a:r>
            <a:r>
              <a:rPr lang="zh-CN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欧洲文明</a:t>
            </a:r>
            <a:endParaRPr lang="zh-CN" sz="4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168400"/>
            <a:ext cx="10057765" cy="4965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希腊城邦和亚历山大帝国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欧洲文明的发源地：古代希腊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。希腊最早的文明产生于爱琴海地区。爱琴文明包括克里特文明和迈锡尼文明。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2.希腊城邦的突出特点：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“小国寡民”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3.最大的城邦：斯巴达。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民主制发达的城邦：雅典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4.雅典民主政治的高峰：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伯里克利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主政时期。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5.雅典最高权力机构：公民大会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6.民主政治的局限性：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成年男性公民有参与统治的权利，占雅典人口绝大多数的外邦人、奴隶、妇女没有任何政治权力。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7.亚历山大东征的影响：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（1）消极：具有侵略性质，给东方人民带来巨大灾难。（2）积极：促进了东西方文化的大交汇。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欧洲文明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168400"/>
            <a:ext cx="10057765" cy="4668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第5课 罗马城邦和罗马帝国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1.罗马的兴衰历程：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罗马城邦（公元前1000年）--&gt;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罗马共和国（公元前509年）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--&gt;布匿战争（罗马和迦太基人；控制西地中海）--&gt;成为地中海霸主（公元前2世纪）--&gt;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罗马帝国（公元前27年；屋大维）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--&gt;地跨欧亚非三洲（2世纪）--&gt;分裂为东、西罗马帝国（4世纪末）--&gt;西罗马帝国灭亡（476年，日耳曼人）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2.罗马共和国统治状况：①国家统治的决策权：元老院；②形式上的最高国家权力机关：公民大会；③保护平民利益：保民官。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3.规模最大的奴隶起义：斯巴达克起义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欧洲文明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10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11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12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13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14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15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16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17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18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19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0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1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2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3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4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5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6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7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8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29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0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1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2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3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4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5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6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7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8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39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0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1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2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3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4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5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6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7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8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49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0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1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2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3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4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5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6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7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8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59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6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60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61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62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63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64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65.xml><?xml version="1.0" encoding="utf-8"?>
<p:tagLst xmlns:p="http://schemas.openxmlformats.org/presentationml/2006/main">
  <p:tag name="KSO_WPP_MARK_KEY" val="69ef3a80-9dc5-4847-9399-4ba8d30c57c3"/>
  <p:tag name="COMMONDATA" val="eyJoZGlkIjoiMjhiN2VhODZiNmUzYWU1NDUxMzQwZDZlYTE5MmMzNjcifQ=="/>
  <p:tag name="KSO_WM_SCREEN_THEME_FLAG" val="Dlrq25wU2PGuGg5bbmjbDALZ3LQlA+z+kA68jQKpnfb+JoVGEZo3a92HzNFmtYnny+ui5l8hhBRthLMOj90w78jBu/XdZeWBR4Mq41m11NM="/>
</p:tagLst>
</file>

<file path=ppt/tags/tag7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8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ags/tag9.xml><?xml version="1.0" encoding="utf-8"?>
<p:tagLst xmlns:p="http://schemas.openxmlformats.org/presentationml/2006/main">
  <p:tag name="KSO_WM_BEAUTIFY_FLAG" val=""/>
  <p:tag name="KSO_WM_SCREEN_THEME_FLAG" val="Dlrq25wU2PGuGg5bbmjbDALZ3LQlA+z+kA68jQKpnfb+JoVGEZo3a92HzNFmtYnny+ui5l8hhBRthLMOj90w78jBu/XdZeWBR4Mq41m11NM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4728</Words>
  <PresentationFormat>On-screen Show</PresentationFormat>
  <Paragraphs>285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2" baseType="lpstr">
      <vt:lpstr>Arial</vt:lpstr>
      <vt:lpstr>宋体</vt:lpstr>
      <vt:lpstr>Wingdings</vt:lpstr>
      <vt:lpstr>Reeji-CloudRuiSongCu-GB-Regular</vt:lpstr>
      <vt:lpstr>OPPOSans-R</vt:lpstr>
      <vt:lpstr>微软雅黑</vt:lpstr>
      <vt:lpstr>Arial Unicode MS</vt:lpstr>
      <vt:lpstr>Calibri</vt:lpstr>
      <vt:lpstr>等线</vt:lpstr>
      <vt:lpstr>思源宋体 CN Heavy</vt:lpstr>
      <vt:lpstr>庞门正道粗书体6.0</vt:lpstr>
      <vt:lpstr>OPPOSans B</vt:lpstr>
      <vt:lpstr>仿宋</vt:lpstr>
      <vt:lpstr>华文中宋</vt:lpstr>
      <vt:lpstr>Bodoni MT</vt:lpstr>
      <vt:lpstr>等线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2022-09-28T14:12:00Z</dcterms:created>
  <dcterms:modified xsi:type="dcterms:W3CDTF">2022-12-25T08:42:55Z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50763C4460D84072995FF7864BA6FAD2</vt:lpwstr>
  </property>
  <property fmtid="{D5CDD505-2E9C-101B-9397-08002B2CF9AE}" pid="3" name="KSOProductBuildVer">
    <vt:lpwstr>2052-11.1.0.12980</vt:lpwstr>
  </property>
</Properties>
</file>