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9" r:id="rId4"/>
  </p:sldMasterIdLst>
  <p:notesMasterIdLst>
    <p:notesMasterId r:id="rId6"/>
  </p:notesMasterIdLst>
  <p:sldIdLst>
    <p:sldId id="283" r:id="rId5"/>
    <p:sldId id="257" r:id="rId7"/>
    <p:sldId id="258" r:id="rId8"/>
    <p:sldId id="274" r:id="rId9"/>
    <p:sldId id="321" r:id="rId10"/>
    <p:sldId id="310" r:id="rId11"/>
    <p:sldId id="324" r:id="rId12"/>
    <p:sldId id="325" r:id="rId13"/>
    <p:sldId id="326"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5" r:id="rId30"/>
    <p:sldId id="356" r:id="rId31"/>
    <p:sldId id="358"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384" r:id="rId58"/>
    <p:sldId id="385" r:id="rId59"/>
    <p:sldId id="386" r:id="rId60"/>
    <p:sldId id="387" r:id="rId61"/>
    <p:sldId id="388" r:id="rId62"/>
    <p:sldId id="389" r:id="rId63"/>
    <p:sldId id="390" r:id="rId64"/>
    <p:sldId id="391" r:id="rId65"/>
    <p:sldId id="392" r:id="rId66"/>
    <p:sldId id="393" r:id="rId67"/>
    <p:sldId id="394" r:id="rId68"/>
    <p:sldId id="284" r:id="rId69"/>
  </p:sldIdLst>
  <p:sldSz cx="12190095" cy="6859270"/>
  <p:notesSz cx="6858000" cy="9144000"/>
  <p:custDataLst>
    <p:tags r:id="rId73"/>
  </p:custDataLst>
  <p:defaultTextStyle>
    <a:defPPr>
      <a:defRPr lang="zh-CN"/>
    </a:defPPr>
    <a:lvl1pPr marL="0" algn="l" defTabSz="967740" rtl="0" eaLnBrk="1" latinLnBrk="0" hangingPunct="1">
      <a:defRPr sz="1900" kern="1200">
        <a:solidFill>
          <a:schemeClr val="tx1"/>
        </a:solidFill>
        <a:latin typeface="+mn-lt"/>
        <a:ea typeface="+mn-ea"/>
        <a:cs typeface="+mn-cs"/>
      </a:defRPr>
    </a:lvl1pPr>
    <a:lvl2pPr marL="483870" algn="l" defTabSz="967740" rtl="0" eaLnBrk="1" latinLnBrk="0" hangingPunct="1">
      <a:defRPr sz="1900" kern="1200">
        <a:solidFill>
          <a:schemeClr val="tx1"/>
        </a:solidFill>
        <a:latin typeface="+mn-lt"/>
        <a:ea typeface="+mn-ea"/>
        <a:cs typeface="+mn-cs"/>
      </a:defRPr>
    </a:lvl2pPr>
    <a:lvl3pPr marL="967740" algn="l" defTabSz="967740" rtl="0" eaLnBrk="1" latinLnBrk="0" hangingPunct="1">
      <a:defRPr sz="1900" kern="1200">
        <a:solidFill>
          <a:schemeClr val="tx1"/>
        </a:solidFill>
        <a:latin typeface="+mn-lt"/>
        <a:ea typeface="+mn-ea"/>
        <a:cs typeface="+mn-cs"/>
      </a:defRPr>
    </a:lvl3pPr>
    <a:lvl4pPr marL="1451610" algn="l" defTabSz="967740" rtl="0" eaLnBrk="1" latinLnBrk="0" hangingPunct="1">
      <a:defRPr sz="1900" kern="1200">
        <a:solidFill>
          <a:schemeClr val="tx1"/>
        </a:solidFill>
        <a:latin typeface="+mn-lt"/>
        <a:ea typeface="+mn-ea"/>
        <a:cs typeface="+mn-cs"/>
      </a:defRPr>
    </a:lvl4pPr>
    <a:lvl5pPr marL="1935480" algn="l" defTabSz="967740" rtl="0" eaLnBrk="1" latinLnBrk="0" hangingPunct="1">
      <a:defRPr sz="1900" kern="1200">
        <a:solidFill>
          <a:schemeClr val="tx1"/>
        </a:solidFill>
        <a:latin typeface="+mn-lt"/>
        <a:ea typeface="+mn-ea"/>
        <a:cs typeface="+mn-cs"/>
      </a:defRPr>
    </a:lvl5pPr>
    <a:lvl6pPr marL="2419350" algn="l" defTabSz="967740" rtl="0" eaLnBrk="1" latinLnBrk="0" hangingPunct="1">
      <a:defRPr sz="1900" kern="1200">
        <a:solidFill>
          <a:schemeClr val="tx1"/>
        </a:solidFill>
        <a:latin typeface="+mn-lt"/>
        <a:ea typeface="+mn-ea"/>
        <a:cs typeface="+mn-cs"/>
      </a:defRPr>
    </a:lvl6pPr>
    <a:lvl7pPr marL="2902585" algn="l" defTabSz="967740" rtl="0" eaLnBrk="1" latinLnBrk="0" hangingPunct="1">
      <a:defRPr sz="1900" kern="1200">
        <a:solidFill>
          <a:schemeClr val="tx1"/>
        </a:solidFill>
        <a:latin typeface="+mn-lt"/>
        <a:ea typeface="+mn-ea"/>
        <a:cs typeface="+mn-cs"/>
      </a:defRPr>
    </a:lvl7pPr>
    <a:lvl8pPr marL="3386455" algn="l" defTabSz="967740" rtl="0" eaLnBrk="1" latinLnBrk="0" hangingPunct="1">
      <a:defRPr sz="1900" kern="1200">
        <a:solidFill>
          <a:schemeClr val="tx1"/>
        </a:solidFill>
        <a:latin typeface="+mn-lt"/>
        <a:ea typeface="+mn-ea"/>
        <a:cs typeface="+mn-cs"/>
      </a:defRPr>
    </a:lvl8pPr>
    <a:lvl9pPr marL="3870325" algn="l" defTabSz="96774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userDrawn="1">
          <p15:clr>
            <a:srgbClr val="A4A3A4"/>
          </p15:clr>
        </p15:guide>
        <p15:guide id="2" pos="38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3" d="100"/>
          <a:sy n="103" d="100"/>
        </p:scale>
        <p:origin x="192" y="102"/>
      </p:cViewPr>
      <p:guideLst>
        <p:guide orient="horz" pos="2132"/>
        <p:guide pos="382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3" Type="http://schemas.openxmlformats.org/officeDocument/2006/relationships/tags" Target="tags/tag57.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9072F-B826-4F31-8788-BDC5C7A3CBD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89766-136D-4494-B784-F984C5ED3A8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534027-7213-4DFD-ACBB-2450BC464B17}"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534027-7213-4DFD-ACBB-2450BC464B17}"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534027-7213-4DFD-ACBB-2450BC464B17}"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534027-7213-4DFD-ACBB-2450BC464B17}"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534027-7213-4DFD-ACBB-2450BC464B17}"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534027-7213-4DFD-ACBB-2450BC464B17}"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534027-7213-4DFD-ACBB-2450BC464B17}"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534027-7213-4DFD-ACBB-2450BC464B17}"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9BE61C0-5F22-4840-B04B-31F9158614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字魂59号-创粗黑" panose="00000500000000000000"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字魂59号-创粗黑"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2" y="2130919"/>
            <a:ext cx="10361851" cy="1470366"/>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562" y="3887100"/>
            <a:ext cx="8533290" cy="1753006"/>
          </a:xfrm>
        </p:spPr>
        <p:txBody>
          <a:bodyPr/>
          <a:lstStyle>
            <a:lvl1pPr marL="0" indent="0" algn="ctr">
              <a:buNone/>
              <a:defRPr>
                <a:solidFill>
                  <a:schemeClr val="tx1">
                    <a:tint val="75000"/>
                  </a:schemeClr>
                </a:solidFill>
              </a:defRPr>
            </a:lvl1pPr>
            <a:lvl2pPr marL="483870" indent="0" algn="ctr">
              <a:buNone/>
              <a:defRPr>
                <a:solidFill>
                  <a:schemeClr val="tx1">
                    <a:tint val="75000"/>
                  </a:schemeClr>
                </a:solidFill>
              </a:defRPr>
            </a:lvl2pPr>
            <a:lvl3pPr marL="967740" indent="0" algn="ctr">
              <a:buNone/>
              <a:defRPr>
                <a:solidFill>
                  <a:schemeClr val="tx1">
                    <a:tint val="75000"/>
                  </a:schemeClr>
                </a:solidFill>
              </a:defRPr>
            </a:lvl3pPr>
            <a:lvl4pPr marL="1451610" indent="0" algn="ctr">
              <a:buNone/>
              <a:defRPr>
                <a:solidFill>
                  <a:schemeClr val="tx1">
                    <a:tint val="75000"/>
                  </a:schemeClr>
                </a:solidFill>
              </a:defRPr>
            </a:lvl4pPr>
            <a:lvl5pPr marL="1935480" indent="0" algn="ctr">
              <a:buNone/>
              <a:defRPr>
                <a:solidFill>
                  <a:schemeClr val="tx1">
                    <a:tint val="75000"/>
                  </a:schemeClr>
                </a:solidFill>
              </a:defRPr>
            </a:lvl5pPr>
            <a:lvl6pPr marL="2419350" indent="0" algn="ctr">
              <a:buNone/>
              <a:defRPr>
                <a:solidFill>
                  <a:schemeClr val="tx1">
                    <a:tint val="75000"/>
                  </a:schemeClr>
                </a:solidFill>
              </a:defRPr>
            </a:lvl6pPr>
            <a:lvl7pPr marL="2902585" indent="0" algn="ctr">
              <a:buNone/>
              <a:defRPr>
                <a:solidFill>
                  <a:schemeClr val="tx1">
                    <a:tint val="75000"/>
                  </a:schemeClr>
                </a:solidFill>
              </a:defRPr>
            </a:lvl7pPr>
            <a:lvl8pPr marL="3386455" indent="0" algn="ctr">
              <a:buNone/>
              <a:defRPr>
                <a:solidFill>
                  <a:schemeClr val="tx1">
                    <a:tint val="75000"/>
                  </a:schemeClr>
                </a:solidFill>
              </a:defRPr>
            </a:lvl8pPr>
            <a:lvl9pPr marL="387032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50" y="274702"/>
            <a:ext cx="2742843" cy="585288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274702"/>
            <a:ext cx="8025355" cy="585288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0"/>
            <a:ext cx="12190413" cy="6859588"/>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0" y="0"/>
            <a:ext cx="6632165" cy="6865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7569122" y="1557184"/>
            <a:ext cx="3493633" cy="4466112"/>
          </a:xfrm>
          <a:custGeom>
            <a:avLst/>
            <a:gdLst>
              <a:gd name="connsiteX0" fmla="*/ 0 w 3494088"/>
              <a:gd name="connsiteY0" fmla="*/ 0 h 4465078"/>
              <a:gd name="connsiteX1" fmla="*/ 3494088 w 3494088"/>
              <a:gd name="connsiteY1" fmla="*/ 0 h 4465078"/>
              <a:gd name="connsiteX2" fmla="*/ 3494088 w 3494088"/>
              <a:gd name="connsiteY2" fmla="*/ 4465078 h 4465078"/>
              <a:gd name="connsiteX3" fmla="*/ 0 w 3494088"/>
              <a:gd name="connsiteY3" fmla="*/ 4465078 h 4465078"/>
            </a:gdLst>
            <a:ahLst/>
            <a:cxnLst>
              <a:cxn ang="0">
                <a:pos x="connsiteX0" y="connsiteY0"/>
              </a:cxn>
              <a:cxn ang="0">
                <a:pos x="connsiteX1" y="connsiteY1"/>
              </a:cxn>
              <a:cxn ang="0">
                <a:pos x="connsiteX2" y="connsiteY2"/>
              </a:cxn>
              <a:cxn ang="0">
                <a:pos x="connsiteX3" y="connsiteY3"/>
              </a:cxn>
            </a:cxnLst>
            <a:rect l="l" t="t" r="r" b="b"/>
            <a:pathLst>
              <a:path w="3494088" h="4465078">
                <a:moveTo>
                  <a:pt x="0" y="0"/>
                </a:moveTo>
                <a:lnTo>
                  <a:pt x="3494088" y="0"/>
                </a:lnTo>
                <a:lnTo>
                  <a:pt x="3494088" y="4465078"/>
                </a:lnTo>
                <a:lnTo>
                  <a:pt x="0" y="4465078"/>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2025387" y="3407384"/>
            <a:ext cx="2174593" cy="2175380"/>
          </a:xfrm>
          <a:custGeom>
            <a:avLst/>
            <a:gdLst>
              <a:gd name="connsiteX0" fmla="*/ 1087438 w 2174876"/>
              <a:gd name="connsiteY0" fmla="*/ 0 h 2174876"/>
              <a:gd name="connsiteX1" fmla="*/ 2174876 w 2174876"/>
              <a:gd name="connsiteY1" fmla="*/ 1087438 h 2174876"/>
              <a:gd name="connsiteX2" fmla="*/ 1087438 w 2174876"/>
              <a:gd name="connsiteY2" fmla="*/ 2174876 h 2174876"/>
              <a:gd name="connsiteX3" fmla="*/ 0 w 2174876"/>
              <a:gd name="connsiteY3" fmla="*/ 1087438 h 2174876"/>
              <a:gd name="connsiteX4" fmla="*/ 1087438 w 2174876"/>
              <a:gd name="connsiteY4" fmla="*/ 0 h 2174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876" h="2174876">
                <a:moveTo>
                  <a:pt x="1087438" y="0"/>
                </a:moveTo>
                <a:cubicBezTo>
                  <a:pt x="1688013" y="0"/>
                  <a:pt x="2174876" y="486863"/>
                  <a:pt x="2174876" y="1087438"/>
                </a:cubicBezTo>
                <a:cubicBezTo>
                  <a:pt x="2174876" y="1688013"/>
                  <a:pt x="1688013" y="2174876"/>
                  <a:pt x="1087438" y="2174876"/>
                </a:cubicBezTo>
                <a:cubicBezTo>
                  <a:pt x="486863" y="2174876"/>
                  <a:pt x="0" y="1688013"/>
                  <a:pt x="0" y="1087438"/>
                </a:cubicBezTo>
                <a:cubicBezTo>
                  <a:pt x="0" y="486863"/>
                  <a:pt x="486863" y="0"/>
                  <a:pt x="1087438"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168250" y="3244058"/>
            <a:ext cx="2300552" cy="2576273"/>
          </a:xfrm>
          <a:custGeom>
            <a:avLst/>
            <a:gdLst>
              <a:gd name="connsiteX0" fmla="*/ 0 w 2300851"/>
              <a:gd name="connsiteY0" fmla="*/ 0 h 2575677"/>
              <a:gd name="connsiteX1" fmla="*/ 2300851 w 2300851"/>
              <a:gd name="connsiteY1" fmla="*/ 0 h 2575677"/>
              <a:gd name="connsiteX2" fmla="*/ 2300851 w 2300851"/>
              <a:gd name="connsiteY2" fmla="*/ 2575677 h 2575677"/>
              <a:gd name="connsiteX3" fmla="*/ 0 w 2300851"/>
              <a:gd name="connsiteY3" fmla="*/ 2575677 h 2575677"/>
            </a:gdLst>
            <a:ahLst/>
            <a:cxnLst>
              <a:cxn ang="0">
                <a:pos x="connsiteX0" y="connsiteY0"/>
              </a:cxn>
              <a:cxn ang="0">
                <a:pos x="connsiteX1" y="connsiteY1"/>
              </a:cxn>
              <a:cxn ang="0">
                <a:pos x="connsiteX2" y="connsiteY2"/>
              </a:cxn>
              <a:cxn ang="0">
                <a:pos x="connsiteX3" y="connsiteY3"/>
              </a:cxn>
            </a:cxnLst>
            <a:rect l="l" t="t" r="r" b="b"/>
            <a:pathLst>
              <a:path w="2300851" h="2575677">
                <a:moveTo>
                  <a:pt x="0" y="0"/>
                </a:moveTo>
                <a:lnTo>
                  <a:pt x="2300851" y="0"/>
                </a:lnTo>
                <a:lnTo>
                  <a:pt x="2300851" y="2575677"/>
                </a:lnTo>
                <a:lnTo>
                  <a:pt x="0" y="2575677"/>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3" name="图片占位符 12"/>
          <p:cNvSpPr>
            <a:spLocks noGrp="1"/>
          </p:cNvSpPr>
          <p:nvPr>
            <p:ph type="pic" sz="quarter" idx="11"/>
          </p:nvPr>
        </p:nvSpPr>
        <p:spPr>
          <a:xfrm>
            <a:off x="3686037" y="1760153"/>
            <a:ext cx="2300551" cy="2576273"/>
          </a:xfrm>
          <a:custGeom>
            <a:avLst/>
            <a:gdLst>
              <a:gd name="connsiteX0" fmla="*/ 0 w 2300850"/>
              <a:gd name="connsiteY0" fmla="*/ 0 h 2575677"/>
              <a:gd name="connsiteX1" fmla="*/ 2300850 w 2300850"/>
              <a:gd name="connsiteY1" fmla="*/ 0 h 2575677"/>
              <a:gd name="connsiteX2" fmla="*/ 2300850 w 2300850"/>
              <a:gd name="connsiteY2" fmla="*/ 2575677 h 2575677"/>
              <a:gd name="connsiteX3" fmla="*/ 0 w 2300850"/>
              <a:gd name="connsiteY3" fmla="*/ 2575677 h 2575677"/>
            </a:gdLst>
            <a:ahLst/>
            <a:cxnLst>
              <a:cxn ang="0">
                <a:pos x="connsiteX0" y="connsiteY0"/>
              </a:cxn>
              <a:cxn ang="0">
                <a:pos x="connsiteX1" y="connsiteY1"/>
              </a:cxn>
              <a:cxn ang="0">
                <a:pos x="connsiteX2" y="connsiteY2"/>
              </a:cxn>
              <a:cxn ang="0">
                <a:pos x="connsiteX3" y="connsiteY3"/>
              </a:cxn>
            </a:cxnLst>
            <a:rect l="l" t="t" r="r" b="b"/>
            <a:pathLst>
              <a:path w="2300850" h="2575677">
                <a:moveTo>
                  <a:pt x="0" y="0"/>
                </a:moveTo>
                <a:lnTo>
                  <a:pt x="2300850" y="0"/>
                </a:lnTo>
                <a:lnTo>
                  <a:pt x="2300850" y="2575677"/>
                </a:lnTo>
                <a:lnTo>
                  <a:pt x="0" y="2575677"/>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4" name="图片占位符 13"/>
          <p:cNvSpPr>
            <a:spLocks noGrp="1"/>
          </p:cNvSpPr>
          <p:nvPr>
            <p:ph type="pic" sz="quarter" idx="12"/>
          </p:nvPr>
        </p:nvSpPr>
        <p:spPr>
          <a:xfrm>
            <a:off x="6203829" y="3244058"/>
            <a:ext cx="2300552" cy="2576273"/>
          </a:xfrm>
          <a:custGeom>
            <a:avLst/>
            <a:gdLst>
              <a:gd name="connsiteX0" fmla="*/ 0 w 2300851"/>
              <a:gd name="connsiteY0" fmla="*/ 0 h 2575677"/>
              <a:gd name="connsiteX1" fmla="*/ 2300851 w 2300851"/>
              <a:gd name="connsiteY1" fmla="*/ 0 h 2575677"/>
              <a:gd name="connsiteX2" fmla="*/ 2300851 w 2300851"/>
              <a:gd name="connsiteY2" fmla="*/ 2575677 h 2575677"/>
              <a:gd name="connsiteX3" fmla="*/ 0 w 2300851"/>
              <a:gd name="connsiteY3" fmla="*/ 2575677 h 2575677"/>
            </a:gdLst>
            <a:ahLst/>
            <a:cxnLst>
              <a:cxn ang="0">
                <a:pos x="connsiteX0" y="connsiteY0"/>
              </a:cxn>
              <a:cxn ang="0">
                <a:pos x="connsiteX1" y="connsiteY1"/>
              </a:cxn>
              <a:cxn ang="0">
                <a:pos x="connsiteX2" y="connsiteY2"/>
              </a:cxn>
              <a:cxn ang="0">
                <a:pos x="connsiteX3" y="connsiteY3"/>
              </a:cxn>
            </a:cxnLst>
            <a:rect l="l" t="t" r="r" b="b"/>
            <a:pathLst>
              <a:path w="2300851" h="2575677">
                <a:moveTo>
                  <a:pt x="0" y="0"/>
                </a:moveTo>
                <a:lnTo>
                  <a:pt x="2300851" y="0"/>
                </a:lnTo>
                <a:lnTo>
                  <a:pt x="2300851" y="2575677"/>
                </a:lnTo>
                <a:lnTo>
                  <a:pt x="0" y="2575677"/>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5" name="图片占位符 14"/>
          <p:cNvSpPr>
            <a:spLocks noGrp="1"/>
          </p:cNvSpPr>
          <p:nvPr>
            <p:ph type="pic" sz="quarter" idx="13"/>
          </p:nvPr>
        </p:nvSpPr>
        <p:spPr>
          <a:xfrm>
            <a:off x="8721615" y="1760153"/>
            <a:ext cx="2300551" cy="2576273"/>
          </a:xfrm>
          <a:custGeom>
            <a:avLst/>
            <a:gdLst>
              <a:gd name="connsiteX0" fmla="*/ 0 w 2300850"/>
              <a:gd name="connsiteY0" fmla="*/ 0 h 2575677"/>
              <a:gd name="connsiteX1" fmla="*/ 2300850 w 2300850"/>
              <a:gd name="connsiteY1" fmla="*/ 0 h 2575677"/>
              <a:gd name="connsiteX2" fmla="*/ 2300850 w 2300850"/>
              <a:gd name="connsiteY2" fmla="*/ 2575677 h 2575677"/>
              <a:gd name="connsiteX3" fmla="*/ 0 w 2300850"/>
              <a:gd name="connsiteY3" fmla="*/ 2575677 h 2575677"/>
            </a:gdLst>
            <a:ahLst/>
            <a:cxnLst>
              <a:cxn ang="0">
                <a:pos x="connsiteX0" y="connsiteY0"/>
              </a:cxn>
              <a:cxn ang="0">
                <a:pos x="connsiteX1" y="connsiteY1"/>
              </a:cxn>
              <a:cxn ang="0">
                <a:pos x="connsiteX2" y="connsiteY2"/>
              </a:cxn>
              <a:cxn ang="0">
                <a:pos x="connsiteX3" y="connsiteY3"/>
              </a:cxn>
            </a:cxnLst>
            <a:rect l="l" t="t" r="r" b="b"/>
            <a:pathLst>
              <a:path w="2300850" h="2575677">
                <a:moveTo>
                  <a:pt x="0" y="0"/>
                </a:moveTo>
                <a:lnTo>
                  <a:pt x="2300850" y="0"/>
                </a:lnTo>
                <a:lnTo>
                  <a:pt x="2300850" y="2575677"/>
                </a:lnTo>
                <a:lnTo>
                  <a:pt x="0" y="2575677"/>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3782518" y="1686316"/>
            <a:ext cx="2362853" cy="2123804"/>
          </a:xfrm>
          <a:custGeom>
            <a:avLst/>
            <a:gdLst>
              <a:gd name="connsiteX0" fmla="*/ 0 w 2363161"/>
              <a:gd name="connsiteY0" fmla="*/ 0 h 2123312"/>
              <a:gd name="connsiteX1" fmla="*/ 2363161 w 2363161"/>
              <a:gd name="connsiteY1" fmla="*/ 0 h 2123312"/>
              <a:gd name="connsiteX2" fmla="*/ 2363161 w 2363161"/>
              <a:gd name="connsiteY2" fmla="*/ 2123312 h 2123312"/>
              <a:gd name="connsiteX3" fmla="*/ 0 w 2363161"/>
              <a:gd name="connsiteY3" fmla="*/ 2123312 h 2123312"/>
            </a:gdLst>
            <a:ahLst/>
            <a:cxnLst>
              <a:cxn ang="0">
                <a:pos x="connsiteX0" y="connsiteY0"/>
              </a:cxn>
              <a:cxn ang="0">
                <a:pos x="connsiteX1" y="connsiteY1"/>
              </a:cxn>
              <a:cxn ang="0">
                <a:pos x="connsiteX2" y="connsiteY2"/>
              </a:cxn>
              <a:cxn ang="0">
                <a:pos x="connsiteX3" y="connsiteY3"/>
              </a:cxn>
            </a:cxnLst>
            <a:rect l="l" t="t" r="r" b="b"/>
            <a:pathLst>
              <a:path w="2363161" h="2123312">
                <a:moveTo>
                  <a:pt x="0" y="0"/>
                </a:moveTo>
                <a:lnTo>
                  <a:pt x="2363161" y="0"/>
                </a:lnTo>
                <a:lnTo>
                  <a:pt x="2363161" y="2123312"/>
                </a:lnTo>
                <a:lnTo>
                  <a:pt x="0" y="2123312"/>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p:cNvSpPr>
            <a:spLocks noGrp="1"/>
          </p:cNvSpPr>
          <p:nvPr>
            <p:ph type="pic" sz="quarter" idx="11"/>
          </p:nvPr>
        </p:nvSpPr>
        <p:spPr>
          <a:xfrm>
            <a:off x="3782518" y="3795242"/>
            <a:ext cx="2362853" cy="2140542"/>
          </a:xfrm>
          <a:custGeom>
            <a:avLst/>
            <a:gdLst>
              <a:gd name="connsiteX0" fmla="*/ 0 w 2363161"/>
              <a:gd name="connsiteY0" fmla="*/ 0 h 2140046"/>
              <a:gd name="connsiteX1" fmla="*/ 2363161 w 2363161"/>
              <a:gd name="connsiteY1" fmla="*/ 0 h 2140046"/>
              <a:gd name="connsiteX2" fmla="*/ 2363161 w 2363161"/>
              <a:gd name="connsiteY2" fmla="*/ 2140046 h 2140046"/>
              <a:gd name="connsiteX3" fmla="*/ 0 w 2363161"/>
              <a:gd name="connsiteY3" fmla="*/ 2140046 h 2140046"/>
            </a:gdLst>
            <a:ahLst/>
            <a:cxnLst>
              <a:cxn ang="0">
                <a:pos x="connsiteX0" y="connsiteY0"/>
              </a:cxn>
              <a:cxn ang="0">
                <a:pos x="connsiteX1" y="connsiteY1"/>
              </a:cxn>
              <a:cxn ang="0">
                <a:pos x="connsiteX2" y="connsiteY2"/>
              </a:cxn>
              <a:cxn ang="0">
                <a:pos x="connsiteX3" y="connsiteY3"/>
              </a:cxn>
            </a:cxnLst>
            <a:rect l="l" t="t" r="r" b="b"/>
            <a:pathLst>
              <a:path w="2363161" h="2140046">
                <a:moveTo>
                  <a:pt x="0" y="0"/>
                </a:moveTo>
                <a:lnTo>
                  <a:pt x="2363161" y="0"/>
                </a:lnTo>
                <a:lnTo>
                  <a:pt x="2363161" y="2140046"/>
                </a:lnTo>
                <a:lnTo>
                  <a:pt x="0" y="2140046"/>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0" name="图片占位符 9"/>
          <p:cNvSpPr>
            <a:spLocks noGrp="1"/>
          </p:cNvSpPr>
          <p:nvPr>
            <p:ph type="pic" sz="quarter" idx="12"/>
          </p:nvPr>
        </p:nvSpPr>
        <p:spPr>
          <a:xfrm>
            <a:off x="6145371" y="3795242"/>
            <a:ext cx="2374007" cy="2140542"/>
          </a:xfrm>
          <a:custGeom>
            <a:avLst/>
            <a:gdLst>
              <a:gd name="connsiteX0" fmla="*/ 0 w 2374316"/>
              <a:gd name="connsiteY0" fmla="*/ 0 h 2140046"/>
              <a:gd name="connsiteX1" fmla="*/ 2374316 w 2374316"/>
              <a:gd name="connsiteY1" fmla="*/ 0 h 2140046"/>
              <a:gd name="connsiteX2" fmla="*/ 2374316 w 2374316"/>
              <a:gd name="connsiteY2" fmla="*/ 2140046 h 2140046"/>
              <a:gd name="connsiteX3" fmla="*/ 0 w 2374316"/>
              <a:gd name="connsiteY3" fmla="*/ 2140046 h 2140046"/>
            </a:gdLst>
            <a:ahLst/>
            <a:cxnLst>
              <a:cxn ang="0">
                <a:pos x="connsiteX0" y="connsiteY0"/>
              </a:cxn>
              <a:cxn ang="0">
                <a:pos x="connsiteX1" y="connsiteY1"/>
              </a:cxn>
              <a:cxn ang="0">
                <a:pos x="connsiteX2" y="connsiteY2"/>
              </a:cxn>
              <a:cxn ang="0">
                <a:pos x="connsiteX3" y="connsiteY3"/>
              </a:cxn>
            </a:cxnLst>
            <a:rect l="l" t="t" r="r" b="b"/>
            <a:pathLst>
              <a:path w="2374316" h="2140046">
                <a:moveTo>
                  <a:pt x="0" y="0"/>
                </a:moveTo>
                <a:lnTo>
                  <a:pt x="2374316" y="0"/>
                </a:lnTo>
                <a:lnTo>
                  <a:pt x="2374316" y="2140046"/>
                </a:lnTo>
                <a:lnTo>
                  <a:pt x="0" y="2140046"/>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304756" y="2113692"/>
            <a:ext cx="2903240" cy="2904290"/>
          </a:xfrm>
          <a:custGeom>
            <a:avLst/>
            <a:gdLst>
              <a:gd name="connsiteX0" fmla="*/ 1451809 w 2903618"/>
              <a:gd name="connsiteY0" fmla="*/ 0 h 2903618"/>
              <a:gd name="connsiteX1" fmla="*/ 2903618 w 2903618"/>
              <a:gd name="connsiteY1" fmla="*/ 1451809 h 2903618"/>
              <a:gd name="connsiteX2" fmla="*/ 1451809 w 2903618"/>
              <a:gd name="connsiteY2" fmla="*/ 2903618 h 2903618"/>
              <a:gd name="connsiteX3" fmla="*/ 0 w 2903618"/>
              <a:gd name="connsiteY3" fmla="*/ 1451809 h 2903618"/>
              <a:gd name="connsiteX4" fmla="*/ 1451809 w 2903618"/>
              <a:gd name="connsiteY4" fmla="*/ 0 h 290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618" h="2903618">
                <a:moveTo>
                  <a:pt x="1451809" y="0"/>
                </a:moveTo>
                <a:cubicBezTo>
                  <a:pt x="2253621" y="0"/>
                  <a:pt x="2903618" y="649997"/>
                  <a:pt x="2903618" y="1451809"/>
                </a:cubicBezTo>
                <a:cubicBezTo>
                  <a:pt x="2903618" y="2253621"/>
                  <a:pt x="2253621" y="2903618"/>
                  <a:pt x="1451809" y="2903618"/>
                </a:cubicBezTo>
                <a:cubicBezTo>
                  <a:pt x="649997" y="2903618"/>
                  <a:pt x="0" y="2253621"/>
                  <a:pt x="0" y="1451809"/>
                </a:cubicBezTo>
                <a:cubicBezTo>
                  <a:pt x="0" y="649997"/>
                  <a:pt x="649997" y="0"/>
                  <a:pt x="1451809" y="0"/>
                </a:cubicBezTo>
                <a:close/>
              </a:path>
            </a:pathLst>
          </a:custGeom>
          <a:solidFill>
            <a:schemeClr val="tx2"/>
          </a:solidFill>
          <a:ln w="38100">
            <a:solidFill>
              <a:schemeClr val="bg1"/>
            </a:solidFill>
          </a:ln>
          <a:effectLst>
            <a:outerShdw blurRad="241300" sx="102000" sy="102000" algn="ctr" rotWithShape="0">
              <a:prstClr val="black">
                <a:alpha val="30000"/>
              </a:prstClr>
            </a:outerShdw>
          </a:effectLst>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4" name="图片占位符 13"/>
          <p:cNvSpPr>
            <a:spLocks noGrp="1"/>
          </p:cNvSpPr>
          <p:nvPr>
            <p:ph type="pic" sz="quarter" idx="11"/>
          </p:nvPr>
        </p:nvSpPr>
        <p:spPr>
          <a:xfrm>
            <a:off x="4262414" y="1924222"/>
            <a:ext cx="1348438" cy="1348926"/>
          </a:xfrm>
          <a:custGeom>
            <a:avLst/>
            <a:gdLst>
              <a:gd name="connsiteX0" fmla="*/ 674307 w 1348614"/>
              <a:gd name="connsiteY0" fmla="*/ 0 h 1348614"/>
              <a:gd name="connsiteX1" fmla="*/ 1348614 w 1348614"/>
              <a:gd name="connsiteY1" fmla="*/ 674307 h 1348614"/>
              <a:gd name="connsiteX2" fmla="*/ 674307 w 1348614"/>
              <a:gd name="connsiteY2" fmla="*/ 1348614 h 1348614"/>
              <a:gd name="connsiteX3" fmla="*/ 0 w 1348614"/>
              <a:gd name="connsiteY3" fmla="*/ 674307 h 1348614"/>
              <a:gd name="connsiteX4" fmla="*/ 674307 w 1348614"/>
              <a:gd name="connsiteY4" fmla="*/ 0 h 134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614" h="1348614">
                <a:moveTo>
                  <a:pt x="674307" y="0"/>
                </a:moveTo>
                <a:cubicBezTo>
                  <a:pt x="1046716" y="0"/>
                  <a:pt x="1348614" y="301898"/>
                  <a:pt x="1348614" y="674307"/>
                </a:cubicBezTo>
                <a:cubicBezTo>
                  <a:pt x="1348614" y="1046716"/>
                  <a:pt x="1046716" y="1348614"/>
                  <a:pt x="674307" y="1348614"/>
                </a:cubicBezTo>
                <a:cubicBezTo>
                  <a:pt x="301898" y="1348614"/>
                  <a:pt x="0" y="1046716"/>
                  <a:pt x="0" y="674307"/>
                </a:cubicBezTo>
                <a:cubicBezTo>
                  <a:pt x="0" y="301898"/>
                  <a:pt x="301898" y="0"/>
                  <a:pt x="674307" y="0"/>
                </a:cubicBezTo>
                <a:close/>
              </a:path>
            </a:pathLst>
          </a:custGeom>
          <a:solidFill>
            <a:schemeClr val="tx2"/>
          </a:solidFill>
          <a:ln w="38100">
            <a:solidFill>
              <a:schemeClr val="bg1"/>
            </a:solidFill>
          </a:ln>
          <a:effectLst>
            <a:outerShdw blurRad="241300" sx="102000" sy="102000" algn="ctr" rotWithShape="0">
              <a:prstClr val="black">
                <a:alpha val="30000"/>
              </a:prstClr>
            </a:outerShdw>
          </a:effectLst>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5" name="图片占位符 14"/>
          <p:cNvSpPr>
            <a:spLocks noGrp="1"/>
          </p:cNvSpPr>
          <p:nvPr>
            <p:ph type="pic" sz="quarter" idx="12"/>
          </p:nvPr>
        </p:nvSpPr>
        <p:spPr>
          <a:xfrm>
            <a:off x="4747229" y="3254058"/>
            <a:ext cx="1830428" cy="1831088"/>
          </a:xfrm>
          <a:custGeom>
            <a:avLst/>
            <a:gdLst>
              <a:gd name="connsiteX0" fmla="*/ 915333 w 1830666"/>
              <a:gd name="connsiteY0" fmla="*/ 0 h 1830664"/>
              <a:gd name="connsiteX1" fmla="*/ 1830666 w 1830666"/>
              <a:gd name="connsiteY1" fmla="*/ 915332 h 1830664"/>
              <a:gd name="connsiteX2" fmla="*/ 915333 w 1830666"/>
              <a:gd name="connsiteY2" fmla="*/ 1830664 h 1830664"/>
              <a:gd name="connsiteX3" fmla="*/ 0 w 1830666"/>
              <a:gd name="connsiteY3" fmla="*/ 915332 h 1830664"/>
              <a:gd name="connsiteX4" fmla="*/ 915333 w 1830666"/>
              <a:gd name="connsiteY4" fmla="*/ 0 h 183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666" h="1830664">
                <a:moveTo>
                  <a:pt x="915333" y="0"/>
                </a:moveTo>
                <a:cubicBezTo>
                  <a:pt x="1420857" y="0"/>
                  <a:pt x="1830666" y="409808"/>
                  <a:pt x="1830666" y="915332"/>
                </a:cubicBezTo>
                <a:cubicBezTo>
                  <a:pt x="1830666" y="1420856"/>
                  <a:pt x="1420857" y="1830664"/>
                  <a:pt x="915333" y="1830664"/>
                </a:cubicBezTo>
                <a:cubicBezTo>
                  <a:pt x="409809" y="1830664"/>
                  <a:pt x="0" y="1420856"/>
                  <a:pt x="0" y="915332"/>
                </a:cubicBezTo>
                <a:cubicBezTo>
                  <a:pt x="0" y="409808"/>
                  <a:pt x="409809" y="0"/>
                  <a:pt x="915333" y="0"/>
                </a:cubicBezTo>
                <a:close/>
              </a:path>
            </a:pathLst>
          </a:custGeom>
          <a:solidFill>
            <a:schemeClr val="tx2"/>
          </a:solidFill>
          <a:ln w="38100">
            <a:solidFill>
              <a:schemeClr val="bg1"/>
            </a:solidFill>
          </a:ln>
          <a:effectLst>
            <a:outerShdw blurRad="241300" sx="102000" sy="102000" algn="ctr" rotWithShape="0">
              <a:prstClr val="black">
                <a:alpha val="30000"/>
              </a:prstClr>
            </a:outerShdw>
          </a:effectLst>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3" name="图片占位符 12"/>
          <p:cNvSpPr>
            <a:spLocks noGrp="1"/>
          </p:cNvSpPr>
          <p:nvPr>
            <p:ph type="pic" sz="quarter" idx="13"/>
          </p:nvPr>
        </p:nvSpPr>
        <p:spPr>
          <a:xfrm>
            <a:off x="6577655" y="1713883"/>
            <a:ext cx="2315243" cy="2316080"/>
          </a:xfrm>
          <a:custGeom>
            <a:avLst/>
            <a:gdLst>
              <a:gd name="connsiteX0" fmla="*/ 1157772 w 2315544"/>
              <a:gd name="connsiteY0" fmla="*/ 0 h 2315544"/>
              <a:gd name="connsiteX1" fmla="*/ 2315544 w 2315544"/>
              <a:gd name="connsiteY1" fmla="*/ 1157772 h 2315544"/>
              <a:gd name="connsiteX2" fmla="*/ 1157772 w 2315544"/>
              <a:gd name="connsiteY2" fmla="*/ 2315544 h 2315544"/>
              <a:gd name="connsiteX3" fmla="*/ 0 w 2315544"/>
              <a:gd name="connsiteY3" fmla="*/ 1157772 h 2315544"/>
              <a:gd name="connsiteX4" fmla="*/ 1157772 w 2315544"/>
              <a:gd name="connsiteY4" fmla="*/ 0 h 231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44" h="2315544">
                <a:moveTo>
                  <a:pt x="1157772" y="0"/>
                </a:moveTo>
                <a:cubicBezTo>
                  <a:pt x="1797192" y="0"/>
                  <a:pt x="2315544" y="518352"/>
                  <a:pt x="2315544" y="1157772"/>
                </a:cubicBezTo>
                <a:cubicBezTo>
                  <a:pt x="2315544" y="1797192"/>
                  <a:pt x="1797192" y="2315544"/>
                  <a:pt x="1157772" y="2315544"/>
                </a:cubicBezTo>
                <a:cubicBezTo>
                  <a:pt x="518352" y="2315544"/>
                  <a:pt x="0" y="1797192"/>
                  <a:pt x="0" y="1157772"/>
                </a:cubicBezTo>
                <a:cubicBezTo>
                  <a:pt x="0" y="518352"/>
                  <a:pt x="518352" y="0"/>
                  <a:pt x="1157772" y="0"/>
                </a:cubicBezTo>
                <a:close/>
              </a:path>
            </a:pathLst>
          </a:custGeom>
          <a:solidFill>
            <a:schemeClr val="tx2"/>
          </a:solidFill>
          <a:ln w="38100">
            <a:solidFill>
              <a:schemeClr val="bg1"/>
            </a:solidFill>
          </a:ln>
          <a:effectLst>
            <a:outerShdw blurRad="241300" sx="102000" sy="102000" algn="ctr" rotWithShape="0">
              <a:prstClr val="black">
                <a:alpha val="30000"/>
              </a:prstClr>
            </a:outerShdw>
          </a:effectLst>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7" name="图片占位符 16"/>
          <p:cNvSpPr>
            <a:spLocks noGrp="1"/>
          </p:cNvSpPr>
          <p:nvPr>
            <p:ph type="pic" sz="quarter" idx="10"/>
          </p:nvPr>
        </p:nvSpPr>
        <p:spPr>
          <a:xfrm>
            <a:off x="1432534" y="1746656"/>
            <a:ext cx="3035910" cy="2806787"/>
          </a:xfrm>
          <a:custGeom>
            <a:avLst/>
            <a:gdLst>
              <a:gd name="connsiteX0" fmla="*/ 0 w 3036305"/>
              <a:gd name="connsiteY0" fmla="*/ 0 h 2806137"/>
              <a:gd name="connsiteX1" fmla="*/ 3034688 w 3036305"/>
              <a:gd name="connsiteY1" fmla="*/ 157845 h 2806137"/>
              <a:gd name="connsiteX2" fmla="*/ 3036305 w 3036305"/>
              <a:gd name="connsiteY2" fmla="*/ 2507985 h 2806137"/>
              <a:gd name="connsiteX3" fmla="*/ 0 w 3036305"/>
              <a:gd name="connsiteY3" fmla="*/ 2806137 h 2806137"/>
            </a:gdLst>
            <a:ahLst/>
            <a:cxnLst>
              <a:cxn ang="0">
                <a:pos x="connsiteX0" y="connsiteY0"/>
              </a:cxn>
              <a:cxn ang="0">
                <a:pos x="connsiteX1" y="connsiteY1"/>
              </a:cxn>
              <a:cxn ang="0">
                <a:pos x="connsiteX2" y="connsiteY2"/>
              </a:cxn>
              <a:cxn ang="0">
                <a:pos x="connsiteX3" y="connsiteY3"/>
              </a:cxn>
            </a:cxnLst>
            <a:rect l="l" t="t" r="r" b="b"/>
            <a:pathLst>
              <a:path w="3036305" h="2806137">
                <a:moveTo>
                  <a:pt x="0" y="0"/>
                </a:moveTo>
                <a:lnTo>
                  <a:pt x="3034688" y="157845"/>
                </a:lnTo>
                <a:cubicBezTo>
                  <a:pt x="3035228" y="941225"/>
                  <a:pt x="3035766" y="1724605"/>
                  <a:pt x="3036305" y="2507985"/>
                </a:cubicBezTo>
                <a:lnTo>
                  <a:pt x="0" y="2806137"/>
                </a:lnTo>
                <a:close/>
              </a:path>
            </a:pathLst>
          </a:custGeom>
          <a:solidFill>
            <a:schemeClr val="tx2"/>
          </a:solidFill>
          <a:ln w="25400" cap="flat" cmpd="sng">
            <a:solidFill>
              <a:srgbClr val="FFFFFF"/>
            </a:solidFill>
            <a:miter lim="800000"/>
          </a:ln>
          <a:effectLst>
            <a:outerShdw dist="25400" dir="5400000" algn="ctr" rotWithShape="0">
              <a:srgbClr val="000000">
                <a:alpha val="25000"/>
              </a:srgbClr>
            </a:outerShdw>
          </a:effectLst>
        </p:spPr>
        <p:txBody>
          <a:bodyPr anchor="ctr"/>
          <a:lstStyle>
            <a:lvl1pPr>
              <a:defRPr lang="zh-CN" altLang="en-US" sz="1800">
                <a:latin typeface="字魂59号-创粗黑" panose="00000500000000000000" pitchFamily="2" charset="-122"/>
                <a:ea typeface="字魂59号-创粗黑" panose="00000500000000000000" pitchFamily="2" charset="-122"/>
              </a:defRPr>
            </a:lvl1pPr>
          </a:lstStyle>
          <a:p>
            <a:pPr marL="0" lvl="0"/>
            <a:endParaRPr lang="zh-CN" altLang="en-US" dirty="0"/>
          </a:p>
        </p:txBody>
      </p:sp>
      <p:sp>
        <p:nvSpPr>
          <p:cNvPr id="16" name="图片占位符 15"/>
          <p:cNvSpPr>
            <a:spLocks noGrp="1"/>
          </p:cNvSpPr>
          <p:nvPr>
            <p:ph type="pic" sz="quarter" idx="11"/>
          </p:nvPr>
        </p:nvSpPr>
        <p:spPr>
          <a:xfrm>
            <a:off x="3529651" y="1746656"/>
            <a:ext cx="3033993" cy="2806787"/>
          </a:xfrm>
          <a:custGeom>
            <a:avLst/>
            <a:gdLst>
              <a:gd name="connsiteX0" fmla="*/ 0 w 3034388"/>
              <a:gd name="connsiteY0" fmla="*/ 0 h 2806137"/>
              <a:gd name="connsiteX1" fmla="*/ 3032772 w 3034388"/>
              <a:gd name="connsiteY1" fmla="*/ 157845 h 2806137"/>
              <a:gd name="connsiteX2" fmla="*/ 3034388 w 3034388"/>
              <a:gd name="connsiteY2" fmla="*/ 2507985 h 2806137"/>
              <a:gd name="connsiteX3" fmla="*/ 0 w 3034388"/>
              <a:gd name="connsiteY3" fmla="*/ 2806137 h 2806137"/>
            </a:gdLst>
            <a:ahLst/>
            <a:cxnLst>
              <a:cxn ang="0">
                <a:pos x="connsiteX0" y="connsiteY0"/>
              </a:cxn>
              <a:cxn ang="0">
                <a:pos x="connsiteX1" y="connsiteY1"/>
              </a:cxn>
              <a:cxn ang="0">
                <a:pos x="connsiteX2" y="connsiteY2"/>
              </a:cxn>
              <a:cxn ang="0">
                <a:pos x="connsiteX3" y="connsiteY3"/>
              </a:cxn>
            </a:cxnLst>
            <a:rect l="l" t="t" r="r" b="b"/>
            <a:pathLst>
              <a:path w="3034388" h="2806137">
                <a:moveTo>
                  <a:pt x="0" y="0"/>
                </a:moveTo>
                <a:lnTo>
                  <a:pt x="3032772" y="157845"/>
                </a:lnTo>
                <a:cubicBezTo>
                  <a:pt x="3033311" y="941225"/>
                  <a:pt x="3033849" y="1724605"/>
                  <a:pt x="3034388" y="2507985"/>
                </a:cubicBezTo>
                <a:lnTo>
                  <a:pt x="0" y="2806137"/>
                </a:lnTo>
                <a:close/>
              </a:path>
            </a:pathLst>
          </a:custGeom>
          <a:solidFill>
            <a:schemeClr val="tx2"/>
          </a:solidFill>
          <a:ln w="25400" cap="flat" cmpd="sng">
            <a:solidFill>
              <a:srgbClr val="FFFFFF"/>
            </a:solidFill>
            <a:miter lim="800000"/>
          </a:ln>
          <a:effectLst>
            <a:outerShdw dist="25400" dir="5400000" algn="ctr" rotWithShape="0">
              <a:srgbClr val="000000">
                <a:alpha val="25000"/>
              </a:srgbClr>
            </a:outerShdw>
          </a:effectLst>
        </p:spPr>
        <p:txBody>
          <a:bodyPr anchor="ctr"/>
          <a:lstStyle>
            <a:lvl1pPr>
              <a:defRPr lang="zh-CN" altLang="en-US" sz="1800">
                <a:latin typeface="字魂59号-创粗黑" panose="00000500000000000000" pitchFamily="2" charset="-122"/>
                <a:ea typeface="字魂59号-创粗黑" panose="00000500000000000000" pitchFamily="2" charset="-122"/>
              </a:defRPr>
            </a:lvl1pPr>
          </a:lstStyle>
          <a:p>
            <a:pPr marL="0" lvl="0"/>
            <a:endParaRPr lang="zh-CN" altLang="en-US" dirty="0"/>
          </a:p>
        </p:txBody>
      </p:sp>
      <p:sp>
        <p:nvSpPr>
          <p:cNvPr id="15" name="图片占位符 14"/>
          <p:cNvSpPr>
            <a:spLocks noGrp="1"/>
          </p:cNvSpPr>
          <p:nvPr>
            <p:ph type="pic" sz="quarter" idx="12"/>
          </p:nvPr>
        </p:nvSpPr>
        <p:spPr>
          <a:xfrm>
            <a:off x="5624852" y="1746656"/>
            <a:ext cx="3035911" cy="2806787"/>
          </a:xfrm>
          <a:custGeom>
            <a:avLst/>
            <a:gdLst>
              <a:gd name="connsiteX0" fmla="*/ 0 w 3036306"/>
              <a:gd name="connsiteY0" fmla="*/ 0 h 2806137"/>
              <a:gd name="connsiteX1" fmla="*/ 3034689 w 3036306"/>
              <a:gd name="connsiteY1" fmla="*/ 157845 h 2806137"/>
              <a:gd name="connsiteX2" fmla="*/ 3036306 w 3036306"/>
              <a:gd name="connsiteY2" fmla="*/ 2507985 h 2806137"/>
              <a:gd name="connsiteX3" fmla="*/ 0 w 3036306"/>
              <a:gd name="connsiteY3" fmla="*/ 2806137 h 2806137"/>
            </a:gdLst>
            <a:ahLst/>
            <a:cxnLst>
              <a:cxn ang="0">
                <a:pos x="connsiteX0" y="connsiteY0"/>
              </a:cxn>
              <a:cxn ang="0">
                <a:pos x="connsiteX1" y="connsiteY1"/>
              </a:cxn>
              <a:cxn ang="0">
                <a:pos x="connsiteX2" y="connsiteY2"/>
              </a:cxn>
              <a:cxn ang="0">
                <a:pos x="connsiteX3" y="connsiteY3"/>
              </a:cxn>
            </a:cxnLst>
            <a:rect l="l" t="t" r="r" b="b"/>
            <a:pathLst>
              <a:path w="3036306" h="2806137">
                <a:moveTo>
                  <a:pt x="0" y="0"/>
                </a:moveTo>
                <a:lnTo>
                  <a:pt x="3034689" y="157845"/>
                </a:lnTo>
                <a:cubicBezTo>
                  <a:pt x="3035228" y="941225"/>
                  <a:pt x="3035767" y="1724605"/>
                  <a:pt x="3036306" y="2507985"/>
                </a:cubicBezTo>
                <a:lnTo>
                  <a:pt x="0" y="2806137"/>
                </a:lnTo>
                <a:close/>
              </a:path>
            </a:pathLst>
          </a:custGeom>
          <a:solidFill>
            <a:schemeClr val="tx2"/>
          </a:solidFill>
          <a:ln w="25400" cap="flat" cmpd="sng">
            <a:solidFill>
              <a:srgbClr val="FFFFFF"/>
            </a:solidFill>
            <a:miter lim="800000"/>
          </a:ln>
          <a:effectLst>
            <a:outerShdw dist="25400" dir="5400000" algn="ctr" rotWithShape="0">
              <a:srgbClr val="000000">
                <a:alpha val="25000"/>
              </a:srgbClr>
            </a:outerShdw>
          </a:effectLst>
        </p:spPr>
        <p:txBody>
          <a:bodyPr anchor="ctr"/>
          <a:lstStyle>
            <a:lvl1pPr>
              <a:defRPr lang="zh-CN" altLang="en-US" sz="1800">
                <a:latin typeface="字魂59号-创粗黑" panose="00000500000000000000" pitchFamily="2" charset="-122"/>
                <a:ea typeface="字魂59号-创粗黑" panose="00000500000000000000" pitchFamily="2" charset="-122"/>
              </a:defRPr>
            </a:lvl1pPr>
          </a:lstStyle>
          <a:p>
            <a:pPr marL="0" lvl="0"/>
            <a:endParaRPr lang="zh-CN" altLang="en-US" dirty="0"/>
          </a:p>
        </p:txBody>
      </p:sp>
      <p:sp>
        <p:nvSpPr>
          <p:cNvPr id="14" name="图片占位符 13"/>
          <p:cNvSpPr>
            <a:spLocks noGrp="1"/>
          </p:cNvSpPr>
          <p:nvPr>
            <p:ph type="pic" sz="quarter" idx="13"/>
          </p:nvPr>
        </p:nvSpPr>
        <p:spPr>
          <a:xfrm>
            <a:off x="7721972" y="1746656"/>
            <a:ext cx="3035910" cy="2806787"/>
          </a:xfrm>
          <a:custGeom>
            <a:avLst/>
            <a:gdLst>
              <a:gd name="connsiteX0" fmla="*/ 0 w 3036305"/>
              <a:gd name="connsiteY0" fmla="*/ 0 h 2806137"/>
              <a:gd name="connsiteX1" fmla="*/ 3034688 w 3036305"/>
              <a:gd name="connsiteY1" fmla="*/ 157845 h 2806137"/>
              <a:gd name="connsiteX2" fmla="*/ 3036305 w 3036305"/>
              <a:gd name="connsiteY2" fmla="*/ 2507985 h 2806137"/>
              <a:gd name="connsiteX3" fmla="*/ 0 w 3036305"/>
              <a:gd name="connsiteY3" fmla="*/ 2806137 h 2806137"/>
            </a:gdLst>
            <a:ahLst/>
            <a:cxnLst>
              <a:cxn ang="0">
                <a:pos x="connsiteX0" y="connsiteY0"/>
              </a:cxn>
              <a:cxn ang="0">
                <a:pos x="connsiteX1" y="connsiteY1"/>
              </a:cxn>
              <a:cxn ang="0">
                <a:pos x="connsiteX2" y="connsiteY2"/>
              </a:cxn>
              <a:cxn ang="0">
                <a:pos x="connsiteX3" y="connsiteY3"/>
              </a:cxn>
            </a:cxnLst>
            <a:rect l="l" t="t" r="r" b="b"/>
            <a:pathLst>
              <a:path w="3036305" h="2806137">
                <a:moveTo>
                  <a:pt x="0" y="0"/>
                </a:moveTo>
                <a:lnTo>
                  <a:pt x="3034688" y="157845"/>
                </a:lnTo>
                <a:cubicBezTo>
                  <a:pt x="3035228" y="941225"/>
                  <a:pt x="3035766" y="1724605"/>
                  <a:pt x="3036305" y="2507985"/>
                </a:cubicBezTo>
                <a:lnTo>
                  <a:pt x="0" y="2806137"/>
                </a:lnTo>
                <a:close/>
              </a:path>
            </a:pathLst>
          </a:custGeom>
          <a:solidFill>
            <a:schemeClr val="tx2"/>
          </a:solidFill>
          <a:ln w="25400" cap="flat" cmpd="sng">
            <a:solidFill>
              <a:srgbClr val="FFFFFF"/>
            </a:solidFill>
            <a:miter lim="800000"/>
          </a:ln>
          <a:effectLst>
            <a:outerShdw dist="25400" dir="5400000" algn="ctr" rotWithShape="0">
              <a:srgbClr val="000000">
                <a:alpha val="25000"/>
              </a:srgbClr>
            </a:outerShdw>
          </a:effectLst>
        </p:spPr>
        <p:txBody>
          <a:bodyPr anchor="ctr"/>
          <a:lstStyle>
            <a:lvl1pPr>
              <a:defRPr lang="zh-CN" altLang="en-US" sz="1800">
                <a:latin typeface="字魂59号-创粗黑" panose="00000500000000000000" pitchFamily="2" charset="-122"/>
                <a:ea typeface="字魂59号-创粗黑" panose="00000500000000000000" pitchFamily="2" charset="-122"/>
              </a:defRPr>
            </a:lvl1pPr>
          </a:lstStyle>
          <a:p>
            <a:pPr marL="0" lvl="0"/>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
        <p:nvSpPr>
          <p:cNvPr id="4" name="TextBox 9"/>
          <p:cNvSpPr txBox="1"/>
          <p:nvPr userDrawn="1"/>
        </p:nvSpPr>
        <p:spPr>
          <a:xfrm>
            <a:off x="1412220" y="6221880"/>
            <a:ext cx="1223977" cy="118457"/>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hlinkClick r:id="rId2"/>
              </a:rPr>
              <a:t>PPT</a:t>
            </a:r>
            <a:r>
              <a:rPr lang="zh-CN" altLang="en-US" sz="100" dirty="0">
                <a:solidFill>
                  <a:prstClr val="black"/>
                </a:solidFill>
                <a:latin typeface="微软雅黑" panose="020B0503020204020204" pitchFamily="34" charset="-122"/>
                <a:hlinkClick r:id="rId2"/>
              </a:rPr>
              <a:t>下载</a:t>
            </a:r>
            <a:r>
              <a:rPr lang="zh-CN" altLang="en-US" sz="100" dirty="0">
                <a:solidFill>
                  <a:prstClr val="black"/>
                </a:solidFill>
                <a:latin typeface="微软雅黑" panose="020B0503020204020204" pitchFamily="34" charset="-122"/>
              </a:rPr>
              <a:t> </a:t>
            </a:r>
            <a:r>
              <a:rPr lang="en-US" altLang="zh-CN" sz="100" dirty="0">
                <a:solidFill>
                  <a:prstClr val="black"/>
                </a:solidFill>
                <a:latin typeface="微软雅黑" panose="020B0503020204020204" pitchFamily="34" charset="-122"/>
              </a:rPr>
              <a:t>http://www.1ppt.com/xiazai/</a:t>
            </a:r>
            <a:endParaRPr lang="en-US" altLang="zh-CN" sz="100" dirty="0">
              <a:solidFill>
                <a:prstClr val="black"/>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210"/>
            <a:ext cx="10514231" cy="132587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8" y="4407921"/>
            <a:ext cx="10361851" cy="1362391"/>
          </a:xfrm>
        </p:spPr>
        <p:txBody>
          <a:bodyPr anchor="t"/>
          <a:lstStyle>
            <a:lvl1pPr algn="l">
              <a:defRPr sz="42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2958" y="2907386"/>
            <a:ext cx="10361851" cy="1500535"/>
          </a:xfrm>
        </p:spPr>
        <p:txBody>
          <a:bodyPr anchor="b"/>
          <a:lstStyle>
            <a:lvl1pPr marL="0" indent="0">
              <a:buNone/>
              <a:defRPr sz="2100">
                <a:solidFill>
                  <a:schemeClr val="tx1">
                    <a:tint val="75000"/>
                  </a:schemeClr>
                </a:solidFill>
              </a:defRPr>
            </a:lvl1pPr>
            <a:lvl2pPr marL="483870" indent="0">
              <a:buNone/>
              <a:defRPr sz="1900">
                <a:solidFill>
                  <a:schemeClr val="tx1">
                    <a:tint val="75000"/>
                  </a:schemeClr>
                </a:solidFill>
              </a:defRPr>
            </a:lvl2pPr>
            <a:lvl3pPr marL="967740" indent="0">
              <a:buNone/>
              <a:defRPr sz="1700">
                <a:solidFill>
                  <a:schemeClr val="tx1">
                    <a:tint val="75000"/>
                  </a:schemeClr>
                </a:solidFill>
              </a:defRPr>
            </a:lvl3pPr>
            <a:lvl4pPr marL="1451610" indent="0">
              <a:buNone/>
              <a:defRPr sz="1500">
                <a:solidFill>
                  <a:schemeClr val="tx1">
                    <a:tint val="75000"/>
                  </a:schemeClr>
                </a:solidFill>
              </a:defRPr>
            </a:lvl4pPr>
            <a:lvl5pPr marL="1935480" indent="0">
              <a:buNone/>
              <a:defRPr sz="1500">
                <a:solidFill>
                  <a:schemeClr val="tx1">
                    <a:tint val="75000"/>
                  </a:schemeClr>
                </a:solidFill>
              </a:defRPr>
            </a:lvl5pPr>
            <a:lvl6pPr marL="2419350" indent="0">
              <a:buNone/>
              <a:defRPr sz="1500">
                <a:solidFill>
                  <a:schemeClr val="tx1">
                    <a:tint val="75000"/>
                  </a:schemeClr>
                </a:solidFill>
              </a:defRPr>
            </a:lvl6pPr>
            <a:lvl7pPr marL="2902585" indent="0">
              <a:buNone/>
              <a:defRPr sz="1500">
                <a:solidFill>
                  <a:schemeClr val="tx1">
                    <a:tint val="75000"/>
                  </a:schemeClr>
                </a:solidFill>
              </a:defRPr>
            </a:lvl7pPr>
            <a:lvl8pPr marL="3386455" indent="0">
              <a:buNone/>
              <a:defRPr sz="1500">
                <a:solidFill>
                  <a:schemeClr val="tx1">
                    <a:tint val="75000"/>
                  </a:schemeClr>
                </a:solidFill>
              </a:defRPr>
            </a:lvl8pPr>
            <a:lvl9pPr marL="3870325" indent="0">
              <a:buNone/>
              <a:defRPr sz="15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1600572"/>
            <a:ext cx="10971372" cy="4527011"/>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521" y="6357823"/>
            <a:ext cx="2844430" cy="365210"/>
          </a:xfrm>
          <a:prstGeom prst="rect">
            <a:avLst/>
          </a:prstGeom>
        </p:spPr>
        <p:txBody>
          <a:bodyPr/>
          <a:lstStyle/>
          <a:p>
            <a:fld id="{2E3AAC11-D570-4EA9-AFC0-30FB72BA45EB}" type="datetimeFigureOut">
              <a:rPr lang="zh-CN" altLang="en-US" smtClean="0"/>
            </a:fld>
            <a:endParaRPr lang="zh-CN" altLang="en-US"/>
          </a:p>
        </p:txBody>
      </p:sp>
      <p:sp>
        <p:nvSpPr>
          <p:cNvPr id="5" name="页脚占位符 4"/>
          <p:cNvSpPr>
            <a:spLocks noGrp="1"/>
          </p:cNvSpPr>
          <p:nvPr>
            <p:ph type="ftr" sz="quarter" idx="11"/>
          </p:nvPr>
        </p:nvSpPr>
        <p:spPr>
          <a:xfrm>
            <a:off x="4165058" y="6357823"/>
            <a:ext cx="3860297"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7823"/>
            <a:ext cx="2844430" cy="365210"/>
          </a:xfrm>
          <a:prstGeom prst="rect">
            <a:avLst/>
          </a:prstGeom>
        </p:spPr>
        <p:txBody>
          <a:bodyPr/>
          <a:lstStyle/>
          <a:p>
            <a:fld id="{55ECCFAA-F4FB-487C-9F1E-C8836D0C3DC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703"/>
            <a:ext cx="2742843" cy="5852880"/>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274703"/>
            <a:ext cx="8025355" cy="5852880"/>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521" y="6357823"/>
            <a:ext cx="2844430" cy="365210"/>
          </a:xfrm>
          <a:prstGeom prst="rect">
            <a:avLst/>
          </a:prstGeom>
        </p:spPr>
        <p:txBody>
          <a:bodyPr/>
          <a:lstStyle/>
          <a:p>
            <a:fld id="{2E3AAC11-D570-4EA9-AFC0-30FB72BA45EB}" type="datetimeFigureOut">
              <a:rPr lang="zh-CN" altLang="en-US" smtClean="0"/>
            </a:fld>
            <a:endParaRPr lang="zh-CN" altLang="en-US"/>
          </a:p>
        </p:txBody>
      </p:sp>
      <p:sp>
        <p:nvSpPr>
          <p:cNvPr id="5" name="页脚占位符 4"/>
          <p:cNvSpPr>
            <a:spLocks noGrp="1"/>
          </p:cNvSpPr>
          <p:nvPr>
            <p:ph type="ftr" sz="quarter" idx="11"/>
          </p:nvPr>
        </p:nvSpPr>
        <p:spPr>
          <a:xfrm>
            <a:off x="4165058" y="6357823"/>
            <a:ext cx="3860297"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7823"/>
            <a:ext cx="2844430" cy="365210"/>
          </a:xfrm>
          <a:prstGeom prst="rect">
            <a:avLst/>
          </a:prstGeom>
        </p:spPr>
        <p:txBody>
          <a:bodyPr/>
          <a:lstStyle/>
          <a:p>
            <a:fld id="{55ECCFAA-F4FB-487C-9F1E-C8836D0C3DC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521" y="1600571"/>
            <a:ext cx="5384099" cy="452701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6793" y="1600571"/>
            <a:ext cx="5384099" cy="452701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535469"/>
            <a:ext cx="5386216" cy="639910"/>
          </a:xfrm>
        </p:spPr>
        <p:txBody>
          <a:bodyPr anchor="b"/>
          <a:lstStyle>
            <a:lvl1pPr marL="0" indent="0">
              <a:buNone/>
              <a:defRPr sz="2500" b="1"/>
            </a:lvl1pPr>
            <a:lvl2pPr marL="483870" indent="0">
              <a:buNone/>
              <a:defRPr sz="2100" b="1"/>
            </a:lvl2pPr>
            <a:lvl3pPr marL="967740" indent="0">
              <a:buNone/>
              <a:defRPr sz="1900" b="1"/>
            </a:lvl3pPr>
            <a:lvl4pPr marL="1451610" indent="0">
              <a:buNone/>
              <a:defRPr sz="1700" b="1"/>
            </a:lvl4pPr>
            <a:lvl5pPr marL="1935480" indent="0">
              <a:buNone/>
              <a:defRPr sz="1700" b="1"/>
            </a:lvl5pPr>
            <a:lvl6pPr marL="2419350" indent="0">
              <a:buNone/>
              <a:defRPr sz="1700" b="1"/>
            </a:lvl6pPr>
            <a:lvl7pPr marL="2902585" indent="0">
              <a:buNone/>
              <a:defRPr sz="1700" b="1"/>
            </a:lvl7pPr>
            <a:lvl8pPr marL="3386455" indent="0">
              <a:buNone/>
              <a:defRPr sz="1700" b="1"/>
            </a:lvl8pPr>
            <a:lvl9pPr marL="3870325" indent="0">
              <a:buNone/>
              <a:defRPr sz="17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521" y="2175379"/>
            <a:ext cx="5386216" cy="39522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562" y="1535469"/>
            <a:ext cx="5388332" cy="639910"/>
          </a:xfrm>
        </p:spPr>
        <p:txBody>
          <a:bodyPr anchor="b"/>
          <a:lstStyle>
            <a:lvl1pPr marL="0" indent="0">
              <a:buNone/>
              <a:defRPr sz="2500" b="1"/>
            </a:lvl1pPr>
            <a:lvl2pPr marL="483870" indent="0">
              <a:buNone/>
              <a:defRPr sz="2100" b="1"/>
            </a:lvl2pPr>
            <a:lvl3pPr marL="967740" indent="0">
              <a:buNone/>
              <a:defRPr sz="1900" b="1"/>
            </a:lvl3pPr>
            <a:lvl4pPr marL="1451610" indent="0">
              <a:buNone/>
              <a:defRPr sz="1700" b="1"/>
            </a:lvl4pPr>
            <a:lvl5pPr marL="1935480" indent="0">
              <a:buNone/>
              <a:defRPr sz="1700" b="1"/>
            </a:lvl5pPr>
            <a:lvl6pPr marL="2419350" indent="0">
              <a:buNone/>
              <a:defRPr sz="1700" b="1"/>
            </a:lvl6pPr>
            <a:lvl7pPr marL="2902585" indent="0">
              <a:buNone/>
              <a:defRPr sz="1700" b="1"/>
            </a:lvl7pPr>
            <a:lvl8pPr marL="3386455" indent="0">
              <a:buNone/>
              <a:defRPr sz="1700" b="1"/>
            </a:lvl8pPr>
            <a:lvl9pPr marL="3870325" indent="0">
              <a:buNone/>
              <a:defRPr sz="17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562" y="2175379"/>
            <a:ext cx="5388332" cy="39522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2" y="273113"/>
            <a:ext cx="4010562" cy="1162319"/>
          </a:xfrm>
        </p:spPr>
        <p:txBody>
          <a:bodyPr anchor="b"/>
          <a:lstStyle>
            <a:lvl1pPr algn="l">
              <a:defRPr sz="2100" b="1"/>
            </a:lvl1pPr>
          </a:lstStyle>
          <a:p>
            <a:r>
              <a:rPr lang="zh-CN" altLang="en-US"/>
              <a:t>单击此处编辑母版标题样式</a:t>
            </a:r>
            <a:endParaRPr lang="zh-CN" altLang="en-US"/>
          </a:p>
        </p:txBody>
      </p:sp>
      <p:sp>
        <p:nvSpPr>
          <p:cNvPr id="3" name="内容占位符 2"/>
          <p:cNvSpPr>
            <a:spLocks noGrp="1"/>
          </p:cNvSpPr>
          <p:nvPr>
            <p:ph idx="1"/>
          </p:nvPr>
        </p:nvSpPr>
        <p:spPr>
          <a:xfrm>
            <a:off x="4766112" y="273114"/>
            <a:ext cx="6814780" cy="5854468"/>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522" y="1435433"/>
            <a:ext cx="4010562" cy="4692149"/>
          </a:xfrm>
        </p:spPr>
        <p:txBody>
          <a:bodyPr/>
          <a:lstStyle>
            <a:lvl1pPr marL="0" indent="0">
              <a:buNone/>
              <a:defRPr sz="1500"/>
            </a:lvl1pPr>
            <a:lvl2pPr marL="483870" indent="0">
              <a:buNone/>
              <a:defRPr sz="1300"/>
            </a:lvl2pPr>
            <a:lvl3pPr marL="967740" indent="0">
              <a:buNone/>
              <a:defRPr sz="1100"/>
            </a:lvl3pPr>
            <a:lvl4pPr marL="1451610" indent="0">
              <a:buNone/>
              <a:defRPr sz="1000"/>
            </a:lvl4pPr>
            <a:lvl5pPr marL="1935480" indent="0">
              <a:buNone/>
              <a:defRPr sz="1000"/>
            </a:lvl5pPr>
            <a:lvl6pPr marL="2419350" indent="0">
              <a:buNone/>
              <a:defRPr sz="1000"/>
            </a:lvl6pPr>
            <a:lvl7pPr marL="2902585" indent="0">
              <a:buNone/>
              <a:defRPr sz="1000"/>
            </a:lvl7pPr>
            <a:lvl8pPr marL="3386455" indent="0">
              <a:buNone/>
              <a:defRPr sz="1000"/>
            </a:lvl8pPr>
            <a:lvl9pPr marL="387032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2"/>
            <a:ext cx="7314248" cy="566869"/>
          </a:xfrm>
        </p:spPr>
        <p:txBody>
          <a:bodyPr anchor="b"/>
          <a:lstStyle>
            <a:lvl1pPr algn="l">
              <a:defRPr sz="21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06" y="612918"/>
            <a:ext cx="7314248" cy="4115753"/>
          </a:xfrm>
        </p:spPr>
        <p:txBody>
          <a:bodyPr/>
          <a:lstStyle>
            <a:lvl1pPr marL="0" indent="0">
              <a:buNone/>
              <a:defRPr sz="3400"/>
            </a:lvl1pPr>
            <a:lvl2pPr marL="483870" indent="0">
              <a:buNone/>
              <a:defRPr sz="3000"/>
            </a:lvl2pPr>
            <a:lvl3pPr marL="967740" indent="0">
              <a:buNone/>
              <a:defRPr sz="2500"/>
            </a:lvl3pPr>
            <a:lvl4pPr marL="1451610" indent="0">
              <a:buNone/>
              <a:defRPr sz="2100"/>
            </a:lvl4pPr>
            <a:lvl5pPr marL="1935480" indent="0">
              <a:buNone/>
              <a:defRPr sz="2100"/>
            </a:lvl5pPr>
            <a:lvl6pPr marL="2419350" indent="0">
              <a:buNone/>
              <a:defRPr sz="2100"/>
            </a:lvl6pPr>
            <a:lvl7pPr marL="2902585" indent="0">
              <a:buNone/>
              <a:defRPr sz="2100"/>
            </a:lvl7pPr>
            <a:lvl8pPr marL="3386455" indent="0">
              <a:buNone/>
              <a:defRPr sz="2100"/>
            </a:lvl8pPr>
            <a:lvl9pPr marL="3870325" indent="0">
              <a:buNone/>
              <a:defRPr sz="2100"/>
            </a:lvl9pPr>
          </a:lstStyle>
          <a:p>
            <a:endParaRPr lang="zh-CN" altLang="en-US"/>
          </a:p>
        </p:txBody>
      </p:sp>
      <p:sp>
        <p:nvSpPr>
          <p:cNvPr id="4" name="文本占位符 3"/>
          <p:cNvSpPr>
            <a:spLocks noGrp="1"/>
          </p:cNvSpPr>
          <p:nvPr>
            <p:ph type="body" sz="half" idx="2"/>
          </p:nvPr>
        </p:nvSpPr>
        <p:spPr>
          <a:xfrm>
            <a:off x="2389406" y="5368581"/>
            <a:ext cx="7314248" cy="805048"/>
          </a:xfrm>
        </p:spPr>
        <p:txBody>
          <a:bodyPr/>
          <a:lstStyle>
            <a:lvl1pPr marL="0" indent="0">
              <a:buNone/>
              <a:defRPr sz="1500"/>
            </a:lvl1pPr>
            <a:lvl2pPr marL="483870" indent="0">
              <a:buNone/>
              <a:defRPr sz="1300"/>
            </a:lvl2pPr>
            <a:lvl3pPr marL="967740" indent="0">
              <a:buNone/>
              <a:defRPr sz="1100"/>
            </a:lvl3pPr>
            <a:lvl4pPr marL="1451610" indent="0">
              <a:buNone/>
              <a:defRPr sz="1000"/>
            </a:lvl4pPr>
            <a:lvl5pPr marL="1935480" indent="0">
              <a:buNone/>
              <a:defRPr sz="1000"/>
            </a:lvl5pPr>
            <a:lvl6pPr marL="2419350" indent="0">
              <a:buNone/>
              <a:defRPr sz="1000"/>
            </a:lvl6pPr>
            <a:lvl7pPr marL="2902585" indent="0">
              <a:buNone/>
              <a:defRPr sz="1000"/>
            </a:lvl7pPr>
            <a:lvl8pPr marL="3386455" indent="0">
              <a:buNone/>
              <a:defRPr sz="1000"/>
            </a:lvl8pPr>
            <a:lvl9pPr marL="387032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image" Target="../media/image3.png"/><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703"/>
            <a:ext cx="10971372" cy="1143264"/>
          </a:xfrm>
          <a:prstGeom prst="rect">
            <a:avLst/>
          </a:prstGeom>
        </p:spPr>
        <p:txBody>
          <a:bodyPr vert="horz" lIns="96762" tIns="48381" rIns="96762" bIns="48381"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600571"/>
            <a:ext cx="10971372" cy="4527011"/>
          </a:xfrm>
          <a:prstGeom prst="rect">
            <a:avLst/>
          </a:prstGeom>
        </p:spPr>
        <p:txBody>
          <a:bodyPr vert="horz" lIns="96762" tIns="48381" rIns="96762" bIns="48381"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521" y="6357823"/>
            <a:ext cx="2844430" cy="365209"/>
          </a:xfrm>
          <a:prstGeom prst="rect">
            <a:avLst/>
          </a:prstGeom>
        </p:spPr>
        <p:txBody>
          <a:bodyPr vert="horz" lIns="96762" tIns="48381" rIns="96762" bIns="48381" rtlCol="0" anchor="ctr"/>
          <a:lstStyle>
            <a:lvl1pPr algn="l">
              <a:defRPr sz="1300">
                <a:solidFill>
                  <a:schemeClr val="tx1">
                    <a:tint val="75000"/>
                  </a:schemeClr>
                </a:solidFill>
              </a:defRPr>
            </a:lvl1p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059" y="6357823"/>
            <a:ext cx="3860297" cy="365209"/>
          </a:xfrm>
          <a:prstGeom prst="rect">
            <a:avLst/>
          </a:prstGeom>
        </p:spPr>
        <p:txBody>
          <a:bodyPr vert="horz" lIns="96762" tIns="48381" rIns="96762" bIns="48381" rtlCol="0" anchor="ctr"/>
          <a:lstStyle>
            <a:lvl1pPr algn="ctr">
              <a:defRPr sz="13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6462" y="6357823"/>
            <a:ext cx="2844430" cy="365209"/>
          </a:xfrm>
          <a:prstGeom prst="rect">
            <a:avLst/>
          </a:prstGeom>
        </p:spPr>
        <p:txBody>
          <a:bodyPr vert="horz" lIns="96762" tIns="48381" rIns="96762" bIns="48381" rtlCol="0" anchor="ctr"/>
          <a:lstStyle>
            <a:lvl1pPr algn="r">
              <a:defRPr sz="1300">
                <a:solidFill>
                  <a:schemeClr val="tx1">
                    <a:tint val="75000"/>
                  </a:schemeClr>
                </a:solidFill>
              </a:defRPr>
            </a:lvl1p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xStyles>
    <p:titleStyle>
      <a:lvl1pPr algn="ctr" defTabSz="967740" rtl="0" eaLnBrk="1" latinLnBrk="0" hangingPunct="1">
        <a:spcBef>
          <a:spcPct val="0"/>
        </a:spcBef>
        <a:buNone/>
        <a:defRPr sz="4700" kern="1200">
          <a:solidFill>
            <a:schemeClr val="tx1"/>
          </a:solidFill>
          <a:latin typeface="+mj-lt"/>
          <a:ea typeface="+mj-ea"/>
          <a:cs typeface="+mj-cs"/>
        </a:defRPr>
      </a:lvl1pPr>
    </p:titleStyle>
    <p:bodyStyle>
      <a:lvl1pPr marL="362585" indent="-362585" algn="l" defTabSz="96774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1pPr>
      <a:lvl2pPr marL="786130" indent="-302260" algn="l" defTabSz="96774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09675" indent="-241935" algn="l" defTabSz="96774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93545"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77415"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60650"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4520"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28390"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12260"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967740" rtl="0" eaLnBrk="1" latinLnBrk="0" hangingPunct="1">
        <a:defRPr sz="1900" kern="1200">
          <a:solidFill>
            <a:schemeClr val="tx1"/>
          </a:solidFill>
          <a:latin typeface="+mn-lt"/>
          <a:ea typeface="+mn-ea"/>
          <a:cs typeface="+mn-cs"/>
        </a:defRPr>
      </a:lvl1pPr>
      <a:lvl2pPr marL="483870" algn="l" defTabSz="967740" rtl="0" eaLnBrk="1" latinLnBrk="0" hangingPunct="1">
        <a:defRPr sz="1900" kern="1200">
          <a:solidFill>
            <a:schemeClr val="tx1"/>
          </a:solidFill>
          <a:latin typeface="+mn-lt"/>
          <a:ea typeface="+mn-ea"/>
          <a:cs typeface="+mn-cs"/>
        </a:defRPr>
      </a:lvl2pPr>
      <a:lvl3pPr marL="967740" algn="l" defTabSz="967740" rtl="0" eaLnBrk="1" latinLnBrk="0" hangingPunct="1">
        <a:defRPr sz="1900" kern="1200">
          <a:solidFill>
            <a:schemeClr val="tx1"/>
          </a:solidFill>
          <a:latin typeface="+mn-lt"/>
          <a:ea typeface="+mn-ea"/>
          <a:cs typeface="+mn-cs"/>
        </a:defRPr>
      </a:lvl3pPr>
      <a:lvl4pPr marL="1451610" algn="l" defTabSz="967740" rtl="0" eaLnBrk="1" latinLnBrk="0" hangingPunct="1">
        <a:defRPr sz="1900" kern="1200">
          <a:solidFill>
            <a:schemeClr val="tx1"/>
          </a:solidFill>
          <a:latin typeface="+mn-lt"/>
          <a:ea typeface="+mn-ea"/>
          <a:cs typeface="+mn-cs"/>
        </a:defRPr>
      </a:lvl4pPr>
      <a:lvl5pPr marL="1935480" algn="l" defTabSz="967740" rtl="0" eaLnBrk="1" latinLnBrk="0" hangingPunct="1">
        <a:defRPr sz="1900" kern="1200">
          <a:solidFill>
            <a:schemeClr val="tx1"/>
          </a:solidFill>
          <a:latin typeface="+mn-lt"/>
          <a:ea typeface="+mn-ea"/>
          <a:cs typeface="+mn-cs"/>
        </a:defRPr>
      </a:lvl5pPr>
      <a:lvl6pPr marL="2419350" algn="l" defTabSz="967740" rtl="0" eaLnBrk="1" latinLnBrk="0" hangingPunct="1">
        <a:defRPr sz="1900" kern="1200">
          <a:solidFill>
            <a:schemeClr val="tx1"/>
          </a:solidFill>
          <a:latin typeface="+mn-lt"/>
          <a:ea typeface="+mn-ea"/>
          <a:cs typeface="+mn-cs"/>
        </a:defRPr>
      </a:lvl6pPr>
      <a:lvl7pPr marL="2902585" algn="l" defTabSz="967740" rtl="0" eaLnBrk="1" latinLnBrk="0" hangingPunct="1">
        <a:defRPr sz="1900" kern="1200">
          <a:solidFill>
            <a:schemeClr val="tx1"/>
          </a:solidFill>
          <a:latin typeface="+mn-lt"/>
          <a:ea typeface="+mn-ea"/>
          <a:cs typeface="+mn-cs"/>
        </a:defRPr>
      </a:lvl7pPr>
      <a:lvl8pPr marL="3386455" algn="l" defTabSz="967740" rtl="0" eaLnBrk="1" latinLnBrk="0" hangingPunct="1">
        <a:defRPr sz="1900" kern="1200">
          <a:solidFill>
            <a:schemeClr val="tx1"/>
          </a:solidFill>
          <a:latin typeface="+mn-lt"/>
          <a:ea typeface="+mn-ea"/>
          <a:cs typeface="+mn-cs"/>
        </a:defRPr>
      </a:lvl8pPr>
      <a:lvl9pPr marL="3870325" algn="l" defTabSz="96774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9" cstate="screen"/>
          <a:srcRect/>
          <a:stretch>
            <a:fillRect/>
          </a:stretch>
        </p:blipFill>
        <p:spPr>
          <a:xfrm>
            <a:off x="1" y="2"/>
            <a:ext cx="12190412" cy="6859587"/>
          </a:xfrm>
          <a:prstGeom prst="rect">
            <a:avLst/>
          </a:prstGeom>
        </p:spPr>
      </p:pic>
      <p:sp>
        <p:nvSpPr>
          <p:cNvPr id="3" name="矩形 2"/>
          <p:cNvSpPr/>
          <p:nvPr userDrawn="1"/>
        </p:nvSpPr>
        <p:spPr>
          <a:xfrm>
            <a:off x="1" y="2"/>
            <a:ext cx="12190412" cy="6859587"/>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latin typeface="字魂59号-创粗黑" panose="00000500000000000000" pitchFamily="2" charset="-122"/>
              <a:ea typeface="字魂59号-创粗黑" panose="00000500000000000000" pitchFamily="2"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0.xml"/><Relationship Id="rId2" Type="http://schemas.openxmlformats.org/officeDocument/2006/relationships/tags" Target="../tags/tag7.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0.xml"/><Relationship Id="rId2" Type="http://schemas.openxmlformats.org/officeDocument/2006/relationships/tags" Target="../tags/tag8.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0.xml"/><Relationship Id="rId2" Type="http://schemas.openxmlformats.org/officeDocument/2006/relationships/tags" Target="../tags/tag9.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0.xml"/><Relationship Id="rId2" Type="http://schemas.openxmlformats.org/officeDocument/2006/relationships/tags" Target="../tags/tag10.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0.xml"/><Relationship Id="rId2" Type="http://schemas.openxmlformats.org/officeDocument/2006/relationships/tags" Target="../tags/tag11.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0.xml"/><Relationship Id="rId2" Type="http://schemas.openxmlformats.org/officeDocument/2006/relationships/tags" Target="../tags/tag12.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0.xml"/><Relationship Id="rId2" Type="http://schemas.openxmlformats.org/officeDocument/2006/relationships/tags" Target="../tags/tag13.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0.xml"/><Relationship Id="rId2" Type="http://schemas.openxmlformats.org/officeDocument/2006/relationships/tags" Target="../tags/tag14.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0.xml"/><Relationship Id="rId3" Type="http://schemas.openxmlformats.org/officeDocument/2006/relationships/tags" Target="../tags/tag15.xml"/><Relationship Id="rId2" Type="http://schemas.openxmlformats.org/officeDocument/2006/relationships/image" Target="../media/image6.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0.xml"/><Relationship Id="rId2" Type="http://schemas.openxmlformats.org/officeDocument/2006/relationships/tags" Target="../tags/tag16.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0.xml"/><Relationship Id="rId2" Type="http://schemas.openxmlformats.org/officeDocument/2006/relationships/tags" Target="../tags/tag17.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0.xml"/><Relationship Id="rId2" Type="http://schemas.openxmlformats.org/officeDocument/2006/relationships/tags" Target="../tags/tag18.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0.xml"/><Relationship Id="rId2" Type="http://schemas.openxmlformats.org/officeDocument/2006/relationships/tags" Target="../tags/tag19.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0.xml"/><Relationship Id="rId2" Type="http://schemas.openxmlformats.org/officeDocument/2006/relationships/tags" Target="../tags/tag20.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0.xml"/><Relationship Id="rId2" Type="http://schemas.openxmlformats.org/officeDocument/2006/relationships/tags" Target="../tags/tag21.xml"/><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0.xml"/><Relationship Id="rId2" Type="http://schemas.openxmlformats.org/officeDocument/2006/relationships/tags" Target="../tags/tag22.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0.xml"/><Relationship Id="rId2" Type="http://schemas.openxmlformats.org/officeDocument/2006/relationships/tags" Target="../tags/tag23.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0.xml"/><Relationship Id="rId2" Type="http://schemas.openxmlformats.org/officeDocument/2006/relationships/tags" Target="../tags/tag24.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0.xml"/><Relationship Id="rId2" Type="http://schemas.openxmlformats.org/officeDocument/2006/relationships/tags" Target="../tags/tag25.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0.xml"/><Relationship Id="rId2" Type="http://schemas.openxmlformats.org/officeDocument/2006/relationships/tags" Target="../tags/tag26.xml"/><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0.xml"/><Relationship Id="rId2" Type="http://schemas.openxmlformats.org/officeDocument/2006/relationships/tags" Target="../tags/tag27.xml"/><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0.xml"/><Relationship Id="rId2" Type="http://schemas.openxmlformats.org/officeDocument/2006/relationships/tags" Target="../tags/tag28.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0.xml"/><Relationship Id="rId2" Type="http://schemas.openxmlformats.org/officeDocument/2006/relationships/tags" Target="../tags/tag29.xml"/><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0.xml"/><Relationship Id="rId2" Type="http://schemas.openxmlformats.org/officeDocument/2006/relationships/tags" Target="../tags/tag30.xml"/><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0.xml"/><Relationship Id="rId2" Type="http://schemas.openxmlformats.org/officeDocument/2006/relationships/tags" Target="../tags/tag31.xml"/><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0.xml"/><Relationship Id="rId2" Type="http://schemas.openxmlformats.org/officeDocument/2006/relationships/tags" Target="../tags/tag32.xml"/><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0.xml"/><Relationship Id="rId2" Type="http://schemas.openxmlformats.org/officeDocument/2006/relationships/tags" Target="../tags/tag33.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0.xml"/><Relationship Id="rId2" Type="http://schemas.openxmlformats.org/officeDocument/2006/relationships/tags" Target="../tags/tag1.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0.xml"/><Relationship Id="rId2" Type="http://schemas.openxmlformats.org/officeDocument/2006/relationships/tags" Target="../tags/tag34.xml"/><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0.xml"/><Relationship Id="rId2" Type="http://schemas.openxmlformats.org/officeDocument/2006/relationships/tags" Target="../tags/tag35.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0.xml"/><Relationship Id="rId2" Type="http://schemas.openxmlformats.org/officeDocument/2006/relationships/tags" Target="../tags/tag36.xml"/><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20.xml"/><Relationship Id="rId2" Type="http://schemas.openxmlformats.org/officeDocument/2006/relationships/tags" Target="../tags/tag37.xml"/><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0.xml"/><Relationship Id="rId2" Type="http://schemas.openxmlformats.org/officeDocument/2006/relationships/tags" Target="../tags/tag38.xml"/><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0.xml"/><Relationship Id="rId2" Type="http://schemas.openxmlformats.org/officeDocument/2006/relationships/tags" Target="../tags/tag39.xml"/><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0.xml"/><Relationship Id="rId2" Type="http://schemas.openxmlformats.org/officeDocument/2006/relationships/tags" Target="../tags/tag40.xml"/><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0.xml"/><Relationship Id="rId2" Type="http://schemas.openxmlformats.org/officeDocument/2006/relationships/tags" Target="../tags/tag41.xml"/><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0.xml"/><Relationship Id="rId2" Type="http://schemas.openxmlformats.org/officeDocument/2006/relationships/tags" Target="../tags/tag4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0.xml"/><Relationship Id="rId2" Type="http://schemas.openxmlformats.org/officeDocument/2006/relationships/tags" Target="../tags/tag2.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0.xml"/><Relationship Id="rId2" Type="http://schemas.openxmlformats.org/officeDocument/2006/relationships/tags" Target="../tags/tag43.xml"/><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0.xml"/><Relationship Id="rId2" Type="http://schemas.openxmlformats.org/officeDocument/2006/relationships/tags" Target="../tags/tag44.xml"/><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20.xml"/><Relationship Id="rId2" Type="http://schemas.openxmlformats.org/officeDocument/2006/relationships/tags" Target="../tags/tag45.xml"/><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0.xml"/><Relationship Id="rId2" Type="http://schemas.openxmlformats.org/officeDocument/2006/relationships/tags" Target="../tags/tag46.xml"/><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20.xml"/><Relationship Id="rId2" Type="http://schemas.openxmlformats.org/officeDocument/2006/relationships/tags" Target="../tags/tag47.xml"/><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0.xml"/><Relationship Id="rId2" Type="http://schemas.openxmlformats.org/officeDocument/2006/relationships/tags" Target="../tags/tag48.xml"/><Relationship Id="rId1" Type="http://schemas.openxmlformats.org/officeDocument/2006/relationships/image" Target="../media/image4.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20.xml"/><Relationship Id="rId2" Type="http://schemas.openxmlformats.org/officeDocument/2006/relationships/tags" Target="../tags/tag49.xml"/><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0.xml"/><Relationship Id="rId2" Type="http://schemas.openxmlformats.org/officeDocument/2006/relationships/tags" Target="../tags/tag50.xml"/><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0.xml"/><Relationship Id="rId2" Type="http://schemas.openxmlformats.org/officeDocument/2006/relationships/tags" Target="../tags/tag51.xml"/><Relationship Id="rId1" Type="http://schemas.openxmlformats.org/officeDocument/2006/relationships/image" Target="../media/image4.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0.xml"/><Relationship Id="rId2" Type="http://schemas.openxmlformats.org/officeDocument/2006/relationships/tags" Target="../tags/tag5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0.xml"/><Relationship Id="rId2" Type="http://schemas.openxmlformats.org/officeDocument/2006/relationships/tags" Target="../tags/tag3.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20.xml"/><Relationship Id="rId2" Type="http://schemas.openxmlformats.org/officeDocument/2006/relationships/tags" Target="../tags/tag53.xml"/><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20.xml"/><Relationship Id="rId2" Type="http://schemas.openxmlformats.org/officeDocument/2006/relationships/tags" Target="../tags/tag54.xml"/><Relationship Id="rId1" Type="http://schemas.openxmlformats.org/officeDocument/2006/relationships/image" Target="../media/image4.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20.xml"/><Relationship Id="rId2" Type="http://schemas.openxmlformats.org/officeDocument/2006/relationships/tags" Target="../tags/tag55.xml"/><Relationship Id="rId1" Type="http://schemas.openxmlformats.org/officeDocument/2006/relationships/image" Target="../media/image4.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20.xml"/><Relationship Id="rId2" Type="http://schemas.openxmlformats.org/officeDocument/2006/relationships/tags" Target="../tags/tag56.xml"/><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0.xml"/><Relationship Id="rId2" Type="http://schemas.openxmlformats.org/officeDocument/2006/relationships/tags" Target="../tags/tag4.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0.xml"/><Relationship Id="rId2" Type="http://schemas.openxmlformats.org/officeDocument/2006/relationships/tags" Target="../tags/tag5.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0.xml"/><Relationship Id="rId2" Type="http://schemas.openxmlformats.org/officeDocument/2006/relationships/tags" Target="../tags/tag6.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022975" y="1196975"/>
            <a:ext cx="6015990" cy="3961130"/>
          </a:xfrm>
          <a:prstGeom prst="rect">
            <a:avLst/>
          </a:prstGeom>
          <a:noFill/>
        </p:spPr>
        <p:txBody>
          <a:bodyPr wrap="none" rtlCol="0">
            <a:noAutofit/>
          </a:bodyPr>
          <a:lstStyle/>
          <a:p>
            <a:pPr algn="r" defTabSz="914400">
              <a:defRPr/>
            </a:pPr>
            <a:r>
              <a:rPr lang="zh-CN" altLang="en-US" sz="5400" dirty="0">
                <a:solidFill>
                  <a:prstClr val="black">
                    <a:lumMod val="75000"/>
                    <a:lumOff val="25000"/>
                  </a:prstClr>
                </a:solidFill>
                <a:latin typeface="印品黑体"/>
                <a:ea typeface="微软雅黑" panose="020B0503020204020204" pitchFamily="34" charset="-122"/>
                <a:cs typeface="+mn-ea"/>
                <a:sym typeface="+mn-lt"/>
              </a:rPr>
              <a:t>义务教育</a:t>
            </a:r>
            <a:endParaRPr lang="zh-CN" altLang="en-US" sz="4400" dirty="0">
              <a:solidFill>
                <a:prstClr val="black">
                  <a:lumMod val="75000"/>
                  <a:lumOff val="25000"/>
                </a:prstClr>
              </a:solidFill>
              <a:latin typeface="印品黑体"/>
              <a:ea typeface="微软雅黑" panose="020B0503020204020204" pitchFamily="34" charset="-122"/>
              <a:cs typeface="+mn-ea"/>
              <a:sym typeface="+mn-lt"/>
            </a:endParaRPr>
          </a:p>
          <a:p>
            <a:pPr algn="r" defTabSz="914400">
              <a:lnSpc>
                <a:spcPct val="150000"/>
              </a:lnSpc>
              <a:defRPr/>
            </a:pPr>
            <a:r>
              <a:rPr lang="zh-CN" altLang="en-US" sz="54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印品黑体"/>
                <a:ea typeface="微软雅黑" panose="020B0503020204020204" pitchFamily="34" charset="-122"/>
                <a:cs typeface="+mn-ea"/>
                <a:sym typeface="+mn-lt"/>
              </a:rPr>
              <a:t>历史</a:t>
            </a:r>
            <a:r>
              <a:rPr lang="zh-CN" altLang="en-US" sz="4000" u="sng" dirty="0">
                <a:solidFill>
                  <a:prstClr val="black">
                    <a:lumMod val="75000"/>
                    <a:lumOff val="25000"/>
                  </a:prstClr>
                </a:solidFill>
                <a:latin typeface="印品黑体"/>
                <a:ea typeface="微软雅黑" panose="020B0503020204020204" pitchFamily="34" charset="-122"/>
                <a:cs typeface="+mn-ea"/>
                <a:sym typeface="+mn-lt"/>
              </a:rPr>
              <a:t>课程标准（</a:t>
            </a:r>
            <a:r>
              <a:rPr lang="en-US" altLang="zh-CN" sz="4000" u="sng" dirty="0">
                <a:solidFill>
                  <a:prstClr val="black">
                    <a:lumMod val="75000"/>
                    <a:lumOff val="25000"/>
                  </a:prstClr>
                </a:solidFill>
                <a:latin typeface="印品黑体"/>
                <a:ea typeface="微软雅黑" panose="020B0503020204020204" pitchFamily="34" charset="-122"/>
                <a:cs typeface="+mn-ea"/>
                <a:sym typeface="+mn-lt"/>
              </a:rPr>
              <a:t>2022</a:t>
            </a:r>
            <a:r>
              <a:rPr lang="zh-CN" altLang="en-US" sz="4000" u="sng" dirty="0">
                <a:solidFill>
                  <a:prstClr val="black">
                    <a:lumMod val="75000"/>
                    <a:lumOff val="25000"/>
                  </a:prstClr>
                </a:solidFill>
                <a:latin typeface="印品黑体"/>
                <a:ea typeface="微软雅黑" panose="020B0503020204020204" pitchFamily="34" charset="-122"/>
                <a:cs typeface="+mn-ea"/>
                <a:sym typeface="+mn-lt"/>
              </a:rPr>
              <a:t>年版）</a:t>
            </a:r>
            <a:endParaRPr lang="zh-CN" altLang="en-US" sz="4400" dirty="0">
              <a:solidFill>
                <a:prstClr val="black">
                  <a:lumMod val="75000"/>
                  <a:lumOff val="25000"/>
                </a:prstClr>
              </a:solidFill>
              <a:latin typeface="印品黑体"/>
              <a:ea typeface="微软雅黑" panose="020B0503020204020204" pitchFamily="34" charset="-122"/>
              <a:cs typeface="+mn-ea"/>
              <a:sym typeface="+mn-lt"/>
            </a:endParaRPr>
          </a:p>
          <a:p>
            <a:pPr algn="r" defTabSz="914400">
              <a:lnSpc>
                <a:spcPct val="150000"/>
              </a:lnSpc>
              <a:defRPr/>
            </a:pPr>
            <a:r>
              <a:rPr lang="zh-CN"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印品黑体"/>
                <a:ea typeface="微软雅黑" panose="020B0503020204020204" pitchFamily="34" charset="-122"/>
                <a:cs typeface="+mn-ea"/>
                <a:sym typeface="+mn-lt"/>
              </a:rPr>
              <a:t>解读</a:t>
            </a:r>
            <a:endParaRPr lang="zh-CN"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印品黑体"/>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20000"/>
              </a:lnSpc>
            </a:pPr>
            <a:r>
              <a:rPr lang="en-US" altLang="zh-CN" sz="2400"/>
              <a:t>2</a:t>
            </a:r>
            <a:r>
              <a:rPr lang="zh-CN" altLang="en-US" sz="2400"/>
              <a:t>、21世纪</a:t>
            </a:r>
            <a:r>
              <a:rPr lang="zh-CN" altLang="en-US" sz="2400">
                <a:solidFill>
                  <a:srgbClr val="FF0000"/>
                </a:solidFill>
              </a:rPr>
              <a:t>第二个</a:t>
            </a:r>
            <a:r>
              <a:rPr lang="en-US" altLang="zh-CN" sz="2400">
                <a:solidFill>
                  <a:srgbClr val="FF0000"/>
                </a:solidFill>
              </a:rPr>
              <a:t>10</a:t>
            </a:r>
            <a:r>
              <a:rPr lang="zh-CN" altLang="en-US" sz="2400">
                <a:solidFill>
                  <a:srgbClr val="FF0000"/>
                </a:solidFill>
              </a:rPr>
              <a:t>年</a:t>
            </a:r>
            <a:r>
              <a:rPr lang="zh-CN" altLang="en-US" sz="2400"/>
              <a:t>的基础教育课程改革的成就</a:t>
            </a:r>
            <a:endParaRPr lang="zh-CN" altLang="en-US" sz="2400"/>
          </a:p>
          <a:p>
            <a:pPr>
              <a:lnSpc>
                <a:spcPct val="120000"/>
              </a:lnSpc>
            </a:pPr>
            <a:r>
              <a:rPr lang="zh-CN" altLang="en-US" sz="2400"/>
              <a:t>（</a:t>
            </a:r>
            <a:r>
              <a:rPr lang="en-US" altLang="zh-CN" sz="2400"/>
              <a:t>1</a:t>
            </a:r>
            <a:r>
              <a:rPr lang="zh-CN" altLang="en-US" sz="2400"/>
              <a:t>）进一步深化了对</a:t>
            </a:r>
            <a:r>
              <a:rPr lang="zh-CN" altLang="en-US" sz="2400">
                <a:solidFill>
                  <a:srgbClr val="FF0000"/>
                </a:solidFill>
              </a:rPr>
              <a:t>历史课程教育功能</a:t>
            </a:r>
            <a:r>
              <a:rPr lang="zh-CN" altLang="en-US" sz="2400"/>
              <a:t>的认识和理解。</a:t>
            </a:r>
            <a:endParaRPr lang="zh-CN" altLang="en-US" sz="2400"/>
          </a:p>
          <a:p>
            <a:pPr>
              <a:lnSpc>
                <a:spcPct val="120000"/>
              </a:lnSpc>
            </a:pPr>
            <a:r>
              <a:rPr lang="zh-CN" altLang="en-US" sz="2400"/>
              <a:t>（</a:t>
            </a:r>
            <a:r>
              <a:rPr lang="en-US" altLang="zh-CN" sz="2400"/>
              <a:t>2</a:t>
            </a:r>
            <a:r>
              <a:rPr lang="zh-CN" altLang="en-US" sz="2400"/>
              <a:t>）加强了</a:t>
            </a:r>
            <a:r>
              <a:rPr lang="zh-CN" altLang="en-US" sz="2400">
                <a:solidFill>
                  <a:srgbClr val="FF0000"/>
                </a:solidFill>
              </a:rPr>
              <a:t>唯物史观教育</a:t>
            </a:r>
            <a:r>
              <a:rPr lang="zh-CN" altLang="en-US" sz="2400"/>
              <a:t>。</a:t>
            </a:r>
            <a:endParaRPr lang="zh-CN" altLang="en-US" sz="2400"/>
          </a:p>
          <a:p>
            <a:pPr>
              <a:lnSpc>
                <a:spcPct val="120000"/>
              </a:lnSpc>
            </a:pPr>
            <a:r>
              <a:rPr lang="zh-CN" altLang="en-US" sz="2400"/>
              <a:t>（</a:t>
            </a:r>
            <a:r>
              <a:rPr lang="en-US" altLang="zh-CN" sz="2400"/>
              <a:t>3</a:t>
            </a:r>
            <a:r>
              <a:rPr lang="zh-CN" altLang="en-US" sz="2400"/>
              <a:t>）贯彻历史课程的</a:t>
            </a:r>
            <a:r>
              <a:rPr lang="zh-CN" altLang="en-US" sz="2400">
                <a:solidFill>
                  <a:srgbClr val="FF0000"/>
                </a:solidFill>
              </a:rPr>
              <a:t>基础性和普及性</a:t>
            </a:r>
            <a:r>
              <a:rPr lang="zh-CN" altLang="en-US" sz="2400"/>
              <a:t>原则，优化了历史教育。</a:t>
            </a:r>
            <a:endParaRPr lang="zh-CN" altLang="en-US" sz="2400"/>
          </a:p>
          <a:p>
            <a:pPr>
              <a:lnSpc>
                <a:spcPct val="120000"/>
              </a:lnSpc>
            </a:pPr>
            <a:r>
              <a:rPr lang="zh-CN" altLang="en-US" sz="2400"/>
              <a:t>（</a:t>
            </a:r>
            <a:r>
              <a:rPr lang="en-US" altLang="zh-CN" sz="2400"/>
              <a:t>4</a:t>
            </a:r>
            <a:r>
              <a:rPr lang="zh-CN" altLang="en-US" sz="2400"/>
              <a:t>）强化了</a:t>
            </a:r>
            <a:r>
              <a:rPr lang="en-US" altLang="zh-CN" sz="2400"/>
              <a:t>“</a:t>
            </a:r>
            <a:r>
              <a:rPr lang="zh-CN" altLang="en-US" sz="2400">
                <a:solidFill>
                  <a:srgbClr val="FF0000"/>
                </a:solidFill>
              </a:rPr>
              <a:t>育人为本</a:t>
            </a:r>
            <a:r>
              <a:rPr lang="en-US" altLang="zh-CN" sz="2400"/>
              <a:t>”</a:t>
            </a:r>
            <a:r>
              <a:rPr lang="zh-CN" altLang="en-US" sz="2400"/>
              <a:t>的理念。</a:t>
            </a:r>
            <a:endParaRPr lang="zh-CN" altLang="en-US" sz="2400"/>
          </a:p>
          <a:p>
            <a:pPr>
              <a:lnSpc>
                <a:spcPct val="120000"/>
              </a:lnSpc>
            </a:pPr>
            <a:r>
              <a:rPr lang="zh-CN" altLang="en-US" sz="2400"/>
              <a:t>（</a:t>
            </a:r>
            <a:r>
              <a:rPr lang="en-US" altLang="zh-CN" sz="2400"/>
              <a:t>5</a:t>
            </a:r>
            <a:r>
              <a:rPr lang="zh-CN" altLang="en-US" sz="2400"/>
              <a:t>）进一步加强了社会主义核心</a:t>
            </a:r>
            <a:r>
              <a:rPr lang="zh-CN" altLang="en-US" sz="2400">
                <a:solidFill>
                  <a:srgbClr val="FF0000"/>
                </a:solidFill>
              </a:rPr>
              <a:t>价值观教育</a:t>
            </a:r>
            <a:r>
              <a:rPr lang="zh-CN" altLang="en-US" sz="2400"/>
              <a:t>。</a:t>
            </a:r>
            <a:endParaRPr lang="zh-CN" altLang="en-US" sz="2400"/>
          </a:p>
          <a:p>
            <a:pPr>
              <a:lnSpc>
                <a:spcPct val="120000"/>
              </a:lnSpc>
            </a:pPr>
            <a:r>
              <a:rPr lang="zh-CN" altLang="en-US" sz="2400"/>
              <a:t>（</a:t>
            </a:r>
            <a:r>
              <a:rPr lang="en-US" altLang="zh-CN" sz="2400"/>
              <a:t>6</a:t>
            </a:r>
            <a:r>
              <a:rPr lang="zh-CN" altLang="en-US" sz="2400"/>
              <a:t>）中华优秀传统文化、爱国主义、民族团结进步教育得到进一步强化。</a:t>
            </a:r>
            <a:endParaRPr lang="zh-CN" altLang="en-US" sz="2400"/>
          </a:p>
          <a:p>
            <a:pPr>
              <a:lnSpc>
                <a:spcPct val="120000"/>
              </a:lnSpc>
            </a:pPr>
            <a:r>
              <a:rPr lang="zh-CN" altLang="en-US" sz="2400"/>
              <a:t>（</a:t>
            </a:r>
            <a:r>
              <a:rPr lang="en-US" altLang="zh-CN" sz="2400"/>
              <a:t>7</a:t>
            </a:r>
            <a:r>
              <a:rPr lang="zh-CN" altLang="en-US" sz="2400"/>
              <a:t>）注重培养学生的社会意识和社会责任感。</a:t>
            </a:r>
            <a:endParaRPr lang="zh-CN" altLang="en-US" sz="2400"/>
          </a:p>
          <a:p>
            <a:pPr>
              <a:lnSpc>
                <a:spcPct val="120000"/>
              </a:lnSpc>
            </a:pPr>
            <a:r>
              <a:rPr lang="zh-CN" altLang="en-US" sz="2400"/>
              <a:t>（</a:t>
            </a:r>
            <a:r>
              <a:rPr lang="en-US" altLang="zh-CN" sz="2400"/>
              <a:t>8</a:t>
            </a:r>
            <a:r>
              <a:rPr lang="zh-CN" altLang="en-US" sz="2400"/>
              <a:t>）继续鼓励</a:t>
            </a:r>
            <a:r>
              <a:rPr lang="zh-CN" altLang="en-US" sz="2400">
                <a:solidFill>
                  <a:srgbClr val="FF0000"/>
                </a:solidFill>
              </a:rPr>
              <a:t>自主、合作、探究</a:t>
            </a:r>
            <a:r>
              <a:rPr lang="zh-CN" altLang="en-US" sz="2400"/>
              <a:t>式学习，注重使全体学生都得到发展。</a:t>
            </a:r>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24" name="文本框 23"/>
          <p:cNvSpPr txBox="1"/>
          <p:nvPr/>
        </p:nvSpPr>
        <p:spPr>
          <a:xfrm>
            <a:off x="1758276" y="429875"/>
            <a:ext cx="89204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第二节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solidFill>
                  <a:prstClr val="black">
                    <a:lumMod val="75000"/>
                    <a:lumOff val="25000"/>
                  </a:prstClr>
                </a:solidFill>
                <a:latin typeface="印品黑体"/>
                <a:ea typeface="微软雅黑" panose="020B0503020204020204" pitchFamily="34" charset="-122"/>
                <a:cs typeface="+mn-ea"/>
                <a:sym typeface="+mn-lt"/>
              </a:rPr>
              <a:t>义务教育历史课程改革面临的问题与挑战</a:t>
            </a:r>
            <a:endParaRPr lang="zh-CN" altLang="en-US"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zh-CN" sz="3200">
                <a:latin typeface="方正粗黑宋简体" panose="02000000000000000000" charset="-122"/>
                <a:ea typeface="方正粗黑宋简体" panose="02000000000000000000" charset="-122"/>
              </a:rPr>
              <a:t>一、义务教育历史课程改革存在的问题。</a:t>
            </a:r>
            <a:endParaRPr lang="zh-CN" sz="3200">
              <a:latin typeface="方正粗黑宋简体" panose="02000000000000000000" charset="-122"/>
              <a:ea typeface="方正粗黑宋简体" panose="02000000000000000000" charset="-122"/>
            </a:endParaRPr>
          </a:p>
          <a:p>
            <a:pPr>
              <a:lnSpc>
                <a:spcPct val="130000"/>
              </a:lnSpc>
            </a:pPr>
            <a:r>
              <a:rPr lang="en-US" altLang="zh-CN" sz="2800"/>
              <a:t>   1</a:t>
            </a:r>
            <a:r>
              <a:rPr lang="zh-CN" altLang="en-US" sz="2800"/>
              <a:t>、需要</a:t>
            </a:r>
            <a:r>
              <a:rPr lang="zh-CN" altLang="en-US" sz="2800">
                <a:solidFill>
                  <a:srgbClr val="FF0000"/>
                </a:solidFill>
              </a:rPr>
              <a:t>补充</a:t>
            </a:r>
            <a:r>
              <a:rPr lang="zh-CN" altLang="en-US" sz="2800"/>
              <a:t>重要的新内容。</a:t>
            </a:r>
            <a:endParaRPr lang="zh-CN" altLang="en-US" sz="2800"/>
          </a:p>
          <a:p>
            <a:pPr>
              <a:lnSpc>
                <a:spcPct val="130000"/>
              </a:lnSpc>
            </a:pPr>
            <a:r>
              <a:rPr lang="en-US" altLang="zh-CN" sz="2800"/>
              <a:t>   2</a:t>
            </a:r>
            <a:r>
              <a:rPr lang="zh-CN" altLang="en-US" sz="2800"/>
              <a:t>、通过</a:t>
            </a:r>
            <a:r>
              <a:rPr lang="en-US" altLang="zh-CN" sz="2800"/>
              <a:t>“</a:t>
            </a:r>
            <a:r>
              <a:rPr lang="zh-CN" altLang="en-US" sz="2800"/>
              <a:t>四史</a:t>
            </a:r>
            <a:r>
              <a:rPr lang="en-US" altLang="zh-CN" sz="2800"/>
              <a:t>”</a:t>
            </a:r>
            <a:r>
              <a:rPr lang="zh-CN" altLang="en-US" sz="2800"/>
              <a:t>学习，</a:t>
            </a:r>
            <a:r>
              <a:rPr lang="zh-CN" altLang="en-US" sz="2800">
                <a:solidFill>
                  <a:srgbClr val="FF0000"/>
                </a:solidFill>
              </a:rPr>
              <a:t>强化</a:t>
            </a:r>
            <a:r>
              <a:rPr lang="en-US" altLang="zh-CN" sz="2800"/>
              <a:t>“</a:t>
            </a:r>
            <a:r>
              <a:rPr lang="zh-CN" altLang="en-US" sz="2800"/>
              <a:t>四个自信</a:t>
            </a:r>
            <a:r>
              <a:rPr lang="en-US" altLang="zh-CN" sz="2800"/>
              <a:t>”</a:t>
            </a:r>
            <a:r>
              <a:rPr lang="zh-CN" altLang="en-US" sz="2800"/>
              <a:t>。</a:t>
            </a:r>
            <a:endParaRPr lang="zh-CN" altLang="en-US" sz="2800"/>
          </a:p>
          <a:p>
            <a:pPr>
              <a:lnSpc>
                <a:spcPct val="130000"/>
              </a:lnSpc>
            </a:pPr>
            <a:r>
              <a:rPr lang="en-US" altLang="zh-CN" sz="2800"/>
              <a:t>   3</a:t>
            </a:r>
            <a:r>
              <a:rPr lang="zh-CN" altLang="en-US" sz="2800"/>
              <a:t>、需要进一步</a:t>
            </a:r>
            <a:r>
              <a:rPr lang="zh-CN" altLang="en-US" sz="2800">
                <a:solidFill>
                  <a:srgbClr val="FF0000"/>
                </a:solidFill>
              </a:rPr>
              <a:t>提高</a:t>
            </a:r>
            <a:r>
              <a:rPr lang="zh-CN" altLang="en-US" sz="2800"/>
              <a:t>课程内容的清晰度。</a:t>
            </a:r>
            <a:endParaRPr lang="zh-CN" altLang="en-US" sz="2800"/>
          </a:p>
          <a:p>
            <a:pPr>
              <a:lnSpc>
                <a:spcPct val="130000"/>
              </a:lnSpc>
            </a:pPr>
            <a:r>
              <a:rPr lang="en-US" altLang="zh-CN" sz="2800"/>
              <a:t>   4</a:t>
            </a:r>
            <a:r>
              <a:rPr lang="zh-CN" altLang="en-US" sz="2800"/>
              <a:t>、需要进一步</a:t>
            </a:r>
            <a:r>
              <a:rPr lang="zh-CN" altLang="en-US" sz="2800">
                <a:solidFill>
                  <a:srgbClr val="FF0000"/>
                </a:solidFill>
              </a:rPr>
              <a:t>精选、组织</a:t>
            </a:r>
            <a:r>
              <a:rPr lang="zh-CN" altLang="en-US" sz="2800"/>
              <a:t>课程内容。</a:t>
            </a:r>
            <a:endParaRPr lang="zh-CN" altLang="en-US" sz="2800"/>
          </a:p>
          <a:p>
            <a:pPr>
              <a:lnSpc>
                <a:spcPct val="130000"/>
              </a:lnSpc>
            </a:pPr>
            <a:r>
              <a:rPr lang="en-US" altLang="zh-CN" sz="2800"/>
              <a:t>   5</a:t>
            </a:r>
            <a:r>
              <a:rPr lang="zh-CN" altLang="en-US" sz="2800"/>
              <a:t>、需要</a:t>
            </a:r>
            <a:r>
              <a:rPr lang="zh-CN" altLang="en-US" sz="2800">
                <a:solidFill>
                  <a:srgbClr val="FF0000"/>
                </a:solidFill>
              </a:rPr>
              <a:t>改进</a:t>
            </a:r>
            <a:r>
              <a:rPr lang="zh-CN" altLang="en-US" sz="2800"/>
              <a:t>教学与评价建议。</a:t>
            </a:r>
            <a:endParaRPr lang="zh-CN" altLang="en-US"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807700" cy="5066665"/>
          </a:xfrm>
          <a:prstGeom prst="rect">
            <a:avLst/>
          </a:prstGeom>
          <a:noFill/>
        </p:spPr>
        <p:txBody>
          <a:bodyPr wrap="square" rtlCol="0">
            <a:noAutofit/>
          </a:bodyPr>
          <a:p>
            <a:pPr>
              <a:lnSpc>
                <a:spcPct val="120000"/>
              </a:lnSpc>
            </a:pPr>
            <a:r>
              <a:rPr lang="zh-CN" sz="3200">
                <a:latin typeface="方正粗黑宋简体" panose="02000000000000000000" charset="-122"/>
                <a:ea typeface="方正粗黑宋简体" panose="02000000000000000000" charset="-122"/>
              </a:rPr>
              <a:t>二、义务教育历史课程改革面临的挑战。</a:t>
            </a:r>
            <a:endParaRPr lang="zh-CN" sz="3200">
              <a:latin typeface="方正粗黑宋简体" panose="02000000000000000000" charset="-122"/>
              <a:ea typeface="方正粗黑宋简体" panose="02000000000000000000" charset="-122"/>
            </a:endParaRPr>
          </a:p>
          <a:p>
            <a:pPr>
              <a:lnSpc>
                <a:spcPct val="150000"/>
              </a:lnSpc>
            </a:pPr>
            <a:r>
              <a:rPr lang="en-US" altLang="zh-CN" sz="2800"/>
              <a:t>  1</a:t>
            </a:r>
            <a:r>
              <a:rPr lang="zh-CN" altLang="en-US" sz="2800"/>
              <a:t>、如何体现课程培养</a:t>
            </a:r>
            <a:r>
              <a:rPr lang="zh-CN" altLang="en-US" sz="2800">
                <a:solidFill>
                  <a:srgbClr val="FF0000"/>
                </a:solidFill>
              </a:rPr>
              <a:t>目标时代性</a:t>
            </a:r>
            <a:r>
              <a:rPr lang="zh-CN" altLang="en-US" sz="2800"/>
              <a:t>？</a:t>
            </a:r>
            <a:endParaRPr lang="zh-CN" altLang="en-US" sz="2800"/>
          </a:p>
          <a:p>
            <a:pPr>
              <a:lnSpc>
                <a:spcPct val="120000"/>
              </a:lnSpc>
            </a:pPr>
            <a:r>
              <a:rPr lang="en-US" altLang="zh-CN" sz="2800"/>
              <a:t>  2</a:t>
            </a:r>
            <a:r>
              <a:rPr lang="zh-CN" altLang="en-US" sz="2800"/>
              <a:t>、</a:t>
            </a:r>
            <a:r>
              <a:rPr sz="2800"/>
              <a:t>如何将</a:t>
            </a:r>
            <a:r>
              <a:rPr lang="zh-CN" sz="2800">
                <a:solidFill>
                  <a:srgbClr val="FF0000"/>
                </a:solidFill>
              </a:rPr>
              <a:t>三维</a:t>
            </a:r>
            <a:r>
              <a:rPr sz="2800">
                <a:solidFill>
                  <a:srgbClr val="FF0000"/>
                </a:solidFill>
              </a:rPr>
              <a:t>目标</a:t>
            </a:r>
            <a:r>
              <a:rPr sz="2800">
                <a:solidFill>
                  <a:srgbClr val="00B0F0"/>
                </a:solidFill>
              </a:rPr>
              <a:t>发展为</a:t>
            </a:r>
            <a:r>
              <a:rPr sz="2800"/>
              <a:t>义务教育历史课程要培养的</a:t>
            </a:r>
            <a:r>
              <a:rPr sz="2800">
                <a:solidFill>
                  <a:srgbClr val="FF0000"/>
                </a:solidFill>
              </a:rPr>
              <a:t>核心素养</a:t>
            </a:r>
            <a:r>
              <a:rPr sz="2800"/>
              <a:t>？</a:t>
            </a:r>
            <a:endParaRPr sz="2800"/>
          </a:p>
          <a:p>
            <a:pPr>
              <a:lnSpc>
                <a:spcPct val="120000"/>
              </a:lnSpc>
            </a:pPr>
            <a:r>
              <a:rPr lang="en-US" altLang="zh-CN" sz="2800"/>
              <a:t>  3</a:t>
            </a:r>
            <a:r>
              <a:rPr lang="zh-CN" altLang="en-US" sz="2800"/>
              <a:t>、如何进一步</a:t>
            </a:r>
            <a:r>
              <a:rPr lang="zh-CN" altLang="en-US" sz="2800">
                <a:solidFill>
                  <a:srgbClr val="FF0000"/>
                </a:solidFill>
              </a:rPr>
              <a:t>精选优化课程内容</a:t>
            </a:r>
            <a:r>
              <a:rPr lang="zh-CN" altLang="en-US" sz="2800"/>
              <a:t>？如何使课程内容结构化？</a:t>
            </a:r>
            <a:endParaRPr lang="zh-CN" altLang="en-US" sz="2800"/>
          </a:p>
          <a:p>
            <a:pPr>
              <a:lnSpc>
                <a:spcPct val="120000"/>
              </a:lnSpc>
            </a:pPr>
            <a:r>
              <a:rPr lang="en-US" altLang="zh-CN" sz="2800"/>
              <a:t>  4</a:t>
            </a:r>
            <a:r>
              <a:rPr lang="zh-CN" altLang="en-US" sz="2800"/>
              <a:t>、如何使课程具有</a:t>
            </a:r>
            <a:r>
              <a:rPr lang="zh-CN" altLang="en-US" sz="2800">
                <a:solidFill>
                  <a:srgbClr val="FF0000"/>
                </a:solidFill>
              </a:rPr>
              <a:t>综合性</a:t>
            </a:r>
            <a:r>
              <a:rPr lang="zh-CN" altLang="en-US" sz="2800"/>
              <a:t>？使学生在课程内容之间初步建立多层次联系。</a:t>
            </a:r>
            <a:endParaRPr lang="zh-CN" altLang="en-US" sz="2800"/>
          </a:p>
          <a:p>
            <a:pPr>
              <a:lnSpc>
                <a:spcPct val="120000"/>
              </a:lnSpc>
            </a:pPr>
            <a:r>
              <a:rPr lang="en-US" altLang="zh-CN" sz="2800"/>
              <a:t>  5</a:t>
            </a:r>
            <a:r>
              <a:rPr lang="zh-CN" altLang="en-US" sz="2800"/>
              <a:t>、如何进一步</a:t>
            </a:r>
            <a:r>
              <a:rPr lang="zh-CN" altLang="en-US" sz="2800">
                <a:solidFill>
                  <a:srgbClr val="FF0000"/>
                </a:solidFill>
              </a:rPr>
              <a:t>改进课程评价</a:t>
            </a:r>
            <a:r>
              <a:rPr lang="zh-CN" altLang="en-US" sz="2800"/>
              <a:t>？</a:t>
            </a:r>
            <a:endParaRPr lang="zh-CN" altLang="en-US"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rot="5400000">
            <a:off x="5566508" y="-746248"/>
            <a:ext cx="5876415" cy="7371393"/>
          </a:xfrm>
          <a:prstGeom prst="rect">
            <a:avLst/>
          </a:prstGeom>
        </p:spPr>
      </p:pic>
      <p:sp>
        <p:nvSpPr>
          <p:cNvPr id="3" name="文本框 2"/>
          <p:cNvSpPr txBox="1"/>
          <p:nvPr/>
        </p:nvSpPr>
        <p:spPr>
          <a:xfrm>
            <a:off x="994099" y="3033226"/>
            <a:ext cx="5262880" cy="1322070"/>
          </a:xfrm>
          <a:prstGeom prst="rect">
            <a:avLst/>
          </a:prstGeom>
          <a:noFill/>
        </p:spPr>
        <p:txBody>
          <a:bodyPr wrap="none" rtlCol="0">
            <a:spAutoFit/>
            <a:scene3d>
              <a:camera prst="orthographicFront"/>
              <a:lightRig rig="threePt" dir="t"/>
            </a:scene3d>
            <a:sp3d contourW="12700"/>
          </a:bodyPr>
          <a:lstStyle/>
          <a:p>
            <a:pPr algn="l" defTabSz="914400"/>
            <a:r>
              <a:rPr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义务教育历史课程标准</a:t>
            </a:r>
            <a:endParaRPr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endParaRPr>
          </a:p>
          <a:p>
            <a:pPr algn="l" defTabSz="914400"/>
            <a:r>
              <a:rPr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修订的背景与原则。</a:t>
            </a:r>
            <a:endParaRPr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5" name="文本框 4"/>
          <p:cNvSpPr txBox="1"/>
          <p:nvPr/>
        </p:nvSpPr>
        <p:spPr>
          <a:xfrm>
            <a:off x="994099" y="2228541"/>
            <a:ext cx="1960880" cy="706755"/>
          </a:xfrm>
          <a:prstGeom prst="rect">
            <a:avLst/>
          </a:prstGeom>
          <a:noFill/>
        </p:spPr>
        <p:txBody>
          <a:bodyPr wrap="none" rtlCol="0">
            <a:spAutoFit/>
            <a:scene3d>
              <a:camera prst="orthographicFront"/>
              <a:lightRig rig="threePt" dir="t"/>
            </a:scene3d>
            <a:sp3d contourW="12700"/>
          </a:bodyPr>
          <a:lstStyle/>
          <a:p>
            <a:pPr defTabSz="914400"/>
            <a:r>
              <a:rPr lang="en-US" altLang="zh-CN" sz="4000" dirty="0">
                <a:solidFill>
                  <a:srgbClr val="DE7272">
                    <a:lumMod val="75000"/>
                  </a:srgbClr>
                </a:solidFill>
                <a:latin typeface="印品黑体"/>
                <a:ea typeface="微软雅黑" panose="020B0503020204020204" pitchFamily="34" charset="-122"/>
                <a:cs typeface="+mn-ea"/>
                <a:sym typeface="+mn-lt"/>
              </a:rPr>
              <a:t>PART 02</a:t>
            </a:r>
            <a:endParaRPr lang="zh-CN" altLang="en-US" sz="4000" dirty="0">
              <a:solidFill>
                <a:srgbClr val="DE7272">
                  <a:lumMod val="75000"/>
                </a:srgbClr>
              </a:solidFill>
              <a:latin typeface="印品黑体"/>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righ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24" name="文本框 23"/>
          <p:cNvSpPr txBox="1"/>
          <p:nvPr/>
        </p:nvSpPr>
        <p:spPr>
          <a:xfrm>
            <a:off x="1758276" y="429875"/>
            <a:ext cx="60756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第一节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2011</a:t>
            </a:r>
            <a:r>
              <a:rPr lang="zh-CN" altLang="en-US" sz="3200" dirty="0">
                <a:solidFill>
                  <a:prstClr val="black">
                    <a:lumMod val="75000"/>
                    <a:lumOff val="25000"/>
                  </a:prstClr>
                </a:solidFill>
                <a:latin typeface="印品黑体"/>
                <a:ea typeface="微软雅黑" panose="020B0503020204020204" pitchFamily="34" charset="-122"/>
                <a:cs typeface="+mn-ea"/>
                <a:sym typeface="+mn-lt"/>
              </a:rPr>
              <a:t>年版课标修订的背景</a:t>
            </a:r>
            <a:endParaRPr lang="zh-CN" altLang="en-US"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1054735" y="1196975"/>
            <a:ext cx="10335895" cy="5066665"/>
          </a:xfrm>
          <a:prstGeom prst="rect">
            <a:avLst/>
          </a:prstGeom>
          <a:noFill/>
        </p:spPr>
        <p:txBody>
          <a:bodyPr wrap="square" rtlCol="0">
            <a:noAutofit/>
          </a:bodyPr>
          <a:p>
            <a:pPr>
              <a:lnSpc>
                <a:spcPct val="140000"/>
              </a:lnSpc>
            </a:pPr>
            <a:r>
              <a:rPr lang="zh-CN" sz="2800">
                <a:latin typeface="方正粗黑宋简体" panose="02000000000000000000" charset="-122"/>
                <a:ea typeface="方正粗黑宋简体" panose="02000000000000000000" charset="-122"/>
              </a:rPr>
              <a:t>一、新时代中国特色社会主义的建设成就</a:t>
            </a:r>
            <a:endParaRPr lang="zh-CN" sz="2800">
              <a:latin typeface="方正粗黑宋简体" panose="02000000000000000000" charset="-122"/>
              <a:ea typeface="方正粗黑宋简体" panose="02000000000000000000" charset="-122"/>
            </a:endParaRPr>
          </a:p>
          <a:p>
            <a:pPr>
              <a:lnSpc>
                <a:spcPct val="140000"/>
              </a:lnSpc>
            </a:pPr>
            <a:r>
              <a:rPr lang="en-US" altLang="zh-CN" sz="2400">
                <a:latin typeface="华文琥珀" panose="02010800040101010101" charset="-122"/>
                <a:ea typeface="华文琥珀" panose="02010800040101010101" charset="-122"/>
                <a:cs typeface="华文琥珀" panose="02010800040101010101" charset="-122"/>
              </a:rPr>
              <a:t>1</a:t>
            </a:r>
            <a:r>
              <a:rPr lang="zh-CN" altLang="en-US" sz="2400">
                <a:latin typeface="华文琥珀" panose="02010800040101010101" charset="-122"/>
                <a:ea typeface="华文琥珀" panose="02010800040101010101" charset="-122"/>
                <a:cs typeface="华文琥珀" panose="02010800040101010101" charset="-122"/>
              </a:rPr>
              <a:t>、党的十八大及其建设成就</a:t>
            </a:r>
            <a:endParaRPr lang="zh-CN" altLang="en-US" sz="2400">
              <a:latin typeface="华文琥珀" panose="02010800040101010101" charset="-122"/>
              <a:ea typeface="华文琥珀" panose="02010800040101010101" charset="-122"/>
              <a:cs typeface="华文琥珀" panose="02010800040101010101" charset="-122"/>
            </a:endParaRPr>
          </a:p>
          <a:p>
            <a:pPr>
              <a:lnSpc>
                <a:spcPct val="140000"/>
              </a:lnSpc>
            </a:pPr>
            <a:r>
              <a:rPr lang="en-US" altLang="zh-CN" sz="2400"/>
              <a:t> </a:t>
            </a:r>
            <a:r>
              <a:rPr lang="zh-CN" altLang="en-US" sz="2400"/>
              <a:t>（</a:t>
            </a:r>
            <a:r>
              <a:rPr lang="en-US" altLang="zh-CN" sz="2400"/>
              <a:t>1</a:t>
            </a:r>
            <a:r>
              <a:rPr lang="zh-CN" altLang="en-US" sz="2400"/>
              <a:t>）</a:t>
            </a:r>
            <a:r>
              <a:rPr lang="en-US" altLang="zh-CN" sz="2400"/>
              <a:t>“</a:t>
            </a:r>
            <a:r>
              <a:rPr lang="zh-CN" altLang="en-US" sz="2400"/>
              <a:t>五位一体</a:t>
            </a:r>
            <a:r>
              <a:rPr lang="en-US" altLang="zh-CN" sz="2400"/>
              <a:t>”</a:t>
            </a:r>
            <a:r>
              <a:rPr lang="zh-CN" altLang="en-US" sz="2400"/>
              <a:t>的</a:t>
            </a:r>
            <a:r>
              <a:rPr lang="zh-CN" altLang="en-US" sz="2400">
                <a:solidFill>
                  <a:srgbClr val="FF0000"/>
                </a:solidFill>
              </a:rPr>
              <a:t>总布局</a:t>
            </a:r>
            <a:r>
              <a:rPr lang="zh-CN" altLang="en-US" sz="2400"/>
              <a:t>，实现社会主义现代化和中华民族伟大复兴的</a:t>
            </a:r>
            <a:r>
              <a:rPr lang="zh-CN" altLang="en-US" sz="2400">
                <a:solidFill>
                  <a:srgbClr val="FF0000"/>
                </a:solidFill>
              </a:rPr>
              <a:t>总任务</a:t>
            </a:r>
            <a:endParaRPr lang="zh-CN" altLang="en-US" sz="2400"/>
          </a:p>
          <a:p>
            <a:pPr>
              <a:lnSpc>
                <a:spcPct val="120000"/>
              </a:lnSpc>
            </a:pPr>
            <a:r>
              <a:rPr lang="en-US" altLang="zh-CN" sz="2400"/>
              <a:t> </a:t>
            </a:r>
            <a:r>
              <a:rPr lang="zh-CN" altLang="en-US" sz="2400"/>
              <a:t>（</a:t>
            </a:r>
            <a:r>
              <a:rPr lang="en-US" altLang="zh-CN" sz="2400"/>
              <a:t>2</a:t>
            </a:r>
            <a:r>
              <a:rPr lang="zh-CN" altLang="en-US" sz="2400"/>
              <a:t>）提出</a:t>
            </a:r>
            <a:r>
              <a:rPr lang="en-US" altLang="zh-CN" sz="2400"/>
              <a:t>“</a:t>
            </a:r>
            <a:r>
              <a:rPr lang="zh-CN" altLang="en-US" sz="2400">
                <a:solidFill>
                  <a:srgbClr val="FF0000"/>
                </a:solidFill>
              </a:rPr>
              <a:t>两个一百年</a:t>
            </a:r>
            <a:r>
              <a:rPr lang="en-US" altLang="zh-CN" sz="2400"/>
              <a:t>”</a:t>
            </a:r>
            <a:r>
              <a:rPr lang="zh-CN" altLang="en-US" sz="2400"/>
              <a:t>奋斗目标</a:t>
            </a:r>
            <a:endParaRPr lang="zh-CN" altLang="en-US" sz="2400"/>
          </a:p>
          <a:p>
            <a:pPr>
              <a:lnSpc>
                <a:spcPct val="120000"/>
              </a:lnSpc>
            </a:pPr>
            <a:r>
              <a:rPr lang="en-US" altLang="zh-CN" sz="2400"/>
              <a:t> </a:t>
            </a:r>
            <a:r>
              <a:rPr lang="zh-CN" altLang="en-US" sz="2400"/>
              <a:t>（</a:t>
            </a:r>
            <a:r>
              <a:rPr lang="en-US" altLang="zh-CN" sz="2400"/>
              <a:t>3</a:t>
            </a:r>
            <a:r>
              <a:rPr lang="zh-CN" altLang="en-US" sz="2400"/>
              <a:t>）习近平总书记明确</a:t>
            </a:r>
            <a:r>
              <a:rPr lang="en-US" altLang="zh-CN" sz="2400"/>
              <a:t>“</a:t>
            </a:r>
            <a:r>
              <a:rPr lang="en-US" altLang="zh-CN" sz="2400">
                <a:solidFill>
                  <a:srgbClr val="FF0000"/>
                </a:solidFill>
              </a:rPr>
              <a:t>战略布局</a:t>
            </a:r>
            <a:r>
              <a:rPr lang="en-US" altLang="zh-CN" sz="2400"/>
              <a:t>”为</a:t>
            </a:r>
            <a:r>
              <a:rPr lang="zh-CN" altLang="en-US" sz="2400"/>
              <a:t>：全面建成小康社会、全面深化改革、全面依法治国、全面从严治党。四个全面</a:t>
            </a:r>
            <a:endParaRPr lang="zh-CN" altLang="en-US" sz="2400"/>
          </a:p>
          <a:p>
            <a:pPr>
              <a:lnSpc>
                <a:spcPct val="120000"/>
              </a:lnSpc>
            </a:pPr>
            <a:r>
              <a:rPr lang="en-US" altLang="zh-CN" sz="2400"/>
              <a:t> </a:t>
            </a:r>
            <a:r>
              <a:rPr lang="zh-CN" altLang="en-US" sz="2400"/>
              <a:t>（</a:t>
            </a:r>
            <a:r>
              <a:rPr lang="en-US" altLang="zh-CN" sz="2400"/>
              <a:t>4</a:t>
            </a:r>
            <a:r>
              <a:rPr lang="zh-CN" altLang="en-US" sz="2400"/>
              <a:t>）党中央鲜明提出创新、协调、绿色、开放、共享的</a:t>
            </a:r>
            <a:r>
              <a:rPr lang="zh-CN" altLang="en-US" sz="2400">
                <a:solidFill>
                  <a:srgbClr val="FF0000"/>
                </a:solidFill>
              </a:rPr>
              <a:t>新发展理念</a:t>
            </a:r>
            <a:r>
              <a:rPr lang="zh-CN" altLang="en-US" sz="2400"/>
              <a:t>。</a:t>
            </a:r>
            <a:endParaRPr lang="zh-CN" altLang="en-US" sz="2400"/>
          </a:p>
          <a:p>
            <a:pPr>
              <a:lnSpc>
                <a:spcPct val="120000"/>
              </a:lnSpc>
            </a:pPr>
            <a:r>
              <a:rPr lang="en-US" altLang="zh-CN" sz="2400"/>
              <a:t> </a:t>
            </a:r>
            <a:r>
              <a:rPr lang="zh-CN" altLang="en-US" sz="2400"/>
              <a:t>（</a:t>
            </a:r>
            <a:r>
              <a:rPr lang="en-US" altLang="zh-CN" sz="2400"/>
              <a:t>5</a:t>
            </a:r>
            <a:r>
              <a:rPr lang="zh-CN" altLang="en-US" sz="2400"/>
              <a:t>）习近平总书记提出坚定</a:t>
            </a:r>
            <a:r>
              <a:rPr lang="en-US" altLang="zh-CN" sz="2400"/>
              <a:t>“</a:t>
            </a:r>
            <a:r>
              <a:rPr lang="zh-CN" altLang="en-US" sz="2400">
                <a:solidFill>
                  <a:srgbClr val="FF0000"/>
                </a:solidFill>
              </a:rPr>
              <a:t>四个自信</a:t>
            </a:r>
            <a:r>
              <a:rPr lang="en-US" altLang="zh-CN" sz="2400"/>
              <a:t>”</a:t>
            </a:r>
            <a:r>
              <a:rPr lang="zh-CN" altLang="en-US" sz="2400"/>
              <a:t>：中特道路自信、理论自信、制度自信、文化自信。</a:t>
            </a:r>
            <a:endParaRPr lang="zh-CN" altLang="en-US" sz="2400"/>
          </a:p>
          <a:p>
            <a:pPr>
              <a:lnSpc>
                <a:spcPct val="120000"/>
              </a:lnSpc>
            </a:pPr>
            <a:r>
              <a:rPr lang="en-US" altLang="zh-CN" sz="2400"/>
              <a:t> </a:t>
            </a:r>
            <a:r>
              <a:rPr lang="zh-CN" altLang="en-US" sz="2400"/>
              <a:t>（</a:t>
            </a:r>
            <a:r>
              <a:rPr lang="en-US" altLang="zh-CN" sz="2400"/>
              <a:t>6</a:t>
            </a:r>
            <a:r>
              <a:rPr lang="zh-CN" altLang="en-US" sz="2400"/>
              <a:t>）</a:t>
            </a:r>
            <a:r>
              <a:rPr lang="zh-CN" altLang="en-US" sz="2400">
                <a:solidFill>
                  <a:srgbClr val="FF0000"/>
                </a:solidFill>
              </a:rPr>
              <a:t>社会主义核心价值观</a:t>
            </a:r>
            <a:endParaRPr lang="zh-CN" altLang="en-US" sz="2400">
              <a:solidFill>
                <a:srgbClr val="FF000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20000"/>
              </a:lnSpc>
            </a:pPr>
            <a:r>
              <a:rPr lang="en-US" altLang="zh-CN" sz="2400">
                <a:latin typeface="华文琥珀" panose="02010800040101010101" charset="-122"/>
                <a:ea typeface="华文琥珀" panose="02010800040101010101" charset="-122"/>
                <a:cs typeface="华文琥珀" panose="02010800040101010101" charset="-122"/>
              </a:rPr>
              <a:t>2</a:t>
            </a:r>
            <a:r>
              <a:rPr lang="zh-CN" altLang="en-US" sz="2400">
                <a:latin typeface="华文琥珀" panose="02010800040101010101" charset="-122"/>
                <a:ea typeface="华文琥珀" panose="02010800040101010101" charset="-122"/>
                <a:cs typeface="华文琥珀" panose="02010800040101010101" charset="-122"/>
              </a:rPr>
              <a:t>、党的十九大及其建设成就</a:t>
            </a:r>
            <a:endParaRPr lang="zh-CN" altLang="en-US" sz="2400">
              <a:latin typeface="华文琥珀" panose="02010800040101010101" charset="-122"/>
              <a:ea typeface="华文琥珀" panose="02010800040101010101" charset="-122"/>
              <a:cs typeface="华文琥珀" panose="02010800040101010101" charset="-122"/>
            </a:endParaRPr>
          </a:p>
          <a:p>
            <a:pPr>
              <a:lnSpc>
                <a:spcPct val="130000"/>
              </a:lnSpc>
            </a:pPr>
            <a:r>
              <a:rPr lang="en-US" altLang="zh-CN" sz="2000"/>
              <a:t>  </a:t>
            </a:r>
            <a:r>
              <a:rPr lang="zh-CN" altLang="en-US" sz="2000"/>
              <a:t>（</a:t>
            </a:r>
            <a:r>
              <a:rPr lang="en-US" altLang="zh-CN" sz="2000"/>
              <a:t>1</a:t>
            </a:r>
            <a:r>
              <a:rPr lang="zh-CN" altLang="en-US" sz="2000"/>
              <a:t>）大会提出</a:t>
            </a:r>
            <a:r>
              <a:rPr lang="zh-CN" altLang="en-US" sz="2000">
                <a:solidFill>
                  <a:srgbClr val="FF0000"/>
                </a:solidFill>
              </a:rPr>
              <a:t>习近平新时代中国特色社会主义思想</a:t>
            </a:r>
            <a:r>
              <a:rPr lang="zh-CN" altLang="en-US" sz="2000"/>
              <a:t>，并把这一思想确立为党长期坚持的指导思想。</a:t>
            </a:r>
            <a:endParaRPr lang="zh-CN" altLang="en-US" sz="2000"/>
          </a:p>
          <a:p>
            <a:pPr>
              <a:lnSpc>
                <a:spcPct val="130000"/>
              </a:lnSpc>
            </a:pPr>
            <a:r>
              <a:rPr lang="en-US" altLang="zh-CN" sz="2000"/>
              <a:t>  </a:t>
            </a:r>
            <a:r>
              <a:rPr lang="zh-CN" altLang="en-US" sz="2000"/>
              <a:t>（</a:t>
            </a:r>
            <a:r>
              <a:rPr lang="en-US" altLang="zh-CN" sz="2000"/>
              <a:t>2</a:t>
            </a:r>
            <a:r>
              <a:rPr lang="zh-CN" altLang="en-US" sz="2000"/>
              <a:t>）党作了</a:t>
            </a:r>
            <a:r>
              <a:rPr lang="zh-CN" altLang="en-US" sz="2000">
                <a:solidFill>
                  <a:srgbClr val="FF0000"/>
                </a:solidFill>
              </a:rPr>
              <a:t>全新规划</a:t>
            </a:r>
            <a:r>
              <a:rPr lang="zh-CN" altLang="en-US" sz="2000"/>
              <a:t>：从2020年~2035年，在全面建成小康社会基础上，再奋斗15年基本实现社会主义现代化；从2035年到本世纪中叶，在基本实现现代化的基础上，再奋斗</a:t>
            </a:r>
            <a:r>
              <a:rPr lang="en-US" altLang="zh-CN" sz="2000"/>
              <a:t>15</a:t>
            </a:r>
            <a:r>
              <a:rPr lang="zh-CN" altLang="en-US" sz="2000"/>
              <a:t>年，把我国建设成富强民主文明和谐美丽的社会主义现代化国家。</a:t>
            </a:r>
            <a:endParaRPr lang="zh-CN" altLang="en-US" sz="2000"/>
          </a:p>
          <a:p>
            <a:pPr>
              <a:lnSpc>
                <a:spcPct val="130000"/>
              </a:lnSpc>
            </a:pPr>
            <a:r>
              <a:rPr lang="en-US" altLang="zh-CN" sz="2000"/>
              <a:t>  </a:t>
            </a:r>
            <a:r>
              <a:rPr lang="zh-CN" altLang="en-US" sz="2000"/>
              <a:t>（</a:t>
            </a:r>
            <a:r>
              <a:rPr lang="en-US" altLang="zh-CN" sz="2000"/>
              <a:t>3</a:t>
            </a:r>
            <a:r>
              <a:rPr lang="zh-CN" altLang="en-US" sz="2000"/>
              <a:t>）2018年以后我国</a:t>
            </a:r>
            <a:r>
              <a:rPr lang="zh-CN" altLang="en-US" sz="2000">
                <a:solidFill>
                  <a:srgbClr val="FF0000"/>
                </a:solidFill>
              </a:rPr>
              <a:t>外部形势</a:t>
            </a:r>
            <a:r>
              <a:rPr lang="zh-CN" altLang="en-US" sz="2000"/>
              <a:t>发生了深刻复杂变化，给我国经济运行带来了不利影响。党和国家采取有力反制措施，坚决捍卫自身合法利益。</a:t>
            </a:r>
            <a:endParaRPr lang="zh-CN" altLang="en-US" sz="2000"/>
          </a:p>
          <a:p>
            <a:pPr>
              <a:lnSpc>
                <a:spcPct val="130000"/>
              </a:lnSpc>
            </a:pPr>
            <a:r>
              <a:rPr lang="en-US" altLang="zh-CN" sz="2000"/>
              <a:t>  </a:t>
            </a:r>
            <a:r>
              <a:rPr lang="zh-CN" altLang="en-US" sz="2000"/>
              <a:t>（</a:t>
            </a:r>
            <a:r>
              <a:rPr lang="en-US" altLang="zh-CN" sz="2000"/>
              <a:t>4</a:t>
            </a:r>
            <a:r>
              <a:rPr lang="zh-CN" altLang="en-US" sz="2000"/>
              <a:t>）2020年新冠疫情骤然爆发，党迅速反应，采取措施，在抗击疫情过程中起了不可代替的</a:t>
            </a:r>
            <a:r>
              <a:rPr lang="zh-CN" altLang="en-US" sz="2000">
                <a:solidFill>
                  <a:srgbClr val="FF0000"/>
                </a:solidFill>
              </a:rPr>
              <a:t>领导作用</a:t>
            </a:r>
            <a:r>
              <a:rPr lang="zh-CN" altLang="en-US" sz="2000"/>
              <a:t>。</a:t>
            </a:r>
            <a:endParaRPr lang="zh-CN" altLang="en-US" sz="2000"/>
          </a:p>
          <a:p>
            <a:pPr>
              <a:lnSpc>
                <a:spcPct val="130000"/>
              </a:lnSpc>
            </a:pPr>
            <a:r>
              <a:rPr lang="en-US" altLang="zh-CN" sz="2000"/>
              <a:t>  </a:t>
            </a:r>
            <a:r>
              <a:rPr lang="zh-CN" altLang="en-US" sz="2000"/>
              <a:t>（</a:t>
            </a:r>
            <a:r>
              <a:rPr lang="en-US" altLang="zh-CN" sz="2000"/>
              <a:t>5</a:t>
            </a:r>
            <a:r>
              <a:rPr lang="zh-CN" altLang="en-US" sz="2000"/>
              <a:t>）在如此严峻的社会背景下，我国克服艰难险阻，</a:t>
            </a:r>
            <a:r>
              <a:rPr lang="zh-CN" altLang="en-US" sz="2000">
                <a:solidFill>
                  <a:srgbClr val="FF0000"/>
                </a:solidFill>
              </a:rPr>
              <a:t>实现了全面建成小康社会</a:t>
            </a:r>
            <a:r>
              <a:rPr lang="zh-CN" altLang="en-US" sz="2000"/>
              <a:t>的百年奋斗目标！</a:t>
            </a:r>
            <a:endParaRPr lang="zh-CN" altLang="en-US" sz="20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20000"/>
              </a:lnSpc>
            </a:pPr>
            <a:r>
              <a:rPr lang="zh-CN" sz="2800">
                <a:latin typeface="华文琥珀" panose="02010800040101010101" charset="-122"/>
                <a:ea typeface="华文琥珀" panose="02010800040101010101" charset="-122"/>
              </a:rPr>
              <a:t>二、我国面临的世界政治经济的发展形势</a:t>
            </a:r>
            <a:endParaRPr lang="zh-CN" sz="2800">
              <a:latin typeface="华文琥珀" panose="02010800040101010101" charset="-122"/>
              <a:ea typeface="华文琥珀" panose="02010800040101010101" charset="-122"/>
            </a:endParaRPr>
          </a:p>
          <a:p>
            <a:pPr>
              <a:lnSpc>
                <a:spcPct val="120000"/>
              </a:lnSpc>
            </a:pPr>
            <a:endParaRPr lang="zh-CN" sz="2400"/>
          </a:p>
          <a:p>
            <a:pPr>
              <a:lnSpc>
                <a:spcPct val="140000"/>
              </a:lnSpc>
            </a:pPr>
            <a:r>
              <a:rPr lang="en-US" altLang="zh-CN" sz="2400"/>
              <a:t>    </a:t>
            </a:r>
            <a:r>
              <a:rPr lang="zh-CN" altLang="en-US" sz="2400"/>
              <a:t>我国发展环境面临深刻复杂变化，当今世界正经历</a:t>
            </a:r>
            <a:r>
              <a:rPr lang="zh-CN" altLang="en-US" sz="2400" b="1">
                <a:solidFill>
                  <a:schemeClr val="tx1"/>
                </a:solidFill>
              </a:rPr>
              <a:t>百年未有之大变局</a:t>
            </a:r>
            <a:r>
              <a:rPr lang="zh-CN" altLang="en-US" sz="2400"/>
              <a:t>，新一轮科技革命和产业变革深人发展，国际力量对比深刻调整，和平与发展仍然是时代主题，</a:t>
            </a:r>
            <a:r>
              <a:rPr lang="zh-CN" altLang="en-US" sz="2400" b="1"/>
              <a:t>人类命运共同体</a:t>
            </a:r>
            <a:r>
              <a:rPr lang="zh-CN" altLang="en-US" sz="2400"/>
              <a:t>理念深人人心。同时，国际环境日趋复杂，不稳定性不确定性明显增加，新冠肺炎疫情影响广泛深远，世界经济陷人低迷期，经济全球化遭遇逆流，全球能源供需版图深到变革，国际经济政治格局复杂多变，世界进人动荡变革期，</a:t>
            </a:r>
            <a:r>
              <a:rPr lang="zh-CN" altLang="en-US" sz="2400" b="1"/>
              <a:t>单边主义、保护主义、霸权主义</a:t>
            </a:r>
            <a:r>
              <a:rPr lang="zh-CN" altLang="en-US" sz="2400"/>
              <a:t>对世界和平与发展构成威胁。</a:t>
            </a:r>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endParaRPr lang="zh-CN" sz="2800">
              <a:latin typeface="华文琥珀" panose="02010800040101010101" charset="-122"/>
              <a:ea typeface="华文琥珀" panose="02010800040101010101" charset="-122"/>
            </a:endParaRPr>
          </a:p>
          <a:p>
            <a:r>
              <a:rPr lang="zh-CN" sz="2800">
                <a:latin typeface="华文琥珀" panose="02010800040101010101" charset="-122"/>
                <a:ea typeface="华文琥珀" panose="02010800040101010101" charset="-122"/>
              </a:rPr>
              <a:t>三、以网络信息技术为代表的科学技术的新发展</a:t>
            </a:r>
            <a:endParaRPr lang="zh-CN" sz="2800">
              <a:latin typeface="华文琥珀" panose="02010800040101010101" charset="-122"/>
              <a:ea typeface="华文琥珀" panose="02010800040101010101" charset="-122"/>
            </a:endParaRPr>
          </a:p>
          <a:p>
            <a:endParaRPr lang="zh-CN"/>
          </a:p>
          <a:p>
            <a:pPr>
              <a:lnSpc>
                <a:spcPct val="130000"/>
              </a:lnSpc>
            </a:pPr>
            <a:r>
              <a:rPr lang="en-US" altLang="zh-CN" sz="2800"/>
              <a:t>    </a:t>
            </a:r>
            <a:r>
              <a:rPr lang="zh-CN" sz="2800"/>
              <a:t>进人21世纪以来，信息技术在政治、经济、文化等各个领城不断渗透和推陈出新，正深刻改变着人类社会的运作方式和创新模式。</a:t>
            </a:r>
            <a:endParaRPr lang="zh-CN" sz="2800"/>
          </a:p>
          <a:p>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zh-CN" sz="3200">
                <a:latin typeface="华文琥珀" panose="02010800040101010101" charset="-122"/>
                <a:ea typeface="华文琥珀" panose="02010800040101010101" charset="-122"/>
              </a:rPr>
              <a:t>四、党和国家对加强人才培养的要求</a:t>
            </a:r>
            <a:endParaRPr lang="zh-CN" sz="3200">
              <a:latin typeface="华文琥珀" panose="02010800040101010101" charset="-122"/>
              <a:ea typeface="华文琥珀" panose="02010800040101010101" charset="-122"/>
            </a:endParaRPr>
          </a:p>
          <a:p>
            <a:pPr>
              <a:lnSpc>
                <a:spcPct val="130000"/>
              </a:lnSpc>
            </a:pPr>
            <a:r>
              <a:rPr lang="en-US" altLang="zh-CN" sz="2800"/>
              <a:t>  </a:t>
            </a:r>
            <a:r>
              <a:rPr lang="zh-CN" sz="2800"/>
              <a:t>1、党和国家对加强人文社会科学</a:t>
            </a:r>
            <a:r>
              <a:rPr lang="zh-CN" sz="2800">
                <a:solidFill>
                  <a:srgbClr val="FF0000"/>
                </a:solidFill>
              </a:rPr>
              <a:t>学科建设</a:t>
            </a:r>
            <a:r>
              <a:rPr lang="zh-CN" sz="2800"/>
              <a:t>、加强</a:t>
            </a:r>
            <a:r>
              <a:rPr lang="zh-CN" sz="2800">
                <a:solidFill>
                  <a:srgbClr val="FF0000"/>
                </a:solidFill>
              </a:rPr>
              <a:t>思想政治教育</a:t>
            </a:r>
            <a:r>
              <a:rPr lang="zh-CN" sz="2800"/>
              <a:t>的要求</a:t>
            </a:r>
            <a:endParaRPr lang="zh-CN" sz="2800"/>
          </a:p>
          <a:p>
            <a:pPr>
              <a:lnSpc>
                <a:spcPct val="130000"/>
              </a:lnSpc>
            </a:pPr>
            <a:r>
              <a:rPr lang="en-US" altLang="zh-CN" sz="2800"/>
              <a:t>  2</a:t>
            </a:r>
            <a:r>
              <a:rPr lang="zh-CN" altLang="en-US" sz="2800"/>
              <a:t>、历史研究是一切</a:t>
            </a:r>
            <a:r>
              <a:rPr lang="zh-CN" altLang="en-US" sz="2800">
                <a:solidFill>
                  <a:srgbClr val="FF0000"/>
                </a:solidFill>
              </a:rPr>
              <a:t>社会科学的基础</a:t>
            </a:r>
            <a:endParaRPr lang="zh-CN" altLang="en-US" sz="2800"/>
          </a:p>
          <a:p>
            <a:pPr>
              <a:lnSpc>
                <a:spcPct val="130000"/>
              </a:lnSpc>
            </a:pPr>
            <a:r>
              <a:rPr lang="en-US" altLang="zh-CN" sz="2800"/>
              <a:t>  3</a:t>
            </a:r>
            <a:r>
              <a:rPr lang="zh-CN" altLang="en-US" sz="2800"/>
              <a:t>、高度重视新时代党和国家</a:t>
            </a:r>
            <a:r>
              <a:rPr lang="zh-CN" altLang="en-US" sz="2800">
                <a:solidFill>
                  <a:srgbClr val="FF0000"/>
                </a:solidFill>
              </a:rPr>
              <a:t>对人才的要求</a:t>
            </a:r>
            <a:endParaRPr lang="zh-CN" altLang="en-US" sz="2800">
              <a:solidFill>
                <a:srgbClr val="FF000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24" name="文本框 23"/>
          <p:cNvSpPr txBox="1"/>
          <p:nvPr/>
        </p:nvSpPr>
        <p:spPr>
          <a:xfrm>
            <a:off x="1758276" y="429875"/>
            <a:ext cx="81076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第二节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sz="3200" dirty="0">
                <a:solidFill>
                  <a:prstClr val="black">
                    <a:lumMod val="75000"/>
                    <a:lumOff val="25000"/>
                  </a:prstClr>
                </a:solidFill>
                <a:latin typeface="印品黑体"/>
                <a:ea typeface="微软雅黑" panose="020B0503020204020204" pitchFamily="34" charset="-122"/>
                <a:cs typeface="+mn-ea"/>
                <a:sym typeface="+mn-lt"/>
              </a:rPr>
              <a:t>基础教育历史课程改革的现状和趋势</a:t>
            </a:r>
            <a:endParaRPr lang="zh-CN"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1054735" y="1196975"/>
            <a:ext cx="10335895" cy="5066665"/>
          </a:xfrm>
          <a:prstGeom prst="rect">
            <a:avLst/>
          </a:prstGeom>
          <a:noFill/>
        </p:spPr>
        <p:txBody>
          <a:bodyPr wrap="square" rtlCol="0">
            <a:noAutofit/>
          </a:bodyPr>
          <a:p>
            <a:r>
              <a:rPr lang="zh-CN" sz="2800">
                <a:latin typeface="华文琥珀" panose="02010800040101010101" charset="-122"/>
                <a:ea typeface="华文琥珀" panose="02010800040101010101" charset="-122"/>
              </a:rPr>
              <a:t>一、国际基础教育历史课程改革概览</a:t>
            </a:r>
            <a:endParaRPr lang="zh-CN" sz="2800">
              <a:latin typeface="华文琥珀" panose="02010800040101010101" charset="-122"/>
              <a:ea typeface="华文琥珀" panose="02010800040101010101" charset="-122"/>
            </a:endParaRPr>
          </a:p>
        </p:txBody>
      </p:sp>
      <p:pic>
        <p:nvPicPr>
          <p:cNvPr id="2" name="图片 1"/>
          <p:cNvPicPr>
            <a:picLocks noChangeAspect="1"/>
          </p:cNvPicPr>
          <p:nvPr/>
        </p:nvPicPr>
        <p:blipFill>
          <a:blip r:embed="rId2"/>
          <a:srcRect l="6861" t="42666" r="4769" b="25018"/>
          <a:stretch>
            <a:fillRect/>
          </a:stretch>
        </p:blipFill>
        <p:spPr>
          <a:xfrm>
            <a:off x="982345" y="1773555"/>
            <a:ext cx="10142220" cy="494538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0.70"/>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758276" y="429875"/>
            <a:ext cx="2471830" cy="584699"/>
          </a:xfrm>
          <a:prstGeom prst="rect">
            <a:avLst/>
          </a:prstGeom>
          <a:noFill/>
        </p:spPr>
        <p:txBody>
          <a:bodyPr wrap="none" rtlCol="0">
            <a:spAutoFit/>
            <a:scene3d>
              <a:camera prst="orthographicFront"/>
              <a:lightRig rig="threePt" dir="t"/>
            </a:scene3d>
            <a:sp3d contourW="12700"/>
          </a:bodyPr>
          <a:lstStyle/>
          <a:p>
            <a:pPr defTabSz="914400"/>
            <a:r>
              <a:rPr lang="en-US" altLang="zh-CN" sz="3200" dirty="0">
                <a:solidFill>
                  <a:prstClr val="black">
                    <a:lumMod val="75000"/>
                    <a:lumOff val="25000"/>
                  </a:prstClr>
                </a:solidFill>
                <a:latin typeface="印品黑体"/>
                <a:ea typeface="微软雅黑" panose="020B0503020204020204" pitchFamily="34" charset="-122"/>
                <a:cs typeface="+mn-ea"/>
                <a:sym typeface="+mn-lt"/>
              </a:rPr>
              <a:t>CONTENTS</a:t>
            </a:r>
            <a:endParaRPr lang="zh-CN" altLang="en-US" sz="3200" dirty="0">
              <a:solidFill>
                <a:prstClr val="black">
                  <a:lumMod val="75000"/>
                  <a:lumOff val="25000"/>
                </a:prstClr>
              </a:solidFill>
              <a:latin typeface="印品黑体"/>
              <a:ea typeface="微软雅黑" panose="020B0503020204020204" pitchFamily="34" charset="-122"/>
              <a:cs typeface="+mn-ea"/>
              <a:sym typeface="+mn-lt"/>
            </a:endParaRPr>
          </a:p>
        </p:txBody>
      </p:sp>
      <p:grpSp>
        <p:nvGrpSpPr>
          <p:cNvPr id="15" name="组合 14"/>
          <p:cNvGrpSpPr/>
          <p:nvPr/>
        </p:nvGrpSpPr>
        <p:grpSpPr>
          <a:xfrm>
            <a:off x="1130783" y="1747473"/>
            <a:ext cx="4488180" cy="906144"/>
            <a:chOff x="1156334" y="2391069"/>
            <a:chExt cx="4488764" cy="906262"/>
          </a:xfrm>
        </p:grpSpPr>
        <p:sp>
          <p:nvSpPr>
            <p:cNvPr id="11" name="文本框 10"/>
            <p:cNvSpPr txBox="1"/>
            <p:nvPr/>
          </p:nvSpPr>
          <p:spPr>
            <a:xfrm>
              <a:off x="2177547" y="2406946"/>
              <a:ext cx="3467551" cy="890385"/>
            </a:xfrm>
            <a:prstGeom prst="rect">
              <a:avLst/>
            </a:prstGeom>
            <a:noFill/>
          </p:spPr>
          <p:txBody>
            <a:bodyPr wrap="square" rtlCol="0">
              <a:noAutofit/>
              <a:scene3d>
                <a:camera prst="orthographicFront"/>
                <a:lightRig rig="threePt" dir="t"/>
              </a:scene3d>
              <a:sp3d contourW="12700"/>
            </a:bodyPr>
            <a:lstStyle/>
            <a:p>
              <a:pPr defTabSz="914400"/>
              <a:r>
                <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义务教育历史课程改革</a:t>
              </a:r>
              <a:r>
                <a:rPr lang="en-US" altLang="zh-CN" sz="24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20</a:t>
              </a:r>
              <a:r>
                <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年</a:t>
              </a:r>
              <a:r>
                <a:rPr lang="en-US" altLang="zh-CN" sz="24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a:t>
              </a:r>
              <a:r>
                <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成就、问题与挑战</a:t>
              </a:r>
              <a:endPar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14" name="圆角矩形 13"/>
            <p:cNvSpPr/>
            <p:nvPr/>
          </p:nvSpPr>
          <p:spPr>
            <a:xfrm>
              <a:off x="1156334" y="2391069"/>
              <a:ext cx="863600" cy="863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914400"/>
              <a:r>
                <a:rPr lang="en-US" altLang="zh-CN" sz="3600" dirty="0">
                  <a:solidFill>
                    <a:prstClr val="white"/>
                  </a:solidFill>
                  <a:latin typeface="印品黑体"/>
                  <a:ea typeface="微软雅黑" panose="020B0503020204020204" pitchFamily="34" charset="-122"/>
                  <a:cs typeface="+mn-ea"/>
                  <a:sym typeface="+mn-lt"/>
                </a:rPr>
                <a:t>01</a:t>
              </a:r>
              <a:endParaRPr lang="zh-CN" altLang="en-US" sz="3600" dirty="0">
                <a:solidFill>
                  <a:prstClr val="white"/>
                </a:solidFill>
                <a:latin typeface="印品黑体"/>
                <a:ea typeface="微软雅黑" panose="020B0503020204020204" pitchFamily="34" charset="-122"/>
                <a:cs typeface="+mn-ea"/>
                <a:sym typeface="+mn-lt"/>
              </a:endParaRPr>
            </a:p>
          </p:txBody>
        </p:sp>
      </p:grpSp>
      <p:grpSp>
        <p:nvGrpSpPr>
          <p:cNvPr id="16" name="组合 15"/>
          <p:cNvGrpSpPr/>
          <p:nvPr/>
        </p:nvGrpSpPr>
        <p:grpSpPr>
          <a:xfrm>
            <a:off x="1130783" y="3385560"/>
            <a:ext cx="4470400" cy="863488"/>
            <a:chOff x="1156334" y="2391069"/>
            <a:chExt cx="4470982" cy="863600"/>
          </a:xfrm>
        </p:grpSpPr>
        <p:sp>
          <p:nvSpPr>
            <p:cNvPr id="19" name="文本框 18"/>
            <p:cNvSpPr txBox="1"/>
            <p:nvPr/>
          </p:nvSpPr>
          <p:spPr>
            <a:xfrm>
              <a:off x="2159765" y="2627320"/>
              <a:ext cx="3467551" cy="465515"/>
            </a:xfrm>
            <a:prstGeom prst="rect">
              <a:avLst/>
            </a:prstGeom>
            <a:noFill/>
          </p:spPr>
          <p:txBody>
            <a:bodyPr wrap="square" rtlCol="0">
              <a:noAutofit/>
              <a:scene3d>
                <a:camera prst="orthographicFront"/>
                <a:lightRig rig="threePt" dir="t"/>
              </a:scene3d>
              <a:sp3d contourW="12700"/>
            </a:bodyPr>
            <a:lstStyle/>
            <a:p>
              <a:pPr defTabSz="914400"/>
              <a:r>
                <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mn-ea"/>
                  <a:sym typeface="+mn-lt"/>
                </a:rPr>
                <a:t>义务教育历史课程性质</a:t>
              </a:r>
              <a:endPar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mn-ea"/>
                <a:sym typeface="+mn-lt"/>
              </a:endParaRPr>
            </a:p>
          </p:txBody>
        </p:sp>
        <p:sp>
          <p:nvSpPr>
            <p:cNvPr id="18" name="圆角矩形 17"/>
            <p:cNvSpPr/>
            <p:nvPr/>
          </p:nvSpPr>
          <p:spPr>
            <a:xfrm>
              <a:off x="1156334" y="2391069"/>
              <a:ext cx="863600" cy="863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914400"/>
              <a:r>
                <a:rPr lang="en-US" altLang="zh-CN" sz="3600" dirty="0">
                  <a:solidFill>
                    <a:prstClr val="white"/>
                  </a:solidFill>
                  <a:latin typeface="印品黑体"/>
                  <a:ea typeface="微软雅黑" panose="020B0503020204020204" pitchFamily="34" charset="-122"/>
                  <a:cs typeface="+mn-ea"/>
                  <a:sym typeface="+mn-lt"/>
                </a:rPr>
                <a:t>03</a:t>
              </a:r>
              <a:endParaRPr lang="zh-CN" altLang="en-US" sz="3600" dirty="0">
                <a:solidFill>
                  <a:prstClr val="white"/>
                </a:solidFill>
                <a:latin typeface="印品黑体"/>
                <a:ea typeface="微软雅黑" panose="020B0503020204020204" pitchFamily="34" charset="-122"/>
                <a:cs typeface="+mn-ea"/>
                <a:sym typeface="+mn-lt"/>
              </a:endParaRPr>
            </a:p>
          </p:txBody>
        </p:sp>
      </p:grpSp>
      <p:grpSp>
        <p:nvGrpSpPr>
          <p:cNvPr id="21" name="组合 20"/>
          <p:cNvGrpSpPr/>
          <p:nvPr/>
        </p:nvGrpSpPr>
        <p:grpSpPr>
          <a:xfrm>
            <a:off x="6235518" y="1747473"/>
            <a:ext cx="4488180" cy="906144"/>
            <a:chOff x="1156334" y="2391069"/>
            <a:chExt cx="4488764" cy="906262"/>
          </a:xfrm>
        </p:grpSpPr>
        <p:sp>
          <p:nvSpPr>
            <p:cNvPr id="24" name="文本框 23"/>
            <p:cNvSpPr txBox="1"/>
            <p:nvPr/>
          </p:nvSpPr>
          <p:spPr>
            <a:xfrm>
              <a:off x="2177547" y="2406946"/>
              <a:ext cx="3467551" cy="890385"/>
            </a:xfrm>
            <a:prstGeom prst="rect">
              <a:avLst/>
            </a:prstGeom>
            <a:noFill/>
          </p:spPr>
          <p:txBody>
            <a:bodyPr wrap="square" rtlCol="0">
              <a:noAutofit/>
              <a:scene3d>
                <a:camera prst="orthographicFront"/>
                <a:lightRig rig="threePt" dir="t"/>
              </a:scene3d>
              <a:sp3d contourW="12700"/>
            </a:bodyPr>
            <a:lstStyle/>
            <a:p>
              <a:pPr defTabSz="914400"/>
              <a:r>
                <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mn-ea"/>
                  <a:sym typeface="+mn-lt"/>
                </a:rPr>
                <a:t>义务教育历史课程标准修订的背景与原则</a:t>
              </a:r>
              <a:endPar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mn-ea"/>
                <a:sym typeface="+mn-lt"/>
              </a:endParaRPr>
            </a:p>
          </p:txBody>
        </p:sp>
        <p:sp>
          <p:nvSpPr>
            <p:cNvPr id="23" name="圆角矩形 22"/>
            <p:cNvSpPr/>
            <p:nvPr/>
          </p:nvSpPr>
          <p:spPr>
            <a:xfrm>
              <a:off x="1156334" y="2391069"/>
              <a:ext cx="863600" cy="863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914400"/>
              <a:r>
                <a:rPr lang="en-US" altLang="zh-CN" sz="3600" dirty="0">
                  <a:solidFill>
                    <a:prstClr val="white"/>
                  </a:solidFill>
                  <a:latin typeface="印品黑体"/>
                  <a:ea typeface="微软雅黑" panose="020B0503020204020204" pitchFamily="34" charset="-122"/>
                  <a:cs typeface="+mn-ea"/>
                  <a:sym typeface="+mn-lt"/>
                </a:rPr>
                <a:t>02</a:t>
              </a:r>
              <a:endParaRPr lang="zh-CN" altLang="en-US" sz="3600" dirty="0">
                <a:solidFill>
                  <a:prstClr val="white"/>
                </a:solidFill>
                <a:latin typeface="印品黑体"/>
                <a:ea typeface="微软雅黑" panose="020B0503020204020204" pitchFamily="34" charset="-122"/>
                <a:cs typeface="+mn-ea"/>
                <a:sym typeface="+mn-lt"/>
              </a:endParaRPr>
            </a:p>
          </p:txBody>
        </p:sp>
      </p:grpSp>
      <p:grpSp>
        <p:nvGrpSpPr>
          <p:cNvPr id="26" name="组合 25"/>
          <p:cNvGrpSpPr/>
          <p:nvPr/>
        </p:nvGrpSpPr>
        <p:grpSpPr>
          <a:xfrm>
            <a:off x="6235518" y="3385560"/>
            <a:ext cx="4478778" cy="863488"/>
            <a:chOff x="1156334" y="2391069"/>
            <a:chExt cx="4479361" cy="863600"/>
          </a:xfrm>
        </p:grpSpPr>
        <p:sp>
          <p:nvSpPr>
            <p:cNvPr id="29" name="文本框 28"/>
            <p:cNvSpPr txBox="1"/>
            <p:nvPr/>
          </p:nvSpPr>
          <p:spPr>
            <a:xfrm>
              <a:off x="2168079" y="2627362"/>
              <a:ext cx="3467616" cy="460435"/>
            </a:xfrm>
            <a:prstGeom prst="rect">
              <a:avLst/>
            </a:prstGeom>
            <a:noFill/>
          </p:spPr>
          <p:txBody>
            <a:bodyPr wrap="square" rtlCol="0">
              <a:spAutoFit/>
              <a:scene3d>
                <a:camera prst="orthographicFront"/>
                <a:lightRig rig="threePt" dir="t"/>
              </a:scene3d>
              <a:sp3d contourW="12700"/>
            </a:bodyPr>
            <a:lstStyle/>
            <a:p>
              <a:pPr defTabSz="914400"/>
              <a:r>
                <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mn-ea"/>
                  <a:sym typeface="+mn-lt"/>
                </a:rPr>
                <a:t>义务教育历史课程理念</a:t>
              </a:r>
              <a:endPar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mn-ea"/>
                <a:sym typeface="+mn-lt"/>
              </a:endParaRPr>
            </a:p>
          </p:txBody>
        </p:sp>
        <p:sp>
          <p:nvSpPr>
            <p:cNvPr id="28" name="圆角矩形 27"/>
            <p:cNvSpPr/>
            <p:nvPr/>
          </p:nvSpPr>
          <p:spPr>
            <a:xfrm>
              <a:off x="1156334" y="2391069"/>
              <a:ext cx="863600" cy="863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914400"/>
              <a:r>
                <a:rPr lang="en-US" altLang="zh-CN" sz="3600" dirty="0">
                  <a:solidFill>
                    <a:prstClr val="white"/>
                  </a:solidFill>
                  <a:latin typeface="印品黑体"/>
                  <a:ea typeface="微软雅黑" panose="020B0503020204020204" pitchFamily="34" charset="-122"/>
                  <a:cs typeface="+mn-ea"/>
                  <a:sym typeface="+mn-lt"/>
                </a:rPr>
                <a:t>04</a:t>
              </a:r>
              <a:endParaRPr lang="zh-CN" altLang="en-US" sz="3600" dirty="0">
                <a:solidFill>
                  <a:prstClr val="white"/>
                </a:solidFill>
                <a:latin typeface="印品黑体"/>
                <a:ea typeface="微软雅黑" panose="020B0503020204020204" pitchFamily="34" charset="-122"/>
                <a:cs typeface="+mn-ea"/>
                <a:sym typeface="+mn-lt"/>
              </a:endParaRPr>
            </a:p>
          </p:txBody>
        </p:sp>
      </p:grpSp>
      <p:sp>
        <p:nvSpPr>
          <p:cNvPr id="3" name="TextBox 9"/>
          <p:cNvSpPr txBox="1"/>
          <p:nvPr/>
        </p:nvSpPr>
        <p:spPr>
          <a:xfrm>
            <a:off x="363951" y="6666347"/>
            <a:ext cx="718259" cy="118415"/>
          </a:xfrm>
          <a:prstGeom prst="rect">
            <a:avLst/>
          </a:prstGeom>
          <a:noFill/>
        </p:spPr>
        <p:txBody>
          <a:bodyPr wrap="square" rtlCol="0">
            <a:spAutoFit/>
          </a:bodyPr>
          <a:lstStyle/>
          <a:p>
            <a:pPr defTabSz="914400">
              <a:lnSpc>
                <a:spcPct val="200000"/>
              </a:lnSpc>
            </a:pPr>
            <a:r>
              <a:rPr lang="en-US" altLang="zh-CN" sz="100" dirty="0">
                <a:solidFill>
                  <a:prstClr val="white"/>
                </a:solidFill>
                <a:latin typeface="微软雅黑" panose="020B0503020204020204" pitchFamily="34" charset="-122"/>
                <a:ea typeface="微软雅黑" panose="020B0503020204020204" pitchFamily="34" charset="-122"/>
              </a:rPr>
              <a:t>PPT</a:t>
            </a:r>
            <a:r>
              <a:rPr lang="zh-CN" altLang="en-US" sz="100" dirty="0">
                <a:solidFill>
                  <a:prstClr val="white"/>
                </a:solidFill>
                <a:latin typeface="微软雅黑" panose="020B0503020204020204" pitchFamily="34" charset="-122"/>
                <a:ea typeface="微软雅黑" panose="020B0503020204020204" pitchFamily="34" charset="-122"/>
              </a:rPr>
              <a:t>下载 </a:t>
            </a:r>
            <a:r>
              <a:rPr lang="en-US" altLang="zh-CN" sz="100" dirty="0">
                <a:solidFill>
                  <a:prstClr val="white"/>
                </a:solidFill>
                <a:latin typeface="微软雅黑" panose="020B0503020204020204" pitchFamily="34" charset="-122"/>
                <a:ea typeface="微软雅黑" panose="020B0503020204020204" pitchFamily="34" charset="-122"/>
              </a:rPr>
              <a:t>http://www.1ppt.com/xiazai/</a:t>
            </a:r>
            <a:endParaRPr lang="en-US" altLang="zh-CN" sz="100" dirty="0">
              <a:solidFill>
                <a:prstClr val="white"/>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130753" y="5039735"/>
            <a:ext cx="4488303" cy="863488"/>
            <a:chOff x="1156334" y="2391069"/>
            <a:chExt cx="4488887" cy="863600"/>
          </a:xfrm>
        </p:grpSpPr>
        <p:sp>
          <p:nvSpPr>
            <p:cNvPr id="5" name="文本框 4"/>
            <p:cNvSpPr txBox="1"/>
            <p:nvPr/>
          </p:nvSpPr>
          <p:spPr>
            <a:xfrm>
              <a:off x="2177605" y="2406988"/>
              <a:ext cx="3467616" cy="830053"/>
            </a:xfrm>
            <a:prstGeom prst="rect">
              <a:avLst/>
            </a:prstGeom>
            <a:noFill/>
          </p:spPr>
          <p:txBody>
            <a:bodyPr wrap="square" rtlCol="0">
              <a:spAutoFit/>
              <a:scene3d>
                <a:camera prst="orthographicFront"/>
                <a:lightRig rig="threePt" dir="t"/>
              </a:scene3d>
              <a:sp3d contourW="12700"/>
            </a:bodyPr>
            <a:p>
              <a:pPr defTabSz="914400"/>
              <a:r>
                <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mn-ea"/>
                  <a:sym typeface="+mn-lt"/>
                </a:rPr>
                <a:t>义务教育历史课程目标解读</a:t>
              </a:r>
              <a:endParaRPr lang="zh-CN" altLang="en-US" sz="2400" dirty="0">
                <a:solidFill>
                  <a:prstClr val="black">
                    <a:lumMod val="75000"/>
                    <a:lumOff val="25000"/>
                  </a:prstClr>
                </a:solidFill>
                <a:latin typeface="方正粗黑宋简体" panose="02000000000000000000" charset="-122"/>
                <a:ea typeface="方正粗黑宋简体" panose="02000000000000000000" charset="-122"/>
                <a:cs typeface="+mn-ea"/>
                <a:sym typeface="+mn-lt"/>
              </a:endParaRPr>
            </a:p>
          </p:txBody>
        </p:sp>
        <p:sp>
          <p:nvSpPr>
            <p:cNvPr id="9" name="圆角矩形 8"/>
            <p:cNvSpPr/>
            <p:nvPr/>
          </p:nvSpPr>
          <p:spPr>
            <a:xfrm>
              <a:off x="1156334" y="2391069"/>
              <a:ext cx="863600" cy="8636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p>
              <a:pPr algn="ctr" defTabSz="914400"/>
              <a:r>
                <a:rPr lang="en-US" altLang="zh-CN" sz="3600" dirty="0">
                  <a:solidFill>
                    <a:prstClr val="white"/>
                  </a:solidFill>
                  <a:latin typeface="印品黑体"/>
                  <a:ea typeface="微软雅黑" panose="020B0503020204020204" pitchFamily="34" charset="-122"/>
                  <a:cs typeface="+mn-ea"/>
                  <a:sym typeface="+mn-lt"/>
                </a:rPr>
                <a:t>05</a:t>
              </a:r>
              <a:endParaRPr lang="zh-CN" altLang="en-US" sz="3600" dirty="0">
                <a:solidFill>
                  <a:prstClr val="white"/>
                </a:solidFill>
                <a:latin typeface="印品黑体"/>
                <a:ea typeface="微软雅黑" panose="020B0503020204020204" pitchFamily="34"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ppt_x</p:attrName>
                                        </p:attrNameLst>
                                      </p:cBhvr>
                                      <p:tavLst>
                                        <p:tav tm="0">
                                          <p:val>
                                            <p:strVal val="#ppt_x-#ppt_w*1.125000"/>
                                          </p:val>
                                        </p:tav>
                                        <p:tav tm="100000">
                                          <p:val>
                                            <p:strVal val="#ppt_x"/>
                                          </p:val>
                                        </p:tav>
                                      </p:tavLst>
                                    </p:anim>
                                    <p:animEffect transition="in" filter="wipe(right)">
                                      <p:cBhvr>
                                        <p:cTn id="18" dur="500"/>
                                        <p:tgtEl>
                                          <p:spTgt spid="15"/>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ppt_x</p:attrName>
                                        </p:attrNameLst>
                                      </p:cBhvr>
                                      <p:tavLst>
                                        <p:tav tm="0">
                                          <p:val>
                                            <p:strVal val="#ppt_x-#ppt_w*1.125000"/>
                                          </p:val>
                                        </p:tav>
                                        <p:tav tm="100000">
                                          <p:val>
                                            <p:strVal val="#ppt_x"/>
                                          </p:val>
                                        </p:tav>
                                      </p:tavLst>
                                    </p:anim>
                                    <p:animEffect transition="in" filter="wipe(right)">
                                      <p:cBhvr>
                                        <p:cTn id="23" dur="500"/>
                                        <p:tgtEl>
                                          <p:spTgt spid="21"/>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ppt_x</p:attrName>
                                        </p:attrNameLst>
                                      </p:cBhvr>
                                      <p:tavLst>
                                        <p:tav tm="0">
                                          <p:val>
                                            <p:strVal val="#ppt_x-#ppt_w*1.125000"/>
                                          </p:val>
                                        </p:tav>
                                        <p:tav tm="100000">
                                          <p:val>
                                            <p:strVal val="#ppt_x"/>
                                          </p:val>
                                        </p:tav>
                                      </p:tavLst>
                                    </p:anim>
                                    <p:animEffect transition="in" filter="wipe(right)">
                                      <p:cBhvr>
                                        <p:cTn id="28" dur="500"/>
                                        <p:tgtEl>
                                          <p:spTgt spid="16"/>
                                        </p:tgtEl>
                                      </p:cBhvr>
                                    </p:animEffect>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p:tgtEl>
                                          <p:spTgt spid="26"/>
                                        </p:tgtEl>
                                        <p:attrNameLst>
                                          <p:attrName>ppt_x</p:attrName>
                                        </p:attrNameLst>
                                      </p:cBhvr>
                                      <p:tavLst>
                                        <p:tav tm="0">
                                          <p:val>
                                            <p:strVal val="#ppt_x-#ppt_w*1.125000"/>
                                          </p:val>
                                        </p:tav>
                                        <p:tav tm="100000">
                                          <p:val>
                                            <p:strVal val="#ppt_x"/>
                                          </p:val>
                                        </p:tav>
                                      </p:tavLst>
                                    </p:anim>
                                    <p:animEffect transition="in" filter="wipe(right)">
                                      <p:cBhvr>
                                        <p:cTn id="33" dur="500"/>
                                        <p:tgtEl>
                                          <p:spTgt spid="26"/>
                                        </p:tgtEl>
                                      </p:cBhvr>
                                    </p:animEffect>
                                  </p:childTnLst>
                                </p:cTn>
                              </p:par>
                            </p:childTnLst>
                          </p:cTn>
                        </p:par>
                        <p:par>
                          <p:cTn id="34" fill="hold">
                            <p:stCondLst>
                              <p:cond delay="3000"/>
                            </p:stCondLst>
                            <p:childTnLst>
                              <p:par>
                                <p:cTn id="35" presetID="12" presetClass="entr" presetSubtype="8"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p:tgtEl>
                                          <p:spTgt spid="2"/>
                                        </p:tgtEl>
                                        <p:attrNameLst>
                                          <p:attrName>ppt_x</p:attrName>
                                        </p:attrNameLst>
                                      </p:cBhvr>
                                      <p:tavLst>
                                        <p:tav tm="0">
                                          <p:val>
                                            <p:strVal val="#ppt_x-#ppt_w*1.125000"/>
                                          </p:val>
                                        </p:tav>
                                        <p:tav tm="100000">
                                          <p:val>
                                            <p:strVal val="#ppt_x"/>
                                          </p:val>
                                        </p:tav>
                                      </p:tavLst>
                                    </p:anim>
                                    <p:animEffect transition="in" filter="wipe(right)">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en-US" altLang="zh-CN" sz="2800"/>
              <a:t>    </a:t>
            </a:r>
            <a:r>
              <a:rPr lang="zh-CN" sz="2800"/>
              <a:t>上述诸国和地区，在课程改革的过程中面临着一些</a:t>
            </a:r>
            <a:r>
              <a:rPr lang="zh-CN" sz="2800" b="1"/>
              <a:t>共性问题</a:t>
            </a:r>
            <a:r>
              <a:rPr lang="zh-CN" sz="2800"/>
              <a:t>，主要包括：</a:t>
            </a:r>
            <a:endParaRPr lang="zh-CN" sz="2800"/>
          </a:p>
          <a:p>
            <a:pPr>
              <a:lnSpc>
                <a:spcPct val="130000"/>
              </a:lnSpc>
            </a:pPr>
            <a:r>
              <a:rPr lang="en-US" altLang="zh-CN" sz="2800"/>
              <a:t>  </a:t>
            </a:r>
            <a:r>
              <a:rPr lang="zh-CN" sz="2800"/>
              <a:t>(1)学业负担减轻后</a:t>
            </a:r>
            <a:r>
              <a:rPr lang="zh-CN" sz="2800">
                <a:solidFill>
                  <a:srgbClr val="FF0000"/>
                </a:solidFill>
              </a:rPr>
              <a:t>学力的下降</a:t>
            </a:r>
            <a:r>
              <a:rPr lang="zh-CN" sz="2800"/>
              <a:t>问题；</a:t>
            </a:r>
            <a:endParaRPr lang="zh-CN" sz="2800"/>
          </a:p>
          <a:p>
            <a:pPr>
              <a:lnSpc>
                <a:spcPct val="130000"/>
              </a:lnSpc>
            </a:pPr>
            <a:r>
              <a:rPr lang="en-US" altLang="zh-CN" sz="2800"/>
              <a:t>  </a:t>
            </a:r>
            <a:r>
              <a:rPr lang="zh-CN" sz="2800"/>
              <a:t>(2)适应信息化社会的</a:t>
            </a:r>
            <a:r>
              <a:rPr lang="zh-CN" sz="2800">
                <a:solidFill>
                  <a:srgbClr val="FF0000"/>
                </a:solidFill>
              </a:rPr>
              <a:t>需求</a:t>
            </a:r>
            <a:r>
              <a:rPr lang="zh-CN" sz="2800"/>
              <a:t>；</a:t>
            </a:r>
            <a:endParaRPr lang="zh-CN" sz="2800"/>
          </a:p>
          <a:p>
            <a:pPr>
              <a:lnSpc>
                <a:spcPct val="130000"/>
              </a:lnSpc>
            </a:pPr>
            <a:r>
              <a:rPr lang="en-US" altLang="zh-CN" sz="2800">
                <a:sym typeface="+mn-ea"/>
              </a:rPr>
              <a:t>  </a:t>
            </a:r>
            <a:r>
              <a:rPr lang="zh-CN" sz="2800">
                <a:sym typeface="+mn-ea"/>
              </a:rPr>
              <a:t>(</a:t>
            </a:r>
            <a:r>
              <a:rPr lang="zh-CN" sz="2800"/>
              <a:t>3)</a:t>
            </a:r>
            <a:r>
              <a:rPr lang="zh-CN" sz="2800">
                <a:solidFill>
                  <a:srgbClr val="FF0000"/>
                </a:solidFill>
              </a:rPr>
              <a:t>培养</a:t>
            </a:r>
            <a:r>
              <a:rPr lang="zh-CN" sz="2800"/>
              <a:t>创意融合型</a:t>
            </a:r>
            <a:r>
              <a:rPr lang="zh-CN" sz="2800">
                <a:solidFill>
                  <a:srgbClr val="FF0000"/>
                </a:solidFill>
              </a:rPr>
              <a:t>人才</a:t>
            </a:r>
            <a:r>
              <a:rPr lang="zh-CN" sz="2800"/>
              <a:t>；</a:t>
            </a:r>
            <a:endParaRPr lang="zh-CN" sz="2800"/>
          </a:p>
          <a:p>
            <a:pPr>
              <a:lnSpc>
                <a:spcPct val="130000"/>
              </a:lnSpc>
            </a:pPr>
            <a:r>
              <a:rPr lang="en-US" altLang="zh-CN" sz="2800"/>
              <a:t>  </a:t>
            </a:r>
            <a:r>
              <a:rPr lang="zh-CN" sz="2800"/>
              <a:t>(4)</a:t>
            </a:r>
            <a:r>
              <a:rPr lang="zh-CN" sz="2800">
                <a:solidFill>
                  <a:srgbClr val="FF0000"/>
                </a:solidFill>
              </a:rPr>
              <a:t>牢固</a:t>
            </a:r>
            <a:r>
              <a:rPr lang="zh-CN" sz="2800"/>
              <a:t>树立对民族文化的</a:t>
            </a:r>
            <a:r>
              <a:rPr lang="zh-CN" sz="2800">
                <a:solidFill>
                  <a:srgbClr val="FF0000"/>
                </a:solidFill>
              </a:rPr>
              <a:t>认同感</a:t>
            </a:r>
            <a:r>
              <a:rPr lang="zh-CN" sz="2800"/>
              <a:t>；</a:t>
            </a:r>
            <a:endParaRPr lang="zh-CN" sz="2800"/>
          </a:p>
          <a:p>
            <a:pPr>
              <a:lnSpc>
                <a:spcPct val="130000"/>
              </a:lnSpc>
            </a:pPr>
            <a:r>
              <a:rPr lang="en-US" altLang="zh-CN" sz="2800"/>
              <a:t>  </a:t>
            </a:r>
            <a:r>
              <a:rPr lang="zh-CN" sz="2800"/>
              <a:t>(5)</a:t>
            </a:r>
            <a:r>
              <a:rPr lang="zh-CN" sz="2800">
                <a:solidFill>
                  <a:srgbClr val="FF0000"/>
                </a:solidFill>
              </a:rPr>
              <a:t>确立</a:t>
            </a:r>
            <a:r>
              <a:rPr lang="zh-CN" sz="2800"/>
              <a:t>课程标准的</a:t>
            </a:r>
            <a:r>
              <a:rPr lang="zh-CN" sz="2800">
                <a:solidFill>
                  <a:srgbClr val="FF0000"/>
                </a:solidFill>
              </a:rPr>
              <a:t>权威地位</a:t>
            </a:r>
            <a:r>
              <a:rPr lang="zh-CN" sz="2800"/>
              <a:t>；</a:t>
            </a:r>
            <a:endParaRPr lang="zh-CN" sz="2800"/>
          </a:p>
          <a:p>
            <a:pPr>
              <a:lnSpc>
                <a:spcPct val="130000"/>
              </a:lnSpc>
            </a:pPr>
            <a:r>
              <a:rPr lang="en-US" altLang="zh-CN" sz="2800"/>
              <a:t>  </a:t>
            </a:r>
            <a:r>
              <a:rPr lang="zh-CN" sz="2800"/>
              <a:t>(6)</a:t>
            </a:r>
            <a:r>
              <a:rPr lang="zh-CN" sz="2800">
                <a:solidFill>
                  <a:srgbClr val="FF0000"/>
                </a:solidFill>
              </a:rPr>
              <a:t>处理</a:t>
            </a:r>
            <a:r>
              <a:rPr lang="zh-CN" sz="2800"/>
              <a:t>学科综合性与独立性之间的</a:t>
            </a:r>
            <a:r>
              <a:rPr lang="zh-CN" sz="2800">
                <a:solidFill>
                  <a:srgbClr val="FF0000"/>
                </a:solidFill>
              </a:rPr>
              <a:t>关系</a:t>
            </a:r>
            <a:r>
              <a:rPr lang="zh-CN" sz="2800"/>
              <a:t>。</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zh-CN" sz="3200">
                <a:latin typeface="华文琥珀" panose="02010800040101010101" charset="-122"/>
                <a:ea typeface="华文琥珀" panose="02010800040101010101" charset="-122"/>
              </a:rPr>
              <a:t>二、各国历史课程改革最新动态及发展趋势</a:t>
            </a:r>
            <a:endParaRPr lang="zh-CN" sz="3200">
              <a:latin typeface="华文琥珀" panose="02010800040101010101" charset="-122"/>
              <a:ea typeface="华文琥珀" panose="02010800040101010101" charset="-122"/>
            </a:endParaRPr>
          </a:p>
          <a:p>
            <a:pPr>
              <a:lnSpc>
                <a:spcPct val="130000"/>
              </a:lnSpc>
            </a:pPr>
            <a:r>
              <a:rPr lang="en-US" altLang="zh-CN" sz="2800"/>
              <a:t>  1</a:t>
            </a:r>
            <a:r>
              <a:rPr lang="zh-CN" altLang="en-US" sz="2800"/>
              <a:t>、历史学科的</a:t>
            </a:r>
            <a:r>
              <a:rPr lang="zh-CN" altLang="en-US" sz="2800">
                <a:solidFill>
                  <a:srgbClr val="FF0000"/>
                </a:solidFill>
              </a:rPr>
              <a:t>地位日益提高</a:t>
            </a:r>
            <a:endParaRPr lang="zh-CN" altLang="en-US" sz="2800"/>
          </a:p>
          <a:p>
            <a:pPr>
              <a:lnSpc>
                <a:spcPct val="130000"/>
              </a:lnSpc>
            </a:pPr>
            <a:r>
              <a:rPr lang="en-US" altLang="zh-CN" sz="2800"/>
              <a:t>  2</a:t>
            </a:r>
            <a:r>
              <a:rPr lang="zh-CN" altLang="en-US" sz="2800"/>
              <a:t>、课程目标趋向</a:t>
            </a:r>
            <a:r>
              <a:rPr lang="zh-CN" altLang="en-US" sz="2800">
                <a:solidFill>
                  <a:srgbClr val="FF0000"/>
                </a:solidFill>
              </a:rPr>
              <a:t>系统整体</a:t>
            </a:r>
            <a:endParaRPr lang="zh-CN" altLang="en-US" sz="2800"/>
          </a:p>
          <a:p>
            <a:pPr>
              <a:lnSpc>
                <a:spcPct val="130000"/>
              </a:lnSpc>
            </a:pPr>
            <a:r>
              <a:rPr lang="en-US" altLang="zh-CN" sz="2800"/>
              <a:t>  3</a:t>
            </a:r>
            <a:r>
              <a:rPr lang="zh-CN" altLang="en-US" sz="2800"/>
              <a:t>、历史学科</a:t>
            </a:r>
            <a:r>
              <a:rPr lang="zh-CN" altLang="en-US" sz="2800">
                <a:solidFill>
                  <a:srgbClr val="FF0000"/>
                </a:solidFill>
              </a:rPr>
              <a:t>核心素养</a:t>
            </a:r>
            <a:r>
              <a:rPr lang="zh-CN" altLang="en-US" sz="2800"/>
              <a:t>日益</a:t>
            </a:r>
            <a:r>
              <a:rPr lang="zh-CN" altLang="en-US" sz="2800">
                <a:solidFill>
                  <a:srgbClr val="FF0000"/>
                </a:solidFill>
              </a:rPr>
              <a:t>凸显</a:t>
            </a:r>
            <a:endParaRPr lang="zh-CN" altLang="en-US" sz="2800"/>
          </a:p>
          <a:p>
            <a:pPr>
              <a:lnSpc>
                <a:spcPct val="130000"/>
              </a:lnSpc>
            </a:pPr>
            <a:r>
              <a:rPr lang="en-US" altLang="zh-CN" sz="2800"/>
              <a:t>  4</a:t>
            </a:r>
            <a:r>
              <a:rPr lang="zh-CN" altLang="en-US" sz="2800"/>
              <a:t>、力图构建完整的历史教育</a:t>
            </a:r>
            <a:r>
              <a:rPr lang="zh-CN" altLang="en-US" sz="2800">
                <a:solidFill>
                  <a:srgbClr val="FF0000"/>
                </a:solidFill>
              </a:rPr>
              <a:t>框架体系</a:t>
            </a:r>
            <a:endParaRPr lang="zh-CN" altLang="en-US" sz="2800">
              <a:solidFill>
                <a:srgbClr val="FF000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20000"/>
              </a:lnSpc>
            </a:pPr>
            <a:r>
              <a:rPr lang="zh-CN" sz="3200">
                <a:latin typeface="华文琥珀" panose="02010800040101010101" charset="-122"/>
                <a:ea typeface="华文琥珀" panose="02010800040101010101" charset="-122"/>
              </a:rPr>
              <a:t>三、对我国义务教育历史课程标准修订的启示</a:t>
            </a:r>
            <a:endParaRPr lang="zh-CN" sz="3200">
              <a:latin typeface="华文琥珀" panose="02010800040101010101" charset="-122"/>
              <a:ea typeface="华文琥珀" panose="02010800040101010101" charset="-122"/>
            </a:endParaRPr>
          </a:p>
          <a:p>
            <a:pPr>
              <a:lnSpc>
                <a:spcPct val="140000"/>
              </a:lnSpc>
            </a:pPr>
            <a:r>
              <a:rPr lang="en-US" altLang="zh-CN" sz="2800"/>
              <a:t>  1</a:t>
            </a:r>
            <a:r>
              <a:rPr lang="zh-CN" altLang="en-US" sz="2800"/>
              <a:t>、</a:t>
            </a:r>
            <a:r>
              <a:rPr lang="zh-CN" sz="2800"/>
              <a:t>在历史课程建设中强调</a:t>
            </a:r>
            <a:r>
              <a:rPr lang="zh-CN" sz="2800">
                <a:solidFill>
                  <a:srgbClr val="FF0000"/>
                </a:solidFill>
              </a:rPr>
              <a:t>体现国家意志</a:t>
            </a:r>
            <a:r>
              <a:rPr lang="zh-CN" sz="2800"/>
              <a:t>，着力构建具有</a:t>
            </a:r>
            <a:r>
              <a:rPr lang="zh-CN" sz="2800">
                <a:solidFill>
                  <a:srgbClr val="FF0000"/>
                </a:solidFill>
              </a:rPr>
              <a:t>中国特色</a:t>
            </a:r>
            <a:r>
              <a:rPr lang="zh-CN" sz="2800"/>
              <a:t>的义务教育历史课程</a:t>
            </a:r>
            <a:r>
              <a:rPr lang="zh-CN" sz="2800">
                <a:solidFill>
                  <a:srgbClr val="FF0000"/>
                </a:solidFill>
              </a:rPr>
              <a:t>话语体系</a:t>
            </a:r>
            <a:endParaRPr lang="zh-CN" sz="2800"/>
          </a:p>
          <a:p>
            <a:pPr>
              <a:lnSpc>
                <a:spcPct val="140000"/>
              </a:lnSpc>
            </a:pPr>
            <a:r>
              <a:rPr lang="en-US" altLang="zh-CN" sz="2800"/>
              <a:t>  2</a:t>
            </a:r>
            <a:r>
              <a:rPr lang="zh-CN" altLang="en-US" sz="2800"/>
              <a:t>、提高程序性知识、认识知识与跨学科知识的内容比例</a:t>
            </a:r>
            <a:endParaRPr lang="zh-CN" altLang="en-US" sz="2800"/>
          </a:p>
          <a:p>
            <a:pPr>
              <a:lnSpc>
                <a:spcPct val="140000"/>
              </a:lnSpc>
            </a:pPr>
            <a:r>
              <a:rPr lang="en-US" altLang="zh-CN" sz="2800"/>
              <a:t>  3</a:t>
            </a:r>
            <a:r>
              <a:rPr lang="zh-CN" altLang="en-US" sz="2800"/>
              <a:t>、学科知识的编排应重视</a:t>
            </a:r>
            <a:r>
              <a:rPr lang="zh-CN" altLang="en-US" sz="2800">
                <a:solidFill>
                  <a:srgbClr val="FF0000"/>
                </a:solidFill>
              </a:rPr>
              <a:t>本国史和世界史的联动</a:t>
            </a:r>
            <a:endParaRPr lang="zh-CN" altLang="en-US" sz="2800"/>
          </a:p>
          <a:p>
            <a:pPr>
              <a:lnSpc>
                <a:spcPct val="140000"/>
              </a:lnSpc>
            </a:pPr>
            <a:r>
              <a:rPr lang="en-US" altLang="zh-CN" sz="2800"/>
              <a:t>  4</a:t>
            </a:r>
            <a:r>
              <a:rPr lang="zh-CN" altLang="en-US" sz="2800"/>
              <a:t>、在学段进阶过程中做好历史学习的</a:t>
            </a:r>
            <a:r>
              <a:rPr lang="zh-CN" altLang="en-US" sz="2800">
                <a:solidFill>
                  <a:srgbClr val="FF0000"/>
                </a:solidFill>
              </a:rPr>
              <a:t>过渡工作</a:t>
            </a:r>
            <a:endParaRPr lang="zh-CN" altLang="en-US" sz="2800"/>
          </a:p>
          <a:p>
            <a:pPr>
              <a:lnSpc>
                <a:spcPct val="140000"/>
              </a:lnSpc>
            </a:pPr>
            <a:r>
              <a:rPr lang="en-US" altLang="zh-CN" sz="2800"/>
              <a:t>  5</a:t>
            </a:r>
            <a:r>
              <a:rPr lang="zh-CN" altLang="en-US" sz="2800"/>
              <a:t>、实行形成性评价和结果性评价相结合的</a:t>
            </a:r>
            <a:r>
              <a:rPr lang="zh-CN" altLang="en-US" sz="2800">
                <a:solidFill>
                  <a:srgbClr val="FF0000"/>
                </a:solidFill>
              </a:rPr>
              <a:t>多元评价模式</a:t>
            </a:r>
            <a:endParaRPr lang="zh-CN" altLang="en-US" sz="2800">
              <a:solidFill>
                <a:srgbClr val="FF000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24" name="文本框 23"/>
          <p:cNvSpPr txBox="1"/>
          <p:nvPr/>
        </p:nvSpPr>
        <p:spPr>
          <a:xfrm>
            <a:off x="1758276" y="429875"/>
            <a:ext cx="68884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第三节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sz="3200" dirty="0">
                <a:solidFill>
                  <a:prstClr val="black">
                    <a:lumMod val="75000"/>
                    <a:lumOff val="25000"/>
                  </a:prstClr>
                </a:solidFill>
                <a:latin typeface="印品黑体"/>
                <a:ea typeface="微软雅黑" panose="020B0503020204020204" pitchFamily="34" charset="-122"/>
                <a:cs typeface="+mn-ea"/>
                <a:sym typeface="+mn-lt"/>
              </a:rPr>
              <a:t>义务教育历史课程的修订原则</a:t>
            </a:r>
            <a:endParaRPr lang="zh-CN"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1054735" y="1196975"/>
            <a:ext cx="10335895" cy="5066665"/>
          </a:xfrm>
          <a:prstGeom prst="rect">
            <a:avLst/>
          </a:prstGeom>
          <a:noFill/>
        </p:spPr>
        <p:txBody>
          <a:bodyPr wrap="square" rtlCol="0">
            <a:noAutofit/>
          </a:bodyPr>
          <a:p>
            <a:pPr>
              <a:lnSpc>
                <a:spcPct val="120000"/>
              </a:lnSpc>
            </a:pPr>
            <a:r>
              <a:rPr lang="zh-CN" sz="3200">
                <a:latin typeface="华文琥珀" panose="02010800040101010101" charset="-122"/>
                <a:ea typeface="华文琥珀" panose="02010800040101010101" charset="-122"/>
              </a:rPr>
              <a:t>一、修订指导思想</a:t>
            </a:r>
            <a:endParaRPr lang="zh-CN" sz="3200">
              <a:latin typeface="华文琥珀" panose="02010800040101010101" charset="-122"/>
              <a:ea typeface="华文琥珀" panose="02010800040101010101" charset="-122"/>
            </a:endParaRPr>
          </a:p>
          <a:p>
            <a:pPr>
              <a:lnSpc>
                <a:spcPct val="120000"/>
              </a:lnSpc>
            </a:pPr>
            <a:r>
              <a:rPr lang="en-US" altLang="zh-CN" sz="2800"/>
              <a:t>    </a:t>
            </a:r>
            <a:r>
              <a:rPr lang="zh-CN" sz="2800"/>
              <a:t>本次修订工作的指导思想是：</a:t>
            </a:r>
            <a:r>
              <a:rPr lang="zh-CN" sz="2800">
                <a:solidFill>
                  <a:srgbClr val="FF0000"/>
                </a:solidFill>
              </a:rPr>
              <a:t>坚持</a:t>
            </a:r>
            <a:r>
              <a:rPr lang="zh-CN" sz="2800"/>
              <a:t>以马克思列宁主义、毛泽东思想、邓小平理论、“三个代表”重要思想、科学发展观、习近平新时代中国特色社会主义思想为指导，坚持唯物史观，注重新时代关于</a:t>
            </a:r>
            <a:r>
              <a:rPr lang="zh-CN" sz="2800">
                <a:solidFill>
                  <a:srgbClr val="FF0000"/>
                </a:solidFill>
              </a:rPr>
              <a:t>立德树人</a:t>
            </a:r>
            <a:r>
              <a:rPr lang="zh-CN" sz="2800"/>
              <a:t>、培养“</a:t>
            </a:r>
            <a:r>
              <a:rPr lang="zh-CN" sz="2800">
                <a:solidFill>
                  <a:srgbClr val="FF0000"/>
                </a:solidFill>
              </a:rPr>
              <a:t>三有”新人</a:t>
            </a:r>
            <a:r>
              <a:rPr lang="zh-CN" sz="2800"/>
              <a:t>要求，充分发挥历史课程在立德树人方面的独特价值，使学生从学习、认识历史的角度，坚持唯物史观和正确党史观，坚持揭示历史发展的规律和大势，使学生明理、增信、崇德、力行，把“</a:t>
            </a:r>
            <a:r>
              <a:rPr lang="zh-CN" sz="2800">
                <a:solidFill>
                  <a:srgbClr val="FF0000"/>
                </a:solidFill>
              </a:rPr>
              <a:t>以史育人、以文化人</a:t>
            </a:r>
            <a:r>
              <a:rPr lang="zh-CN" sz="2800"/>
              <a:t>”落在实处，培养“有理想、有本领、有担当”的“三有”时代新人。</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zh-CN" sz="3200">
                <a:latin typeface="华文琥珀" panose="02010800040101010101" charset="-122"/>
                <a:ea typeface="华文琥珀" panose="02010800040101010101" charset="-122"/>
              </a:rPr>
              <a:t>二、修订原则</a:t>
            </a:r>
            <a:endParaRPr lang="zh-CN" sz="3200">
              <a:latin typeface="华文琥珀" panose="02010800040101010101" charset="-122"/>
              <a:ea typeface="华文琥珀" panose="02010800040101010101" charset="-122"/>
            </a:endParaRPr>
          </a:p>
          <a:p>
            <a:pPr>
              <a:lnSpc>
                <a:spcPct val="130000"/>
              </a:lnSpc>
            </a:pPr>
            <a:r>
              <a:rPr lang="en-US" altLang="zh-CN" sz="2800"/>
              <a:t>  1</a:t>
            </a:r>
            <a:r>
              <a:rPr lang="zh-CN" altLang="en-US" sz="2800"/>
              <a:t>、</a:t>
            </a:r>
            <a:r>
              <a:rPr lang="zh-CN" altLang="en-US" sz="2800">
                <a:solidFill>
                  <a:srgbClr val="FF0000"/>
                </a:solidFill>
              </a:rPr>
              <a:t>体现</a:t>
            </a:r>
            <a:r>
              <a:rPr lang="zh-CN" altLang="en-US" sz="2800"/>
              <a:t>国家意志和国家对</a:t>
            </a:r>
            <a:r>
              <a:rPr lang="zh-CN" altLang="en-US" sz="2800">
                <a:solidFill>
                  <a:srgbClr val="FF0000"/>
                </a:solidFill>
              </a:rPr>
              <a:t>未来人才培养</a:t>
            </a:r>
            <a:r>
              <a:rPr lang="zh-CN" altLang="en-US" sz="2800"/>
              <a:t>的要求</a:t>
            </a:r>
            <a:endParaRPr lang="zh-CN" altLang="en-US" sz="2800"/>
          </a:p>
          <a:p>
            <a:pPr>
              <a:lnSpc>
                <a:spcPct val="130000"/>
              </a:lnSpc>
            </a:pPr>
            <a:r>
              <a:rPr lang="en-US" altLang="zh-CN" sz="2800"/>
              <a:t>  </a:t>
            </a:r>
            <a:r>
              <a:rPr lang="zh-CN" altLang="en-US" sz="2800"/>
              <a:t>2、以新修订的《</a:t>
            </a:r>
            <a:r>
              <a:rPr lang="zh-CN" altLang="en-US" sz="2800">
                <a:solidFill>
                  <a:srgbClr val="FF0000"/>
                </a:solidFill>
              </a:rPr>
              <a:t>义务教育课程方案</a:t>
            </a:r>
            <a:r>
              <a:rPr lang="zh-CN" altLang="en-US" sz="2800"/>
              <a:t>》为依据和指导</a:t>
            </a:r>
            <a:endParaRPr lang="zh-CN" altLang="en-US" sz="2800"/>
          </a:p>
          <a:p>
            <a:pPr>
              <a:lnSpc>
                <a:spcPct val="130000"/>
              </a:lnSpc>
            </a:pPr>
            <a:r>
              <a:rPr lang="en-US" altLang="zh-CN" sz="2800"/>
              <a:t>  </a:t>
            </a:r>
            <a:r>
              <a:rPr lang="zh-CN" altLang="en-US" sz="2800"/>
              <a:t>3、立足新时代，总结经验，解决问题，继承与发展</a:t>
            </a:r>
            <a:endParaRPr lang="zh-CN" altLang="en-US"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rot="5400000">
            <a:off x="5566508" y="-746248"/>
            <a:ext cx="5876415" cy="7371393"/>
          </a:xfrm>
          <a:prstGeom prst="rect">
            <a:avLst/>
          </a:prstGeom>
        </p:spPr>
      </p:pic>
      <p:sp>
        <p:nvSpPr>
          <p:cNvPr id="3" name="文本框 2"/>
          <p:cNvSpPr txBox="1"/>
          <p:nvPr/>
        </p:nvSpPr>
        <p:spPr>
          <a:xfrm>
            <a:off x="994099" y="3033226"/>
            <a:ext cx="5262880" cy="706755"/>
          </a:xfrm>
          <a:prstGeom prst="rect">
            <a:avLst/>
          </a:prstGeom>
          <a:noFill/>
        </p:spPr>
        <p:txBody>
          <a:bodyPr wrap="none" rtlCol="0">
            <a:spAutoFit/>
            <a:scene3d>
              <a:camera prst="orthographicFront"/>
              <a:lightRig rig="threePt" dir="t"/>
            </a:scene3d>
            <a:sp3d contourW="12700"/>
          </a:bodyPr>
          <a:lstStyle/>
          <a:p>
            <a:pPr algn="l" defTabSz="914400"/>
            <a:r>
              <a:rPr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义务教育历史课程</a:t>
            </a:r>
            <a:r>
              <a:rPr lang="zh-CN"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性质</a:t>
            </a:r>
            <a:endParaRPr lang="zh-CN"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5" name="文本框 4"/>
          <p:cNvSpPr txBox="1"/>
          <p:nvPr/>
        </p:nvSpPr>
        <p:spPr>
          <a:xfrm>
            <a:off x="994099" y="2228541"/>
            <a:ext cx="1960880" cy="706755"/>
          </a:xfrm>
          <a:prstGeom prst="rect">
            <a:avLst/>
          </a:prstGeom>
          <a:noFill/>
        </p:spPr>
        <p:txBody>
          <a:bodyPr wrap="none" rtlCol="0">
            <a:spAutoFit/>
            <a:scene3d>
              <a:camera prst="orthographicFront"/>
              <a:lightRig rig="threePt" dir="t"/>
            </a:scene3d>
            <a:sp3d contourW="12700"/>
          </a:bodyPr>
          <a:lstStyle/>
          <a:p>
            <a:pPr defTabSz="914400"/>
            <a:r>
              <a:rPr lang="en-US" altLang="zh-CN" sz="4000" dirty="0">
                <a:solidFill>
                  <a:srgbClr val="DE7272">
                    <a:lumMod val="75000"/>
                  </a:srgbClr>
                </a:solidFill>
                <a:latin typeface="印品黑体"/>
                <a:ea typeface="微软雅黑" panose="020B0503020204020204" pitchFamily="34" charset="-122"/>
                <a:cs typeface="+mn-ea"/>
                <a:sym typeface="+mn-lt"/>
              </a:rPr>
              <a:t>PART 03</a:t>
            </a:r>
            <a:endParaRPr lang="zh-CN" altLang="en-US" sz="4000" dirty="0">
              <a:solidFill>
                <a:srgbClr val="DE7272">
                  <a:lumMod val="75000"/>
                </a:srgbClr>
              </a:solidFill>
              <a:latin typeface="印品黑体"/>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righ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24" name="文本框 23"/>
          <p:cNvSpPr txBox="1"/>
          <p:nvPr/>
        </p:nvSpPr>
        <p:spPr>
          <a:xfrm>
            <a:off x="1758276" y="429875"/>
            <a:ext cx="60756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第一节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solidFill>
                  <a:prstClr val="black">
                    <a:lumMod val="75000"/>
                    <a:lumOff val="25000"/>
                  </a:prstClr>
                </a:solidFill>
                <a:latin typeface="印品黑体"/>
                <a:ea typeface="微软雅黑" panose="020B0503020204020204" pitchFamily="34" charset="-122"/>
                <a:cs typeface="+mn-ea"/>
                <a:sym typeface="+mn-lt"/>
              </a:rPr>
              <a:t>历史学的性质及社会功能</a:t>
            </a:r>
            <a:endParaRPr lang="zh-CN" altLang="en-US"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927100" y="1053465"/>
            <a:ext cx="10335895" cy="5066665"/>
          </a:xfrm>
          <a:prstGeom prst="rect">
            <a:avLst/>
          </a:prstGeom>
          <a:noFill/>
        </p:spPr>
        <p:txBody>
          <a:bodyPr wrap="square" rtlCol="0">
            <a:noAutofit/>
          </a:bodyPr>
          <a:p>
            <a:pPr>
              <a:lnSpc>
                <a:spcPct val="130000"/>
              </a:lnSpc>
            </a:pPr>
            <a:r>
              <a:rPr lang="zh-CN" sz="3200">
                <a:latin typeface="方正粗黑宋简体" panose="02000000000000000000" charset="-122"/>
                <a:ea typeface="方正粗黑宋简体" panose="02000000000000000000" charset="-122"/>
              </a:rPr>
              <a:t>一、历史学的性质</a:t>
            </a:r>
            <a:endParaRPr lang="zh-CN" sz="3200">
              <a:latin typeface="方正粗黑宋简体" panose="02000000000000000000" charset="-122"/>
              <a:ea typeface="方正粗黑宋简体" panose="02000000000000000000" charset="-122"/>
            </a:endParaRPr>
          </a:p>
          <a:p>
            <a:pPr>
              <a:lnSpc>
                <a:spcPct val="130000"/>
              </a:lnSpc>
            </a:pPr>
            <a:r>
              <a:rPr lang="en-US" altLang="zh-CN" sz="2800"/>
              <a:t>   </a:t>
            </a:r>
            <a:endParaRPr lang="en-US" altLang="zh-CN" sz="2800"/>
          </a:p>
          <a:p>
            <a:pPr>
              <a:lnSpc>
                <a:spcPct val="130000"/>
              </a:lnSpc>
            </a:pPr>
            <a:r>
              <a:rPr lang="en-US" altLang="zh-CN" sz="2800"/>
              <a:t>    </a:t>
            </a:r>
            <a:r>
              <a:rPr sz="2400"/>
              <a:t>“历史学是在</a:t>
            </a:r>
            <a:r>
              <a:rPr lang="zh-CN" sz="2400"/>
              <a:t>一</a:t>
            </a:r>
            <a:r>
              <a:rPr sz="2400"/>
              <a:t>定的历史观指导下叙述和</a:t>
            </a:r>
            <a:r>
              <a:rPr lang="zh-CN" sz="2400"/>
              <a:t>阐释</a:t>
            </a:r>
            <a:r>
              <a:rPr sz="2400">
                <a:solidFill>
                  <a:srgbClr val="FF0000"/>
                </a:solidFill>
              </a:rPr>
              <a:t>人类历史进程</a:t>
            </a:r>
            <a:r>
              <a:rPr sz="2400"/>
              <a:t>的学科。</a:t>
            </a:r>
            <a:r>
              <a:rPr sz="2400">
                <a:solidFill>
                  <a:srgbClr val="FF0000"/>
                </a:solidFill>
              </a:rPr>
              <a:t>马克思主义指导下</a:t>
            </a:r>
            <a:r>
              <a:rPr sz="2400"/>
              <a:t>的历史学，以探寻历史真相、总结历史经验、认识历史规律、认清历史发展趋势为其重要功能。”</a:t>
            </a:r>
            <a:endParaRPr sz="2400"/>
          </a:p>
          <a:p>
            <a:pPr>
              <a:lnSpc>
                <a:spcPct val="140000"/>
              </a:lnSpc>
            </a:pPr>
            <a:r>
              <a:rPr lang="en-US" sz="2400"/>
              <a:t>    </a:t>
            </a:r>
            <a:r>
              <a:rPr sz="2400"/>
              <a:t>一是</a:t>
            </a:r>
            <a:r>
              <a:rPr lang="zh-CN" sz="2400"/>
              <a:t>：</a:t>
            </a:r>
            <a:r>
              <a:rPr sz="2400"/>
              <a:t>点明了历史学的</a:t>
            </a:r>
            <a:r>
              <a:rPr sz="2400">
                <a:solidFill>
                  <a:srgbClr val="FF0000"/>
                </a:solidFill>
              </a:rPr>
              <a:t>研究对象</a:t>
            </a:r>
            <a:r>
              <a:rPr sz="2400"/>
              <a:t>是人类历史进程及其规律，亦明确了历史学的本质特征，即是在一定的</a:t>
            </a:r>
            <a:r>
              <a:rPr sz="2400">
                <a:solidFill>
                  <a:srgbClr val="FF0000"/>
                </a:solidFill>
              </a:rPr>
              <a:t>历史观指导下</a:t>
            </a:r>
            <a:r>
              <a:rPr sz="2400"/>
              <a:t>对历史的叙述和阐释。</a:t>
            </a:r>
            <a:endParaRPr sz="2400"/>
          </a:p>
          <a:p>
            <a:pPr>
              <a:lnSpc>
                <a:spcPct val="70000"/>
              </a:lnSpc>
            </a:pPr>
            <a:r>
              <a:rPr lang="en-US" sz="2400"/>
              <a:t>    </a:t>
            </a:r>
            <a:endParaRPr lang="en-US" sz="2400"/>
          </a:p>
          <a:p>
            <a:pPr>
              <a:lnSpc>
                <a:spcPct val="70000"/>
              </a:lnSpc>
            </a:pPr>
            <a:r>
              <a:rPr lang="en-US" sz="2400"/>
              <a:t>    </a:t>
            </a:r>
            <a:r>
              <a:rPr sz="2400"/>
              <a:t>二是</a:t>
            </a:r>
            <a:r>
              <a:rPr lang="zh-CN" sz="2400"/>
              <a:t>：</a:t>
            </a:r>
            <a:r>
              <a:rPr sz="2400"/>
              <a:t>明确指出了马克思主义指导下的历史学的</a:t>
            </a:r>
            <a:r>
              <a:rPr sz="2400">
                <a:solidFill>
                  <a:srgbClr val="FF0000"/>
                </a:solidFill>
              </a:rPr>
              <a:t>基本功能</a:t>
            </a:r>
            <a:r>
              <a:rPr sz="2800"/>
              <a:t>。</a:t>
            </a:r>
            <a:endParaRPr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245745" y="1053465"/>
            <a:ext cx="11665585" cy="5066665"/>
          </a:xfrm>
          <a:prstGeom prst="rect">
            <a:avLst/>
          </a:prstGeom>
          <a:noFill/>
        </p:spPr>
        <p:txBody>
          <a:bodyPr wrap="square" rtlCol="0">
            <a:noAutofit/>
          </a:bodyPr>
          <a:p>
            <a:pPr>
              <a:lnSpc>
                <a:spcPct val="130000"/>
              </a:lnSpc>
            </a:pPr>
            <a:r>
              <a:rPr lang="en-US" altLang="zh-CN" sz="3200">
                <a:latin typeface="方正粗黑宋简体" panose="02000000000000000000" charset="-122"/>
                <a:ea typeface="方正粗黑宋简体" panose="02000000000000000000" charset="-122"/>
              </a:rPr>
              <a:t>     </a:t>
            </a:r>
            <a:r>
              <a:rPr lang="zh-CN" sz="3200">
                <a:latin typeface="方正粗黑宋简体" panose="02000000000000000000" charset="-122"/>
                <a:ea typeface="方正粗黑宋简体" panose="02000000000000000000" charset="-122"/>
              </a:rPr>
              <a:t>二、历史学的社会功能</a:t>
            </a:r>
            <a:endParaRPr lang="zh-CN" sz="3200">
              <a:latin typeface="方正粗黑宋简体" panose="02000000000000000000" charset="-122"/>
              <a:ea typeface="方正粗黑宋简体" panose="02000000000000000000" charset="-122"/>
            </a:endParaRPr>
          </a:p>
          <a:p>
            <a:pPr>
              <a:lnSpc>
                <a:spcPct val="130000"/>
              </a:lnSpc>
            </a:pPr>
            <a:r>
              <a:rPr lang="en-US" altLang="zh-CN" sz="2800"/>
              <a:t>   </a:t>
            </a:r>
            <a:r>
              <a:rPr sz="2400"/>
              <a:t>“马克思主义指导下的历史学，以探寻历史真相、总结历史经验、认识历史规律、认清历史发展趋势为其重要功能。”需要指出的是，这里所说的历史学，是马克思主义指导下的历史学，对于历史学的社会功能，是在这一前提下来界定和叙述的。</a:t>
            </a:r>
            <a:endParaRPr sz="2400"/>
          </a:p>
          <a:p>
            <a:pPr>
              <a:lnSpc>
                <a:spcPct val="130000"/>
              </a:lnSpc>
            </a:pPr>
            <a:r>
              <a:rPr lang="en-US" altLang="zh-CN" sz="2400"/>
              <a:t>     </a:t>
            </a:r>
            <a:r>
              <a:rPr lang="zh-CN" sz="2400"/>
              <a:t>主要表现在三个方面：</a:t>
            </a:r>
            <a:endParaRPr lang="zh-CN" sz="2400"/>
          </a:p>
          <a:p>
            <a:pPr>
              <a:lnSpc>
                <a:spcPct val="130000"/>
              </a:lnSpc>
            </a:pPr>
            <a:r>
              <a:rPr lang="en-US" altLang="zh-CN" sz="2400"/>
              <a:t>   </a:t>
            </a:r>
            <a:r>
              <a:rPr lang="zh-CN" sz="2400"/>
              <a:t>（</a:t>
            </a:r>
            <a:r>
              <a:rPr lang="en-US" altLang="zh-CN" sz="2400"/>
              <a:t>1</a:t>
            </a:r>
            <a:r>
              <a:rPr lang="zh-CN" altLang="en-US" sz="2400"/>
              <a:t>）</a:t>
            </a:r>
            <a:r>
              <a:rPr lang="zh-CN" sz="2400">
                <a:solidFill>
                  <a:srgbClr val="FF0000"/>
                </a:solidFill>
              </a:rPr>
              <a:t>认识功能</a:t>
            </a:r>
            <a:r>
              <a:rPr lang="zh-CN" sz="2400"/>
              <a:t>：揭示发展规律，认识社会，了解过去，认识现在和展望未来。</a:t>
            </a:r>
            <a:endParaRPr lang="zh-CN" sz="2400"/>
          </a:p>
          <a:p>
            <a:pPr>
              <a:lnSpc>
                <a:spcPct val="130000"/>
              </a:lnSpc>
            </a:pPr>
            <a:r>
              <a:rPr lang="en-US" altLang="zh-CN" sz="2400"/>
              <a:t>   </a:t>
            </a:r>
            <a:r>
              <a:rPr lang="zh-CN" altLang="en-US" sz="2400">
                <a:sym typeface="+mn-ea"/>
              </a:rPr>
              <a:t>（</a:t>
            </a:r>
            <a:r>
              <a:rPr lang="en-US" altLang="zh-CN" sz="2400">
                <a:sym typeface="+mn-ea"/>
              </a:rPr>
              <a:t>2</a:t>
            </a:r>
            <a:r>
              <a:rPr lang="zh-CN" altLang="en-US" sz="2400">
                <a:sym typeface="+mn-ea"/>
              </a:rPr>
              <a:t>）</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教育功能</a:t>
            </a:r>
            <a:r>
              <a:rPr lang="zh-CN" altLang="en-US" sz="2400"/>
              <a:t>：发展人的科学素养和人文素养。</a:t>
            </a:r>
            <a:endParaRPr lang="zh-CN" altLang="en-US" sz="2400"/>
          </a:p>
          <a:p>
            <a:pPr>
              <a:lnSpc>
                <a:spcPct val="130000"/>
              </a:lnSpc>
            </a:pPr>
            <a:r>
              <a:rPr lang="en-US" altLang="zh-CN" sz="2400"/>
              <a:t>   </a:t>
            </a:r>
            <a:r>
              <a:rPr lang="zh-CN" altLang="en-US" sz="2400"/>
              <a:t>（</a:t>
            </a:r>
            <a:r>
              <a:rPr lang="en-US" altLang="zh-CN" sz="2400"/>
              <a:t>3</a:t>
            </a:r>
            <a:r>
              <a:rPr lang="zh-CN" altLang="en-US" sz="2400"/>
              <a:t>）</a:t>
            </a:r>
            <a:r>
              <a:rPr lang="zh-CN" altLang="en-US" sz="2400">
                <a:solidFill>
                  <a:srgbClr val="FF0000"/>
                </a:solidFill>
              </a:rPr>
              <a:t>借鉴功能</a:t>
            </a:r>
            <a:r>
              <a:rPr lang="zh-CN" altLang="en-US" sz="2400"/>
              <a:t>：</a:t>
            </a:r>
            <a:r>
              <a:rPr lang="en-US" altLang="zh-CN" sz="2400"/>
              <a:t>“</a:t>
            </a:r>
            <a:r>
              <a:rPr lang="zh-CN" altLang="en-US" sz="2400"/>
              <a:t>以史为鉴</a:t>
            </a:r>
            <a:r>
              <a:rPr lang="en-US" altLang="zh-CN" sz="2400"/>
              <a:t>”</a:t>
            </a:r>
            <a:r>
              <a:rPr lang="zh-CN" altLang="en-US" sz="2400"/>
              <a:t>，借鉴功能</a:t>
            </a:r>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24" name="文本框 23"/>
          <p:cNvSpPr txBox="1"/>
          <p:nvPr/>
        </p:nvSpPr>
        <p:spPr>
          <a:xfrm>
            <a:off x="1758276" y="429875"/>
            <a:ext cx="68884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第二节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solidFill>
                  <a:prstClr val="black">
                    <a:lumMod val="75000"/>
                    <a:lumOff val="25000"/>
                  </a:prstClr>
                </a:solidFill>
                <a:latin typeface="印品黑体"/>
                <a:ea typeface="微软雅黑" panose="020B0503020204020204" pitchFamily="34" charset="-122"/>
                <a:cs typeface="+mn-ea"/>
                <a:sym typeface="+mn-lt"/>
              </a:rPr>
              <a:t>历史课程的性质、特点及作用</a:t>
            </a:r>
            <a:endParaRPr lang="zh-CN" altLang="en-US"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927100" y="1053465"/>
            <a:ext cx="10335895" cy="5066665"/>
          </a:xfrm>
          <a:prstGeom prst="rect">
            <a:avLst/>
          </a:prstGeom>
          <a:noFill/>
        </p:spPr>
        <p:txBody>
          <a:bodyPr wrap="square" rtlCol="0">
            <a:noAutofit/>
          </a:bodyPr>
          <a:p>
            <a:pPr>
              <a:lnSpc>
                <a:spcPct val="130000"/>
              </a:lnSpc>
            </a:pPr>
            <a:r>
              <a:rPr lang="zh-CN" sz="3200">
                <a:latin typeface="方正粗黑宋简体" panose="02000000000000000000" charset="-122"/>
                <a:ea typeface="方正粗黑宋简体" panose="02000000000000000000" charset="-122"/>
              </a:rPr>
              <a:t>一、</a:t>
            </a:r>
            <a:r>
              <a:rPr lang="zh-CN" altLang="en-US" sz="3200" dirty="0">
                <a:solidFill>
                  <a:prstClr val="black">
                    <a:lumMod val="75000"/>
                    <a:lumOff val="25000"/>
                  </a:prstClr>
                </a:solidFill>
                <a:latin typeface="方正粗黑宋简体" panose="02000000000000000000" charset="-122"/>
                <a:ea typeface="方正粗黑宋简体" panose="02000000000000000000" charset="-122"/>
                <a:cs typeface="+mn-ea"/>
                <a:sym typeface="+mn-lt"/>
              </a:rPr>
              <a:t>历史课程的</a:t>
            </a:r>
            <a:r>
              <a:rPr lang="zh-CN" altLang="en-US" sz="3200" dirty="0">
                <a:solidFill>
                  <a:srgbClr val="FF0000"/>
                </a:solidFill>
                <a:latin typeface="方正粗黑宋简体" panose="02000000000000000000" charset="-122"/>
                <a:ea typeface="方正粗黑宋简体" panose="02000000000000000000" charset="-122"/>
                <a:cs typeface="+mn-ea"/>
                <a:sym typeface="+mn-lt"/>
              </a:rPr>
              <a:t>性质</a:t>
            </a:r>
            <a:endParaRPr lang="zh-CN" sz="3200">
              <a:latin typeface="方正粗黑宋简体" panose="02000000000000000000" charset="-122"/>
              <a:ea typeface="方正粗黑宋简体" panose="02000000000000000000" charset="-122"/>
            </a:endParaRPr>
          </a:p>
          <a:p>
            <a:pPr>
              <a:lnSpc>
                <a:spcPct val="150000"/>
              </a:lnSpc>
            </a:pPr>
            <a:r>
              <a:rPr lang="en-US" altLang="zh-CN" sz="2800"/>
              <a:t>   </a:t>
            </a:r>
            <a:r>
              <a:rPr sz="2400"/>
              <a:t>课程标准明确了义务教育历史课程的性质，是学生在马克思主义唯物史观指导下，了解中外历史发展进程、传承人类文明、提高人文素养的课程。</a:t>
            </a:r>
            <a:endParaRPr sz="2400"/>
          </a:p>
          <a:p>
            <a:pPr>
              <a:lnSpc>
                <a:spcPct val="150000"/>
              </a:lnSpc>
            </a:pPr>
            <a:r>
              <a:rPr lang="zh-CN" sz="2400"/>
              <a:t>（</a:t>
            </a:r>
            <a:r>
              <a:rPr lang="en-US" altLang="zh-CN" sz="2400"/>
              <a:t>1</a:t>
            </a:r>
            <a:r>
              <a:rPr lang="zh-CN" altLang="en-US" sz="2400"/>
              <a:t>）以唯物史观为指导叙述阐释历史，使学生</a:t>
            </a:r>
            <a:r>
              <a:rPr lang="zh-CN" altLang="en-US" sz="2400">
                <a:solidFill>
                  <a:srgbClr val="FF0000"/>
                </a:solidFill>
              </a:rPr>
              <a:t>全面、辩证、正确</a:t>
            </a:r>
            <a:r>
              <a:rPr lang="zh-CN" altLang="en-US" sz="2400"/>
              <a:t>认识历史</a:t>
            </a:r>
            <a:endParaRPr lang="zh-CN" altLang="en-US" sz="2400"/>
          </a:p>
          <a:p>
            <a:pPr>
              <a:lnSpc>
                <a:spcPct val="150000"/>
              </a:lnSpc>
            </a:pPr>
            <a:r>
              <a:rPr lang="zh-CN" altLang="en-US" sz="2400"/>
              <a:t>（</a:t>
            </a:r>
            <a:r>
              <a:rPr lang="en-US" altLang="zh-CN" sz="2400"/>
              <a:t>2</a:t>
            </a:r>
            <a:r>
              <a:rPr lang="zh-CN" altLang="en-US" sz="2400"/>
              <a:t>）内容涵盖中外历史进程，学生全面了解人类历史</a:t>
            </a:r>
            <a:r>
              <a:rPr lang="zh-CN" altLang="en-US" sz="2400">
                <a:solidFill>
                  <a:srgbClr val="FF0000"/>
                </a:solidFill>
              </a:rPr>
              <a:t>总体情况和具体情况</a:t>
            </a:r>
            <a:r>
              <a:rPr lang="zh-CN" altLang="en-US" sz="2400"/>
              <a:t>。</a:t>
            </a:r>
            <a:endParaRPr lang="zh-CN" altLang="en-US" sz="2400"/>
          </a:p>
          <a:p>
            <a:pPr>
              <a:lnSpc>
                <a:spcPct val="150000"/>
              </a:lnSpc>
            </a:pPr>
            <a:r>
              <a:rPr lang="zh-CN" altLang="en-US" sz="2400"/>
              <a:t>（</a:t>
            </a:r>
            <a:r>
              <a:rPr lang="en-US" altLang="zh-CN" sz="2400"/>
              <a:t>3</a:t>
            </a:r>
            <a:r>
              <a:rPr lang="zh-CN" altLang="en-US" sz="2400"/>
              <a:t>）使学生了解</a:t>
            </a:r>
            <a:r>
              <a:rPr lang="zh-CN" altLang="en-US" sz="2400">
                <a:solidFill>
                  <a:srgbClr val="FF0000"/>
                </a:solidFill>
              </a:rPr>
              <a:t>人类文明成果</a:t>
            </a:r>
            <a:r>
              <a:rPr lang="zh-CN" altLang="en-US" sz="2400"/>
              <a:t>，发扬人类文明</a:t>
            </a:r>
            <a:endParaRPr lang="zh-CN" altLang="en-US" sz="2400"/>
          </a:p>
          <a:p>
            <a:pPr>
              <a:lnSpc>
                <a:spcPct val="150000"/>
              </a:lnSpc>
            </a:pPr>
            <a:r>
              <a:rPr lang="zh-CN" altLang="en-US" sz="2400"/>
              <a:t>（</a:t>
            </a:r>
            <a:r>
              <a:rPr lang="en-US" altLang="zh-CN" sz="2400"/>
              <a:t>4</a:t>
            </a:r>
            <a:r>
              <a:rPr lang="zh-CN" altLang="en-US" sz="2400"/>
              <a:t>）使学生学史明理、学史增信、学史崇德、学史力行，形成正确三观与历史观。</a:t>
            </a:r>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838200" y="1053465"/>
            <a:ext cx="10611485" cy="5568315"/>
          </a:xfrm>
          <a:prstGeom prst="rect">
            <a:avLst/>
          </a:prstGeom>
          <a:noFill/>
        </p:spPr>
        <p:txBody>
          <a:bodyPr wrap="square" rtlCol="0">
            <a:noAutofit/>
          </a:bodyPr>
          <a:p>
            <a:pPr>
              <a:lnSpc>
                <a:spcPct val="130000"/>
              </a:lnSpc>
            </a:pPr>
            <a:r>
              <a:rPr lang="zh-CN" sz="3200">
                <a:latin typeface="方正粗黑宋简体" panose="02000000000000000000" charset="-122"/>
                <a:ea typeface="方正粗黑宋简体" panose="02000000000000000000" charset="-122"/>
              </a:rPr>
              <a:t>二、</a:t>
            </a:r>
            <a:r>
              <a:rPr lang="zh-CN" altLang="en-US" sz="3200" dirty="0">
                <a:solidFill>
                  <a:prstClr val="black">
                    <a:lumMod val="75000"/>
                    <a:lumOff val="25000"/>
                  </a:prstClr>
                </a:solidFill>
                <a:latin typeface="方正粗黑宋简体" panose="02000000000000000000" charset="-122"/>
                <a:ea typeface="方正粗黑宋简体" panose="02000000000000000000" charset="-122"/>
                <a:cs typeface="+mn-ea"/>
                <a:sym typeface="+mn-lt"/>
              </a:rPr>
              <a:t>历史课程的</a:t>
            </a:r>
            <a:r>
              <a:rPr lang="zh-CN" altLang="en-US" sz="3200" dirty="0">
                <a:solidFill>
                  <a:srgbClr val="FF0000"/>
                </a:solidFill>
                <a:latin typeface="方正粗黑宋简体" panose="02000000000000000000" charset="-122"/>
                <a:ea typeface="方正粗黑宋简体" panose="02000000000000000000" charset="-122"/>
                <a:cs typeface="+mn-ea"/>
                <a:sym typeface="+mn-lt"/>
              </a:rPr>
              <a:t>特点</a:t>
            </a:r>
            <a:endParaRPr lang="zh-CN" sz="3200">
              <a:latin typeface="方正粗黑宋简体" panose="02000000000000000000" charset="-122"/>
              <a:ea typeface="方正粗黑宋简体" panose="02000000000000000000" charset="-122"/>
            </a:endParaRPr>
          </a:p>
          <a:p>
            <a:pPr>
              <a:lnSpc>
                <a:spcPct val="150000"/>
              </a:lnSpc>
            </a:pPr>
            <a:r>
              <a:rPr lang="en-US" altLang="zh-CN" sz="2800"/>
              <a:t>   </a:t>
            </a:r>
            <a:r>
              <a:rPr sz="2400"/>
              <a:t>义务教育历史课程四个主要的特点，即思想性、人文性、综合性和基础性。</a:t>
            </a:r>
            <a:endParaRPr sz="2400"/>
          </a:p>
          <a:p>
            <a:pPr>
              <a:lnSpc>
                <a:spcPct val="150000"/>
              </a:lnSpc>
            </a:pPr>
            <a:r>
              <a:rPr lang="zh-CN" sz="2400">
                <a:solidFill>
                  <a:srgbClr val="FF0000"/>
                </a:solidFill>
              </a:rPr>
              <a:t>思想性</a:t>
            </a:r>
            <a:r>
              <a:rPr lang="zh-CN" sz="2400"/>
              <a:t>：唯物史观指导，客观阐释历史的发展与变化</a:t>
            </a:r>
            <a:r>
              <a:rPr lang="en-US" altLang="zh-CN" sz="2400"/>
              <a:t>……</a:t>
            </a:r>
            <a:r>
              <a:rPr lang="zh-CN" sz="2400"/>
              <a:t>逐步树立正确的世界观、人生观、价值观和历史观。</a:t>
            </a:r>
            <a:endParaRPr lang="zh-CN" sz="2400"/>
          </a:p>
          <a:p>
            <a:pPr>
              <a:lnSpc>
                <a:spcPct val="150000"/>
              </a:lnSpc>
            </a:pPr>
            <a:r>
              <a:rPr lang="zh-CN" sz="2400">
                <a:solidFill>
                  <a:srgbClr val="FF0000"/>
                </a:solidFill>
              </a:rPr>
              <a:t>人文性</a:t>
            </a:r>
            <a:r>
              <a:rPr lang="zh-CN" sz="2400"/>
              <a:t>：陶冶学生心灵，正确理解人与社会、人与自然关系，积极向上，适应社会发展需要。</a:t>
            </a:r>
            <a:endParaRPr lang="zh-CN" sz="2400"/>
          </a:p>
          <a:p>
            <a:pPr>
              <a:lnSpc>
                <a:spcPct val="150000"/>
              </a:lnSpc>
            </a:pPr>
            <a:r>
              <a:rPr lang="zh-CN" sz="2400">
                <a:solidFill>
                  <a:srgbClr val="FF0000"/>
                </a:solidFill>
              </a:rPr>
              <a:t>综合性</a:t>
            </a:r>
            <a:r>
              <a:rPr lang="zh-CN" sz="2400"/>
              <a:t>：通过古今中外知识学习，对社会和历史有全面认识。</a:t>
            </a:r>
            <a:endParaRPr lang="zh-CN" sz="2400"/>
          </a:p>
          <a:p>
            <a:pPr>
              <a:lnSpc>
                <a:spcPct val="150000"/>
              </a:lnSpc>
            </a:pPr>
            <a:r>
              <a:rPr lang="zh-CN" sz="2400">
                <a:solidFill>
                  <a:srgbClr val="FF0000"/>
                </a:solidFill>
              </a:rPr>
              <a:t>基础性</a:t>
            </a:r>
            <a:r>
              <a:rPr lang="zh-CN" sz="2400"/>
              <a:t>：历史课程面向全体学生；为全面发展和终身学习打基础。</a:t>
            </a:r>
            <a:endParaRPr lang="zh-CN"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rot="5400000">
            <a:off x="5566508" y="-746248"/>
            <a:ext cx="5876415" cy="7371393"/>
          </a:xfrm>
          <a:prstGeom prst="rect">
            <a:avLst/>
          </a:prstGeom>
        </p:spPr>
      </p:pic>
      <p:sp>
        <p:nvSpPr>
          <p:cNvPr id="3" name="文本框 2"/>
          <p:cNvSpPr txBox="1"/>
          <p:nvPr/>
        </p:nvSpPr>
        <p:spPr>
          <a:xfrm>
            <a:off x="994099" y="3033226"/>
            <a:ext cx="6350000" cy="1322070"/>
          </a:xfrm>
          <a:prstGeom prst="rect">
            <a:avLst/>
          </a:prstGeom>
          <a:noFill/>
        </p:spPr>
        <p:txBody>
          <a:bodyPr wrap="none" rtlCol="0">
            <a:spAutoFit/>
            <a:scene3d>
              <a:camera prst="orthographicFront"/>
              <a:lightRig rig="threePt" dir="t"/>
            </a:scene3d>
            <a:sp3d contourW="12700"/>
          </a:bodyPr>
          <a:lstStyle/>
          <a:p>
            <a:pPr algn="l" defTabSz="914400"/>
            <a:r>
              <a:rPr lang="zh-CN" altLang="en-US"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义务教育历史课程改革</a:t>
            </a:r>
            <a:r>
              <a:rPr lang="en-US" altLang="zh-CN"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20</a:t>
            </a:r>
            <a:r>
              <a:rPr lang="zh-CN" altLang="en-US"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年</a:t>
            </a:r>
            <a:endParaRPr lang="zh-CN" altLang="en-US"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endParaRPr>
          </a:p>
          <a:p>
            <a:pPr algn="l" defTabSz="914400"/>
            <a:r>
              <a:rPr lang="zh-CN" altLang="en-US"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成就、问题与挑战</a:t>
            </a:r>
            <a:endParaRPr lang="zh-CN" altLang="en-US" sz="40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5" name="文本框 4"/>
          <p:cNvSpPr txBox="1"/>
          <p:nvPr/>
        </p:nvSpPr>
        <p:spPr>
          <a:xfrm>
            <a:off x="994099" y="2228541"/>
            <a:ext cx="2215383" cy="707794"/>
          </a:xfrm>
          <a:prstGeom prst="rect">
            <a:avLst/>
          </a:prstGeom>
          <a:noFill/>
        </p:spPr>
        <p:txBody>
          <a:bodyPr wrap="none" rtlCol="0">
            <a:spAutoFit/>
            <a:scene3d>
              <a:camera prst="orthographicFront"/>
              <a:lightRig rig="threePt" dir="t"/>
            </a:scene3d>
            <a:sp3d contourW="12700"/>
          </a:bodyPr>
          <a:lstStyle/>
          <a:p>
            <a:pPr defTabSz="914400"/>
            <a:r>
              <a:rPr lang="en-US" altLang="zh-CN" sz="4000" dirty="0">
                <a:solidFill>
                  <a:srgbClr val="DE7272">
                    <a:lumMod val="75000"/>
                  </a:srgbClr>
                </a:solidFill>
                <a:latin typeface="印品黑体"/>
                <a:ea typeface="微软雅黑" panose="020B0503020204020204" pitchFamily="34" charset="-122"/>
                <a:cs typeface="+mn-ea"/>
                <a:sym typeface="+mn-lt"/>
              </a:rPr>
              <a:t>PART 01</a:t>
            </a:r>
            <a:endParaRPr lang="zh-CN" altLang="en-US" sz="4000" dirty="0">
              <a:solidFill>
                <a:srgbClr val="DE7272">
                  <a:lumMod val="75000"/>
                </a:srgbClr>
              </a:solidFill>
              <a:latin typeface="印品黑体"/>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righ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838200" y="1269365"/>
            <a:ext cx="10611485" cy="5568315"/>
          </a:xfrm>
          <a:prstGeom prst="rect">
            <a:avLst/>
          </a:prstGeom>
          <a:noFill/>
        </p:spPr>
        <p:txBody>
          <a:bodyPr wrap="square" rtlCol="0">
            <a:noAutofit/>
          </a:bodyPr>
          <a:p>
            <a:pPr>
              <a:lnSpc>
                <a:spcPct val="130000"/>
              </a:lnSpc>
            </a:pPr>
            <a:r>
              <a:rPr lang="zh-CN" sz="3200">
                <a:latin typeface="方正粗黑宋简体" panose="02000000000000000000" charset="-122"/>
                <a:ea typeface="方正粗黑宋简体" panose="02000000000000000000" charset="-122"/>
              </a:rPr>
              <a:t>三、</a:t>
            </a:r>
            <a:r>
              <a:rPr lang="zh-CN" altLang="en-US" sz="3200" dirty="0">
                <a:solidFill>
                  <a:prstClr val="black">
                    <a:lumMod val="75000"/>
                    <a:lumOff val="25000"/>
                  </a:prstClr>
                </a:solidFill>
                <a:latin typeface="方正粗黑宋简体" panose="02000000000000000000" charset="-122"/>
                <a:ea typeface="方正粗黑宋简体" panose="02000000000000000000" charset="-122"/>
                <a:cs typeface="+mn-ea"/>
                <a:sym typeface="+mn-lt"/>
              </a:rPr>
              <a:t>历史课程的</a:t>
            </a:r>
            <a:r>
              <a:rPr lang="zh-CN" altLang="en-US" sz="3200" dirty="0">
                <a:solidFill>
                  <a:srgbClr val="FF0000"/>
                </a:solidFill>
                <a:latin typeface="方正粗黑宋简体" panose="02000000000000000000" charset="-122"/>
                <a:ea typeface="方正粗黑宋简体" panose="02000000000000000000" charset="-122"/>
                <a:cs typeface="+mn-ea"/>
                <a:sym typeface="+mn-lt"/>
              </a:rPr>
              <a:t>作用</a:t>
            </a:r>
            <a:endParaRPr lang="en-US" sz="28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sz="2800">
                <a:latin typeface="微软雅黑" panose="020B0503020204020204" pitchFamily="34" charset="-122"/>
                <a:ea typeface="微软雅黑" panose="020B0503020204020204" pitchFamily="34" charset="-122"/>
                <a:cs typeface="微软雅黑" panose="020B0503020204020204" pitchFamily="34" charset="-122"/>
              </a:rPr>
              <a:t>     1</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、鉴古知今</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rPr>
              <a:t>     2</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、认识历史规律</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rPr>
              <a:t>     3</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、培养家国情怀</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rPr>
              <a:t>     4</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、拓宽国际视野</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rot="5400000">
            <a:off x="5566508" y="-746248"/>
            <a:ext cx="5876415" cy="7371393"/>
          </a:xfrm>
          <a:prstGeom prst="rect">
            <a:avLst/>
          </a:prstGeom>
        </p:spPr>
      </p:pic>
      <p:sp>
        <p:nvSpPr>
          <p:cNvPr id="3" name="文本框 2"/>
          <p:cNvSpPr txBox="1"/>
          <p:nvPr/>
        </p:nvSpPr>
        <p:spPr>
          <a:xfrm>
            <a:off x="994099" y="3033226"/>
            <a:ext cx="5262880" cy="706755"/>
          </a:xfrm>
          <a:prstGeom prst="rect">
            <a:avLst/>
          </a:prstGeom>
          <a:noFill/>
        </p:spPr>
        <p:txBody>
          <a:bodyPr wrap="none" rtlCol="0">
            <a:spAutoFit/>
            <a:scene3d>
              <a:camera prst="orthographicFront"/>
              <a:lightRig rig="threePt" dir="t"/>
            </a:scene3d>
            <a:sp3d contourW="12700"/>
          </a:bodyPr>
          <a:lstStyle/>
          <a:p>
            <a:pPr algn="l" defTabSz="914400"/>
            <a:r>
              <a:rPr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义务教育历史课程</a:t>
            </a:r>
            <a:r>
              <a:rPr lang="zh-CN"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理念</a:t>
            </a:r>
            <a:endParaRPr lang="zh-CN"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5" name="文本框 4"/>
          <p:cNvSpPr txBox="1"/>
          <p:nvPr/>
        </p:nvSpPr>
        <p:spPr>
          <a:xfrm>
            <a:off x="994099" y="2228541"/>
            <a:ext cx="1960880" cy="706755"/>
          </a:xfrm>
          <a:prstGeom prst="rect">
            <a:avLst/>
          </a:prstGeom>
          <a:noFill/>
        </p:spPr>
        <p:txBody>
          <a:bodyPr wrap="none" rtlCol="0">
            <a:spAutoFit/>
            <a:scene3d>
              <a:camera prst="orthographicFront"/>
              <a:lightRig rig="threePt" dir="t"/>
            </a:scene3d>
            <a:sp3d contourW="12700"/>
          </a:bodyPr>
          <a:lstStyle/>
          <a:p>
            <a:pPr defTabSz="914400"/>
            <a:r>
              <a:rPr lang="en-US" altLang="zh-CN" sz="4000" dirty="0">
                <a:solidFill>
                  <a:srgbClr val="DE7272">
                    <a:lumMod val="75000"/>
                  </a:srgbClr>
                </a:solidFill>
                <a:latin typeface="印品黑体"/>
                <a:ea typeface="微软雅黑" panose="020B0503020204020204" pitchFamily="34" charset="-122"/>
                <a:cs typeface="+mn-ea"/>
                <a:sym typeface="+mn-lt"/>
              </a:rPr>
              <a:t>PART 04</a:t>
            </a:r>
            <a:endParaRPr lang="zh-CN" altLang="en-US" sz="4000" dirty="0">
              <a:solidFill>
                <a:srgbClr val="DE7272">
                  <a:lumMod val="75000"/>
                </a:srgbClr>
              </a:solidFill>
              <a:latin typeface="印品黑体"/>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righ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24" name="文本框 23"/>
          <p:cNvSpPr txBox="1"/>
          <p:nvPr/>
        </p:nvSpPr>
        <p:spPr>
          <a:xfrm>
            <a:off x="1758276" y="429875"/>
            <a:ext cx="68884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第一节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solidFill>
                  <a:prstClr val="black">
                    <a:lumMod val="75000"/>
                    <a:lumOff val="25000"/>
                  </a:prstClr>
                </a:solidFill>
                <a:latin typeface="印品黑体"/>
                <a:ea typeface="微软雅黑" panose="020B0503020204020204" pitchFamily="34" charset="-122"/>
                <a:cs typeface="+mn-ea"/>
                <a:sym typeface="+mn-lt"/>
              </a:rPr>
              <a:t>义务</a:t>
            </a:r>
            <a:r>
              <a:rPr lang="zh-CN" sz="3200" dirty="0">
                <a:solidFill>
                  <a:prstClr val="black">
                    <a:lumMod val="75000"/>
                    <a:lumOff val="25000"/>
                  </a:prstClr>
                </a:solidFill>
                <a:latin typeface="印品黑体"/>
                <a:ea typeface="微软雅黑" panose="020B0503020204020204" pitchFamily="34" charset="-122"/>
                <a:cs typeface="+mn-ea"/>
                <a:sym typeface="+mn-lt"/>
              </a:rPr>
              <a:t>教育历史课程遵循的</a:t>
            </a:r>
            <a:r>
              <a:rPr lang="zh-CN" sz="3200" dirty="0">
                <a:solidFill>
                  <a:srgbClr val="FF0000"/>
                </a:solidFill>
                <a:latin typeface="印品黑体"/>
                <a:ea typeface="微软雅黑" panose="020B0503020204020204" pitchFamily="34" charset="-122"/>
                <a:cs typeface="+mn-ea"/>
                <a:sym typeface="+mn-lt"/>
              </a:rPr>
              <a:t>原则</a:t>
            </a:r>
            <a:endParaRPr lang="zh-CN" sz="3200" dirty="0">
              <a:solidFill>
                <a:srgbClr val="FF0000"/>
              </a:solidFill>
              <a:latin typeface="印品黑体"/>
              <a:ea typeface="微软雅黑" panose="020B0503020204020204" pitchFamily="34" charset="-122"/>
              <a:cs typeface="+mn-ea"/>
              <a:sym typeface="+mn-lt"/>
            </a:endParaRPr>
          </a:p>
        </p:txBody>
      </p:sp>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zh-CN" sz="3200">
                <a:latin typeface="华文琥珀" panose="02010800040101010101" charset="-122"/>
                <a:ea typeface="华文琥珀" panose="02010800040101010101" charset="-122"/>
              </a:rPr>
              <a:t>一、素养导向，全面育人</a:t>
            </a:r>
            <a:endParaRPr lang="zh-CN" sz="32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全面贯彻党的育人方针，落实立德树人根本任务，发展素质教育。</a:t>
            </a:r>
            <a:endParaRPr lang="zh-CN" sz="2800">
              <a:latin typeface="微软雅黑" panose="020B0503020204020204" pitchFamily="34" charset="-122"/>
              <a:ea typeface="微软雅黑" panose="020B0503020204020204" pitchFamily="34" charset="-122"/>
            </a:endParaRPr>
          </a:p>
          <a:p>
            <a:pPr>
              <a:lnSpc>
                <a:spcPct val="130000"/>
              </a:lnSpc>
            </a:pPr>
            <a:r>
              <a:rPr lang="zh-CN" sz="3200">
                <a:latin typeface="华文琥珀" panose="02010800040101010101" charset="-122"/>
                <a:ea typeface="华文琥珀" panose="02010800040101010101" charset="-122"/>
              </a:rPr>
              <a:t>二、</a:t>
            </a:r>
            <a:r>
              <a:rPr lang="en-US" altLang="zh-CN" sz="3200">
                <a:latin typeface="华文琥珀" panose="02010800040101010101" charset="-122"/>
                <a:ea typeface="华文琥珀" panose="02010800040101010101" charset="-122"/>
              </a:rPr>
              <a:t> </a:t>
            </a:r>
            <a:r>
              <a:rPr lang="zh-CN" altLang="en-US" sz="3200">
                <a:latin typeface="华文琥珀" panose="02010800040101010101" charset="-122"/>
                <a:ea typeface="华文琥珀" panose="02010800040101010101" charset="-122"/>
              </a:rPr>
              <a:t>面向全体，普及常识</a:t>
            </a:r>
            <a:endParaRPr lang="zh-CN" altLang="en-US" sz="32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面向全体学生，普及历史；考虑学生认知特点，关注学生兴趣；重视历史知识的选择和组织；课程内容适当。</a:t>
            </a:r>
            <a:endParaRPr lang="zh-CN" altLang="en-US" sz="3200">
              <a:latin typeface="华文琥珀" panose="02010800040101010101" charset="-122"/>
              <a:ea typeface="华文琥珀" panose="02010800040101010101" charset="-122"/>
            </a:endParaRPr>
          </a:p>
          <a:p>
            <a:pPr>
              <a:lnSpc>
                <a:spcPct val="130000"/>
              </a:lnSpc>
            </a:pPr>
            <a:r>
              <a:rPr lang="zh-CN" altLang="en-US" sz="3200">
                <a:latin typeface="华文琥珀" panose="02010800040101010101" charset="-122"/>
                <a:ea typeface="华文琥珀" panose="02010800040101010101" charset="-122"/>
              </a:rPr>
              <a:t>三、加强综合，突出实践</a:t>
            </a:r>
            <a:endParaRPr lang="zh-CN" altLang="en-US" sz="32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sz="2800">
                <a:latin typeface="微软雅黑" panose="020B0503020204020204" pitchFamily="34" charset="-122"/>
                <a:ea typeface="微软雅黑" panose="020B0503020204020204" pitchFamily="34" charset="-122"/>
              </a:rPr>
              <a:t>注重联系（其他课程、生活实践、各个历史时期）；通过探究性主题，整合知识，学会全面认识历史和社会问题。</a:t>
            </a:r>
            <a:endParaRPr lang="zh-CN" sz="2800">
              <a:latin typeface="华文琥珀" panose="02010800040101010101" charset="-122"/>
              <a:ea typeface="华文琥珀" panose="02010800040101010101" charset="-122"/>
            </a:endParaRPr>
          </a:p>
          <a:p>
            <a:pPr>
              <a:lnSpc>
                <a:spcPct val="130000"/>
              </a:lnSpc>
            </a:pPr>
            <a:r>
              <a:rPr lang="en-US" altLang="zh-CN" sz="2800"/>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24" name="文本框 23"/>
          <p:cNvSpPr txBox="1"/>
          <p:nvPr/>
        </p:nvSpPr>
        <p:spPr>
          <a:xfrm>
            <a:off x="1759756" y="430899"/>
            <a:ext cx="64820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第二节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solidFill>
                  <a:prstClr val="black">
                    <a:lumMod val="75000"/>
                    <a:lumOff val="25000"/>
                  </a:prstClr>
                </a:solidFill>
                <a:latin typeface="印品黑体"/>
                <a:ea typeface="微软雅黑" panose="020B0503020204020204" pitchFamily="34" charset="-122"/>
                <a:cs typeface="+mn-ea"/>
                <a:sym typeface="+mn-lt"/>
              </a:rPr>
              <a:t>义务</a:t>
            </a:r>
            <a:r>
              <a:rPr lang="zh-CN" sz="3200" dirty="0">
                <a:solidFill>
                  <a:prstClr val="black">
                    <a:lumMod val="75000"/>
                    <a:lumOff val="25000"/>
                  </a:prstClr>
                </a:solidFill>
                <a:latin typeface="印品黑体"/>
                <a:ea typeface="微软雅黑" panose="020B0503020204020204" pitchFamily="34" charset="-122"/>
                <a:cs typeface="+mn-ea"/>
                <a:sym typeface="+mn-lt"/>
              </a:rPr>
              <a:t>教育历史课程</a:t>
            </a:r>
            <a:r>
              <a:rPr lang="zh-CN" sz="3200" dirty="0">
                <a:solidFill>
                  <a:srgbClr val="FF0000"/>
                </a:solidFill>
                <a:latin typeface="印品黑体"/>
                <a:ea typeface="微软雅黑" panose="020B0503020204020204" pitchFamily="34" charset="-122"/>
                <a:cs typeface="+mn-ea"/>
                <a:sym typeface="+mn-lt"/>
              </a:rPr>
              <a:t>理念解析</a:t>
            </a:r>
            <a:endParaRPr lang="zh-CN" sz="3200" dirty="0">
              <a:solidFill>
                <a:srgbClr val="FF0000"/>
              </a:solidFill>
              <a:latin typeface="印品黑体"/>
              <a:ea typeface="微软雅黑" panose="020B0503020204020204" pitchFamily="34" charset="-122"/>
              <a:cs typeface="+mn-ea"/>
              <a:sym typeface="+mn-lt"/>
            </a:endParaRPr>
          </a:p>
        </p:txBody>
      </p:sp>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sz="2800">
                <a:latin typeface="华文琥珀" panose="02010800040101010101" charset="-122"/>
                <a:ea typeface="华文琥珀" panose="02010800040101010101" charset="-122"/>
              </a:rPr>
              <a:t>一、立足学生核心素养发展，充分发挥历史课程育人功能</a:t>
            </a:r>
            <a:endParaRPr lang="zh-CN" sz="28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sz="2800">
                <a:latin typeface="微软雅黑" panose="020B0503020204020204" pitchFamily="34" charset="-122"/>
                <a:ea typeface="微软雅黑" panose="020B0503020204020204" pitchFamily="34" charset="-122"/>
              </a:rPr>
              <a:t>义务教育历史课程以培育学生核心素养为目标，并通过学业质量描述学生核心素养目标达成情况，课程设计的</a:t>
            </a:r>
            <a:r>
              <a:rPr lang="zh-CN" sz="2800">
                <a:solidFill>
                  <a:srgbClr val="FF0000"/>
                </a:solidFill>
                <a:latin typeface="微软雅黑" panose="020B0503020204020204" pitchFamily="34" charset="-122"/>
                <a:ea typeface="微软雅黑" panose="020B0503020204020204" pitchFamily="34" charset="-122"/>
              </a:rPr>
              <a:t>各个环节</a:t>
            </a:r>
            <a:r>
              <a:rPr lang="zh-CN" sz="2800">
                <a:latin typeface="微软雅黑" panose="020B0503020204020204" pitchFamily="34" charset="-122"/>
                <a:ea typeface="微软雅黑" panose="020B0503020204020204" pitchFamily="34" charset="-122"/>
              </a:rPr>
              <a:t>都立足于学生核心素养发展。</a:t>
            </a:r>
            <a:endParaRPr lang="zh-CN" sz="2800">
              <a:latin typeface="微软雅黑" panose="020B0503020204020204" pitchFamily="34" charset="-122"/>
              <a:ea typeface="微软雅黑" panose="020B0503020204020204" pitchFamily="34" charset="-122"/>
            </a:endParaRPr>
          </a:p>
          <a:p>
            <a:pPr>
              <a:lnSpc>
                <a:spcPct val="100000"/>
              </a:lnSpc>
            </a:pPr>
            <a:endParaRPr lang="zh-CN" sz="2800">
              <a:latin typeface="华文琥珀" panose="02010800040101010101" charset="-122"/>
              <a:ea typeface="华文琥珀" panose="02010800040101010101" charset="-122"/>
            </a:endParaRPr>
          </a:p>
          <a:p>
            <a:pPr>
              <a:lnSpc>
                <a:spcPct val="100000"/>
              </a:lnSpc>
            </a:pPr>
            <a:r>
              <a:rPr lang="en-US" altLang="zh-CN" sz="2800">
                <a:latin typeface="华文琥珀" panose="02010800040101010101" charset="-122"/>
                <a:ea typeface="华文琥珀" panose="02010800040101010101" charset="-122"/>
              </a:rPr>
              <a:t>       </a:t>
            </a:r>
            <a:r>
              <a:rPr lang="zh-CN" sz="2800">
                <a:latin typeface="华文琥珀" panose="02010800040101010101" charset="-122"/>
                <a:ea typeface="华文琥珀" panose="02010800040101010101" charset="-122"/>
              </a:rPr>
              <a:t>二、</a:t>
            </a:r>
            <a:r>
              <a:rPr lang="en-US" altLang="zh-CN" sz="2800">
                <a:latin typeface="华文琥珀" panose="02010800040101010101" charset="-122"/>
                <a:ea typeface="华文琥珀" panose="02010800040101010101" charset="-122"/>
              </a:rPr>
              <a:t> 以中外历史进程及其规律为基本线索，突出历史发展的阶段性特征</a:t>
            </a:r>
            <a:endParaRPr lang="en-US" altLang="zh-CN" sz="28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义务教育历史课程要依据历史学科特点和学生历史认知特点，建构符合中学历史教学規律、具有学科教学特色的内容体系。</a:t>
            </a: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sz="2800">
                <a:latin typeface="华文琥珀" panose="02010800040101010101" charset="-122"/>
                <a:ea typeface="华文琥珀" panose="02010800040101010101" charset="-122"/>
              </a:rPr>
              <a:t>三、精选和优化课程内容，突出思想性、基础性</a:t>
            </a:r>
            <a:endParaRPr lang="zh-CN" sz="28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义务教育历史课程内容应该是具体的、生动的，而不是抽象的、概念化的。课程内容的选择和组织要注重基础性，根据学生的认知水平精选基本的、重要的、典型的史事。</a:t>
            </a:r>
            <a:endParaRPr lang="zh-CN" sz="2800">
              <a:latin typeface="华文琥珀" panose="02010800040101010101" charset="-122"/>
              <a:ea typeface="华文琥珀" panose="02010800040101010101" charset="-122"/>
            </a:endParaRPr>
          </a:p>
          <a:p>
            <a:pPr>
              <a:lnSpc>
                <a:spcPct val="100000"/>
              </a:lnSpc>
            </a:pPr>
            <a:endParaRPr lang="zh-CN" sz="2800">
              <a:latin typeface="华文琥珀" panose="02010800040101010101" charset="-122"/>
              <a:ea typeface="华文琥珀" panose="02010800040101010101" charset="-122"/>
            </a:endParaRPr>
          </a:p>
          <a:p>
            <a:pPr>
              <a:lnSpc>
                <a:spcPct val="100000"/>
              </a:lnSpc>
            </a:pPr>
            <a:r>
              <a:rPr lang="en-US" altLang="zh-CN" sz="2800">
                <a:latin typeface="华文琥珀" panose="02010800040101010101" charset="-122"/>
                <a:ea typeface="华文琥珀" panose="02010800040101010101" charset="-122"/>
              </a:rPr>
              <a:t>        </a:t>
            </a:r>
            <a:r>
              <a:rPr lang="zh-CN" sz="2800">
                <a:latin typeface="华文琥珀" panose="02010800040101010101" charset="-122"/>
                <a:ea typeface="华文琥珀" panose="02010800040101010101" charset="-122"/>
              </a:rPr>
              <a:t>四、</a:t>
            </a:r>
            <a:r>
              <a:rPr lang="en-US" altLang="zh-CN" sz="2800">
                <a:latin typeface="华文琥珀" panose="02010800040101010101" charset="-122"/>
                <a:ea typeface="华文琥珀" panose="02010800040101010101" charset="-122"/>
              </a:rPr>
              <a:t> </a:t>
            </a:r>
            <a:r>
              <a:rPr lang="zh-CN" altLang="en-US" sz="2800">
                <a:latin typeface="华文琥珀" panose="02010800040101010101" charset="-122"/>
                <a:ea typeface="华文琥珀" panose="02010800040101010101" charset="-122"/>
              </a:rPr>
              <a:t>树立以学生为主体的教学观念，注重学生自主探究的学习活动，鼓励教学方式的创新</a:t>
            </a:r>
            <a:endParaRPr lang="en-US" altLang="zh-CN" sz="28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义务教育历史课程要树立以学生为主体的教学观念，充分考虑学生学习历史、认识历史的特点。要坚持教学相长，注重启发式、互动式、探究式教学，引导学生主动思考、积极提问、自主探究。</a:t>
            </a: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sz="2800">
                <a:latin typeface="华文琥珀" panose="02010800040101010101" charset="-122"/>
                <a:ea typeface="华文琥珀" panose="02010800040101010101" charset="-122"/>
              </a:rPr>
              <a:t>五、综合运用多种评价方式和方法，发挥评价促进学习和改进教学的功能</a:t>
            </a:r>
            <a:r>
              <a:rPr lang="en-US" altLang="zh-CN" sz="2800">
                <a:latin typeface="华文琥珀" panose="02010800040101010101" charset="-122"/>
                <a:ea typeface="华文琥珀" panose="02010800040101010101" charset="-122"/>
              </a:rPr>
              <a:t> </a:t>
            </a:r>
            <a:endParaRPr lang="zh-CN" sz="28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 </a:t>
            </a:r>
            <a:r>
              <a:rPr lang="zh-CN" sz="2800">
                <a:latin typeface="微软雅黑" panose="020B0503020204020204" pitchFamily="34" charset="-122"/>
                <a:ea typeface="微软雅黑" panose="020B0503020204020204" pitchFamily="34" charset="-122"/>
              </a:rPr>
              <a:t>义务教育历史课程评价以考查学生校心素养的发展状况为目标，综合运用形成性评价、诊断性评价、终结性评价等多种方式促进学习、改进教学。教师应将评价融入教学设计，进行整体规划。</a:t>
            </a:r>
            <a:endParaRPr lang="zh-CN" sz="2400">
              <a:latin typeface="微软雅黑" panose="020B0503020204020204" pitchFamily="34" charset="-122"/>
              <a:ea typeface="微软雅黑" panose="020B0503020204020204" pitchFamily="34" charset="-122"/>
            </a:endParaRPr>
          </a:p>
          <a:p>
            <a:pPr>
              <a:lnSpc>
                <a:spcPct val="100000"/>
              </a:lnSpc>
            </a:pPr>
            <a:endParaRPr lang="zh-CN" sz="2800">
              <a:latin typeface="华文琥珀" panose="02010800040101010101" charset="-122"/>
              <a:ea typeface="华文琥珀" panose="02010800040101010101" charset="-122"/>
            </a:endParaRPr>
          </a:p>
          <a:p>
            <a:pPr>
              <a:lnSpc>
                <a:spcPct val="100000"/>
              </a:lnSpc>
            </a:pP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24" name="文本框 23"/>
          <p:cNvSpPr txBox="1"/>
          <p:nvPr/>
        </p:nvSpPr>
        <p:spPr>
          <a:xfrm>
            <a:off x="1759756" y="430899"/>
            <a:ext cx="72948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第三节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sz="3200" dirty="0">
                <a:solidFill>
                  <a:prstClr val="black">
                    <a:lumMod val="75000"/>
                    <a:lumOff val="25000"/>
                  </a:prstClr>
                </a:solidFill>
                <a:latin typeface="印品黑体"/>
                <a:ea typeface="微软雅黑" panose="020B0503020204020204" pitchFamily="34" charset="-122"/>
                <a:cs typeface="+mn-ea"/>
                <a:sym typeface="+mn-lt"/>
              </a:rPr>
              <a:t>课程理念在内容上编排上的体现</a:t>
            </a:r>
            <a:endParaRPr lang="zh-CN"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cs typeface="方正粗黑宋简体" panose="02000000000000000000" charset="-122"/>
              </a:rPr>
              <a:t>一</a:t>
            </a:r>
            <a:r>
              <a:rPr lang="zh-CN" sz="2800">
                <a:latin typeface="方正粗黑宋简体" panose="02000000000000000000" charset="-122"/>
                <a:ea typeface="方正粗黑宋简体" panose="02000000000000000000" charset="-122"/>
                <a:cs typeface="方正粗黑宋简体" panose="02000000000000000000" charset="-122"/>
              </a:rPr>
              <a:t>、几种常见的历史课程内容编排模式</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lang="zh-CN" sz="2800">
              <a:latin typeface="华文琥珀" panose="02010800040101010101" charset="-122"/>
              <a:ea typeface="华文琥珀" panose="02010800040101010101" charset="-122"/>
            </a:endParaRPr>
          </a:p>
          <a:p>
            <a:pPr>
              <a:lnSpc>
                <a:spcPct val="140000"/>
              </a:lnSpc>
            </a:pPr>
            <a:r>
              <a:rPr lang="en-US" altLang="zh-CN" sz="28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 </a:t>
            </a:r>
            <a:r>
              <a:rPr lang="zh-CN" sz="2800">
                <a:latin typeface="微软雅黑" panose="020B0503020204020204" pitchFamily="34" charset="-122"/>
                <a:ea typeface="微软雅黑" panose="020B0503020204020204" pitchFamily="34" charset="-122"/>
              </a:rPr>
              <a:t>历史课程内容的编排有多种模式，较常见的是通史式、主题式和课题式。</a:t>
            </a:r>
            <a:endParaRPr lang="zh-CN" sz="2400">
              <a:latin typeface="微软雅黑" panose="020B0503020204020204" pitchFamily="34" charset="-122"/>
              <a:ea typeface="微软雅黑" panose="020B0503020204020204" pitchFamily="34" charset="-122"/>
            </a:endParaRPr>
          </a:p>
          <a:p>
            <a:pPr>
              <a:lnSpc>
                <a:spcPct val="140000"/>
              </a:lnSpc>
            </a:pPr>
            <a:r>
              <a:rPr lang="en-US" altLang="zh-CN" sz="2800">
                <a:latin typeface="微软雅黑" panose="020B0503020204020204" pitchFamily="34" charset="-122"/>
                <a:ea typeface="微软雅黑" panose="020B0503020204020204" pitchFamily="34" charset="-122"/>
              </a:rPr>
              <a:t>       </a:t>
            </a:r>
            <a:r>
              <a:rPr lang="zh-CN" sz="2800">
                <a:solidFill>
                  <a:srgbClr val="FF0000"/>
                </a:solidFill>
                <a:latin typeface="微软雅黑" panose="020B0503020204020204" pitchFamily="34" charset="-122"/>
                <a:ea typeface="微软雅黑" panose="020B0503020204020204" pitchFamily="34" charset="-122"/>
              </a:rPr>
              <a:t>通史式编排：</a:t>
            </a:r>
            <a:endParaRPr lang="zh-CN" sz="2800">
              <a:latin typeface="微软雅黑" panose="020B0503020204020204" pitchFamily="34" charset="-122"/>
              <a:ea typeface="微软雅黑" panose="020B0503020204020204" pitchFamily="34" charset="-122"/>
            </a:endParaRPr>
          </a:p>
          <a:p>
            <a:pPr>
              <a:lnSpc>
                <a:spcPct val="140000"/>
              </a:lnSpc>
            </a:pPr>
            <a:r>
              <a:rPr lang="zh-CN" sz="2800">
                <a:latin typeface="微软雅黑" panose="020B0503020204020204" pitchFamily="34" charset="-122"/>
                <a:ea typeface="微软雅黑" panose="020B0503020204020204" pitchFamily="34" charset="-122"/>
              </a:rPr>
              <a:t> </a:t>
            </a:r>
            <a:r>
              <a:rPr lang="en-US" altLang="zh-CN" sz="2800">
                <a:latin typeface="微软雅黑" panose="020B0503020204020204" pitchFamily="34" charset="-122"/>
                <a:ea typeface="微软雅黑" panose="020B0503020204020204" pitchFamily="34" charset="-122"/>
              </a:rPr>
              <a:t>      </a:t>
            </a:r>
            <a:r>
              <a:rPr lang="zh-CN" sz="2800">
                <a:latin typeface="微软雅黑" panose="020B0503020204020204" pitchFamily="34" charset="-122"/>
                <a:ea typeface="微软雅黑" panose="020B0503020204020204" pitchFamily="34" charset="-122"/>
              </a:rPr>
              <a:t>是以历史学的基本知识体系为设计框架，遵循学科的逻辑和顺序，按照时间顺序展现历史进程，对历史课程内容作贯通古今的编排，并对政治、经济、文化等各个方面都进行阐述。</a:t>
            </a:r>
            <a:endParaRPr lang="zh-CN" sz="2800">
              <a:latin typeface="微软雅黑" panose="020B0503020204020204" pitchFamily="34" charset="-122"/>
              <a:ea typeface="微软雅黑" panose="020B0503020204020204" pitchFamily="34" charset="-122"/>
            </a:endParaRPr>
          </a:p>
          <a:p>
            <a:pPr>
              <a:lnSpc>
                <a:spcPct val="100000"/>
              </a:lnSpc>
            </a:pPr>
            <a:endParaRPr lang="zh-CN" sz="2800">
              <a:latin typeface="微软雅黑" panose="020B0503020204020204" pitchFamily="34" charset="-122"/>
              <a:ea typeface="微软雅黑" panose="020B0503020204020204" pitchFamily="34" charset="-122"/>
            </a:endParaRPr>
          </a:p>
          <a:p>
            <a:pPr>
              <a:lnSpc>
                <a:spcPct val="100000"/>
              </a:lnSpc>
            </a:pP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2800">
                <a:latin typeface="微软雅黑" panose="020B0503020204020204" pitchFamily="34" charset="-122"/>
                <a:ea typeface="微软雅黑" panose="020B0503020204020204" pitchFamily="34" charset="-122"/>
              </a:rPr>
              <a:t>  </a:t>
            </a:r>
            <a:r>
              <a:rPr lang="zh-CN" sz="2800">
                <a:solidFill>
                  <a:srgbClr val="FF0000"/>
                </a:solidFill>
                <a:latin typeface="微软雅黑" panose="020B0503020204020204" pitchFamily="34" charset="-122"/>
                <a:ea typeface="微软雅黑" panose="020B0503020204020204" pitchFamily="34" charset="-122"/>
              </a:rPr>
              <a:t>主题式编排：</a:t>
            </a:r>
            <a:endParaRPr lang="zh-CN" sz="2800">
              <a:solidFill>
                <a:srgbClr val="FF0000"/>
              </a:solidFill>
              <a:latin typeface="微软雅黑" panose="020B0503020204020204" pitchFamily="34" charset="-122"/>
              <a:ea typeface="微软雅黑" panose="020B0503020204020204" pitchFamily="34" charset="-122"/>
            </a:endParaRPr>
          </a:p>
          <a:p>
            <a:pPr>
              <a:lnSpc>
                <a:spcPct val="140000"/>
              </a:lnSpc>
            </a:pPr>
            <a:r>
              <a:rPr lang="zh-CN" sz="2800">
                <a:solidFill>
                  <a:srgbClr val="FF0000"/>
                </a:solidFill>
                <a:latin typeface="微软雅黑" panose="020B0503020204020204" pitchFamily="34" charset="-122"/>
                <a:ea typeface="微软雅黑" panose="020B0503020204020204" pitchFamily="34" charset="-122"/>
              </a:rPr>
              <a:t> </a:t>
            </a:r>
            <a:r>
              <a:rPr lang="en-US" altLang="zh-CN" sz="2800">
                <a:solidFill>
                  <a:srgbClr val="FF0000"/>
                </a:solidFill>
                <a:latin typeface="微软雅黑" panose="020B0503020204020204" pitchFamily="34" charset="-122"/>
                <a:ea typeface="微软雅黑" panose="020B0503020204020204" pitchFamily="34" charset="-122"/>
              </a:rPr>
              <a:t>      </a:t>
            </a:r>
            <a:r>
              <a:rPr lang="zh-CN" sz="2800">
                <a:solidFill>
                  <a:schemeClr val="tx1"/>
                </a:solidFill>
                <a:latin typeface="微软雅黑" panose="020B0503020204020204" pitchFamily="34" charset="-122"/>
                <a:ea typeface="微软雅黑" panose="020B0503020204020204" pitchFamily="34" charset="-122"/>
              </a:rPr>
              <a:t>主要变化是在每个历史时期内容的选择上不再面面俱到，而是先为每个历史时期确定一个主题，然后根据主题选内容，与主题无关的不再编入课程，历史知识点大幅度减少。</a:t>
            </a:r>
            <a:endParaRPr lang="zh-CN" sz="2800">
              <a:solidFill>
                <a:srgbClr val="FF0000"/>
              </a:solidFill>
              <a:latin typeface="微软雅黑" panose="020B0503020204020204" pitchFamily="34" charset="-122"/>
              <a:ea typeface="微软雅黑" panose="020B0503020204020204" pitchFamily="34" charset="-122"/>
            </a:endParaRPr>
          </a:p>
          <a:p>
            <a:pPr>
              <a:lnSpc>
                <a:spcPct val="140000"/>
              </a:lnSpc>
            </a:pP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微软雅黑" panose="020B0503020204020204" pitchFamily="34" charset="-122"/>
                <a:ea typeface="微软雅黑" panose="020B0503020204020204" pitchFamily="34" charset="-122"/>
              </a:rPr>
              <a:t>      </a:t>
            </a:r>
            <a:r>
              <a:rPr lang="en-US" altLang="zh-CN" sz="2800">
                <a:solidFill>
                  <a:srgbClr val="FF0000"/>
                </a:solidFill>
                <a:latin typeface="微软雅黑" panose="020B0503020204020204" pitchFamily="34" charset="-122"/>
                <a:ea typeface="微软雅黑" panose="020B0503020204020204" pitchFamily="34" charset="-122"/>
              </a:rPr>
              <a:t> </a:t>
            </a:r>
            <a:r>
              <a:rPr lang="zh-CN" sz="2800">
                <a:solidFill>
                  <a:srgbClr val="FF0000"/>
                </a:solidFill>
                <a:latin typeface="微软雅黑" panose="020B0503020204020204" pitchFamily="34" charset="-122"/>
                <a:ea typeface="微软雅黑" panose="020B0503020204020204" pitchFamily="34" charset="-122"/>
              </a:rPr>
              <a:t>课题式编排：</a:t>
            </a:r>
            <a:endParaRPr lang="zh-CN"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sz="2800">
                <a:latin typeface="微软雅黑" panose="020B0503020204020204" pitchFamily="34" charset="-122"/>
                <a:ea typeface="微软雅黑" panose="020B0503020204020204" pitchFamily="34" charset="-122"/>
              </a:rPr>
              <a:t>按照时间的顺序，将历史上的重要人物、事件、现象等分别独立地进行编排，形成一个个的课题，而不是组合成单元。每一课题突出一项历史内容，并力求具体、形象、生动，使学生通过学习对这一内容有比较深刻的认识。</a:t>
            </a:r>
            <a:endParaRPr lang="zh-CN" sz="2800">
              <a:latin typeface="微软雅黑" panose="020B0503020204020204" pitchFamily="34" charset="-122"/>
              <a:ea typeface="微软雅黑" panose="020B0503020204020204" pitchFamily="34" charset="-122"/>
            </a:endParaRPr>
          </a:p>
          <a:p>
            <a:pPr>
              <a:lnSpc>
                <a:spcPct val="100000"/>
              </a:lnSpc>
            </a:pP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gn="just">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rPr>
              <a:t>二</a:t>
            </a:r>
            <a:r>
              <a:rPr lang="zh-CN" sz="2800">
                <a:latin typeface="方正粗黑宋简体" panose="02000000000000000000" charset="-122"/>
                <a:ea typeface="方正粗黑宋简体" panose="02000000000000000000" charset="-122"/>
                <a:cs typeface="方正粗黑宋简体" panose="02000000000000000000" charset="-122"/>
              </a:rPr>
              <a:t>、《义务教育历史课程标准（</a:t>
            </a:r>
            <a:r>
              <a:rPr lang="en-US" altLang="zh-CN" sz="2800">
                <a:latin typeface="方正粗黑宋简体" panose="02000000000000000000" charset="-122"/>
                <a:ea typeface="方正粗黑宋简体" panose="02000000000000000000" charset="-122"/>
                <a:cs typeface="方正粗黑宋简体" panose="02000000000000000000" charset="-122"/>
              </a:rPr>
              <a:t>2022</a:t>
            </a:r>
            <a:r>
              <a:rPr lang="zh-CN" altLang="en-US" sz="2800">
                <a:latin typeface="方正粗黑宋简体" panose="02000000000000000000" charset="-122"/>
                <a:ea typeface="方正粗黑宋简体" panose="02000000000000000000" charset="-122"/>
                <a:cs typeface="方正粗黑宋简体" panose="02000000000000000000" charset="-122"/>
              </a:rPr>
              <a:t>年版）》的课程内容体</a:t>
            </a:r>
            <a:r>
              <a:rPr lang="en-US" altLang="zh-CN" sz="2800">
                <a:latin typeface="方正粗黑宋简体" panose="02000000000000000000" charset="-122"/>
                <a:ea typeface="方正粗黑宋简体" panose="02000000000000000000" charset="-122"/>
                <a:cs typeface="方正粗黑宋简体" panose="02000000000000000000" charset="-122"/>
              </a:rPr>
              <a:t>            </a:t>
            </a:r>
            <a:r>
              <a:rPr lang="zh-CN" altLang="en-US" sz="2800">
                <a:latin typeface="方正粗黑宋简体" panose="02000000000000000000" charset="-122"/>
                <a:ea typeface="方正粗黑宋简体" panose="02000000000000000000" charset="-122"/>
                <a:cs typeface="方正粗黑宋简体" panose="02000000000000000000" charset="-122"/>
              </a:rPr>
              <a:t>系特点</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lang="zh-CN" sz="2800">
              <a:latin typeface="华文琥珀" panose="02010800040101010101" charset="-122"/>
              <a:ea typeface="华文琥珀" panose="02010800040101010101"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sz="3200">
                <a:latin typeface="华文琥珀" panose="02010800040101010101" charset="-122"/>
                <a:ea typeface="华文琥珀" panose="02010800040101010101" charset="-122"/>
              </a:rPr>
              <a:t>（一）依照时序，分阶段和时期展示历史发展的进程</a:t>
            </a:r>
            <a:endParaRPr lang="zh-CN" sz="32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sz="2800">
                <a:latin typeface="微软雅黑" panose="020B0503020204020204" pitchFamily="34" charset="-122"/>
                <a:ea typeface="微软雅黑" panose="020B0503020204020204" pitchFamily="34" charset="-122"/>
              </a:rPr>
              <a:t>历史知识的基本结构建立在时间顺序的基础上，所展现的历史进程以时间为坐标。历史的发展、变化、延续也需要通过时间体现出来。需要将漫长的历史进程划分出阶段，每个阶段划分出时期，分阶段、时期组织课程内容。这样，才能将零散的知识结构化，展现出历史发展的脉络。</a:t>
            </a:r>
            <a:endParaRPr lang="zh-CN" sz="2800">
              <a:latin typeface="微软雅黑" panose="020B0503020204020204" pitchFamily="34" charset="-122"/>
              <a:ea typeface="微软雅黑" panose="020B0503020204020204" pitchFamily="34" charset="-122"/>
            </a:endParaRPr>
          </a:p>
          <a:p>
            <a:pPr>
              <a:lnSpc>
                <a:spcPct val="100000"/>
              </a:lnSpc>
            </a:pP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24" name="文本框 23"/>
          <p:cNvSpPr txBox="1"/>
          <p:nvPr/>
        </p:nvSpPr>
        <p:spPr>
          <a:xfrm>
            <a:off x="1758276" y="429875"/>
            <a:ext cx="7701280" cy="583565"/>
          </a:xfrm>
          <a:prstGeom prst="rect">
            <a:avLst/>
          </a:prstGeom>
          <a:noFill/>
        </p:spPr>
        <p:txBody>
          <a:bodyPr wrap="none" rtlCol="0">
            <a:spAutoFit/>
            <a:scene3d>
              <a:camera prst="orthographicFront"/>
              <a:lightRig rig="threePt" dir="t"/>
            </a:scene3d>
            <a:sp3d contourW="12700"/>
          </a:bodyPr>
          <a:lstStyle/>
          <a:p>
            <a:pPr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第一节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solidFill>
                  <a:prstClr val="black">
                    <a:lumMod val="75000"/>
                    <a:lumOff val="25000"/>
                  </a:prstClr>
                </a:solidFill>
                <a:latin typeface="印品黑体"/>
                <a:ea typeface="微软雅黑" panose="020B0503020204020204" pitchFamily="34" charset="-122"/>
                <a:cs typeface="+mn-ea"/>
                <a:sym typeface="+mn-lt"/>
              </a:rPr>
              <a:t>义务教育历史课程改革取得的成就</a:t>
            </a:r>
            <a:endParaRPr lang="zh-CN" altLang="en-US"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zh-CN" altLang="en-US" sz="2800">
                <a:latin typeface="方正粗黑宋简体" panose="02000000000000000000" charset="-122"/>
                <a:ea typeface="方正粗黑宋简体" panose="02000000000000000000" charset="-122"/>
              </a:rPr>
              <a:t>一、新一轮基础教育课程改革的背景、目标和思路</a:t>
            </a:r>
            <a:endParaRPr lang="zh-CN" altLang="en-US" sz="2000">
              <a:latin typeface="方正粗黑宋简体" panose="02000000000000000000" charset="-122"/>
              <a:ea typeface="方正粗黑宋简体" panose="02000000000000000000" charset="-122"/>
            </a:endParaRPr>
          </a:p>
          <a:p>
            <a:pPr>
              <a:lnSpc>
                <a:spcPct val="120000"/>
              </a:lnSpc>
            </a:pPr>
            <a:endParaRPr lang="zh-CN" altLang="en-US" sz="2400">
              <a:latin typeface="华文琥珀" panose="02010800040101010101" charset="-122"/>
              <a:ea typeface="华文琥珀" panose="02010800040101010101" charset="-122"/>
            </a:endParaRPr>
          </a:p>
          <a:p>
            <a:pPr>
              <a:lnSpc>
                <a:spcPct val="120000"/>
              </a:lnSpc>
            </a:pPr>
            <a:r>
              <a:rPr lang="zh-CN" altLang="en-US" sz="2400">
                <a:latin typeface="华文琥珀" panose="02010800040101010101" charset="-122"/>
                <a:ea typeface="华文琥珀" panose="02010800040101010101" charset="-122"/>
              </a:rPr>
              <a:t>（一）《全日制义务教育历史课程标准（实验稿）》的研制</a:t>
            </a:r>
            <a:endParaRPr lang="zh-CN" altLang="en-US" sz="2400">
              <a:latin typeface="华文琥珀" panose="02010800040101010101" charset="-122"/>
              <a:ea typeface="华文琥珀" panose="02010800040101010101" charset="-122"/>
            </a:endParaRPr>
          </a:p>
          <a:p>
            <a:pPr>
              <a:lnSpc>
                <a:spcPct val="120000"/>
              </a:lnSpc>
            </a:pPr>
            <a:r>
              <a:rPr lang="en-US" altLang="zh-CN" sz="2400">
                <a:solidFill>
                  <a:srgbClr val="92D050"/>
                </a:solidFill>
              </a:rPr>
              <a:t>1</a:t>
            </a:r>
            <a:r>
              <a:rPr lang="zh-CN" altLang="en-US" sz="2400">
                <a:solidFill>
                  <a:srgbClr val="92D050"/>
                </a:solidFill>
              </a:rPr>
              <a:t>、背景</a:t>
            </a:r>
            <a:endParaRPr lang="zh-CN" altLang="en-US" sz="2400">
              <a:solidFill>
                <a:srgbClr val="92D050"/>
              </a:solidFill>
            </a:endParaRPr>
          </a:p>
          <a:p>
            <a:pPr>
              <a:lnSpc>
                <a:spcPct val="120000"/>
              </a:lnSpc>
            </a:pPr>
            <a:r>
              <a:rPr lang="en-US" altLang="zh-CN" sz="2400"/>
              <a:t>    </a:t>
            </a:r>
            <a:r>
              <a:rPr lang="zh-CN" altLang="en-US" sz="2400"/>
              <a:t>人类即将迈进</a:t>
            </a:r>
            <a:r>
              <a:rPr lang="en-US" altLang="zh-CN" sz="2400"/>
              <a:t>21</a:t>
            </a:r>
            <a:r>
              <a:rPr lang="zh-CN" altLang="en-US" sz="2400"/>
              <a:t>世纪，世界多极化和经济全球化不断发展，各国综合国力竞争激烈，尤其</a:t>
            </a:r>
            <a:r>
              <a:rPr lang="zh-CN" altLang="en-US" sz="2400">
                <a:solidFill>
                  <a:srgbClr val="FF0000"/>
                </a:solidFill>
              </a:rPr>
              <a:t>人才竞争</a:t>
            </a:r>
            <a:r>
              <a:rPr lang="zh-CN" altLang="en-US" sz="2400"/>
              <a:t>。我国社会主义现代化建设，实现</a:t>
            </a:r>
            <a:r>
              <a:rPr lang="zh-CN" altLang="en-US" sz="2400">
                <a:solidFill>
                  <a:srgbClr val="FF0000"/>
                </a:solidFill>
              </a:rPr>
              <a:t>中华民族伟大复兴</a:t>
            </a:r>
            <a:r>
              <a:rPr lang="zh-CN" altLang="en-US" sz="2400"/>
              <a:t>，都对基础教育提出更高要求。</a:t>
            </a:r>
            <a:endParaRPr lang="zh-CN" altLang="en-US" sz="2400"/>
          </a:p>
          <a:p>
            <a:endParaRPr lang="zh-CN" altLang="en-US" sz="2400"/>
          </a:p>
        </p:txBody>
      </p:sp>
      <p:pic>
        <p:nvPicPr>
          <p:cNvPr id="2" name="图片 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3" name="文本框 2"/>
          <p:cNvSpPr txBox="1"/>
          <p:nvPr/>
        </p:nvSpPr>
        <p:spPr>
          <a:xfrm>
            <a:off x="1758276" y="429875"/>
            <a:ext cx="7701280" cy="583565"/>
          </a:xfrm>
          <a:prstGeom prst="rect">
            <a:avLst/>
          </a:prstGeom>
          <a:noFill/>
        </p:spPr>
        <p:txBody>
          <a:bodyPr wrap="none" rtlCol="0">
            <a:spAutoFit/>
            <a:scene3d>
              <a:camera prst="orthographicFront"/>
              <a:lightRig rig="threePt" dir="t"/>
            </a:scene3d>
            <a:sp3d contourW="12700"/>
          </a:bodyPr>
          <a:p>
            <a:pPr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第一节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solidFill>
                  <a:prstClr val="black">
                    <a:lumMod val="75000"/>
                    <a:lumOff val="25000"/>
                  </a:prstClr>
                </a:solidFill>
                <a:latin typeface="印品黑体"/>
                <a:ea typeface="微软雅黑" panose="020B0503020204020204" pitchFamily="34" charset="-122"/>
                <a:cs typeface="+mn-ea"/>
                <a:sym typeface="+mn-lt"/>
              </a:rPr>
              <a:t>义务教育历史课程改革取得的成就</a:t>
            </a:r>
            <a:endParaRPr lang="zh-CN" altLang="en-US" sz="3200" dirty="0">
              <a:solidFill>
                <a:prstClr val="black">
                  <a:lumMod val="75000"/>
                  <a:lumOff val="25000"/>
                </a:prstClr>
              </a:solidFill>
              <a:latin typeface="印品黑体"/>
              <a:ea typeface="微软雅黑" panose="020B0503020204020204" pitchFamily="34" charset="-122"/>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 grpId="0"/>
      <p:bldP spid="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gn="just">
              <a:lnSpc>
                <a:spcPct val="130000"/>
              </a:lnSpc>
            </a:pPr>
            <a:r>
              <a:rPr lang="en-US" altLang="zh-CN" sz="3200">
                <a:latin typeface="华文琥珀" panose="02010800040101010101" charset="-122"/>
                <a:ea typeface="华文琥珀" panose="02010800040101010101" charset="-122"/>
              </a:rPr>
              <a:t>    </a:t>
            </a:r>
            <a:r>
              <a:rPr lang="zh-CN" sz="3200">
                <a:latin typeface="华文琥珀" panose="02010800040101010101" charset="-122"/>
                <a:ea typeface="华文琥珀" panose="02010800040101010101" charset="-122"/>
              </a:rPr>
              <a:t>（二）点线结合，注重结合</a:t>
            </a:r>
            <a:endParaRPr lang="zh-CN" sz="32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点”是具体的历史事实；“线”是历史发展的基本线索，同时注重较长时段的历史发展。通过“点”与“点”之间的联系来理解“线”，使学生在掌握历史事实的基础上理解历史发展的过程。学生通过学习不同板块的历史内容，初步把握中外历史发展的基本线素，认识不同历史时期的阶段特征。</a:t>
            </a:r>
            <a:endParaRPr lang="zh-CN" sz="2400">
              <a:latin typeface="微软雅黑" panose="020B0503020204020204" pitchFamily="34" charset="-122"/>
              <a:ea typeface="微软雅黑" panose="020B0503020204020204" pitchFamily="34" charset="-122"/>
            </a:endParaRPr>
          </a:p>
          <a:p>
            <a:pPr>
              <a:lnSpc>
                <a:spcPct val="130000"/>
              </a:lnSpc>
            </a:pPr>
            <a:r>
              <a:rPr lang="zh-CN" sz="24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跨学科主题学习是在中国历史和世界历史六个板块的基础上，进行学习的提升和折展。</a:t>
            </a:r>
            <a:endParaRPr lang="zh-CN" sz="2800">
              <a:latin typeface="微软雅黑" panose="020B0503020204020204" pitchFamily="34" charset="-122"/>
              <a:ea typeface="微软雅黑" panose="020B0503020204020204" pitchFamily="34" charset="-122"/>
            </a:endParaRPr>
          </a:p>
          <a:p>
            <a:pPr>
              <a:lnSpc>
                <a:spcPct val="100000"/>
              </a:lnSpc>
            </a:pP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微软雅黑" panose="020B0503020204020204" pitchFamily="34" charset="-122"/>
                <a:ea typeface="微软雅黑" panose="020B0503020204020204" pitchFamily="34" charset="-122"/>
              </a:rPr>
              <a:t>    </a:t>
            </a:r>
            <a:r>
              <a:rPr lang="zh-CN" sz="3200">
                <a:latin typeface="华文琥珀" panose="02010800040101010101" charset="-122"/>
                <a:ea typeface="华文琥珀" panose="02010800040101010101" charset="-122"/>
              </a:rPr>
              <a:t>（三）渗透方法指导，提高课程标准的适用性</a:t>
            </a:r>
            <a:endParaRPr lang="zh-CN" sz="32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新课标课程内容，不仅列出内容要求，还在每个板块设教学提示，根据内容特点对教师的教和学生的学提出原则性要求和方法指导。</a:t>
            </a:r>
            <a:endParaRPr lang="zh-CN" sz="2400">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教学提示紧密结合每个板块的具体内容，对师生的教学活动提出要求和建议，针对性强，提高了课程标准的实用性。</a:t>
            </a:r>
            <a:endParaRPr lang="zh-CN" sz="2400">
              <a:latin typeface="微软雅黑" panose="020B0503020204020204" pitchFamily="34" charset="-122"/>
              <a:ea typeface="微软雅黑" panose="020B0503020204020204" pitchFamily="34" charset="-122"/>
            </a:endParaRPr>
          </a:p>
          <a:p>
            <a:pPr>
              <a:lnSpc>
                <a:spcPct val="100000"/>
              </a:lnSpc>
            </a:pPr>
            <a:endParaRPr lang="zh-CN" altLang="en-US"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sz="28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rot="5400000">
            <a:off x="5566508" y="-746248"/>
            <a:ext cx="5876415" cy="7371393"/>
          </a:xfrm>
          <a:prstGeom prst="rect">
            <a:avLst/>
          </a:prstGeom>
        </p:spPr>
      </p:pic>
      <p:sp>
        <p:nvSpPr>
          <p:cNvPr id="3" name="文本框 2"/>
          <p:cNvSpPr txBox="1"/>
          <p:nvPr/>
        </p:nvSpPr>
        <p:spPr>
          <a:xfrm>
            <a:off x="994099" y="3033226"/>
            <a:ext cx="6278880" cy="706755"/>
          </a:xfrm>
          <a:prstGeom prst="rect">
            <a:avLst/>
          </a:prstGeom>
          <a:noFill/>
        </p:spPr>
        <p:txBody>
          <a:bodyPr wrap="none" rtlCol="0">
            <a:spAutoFit/>
            <a:scene3d>
              <a:camera prst="orthographicFront"/>
              <a:lightRig rig="threePt" dir="t"/>
            </a:scene3d>
            <a:sp3d contourW="12700"/>
          </a:bodyPr>
          <a:lstStyle/>
          <a:p>
            <a:pPr algn="l" defTabSz="914400"/>
            <a:r>
              <a:rPr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义务教育历史课程</a:t>
            </a:r>
            <a:r>
              <a:rPr lang="zh-CN"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rPr>
              <a:t>目标解读</a:t>
            </a:r>
            <a:endParaRPr lang="zh-CN" sz="4000" dirty="0">
              <a:solidFill>
                <a:prstClr val="black">
                  <a:lumMod val="75000"/>
                  <a:lumOff val="25000"/>
                </a:prst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5" name="文本框 4"/>
          <p:cNvSpPr txBox="1"/>
          <p:nvPr/>
        </p:nvSpPr>
        <p:spPr>
          <a:xfrm>
            <a:off x="994099" y="2228541"/>
            <a:ext cx="1960880" cy="706755"/>
          </a:xfrm>
          <a:prstGeom prst="rect">
            <a:avLst/>
          </a:prstGeom>
          <a:noFill/>
        </p:spPr>
        <p:txBody>
          <a:bodyPr wrap="none" rtlCol="0">
            <a:spAutoFit/>
            <a:scene3d>
              <a:camera prst="orthographicFront"/>
              <a:lightRig rig="threePt" dir="t"/>
            </a:scene3d>
            <a:sp3d contourW="12700"/>
          </a:bodyPr>
          <a:lstStyle/>
          <a:p>
            <a:pPr defTabSz="914400"/>
            <a:r>
              <a:rPr lang="en-US" altLang="zh-CN" sz="4000" dirty="0">
                <a:solidFill>
                  <a:srgbClr val="DE7272">
                    <a:lumMod val="75000"/>
                  </a:srgbClr>
                </a:solidFill>
                <a:latin typeface="印品黑体"/>
                <a:ea typeface="微软雅黑" panose="020B0503020204020204" pitchFamily="34" charset="-122"/>
                <a:cs typeface="+mn-ea"/>
                <a:sym typeface="+mn-lt"/>
              </a:rPr>
              <a:t>PART 05</a:t>
            </a:r>
            <a:endParaRPr lang="zh-CN" altLang="en-US" sz="4000" dirty="0">
              <a:solidFill>
                <a:srgbClr val="DE7272">
                  <a:lumMod val="75000"/>
                </a:srgbClr>
              </a:solidFill>
              <a:latin typeface="印品黑体"/>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righ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24" name="文本框 23"/>
          <p:cNvSpPr txBox="1"/>
          <p:nvPr/>
        </p:nvSpPr>
        <p:spPr>
          <a:xfrm>
            <a:off x="1759756" y="430899"/>
            <a:ext cx="40436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第一节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sz="3200" dirty="0">
                <a:solidFill>
                  <a:prstClr val="black">
                    <a:lumMod val="75000"/>
                    <a:lumOff val="25000"/>
                  </a:prstClr>
                </a:solidFill>
                <a:latin typeface="印品黑体"/>
                <a:ea typeface="微软雅黑" panose="020B0503020204020204" pitchFamily="34" charset="-122"/>
                <a:cs typeface="+mn-ea"/>
                <a:sym typeface="+mn-lt"/>
              </a:rPr>
              <a:t>核心素养内涵</a:t>
            </a:r>
            <a:endParaRPr lang="zh-CN" sz="3200" dirty="0">
              <a:solidFill>
                <a:prstClr val="black">
                  <a:lumMod val="75000"/>
                  <a:lumOff val="25000"/>
                </a:prstClr>
              </a:solidFill>
              <a:latin typeface="印品黑体"/>
              <a:ea typeface="微软雅黑" panose="020B0503020204020204" pitchFamily="34" charset="-122"/>
              <a:cs typeface="+mn-ea"/>
              <a:sym typeface="+mn-lt"/>
            </a:endParaRPr>
          </a:p>
        </p:txBody>
      </p:sp>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cs typeface="方正粗黑宋简体" panose="02000000000000000000" charset="-122"/>
              </a:rPr>
              <a:t>一</a:t>
            </a:r>
            <a:r>
              <a:rPr lang="zh-CN" sz="2800">
                <a:latin typeface="方正粗黑宋简体" panose="02000000000000000000" charset="-122"/>
                <a:ea typeface="方正粗黑宋简体" panose="02000000000000000000" charset="-122"/>
                <a:cs typeface="方正粗黑宋简体" panose="02000000000000000000" charset="-122"/>
              </a:rPr>
              <a:t>、学生发展核心素养的提出</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lang="zh-CN" sz="2800">
              <a:latin typeface="华文琥珀" panose="02010800040101010101" charset="-122"/>
              <a:ea typeface="华文琥珀" panose="02010800040101010101" charset="-122"/>
            </a:endParaRPr>
          </a:p>
          <a:p>
            <a:pPr>
              <a:lnSpc>
                <a:spcPct val="140000"/>
              </a:lnSpc>
            </a:pPr>
            <a:r>
              <a:rPr lang="en-US" altLang="zh-CN" sz="2800">
                <a:latin typeface="微软雅黑" panose="020B0503020204020204" pitchFamily="34" charset="-122"/>
                <a:ea typeface="微软雅黑" panose="020B0503020204020204" pitchFamily="34" charset="-122"/>
              </a:rPr>
              <a:t>    </a:t>
            </a:r>
            <a:r>
              <a:rPr lang="en-US" altLang="zh-CN" sz="3200">
                <a:latin typeface="微软雅黑" panose="020B0503020204020204" pitchFamily="34" charset="-122"/>
                <a:ea typeface="微软雅黑" panose="020B0503020204020204" pitchFamily="34" charset="-122"/>
              </a:rPr>
              <a:t> </a:t>
            </a:r>
            <a:r>
              <a:rPr lang="en-US" altLang="zh-CN" sz="2800">
                <a:latin typeface="微软雅黑" panose="020B0503020204020204" pitchFamily="34" charset="-122"/>
                <a:ea typeface="微软雅黑" panose="020B0503020204020204" pitchFamily="34" charset="-122"/>
              </a:rPr>
              <a:t> </a:t>
            </a:r>
            <a:r>
              <a:rPr lang="en-US" sz="2800">
                <a:latin typeface="方正粗黑宋简体" panose="02000000000000000000" charset="-122"/>
                <a:ea typeface="方正粗黑宋简体" panose="02000000000000000000" charset="-122"/>
                <a:cs typeface="方正粗黑宋简体" panose="02000000000000000000" charset="-122"/>
              </a:rPr>
              <a:t>1</a:t>
            </a:r>
            <a:r>
              <a:rPr lang="zh-CN" altLang="en-US" sz="2800">
                <a:latin typeface="方正粗黑宋简体" panose="02000000000000000000" charset="-122"/>
                <a:ea typeface="方正粗黑宋简体" panose="02000000000000000000" charset="-122"/>
                <a:cs typeface="方正粗黑宋简体" panose="02000000000000000000" charset="-122"/>
              </a:rPr>
              <a:t>、国际背景</a:t>
            </a:r>
            <a:endParaRPr lang="zh-CN" sz="2800">
              <a:latin typeface="方正粗黑宋简体" panose="02000000000000000000" charset="-122"/>
              <a:ea typeface="方正粗黑宋简体" panose="02000000000000000000" charset="-122"/>
              <a:cs typeface="方正粗黑宋简体" panose="02000000000000000000" charset="-122"/>
            </a:endParaRPr>
          </a:p>
          <a:p>
            <a:pPr>
              <a:lnSpc>
                <a:spcPct val="140000"/>
              </a:lnSpc>
            </a:pPr>
            <a:r>
              <a:rPr lang="en-US" altLang="zh-CN" sz="2400">
                <a:latin typeface="微软雅黑" panose="020B0503020204020204" pitchFamily="34" charset="-122"/>
                <a:ea typeface="微软雅黑" panose="020B0503020204020204" pitchFamily="34" charset="-122"/>
              </a:rPr>
              <a:t>      </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21 世纪以来，面对世界多极化、经济全球化、社会信息化、文化多样化的发展，以及世界格局变化所带来的挑战，很多国家的教育领域都在探寻能够在日趋激烈的</a:t>
            </a:r>
            <a:r>
              <a:rPr lang="zh-CN" altLang="en-US" sz="2800">
                <a:solidFill>
                  <a:srgbClr val="FF0000"/>
                </a:solidFill>
                <a:latin typeface="微软雅黑" panose="020B0503020204020204" pitchFamily="34" charset="-122"/>
                <a:ea typeface="微软雅黑" panose="020B0503020204020204" pitchFamily="34" charset="-122"/>
              </a:rPr>
              <a:t>国际竞争中</a:t>
            </a:r>
            <a:r>
              <a:rPr lang="zh-CN" altLang="en-US" sz="2800">
                <a:latin typeface="微软雅黑" panose="020B0503020204020204" pitchFamily="34" charset="-122"/>
                <a:ea typeface="微软雅黑" panose="020B0503020204020204" pitchFamily="34" charset="-122"/>
              </a:rPr>
              <a:t>立于不败之地、</a:t>
            </a:r>
            <a:r>
              <a:rPr lang="zh-CN" altLang="en-US" sz="2800">
                <a:solidFill>
                  <a:srgbClr val="FF0000"/>
                </a:solidFill>
                <a:latin typeface="微软雅黑" panose="020B0503020204020204" pitchFamily="34" charset="-122"/>
                <a:ea typeface="微软雅黑" panose="020B0503020204020204" pitchFamily="34" charset="-122"/>
              </a:rPr>
              <a:t>适合社会发展</a:t>
            </a:r>
            <a:r>
              <a:rPr lang="zh-CN" altLang="en-US" sz="2800">
                <a:latin typeface="微软雅黑" panose="020B0503020204020204" pitchFamily="34" charset="-122"/>
                <a:ea typeface="微软雅黑" panose="020B0503020204020204" pitchFamily="34" charset="-122"/>
              </a:rPr>
              <a:t>的新教育理念和教育模式。</a:t>
            </a:r>
            <a:endParaRPr lang="zh-CN" altLang="en-US" sz="24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altLang="en-US" sz="28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344805" y="1197610"/>
            <a:ext cx="11043920" cy="5064760"/>
          </a:xfrm>
          <a:prstGeom prst="rect">
            <a:avLst/>
          </a:prstGeom>
          <a:noFill/>
        </p:spPr>
        <p:txBody>
          <a:bodyPr wrap="square" rtlCol="0">
            <a:noAutofit/>
          </a:bodyPr>
          <a:p>
            <a:pPr>
              <a:lnSpc>
                <a:spcPct val="130000"/>
              </a:lnSpc>
            </a:pPr>
            <a:r>
              <a:rPr lang="en-US" altLang="zh-CN" sz="2800">
                <a:latin typeface="方正粗黑宋简体" panose="02000000000000000000" charset="-122"/>
                <a:ea typeface="方正粗黑宋简体" panose="02000000000000000000" charset="-122"/>
                <a:cs typeface="方正粗黑宋简体" panose="02000000000000000000" charset="-122"/>
              </a:rPr>
              <a:t>      2</a:t>
            </a:r>
            <a:r>
              <a:rPr lang="zh-CN" altLang="en-US" sz="2800">
                <a:latin typeface="方正粗黑宋简体" panose="02000000000000000000" charset="-122"/>
                <a:ea typeface="方正粗黑宋简体" panose="02000000000000000000" charset="-122"/>
                <a:cs typeface="方正粗黑宋简体" panose="02000000000000000000" charset="-122"/>
              </a:rPr>
              <a:t>、国内背景</a:t>
            </a:r>
            <a:endParaRPr lang="zh-CN" altLang="en-US" sz="2800">
              <a:latin typeface="微软雅黑" panose="020B0503020204020204" pitchFamily="34" charset="-122"/>
              <a:ea typeface="微软雅黑" panose="020B0503020204020204" pitchFamily="34" charset="-122"/>
            </a:endParaRPr>
          </a:p>
          <a:p>
            <a:pPr>
              <a:lnSpc>
                <a:spcPct val="140000"/>
              </a:lnSpc>
            </a:pP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2012年11 月召开的党的十八大提出：“坚持教育为社会主义现代化建设服务、为人民服务，把</a:t>
            </a:r>
            <a:r>
              <a:rPr lang="zh-CN" altLang="en-US" sz="2400">
                <a:solidFill>
                  <a:srgbClr val="FF0000"/>
                </a:solidFill>
                <a:latin typeface="微软雅黑" panose="020B0503020204020204" pitchFamily="34" charset="-122"/>
                <a:ea typeface="微软雅黑" panose="020B0503020204020204" pitchFamily="34" charset="-122"/>
              </a:rPr>
              <a:t>立德树人作为教育的根本任务</a:t>
            </a:r>
            <a:r>
              <a:rPr lang="zh-CN" altLang="en-US" sz="2400">
                <a:latin typeface="微软雅黑" panose="020B0503020204020204" pitchFamily="34" charset="-122"/>
                <a:ea typeface="微软雅黑" panose="020B0503020204020204" pitchFamily="34" charset="-122"/>
              </a:rPr>
              <a:t>，培养德智体美全面发展的社会主义建设者和接班人。</a:t>
            </a:r>
            <a:endParaRPr lang="zh-CN" altLang="en-US" sz="2400">
              <a:latin typeface="微软雅黑" panose="020B0503020204020204" pitchFamily="34" charset="-122"/>
              <a:ea typeface="微软雅黑" panose="020B0503020204020204" pitchFamily="34" charset="-122"/>
            </a:endParaRPr>
          </a:p>
          <a:p>
            <a:pPr>
              <a:lnSpc>
                <a:spcPct val="140000"/>
              </a:lnSpc>
            </a:pP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2014年3月，教育部发布《关于全面深化课程改革落实立德树人根本任务的意见》，提出了研究制订学生</a:t>
            </a:r>
            <a:r>
              <a:rPr lang="zh-CN" altLang="en-US" sz="2400">
                <a:solidFill>
                  <a:srgbClr val="FF0000"/>
                </a:solidFill>
                <a:latin typeface="微软雅黑" panose="020B0503020204020204" pitchFamily="34" charset="-122"/>
                <a:ea typeface="微软雅黑" panose="020B0503020204020204" pitchFamily="34" charset="-122"/>
              </a:rPr>
              <a:t>发展核心素养体系和学业质量标准</a:t>
            </a:r>
            <a:r>
              <a:rPr lang="zh-CN" altLang="en-US" sz="2400">
                <a:latin typeface="微软雅黑" panose="020B0503020204020204" pitchFamily="34" charset="-122"/>
                <a:ea typeface="微软雅黑" panose="020B0503020204020204" pitchFamily="34" charset="-122"/>
              </a:rPr>
              <a:t>的重要任务。</a:t>
            </a:r>
            <a:endParaRPr lang="zh-CN" altLang="en-US" sz="2400">
              <a:latin typeface="微软雅黑" panose="020B0503020204020204" pitchFamily="34" charset="-122"/>
              <a:ea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教育部从 2013 年开始，既借鉴国际课程改革的有益经验，又直面我国基础教育存在的急迫问题，</a:t>
            </a:r>
            <a:r>
              <a:rPr lang="zh-CN" altLang="en-US" sz="2400">
                <a:solidFill>
                  <a:srgbClr val="FF0000"/>
                </a:solidFill>
                <a:latin typeface="微软雅黑" panose="020B0503020204020204" pitchFamily="34" charset="-122"/>
                <a:ea typeface="微软雅黑" panose="020B0503020204020204" pitchFamily="34" charset="-122"/>
              </a:rPr>
              <a:t>确立了以学生发展核心素养为目标的课程改革方向</a:t>
            </a:r>
            <a:r>
              <a:rPr lang="zh-CN" altLang="en-US" sz="2400">
                <a:latin typeface="微软雅黑" panose="020B0503020204020204" pitchFamily="34" charset="-122"/>
                <a:ea typeface="微软雅黑" panose="020B0503020204020204" pitchFamily="34" charset="-122"/>
              </a:rPr>
              <a:t>，被看作构建中国特色社会主义新时代课程体系的重要举措。</a:t>
            </a: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rPr>
              <a:t>二</a:t>
            </a:r>
            <a:r>
              <a:rPr lang="zh-CN" sz="2800">
                <a:latin typeface="方正粗黑宋简体" panose="02000000000000000000" charset="-122"/>
                <a:ea typeface="方正粗黑宋简体" panose="02000000000000000000" charset="-122"/>
                <a:cs typeface="方正粗黑宋简体" panose="02000000000000000000" charset="-122"/>
              </a:rPr>
              <a:t>、确定历史课程要培养的核心素养的依据</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lang="zh-CN" sz="2800">
              <a:latin typeface="华文琥珀" panose="02010800040101010101" charset="-122"/>
              <a:ea typeface="华文琥珀" panose="02010800040101010101" charset="-122"/>
            </a:endParaRPr>
          </a:p>
          <a:p>
            <a:pPr>
              <a:lnSpc>
                <a:spcPct val="140000"/>
              </a:lnSpc>
            </a:pPr>
            <a:r>
              <a:rPr lang="en-US" altLang="zh-CN" sz="2800">
                <a:latin typeface="微软雅黑" panose="020B0503020204020204" pitchFamily="34" charset="-122"/>
                <a:ea typeface="微软雅黑" panose="020B0503020204020204" pitchFamily="34" charset="-122"/>
              </a:rPr>
              <a:t>    </a:t>
            </a:r>
            <a:r>
              <a:rPr lang="en-US" altLang="zh-CN" sz="3200">
                <a:latin typeface="微软雅黑" panose="020B0503020204020204" pitchFamily="34" charset="-122"/>
                <a:ea typeface="微软雅黑" panose="020B0503020204020204" pitchFamily="34" charset="-122"/>
              </a:rPr>
              <a:t> </a:t>
            </a:r>
            <a:r>
              <a:rPr lang="en-US" altLang="zh-CN" sz="2800">
                <a:latin typeface="微软雅黑" panose="020B0503020204020204" pitchFamily="34" charset="-122"/>
                <a:ea typeface="微软雅黑" panose="020B0503020204020204" pitchFamily="34" charset="-122"/>
              </a:rPr>
              <a:t> </a:t>
            </a:r>
            <a:r>
              <a:rPr lang="en-US" sz="2800" b="1">
                <a:latin typeface="微软雅黑" panose="020B0503020204020204" pitchFamily="34" charset="-122"/>
                <a:ea typeface="微软雅黑" panose="020B0503020204020204" pitchFamily="34" charset="-122"/>
              </a:rPr>
              <a:t>1</a:t>
            </a:r>
            <a:r>
              <a:rPr lang="zh-CN" altLang="en-US" sz="2800" b="1">
                <a:latin typeface="微软雅黑" panose="020B0503020204020204" pitchFamily="34" charset="-122"/>
                <a:ea typeface="微软雅黑" panose="020B0503020204020204" pitchFamily="34" charset="-122"/>
              </a:rPr>
              <a:t>、历史课程要培养的核心素养的确定是基于历史学的本质和历史教育本质的要求</a:t>
            </a:r>
            <a:endParaRPr lang="zh-CN" altLang="en-US" sz="2800">
              <a:latin typeface="微软雅黑" panose="020B0503020204020204" pitchFamily="34" charset="-122"/>
              <a:ea typeface="微软雅黑" panose="020B0503020204020204" pitchFamily="34" charset="-122"/>
            </a:endParaRPr>
          </a:p>
          <a:p>
            <a:pPr>
              <a:lnSpc>
                <a:spcPct val="140000"/>
              </a:lnSpc>
            </a:pP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（1)从历史</a:t>
            </a:r>
            <a:r>
              <a:rPr lang="zh-CN" altLang="en-US" sz="2400">
                <a:solidFill>
                  <a:srgbClr val="FF0000"/>
                </a:solidFill>
                <a:latin typeface="微软雅黑" panose="020B0503020204020204" pitchFamily="34" charset="-122"/>
                <a:ea typeface="微软雅黑" panose="020B0503020204020204" pitchFamily="34" charset="-122"/>
              </a:rPr>
              <a:t>学科本质</a:t>
            </a:r>
            <a:r>
              <a:rPr lang="zh-CN" altLang="en-US" sz="2400">
                <a:latin typeface="微软雅黑" panose="020B0503020204020204" pitchFamily="34" charset="-122"/>
                <a:ea typeface="微软雅黑" panose="020B0503020204020204" pitchFamily="34" charset="-122"/>
              </a:rPr>
              <a:t>的角度来看，历史学是记录和解释人类从古至今一系列活动进程的历史事件、历史人物、历史现象的一门学科，是人类精神文明的重要成果，是一切人文社会科学的基础。</a:t>
            </a:r>
            <a:endParaRPr lang="zh-CN" altLang="en-US" sz="2400">
              <a:latin typeface="微软雅黑" panose="020B0503020204020204" pitchFamily="34" charset="-122"/>
              <a:ea typeface="微软雅黑" panose="020B0503020204020204" pitchFamily="34" charset="-122"/>
            </a:endParaRPr>
          </a:p>
          <a:p>
            <a:pPr>
              <a:lnSpc>
                <a:spcPct val="140000"/>
              </a:lnSpc>
            </a:pP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(2)从</a:t>
            </a:r>
            <a:r>
              <a:rPr lang="zh-CN" altLang="en-US" sz="2400">
                <a:solidFill>
                  <a:srgbClr val="FF0000"/>
                </a:solidFill>
                <a:latin typeface="微软雅黑" panose="020B0503020204020204" pitchFamily="34" charset="-122"/>
                <a:ea typeface="微软雅黑" panose="020B0503020204020204" pitchFamily="34" charset="-122"/>
              </a:rPr>
              <a:t>历史教育的本质</a:t>
            </a:r>
            <a:r>
              <a:rPr lang="zh-CN" altLang="en-US" sz="2400">
                <a:latin typeface="微软雅黑" panose="020B0503020204020204" pitchFamily="34" charset="-122"/>
                <a:ea typeface="微软雅黑" panose="020B0503020204020204" pitchFamily="34" charset="-122"/>
              </a:rPr>
              <a:t>来看，历史课程是推行国家主流意识形态，培育国家认同、民族认同、文化认同的重要课程，是完善人格品质、提升人生境界的重要手段，也是培育人文素养、重塑社会道德、涵养家国情怀的重要组成部分。</a:t>
            </a:r>
            <a:endParaRPr lang="zh-CN" altLang="en-US" sz="24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altLang="en-US" sz="28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3200">
                <a:latin typeface="微软雅黑" panose="020B0503020204020204" pitchFamily="34" charset="-122"/>
                <a:ea typeface="微软雅黑" panose="020B0503020204020204" pitchFamily="34" charset="-122"/>
              </a:rPr>
              <a:t> </a:t>
            </a:r>
            <a:r>
              <a:rPr sz="2800" b="1">
                <a:latin typeface="微软雅黑" panose="020B0503020204020204" pitchFamily="34" charset="-122"/>
                <a:ea typeface="微软雅黑" panose="020B0503020204020204" pitchFamily="34" charset="-122"/>
              </a:rPr>
              <a:t>2</a:t>
            </a:r>
            <a:r>
              <a:rPr lang="zh-CN" sz="2800" b="1">
                <a:latin typeface="微软雅黑" panose="020B0503020204020204" pitchFamily="34" charset="-122"/>
                <a:ea typeface="微软雅黑" panose="020B0503020204020204" pitchFamily="34" charset="-122"/>
              </a:rPr>
              <a:t>、</a:t>
            </a:r>
            <a:r>
              <a:rPr sz="2800" b="1">
                <a:latin typeface="微软雅黑" panose="020B0503020204020204" pitchFamily="34" charset="-122"/>
                <a:ea typeface="微软雅黑" panose="020B0503020204020204" pitchFamily="34" charset="-122"/>
              </a:rPr>
              <a:t>基于基础教育学段历史课程目标不断探索的实践基础</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我国基础教育课程改革不断深化，不同学段的课程目标定位更加</a:t>
            </a:r>
            <a:r>
              <a:rPr lang="zh-CN" altLang="en-US" sz="2800">
                <a:solidFill>
                  <a:srgbClr val="FF0000"/>
                </a:solidFill>
                <a:latin typeface="微软雅黑" panose="020B0503020204020204" pitchFamily="34" charset="-122"/>
                <a:ea typeface="微软雅黑" panose="020B0503020204020204" pitchFamily="34" charset="-122"/>
              </a:rPr>
              <a:t>科学化</a:t>
            </a:r>
            <a:r>
              <a:rPr lang="zh-CN" altLang="en-US" sz="2800">
                <a:latin typeface="微软雅黑" panose="020B0503020204020204" pitchFamily="34" charset="-122"/>
                <a:ea typeface="微软雅黑" panose="020B0503020204020204" pitchFamily="34" charset="-122"/>
              </a:rPr>
              <a:t>，更加</a:t>
            </a:r>
            <a:r>
              <a:rPr lang="zh-CN" altLang="en-US" sz="2800">
                <a:solidFill>
                  <a:srgbClr val="FF0000"/>
                </a:solidFill>
                <a:latin typeface="微软雅黑" panose="020B0503020204020204" pitchFamily="34" charset="-122"/>
                <a:ea typeface="微软雅黑" panose="020B0503020204020204" pitchFamily="34" charset="-122"/>
              </a:rPr>
              <a:t>切合</a:t>
            </a:r>
            <a:r>
              <a:rPr lang="zh-CN" altLang="en-US" sz="2800">
                <a:latin typeface="微软雅黑" panose="020B0503020204020204" pitchFamily="34" charset="-122"/>
                <a:ea typeface="微软雅黑" panose="020B0503020204020204" pitchFamily="34" charset="-122"/>
              </a:rPr>
              <a:t>中国社会经济的发展需求，更加</a:t>
            </a:r>
            <a:r>
              <a:rPr lang="zh-CN" altLang="en-US" sz="2800">
                <a:solidFill>
                  <a:srgbClr val="FF0000"/>
                </a:solidFill>
                <a:latin typeface="微软雅黑" panose="020B0503020204020204" pitchFamily="34" charset="-122"/>
                <a:ea typeface="微软雅黑" panose="020B0503020204020204" pitchFamily="34" charset="-122"/>
              </a:rPr>
              <a:t>符合</a:t>
            </a:r>
            <a:r>
              <a:rPr lang="zh-CN" altLang="en-US" sz="2800">
                <a:latin typeface="微软雅黑" panose="020B0503020204020204" pitchFamily="34" charset="-122"/>
                <a:ea typeface="微软雅黑" panose="020B0503020204020204" pitchFamily="34" charset="-122"/>
              </a:rPr>
              <a:t>学生的认知特点和发展需求。</a:t>
            </a:r>
            <a:endParaRPr lang="zh-CN" altLang="en-US" sz="2800">
              <a:latin typeface="微软雅黑" panose="020B0503020204020204" pitchFamily="34" charset="-122"/>
              <a:ea typeface="微软雅黑" panose="020B0503020204020204" pitchFamily="34" charset="-122"/>
            </a:endParaRPr>
          </a:p>
          <a:p>
            <a:pPr>
              <a:lnSpc>
                <a:spcPct val="150000"/>
              </a:lnSpc>
            </a:pPr>
            <a:r>
              <a:rPr lang="en-US" altLang="zh-CN" sz="2800">
                <a:latin typeface="微软雅黑" panose="020B0503020204020204" pitchFamily="34" charset="-122"/>
                <a:ea typeface="微软雅黑" panose="020B0503020204020204" pitchFamily="34" charset="-122"/>
              </a:rPr>
              <a:t>      </a:t>
            </a:r>
            <a:r>
              <a:rPr sz="2800">
                <a:latin typeface="微软雅黑" panose="020B0503020204020204" pitchFamily="34" charset="-122"/>
                <a:ea typeface="微软雅黑" panose="020B0503020204020204" pitchFamily="34" charset="-122"/>
              </a:rPr>
              <a:t>教师在理解和把握五大核心素养的同时，在历史教学实际中进行积极探素，将培养学生历史核心素养落到实处，取得了非常多的成果，积累了丰富的经验。</a:t>
            </a:r>
            <a:endParaRPr sz="28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endParaRPr lang="zh-CN" altLang="en-US" sz="28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1056456" y="1197737"/>
            <a:ext cx="10332366" cy="5064935"/>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rPr>
              <a:t>三</a:t>
            </a:r>
            <a:r>
              <a:rPr lang="zh-CN" sz="2800">
                <a:latin typeface="方正粗黑宋简体" panose="02000000000000000000" charset="-122"/>
                <a:ea typeface="方正粗黑宋简体" panose="02000000000000000000" charset="-122"/>
                <a:cs typeface="方正粗黑宋简体" panose="02000000000000000000" charset="-122"/>
              </a:rPr>
              <a:t>、历史核心素养的内涵与价值</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lang="zh-CN" sz="2800">
              <a:latin typeface="华文琥珀" panose="02010800040101010101" charset="-122"/>
              <a:ea typeface="华文琥珀" panose="02010800040101010101" charset="-122"/>
            </a:endParaRPr>
          </a:p>
          <a:p>
            <a:pPr>
              <a:lnSpc>
                <a:spcPct val="140000"/>
              </a:lnSpc>
            </a:pPr>
            <a:r>
              <a:rPr lang="en-US" altLang="zh-CN" sz="2800">
                <a:latin typeface="微软雅黑" panose="020B0503020204020204" pitchFamily="34" charset="-122"/>
                <a:ea typeface="微软雅黑" panose="020B0503020204020204" pitchFamily="34" charset="-122"/>
              </a:rPr>
              <a:t>    </a:t>
            </a:r>
            <a:r>
              <a:rPr lang="en-US" altLang="zh-CN" sz="3200">
                <a:latin typeface="微软雅黑" panose="020B0503020204020204" pitchFamily="34" charset="-122"/>
                <a:ea typeface="微软雅黑" panose="020B0503020204020204" pitchFamily="34" charset="-122"/>
              </a:rPr>
              <a:t> 1</a:t>
            </a:r>
            <a:r>
              <a:rPr lang="zh-CN" sz="2800" b="1">
                <a:latin typeface="微软雅黑" panose="020B0503020204020204" pitchFamily="34" charset="-122"/>
                <a:ea typeface="微软雅黑" panose="020B0503020204020204" pitchFamily="34" charset="-122"/>
              </a:rPr>
              <a:t>、唯物史观</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唯物史观是揭示人类社会历史容观基础及发展规律的科学的历史观和方法论。</a:t>
            </a:r>
            <a:endParaRPr lang="zh-CN" altLang="en-US" sz="2400">
              <a:latin typeface="微软雅黑" panose="020B0503020204020204" pitchFamily="34" charset="-122"/>
              <a:ea typeface="微软雅黑" panose="020B0503020204020204" pitchFamily="34" charset="-122"/>
            </a:endParaRPr>
          </a:p>
          <a:p>
            <a:pPr>
              <a:lnSpc>
                <a:spcPct val="130000"/>
              </a:lnSpc>
            </a:pPr>
            <a:r>
              <a:rPr lang="en-US" altLang="zh-CN" sz="28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第一，社会存在决定社会意识为人类认识自身社会的历史演进确立了科学的理论基石。</a:t>
            </a:r>
            <a:endParaRPr lang="en-US" altLang="zh-CN" sz="2400">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     第二，生产力决定生产关系。</a:t>
            </a:r>
            <a:endParaRPr lang="en-US" altLang="zh-CN" sz="2400">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     第三，经济基础决定上层建筑。</a:t>
            </a:r>
            <a:endParaRPr lang="en-US" altLang="zh-CN" sz="2400">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     第四，社会形态从低级阶段到高级阶段发展。</a:t>
            </a:r>
            <a:endParaRPr lang="en-US" altLang="zh-CN" sz="2400">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     第五，正确运用阶级分析法。</a:t>
            </a:r>
            <a:endParaRPr lang="en-US" altLang="zh-CN" sz="2400">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     第六，人民群众是历史的创造者。</a:t>
            </a:r>
            <a:r>
              <a:rPr lang="en-US" altLang="zh-CN" sz="2800">
                <a:latin typeface="微软雅黑" panose="020B0503020204020204" pitchFamily="34" charset="-122"/>
                <a:ea typeface="微软雅黑" panose="020B0503020204020204" pitchFamily="34" charset="-122"/>
              </a:rPr>
              <a:t> </a:t>
            </a:r>
            <a:endParaRPr lang="zh-CN" altLang="en-US" sz="28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06476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3200">
                <a:latin typeface="微软雅黑" panose="020B0503020204020204" pitchFamily="34" charset="-122"/>
                <a:ea typeface="微软雅黑" panose="020B0503020204020204" pitchFamily="34" charset="-122"/>
              </a:rPr>
              <a:t>2</a:t>
            </a:r>
            <a:r>
              <a:rPr lang="zh-CN" sz="2800" b="1">
                <a:latin typeface="微软雅黑" panose="020B0503020204020204" pitchFamily="34" charset="-122"/>
                <a:ea typeface="微软雅黑" panose="020B0503020204020204" pitchFamily="34" charset="-122"/>
              </a:rPr>
              <a:t>、时空观念</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时空观念是在特定的时间联系和空间联系中对事物进行观察、分析的意识和思维方式。历史学科的时空观念，包括历史时序的观念和历史地理的观念。</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所谓</a:t>
            </a:r>
            <a:r>
              <a:rPr lang="zh-CN" altLang="en-US" sz="2400">
                <a:solidFill>
                  <a:srgbClr val="FF0000"/>
                </a:solidFill>
                <a:latin typeface="微软雅黑" panose="020B0503020204020204" pitchFamily="34" charset="-122"/>
                <a:ea typeface="微软雅黑" panose="020B0503020204020204" pitchFamily="34" charset="-122"/>
              </a:rPr>
              <a:t>时序观念</a:t>
            </a:r>
            <a:r>
              <a:rPr lang="zh-CN" altLang="en-US" sz="2400">
                <a:latin typeface="微软雅黑" panose="020B0503020204020204" pitchFamily="34" charset="-122"/>
                <a:ea typeface="微软雅黑" panose="020B0503020204020204" pitchFamily="34" charset="-122"/>
              </a:rPr>
              <a:t>，就是要将历史事物放在历史发展的长河中考察，认识和观察历史发展的全过程。</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所谓</a:t>
            </a:r>
            <a:r>
              <a:rPr lang="zh-CN" altLang="en-US" sz="2400">
                <a:solidFill>
                  <a:srgbClr val="FF0000"/>
                </a:solidFill>
                <a:latin typeface="微软雅黑" panose="020B0503020204020204" pitchFamily="34" charset="-122"/>
                <a:ea typeface="微软雅黑" panose="020B0503020204020204" pitchFamily="34" charset="-122"/>
              </a:rPr>
              <a:t>空间观念</a:t>
            </a:r>
            <a:r>
              <a:rPr lang="zh-CN" altLang="en-US" sz="2400">
                <a:latin typeface="微软雅黑" panose="020B0503020204020204" pitchFamily="34" charset="-122"/>
                <a:ea typeface="微软雅黑" panose="020B0503020204020204" pitchFamily="34" charset="-122"/>
              </a:rPr>
              <a:t>，就是要了解历史所发生的地点、区域、范围等，通过具体的空间定位，进而观察历史发展过程中的各个方面、它们之间的相互关系及其总的特点。</a:t>
            </a: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06476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3200">
                <a:latin typeface="微软雅黑" panose="020B0503020204020204" pitchFamily="34" charset="-122"/>
                <a:ea typeface="微软雅黑" panose="020B0503020204020204" pitchFamily="34" charset="-122"/>
              </a:rPr>
              <a:t>3</a:t>
            </a:r>
            <a:r>
              <a:rPr lang="zh-CN" sz="2800" b="1">
                <a:latin typeface="微软雅黑" panose="020B0503020204020204" pitchFamily="34" charset="-122"/>
                <a:ea typeface="微软雅黑" panose="020B0503020204020204" pitchFamily="34" charset="-122"/>
              </a:rPr>
              <a:t>、史料实证</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sz="2400">
                <a:latin typeface="微软雅黑" panose="020B0503020204020204" pitchFamily="34" charset="-122"/>
                <a:ea typeface="微软雅黑" panose="020B0503020204020204" pitchFamily="34" charset="-122"/>
              </a:rPr>
              <a:t>史料实证是指对获取的史料进行辨析，并运用可信史料努力重现历史真实的态度与方法。</a:t>
            </a:r>
            <a:r>
              <a:rPr sz="2400">
                <a:solidFill>
                  <a:srgbClr val="FF0000"/>
                </a:solidFill>
                <a:latin typeface="微软雅黑" panose="020B0503020204020204" pitchFamily="34" charset="-122"/>
                <a:ea typeface="微软雅黑" panose="020B0503020204020204" pitchFamily="34" charset="-122"/>
              </a:rPr>
              <a:t>史料</a:t>
            </a:r>
            <a:r>
              <a:rPr sz="2400">
                <a:latin typeface="微软雅黑" panose="020B0503020204020204" pitchFamily="34" charset="-122"/>
                <a:ea typeface="微软雅黑" panose="020B0503020204020204" pitchFamily="34" charset="-122"/>
              </a:rPr>
              <a:t>指的是能够记录或反映过去发生、存在过的事情的文字记载和一切物品。</a:t>
            </a:r>
            <a:r>
              <a:rPr sz="2400">
                <a:solidFill>
                  <a:srgbClr val="FF0000"/>
                </a:solidFill>
                <a:latin typeface="微软雅黑" panose="020B0503020204020204" pitchFamily="34" charset="-122"/>
                <a:ea typeface="微软雅黑" panose="020B0503020204020204" pitchFamily="34" charset="-122"/>
              </a:rPr>
              <a:t>实证</a:t>
            </a:r>
            <a:r>
              <a:rPr sz="2400">
                <a:latin typeface="微软雅黑" panose="020B0503020204020204" pitchFamily="34" charset="-122"/>
                <a:ea typeface="微软雅黑" panose="020B0503020204020204" pitchFamily="34" charset="-122"/>
              </a:rPr>
              <a:t>是研究历史问题的基本方法之一。</a:t>
            </a:r>
            <a:endParaRPr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重要原则：</a:t>
            </a:r>
            <a:endParaRPr lang="zh-CN" sz="2400">
              <a:latin typeface="微软雅黑" panose="020B0503020204020204" pitchFamily="34" charset="-122"/>
              <a:ea typeface="微软雅黑" panose="020B0503020204020204" pitchFamily="34" charset="-122"/>
            </a:endParaRPr>
          </a:p>
          <a:p>
            <a:pPr>
              <a:lnSpc>
                <a:spcPct val="150000"/>
              </a:lnSpc>
            </a:pPr>
            <a:r>
              <a:rPr lang="zh-CN"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）论从史出</a:t>
            </a: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sym typeface="+mn-ea"/>
              </a:rPr>
              <a:t>4</a:t>
            </a:r>
            <a:r>
              <a:rPr lang="zh-CN" altLang="en-US" sz="2400">
                <a:latin typeface="微软雅黑" panose="020B0503020204020204" pitchFamily="34" charset="-122"/>
                <a:ea typeface="微软雅黑" panose="020B0503020204020204" pitchFamily="34" charset="-122"/>
                <a:sym typeface="+mn-ea"/>
              </a:rPr>
              <a:t>）提高全面运用史料的能力</a:t>
            </a:r>
            <a:endParaRPr lang="zh-CN" altLang="en-US" sz="2400">
              <a:latin typeface="微软雅黑" panose="020B0503020204020204" pitchFamily="34" charset="-122"/>
              <a:ea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rPr>
              <a:t>2</a:t>
            </a:r>
            <a:r>
              <a:rPr lang="zh-CN" altLang="en-US" sz="2400">
                <a:latin typeface="微软雅黑" panose="020B0503020204020204" pitchFamily="34" charset="-122"/>
                <a:ea typeface="微软雅黑" panose="020B0503020204020204" pitchFamily="34" charset="-122"/>
              </a:rPr>
              <a:t>）孤证不立</a:t>
            </a: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rPr>
              <a:t>5</a:t>
            </a:r>
            <a:r>
              <a:rPr lang="zh-CN" altLang="en-US" sz="2400">
                <a:latin typeface="微软雅黑" panose="020B0503020204020204" pitchFamily="34" charset="-122"/>
                <a:ea typeface="微软雅黑" panose="020B0503020204020204" pitchFamily="34" charset="-122"/>
              </a:rPr>
              <a:t>）摆事实，讲道理</a:t>
            </a:r>
            <a:endParaRPr lang="zh-CN" altLang="en-US" sz="2400">
              <a:latin typeface="微软雅黑" panose="020B0503020204020204" pitchFamily="34" charset="-122"/>
              <a:ea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sym typeface="+mn-ea"/>
              </a:rPr>
              <a:t>（</a:t>
            </a:r>
            <a:r>
              <a:rPr lang="en-US" altLang="zh-CN" sz="2400">
                <a:latin typeface="微软雅黑" panose="020B0503020204020204" pitchFamily="34" charset="-122"/>
                <a:ea typeface="微软雅黑" panose="020B0503020204020204" pitchFamily="34" charset="-122"/>
                <a:sym typeface="+mn-ea"/>
              </a:rPr>
              <a:t>3</a:t>
            </a:r>
            <a:r>
              <a:rPr lang="zh-CN" altLang="en-US" sz="2400">
                <a:latin typeface="微软雅黑" panose="020B0503020204020204" pitchFamily="34" charset="-122"/>
                <a:ea typeface="微软雅黑" panose="020B0503020204020204" pitchFamily="34" charset="-122"/>
                <a:sym typeface="+mn-ea"/>
              </a:rPr>
              <a:t>）注意挖掘史料背后的社会背景含义和微观特定情境，勿望文生义、断章取义</a:t>
            </a:r>
            <a:endParaRPr lang="zh-CN" altLang="en-US" sz="2400">
              <a:latin typeface="微软雅黑" panose="020B0503020204020204" pitchFamily="34" charset="-122"/>
              <a:ea typeface="微软雅黑" panose="020B0503020204020204" pitchFamily="34" charset="-122"/>
            </a:endParaRPr>
          </a:p>
          <a:p>
            <a:pPr>
              <a:lnSpc>
                <a:spcPct val="150000"/>
              </a:lnSpc>
            </a:pPr>
            <a:endParaRPr lang="zh-CN" altLang="en-US" sz="2400">
              <a:latin typeface="微软雅黑" panose="020B0503020204020204" pitchFamily="34" charset="-122"/>
              <a:ea typeface="微软雅黑" panose="020B0503020204020204" pitchFamily="34" charset="-122"/>
            </a:endParaRPr>
          </a:p>
          <a:p>
            <a:pPr>
              <a:lnSpc>
                <a:spcPct val="150000"/>
              </a:lnSpc>
            </a:pP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20000"/>
              </a:lnSpc>
            </a:pPr>
            <a:r>
              <a:rPr lang="en-US" altLang="zh-CN" sz="2400">
                <a:solidFill>
                  <a:schemeClr val="accent6"/>
                </a:solidFill>
              </a:rPr>
              <a:t>2</a:t>
            </a:r>
            <a:r>
              <a:rPr lang="zh-CN" altLang="en-US" sz="2400">
                <a:solidFill>
                  <a:schemeClr val="accent6"/>
                </a:solidFill>
              </a:rPr>
              <a:t>、目标</a:t>
            </a:r>
            <a:endParaRPr lang="zh-CN" altLang="en-US" sz="2400">
              <a:solidFill>
                <a:schemeClr val="accent6"/>
              </a:solidFill>
            </a:endParaRPr>
          </a:p>
          <a:p>
            <a:pPr>
              <a:lnSpc>
                <a:spcPct val="120000"/>
              </a:lnSpc>
            </a:pPr>
            <a:r>
              <a:rPr lang="en-US" altLang="zh-CN" sz="2400"/>
              <a:t>    </a:t>
            </a:r>
            <a:r>
              <a:rPr lang="zh-CN" altLang="en-US" sz="2400"/>
              <a:t>以邓小平关于“教育要</a:t>
            </a:r>
            <a:r>
              <a:rPr lang="zh-CN" altLang="en-US" sz="2400">
                <a:solidFill>
                  <a:srgbClr val="FF0000"/>
                </a:solidFill>
              </a:rPr>
              <a:t>面向现代化，面向世界，面向未来</a:t>
            </a:r>
            <a:r>
              <a:rPr lang="zh-CN" altLang="en-US" sz="2400"/>
              <a:t>”的方针和“</a:t>
            </a:r>
            <a:r>
              <a:rPr lang="zh-CN" altLang="en-US" sz="2400">
                <a:solidFill>
                  <a:srgbClr val="FF0000"/>
                </a:solidFill>
              </a:rPr>
              <a:t>三个代表</a:t>
            </a:r>
            <a:r>
              <a:rPr lang="zh-CN" altLang="en-US" sz="2400"/>
              <a:t>”重要思想为指导，全面贯彻党的教育方针，全面推进</a:t>
            </a:r>
            <a:r>
              <a:rPr lang="zh-CN" altLang="en-US" sz="2400">
                <a:solidFill>
                  <a:srgbClr val="FF0000"/>
                </a:solidFill>
              </a:rPr>
              <a:t>素质教育</a:t>
            </a:r>
            <a:r>
              <a:rPr lang="zh-CN" altLang="en-US" sz="2400"/>
              <a:t>，使学生逐步形成正确的世界观、人生观和价值观；热爱祖国、热爱社会主义；成为</a:t>
            </a:r>
            <a:r>
              <a:rPr lang="zh-CN" altLang="en-US" sz="2400">
                <a:solidFill>
                  <a:srgbClr val="FF0000"/>
                </a:solidFill>
              </a:rPr>
              <a:t>有理想、有道德、有文化、有纪律</a:t>
            </a:r>
            <a:r>
              <a:rPr lang="zh-CN" altLang="en-US" sz="2400"/>
              <a:t>的一代新人。</a:t>
            </a:r>
            <a:endParaRPr lang="zh-CN" altLang="en-US" sz="2400"/>
          </a:p>
          <a:p>
            <a:pPr>
              <a:lnSpc>
                <a:spcPct val="120000"/>
              </a:lnSpc>
            </a:pPr>
            <a:endParaRPr lang="en-US" altLang="zh-CN" sz="2400">
              <a:solidFill>
                <a:schemeClr val="accent6"/>
              </a:solidFill>
              <a:sym typeface="+mn-ea"/>
            </a:endParaRPr>
          </a:p>
          <a:p>
            <a:pPr>
              <a:lnSpc>
                <a:spcPct val="120000"/>
              </a:lnSpc>
            </a:pPr>
            <a:r>
              <a:rPr lang="en-US" altLang="zh-CN" sz="2400">
                <a:solidFill>
                  <a:schemeClr val="accent6"/>
                </a:solidFill>
                <a:sym typeface="+mn-ea"/>
              </a:rPr>
              <a:t>3</a:t>
            </a:r>
            <a:r>
              <a:rPr lang="zh-CN" altLang="en-US" sz="2400">
                <a:solidFill>
                  <a:schemeClr val="accent6"/>
                </a:solidFill>
                <a:sym typeface="+mn-ea"/>
              </a:rPr>
              <a:t>、思路</a:t>
            </a:r>
            <a:endParaRPr lang="zh-CN" altLang="en-US" sz="2400">
              <a:solidFill>
                <a:schemeClr val="accent6"/>
              </a:solidFill>
            </a:endParaRPr>
          </a:p>
          <a:p>
            <a:pPr>
              <a:lnSpc>
                <a:spcPct val="140000"/>
              </a:lnSpc>
            </a:pPr>
            <a:r>
              <a:rPr lang="en-US" altLang="zh-CN" sz="2400">
                <a:sym typeface="+mn-ea"/>
              </a:rPr>
              <a:t>  </a:t>
            </a:r>
            <a:r>
              <a:rPr lang="zh-CN" altLang="en-US" sz="2400">
                <a:sym typeface="+mn-ea"/>
              </a:rPr>
              <a:t>改变过于注重知识传授，强调学生</a:t>
            </a:r>
            <a:r>
              <a:rPr lang="zh-CN" altLang="en-US" sz="2400">
                <a:solidFill>
                  <a:srgbClr val="FF0000"/>
                </a:solidFill>
                <a:sym typeface="+mn-ea"/>
              </a:rPr>
              <a:t>主动学习</a:t>
            </a:r>
            <a:r>
              <a:rPr lang="zh-CN" altLang="en-US" sz="2400">
                <a:sym typeface="+mn-ea"/>
              </a:rPr>
              <a:t>，形成正确价值观；</a:t>
            </a:r>
            <a:endParaRPr lang="zh-CN" altLang="en-US" sz="2400"/>
          </a:p>
          <a:p>
            <a:pPr>
              <a:lnSpc>
                <a:spcPct val="140000"/>
              </a:lnSpc>
            </a:pPr>
            <a:r>
              <a:rPr lang="en-US" altLang="zh-CN" sz="2400">
                <a:sym typeface="+mn-ea"/>
              </a:rPr>
              <a:t>  </a:t>
            </a:r>
            <a:r>
              <a:rPr lang="zh-CN" altLang="en-US" sz="2400">
                <a:sym typeface="+mn-ea"/>
              </a:rPr>
              <a:t>改变过于强调</a:t>
            </a:r>
            <a:r>
              <a:rPr lang="zh-CN" altLang="en-US" sz="2400">
                <a:solidFill>
                  <a:srgbClr val="FF0000"/>
                </a:solidFill>
                <a:sym typeface="+mn-ea"/>
              </a:rPr>
              <a:t>学科本位</a:t>
            </a:r>
            <a:endParaRPr lang="zh-CN" altLang="en-US" sz="2400"/>
          </a:p>
          <a:p>
            <a:pPr>
              <a:lnSpc>
                <a:spcPct val="140000"/>
              </a:lnSpc>
            </a:pPr>
            <a:r>
              <a:rPr lang="en-US" altLang="zh-CN" sz="2400">
                <a:sym typeface="+mn-ea"/>
              </a:rPr>
              <a:t>  </a:t>
            </a:r>
            <a:r>
              <a:rPr lang="zh-CN" altLang="en-US" sz="2400">
                <a:sym typeface="+mn-ea"/>
              </a:rPr>
              <a:t>改变课程内容</a:t>
            </a:r>
            <a:r>
              <a:rPr lang="en-US" altLang="zh-CN" sz="2400">
                <a:sym typeface="+mn-ea"/>
              </a:rPr>
              <a:t>“</a:t>
            </a:r>
            <a:r>
              <a:rPr lang="zh-CN" altLang="en-US" sz="2400">
                <a:solidFill>
                  <a:srgbClr val="FF0000"/>
                </a:solidFill>
                <a:sym typeface="+mn-ea"/>
              </a:rPr>
              <a:t>难、繁、偏、旧</a:t>
            </a:r>
            <a:r>
              <a:rPr lang="en-US" altLang="zh-CN" sz="2400">
                <a:sym typeface="+mn-ea"/>
              </a:rPr>
              <a:t>”</a:t>
            </a:r>
            <a:r>
              <a:rPr lang="zh-CN" altLang="en-US" sz="2400">
                <a:sym typeface="+mn-ea"/>
              </a:rPr>
              <a:t>等</a:t>
            </a:r>
            <a:endParaRPr lang="zh-CN" altLang="en-US" sz="2400"/>
          </a:p>
          <a:p>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06476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3200">
                <a:latin typeface="微软雅黑" panose="020B0503020204020204" pitchFamily="34" charset="-122"/>
                <a:ea typeface="微软雅黑" panose="020B0503020204020204" pitchFamily="34" charset="-122"/>
              </a:rPr>
              <a:t>4</a:t>
            </a:r>
            <a:r>
              <a:rPr lang="zh-CN" sz="2800" b="1">
                <a:latin typeface="微软雅黑" panose="020B0503020204020204" pitchFamily="34" charset="-122"/>
                <a:ea typeface="微软雅黑" panose="020B0503020204020204" pitchFamily="34" charset="-122"/>
              </a:rPr>
              <a:t>、历史解释</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sz="2400">
                <a:latin typeface="微软雅黑" panose="020B0503020204020204" pitchFamily="34" charset="-122"/>
                <a:ea typeface="微软雅黑" panose="020B0503020204020204" pitchFamily="34" charset="-122"/>
              </a:rPr>
              <a:t>历史解释是指以史料为依据，容观地认识和评判历史的态度和方法。</a:t>
            </a:r>
            <a:endParaRPr sz="2400">
              <a:latin typeface="微软雅黑" panose="020B0503020204020204" pitchFamily="34" charset="-122"/>
              <a:ea typeface="微软雅黑" panose="020B0503020204020204" pitchFamily="34" charset="-122"/>
            </a:endParaRPr>
          </a:p>
          <a:p>
            <a:pPr>
              <a:lnSpc>
                <a:spcPct val="150000"/>
              </a:lnSpc>
            </a:pPr>
            <a:r>
              <a:rPr sz="2400">
                <a:latin typeface="微软雅黑" panose="020B0503020204020204" pitchFamily="34" charset="-122"/>
                <a:ea typeface="微软雅黑" panose="020B0503020204020204" pitchFamily="34" charset="-122"/>
              </a:rPr>
              <a:t> </a:t>
            </a:r>
            <a:r>
              <a:rPr lang="en-US" sz="2400">
                <a:latin typeface="微软雅黑" panose="020B0503020204020204" pitchFamily="34" charset="-122"/>
                <a:ea typeface="微软雅黑" panose="020B0503020204020204" pitchFamily="34" charset="-122"/>
              </a:rPr>
              <a:t>     </a:t>
            </a:r>
            <a:r>
              <a:rPr sz="2400">
                <a:latin typeface="微软雅黑" panose="020B0503020204020204" pitchFamily="34" charset="-122"/>
                <a:ea typeface="微软雅黑" panose="020B0503020204020204" pitchFamily="34" charset="-122"/>
              </a:rPr>
              <a:t>历史解释以时空观念为前提，以史料证据为支撑，以历史理解为基础，有意识地对过去提出理性而系统的、具有因果关系的叙述。</a:t>
            </a:r>
            <a:endParaRPr sz="2400">
              <a:latin typeface="微软雅黑" panose="020B0503020204020204" pitchFamily="34" charset="-122"/>
              <a:ea typeface="微软雅黑" panose="020B0503020204020204" pitchFamily="34" charset="-122"/>
            </a:endParaRPr>
          </a:p>
          <a:p>
            <a:pPr>
              <a:lnSpc>
                <a:spcPct val="150000"/>
              </a:lnSpc>
            </a:pPr>
            <a:r>
              <a:rPr sz="2400">
                <a:latin typeface="微软雅黑" panose="020B0503020204020204" pitchFamily="34" charset="-122"/>
                <a:ea typeface="微软雅黑" panose="020B0503020204020204" pitchFamily="34" charset="-122"/>
              </a:rPr>
              <a:t> </a:t>
            </a:r>
            <a:r>
              <a:rPr lang="en-US" sz="2400">
                <a:latin typeface="微软雅黑" panose="020B0503020204020204" pitchFamily="34" charset="-122"/>
                <a:ea typeface="微软雅黑" panose="020B0503020204020204" pitchFamily="34" charset="-122"/>
              </a:rPr>
              <a:t>     </a:t>
            </a:r>
            <a:r>
              <a:rPr sz="2400">
                <a:latin typeface="微软雅黑" panose="020B0503020204020204" pitchFamily="34" charset="-122"/>
                <a:ea typeface="微软雅黑" panose="020B0503020204020204" pitchFamily="34" charset="-122"/>
              </a:rPr>
              <a:t>人们对历史的认识，主要表现为对历史的理解和对历史的解释。历史理解和历史解释虽有本质区别，但在历史认识的实践过程中，历史理解与历史解释的思维活动往往是交错进行的。</a:t>
            </a:r>
            <a:endParaRPr sz="2400">
              <a:latin typeface="微软雅黑" panose="020B0503020204020204" pitchFamily="34" charset="-122"/>
              <a:ea typeface="微软雅黑" panose="020B0503020204020204" pitchFamily="34" charset="-122"/>
            </a:endParaRPr>
          </a:p>
          <a:p>
            <a:pPr>
              <a:lnSpc>
                <a:spcPct val="150000"/>
              </a:lnSpc>
            </a:pP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06476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3200">
                <a:latin typeface="微软雅黑" panose="020B0503020204020204" pitchFamily="34" charset="-122"/>
                <a:ea typeface="微软雅黑" panose="020B0503020204020204" pitchFamily="34" charset="-122"/>
              </a:rPr>
              <a:t>5</a:t>
            </a:r>
            <a:r>
              <a:rPr lang="zh-CN" sz="2800" b="1">
                <a:latin typeface="微软雅黑" panose="020B0503020204020204" pitchFamily="34" charset="-122"/>
                <a:ea typeface="微软雅黑" panose="020B0503020204020204" pitchFamily="34" charset="-122"/>
              </a:rPr>
              <a:t>、家国情怀</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sz="2400">
                <a:latin typeface="微软雅黑" panose="020B0503020204020204" pitchFamily="34" charset="-122"/>
                <a:ea typeface="微软雅黑" panose="020B0503020204020204" pitchFamily="34" charset="-122"/>
              </a:rPr>
              <a:t>家国情怀是学习和探究历史应具有的人文追求与社会责任。</a:t>
            </a:r>
            <a:endParaRPr sz="2400">
              <a:latin typeface="微软雅黑" panose="020B0503020204020204" pitchFamily="34" charset="-122"/>
              <a:ea typeface="微软雅黑" panose="020B0503020204020204" pitchFamily="34" charset="-122"/>
            </a:endParaRPr>
          </a:p>
          <a:p>
            <a:pPr>
              <a:lnSpc>
                <a:spcPct val="150000"/>
              </a:lnSpc>
            </a:pPr>
            <a:r>
              <a:rPr sz="2400">
                <a:latin typeface="微软雅黑" panose="020B0503020204020204" pitchFamily="34" charset="-122"/>
                <a:ea typeface="微软雅黑" panose="020B0503020204020204" pitchFamily="34" charset="-122"/>
              </a:rPr>
              <a:t> </a:t>
            </a:r>
            <a:r>
              <a:rPr lang="en-US" sz="2400">
                <a:latin typeface="微软雅黑" panose="020B0503020204020204" pitchFamily="34" charset="-122"/>
                <a:ea typeface="微软雅黑" panose="020B0503020204020204" pitchFamily="34" charset="-122"/>
              </a:rPr>
              <a:t>     </a:t>
            </a:r>
            <a:r>
              <a:rPr sz="2400">
                <a:latin typeface="微软雅黑" panose="020B0503020204020204" pitchFamily="34" charset="-122"/>
                <a:ea typeface="微软雅黑" panose="020B0503020204020204" pitchFamily="34" charset="-122"/>
              </a:rPr>
              <a:t>课标将“家国情怀”作为历史学科核心素养的重要内容，体现出对历史课程所承载的培育和</a:t>
            </a:r>
            <a:r>
              <a:rPr lang="zh-CN" sz="2400">
                <a:latin typeface="微软雅黑" panose="020B0503020204020204" pitchFamily="34" charset="-122"/>
                <a:ea typeface="微软雅黑" panose="020B0503020204020204" pitchFamily="34" charset="-122"/>
              </a:rPr>
              <a:t>涵养</a:t>
            </a:r>
            <a:r>
              <a:rPr sz="2400">
                <a:latin typeface="微软雅黑" panose="020B0503020204020204" pitchFamily="34" charset="-122"/>
                <a:ea typeface="微软雅黑" panose="020B0503020204020204" pitchFamily="34" charset="-122"/>
              </a:rPr>
              <a:t>正确的世界观、人生观、价值观和历史观的高度重视和深切期望。</a:t>
            </a:r>
            <a:endParaRPr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sz="2400">
                <a:latin typeface="微软雅黑" panose="020B0503020204020204" pitchFamily="34" charset="-122"/>
                <a:ea typeface="微软雅黑" panose="020B0503020204020204" pitchFamily="34" charset="-122"/>
              </a:rPr>
              <a:t>具体表现：</a:t>
            </a:r>
            <a:endParaRPr lang="zh-CN" sz="2400">
              <a:latin typeface="微软雅黑" panose="020B0503020204020204" pitchFamily="34" charset="-122"/>
              <a:ea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sym typeface="+mn-ea"/>
              </a:rPr>
              <a:t>(</a:t>
            </a:r>
            <a:r>
              <a:rPr lang="zh-CN" altLang="en-US" sz="2400">
                <a:latin typeface="微软雅黑" panose="020B0503020204020204" pitchFamily="34" charset="-122"/>
                <a:ea typeface="微软雅黑" panose="020B0503020204020204" pitchFamily="34" charset="-122"/>
              </a:rPr>
              <a:t>1）弘扬中华民族的</a:t>
            </a:r>
            <a:r>
              <a:rPr lang="zh-CN" altLang="en-US" sz="2400">
                <a:solidFill>
                  <a:srgbClr val="FF0000"/>
                </a:solidFill>
                <a:latin typeface="微软雅黑" panose="020B0503020204020204" pitchFamily="34" charset="-122"/>
                <a:ea typeface="微软雅黑" panose="020B0503020204020204" pitchFamily="34" charset="-122"/>
              </a:rPr>
              <a:t>民族精神</a:t>
            </a:r>
            <a:r>
              <a:rPr lang="zh-CN" altLang="en-US" sz="2400">
                <a:latin typeface="微软雅黑" panose="020B0503020204020204" pitchFamily="34" charset="-122"/>
                <a:ea typeface="微软雅黑" panose="020B0503020204020204" pitchFamily="34" charset="-122"/>
              </a:rPr>
              <a:t>，并具有宽广的国际视野。</a:t>
            </a:r>
            <a:endParaRPr lang="zh-CN" altLang="en-US" sz="2400">
              <a:latin typeface="微软雅黑" panose="020B0503020204020204" pitchFamily="34" charset="-122"/>
              <a:ea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rPr>
              <a:t>(2）增进以改革创新为核心的</a:t>
            </a:r>
            <a:r>
              <a:rPr lang="zh-CN" altLang="en-US" sz="2400">
                <a:solidFill>
                  <a:srgbClr val="FF0000"/>
                </a:solidFill>
                <a:latin typeface="微软雅黑" panose="020B0503020204020204" pitchFamily="34" charset="-122"/>
                <a:ea typeface="微软雅黑" panose="020B0503020204020204" pitchFamily="34" charset="-122"/>
              </a:rPr>
              <a:t>时代精神</a:t>
            </a:r>
            <a:r>
              <a:rPr lang="zh-CN" altLang="en-US" sz="2400">
                <a:latin typeface="微软雅黑" panose="020B0503020204020204" pitchFamily="34" charset="-122"/>
                <a:ea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rPr>
              <a:t>(3)</a:t>
            </a: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更好把握人类社会的</a:t>
            </a:r>
            <a:r>
              <a:rPr lang="zh-CN" altLang="en-US" sz="2400">
                <a:solidFill>
                  <a:srgbClr val="FF0000"/>
                </a:solidFill>
                <a:latin typeface="微软雅黑" panose="020B0503020204020204" pitchFamily="34" charset="-122"/>
                <a:ea typeface="微软雅黑" panose="020B0503020204020204" pitchFamily="34" charset="-122"/>
              </a:rPr>
              <a:t>发展规律和发展趋势</a:t>
            </a:r>
            <a:r>
              <a:rPr lang="zh-CN" altLang="en-US" sz="2400">
                <a:latin typeface="微软雅黑" panose="020B0503020204020204" pitchFamily="34" charset="-122"/>
                <a:ea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sym typeface="+mn-ea"/>
              </a:rPr>
              <a:t>(</a:t>
            </a:r>
            <a:r>
              <a:rPr lang="zh-CN" altLang="en-US" sz="2400">
                <a:latin typeface="微软雅黑" panose="020B0503020204020204" pitchFamily="34" charset="-122"/>
                <a:ea typeface="微软雅黑" panose="020B0503020204020204" pitchFamily="34" charset="-122"/>
              </a:rPr>
              <a:t>4）努力维护人类社会正义、基本伦理、人与人相互友爱、国与国和睦相处等人类最基本的</a:t>
            </a:r>
            <a:r>
              <a:rPr lang="zh-CN" altLang="en-US" sz="2400">
                <a:solidFill>
                  <a:srgbClr val="FF0000"/>
                </a:solidFill>
                <a:latin typeface="微软雅黑" panose="020B0503020204020204" pitchFamily="34" charset="-122"/>
                <a:ea typeface="微软雅黑" panose="020B0503020204020204" pitchFamily="34" charset="-122"/>
              </a:rPr>
              <a:t>价值准则</a:t>
            </a:r>
            <a:r>
              <a:rPr lang="zh-CN" altLang="en-US" sz="2400">
                <a:latin typeface="微软雅黑" panose="020B0503020204020204" pitchFamily="34" charset="-122"/>
                <a:ea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rPr>
              <a:t>(5)</a:t>
            </a: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学生要通过历史学习，能够将学习所得与家乡、民族和国家的发展繁荣结合起来，立志为新时代中国特色社会主义建设、中华民族伟大复兴作出自己的贡献。</a:t>
            </a: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24" name="文本框 23"/>
          <p:cNvSpPr txBox="1"/>
          <p:nvPr/>
        </p:nvSpPr>
        <p:spPr>
          <a:xfrm>
            <a:off x="1759756" y="430899"/>
            <a:ext cx="48564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第二节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solidFill>
                  <a:prstClr val="black">
                    <a:lumMod val="75000"/>
                    <a:lumOff val="25000"/>
                  </a:prstClr>
                </a:solidFill>
                <a:latin typeface="印品黑体"/>
                <a:ea typeface="微软雅黑" panose="020B0503020204020204" pitchFamily="34" charset="-122"/>
                <a:cs typeface="+mn-ea"/>
                <a:sym typeface="+mn-lt"/>
              </a:rPr>
              <a:t>课程目标</a:t>
            </a:r>
            <a:r>
              <a:rPr lang="zh-CN" altLang="en-US" sz="3200" dirty="0">
                <a:solidFill>
                  <a:srgbClr val="FF0000"/>
                </a:solidFill>
                <a:latin typeface="印品黑体"/>
                <a:ea typeface="微软雅黑" panose="020B0503020204020204" pitchFamily="34" charset="-122"/>
                <a:cs typeface="+mn-ea"/>
                <a:sym typeface="+mn-lt"/>
              </a:rPr>
              <a:t>具体要求</a:t>
            </a:r>
            <a:endParaRPr lang="zh-CN" altLang="en-US" sz="3200" dirty="0">
              <a:solidFill>
                <a:srgbClr val="FF0000"/>
              </a:solidFill>
              <a:latin typeface="印品黑体"/>
              <a:ea typeface="微软雅黑" panose="020B0503020204020204" pitchFamily="34" charset="-122"/>
              <a:cs typeface="+mn-ea"/>
              <a:sym typeface="+mn-lt"/>
            </a:endParaRPr>
          </a:p>
        </p:txBody>
      </p:sp>
      <p:sp>
        <p:nvSpPr>
          <p:cNvPr id="7" name="文本框 6"/>
          <p:cNvSpPr txBox="1"/>
          <p:nvPr/>
        </p:nvSpPr>
        <p:spPr>
          <a:xfrm>
            <a:off x="680085" y="119761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rPr>
              <a:t>一</a:t>
            </a:r>
            <a:r>
              <a:rPr lang="zh-CN" sz="2800">
                <a:latin typeface="方正粗黑宋简体" panose="02000000000000000000" charset="-122"/>
                <a:ea typeface="方正粗黑宋简体" panose="02000000000000000000" charset="-122"/>
                <a:cs typeface="方正粗黑宋简体" panose="02000000000000000000" charset="-122"/>
              </a:rPr>
              <a:t>、唯物史观</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en-US" altLang="zh-CN" sz="2400">
                <a:solidFill>
                  <a:srgbClr val="FF0000"/>
                </a:solidFill>
                <a:latin typeface="微软雅黑" panose="020B0503020204020204" pitchFamily="34" charset="-122"/>
                <a:ea typeface="微软雅黑" panose="020B0503020204020204" pitchFamily="34" charset="-122"/>
              </a:rPr>
              <a:t> </a:t>
            </a:r>
            <a:r>
              <a:rPr lang="zh-CN" sz="2400">
                <a:solidFill>
                  <a:srgbClr val="FF0000"/>
                </a:solidFill>
                <a:latin typeface="微软雅黑" panose="020B0503020204020204" pitchFamily="34" charset="-122"/>
                <a:ea typeface="微软雅黑" panose="020B0503020204020204" pitchFamily="34" charset="-122"/>
              </a:rPr>
              <a:t>要求初步学会在唯物史观的指导下看待历史。</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课标的具体要求明确了以下几点：</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、学生通过学习历史认识到唯物史观主要、基本观点</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2</a:t>
            </a:r>
            <a:r>
              <a:rPr lang="zh-CN" altLang="en-US" sz="2400">
                <a:latin typeface="微软雅黑" panose="020B0503020204020204" pitchFamily="34" charset="-122"/>
                <a:ea typeface="微软雅黑" panose="020B0503020204020204" pitchFamily="34" charset="-122"/>
              </a:rPr>
              <a:t>、能够通过人类社会的发展趋势认识人类历史发展的基本规律</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3</a:t>
            </a:r>
            <a:r>
              <a:rPr lang="zh-CN" altLang="en-US" sz="2400">
                <a:latin typeface="微软雅黑" panose="020B0503020204020204" pitchFamily="34" charset="-122"/>
                <a:ea typeface="微软雅黑" panose="020B0503020204020204" pitchFamily="34" charset="-122"/>
              </a:rPr>
              <a:t>、使学生树立科学历史观，运用科学的理论方法认识和解释历史</a:t>
            </a:r>
            <a:endParaRPr lang="en-US" altLang="zh-CN"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rPr>
              <a:t>二</a:t>
            </a:r>
            <a:r>
              <a:rPr lang="zh-CN" sz="2800">
                <a:latin typeface="方正粗黑宋简体" panose="02000000000000000000" charset="-122"/>
                <a:ea typeface="方正粗黑宋简体" panose="02000000000000000000" charset="-122"/>
                <a:cs typeface="方正粗黑宋简体" panose="02000000000000000000" charset="-122"/>
              </a:rPr>
              <a:t>、时空观念</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en-US" altLang="zh-CN" sz="2400">
                <a:solidFill>
                  <a:srgbClr val="FF0000"/>
                </a:solidFill>
                <a:latin typeface="微软雅黑" panose="020B0503020204020204" pitchFamily="34" charset="-122"/>
                <a:ea typeface="微软雅黑" panose="020B0503020204020204" pitchFamily="34" charset="-122"/>
              </a:rPr>
              <a:t> </a:t>
            </a:r>
            <a:r>
              <a:rPr lang="zh-CN" sz="2400">
                <a:solidFill>
                  <a:srgbClr val="FF0000"/>
                </a:solidFill>
                <a:latin typeface="微软雅黑" panose="020B0503020204020204" pitchFamily="34" charset="-122"/>
                <a:ea typeface="微软雅黑" panose="020B0503020204020204" pitchFamily="34" charset="-122"/>
              </a:rPr>
              <a:t>要求学会在具体的时空条件下考察历史。</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课标的具体要求明确了以下几点：</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、明确了学生要了解并掌握有关历史时间顺序和空间构成要素的相关知识</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2</a:t>
            </a:r>
            <a:r>
              <a:rPr lang="zh-CN" altLang="en-US" sz="2400">
                <a:latin typeface="微软雅黑" panose="020B0503020204020204" pitchFamily="34" charset="-122"/>
                <a:ea typeface="微软雅黑" panose="020B0503020204020204" pitchFamily="34" charset="-122"/>
              </a:rPr>
              <a:t>、要求学生运用时空相关方法，了解时空框架之下的具体史事</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3</a:t>
            </a:r>
            <a:r>
              <a:rPr lang="zh-CN" altLang="en-US" sz="2400">
                <a:latin typeface="微软雅黑" panose="020B0503020204020204" pitchFamily="34" charset="-122"/>
                <a:ea typeface="微软雅黑" panose="020B0503020204020204" pitchFamily="34" charset="-122"/>
              </a:rPr>
              <a:t>、是学生初步形成时序思维和空间观念，具有历史的时空意识</a:t>
            </a: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rPr>
              <a:t>三</a:t>
            </a:r>
            <a:r>
              <a:rPr lang="zh-CN" sz="2800">
                <a:latin typeface="方正粗黑宋简体" panose="02000000000000000000" charset="-122"/>
                <a:ea typeface="方正粗黑宋简体" panose="02000000000000000000" charset="-122"/>
                <a:cs typeface="方正粗黑宋简体" panose="02000000000000000000" charset="-122"/>
              </a:rPr>
              <a:t>、史料实证</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en-US" altLang="zh-CN" sz="2400">
                <a:solidFill>
                  <a:srgbClr val="FF0000"/>
                </a:solidFill>
                <a:latin typeface="微软雅黑" panose="020B0503020204020204" pitchFamily="34" charset="-122"/>
                <a:ea typeface="微软雅黑" panose="020B0503020204020204" pitchFamily="34" charset="-122"/>
              </a:rPr>
              <a:t> </a:t>
            </a:r>
            <a:r>
              <a:rPr lang="zh-CN" sz="2400">
                <a:solidFill>
                  <a:srgbClr val="FF0000"/>
                </a:solidFill>
                <a:latin typeface="微软雅黑" panose="020B0503020204020204" pitchFamily="34" charset="-122"/>
                <a:ea typeface="微软雅黑" panose="020B0503020204020204" pitchFamily="34" charset="-122"/>
              </a:rPr>
              <a:t>要求初步学会依靠可信史料了解和认识历史。</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课标的具体要求明确了以下几点：</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、学生要了解史料类型</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2</a:t>
            </a:r>
            <a:r>
              <a:rPr lang="zh-CN" altLang="en-US" sz="2400">
                <a:latin typeface="微软雅黑" panose="020B0503020204020204" pitchFamily="34" charset="-122"/>
                <a:ea typeface="微软雅黑" panose="020B0503020204020204" pitchFamily="34" charset="-122"/>
              </a:rPr>
              <a:t>、初步了解查找、获取史料方法</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3</a:t>
            </a:r>
            <a:r>
              <a:rPr lang="zh-CN" altLang="en-US" sz="2400">
                <a:latin typeface="微软雅黑" panose="020B0503020204020204" pitchFamily="34" charset="-122"/>
                <a:ea typeface="微软雅黑" panose="020B0503020204020204" pitchFamily="34" charset="-122"/>
              </a:rPr>
              <a:t>、提高史料阅读理解能力</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4</a:t>
            </a:r>
            <a:r>
              <a:rPr lang="zh-CN" altLang="en-US" sz="2400">
                <a:latin typeface="微软雅黑" panose="020B0503020204020204" pitchFamily="34" charset="-122"/>
                <a:ea typeface="微软雅黑" panose="020B0503020204020204" pitchFamily="34" charset="-122"/>
              </a:rPr>
              <a:t>、从史料中提取有效信息，进行说明、解释和评论</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5</a:t>
            </a:r>
            <a:r>
              <a:rPr lang="zh-CN" altLang="en-US" sz="2400">
                <a:latin typeface="微软雅黑" panose="020B0503020204020204" pitchFamily="34" charset="-122"/>
                <a:ea typeface="微软雅黑" panose="020B0503020204020204" pitchFamily="34" charset="-122"/>
              </a:rPr>
              <a:t>、重视史料的重要作用，初步形成历史的实证精神和意识</a:t>
            </a: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altLang="en-US" sz="2800">
                <a:latin typeface="方正粗黑宋简体" panose="02000000000000000000" charset="-122"/>
                <a:ea typeface="方正粗黑宋简体" panose="02000000000000000000" charset="-122"/>
              </a:rPr>
              <a:t>四</a:t>
            </a:r>
            <a:r>
              <a:rPr lang="zh-CN" sz="2800">
                <a:latin typeface="方正粗黑宋简体" panose="02000000000000000000" charset="-122"/>
                <a:ea typeface="方正粗黑宋简体" panose="02000000000000000000" charset="-122"/>
                <a:cs typeface="方正粗黑宋简体" panose="02000000000000000000" charset="-122"/>
              </a:rPr>
              <a:t>、历史解释</a:t>
            </a:r>
            <a:r>
              <a:rPr lang="en-US" altLang="zh-CN" sz="2800">
                <a:latin typeface="方正粗黑宋简体" panose="02000000000000000000" charset="-122"/>
                <a:ea typeface="方正粗黑宋简体" panose="02000000000000000000" charset="-122"/>
                <a:cs typeface="方正粗黑宋简体" panose="02000000000000000000" charset="-122"/>
              </a:rPr>
              <a:t> </a:t>
            </a:r>
            <a:endParaRPr sz="28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en-US" altLang="zh-CN" sz="2400">
                <a:solidFill>
                  <a:srgbClr val="FF0000"/>
                </a:solidFill>
                <a:latin typeface="微软雅黑" panose="020B0503020204020204" pitchFamily="34" charset="-122"/>
                <a:ea typeface="微软雅黑" panose="020B0503020204020204" pitchFamily="34" charset="-122"/>
              </a:rPr>
              <a:t> </a:t>
            </a:r>
            <a:r>
              <a:rPr lang="zh-CN" sz="2400">
                <a:solidFill>
                  <a:srgbClr val="FF0000"/>
                </a:solidFill>
                <a:latin typeface="微软雅黑" panose="020B0503020204020204" pitchFamily="34" charset="-122"/>
                <a:ea typeface="微软雅黑" panose="020B0503020204020204" pitchFamily="34" charset="-122"/>
              </a:rPr>
              <a:t>要求初步学有理有据地表达自己对历史的看法。</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课标的具体要求明确了以下几点：</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1</a:t>
            </a:r>
            <a:r>
              <a:rPr lang="zh-CN" altLang="en-US" sz="2400">
                <a:latin typeface="微软雅黑" panose="020B0503020204020204" pitchFamily="34" charset="-122"/>
                <a:ea typeface="微软雅黑" panose="020B0503020204020204" pitchFamily="34" charset="-122"/>
              </a:rPr>
              <a:t>、初步区分历史叙述中哪些是史实，哪些是解释。</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2</a:t>
            </a:r>
            <a:r>
              <a:rPr lang="zh-CN" altLang="en-US" sz="2400">
                <a:latin typeface="微软雅黑" panose="020B0503020204020204" pitchFamily="34" charset="-122"/>
                <a:ea typeface="微软雅黑" panose="020B0503020204020204" pitchFamily="34" charset="-122"/>
              </a:rPr>
              <a:t>、学会尽可能对史事客观、实际的叙述，论从史出，史论结合。</a:t>
            </a:r>
            <a:endParaRPr lang="zh-CN" altLang="en-US"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3</a:t>
            </a:r>
            <a:r>
              <a:rPr lang="zh-CN" altLang="en-US" sz="2400">
                <a:latin typeface="微软雅黑" panose="020B0503020204020204" pitchFamily="34" charset="-122"/>
                <a:ea typeface="微软雅黑" panose="020B0503020204020204" pitchFamily="34" charset="-122"/>
              </a:rPr>
              <a:t>、能够在理解、解释史料基础上，表达自己对历史问题的看法，形成自己对历史的认识</a:t>
            </a: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2800">
                <a:latin typeface="方正粗黑宋简体" panose="02000000000000000000" charset="-122"/>
                <a:ea typeface="方正粗黑宋简体" panose="02000000000000000000" charset="-122"/>
                <a:cs typeface="方正粗黑宋简体" panose="02000000000000000000" charset="-122"/>
              </a:rPr>
              <a:t> </a:t>
            </a:r>
            <a:r>
              <a:rPr lang="zh-CN" altLang="en-US" sz="2800">
                <a:latin typeface="方正粗黑宋简体" panose="02000000000000000000" charset="-122"/>
                <a:ea typeface="方正粗黑宋简体" panose="02000000000000000000" charset="-122"/>
                <a:cs typeface="方正粗黑宋简体" panose="02000000000000000000" charset="-122"/>
              </a:rPr>
              <a:t>五</a:t>
            </a:r>
            <a:r>
              <a:rPr lang="zh-CN" sz="2800">
                <a:latin typeface="方正粗黑宋简体" panose="02000000000000000000" charset="-122"/>
                <a:ea typeface="方正粗黑宋简体" panose="02000000000000000000" charset="-122"/>
                <a:cs typeface="方正粗黑宋简体" panose="02000000000000000000" charset="-122"/>
              </a:rPr>
              <a:t>、家国情怀</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solidFill>
                  <a:srgbClr val="FF0000"/>
                </a:solidFill>
                <a:latin typeface="微软雅黑" panose="020B0503020204020204" pitchFamily="34" charset="-122"/>
                <a:ea typeface="微软雅黑" panose="020B0503020204020204" pitchFamily="34" charset="-122"/>
              </a:rPr>
              <a:t>要求形成对国家和中华民族的认同，具有国际视野，有理想、有担当。</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课标对这方面的要求是分为三个自然段进行阐述的。</a:t>
            </a:r>
            <a:endParaRPr lang="zh-CN" sz="2400">
              <a:latin typeface="微软雅黑" panose="020B0503020204020204" pitchFamily="34" charset="-122"/>
              <a:ea typeface="微软雅黑" panose="020B0503020204020204" pitchFamily="34" charset="-122"/>
            </a:endParaRPr>
          </a:p>
          <a:p>
            <a:pPr>
              <a:lnSpc>
                <a:spcPct val="150000"/>
              </a:lnSpc>
            </a:pPr>
            <a:r>
              <a:rPr lang="zh-CN" sz="2400">
                <a:latin typeface="微软雅黑" panose="020B0503020204020204" pitchFamily="34" charset="-122"/>
                <a:ea typeface="微软雅黑" panose="020B0503020204020204" pitchFamily="34" charset="-122"/>
              </a:rPr>
              <a:t>第一自然段要求：</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）通过历史学习，具有爱国主义思想，树立维护祖国统一，为国家发展做贡献的坚定信念。（</a:t>
            </a:r>
            <a:r>
              <a:rPr lang="en-US" altLang="zh-CN" sz="2400">
                <a:latin typeface="微软雅黑" panose="020B0503020204020204" pitchFamily="34" charset="-122"/>
                <a:ea typeface="微软雅黑" panose="020B0503020204020204" pitchFamily="34" charset="-122"/>
              </a:rPr>
              <a:t>2</a:t>
            </a:r>
            <a:r>
              <a:rPr lang="zh-CN" altLang="en-US" sz="2400">
                <a:latin typeface="微软雅黑" panose="020B0503020204020204" pitchFamily="34" charset="-122"/>
                <a:ea typeface="微软雅黑" panose="020B0503020204020204" pitchFamily="34" charset="-122"/>
              </a:rPr>
              <a:t>）从历史发展角度，认识中华民族多元一体的历史发展，中华民族伟大复兴需要各民族共同奋斗，共同繁荣，筑牢中华民族共同体意识（</a:t>
            </a:r>
            <a:r>
              <a:rPr lang="en-US" altLang="zh-CN" sz="2400">
                <a:latin typeface="微软雅黑" panose="020B0503020204020204" pitchFamily="34" charset="-122"/>
                <a:ea typeface="微软雅黑" panose="020B0503020204020204" pitchFamily="34" charset="-122"/>
              </a:rPr>
              <a:t>3</a:t>
            </a:r>
            <a:r>
              <a:rPr lang="zh-CN" altLang="en-US" sz="2400">
                <a:latin typeface="微软雅黑" panose="020B0503020204020204" pitchFamily="34" charset="-122"/>
                <a:ea typeface="微软雅黑" panose="020B0503020204020204" pitchFamily="34" charset="-122"/>
              </a:rPr>
              <a:t>）通过历史学习形成文化认同，认识中华文明的历史价值和现实意义。（</a:t>
            </a:r>
            <a:r>
              <a:rPr lang="en-US" altLang="zh-CN" sz="2400">
                <a:latin typeface="微软雅黑" panose="020B0503020204020204" pitchFamily="34" charset="-122"/>
                <a:ea typeface="微软雅黑" panose="020B0503020204020204" pitchFamily="34" charset="-122"/>
              </a:rPr>
              <a:t>4</a:t>
            </a:r>
            <a:r>
              <a:rPr lang="zh-CN" altLang="en-US" sz="2400">
                <a:latin typeface="微软雅黑" panose="020B0503020204020204" pitchFamily="34" charset="-122"/>
                <a:ea typeface="微软雅黑" panose="020B0503020204020204" pitchFamily="34" charset="-122"/>
              </a:rPr>
              <a:t>）了解英雄人物，传承民族气节，传承红色基因。（</a:t>
            </a:r>
            <a:r>
              <a:rPr lang="en-US" altLang="zh-CN" sz="2400">
                <a:latin typeface="微软雅黑" panose="020B0503020204020204" pitchFamily="34" charset="-122"/>
                <a:ea typeface="微软雅黑" panose="020B0503020204020204" pitchFamily="34" charset="-122"/>
              </a:rPr>
              <a:t>5</a:t>
            </a:r>
            <a:r>
              <a:rPr lang="zh-CN" altLang="en-US" sz="2400">
                <a:latin typeface="微软雅黑" panose="020B0503020204020204" pitchFamily="34" charset="-122"/>
                <a:ea typeface="微软雅黑" panose="020B0503020204020204" pitchFamily="34" charset="-122"/>
              </a:rPr>
              <a:t>）把握习近平新时代中国特色社会主义思想的核心要义。</a:t>
            </a:r>
            <a:endParaRPr lang="zh-CN" altLang="en-US"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sz="2400">
                <a:latin typeface="微软雅黑" panose="020B0503020204020204" pitchFamily="34" charset="-122"/>
                <a:ea typeface="微软雅黑" panose="020B0503020204020204" pitchFamily="34" charset="-122"/>
              </a:rPr>
              <a:t>第二自然段要求：</a:t>
            </a:r>
            <a:endParaRPr lang="zh-CN"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a:t>
            </a:r>
            <a:r>
              <a:rPr sz="2400">
                <a:latin typeface="微软雅黑" panose="020B0503020204020204" pitchFamily="34" charset="-122"/>
                <a:ea typeface="微软雅黑" panose="020B0503020204020204" pitchFamily="34" charset="-122"/>
              </a:rPr>
              <a:t>了解世界发展多样性和人类文化多样性，理解尊重各国、各民族文化。</a:t>
            </a:r>
            <a:endParaRPr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rPr>
              <a:t>2</a:t>
            </a:r>
            <a:r>
              <a:rPr lang="zh-CN" altLang="en-US" sz="2400">
                <a:latin typeface="微软雅黑" panose="020B0503020204020204" pitchFamily="34" charset="-122"/>
                <a:ea typeface="微软雅黑" panose="020B0503020204020204" pitchFamily="34" charset="-122"/>
              </a:rPr>
              <a:t>）</a:t>
            </a:r>
            <a:r>
              <a:rPr sz="2400">
                <a:latin typeface="微软雅黑" panose="020B0503020204020204" pitchFamily="34" charset="-122"/>
                <a:ea typeface="微软雅黑" panose="020B0503020204020204" pitchFamily="34" charset="-122"/>
              </a:rPr>
              <a:t>具有国际眼光或国际视角。</a:t>
            </a:r>
            <a:endParaRPr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rPr>
              <a:t>3</a:t>
            </a:r>
            <a:r>
              <a:rPr lang="zh-CN" altLang="en-US" sz="2400">
                <a:latin typeface="微软雅黑" panose="020B0503020204020204" pitchFamily="34" charset="-122"/>
                <a:ea typeface="微软雅黑" panose="020B0503020204020204" pitchFamily="34" charset="-122"/>
              </a:rPr>
              <a:t>）</a:t>
            </a:r>
            <a:r>
              <a:rPr sz="2400">
                <a:latin typeface="微软雅黑" panose="020B0503020204020204" pitchFamily="34" charset="-122"/>
                <a:ea typeface="微软雅黑" panose="020B0503020204020204" pitchFamily="34" charset="-122"/>
              </a:rPr>
              <a:t>认识中国历史上和现实中与世界的联系，了解认识为世界的贡献，同时中国发展离不开世界。</a:t>
            </a:r>
            <a:endParaRPr sz="2400">
              <a:latin typeface="微软雅黑" panose="020B0503020204020204" pitchFamily="34" charset="-122"/>
              <a:ea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rPr>
              <a:t>4</a:t>
            </a:r>
            <a:r>
              <a:rPr lang="zh-CN" altLang="en-US" sz="2400">
                <a:latin typeface="微软雅黑" panose="020B0503020204020204" pitchFamily="34" charset="-122"/>
                <a:ea typeface="微软雅黑" panose="020B0503020204020204" pitchFamily="34" charset="-122"/>
              </a:rPr>
              <a:t>）</a:t>
            </a:r>
            <a:r>
              <a:rPr sz="2400">
                <a:latin typeface="微软雅黑" panose="020B0503020204020204" pitchFamily="34" charset="-122"/>
                <a:ea typeface="微软雅黑" panose="020B0503020204020204" pitchFamily="34" charset="-122"/>
              </a:rPr>
              <a:t>认识当今世界发展趋势，中国为人类发展承担的历史责任。</a:t>
            </a:r>
            <a:endParaRPr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19761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zh-CN" sz="2400">
                <a:latin typeface="微软雅黑" panose="020B0503020204020204" pitchFamily="34" charset="-122"/>
                <a:ea typeface="微软雅黑" panose="020B0503020204020204" pitchFamily="34" charset="-122"/>
              </a:rPr>
              <a:t>第三自然段要求：</a:t>
            </a:r>
            <a:endParaRPr lang="zh-CN" sz="2400">
              <a:latin typeface="微软雅黑" panose="020B0503020204020204" pitchFamily="34" charset="-122"/>
              <a:ea typeface="微软雅黑" panose="020B0503020204020204" pitchFamily="34" charset="-122"/>
            </a:endParaRPr>
          </a:p>
          <a:p>
            <a:pPr>
              <a:lnSpc>
                <a:spcPct val="150000"/>
              </a:lnSpc>
            </a:pPr>
            <a:r>
              <a:rPr lang="en-US" sz="2400">
                <a:latin typeface="微软雅黑" panose="020B0503020204020204" pitchFamily="34" charset="-122"/>
                <a:ea typeface="微软雅黑" panose="020B0503020204020204" pitchFamily="34" charset="-122"/>
              </a:rPr>
              <a:t>     </a:t>
            </a:r>
            <a:r>
              <a:rPr sz="2400">
                <a:latin typeface="微软雅黑" panose="020B0503020204020204" pitchFamily="34" charset="-122"/>
                <a:ea typeface="微软雅黑" panose="020B0503020204020204" pitchFamily="34" charset="-122"/>
              </a:rPr>
              <a:t>通过历史学习，学生能够认识历史、感悟人生的价值，进而思考做什么样的人，要有什么样的人生理想和人生追求，如何成为建设中国特色社会主义现代化强国所需要的人才，形成正确的、积极向上的世界观、人生观和价值观。</a:t>
            </a:r>
            <a:endParaRPr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405130"/>
            <a:ext cx="10335895" cy="5066665"/>
          </a:xfrm>
          <a:prstGeom prst="rect">
            <a:avLst/>
          </a:prstGeom>
          <a:noFill/>
        </p:spPr>
        <p:txBody>
          <a:bodyPr wrap="square" rtlCol="0">
            <a:noAutofit/>
          </a:bodyPr>
          <a:p>
            <a:pPr>
              <a:lnSpc>
                <a:spcPct val="120000"/>
              </a:lnSpc>
            </a:pPr>
            <a:r>
              <a:rPr lang="en-US" altLang="zh-CN" sz="2400">
                <a:latin typeface="华文琥珀" panose="02010800040101010101" charset="-122"/>
                <a:ea typeface="华文琥珀" panose="02010800040101010101" charset="-122"/>
                <a:cs typeface="华文琥珀" panose="02010800040101010101" charset="-122"/>
              </a:rPr>
              <a:t>       </a:t>
            </a:r>
            <a:r>
              <a:rPr lang="zh-CN" altLang="en-US" sz="2400">
                <a:latin typeface="华文琥珀" panose="02010800040101010101" charset="-122"/>
                <a:ea typeface="华文琥珀" panose="02010800040101010101" charset="-122"/>
                <a:cs typeface="华文琥珀" panose="02010800040101010101" charset="-122"/>
              </a:rPr>
              <a:t>（二）《义务教育历史课程标准（</a:t>
            </a:r>
            <a:r>
              <a:rPr lang="en-US" altLang="zh-CN" sz="2400">
                <a:latin typeface="华文琥珀" panose="02010800040101010101" charset="-122"/>
                <a:ea typeface="华文琥珀" panose="02010800040101010101" charset="-122"/>
                <a:cs typeface="华文琥珀" panose="02010800040101010101" charset="-122"/>
              </a:rPr>
              <a:t>2011</a:t>
            </a:r>
            <a:r>
              <a:rPr lang="zh-CN" altLang="en-US" sz="2400">
                <a:latin typeface="华文琥珀" panose="02010800040101010101" charset="-122"/>
                <a:ea typeface="华文琥珀" panose="02010800040101010101" charset="-122"/>
                <a:cs typeface="华文琥珀" panose="02010800040101010101" charset="-122"/>
              </a:rPr>
              <a:t>年版）》的研制</a:t>
            </a:r>
            <a:endParaRPr lang="zh-CN" altLang="en-US"/>
          </a:p>
          <a:p>
            <a:pPr>
              <a:lnSpc>
                <a:spcPct val="120000"/>
              </a:lnSpc>
            </a:pPr>
            <a:endParaRPr lang="en-US" altLang="zh-CN" sz="2400">
              <a:solidFill>
                <a:schemeClr val="accent6"/>
              </a:solidFill>
            </a:endParaRPr>
          </a:p>
          <a:p>
            <a:pPr>
              <a:lnSpc>
                <a:spcPct val="120000"/>
              </a:lnSpc>
            </a:pPr>
            <a:r>
              <a:rPr lang="en-US" altLang="zh-CN" sz="2400">
                <a:solidFill>
                  <a:schemeClr val="accent6"/>
                </a:solidFill>
              </a:rPr>
              <a:t>1</a:t>
            </a:r>
            <a:r>
              <a:rPr lang="zh-CN" altLang="en-US" sz="2400">
                <a:solidFill>
                  <a:schemeClr val="accent6"/>
                </a:solidFill>
              </a:rPr>
              <a:t>、背景</a:t>
            </a:r>
            <a:endParaRPr lang="zh-CN" altLang="en-US" sz="2400">
              <a:solidFill>
                <a:schemeClr val="accent6"/>
              </a:solidFill>
            </a:endParaRPr>
          </a:p>
          <a:p>
            <a:pPr>
              <a:lnSpc>
                <a:spcPct val="120000"/>
              </a:lnSpc>
            </a:pPr>
            <a:r>
              <a:rPr lang="en-US" altLang="zh-CN" sz="2400"/>
              <a:t>    </a:t>
            </a:r>
            <a:r>
              <a:rPr lang="zh-CN" altLang="en-US" sz="2400"/>
              <a:t>教育部组织了两次社会大调研，</a:t>
            </a:r>
            <a:r>
              <a:rPr lang="en-US" altLang="zh-CN" sz="2400"/>
              <a:t>11</a:t>
            </a:r>
            <a:r>
              <a:rPr lang="zh-CN" altLang="en-US" sz="2400"/>
              <a:t>万教师参加，得出如下意见：</a:t>
            </a:r>
            <a:endParaRPr lang="zh-CN" altLang="en-US" sz="2400"/>
          </a:p>
          <a:p>
            <a:pPr>
              <a:lnSpc>
                <a:spcPct val="120000"/>
              </a:lnSpc>
            </a:pPr>
            <a:r>
              <a:rPr lang="zh-CN" altLang="en-US" sz="2400"/>
              <a:t>第一：新课程改革方向获得</a:t>
            </a:r>
            <a:r>
              <a:rPr lang="zh-CN" altLang="en-US" sz="2400">
                <a:solidFill>
                  <a:srgbClr val="FF0000"/>
                </a:solidFill>
              </a:rPr>
              <a:t>高度认同</a:t>
            </a:r>
            <a:endParaRPr lang="zh-CN" altLang="en-US" sz="2400"/>
          </a:p>
          <a:p>
            <a:pPr>
              <a:lnSpc>
                <a:spcPct val="120000"/>
              </a:lnSpc>
            </a:pPr>
            <a:r>
              <a:rPr lang="zh-CN" altLang="en-US" sz="2400"/>
              <a:t>第二：</a:t>
            </a:r>
            <a:r>
              <a:rPr lang="zh-CN" altLang="en-US" sz="2400">
                <a:solidFill>
                  <a:srgbClr val="FF0000"/>
                </a:solidFill>
              </a:rPr>
              <a:t>仍有问题</a:t>
            </a:r>
            <a:r>
              <a:rPr lang="zh-CN" altLang="en-US" sz="2400"/>
              <a:t>需高度重视，如内容编排、课程容量和难度等</a:t>
            </a:r>
            <a:endParaRPr lang="zh-CN" altLang="en-US" sz="2400"/>
          </a:p>
          <a:p>
            <a:pPr>
              <a:lnSpc>
                <a:spcPct val="120000"/>
              </a:lnSpc>
            </a:pPr>
            <a:r>
              <a:rPr lang="zh-CN" altLang="en-US" sz="2400"/>
              <a:t>第三：</a:t>
            </a:r>
            <a:r>
              <a:rPr lang="zh-CN" altLang="en-US" sz="2400">
                <a:solidFill>
                  <a:srgbClr val="FF0000"/>
                </a:solidFill>
              </a:rPr>
              <a:t>基本原则</a:t>
            </a:r>
            <a:r>
              <a:rPr lang="zh-CN" altLang="en-US" sz="2400"/>
              <a:t>：与时俱进、唯物史观为指导，遵守历史学科特性、为学生减负</a:t>
            </a:r>
            <a:endParaRPr lang="zh-CN" altLang="en-US" sz="2400"/>
          </a:p>
          <a:p>
            <a:pPr>
              <a:lnSpc>
                <a:spcPct val="130000"/>
              </a:lnSpc>
            </a:pPr>
            <a:endParaRPr lang="en-US" altLang="zh-CN" sz="2400">
              <a:solidFill>
                <a:schemeClr val="accent6"/>
              </a:solidFill>
              <a:sym typeface="+mn-ea"/>
            </a:endParaRPr>
          </a:p>
          <a:p>
            <a:pPr>
              <a:lnSpc>
                <a:spcPct val="130000"/>
              </a:lnSpc>
            </a:pPr>
            <a:r>
              <a:rPr lang="en-US" altLang="zh-CN" sz="2400">
                <a:solidFill>
                  <a:schemeClr val="accent6"/>
                </a:solidFill>
                <a:sym typeface="+mn-ea"/>
              </a:rPr>
              <a:t>2</a:t>
            </a:r>
            <a:r>
              <a:rPr lang="zh-CN" altLang="en-US" sz="2400">
                <a:solidFill>
                  <a:schemeClr val="accent6"/>
                </a:solidFill>
                <a:sym typeface="+mn-ea"/>
              </a:rPr>
              <a:t>、目标</a:t>
            </a:r>
            <a:endParaRPr lang="zh-CN" altLang="en-US" sz="2400">
              <a:solidFill>
                <a:schemeClr val="accent6"/>
              </a:solidFill>
            </a:endParaRPr>
          </a:p>
          <a:p>
            <a:pPr>
              <a:lnSpc>
                <a:spcPct val="130000"/>
              </a:lnSpc>
            </a:pPr>
            <a:r>
              <a:rPr lang="zh-CN" sz="2400">
                <a:sym typeface="+mn-ea"/>
              </a:rPr>
              <a:t>（</a:t>
            </a:r>
            <a:r>
              <a:rPr lang="en-US" altLang="zh-CN" sz="2400">
                <a:sym typeface="+mn-ea"/>
              </a:rPr>
              <a:t>1</a:t>
            </a:r>
            <a:r>
              <a:rPr lang="zh-CN" altLang="en-US" sz="2400">
                <a:sym typeface="+mn-ea"/>
              </a:rPr>
              <a:t>）坚持</a:t>
            </a:r>
            <a:r>
              <a:rPr lang="en-US" altLang="zh-CN" sz="2400">
                <a:sym typeface="+mn-ea"/>
              </a:rPr>
              <a:t>“</a:t>
            </a:r>
            <a:r>
              <a:rPr lang="zh-CN" altLang="en-US" sz="2400">
                <a:solidFill>
                  <a:srgbClr val="FF0000"/>
                </a:solidFill>
                <a:sym typeface="+mn-ea"/>
              </a:rPr>
              <a:t>自主、合作、探究</a:t>
            </a:r>
            <a:r>
              <a:rPr lang="en-US" altLang="zh-CN" sz="2400">
                <a:sym typeface="+mn-ea"/>
              </a:rPr>
              <a:t>”</a:t>
            </a:r>
            <a:r>
              <a:rPr lang="zh-CN" altLang="en-US" sz="2400">
                <a:sym typeface="+mn-ea"/>
              </a:rPr>
              <a:t>教学理念，发挥学生主体地位</a:t>
            </a:r>
            <a:endParaRPr lang="zh-CN" altLang="en-US" sz="2400"/>
          </a:p>
          <a:p>
            <a:pPr>
              <a:lnSpc>
                <a:spcPct val="130000"/>
              </a:lnSpc>
            </a:pPr>
            <a:r>
              <a:rPr lang="zh-CN" altLang="en-US" sz="2400">
                <a:sym typeface="+mn-ea"/>
              </a:rPr>
              <a:t>（</a:t>
            </a:r>
            <a:r>
              <a:rPr lang="en-US" altLang="zh-CN" sz="2400">
                <a:sym typeface="+mn-ea"/>
              </a:rPr>
              <a:t>2</a:t>
            </a:r>
            <a:r>
              <a:rPr lang="zh-CN" altLang="en-US" sz="2400">
                <a:sym typeface="+mn-ea"/>
              </a:rPr>
              <a:t>）强化</a:t>
            </a:r>
            <a:r>
              <a:rPr lang="en-US" altLang="zh-CN" sz="2400">
                <a:sym typeface="+mn-ea"/>
              </a:rPr>
              <a:t>“</a:t>
            </a:r>
            <a:r>
              <a:rPr lang="zh-CN" altLang="en-US" sz="2400">
                <a:sym typeface="+mn-ea"/>
              </a:rPr>
              <a:t>三维目标</a:t>
            </a:r>
            <a:r>
              <a:rPr lang="en-US" altLang="zh-CN" sz="2400">
                <a:sym typeface="+mn-ea"/>
              </a:rPr>
              <a:t>”</a:t>
            </a:r>
            <a:r>
              <a:rPr lang="zh-CN" altLang="en-US" sz="2400">
                <a:solidFill>
                  <a:srgbClr val="FF0000"/>
                </a:solidFill>
                <a:sym typeface="+mn-ea"/>
              </a:rPr>
              <a:t>整合</a:t>
            </a:r>
            <a:endParaRPr lang="zh-CN" altLang="en-US" sz="2400"/>
          </a:p>
          <a:p>
            <a:pPr>
              <a:lnSpc>
                <a:spcPct val="130000"/>
              </a:lnSpc>
            </a:pPr>
            <a:r>
              <a:rPr lang="zh-CN" altLang="en-US" sz="2400">
                <a:sym typeface="+mn-ea"/>
              </a:rPr>
              <a:t>（</a:t>
            </a:r>
            <a:r>
              <a:rPr lang="en-US" altLang="zh-CN" sz="2400">
                <a:sym typeface="+mn-ea"/>
              </a:rPr>
              <a:t>3</a:t>
            </a:r>
            <a:r>
              <a:rPr lang="zh-CN" altLang="en-US" sz="2400">
                <a:sym typeface="+mn-ea"/>
              </a:rPr>
              <a:t>）坚持历史课的</a:t>
            </a:r>
            <a:r>
              <a:rPr lang="zh-CN" altLang="en-US" sz="2400">
                <a:solidFill>
                  <a:srgbClr val="FF0000"/>
                </a:solidFill>
                <a:sym typeface="+mn-ea"/>
              </a:rPr>
              <a:t>重要地位</a:t>
            </a:r>
            <a:endParaRPr lang="zh-CN" altLang="en-US" sz="2400"/>
          </a:p>
          <a:p>
            <a:pPr>
              <a:lnSpc>
                <a:spcPct val="130000"/>
              </a:lnSpc>
            </a:pPr>
            <a:r>
              <a:rPr lang="zh-CN" altLang="en-US" sz="2400">
                <a:sym typeface="+mn-ea"/>
              </a:rPr>
              <a:t>（</a:t>
            </a:r>
            <a:r>
              <a:rPr lang="en-US" altLang="zh-CN" sz="2400">
                <a:sym typeface="+mn-ea"/>
              </a:rPr>
              <a:t>4</a:t>
            </a:r>
            <a:r>
              <a:rPr lang="zh-CN" altLang="en-US" sz="2400">
                <a:sym typeface="+mn-ea"/>
              </a:rPr>
              <a:t>）重视教学</a:t>
            </a:r>
            <a:r>
              <a:rPr lang="zh-CN" altLang="en-US" sz="2400">
                <a:solidFill>
                  <a:srgbClr val="FF0000"/>
                </a:solidFill>
                <a:sym typeface="+mn-ea"/>
              </a:rPr>
              <a:t>衔接</a:t>
            </a:r>
            <a:r>
              <a:rPr lang="zh-CN" altLang="en-US" sz="2400">
                <a:sym typeface="+mn-ea"/>
              </a:rPr>
              <a:t>，为学生减负</a:t>
            </a:r>
            <a:endParaRPr lang="zh-CN" altLang="en-US" sz="2400"/>
          </a:p>
          <a:p>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24" name="文本框 23"/>
          <p:cNvSpPr txBox="1"/>
          <p:nvPr/>
        </p:nvSpPr>
        <p:spPr>
          <a:xfrm>
            <a:off x="1759756" y="430899"/>
            <a:ext cx="6888480" cy="583565"/>
          </a:xfrm>
          <a:prstGeom prst="rect">
            <a:avLst/>
          </a:prstGeom>
          <a:noFill/>
        </p:spPr>
        <p:txBody>
          <a:bodyPr wrap="none" rtlCol="0">
            <a:spAutoFit/>
            <a:scene3d>
              <a:camera prst="orthographicFront"/>
              <a:lightRig rig="threePt" dir="t"/>
            </a:scene3d>
            <a:sp3d contourW="12700"/>
          </a:bodyPr>
          <a:lstStyle/>
          <a:p>
            <a:pPr algn="l" defTabSz="914400"/>
            <a:r>
              <a:rPr lang="zh-CN" altLang="en-US" sz="3200" dirty="0">
                <a:solidFill>
                  <a:prstClr val="black">
                    <a:lumMod val="75000"/>
                    <a:lumOff val="25000"/>
                  </a:prstClr>
                </a:solidFill>
                <a:latin typeface="印品黑体"/>
                <a:ea typeface="微软雅黑" panose="020B0503020204020204" pitchFamily="34" charset="-122"/>
                <a:cs typeface="+mn-ea"/>
                <a:sym typeface="+mn-lt"/>
              </a:rPr>
              <a:t>第三节</a:t>
            </a:r>
            <a:r>
              <a:rPr lang="en-US" altLang="zh-CN" sz="3200" dirty="0">
                <a:solidFill>
                  <a:prstClr val="black">
                    <a:lumMod val="75000"/>
                    <a:lumOff val="25000"/>
                  </a:prstClr>
                </a:solidFill>
                <a:latin typeface="印品黑体"/>
                <a:ea typeface="微软雅黑" panose="020B0503020204020204" pitchFamily="34" charset="-122"/>
                <a:cs typeface="+mn-ea"/>
                <a:sym typeface="+mn-lt"/>
              </a:rPr>
              <a:t> </a:t>
            </a:r>
            <a:r>
              <a:rPr lang="zh-CN" altLang="en-US" sz="3200" dirty="0">
                <a:latin typeface="印品黑体"/>
                <a:ea typeface="微软雅黑" panose="020B0503020204020204" pitchFamily="34" charset="-122"/>
                <a:cs typeface="+mn-ea"/>
                <a:sym typeface="+mn-lt"/>
              </a:rPr>
              <a:t>教师对核心素养的理解和把握</a:t>
            </a:r>
            <a:endParaRPr lang="zh-CN" altLang="en-US" sz="3200" dirty="0">
              <a:latin typeface="印品黑体"/>
              <a:ea typeface="微软雅黑" panose="020B0503020204020204" pitchFamily="34" charset="-122"/>
              <a:cs typeface="+mn-ea"/>
              <a:sym typeface="+mn-lt"/>
            </a:endParaRPr>
          </a:p>
        </p:txBody>
      </p:sp>
      <p:sp>
        <p:nvSpPr>
          <p:cNvPr id="7" name="文本框 6"/>
          <p:cNvSpPr txBox="1"/>
          <p:nvPr/>
        </p:nvSpPr>
        <p:spPr>
          <a:xfrm>
            <a:off x="680085" y="101473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2800">
                <a:latin typeface="方正粗黑宋简体" panose="02000000000000000000" charset="-122"/>
                <a:ea typeface="方正粗黑宋简体" panose="02000000000000000000" charset="-122"/>
                <a:cs typeface="方正粗黑宋简体" panose="02000000000000000000" charset="-122"/>
              </a:rPr>
              <a:t> </a:t>
            </a:r>
            <a:r>
              <a:rPr lang="zh-CN" altLang="en-US" sz="2800">
                <a:latin typeface="方正粗黑宋简体" panose="02000000000000000000" charset="-122"/>
                <a:ea typeface="方正粗黑宋简体" panose="02000000000000000000" charset="-122"/>
                <a:cs typeface="方正粗黑宋简体" panose="02000000000000000000" charset="-122"/>
              </a:rPr>
              <a:t>一</a:t>
            </a:r>
            <a:r>
              <a:rPr lang="zh-CN" sz="2800">
                <a:latin typeface="方正粗黑宋简体" panose="02000000000000000000" charset="-122"/>
                <a:ea typeface="方正粗黑宋简体" panose="02000000000000000000" charset="-122"/>
                <a:cs typeface="方正粗黑宋简体" panose="02000000000000000000" charset="-122"/>
              </a:rPr>
              <a:t>、理解核心素养的</a:t>
            </a:r>
            <a:r>
              <a:rPr lang="zh-CN" sz="2800">
                <a:solidFill>
                  <a:srgbClr val="FF0000"/>
                </a:solidFill>
                <a:latin typeface="方正粗黑宋简体" panose="02000000000000000000" charset="-122"/>
                <a:ea typeface="方正粗黑宋简体" panose="02000000000000000000" charset="-122"/>
                <a:cs typeface="方正粗黑宋简体" panose="02000000000000000000" charset="-122"/>
              </a:rPr>
              <a:t>内在联系</a:t>
            </a:r>
            <a:endParaRPr lang="zh-CN" sz="2800">
              <a:solidFill>
                <a:srgbClr val="FF0000"/>
              </a:solidFill>
              <a:latin typeface="方正粗黑宋简体" panose="02000000000000000000" charset="-122"/>
              <a:ea typeface="方正粗黑宋简体" panose="02000000000000000000" charset="-122"/>
              <a:cs typeface="方正粗黑宋简体" panose="02000000000000000000" charset="-122"/>
            </a:endParaRPr>
          </a:p>
          <a:p>
            <a:pPr>
              <a:lnSpc>
                <a:spcPct val="16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sz="2400">
                <a:latin typeface="方正粗黑宋简体" panose="02000000000000000000" charset="-122"/>
                <a:ea typeface="方正粗黑宋简体" panose="02000000000000000000" charset="-122"/>
                <a:cs typeface="方正粗黑宋简体" panose="02000000000000000000" charset="-122"/>
              </a:rPr>
              <a:t>1、各核心素养之间的内在关联</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如上所述，课标对核心素养五个方面分别进行了阐述，但教师应该认识到，在教学实际中，包括在考试评价时，学生的五个方面的表现时常是综合的。五个方面有着密不可分的联系，是</a:t>
            </a:r>
            <a:r>
              <a:rPr 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互为依托的，不能机械地割裂</a:t>
            </a:r>
            <a:r>
              <a:rPr lang="zh-CN" sz="2400">
                <a:latin typeface="微软雅黑" panose="020B0503020204020204" pitchFamily="34" charset="-122"/>
                <a:ea typeface="微软雅黑" panose="020B0503020204020204" pitchFamily="34" charset="-122"/>
                <a:cs typeface="微软雅黑" panose="020B0503020204020204" pitchFamily="34" charset="-122"/>
              </a:rPr>
              <a:t>。</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方正粗黑宋简体" panose="02000000000000000000" charset="-122"/>
                <a:ea typeface="方正粗黑宋简体" panose="02000000000000000000" charset="-122"/>
                <a:cs typeface="方正粗黑宋简体" panose="02000000000000000000" charset="-122"/>
              </a:rPr>
              <a:t>2、核心素养与知识、能力的关系</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有的人认为，核心素养是教学的最高层次，教学要先教学生知识，再训练学生的能力，最后上升到核心素养的培养上。这种观点是有偏差的，是将素养与知识、能力割裂开来。从历史认识的角度上讲，</a:t>
            </a:r>
            <a:r>
              <a:rPr 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核心素养内含着知识与能力，每一个核心素养都涉及知识、能力、方法</a:t>
            </a:r>
            <a:r>
              <a:rPr lang="zh-CN" sz="2400">
                <a:latin typeface="微软雅黑" panose="020B0503020204020204" pitchFamily="34" charset="-122"/>
                <a:ea typeface="微软雅黑" panose="020B0503020204020204" pitchFamily="34" charset="-122"/>
                <a:cs typeface="微软雅黑" panose="020B0503020204020204" pitchFamily="34" charset="-122"/>
              </a:rPr>
              <a:t>等。</a:t>
            </a:r>
            <a:endParaRPr lang="zh-CN" sz="2800">
              <a:latin typeface="方正粗黑宋简体" panose="02000000000000000000" charset="-122"/>
              <a:ea typeface="方正粗黑宋简体" panose="02000000000000000000" charset="-122"/>
              <a:cs typeface="方正粗黑宋简体" panose="02000000000000000000" charset="-122"/>
            </a:endParaRPr>
          </a:p>
          <a:p>
            <a:pPr>
              <a:lnSpc>
                <a:spcPct val="150000"/>
              </a:lnSpc>
            </a:pPr>
            <a:endParaRPr sz="240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P spid="7"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01473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2800">
                <a:latin typeface="方正粗黑宋简体" panose="02000000000000000000" charset="-122"/>
                <a:ea typeface="方正粗黑宋简体" panose="02000000000000000000" charset="-122"/>
                <a:cs typeface="方正粗黑宋简体" panose="02000000000000000000" charset="-122"/>
              </a:rPr>
              <a:t> </a:t>
            </a:r>
            <a:r>
              <a:rPr lang="zh-CN" sz="2800">
                <a:latin typeface="方正粗黑宋简体" panose="02000000000000000000" charset="-122"/>
                <a:ea typeface="方正粗黑宋简体" panose="02000000000000000000" charset="-122"/>
                <a:cs typeface="方正粗黑宋简体" panose="02000000000000000000" charset="-122"/>
              </a:rPr>
              <a:t>二、了解核心素养的</a:t>
            </a:r>
            <a:r>
              <a:rPr lang="zh-CN" sz="2800">
                <a:solidFill>
                  <a:srgbClr val="FF0000"/>
                </a:solidFill>
                <a:latin typeface="方正粗黑宋简体" panose="02000000000000000000" charset="-122"/>
                <a:ea typeface="方正粗黑宋简体" panose="02000000000000000000" charset="-122"/>
                <a:cs typeface="方正粗黑宋简体" panose="02000000000000000000" charset="-122"/>
              </a:rPr>
              <a:t>培养、提升路径</a:t>
            </a:r>
            <a:endParaRPr lang="zh-CN" sz="2800">
              <a:latin typeface="方正粗黑宋简体" panose="02000000000000000000" charset="-122"/>
              <a:ea typeface="方正粗黑宋简体" panose="02000000000000000000" charset="-122"/>
              <a:cs typeface="方正粗黑宋简体" panose="02000000000000000000" charset="-122"/>
            </a:endParaRPr>
          </a:p>
          <a:p>
            <a:pPr>
              <a:lnSpc>
                <a:spcPct val="18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sz="2400">
                <a:latin typeface="方正粗黑宋简体" panose="02000000000000000000" charset="-122"/>
                <a:ea typeface="方正粗黑宋简体" panose="02000000000000000000" charset="-122"/>
                <a:cs typeface="方正粗黑宋简体" panose="02000000000000000000" charset="-122"/>
              </a:rPr>
              <a:t>1、核心素养要</a:t>
            </a:r>
            <a:r>
              <a:rPr lang="zh-CN" sz="2400">
                <a:solidFill>
                  <a:srgbClr val="FF0000"/>
                </a:solidFill>
                <a:latin typeface="方正粗黑宋简体" panose="02000000000000000000" charset="-122"/>
                <a:ea typeface="方正粗黑宋简体" panose="02000000000000000000" charset="-122"/>
                <a:cs typeface="方正粗黑宋简体" panose="02000000000000000000" charset="-122"/>
              </a:rPr>
              <a:t>五位一体</a:t>
            </a:r>
            <a:r>
              <a:rPr lang="zh-CN" sz="2400">
                <a:latin typeface="方正粗黑宋简体" panose="02000000000000000000" charset="-122"/>
                <a:ea typeface="方正粗黑宋简体" panose="02000000000000000000" charset="-122"/>
                <a:cs typeface="方正粗黑宋简体" panose="02000000000000000000" charset="-122"/>
              </a:rPr>
              <a:t>地综合培养</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在教学实际中培养学生的历史学科核心素养，可从五个方面着手，有侧重、有</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sz="2400">
                <a:latin typeface="微软雅黑" panose="020B0503020204020204" pitchFamily="34" charset="-122"/>
                <a:ea typeface="微软雅黑" panose="020B0503020204020204" pitchFamily="34" charset="-122"/>
                <a:cs typeface="微软雅黑" panose="020B0503020204020204" pitchFamily="34" charset="-122"/>
              </a:rPr>
              <a:t>针对地进行。</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方正粗黑宋简体" panose="02000000000000000000" charset="-122"/>
                <a:ea typeface="方正粗黑宋简体" panose="02000000000000000000" charset="-122"/>
                <a:cs typeface="方正粗黑宋简体" panose="02000000000000000000" charset="-122"/>
              </a:rPr>
              <a:t>2、核心素养是学生在学习中自我养成的</a:t>
            </a:r>
            <a:endParaRPr lang="zh-CN" sz="2400">
              <a:latin typeface="方正粗黑宋简体" panose="02000000000000000000" charset="-122"/>
              <a:ea typeface="方正粗黑宋简体" panose="02000000000000000000" charset="-122"/>
              <a:cs typeface="方正粗黑宋简体" panose="02000000000000000000" charset="-122"/>
            </a:endParaRPr>
          </a:p>
          <a:p>
            <a:pPr>
              <a:lnSpc>
                <a:spcPct val="13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历史核心素养指的是学生在学习历史的过程中，尤其是在认识和解决历史问题的过程中体现的价值观、必备品质和关键能力。这是学生</a:t>
            </a:r>
            <a:r>
              <a:rPr 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在学习过程中逐步</a:t>
            </a:r>
            <a:r>
              <a:rPr lang="zh-CN" sz="2400">
                <a:latin typeface="微软雅黑" panose="020B0503020204020204" pitchFamily="34" charset="-122"/>
                <a:ea typeface="微软雅黑" panose="020B0503020204020204" pitchFamily="34" charset="-122"/>
                <a:cs typeface="微软雅黑" panose="020B0503020204020204" pitchFamily="34" charset="-122"/>
              </a:rPr>
              <a:t>形成的，而不是仅靠教师讲授学生就能具有的。</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01473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2800">
                <a:latin typeface="方正粗黑宋简体" panose="02000000000000000000" charset="-122"/>
                <a:ea typeface="方正粗黑宋简体" panose="02000000000000000000" charset="-122"/>
                <a:cs typeface="方正粗黑宋简体" panose="02000000000000000000" charset="-122"/>
              </a:rPr>
              <a:t> </a:t>
            </a:r>
            <a:r>
              <a:rPr lang="zh-CN" sz="2400">
                <a:latin typeface="方正粗黑宋简体" panose="02000000000000000000" charset="-122"/>
                <a:ea typeface="方正粗黑宋简体" panose="02000000000000000000" charset="-122"/>
                <a:cs typeface="方正粗黑宋简体" panose="02000000000000000000" charset="-122"/>
              </a:rPr>
              <a:t>3、核心素养是在</a:t>
            </a:r>
            <a:r>
              <a:rPr lang="zh-CN" sz="2400">
                <a:solidFill>
                  <a:srgbClr val="FF0000"/>
                </a:solidFill>
                <a:latin typeface="方正粗黑宋简体" panose="02000000000000000000" charset="-122"/>
                <a:ea typeface="方正粗黑宋简体" panose="02000000000000000000" charset="-122"/>
                <a:cs typeface="方正粗黑宋简体" panose="02000000000000000000" charset="-122"/>
              </a:rPr>
              <a:t>真实情境</a:t>
            </a:r>
            <a:r>
              <a:rPr lang="zh-CN" sz="2400">
                <a:latin typeface="方正粗黑宋简体" panose="02000000000000000000" charset="-122"/>
                <a:ea typeface="方正粗黑宋简体" panose="02000000000000000000" charset="-122"/>
                <a:cs typeface="方正粗黑宋简体" panose="02000000000000000000" charset="-122"/>
              </a:rPr>
              <a:t>中培养的</a:t>
            </a:r>
            <a:endParaRPr lang="zh-CN" sz="2400">
              <a:latin typeface="方正粗黑宋简体" panose="02000000000000000000" charset="-122"/>
              <a:ea typeface="方正粗黑宋简体" panose="02000000000000000000" charset="-122"/>
              <a:cs typeface="方正粗黑宋简体" panose="02000000000000000000" charset="-122"/>
            </a:endParaRPr>
          </a:p>
          <a:p>
            <a:pPr>
              <a:lnSpc>
                <a:spcPct val="130000"/>
              </a:lnSpc>
            </a:pPr>
            <a:r>
              <a:rPr lang="zh-CN"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在教学中，教师要设法引领学生在真实的历史情境中展开学习活动，要使学生面对真实的历史情境和真实的历史问题，运用真实的历史材料，使学生亲身经历探究历史的实际过程，最终形成自己对历史的看法。</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方正粗黑宋简体" panose="02000000000000000000" charset="-122"/>
                <a:ea typeface="方正粗黑宋简体" panose="02000000000000000000" charset="-122"/>
                <a:cs typeface="方正粗黑宋简体" panose="02000000000000000000" charset="-122"/>
              </a:rPr>
              <a:t> 4</a:t>
            </a:r>
            <a:r>
              <a:rPr lang="zh-CN" sz="2400">
                <a:latin typeface="方正粗黑宋简体" panose="02000000000000000000" charset="-122"/>
                <a:ea typeface="方正粗黑宋简体" panose="02000000000000000000" charset="-122"/>
                <a:cs typeface="方正粗黑宋简体" panose="02000000000000000000" charset="-122"/>
              </a:rPr>
              <a:t>、</a:t>
            </a:r>
            <a:r>
              <a:rPr lang="zh-CN" sz="2400">
                <a:latin typeface="方正粗黑宋简体" panose="02000000000000000000" charset="-122"/>
                <a:ea typeface="方正粗黑宋简体" panose="02000000000000000000" charset="-122"/>
                <a:cs typeface="方正粗黑宋简体" panose="02000000000000000000" charset="-122"/>
              </a:rPr>
              <a:t>核心素养是在</a:t>
            </a:r>
            <a:r>
              <a:rPr lang="zh-CN" sz="2400">
                <a:solidFill>
                  <a:srgbClr val="FF0000"/>
                </a:solidFill>
                <a:latin typeface="方正粗黑宋简体" panose="02000000000000000000" charset="-122"/>
                <a:ea typeface="方正粗黑宋简体" panose="02000000000000000000" charset="-122"/>
                <a:cs typeface="方正粗黑宋简体" panose="02000000000000000000" charset="-122"/>
              </a:rPr>
              <a:t>交流表达</a:t>
            </a:r>
            <a:r>
              <a:rPr lang="zh-CN" sz="2400">
                <a:latin typeface="方正粗黑宋简体" panose="02000000000000000000" charset="-122"/>
                <a:ea typeface="方正粗黑宋简体" panose="02000000000000000000" charset="-122"/>
                <a:cs typeface="方正粗黑宋简体" panose="02000000000000000000" charset="-122"/>
              </a:rPr>
              <a:t>过程中体现的</a:t>
            </a:r>
            <a:endParaRPr lang="zh-CN" sz="2400">
              <a:latin typeface="方正粗黑宋简体" panose="02000000000000000000" charset="-122"/>
              <a:ea typeface="方正粗黑宋简体" panose="02000000000000000000" charset="-122"/>
              <a:cs typeface="方正粗黑宋简体" panose="02000000000000000000" charset="-122"/>
            </a:endParaRPr>
          </a:p>
          <a:p>
            <a:pPr>
              <a:lnSpc>
                <a:spcPct val="13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核心素养指的是在发现问题和解决问题过程中表现出的价值观、必备品格和关键能力。而学生通过学习所具有的价值观、必备品质和关键能力的体现，离不开学生对历史问题的表达与交流。学生历史核心素养的表现程度，往往要通过师生之间、学生之间的</a:t>
            </a:r>
            <a:r>
              <a:rPr 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对话交流、言语表达</a:t>
            </a:r>
            <a:r>
              <a:rPr lang="zh-CN" sz="2400">
                <a:latin typeface="微软雅黑" panose="020B0503020204020204" pitchFamily="34" charset="-122"/>
                <a:ea typeface="微软雅黑" panose="020B0503020204020204" pitchFamily="34" charset="-122"/>
                <a:cs typeface="微软雅黑" panose="020B0503020204020204" pitchFamily="34" charset="-122"/>
              </a:rPr>
              <a:t>体现出来。</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2081" y="2412"/>
            <a:ext cx="1757675" cy="1815244"/>
          </a:xfrm>
          <a:prstGeom prst="rect">
            <a:avLst/>
          </a:prstGeom>
        </p:spPr>
      </p:pic>
      <p:sp>
        <p:nvSpPr>
          <p:cNvPr id="7" name="文本框 6"/>
          <p:cNvSpPr txBox="1"/>
          <p:nvPr/>
        </p:nvSpPr>
        <p:spPr>
          <a:xfrm>
            <a:off x="680085" y="1014730"/>
            <a:ext cx="11068050" cy="5488940"/>
          </a:xfrm>
          <a:prstGeom prst="rect">
            <a:avLst/>
          </a:prstGeom>
          <a:noFill/>
        </p:spPr>
        <p:txBody>
          <a:bodyPr wrap="square" rtlCol="0">
            <a:noAutofit/>
          </a:bodyPr>
          <a:p>
            <a:pPr>
              <a:lnSpc>
                <a:spcPct val="130000"/>
              </a:lnSpc>
            </a:pPr>
            <a:r>
              <a:rPr lang="en-US" altLang="zh-CN" sz="2800">
                <a:latin typeface="华文琥珀" panose="02010800040101010101" charset="-122"/>
                <a:ea typeface="华文琥珀" panose="02010800040101010101" charset="-122"/>
              </a:rPr>
              <a:t>     </a:t>
            </a:r>
            <a:r>
              <a:rPr lang="en-US" altLang="zh-CN" sz="2400">
                <a:latin typeface="方正粗黑宋简体" panose="02000000000000000000" charset="-122"/>
                <a:ea typeface="方正粗黑宋简体" panose="02000000000000000000" charset="-122"/>
                <a:cs typeface="方正粗黑宋简体" panose="02000000000000000000" charset="-122"/>
              </a:rPr>
              <a:t> 5</a:t>
            </a:r>
            <a:r>
              <a:rPr lang="zh-CN" sz="2400">
                <a:latin typeface="方正粗黑宋简体" panose="02000000000000000000" charset="-122"/>
                <a:ea typeface="方正粗黑宋简体" panose="02000000000000000000" charset="-122"/>
                <a:cs typeface="方正粗黑宋简体" panose="02000000000000000000" charset="-122"/>
              </a:rPr>
              <a:t>、培养学生的核心素养需要教师提升自己的</a:t>
            </a:r>
            <a:r>
              <a:rPr lang="zh-CN" sz="2400">
                <a:solidFill>
                  <a:srgbClr val="FF0000"/>
                </a:solidFill>
                <a:latin typeface="方正粗黑宋简体" panose="02000000000000000000" charset="-122"/>
                <a:ea typeface="方正粗黑宋简体" panose="02000000000000000000" charset="-122"/>
                <a:cs typeface="方正粗黑宋简体" panose="02000000000000000000" charset="-122"/>
              </a:rPr>
              <a:t>专业素养</a:t>
            </a:r>
            <a:endParaRPr lang="zh-CN" sz="2400">
              <a:latin typeface="方正粗黑宋简体" panose="02000000000000000000" charset="-122"/>
              <a:ea typeface="方正粗黑宋简体" panose="02000000000000000000" charset="-122"/>
              <a:cs typeface="方正粗黑宋简体" panose="02000000000000000000" charset="-122"/>
            </a:endParaRPr>
          </a:p>
          <a:p>
            <a:pPr>
              <a:lnSpc>
                <a:spcPct val="130000"/>
              </a:lnSpc>
            </a:pPr>
            <a:r>
              <a:rPr lang="zh-CN"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培养学生的历史核心素养，对历史教师来说是新的挑战，尤其是对教师专业素养提出了更高的要求。可以说，教师专业素养的高度，决定了其教学水平的高度，也直接影响学生核心素养的高度。</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746071" y="2569935"/>
            <a:ext cx="3569743" cy="1107852"/>
          </a:xfrm>
          <a:prstGeom prst="rect">
            <a:avLst/>
          </a:prstGeom>
          <a:noFill/>
        </p:spPr>
        <p:txBody>
          <a:bodyPr wrap="none" rtlCol="0">
            <a:spAutoFit/>
          </a:bodyPr>
          <a:lstStyle/>
          <a:p>
            <a:pPr algn="r" defTabSz="914400">
              <a:defRPr/>
            </a:pPr>
            <a:r>
              <a:rPr lang="zh-CN" altLang="en-US" sz="6600" dirty="0">
                <a:solidFill>
                  <a:prstClr val="black">
                    <a:lumMod val="75000"/>
                    <a:lumOff val="25000"/>
                  </a:prstClr>
                </a:solidFill>
                <a:latin typeface="印品黑体"/>
                <a:ea typeface="微软雅黑" panose="020B0503020204020204" pitchFamily="34" charset="-122"/>
                <a:cs typeface="+mn-ea"/>
                <a:sym typeface="+mn-lt"/>
              </a:rPr>
              <a:t>谢谢观看</a:t>
            </a:r>
            <a:endParaRPr lang="zh-CN" altLang="en-US" sz="6600" dirty="0">
              <a:solidFill>
                <a:prstClr val="black">
                  <a:lumMod val="75000"/>
                  <a:lumOff val="25000"/>
                </a:prstClr>
              </a:solidFill>
              <a:latin typeface="印品黑体"/>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en-US" sz="2400">
                <a:solidFill>
                  <a:schemeClr val="accent6"/>
                </a:solidFill>
              </a:rPr>
              <a:t>3</a:t>
            </a:r>
            <a:r>
              <a:rPr lang="zh-CN" altLang="en-US" sz="2400">
                <a:solidFill>
                  <a:schemeClr val="accent6"/>
                </a:solidFill>
              </a:rPr>
              <a:t>、基本修订思路</a:t>
            </a:r>
            <a:endParaRPr lang="zh-CN" altLang="en-US" sz="2400">
              <a:solidFill>
                <a:schemeClr val="accent6"/>
              </a:solidFill>
            </a:endParaRPr>
          </a:p>
          <a:p>
            <a:pPr>
              <a:lnSpc>
                <a:spcPct val="130000"/>
              </a:lnSpc>
            </a:pPr>
            <a:r>
              <a:rPr lang="en-US" altLang="zh-CN" sz="2400"/>
              <a:t> </a:t>
            </a:r>
            <a:r>
              <a:rPr lang="zh-CN" altLang="en-US" sz="2400"/>
              <a:t>（</a:t>
            </a:r>
            <a:r>
              <a:rPr lang="en-US" altLang="zh-CN" sz="2400"/>
              <a:t>1</a:t>
            </a:r>
            <a:r>
              <a:rPr lang="zh-CN" altLang="en-US" sz="2400"/>
              <a:t>）坚持</a:t>
            </a:r>
            <a:r>
              <a:rPr lang="zh-CN" altLang="en-US" sz="2400">
                <a:solidFill>
                  <a:srgbClr val="FF0000"/>
                </a:solidFill>
              </a:rPr>
              <a:t>唯物史观</a:t>
            </a:r>
            <a:r>
              <a:rPr lang="zh-CN" altLang="en-US" sz="2400"/>
              <a:t>为指导，</a:t>
            </a:r>
            <a:r>
              <a:rPr lang="zh-CN" altLang="en-US" sz="2400">
                <a:solidFill>
                  <a:srgbClr val="FF0000"/>
                </a:solidFill>
              </a:rPr>
              <a:t>中特理论体系</a:t>
            </a:r>
            <a:r>
              <a:rPr lang="zh-CN" altLang="en-US" sz="2400"/>
              <a:t>为基本依据，将</a:t>
            </a:r>
            <a:r>
              <a:rPr lang="zh-CN" altLang="en-US" sz="2400">
                <a:solidFill>
                  <a:srgbClr val="FF0000"/>
                </a:solidFill>
              </a:rPr>
              <a:t>社会主义核心价值观</a:t>
            </a:r>
            <a:r>
              <a:rPr lang="zh-CN" altLang="en-US" sz="2400"/>
              <a:t>融入历史课程中</a:t>
            </a:r>
            <a:endParaRPr lang="zh-CN" altLang="en-US" sz="2400"/>
          </a:p>
          <a:p>
            <a:pPr>
              <a:lnSpc>
                <a:spcPct val="130000"/>
              </a:lnSpc>
            </a:pPr>
            <a:r>
              <a:rPr lang="en-US" altLang="zh-CN" sz="2400"/>
              <a:t> </a:t>
            </a:r>
            <a:r>
              <a:rPr lang="zh-CN" altLang="en-US" sz="2400"/>
              <a:t>（</a:t>
            </a:r>
            <a:r>
              <a:rPr lang="en-US" altLang="zh-CN" sz="2400"/>
              <a:t>2</a:t>
            </a:r>
            <a:r>
              <a:rPr lang="zh-CN" altLang="en-US" sz="2400"/>
              <a:t>）遵循</a:t>
            </a:r>
            <a:r>
              <a:rPr lang="zh-CN" altLang="en-US" sz="2400">
                <a:solidFill>
                  <a:srgbClr val="FF0000"/>
                </a:solidFill>
              </a:rPr>
              <a:t>历史时序性和系统性</a:t>
            </a:r>
            <a:r>
              <a:rPr lang="zh-CN" altLang="en-US" sz="2400"/>
              <a:t>的学科特性，内容选择适应学生历史观发展</a:t>
            </a:r>
            <a:endParaRPr lang="zh-CN" altLang="en-US" sz="2400"/>
          </a:p>
          <a:p>
            <a:pPr>
              <a:lnSpc>
                <a:spcPct val="130000"/>
              </a:lnSpc>
            </a:pPr>
            <a:r>
              <a:rPr lang="en-US" altLang="zh-CN" sz="2400"/>
              <a:t> </a:t>
            </a:r>
            <a:r>
              <a:rPr lang="zh-CN" altLang="en-US" sz="2400"/>
              <a:t>（</a:t>
            </a:r>
            <a:r>
              <a:rPr lang="en-US" altLang="zh-CN" sz="2400"/>
              <a:t>3</a:t>
            </a:r>
            <a:r>
              <a:rPr lang="zh-CN" altLang="en-US" sz="2400"/>
              <a:t>）确定中国史和世界史的</a:t>
            </a:r>
            <a:r>
              <a:rPr lang="zh-CN" altLang="en-US" sz="2400">
                <a:solidFill>
                  <a:srgbClr val="FF0000"/>
                </a:solidFill>
              </a:rPr>
              <a:t>主线</a:t>
            </a:r>
            <a:endParaRPr lang="zh-CN" altLang="en-US" sz="2400"/>
          </a:p>
          <a:p>
            <a:pPr>
              <a:lnSpc>
                <a:spcPct val="130000"/>
              </a:lnSpc>
            </a:pPr>
            <a:r>
              <a:rPr lang="en-US" altLang="zh-CN" sz="2400"/>
              <a:t> </a:t>
            </a:r>
            <a:r>
              <a:rPr lang="zh-CN" altLang="en-US" sz="2400"/>
              <a:t>（</a:t>
            </a:r>
            <a:r>
              <a:rPr lang="en-US" altLang="zh-CN" sz="2400"/>
              <a:t>4</a:t>
            </a:r>
            <a:r>
              <a:rPr lang="zh-CN" altLang="en-US" sz="2400"/>
              <a:t>）充分考虑学生</a:t>
            </a:r>
            <a:r>
              <a:rPr lang="zh-CN" altLang="en-US" sz="2400">
                <a:solidFill>
                  <a:srgbClr val="FF0000"/>
                </a:solidFill>
              </a:rPr>
              <a:t>认知能力</a:t>
            </a:r>
            <a:r>
              <a:rPr lang="zh-CN" altLang="en-US" sz="2400"/>
              <a:t>，为学生减负</a:t>
            </a:r>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zh-CN" sz="2800">
                <a:latin typeface="方正粗黑宋简体" panose="02000000000000000000" charset="-122"/>
                <a:ea typeface="方正粗黑宋简体" panose="02000000000000000000" charset="-122"/>
                <a:cs typeface="方正粗黑宋简体" panose="02000000000000000000" charset="-122"/>
              </a:rPr>
              <a:t>二、</a:t>
            </a:r>
            <a:r>
              <a:rPr lang="en-US" altLang="zh-CN" sz="2800">
                <a:latin typeface="方正粗黑宋简体" panose="02000000000000000000" charset="-122"/>
                <a:ea typeface="方正粗黑宋简体" panose="02000000000000000000" charset="-122"/>
                <a:cs typeface="方正粗黑宋简体" panose="02000000000000000000" charset="-122"/>
              </a:rPr>
              <a:t>20</a:t>
            </a:r>
            <a:r>
              <a:rPr lang="zh-CN" altLang="en-US" sz="2800">
                <a:latin typeface="方正粗黑宋简体" panose="02000000000000000000" charset="-122"/>
                <a:ea typeface="方正粗黑宋简体" panose="02000000000000000000" charset="-122"/>
                <a:cs typeface="方正粗黑宋简体" panose="02000000000000000000" charset="-122"/>
              </a:rPr>
              <a:t>年义务教育历史课程改革的成就</a:t>
            </a:r>
            <a:endParaRPr lang="zh-CN" altLang="en-US" sz="2800">
              <a:latin typeface="方正粗黑宋简体" panose="02000000000000000000" charset="-122"/>
              <a:ea typeface="方正粗黑宋简体" panose="02000000000000000000" charset="-122"/>
              <a:cs typeface="方正粗黑宋简体" panose="02000000000000000000" charset="-122"/>
            </a:endParaRPr>
          </a:p>
          <a:p>
            <a:pPr>
              <a:lnSpc>
                <a:spcPct val="130000"/>
              </a:lnSpc>
            </a:pPr>
            <a:endParaRPr lang="zh-CN" altLang="en-US" sz="2400">
              <a:latin typeface="华文琥珀" panose="02010800040101010101" charset="-122"/>
              <a:ea typeface="华文琥珀" panose="02010800040101010101" charset="-122"/>
            </a:endParaRPr>
          </a:p>
          <a:p>
            <a:pPr>
              <a:lnSpc>
                <a:spcPct val="130000"/>
              </a:lnSpc>
            </a:pPr>
            <a:r>
              <a:rPr lang="zh-CN" altLang="en-US" sz="2400">
                <a:latin typeface="华文琥珀" panose="02010800040101010101" charset="-122"/>
                <a:ea typeface="华文琥珀" panose="02010800040101010101" charset="-122"/>
              </a:rPr>
              <a:t>（一）《</a:t>
            </a:r>
            <a:r>
              <a:rPr lang="zh-CN" altLang="en-US" sz="2400">
                <a:latin typeface="华文琥珀" panose="02010800040101010101" charset="-122"/>
                <a:ea typeface="华文琥珀" panose="02010800040101010101" charset="-122"/>
                <a:sym typeface="+mn-ea"/>
              </a:rPr>
              <a:t>课程标准（实验稿）》所取得的成就</a:t>
            </a:r>
            <a:endParaRPr lang="zh-CN" altLang="en-US" sz="2400">
              <a:latin typeface="华文琥珀" panose="02010800040101010101" charset="-122"/>
              <a:ea typeface="华文琥珀" panose="02010800040101010101" charset="-122"/>
              <a:sym typeface="+mn-ea"/>
            </a:endParaRPr>
          </a:p>
          <a:p>
            <a:pPr>
              <a:lnSpc>
                <a:spcPct val="130000"/>
              </a:lnSpc>
            </a:pPr>
            <a:r>
              <a:rPr lang="en-US" altLang="zh-CN" sz="2400"/>
              <a:t>1</a:t>
            </a:r>
            <a:r>
              <a:rPr lang="zh-CN" altLang="en-US" sz="2400"/>
              <a:t>、进一步确立了</a:t>
            </a:r>
            <a:r>
              <a:rPr lang="zh-CN" altLang="en-US" sz="2400">
                <a:solidFill>
                  <a:srgbClr val="FF0000"/>
                </a:solidFill>
              </a:rPr>
              <a:t>历史课程</a:t>
            </a:r>
            <a:r>
              <a:rPr lang="zh-CN" altLang="en-US" sz="2400"/>
              <a:t>在义务教育阶段课程中的</a:t>
            </a:r>
            <a:r>
              <a:rPr lang="zh-CN" altLang="en-US" sz="2400">
                <a:solidFill>
                  <a:srgbClr val="FF0000"/>
                </a:solidFill>
              </a:rPr>
              <a:t>地位</a:t>
            </a:r>
            <a:endParaRPr lang="zh-CN" altLang="en-US" sz="2400"/>
          </a:p>
          <a:p>
            <a:pPr>
              <a:lnSpc>
                <a:spcPct val="130000"/>
              </a:lnSpc>
            </a:pPr>
            <a:r>
              <a:rPr lang="en-US" altLang="zh-CN" sz="2400"/>
              <a:t>2</a:t>
            </a:r>
            <a:r>
              <a:rPr lang="zh-CN" altLang="en-US" sz="2400"/>
              <a:t>、</a:t>
            </a:r>
            <a:r>
              <a:rPr lang="zh-CN" altLang="en-US" sz="2400">
                <a:solidFill>
                  <a:srgbClr val="FF0000"/>
                </a:solidFill>
              </a:rPr>
              <a:t>提出</a:t>
            </a:r>
            <a:r>
              <a:rPr lang="zh-CN" altLang="en-US" sz="2400"/>
              <a:t>了</a:t>
            </a:r>
            <a:r>
              <a:rPr lang="en-US" altLang="zh-CN" sz="2400"/>
              <a:t>“</a:t>
            </a:r>
            <a:r>
              <a:rPr lang="zh-CN" altLang="en-US" sz="2400"/>
              <a:t>三维目标</a:t>
            </a:r>
            <a:r>
              <a:rPr lang="en-US" altLang="zh-CN" sz="2400"/>
              <a:t>”</a:t>
            </a:r>
            <a:endParaRPr lang="en-US" altLang="zh-CN" sz="2400"/>
          </a:p>
          <a:p>
            <a:pPr>
              <a:lnSpc>
                <a:spcPct val="130000"/>
              </a:lnSpc>
            </a:pPr>
            <a:r>
              <a:rPr lang="en-US" altLang="zh-CN" sz="2400"/>
              <a:t>3</a:t>
            </a:r>
            <a:r>
              <a:rPr lang="zh-CN" altLang="en-US" sz="2400"/>
              <a:t>、更新了历史教师的</a:t>
            </a:r>
            <a:r>
              <a:rPr lang="zh-CN" altLang="en-US" sz="2400">
                <a:solidFill>
                  <a:srgbClr val="FF0000"/>
                </a:solidFill>
              </a:rPr>
              <a:t>教学理念</a:t>
            </a:r>
            <a:r>
              <a:rPr lang="zh-CN" altLang="en-US" sz="2400">
                <a:solidFill>
                  <a:schemeClr val="tx1"/>
                </a:solidFill>
              </a:rPr>
              <a:t>：学生为本</a:t>
            </a:r>
            <a:endParaRPr lang="zh-CN" altLang="en-US" sz="2400">
              <a:solidFill>
                <a:schemeClr val="tx1"/>
              </a:solidFill>
            </a:endParaRPr>
          </a:p>
          <a:p>
            <a:pPr>
              <a:lnSpc>
                <a:spcPct val="130000"/>
              </a:lnSpc>
            </a:pPr>
            <a:r>
              <a:rPr lang="en-US" altLang="zh-CN" sz="2400"/>
              <a:t>4</a:t>
            </a:r>
            <a:r>
              <a:rPr lang="zh-CN" altLang="en-US" sz="2400"/>
              <a:t>、探索了新的</a:t>
            </a:r>
            <a:r>
              <a:rPr lang="zh-CN" altLang="en-US" sz="2400">
                <a:solidFill>
                  <a:srgbClr val="FF0000"/>
                </a:solidFill>
              </a:rPr>
              <a:t>教学方式</a:t>
            </a:r>
            <a:r>
              <a:rPr lang="zh-CN" altLang="en-US" sz="2400"/>
              <a:t>：学生为主体，师生互动、生生互动</a:t>
            </a:r>
            <a:endParaRPr lang="zh-CN" altLang="en-US" sz="2400"/>
          </a:p>
          <a:p>
            <a:pPr>
              <a:lnSpc>
                <a:spcPct val="130000"/>
              </a:lnSpc>
            </a:pPr>
            <a:r>
              <a:rPr lang="en-US" altLang="zh-CN" sz="2400"/>
              <a:t>5</a:t>
            </a:r>
            <a:r>
              <a:rPr lang="zh-CN" altLang="en-US" sz="2400"/>
              <a:t>、充分开发、利用</a:t>
            </a:r>
            <a:r>
              <a:rPr lang="zh-CN" altLang="en-US" sz="2400">
                <a:solidFill>
                  <a:srgbClr val="FF0000"/>
                </a:solidFill>
              </a:rPr>
              <a:t>历史课程资源</a:t>
            </a:r>
            <a:endParaRPr lang="zh-CN" altLang="en-US" sz="2400">
              <a:solidFill>
                <a:srgbClr val="FF000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screen"/>
          <a:srcRect/>
          <a:stretch>
            <a:fillRect/>
          </a:stretch>
        </p:blipFill>
        <p:spPr>
          <a:xfrm>
            <a:off x="0" y="1241"/>
            <a:ext cx="1758276" cy="1815864"/>
          </a:xfrm>
          <a:prstGeom prst="rect">
            <a:avLst/>
          </a:prstGeom>
        </p:spPr>
      </p:pic>
      <p:sp>
        <p:nvSpPr>
          <p:cNvPr id="7" name="文本框 6"/>
          <p:cNvSpPr txBox="1"/>
          <p:nvPr/>
        </p:nvSpPr>
        <p:spPr>
          <a:xfrm>
            <a:off x="1054735" y="1196975"/>
            <a:ext cx="10335895" cy="5066665"/>
          </a:xfrm>
          <a:prstGeom prst="rect">
            <a:avLst/>
          </a:prstGeom>
          <a:noFill/>
        </p:spPr>
        <p:txBody>
          <a:bodyPr wrap="square" rtlCol="0">
            <a:noAutofit/>
          </a:bodyPr>
          <a:p>
            <a:pPr>
              <a:lnSpc>
                <a:spcPct val="130000"/>
              </a:lnSpc>
            </a:pPr>
            <a:r>
              <a:rPr lang="zh-CN" altLang="en-US" sz="2400">
                <a:latin typeface="华文琥珀" panose="02010800040101010101" charset="-122"/>
                <a:ea typeface="华文琥珀" panose="02010800040101010101" charset="-122"/>
                <a:cs typeface="华文琥珀" panose="02010800040101010101" charset="-122"/>
              </a:rPr>
              <a:t>（二）《</a:t>
            </a:r>
            <a:r>
              <a:rPr lang="zh-CN" altLang="en-US" sz="2400">
                <a:latin typeface="华文琥珀" panose="02010800040101010101" charset="-122"/>
                <a:ea typeface="华文琥珀" panose="02010800040101010101" charset="-122"/>
                <a:cs typeface="华文琥珀" panose="02010800040101010101" charset="-122"/>
                <a:sym typeface="+mn-ea"/>
              </a:rPr>
              <a:t>课程标准（</a:t>
            </a:r>
            <a:r>
              <a:rPr lang="en-US" altLang="zh-CN" sz="2400">
                <a:latin typeface="华文琥珀" panose="02010800040101010101" charset="-122"/>
                <a:ea typeface="华文琥珀" panose="02010800040101010101" charset="-122"/>
                <a:cs typeface="华文琥珀" panose="02010800040101010101" charset="-122"/>
                <a:sym typeface="+mn-ea"/>
              </a:rPr>
              <a:t>2011</a:t>
            </a:r>
            <a:r>
              <a:rPr lang="zh-CN" altLang="en-US" sz="2400">
                <a:latin typeface="华文琥珀" panose="02010800040101010101" charset="-122"/>
                <a:ea typeface="华文琥珀" panose="02010800040101010101" charset="-122"/>
                <a:cs typeface="华文琥珀" panose="02010800040101010101" charset="-122"/>
                <a:sym typeface="+mn-ea"/>
              </a:rPr>
              <a:t>年版）》所取得的成就</a:t>
            </a:r>
            <a:endParaRPr lang="zh-CN" altLang="en-US" sz="2400">
              <a:latin typeface="华文琥珀" panose="02010800040101010101" charset="-122"/>
              <a:ea typeface="华文琥珀" panose="02010800040101010101" charset="-122"/>
              <a:cs typeface="华文琥珀" panose="02010800040101010101" charset="-122"/>
              <a:sym typeface="+mn-ea"/>
            </a:endParaRPr>
          </a:p>
          <a:p>
            <a:pPr>
              <a:lnSpc>
                <a:spcPct val="130000"/>
              </a:lnSpc>
            </a:pPr>
            <a:r>
              <a:rPr lang="en-US" sz="2400"/>
              <a:t>1</a:t>
            </a:r>
            <a:r>
              <a:rPr lang="zh-CN" altLang="en-US" sz="2400"/>
              <a:t>、</a:t>
            </a:r>
            <a:r>
              <a:rPr lang="zh-CN" altLang="en-US" sz="2400">
                <a:sym typeface="+mn-ea"/>
              </a:rPr>
              <a:t>《课程标准（</a:t>
            </a:r>
            <a:r>
              <a:rPr lang="en-US" altLang="zh-CN" sz="2400">
                <a:sym typeface="+mn-ea"/>
              </a:rPr>
              <a:t>2011</a:t>
            </a:r>
            <a:r>
              <a:rPr lang="zh-CN" altLang="en-US" sz="2400">
                <a:sym typeface="+mn-ea"/>
              </a:rPr>
              <a:t>年版）》具有一些不同以往的</a:t>
            </a:r>
            <a:r>
              <a:rPr lang="zh-CN" altLang="en-US" sz="2400" b="1">
                <a:solidFill>
                  <a:srgbClr val="FF0000"/>
                </a:solidFill>
                <a:sym typeface="+mn-ea"/>
              </a:rPr>
              <a:t>突出特点</a:t>
            </a:r>
            <a:endParaRPr lang="zh-CN" altLang="en-US" sz="2400">
              <a:sym typeface="+mn-ea"/>
            </a:endParaRPr>
          </a:p>
          <a:p>
            <a:pPr>
              <a:lnSpc>
                <a:spcPct val="130000"/>
              </a:lnSpc>
            </a:pPr>
            <a:r>
              <a:rPr lang="zh-CN" altLang="en-US" sz="2400"/>
              <a:t>（</a:t>
            </a:r>
            <a:r>
              <a:rPr lang="en-US" altLang="zh-CN" sz="2400"/>
              <a:t>1</a:t>
            </a:r>
            <a:r>
              <a:rPr lang="zh-CN" altLang="en-US" sz="2400"/>
              <a:t>）</a:t>
            </a:r>
            <a:r>
              <a:rPr lang="en-US" altLang="zh-CN" sz="2400"/>
              <a:t>“</a:t>
            </a:r>
            <a:r>
              <a:rPr lang="zh-CN" altLang="en-US" sz="2400"/>
              <a:t>课程性质</a:t>
            </a:r>
            <a:r>
              <a:rPr lang="en-US" altLang="zh-CN" sz="2400"/>
              <a:t>”</a:t>
            </a:r>
            <a:r>
              <a:rPr lang="zh-CN" altLang="en-US" sz="2400">
                <a:solidFill>
                  <a:srgbClr val="FF0000"/>
                </a:solidFill>
              </a:rPr>
              <a:t>明确指出</a:t>
            </a:r>
            <a:r>
              <a:rPr lang="zh-CN" altLang="en-US" sz="2400"/>
              <a:t>历史课程的思想性、基础性、人文性和综合性</a:t>
            </a:r>
            <a:endParaRPr lang="zh-CN" altLang="en-US" sz="2400"/>
          </a:p>
          <a:p>
            <a:pPr>
              <a:lnSpc>
                <a:spcPct val="130000"/>
              </a:lnSpc>
            </a:pPr>
            <a:r>
              <a:rPr lang="zh-CN" altLang="en-US" sz="2400"/>
              <a:t>（</a:t>
            </a:r>
            <a:r>
              <a:rPr lang="en-US" altLang="zh-CN" sz="2400"/>
              <a:t>2</a:t>
            </a:r>
            <a:r>
              <a:rPr lang="zh-CN" altLang="en-US" sz="2400"/>
              <a:t>）</a:t>
            </a:r>
            <a:r>
              <a:rPr lang="en-US" altLang="zh-CN" sz="2400"/>
              <a:t>“</a:t>
            </a:r>
            <a:r>
              <a:rPr lang="zh-CN" altLang="en-US" sz="2400"/>
              <a:t>课程基本理念</a:t>
            </a:r>
            <a:r>
              <a:rPr lang="en-US" altLang="zh-CN" sz="2400"/>
              <a:t>”</a:t>
            </a:r>
            <a:r>
              <a:rPr lang="zh-CN" altLang="en-US" sz="2400"/>
              <a:t>更突出</a:t>
            </a:r>
            <a:r>
              <a:rPr lang="en-US" altLang="zh-CN" sz="2400"/>
              <a:t>“</a:t>
            </a:r>
            <a:r>
              <a:rPr lang="zh-CN" altLang="en-US" sz="2400">
                <a:solidFill>
                  <a:srgbClr val="FF0000"/>
                </a:solidFill>
              </a:rPr>
              <a:t>育人为本</a:t>
            </a:r>
            <a:r>
              <a:rPr lang="en-US" altLang="zh-CN" sz="2400"/>
              <a:t>”</a:t>
            </a:r>
            <a:r>
              <a:rPr lang="zh-CN" altLang="en-US" sz="2400"/>
              <a:t>，强调</a:t>
            </a:r>
            <a:r>
              <a:rPr lang="zh-CN" altLang="en-US" sz="2400">
                <a:solidFill>
                  <a:srgbClr val="FF0000"/>
                </a:solidFill>
              </a:rPr>
              <a:t>探究式学习</a:t>
            </a:r>
            <a:endParaRPr lang="zh-CN" altLang="en-US" sz="2400">
              <a:solidFill>
                <a:srgbClr val="FF0000"/>
              </a:solidFill>
            </a:endParaRPr>
          </a:p>
          <a:p>
            <a:pPr>
              <a:lnSpc>
                <a:spcPct val="130000"/>
              </a:lnSpc>
            </a:pPr>
            <a:r>
              <a:rPr lang="zh-CN" altLang="en-US" sz="2400"/>
              <a:t>（</a:t>
            </a:r>
            <a:r>
              <a:rPr lang="en-US" altLang="zh-CN" sz="2400"/>
              <a:t>3</a:t>
            </a:r>
            <a:r>
              <a:rPr lang="zh-CN" altLang="en-US" sz="2400"/>
              <a:t>）</a:t>
            </a:r>
            <a:r>
              <a:rPr lang="en-US" altLang="zh-CN" sz="2400"/>
              <a:t>“</a:t>
            </a:r>
            <a:r>
              <a:rPr lang="zh-CN" altLang="en-US" sz="2400"/>
              <a:t>教学设计思路</a:t>
            </a:r>
            <a:r>
              <a:rPr lang="en-US" altLang="zh-CN" sz="2400"/>
              <a:t>”</a:t>
            </a:r>
            <a:r>
              <a:rPr lang="zh-CN" altLang="en-US" sz="2400"/>
              <a:t>上</a:t>
            </a:r>
            <a:r>
              <a:rPr lang="en-US" altLang="zh-CN" sz="2400"/>
              <a:t>“</a:t>
            </a:r>
            <a:r>
              <a:rPr lang="zh-CN" altLang="en-US" sz="2400">
                <a:solidFill>
                  <a:srgbClr val="FF0000"/>
                </a:solidFill>
              </a:rPr>
              <a:t>点</a:t>
            </a:r>
            <a:r>
              <a:rPr lang="en-US" altLang="zh-CN" sz="2400">
                <a:solidFill>
                  <a:srgbClr val="FF0000"/>
                </a:solidFill>
              </a:rPr>
              <a:t>——</a:t>
            </a:r>
            <a:r>
              <a:rPr lang="zh-CN" altLang="en-US" sz="2400">
                <a:solidFill>
                  <a:srgbClr val="FF0000"/>
                </a:solidFill>
              </a:rPr>
              <a:t>线</a:t>
            </a:r>
            <a:r>
              <a:rPr lang="en-US" altLang="zh-CN" sz="2400"/>
              <a:t>”</a:t>
            </a:r>
            <a:r>
              <a:rPr lang="zh-CN" altLang="en-US" sz="2400"/>
              <a:t>结合呈现内容，构建课程体系</a:t>
            </a:r>
            <a:endParaRPr lang="zh-CN" altLang="en-US" sz="2400"/>
          </a:p>
          <a:p>
            <a:pPr>
              <a:lnSpc>
                <a:spcPct val="130000"/>
              </a:lnSpc>
            </a:pPr>
            <a:r>
              <a:rPr lang="zh-CN" altLang="en-US" sz="2400"/>
              <a:t>（</a:t>
            </a:r>
            <a:r>
              <a:rPr lang="en-US" altLang="zh-CN" sz="2400"/>
              <a:t>4</a:t>
            </a:r>
            <a:r>
              <a:rPr lang="zh-CN" altLang="en-US" sz="2400"/>
              <a:t>）</a:t>
            </a:r>
            <a:r>
              <a:rPr lang="zh-CN" altLang="en-US" sz="2400">
                <a:solidFill>
                  <a:srgbClr val="FF0000"/>
                </a:solidFill>
              </a:rPr>
              <a:t>提出</a:t>
            </a:r>
            <a:r>
              <a:rPr lang="zh-CN" altLang="en-US" sz="2400"/>
              <a:t>知识与能力、过程与方法、情感态度价值观</a:t>
            </a:r>
            <a:r>
              <a:rPr lang="zh-CN" altLang="en-US" sz="2400">
                <a:solidFill>
                  <a:srgbClr val="FF0000"/>
                </a:solidFill>
              </a:rPr>
              <a:t>三个历史课程目标</a:t>
            </a:r>
            <a:endParaRPr lang="zh-CN" altLang="en-US" sz="2400"/>
          </a:p>
          <a:p>
            <a:pPr>
              <a:lnSpc>
                <a:spcPct val="130000"/>
              </a:lnSpc>
            </a:pPr>
            <a:r>
              <a:rPr lang="zh-CN" altLang="en-US" sz="2400"/>
              <a:t>（</a:t>
            </a:r>
            <a:r>
              <a:rPr lang="en-US" altLang="zh-CN" sz="2400"/>
              <a:t>5</a:t>
            </a:r>
            <a:r>
              <a:rPr lang="zh-CN" altLang="en-US" sz="2400"/>
              <a:t>）</a:t>
            </a:r>
            <a:r>
              <a:rPr lang="zh-CN" altLang="en-US" sz="2400">
                <a:solidFill>
                  <a:srgbClr val="FF0000"/>
                </a:solidFill>
              </a:rPr>
              <a:t>删掉</a:t>
            </a:r>
            <a:r>
              <a:rPr lang="zh-CN" altLang="en-US" sz="2400"/>
              <a:t>过难、过偏、过多知识点</a:t>
            </a:r>
            <a:endParaRPr lang="zh-CN" altLang="en-US" sz="2400"/>
          </a:p>
          <a:p>
            <a:pPr>
              <a:lnSpc>
                <a:spcPct val="130000"/>
              </a:lnSpc>
            </a:pPr>
            <a:r>
              <a:rPr lang="zh-CN" altLang="en-US" sz="2400"/>
              <a:t>（</a:t>
            </a:r>
            <a:r>
              <a:rPr lang="en-US" altLang="zh-CN" sz="2400"/>
              <a:t>6</a:t>
            </a:r>
            <a:r>
              <a:rPr lang="zh-CN" altLang="en-US" sz="2400"/>
              <a:t>）</a:t>
            </a:r>
            <a:r>
              <a:rPr lang="en-US" altLang="zh-CN" sz="2400"/>
              <a:t>“</a:t>
            </a:r>
            <a:r>
              <a:rPr lang="zh-CN" altLang="en-US" sz="2400"/>
              <a:t>实施建议</a:t>
            </a:r>
            <a:r>
              <a:rPr lang="en-US" altLang="zh-CN" sz="2400"/>
              <a:t>”</a:t>
            </a:r>
            <a:r>
              <a:rPr lang="zh-CN" altLang="en-US" sz="2400"/>
              <a:t>更具</a:t>
            </a:r>
            <a:r>
              <a:rPr lang="zh-CN" altLang="en-US" sz="2400">
                <a:solidFill>
                  <a:srgbClr val="FF0000"/>
                </a:solidFill>
              </a:rPr>
              <a:t>可行性</a:t>
            </a:r>
            <a:endParaRPr lang="zh-CN" altLang="en-US" sz="2400">
              <a:solidFill>
                <a:srgbClr val="FF000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tags/tag1.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0.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1.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2.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3.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4.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5.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6.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7.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8.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19.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0.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1.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2.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3.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4.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5.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6.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7.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8.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29.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0.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1.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2.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3.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4.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5.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6.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7.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8.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39.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0.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1.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2.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3.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4.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5.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6.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7.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8.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49.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0.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1.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2.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3.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4.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5.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6.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57.xml><?xml version="1.0" encoding="utf-8"?>
<p:tagLst xmlns:p="http://schemas.openxmlformats.org/presentationml/2006/main">
  <p:tag name="KSO_WPP_MARK_KEY" val="e615292e-2ca2-4c1e-9d69-4fedf11ce88b"/>
  <p:tag name="COMMONDATA" val="eyJoZGlkIjoiOWI5ODAzMjBlNmIyMmI2NWU1YWU3OGFhYjA4MWJhMjQifQ=="/>
  <p:tag name="KSO_WM_SCREEN_THEME_FLAG" val="Dlrq25wU2PGuGg5bbmjbDAKs6YkQ9ndy7vO1ndodQXuID/PWf17UdEAVYUBGNNVqGTK222U/trwfr5/ZYJrqDJTDpfi2b4yI1hLKdFUvFsg="/>
</p:tagLst>
</file>

<file path=ppt/tags/tag6.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7.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8.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ags/tag9.xml><?xml version="1.0" encoding="utf-8"?>
<p:tagLst xmlns:p="http://schemas.openxmlformats.org/presentationml/2006/main">
  <p:tag name="MH_TYPE" val="#NeiR#"/>
  <p:tag name="MH_NUMBER" val="4"/>
  <p:tag name="MH_CATEGORY" val="#BingLLB#"/>
  <p:tag name="MH_LAYOUT" val="SubTitle"/>
  <p:tag name="MH" val="20170705134636"/>
  <p:tag name="MH_LIBRARY" val="GRAPHI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52">
      <a:dk1>
        <a:sysClr val="windowText" lastClr="000000"/>
      </a:dk1>
      <a:lt1>
        <a:sysClr val="window" lastClr="FFFFFF"/>
      </a:lt1>
      <a:dk2>
        <a:srgbClr val="44546A"/>
      </a:dk2>
      <a:lt2>
        <a:srgbClr val="E7E6E6"/>
      </a:lt2>
      <a:accent1>
        <a:srgbClr val="DE7272"/>
      </a:accent1>
      <a:accent2>
        <a:srgbClr val="92BD61"/>
      </a:accent2>
      <a:accent3>
        <a:srgbClr val="ECD873"/>
      </a:accent3>
      <a:accent4>
        <a:srgbClr val="1CA196"/>
      </a:accent4>
      <a:accent5>
        <a:srgbClr val="DE7272"/>
      </a:accent5>
      <a:accent6>
        <a:srgbClr val="92BD61"/>
      </a:accent6>
      <a:hlink>
        <a:srgbClr val="0563C1"/>
      </a:hlink>
      <a:folHlink>
        <a:srgbClr val="954F72"/>
      </a:folHlink>
    </a:clrScheme>
    <a:fontScheme name="sa4szvhc">
      <a:majorFont>
        <a:latin typeface="印品黑体"/>
        <a:ea typeface="微软雅黑"/>
        <a:cs typeface=""/>
      </a:majorFont>
      <a:minorFont>
        <a:latin typeface="印品黑体"/>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10420</Words>
  <PresentationFormat>自定义</PresentationFormat>
  <Paragraphs>450</Paragraphs>
  <Slides>64</Slides>
  <Notes>25</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64</vt:i4>
      </vt:variant>
    </vt:vector>
  </HeadingPairs>
  <TitlesOfParts>
    <vt:vector size="81" baseType="lpstr">
      <vt:lpstr>Arial</vt:lpstr>
      <vt:lpstr>宋体</vt:lpstr>
      <vt:lpstr>Wingdings</vt:lpstr>
      <vt:lpstr>字魂59号-创粗黑</vt:lpstr>
      <vt:lpstr>黑体</vt:lpstr>
      <vt:lpstr>微软雅黑</vt:lpstr>
      <vt:lpstr>印品黑体</vt:lpstr>
      <vt:lpstr>方正粗黑宋简体</vt:lpstr>
      <vt:lpstr>华文琥珀</vt:lpstr>
      <vt:lpstr>Arial Narrow</vt:lpstr>
      <vt:lpstr>Calibri</vt:lpstr>
      <vt:lpstr>Arial Unicode MS</vt:lpstr>
      <vt:lpstr>等线</vt:lpstr>
      <vt:lpstr>印品黑体</vt:lpstr>
      <vt:lpstr>Office 主题</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2019-12-24T09:15:00Z</dcterms:created>
  <dcterms:modified xsi:type="dcterms:W3CDTF">2023-03-04T00:53:05Z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B6EA46D1D8734F9B86037BD690B53C6A</vt:lpwstr>
  </property>
  <property fmtid="{D5CDD505-2E9C-101B-9397-08002B2CF9AE}" pid="3" name="KSOProductBuildVer">
    <vt:lpwstr>2052-11.1.0.13012</vt:lpwstr>
  </property>
</Properties>
</file>