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75" r:id="rId3"/>
    <p:sldId id="269" r:id="rId5"/>
    <p:sldId id="280" r:id="rId6"/>
    <p:sldId id="316" r:id="rId7"/>
    <p:sldId id="325" r:id="rId8"/>
    <p:sldId id="322" r:id="rId9"/>
    <p:sldId id="328" r:id="rId10"/>
    <p:sldId id="344" r:id="rId11"/>
    <p:sldId id="360" r:id="rId12"/>
    <p:sldId id="343" r:id="rId13"/>
    <p:sldId id="389" r:id="rId14"/>
    <p:sldId id="401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作" lastIdx="0" clrIdx="1"/>
  <p:cmAuthor id="3" name="Author" initials="A" lastIdx="0" clrIdx="2"/>
  <p:cmAuthor id="0" name="Mia Vida Villanueva" initials="MVV" lastIdx="0" clrIdx="0"/>
  <p:cmAuthor id="7" name="1206988966@qq.com" initials="1" lastIdx="0" clrIdx="2"/>
  <p:cmAuthor id="8" name="姜伟光" initials="姜" lastIdx="0" clrIdx="0"/>
  <p:cmAuthor id="10" name="86136" initials="8" lastIdx="0" clrIdx="9"/>
  <p:cmAuthor id="4" name="林细尘" initials="林" lastIdx="0" clrIdx="3"/>
  <p:cmAuthor id="5" name="宋洁然" initials="宋" lastIdx="0" clrIdx="1"/>
  <p:cmAuthor id="6" name="ming qiu" initials="m" lastIdx="0" clrIdx="1"/>
  <p:cmAuthor id="11" name="HP138" initials="H" lastIdx="1" clrIdx="10"/>
  <p:cmAuthor id="12" name="HP142" initials="H" lastIdx="1" clrIdx="11"/>
  <p:cmAuthor id="9" name="3211" initials="3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2AA"/>
    <a:srgbClr val="0E3369"/>
    <a:srgbClr val="1850AC"/>
    <a:srgbClr val="1A66AD"/>
    <a:srgbClr val="1563AB"/>
    <a:srgbClr val="9A2418"/>
    <a:srgbClr val="780009"/>
    <a:srgbClr val="B4776D"/>
    <a:srgbClr val="BB010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8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F6B53-9E3B-4C54-8733-630783A951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F0B8D-DCD7-4156-A67A-F9E102284B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1D096-FAED-4D1A-B352-C58DC2C3D8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首页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6350" y="-14111"/>
            <a:ext cx="12192000" cy="6858001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-2" y="-26143"/>
            <a:ext cx="12192000" cy="3820891"/>
          </a:xfrm>
          <a:custGeom>
            <a:avLst/>
            <a:gdLst>
              <a:gd name="connsiteX0" fmla="*/ 0 w 12192000"/>
              <a:gd name="connsiteY0" fmla="*/ 0 h 3820891"/>
              <a:gd name="connsiteX1" fmla="*/ 12192000 w 12192000"/>
              <a:gd name="connsiteY1" fmla="*/ 0 h 3820891"/>
              <a:gd name="connsiteX2" fmla="*/ 12192000 w 12192000"/>
              <a:gd name="connsiteY2" fmla="*/ 2822842 h 3820891"/>
              <a:gd name="connsiteX3" fmla="*/ 11920340 w 12192000"/>
              <a:gd name="connsiteY3" fmla="*/ 2925857 h 3820891"/>
              <a:gd name="connsiteX4" fmla="*/ 6096000 w 12192000"/>
              <a:gd name="connsiteY4" fmla="*/ 3820891 h 3820891"/>
              <a:gd name="connsiteX5" fmla="*/ 271660 w 12192000"/>
              <a:gd name="connsiteY5" fmla="*/ 2925857 h 3820891"/>
              <a:gd name="connsiteX6" fmla="*/ 0 w 12192000"/>
              <a:gd name="connsiteY6" fmla="*/ 2822842 h 3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20891">
                <a:moveTo>
                  <a:pt x="0" y="0"/>
                </a:moveTo>
                <a:lnTo>
                  <a:pt x="12192000" y="0"/>
                </a:lnTo>
                <a:lnTo>
                  <a:pt x="12192000" y="2822842"/>
                </a:lnTo>
                <a:lnTo>
                  <a:pt x="11920340" y="2925857"/>
                </a:lnTo>
                <a:cubicBezTo>
                  <a:pt x="10382026" y="3481957"/>
                  <a:pt x="8338529" y="3820891"/>
                  <a:pt x="6096000" y="3820891"/>
                </a:cubicBezTo>
                <a:cubicBezTo>
                  <a:pt x="3853472" y="3820891"/>
                  <a:pt x="1809974" y="3481957"/>
                  <a:pt x="271660" y="2925857"/>
                </a:cubicBezTo>
                <a:lnTo>
                  <a:pt x="0" y="2822842"/>
                </a:lnTo>
                <a:close/>
              </a:path>
            </a:pathLst>
          </a:cu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 userDrawn="1"/>
        </p:nvSpPr>
        <p:spPr>
          <a:xfrm>
            <a:off x="4825750" y="5851669"/>
            <a:ext cx="220164" cy="220164"/>
          </a:xfrm>
          <a:prstGeom prst="ellipse">
            <a:avLst/>
          </a:prstGeom>
          <a:noFill/>
          <a:ln>
            <a:solidFill>
              <a:srgbClr val="0E3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 userDrawn="1"/>
        </p:nvSpPr>
        <p:spPr>
          <a:xfrm>
            <a:off x="7146086" y="5851669"/>
            <a:ext cx="220164" cy="220164"/>
          </a:xfrm>
          <a:prstGeom prst="ellipse">
            <a:avLst/>
          </a:prstGeom>
          <a:noFill/>
          <a:ln>
            <a:solidFill>
              <a:srgbClr val="0E3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文本占位符 56"/>
          <p:cNvSpPr>
            <a:spLocks noGrp="1"/>
          </p:cNvSpPr>
          <p:nvPr>
            <p:ph type="body" sz="quarter" idx="10" hasCustomPrompt="1"/>
          </p:nvPr>
        </p:nvSpPr>
        <p:spPr>
          <a:xfrm>
            <a:off x="5222039" y="5792249"/>
            <a:ext cx="1747925" cy="353120"/>
          </a:xfrm>
          <a:custGeom>
            <a:avLst/>
            <a:gdLst>
              <a:gd name="connsiteX0" fmla="*/ 0 w 1747925"/>
              <a:gd name="connsiteY0" fmla="*/ 176559 h 353120"/>
              <a:gd name="connsiteX1" fmla="*/ 0 w 1747925"/>
              <a:gd name="connsiteY1" fmla="*/ 176560 h 353120"/>
              <a:gd name="connsiteX2" fmla="*/ 0 w 1747925"/>
              <a:gd name="connsiteY2" fmla="*/ 176560 h 353120"/>
              <a:gd name="connsiteX3" fmla="*/ 176560 w 1747925"/>
              <a:gd name="connsiteY3" fmla="*/ 0 h 353120"/>
              <a:gd name="connsiteX4" fmla="*/ 1571365 w 1747925"/>
              <a:gd name="connsiteY4" fmla="*/ 0 h 353120"/>
              <a:gd name="connsiteX5" fmla="*/ 1747925 w 1747925"/>
              <a:gd name="connsiteY5" fmla="*/ 176560 h 353120"/>
              <a:gd name="connsiteX6" fmla="*/ 1747924 w 1747925"/>
              <a:gd name="connsiteY6" fmla="*/ 176560 h 353120"/>
              <a:gd name="connsiteX7" fmla="*/ 1571364 w 1747925"/>
              <a:gd name="connsiteY7" fmla="*/ 353120 h 353120"/>
              <a:gd name="connsiteX8" fmla="*/ 176560 w 1747925"/>
              <a:gd name="connsiteY8" fmla="*/ 353119 h 353120"/>
              <a:gd name="connsiteX9" fmla="*/ 13875 w 1747925"/>
              <a:gd name="connsiteY9" fmla="*/ 245284 h 353120"/>
              <a:gd name="connsiteX10" fmla="*/ 0 w 1747925"/>
              <a:gd name="connsiteY10" fmla="*/ 176560 h 353120"/>
              <a:gd name="connsiteX11" fmla="*/ 13875 w 1747925"/>
              <a:gd name="connsiteY11" fmla="*/ 107835 h 353120"/>
              <a:gd name="connsiteX12" fmla="*/ 176560 w 1747925"/>
              <a:gd name="connsiteY12" fmla="*/ 0 h 35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925" h="353120">
                <a:moveTo>
                  <a:pt x="0" y="176559"/>
                </a:moveTo>
                <a:lnTo>
                  <a:pt x="0" y="176560"/>
                </a:lnTo>
                <a:lnTo>
                  <a:pt x="0" y="176560"/>
                </a:lnTo>
                <a:close/>
                <a:moveTo>
                  <a:pt x="176560" y="0"/>
                </a:moveTo>
                <a:lnTo>
                  <a:pt x="1571365" y="0"/>
                </a:lnTo>
                <a:cubicBezTo>
                  <a:pt x="1668876" y="0"/>
                  <a:pt x="1747925" y="79049"/>
                  <a:pt x="1747925" y="176560"/>
                </a:cubicBezTo>
                <a:lnTo>
                  <a:pt x="1747924" y="176560"/>
                </a:lnTo>
                <a:cubicBezTo>
                  <a:pt x="1747924" y="274071"/>
                  <a:pt x="1668875" y="353120"/>
                  <a:pt x="1571364" y="353120"/>
                </a:cubicBezTo>
                <a:lnTo>
                  <a:pt x="176560" y="353119"/>
                </a:lnTo>
                <a:cubicBezTo>
                  <a:pt x="103427" y="353119"/>
                  <a:pt x="40679" y="308654"/>
                  <a:pt x="13875" y="245284"/>
                </a:cubicBezTo>
                <a:lnTo>
                  <a:pt x="0" y="176560"/>
                </a:lnTo>
                <a:lnTo>
                  <a:pt x="13875" y="107835"/>
                </a:lnTo>
                <a:cubicBezTo>
                  <a:pt x="40679" y="44465"/>
                  <a:pt x="103427" y="0"/>
                  <a:pt x="176560" y="0"/>
                </a:cubicBezTo>
                <a:close/>
              </a:path>
            </a:pathLst>
          </a:custGeom>
          <a:solidFill>
            <a:srgbClr val="1A66AD"/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58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81523" y="5407559"/>
            <a:ext cx="3028952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59" name="副标题 2"/>
          <p:cNvSpPr>
            <a:spLocks noGrp="1"/>
          </p:cNvSpPr>
          <p:nvPr>
            <p:ph type="subTitle" idx="1"/>
          </p:nvPr>
        </p:nvSpPr>
        <p:spPr>
          <a:xfrm>
            <a:off x="666750" y="4968911"/>
            <a:ext cx="10845800" cy="29627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60" name="标题 59"/>
          <p:cNvSpPr>
            <a:spLocks noGrp="1"/>
          </p:cNvSpPr>
          <p:nvPr>
            <p:ph type="title"/>
          </p:nvPr>
        </p:nvSpPr>
        <p:spPr>
          <a:xfrm>
            <a:off x="660400" y="4167394"/>
            <a:ext cx="10858500" cy="663575"/>
          </a:xfrm>
        </p:spPr>
        <p:txBody>
          <a:bodyPr>
            <a:normAutofit/>
          </a:bodyPr>
          <a:lstStyle>
            <a:lvl1pPr algn="ctr">
              <a:defRPr sz="4000" spc="100" baseline="0">
                <a:solidFill>
                  <a:srgbClr val="9A2418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pic>
        <p:nvPicPr>
          <p:cNvPr id="3" name="图片 2" descr="K:\PPT\60于老师模板\教科院.png教科院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11855" y="1367155"/>
            <a:ext cx="1505585" cy="1504950"/>
          </a:xfrm>
          <a:prstGeom prst="rect">
            <a:avLst/>
          </a:prstGeom>
        </p:spPr>
      </p:pic>
      <p:pic>
        <p:nvPicPr>
          <p:cNvPr id="63" name="图片 62" descr="K:\PPT\60于老师模板\文字.png文字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79695" y="1826260"/>
            <a:ext cx="3856355" cy="586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 userDrawn="1"/>
        </p:nvSpPr>
        <p:spPr>
          <a:xfrm>
            <a:off x="0" y="-14400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0" y="-14288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1" name="直接连接符 60"/>
          <p:cNvCxnSpPr/>
          <p:nvPr userDrawn="1"/>
        </p:nvCxnSpPr>
        <p:spPr>
          <a:xfrm>
            <a:off x="3785505" y="2143125"/>
            <a:ext cx="0" cy="25717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 userDrawn="1"/>
        </p:nvSpPr>
        <p:spPr>
          <a:xfrm>
            <a:off x="4726574" y="3432579"/>
            <a:ext cx="720000" cy="1016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6574" y="2143126"/>
            <a:ext cx="6792326" cy="1035858"/>
          </a:xfrm>
        </p:spPr>
        <p:txBody>
          <a:bodyPr anchor="ctr" anchorCtr="0">
            <a:normAutofit/>
          </a:bodyPr>
          <a:lstStyle>
            <a:lvl1pPr>
              <a:defRPr sz="4000" spc="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725988" y="3787775"/>
            <a:ext cx="6792912" cy="927100"/>
          </a:xfrm>
        </p:spPr>
        <p:txBody>
          <a:bodyPr lIns="0" anchor="ctr" anchorCtr="0"/>
          <a:lstStyle>
            <a:lvl1pPr marL="0" indent="0">
              <a:buFontTx/>
              <a:buNone/>
              <a:defRPr spc="1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pic>
        <p:nvPicPr>
          <p:cNvPr id="5" name="图片 4" descr="角标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6400" y="54610"/>
            <a:ext cx="2895600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 userDrawn="1"/>
        </p:nvSpPr>
        <p:spPr>
          <a:xfrm>
            <a:off x="0" y="-14400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0" y="-14288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 descr="角标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6400" y="54610"/>
            <a:ext cx="2895600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9625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264695" y="121736"/>
            <a:ext cx="613610" cy="613026"/>
          </a:xfrm>
          <a:prstGeom prst="ellipse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0400" y="-1"/>
            <a:ext cx="9301747" cy="817564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6666252"/>
            <a:ext cx="12192000" cy="2880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角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9770" y="49530"/>
            <a:ext cx="3744595" cy="935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底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10152" y="1137493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6" name="PA-任意多边形 56"/>
          <p:cNvSpPr/>
          <p:nvPr userDrawn="1">
            <p:custDataLst>
              <p:tags r:id="rId2"/>
            </p:custDataLst>
          </p:nvPr>
        </p:nvSpPr>
        <p:spPr>
          <a:xfrm>
            <a:off x="-10152" y="0"/>
            <a:ext cx="12192000" cy="4747499"/>
          </a:xfrm>
          <a:custGeom>
            <a:avLst/>
            <a:gdLst>
              <a:gd name="connsiteX0" fmla="*/ 0 w 12192000"/>
              <a:gd name="connsiteY0" fmla="*/ 0 h 4747499"/>
              <a:gd name="connsiteX1" fmla="*/ 12192000 w 12192000"/>
              <a:gd name="connsiteY1" fmla="*/ 0 h 4747499"/>
              <a:gd name="connsiteX2" fmla="*/ 12192000 w 12192000"/>
              <a:gd name="connsiteY2" fmla="*/ 926608 h 4747499"/>
              <a:gd name="connsiteX3" fmla="*/ 12192000 w 12192000"/>
              <a:gd name="connsiteY3" fmla="*/ 1179983 h 4747499"/>
              <a:gd name="connsiteX4" fmla="*/ 12192000 w 12192000"/>
              <a:gd name="connsiteY4" fmla="*/ 3749450 h 4747499"/>
              <a:gd name="connsiteX5" fmla="*/ 11920340 w 12192000"/>
              <a:gd name="connsiteY5" fmla="*/ 3852465 h 4747499"/>
              <a:gd name="connsiteX6" fmla="*/ 6096000 w 12192000"/>
              <a:gd name="connsiteY6" fmla="*/ 4747499 h 4747499"/>
              <a:gd name="connsiteX7" fmla="*/ 271660 w 12192000"/>
              <a:gd name="connsiteY7" fmla="*/ 3852465 h 4747499"/>
              <a:gd name="connsiteX8" fmla="*/ 0 w 12192000"/>
              <a:gd name="connsiteY8" fmla="*/ 3749450 h 4747499"/>
              <a:gd name="connsiteX9" fmla="*/ 0 w 12192000"/>
              <a:gd name="connsiteY9" fmla="*/ 1179983 h 4747499"/>
              <a:gd name="connsiteX10" fmla="*/ 0 w 12192000"/>
              <a:gd name="connsiteY10" fmla="*/ 926608 h 474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747499">
                <a:moveTo>
                  <a:pt x="0" y="0"/>
                </a:moveTo>
                <a:lnTo>
                  <a:pt x="12192000" y="0"/>
                </a:lnTo>
                <a:lnTo>
                  <a:pt x="12192000" y="926608"/>
                </a:lnTo>
                <a:lnTo>
                  <a:pt x="12192000" y="1179983"/>
                </a:lnTo>
                <a:lnTo>
                  <a:pt x="12192000" y="3749450"/>
                </a:lnTo>
                <a:lnTo>
                  <a:pt x="11920340" y="3852465"/>
                </a:lnTo>
                <a:cubicBezTo>
                  <a:pt x="10382026" y="4408565"/>
                  <a:pt x="8338529" y="4747499"/>
                  <a:pt x="6096000" y="4747499"/>
                </a:cubicBezTo>
                <a:cubicBezTo>
                  <a:pt x="3853472" y="4747499"/>
                  <a:pt x="1809974" y="4408565"/>
                  <a:pt x="271660" y="3852465"/>
                </a:cubicBezTo>
                <a:lnTo>
                  <a:pt x="0" y="3749450"/>
                </a:lnTo>
                <a:lnTo>
                  <a:pt x="0" y="1179983"/>
                </a:lnTo>
                <a:lnTo>
                  <a:pt x="0" y="926608"/>
                </a:lnTo>
                <a:close/>
              </a:path>
            </a:pathLst>
          </a:cu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PA-文本框 55"/>
          <p:cNvSpPr txBox="1"/>
          <p:nvPr userDrawn="1">
            <p:custDataLst>
              <p:tags r:id="rId3"/>
            </p:custDataLst>
          </p:nvPr>
        </p:nvSpPr>
        <p:spPr>
          <a:xfrm>
            <a:off x="2234590" y="1982981"/>
            <a:ext cx="7722821" cy="1016280"/>
          </a:xfrm>
          <a:custGeom>
            <a:avLst/>
            <a:gdLst/>
            <a:ahLst/>
            <a:cxnLst/>
            <a:rect l="l" t="t" r="r" b="b"/>
            <a:pathLst>
              <a:path w="7722821" h="1016280">
                <a:moveTo>
                  <a:pt x="6328591" y="239823"/>
                </a:moveTo>
                <a:lnTo>
                  <a:pt x="6273187" y="630821"/>
                </a:lnTo>
                <a:lnTo>
                  <a:pt x="6383997" y="630821"/>
                </a:lnTo>
                <a:close/>
                <a:moveTo>
                  <a:pt x="1537517" y="239823"/>
                </a:moveTo>
                <a:lnTo>
                  <a:pt x="1482112" y="630821"/>
                </a:lnTo>
                <a:lnTo>
                  <a:pt x="1592922" y="630821"/>
                </a:lnTo>
                <a:close/>
                <a:moveTo>
                  <a:pt x="5426443" y="165422"/>
                </a:moveTo>
                <a:lnTo>
                  <a:pt x="5426443" y="482812"/>
                </a:lnTo>
                <a:lnTo>
                  <a:pt x="5516673" y="482812"/>
                </a:lnTo>
                <a:cubicBezTo>
                  <a:pt x="5540418" y="482812"/>
                  <a:pt x="5560602" y="474369"/>
                  <a:pt x="5577223" y="457484"/>
                </a:cubicBezTo>
                <a:cubicBezTo>
                  <a:pt x="5593844" y="440599"/>
                  <a:pt x="5602155" y="420284"/>
                  <a:pt x="5602155" y="396539"/>
                </a:cubicBezTo>
                <a:lnTo>
                  <a:pt x="5602155" y="251695"/>
                </a:lnTo>
                <a:cubicBezTo>
                  <a:pt x="5602155" y="194180"/>
                  <a:pt x="5573661" y="165422"/>
                  <a:pt x="5516673" y="165422"/>
                </a:cubicBezTo>
                <a:close/>
                <a:moveTo>
                  <a:pt x="4861850" y="148801"/>
                </a:moveTo>
                <a:cubicBezTo>
                  <a:pt x="4838105" y="148801"/>
                  <a:pt x="4817790" y="157112"/>
                  <a:pt x="4800905" y="173733"/>
                </a:cubicBezTo>
                <a:cubicBezTo>
                  <a:pt x="4784020" y="190354"/>
                  <a:pt x="4775577" y="210538"/>
                  <a:pt x="4775577" y="234282"/>
                </a:cubicBezTo>
                <a:lnTo>
                  <a:pt x="4775577" y="777248"/>
                </a:lnTo>
                <a:cubicBezTo>
                  <a:pt x="4775577" y="800993"/>
                  <a:pt x="4784020" y="821176"/>
                  <a:pt x="4800905" y="837797"/>
                </a:cubicBezTo>
                <a:cubicBezTo>
                  <a:pt x="4817790" y="854419"/>
                  <a:pt x="4838105" y="862730"/>
                  <a:pt x="4861850" y="862730"/>
                </a:cubicBezTo>
                <a:cubicBezTo>
                  <a:pt x="4885595" y="862730"/>
                  <a:pt x="4905778" y="854419"/>
                  <a:pt x="4922399" y="837797"/>
                </a:cubicBezTo>
                <a:cubicBezTo>
                  <a:pt x="4939021" y="821176"/>
                  <a:pt x="4947331" y="800993"/>
                  <a:pt x="4947331" y="777248"/>
                </a:cubicBezTo>
                <a:lnTo>
                  <a:pt x="4947331" y="234282"/>
                </a:lnTo>
                <a:cubicBezTo>
                  <a:pt x="4947331" y="210538"/>
                  <a:pt x="4939021" y="190354"/>
                  <a:pt x="4922399" y="173733"/>
                </a:cubicBezTo>
                <a:cubicBezTo>
                  <a:pt x="4905778" y="157112"/>
                  <a:pt x="4885595" y="148801"/>
                  <a:pt x="4861850" y="148801"/>
                </a:cubicBezTo>
                <a:close/>
                <a:moveTo>
                  <a:pt x="7315201" y="12664"/>
                </a:moveTo>
                <a:lnTo>
                  <a:pt x="7464793" y="12664"/>
                </a:lnTo>
                <a:lnTo>
                  <a:pt x="7464793" y="855606"/>
                </a:lnTo>
                <a:lnTo>
                  <a:pt x="7722821" y="855606"/>
                </a:lnTo>
                <a:lnTo>
                  <a:pt x="7722821" y="1004407"/>
                </a:lnTo>
                <a:lnTo>
                  <a:pt x="7315201" y="1004407"/>
                </a:lnTo>
                <a:close/>
                <a:moveTo>
                  <a:pt x="6762750" y="12664"/>
                </a:moveTo>
                <a:lnTo>
                  <a:pt x="6912343" y="12664"/>
                </a:lnTo>
                <a:lnTo>
                  <a:pt x="6912343" y="855606"/>
                </a:lnTo>
                <a:lnTo>
                  <a:pt x="7170371" y="855606"/>
                </a:lnTo>
                <a:lnTo>
                  <a:pt x="7170371" y="1004407"/>
                </a:lnTo>
                <a:lnTo>
                  <a:pt x="6762750" y="1004407"/>
                </a:lnTo>
                <a:close/>
                <a:moveTo>
                  <a:pt x="6226501" y="12664"/>
                </a:moveTo>
                <a:lnTo>
                  <a:pt x="6432277" y="12664"/>
                </a:lnTo>
                <a:lnTo>
                  <a:pt x="6598479" y="1004407"/>
                </a:lnTo>
                <a:lnTo>
                  <a:pt x="6441194" y="1004407"/>
                </a:lnTo>
                <a:lnTo>
                  <a:pt x="6406195" y="776457"/>
                </a:lnTo>
                <a:lnTo>
                  <a:pt x="6250011" y="776457"/>
                </a:lnTo>
                <a:lnTo>
                  <a:pt x="6213665" y="1004407"/>
                </a:lnTo>
                <a:lnTo>
                  <a:pt x="6057901" y="1004407"/>
                </a:lnTo>
                <a:close/>
                <a:moveTo>
                  <a:pt x="5276850" y="12664"/>
                </a:moveTo>
                <a:lnTo>
                  <a:pt x="5512716" y="12664"/>
                </a:lnTo>
                <a:cubicBezTo>
                  <a:pt x="5596087" y="12664"/>
                  <a:pt x="5657296" y="35617"/>
                  <a:pt x="5696343" y="81524"/>
                </a:cubicBezTo>
                <a:cubicBezTo>
                  <a:pt x="5730641" y="121626"/>
                  <a:pt x="5747790" y="177559"/>
                  <a:pt x="5747790" y="249321"/>
                </a:cubicBezTo>
                <a:lnTo>
                  <a:pt x="5747790" y="393373"/>
                </a:lnTo>
                <a:cubicBezTo>
                  <a:pt x="5747790" y="463552"/>
                  <a:pt x="5721143" y="522914"/>
                  <a:pt x="5667849" y="571459"/>
                </a:cubicBezTo>
                <a:lnTo>
                  <a:pt x="5778646" y="1004407"/>
                </a:lnTo>
                <a:lnTo>
                  <a:pt x="5616872" y="1004407"/>
                </a:lnTo>
                <a:lnTo>
                  <a:pt x="5526171" y="630821"/>
                </a:lnTo>
                <a:cubicBezTo>
                  <a:pt x="5521950" y="630821"/>
                  <a:pt x="5517465" y="630821"/>
                  <a:pt x="5512716" y="630821"/>
                </a:cubicBezTo>
                <a:lnTo>
                  <a:pt x="5426443" y="630821"/>
                </a:lnTo>
                <a:lnTo>
                  <a:pt x="5426443" y="1004407"/>
                </a:lnTo>
                <a:lnTo>
                  <a:pt x="5276850" y="1004407"/>
                </a:lnTo>
                <a:close/>
                <a:moveTo>
                  <a:pt x="1435426" y="12664"/>
                </a:moveTo>
                <a:lnTo>
                  <a:pt x="1641203" y="12664"/>
                </a:lnTo>
                <a:lnTo>
                  <a:pt x="1807405" y="1004407"/>
                </a:lnTo>
                <a:lnTo>
                  <a:pt x="1650119" y="1004407"/>
                </a:lnTo>
                <a:lnTo>
                  <a:pt x="1615120" y="776457"/>
                </a:lnTo>
                <a:lnTo>
                  <a:pt x="1458936" y="776457"/>
                </a:lnTo>
                <a:lnTo>
                  <a:pt x="1422589" y="1004407"/>
                </a:lnTo>
                <a:lnTo>
                  <a:pt x="1266826" y="1004407"/>
                </a:lnTo>
                <a:close/>
                <a:moveTo>
                  <a:pt x="628650" y="12664"/>
                </a:moveTo>
                <a:lnTo>
                  <a:pt x="778243" y="12664"/>
                </a:lnTo>
                <a:lnTo>
                  <a:pt x="778243" y="433739"/>
                </a:lnTo>
                <a:lnTo>
                  <a:pt x="958704" y="433739"/>
                </a:lnTo>
                <a:lnTo>
                  <a:pt x="958704" y="12664"/>
                </a:lnTo>
                <a:lnTo>
                  <a:pt x="1108297" y="12664"/>
                </a:lnTo>
                <a:lnTo>
                  <a:pt x="1108297" y="1004407"/>
                </a:lnTo>
                <a:lnTo>
                  <a:pt x="958704" y="1004407"/>
                </a:lnTo>
                <a:lnTo>
                  <a:pt x="958704" y="584123"/>
                </a:lnTo>
                <a:lnTo>
                  <a:pt x="778243" y="584123"/>
                </a:lnTo>
                <a:lnTo>
                  <a:pt x="778243" y="1004407"/>
                </a:lnTo>
                <a:lnTo>
                  <a:pt x="628650" y="1004407"/>
                </a:lnTo>
                <a:close/>
                <a:moveTo>
                  <a:pt x="0" y="12664"/>
                </a:moveTo>
                <a:lnTo>
                  <a:pt x="466983" y="12664"/>
                </a:lnTo>
                <a:lnTo>
                  <a:pt x="466983" y="163048"/>
                </a:lnTo>
                <a:lnTo>
                  <a:pt x="308684" y="163048"/>
                </a:lnTo>
                <a:lnTo>
                  <a:pt x="308684" y="1004407"/>
                </a:lnTo>
                <a:lnTo>
                  <a:pt x="159091" y="1004407"/>
                </a:lnTo>
                <a:lnTo>
                  <a:pt x="159091" y="163048"/>
                </a:lnTo>
                <a:lnTo>
                  <a:pt x="0" y="163048"/>
                </a:lnTo>
                <a:close/>
                <a:moveTo>
                  <a:pt x="4057651" y="11872"/>
                </a:moveTo>
                <a:lnTo>
                  <a:pt x="4483475" y="11872"/>
                </a:lnTo>
                <a:lnTo>
                  <a:pt x="4483475" y="162256"/>
                </a:lnTo>
                <a:lnTo>
                  <a:pt x="4207243" y="162256"/>
                </a:lnTo>
                <a:lnTo>
                  <a:pt x="4207243" y="432948"/>
                </a:lnTo>
                <a:lnTo>
                  <a:pt x="4409074" y="432948"/>
                </a:lnTo>
                <a:lnTo>
                  <a:pt x="4409074" y="583332"/>
                </a:lnTo>
                <a:lnTo>
                  <a:pt x="4207243" y="583332"/>
                </a:lnTo>
                <a:lnTo>
                  <a:pt x="4207243" y="1004407"/>
                </a:lnTo>
                <a:lnTo>
                  <a:pt x="4057651" y="1004407"/>
                </a:lnTo>
                <a:close/>
                <a:moveTo>
                  <a:pt x="2657476" y="11872"/>
                </a:moveTo>
                <a:lnTo>
                  <a:pt x="2807068" y="11872"/>
                </a:lnTo>
                <a:lnTo>
                  <a:pt x="2807068" y="365671"/>
                </a:lnTo>
                <a:lnTo>
                  <a:pt x="2989903" y="11872"/>
                </a:lnTo>
                <a:lnTo>
                  <a:pt x="3149390" y="11872"/>
                </a:lnTo>
                <a:lnTo>
                  <a:pt x="2944627" y="416710"/>
                </a:lnTo>
                <a:lnTo>
                  <a:pt x="3184747" y="1004407"/>
                </a:lnTo>
                <a:lnTo>
                  <a:pt x="3008899" y="1004407"/>
                </a:lnTo>
                <a:lnTo>
                  <a:pt x="2851837" y="601437"/>
                </a:lnTo>
                <a:lnTo>
                  <a:pt x="2807068" y="689788"/>
                </a:lnTo>
                <a:lnTo>
                  <a:pt x="2807068" y="1004407"/>
                </a:lnTo>
                <a:lnTo>
                  <a:pt x="2657476" y="1004407"/>
                </a:lnTo>
                <a:close/>
                <a:moveTo>
                  <a:pt x="1971676" y="11872"/>
                </a:moveTo>
                <a:lnTo>
                  <a:pt x="2139621" y="11872"/>
                </a:lnTo>
                <a:lnTo>
                  <a:pt x="2338138" y="678917"/>
                </a:lnTo>
                <a:lnTo>
                  <a:pt x="2338138" y="11872"/>
                </a:lnTo>
                <a:lnTo>
                  <a:pt x="2487730" y="11872"/>
                </a:lnTo>
                <a:lnTo>
                  <a:pt x="2487730" y="1004407"/>
                </a:lnTo>
                <a:lnTo>
                  <a:pt x="2327057" y="1004407"/>
                </a:lnTo>
                <a:lnTo>
                  <a:pt x="2121268" y="368837"/>
                </a:lnTo>
                <a:lnTo>
                  <a:pt x="2121268" y="1004407"/>
                </a:lnTo>
                <a:lnTo>
                  <a:pt x="1971676" y="1004407"/>
                </a:lnTo>
                <a:close/>
                <a:moveTo>
                  <a:pt x="4865807" y="0"/>
                </a:moveTo>
                <a:cubicBezTo>
                  <a:pt x="4931765" y="0"/>
                  <a:pt x="4987830" y="23217"/>
                  <a:pt x="5034000" y="69651"/>
                </a:cubicBezTo>
                <a:cubicBezTo>
                  <a:pt x="5080171" y="116086"/>
                  <a:pt x="5103256" y="172018"/>
                  <a:pt x="5103256" y="237448"/>
                </a:cubicBezTo>
                <a:lnTo>
                  <a:pt x="5103256" y="778831"/>
                </a:lnTo>
                <a:cubicBezTo>
                  <a:pt x="5103256" y="844789"/>
                  <a:pt x="5080039" y="900853"/>
                  <a:pt x="5033605" y="947024"/>
                </a:cubicBezTo>
                <a:cubicBezTo>
                  <a:pt x="4987170" y="993194"/>
                  <a:pt x="4931238" y="1016280"/>
                  <a:pt x="4865807" y="1016280"/>
                </a:cubicBezTo>
                <a:cubicBezTo>
                  <a:pt x="4799850" y="1016280"/>
                  <a:pt x="4743917" y="993062"/>
                  <a:pt x="4698011" y="946628"/>
                </a:cubicBezTo>
                <a:cubicBezTo>
                  <a:pt x="4652104" y="900194"/>
                  <a:pt x="4629151" y="844261"/>
                  <a:pt x="4629151" y="778831"/>
                </a:cubicBezTo>
                <a:lnTo>
                  <a:pt x="4629151" y="237448"/>
                </a:lnTo>
                <a:cubicBezTo>
                  <a:pt x="4629151" y="171491"/>
                  <a:pt x="4652368" y="115426"/>
                  <a:pt x="4698802" y="69256"/>
                </a:cubicBezTo>
                <a:cubicBezTo>
                  <a:pt x="4745237" y="23085"/>
                  <a:pt x="4800905" y="0"/>
                  <a:pt x="4865807" y="0"/>
                </a:cubicBezTo>
                <a:close/>
                <a:moveTo>
                  <a:pt x="3513230" y="0"/>
                </a:moveTo>
                <a:cubicBezTo>
                  <a:pt x="3566525" y="0"/>
                  <a:pt x="3612167" y="11872"/>
                  <a:pt x="3650159" y="35617"/>
                </a:cubicBezTo>
                <a:cubicBezTo>
                  <a:pt x="3679708" y="54085"/>
                  <a:pt x="3703585" y="79941"/>
                  <a:pt x="3721790" y="113184"/>
                </a:cubicBezTo>
                <a:cubicBezTo>
                  <a:pt x="3739994" y="146427"/>
                  <a:pt x="3750943" y="184682"/>
                  <a:pt x="3754636" y="227951"/>
                </a:cubicBezTo>
                <a:lnTo>
                  <a:pt x="3611376" y="254070"/>
                </a:lnTo>
                <a:cubicBezTo>
                  <a:pt x="3607154" y="213440"/>
                  <a:pt x="3595546" y="181780"/>
                  <a:pt x="3576550" y="159090"/>
                </a:cubicBezTo>
                <a:cubicBezTo>
                  <a:pt x="3562831" y="142733"/>
                  <a:pt x="3543043" y="134554"/>
                  <a:pt x="3517188" y="134554"/>
                </a:cubicBezTo>
                <a:cubicBezTo>
                  <a:pt x="3489750" y="134554"/>
                  <a:pt x="3468907" y="146690"/>
                  <a:pt x="3454660" y="170963"/>
                </a:cubicBezTo>
                <a:cubicBezTo>
                  <a:pt x="3443051" y="190486"/>
                  <a:pt x="3437247" y="214759"/>
                  <a:pt x="3437247" y="243780"/>
                </a:cubicBezTo>
                <a:cubicBezTo>
                  <a:pt x="3437247" y="289159"/>
                  <a:pt x="3456771" y="335330"/>
                  <a:pt x="3495818" y="382292"/>
                </a:cubicBezTo>
                <a:cubicBezTo>
                  <a:pt x="3510592" y="400233"/>
                  <a:pt x="3532754" y="421339"/>
                  <a:pt x="3562303" y="445612"/>
                </a:cubicBezTo>
                <a:cubicBezTo>
                  <a:pt x="3597129" y="474633"/>
                  <a:pt x="3620082" y="494948"/>
                  <a:pt x="3631163" y="506557"/>
                </a:cubicBezTo>
                <a:cubicBezTo>
                  <a:pt x="3668099" y="543493"/>
                  <a:pt x="3696593" y="579902"/>
                  <a:pt x="3716645" y="615783"/>
                </a:cubicBezTo>
                <a:cubicBezTo>
                  <a:pt x="3726143" y="632668"/>
                  <a:pt x="3733794" y="648234"/>
                  <a:pt x="3739598" y="662481"/>
                </a:cubicBezTo>
                <a:cubicBezTo>
                  <a:pt x="3753845" y="697835"/>
                  <a:pt x="3761232" y="729495"/>
                  <a:pt x="3761760" y="757461"/>
                </a:cubicBezTo>
                <a:cubicBezTo>
                  <a:pt x="3762815" y="826585"/>
                  <a:pt x="3744874" y="885683"/>
                  <a:pt x="3707938" y="934756"/>
                </a:cubicBezTo>
                <a:cubicBezTo>
                  <a:pt x="3683665" y="967998"/>
                  <a:pt x="3649367" y="991479"/>
                  <a:pt x="3605044" y="1005199"/>
                </a:cubicBezTo>
                <a:cubicBezTo>
                  <a:pt x="3581299" y="1012586"/>
                  <a:pt x="3553597" y="1016280"/>
                  <a:pt x="3521937" y="1016280"/>
                </a:cubicBezTo>
                <a:cubicBezTo>
                  <a:pt x="3463367" y="1016280"/>
                  <a:pt x="3414821" y="1001769"/>
                  <a:pt x="3376302" y="972747"/>
                </a:cubicBezTo>
                <a:cubicBezTo>
                  <a:pt x="3344115" y="949003"/>
                  <a:pt x="3318655" y="916683"/>
                  <a:pt x="3299923" y="875789"/>
                </a:cubicBezTo>
                <a:cubicBezTo>
                  <a:pt x="3281191" y="834895"/>
                  <a:pt x="3270241" y="788065"/>
                  <a:pt x="3267076" y="735299"/>
                </a:cubicBezTo>
                <a:lnTo>
                  <a:pt x="3409545" y="725009"/>
                </a:lnTo>
                <a:cubicBezTo>
                  <a:pt x="3415877" y="782822"/>
                  <a:pt x="3431179" y="824721"/>
                  <a:pt x="3455452" y="850709"/>
                </a:cubicBezTo>
                <a:cubicBezTo>
                  <a:pt x="3473392" y="870331"/>
                  <a:pt x="3493971" y="879615"/>
                  <a:pt x="3517188" y="878559"/>
                </a:cubicBezTo>
                <a:cubicBezTo>
                  <a:pt x="3549903" y="877504"/>
                  <a:pt x="3576023" y="861394"/>
                  <a:pt x="3595546" y="830229"/>
                </a:cubicBezTo>
                <a:cubicBezTo>
                  <a:pt x="3605571" y="814918"/>
                  <a:pt x="3610584" y="793004"/>
                  <a:pt x="3610584" y="764485"/>
                </a:cubicBezTo>
                <a:cubicBezTo>
                  <a:pt x="3610584" y="723286"/>
                  <a:pt x="3591852" y="682355"/>
                  <a:pt x="3554388" y="641692"/>
                </a:cubicBezTo>
                <a:cubicBezTo>
                  <a:pt x="3524839" y="613701"/>
                  <a:pt x="3480516" y="571715"/>
                  <a:pt x="3421417" y="515733"/>
                </a:cubicBezTo>
                <a:cubicBezTo>
                  <a:pt x="3371817" y="467666"/>
                  <a:pt x="3336727" y="424621"/>
                  <a:pt x="3316148" y="386596"/>
                </a:cubicBezTo>
                <a:cubicBezTo>
                  <a:pt x="3293987" y="343814"/>
                  <a:pt x="3282905" y="297338"/>
                  <a:pt x="3282905" y="247169"/>
                </a:cubicBezTo>
                <a:cubicBezTo>
                  <a:pt x="3282905" y="156856"/>
                  <a:pt x="3313246" y="88462"/>
                  <a:pt x="3373927" y="41986"/>
                </a:cubicBezTo>
                <a:cubicBezTo>
                  <a:pt x="3411392" y="13995"/>
                  <a:pt x="3457826" y="0"/>
                  <a:pt x="3513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8800" spc="3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56" name="椭圆 55"/>
          <p:cNvSpPr/>
          <p:nvPr userDrawn="1"/>
        </p:nvSpPr>
        <p:spPr>
          <a:xfrm>
            <a:off x="4825750" y="3795516"/>
            <a:ext cx="220164" cy="2201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 userDrawn="1"/>
        </p:nvSpPr>
        <p:spPr>
          <a:xfrm>
            <a:off x="7146086" y="3795516"/>
            <a:ext cx="220164" cy="2201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10" hasCustomPrompt="1"/>
          </p:nvPr>
        </p:nvSpPr>
        <p:spPr>
          <a:xfrm>
            <a:off x="5222039" y="3736096"/>
            <a:ext cx="1747925" cy="353120"/>
          </a:xfrm>
          <a:custGeom>
            <a:avLst/>
            <a:gdLst>
              <a:gd name="connsiteX0" fmla="*/ 0 w 1747925"/>
              <a:gd name="connsiteY0" fmla="*/ 176559 h 353120"/>
              <a:gd name="connsiteX1" fmla="*/ 0 w 1747925"/>
              <a:gd name="connsiteY1" fmla="*/ 176560 h 353120"/>
              <a:gd name="connsiteX2" fmla="*/ 0 w 1747925"/>
              <a:gd name="connsiteY2" fmla="*/ 176560 h 353120"/>
              <a:gd name="connsiteX3" fmla="*/ 176560 w 1747925"/>
              <a:gd name="connsiteY3" fmla="*/ 0 h 353120"/>
              <a:gd name="connsiteX4" fmla="*/ 1571365 w 1747925"/>
              <a:gd name="connsiteY4" fmla="*/ 0 h 353120"/>
              <a:gd name="connsiteX5" fmla="*/ 1747925 w 1747925"/>
              <a:gd name="connsiteY5" fmla="*/ 176560 h 353120"/>
              <a:gd name="connsiteX6" fmla="*/ 1747924 w 1747925"/>
              <a:gd name="connsiteY6" fmla="*/ 176560 h 353120"/>
              <a:gd name="connsiteX7" fmla="*/ 1571364 w 1747925"/>
              <a:gd name="connsiteY7" fmla="*/ 353120 h 353120"/>
              <a:gd name="connsiteX8" fmla="*/ 176560 w 1747925"/>
              <a:gd name="connsiteY8" fmla="*/ 353119 h 353120"/>
              <a:gd name="connsiteX9" fmla="*/ 13875 w 1747925"/>
              <a:gd name="connsiteY9" fmla="*/ 245284 h 353120"/>
              <a:gd name="connsiteX10" fmla="*/ 0 w 1747925"/>
              <a:gd name="connsiteY10" fmla="*/ 176560 h 353120"/>
              <a:gd name="connsiteX11" fmla="*/ 13875 w 1747925"/>
              <a:gd name="connsiteY11" fmla="*/ 107835 h 353120"/>
              <a:gd name="connsiteX12" fmla="*/ 176560 w 1747925"/>
              <a:gd name="connsiteY12" fmla="*/ 0 h 35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925" h="353120">
                <a:moveTo>
                  <a:pt x="0" y="176559"/>
                </a:moveTo>
                <a:lnTo>
                  <a:pt x="0" y="176560"/>
                </a:lnTo>
                <a:lnTo>
                  <a:pt x="0" y="176560"/>
                </a:lnTo>
                <a:close/>
                <a:moveTo>
                  <a:pt x="176560" y="0"/>
                </a:moveTo>
                <a:lnTo>
                  <a:pt x="1571365" y="0"/>
                </a:lnTo>
                <a:cubicBezTo>
                  <a:pt x="1668876" y="0"/>
                  <a:pt x="1747925" y="79049"/>
                  <a:pt x="1747925" y="176560"/>
                </a:cubicBezTo>
                <a:lnTo>
                  <a:pt x="1747924" y="176560"/>
                </a:lnTo>
                <a:cubicBezTo>
                  <a:pt x="1747924" y="274071"/>
                  <a:pt x="1668875" y="353120"/>
                  <a:pt x="1571364" y="353120"/>
                </a:cubicBezTo>
                <a:lnTo>
                  <a:pt x="176560" y="353119"/>
                </a:lnTo>
                <a:cubicBezTo>
                  <a:pt x="103427" y="353119"/>
                  <a:pt x="40679" y="308654"/>
                  <a:pt x="13875" y="245284"/>
                </a:cubicBezTo>
                <a:lnTo>
                  <a:pt x="0" y="176560"/>
                </a:lnTo>
                <a:lnTo>
                  <a:pt x="13875" y="107835"/>
                </a:lnTo>
                <a:cubicBezTo>
                  <a:pt x="40679" y="44465"/>
                  <a:pt x="103427" y="0"/>
                  <a:pt x="1765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千库网</a:t>
            </a:r>
            <a:endParaRPr lang="en-US" altLang="zh-CN" dirty="0"/>
          </a:p>
        </p:txBody>
      </p:sp>
      <p:sp>
        <p:nvSpPr>
          <p:cNvPr id="5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81523" y="4270222"/>
            <a:ext cx="3028952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5286641"/>
            <a:ext cx="10858500" cy="541635"/>
          </a:xfrm>
        </p:spPr>
        <p:txBody>
          <a:bodyPr>
            <a:normAutofit/>
          </a:bodyPr>
          <a:lstStyle>
            <a:lvl1pPr algn="ctr">
              <a:defRPr sz="3200" spc="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61" name="副标题 2"/>
          <p:cNvSpPr>
            <a:spLocks noGrp="1"/>
          </p:cNvSpPr>
          <p:nvPr>
            <p:ph type="subTitle" idx="1"/>
          </p:nvPr>
        </p:nvSpPr>
        <p:spPr>
          <a:xfrm>
            <a:off x="666750" y="5840173"/>
            <a:ext cx="10845800" cy="29627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pic>
        <p:nvPicPr>
          <p:cNvPr id="5" name="图片 4" descr="角标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18510" y="629285"/>
            <a:ext cx="5645150" cy="1411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65" eaLnBrk="1" fontAlgn="auto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65" eaLnBrk="1" fontAlgn="auto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440" y="31115"/>
            <a:ext cx="10515600" cy="1280160"/>
          </a:xfr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树, 天空, 户外, 道路&#10;&#10;自动生成的说明"/>
          <p:cNvPicPr>
            <a:picLocks noChangeAspect="1"/>
          </p:cNvPicPr>
          <p:nvPr userDrawn="1"/>
        </p:nvPicPr>
        <p:blipFill rotWithShape="1">
          <a:blip r:embed="rId8" cstate="screen">
            <a:alphaModFix amt="20000"/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660400" y="817563"/>
            <a:ext cx="10858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 userDrawn="1"/>
        </p:nvSpPr>
        <p:spPr>
          <a:xfrm>
            <a:off x="307394" y="147389"/>
            <a:ext cx="594613" cy="5946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-1"/>
            <a:ext cx="10858500" cy="817564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581524"/>
            <a:ext cx="2743200" cy="2270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50" spc="6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美美与共 知行合一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88402" y="6581524"/>
            <a:ext cx="2730498" cy="2270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CN" dirty="0" err="1"/>
              <a:t>Minzu</a:t>
            </a:r>
            <a:r>
              <a:rPr lang="en-US" altLang="zh-CN" dirty="0"/>
              <a:t> University of China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853940" y="5101590"/>
            <a:ext cx="3636645" cy="104394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sym typeface="字魂59号-创粗黑" panose="00000500000000000000" pitchFamily="2" charset="-122"/>
              </a:rPr>
              <a:t>汇报人：赵作军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50" name="标题 49"/>
          <p:cNvSpPr>
            <a:spLocks noGrp="1"/>
          </p:cNvSpPr>
          <p:nvPr>
            <p:ph type="title"/>
          </p:nvPr>
        </p:nvSpPr>
        <p:spPr>
          <a:xfrm>
            <a:off x="865505" y="2231390"/>
            <a:ext cx="10858500" cy="1396365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精准定位</a:t>
            </a:r>
            <a:r>
              <a:rPr lang="en-US" altLang="zh-CN" sz="6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    </a:t>
            </a:r>
            <a:r>
              <a:rPr lang="zh-CN" altLang="en-US" sz="6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高效</a:t>
            </a:r>
            <a:r>
              <a:rPr lang="zh-CN" sz="6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备考</a:t>
            </a:r>
            <a:br>
              <a:rPr lang="zh-CN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</a:br>
            <a:br>
              <a:rPr lang="zh-CN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</a:br>
            <a:r>
              <a:rPr lang="en-US" altLang="zh-CN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         </a:t>
            </a:r>
            <a:r>
              <a:rPr lang="en-US" altLang="zh-CN" sz="3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——</a:t>
            </a:r>
            <a:r>
              <a:rPr lang="zh-CN" altLang="en-US" sz="3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菏泽二中高三历史组</a:t>
            </a:r>
            <a:endParaRPr lang="en-US" altLang="zh-CN" sz="3600" dirty="0">
              <a:solidFill>
                <a:srgbClr val="1462AA"/>
              </a:solidFill>
              <a:latin typeface="方正大标宋_GBK" panose="03000509000000000000" charset="-122"/>
              <a:ea typeface="方正大标宋_GBK" panose="03000509000000000000" charset="-122"/>
              <a:cs typeface="方正大标宋_GBK" panose="03000509000000000000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8004" y="410211"/>
            <a:ext cx="6792326" cy="1035858"/>
          </a:xfrm>
        </p:spPr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高三一轮复习备考建议</a:t>
            </a: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816735" y="1683385"/>
            <a:ext cx="8443595" cy="4114165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</a:t>
            </a:r>
            <a:r>
              <a:rPr lang="en-US" alt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上好讲评课，提高学生解题能力</a:t>
            </a:r>
            <a:r>
              <a:rPr lang="en-US" alt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----</a:t>
            </a: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具体做法</a:t>
            </a:r>
            <a:endParaRPr lang="zh-CN" altLang="en-US" sz="2800" b="1" spc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spc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注意：</a:t>
            </a:r>
            <a:r>
              <a:rPr lang="zh-CN" altLang="en-US" sz="2000" b="1" spc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坚决</a:t>
            </a:r>
            <a:r>
              <a:rPr lang="zh-CN" sz="2000" b="1" spc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处理好讲、学、练的关系</a:t>
            </a:r>
            <a:endParaRPr lang="zh-CN" altLang="en-US" sz="2000" b="1" spc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0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、学生学习落实重点知识层，教师精讲重点知识补充拓展层；</a:t>
            </a:r>
            <a:endParaRPr lang="zh-CN" altLang="en-US" sz="2000" b="1" spc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0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学生学习：一方面，要求学生在这一轮复习中进一步吃透教材，“以本为本”，让学生树立“教材是最好的复习资料”的观点，平时的复习要有意识的引导学生阅读教材，要求学生对教材中的基本历史概念、历史事件和历史线索理解掌握，要“到边到沿”。</a:t>
            </a:r>
            <a:r>
              <a:rPr lang="zh-CN" altLang="en-US" sz="20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另一方面，</a:t>
            </a:r>
            <a:r>
              <a:rPr lang="zh-CN" altLang="en-US" sz="20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重视培养学生独立发现问题、解决问题的能力：复习时可以改“背诵式”为“讲故事”，一件重大历史事件的时间、地点、人物、起因、经过、结果等，让学生用完整的语言表达出来；</a:t>
            </a:r>
            <a:endParaRPr lang="zh-CN" altLang="en-US" sz="2000" b="1" spc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kern="1200" cap="none" spc="0" normalizeH="0" baseline="0" noProof="1" dirty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3674" y="775336"/>
            <a:ext cx="6792326" cy="1035858"/>
          </a:xfrm>
        </p:spPr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高三一轮复习备考建议</a:t>
            </a: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797175" y="1464310"/>
            <a:ext cx="8722360" cy="4593590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</a:t>
            </a:r>
            <a:r>
              <a:rPr lang="en-US" altLang="zh-CN" sz="32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上好讲评课，提高学生解题能力</a:t>
            </a:r>
            <a:r>
              <a:rPr lang="en-US" alt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----</a:t>
            </a: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具体做法</a:t>
            </a:r>
            <a:r>
              <a:rPr lang="en-US" altLang="zh-CN" sz="2800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spc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、老师讲评：讲有高度，有质量：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“精讲”指的是有选择性地、简明扼要地讲解或阐释历史知识(包括隐性知识)、历史阶段特征、历史理论、思维方法和解题方法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教师的作用重在课前的精心准备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400" b="1" spc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400" b="1" spc="0" dirty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、讲练结合，抓好落实。</a:t>
            </a:r>
            <a:r>
              <a:rPr lang="zh-CN" altLang="en-US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练有层次，有实效：</a:t>
            </a:r>
            <a:r>
              <a:rPr lang="en-US" altLang="zh-CN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针对学生的情况与高考命题的趋势、特点，精心挑选试题、设计问题，</a:t>
            </a:r>
            <a:r>
              <a:rPr lang="zh-CN" altLang="en-US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限时训练</a:t>
            </a:r>
            <a:r>
              <a:rPr lang="en-US" altLang="zh-CN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，使学生逐步形成规范的做题习惯，形成获取和解读信息、调动和运用知识、描述和阐释事物、论证和探讨问题的能力</a:t>
            </a:r>
            <a:r>
              <a:rPr lang="zh-CN" altLang="en-US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n-US" altLang="zh-CN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进而提升学生的思维能力。    </a:t>
            </a:r>
            <a:r>
              <a:rPr lang="en-US" altLang="zh-CN" sz="2000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endParaRPr kumimoji="0" lang="en-US" altLang="zh-CN" sz="2000" b="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1379" y="604521"/>
            <a:ext cx="6792326" cy="1035858"/>
          </a:xfrm>
        </p:spPr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高三一轮复习备考建议</a:t>
            </a: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197735" y="1640205"/>
            <a:ext cx="7125970" cy="4593590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最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终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，我们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组一致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认为：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一轮要重基础，要全、准、深、细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、新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：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1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复习要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全面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，不能漏掉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课标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中规定的任何知识点，在此基础上强化重点；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2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对历史概念的识记、理解、阐释要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准确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；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3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对历史现象、历史事物、历史人物的内在联系和规律的认识要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深刻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；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4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注重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细节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，问题不难，但考查很细致且深，玩味细节，提升感觉。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5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、选好题，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创新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题，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讲练结合。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3902" y="1753100"/>
            <a:ext cx="6784975" cy="1228795"/>
            <a:chOff x="5576876" y="540040"/>
            <a:chExt cx="6784975" cy="1228795"/>
          </a:xfrm>
        </p:grpSpPr>
        <p:sp>
          <p:nvSpPr>
            <p:cNvPr id="29" name="文本框 28"/>
            <p:cNvSpPr txBox="1"/>
            <p:nvPr/>
          </p:nvSpPr>
          <p:spPr>
            <a:xfrm>
              <a:off x="5576876" y="540040"/>
              <a:ext cx="7793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300" dirty="0">
                  <a:solidFill>
                    <a:srgbClr val="1462AA"/>
                  </a:solidFill>
                  <a:latin typeface="字魂59号-创粗黑" panose="00000500000000000000" pitchFamily="2" charset="-122"/>
                  <a:ea typeface="字魂5号-无外润黑体" panose="00000500000000000000" pitchFamily="2" charset="-122"/>
                  <a:sym typeface="字魂59号-创粗黑" panose="00000500000000000000" pitchFamily="2" charset="-122"/>
                </a:rPr>
                <a:t>01</a:t>
              </a:r>
              <a:endParaRPr lang="en-US" altLang="zh-CN" sz="44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769781" y="694151"/>
              <a:ext cx="259207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spc="300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字魂59号-创粗黑" panose="00000500000000000000" pitchFamily="2" charset="-122"/>
                </a:rPr>
                <a:t>学情，教情分析</a:t>
              </a:r>
              <a:endParaRPr lang="zh-CN" altLang="en-US" sz="2400" b="1" spc="300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76876" y="1461058"/>
              <a:ext cx="2380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100" dirty="0">
                  <a:solidFill>
                    <a:schemeClr val="bg1">
                      <a:lumMod val="75000"/>
                    </a:schemeClr>
                  </a:solidFill>
                  <a:latin typeface="字魂59号-创粗黑" panose="00000500000000000000" pitchFamily="2" charset="-122"/>
                  <a:ea typeface="字魂5号-无外润黑体" panose="00000500000000000000" pitchFamily="2" charset="-122"/>
                  <a:sym typeface="字魂59号-创粗黑" panose="00000500000000000000" pitchFamily="2" charset="-122"/>
                </a:rPr>
                <a:t>Background of the Project</a:t>
              </a:r>
              <a:endParaRPr lang="zh-CN" altLang="en-US" sz="1400" spc="100" dirty="0">
                <a:solidFill>
                  <a:schemeClr val="bg1">
                    <a:lumMod val="75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63992" y="1753248"/>
            <a:ext cx="3549015" cy="982345"/>
            <a:chOff x="6027896" y="540040"/>
            <a:chExt cx="3549015" cy="982345"/>
          </a:xfrm>
        </p:grpSpPr>
        <p:sp>
          <p:nvSpPr>
            <p:cNvPr id="30" name="文本框 29"/>
            <p:cNvSpPr txBox="1"/>
            <p:nvPr/>
          </p:nvSpPr>
          <p:spPr>
            <a:xfrm>
              <a:off x="8529161" y="540040"/>
              <a:ext cx="1047750" cy="7696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400" spc="300" dirty="0">
                  <a:solidFill>
                    <a:srgbClr val="1462AA"/>
                  </a:solidFill>
                  <a:latin typeface="字魂59号-创粗黑" panose="00000500000000000000" pitchFamily="2" charset="-122"/>
                  <a:ea typeface="字魂5号-无外润黑体" panose="00000500000000000000" pitchFamily="2" charset="-122"/>
                  <a:sym typeface="字魂59号-创粗黑" panose="00000500000000000000" pitchFamily="2" charset="-122"/>
                </a:rPr>
                <a:t>02</a:t>
              </a:r>
              <a:endParaRPr lang="en-US" altLang="zh-CN" sz="44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27896" y="692440"/>
              <a:ext cx="259715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 spc="300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59号-创粗黑" panose="00000500000000000000" pitchFamily="2" charset="-122"/>
                </a:rPr>
                <a:t>山东近几年高考历史试题特点</a:t>
              </a:r>
              <a:endParaRPr lang="zh-CN" altLang="en-US" sz="2400" b="1" spc="300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93902" y="3704752"/>
            <a:ext cx="3571240" cy="1198253"/>
            <a:chOff x="5576876" y="2230747"/>
            <a:chExt cx="3571240" cy="1198253"/>
          </a:xfrm>
        </p:grpSpPr>
        <p:sp>
          <p:nvSpPr>
            <p:cNvPr id="31" name="文本框 30"/>
            <p:cNvSpPr txBox="1"/>
            <p:nvPr/>
          </p:nvSpPr>
          <p:spPr>
            <a:xfrm>
              <a:off x="5576876" y="2230747"/>
              <a:ext cx="3571240" cy="1137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400" spc="300" dirty="0">
                  <a:solidFill>
                    <a:srgbClr val="1462AA"/>
                  </a:solidFill>
                  <a:latin typeface="字魂59号-创粗黑" panose="00000500000000000000" pitchFamily="2" charset="-122"/>
                  <a:ea typeface="字魂5号-无外润黑体" panose="00000500000000000000" pitchFamily="2" charset="-122"/>
                  <a:sym typeface="字魂59号-创粗黑" panose="00000500000000000000" pitchFamily="2" charset="-122"/>
                </a:rPr>
                <a:t>03</a:t>
              </a:r>
              <a:r>
                <a:rPr lang="zh-CN" altLang="en-US" sz="2400" b="1" spc="300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字魂59号-创粗黑" panose="00000500000000000000" pitchFamily="2" charset="-122"/>
                </a:rPr>
                <a:t>一轮复习备考建议</a:t>
              </a:r>
              <a:endParaRPr lang="zh-CN" altLang="en-US" sz="2400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  <a:p>
              <a:endParaRPr lang="en-US" altLang="zh-CN" sz="24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41111" y="2384161"/>
              <a:ext cx="3098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76876" y="3121223"/>
              <a:ext cx="2258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100" dirty="0">
                  <a:solidFill>
                    <a:schemeClr val="bg1">
                      <a:lumMod val="75000"/>
                    </a:schemeClr>
                  </a:solidFill>
                  <a:latin typeface="字魂59号-创粗黑" panose="00000500000000000000" pitchFamily="2" charset="-122"/>
                  <a:ea typeface="字魂5号-无外润黑体" panose="00000500000000000000" pitchFamily="2" charset="-122"/>
                  <a:sym typeface="字魂59号-创粗黑" panose="00000500000000000000" pitchFamily="2" charset="-122"/>
                </a:rPr>
                <a:t>Conclusion and Analysis</a:t>
              </a:r>
              <a:endParaRPr lang="zh-CN" altLang="en-US" sz="1400" spc="100" dirty="0">
                <a:solidFill>
                  <a:schemeClr val="bg1">
                    <a:lumMod val="75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271013" y="2855810"/>
            <a:ext cx="1106170" cy="3444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spc="6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汇报目录</a:t>
            </a:r>
            <a:endParaRPr lang="zh-CN" altLang="en-US" sz="6000" spc="600" dirty="0">
              <a:solidFill>
                <a:srgbClr val="1462AA"/>
              </a:solidFill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  <a:solidFill>
            <a:srgbClr val="0070C0"/>
          </a:solidFill>
        </p:grpSpPr>
        <p:sp>
          <p:nvSpPr>
            <p:cNvPr id="3" name="椭圆 2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5437" y="2105561"/>
            <a:ext cx="22140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01</a:t>
            </a:r>
            <a:endParaRPr lang="en-US" altLang="zh-CN" sz="16600" spc="300" dirty="0">
              <a:solidFill>
                <a:srgbClr val="1462AA"/>
              </a:solidFill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964" y="2143126"/>
            <a:ext cx="6792326" cy="1035858"/>
          </a:xfrm>
        </p:spPr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山东近几年高考历史试题特点</a:t>
            </a: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Background of the Project</a:t>
            </a:r>
            <a:endParaRPr lang="en-US" altLang="zh-CN" dirty="0"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7440" y="558800"/>
            <a:ext cx="6124575" cy="7384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solidFill>
                  <a:srgbClr val="1462AA"/>
                </a:solidFill>
              </a:rPr>
              <a:t>一、山东近几年高考历史试题的考查特点：</a:t>
            </a:r>
            <a:endParaRPr lang="zh-CN" altLang="en-US" sz="3200" b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1462AA"/>
                </a:solidFill>
              </a:rPr>
              <a:t>1、课标：全面对标高考评价体系和课程标准。</a:t>
            </a:r>
            <a:r>
              <a:rPr lang="en-US" altLang="zh-CN" sz="2400" b="1">
                <a:solidFill>
                  <a:srgbClr val="1462AA"/>
                </a:solidFill>
              </a:rPr>
              <a:t>23</a:t>
            </a:r>
            <a:r>
              <a:rPr lang="zh-CN" altLang="en-US" sz="2400" b="1">
                <a:solidFill>
                  <a:srgbClr val="1462AA"/>
                </a:solidFill>
              </a:rPr>
              <a:t>年高考第</a:t>
            </a:r>
            <a:r>
              <a:rPr lang="en-US" altLang="zh-CN" sz="2400" b="1">
                <a:solidFill>
                  <a:srgbClr val="1462AA"/>
                </a:solidFill>
              </a:rPr>
              <a:t>1</a:t>
            </a:r>
            <a:r>
              <a:rPr lang="zh-CN" altLang="en-US" sz="2400" b="1">
                <a:solidFill>
                  <a:srgbClr val="1462AA"/>
                </a:solidFill>
              </a:rPr>
              <a:t>题和</a:t>
            </a:r>
            <a:r>
              <a:rPr lang="en-US" altLang="zh-CN" sz="2400" b="1">
                <a:solidFill>
                  <a:srgbClr val="1462AA"/>
                </a:solidFill>
              </a:rPr>
              <a:t>10</a:t>
            </a:r>
            <a:r>
              <a:rPr lang="zh-CN" altLang="en-US" sz="2400" b="1">
                <a:solidFill>
                  <a:srgbClr val="1462AA"/>
                </a:solidFill>
              </a:rPr>
              <a:t>题等。</a:t>
            </a:r>
            <a:r>
              <a:rPr lang="zh-CN" altLang="en-US" sz="2400" b="1">
                <a:solidFill>
                  <a:srgbClr val="FF0000"/>
                </a:solidFill>
              </a:rPr>
              <a:t>依标据本</a:t>
            </a:r>
            <a:endParaRPr lang="zh-CN" altLang="en-US" sz="2400" b="1">
              <a:solidFill>
                <a:srgbClr val="1462AA"/>
              </a:solidFill>
            </a:endParaRPr>
          </a:p>
          <a:p>
            <a:r>
              <a:rPr lang="zh-CN" altLang="en-US" sz="2400" b="1">
                <a:solidFill>
                  <a:srgbClr val="1462AA"/>
                </a:solidFill>
              </a:rPr>
              <a:t>2、知识：通史体系命题。突出考查重要概念、阶段特征。</a:t>
            </a:r>
            <a:r>
              <a:rPr lang="en-US" altLang="zh-CN" sz="2400" b="1">
                <a:solidFill>
                  <a:srgbClr val="1462AA"/>
                </a:solidFill>
              </a:rPr>
              <a:t>23</a:t>
            </a:r>
            <a:r>
              <a:rPr lang="zh-CN" altLang="en-US" sz="2400" b="1">
                <a:solidFill>
                  <a:srgbClr val="1462AA"/>
                </a:solidFill>
              </a:rPr>
              <a:t>年高考第</a:t>
            </a:r>
            <a:r>
              <a:rPr lang="en-US" altLang="zh-CN" sz="2400" b="1">
                <a:solidFill>
                  <a:srgbClr val="1462AA"/>
                </a:solidFill>
              </a:rPr>
              <a:t>17</a:t>
            </a:r>
            <a:r>
              <a:rPr lang="zh-CN" altLang="en-US" sz="2400" b="1">
                <a:solidFill>
                  <a:srgbClr val="1462AA"/>
                </a:solidFill>
              </a:rPr>
              <a:t>题</a:t>
            </a:r>
            <a:r>
              <a:rPr lang="en-US" altLang="zh-CN" sz="2400" b="1">
                <a:solidFill>
                  <a:srgbClr val="1462AA"/>
                </a:solidFill>
              </a:rPr>
              <a:t>.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整合教材</a:t>
            </a:r>
            <a:endParaRPr lang="zh-CN" altLang="en-US" sz="2400" b="1">
              <a:solidFill>
                <a:srgbClr val="1462AA"/>
              </a:solidFill>
            </a:endParaRPr>
          </a:p>
          <a:p>
            <a:r>
              <a:rPr lang="zh-CN" altLang="en-US" sz="2400" b="1">
                <a:solidFill>
                  <a:srgbClr val="1462AA"/>
                </a:solidFill>
              </a:rPr>
              <a:t>3、试题：保</a:t>
            </a:r>
            <a:r>
              <a:rPr lang="zh-CN" altLang="en-US" sz="2400" b="1">
                <a:solidFill>
                  <a:srgbClr val="1462AA"/>
                </a:solidFill>
                <a:sym typeface="+mn-ea"/>
              </a:rPr>
              <a:t>持稳定，包括试题形式、情景设置，设问简洁、小论文写作、大题的微观即小切口深分析。</a:t>
            </a:r>
            <a:r>
              <a:rPr lang="zh-CN" altLang="en-US" sz="2400" b="1">
                <a:solidFill>
                  <a:srgbClr val="1462AA"/>
                </a:solidFill>
              </a:rPr>
              <a:t>如</a:t>
            </a:r>
            <a:r>
              <a:rPr lang="en-US" altLang="zh-CN" sz="2400" b="1">
                <a:solidFill>
                  <a:srgbClr val="1462AA"/>
                </a:solidFill>
              </a:rPr>
              <a:t>23</a:t>
            </a:r>
            <a:r>
              <a:rPr lang="zh-CN" altLang="en-US" sz="2400" b="1">
                <a:solidFill>
                  <a:srgbClr val="1462AA"/>
                </a:solidFill>
              </a:rPr>
              <a:t>年高考第</a:t>
            </a:r>
            <a:r>
              <a:rPr lang="en-US" altLang="zh-CN" sz="2400" b="1">
                <a:solidFill>
                  <a:srgbClr val="1462AA"/>
                </a:solidFill>
              </a:rPr>
              <a:t>18</a:t>
            </a:r>
            <a:r>
              <a:rPr lang="zh-CN" altLang="en-US" sz="2400" b="1">
                <a:solidFill>
                  <a:srgbClr val="1462AA"/>
                </a:solidFill>
              </a:rPr>
              <a:t>题，1981年9月17日，深圳开放和</a:t>
            </a:r>
            <a:r>
              <a:rPr lang="en-US" altLang="zh-CN" sz="2400" b="1">
                <a:solidFill>
                  <a:srgbClr val="1462AA"/>
                </a:solidFill>
              </a:rPr>
              <a:t>19</a:t>
            </a:r>
            <a:r>
              <a:rPr lang="zh-CN" altLang="en-US" sz="2400" b="1">
                <a:solidFill>
                  <a:srgbClr val="1462AA"/>
                </a:solidFill>
              </a:rPr>
              <a:t>题，1 9 2 4 年 温 布 利 博 览 会。</a:t>
            </a:r>
            <a:r>
              <a:rPr lang="zh-CN" altLang="en-US" sz="2400" b="1">
                <a:solidFill>
                  <a:srgbClr val="FF0000"/>
                </a:solidFill>
              </a:rPr>
              <a:t>答题技巧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1462AA"/>
                </a:solidFill>
              </a:rPr>
              <a:t>4、能力：凸显素养能力考查，</a:t>
            </a:r>
            <a:r>
              <a:rPr lang="zh-CN" altLang="en-US" sz="2400" b="1">
                <a:solidFill>
                  <a:srgbClr val="1462AA"/>
                </a:solidFill>
                <a:sym typeface="+mn-ea"/>
              </a:rPr>
              <a:t>材料解读要求高，特别是独立发现问题的能力，强调价值立意</a:t>
            </a:r>
            <a:r>
              <a:rPr lang="zh-CN" altLang="en-US" sz="2400" b="1">
                <a:solidFill>
                  <a:srgbClr val="1462AA"/>
                </a:solidFill>
              </a:rPr>
              <a:t>厚植家国情坏，引导体美劳教育。如第</a:t>
            </a:r>
            <a:r>
              <a:rPr lang="en-US" altLang="zh-CN" sz="2400" b="1">
                <a:solidFill>
                  <a:srgbClr val="1462AA"/>
                </a:solidFill>
              </a:rPr>
              <a:t>7</a:t>
            </a:r>
            <a:r>
              <a:rPr lang="zh-CN" altLang="en-US" sz="2400" b="1">
                <a:solidFill>
                  <a:srgbClr val="1462AA"/>
                </a:solidFill>
              </a:rPr>
              <a:t>、</a:t>
            </a:r>
            <a:r>
              <a:rPr lang="en-US" altLang="zh-CN" sz="2400" b="1">
                <a:solidFill>
                  <a:srgbClr val="1462AA"/>
                </a:solidFill>
              </a:rPr>
              <a:t>11</a:t>
            </a:r>
            <a:r>
              <a:rPr lang="zh-CN" altLang="en-US" sz="2400" b="1">
                <a:solidFill>
                  <a:srgbClr val="1462AA"/>
                </a:solidFill>
              </a:rPr>
              <a:t>、</a:t>
            </a:r>
            <a:r>
              <a:rPr lang="en-US" altLang="zh-CN" sz="2400" b="1">
                <a:solidFill>
                  <a:srgbClr val="1462AA"/>
                </a:solidFill>
              </a:rPr>
              <a:t>16</a:t>
            </a:r>
            <a:r>
              <a:rPr lang="zh-CN" altLang="en-US" sz="2400" b="1">
                <a:solidFill>
                  <a:srgbClr val="1462AA"/>
                </a:solidFill>
              </a:rPr>
              <a:t>、</a:t>
            </a:r>
            <a:r>
              <a:rPr lang="en-US" altLang="zh-CN" sz="2400" b="1">
                <a:solidFill>
                  <a:srgbClr val="1462AA"/>
                </a:solidFill>
              </a:rPr>
              <a:t>18</a:t>
            </a:r>
            <a:r>
              <a:rPr lang="zh-CN" altLang="en-US" sz="2400" b="1">
                <a:solidFill>
                  <a:srgbClr val="1462AA"/>
                </a:solidFill>
              </a:rPr>
              <a:t>题。</a:t>
            </a:r>
            <a:r>
              <a:rPr lang="zh-CN" altLang="en-US" sz="2400" b="1">
                <a:solidFill>
                  <a:srgbClr val="FF0000"/>
                </a:solidFill>
              </a:rPr>
              <a:t>能力培养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5437" y="2105561"/>
            <a:ext cx="23672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02</a:t>
            </a:r>
            <a:endParaRPr lang="en-US" altLang="zh-CN" sz="16600" spc="300" dirty="0">
              <a:solidFill>
                <a:srgbClr val="1462AA"/>
              </a:solidFill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学情、教情分析</a:t>
            </a: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Background of the Project</a:t>
            </a:r>
            <a:endParaRPr lang="en-US" altLang="zh-CN" dirty="0"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174365" y="1460500"/>
            <a:ext cx="89484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一、学情分析</a:t>
            </a:r>
            <a:endParaRPr lang="zh-CN" altLang="en-US" sz="2400" b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/>
              <a:t>1</a:t>
            </a:r>
            <a:r>
              <a:rPr lang="en-US" altLang="zh-CN" sz="2400" b="1"/>
              <a:t>.</a:t>
            </a:r>
            <a:r>
              <a:rPr lang="zh-CN" altLang="en-US" sz="2400" b="1"/>
              <a:t>学生学习受疫情影响，基础不牢固：</a:t>
            </a:r>
            <a:r>
              <a:rPr lang="zh-CN" altLang="en-US" sz="2400" b="1">
                <a:sym typeface="+mn-ea"/>
              </a:rPr>
              <a:t>重要概念、阶段特征失分严重；</a:t>
            </a:r>
            <a:endParaRPr lang="zh-CN" altLang="en-US" sz="2400" b="1"/>
          </a:p>
          <a:p>
            <a:r>
              <a:rPr lang="en-US" altLang="zh-CN" sz="2400" b="1"/>
              <a:t>2.</a:t>
            </a:r>
            <a:r>
              <a:rPr lang="zh-CN" altLang="en-US" sz="2400" b="1">
                <a:sym typeface="+mn-ea"/>
              </a:rPr>
              <a:t>史料解读能力较为薄弱。</a:t>
            </a:r>
            <a:r>
              <a: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审题</a:t>
            </a:r>
            <a:r>
              <a:rPr 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不准</a:t>
            </a:r>
            <a:r>
              <a: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，不能准确提取材料信息并科学解读深层信息的方向，</a:t>
            </a:r>
            <a:r>
              <a:rPr 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甚至于</a:t>
            </a:r>
            <a:r>
              <a: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抄材料；</a:t>
            </a:r>
            <a:endParaRPr lang="zh-CN" altLang="en-US" sz="2400" b="1"/>
          </a:p>
          <a:p>
            <a:r>
              <a:rPr lang="en-US" altLang="zh-CN" sz="2400" b="1"/>
              <a:t>3.</a:t>
            </a:r>
            <a:r>
              <a:rPr lang="zh-CN" altLang="en-US" sz="2400" b="1"/>
              <a:t>发现和解决问题的能力不强；</a:t>
            </a:r>
            <a:endParaRPr lang="zh-CN" altLang="en-US" sz="2400" b="1"/>
          </a:p>
          <a:p>
            <a:r>
              <a:rPr lang="en-US" altLang="zh-CN" sz="2400" b="1"/>
              <a:t>4.</a:t>
            </a:r>
            <a:r>
              <a:rPr lang="zh-CN" altLang="en-US" sz="2400" b="1"/>
              <a:t>缺乏各类试题的答题技巧。</a:t>
            </a:r>
            <a:endParaRPr lang="zh-CN" altLang="en-US" sz="2400" b="1"/>
          </a:p>
          <a:p>
            <a:endParaRPr lang="en-US" altLang="zh-CN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114040" y="1011555"/>
            <a:ext cx="89484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二、教情分析</a:t>
            </a:r>
            <a:endParaRPr lang="zh-CN" altLang="en-US" sz="2400" b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</a:t>
            </a:r>
            <a:r>
              <a:rPr lang="zh-CN" altLang="en-US" sz="2400" b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高考备考的困惑：</a:t>
            </a:r>
            <a:endParaRPr lang="zh-CN" altLang="en-US" sz="2400" b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/>
            <a:r>
              <a:rPr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、试题材料千变万化，千头万绪，复习无从下手。</a:t>
            </a:r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、复习的都没考，考的都没有讲到。</a:t>
            </a:r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、开放性试题常考常新，无法应对。</a:t>
            </a:r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、如何落实五大素养，实现与现实问题的对接。</a:t>
            </a:r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None/>
            </a:pPr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5437" y="2105561"/>
            <a:ext cx="23672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03</a:t>
            </a:r>
            <a:endParaRPr lang="en-US" altLang="zh-CN" sz="16600" spc="300" dirty="0">
              <a:solidFill>
                <a:srgbClr val="1462AA"/>
              </a:solidFill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7369" y="1236981"/>
            <a:ext cx="6792326" cy="1035858"/>
          </a:xfrm>
        </p:spPr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高三一轮复习备考建议</a:t>
            </a: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314825" y="3178810"/>
            <a:ext cx="6792595" cy="2818765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研读课标，找准方向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----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复习思路</a:t>
            </a:r>
            <a:endParaRPr lang="zh-CN" altLang="en-US" sz="2400" b="1" spc="0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狠抓主干知识，突出</a:t>
            </a:r>
            <a:r>
              <a:rPr lang="zh-CN" altLang="en-US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重要概念和阶段特征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，构建宏观知识体系。让时空观念走在前，知识网络走在后，学生复习一定要把宏观框架架构好；</a:t>
            </a:r>
            <a:endParaRPr lang="zh-CN" altLang="en-US" sz="2400" b="1" spc="0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做法：</a:t>
            </a:r>
            <a:r>
              <a:rPr lang="en-US" altLang="zh-CN" sz="2400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由线及点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先单元后课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------</a:t>
            </a:r>
            <a:endParaRPr kumimoji="1" lang="en-US" altLang="zh-CN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、由点及线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再由课到单元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、点线成面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课、单元相互融合，形成一个整体阶段特征</a:t>
            </a:r>
            <a:endParaRPr kumimoji="1" lang="zh-CN" altLang="en-US" sz="2400" b="1" spc="0" dirty="0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810385" y="1654175"/>
            <a:ext cx="8893175" cy="4393565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</a:t>
            </a:r>
            <a:r>
              <a:rPr lang="en-US" alt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上好复习课，提高课堂教学质量</a:t>
            </a:r>
            <a:r>
              <a:rPr lang="en-US" alt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---</a:t>
            </a: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具体做法</a:t>
            </a:r>
            <a:endParaRPr kumimoji="0" lang="zh-CN" altLang="en-US" sz="2000" b="1" i="0" u="none" strike="noStrike" kern="1200" cap="none" spc="0" normalizeH="0" baseline="0" noProof="1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做法：复习课堂教学，更多地要靠学生的自主思考、自主梳理、自我完善：</a:t>
            </a:r>
            <a:endParaRPr kumimoji="0" lang="zh-CN" altLang="en-US" sz="2400" b="1" i="0" u="none" strike="noStrike" kern="1200" cap="none" spc="0" normalizeH="0" baseline="0" noProof="1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(一)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一轮复习课堂基本结构：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单元主题式</a:t>
            </a:r>
            <a:endParaRPr kumimoji="1"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检查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复习：形式多样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时间：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分钟左右</a:t>
            </a:r>
            <a:endParaRPr kumimoji="1" lang="en-US" altLang="zh-CN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概括</a:t>
            </a:r>
            <a:r>
              <a:rPr kumimoji="1"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主题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时段，形成知识网络。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时间：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分钟左右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形式：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时空观念，知识清单，阶段特征，思维导图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kumimoji="1" lang="en-US" altLang="zh-CN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素养达成。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引领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，开拓思维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（解决学生不会的问题）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形式：学生合作探究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老师点拨归纳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:15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分钟左右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素养检测。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真题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再现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，答题技巧总结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时间：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分钟左右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课堂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小结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知识网络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知识记忆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题型总结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5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1" lang="zh-CN" altLang="en-US" sz="2400" b="1" i="0" u="none" strike="noStrike" kern="1200" cap="none" spc="0" normalizeH="0" baseline="0" noProof="1" dirty="0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PA" val="v5.2.3"/>
  <p:tag name="KSO_WM_SCREEN_THEME_FLAG" val="Dlrq25wU2PGuGg5bbmjbDBBtzDOf2k5nXQTiaBWjwJwkmatJf5YWTOJeC17MVoms71rOCoyGwyutqMv1NRDcIouz0Mm6zDT9g4AzlCQDuYI="/>
</p:tagLst>
</file>

<file path=ppt/tags/tag2.xml><?xml version="1.0" encoding="utf-8"?>
<p:tagLst xmlns:p="http://schemas.openxmlformats.org/presentationml/2006/main">
  <p:tag name="PA" val="v5.2.3"/>
  <p:tag name="KSO_WM_SCREEN_THEME_FLAG" val="Dlrq25wU2PGuGg5bbmjbDBBtzDOf2k5nXQTiaBWjwJwkmatJf5YWTOJeC17MVoms71rOCoyGwyutqMv1NRDcIouz0Mm6zDT9g4AzlCQDuYI=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  <p:tag name="KSO_WM_SCREEN_THEME_FLAG" val="Dlrq25wU2PGuGg5bbmjbDBBtzDOf2k5nXQTiaBWjwJwkmatJf5YWTOJeC17MVoms71rOCoyGwyutqMv1NRDcIouz0Mm6zDT9g4AzlCQDuYI=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  <p:tag name="KSO_WM_SCREEN_THEME_FLAG" val="Dlrq25wU2PGuGg5bbmjbDBBtzDOf2k5nXQTiaBWjwJwkmatJf5YWTOJeC17MVoms71rOCoyGwyutqMv1NRDcIouz0Mm6zDT9g4AzlCQDuYI="/>
</p:tagLst>
</file>

<file path=ppt/tags/tag5.xml><?xml version="1.0" encoding="utf-8"?>
<p:tagLst xmlns:p="http://schemas.openxmlformats.org/presentationml/2006/main">
  <p:tag name="COMMONDATA" val="eyJoZGlkIjoiNjE5NmFjNzc5OGY0N2NjZGQ0MTA5NjM5NzBjMjY0M2QifQ=="/>
  <p:tag name="KSO_WM_SCREEN_THEME_FLAG" val="Dlrq25wU2PGuGg5bbmjbDBBtzDOf2k5nXQTiaBWjwJwkmatJf5YWTOJeC17MVoms71rOCoyGwyutqMv1NRDcIouz0Mm6zDT9g4AzlCQDuYI="/>
</p:tagLst>
</file>

<file path=ppt/theme/theme1.xml><?xml version="1.0" encoding="utf-8"?>
<a:theme xmlns:a="http://schemas.openxmlformats.org/drawingml/2006/main" name="Office 主题​​">
  <a:themeElements>
    <a:clrScheme name="民大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010E"/>
      </a:accent1>
      <a:accent2>
        <a:srgbClr val="CC4226"/>
      </a:accent2>
      <a:accent3>
        <a:srgbClr val="2B948C"/>
      </a:accent3>
      <a:accent4>
        <a:srgbClr val="3B5DCC"/>
      </a:accent4>
      <a:accent5>
        <a:srgbClr val="FCDE99"/>
      </a:accent5>
      <a:accent6>
        <a:srgbClr val="5C448A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1844</Words>
  <PresentationFormat>宽屏</PresentationFormat>
  <Paragraphs>107</Paragraphs>
  <Slides>12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Bebas</vt:lpstr>
      <vt:lpstr>黑体</vt:lpstr>
      <vt:lpstr>字魂59号-创粗黑</vt:lpstr>
      <vt:lpstr>方正大标宋_GBK</vt:lpstr>
      <vt:lpstr>字魂5号-无外润黑体</vt:lpstr>
      <vt:lpstr>微软雅黑</vt:lpstr>
      <vt:lpstr>Arial Unicode MS</vt:lpstr>
      <vt:lpstr>等线</vt:lpstr>
      <vt:lpstr>Segoe Print</vt:lpstr>
      <vt:lpstr>Office 主题​​</vt:lpstr>
      <vt:lpstr>精准定位    高效备考           ——菏泽二中高三历史组</vt:lpstr>
      <vt:lpstr>PowerPoint 演示文稿</vt:lpstr>
      <vt:lpstr> 山东近几年高考历史试题特点</vt:lpstr>
      <vt:lpstr>PowerPoint 演示文稿</vt:lpstr>
      <vt:lpstr>  学情、教情分析  </vt:lpstr>
      <vt:lpstr>PowerPoint 演示文稿</vt:lpstr>
      <vt:lpstr>PowerPoint 演示文稿</vt:lpstr>
      <vt:lpstr> 高三一轮复习备考建议 </vt:lpstr>
      <vt:lpstr>  </vt:lpstr>
      <vt:lpstr> 高三一轮复习备考建议 </vt:lpstr>
      <vt:lpstr> 高三一轮复习备考建议 </vt:lpstr>
      <vt:lpstr> 高三一轮复习备考建议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2023-09-13T01:06:00Z</dcterms:created>
  <dcterms:modified xsi:type="dcterms:W3CDTF">2023-09-20T22:23:52Z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8A4F299CB3664304B34CC90BE1A2A0F9_12</vt:lpwstr>
  </property>
</Properties>
</file>