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gs/tag3.xml" ContentType="application/vnd.openxmlformats-officedocument.presentationml.tag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6"/>
  </p:notesMasterIdLst>
  <p:sldIdLst>
    <p:sldId id="256" r:id="rId3"/>
    <p:sldId id="258" r:id="rId4"/>
    <p:sldId id="362" r:id="rId5"/>
    <p:sldId id="315" r:id="rId6"/>
    <p:sldId id="261" r:id="rId7"/>
    <p:sldId id="260" r:id="rId8"/>
    <p:sldId id="290" r:id="rId9"/>
    <p:sldId id="291" r:id="rId10"/>
    <p:sldId id="296" r:id="rId11"/>
    <p:sldId id="257" r:id="rId12"/>
    <p:sldId id="292" r:id="rId13"/>
    <p:sldId id="289" r:id="rId14"/>
    <p:sldId id="301" r:id="rId15"/>
    <p:sldId id="278" r:id="rId16"/>
    <p:sldId id="300" r:id="rId17"/>
    <p:sldId id="259" r:id="rId18"/>
    <p:sldId id="264" r:id="rId19"/>
    <p:sldId id="323" r:id="rId20"/>
    <p:sldId id="262" r:id="rId21"/>
    <p:sldId id="263" r:id="rId22"/>
    <p:sldId id="326" r:id="rId23"/>
    <p:sldId id="312" r:id="rId24"/>
    <p:sldId id="313" r:id="rId25"/>
    <p:sldId id="322" r:id="rId26"/>
    <p:sldId id="268" r:id="rId27"/>
    <p:sldId id="324" r:id="rId28"/>
    <p:sldId id="269" r:id="rId29"/>
    <p:sldId id="280" r:id="rId30"/>
    <p:sldId id="317" r:id="rId31"/>
    <p:sldId id="271" r:id="rId32"/>
    <p:sldId id="272" r:id="rId33"/>
    <p:sldId id="282" r:id="rId34"/>
    <p:sldId id="273" r:id="rId35"/>
    <p:sldId id="274" r:id="rId37"/>
    <p:sldId id="275" r:id="rId38"/>
    <p:sldId id="276" r:id="rId39"/>
    <p:sldId id="277" r:id="rId40"/>
    <p:sldId id="297" r:id="rId41"/>
    <p:sldId id="281" r:id="rId42"/>
    <p:sldId id="299" r:id="rId43"/>
    <p:sldId id="318" r:id="rId44"/>
    <p:sldId id="320" r:id="rId45"/>
    <p:sldId id="319" r:id="rId46"/>
    <p:sldId id="321" r:id="rId47"/>
    <p:sldId id="309" r:id="rId48"/>
    <p:sldId id="302" r:id="rId49"/>
    <p:sldId id="303" r:id="rId50"/>
    <p:sldId id="306" r:id="rId51"/>
    <p:sldId id="307" r:id="rId52"/>
    <p:sldId id="314" r:id="rId53"/>
  </p:sldIdLst>
  <p:sldSz cx="11522075"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056" y="-114"/>
      </p:cViewPr>
      <p:guideLst>
        <p:guide orient="horz" pos="2160"/>
        <p:guide pos="3629"/>
      </p:guideLst>
    </p:cSldViewPr>
  </p:slideViewPr>
  <p:notesTextViewPr>
    <p:cViewPr>
      <p:scale>
        <a:sx n="100" d="100"/>
        <a:sy n="100" d="100"/>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9" /><Relationship Type="http://schemas.openxmlformats.org/officeDocument/2006/relationships/slide" Target="slides/slide6.xml" Id="rId8" /><Relationship Type="http://schemas.openxmlformats.org/officeDocument/2006/relationships/slide" Target="slides/slide5.xml" Id="rId7" /><Relationship Type="http://schemas.openxmlformats.org/officeDocument/2006/relationships/slide" Target="slides/slide4.xml" Id="rId6" /><Relationship Type="http://schemas.openxmlformats.org/officeDocument/2006/relationships/tableStyles" Target="tableStyles.xml" Id="rId56" /><Relationship Type="http://schemas.openxmlformats.org/officeDocument/2006/relationships/viewProps" Target="viewProps.xml" Id="rId55" /><Relationship Type="http://schemas.openxmlformats.org/officeDocument/2006/relationships/presProps" Target="presProps.xml" Id="rId54" /><Relationship Type="http://schemas.openxmlformats.org/officeDocument/2006/relationships/slide" Target="slides/slide50.xml" Id="rId53" /><Relationship Type="http://schemas.openxmlformats.org/officeDocument/2006/relationships/slide" Target="slides/slide49.xml" Id="rId52" /><Relationship Type="http://schemas.openxmlformats.org/officeDocument/2006/relationships/slide" Target="slides/slide48.xml" Id="rId51" /><Relationship Type="http://schemas.openxmlformats.org/officeDocument/2006/relationships/slide" Target="slides/slide47.xml" Id="rId50" /><Relationship Type="http://schemas.openxmlformats.org/officeDocument/2006/relationships/slide" Target="slides/slide3.xml" Id="rId5" /><Relationship Type="http://schemas.openxmlformats.org/officeDocument/2006/relationships/slide" Target="slides/slide46.xml" Id="rId49" /><Relationship Type="http://schemas.openxmlformats.org/officeDocument/2006/relationships/slide" Target="slides/slide45.xml" Id="rId48" /><Relationship Type="http://schemas.openxmlformats.org/officeDocument/2006/relationships/slide" Target="slides/slide44.xml" Id="rId47" /><Relationship Type="http://schemas.openxmlformats.org/officeDocument/2006/relationships/slide" Target="slides/slide43.xml" Id="rId46" /><Relationship Type="http://schemas.openxmlformats.org/officeDocument/2006/relationships/slide" Target="slides/slide42.xml" Id="rId45" /><Relationship Type="http://schemas.openxmlformats.org/officeDocument/2006/relationships/slide" Target="slides/slide41.xml" Id="rId44" /><Relationship Type="http://schemas.openxmlformats.org/officeDocument/2006/relationships/slide" Target="slides/slide40.xml" Id="rId43" /><Relationship Type="http://schemas.openxmlformats.org/officeDocument/2006/relationships/slide" Target="slides/slide39.xml" Id="rId42" /><Relationship Type="http://schemas.openxmlformats.org/officeDocument/2006/relationships/slide" Target="slides/slide38.xml" Id="rId41" /><Relationship Type="http://schemas.openxmlformats.org/officeDocument/2006/relationships/slide" Target="slides/slide37.xml" Id="rId40" /><Relationship Type="http://schemas.openxmlformats.org/officeDocument/2006/relationships/slide" Target="slides/slide2.xml" Id="rId4" /><Relationship Type="http://schemas.openxmlformats.org/officeDocument/2006/relationships/slide" Target="slides/slide36.xml" Id="rId39" /><Relationship Type="http://schemas.openxmlformats.org/officeDocument/2006/relationships/slide" Target="slides/slide35.xml" Id="rId38" /><Relationship Type="http://schemas.openxmlformats.org/officeDocument/2006/relationships/slide" Target="slides/slide34.xml" Id="rId37" /><Relationship Type="http://schemas.openxmlformats.org/officeDocument/2006/relationships/notesMaster" Target="notesMasters/notesMaster1.xml" Id="rId36" /><Relationship Type="http://schemas.openxmlformats.org/officeDocument/2006/relationships/slide" Target="slides/slide33.xml" Id="rId35" /><Relationship Type="http://schemas.openxmlformats.org/officeDocument/2006/relationships/slide" Target="slides/slide32.xml" Id="rId34" /><Relationship Type="http://schemas.openxmlformats.org/officeDocument/2006/relationships/slide" Target="slides/slide31.xml" Id="rId33" /><Relationship Type="http://schemas.openxmlformats.org/officeDocument/2006/relationships/slide" Target="slides/slide30.xml" Id="rId32" /><Relationship Type="http://schemas.openxmlformats.org/officeDocument/2006/relationships/slide" Target="slides/slide29.xml" Id="rId31" /><Relationship Type="http://schemas.openxmlformats.org/officeDocument/2006/relationships/slide" Target="slides/slide28.xml" Id="rId30" /><Relationship Type="http://schemas.openxmlformats.org/officeDocument/2006/relationships/slide" Target="slides/slide1.xml" Id="rId3" /><Relationship Type="http://schemas.openxmlformats.org/officeDocument/2006/relationships/slide" Target="slides/slide27.xml" Id="rId29" /><Relationship Type="http://schemas.openxmlformats.org/officeDocument/2006/relationships/slide" Target="slides/slide26.xml" Id="rId28" /><Relationship Type="http://schemas.openxmlformats.org/officeDocument/2006/relationships/slide" Target="slides/slide25.xml" Id="rId27" /><Relationship Type="http://schemas.openxmlformats.org/officeDocument/2006/relationships/slide" Target="slides/slide24.xml" Id="rId26" /><Relationship Type="http://schemas.openxmlformats.org/officeDocument/2006/relationships/slide" Target="slides/slide23.xml" Id="rId25" /><Relationship Type="http://schemas.openxmlformats.org/officeDocument/2006/relationships/slide" Target="slides/slide22.xml" Id="rId24" /><Relationship Type="http://schemas.openxmlformats.org/officeDocument/2006/relationships/slide" Target="slides/slide21.xml" Id="rId23" /><Relationship Type="http://schemas.openxmlformats.org/officeDocument/2006/relationships/slide" Target="slides/slide20.xml" Id="rId22" /><Relationship Type="http://schemas.openxmlformats.org/officeDocument/2006/relationships/slide" Target="slides/slide19.xml" Id="rId21" /><Relationship Type="http://schemas.openxmlformats.org/officeDocument/2006/relationships/slide" Target="slides/slide18.xml" Id="rId20" /><Relationship Type="http://schemas.openxmlformats.org/officeDocument/2006/relationships/theme" Target="theme/theme1.xml" Id="rId2" /><Relationship Type="http://schemas.openxmlformats.org/officeDocument/2006/relationships/slide" Target="slides/slide17.xml" Id="rId19" /><Relationship Type="http://schemas.openxmlformats.org/officeDocument/2006/relationships/slide" Target="slides/slide16.xml" Id="rId18" /><Relationship Type="http://schemas.openxmlformats.org/officeDocument/2006/relationships/slide" Target="slides/slide15.xml" Id="rId17" /><Relationship Type="http://schemas.openxmlformats.org/officeDocument/2006/relationships/slide" Target="slides/slide14.xml" Id="rId16" /><Relationship Type="http://schemas.openxmlformats.org/officeDocument/2006/relationships/slide" Target="slides/slide13.xml" Id="rId15" /><Relationship Type="http://schemas.openxmlformats.org/officeDocument/2006/relationships/slide" Target="slides/slide12.xml" Id="rId14" /><Relationship Type="http://schemas.openxmlformats.org/officeDocument/2006/relationships/slide" Target="slides/slide11.xml" Id="rId13" /><Relationship Type="http://schemas.openxmlformats.org/officeDocument/2006/relationships/slide" Target="slides/slide10.xml" Id="rId12" /><Relationship Type="http://schemas.openxmlformats.org/officeDocument/2006/relationships/slide" Target="slides/slide9.xml" Id="rId11" /><Relationship Type="http://schemas.openxmlformats.org/officeDocument/2006/relationships/slide" Target="slides/slide8.xml" Id="rId10" /><Relationship Type="http://schemas.openxmlformats.org/officeDocument/2006/relationships/slideMaster" Target="slideMasters/slideMaster1.xml" Id="rId1" /><Relationship Type="http://schemas.openxmlformats.org/officeDocument/2006/relationships/tags" Target="/ppt/tags/tag3.xml" Id="R286543ad4df04487"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EAE3A7-387F-473F-8D65-EC4EF45CDB07}"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549275" y="685800"/>
            <a:ext cx="575945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7AAF5E-9E2F-458C-A97C-1AE490F53C9A}"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sz="1200" b="0" i="0" kern="1200" dirty="0" smtClean="0">
                <a:solidFill>
                  <a:schemeClr val="tx1"/>
                </a:solidFill>
                <a:latin typeface="+mn-lt"/>
                <a:ea typeface="+mn-ea"/>
                <a:cs typeface="+mn-cs"/>
              </a:rPr>
              <a:t>把党的十四大确定的经济体制改革的目标和基本原则加以系统化、具体化，是中国建立社会主义市场经济体制的总体规划。</a:t>
            </a:r>
            <a:endParaRPr lang="zh-CN" altLang="en-US" dirty="0"/>
          </a:p>
        </p:txBody>
      </p:sp>
      <p:sp>
        <p:nvSpPr>
          <p:cNvPr id="4" name="灯片编号占位符 3"/>
          <p:cNvSpPr>
            <a:spLocks noGrp="1"/>
          </p:cNvSpPr>
          <p:nvPr>
            <p:ph type="sldNum" sz="quarter" idx="10"/>
          </p:nvPr>
        </p:nvSpPr>
        <p:spPr/>
        <p:txBody>
          <a:bodyPr/>
          <a:lstStyle/>
          <a:p>
            <a:fld id="{FA7AAF5E-9E2F-458C-A97C-1AE490F53C9A}"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864156" y="2130426"/>
            <a:ext cx="9793764"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728311" y="3886200"/>
            <a:ext cx="806545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62054735-16EC-4BE1-B8A4-95EFCDEF6AB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99FC4E-DEB6-486F-B335-6DCB3C0D9B4C}"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2054735-16EC-4BE1-B8A4-95EFCDEF6AB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99FC4E-DEB6-486F-B335-6DCB3C0D9B4C}"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10525896" y="274639"/>
            <a:ext cx="3266589"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726131" y="274639"/>
            <a:ext cx="960773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2054735-16EC-4BE1-B8A4-95EFCDEF6AB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99FC4E-DEB6-486F-B335-6DCB3C0D9B4C}"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2054735-16EC-4BE1-B8A4-95EFCDEF6AB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99FC4E-DEB6-486F-B335-6DCB3C0D9B4C}"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10164" y="4406901"/>
            <a:ext cx="9793764"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10164" y="2906713"/>
            <a:ext cx="979376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62054735-16EC-4BE1-B8A4-95EFCDEF6AB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99FC4E-DEB6-486F-B335-6DCB3C0D9B4C}"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726132" y="1600201"/>
            <a:ext cx="643715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7355326" y="1600201"/>
            <a:ext cx="643715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62054735-16EC-4BE1-B8A4-95EFCDEF6AB4}"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99FC4E-DEB6-486F-B335-6DCB3C0D9B4C}"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576104" y="274638"/>
            <a:ext cx="10369868"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576104" y="1535113"/>
            <a:ext cx="5090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576104" y="2174875"/>
            <a:ext cx="5090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5853055" y="1535113"/>
            <a:ext cx="5092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5853055" y="2174875"/>
            <a:ext cx="5092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62054735-16EC-4BE1-B8A4-95EFCDEF6AB4}"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B99FC4E-DEB6-486F-B335-6DCB3C0D9B4C}"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62054735-16EC-4BE1-B8A4-95EFCDEF6AB4}"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B99FC4E-DEB6-486F-B335-6DCB3C0D9B4C}"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62054735-16EC-4BE1-B8A4-95EFCDEF6AB4}"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B99FC4E-DEB6-486F-B335-6DCB3C0D9B4C}"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576105" y="273050"/>
            <a:ext cx="379068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504811" y="273051"/>
            <a:ext cx="644116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576105" y="1435101"/>
            <a:ext cx="379068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62054735-16EC-4BE1-B8A4-95EFCDEF6AB4}"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99FC4E-DEB6-486F-B335-6DCB3C0D9B4C}"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258407" y="4800600"/>
            <a:ext cx="6913245"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258407" y="612775"/>
            <a:ext cx="691324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258407" y="5367338"/>
            <a:ext cx="691324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62054735-16EC-4BE1-B8A4-95EFCDEF6AB4}"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99FC4E-DEB6-486F-B335-6DCB3C0D9B4C}"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576104" y="274638"/>
            <a:ext cx="10369868"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576104" y="1600201"/>
            <a:ext cx="10369868"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576104" y="6356351"/>
            <a:ext cx="268848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054735-16EC-4BE1-B8A4-95EFCDEF6AB4}" type="datetimeFigureOut">
              <a:rPr lang="zh-CN" altLang="en-US" smtClean="0"/>
            </a:fld>
            <a:endParaRPr lang="zh-CN" altLang="en-US"/>
          </a:p>
        </p:txBody>
      </p:sp>
      <p:sp>
        <p:nvSpPr>
          <p:cNvPr id="5" name="页脚占位符 4"/>
          <p:cNvSpPr>
            <a:spLocks noGrp="1"/>
          </p:cNvSpPr>
          <p:nvPr>
            <p:ph type="ftr" sz="quarter" idx="3"/>
          </p:nvPr>
        </p:nvSpPr>
        <p:spPr>
          <a:xfrm>
            <a:off x="3936709" y="6356351"/>
            <a:ext cx="364865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257487" y="6356351"/>
            <a:ext cx="268848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99FC4E-DEB6-486F-B335-6DCB3C0D9B4C}"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file:///C:\Users\Administrator\AppData\Roaming\Tencent\Users\247529061\QQ\WinTemp\RichOle\%60FK8M%5dM5D%7d@7)KRSQ0N2%5d7D.png" TargetMode="External"/><Relationship Id="rId1" Type="http://schemas.openxmlformats.org/officeDocument/2006/relationships/image" Target="../media/image3.png"/></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png"/><Relationship Id="rId1" Type="http://schemas.openxmlformats.org/officeDocument/2006/relationships/hyperlink" Target="http://www.zxls.com/" TargetMode="Externa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
          <p:cNvSpPr>
            <a:spLocks noChangeArrowheads="1"/>
          </p:cNvSpPr>
          <p:nvPr/>
        </p:nvSpPr>
        <p:spPr bwMode="auto">
          <a:xfrm>
            <a:off x="576580" y="363220"/>
            <a:ext cx="10368280" cy="706755"/>
          </a:xfrm>
          <a:prstGeom prst="rect">
            <a:avLst/>
          </a:prstGeom>
          <a:noFill/>
          <a:ln w="9525" algn="ctr">
            <a:noFill/>
            <a:miter lim="800000"/>
          </a:ln>
          <a:effectLst/>
        </p:spPr>
        <p:txBody>
          <a:bodyPr wrap="square" anchor="ctr">
            <a:spAutoFit/>
          </a:bodyPr>
          <a:lstStyle/>
          <a:p>
            <a:pPr algn="ctr"/>
            <a:r>
              <a:rPr lang="zh-CN" altLang="en-US" sz="4000" b="1" dirty="0">
                <a:solidFill>
                  <a:srgbClr val="FF0000"/>
                </a:solidFill>
                <a:latin typeface="微软雅黑" panose="020B0503020204020204" pitchFamily="34" charset="-122"/>
                <a:ea typeface="微软雅黑" panose="020B0503020204020204" pitchFamily="34" charset="-122"/>
              </a:rPr>
              <a:t>专题三  会议党史</a:t>
            </a:r>
            <a:r>
              <a:rPr lang="en-US" altLang="zh-CN" sz="4000" b="1" dirty="0">
                <a:solidFill>
                  <a:srgbClr val="FF0000"/>
                </a:solidFill>
                <a:latin typeface="微软雅黑" panose="020B0503020204020204" pitchFamily="34" charset="-122"/>
                <a:ea typeface="微软雅黑" panose="020B0503020204020204" pitchFamily="34" charset="-122"/>
              </a:rPr>
              <a:t>——</a:t>
            </a:r>
            <a:r>
              <a:rPr lang="zh-CN" altLang="en-US" sz="4000" b="1" dirty="0">
                <a:solidFill>
                  <a:srgbClr val="FF0000"/>
                </a:solidFill>
                <a:latin typeface="微软雅黑" panose="020B0503020204020204" pitchFamily="34" charset="-122"/>
                <a:ea typeface="微软雅黑" panose="020B0503020204020204" pitchFamily="34" charset="-122"/>
              </a:rPr>
              <a:t>百年的</a:t>
            </a:r>
            <a:r>
              <a:rPr lang="zh-CN" altLang="en-US" sz="4000" b="1" dirty="0" smtClean="0">
                <a:solidFill>
                  <a:srgbClr val="FF0000"/>
                </a:solidFill>
                <a:latin typeface="微软雅黑" panose="020B0503020204020204" pitchFamily="34" charset="-122"/>
                <a:ea typeface="微软雅黑" panose="020B0503020204020204" pitchFamily="34" charset="-122"/>
              </a:rPr>
              <a:t>伟大探索</a:t>
            </a:r>
            <a:endParaRPr lang="zh-CN" altLang="en-US" sz="4000" b="1" dirty="0">
              <a:solidFill>
                <a:srgbClr val="FF0000"/>
              </a:solidFill>
              <a:latin typeface="微软雅黑" panose="020B0503020204020204" pitchFamily="34" charset="-122"/>
              <a:ea typeface="微软雅黑" panose="020B0503020204020204" pitchFamily="34" charset="-122"/>
            </a:endParaRPr>
          </a:p>
        </p:txBody>
      </p:sp>
      <p:sp>
        <p:nvSpPr>
          <p:cNvPr id="6" name="Rectangle 12"/>
          <p:cNvSpPr>
            <a:spLocks noChangeArrowheads="1"/>
          </p:cNvSpPr>
          <p:nvPr/>
        </p:nvSpPr>
        <p:spPr bwMode="auto">
          <a:xfrm>
            <a:off x="4675179" y="2009131"/>
            <a:ext cx="5484812" cy="579437"/>
          </a:xfrm>
          <a:prstGeom prst="rect">
            <a:avLst/>
          </a:prstGeom>
          <a:noFill/>
          <a:ln w="9525" algn="ctr">
            <a:noFill/>
            <a:miter lim="800000"/>
          </a:ln>
          <a:effectLst/>
        </p:spPr>
        <p:txBody>
          <a:bodyPr wrap="none" anchor="ctr">
            <a:spAutoFit/>
          </a:bodyPr>
          <a:lstStyle/>
          <a:p>
            <a:pPr algn="ctr"/>
            <a:r>
              <a:rPr lang="en-US" altLang="zh-CN" sz="3200" b="1" dirty="0">
                <a:solidFill>
                  <a:srgbClr val="0000CC"/>
                </a:solidFill>
              </a:rPr>
              <a:t>——</a:t>
            </a:r>
            <a:r>
              <a:rPr lang="zh-CN" altLang="en-US" sz="3200" b="1" dirty="0">
                <a:solidFill>
                  <a:srgbClr val="0000CC"/>
                </a:solidFill>
              </a:rPr>
              <a:t>中国共产党重要会议回顾</a:t>
            </a:r>
            <a:endParaRPr lang="zh-CN" altLang="en-US" sz="3200" b="1" dirty="0">
              <a:solidFill>
                <a:srgbClr val="0000CC"/>
              </a:solidFill>
            </a:endParaRPr>
          </a:p>
        </p:txBody>
      </p:sp>
      <p:sp>
        <p:nvSpPr>
          <p:cNvPr id="7" name="直角三角形 3"/>
          <p:cNvSpPr>
            <a:spLocks noChangeArrowheads="1"/>
          </p:cNvSpPr>
          <p:nvPr/>
        </p:nvSpPr>
        <p:spPr bwMode="auto">
          <a:xfrm flipH="1" flipV="1">
            <a:off x="0" y="4313238"/>
            <a:ext cx="11522075" cy="1276350"/>
          </a:xfrm>
          <a:prstGeom prst="rtTriangle">
            <a:avLst/>
          </a:prstGeom>
          <a:solidFill>
            <a:schemeClr val="bg2"/>
          </a:solidFill>
          <a:ln w="9525">
            <a:noFill/>
            <a:miter lim="800000"/>
          </a:ln>
        </p:spPr>
        <p:txBody>
          <a:bodyPr anchor="ctr"/>
          <a:lstStyle/>
          <a:p>
            <a:endParaRPr lang="zh-CN" altLang="en-US">
              <a:solidFill>
                <a:srgbClr val="FFFFFF"/>
              </a:solidFill>
              <a:latin typeface="宋体" panose="02010600030101010101" pitchFamily="2" charset="-122"/>
              <a:sym typeface="宋体" panose="02010600030101010101" pitchFamily="2" charset="-122"/>
            </a:endParaRPr>
          </a:p>
        </p:txBody>
      </p:sp>
      <p:sp>
        <p:nvSpPr>
          <p:cNvPr id="8" name="直角三角形 7"/>
          <p:cNvSpPr>
            <a:spLocks noChangeArrowheads="1"/>
          </p:cNvSpPr>
          <p:nvPr/>
        </p:nvSpPr>
        <p:spPr bwMode="auto">
          <a:xfrm flipH="1" flipV="1">
            <a:off x="0" y="4308475"/>
            <a:ext cx="11522075" cy="704850"/>
          </a:xfrm>
          <a:prstGeom prst="rtTriangle">
            <a:avLst/>
          </a:prstGeom>
          <a:solidFill>
            <a:srgbClr val="60B5FF"/>
          </a:solidFill>
          <a:ln w="9525">
            <a:noFill/>
            <a:miter lim="800000"/>
          </a:ln>
        </p:spPr>
        <p:txBody>
          <a:bodyPr anchor="ctr"/>
          <a:lstStyle/>
          <a:p>
            <a:endParaRPr lang="zh-CN" altLang="en-US">
              <a:solidFill>
                <a:srgbClr val="FFFFFF"/>
              </a:solidFill>
              <a:latin typeface="宋体" panose="02010600030101010101" pitchFamily="2" charset="-122"/>
              <a:sym typeface="宋体" panose="02010600030101010101" pitchFamily="2" charset="-122"/>
            </a:endParaRPr>
          </a:p>
        </p:txBody>
      </p:sp>
      <p:sp>
        <p:nvSpPr>
          <p:cNvPr id="9" name="直角三角形 8"/>
          <p:cNvSpPr>
            <a:spLocks noChangeArrowheads="1"/>
          </p:cNvSpPr>
          <p:nvPr/>
        </p:nvSpPr>
        <p:spPr bwMode="auto">
          <a:xfrm flipH="1" flipV="1">
            <a:off x="0" y="4292600"/>
            <a:ext cx="11522075" cy="361950"/>
          </a:xfrm>
          <a:prstGeom prst="rtTriangle">
            <a:avLst/>
          </a:prstGeom>
          <a:solidFill>
            <a:srgbClr val="007DEA"/>
          </a:solidFill>
          <a:ln w="9525">
            <a:noFill/>
            <a:miter lim="800000"/>
          </a:ln>
        </p:spPr>
        <p:txBody>
          <a:bodyPr anchor="ctr"/>
          <a:lstStyle/>
          <a:p>
            <a:endParaRPr lang="zh-CN" altLang="en-US">
              <a:solidFill>
                <a:srgbClr val="FFFFFF"/>
              </a:solidFill>
              <a:latin typeface="宋体" panose="02010600030101010101" pitchFamily="2" charset="-122"/>
              <a:sym typeface="宋体" panose="02010600030101010101" pitchFamily="2" charset="-122"/>
            </a:endParaRPr>
          </a:p>
        </p:txBody>
      </p:sp>
      <p:pic>
        <p:nvPicPr>
          <p:cNvPr id="11" name="Picture 13"/>
          <p:cNvPicPr>
            <a:picLocks noChangeAspect="1" noChangeArrowheads="1"/>
          </p:cNvPicPr>
          <p:nvPr/>
        </p:nvPicPr>
        <p:blipFill>
          <a:blip r:embed="rId1" cstate="print"/>
          <a:srcRect/>
          <a:stretch>
            <a:fillRect/>
          </a:stretch>
        </p:blipFill>
        <p:spPr bwMode="auto">
          <a:xfrm>
            <a:off x="1546195" y="1571612"/>
            <a:ext cx="1857388" cy="168240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Rot="1" noChangeArrowheads="1"/>
          </p:cNvSpPr>
          <p:nvPr/>
        </p:nvSpPr>
        <p:spPr>
          <a:xfrm>
            <a:off x="2689203" y="228600"/>
            <a:ext cx="5429288" cy="771508"/>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三、土地革命时期</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5" name="矩形 4"/>
          <p:cNvSpPr/>
          <p:nvPr/>
        </p:nvSpPr>
        <p:spPr>
          <a:xfrm>
            <a:off x="760377" y="1142984"/>
            <a:ext cx="8072494" cy="584775"/>
          </a:xfrm>
          <a:prstGeom prst="rect">
            <a:avLst/>
          </a:prstGeom>
        </p:spPr>
        <p:txBody>
          <a:bodyPr wrap="square">
            <a:spAutoFit/>
          </a:bodyPr>
          <a:lstStyle/>
          <a:p>
            <a:pPr>
              <a:buFont typeface="Wingdings" panose="05000000000000000000" pitchFamily="2" charset="2"/>
              <a:buNone/>
            </a:pPr>
            <a:r>
              <a:rPr lang="en-US" altLang="zh-CN" sz="3200" b="1" dirty="0" smtClean="0">
                <a:solidFill>
                  <a:srgbClr val="FF0000"/>
                </a:solidFill>
                <a:latin typeface="黑体" panose="02010609060101010101" pitchFamily="49" charset="-122"/>
                <a:ea typeface="黑体" panose="02010609060101010101" pitchFamily="49" charset="-122"/>
              </a:rPr>
              <a:t>1</a:t>
            </a:r>
            <a:r>
              <a:rPr lang="zh-CN" altLang="en-US" sz="3200" b="1" dirty="0" smtClean="0">
                <a:solidFill>
                  <a:srgbClr val="FF0000"/>
                </a:solidFill>
                <a:latin typeface="黑体" panose="02010609060101010101" pitchFamily="49" charset="-122"/>
                <a:ea typeface="黑体" panose="02010609060101010101" pitchFamily="49" charset="-122"/>
              </a:rPr>
              <a:t>．八七会议（</a:t>
            </a:r>
            <a:r>
              <a:rPr lang="en-US" altLang="zh-CN" sz="3200" b="1" dirty="0" smtClean="0">
                <a:solidFill>
                  <a:srgbClr val="FF0000"/>
                </a:solidFill>
                <a:latin typeface="黑体" panose="02010609060101010101" pitchFamily="49" charset="-122"/>
                <a:ea typeface="黑体" panose="02010609060101010101" pitchFamily="49" charset="-122"/>
              </a:rPr>
              <a:t>1927</a:t>
            </a:r>
            <a:r>
              <a:rPr lang="zh-CN" altLang="en-US" sz="3200" b="1" dirty="0" smtClean="0">
                <a:solidFill>
                  <a:srgbClr val="FF0000"/>
                </a:solidFill>
                <a:latin typeface="黑体" panose="02010609060101010101" pitchFamily="49" charset="-122"/>
                <a:ea typeface="黑体" panose="02010609060101010101" pitchFamily="49" charset="-122"/>
              </a:rPr>
              <a:t>年</a:t>
            </a:r>
            <a:r>
              <a:rPr lang="en-US" altLang="zh-CN" sz="3200" b="1" dirty="0" smtClean="0">
                <a:solidFill>
                  <a:srgbClr val="FF0000"/>
                </a:solidFill>
                <a:latin typeface="黑体" panose="02010609060101010101" pitchFamily="49" charset="-122"/>
                <a:ea typeface="黑体" panose="02010609060101010101" pitchFamily="49" charset="-122"/>
              </a:rPr>
              <a:t>8</a:t>
            </a:r>
            <a:r>
              <a:rPr lang="zh-CN" altLang="en-US" sz="3200" b="1" dirty="0" smtClean="0">
                <a:solidFill>
                  <a:srgbClr val="FF0000"/>
                </a:solidFill>
                <a:latin typeface="黑体" panose="02010609060101010101" pitchFamily="49" charset="-122"/>
                <a:ea typeface="黑体" panose="02010609060101010101" pitchFamily="49" charset="-122"/>
              </a:rPr>
              <a:t>月</a:t>
            </a:r>
            <a:r>
              <a:rPr lang="en-US" altLang="zh-CN" sz="3200" b="1" dirty="0" smtClean="0">
                <a:solidFill>
                  <a:srgbClr val="FF0000"/>
                </a:solidFill>
                <a:latin typeface="黑体" panose="02010609060101010101" pitchFamily="49" charset="-122"/>
                <a:ea typeface="黑体" panose="02010609060101010101" pitchFamily="49" charset="-122"/>
              </a:rPr>
              <a:t>7</a:t>
            </a:r>
            <a:r>
              <a:rPr lang="zh-CN" altLang="en-US" sz="3200" b="1" dirty="0" smtClean="0">
                <a:solidFill>
                  <a:srgbClr val="FF0000"/>
                </a:solidFill>
                <a:latin typeface="黑体" panose="02010609060101010101" pitchFamily="49" charset="-122"/>
                <a:ea typeface="黑体" panose="02010609060101010101" pitchFamily="49" charset="-122"/>
              </a:rPr>
              <a:t>日，汉口）</a:t>
            </a:r>
            <a:endParaRPr lang="zh-CN" altLang="en-US" sz="3200" b="1" dirty="0">
              <a:solidFill>
                <a:srgbClr val="FF0000"/>
              </a:solidFill>
              <a:latin typeface="黑体" panose="02010609060101010101" pitchFamily="49" charset="-122"/>
              <a:ea typeface="黑体" panose="02010609060101010101" pitchFamily="49" charset="-122"/>
            </a:endParaRPr>
          </a:p>
        </p:txBody>
      </p:sp>
      <p:sp>
        <p:nvSpPr>
          <p:cNvPr id="6" name="矩形 5"/>
          <p:cNvSpPr/>
          <p:nvPr/>
        </p:nvSpPr>
        <p:spPr>
          <a:xfrm>
            <a:off x="617501" y="1857364"/>
            <a:ext cx="2892138" cy="523220"/>
          </a:xfrm>
          <a:prstGeom prst="rect">
            <a:avLst/>
          </a:prstGeom>
        </p:spPr>
        <p:txBody>
          <a:bodyPr wrap="none">
            <a:spAutoFit/>
          </a:bodyPr>
          <a:lstStyle/>
          <a:p>
            <a:r>
              <a:rPr lang="zh-CN" altLang="en-US" sz="2800" b="1" dirty="0" smtClean="0"/>
              <a:t>（</a:t>
            </a:r>
            <a:r>
              <a:rPr lang="en-US" altLang="zh-CN" sz="2800" b="1" dirty="0" smtClean="0"/>
              <a:t>1</a:t>
            </a:r>
            <a:r>
              <a:rPr lang="zh-CN" altLang="en-US" sz="2800" b="1" dirty="0" smtClean="0"/>
              <a:t>）主要内容：</a:t>
            </a:r>
            <a:endParaRPr lang="zh-CN" altLang="en-US" sz="2800" b="1" dirty="0"/>
          </a:p>
        </p:txBody>
      </p:sp>
      <p:sp>
        <p:nvSpPr>
          <p:cNvPr id="7" name="Text Box 4"/>
          <p:cNvSpPr txBox="1">
            <a:spLocks noChangeArrowheads="1"/>
          </p:cNvSpPr>
          <p:nvPr/>
        </p:nvSpPr>
        <p:spPr bwMode="auto">
          <a:xfrm>
            <a:off x="831815" y="2500306"/>
            <a:ext cx="10429948" cy="1568450"/>
          </a:xfrm>
          <a:prstGeom prst="rect">
            <a:avLst/>
          </a:prstGeom>
          <a:noFill/>
          <a:ln w="9525">
            <a:noFill/>
            <a:miter lim="800000"/>
          </a:ln>
          <a:effectLst/>
        </p:spPr>
        <p:txBody>
          <a:bodyPr wrap="square">
            <a:spAutoFit/>
          </a:bodyPr>
          <a:lstStyle/>
          <a:p>
            <a:r>
              <a:rPr lang="zh-CN" altLang="en-US" sz="2400" b="1" dirty="0">
                <a:latin typeface="+mn-ea"/>
              </a:rPr>
              <a:t>纠正了陈独秀的右倾机会主义错误；通过了土地革命和武装推翻国民党反动派的总方针，并决定发动秋收起</a:t>
            </a:r>
            <a:r>
              <a:rPr lang="zh-CN" altLang="en-US" sz="2400" b="1" dirty="0" smtClean="0">
                <a:latin typeface="+mn-ea"/>
              </a:rPr>
              <a:t>义；毛泽东在中共中央八七会议上提出的著名论断 ：“枪杆子里出政权 ”；会议选出以瞿秋白为首的中共中央临时政治局</a:t>
            </a:r>
            <a:endParaRPr lang="zh-CN" altLang="en-US" sz="2400" b="1" dirty="0">
              <a:latin typeface="+mn-ea"/>
            </a:endParaRPr>
          </a:p>
        </p:txBody>
      </p:sp>
      <p:sp>
        <p:nvSpPr>
          <p:cNvPr id="8" name="Rectangle 2"/>
          <p:cNvSpPr>
            <a:spLocks noChangeArrowheads="1"/>
          </p:cNvSpPr>
          <p:nvPr/>
        </p:nvSpPr>
        <p:spPr bwMode="auto">
          <a:xfrm>
            <a:off x="760377" y="4786322"/>
            <a:ext cx="10358510" cy="1938992"/>
          </a:xfrm>
          <a:prstGeom prst="rect">
            <a:avLst/>
          </a:prstGeom>
          <a:noFill/>
          <a:ln w="28575" algn="ctr">
            <a:noFill/>
            <a:miter lim="800000"/>
          </a:ln>
          <a:effectLst/>
        </p:spPr>
        <p:txBody>
          <a:bodyPr wrap="square" anchor="ctr">
            <a:spAutoFit/>
          </a:bodyPr>
          <a:lstStyle/>
          <a:p>
            <a:r>
              <a:rPr lang="zh-CN" altLang="en-US" sz="2400" b="1" dirty="0" smtClean="0"/>
              <a:t>八</a:t>
            </a:r>
            <a:r>
              <a:rPr lang="zh-CN" altLang="en-US" sz="2400" b="1" dirty="0"/>
              <a:t>七会议在我党历史上是一个转折点。它给正处在思想混乱和组织涣散中的中国共产党指明了新的出路，为挽救党和革命作出了巨大贡献。这是由大革命失败到土地革命兴起的历史性转变。但是，</a:t>
            </a:r>
            <a:r>
              <a:rPr lang="zh-CN" altLang="en-US" sz="2400" b="1" dirty="0">
                <a:solidFill>
                  <a:srgbClr val="FF0000"/>
                </a:solidFill>
              </a:rPr>
              <a:t>八七会议在反对右倾错误的时候，没有注意防止“左”的思想的出现，使“左”倾情绪在党内滋长起来，给后来的中国革命造成很大的危害。</a:t>
            </a:r>
            <a:r>
              <a:rPr lang="zh-CN" altLang="en-US" sz="2400" b="1" dirty="0"/>
              <a:t> </a:t>
            </a:r>
            <a:endParaRPr lang="zh-CN" altLang="en-US" sz="2400" b="1" dirty="0"/>
          </a:p>
        </p:txBody>
      </p:sp>
      <p:sp>
        <p:nvSpPr>
          <p:cNvPr id="9" name="矩形 8"/>
          <p:cNvSpPr/>
          <p:nvPr/>
        </p:nvSpPr>
        <p:spPr>
          <a:xfrm>
            <a:off x="661292" y="4263102"/>
            <a:ext cx="2170787"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2</a:t>
            </a:r>
            <a:r>
              <a:rPr lang="zh-CN" altLang="en-US" sz="2800" b="1" dirty="0" smtClean="0"/>
              <a:t>）影响：</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ox(i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bldLvl="0" animBg="1"/>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60377" y="1357298"/>
            <a:ext cx="10761698" cy="1000132"/>
          </a:xfrm>
        </p:spPr>
        <p:txBody>
          <a:bodyPr>
            <a:noAutofit/>
          </a:bodyPr>
          <a:lstStyle/>
          <a:p>
            <a:pPr algn="l"/>
            <a:r>
              <a:rPr lang="en-US" altLang="zh-CN" sz="3200" b="1" dirty="0" smtClean="0">
                <a:solidFill>
                  <a:srgbClr val="FF0000"/>
                </a:solidFill>
                <a:latin typeface="黑体" panose="02010609060101010101" pitchFamily="49" charset="-122"/>
                <a:ea typeface="黑体" panose="02010609060101010101" pitchFamily="49" charset="-122"/>
              </a:rPr>
              <a:t>2</a:t>
            </a:r>
            <a:r>
              <a:rPr lang="zh-CN" altLang="en-US" sz="3200" b="1" dirty="0" smtClean="0">
                <a:solidFill>
                  <a:srgbClr val="FF0000"/>
                </a:solidFill>
                <a:latin typeface="黑体" panose="02010609060101010101" pitchFamily="49" charset="-122"/>
                <a:ea typeface="黑体" panose="02010609060101010101" pitchFamily="49" charset="-122"/>
              </a:rPr>
              <a:t>、中共六大（</a:t>
            </a:r>
            <a:r>
              <a:rPr lang="en-US" altLang="zh-CN" sz="3200" b="1" dirty="0" smtClean="0">
                <a:solidFill>
                  <a:srgbClr val="FF0000"/>
                </a:solidFill>
                <a:latin typeface="黑体" panose="02010609060101010101" pitchFamily="49" charset="-122"/>
                <a:ea typeface="黑体" panose="02010609060101010101" pitchFamily="49" charset="-122"/>
              </a:rPr>
              <a:t>1928</a:t>
            </a:r>
            <a:r>
              <a:rPr lang="zh-CN" altLang="en-US" sz="3200" b="1" dirty="0" smtClean="0">
                <a:solidFill>
                  <a:srgbClr val="FF0000"/>
                </a:solidFill>
                <a:latin typeface="黑体" panose="02010609060101010101" pitchFamily="49" charset="-122"/>
                <a:ea typeface="黑体" panose="02010609060101010101" pitchFamily="49" charset="-122"/>
              </a:rPr>
              <a:t>年，莫斯科）（唯一一次在国外召开的代表大会）</a:t>
            </a:r>
            <a:endParaRPr lang="zh-CN" altLang="en-US" sz="3200" b="1" dirty="0">
              <a:solidFill>
                <a:srgbClr val="FF0000"/>
              </a:solidFill>
              <a:latin typeface="黑体" panose="02010609060101010101" pitchFamily="49" charset="-122"/>
              <a:ea typeface="黑体" panose="02010609060101010101" pitchFamily="49" charset="-122"/>
            </a:endParaRPr>
          </a:p>
        </p:txBody>
      </p:sp>
      <p:sp>
        <p:nvSpPr>
          <p:cNvPr id="5" name="矩形 4"/>
          <p:cNvSpPr/>
          <p:nvPr/>
        </p:nvSpPr>
        <p:spPr>
          <a:xfrm>
            <a:off x="688939" y="3571876"/>
            <a:ext cx="10144196" cy="1815882"/>
          </a:xfrm>
          <a:prstGeom prst="rect">
            <a:avLst/>
          </a:prstGeom>
        </p:spPr>
        <p:txBody>
          <a:bodyPr wrap="square">
            <a:spAutoFit/>
          </a:bodyPr>
          <a:lstStyle/>
          <a:p>
            <a:pPr>
              <a:buNone/>
            </a:pPr>
            <a:r>
              <a:rPr lang="zh-CN" altLang="en-US" sz="2800" b="1" dirty="0" smtClean="0"/>
              <a:t>这次大会主要是为了系统地总结第一次国内革命的经验教训，批判右倾投降主义和“左”倾盲动主义的错误，明确新时期革命的性质和任务而召开的。</a:t>
            </a:r>
            <a:endParaRPr lang="en-US" altLang="zh-CN" sz="2800" b="1" dirty="0" smtClean="0"/>
          </a:p>
          <a:p>
            <a:pPr>
              <a:buNone/>
            </a:pPr>
            <a:r>
              <a:rPr lang="zh-CN" altLang="en-US" sz="2800" b="1" dirty="0" smtClean="0"/>
              <a:t>（背景：第一次国内革命失败，第一次国共合作破裂）</a:t>
            </a:r>
            <a:endParaRPr lang="zh-CN" altLang="en-US" sz="2800" b="1" dirty="0" smtClean="0"/>
          </a:p>
        </p:txBody>
      </p:sp>
      <p:sp>
        <p:nvSpPr>
          <p:cNvPr id="6" name="矩形 5"/>
          <p:cNvSpPr/>
          <p:nvPr/>
        </p:nvSpPr>
        <p:spPr>
          <a:xfrm>
            <a:off x="617501" y="2786058"/>
            <a:ext cx="2973891"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1</a:t>
            </a:r>
            <a:r>
              <a:rPr lang="zh-CN" altLang="en-US" sz="2800" b="1" dirty="0" smtClean="0"/>
              <a:t>）主要内容： </a:t>
            </a:r>
            <a:endParaRPr lang="zh-CN" altLang="en-US" sz="2800" b="1" dirty="0"/>
          </a:p>
        </p:txBody>
      </p:sp>
      <p:sp>
        <p:nvSpPr>
          <p:cNvPr id="7" name="Rectangle 2"/>
          <p:cNvSpPr txBox="1">
            <a:spLocks noRot="1" noChangeArrowheads="1"/>
          </p:cNvSpPr>
          <p:nvPr/>
        </p:nvSpPr>
        <p:spPr>
          <a:xfrm>
            <a:off x="2689203" y="228600"/>
            <a:ext cx="5429288" cy="771508"/>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三、土地革命时期</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688939" y="3143248"/>
            <a:ext cx="10287072" cy="3539430"/>
          </a:xfrm>
          <a:prstGeom prst="rect">
            <a:avLst/>
          </a:prstGeom>
          <a:noFill/>
          <a:ln w="9525" algn="ctr">
            <a:noFill/>
            <a:miter lim="800000"/>
          </a:ln>
          <a:effectLst/>
        </p:spPr>
        <p:txBody>
          <a:bodyPr wrap="square">
            <a:spAutoFit/>
          </a:bodyPr>
          <a:lstStyle/>
          <a:p>
            <a:r>
              <a:rPr lang="zh-CN" altLang="en-US" sz="2800" b="1" dirty="0" smtClean="0"/>
              <a:t>六</a:t>
            </a:r>
            <a:r>
              <a:rPr lang="zh-CN" altLang="en-US" sz="2800" b="1" dirty="0"/>
              <a:t>大的路线基本上是正确的。指出中国社会的性质仍然是半殖民地半封建社会；现阶段中国革命的性质是资产阶级民主革命；目前的政治形势正处于两个革命高潮之间；党的总任务不是进攻，而是争取群众、准备暴动。但这次会议也存在着缺点，即对中间阶级的作用、反动势力内部的矛盾缺乏正确的估计和政策，特别是对中国革命的长期性和农村革命根据地的重要意义认识不足，</a:t>
            </a:r>
            <a:r>
              <a:rPr lang="zh-CN" altLang="en-US" sz="2800" b="1" dirty="0">
                <a:solidFill>
                  <a:srgbClr val="FF0000"/>
                </a:solidFill>
              </a:rPr>
              <a:t>仍旧把城市工作放在全党工作的中心，这对中国革命的发展起了消极的影响。</a:t>
            </a:r>
            <a:endParaRPr lang="zh-CN" altLang="en-US" sz="2800" b="1" dirty="0">
              <a:solidFill>
                <a:srgbClr val="FF0000"/>
              </a:solidFill>
            </a:endParaRPr>
          </a:p>
        </p:txBody>
      </p:sp>
      <p:sp>
        <p:nvSpPr>
          <p:cNvPr id="3" name="标题 1"/>
          <p:cNvSpPr txBox="1"/>
          <p:nvPr/>
        </p:nvSpPr>
        <p:spPr>
          <a:xfrm>
            <a:off x="760377" y="1357298"/>
            <a:ext cx="10761698" cy="1000132"/>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2</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、中共六大（</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1928</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年，莫斯科）（唯一一次在国外召开的代表大会）</a:t>
            </a:r>
            <a:endParaRPr kumimoji="0" lang="zh-CN" altLang="en-US" sz="3200" b="1" i="0" u="none" strike="noStrike" kern="1200" cap="none" spc="0" normalizeH="0" baseline="0" noProof="0" dirty="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4" name="Rectangle 2"/>
          <p:cNvSpPr txBox="1">
            <a:spLocks noRot="1" noChangeArrowheads="1"/>
          </p:cNvSpPr>
          <p:nvPr/>
        </p:nvSpPr>
        <p:spPr>
          <a:xfrm>
            <a:off x="2689203" y="228600"/>
            <a:ext cx="5429288" cy="771508"/>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三、土地革命时期</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5" name="矩形 4"/>
          <p:cNvSpPr/>
          <p:nvPr/>
        </p:nvSpPr>
        <p:spPr>
          <a:xfrm>
            <a:off x="546063" y="2548590"/>
            <a:ext cx="2252540"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2</a:t>
            </a:r>
            <a:r>
              <a:rPr lang="zh-CN" altLang="en-US" sz="2800" b="1" dirty="0" smtClean="0"/>
              <a:t>）影响： </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26482" y="1214934"/>
            <a:ext cx="11271595" cy="4031317"/>
          </a:xfrm>
          <a:prstGeom prst="rect">
            <a:avLst/>
          </a:prstGeom>
          <a:noFill/>
          <a:ln w="9525">
            <a:noFill/>
            <a:miter lim="800000"/>
          </a:ln>
        </p:spPr>
        <p:txBody>
          <a:bodyPr lIns="88194" tIns="44097" rIns="88194" bIns="44097" anchor="ctr">
            <a:spAutoFit/>
          </a:bodyPr>
          <a:lstStyle/>
          <a:p>
            <a:pPr indent="193040" defTabSz="882015"/>
            <a:r>
              <a:rPr lang="zh-CN" altLang="en-US" sz="3100" b="1" dirty="0" smtClean="0">
                <a:solidFill>
                  <a:srgbClr val="FF0000"/>
                </a:solidFill>
                <a:latin typeface="Times New Roman" panose="02020603050405020304" pitchFamily="18" charset="0"/>
                <a:cs typeface="Times New Roman" panose="02020603050405020304" pitchFamily="18" charset="0"/>
              </a:rPr>
              <a:t>（</a:t>
            </a:r>
            <a:r>
              <a:rPr lang="en-US" altLang="zh-CN" sz="3100" b="1" dirty="0">
                <a:solidFill>
                  <a:srgbClr val="FF0000"/>
                </a:solidFill>
                <a:latin typeface="Times New Roman" panose="02020603050405020304" pitchFamily="18" charset="0"/>
                <a:cs typeface="Times New Roman" panose="02020603050405020304" pitchFamily="18" charset="0"/>
              </a:rPr>
              <a:t>2013·</a:t>
            </a:r>
            <a:r>
              <a:rPr lang="zh-CN" altLang="en-US" sz="3100" b="1" dirty="0">
                <a:solidFill>
                  <a:srgbClr val="FF0000"/>
                </a:solidFill>
                <a:latin typeface="黑体" panose="02010609060101010101" pitchFamily="49" charset="-122"/>
                <a:ea typeface="黑体" panose="02010609060101010101" pitchFamily="49" charset="-122"/>
                <a:cs typeface="Times New Roman" panose="02020603050405020304" pitchFamily="18" charset="0"/>
              </a:rPr>
              <a:t>全国新课标卷</a:t>
            </a:r>
            <a:r>
              <a:rPr lang="en-US" altLang="zh-CN" sz="3100" b="1" dirty="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I</a:t>
            </a:r>
            <a:r>
              <a:rPr lang="zh-CN" altLang="en-US" sz="3100" b="1" dirty="0">
                <a:solidFill>
                  <a:srgbClr val="FF0000"/>
                </a:solidFill>
                <a:latin typeface="黑体" panose="02010609060101010101" pitchFamily="49" charset="-122"/>
                <a:ea typeface="黑体" panose="02010609060101010101" pitchFamily="49" charset="-122"/>
                <a:cs typeface="Times New Roman" panose="02020603050405020304" pitchFamily="18" charset="0"/>
              </a:rPr>
              <a:t>文综</a:t>
            </a:r>
            <a:r>
              <a:rPr lang="en-US" altLang="zh-CN" sz="3100" b="1" dirty="0">
                <a:solidFill>
                  <a:srgbClr val="FF0000"/>
                </a:solidFill>
                <a:latin typeface="Times New Roman" panose="02020603050405020304" pitchFamily="18" charset="0"/>
                <a:cs typeface="Times New Roman" panose="02020603050405020304" pitchFamily="18" charset="0"/>
              </a:rPr>
              <a:t>·30</a:t>
            </a:r>
            <a:r>
              <a:rPr lang="zh-CN" altLang="en-US" sz="3100" b="1" dirty="0">
                <a:solidFill>
                  <a:srgbClr val="FF0000"/>
                </a:solidFill>
                <a:latin typeface="Times New Roman" panose="02020603050405020304" pitchFamily="18" charset="0"/>
                <a:cs typeface="Times New Roman" panose="02020603050405020304" pitchFamily="18" charset="0"/>
              </a:rPr>
              <a:t>）</a:t>
            </a:r>
            <a:r>
              <a:rPr lang="en-US" altLang="zh-CN" sz="3100" b="1" dirty="0">
                <a:solidFill>
                  <a:srgbClr val="000000"/>
                </a:solidFill>
                <a:latin typeface="Times New Roman" panose="02020603050405020304" pitchFamily="18" charset="0"/>
                <a:cs typeface="Times New Roman" panose="02020603050405020304" pitchFamily="18" charset="0"/>
              </a:rPr>
              <a:t>1928</a:t>
            </a:r>
            <a:r>
              <a:rPr lang="zh-CN" altLang="en-US" sz="3100" b="1" dirty="0">
                <a:solidFill>
                  <a:srgbClr val="000000"/>
                </a:solidFill>
                <a:latin typeface="Times New Roman" panose="02020603050405020304" pitchFamily="18" charset="0"/>
                <a:cs typeface="Times New Roman" panose="02020603050405020304" pitchFamily="18" charset="0"/>
              </a:rPr>
              <a:t>年中</a:t>
            </a:r>
            <a:r>
              <a:rPr lang="zh-CN" altLang="en-US" sz="3100" b="1" dirty="0">
                <a:solidFill>
                  <a:srgbClr val="000000"/>
                </a:solidFill>
                <a:latin typeface="宋体" panose="02010600030101010101" pitchFamily="2" charset="-122"/>
                <a:cs typeface="Times New Roman" panose="02020603050405020304" pitchFamily="18" charset="0"/>
              </a:rPr>
              <a:t>共六大通过的</a:t>
            </a:r>
            <a:r>
              <a:rPr lang="en-US" altLang="zh-CN" sz="3100" b="1" dirty="0">
                <a:solidFill>
                  <a:srgbClr val="000000"/>
                </a:solidFill>
                <a:latin typeface="宋体" panose="02010600030101010101" pitchFamily="2" charset="-122"/>
                <a:cs typeface="Times New Roman" panose="02020603050405020304" pitchFamily="18" charset="0"/>
              </a:rPr>
              <a:t>《</a:t>
            </a:r>
            <a:r>
              <a:rPr lang="zh-CN" altLang="en-US" sz="3100" b="1" dirty="0">
                <a:solidFill>
                  <a:srgbClr val="000000"/>
                </a:solidFill>
                <a:latin typeface="宋体" panose="02010600030101010101" pitchFamily="2" charset="-122"/>
                <a:cs typeface="Times New Roman" panose="02020603050405020304" pitchFamily="18" charset="0"/>
              </a:rPr>
              <a:t>政治议决案</a:t>
            </a:r>
            <a:r>
              <a:rPr lang="en-US" altLang="zh-CN" sz="3100" b="1" dirty="0">
                <a:solidFill>
                  <a:srgbClr val="000000"/>
                </a:solidFill>
                <a:latin typeface="宋体" panose="02010600030101010101" pitchFamily="2" charset="-122"/>
                <a:cs typeface="Times New Roman" panose="02020603050405020304" pitchFamily="18" charset="0"/>
              </a:rPr>
              <a:t>》</a:t>
            </a:r>
            <a:r>
              <a:rPr lang="zh-CN" altLang="en-US" sz="3100" b="1" dirty="0">
                <a:solidFill>
                  <a:srgbClr val="000000"/>
                </a:solidFill>
                <a:latin typeface="宋体" panose="02010600030101010101" pitchFamily="2" charset="-122"/>
                <a:cs typeface="Times New Roman" panose="02020603050405020304" pitchFamily="18" charset="0"/>
              </a:rPr>
              <a:t>指出：各省自发的农民游击战争，</a:t>
            </a:r>
            <a:r>
              <a:rPr lang="zh-CN" altLang="en-US" sz="3100" b="1" dirty="0">
                <a:solidFill>
                  <a:srgbClr val="FF0000"/>
                </a:solidFill>
                <a:latin typeface="宋体" panose="02010600030101010101" pitchFamily="2" charset="-122"/>
                <a:cs typeface="Times New Roman" panose="02020603050405020304" pitchFamily="18" charset="0"/>
              </a:rPr>
              <a:t>只有</a:t>
            </a:r>
            <a:r>
              <a:rPr lang="zh-CN" altLang="en-US" sz="3100" b="1" dirty="0">
                <a:solidFill>
                  <a:srgbClr val="000000"/>
                </a:solidFill>
                <a:latin typeface="宋体" panose="02010600030101010101" pitchFamily="2" charset="-122"/>
                <a:cs typeface="Times New Roman" panose="02020603050405020304" pitchFamily="18" charset="0"/>
              </a:rPr>
              <a:t>和</a:t>
            </a:r>
            <a:r>
              <a:rPr lang="zh-CN" altLang="en-US" sz="3100" b="1" dirty="0">
                <a:solidFill>
                  <a:srgbClr val="000000"/>
                </a:solidFill>
                <a:cs typeface="Times New Roman" panose="02020603050405020304" pitchFamily="18" charset="0"/>
              </a:rPr>
              <a:t>“</a:t>
            </a:r>
            <a:r>
              <a:rPr lang="zh-CN" altLang="en-US" sz="3100" b="1" dirty="0">
                <a:solidFill>
                  <a:srgbClr val="000000"/>
                </a:solidFill>
                <a:latin typeface="宋体" panose="02010600030101010101" pitchFamily="2" charset="-122"/>
                <a:cs typeface="Times New Roman" panose="02020603050405020304" pitchFamily="18" charset="0"/>
              </a:rPr>
              <a:t>无产阶级的城市的新的革命高潮相联结起来</a:t>
            </a:r>
            <a:r>
              <a:rPr lang="zh-CN" altLang="en-US" sz="3100" b="1" dirty="0">
                <a:solidFill>
                  <a:srgbClr val="000000"/>
                </a:solidFill>
                <a:cs typeface="Times New Roman" panose="02020603050405020304" pitchFamily="18" charset="0"/>
              </a:rPr>
              <a:t>”</a:t>
            </a:r>
            <a:r>
              <a:rPr lang="zh-CN" altLang="en-US" sz="3100" b="1" dirty="0">
                <a:solidFill>
                  <a:srgbClr val="000000"/>
                </a:solidFill>
                <a:latin typeface="宋体" panose="02010600030101010101" pitchFamily="2" charset="-122"/>
                <a:cs typeface="Times New Roman" panose="02020603050405020304" pitchFamily="18" charset="0"/>
              </a:rPr>
              <a:t>，</a:t>
            </a:r>
            <a:r>
              <a:rPr lang="zh-CN" altLang="en-US" sz="3100" b="1" dirty="0">
                <a:solidFill>
                  <a:srgbClr val="FF0000"/>
                </a:solidFill>
                <a:latin typeface="宋体" panose="02010600030101010101" pitchFamily="2" charset="-122"/>
                <a:cs typeface="Times New Roman" panose="02020603050405020304" pitchFamily="18" charset="0"/>
              </a:rPr>
              <a:t>才可能</a:t>
            </a:r>
            <a:r>
              <a:rPr lang="zh-CN" altLang="en-US" sz="3100" b="1" dirty="0">
                <a:solidFill>
                  <a:srgbClr val="000000"/>
                </a:solidFill>
                <a:latin typeface="宋体" panose="02010600030101010101" pitchFamily="2" charset="-122"/>
                <a:cs typeface="Times New Roman" panose="02020603050405020304" pitchFamily="18" charset="0"/>
              </a:rPr>
              <a:t>变成</a:t>
            </a:r>
            <a:r>
              <a:rPr lang="zh-CN" altLang="en-US" sz="3100" b="1" dirty="0">
                <a:solidFill>
                  <a:srgbClr val="000000"/>
                </a:solidFill>
                <a:cs typeface="Times New Roman" panose="02020603050405020304" pitchFamily="18" charset="0"/>
              </a:rPr>
              <a:t>“</a:t>
            </a:r>
            <a:r>
              <a:rPr lang="zh-CN" altLang="en-US" sz="3100" b="1" dirty="0">
                <a:solidFill>
                  <a:srgbClr val="000000"/>
                </a:solidFill>
                <a:latin typeface="宋体" panose="02010600030101010101" pitchFamily="2" charset="-122"/>
                <a:cs typeface="Times New Roman" panose="02020603050405020304" pitchFamily="18" charset="0"/>
              </a:rPr>
              <a:t>全国胜利的民众暴动的出发点</a:t>
            </a:r>
            <a:r>
              <a:rPr lang="zh-CN" altLang="en-US" sz="3100" b="1" dirty="0">
                <a:solidFill>
                  <a:srgbClr val="000000"/>
                </a:solidFill>
                <a:cs typeface="Times New Roman" panose="02020603050405020304" pitchFamily="18" charset="0"/>
              </a:rPr>
              <a:t>”</a:t>
            </a:r>
            <a:r>
              <a:rPr lang="zh-CN" altLang="en-US" sz="3100" b="1" dirty="0">
                <a:solidFill>
                  <a:srgbClr val="000000"/>
                </a:solidFill>
                <a:latin typeface="宋体" panose="02010600030101010101" pitchFamily="2" charset="-122"/>
                <a:cs typeface="Times New Roman" panose="02020603050405020304" pitchFamily="18" charset="0"/>
              </a:rPr>
              <a:t>。这反映了当时中共中央</a:t>
            </a:r>
            <a:r>
              <a:rPr lang="en-US" altLang="zh-CN" sz="3100" b="1" dirty="0">
                <a:latin typeface="Times New Roman" panose="02020603050405020304" pitchFamily="18" charset="0"/>
                <a:cs typeface="Times New Roman" panose="02020603050405020304" pitchFamily="18" charset="0"/>
              </a:rPr>
              <a:t>(</a:t>
            </a:r>
            <a:r>
              <a:rPr lang="zh-CN" altLang="en-US" sz="3100" b="1" dirty="0">
                <a:latin typeface="Times New Roman" panose="02020603050405020304" pitchFamily="18" charset="0"/>
                <a:cs typeface="Times New Roman" panose="02020603050405020304" pitchFamily="18" charset="0"/>
              </a:rPr>
              <a:t>　　</a:t>
            </a:r>
            <a:r>
              <a:rPr lang="en-US" altLang="zh-CN" sz="3100" b="1" dirty="0">
                <a:latin typeface="Times New Roman" panose="02020603050405020304" pitchFamily="18" charset="0"/>
                <a:cs typeface="Times New Roman" panose="02020603050405020304" pitchFamily="18" charset="0"/>
              </a:rPr>
              <a:t>)</a:t>
            </a:r>
            <a:endParaRPr lang="en-US" altLang="zh-CN" sz="3100" b="1" dirty="0"/>
          </a:p>
          <a:p>
            <a:pPr indent="193040" defTabSz="882015" eaLnBrk="0" hangingPunct="0"/>
            <a:r>
              <a:rPr lang="en-US" altLang="zh-CN" sz="3100" b="1" dirty="0">
                <a:solidFill>
                  <a:srgbClr val="000000"/>
                </a:solidFill>
                <a:latin typeface="Times New Roman" panose="02020603050405020304" pitchFamily="18" charset="0"/>
                <a:cs typeface="Times New Roman" panose="02020603050405020304" pitchFamily="18" charset="0"/>
              </a:rPr>
              <a:t>A</a:t>
            </a:r>
            <a:r>
              <a:rPr lang="zh-CN" altLang="en-US" sz="3100" b="1" dirty="0">
                <a:solidFill>
                  <a:srgbClr val="000000"/>
                </a:solidFill>
                <a:latin typeface="Times New Roman" panose="02020603050405020304" pitchFamily="18" charset="0"/>
                <a:cs typeface="Times New Roman" panose="02020603050405020304" pitchFamily="18" charset="0"/>
              </a:rPr>
              <a:t>．主张走农村包围城市的革命道路     </a:t>
            </a:r>
            <a:endParaRPr lang="en-US" altLang="zh-CN" sz="3100" b="1" dirty="0">
              <a:solidFill>
                <a:srgbClr val="000000"/>
              </a:solidFill>
              <a:latin typeface="Times New Roman" panose="02020603050405020304" pitchFamily="18" charset="0"/>
              <a:cs typeface="Times New Roman" panose="02020603050405020304" pitchFamily="18" charset="0"/>
            </a:endParaRPr>
          </a:p>
          <a:p>
            <a:pPr indent="193040" defTabSz="882015" eaLnBrk="0" hangingPunct="0"/>
            <a:r>
              <a:rPr lang="en-US" altLang="zh-CN" sz="3100" b="1" dirty="0">
                <a:solidFill>
                  <a:srgbClr val="000000"/>
                </a:solidFill>
                <a:latin typeface="Times New Roman" panose="02020603050405020304" pitchFamily="18" charset="0"/>
                <a:cs typeface="Times New Roman" panose="02020603050405020304" pitchFamily="18" charset="0"/>
              </a:rPr>
              <a:t>B</a:t>
            </a:r>
            <a:r>
              <a:rPr lang="zh-CN" altLang="en-US" sz="3100" b="1" dirty="0">
                <a:solidFill>
                  <a:srgbClr val="000000"/>
                </a:solidFill>
                <a:latin typeface="Times New Roman" panose="02020603050405020304" pitchFamily="18" charset="0"/>
                <a:cs typeface="Times New Roman" panose="02020603050405020304" pitchFamily="18" charset="0"/>
              </a:rPr>
              <a:t>．坚持以城市为中心的革命模式</a:t>
            </a:r>
            <a:endParaRPr lang="zh-CN" altLang="en-US" sz="3100" b="1" dirty="0"/>
          </a:p>
          <a:p>
            <a:pPr indent="193040" defTabSz="882015" eaLnBrk="0" hangingPunct="0"/>
            <a:r>
              <a:rPr lang="en-US" altLang="zh-CN" sz="3100" b="1" dirty="0">
                <a:solidFill>
                  <a:srgbClr val="000000"/>
                </a:solidFill>
                <a:latin typeface="Times New Roman" panose="02020603050405020304" pitchFamily="18" charset="0"/>
                <a:cs typeface="Times New Roman" panose="02020603050405020304" pitchFamily="18" charset="0"/>
              </a:rPr>
              <a:t>C</a:t>
            </a:r>
            <a:r>
              <a:rPr lang="zh-CN" altLang="en-US" sz="3100" b="1" dirty="0">
                <a:solidFill>
                  <a:srgbClr val="000000"/>
                </a:solidFill>
                <a:latin typeface="Times New Roman" panose="02020603050405020304" pitchFamily="18" charset="0"/>
                <a:cs typeface="Times New Roman" panose="02020603050405020304" pitchFamily="18" charset="0"/>
              </a:rPr>
              <a:t>．重视农民战争与城市暴动的结合     </a:t>
            </a:r>
            <a:endParaRPr lang="en-US" altLang="zh-CN" sz="3100" b="1" dirty="0">
              <a:solidFill>
                <a:srgbClr val="000000"/>
              </a:solidFill>
              <a:latin typeface="Times New Roman" panose="02020603050405020304" pitchFamily="18" charset="0"/>
              <a:cs typeface="Times New Roman" panose="02020603050405020304" pitchFamily="18" charset="0"/>
            </a:endParaRPr>
          </a:p>
          <a:p>
            <a:pPr indent="193040" defTabSz="882015" eaLnBrk="0" hangingPunct="0"/>
            <a:r>
              <a:rPr lang="en-US" altLang="zh-CN" sz="3100" b="1" dirty="0">
                <a:solidFill>
                  <a:srgbClr val="000000"/>
                </a:solidFill>
                <a:latin typeface="Times New Roman" panose="02020603050405020304" pitchFamily="18" charset="0"/>
                <a:cs typeface="Times New Roman" panose="02020603050405020304" pitchFamily="18" charset="0"/>
              </a:rPr>
              <a:t>D</a:t>
            </a:r>
            <a:r>
              <a:rPr lang="zh-CN" altLang="en-US" sz="3100" b="1" dirty="0">
                <a:solidFill>
                  <a:srgbClr val="000000"/>
                </a:solidFill>
                <a:latin typeface="Times New Roman" panose="02020603050405020304" pitchFamily="18" charset="0"/>
                <a:cs typeface="Times New Roman" panose="02020603050405020304" pitchFamily="18" charset="0"/>
              </a:rPr>
              <a:t>．认为农民阶级是取得革命胜利的主导</a:t>
            </a:r>
            <a:endParaRPr lang="zh-CN" altLang="en-US" sz="3100" b="1" dirty="0"/>
          </a:p>
        </p:txBody>
      </p:sp>
      <p:sp>
        <p:nvSpPr>
          <p:cNvPr id="3" name="矩形 2"/>
          <p:cNvSpPr/>
          <p:nvPr/>
        </p:nvSpPr>
        <p:spPr>
          <a:xfrm>
            <a:off x="8118491" y="2571744"/>
            <a:ext cx="557765" cy="889274"/>
          </a:xfrm>
          <a:prstGeom prst="rect">
            <a:avLst/>
          </a:prstGeom>
          <a:noFill/>
        </p:spPr>
        <p:txBody>
          <a:bodyPr wrap="none" lIns="88194" tIns="44097" rIns="88194" bIns="44097">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altLang="zh-CN" sz="5200" b="1" spc="48"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B</a:t>
            </a:r>
            <a:endParaRPr lang="zh-CN" altLang="en-US" sz="5200" b="1" spc="48"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31815" y="3643314"/>
            <a:ext cx="10072758" cy="1643527"/>
          </a:xfrm>
          <a:prstGeom prst="rect">
            <a:avLst/>
          </a:prstGeom>
        </p:spPr>
        <p:txBody>
          <a:bodyPr wrap="square">
            <a:spAutoFit/>
          </a:bodyPr>
          <a:lstStyle/>
          <a:p>
            <a:pPr>
              <a:lnSpc>
                <a:spcPct val="90000"/>
              </a:lnSpc>
              <a:buFont typeface="Wingdings" panose="05000000000000000000" pitchFamily="2" charset="2"/>
              <a:buNone/>
            </a:pPr>
            <a:r>
              <a:rPr lang="zh-CN" altLang="en-US" sz="2800" b="1" dirty="0" smtClean="0">
                <a:solidFill>
                  <a:srgbClr val="FF0000"/>
                </a:solidFill>
                <a:latin typeface="黑体" panose="02010609060101010101" pitchFamily="49" charset="-122"/>
                <a:ea typeface="黑体" panose="02010609060101010101" pitchFamily="49" charset="-122"/>
              </a:rPr>
              <a:t>古田会议</a:t>
            </a:r>
            <a:r>
              <a:rPr lang="en-US" altLang="zh-CN" sz="2800" b="1" dirty="0" smtClean="0">
                <a:latin typeface="黑体" panose="02010609060101010101" pitchFamily="49" charset="-122"/>
                <a:ea typeface="黑体" panose="02010609060101010101" pitchFamily="49" charset="-122"/>
              </a:rPr>
              <a:t>——1929</a:t>
            </a:r>
            <a:r>
              <a:rPr lang="zh-CN" altLang="en-US" sz="2800" b="1" dirty="0" smtClean="0">
                <a:latin typeface="黑体" panose="02010609060101010101" pitchFamily="49" charset="-122"/>
                <a:ea typeface="黑体" panose="02010609060101010101" pitchFamily="49" charset="-122"/>
              </a:rPr>
              <a:t>年</a:t>
            </a:r>
            <a:r>
              <a:rPr lang="en-US" altLang="zh-CN" sz="2800" b="1" dirty="0" smtClean="0">
                <a:latin typeface="黑体" panose="02010609060101010101" pitchFamily="49" charset="-122"/>
                <a:ea typeface="黑体" panose="02010609060101010101" pitchFamily="49" charset="-122"/>
              </a:rPr>
              <a:t>12</a:t>
            </a:r>
            <a:r>
              <a:rPr lang="zh-CN" altLang="en-US" sz="2800" b="1" dirty="0" smtClean="0">
                <a:latin typeface="黑体" panose="02010609060101010101" pitchFamily="49" charset="-122"/>
                <a:ea typeface="黑体" panose="02010609060101010101" pitchFamily="49" charset="-122"/>
              </a:rPr>
              <a:t>月，中国工农红军第四军第九次党的代表大会在福建上杭县古田镇召开。古田会议的中心思想是：用无产阶级思想进行军队和党的建设。这次会议在中国共产党和工农红军的发展史上有着极其重要的意义。 </a:t>
            </a:r>
            <a:endParaRPr lang="zh-CN" altLang="en-US" sz="2800" b="1" dirty="0">
              <a:latin typeface="黑体" panose="02010609060101010101" pitchFamily="49" charset="-122"/>
              <a:ea typeface="黑体" panose="02010609060101010101" pitchFamily="49" charset="-122"/>
            </a:endParaRPr>
          </a:p>
        </p:txBody>
      </p:sp>
      <p:sp>
        <p:nvSpPr>
          <p:cNvPr id="3" name="矩形 2"/>
          <p:cNvSpPr/>
          <p:nvPr/>
        </p:nvSpPr>
        <p:spPr>
          <a:xfrm>
            <a:off x="546063" y="857232"/>
            <a:ext cx="10429948" cy="2245360"/>
          </a:xfrm>
          <a:prstGeom prst="rect">
            <a:avLst/>
          </a:prstGeom>
        </p:spPr>
        <p:txBody>
          <a:bodyPr wrap="square">
            <a:spAutoFit/>
          </a:bodyPr>
          <a:lstStyle/>
          <a:p>
            <a:pPr marL="342900" indent="-342900" eaLnBrk="0" hangingPunct="0">
              <a:spcBef>
                <a:spcPct val="20000"/>
              </a:spcBef>
            </a:pPr>
            <a:r>
              <a:rPr lang="en-US" altLang="zh-CN" sz="2800" b="1" dirty="0" smtClean="0">
                <a:latin typeface="黑体" panose="02010609060101010101" pitchFamily="49" charset="-122"/>
                <a:ea typeface="黑体" panose="02010609060101010101" pitchFamily="49" charset="-122"/>
              </a:rPr>
              <a:t>  </a:t>
            </a:r>
            <a:r>
              <a:rPr lang="zh-CN" altLang="en-US" sz="2800" b="1" dirty="0" smtClean="0">
                <a:solidFill>
                  <a:srgbClr val="FF0000"/>
                </a:solidFill>
                <a:latin typeface="黑体" panose="02010609060101010101" pitchFamily="49" charset="-122"/>
                <a:ea typeface="黑体" panose="02010609060101010101" pitchFamily="49" charset="-122"/>
              </a:rPr>
              <a:t>三湾改编</a:t>
            </a:r>
            <a:r>
              <a:rPr lang="en-US" altLang="zh-CN" sz="2800" b="1" dirty="0" smtClean="0">
                <a:latin typeface="黑体" panose="02010609060101010101" pitchFamily="49" charset="-122"/>
                <a:ea typeface="黑体" panose="02010609060101010101" pitchFamily="49" charset="-122"/>
              </a:rPr>
              <a:t>—— 1927</a:t>
            </a:r>
            <a:r>
              <a:rPr lang="zh-CN" altLang="en-US" sz="2800" b="1" dirty="0" smtClean="0">
                <a:latin typeface="黑体" panose="02010609060101010101" pitchFamily="49" charset="-122"/>
                <a:ea typeface="黑体" panose="02010609060101010101" pitchFamily="49" charset="-122"/>
              </a:rPr>
              <a:t>年</a:t>
            </a:r>
            <a:r>
              <a:rPr lang="en-US" altLang="zh-CN" sz="2800" b="1" dirty="0" smtClean="0">
                <a:latin typeface="黑体" panose="02010609060101010101" pitchFamily="49" charset="-122"/>
                <a:ea typeface="黑体" panose="02010609060101010101" pitchFamily="49" charset="-122"/>
              </a:rPr>
              <a:t>9</a:t>
            </a:r>
            <a:r>
              <a:rPr lang="zh-CN" altLang="en-US" sz="2800" b="1" dirty="0" smtClean="0">
                <a:latin typeface="黑体" panose="02010609060101010101" pitchFamily="49" charset="-122"/>
                <a:ea typeface="黑体" panose="02010609060101010101" pitchFamily="49" charset="-122"/>
              </a:rPr>
              <a:t>月</a:t>
            </a:r>
            <a:r>
              <a:rPr lang="en-US" altLang="zh-CN" sz="2800" b="1" dirty="0" smtClean="0">
                <a:latin typeface="黑体" panose="02010609060101010101" pitchFamily="49" charset="-122"/>
                <a:ea typeface="黑体" panose="02010609060101010101" pitchFamily="49" charset="-122"/>
              </a:rPr>
              <a:t>29</a:t>
            </a:r>
            <a:r>
              <a:rPr lang="zh-CN" altLang="en-US" sz="2800" b="1" dirty="0" smtClean="0">
                <a:latin typeface="黑体" panose="02010609060101010101" pitchFamily="49" charset="-122"/>
                <a:ea typeface="黑体" panose="02010609060101010101" pitchFamily="49" charset="-122"/>
              </a:rPr>
              <a:t>日，毛泽东在三湾村对部队进行改变，建立党的各级组织和党代表制度，并把党的支部建在连上，这是中国工农红军政治工作的开端。三湾改编从组织上确立了党对军队的领导，这是建设</a:t>
            </a:r>
            <a:r>
              <a:rPr lang="zh-CN" altLang="en-US" sz="2800" b="1" dirty="0" smtClean="0">
                <a:latin typeface="黑体" panose="02010609060101010101" pitchFamily="49" charset="-122"/>
                <a:ea typeface="黑体" panose="02010609060101010101" pitchFamily="49" charset="-122"/>
              </a:rPr>
              <a:t>无产阶级领导的新型人民军队的重要开端。</a:t>
            </a:r>
            <a:endParaRPr lang="en-US" altLang="zh-CN" sz="2800" b="1" dirty="0">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46063" y="3874851"/>
            <a:ext cx="10429948" cy="2554545"/>
          </a:xfrm>
          <a:prstGeom prst="rect">
            <a:avLst/>
          </a:prstGeom>
          <a:ln>
            <a:solidFill>
              <a:srgbClr val="FF0000"/>
            </a:solidFill>
          </a:ln>
        </p:spPr>
        <p:txBody>
          <a:bodyPr wrap="square">
            <a:spAutoFit/>
          </a:bodyPr>
          <a:lstStyle/>
          <a:p>
            <a:r>
              <a:rPr lang="en-US" altLang="zh-CN" sz="3200" b="1" dirty="0" smtClean="0"/>
              <a:t>         </a:t>
            </a:r>
            <a:r>
              <a:rPr lang="zh-CN" altLang="zh-CN" sz="3200" b="1" dirty="0" smtClean="0">
                <a:solidFill>
                  <a:srgbClr val="FF0000"/>
                </a:solidFill>
              </a:rPr>
              <a:t>党对军队绝对领导</a:t>
            </a:r>
            <a:r>
              <a:rPr lang="zh-CN" altLang="zh-CN" sz="3200" b="1" dirty="0" smtClean="0"/>
              <a:t>的根本原则和制度，</a:t>
            </a:r>
            <a:r>
              <a:rPr lang="zh-CN" altLang="zh-CN" sz="3200" b="1" dirty="0" smtClean="0">
                <a:solidFill>
                  <a:srgbClr val="FF0000"/>
                </a:solidFill>
              </a:rPr>
              <a:t>发端于南昌起义，奠基于三湾改编，定型于古田会议</a:t>
            </a:r>
            <a:r>
              <a:rPr lang="zh-CN" altLang="zh-CN" sz="3200" b="1" dirty="0" smtClean="0"/>
              <a:t>，是人民军队完全区别于一切旧军队的政治特质和根本优势。</a:t>
            </a:r>
            <a:endParaRPr lang="en-US" altLang="zh-CN" sz="3200" b="1" dirty="0" smtClean="0"/>
          </a:p>
          <a:p>
            <a:r>
              <a:rPr lang="en-US" altLang="zh-CN" sz="3200" b="1" dirty="0" smtClean="0"/>
              <a:t>——</a:t>
            </a:r>
            <a:r>
              <a:rPr lang="zh-CN" altLang="en-US" sz="3200" b="1" dirty="0" smtClean="0"/>
              <a:t>习近平</a:t>
            </a:r>
            <a:r>
              <a:rPr lang="en-US" altLang="zh-CN" sz="3200" b="1" dirty="0" smtClean="0"/>
              <a:t>《</a:t>
            </a:r>
            <a:r>
              <a:rPr lang="zh-CN" altLang="zh-CN" sz="3200" b="1" dirty="0" smtClean="0"/>
              <a:t>在庆祝中国人民解放军建军</a:t>
            </a:r>
            <a:r>
              <a:rPr lang="en-US" altLang="zh-CN" sz="3200" b="1" dirty="0" smtClean="0"/>
              <a:t>90</a:t>
            </a:r>
            <a:r>
              <a:rPr lang="zh-CN" altLang="zh-CN" sz="3200" b="1" dirty="0" smtClean="0"/>
              <a:t>周年大会上的讲话</a:t>
            </a:r>
            <a:r>
              <a:rPr lang="en-US" altLang="zh-CN" sz="3200" b="1" dirty="0" smtClean="0"/>
              <a:t>》</a:t>
            </a:r>
            <a:endParaRPr lang="zh-CN" altLang="en-US" sz="3200" b="1" dirty="0"/>
          </a:p>
        </p:txBody>
      </p:sp>
      <p:pic>
        <p:nvPicPr>
          <p:cNvPr id="1026" name="Picture 2" descr="http://www.people.com.cn/mediafile/pic/20170801/76/13945296060548770448.jpg"/>
          <p:cNvPicPr>
            <a:picLocks noChangeAspect="1" noChangeArrowheads="1"/>
          </p:cNvPicPr>
          <p:nvPr/>
        </p:nvPicPr>
        <p:blipFill>
          <a:blip r:embed="rId1" cstate="print"/>
          <a:srcRect/>
          <a:stretch>
            <a:fillRect/>
          </a:stretch>
        </p:blipFill>
        <p:spPr bwMode="auto">
          <a:xfrm>
            <a:off x="3189269" y="142852"/>
            <a:ext cx="5210960" cy="3571876"/>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688939" y="1285860"/>
            <a:ext cx="7240615" cy="71438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3</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．遵义会议（</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1935</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月，贵州遵义）</a:t>
            </a:r>
            <a:endPar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3" name="Rectangle 2"/>
          <p:cNvSpPr txBox="1">
            <a:spLocks noRot="1" noChangeArrowheads="1"/>
          </p:cNvSpPr>
          <p:nvPr/>
        </p:nvSpPr>
        <p:spPr>
          <a:xfrm>
            <a:off x="2689203" y="228600"/>
            <a:ext cx="5429288" cy="771508"/>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三、土地革命时期</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4" name="矩形 3"/>
          <p:cNvSpPr/>
          <p:nvPr/>
        </p:nvSpPr>
        <p:spPr>
          <a:xfrm>
            <a:off x="474625" y="2143116"/>
            <a:ext cx="2880917"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1</a:t>
            </a:r>
            <a:r>
              <a:rPr lang="zh-CN" altLang="en-US" sz="2800" b="1" dirty="0" smtClean="0"/>
              <a:t>）主要内容：</a:t>
            </a:r>
            <a:endParaRPr lang="zh-CN" altLang="en-US" sz="2800" b="1" dirty="0"/>
          </a:p>
        </p:txBody>
      </p:sp>
      <p:sp>
        <p:nvSpPr>
          <p:cNvPr id="5" name="Text Box 4"/>
          <p:cNvSpPr txBox="1">
            <a:spLocks noChangeArrowheads="1"/>
          </p:cNvSpPr>
          <p:nvPr/>
        </p:nvSpPr>
        <p:spPr bwMode="auto">
          <a:xfrm>
            <a:off x="617501" y="2714620"/>
            <a:ext cx="10690260" cy="1383665"/>
          </a:xfrm>
          <a:prstGeom prst="rect">
            <a:avLst/>
          </a:prstGeom>
          <a:noFill/>
          <a:ln w="9525">
            <a:noFill/>
            <a:miter lim="800000"/>
          </a:ln>
          <a:effectLst/>
        </p:spPr>
        <p:txBody>
          <a:bodyPr wrap="square">
            <a:spAutoFit/>
          </a:bodyPr>
          <a:lstStyle/>
          <a:p>
            <a:r>
              <a:rPr lang="zh-CN" altLang="en-US" sz="2800" b="1" dirty="0">
                <a:latin typeface="+mn-ea"/>
              </a:rPr>
              <a:t>集中全力纠正了王明、博古等人在军事上和组织上的“左”倾错误，肯定了毛泽东的正确主张，并选举他为中央政治局常</a:t>
            </a:r>
            <a:r>
              <a:rPr lang="zh-CN" altLang="en-US" sz="2800" b="1" dirty="0" smtClean="0">
                <a:latin typeface="+mn-ea"/>
              </a:rPr>
              <a:t>委</a:t>
            </a:r>
            <a:r>
              <a:rPr lang="en-US" altLang="zh-CN" sz="2800" b="1" dirty="0" smtClean="0">
                <a:latin typeface="+mn-ea"/>
              </a:rPr>
              <a:t>,</a:t>
            </a:r>
            <a:r>
              <a:rPr lang="zh-CN" altLang="en-US" sz="2800" b="1" dirty="0" smtClean="0">
                <a:solidFill>
                  <a:schemeClr val="tx1"/>
                </a:solidFill>
                <a:latin typeface="+mn-ea"/>
              </a:rPr>
              <a:t>决定由毛泽东、周恩来、朱德负责军事工作。 </a:t>
            </a:r>
            <a:endParaRPr lang="zh-CN" altLang="en-US" sz="2800" b="1" dirty="0">
              <a:latin typeface="+mn-ea"/>
            </a:endParaRPr>
          </a:p>
        </p:txBody>
      </p:sp>
      <p:sp>
        <p:nvSpPr>
          <p:cNvPr id="6" name="矩形 5"/>
          <p:cNvSpPr/>
          <p:nvPr/>
        </p:nvSpPr>
        <p:spPr>
          <a:xfrm>
            <a:off x="402870" y="4071308"/>
            <a:ext cx="2162772"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2</a:t>
            </a:r>
            <a:r>
              <a:rPr lang="zh-CN" altLang="en-US" sz="2800" b="1" dirty="0" smtClean="0"/>
              <a:t>）意义：</a:t>
            </a:r>
            <a:endParaRPr lang="zh-CN" altLang="en-US" sz="2800" b="1" dirty="0"/>
          </a:p>
        </p:txBody>
      </p:sp>
      <p:sp>
        <p:nvSpPr>
          <p:cNvPr id="7" name="Text Box 5"/>
          <p:cNvSpPr txBox="1">
            <a:spLocks noChangeArrowheads="1"/>
          </p:cNvSpPr>
          <p:nvPr/>
        </p:nvSpPr>
        <p:spPr bwMode="auto">
          <a:xfrm>
            <a:off x="617501" y="4642812"/>
            <a:ext cx="10833136" cy="2245360"/>
          </a:xfrm>
          <a:prstGeom prst="rect">
            <a:avLst/>
          </a:prstGeom>
          <a:noFill/>
          <a:ln w="9525">
            <a:noFill/>
            <a:miter lim="800000"/>
          </a:ln>
          <a:effectLst/>
        </p:spPr>
        <p:txBody>
          <a:bodyPr wrap="square">
            <a:spAutoFit/>
          </a:bodyPr>
          <a:lstStyle/>
          <a:p>
            <a:r>
              <a:rPr lang="zh-CN" altLang="en-US" sz="2800" b="1" dirty="0" smtClean="0"/>
              <a:t>是中共第一次独立自主地运用马克思列宁主义原理，解决中国革命问题的一次极为重要的会议，标志着中国共产党的成熟，结</a:t>
            </a:r>
            <a:r>
              <a:rPr lang="zh-CN" altLang="en-US" sz="2800" b="1" dirty="0"/>
              <a:t>束了王明的“左”倾错误，</a:t>
            </a:r>
            <a:r>
              <a:rPr lang="zh-CN" altLang="en-US" sz="2800" b="1" dirty="0">
                <a:solidFill>
                  <a:srgbClr val="FF0000"/>
                </a:solidFill>
              </a:rPr>
              <a:t>事实上确立了毛泽东为首的新的党中</a:t>
            </a:r>
            <a:r>
              <a:rPr lang="zh-CN" altLang="en-US" sz="2800" b="1" dirty="0" smtClean="0">
                <a:solidFill>
                  <a:srgbClr val="FF0000"/>
                </a:solidFill>
              </a:rPr>
              <a:t>央的正确领</a:t>
            </a:r>
            <a:r>
              <a:rPr lang="zh-CN" altLang="en-US" sz="2800" b="1" dirty="0">
                <a:solidFill>
                  <a:srgbClr val="FF0000"/>
                </a:solidFill>
              </a:rPr>
              <a:t>导</a:t>
            </a:r>
            <a:r>
              <a:rPr lang="zh-CN" altLang="en-US" sz="2800" b="1" dirty="0"/>
              <a:t>，这次会议挽救了党、红军、中国革命，是党的历史</a:t>
            </a:r>
            <a:r>
              <a:rPr lang="zh-CN" altLang="en-US" sz="2800" b="1" dirty="0" smtClean="0"/>
              <a:t>上</a:t>
            </a:r>
            <a:r>
              <a:rPr lang="zh-CN" altLang="en-US" sz="2800" b="1" dirty="0" smtClean="0">
                <a:latin typeface="宋体" panose="02010600030101010101" pitchFamily="2" charset="-122"/>
              </a:rPr>
              <a:t>一个</a:t>
            </a:r>
            <a:r>
              <a:rPr lang="zh-CN" altLang="en-US" sz="2800" b="1" dirty="0" smtClean="0"/>
              <a:t>生</a:t>
            </a:r>
            <a:r>
              <a:rPr lang="zh-CN" altLang="en-US" sz="2800" b="1" dirty="0"/>
              <a:t>死攸关的转折点。</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ox(in)">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bldLvl="0" animBg="1"/>
      <p:bldP spid="6" grpId="0"/>
      <p:bldP spid="7"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Rot="1" noChangeArrowheads="1"/>
          </p:cNvSpPr>
          <p:nvPr/>
        </p:nvSpPr>
        <p:spPr>
          <a:xfrm>
            <a:off x="688939" y="1500182"/>
            <a:ext cx="8501122" cy="642934"/>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4</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．瓦窑堡会议（</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1935</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12</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月，陕北瓦窑堡）</a:t>
            </a:r>
            <a:endPar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4" name="矩形 3"/>
          <p:cNvSpPr/>
          <p:nvPr/>
        </p:nvSpPr>
        <p:spPr>
          <a:xfrm>
            <a:off x="903253" y="2428868"/>
            <a:ext cx="1980029" cy="523220"/>
          </a:xfrm>
          <a:prstGeom prst="rect">
            <a:avLst/>
          </a:prstGeom>
        </p:spPr>
        <p:txBody>
          <a:bodyPr wrap="none">
            <a:spAutoFit/>
          </a:bodyPr>
          <a:lstStyle/>
          <a:p>
            <a:r>
              <a:rPr lang="zh-CN" altLang="en-US" sz="2800" b="1" dirty="0" smtClean="0"/>
              <a:t>主要内容：</a:t>
            </a:r>
            <a:endParaRPr lang="zh-CN" altLang="en-US" sz="2800" b="1" dirty="0"/>
          </a:p>
        </p:txBody>
      </p:sp>
      <p:sp>
        <p:nvSpPr>
          <p:cNvPr id="5" name="Text Box 4"/>
          <p:cNvSpPr txBox="1">
            <a:spLocks noChangeArrowheads="1"/>
          </p:cNvSpPr>
          <p:nvPr/>
        </p:nvSpPr>
        <p:spPr bwMode="auto">
          <a:xfrm>
            <a:off x="903253" y="3286124"/>
            <a:ext cx="9572691" cy="1384995"/>
          </a:xfrm>
          <a:prstGeom prst="rect">
            <a:avLst/>
          </a:prstGeom>
          <a:noFill/>
          <a:ln w="9525">
            <a:noFill/>
            <a:miter lim="800000"/>
          </a:ln>
          <a:effectLst/>
        </p:spPr>
        <p:txBody>
          <a:bodyPr wrap="square">
            <a:spAutoFit/>
          </a:bodyPr>
          <a:lstStyle/>
          <a:p>
            <a:r>
              <a:rPr lang="zh-CN" altLang="en-US" sz="2800" b="1" dirty="0" smtClean="0">
                <a:solidFill>
                  <a:schemeClr val="tx1"/>
                </a:solidFill>
              </a:rPr>
              <a:t>会议分析了</a:t>
            </a:r>
            <a:r>
              <a:rPr lang="en-US" altLang="zh-CN" sz="2800" b="1" dirty="0" smtClean="0">
                <a:solidFill>
                  <a:schemeClr val="tx1"/>
                </a:solidFill>
              </a:rPr>
              <a:t>1931</a:t>
            </a:r>
            <a:r>
              <a:rPr lang="zh-CN" altLang="en-US" sz="2800" b="1" dirty="0" smtClean="0">
                <a:solidFill>
                  <a:schemeClr val="tx1"/>
                </a:solidFill>
              </a:rPr>
              <a:t>年九一八事变特别是</a:t>
            </a:r>
            <a:r>
              <a:rPr lang="en-US" altLang="zh-CN" sz="2800" b="1" dirty="0" smtClean="0">
                <a:solidFill>
                  <a:schemeClr val="tx1"/>
                </a:solidFill>
              </a:rPr>
              <a:t>1935</a:t>
            </a:r>
            <a:r>
              <a:rPr lang="zh-CN" altLang="en-US" sz="2800" b="1" dirty="0" smtClean="0">
                <a:solidFill>
                  <a:schemeClr val="tx1"/>
                </a:solidFill>
              </a:rPr>
              <a:t>年华北事变后，由日本侵华引起的中国社会主要矛盾和阶级关系的新变化，明确提出党的基本策略任务是</a:t>
            </a:r>
            <a:r>
              <a:rPr lang="zh-CN" altLang="en-US" sz="2800" b="1" dirty="0" smtClean="0">
                <a:solidFill>
                  <a:srgbClr val="FF0000"/>
                </a:solidFill>
              </a:rPr>
              <a:t>建立广泛的抗日民族统一战线</a:t>
            </a:r>
            <a:r>
              <a:rPr lang="zh-CN" altLang="en-US" sz="2800" b="1" dirty="0" smtClean="0">
                <a:solidFill>
                  <a:schemeClr val="tx1"/>
                </a:solidFill>
              </a:rPr>
              <a:t>。</a:t>
            </a:r>
            <a:endParaRPr lang="zh-CN" altLang="en-US" sz="2800" b="1" dirty="0">
              <a:solidFill>
                <a:srgbClr val="FF0000"/>
              </a:solidFill>
            </a:endParaRPr>
          </a:p>
        </p:txBody>
      </p:sp>
      <p:sp>
        <p:nvSpPr>
          <p:cNvPr id="6" name="Rectangle 2"/>
          <p:cNvSpPr txBox="1">
            <a:spLocks noRot="1" noChangeArrowheads="1"/>
          </p:cNvSpPr>
          <p:nvPr/>
        </p:nvSpPr>
        <p:spPr>
          <a:xfrm>
            <a:off x="2689203" y="228600"/>
            <a:ext cx="5429288" cy="771508"/>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三、土地革命时期</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03187" y="1928802"/>
            <a:ext cx="10787138" cy="3108543"/>
          </a:xfrm>
          <a:prstGeom prst="rect">
            <a:avLst/>
          </a:prstGeom>
        </p:spPr>
        <p:txBody>
          <a:bodyPr wrap="square">
            <a:spAutoFit/>
          </a:bodyPr>
          <a:lstStyle/>
          <a:p>
            <a:r>
              <a:rPr lang="zh-CN" altLang="zh-CN" sz="2800" b="1" dirty="0" smtClean="0"/>
              <a:t>（</a:t>
            </a:r>
            <a:r>
              <a:rPr lang="en-US" altLang="zh-CN" sz="2800" b="1" dirty="0" smtClean="0"/>
              <a:t>2019</a:t>
            </a:r>
            <a:r>
              <a:rPr lang="zh-CN" altLang="zh-CN" sz="2800" b="1" dirty="0" smtClean="0"/>
              <a:t>·海南高考·</a:t>
            </a:r>
            <a:r>
              <a:rPr lang="en-US" altLang="zh-CN" sz="2800" b="1" dirty="0" smtClean="0"/>
              <a:t>10</a:t>
            </a:r>
            <a:r>
              <a:rPr lang="zh-CN" altLang="zh-CN" sz="2800" b="1" dirty="0" smtClean="0"/>
              <a:t>）</a:t>
            </a:r>
            <a:r>
              <a:rPr lang="en-US" altLang="zh-CN" sz="2800" b="1" dirty="0" smtClean="0">
                <a:solidFill>
                  <a:srgbClr val="FF0000"/>
                </a:solidFill>
              </a:rPr>
              <a:t>1935</a:t>
            </a:r>
            <a:r>
              <a:rPr lang="zh-CN" altLang="zh-CN" sz="2800" b="1" dirty="0" smtClean="0">
                <a:solidFill>
                  <a:srgbClr val="FF0000"/>
                </a:solidFill>
              </a:rPr>
              <a:t>年</a:t>
            </a:r>
            <a:r>
              <a:rPr lang="en-US" altLang="zh-CN" sz="2800" b="1" dirty="0" smtClean="0">
                <a:solidFill>
                  <a:srgbClr val="FF0000"/>
                </a:solidFill>
              </a:rPr>
              <a:t>12</a:t>
            </a:r>
            <a:r>
              <a:rPr lang="zh-CN" altLang="zh-CN" sz="2800" b="1" dirty="0" smtClean="0">
                <a:solidFill>
                  <a:srgbClr val="FF0000"/>
                </a:solidFill>
              </a:rPr>
              <a:t>月</a:t>
            </a:r>
            <a:r>
              <a:rPr lang="zh-CN" altLang="zh-CN" sz="2800" b="1" dirty="0" smtClean="0"/>
              <a:t>，中共中央的一份报告指出：民族资产阶级和地主买办阶级是有区别的，地主买办营垒内部也不是完全统一的，“我们要把敌人营垒中间的一切争斗、缺口、矛盾，统统收集起来，作为反对当前主要敌人之用”。这一报告表明， 当时中国共产党</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A</a:t>
            </a:r>
            <a:r>
              <a:rPr lang="zh-CN" altLang="zh-CN" sz="2800" b="1" dirty="0" smtClean="0"/>
              <a:t>．形成了新民主主义革命理论</a:t>
            </a:r>
            <a:r>
              <a:rPr lang="en-US" altLang="zh-CN" sz="2800" b="1" dirty="0" smtClean="0"/>
              <a:t>            B</a:t>
            </a:r>
            <a:r>
              <a:rPr lang="zh-CN" altLang="zh-CN" sz="2800" b="1" dirty="0" smtClean="0"/>
              <a:t>．将工作重心转向城市</a:t>
            </a:r>
            <a:endParaRPr lang="zh-CN" altLang="zh-CN" sz="2800" b="1" dirty="0" smtClean="0"/>
          </a:p>
          <a:p>
            <a:r>
              <a:rPr lang="en-US" altLang="zh-CN" sz="2800" b="1" dirty="0" smtClean="0"/>
              <a:t>C</a:t>
            </a:r>
            <a:r>
              <a:rPr lang="zh-CN" altLang="zh-CN" sz="2800" b="1" dirty="0" smtClean="0"/>
              <a:t>．确定了抗日民族统一战线策略</a:t>
            </a:r>
            <a:r>
              <a:rPr lang="en-US" altLang="zh-CN" sz="2800" b="1" dirty="0" smtClean="0"/>
              <a:t>        D</a:t>
            </a:r>
            <a:r>
              <a:rPr lang="zh-CN" altLang="zh-CN" sz="2800" b="1" dirty="0" smtClean="0"/>
              <a:t>．实行工农武装割据</a:t>
            </a:r>
            <a:endParaRPr lang="zh-CN" altLang="zh-CN" sz="2800" b="1" dirty="0"/>
          </a:p>
        </p:txBody>
      </p:sp>
      <p:sp>
        <p:nvSpPr>
          <p:cNvPr id="3" name="椭圆 2"/>
          <p:cNvSpPr/>
          <p:nvPr/>
        </p:nvSpPr>
        <p:spPr>
          <a:xfrm>
            <a:off x="3832211" y="1785926"/>
            <a:ext cx="2143140" cy="85705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88194" tIns="44097" rIns="88194" bIns="44097" rtlCol="0" anchor="ctr"/>
          <a:lstStyle/>
          <a:p>
            <a:pPr algn="ctr"/>
            <a:endParaRPr lang="zh-CN" altLang="en-US"/>
          </a:p>
        </p:txBody>
      </p:sp>
      <p:sp>
        <p:nvSpPr>
          <p:cNvPr id="4" name="矩形 3"/>
          <p:cNvSpPr/>
          <p:nvPr/>
        </p:nvSpPr>
        <p:spPr>
          <a:xfrm>
            <a:off x="2484420" y="3366453"/>
            <a:ext cx="55816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3745876" y="214290"/>
            <a:ext cx="4288353" cy="707886"/>
          </a:xfrm>
          <a:prstGeom prst="rect">
            <a:avLst/>
          </a:prstGeom>
        </p:spPr>
        <p:txBody>
          <a:bodyPr wrap="none">
            <a:spAutoFit/>
          </a:bodyPr>
          <a:lstStyle/>
          <a:p>
            <a:r>
              <a:rPr lang="zh-CN" altLang="en-US" sz="4000" b="1" dirty="0" smtClean="0">
                <a:latin typeface="微软雅黑" panose="020B0503020204020204" pitchFamily="34" charset="-122"/>
                <a:ea typeface="微软雅黑" panose="020B0503020204020204" pitchFamily="34" charset="-122"/>
              </a:rPr>
              <a:t>四、抗日战争时期</a:t>
            </a:r>
            <a:endParaRPr lang="zh-CN" altLang="en-US" sz="4000" dirty="0">
              <a:latin typeface="微软雅黑" panose="020B0503020204020204" pitchFamily="34" charset="-122"/>
              <a:ea typeface="微软雅黑" panose="020B0503020204020204" pitchFamily="34" charset="-122"/>
            </a:endParaRPr>
          </a:p>
        </p:txBody>
      </p:sp>
      <p:sp>
        <p:nvSpPr>
          <p:cNvPr id="4" name="矩形 3"/>
          <p:cNvSpPr/>
          <p:nvPr/>
        </p:nvSpPr>
        <p:spPr>
          <a:xfrm>
            <a:off x="652568" y="1000108"/>
            <a:ext cx="7180171" cy="584775"/>
          </a:xfrm>
          <a:prstGeom prst="rect">
            <a:avLst/>
          </a:prstGeom>
        </p:spPr>
        <p:txBody>
          <a:bodyPr wrap="none">
            <a:spAutoFit/>
          </a:bodyPr>
          <a:lstStyle/>
          <a:p>
            <a:r>
              <a:rPr lang="en-US" altLang="zh-CN" sz="3200" b="1" dirty="0" smtClean="0">
                <a:solidFill>
                  <a:srgbClr val="FF0000"/>
                </a:solidFill>
                <a:latin typeface="黑体" panose="02010609060101010101" pitchFamily="49" charset="-122"/>
                <a:ea typeface="黑体" panose="02010609060101010101" pitchFamily="49" charset="-122"/>
              </a:rPr>
              <a:t>1</a:t>
            </a:r>
            <a:r>
              <a:rPr lang="zh-CN" altLang="en-US" sz="3200" b="1" dirty="0" smtClean="0">
                <a:solidFill>
                  <a:srgbClr val="FF0000"/>
                </a:solidFill>
                <a:latin typeface="黑体" panose="02010609060101010101" pitchFamily="49" charset="-122"/>
                <a:ea typeface="黑体" panose="02010609060101010101" pitchFamily="49" charset="-122"/>
              </a:rPr>
              <a:t>．洛川会议（</a:t>
            </a:r>
            <a:r>
              <a:rPr lang="en-US" altLang="zh-CN" sz="3200" b="1" dirty="0" smtClean="0">
                <a:solidFill>
                  <a:srgbClr val="FF0000"/>
                </a:solidFill>
                <a:latin typeface="黑体" panose="02010609060101010101" pitchFamily="49" charset="-122"/>
                <a:ea typeface="黑体" panose="02010609060101010101" pitchFamily="49" charset="-122"/>
              </a:rPr>
              <a:t>1937</a:t>
            </a:r>
            <a:r>
              <a:rPr lang="zh-CN" altLang="en-US" sz="3200" b="1" dirty="0" smtClean="0">
                <a:solidFill>
                  <a:srgbClr val="FF0000"/>
                </a:solidFill>
                <a:latin typeface="黑体" panose="02010609060101010101" pitchFamily="49" charset="-122"/>
                <a:ea typeface="黑体" panose="02010609060101010101" pitchFamily="49" charset="-122"/>
              </a:rPr>
              <a:t>年</a:t>
            </a:r>
            <a:r>
              <a:rPr lang="en-US" altLang="zh-CN" sz="3200" b="1" dirty="0" smtClean="0">
                <a:solidFill>
                  <a:srgbClr val="FF0000"/>
                </a:solidFill>
                <a:latin typeface="黑体" panose="02010609060101010101" pitchFamily="49" charset="-122"/>
                <a:ea typeface="黑体" panose="02010609060101010101" pitchFamily="49" charset="-122"/>
              </a:rPr>
              <a:t>8</a:t>
            </a:r>
            <a:r>
              <a:rPr lang="zh-CN" altLang="en-US" sz="3200" b="1" dirty="0" smtClean="0">
                <a:solidFill>
                  <a:srgbClr val="FF0000"/>
                </a:solidFill>
                <a:latin typeface="黑体" panose="02010609060101010101" pitchFamily="49" charset="-122"/>
                <a:ea typeface="黑体" panose="02010609060101010101" pitchFamily="49" charset="-122"/>
              </a:rPr>
              <a:t>月，陕北洛川）</a:t>
            </a:r>
            <a:endParaRPr lang="zh-CN" altLang="en-US" sz="3200" b="1" dirty="0">
              <a:solidFill>
                <a:srgbClr val="FF0000"/>
              </a:solidFill>
              <a:latin typeface="黑体" panose="02010609060101010101" pitchFamily="49" charset="-122"/>
              <a:ea typeface="黑体" panose="02010609060101010101" pitchFamily="49" charset="-122"/>
            </a:endParaRPr>
          </a:p>
        </p:txBody>
      </p:sp>
      <p:sp>
        <p:nvSpPr>
          <p:cNvPr id="5" name="Rectangle 4"/>
          <p:cNvSpPr>
            <a:spLocks noChangeArrowheads="1"/>
          </p:cNvSpPr>
          <p:nvPr/>
        </p:nvSpPr>
        <p:spPr bwMode="auto">
          <a:xfrm>
            <a:off x="688939" y="1714488"/>
            <a:ext cx="2279650" cy="579437"/>
          </a:xfrm>
          <a:prstGeom prst="rect">
            <a:avLst/>
          </a:prstGeom>
          <a:noFill/>
          <a:ln w="9525">
            <a:noFill/>
            <a:miter lim="800000"/>
          </a:ln>
          <a:effectLst/>
        </p:spPr>
        <p:txBody>
          <a:bodyPr wrap="none" anchor="ctr">
            <a:spAutoFit/>
          </a:bodyPr>
          <a:lstStyle/>
          <a:p>
            <a:r>
              <a:rPr lang="zh-CN" altLang="en-US" sz="3200" b="1" dirty="0"/>
              <a:t>主要内容：</a:t>
            </a:r>
            <a:r>
              <a:rPr lang="zh-CN" altLang="en-US" b="1" dirty="0"/>
              <a:t> </a:t>
            </a:r>
            <a:endParaRPr lang="zh-CN" altLang="en-US" b="1" dirty="0"/>
          </a:p>
        </p:txBody>
      </p:sp>
      <p:sp>
        <p:nvSpPr>
          <p:cNvPr id="6" name="Rectangle 5"/>
          <p:cNvSpPr>
            <a:spLocks noChangeArrowheads="1"/>
          </p:cNvSpPr>
          <p:nvPr/>
        </p:nvSpPr>
        <p:spPr bwMode="auto">
          <a:xfrm>
            <a:off x="688939" y="2428868"/>
            <a:ext cx="10358510" cy="1384995"/>
          </a:xfrm>
          <a:prstGeom prst="rect">
            <a:avLst/>
          </a:prstGeom>
          <a:noFill/>
          <a:ln w="9525">
            <a:noFill/>
            <a:miter lim="800000"/>
          </a:ln>
          <a:effectLst/>
        </p:spPr>
        <p:txBody>
          <a:bodyPr wrap="square" anchor="ctr">
            <a:spAutoFit/>
          </a:bodyPr>
          <a:lstStyle/>
          <a:p>
            <a:r>
              <a:rPr lang="zh-CN" altLang="en-US" sz="2800" b="1" dirty="0" smtClean="0">
                <a:solidFill>
                  <a:srgbClr val="FF0000"/>
                </a:solidFill>
              </a:rPr>
              <a:t>制</a:t>
            </a:r>
            <a:r>
              <a:rPr lang="zh-CN" altLang="en-US" sz="2800" b="1" dirty="0">
                <a:solidFill>
                  <a:srgbClr val="FF0000"/>
                </a:solidFill>
              </a:rPr>
              <a:t>定了全面抗战路线即人民战争路线</a:t>
            </a:r>
            <a:r>
              <a:rPr lang="zh-CN" altLang="en-US" sz="2800" b="1" dirty="0"/>
              <a:t>；通过了</a:t>
            </a:r>
            <a:r>
              <a:rPr lang="en-US" altLang="zh-CN" sz="2800" b="1" dirty="0"/>
              <a:t>《</a:t>
            </a:r>
            <a:r>
              <a:rPr lang="zh-CN" altLang="en-US" sz="2800" b="1" dirty="0"/>
              <a:t>抗日救国十大纲领</a:t>
            </a:r>
            <a:r>
              <a:rPr lang="en-US" altLang="zh-CN" sz="2800" b="1" dirty="0"/>
              <a:t>》</a:t>
            </a:r>
            <a:r>
              <a:rPr lang="zh-CN" altLang="en-US" sz="2800" b="1" dirty="0"/>
              <a:t>；还决定在敌后开展游击战争，开辟敌后战场，建立敌后抗日根据地。</a:t>
            </a:r>
            <a:endParaRPr lang="zh-CN" altLang="en-US" sz="2800" b="1" dirty="0"/>
          </a:p>
        </p:txBody>
      </p:sp>
      <p:sp>
        <p:nvSpPr>
          <p:cNvPr id="7" name="矩形 6"/>
          <p:cNvSpPr/>
          <p:nvPr/>
        </p:nvSpPr>
        <p:spPr>
          <a:xfrm>
            <a:off x="546063" y="4182627"/>
            <a:ext cx="10501386" cy="2246769"/>
          </a:xfrm>
          <a:prstGeom prst="rect">
            <a:avLst/>
          </a:prstGeom>
        </p:spPr>
        <p:txBody>
          <a:bodyPr wrap="square">
            <a:spAutoFit/>
          </a:bodyPr>
          <a:lstStyle/>
          <a:p>
            <a:r>
              <a:rPr lang="zh-CN" altLang="zh-CN" sz="2800" b="1" dirty="0" smtClean="0"/>
              <a:t>（</a:t>
            </a:r>
            <a:r>
              <a:rPr lang="en-US" altLang="zh-CN" sz="2800" b="1" dirty="0" smtClean="0"/>
              <a:t>2018.11·</a:t>
            </a:r>
            <a:r>
              <a:rPr lang="zh-CN" altLang="zh-CN" sz="2800" b="1" dirty="0" smtClean="0"/>
              <a:t>浙江高考</a:t>
            </a:r>
            <a:r>
              <a:rPr lang="en-US" altLang="zh-CN" sz="2800" b="1" dirty="0" smtClean="0"/>
              <a:t>·16</a:t>
            </a:r>
            <a:r>
              <a:rPr lang="zh-CN" altLang="zh-CN" sz="2800" b="1" dirty="0" smtClean="0"/>
              <a:t>）中国共产党是全民族抗战的中流砥柱。早在</a:t>
            </a:r>
            <a:r>
              <a:rPr lang="en-US" altLang="zh-CN" sz="2800" b="1" dirty="0" smtClean="0">
                <a:solidFill>
                  <a:srgbClr val="FF0000"/>
                </a:solidFill>
              </a:rPr>
              <a:t>1937</a:t>
            </a:r>
            <a:r>
              <a:rPr lang="zh-CN" altLang="zh-CN" sz="2800" b="1" dirty="0" smtClean="0">
                <a:solidFill>
                  <a:srgbClr val="FF0000"/>
                </a:solidFill>
              </a:rPr>
              <a:t>年</a:t>
            </a:r>
            <a:r>
              <a:rPr lang="en-US" altLang="zh-CN" sz="2800" b="1" dirty="0" smtClean="0">
                <a:solidFill>
                  <a:srgbClr val="FF0000"/>
                </a:solidFill>
              </a:rPr>
              <a:t>8</a:t>
            </a:r>
            <a:r>
              <a:rPr lang="zh-CN" altLang="zh-CN" sz="2800" b="1" dirty="0" smtClean="0">
                <a:solidFill>
                  <a:srgbClr val="FF0000"/>
                </a:solidFill>
              </a:rPr>
              <a:t>月召开的一次重要会议</a:t>
            </a:r>
            <a:r>
              <a:rPr lang="zh-CN" altLang="zh-CN" sz="2800" b="1" dirty="0" smtClean="0"/>
              <a:t>所作的决定中就明确提出：今天争取抗战胜利的中心关键，是使“抗战发展为</a:t>
            </a:r>
            <a:r>
              <a:rPr lang="zh-CN" altLang="zh-CN" sz="2800" b="1" dirty="0" smtClean="0">
                <a:solidFill>
                  <a:srgbClr val="FF0000"/>
                </a:solidFill>
              </a:rPr>
              <a:t>全面的</a:t>
            </a:r>
            <a:r>
              <a:rPr lang="zh-CN" altLang="zh-CN" sz="2800" b="1" dirty="0" smtClean="0"/>
              <a:t>全民族的抗战”。这次会议是</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A</a:t>
            </a:r>
            <a:r>
              <a:rPr lang="zh-CN" altLang="zh-CN" sz="2800" b="1" dirty="0" smtClean="0"/>
              <a:t>．遵义会议</a:t>
            </a:r>
            <a:r>
              <a:rPr lang="en-US" altLang="zh-CN" sz="2800" b="1" dirty="0" smtClean="0"/>
              <a:t>       B</a:t>
            </a:r>
            <a:r>
              <a:rPr lang="zh-CN" altLang="zh-CN" sz="2800" b="1" dirty="0" smtClean="0"/>
              <a:t>．瓦窑堡会议</a:t>
            </a:r>
            <a:r>
              <a:rPr lang="en-US" altLang="zh-CN" sz="2800" b="1" dirty="0" smtClean="0"/>
              <a:t>     C</a:t>
            </a:r>
            <a:r>
              <a:rPr lang="zh-CN" altLang="zh-CN" sz="2800" b="1" dirty="0" smtClean="0"/>
              <a:t>．洛川会议</a:t>
            </a:r>
            <a:r>
              <a:rPr lang="en-US" altLang="zh-CN" sz="2800" b="1" dirty="0" smtClean="0"/>
              <a:t>         D</a:t>
            </a:r>
            <a:r>
              <a:rPr lang="zh-CN" altLang="zh-CN" sz="2800" b="1" dirty="0" smtClean="0"/>
              <a:t>．中共七大</a:t>
            </a:r>
            <a:endParaRPr lang="zh-CN" altLang="zh-CN" sz="2800" b="1" dirty="0"/>
          </a:p>
        </p:txBody>
      </p:sp>
      <p:sp>
        <p:nvSpPr>
          <p:cNvPr id="8" name="矩形 7"/>
          <p:cNvSpPr/>
          <p:nvPr/>
        </p:nvSpPr>
        <p:spPr>
          <a:xfrm>
            <a:off x="3689335" y="5291752"/>
            <a:ext cx="55816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Rot="1" noChangeArrowheads="1"/>
          </p:cNvSpPr>
          <p:nvPr/>
        </p:nvSpPr>
        <p:spPr>
          <a:xfrm>
            <a:off x="546063" y="857232"/>
            <a:ext cx="10787138" cy="571504"/>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None/>
              <a:defRPr/>
            </a:pP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 </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1</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．中共一大（</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1921</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年</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7</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月</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23</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日</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——7</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月</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31</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日，上海）</a:t>
            </a:r>
            <a:endPar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endParaRPr>
          </a:p>
        </p:txBody>
      </p:sp>
      <p:sp>
        <p:nvSpPr>
          <p:cNvPr id="5" name="矩形 4"/>
          <p:cNvSpPr/>
          <p:nvPr/>
        </p:nvSpPr>
        <p:spPr>
          <a:xfrm>
            <a:off x="3189269" y="-71462"/>
            <a:ext cx="5286412" cy="707886"/>
          </a:xfrm>
          <a:prstGeom prst="rect">
            <a:avLst/>
          </a:prstGeom>
        </p:spPr>
        <p:txBody>
          <a:bodyPr wrap="square">
            <a:spAutoFit/>
          </a:bodyPr>
          <a:lstStyle/>
          <a:p>
            <a:pPr marL="342900" lvl="0" indent="-342900">
              <a:spcBef>
                <a:spcPct val="20000"/>
              </a:spcBef>
              <a:defRPr/>
            </a:pPr>
            <a:r>
              <a:rPr lang="en-US" altLang="zh-CN" sz="4000" dirty="0">
                <a:latin typeface="微软雅黑" panose="020B0503020204020204" pitchFamily="34" charset="-122"/>
                <a:ea typeface="微软雅黑" panose="020B0503020204020204" pitchFamily="34" charset="-122"/>
              </a:rPr>
              <a:t> </a:t>
            </a:r>
            <a:r>
              <a:rPr lang="zh-CN" altLang="en-US" sz="4000" b="1" dirty="0" smtClean="0">
                <a:latin typeface="微软雅黑" panose="020B0503020204020204" pitchFamily="34" charset="-122"/>
                <a:ea typeface="微软雅黑" panose="020B0503020204020204" pitchFamily="34" charset="-122"/>
              </a:rPr>
              <a:t>一</a:t>
            </a:r>
            <a:r>
              <a:rPr lang="zh-CN" altLang="en-US" sz="4000" b="1" dirty="0">
                <a:latin typeface="微软雅黑" panose="020B0503020204020204" pitchFamily="34" charset="-122"/>
                <a:ea typeface="微软雅黑" panose="020B0503020204020204" pitchFamily="34" charset="-122"/>
              </a:rPr>
              <a:t>、党的创建时期</a:t>
            </a:r>
            <a:endParaRPr lang="zh-CN" altLang="en-US" sz="4000" dirty="0">
              <a:latin typeface="微软雅黑" panose="020B0503020204020204" pitchFamily="34" charset="-122"/>
              <a:ea typeface="微软雅黑" panose="020B0503020204020204" pitchFamily="34" charset="-122"/>
            </a:endParaRPr>
          </a:p>
        </p:txBody>
      </p:sp>
      <p:sp>
        <p:nvSpPr>
          <p:cNvPr id="6" name="Text Box 5"/>
          <p:cNvSpPr txBox="1">
            <a:spLocks noChangeArrowheads="1"/>
          </p:cNvSpPr>
          <p:nvPr/>
        </p:nvSpPr>
        <p:spPr bwMode="auto">
          <a:xfrm>
            <a:off x="403187" y="1619896"/>
            <a:ext cx="2576513" cy="523220"/>
          </a:xfrm>
          <a:prstGeom prst="rect">
            <a:avLst/>
          </a:prstGeom>
          <a:noFill/>
          <a:ln w="9525">
            <a:noFill/>
            <a:miter lim="800000"/>
          </a:ln>
          <a:effectLst/>
        </p:spPr>
        <p:txBody>
          <a:bodyPr>
            <a:spAutoFit/>
          </a:bodyPr>
          <a:lstStyle/>
          <a:p>
            <a:pPr>
              <a:spcBef>
                <a:spcPct val="50000"/>
              </a:spcBef>
            </a:pPr>
            <a:r>
              <a:rPr lang="zh-CN" altLang="en-US" sz="2800" b="1" dirty="0"/>
              <a:t>（</a:t>
            </a:r>
            <a:r>
              <a:rPr lang="en-US" altLang="zh-CN" sz="2800" b="1" dirty="0"/>
              <a:t>1</a:t>
            </a:r>
            <a:r>
              <a:rPr lang="zh-CN" altLang="en-US" sz="2800" b="1" dirty="0"/>
              <a:t>）主要内容：</a:t>
            </a:r>
            <a:endParaRPr lang="zh-CN" altLang="en-US" sz="2800" b="1" dirty="0"/>
          </a:p>
        </p:txBody>
      </p:sp>
      <p:sp>
        <p:nvSpPr>
          <p:cNvPr id="7" name="Text Box 6"/>
          <p:cNvSpPr txBox="1">
            <a:spLocks noChangeArrowheads="1"/>
          </p:cNvSpPr>
          <p:nvPr/>
        </p:nvSpPr>
        <p:spPr bwMode="auto">
          <a:xfrm>
            <a:off x="458765" y="4071942"/>
            <a:ext cx="2087562" cy="523220"/>
          </a:xfrm>
          <a:prstGeom prst="rect">
            <a:avLst/>
          </a:prstGeom>
          <a:noFill/>
          <a:ln w="9525">
            <a:noFill/>
            <a:miter lim="800000"/>
          </a:ln>
          <a:effectLst/>
        </p:spPr>
        <p:txBody>
          <a:bodyPr>
            <a:spAutoFit/>
          </a:bodyPr>
          <a:lstStyle/>
          <a:p>
            <a:pPr>
              <a:spcBef>
                <a:spcPct val="50000"/>
              </a:spcBef>
            </a:pPr>
            <a:r>
              <a:rPr lang="zh-CN" altLang="en-US" sz="2800" b="1" dirty="0"/>
              <a:t>（</a:t>
            </a:r>
            <a:r>
              <a:rPr lang="en-US" altLang="zh-CN" sz="2800" b="1" dirty="0"/>
              <a:t>2</a:t>
            </a:r>
            <a:r>
              <a:rPr lang="zh-CN" altLang="en-US" sz="2800" b="1" dirty="0"/>
              <a:t>）意义：</a:t>
            </a:r>
            <a:endParaRPr lang="zh-CN" altLang="en-US" sz="2800" b="1" dirty="0"/>
          </a:p>
        </p:txBody>
      </p:sp>
      <p:sp>
        <p:nvSpPr>
          <p:cNvPr id="8" name="Text Box 7"/>
          <p:cNvSpPr txBox="1">
            <a:spLocks noChangeArrowheads="1"/>
          </p:cNvSpPr>
          <p:nvPr/>
        </p:nvSpPr>
        <p:spPr bwMode="auto">
          <a:xfrm>
            <a:off x="617501" y="2143116"/>
            <a:ext cx="10572824" cy="1814830"/>
          </a:xfrm>
          <a:prstGeom prst="rect">
            <a:avLst/>
          </a:prstGeom>
          <a:noFill/>
          <a:ln w="9525">
            <a:solidFill>
              <a:srgbClr val="FF0000"/>
            </a:solidFill>
            <a:miter lim="800000"/>
          </a:ln>
          <a:effectLst/>
        </p:spPr>
        <p:txBody>
          <a:bodyPr wrap="square">
            <a:spAutoFit/>
          </a:bodyPr>
          <a:lstStyle/>
          <a:p>
            <a:pPr>
              <a:spcBef>
                <a:spcPct val="50000"/>
              </a:spcBef>
            </a:pPr>
            <a:r>
              <a:rPr lang="zh-CN" altLang="en-US" sz="2800" b="1" dirty="0" smtClean="0">
                <a:solidFill>
                  <a:schemeClr val="tx1"/>
                </a:solidFill>
              </a:rPr>
              <a:t>大会规定党的名称为</a:t>
            </a:r>
            <a:r>
              <a:rPr lang="zh-CN" altLang="en-US" sz="2800" b="1" dirty="0" smtClean="0">
                <a:solidFill>
                  <a:schemeClr val="tx1"/>
                </a:solidFill>
                <a:latin typeface="Arial" panose="020B0604020202020204"/>
              </a:rPr>
              <a:t>“</a:t>
            </a:r>
            <a:r>
              <a:rPr lang="zh-CN" altLang="en-US" sz="2800" b="1" dirty="0" smtClean="0">
                <a:solidFill>
                  <a:schemeClr val="tx1"/>
                </a:solidFill>
              </a:rPr>
              <a:t>中国共产党</a:t>
            </a:r>
            <a:r>
              <a:rPr lang="zh-CN" altLang="en-US" sz="2800" b="1" dirty="0" smtClean="0">
                <a:solidFill>
                  <a:schemeClr val="tx1"/>
                </a:solidFill>
                <a:latin typeface="Arial" panose="020B0604020202020204"/>
              </a:rPr>
              <a:t>”</a:t>
            </a:r>
            <a:r>
              <a:rPr lang="zh-CN" altLang="en-US" sz="2800" b="1" dirty="0" smtClean="0">
                <a:solidFill>
                  <a:schemeClr val="tx1"/>
                </a:solidFill>
              </a:rPr>
              <a:t>；</a:t>
            </a:r>
            <a:r>
              <a:rPr lang="zh-CN" altLang="en-US" sz="2800" b="1" dirty="0" smtClean="0"/>
              <a:t>通</a:t>
            </a:r>
            <a:r>
              <a:rPr lang="zh-CN" altLang="en-US" sz="2800" b="1" dirty="0"/>
              <a:t>过了党的纲领，确立党的奋斗目标是推翻资产阶级政权，建立无产阶级专政，实</a:t>
            </a:r>
            <a:r>
              <a:rPr lang="zh-CN" altLang="en-US" sz="2800" b="1" dirty="0" smtClean="0"/>
              <a:t>现社会主义和共</a:t>
            </a:r>
            <a:r>
              <a:rPr lang="zh-CN" altLang="en-US" sz="2800" b="1" dirty="0"/>
              <a:t>产主义；确立党的中心任务</a:t>
            </a:r>
            <a:r>
              <a:rPr lang="zh-CN" altLang="en-US" sz="2800" b="1" dirty="0" smtClean="0"/>
              <a:t>是</a:t>
            </a:r>
            <a:r>
              <a:rPr lang="zh-CN" altLang="en-US" sz="2800" b="1" dirty="0" smtClean="0"/>
              <a:t>组织工人阶级，开 展工人运动</a:t>
            </a:r>
            <a:r>
              <a:rPr lang="zh-CN" altLang="en-US" sz="2800" b="1" i="1" dirty="0" smtClean="0"/>
              <a:t> </a:t>
            </a:r>
            <a:r>
              <a:rPr lang="zh-CN" altLang="en-US" sz="2800" b="1" dirty="0" smtClean="0"/>
              <a:t>；</a:t>
            </a:r>
            <a:r>
              <a:rPr lang="zh-CN" altLang="en-US" sz="2800" b="1" dirty="0"/>
              <a:t>成立了党的领导机构中央局，选举陈独秀为中央局书记。 </a:t>
            </a:r>
            <a:endParaRPr lang="zh-CN" altLang="en-US" sz="2800" b="1" dirty="0"/>
          </a:p>
        </p:txBody>
      </p:sp>
      <p:sp>
        <p:nvSpPr>
          <p:cNvPr id="9" name="Text Box 8"/>
          <p:cNvSpPr txBox="1">
            <a:spLocks noChangeArrowheads="1"/>
          </p:cNvSpPr>
          <p:nvPr/>
        </p:nvSpPr>
        <p:spPr bwMode="auto">
          <a:xfrm>
            <a:off x="546063" y="4857760"/>
            <a:ext cx="10528318" cy="954107"/>
          </a:xfrm>
          <a:prstGeom prst="rect">
            <a:avLst/>
          </a:prstGeom>
          <a:noFill/>
          <a:ln w="9525">
            <a:solidFill>
              <a:srgbClr val="FF0000"/>
            </a:solidFill>
            <a:miter lim="800000"/>
          </a:ln>
          <a:effectLst/>
        </p:spPr>
        <p:txBody>
          <a:bodyPr wrap="square">
            <a:spAutoFit/>
          </a:bodyPr>
          <a:lstStyle/>
          <a:p>
            <a:r>
              <a:rPr lang="zh-CN" altLang="en-US" sz="2800" b="1" dirty="0"/>
              <a:t>中国共产党的成立是中国历史上开天辟地的大事，自从有了中国共产党，中国革命的面目就焕然一新了。 </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p:bldP spid="7" grpId="0"/>
      <p:bldP spid="8" grpId="0" bldLvl="0" animBg="1"/>
      <p:bldP spid="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25441" y="1214422"/>
            <a:ext cx="7929618" cy="500066"/>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2</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．中共七大（</a:t>
            </a:r>
            <a:r>
              <a:rPr kumimoji="0" lang="en-US" altLang="zh-CN"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1945</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a:t>
            </a:r>
            <a:r>
              <a:rPr kumimoji="0" lang="en-US" altLang="zh-CN"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4</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月</a:t>
            </a:r>
            <a:r>
              <a:rPr lang="en-US" altLang="zh-CN" sz="3200" smtClean="0">
                <a:solidFill>
                  <a:srgbClr val="FF0000"/>
                </a:solidFill>
                <a:latin typeface="黑体" panose="02010609060101010101" pitchFamily="49" charset="-122"/>
                <a:ea typeface="黑体" panose="02010609060101010101" pitchFamily="49" charset="-122"/>
                <a:cs typeface="+mj-cs"/>
              </a:rPr>
              <a:t>-6</a:t>
            </a:r>
            <a:r>
              <a:rPr lang="zh-CN" altLang="en-US" sz="3200" smtClean="0">
                <a:solidFill>
                  <a:srgbClr val="FF0000"/>
                </a:solidFill>
                <a:latin typeface="黑体" panose="02010609060101010101" pitchFamily="49" charset="-122"/>
                <a:ea typeface="黑体" panose="02010609060101010101" pitchFamily="49" charset="-122"/>
                <a:cs typeface="+mj-cs"/>
              </a:rPr>
              <a:t>月</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，延安）</a:t>
            </a:r>
            <a:endPar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3" name="矩形 2"/>
          <p:cNvSpPr/>
          <p:nvPr/>
        </p:nvSpPr>
        <p:spPr>
          <a:xfrm>
            <a:off x="3745876" y="214290"/>
            <a:ext cx="4288353" cy="707886"/>
          </a:xfrm>
          <a:prstGeom prst="rect">
            <a:avLst/>
          </a:prstGeom>
        </p:spPr>
        <p:txBody>
          <a:bodyPr wrap="none">
            <a:spAutoFit/>
          </a:bodyPr>
          <a:lstStyle/>
          <a:p>
            <a:r>
              <a:rPr lang="zh-CN" altLang="en-US" sz="4000" b="1" dirty="0" smtClean="0">
                <a:latin typeface="微软雅黑" panose="020B0503020204020204" pitchFamily="34" charset="-122"/>
                <a:ea typeface="微软雅黑" panose="020B0503020204020204" pitchFamily="34" charset="-122"/>
              </a:rPr>
              <a:t>四、抗日战争时期</a:t>
            </a:r>
            <a:endParaRPr lang="zh-CN" altLang="en-US" sz="4000" dirty="0">
              <a:latin typeface="微软雅黑" panose="020B0503020204020204" pitchFamily="34" charset="-122"/>
              <a:ea typeface="微软雅黑" panose="020B0503020204020204" pitchFamily="34" charset="-122"/>
            </a:endParaRPr>
          </a:p>
        </p:txBody>
      </p:sp>
      <p:sp>
        <p:nvSpPr>
          <p:cNvPr id="5" name="矩形 4"/>
          <p:cNvSpPr/>
          <p:nvPr/>
        </p:nvSpPr>
        <p:spPr>
          <a:xfrm>
            <a:off x="331749" y="1977086"/>
            <a:ext cx="2880917" cy="523220"/>
          </a:xfrm>
          <a:prstGeom prst="rect">
            <a:avLst/>
          </a:prstGeom>
        </p:spPr>
        <p:txBody>
          <a:bodyPr wrap="none">
            <a:spAutoFit/>
          </a:bodyPr>
          <a:lstStyle/>
          <a:p>
            <a:r>
              <a:rPr lang="zh-CN" altLang="en-US" sz="2800" b="1" dirty="0"/>
              <a:t>（</a:t>
            </a:r>
            <a:r>
              <a:rPr lang="en-US" altLang="zh-CN" sz="2800" b="1" dirty="0"/>
              <a:t>1</a:t>
            </a:r>
            <a:r>
              <a:rPr lang="zh-CN" altLang="en-US" sz="2800" b="1" dirty="0"/>
              <a:t>）主要内容：</a:t>
            </a:r>
            <a:endParaRPr lang="zh-CN" altLang="en-US" sz="2800" b="1" dirty="0"/>
          </a:p>
        </p:txBody>
      </p:sp>
      <p:sp>
        <p:nvSpPr>
          <p:cNvPr id="6" name="矩形 5"/>
          <p:cNvSpPr/>
          <p:nvPr/>
        </p:nvSpPr>
        <p:spPr>
          <a:xfrm>
            <a:off x="617501" y="2643182"/>
            <a:ext cx="10501386" cy="1383665"/>
          </a:xfrm>
          <a:prstGeom prst="rect">
            <a:avLst/>
          </a:prstGeom>
        </p:spPr>
        <p:txBody>
          <a:bodyPr wrap="square">
            <a:spAutoFit/>
          </a:bodyPr>
          <a:lstStyle/>
          <a:p>
            <a:r>
              <a:rPr lang="zh-CN" altLang="en-US" sz="2800" b="1" dirty="0" smtClean="0">
                <a:latin typeface="+mn-ea"/>
              </a:rPr>
              <a:t>制</a:t>
            </a:r>
            <a:r>
              <a:rPr lang="zh-CN" altLang="en-US" sz="2800" b="1" dirty="0">
                <a:latin typeface="+mn-ea"/>
              </a:rPr>
              <a:t>定了党的政治路线即放手发动群众，壮大人民力量，在中国共产党的领导下，打败日本侵略者，建立一个新民主主义的中国。</a:t>
            </a:r>
            <a:r>
              <a:rPr lang="zh-CN" altLang="en-US" sz="2800" b="1" dirty="0" smtClean="0">
                <a:solidFill>
                  <a:srgbClr val="FF0000"/>
                </a:solidFill>
                <a:latin typeface="+mn-ea"/>
                <a:sym typeface="+mn-ea"/>
              </a:rPr>
              <a:t>确立了毛泽东思想在全党的指导地位</a:t>
            </a:r>
            <a:r>
              <a:rPr lang="en-US" altLang="zh-CN" sz="2800" b="1" dirty="0" smtClean="0">
                <a:latin typeface="+mn-ea"/>
                <a:sym typeface="+mn-ea"/>
              </a:rPr>
              <a:t>;</a:t>
            </a:r>
            <a:r>
              <a:rPr lang="zh-CN" altLang="en-US" sz="2800" b="1" dirty="0">
                <a:latin typeface="+mn-ea"/>
              </a:rPr>
              <a:t> </a:t>
            </a:r>
            <a:endParaRPr lang="zh-CN" altLang="en-US" sz="2800" b="1" dirty="0">
              <a:latin typeface="+mn-ea"/>
            </a:endParaRPr>
          </a:p>
        </p:txBody>
      </p:sp>
      <p:sp>
        <p:nvSpPr>
          <p:cNvPr id="7" name="矩形 6"/>
          <p:cNvSpPr/>
          <p:nvPr/>
        </p:nvSpPr>
        <p:spPr>
          <a:xfrm>
            <a:off x="331749" y="4263102"/>
            <a:ext cx="2500330" cy="523220"/>
          </a:xfrm>
          <a:prstGeom prst="rect">
            <a:avLst/>
          </a:prstGeom>
        </p:spPr>
        <p:txBody>
          <a:bodyPr wrap="square">
            <a:spAutoFit/>
          </a:bodyPr>
          <a:lstStyle/>
          <a:p>
            <a:pPr marL="342900" lvl="0" indent="-342900">
              <a:spcBef>
                <a:spcPct val="20000"/>
              </a:spcBef>
              <a:defRPr/>
            </a:pPr>
            <a:r>
              <a:rPr lang="zh-CN" altLang="en-US" sz="2800" b="1" dirty="0"/>
              <a:t>（</a:t>
            </a:r>
            <a:r>
              <a:rPr lang="en-US" altLang="zh-CN" sz="2800" b="1" dirty="0"/>
              <a:t>2</a:t>
            </a:r>
            <a:r>
              <a:rPr lang="zh-CN" altLang="en-US" sz="2800" b="1" dirty="0"/>
              <a:t>）意义：</a:t>
            </a:r>
            <a:endParaRPr lang="zh-CN" altLang="en-US" sz="2800" b="1" dirty="0"/>
          </a:p>
        </p:txBody>
      </p:sp>
      <p:sp>
        <p:nvSpPr>
          <p:cNvPr id="8" name="Rectangle 4"/>
          <p:cNvSpPr>
            <a:spLocks noChangeArrowheads="1"/>
          </p:cNvSpPr>
          <p:nvPr/>
        </p:nvSpPr>
        <p:spPr bwMode="auto">
          <a:xfrm>
            <a:off x="546063" y="4929198"/>
            <a:ext cx="10287072" cy="523220"/>
          </a:xfrm>
          <a:prstGeom prst="rect">
            <a:avLst/>
          </a:prstGeom>
          <a:noFill/>
          <a:ln w="9525">
            <a:noFill/>
            <a:miter lim="800000"/>
          </a:ln>
          <a:effectLst/>
        </p:spPr>
        <p:txBody>
          <a:bodyPr wrap="square" anchor="ctr">
            <a:spAutoFit/>
          </a:bodyPr>
          <a:lstStyle/>
          <a:p>
            <a:r>
              <a:rPr lang="zh-CN" altLang="en-US" sz="2800" b="1" dirty="0" smtClean="0"/>
              <a:t>为争取抗战的胜利和实现中国的光明前途准备了条件。 </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03187" y="428604"/>
            <a:ext cx="10215634" cy="3539430"/>
          </a:xfrm>
          <a:prstGeom prst="rect">
            <a:avLst/>
          </a:prstGeom>
        </p:spPr>
        <p:txBody>
          <a:bodyPr wrap="square">
            <a:spAutoFit/>
          </a:bodyPr>
          <a:lstStyle/>
          <a:p>
            <a:r>
              <a:rPr lang="zh-CN" altLang="zh-CN" sz="2800" b="1" dirty="0" smtClean="0"/>
              <a:t>（</a:t>
            </a:r>
            <a:r>
              <a:rPr lang="en-US" altLang="zh-CN" sz="2800" b="1" dirty="0" smtClean="0"/>
              <a:t>2018·</a:t>
            </a:r>
            <a:r>
              <a:rPr lang="zh-CN" altLang="zh-CN" sz="2800" b="1" dirty="0" smtClean="0"/>
              <a:t>北京高考</a:t>
            </a:r>
            <a:r>
              <a:rPr lang="en-US" altLang="zh-CN" sz="2800" b="1" dirty="0" smtClean="0"/>
              <a:t>·17</a:t>
            </a:r>
            <a:r>
              <a:rPr lang="zh-CN" altLang="zh-CN" sz="2800" b="1" dirty="0" smtClean="0"/>
              <a:t>）国民革命失败后，苏共领导人曾认为，中国红军不可能在农村有所作为，只能等待时机配合城市工人暴动。但是，毛泽东成功探索出一条中国革命的独特道路。对这一探索历程表述准确的是</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A</a:t>
            </a:r>
            <a:r>
              <a:rPr lang="zh-CN" altLang="zh-CN" sz="2800" b="1" dirty="0" smtClean="0"/>
              <a:t>．南昌起义→遵义会议→《星星之火，可以燎原》</a:t>
            </a:r>
            <a:endParaRPr lang="zh-CN" altLang="zh-CN" sz="2800" b="1" dirty="0" smtClean="0"/>
          </a:p>
          <a:p>
            <a:r>
              <a:rPr lang="en-US" altLang="zh-CN" sz="2800" b="1" dirty="0" smtClean="0"/>
              <a:t>B</a:t>
            </a:r>
            <a:r>
              <a:rPr lang="zh-CN" altLang="zh-CN" sz="2800" b="1" dirty="0" smtClean="0"/>
              <a:t>．中共“七大”→“工农武装割据”→敌后游击战</a:t>
            </a:r>
            <a:endParaRPr lang="zh-CN" altLang="zh-CN" sz="2800" b="1" dirty="0" smtClean="0"/>
          </a:p>
          <a:p>
            <a:r>
              <a:rPr lang="en-US" altLang="zh-CN" sz="2800" b="1" dirty="0" smtClean="0"/>
              <a:t>C</a:t>
            </a:r>
            <a:r>
              <a:rPr lang="zh-CN" altLang="zh-CN" sz="2800" b="1" dirty="0" smtClean="0"/>
              <a:t>．秋收起义→“工农武装割据”→中共“七大”</a:t>
            </a:r>
            <a:endParaRPr lang="zh-CN" altLang="zh-CN" sz="2800" b="1" dirty="0" smtClean="0"/>
          </a:p>
          <a:p>
            <a:r>
              <a:rPr lang="en-US" altLang="zh-CN" sz="2800" b="1" dirty="0" smtClean="0"/>
              <a:t>D</a:t>
            </a:r>
            <a:r>
              <a:rPr lang="zh-CN" altLang="zh-CN" sz="2800" b="1" dirty="0" smtClean="0"/>
              <a:t>．遵义会议→井冈山道路→《论持久战》</a:t>
            </a:r>
            <a:endParaRPr lang="zh-CN" altLang="zh-CN" sz="2800" b="1" dirty="0"/>
          </a:p>
        </p:txBody>
      </p:sp>
      <p:sp>
        <p:nvSpPr>
          <p:cNvPr id="3" name="矩形 2"/>
          <p:cNvSpPr/>
          <p:nvPr/>
        </p:nvSpPr>
        <p:spPr>
          <a:xfrm>
            <a:off x="3617897" y="1500174"/>
            <a:ext cx="55816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3065489" y="142852"/>
            <a:ext cx="4695812" cy="850900"/>
          </a:xfrm>
          <a:prstGeom prst="rect">
            <a:avLst/>
          </a:prstGeom>
          <a:noFill/>
          <a:ln w="9525" algn="ctr">
            <a:noFill/>
            <a:miter lim="800000"/>
          </a:ln>
          <a:effectLst/>
        </p:spPr>
        <p:txBody>
          <a:bodyPr anchor="ctr"/>
          <a:lstStyle/>
          <a:p>
            <a:r>
              <a:rPr lang="zh-CN" altLang="en-US" sz="3200" b="1" dirty="0" smtClean="0">
                <a:solidFill>
                  <a:srgbClr val="000066"/>
                </a:solidFill>
              </a:rPr>
              <a:t>毛</a:t>
            </a:r>
            <a:r>
              <a:rPr lang="zh-CN" altLang="en-US" sz="3200" b="1" dirty="0">
                <a:solidFill>
                  <a:srgbClr val="000066"/>
                </a:solidFill>
              </a:rPr>
              <a:t>泽东思想的形成与发展</a:t>
            </a:r>
            <a:endParaRPr lang="zh-CN" altLang="en-US" sz="3200" b="1" dirty="0">
              <a:solidFill>
                <a:srgbClr val="000066"/>
              </a:solidFill>
            </a:endParaRPr>
          </a:p>
        </p:txBody>
      </p:sp>
      <p:graphicFrame>
        <p:nvGraphicFramePr>
          <p:cNvPr id="3" name="Group 104"/>
          <p:cNvGraphicFramePr/>
          <p:nvPr/>
        </p:nvGraphicFramePr>
        <p:xfrm>
          <a:off x="1044606" y="1306533"/>
          <a:ext cx="8929687" cy="5113338"/>
        </p:xfrm>
        <a:graphic>
          <a:graphicData uri="http://schemas.openxmlformats.org/drawingml/2006/table">
            <a:tbl>
              <a:tblPr/>
              <a:tblGrid>
                <a:gridCol w="1006475"/>
                <a:gridCol w="2379662"/>
                <a:gridCol w="2447925"/>
                <a:gridCol w="3095625"/>
              </a:tblGrid>
              <a:tr h="647700">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阶段</a:t>
                      </a:r>
                      <a:endParaRPr kumimoji="0" lang="zh-CN" altLang="en-US"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时期</a:t>
                      </a:r>
                      <a:endParaRPr kumimoji="0" lang="zh-CN" altLang="en-US"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著作</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内容</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17713">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en-US" altLang="zh-CN"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a:t>
                      </a:r>
                      <a:r>
                        <a:rPr kumimoji="0" lang="zh-CN" altLang="en-US"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en-US"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endParaRPr>
                    </a:p>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萌芽</a:t>
                      </a:r>
                      <a:endParaRPr kumimoji="0" lang="zh-CN" altLang="en-US"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7925">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en-US"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a:t>
                      </a: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endParaRPr>
                    </a:p>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形成</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 name="Text Box 44"/>
          <p:cNvSpPr txBox="1">
            <a:spLocks noChangeArrowheads="1"/>
          </p:cNvSpPr>
          <p:nvPr/>
        </p:nvSpPr>
        <p:spPr bwMode="auto">
          <a:xfrm>
            <a:off x="1982818" y="2314596"/>
            <a:ext cx="2663825" cy="1038225"/>
          </a:xfrm>
          <a:prstGeom prst="rect">
            <a:avLst/>
          </a:prstGeom>
          <a:noFill/>
          <a:ln w="9525" algn="ctr">
            <a:noFill/>
            <a:miter lim="800000"/>
          </a:ln>
          <a:effectLst/>
        </p:spPr>
        <p:txBody>
          <a:bodyPr>
            <a:spAutoFit/>
          </a:bodyPr>
          <a:lstStyle/>
          <a:p>
            <a:r>
              <a:rPr lang="zh-CN" altLang="en-US" sz="3100" b="1" dirty="0">
                <a:latin typeface="宋体" panose="02010600030101010101" pitchFamily="2" charset="-122"/>
              </a:rPr>
              <a:t>国民革命时期</a:t>
            </a:r>
            <a:endParaRPr lang="zh-CN" altLang="en-US" sz="3100" b="1" dirty="0">
              <a:latin typeface="宋体" panose="02010600030101010101" pitchFamily="2" charset="-122"/>
            </a:endParaRPr>
          </a:p>
          <a:p>
            <a:r>
              <a:rPr lang="en-US" altLang="zh-CN" sz="3100" b="1" dirty="0">
                <a:latin typeface="宋体" panose="02010600030101010101" pitchFamily="2" charset="-122"/>
              </a:rPr>
              <a:t>1924-1927</a:t>
            </a:r>
            <a:endParaRPr lang="en-US" altLang="zh-CN" sz="3100" b="1" dirty="0">
              <a:latin typeface="宋体" panose="02010600030101010101" pitchFamily="2" charset="-122"/>
            </a:endParaRPr>
          </a:p>
        </p:txBody>
      </p:sp>
      <p:sp>
        <p:nvSpPr>
          <p:cNvPr id="5" name="Text Box 49"/>
          <p:cNvSpPr txBox="1">
            <a:spLocks noChangeArrowheads="1"/>
          </p:cNvSpPr>
          <p:nvPr/>
        </p:nvSpPr>
        <p:spPr bwMode="auto">
          <a:xfrm>
            <a:off x="1839943" y="4043383"/>
            <a:ext cx="2663825" cy="1984375"/>
          </a:xfrm>
          <a:prstGeom prst="rect">
            <a:avLst/>
          </a:prstGeom>
          <a:noFill/>
          <a:ln w="9525">
            <a:noFill/>
            <a:miter lim="800000"/>
          </a:ln>
        </p:spPr>
        <p:txBody>
          <a:bodyPr>
            <a:spAutoFit/>
          </a:bodyPr>
          <a:lstStyle/>
          <a:p>
            <a:pPr algn="ctr"/>
            <a:r>
              <a:rPr lang="zh-CN" altLang="en-US" sz="3100" b="1" dirty="0">
                <a:latin typeface="宋体" panose="02010600030101010101" pitchFamily="2" charset="-122"/>
              </a:rPr>
              <a:t>土地革命时期（国共十年对峙时期）</a:t>
            </a:r>
            <a:endParaRPr lang="zh-CN" altLang="en-US" sz="3100" b="1" dirty="0">
              <a:latin typeface="宋体" panose="02010600030101010101" pitchFamily="2" charset="-122"/>
            </a:endParaRPr>
          </a:p>
          <a:p>
            <a:pPr algn="ctr"/>
            <a:r>
              <a:rPr lang="en-US" altLang="zh-CN" sz="3100" b="1" dirty="0">
                <a:latin typeface="宋体" panose="02010600030101010101" pitchFamily="2" charset="-122"/>
              </a:rPr>
              <a:t>1927-1937</a:t>
            </a:r>
            <a:endParaRPr lang="en-US" altLang="zh-CN" sz="3100" b="1" dirty="0">
              <a:latin typeface="宋体" panose="02010600030101010101" pitchFamily="2" charset="-122"/>
            </a:endParaRPr>
          </a:p>
        </p:txBody>
      </p:sp>
      <p:sp>
        <p:nvSpPr>
          <p:cNvPr id="6" name="Text Box 45"/>
          <p:cNvSpPr txBox="1">
            <a:spLocks noChangeArrowheads="1"/>
          </p:cNvSpPr>
          <p:nvPr/>
        </p:nvSpPr>
        <p:spPr bwMode="auto">
          <a:xfrm>
            <a:off x="4357718" y="1955821"/>
            <a:ext cx="2736850" cy="1984375"/>
          </a:xfrm>
          <a:prstGeom prst="rect">
            <a:avLst/>
          </a:prstGeom>
          <a:noFill/>
          <a:ln w="9525" algn="ctr">
            <a:noFill/>
            <a:miter lim="800000"/>
          </a:ln>
          <a:effectLst/>
        </p:spPr>
        <p:txBody>
          <a:bodyPr>
            <a:spAutoFit/>
          </a:bodyPr>
          <a:lstStyle/>
          <a:p>
            <a:r>
              <a:rPr lang="en-US" altLang="zh-CN" sz="3100" b="1" dirty="0">
                <a:latin typeface="宋体" panose="02010600030101010101" pitchFamily="2" charset="-122"/>
              </a:rPr>
              <a:t>《</a:t>
            </a:r>
            <a:r>
              <a:rPr lang="zh-CN" altLang="en-US" sz="3100" b="1" dirty="0">
                <a:latin typeface="宋体" panose="02010600030101010101" pitchFamily="2" charset="-122"/>
              </a:rPr>
              <a:t>中国社会各阶级的分析</a:t>
            </a:r>
            <a:r>
              <a:rPr lang="en-US" altLang="zh-CN" sz="3100" b="1" dirty="0">
                <a:latin typeface="宋体" panose="02010600030101010101" pitchFamily="2" charset="-122"/>
              </a:rPr>
              <a:t>》《</a:t>
            </a:r>
            <a:r>
              <a:rPr lang="zh-CN" altLang="en-US" sz="3100" b="1" dirty="0">
                <a:latin typeface="宋体" panose="02010600030101010101" pitchFamily="2" charset="-122"/>
              </a:rPr>
              <a:t>湖南农民运动考察报告</a:t>
            </a:r>
            <a:r>
              <a:rPr lang="en-US" altLang="zh-CN" sz="3100" b="1" dirty="0">
                <a:latin typeface="宋体" panose="02010600030101010101" pitchFamily="2" charset="-122"/>
              </a:rPr>
              <a:t>》</a:t>
            </a:r>
            <a:endParaRPr lang="en-US" altLang="zh-CN" sz="3100" b="1" dirty="0">
              <a:latin typeface="宋体" panose="02010600030101010101" pitchFamily="2" charset="-122"/>
            </a:endParaRPr>
          </a:p>
        </p:txBody>
      </p:sp>
      <p:sp>
        <p:nvSpPr>
          <p:cNvPr id="7" name="Text Box 46"/>
          <p:cNvSpPr txBox="1">
            <a:spLocks noChangeArrowheads="1"/>
          </p:cNvSpPr>
          <p:nvPr/>
        </p:nvSpPr>
        <p:spPr bwMode="auto">
          <a:xfrm>
            <a:off x="6915181" y="1955821"/>
            <a:ext cx="3059112" cy="1984375"/>
          </a:xfrm>
          <a:prstGeom prst="rect">
            <a:avLst/>
          </a:prstGeom>
          <a:noFill/>
          <a:ln w="9525" algn="ctr">
            <a:noFill/>
            <a:miter lim="800000"/>
          </a:ln>
          <a:effectLst/>
        </p:spPr>
        <p:txBody>
          <a:bodyPr>
            <a:spAutoFit/>
          </a:bodyPr>
          <a:lstStyle/>
          <a:p>
            <a:r>
              <a:rPr lang="zh-CN" altLang="en-US" sz="3100" b="1" dirty="0">
                <a:latin typeface="宋体" panose="02010600030101010101" pitchFamily="2" charset="-122"/>
              </a:rPr>
              <a:t>坚持无产阶级对民主革命的领导权和依靠农民进行斗争</a:t>
            </a:r>
            <a:endParaRPr lang="zh-CN" altLang="en-US" sz="3100" b="1" dirty="0">
              <a:latin typeface="宋体" panose="02010600030101010101" pitchFamily="2" charset="-122"/>
            </a:endParaRPr>
          </a:p>
        </p:txBody>
      </p:sp>
      <p:sp>
        <p:nvSpPr>
          <p:cNvPr id="8" name="Text Box 50"/>
          <p:cNvSpPr txBox="1">
            <a:spLocks noChangeArrowheads="1"/>
          </p:cNvSpPr>
          <p:nvPr/>
        </p:nvSpPr>
        <p:spPr bwMode="auto">
          <a:xfrm>
            <a:off x="6878668" y="3971946"/>
            <a:ext cx="3311525" cy="2457450"/>
          </a:xfrm>
          <a:prstGeom prst="rect">
            <a:avLst/>
          </a:prstGeom>
          <a:noFill/>
          <a:ln w="9525" algn="ctr">
            <a:noFill/>
            <a:miter lim="800000"/>
          </a:ln>
          <a:effectLst/>
        </p:spPr>
        <p:txBody>
          <a:bodyPr>
            <a:spAutoFit/>
          </a:bodyPr>
          <a:lstStyle/>
          <a:p>
            <a:r>
              <a:rPr lang="zh-CN" altLang="en-US" sz="3100" b="1" dirty="0">
                <a:latin typeface="宋体" panose="02010600030101010101" pitchFamily="2" charset="-122"/>
              </a:rPr>
              <a:t>工农武装割据（农村包围城市、</a:t>
            </a:r>
            <a:endParaRPr lang="zh-CN" altLang="en-US" sz="3100" b="1" dirty="0">
              <a:latin typeface="宋体" panose="02010600030101010101" pitchFamily="2" charset="-122"/>
            </a:endParaRPr>
          </a:p>
          <a:p>
            <a:r>
              <a:rPr lang="zh-CN" altLang="en-US" sz="3100" b="1" dirty="0">
                <a:latin typeface="宋体" panose="02010600030101010101" pitchFamily="2" charset="-122"/>
              </a:rPr>
              <a:t>武装夺取政权道路），“星星之火，可以燎原”</a:t>
            </a:r>
            <a:endParaRPr lang="zh-CN" altLang="en-US" sz="3100" b="1" dirty="0">
              <a:latin typeface="宋体" panose="02010600030101010101" pitchFamily="2" charset="-122"/>
            </a:endParaRPr>
          </a:p>
        </p:txBody>
      </p:sp>
      <p:sp>
        <p:nvSpPr>
          <p:cNvPr id="9" name="Text Box 45"/>
          <p:cNvSpPr txBox="1">
            <a:spLocks noChangeArrowheads="1"/>
          </p:cNvSpPr>
          <p:nvPr/>
        </p:nvSpPr>
        <p:spPr bwMode="auto">
          <a:xfrm>
            <a:off x="4284693" y="4114821"/>
            <a:ext cx="2520950" cy="1984375"/>
          </a:xfrm>
          <a:prstGeom prst="rect">
            <a:avLst/>
          </a:prstGeom>
          <a:noFill/>
          <a:ln w="9525" algn="ctr">
            <a:noFill/>
            <a:miter lim="800000"/>
          </a:ln>
          <a:effectLst/>
        </p:spPr>
        <p:txBody>
          <a:bodyPr>
            <a:spAutoFit/>
          </a:bodyPr>
          <a:lstStyle/>
          <a:p>
            <a:pPr algn="ctr"/>
            <a:r>
              <a:rPr lang="en-US" altLang="zh-CN" sz="3100" b="1" dirty="0">
                <a:latin typeface="宋体" panose="02010600030101010101" pitchFamily="2" charset="-122"/>
              </a:rPr>
              <a:t>《</a:t>
            </a:r>
            <a:r>
              <a:rPr lang="zh-CN" altLang="en-US" sz="3100" b="1" dirty="0">
                <a:latin typeface="宋体" panose="02010600030101010101" pitchFamily="2" charset="-122"/>
              </a:rPr>
              <a:t>井冈山的斗争</a:t>
            </a:r>
            <a:r>
              <a:rPr lang="en-US" altLang="zh-CN" sz="3100" b="1" dirty="0">
                <a:latin typeface="宋体" panose="02010600030101010101" pitchFamily="2" charset="-122"/>
              </a:rPr>
              <a:t>》《</a:t>
            </a:r>
            <a:r>
              <a:rPr lang="zh-CN" altLang="en-US" sz="3100" b="1" dirty="0">
                <a:latin typeface="宋体" panose="02010600030101010101" pitchFamily="2" charset="-122"/>
              </a:rPr>
              <a:t>星星之火，可以燎原</a:t>
            </a:r>
            <a:r>
              <a:rPr lang="en-US" altLang="zh-CN" sz="3100" b="1" dirty="0">
                <a:latin typeface="宋体" panose="02010600030101010101" pitchFamily="2" charset="-122"/>
              </a:rPr>
              <a:t>》</a:t>
            </a:r>
            <a:endParaRPr lang="en-US" altLang="zh-CN" sz="3100" b="1" dirty="0">
              <a:latin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lide(fromBottom)">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slide(fromBottom)">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slide(fromBottom)">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slide(fromBottom)">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slide(fromBottom)">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046393" y="-71462"/>
            <a:ext cx="4838688" cy="850901"/>
          </a:xfrm>
          <a:prstGeom prst="rect">
            <a:avLst/>
          </a:prstGeom>
          <a:noFill/>
          <a:ln w="9525" algn="ctr">
            <a:noFill/>
            <a:miter lim="800000"/>
          </a:ln>
          <a:effectLst/>
        </p:spPr>
        <p:txBody>
          <a:bodyPr anchor="ctr"/>
          <a:lstStyle/>
          <a:p>
            <a:r>
              <a:rPr lang="zh-CN" altLang="en-US" sz="3200" b="1" dirty="0" smtClean="0">
                <a:solidFill>
                  <a:srgbClr val="000066"/>
                </a:solidFill>
              </a:rPr>
              <a:t>毛</a:t>
            </a:r>
            <a:r>
              <a:rPr lang="zh-CN" altLang="en-US" sz="3200" b="1" dirty="0">
                <a:solidFill>
                  <a:srgbClr val="000066"/>
                </a:solidFill>
              </a:rPr>
              <a:t>泽东思想的形成与发展</a:t>
            </a:r>
            <a:endParaRPr lang="zh-CN" altLang="en-US" sz="3200" b="1" dirty="0">
              <a:solidFill>
                <a:srgbClr val="000066"/>
              </a:solidFill>
            </a:endParaRPr>
          </a:p>
        </p:txBody>
      </p:sp>
      <p:graphicFrame>
        <p:nvGraphicFramePr>
          <p:cNvPr id="3" name="Group 156"/>
          <p:cNvGraphicFramePr/>
          <p:nvPr/>
        </p:nvGraphicFramePr>
        <p:xfrm>
          <a:off x="1258918" y="811234"/>
          <a:ext cx="8893175" cy="5903914"/>
        </p:xfrm>
        <a:graphic>
          <a:graphicData uri="http://schemas.openxmlformats.org/drawingml/2006/table">
            <a:tbl>
              <a:tblPr/>
              <a:tblGrid>
                <a:gridCol w="1079500"/>
                <a:gridCol w="2160588"/>
                <a:gridCol w="2932112"/>
                <a:gridCol w="2720975"/>
              </a:tblGrid>
              <a:tr h="576263">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阶段</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时期</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著作</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内容</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68425">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3</a:t>
                      </a: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成熟</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71663">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4</a:t>
                      </a: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发展</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87563">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a:t>
                      </a: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、新发展</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 name="Text Box 60"/>
          <p:cNvSpPr txBox="1">
            <a:spLocks noChangeArrowheads="1"/>
          </p:cNvSpPr>
          <p:nvPr/>
        </p:nvSpPr>
        <p:spPr bwMode="auto">
          <a:xfrm>
            <a:off x="2374931" y="4976834"/>
            <a:ext cx="2376487" cy="1038225"/>
          </a:xfrm>
          <a:prstGeom prst="rect">
            <a:avLst/>
          </a:prstGeom>
          <a:noFill/>
          <a:ln w="9525" algn="ctr">
            <a:noFill/>
            <a:miter lim="800000"/>
          </a:ln>
          <a:effectLst/>
        </p:spPr>
        <p:txBody>
          <a:bodyPr>
            <a:spAutoFit/>
          </a:bodyPr>
          <a:lstStyle/>
          <a:p>
            <a:r>
              <a:rPr lang="zh-CN" altLang="en-US" sz="3100" b="1">
                <a:latin typeface="宋体" panose="02010600030101010101" pitchFamily="2" charset="-122"/>
              </a:rPr>
              <a:t>新中国成立</a:t>
            </a:r>
            <a:endParaRPr lang="zh-CN" altLang="en-US" sz="3100" b="1">
              <a:latin typeface="宋体" panose="02010600030101010101" pitchFamily="2" charset="-122"/>
            </a:endParaRPr>
          </a:p>
          <a:p>
            <a:r>
              <a:rPr lang="en-US" altLang="zh-CN" sz="3100" b="1">
                <a:latin typeface="宋体" panose="02010600030101010101" pitchFamily="2" charset="-122"/>
              </a:rPr>
              <a:t>1949-1966</a:t>
            </a:r>
            <a:endParaRPr lang="en-US" altLang="zh-CN" sz="3100" b="1">
              <a:latin typeface="宋体" panose="02010600030101010101" pitchFamily="2" charset="-122"/>
            </a:endParaRPr>
          </a:p>
        </p:txBody>
      </p:sp>
      <p:sp>
        <p:nvSpPr>
          <p:cNvPr id="5" name="Text Box 51"/>
          <p:cNvSpPr txBox="1">
            <a:spLocks noChangeArrowheads="1"/>
          </p:cNvSpPr>
          <p:nvPr/>
        </p:nvSpPr>
        <p:spPr bwMode="auto">
          <a:xfrm>
            <a:off x="2232056" y="1530372"/>
            <a:ext cx="2447925" cy="1038225"/>
          </a:xfrm>
          <a:prstGeom prst="rect">
            <a:avLst/>
          </a:prstGeom>
          <a:noFill/>
          <a:ln w="9525" algn="ctr">
            <a:noFill/>
            <a:miter lim="800000"/>
          </a:ln>
          <a:effectLst/>
        </p:spPr>
        <p:txBody>
          <a:bodyPr>
            <a:spAutoFit/>
          </a:bodyPr>
          <a:lstStyle/>
          <a:p>
            <a:r>
              <a:rPr lang="zh-CN" altLang="en-US" sz="3100" b="1">
                <a:latin typeface="宋体" panose="02010600030101010101" pitchFamily="2" charset="-122"/>
              </a:rPr>
              <a:t>抗日战争时期</a:t>
            </a:r>
            <a:r>
              <a:rPr lang="en-US" altLang="zh-CN" sz="3100" b="1">
                <a:latin typeface="宋体" panose="02010600030101010101" pitchFamily="2" charset="-122"/>
              </a:rPr>
              <a:t>1937-1945</a:t>
            </a:r>
            <a:endParaRPr lang="en-US" altLang="zh-CN" sz="3100" b="1">
              <a:latin typeface="宋体" panose="02010600030101010101" pitchFamily="2" charset="-122"/>
            </a:endParaRPr>
          </a:p>
        </p:txBody>
      </p:sp>
      <p:sp>
        <p:nvSpPr>
          <p:cNvPr id="6" name="Text Box 55"/>
          <p:cNvSpPr txBox="1">
            <a:spLocks noChangeArrowheads="1"/>
          </p:cNvSpPr>
          <p:nvPr/>
        </p:nvSpPr>
        <p:spPr bwMode="auto">
          <a:xfrm>
            <a:off x="2232056" y="2941659"/>
            <a:ext cx="2376487" cy="1038225"/>
          </a:xfrm>
          <a:prstGeom prst="rect">
            <a:avLst/>
          </a:prstGeom>
          <a:noFill/>
          <a:ln w="9525" algn="ctr">
            <a:noFill/>
            <a:miter lim="800000"/>
          </a:ln>
          <a:effectLst/>
        </p:spPr>
        <p:txBody>
          <a:bodyPr>
            <a:spAutoFit/>
          </a:bodyPr>
          <a:lstStyle/>
          <a:p>
            <a:r>
              <a:rPr lang="zh-CN" altLang="en-US" sz="3100" b="1" dirty="0">
                <a:latin typeface="宋体" panose="02010600030101010101" pitchFamily="2" charset="-122"/>
              </a:rPr>
              <a:t>解放战争时期</a:t>
            </a:r>
            <a:r>
              <a:rPr lang="en-US" altLang="zh-CN" sz="3100" b="1" dirty="0">
                <a:latin typeface="宋体" panose="02010600030101010101" pitchFamily="2" charset="-122"/>
              </a:rPr>
              <a:t>1945-1949</a:t>
            </a:r>
            <a:endParaRPr lang="en-US" altLang="zh-CN" sz="3100" b="1" dirty="0">
              <a:latin typeface="宋体" panose="02010600030101010101" pitchFamily="2" charset="-122"/>
            </a:endParaRPr>
          </a:p>
        </p:txBody>
      </p:sp>
      <p:sp>
        <p:nvSpPr>
          <p:cNvPr id="7" name="Text Box 61"/>
          <p:cNvSpPr txBox="1">
            <a:spLocks noChangeArrowheads="1"/>
          </p:cNvSpPr>
          <p:nvPr/>
        </p:nvSpPr>
        <p:spPr bwMode="auto">
          <a:xfrm>
            <a:off x="4392643" y="4659334"/>
            <a:ext cx="3024188" cy="1984375"/>
          </a:xfrm>
          <a:prstGeom prst="rect">
            <a:avLst/>
          </a:prstGeom>
          <a:noFill/>
          <a:ln w="9525" algn="ctr">
            <a:noFill/>
            <a:miter lim="800000"/>
          </a:ln>
          <a:effectLst/>
        </p:spPr>
        <p:txBody>
          <a:bodyPr>
            <a:spAutoFit/>
          </a:bodyPr>
          <a:lstStyle/>
          <a:p>
            <a:r>
              <a:rPr lang="en-US" altLang="zh-CN" sz="3100" b="1" dirty="0">
                <a:latin typeface="宋体" panose="02010600030101010101" pitchFamily="2" charset="-122"/>
              </a:rPr>
              <a:t>《</a:t>
            </a:r>
            <a:r>
              <a:rPr lang="zh-CN" altLang="en-US" sz="3100" b="1" dirty="0">
                <a:latin typeface="宋体" panose="02010600030101010101" pitchFamily="2" charset="-122"/>
              </a:rPr>
              <a:t>论十大关系</a:t>
            </a:r>
            <a:r>
              <a:rPr lang="en-US" altLang="zh-CN" sz="3100" b="1" dirty="0">
                <a:latin typeface="宋体" panose="02010600030101010101" pitchFamily="2" charset="-122"/>
              </a:rPr>
              <a:t>》</a:t>
            </a:r>
            <a:endParaRPr lang="en-US" altLang="zh-CN" sz="3100" b="1" dirty="0">
              <a:latin typeface="宋体" panose="02010600030101010101" pitchFamily="2" charset="-122"/>
            </a:endParaRPr>
          </a:p>
          <a:p>
            <a:r>
              <a:rPr lang="en-US" altLang="zh-CN" sz="3100" b="1" dirty="0">
                <a:latin typeface="宋体" panose="02010600030101010101" pitchFamily="2" charset="-122"/>
              </a:rPr>
              <a:t>《</a:t>
            </a:r>
            <a:r>
              <a:rPr lang="zh-CN" altLang="en-US" sz="3100" b="1" dirty="0">
                <a:latin typeface="宋体" panose="02010600030101010101" pitchFamily="2" charset="-122"/>
              </a:rPr>
              <a:t>关于正确处理人民内部矛盾的问题</a:t>
            </a:r>
            <a:r>
              <a:rPr lang="en-US" altLang="zh-CN" sz="3100" b="1" dirty="0">
                <a:latin typeface="宋体" panose="02010600030101010101" pitchFamily="2" charset="-122"/>
              </a:rPr>
              <a:t>》</a:t>
            </a:r>
            <a:endParaRPr lang="en-US" altLang="zh-CN" sz="3100" b="1" dirty="0">
              <a:latin typeface="宋体" panose="02010600030101010101" pitchFamily="2" charset="-122"/>
            </a:endParaRPr>
          </a:p>
        </p:txBody>
      </p:sp>
      <p:sp>
        <p:nvSpPr>
          <p:cNvPr id="8" name="Text Box 53"/>
          <p:cNvSpPr txBox="1">
            <a:spLocks noChangeArrowheads="1"/>
          </p:cNvSpPr>
          <p:nvPr/>
        </p:nvSpPr>
        <p:spPr bwMode="auto">
          <a:xfrm>
            <a:off x="4319618" y="1314472"/>
            <a:ext cx="3167063" cy="1511300"/>
          </a:xfrm>
          <a:prstGeom prst="rect">
            <a:avLst/>
          </a:prstGeom>
          <a:noFill/>
          <a:ln w="9525" algn="ctr">
            <a:noFill/>
            <a:miter lim="800000"/>
          </a:ln>
          <a:effectLst/>
        </p:spPr>
        <p:txBody>
          <a:bodyPr>
            <a:spAutoFit/>
          </a:bodyPr>
          <a:lstStyle/>
          <a:p>
            <a:r>
              <a:rPr lang="en-US" altLang="zh-CN" sz="3100" b="1" dirty="0">
                <a:latin typeface="宋体" panose="02010600030101010101" pitchFamily="2" charset="-122"/>
              </a:rPr>
              <a:t>《</a:t>
            </a:r>
            <a:r>
              <a:rPr lang="zh-CN" altLang="en-US" sz="3100" b="1" dirty="0">
                <a:latin typeface="宋体" panose="02010600030101010101" pitchFamily="2" charset="-122"/>
              </a:rPr>
              <a:t>论持久战</a:t>
            </a:r>
            <a:r>
              <a:rPr lang="en-US" altLang="zh-CN" sz="3100" b="1" dirty="0">
                <a:latin typeface="宋体" panose="02010600030101010101" pitchFamily="2" charset="-122"/>
              </a:rPr>
              <a:t>》</a:t>
            </a:r>
            <a:endParaRPr lang="en-US" altLang="zh-CN" sz="3100" b="1" dirty="0">
              <a:latin typeface="宋体" panose="02010600030101010101" pitchFamily="2" charset="-122"/>
            </a:endParaRPr>
          </a:p>
          <a:p>
            <a:r>
              <a:rPr lang="en-US" altLang="zh-CN" sz="3100" b="1" dirty="0">
                <a:latin typeface="宋体" panose="02010600030101010101" pitchFamily="2" charset="-122"/>
              </a:rPr>
              <a:t>《</a:t>
            </a:r>
            <a:r>
              <a:rPr lang="zh-CN" altLang="en-US" sz="3100" b="1" dirty="0">
                <a:latin typeface="宋体" panose="02010600030101010101" pitchFamily="2" charset="-122"/>
              </a:rPr>
              <a:t>新民主主义论</a:t>
            </a:r>
            <a:r>
              <a:rPr lang="en-US" altLang="zh-CN" sz="3100" b="1" dirty="0">
                <a:latin typeface="宋体" panose="02010600030101010101" pitchFamily="2" charset="-122"/>
              </a:rPr>
              <a:t>》</a:t>
            </a:r>
            <a:endParaRPr lang="en-US" altLang="zh-CN" sz="3100" b="1" dirty="0">
              <a:latin typeface="宋体" panose="02010600030101010101" pitchFamily="2" charset="-122"/>
            </a:endParaRPr>
          </a:p>
          <a:p>
            <a:r>
              <a:rPr lang="en-US" altLang="zh-CN" sz="3100" b="1" dirty="0">
                <a:latin typeface="宋体" panose="02010600030101010101" pitchFamily="2" charset="-122"/>
              </a:rPr>
              <a:t>《</a:t>
            </a:r>
            <a:r>
              <a:rPr lang="zh-CN" altLang="en-US" sz="3100" b="1" dirty="0">
                <a:latin typeface="宋体" panose="02010600030101010101" pitchFamily="2" charset="-122"/>
              </a:rPr>
              <a:t>论联合政府</a:t>
            </a:r>
            <a:r>
              <a:rPr lang="en-US" altLang="zh-CN" sz="3100" b="1" dirty="0">
                <a:latin typeface="宋体" panose="02010600030101010101" pitchFamily="2" charset="-122"/>
              </a:rPr>
              <a:t>》</a:t>
            </a:r>
            <a:endParaRPr lang="en-US" altLang="zh-CN" sz="3100" b="1" dirty="0">
              <a:latin typeface="宋体" panose="02010600030101010101" pitchFamily="2" charset="-122"/>
            </a:endParaRPr>
          </a:p>
        </p:txBody>
      </p:sp>
      <p:sp>
        <p:nvSpPr>
          <p:cNvPr id="9" name="Text Box 56"/>
          <p:cNvSpPr txBox="1">
            <a:spLocks noChangeArrowheads="1"/>
          </p:cNvSpPr>
          <p:nvPr/>
        </p:nvSpPr>
        <p:spPr bwMode="auto">
          <a:xfrm>
            <a:off x="4462493" y="2827359"/>
            <a:ext cx="3097213" cy="1511300"/>
          </a:xfrm>
          <a:prstGeom prst="rect">
            <a:avLst/>
          </a:prstGeom>
          <a:noFill/>
          <a:ln w="9525" algn="ctr">
            <a:noFill/>
            <a:miter lim="800000"/>
          </a:ln>
          <a:effectLst/>
        </p:spPr>
        <p:txBody>
          <a:bodyPr>
            <a:spAutoFit/>
          </a:bodyPr>
          <a:lstStyle/>
          <a:p>
            <a:r>
              <a:rPr lang="en-US" altLang="zh-CN" sz="3100" b="1" dirty="0">
                <a:latin typeface="宋体" panose="02010600030101010101" pitchFamily="2" charset="-122"/>
              </a:rPr>
              <a:t>《</a:t>
            </a:r>
            <a:r>
              <a:rPr lang="zh-CN" altLang="en-US" sz="3100" b="1" dirty="0">
                <a:latin typeface="宋体" panose="02010600030101010101" pitchFamily="2" charset="-122"/>
              </a:rPr>
              <a:t>七届二中全会报告</a:t>
            </a:r>
            <a:r>
              <a:rPr lang="en-US" altLang="zh-CN" sz="3100" b="1" dirty="0">
                <a:latin typeface="宋体" panose="02010600030101010101" pitchFamily="2" charset="-122"/>
              </a:rPr>
              <a:t>》《</a:t>
            </a:r>
            <a:r>
              <a:rPr lang="zh-CN" altLang="en-US" sz="3100" b="1" dirty="0">
                <a:latin typeface="宋体" panose="02010600030101010101" pitchFamily="2" charset="-122"/>
              </a:rPr>
              <a:t>论人民民主专政</a:t>
            </a:r>
            <a:r>
              <a:rPr lang="en-US" altLang="zh-CN" sz="3100" b="1" dirty="0">
                <a:latin typeface="宋体" panose="02010600030101010101" pitchFamily="2" charset="-122"/>
              </a:rPr>
              <a:t>》</a:t>
            </a:r>
            <a:endParaRPr lang="en-US" altLang="zh-CN" sz="3100" b="1" dirty="0">
              <a:latin typeface="宋体" panose="02010600030101010101" pitchFamily="2" charset="-122"/>
            </a:endParaRPr>
          </a:p>
        </p:txBody>
      </p:sp>
      <p:sp>
        <p:nvSpPr>
          <p:cNvPr id="10" name="Text Box 62"/>
          <p:cNvSpPr txBox="1">
            <a:spLocks noChangeArrowheads="1"/>
          </p:cNvSpPr>
          <p:nvPr/>
        </p:nvSpPr>
        <p:spPr bwMode="auto">
          <a:xfrm>
            <a:off x="7380318" y="4649809"/>
            <a:ext cx="2879725" cy="1920875"/>
          </a:xfrm>
          <a:prstGeom prst="rect">
            <a:avLst/>
          </a:prstGeom>
          <a:noFill/>
          <a:ln w="9525" algn="ctr">
            <a:noFill/>
            <a:miter lim="800000"/>
          </a:ln>
          <a:effectLst/>
        </p:spPr>
        <p:txBody>
          <a:bodyPr>
            <a:spAutoFit/>
          </a:bodyPr>
          <a:lstStyle/>
          <a:p>
            <a:r>
              <a:rPr lang="zh-CN" altLang="en-US" sz="3000" b="1" dirty="0">
                <a:latin typeface="宋体" panose="02010600030101010101" pitchFamily="2" charset="-122"/>
              </a:rPr>
              <a:t>探索社会主义建设道路；科学阐述社会主义社会的矛盾问题</a:t>
            </a:r>
            <a:endParaRPr lang="zh-CN" altLang="en-US" sz="3000" b="1" dirty="0">
              <a:latin typeface="宋体" panose="02010600030101010101" pitchFamily="2" charset="-122"/>
            </a:endParaRPr>
          </a:p>
        </p:txBody>
      </p:sp>
      <p:sp>
        <p:nvSpPr>
          <p:cNvPr id="11" name="Text Box 54"/>
          <p:cNvSpPr txBox="1">
            <a:spLocks noChangeArrowheads="1"/>
          </p:cNvSpPr>
          <p:nvPr/>
        </p:nvSpPr>
        <p:spPr bwMode="auto">
          <a:xfrm>
            <a:off x="7380318" y="1316059"/>
            <a:ext cx="2844800" cy="1511300"/>
          </a:xfrm>
          <a:prstGeom prst="rect">
            <a:avLst/>
          </a:prstGeom>
          <a:noFill/>
          <a:ln w="9525" algn="ctr">
            <a:noFill/>
            <a:miter lim="800000"/>
          </a:ln>
          <a:effectLst/>
        </p:spPr>
        <p:txBody>
          <a:bodyPr>
            <a:spAutoFit/>
          </a:bodyPr>
          <a:lstStyle/>
          <a:p>
            <a:r>
              <a:rPr lang="zh-CN" altLang="en-US" sz="3100" b="1" dirty="0">
                <a:latin typeface="宋体" panose="02010600030101010101" pitchFamily="2" charset="-122"/>
              </a:rPr>
              <a:t>完整阐述新民主主义革命的理论</a:t>
            </a:r>
            <a:endParaRPr lang="zh-CN" altLang="en-US" sz="3100" b="1" dirty="0">
              <a:latin typeface="宋体" panose="02010600030101010101" pitchFamily="2" charset="-122"/>
            </a:endParaRPr>
          </a:p>
        </p:txBody>
      </p:sp>
      <p:sp>
        <p:nvSpPr>
          <p:cNvPr id="12" name="Text Box 57"/>
          <p:cNvSpPr txBox="1">
            <a:spLocks noChangeArrowheads="1"/>
          </p:cNvSpPr>
          <p:nvPr/>
        </p:nvSpPr>
        <p:spPr bwMode="auto">
          <a:xfrm>
            <a:off x="7416831" y="2682897"/>
            <a:ext cx="2844800" cy="1984375"/>
          </a:xfrm>
          <a:prstGeom prst="rect">
            <a:avLst/>
          </a:prstGeom>
          <a:noFill/>
          <a:ln w="9525" algn="ctr">
            <a:noFill/>
            <a:miter lim="800000"/>
          </a:ln>
          <a:effectLst/>
        </p:spPr>
        <p:txBody>
          <a:bodyPr>
            <a:spAutoFit/>
          </a:bodyPr>
          <a:lstStyle/>
          <a:p>
            <a:r>
              <a:rPr lang="zh-CN" altLang="en-US" sz="3100" b="1" dirty="0">
                <a:latin typeface="宋体" panose="02010600030101010101" pitchFamily="2" charset="-122"/>
              </a:rPr>
              <a:t>新民主主义向社会主义转变的重大问题、人民民主专政</a:t>
            </a:r>
            <a:endParaRPr lang="zh-CN" altLang="en-US" sz="3100" b="1" dirty="0">
              <a:latin typeface="宋体" panose="02010600030101010101" pitchFamily="2" charset="-122"/>
            </a:endParaRPr>
          </a:p>
        </p:txBody>
      </p:sp>
      <p:sp>
        <p:nvSpPr>
          <p:cNvPr id="13" name="AutoShape 157"/>
          <p:cNvSpPr>
            <a:spLocks noChangeArrowheads="1"/>
          </p:cNvSpPr>
          <p:nvPr/>
        </p:nvSpPr>
        <p:spPr bwMode="auto">
          <a:xfrm>
            <a:off x="4535518" y="1819297"/>
            <a:ext cx="2952750" cy="503237"/>
          </a:xfrm>
          <a:prstGeom prst="roundRect">
            <a:avLst>
              <a:gd name="adj" fmla="val 16667"/>
            </a:avLst>
          </a:prstGeom>
          <a:noFill/>
          <a:ln w="38100">
            <a:solidFill>
              <a:srgbClr val="FF0000"/>
            </a:solidFill>
            <a:round/>
          </a:ln>
          <a:effectLst/>
        </p:spPr>
        <p:txBody>
          <a:bodyPr wrap="none" anchor="ctr"/>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slide(fromBottom)">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slide(fromBottom)">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7" presetClass="entr" presetSubtype="1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p:cTn id="22" dur="500" fill="hold"/>
                                        <p:tgtEl>
                                          <p:spTgt spid="13"/>
                                        </p:tgtEl>
                                        <p:attrNameLst>
                                          <p:attrName>ppt_w</p:attrName>
                                        </p:attrNameLst>
                                      </p:cBhvr>
                                      <p:tavLst>
                                        <p:tav tm="0">
                                          <p:val>
                                            <p:fltVal val="0"/>
                                          </p:val>
                                        </p:tav>
                                        <p:tav tm="100000">
                                          <p:val>
                                            <p:strVal val="#ppt_w"/>
                                          </p:val>
                                        </p:tav>
                                      </p:tavLst>
                                    </p:anim>
                                    <p:anim calcmode="lin" valueType="num">
                                      <p:cBhvr>
                                        <p:cTn id="23" dur="500" fill="hold"/>
                                        <p:tgtEl>
                                          <p:spTgt spid="13"/>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slide(fromBottom)">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12" presetClass="entr" presetSubtype="4"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slide(fromBottom)">
                                      <p:cBhvr>
                                        <p:cTn id="33" dur="5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12" presetClass="entr" presetSubtype="4" fill="hold" grpId="0" nodeType="click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slide(fromBottom)">
                                      <p:cBhvr>
                                        <p:cTn id="38" dur="500"/>
                                        <p:tgtEl>
                                          <p:spTgt spid="12"/>
                                        </p:tgtEl>
                                      </p:cBhvr>
                                    </p:animEffect>
                                  </p:childTnLst>
                                </p:cTn>
                              </p:par>
                            </p:childTnLst>
                          </p:cTn>
                        </p:par>
                      </p:childTnLst>
                    </p:cTn>
                  </p:par>
                  <p:par>
                    <p:cTn id="39" fill="hold">
                      <p:stCondLst>
                        <p:cond delay="indefinite"/>
                      </p:stCondLst>
                      <p:childTnLst>
                        <p:par>
                          <p:cTn id="40" fill="hold">
                            <p:stCondLst>
                              <p:cond delay="0"/>
                            </p:stCondLst>
                            <p:childTnLst>
                              <p:par>
                                <p:cTn id="41" presetID="12" presetClass="entr" presetSubtype="4"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slide(fromBottom)">
                                      <p:cBhvr>
                                        <p:cTn id="43" dur="500"/>
                                        <p:tgtEl>
                                          <p:spTgt spid="4"/>
                                        </p:tgtEl>
                                      </p:cBhvr>
                                    </p:animEffect>
                                  </p:childTnLst>
                                </p:cTn>
                              </p:par>
                            </p:childTnLst>
                          </p:cTn>
                        </p:par>
                      </p:childTnLst>
                    </p:cTn>
                  </p:par>
                  <p:par>
                    <p:cTn id="44" fill="hold">
                      <p:stCondLst>
                        <p:cond delay="indefinite"/>
                      </p:stCondLst>
                      <p:childTnLst>
                        <p:par>
                          <p:cTn id="45" fill="hold">
                            <p:stCondLst>
                              <p:cond delay="0"/>
                            </p:stCondLst>
                            <p:childTnLst>
                              <p:par>
                                <p:cTn id="46" presetID="12" presetClass="entr" presetSubtype="4" fill="hold" grpId="0" nodeType="clickEffect">
                                  <p:stCondLst>
                                    <p:cond delay="0"/>
                                  </p:stCondLst>
                                  <p:childTnLst>
                                    <p:set>
                                      <p:cBhvr>
                                        <p:cTn id="47" dur="1" fill="hold">
                                          <p:stCondLst>
                                            <p:cond delay="0"/>
                                          </p:stCondLst>
                                        </p:cTn>
                                        <p:tgtEl>
                                          <p:spTgt spid="7"/>
                                        </p:tgtEl>
                                        <p:attrNameLst>
                                          <p:attrName>style.visibility</p:attrName>
                                        </p:attrNameLst>
                                      </p:cBhvr>
                                      <p:to>
                                        <p:strVal val="visible"/>
                                      </p:to>
                                    </p:set>
                                    <p:animEffect transition="in" filter="slide(fromBottom)">
                                      <p:cBhvr>
                                        <p:cTn id="48" dur="500"/>
                                        <p:tgtEl>
                                          <p:spTgt spid="7"/>
                                        </p:tgtEl>
                                      </p:cBhvr>
                                    </p:animEffect>
                                  </p:childTnLst>
                                </p:cTn>
                              </p:par>
                            </p:childTnLst>
                          </p:cTn>
                        </p:par>
                      </p:childTnLst>
                    </p:cTn>
                  </p:par>
                  <p:par>
                    <p:cTn id="49" fill="hold">
                      <p:stCondLst>
                        <p:cond delay="indefinite"/>
                      </p:stCondLst>
                      <p:childTnLst>
                        <p:par>
                          <p:cTn id="50" fill="hold">
                            <p:stCondLst>
                              <p:cond delay="0"/>
                            </p:stCondLst>
                            <p:childTnLst>
                              <p:par>
                                <p:cTn id="51" presetID="12" presetClass="entr" presetSubtype="4" fill="hold" grpId="0" nodeType="clickEffect">
                                  <p:stCondLst>
                                    <p:cond delay="0"/>
                                  </p:stCondLst>
                                  <p:childTnLst>
                                    <p:set>
                                      <p:cBhvr>
                                        <p:cTn id="52" dur="1" fill="hold">
                                          <p:stCondLst>
                                            <p:cond delay="0"/>
                                          </p:stCondLst>
                                        </p:cTn>
                                        <p:tgtEl>
                                          <p:spTgt spid="10"/>
                                        </p:tgtEl>
                                        <p:attrNameLst>
                                          <p:attrName>style.visibility</p:attrName>
                                        </p:attrNameLst>
                                      </p:cBhvr>
                                      <p:to>
                                        <p:strVal val="visible"/>
                                      </p:to>
                                    </p:set>
                                    <p:animEffect transition="in" filter="slide(fromBottom)">
                                      <p:cBhvr>
                                        <p:cTn id="5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03187" y="2071678"/>
            <a:ext cx="10787138" cy="2677656"/>
          </a:xfrm>
          <a:prstGeom prst="rect">
            <a:avLst/>
          </a:prstGeom>
        </p:spPr>
        <p:txBody>
          <a:bodyPr wrap="square">
            <a:spAutoFit/>
          </a:bodyPr>
          <a:lstStyle/>
          <a:p>
            <a:r>
              <a:rPr lang="zh-CN" altLang="zh-CN" sz="2800" b="1" dirty="0" smtClean="0"/>
              <a:t>（</a:t>
            </a:r>
            <a:r>
              <a:rPr lang="en-US" altLang="zh-CN" sz="2800" b="1" dirty="0" smtClean="0"/>
              <a:t>2019</a:t>
            </a:r>
            <a:r>
              <a:rPr lang="zh-CN" altLang="zh-CN" sz="2800" b="1" dirty="0" smtClean="0"/>
              <a:t>·新课标全国Ⅰ卷高考·</a:t>
            </a:r>
            <a:r>
              <a:rPr lang="en-US" altLang="zh-CN" sz="2800" b="1" dirty="0" smtClean="0"/>
              <a:t>30</a:t>
            </a:r>
            <a:r>
              <a:rPr lang="zh-CN" altLang="zh-CN" sz="2800" b="1" dirty="0" smtClean="0"/>
              <a:t>）</a:t>
            </a:r>
            <a:r>
              <a:rPr lang="en-US" altLang="zh-CN" sz="2800" b="1" dirty="0" smtClean="0">
                <a:solidFill>
                  <a:srgbClr val="FF0000"/>
                </a:solidFill>
              </a:rPr>
              <a:t>1940</a:t>
            </a:r>
            <a:r>
              <a:rPr lang="zh-CN" altLang="zh-CN" sz="2800" b="1" dirty="0" smtClean="0">
                <a:solidFill>
                  <a:srgbClr val="FF0000"/>
                </a:solidFill>
              </a:rPr>
              <a:t>年</a:t>
            </a:r>
            <a:r>
              <a:rPr lang="zh-CN" altLang="zh-CN" sz="2800" b="1" dirty="0" smtClean="0"/>
              <a:t>，毛泽东在一篇文章中指出，中国是一个半殖民地半封建社会，资产阶级还具有一定的革命性，这是中国与俄国的不同之点，在俄国“无产阶级的任务，是反对资产阶级，而不是联合它”。毛泽东的分析意在</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    A</a:t>
            </a:r>
            <a:r>
              <a:rPr lang="zh-CN" altLang="zh-CN" sz="2800" b="1" dirty="0" smtClean="0"/>
              <a:t>．借鉴俄国革命的经验</a:t>
            </a:r>
            <a:r>
              <a:rPr lang="en-US" altLang="zh-CN" sz="2800" b="1" dirty="0" smtClean="0"/>
              <a:t>               B</a:t>
            </a:r>
            <a:r>
              <a:rPr lang="zh-CN" altLang="zh-CN" sz="2800" b="1" dirty="0" smtClean="0"/>
              <a:t>．扩大中国共产党的阶级基础</a:t>
            </a:r>
            <a:endParaRPr lang="zh-CN" altLang="zh-CN" sz="2800" b="1" dirty="0" smtClean="0"/>
          </a:p>
          <a:p>
            <a:r>
              <a:rPr lang="en-US" altLang="zh-CN" sz="2800" b="1" dirty="0" smtClean="0"/>
              <a:t>    C</a:t>
            </a:r>
            <a:r>
              <a:rPr lang="zh-CN" altLang="zh-CN" sz="2800" b="1" dirty="0" smtClean="0"/>
              <a:t>．阐释中国革命的性质</a:t>
            </a:r>
            <a:r>
              <a:rPr lang="en-US" altLang="zh-CN" sz="2800" b="1" dirty="0" smtClean="0"/>
              <a:t>               D</a:t>
            </a:r>
            <a:r>
              <a:rPr lang="zh-CN" altLang="zh-CN" sz="2800" b="1" dirty="0" smtClean="0"/>
              <a:t>．批判右倾错误的危害</a:t>
            </a:r>
            <a:endParaRPr lang="zh-CN" altLang="zh-CN" sz="2800" b="1" dirty="0"/>
          </a:p>
        </p:txBody>
      </p:sp>
      <p:sp>
        <p:nvSpPr>
          <p:cNvPr id="3" name="椭圆 2"/>
          <p:cNvSpPr/>
          <p:nvPr/>
        </p:nvSpPr>
        <p:spPr>
          <a:xfrm>
            <a:off x="5475285" y="1857364"/>
            <a:ext cx="1552386" cy="85705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88194" tIns="44097" rIns="88194" bIns="44097" rtlCol="0" anchor="ctr"/>
          <a:lstStyle/>
          <a:p>
            <a:pPr algn="ctr"/>
            <a:endParaRPr lang="zh-CN" altLang="en-US"/>
          </a:p>
        </p:txBody>
      </p:sp>
      <p:sp>
        <p:nvSpPr>
          <p:cNvPr id="4" name="矩形 3"/>
          <p:cNvSpPr/>
          <p:nvPr/>
        </p:nvSpPr>
        <p:spPr>
          <a:xfrm>
            <a:off x="7846077" y="3143248"/>
            <a:ext cx="55816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3117831" y="228600"/>
            <a:ext cx="4652974"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五、解放战争时期</a:t>
            </a:r>
            <a:b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b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3" name="矩形 2"/>
          <p:cNvSpPr/>
          <p:nvPr/>
        </p:nvSpPr>
        <p:spPr>
          <a:xfrm>
            <a:off x="617501" y="1486903"/>
            <a:ext cx="8411277" cy="584775"/>
          </a:xfrm>
          <a:prstGeom prst="rect">
            <a:avLst/>
          </a:prstGeom>
        </p:spPr>
        <p:txBody>
          <a:bodyPr wrap="none">
            <a:spAutoFit/>
          </a:bodyPr>
          <a:lstStyle/>
          <a:p>
            <a:r>
              <a:rPr lang="en-US" altLang="zh-CN" sz="3200" b="1" dirty="0" smtClean="0">
                <a:solidFill>
                  <a:srgbClr val="FF0000"/>
                </a:solidFill>
                <a:latin typeface="黑体" panose="02010609060101010101" pitchFamily="49" charset="-122"/>
                <a:ea typeface="黑体" panose="02010609060101010101" pitchFamily="49" charset="-122"/>
              </a:rPr>
              <a:t>1</a:t>
            </a:r>
            <a:r>
              <a:rPr lang="zh-CN" altLang="en-US" sz="3200" b="1" dirty="0" smtClean="0">
                <a:solidFill>
                  <a:srgbClr val="FF0000"/>
                </a:solidFill>
                <a:latin typeface="黑体" panose="02010609060101010101" pitchFamily="49" charset="-122"/>
                <a:ea typeface="黑体" panose="02010609060101010101" pitchFamily="49" charset="-122"/>
              </a:rPr>
              <a:t>．中共七届二中全会（</a:t>
            </a:r>
            <a:r>
              <a:rPr lang="en-US" altLang="zh-CN" sz="3200" b="1" dirty="0" smtClean="0">
                <a:solidFill>
                  <a:srgbClr val="FF0000"/>
                </a:solidFill>
                <a:latin typeface="黑体" panose="02010609060101010101" pitchFamily="49" charset="-122"/>
                <a:ea typeface="黑体" panose="02010609060101010101" pitchFamily="49" charset="-122"/>
              </a:rPr>
              <a:t>1949</a:t>
            </a:r>
            <a:r>
              <a:rPr lang="zh-CN" altLang="en-US" sz="3200" b="1" dirty="0" smtClean="0">
                <a:solidFill>
                  <a:srgbClr val="FF0000"/>
                </a:solidFill>
                <a:latin typeface="黑体" panose="02010609060101010101" pitchFamily="49" charset="-122"/>
                <a:ea typeface="黑体" panose="02010609060101010101" pitchFamily="49" charset="-122"/>
              </a:rPr>
              <a:t>年</a:t>
            </a:r>
            <a:r>
              <a:rPr lang="en-US" altLang="zh-CN" sz="3200" b="1" dirty="0" smtClean="0">
                <a:solidFill>
                  <a:srgbClr val="FF0000"/>
                </a:solidFill>
                <a:latin typeface="黑体" panose="02010609060101010101" pitchFamily="49" charset="-122"/>
                <a:ea typeface="黑体" panose="02010609060101010101" pitchFamily="49" charset="-122"/>
              </a:rPr>
              <a:t>3</a:t>
            </a:r>
            <a:r>
              <a:rPr lang="zh-CN" altLang="en-US" sz="3200" b="1" dirty="0" smtClean="0">
                <a:solidFill>
                  <a:srgbClr val="FF0000"/>
                </a:solidFill>
                <a:latin typeface="黑体" panose="02010609060101010101" pitchFamily="49" charset="-122"/>
                <a:ea typeface="黑体" panose="02010609060101010101" pitchFamily="49" charset="-122"/>
              </a:rPr>
              <a:t>月，西柏坡）</a:t>
            </a:r>
            <a:endParaRPr lang="zh-CN" altLang="en-US" sz="3200" b="1" dirty="0">
              <a:solidFill>
                <a:srgbClr val="FF0000"/>
              </a:solidFill>
              <a:latin typeface="黑体" panose="02010609060101010101" pitchFamily="49" charset="-122"/>
              <a:ea typeface="黑体" panose="02010609060101010101" pitchFamily="49" charset="-122"/>
            </a:endParaRPr>
          </a:p>
        </p:txBody>
      </p:sp>
      <p:sp>
        <p:nvSpPr>
          <p:cNvPr id="5" name="矩形 4"/>
          <p:cNvSpPr/>
          <p:nvPr/>
        </p:nvSpPr>
        <p:spPr>
          <a:xfrm>
            <a:off x="-25441" y="2285992"/>
            <a:ext cx="3571900" cy="523220"/>
          </a:xfrm>
          <a:prstGeom prst="rect">
            <a:avLst/>
          </a:prstGeom>
        </p:spPr>
        <p:txBody>
          <a:bodyPr wrap="square">
            <a:spAutoFit/>
          </a:bodyPr>
          <a:lstStyle/>
          <a:p>
            <a:pPr indent="266700" algn="ctr"/>
            <a:r>
              <a:rPr lang="zh-CN" altLang="en-US" sz="2800" b="1" dirty="0" smtClean="0"/>
              <a:t>（</a:t>
            </a:r>
            <a:r>
              <a:rPr lang="en-US" altLang="zh-CN" sz="2800" b="1" dirty="0" smtClean="0"/>
              <a:t>1</a:t>
            </a:r>
            <a:r>
              <a:rPr lang="zh-CN" altLang="en-US" sz="2800" b="1" dirty="0" smtClean="0"/>
              <a:t>）主要内容：</a:t>
            </a:r>
            <a:endParaRPr lang="zh-CN" altLang="en-US" sz="2800" b="1" dirty="0"/>
          </a:p>
        </p:txBody>
      </p:sp>
      <p:sp>
        <p:nvSpPr>
          <p:cNvPr id="6" name="Text Box 6"/>
          <p:cNvSpPr txBox="1">
            <a:spLocks noChangeArrowheads="1"/>
          </p:cNvSpPr>
          <p:nvPr/>
        </p:nvSpPr>
        <p:spPr bwMode="auto">
          <a:xfrm>
            <a:off x="617501" y="2899002"/>
            <a:ext cx="10429948" cy="2246769"/>
          </a:xfrm>
          <a:prstGeom prst="rect">
            <a:avLst/>
          </a:prstGeom>
          <a:noFill/>
          <a:ln w="9525">
            <a:noFill/>
            <a:miter lim="800000"/>
          </a:ln>
          <a:effectLst/>
        </p:spPr>
        <p:txBody>
          <a:bodyPr wrap="square">
            <a:spAutoFit/>
          </a:bodyPr>
          <a:lstStyle/>
          <a:p>
            <a:pPr>
              <a:spcBef>
                <a:spcPct val="50000"/>
              </a:spcBef>
            </a:pPr>
            <a:r>
              <a:rPr lang="zh-CN" altLang="en-US" sz="2800" b="1" dirty="0">
                <a:solidFill>
                  <a:srgbClr val="FF0000"/>
                </a:solidFill>
                <a:latin typeface="+mn-ea"/>
              </a:rPr>
              <a:t>党的工作重心由乡村转移到城市</a:t>
            </a:r>
            <a:r>
              <a:rPr lang="zh-CN" altLang="en-US" sz="2800" b="1" dirty="0">
                <a:latin typeface="+mn-ea"/>
              </a:rPr>
              <a:t>，开始由城市领导乡村时期；党的总任务是迅速地恢复和发展生产，使中国稳步地由农业国转变为工业国，把中国建设成为一个伟大的社会主义国</a:t>
            </a:r>
            <a:r>
              <a:rPr lang="zh-CN" altLang="en-US" sz="2800" b="1" dirty="0" smtClean="0">
                <a:latin typeface="+mn-ea"/>
              </a:rPr>
              <a:t>家</a:t>
            </a:r>
            <a:r>
              <a:rPr lang="en-US" altLang="zh-CN" sz="2800" b="1" dirty="0" smtClean="0">
                <a:latin typeface="+mn-ea"/>
              </a:rPr>
              <a:t>;</a:t>
            </a:r>
            <a:r>
              <a:rPr lang="zh-CN" altLang="en-US" sz="2800" b="1" dirty="0" smtClean="0">
                <a:solidFill>
                  <a:schemeClr val="tx1"/>
                </a:solidFill>
                <a:latin typeface="+mn-ea"/>
              </a:rPr>
              <a:t>强调革命胜利后党务必保持谦虚、谨慎、不骄、不躁和艰苦奋斗的作风（两个务必）。</a:t>
            </a:r>
            <a:endParaRPr lang="zh-CN" altLang="en-US" sz="2800" b="1" dirty="0">
              <a:latin typeface="+mn-ea"/>
            </a:endParaRPr>
          </a:p>
        </p:txBody>
      </p:sp>
      <p:sp>
        <p:nvSpPr>
          <p:cNvPr id="7" name="Text Box 5"/>
          <p:cNvSpPr txBox="1">
            <a:spLocks noChangeArrowheads="1"/>
          </p:cNvSpPr>
          <p:nvPr/>
        </p:nvSpPr>
        <p:spPr bwMode="auto">
          <a:xfrm>
            <a:off x="454006" y="5191796"/>
            <a:ext cx="2663825" cy="523220"/>
          </a:xfrm>
          <a:prstGeom prst="rect">
            <a:avLst/>
          </a:prstGeom>
          <a:noFill/>
          <a:ln w="9525">
            <a:noFill/>
            <a:miter lim="800000"/>
          </a:ln>
          <a:effectLst/>
        </p:spPr>
        <p:txBody>
          <a:bodyPr>
            <a:spAutoFit/>
          </a:bodyPr>
          <a:lstStyle/>
          <a:p>
            <a:pPr>
              <a:spcBef>
                <a:spcPct val="50000"/>
              </a:spcBef>
            </a:pPr>
            <a:r>
              <a:rPr lang="zh-CN" altLang="en-US" sz="2800" b="1" dirty="0"/>
              <a:t>（</a:t>
            </a:r>
            <a:r>
              <a:rPr lang="en-US" altLang="zh-CN" sz="2800" b="1" dirty="0"/>
              <a:t>2</a:t>
            </a:r>
            <a:r>
              <a:rPr lang="zh-CN" altLang="en-US" sz="2800" b="1" dirty="0"/>
              <a:t>）意义： </a:t>
            </a:r>
            <a:endParaRPr lang="zh-CN" altLang="en-US" sz="2800" b="1" dirty="0"/>
          </a:p>
        </p:txBody>
      </p:sp>
      <p:sp>
        <p:nvSpPr>
          <p:cNvPr id="8" name="Rectangle 7"/>
          <p:cNvSpPr>
            <a:spLocks noChangeArrowheads="1"/>
          </p:cNvSpPr>
          <p:nvPr/>
        </p:nvSpPr>
        <p:spPr bwMode="auto">
          <a:xfrm>
            <a:off x="658836" y="5834738"/>
            <a:ext cx="10674365" cy="523220"/>
          </a:xfrm>
          <a:prstGeom prst="rect">
            <a:avLst/>
          </a:prstGeom>
          <a:noFill/>
          <a:ln w="9525">
            <a:noFill/>
            <a:miter lim="800000"/>
          </a:ln>
          <a:effectLst/>
        </p:spPr>
        <p:txBody>
          <a:bodyPr wrap="square" anchor="ctr">
            <a:spAutoFit/>
          </a:bodyPr>
          <a:lstStyle/>
          <a:p>
            <a:r>
              <a:rPr lang="zh-CN" altLang="en-US" sz="2800" b="1" dirty="0"/>
              <a:t>解决了中国由新民主主义革命向社会主义革命转变的重大问题。 </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bldLvl="0" animBg="1"/>
      <p:bldP spid="7" grpId="0"/>
      <p:bldP spid="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74625" y="1818396"/>
            <a:ext cx="10715700" cy="3539430"/>
          </a:xfrm>
          <a:prstGeom prst="rect">
            <a:avLst/>
          </a:prstGeom>
        </p:spPr>
        <p:txBody>
          <a:bodyPr wrap="square">
            <a:spAutoFit/>
          </a:bodyPr>
          <a:lstStyle/>
          <a:p>
            <a:r>
              <a:rPr lang="zh-CN" altLang="zh-CN" sz="2800" b="1" dirty="0" smtClean="0"/>
              <a:t>（</a:t>
            </a:r>
            <a:r>
              <a:rPr lang="en-US" altLang="zh-CN" sz="2800" b="1" dirty="0" smtClean="0"/>
              <a:t>2019</a:t>
            </a:r>
            <a:r>
              <a:rPr lang="zh-CN" altLang="zh-CN" sz="2800" b="1" dirty="0" smtClean="0"/>
              <a:t>·新课标全国Ⅱ卷高考·</a:t>
            </a:r>
            <a:r>
              <a:rPr lang="en-US" altLang="zh-CN" sz="2800" b="1" dirty="0" smtClean="0"/>
              <a:t>30</a:t>
            </a:r>
            <a:r>
              <a:rPr lang="zh-CN" altLang="zh-CN" sz="2800" b="1" dirty="0" smtClean="0"/>
              <a:t>）</a:t>
            </a:r>
            <a:r>
              <a:rPr lang="en-US" altLang="zh-CN" sz="2800" b="1" dirty="0" smtClean="0">
                <a:solidFill>
                  <a:srgbClr val="FF0000"/>
                </a:solidFill>
              </a:rPr>
              <a:t>1948</a:t>
            </a:r>
            <a:r>
              <a:rPr lang="zh-CN" altLang="zh-CN" sz="2800" b="1" dirty="0" smtClean="0">
                <a:solidFill>
                  <a:srgbClr val="FF0000"/>
                </a:solidFill>
              </a:rPr>
              <a:t>年</a:t>
            </a:r>
            <a:r>
              <a:rPr lang="en-US" altLang="zh-CN" sz="2800" b="1" dirty="0" smtClean="0">
                <a:solidFill>
                  <a:srgbClr val="FF0000"/>
                </a:solidFill>
              </a:rPr>
              <a:t>10</a:t>
            </a:r>
            <a:r>
              <a:rPr lang="zh-CN" altLang="zh-CN" sz="2800" b="1" dirty="0" smtClean="0">
                <a:solidFill>
                  <a:srgbClr val="FF0000"/>
                </a:solidFill>
              </a:rPr>
              <a:t>月底</a:t>
            </a:r>
            <a:r>
              <a:rPr lang="zh-CN" altLang="zh-CN" sz="2800" b="1" dirty="0" smtClean="0"/>
              <a:t>，中共中央要求各地通过党校、军校以及其他方式，对干部进行培训，在条件可能的情况下开办正规大学，尽快使干部熟悉政治、经济、文化各方面的管理和技术。这一做法的目的是</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    A</a:t>
            </a:r>
            <a:r>
              <a:rPr lang="zh-CN" altLang="zh-CN" sz="2800" b="1" dirty="0" smtClean="0"/>
              <a:t>．推动土地改革进一步深入</a:t>
            </a:r>
            <a:r>
              <a:rPr lang="en-US" altLang="zh-CN" sz="2800" b="1" dirty="0" smtClean="0"/>
              <a:t>           </a:t>
            </a:r>
            <a:endParaRPr lang="en-US" altLang="zh-CN" sz="2800" b="1" dirty="0" smtClean="0"/>
          </a:p>
          <a:p>
            <a:r>
              <a:rPr lang="en-US" altLang="zh-CN" sz="2800" b="1" dirty="0" smtClean="0"/>
              <a:t>    B</a:t>
            </a:r>
            <a:r>
              <a:rPr lang="zh-CN" altLang="zh-CN" sz="2800" b="1" dirty="0" smtClean="0"/>
              <a:t>．为工作重心的转移做准备</a:t>
            </a:r>
            <a:endParaRPr lang="zh-CN" altLang="zh-CN" sz="2800" b="1" dirty="0" smtClean="0"/>
          </a:p>
          <a:p>
            <a:r>
              <a:rPr lang="en-US" altLang="zh-CN" sz="2800" b="1" dirty="0" smtClean="0"/>
              <a:t>    C</a:t>
            </a:r>
            <a:r>
              <a:rPr lang="zh-CN" altLang="zh-CN" sz="2800" b="1" dirty="0" smtClean="0"/>
              <a:t>．重视科学和文化以推进工业化建设</a:t>
            </a:r>
            <a:r>
              <a:rPr lang="en-US" altLang="zh-CN" sz="2800" b="1" dirty="0" smtClean="0"/>
              <a:t>   </a:t>
            </a:r>
            <a:endParaRPr lang="en-US" altLang="zh-CN" sz="2800" b="1" dirty="0" smtClean="0"/>
          </a:p>
          <a:p>
            <a:r>
              <a:rPr lang="en-US" altLang="zh-CN" sz="2800" b="1" dirty="0" smtClean="0"/>
              <a:t>    D</a:t>
            </a:r>
            <a:r>
              <a:rPr lang="zh-CN" altLang="zh-CN" sz="2800" b="1" dirty="0" smtClean="0"/>
              <a:t>．提高执政能力以发展社会主义生产</a:t>
            </a:r>
            <a:endParaRPr lang="zh-CN" altLang="zh-CN" sz="2800" b="1" dirty="0"/>
          </a:p>
        </p:txBody>
      </p:sp>
      <p:sp>
        <p:nvSpPr>
          <p:cNvPr id="3" name="椭圆 2"/>
          <p:cNvSpPr/>
          <p:nvPr/>
        </p:nvSpPr>
        <p:spPr>
          <a:xfrm>
            <a:off x="5618161" y="1643050"/>
            <a:ext cx="2643206" cy="85705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88194" tIns="44097" rIns="88194" bIns="44097" rtlCol="0" anchor="ctr"/>
          <a:lstStyle/>
          <a:p>
            <a:pPr algn="ctr"/>
            <a:endParaRPr lang="zh-CN" altLang="en-US"/>
          </a:p>
        </p:txBody>
      </p:sp>
      <p:sp>
        <p:nvSpPr>
          <p:cNvPr id="4" name="矩形 3"/>
          <p:cNvSpPr/>
          <p:nvPr/>
        </p:nvSpPr>
        <p:spPr>
          <a:xfrm>
            <a:off x="5761037" y="2928934"/>
            <a:ext cx="579005"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B</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2974955" y="214290"/>
            <a:ext cx="5295916"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六、新中国成立后</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3" name="矩形 2"/>
          <p:cNvSpPr/>
          <p:nvPr/>
        </p:nvSpPr>
        <p:spPr>
          <a:xfrm>
            <a:off x="974691" y="1415465"/>
            <a:ext cx="5758308" cy="584775"/>
          </a:xfrm>
          <a:prstGeom prst="rect">
            <a:avLst/>
          </a:prstGeom>
        </p:spPr>
        <p:txBody>
          <a:bodyPr wrap="none">
            <a:spAutoFit/>
          </a:bodyPr>
          <a:lstStyle/>
          <a:p>
            <a:pPr>
              <a:buFont typeface="Wingdings" panose="05000000000000000000" pitchFamily="2" charset="2"/>
              <a:buNone/>
            </a:pPr>
            <a:r>
              <a:rPr lang="en-US" altLang="zh-CN" sz="3200" b="1" dirty="0" smtClean="0">
                <a:solidFill>
                  <a:srgbClr val="FF0000"/>
                </a:solidFill>
                <a:latin typeface="黑体" panose="02010609060101010101" pitchFamily="49" charset="-122"/>
                <a:ea typeface="黑体" panose="02010609060101010101" pitchFamily="49" charset="-122"/>
              </a:rPr>
              <a:t>1</a:t>
            </a:r>
            <a:r>
              <a:rPr lang="zh-CN" altLang="en-US" sz="3200" b="1" dirty="0" smtClean="0">
                <a:solidFill>
                  <a:srgbClr val="FF0000"/>
                </a:solidFill>
                <a:latin typeface="黑体" panose="02010609060101010101" pitchFamily="49" charset="-122"/>
                <a:ea typeface="黑体" panose="02010609060101010101" pitchFamily="49" charset="-122"/>
              </a:rPr>
              <a:t>．中共八大（</a:t>
            </a:r>
            <a:r>
              <a:rPr lang="en-US" altLang="zh-CN" sz="3200" b="1" dirty="0" smtClean="0">
                <a:solidFill>
                  <a:srgbClr val="FF0000"/>
                </a:solidFill>
                <a:latin typeface="黑体" panose="02010609060101010101" pitchFamily="49" charset="-122"/>
                <a:ea typeface="黑体" panose="02010609060101010101" pitchFamily="49" charset="-122"/>
              </a:rPr>
              <a:t>1956</a:t>
            </a:r>
            <a:r>
              <a:rPr lang="zh-CN" altLang="en-US" sz="3200" b="1" dirty="0" smtClean="0">
                <a:solidFill>
                  <a:srgbClr val="FF0000"/>
                </a:solidFill>
                <a:latin typeface="黑体" panose="02010609060101010101" pitchFamily="49" charset="-122"/>
                <a:ea typeface="黑体" panose="02010609060101010101" pitchFamily="49" charset="-122"/>
              </a:rPr>
              <a:t>年，北京）</a:t>
            </a:r>
            <a:endParaRPr lang="zh-CN" altLang="en-US" sz="3200" b="1" dirty="0">
              <a:solidFill>
                <a:srgbClr val="FF0000"/>
              </a:solidFill>
              <a:latin typeface="黑体" panose="02010609060101010101" pitchFamily="49" charset="-122"/>
              <a:ea typeface="黑体" panose="02010609060101010101" pitchFamily="49" charset="-122"/>
            </a:endParaRPr>
          </a:p>
        </p:txBody>
      </p:sp>
      <p:sp>
        <p:nvSpPr>
          <p:cNvPr id="4" name="矩形 3"/>
          <p:cNvSpPr/>
          <p:nvPr/>
        </p:nvSpPr>
        <p:spPr>
          <a:xfrm>
            <a:off x="688939" y="2357430"/>
            <a:ext cx="2880917"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1</a:t>
            </a:r>
            <a:r>
              <a:rPr lang="zh-CN" altLang="en-US" sz="2800" b="1" dirty="0" smtClean="0"/>
              <a:t>）主要内容：</a:t>
            </a:r>
            <a:endParaRPr lang="zh-CN" altLang="en-US" sz="2800" b="1" dirty="0"/>
          </a:p>
        </p:txBody>
      </p:sp>
      <p:sp>
        <p:nvSpPr>
          <p:cNvPr id="5" name="Text Box 4"/>
          <p:cNvSpPr txBox="1">
            <a:spLocks noChangeArrowheads="1"/>
          </p:cNvSpPr>
          <p:nvPr/>
        </p:nvSpPr>
        <p:spPr bwMode="auto">
          <a:xfrm>
            <a:off x="831815" y="3000372"/>
            <a:ext cx="10501386" cy="2246769"/>
          </a:xfrm>
          <a:prstGeom prst="rect">
            <a:avLst/>
          </a:prstGeom>
          <a:noFill/>
          <a:ln w="9525">
            <a:noFill/>
            <a:miter lim="800000"/>
          </a:ln>
          <a:effectLst/>
        </p:spPr>
        <p:txBody>
          <a:bodyPr wrap="square">
            <a:spAutoFit/>
          </a:bodyPr>
          <a:lstStyle/>
          <a:p>
            <a:r>
              <a:rPr lang="zh-CN" altLang="en-US" sz="2800" b="1" dirty="0" smtClean="0"/>
              <a:t>大会正确分析了社会主义改造基本完成以后的国内形势，提出国内的主要矛盾已经是人民对于经济文化迅速发展的需要同当前经济文化不能满足人民需要的状况之间的矛盾 ；明</a:t>
            </a:r>
            <a:r>
              <a:rPr lang="zh-CN" altLang="en-US" sz="2800" b="1" dirty="0"/>
              <a:t>确指出当前党和人民主要任务是集中力量发展生产力，实现国家工业化，逐步满足人民日益增长的物质和文化需要等。 </a:t>
            </a:r>
            <a:endParaRPr lang="zh-CN" altLang="en-US" sz="2800" b="1" dirty="0"/>
          </a:p>
        </p:txBody>
      </p:sp>
      <p:sp>
        <p:nvSpPr>
          <p:cNvPr id="6" name="矩形 5"/>
          <p:cNvSpPr/>
          <p:nvPr/>
        </p:nvSpPr>
        <p:spPr>
          <a:xfrm>
            <a:off x="617501" y="5429264"/>
            <a:ext cx="2244525"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2</a:t>
            </a:r>
            <a:r>
              <a:rPr lang="zh-CN" altLang="en-US" sz="2800" b="1" dirty="0" smtClean="0"/>
              <a:t>）意义： </a:t>
            </a:r>
            <a:endParaRPr lang="zh-CN" altLang="en-US" sz="2800" b="1" dirty="0"/>
          </a:p>
        </p:txBody>
      </p:sp>
      <p:sp>
        <p:nvSpPr>
          <p:cNvPr id="7" name="Rectangle 5"/>
          <p:cNvSpPr>
            <a:spLocks noChangeArrowheads="1"/>
          </p:cNvSpPr>
          <p:nvPr/>
        </p:nvSpPr>
        <p:spPr bwMode="auto">
          <a:xfrm>
            <a:off x="831815" y="6143644"/>
            <a:ext cx="6985000" cy="523220"/>
          </a:xfrm>
          <a:prstGeom prst="rect">
            <a:avLst/>
          </a:prstGeom>
          <a:noFill/>
          <a:ln w="9525">
            <a:noFill/>
            <a:miter lim="800000"/>
          </a:ln>
          <a:effectLst/>
        </p:spPr>
        <p:txBody>
          <a:bodyPr anchor="ctr">
            <a:spAutoFit/>
          </a:bodyPr>
          <a:lstStyle/>
          <a:p>
            <a:r>
              <a:rPr lang="zh-CN" altLang="en-US" sz="2800" b="1" dirty="0"/>
              <a:t>这是探索社会主义道路的良好开端。</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ox(in)">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60377" y="1785926"/>
            <a:ext cx="9929882" cy="3108543"/>
          </a:xfrm>
          <a:prstGeom prst="rect">
            <a:avLst/>
          </a:prstGeom>
          <a:ln>
            <a:solidFill>
              <a:srgbClr val="FF0000"/>
            </a:solidFill>
          </a:ln>
        </p:spPr>
        <p:txBody>
          <a:bodyPr wrap="square">
            <a:spAutoFit/>
          </a:bodyPr>
          <a:lstStyle/>
          <a:p>
            <a:pPr algn="just">
              <a:spcBef>
                <a:spcPct val="50000"/>
              </a:spcBef>
            </a:pPr>
            <a:r>
              <a:rPr lang="zh-CN" altLang="en-US" sz="2800" b="1" dirty="0" smtClean="0">
                <a:latin typeface="黑体" panose="02010609060101010101" pitchFamily="49" charset="-122"/>
                <a:ea typeface="黑体" panose="02010609060101010101" pitchFamily="49" charset="-122"/>
              </a:rPr>
              <a:t>    </a:t>
            </a:r>
            <a:r>
              <a:rPr lang="zh-CN" altLang="en-US" sz="2800" b="1" dirty="0" smtClean="0">
                <a:solidFill>
                  <a:srgbClr val="FF0000"/>
                </a:solidFill>
                <a:latin typeface="黑体" panose="02010609060101010101" pitchFamily="49" charset="-122"/>
                <a:ea typeface="黑体" panose="02010609060101010101" pitchFamily="49" charset="-122"/>
              </a:rPr>
              <a:t>中共八大二次会议</a:t>
            </a:r>
            <a:r>
              <a:rPr lang="zh-CN" altLang="en-US" sz="2800" b="1" dirty="0" smtClean="0">
                <a:latin typeface="黑体" panose="02010609060101010101" pitchFamily="49" charset="-122"/>
                <a:ea typeface="黑体" panose="02010609060101010101" pitchFamily="49" charset="-122"/>
              </a:rPr>
              <a:t>：1958年、北京。提出</a:t>
            </a:r>
            <a:r>
              <a:rPr lang="zh-CN" altLang="en-US" sz="2800" b="1" dirty="0" smtClean="0">
                <a:latin typeface="Times New Roman" panose="02020603050405020304"/>
                <a:ea typeface="黑体" panose="02010609060101010101" pitchFamily="49" charset="-122"/>
              </a:rPr>
              <a:t>“</a:t>
            </a:r>
            <a:r>
              <a:rPr lang="zh-CN" altLang="en-US" sz="2800" b="1" dirty="0" smtClean="0">
                <a:latin typeface="黑体" panose="02010609060101010101" pitchFamily="49" charset="-122"/>
                <a:ea typeface="黑体" panose="02010609060101010101" pitchFamily="49" charset="-122"/>
              </a:rPr>
              <a:t>鼓足干劲、力争上游、多快好省地建设社会主义。</a:t>
            </a:r>
            <a:r>
              <a:rPr lang="zh-CN" altLang="en-US" sz="2800" b="1" dirty="0" smtClean="0">
                <a:latin typeface="Times New Roman" panose="02020603050405020304"/>
                <a:ea typeface="黑体" panose="02010609060101010101" pitchFamily="49" charset="-122"/>
              </a:rPr>
              <a:t>”</a:t>
            </a:r>
            <a:r>
              <a:rPr lang="zh-CN" altLang="en-US" sz="2800" b="1" dirty="0" smtClean="0">
                <a:latin typeface="黑体" panose="02010609060101010101" pitchFamily="49" charset="-122"/>
                <a:ea typeface="黑体" panose="02010609060101010101" pitchFamily="49" charset="-122"/>
              </a:rPr>
              <a:t>的社会主义建设总路线。</a:t>
            </a:r>
            <a:endParaRPr lang="zh-CN" altLang="en-US" sz="2800" b="1" dirty="0" smtClean="0">
              <a:latin typeface="黑体" panose="02010609060101010101" pitchFamily="49" charset="-122"/>
              <a:ea typeface="黑体" panose="02010609060101010101" pitchFamily="49" charset="-122"/>
            </a:endParaRPr>
          </a:p>
          <a:p>
            <a:pPr algn="just">
              <a:spcBef>
                <a:spcPct val="50000"/>
              </a:spcBef>
            </a:pPr>
            <a:r>
              <a:rPr lang="zh-CN" altLang="en-US" sz="2800" b="1" dirty="0" smtClean="0">
                <a:latin typeface="黑体" panose="02010609060101010101" pitchFamily="49" charset="-122"/>
                <a:ea typeface="黑体" panose="02010609060101010101" pitchFamily="49" charset="-122"/>
              </a:rPr>
              <a:t>    </a:t>
            </a:r>
            <a:r>
              <a:rPr lang="zh-CN" altLang="en-US" sz="2800" b="1" dirty="0" smtClean="0">
                <a:solidFill>
                  <a:srgbClr val="FF0000"/>
                </a:solidFill>
                <a:latin typeface="黑体" panose="02010609060101010101" pitchFamily="49" charset="-122"/>
                <a:ea typeface="黑体" panose="02010609060101010101" pitchFamily="49" charset="-122"/>
              </a:rPr>
              <a:t>北戴河会议</a:t>
            </a:r>
            <a:r>
              <a:rPr lang="zh-CN" altLang="en-US" sz="2800" b="1" dirty="0" smtClean="0">
                <a:latin typeface="黑体" panose="02010609060101010101" pitchFamily="49" charset="-122"/>
                <a:ea typeface="黑体" panose="02010609060101010101" pitchFamily="49" charset="-122"/>
              </a:rPr>
              <a:t>：1958年、北戴河。提出当年工农业生产指标和建立人民公社的决议。</a:t>
            </a:r>
            <a:endParaRPr lang="zh-CN" altLang="en-US" sz="2800" b="1" dirty="0" smtClean="0">
              <a:latin typeface="黑体" panose="02010609060101010101" pitchFamily="49" charset="-122"/>
              <a:ea typeface="黑体" panose="02010609060101010101" pitchFamily="49" charset="-122"/>
            </a:endParaRPr>
          </a:p>
          <a:p>
            <a:pPr algn="just">
              <a:spcBef>
                <a:spcPct val="50000"/>
              </a:spcBef>
            </a:pPr>
            <a:r>
              <a:rPr lang="zh-CN" altLang="en-US" sz="2800" b="1" dirty="0" smtClean="0">
                <a:latin typeface="黑体" panose="02010609060101010101" pitchFamily="49" charset="-122"/>
                <a:ea typeface="黑体" panose="02010609060101010101" pitchFamily="49" charset="-122"/>
              </a:rPr>
              <a:t>    </a:t>
            </a:r>
            <a:r>
              <a:rPr lang="zh-CN" altLang="en-US" sz="2800" b="1" dirty="0" smtClean="0">
                <a:solidFill>
                  <a:srgbClr val="FF0000"/>
                </a:solidFill>
                <a:latin typeface="黑体" panose="02010609060101010101" pitchFamily="49" charset="-122"/>
                <a:ea typeface="黑体" panose="02010609060101010101" pitchFamily="49" charset="-122"/>
              </a:rPr>
              <a:t>七千人大会</a:t>
            </a:r>
            <a:r>
              <a:rPr lang="zh-CN" altLang="en-US" sz="2800" b="1" dirty="0" smtClean="0">
                <a:latin typeface="黑体" panose="02010609060101010101" pitchFamily="49" charset="-122"/>
                <a:ea typeface="黑体" panose="02010609060101010101" pitchFamily="49" charset="-122"/>
              </a:rPr>
              <a:t>：1962年、北京。总结大跃进的教训，中央领导作批评与自我批评。</a:t>
            </a:r>
            <a:endParaRPr lang="zh-CN" altLang="en-US" sz="2800" b="1" dirty="0">
              <a:latin typeface="黑体" panose="02010609060101010101" pitchFamily="49" charset="-122"/>
              <a:ea typeface="黑体" panose="02010609060101010101" pitchFamily="49" charset="-122"/>
            </a:endParaRPr>
          </a:p>
        </p:txBody>
      </p:sp>
      <p:sp>
        <p:nvSpPr>
          <p:cNvPr id="3" name="Rectangle 2"/>
          <p:cNvSpPr txBox="1">
            <a:spLocks noRot="1" noChangeArrowheads="1"/>
          </p:cNvSpPr>
          <p:nvPr/>
        </p:nvSpPr>
        <p:spPr>
          <a:xfrm>
            <a:off x="2974955" y="214290"/>
            <a:ext cx="5295916"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六、新中国成立后</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60311" y="3120094"/>
            <a:ext cx="2880917"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2</a:t>
            </a:r>
            <a:r>
              <a:rPr lang="zh-CN" altLang="en-US" sz="2800" b="1" dirty="0" smtClean="0"/>
              <a:t>）主要内容：</a:t>
            </a:r>
            <a:endParaRPr lang="zh-CN" altLang="en-US" sz="2800" b="1" dirty="0"/>
          </a:p>
        </p:txBody>
      </p:sp>
      <p:sp>
        <p:nvSpPr>
          <p:cNvPr id="5" name="Rectangle 4"/>
          <p:cNvSpPr>
            <a:spLocks noChangeArrowheads="1"/>
          </p:cNvSpPr>
          <p:nvPr/>
        </p:nvSpPr>
        <p:spPr bwMode="auto">
          <a:xfrm>
            <a:off x="444521" y="3644296"/>
            <a:ext cx="10174300" cy="1383665"/>
          </a:xfrm>
          <a:prstGeom prst="rect">
            <a:avLst/>
          </a:prstGeom>
          <a:noFill/>
          <a:ln w="9525">
            <a:noFill/>
            <a:miter lim="800000"/>
          </a:ln>
          <a:effectLst/>
        </p:spPr>
        <p:txBody>
          <a:bodyPr wrap="square" anchor="ctr">
            <a:spAutoFit/>
          </a:bodyPr>
          <a:lstStyle/>
          <a:p>
            <a:r>
              <a:rPr lang="zh-CN" altLang="en-US" sz="2800" b="1" dirty="0"/>
              <a:t>重新确立解放思想、实事求是的思想路线；作出把党和国家的工作重心转移到经济建设上来，实行改革开放的伟大决策；</a:t>
            </a:r>
            <a:endParaRPr lang="zh-CN" altLang="en-US" sz="2800" b="1" dirty="0"/>
          </a:p>
          <a:p>
            <a:r>
              <a:rPr lang="zh-CN" altLang="en-US" sz="2800" b="1" dirty="0"/>
              <a:t>会议实际上形成了以邓小平为核心的党中央领导集体。 </a:t>
            </a:r>
            <a:endParaRPr lang="zh-CN" altLang="en-US" sz="2800" b="1" dirty="0"/>
          </a:p>
        </p:txBody>
      </p:sp>
      <p:sp>
        <p:nvSpPr>
          <p:cNvPr id="6" name="矩形 5"/>
          <p:cNvSpPr/>
          <p:nvPr/>
        </p:nvSpPr>
        <p:spPr>
          <a:xfrm>
            <a:off x="230364" y="4977482"/>
            <a:ext cx="2244525"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3</a:t>
            </a:r>
            <a:r>
              <a:rPr lang="zh-CN" altLang="en-US" sz="2800" b="1" dirty="0" smtClean="0"/>
              <a:t>）意义： </a:t>
            </a:r>
            <a:endParaRPr lang="zh-CN" altLang="en-US" sz="2800" b="1" dirty="0"/>
          </a:p>
        </p:txBody>
      </p:sp>
      <p:sp>
        <p:nvSpPr>
          <p:cNvPr id="7" name="Rectangle 5"/>
          <p:cNvSpPr>
            <a:spLocks noChangeArrowheads="1"/>
          </p:cNvSpPr>
          <p:nvPr/>
        </p:nvSpPr>
        <p:spPr bwMode="auto">
          <a:xfrm>
            <a:off x="403187" y="5401591"/>
            <a:ext cx="9921888" cy="1384995"/>
          </a:xfrm>
          <a:prstGeom prst="rect">
            <a:avLst/>
          </a:prstGeom>
          <a:noFill/>
          <a:ln w="9525">
            <a:noFill/>
            <a:miter lim="800000"/>
          </a:ln>
          <a:effectLst/>
        </p:spPr>
        <p:txBody>
          <a:bodyPr wrap="square" anchor="ctr">
            <a:spAutoFit/>
          </a:bodyPr>
          <a:lstStyle/>
          <a:p>
            <a:r>
              <a:rPr lang="zh-CN" altLang="en-US" sz="2800" b="1" dirty="0"/>
              <a:t>它是建国以来党的历史上具有深远意义</a:t>
            </a:r>
            <a:r>
              <a:rPr lang="zh-CN" altLang="en-US" sz="2800" b="1" dirty="0" smtClean="0"/>
              <a:t>的伟大转</a:t>
            </a:r>
            <a:r>
              <a:rPr lang="zh-CN" altLang="en-US" sz="2800" b="1" dirty="0"/>
              <a:t>折。它完成了党的思想路线、政治路线、组织路线的拨乱反正，是改革开放的开端。从此，中国历史进入社会主义现代化建设的新时期。 </a:t>
            </a:r>
            <a:endParaRPr lang="zh-CN" altLang="en-US" sz="2800" b="1" dirty="0"/>
          </a:p>
        </p:txBody>
      </p:sp>
      <p:sp>
        <p:nvSpPr>
          <p:cNvPr id="8" name="矩形 7"/>
          <p:cNvSpPr/>
          <p:nvPr/>
        </p:nvSpPr>
        <p:spPr>
          <a:xfrm>
            <a:off x="304102" y="1262706"/>
            <a:ext cx="2170787"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1</a:t>
            </a:r>
            <a:r>
              <a:rPr lang="zh-CN" altLang="en-US" sz="2800" b="1" dirty="0" smtClean="0"/>
              <a:t>）背景：</a:t>
            </a:r>
            <a:endParaRPr lang="zh-CN" altLang="en-US" sz="2800" b="1" dirty="0"/>
          </a:p>
        </p:txBody>
      </p:sp>
      <p:sp>
        <p:nvSpPr>
          <p:cNvPr id="9" name="TextBox 8"/>
          <p:cNvSpPr txBox="1"/>
          <p:nvPr/>
        </p:nvSpPr>
        <p:spPr>
          <a:xfrm>
            <a:off x="546063" y="1758253"/>
            <a:ext cx="10062370" cy="1384995"/>
          </a:xfrm>
          <a:prstGeom prst="rect">
            <a:avLst/>
          </a:prstGeom>
          <a:noFill/>
        </p:spPr>
        <p:txBody>
          <a:bodyPr wrap="none" rtlCol="0">
            <a:spAutoFit/>
          </a:bodyPr>
          <a:lstStyle/>
          <a:p>
            <a:r>
              <a:rPr lang="en-US" altLang="zh-CN" sz="2800" b="1" dirty="0" smtClean="0"/>
              <a:t>1</a:t>
            </a:r>
            <a:r>
              <a:rPr lang="zh-CN" altLang="en-US" sz="2800" b="1" dirty="0" smtClean="0"/>
              <a:t>、人民公社旧体制和计划经济旧体制的弊端日益显现</a:t>
            </a:r>
            <a:endParaRPr lang="en-US" altLang="zh-CN" sz="2800" b="1" dirty="0" smtClean="0"/>
          </a:p>
          <a:p>
            <a:r>
              <a:rPr lang="en-US" altLang="zh-CN" sz="2800" b="1" dirty="0" smtClean="0"/>
              <a:t>2</a:t>
            </a:r>
            <a:r>
              <a:rPr lang="zh-CN" altLang="en-US" sz="2800" b="1" dirty="0" smtClean="0"/>
              <a:t>、“文革”结束，“四人帮”被打倒，</a:t>
            </a:r>
            <a:r>
              <a:rPr lang="zh-CN" altLang="en-US" sz="2800" b="1" dirty="0" smtClean="0">
                <a:solidFill>
                  <a:srgbClr val="FF0000"/>
                </a:solidFill>
                <a:latin typeface="Times New Roman" panose="02020603050405020304" pitchFamily="18" charset="0"/>
                <a:ea typeface="宋体" panose="02010600030101010101" pitchFamily="2" charset="-122"/>
                <a:cs typeface="Times New Roman" panose="02020603050405020304" pitchFamily="18" charset="0"/>
              </a:rPr>
              <a:t>仍受“左”的思想禁锢</a:t>
            </a:r>
            <a:endParaRPr lang="en-US" altLang="zh-CN" sz="2800" b="1" dirty="0" smtClean="0"/>
          </a:p>
          <a:p>
            <a:r>
              <a:rPr lang="en-US" altLang="zh-CN" sz="2800" b="1" dirty="0" smtClean="0"/>
              <a:t>3</a:t>
            </a:r>
            <a:r>
              <a:rPr lang="zh-CN" altLang="en-US" sz="2800" b="1" dirty="0" smtClean="0"/>
              <a:t>、关于真理标准问题的讨论解放了人们的思想</a:t>
            </a:r>
            <a:endParaRPr lang="zh-CN" altLang="en-US" sz="2800" b="1" dirty="0"/>
          </a:p>
        </p:txBody>
      </p:sp>
      <p:sp>
        <p:nvSpPr>
          <p:cNvPr id="10" name="Rectangle 2"/>
          <p:cNvSpPr txBox="1">
            <a:spLocks noRot="1" noChangeArrowheads="1"/>
          </p:cNvSpPr>
          <p:nvPr/>
        </p:nvSpPr>
        <p:spPr>
          <a:xfrm>
            <a:off x="2974955" y="214290"/>
            <a:ext cx="5295916"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六、新中国成立后</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11" name="Rectangle 2"/>
          <p:cNvSpPr txBox="1">
            <a:spLocks noRot="1" noChangeArrowheads="1"/>
          </p:cNvSpPr>
          <p:nvPr/>
        </p:nvSpPr>
        <p:spPr>
          <a:xfrm>
            <a:off x="117435" y="785794"/>
            <a:ext cx="8215370" cy="642934"/>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2</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．十一届三中全会（</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1978</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年底，北京）</a:t>
            </a:r>
            <a:b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br>
            <a:endPar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ox(in)">
                                      <p:cBhvr>
                                        <p:cTn id="32"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ldLvl="0" animBg="1"/>
      <p:bldP spid="6" grpId="0"/>
      <p:bldP spid="7" grpId="0"/>
      <p:bldP spid="8" grpId="0"/>
      <p:bldP spid="11" grpId="0"/>
      <p:bldP spid="11"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3"/>
          <p:cNvSpPr>
            <a:spLocks noGrp="1"/>
          </p:cNvSpPr>
          <p:nvPr>
            <p:ph idx="1"/>
          </p:nvPr>
        </p:nvSpPr>
        <p:spPr>
          <a:xfrm>
            <a:off x="330798" y="572748"/>
            <a:ext cx="10753762" cy="6072230"/>
          </a:xfrm>
        </p:spPr>
        <p:txBody>
          <a:bodyPr>
            <a:noAutofit/>
          </a:bodyPr>
          <a:lstStyle/>
          <a:p>
            <a:r>
              <a:rPr lang="zh-CN" altLang="en-US" b="1" dirty="0" smtClean="0">
                <a:solidFill>
                  <a:srgbClr val="FF0000"/>
                </a:solidFill>
                <a:latin typeface="Times New Roman" panose="02020603050405020304" pitchFamily="18" charset="0"/>
                <a:cs typeface="Times New Roman" panose="02020603050405020304" pitchFamily="18" charset="0"/>
              </a:rPr>
              <a:t>中国革命的面貌焕然一新</a:t>
            </a:r>
            <a:endParaRPr lang="en-US" altLang="zh-CN" b="1" dirty="0" smtClean="0">
              <a:solidFill>
                <a:srgbClr val="FF000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zh-CN" altLang="en-US" b="1" dirty="0" smtClean="0">
                <a:latin typeface="Times New Roman" panose="02020603050405020304" pitchFamily="18" charset="0"/>
                <a:cs typeface="Times New Roman" panose="02020603050405020304" pitchFamily="18" charset="0"/>
              </a:rPr>
              <a:t>（</a:t>
            </a:r>
            <a:r>
              <a:rPr lang="en-US" altLang="zh-CN" b="1" dirty="0" smtClean="0">
                <a:latin typeface="Times New Roman" panose="02020603050405020304" pitchFamily="18" charset="0"/>
                <a:cs typeface="Times New Roman" panose="02020603050405020304" pitchFamily="18" charset="0"/>
              </a:rPr>
              <a:t>1</a:t>
            </a:r>
            <a:r>
              <a:rPr lang="zh-CN" altLang="en-US" b="1" dirty="0" smtClean="0">
                <a:latin typeface="Times New Roman" panose="02020603050405020304" pitchFamily="18" charset="0"/>
                <a:cs typeface="Times New Roman" panose="02020603050405020304" pitchFamily="18" charset="0"/>
              </a:rPr>
              <a:t>）新的政党</a:t>
            </a:r>
            <a:endParaRPr lang="en-US" altLang="zh-CN" b="1" dirty="0" smtClean="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pPr>
            <a:r>
              <a:rPr kumimoji="1" lang="zh-CN" altLang="en-US" b="1" dirty="0" smtClean="0">
                <a:latin typeface="Times New Roman" panose="02020603050405020304" pitchFamily="18" charset="0"/>
                <a:cs typeface="Times New Roman" panose="02020603050405020304" pitchFamily="18" charset="0"/>
              </a:rPr>
              <a:t>（</a:t>
            </a:r>
            <a:r>
              <a:rPr kumimoji="1" lang="en-US" altLang="zh-CN" b="1" dirty="0" smtClean="0">
                <a:latin typeface="Times New Roman" panose="02020603050405020304" pitchFamily="18" charset="0"/>
                <a:cs typeface="Times New Roman" panose="02020603050405020304" pitchFamily="18" charset="0"/>
              </a:rPr>
              <a:t>2</a:t>
            </a:r>
            <a:r>
              <a:rPr kumimoji="1" lang="zh-CN" altLang="en-US" b="1" dirty="0" smtClean="0">
                <a:latin typeface="Times New Roman" panose="02020603050405020304" pitchFamily="18" charset="0"/>
                <a:cs typeface="Times New Roman" panose="02020603050405020304" pitchFamily="18" charset="0"/>
              </a:rPr>
              <a:t>）新的指导思想</a:t>
            </a:r>
            <a:endParaRPr kumimoji="1" lang="en-US" altLang="zh-CN" b="1" dirty="0" smtClean="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pPr>
            <a:r>
              <a:rPr kumimoji="1" lang="zh-CN" altLang="en-US" b="1" dirty="0" smtClean="0">
                <a:latin typeface="Times New Roman" panose="02020603050405020304" pitchFamily="18" charset="0"/>
                <a:cs typeface="Times New Roman" panose="02020603050405020304" pitchFamily="18" charset="0"/>
              </a:rPr>
              <a:t>（</a:t>
            </a:r>
            <a:r>
              <a:rPr kumimoji="1" lang="en-US" altLang="zh-CN" b="1" dirty="0" smtClean="0">
                <a:latin typeface="Times New Roman" panose="02020603050405020304" pitchFamily="18" charset="0"/>
                <a:cs typeface="Times New Roman" panose="02020603050405020304" pitchFamily="18" charset="0"/>
              </a:rPr>
              <a:t>3</a:t>
            </a:r>
            <a:r>
              <a:rPr kumimoji="1" lang="zh-CN" altLang="en-US" b="1" dirty="0" smtClean="0">
                <a:latin typeface="Times New Roman" panose="02020603050405020304" pitchFamily="18" charset="0"/>
                <a:cs typeface="Times New Roman" panose="02020603050405020304" pitchFamily="18" charset="0"/>
              </a:rPr>
              <a:t>）新的领导阶级</a:t>
            </a:r>
            <a:endParaRPr kumimoji="1" lang="en-US" altLang="zh-CN" b="1" dirty="0" smtClean="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pPr>
            <a:r>
              <a:rPr kumimoji="1" lang="zh-CN" altLang="en-US" b="1" dirty="0" smtClean="0">
                <a:latin typeface="Times New Roman" panose="02020603050405020304" pitchFamily="18" charset="0"/>
                <a:cs typeface="Times New Roman" panose="02020603050405020304" pitchFamily="18" charset="0"/>
              </a:rPr>
              <a:t>（</a:t>
            </a:r>
            <a:r>
              <a:rPr kumimoji="1" lang="en-US" altLang="zh-CN" b="1" dirty="0" smtClean="0">
                <a:latin typeface="Times New Roman" panose="02020603050405020304" pitchFamily="18" charset="0"/>
                <a:cs typeface="Times New Roman" panose="02020603050405020304" pitchFamily="18" charset="0"/>
              </a:rPr>
              <a:t>4</a:t>
            </a:r>
            <a:r>
              <a:rPr kumimoji="1" lang="zh-CN" altLang="en-US" b="1" dirty="0" smtClean="0">
                <a:latin typeface="Times New Roman" panose="02020603050405020304" pitchFamily="18" charset="0"/>
                <a:cs typeface="Times New Roman" panose="02020603050405020304" pitchFamily="18" charset="0"/>
              </a:rPr>
              <a:t>）新的革命前景</a:t>
            </a:r>
            <a:endParaRPr kumimoji="1" lang="en-US" altLang="zh-CN" b="1" dirty="0" smtClean="0">
              <a:solidFill>
                <a:srgbClr val="FF0000"/>
              </a:solidFill>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pPr>
            <a:r>
              <a:rPr kumimoji="1" lang="zh-CN" altLang="en-US" b="1" dirty="0" smtClean="0">
                <a:solidFill>
                  <a:srgbClr val="FF0000"/>
                </a:solidFill>
                <a:latin typeface="Times New Roman" panose="02020603050405020304" pitchFamily="18" charset="0"/>
                <a:cs typeface="Times New Roman" panose="02020603050405020304" pitchFamily="18" charset="0"/>
              </a:rPr>
              <a:t>局限：脱离当时的国情，照搬俄国革命经验，没有制定党   </a:t>
            </a:r>
            <a:endParaRPr kumimoji="1" lang="en-US" altLang="zh-CN" b="1" dirty="0" smtClean="0">
              <a:solidFill>
                <a:srgbClr val="FF0000"/>
              </a:solidFill>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pPr>
            <a:r>
              <a:rPr kumimoji="1" lang="en-US" altLang="zh-CN" b="1" dirty="0" smtClean="0">
                <a:solidFill>
                  <a:srgbClr val="FF0000"/>
                </a:solidFill>
                <a:latin typeface="Times New Roman" panose="02020603050405020304" pitchFamily="18" charset="0"/>
                <a:cs typeface="Times New Roman" panose="02020603050405020304" pitchFamily="18" charset="0"/>
              </a:rPr>
              <a:t>             </a:t>
            </a:r>
            <a:r>
              <a:rPr kumimoji="1" lang="zh-CN" altLang="en-US" b="1" dirty="0" smtClean="0">
                <a:solidFill>
                  <a:srgbClr val="FF0000"/>
                </a:solidFill>
                <a:latin typeface="Times New Roman" panose="02020603050405020304" pitchFamily="18" charset="0"/>
                <a:cs typeface="Times New Roman" panose="02020603050405020304" pitchFamily="18" charset="0"/>
              </a:rPr>
              <a:t>的民主革命纲领。说明中共尚未正确认识到中国的</a:t>
            </a:r>
            <a:endParaRPr kumimoji="1" lang="en-US" altLang="zh-CN" b="1" dirty="0" smtClean="0">
              <a:solidFill>
                <a:srgbClr val="FF0000"/>
              </a:solidFill>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pPr>
            <a:r>
              <a:rPr kumimoji="1" lang="en-US" altLang="zh-CN" b="1" dirty="0" smtClean="0">
                <a:solidFill>
                  <a:srgbClr val="FF0000"/>
                </a:solidFill>
                <a:latin typeface="Times New Roman" panose="02020603050405020304" pitchFamily="18" charset="0"/>
                <a:cs typeface="Times New Roman" panose="02020603050405020304" pitchFamily="18" charset="0"/>
              </a:rPr>
              <a:t>             </a:t>
            </a:r>
            <a:r>
              <a:rPr kumimoji="1" lang="zh-CN" altLang="en-US" b="1" dirty="0" smtClean="0">
                <a:solidFill>
                  <a:srgbClr val="FF0000"/>
                </a:solidFill>
                <a:latin typeface="Times New Roman" panose="02020603050405020304" pitchFamily="18" charset="0"/>
                <a:cs typeface="Times New Roman" panose="02020603050405020304" pitchFamily="18" charset="0"/>
              </a:rPr>
              <a:t>社会性质和革命性质，思想比较幼稚</a:t>
            </a:r>
            <a:endParaRPr lang="zh-CN" altLang="en-US" b="1"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box(in)">
                                      <p:cBhvr>
                                        <p:cTn id="7" dur="500"/>
                                        <p:tgtEl>
                                          <p:spTgt spid="4">
                                            <p:txEl>
                                              <p:pRg st="1" end="1"/>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box(in)">
                                      <p:cBhvr>
                                        <p:cTn id="10" dur="500"/>
                                        <p:tgtEl>
                                          <p:spTgt spid="4">
                                            <p:txEl>
                                              <p:pRg st="2" end="2"/>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box(in)">
                                      <p:cBhvr>
                                        <p:cTn id="13" dur="500"/>
                                        <p:tgtEl>
                                          <p:spTgt spid="4">
                                            <p:txEl>
                                              <p:pRg st="3" end="3"/>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box(in)">
                                      <p:cBhvr>
                                        <p:cTn id="16" dur="500"/>
                                        <p:tgtEl>
                                          <p:spTgt spid="4">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nodeType="click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animEffect transition="in" filter="slide(fromBottom)">
                                      <p:cBhvr>
                                        <p:cTn id="21" dur="500"/>
                                        <p:tgtEl>
                                          <p:spTgt spid="4">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2" presetClass="entr" presetSubtype="4" fill="hold" nodeType="clickEffect">
                                  <p:stCondLst>
                                    <p:cond delay="0"/>
                                  </p:stCondLst>
                                  <p:childTnLst>
                                    <p:set>
                                      <p:cBhvr>
                                        <p:cTn id="25" dur="1" fill="hold">
                                          <p:stCondLst>
                                            <p:cond delay="0"/>
                                          </p:stCondLst>
                                        </p:cTn>
                                        <p:tgtEl>
                                          <p:spTgt spid="4">
                                            <p:txEl>
                                              <p:pRg st="6" end="6"/>
                                            </p:txEl>
                                          </p:spTgt>
                                        </p:tgtEl>
                                        <p:attrNameLst>
                                          <p:attrName>style.visibility</p:attrName>
                                        </p:attrNameLst>
                                      </p:cBhvr>
                                      <p:to>
                                        <p:strVal val="visible"/>
                                      </p:to>
                                    </p:set>
                                    <p:animEffect transition="in" filter="slide(fromBottom)">
                                      <p:cBhvr>
                                        <p:cTn id="26" dur="500"/>
                                        <p:tgtEl>
                                          <p:spTgt spid="4">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animEffect transition="in" filter="slide(fromBottom)">
                                      <p:cBhvr>
                                        <p:cTn id="31"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2974955" y="214290"/>
            <a:ext cx="5295916"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六、新中国成立后</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3" name="Rectangle 2"/>
          <p:cNvSpPr txBox="1">
            <a:spLocks noRot="1" noChangeArrowheads="1"/>
          </p:cNvSpPr>
          <p:nvPr/>
        </p:nvSpPr>
        <p:spPr>
          <a:xfrm>
            <a:off x="903253" y="1428744"/>
            <a:ext cx="6254734" cy="642934"/>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3</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．中共十二大（</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1982</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年，北京）</a:t>
            </a:r>
            <a:endPar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4" name="矩形 3"/>
          <p:cNvSpPr/>
          <p:nvPr/>
        </p:nvSpPr>
        <p:spPr>
          <a:xfrm>
            <a:off x="1056048" y="2428868"/>
            <a:ext cx="2061783" cy="523220"/>
          </a:xfrm>
          <a:prstGeom prst="rect">
            <a:avLst/>
          </a:prstGeom>
        </p:spPr>
        <p:txBody>
          <a:bodyPr wrap="none">
            <a:spAutoFit/>
          </a:bodyPr>
          <a:lstStyle/>
          <a:p>
            <a:pPr>
              <a:buFont typeface="Wingdings" panose="05000000000000000000" pitchFamily="2" charset="2"/>
              <a:buNone/>
            </a:pPr>
            <a:r>
              <a:rPr lang="zh-CN" altLang="en-US" sz="2800" b="1" dirty="0" smtClean="0"/>
              <a:t>主要内容： </a:t>
            </a:r>
            <a:endParaRPr lang="zh-CN" altLang="en-US" sz="2800" b="1" dirty="0"/>
          </a:p>
        </p:txBody>
      </p:sp>
      <p:sp>
        <p:nvSpPr>
          <p:cNvPr id="5" name="Rectangle 4"/>
          <p:cNvSpPr>
            <a:spLocks noChangeArrowheads="1"/>
          </p:cNvSpPr>
          <p:nvPr/>
        </p:nvSpPr>
        <p:spPr bwMode="auto">
          <a:xfrm>
            <a:off x="1046129" y="3557913"/>
            <a:ext cx="9929882" cy="523220"/>
          </a:xfrm>
          <a:prstGeom prst="rect">
            <a:avLst/>
          </a:prstGeom>
          <a:noFill/>
          <a:ln w="9525">
            <a:noFill/>
            <a:miter lim="800000"/>
          </a:ln>
          <a:effectLst/>
        </p:spPr>
        <p:txBody>
          <a:bodyPr wrap="square" anchor="ctr">
            <a:spAutoFit/>
          </a:bodyPr>
          <a:lstStyle/>
          <a:p>
            <a:r>
              <a:rPr lang="zh-CN" altLang="en-US" sz="2800" b="1" dirty="0" smtClean="0"/>
              <a:t>邓小平提出建设</a:t>
            </a:r>
            <a:r>
              <a:rPr lang="zh-CN" altLang="en-US" sz="2800" b="1" dirty="0" smtClean="0">
                <a:latin typeface="Arial" panose="020B0604020202020204"/>
              </a:rPr>
              <a:t>“</a:t>
            </a:r>
            <a:r>
              <a:rPr lang="zh-CN" altLang="en-US" sz="2800" b="1" dirty="0" smtClean="0"/>
              <a:t>有中国特色的社会主</a:t>
            </a:r>
            <a:r>
              <a:rPr lang="zh-CN" altLang="en-US" sz="2800" b="1" dirty="0"/>
              <a:t>义</a:t>
            </a:r>
            <a:r>
              <a:rPr lang="zh-CN" altLang="en-US" sz="2800" b="1" dirty="0" smtClean="0">
                <a:latin typeface="Arial" panose="020B0604020202020204"/>
              </a:rPr>
              <a:t>”</a:t>
            </a:r>
            <a:r>
              <a:rPr lang="zh-CN" altLang="en-US" sz="2800" b="1" dirty="0" smtClean="0"/>
              <a:t>论断</a:t>
            </a:r>
            <a:endParaRPr lang="zh-CN" altLang="en-US" sz="2800" b="1" dirty="0"/>
          </a:p>
        </p:txBody>
      </p:sp>
      <p:sp>
        <p:nvSpPr>
          <p:cNvPr id="6" name="矩形 5"/>
          <p:cNvSpPr/>
          <p:nvPr/>
        </p:nvSpPr>
        <p:spPr>
          <a:xfrm>
            <a:off x="1046129" y="5572132"/>
            <a:ext cx="8427307" cy="584775"/>
          </a:xfrm>
          <a:prstGeom prst="rect">
            <a:avLst/>
          </a:prstGeom>
        </p:spPr>
        <p:txBody>
          <a:bodyPr wrap="none">
            <a:spAutoFit/>
          </a:bodyPr>
          <a:lstStyle/>
          <a:p>
            <a:r>
              <a:rPr lang="zh-CN" altLang="zh-CN" sz="3200" b="1" dirty="0" smtClean="0">
                <a:latin typeface="黑体" panose="02010609060101010101" pitchFamily="49" charset="-122"/>
                <a:ea typeface="黑体" panose="02010609060101010101" pitchFamily="49" charset="-122"/>
              </a:rPr>
              <a:t>十二届三中全会（</a:t>
            </a:r>
            <a:r>
              <a:rPr lang="en-US" altLang="zh-CN" sz="3200" b="1" dirty="0" smtClean="0">
                <a:latin typeface="黑体" panose="02010609060101010101" pitchFamily="49" charset="-122"/>
                <a:ea typeface="黑体" panose="02010609060101010101" pitchFamily="49" charset="-122"/>
              </a:rPr>
              <a:t>1984</a:t>
            </a:r>
            <a:r>
              <a:rPr lang="zh-CN" altLang="zh-CN" sz="3200" b="1" dirty="0" smtClean="0">
                <a:latin typeface="黑体" panose="02010609060101010101" pitchFamily="49" charset="-122"/>
                <a:ea typeface="黑体" panose="02010609060101010101" pitchFamily="49" charset="-122"/>
              </a:rPr>
              <a:t>）—</a:t>
            </a:r>
            <a:r>
              <a:rPr lang="zh-CN" altLang="en-US" sz="3200" b="1" dirty="0" smtClean="0">
                <a:latin typeface="黑体" panose="02010609060101010101" pitchFamily="49" charset="-122"/>
                <a:ea typeface="黑体" panose="02010609060101010101" pitchFamily="49" charset="-122"/>
              </a:rPr>
              <a:t>有计划的商品经济</a:t>
            </a:r>
            <a:endParaRPr lang="zh-CN" alt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831815" y="1428744"/>
            <a:ext cx="6357982" cy="571496"/>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4</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．中共十三大（</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1987</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年，北京）</a:t>
            </a:r>
            <a:endPar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3" name="Rectangle 2"/>
          <p:cNvSpPr txBox="1">
            <a:spLocks noRot="1" noChangeArrowheads="1"/>
          </p:cNvSpPr>
          <p:nvPr/>
        </p:nvSpPr>
        <p:spPr>
          <a:xfrm>
            <a:off x="2974955" y="214290"/>
            <a:ext cx="5295916"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六、新中国成立后</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4" name="矩形 3"/>
          <p:cNvSpPr/>
          <p:nvPr/>
        </p:nvSpPr>
        <p:spPr>
          <a:xfrm>
            <a:off x="974691" y="2285992"/>
            <a:ext cx="2061783" cy="523220"/>
          </a:xfrm>
          <a:prstGeom prst="rect">
            <a:avLst/>
          </a:prstGeom>
        </p:spPr>
        <p:txBody>
          <a:bodyPr wrap="none">
            <a:spAutoFit/>
          </a:bodyPr>
          <a:lstStyle/>
          <a:p>
            <a:pPr>
              <a:buFont typeface="Wingdings" panose="05000000000000000000" pitchFamily="2" charset="2"/>
              <a:buNone/>
            </a:pPr>
            <a:r>
              <a:rPr lang="zh-CN" altLang="en-US" sz="2800" b="1" dirty="0" smtClean="0"/>
              <a:t>主要内容： </a:t>
            </a:r>
            <a:endParaRPr lang="zh-CN" altLang="en-US" sz="2800" b="1" dirty="0"/>
          </a:p>
        </p:txBody>
      </p:sp>
      <p:sp>
        <p:nvSpPr>
          <p:cNvPr id="5" name="Rectangle 4"/>
          <p:cNvSpPr>
            <a:spLocks noChangeArrowheads="1"/>
          </p:cNvSpPr>
          <p:nvPr/>
        </p:nvSpPr>
        <p:spPr bwMode="auto">
          <a:xfrm>
            <a:off x="1046129" y="3071810"/>
            <a:ext cx="10144196" cy="1384995"/>
          </a:xfrm>
          <a:prstGeom prst="rect">
            <a:avLst/>
          </a:prstGeom>
          <a:noFill/>
          <a:ln w="9525">
            <a:noFill/>
            <a:miter lim="800000"/>
          </a:ln>
          <a:effectLst/>
        </p:spPr>
        <p:txBody>
          <a:bodyPr wrap="square" anchor="ctr">
            <a:spAutoFit/>
          </a:bodyPr>
          <a:lstStyle/>
          <a:p>
            <a:r>
              <a:rPr lang="zh-CN" altLang="en-US" sz="2800" b="1" dirty="0"/>
              <a:t>阐明了社会主义初级阶段的理论；提出了党在社会主义初级阶段的基本路线即“一个中心，两个基本点”；并作出了社会主义初级阶段经济发展分三步走的战略部署。 </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1028"/>
          <p:cNvSpPr>
            <a:spLocks noGrp="1" noChangeArrowheads="1"/>
          </p:cNvSpPr>
          <p:nvPr>
            <p:ph type="body" idx="1"/>
          </p:nvPr>
        </p:nvSpPr>
        <p:spPr>
          <a:xfrm>
            <a:off x="864156" y="76200"/>
            <a:ext cx="9793764" cy="709594"/>
          </a:xfrm>
          <a:noFill/>
        </p:spPr>
        <p:txBody>
          <a:bodyPr>
            <a:normAutofit lnSpcReduction="10000"/>
          </a:bodyPr>
          <a:lstStyle/>
          <a:p>
            <a:pPr algn="ctr">
              <a:buFontTx/>
              <a:buNone/>
            </a:pPr>
            <a:r>
              <a:rPr lang="zh-CN" altLang="en-US" sz="4400" b="1" dirty="0">
                <a:ea typeface="黑体" panose="02010609060101010101" pitchFamily="49" charset="-122"/>
              </a:rPr>
              <a:t>三条经济建设路线</a:t>
            </a:r>
            <a:endParaRPr lang="zh-CN" altLang="en-US" sz="4400" b="1" dirty="0">
              <a:ea typeface="黑体" panose="02010609060101010101" pitchFamily="49" charset="-122"/>
            </a:endParaRPr>
          </a:p>
        </p:txBody>
      </p:sp>
      <p:sp>
        <p:nvSpPr>
          <p:cNvPr id="7173" name="Text Box 1029"/>
          <p:cNvSpPr txBox="1">
            <a:spLocks noChangeArrowheads="1"/>
          </p:cNvSpPr>
          <p:nvPr/>
        </p:nvSpPr>
        <p:spPr bwMode="auto">
          <a:xfrm>
            <a:off x="192035" y="990600"/>
            <a:ext cx="11234023" cy="4832092"/>
          </a:xfrm>
          <a:prstGeom prst="rect">
            <a:avLst/>
          </a:prstGeom>
          <a:noFill/>
          <a:ln w="9525">
            <a:solidFill>
              <a:srgbClr val="FF0000"/>
            </a:solidFill>
            <a:miter lim="800000"/>
          </a:ln>
          <a:effectLst/>
        </p:spPr>
        <p:txBody>
          <a:bodyPr>
            <a:spAutoFit/>
          </a:bodyPr>
          <a:lstStyle/>
          <a:p>
            <a:pPr>
              <a:spcBef>
                <a:spcPct val="50000"/>
              </a:spcBef>
            </a:pPr>
            <a:r>
              <a:rPr lang="zh-CN" altLang="en-US" sz="2800" b="1" dirty="0">
                <a:solidFill>
                  <a:srgbClr val="0000CC"/>
                </a:solidFill>
                <a:ea typeface="黑体" panose="02010609060101010101" pitchFamily="49" charset="-122"/>
              </a:rPr>
              <a:t>一、过渡时期总路线：1953年制定，内容：在相当长的时期内逐步实现国家的社会主义工业化和逐步实现对农业、手工业和资本主义工商业的社会主义改造。引导全国人民基本完成了社会主义改造的任务，为一五计划的实施指明了方向。</a:t>
            </a:r>
            <a:endParaRPr lang="zh-CN" altLang="en-US" sz="2800" b="1" dirty="0">
              <a:solidFill>
                <a:srgbClr val="0000CC"/>
              </a:solidFill>
              <a:ea typeface="黑体" panose="02010609060101010101" pitchFamily="49" charset="-122"/>
            </a:endParaRPr>
          </a:p>
          <a:p>
            <a:pPr>
              <a:spcBef>
                <a:spcPct val="50000"/>
              </a:spcBef>
            </a:pPr>
            <a:r>
              <a:rPr lang="zh-CN" altLang="en-US" sz="2800" b="1" dirty="0">
                <a:solidFill>
                  <a:srgbClr val="0000CC"/>
                </a:solidFill>
                <a:ea typeface="黑体" panose="02010609060101010101" pitchFamily="49" charset="-122"/>
              </a:rPr>
              <a:t>二、社会主义建设总路线：1958年制定，内容：鼓足干劲，力争上游，多快好省地建设社会主义。影响：忽视客观经济规律，造成国民经济比例严重失调。</a:t>
            </a:r>
            <a:endParaRPr lang="en-US" altLang="zh-CN" sz="2800" b="1" dirty="0">
              <a:solidFill>
                <a:srgbClr val="0000CC"/>
              </a:solidFill>
              <a:ea typeface="黑体" panose="02010609060101010101" pitchFamily="49" charset="-122"/>
            </a:endParaRPr>
          </a:p>
          <a:p>
            <a:pPr>
              <a:spcBef>
                <a:spcPct val="50000"/>
              </a:spcBef>
            </a:pPr>
            <a:r>
              <a:rPr lang="zh-CN" altLang="en-US" sz="2800" b="1" dirty="0">
                <a:solidFill>
                  <a:srgbClr val="0000CC"/>
                </a:solidFill>
                <a:ea typeface="黑体" panose="02010609060101010101" pitchFamily="49" charset="-122"/>
              </a:rPr>
              <a:t>三、社会主义初级阶段的基本路线：1987年，内容：一个中心，两个基本点。（以经济建设为中心，坚持四项基本原则，坚持改革开放）。为促进改革开放和现代化建设指明方向。</a:t>
            </a:r>
            <a:endParaRPr lang="zh-CN" altLang="en-US" sz="2800" b="1" dirty="0">
              <a:solidFill>
                <a:srgbClr val="0000CC"/>
              </a:solidFill>
              <a:ea typeface="黑体" panose="02010609060101010101" pitchFamily="49" charset="-122"/>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831815" y="1071546"/>
            <a:ext cx="6224610" cy="571496"/>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5</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．中共十四大（</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1992</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年，北京）</a:t>
            </a:r>
            <a:endPar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3" name="Rectangle 2"/>
          <p:cNvSpPr txBox="1">
            <a:spLocks noRot="1" noChangeArrowheads="1"/>
          </p:cNvSpPr>
          <p:nvPr/>
        </p:nvSpPr>
        <p:spPr>
          <a:xfrm>
            <a:off x="2974955" y="214290"/>
            <a:ext cx="5295916"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六、新中国成立后</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4" name="矩形 3"/>
          <p:cNvSpPr/>
          <p:nvPr/>
        </p:nvSpPr>
        <p:spPr>
          <a:xfrm>
            <a:off x="617501" y="1928794"/>
            <a:ext cx="2962671"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1</a:t>
            </a:r>
            <a:r>
              <a:rPr lang="zh-CN" altLang="en-US" sz="2800" b="1" dirty="0" smtClean="0"/>
              <a:t>）主要内容： </a:t>
            </a:r>
            <a:endParaRPr lang="zh-CN" altLang="en-US" sz="2800" b="1" dirty="0"/>
          </a:p>
        </p:txBody>
      </p:sp>
      <p:sp>
        <p:nvSpPr>
          <p:cNvPr id="5" name="Rectangle 4"/>
          <p:cNvSpPr>
            <a:spLocks noChangeArrowheads="1"/>
          </p:cNvSpPr>
          <p:nvPr/>
        </p:nvSpPr>
        <p:spPr bwMode="auto">
          <a:xfrm>
            <a:off x="831815" y="2643174"/>
            <a:ext cx="10072758" cy="523220"/>
          </a:xfrm>
          <a:prstGeom prst="rect">
            <a:avLst/>
          </a:prstGeom>
          <a:noFill/>
          <a:ln w="9525">
            <a:noFill/>
            <a:miter lim="800000"/>
          </a:ln>
          <a:effectLst/>
        </p:spPr>
        <p:txBody>
          <a:bodyPr wrap="square" anchor="ctr">
            <a:spAutoFit/>
          </a:bodyPr>
          <a:lstStyle/>
          <a:p>
            <a:r>
              <a:rPr lang="zh-CN" altLang="en-US" sz="2800" b="1" dirty="0" smtClean="0">
                <a:solidFill>
                  <a:srgbClr val="FF0000"/>
                </a:solidFill>
              </a:rPr>
              <a:t>大会明确经济体制改革的目标是建立社会主义市场经济体制。</a:t>
            </a:r>
            <a:endParaRPr lang="zh-CN" altLang="en-US" sz="2800" b="1" dirty="0">
              <a:solidFill>
                <a:srgbClr val="FF0000"/>
              </a:solidFill>
            </a:endParaRPr>
          </a:p>
        </p:txBody>
      </p:sp>
      <p:sp>
        <p:nvSpPr>
          <p:cNvPr id="6" name="矩形 5"/>
          <p:cNvSpPr/>
          <p:nvPr/>
        </p:nvSpPr>
        <p:spPr>
          <a:xfrm>
            <a:off x="617501" y="3357554"/>
            <a:ext cx="2244525"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2</a:t>
            </a:r>
            <a:r>
              <a:rPr lang="zh-CN" altLang="en-US" sz="2800" b="1" dirty="0" smtClean="0"/>
              <a:t>）意义： </a:t>
            </a:r>
            <a:endParaRPr lang="zh-CN" altLang="en-US" sz="2800" b="1" dirty="0"/>
          </a:p>
        </p:txBody>
      </p:sp>
      <p:sp>
        <p:nvSpPr>
          <p:cNvPr id="7" name="Rectangle 5"/>
          <p:cNvSpPr>
            <a:spLocks noChangeArrowheads="1"/>
          </p:cNvSpPr>
          <p:nvPr/>
        </p:nvSpPr>
        <p:spPr bwMode="auto">
          <a:xfrm>
            <a:off x="831815" y="4141113"/>
            <a:ext cx="10140961" cy="954107"/>
          </a:xfrm>
          <a:prstGeom prst="rect">
            <a:avLst/>
          </a:prstGeom>
          <a:noFill/>
          <a:ln w="9525">
            <a:noFill/>
            <a:miter lim="800000"/>
          </a:ln>
          <a:effectLst/>
        </p:spPr>
        <p:txBody>
          <a:bodyPr wrap="square" anchor="ctr">
            <a:spAutoFit/>
          </a:bodyPr>
          <a:lstStyle/>
          <a:p>
            <a:r>
              <a:rPr lang="zh-CN" altLang="en-US" sz="2800" b="1" dirty="0" smtClean="0">
                <a:solidFill>
                  <a:schemeClr val="tx1"/>
                </a:solidFill>
              </a:rPr>
              <a:t>大会确立邓小平建设有中国特色社会主义理论在全党的指导地位</a:t>
            </a:r>
            <a:r>
              <a:rPr lang="zh-CN" altLang="en-US" sz="2800" b="1" dirty="0" smtClean="0"/>
              <a:t>；</a:t>
            </a:r>
            <a:r>
              <a:rPr lang="zh-CN" altLang="en-US" sz="2800" b="1" dirty="0"/>
              <a:t>形成了以江泽民为核心的党的第三代领导集体。</a:t>
            </a:r>
            <a:endParaRPr lang="zh-CN" altLang="en-US" sz="2800" b="1" dirty="0"/>
          </a:p>
        </p:txBody>
      </p:sp>
      <p:sp>
        <p:nvSpPr>
          <p:cNvPr id="9" name="矩形 8"/>
          <p:cNvSpPr/>
          <p:nvPr/>
        </p:nvSpPr>
        <p:spPr>
          <a:xfrm>
            <a:off x="903253" y="5500702"/>
            <a:ext cx="10072758" cy="954107"/>
          </a:xfrm>
          <a:prstGeom prst="rect">
            <a:avLst/>
          </a:prstGeom>
        </p:spPr>
        <p:txBody>
          <a:bodyPr wrap="square">
            <a:spAutoFit/>
          </a:bodyPr>
          <a:lstStyle/>
          <a:p>
            <a:r>
              <a:rPr lang="zh-CN" altLang="zh-CN" sz="2800" b="1" dirty="0" smtClean="0">
                <a:latin typeface="黑体" panose="02010609060101010101" pitchFamily="49" charset="-122"/>
                <a:ea typeface="黑体" panose="02010609060101010101" pitchFamily="49" charset="-122"/>
              </a:rPr>
              <a:t>十四届三中全会（</a:t>
            </a:r>
            <a:r>
              <a:rPr lang="en-US" altLang="zh-CN" sz="2800" b="1" dirty="0" smtClean="0">
                <a:latin typeface="黑体" panose="02010609060101010101" pitchFamily="49" charset="-122"/>
                <a:ea typeface="黑体" panose="02010609060101010101" pitchFamily="49" charset="-122"/>
              </a:rPr>
              <a:t>1993</a:t>
            </a:r>
            <a:r>
              <a:rPr lang="zh-CN" altLang="zh-CN" sz="2800" b="1" dirty="0" smtClean="0">
                <a:latin typeface="黑体" panose="02010609060101010101" pitchFamily="49" charset="-122"/>
                <a:ea typeface="黑体" panose="02010609060101010101" pitchFamily="49" charset="-122"/>
              </a:rPr>
              <a:t>）—</a:t>
            </a:r>
            <a:r>
              <a:rPr lang="zh-CN" altLang="en-US" sz="2800" b="1" dirty="0" smtClean="0">
                <a:latin typeface="黑体" panose="02010609060101010101" pitchFamily="49" charset="-122"/>
                <a:ea typeface="黑体" panose="02010609060101010101" pitchFamily="49" charset="-122"/>
              </a:rPr>
              <a:t>建立适应市场经济要求，</a:t>
            </a:r>
            <a:r>
              <a:rPr lang="zh-CN" altLang="en-US" sz="2800" b="1" dirty="0" smtClean="0">
                <a:solidFill>
                  <a:srgbClr val="FF0000"/>
                </a:solidFill>
                <a:latin typeface="黑体" panose="02010609060101010101" pitchFamily="49" charset="-122"/>
                <a:ea typeface="黑体" panose="02010609060101010101" pitchFamily="49" charset="-122"/>
              </a:rPr>
              <a:t>产权清晰、权责明确、政企分开、管理科学</a:t>
            </a:r>
            <a:r>
              <a:rPr lang="zh-CN" altLang="en-US" sz="2800" b="1" dirty="0" smtClean="0">
                <a:latin typeface="黑体" panose="02010609060101010101" pitchFamily="49" charset="-122"/>
                <a:ea typeface="黑体" panose="02010609060101010101" pitchFamily="49" charset="-122"/>
              </a:rPr>
              <a:t>的现代企业制度</a:t>
            </a:r>
            <a:endParaRPr lang="zh-CN" altLang="en-US" sz="2800" b="1" dirty="0">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ox(in)">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P spid="9"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2974955" y="214290"/>
            <a:ext cx="5295916"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六、新中国成立后</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3" name="Rectangle 2"/>
          <p:cNvSpPr txBox="1">
            <a:spLocks noRot="1" noChangeArrowheads="1"/>
          </p:cNvSpPr>
          <p:nvPr/>
        </p:nvSpPr>
        <p:spPr>
          <a:xfrm>
            <a:off x="688939" y="1428744"/>
            <a:ext cx="6040420" cy="571496"/>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6</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．中共十五大（</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1997</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年，北京）</a:t>
            </a:r>
            <a:endPar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4" name="矩形 3"/>
          <p:cNvSpPr/>
          <p:nvPr/>
        </p:nvSpPr>
        <p:spPr>
          <a:xfrm>
            <a:off x="688939" y="2428868"/>
            <a:ext cx="2061783" cy="523220"/>
          </a:xfrm>
          <a:prstGeom prst="rect">
            <a:avLst/>
          </a:prstGeom>
        </p:spPr>
        <p:txBody>
          <a:bodyPr wrap="none">
            <a:spAutoFit/>
          </a:bodyPr>
          <a:lstStyle/>
          <a:p>
            <a:r>
              <a:rPr lang="zh-CN" altLang="en-US" sz="2800" b="1" dirty="0" smtClean="0"/>
              <a:t>主要内容： </a:t>
            </a:r>
            <a:endParaRPr lang="zh-CN" altLang="en-US" sz="2800" b="1" dirty="0"/>
          </a:p>
        </p:txBody>
      </p:sp>
      <p:sp>
        <p:nvSpPr>
          <p:cNvPr id="5" name="Rectangle 4"/>
          <p:cNvSpPr>
            <a:spLocks noChangeArrowheads="1"/>
          </p:cNvSpPr>
          <p:nvPr/>
        </p:nvSpPr>
        <p:spPr bwMode="auto">
          <a:xfrm>
            <a:off x="688939" y="3357562"/>
            <a:ext cx="8064500" cy="523220"/>
          </a:xfrm>
          <a:prstGeom prst="rect">
            <a:avLst/>
          </a:prstGeom>
          <a:noFill/>
          <a:ln w="9525">
            <a:noFill/>
            <a:miter lim="800000"/>
          </a:ln>
          <a:effectLst/>
        </p:spPr>
        <p:txBody>
          <a:bodyPr anchor="ctr">
            <a:spAutoFit/>
          </a:bodyPr>
          <a:lstStyle/>
          <a:p>
            <a:r>
              <a:rPr lang="zh-CN" altLang="en-US" sz="2800" b="1" dirty="0">
                <a:solidFill>
                  <a:srgbClr val="FF0000"/>
                </a:solidFill>
              </a:rPr>
              <a:t>把邓小平理论确立为党的指导思想并写入党章。 </a:t>
            </a:r>
            <a:endParaRPr lang="zh-CN" altLang="en-US" sz="28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2974955" y="214290"/>
            <a:ext cx="5295916"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六、新中国成立后</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3" name="Rectangle 2"/>
          <p:cNvSpPr txBox="1">
            <a:spLocks noRot="1" noChangeArrowheads="1"/>
          </p:cNvSpPr>
          <p:nvPr/>
        </p:nvSpPr>
        <p:spPr>
          <a:xfrm>
            <a:off x="720749" y="1500182"/>
            <a:ext cx="6611924" cy="571496"/>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7</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．中共十六大（</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2002</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年，北京）</a:t>
            </a:r>
            <a:endPar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4" name="矩形 3"/>
          <p:cNvSpPr/>
          <p:nvPr/>
        </p:nvSpPr>
        <p:spPr>
          <a:xfrm>
            <a:off x="903253" y="2405714"/>
            <a:ext cx="2061783" cy="523220"/>
          </a:xfrm>
          <a:prstGeom prst="rect">
            <a:avLst/>
          </a:prstGeom>
        </p:spPr>
        <p:txBody>
          <a:bodyPr wrap="none">
            <a:spAutoFit/>
          </a:bodyPr>
          <a:lstStyle/>
          <a:p>
            <a:r>
              <a:rPr lang="zh-CN" altLang="en-US" sz="2800" b="1" dirty="0" smtClean="0"/>
              <a:t>主要内容： </a:t>
            </a:r>
            <a:endParaRPr lang="zh-CN" altLang="en-US" sz="2800" b="1" dirty="0"/>
          </a:p>
        </p:txBody>
      </p:sp>
      <p:sp>
        <p:nvSpPr>
          <p:cNvPr id="5" name="Rectangle 4"/>
          <p:cNvSpPr>
            <a:spLocks noChangeArrowheads="1"/>
          </p:cNvSpPr>
          <p:nvPr/>
        </p:nvSpPr>
        <p:spPr bwMode="auto">
          <a:xfrm>
            <a:off x="903254" y="3191532"/>
            <a:ext cx="5786478" cy="523220"/>
          </a:xfrm>
          <a:prstGeom prst="rect">
            <a:avLst/>
          </a:prstGeom>
          <a:noFill/>
          <a:ln w="9525">
            <a:noFill/>
            <a:miter lim="800000"/>
          </a:ln>
          <a:effectLst/>
        </p:spPr>
        <p:txBody>
          <a:bodyPr wrap="square" anchor="ctr">
            <a:spAutoFit/>
          </a:bodyPr>
          <a:lstStyle/>
          <a:p>
            <a:r>
              <a:rPr lang="zh-CN" altLang="en-US" sz="2800" b="1" dirty="0" smtClean="0">
                <a:solidFill>
                  <a:srgbClr val="FF0000"/>
                </a:solidFill>
              </a:rPr>
              <a:t>把</a:t>
            </a:r>
            <a:r>
              <a:rPr lang="zh-CN" altLang="en-US" sz="2800" b="1" dirty="0" smtClean="0">
                <a:solidFill>
                  <a:srgbClr val="FF0000"/>
                </a:solidFill>
                <a:latin typeface="Arial" panose="020B0604020202020204"/>
              </a:rPr>
              <a:t>“</a:t>
            </a:r>
            <a:r>
              <a:rPr lang="zh-CN" altLang="en-US" sz="2800" b="1" dirty="0" smtClean="0">
                <a:solidFill>
                  <a:srgbClr val="FF0000"/>
                </a:solidFill>
              </a:rPr>
              <a:t>三个代表</a:t>
            </a:r>
            <a:r>
              <a:rPr lang="zh-CN" altLang="en-US" sz="2800" b="1" dirty="0" smtClean="0">
                <a:solidFill>
                  <a:srgbClr val="FF0000"/>
                </a:solidFill>
                <a:latin typeface="Arial" panose="020B0604020202020204"/>
              </a:rPr>
              <a:t>”</a:t>
            </a:r>
            <a:r>
              <a:rPr lang="zh-CN" altLang="en-US" sz="2800" b="1" dirty="0" smtClean="0">
                <a:solidFill>
                  <a:srgbClr val="FF0000"/>
                </a:solidFill>
              </a:rPr>
              <a:t>重要思想写入党章。 </a:t>
            </a:r>
            <a:endParaRPr lang="zh-CN" altLang="en-US" sz="28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188873" y="1428736"/>
            <a:ext cx="6786610" cy="571496"/>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8.</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中共十七大（</a:t>
            </a:r>
            <a:r>
              <a:rPr kumimoji="0" lang="en-US" altLang="zh-CN"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2007</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年，北京）</a:t>
            </a:r>
            <a:endPar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3" name="Rectangle 2"/>
          <p:cNvSpPr txBox="1">
            <a:spLocks noRot="1" noChangeArrowheads="1"/>
          </p:cNvSpPr>
          <p:nvPr/>
        </p:nvSpPr>
        <p:spPr>
          <a:xfrm>
            <a:off x="2974955" y="214290"/>
            <a:ext cx="5295916"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六、新中国成立后</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4" name="矩形 3"/>
          <p:cNvSpPr/>
          <p:nvPr/>
        </p:nvSpPr>
        <p:spPr>
          <a:xfrm>
            <a:off x="617501" y="2345288"/>
            <a:ext cx="2061783" cy="523220"/>
          </a:xfrm>
          <a:prstGeom prst="rect">
            <a:avLst/>
          </a:prstGeom>
        </p:spPr>
        <p:txBody>
          <a:bodyPr wrap="none">
            <a:spAutoFit/>
          </a:bodyPr>
          <a:lstStyle/>
          <a:p>
            <a:pPr>
              <a:buFont typeface="Wingdings" panose="05000000000000000000" pitchFamily="2" charset="2"/>
              <a:buNone/>
            </a:pPr>
            <a:r>
              <a:rPr lang="zh-CN" altLang="en-US" sz="2800" b="1" dirty="0" smtClean="0"/>
              <a:t>主要内容： </a:t>
            </a:r>
            <a:endParaRPr lang="zh-CN" altLang="en-US" sz="2800" b="1" dirty="0"/>
          </a:p>
        </p:txBody>
      </p:sp>
      <p:sp>
        <p:nvSpPr>
          <p:cNvPr id="5" name="Rectangle 4"/>
          <p:cNvSpPr>
            <a:spLocks noChangeArrowheads="1"/>
          </p:cNvSpPr>
          <p:nvPr/>
        </p:nvSpPr>
        <p:spPr bwMode="auto">
          <a:xfrm>
            <a:off x="617501" y="3214686"/>
            <a:ext cx="4429156" cy="523220"/>
          </a:xfrm>
          <a:prstGeom prst="rect">
            <a:avLst/>
          </a:prstGeom>
          <a:noFill/>
          <a:ln w="9525">
            <a:noFill/>
            <a:miter lim="800000"/>
          </a:ln>
          <a:effectLst/>
        </p:spPr>
        <p:txBody>
          <a:bodyPr wrap="square" anchor="ctr">
            <a:spAutoFit/>
          </a:bodyPr>
          <a:lstStyle/>
          <a:p>
            <a:r>
              <a:rPr lang="zh-CN" altLang="en-US" sz="2800" b="1" dirty="0" smtClean="0">
                <a:solidFill>
                  <a:srgbClr val="FF0000"/>
                </a:solidFill>
                <a:latin typeface="+mn-ea"/>
                <a:sym typeface="Wingdings" panose="05000000000000000000" pitchFamily="2" charset="2"/>
              </a:rPr>
              <a:t>将科学发展观写入党章。</a:t>
            </a:r>
            <a:endParaRPr lang="zh-CN" altLang="en-US" sz="2800" b="1" dirty="0">
              <a:solidFill>
                <a:srgbClr val="FF0000"/>
              </a:solidFill>
              <a:latin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Rot="1" noChangeArrowheads="1"/>
          </p:cNvSpPr>
          <p:nvPr/>
        </p:nvSpPr>
        <p:spPr>
          <a:xfrm>
            <a:off x="2974955" y="214290"/>
            <a:ext cx="5295916"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六、新中国成立后</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4" name="Rectangle 2"/>
          <p:cNvSpPr txBox="1">
            <a:spLocks noRot="1" noChangeArrowheads="1"/>
          </p:cNvSpPr>
          <p:nvPr/>
        </p:nvSpPr>
        <p:spPr>
          <a:xfrm>
            <a:off x="331749" y="1428736"/>
            <a:ext cx="6786610" cy="571496"/>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9.</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中共十八大（</a:t>
            </a:r>
            <a:r>
              <a:rPr kumimoji="0" lang="en-US" altLang="zh-CN"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2012</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年，北京）</a:t>
            </a:r>
            <a:endPar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7" name="矩形 6"/>
          <p:cNvSpPr/>
          <p:nvPr/>
        </p:nvSpPr>
        <p:spPr>
          <a:xfrm>
            <a:off x="831815" y="2608732"/>
            <a:ext cx="10144196" cy="2677656"/>
          </a:xfrm>
          <a:prstGeom prst="rect">
            <a:avLst/>
          </a:prstGeom>
        </p:spPr>
        <p:txBody>
          <a:bodyPr wrap="square">
            <a:spAutoFit/>
          </a:bodyPr>
          <a:lstStyle/>
          <a:p>
            <a:r>
              <a:rPr lang="zh-CN" altLang="en-US" sz="2800" b="1" dirty="0" smtClean="0"/>
              <a:t>历史意义：</a:t>
            </a:r>
            <a:r>
              <a:rPr lang="zh-CN" altLang="en-US" sz="2800" b="1" dirty="0" smtClean="0">
                <a:solidFill>
                  <a:srgbClr val="FF0000"/>
                </a:solidFill>
              </a:rPr>
              <a:t>大会选举了新一届的中共中央领导层</a:t>
            </a:r>
            <a:r>
              <a:rPr lang="zh-CN" altLang="en-US" sz="2800" b="1" dirty="0" smtClean="0"/>
              <a:t>；这次大会，是我们党在全面建设小康社会的关键时期和深化改革开放、加快转变经济发展方式的攻坚时期召开的一次十分重要的会议，对我们党团结带领全国各族人民继续全面建设小康社会、加快推进社会主义现代化、开创中国特色社会主义事业新局面具有重大而深远的意义</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1"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7"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Rot="1" noChangeArrowheads="1"/>
          </p:cNvSpPr>
          <p:nvPr/>
        </p:nvSpPr>
        <p:spPr>
          <a:xfrm>
            <a:off x="331749" y="857232"/>
            <a:ext cx="6786610" cy="571496"/>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10.</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中共十九大（</a:t>
            </a:r>
            <a:r>
              <a:rPr kumimoji="0" lang="en-US" altLang="zh-CN"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2017</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年，北京）</a:t>
            </a:r>
            <a:endPar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5" name="矩形 4"/>
          <p:cNvSpPr/>
          <p:nvPr/>
        </p:nvSpPr>
        <p:spPr>
          <a:xfrm>
            <a:off x="688939" y="4429132"/>
            <a:ext cx="9929882" cy="1815882"/>
          </a:xfrm>
          <a:prstGeom prst="rect">
            <a:avLst/>
          </a:prstGeom>
        </p:spPr>
        <p:txBody>
          <a:bodyPr wrap="square">
            <a:spAutoFit/>
          </a:bodyPr>
          <a:lstStyle/>
          <a:p>
            <a:r>
              <a:rPr lang="zh-CN" altLang="en-US" sz="2800" b="1" dirty="0" smtClean="0"/>
              <a:t>党的十九大是在全面建成小康社会关键阶段、中国特色社会主义发展关键时期召开的一次十分重要的大会，对鼓舞和动员全党全国各族人民继续推进全面建成小康社会、坚持和发展中国特色社会主义具有重大意义</a:t>
            </a:r>
            <a:endParaRPr lang="zh-CN" altLang="en-US" sz="2800" b="1" dirty="0"/>
          </a:p>
        </p:txBody>
      </p:sp>
      <p:sp>
        <p:nvSpPr>
          <p:cNvPr id="6" name="TextBox 5"/>
          <p:cNvSpPr txBox="1"/>
          <p:nvPr/>
        </p:nvSpPr>
        <p:spPr>
          <a:xfrm>
            <a:off x="546063" y="3786190"/>
            <a:ext cx="1803699" cy="523220"/>
          </a:xfrm>
          <a:prstGeom prst="rect">
            <a:avLst/>
          </a:prstGeom>
          <a:noFill/>
        </p:spPr>
        <p:txBody>
          <a:bodyPr wrap="none" rtlCol="0">
            <a:spAutoFit/>
          </a:bodyPr>
          <a:lstStyle/>
          <a:p>
            <a:r>
              <a:rPr lang="zh-CN" altLang="en-US" sz="2800" b="1" dirty="0" smtClean="0"/>
              <a:t>（</a:t>
            </a:r>
            <a:r>
              <a:rPr lang="en-US" altLang="zh-CN" sz="2800" b="1" dirty="0" smtClean="0"/>
              <a:t>2</a:t>
            </a:r>
            <a:r>
              <a:rPr lang="zh-CN" altLang="en-US" sz="2800" b="1" dirty="0" smtClean="0"/>
              <a:t>）意义</a:t>
            </a:r>
            <a:endParaRPr lang="zh-CN" altLang="en-US" sz="2800" b="1" dirty="0"/>
          </a:p>
        </p:txBody>
      </p:sp>
      <p:sp>
        <p:nvSpPr>
          <p:cNvPr id="7" name="TextBox 6"/>
          <p:cNvSpPr txBox="1"/>
          <p:nvPr/>
        </p:nvSpPr>
        <p:spPr>
          <a:xfrm>
            <a:off x="546063" y="1643050"/>
            <a:ext cx="2531462" cy="523220"/>
          </a:xfrm>
          <a:prstGeom prst="rect">
            <a:avLst/>
          </a:prstGeom>
          <a:noFill/>
        </p:spPr>
        <p:txBody>
          <a:bodyPr wrap="none" rtlCol="0">
            <a:spAutoFit/>
          </a:bodyPr>
          <a:lstStyle/>
          <a:p>
            <a:r>
              <a:rPr lang="zh-CN" altLang="en-US" sz="2800" b="1" dirty="0" smtClean="0"/>
              <a:t>（</a:t>
            </a:r>
            <a:r>
              <a:rPr lang="en-US" altLang="zh-CN" sz="2800" b="1" dirty="0" smtClean="0"/>
              <a:t>1</a:t>
            </a:r>
            <a:r>
              <a:rPr lang="zh-CN" altLang="en-US" sz="2800" b="1" dirty="0" smtClean="0"/>
              <a:t>）主要内容</a:t>
            </a:r>
            <a:endParaRPr lang="zh-CN" altLang="en-US" sz="2800" b="1" dirty="0"/>
          </a:p>
        </p:txBody>
      </p:sp>
      <p:sp>
        <p:nvSpPr>
          <p:cNvPr id="8" name="Rectangle 4"/>
          <p:cNvSpPr>
            <a:spLocks noChangeArrowheads="1"/>
          </p:cNvSpPr>
          <p:nvPr/>
        </p:nvSpPr>
        <p:spPr bwMode="auto">
          <a:xfrm>
            <a:off x="688939" y="2258319"/>
            <a:ext cx="10470254" cy="1384995"/>
          </a:xfrm>
          <a:prstGeom prst="rect">
            <a:avLst/>
          </a:prstGeom>
          <a:noFill/>
          <a:ln w="9525">
            <a:noFill/>
            <a:miter lim="800000"/>
          </a:ln>
          <a:effectLst/>
        </p:spPr>
        <p:txBody>
          <a:bodyPr wrap="square" anchor="ctr">
            <a:spAutoFit/>
          </a:bodyPr>
          <a:lstStyle/>
          <a:p>
            <a:r>
              <a:rPr lang="zh-CN" altLang="en-US" sz="2800" b="1" dirty="0" smtClean="0">
                <a:solidFill>
                  <a:srgbClr val="FF0000"/>
                </a:solidFill>
                <a:latin typeface="+mn-ea"/>
                <a:sym typeface="Wingdings" panose="05000000000000000000" pitchFamily="2" charset="2"/>
              </a:rPr>
              <a:t>将习近平新时代中国特色社会主义思想写入党章</a:t>
            </a:r>
            <a:r>
              <a:rPr lang="en-US" altLang="zh-CN" sz="2800" b="1" dirty="0" smtClean="0">
                <a:solidFill>
                  <a:srgbClr val="FF0000"/>
                </a:solidFill>
                <a:latin typeface="+mn-ea"/>
                <a:sym typeface="Wingdings" panose="05000000000000000000" pitchFamily="2" charset="2"/>
              </a:rPr>
              <a:t>;</a:t>
            </a:r>
            <a:endParaRPr lang="en-US" altLang="zh-CN" sz="2800" b="1" dirty="0" smtClean="0">
              <a:solidFill>
                <a:srgbClr val="FF0000"/>
              </a:solidFill>
              <a:latin typeface="+mn-ea"/>
              <a:sym typeface="Wingdings" panose="05000000000000000000" pitchFamily="2" charset="2"/>
            </a:endParaRPr>
          </a:p>
          <a:p>
            <a:r>
              <a:rPr lang="zh-CN" altLang="en-US" sz="2800" b="1" dirty="0" smtClean="0">
                <a:solidFill>
                  <a:srgbClr val="FF0000"/>
                </a:solidFill>
                <a:latin typeface="+mn-ea"/>
                <a:sym typeface="Wingdings" panose="05000000000000000000" pitchFamily="2" charset="2"/>
              </a:rPr>
              <a:t>我国社会主要矛盾已经转化为人民日益增长的美好生活需要和不平衡不充分的发展之间的矛盾。</a:t>
            </a:r>
            <a:endParaRPr lang="zh-CN" altLang="en-US" sz="2800" b="1" dirty="0">
              <a:solidFill>
                <a:srgbClr val="FF0000"/>
              </a:solidFill>
              <a:latin typeface="+mn-ea"/>
            </a:endParaRPr>
          </a:p>
        </p:txBody>
      </p:sp>
      <p:sp>
        <p:nvSpPr>
          <p:cNvPr id="9" name="Rectangle 2"/>
          <p:cNvSpPr txBox="1">
            <a:spLocks noRot="1" noChangeArrowheads="1"/>
          </p:cNvSpPr>
          <p:nvPr/>
        </p:nvSpPr>
        <p:spPr>
          <a:xfrm>
            <a:off x="2974955" y="214290"/>
            <a:ext cx="5295916"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六、新中国成立后</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ox(in)">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617501" y="2071678"/>
            <a:ext cx="10523573" cy="3108543"/>
          </a:xfrm>
          <a:prstGeom prst="rect">
            <a:avLst/>
          </a:prstGeom>
          <a:noFill/>
          <a:ln w="9525">
            <a:solidFill>
              <a:srgbClr val="FF0000"/>
            </a:solidFill>
            <a:miter lim="800000"/>
          </a:ln>
          <a:effectLst/>
        </p:spPr>
        <p:txBody>
          <a:bodyPr wrap="square">
            <a:spAutoFit/>
          </a:bodyPr>
          <a:lstStyle/>
          <a:p>
            <a:pPr algn="just">
              <a:spcBef>
                <a:spcPct val="50000"/>
              </a:spcBef>
            </a:pPr>
            <a:r>
              <a:rPr lang="zh-CN" altLang="en-US" sz="2800" b="1" dirty="0" smtClean="0">
                <a:solidFill>
                  <a:srgbClr val="0000CC"/>
                </a:solidFill>
                <a:latin typeface="黑体" panose="02010609060101010101" pitchFamily="49" charset="-122"/>
                <a:ea typeface="黑体" panose="02010609060101010101" pitchFamily="49" charset="-122"/>
              </a:rPr>
              <a:t>1</a:t>
            </a:r>
            <a:r>
              <a:rPr lang="zh-CN" altLang="en-US" sz="2800" b="1" dirty="0">
                <a:solidFill>
                  <a:srgbClr val="0000CC"/>
                </a:solidFill>
                <a:latin typeface="黑体" panose="02010609060101010101" pitchFamily="49" charset="-122"/>
                <a:ea typeface="黑体" panose="02010609060101010101" pitchFamily="49" charset="-122"/>
              </a:rPr>
              <a:t>．中国共产党运用马克思主义普遍原理分析中国国情，制定出路线、方针、政策，指导中国革命和建设事业的发展。</a:t>
            </a:r>
            <a:endParaRPr lang="zh-CN" altLang="en-US" sz="2800" dirty="0">
              <a:solidFill>
                <a:srgbClr val="0000CC"/>
              </a:solidFill>
              <a:latin typeface="黑体" panose="02010609060101010101" pitchFamily="49" charset="-122"/>
              <a:ea typeface="黑体" panose="02010609060101010101" pitchFamily="49" charset="-122"/>
            </a:endParaRPr>
          </a:p>
          <a:p>
            <a:pPr algn="just">
              <a:spcBef>
                <a:spcPct val="50000"/>
              </a:spcBef>
            </a:pPr>
            <a:r>
              <a:rPr lang="zh-CN" altLang="en-US" sz="2800" b="1" dirty="0">
                <a:solidFill>
                  <a:srgbClr val="0000CC"/>
                </a:solidFill>
                <a:latin typeface="黑体" panose="02010609060101010101" pitchFamily="49" charset="-122"/>
                <a:ea typeface="黑体" panose="02010609060101010101" pitchFamily="49" charset="-122"/>
              </a:rPr>
              <a:t> 2．中共通过党的会议，制定出正确的路线、方针、政策，实现历史的重大转折。</a:t>
            </a:r>
            <a:endParaRPr lang="zh-CN" altLang="en-US" sz="2800" dirty="0">
              <a:solidFill>
                <a:srgbClr val="0000CC"/>
              </a:solidFill>
              <a:latin typeface="黑体" panose="02010609060101010101" pitchFamily="49" charset="-122"/>
              <a:ea typeface="黑体" panose="02010609060101010101" pitchFamily="49" charset="-122"/>
            </a:endParaRPr>
          </a:p>
          <a:p>
            <a:pPr algn="just">
              <a:spcBef>
                <a:spcPct val="50000"/>
              </a:spcBef>
            </a:pPr>
            <a:r>
              <a:rPr lang="zh-CN" altLang="en-US" sz="2800" b="1" dirty="0">
                <a:solidFill>
                  <a:srgbClr val="0000CC"/>
                </a:solidFill>
                <a:latin typeface="黑体" panose="02010609060101010101" pitchFamily="49" charset="-122"/>
                <a:ea typeface="黑体" panose="02010609060101010101" pitchFamily="49" charset="-122"/>
              </a:rPr>
              <a:t> 3．中共重视通过重要会议，加强自身的思想、政治、组织、作风建设</a:t>
            </a:r>
            <a:r>
              <a:rPr lang="zh-CN" altLang="en-US" sz="2800" b="1" dirty="0" smtClean="0">
                <a:solidFill>
                  <a:srgbClr val="0000CC"/>
                </a:solidFill>
                <a:latin typeface="黑体" panose="02010609060101010101" pitchFamily="49" charset="-122"/>
                <a:ea typeface="黑体" panose="02010609060101010101" pitchFamily="49" charset="-122"/>
              </a:rPr>
              <a:t>。</a:t>
            </a:r>
            <a:endParaRPr lang="zh-CN" altLang="en-US" sz="2800" dirty="0">
              <a:solidFill>
                <a:srgbClr val="0000CC"/>
              </a:solidFill>
              <a:latin typeface="黑体" panose="02010609060101010101" pitchFamily="49" charset="-122"/>
              <a:ea typeface="黑体" panose="02010609060101010101" pitchFamily="49" charset="-122"/>
            </a:endParaRPr>
          </a:p>
        </p:txBody>
      </p:sp>
      <p:sp>
        <p:nvSpPr>
          <p:cNvPr id="3" name="矩形 2"/>
          <p:cNvSpPr/>
          <p:nvPr/>
        </p:nvSpPr>
        <p:spPr>
          <a:xfrm>
            <a:off x="4580556" y="714356"/>
            <a:ext cx="2242922" cy="707886"/>
          </a:xfrm>
          <a:prstGeom prst="rect">
            <a:avLst/>
          </a:prstGeom>
        </p:spPr>
        <p:txBody>
          <a:bodyPr wrap="none">
            <a:spAutoFit/>
          </a:bodyPr>
          <a:lstStyle/>
          <a:p>
            <a:pPr algn="just">
              <a:spcBef>
                <a:spcPct val="50000"/>
              </a:spcBef>
            </a:pPr>
            <a:r>
              <a:rPr lang="zh-CN" altLang="en-US" sz="4000" b="1" dirty="0" smtClean="0">
                <a:solidFill>
                  <a:srgbClr val="FF0000"/>
                </a:solidFill>
                <a:latin typeface="黑体" panose="02010609060101010101" pitchFamily="49" charset="-122"/>
                <a:ea typeface="黑体" panose="02010609060101010101" pitchFamily="49" charset="-122"/>
              </a:rPr>
              <a:t>规律总结</a:t>
            </a:r>
            <a:endParaRPr lang="zh-CN" altLang="en-US" sz="4000" dirty="0">
              <a:solidFill>
                <a:srgbClr val="FF00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46063" y="2643182"/>
            <a:ext cx="10644262" cy="3539430"/>
          </a:xfrm>
          <a:prstGeom prst="rect">
            <a:avLst/>
          </a:prstGeom>
        </p:spPr>
        <p:txBody>
          <a:bodyPr wrap="square">
            <a:spAutoFit/>
          </a:bodyPr>
          <a:lstStyle/>
          <a:p>
            <a:r>
              <a:rPr lang="zh-CN" altLang="zh-CN" sz="2800" b="1" dirty="0" smtClean="0"/>
              <a:t>（</a:t>
            </a:r>
            <a:r>
              <a:rPr lang="en-US" altLang="zh-CN" sz="2800" b="1" dirty="0" smtClean="0"/>
              <a:t>2012</a:t>
            </a:r>
            <a:r>
              <a:rPr lang="zh-CN" altLang="zh-CN" sz="2800" b="1" dirty="0" smtClean="0"/>
              <a:t>·全国课标卷·</a:t>
            </a:r>
            <a:r>
              <a:rPr lang="en-US" altLang="zh-CN" sz="2800" b="1" dirty="0" smtClean="0"/>
              <a:t>31</a:t>
            </a:r>
            <a:r>
              <a:rPr lang="zh-CN" altLang="zh-CN" sz="2800" b="1" dirty="0" smtClean="0"/>
              <a:t>）</a:t>
            </a:r>
            <a:r>
              <a:rPr lang="en-US" altLang="zh-CN" sz="2800" b="1" dirty="0" smtClean="0"/>
              <a:t>1920</a:t>
            </a:r>
            <a:r>
              <a:rPr lang="zh-CN" altLang="zh-CN" sz="2800" b="1" dirty="0" smtClean="0"/>
              <a:t>年</a:t>
            </a:r>
            <a:r>
              <a:rPr lang="en-US" altLang="zh-CN" sz="2800" b="1" dirty="0" smtClean="0"/>
              <a:t>12</a:t>
            </a:r>
            <a:r>
              <a:rPr lang="zh-CN" altLang="zh-CN" sz="2800" b="1" dirty="0" smtClean="0"/>
              <a:t>月，毛泽东在致朋友的信中说：“我看俄国式的革命，是无可如何的山穷水尽诸路皆走不通了的一个变计，并不是有更好的方法弃而不采，单要采这个恐怖的方法。”这表明在当时中国共产党早期组织成员看来</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A</a:t>
            </a:r>
            <a:r>
              <a:rPr lang="zh-CN" altLang="zh-CN" sz="2800" b="1" dirty="0" smtClean="0"/>
              <a:t>．俄国革命道路必须与中国实际相结合</a:t>
            </a:r>
            <a:r>
              <a:rPr lang="en-US" altLang="zh-CN" sz="2800" b="1" dirty="0" smtClean="0"/>
              <a:t> </a:t>
            </a:r>
            <a:endParaRPr lang="en-US" altLang="zh-CN" sz="2800" b="1" dirty="0" smtClean="0"/>
          </a:p>
          <a:p>
            <a:r>
              <a:rPr lang="en-US" altLang="zh-CN" sz="2800" b="1" dirty="0" smtClean="0"/>
              <a:t>B</a:t>
            </a:r>
            <a:r>
              <a:rPr lang="zh-CN" altLang="zh-CN" sz="2800" b="1" dirty="0" smtClean="0"/>
              <a:t>．在中心城市举行武装暴动是当务之急</a:t>
            </a:r>
            <a:endParaRPr lang="zh-CN" altLang="zh-CN" sz="2800" b="1" dirty="0" smtClean="0"/>
          </a:p>
          <a:p>
            <a:r>
              <a:rPr lang="en-US" altLang="zh-CN" sz="2800" b="1" dirty="0" smtClean="0"/>
              <a:t>C</a:t>
            </a:r>
            <a:r>
              <a:rPr lang="zh-CN" altLang="zh-CN" sz="2800" b="1" dirty="0" smtClean="0"/>
              <a:t>．暴力革命是进行社会改造的必然选择</a:t>
            </a:r>
            <a:r>
              <a:rPr lang="en-US" altLang="zh-CN" sz="2800" b="1" dirty="0" smtClean="0"/>
              <a:t> </a:t>
            </a:r>
            <a:endParaRPr lang="en-US" altLang="zh-CN" sz="2800" b="1" dirty="0" smtClean="0"/>
          </a:p>
          <a:p>
            <a:r>
              <a:rPr lang="en-US" altLang="zh-CN" sz="2800" b="1" dirty="0" smtClean="0"/>
              <a:t>D</a:t>
            </a:r>
            <a:r>
              <a:rPr lang="zh-CN" altLang="zh-CN" sz="2800" b="1" dirty="0" smtClean="0"/>
              <a:t>．改良仍旧是改造社会行之有效的方法</a:t>
            </a:r>
            <a:r>
              <a:rPr lang="en-US" altLang="zh-CN" sz="2800" b="1" dirty="0" smtClean="0"/>
              <a:t>  </a:t>
            </a:r>
            <a:endParaRPr lang="zh-CN" altLang="zh-CN" sz="2800" b="1" dirty="0"/>
          </a:p>
        </p:txBody>
      </p:sp>
      <p:sp>
        <p:nvSpPr>
          <p:cNvPr id="3" name="矩形 2"/>
          <p:cNvSpPr/>
          <p:nvPr/>
        </p:nvSpPr>
        <p:spPr>
          <a:xfrm>
            <a:off x="7618425" y="3714752"/>
            <a:ext cx="55816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矩形 3"/>
          <p:cNvSpPr/>
          <p:nvPr/>
        </p:nvSpPr>
        <p:spPr>
          <a:xfrm>
            <a:off x="474625" y="500042"/>
            <a:ext cx="10144196" cy="1384995"/>
          </a:xfrm>
          <a:prstGeom prst="rect">
            <a:avLst/>
          </a:prstGeom>
        </p:spPr>
        <p:txBody>
          <a:bodyPr wrap="square">
            <a:spAutoFit/>
          </a:bodyPr>
          <a:lstStyle/>
          <a:p>
            <a:r>
              <a:rPr lang="zh-CN" altLang="zh-CN" sz="2800" b="1" dirty="0" smtClean="0"/>
              <a:t>（</a:t>
            </a:r>
            <a:r>
              <a:rPr lang="en-US" altLang="zh-CN" sz="2800" b="1" dirty="0" smtClean="0"/>
              <a:t>2018.4·</a:t>
            </a:r>
            <a:r>
              <a:rPr lang="zh-CN" altLang="zh-CN" sz="2800" b="1" dirty="0" smtClean="0"/>
              <a:t>浙江高考</a:t>
            </a:r>
            <a:r>
              <a:rPr lang="en-US" altLang="zh-CN" sz="2800" b="1" dirty="0" smtClean="0"/>
              <a:t>·10</a:t>
            </a:r>
            <a:r>
              <a:rPr lang="zh-CN" altLang="zh-CN" sz="2800" b="1" dirty="0" smtClean="0"/>
              <a:t>）中国共产党的成立有如一声春雷，震醒了原来冰封的大地。党的第一次全国代表大会召开于</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      A</a:t>
            </a:r>
            <a:r>
              <a:rPr lang="zh-CN" altLang="zh-CN" sz="2800" b="1" dirty="0" smtClean="0"/>
              <a:t>．北京</a:t>
            </a:r>
            <a:r>
              <a:rPr lang="en-US" altLang="zh-CN" sz="2800" b="1" dirty="0" smtClean="0"/>
              <a:t>           B</a:t>
            </a:r>
            <a:r>
              <a:rPr lang="zh-CN" altLang="zh-CN" sz="2800" b="1" dirty="0" smtClean="0"/>
              <a:t>．南京</a:t>
            </a:r>
            <a:r>
              <a:rPr lang="en-US" altLang="zh-CN" sz="2800" b="1" dirty="0" smtClean="0"/>
              <a:t>          C</a:t>
            </a:r>
            <a:r>
              <a:rPr lang="zh-CN" altLang="zh-CN" sz="2800" b="1" dirty="0" smtClean="0"/>
              <a:t>．上海</a:t>
            </a:r>
            <a:r>
              <a:rPr lang="en-US" altLang="zh-CN" sz="2800" b="1" dirty="0" smtClean="0"/>
              <a:t>             D</a:t>
            </a:r>
            <a:r>
              <a:rPr lang="zh-CN" altLang="zh-CN" sz="2800" b="1" dirty="0" smtClean="0"/>
              <a:t>．武汉</a:t>
            </a:r>
            <a:endParaRPr lang="zh-CN" altLang="zh-CN" sz="2800" b="1" dirty="0"/>
          </a:p>
        </p:txBody>
      </p:sp>
      <p:sp>
        <p:nvSpPr>
          <p:cNvPr id="5" name="矩形 4"/>
          <p:cNvSpPr/>
          <p:nvPr/>
        </p:nvSpPr>
        <p:spPr>
          <a:xfrm>
            <a:off x="8975747" y="785794"/>
            <a:ext cx="55816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617501" y="2106407"/>
            <a:ext cx="10358510" cy="3108543"/>
          </a:xfrm>
          <a:prstGeom prst="rect">
            <a:avLst/>
          </a:prstGeom>
          <a:noFill/>
          <a:ln w="9525">
            <a:solidFill>
              <a:srgbClr val="FF0000"/>
            </a:solidFill>
            <a:miter lim="800000"/>
          </a:ln>
          <a:effectLst/>
        </p:spPr>
        <p:txBody>
          <a:bodyPr wrap="square">
            <a:spAutoFit/>
          </a:bodyPr>
          <a:lstStyle/>
          <a:p>
            <a:pPr>
              <a:spcBef>
                <a:spcPct val="50000"/>
              </a:spcBef>
            </a:pPr>
            <a:r>
              <a:rPr lang="en-US" altLang="zh-CN" sz="2800" b="1" dirty="0">
                <a:solidFill>
                  <a:srgbClr val="0000CC"/>
                </a:solidFill>
                <a:latin typeface="黑体" panose="02010609060101010101" pitchFamily="49" charset="-122"/>
                <a:ea typeface="黑体" panose="02010609060101010101" pitchFamily="49" charset="-122"/>
              </a:rPr>
              <a:t>1.</a:t>
            </a:r>
            <a:r>
              <a:rPr lang="zh-CN" altLang="en-US" sz="2800" b="1" dirty="0">
                <a:solidFill>
                  <a:srgbClr val="0000CC"/>
                </a:solidFill>
                <a:latin typeface="黑体" panose="02010609060101010101" pitchFamily="49" charset="-122"/>
                <a:ea typeface="黑体" panose="02010609060101010101" pitchFamily="49" charset="-122"/>
              </a:rPr>
              <a:t>必须始终坚持马克思主义基本原理同中国具体实际相结合，坚持科学理论</a:t>
            </a:r>
            <a:r>
              <a:rPr lang="zh-CN" altLang="en-US" sz="2800" b="1" dirty="0" smtClean="0">
                <a:solidFill>
                  <a:srgbClr val="0000CC"/>
                </a:solidFill>
                <a:latin typeface="黑体" panose="02010609060101010101" pitchFamily="49" charset="-122"/>
                <a:ea typeface="黑体" panose="02010609060101010101" pitchFamily="49" charset="-122"/>
              </a:rPr>
              <a:t>的指导，</a:t>
            </a:r>
            <a:r>
              <a:rPr lang="zh-CN" altLang="en-US" sz="2800" b="1" dirty="0">
                <a:solidFill>
                  <a:srgbClr val="0000CC"/>
                </a:solidFill>
                <a:latin typeface="黑体" panose="02010609060101010101" pitchFamily="49" charset="-122"/>
                <a:ea typeface="黑体" panose="02010609060101010101" pitchFamily="49" charset="-122"/>
              </a:rPr>
              <a:t>坚定不移地走自己的路。</a:t>
            </a:r>
            <a:endParaRPr lang="en-US" altLang="zh-CN" sz="2800" b="1" dirty="0">
              <a:solidFill>
                <a:srgbClr val="0000CC"/>
              </a:solidFill>
              <a:latin typeface="黑体" panose="02010609060101010101" pitchFamily="49" charset="-122"/>
              <a:ea typeface="黑体" panose="02010609060101010101" pitchFamily="49" charset="-122"/>
            </a:endParaRPr>
          </a:p>
          <a:p>
            <a:pPr>
              <a:spcBef>
                <a:spcPct val="50000"/>
              </a:spcBef>
            </a:pPr>
            <a:r>
              <a:rPr lang="en-US" altLang="zh-CN" sz="2800" b="1" dirty="0">
                <a:solidFill>
                  <a:srgbClr val="0000CC"/>
                </a:solidFill>
                <a:latin typeface="黑体" panose="02010609060101010101" pitchFamily="49" charset="-122"/>
                <a:ea typeface="黑体" panose="02010609060101010101" pitchFamily="49" charset="-122"/>
              </a:rPr>
              <a:t>2.</a:t>
            </a:r>
            <a:r>
              <a:rPr lang="zh-CN" altLang="en-US" sz="2800" b="1" dirty="0">
                <a:solidFill>
                  <a:srgbClr val="0000CC"/>
                </a:solidFill>
                <a:latin typeface="黑体" panose="02010609060101010101" pitchFamily="49" charset="-122"/>
                <a:ea typeface="黑体" panose="02010609060101010101" pitchFamily="49" charset="-122"/>
              </a:rPr>
              <a:t>必须始终紧紧依靠人民群众，诚心诚意为人民谋利益，从人民群众中汲取前进的不竭力量。</a:t>
            </a:r>
            <a:endParaRPr lang="en-US" altLang="zh-CN" sz="2800" b="1" dirty="0">
              <a:solidFill>
                <a:srgbClr val="0000CC"/>
              </a:solidFill>
              <a:latin typeface="黑体" panose="02010609060101010101" pitchFamily="49" charset="-122"/>
              <a:ea typeface="黑体" panose="02010609060101010101" pitchFamily="49" charset="-122"/>
            </a:endParaRPr>
          </a:p>
          <a:p>
            <a:pPr>
              <a:spcBef>
                <a:spcPct val="50000"/>
              </a:spcBef>
            </a:pPr>
            <a:r>
              <a:rPr lang="en-US" altLang="zh-CN" sz="2800" b="1" dirty="0">
                <a:solidFill>
                  <a:srgbClr val="0000CC"/>
                </a:solidFill>
                <a:latin typeface="黑体" panose="02010609060101010101" pitchFamily="49" charset="-122"/>
                <a:ea typeface="黑体" panose="02010609060101010101" pitchFamily="49" charset="-122"/>
              </a:rPr>
              <a:t>3.</a:t>
            </a:r>
            <a:r>
              <a:rPr lang="zh-CN" altLang="en-US" sz="2800" b="1" dirty="0">
                <a:solidFill>
                  <a:srgbClr val="0000CC"/>
                </a:solidFill>
                <a:latin typeface="黑体" panose="02010609060101010101" pitchFamily="49" charset="-122"/>
                <a:ea typeface="黑体" panose="02010609060101010101" pitchFamily="49" charset="-122"/>
              </a:rPr>
              <a:t>必须始终自觉地加强和改进党的建设，不断增强党的创造力、凝聚力和战斗力，永葆党的生机和活力。</a:t>
            </a:r>
            <a:endParaRPr lang="zh-CN" altLang="en-US" sz="2800" b="1" dirty="0">
              <a:solidFill>
                <a:srgbClr val="0000CC"/>
              </a:solidFill>
              <a:latin typeface="黑体" panose="02010609060101010101" pitchFamily="49" charset="-122"/>
              <a:ea typeface="黑体" panose="02010609060101010101" pitchFamily="49" charset="-122"/>
            </a:endParaRPr>
          </a:p>
        </p:txBody>
      </p:sp>
      <p:sp>
        <p:nvSpPr>
          <p:cNvPr id="3" name="标题 1"/>
          <p:cNvSpPr/>
          <p:nvPr/>
        </p:nvSpPr>
        <p:spPr bwMode="auto">
          <a:xfrm>
            <a:off x="2088339" y="449248"/>
            <a:ext cx="7530350" cy="908050"/>
          </a:xfrm>
          <a:prstGeom prst="rect">
            <a:avLst/>
          </a:prstGeom>
          <a:noFill/>
          <a:ln w="9525">
            <a:noFill/>
            <a:miter lim="800000"/>
          </a:ln>
        </p:spPr>
        <p:txBody>
          <a:bodyPr anchor="ctr"/>
          <a:lstStyle/>
          <a:p>
            <a:r>
              <a:rPr lang="zh-CN" altLang="en-US" sz="4000" b="1" dirty="0">
                <a:solidFill>
                  <a:srgbClr val="FF0000"/>
                </a:solidFill>
                <a:latin typeface="Franklin Gothic Medium" panose="020B0603020102020204" pitchFamily="34" charset="0"/>
                <a:ea typeface="黑体" panose="02010609060101010101" pitchFamily="49" charset="-122"/>
              </a:rPr>
              <a:t>结语：中国共产党的成功经验</a:t>
            </a:r>
            <a:endParaRPr lang="zh-CN" altLang="en-US" sz="4000" b="1" dirty="0">
              <a:solidFill>
                <a:srgbClr val="FF0000"/>
              </a:solidFill>
              <a:latin typeface="Franklin Gothic Medium" panose="020B0603020102020204" pitchFamily="34" charset="0"/>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60311" y="2038173"/>
            <a:ext cx="11072890" cy="3319653"/>
          </a:xfrm>
          <a:prstGeom prst="rect">
            <a:avLst/>
          </a:prstGeom>
          <a:noFill/>
          <a:ln>
            <a:solidFill>
              <a:srgbClr val="FF0000"/>
            </a:solidFill>
          </a:ln>
        </p:spPr>
        <p:txBody>
          <a:bodyPr wrap="square" lIns="117628" tIns="58814" rIns="117628" bIns="58814" rtlCol="0" anchor="t">
            <a:spAutoFit/>
          </a:bodyPr>
          <a:lstStyle/>
          <a:p>
            <a:r>
              <a:rPr lang="en-US" altLang="zh-CN" sz="2600" b="1" dirty="0" smtClean="0">
                <a:solidFill>
                  <a:srgbClr val="FF0000"/>
                </a:solidFill>
                <a:latin typeface="+mn-ea"/>
              </a:rPr>
              <a:t>(</a:t>
            </a:r>
            <a:r>
              <a:rPr lang="en-US" altLang="zh-CN" sz="2600" b="1" dirty="0">
                <a:solidFill>
                  <a:srgbClr val="FF0000"/>
                </a:solidFill>
                <a:latin typeface="+mn-ea"/>
              </a:rPr>
              <a:t>1)</a:t>
            </a:r>
            <a:r>
              <a:rPr lang="zh-CN" altLang="en-US" sz="2600" b="1" dirty="0">
                <a:solidFill>
                  <a:srgbClr val="FF0000"/>
                </a:solidFill>
                <a:latin typeface="+mn-ea"/>
              </a:rPr>
              <a:t>科学的设想</a:t>
            </a:r>
            <a:r>
              <a:rPr lang="en-US" altLang="zh-CN" sz="2600" b="1" dirty="0">
                <a:latin typeface="+mn-ea"/>
              </a:rPr>
              <a:t>:</a:t>
            </a:r>
            <a:r>
              <a:rPr lang="zh-CN" altLang="en-US" sz="2600" b="1" dirty="0">
                <a:latin typeface="+mn-ea"/>
              </a:rPr>
              <a:t>在民主革命胜利前夕，毛泽东就提出了先发展新民主主义，待经济文化和人民生活水平提高后，再进行社会主义革命和建设思想</a:t>
            </a:r>
            <a:r>
              <a:rPr lang="zh-CN" altLang="en-US" sz="2600" b="1" dirty="0" smtClean="0">
                <a:latin typeface="+mn-ea"/>
              </a:rPr>
              <a:t>。</a:t>
            </a:r>
            <a:endParaRPr lang="en-US" altLang="zh-CN" sz="2600" b="1" dirty="0" smtClean="0">
              <a:latin typeface="+mn-ea"/>
            </a:endParaRPr>
          </a:p>
          <a:p>
            <a:endParaRPr lang="zh-CN" altLang="en-US" sz="2600" b="1" dirty="0">
              <a:solidFill>
                <a:srgbClr val="FF0000"/>
              </a:solidFill>
              <a:latin typeface="+mn-ea"/>
            </a:endParaRPr>
          </a:p>
          <a:p>
            <a:r>
              <a:rPr lang="en-US" altLang="zh-CN" sz="2600" b="1" dirty="0">
                <a:solidFill>
                  <a:srgbClr val="FF0000"/>
                </a:solidFill>
                <a:latin typeface="+mn-ea"/>
              </a:rPr>
              <a:t>(2)</a:t>
            </a:r>
            <a:r>
              <a:rPr lang="en-US" altLang="zh-CN" sz="2600" b="1" dirty="0" err="1">
                <a:solidFill>
                  <a:srgbClr val="FF0000"/>
                </a:solidFill>
                <a:latin typeface="+mn-ea"/>
                <a:sym typeface="+mn-ea"/>
              </a:rPr>
              <a:t>初步的实践:</a:t>
            </a:r>
            <a:r>
              <a:rPr lang="en-US" altLang="zh-CN" sz="2600" b="1" dirty="0" err="1">
                <a:latin typeface="+mn-ea"/>
                <a:sym typeface="+mn-ea"/>
              </a:rPr>
              <a:t>新民主主义社会向社会主义过渡时期,三年</a:t>
            </a:r>
            <a:r>
              <a:rPr lang="en-US" altLang="zh-CN" sz="2600" b="1" dirty="0">
                <a:latin typeface="+mn-ea"/>
                <a:sym typeface="+mn-ea"/>
              </a:rPr>
              <a:t>(1950-1952)</a:t>
            </a:r>
            <a:r>
              <a:rPr lang="en-US" altLang="zh-CN" sz="2600" b="1" dirty="0" err="1">
                <a:latin typeface="+mn-ea"/>
                <a:sym typeface="+mn-ea"/>
              </a:rPr>
              <a:t>经济恢复和政权巩固,过渡时期总路线</a:t>
            </a:r>
            <a:r>
              <a:rPr lang="en-US" altLang="zh-CN" sz="2600" b="1" dirty="0">
                <a:latin typeface="+mn-ea"/>
                <a:sym typeface="+mn-ea"/>
              </a:rPr>
              <a:t>(10</a:t>
            </a:r>
            <a:r>
              <a:rPr lang="zh-CN" altLang="en-US" sz="2600" b="1" dirty="0">
                <a:latin typeface="+mn-ea"/>
                <a:sym typeface="+mn-ea"/>
              </a:rPr>
              <a:t>到</a:t>
            </a:r>
            <a:r>
              <a:rPr lang="en-US" altLang="zh-CN" sz="2600" b="1" dirty="0">
                <a:latin typeface="+mn-ea"/>
                <a:sym typeface="+mn-ea"/>
              </a:rPr>
              <a:t>15</a:t>
            </a:r>
            <a:r>
              <a:rPr lang="zh-CN" altLang="en-US" sz="2600" b="1" dirty="0">
                <a:latin typeface="+mn-ea"/>
                <a:sym typeface="+mn-ea"/>
              </a:rPr>
              <a:t>年、</a:t>
            </a:r>
            <a:r>
              <a:rPr lang="en-US" altLang="zh-CN" sz="2600" b="1" dirty="0" err="1">
                <a:latin typeface="+mn-ea"/>
                <a:sym typeface="+mn-ea"/>
              </a:rPr>
              <a:t>一化三改</a:t>
            </a:r>
            <a:r>
              <a:rPr lang="en-US" altLang="zh-CN" sz="2600" b="1" dirty="0">
                <a:latin typeface="+mn-ea"/>
                <a:sym typeface="+mn-ea"/>
              </a:rPr>
              <a:t>),</a:t>
            </a:r>
            <a:r>
              <a:rPr lang="en-US" altLang="zh-CN" sz="2600" b="1" dirty="0" err="1">
                <a:latin typeface="+mn-ea"/>
                <a:sym typeface="+mn-ea"/>
              </a:rPr>
              <a:t>一五计划</a:t>
            </a:r>
            <a:r>
              <a:rPr lang="en-US" altLang="zh-CN" sz="2600" b="1" dirty="0">
                <a:latin typeface="+mn-ea"/>
                <a:sym typeface="+mn-ea"/>
              </a:rPr>
              <a:t>(1953-1957).</a:t>
            </a:r>
            <a:r>
              <a:rPr lang="en-US" altLang="zh-CN" sz="2600" b="1" dirty="0" err="1">
                <a:latin typeface="+mn-ea"/>
                <a:sym typeface="+mn-ea"/>
              </a:rPr>
              <a:t>建立起了以工人阶级领导的工农联盟为基础的人民民主专攻</a:t>
            </a:r>
            <a:r>
              <a:rPr lang="en-US" altLang="zh-CN" sz="2600" b="1" dirty="0">
                <a:latin typeface="+mn-ea"/>
                <a:sym typeface="+mn-ea"/>
              </a:rPr>
              <a:t> ，</a:t>
            </a:r>
            <a:r>
              <a:rPr lang="en-US" altLang="zh-CN" sz="2600" b="1" dirty="0" err="1" smtClean="0">
                <a:latin typeface="+mn-ea"/>
                <a:sym typeface="+mn-ea"/>
              </a:rPr>
              <a:t>逐步建立了人民代表大会制度</a:t>
            </a:r>
            <a:r>
              <a:rPr lang="zh-CN" altLang="en-US" sz="2600" b="1" dirty="0" smtClean="0">
                <a:latin typeface="+mn-ea"/>
                <a:sym typeface="+mn-ea"/>
              </a:rPr>
              <a:t>、</a:t>
            </a:r>
            <a:r>
              <a:rPr lang="en-US" altLang="zh-CN" sz="2600" b="1" dirty="0" err="1" smtClean="0">
                <a:latin typeface="+mn-ea"/>
                <a:sym typeface="+mn-ea"/>
              </a:rPr>
              <a:t>中国共产党领导的多党合作和政治协商制度</a:t>
            </a:r>
            <a:r>
              <a:rPr lang="zh-CN" altLang="en-US" sz="2600" b="1" dirty="0" err="1" smtClean="0">
                <a:latin typeface="+mn-ea"/>
                <a:sym typeface="+mn-ea"/>
              </a:rPr>
              <a:t>、</a:t>
            </a:r>
            <a:r>
              <a:rPr lang="en-US" altLang="zh-CN" sz="2600" b="1" dirty="0" err="1" smtClean="0">
                <a:latin typeface="+mn-ea"/>
                <a:sym typeface="+mn-ea"/>
              </a:rPr>
              <a:t>民族区域自治制度</a:t>
            </a:r>
            <a:r>
              <a:rPr lang="en-US" altLang="zh-CN" sz="2600" b="1" dirty="0" err="1">
                <a:latin typeface="+mn-ea"/>
                <a:sym typeface="+mn-ea"/>
              </a:rPr>
              <a:t>，</a:t>
            </a:r>
            <a:r>
              <a:rPr lang="en-US" altLang="zh-CN" sz="2600" b="1" dirty="0" err="1" smtClean="0">
                <a:latin typeface="+mn-ea"/>
                <a:sym typeface="+mn-ea"/>
              </a:rPr>
              <a:t>以及公有制为主体的社会主义</a:t>
            </a:r>
            <a:r>
              <a:rPr lang="zh-CN" altLang="en-US" sz="2600" b="1" dirty="0" smtClean="0">
                <a:latin typeface="+mn-ea"/>
                <a:sym typeface="+mn-ea"/>
              </a:rPr>
              <a:t>计划</a:t>
            </a:r>
            <a:r>
              <a:rPr lang="en-US" altLang="zh-CN" sz="2600" b="1" dirty="0" err="1" smtClean="0">
                <a:latin typeface="+mn-ea"/>
                <a:sym typeface="+mn-ea"/>
              </a:rPr>
              <a:t>经济制度</a:t>
            </a:r>
            <a:r>
              <a:rPr lang="en-US" altLang="zh-CN" sz="2600" b="1" dirty="0" smtClean="0">
                <a:latin typeface="+mn-ea"/>
                <a:sym typeface="+mn-ea"/>
              </a:rPr>
              <a:t>。</a:t>
            </a:r>
            <a:endParaRPr lang="en-US" altLang="zh-CN" sz="2600" b="1" dirty="0">
              <a:latin typeface="+mn-ea"/>
              <a:sym typeface="+mn-ea"/>
            </a:endParaRPr>
          </a:p>
        </p:txBody>
      </p:sp>
      <p:sp>
        <p:nvSpPr>
          <p:cNvPr id="4" name="文本框 2"/>
          <p:cNvSpPr txBox="1"/>
          <p:nvPr/>
        </p:nvSpPr>
        <p:spPr>
          <a:xfrm>
            <a:off x="304176" y="71414"/>
            <a:ext cx="11029025" cy="672775"/>
          </a:xfrm>
          <a:prstGeom prst="rect">
            <a:avLst/>
          </a:prstGeom>
          <a:noFill/>
        </p:spPr>
        <p:txBody>
          <a:bodyPr wrap="square" lIns="117628" tIns="58814" rIns="117628" bIns="58814" rtlCol="0" anchor="t">
            <a:spAutoFit/>
          </a:bodyPr>
          <a:lstStyle/>
          <a:p>
            <a:r>
              <a:rPr lang="zh-CN" altLang="en-US" dirty="0"/>
              <a:t> </a:t>
            </a:r>
            <a:r>
              <a:rPr lang="zh-CN" altLang="en-US" sz="3600" b="1" dirty="0">
                <a:solidFill>
                  <a:srgbClr val="1D41D5"/>
                </a:solidFill>
                <a:latin typeface="楷体_GB2312" panose="02010609030101010101" charset="-122"/>
                <a:ea typeface="楷体_GB2312" panose="02010609030101010101" charset="-122"/>
                <a:cs typeface="楷体_GB2312" panose="02010609030101010101" charset="-122"/>
              </a:rPr>
              <a:t>中国特色社会主义道路的形成和发展</a:t>
            </a:r>
            <a:r>
              <a:rPr lang="en-US" altLang="zh-CN" sz="3600" b="1" dirty="0">
                <a:solidFill>
                  <a:srgbClr val="1D41D5"/>
                </a:solidFill>
                <a:latin typeface="楷体_GB2312" panose="02010609030101010101" charset="-122"/>
                <a:ea typeface="楷体_GB2312" panose="02010609030101010101" charset="-122"/>
                <a:cs typeface="楷体_GB2312" panose="02010609030101010101" charset="-122"/>
              </a:rPr>
              <a:t>(</a:t>
            </a:r>
            <a:r>
              <a:rPr lang="en-US" altLang="zh-CN" sz="3600" b="1" dirty="0" smtClean="0">
                <a:solidFill>
                  <a:srgbClr val="1D41D5"/>
                </a:solidFill>
                <a:latin typeface="楷体_GB2312" panose="02010609030101010101" charset="-122"/>
                <a:ea typeface="楷体_GB2312" panose="02010609030101010101" charset="-122"/>
                <a:cs typeface="楷体_GB2312" panose="02010609030101010101" charset="-122"/>
              </a:rPr>
              <a:t>1949——2019)</a:t>
            </a:r>
            <a:endParaRPr lang="en-US" altLang="zh-CN" sz="3600" b="1" dirty="0">
              <a:solidFill>
                <a:srgbClr val="1D41D5"/>
              </a:solidFill>
              <a:latin typeface="楷体_GB2312" panose="02010609030101010101" charset="-122"/>
              <a:ea typeface="楷体_GB2312" panose="02010609030101010101" charset="-122"/>
              <a:cs typeface="楷体_GB2312" panose="02010609030101010101" charset="-122"/>
            </a:endParaRPr>
          </a:p>
        </p:txBody>
      </p:sp>
      <p:sp>
        <p:nvSpPr>
          <p:cNvPr id="5" name="矩形 4"/>
          <p:cNvSpPr/>
          <p:nvPr/>
        </p:nvSpPr>
        <p:spPr>
          <a:xfrm>
            <a:off x="331749" y="1058275"/>
            <a:ext cx="7601761" cy="584775"/>
          </a:xfrm>
          <a:prstGeom prst="rect">
            <a:avLst/>
          </a:prstGeom>
        </p:spPr>
        <p:txBody>
          <a:bodyPr wrap="none">
            <a:spAutoFit/>
          </a:bodyPr>
          <a:lstStyle/>
          <a:p>
            <a:r>
              <a:rPr lang="en-US" altLang="zh-CN" sz="3200" b="1" dirty="0" smtClean="0">
                <a:latin typeface="黑体" panose="02010609060101010101" pitchFamily="49" charset="-122"/>
                <a:ea typeface="黑体" panose="02010609060101010101" pitchFamily="49" charset="-122"/>
              </a:rPr>
              <a:t>1.</a:t>
            </a:r>
            <a:r>
              <a:rPr lang="zh-CN" altLang="en-US" sz="3200" b="1" dirty="0" smtClean="0">
                <a:latin typeface="黑体" panose="02010609060101010101" pitchFamily="49" charset="-122"/>
                <a:ea typeface="黑体" panose="02010609060101010101" pitchFamily="49" charset="-122"/>
              </a:rPr>
              <a:t>中国特色社会主义建设道路的初步探索</a:t>
            </a:r>
            <a:endParaRPr lang="en-US" altLang="zh-CN" sz="3200" b="1" dirty="0" smtClean="0">
              <a:latin typeface="黑体" panose="02010609060101010101" pitchFamily="49" charset="-122"/>
              <a:ea typeface="黑体" panose="02010609060101010101" pitchFamily="49" charset="-122"/>
            </a:endParaRPr>
          </a:p>
        </p:txBody>
      </p:sp>
    </p:spTree>
    <p:custDataLst>
      <p:tags r:id="rId1"/>
    </p:custData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31749" y="1714488"/>
            <a:ext cx="10930014" cy="4832092"/>
          </a:xfrm>
          <a:prstGeom prst="rect">
            <a:avLst/>
          </a:prstGeom>
          <a:ln>
            <a:solidFill>
              <a:srgbClr val="FF0000"/>
            </a:solidFill>
          </a:ln>
        </p:spPr>
        <p:txBody>
          <a:bodyPr wrap="square">
            <a:spAutoFit/>
          </a:bodyPr>
          <a:lstStyle/>
          <a:p>
            <a:r>
              <a:rPr lang="en-US" altLang="zh-CN" sz="2800" b="1" dirty="0" smtClean="0">
                <a:solidFill>
                  <a:srgbClr val="FF0000"/>
                </a:solidFill>
                <a:latin typeface="+mn-ea"/>
                <a:sym typeface="+mn-ea"/>
              </a:rPr>
              <a:t>(3)</a:t>
            </a:r>
            <a:r>
              <a:rPr lang="zh-CN" altLang="en-US" sz="2800" b="1" dirty="0" smtClean="0">
                <a:solidFill>
                  <a:srgbClr val="FF0000"/>
                </a:solidFill>
                <a:latin typeface="+mn-ea"/>
                <a:sym typeface="+mn-ea"/>
              </a:rPr>
              <a:t>成功</a:t>
            </a:r>
            <a:r>
              <a:rPr lang="en-US" altLang="zh-CN" sz="2800" b="1" dirty="0" err="1" smtClean="0">
                <a:solidFill>
                  <a:srgbClr val="FF0000"/>
                </a:solidFill>
                <a:latin typeface="+mn-ea"/>
                <a:sym typeface="+mn-ea"/>
              </a:rPr>
              <a:t>的探索</a:t>
            </a:r>
            <a:r>
              <a:rPr lang="zh-CN" altLang="en-US" sz="2800" b="1" dirty="0" smtClean="0">
                <a:solidFill>
                  <a:srgbClr val="FF0000"/>
                </a:solidFill>
                <a:latin typeface="+mn-ea"/>
                <a:sym typeface="+mn-ea"/>
              </a:rPr>
              <a:t>和探索中</a:t>
            </a:r>
            <a:r>
              <a:rPr lang="en-US" altLang="zh-CN" sz="2800" b="1" dirty="0" err="1" smtClean="0">
                <a:solidFill>
                  <a:srgbClr val="FF0000"/>
                </a:solidFill>
                <a:latin typeface="+mn-ea"/>
                <a:sym typeface="+mn-ea"/>
              </a:rPr>
              <a:t>的失误</a:t>
            </a:r>
            <a:r>
              <a:rPr lang="en-US" altLang="zh-CN" sz="2800" b="1" dirty="0" smtClean="0">
                <a:solidFill>
                  <a:srgbClr val="FF0000"/>
                </a:solidFill>
                <a:latin typeface="+mn-ea"/>
                <a:sym typeface="+mn-ea"/>
              </a:rPr>
              <a:t>.(1956-1976)</a:t>
            </a:r>
            <a:endParaRPr lang="en-US" altLang="zh-CN" sz="2800" b="1" dirty="0" smtClean="0">
              <a:solidFill>
                <a:srgbClr val="FF0000"/>
              </a:solidFill>
              <a:latin typeface="+mn-ea"/>
              <a:sym typeface="+mn-ea"/>
            </a:endParaRPr>
          </a:p>
          <a:p>
            <a:r>
              <a:rPr lang="zh-CN" altLang="en-US" sz="2800" b="1" dirty="0" smtClean="0">
                <a:solidFill>
                  <a:srgbClr val="FF0000"/>
                </a:solidFill>
                <a:latin typeface="+mn-ea"/>
                <a:sym typeface="+mn-ea"/>
              </a:rPr>
              <a:t>成功</a:t>
            </a:r>
            <a:r>
              <a:rPr lang="zh-CN" altLang="en-US" sz="2800" b="1" dirty="0" smtClean="0">
                <a:latin typeface="+mn-ea"/>
                <a:sym typeface="+mn-ea"/>
              </a:rPr>
              <a:t>：</a:t>
            </a:r>
            <a:r>
              <a:rPr lang="zh-CN" altLang="en-US" sz="2800" b="1" dirty="0" smtClean="0">
                <a:latin typeface="+mn-ea"/>
                <a:cs typeface="黑体" panose="02010609060101010101" pitchFamily="49" charset="-122"/>
                <a:sym typeface="+mn-ea"/>
              </a:rPr>
              <a:t>《论十大关系》、《关于正确处理人民内部矛盾的问题》、中共八大主要矛盾、中共与民主党派的</a:t>
            </a:r>
            <a:r>
              <a:rPr lang="en-US" altLang="zh-CN" sz="2800" b="1" dirty="0" smtClean="0">
                <a:latin typeface="+mn-ea"/>
                <a:cs typeface="黑体" panose="02010609060101010101" pitchFamily="49" charset="-122"/>
                <a:sym typeface="+mn-ea"/>
              </a:rPr>
              <a:t>“</a:t>
            </a:r>
            <a:r>
              <a:rPr lang="zh-CN" altLang="en-US" sz="2800" b="1" dirty="0" smtClean="0">
                <a:latin typeface="+mn-ea"/>
                <a:cs typeface="黑体" panose="02010609060101010101" pitchFamily="49" charset="-122"/>
                <a:sym typeface="+mn-ea"/>
              </a:rPr>
              <a:t>长期共存、互相监督</a:t>
            </a:r>
            <a:r>
              <a:rPr lang="en-US" altLang="zh-CN" sz="2800" b="1" dirty="0" smtClean="0">
                <a:latin typeface="+mn-ea"/>
                <a:cs typeface="黑体" panose="02010609060101010101" pitchFamily="49" charset="-122"/>
                <a:sym typeface="+mn-ea"/>
              </a:rPr>
              <a:t>”</a:t>
            </a:r>
            <a:r>
              <a:rPr lang="zh-CN" altLang="en-US" sz="2800" b="1" dirty="0" smtClean="0">
                <a:latin typeface="+mn-ea"/>
                <a:cs typeface="黑体" panose="02010609060101010101" pitchFamily="49" charset="-122"/>
                <a:sym typeface="+mn-ea"/>
              </a:rPr>
              <a:t>、文艺上的</a:t>
            </a:r>
            <a:r>
              <a:rPr lang="en-US" altLang="zh-CN" sz="2800" b="1" dirty="0" smtClean="0">
                <a:latin typeface="+mn-ea"/>
                <a:cs typeface="黑体" panose="02010609060101010101" pitchFamily="49" charset="-122"/>
                <a:sym typeface="+mn-ea"/>
              </a:rPr>
              <a:t>“</a:t>
            </a:r>
            <a:r>
              <a:rPr lang="zh-CN" altLang="en-US" sz="2800" b="1" dirty="0" smtClean="0">
                <a:latin typeface="+mn-ea"/>
                <a:cs typeface="黑体" panose="02010609060101010101" pitchFamily="49" charset="-122"/>
                <a:sym typeface="+mn-ea"/>
              </a:rPr>
              <a:t>百花齐放、百家争鸣</a:t>
            </a:r>
            <a:r>
              <a:rPr lang="en-US" altLang="zh-CN" sz="2800" b="1" dirty="0" smtClean="0">
                <a:latin typeface="+mn-ea"/>
                <a:cs typeface="黑体" panose="02010609060101010101" pitchFamily="49" charset="-122"/>
                <a:sym typeface="+mn-ea"/>
              </a:rPr>
              <a:t>”</a:t>
            </a:r>
            <a:r>
              <a:rPr lang="zh-CN" altLang="en-US" sz="2800" b="1" dirty="0" smtClean="0">
                <a:latin typeface="+mn-ea"/>
                <a:cs typeface="黑体" panose="02010609060101010101" pitchFamily="49" charset="-122"/>
                <a:sym typeface="+mn-ea"/>
              </a:rPr>
              <a:t>。</a:t>
            </a:r>
            <a:endParaRPr lang="en-US" altLang="zh-CN" sz="2800" b="1" dirty="0" smtClean="0">
              <a:latin typeface="+mn-ea"/>
              <a:cs typeface="黑体" panose="02010609060101010101" pitchFamily="49" charset="-122"/>
              <a:sym typeface="+mn-ea"/>
            </a:endParaRPr>
          </a:p>
          <a:p>
            <a:endParaRPr lang="zh-CN" altLang="en-US" sz="2800" b="1" dirty="0" smtClean="0">
              <a:latin typeface="+mn-ea"/>
              <a:cs typeface="黑体" panose="02010609060101010101" pitchFamily="49" charset="-122"/>
              <a:sym typeface="+mn-ea"/>
            </a:endParaRPr>
          </a:p>
          <a:p>
            <a:r>
              <a:rPr lang="zh-CN" altLang="en-US" sz="2800" b="1" dirty="0" smtClean="0">
                <a:solidFill>
                  <a:srgbClr val="FF0000"/>
                </a:solidFill>
                <a:latin typeface="+mn-ea"/>
                <a:sym typeface="+mn-ea"/>
              </a:rPr>
              <a:t>失误</a:t>
            </a:r>
            <a:r>
              <a:rPr lang="zh-CN" altLang="en-US" sz="2800" b="1" dirty="0" smtClean="0">
                <a:latin typeface="+mn-ea"/>
                <a:sym typeface="+mn-ea"/>
              </a:rPr>
              <a:t>：政治上的阶级斗争扩大化、经济建设上的急于求成和思想文化领域里的意识形态化。主要表现为社会主义建设总路线、大跃进运动、人民公社化运动、文化大革命。</a:t>
            </a:r>
            <a:endParaRPr lang="en-US" altLang="zh-CN" sz="2800" b="1" dirty="0" smtClean="0">
              <a:latin typeface="+mn-ea"/>
              <a:sym typeface="+mn-ea"/>
            </a:endParaRPr>
          </a:p>
          <a:p>
            <a:endParaRPr lang="zh-CN" altLang="en-US" sz="2800" b="1" dirty="0" smtClean="0">
              <a:latin typeface="+mn-ea"/>
              <a:sym typeface="+mn-ea"/>
            </a:endParaRPr>
          </a:p>
          <a:p>
            <a:r>
              <a:rPr lang="zh-CN" altLang="en-US" sz="2800" b="1" dirty="0" smtClean="0">
                <a:solidFill>
                  <a:srgbClr val="FF0000"/>
                </a:solidFill>
                <a:latin typeface="+mn-ea"/>
                <a:sym typeface="+mn-ea"/>
              </a:rPr>
              <a:t>纠左</a:t>
            </a:r>
            <a:r>
              <a:rPr lang="zh-CN" altLang="en-US" sz="2800" b="1" dirty="0" smtClean="0">
                <a:latin typeface="+mn-ea"/>
                <a:sym typeface="+mn-ea"/>
              </a:rPr>
              <a:t>：</a:t>
            </a:r>
            <a:r>
              <a:rPr lang="en-US" altLang="zh-CN" sz="2800" b="1" dirty="0" smtClean="0">
                <a:latin typeface="+mn-ea"/>
                <a:sym typeface="+mn-ea"/>
              </a:rPr>
              <a:t>1960—1965</a:t>
            </a:r>
            <a:r>
              <a:rPr lang="zh-CN" altLang="en-US" sz="2800" b="1" dirty="0" smtClean="0">
                <a:latin typeface="+mn-ea"/>
                <a:sym typeface="+mn-ea"/>
              </a:rPr>
              <a:t>年国民经济调整（八字方针、七千人大会）、</a:t>
            </a:r>
            <a:r>
              <a:rPr lang="en-US" altLang="zh-CN" sz="2800" b="1" dirty="0" smtClean="0">
                <a:latin typeface="+mn-ea"/>
                <a:sym typeface="+mn-ea"/>
              </a:rPr>
              <a:t>1971—1973</a:t>
            </a:r>
            <a:r>
              <a:rPr lang="zh-CN" altLang="en-US" sz="2800" b="1" dirty="0" smtClean="0">
                <a:latin typeface="+mn-ea"/>
                <a:sym typeface="+mn-ea"/>
              </a:rPr>
              <a:t>年周恩来的调整、</a:t>
            </a:r>
            <a:r>
              <a:rPr lang="en-US" altLang="zh-CN" sz="2800" b="1" dirty="0" smtClean="0">
                <a:latin typeface="+mn-ea"/>
                <a:sym typeface="+mn-ea"/>
              </a:rPr>
              <a:t>1975</a:t>
            </a:r>
            <a:r>
              <a:rPr lang="zh-CN" altLang="en-US" sz="2800" b="1" dirty="0" smtClean="0">
                <a:latin typeface="+mn-ea"/>
                <a:sym typeface="+mn-ea"/>
              </a:rPr>
              <a:t>年邓小平的全面整顿</a:t>
            </a:r>
            <a:endParaRPr lang="zh-CN" altLang="en-US" sz="2800" b="1" dirty="0">
              <a:latin typeface="+mn-ea"/>
            </a:endParaRPr>
          </a:p>
        </p:txBody>
      </p:sp>
      <p:sp>
        <p:nvSpPr>
          <p:cNvPr id="3" name="文本框 2"/>
          <p:cNvSpPr txBox="1"/>
          <p:nvPr/>
        </p:nvSpPr>
        <p:spPr>
          <a:xfrm>
            <a:off x="304176" y="71414"/>
            <a:ext cx="11029025" cy="672775"/>
          </a:xfrm>
          <a:prstGeom prst="rect">
            <a:avLst/>
          </a:prstGeom>
          <a:noFill/>
        </p:spPr>
        <p:txBody>
          <a:bodyPr wrap="square" lIns="117628" tIns="58814" rIns="117628" bIns="58814" rtlCol="0" anchor="t">
            <a:spAutoFit/>
          </a:bodyPr>
          <a:lstStyle/>
          <a:p>
            <a:r>
              <a:rPr lang="zh-CN" altLang="en-US" dirty="0"/>
              <a:t> </a:t>
            </a:r>
            <a:r>
              <a:rPr lang="zh-CN" altLang="en-US" sz="3600" b="1" dirty="0">
                <a:solidFill>
                  <a:srgbClr val="1D41D5"/>
                </a:solidFill>
                <a:latin typeface="楷体_GB2312" panose="02010609030101010101" charset="-122"/>
                <a:ea typeface="楷体_GB2312" panose="02010609030101010101" charset="-122"/>
                <a:cs typeface="楷体_GB2312" panose="02010609030101010101" charset="-122"/>
              </a:rPr>
              <a:t>中国特色社会主义道路的形成和发展</a:t>
            </a:r>
            <a:r>
              <a:rPr lang="en-US" altLang="zh-CN" sz="3600" b="1" dirty="0">
                <a:solidFill>
                  <a:srgbClr val="1D41D5"/>
                </a:solidFill>
                <a:latin typeface="楷体_GB2312" panose="02010609030101010101" charset="-122"/>
                <a:ea typeface="楷体_GB2312" panose="02010609030101010101" charset="-122"/>
                <a:cs typeface="楷体_GB2312" panose="02010609030101010101" charset="-122"/>
              </a:rPr>
              <a:t>(</a:t>
            </a:r>
            <a:r>
              <a:rPr lang="en-US" altLang="zh-CN" sz="3600" b="1" dirty="0" smtClean="0">
                <a:solidFill>
                  <a:srgbClr val="1D41D5"/>
                </a:solidFill>
                <a:latin typeface="楷体_GB2312" panose="02010609030101010101" charset="-122"/>
                <a:ea typeface="楷体_GB2312" panose="02010609030101010101" charset="-122"/>
                <a:cs typeface="楷体_GB2312" panose="02010609030101010101" charset="-122"/>
              </a:rPr>
              <a:t>1949——2019)</a:t>
            </a:r>
            <a:endParaRPr lang="en-US" altLang="zh-CN" sz="3600" b="1" dirty="0">
              <a:solidFill>
                <a:srgbClr val="1D41D5"/>
              </a:solidFill>
              <a:latin typeface="楷体_GB2312" panose="02010609030101010101" charset="-122"/>
              <a:ea typeface="楷体_GB2312" panose="02010609030101010101" charset="-122"/>
              <a:cs typeface="楷体_GB2312" panose="02010609030101010101" charset="-122"/>
            </a:endParaRPr>
          </a:p>
        </p:txBody>
      </p:sp>
      <p:sp>
        <p:nvSpPr>
          <p:cNvPr id="4" name="矩形 3"/>
          <p:cNvSpPr/>
          <p:nvPr/>
        </p:nvSpPr>
        <p:spPr>
          <a:xfrm>
            <a:off x="331749" y="1058275"/>
            <a:ext cx="7601761" cy="584775"/>
          </a:xfrm>
          <a:prstGeom prst="rect">
            <a:avLst/>
          </a:prstGeom>
        </p:spPr>
        <p:txBody>
          <a:bodyPr wrap="none">
            <a:spAutoFit/>
          </a:bodyPr>
          <a:lstStyle/>
          <a:p>
            <a:r>
              <a:rPr lang="en-US" altLang="zh-CN" sz="3200" b="1" dirty="0" smtClean="0">
                <a:latin typeface="黑体" panose="02010609060101010101" pitchFamily="49" charset="-122"/>
                <a:ea typeface="黑体" panose="02010609060101010101" pitchFamily="49" charset="-122"/>
              </a:rPr>
              <a:t>1.</a:t>
            </a:r>
            <a:r>
              <a:rPr lang="zh-CN" altLang="en-US" sz="3200" b="1" dirty="0" smtClean="0">
                <a:latin typeface="黑体" panose="02010609060101010101" pitchFamily="49" charset="-122"/>
                <a:ea typeface="黑体" panose="02010609060101010101" pitchFamily="49" charset="-122"/>
              </a:rPr>
              <a:t>中国特色社会主义建设道路的初步探索</a:t>
            </a:r>
            <a:endParaRPr lang="en-US" altLang="zh-CN" sz="3200" b="1" dirty="0" smtClean="0">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15993" y="-24"/>
            <a:ext cx="11517274" cy="611219"/>
          </a:xfrm>
          <a:prstGeom prst="rect">
            <a:avLst/>
          </a:prstGeom>
          <a:noFill/>
        </p:spPr>
        <p:txBody>
          <a:bodyPr wrap="square" lIns="117628" tIns="58814" rIns="117628" bIns="58814" rtlCol="0" anchor="t">
            <a:spAutoFit/>
          </a:bodyPr>
          <a:lstStyle/>
          <a:p>
            <a:r>
              <a:rPr lang="en-US" altLang="zh-CN" sz="3200" b="1" dirty="0">
                <a:latin typeface="黑体" panose="02010609060101010101" pitchFamily="49" charset="-122"/>
                <a:ea typeface="黑体" panose="02010609060101010101" pitchFamily="49" charset="-122"/>
                <a:sym typeface="+mn-ea"/>
              </a:rPr>
              <a:t>2.</a:t>
            </a:r>
            <a:r>
              <a:rPr lang="zh-CN" altLang="en-US" sz="3200" b="1" dirty="0">
                <a:latin typeface="黑体" panose="02010609060101010101" pitchFamily="49" charset="-122"/>
                <a:ea typeface="黑体" panose="02010609060101010101" pitchFamily="49" charset="-122"/>
                <a:sym typeface="+mn-ea"/>
              </a:rPr>
              <a:t>中国特色社会主义建设道路的形成和发展</a:t>
            </a:r>
            <a:r>
              <a:rPr lang="en-US" altLang="zh-CN" sz="3200" b="1" dirty="0">
                <a:latin typeface="黑体" panose="02010609060101010101" pitchFamily="49" charset="-122"/>
                <a:ea typeface="黑体" panose="02010609060101010101" pitchFamily="49" charset="-122"/>
                <a:sym typeface="+mn-ea"/>
              </a:rPr>
              <a:t>(</a:t>
            </a:r>
            <a:r>
              <a:rPr lang="en-US" altLang="zh-CN" sz="3200" b="1" dirty="0" smtClean="0">
                <a:latin typeface="黑体" panose="02010609060101010101" pitchFamily="49" charset="-122"/>
                <a:ea typeface="黑体" panose="02010609060101010101" pitchFamily="49" charset="-122"/>
                <a:sym typeface="+mn-ea"/>
              </a:rPr>
              <a:t>1978-2019)</a:t>
            </a:r>
            <a:endParaRPr lang="en-US" altLang="zh-CN" sz="3200" b="1" dirty="0">
              <a:latin typeface="黑体" panose="02010609060101010101" pitchFamily="49" charset="-122"/>
              <a:ea typeface="黑体" panose="02010609060101010101" pitchFamily="49" charset="-122"/>
              <a:sym typeface="+mn-ea"/>
            </a:endParaRPr>
          </a:p>
        </p:txBody>
      </p:sp>
      <p:sp>
        <p:nvSpPr>
          <p:cNvPr id="3" name="矩形 2"/>
          <p:cNvSpPr/>
          <p:nvPr/>
        </p:nvSpPr>
        <p:spPr>
          <a:xfrm>
            <a:off x="260311" y="713505"/>
            <a:ext cx="11093448" cy="6001643"/>
          </a:xfrm>
          <a:prstGeom prst="rect">
            <a:avLst/>
          </a:prstGeom>
          <a:ln>
            <a:solidFill>
              <a:srgbClr val="FF0000"/>
            </a:solidFill>
          </a:ln>
        </p:spPr>
        <p:txBody>
          <a:bodyPr wrap="square">
            <a:spAutoFit/>
          </a:bodyPr>
          <a:lstStyle/>
          <a:p>
            <a:r>
              <a:rPr lang="en-US" altLang="zh-CN" sz="2400" b="1" dirty="0" smtClean="0">
                <a:solidFill>
                  <a:srgbClr val="FF0000"/>
                </a:solidFill>
                <a:latin typeface="黑体" panose="02010609060101010101" pitchFamily="49" charset="-122"/>
                <a:ea typeface="黑体" panose="02010609060101010101" pitchFamily="49" charset="-122"/>
                <a:cs typeface="宋体-PUA" panose="02010600030101010101" charset="-122"/>
                <a:sym typeface="+mn-ea"/>
              </a:rPr>
              <a:t>(1)</a:t>
            </a:r>
            <a:r>
              <a:rPr lang="zh-CN" altLang="en-US" sz="2400" b="1" dirty="0" smtClean="0">
                <a:solidFill>
                  <a:srgbClr val="FF0000"/>
                </a:solidFill>
                <a:latin typeface="黑体" panose="02010609060101010101" pitchFamily="49" charset="-122"/>
                <a:ea typeface="黑体" panose="02010609060101010101" pitchFamily="49" charset="-122"/>
                <a:cs typeface="宋体-PUA" panose="02010600030101010101" charset="-122"/>
                <a:sym typeface="+mn-ea"/>
              </a:rPr>
              <a:t>思想上：</a:t>
            </a:r>
            <a:endParaRPr lang="zh-CN" altLang="en-US" sz="2400" b="1" dirty="0" smtClean="0">
              <a:solidFill>
                <a:srgbClr val="FF0000"/>
              </a:solidFill>
              <a:latin typeface="黑体" panose="02010609060101010101" pitchFamily="49" charset="-122"/>
              <a:ea typeface="黑体" panose="02010609060101010101" pitchFamily="49" charset="-122"/>
              <a:cs typeface="宋体-PUA" panose="02010600030101010101" charset="-122"/>
              <a:sym typeface="+mn-ea"/>
            </a:endParaRPr>
          </a:p>
          <a:p>
            <a:r>
              <a:rPr lang="zh-CN" altLang="en-US" sz="2400" b="1" dirty="0" smtClean="0">
                <a:latin typeface="黑体" panose="02010609060101010101" pitchFamily="49" charset="-122"/>
                <a:ea typeface="黑体" panose="02010609060101010101" pitchFamily="49" charset="-122"/>
                <a:cs typeface="宋体-PUA" panose="02010600030101010101" charset="-122"/>
                <a:sym typeface="+mn-ea"/>
              </a:rPr>
              <a:t>关于实践是检验真理的唯一标准大讨论</a:t>
            </a:r>
            <a:r>
              <a:rPr lang="en-US" altLang="zh-CN" sz="2400" b="1" dirty="0" smtClean="0">
                <a:latin typeface="黑体" panose="02010609060101010101" pitchFamily="49" charset="-122"/>
                <a:ea typeface="黑体" panose="02010609060101010101" pitchFamily="49" charset="-122"/>
                <a:cs typeface="宋体-PUA" panose="02010600030101010101" charset="-122"/>
                <a:sym typeface="+mn-ea"/>
              </a:rPr>
              <a:t>——</a:t>
            </a:r>
            <a:r>
              <a:rPr lang="zh-CN" altLang="en-US" sz="2400" b="1" dirty="0" smtClean="0">
                <a:latin typeface="黑体" panose="02010609060101010101" pitchFamily="49" charset="-122"/>
                <a:ea typeface="黑体" panose="02010609060101010101" pitchFamily="49" charset="-122"/>
                <a:cs typeface="宋体-PUA" panose="02010600030101010101" charset="-122"/>
                <a:sym typeface="+mn-ea"/>
              </a:rPr>
              <a:t>南方谈话</a:t>
            </a:r>
            <a:r>
              <a:rPr lang="en-US" altLang="zh-CN" sz="2400" b="1" dirty="0" smtClean="0">
                <a:latin typeface="黑体" panose="02010609060101010101" pitchFamily="49" charset="-122"/>
                <a:ea typeface="黑体" panose="02010609060101010101" pitchFamily="49" charset="-122"/>
                <a:cs typeface="宋体-PUA" panose="02010600030101010101" charset="-122"/>
                <a:sym typeface="+mn-ea"/>
              </a:rPr>
              <a:t>—-</a:t>
            </a:r>
            <a:r>
              <a:rPr lang="zh-CN" altLang="en-US" sz="2400" b="1" dirty="0" smtClean="0">
                <a:latin typeface="黑体" panose="02010609060101010101" pitchFamily="49" charset="-122"/>
                <a:ea typeface="黑体" panose="02010609060101010101" pitchFamily="49" charset="-122"/>
                <a:cs typeface="宋体-PUA" panose="02010600030101010101" charset="-122"/>
                <a:sym typeface="+mn-ea"/>
              </a:rPr>
              <a:t>邓小平理论</a:t>
            </a:r>
            <a:r>
              <a:rPr lang="en-US" altLang="zh-CN" sz="2400" b="1" dirty="0" smtClean="0">
                <a:latin typeface="黑体" panose="02010609060101010101" pitchFamily="49" charset="-122"/>
                <a:ea typeface="黑体" panose="02010609060101010101" pitchFamily="49" charset="-122"/>
                <a:cs typeface="宋体-PUA" panose="02010600030101010101" charset="-122"/>
                <a:sym typeface="+mn-ea"/>
              </a:rPr>
              <a:t>---</a:t>
            </a:r>
            <a:r>
              <a:rPr lang="zh-CN" altLang="en-US" sz="2400" b="1" dirty="0" smtClean="0">
                <a:latin typeface="黑体" panose="02010609060101010101" pitchFamily="49" charset="-122"/>
                <a:ea typeface="黑体" panose="02010609060101010101" pitchFamily="49" charset="-122"/>
                <a:cs typeface="宋体-PUA" panose="02010600030101010101" charset="-122"/>
                <a:sym typeface="+mn-ea"/>
              </a:rPr>
              <a:t>三个代表</a:t>
            </a:r>
            <a:r>
              <a:rPr lang="en-US" altLang="zh-CN" sz="2400" b="1" dirty="0" smtClean="0">
                <a:latin typeface="黑体" panose="02010609060101010101" pitchFamily="49" charset="-122"/>
                <a:ea typeface="黑体" panose="02010609060101010101" pitchFamily="49" charset="-122"/>
                <a:cs typeface="宋体-PUA" panose="02010600030101010101" charset="-122"/>
                <a:sym typeface="+mn-ea"/>
              </a:rPr>
              <a:t>---</a:t>
            </a:r>
            <a:r>
              <a:rPr lang="zh-CN" altLang="en-US" sz="2400" b="1" dirty="0" smtClean="0">
                <a:latin typeface="黑体" panose="02010609060101010101" pitchFamily="49" charset="-122"/>
                <a:ea typeface="黑体" panose="02010609060101010101" pitchFamily="49" charset="-122"/>
                <a:cs typeface="宋体-PUA" panose="02010600030101010101" charset="-122"/>
                <a:sym typeface="+mn-ea"/>
              </a:rPr>
              <a:t>科学发展观</a:t>
            </a:r>
            <a:r>
              <a:rPr lang="en-US" altLang="zh-CN" sz="2400" b="1" dirty="0" smtClean="0">
                <a:latin typeface="黑体" panose="02010609060101010101" pitchFamily="49" charset="-122"/>
                <a:ea typeface="黑体" panose="02010609060101010101" pitchFamily="49" charset="-122"/>
                <a:cs typeface="宋体-PUA" panose="02010600030101010101" charset="-122"/>
                <a:sym typeface="+mn-ea"/>
              </a:rPr>
              <a:t>---</a:t>
            </a:r>
            <a:r>
              <a:rPr lang="zh-CN" altLang="en-US" sz="2400" b="1" dirty="0" smtClean="0">
                <a:latin typeface="黑体" panose="02010609060101010101" pitchFamily="49" charset="-122"/>
                <a:ea typeface="黑体" panose="02010609060101010101" pitchFamily="49" charset="-122"/>
                <a:cs typeface="宋体-PUA" panose="02010600030101010101" charset="-122"/>
                <a:sym typeface="+mn-ea"/>
              </a:rPr>
              <a:t>新时代中国特色社会主义思想</a:t>
            </a:r>
            <a:endParaRPr lang="zh-CN" altLang="en-US" sz="2400" b="1" dirty="0" smtClean="0">
              <a:latin typeface="黑体" panose="02010609060101010101" pitchFamily="49" charset="-122"/>
              <a:ea typeface="黑体" panose="02010609060101010101" pitchFamily="49" charset="-122"/>
              <a:cs typeface="宋体-PUA" panose="02010600030101010101" charset="-122"/>
              <a:sym typeface="+mn-ea"/>
            </a:endParaRPr>
          </a:p>
          <a:p>
            <a:r>
              <a:rPr lang="en-US" altLang="zh-CN" sz="2400" b="1" dirty="0" smtClean="0">
                <a:solidFill>
                  <a:srgbClr val="FF0000"/>
                </a:solidFill>
                <a:latin typeface="黑体" panose="02010609060101010101" pitchFamily="49" charset="-122"/>
                <a:ea typeface="黑体" panose="02010609060101010101" pitchFamily="49" charset="-122"/>
                <a:cs typeface="宋体-PUA" panose="02010600030101010101" charset="-122"/>
                <a:sym typeface="+mn-ea"/>
              </a:rPr>
              <a:t>(2)</a:t>
            </a:r>
            <a:r>
              <a:rPr lang="zh-CN" altLang="en-US" sz="2400" b="1" dirty="0" smtClean="0">
                <a:solidFill>
                  <a:srgbClr val="FF0000"/>
                </a:solidFill>
                <a:latin typeface="黑体" panose="02010609060101010101" pitchFamily="49" charset="-122"/>
                <a:ea typeface="黑体" panose="02010609060101010101" pitchFamily="49" charset="-122"/>
                <a:cs typeface="宋体-PUA" panose="02010600030101010101" charset="-122"/>
                <a:sym typeface="+mn-ea"/>
              </a:rPr>
              <a:t>政治上：</a:t>
            </a:r>
            <a:endParaRPr lang="zh-CN" altLang="en-US" sz="2400" b="1" dirty="0" smtClean="0">
              <a:solidFill>
                <a:srgbClr val="FF0000"/>
              </a:solidFill>
              <a:latin typeface="黑体" panose="02010609060101010101" pitchFamily="49" charset="-122"/>
              <a:ea typeface="黑体" panose="02010609060101010101" pitchFamily="49" charset="-122"/>
              <a:cs typeface="宋体-PUA" panose="02010600030101010101" charset="-122"/>
              <a:sym typeface="+mn-ea"/>
            </a:endParaRPr>
          </a:p>
          <a:p>
            <a:r>
              <a:rPr lang="zh-CN" altLang="zh-CN" sz="2400" b="1" dirty="0" smtClean="0">
                <a:latin typeface="黑体" panose="02010609060101010101" pitchFamily="49" charset="-122"/>
                <a:ea typeface="黑体" panose="02010609060101010101" pitchFamily="49" charset="-122"/>
              </a:rPr>
              <a:t>十一届三中全会（</a:t>
            </a:r>
            <a:r>
              <a:rPr lang="en-US" altLang="zh-CN" sz="2400" b="1" dirty="0" smtClean="0">
                <a:latin typeface="黑体" panose="02010609060101010101" pitchFamily="49" charset="-122"/>
                <a:ea typeface="黑体" panose="02010609060101010101" pitchFamily="49" charset="-122"/>
              </a:rPr>
              <a:t>1978</a:t>
            </a:r>
            <a:r>
              <a:rPr lang="zh-CN" altLang="zh-CN" sz="2400" b="1" dirty="0" smtClean="0">
                <a:latin typeface="黑体" panose="02010609060101010101" pitchFamily="49" charset="-122"/>
                <a:ea typeface="黑体" panose="02010609060101010101" pitchFamily="49" charset="-122"/>
              </a:rPr>
              <a:t>）—十二大（</a:t>
            </a:r>
            <a:r>
              <a:rPr lang="en-US" altLang="zh-CN" sz="2400" b="1" dirty="0" smtClean="0">
                <a:latin typeface="黑体" panose="02010609060101010101" pitchFamily="49" charset="-122"/>
                <a:ea typeface="黑体" panose="02010609060101010101" pitchFamily="49" charset="-122"/>
              </a:rPr>
              <a:t>1982</a:t>
            </a:r>
            <a:r>
              <a:rPr lang="zh-CN" altLang="zh-CN" sz="2400" b="1" dirty="0" smtClean="0">
                <a:latin typeface="黑体" panose="02010609060101010101" pitchFamily="49" charset="-122"/>
                <a:ea typeface="黑体" panose="02010609060101010101" pitchFamily="49" charset="-122"/>
              </a:rPr>
              <a:t>）—十二届三中全会（</a:t>
            </a:r>
            <a:r>
              <a:rPr lang="en-US" altLang="zh-CN" sz="2400" b="1" dirty="0" smtClean="0">
                <a:latin typeface="黑体" panose="02010609060101010101" pitchFamily="49" charset="-122"/>
                <a:ea typeface="黑体" panose="02010609060101010101" pitchFamily="49" charset="-122"/>
              </a:rPr>
              <a:t>1984</a:t>
            </a:r>
            <a:r>
              <a:rPr lang="zh-CN" altLang="zh-CN" sz="2400" b="1" dirty="0" smtClean="0">
                <a:latin typeface="黑体" panose="02010609060101010101" pitchFamily="49" charset="-122"/>
                <a:ea typeface="黑体" panose="02010609060101010101" pitchFamily="49" charset="-122"/>
              </a:rPr>
              <a:t>）—十三大（</a:t>
            </a:r>
            <a:r>
              <a:rPr lang="en-US" altLang="zh-CN" sz="2400" b="1" dirty="0" smtClean="0">
                <a:latin typeface="黑体" panose="02010609060101010101" pitchFamily="49" charset="-122"/>
                <a:ea typeface="黑体" panose="02010609060101010101" pitchFamily="49" charset="-122"/>
              </a:rPr>
              <a:t>1987</a:t>
            </a:r>
            <a:r>
              <a:rPr lang="zh-CN" altLang="zh-CN" sz="2400" b="1" dirty="0" smtClean="0">
                <a:latin typeface="黑体" panose="02010609060101010101" pitchFamily="49" charset="-122"/>
                <a:ea typeface="黑体" panose="02010609060101010101" pitchFamily="49" charset="-122"/>
              </a:rPr>
              <a:t>）—十四大（</a:t>
            </a:r>
            <a:r>
              <a:rPr lang="en-US" altLang="zh-CN" sz="2400" b="1" dirty="0" smtClean="0">
                <a:latin typeface="黑体" panose="02010609060101010101" pitchFamily="49" charset="-122"/>
                <a:ea typeface="黑体" panose="02010609060101010101" pitchFamily="49" charset="-122"/>
              </a:rPr>
              <a:t>1992</a:t>
            </a:r>
            <a:r>
              <a:rPr lang="zh-CN" altLang="zh-CN" sz="2400" b="1" dirty="0" smtClean="0">
                <a:latin typeface="黑体" panose="02010609060101010101" pitchFamily="49" charset="-122"/>
                <a:ea typeface="黑体" panose="02010609060101010101" pitchFamily="49" charset="-122"/>
              </a:rPr>
              <a:t>）—十四届三中全会（</a:t>
            </a:r>
            <a:r>
              <a:rPr lang="en-US" altLang="zh-CN" sz="2400" b="1" dirty="0" smtClean="0">
                <a:latin typeface="黑体" panose="02010609060101010101" pitchFamily="49" charset="-122"/>
                <a:ea typeface="黑体" panose="02010609060101010101" pitchFamily="49" charset="-122"/>
              </a:rPr>
              <a:t>1993</a:t>
            </a:r>
            <a:r>
              <a:rPr lang="zh-CN" altLang="zh-CN" sz="2400" b="1" dirty="0" smtClean="0">
                <a:latin typeface="黑体" panose="02010609060101010101" pitchFamily="49" charset="-122"/>
                <a:ea typeface="黑体" panose="02010609060101010101" pitchFamily="49" charset="-122"/>
              </a:rPr>
              <a:t>）—十五大（</a:t>
            </a:r>
            <a:r>
              <a:rPr lang="en-US" altLang="zh-CN" sz="2400" b="1" dirty="0" smtClean="0">
                <a:latin typeface="黑体" panose="02010609060101010101" pitchFamily="49" charset="-122"/>
                <a:ea typeface="黑体" panose="02010609060101010101" pitchFamily="49" charset="-122"/>
              </a:rPr>
              <a:t>1997</a:t>
            </a:r>
            <a:r>
              <a:rPr lang="zh-CN" altLang="zh-CN" sz="2400" b="1" dirty="0" smtClean="0">
                <a:latin typeface="黑体" panose="02010609060101010101" pitchFamily="49" charset="-122"/>
                <a:ea typeface="黑体" panose="02010609060101010101" pitchFamily="49" charset="-122"/>
              </a:rPr>
              <a:t>）—十六大（</a:t>
            </a:r>
            <a:r>
              <a:rPr lang="en-US" altLang="zh-CN" sz="2400" b="1" dirty="0" smtClean="0">
                <a:latin typeface="黑体" panose="02010609060101010101" pitchFamily="49" charset="-122"/>
                <a:ea typeface="黑体" panose="02010609060101010101" pitchFamily="49" charset="-122"/>
              </a:rPr>
              <a:t>2002</a:t>
            </a:r>
            <a:r>
              <a:rPr lang="zh-CN" altLang="zh-CN" sz="2400" b="1" dirty="0" smtClean="0">
                <a:latin typeface="黑体" panose="02010609060101010101" pitchFamily="49" charset="-122"/>
                <a:ea typeface="黑体" panose="02010609060101010101" pitchFamily="49" charset="-122"/>
              </a:rPr>
              <a:t>）—十七大（</a:t>
            </a:r>
            <a:r>
              <a:rPr lang="en-US" altLang="zh-CN" sz="2400" b="1" dirty="0" smtClean="0">
                <a:latin typeface="黑体" panose="02010609060101010101" pitchFamily="49" charset="-122"/>
                <a:ea typeface="黑体" panose="02010609060101010101" pitchFamily="49" charset="-122"/>
              </a:rPr>
              <a:t>2007</a:t>
            </a:r>
            <a:r>
              <a:rPr lang="zh-CN" altLang="zh-CN" sz="2400" b="1" dirty="0" smtClean="0">
                <a:latin typeface="黑体" panose="02010609060101010101" pitchFamily="49" charset="-122"/>
                <a:ea typeface="黑体" panose="02010609060101010101" pitchFamily="49" charset="-122"/>
              </a:rPr>
              <a:t>）—十八大（</a:t>
            </a:r>
            <a:r>
              <a:rPr lang="en-US" altLang="zh-CN" sz="2400" b="1" dirty="0" smtClean="0">
                <a:latin typeface="黑体" panose="02010609060101010101" pitchFamily="49" charset="-122"/>
                <a:ea typeface="黑体" panose="02010609060101010101" pitchFamily="49" charset="-122"/>
              </a:rPr>
              <a:t>2012</a:t>
            </a:r>
            <a:r>
              <a:rPr lang="zh-CN" altLang="zh-CN" sz="2400" b="1" dirty="0" smtClean="0">
                <a:latin typeface="黑体" panose="02010609060101010101" pitchFamily="49" charset="-122"/>
                <a:ea typeface="黑体" panose="02010609060101010101" pitchFamily="49" charset="-122"/>
              </a:rPr>
              <a:t>）—十九大（</a:t>
            </a:r>
            <a:r>
              <a:rPr lang="en-US" altLang="zh-CN" sz="2400" b="1" dirty="0" smtClean="0">
                <a:latin typeface="黑体" panose="02010609060101010101" pitchFamily="49" charset="-122"/>
                <a:ea typeface="黑体" panose="02010609060101010101" pitchFamily="49" charset="-122"/>
              </a:rPr>
              <a:t>2017</a:t>
            </a:r>
            <a:r>
              <a:rPr lang="zh-CN" altLang="zh-CN" sz="2400" b="1" dirty="0" smtClean="0">
                <a:latin typeface="黑体" panose="02010609060101010101" pitchFamily="49" charset="-122"/>
                <a:ea typeface="黑体" panose="02010609060101010101" pitchFamily="49" charset="-122"/>
              </a:rPr>
              <a:t>）</a:t>
            </a:r>
            <a:endParaRPr lang="zh-CN" altLang="zh-CN" sz="2400" dirty="0" smtClean="0">
              <a:latin typeface="黑体" panose="02010609060101010101" pitchFamily="49" charset="-122"/>
              <a:ea typeface="黑体" panose="02010609060101010101" pitchFamily="49" charset="-122"/>
            </a:endParaRPr>
          </a:p>
          <a:p>
            <a:r>
              <a:rPr lang="en-US" altLang="zh-CN" sz="2400" b="1" dirty="0" smtClean="0">
                <a:solidFill>
                  <a:srgbClr val="FF0000"/>
                </a:solidFill>
                <a:latin typeface="黑体" panose="02010609060101010101" pitchFamily="49" charset="-122"/>
                <a:ea typeface="黑体" panose="02010609060101010101" pitchFamily="49" charset="-122"/>
                <a:cs typeface="宋体-PUA" panose="02010600030101010101" charset="-122"/>
                <a:sym typeface="+mn-ea"/>
              </a:rPr>
              <a:t>(3)</a:t>
            </a:r>
            <a:r>
              <a:rPr lang="zh-CN" altLang="en-US" sz="2400" b="1" dirty="0" smtClean="0">
                <a:solidFill>
                  <a:srgbClr val="FF0000"/>
                </a:solidFill>
                <a:latin typeface="黑体" panose="02010609060101010101" pitchFamily="49" charset="-122"/>
                <a:ea typeface="黑体" panose="02010609060101010101" pitchFamily="49" charset="-122"/>
                <a:cs typeface="宋体-PUA" panose="02010600030101010101" charset="-122"/>
                <a:sym typeface="+mn-ea"/>
              </a:rPr>
              <a:t>经济上：</a:t>
            </a:r>
            <a:endParaRPr lang="zh-CN" altLang="en-US" sz="2400" b="1" dirty="0" smtClean="0">
              <a:solidFill>
                <a:srgbClr val="FF0000"/>
              </a:solidFill>
              <a:latin typeface="黑体" panose="02010609060101010101" pitchFamily="49" charset="-122"/>
              <a:ea typeface="黑体" panose="02010609060101010101" pitchFamily="49" charset="-122"/>
              <a:cs typeface="宋体-PUA" panose="02010600030101010101" charset="-122"/>
              <a:sym typeface="+mn-ea"/>
            </a:endParaRPr>
          </a:p>
          <a:p>
            <a:r>
              <a:rPr lang="zh-CN" altLang="zh-CN" sz="2400" b="1" dirty="0" smtClean="0">
                <a:solidFill>
                  <a:srgbClr val="FF0000"/>
                </a:solidFill>
                <a:latin typeface="黑体" panose="02010609060101010101" pitchFamily="49" charset="-122"/>
                <a:ea typeface="黑体" panose="02010609060101010101" pitchFamily="49" charset="-122"/>
              </a:rPr>
              <a:t>对内改革：</a:t>
            </a:r>
            <a:r>
              <a:rPr lang="zh-CN" altLang="zh-CN" sz="2400" b="1" dirty="0" smtClean="0">
                <a:latin typeface="黑体" panose="02010609060101010101" pitchFamily="49" charset="-122"/>
                <a:ea typeface="黑体" panose="02010609060101010101" pitchFamily="49" charset="-122"/>
              </a:rPr>
              <a:t>①农村体制改革（</a:t>
            </a:r>
            <a:r>
              <a:rPr lang="en-US" altLang="zh-CN" sz="2400" b="1" dirty="0" smtClean="0">
                <a:latin typeface="黑体" panose="02010609060101010101" pitchFamily="49" charset="-122"/>
                <a:ea typeface="黑体" panose="02010609060101010101" pitchFamily="49" charset="-122"/>
              </a:rPr>
              <a:t>1978</a:t>
            </a:r>
            <a:r>
              <a:rPr lang="zh-CN" altLang="zh-CN" sz="2400" b="1" dirty="0" smtClean="0">
                <a:latin typeface="黑体" panose="02010609060101010101" pitchFamily="49" charset="-122"/>
                <a:ea typeface="黑体" panose="02010609060101010101" pitchFamily="49" charset="-122"/>
              </a:rPr>
              <a:t>年）——城市国有企业体制改革（</a:t>
            </a:r>
            <a:r>
              <a:rPr lang="en-US" altLang="zh-CN" sz="2400" b="1" dirty="0" smtClean="0">
                <a:latin typeface="黑体" panose="02010609060101010101" pitchFamily="49" charset="-122"/>
                <a:ea typeface="黑体" panose="02010609060101010101" pitchFamily="49" charset="-122"/>
              </a:rPr>
              <a:t>1984</a:t>
            </a:r>
            <a:r>
              <a:rPr lang="zh-CN" altLang="zh-CN" sz="2400" b="1" dirty="0" smtClean="0">
                <a:latin typeface="黑体" panose="02010609060101010101" pitchFamily="49" charset="-122"/>
                <a:ea typeface="黑体" panose="02010609060101010101" pitchFamily="49" charset="-122"/>
              </a:rPr>
              <a:t>年）——现代企业制度改革（</a:t>
            </a:r>
            <a:r>
              <a:rPr lang="en-US" altLang="zh-CN" sz="2400" b="1" dirty="0" smtClean="0">
                <a:latin typeface="黑体" panose="02010609060101010101" pitchFamily="49" charset="-122"/>
                <a:ea typeface="黑体" panose="02010609060101010101" pitchFamily="49" charset="-122"/>
              </a:rPr>
              <a:t>1993</a:t>
            </a:r>
            <a:r>
              <a:rPr lang="zh-CN" altLang="zh-CN" sz="2400" b="1" dirty="0" smtClean="0">
                <a:latin typeface="黑体" panose="02010609060101010101" pitchFamily="49" charset="-122"/>
                <a:ea typeface="黑体" panose="02010609060101010101" pitchFamily="49" charset="-122"/>
              </a:rPr>
              <a:t>年）</a:t>
            </a:r>
            <a:r>
              <a:rPr lang="en-US" altLang="zh-CN" sz="2400" b="1" dirty="0" smtClean="0">
                <a:latin typeface="黑体" panose="02010609060101010101" pitchFamily="49" charset="-122"/>
                <a:ea typeface="黑体" panose="02010609060101010101" pitchFamily="49" charset="-122"/>
              </a:rPr>
              <a:t>——</a:t>
            </a:r>
            <a:r>
              <a:rPr lang="zh-CN" altLang="zh-CN" sz="2400" b="1" dirty="0" smtClean="0">
                <a:latin typeface="黑体" panose="02010609060101010101" pitchFamily="49" charset="-122"/>
                <a:ea typeface="黑体" panose="02010609060101010101" pitchFamily="49" charset="-122"/>
              </a:rPr>
              <a:t>社会主义市场经济</a:t>
            </a:r>
            <a:r>
              <a:rPr lang="zh-CN" altLang="en-US" sz="2400" b="1" dirty="0" smtClean="0">
                <a:latin typeface="黑体" panose="02010609060101010101" pitchFamily="49" charset="-122"/>
                <a:ea typeface="黑体" panose="02010609060101010101" pitchFamily="49" charset="-122"/>
              </a:rPr>
              <a:t>体制基本建立（</a:t>
            </a:r>
            <a:r>
              <a:rPr lang="en-US" altLang="zh-CN" sz="2400" b="1" dirty="0" smtClean="0">
                <a:latin typeface="黑体" panose="02010609060101010101" pitchFamily="49" charset="-122"/>
                <a:ea typeface="黑体" panose="02010609060101010101" pitchFamily="49" charset="-122"/>
              </a:rPr>
              <a:t>21</a:t>
            </a:r>
            <a:r>
              <a:rPr lang="zh-CN" altLang="en-US" sz="2400" b="1" dirty="0" smtClean="0">
                <a:latin typeface="黑体" panose="02010609060101010101" pitchFamily="49" charset="-122"/>
                <a:ea typeface="黑体" panose="02010609060101010101" pitchFamily="49" charset="-122"/>
              </a:rPr>
              <a:t>世纪初）</a:t>
            </a:r>
            <a:endParaRPr lang="zh-CN" altLang="zh-CN" sz="2400" dirty="0" smtClean="0">
              <a:latin typeface="黑体" panose="02010609060101010101" pitchFamily="49" charset="-122"/>
              <a:ea typeface="黑体" panose="02010609060101010101" pitchFamily="49" charset="-122"/>
            </a:endParaRPr>
          </a:p>
          <a:p>
            <a:r>
              <a:rPr lang="en-US" altLang="zh-CN" sz="2400" b="1" dirty="0" smtClean="0">
                <a:latin typeface="黑体" panose="02010609060101010101" pitchFamily="49" charset="-122"/>
                <a:ea typeface="黑体" panose="02010609060101010101" pitchFamily="49" charset="-122"/>
              </a:rPr>
              <a:t>          </a:t>
            </a:r>
            <a:r>
              <a:rPr lang="zh-CN" altLang="zh-CN" sz="2400" b="1" dirty="0" smtClean="0">
                <a:latin typeface="黑体" panose="02010609060101010101" pitchFamily="49" charset="-122"/>
                <a:ea typeface="黑体" panose="02010609060101010101" pitchFamily="49" charset="-122"/>
              </a:rPr>
              <a:t>②有计划的商品经济</a:t>
            </a:r>
            <a:r>
              <a:rPr lang="en-US" altLang="zh-CN" sz="2400" b="1" dirty="0" smtClean="0">
                <a:latin typeface="黑体" panose="02010609060101010101" pitchFamily="49" charset="-122"/>
                <a:ea typeface="黑体" panose="02010609060101010101" pitchFamily="49" charset="-122"/>
              </a:rPr>
              <a:t>---</a:t>
            </a:r>
            <a:r>
              <a:rPr lang="zh-CN" altLang="zh-CN" sz="2400" b="1" dirty="0" smtClean="0">
                <a:latin typeface="黑体" panose="02010609060101010101" pitchFamily="49" charset="-122"/>
                <a:ea typeface="黑体" panose="02010609060101010101" pitchFamily="49" charset="-122"/>
              </a:rPr>
              <a:t>社会主义市场经济 </a:t>
            </a:r>
            <a:endParaRPr lang="zh-CN" altLang="zh-CN" sz="2400" dirty="0" smtClean="0">
              <a:latin typeface="黑体" panose="02010609060101010101" pitchFamily="49" charset="-122"/>
              <a:ea typeface="黑体" panose="02010609060101010101" pitchFamily="49" charset="-122"/>
            </a:endParaRPr>
          </a:p>
          <a:p>
            <a:r>
              <a:rPr lang="zh-CN" altLang="zh-CN" sz="2400" b="1" dirty="0" smtClean="0">
                <a:solidFill>
                  <a:srgbClr val="FF0000"/>
                </a:solidFill>
                <a:latin typeface="黑体" panose="02010609060101010101" pitchFamily="49" charset="-122"/>
                <a:ea typeface="黑体" panose="02010609060101010101" pitchFamily="49" charset="-122"/>
              </a:rPr>
              <a:t>对外开放：</a:t>
            </a:r>
            <a:endParaRPr lang="en-US" altLang="zh-CN" sz="2400" b="1" dirty="0" smtClean="0">
              <a:solidFill>
                <a:srgbClr val="FF0000"/>
              </a:solidFill>
              <a:latin typeface="黑体" panose="02010609060101010101" pitchFamily="49" charset="-122"/>
              <a:ea typeface="黑体" panose="02010609060101010101" pitchFamily="49" charset="-122"/>
            </a:endParaRPr>
          </a:p>
          <a:p>
            <a:r>
              <a:rPr lang="en-US" altLang="zh-CN" sz="2400" b="1" dirty="0" smtClean="0">
                <a:latin typeface="黑体" panose="02010609060101010101" pitchFamily="49" charset="-122"/>
                <a:ea typeface="黑体" panose="02010609060101010101" pitchFamily="49" charset="-122"/>
              </a:rPr>
              <a:t>          </a:t>
            </a:r>
            <a:r>
              <a:rPr lang="zh-CN" altLang="zh-CN" sz="2400" b="1" dirty="0" smtClean="0">
                <a:latin typeface="黑体" panose="02010609060101010101" pitchFamily="49" charset="-122"/>
                <a:ea typeface="黑体" panose="02010609060101010101" pitchFamily="49" charset="-122"/>
              </a:rPr>
              <a:t>①对外开放格局的初步形成：经济特区</a:t>
            </a:r>
            <a:r>
              <a:rPr lang="en-US" altLang="zh-CN" sz="2400" b="1" dirty="0" smtClean="0">
                <a:latin typeface="黑体" panose="02010609060101010101" pitchFamily="49" charset="-122"/>
                <a:ea typeface="黑体" panose="02010609060101010101" pitchFamily="49" charset="-122"/>
              </a:rPr>
              <a:t>--</a:t>
            </a:r>
            <a:r>
              <a:rPr lang="zh-CN" altLang="zh-CN" sz="2400" b="1" dirty="0" smtClean="0">
                <a:latin typeface="黑体" panose="02010609060101010101" pitchFamily="49" charset="-122"/>
                <a:ea typeface="黑体" panose="02010609060101010101" pitchFamily="49" charset="-122"/>
              </a:rPr>
              <a:t>沿海开放城市</a:t>
            </a:r>
            <a:r>
              <a:rPr lang="en-US" altLang="zh-CN" sz="2400" b="1" dirty="0" smtClean="0">
                <a:latin typeface="黑体" panose="02010609060101010101" pitchFamily="49" charset="-122"/>
                <a:ea typeface="黑体" panose="02010609060101010101" pitchFamily="49" charset="-122"/>
              </a:rPr>
              <a:t>--</a:t>
            </a:r>
            <a:r>
              <a:rPr lang="zh-CN" altLang="zh-CN" sz="2400" b="1" dirty="0" smtClean="0">
                <a:latin typeface="黑体" panose="02010609060101010101" pitchFamily="49" charset="-122"/>
                <a:ea typeface="黑体" panose="02010609060101010101" pitchFamily="49" charset="-122"/>
              </a:rPr>
              <a:t>沿海开放区—沿江、沿边、内地</a:t>
            </a:r>
            <a:endParaRPr lang="zh-CN" altLang="zh-CN" sz="2400" dirty="0" smtClean="0">
              <a:latin typeface="黑体" panose="02010609060101010101" pitchFamily="49" charset="-122"/>
              <a:ea typeface="黑体" panose="02010609060101010101" pitchFamily="49" charset="-122"/>
            </a:endParaRPr>
          </a:p>
          <a:p>
            <a:r>
              <a:rPr lang="en-US" altLang="zh-CN" sz="2400" b="1" dirty="0" smtClean="0">
                <a:latin typeface="黑体" panose="02010609060101010101" pitchFamily="49" charset="-122"/>
                <a:ea typeface="黑体" panose="02010609060101010101" pitchFamily="49" charset="-122"/>
              </a:rPr>
              <a:t>          </a:t>
            </a:r>
            <a:r>
              <a:rPr lang="zh-CN" altLang="zh-CN" sz="2400" b="1" dirty="0" smtClean="0">
                <a:latin typeface="黑体" panose="02010609060101010101" pitchFamily="49" charset="-122"/>
                <a:ea typeface="黑体" panose="02010609060101010101" pitchFamily="49" charset="-122"/>
              </a:rPr>
              <a:t>②对外开放的扩大：开发与开放上海埔东——加入</a:t>
            </a:r>
            <a:r>
              <a:rPr lang="en-US" altLang="zh-CN" sz="2400" b="1" dirty="0" smtClean="0">
                <a:latin typeface="黑体" panose="02010609060101010101" pitchFamily="49" charset="-122"/>
                <a:ea typeface="黑体" panose="02010609060101010101" pitchFamily="49" charset="-122"/>
              </a:rPr>
              <a:t>WTO</a:t>
            </a:r>
            <a:r>
              <a:rPr lang="zh-CN" altLang="zh-CN" sz="2400" b="1" dirty="0" smtClean="0">
                <a:latin typeface="黑体" panose="02010609060101010101" pitchFamily="49" charset="-122"/>
                <a:ea typeface="黑体" panose="02010609060101010101" pitchFamily="49" charset="-122"/>
              </a:rPr>
              <a:t>——提出“一带一路”倡议——构建人类命运共同体——进博会</a:t>
            </a:r>
            <a:endParaRPr lang="zh-CN" altLang="zh-CN" sz="2400" dirty="0">
              <a:latin typeface="黑体" panose="02010609060101010101" pitchFamily="49" charset="-122"/>
              <a:ea typeface="黑体" panose="02010609060101010101" pitchFamily="49" charset="-122"/>
            </a:endParaRPr>
          </a:p>
        </p:txBody>
      </p:sp>
    </p:spTree>
    <p:custDataLst>
      <p:tags r:id="rId1"/>
    </p:custData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74625" y="1428736"/>
            <a:ext cx="10644262" cy="3970318"/>
          </a:xfrm>
          <a:prstGeom prst="rect">
            <a:avLst/>
          </a:prstGeom>
          <a:ln>
            <a:solidFill>
              <a:srgbClr val="FF0000"/>
            </a:solidFill>
          </a:ln>
        </p:spPr>
        <p:txBody>
          <a:bodyPr wrap="square">
            <a:spAutoFit/>
          </a:bodyPr>
          <a:lstStyle/>
          <a:p>
            <a:r>
              <a:rPr lang="en-US" altLang="zh-CN" sz="2800" b="1" dirty="0" smtClean="0"/>
              <a:t>      </a:t>
            </a:r>
            <a:r>
              <a:rPr lang="zh-CN" altLang="en-US" sz="2800" b="1" dirty="0" smtClean="0"/>
              <a:t>党的</a:t>
            </a:r>
            <a:r>
              <a:rPr lang="zh-CN" altLang="zh-CN" sz="2800" b="1" dirty="0" smtClean="0"/>
              <a:t>十一届三中全会以来，以邓小平同志为核心的党的第二代领导集体一面坚持和发展毛泽东思想，一面应对新问题，解决新问题，开创了改革开放和中国特色社会主义事业。社会主义市场经济体制的建立和完善，形成了以公有制为主体，多种所有制经济共同发展的基本经济制度新格局。 </a:t>
            </a:r>
            <a:endParaRPr lang="zh-CN" altLang="zh-CN" sz="2800" dirty="0" smtClean="0"/>
          </a:p>
          <a:p>
            <a:r>
              <a:rPr lang="en-US" altLang="zh-CN" sz="2800" b="1" dirty="0" smtClean="0"/>
              <a:t>      </a:t>
            </a:r>
            <a:r>
              <a:rPr lang="zh-CN" altLang="zh-CN" sz="2800" b="1" dirty="0" smtClean="0"/>
              <a:t>党的十八以来，在以习近平同志为核心的党中央领导下，高举新时代中国特色社会主义思想的伟大旗帜，不忘初心，牢记使命，将改革开放进行到底，不断实现人民对美好生活的向往，在新时代创造中华民族新的更大奇迹！创造让世界刮目相看的新的更大奇迹！</a:t>
            </a:r>
            <a:endParaRPr lang="zh-CN" altLang="zh-CN" sz="28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74625" y="714356"/>
            <a:ext cx="10644262" cy="2677656"/>
          </a:xfrm>
          <a:prstGeom prst="rect">
            <a:avLst/>
          </a:prstGeom>
        </p:spPr>
        <p:txBody>
          <a:bodyPr wrap="square">
            <a:spAutoFit/>
          </a:bodyPr>
          <a:lstStyle/>
          <a:p>
            <a:r>
              <a:rPr lang="en-US" altLang="zh-CN" sz="2800" b="1" dirty="0" smtClean="0"/>
              <a:t>1</a:t>
            </a:r>
            <a:r>
              <a:rPr lang="zh-CN" altLang="zh-CN" sz="2800" b="1" dirty="0" smtClean="0"/>
              <a:t>．（</a:t>
            </a:r>
            <a:r>
              <a:rPr lang="en-US" altLang="zh-CN" sz="2800" b="1" dirty="0" smtClean="0"/>
              <a:t>2017.4·</a:t>
            </a:r>
            <a:r>
              <a:rPr lang="zh-CN" altLang="zh-CN" sz="2800" b="1" dirty="0" smtClean="0"/>
              <a:t>浙江高考</a:t>
            </a:r>
            <a:r>
              <a:rPr lang="en-US" altLang="zh-CN" sz="2800" b="1" dirty="0" smtClean="0"/>
              <a:t>·15</a:t>
            </a:r>
            <a:r>
              <a:rPr lang="zh-CN" altLang="zh-CN" sz="2800" b="1" dirty="0" smtClean="0"/>
              <a:t>）把社会主义基本制度和市场经济体制紧密结合在一起，作为经济体制改革的目标，是一项前无古人的开创性事业，是社会主义发展史上的重大突破。实现这一“重大突破“的会议是</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A</a:t>
            </a:r>
            <a:r>
              <a:rPr lang="zh-CN" altLang="zh-CN" sz="2800" b="1" dirty="0" smtClean="0"/>
              <a:t>．中共十一届三中全会</a:t>
            </a:r>
            <a:r>
              <a:rPr lang="en-US" altLang="zh-CN" sz="2800" b="1" dirty="0" smtClean="0"/>
              <a:t>                B</a:t>
            </a:r>
            <a:r>
              <a:rPr lang="zh-CN" altLang="zh-CN" sz="2800" b="1" dirty="0" smtClean="0"/>
              <a:t>．中共十二大</a:t>
            </a:r>
            <a:endParaRPr lang="zh-CN" altLang="zh-CN" sz="2800" b="1" dirty="0" smtClean="0"/>
          </a:p>
          <a:p>
            <a:r>
              <a:rPr lang="en-US" altLang="zh-CN" sz="2800" b="1" dirty="0" smtClean="0"/>
              <a:t>C</a:t>
            </a:r>
            <a:r>
              <a:rPr lang="zh-CN" altLang="zh-CN" sz="2800" b="1" dirty="0" smtClean="0"/>
              <a:t>．中共十四大</a:t>
            </a:r>
            <a:r>
              <a:rPr lang="en-US" altLang="zh-CN" sz="2800" b="1" dirty="0" smtClean="0"/>
              <a:t>                                  D</a:t>
            </a:r>
            <a:r>
              <a:rPr lang="zh-CN" altLang="zh-CN" sz="2800" b="1" dirty="0" smtClean="0"/>
              <a:t>．中共十五大</a:t>
            </a:r>
            <a:endParaRPr lang="zh-CN" altLang="zh-CN" sz="2800" b="1" dirty="0"/>
          </a:p>
        </p:txBody>
      </p:sp>
      <p:sp>
        <p:nvSpPr>
          <p:cNvPr id="3" name="矩形 2"/>
          <p:cNvSpPr/>
          <p:nvPr/>
        </p:nvSpPr>
        <p:spPr>
          <a:xfrm>
            <a:off x="2546327" y="1928802"/>
            <a:ext cx="55816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矩形 3"/>
          <p:cNvSpPr/>
          <p:nvPr/>
        </p:nvSpPr>
        <p:spPr>
          <a:xfrm>
            <a:off x="474625" y="3827696"/>
            <a:ext cx="10787138" cy="1815882"/>
          </a:xfrm>
          <a:prstGeom prst="rect">
            <a:avLst/>
          </a:prstGeom>
        </p:spPr>
        <p:txBody>
          <a:bodyPr wrap="square">
            <a:spAutoFit/>
          </a:bodyPr>
          <a:lstStyle/>
          <a:p>
            <a:r>
              <a:rPr lang="en-US" altLang="zh-CN" sz="2800" b="1" dirty="0" smtClean="0"/>
              <a:t>2</a:t>
            </a:r>
            <a:r>
              <a:rPr lang="zh-CN" altLang="zh-CN" sz="2800" b="1" dirty="0" smtClean="0"/>
              <a:t>．（</a:t>
            </a:r>
            <a:r>
              <a:rPr lang="en-US" altLang="zh-CN" sz="2800" b="1" dirty="0" smtClean="0"/>
              <a:t>2016·</a:t>
            </a:r>
            <a:r>
              <a:rPr lang="zh-CN" altLang="zh-CN" sz="2800" b="1" dirty="0" smtClean="0"/>
              <a:t>上海单科</a:t>
            </a:r>
            <a:r>
              <a:rPr lang="en-US" altLang="zh-CN" sz="2800" b="1" dirty="0" smtClean="0"/>
              <a:t>·26</a:t>
            </a:r>
            <a:r>
              <a:rPr lang="zh-CN" altLang="zh-CN" sz="2800" b="1" dirty="0" smtClean="0"/>
              <a:t>）被称为中国历史上</a:t>
            </a:r>
            <a:r>
              <a:rPr lang="en-US" altLang="zh-CN" sz="2800" b="1" dirty="0" smtClean="0"/>
              <a:t>“</a:t>
            </a:r>
            <a:r>
              <a:rPr lang="zh-CN" altLang="zh-CN" sz="2800" b="1" dirty="0" smtClean="0"/>
              <a:t>开天辟地的大事变</a:t>
            </a:r>
            <a:r>
              <a:rPr lang="en-US" altLang="zh-CN" sz="2800" b="1" dirty="0" smtClean="0"/>
              <a:t>”</a:t>
            </a:r>
            <a:r>
              <a:rPr lang="zh-CN" altLang="zh-CN" sz="2800" b="1" dirty="0" smtClean="0"/>
              <a:t>，从此</a:t>
            </a:r>
            <a:r>
              <a:rPr lang="en-US" altLang="zh-CN" sz="2800" b="1" dirty="0" smtClean="0"/>
              <a:t>“</a:t>
            </a:r>
            <a:r>
              <a:rPr lang="zh-CN" altLang="zh-CN" sz="2800" b="1" dirty="0" smtClean="0"/>
              <a:t>中国革命的面貌焕然一新</a:t>
            </a:r>
            <a:r>
              <a:rPr lang="en-US" altLang="zh-CN" sz="2800" b="1" dirty="0" smtClean="0"/>
              <a:t>”</a:t>
            </a:r>
            <a:r>
              <a:rPr lang="zh-CN" altLang="zh-CN" sz="2800" b="1" dirty="0" smtClean="0"/>
              <a:t>的重要事件是</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A</a:t>
            </a:r>
            <a:r>
              <a:rPr lang="zh-CN" altLang="zh-CN" sz="2800" b="1" dirty="0" smtClean="0"/>
              <a:t>．辛亥革命胜利</a:t>
            </a:r>
            <a:r>
              <a:rPr lang="en-US" altLang="zh-CN" sz="2800" b="1" dirty="0" smtClean="0"/>
              <a:t>                           B</a:t>
            </a:r>
            <a:r>
              <a:rPr lang="zh-CN" altLang="zh-CN" sz="2800" b="1" dirty="0" smtClean="0"/>
              <a:t>．五四运动爆发</a:t>
            </a:r>
            <a:r>
              <a:rPr lang="en-US" altLang="zh-CN" sz="2800" b="1" dirty="0" smtClean="0"/>
              <a:t> </a:t>
            </a:r>
            <a:endParaRPr lang="en-US" altLang="zh-CN" sz="2800" b="1" dirty="0" smtClean="0"/>
          </a:p>
          <a:p>
            <a:r>
              <a:rPr lang="en-US" altLang="zh-CN" sz="2800" b="1" dirty="0" smtClean="0"/>
              <a:t> C</a:t>
            </a:r>
            <a:r>
              <a:rPr lang="zh-CN" altLang="zh-CN" sz="2800" b="1" dirty="0" smtClean="0"/>
              <a:t>．中国共产党诞生</a:t>
            </a:r>
            <a:r>
              <a:rPr lang="en-US" altLang="zh-CN" sz="2800" b="1" dirty="0" smtClean="0"/>
              <a:t>                      D</a:t>
            </a:r>
            <a:r>
              <a:rPr lang="zh-CN" altLang="zh-CN" sz="2800" b="1" dirty="0" smtClean="0"/>
              <a:t>．中华人民共和国成立</a:t>
            </a:r>
            <a:endParaRPr lang="zh-CN" altLang="zh-CN" sz="2800" b="1" dirty="0"/>
          </a:p>
        </p:txBody>
      </p:sp>
      <p:sp>
        <p:nvSpPr>
          <p:cNvPr id="5" name="矩形 4"/>
          <p:cNvSpPr/>
          <p:nvPr/>
        </p:nvSpPr>
        <p:spPr>
          <a:xfrm>
            <a:off x="7904177" y="4071942"/>
            <a:ext cx="55816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188873" y="115179"/>
            <a:ext cx="10858576" cy="1384995"/>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3</a:t>
            </a:r>
            <a:r>
              <a:rPr kumimoji="0" lang="zh-CN" altLang="en-US"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zh-CN" altLang="en-US" sz="2800" b="1" i="0" u="none" strike="noStrike" cap="none" normalizeH="0" baseline="0" dirty="0" smtClean="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en-US" altLang="zh-CN" sz="2800" b="1" i="0" u="none" strike="noStrike" cap="none" normalizeH="0" baseline="0" dirty="0" smtClean="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2015·</a:t>
            </a:r>
            <a:r>
              <a:rPr kumimoji="0" lang="zh-CN" altLang="en-US" sz="2800" b="1" i="0" u="none" strike="noStrike" cap="none" normalizeH="0" baseline="0" dirty="0" smtClean="0">
                <a:ln>
                  <a:noFill/>
                </a:ln>
                <a:solidFill>
                  <a:srgbClr val="FF0000"/>
                </a:solidFill>
                <a:effectLst/>
                <a:latin typeface="黑体" panose="02010609060101010101" pitchFamily="49" charset="-122"/>
                <a:ea typeface="黑体" panose="02010609060101010101" pitchFamily="49" charset="-122"/>
                <a:cs typeface="Times New Roman" panose="02020603050405020304" pitchFamily="18" charset="0"/>
              </a:rPr>
              <a:t>江苏单科</a:t>
            </a:r>
            <a:r>
              <a:rPr kumimoji="0" lang="en-US" altLang="zh-CN" sz="2800" b="1" i="0" u="none" strike="noStrike" cap="none" normalizeH="0" baseline="0" dirty="0" smtClean="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·9</a:t>
            </a:r>
            <a:r>
              <a:rPr kumimoji="0" lang="zh-CN" altLang="en-US" sz="2800" b="1" i="0" u="none" strike="noStrike" cap="none" normalizeH="0" baseline="0" dirty="0" smtClean="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zh-CN" altLang="en-US"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下图中带★处反映了</a:t>
            </a: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20</a:t>
            </a:r>
            <a:r>
              <a:rPr kumimoji="0" lang="zh-CN" altLang="en-US"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世纪初期某类组织的分布状况。它们的历史作用是</a:t>
            </a: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zh-CN" altLang="en-US"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endParaRPr kumimoji="0" lang="en-US" altLang="zh-CN" sz="28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US" altLang="zh-CN" sz="28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pic>
        <p:nvPicPr>
          <p:cNvPr id="3073" name="Picture 1" descr="C:\Users\Administrator\AppData\Roaming\Tencent\Users\247529061\QQ\WinTemp\RichOle\`FK8M]M5D}@7)KRSQ0N2]7D.png"/>
          <p:cNvPicPr>
            <a:picLocks noChangeAspect="1" noChangeArrowheads="1"/>
          </p:cNvPicPr>
          <p:nvPr/>
        </p:nvPicPr>
        <p:blipFill>
          <a:blip r:embed="rId1" r:link="rId2" cstate="print"/>
          <a:srcRect/>
          <a:stretch>
            <a:fillRect/>
          </a:stretch>
        </p:blipFill>
        <p:spPr bwMode="auto">
          <a:xfrm>
            <a:off x="2832079" y="1257489"/>
            <a:ext cx="5143536" cy="4028879"/>
          </a:xfrm>
          <a:prstGeom prst="rect">
            <a:avLst/>
          </a:prstGeom>
          <a:noFill/>
        </p:spPr>
      </p:pic>
      <p:sp>
        <p:nvSpPr>
          <p:cNvPr id="3075" name="Rectangle 3"/>
          <p:cNvSpPr>
            <a:spLocks noChangeArrowheads="1"/>
          </p:cNvSpPr>
          <p:nvPr/>
        </p:nvSpPr>
        <p:spPr bwMode="auto">
          <a:xfrm>
            <a:off x="117435" y="5430394"/>
            <a:ext cx="11404640" cy="954107"/>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a:t>
            </a:r>
            <a:r>
              <a:rPr kumimoji="0" lang="zh-CN" altLang="en-US"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．促成了资产阶级革命政党的建立   </a:t>
            </a: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B</a:t>
            </a:r>
            <a:r>
              <a:rPr kumimoji="0" lang="zh-CN" altLang="en-US"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．奠定了中国共产党成立的基础</a:t>
            </a:r>
            <a:endParaRPr kumimoji="0" lang="zh-CN" altLang="en-US" sz="28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C</a:t>
            </a:r>
            <a:r>
              <a:rPr kumimoji="0" lang="zh-CN" altLang="en-US"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．推动了新文化运动的深入发展       </a:t>
            </a: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D</a:t>
            </a:r>
            <a:r>
              <a:rPr kumimoji="0" lang="zh-CN" altLang="en-US"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．掀起了国民革命运动的高潮</a:t>
            </a:r>
            <a:endParaRPr kumimoji="0" lang="zh-CN" altLang="en-US" sz="28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5" name="矩形 4"/>
          <p:cNvSpPr/>
          <p:nvPr/>
        </p:nvSpPr>
        <p:spPr>
          <a:xfrm>
            <a:off x="5118095" y="357166"/>
            <a:ext cx="579005"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B</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60311" y="357166"/>
            <a:ext cx="11072890" cy="2677656"/>
          </a:xfrm>
          <a:prstGeom prst="rect">
            <a:avLst/>
          </a:prstGeom>
        </p:spPr>
        <p:txBody>
          <a:bodyPr wrap="square">
            <a:spAutoFit/>
          </a:bodyPr>
          <a:lstStyle/>
          <a:p>
            <a:r>
              <a:rPr lang="en-US" altLang="zh-CN" sz="2800" b="1" dirty="0" smtClean="0"/>
              <a:t>4</a:t>
            </a:r>
            <a:r>
              <a:rPr lang="zh-CN" altLang="zh-CN" sz="2800" b="1" dirty="0" smtClean="0"/>
              <a:t>．（</a:t>
            </a:r>
            <a:r>
              <a:rPr lang="en-US" altLang="zh-CN" sz="2800" b="1" dirty="0" smtClean="0"/>
              <a:t>2014</a:t>
            </a:r>
            <a:r>
              <a:rPr lang="zh-CN" altLang="zh-CN" sz="2800" b="1" dirty="0" smtClean="0"/>
              <a:t>·福建文综·</a:t>
            </a:r>
            <a:r>
              <a:rPr lang="en-US" altLang="zh-CN" sz="2800" b="1" dirty="0" smtClean="0"/>
              <a:t>16</a:t>
            </a:r>
            <a:r>
              <a:rPr lang="zh-CN" altLang="zh-CN" sz="2800" b="1" dirty="0" smtClean="0"/>
              <a:t>）长征期间，国内外形势发生重大变化，民族矛盾加剧，中国共产党的方针政策进行重大调整。这一调整是指</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A</a:t>
            </a:r>
            <a:r>
              <a:rPr lang="zh-CN" altLang="zh-CN" sz="2800" b="1" dirty="0" smtClean="0"/>
              <a:t>．召开八七会议，确定武装反抗国民党反动派的总方针</a:t>
            </a:r>
            <a:endParaRPr lang="zh-CN" altLang="zh-CN" sz="2800" b="1" dirty="0" smtClean="0"/>
          </a:p>
          <a:p>
            <a:r>
              <a:rPr lang="en-US" altLang="zh-CN" sz="2800" b="1" dirty="0" smtClean="0"/>
              <a:t>B</a:t>
            </a:r>
            <a:r>
              <a:rPr lang="zh-CN" altLang="zh-CN" sz="2800" b="1" dirty="0" smtClean="0"/>
              <a:t>．召开遵义会议，纠正“左”倾错误路线</a:t>
            </a:r>
            <a:endParaRPr lang="zh-CN" altLang="zh-CN" sz="2800" b="1" dirty="0" smtClean="0"/>
          </a:p>
          <a:p>
            <a:r>
              <a:rPr lang="en-US" altLang="zh-CN" sz="2800" b="1" dirty="0" smtClean="0"/>
              <a:t>C</a:t>
            </a:r>
            <a:r>
              <a:rPr lang="zh-CN" altLang="zh-CN" sz="2800" b="1" dirty="0" smtClean="0"/>
              <a:t>．发表“八一宣言”，号召停止内战，一致抗日</a:t>
            </a:r>
            <a:endParaRPr lang="zh-CN" altLang="zh-CN" sz="2800" b="1" dirty="0" smtClean="0"/>
          </a:p>
          <a:p>
            <a:r>
              <a:rPr lang="en-US" altLang="zh-CN" sz="2800" b="1" dirty="0" smtClean="0"/>
              <a:t>D</a:t>
            </a:r>
            <a:r>
              <a:rPr lang="zh-CN" altLang="zh-CN" sz="2800" b="1" dirty="0" smtClean="0"/>
              <a:t>．召开七大，确立毛泽东思想的指导地位</a:t>
            </a:r>
            <a:endParaRPr lang="zh-CN" altLang="zh-CN" sz="2800" b="1" dirty="0"/>
          </a:p>
        </p:txBody>
      </p:sp>
      <p:sp>
        <p:nvSpPr>
          <p:cNvPr id="3" name="矩形 2"/>
          <p:cNvSpPr/>
          <p:nvPr/>
        </p:nvSpPr>
        <p:spPr>
          <a:xfrm>
            <a:off x="10547383" y="642918"/>
            <a:ext cx="55816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4" name="Picture 1" descr="中学历史教学园地（www.zxls.com）——全国文章总量、访问量最大的历史教学网站。">
            <a:hlinkClick r:id="rId1"/>
          </p:cNvPr>
          <p:cNvPicPr>
            <a:picLocks noChangeAspect="1" noChangeArrowheads="1"/>
          </p:cNvPicPr>
          <p:nvPr/>
        </p:nvPicPr>
        <p:blipFill>
          <a:blip r:embed="rId2" cstate="print"/>
          <a:srcRect/>
          <a:stretch>
            <a:fillRect/>
          </a:stretch>
        </p:blipFill>
        <p:spPr bwMode="auto">
          <a:xfrm>
            <a:off x="6999317" y="3929066"/>
            <a:ext cx="3048000" cy="2333625"/>
          </a:xfrm>
          <a:prstGeom prst="rect">
            <a:avLst/>
          </a:prstGeom>
          <a:noFill/>
        </p:spPr>
      </p:pic>
      <p:sp>
        <p:nvSpPr>
          <p:cNvPr id="5" name="Rectangle 3"/>
          <p:cNvSpPr>
            <a:spLocks noChangeArrowheads="1"/>
          </p:cNvSpPr>
          <p:nvPr/>
        </p:nvSpPr>
        <p:spPr bwMode="auto">
          <a:xfrm>
            <a:off x="-1" y="3239532"/>
            <a:ext cx="11547516" cy="3046988"/>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00025" algn="l" defTabSz="914400" rtl="0" eaLnBrk="1" fontAlgn="base" latinLnBrk="0" hangingPunct="1">
              <a:lnSpc>
                <a:spcPct val="100000"/>
              </a:lnSpc>
              <a:spcBef>
                <a:spcPct val="0"/>
              </a:spcBef>
              <a:spcAft>
                <a:spcPct val="0"/>
              </a:spcAft>
              <a:buClrTx/>
              <a:buSzTx/>
              <a:buFontTx/>
              <a:buNone/>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5</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zh-CN" altLang="en-US" sz="3200" b="1"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a:t>
            </a:r>
            <a:r>
              <a:rPr kumimoji="0" lang="en-US" altLang="zh-CN" sz="3200" b="1" i="0" u="none" strike="noStrike" cap="none" normalizeH="0" baseline="0" dirty="0" smtClean="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2013</a:t>
            </a:r>
            <a:r>
              <a:rPr kumimoji="0" lang="en-US" altLang="zh-CN" sz="3200" b="1" i="0" u="none" strike="noStrike" cap="none" normalizeH="0" baseline="0" dirty="0" smtClean="0">
                <a:ln>
                  <a:noFill/>
                </a:ln>
                <a:solidFill>
                  <a:srgbClr val="FF0000"/>
                </a:solidFill>
                <a:effectLst/>
                <a:latin typeface="Arial" panose="020B0604020202020204"/>
                <a:ea typeface="宋体" panose="02010600030101010101" pitchFamily="2" charset="-122"/>
                <a:cs typeface="Times New Roman" panose="02020603050405020304" pitchFamily="18" charset="0"/>
              </a:rPr>
              <a:t>·</a:t>
            </a:r>
            <a:r>
              <a:rPr kumimoji="0" lang="zh-CN" altLang="en-US" sz="3200" b="1" i="0" u="none" strike="noStrike" cap="none" normalizeH="0" baseline="0" dirty="0" smtClean="0">
                <a:ln>
                  <a:noFill/>
                </a:ln>
                <a:solidFill>
                  <a:srgbClr val="FF0000"/>
                </a:solidFill>
                <a:effectLst/>
                <a:latin typeface="黑体" panose="02010609060101010101" pitchFamily="49" charset="-122"/>
                <a:ea typeface="黑体" panose="02010609060101010101" pitchFamily="49" charset="-122"/>
                <a:cs typeface="Times New Roman" panose="02020603050405020304" pitchFamily="18" charset="0"/>
              </a:rPr>
              <a:t>上海单科</a:t>
            </a:r>
            <a:r>
              <a:rPr kumimoji="0" lang="en-US" altLang="zh-CN" sz="3200" b="1" i="0" u="none" strike="noStrike" cap="none" normalizeH="0" baseline="0" dirty="0" smtClean="0">
                <a:ln>
                  <a:noFill/>
                </a:ln>
                <a:solidFill>
                  <a:srgbClr val="FF0000"/>
                </a:solidFill>
                <a:effectLst/>
                <a:latin typeface="Arial" panose="020B0604020202020204"/>
                <a:ea typeface="宋体" panose="02010600030101010101" pitchFamily="2" charset="-122"/>
                <a:cs typeface="Times New Roman" panose="02020603050405020304" pitchFamily="18" charset="0"/>
              </a:rPr>
              <a:t>·</a:t>
            </a:r>
            <a:r>
              <a:rPr kumimoji="0" lang="en-US" altLang="zh-CN" sz="3200" b="1" i="0" u="none" strike="noStrike" cap="none" normalizeH="0" baseline="0" dirty="0" smtClean="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27</a:t>
            </a:r>
            <a:r>
              <a:rPr kumimoji="0" lang="zh-CN" altLang="en-US" sz="3200" b="1"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右图是中共历史上一次代表大会的盛况。此次大会召开于</a:t>
            </a: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endParaRPr kumimoji="0" lang="en-US" altLang="zh-CN"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00025" algn="l" defTabSz="914400" rtl="0" eaLnBrk="0" fontAlgn="base" latinLnBrk="0" hangingPunct="0">
              <a:lnSpc>
                <a:spcPct val="100000"/>
              </a:lnSpc>
              <a:spcBef>
                <a:spcPct val="0"/>
              </a:spcBef>
              <a:spcAft>
                <a:spcPct val="0"/>
              </a:spcAft>
              <a:buClrTx/>
              <a:buSzTx/>
              <a:buFontTx/>
              <a:buNone/>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a:t>
            </a:r>
            <a:r>
              <a:rPr kumimoji="0" lang="zh-CN" altLang="en-US" sz="32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．抗日战争初期        </a:t>
            </a:r>
            <a:endParaRPr kumimoji="0" lang="zh-CN" altLang="en-US"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00025" algn="l" defTabSz="914400" rtl="0" eaLnBrk="0" fontAlgn="base" latinLnBrk="0" hangingPunct="0">
              <a:lnSpc>
                <a:spcPct val="100000"/>
              </a:lnSpc>
              <a:spcBef>
                <a:spcPct val="0"/>
              </a:spcBef>
              <a:spcAft>
                <a:spcPct val="0"/>
              </a:spcAft>
              <a:buClrTx/>
              <a:buSzTx/>
              <a:buFontTx/>
              <a:buNone/>
            </a:pPr>
            <a:r>
              <a:rPr kumimoji="0" lang="en-US" altLang="zh-CN" sz="3200" b="1" i="0" u="none" strike="noStrike" cap="none" normalizeH="0" baseline="0" dirty="0" smtClean="0">
                <a:ln>
                  <a:noFill/>
                </a:ln>
                <a:effectLst/>
                <a:latin typeface="Times New Roman" panose="02020603050405020304" pitchFamily="18" charset="0"/>
                <a:ea typeface="宋体" panose="02010600030101010101" pitchFamily="2" charset="-122"/>
                <a:cs typeface="Times New Roman" panose="02020603050405020304" pitchFamily="18" charset="0"/>
              </a:rPr>
              <a:t>B</a:t>
            </a:r>
            <a:r>
              <a:rPr kumimoji="0" lang="zh-CN" altLang="en-US" sz="3200" b="1" i="0" u="none" strike="noStrike" cap="none" normalizeH="0" baseline="0" dirty="0" smtClean="0">
                <a:ln>
                  <a:noFill/>
                </a:ln>
                <a:effectLst/>
                <a:latin typeface="宋体" panose="02010600030101010101" pitchFamily="2" charset="-122"/>
                <a:ea typeface="宋体" panose="02010600030101010101" pitchFamily="2" charset="-122"/>
                <a:cs typeface="Times New Roman" panose="02020603050405020304" pitchFamily="18" charset="0"/>
              </a:rPr>
              <a:t>．抗日战争胜利前夕</a:t>
            </a:r>
            <a:endParaRPr kumimoji="0" lang="zh-CN" altLang="en-US" sz="3200" b="1" i="0" u="none" strike="noStrike" cap="none" normalizeH="0" baseline="0" dirty="0" smtClean="0">
              <a:ln>
                <a:noFill/>
              </a:ln>
              <a:effectLst/>
              <a:latin typeface="Arial" panose="020B0604020202020204" pitchFamily="34" charset="0"/>
              <a:ea typeface="宋体" panose="02010600030101010101" pitchFamily="2" charset="-122"/>
              <a:cs typeface="宋体" panose="02010600030101010101" pitchFamily="2" charset="-122"/>
            </a:endParaRPr>
          </a:p>
          <a:p>
            <a:pPr marL="0" marR="0" lvl="0" indent="200025" algn="l" defTabSz="914400" rtl="0" eaLnBrk="0" fontAlgn="base" latinLnBrk="0" hangingPunct="0">
              <a:lnSpc>
                <a:spcPct val="100000"/>
              </a:lnSpc>
              <a:spcBef>
                <a:spcPct val="0"/>
              </a:spcBef>
              <a:spcAft>
                <a:spcPct val="0"/>
              </a:spcAft>
              <a:buClrTx/>
              <a:buSzTx/>
              <a:buFontTx/>
              <a:buNone/>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C</a:t>
            </a:r>
            <a:r>
              <a:rPr kumimoji="0" lang="zh-CN" altLang="en-US" sz="32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．解放战争时期      </a:t>
            </a:r>
            <a:endParaRPr kumimoji="0" lang="zh-CN" altLang="en-US"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00025" algn="l" defTabSz="914400" rtl="0" eaLnBrk="0" fontAlgn="base" latinLnBrk="0" hangingPunct="0">
              <a:lnSpc>
                <a:spcPct val="100000"/>
              </a:lnSpc>
              <a:spcBef>
                <a:spcPct val="0"/>
              </a:spcBef>
              <a:spcAft>
                <a:spcPct val="0"/>
              </a:spcAft>
              <a:buClrTx/>
              <a:buSzTx/>
              <a:buFontTx/>
              <a:buNone/>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D</a:t>
            </a:r>
            <a:r>
              <a:rPr kumimoji="0" lang="zh-CN" altLang="en-US" sz="32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．中华人民共和国成立之后</a:t>
            </a:r>
            <a:endParaRPr kumimoji="0" lang="zh-CN" altLang="en-US"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6" name="矩形 5"/>
          <p:cNvSpPr/>
          <p:nvPr/>
        </p:nvSpPr>
        <p:spPr>
          <a:xfrm>
            <a:off x="4046525" y="3643314"/>
            <a:ext cx="579005"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B</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88873" y="142852"/>
            <a:ext cx="10644262" cy="3539430"/>
          </a:xfrm>
          <a:prstGeom prst="rect">
            <a:avLst/>
          </a:prstGeom>
        </p:spPr>
        <p:txBody>
          <a:bodyPr wrap="square">
            <a:spAutoFit/>
          </a:bodyPr>
          <a:lstStyle/>
          <a:p>
            <a:r>
              <a:rPr lang="en-US" altLang="zh-CN" sz="2800" b="1" dirty="0" smtClean="0"/>
              <a:t>6</a:t>
            </a:r>
            <a:r>
              <a:rPr lang="zh-CN" altLang="zh-CN" sz="2800" b="1" dirty="0" smtClean="0"/>
              <a:t>．（</a:t>
            </a:r>
            <a:r>
              <a:rPr lang="en-US" altLang="zh-CN" sz="2800" b="1" dirty="0" smtClean="0"/>
              <a:t>2012</a:t>
            </a:r>
            <a:r>
              <a:rPr lang="zh-CN" altLang="zh-CN" sz="2800" b="1" dirty="0" smtClean="0"/>
              <a:t>·全国课标卷·</a:t>
            </a:r>
            <a:r>
              <a:rPr lang="en-US" altLang="zh-CN" sz="2800" b="1" dirty="0" smtClean="0"/>
              <a:t>31</a:t>
            </a:r>
            <a:r>
              <a:rPr lang="zh-CN" altLang="zh-CN" sz="2800" b="1" dirty="0" smtClean="0"/>
              <a:t>）</a:t>
            </a:r>
            <a:r>
              <a:rPr lang="en-US" altLang="zh-CN" sz="2800" b="1" dirty="0" smtClean="0"/>
              <a:t>1920</a:t>
            </a:r>
            <a:r>
              <a:rPr lang="zh-CN" altLang="zh-CN" sz="2800" b="1" dirty="0" smtClean="0"/>
              <a:t>年</a:t>
            </a:r>
            <a:r>
              <a:rPr lang="en-US" altLang="zh-CN" sz="2800" b="1" dirty="0" smtClean="0"/>
              <a:t>12</a:t>
            </a:r>
            <a:r>
              <a:rPr lang="zh-CN" altLang="zh-CN" sz="2800" b="1" dirty="0" smtClean="0"/>
              <a:t>月，毛泽东在致朋友的信中说：“我看俄国式的革命，是无可如何的山穷水尽诸路皆走不通了的一个变计，并不是有更好的方法弃而不采，单要采这个恐怖的方法。”这表明在当时中国共产党早期组织成员看来</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A</a:t>
            </a:r>
            <a:r>
              <a:rPr lang="zh-CN" altLang="zh-CN" sz="2800" b="1" dirty="0" smtClean="0"/>
              <a:t>．俄国革命道路必须与中国实际相结合</a:t>
            </a:r>
            <a:r>
              <a:rPr lang="en-US" altLang="zh-CN" sz="2800" b="1" dirty="0" smtClean="0"/>
              <a:t> </a:t>
            </a:r>
            <a:endParaRPr lang="en-US" altLang="zh-CN" sz="2800" b="1" dirty="0" smtClean="0"/>
          </a:p>
          <a:p>
            <a:r>
              <a:rPr lang="en-US" altLang="zh-CN" sz="2800" b="1" dirty="0" smtClean="0"/>
              <a:t>B</a:t>
            </a:r>
            <a:r>
              <a:rPr lang="zh-CN" altLang="zh-CN" sz="2800" b="1" dirty="0" smtClean="0"/>
              <a:t>．在中心城市举行武装暴动是当务之急</a:t>
            </a:r>
            <a:endParaRPr lang="zh-CN" altLang="zh-CN" sz="2800" b="1" dirty="0" smtClean="0"/>
          </a:p>
          <a:p>
            <a:r>
              <a:rPr lang="en-US" altLang="zh-CN" sz="2800" b="1" dirty="0" smtClean="0"/>
              <a:t>C</a:t>
            </a:r>
            <a:r>
              <a:rPr lang="zh-CN" altLang="zh-CN" sz="2800" b="1" dirty="0" smtClean="0"/>
              <a:t>．暴力革命是进行社会改造的必然选择</a:t>
            </a:r>
            <a:r>
              <a:rPr lang="en-US" altLang="zh-CN" sz="2800" b="1" dirty="0" smtClean="0"/>
              <a:t> </a:t>
            </a:r>
            <a:endParaRPr lang="en-US" altLang="zh-CN" sz="2800" b="1" dirty="0" smtClean="0"/>
          </a:p>
          <a:p>
            <a:r>
              <a:rPr lang="en-US" altLang="zh-CN" sz="2800" b="1" dirty="0" smtClean="0"/>
              <a:t>D</a:t>
            </a:r>
            <a:r>
              <a:rPr lang="zh-CN" altLang="zh-CN" sz="2800" b="1" dirty="0" smtClean="0"/>
              <a:t>．改良仍旧是改造社会行之有效的方法</a:t>
            </a:r>
            <a:r>
              <a:rPr lang="en-US" altLang="zh-CN" sz="2800" b="1" dirty="0" smtClean="0"/>
              <a:t>  </a:t>
            </a:r>
            <a:endParaRPr lang="zh-CN" altLang="zh-CN" sz="2800" b="1" dirty="0"/>
          </a:p>
        </p:txBody>
      </p:sp>
      <p:sp>
        <p:nvSpPr>
          <p:cNvPr id="3" name="矩形 2"/>
          <p:cNvSpPr/>
          <p:nvPr/>
        </p:nvSpPr>
        <p:spPr>
          <a:xfrm>
            <a:off x="7261235" y="1214422"/>
            <a:ext cx="55816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Rectangle 2"/>
          <p:cNvSpPr>
            <a:spLocks noChangeArrowheads="1"/>
          </p:cNvSpPr>
          <p:nvPr/>
        </p:nvSpPr>
        <p:spPr bwMode="auto">
          <a:xfrm>
            <a:off x="117435" y="3894616"/>
            <a:ext cx="10930014" cy="2677656"/>
          </a:xfrm>
          <a:prstGeom prst="rect">
            <a:avLst/>
          </a:prstGeom>
          <a:noFill/>
          <a:ln w="9525">
            <a:noFill/>
            <a:miter lim="800000"/>
          </a:ln>
          <a:effectLst/>
        </p:spPr>
        <p:txBody>
          <a:bodyPr vert="horz" wrap="square" lIns="91440" tIns="45720" rIns="91440" bIns="45720" numCol="1" anchor="ctr" anchorCtr="0" compatLnSpc="1">
            <a:spAutoFit/>
          </a:bodyPr>
          <a:lstStyle/>
          <a:p>
            <a:pPr lvl="0" fontAlgn="base">
              <a:spcBef>
                <a:spcPct val="0"/>
              </a:spcBef>
              <a:spcAft>
                <a:spcPct val="0"/>
              </a:spcAft>
            </a:pP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7</a:t>
            </a:r>
            <a:r>
              <a:rPr kumimoji="0" lang="zh-CN" altLang="en-US"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zh-CN" altLang="en-US" sz="2800" b="1" i="0" u="none" strike="noStrike" cap="none" normalizeH="0" baseline="0" dirty="0" smtClean="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en-US" altLang="zh-CN" sz="2800" b="1" i="0" u="none" strike="noStrike" cap="none" normalizeH="0" baseline="0" dirty="0" smtClean="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2012·</a:t>
            </a:r>
            <a:r>
              <a:rPr kumimoji="0" lang="zh-CN" altLang="en-US" sz="2800" b="1" i="0" u="none" strike="noStrike" cap="none" normalizeH="0" baseline="0" dirty="0" smtClean="0">
                <a:ln>
                  <a:noFill/>
                </a:ln>
                <a:solidFill>
                  <a:srgbClr val="FF0000"/>
                </a:solidFill>
                <a:effectLst/>
                <a:latin typeface="黑体" panose="02010609060101010101" pitchFamily="49" charset="-122"/>
                <a:ea typeface="黑体" panose="02010609060101010101" pitchFamily="49" charset="-122"/>
                <a:cs typeface="Times New Roman" panose="02020603050405020304" pitchFamily="18" charset="0"/>
              </a:rPr>
              <a:t>海南单科卷</a:t>
            </a:r>
            <a:r>
              <a:rPr kumimoji="0" lang="en-US" altLang="zh-CN" sz="2800" b="1" i="0" u="none" strike="noStrike" cap="none" normalizeH="0" baseline="0" dirty="0" smtClean="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·19</a:t>
            </a:r>
            <a:r>
              <a:rPr kumimoji="0" lang="zh-CN" altLang="en-US" sz="2800" b="1" i="0" u="none" strike="noStrike" cap="none" normalizeH="0" baseline="0" dirty="0" smtClean="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1949</a:t>
            </a:r>
            <a:r>
              <a:rPr kumimoji="0" lang="zh-CN" altLang="en-US"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年</a:t>
            </a: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3</a:t>
            </a:r>
            <a:r>
              <a:rPr kumimoji="0" lang="zh-CN" altLang="en-US"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月，中共七届二中全会提出全党工作重心的</a:t>
            </a:r>
            <a:r>
              <a:rPr lang="zh-CN" altLang="zh-CN" sz="2800" b="1" dirty="0" smtClean="0">
                <a:latin typeface="Times New Roman" panose="02020603050405020304" pitchFamily="18" charset="0"/>
                <a:ea typeface="宋体" panose="02010600030101010101" pitchFamily="2" charset="-122"/>
                <a:cs typeface="Times New Roman" panose="02020603050405020304" pitchFamily="18" charset="0"/>
              </a:rPr>
              <a:t>转变，这意味着</a:t>
            </a:r>
            <a:r>
              <a:rPr lang="en-US" altLang="zh-CN" sz="2800" b="1" dirty="0" smtClean="0">
                <a:latin typeface="Times New Roman" panose="02020603050405020304" pitchFamily="18" charset="0"/>
                <a:ea typeface="宋体" panose="02010600030101010101" pitchFamily="2" charset="-122"/>
                <a:cs typeface="Times New Roman" panose="02020603050405020304" pitchFamily="18" charset="0"/>
              </a:rPr>
              <a:t>(</a:t>
            </a:r>
            <a:r>
              <a:rPr lang="zh-CN" altLang="en-US" sz="2800" b="1" dirty="0" smtClean="0">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b="1" dirty="0" smtClean="0">
                <a:latin typeface="Times New Roman" panose="02020603050405020304" pitchFamily="18" charset="0"/>
                <a:ea typeface="宋体" panose="02010600030101010101" pitchFamily="2" charset="-122"/>
                <a:cs typeface="Times New Roman" panose="02020603050405020304" pitchFamily="18" charset="0"/>
              </a:rPr>
              <a:t>)</a:t>
            </a:r>
            <a:endParaRPr lang="en-US" altLang="zh-CN" sz="2800" b="1" dirty="0" smtClean="0">
              <a:latin typeface="Arial" panose="020B0604020202020204" pitchFamily="34" charset="0"/>
              <a:ea typeface="宋体" panose="02010600030101010101" pitchFamily="2" charset="-122"/>
              <a:cs typeface="宋体" panose="02010600030101010101" pitchFamily="2" charset="-122"/>
            </a:endParaRPr>
          </a:p>
          <a:p>
            <a:pPr lvl="0" eaLnBrk="0" fontAlgn="base" hangingPunct="0">
              <a:spcBef>
                <a:spcPct val="0"/>
              </a:spcBef>
              <a:spcAft>
                <a:spcPct val="0"/>
              </a:spcAft>
            </a:pPr>
            <a:r>
              <a:rPr lang="en-US" altLang="zh-CN" sz="2800" b="1" dirty="0" smtClean="0">
                <a:latin typeface="Times New Roman" panose="02020603050405020304" pitchFamily="18" charset="0"/>
                <a:ea typeface="宋体" panose="02010600030101010101" pitchFamily="2" charset="-122"/>
                <a:cs typeface="Times New Roman" panose="02020603050405020304" pitchFamily="18" charset="0"/>
              </a:rPr>
              <a:t>A</a:t>
            </a:r>
            <a:r>
              <a:rPr lang="zh-CN" altLang="en-US" sz="2800" b="1" dirty="0" smtClean="0">
                <a:latin typeface="Times New Roman" panose="02020603050405020304" pitchFamily="18" charset="0"/>
                <a:ea typeface="宋体" panose="02010600030101010101" pitchFamily="2" charset="-122"/>
                <a:cs typeface="Times New Roman" panose="02020603050405020304" pitchFamily="18" charset="0"/>
              </a:rPr>
              <a:t>．农村土地革命的胜利完成           </a:t>
            </a:r>
            <a:endParaRPr lang="en-US" altLang="zh-CN" sz="2800" b="1" dirty="0" smtClean="0">
              <a:latin typeface="Times New Roman" panose="02020603050405020304" pitchFamily="18" charset="0"/>
              <a:ea typeface="宋体" panose="02010600030101010101" pitchFamily="2" charset="-122"/>
              <a:cs typeface="Times New Roman" panose="02020603050405020304" pitchFamily="18" charset="0"/>
            </a:endParaRPr>
          </a:p>
          <a:p>
            <a:pPr lvl="0" eaLnBrk="0" fontAlgn="base" hangingPunct="0">
              <a:spcBef>
                <a:spcPct val="0"/>
              </a:spcBef>
              <a:spcAft>
                <a:spcPct val="0"/>
              </a:spcAft>
            </a:pPr>
            <a:r>
              <a:rPr lang="en-US" altLang="zh-CN" sz="2800" b="1" dirty="0" smtClean="0">
                <a:latin typeface="Times New Roman" panose="02020603050405020304" pitchFamily="18" charset="0"/>
                <a:ea typeface="宋体" panose="02010600030101010101" pitchFamily="2" charset="-122"/>
                <a:cs typeface="Times New Roman" panose="02020603050405020304" pitchFamily="18" charset="0"/>
              </a:rPr>
              <a:t>B</a:t>
            </a:r>
            <a:r>
              <a:rPr lang="zh-CN" altLang="en-US" sz="2800" b="1" dirty="0" smtClean="0">
                <a:latin typeface="Times New Roman" panose="02020603050405020304" pitchFamily="18" charset="0"/>
                <a:ea typeface="宋体" panose="02010600030101010101" pitchFamily="2" charset="-122"/>
                <a:cs typeface="Times New Roman" panose="02020603050405020304" pitchFamily="18" charset="0"/>
              </a:rPr>
              <a:t>．农村包围城市的革命阶段基本结束</a:t>
            </a:r>
            <a:endParaRPr lang="zh-CN" altLang="en-US" sz="2800" b="1" dirty="0" smtClean="0">
              <a:latin typeface="Arial" panose="020B0604020202020204" pitchFamily="34" charset="0"/>
              <a:ea typeface="宋体" panose="02010600030101010101" pitchFamily="2" charset="-122"/>
              <a:cs typeface="宋体" panose="02010600030101010101" pitchFamily="2" charset="-122"/>
            </a:endParaRPr>
          </a:p>
          <a:p>
            <a:pPr lvl="0" eaLnBrk="0" fontAlgn="base" hangingPunct="0">
              <a:spcBef>
                <a:spcPct val="0"/>
              </a:spcBef>
              <a:spcAft>
                <a:spcPct val="0"/>
              </a:spcAft>
            </a:pPr>
            <a:r>
              <a:rPr lang="en-US" altLang="zh-CN" sz="2800" b="1" dirty="0" smtClean="0">
                <a:latin typeface="Times New Roman" panose="02020603050405020304" pitchFamily="18" charset="0"/>
                <a:ea typeface="宋体" panose="02010600030101010101" pitchFamily="2" charset="-122"/>
                <a:cs typeface="Times New Roman" panose="02020603050405020304" pitchFamily="18" charset="0"/>
              </a:rPr>
              <a:t>C</a:t>
            </a:r>
            <a:r>
              <a:rPr lang="zh-CN" altLang="en-US" sz="2800" b="1" dirty="0" smtClean="0">
                <a:latin typeface="Times New Roman" panose="02020603050405020304" pitchFamily="18" charset="0"/>
                <a:ea typeface="宋体" panose="02010600030101010101" pitchFamily="2" charset="-122"/>
                <a:cs typeface="Times New Roman" panose="02020603050405020304" pitchFamily="18" charset="0"/>
              </a:rPr>
              <a:t>．对工人与农民阶级地位的重新认识   </a:t>
            </a:r>
            <a:endParaRPr lang="en-US" altLang="zh-CN" sz="2800" b="1" dirty="0" smtClean="0">
              <a:latin typeface="Times New Roman" panose="02020603050405020304" pitchFamily="18" charset="0"/>
              <a:ea typeface="宋体" panose="02010600030101010101" pitchFamily="2" charset="-122"/>
              <a:cs typeface="Times New Roman" panose="02020603050405020304" pitchFamily="18" charset="0"/>
            </a:endParaRPr>
          </a:p>
          <a:p>
            <a:pPr lvl="0" eaLnBrk="0" fontAlgn="base" hangingPunct="0">
              <a:spcBef>
                <a:spcPct val="0"/>
              </a:spcBef>
              <a:spcAft>
                <a:spcPct val="0"/>
              </a:spcAft>
            </a:pPr>
            <a:r>
              <a:rPr lang="en-US" altLang="zh-CN" sz="2800" b="1" dirty="0" smtClean="0">
                <a:latin typeface="Times New Roman" panose="02020603050405020304" pitchFamily="18" charset="0"/>
                <a:ea typeface="宋体" panose="02010600030101010101" pitchFamily="2" charset="-122"/>
                <a:cs typeface="Times New Roman" panose="02020603050405020304" pitchFamily="18" charset="0"/>
              </a:rPr>
              <a:t>D</a:t>
            </a:r>
            <a:r>
              <a:rPr lang="zh-CN" altLang="en-US" sz="2800" b="1" dirty="0" smtClean="0">
                <a:latin typeface="Times New Roman" panose="02020603050405020304" pitchFamily="18" charset="0"/>
                <a:ea typeface="宋体" panose="02010600030101010101" pitchFamily="2" charset="-122"/>
                <a:cs typeface="Times New Roman" panose="02020603050405020304" pitchFamily="18" charset="0"/>
              </a:rPr>
              <a:t>．社会主义革命与建设的迅速展开</a:t>
            </a:r>
            <a:endParaRPr kumimoji="0" lang="zh-CN" altLang="en-US" sz="28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pic>
        <p:nvPicPr>
          <p:cNvPr id="5" name="Picture 1" descr="园地原创标识"/>
          <p:cNvPicPr>
            <a:picLocks noChangeAspect="1" noChangeArrowheads="1"/>
          </p:cNvPicPr>
          <p:nvPr/>
        </p:nvPicPr>
        <p:blipFill>
          <a:blip r:embed="rId1" cstate="print"/>
          <a:srcRect/>
          <a:stretch>
            <a:fillRect/>
          </a:stretch>
        </p:blipFill>
        <p:spPr bwMode="auto">
          <a:xfrm>
            <a:off x="0" y="4137526"/>
            <a:ext cx="19050" cy="19050"/>
          </a:xfrm>
          <a:prstGeom prst="rect">
            <a:avLst/>
          </a:prstGeom>
          <a:noFill/>
        </p:spPr>
      </p:pic>
      <p:sp>
        <p:nvSpPr>
          <p:cNvPr id="6" name="矩形 5"/>
          <p:cNvSpPr/>
          <p:nvPr/>
        </p:nvSpPr>
        <p:spPr>
          <a:xfrm>
            <a:off x="4753404" y="4143380"/>
            <a:ext cx="579005"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B</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45997" y="142852"/>
            <a:ext cx="11333202" cy="2677656"/>
          </a:xfrm>
          <a:prstGeom prst="rect">
            <a:avLst/>
          </a:prstGeom>
        </p:spPr>
        <p:txBody>
          <a:bodyPr wrap="square">
            <a:spAutoFit/>
          </a:bodyPr>
          <a:lstStyle/>
          <a:p>
            <a:r>
              <a:rPr lang="en-US" altLang="zh-CN" sz="2800" b="1" dirty="0" smtClean="0"/>
              <a:t>8</a:t>
            </a:r>
            <a:r>
              <a:rPr lang="zh-CN" altLang="zh-CN" sz="2800" b="1" dirty="0" smtClean="0"/>
              <a:t>．（</a:t>
            </a:r>
            <a:r>
              <a:rPr lang="en-US" altLang="zh-CN" sz="2800" b="1" dirty="0" smtClean="0"/>
              <a:t>2010</a:t>
            </a:r>
            <a:r>
              <a:rPr lang="zh-CN" altLang="zh-CN" sz="2800" b="1" dirty="0" smtClean="0"/>
              <a:t>·重庆文综·</a:t>
            </a:r>
            <a:r>
              <a:rPr lang="en-US" altLang="zh-CN" sz="2800" b="1" dirty="0" smtClean="0"/>
              <a:t>18</a:t>
            </a:r>
            <a:r>
              <a:rPr lang="zh-CN" altLang="zh-CN" sz="2800" b="1" dirty="0" smtClean="0"/>
              <a:t>）《中共八七会议告全体党员书》指出：“我们的党公开承认并纠正错误，不含混不隐瞒，这并不是示弱，而正是证明中国共产主义运动的力量。”这里谈到的错误，主要是指中国共产党</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A</a:t>
            </a:r>
            <a:r>
              <a:rPr lang="zh-CN" altLang="zh-CN" sz="2800" b="1" dirty="0" smtClean="0"/>
              <a:t>．放弃了对革命武装的领导权</a:t>
            </a:r>
            <a:r>
              <a:rPr lang="en-US" altLang="zh-CN" sz="2800" b="1" dirty="0" smtClean="0"/>
              <a:t>           B</a:t>
            </a:r>
            <a:r>
              <a:rPr lang="zh-CN" altLang="zh-CN" sz="2800" b="1" dirty="0" smtClean="0"/>
              <a:t>．采取了“左”倾冒险主义方针</a:t>
            </a:r>
            <a:endParaRPr lang="zh-CN" altLang="zh-CN" sz="2800" b="1" dirty="0" smtClean="0"/>
          </a:p>
          <a:p>
            <a:r>
              <a:rPr lang="en-US" altLang="zh-CN" sz="2800" b="1" dirty="0" smtClean="0"/>
              <a:t>C</a:t>
            </a:r>
            <a:r>
              <a:rPr lang="zh-CN" altLang="zh-CN" sz="2800" b="1" dirty="0" smtClean="0"/>
              <a:t>．放弃了民族革命战线的领导权</a:t>
            </a:r>
            <a:r>
              <a:rPr lang="en-US" altLang="zh-CN" sz="2800" b="1" dirty="0" smtClean="0"/>
              <a:t>       D</a:t>
            </a:r>
            <a:r>
              <a:rPr lang="zh-CN" altLang="zh-CN" sz="2800" b="1" dirty="0" smtClean="0"/>
              <a:t>．排斥了毛泽东的正确领导</a:t>
            </a:r>
            <a:endParaRPr lang="zh-CN" altLang="zh-CN" sz="2800" b="1" dirty="0"/>
          </a:p>
        </p:txBody>
      </p:sp>
      <p:sp>
        <p:nvSpPr>
          <p:cNvPr id="7" name="矩形 6"/>
          <p:cNvSpPr/>
          <p:nvPr/>
        </p:nvSpPr>
        <p:spPr>
          <a:xfrm>
            <a:off x="306309" y="1248872"/>
            <a:ext cx="611065"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8" name="矩形 7"/>
          <p:cNvSpPr/>
          <p:nvPr/>
        </p:nvSpPr>
        <p:spPr>
          <a:xfrm>
            <a:off x="117435" y="3399068"/>
            <a:ext cx="10787138" cy="1815882"/>
          </a:xfrm>
          <a:prstGeom prst="rect">
            <a:avLst/>
          </a:prstGeom>
        </p:spPr>
        <p:txBody>
          <a:bodyPr wrap="square">
            <a:spAutoFit/>
          </a:bodyPr>
          <a:lstStyle/>
          <a:p>
            <a:r>
              <a:rPr lang="en-US" altLang="zh-CN" sz="2800" b="1" dirty="0" smtClean="0"/>
              <a:t>9</a:t>
            </a:r>
            <a:r>
              <a:rPr lang="zh-CN" altLang="zh-CN" sz="2800" b="1" dirty="0" smtClean="0"/>
              <a:t>．（</a:t>
            </a:r>
            <a:r>
              <a:rPr lang="en-US" altLang="zh-CN" sz="2800" b="1" dirty="0" smtClean="0"/>
              <a:t>2010</a:t>
            </a:r>
            <a:r>
              <a:rPr lang="zh-CN" altLang="zh-CN" sz="2800" b="1" dirty="0" smtClean="0"/>
              <a:t>·上海单科</a:t>
            </a:r>
            <a:r>
              <a:rPr lang="en-US" altLang="zh-CN" sz="2800" b="1" dirty="0" smtClean="0"/>
              <a:t>26</a:t>
            </a:r>
            <a:r>
              <a:rPr lang="zh-CN" altLang="zh-CN" sz="2800" b="1" dirty="0" smtClean="0"/>
              <a:t>）毛泽东思想被确立为中国共产党的指导思想是在</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A</a:t>
            </a:r>
            <a:r>
              <a:rPr lang="zh-CN" altLang="zh-CN" sz="2800" b="1" dirty="0" smtClean="0"/>
              <a:t>．中共七大</a:t>
            </a:r>
            <a:r>
              <a:rPr lang="en-US" altLang="zh-CN" sz="2800" b="1" dirty="0" smtClean="0"/>
              <a:t>                                     B</a:t>
            </a:r>
            <a:r>
              <a:rPr lang="zh-CN" altLang="zh-CN" sz="2800" b="1" dirty="0" smtClean="0"/>
              <a:t>．遵义会议</a:t>
            </a:r>
            <a:r>
              <a:rPr lang="en-US" altLang="zh-CN" sz="2800" b="1" dirty="0" smtClean="0"/>
              <a:t>      </a:t>
            </a:r>
            <a:endParaRPr lang="zh-CN" altLang="zh-CN" sz="2800" b="1" dirty="0" smtClean="0"/>
          </a:p>
          <a:p>
            <a:r>
              <a:rPr lang="en-US" altLang="zh-CN" sz="2800" b="1" dirty="0" smtClean="0"/>
              <a:t>C</a:t>
            </a:r>
            <a:r>
              <a:rPr lang="zh-CN" altLang="zh-CN" sz="2800" b="1" dirty="0" smtClean="0"/>
              <a:t>．中共十一届三中全会</a:t>
            </a:r>
            <a:r>
              <a:rPr lang="en-US" altLang="zh-CN" sz="2800" b="1" dirty="0" smtClean="0"/>
              <a:t>               D</a:t>
            </a:r>
            <a:r>
              <a:rPr lang="zh-CN" altLang="zh-CN" sz="2800" b="1" dirty="0" smtClean="0"/>
              <a:t>．中共十二大</a:t>
            </a:r>
            <a:endParaRPr lang="zh-CN" altLang="zh-CN" sz="2800" b="1" dirty="0"/>
          </a:p>
        </p:txBody>
      </p:sp>
      <p:sp>
        <p:nvSpPr>
          <p:cNvPr id="9" name="矩形 8"/>
          <p:cNvSpPr/>
          <p:nvPr/>
        </p:nvSpPr>
        <p:spPr>
          <a:xfrm>
            <a:off x="1474757" y="3571876"/>
            <a:ext cx="611065"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331749" y="928670"/>
            <a:ext cx="6867552" cy="642934"/>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2</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．中共二大（</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1922</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7</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月，上海）</a:t>
            </a:r>
            <a:endPar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3" name="矩形 2"/>
          <p:cNvSpPr/>
          <p:nvPr/>
        </p:nvSpPr>
        <p:spPr>
          <a:xfrm>
            <a:off x="3189269" y="-71462"/>
            <a:ext cx="5286412" cy="707886"/>
          </a:xfrm>
          <a:prstGeom prst="rect">
            <a:avLst/>
          </a:prstGeom>
        </p:spPr>
        <p:txBody>
          <a:bodyPr wrap="square">
            <a:spAutoFit/>
          </a:bodyPr>
          <a:lstStyle/>
          <a:p>
            <a:pPr marL="342900" lvl="0" indent="-342900">
              <a:spcBef>
                <a:spcPct val="20000"/>
              </a:spcBef>
              <a:defRPr/>
            </a:pPr>
            <a:r>
              <a:rPr lang="en-US" altLang="zh-CN" sz="4000" dirty="0">
                <a:latin typeface="微软雅黑" panose="020B0503020204020204" pitchFamily="34" charset="-122"/>
                <a:ea typeface="微软雅黑" panose="020B0503020204020204" pitchFamily="34" charset="-122"/>
              </a:rPr>
              <a:t> </a:t>
            </a:r>
            <a:r>
              <a:rPr lang="zh-CN" altLang="en-US" sz="4000" b="1" dirty="0" smtClean="0">
                <a:latin typeface="微软雅黑" panose="020B0503020204020204" pitchFamily="34" charset="-122"/>
                <a:ea typeface="微软雅黑" panose="020B0503020204020204" pitchFamily="34" charset="-122"/>
              </a:rPr>
              <a:t>一</a:t>
            </a:r>
            <a:r>
              <a:rPr lang="zh-CN" altLang="en-US" sz="4000" b="1" dirty="0">
                <a:latin typeface="微软雅黑" panose="020B0503020204020204" pitchFamily="34" charset="-122"/>
                <a:ea typeface="微软雅黑" panose="020B0503020204020204" pitchFamily="34" charset="-122"/>
              </a:rPr>
              <a:t>、党的创建时期</a:t>
            </a:r>
            <a:endParaRPr lang="zh-CN" altLang="en-US" sz="4000" dirty="0">
              <a:latin typeface="微软雅黑" panose="020B0503020204020204" pitchFamily="34" charset="-122"/>
              <a:ea typeface="微软雅黑" panose="020B0503020204020204" pitchFamily="34" charset="-122"/>
            </a:endParaRPr>
          </a:p>
        </p:txBody>
      </p:sp>
      <p:sp>
        <p:nvSpPr>
          <p:cNvPr id="4" name="矩形 3"/>
          <p:cNvSpPr/>
          <p:nvPr/>
        </p:nvSpPr>
        <p:spPr>
          <a:xfrm>
            <a:off x="403187" y="1785926"/>
            <a:ext cx="2880917"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1</a:t>
            </a:r>
            <a:r>
              <a:rPr lang="zh-CN" altLang="en-US" sz="2800" b="1" dirty="0" smtClean="0"/>
              <a:t>）主要内容：</a:t>
            </a:r>
            <a:endParaRPr lang="zh-CN" altLang="en-US" sz="2800" b="1" dirty="0"/>
          </a:p>
        </p:txBody>
      </p:sp>
      <p:sp>
        <p:nvSpPr>
          <p:cNvPr id="5" name="Text Box 4"/>
          <p:cNvSpPr txBox="1">
            <a:spLocks noChangeArrowheads="1"/>
          </p:cNvSpPr>
          <p:nvPr/>
        </p:nvSpPr>
        <p:spPr bwMode="auto">
          <a:xfrm>
            <a:off x="546063" y="2472633"/>
            <a:ext cx="10501386" cy="1384995"/>
          </a:xfrm>
          <a:prstGeom prst="rect">
            <a:avLst/>
          </a:prstGeom>
          <a:noFill/>
          <a:ln w="9525">
            <a:solidFill>
              <a:srgbClr val="FF0000"/>
            </a:solidFill>
            <a:miter lim="800000"/>
          </a:ln>
          <a:effectLst/>
        </p:spPr>
        <p:txBody>
          <a:bodyPr wrap="square">
            <a:spAutoFit/>
          </a:bodyPr>
          <a:lstStyle/>
          <a:p>
            <a:r>
              <a:rPr lang="zh-CN" altLang="en-US" sz="2800" b="1" dirty="0" smtClean="0">
                <a:latin typeface="黑体" panose="02010609060101010101" pitchFamily="49" charset="-122"/>
                <a:ea typeface="黑体" panose="02010609060101010101" pitchFamily="49" charset="-122"/>
              </a:rPr>
              <a:t>①</a:t>
            </a:r>
            <a:r>
              <a:rPr lang="zh-CN" altLang="en-US" sz="2800" b="1" dirty="0" smtClean="0"/>
              <a:t>制</a:t>
            </a:r>
            <a:r>
              <a:rPr lang="zh-CN" altLang="en-US" sz="2800" b="1" dirty="0"/>
              <a:t>定革命纲领。重申了党的最终目标是实现共产主义；现阶段是民主革命，党的任务是打倒军阀，推翻帝国主义压迫，建立民主共和国</a:t>
            </a:r>
            <a:r>
              <a:rPr lang="zh-CN" altLang="en-US" sz="2800" b="1" dirty="0" smtClean="0"/>
              <a:t>。</a:t>
            </a:r>
            <a:r>
              <a:rPr lang="zh-CN" altLang="zh-CN" sz="2800" b="1" dirty="0" smtClean="0"/>
              <a:t>②通过了加入共产国际的决议 。</a:t>
            </a:r>
            <a:endParaRPr lang="zh-CN" altLang="en-US" sz="2800" b="1" dirty="0"/>
          </a:p>
        </p:txBody>
      </p:sp>
      <p:sp>
        <p:nvSpPr>
          <p:cNvPr id="6" name="矩形 5"/>
          <p:cNvSpPr/>
          <p:nvPr/>
        </p:nvSpPr>
        <p:spPr>
          <a:xfrm>
            <a:off x="454993" y="4071942"/>
            <a:ext cx="2162772"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2</a:t>
            </a:r>
            <a:r>
              <a:rPr lang="zh-CN" altLang="en-US" sz="2800" b="1" dirty="0" smtClean="0"/>
              <a:t>）意义：</a:t>
            </a:r>
            <a:endParaRPr lang="zh-CN" altLang="en-US" sz="2800" b="1" dirty="0"/>
          </a:p>
        </p:txBody>
      </p:sp>
      <p:sp>
        <p:nvSpPr>
          <p:cNvPr id="7" name="Text Box 5"/>
          <p:cNvSpPr txBox="1">
            <a:spLocks noChangeArrowheads="1"/>
          </p:cNvSpPr>
          <p:nvPr/>
        </p:nvSpPr>
        <p:spPr bwMode="auto">
          <a:xfrm>
            <a:off x="617501" y="4857760"/>
            <a:ext cx="10572824" cy="1384995"/>
          </a:xfrm>
          <a:prstGeom prst="rect">
            <a:avLst/>
          </a:prstGeom>
          <a:noFill/>
          <a:ln w="9525">
            <a:solidFill>
              <a:srgbClr val="FF0000"/>
            </a:solidFill>
            <a:miter lim="800000"/>
          </a:ln>
          <a:effectLst/>
        </p:spPr>
        <p:txBody>
          <a:bodyPr wrap="square">
            <a:spAutoFit/>
          </a:bodyPr>
          <a:lstStyle/>
          <a:p>
            <a:r>
              <a:rPr lang="zh-CN" altLang="zh-CN" sz="2800" b="1" dirty="0" smtClean="0"/>
              <a:t>中国共产党在中国历史上第一次明确提出了彻底的反帝反封建的民主革命纲领， 为中国革命指明了方向，它意味着党的革命探索开始与中国的国情相结合。</a:t>
            </a:r>
            <a:endParaRPr lang="zh-CN" altLang="zh-CN"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linds(horizontal)">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animBg="1"/>
      <p:bldP spid="6" grpId="0"/>
      <p:bldP spid="7"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42876" y="357166"/>
            <a:ext cx="11333201" cy="3046988"/>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tabLst>
                <a:tab pos="2628900" algn="l"/>
              </a:tabLst>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10</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zh-CN" altLang="en-US" sz="3200" b="1" i="0" u="none" strike="noStrike" cap="none" normalizeH="0" baseline="0" dirty="0" smtClean="0">
                <a:ln>
                  <a:noFill/>
                </a:ln>
                <a:solidFill>
                  <a:srgbClr val="FF0000"/>
                </a:solidFill>
                <a:effectLst/>
                <a:latin typeface="黑体" panose="02010609060101010101" pitchFamily="49" charset="-122"/>
                <a:ea typeface="黑体" panose="02010609060101010101" pitchFamily="49" charset="-122"/>
                <a:cs typeface="Times New Roman" panose="02020603050405020304" pitchFamily="18" charset="0"/>
              </a:rPr>
              <a:t>（</a:t>
            </a:r>
            <a:r>
              <a:rPr kumimoji="0" lang="en-US" altLang="zh-CN" sz="3200" b="1" i="0" u="none" strike="noStrike" cap="none" normalizeH="0" baseline="0" dirty="0" smtClean="0">
                <a:ln>
                  <a:noFill/>
                </a:ln>
                <a:solidFill>
                  <a:srgbClr val="FF0000"/>
                </a:solidFill>
                <a:effectLst/>
                <a:latin typeface="Times New Roman" panose="02020603050405020304" pitchFamily="18" charset="0"/>
                <a:ea typeface="黑体" panose="02010609060101010101" pitchFamily="49" charset="-122"/>
                <a:cs typeface="Times New Roman" panose="02020603050405020304" pitchFamily="18" charset="0"/>
              </a:rPr>
              <a:t>2009</a:t>
            </a:r>
            <a:r>
              <a:rPr kumimoji="0" lang="en-US" altLang="zh-CN" sz="3200" b="1" i="0" u="none" strike="noStrike" cap="none" normalizeH="0" baseline="0" dirty="0" smtClean="0">
                <a:ln>
                  <a:noFill/>
                </a:ln>
                <a:solidFill>
                  <a:srgbClr val="FF0000"/>
                </a:solidFill>
                <a:effectLst/>
                <a:latin typeface="Arial" panose="020B0604020202020204"/>
                <a:ea typeface="宋体" panose="02010600030101010101" pitchFamily="2" charset="-122"/>
                <a:cs typeface="Times New Roman" panose="02020603050405020304" pitchFamily="18" charset="0"/>
              </a:rPr>
              <a:t>·</a:t>
            </a:r>
            <a:r>
              <a:rPr kumimoji="0" lang="zh-CN" altLang="en-US" sz="3200" b="1" i="0" u="none" strike="noStrike" cap="none" normalizeH="0" baseline="0" dirty="0" smtClean="0">
                <a:ln>
                  <a:noFill/>
                </a:ln>
                <a:solidFill>
                  <a:srgbClr val="FF0000"/>
                </a:solidFill>
                <a:effectLst/>
                <a:latin typeface="黑体" panose="02010609060101010101" pitchFamily="49" charset="-122"/>
                <a:ea typeface="黑体" panose="02010609060101010101" pitchFamily="49" charset="-122"/>
                <a:cs typeface="Times New Roman" panose="02020603050405020304" pitchFamily="18" charset="0"/>
              </a:rPr>
              <a:t>广东文基</a:t>
            </a:r>
            <a:r>
              <a:rPr kumimoji="0" lang="en-US" altLang="zh-CN" sz="3200" b="1" i="0" u="none" strike="noStrike" cap="none" normalizeH="0" baseline="0" dirty="0" smtClean="0">
                <a:ln>
                  <a:noFill/>
                </a:ln>
                <a:solidFill>
                  <a:srgbClr val="FF0000"/>
                </a:solidFill>
                <a:effectLst/>
                <a:latin typeface="Arial" panose="020B0604020202020204"/>
                <a:ea typeface="宋体" panose="02010600030101010101" pitchFamily="2" charset="-122"/>
                <a:cs typeface="Times New Roman" panose="02020603050405020304" pitchFamily="18" charset="0"/>
              </a:rPr>
              <a:t>·</a:t>
            </a:r>
            <a:r>
              <a:rPr kumimoji="0" lang="en-US" altLang="zh-CN" sz="3200" b="1" i="0" u="none" strike="noStrike" cap="none" normalizeH="0" baseline="0" dirty="0" smtClean="0">
                <a:ln>
                  <a:noFill/>
                </a:ln>
                <a:solidFill>
                  <a:srgbClr val="FF0000"/>
                </a:solidFill>
                <a:effectLst/>
                <a:latin typeface="Times New Roman" panose="02020603050405020304" pitchFamily="18" charset="0"/>
                <a:ea typeface="黑体" panose="02010609060101010101" pitchFamily="49" charset="-122"/>
                <a:cs typeface="Times New Roman" panose="02020603050405020304" pitchFamily="18" charset="0"/>
              </a:rPr>
              <a:t>27</a:t>
            </a:r>
            <a:r>
              <a:rPr kumimoji="0" lang="zh-CN" altLang="en-US" sz="3200" b="1" i="0" u="none" strike="noStrike" cap="none" normalizeH="0" baseline="0" dirty="0" smtClean="0">
                <a:ln>
                  <a:noFill/>
                </a:ln>
                <a:solidFill>
                  <a:srgbClr val="FF0000"/>
                </a:solidFill>
                <a:effectLst/>
                <a:latin typeface="黑体" panose="02010609060101010101" pitchFamily="49" charset="-122"/>
                <a:ea typeface="黑体" panose="02010609060101010101" pitchFamily="49" charset="-122"/>
                <a:cs typeface="Times New Roman" panose="02020603050405020304" pitchFamily="18" charset="0"/>
              </a:rPr>
              <a:t>）</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邓小平曾公开评价某次会议，</a:t>
            </a:r>
            <a:r>
              <a:rPr kumimoji="0" lang="zh-CN" altLang="en-US" sz="3200" b="1"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32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虽然过去我们已经进行了多年的社会主义建设，但是我们仍然有足够的理由说，这是一个新的历史发展阶段的开端。</a:t>
            </a:r>
            <a:r>
              <a:rPr kumimoji="0" lang="zh-CN" altLang="en-US" sz="3200" b="1"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32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这</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次会议是</a:t>
            </a: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a:t>
            </a:r>
            <a:r>
              <a:rPr kumimoji="0" lang="zh-CN" altLang="en-US" sz="32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　　</a:t>
            </a: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a:t>
            </a:r>
            <a:endParaRPr kumimoji="0" lang="en-US" altLang="zh-CN"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tab pos="2628900" algn="l"/>
              </a:tabLst>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．中共八大     		</a:t>
            </a: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B</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．中共十四大   </a:t>
            </a:r>
            <a:endParaRPr kumimoji="0" lang="zh-CN" altLang="en-US"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tab pos="2628900" algn="l"/>
              </a:tabLst>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C</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．中共十二大 		</a:t>
            </a: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D</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．中共十一届三中全会</a:t>
            </a:r>
            <a:endParaRPr kumimoji="0" lang="zh-CN" altLang="en-US"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3" name="矩形 2"/>
          <p:cNvSpPr/>
          <p:nvPr/>
        </p:nvSpPr>
        <p:spPr>
          <a:xfrm>
            <a:off x="1276289" y="1643050"/>
            <a:ext cx="62709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D</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Rectangle 1"/>
          <p:cNvSpPr>
            <a:spLocks noChangeArrowheads="1"/>
          </p:cNvSpPr>
          <p:nvPr/>
        </p:nvSpPr>
        <p:spPr bwMode="auto">
          <a:xfrm>
            <a:off x="117435" y="3571876"/>
            <a:ext cx="11333202" cy="3046988"/>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11</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zh-CN" altLang="en-US" sz="3200" b="1" i="0" u="none" strike="noStrike" cap="none" normalizeH="0" baseline="0" dirty="0" smtClean="0">
                <a:ln>
                  <a:noFill/>
                </a:ln>
                <a:solidFill>
                  <a:srgbClr val="FF0000"/>
                </a:solidFill>
                <a:effectLst/>
                <a:latin typeface="黑体" panose="02010609060101010101" pitchFamily="49" charset="-122"/>
                <a:ea typeface="黑体" panose="02010609060101010101" pitchFamily="49" charset="-122"/>
                <a:cs typeface="Times New Roman" panose="02020603050405020304" pitchFamily="18" charset="0"/>
              </a:rPr>
              <a:t>（</a:t>
            </a:r>
            <a:r>
              <a:rPr kumimoji="0" lang="en-US" altLang="zh-CN" sz="3200" b="1" i="0" u="none" strike="noStrike" cap="none" normalizeH="0" baseline="0" dirty="0" smtClean="0">
                <a:ln>
                  <a:noFill/>
                </a:ln>
                <a:solidFill>
                  <a:srgbClr val="FF0000"/>
                </a:solidFill>
                <a:effectLst/>
                <a:latin typeface="Times New Roman" panose="02020603050405020304" pitchFamily="18" charset="0"/>
                <a:ea typeface="黑体" panose="02010609060101010101" pitchFamily="49" charset="-122"/>
                <a:cs typeface="Times New Roman" panose="02020603050405020304" pitchFamily="18" charset="0"/>
              </a:rPr>
              <a:t>2007</a:t>
            </a:r>
            <a:r>
              <a:rPr kumimoji="0" lang="en-US" altLang="zh-CN" sz="3200" b="1" i="0" u="none" strike="noStrike" cap="none" normalizeH="0" baseline="0" dirty="0" smtClean="0">
                <a:ln>
                  <a:noFill/>
                </a:ln>
                <a:solidFill>
                  <a:srgbClr val="FF0000"/>
                </a:solidFill>
                <a:effectLst/>
                <a:latin typeface="Arial" panose="020B0604020202020204"/>
                <a:ea typeface="宋体" panose="02010600030101010101" pitchFamily="2" charset="-122"/>
                <a:cs typeface="Times New Roman" panose="02020603050405020304" pitchFamily="18" charset="0"/>
              </a:rPr>
              <a:t>·</a:t>
            </a:r>
            <a:r>
              <a:rPr kumimoji="0" lang="zh-CN" altLang="en-US" sz="3200" b="1" i="0" u="none" strike="noStrike" cap="none" normalizeH="0" baseline="0" dirty="0" smtClean="0">
                <a:ln>
                  <a:noFill/>
                </a:ln>
                <a:solidFill>
                  <a:srgbClr val="FF0000"/>
                </a:solidFill>
                <a:effectLst/>
                <a:latin typeface="黑体" panose="02010609060101010101" pitchFamily="49" charset="-122"/>
                <a:ea typeface="黑体" panose="02010609060101010101" pitchFamily="49" charset="-122"/>
                <a:cs typeface="Times New Roman" panose="02020603050405020304" pitchFamily="18" charset="0"/>
              </a:rPr>
              <a:t>广东文基</a:t>
            </a:r>
            <a:r>
              <a:rPr kumimoji="0" lang="en-US" altLang="zh-CN" sz="3200" b="1" i="0" u="none" strike="noStrike" cap="none" normalizeH="0" baseline="0" dirty="0" smtClean="0">
                <a:ln>
                  <a:noFill/>
                </a:ln>
                <a:solidFill>
                  <a:srgbClr val="FF0000"/>
                </a:solidFill>
                <a:effectLst/>
                <a:latin typeface="Arial" panose="020B0604020202020204"/>
                <a:ea typeface="宋体" panose="02010600030101010101" pitchFamily="2" charset="-122"/>
                <a:cs typeface="Times New Roman" panose="02020603050405020304" pitchFamily="18" charset="0"/>
              </a:rPr>
              <a:t>·</a:t>
            </a:r>
            <a:r>
              <a:rPr kumimoji="0" lang="en-US" altLang="zh-CN" sz="3200" b="1" i="0" u="none" strike="noStrike" cap="none" normalizeH="0" baseline="0" dirty="0" smtClean="0">
                <a:ln>
                  <a:noFill/>
                </a:ln>
                <a:solidFill>
                  <a:srgbClr val="FF0000"/>
                </a:solidFill>
                <a:effectLst/>
                <a:latin typeface="Times New Roman" panose="02020603050405020304" pitchFamily="18" charset="0"/>
                <a:ea typeface="黑体" panose="02010609060101010101" pitchFamily="49" charset="-122"/>
                <a:cs typeface="Times New Roman" panose="02020603050405020304" pitchFamily="18" charset="0"/>
              </a:rPr>
              <a:t>27</a:t>
            </a:r>
            <a:r>
              <a:rPr kumimoji="0" lang="zh-CN" altLang="en-US" sz="3200" b="1" i="0" u="none" strike="noStrike" cap="none" normalizeH="0" baseline="0" dirty="0" smtClean="0">
                <a:ln>
                  <a:noFill/>
                </a:ln>
                <a:solidFill>
                  <a:srgbClr val="FF0000"/>
                </a:solidFill>
                <a:effectLst/>
                <a:latin typeface="黑体" panose="02010609060101010101" pitchFamily="49" charset="-122"/>
                <a:ea typeface="黑体" panose="02010609060101010101" pitchFamily="49" charset="-122"/>
                <a:cs typeface="Times New Roman" panose="02020603050405020304" pitchFamily="18" charset="0"/>
              </a:rPr>
              <a:t>）</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中国共产党十一届三中全会是新中国历史上的一个伟大转折，这次会议标志着</a:t>
            </a: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a:t>
            </a:r>
            <a:r>
              <a:rPr kumimoji="0" lang="zh-CN" altLang="en-US" sz="32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　　</a:t>
            </a: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a:t>
            </a:r>
            <a:endParaRPr kumimoji="0" lang="en-US" altLang="zh-CN"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．社会主义市场经济体制在中国确立</a:t>
            </a:r>
            <a:r>
              <a:rPr kumimoji="0" lang="zh-CN" altLang="en-US" sz="3200" b="1"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  </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zh-CN" altLang="en-US" sz="3200" b="1"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 </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0" lang="zh-CN" altLang="en-US"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B</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．社会主义制度在中国确立    </a:t>
            </a:r>
            <a:endParaRPr kumimoji="0" lang="zh-CN" altLang="en-US"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C</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．党和国家的工作重心发生转移</a:t>
            </a:r>
            <a:r>
              <a:rPr kumimoji="0" lang="zh-CN" altLang="en-US" sz="3200" b="1"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   </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0" lang="zh-CN" altLang="en-US"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D</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．政治体制改革全面启动</a:t>
            </a:r>
            <a:endParaRPr kumimoji="0" lang="zh-CN" altLang="en-US"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5" name="矩形 4"/>
          <p:cNvSpPr/>
          <p:nvPr/>
        </p:nvSpPr>
        <p:spPr>
          <a:xfrm>
            <a:off x="8203267" y="3929066"/>
            <a:ext cx="55816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927031" y="1403331"/>
            <a:ext cx="5500726" cy="500058"/>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3</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．中共三大（</a:t>
            </a:r>
            <a:r>
              <a:rPr kumimoji="0" lang="en-US" altLang="zh-CN"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1923</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年，广州）</a:t>
            </a:r>
            <a:endPar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3" name="Text Box 4"/>
          <p:cNvSpPr txBox="1">
            <a:spLocks noChangeArrowheads="1"/>
          </p:cNvSpPr>
          <p:nvPr/>
        </p:nvSpPr>
        <p:spPr bwMode="auto">
          <a:xfrm>
            <a:off x="760377" y="4071942"/>
            <a:ext cx="9858444" cy="1384995"/>
          </a:xfrm>
          <a:prstGeom prst="rect">
            <a:avLst/>
          </a:prstGeom>
          <a:noFill/>
          <a:ln w="9525">
            <a:noFill/>
            <a:miter lim="800000"/>
          </a:ln>
          <a:effectLst/>
        </p:spPr>
        <p:txBody>
          <a:bodyPr wrap="square">
            <a:spAutoFit/>
          </a:bodyPr>
          <a:lstStyle/>
          <a:p>
            <a:r>
              <a:rPr lang="zh-CN" altLang="en-US" sz="2800" b="1" dirty="0" smtClean="0">
                <a:solidFill>
                  <a:schemeClr val="tx1"/>
                </a:solidFill>
                <a:latin typeface="黑体" panose="02010609060101010101" pitchFamily="49" charset="-122"/>
                <a:ea typeface="黑体" panose="02010609060101010101" pitchFamily="49" charset="-122"/>
                <a:sym typeface="Wingdings" panose="05000000000000000000" pitchFamily="2" charset="2"/>
              </a:rPr>
              <a:t>①</a:t>
            </a:r>
            <a:r>
              <a:rPr lang="zh-CN" altLang="en-US" sz="2800" b="1" dirty="0" smtClean="0">
                <a:solidFill>
                  <a:schemeClr val="tx1"/>
                </a:solidFill>
              </a:rPr>
              <a:t>大会决定共产党员以个人身</a:t>
            </a:r>
            <a:r>
              <a:rPr lang="zh-CN" altLang="en-US" sz="2800" b="1" dirty="0" smtClean="0"/>
              <a:t>份</a:t>
            </a:r>
            <a:r>
              <a:rPr lang="zh-CN" altLang="en-US" sz="2800" b="1" dirty="0" smtClean="0">
                <a:solidFill>
                  <a:schemeClr val="tx1"/>
                </a:solidFill>
              </a:rPr>
              <a:t>加入孙中山领导的中国国民党，实现国共合作，</a:t>
            </a:r>
            <a:r>
              <a:rPr lang="zh-CN" altLang="en-US" sz="2800" b="1" dirty="0" smtClean="0"/>
              <a:t>建立革命统一战线</a:t>
            </a:r>
            <a:r>
              <a:rPr lang="zh-CN" altLang="en-US" sz="2800" b="1" dirty="0" smtClean="0">
                <a:solidFill>
                  <a:schemeClr val="tx1"/>
                </a:solidFill>
              </a:rPr>
              <a:t>；</a:t>
            </a:r>
            <a:endParaRPr lang="en-US" altLang="zh-CN" sz="2800" b="1" dirty="0" smtClean="0">
              <a:solidFill>
                <a:schemeClr val="tx1"/>
              </a:solidFill>
            </a:endParaRPr>
          </a:p>
          <a:p>
            <a:r>
              <a:rPr lang="zh-CN" altLang="en-US" sz="2800" b="1" dirty="0" smtClean="0">
                <a:solidFill>
                  <a:schemeClr val="tx1"/>
                </a:solidFill>
                <a:latin typeface="黑体" panose="02010609060101010101" pitchFamily="49" charset="-122"/>
                <a:ea typeface="黑体" panose="02010609060101010101" pitchFamily="49" charset="-122"/>
              </a:rPr>
              <a:t>②</a:t>
            </a:r>
            <a:r>
              <a:rPr lang="zh-CN" altLang="en-US" sz="2800" b="1" dirty="0" smtClean="0">
                <a:solidFill>
                  <a:schemeClr val="tx1"/>
                </a:solidFill>
              </a:rPr>
              <a:t>规定党必须在政治上、思想上、组织上保持自己的独立性。</a:t>
            </a:r>
            <a:endParaRPr lang="zh-CN" altLang="en-US" sz="2800" b="1" dirty="0"/>
          </a:p>
        </p:txBody>
      </p:sp>
      <p:sp>
        <p:nvSpPr>
          <p:cNvPr id="4" name="矩形 3"/>
          <p:cNvSpPr/>
          <p:nvPr/>
        </p:nvSpPr>
        <p:spPr>
          <a:xfrm>
            <a:off x="546063" y="3286124"/>
            <a:ext cx="2973891"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2</a:t>
            </a:r>
            <a:r>
              <a:rPr lang="zh-CN" altLang="en-US" sz="2800" b="1" dirty="0" smtClean="0"/>
              <a:t>）主要内容： </a:t>
            </a:r>
            <a:endParaRPr lang="zh-CN" altLang="en-US" sz="2800" b="1" dirty="0"/>
          </a:p>
        </p:txBody>
      </p:sp>
      <p:sp>
        <p:nvSpPr>
          <p:cNvPr id="5" name="矩形 4"/>
          <p:cNvSpPr/>
          <p:nvPr/>
        </p:nvSpPr>
        <p:spPr>
          <a:xfrm>
            <a:off x="3189269" y="-71462"/>
            <a:ext cx="5286412" cy="707886"/>
          </a:xfrm>
          <a:prstGeom prst="rect">
            <a:avLst/>
          </a:prstGeom>
        </p:spPr>
        <p:txBody>
          <a:bodyPr wrap="square">
            <a:spAutoFit/>
          </a:bodyPr>
          <a:lstStyle/>
          <a:p>
            <a:pPr marL="342900" lvl="0" indent="-342900">
              <a:spcBef>
                <a:spcPct val="20000"/>
              </a:spcBef>
              <a:defRPr/>
            </a:pPr>
            <a:r>
              <a:rPr lang="en-US" altLang="zh-CN" sz="4000" dirty="0">
                <a:latin typeface="微软雅黑" panose="020B0503020204020204" pitchFamily="34" charset="-122"/>
                <a:ea typeface="微软雅黑" panose="020B0503020204020204" pitchFamily="34" charset="-122"/>
              </a:rPr>
              <a:t> </a:t>
            </a:r>
            <a:r>
              <a:rPr lang="zh-CN" altLang="en-US" sz="4000" b="1" dirty="0" smtClean="0">
                <a:latin typeface="微软雅黑" panose="020B0503020204020204" pitchFamily="34" charset="-122"/>
                <a:ea typeface="微软雅黑" panose="020B0503020204020204" pitchFamily="34" charset="-122"/>
              </a:rPr>
              <a:t>一</a:t>
            </a:r>
            <a:r>
              <a:rPr lang="zh-CN" altLang="en-US" sz="4000" b="1" dirty="0">
                <a:latin typeface="微软雅黑" panose="020B0503020204020204" pitchFamily="34" charset="-122"/>
                <a:ea typeface="微软雅黑" panose="020B0503020204020204" pitchFamily="34" charset="-122"/>
              </a:rPr>
              <a:t>、党的创建时期</a:t>
            </a:r>
            <a:endParaRPr lang="zh-CN" altLang="en-US" sz="4000" dirty="0">
              <a:latin typeface="微软雅黑" panose="020B0503020204020204" pitchFamily="34" charset="-122"/>
              <a:ea typeface="微软雅黑" panose="020B0503020204020204" pitchFamily="34" charset="-122"/>
            </a:endParaRPr>
          </a:p>
        </p:txBody>
      </p:sp>
      <p:sp>
        <p:nvSpPr>
          <p:cNvPr id="41985" name="Rectangle 1"/>
          <p:cNvSpPr>
            <a:spLocks noChangeArrowheads="1"/>
          </p:cNvSpPr>
          <p:nvPr/>
        </p:nvSpPr>
        <p:spPr bwMode="auto">
          <a:xfrm>
            <a:off x="551512" y="2467296"/>
            <a:ext cx="6138219" cy="52322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2800" b="1" i="0" u="none" strike="noStrike" cap="none" normalizeH="0" baseline="0" smtClean="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rPr>
              <a:t>（</a:t>
            </a:r>
            <a:r>
              <a:rPr kumimoji="0" lang="en-US" altLang="zh-CN" sz="2800" b="1" i="0" u="none" strike="noStrike" cap="none" normalizeH="0" baseline="0" smtClean="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rPr>
              <a:t>1</a:t>
            </a:r>
            <a:r>
              <a:rPr kumimoji="0" lang="zh-CN" altLang="en-US" sz="2800" b="1" i="0" u="none" strike="noStrike" cap="none" normalizeH="0" baseline="0" smtClean="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rPr>
              <a:t>）背景：第一次工人运动高潮失败</a:t>
            </a:r>
            <a:endParaRPr kumimoji="0" lang="zh-CN" altLang="en-US" sz="2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7" name="矩形 6"/>
          <p:cNvSpPr/>
          <p:nvPr/>
        </p:nvSpPr>
        <p:spPr>
          <a:xfrm>
            <a:off x="617501" y="5643578"/>
            <a:ext cx="10644262" cy="954107"/>
          </a:xfrm>
          <a:prstGeom prst="rect">
            <a:avLst/>
          </a:prstGeom>
        </p:spPr>
        <p:txBody>
          <a:bodyPr wrap="square">
            <a:spAutoFit/>
          </a:bodyPr>
          <a:lstStyle/>
          <a:p>
            <a:pPr>
              <a:buFont typeface="Wingdings" panose="05000000000000000000" pitchFamily="2" charset="2"/>
              <a:buNone/>
            </a:pPr>
            <a:r>
              <a:rPr lang="zh-CN" altLang="en-US" sz="2800" b="1" dirty="0" smtClean="0"/>
              <a:t>（</a:t>
            </a:r>
            <a:r>
              <a:rPr lang="en-US" altLang="zh-CN" sz="2800" b="1" dirty="0" smtClean="0"/>
              <a:t>3</a:t>
            </a:r>
            <a:r>
              <a:rPr lang="zh-CN" altLang="en-US" sz="2800" b="1" dirty="0" smtClean="0"/>
              <a:t>）意义：推动了国共两党第一次合作的实现、革命统一战线的建立和国民革命 运动高潮的到来。</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31749" y="1357298"/>
            <a:ext cx="6429420" cy="571504"/>
          </a:xfrm>
        </p:spPr>
        <p:txBody>
          <a:bodyPr>
            <a:noAutofit/>
          </a:bodyPr>
          <a:lstStyle/>
          <a:p>
            <a:r>
              <a:rPr lang="en-US" altLang="zh-CN" sz="3200" dirty="0" smtClean="0">
                <a:solidFill>
                  <a:srgbClr val="FF0000"/>
                </a:solidFill>
                <a:latin typeface="黑体" panose="02010609060101010101" pitchFamily="49" charset="-122"/>
                <a:ea typeface="黑体" panose="02010609060101010101" pitchFamily="49" charset="-122"/>
              </a:rPr>
              <a:t>1</a:t>
            </a:r>
            <a:r>
              <a:rPr lang="zh-CN" altLang="en-US" sz="3200" dirty="0" smtClean="0">
                <a:solidFill>
                  <a:srgbClr val="FF0000"/>
                </a:solidFill>
                <a:latin typeface="黑体" panose="02010609060101010101" pitchFamily="49" charset="-122"/>
                <a:ea typeface="黑体" panose="02010609060101010101" pitchFamily="49" charset="-122"/>
              </a:rPr>
              <a:t>、中共四大（</a:t>
            </a:r>
            <a:r>
              <a:rPr lang="en-US" altLang="zh-CN" sz="3200" dirty="0" smtClean="0">
                <a:solidFill>
                  <a:srgbClr val="FF0000"/>
                </a:solidFill>
                <a:latin typeface="黑体" panose="02010609060101010101" pitchFamily="49" charset="-122"/>
                <a:ea typeface="黑体" panose="02010609060101010101" pitchFamily="49" charset="-122"/>
              </a:rPr>
              <a:t>1925</a:t>
            </a:r>
            <a:r>
              <a:rPr lang="zh-CN" altLang="en-US" sz="3200" dirty="0" smtClean="0">
                <a:solidFill>
                  <a:srgbClr val="FF0000"/>
                </a:solidFill>
                <a:latin typeface="黑体" panose="02010609060101010101" pitchFamily="49" charset="-122"/>
                <a:ea typeface="黑体" panose="02010609060101010101" pitchFamily="49" charset="-122"/>
              </a:rPr>
              <a:t>，上海）</a:t>
            </a:r>
            <a:endParaRPr lang="zh-CN" altLang="en-US" sz="3200" dirty="0">
              <a:solidFill>
                <a:srgbClr val="FF0000"/>
              </a:solidFill>
              <a:latin typeface="黑体" panose="02010609060101010101" pitchFamily="49" charset="-122"/>
              <a:ea typeface="黑体" panose="02010609060101010101" pitchFamily="49" charset="-122"/>
            </a:endParaRPr>
          </a:p>
        </p:txBody>
      </p:sp>
      <p:sp>
        <p:nvSpPr>
          <p:cNvPr id="5" name="矩形 4"/>
          <p:cNvSpPr/>
          <p:nvPr/>
        </p:nvSpPr>
        <p:spPr>
          <a:xfrm>
            <a:off x="913172" y="2262838"/>
            <a:ext cx="2061783" cy="523220"/>
          </a:xfrm>
          <a:prstGeom prst="rect">
            <a:avLst/>
          </a:prstGeom>
        </p:spPr>
        <p:txBody>
          <a:bodyPr wrap="none">
            <a:spAutoFit/>
          </a:bodyPr>
          <a:lstStyle/>
          <a:p>
            <a:pPr>
              <a:buFont typeface="Wingdings" panose="05000000000000000000" pitchFamily="2" charset="2"/>
              <a:buNone/>
            </a:pPr>
            <a:r>
              <a:rPr lang="zh-CN" altLang="en-US" sz="2800" b="1" dirty="0" smtClean="0"/>
              <a:t>主要内容： </a:t>
            </a:r>
            <a:endParaRPr lang="zh-CN" altLang="en-US" sz="2800" b="1" dirty="0"/>
          </a:p>
        </p:txBody>
      </p:sp>
      <p:sp>
        <p:nvSpPr>
          <p:cNvPr id="6" name="矩形 5"/>
          <p:cNvSpPr/>
          <p:nvPr/>
        </p:nvSpPr>
        <p:spPr>
          <a:xfrm>
            <a:off x="903253" y="3071810"/>
            <a:ext cx="10072758" cy="1814830"/>
          </a:xfrm>
          <a:prstGeom prst="rect">
            <a:avLst/>
          </a:prstGeom>
        </p:spPr>
        <p:txBody>
          <a:bodyPr wrap="square">
            <a:spAutoFit/>
          </a:bodyPr>
          <a:lstStyle/>
          <a:p>
            <a:pPr>
              <a:buNone/>
            </a:pPr>
            <a:r>
              <a:rPr lang="zh-CN" altLang="en-US" sz="2800" b="1" dirty="0" smtClean="0"/>
              <a:t> 这次大会的中心议题是研究和讨论中国共产党如何加强对日益高涨的革命运动的领导、工人阶级如何参加民族革命运动以及党在组织上和群众工作上如何进行准备的问题。</a:t>
            </a:r>
            <a:endParaRPr lang="en-US" altLang="zh-CN" sz="2800" b="1" dirty="0" smtClean="0"/>
          </a:p>
          <a:p>
            <a:pPr>
              <a:buNone/>
            </a:pPr>
            <a:endParaRPr lang="zh-CN" altLang="en-US" sz="2800" dirty="0"/>
          </a:p>
        </p:txBody>
      </p:sp>
      <p:sp>
        <p:nvSpPr>
          <p:cNvPr id="7" name="Rectangle 2"/>
          <p:cNvSpPr txBox="1">
            <a:spLocks noRot="1" noChangeArrowheads="1"/>
          </p:cNvSpPr>
          <p:nvPr/>
        </p:nvSpPr>
        <p:spPr>
          <a:xfrm>
            <a:off x="2689203" y="228600"/>
            <a:ext cx="5429288" cy="771508"/>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二、国民大革命时期</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3" name="文本框 2"/>
          <p:cNvSpPr txBox="1"/>
          <p:nvPr/>
        </p:nvSpPr>
        <p:spPr>
          <a:xfrm>
            <a:off x="1512570" y="1928495"/>
            <a:ext cx="2941320" cy="368300"/>
          </a:xfrm>
          <a:prstGeom prst="rect">
            <a:avLst/>
          </a:prstGeom>
          <a:noFill/>
        </p:spPr>
        <p:txBody>
          <a:bodyPr wrap="none" rtlCol="0" anchor="t">
            <a:spAutoFit/>
          </a:bodyPr>
          <a:p>
            <a:pPr>
              <a:buNone/>
            </a:pPr>
            <a:r>
              <a:rPr lang="zh-CN" altLang="en-US" b="1" dirty="0" smtClean="0">
                <a:sym typeface="+mn-ea"/>
              </a:rPr>
              <a:t>（背景：国共合作建立后）</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03187" y="1142984"/>
            <a:ext cx="9572692" cy="725470"/>
          </a:xfrm>
        </p:spPr>
        <p:txBody>
          <a:bodyPr>
            <a:noAutofit/>
          </a:bodyPr>
          <a:lstStyle/>
          <a:p>
            <a:r>
              <a:rPr lang="en-US" altLang="zh-CN" sz="3200" dirty="0" smtClean="0">
                <a:solidFill>
                  <a:srgbClr val="FF0000"/>
                </a:solidFill>
                <a:latin typeface="黑体" panose="02010609060101010101" pitchFamily="49" charset="-122"/>
                <a:ea typeface="黑体" panose="02010609060101010101" pitchFamily="49" charset="-122"/>
              </a:rPr>
              <a:t>2</a:t>
            </a:r>
            <a:r>
              <a:rPr lang="zh-CN" altLang="en-US" sz="3200" dirty="0" smtClean="0">
                <a:solidFill>
                  <a:srgbClr val="FF0000"/>
                </a:solidFill>
                <a:latin typeface="黑体" panose="02010609060101010101" pitchFamily="49" charset="-122"/>
                <a:ea typeface="黑体" panose="02010609060101010101" pitchFamily="49" charset="-122"/>
              </a:rPr>
              <a:t>、中共五大（</a:t>
            </a:r>
            <a:r>
              <a:rPr lang="en-US" altLang="zh-CN" sz="3200" dirty="0" smtClean="0">
                <a:solidFill>
                  <a:srgbClr val="FF0000"/>
                </a:solidFill>
                <a:latin typeface="黑体" panose="02010609060101010101" pitchFamily="49" charset="-122"/>
                <a:ea typeface="黑体" panose="02010609060101010101" pitchFamily="49" charset="-122"/>
              </a:rPr>
              <a:t>1927</a:t>
            </a:r>
            <a:r>
              <a:rPr lang="zh-CN" altLang="en-US" sz="3200" dirty="0" smtClean="0">
                <a:solidFill>
                  <a:srgbClr val="FF0000"/>
                </a:solidFill>
                <a:latin typeface="黑体" panose="02010609060101010101" pitchFamily="49" charset="-122"/>
                <a:ea typeface="黑体" panose="02010609060101010101" pitchFamily="49" charset="-122"/>
              </a:rPr>
              <a:t>年</a:t>
            </a:r>
            <a:r>
              <a:rPr lang="en-US" altLang="zh-CN" sz="3200" dirty="0" smtClean="0">
                <a:solidFill>
                  <a:srgbClr val="FF0000"/>
                </a:solidFill>
                <a:latin typeface="黑体" panose="02010609060101010101" pitchFamily="49" charset="-122"/>
                <a:ea typeface="黑体" panose="02010609060101010101" pitchFamily="49" charset="-122"/>
              </a:rPr>
              <a:t>4</a:t>
            </a:r>
            <a:r>
              <a:rPr lang="zh-CN" altLang="en-US" sz="3200" dirty="0" smtClean="0">
                <a:solidFill>
                  <a:srgbClr val="FF0000"/>
                </a:solidFill>
                <a:latin typeface="黑体" panose="02010609060101010101" pitchFamily="49" charset="-122"/>
                <a:ea typeface="黑体" panose="02010609060101010101" pitchFamily="49" charset="-122"/>
              </a:rPr>
              <a:t>月</a:t>
            </a:r>
            <a:r>
              <a:rPr lang="en-US" altLang="zh-CN" sz="3200" dirty="0" smtClean="0">
                <a:solidFill>
                  <a:srgbClr val="FF0000"/>
                </a:solidFill>
                <a:latin typeface="黑体" panose="02010609060101010101" pitchFamily="49" charset="-122"/>
                <a:ea typeface="黑体" panose="02010609060101010101" pitchFamily="49" charset="-122"/>
              </a:rPr>
              <a:t>27</a:t>
            </a:r>
            <a:r>
              <a:rPr lang="zh-CN" altLang="en-US" sz="3200" dirty="0" smtClean="0">
                <a:solidFill>
                  <a:srgbClr val="FF0000"/>
                </a:solidFill>
                <a:latin typeface="黑体" panose="02010609060101010101" pitchFamily="49" charset="-122"/>
                <a:ea typeface="黑体" panose="02010609060101010101" pitchFamily="49" charset="-122"/>
              </a:rPr>
              <a:t>日至</a:t>
            </a:r>
            <a:r>
              <a:rPr lang="en-US" altLang="zh-CN" sz="3200" dirty="0" smtClean="0">
                <a:solidFill>
                  <a:srgbClr val="FF0000"/>
                </a:solidFill>
                <a:latin typeface="黑体" panose="02010609060101010101" pitchFamily="49" charset="-122"/>
                <a:ea typeface="黑体" panose="02010609060101010101" pitchFamily="49" charset="-122"/>
              </a:rPr>
              <a:t>5</a:t>
            </a:r>
            <a:r>
              <a:rPr lang="zh-CN" altLang="en-US" sz="3200" dirty="0" smtClean="0">
                <a:solidFill>
                  <a:srgbClr val="FF0000"/>
                </a:solidFill>
                <a:latin typeface="黑体" panose="02010609060101010101" pitchFamily="49" charset="-122"/>
                <a:ea typeface="黑体" panose="02010609060101010101" pitchFamily="49" charset="-122"/>
              </a:rPr>
              <a:t>月</a:t>
            </a:r>
            <a:r>
              <a:rPr lang="en-US" altLang="zh-CN" sz="3200" dirty="0" smtClean="0">
                <a:solidFill>
                  <a:srgbClr val="FF0000"/>
                </a:solidFill>
                <a:latin typeface="黑体" panose="02010609060101010101" pitchFamily="49" charset="-122"/>
                <a:ea typeface="黑体" panose="02010609060101010101" pitchFamily="49" charset="-122"/>
              </a:rPr>
              <a:t>9</a:t>
            </a:r>
            <a:r>
              <a:rPr lang="zh-CN" altLang="en-US" sz="3200" dirty="0" smtClean="0">
                <a:solidFill>
                  <a:srgbClr val="FF0000"/>
                </a:solidFill>
                <a:latin typeface="黑体" panose="02010609060101010101" pitchFamily="49" charset="-122"/>
                <a:ea typeface="黑体" panose="02010609060101010101" pitchFamily="49" charset="-122"/>
              </a:rPr>
              <a:t>日   武汉）</a:t>
            </a:r>
            <a:endParaRPr lang="zh-CN" altLang="en-US" sz="3200" dirty="0">
              <a:solidFill>
                <a:srgbClr val="FF0000"/>
              </a:solidFill>
              <a:latin typeface="黑体" panose="02010609060101010101" pitchFamily="49" charset="-122"/>
              <a:ea typeface="黑体" panose="02010609060101010101" pitchFamily="49" charset="-122"/>
            </a:endParaRPr>
          </a:p>
        </p:txBody>
      </p:sp>
      <p:sp>
        <p:nvSpPr>
          <p:cNvPr id="5" name="矩形 4"/>
          <p:cNvSpPr/>
          <p:nvPr/>
        </p:nvSpPr>
        <p:spPr>
          <a:xfrm>
            <a:off x="546063" y="2048524"/>
            <a:ext cx="2973891"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1</a:t>
            </a:r>
            <a:r>
              <a:rPr lang="zh-CN" altLang="en-US" sz="2800" b="1" dirty="0" smtClean="0"/>
              <a:t>）主要内容： </a:t>
            </a:r>
            <a:endParaRPr lang="zh-CN" altLang="en-US" sz="2800" b="1" dirty="0"/>
          </a:p>
        </p:txBody>
      </p:sp>
      <p:sp>
        <p:nvSpPr>
          <p:cNvPr id="6" name="矩形 5"/>
          <p:cNvSpPr/>
          <p:nvPr/>
        </p:nvSpPr>
        <p:spPr>
          <a:xfrm>
            <a:off x="617501" y="2857496"/>
            <a:ext cx="9715568" cy="2677656"/>
          </a:xfrm>
          <a:prstGeom prst="rect">
            <a:avLst/>
          </a:prstGeom>
        </p:spPr>
        <p:txBody>
          <a:bodyPr wrap="square">
            <a:spAutoFit/>
          </a:bodyPr>
          <a:lstStyle/>
          <a:p>
            <a:pPr>
              <a:buNone/>
            </a:pPr>
            <a:r>
              <a:rPr lang="zh-CN" altLang="en-US" sz="2800" b="1" dirty="0" smtClean="0"/>
              <a:t>大会的主要任务是接受共产国际执委会第七次扩大会议关于中国问题的决议案，纠正陈独秀的机会主义错误，并决定党的重大方针政策。</a:t>
            </a:r>
            <a:endParaRPr lang="en-US" altLang="zh-CN" sz="2800" b="1" dirty="0" smtClean="0"/>
          </a:p>
          <a:p>
            <a:pPr>
              <a:buNone/>
            </a:pPr>
            <a:r>
              <a:rPr lang="zh-CN" altLang="en-US" sz="2800" b="1" dirty="0" smtClean="0"/>
              <a:t>（附注：</a:t>
            </a:r>
            <a:r>
              <a:rPr lang="zh-CN" altLang="en-US" sz="2800" b="1" dirty="0" smtClean="0">
                <a:solidFill>
                  <a:srgbClr val="FF0000"/>
                </a:solidFill>
              </a:rPr>
              <a:t>中共五大是在蒋介石集团发动四一二反革命政变之后半个月，武汉汪精卫集团日趋反动，中国革命处于危急关头召开的。</a:t>
            </a:r>
            <a:r>
              <a:rPr lang="zh-CN" altLang="en-US" sz="2800" b="1" dirty="0" smtClean="0"/>
              <a:t>）</a:t>
            </a:r>
            <a:endParaRPr lang="en-US" altLang="zh-CN" sz="2800" b="1" dirty="0" smtClean="0"/>
          </a:p>
        </p:txBody>
      </p:sp>
      <p:sp>
        <p:nvSpPr>
          <p:cNvPr id="7" name="Rectangle 2"/>
          <p:cNvSpPr txBox="1">
            <a:spLocks noRot="1" noChangeArrowheads="1"/>
          </p:cNvSpPr>
          <p:nvPr/>
        </p:nvSpPr>
        <p:spPr>
          <a:xfrm>
            <a:off x="2689203" y="228600"/>
            <a:ext cx="5429288" cy="771508"/>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二、国民大革命时期</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760377" y="3071810"/>
            <a:ext cx="10429948" cy="3108543"/>
          </a:xfrm>
          <a:prstGeom prst="rect">
            <a:avLst/>
          </a:prstGeom>
        </p:spPr>
        <p:txBody>
          <a:bodyPr wrap="square">
            <a:spAutoFit/>
          </a:bodyPr>
          <a:lstStyle/>
          <a:p>
            <a:r>
              <a:rPr lang="zh-CN" altLang="en-US" sz="2800" b="1" dirty="0" smtClean="0"/>
              <a:t>这次代表大会是在大革命的紧急关头召开的。  中共五大虽然批判了陈独秀的右倾错误，但对争夺革命领导权所迫切需要解决的重大问题，如改造武汉国民党、改造武汉国民政府、组织和扩大党对革命武装的领导等问题，均未作出切合实际的回答。大会对陈独秀右倾投降主义的实质和危害也缺乏深刻的认识。</a:t>
            </a:r>
            <a:r>
              <a:rPr lang="zh-CN" altLang="en-US" sz="2800" b="1" dirty="0" smtClean="0">
                <a:solidFill>
                  <a:srgbClr val="FF0000"/>
                </a:solidFill>
              </a:rPr>
              <a:t>陈独秀虽然作了一些检查，但没有真正改正错误。因此，五大实际上并未解决挽救时局的问题。 </a:t>
            </a:r>
            <a:endParaRPr lang="zh-CN" altLang="en-US" sz="2800" b="1" dirty="0" smtClean="0">
              <a:solidFill>
                <a:srgbClr val="FF0000"/>
              </a:solidFill>
            </a:endParaRPr>
          </a:p>
        </p:txBody>
      </p:sp>
      <p:sp>
        <p:nvSpPr>
          <p:cNvPr id="6" name="矩形 5"/>
          <p:cNvSpPr/>
          <p:nvPr/>
        </p:nvSpPr>
        <p:spPr>
          <a:xfrm>
            <a:off x="546063" y="2285992"/>
            <a:ext cx="2170787"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2</a:t>
            </a:r>
            <a:r>
              <a:rPr lang="zh-CN" altLang="en-US" sz="2800" b="1" dirty="0" smtClean="0"/>
              <a:t>）影响：</a:t>
            </a:r>
            <a:endParaRPr lang="zh-CN" altLang="en-US" sz="2800" b="1" dirty="0"/>
          </a:p>
        </p:txBody>
      </p:sp>
      <p:sp>
        <p:nvSpPr>
          <p:cNvPr id="7" name="Rectangle 2"/>
          <p:cNvSpPr txBox="1">
            <a:spLocks noRot="1" noChangeArrowheads="1"/>
          </p:cNvSpPr>
          <p:nvPr/>
        </p:nvSpPr>
        <p:spPr>
          <a:xfrm>
            <a:off x="2689203" y="228600"/>
            <a:ext cx="5429288" cy="771508"/>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二、国民大革命时期</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9" name="标题 1"/>
          <p:cNvSpPr>
            <a:spLocks noGrp="1"/>
          </p:cNvSpPr>
          <p:nvPr>
            <p:ph type="title"/>
          </p:nvPr>
        </p:nvSpPr>
        <p:spPr>
          <a:xfrm>
            <a:off x="403187" y="1142984"/>
            <a:ext cx="9572692" cy="725470"/>
          </a:xfrm>
        </p:spPr>
        <p:txBody>
          <a:bodyPr>
            <a:noAutofit/>
          </a:bodyPr>
          <a:lstStyle/>
          <a:p>
            <a:r>
              <a:rPr lang="en-US" altLang="zh-CN" sz="3200" dirty="0" smtClean="0">
                <a:solidFill>
                  <a:srgbClr val="FF0000"/>
                </a:solidFill>
                <a:latin typeface="黑体" panose="02010609060101010101" pitchFamily="49" charset="-122"/>
                <a:ea typeface="黑体" panose="02010609060101010101" pitchFamily="49" charset="-122"/>
              </a:rPr>
              <a:t>2</a:t>
            </a:r>
            <a:r>
              <a:rPr lang="zh-CN" altLang="en-US" sz="3200" dirty="0" smtClean="0">
                <a:solidFill>
                  <a:srgbClr val="FF0000"/>
                </a:solidFill>
                <a:latin typeface="黑体" panose="02010609060101010101" pitchFamily="49" charset="-122"/>
                <a:ea typeface="黑体" panose="02010609060101010101" pitchFamily="49" charset="-122"/>
              </a:rPr>
              <a:t>、中共五大（</a:t>
            </a:r>
            <a:r>
              <a:rPr lang="en-US" altLang="zh-CN" sz="3200" dirty="0" smtClean="0">
                <a:solidFill>
                  <a:srgbClr val="FF0000"/>
                </a:solidFill>
                <a:latin typeface="黑体" panose="02010609060101010101" pitchFamily="49" charset="-122"/>
                <a:ea typeface="黑体" panose="02010609060101010101" pitchFamily="49" charset="-122"/>
              </a:rPr>
              <a:t>1927</a:t>
            </a:r>
            <a:r>
              <a:rPr lang="zh-CN" altLang="en-US" sz="3200" dirty="0" smtClean="0">
                <a:solidFill>
                  <a:srgbClr val="FF0000"/>
                </a:solidFill>
                <a:latin typeface="黑体" panose="02010609060101010101" pitchFamily="49" charset="-122"/>
                <a:ea typeface="黑体" panose="02010609060101010101" pitchFamily="49" charset="-122"/>
              </a:rPr>
              <a:t>年</a:t>
            </a:r>
            <a:r>
              <a:rPr lang="en-US" altLang="zh-CN" sz="3200" dirty="0" smtClean="0">
                <a:solidFill>
                  <a:srgbClr val="FF0000"/>
                </a:solidFill>
                <a:latin typeface="黑体" panose="02010609060101010101" pitchFamily="49" charset="-122"/>
                <a:ea typeface="黑体" panose="02010609060101010101" pitchFamily="49" charset="-122"/>
              </a:rPr>
              <a:t>4</a:t>
            </a:r>
            <a:r>
              <a:rPr lang="zh-CN" altLang="en-US" sz="3200" dirty="0" smtClean="0">
                <a:solidFill>
                  <a:srgbClr val="FF0000"/>
                </a:solidFill>
                <a:latin typeface="黑体" panose="02010609060101010101" pitchFamily="49" charset="-122"/>
                <a:ea typeface="黑体" panose="02010609060101010101" pitchFamily="49" charset="-122"/>
              </a:rPr>
              <a:t>月</a:t>
            </a:r>
            <a:r>
              <a:rPr lang="en-US" altLang="zh-CN" sz="3200" dirty="0" smtClean="0">
                <a:solidFill>
                  <a:srgbClr val="FF0000"/>
                </a:solidFill>
                <a:latin typeface="黑体" panose="02010609060101010101" pitchFamily="49" charset="-122"/>
                <a:ea typeface="黑体" panose="02010609060101010101" pitchFamily="49" charset="-122"/>
              </a:rPr>
              <a:t>27</a:t>
            </a:r>
            <a:r>
              <a:rPr lang="zh-CN" altLang="en-US" sz="3200" dirty="0" smtClean="0">
                <a:solidFill>
                  <a:srgbClr val="FF0000"/>
                </a:solidFill>
                <a:latin typeface="黑体" panose="02010609060101010101" pitchFamily="49" charset="-122"/>
                <a:ea typeface="黑体" panose="02010609060101010101" pitchFamily="49" charset="-122"/>
              </a:rPr>
              <a:t>日至</a:t>
            </a:r>
            <a:r>
              <a:rPr lang="en-US" altLang="zh-CN" sz="3200" dirty="0" smtClean="0">
                <a:solidFill>
                  <a:srgbClr val="FF0000"/>
                </a:solidFill>
                <a:latin typeface="黑体" panose="02010609060101010101" pitchFamily="49" charset="-122"/>
                <a:ea typeface="黑体" panose="02010609060101010101" pitchFamily="49" charset="-122"/>
              </a:rPr>
              <a:t>5</a:t>
            </a:r>
            <a:r>
              <a:rPr lang="zh-CN" altLang="en-US" sz="3200" dirty="0" smtClean="0">
                <a:solidFill>
                  <a:srgbClr val="FF0000"/>
                </a:solidFill>
                <a:latin typeface="黑体" panose="02010609060101010101" pitchFamily="49" charset="-122"/>
                <a:ea typeface="黑体" panose="02010609060101010101" pitchFamily="49" charset="-122"/>
              </a:rPr>
              <a:t>月</a:t>
            </a:r>
            <a:r>
              <a:rPr lang="en-US" altLang="zh-CN" sz="3200" dirty="0" smtClean="0">
                <a:solidFill>
                  <a:srgbClr val="FF0000"/>
                </a:solidFill>
                <a:latin typeface="黑体" panose="02010609060101010101" pitchFamily="49" charset="-122"/>
                <a:ea typeface="黑体" panose="02010609060101010101" pitchFamily="49" charset="-122"/>
              </a:rPr>
              <a:t>9</a:t>
            </a:r>
            <a:r>
              <a:rPr lang="zh-CN" altLang="en-US" sz="3200" dirty="0" smtClean="0">
                <a:solidFill>
                  <a:srgbClr val="FF0000"/>
                </a:solidFill>
                <a:latin typeface="黑体" panose="02010609060101010101" pitchFamily="49" charset="-122"/>
                <a:ea typeface="黑体" panose="02010609060101010101" pitchFamily="49" charset="-122"/>
              </a:rPr>
              <a:t>日   武汉）</a:t>
            </a:r>
            <a:endParaRPr lang="zh-CN" altLang="en-US" sz="3200" dirty="0">
              <a:solidFill>
                <a:srgbClr val="FF00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ox(i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9" grpId="0"/>
    </p:bldLst>
  </p:timing>
</p:sld>
</file>

<file path=ppt/tags/tag1.xml><?xml version="1.0" encoding="utf-8"?>
<p:tagLst xmlns:p="http://schemas.openxmlformats.org/presentationml/2006/main">
  <p:tag name="KSO_WM_BEAUTIFY_FLAG" val="#wm#"/>
  <p:tag name="KSO_WM_TEMPLATE_CATEGORY" val="diagram"/>
  <p:tag name="KSO_WM_TEMPLATE_INDEX" val="20194654"/>
  <p:tag name="KSO_WM_SCREEN_THEME_FLAG" val="Dlrq25wU2PGuGg5bbmjbDKK35UV1ugR3wmZwp0l50e0MiRGiioexHMyKYdmQzgJR1vCGGnYYgxK/J/Rohq9J40wdxhWwVGUqfTIYBEXfBAU="/>
</p:tagLst>
</file>

<file path=ppt/tags/tag2.xml><?xml version="1.0" encoding="utf-8"?>
<p:tagLst xmlns:p="http://schemas.openxmlformats.org/presentationml/2006/main">
  <p:tag name="KSO_WM_BEAUTIFY_FLAG" val="#wm#"/>
  <p:tag name="KSO_WM_TEMPLATE_CATEGORY" val="diagram"/>
  <p:tag name="KSO_WM_TEMPLATE_INDEX" val="20194654"/>
  <p:tag name="KSO_WM_SCREEN_THEME_FLAG" val="Dlrq25wU2PGuGg5bbmjbDKK35UV1ugR3wmZwp0l50e0MiRGiioexHMyKYdmQzgJR1vCGGnYYgxK/J/Rohq9J40wdxhWwVGUqfTIYBEXfBAU="/>
</p:tagLst>
</file>

<file path=ppt/tags/tag3.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KK35UV1ugR3wmZwp0l50e0MiRGiioexHMyKYdmQzgJR1vCGGnYYgxK/J/Rohq9J40wdxhWwVGUqfTIYBEXfBAU="/>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9795</Words>
  <PresentationFormat>自定义</PresentationFormat>
  <Paragraphs>534</Paragraphs>
  <Slides>50</Slides>
  <Notes>1</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50</vt:i4>
      </vt:variant>
    </vt:vector>
  </HeadingPairs>
  <TitlesOfParts>
    <vt:vector size="65" baseType="lpstr">
      <vt:lpstr>Arial</vt:lpstr>
      <vt:lpstr>宋体</vt:lpstr>
      <vt:lpstr>Wingdings</vt:lpstr>
      <vt:lpstr>微软雅黑</vt:lpstr>
      <vt:lpstr>黑体</vt:lpstr>
      <vt:lpstr>Arial</vt:lpstr>
      <vt:lpstr>Times New Roman</vt:lpstr>
      <vt:lpstr>Calibri</vt:lpstr>
      <vt:lpstr>Arial Unicode MS</vt:lpstr>
      <vt:lpstr>Times New Roman</vt:lpstr>
      <vt:lpstr>Franklin Gothic Medium</vt:lpstr>
      <vt:lpstr>楷体_GB2312</vt:lpstr>
      <vt:lpstr>新宋体</vt:lpstr>
      <vt:lpstr>宋体-PUA</vt:lpstr>
      <vt:lpstr>Office 主题</vt:lpstr>
      <vt:lpstr>PowerPoint 演示文稿</vt:lpstr>
      <vt:lpstr>PowerPoint 演示文稿</vt:lpstr>
      <vt:lpstr>PowerPoint 演示文稿</vt:lpstr>
      <vt:lpstr>PowerPoint 演示文稿</vt:lpstr>
      <vt:lpstr>PowerPoint 演示文稿</vt:lpstr>
      <vt:lpstr>PowerPoint 演示文稿</vt:lpstr>
      <vt:lpstr>1、中共四大（1925，上海）</vt:lpstr>
      <vt:lpstr>2、中共五大（1927年4月27日至5月9日   武汉）</vt:lpstr>
      <vt:lpstr>2、中共五大（1927年4月27日至5月9日   武汉）</vt:lpstr>
      <vt:lpstr>PowerPoint 演示文稿</vt:lpstr>
      <vt:lpstr>2、中共六大（1928年，莫斯科）（唯一一次在国外召开的代表大会）</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2018-01-22T11:53:00Z</dcterms:created>
  <dcterms:modified xsi:type="dcterms:W3CDTF">2022-02-10T23:39:43Z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2052-11.1.0.11294</vt:lpwstr>
  </property>
  <property fmtid="{D5CDD505-2E9C-101B-9397-08002B2CF9AE}" pid="3" name="ICV">
    <vt:lpwstr>D2DCE7F20F1A411EBD7AD9255F46EAD4</vt:lpwstr>
  </property>
</Properties>
</file>