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8" r:id="rId4"/>
    <p:sldId id="363" r:id="rId5"/>
    <p:sldId id="308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4" r:id="rId18"/>
    <p:sldId id="351" r:id="rId19"/>
    <p:sldId id="365" r:id="rId20"/>
    <p:sldId id="366" r:id="rId21"/>
    <p:sldId id="372" r:id="rId22"/>
    <p:sldId id="367" r:id="rId23"/>
    <p:sldId id="371" r:id="rId24"/>
    <p:sldId id="368" r:id="rId25"/>
    <p:sldId id="369" r:id="rId26"/>
    <p:sldId id="370" r:id="rId27"/>
    <p:sldId id="373" r:id="rId28"/>
    <p:sldId id="374" r:id="rId29"/>
    <p:sldId id="376" r:id="rId30"/>
    <p:sldId id="375" r:id="rId31"/>
    <p:sldId id="378" r:id="rId32"/>
    <p:sldId id="377" r:id="rId33"/>
    <p:sldId id="380" r:id="rId34"/>
    <p:sldId id="379" r:id="rId35"/>
    <p:sldId id="382" r:id="rId36"/>
    <p:sldId id="381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05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5455"/>
    <a:srgbClr val="994B46"/>
    <a:srgbClr val="FFFFFF"/>
    <a:srgbClr val="FFE7C1"/>
    <a:srgbClr val="9284E8"/>
    <a:srgbClr val="FDE3BD"/>
    <a:srgbClr val="E47069"/>
    <a:srgbClr val="FFB963"/>
    <a:srgbClr val="FED86E"/>
    <a:srgbClr val="634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0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slide" Target="slides/slide37.xml" Id="rId39" /><Relationship Type="http://schemas.openxmlformats.org/officeDocument/2006/relationships/slide" Target="slides/slide19.xml" Id="rId21" /><Relationship Type="http://schemas.openxmlformats.org/officeDocument/2006/relationships/slide" Target="slides/slide32.xml" Id="rId34" /><Relationship Type="http://schemas.openxmlformats.org/officeDocument/2006/relationships/slide" Target="slides/slide40.xml" Id="rId42" /><Relationship Type="http://schemas.openxmlformats.org/officeDocument/2006/relationships/slide" Target="slides/slide45.xml" Id="rId47" /><Relationship Type="http://schemas.openxmlformats.org/officeDocument/2006/relationships/slide" Target="slides/slide48.xml" Id="rId50" /><Relationship Type="http://schemas.openxmlformats.org/officeDocument/2006/relationships/viewProps" Target="viewProps.xml" Id="rId55" /><Relationship Type="http://schemas.openxmlformats.org/officeDocument/2006/relationships/slide" Target="slides/slide5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27.xml" Id="rId29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slide" Target="slides/slide38.xml" Id="rId40" /><Relationship Type="http://schemas.openxmlformats.org/officeDocument/2006/relationships/slide" Target="slides/slide43.xml" Id="rId45" /><Relationship Type="http://schemas.openxmlformats.org/officeDocument/2006/relationships/slide" Target="slides/slide51.xml" Id="rId53" /><Relationship Type="http://schemas.openxmlformats.org/officeDocument/2006/relationships/slide" Target="slides/slide3.xml" Id="rId5" /><Relationship Type="http://schemas.openxmlformats.org/officeDocument/2006/relationships/slide" Target="slides/slide17.xml" Id="rId19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slide" Target="slides/slide41.xml" Id="rId43" /><Relationship Type="http://schemas.openxmlformats.org/officeDocument/2006/relationships/slide" Target="slides/slide46.xml" Id="rId48" /><Relationship Type="http://schemas.openxmlformats.org/officeDocument/2006/relationships/theme" Target="theme/theme1.xml" Id="rId56" /><Relationship Type="http://schemas.openxmlformats.org/officeDocument/2006/relationships/slide" Target="slides/slide6.xml" Id="rId8" /><Relationship Type="http://schemas.openxmlformats.org/officeDocument/2006/relationships/slide" Target="slides/slide49.xml" Id="rId51" /><Relationship Type="http://schemas.openxmlformats.org/officeDocument/2006/relationships/slide" Target="slides/slide1.xml" Id="rId3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slide" Target="slides/slide44.xml" Id="rId46" /><Relationship Type="http://schemas.openxmlformats.org/officeDocument/2006/relationships/slide" Target="slides/slide18.xml" Id="rId20" /><Relationship Type="http://schemas.openxmlformats.org/officeDocument/2006/relationships/slide" Target="slides/slide39.xml" Id="rId41" /><Relationship Type="http://schemas.openxmlformats.org/officeDocument/2006/relationships/presProps" Target="presProps.xml" Id="rId54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slide" Target="slides/slide47.xml" Id="rId49" /><Relationship Type="http://schemas.openxmlformats.org/officeDocument/2006/relationships/tableStyles" Target="tableStyles.xml" Id="rId57" /><Relationship Type="http://schemas.openxmlformats.org/officeDocument/2006/relationships/slide" Target="slides/slide8.xml" Id="rId10" /><Relationship Type="http://schemas.openxmlformats.org/officeDocument/2006/relationships/slide" Target="slides/slide29.xml" Id="rId31" /><Relationship Type="http://schemas.openxmlformats.org/officeDocument/2006/relationships/slide" Target="slides/slide42.xml" Id="rId44" /><Relationship Type="http://schemas.openxmlformats.org/officeDocument/2006/relationships/slide" Target="slides/slide50.xml" Id="rId52" /><Relationship Type="http://schemas.openxmlformats.org/officeDocument/2006/relationships/tags" Target="/ppt/tags/tag122.xml" Id="R4f2edea885c34478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hyperlink" Target="http://www.1ppt.com/jieri/" TargetMode="External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9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5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9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C22102C-0135-42CD-32B3-A210CCEC5508}"/>
              </a:ext>
            </a:extLst>
          </p:cNvPr>
          <p:cNvSpPr txBox="1"/>
          <p:nvPr userDrawn="1"/>
        </p:nvSpPr>
        <p:spPr>
          <a:xfrm>
            <a:off x="1530332" y="6697186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10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57298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2024/6/4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9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microsoft.com/office/2007/relationships/hdphoto" Target="../media/hdphoto13.wdp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6" Type="http://schemas.microsoft.com/office/2007/relationships/hdphoto" Target="../media/hdphoto15.wdp"/><Relationship Id="rId5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1023620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3136656" y="833067"/>
            <a:ext cx="5918689" cy="1298379"/>
            <a:chOff x="2847940" y="951334"/>
            <a:chExt cx="7579043" cy="16626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9" name="组合 48"/>
            <p:cNvGrpSpPr/>
            <p:nvPr/>
          </p:nvGrpSpPr>
          <p:grpSpPr>
            <a:xfrm>
              <a:off x="2847940" y="951336"/>
              <a:ext cx="1700756" cy="1662608"/>
              <a:chOff x="1914139" y="1070908"/>
              <a:chExt cx="2116870" cy="206938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9B8CF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914139" y="1070908"/>
                <a:ext cx="2116870" cy="2069389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超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4351702" y="951335"/>
              <a:ext cx="1700756" cy="1662608"/>
              <a:chOff x="1914139" y="1065447"/>
              <a:chExt cx="2116870" cy="2069388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E47069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914139" y="1065447"/>
                <a:ext cx="2116870" cy="206938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龄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796322" y="951334"/>
              <a:ext cx="1700755" cy="1662610"/>
              <a:chOff x="2169521" y="1411220"/>
              <a:chExt cx="2116869" cy="2069390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2431237" y="1664865"/>
                <a:ext cx="1562100" cy="1562100"/>
              </a:xfrm>
              <a:prstGeom prst="ellipse">
                <a:avLst/>
              </a:prstGeom>
              <a:solidFill>
                <a:srgbClr val="CA5455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169521" y="1411220"/>
                <a:ext cx="2116869" cy="2069390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儿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8726227" y="951336"/>
              <a:ext cx="1700756" cy="1662608"/>
              <a:chOff x="1914139" y="1029315"/>
              <a:chExt cx="2116870" cy="2069388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45ADDF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914139" y="1029315"/>
                <a:ext cx="2116870" cy="2069388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节</a:t>
                </a: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7240045" y="951335"/>
              <a:ext cx="1700756" cy="1662609"/>
              <a:chOff x="1914139" y="1065447"/>
              <a:chExt cx="2116870" cy="2069389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2108427" y="1271559"/>
                <a:ext cx="1562100" cy="1562100"/>
              </a:xfrm>
              <a:prstGeom prst="ellipse">
                <a:avLst/>
              </a:prstGeom>
              <a:solidFill>
                <a:srgbClr val="FFB963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>
                  <a:cs typeface="+mn-ea"/>
                  <a:sym typeface="+mn-lt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914139" y="1065447"/>
                <a:ext cx="2116870" cy="2069389"/>
              </a:xfrm>
              <a:prstGeom prst="ellipse">
                <a:avLst/>
              </a:prstGeom>
              <a:noFill/>
              <a:effectLst>
                <a:outerShdw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8000" b="1" spc="-150">
                    <a:gradFill flip="none" rotWithShape="1">
                      <a:gsLst>
                        <a:gs pos="0">
                          <a:schemeClr val="accent4"/>
                        </a:gs>
                        <a:gs pos="100000">
                          <a:srgbClr val="F05600"/>
                        </a:gs>
                      </a:gsLst>
                      <a:lin ang="5400000" scaled="1"/>
                      <a:tileRect/>
                    </a:gradFill>
                    <a:effectLst>
                      <a:outerShdw dist="38100" dir="2700000" algn="tl" rotWithShape="0">
                        <a:schemeClr val="bg1"/>
                      </a:outerShdw>
                    </a:effectLst>
                    <a:latin typeface="+mn-ea"/>
                    <a:cs typeface="+mn-ea"/>
                  </a:defRPr>
                </a:lvl1pPr>
              </a:lstStyle>
              <a:p>
                <a:r>
                  <a:rPr lang="zh-CN" altLang="en-US" sz="540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latin typeface="+mn-lt"/>
                    <a:sym typeface="+mn-lt"/>
                  </a:rPr>
                  <a:t>童</a:t>
                </a:r>
              </a:p>
            </p:txBody>
          </p:sp>
        </p:grpSp>
      </p:grpSp>
      <p:sp>
        <p:nvSpPr>
          <p:cNvPr id="70" name="矩形: 圆角 61"/>
          <p:cNvSpPr/>
          <p:nvPr/>
        </p:nvSpPr>
        <p:spPr>
          <a:xfrm>
            <a:off x="1055156" y="3899780"/>
            <a:ext cx="10080768" cy="503702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云浮市第一中学</a:t>
            </a:r>
            <a:r>
              <a:rPr lang="en-US" altLang="zh-CN" sz="2800" dirty="0">
                <a:solidFill>
                  <a:srgbClr val="994B46"/>
                </a:solidFill>
                <a:cs typeface="+mn-ea"/>
                <a:sym typeface="+mn-lt"/>
              </a:rPr>
              <a:t>2024</a:t>
            </a:r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年春季学期高一历史第二课堂活动</a:t>
            </a:r>
            <a:endParaRPr lang="en-US" alt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418501" y="2099315"/>
            <a:ext cx="11354999" cy="1591735"/>
            <a:chOff x="1967" y="4054"/>
            <a:chExt cx="15844" cy="22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文本框 71"/>
            <p:cNvSpPr txBox="1"/>
            <p:nvPr/>
          </p:nvSpPr>
          <p:spPr>
            <a:xfrm>
              <a:off x="1967" y="4085"/>
              <a:ext cx="15844" cy="2190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6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第</a:t>
              </a:r>
              <a:r>
                <a:rPr lang="zh-CN" altLang="en-US" sz="9600" spc="-150" dirty="0">
                  <a:ln w="304800">
                    <a:solidFill>
                      <a:schemeClr val="accent3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四</a:t>
              </a:r>
              <a:r>
                <a:rPr lang="zh-CN" altLang="en-US" sz="9600" spc="-150" dirty="0">
                  <a:ln w="304800">
                    <a:solidFill>
                      <a:schemeClr val="accent4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届</a:t>
              </a:r>
              <a:r>
                <a:rPr lang="zh-CN" altLang="en-US" sz="96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历</a:t>
              </a:r>
              <a:r>
                <a:rPr lang="zh-CN" altLang="en-US" sz="9600" spc="-150" dirty="0">
                  <a:ln w="304800">
                    <a:solidFill>
                      <a:schemeClr val="accent6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史</a:t>
              </a:r>
              <a:r>
                <a:rPr lang="zh-CN" altLang="en-US" sz="96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翻</a:t>
              </a:r>
              <a:r>
                <a:rPr lang="zh-CN" altLang="en-US" sz="9600" spc="-150" dirty="0">
                  <a:ln w="304800">
                    <a:solidFill>
                      <a:schemeClr val="accent4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书</a:t>
              </a:r>
              <a:r>
                <a:rPr lang="zh-CN" altLang="en-US" sz="9600" spc="-150" dirty="0">
                  <a:ln w="304800">
                    <a:solidFill>
                      <a:schemeClr val="accent3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大</a:t>
              </a:r>
              <a:r>
                <a:rPr lang="zh-CN" altLang="en-US" sz="96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赛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996" y="4054"/>
              <a:ext cx="15815" cy="21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6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latin typeface="三极趣味广告体" panose="00000500000000000000" pitchFamily="2" charset="-122"/>
                  <a:ea typeface="三极趣味广告体" panose="00000500000000000000" pitchFamily="2" charset="-122"/>
                  <a:cs typeface="+mn-ea"/>
                  <a:sym typeface="+mn-lt"/>
                </a:rPr>
                <a:t>第四届历史翻书大赛</a:t>
              </a:r>
              <a:endParaRPr lang="zh-CN" sz="96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latin typeface="三极趣味广告体" panose="00000500000000000000" pitchFamily="2" charset="-122"/>
                <a:ea typeface="三极趣味广告体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55" y="4701736"/>
            <a:ext cx="3779520" cy="1858010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2280920" y="245745"/>
            <a:ext cx="76301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cs typeface="+mn-ea"/>
                <a:sym typeface="+mn-lt"/>
              </a:rPr>
              <a:t>甜蜜童年</a:t>
            </a:r>
            <a:r>
              <a:rPr lang="en-US" altLang="zh-CN" sz="1400" dirty="0">
                <a:cs typeface="+mn-ea"/>
                <a:sym typeface="+mn-lt"/>
              </a:rPr>
              <a:t>-</a:t>
            </a:r>
            <a:r>
              <a:rPr lang="zh-CN" altLang="en-US" sz="1400" dirty="0">
                <a:cs typeface="+mn-ea"/>
                <a:sym typeface="+mn-lt"/>
              </a:rPr>
              <a:t>纯真年代</a:t>
            </a:r>
            <a:r>
              <a:rPr lang="en-US" altLang="zh-CN" sz="1400" dirty="0">
                <a:cs typeface="+mn-ea"/>
                <a:sym typeface="+mn-lt"/>
              </a:rPr>
              <a:t>-</a:t>
            </a:r>
            <a:r>
              <a:rPr lang="zh-CN" altLang="en-US" sz="1400" dirty="0">
                <a:cs typeface="+mn-ea"/>
                <a:sym typeface="+mn-lt"/>
              </a:rPr>
              <a:t>欢乐六一</a:t>
            </a:r>
          </a:p>
        </p:txBody>
      </p:sp>
    </p:spTree>
    <p:custDataLst>
      <p:tags r:id="rId1"/>
    </p:custData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7170" name="Picture 2" descr="Magellan's ship Victoria (contemporary illustration)">
            <a:extLst>
              <a:ext uri="{FF2B5EF4-FFF2-40B4-BE49-F238E27FC236}">
                <a16:creationId xmlns:a16="http://schemas.microsoft.com/office/drawing/2014/main" id="{8325084C-CD2A-4AEB-9EB6-4536DCC5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42" y="1766887"/>
            <a:ext cx="45148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agellan's ship Victoria (contemporary illustration)">
            <a:extLst>
              <a:ext uri="{FF2B5EF4-FFF2-40B4-BE49-F238E27FC236}">
                <a16:creationId xmlns:a16="http://schemas.microsoft.com/office/drawing/2014/main" id="{8E68A07B-FF70-485F-A611-C426BBD63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1200" y="3026535"/>
            <a:ext cx="829340" cy="829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45C59BB-563C-449E-9CA5-28C9F1135729}"/>
              </a:ext>
            </a:extLst>
          </p:cNvPr>
          <p:cNvGrpSpPr/>
          <p:nvPr/>
        </p:nvGrpSpPr>
        <p:grpSpPr>
          <a:xfrm>
            <a:off x="5704748" y="1641205"/>
            <a:ext cx="3896452" cy="3600000"/>
            <a:chOff x="5704748" y="1641205"/>
            <a:chExt cx="3896452" cy="3600000"/>
          </a:xfrm>
        </p:grpSpPr>
        <p:pic>
          <p:nvPicPr>
            <p:cNvPr id="21" name="Picture 2" descr="Magellan's ship Victoria (contemporary illustration)">
              <a:extLst>
                <a:ext uri="{FF2B5EF4-FFF2-40B4-BE49-F238E27FC236}">
                  <a16:creationId xmlns:a16="http://schemas.microsoft.com/office/drawing/2014/main" id="{D07D3520-09A0-4102-B29F-1CABEDB1A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4748" y="164120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374AB7D-F0BA-4115-B736-9B34D932DE44}"/>
                </a:ext>
              </a:extLst>
            </p:cNvPr>
            <p:cNvCxnSpPr>
              <a:cxnSpLocks/>
              <a:stCxn id="21" idx="6"/>
              <a:endCxn id="20" idx="2"/>
            </p:cNvCxnSpPr>
            <p:nvPr/>
          </p:nvCxnSpPr>
          <p:spPr>
            <a:xfrm>
              <a:off x="9304748" y="3441205"/>
              <a:ext cx="29645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47" y="1592301"/>
            <a:ext cx="5405541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P36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麦哲伦船队“维多利亚号”的船首像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新航路开辟、</a:t>
            </a:r>
            <a:r>
              <a:rPr lang="en-US" altLang="zh-CN" sz="3200" b="1" dirty="0">
                <a:cs typeface="+mn-ea"/>
                <a:sym typeface="+mn-lt"/>
              </a:rPr>
              <a:t>1522</a:t>
            </a:r>
            <a:r>
              <a:rPr lang="zh-CN" altLang="en-US" sz="3200" b="1" dirty="0">
                <a:cs typeface="+mn-ea"/>
                <a:sym typeface="+mn-lt"/>
              </a:rPr>
              <a:t>年麦哲伦船队完成环球航行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8B0D910-4301-4CE6-AFB1-BC6E240CE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765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23F060-C955-4376-8E7B-20E9F9C59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08" y="1140919"/>
            <a:ext cx="5265396" cy="46109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694DAB-F479-43E1-99FE-858F1E42B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41" y="1143295"/>
            <a:ext cx="5233497" cy="458306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52111" y="1604010"/>
            <a:ext cx="5046674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P42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三角贸易示意图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新航路开辟后，在欧洲、非洲和美洲之间形成了罪恶的三角贸易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A39EDF-3A09-4097-9B42-A8144C9E3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16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787" y="2318442"/>
            <a:ext cx="5737554" cy="222048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哥白尼提出“日心说”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科学革命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A591926-D091-4DB6-A55D-1270C44CEC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08" y="937550"/>
            <a:ext cx="2639028" cy="2639028"/>
          </a:xfrm>
          <a:prstGeom prst="rect">
            <a:avLst/>
          </a:prstGeom>
        </p:spPr>
      </p:pic>
      <p:pic>
        <p:nvPicPr>
          <p:cNvPr id="1026" name="Picture 2" descr="哥白尼卡通,哥白尼图片,哥白尼肖像_大山谷图库">
            <a:extLst>
              <a:ext uri="{FF2B5EF4-FFF2-40B4-BE49-F238E27FC236}">
                <a16:creationId xmlns:a16="http://schemas.microsoft.com/office/drawing/2014/main" id="{4D229A78-DD9B-42D9-8624-E16E02A2D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6097" y="744221"/>
            <a:ext cx="4232341" cy="5589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60A29C-70FD-4E96-B629-E280F1ED4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431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73149" y="1579778"/>
            <a:ext cx="4787975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P52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1781</a:t>
            </a:r>
            <a:r>
              <a:rPr lang="zh-CN" altLang="en-US" sz="3200" b="1" dirty="0">
                <a:cs typeface="+mn-ea"/>
                <a:sym typeface="+mn-lt"/>
              </a:rPr>
              <a:t>年，美国大陆军打败了英国军队，英军向华盛顿投降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美国独立战争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026" name="Picture 2" descr="Surrender of Lord Cornwallis at Yorktown, VA Oct 19th 1781 From the Original Painting by Colonel Trumbull in the Capitol at Washington, Nathaniel Currier | Springfield Museums">
            <a:extLst>
              <a:ext uri="{FF2B5EF4-FFF2-40B4-BE49-F238E27FC236}">
                <a16:creationId xmlns:a16="http://schemas.microsoft.com/office/drawing/2014/main" id="{6B2DE0BD-8ABA-4C76-B51D-9AB4BDDF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715705"/>
            <a:ext cx="5319736" cy="34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rrender of Lord Cornwallis at Yorktown, VA Oct 19th 1781 From the Original Painting by Colonel Trumbull in the Capitol at Washington, Nathaniel Currier | Springfield Museums">
            <a:extLst>
              <a:ext uri="{FF2B5EF4-FFF2-40B4-BE49-F238E27FC236}">
                <a16:creationId xmlns:a16="http://schemas.microsoft.com/office/drawing/2014/main" id="{06A38A8F-14A7-47F8-A436-41A2BE023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3253" y="1963923"/>
            <a:ext cx="1084077" cy="1084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3FD650C-B378-4344-AAA8-3CE7FD3EB75A}"/>
              </a:ext>
            </a:extLst>
          </p:cNvPr>
          <p:cNvGrpSpPr/>
          <p:nvPr/>
        </p:nvGrpSpPr>
        <p:grpSpPr>
          <a:xfrm>
            <a:off x="7927330" y="974471"/>
            <a:ext cx="4026057" cy="3600000"/>
            <a:chOff x="7501273" y="2112718"/>
            <a:chExt cx="4026057" cy="3600000"/>
          </a:xfrm>
        </p:grpSpPr>
        <p:pic>
          <p:nvPicPr>
            <p:cNvPr id="23" name="Picture 2" descr="Surrender of Lord Cornwallis at Yorktown, VA Oct 19th 1781 From the Original Painting by Colonel Trumbull in the Capitol at Washington, Nathaniel Currier | Springfield Museums">
              <a:extLst>
                <a:ext uri="{FF2B5EF4-FFF2-40B4-BE49-F238E27FC236}">
                  <a16:creationId xmlns:a16="http://schemas.microsoft.com/office/drawing/2014/main" id="{6F220C73-4581-4849-913F-451C36B29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7330" y="2112718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1B2F791-9C3C-48F5-9AA3-F12B8174CC80}"/>
                </a:ext>
              </a:extLst>
            </p:cNvPr>
            <p:cNvCxnSpPr>
              <a:cxnSpLocks/>
              <a:stCxn id="23" idx="2"/>
              <a:endCxn id="22" idx="6"/>
            </p:cNvCxnSpPr>
            <p:nvPr/>
          </p:nvCxnSpPr>
          <p:spPr>
            <a:xfrm flipH="1" flipV="1">
              <a:off x="7501273" y="3644209"/>
              <a:ext cx="426057" cy="2685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5DC2C73-8EB2-4E0C-A81F-EBB4E9F65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420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70990" y="1949110"/>
            <a:ext cx="4787975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P60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美国发明家贝尔试用世界上第一台电话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第二次工业革命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0" name="Picture 2" descr="アレクサンダー・グラハム・ベル氏　(c)Topfoto/amanaimages">
            <a:extLst>
              <a:ext uri="{FF2B5EF4-FFF2-40B4-BE49-F238E27FC236}">
                <a16:creationId xmlns:a16="http://schemas.microsoft.com/office/drawing/2014/main" id="{259642A2-4C53-473F-9011-8B72DDAE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12" y="1309687"/>
            <a:ext cx="47625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アレクサンダー・グラハム・ベル氏　(c)Topfoto/amanaimages">
            <a:extLst>
              <a:ext uri="{FF2B5EF4-FFF2-40B4-BE49-F238E27FC236}">
                <a16:creationId xmlns:a16="http://schemas.microsoft.com/office/drawing/2014/main" id="{2DD22166-936F-47F1-A6F9-77A523B6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4343" y="1662347"/>
            <a:ext cx="1349946" cy="13499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44453F5-7684-43F9-BAFC-C3F64A237ACE}"/>
              </a:ext>
            </a:extLst>
          </p:cNvPr>
          <p:cNvGrpSpPr/>
          <p:nvPr/>
        </p:nvGrpSpPr>
        <p:grpSpPr>
          <a:xfrm>
            <a:off x="4878485" y="2786210"/>
            <a:ext cx="3600000" cy="3600000"/>
            <a:chOff x="8291577" y="2301325"/>
            <a:chExt cx="3600000" cy="3600000"/>
          </a:xfrm>
        </p:grpSpPr>
        <p:pic>
          <p:nvPicPr>
            <p:cNvPr id="21" name="Picture 2" descr="アレクサンダー・グラハム・ベル氏　(c)Topfoto/amanaimages">
              <a:extLst>
                <a:ext uri="{FF2B5EF4-FFF2-40B4-BE49-F238E27FC236}">
                  <a16:creationId xmlns:a16="http://schemas.microsoft.com/office/drawing/2014/main" id="{1324B374-1A38-40EE-8AA5-8F75B5B5F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91577" y="230132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D40C795-A0AB-4C6A-A749-6867D64812B6}"/>
                </a:ext>
              </a:extLst>
            </p:cNvPr>
            <p:cNvCxnSpPr>
              <a:cxnSpLocks/>
              <a:stCxn id="20" idx="4"/>
              <a:endCxn id="21" idx="7"/>
            </p:cNvCxnSpPr>
            <p:nvPr/>
          </p:nvCxnSpPr>
          <p:spPr>
            <a:xfrm flipH="1">
              <a:off x="11364369" y="2527408"/>
              <a:ext cx="298039" cy="3011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5C91E76-AC0F-4BF2-B77B-28CC4B243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971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385776"/>
            <a:ext cx="4787975" cy="443307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P68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纪念最后一批公社战士于</a:t>
            </a:r>
            <a:r>
              <a:rPr lang="en-US" altLang="zh-CN" sz="3200" b="1" dirty="0">
                <a:cs typeface="+mn-ea"/>
                <a:sym typeface="+mn-lt"/>
              </a:rPr>
              <a:t>1871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5</a:t>
            </a:r>
            <a:r>
              <a:rPr lang="zh-CN" altLang="en-US" sz="3200" b="1" dirty="0">
                <a:cs typeface="+mn-ea"/>
                <a:sym typeface="+mn-lt"/>
              </a:rPr>
              <a:t>月</a:t>
            </a:r>
            <a:r>
              <a:rPr lang="en-US" altLang="zh-CN" sz="3200" b="1" dirty="0">
                <a:cs typeface="+mn-ea"/>
                <a:sym typeface="+mn-lt"/>
              </a:rPr>
              <a:t>27</a:t>
            </a:r>
            <a:r>
              <a:rPr lang="zh-CN" altLang="en-US" sz="3200" b="1" dirty="0">
                <a:cs typeface="+mn-ea"/>
                <a:sym typeface="+mn-lt"/>
              </a:rPr>
              <a:t>日壮烈牺牲的巴黎公社社员墙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巴黎公社、国际工人运动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C85D8F-15B1-4794-A5AE-C6A6EC7EA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0354"/>
            <a:ext cx="5574095" cy="37297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043CF-1B5D-4557-9FB9-C1B5CF2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4137"/>
            <a:ext cx="5574095" cy="37297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7054672-5401-41F5-9471-B8B0DF8157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97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949110"/>
            <a:ext cx="503280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P79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美国对拉丁美洲实施“大棒政策”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拉美民族独立运动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56A537-3DD7-4CCC-B430-887B71862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15" y="1551700"/>
            <a:ext cx="5697956" cy="3767048"/>
          </a:xfrm>
          <a:prstGeom prst="rect">
            <a:avLst/>
          </a:prstGeom>
        </p:spPr>
      </p:pic>
      <p:pic>
        <p:nvPicPr>
          <p:cNvPr id="3074" name="Picture 2" descr="historycanvas [licensed for non-commercial use only] / Roosevelt Corollary to the Monroe Doctrine">
            <a:extLst>
              <a:ext uri="{FF2B5EF4-FFF2-40B4-BE49-F238E27FC236}">
                <a16:creationId xmlns:a16="http://schemas.microsoft.com/office/drawing/2014/main" id="{B8346BF0-59FC-4248-BBEE-A07FEE71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51699"/>
            <a:ext cx="5678169" cy="37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545C606-2E64-4262-AEE0-DB74A18C2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58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1026" name="Picture 2" descr="萨拉热窝事件——第一次世界大战的爆发及其帝国主义性质_塞尔维亚_弗朗茨·斐迪南_波斯尼亚">
            <a:extLst>
              <a:ext uri="{FF2B5EF4-FFF2-40B4-BE49-F238E27FC236}">
                <a16:creationId xmlns:a16="http://schemas.microsoft.com/office/drawing/2014/main" id="{4856CAC5-731C-41A1-9DD8-8041A9BC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86" y="1923331"/>
            <a:ext cx="5291832" cy="30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萨拉热窝事件——第一次世界大战的爆发及其帝国主义性质_塞尔维亚_弗朗茨·斐迪南_波斯尼亚">
            <a:extLst>
              <a:ext uri="{FF2B5EF4-FFF2-40B4-BE49-F238E27FC236}">
                <a16:creationId xmlns:a16="http://schemas.microsoft.com/office/drawing/2014/main" id="{59C1ED50-C950-4469-A7DA-643D3FF60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5" t="25919" r="25300" b="37893"/>
          <a:stretch/>
        </p:blipFill>
        <p:spPr bwMode="auto">
          <a:xfrm>
            <a:off x="9229060" y="2711449"/>
            <a:ext cx="1095154" cy="10951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9FFDB98-115F-476E-B590-AF4CE79FF59F}"/>
              </a:ext>
            </a:extLst>
          </p:cNvPr>
          <p:cNvGrpSpPr/>
          <p:nvPr/>
        </p:nvGrpSpPr>
        <p:grpSpPr>
          <a:xfrm>
            <a:off x="5236991" y="1459026"/>
            <a:ext cx="3992069" cy="3600000"/>
            <a:chOff x="5236991" y="1459026"/>
            <a:chExt cx="3992069" cy="3600000"/>
          </a:xfrm>
        </p:grpSpPr>
        <p:pic>
          <p:nvPicPr>
            <p:cNvPr id="22" name="Picture 2" descr="萨拉热窝事件——第一次世界大战的爆发及其帝国主义性质_塞尔维亚_弗朗茨·斐迪南_波斯尼亚">
              <a:extLst>
                <a:ext uri="{FF2B5EF4-FFF2-40B4-BE49-F238E27FC236}">
                  <a16:creationId xmlns:a16="http://schemas.microsoft.com/office/drawing/2014/main" id="{8F20ECEF-3421-44D7-A7DF-464C16E5D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5" t="25919" r="25300" b="37893"/>
            <a:stretch/>
          </p:blipFill>
          <p:spPr bwMode="auto">
            <a:xfrm>
              <a:off x="5236991" y="1459026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5745754-4E94-4C23-9DC7-E6F37C306B1B}"/>
                </a:ext>
              </a:extLst>
            </p:cNvPr>
            <p:cNvCxnSpPr>
              <a:cxnSpLocks/>
              <a:stCxn id="22" idx="6"/>
              <a:endCxn id="21" idx="2"/>
            </p:cNvCxnSpPr>
            <p:nvPr/>
          </p:nvCxnSpPr>
          <p:spPr>
            <a:xfrm>
              <a:off x="8836991" y="3259026"/>
              <a:ext cx="3920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588186"/>
            <a:ext cx="5307992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P85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1914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6</a:t>
            </a:r>
            <a:r>
              <a:rPr lang="zh-CN" altLang="en-US" sz="3200" b="1" dirty="0">
                <a:cs typeface="+mn-ea"/>
                <a:sym typeface="+mn-lt"/>
              </a:rPr>
              <a:t>月</a:t>
            </a:r>
            <a:r>
              <a:rPr lang="en-US" altLang="zh-CN" sz="3200" b="1" dirty="0">
                <a:cs typeface="+mn-ea"/>
                <a:sym typeface="+mn-lt"/>
              </a:rPr>
              <a:t>28</a:t>
            </a:r>
            <a:r>
              <a:rPr lang="zh-CN" altLang="en-US" sz="3200" b="1" dirty="0">
                <a:cs typeface="+mn-ea"/>
                <a:sym typeface="+mn-lt"/>
              </a:rPr>
              <a:t>日，塞尔维亚青年普林西普刺杀奥匈皇储被捕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萨拉热窝事件、一战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B5D2CC3-0C13-44AF-A815-D442308C3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81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194" y="1459230"/>
            <a:ext cx="4321552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P91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1917</a:t>
            </a:r>
            <a:r>
              <a:rPr lang="zh-CN" altLang="en-US" sz="3200" b="1" dirty="0">
                <a:cs typeface="+mn-ea"/>
                <a:sym typeface="+mn-lt"/>
              </a:rPr>
              <a:t>年</a:t>
            </a:r>
            <a:r>
              <a:rPr lang="en-US" altLang="zh-CN" sz="3200" b="1" dirty="0">
                <a:cs typeface="+mn-ea"/>
                <a:sym typeface="+mn-lt"/>
              </a:rPr>
              <a:t>4</a:t>
            </a:r>
            <a:r>
              <a:rPr lang="zh-CN" altLang="en-US" sz="3200" b="1" dirty="0">
                <a:cs typeface="+mn-ea"/>
                <a:sym typeface="+mn-lt"/>
              </a:rPr>
              <a:t>月，流亡国外的列宁回到彼得格勒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四月提纲、十月革命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9127AE-838D-4E68-ACC7-9CF87B07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6872"/>
            <a:ext cx="5480513" cy="35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E3A8280-7702-4DB0-BDD6-0D1DF9789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8400" y="2214880"/>
            <a:ext cx="944880" cy="944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A308DB8-A9B2-41FE-B52A-1CC614F203FF}"/>
              </a:ext>
            </a:extLst>
          </p:cNvPr>
          <p:cNvGrpSpPr/>
          <p:nvPr/>
        </p:nvGrpSpPr>
        <p:grpSpPr>
          <a:xfrm>
            <a:off x="6096000" y="2368890"/>
            <a:ext cx="3962400" cy="3600000"/>
            <a:chOff x="6096000" y="2368890"/>
            <a:chExt cx="3962400" cy="360000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62ECE15-15AF-4A35-8C8A-A55C00917B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0" y="2368890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BADCC8E-1926-479A-B3FC-F5FB0A6C5B41}"/>
                </a:ext>
              </a:extLst>
            </p:cNvPr>
            <p:cNvCxnSpPr>
              <a:cxnSpLocks/>
              <a:stCxn id="20" idx="2"/>
              <a:endCxn id="23" idx="7"/>
            </p:cNvCxnSpPr>
            <p:nvPr/>
          </p:nvCxnSpPr>
          <p:spPr>
            <a:xfrm flipH="1">
              <a:off x="9168792" y="2687320"/>
              <a:ext cx="889608" cy="2087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53284A43-7091-4F94-B84C-FF4A8FA04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139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57591" y="1955242"/>
            <a:ext cx="503280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P98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甘地和泰戈尔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印度非暴力不合作运动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73D0D9-E8BB-43F4-8901-0D83F534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6602"/>
            <a:ext cx="5446394" cy="40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43E27EF-D526-46AD-B4C7-49B5C60AA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4"/>
          <a:stretch/>
        </p:blipFill>
        <p:spPr bwMode="auto">
          <a:xfrm>
            <a:off x="10210814" y="4368814"/>
            <a:ext cx="1102584" cy="11025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912C99-2AA6-47A9-BCAE-230DE0DF698B}"/>
              </a:ext>
            </a:extLst>
          </p:cNvPr>
          <p:cNvGrpSpPr/>
          <p:nvPr/>
        </p:nvGrpSpPr>
        <p:grpSpPr>
          <a:xfrm>
            <a:off x="6122313" y="3114385"/>
            <a:ext cx="4088501" cy="3600000"/>
            <a:chOff x="6122313" y="3114385"/>
            <a:chExt cx="4088501" cy="3600000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5863C75-991B-4E32-9338-77333F86D5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24"/>
            <a:stretch/>
          </p:blipFill>
          <p:spPr bwMode="auto">
            <a:xfrm>
              <a:off x="6122313" y="311438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521EE82-6142-4F00-B997-1377F995E9FD}"/>
                </a:ext>
              </a:extLst>
            </p:cNvPr>
            <p:cNvCxnSpPr>
              <a:cxnSpLocks/>
              <a:stCxn id="22" idx="6"/>
              <a:endCxn id="21" idx="2"/>
            </p:cNvCxnSpPr>
            <p:nvPr/>
          </p:nvCxnSpPr>
          <p:spPr>
            <a:xfrm>
              <a:off x="9722313" y="4914385"/>
              <a:ext cx="488501" cy="57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1E29617-FD0E-4B98-A599-E07F6979B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25" y="4406063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92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翻书大赛总规则</a:t>
            </a:r>
            <a:endParaRPr 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cs typeface="+mn-ea"/>
                <a:sym typeface="+mn-lt"/>
              </a:rPr>
              <a:t>1.</a:t>
            </a:r>
            <a:r>
              <a:rPr lang="zh-CN" altLang="en-US" sz="2800" dirty="0">
                <a:cs typeface="+mn-ea"/>
                <a:sym typeface="+mn-lt"/>
              </a:rPr>
              <a:t>本次大赛按班级座位竖列分组，采取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团队竞赛</a:t>
            </a:r>
            <a:r>
              <a:rPr lang="zh-CN" altLang="en-US" sz="2800" dirty="0">
                <a:cs typeface="+mn-ea"/>
                <a:sym typeface="+mn-lt"/>
              </a:rPr>
              <a:t>方式</a:t>
            </a:r>
            <a:endParaRPr lang="en-US" altLang="zh-CN" sz="2800" dirty="0"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2.</a:t>
            </a:r>
            <a:r>
              <a:rPr lang="zh-CN" altLang="en-US" sz="2800" dirty="0">
                <a:cs typeface="+mn-ea"/>
                <a:sym typeface="+mn-lt"/>
              </a:rPr>
              <a:t>比赛共分为</a:t>
            </a:r>
            <a:r>
              <a:rPr lang="zh-CN" altLang="en-US" sz="2800" b="1" dirty="0">
                <a:solidFill>
                  <a:schemeClr val="accent2"/>
                </a:solidFill>
                <a:cs typeface="+mn-ea"/>
                <a:sym typeface="+mn-lt"/>
              </a:rPr>
              <a:t>轮流回答</a:t>
            </a:r>
            <a:r>
              <a:rPr lang="zh-CN" altLang="en-US" sz="2800" dirty="0">
                <a:cs typeface="+mn-ea"/>
                <a:sym typeface="+mn-lt"/>
              </a:rPr>
              <a:t>、</a:t>
            </a:r>
            <a:r>
              <a:rPr lang="zh-CN" altLang="en-US" sz="2800" b="1" dirty="0">
                <a:solidFill>
                  <a:schemeClr val="accent2"/>
                </a:solidFill>
                <a:cs typeface="+mn-ea"/>
                <a:sym typeface="+mn-lt"/>
              </a:rPr>
              <a:t>举手抢答</a:t>
            </a:r>
            <a:r>
              <a:rPr lang="zh-CN" altLang="en-US" sz="2800" dirty="0">
                <a:cs typeface="+mn-ea"/>
                <a:sym typeface="+mn-lt"/>
              </a:rPr>
              <a:t>两个环节</a:t>
            </a:r>
            <a:endParaRPr lang="en-US" altLang="zh-CN" sz="2800" dirty="0"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3.</a:t>
            </a:r>
            <a:r>
              <a:rPr lang="zh-CN" altLang="en-US" sz="2800" dirty="0">
                <a:cs typeface="+mn-ea"/>
                <a:sym typeface="+mn-lt"/>
              </a:rPr>
              <a:t>根据每个环节的规则，回答正确者可为本小组</a:t>
            </a:r>
            <a:r>
              <a:rPr lang="zh-CN" altLang="en-US" sz="2800" b="1" dirty="0">
                <a:solidFill>
                  <a:schemeClr val="accent4"/>
                </a:solidFill>
                <a:cs typeface="+mn-ea"/>
                <a:sym typeface="+mn-lt"/>
              </a:rPr>
              <a:t>累积得分</a:t>
            </a:r>
            <a:endParaRPr lang="en-US" altLang="zh-CN" sz="2800" b="1" dirty="0">
              <a:solidFill>
                <a:schemeClr val="accent4"/>
              </a:solidFill>
              <a:cs typeface="+mn-ea"/>
              <a:sym typeface="+mn-lt"/>
            </a:endParaRPr>
          </a:p>
          <a:p>
            <a:pPr lvl="0"/>
            <a:r>
              <a:rPr lang="en-US" altLang="zh-CN" sz="2800" dirty="0">
                <a:cs typeface="+mn-ea"/>
                <a:sym typeface="+mn-lt"/>
              </a:rPr>
              <a:t>4.</a:t>
            </a:r>
            <a:r>
              <a:rPr lang="zh-CN" altLang="en-US" sz="2800" dirty="0">
                <a:cs typeface="+mn-ea"/>
                <a:sym typeface="+mn-lt"/>
              </a:rPr>
              <a:t>比赛完毕，得分最高小组的每位同学可获得</a:t>
            </a:r>
            <a:r>
              <a:rPr lang="zh-CN" altLang="en-US" sz="2800" b="1" dirty="0">
                <a:solidFill>
                  <a:schemeClr val="accent6"/>
                </a:solidFill>
                <a:cs typeface="+mn-ea"/>
                <a:sym typeface="+mn-lt"/>
              </a:rPr>
              <a:t>豪华奖品</a:t>
            </a:r>
            <a:r>
              <a:rPr lang="zh-CN" altLang="en-US" sz="2800" dirty="0">
                <a:cs typeface="+mn-ea"/>
                <a:sym typeface="+mn-lt"/>
              </a:rPr>
              <a:t>一份</a:t>
            </a:r>
            <a:endParaRPr lang="en-US" altLang="zh-CN" sz="2800" dirty="0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4858622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二战后德国、柏林被美、苏、英、法分区占领，形成德国分裂局面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柏林危机、美苏冷战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E35A9F-28F3-45A6-87EA-2B04A8861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4" y="1618448"/>
            <a:ext cx="5774487" cy="4168457"/>
          </a:xfrm>
          <a:prstGeom prst="rect">
            <a:avLst/>
          </a:prstGeom>
        </p:spPr>
      </p:pic>
      <p:pic>
        <p:nvPicPr>
          <p:cNvPr id="2050" name="Picture 2" descr="堪比苏联红军的东德精锐人民军，枪杀平民，德国统一后下场如何_手机搜狐网">
            <a:extLst>
              <a:ext uri="{FF2B5EF4-FFF2-40B4-BE49-F238E27FC236}">
                <a16:creationId xmlns:a16="http://schemas.microsoft.com/office/drawing/2014/main" id="{3E973CA6-9A5D-4213-A967-BFD87398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84" y="1625830"/>
            <a:ext cx="5774486" cy="4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68" y="1336040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550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5774486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P119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“现代民权运动之母”帕克斯被捕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美国黑人民权运动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2052" name="Picture 4" descr="NMAAHC | #OnThisDay in 1955, civil rights activist Rosa Parks was arrested for “refusing to obey orders of a bus driver.” When Parks refused t... | Instagram">
            <a:extLst>
              <a:ext uri="{FF2B5EF4-FFF2-40B4-BE49-F238E27FC236}">
                <a16:creationId xmlns:a16="http://schemas.microsoft.com/office/drawing/2014/main" id="{9DD2AD34-2FE4-422E-AFFB-6EAEEE74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79" y="980893"/>
            <a:ext cx="3920872" cy="48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MAAHC | #OnThisDay in 1955, civil rights activist Rosa Parks was arrested for “refusing to obey orders of a bus driver.” When Parks refused t... | Instagram">
            <a:extLst>
              <a:ext uri="{FF2B5EF4-FFF2-40B4-BE49-F238E27FC236}">
                <a16:creationId xmlns:a16="http://schemas.microsoft.com/office/drawing/2014/main" id="{95CDC7E1-D714-4F63-A5A4-DA65C3BB6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6240" y="3102458"/>
            <a:ext cx="2042160" cy="20421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B32532EC-19B7-452A-A6C3-84BBACC3C893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E57CACBE-3572-440F-91CD-BFDCC1A5C21F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5545774-EBA4-46B1-BDD5-7C94C89B8518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备用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837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949110"/>
            <a:ext cx="5061839" cy="29591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P130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曼德拉宣誓就任南非总统</a:t>
            </a:r>
            <a:endParaRPr lang="en-US" altLang="zh-CN" sz="3200" b="1" dirty="0"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非洲国家民族独立</a:t>
            </a:r>
            <a:endParaRPr lang="en-US" altLang="zh-CN" sz="3200" b="1" dirty="0"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EB9A68A-8F8C-444F-AECD-C34DF834006E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CC600E66-0D15-4A76-9470-CDDF86AC86F1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1B7ECEA-CF61-4AEF-BD20-DFFAB5D1797A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备用</a:t>
              </a:r>
            </a:p>
          </p:txBody>
        </p:sp>
      </p:grpSp>
      <p:pic>
        <p:nvPicPr>
          <p:cNvPr id="1026" name="Picture 2" descr="曼德拉（前排左）1994年5月10日宣誓就職，成為南非首位黑人總統。（美聯社）">
            <a:extLst>
              <a:ext uri="{FF2B5EF4-FFF2-40B4-BE49-F238E27FC236}">
                <a16:creationId xmlns:a16="http://schemas.microsoft.com/office/drawing/2014/main" id="{435345F5-25AA-496F-B312-58F66C60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8197"/>
            <a:ext cx="5537200" cy="40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曼德拉（前排左）1994年5月10日宣誓就職，成為南非首位黑人總統。（美聯社）">
            <a:extLst>
              <a:ext uri="{FF2B5EF4-FFF2-40B4-BE49-F238E27FC236}">
                <a16:creationId xmlns:a16="http://schemas.microsoft.com/office/drawing/2014/main" id="{98533D6B-93A8-4513-B323-640C27DE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4639" y="1989747"/>
            <a:ext cx="976973" cy="9769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B096CE6-F903-43D2-98A9-DC68D7903CBA}"/>
              </a:ext>
            </a:extLst>
          </p:cNvPr>
          <p:cNvGrpSpPr/>
          <p:nvPr/>
        </p:nvGrpSpPr>
        <p:grpSpPr>
          <a:xfrm>
            <a:off x="7133126" y="1955527"/>
            <a:ext cx="4089671" cy="3600000"/>
            <a:chOff x="7133126" y="1955527"/>
            <a:chExt cx="4089671" cy="3600000"/>
          </a:xfrm>
        </p:grpSpPr>
        <p:pic>
          <p:nvPicPr>
            <p:cNvPr id="22" name="Picture 2" descr="曼德拉（前排左）1994年5月10日宣誓就職，成為南非首位黑人總統。（美聯社）">
              <a:extLst>
                <a:ext uri="{FF2B5EF4-FFF2-40B4-BE49-F238E27FC236}">
                  <a16:creationId xmlns:a16="http://schemas.microsoft.com/office/drawing/2014/main" id="{4FB81488-194D-4C58-803E-368DBDC30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22797" y="1955527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324F8DC-5344-4F1B-9836-36AA424D7D56}"/>
                </a:ext>
              </a:extLst>
            </p:cNvPr>
            <p:cNvCxnSpPr>
              <a:cxnSpLocks/>
              <a:stCxn id="21" idx="4"/>
              <a:endCxn id="22" idx="2"/>
            </p:cNvCxnSpPr>
            <p:nvPr/>
          </p:nvCxnSpPr>
          <p:spPr>
            <a:xfrm>
              <a:off x="7133126" y="2966720"/>
              <a:ext cx="489671" cy="78880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1DF3DD94-DBDD-4239-AEA3-0E8FB0AD0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631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第二环节</a:t>
            </a:r>
            <a:r>
              <a:rPr lang="en-US" altLang="zh-CN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·</a:t>
            </a:r>
            <a:r>
              <a:rPr lang="zh-CN" altLang="en-US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抢答题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【</a:t>
            </a:r>
            <a:r>
              <a:rPr lang="zh-CN" altLang="en-US" sz="4000" b="1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抢答题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】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规则说明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本环节共</a:t>
            </a: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26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小题，</a:t>
            </a:r>
            <a:r>
              <a:rPr lang="zh-CN" altLang="en-US" sz="2800" dirty="0">
                <a:latin typeface="Arial"/>
                <a:ea typeface="微软雅黑"/>
                <a:cs typeface="+mn-ea"/>
                <a:sym typeface="+mn-lt"/>
              </a:rPr>
              <a:t>进行至下课前</a:t>
            </a:r>
            <a:r>
              <a:rPr lang="en-US" altLang="zh-CN" sz="2800" dirty="0">
                <a:latin typeface="Arial"/>
                <a:ea typeface="微软雅黑"/>
                <a:cs typeface="+mn-ea"/>
                <a:sym typeface="+mn-lt"/>
              </a:rPr>
              <a:t>3</a:t>
            </a:r>
            <a:r>
              <a:rPr lang="zh-CN" altLang="en-US" sz="2800" dirty="0">
                <a:latin typeface="Arial"/>
                <a:ea typeface="微软雅黑"/>
                <a:cs typeface="+mn-ea"/>
                <a:sym typeface="+mn-lt"/>
              </a:rPr>
              <a:t>分钟为止，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所有同学均可</a:t>
            </a:r>
            <a:r>
              <a:rPr lang="zh-CN" altLang="en-US" sz="2800" b="1" dirty="0">
                <a:solidFill>
                  <a:schemeClr val="accent1"/>
                </a:solidFill>
                <a:latin typeface="Arial"/>
                <a:ea typeface="微软雅黑"/>
                <a:cs typeface="+mn-ea"/>
                <a:sym typeface="+mn-lt"/>
              </a:rPr>
              <a:t>举手抢答</a:t>
            </a:r>
            <a:endParaRPr lang="en-US" altLang="zh-CN" sz="2800" b="1" dirty="0">
              <a:solidFill>
                <a:schemeClr val="accent1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根据题目和课本中对应的内容，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选择其中正确的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一个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选项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，并说明从题目中可以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获得什么信息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或</a:t>
            </a:r>
            <a:r>
              <a:rPr lang="zh-CN" altLang="en-US" sz="2800" b="1" dirty="0">
                <a:solidFill>
                  <a:schemeClr val="accent2"/>
                </a:solidFill>
                <a:latin typeface="Arial"/>
                <a:ea typeface="微软雅黑"/>
                <a:cs typeface="+mn-ea"/>
                <a:sym typeface="+mn-lt"/>
              </a:rPr>
              <a:t>提出什么观点</a:t>
            </a:r>
            <a:endParaRPr lang="en-US" altLang="zh-CN" sz="2800" dirty="0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以上内容每答对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点可为本组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分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，答错或答案不完整可由</a:t>
            </a:r>
            <a:r>
              <a:rPr lang="zh-CN" altLang="en-US" sz="2800" b="1" dirty="0">
                <a:solidFill>
                  <a:schemeClr val="accent3"/>
                </a:solidFill>
                <a:latin typeface="Arial"/>
                <a:ea typeface="微软雅黑"/>
                <a:cs typeface="+mn-ea"/>
                <a:sym typeface="+mn-lt"/>
              </a:rPr>
              <a:t>目前得分最低的小组进行一次补答</a:t>
            </a:r>
            <a:endParaRPr lang="en-US" altLang="zh-CN" sz="2800" b="1" dirty="0">
              <a:solidFill>
                <a:schemeClr val="accent3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210918"/>
      </p:ext>
    </p:extLst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3074" name="Picture 2" descr="塔西里·那杰岩画（the Fresco of Tassilli nAjjer）……">
            <a:extLst>
              <a:ext uri="{FF2B5EF4-FFF2-40B4-BE49-F238E27FC236}">
                <a16:creationId xmlns:a16="http://schemas.microsoft.com/office/drawing/2014/main" id="{86303A3E-37E3-428C-8EF5-7990659BA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6000" y="1606045"/>
            <a:ext cx="5501295" cy="36675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新石器时代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阿尔及利亚的塔西利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-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恩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-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阿耶洞穴壁画，图中描绘的人们在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播种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收割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狩猎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跳舞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275234" y="3791560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0A8F89-86EE-427D-B261-F55F0AC2D279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在新石器时代，北非已经出现了早期农业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FBF5BD-9695-4241-B1FA-505B9C3518A4}"/>
              </a:ext>
            </a:extLst>
          </p:cNvPr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18" name="圆角矩形 43">
              <a:extLst>
                <a:ext uri="{FF2B5EF4-FFF2-40B4-BE49-F238E27FC236}">
                  <a16:creationId xmlns:a16="http://schemas.microsoft.com/office/drawing/2014/main" id="{92607E97-AB3D-47F6-94EC-DDFC7772208F}"/>
                </a:ext>
              </a:extLst>
            </p:cNvPr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2AA3ACF-4042-4DA1-A808-81A2ACEA2D09}"/>
                </a:ext>
              </a:extLst>
            </p:cNvPr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示例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3445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：在古埃及，法老被视为神，是法律的来源。古埃及人赞扬他说：“威令在你的口中，认知在你的心中，而你的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可以产生正义。”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大脑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双手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鼻孔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舌头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00561" y="5168657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在古埃及，法老掌握政治、法律等最重要的权力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651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：关于古希腊人的居住范围和特点，柏拉图形象地说，“我们沿着大海生活，就像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或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围绕着一个池塘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蜗牛，螃蟹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蒲草，芦苇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蚂蚁，青蛙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沙丁鱼，海豚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523746" y="3951580"/>
            <a:ext cx="318928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189282"/>
                      <a:gd name="connsiteY0" fmla="*/ 363794 h 727587"/>
                      <a:gd name="connsiteX1" fmla="*/ 1594641 w 3189282"/>
                      <a:gd name="connsiteY1" fmla="*/ 0 h 727587"/>
                      <a:gd name="connsiteX2" fmla="*/ 3189282 w 3189282"/>
                      <a:gd name="connsiteY2" fmla="*/ 363794 h 727587"/>
                      <a:gd name="connsiteX3" fmla="*/ 1594641 w 3189282"/>
                      <a:gd name="connsiteY3" fmla="*/ 727588 h 727587"/>
                      <a:gd name="connsiteX4" fmla="*/ 0 w 318928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9282" h="727587" extrusionOk="0">
                        <a:moveTo>
                          <a:pt x="0" y="363794"/>
                        </a:moveTo>
                        <a:cubicBezTo>
                          <a:pt x="-38525" y="75590"/>
                          <a:pt x="829884" y="-10050"/>
                          <a:pt x="1594641" y="0"/>
                        </a:cubicBezTo>
                        <a:cubicBezTo>
                          <a:pt x="2470755" y="10259"/>
                          <a:pt x="3186540" y="167177"/>
                          <a:pt x="3189282" y="363794"/>
                        </a:cubicBezTo>
                        <a:cubicBezTo>
                          <a:pt x="3089463" y="494735"/>
                          <a:pt x="2421029" y="794780"/>
                          <a:pt x="1594641" y="727588"/>
                        </a:cubicBezTo>
                        <a:cubicBezTo>
                          <a:pt x="704990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5410350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古希腊人通过向地中海和黑海周边地区殖民以扩展文明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32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56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：“所有的货物，所有现存的和曾经存在的东西，贸易、航海、农业、金属加工，任何曾经创造出来或者生长出来的东西，都在这里汇合。这里看不到的东西，肯定不存在于这个世界上。”以上说法描绘的是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城。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罗马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    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威尼斯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巴格达 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长安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854957" y="3639285"/>
            <a:ext cx="2012948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12948"/>
                      <a:gd name="connsiteY0" fmla="*/ 363794 h 727587"/>
                      <a:gd name="connsiteX1" fmla="*/ 1006474 w 2012948"/>
                      <a:gd name="connsiteY1" fmla="*/ 0 h 727587"/>
                      <a:gd name="connsiteX2" fmla="*/ 2012948 w 2012948"/>
                      <a:gd name="connsiteY2" fmla="*/ 363794 h 727587"/>
                      <a:gd name="connsiteX3" fmla="*/ 1006474 w 2012948"/>
                      <a:gd name="connsiteY3" fmla="*/ 727588 h 727587"/>
                      <a:gd name="connsiteX4" fmla="*/ 0 w 2012948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2948" h="727587" extrusionOk="0">
                        <a:moveTo>
                          <a:pt x="0" y="363794"/>
                        </a:moveTo>
                        <a:cubicBezTo>
                          <a:pt x="-16739" y="124952"/>
                          <a:pt x="497484" y="-4063"/>
                          <a:pt x="1006474" y="0"/>
                        </a:cubicBezTo>
                        <a:cubicBezTo>
                          <a:pt x="1557752" y="10259"/>
                          <a:pt x="2010206" y="167177"/>
                          <a:pt x="2012948" y="363794"/>
                        </a:cubicBezTo>
                        <a:cubicBezTo>
                          <a:pt x="1995742" y="552650"/>
                          <a:pt x="1545498" y="748418"/>
                          <a:pt x="1006474" y="727588"/>
                        </a:cubicBezTo>
                        <a:cubicBezTo>
                          <a:pt x="441659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古罗马在奴隶制的基础上发展出空前繁荣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614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：基督教会在中古西欧拥有大量庄园和广袤土地，并向信徒征收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租庸调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什一税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赎罪券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智商税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788539" y="3290592"/>
            <a:ext cx="271589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715891"/>
                      <a:gd name="connsiteY0" fmla="*/ 363794 h 727587"/>
                      <a:gd name="connsiteX1" fmla="*/ 1357946 w 2715891"/>
                      <a:gd name="connsiteY1" fmla="*/ 0 h 727587"/>
                      <a:gd name="connsiteX2" fmla="*/ 2715892 w 2715891"/>
                      <a:gd name="connsiteY2" fmla="*/ 363794 h 727587"/>
                      <a:gd name="connsiteX3" fmla="*/ 1357946 w 2715891"/>
                      <a:gd name="connsiteY3" fmla="*/ 727588 h 727587"/>
                      <a:gd name="connsiteX4" fmla="*/ 0 w 271589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5891" h="727587" extrusionOk="0">
                        <a:moveTo>
                          <a:pt x="0" y="363794"/>
                        </a:moveTo>
                        <a:cubicBezTo>
                          <a:pt x="-13712" y="131809"/>
                          <a:pt x="760448" y="-13218"/>
                          <a:pt x="1357946" y="0"/>
                        </a:cubicBezTo>
                        <a:cubicBezTo>
                          <a:pt x="2103337" y="10259"/>
                          <a:pt x="2713150" y="167177"/>
                          <a:pt x="2715892" y="363794"/>
                        </a:cubicBezTo>
                        <a:cubicBezTo>
                          <a:pt x="2603682" y="486049"/>
                          <a:pt x="2075567" y="767615"/>
                          <a:pt x="1357946" y="727588"/>
                        </a:cubicBezTo>
                        <a:cubicBezTo>
                          <a:pt x="59901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40940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基督教会在中古西欧的经济上占有重要地位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90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6908327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：右图中的人物因其改革被称为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炎帝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风帝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雷帝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帝中帝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015203" y="3428681"/>
            <a:ext cx="239087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伊凡四世 - 快懂百科">
            <a:extLst>
              <a:ext uri="{FF2B5EF4-FFF2-40B4-BE49-F238E27FC236}">
                <a16:creationId xmlns:a16="http://schemas.microsoft.com/office/drawing/2014/main" id="{67F450D3-CC6D-41E7-BD43-27BB49C2D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9793" y="774964"/>
            <a:ext cx="3566159" cy="53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F0A8F89-86EE-427D-B261-F55F0AC2D279}"/>
              </a:ext>
            </a:extLst>
          </p:cNvPr>
          <p:cNvSpPr txBox="1"/>
          <p:nvPr/>
        </p:nvSpPr>
        <p:spPr>
          <a:xfrm>
            <a:off x="-636" y="5919297"/>
            <a:ext cx="12192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伊凡四世的改革强化了俄国的中央集权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60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776" y="4103322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89567" y="255953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第一环节</a:t>
            </a:r>
            <a:r>
              <a:rPr lang="en-US" altLang="zh-CN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·</a:t>
            </a:r>
            <a:r>
              <a:rPr lang="zh-CN" altLang="en-US" sz="2800" dirty="0">
                <a:solidFill>
                  <a:srgbClr val="994B46"/>
                </a:solidFill>
                <a:latin typeface="Arial"/>
                <a:ea typeface="微软雅黑"/>
                <a:cs typeface="+mn-ea"/>
                <a:sym typeface="+mn-lt"/>
              </a:rPr>
              <a:t>必答题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9322" y="1022350"/>
            <a:ext cx="115070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【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必答题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】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规则说明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994B4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本环节共</a:t>
            </a: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16</a:t>
            </a:r>
            <a:r>
              <a:rPr lang="zh-CN" altLang="en-US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小题，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各小组派代表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依次轮流回答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/>
                </a:solidFill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根据题目，在课本中找到对应的内容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“在哪页”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，用自己的话说明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“是什么”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，指出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“跟什么事件有关”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以上内容每答对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点可为本组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分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，答错或答案不完整可由本小组其他同学进行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补答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4.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每小题回答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限时</a:t>
            </a:r>
            <a:r>
              <a:rPr lang="en-US" altLang="zh-CN" sz="2800" b="1" dirty="0">
                <a:solidFill>
                  <a:schemeClr val="accent6"/>
                </a:solidFill>
                <a:latin typeface="Arial"/>
                <a:ea typeface="微软雅黑"/>
                <a:cs typeface="+mn-ea"/>
                <a:sym typeface="+mn-lt"/>
              </a:rPr>
              <a:t>60</a:t>
            </a:r>
            <a:r>
              <a:rPr lang="zh-CN" altLang="en-US" sz="2800" b="1" dirty="0">
                <a:solidFill>
                  <a:schemeClr val="accent6"/>
                </a:solidFill>
                <a:latin typeface="Arial"/>
                <a:ea typeface="微软雅黑"/>
                <a:cs typeface="+mn-ea"/>
                <a:sym typeface="+mn-lt"/>
              </a:rPr>
              <a:t>秒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372368"/>
      </p:ext>
    </p:extLst>
  </p:cSld>
  <p:clrMapOvr>
    <a:masterClrMapping/>
  </p:clrMapOvr>
  <p:transition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4637246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：右图中的城市在当时被叫作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拜占庭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 君士坦丁堡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 startAt="3"/>
              <a:tabLst/>
              <a:defRPr/>
            </a:pPr>
            <a:r>
              <a:rPr lang="zh-CN" altLang="en-US" sz="3600" b="1" dirty="0">
                <a:latin typeface="+mn-ea"/>
                <a:cs typeface="+mn-ea"/>
                <a:sym typeface="+mn-lt"/>
              </a:rPr>
              <a:t>伊斯坦布尔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第三新罗马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095640" y="3942679"/>
            <a:ext cx="3997355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97355"/>
                      <a:gd name="connsiteY0" fmla="*/ 363794 h 727587"/>
                      <a:gd name="connsiteX1" fmla="*/ 1998678 w 3997355"/>
                      <a:gd name="connsiteY1" fmla="*/ 0 h 727587"/>
                      <a:gd name="connsiteX2" fmla="*/ 3997356 w 3997355"/>
                      <a:gd name="connsiteY2" fmla="*/ 363794 h 727587"/>
                      <a:gd name="connsiteX3" fmla="*/ 1998678 w 3997355"/>
                      <a:gd name="connsiteY3" fmla="*/ 727588 h 727587"/>
                      <a:gd name="connsiteX4" fmla="*/ 0 w 3997355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355" h="727587" extrusionOk="0">
                        <a:moveTo>
                          <a:pt x="0" y="363794"/>
                        </a:moveTo>
                        <a:cubicBezTo>
                          <a:pt x="-57328" y="32990"/>
                          <a:pt x="1038983" y="-12495"/>
                          <a:pt x="1998678" y="0"/>
                        </a:cubicBezTo>
                        <a:cubicBezTo>
                          <a:pt x="3097935" y="10259"/>
                          <a:pt x="3994614" y="167177"/>
                          <a:pt x="3997356" y="363794"/>
                        </a:cubicBezTo>
                        <a:cubicBezTo>
                          <a:pt x="3865254" y="472104"/>
                          <a:pt x="2961735" y="901771"/>
                          <a:pt x="1998678" y="727588"/>
                        </a:cubicBezTo>
                        <a:cubicBezTo>
                          <a:pt x="88588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5757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伊斯坦布尔是座历史悠久、地位重要的城市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7D2F92-7E8E-4EE1-A598-C7A7E9823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47" y="1447091"/>
            <a:ext cx="6339204" cy="39832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E52059-5C6B-4B87-A6AD-C1BF8E21F328}"/>
              </a:ext>
            </a:extLst>
          </p:cNvPr>
          <p:cNvSpPr/>
          <p:nvPr/>
        </p:nvSpPr>
        <p:spPr>
          <a:xfrm>
            <a:off x="7589520" y="2390701"/>
            <a:ext cx="714508" cy="3207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1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02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：在日本，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12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世纪末，由武士集团的首领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在镰仓建立了自己的军事机构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幕府，并从朝廷获得镇压叛乱、征收赋税等权力。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丰臣秀吉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B.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德川家康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源义经    </a:t>
            </a: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源赖朝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6063270" y="3797295"/>
            <a:ext cx="271589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715891"/>
                      <a:gd name="connsiteY0" fmla="*/ 363794 h 727587"/>
                      <a:gd name="connsiteX1" fmla="*/ 1357946 w 2715891"/>
                      <a:gd name="connsiteY1" fmla="*/ 0 h 727587"/>
                      <a:gd name="connsiteX2" fmla="*/ 2715892 w 2715891"/>
                      <a:gd name="connsiteY2" fmla="*/ 363794 h 727587"/>
                      <a:gd name="connsiteX3" fmla="*/ 1357946 w 2715891"/>
                      <a:gd name="connsiteY3" fmla="*/ 727588 h 727587"/>
                      <a:gd name="connsiteX4" fmla="*/ 0 w 271589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5891" h="727587" extrusionOk="0">
                        <a:moveTo>
                          <a:pt x="0" y="363794"/>
                        </a:moveTo>
                        <a:cubicBezTo>
                          <a:pt x="-13712" y="131809"/>
                          <a:pt x="760448" y="-13218"/>
                          <a:pt x="1357946" y="0"/>
                        </a:cubicBezTo>
                        <a:cubicBezTo>
                          <a:pt x="2103337" y="10259"/>
                          <a:pt x="2713150" y="167177"/>
                          <a:pt x="2715892" y="363794"/>
                        </a:cubicBezTo>
                        <a:cubicBezTo>
                          <a:pt x="2603682" y="486049"/>
                          <a:pt x="2075567" y="767615"/>
                          <a:pt x="1357946" y="727588"/>
                        </a:cubicBezTo>
                        <a:cubicBezTo>
                          <a:pt x="59901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日本幕府政治时期由幕府将军掌握实权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36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：目前认为，第一个到过非洲并且留下记载的中国人是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玄奘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杜环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汪大渊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郑和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5043294" y="2711450"/>
            <a:ext cx="210541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105412"/>
                      <a:gd name="connsiteY0" fmla="*/ 363794 h 727587"/>
                      <a:gd name="connsiteX1" fmla="*/ 1052706 w 2105412"/>
                      <a:gd name="connsiteY1" fmla="*/ 0 h 727587"/>
                      <a:gd name="connsiteX2" fmla="*/ 2105412 w 2105412"/>
                      <a:gd name="connsiteY2" fmla="*/ 363794 h 727587"/>
                      <a:gd name="connsiteX3" fmla="*/ 1052706 w 2105412"/>
                      <a:gd name="connsiteY3" fmla="*/ 727588 h 727587"/>
                      <a:gd name="connsiteX4" fmla="*/ 0 w 210541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412" h="727587" extrusionOk="0">
                        <a:moveTo>
                          <a:pt x="0" y="363794"/>
                        </a:moveTo>
                        <a:cubicBezTo>
                          <a:pt x="-26612" y="102582"/>
                          <a:pt x="548997" y="-6734"/>
                          <a:pt x="1052706" y="0"/>
                        </a:cubicBezTo>
                        <a:cubicBezTo>
                          <a:pt x="1629517" y="10259"/>
                          <a:pt x="2102670" y="167177"/>
                          <a:pt x="2105412" y="363794"/>
                        </a:cubicBezTo>
                        <a:cubicBezTo>
                          <a:pt x="2016260" y="502213"/>
                          <a:pt x="1583811" y="789807"/>
                          <a:pt x="1052706" y="727588"/>
                        </a:cubicBezTo>
                        <a:cubicBezTo>
                          <a:pt x="46235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1687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中国和非洲的交往源远流长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888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：右图是印加人建造的古城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马丘比丘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皮卡皮卡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丘比特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比丘尼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938586" y="2581207"/>
            <a:ext cx="295758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957582"/>
                      <a:gd name="connsiteY0" fmla="*/ 363794 h 727587"/>
                      <a:gd name="connsiteX1" fmla="*/ 1478791 w 2957582"/>
                      <a:gd name="connsiteY1" fmla="*/ 0 h 727587"/>
                      <a:gd name="connsiteX2" fmla="*/ 2957582 w 2957582"/>
                      <a:gd name="connsiteY2" fmla="*/ 363794 h 727587"/>
                      <a:gd name="connsiteX3" fmla="*/ 1478791 w 2957582"/>
                      <a:gd name="connsiteY3" fmla="*/ 727588 h 727587"/>
                      <a:gd name="connsiteX4" fmla="*/ 0 w 295758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7582" h="727587" extrusionOk="0">
                        <a:moveTo>
                          <a:pt x="0" y="363794"/>
                        </a:moveTo>
                        <a:cubicBezTo>
                          <a:pt x="-20772" y="115813"/>
                          <a:pt x="749877" y="-7611"/>
                          <a:pt x="1478791" y="0"/>
                        </a:cubicBezTo>
                        <a:cubicBezTo>
                          <a:pt x="2290923" y="10259"/>
                          <a:pt x="2954840" y="167177"/>
                          <a:pt x="2957582" y="363794"/>
                        </a:cubicBezTo>
                        <a:cubicBezTo>
                          <a:pt x="2829456" y="474891"/>
                          <a:pt x="2196672" y="849869"/>
                          <a:pt x="1478791" y="727588"/>
                        </a:cubicBezTo>
                        <a:cubicBezTo>
                          <a:pt x="653122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2019马丘比丘-旅游攻略-门票-地址-问答-游记点评，马丘比丘旅游旅游景点推荐-去哪儿攻略">
            <a:extLst>
              <a:ext uri="{FF2B5EF4-FFF2-40B4-BE49-F238E27FC236}">
                <a16:creationId xmlns:a16="http://schemas.microsoft.com/office/drawing/2014/main" id="{D98F5003-363C-4B40-BED0-B514F473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04" y="1582737"/>
            <a:ext cx="5678170" cy="42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487998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印加人的建筑艺术十分高超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602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：哥伦布在写给西班牙国王的信上写道：“毫无疑问，当地黄金甚丰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此外，这里还盛产宝石、珍珠以及无数香料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这里还产大量的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，臣以为，无须送回西班牙，在当地即可卖好价钱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玉米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番薯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西红柿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棉花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5944948"/>
            <a:ext cx="1219136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对金银财富的需求和开拓新市场的意愿是新航路开辟的重要动因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98800" y="5147391"/>
            <a:ext cx="2318306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318306"/>
                      <a:gd name="connsiteY0" fmla="*/ 363794 h 727587"/>
                      <a:gd name="connsiteX1" fmla="*/ 1159153 w 2318306"/>
                      <a:gd name="connsiteY1" fmla="*/ 0 h 727587"/>
                      <a:gd name="connsiteX2" fmla="*/ 2318306 w 2318306"/>
                      <a:gd name="connsiteY2" fmla="*/ 363794 h 727587"/>
                      <a:gd name="connsiteX3" fmla="*/ 1159153 w 2318306"/>
                      <a:gd name="connsiteY3" fmla="*/ 727588 h 727587"/>
                      <a:gd name="connsiteX4" fmla="*/ 0 w 2318306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306" h="727587" extrusionOk="0">
                        <a:moveTo>
                          <a:pt x="0" y="363794"/>
                        </a:moveTo>
                        <a:cubicBezTo>
                          <a:pt x="-49839" y="49957"/>
                          <a:pt x="622340" y="-8961"/>
                          <a:pt x="1159153" y="0"/>
                        </a:cubicBezTo>
                        <a:cubicBezTo>
                          <a:pt x="1794754" y="10259"/>
                          <a:pt x="2315564" y="167177"/>
                          <a:pt x="2318306" y="363794"/>
                        </a:cubicBezTo>
                        <a:cubicBezTo>
                          <a:pt x="2267746" y="529267"/>
                          <a:pt x="1776705" y="755588"/>
                          <a:pt x="1159153" y="727588"/>
                        </a:cubicBezTo>
                        <a:cubicBezTo>
                          <a:pt x="510015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04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1497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年，英国卡伯特父子从英国驶向北美，发现了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纽芬兰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岛，该名字的含义是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盛产鳕鱼的大陆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属于英国的大陆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新发现的大陆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寒冷的大陆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新航路开辟丰富了人类的地理知识，加强了世界联系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209932" y="3971534"/>
            <a:ext cx="4019665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4019665"/>
                      <a:gd name="connsiteY0" fmla="*/ 363794 h 727587"/>
                      <a:gd name="connsiteX1" fmla="*/ 2009833 w 4019665"/>
                      <a:gd name="connsiteY1" fmla="*/ 0 h 727587"/>
                      <a:gd name="connsiteX2" fmla="*/ 4019666 w 4019665"/>
                      <a:gd name="connsiteY2" fmla="*/ 363794 h 727587"/>
                      <a:gd name="connsiteX3" fmla="*/ 2009833 w 4019665"/>
                      <a:gd name="connsiteY3" fmla="*/ 727588 h 727587"/>
                      <a:gd name="connsiteX4" fmla="*/ 0 w 4019665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9665" h="727587" extrusionOk="0">
                        <a:moveTo>
                          <a:pt x="0" y="363794"/>
                        </a:moveTo>
                        <a:cubicBezTo>
                          <a:pt x="-17838" y="122460"/>
                          <a:pt x="1013451" y="-9849"/>
                          <a:pt x="2009833" y="0"/>
                        </a:cubicBezTo>
                        <a:cubicBezTo>
                          <a:pt x="3115251" y="10259"/>
                          <a:pt x="4016924" y="167177"/>
                          <a:pt x="4019666" y="363794"/>
                        </a:cubicBezTo>
                        <a:cubicBezTo>
                          <a:pt x="3876580" y="464403"/>
                          <a:pt x="3024845" y="845112"/>
                          <a:pt x="2009833" y="727588"/>
                        </a:cubicBezTo>
                        <a:cubicBezTo>
                          <a:pt x="89087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FD625F-A468-4937-A8EF-B01BD5D30B3D}"/>
              </a:ext>
            </a:extLst>
          </p:cNvPr>
          <p:cNvSpPr txBox="1"/>
          <p:nvPr/>
        </p:nvSpPr>
        <p:spPr>
          <a:xfrm>
            <a:off x="8216117" y="3947747"/>
            <a:ext cx="2616548" cy="6618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cs typeface="+mn-ea"/>
                <a:sym typeface="+mn-lt"/>
              </a:rPr>
              <a:t>Newfoundland</a:t>
            </a:r>
            <a:endParaRPr lang="zh-CN" altLang="en-US" sz="2800" b="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198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  <p:bldP spid="16" grpId="0"/>
      <p:bldP spid="1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4026491" cy="219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1494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年，西、葡两国缔结条约，如右图中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所示重新划定了教皇子午线。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pic>
        <p:nvPicPr>
          <p:cNvPr id="7170" name="Picture 2" descr="1493年，西、葡两国因在殖民争夺中矛盾日益激化，邀请罗马教-试题信息">
            <a:extLst>
              <a:ext uri="{FF2B5EF4-FFF2-40B4-BE49-F238E27FC236}">
                <a16:creationId xmlns:a16="http://schemas.microsoft.com/office/drawing/2014/main" id="{8AF5BA84-3766-4418-BB84-DD2CABE6A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03" y="561259"/>
            <a:ext cx="6965150" cy="57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E1547A-40DE-4FFB-8EC2-1272ABD79B97}"/>
              </a:ext>
            </a:extLst>
          </p:cNvPr>
          <p:cNvCxnSpPr>
            <a:cxnSpLocks/>
          </p:cNvCxnSpPr>
          <p:nvPr/>
        </p:nvCxnSpPr>
        <p:spPr>
          <a:xfrm>
            <a:off x="7666074" y="561259"/>
            <a:ext cx="0" cy="5772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2C8E667-397B-4F88-9141-C27DA5047830}"/>
              </a:ext>
            </a:extLst>
          </p:cNvPr>
          <p:cNvCxnSpPr>
            <a:cxnSpLocks/>
          </p:cNvCxnSpPr>
          <p:nvPr/>
        </p:nvCxnSpPr>
        <p:spPr>
          <a:xfrm>
            <a:off x="8286306" y="561259"/>
            <a:ext cx="0" cy="5772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F5B7DF2-9ECA-458C-805C-9405AA214727}"/>
              </a:ext>
            </a:extLst>
          </p:cNvPr>
          <p:cNvCxnSpPr>
            <a:cxnSpLocks/>
            <a:stCxn id="7170" idx="1"/>
            <a:endCxn id="7170" idx="3"/>
          </p:cNvCxnSpPr>
          <p:nvPr/>
        </p:nvCxnSpPr>
        <p:spPr>
          <a:xfrm>
            <a:off x="4645603" y="3451141"/>
            <a:ext cx="69651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50552C1-4510-400C-BEE7-F34CA8AC67D5}"/>
              </a:ext>
            </a:extLst>
          </p:cNvPr>
          <p:cNvCxnSpPr>
            <a:cxnSpLocks/>
          </p:cNvCxnSpPr>
          <p:nvPr/>
        </p:nvCxnSpPr>
        <p:spPr>
          <a:xfrm flipV="1">
            <a:off x="9112841" y="561260"/>
            <a:ext cx="0" cy="49251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7ADD02D-94CB-44C4-B7C7-607ED85C591D}"/>
              </a:ext>
            </a:extLst>
          </p:cNvPr>
          <p:cNvSpPr/>
          <p:nvPr/>
        </p:nvSpPr>
        <p:spPr>
          <a:xfrm>
            <a:off x="8601740" y="5475767"/>
            <a:ext cx="2934440" cy="77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9D172E2-AFF0-4043-8CD7-AACEBCCA18F1}"/>
              </a:ext>
            </a:extLst>
          </p:cNvPr>
          <p:cNvSpPr txBox="1"/>
          <p:nvPr/>
        </p:nvSpPr>
        <p:spPr>
          <a:xfrm>
            <a:off x="7379712" y="-43465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A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10D2E8-BCB9-445A-B006-E14040AB6297}"/>
              </a:ext>
            </a:extLst>
          </p:cNvPr>
          <p:cNvSpPr txBox="1"/>
          <p:nvPr/>
        </p:nvSpPr>
        <p:spPr>
          <a:xfrm>
            <a:off x="8009614" y="-44237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B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2A97EC8-FE64-4A36-BE33-F7206B845615}"/>
              </a:ext>
            </a:extLst>
          </p:cNvPr>
          <p:cNvSpPr txBox="1"/>
          <p:nvPr/>
        </p:nvSpPr>
        <p:spPr>
          <a:xfrm>
            <a:off x="8827346" y="-44237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C</a:t>
            </a:r>
            <a:endParaRPr lang="zh-CN" altLang="en-US" sz="4000" b="1" dirty="0">
              <a:latin typeface="+mn-ea"/>
              <a:cs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994015-4C55-4072-AC60-EBFAB5C4C00F}"/>
              </a:ext>
            </a:extLst>
          </p:cNvPr>
          <p:cNvSpPr txBox="1"/>
          <p:nvPr/>
        </p:nvSpPr>
        <p:spPr>
          <a:xfrm>
            <a:off x="11542516" y="3108402"/>
            <a:ext cx="57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+mn-ea"/>
                <a:cs typeface="+mn-ea"/>
              </a:rPr>
              <a:t>D</a:t>
            </a:r>
            <a:endParaRPr lang="zh-CN" altLang="en-US" sz="4000" b="1" dirty="0">
              <a:latin typeface="+mn-ea"/>
              <a:cs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FDAD711-E934-4A5E-ACC6-892CF8BC8698}"/>
              </a:ext>
            </a:extLst>
          </p:cNvPr>
          <p:cNvCxnSpPr>
            <a:cxnSpLocks/>
          </p:cNvCxnSpPr>
          <p:nvPr/>
        </p:nvCxnSpPr>
        <p:spPr>
          <a:xfrm>
            <a:off x="7668009" y="560384"/>
            <a:ext cx="0" cy="57806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AB566C54-2AA0-4895-A493-8A5A3C542D69}"/>
              </a:ext>
            </a:extLst>
          </p:cNvPr>
          <p:cNvSpPr txBox="1"/>
          <p:nvPr/>
        </p:nvSpPr>
        <p:spPr>
          <a:xfrm>
            <a:off x="7381647" y="-44340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新航路开辟拉开了西方列强瓜分世界、划分势力范围的序幕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942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2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1101069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：下图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描绘的是著名启蒙思想家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伏尔泰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</p:txBody>
      </p:sp>
      <p:pic>
        <p:nvPicPr>
          <p:cNvPr id="9218" name="Picture 2" descr="伏尔泰简介-伏尔泰人物介绍、资料简介_新闻资讯_新航道沈阳学校">
            <a:extLst>
              <a:ext uri="{FF2B5EF4-FFF2-40B4-BE49-F238E27FC236}">
                <a16:creationId xmlns:a16="http://schemas.microsoft.com/office/drawing/2014/main" id="{DE2270AC-B49A-4F1D-A3D1-60F218209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r="3683"/>
          <a:stretch/>
        </p:blipFill>
        <p:spPr bwMode="auto">
          <a:xfrm>
            <a:off x="8948635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卢梭:自由就是不想做什么就可以不做什么_生活">
            <a:extLst>
              <a:ext uri="{FF2B5EF4-FFF2-40B4-BE49-F238E27FC236}">
                <a16:creationId xmlns:a16="http://schemas.microsoft.com/office/drawing/2014/main" id="{52135F80-78D1-46EB-8616-E79D1B838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472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7月6日丨孟德斯鸠">
            <a:extLst>
              <a:ext uri="{FF2B5EF4-FFF2-40B4-BE49-F238E27FC236}">
                <a16:creationId xmlns:a16="http://schemas.microsoft.com/office/drawing/2014/main" id="{BAFB7983-450C-4BFD-B03A-0C2011D29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9914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牛顿简介和主要事迹（伟大的科学家传奇之牛顿） | 人物集">
            <a:extLst>
              <a:ext uri="{FF2B5EF4-FFF2-40B4-BE49-F238E27FC236}">
                <a16:creationId xmlns:a16="http://schemas.microsoft.com/office/drawing/2014/main" id="{DB07D994-6E91-43BD-BBA7-1142D4791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1193" y="2091139"/>
            <a:ext cx="2520000" cy="37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E7EEB4A-C00E-45A1-9937-693A7F0F62A6}"/>
              </a:ext>
            </a:extLst>
          </p:cNvPr>
          <p:cNvSpPr txBox="1"/>
          <p:nvPr/>
        </p:nvSpPr>
        <p:spPr>
          <a:xfrm>
            <a:off x="1703035" y="5047932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11AC34-39FB-45C3-8D9B-12F89FC95952}"/>
              </a:ext>
            </a:extLst>
          </p:cNvPr>
          <p:cNvSpPr txBox="1"/>
          <p:nvPr/>
        </p:nvSpPr>
        <p:spPr>
          <a:xfrm>
            <a:off x="4445698" y="5007525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B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952E99C-E89F-4828-909B-1E4EED4F9337}"/>
              </a:ext>
            </a:extLst>
          </p:cNvPr>
          <p:cNvSpPr txBox="1"/>
          <p:nvPr/>
        </p:nvSpPr>
        <p:spPr>
          <a:xfrm>
            <a:off x="7180088" y="5022676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C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CB96CBA-85B6-49F2-98C2-9E73918C78E0}"/>
              </a:ext>
            </a:extLst>
          </p:cNvPr>
          <p:cNvSpPr txBox="1"/>
          <p:nvPr/>
        </p:nvSpPr>
        <p:spPr>
          <a:xfrm>
            <a:off x="9987155" y="5005367"/>
            <a:ext cx="570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ea"/>
                <a:cs typeface="+mn-ea"/>
              </a:rPr>
              <a:t>D</a:t>
            </a:r>
            <a:endParaRPr lang="zh-CN" altLang="en-US" sz="40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8924290" y="2063143"/>
            <a:ext cx="2594610" cy="3807996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594610"/>
                      <a:gd name="connsiteY0" fmla="*/ 1903998 h 3807996"/>
                      <a:gd name="connsiteX1" fmla="*/ 1297305 w 2594610"/>
                      <a:gd name="connsiteY1" fmla="*/ 0 h 3807996"/>
                      <a:gd name="connsiteX2" fmla="*/ 2594610 w 2594610"/>
                      <a:gd name="connsiteY2" fmla="*/ 1903998 h 3807996"/>
                      <a:gd name="connsiteX3" fmla="*/ 1297305 w 2594610"/>
                      <a:gd name="connsiteY3" fmla="*/ 3807996 h 3807996"/>
                      <a:gd name="connsiteX4" fmla="*/ 0 w 2594610"/>
                      <a:gd name="connsiteY4" fmla="*/ 1903998 h 38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4610" h="3807996" extrusionOk="0">
                        <a:moveTo>
                          <a:pt x="0" y="1903998"/>
                        </a:moveTo>
                        <a:cubicBezTo>
                          <a:pt x="-17594" y="812586"/>
                          <a:pt x="661537" y="-6997"/>
                          <a:pt x="1297305" y="0"/>
                        </a:cubicBezTo>
                        <a:cubicBezTo>
                          <a:pt x="1989179" y="55100"/>
                          <a:pt x="2564208" y="900149"/>
                          <a:pt x="2594610" y="1903998"/>
                        </a:cubicBezTo>
                        <a:cubicBezTo>
                          <a:pt x="2449465" y="2853795"/>
                          <a:pt x="1944809" y="3893339"/>
                          <a:pt x="1297305" y="3807996"/>
                        </a:cubicBezTo>
                        <a:cubicBezTo>
                          <a:pt x="536290" y="3701762"/>
                          <a:pt x="-26275" y="2808764"/>
                          <a:pt x="0" y="190399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919798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en-US" altLang="zh-CN" sz="2800" b="1" dirty="0"/>
              <a:t>18</a:t>
            </a:r>
            <a:r>
              <a:rPr lang="zh-CN" altLang="en-US" sz="2800" b="1" dirty="0"/>
              <a:t>世纪，启蒙运动达到高潮，启蒙思想得到进一步传播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366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：右图是描绘德意志德国宣告成立的油画，该事件发生在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俄国克里姆林宫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法国凡尔赛宫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德国无忧宫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中国故宫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477452" y="3807521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普法战争的胜利使德国崛起并建立起资本主义制度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09F1A8-0238-4902-BE77-7F75F0AB2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3697"/>
            <a:ext cx="5560024" cy="3713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6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15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世纪开始，在英国等西欧国家兴起了所谓的“圈地运动”，这种现象被形象地比喻为“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棉吃人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蚕吃人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羊吃人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资本吃人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圈地运动促进了农业资本主义发展，是工业革命开展的重要条件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927600" y="3971534"/>
            <a:ext cx="2368233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368233"/>
                      <a:gd name="connsiteY0" fmla="*/ 363794 h 727587"/>
                      <a:gd name="connsiteX1" fmla="*/ 1184117 w 2368233"/>
                      <a:gd name="connsiteY1" fmla="*/ 0 h 727587"/>
                      <a:gd name="connsiteX2" fmla="*/ 2368234 w 2368233"/>
                      <a:gd name="connsiteY2" fmla="*/ 363794 h 727587"/>
                      <a:gd name="connsiteX3" fmla="*/ 1184117 w 2368233"/>
                      <a:gd name="connsiteY3" fmla="*/ 727588 h 727587"/>
                      <a:gd name="connsiteX4" fmla="*/ 0 w 2368233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8233" h="727587" extrusionOk="0">
                        <a:moveTo>
                          <a:pt x="0" y="363794"/>
                        </a:moveTo>
                        <a:cubicBezTo>
                          <a:pt x="-25923" y="104142"/>
                          <a:pt x="543697" y="-1175"/>
                          <a:pt x="1184117" y="0"/>
                        </a:cubicBezTo>
                        <a:cubicBezTo>
                          <a:pt x="1833505" y="10259"/>
                          <a:pt x="2365492" y="167177"/>
                          <a:pt x="2368234" y="363794"/>
                        </a:cubicBezTo>
                        <a:cubicBezTo>
                          <a:pt x="2320407" y="531183"/>
                          <a:pt x="1825961" y="742591"/>
                          <a:pt x="1184117" y="727588"/>
                        </a:cubicBezTo>
                        <a:cubicBezTo>
                          <a:pt x="521192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062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27451" y="708408"/>
            <a:ext cx="1491449" cy="531197"/>
            <a:chOff x="6938" y="7911"/>
            <a:chExt cx="5204" cy="851"/>
          </a:xfrm>
        </p:grpSpPr>
        <p:sp>
          <p:nvSpPr>
            <p:cNvPr id="44" name="圆角矩形 43"/>
            <p:cNvSpPr/>
            <p:nvPr/>
          </p:nvSpPr>
          <p:spPr>
            <a:xfrm>
              <a:off x="6938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086" y="7935"/>
              <a:ext cx="4908" cy="82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示例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63603" y="1598613"/>
            <a:ext cx="5355297" cy="367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4000" b="1" dirty="0">
                <a:solidFill>
                  <a:schemeClr val="tx1"/>
                </a:solidFill>
                <a:cs typeface="+mn-ea"/>
                <a:sym typeface="+mn-lt"/>
              </a:rPr>
              <a:t>P71</a:t>
            </a: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4000" b="1" dirty="0">
                <a:solidFill>
                  <a:schemeClr val="tx1"/>
                </a:solidFill>
                <a:cs typeface="+mn-ea"/>
                <a:sym typeface="+mn-lt"/>
              </a:rPr>
              <a:t>16</a:t>
            </a:r>
            <a:r>
              <a:rPr lang="en-US" altLang="zh-CN" sz="4000" b="1" dirty="0">
                <a:cs typeface="+mn-ea"/>
                <a:sym typeface="+mn-lt"/>
              </a:rPr>
              <a:t>C</a:t>
            </a:r>
            <a:r>
              <a:rPr lang="zh-CN" altLang="en-US" sz="4000" b="1" dirty="0">
                <a:cs typeface="+mn-ea"/>
                <a:sym typeface="+mn-lt"/>
              </a:rPr>
              <a:t>，葡萄牙把巴西变为殖民地</a:t>
            </a:r>
            <a:endParaRPr lang="en-US" altLang="zh-CN" sz="4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4000" b="1" dirty="0">
                <a:cs typeface="+mn-ea"/>
                <a:sym typeface="+mn-lt"/>
              </a:rPr>
              <a:t>早期殖民扩张</a:t>
            </a:r>
            <a:endParaRPr lang="en-US" altLang="zh-CN" sz="4000" b="1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BF291D-3789-478B-806F-B464C30E3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45" y="2543161"/>
            <a:ext cx="4068497" cy="2082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1B5F56-1710-A9BD-D432-84FB7662A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1" y="555476"/>
            <a:ext cx="4722178" cy="5747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0459D2-C839-48D2-A72C-1D4D17636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7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5422900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：右图是空想社会主义学者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欧文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在美国印第安纳州建设的共产主义试验组织，名叫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太平天国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法伦斯泰尔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曙光城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新和谐公社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459978" y="5153703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空想社会主义脱离社会现实、没能找到实现理想社会的有效途径</a:t>
            </a:r>
          </a:p>
        </p:txBody>
      </p:sp>
      <p:pic>
        <p:nvPicPr>
          <p:cNvPr id="1026" name="Picture 2" descr="欧文的空想社会主义为何会失败？_文化_腾讯网">
            <a:extLst>
              <a:ext uri="{FF2B5EF4-FFF2-40B4-BE49-F238E27FC236}">
                <a16:creationId xmlns:a16="http://schemas.microsoft.com/office/drawing/2014/main" id="{163041AA-9FC1-48B1-A50C-6BFBB52F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6752"/>
            <a:ext cx="5536527" cy="32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878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6146711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：右图反映了英国殖民头目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罗得斯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侵略非洲的“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2C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计划”，即要建立从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到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的殖民帝国。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开罗，开普敦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马里，马达加斯加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阿尔及利亚，埃塞俄比亚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塞内加尔，索马里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822571" y="3111077"/>
            <a:ext cx="394012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940122"/>
                      <a:gd name="connsiteY0" fmla="*/ 363794 h 727587"/>
                      <a:gd name="connsiteX1" fmla="*/ 1970061 w 3940122"/>
                      <a:gd name="connsiteY1" fmla="*/ 0 h 727587"/>
                      <a:gd name="connsiteX2" fmla="*/ 3940122 w 3940122"/>
                      <a:gd name="connsiteY2" fmla="*/ 363794 h 727587"/>
                      <a:gd name="connsiteX3" fmla="*/ 1970061 w 3940122"/>
                      <a:gd name="connsiteY3" fmla="*/ 727588 h 727587"/>
                      <a:gd name="connsiteX4" fmla="*/ 0 w 394012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0122" h="727587" extrusionOk="0">
                        <a:moveTo>
                          <a:pt x="0" y="363794"/>
                        </a:moveTo>
                        <a:cubicBezTo>
                          <a:pt x="-17973" y="122154"/>
                          <a:pt x="953759" y="-6218"/>
                          <a:pt x="1970061" y="0"/>
                        </a:cubicBezTo>
                        <a:cubicBezTo>
                          <a:pt x="3053514" y="10259"/>
                          <a:pt x="3937380" y="167177"/>
                          <a:pt x="3940122" y="363794"/>
                        </a:cubicBezTo>
                        <a:cubicBezTo>
                          <a:pt x="3827546" y="485792"/>
                          <a:pt x="2953185" y="857389"/>
                          <a:pt x="1970061" y="727588"/>
                        </a:cubicBezTo>
                        <a:cubicBezTo>
                          <a:pt x="87307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来自大不列颠的“傲慢与偏见”：罗德是种族主义者吗_私家历史_澎湃新闻-The Paper">
            <a:extLst>
              <a:ext uri="{FF2B5EF4-FFF2-40B4-BE49-F238E27FC236}">
                <a16:creationId xmlns:a16="http://schemas.microsoft.com/office/drawing/2014/main" id="{8DD0FA9B-E16D-4C6F-A5AC-DBFC5C58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12" y="744220"/>
            <a:ext cx="4080516" cy="55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81290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en-US" altLang="zh-CN" sz="2800" b="1" dirty="0"/>
              <a:t>19</a:t>
            </a:r>
            <a:r>
              <a:rPr lang="zh-CN" altLang="en-US" sz="2800" b="1" dirty="0"/>
              <a:t>世纪后期，列强瓜分非洲的速度大大加快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92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1881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年，苏丹爆发大起义，起义领导人自称“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”，号召人民起来斗争，沉重打击了英国侵略者。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马赫迪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哈里发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苏丹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阿拉比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宗教力量在非洲人民反抗帝国主义侵略的斗争中起到重要作用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818986" y="2542079"/>
            <a:ext cx="260223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602230"/>
                      <a:gd name="connsiteY0" fmla="*/ 363794 h 727587"/>
                      <a:gd name="connsiteX1" fmla="*/ 1301115 w 2602230"/>
                      <a:gd name="connsiteY1" fmla="*/ 0 h 727587"/>
                      <a:gd name="connsiteX2" fmla="*/ 2602230 w 2602230"/>
                      <a:gd name="connsiteY2" fmla="*/ 363794 h 727587"/>
                      <a:gd name="connsiteX3" fmla="*/ 1301115 w 2602230"/>
                      <a:gd name="connsiteY3" fmla="*/ 727588 h 727587"/>
                      <a:gd name="connsiteX4" fmla="*/ 0 w 260223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2230" h="727587" extrusionOk="0">
                        <a:moveTo>
                          <a:pt x="0" y="363794"/>
                        </a:moveTo>
                        <a:cubicBezTo>
                          <a:pt x="-26637" y="102524"/>
                          <a:pt x="701894" y="-10347"/>
                          <a:pt x="1301115" y="0"/>
                        </a:cubicBezTo>
                        <a:cubicBezTo>
                          <a:pt x="2015119" y="10259"/>
                          <a:pt x="2599488" y="167177"/>
                          <a:pt x="2602230" y="363794"/>
                        </a:cubicBezTo>
                        <a:cubicBezTo>
                          <a:pt x="2574847" y="545515"/>
                          <a:pt x="1941367" y="824507"/>
                          <a:pt x="1301115" y="727588"/>
                        </a:cubicBezTo>
                        <a:cubicBezTo>
                          <a:pt x="57357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9DC255-571A-4CCD-A2B6-673AB4E71AE3}"/>
              </a:ext>
            </a:extLst>
          </p:cNvPr>
          <p:cNvSpPr txBox="1"/>
          <p:nvPr/>
        </p:nvSpPr>
        <p:spPr>
          <a:xfrm>
            <a:off x="7334090" y="2534493"/>
            <a:ext cx="4314698" cy="6618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伊斯兰教传说中的救世者</a:t>
            </a:r>
            <a:endParaRPr lang="zh-CN" altLang="en-US" sz="2800" b="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33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  <p:bldP spid="16" grpId="0"/>
      <p:bldP spid="1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：列宁如此评价一战后的国际秩序：“靠凡尔赛和约来维系的整个国际体系、国际秩序是建立在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上的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……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泥沼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火山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悬崖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危桥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凡</a:t>
            </a:r>
            <a:r>
              <a:rPr lang="en-US" altLang="zh-CN" sz="2800" b="1" dirty="0"/>
              <a:t>-</a:t>
            </a:r>
            <a:r>
              <a:rPr lang="zh-CN" altLang="en-US" sz="2800" b="1" dirty="0"/>
              <a:t>华体系为新的国际冲突埋下了祸根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5100320" y="3246549"/>
            <a:ext cx="202184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21840"/>
                      <a:gd name="connsiteY0" fmla="*/ 363794 h 727587"/>
                      <a:gd name="connsiteX1" fmla="*/ 1010920 w 2021840"/>
                      <a:gd name="connsiteY1" fmla="*/ 0 h 727587"/>
                      <a:gd name="connsiteX2" fmla="*/ 2021840 w 2021840"/>
                      <a:gd name="connsiteY2" fmla="*/ 363794 h 727587"/>
                      <a:gd name="connsiteX3" fmla="*/ 1010920 w 2021840"/>
                      <a:gd name="connsiteY3" fmla="*/ 727588 h 727587"/>
                      <a:gd name="connsiteX4" fmla="*/ 0 w 202184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1840" h="727587" extrusionOk="0">
                        <a:moveTo>
                          <a:pt x="0" y="363794"/>
                        </a:moveTo>
                        <a:cubicBezTo>
                          <a:pt x="-15925" y="126794"/>
                          <a:pt x="520271" y="-5866"/>
                          <a:pt x="1010920" y="0"/>
                        </a:cubicBezTo>
                        <a:cubicBezTo>
                          <a:pt x="1564654" y="10259"/>
                          <a:pt x="2019098" y="167177"/>
                          <a:pt x="2021840" y="363794"/>
                        </a:cubicBezTo>
                        <a:cubicBezTo>
                          <a:pt x="1940135" y="507434"/>
                          <a:pt x="1533144" y="772243"/>
                          <a:pt x="1010920" y="727588"/>
                        </a:cubicBezTo>
                        <a:cubicBezTo>
                          <a:pt x="443649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095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：一战期间，俄国国内危机加剧，“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、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”成为民众的迫切要求，最终爆发了二月革命和十月革命。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割地、赔款、开埠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民族、民权、民生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和平、面包、土地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自由、平等、民主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一战的失利推动了俄国革命的发展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3722976" y="3957749"/>
            <a:ext cx="4831744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4831744"/>
                      <a:gd name="connsiteY0" fmla="*/ 363794 h 727587"/>
                      <a:gd name="connsiteX1" fmla="*/ 2415872 w 4831744"/>
                      <a:gd name="connsiteY1" fmla="*/ 0 h 727587"/>
                      <a:gd name="connsiteX2" fmla="*/ 4831744 w 4831744"/>
                      <a:gd name="connsiteY2" fmla="*/ 363794 h 727587"/>
                      <a:gd name="connsiteX3" fmla="*/ 2415872 w 4831744"/>
                      <a:gd name="connsiteY3" fmla="*/ 727588 h 727587"/>
                      <a:gd name="connsiteX4" fmla="*/ 0 w 4831744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1744" h="727587" extrusionOk="0">
                        <a:moveTo>
                          <a:pt x="0" y="363794"/>
                        </a:moveTo>
                        <a:cubicBezTo>
                          <a:pt x="-18771" y="120348"/>
                          <a:pt x="1278373" y="-17056"/>
                          <a:pt x="2415872" y="0"/>
                        </a:cubicBezTo>
                        <a:cubicBezTo>
                          <a:pt x="3745539" y="10259"/>
                          <a:pt x="4829002" y="167177"/>
                          <a:pt x="4831744" y="363794"/>
                        </a:cubicBezTo>
                        <a:cubicBezTo>
                          <a:pt x="4718541" y="485352"/>
                          <a:pt x="3632834" y="872701"/>
                          <a:pt x="2415872" y="727588"/>
                        </a:cubicBezTo>
                        <a:cubicBezTo>
                          <a:pt x="1072668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810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865620" cy="495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：右图为象征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的红黑双色战旗，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1926-1933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年，</a:t>
            </a: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+mn-ea"/>
                <a:sym typeface="+mn-lt"/>
              </a:rPr>
              <a:t>桑地诺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部队高举此旗与美国扶植的反动独裁政府展开武装斗争，最终迫使美军撤出尼加拉瓜。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独立、民主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印第安人和黑人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鲜血与汗水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自由或死亡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362514" y="5707266"/>
            <a:ext cx="352064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520640"/>
                      <a:gd name="connsiteY0" fmla="*/ 363794 h 727587"/>
                      <a:gd name="connsiteX1" fmla="*/ 1760320 w 3520640"/>
                      <a:gd name="connsiteY1" fmla="*/ 0 h 727587"/>
                      <a:gd name="connsiteX2" fmla="*/ 3520640 w 3520640"/>
                      <a:gd name="connsiteY2" fmla="*/ 363794 h 727587"/>
                      <a:gd name="connsiteX3" fmla="*/ 1760320 w 3520640"/>
                      <a:gd name="connsiteY3" fmla="*/ 727588 h 727587"/>
                      <a:gd name="connsiteX4" fmla="*/ 0 w 352064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640" h="727587" extrusionOk="0">
                        <a:moveTo>
                          <a:pt x="0" y="363794"/>
                        </a:moveTo>
                        <a:cubicBezTo>
                          <a:pt x="-47612" y="55002"/>
                          <a:pt x="882654" y="-8195"/>
                          <a:pt x="1760320" y="0"/>
                        </a:cubicBezTo>
                        <a:cubicBezTo>
                          <a:pt x="2727936" y="10259"/>
                          <a:pt x="3517898" y="167177"/>
                          <a:pt x="3520640" y="363794"/>
                        </a:cubicBezTo>
                        <a:cubicBezTo>
                          <a:pt x="3484815" y="539597"/>
                          <a:pt x="2615878" y="871901"/>
                          <a:pt x="1760320" y="727588"/>
                        </a:cubicBezTo>
                        <a:cubicBezTo>
                          <a:pt x="779167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3ED4913-21FE-4CB4-91E4-6BC4CF1CD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73" y="1625087"/>
            <a:ext cx="3581017" cy="447627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0" y="4416071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拉美各国独立后仍面临着继续民族民主革命的艰巨任务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20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0" y="1481381"/>
            <a:ext cx="10850305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1929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年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10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月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24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日，纽约华尔街股票市场价格狂跌，随后引爆了席卷资本主义世界的经济大危机，人们把这一天称为“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”。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黑色星期四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血色星期四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疯狂星期四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惊爆星期四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381422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资本主义基本矛盾是二战爆发的重要原因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4337229" y="2611603"/>
            <a:ext cx="3586192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586192"/>
                      <a:gd name="connsiteY0" fmla="*/ 363794 h 727587"/>
                      <a:gd name="connsiteX1" fmla="*/ 1793096 w 3586192"/>
                      <a:gd name="connsiteY1" fmla="*/ 0 h 727587"/>
                      <a:gd name="connsiteX2" fmla="*/ 3586192 w 3586192"/>
                      <a:gd name="connsiteY2" fmla="*/ 363794 h 727587"/>
                      <a:gd name="connsiteX3" fmla="*/ 1793096 w 3586192"/>
                      <a:gd name="connsiteY3" fmla="*/ 727588 h 727587"/>
                      <a:gd name="connsiteX4" fmla="*/ 0 w 3586192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86192" h="727587" extrusionOk="0">
                        <a:moveTo>
                          <a:pt x="0" y="363794"/>
                        </a:moveTo>
                        <a:cubicBezTo>
                          <a:pt x="-81760" y="-22366"/>
                          <a:pt x="847446" y="-3871"/>
                          <a:pt x="1793096" y="0"/>
                        </a:cubicBezTo>
                        <a:cubicBezTo>
                          <a:pt x="2778814" y="10259"/>
                          <a:pt x="3583450" y="167177"/>
                          <a:pt x="3586192" y="363794"/>
                        </a:cubicBezTo>
                        <a:cubicBezTo>
                          <a:pt x="3423736" y="450824"/>
                          <a:pt x="2697982" y="833266"/>
                          <a:pt x="1793096" y="727588"/>
                        </a:cubicBezTo>
                        <a:cubicBezTo>
                          <a:pt x="7938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472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134099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：右图为反映古巴导弹危机的漫画，漫画中描绘的美苏领导人分别是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和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斯大林、罗斯福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赫鲁晓夫、肯尼迪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马林科夫、杜鲁门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勃列日涅夫、尼克松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1344982" y="3807194"/>
            <a:ext cx="5044387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5044387"/>
                      <a:gd name="connsiteY0" fmla="*/ 363794 h 727587"/>
                      <a:gd name="connsiteX1" fmla="*/ 2522194 w 5044387"/>
                      <a:gd name="connsiteY1" fmla="*/ 0 h 727587"/>
                      <a:gd name="connsiteX2" fmla="*/ 5044388 w 5044387"/>
                      <a:gd name="connsiteY2" fmla="*/ 363794 h 727587"/>
                      <a:gd name="connsiteX3" fmla="*/ 2522194 w 5044387"/>
                      <a:gd name="connsiteY3" fmla="*/ 727588 h 727587"/>
                      <a:gd name="connsiteX4" fmla="*/ 0 w 5044387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4387" h="727587" extrusionOk="0">
                        <a:moveTo>
                          <a:pt x="0" y="363794"/>
                        </a:moveTo>
                        <a:cubicBezTo>
                          <a:pt x="-38709" y="75175"/>
                          <a:pt x="1337107" y="-18021"/>
                          <a:pt x="2522194" y="0"/>
                        </a:cubicBezTo>
                        <a:cubicBezTo>
                          <a:pt x="3910581" y="10259"/>
                          <a:pt x="5041646" y="167177"/>
                          <a:pt x="5044388" y="363794"/>
                        </a:cubicBezTo>
                        <a:cubicBezTo>
                          <a:pt x="4864415" y="438544"/>
                          <a:pt x="3745427" y="937593"/>
                          <a:pt x="2522194" y="727588"/>
                        </a:cubicBezTo>
                        <a:cubicBezTo>
                          <a:pt x="1120270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12065" y="5945233"/>
            <a:ext cx="121799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美苏冷战使整个世界笼罩在战争的阴影中</a:t>
            </a:r>
          </a:p>
        </p:txBody>
      </p:sp>
      <p:pic>
        <p:nvPicPr>
          <p:cNvPr id="17" name="Picture 2" descr="世界核平？让世界为之颤抖的古巴导弹危机_凤凰网">
            <a:extLst>
              <a:ext uri="{FF2B5EF4-FFF2-40B4-BE49-F238E27FC236}">
                <a16:creationId xmlns:a16="http://schemas.microsoft.com/office/drawing/2014/main" id="{D3E094BB-356B-403B-BEBB-16CC3F4F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652831"/>
            <a:ext cx="4876799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01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865620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：右图是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的标志。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国际篮球联合会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联合国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世界银行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世界贸易组织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575360" y="3410905"/>
            <a:ext cx="3073600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073600"/>
                      <a:gd name="connsiteY0" fmla="*/ 363794 h 727587"/>
                      <a:gd name="connsiteX1" fmla="*/ 1536800 w 3073600"/>
                      <a:gd name="connsiteY1" fmla="*/ 0 h 727587"/>
                      <a:gd name="connsiteX2" fmla="*/ 3073600 w 3073600"/>
                      <a:gd name="connsiteY2" fmla="*/ 363794 h 727587"/>
                      <a:gd name="connsiteX3" fmla="*/ 1536800 w 3073600"/>
                      <a:gd name="connsiteY3" fmla="*/ 727588 h 727587"/>
                      <a:gd name="connsiteX4" fmla="*/ 0 w 3073600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3600" h="727587" extrusionOk="0">
                        <a:moveTo>
                          <a:pt x="0" y="363794"/>
                        </a:moveTo>
                        <a:cubicBezTo>
                          <a:pt x="-38864" y="74823"/>
                          <a:pt x="728598" y="-3515"/>
                          <a:pt x="1536800" y="0"/>
                        </a:cubicBezTo>
                        <a:cubicBezTo>
                          <a:pt x="2380969" y="10259"/>
                          <a:pt x="3070858" y="167177"/>
                          <a:pt x="3073600" y="363794"/>
                        </a:cubicBezTo>
                        <a:cubicBezTo>
                          <a:pt x="3039601" y="540877"/>
                          <a:pt x="2326835" y="800235"/>
                          <a:pt x="1536800" y="727588"/>
                        </a:cubicBezTo>
                        <a:cubicBezTo>
                          <a:pt x="679094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10161" y="5401384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二战后，资本主义国家加强国际协调，维持经济秩序</a:t>
            </a:r>
          </a:p>
        </p:txBody>
      </p:sp>
      <p:pic>
        <p:nvPicPr>
          <p:cNvPr id="17" name="Picture 2" descr="世界银行图册_360百科">
            <a:extLst>
              <a:ext uri="{FF2B5EF4-FFF2-40B4-BE49-F238E27FC236}">
                <a16:creationId xmlns:a16="http://schemas.microsoft.com/office/drawing/2014/main" id="{BB6CC759-9057-4C49-94F6-C788463A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68" y="1591587"/>
            <a:ext cx="3578277" cy="35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83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320992" cy="38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：在右图的照片中，赫鲁晓夫手里拿着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以大力推广种植。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山药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黑麦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黄瓜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玉米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860679" y="4679617"/>
            <a:ext cx="206692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66921"/>
                      <a:gd name="connsiteY0" fmla="*/ 363794 h 727587"/>
                      <a:gd name="connsiteX1" fmla="*/ 1033461 w 2066921"/>
                      <a:gd name="connsiteY1" fmla="*/ 0 h 727587"/>
                      <a:gd name="connsiteX2" fmla="*/ 2066922 w 2066921"/>
                      <a:gd name="connsiteY2" fmla="*/ 363794 h 727587"/>
                      <a:gd name="connsiteX3" fmla="*/ 1033461 w 2066921"/>
                      <a:gd name="connsiteY3" fmla="*/ 727588 h 727587"/>
                      <a:gd name="connsiteX4" fmla="*/ 0 w 206692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6921" h="727587" extrusionOk="0">
                        <a:moveTo>
                          <a:pt x="0" y="363794"/>
                        </a:moveTo>
                        <a:cubicBezTo>
                          <a:pt x="-47216" y="55900"/>
                          <a:pt x="518214" y="-4813"/>
                          <a:pt x="1033461" y="0"/>
                        </a:cubicBezTo>
                        <a:cubicBezTo>
                          <a:pt x="1599644" y="10259"/>
                          <a:pt x="2064180" y="167177"/>
                          <a:pt x="2066922" y="363794"/>
                        </a:cubicBezTo>
                        <a:cubicBezTo>
                          <a:pt x="2016983" y="529703"/>
                          <a:pt x="1537140" y="810590"/>
                          <a:pt x="1033461" y="727588"/>
                        </a:cubicBezTo>
                        <a:cubicBezTo>
                          <a:pt x="4537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 descr="如何公正客观地评价苏联？ - 知乎">
            <a:extLst>
              <a:ext uri="{FF2B5EF4-FFF2-40B4-BE49-F238E27FC236}">
                <a16:creationId xmlns:a16="http://schemas.microsoft.com/office/drawing/2014/main" id="{E2C178ED-694D-44E0-BFFB-56F28903D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093" y="1569506"/>
            <a:ext cx="3954161" cy="45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0835E7B-ACB1-4527-AA95-E1C8532FA180}"/>
              </a:ext>
            </a:extLst>
          </p:cNvPr>
          <p:cNvSpPr/>
          <p:nvPr/>
        </p:nvSpPr>
        <p:spPr>
          <a:xfrm>
            <a:off x="9042399" y="1903096"/>
            <a:ext cx="801751" cy="16210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</a:rPr>
              <a:t>?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10161" y="5594424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赫鲁晓夫改革在一定程度上推进了苏联农业的发展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503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2050" name="Picture 2" descr="初代文明的构建者 苏美尔人如何创建史上第一支军队？_凤凰网军事_凤凰网">
            <a:extLst>
              <a:ext uri="{FF2B5EF4-FFF2-40B4-BE49-F238E27FC236}">
                <a16:creationId xmlns:a16="http://schemas.microsoft.com/office/drawing/2014/main" id="{63819F81-0954-4098-9D1D-3D192FEF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66"/>
          <a:stretch/>
        </p:blipFill>
        <p:spPr bwMode="auto">
          <a:xfrm>
            <a:off x="4847067" y="1731022"/>
            <a:ext cx="6737255" cy="34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初代文明的构建者 苏美尔人如何创建史上第一支军队？_凤凰网军事_凤凰网">
            <a:extLst>
              <a:ext uri="{FF2B5EF4-FFF2-40B4-BE49-F238E27FC236}">
                <a16:creationId xmlns:a16="http://schemas.microsoft.com/office/drawing/2014/main" id="{0E36D7E7-072A-41E2-B95F-DD485AA43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5833" y="3795822"/>
            <a:ext cx="912501" cy="912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328" y="1425871"/>
            <a:ext cx="3797739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P4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苏美尔人的战车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BC2900</a:t>
            </a:r>
            <a:r>
              <a:rPr lang="zh-CN" altLang="en-US" sz="3200" b="1" dirty="0">
                <a:cs typeface="+mn-ea"/>
                <a:sym typeface="+mn-lt"/>
              </a:rPr>
              <a:t>，苏美尔地区产生了早期国家</a:t>
            </a:r>
            <a:endParaRPr lang="en-US" altLang="zh-CN" sz="3200" b="1" dirty="0"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59C766F-E525-403E-93AE-27D24C48D302}"/>
              </a:ext>
            </a:extLst>
          </p:cNvPr>
          <p:cNvGrpSpPr/>
          <p:nvPr/>
        </p:nvGrpSpPr>
        <p:grpSpPr>
          <a:xfrm>
            <a:off x="7769927" y="571315"/>
            <a:ext cx="3600000" cy="3600000"/>
            <a:chOff x="7769927" y="571315"/>
            <a:chExt cx="3600000" cy="3600000"/>
          </a:xfrm>
        </p:grpSpPr>
        <p:pic>
          <p:nvPicPr>
            <p:cNvPr id="18" name="Picture 2" descr="初代文明的构建者 苏美尔人如何创建史上第一支军队？_凤凰网军事_凤凰网">
              <a:extLst>
                <a:ext uri="{FF2B5EF4-FFF2-40B4-BE49-F238E27FC236}">
                  <a16:creationId xmlns:a16="http://schemas.microsoft.com/office/drawing/2014/main" id="{91450B1D-9573-4078-B480-9458404A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69927" y="571315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2DF5B7E-8737-410C-B8B8-7F5760C15BD9}"/>
                </a:ext>
              </a:extLst>
            </p:cNvPr>
            <p:cNvCxnSpPr>
              <a:stCxn id="18" idx="3"/>
              <a:endCxn id="17" idx="7"/>
            </p:cNvCxnSpPr>
            <p:nvPr/>
          </p:nvCxnSpPr>
          <p:spPr>
            <a:xfrm flipH="1">
              <a:off x="8074701" y="3644107"/>
              <a:ext cx="222434" cy="2853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7CA4EB8-53E4-4FC4-ACFB-B746ED8D16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386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2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抢答题（</a:t>
              </a:r>
              <a:r>
                <a:rPr lang="zh-CN" altLang="en-US" sz="2400" dirty="0">
                  <a:cs typeface="+mn-ea"/>
                  <a:sym typeface="+mn-lt"/>
                </a:rPr>
                <a:t>单项选择题</a:t>
              </a:r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BB8ECC1-7975-4114-99F5-A0552F077FF9}"/>
              </a:ext>
            </a:extLst>
          </p:cNvPr>
          <p:cNvSpPr txBox="1"/>
          <p:nvPr/>
        </p:nvSpPr>
        <p:spPr>
          <a:xfrm>
            <a:off x="673101" y="1481381"/>
            <a:ext cx="6320992" cy="44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latin typeface="+mn-ea"/>
                <a:cs typeface="+mn-ea"/>
                <a:sym typeface="+mn-lt"/>
              </a:rPr>
              <a:t>Q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：右图的建筑是为了纪念</a:t>
            </a:r>
            <a:r>
              <a:rPr lang="en-US" altLang="zh-CN" sz="2800" b="1" dirty="0">
                <a:latin typeface="+mn-ea"/>
                <a:cs typeface="+mn-ea"/>
                <a:sym typeface="+mn-lt"/>
              </a:rPr>
              <a:t>________</a:t>
            </a:r>
            <a:r>
              <a:rPr lang="zh-CN" altLang="en-US" sz="2800" b="1" dirty="0">
                <a:latin typeface="+mn-ea"/>
                <a:cs typeface="+mn-ea"/>
                <a:sym typeface="+mn-lt"/>
              </a:rPr>
              <a:t>成为二战后撒哈拉沙漠以南非洲第一个独立的国家。</a:t>
            </a:r>
            <a:endParaRPr lang="en-US" altLang="zh-CN" sz="2800" b="1" dirty="0">
              <a:latin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A.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南非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B.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纳米比亚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C.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 加纳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atin typeface="+mn-ea"/>
                <a:cs typeface="+mn-ea"/>
                <a:sym typeface="+mn-lt"/>
              </a:rPr>
              <a:t>D. </a:t>
            </a:r>
            <a:r>
              <a:rPr lang="zh-CN" altLang="en-US" sz="3600" b="1" dirty="0">
                <a:latin typeface="+mn-ea"/>
                <a:cs typeface="+mn-ea"/>
                <a:sym typeface="+mn-lt"/>
              </a:rPr>
              <a:t>利比亚</a:t>
            </a:r>
            <a:endParaRPr lang="en-US" altLang="zh-CN" sz="3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E9F1BA-0EF6-498B-94EB-439DE757083E}"/>
              </a:ext>
            </a:extLst>
          </p:cNvPr>
          <p:cNvSpPr/>
          <p:nvPr/>
        </p:nvSpPr>
        <p:spPr>
          <a:xfrm>
            <a:off x="2919892" y="4474724"/>
            <a:ext cx="2066921" cy="727587"/>
          </a:xfrm>
          <a:prstGeom prst="ellipse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2066921"/>
                      <a:gd name="connsiteY0" fmla="*/ 363794 h 727587"/>
                      <a:gd name="connsiteX1" fmla="*/ 1033461 w 2066921"/>
                      <a:gd name="connsiteY1" fmla="*/ 0 h 727587"/>
                      <a:gd name="connsiteX2" fmla="*/ 2066922 w 2066921"/>
                      <a:gd name="connsiteY2" fmla="*/ 363794 h 727587"/>
                      <a:gd name="connsiteX3" fmla="*/ 1033461 w 2066921"/>
                      <a:gd name="connsiteY3" fmla="*/ 727588 h 727587"/>
                      <a:gd name="connsiteX4" fmla="*/ 0 w 2066921"/>
                      <a:gd name="connsiteY4" fmla="*/ 363794 h 727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6921" h="727587" extrusionOk="0">
                        <a:moveTo>
                          <a:pt x="0" y="363794"/>
                        </a:moveTo>
                        <a:cubicBezTo>
                          <a:pt x="-47216" y="55900"/>
                          <a:pt x="518214" y="-4813"/>
                          <a:pt x="1033461" y="0"/>
                        </a:cubicBezTo>
                        <a:cubicBezTo>
                          <a:pt x="1599644" y="10259"/>
                          <a:pt x="2064180" y="167177"/>
                          <a:pt x="2066922" y="363794"/>
                        </a:cubicBezTo>
                        <a:cubicBezTo>
                          <a:pt x="2016983" y="529703"/>
                          <a:pt x="1537140" y="810590"/>
                          <a:pt x="1033461" y="727588"/>
                        </a:cubicBezTo>
                        <a:cubicBezTo>
                          <a:pt x="453741" y="706226"/>
                          <a:pt x="-7651" y="521971"/>
                          <a:pt x="0" y="36379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66167B-AC2A-4F14-96B4-1689C12E8D5F}"/>
              </a:ext>
            </a:extLst>
          </p:cNvPr>
          <p:cNvSpPr txBox="1"/>
          <p:nvPr/>
        </p:nvSpPr>
        <p:spPr>
          <a:xfrm>
            <a:off x="-20956" y="5847066"/>
            <a:ext cx="1221232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参考观点：</a:t>
            </a:r>
            <a:r>
              <a:rPr lang="zh-CN" altLang="en-US" sz="2800" b="1" dirty="0"/>
              <a:t>二战后世界殖民体系以惊人的速度迅速崩溃</a:t>
            </a:r>
          </a:p>
        </p:txBody>
      </p:sp>
      <p:pic>
        <p:nvPicPr>
          <p:cNvPr id="4098" name="Picture 2" descr="加纳 - 快懂百科">
            <a:extLst>
              <a:ext uri="{FF2B5EF4-FFF2-40B4-BE49-F238E27FC236}">
                <a16:creationId xmlns:a16="http://schemas.microsoft.com/office/drawing/2014/main" id="{5B8ADA8E-4305-4792-8C84-3415A2268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093" y="1611812"/>
            <a:ext cx="4514850" cy="27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86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6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17830" y="1579881"/>
            <a:ext cx="11356542" cy="3438987"/>
            <a:chOff x="-1160" y="9130"/>
            <a:chExt cx="20371" cy="47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文本框 12"/>
            <p:cNvSpPr txBox="1"/>
            <p:nvPr/>
          </p:nvSpPr>
          <p:spPr>
            <a:xfrm>
              <a:off x="-1160" y="9162"/>
              <a:ext cx="20371" cy="4767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spc="-150" dirty="0">
                  <a:ln w="304800">
                    <a:solidFill>
                      <a:srgbClr val="45ADDF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愿同学们健康成长的同时</a:t>
              </a:r>
            </a:p>
            <a:p>
              <a:pPr algn="ctr"/>
              <a:r>
                <a:rPr lang="zh-CN" altLang="en-US" sz="7200" spc="-150" dirty="0">
                  <a:ln w="304800">
                    <a:solidFill>
                      <a:schemeClr val="accent3"/>
                    </a:solidFill>
                  </a:ln>
                  <a:solidFill>
                    <a:schemeClr val="accent4"/>
                  </a:solidFill>
                  <a:cs typeface="+mn-ea"/>
                  <a:sym typeface="+mn-lt"/>
                </a:rPr>
                <a:t>能够继续保有儿童的</a:t>
              </a:r>
              <a:r>
                <a:rPr lang="zh-CN" altLang="en-US" sz="7200" spc="-150" dirty="0">
                  <a:ln w="304800">
                    <a:solidFill>
                      <a:schemeClr val="accent4"/>
                    </a:solidFill>
                  </a:ln>
                  <a:solidFill>
                    <a:schemeClr val="accent4"/>
                  </a:solidFill>
                  <a:cs typeface="+mn-ea"/>
                  <a:sym typeface="+mn-lt"/>
                </a:rPr>
                <a:t>开心、</a:t>
              </a:r>
              <a:r>
                <a:rPr lang="zh-CN" altLang="en-US" sz="7200" spc="-150" dirty="0">
                  <a:ln w="304800">
                    <a:solidFill>
                      <a:schemeClr val="accent5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细心、</a:t>
              </a:r>
              <a:r>
                <a:rPr lang="zh-CN" altLang="en-US" sz="7200" spc="-150" dirty="0">
                  <a:ln w="304800">
                    <a:solidFill>
                      <a:schemeClr val="accent6"/>
                    </a:solidFill>
                  </a:ln>
                  <a:solidFill>
                    <a:srgbClr val="45ADDF"/>
                  </a:solidFill>
                  <a:cs typeface="+mn-ea"/>
                  <a:sym typeface="+mn-lt"/>
                </a:rPr>
                <a:t>好奇心！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1160" y="9130"/>
              <a:ext cx="20371" cy="476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cs typeface="+mn-ea"/>
                  <a:sym typeface="+mn-lt"/>
                </a:rPr>
                <a:t>愿同学们健康成长的同时</a:t>
              </a:r>
              <a:endParaRPr lang="en-US" altLang="zh-CN" sz="72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cs typeface="+mn-ea"/>
                <a:sym typeface="+mn-lt"/>
              </a:endParaRPr>
            </a:p>
            <a:p>
              <a:pPr algn="ctr"/>
              <a:r>
                <a:rPr lang="zh-CN" altLang="en-US" sz="7200" spc="-150" dirty="0">
                  <a:ln>
                    <a:solidFill>
                      <a:srgbClr val="634768"/>
                    </a:solidFill>
                  </a:ln>
                  <a:solidFill>
                    <a:srgbClr val="FFE7C1"/>
                  </a:solidFill>
                  <a:effectLst/>
                  <a:cs typeface="+mn-ea"/>
                  <a:sym typeface="+mn-lt"/>
                </a:rPr>
                <a:t>能够继续保有儿童的开心、细心、好奇心！</a:t>
              </a:r>
              <a:endParaRPr lang="zh-CN" sz="7200" spc="-150" dirty="0">
                <a:ln>
                  <a:solidFill>
                    <a:srgbClr val="634768"/>
                  </a:solidFill>
                </a:ln>
                <a:solidFill>
                  <a:srgbClr val="FFE7C1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9FF6758-5AFA-4BF1-873A-1B704AF58E05}"/>
              </a:ext>
            </a:extLst>
          </p:cNvPr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0836465-DB5F-448D-B366-10E9DAA95946}"/>
                </a:ext>
              </a:extLst>
            </p:cNvPr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94C703A3-573C-4702-BC34-2FCE028508E9}"/>
                  </a:ext>
                </a:extLst>
              </p:cNvPr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A3F2F8D0-B94C-4EEC-9CEF-5037ABE48DF6}"/>
                  </a:ext>
                </a:extLst>
              </p:cNvPr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cs typeface="+mn-ea"/>
                    <a:sym typeface="+mn-lt"/>
                  </a:rPr>
                  <a:t>3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05C6954-5D6E-4887-8D5C-20DCB5AE76DB}"/>
                </a:ext>
              </a:extLst>
            </p:cNvPr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奖励时间</a:t>
              </a:r>
            </a:p>
          </p:txBody>
        </p:sp>
      </p:grpSp>
      <p:sp>
        <p:nvSpPr>
          <p:cNvPr id="17" name="矩形: 圆角 61">
            <a:extLst>
              <a:ext uri="{FF2B5EF4-FFF2-40B4-BE49-F238E27FC236}">
                <a16:creationId xmlns:a16="http://schemas.microsoft.com/office/drawing/2014/main" id="{C1A1A431-B9D7-464C-8892-A17DE0F818AD}"/>
              </a:ext>
            </a:extLst>
          </p:cNvPr>
          <p:cNvSpPr/>
          <p:nvPr/>
        </p:nvSpPr>
        <p:spPr>
          <a:xfrm>
            <a:off x="1055156" y="5179940"/>
            <a:ext cx="10080768" cy="503702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云浮市第一中学</a:t>
            </a:r>
            <a:r>
              <a:rPr lang="en-US" altLang="zh-CN" sz="2800" dirty="0">
                <a:solidFill>
                  <a:srgbClr val="994B46"/>
                </a:solidFill>
                <a:cs typeface="+mn-ea"/>
                <a:sym typeface="+mn-lt"/>
              </a:rPr>
              <a:t>2024</a:t>
            </a:r>
            <a:r>
              <a:rPr lang="zh-CN" altLang="en-US" sz="2800" dirty="0">
                <a:solidFill>
                  <a:srgbClr val="994B46"/>
                </a:solidFill>
                <a:cs typeface="+mn-ea"/>
                <a:sym typeface="+mn-lt"/>
              </a:rPr>
              <a:t>年春季学期高一历史第二课堂活动</a:t>
            </a:r>
            <a:endParaRPr lang="en-US" altLang="zh-CN" sz="2800" dirty="0">
              <a:solidFill>
                <a:srgbClr val="994B46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6E7E05-CDFF-4785-A8BD-731023593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34" y="788408"/>
            <a:ext cx="6882539" cy="53460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F6118-6699-445F-AFB6-D98874E5F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70" y="778776"/>
            <a:ext cx="6883400" cy="5346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9329" y="1538658"/>
            <a:ext cx="3878271" cy="443647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P11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en-US" altLang="zh-CN" sz="3200" b="1" dirty="0">
                <a:cs typeface="+mn-ea"/>
                <a:sym typeface="+mn-lt"/>
              </a:rPr>
              <a:t>2C</a:t>
            </a:r>
            <a:r>
              <a:rPr lang="zh-CN" altLang="en-US" sz="3200" b="1" dirty="0">
                <a:cs typeface="+mn-ea"/>
                <a:sym typeface="+mn-lt"/>
              </a:rPr>
              <a:t>初罗马帝国疆域图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罗马帝国不断扩张，把整个地中海变成了罗马的内海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FE0A45-F8D3-4A7B-8ABE-7CD8C4DE0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271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098" name="Picture 2" descr="图6描绘了中古西欧的“三种人”（僧侣、骑士、农民）。该图反映-试题信息">
            <a:extLst>
              <a:ext uri="{FF2B5EF4-FFF2-40B4-BE49-F238E27FC236}">
                <a16:creationId xmlns:a16="http://schemas.microsoft.com/office/drawing/2014/main" id="{BDAD891A-F90F-49FA-A09D-C661D78F8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/>
        </p:blipFill>
        <p:spPr bwMode="auto">
          <a:xfrm>
            <a:off x="7724457" y="1922181"/>
            <a:ext cx="3048000" cy="30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图6描绘了中古西欧的“三种人”（僧侣、骑士、农民）。该图反映-试题信息">
            <a:extLst>
              <a:ext uri="{FF2B5EF4-FFF2-40B4-BE49-F238E27FC236}">
                <a16:creationId xmlns:a16="http://schemas.microsoft.com/office/drawing/2014/main" id="{C05DF030-ED5C-421B-8AF0-4D11C13F6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7454" y="1928271"/>
            <a:ext cx="936698" cy="936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E1BDFFD-0172-4ED8-B734-B429C884F124}"/>
              </a:ext>
            </a:extLst>
          </p:cNvPr>
          <p:cNvGrpSpPr/>
          <p:nvPr/>
        </p:nvGrpSpPr>
        <p:grpSpPr>
          <a:xfrm>
            <a:off x="5711860" y="2500331"/>
            <a:ext cx="3600000" cy="3600000"/>
            <a:chOff x="5711860" y="2500331"/>
            <a:chExt cx="3600000" cy="3600000"/>
          </a:xfrm>
        </p:grpSpPr>
        <p:pic>
          <p:nvPicPr>
            <p:cNvPr id="18" name="Picture 2" descr="图6描绘了中古西欧的“三种人”（僧侣、骑士、农民）。该图反映-试题信息">
              <a:extLst>
                <a:ext uri="{FF2B5EF4-FFF2-40B4-BE49-F238E27FC236}">
                  <a16:creationId xmlns:a16="http://schemas.microsoft.com/office/drawing/2014/main" id="{BE95B463-F0BB-4F6D-BA16-C1F0A49A51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1860" y="2500331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B894B26-D34E-4846-8A2E-DD648F4C5111}"/>
                </a:ext>
              </a:extLst>
            </p:cNvPr>
            <p:cNvCxnSpPr>
              <a:cxnSpLocks/>
              <a:stCxn id="18" idx="7"/>
              <a:endCxn id="17" idx="3"/>
            </p:cNvCxnSpPr>
            <p:nvPr/>
          </p:nvCxnSpPr>
          <p:spPr>
            <a:xfrm flipV="1">
              <a:off x="8784652" y="2727793"/>
              <a:ext cx="259978" cy="299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8658" y="1598613"/>
            <a:ext cx="5746826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P17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中古西欧“三种人”中的骑士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zh-CN" altLang="en-US" sz="3200" b="1" dirty="0">
                <a:cs typeface="+mn-ea"/>
                <a:sym typeface="+mn-lt"/>
              </a:rPr>
              <a:t>西欧封建社会实行封君封臣制，封臣要向封君服兵役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5FEF741-2DF0-46A7-8CF2-DBA43BA93E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128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A476E88-38F5-47FE-9D38-E3A81FC49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3" t="9381" r="43916" b="11173"/>
          <a:stretch/>
        </p:blipFill>
        <p:spPr bwMode="auto">
          <a:xfrm>
            <a:off x="6607903" y="1635629"/>
            <a:ext cx="4533044" cy="36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5357F1C-7A4E-4279-8660-43C31EB6C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7163" y="2964816"/>
            <a:ext cx="756580" cy="7565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4C6045D-7E33-4698-99DB-F73732B9DE15}"/>
              </a:ext>
            </a:extLst>
          </p:cNvPr>
          <p:cNvGrpSpPr/>
          <p:nvPr/>
        </p:nvGrpSpPr>
        <p:grpSpPr>
          <a:xfrm>
            <a:off x="5274425" y="1543106"/>
            <a:ext cx="3922738" cy="3600000"/>
            <a:chOff x="5274425" y="1543106"/>
            <a:chExt cx="3922738" cy="360000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2ED379C-463A-48E9-B4AC-A2B643772F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4425" y="1543106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9F3660A-D086-4CA9-9A07-F21FD436D222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8874425" y="3343106"/>
              <a:ext cx="3227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46357" y="1592762"/>
            <a:ext cx="5558576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P25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日本武士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10C</a:t>
            </a:r>
            <a:r>
              <a:rPr lang="zh-CN" altLang="en-US" sz="3200" b="1" dirty="0">
                <a:cs typeface="+mn-ea"/>
                <a:sym typeface="+mn-lt"/>
              </a:rPr>
              <a:t>以来日本逐渐形成幕府政治，将军与武士结成主从关系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6623F94-A2D7-4A12-B2EA-AB04620AC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854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4254500" cy="722630"/>
            <a:chOff x="9469" y="1715"/>
            <a:chExt cx="6700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cs typeface="+mn-ea"/>
                    <a:sym typeface="+mn-lt"/>
                  </a:rPr>
                  <a:t>1</a:t>
                </a:r>
                <a:endParaRPr lang="en-US" altLang="zh-CN" sz="2800" b="1" dirty="0">
                  <a:solidFill>
                    <a:srgbClr val="FFE7C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686" y="1921"/>
              <a:ext cx="5483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tx1"/>
                  </a:solidFill>
                  <a:cs typeface="+mn-ea"/>
                  <a:sym typeface="+mn-lt"/>
                </a:rPr>
                <a:t>必答题（各组轮流回答）</a:t>
              </a:r>
            </a:p>
          </p:txBody>
        </p:sp>
      </p:grpSp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6146" name="Picture 2" descr="曼萨·穆萨- 维基百科，自由的百科全书">
            <a:extLst>
              <a:ext uri="{FF2B5EF4-FFF2-40B4-BE49-F238E27FC236}">
                <a16:creationId xmlns:a16="http://schemas.microsoft.com/office/drawing/2014/main" id="{71442DEA-E325-47B2-98E8-34A94E1C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03" y="1276195"/>
            <a:ext cx="3754873" cy="42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曼萨·穆萨- 维基百科，自由的百科全书">
            <a:extLst>
              <a:ext uri="{FF2B5EF4-FFF2-40B4-BE49-F238E27FC236}">
                <a16:creationId xmlns:a16="http://schemas.microsoft.com/office/drawing/2014/main" id="{948FACB1-1A3F-4D8A-BA0C-60B371788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3029" y="1975625"/>
            <a:ext cx="1001946" cy="10019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56D6E63-7A50-46F3-BDAC-EA72B86970F5}"/>
              </a:ext>
            </a:extLst>
          </p:cNvPr>
          <p:cNvGrpSpPr/>
          <p:nvPr/>
        </p:nvGrpSpPr>
        <p:grpSpPr>
          <a:xfrm>
            <a:off x="4066642" y="2241365"/>
            <a:ext cx="3646387" cy="3600000"/>
            <a:chOff x="5048065" y="1402347"/>
            <a:chExt cx="3646387" cy="3600000"/>
          </a:xfrm>
        </p:grpSpPr>
        <p:pic>
          <p:nvPicPr>
            <p:cNvPr id="23" name="Picture 2" descr="曼萨·穆萨- 维基百科，自由的百科全书">
              <a:extLst>
                <a:ext uri="{FF2B5EF4-FFF2-40B4-BE49-F238E27FC236}">
                  <a16:creationId xmlns:a16="http://schemas.microsoft.com/office/drawing/2014/main" id="{8CC2A30D-A985-4C35-A96C-CC5BF0384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8065" y="1402347"/>
              <a:ext cx="3600000" cy="360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80356E1-416D-4EF9-9A58-55F86620F3A5}"/>
                </a:ext>
              </a:extLst>
            </p:cNvPr>
            <p:cNvCxnSpPr>
              <a:cxnSpLocks/>
              <a:stCxn id="23" idx="7"/>
              <a:endCxn id="22" idx="2"/>
            </p:cNvCxnSpPr>
            <p:nvPr/>
          </p:nvCxnSpPr>
          <p:spPr>
            <a:xfrm flipV="1">
              <a:off x="8120857" y="1637580"/>
              <a:ext cx="573595" cy="2919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E7CE1-7FE0-9BEE-F3BE-6865A753038E}"/>
              </a:ext>
            </a:extLst>
          </p:cNvPr>
          <p:cNvSpPr txBox="1"/>
          <p:nvPr/>
        </p:nvSpPr>
        <p:spPr>
          <a:xfrm>
            <a:off x="1034161" y="1595600"/>
            <a:ext cx="5778194" cy="36978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出处：</a:t>
            </a:r>
            <a:r>
              <a:rPr lang="en-US" altLang="zh-CN" sz="3200" b="1" dirty="0">
                <a:cs typeface="+mn-ea"/>
                <a:sym typeface="+mn-lt"/>
              </a:rPr>
              <a:t>P28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3"/>
                </a:solidFill>
                <a:cs typeface="+mn-ea"/>
                <a:sym typeface="+mn-lt"/>
              </a:rPr>
              <a:t>内容：</a:t>
            </a:r>
            <a:r>
              <a:rPr lang="zh-CN" altLang="en-US" sz="3200" b="1" dirty="0">
                <a:cs typeface="+mn-ea"/>
                <a:sym typeface="+mn-lt"/>
              </a:rPr>
              <a:t>马里国王曼萨</a:t>
            </a:r>
            <a:r>
              <a:rPr lang="en-US" altLang="zh-CN" sz="3200" b="1" dirty="0">
                <a:cs typeface="+mn-ea"/>
                <a:sym typeface="+mn-lt"/>
              </a:rPr>
              <a:t>·</a:t>
            </a:r>
            <a:r>
              <a:rPr lang="zh-CN" altLang="en-US" sz="3200" b="1" dirty="0">
                <a:cs typeface="+mn-ea"/>
                <a:sym typeface="+mn-lt"/>
              </a:rPr>
              <a:t>穆萨手上拿着黄金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indent="0" eaLnBrk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accent4"/>
                </a:solidFill>
                <a:cs typeface="+mn-ea"/>
                <a:sym typeface="+mn-lt"/>
              </a:rPr>
              <a:t>事件：</a:t>
            </a:r>
            <a:r>
              <a:rPr lang="en-US" altLang="zh-CN" sz="3200" b="1" dirty="0">
                <a:cs typeface="+mn-ea"/>
                <a:sym typeface="+mn-lt"/>
              </a:rPr>
              <a:t>14C</a:t>
            </a:r>
            <a:r>
              <a:rPr lang="zh-CN" altLang="en-US" sz="3200" b="1" dirty="0">
                <a:cs typeface="+mn-ea"/>
                <a:sym typeface="+mn-lt"/>
              </a:rPr>
              <a:t>西非的马里帝国拥有丰富的黄金资源，极其富有</a:t>
            </a:r>
            <a:endParaRPr lang="en-US" altLang="zh-CN" sz="3200" b="1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C05C072-5362-4B15-BCED-5C132EBE3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4" y="4406084"/>
            <a:ext cx="2494472" cy="245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366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D9AmV56b4FBF0fpevwkGsWqJuXKsXZr05kyDGc8NCw6jGvlLS/jk4/Uko9K8ycqU2xDLe5Sik6uQMCvz2Uvpf0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D9AmV56b4FBF0fpevwkGsWqJuXKsXZr05kyDGc8NCw6jGvlLS/jk4/Uko9K8ycqU2xDLe5Sik6uQMCvz2Uvpf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D9AmV56b4FBF0fpevwkGsWqJuXKsXZr05kyDGc8NCw6jGvlLS/jk4/Uko9K8ycqU2xDLe5Sik6uQMCvz2Uvpf0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D9AmV56b4FBF0fpevwkGsWqJuXKsXZr05kyDGc8NCw6jGvlLS/jk4/Uko9K8ycqU2xDLe5Sik6uQMCvz2Uvpf0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D9AmV56b4FBF0fpevwkGsWqJuXKsXZr05kyDGc8NCw6jGvlLS/jk4/Uko9K8ycqU2xDLe5Sik6uQMCvz2Uvpf0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9AmV56b4FBF0fpevwkGsWqJuXKsXZr05kyDGc8NCw6jGvlLS/jk4/Uko9K8ycqU2xDLe5Sik6uQMCvz2Uvpf0=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nxpjifg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2705</Words>
  <PresentationFormat>宽屏</PresentationFormat>
  <Paragraphs>348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8" baseType="lpstr">
      <vt:lpstr>三极趣味广告体</vt:lpstr>
      <vt:lpstr>微软雅黑</vt:lpstr>
      <vt:lpstr>Arial</vt:lpstr>
      <vt:lpstr>Calibri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2024-06-04T07:44:11Z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8D8600BCD39B487C8B652C2252153C3A</vt:lpwstr>
  </property>
</Properties>
</file>