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7"/>
  </p:handoutMasterIdLst>
  <p:sldIdLst>
    <p:sldId id="256" r:id="rId3"/>
    <p:sldId id="258" r:id="rId5"/>
    <p:sldId id="263" r:id="rId6"/>
    <p:sldId id="257" r:id="rId7"/>
    <p:sldId id="264" r:id="rId8"/>
    <p:sldId id="268" r:id="rId9"/>
    <p:sldId id="267" r:id="rId10"/>
    <p:sldId id="270" r:id="rId11"/>
    <p:sldId id="271" r:id="rId12"/>
    <p:sldId id="273" r:id="rId13"/>
    <p:sldId id="274" r:id="rId14"/>
    <p:sldId id="275" r:id="rId15"/>
    <p:sldId id="276" r:id="rId16"/>
    <p:sldId id="272" r:id="rId17"/>
    <p:sldId id="279" r:id="rId18"/>
    <p:sldId id="280" r:id="rId19"/>
    <p:sldId id="282" r:id="rId20"/>
    <p:sldId id="284" r:id="rId21"/>
    <p:sldId id="285" r:id="rId22"/>
    <p:sldId id="286" r:id="rId23"/>
    <p:sldId id="288" r:id="rId24"/>
    <p:sldId id="290" r:id="rId25"/>
    <p:sldId id="291" r:id="rId26"/>
  </p:sldIdLst>
  <p:sldSz cx="12192000" cy="6858000"/>
  <p:notesSz cx="6858000" cy="9144000"/>
  <p:custDataLst>
    <p:tags r:id="rId3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89" d="100"/>
          <a:sy n="89" d="100"/>
        </p:scale>
        <p:origin x="-264" y="-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1" Type="http://schemas.openxmlformats.org/officeDocument/2006/relationships/tags" Target="tags/tag86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handoutMaster" Target="handoutMasters/handoutMaster1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3.xml"/><Relationship Id="rId1" Type="http://schemas.openxmlformats.org/officeDocument/2006/relationships/tags" Target="../tags/tag6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69882" y="1194456"/>
            <a:ext cx="10852237" cy="899167"/>
          </a:xfrm>
        </p:spPr>
        <p:txBody>
          <a:bodyPr/>
          <a:lstStyle/>
          <a:p>
            <a:r>
              <a:rPr lang="zh-CN" altLang="en-US"/>
              <a:t>世界史复习问题提纲</a:t>
            </a:r>
            <a:endParaRPr lang="zh-CN" altLang="en-US"/>
          </a:p>
        </p:txBody>
      </p:sp>
      <p:sp>
        <p:nvSpPr>
          <p:cNvPr id="3" name="副标题 2"/>
          <p:cNvSpPr/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</p:spTree>
    <p:custDataLst>
      <p:tags r:id="rId2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129105"/>
            <a:ext cx="10852237" cy="648000"/>
          </a:xfrm>
        </p:spPr>
        <p:txBody>
          <a:bodyPr/>
          <a:lstStyle/>
          <a:p>
            <a:pPr algn="ctr"/>
            <a:r>
              <a:rPr lang="zh-CN" altLang="en-US"/>
              <a:t>第</a:t>
            </a:r>
            <a:r>
              <a:rPr lang="en-US" altLang="zh-CN"/>
              <a:t>9</a:t>
            </a:r>
            <a:r>
              <a:t>课 资产阶级革命与资本主义制度的确立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315" y="776605"/>
            <a:ext cx="11977370" cy="5041265"/>
          </a:xfrm>
        </p:spPr>
        <p:txBody>
          <a:bodyPr vert="horz" lIns="101600" tIns="0" rIns="82550" bIns="0" rtlCol="0">
            <a:noAutofit/>
          </a:bodyPr>
          <a:lstStyle/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英国资产阶级革命大事年表及意义（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1640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、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1688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、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1689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、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1701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、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1721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美国独立运动（资产阶级革命）历程，政体，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1787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年宪法内容及评价；美国内战的意义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法国大革命历程（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1789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、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7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月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--8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月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--1791--1799--1815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）及革命的意义，政体。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资本主义制度确立的方式有哪些？列举对应的国家。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5.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俄国和日本资本主义制度确立过程中存在的弊端。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129105"/>
            <a:ext cx="10852237" cy="648000"/>
          </a:xfrm>
        </p:spPr>
        <p:txBody>
          <a:bodyPr/>
          <a:lstStyle/>
          <a:p>
            <a:pPr algn="ctr"/>
            <a:r>
              <a:rPr lang="zh-CN" altLang="en-US"/>
              <a:t>第</a:t>
            </a:r>
            <a:r>
              <a:rPr lang="en-US" altLang="zh-CN"/>
              <a:t>10</a:t>
            </a:r>
            <a:r>
              <a:t>课  工业革命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315" y="776605"/>
            <a:ext cx="11977370" cy="5041265"/>
          </a:xfrm>
        </p:spPr>
        <p:txBody>
          <a:bodyPr vert="horz" lIns="101600" tIns="0" rIns="82550" bIns="0" rtlCol="0">
            <a:noAutofit/>
          </a:bodyPr>
          <a:lstStyle/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英国工业革命的原因，条件，开始及结束的时间和标志。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第一次工业革命的重要发明、特点及意义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第二次工业革命的开始标志，重要发明，特点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两次工业革命影响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129105"/>
            <a:ext cx="10852237" cy="648000"/>
          </a:xfrm>
        </p:spPr>
        <p:txBody>
          <a:bodyPr/>
          <a:lstStyle/>
          <a:p>
            <a:pPr algn="ctr"/>
            <a:r>
              <a:rPr lang="zh-CN" altLang="en-US"/>
              <a:t>第</a:t>
            </a:r>
            <a:r>
              <a:rPr lang="en-US" altLang="zh-CN"/>
              <a:t>11</a:t>
            </a:r>
            <a:r>
              <a:t>课  马克思主义的诞生与传播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315" y="776605"/>
            <a:ext cx="11977370" cy="5041265"/>
          </a:xfrm>
        </p:spPr>
        <p:txBody>
          <a:bodyPr vert="horz" lIns="101600" tIns="0" rIns="82550" bIns="0" rtlCol="0">
            <a:noAutofit/>
          </a:bodyPr>
          <a:lstStyle/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马克思主义产生的背景、时间、标志。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《共产党宣言》主要内容，为什么说它的发表标志马克思主义诞生？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《资本论》的内容，意义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唯物史观内容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5.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马克思主义指导下的实践有哪些？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6.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巴黎公社的性质，失败根本原因，意义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129105"/>
            <a:ext cx="10852237" cy="648000"/>
          </a:xfrm>
        </p:spPr>
        <p:txBody>
          <a:bodyPr/>
          <a:lstStyle/>
          <a:p>
            <a:pPr algn="ctr"/>
            <a:r>
              <a:rPr lang="zh-CN" altLang="en-US"/>
              <a:t>第</a:t>
            </a:r>
            <a:r>
              <a:rPr lang="en-US" altLang="zh-CN"/>
              <a:t>12</a:t>
            </a:r>
            <a:r>
              <a:t>、</a:t>
            </a:r>
            <a:r>
              <a:rPr lang="en-US" altLang="zh-CN"/>
              <a:t>13</a:t>
            </a:r>
            <a:r>
              <a:t>课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315" y="776605"/>
            <a:ext cx="11977370" cy="5041265"/>
          </a:xfrm>
        </p:spPr>
        <p:txBody>
          <a:bodyPr vert="horz" lIns="101600" tIns="0" rIns="82550" bIns="0" rtlCol="0">
            <a:noAutofit/>
          </a:bodyPr>
          <a:lstStyle/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拉丁美洲的殖民者主要是哪些国家？如何进行殖民统治？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殖民者在亚洲进行扩张的方式有哪些？试举例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殖民者在非洲如何进行瓜分？开的会议名称？内容？特点？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资本主义世界殖民体系形成的时间，影响？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5.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拉丁美洲、亚洲、非洲独立运动的代表性人物和运动名称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6.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亚非拉民族独立运动的影响？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14.</a:t>
            </a:r>
            <a:r>
              <a:t>第一次世界大战与战后国际秩序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/>
              <a:t>1.</a:t>
            </a:r>
            <a:r>
              <a:rPr sz="2400"/>
              <a:t>第一次世界大战的起止时间、两大集团分别是？</a:t>
            </a:r>
            <a:endParaRPr sz="2400"/>
          </a:p>
          <a:p>
            <a:r>
              <a:rPr lang="en-US" altLang="zh-CN" sz="2400"/>
              <a:t>2.</a:t>
            </a:r>
            <a:r>
              <a:rPr sz="2400"/>
              <a:t>第一次世界大战的原因有哪些？</a:t>
            </a:r>
            <a:endParaRPr sz="2400"/>
          </a:p>
          <a:p>
            <a:r>
              <a:rPr lang="en-US" altLang="zh-CN" sz="2400"/>
              <a:t>3.</a:t>
            </a:r>
            <a:r>
              <a:rPr sz="2400"/>
              <a:t>三条战线分别是？哪一条线是决定性战场？</a:t>
            </a:r>
            <a:endParaRPr sz="2400"/>
          </a:p>
          <a:p>
            <a:r>
              <a:rPr lang="en-US" altLang="zh-CN" sz="2400"/>
              <a:t>4.</a:t>
            </a:r>
            <a:r>
              <a:rPr sz="2400"/>
              <a:t>标志着德军</a:t>
            </a:r>
            <a:r>
              <a:rPr lang="en-US" altLang="zh-CN" sz="2400"/>
              <a:t>“</a:t>
            </a:r>
            <a:r>
              <a:rPr sz="2400"/>
              <a:t>速决战</a:t>
            </a:r>
            <a:r>
              <a:rPr lang="en-US" altLang="zh-CN" sz="2400"/>
              <a:t>”</a:t>
            </a:r>
            <a:r>
              <a:rPr sz="2400"/>
              <a:t>破产的是哪一场？</a:t>
            </a:r>
            <a:endParaRPr sz="2400"/>
          </a:p>
          <a:p>
            <a:r>
              <a:rPr lang="en-US" altLang="zh-CN" sz="2400"/>
              <a:t>5.</a:t>
            </a:r>
            <a:r>
              <a:rPr sz="2400"/>
              <a:t>美国和中国哪一年参战？俄国哪一年退战？原因？</a:t>
            </a:r>
            <a:endParaRPr sz="2400"/>
          </a:p>
          <a:p>
            <a:r>
              <a:rPr lang="en-US" altLang="zh-CN" sz="2400"/>
              <a:t>6.</a:t>
            </a:r>
            <a:r>
              <a:rPr sz="2400"/>
              <a:t>一战后召开了哪些国际会议？有哪些条约达成？形成了什么体系？</a:t>
            </a:r>
            <a:endParaRPr sz="2400"/>
          </a:p>
          <a:p>
            <a:r>
              <a:rPr lang="en-US" altLang="zh-CN" sz="2400"/>
              <a:t>7.</a:t>
            </a:r>
            <a:r>
              <a:rPr sz="2400"/>
              <a:t>一战后国际新秩序体系内容包括哪些重要内容？如何评价？</a:t>
            </a:r>
            <a:endParaRPr sz="2400"/>
          </a:p>
          <a:p>
            <a:r>
              <a:rPr lang="en-US" altLang="zh-CN" sz="2400"/>
              <a:t>8.</a:t>
            </a:r>
            <a:r>
              <a:rPr sz="2400"/>
              <a:t>一战后成立的国际组织是什么？实行什么原则？如何评价？该组织的实质是什么？</a:t>
            </a:r>
            <a:endParaRPr sz="2400"/>
          </a:p>
          <a:p>
            <a:r>
              <a:rPr lang="en-US" altLang="zh-CN" sz="2400"/>
              <a:t>9.</a:t>
            </a:r>
            <a:r>
              <a:rPr sz="2400"/>
              <a:t>一战的影响？</a:t>
            </a:r>
            <a:endParaRPr sz="2400"/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15.</a:t>
            </a:r>
            <a:r>
              <a:t>十月革命的胜利与苏联的社会主义实践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/>
              <a:t>1.</a:t>
            </a:r>
            <a:r>
              <a:rPr sz="2400"/>
              <a:t>俄国爆发革命的背景（原因）？（必要性、可能性）</a:t>
            </a:r>
            <a:endParaRPr sz="2400"/>
          </a:p>
          <a:p>
            <a:r>
              <a:rPr lang="en-US" altLang="zh-CN" sz="2400"/>
              <a:t>2.</a:t>
            </a:r>
            <a:r>
              <a:rPr sz="2400"/>
              <a:t>俄国革命的历程（二月革命的内容和性质、四月提纲的内容、十月革命）</a:t>
            </a:r>
            <a:endParaRPr sz="2400"/>
          </a:p>
          <a:p>
            <a:r>
              <a:rPr lang="en-US" altLang="zh-CN" sz="2400"/>
              <a:t>3.</a:t>
            </a:r>
            <a:r>
              <a:rPr sz="2400"/>
              <a:t>十月革命胜利的意义（对人类社会，对社会主义，对帝国主义，对殖民地半殖民地）</a:t>
            </a:r>
            <a:endParaRPr sz="2400"/>
          </a:p>
          <a:p>
            <a:r>
              <a:rPr lang="en-US" altLang="zh-CN" sz="2400"/>
              <a:t>4.</a:t>
            </a:r>
            <a:r>
              <a:rPr sz="2400"/>
              <a:t>苏俄探索社会主义的模式先后有哪些？其背景和内容及影响分别是什么？</a:t>
            </a:r>
            <a:endParaRPr sz="2400"/>
          </a:p>
          <a:p>
            <a:endParaRPr sz="2400"/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16.</a:t>
            </a:r>
            <a:r>
              <a:t>亚非拉民族民主运动的高涨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/>
              <a:t>1.</a:t>
            </a:r>
            <a:r>
              <a:rPr sz="2400"/>
              <a:t>亚非拉民族民主运动高涨的原因是什么？</a:t>
            </a:r>
            <a:endParaRPr sz="2400"/>
          </a:p>
          <a:p>
            <a:r>
              <a:rPr lang="en-US" altLang="zh-CN" sz="2400"/>
              <a:t>2.</a:t>
            </a:r>
            <a:r>
              <a:rPr sz="2400"/>
              <a:t>亚洲民族民主运动的代表性国家有哪些？</a:t>
            </a:r>
            <a:endParaRPr sz="2400"/>
          </a:p>
          <a:p>
            <a:r>
              <a:rPr lang="en-US" altLang="zh-CN" sz="2400"/>
              <a:t>3.</a:t>
            </a:r>
            <a:r>
              <a:rPr sz="2400"/>
              <a:t>印度甘地运用什么思想和形式进行民族独立运动？三个阶段有何代表性事件？</a:t>
            </a:r>
            <a:endParaRPr sz="2400"/>
          </a:p>
          <a:p>
            <a:r>
              <a:rPr lang="en-US" altLang="zh-CN" sz="2400"/>
              <a:t>4.</a:t>
            </a:r>
            <a:r>
              <a:rPr sz="2400"/>
              <a:t>非洲独立运动的国家及其民族英雄</a:t>
            </a:r>
            <a:endParaRPr sz="2400"/>
          </a:p>
          <a:p>
            <a:endParaRPr lang="en-US" altLang="zh-CN" sz="2400"/>
          </a:p>
        </p:txBody>
      </p:sp>
    </p:spTree>
    <p:custDataLst>
      <p:tags r:id="rId1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17.</a:t>
            </a:r>
            <a:r>
              <a:t>第二次世界大战与战后国际秩序的形成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/>
              <a:t>1.</a:t>
            </a:r>
            <a:r>
              <a:rPr sz="2400"/>
              <a:t>二战爆发的原因</a:t>
            </a:r>
            <a:endParaRPr sz="2400"/>
          </a:p>
          <a:p>
            <a:r>
              <a:rPr lang="en-US" altLang="zh-CN" sz="2400"/>
              <a:t>2.</a:t>
            </a:r>
            <a:r>
              <a:rPr sz="2400"/>
              <a:t>法西斯主义和绥靖政策的含义和表现</a:t>
            </a:r>
            <a:endParaRPr sz="2400"/>
          </a:p>
          <a:p>
            <a:r>
              <a:rPr lang="en-US" altLang="zh-CN" sz="2400"/>
              <a:t>3.</a:t>
            </a:r>
            <a:r>
              <a:rPr sz="2400"/>
              <a:t>亚洲和欧洲战争策源地如何形成的？</a:t>
            </a:r>
            <a:endParaRPr sz="2400"/>
          </a:p>
          <a:p>
            <a:r>
              <a:rPr lang="en-US" altLang="zh-CN" sz="2400"/>
              <a:t>4.</a:t>
            </a:r>
            <a:r>
              <a:rPr sz="2400"/>
              <a:t>二战的经过，转折的标志，欧洲战场转折的战役</a:t>
            </a:r>
            <a:endParaRPr sz="2400"/>
          </a:p>
          <a:p>
            <a:r>
              <a:rPr lang="en-US" altLang="zh-CN" sz="2400"/>
              <a:t>5.</a:t>
            </a:r>
            <a:r>
              <a:rPr sz="2400"/>
              <a:t>二战后国际秩序如何建立，内容</a:t>
            </a:r>
            <a:endParaRPr sz="2400"/>
          </a:p>
          <a:p>
            <a:r>
              <a:rPr lang="en-US" altLang="zh-CN" sz="2400"/>
              <a:t>6.</a:t>
            </a:r>
            <a:r>
              <a:rPr sz="2400"/>
              <a:t>二战的影响</a:t>
            </a:r>
            <a:endParaRPr sz="2400"/>
          </a:p>
        </p:txBody>
      </p:sp>
    </p:spTree>
    <p:custDataLst>
      <p:tags r:id="rId1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18.</a:t>
            </a:r>
            <a:r>
              <a:t>冷战与国际格局的演变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/>
              <a:t>1.</a:t>
            </a:r>
            <a:r>
              <a:rPr sz="2400"/>
              <a:t>美苏由盟友变成对手的原因？</a:t>
            </a:r>
            <a:endParaRPr sz="2400"/>
          </a:p>
          <a:p>
            <a:r>
              <a:rPr lang="en-US" altLang="zh-CN" sz="2400"/>
              <a:t>2.</a:t>
            </a:r>
            <a:r>
              <a:rPr sz="2400"/>
              <a:t>冷战在政治、经济、军事的表现</a:t>
            </a:r>
            <a:endParaRPr sz="2400"/>
          </a:p>
          <a:p>
            <a:r>
              <a:rPr lang="en-US" altLang="zh-CN" sz="2400"/>
              <a:t>3.</a:t>
            </a:r>
            <a:r>
              <a:rPr sz="2400"/>
              <a:t>两极格局正式形成的标志？</a:t>
            </a:r>
            <a:endParaRPr sz="2400"/>
          </a:p>
          <a:p>
            <a:r>
              <a:rPr lang="en-US" altLang="zh-CN" sz="2400"/>
              <a:t>4.</a:t>
            </a:r>
            <a:r>
              <a:rPr sz="2400"/>
              <a:t>冷战激烈对抗的表现？</a:t>
            </a:r>
            <a:endParaRPr sz="2400"/>
          </a:p>
          <a:p>
            <a:r>
              <a:rPr lang="en-US" altLang="zh-CN" sz="2400"/>
              <a:t>5.</a:t>
            </a:r>
            <a:r>
              <a:rPr sz="2400"/>
              <a:t>西方阵营和社会主义阵营的分化和瓦解的表现</a:t>
            </a:r>
            <a:endParaRPr lang="en-US" altLang="zh-CN" sz="2400"/>
          </a:p>
          <a:p>
            <a:r>
              <a:rPr lang="en-US" altLang="zh-CN" sz="2400"/>
              <a:t>6.</a:t>
            </a:r>
            <a:r>
              <a:rPr sz="2400"/>
              <a:t>对两极格局冲击的因素有哪些？</a:t>
            </a:r>
            <a:endParaRPr sz="2400"/>
          </a:p>
          <a:p>
            <a:r>
              <a:rPr lang="en-US" altLang="zh-CN" sz="2400"/>
              <a:t>7.</a:t>
            </a:r>
            <a:r>
              <a:rPr sz="2400"/>
              <a:t>两极格局瓦解的标志是什么？</a:t>
            </a:r>
            <a:endParaRPr sz="2400"/>
          </a:p>
          <a:p>
            <a:r>
              <a:rPr lang="en-US" altLang="zh-CN" sz="2400"/>
              <a:t>8.</a:t>
            </a:r>
            <a:r>
              <a:rPr sz="2400"/>
              <a:t>冷战的影响？</a:t>
            </a:r>
            <a:endParaRPr sz="2400"/>
          </a:p>
        </p:txBody>
      </p:sp>
    </p:spTree>
    <p:custDataLst>
      <p:tags r:id="rId1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19.</a:t>
            </a:r>
            <a:r>
              <a:t>资本主义国家的新变化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 dirty="0"/>
              <a:t>1.</a:t>
            </a:r>
            <a:r>
              <a:rPr sz="2400" dirty="0"/>
              <a:t>资本主义国家新变化的背景是什么？</a:t>
            </a:r>
            <a:endParaRPr sz="2400" dirty="0"/>
          </a:p>
          <a:p>
            <a:r>
              <a:rPr lang="en-US" altLang="zh-CN" sz="2400" dirty="0"/>
              <a:t>2.</a:t>
            </a:r>
            <a:r>
              <a:rPr sz="2400" dirty="0"/>
              <a:t>新变化的表现有哪些？</a:t>
            </a:r>
            <a:endParaRPr sz="2400" dirty="0"/>
          </a:p>
          <a:p>
            <a:r>
              <a:rPr lang="en-US" altLang="zh-CN" sz="2400" dirty="0"/>
              <a:t>3.</a:t>
            </a:r>
            <a:r>
              <a:rPr sz="2400" dirty="0"/>
              <a:t>宏观调控的表现和影响</a:t>
            </a:r>
            <a:endParaRPr sz="2400" dirty="0"/>
          </a:p>
          <a:p>
            <a:r>
              <a:rPr lang="en-US" altLang="zh-CN" sz="2400" dirty="0"/>
              <a:t>4.</a:t>
            </a:r>
            <a:r>
              <a:rPr sz="2400" dirty="0" smtClean="0"/>
              <a:t>滞胀</a:t>
            </a:r>
            <a:r>
              <a:rPr lang="zh-CN" altLang="en-US" sz="2400" dirty="0" smtClean="0"/>
              <a:t>出</a:t>
            </a:r>
            <a:r>
              <a:rPr lang="zh-CN" altLang="en-US" sz="2400" dirty="0" smtClean="0"/>
              <a:t>现的时间、含义、应对措施？</a:t>
            </a:r>
            <a:endParaRPr sz="2400" dirty="0"/>
          </a:p>
          <a:p>
            <a:r>
              <a:rPr lang="en-US" altLang="zh-CN" sz="2400" dirty="0"/>
              <a:t>5.</a:t>
            </a:r>
            <a:r>
              <a:rPr sz="2400" dirty="0"/>
              <a:t>资本主义经济体系包括哪些内容？</a:t>
            </a:r>
            <a:endParaRPr sz="2400" dirty="0"/>
          </a:p>
          <a:p>
            <a:r>
              <a:rPr lang="en-US" altLang="zh-CN" sz="2400" dirty="0"/>
              <a:t>6.</a:t>
            </a:r>
            <a:r>
              <a:rPr sz="2400" dirty="0"/>
              <a:t>科学技术发展的表现和影响？</a:t>
            </a:r>
            <a:endParaRPr sz="2400" dirty="0"/>
          </a:p>
          <a:p>
            <a:r>
              <a:rPr lang="en-US" altLang="zh-CN" sz="2400" dirty="0"/>
              <a:t>7.</a:t>
            </a:r>
            <a:r>
              <a:rPr sz="2400" dirty="0"/>
              <a:t>社会结构出现怎样的变化？</a:t>
            </a:r>
            <a:endParaRPr sz="2400" dirty="0"/>
          </a:p>
          <a:p>
            <a:r>
              <a:rPr lang="en-US" altLang="zh-CN" sz="2400" dirty="0"/>
              <a:t>8.</a:t>
            </a:r>
            <a:r>
              <a:rPr sz="2400" dirty="0"/>
              <a:t>福利国家的实质，评价，历程</a:t>
            </a:r>
            <a:endParaRPr sz="2400" dirty="0"/>
          </a:p>
          <a:p>
            <a:r>
              <a:rPr lang="en-US" altLang="zh-CN" sz="2400" dirty="0"/>
              <a:t>9.</a:t>
            </a:r>
            <a:r>
              <a:rPr sz="2400" dirty="0"/>
              <a:t>代表性的社会运动有哪些？</a:t>
            </a:r>
            <a:endParaRPr sz="2400"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179905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第1</a:t>
            </a:r>
            <a:r>
              <a:t>课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9865" y="827405"/>
            <a:ext cx="11948795" cy="5041265"/>
          </a:xfrm>
        </p:spPr>
        <p:txBody>
          <a:bodyPr/>
          <a:lstStyle/>
          <a:p>
            <a:pPr algn="l"/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人类文明产生的前提是什么？文明的标志有哪些？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algn="l"/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最初的文明中心出现在哪些地区？分别有哪些河流或海洋？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algn="l"/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两河流域有哪些文明成果？（政治、法律、文化）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algn="l"/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古代埃及的最高统治者是谁？文字？历法？建筑？纸张？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algn="l"/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5.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古印度文明的代表性成果（制度、宗教、文化）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algn="l"/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6.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古希腊文明中城邦的特征是什么？代表性的是？文化上的成就？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20.</a:t>
            </a:r>
            <a:r>
              <a:t>社会主义国家的发展与变化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/>
              <a:t>1.</a:t>
            </a:r>
            <a:r>
              <a:rPr sz="2400"/>
              <a:t>二战后苏联取得了哪些代表性成就？存在哪些问题？</a:t>
            </a:r>
            <a:endParaRPr sz="2400"/>
          </a:p>
          <a:p>
            <a:r>
              <a:rPr lang="en-US" altLang="zh-CN" sz="2400"/>
              <a:t>2.</a:t>
            </a:r>
            <a:r>
              <a:rPr sz="2400"/>
              <a:t>赫鲁晓夫改革的内容和评价？</a:t>
            </a:r>
            <a:endParaRPr sz="2400"/>
          </a:p>
          <a:p>
            <a:r>
              <a:rPr lang="en-US" altLang="zh-CN" sz="2400"/>
              <a:t>3.</a:t>
            </a:r>
            <a:r>
              <a:rPr sz="2400"/>
              <a:t>勃列日涅夫改革的内容和评价</a:t>
            </a:r>
            <a:endParaRPr sz="2400"/>
          </a:p>
          <a:p>
            <a:r>
              <a:rPr lang="en-US" altLang="zh-CN" sz="2400"/>
              <a:t>4.</a:t>
            </a:r>
            <a:r>
              <a:rPr sz="2400"/>
              <a:t>戈尔巴乔夫改革的内容和影响？</a:t>
            </a:r>
            <a:endParaRPr sz="2400"/>
          </a:p>
          <a:p>
            <a:r>
              <a:rPr lang="en-US" altLang="zh-CN" sz="2400"/>
              <a:t>5.</a:t>
            </a:r>
            <a:r>
              <a:rPr sz="2400"/>
              <a:t>东欧最早进行改革的是哪个国家？结果？</a:t>
            </a:r>
            <a:endParaRPr sz="2400"/>
          </a:p>
          <a:p>
            <a:r>
              <a:rPr lang="en-US" altLang="zh-CN" sz="2400"/>
              <a:t>6.</a:t>
            </a:r>
            <a:r>
              <a:rPr sz="2400"/>
              <a:t>波兰、匈牙利、民主德国的改革情况如何？</a:t>
            </a:r>
            <a:endParaRPr sz="2400"/>
          </a:p>
          <a:p>
            <a:r>
              <a:rPr lang="en-US" altLang="zh-CN" sz="2400"/>
              <a:t>7.</a:t>
            </a:r>
            <a:r>
              <a:rPr sz="2400"/>
              <a:t>东欧剧变的实质是什么？根源是什么？</a:t>
            </a:r>
            <a:endParaRPr sz="2400"/>
          </a:p>
          <a:p>
            <a:r>
              <a:rPr lang="en-US" altLang="zh-CN" sz="2400"/>
              <a:t>8.</a:t>
            </a:r>
            <a:r>
              <a:rPr sz="2400"/>
              <a:t>东欧剧变的表现是什么？</a:t>
            </a:r>
            <a:endParaRPr sz="2400"/>
          </a:p>
          <a:p>
            <a:r>
              <a:rPr lang="en-US" altLang="zh-CN" sz="2400"/>
              <a:t>9.</a:t>
            </a:r>
            <a:r>
              <a:rPr sz="2400"/>
              <a:t>中国社会主义发展历程（</a:t>
            </a:r>
            <a:r>
              <a:rPr lang="en-US" altLang="zh-CN" sz="2400"/>
              <a:t>1949-1954-1956-1978-2010-2018</a:t>
            </a:r>
            <a:r>
              <a:rPr sz="2400"/>
              <a:t>）</a:t>
            </a:r>
            <a:endParaRPr sz="2400"/>
          </a:p>
        </p:txBody>
      </p:sp>
    </p:spTree>
    <p:custDataLst>
      <p:tags r:id="rId1"/>
    </p:custData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21.</a:t>
            </a:r>
            <a:r>
              <a:t>世界殖民体系的瓦解与新兴国家的发展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/>
              <a:t>1.</a:t>
            </a:r>
            <a:r>
              <a:rPr sz="2400"/>
              <a:t>亚洲殖民体系瓦解的历程（印度为代表）</a:t>
            </a:r>
            <a:endParaRPr sz="2400"/>
          </a:p>
          <a:p>
            <a:r>
              <a:rPr lang="en-US" altLang="zh-CN" sz="2400"/>
              <a:t>2.</a:t>
            </a:r>
            <a:r>
              <a:rPr sz="2400"/>
              <a:t>非洲殖民体系崩溃的过程（埃及、阿尔及利亚、非洲年）</a:t>
            </a:r>
            <a:endParaRPr sz="2400"/>
          </a:p>
          <a:p>
            <a:r>
              <a:rPr lang="en-US" altLang="zh-CN" sz="2400"/>
              <a:t>3.</a:t>
            </a:r>
            <a:r>
              <a:rPr sz="2400"/>
              <a:t>拉美捍卫国家主权的斗争有哪些地区？</a:t>
            </a:r>
            <a:endParaRPr sz="2400"/>
          </a:p>
          <a:p>
            <a:r>
              <a:rPr lang="en-US" altLang="zh-CN" sz="2400"/>
              <a:t>4.</a:t>
            </a:r>
            <a:r>
              <a:rPr sz="2400"/>
              <a:t>发展中国家独立后取得的成就和面临的问题有哪些？</a:t>
            </a:r>
            <a:endParaRPr sz="2400"/>
          </a:p>
          <a:p>
            <a:endParaRPr lang="en-US" altLang="zh-CN" sz="2400"/>
          </a:p>
        </p:txBody>
      </p:sp>
    </p:spTree>
    <p:custDataLst>
      <p:tags r:id="rId1"/>
    </p:custData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22.</a:t>
            </a:r>
            <a:r>
              <a:t>世界多极化与经济全球化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/>
              <a:t>1.</a:t>
            </a:r>
            <a:r>
              <a:rPr sz="2400"/>
              <a:t>二战后世界政治格局的演变特点？原因？</a:t>
            </a:r>
            <a:endParaRPr sz="2400"/>
          </a:p>
          <a:p>
            <a:r>
              <a:rPr lang="en-US" altLang="zh-CN" sz="2400"/>
              <a:t>2.</a:t>
            </a:r>
            <a:r>
              <a:rPr sz="2400"/>
              <a:t>世界经济的发展趋势及推动力？</a:t>
            </a:r>
            <a:endParaRPr lang="en-US" altLang="zh-CN" sz="2400"/>
          </a:p>
          <a:p>
            <a:r>
              <a:rPr lang="en-US" altLang="zh-CN" sz="2400"/>
              <a:t>3.</a:t>
            </a:r>
            <a:r>
              <a:rPr sz="2400"/>
              <a:t>区域经济集团化的表现？</a:t>
            </a:r>
            <a:endParaRPr sz="2400"/>
          </a:p>
          <a:p>
            <a:r>
              <a:rPr lang="en-US" altLang="zh-CN" sz="2400"/>
              <a:t>4.</a:t>
            </a:r>
            <a:r>
              <a:rPr sz="2400"/>
              <a:t>什么叫社会信息化？有何表现？存在什么问题？</a:t>
            </a:r>
            <a:endParaRPr sz="2400"/>
          </a:p>
          <a:p>
            <a:r>
              <a:rPr lang="en-US" altLang="zh-CN" sz="2400"/>
              <a:t>5.</a:t>
            </a:r>
            <a:r>
              <a:rPr sz="2400"/>
              <a:t>世界文化的基本特征是什么？如何应对？</a:t>
            </a:r>
            <a:endParaRPr sz="2400"/>
          </a:p>
        </p:txBody>
      </p:sp>
    </p:spTree>
    <p:custDataLst>
      <p:tags r:id="rId1"/>
    </p:custData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23.</a:t>
            </a:r>
            <a:r>
              <a:t>和平发展合作共赢的时代潮流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/>
              <a:t>1.</a:t>
            </a:r>
            <a:r>
              <a:rPr sz="2400"/>
              <a:t>当今时代主题是什么？</a:t>
            </a:r>
            <a:r>
              <a:rPr sz="2400">
                <a:sym typeface="+mn-ea"/>
              </a:rPr>
              <a:t>为什么？</a:t>
            </a:r>
            <a:r>
              <a:rPr sz="2400"/>
              <a:t>它们之间的关系如何？</a:t>
            </a:r>
            <a:endParaRPr sz="2400"/>
          </a:p>
          <a:p>
            <a:r>
              <a:rPr lang="en-US" altLang="zh-CN" sz="2400"/>
              <a:t>2.</a:t>
            </a:r>
            <a:r>
              <a:rPr sz="2400"/>
              <a:t>人类发展面临的问题有哪些？（发展、和平）</a:t>
            </a:r>
            <a:endParaRPr sz="2400"/>
          </a:p>
          <a:p>
            <a:r>
              <a:rPr lang="en-US" altLang="zh-CN" sz="2400"/>
              <a:t>3.</a:t>
            </a:r>
            <a:r>
              <a:rPr sz="2400"/>
              <a:t>为解决人类面临的问题，中国提出了怎样的方案？又是如何实践的？</a:t>
            </a:r>
            <a:endParaRPr lang="en-US" altLang="zh-CN" sz="2400"/>
          </a:p>
          <a:p>
            <a:pPr marL="0" indent="0">
              <a:buNone/>
            </a:pPr>
            <a:endParaRPr lang="en-US" altLang="zh-CN" sz="240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/>
              <a:t>第2</a:t>
            </a:r>
            <a:r>
              <a:t>课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9925" y="1296035"/>
            <a:ext cx="11374120" cy="5041265"/>
          </a:xfrm>
        </p:spPr>
        <p:txBody>
          <a:bodyPr/>
          <a:lstStyle/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古代文明的分类？分别的扩张方式？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波斯帝国，马其顿亚历山大帝国，罗马帝国的发展概况</a:t>
            </a:r>
            <a:endParaRPr lang="zh-CN" altLang="en-US" sz="3200" b="1" kern="1200" dirty="0">
              <a:latin typeface="楷体" panose="02010609060101010101" pitchFamily="49" charset="-122"/>
              <a:ea typeface="楷体" panose="02010609060101010101" pitchFamily="49" charset="-122"/>
              <a:cs typeface="+mn-cs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人类文明发展过程中哪些方面进行了交流？举例说明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0" indent="0">
              <a:buNone/>
            </a:pPr>
            <a:endParaRPr lang="zh-CN" altLang="en-US" sz="320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/>
              <a:t>第3</a:t>
            </a:r>
            <a:r>
              <a:t>课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9925" y="1296035"/>
            <a:ext cx="11374120" cy="5041265"/>
          </a:xfrm>
        </p:spPr>
        <p:txBody>
          <a:bodyPr/>
          <a:lstStyle/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中古时期起止时间？社会性质？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中古时期西欧封建社会的特征是？具体内容？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中古西欧的二元制社会是指？谁的权力最高？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城市自治的意义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5.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拜占庭帝国的贡献和衰落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6.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俄罗斯的兴起、发展</a:t>
            </a:r>
            <a:endParaRPr lang="zh-CN" altLang="en-US" sz="3200" b="1" kern="1200" dirty="0">
              <a:latin typeface="楷体" panose="02010609060101010101" pitchFamily="49" charset="-122"/>
              <a:ea typeface="楷体" panose="02010609060101010101" pitchFamily="49" charset="-122"/>
              <a:cs typeface="+mn-cs"/>
              <a:sym typeface="楷体" panose="02010609060101010101" pitchFamily="49" charset="-122"/>
            </a:endParaRPr>
          </a:p>
          <a:p>
            <a:pPr marL="0" indent="0">
              <a:buNone/>
            </a:pPr>
            <a:endParaRPr lang="zh-CN" altLang="en-US" sz="320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/>
              <a:t>第4</a:t>
            </a:r>
            <a:r>
              <a:t>课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9925" y="1296035"/>
            <a:ext cx="11374120" cy="5041265"/>
          </a:xfrm>
        </p:spPr>
        <p:txBody>
          <a:bodyPr/>
          <a:lstStyle/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阿拉伯帝国的经济、政治、宗教、文化（地位）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奥斯曼帝国的版图、最高统治者、经济文化中心、帝国控制商路带来的影响？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南亚有哪些帝国兴起？信奉什么宗教？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东亚国家有哪些？受哪个国家影响？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5.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大化改新的目的，幕府统治下实际掌权者是谁？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 kern="1200" dirty="0">
                <a:latin typeface="楷体" panose="02010609060101010101" pitchFamily="49" charset="-122"/>
                <a:ea typeface="楷体" panose="02010609060101010101" pitchFamily="49" charset="-122"/>
                <a:cs typeface="+mn-cs"/>
                <a:sym typeface="楷体" panose="02010609060101010101" pitchFamily="49" charset="-122"/>
              </a:rPr>
              <a:t>6.</a:t>
            </a:r>
            <a:r>
              <a:rPr sz="3200" b="1" kern="1200" dirty="0">
                <a:latin typeface="楷体" panose="02010609060101010101" pitchFamily="49" charset="-122"/>
                <a:ea typeface="楷体" panose="02010609060101010101" pitchFamily="49" charset="-122"/>
                <a:cs typeface="+mn-cs"/>
                <a:sym typeface="楷体" panose="02010609060101010101" pitchFamily="49" charset="-122"/>
              </a:rPr>
              <a:t>朝鲜半岛仿效唐朝哪些制度？</a:t>
            </a:r>
            <a:endParaRPr lang="zh-CN" altLang="en-US" sz="3200" b="1" kern="1200" dirty="0">
              <a:latin typeface="楷体" panose="02010609060101010101" pitchFamily="49" charset="-122"/>
              <a:ea typeface="楷体" panose="02010609060101010101" pitchFamily="49" charset="-122"/>
              <a:cs typeface="+mn-cs"/>
              <a:sym typeface="楷体" panose="02010609060101010101" pitchFamily="49" charset="-122"/>
            </a:endParaRPr>
          </a:p>
          <a:p>
            <a:pPr marL="0" indent="0">
              <a:buNone/>
            </a:pPr>
            <a:endParaRPr lang="zh-CN" altLang="en-US" sz="3200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/>
              <a:t>第</a:t>
            </a:r>
            <a:r>
              <a:rPr lang="en-US" altLang="zh-CN"/>
              <a:t>5</a:t>
            </a:r>
            <a:r>
              <a:t>课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4000" y="1296035"/>
            <a:ext cx="11746865" cy="5041265"/>
          </a:xfrm>
        </p:spPr>
        <p:txBody>
          <a:bodyPr vert="horz" lIns="101600" tIns="0" rIns="82550" bIns="0" rtlCol="0">
            <a:noAutofit/>
          </a:bodyPr>
          <a:lstStyle/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古代非洲文明的创造者？有哪些文明中心？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东非、西非有哪些文明中心，经济发展状况？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南非的文明国家是？有何代表性文明？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美洲的开创者是谁？有哪些农作物？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5.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列举玛雅文明、阿兹特克文明和印加文明的代表性成果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6.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古代文明有哪些特征？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/>
              <a:t>第</a:t>
            </a:r>
            <a:r>
              <a:rPr lang="en-US" altLang="zh-CN"/>
              <a:t>6</a:t>
            </a:r>
            <a:r>
              <a:t>、</a:t>
            </a:r>
            <a:r>
              <a:rPr lang="en-US" altLang="zh-CN"/>
              <a:t>7</a:t>
            </a:r>
            <a:r>
              <a:t>课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9925" y="1296035"/>
            <a:ext cx="11447145" cy="5041265"/>
          </a:xfrm>
        </p:spPr>
        <p:txBody>
          <a:bodyPr vert="horz" lIns="101600" tIns="0" rIns="82550" bIns="0" rtlCol="0">
            <a:noAutofit/>
          </a:bodyPr>
          <a:lstStyle/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新航路开辟的背景（根本、直接、文化、宗教）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新航路开辟的条件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代表性的航海家、方向、航线（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个）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还有哪些代表性的航线？开辟者？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5.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新航路开辟带来的影响（结合导学案）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6.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殖民扩张带来的影响（结合导学案）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30070"/>
            <a:ext cx="10852237" cy="648000"/>
          </a:xfrm>
        </p:spPr>
        <p:txBody>
          <a:bodyPr/>
          <a:lstStyle/>
          <a:p>
            <a:pPr algn="ctr"/>
            <a:r>
              <a:rPr lang="zh-CN" altLang="en-US"/>
              <a:t>第</a:t>
            </a:r>
            <a:r>
              <a:rPr lang="en-US" altLang="zh-CN"/>
              <a:t>8</a:t>
            </a:r>
            <a:r>
              <a:t>课 欧洲思想解放运动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315" y="908685"/>
            <a:ext cx="11977370" cy="5041265"/>
          </a:xfrm>
        </p:spPr>
        <p:txBody>
          <a:bodyPr vert="horz" lIns="101600" tIns="0" rIns="82550" bIns="0" rtlCol="0">
            <a:noAutofit/>
          </a:bodyPr>
          <a:lstStyle/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文艺复兴的时间、地点、实质？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文艺复兴为什么会发生在意大利？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文艺复兴的核心思想和内涵？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文艺复兴代表人物及作品特点？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5.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文艺复兴带来的影响？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6.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宗教改革的时间、地点、开始的标志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7.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宗教改革的内容、影响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30070"/>
            <a:ext cx="10852237" cy="648000"/>
          </a:xfrm>
        </p:spPr>
        <p:txBody>
          <a:bodyPr/>
          <a:lstStyle/>
          <a:p>
            <a:pPr algn="ctr"/>
            <a:r>
              <a:rPr lang="zh-CN" altLang="en-US"/>
              <a:t>第</a:t>
            </a:r>
            <a:r>
              <a:rPr lang="en-US" altLang="zh-CN"/>
              <a:t>8</a:t>
            </a:r>
            <a:r>
              <a:t>课 欧洲思想解放运动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315" y="908685"/>
            <a:ext cx="11977370" cy="5041265"/>
          </a:xfrm>
        </p:spPr>
        <p:txBody>
          <a:bodyPr vert="horz" lIns="101600" tIns="0" rIns="82550" bIns="0" rtlCol="0">
            <a:noAutofit/>
          </a:bodyPr>
          <a:lstStyle/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8.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什么叫科学革命？（背景、时间、领域）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9.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科学革命的表现和影响？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10.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启蒙运动的背景和内涵？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启蒙运动法国代表人物及主张？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启蒙运动英国、德国代表人物及主张？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启蒙运动的影响？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  <p:tag name="KSO_WM_SCREEN_THEME_FLAG" val="Dlrq25wU2PGuGg5bbmjbDCSZ+9tJhYy4ooxVhWu30AMtreriOWzbkEV6ZwrIuZCBD47h9PDDi0kiNbdDqPwD4GIBwUQm6TMddFoRR4BkBSY=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  <p:tag name="KSO_WM_SCREEN_THEME_FLAG" val="Dlrq25wU2PGuGg5bbmjbDCSZ+9tJhYy4ooxVhWu30AMtreriOWzbkEV6ZwrIuZCBD47h9PDDi0kiNbdDqPwD4GIBwUQm6TMddFoRR4BkBSY=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61.xml><?xml version="1.0" encoding="utf-8"?>
<p:tagLst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  <p:tag name="KSO_WM_SCREEN_THEME_FLAG" val="Dlrq25wU2PGuGg5bbmjbDCSZ+9tJhYy4ooxVhWu30AMtreriOWzbkEV6ZwrIuZCBD47h9PDDi0kiNbdDqPwD4GIBwUQm6TMddFoRR4BkBSY="/>
</p:tagLst>
</file>

<file path=ppt/tags/tag62.xml><?xml version="1.0" encoding="utf-8"?>
<p:tagLst xmlns:p="http://schemas.openxmlformats.org/presentationml/2006/main">
  <p:tag name="KSO_WM_UNIT_ISCONTENTSTITLE" val="0"/>
  <p:tag name="KSO_WM_UNIT_PRESET_TEXT" val="空白演示"/>
  <p:tag name="KSO_WM_UNIT_NOCLEAR" val="0"/>
  <p:tag name="KSO_WM_UNIT_VALUE" val="13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87308_1*a*1"/>
  <p:tag name="KSO_WM_TEMPLATE_CATEGORY" val="custom"/>
  <p:tag name="KSO_WM_TEMPLATE_INDEX" val="20187308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63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CREEN_THEME_FLAG" val="Dlrq25wU2PGuGg5bbmjbDCSZ+9tJhYy4ooxVhWu30AMtreriOWzbkEV6ZwrIuZCBD47h9PDDi0kiNbdDqPwD4GIBwUQm6TMddFoRR4BkBSY=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CSZ+9tJhYy4ooxVhWu30AMtreriOWzbkEV6ZwrIuZCBD47h9PDDi0kiNbdDqPwD4GIBwUQm6TMddFoRR4BkBSY=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CSZ+9tJhYy4ooxVhWu30AMtreriOWzbkEV6ZwrIuZCBD47h9PDDi0kiNbdDqPwD4GIBwUQm6TMddFoRR4BkBSY=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CSZ+9tJhYy4ooxVhWu30AMtreriOWzbkEV6ZwrIuZCBD47h9PDDi0kiNbdDqPwD4GIBwUQm6TMddFoRR4BkBSY=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CSZ+9tJhYy4ooxVhWu30AMtreriOWzbkEV6ZwrIuZCBD47h9PDDi0kiNbdDqPwD4GIBwUQm6TMddFoRR4BkBSY=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CSZ+9tJhYy4ooxVhWu30AMtreriOWzbkEV6ZwrIuZCBD47h9PDDi0kiNbdDqPwD4GIBwUQm6TMddFoRR4BkBSY=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CSZ+9tJhYy4ooxVhWu30AMtreriOWzbkEV6ZwrIuZCBD47h9PDDi0kiNbdDqPwD4GIBwUQm6TMddFoRR4BkBSY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CSZ+9tJhYy4ooxVhWu30AMtreriOWzbkEV6ZwrIuZCBD47h9PDDi0kiNbdDqPwD4GIBwUQm6TMddFoRR4BkBSY=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CSZ+9tJhYy4ooxVhWu30AMtreriOWzbkEV6ZwrIuZCBD47h9PDDi0kiNbdDqPwD4GIBwUQm6TMddFoRR4BkBSY=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CSZ+9tJhYy4ooxVhWu30AMtreriOWzbkEV6ZwrIuZCBD47h9PDDi0kiNbdDqPwD4GIBwUQm6TMddFoRR4BkBSY=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CSZ+9tJhYy4ooxVhWu30AMtreriOWzbkEV6ZwrIuZCBD47h9PDDi0kiNbdDqPwD4GIBwUQm6TMddFoRR4BkBSY=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CSZ+9tJhYy4ooxVhWu30AMtreriOWzbkEV6ZwrIuZCBD47h9PDDi0kiNbdDqPwD4GIBwUQm6TMddFoRR4BkBSY=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CSZ+9tJhYy4ooxVhWu30AMtreriOWzbkEV6ZwrIuZCBD47h9PDDi0kiNbdDqPwD4GIBwUQm6TMddFoRR4BkBSY=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CSZ+9tJhYy4ooxVhWu30AMtreriOWzbkEV6ZwrIuZCBD47h9PDDi0kiNbdDqPwD4GIBwUQm6TMddFoRR4BkBSY=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CSZ+9tJhYy4ooxVhWu30AMtreriOWzbkEV6ZwrIuZCBD47h9PDDi0kiNbdDqPwD4GIBwUQm6TMddFoRR4BkBSY=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CSZ+9tJhYy4ooxVhWu30AMtreriOWzbkEV6ZwrIuZCBD47h9PDDi0kiNbdDqPwD4GIBwUQm6TMddFoRR4BkBSY="/>
</p:tagLst>
</file>

<file path=ppt/tags/tag7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CSZ+9tJhYy4ooxVhWu30AMtreriOWzbkEV6ZwrIuZCBD47h9PDDi0kiNbdDqPwD4GIBwUQm6TMddFoRR4BkBSY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CSZ+9tJhYy4ooxVhWu30AMtreriOWzbkEV6ZwrIuZCBD47h9PDDi0kiNbdDqPwD4GIBwUQm6TMddFoRR4BkBSY="/>
</p:tagLst>
</file>

<file path=ppt/tags/tag8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CSZ+9tJhYy4ooxVhWu30AMtreriOWzbkEV6ZwrIuZCBD47h9PDDi0kiNbdDqPwD4GIBwUQm6TMddFoRR4BkBSY="/>
</p:tagLst>
</file>

<file path=ppt/tags/tag8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CSZ+9tJhYy4ooxVhWu30AMtreriOWzbkEV6ZwrIuZCBD47h9PDDi0kiNbdDqPwD4GIBwUQm6TMddFoRR4BkBSY="/>
</p:tagLst>
</file>

<file path=ppt/tags/tag8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CSZ+9tJhYy4ooxVhWu30AMtreriOWzbkEV6ZwrIuZCBD47h9PDDi0kiNbdDqPwD4GIBwUQm6TMddFoRR4BkBSY="/>
</p:tagLst>
</file>

<file path=ppt/tags/tag8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CSZ+9tJhYy4ooxVhWu30AMtreriOWzbkEV6ZwrIuZCBD47h9PDDi0kiNbdDqPwD4GIBwUQm6TMddFoRR4BkBSY="/>
</p:tagLst>
</file>

<file path=ppt/tags/tag8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CSZ+9tJhYy4ooxVhWu30AMtreriOWzbkEV6ZwrIuZCBD47h9PDDi0kiNbdDqPwD4GIBwUQm6TMddFoRR4BkBSY="/>
</p:tagLst>
</file>

<file path=ppt/tags/tag86.xml><?xml version="1.0" encoding="utf-8"?>
<p:tagLst xmlns:p="http://schemas.openxmlformats.org/presentationml/2006/main">
  <p:tag name="commondata" val="eyJoZGlkIjoiMTM4OGY2YWE2OWVkM2ZkZmMyMDU1MzFiYzFkYWUzNmYifQ=="/>
  <p:tag name="KSO_WM_SCREEN_THEME_FLAG" val="Dlrq25wU2PGuGg5bbmjbDCSZ+9tJhYy4ooxVhWu30AMtreriOWzbkEV6ZwrIuZCBD47h9PDDi0kiNbdDqPwD4GIBwUQm6TMddFoRR4BkBSY=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CSZ+9tJhYy4ooxVhWu30AMtreriOWzbkEV6ZwrIuZCBD47h9PDDi0kiNbdDqPwD4GIBwUQm6TMddFoRR4BkBSY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2886</Words>
  <PresentationFormat>自定义</PresentationFormat>
  <Paragraphs>205</Paragraphs>
  <Slides>23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0" baseType="lpstr">
      <vt:lpstr>Arial</vt:lpstr>
      <vt:lpstr>宋体</vt:lpstr>
      <vt:lpstr>Wingdings</vt:lpstr>
      <vt:lpstr>微软雅黑</vt:lpstr>
      <vt:lpstr>楷体</vt:lpstr>
      <vt:lpstr>Arial Unicode MS</vt:lpstr>
      <vt:lpstr>Office 主题​​</vt:lpstr>
      <vt:lpstr>世界史复习问题提纲</vt:lpstr>
      <vt:lpstr>第1课</vt:lpstr>
      <vt:lpstr>第2课</vt:lpstr>
      <vt:lpstr>第3课</vt:lpstr>
      <vt:lpstr>第4课</vt:lpstr>
      <vt:lpstr>第5课</vt:lpstr>
      <vt:lpstr>第6、7课</vt:lpstr>
      <vt:lpstr>第8课 欧洲思想解放运动</vt:lpstr>
      <vt:lpstr>第8课 欧洲思想解放运动</vt:lpstr>
      <vt:lpstr>第9课 资产阶级革命与资本主义制度的确立</vt:lpstr>
      <vt:lpstr>第10课  工业革命</vt:lpstr>
      <vt:lpstr>第11课  马克思主义的诞生与传播</vt:lpstr>
      <vt:lpstr>第12、13课</vt:lpstr>
      <vt:lpstr>14.第一次世界大战与战后国际秩序</vt:lpstr>
      <vt:lpstr>15.十月革命的胜利与苏联的社会主义实践</vt:lpstr>
      <vt:lpstr>16.亚非拉民族民主运动的高涨</vt:lpstr>
      <vt:lpstr>17.第二次世界大战与战后国际秩序的形成</vt:lpstr>
      <vt:lpstr>18.冷战与国际格局的演变</vt:lpstr>
      <vt:lpstr>19.资本主义国家的新变化</vt:lpstr>
      <vt:lpstr>20.社会主义国家的发展与变化</vt:lpstr>
      <vt:lpstr>21.世界殖民体系的瓦解与新兴国家的发展</vt:lpstr>
      <vt:lpstr>22.世界多极化与经济全球化</vt:lpstr>
      <vt:lpstr>23.和平发展合作共赢的时代潮流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2019-06-19T02:08:00Z</dcterms:created>
  <dcterms:modified xsi:type="dcterms:W3CDTF">2024-05-16T01:51:58Z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2052-12.1.0.16417</vt:lpwstr>
  </property>
  <property fmtid="{D5CDD505-2E9C-101B-9397-08002B2CF9AE}" pid="3" name="ICV">
    <vt:lpwstr>E7404B1EA50B42468C99CB970D6656BD_12</vt:lpwstr>
  </property>
</Properties>
</file>