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3" r:id="rId2"/>
    <p:sldId id="314" r:id="rId3"/>
    <p:sldId id="318" r:id="rId4"/>
    <p:sldId id="319" r:id="rId5"/>
    <p:sldId id="317" r:id="rId6"/>
    <p:sldId id="1298" r:id="rId7"/>
    <p:sldId id="1307" r:id="rId8"/>
    <p:sldId id="320" r:id="rId9"/>
    <p:sldId id="321" r:id="rId10"/>
    <p:sldId id="1296" r:id="rId11"/>
    <p:sldId id="1297" r:id="rId12"/>
    <p:sldId id="1302" r:id="rId13"/>
    <p:sldId id="1299" r:id="rId14"/>
    <p:sldId id="1312" r:id="rId15"/>
    <p:sldId id="1313" r:id="rId16"/>
    <p:sldId id="285" r:id="rId17"/>
    <p:sldId id="1308" r:id="rId18"/>
    <p:sldId id="1311" r:id="rId19"/>
    <p:sldId id="1309" r:id="rId20"/>
    <p:sldId id="1305" r:id="rId21"/>
    <p:sldId id="1306" r:id="rId22"/>
    <p:sldId id="1310" r:id="rId23"/>
    <p:sldId id="313"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C02"/>
    <a:srgbClr val="180B02"/>
    <a:srgbClr val="111A1F"/>
    <a:srgbClr val="B58F68"/>
    <a:srgbClr val="1B1F20"/>
    <a:srgbClr val="CBC0B6"/>
    <a:srgbClr val="87C271"/>
    <a:srgbClr val="2C9A70"/>
    <a:srgbClr val="FFFFFF"/>
    <a:srgbClr val="A50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660"/>
  </p:normalViewPr>
  <p:slideViewPr>
    <p:cSldViewPr snapToGrid="0">
      <p:cViewPr varScale="1">
        <p:scale>
          <a:sx n="63" d="100"/>
          <a:sy n="63" d="100"/>
        </p:scale>
        <p:origin x="528" y="4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presProps" Target="presProps.xml" Id="rId26" /><Relationship Type="http://schemas.openxmlformats.org/officeDocument/2006/relationships/slide" Target="slides/slide2.xml" Id="rId3" /><Relationship Type="http://schemas.openxmlformats.org/officeDocument/2006/relationships/slide" Target="slides/slide20.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notesMaster" Target="notesMasters/notesMaster1.xml" Id="rId25"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tableStyles" Target="tableStyles.xml" Id="rId29"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theme" Target="theme/theme1.xml" Id="rId28"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viewProps" Target="viewProps.xml" Id="rId27" /><Relationship Type="http://schemas.openxmlformats.org/officeDocument/2006/relationships/tags" Target="/ppt/tags/tag1.xml" Id="Rd1909616d648478f"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CF2915-13BA-429B-B834-61B89EE1ED8D}" type="datetimeFigureOut">
              <a:rPr lang="zh-CN" altLang="en-US" smtClean="0"/>
              <a:t>2022/12/28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5D768-FE41-43FD-AE61-807F5F1E1F43}" type="slidenum">
              <a:rPr lang="zh-CN" altLang="en-US" smtClean="0"/>
              <a:t>‹#›</a:t>
            </a:fld>
            <a:endParaRPr lang="zh-CN" altLang="en-US"/>
          </a:p>
        </p:txBody>
      </p:sp>
    </p:spTree>
    <p:extLst>
      <p:ext uri="{BB962C8B-B14F-4D97-AF65-F5344CB8AC3E}">
        <p14:creationId xmlns:p14="http://schemas.microsoft.com/office/powerpoint/2010/main" val="2273142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C5D768-FE41-43FD-AE61-807F5F1E1F43}" type="slidenum">
              <a:rPr lang="zh-CN" altLang="en-US" smtClean="0"/>
              <a:t>1</a:t>
            </a:fld>
            <a:endParaRPr lang="zh-CN" altLang="en-US"/>
          </a:p>
        </p:txBody>
      </p:sp>
    </p:spTree>
    <p:extLst>
      <p:ext uri="{BB962C8B-B14F-4D97-AF65-F5344CB8AC3E}">
        <p14:creationId xmlns:p14="http://schemas.microsoft.com/office/powerpoint/2010/main" val="3875744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C5D768-FE41-43FD-AE61-807F5F1E1F43}" type="slidenum">
              <a:rPr lang="zh-CN" altLang="en-US" smtClean="0"/>
              <a:t>2</a:t>
            </a:fld>
            <a:endParaRPr lang="zh-CN" altLang="en-US"/>
          </a:p>
        </p:txBody>
      </p:sp>
    </p:spTree>
    <p:extLst>
      <p:ext uri="{BB962C8B-B14F-4D97-AF65-F5344CB8AC3E}">
        <p14:creationId xmlns:p14="http://schemas.microsoft.com/office/powerpoint/2010/main" val="318381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BB540D-7C39-4831-A4A5-653E8268F0A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D652F27-283D-4C26-B786-1FDD9F1DE6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9B0875E-4141-4B00-AA3F-EDCE65DE6C14}"/>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F9C1D29E-9B3D-4D8B-842D-82F0EF020C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8BBA994-F08B-4A6C-85A3-5839550F9695}"/>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16477761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357928-BDBB-4790-9614-19195EAD287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AE25A3D-C712-42F5-AB4D-F0FCF09E950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5D0A63B-0BE6-46E4-AEBB-D3F400A0C39A}"/>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57CA658B-49AB-471C-897A-4201C1D8D6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9DA9A9-C81D-4DC3-9197-616AB7868603}"/>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39269588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3FBF371-3990-4755-B341-04504C035A5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E728822-0799-426B-8663-CFF9DDEDEC6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C1454F-727C-471F-80E5-9F8A542C663B}"/>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E0662BF4-7058-443A-AC16-1597A0DC41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86CC74A-3B2F-4281-A544-015353DF1B1F}"/>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518179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D17FBB-426F-48DE-8E3B-3ABD4D9D6BE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CF54D6-4E3D-4BB3-8620-466E81CBE01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CC1DEDA-6EB1-453E-9FAF-24107D82A8F9}"/>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705C836C-1237-403F-988D-B56D33480E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28210F-63DB-4D0E-B2B7-49A615203780}"/>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28049231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E3A0B1-7489-4F6F-94B4-57EEB0F810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B33605-FBCC-4654-9A9E-6FE0760782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3C089CD-31D5-4F37-B16F-E30A9E35504C}"/>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2CC79B37-5D9E-4BA8-98B5-1CAEF81F5E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248DFC-54C1-42E4-A940-4F7D3A33B8D1}"/>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40371675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EED17-08C1-4AEF-A96B-DF873EA9BD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BF886A0-8B1C-4AFD-A3C7-D15D7C165DF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61EE4C9-6595-4A18-B4C0-90A5AF387C7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581E0EB-6D03-49F0-94DC-4A73D211A10E}"/>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6" name="页脚占位符 5">
            <a:extLst>
              <a:ext uri="{FF2B5EF4-FFF2-40B4-BE49-F238E27FC236}">
                <a16:creationId xmlns:a16="http://schemas.microsoft.com/office/drawing/2014/main" id="{79B5821C-9FFB-49DC-A07D-F55116C6A5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E67139-9F36-41FD-9715-916B479BE0CD}"/>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25675772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95E994-A7FE-4F25-AC3D-C58630D8B5F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E79A372-57C7-4CE5-8610-347EAEFB4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A236DD-D65C-49E1-83FB-0436DE4E531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4680043-DEC8-41CA-A30E-F6B980F67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92C198C-215D-461F-B4DC-4477AFBC215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445DEF-4C89-4F87-AE49-A1FE75C0784E}"/>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8" name="页脚占位符 7">
            <a:extLst>
              <a:ext uri="{FF2B5EF4-FFF2-40B4-BE49-F238E27FC236}">
                <a16:creationId xmlns:a16="http://schemas.microsoft.com/office/drawing/2014/main" id="{0A74F1A3-D954-4C24-9994-488759AD3C0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393317C-2CC0-4626-9DC6-3F22487F0ECC}"/>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13288157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17E636-5D6C-4684-B763-9A37D5F0FC5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3386D2-2536-488F-9DC0-2B27E2AE31D5}"/>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4" name="页脚占位符 3">
            <a:extLst>
              <a:ext uri="{FF2B5EF4-FFF2-40B4-BE49-F238E27FC236}">
                <a16:creationId xmlns:a16="http://schemas.microsoft.com/office/drawing/2014/main" id="{0608619F-E37D-48DE-AE49-58427EAEB89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3FBCC2-1FAF-4FD1-B372-17560F2D69E0}"/>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4378365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4922695-1C4C-4449-944A-249F605C6BBB}"/>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3" name="页脚占位符 2">
            <a:extLst>
              <a:ext uri="{FF2B5EF4-FFF2-40B4-BE49-F238E27FC236}">
                <a16:creationId xmlns:a16="http://schemas.microsoft.com/office/drawing/2014/main" id="{EF256AEA-D8A5-4D49-8635-944B8DA57A8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AE742D0-C1B2-41E2-B95D-A7CE0B2DBBF9}"/>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
        <p:nvSpPr>
          <p:cNvPr id="5" name="矩形 4">
            <a:extLst>
              <a:ext uri="{FF2B5EF4-FFF2-40B4-BE49-F238E27FC236}">
                <a16:creationId xmlns:a16="http://schemas.microsoft.com/office/drawing/2014/main" id="{9E133158-76A6-477E-BD62-0D09E2B2F836}"/>
              </a:ext>
            </a:extLst>
          </p:cNvPr>
          <p:cNvSpPr/>
          <p:nvPr userDrawn="1"/>
        </p:nvSpPr>
        <p:spPr>
          <a:xfrm>
            <a:off x="0" y="6466114"/>
            <a:ext cx="12192000" cy="391886"/>
          </a:xfrm>
          <a:prstGeom prst="rect">
            <a:avLst/>
          </a:prstGeom>
          <a:solidFill>
            <a:srgbClr val="111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5263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C57EF9-DDC8-4E8D-8FD9-2CACA79BDC7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68817A1-EA10-42CD-ADBD-CA9C3B5DB0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DB05387-F4DE-489C-9F09-522A2F43C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F75A595-2D10-4A2E-BFB3-D2CEF5DEDE10}"/>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6" name="页脚占位符 5">
            <a:extLst>
              <a:ext uri="{FF2B5EF4-FFF2-40B4-BE49-F238E27FC236}">
                <a16:creationId xmlns:a16="http://schemas.microsoft.com/office/drawing/2014/main" id="{E7806F27-9E80-4AD0-B638-52762276DB6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F904D5-6B1F-4B8D-A232-85935F364DEB}"/>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27288709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471D70-965F-442B-8002-2DC5967840D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9AC73F-7359-4825-ADE2-386133A36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1BE70E-26FD-4F7F-8F59-07908CF7B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259AE3-D79A-4847-9DC8-0F8DF71C8AC5}"/>
              </a:ext>
            </a:extLst>
          </p:cNvPr>
          <p:cNvSpPr>
            <a:spLocks noGrp="1"/>
          </p:cNvSpPr>
          <p:nvPr>
            <p:ph type="dt" sz="half" idx="10"/>
          </p:nvPr>
        </p:nvSpPr>
        <p:spPr/>
        <p:txBody>
          <a:bodyPr/>
          <a:lstStyle/>
          <a:p>
            <a:fld id="{63350F12-8770-4C79-B335-C1DF728D8705}" type="datetimeFigureOut">
              <a:rPr lang="zh-CN" altLang="en-US" smtClean="0"/>
              <a:t>2022/12/28</a:t>
            </a:fld>
            <a:endParaRPr lang="zh-CN" altLang="en-US"/>
          </a:p>
        </p:txBody>
      </p:sp>
      <p:sp>
        <p:nvSpPr>
          <p:cNvPr id="6" name="页脚占位符 5">
            <a:extLst>
              <a:ext uri="{FF2B5EF4-FFF2-40B4-BE49-F238E27FC236}">
                <a16:creationId xmlns:a16="http://schemas.microsoft.com/office/drawing/2014/main" id="{F8B7FD88-E72F-4391-A22A-DA8AD9B235B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6E54B0-9DC8-4612-A6E8-8872CAA9A84B}"/>
              </a:ext>
            </a:extLst>
          </p:cNvPr>
          <p:cNvSpPr>
            <a:spLocks noGrp="1"/>
          </p:cNvSpPr>
          <p:nvPr>
            <p:ph type="sldNum" sz="quarter" idx="12"/>
          </p:nvPr>
        </p:nvSpPr>
        <p:spPr/>
        <p:txBody>
          <a:body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19724886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E37C269-A714-49FE-B023-28D81E8D6D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ADB4F93-AA41-4AF3-90C4-745BD1869D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2104A0-D740-4EC5-89A0-80BC4C6EAC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50F12-8770-4C79-B335-C1DF728D8705}" type="datetimeFigureOut">
              <a:rPr lang="zh-CN" altLang="en-US" smtClean="0"/>
              <a:t>2022/12/28</a:t>
            </a:fld>
            <a:endParaRPr lang="zh-CN" altLang="en-US"/>
          </a:p>
        </p:txBody>
      </p:sp>
      <p:sp>
        <p:nvSpPr>
          <p:cNvPr id="5" name="页脚占位符 4">
            <a:extLst>
              <a:ext uri="{FF2B5EF4-FFF2-40B4-BE49-F238E27FC236}">
                <a16:creationId xmlns:a16="http://schemas.microsoft.com/office/drawing/2014/main" id="{6370A64F-C38D-4D61-B31F-A50949FDD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721913-277F-43D6-A6B2-8F41445509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66EA6-9696-4AB3-992B-15A7629719AB}" type="slidenum">
              <a:rPr lang="zh-CN" altLang="en-US" smtClean="0"/>
              <a:t>‹#›</a:t>
            </a:fld>
            <a:endParaRPr lang="zh-CN" altLang="en-US"/>
          </a:p>
        </p:txBody>
      </p:sp>
    </p:spTree>
    <p:extLst>
      <p:ext uri="{BB962C8B-B14F-4D97-AF65-F5344CB8AC3E}">
        <p14:creationId xmlns:p14="http://schemas.microsoft.com/office/powerpoint/2010/main" val="3426128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bilibili.com/video/BV1zS4y1277h/?spm_id_from=333.337.search-card.all.click&amp;vd_source=566b55cac1034bc7bdbcc3ec611d19a7"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bilibili.com/video/BV1ve4y1n7AU/?p=6&amp;share_source=copy_web&amp;vd_source=f06b47334afebe976028d4d0b61fa66c"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www.bilibili.com/video/BV1ve4y1n7AU/?p=6&amp;share_source=copy_web&amp;vd_source=f06b47334afebe976028d4d0b61fa66c"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hyperlink" Target="https://www.bilibili.com/video/BV1Ap4y1q7Hb/?spm_id_from=333.337.search-card.all.click&amp;vd_source=566b55cac1034bc7bdbcc3ec611d19a7" TargetMode="External"/><Relationship Id="rId2" Type="http://schemas.openxmlformats.org/officeDocument/2006/relationships/hyperlink" Target="https://www.bilibili.com/video/BV1mM4y157f3/?spm_id_from=333.337.search-card.all.click&amp;vd_source=566b55cac1034bc7bdbcc3ec611d19a7"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9D1D3E-359E-4EF5-A36B-9E0E5EB3CA19}"/>
              </a:ext>
            </a:extLst>
          </p:cNvPr>
          <p:cNvSpPr/>
          <p:nvPr/>
        </p:nvSpPr>
        <p:spPr>
          <a:xfrm>
            <a:off x="5943601" y="0"/>
            <a:ext cx="6248400" cy="6858000"/>
          </a:xfrm>
          <a:prstGeom prst="rect">
            <a:avLst/>
          </a:prstGeom>
          <a:solidFill>
            <a:sysClr val="windowText" lastClr="000000">
              <a:alpha val="86000"/>
            </a:sysClr>
          </a:solidFill>
          <a:ln w="25400" cap="flat" cmpd="sng" algn="ctr">
            <a:noFill/>
            <a:prstDash val="solid"/>
          </a:ln>
          <a:effectLst/>
        </p:spPr>
        <p:txBody>
          <a:bodyPr lIns="91438" tIns="45719" rIns="91438" bIns="45719"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dobe Arabic"/>
              <a:ea typeface="微软雅黑"/>
              <a:cs typeface="+mn-ea"/>
              <a:sym typeface="+mn-lt"/>
            </a:endParaRPr>
          </a:p>
        </p:txBody>
      </p:sp>
      <p:sp>
        <p:nvSpPr>
          <p:cNvPr id="56" name="椭圆 55">
            <a:extLst>
              <a:ext uri="{FF2B5EF4-FFF2-40B4-BE49-F238E27FC236}">
                <a16:creationId xmlns:a16="http://schemas.microsoft.com/office/drawing/2014/main" id="{8E8A128E-0F5A-45D7-A644-432D5DE4E640}"/>
              </a:ext>
            </a:extLst>
          </p:cNvPr>
          <p:cNvSpPr/>
          <p:nvPr/>
        </p:nvSpPr>
        <p:spPr>
          <a:xfrm>
            <a:off x="8162020" y="2479471"/>
            <a:ext cx="1285044" cy="1285044"/>
          </a:xfrm>
          <a:prstGeom prst="ellipse">
            <a:avLst/>
          </a:prstGeom>
          <a:solidFill>
            <a:srgbClr val="B0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362627D6-D15C-4E65-86B5-6C337B5E18C6}"/>
              </a:ext>
            </a:extLst>
          </p:cNvPr>
          <p:cNvCxnSpPr>
            <a:cxnSpLocks/>
          </p:cNvCxnSpPr>
          <p:nvPr/>
        </p:nvCxnSpPr>
        <p:spPr>
          <a:xfrm>
            <a:off x="5787835" y="-187163"/>
            <a:ext cx="1368463" cy="13684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F34B40C-134C-42D7-B331-91A056F1B581}"/>
              </a:ext>
            </a:extLst>
          </p:cNvPr>
          <p:cNvCxnSpPr>
            <a:cxnSpLocks/>
          </p:cNvCxnSpPr>
          <p:nvPr/>
        </p:nvCxnSpPr>
        <p:spPr>
          <a:xfrm>
            <a:off x="6290438" y="505900"/>
            <a:ext cx="830580" cy="8305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C4E0BFAF-52CF-4B1A-B12D-AFBB7DA30FE3}"/>
              </a:ext>
            </a:extLst>
          </p:cNvPr>
          <p:cNvSpPr/>
          <p:nvPr/>
        </p:nvSpPr>
        <p:spPr>
          <a:xfrm>
            <a:off x="7862661" y="2451595"/>
            <a:ext cx="670398" cy="670398"/>
          </a:xfrm>
          <a:prstGeom prst="ellipse">
            <a:avLst/>
          </a:prstGeom>
          <a:solidFill>
            <a:srgbClr val="B58F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38" name="组合 37">
            <a:extLst>
              <a:ext uri="{FF2B5EF4-FFF2-40B4-BE49-F238E27FC236}">
                <a16:creationId xmlns:a16="http://schemas.microsoft.com/office/drawing/2014/main" id="{FFD06750-4936-4E00-868D-D4E76EC9C7B6}"/>
              </a:ext>
            </a:extLst>
          </p:cNvPr>
          <p:cNvGrpSpPr/>
          <p:nvPr/>
        </p:nvGrpSpPr>
        <p:grpSpPr>
          <a:xfrm>
            <a:off x="6044216" y="497068"/>
            <a:ext cx="3451132" cy="5855032"/>
            <a:chOff x="5770511" y="2008762"/>
            <a:chExt cx="4450782" cy="8496471"/>
          </a:xfrm>
        </p:grpSpPr>
        <p:cxnSp>
          <p:nvCxnSpPr>
            <p:cNvPr id="41" name="直接连接符 40">
              <a:extLst>
                <a:ext uri="{FF2B5EF4-FFF2-40B4-BE49-F238E27FC236}">
                  <a16:creationId xmlns:a16="http://schemas.microsoft.com/office/drawing/2014/main" id="{DB969E9B-3A98-4ED4-A689-63C684C8FF1C}"/>
                </a:ext>
              </a:extLst>
            </p:cNvPr>
            <p:cNvCxnSpPr>
              <a:cxnSpLocks/>
            </p:cNvCxnSpPr>
            <p:nvPr/>
          </p:nvCxnSpPr>
          <p:spPr>
            <a:xfrm>
              <a:off x="10221293" y="2008762"/>
              <a:ext cx="0" cy="4267256"/>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3E7E54DA-7467-4C21-895D-20D590A9CF88}"/>
                </a:ext>
              </a:extLst>
            </p:cNvPr>
            <p:cNvCxnSpPr>
              <a:cxnSpLocks/>
            </p:cNvCxnSpPr>
            <p:nvPr/>
          </p:nvCxnSpPr>
          <p:spPr>
            <a:xfrm>
              <a:off x="8913304" y="2008762"/>
              <a:ext cx="0" cy="426725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BD413019-66AC-4980-9081-6DBBF2EE9DB4}"/>
                </a:ext>
              </a:extLst>
            </p:cNvPr>
            <p:cNvSpPr txBox="1"/>
            <p:nvPr/>
          </p:nvSpPr>
          <p:spPr>
            <a:xfrm>
              <a:off x="5770511" y="2643855"/>
              <a:ext cx="635083" cy="7861378"/>
            </a:xfrm>
            <a:prstGeom prst="rect">
              <a:avLst/>
            </a:prstGeom>
            <a:noFill/>
          </p:spPr>
          <p:txBody>
            <a:bodyPr vert="eaVert" wrap="square" rtlCol="0">
              <a:spAutoFit/>
            </a:bodyPr>
            <a:lstStyle/>
            <a:p>
              <a:pPr algn="dist"/>
              <a:r>
                <a:rPr lang="zh-CN" altLang="en-US" sz="2000" b="1" dirty="0">
                  <a:solidFill>
                    <a:schemeClr val="bg1"/>
                  </a:solidFill>
                  <a:latin typeface="思源宋体 CN Heavy" panose="02020900000000000000" pitchFamily="18" charset="-122"/>
                  <a:ea typeface="思源宋体 CN Heavy" panose="02020900000000000000" pitchFamily="18" charset="-122"/>
                </a:rPr>
                <a:t>世界史推荐阅读书目</a:t>
              </a:r>
              <a:r>
                <a:rPr lang="en-US" altLang="zh-CN" sz="2000" b="1" dirty="0">
                  <a:solidFill>
                    <a:schemeClr val="bg1"/>
                  </a:solidFill>
                  <a:latin typeface="思源宋体 CN Heavy" panose="02020900000000000000" pitchFamily="18" charset="-122"/>
                  <a:ea typeface="思源宋体 CN Heavy" panose="02020900000000000000" pitchFamily="18" charset="-122"/>
                </a:rPr>
                <a:t>【</a:t>
              </a:r>
              <a:r>
                <a:rPr lang="zh-CN" altLang="en-US" sz="2000" b="1" dirty="0">
                  <a:solidFill>
                    <a:schemeClr val="bg1"/>
                  </a:solidFill>
                  <a:latin typeface="思源宋体 CN Heavy" panose="02020900000000000000" pitchFamily="18" charset="-122"/>
                  <a:ea typeface="思源宋体 CN Heavy" panose="02020900000000000000" pitchFamily="18" charset="-122"/>
                </a:rPr>
                <a:t>第一部分</a:t>
              </a:r>
              <a:r>
                <a:rPr lang="en-US" altLang="zh-CN" sz="2000" b="1" dirty="0">
                  <a:solidFill>
                    <a:schemeClr val="bg1"/>
                  </a:solidFill>
                  <a:latin typeface="思源宋体 CN Heavy" panose="02020900000000000000" pitchFamily="18" charset="-122"/>
                  <a:ea typeface="思源宋体 CN Heavy" panose="02020900000000000000" pitchFamily="18" charset="-122"/>
                </a:rPr>
                <a:t>】</a:t>
              </a:r>
              <a:endParaRPr lang="zh-CN" altLang="en-US" sz="2000" b="1" dirty="0">
                <a:solidFill>
                  <a:schemeClr val="bg1"/>
                </a:solidFill>
                <a:latin typeface="思源宋体 CN Heavy" panose="02020900000000000000" pitchFamily="18" charset="-122"/>
                <a:ea typeface="思源宋体 CN Heavy" panose="02020900000000000000" pitchFamily="18" charset="-122"/>
              </a:endParaRPr>
            </a:p>
          </p:txBody>
        </p:sp>
        <p:sp>
          <p:nvSpPr>
            <p:cNvPr id="3" name="文本框 2">
              <a:extLst>
                <a:ext uri="{FF2B5EF4-FFF2-40B4-BE49-F238E27FC236}">
                  <a16:creationId xmlns:a16="http://schemas.microsoft.com/office/drawing/2014/main" id="{C36DE29A-67A4-2558-7272-1C185B1F8FD7}"/>
                </a:ext>
              </a:extLst>
            </p:cNvPr>
            <p:cNvSpPr txBox="1"/>
            <p:nvPr/>
          </p:nvSpPr>
          <p:spPr>
            <a:xfrm>
              <a:off x="6502698" y="6827771"/>
              <a:ext cx="635083" cy="3419087"/>
            </a:xfrm>
            <a:prstGeom prst="rect">
              <a:avLst/>
            </a:prstGeom>
            <a:noFill/>
          </p:spPr>
          <p:txBody>
            <a:bodyPr vert="eaVert" wrap="square" rtlCol="0">
              <a:spAutoFit/>
            </a:bodyPr>
            <a:lstStyle/>
            <a:p>
              <a:pPr algn="dist"/>
              <a:r>
                <a:rPr lang="zh-CN" altLang="en-US" sz="2000" b="1" dirty="0">
                  <a:solidFill>
                    <a:schemeClr val="bg1"/>
                  </a:solidFill>
                  <a:latin typeface="思源宋体 CN Heavy" panose="02020900000000000000" pitchFamily="18" charset="-122"/>
                  <a:ea typeface="思源宋体 CN Heavy" panose="02020900000000000000" pitchFamily="18" charset="-122"/>
                </a:rPr>
                <a:t>通史与世界古代史</a:t>
              </a:r>
            </a:p>
          </p:txBody>
        </p:sp>
      </p:grpSp>
      <p:cxnSp>
        <p:nvCxnSpPr>
          <p:cNvPr id="49" name="直接连接符 48">
            <a:extLst>
              <a:ext uri="{FF2B5EF4-FFF2-40B4-BE49-F238E27FC236}">
                <a16:creationId xmlns:a16="http://schemas.microsoft.com/office/drawing/2014/main" id="{12CDAAF5-F402-4E2F-A244-F861E43AFA4E}"/>
              </a:ext>
            </a:extLst>
          </p:cNvPr>
          <p:cNvCxnSpPr>
            <a:cxnSpLocks/>
          </p:cNvCxnSpPr>
          <p:nvPr/>
        </p:nvCxnSpPr>
        <p:spPr>
          <a:xfrm>
            <a:off x="10789074" y="5678486"/>
            <a:ext cx="804212" cy="804212"/>
          </a:xfrm>
          <a:prstGeom prst="line">
            <a:avLst/>
          </a:prstGeom>
          <a:ln>
            <a:noFill/>
          </a:ln>
        </p:spPr>
        <p:style>
          <a:lnRef idx="1">
            <a:schemeClr val="accent1"/>
          </a:lnRef>
          <a:fillRef idx="0">
            <a:schemeClr val="accent1"/>
          </a:fillRef>
          <a:effectRef idx="0">
            <a:schemeClr val="accent1"/>
          </a:effectRef>
          <a:fontRef idx="minor">
            <a:schemeClr val="tx1"/>
          </a:fontRef>
        </p:style>
      </p:cxnSp>
      <p:grpSp>
        <p:nvGrpSpPr>
          <p:cNvPr id="50" name="组合 49">
            <a:extLst>
              <a:ext uri="{FF2B5EF4-FFF2-40B4-BE49-F238E27FC236}">
                <a16:creationId xmlns:a16="http://schemas.microsoft.com/office/drawing/2014/main" id="{18537502-9D4C-47C1-A0B9-9A3874337BD6}"/>
              </a:ext>
            </a:extLst>
          </p:cNvPr>
          <p:cNvGrpSpPr/>
          <p:nvPr/>
        </p:nvGrpSpPr>
        <p:grpSpPr>
          <a:xfrm>
            <a:off x="8703764" y="3711449"/>
            <a:ext cx="1716361" cy="1644780"/>
            <a:chOff x="5879107" y="4759277"/>
            <a:chExt cx="846999" cy="811675"/>
          </a:xfrm>
        </p:grpSpPr>
        <p:sp>
          <p:nvSpPr>
            <p:cNvPr id="51" name="椭圆 50">
              <a:extLst>
                <a:ext uri="{FF2B5EF4-FFF2-40B4-BE49-F238E27FC236}">
                  <a16:creationId xmlns:a16="http://schemas.microsoft.com/office/drawing/2014/main" id="{28581B07-64F2-4A62-A63D-2BF6D4669E4E}"/>
                </a:ext>
              </a:extLst>
            </p:cNvPr>
            <p:cNvSpPr/>
            <p:nvPr/>
          </p:nvSpPr>
          <p:spPr>
            <a:xfrm>
              <a:off x="6095999" y="4759277"/>
              <a:ext cx="630107" cy="630107"/>
            </a:xfrm>
            <a:prstGeom prst="ellipse">
              <a:avLst/>
            </a:prstGeom>
            <a:solidFill>
              <a:srgbClr val="B58F6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2" name="椭圆 51">
              <a:extLst>
                <a:ext uri="{FF2B5EF4-FFF2-40B4-BE49-F238E27FC236}">
                  <a16:creationId xmlns:a16="http://schemas.microsoft.com/office/drawing/2014/main" id="{C3DE1CBB-AAA6-486A-8C48-131AAE911D4E}"/>
                </a:ext>
              </a:extLst>
            </p:cNvPr>
            <p:cNvSpPr/>
            <p:nvPr/>
          </p:nvSpPr>
          <p:spPr>
            <a:xfrm>
              <a:off x="5879107" y="5140443"/>
              <a:ext cx="430509" cy="430509"/>
            </a:xfrm>
            <a:prstGeom prst="ellipse">
              <a:avLst/>
            </a:prstGeom>
            <a:solidFill>
              <a:srgbClr val="E0CCBE">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cxnSp>
        <p:nvCxnSpPr>
          <p:cNvPr id="55" name="直接连接符 54">
            <a:extLst>
              <a:ext uri="{FF2B5EF4-FFF2-40B4-BE49-F238E27FC236}">
                <a16:creationId xmlns:a16="http://schemas.microsoft.com/office/drawing/2014/main" id="{AED255FB-08E3-4712-AE2D-1009352F5579}"/>
              </a:ext>
            </a:extLst>
          </p:cNvPr>
          <p:cNvCxnSpPr>
            <a:cxnSpLocks/>
          </p:cNvCxnSpPr>
          <p:nvPr/>
        </p:nvCxnSpPr>
        <p:spPr>
          <a:xfrm>
            <a:off x="10941474" y="5830886"/>
            <a:ext cx="804212" cy="804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6039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CB94F6B-6BA2-E614-5E2F-0E34BEE75B3D}"/>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例：通过研习教材目录，与学生理出一轮复习框架</a:t>
            </a:r>
          </a:p>
        </p:txBody>
      </p:sp>
      <p:grpSp>
        <p:nvGrpSpPr>
          <p:cNvPr id="5" name="组合 4">
            <a:extLst>
              <a:ext uri="{FF2B5EF4-FFF2-40B4-BE49-F238E27FC236}">
                <a16:creationId xmlns:a16="http://schemas.microsoft.com/office/drawing/2014/main" id="{C6AA95CA-E943-66F6-D456-213CFC943E78}"/>
              </a:ext>
            </a:extLst>
          </p:cNvPr>
          <p:cNvGrpSpPr/>
          <p:nvPr/>
        </p:nvGrpSpPr>
        <p:grpSpPr>
          <a:xfrm>
            <a:off x="382025" y="1310062"/>
            <a:ext cx="5448375" cy="3237581"/>
            <a:chOff x="241224" y="674578"/>
            <a:chExt cx="11636453" cy="5854843"/>
          </a:xfrm>
        </p:grpSpPr>
        <p:pic>
          <p:nvPicPr>
            <p:cNvPr id="3" name="图片 2">
              <a:extLst>
                <a:ext uri="{FF2B5EF4-FFF2-40B4-BE49-F238E27FC236}">
                  <a16:creationId xmlns:a16="http://schemas.microsoft.com/office/drawing/2014/main" id="{328B103E-6549-6EFD-89A2-0B2DD52FB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24" y="674578"/>
              <a:ext cx="5769051" cy="5848350"/>
            </a:xfrm>
            <a:prstGeom prst="rect">
              <a:avLst/>
            </a:prstGeom>
          </p:spPr>
        </p:pic>
        <p:pic>
          <p:nvPicPr>
            <p:cNvPr id="4" name="图片 3">
              <a:extLst>
                <a:ext uri="{FF2B5EF4-FFF2-40B4-BE49-F238E27FC236}">
                  <a16:creationId xmlns:a16="http://schemas.microsoft.com/office/drawing/2014/main" id="{E08BB8FA-3807-B661-F512-947446D1E452}"/>
                </a:ext>
              </a:extLst>
            </p:cNvPr>
            <p:cNvPicPr>
              <a:picLocks noChangeAspect="1"/>
            </p:cNvPicPr>
            <p:nvPr/>
          </p:nvPicPr>
          <p:blipFill rotWithShape="1">
            <a:blip r:embed="rId3">
              <a:extLst>
                <a:ext uri="{28A0092B-C50C-407E-A947-70E740481C1C}">
                  <a14:useLocalDpi xmlns:a14="http://schemas.microsoft.com/office/drawing/2010/main" val="0"/>
                </a:ext>
              </a:extLst>
            </a:blip>
            <a:srcRect r="11396"/>
            <a:stretch/>
          </p:blipFill>
          <p:spPr>
            <a:xfrm>
              <a:off x="6181727" y="681071"/>
              <a:ext cx="5695950" cy="5848350"/>
            </a:xfrm>
            <a:prstGeom prst="rect">
              <a:avLst/>
            </a:prstGeom>
          </p:spPr>
        </p:pic>
      </p:grpSp>
      <p:sp>
        <p:nvSpPr>
          <p:cNvPr id="6" name="文本框 5">
            <a:extLst>
              <a:ext uri="{FF2B5EF4-FFF2-40B4-BE49-F238E27FC236}">
                <a16:creationId xmlns:a16="http://schemas.microsoft.com/office/drawing/2014/main" id="{1D50292B-FDCC-E81E-4956-3C139668694E}"/>
              </a:ext>
            </a:extLst>
          </p:cNvPr>
          <p:cNvSpPr txBox="1"/>
          <p:nvPr/>
        </p:nvSpPr>
        <p:spPr>
          <a:xfrm>
            <a:off x="356668" y="4798220"/>
            <a:ext cx="5415280" cy="687239"/>
          </a:xfrm>
          <a:prstGeom prst="rect">
            <a:avLst/>
          </a:prstGeom>
          <a:noFill/>
        </p:spPr>
        <p:txBody>
          <a:bodyPr wrap="square" rtlCol="0" anchor="t">
            <a:spAutoFit/>
          </a:bodyPr>
          <a:lstStyle/>
          <a:p>
            <a:pPr>
              <a:lnSpc>
                <a:spcPct val="110000"/>
              </a:lnSpc>
            </a:pPr>
            <a:r>
              <a:rPr lang="en-US" altLang="zh-CN" b="1" dirty="0">
                <a:solidFill>
                  <a:srgbClr val="401BC0"/>
                </a:solidFill>
                <a:latin typeface="微软雅黑" panose="020B0503020204020204" pitchFamily="34" charset="-122"/>
                <a:ea typeface="微软雅黑" panose="020B0503020204020204" pitchFamily="34" charset="-122"/>
              </a:rPr>
              <a:t>【</a:t>
            </a:r>
            <a:r>
              <a:rPr lang="zh-CN" altLang="en-US" b="1" dirty="0">
                <a:solidFill>
                  <a:srgbClr val="401BC0"/>
                </a:solidFill>
                <a:latin typeface="微软雅黑" panose="020B0503020204020204" pitchFamily="34" charset="-122"/>
                <a:ea typeface="微软雅黑" panose="020B0503020204020204" pitchFamily="34" charset="-122"/>
              </a:rPr>
              <a:t>学生探究活动</a:t>
            </a:r>
            <a:r>
              <a:rPr lang="en-US" altLang="zh-CN" b="1" dirty="0">
                <a:solidFill>
                  <a:srgbClr val="401BC0"/>
                </a:solidFill>
                <a:latin typeface="微软雅黑" panose="020B0503020204020204" pitchFamily="34" charset="-122"/>
                <a:ea typeface="微软雅黑" panose="020B0503020204020204" pitchFamily="34" charset="-122"/>
              </a:rPr>
              <a:t>】</a:t>
            </a:r>
            <a:r>
              <a:rPr lang="zh-CN" altLang="en-US" b="1" dirty="0">
                <a:solidFill>
                  <a:srgbClr val="401BC0"/>
                </a:solidFill>
                <a:latin typeface="微软雅黑" panose="020B0503020204020204" pitchFamily="34" charset="-122"/>
                <a:ea typeface="微软雅黑" panose="020B0503020204020204" pitchFamily="34" charset="-122"/>
              </a:rPr>
              <a:t>研习</a:t>
            </a:r>
            <a:r>
              <a:rPr lang="en-US" altLang="zh-CN" b="1" dirty="0">
                <a:solidFill>
                  <a:srgbClr val="401BC0"/>
                </a:solidFill>
                <a:latin typeface="微软雅黑" panose="020B0503020204020204" pitchFamily="34" charset="-122"/>
                <a:ea typeface="微软雅黑" panose="020B0503020204020204" pitchFamily="34" charset="-122"/>
              </a:rPr>
              <a:t>——</a:t>
            </a:r>
            <a:r>
              <a:rPr lang="zh-CN" altLang="en-US" b="1" dirty="0">
                <a:solidFill>
                  <a:srgbClr val="401BC0"/>
                </a:solidFill>
                <a:latin typeface="微软雅黑" panose="020B0503020204020204" pitchFamily="34" charset="-122"/>
                <a:ea typeface="微软雅黑" panose="020B0503020204020204" pitchFamily="34" charset="-122"/>
              </a:rPr>
              <a:t>纲要下</a:t>
            </a:r>
            <a:r>
              <a:rPr lang="en-US" altLang="zh-CN" b="1" dirty="0">
                <a:solidFill>
                  <a:srgbClr val="401BC0"/>
                </a:solidFill>
                <a:latin typeface="微软雅黑" panose="020B0503020204020204" pitchFamily="34" charset="-122"/>
                <a:ea typeface="微软雅黑" panose="020B0503020204020204" pitchFamily="34" charset="-122"/>
              </a:rPr>
              <a:t>·</a:t>
            </a:r>
            <a:r>
              <a:rPr lang="zh-CN" altLang="en-US" b="1" dirty="0">
                <a:solidFill>
                  <a:srgbClr val="401BC0"/>
                </a:solidFill>
                <a:latin typeface="微软雅黑" panose="020B0503020204020204" pitchFamily="34" charset="-122"/>
                <a:ea typeface="微软雅黑" panose="020B0503020204020204" pitchFamily="34" charset="-122"/>
              </a:rPr>
              <a:t>目录，分为三个时期，并为每个时期设定一个主题。</a:t>
            </a:r>
          </a:p>
        </p:txBody>
      </p:sp>
      <p:sp>
        <p:nvSpPr>
          <p:cNvPr id="7" name="文本框 6">
            <a:extLst>
              <a:ext uri="{FF2B5EF4-FFF2-40B4-BE49-F238E27FC236}">
                <a16:creationId xmlns:a16="http://schemas.microsoft.com/office/drawing/2014/main" id="{9407AAE3-E0E5-CEFB-0828-0C15AB72C483}"/>
              </a:ext>
            </a:extLst>
          </p:cNvPr>
          <p:cNvSpPr txBox="1"/>
          <p:nvPr/>
        </p:nvSpPr>
        <p:spPr>
          <a:xfrm>
            <a:off x="6096000" y="831423"/>
            <a:ext cx="4320462" cy="1089657"/>
          </a:xfrm>
          <a:prstGeom prst="rect">
            <a:avLst/>
          </a:prstGeom>
          <a:solidFill>
            <a:schemeClr val="accent2">
              <a:lumMod val="20000"/>
              <a:lumOff val="80000"/>
            </a:schemeClr>
          </a:solidFill>
        </p:spPr>
        <p:txBody>
          <a:bodyPr wrap="square" rtlCol="0" anchor="t">
            <a:spAutoFit/>
          </a:bodyPr>
          <a:lstStyle/>
          <a:p>
            <a:pPr algn="ctr">
              <a:lnSpc>
                <a:spcPct val="110000"/>
              </a:lnSpc>
            </a:pPr>
            <a:r>
              <a:rPr lang="zh-CN" altLang="en-US" sz="2000" b="1" dirty="0">
                <a:solidFill>
                  <a:srgbClr val="1D41D5"/>
                </a:solidFill>
              </a:rPr>
              <a:t>一、世界古代史  </a:t>
            </a:r>
            <a:endParaRPr lang="en-US" altLang="zh-CN" sz="2000" b="1" dirty="0">
              <a:solidFill>
                <a:srgbClr val="1D41D5"/>
              </a:solidFill>
            </a:endParaRPr>
          </a:p>
          <a:p>
            <a:pPr algn="ctr">
              <a:lnSpc>
                <a:spcPct val="110000"/>
              </a:lnSpc>
            </a:pPr>
            <a:r>
              <a:rPr lang="en-US" altLang="zh-CN" sz="2000" b="1" dirty="0">
                <a:solidFill>
                  <a:srgbClr val="FF0000"/>
                </a:solidFill>
              </a:rPr>
              <a:t>【</a:t>
            </a:r>
            <a:r>
              <a:rPr lang="zh-CN" altLang="en-US" sz="2000" b="1" dirty="0">
                <a:solidFill>
                  <a:srgbClr val="FF0000"/>
                </a:solidFill>
              </a:rPr>
              <a:t>史前文明</a:t>
            </a:r>
            <a:r>
              <a:rPr lang="en-US" altLang="zh-CN" sz="2000" b="1" dirty="0">
                <a:solidFill>
                  <a:srgbClr val="FF0000"/>
                </a:solidFill>
              </a:rPr>
              <a:t>-15</a:t>
            </a:r>
            <a:r>
              <a:rPr lang="zh-CN" altLang="en-US" sz="2000" b="1" dirty="0">
                <a:solidFill>
                  <a:srgbClr val="FF0000"/>
                </a:solidFill>
              </a:rPr>
              <a:t>世纪</a:t>
            </a:r>
            <a:r>
              <a:rPr lang="en-US" altLang="zh-CN" sz="2000" b="1" dirty="0">
                <a:solidFill>
                  <a:srgbClr val="FF0000"/>
                </a:solidFill>
              </a:rPr>
              <a:t>】</a:t>
            </a:r>
            <a:r>
              <a:rPr lang="zh-CN" altLang="en-US" sz="2000" b="1" dirty="0">
                <a:solidFill>
                  <a:srgbClr val="1D41D5"/>
                </a:solidFill>
              </a:rPr>
              <a:t>农业文明</a:t>
            </a:r>
            <a:endParaRPr lang="en-US" altLang="zh-CN" sz="2000" b="1" dirty="0">
              <a:solidFill>
                <a:srgbClr val="FF0000"/>
              </a:solidFill>
            </a:endParaRPr>
          </a:p>
          <a:p>
            <a:pPr algn="ctr">
              <a:lnSpc>
                <a:spcPct val="110000"/>
              </a:lnSpc>
            </a:pPr>
            <a:r>
              <a:rPr lang="zh-CN" altLang="en-US" sz="2000" b="1" dirty="0">
                <a:solidFill>
                  <a:srgbClr val="1D41D5"/>
                </a:solidFill>
              </a:rPr>
              <a:t>多元并存；交流互鉴；</a:t>
            </a:r>
            <a:endParaRPr lang="en-US" altLang="zh-CN" sz="2000" b="1" dirty="0">
              <a:solidFill>
                <a:srgbClr val="1D41D5"/>
              </a:solidFill>
            </a:endParaRPr>
          </a:p>
        </p:txBody>
      </p:sp>
      <p:sp>
        <p:nvSpPr>
          <p:cNvPr id="10" name="文本框 9">
            <a:extLst>
              <a:ext uri="{FF2B5EF4-FFF2-40B4-BE49-F238E27FC236}">
                <a16:creationId xmlns:a16="http://schemas.microsoft.com/office/drawing/2014/main" id="{8A7CD679-6128-8E2D-08EA-D05AE25D0F40}"/>
              </a:ext>
            </a:extLst>
          </p:cNvPr>
          <p:cNvSpPr txBox="1"/>
          <p:nvPr/>
        </p:nvSpPr>
        <p:spPr>
          <a:xfrm>
            <a:off x="7004513" y="2041390"/>
            <a:ext cx="4824342" cy="412549"/>
          </a:xfrm>
          <a:prstGeom prst="rect">
            <a:avLst/>
          </a:prstGeom>
          <a:solidFill>
            <a:schemeClr val="tx1"/>
          </a:solidFill>
        </p:spPr>
        <p:txBody>
          <a:bodyPr wrap="square" rtlCol="0" anchor="t">
            <a:spAutoFit/>
          </a:bodyPr>
          <a:lstStyle/>
          <a:p>
            <a:pPr algn="ctr">
              <a:lnSpc>
                <a:spcPct val="110000"/>
              </a:lnSpc>
            </a:pPr>
            <a:r>
              <a:rPr lang="zh-CN" altLang="en-US" sz="2000" b="1" dirty="0">
                <a:solidFill>
                  <a:schemeClr val="bg1"/>
                </a:solidFill>
              </a:rPr>
              <a:t>第一单元：世界上古史（史前</a:t>
            </a:r>
            <a:r>
              <a:rPr lang="en-US" altLang="zh-CN" sz="2000" b="1" dirty="0">
                <a:solidFill>
                  <a:schemeClr val="bg1"/>
                </a:solidFill>
              </a:rPr>
              <a:t>-476</a:t>
            </a:r>
            <a:r>
              <a:rPr lang="zh-CN" altLang="en-US" sz="2000" b="1" dirty="0">
                <a:solidFill>
                  <a:schemeClr val="bg1"/>
                </a:solidFill>
              </a:rPr>
              <a:t>年）</a:t>
            </a:r>
            <a:endParaRPr lang="en-US" altLang="zh-CN" sz="2000" b="1" dirty="0">
              <a:solidFill>
                <a:schemeClr val="bg1"/>
              </a:solidFill>
            </a:endParaRPr>
          </a:p>
        </p:txBody>
      </p:sp>
      <p:sp>
        <p:nvSpPr>
          <p:cNvPr id="11" name="文本框 10">
            <a:extLst>
              <a:ext uri="{FF2B5EF4-FFF2-40B4-BE49-F238E27FC236}">
                <a16:creationId xmlns:a16="http://schemas.microsoft.com/office/drawing/2014/main" id="{ED37EE65-F4AA-ED05-468B-A831DD740F13}"/>
              </a:ext>
            </a:extLst>
          </p:cNvPr>
          <p:cNvSpPr txBox="1"/>
          <p:nvPr/>
        </p:nvSpPr>
        <p:spPr>
          <a:xfrm>
            <a:off x="7004513" y="2618956"/>
            <a:ext cx="4824342" cy="412549"/>
          </a:xfrm>
          <a:prstGeom prst="rect">
            <a:avLst/>
          </a:prstGeom>
          <a:solidFill>
            <a:schemeClr val="tx1"/>
          </a:solidFill>
        </p:spPr>
        <p:txBody>
          <a:bodyPr wrap="square" rtlCol="0" anchor="t">
            <a:spAutoFit/>
          </a:bodyPr>
          <a:lstStyle/>
          <a:p>
            <a:pPr algn="ctr">
              <a:lnSpc>
                <a:spcPct val="110000"/>
              </a:lnSpc>
            </a:pPr>
            <a:r>
              <a:rPr lang="zh-CN" altLang="en-US" sz="2000" b="1" dirty="0">
                <a:solidFill>
                  <a:schemeClr val="bg1"/>
                </a:solidFill>
              </a:rPr>
              <a:t>第二单元：世界中古史（</a:t>
            </a:r>
            <a:r>
              <a:rPr lang="en-US" altLang="zh-CN" sz="2000" b="1" dirty="0">
                <a:solidFill>
                  <a:schemeClr val="bg1"/>
                </a:solidFill>
              </a:rPr>
              <a:t>5-15</a:t>
            </a:r>
            <a:r>
              <a:rPr lang="zh-CN" altLang="en-US" sz="2000" b="1" dirty="0">
                <a:solidFill>
                  <a:schemeClr val="bg1"/>
                </a:solidFill>
              </a:rPr>
              <a:t>世纪）</a:t>
            </a:r>
            <a:endParaRPr lang="en-US" altLang="zh-CN" sz="2000" b="1" dirty="0">
              <a:solidFill>
                <a:schemeClr val="bg1"/>
              </a:solidFill>
            </a:endParaRPr>
          </a:p>
        </p:txBody>
      </p:sp>
      <p:sp>
        <p:nvSpPr>
          <p:cNvPr id="12" name="文本框 11">
            <a:extLst>
              <a:ext uri="{FF2B5EF4-FFF2-40B4-BE49-F238E27FC236}">
                <a16:creationId xmlns:a16="http://schemas.microsoft.com/office/drawing/2014/main" id="{B2B2AA27-AE7A-E589-5588-AADB68342665}"/>
              </a:ext>
            </a:extLst>
          </p:cNvPr>
          <p:cNvSpPr txBox="1"/>
          <p:nvPr/>
        </p:nvSpPr>
        <p:spPr>
          <a:xfrm>
            <a:off x="6096000" y="3235881"/>
            <a:ext cx="5438773" cy="1428211"/>
          </a:xfrm>
          <a:prstGeom prst="rect">
            <a:avLst/>
          </a:prstGeom>
          <a:solidFill>
            <a:schemeClr val="accent2">
              <a:lumMod val="20000"/>
              <a:lumOff val="80000"/>
            </a:schemeClr>
          </a:solidFill>
        </p:spPr>
        <p:txBody>
          <a:bodyPr wrap="square" rtlCol="0" anchor="t">
            <a:spAutoFit/>
          </a:bodyPr>
          <a:lstStyle/>
          <a:p>
            <a:pPr algn="ctr">
              <a:lnSpc>
                <a:spcPct val="110000"/>
              </a:lnSpc>
            </a:pPr>
            <a:r>
              <a:rPr lang="zh-CN" altLang="en-US" sz="2000" b="1" dirty="0">
                <a:solidFill>
                  <a:srgbClr val="1D41D5"/>
                </a:solidFill>
              </a:rPr>
              <a:t>二、世界近代史</a:t>
            </a:r>
            <a:r>
              <a:rPr lang="en-US" altLang="zh-CN" sz="2000" b="1" dirty="0">
                <a:solidFill>
                  <a:srgbClr val="1D41D5"/>
                </a:solidFill>
              </a:rPr>
              <a:t>【3-6</a:t>
            </a:r>
            <a:r>
              <a:rPr lang="zh-CN" altLang="en-US" sz="2000" b="1" dirty="0">
                <a:solidFill>
                  <a:srgbClr val="1D41D5"/>
                </a:solidFill>
              </a:rPr>
              <a:t>单元</a:t>
            </a:r>
            <a:r>
              <a:rPr lang="en-US" altLang="zh-CN" sz="2000" b="1" dirty="0">
                <a:solidFill>
                  <a:srgbClr val="1D41D5"/>
                </a:solidFill>
              </a:rPr>
              <a:t>】</a:t>
            </a:r>
            <a:r>
              <a:rPr lang="zh-CN" altLang="en-US" sz="2000" b="1" dirty="0">
                <a:solidFill>
                  <a:srgbClr val="1D41D5"/>
                </a:solidFill>
                <a:highlight>
                  <a:srgbClr val="FFFF00"/>
                </a:highlight>
              </a:rPr>
              <a:t>超重点</a:t>
            </a:r>
            <a:endParaRPr lang="en-US" altLang="zh-CN" sz="2000" b="1" dirty="0">
              <a:solidFill>
                <a:srgbClr val="1D41D5"/>
              </a:solidFill>
              <a:highlight>
                <a:srgbClr val="FFFF00"/>
              </a:highlight>
            </a:endParaRPr>
          </a:p>
          <a:p>
            <a:pPr algn="ctr">
              <a:lnSpc>
                <a:spcPct val="110000"/>
              </a:lnSpc>
            </a:pPr>
            <a:r>
              <a:rPr lang="en-US" altLang="zh-CN" sz="2000" b="1" dirty="0">
                <a:solidFill>
                  <a:srgbClr val="FF0000"/>
                </a:solidFill>
              </a:rPr>
              <a:t>【1500</a:t>
            </a:r>
            <a:r>
              <a:rPr lang="zh-CN" altLang="en-US" sz="2000" b="1" dirty="0">
                <a:solidFill>
                  <a:srgbClr val="FF0000"/>
                </a:solidFill>
              </a:rPr>
              <a:t>：新航路开辟</a:t>
            </a:r>
            <a:r>
              <a:rPr lang="en-US" altLang="zh-CN" sz="2000" b="1" dirty="0">
                <a:solidFill>
                  <a:srgbClr val="FF0000"/>
                </a:solidFill>
              </a:rPr>
              <a:t>-1900</a:t>
            </a:r>
            <a:r>
              <a:rPr lang="zh-CN" altLang="en-US" sz="2000" b="1" dirty="0">
                <a:solidFill>
                  <a:srgbClr val="FF0000"/>
                </a:solidFill>
              </a:rPr>
              <a:t>左右：一战前</a:t>
            </a:r>
            <a:r>
              <a:rPr lang="en-US" altLang="zh-CN" sz="2000" b="1" dirty="0">
                <a:solidFill>
                  <a:srgbClr val="FF0000"/>
                </a:solidFill>
              </a:rPr>
              <a:t>】</a:t>
            </a:r>
          </a:p>
          <a:p>
            <a:pPr algn="ctr">
              <a:lnSpc>
                <a:spcPct val="110000"/>
              </a:lnSpc>
            </a:pPr>
            <a:r>
              <a:rPr lang="zh-CN" altLang="en-US" sz="2000" b="1" dirty="0">
                <a:solidFill>
                  <a:srgbClr val="1D41D5"/>
                </a:solidFill>
              </a:rPr>
              <a:t>①世界文明交流的加速：分散孤立→整体化</a:t>
            </a:r>
            <a:endParaRPr lang="en-US" altLang="zh-CN" sz="2000" b="1" dirty="0">
              <a:solidFill>
                <a:srgbClr val="1D41D5"/>
              </a:solidFill>
            </a:endParaRPr>
          </a:p>
          <a:p>
            <a:pPr algn="ctr">
              <a:lnSpc>
                <a:spcPct val="110000"/>
              </a:lnSpc>
            </a:pPr>
            <a:r>
              <a:rPr lang="zh-CN" altLang="en-US" sz="2000" b="1" dirty="0">
                <a:solidFill>
                  <a:srgbClr val="1D41D5"/>
                </a:solidFill>
              </a:rPr>
              <a:t>②资本主义的世纪：东方从属西方的世界体系</a:t>
            </a:r>
            <a:endParaRPr lang="en-US" altLang="zh-CN" sz="2000" b="1" dirty="0">
              <a:solidFill>
                <a:srgbClr val="1D41D5"/>
              </a:solidFill>
            </a:endParaRPr>
          </a:p>
        </p:txBody>
      </p:sp>
      <p:sp>
        <p:nvSpPr>
          <p:cNvPr id="13" name="文本框 12">
            <a:extLst>
              <a:ext uri="{FF2B5EF4-FFF2-40B4-BE49-F238E27FC236}">
                <a16:creationId xmlns:a16="http://schemas.microsoft.com/office/drawing/2014/main" id="{FEE1260F-9752-1E75-B8CD-E47C48B82AB8}"/>
              </a:ext>
            </a:extLst>
          </p:cNvPr>
          <p:cNvSpPr txBox="1"/>
          <p:nvPr/>
        </p:nvSpPr>
        <p:spPr>
          <a:xfrm>
            <a:off x="7004513" y="4868468"/>
            <a:ext cx="4837727" cy="412549"/>
          </a:xfrm>
          <a:prstGeom prst="rect">
            <a:avLst/>
          </a:prstGeom>
          <a:solidFill>
            <a:schemeClr val="tx1"/>
          </a:solidFill>
        </p:spPr>
        <p:txBody>
          <a:bodyPr wrap="square" rtlCol="0" anchor="t">
            <a:spAutoFit/>
          </a:bodyPr>
          <a:lstStyle/>
          <a:p>
            <a:pPr>
              <a:lnSpc>
                <a:spcPct val="110000"/>
              </a:lnSpc>
            </a:pPr>
            <a:r>
              <a:rPr lang="zh-CN" altLang="en-US" sz="2000" b="1" dirty="0">
                <a:solidFill>
                  <a:schemeClr val="bg1"/>
                </a:solidFill>
              </a:rPr>
              <a:t>第五单元：工业革命</a:t>
            </a:r>
            <a:r>
              <a:rPr lang="zh-CN" altLang="en-US" sz="2000" b="1" dirty="0">
                <a:solidFill>
                  <a:srgbClr val="FF0000"/>
                </a:solidFill>
              </a:rPr>
              <a:t>→</a:t>
            </a:r>
            <a:r>
              <a:rPr lang="zh-CN" altLang="en-US" sz="2000" b="1" dirty="0">
                <a:solidFill>
                  <a:schemeClr val="bg1"/>
                </a:solidFill>
              </a:rPr>
              <a:t>工业文明的加速器</a:t>
            </a:r>
            <a:endParaRPr lang="en-US" altLang="zh-CN" sz="2000" b="1" dirty="0">
              <a:solidFill>
                <a:schemeClr val="bg1"/>
              </a:solidFill>
            </a:endParaRPr>
          </a:p>
        </p:txBody>
      </p:sp>
      <p:sp>
        <p:nvSpPr>
          <p:cNvPr id="14" name="文本框 13">
            <a:extLst>
              <a:ext uri="{FF2B5EF4-FFF2-40B4-BE49-F238E27FC236}">
                <a16:creationId xmlns:a16="http://schemas.microsoft.com/office/drawing/2014/main" id="{7C12D06A-ECBF-9061-B84E-8170B70AEAD3}"/>
              </a:ext>
            </a:extLst>
          </p:cNvPr>
          <p:cNvSpPr txBox="1"/>
          <p:nvPr/>
        </p:nvSpPr>
        <p:spPr>
          <a:xfrm>
            <a:off x="7004513" y="5433341"/>
            <a:ext cx="4935894" cy="412549"/>
          </a:xfrm>
          <a:prstGeom prst="rect">
            <a:avLst/>
          </a:prstGeom>
          <a:solidFill>
            <a:schemeClr val="tx1"/>
          </a:solidFill>
        </p:spPr>
        <p:txBody>
          <a:bodyPr wrap="square" rtlCol="0" anchor="t">
            <a:spAutoFit/>
          </a:bodyPr>
          <a:lstStyle/>
          <a:p>
            <a:pPr>
              <a:lnSpc>
                <a:spcPct val="110000"/>
              </a:lnSpc>
            </a:pPr>
            <a:r>
              <a:rPr lang="zh-CN" altLang="en-US" sz="2000" b="1" dirty="0">
                <a:solidFill>
                  <a:schemeClr val="bg1"/>
                </a:solidFill>
              </a:rPr>
              <a:t>第六单元：资本主义世界体系的最终确立</a:t>
            </a:r>
            <a:endParaRPr lang="en-US" altLang="zh-CN" sz="2000" b="1" dirty="0">
              <a:solidFill>
                <a:schemeClr val="bg1"/>
              </a:solidFill>
            </a:endParaRPr>
          </a:p>
        </p:txBody>
      </p:sp>
    </p:spTree>
    <p:extLst>
      <p:ext uri="{BB962C8B-B14F-4D97-AF65-F5344CB8AC3E}">
        <p14:creationId xmlns:p14="http://schemas.microsoft.com/office/powerpoint/2010/main" val="10696795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CB94F6B-6BA2-E614-5E2F-0E34BEE75B3D}"/>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例：通过研习教材目录，与学生理出一轮复习框架</a:t>
            </a:r>
          </a:p>
        </p:txBody>
      </p:sp>
      <p:grpSp>
        <p:nvGrpSpPr>
          <p:cNvPr id="5" name="组合 4">
            <a:extLst>
              <a:ext uri="{FF2B5EF4-FFF2-40B4-BE49-F238E27FC236}">
                <a16:creationId xmlns:a16="http://schemas.microsoft.com/office/drawing/2014/main" id="{C6AA95CA-E943-66F6-D456-213CFC943E78}"/>
              </a:ext>
            </a:extLst>
          </p:cNvPr>
          <p:cNvGrpSpPr/>
          <p:nvPr/>
        </p:nvGrpSpPr>
        <p:grpSpPr>
          <a:xfrm>
            <a:off x="323573" y="824207"/>
            <a:ext cx="5448375" cy="3237581"/>
            <a:chOff x="241224" y="674578"/>
            <a:chExt cx="11636453" cy="5854843"/>
          </a:xfrm>
        </p:grpSpPr>
        <p:pic>
          <p:nvPicPr>
            <p:cNvPr id="3" name="图片 2">
              <a:extLst>
                <a:ext uri="{FF2B5EF4-FFF2-40B4-BE49-F238E27FC236}">
                  <a16:creationId xmlns:a16="http://schemas.microsoft.com/office/drawing/2014/main" id="{328B103E-6549-6EFD-89A2-0B2DD52FB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24" y="674578"/>
              <a:ext cx="5769051" cy="5848350"/>
            </a:xfrm>
            <a:prstGeom prst="rect">
              <a:avLst/>
            </a:prstGeom>
          </p:spPr>
        </p:pic>
        <p:pic>
          <p:nvPicPr>
            <p:cNvPr id="4" name="图片 3">
              <a:extLst>
                <a:ext uri="{FF2B5EF4-FFF2-40B4-BE49-F238E27FC236}">
                  <a16:creationId xmlns:a16="http://schemas.microsoft.com/office/drawing/2014/main" id="{E08BB8FA-3807-B661-F512-947446D1E452}"/>
                </a:ext>
              </a:extLst>
            </p:cNvPr>
            <p:cNvPicPr>
              <a:picLocks noChangeAspect="1"/>
            </p:cNvPicPr>
            <p:nvPr/>
          </p:nvPicPr>
          <p:blipFill rotWithShape="1">
            <a:blip r:embed="rId3">
              <a:extLst>
                <a:ext uri="{28A0092B-C50C-407E-A947-70E740481C1C}">
                  <a14:useLocalDpi xmlns:a14="http://schemas.microsoft.com/office/drawing/2010/main" val="0"/>
                </a:ext>
              </a:extLst>
            </a:blip>
            <a:srcRect r="11396"/>
            <a:stretch/>
          </p:blipFill>
          <p:spPr>
            <a:xfrm>
              <a:off x="6181727" y="681071"/>
              <a:ext cx="5695950" cy="5848350"/>
            </a:xfrm>
            <a:prstGeom prst="rect">
              <a:avLst/>
            </a:prstGeom>
          </p:spPr>
        </p:pic>
      </p:grpSp>
      <p:sp>
        <p:nvSpPr>
          <p:cNvPr id="6" name="文本框 5">
            <a:extLst>
              <a:ext uri="{FF2B5EF4-FFF2-40B4-BE49-F238E27FC236}">
                <a16:creationId xmlns:a16="http://schemas.microsoft.com/office/drawing/2014/main" id="{1D50292B-FDCC-E81E-4956-3C139668694E}"/>
              </a:ext>
            </a:extLst>
          </p:cNvPr>
          <p:cNvSpPr txBox="1"/>
          <p:nvPr/>
        </p:nvSpPr>
        <p:spPr>
          <a:xfrm>
            <a:off x="298216" y="4312365"/>
            <a:ext cx="5415280" cy="687239"/>
          </a:xfrm>
          <a:prstGeom prst="rect">
            <a:avLst/>
          </a:prstGeom>
          <a:noFill/>
        </p:spPr>
        <p:txBody>
          <a:bodyPr wrap="square" rtlCol="0" anchor="t">
            <a:spAutoFit/>
          </a:bodyPr>
          <a:lstStyle/>
          <a:p>
            <a:pPr>
              <a:lnSpc>
                <a:spcPct val="110000"/>
              </a:lnSpc>
            </a:pPr>
            <a:r>
              <a:rPr lang="en-US" altLang="zh-CN" b="1" dirty="0">
                <a:solidFill>
                  <a:srgbClr val="401BC0"/>
                </a:solidFill>
                <a:latin typeface="微软雅黑" panose="020B0503020204020204" pitchFamily="34" charset="-122"/>
                <a:ea typeface="微软雅黑" panose="020B0503020204020204" pitchFamily="34" charset="-122"/>
              </a:rPr>
              <a:t>【</a:t>
            </a:r>
            <a:r>
              <a:rPr lang="zh-CN" altLang="en-US" b="1" dirty="0">
                <a:solidFill>
                  <a:srgbClr val="401BC0"/>
                </a:solidFill>
                <a:latin typeface="微软雅黑" panose="020B0503020204020204" pitchFamily="34" charset="-122"/>
                <a:ea typeface="微软雅黑" panose="020B0503020204020204" pitchFamily="34" charset="-122"/>
              </a:rPr>
              <a:t>学生探究活动</a:t>
            </a:r>
            <a:r>
              <a:rPr lang="en-US" altLang="zh-CN" b="1" dirty="0">
                <a:solidFill>
                  <a:srgbClr val="401BC0"/>
                </a:solidFill>
                <a:latin typeface="微软雅黑" panose="020B0503020204020204" pitchFamily="34" charset="-122"/>
                <a:ea typeface="微软雅黑" panose="020B0503020204020204" pitchFamily="34" charset="-122"/>
              </a:rPr>
              <a:t>】</a:t>
            </a:r>
            <a:r>
              <a:rPr lang="zh-CN" altLang="en-US" b="1" dirty="0">
                <a:solidFill>
                  <a:srgbClr val="401BC0"/>
                </a:solidFill>
                <a:latin typeface="微软雅黑" panose="020B0503020204020204" pitchFamily="34" charset="-122"/>
                <a:ea typeface="微软雅黑" panose="020B0503020204020204" pitchFamily="34" charset="-122"/>
              </a:rPr>
              <a:t>研习</a:t>
            </a:r>
            <a:r>
              <a:rPr lang="en-US" altLang="zh-CN" b="1" dirty="0">
                <a:solidFill>
                  <a:srgbClr val="401BC0"/>
                </a:solidFill>
                <a:latin typeface="微软雅黑" panose="020B0503020204020204" pitchFamily="34" charset="-122"/>
                <a:ea typeface="微软雅黑" panose="020B0503020204020204" pitchFamily="34" charset="-122"/>
              </a:rPr>
              <a:t>——</a:t>
            </a:r>
            <a:r>
              <a:rPr lang="zh-CN" altLang="en-US" b="1" dirty="0">
                <a:solidFill>
                  <a:srgbClr val="401BC0"/>
                </a:solidFill>
                <a:latin typeface="微软雅黑" panose="020B0503020204020204" pitchFamily="34" charset="-122"/>
                <a:ea typeface="微软雅黑" panose="020B0503020204020204" pitchFamily="34" charset="-122"/>
              </a:rPr>
              <a:t>纲要下</a:t>
            </a:r>
            <a:r>
              <a:rPr lang="en-US" altLang="zh-CN" b="1" dirty="0">
                <a:solidFill>
                  <a:srgbClr val="401BC0"/>
                </a:solidFill>
                <a:latin typeface="微软雅黑" panose="020B0503020204020204" pitchFamily="34" charset="-122"/>
                <a:ea typeface="微软雅黑" panose="020B0503020204020204" pitchFamily="34" charset="-122"/>
              </a:rPr>
              <a:t>·</a:t>
            </a:r>
            <a:r>
              <a:rPr lang="zh-CN" altLang="en-US" b="1" dirty="0">
                <a:solidFill>
                  <a:srgbClr val="401BC0"/>
                </a:solidFill>
                <a:latin typeface="微软雅黑" panose="020B0503020204020204" pitchFamily="34" charset="-122"/>
                <a:ea typeface="微软雅黑" panose="020B0503020204020204" pitchFamily="34" charset="-122"/>
              </a:rPr>
              <a:t>目录，分为三个时期，并为每个时期设定一个主题。</a:t>
            </a:r>
          </a:p>
        </p:txBody>
      </p:sp>
      <p:sp>
        <p:nvSpPr>
          <p:cNvPr id="2" name="文本框 1">
            <a:extLst>
              <a:ext uri="{FF2B5EF4-FFF2-40B4-BE49-F238E27FC236}">
                <a16:creationId xmlns:a16="http://schemas.microsoft.com/office/drawing/2014/main" id="{D8C1B17D-03C0-6F8B-0B0B-5D742B7339C8}"/>
              </a:ext>
            </a:extLst>
          </p:cNvPr>
          <p:cNvSpPr txBox="1"/>
          <p:nvPr/>
        </p:nvSpPr>
        <p:spPr>
          <a:xfrm>
            <a:off x="6441440" y="767016"/>
            <a:ext cx="5086349" cy="1768176"/>
          </a:xfrm>
          <a:prstGeom prst="rect">
            <a:avLst/>
          </a:prstGeom>
          <a:solidFill>
            <a:schemeClr val="accent2">
              <a:lumMod val="20000"/>
              <a:lumOff val="80000"/>
            </a:schemeClr>
          </a:solidFill>
        </p:spPr>
        <p:txBody>
          <a:bodyPr wrap="square" rtlCol="0" anchor="t">
            <a:spAutoFit/>
          </a:bodyPr>
          <a:lstStyle/>
          <a:p>
            <a:pPr algn="ctr">
              <a:lnSpc>
                <a:spcPct val="110000"/>
              </a:lnSpc>
            </a:pPr>
            <a:r>
              <a:rPr lang="zh-CN" altLang="en-US" sz="2000" b="1" dirty="0">
                <a:solidFill>
                  <a:srgbClr val="1D41D5"/>
                </a:solidFill>
              </a:rPr>
              <a:t>三、世界现代史</a:t>
            </a:r>
            <a:r>
              <a:rPr lang="en-US" altLang="zh-CN" sz="2000" b="1" dirty="0">
                <a:solidFill>
                  <a:srgbClr val="1D41D5"/>
                </a:solidFill>
              </a:rPr>
              <a:t>【789</a:t>
            </a:r>
            <a:r>
              <a:rPr lang="zh-CN" altLang="en-US" sz="2000" b="1" dirty="0">
                <a:solidFill>
                  <a:srgbClr val="1D41D5"/>
                </a:solidFill>
              </a:rPr>
              <a:t>单元</a:t>
            </a:r>
            <a:r>
              <a:rPr lang="en-US" altLang="zh-CN" sz="2000" b="1" dirty="0">
                <a:solidFill>
                  <a:srgbClr val="1D41D5"/>
                </a:solidFill>
              </a:rPr>
              <a:t>】</a:t>
            </a:r>
            <a:r>
              <a:rPr lang="zh-CN" altLang="en-US" sz="2000" b="1" dirty="0">
                <a:solidFill>
                  <a:srgbClr val="1D41D5"/>
                </a:solidFill>
                <a:highlight>
                  <a:srgbClr val="FFFF00"/>
                </a:highlight>
              </a:rPr>
              <a:t>重点</a:t>
            </a:r>
            <a:endParaRPr lang="en-US" altLang="zh-CN" sz="2000" b="1" dirty="0">
              <a:solidFill>
                <a:srgbClr val="1D41D5"/>
              </a:solidFill>
              <a:highlight>
                <a:srgbClr val="FFFF00"/>
              </a:highlight>
            </a:endParaRPr>
          </a:p>
          <a:p>
            <a:pPr algn="ctr">
              <a:lnSpc>
                <a:spcPct val="110000"/>
              </a:lnSpc>
            </a:pPr>
            <a:r>
              <a:rPr lang="en-US" altLang="zh-CN" sz="2000" b="1" dirty="0">
                <a:solidFill>
                  <a:srgbClr val="FF0000"/>
                </a:solidFill>
              </a:rPr>
              <a:t>【20</a:t>
            </a:r>
            <a:r>
              <a:rPr lang="zh-CN" altLang="en-US" sz="2000" b="1" dirty="0">
                <a:solidFill>
                  <a:srgbClr val="FF0000"/>
                </a:solidFill>
              </a:rPr>
              <a:t>世纪</a:t>
            </a:r>
            <a:r>
              <a:rPr lang="en-US" altLang="zh-CN" sz="2000" b="1" dirty="0">
                <a:solidFill>
                  <a:srgbClr val="FF0000"/>
                </a:solidFill>
              </a:rPr>
              <a:t>-21</a:t>
            </a:r>
            <a:r>
              <a:rPr lang="zh-CN" altLang="en-US" sz="2000" b="1" dirty="0">
                <a:solidFill>
                  <a:srgbClr val="FF0000"/>
                </a:solidFill>
              </a:rPr>
              <a:t>世纪</a:t>
            </a:r>
            <a:r>
              <a:rPr lang="en-US" altLang="zh-CN" sz="2000" b="1" dirty="0">
                <a:solidFill>
                  <a:srgbClr val="FF0000"/>
                </a:solidFill>
              </a:rPr>
              <a:t>80</a:t>
            </a:r>
            <a:r>
              <a:rPr lang="zh-CN" altLang="en-US" sz="2000" b="1" dirty="0">
                <a:solidFill>
                  <a:srgbClr val="FF0000"/>
                </a:solidFill>
              </a:rPr>
              <a:t>年代</a:t>
            </a:r>
            <a:r>
              <a:rPr lang="en-US" altLang="zh-CN" sz="2000" b="1" dirty="0">
                <a:solidFill>
                  <a:srgbClr val="FF0000"/>
                </a:solidFill>
              </a:rPr>
              <a:t>】</a:t>
            </a:r>
          </a:p>
          <a:p>
            <a:pPr algn="ctr">
              <a:lnSpc>
                <a:spcPct val="110000"/>
              </a:lnSpc>
            </a:pPr>
            <a:r>
              <a:rPr lang="zh-CN" altLang="en-US" sz="2000" b="1" dirty="0">
                <a:solidFill>
                  <a:srgbClr val="1D41D5"/>
                </a:solidFill>
              </a:rPr>
              <a:t>①现代文明的动荡与发展</a:t>
            </a:r>
            <a:endParaRPr lang="en-US" altLang="zh-CN" sz="2000" b="1" dirty="0">
              <a:solidFill>
                <a:srgbClr val="1D41D5"/>
              </a:solidFill>
            </a:endParaRPr>
          </a:p>
          <a:p>
            <a:pPr algn="ctr">
              <a:lnSpc>
                <a:spcPct val="110000"/>
              </a:lnSpc>
            </a:pPr>
            <a:r>
              <a:rPr lang="zh-CN" altLang="en-US" sz="2000" b="1" dirty="0">
                <a:solidFill>
                  <a:srgbClr val="1D41D5"/>
                </a:solidFill>
              </a:rPr>
              <a:t>②两种现代化模式的发展</a:t>
            </a:r>
            <a:endParaRPr lang="en-US" altLang="zh-CN" sz="2000" b="1" dirty="0">
              <a:solidFill>
                <a:srgbClr val="1D41D5"/>
              </a:solidFill>
            </a:endParaRPr>
          </a:p>
          <a:p>
            <a:pPr algn="ctr">
              <a:lnSpc>
                <a:spcPct val="110000"/>
              </a:lnSpc>
            </a:pPr>
            <a:r>
              <a:rPr lang="zh-CN" altLang="en-US" sz="2000" b="1" dirty="0">
                <a:solidFill>
                  <a:srgbClr val="1D41D5"/>
                </a:solidFill>
              </a:rPr>
              <a:t>③世界格局的演变与发展</a:t>
            </a:r>
            <a:endParaRPr lang="en-US" altLang="zh-CN" sz="2000" b="1" dirty="0">
              <a:solidFill>
                <a:srgbClr val="1D41D5"/>
              </a:solidFill>
            </a:endParaRPr>
          </a:p>
        </p:txBody>
      </p:sp>
      <p:sp>
        <p:nvSpPr>
          <p:cNvPr id="9" name="文本框 8">
            <a:extLst>
              <a:ext uri="{FF2B5EF4-FFF2-40B4-BE49-F238E27FC236}">
                <a16:creationId xmlns:a16="http://schemas.microsoft.com/office/drawing/2014/main" id="{811E86B9-FBF2-3A57-B51E-0EE5FC4F4D05}"/>
              </a:ext>
            </a:extLst>
          </p:cNvPr>
          <p:cNvSpPr txBox="1"/>
          <p:nvPr/>
        </p:nvSpPr>
        <p:spPr>
          <a:xfrm>
            <a:off x="6976934" y="2865331"/>
            <a:ext cx="4320560" cy="412549"/>
          </a:xfrm>
          <a:prstGeom prst="rect">
            <a:avLst/>
          </a:prstGeom>
          <a:solidFill>
            <a:schemeClr val="tx1"/>
          </a:solidFill>
        </p:spPr>
        <p:txBody>
          <a:bodyPr wrap="square" rtlCol="0" anchor="t">
            <a:spAutoFit/>
          </a:bodyPr>
          <a:lstStyle/>
          <a:p>
            <a:pPr>
              <a:lnSpc>
                <a:spcPct val="110000"/>
              </a:lnSpc>
            </a:pPr>
            <a:r>
              <a:rPr lang="zh-CN" altLang="en-US" sz="2000" b="1" dirty="0">
                <a:solidFill>
                  <a:schemeClr val="bg1"/>
                </a:solidFill>
              </a:rPr>
              <a:t>线索一：大战与世界格局的变化</a:t>
            </a:r>
            <a:endParaRPr lang="en-US" altLang="zh-CN" sz="2000" b="1" dirty="0">
              <a:solidFill>
                <a:schemeClr val="bg1"/>
              </a:solidFill>
            </a:endParaRPr>
          </a:p>
        </p:txBody>
      </p:sp>
      <p:sp>
        <p:nvSpPr>
          <p:cNvPr id="15" name="文本框 14">
            <a:extLst>
              <a:ext uri="{FF2B5EF4-FFF2-40B4-BE49-F238E27FC236}">
                <a16:creationId xmlns:a16="http://schemas.microsoft.com/office/drawing/2014/main" id="{DA81D4DC-8CA6-F539-C9AC-1D923CFDA1A6}"/>
              </a:ext>
            </a:extLst>
          </p:cNvPr>
          <p:cNvSpPr txBox="1"/>
          <p:nvPr/>
        </p:nvSpPr>
        <p:spPr>
          <a:xfrm>
            <a:off x="6976934" y="3842235"/>
            <a:ext cx="4320560" cy="412549"/>
          </a:xfrm>
          <a:prstGeom prst="rect">
            <a:avLst/>
          </a:prstGeom>
          <a:solidFill>
            <a:schemeClr val="tx1"/>
          </a:solidFill>
        </p:spPr>
        <p:txBody>
          <a:bodyPr wrap="square" rtlCol="0" anchor="t">
            <a:spAutoFit/>
          </a:bodyPr>
          <a:lstStyle/>
          <a:p>
            <a:pPr>
              <a:lnSpc>
                <a:spcPct val="110000"/>
              </a:lnSpc>
            </a:pPr>
            <a:r>
              <a:rPr lang="zh-CN" altLang="en-US" sz="2000" b="1" dirty="0">
                <a:solidFill>
                  <a:schemeClr val="bg1"/>
                </a:solidFill>
              </a:rPr>
              <a:t>线索三：社会主义的建立与改革</a:t>
            </a:r>
            <a:endParaRPr lang="en-US" altLang="zh-CN" sz="2000" b="1" dirty="0">
              <a:solidFill>
                <a:schemeClr val="bg1"/>
              </a:solidFill>
            </a:endParaRPr>
          </a:p>
        </p:txBody>
      </p:sp>
      <p:sp>
        <p:nvSpPr>
          <p:cNvPr id="16" name="文本框 15">
            <a:extLst>
              <a:ext uri="{FF2B5EF4-FFF2-40B4-BE49-F238E27FC236}">
                <a16:creationId xmlns:a16="http://schemas.microsoft.com/office/drawing/2014/main" id="{FC97D3F9-2C04-7553-5A33-ADA59B85A6B8}"/>
              </a:ext>
            </a:extLst>
          </p:cNvPr>
          <p:cNvSpPr txBox="1"/>
          <p:nvPr/>
        </p:nvSpPr>
        <p:spPr>
          <a:xfrm>
            <a:off x="955189" y="1659520"/>
            <a:ext cx="4935894" cy="751103"/>
          </a:xfrm>
          <a:prstGeom prst="rect">
            <a:avLst/>
          </a:prstGeom>
          <a:solidFill>
            <a:schemeClr val="accent6"/>
          </a:solidFill>
        </p:spPr>
        <p:txBody>
          <a:bodyPr wrap="square" rtlCol="0" anchor="t">
            <a:spAutoFit/>
          </a:bodyPr>
          <a:lstStyle/>
          <a:p>
            <a:pPr>
              <a:lnSpc>
                <a:spcPct val="110000"/>
              </a:lnSpc>
            </a:pPr>
            <a:r>
              <a:rPr lang="zh-CN" altLang="en-US" sz="2000" b="1" dirty="0">
                <a:solidFill>
                  <a:schemeClr val="bg1"/>
                </a:solidFill>
              </a:rPr>
              <a:t>暗线：马克思主义、工人运动；亚非拉的独立运动，应和世界现代史的主线索联系</a:t>
            </a:r>
            <a:endParaRPr lang="en-US" altLang="zh-CN" sz="2000" b="1" dirty="0">
              <a:solidFill>
                <a:schemeClr val="bg1"/>
              </a:solidFill>
            </a:endParaRPr>
          </a:p>
        </p:txBody>
      </p:sp>
      <p:sp>
        <p:nvSpPr>
          <p:cNvPr id="17" name="文本框 16">
            <a:extLst>
              <a:ext uri="{FF2B5EF4-FFF2-40B4-BE49-F238E27FC236}">
                <a16:creationId xmlns:a16="http://schemas.microsoft.com/office/drawing/2014/main" id="{966CA0B8-42C8-E324-D14E-4650555A553D}"/>
              </a:ext>
            </a:extLst>
          </p:cNvPr>
          <p:cNvSpPr txBox="1"/>
          <p:nvPr/>
        </p:nvSpPr>
        <p:spPr>
          <a:xfrm>
            <a:off x="6976934" y="3353344"/>
            <a:ext cx="4320560" cy="412549"/>
          </a:xfrm>
          <a:prstGeom prst="rect">
            <a:avLst/>
          </a:prstGeom>
          <a:solidFill>
            <a:schemeClr val="tx1"/>
          </a:solidFill>
        </p:spPr>
        <p:txBody>
          <a:bodyPr wrap="square" rtlCol="0" anchor="t">
            <a:spAutoFit/>
          </a:bodyPr>
          <a:lstStyle/>
          <a:p>
            <a:pPr>
              <a:lnSpc>
                <a:spcPct val="110000"/>
              </a:lnSpc>
            </a:pPr>
            <a:r>
              <a:rPr lang="zh-CN" altLang="en-US" sz="2000" b="1" dirty="0">
                <a:solidFill>
                  <a:schemeClr val="bg1"/>
                </a:solidFill>
              </a:rPr>
              <a:t>线索二：资本主义的变化与发展</a:t>
            </a:r>
            <a:endParaRPr lang="en-US" altLang="zh-CN" sz="2000" b="1" dirty="0">
              <a:solidFill>
                <a:schemeClr val="bg1"/>
              </a:solidFill>
            </a:endParaRPr>
          </a:p>
        </p:txBody>
      </p:sp>
      <p:sp>
        <p:nvSpPr>
          <p:cNvPr id="18" name="文本框 17">
            <a:extLst>
              <a:ext uri="{FF2B5EF4-FFF2-40B4-BE49-F238E27FC236}">
                <a16:creationId xmlns:a16="http://schemas.microsoft.com/office/drawing/2014/main" id="{62176538-ABF5-F380-8F3C-6C0DA397FB41}"/>
              </a:ext>
            </a:extLst>
          </p:cNvPr>
          <p:cNvSpPr txBox="1"/>
          <p:nvPr/>
        </p:nvSpPr>
        <p:spPr>
          <a:xfrm>
            <a:off x="6976934" y="4348722"/>
            <a:ext cx="4320560" cy="412549"/>
          </a:xfrm>
          <a:prstGeom prst="rect">
            <a:avLst/>
          </a:prstGeom>
          <a:solidFill>
            <a:schemeClr val="tx1"/>
          </a:solidFill>
        </p:spPr>
        <p:txBody>
          <a:bodyPr wrap="square" rtlCol="0" anchor="t">
            <a:spAutoFit/>
          </a:bodyPr>
          <a:lstStyle/>
          <a:p>
            <a:pPr>
              <a:lnSpc>
                <a:spcPct val="110000"/>
              </a:lnSpc>
            </a:pPr>
            <a:r>
              <a:rPr lang="zh-CN" altLang="en-US" sz="2000" b="1" dirty="0">
                <a:solidFill>
                  <a:schemeClr val="bg1"/>
                </a:solidFill>
              </a:rPr>
              <a:t>线索四：亚非拉国家的独立与发展</a:t>
            </a:r>
            <a:endParaRPr lang="en-US" altLang="zh-CN" sz="2000" b="1" dirty="0">
              <a:solidFill>
                <a:schemeClr val="bg1"/>
              </a:solidFill>
            </a:endParaRPr>
          </a:p>
        </p:txBody>
      </p:sp>
      <p:cxnSp>
        <p:nvCxnSpPr>
          <p:cNvPr id="19" name="直接箭头连接符 18">
            <a:extLst>
              <a:ext uri="{FF2B5EF4-FFF2-40B4-BE49-F238E27FC236}">
                <a16:creationId xmlns:a16="http://schemas.microsoft.com/office/drawing/2014/main" id="{8FC9C8BF-7826-C580-CAF6-334085AAA1DE}"/>
              </a:ext>
            </a:extLst>
          </p:cNvPr>
          <p:cNvCxnSpPr>
            <a:cxnSpLocks/>
          </p:cNvCxnSpPr>
          <p:nvPr/>
        </p:nvCxnSpPr>
        <p:spPr>
          <a:xfrm>
            <a:off x="4805233" y="2348060"/>
            <a:ext cx="2171701" cy="208887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0" name="文本框 19">
            <a:extLst>
              <a:ext uri="{FF2B5EF4-FFF2-40B4-BE49-F238E27FC236}">
                <a16:creationId xmlns:a16="http://schemas.microsoft.com/office/drawing/2014/main" id="{A02CDB64-0142-D7F1-D441-61CF3B9324F1}"/>
              </a:ext>
            </a:extLst>
          </p:cNvPr>
          <p:cNvSpPr txBox="1"/>
          <p:nvPr/>
        </p:nvSpPr>
        <p:spPr>
          <a:xfrm>
            <a:off x="6976934" y="4855209"/>
            <a:ext cx="4320560" cy="412549"/>
          </a:xfrm>
          <a:prstGeom prst="rect">
            <a:avLst/>
          </a:prstGeom>
          <a:solidFill>
            <a:schemeClr val="tx1"/>
          </a:solidFill>
        </p:spPr>
        <p:txBody>
          <a:bodyPr wrap="square" rtlCol="0" anchor="t">
            <a:spAutoFit/>
          </a:bodyPr>
          <a:lstStyle/>
          <a:p>
            <a:pPr>
              <a:lnSpc>
                <a:spcPct val="110000"/>
              </a:lnSpc>
            </a:pPr>
            <a:r>
              <a:rPr lang="zh-CN" altLang="en-US" sz="2000" b="1" dirty="0">
                <a:solidFill>
                  <a:schemeClr val="bg1"/>
                </a:solidFill>
              </a:rPr>
              <a:t>线索五：世界更加紧密地连成整体</a:t>
            </a:r>
            <a:endParaRPr lang="en-US" altLang="zh-CN" sz="2000" b="1" dirty="0">
              <a:solidFill>
                <a:schemeClr val="bg1"/>
              </a:solidFill>
            </a:endParaRPr>
          </a:p>
        </p:txBody>
      </p:sp>
      <p:sp>
        <p:nvSpPr>
          <p:cNvPr id="21" name="文本框 20">
            <a:extLst>
              <a:ext uri="{FF2B5EF4-FFF2-40B4-BE49-F238E27FC236}">
                <a16:creationId xmlns:a16="http://schemas.microsoft.com/office/drawing/2014/main" id="{36D20093-592E-4C26-1D7E-2ED12F5759AC}"/>
              </a:ext>
            </a:extLst>
          </p:cNvPr>
          <p:cNvSpPr txBox="1"/>
          <p:nvPr/>
        </p:nvSpPr>
        <p:spPr>
          <a:xfrm>
            <a:off x="163001" y="5519388"/>
            <a:ext cx="11865998" cy="680507"/>
          </a:xfrm>
          <a:prstGeom prst="rect">
            <a:avLst/>
          </a:prstGeom>
          <a:solidFill>
            <a:schemeClr val="accent2">
              <a:lumMod val="20000"/>
              <a:lumOff val="80000"/>
            </a:schemeClr>
          </a:solidFill>
        </p:spPr>
        <p:txBody>
          <a:bodyPr wrap="square" rtlCol="0" anchor="t">
            <a:spAutoFit/>
          </a:bodyPr>
          <a:lstStyle/>
          <a:p>
            <a:pPr>
              <a:lnSpc>
                <a:spcPct val="110000"/>
              </a:lnSpc>
            </a:pP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设计意图</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一轮复习，应重视学生的框架与结构的认知搭建。唯有如此，才能建立在结构化的认知上去搭建更加具有逻辑性与合理性的知识模块与框架。因此，教师首先应从碎片化的信息之中脱身，为学生提前构建知识网络。</a:t>
            </a:r>
          </a:p>
        </p:txBody>
      </p:sp>
      <p:sp>
        <p:nvSpPr>
          <p:cNvPr id="23" name="矩形 22">
            <a:extLst>
              <a:ext uri="{FF2B5EF4-FFF2-40B4-BE49-F238E27FC236}">
                <a16:creationId xmlns:a16="http://schemas.microsoft.com/office/drawing/2014/main" id="{F6DBDA86-9765-8824-FB43-44C673CB7846}"/>
              </a:ext>
            </a:extLst>
          </p:cNvPr>
          <p:cNvSpPr/>
          <p:nvPr/>
        </p:nvSpPr>
        <p:spPr>
          <a:xfrm>
            <a:off x="6695440" y="3765893"/>
            <a:ext cx="4968240" cy="10893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65604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5" grpId="0" animBg="1"/>
      <p:bldP spid="16" grpId="0" animBg="1"/>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D5283F6-91C7-5885-3F2D-49B5FAB8461E}"/>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二、世界古代史</a:t>
            </a:r>
          </a:p>
        </p:txBody>
      </p:sp>
      <p:sp>
        <p:nvSpPr>
          <p:cNvPr id="14" name="文本框 13">
            <a:extLst>
              <a:ext uri="{FF2B5EF4-FFF2-40B4-BE49-F238E27FC236}">
                <a16:creationId xmlns:a16="http://schemas.microsoft.com/office/drawing/2014/main" id="{334D6680-FEF7-A8FC-B2B8-20AFC7F0CCBF}"/>
              </a:ext>
            </a:extLst>
          </p:cNvPr>
          <p:cNvSpPr txBox="1"/>
          <p:nvPr/>
        </p:nvSpPr>
        <p:spPr>
          <a:xfrm>
            <a:off x="259080" y="1351508"/>
            <a:ext cx="6248400" cy="3785652"/>
          </a:xfrm>
          <a:prstGeom prst="rect">
            <a:avLst/>
          </a:prstGeom>
          <a:noFill/>
        </p:spPr>
        <p:txBody>
          <a:bodyPr wrap="square">
            <a:spAutoFit/>
          </a:bodyPr>
          <a:lstStyle/>
          <a:p>
            <a:pPr algn="l"/>
            <a:r>
              <a:rPr lang="zh-CN" altLang="en-US" sz="2400" b="1" dirty="0">
                <a:latin typeface="微软雅黑" panose="020B0503020204020204" pitchFamily="34" charset="-122"/>
                <a:ea typeface="微软雅黑" panose="020B0503020204020204" pitchFamily="34" charset="-122"/>
              </a:rPr>
              <a:t>纪录片推荐：</a:t>
            </a:r>
            <a:r>
              <a:rPr lang="en-US" altLang="zh-CN" sz="2400" b="1" i="0" dirty="0">
                <a:effectLst/>
                <a:latin typeface="微软雅黑" panose="020B0503020204020204" pitchFamily="34" charset="-122"/>
                <a:ea typeface="微软雅黑" panose="020B0503020204020204" pitchFamily="34" charset="-122"/>
              </a:rPr>
              <a:t>《</a:t>
            </a:r>
            <a:r>
              <a:rPr lang="zh-CN" altLang="en-US" sz="2400" b="1" i="0" dirty="0">
                <a:effectLst/>
                <a:latin typeface="微软雅黑" panose="020B0503020204020204" pitchFamily="34" charset="-122"/>
                <a:ea typeface="微软雅黑" panose="020B0503020204020204" pitchFamily="34" charset="-122"/>
              </a:rPr>
              <a:t>地中海的辉煌</a:t>
            </a:r>
            <a:r>
              <a:rPr lang="en-US" altLang="zh-CN" sz="2400" b="1" i="0" dirty="0">
                <a:effectLst/>
                <a:latin typeface="微软雅黑" panose="020B0503020204020204" pitchFamily="34" charset="-122"/>
                <a:ea typeface="微软雅黑" panose="020B0503020204020204" pitchFamily="34" charset="-122"/>
              </a:rPr>
              <a:t>》</a:t>
            </a:r>
          </a:p>
          <a:p>
            <a:pPr algn="l"/>
            <a:r>
              <a:rPr lang="zh-CN" altLang="en-US" sz="2400" b="1" i="0" dirty="0">
                <a:effectLst/>
                <a:latin typeface="微软雅黑" panose="020B0503020204020204" pitchFamily="34" charset="-122"/>
                <a:ea typeface="微软雅黑" panose="020B0503020204020204" pitchFamily="34" charset="-122"/>
              </a:rPr>
              <a:t>赵林老师 </a:t>
            </a:r>
            <a:r>
              <a:rPr lang="en-US" altLang="zh-CN" sz="2400" b="1" i="0" dirty="0">
                <a:effectLst/>
                <a:latin typeface="微软雅黑" panose="020B0503020204020204" pitchFamily="34" charset="-122"/>
                <a:ea typeface="微软雅黑" panose="020B0503020204020204" pitchFamily="34" charset="-122"/>
              </a:rPr>
              <a:t>《</a:t>
            </a:r>
            <a:r>
              <a:rPr lang="zh-CN" altLang="en-US" sz="2400" b="1" i="0" dirty="0">
                <a:effectLst/>
                <a:latin typeface="微软雅黑" panose="020B0503020204020204" pitchFamily="34" charset="-122"/>
                <a:ea typeface="微软雅黑" panose="020B0503020204020204" pitchFamily="34" charset="-122"/>
              </a:rPr>
              <a:t>地中海的辉煌</a:t>
            </a:r>
            <a:r>
              <a:rPr lang="en-US" altLang="zh-CN" sz="2400" b="1" i="0" dirty="0">
                <a:effectLst/>
                <a:latin typeface="微软雅黑" panose="020B0503020204020204" pitchFamily="34" charset="-122"/>
                <a:ea typeface="微软雅黑" panose="020B0503020204020204" pitchFamily="34" charset="-122"/>
              </a:rPr>
              <a:t>》</a:t>
            </a:r>
            <a:r>
              <a:rPr lang="zh-CN" altLang="en-US" sz="2400" b="1" i="0" dirty="0">
                <a:effectLst/>
                <a:latin typeface="微软雅黑" panose="020B0503020204020204" pitchFamily="34" charset="-122"/>
                <a:ea typeface="微软雅黑" panose="020B0503020204020204" pitchFamily="34" charset="-122"/>
              </a:rPr>
              <a:t>第</a:t>
            </a:r>
            <a:r>
              <a:rPr lang="en-US" altLang="zh-CN" sz="2400" b="1" i="0" dirty="0">
                <a:effectLst/>
                <a:latin typeface="微软雅黑" panose="020B0503020204020204" pitchFamily="34" charset="-122"/>
                <a:ea typeface="微软雅黑" panose="020B0503020204020204" pitchFamily="34" charset="-122"/>
              </a:rPr>
              <a:t>1</a:t>
            </a:r>
            <a:r>
              <a:rPr lang="zh-CN" altLang="en-US" sz="2400" b="1" i="0" dirty="0">
                <a:effectLst/>
                <a:latin typeface="微软雅黑" panose="020B0503020204020204" pitchFamily="34" charset="-122"/>
                <a:ea typeface="微软雅黑" panose="020B0503020204020204" pitchFamily="34" charset="-122"/>
              </a:rPr>
              <a:t>集</a:t>
            </a:r>
            <a:r>
              <a:rPr lang="en-US" altLang="zh-CN" sz="2400" b="1" i="0" dirty="0">
                <a:effectLst/>
                <a:latin typeface="微软雅黑" panose="020B0503020204020204" pitchFamily="34" charset="-122"/>
                <a:ea typeface="微软雅黑" panose="020B0503020204020204" pitchFamily="34" charset="-122"/>
              </a:rPr>
              <a:t>_</a:t>
            </a:r>
            <a:r>
              <a:rPr lang="zh-CN" altLang="en-US" sz="2400" b="1" i="0" dirty="0">
                <a:effectLst/>
                <a:latin typeface="微软雅黑" panose="020B0503020204020204" pitchFamily="34" charset="-122"/>
                <a:ea typeface="微软雅黑" panose="020B0503020204020204" pitchFamily="34" charset="-122"/>
              </a:rPr>
              <a:t>哔哩哔哩</a:t>
            </a:r>
            <a:r>
              <a:rPr lang="en-US" altLang="zh-CN" sz="2400" b="1" i="0" dirty="0">
                <a:effectLst/>
                <a:latin typeface="微软雅黑" panose="020B0503020204020204" pitchFamily="34" charset="-122"/>
                <a:ea typeface="微软雅黑" panose="020B0503020204020204" pitchFamily="34" charset="-122"/>
              </a:rPr>
              <a:t>_</a:t>
            </a:r>
            <a:r>
              <a:rPr lang="en-US" altLang="zh-CN" sz="2400" b="1" i="0" dirty="0" err="1">
                <a:effectLst/>
                <a:latin typeface="微软雅黑" panose="020B0503020204020204" pitchFamily="34" charset="-122"/>
                <a:ea typeface="微软雅黑" panose="020B0503020204020204" pitchFamily="34" charset="-122"/>
              </a:rPr>
              <a:t>bilibili</a:t>
            </a:r>
            <a:r>
              <a:rPr lang="en-US" altLang="zh-CN" sz="2400" b="1" i="0" dirty="0">
                <a:effectLst/>
                <a:latin typeface="微软雅黑" panose="020B0503020204020204" pitchFamily="34" charset="-122"/>
                <a:ea typeface="微软雅黑" panose="020B0503020204020204" pitchFamily="34" charset="-122"/>
              </a:rPr>
              <a:t>  </a:t>
            </a:r>
            <a:r>
              <a:rPr lang="en-US" altLang="zh-CN" sz="2400" b="1" i="0" dirty="0">
                <a:effectLst/>
                <a:latin typeface="微软雅黑" panose="020B0503020204020204" pitchFamily="34" charset="-122"/>
                <a:ea typeface="微软雅黑" panose="020B0503020204020204" pitchFamily="34" charset="-122"/>
                <a:hlinkClick r:id="rId2"/>
              </a:rPr>
              <a:t>https://www.bilibili.com/video/BV1zS4y1277h/?spm_id_from=333.337.search-card.all.click&amp;vd_source=566b55cac1034bc7bdbcc3ec611d19a7</a:t>
            </a:r>
            <a:endParaRPr lang="en-US" altLang="zh-CN" sz="2400" b="1" i="0" dirty="0">
              <a:effectLst/>
              <a:latin typeface="微软雅黑" panose="020B0503020204020204" pitchFamily="34" charset="-122"/>
              <a:ea typeface="微软雅黑" panose="020B0503020204020204" pitchFamily="34" charset="-122"/>
            </a:endParaRPr>
          </a:p>
          <a:p>
            <a:pPr algn="l"/>
            <a:endParaRPr lang="en-US" altLang="zh-CN" sz="2400" b="1" i="0" dirty="0">
              <a:effectLst/>
              <a:latin typeface="微软雅黑" panose="020B0503020204020204" pitchFamily="34" charset="-122"/>
              <a:ea typeface="微软雅黑" panose="020B0503020204020204" pitchFamily="34" charset="-122"/>
            </a:endParaRPr>
          </a:p>
          <a:p>
            <a:pPr algn="l"/>
            <a:r>
              <a:rPr lang="zh-CN" altLang="en-US" sz="2400" b="1" dirty="0">
                <a:latin typeface="微软雅黑" panose="020B0503020204020204" pitchFamily="34" charset="-122"/>
                <a:ea typeface="微软雅黑" panose="020B0503020204020204" pitchFamily="34" charset="-122"/>
              </a:rPr>
              <a:t>    可以在</a:t>
            </a:r>
            <a:r>
              <a:rPr lang="en-US" altLang="zh-CN" sz="2400" b="1" dirty="0">
                <a:latin typeface="微软雅黑" panose="020B0503020204020204" pitchFamily="34" charset="-122"/>
                <a:ea typeface="微软雅黑" panose="020B0503020204020204" pitchFamily="34" charset="-122"/>
              </a:rPr>
              <a:t>B</a:t>
            </a:r>
            <a:r>
              <a:rPr lang="zh-CN" altLang="en-US" sz="2400" b="1" dirty="0">
                <a:latin typeface="微软雅黑" panose="020B0503020204020204" pitchFamily="34" charset="-122"/>
                <a:ea typeface="微软雅黑" panose="020B0503020204020204" pitchFamily="34" charset="-122"/>
              </a:rPr>
              <a:t>站找到其余的六集，比较建议在看完希腊、罗马的史实之后再看。</a:t>
            </a:r>
            <a:endParaRPr lang="en-US" altLang="zh-CN" sz="2400" b="1" i="0" dirty="0">
              <a:effectLst/>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431EB764-357C-045E-4346-5F356EE22E76}"/>
              </a:ext>
            </a:extLst>
          </p:cNvPr>
          <p:cNvPicPr>
            <a:picLocks noChangeAspect="1"/>
          </p:cNvPicPr>
          <p:nvPr/>
        </p:nvPicPr>
        <p:blipFill>
          <a:blip r:embed="rId3"/>
          <a:stretch>
            <a:fillRect/>
          </a:stretch>
        </p:blipFill>
        <p:spPr>
          <a:xfrm>
            <a:off x="6507480" y="1098708"/>
            <a:ext cx="4881562" cy="3361531"/>
          </a:xfrm>
          <a:prstGeom prst="rect">
            <a:avLst/>
          </a:prstGeom>
        </p:spPr>
      </p:pic>
      <p:pic>
        <p:nvPicPr>
          <p:cNvPr id="7" name="图片 6">
            <a:extLst>
              <a:ext uri="{FF2B5EF4-FFF2-40B4-BE49-F238E27FC236}">
                <a16:creationId xmlns:a16="http://schemas.microsoft.com/office/drawing/2014/main" id="{CE52D4B9-977C-79BC-C397-F5535626D50E}"/>
              </a:ext>
            </a:extLst>
          </p:cNvPr>
          <p:cNvPicPr>
            <a:picLocks noChangeAspect="1"/>
          </p:cNvPicPr>
          <p:nvPr/>
        </p:nvPicPr>
        <p:blipFill>
          <a:blip r:embed="rId4"/>
          <a:stretch>
            <a:fillRect/>
          </a:stretch>
        </p:blipFill>
        <p:spPr>
          <a:xfrm>
            <a:off x="7912912" y="3673635"/>
            <a:ext cx="3705048" cy="2156777"/>
          </a:xfrm>
          <a:prstGeom prst="rect">
            <a:avLst/>
          </a:prstGeom>
        </p:spPr>
      </p:pic>
    </p:spTree>
    <p:extLst>
      <p:ext uri="{BB962C8B-B14F-4D97-AF65-F5344CB8AC3E}">
        <p14:creationId xmlns:p14="http://schemas.microsoft.com/office/powerpoint/2010/main" val="24618418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D5283F6-91C7-5885-3F2D-49B5FAB8461E}"/>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二、世界古代史</a:t>
            </a:r>
          </a:p>
        </p:txBody>
      </p:sp>
      <p:pic>
        <p:nvPicPr>
          <p:cNvPr id="16" name="图片 15">
            <a:extLst>
              <a:ext uri="{FF2B5EF4-FFF2-40B4-BE49-F238E27FC236}">
                <a16:creationId xmlns:a16="http://schemas.microsoft.com/office/drawing/2014/main" id="{F9D01E8C-252F-1808-329B-D4BFFF984A38}"/>
              </a:ext>
            </a:extLst>
          </p:cNvPr>
          <p:cNvPicPr>
            <a:picLocks noChangeAspect="1"/>
          </p:cNvPicPr>
          <p:nvPr/>
        </p:nvPicPr>
        <p:blipFill>
          <a:blip r:embed="rId2"/>
          <a:stretch>
            <a:fillRect/>
          </a:stretch>
        </p:blipFill>
        <p:spPr>
          <a:xfrm>
            <a:off x="6976885" y="1152723"/>
            <a:ext cx="4675003" cy="4824691"/>
          </a:xfrm>
          <a:prstGeom prst="rect">
            <a:avLst/>
          </a:prstGeom>
        </p:spPr>
      </p:pic>
      <p:sp>
        <p:nvSpPr>
          <p:cNvPr id="18" name="文本框 17">
            <a:extLst>
              <a:ext uri="{FF2B5EF4-FFF2-40B4-BE49-F238E27FC236}">
                <a16:creationId xmlns:a16="http://schemas.microsoft.com/office/drawing/2014/main" id="{9BE57ADF-25D6-4FBE-44F8-DAD948D102A9}"/>
              </a:ext>
            </a:extLst>
          </p:cNvPr>
          <p:cNvSpPr txBox="1"/>
          <p:nvPr/>
        </p:nvSpPr>
        <p:spPr>
          <a:xfrm>
            <a:off x="634299" y="1036935"/>
            <a:ext cx="6248400" cy="1938992"/>
          </a:xfrm>
          <a:prstGeom prst="rect">
            <a:avLst/>
          </a:prstGeom>
          <a:noFill/>
        </p:spPr>
        <p:txBody>
          <a:bodyPr wrap="square">
            <a:spAutoFit/>
          </a:bodyPr>
          <a:lstStyle/>
          <a:p>
            <a:r>
              <a:rPr lang="en-US" altLang="zh-CN" sz="2000" b="1" dirty="0"/>
              <a:t>【【</a:t>
            </a:r>
            <a:r>
              <a:rPr lang="zh-CN" altLang="en-US" sz="2000" b="1" dirty="0"/>
              <a:t>首发字幕</a:t>
            </a:r>
            <a:r>
              <a:rPr lang="en-US" altLang="zh-CN" sz="2000" b="1" dirty="0"/>
              <a:t>】</a:t>
            </a:r>
            <a:r>
              <a:rPr lang="zh-CN" altLang="en-US" sz="2000" b="1" dirty="0"/>
              <a:t>西方文化概论</a:t>
            </a:r>
            <a:r>
              <a:rPr lang="en-US" altLang="zh-CN" sz="2000" b="1" dirty="0"/>
              <a:t>-</a:t>
            </a:r>
            <a:r>
              <a:rPr lang="zh-CN" altLang="en-US" sz="2000" b="1" dirty="0"/>
              <a:t>四大名嘴之赵林</a:t>
            </a:r>
            <a:r>
              <a:rPr lang="en-US" altLang="zh-CN" sz="2000" b="1" dirty="0"/>
              <a:t>-</a:t>
            </a:r>
            <a:r>
              <a:rPr lang="zh-CN" altLang="en-US" sz="2000" b="1" dirty="0"/>
              <a:t>武大首批“十大名师”之一，武汉大学公开课</a:t>
            </a:r>
            <a:r>
              <a:rPr lang="en-US" altLang="zh-CN" sz="2000" b="1" dirty="0"/>
              <a:t>】 </a:t>
            </a:r>
            <a:r>
              <a:rPr lang="en-US" altLang="zh-CN" sz="2000" b="1" dirty="0">
                <a:hlinkClick r:id="rId3"/>
              </a:rPr>
              <a:t>https://www.bilibili.com/video/BV1ve4y1n7AU/?p=6&amp;share_source=copy_web&amp;vd_source=f06b47334afebe976028d4d0b61fa66c</a:t>
            </a:r>
            <a:endParaRPr lang="en-US" altLang="zh-CN" sz="2000" b="1" dirty="0"/>
          </a:p>
          <a:p>
            <a:endParaRPr lang="zh-CN" altLang="en-US" sz="2000" b="1" dirty="0"/>
          </a:p>
        </p:txBody>
      </p:sp>
      <p:pic>
        <p:nvPicPr>
          <p:cNvPr id="20" name="图片 19">
            <a:extLst>
              <a:ext uri="{FF2B5EF4-FFF2-40B4-BE49-F238E27FC236}">
                <a16:creationId xmlns:a16="http://schemas.microsoft.com/office/drawing/2014/main" id="{8BBF6038-2FD0-E867-94A6-634A9269EAB5}"/>
              </a:ext>
            </a:extLst>
          </p:cNvPr>
          <p:cNvPicPr>
            <a:picLocks noChangeAspect="1"/>
          </p:cNvPicPr>
          <p:nvPr/>
        </p:nvPicPr>
        <p:blipFill>
          <a:blip r:embed="rId4"/>
          <a:stretch>
            <a:fillRect/>
          </a:stretch>
        </p:blipFill>
        <p:spPr>
          <a:xfrm>
            <a:off x="1896885" y="2800211"/>
            <a:ext cx="4575035" cy="3020854"/>
          </a:xfrm>
          <a:prstGeom prst="rect">
            <a:avLst/>
          </a:prstGeom>
        </p:spPr>
      </p:pic>
    </p:spTree>
    <p:extLst>
      <p:ext uri="{BB962C8B-B14F-4D97-AF65-F5344CB8AC3E}">
        <p14:creationId xmlns:p14="http://schemas.microsoft.com/office/powerpoint/2010/main" val="27186714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D5283F6-91C7-5885-3F2D-49B5FAB8461E}"/>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二、世界古代史</a:t>
            </a:r>
          </a:p>
        </p:txBody>
      </p:sp>
      <p:pic>
        <p:nvPicPr>
          <p:cNvPr id="16" name="图片 15">
            <a:extLst>
              <a:ext uri="{FF2B5EF4-FFF2-40B4-BE49-F238E27FC236}">
                <a16:creationId xmlns:a16="http://schemas.microsoft.com/office/drawing/2014/main" id="{F9D01E8C-252F-1808-329B-D4BFFF984A38}"/>
              </a:ext>
            </a:extLst>
          </p:cNvPr>
          <p:cNvPicPr>
            <a:picLocks noChangeAspect="1"/>
          </p:cNvPicPr>
          <p:nvPr/>
        </p:nvPicPr>
        <p:blipFill>
          <a:blip r:embed="rId2"/>
          <a:stretch>
            <a:fillRect/>
          </a:stretch>
        </p:blipFill>
        <p:spPr>
          <a:xfrm>
            <a:off x="6976885" y="1152723"/>
            <a:ext cx="4675003" cy="4824691"/>
          </a:xfrm>
          <a:prstGeom prst="rect">
            <a:avLst/>
          </a:prstGeom>
        </p:spPr>
      </p:pic>
      <p:sp>
        <p:nvSpPr>
          <p:cNvPr id="18" name="文本框 17">
            <a:extLst>
              <a:ext uri="{FF2B5EF4-FFF2-40B4-BE49-F238E27FC236}">
                <a16:creationId xmlns:a16="http://schemas.microsoft.com/office/drawing/2014/main" id="{9BE57ADF-25D6-4FBE-44F8-DAD948D102A9}"/>
              </a:ext>
            </a:extLst>
          </p:cNvPr>
          <p:cNvSpPr txBox="1"/>
          <p:nvPr/>
        </p:nvSpPr>
        <p:spPr>
          <a:xfrm>
            <a:off x="634299" y="1036935"/>
            <a:ext cx="6248400" cy="1938992"/>
          </a:xfrm>
          <a:prstGeom prst="rect">
            <a:avLst/>
          </a:prstGeom>
          <a:noFill/>
        </p:spPr>
        <p:txBody>
          <a:bodyPr wrap="square">
            <a:spAutoFit/>
          </a:bodyPr>
          <a:lstStyle/>
          <a:p>
            <a:r>
              <a:rPr lang="en-US" altLang="zh-CN" sz="2000" b="1" dirty="0"/>
              <a:t>【【</a:t>
            </a:r>
            <a:r>
              <a:rPr lang="zh-CN" altLang="en-US" sz="2000" b="1" dirty="0"/>
              <a:t>首发字幕</a:t>
            </a:r>
            <a:r>
              <a:rPr lang="en-US" altLang="zh-CN" sz="2000" b="1" dirty="0"/>
              <a:t>】</a:t>
            </a:r>
            <a:r>
              <a:rPr lang="zh-CN" altLang="en-US" sz="2000" b="1" dirty="0"/>
              <a:t>西方文化概论</a:t>
            </a:r>
            <a:r>
              <a:rPr lang="en-US" altLang="zh-CN" sz="2000" b="1" dirty="0"/>
              <a:t>-</a:t>
            </a:r>
            <a:r>
              <a:rPr lang="zh-CN" altLang="en-US" sz="2000" b="1" dirty="0"/>
              <a:t>四大名嘴之赵林</a:t>
            </a:r>
            <a:r>
              <a:rPr lang="en-US" altLang="zh-CN" sz="2000" b="1" dirty="0"/>
              <a:t>-</a:t>
            </a:r>
            <a:r>
              <a:rPr lang="zh-CN" altLang="en-US" sz="2000" b="1" dirty="0"/>
              <a:t>武大首批“十大名师”之一，武汉大学公开课</a:t>
            </a:r>
            <a:r>
              <a:rPr lang="en-US" altLang="zh-CN" sz="2000" b="1" dirty="0"/>
              <a:t>】 </a:t>
            </a:r>
            <a:r>
              <a:rPr lang="en-US" altLang="zh-CN" sz="2000" b="1" dirty="0">
                <a:hlinkClick r:id="rId3"/>
              </a:rPr>
              <a:t>https://www.bilibili.com/video/BV1ve4y1n7AU/?p=6&amp;share_source=copy_web&amp;vd_source=f06b47334afebe976028d4d0b61fa66c</a:t>
            </a:r>
            <a:endParaRPr lang="en-US" altLang="zh-CN" sz="2000" b="1" dirty="0"/>
          </a:p>
          <a:p>
            <a:endParaRPr lang="zh-CN" altLang="en-US" sz="2000" b="1" dirty="0"/>
          </a:p>
        </p:txBody>
      </p:sp>
      <p:pic>
        <p:nvPicPr>
          <p:cNvPr id="20" name="图片 19">
            <a:extLst>
              <a:ext uri="{FF2B5EF4-FFF2-40B4-BE49-F238E27FC236}">
                <a16:creationId xmlns:a16="http://schemas.microsoft.com/office/drawing/2014/main" id="{8BBF6038-2FD0-E867-94A6-634A9269EAB5}"/>
              </a:ext>
            </a:extLst>
          </p:cNvPr>
          <p:cNvPicPr>
            <a:picLocks noChangeAspect="1"/>
          </p:cNvPicPr>
          <p:nvPr/>
        </p:nvPicPr>
        <p:blipFill>
          <a:blip r:embed="rId4"/>
          <a:stretch>
            <a:fillRect/>
          </a:stretch>
        </p:blipFill>
        <p:spPr>
          <a:xfrm>
            <a:off x="1896885" y="2800211"/>
            <a:ext cx="4575035" cy="3020854"/>
          </a:xfrm>
          <a:prstGeom prst="rect">
            <a:avLst/>
          </a:prstGeom>
        </p:spPr>
      </p:pic>
    </p:spTree>
    <p:extLst>
      <p:ext uri="{BB962C8B-B14F-4D97-AF65-F5344CB8AC3E}">
        <p14:creationId xmlns:p14="http://schemas.microsoft.com/office/powerpoint/2010/main" val="12977382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3B4031F-13F2-F7AC-F572-A317F7A269B3}"/>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二、世界古代史</a:t>
            </a:r>
          </a:p>
        </p:txBody>
      </p:sp>
      <p:sp>
        <p:nvSpPr>
          <p:cNvPr id="9" name="矩形 8">
            <a:extLst>
              <a:ext uri="{FF2B5EF4-FFF2-40B4-BE49-F238E27FC236}">
                <a16:creationId xmlns:a16="http://schemas.microsoft.com/office/drawing/2014/main" id="{A89786B2-D197-CF0D-659C-B03927951134}"/>
              </a:ext>
            </a:extLst>
          </p:cNvPr>
          <p:cNvSpPr/>
          <p:nvPr/>
        </p:nvSpPr>
        <p:spPr>
          <a:xfrm>
            <a:off x="523557" y="4485218"/>
            <a:ext cx="6776719" cy="1405191"/>
          </a:xfrm>
          <a:prstGeom prst="rect">
            <a:avLst/>
          </a:prstGeom>
          <a:solidFill>
            <a:schemeClr val="accent2">
              <a:lumMod val="20000"/>
              <a:lumOff val="80000"/>
            </a:schemeClr>
          </a:solidFill>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楷体" panose="02010609060101010101" pitchFamily="49" charset="-122"/>
                <a:ea typeface="楷体" panose="02010609060101010101" pitchFamily="49" charset="-122"/>
                <a:cs typeface="+mn-ea"/>
                <a:sym typeface="+mn-lt"/>
              </a:rPr>
              <a:t>    赵林教授研究西学</a:t>
            </a:r>
            <a:r>
              <a:rPr lang="en-US" altLang="zh-CN" sz="2000" b="1" dirty="0">
                <a:solidFill>
                  <a:srgbClr val="111A1F"/>
                </a:solidFill>
                <a:latin typeface="楷体" panose="02010609060101010101" pitchFamily="49" charset="-122"/>
                <a:ea typeface="楷体" panose="02010609060101010101" pitchFamily="49" charset="-122"/>
                <a:cs typeface="+mn-ea"/>
                <a:sym typeface="+mn-lt"/>
              </a:rPr>
              <a:t>40</a:t>
            </a:r>
            <a:r>
              <a:rPr lang="zh-CN" altLang="en-US" sz="2000" b="1" dirty="0">
                <a:solidFill>
                  <a:srgbClr val="111A1F"/>
                </a:solidFill>
                <a:latin typeface="楷体" panose="02010609060101010101" pitchFamily="49" charset="-122"/>
                <a:ea typeface="楷体" panose="02010609060101010101" pitchFamily="49" charset="-122"/>
                <a:cs typeface="+mn-ea"/>
                <a:sym typeface="+mn-lt"/>
              </a:rPr>
              <a:t>载，</a:t>
            </a:r>
            <a:r>
              <a:rPr lang="en-US" altLang="zh-CN" sz="2000" b="1" dirty="0">
                <a:solidFill>
                  <a:srgbClr val="111A1F"/>
                </a:solidFill>
                <a:latin typeface="楷体" panose="02010609060101010101" pitchFamily="49" charset="-122"/>
                <a:ea typeface="楷体" panose="02010609060101010101" pitchFamily="49" charset="-122"/>
                <a:cs typeface="+mn-ea"/>
                <a:sym typeface="+mn-lt"/>
              </a:rPr>
              <a:t>10</a:t>
            </a:r>
            <a:r>
              <a:rPr lang="zh-CN" altLang="en-US" sz="2000" b="1" dirty="0">
                <a:solidFill>
                  <a:srgbClr val="111A1F"/>
                </a:solidFill>
                <a:latin typeface="楷体" panose="02010609060101010101" pitchFamily="49" charset="-122"/>
                <a:ea typeface="楷体" panose="02010609060101010101" pitchFamily="49" charset="-122"/>
                <a:cs typeface="+mn-ea"/>
                <a:sym typeface="+mn-lt"/>
              </a:rPr>
              <a:t>次实地考察访问，在书中让我们相约在晨曦里的帕特农神庙、晚照下的奥林匹亚古运动场，与美之故乡的古希腊文明，于书中相见。</a:t>
            </a:r>
          </a:p>
        </p:txBody>
      </p:sp>
      <p:sp>
        <p:nvSpPr>
          <p:cNvPr id="5" name="矩形 4">
            <a:extLst>
              <a:ext uri="{FF2B5EF4-FFF2-40B4-BE49-F238E27FC236}">
                <a16:creationId xmlns:a16="http://schemas.microsoft.com/office/drawing/2014/main" id="{BBDB3B60-9538-5523-CEE9-926009122869}"/>
              </a:ext>
            </a:extLst>
          </p:cNvPr>
          <p:cNvSpPr/>
          <p:nvPr/>
        </p:nvSpPr>
        <p:spPr>
          <a:xfrm>
            <a:off x="523557" y="1349644"/>
            <a:ext cx="7332390" cy="581054"/>
          </a:xfrm>
          <a:prstGeom prst="rect">
            <a:avLst/>
          </a:prstGeom>
        </p:spPr>
        <p:txBody>
          <a:bodyPr wrap="square" lIns="91438" tIns="45719" rIns="91438" bIns="45719">
            <a:spAutoFit/>
          </a:bodyPr>
          <a:lstStyle/>
          <a:p>
            <a:pPr>
              <a:lnSpc>
                <a:spcPct val="150000"/>
              </a:lnSpc>
              <a:spcBef>
                <a:spcPct val="20000"/>
              </a:spcBef>
            </a:pP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古希腊文明的光芒（上下册）</a:t>
            </a: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2400" b="1" dirty="0">
              <a:solidFill>
                <a:srgbClr val="111A1F"/>
              </a:solidFill>
              <a:latin typeface="微软雅黑" panose="020B0503020204020204" pitchFamily="34" charset="-122"/>
              <a:ea typeface="微软雅黑" panose="020B0503020204020204" pitchFamily="34" charset="-122"/>
              <a:cs typeface="+mn-ea"/>
              <a:sym typeface="+mn-lt"/>
            </a:endParaRPr>
          </a:p>
        </p:txBody>
      </p:sp>
      <p:sp>
        <p:nvSpPr>
          <p:cNvPr id="8" name="矩形 7">
            <a:extLst>
              <a:ext uri="{FF2B5EF4-FFF2-40B4-BE49-F238E27FC236}">
                <a16:creationId xmlns:a16="http://schemas.microsoft.com/office/drawing/2014/main" id="{553B0AA4-A487-4250-4B33-DB070E6EBA1C}"/>
              </a:ext>
            </a:extLst>
          </p:cNvPr>
          <p:cNvSpPr/>
          <p:nvPr/>
        </p:nvSpPr>
        <p:spPr>
          <a:xfrm>
            <a:off x="771001" y="2243900"/>
            <a:ext cx="4705239" cy="1546062"/>
          </a:xfrm>
          <a:prstGeom prst="rect">
            <a:avLst/>
          </a:prstGeom>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作者：赵林</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出版社：人民邮电出版社</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出版时间：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2020</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11</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月</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p:txBody>
      </p:sp>
      <p:pic>
        <p:nvPicPr>
          <p:cNvPr id="3" name="图片 2">
            <a:extLst>
              <a:ext uri="{FF2B5EF4-FFF2-40B4-BE49-F238E27FC236}">
                <a16:creationId xmlns:a16="http://schemas.microsoft.com/office/drawing/2014/main" id="{DFAE3B0E-9EB3-9522-01D8-8955B6BF5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9370" y="1137920"/>
            <a:ext cx="3547110" cy="4884569"/>
          </a:xfrm>
          <a:prstGeom prst="rect">
            <a:avLst/>
          </a:prstGeom>
        </p:spPr>
      </p:pic>
    </p:spTree>
    <p:extLst>
      <p:ext uri="{BB962C8B-B14F-4D97-AF65-F5344CB8AC3E}">
        <p14:creationId xmlns:p14="http://schemas.microsoft.com/office/powerpoint/2010/main" val="35473288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36569FAF-14AC-48DF-8E51-0CBC5A3F6282}"/>
              </a:ext>
            </a:extLst>
          </p:cNvPr>
          <p:cNvSpPr txBox="1"/>
          <p:nvPr/>
        </p:nvSpPr>
        <p:spPr>
          <a:xfrm>
            <a:off x="549275" y="2098910"/>
            <a:ext cx="3910519" cy="954107"/>
          </a:xfrm>
          <a:prstGeom prst="rect">
            <a:avLst/>
          </a:prstGeom>
          <a:noFill/>
        </p:spPr>
        <p:txBody>
          <a:bodyPr vert="horz" wrap="square" rtlCol="0">
            <a:spAutoFit/>
          </a:bodyPr>
          <a:lstStyle/>
          <a:p>
            <a:pPr algn="ctr"/>
            <a:r>
              <a:rPr lang="zh-CN" altLang="en-US" sz="2800" spc="400" dirty="0">
                <a:solidFill>
                  <a:srgbClr val="B06128"/>
                </a:solidFill>
                <a:latin typeface="思源宋体 CN Heavy" panose="02020900000000000000" pitchFamily="18" charset="-122"/>
                <a:ea typeface="思源宋体 CN Heavy" panose="02020900000000000000" pitchFamily="18" charset="-122"/>
              </a:rPr>
              <a:t>得到课程</a:t>
            </a:r>
            <a:endParaRPr lang="en-US" altLang="zh-CN" sz="2800" spc="400" dirty="0">
              <a:solidFill>
                <a:srgbClr val="B06128"/>
              </a:solidFill>
              <a:latin typeface="思源宋体 CN Heavy" panose="02020900000000000000" pitchFamily="18" charset="-122"/>
              <a:ea typeface="思源宋体 CN Heavy" panose="02020900000000000000" pitchFamily="18" charset="-122"/>
            </a:endParaRPr>
          </a:p>
          <a:p>
            <a:pPr algn="ctr"/>
            <a:r>
              <a:rPr lang="en-US" altLang="zh-CN" sz="2800" spc="400" dirty="0">
                <a:solidFill>
                  <a:srgbClr val="B06128"/>
                </a:solidFill>
                <a:latin typeface="思源宋体 CN Heavy" panose="02020900000000000000" pitchFamily="18" charset="-122"/>
                <a:ea typeface="思源宋体 CN Heavy" panose="02020900000000000000" pitchFamily="18" charset="-122"/>
              </a:rPr>
              <a:t>《</a:t>
            </a:r>
            <a:r>
              <a:rPr lang="zh-CN" altLang="en-US" sz="2800" spc="400" dirty="0">
                <a:solidFill>
                  <a:srgbClr val="B06128"/>
                </a:solidFill>
                <a:latin typeface="思源宋体 CN Heavy" panose="02020900000000000000" pitchFamily="18" charset="-122"/>
                <a:ea typeface="思源宋体 CN Heavy" panose="02020900000000000000" pitchFamily="18" charset="-122"/>
              </a:rPr>
              <a:t>中世纪史纲</a:t>
            </a:r>
            <a:r>
              <a:rPr lang="en-US" altLang="zh-CN" sz="2800" spc="400" dirty="0">
                <a:solidFill>
                  <a:srgbClr val="B06128"/>
                </a:solidFill>
                <a:latin typeface="思源宋体 CN Heavy" panose="02020900000000000000" pitchFamily="18" charset="-122"/>
                <a:ea typeface="思源宋体 CN Heavy" panose="02020900000000000000" pitchFamily="18" charset="-122"/>
              </a:rPr>
              <a:t>30</a:t>
            </a:r>
            <a:r>
              <a:rPr lang="zh-CN" altLang="en-US" sz="2800" spc="400" dirty="0">
                <a:solidFill>
                  <a:srgbClr val="B06128"/>
                </a:solidFill>
                <a:latin typeface="思源宋体 CN Heavy" panose="02020900000000000000" pitchFamily="18" charset="-122"/>
                <a:ea typeface="思源宋体 CN Heavy" panose="02020900000000000000" pitchFamily="18" charset="-122"/>
              </a:rPr>
              <a:t>讲</a:t>
            </a:r>
            <a:r>
              <a:rPr lang="en-US" altLang="zh-CN" sz="2800" spc="400" dirty="0">
                <a:solidFill>
                  <a:srgbClr val="B06128"/>
                </a:solidFill>
                <a:latin typeface="思源宋体 CN Heavy" panose="02020900000000000000" pitchFamily="18" charset="-122"/>
                <a:ea typeface="思源宋体 CN Heavy" panose="02020900000000000000" pitchFamily="18" charset="-122"/>
              </a:rPr>
              <a:t>》</a:t>
            </a:r>
            <a:endParaRPr lang="zh-CN" altLang="en-US" sz="2800" spc="400" dirty="0">
              <a:solidFill>
                <a:srgbClr val="B06128"/>
              </a:solidFill>
              <a:latin typeface="思源宋体 CN Heavy" panose="02020900000000000000" pitchFamily="18" charset="-122"/>
              <a:ea typeface="思源宋体 CN Heavy" panose="02020900000000000000" pitchFamily="18" charset="-122"/>
            </a:endParaRPr>
          </a:p>
        </p:txBody>
      </p:sp>
      <p:pic>
        <p:nvPicPr>
          <p:cNvPr id="6" name="图片 5">
            <a:extLst>
              <a:ext uri="{FF2B5EF4-FFF2-40B4-BE49-F238E27FC236}">
                <a16:creationId xmlns:a16="http://schemas.microsoft.com/office/drawing/2014/main" id="{53761E90-0751-69A2-800D-FFA7F5BC0C10}"/>
              </a:ext>
            </a:extLst>
          </p:cNvPr>
          <p:cNvPicPr>
            <a:picLocks noChangeAspect="1"/>
          </p:cNvPicPr>
          <p:nvPr/>
        </p:nvPicPr>
        <p:blipFill>
          <a:blip r:embed="rId2"/>
          <a:stretch>
            <a:fillRect/>
          </a:stretch>
        </p:blipFill>
        <p:spPr>
          <a:xfrm>
            <a:off x="4572635" y="846238"/>
            <a:ext cx="7029450" cy="3057525"/>
          </a:xfrm>
          <a:prstGeom prst="rect">
            <a:avLst/>
          </a:prstGeom>
        </p:spPr>
      </p:pic>
      <p:sp>
        <p:nvSpPr>
          <p:cNvPr id="7" name="矩形 6">
            <a:extLst>
              <a:ext uri="{FF2B5EF4-FFF2-40B4-BE49-F238E27FC236}">
                <a16:creationId xmlns:a16="http://schemas.microsoft.com/office/drawing/2014/main" id="{13B4031F-13F2-F7AC-F572-A317F7A269B3}"/>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二、世界古代史</a:t>
            </a:r>
          </a:p>
        </p:txBody>
      </p:sp>
      <p:sp>
        <p:nvSpPr>
          <p:cNvPr id="9" name="矩形 8">
            <a:extLst>
              <a:ext uri="{FF2B5EF4-FFF2-40B4-BE49-F238E27FC236}">
                <a16:creationId xmlns:a16="http://schemas.microsoft.com/office/drawing/2014/main" id="{A89786B2-D197-CF0D-659C-B03927951134}"/>
              </a:ext>
            </a:extLst>
          </p:cNvPr>
          <p:cNvSpPr/>
          <p:nvPr/>
        </p:nvSpPr>
        <p:spPr>
          <a:xfrm>
            <a:off x="462597" y="4089601"/>
            <a:ext cx="11266805" cy="1422952"/>
          </a:xfrm>
          <a:prstGeom prst="rect">
            <a:avLst/>
          </a:prstGeom>
          <a:solidFill>
            <a:schemeClr val="accent2">
              <a:lumMod val="20000"/>
              <a:lumOff val="80000"/>
            </a:schemeClr>
          </a:solidFill>
        </p:spPr>
        <p:txBody>
          <a:bodyPr wrap="square" lIns="91438" tIns="45719" rIns="91438" bIns="45719">
            <a:spAutoFit/>
          </a:bodyPr>
          <a:lstStyle/>
          <a:p>
            <a:pPr algn="just">
              <a:lnSpc>
                <a:spcPct val="150000"/>
              </a:lnSpc>
              <a:spcBef>
                <a:spcPct val="20000"/>
              </a:spcBef>
            </a:pPr>
            <a:r>
              <a:rPr lang="zh-CN" altLang="en-US" sz="2000" dirty="0">
                <a:solidFill>
                  <a:srgbClr val="111A1F"/>
                </a:solidFill>
                <a:latin typeface="微软雅黑" panose="020B0503020204020204" pitchFamily="34" charset="-122"/>
                <a:ea typeface="微软雅黑" panose="020B0503020204020204" pitchFamily="34" charset="-122"/>
                <a:cs typeface="+mn-ea"/>
                <a:sym typeface="+mn-lt"/>
              </a:rPr>
              <a:t>       中世纪史书籍阅读就算是入门都有点难，于是采取听课的形式进行。网络上通识类的课程目前得到平台的</a:t>
            </a:r>
            <a:r>
              <a:rPr lang="en-US" altLang="zh-CN" sz="2000"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dirty="0">
                <a:solidFill>
                  <a:srgbClr val="111A1F"/>
                </a:solidFill>
                <a:latin typeface="微软雅黑" panose="020B0503020204020204" pitchFamily="34" charset="-122"/>
                <a:ea typeface="微软雅黑" panose="020B0503020204020204" pitchFamily="34" charset="-122"/>
                <a:cs typeface="+mn-ea"/>
                <a:sym typeface="+mn-lt"/>
              </a:rPr>
              <a:t>中世纪史纲</a:t>
            </a:r>
            <a:r>
              <a:rPr lang="en-US" altLang="zh-CN" sz="2000" dirty="0">
                <a:solidFill>
                  <a:srgbClr val="111A1F"/>
                </a:solidFill>
                <a:latin typeface="微软雅黑" panose="020B0503020204020204" pitchFamily="34" charset="-122"/>
                <a:ea typeface="微软雅黑" panose="020B0503020204020204" pitchFamily="34" charset="-122"/>
                <a:cs typeface="+mn-ea"/>
                <a:sym typeface="+mn-lt"/>
              </a:rPr>
              <a:t>30</a:t>
            </a:r>
            <a:r>
              <a:rPr lang="zh-CN" altLang="en-US" sz="2000" dirty="0">
                <a:solidFill>
                  <a:srgbClr val="111A1F"/>
                </a:solidFill>
                <a:latin typeface="微软雅黑" panose="020B0503020204020204" pitchFamily="34" charset="-122"/>
                <a:ea typeface="微软雅黑" panose="020B0503020204020204" pitchFamily="34" charset="-122"/>
                <a:cs typeface="+mn-ea"/>
                <a:sym typeface="+mn-lt"/>
              </a:rPr>
              <a:t>讲</a:t>
            </a:r>
            <a:r>
              <a:rPr lang="en-US" altLang="zh-CN" sz="2000"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dirty="0">
                <a:solidFill>
                  <a:srgbClr val="111A1F"/>
                </a:solidFill>
                <a:latin typeface="微软雅黑" panose="020B0503020204020204" pitchFamily="34" charset="-122"/>
                <a:ea typeface="微软雅黑" panose="020B0503020204020204" pitchFamily="34" charset="-122"/>
                <a:cs typeface="+mn-ea"/>
                <a:sym typeface="+mn-lt"/>
              </a:rPr>
              <a:t>兼具趣味性与学术性、通识性，较为推荐，学完后讲清中世西欧与应对考题基本没问题。</a:t>
            </a:r>
          </a:p>
        </p:txBody>
      </p:sp>
    </p:spTree>
    <p:extLst>
      <p:ext uri="{BB962C8B-B14F-4D97-AF65-F5344CB8AC3E}">
        <p14:creationId xmlns:p14="http://schemas.microsoft.com/office/powerpoint/2010/main" val="134451475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3B4031F-13F2-F7AC-F572-A317F7A269B3}"/>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二、世界古代史</a:t>
            </a:r>
          </a:p>
        </p:txBody>
      </p:sp>
      <p:sp>
        <p:nvSpPr>
          <p:cNvPr id="9" name="矩形 8">
            <a:extLst>
              <a:ext uri="{FF2B5EF4-FFF2-40B4-BE49-F238E27FC236}">
                <a16:creationId xmlns:a16="http://schemas.microsoft.com/office/drawing/2014/main" id="{A89786B2-D197-CF0D-659C-B03927951134}"/>
              </a:ext>
            </a:extLst>
          </p:cNvPr>
          <p:cNvSpPr/>
          <p:nvPr/>
        </p:nvSpPr>
        <p:spPr>
          <a:xfrm>
            <a:off x="523557" y="4393691"/>
            <a:ext cx="6776719" cy="1405191"/>
          </a:xfrm>
          <a:prstGeom prst="rect">
            <a:avLst/>
          </a:prstGeom>
          <a:solidFill>
            <a:schemeClr val="accent2">
              <a:lumMod val="20000"/>
              <a:lumOff val="80000"/>
            </a:schemeClr>
          </a:solidFill>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楷体" panose="02010609060101010101" pitchFamily="49" charset="-122"/>
                <a:ea typeface="楷体" panose="02010609060101010101" pitchFamily="49" charset="-122"/>
                <a:cs typeface="+mn-ea"/>
                <a:sym typeface="+mn-lt"/>
              </a:rPr>
              <a:t>   在本书中，作者把一个芸芸众生中的“例外”</a:t>
            </a:r>
            <a:r>
              <a:rPr lang="en-US" altLang="zh-CN" sz="2000" b="1" dirty="0">
                <a:solidFill>
                  <a:srgbClr val="111A1F"/>
                </a:solidFill>
                <a:latin typeface="楷体" panose="02010609060101010101" pitchFamily="49" charset="-122"/>
                <a:ea typeface="楷体" panose="02010609060101010101" pitchFamily="49" charset="-122"/>
                <a:cs typeface="+mn-ea"/>
                <a:sym typeface="+mn-lt"/>
              </a:rPr>
              <a:t>——</a:t>
            </a:r>
            <a:r>
              <a:rPr lang="zh-CN" altLang="en-US" sz="2000" b="1" dirty="0">
                <a:solidFill>
                  <a:srgbClr val="111A1F"/>
                </a:solidFill>
                <a:latin typeface="楷体" panose="02010609060101010101" pitchFamily="49" charset="-122"/>
                <a:ea typeface="楷体" panose="02010609060101010101" pitchFamily="49" charset="-122"/>
                <a:cs typeface="+mn-ea"/>
                <a:sym typeface="+mn-lt"/>
              </a:rPr>
              <a:t>能读会写、敢于思考的磨坊主写得有血有肉。金茨堡曾感慨道：这是一个和我们一样的人</a:t>
            </a:r>
            <a:r>
              <a:rPr lang="en-US" altLang="zh-CN" sz="2000" b="1" dirty="0">
                <a:solidFill>
                  <a:srgbClr val="111A1F"/>
                </a:solidFill>
                <a:latin typeface="楷体" panose="02010609060101010101" pitchFamily="49" charset="-122"/>
                <a:ea typeface="楷体" panose="02010609060101010101" pitchFamily="49" charset="-122"/>
                <a:cs typeface="+mn-ea"/>
                <a:sym typeface="+mn-lt"/>
              </a:rPr>
              <a:t>,</a:t>
            </a:r>
            <a:r>
              <a:rPr lang="zh-CN" altLang="en-US" sz="2000" b="1" dirty="0">
                <a:solidFill>
                  <a:srgbClr val="111A1F"/>
                </a:solidFill>
                <a:latin typeface="楷体" panose="02010609060101010101" pitchFamily="49" charset="-122"/>
                <a:ea typeface="楷体" panose="02010609060101010101" pitchFamily="49" charset="-122"/>
                <a:cs typeface="+mn-ea"/>
                <a:sym typeface="+mn-lt"/>
              </a:rPr>
              <a:t>就是我们之中的一员。</a:t>
            </a:r>
          </a:p>
        </p:txBody>
      </p:sp>
      <p:sp>
        <p:nvSpPr>
          <p:cNvPr id="5" name="矩形 4">
            <a:extLst>
              <a:ext uri="{FF2B5EF4-FFF2-40B4-BE49-F238E27FC236}">
                <a16:creationId xmlns:a16="http://schemas.microsoft.com/office/drawing/2014/main" id="{BBDB3B60-9538-5523-CEE9-926009122869}"/>
              </a:ext>
            </a:extLst>
          </p:cNvPr>
          <p:cNvSpPr/>
          <p:nvPr/>
        </p:nvSpPr>
        <p:spPr>
          <a:xfrm>
            <a:off x="523557" y="1349644"/>
            <a:ext cx="7332390" cy="581054"/>
          </a:xfrm>
          <a:prstGeom prst="rect">
            <a:avLst/>
          </a:prstGeom>
        </p:spPr>
        <p:txBody>
          <a:bodyPr wrap="square" lIns="91438" tIns="45719" rIns="91438" bIns="45719">
            <a:spAutoFit/>
          </a:bodyPr>
          <a:lstStyle/>
          <a:p>
            <a:pPr>
              <a:lnSpc>
                <a:spcPct val="150000"/>
              </a:lnSpc>
              <a:spcBef>
                <a:spcPct val="20000"/>
              </a:spcBef>
            </a:pP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奶酪与蛆虫：一个</a:t>
            </a: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16</a:t>
            </a: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世纪磨坊主的宇宙</a:t>
            </a: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2400" b="1" dirty="0">
              <a:solidFill>
                <a:srgbClr val="111A1F"/>
              </a:solidFill>
              <a:latin typeface="微软雅黑" panose="020B0503020204020204" pitchFamily="34" charset="-122"/>
              <a:ea typeface="微软雅黑" panose="020B0503020204020204" pitchFamily="34" charset="-122"/>
              <a:cs typeface="+mn-ea"/>
              <a:sym typeface="+mn-lt"/>
            </a:endParaRPr>
          </a:p>
        </p:txBody>
      </p:sp>
      <p:sp>
        <p:nvSpPr>
          <p:cNvPr id="8" name="矩形 7">
            <a:extLst>
              <a:ext uri="{FF2B5EF4-FFF2-40B4-BE49-F238E27FC236}">
                <a16:creationId xmlns:a16="http://schemas.microsoft.com/office/drawing/2014/main" id="{553B0AA4-A487-4250-4B33-DB070E6EBA1C}"/>
              </a:ext>
            </a:extLst>
          </p:cNvPr>
          <p:cNvSpPr/>
          <p:nvPr/>
        </p:nvSpPr>
        <p:spPr>
          <a:xfrm>
            <a:off x="771001" y="2243900"/>
            <a:ext cx="4705239" cy="1546062"/>
          </a:xfrm>
          <a:prstGeom prst="rect">
            <a:avLst/>
          </a:prstGeom>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作者：</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意</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卡洛</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金茨堡</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译者：鲁伊</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出版社：广西师范大学出版社</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理想国</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p:txBody>
      </p:sp>
      <p:pic>
        <p:nvPicPr>
          <p:cNvPr id="11" name="图片 10">
            <a:extLst>
              <a:ext uri="{FF2B5EF4-FFF2-40B4-BE49-F238E27FC236}">
                <a16:creationId xmlns:a16="http://schemas.microsoft.com/office/drawing/2014/main" id="{CD0B9880-ABE5-E550-7509-F78B81392D4A}"/>
              </a:ext>
            </a:extLst>
          </p:cNvPr>
          <p:cNvPicPr>
            <a:picLocks noChangeAspect="1"/>
          </p:cNvPicPr>
          <p:nvPr/>
        </p:nvPicPr>
        <p:blipFill>
          <a:blip r:embed="rId2"/>
          <a:stretch>
            <a:fillRect/>
          </a:stretch>
        </p:blipFill>
        <p:spPr>
          <a:xfrm>
            <a:off x="7606091" y="760556"/>
            <a:ext cx="3617579" cy="5261933"/>
          </a:xfrm>
          <a:prstGeom prst="rect">
            <a:avLst/>
          </a:prstGeom>
        </p:spPr>
      </p:pic>
    </p:spTree>
    <p:extLst>
      <p:ext uri="{BB962C8B-B14F-4D97-AF65-F5344CB8AC3E}">
        <p14:creationId xmlns:p14="http://schemas.microsoft.com/office/powerpoint/2010/main" val="3300962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3B4031F-13F2-F7AC-F572-A317F7A269B3}"/>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二、世界古代史</a:t>
            </a:r>
          </a:p>
        </p:txBody>
      </p:sp>
      <p:sp>
        <p:nvSpPr>
          <p:cNvPr id="9" name="矩形 8">
            <a:extLst>
              <a:ext uri="{FF2B5EF4-FFF2-40B4-BE49-F238E27FC236}">
                <a16:creationId xmlns:a16="http://schemas.microsoft.com/office/drawing/2014/main" id="{A89786B2-D197-CF0D-659C-B03927951134}"/>
              </a:ext>
            </a:extLst>
          </p:cNvPr>
          <p:cNvSpPr/>
          <p:nvPr/>
        </p:nvSpPr>
        <p:spPr>
          <a:xfrm>
            <a:off x="523557" y="4187943"/>
            <a:ext cx="7457715" cy="1405191"/>
          </a:xfrm>
          <a:prstGeom prst="rect">
            <a:avLst/>
          </a:prstGeom>
          <a:solidFill>
            <a:schemeClr val="accent2">
              <a:lumMod val="20000"/>
              <a:lumOff val="80000"/>
            </a:schemeClr>
          </a:solidFill>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楷体" panose="02010609060101010101" pitchFamily="49" charset="-122"/>
                <a:ea typeface="楷体" panose="02010609060101010101" pitchFamily="49" charset="-122"/>
                <a:cs typeface="+mn-ea"/>
                <a:sym typeface="+mn-lt"/>
              </a:rPr>
              <a:t>     这是一本法国新史学的小书，历史学家戴维斯模仿</a:t>
            </a:r>
            <a:r>
              <a:rPr lang="en-US" altLang="zh-CN" sz="2000" b="1" dirty="0">
                <a:solidFill>
                  <a:srgbClr val="111A1F"/>
                </a:solidFill>
                <a:latin typeface="楷体" panose="02010609060101010101" pitchFamily="49" charset="-122"/>
                <a:ea typeface="楷体" panose="02010609060101010101" pitchFamily="49" charset="-122"/>
                <a:cs typeface="+mn-ea"/>
                <a:sym typeface="+mn-lt"/>
              </a:rPr>
              <a:t>《</a:t>
            </a:r>
            <a:r>
              <a:rPr lang="zh-CN" altLang="en-US" sz="2000" b="1" dirty="0">
                <a:solidFill>
                  <a:srgbClr val="111A1F"/>
                </a:solidFill>
                <a:latin typeface="楷体" panose="02010609060101010101" pitchFamily="49" charset="-122"/>
                <a:ea typeface="楷体" panose="02010609060101010101" pitchFamily="49" charset="-122"/>
                <a:cs typeface="+mn-ea"/>
                <a:sym typeface="+mn-lt"/>
              </a:rPr>
              <a:t>蒙塔尤</a:t>
            </a:r>
            <a:r>
              <a:rPr lang="en-US" altLang="zh-CN" sz="2000" b="1" dirty="0">
                <a:solidFill>
                  <a:srgbClr val="111A1F"/>
                </a:solidFill>
                <a:latin typeface="楷体" panose="02010609060101010101" pitchFamily="49" charset="-122"/>
                <a:ea typeface="楷体" panose="02010609060101010101" pitchFamily="49" charset="-122"/>
                <a:cs typeface="+mn-ea"/>
                <a:sym typeface="+mn-lt"/>
              </a:rPr>
              <a:t>》</a:t>
            </a:r>
            <a:r>
              <a:rPr lang="zh-CN" altLang="en-US" sz="2000" b="1" dirty="0">
                <a:solidFill>
                  <a:srgbClr val="111A1F"/>
                </a:solidFill>
                <a:latin typeface="楷体" panose="02010609060101010101" pitchFamily="49" charset="-122"/>
                <a:ea typeface="楷体" panose="02010609060101010101" pitchFamily="49" charset="-122"/>
                <a:cs typeface="+mn-ea"/>
                <a:sym typeface="+mn-lt"/>
              </a:rPr>
              <a:t>的写法，以法国法庭中一则案为研究对象，进而再现处于中古至近代转型时期农民生活的细节与切面。极为有趣，极为推荐。</a:t>
            </a:r>
          </a:p>
        </p:txBody>
      </p:sp>
      <p:pic>
        <p:nvPicPr>
          <p:cNvPr id="4" name="图片 3">
            <a:extLst>
              <a:ext uri="{FF2B5EF4-FFF2-40B4-BE49-F238E27FC236}">
                <a16:creationId xmlns:a16="http://schemas.microsoft.com/office/drawing/2014/main" id="{7458426C-903B-AA7A-C557-BD4462503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592" y="1102360"/>
            <a:ext cx="3175567" cy="4653280"/>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BBDB3B60-9538-5523-CEE9-926009122869}"/>
              </a:ext>
            </a:extLst>
          </p:cNvPr>
          <p:cNvSpPr/>
          <p:nvPr/>
        </p:nvSpPr>
        <p:spPr>
          <a:xfrm>
            <a:off x="622890" y="1011812"/>
            <a:ext cx="4087112" cy="743984"/>
          </a:xfrm>
          <a:prstGeom prst="rect">
            <a:avLst/>
          </a:prstGeom>
        </p:spPr>
        <p:txBody>
          <a:bodyPr wrap="square" lIns="91438" tIns="45719" rIns="91438" bIns="45719">
            <a:spAutoFit/>
          </a:bodyPr>
          <a:lstStyle/>
          <a:p>
            <a:pPr algn="ctr">
              <a:lnSpc>
                <a:spcPct val="150000"/>
              </a:lnSpc>
              <a:spcBef>
                <a:spcPct val="20000"/>
              </a:spcBef>
            </a:pP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马丁盖尔的归来</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3200" b="1" dirty="0">
              <a:solidFill>
                <a:srgbClr val="111A1F"/>
              </a:solidFill>
              <a:latin typeface="微软雅黑" panose="020B0503020204020204" pitchFamily="34" charset="-122"/>
              <a:ea typeface="微软雅黑" panose="020B0503020204020204" pitchFamily="34" charset="-122"/>
              <a:cs typeface="+mn-ea"/>
              <a:sym typeface="+mn-lt"/>
            </a:endParaRPr>
          </a:p>
        </p:txBody>
      </p:sp>
      <p:sp>
        <p:nvSpPr>
          <p:cNvPr id="8" name="矩形 7">
            <a:extLst>
              <a:ext uri="{FF2B5EF4-FFF2-40B4-BE49-F238E27FC236}">
                <a16:creationId xmlns:a16="http://schemas.microsoft.com/office/drawing/2014/main" id="{553B0AA4-A487-4250-4B33-DB070E6EBA1C}"/>
              </a:ext>
            </a:extLst>
          </p:cNvPr>
          <p:cNvSpPr/>
          <p:nvPr/>
        </p:nvSpPr>
        <p:spPr>
          <a:xfrm>
            <a:off x="1014841" y="1937228"/>
            <a:ext cx="4246843" cy="2069282"/>
          </a:xfrm>
          <a:prstGeom prst="rect">
            <a:avLst/>
          </a:prstGeom>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作者</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 [</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美</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 </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娜塔莉</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泽蒙</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戴维斯</a:t>
            </a: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出版社</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 </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北京大学出版社</a:t>
            </a: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译者</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 </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刘永华</a:t>
            </a: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 2009-01</a:t>
            </a:r>
          </a:p>
        </p:txBody>
      </p:sp>
      <p:sp>
        <p:nvSpPr>
          <p:cNvPr id="2" name="矩形 1">
            <a:extLst>
              <a:ext uri="{FF2B5EF4-FFF2-40B4-BE49-F238E27FC236}">
                <a16:creationId xmlns:a16="http://schemas.microsoft.com/office/drawing/2014/main" id="{7091EBAA-A58A-A4A0-1C98-2E84D430B502}"/>
              </a:ext>
            </a:extLst>
          </p:cNvPr>
          <p:cNvSpPr/>
          <p:nvPr/>
        </p:nvSpPr>
        <p:spPr>
          <a:xfrm>
            <a:off x="523557" y="5679289"/>
            <a:ext cx="7457715" cy="481861"/>
          </a:xfrm>
          <a:prstGeom prst="rect">
            <a:avLst/>
          </a:prstGeom>
          <a:solidFill>
            <a:schemeClr val="accent1">
              <a:lumMod val="20000"/>
              <a:lumOff val="80000"/>
            </a:schemeClr>
          </a:solidFill>
        </p:spPr>
        <p:txBody>
          <a:bodyPr wrap="square" lIns="91438" tIns="45719" rIns="91438" bIns="45719">
            <a:spAutoFit/>
          </a:bodyPr>
          <a:lstStyle/>
          <a:p>
            <a:pPr algn="ctr">
              <a:lnSpc>
                <a:spcPct val="150000"/>
              </a:lnSpc>
              <a:spcBef>
                <a:spcPct val="20000"/>
              </a:spcBef>
            </a:pPr>
            <a:r>
              <a:rPr lang="zh-CN" altLang="en-US" sz="2000" b="1" dirty="0">
                <a:solidFill>
                  <a:srgbClr val="111A1F"/>
                </a:solidFill>
                <a:latin typeface="楷体" panose="02010609060101010101" pitchFamily="49" charset="-122"/>
                <a:ea typeface="楷体" panose="02010609060101010101" pitchFamily="49" charset="-122"/>
                <a:cs typeface="+mn-ea"/>
                <a:sym typeface="+mn-lt"/>
              </a:rPr>
              <a:t>以上两本书，对于教学而言作用一般，但却十分有趣。</a:t>
            </a:r>
          </a:p>
        </p:txBody>
      </p:sp>
    </p:spTree>
    <p:extLst>
      <p:ext uri="{BB962C8B-B14F-4D97-AF65-F5344CB8AC3E}">
        <p14:creationId xmlns:p14="http://schemas.microsoft.com/office/powerpoint/2010/main" val="22193813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8"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3B4031F-13F2-F7AC-F572-A317F7A269B3}"/>
              </a:ext>
            </a:extLst>
          </p:cNvPr>
          <p:cNvSpPr/>
          <p:nvPr/>
        </p:nvSpPr>
        <p:spPr>
          <a:xfrm>
            <a:off x="0" y="0"/>
            <a:ext cx="1219200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例：课外阅读与教材内容的融合</a:t>
            </a:r>
            <a:r>
              <a:rPr lang="en-US" altLang="zh-CN" sz="2800" b="1" dirty="0">
                <a:solidFill>
                  <a:schemeClr val="bg1"/>
                </a:solidFill>
                <a:latin typeface="微软雅黑" panose="020B0503020204020204" pitchFamily="34" charset="-122"/>
                <a:ea typeface="微软雅黑" panose="020B0503020204020204" pitchFamily="34" charset="-122"/>
              </a:rPr>
              <a:t>——</a:t>
            </a:r>
            <a:r>
              <a:rPr lang="zh-CN" altLang="en-US" sz="2800" b="1" dirty="0">
                <a:solidFill>
                  <a:schemeClr val="bg1"/>
                </a:solidFill>
                <a:latin typeface="微软雅黑" panose="020B0503020204020204" pitchFamily="34" charset="-122"/>
                <a:ea typeface="微软雅黑" panose="020B0503020204020204" pitchFamily="34" charset="-122"/>
              </a:rPr>
              <a:t>选必部分：基层治理与教化</a:t>
            </a:r>
          </a:p>
        </p:txBody>
      </p:sp>
      <p:grpSp>
        <p:nvGrpSpPr>
          <p:cNvPr id="11" name="组合 10">
            <a:extLst>
              <a:ext uri="{FF2B5EF4-FFF2-40B4-BE49-F238E27FC236}">
                <a16:creationId xmlns:a16="http://schemas.microsoft.com/office/drawing/2014/main" id="{94ACCF93-6A82-248E-15DC-B2B1A5C0C110}"/>
              </a:ext>
            </a:extLst>
          </p:cNvPr>
          <p:cNvGrpSpPr/>
          <p:nvPr/>
        </p:nvGrpSpPr>
        <p:grpSpPr>
          <a:xfrm>
            <a:off x="142779" y="970921"/>
            <a:ext cx="11906441" cy="3384020"/>
            <a:chOff x="204279" y="1087120"/>
            <a:chExt cx="11906441" cy="3384020"/>
          </a:xfrm>
        </p:grpSpPr>
        <p:pic>
          <p:nvPicPr>
            <p:cNvPr id="3" name="图片 2">
              <a:extLst>
                <a:ext uri="{FF2B5EF4-FFF2-40B4-BE49-F238E27FC236}">
                  <a16:creationId xmlns:a16="http://schemas.microsoft.com/office/drawing/2014/main" id="{0B68420F-FFD7-1867-204E-482880423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399" y="1087120"/>
              <a:ext cx="5608321" cy="3384020"/>
            </a:xfrm>
            <a:prstGeom prst="rect">
              <a:avLst/>
            </a:prstGeom>
          </p:spPr>
        </p:pic>
        <p:pic>
          <p:nvPicPr>
            <p:cNvPr id="10" name="图片 9">
              <a:extLst>
                <a:ext uri="{FF2B5EF4-FFF2-40B4-BE49-F238E27FC236}">
                  <a16:creationId xmlns:a16="http://schemas.microsoft.com/office/drawing/2014/main" id="{38541A54-D518-23A2-6D7D-58CB7ABC2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79" y="1087120"/>
              <a:ext cx="6159440" cy="3384020"/>
            </a:xfrm>
            <a:prstGeom prst="rect">
              <a:avLst/>
            </a:prstGeom>
          </p:spPr>
        </p:pic>
      </p:grpSp>
      <p:sp>
        <p:nvSpPr>
          <p:cNvPr id="12" name="矩形 11">
            <a:extLst>
              <a:ext uri="{FF2B5EF4-FFF2-40B4-BE49-F238E27FC236}">
                <a16:creationId xmlns:a16="http://schemas.microsoft.com/office/drawing/2014/main" id="{4BD6D115-9C92-2497-1C3A-B4F19FAC2A03}"/>
              </a:ext>
            </a:extLst>
          </p:cNvPr>
          <p:cNvSpPr/>
          <p:nvPr/>
        </p:nvSpPr>
        <p:spPr>
          <a:xfrm>
            <a:off x="142779" y="4665463"/>
            <a:ext cx="11906441" cy="1405191"/>
          </a:xfrm>
          <a:prstGeom prst="rect">
            <a:avLst/>
          </a:prstGeom>
          <a:solidFill>
            <a:schemeClr val="accent2">
              <a:lumMod val="20000"/>
              <a:lumOff val="80000"/>
            </a:schemeClr>
          </a:solidFill>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楷体" panose="02010609060101010101" pitchFamily="49" charset="-122"/>
                <a:ea typeface="楷体" panose="02010609060101010101" pitchFamily="49" charset="-122"/>
                <a:cs typeface="+mn-ea"/>
                <a:sym typeface="+mn-lt"/>
              </a:rPr>
              <a:t>       在选必一：世界主要国家的基层治理与社会保障这一节课的教学设计中，曾经利用两则有趣的史料引发学生对于西方国家基层治理方法的一些冲突性的认知与思考。当然这一教学设计有待优化，但依然感觉十分有趣。</a:t>
            </a:r>
            <a:r>
              <a:rPr lang="zh-CN" altLang="en-US" sz="2000" b="1" dirty="0">
                <a:solidFill>
                  <a:srgbClr val="FF0000"/>
                </a:solidFill>
                <a:latin typeface="楷体" panose="02010609060101010101" pitchFamily="49" charset="-122"/>
                <a:ea typeface="楷体" panose="02010609060101010101" pitchFamily="49" charset="-122"/>
                <a:cs typeface="+mn-ea"/>
                <a:sym typeface="+mn-lt"/>
              </a:rPr>
              <a:t>（在中世纪城市被拱了的国王，以及真假丈夫的判决，想想就有趣。）</a:t>
            </a:r>
            <a:endParaRPr lang="en-US" altLang="zh-CN" sz="2000" b="1" dirty="0">
              <a:solidFill>
                <a:srgbClr val="FF0000"/>
              </a:solidFill>
              <a:latin typeface="楷体" panose="02010609060101010101" pitchFamily="49" charset="-122"/>
              <a:ea typeface="楷体" panose="02010609060101010101" pitchFamily="49" charset="-122"/>
              <a:cs typeface="+mn-ea"/>
              <a:sym typeface="+mn-lt"/>
            </a:endParaRPr>
          </a:p>
        </p:txBody>
      </p:sp>
    </p:spTree>
    <p:extLst>
      <p:ext uri="{BB962C8B-B14F-4D97-AF65-F5344CB8AC3E}">
        <p14:creationId xmlns:p14="http://schemas.microsoft.com/office/powerpoint/2010/main" val="8536484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D9D1D3E-359E-4EF5-A36B-9E0E5EB3CA19}"/>
              </a:ext>
            </a:extLst>
          </p:cNvPr>
          <p:cNvSpPr/>
          <p:nvPr/>
        </p:nvSpPr>
        <p:spPr>
          <a:xfrm>
            <a:off x="0" y="18851"/>
            <a:ext cx="6248400" cy="6858000"/>
          </a:xfrm>
          <a:prstGeom prst="rect">
            <a:avLst/>
          </a:prstGeom>
          <a:solidFill>
            <a:sysClr val="windowText" lastClr="000000">
              <a:alpha val="86000"/>
            </a:sysClr>
          </a:solidFill>
          <a:ln w="25400" cap="flat" cmpd="sng" algn="ctr">
            <a:noFill/>
            <a:prstDash val="solid"/>
          </a:ln>
          <a:effectLst/>
        </p:spPr>
        <p:txBody>
          <a:bodyPr lIns="91438" tIns="45719" rIns="91438" bIns="45719"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dobe Arabic"/>
              <a:ea typeface="微软雅黑"/>
              <a:cs typeface="+mn-ea"/>
              <a:sym typeface="+mn-lt"/>
            </a:endParaRPr>
          </a:p>
        </p:txBody>
      </p:sp>
      <p:sp>
        <p:nvSpPr>
          <p:cNvPr id="56" name="椭圆 55">
            <a:extLst>
              <a:ext uri="{FF2B5EF4-FFF2-40B4-BE49-F238E27FC236}">
                <a16:creationId xmlns:a16="http://schemas.microsoft.com/office/drawing/2014/main" id="{8E8A128E-0F5A-45D7-A644-432D5DE4E640}"/>
              </a:ext>
            </a:extLst>
          </p:cNvPr>
          <p:cNvSpPr/>
          <p:nvPr/>
        </p:nvSpPr>
        <p:spPr>
          <a:xfrm>
            <a:off x="8162020" y="2479471"/>
            <a:ext cx="1285044" cy="1285044"/>
          </a:xfrm>
          <a:prstGeom prst="ellipse">
            <a:avLst/>
          </a:prstGeom>
          <a:solidFill>
            <a:srgbClr val="B0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362627D6-D15C-4E65-86B5-6C337B5E18C6}"/>
              </a:ext>
            </a:extLst>
          </p:cNvPr>
          <p:cNvCxnSpPr>
            <a:cxnSpLocks/>
          </p:cNvCxnSpPr>
          <p:nvPr/>
        </p:nvCxnSpPr>
        <p:spPr>
          <a:xfrm>
            <a:off x="5787835" y="-187163"/>
            <a:ext cx="1368463" cy="13684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F34B40C-134C-42D7-B331-91A056F1B581}"/>
              </a:ext>
            </a:extLst>
          </p:cNvPr>
          <p:cNvCxnSpPr>
            <a:cxnSpLocks/>
          </p:cNvCxnSpPr>
          <p:nvPr/>
        </p:nvCxnSpPr>
        <p:spPr>
          <a:xfrm>
            <a:off x="6290438" y="505900"/>
            <a:ext cx="830580" cy="8305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C4E0BFAF-52CF-4B1A-B12D-AFBB7DA30FE3}"/>
              </a:ext>
            </a:extLst>
          </p:cNvPr>
          <p:cNvSpPr/>
          <p:nvPr/>
        </p:nvSpPr>
        <p:spPr>
          <a:xfrm>
            <a:off x="7862661" y="2451595"/>
            <a:ext cx="670398" cy="670398"/>
          </a:xfrm>
          <a:prstGeom prst="ellipse">
            <a:avLst/>
          </a:prstGeom>
          <a:solidFill>
            <a:srgbClr val="B58F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38" name="组合 37">
            <a:extLst>
              <a:ext uri="{FF2B5EF4-FFF2-40B4-BE49-F238E27FC236}">
                <a16:creationId xmlns:a16="http://schemas.microsoft.com/office/drawing/2014/main" id="{FFD06750-4936-4E00-868D-D4E76EC9C7B6}"/>
              </a:ext>
            </a:extLst>
          </p:cNvPr>
          <p:cNvGrpSpPr/>
          <p:nvPr/>
        </p:nvGrpSpPr>
        <p:grpSpPr>
          <a:xfrm>
            <a:off x="473933" y="497068"/>
            <a:ext cx="11142735" cy="5530759"/>
            <a:chOff x="-1413239" y="2008762"/>
            <a:chExt cx="14370310" cy="8025905"/>
          </a:xfrm>
        </p:grpSpPr>
        <p:cxnSp>
          <p:nvCxnSpPr>
            <p:cNvPr id="41" name="直接连接符 40">
              <a:extLst>
                <a:ext uri="{FF2B5EF4-FFF2-40B4-BE49-F238E27FC236}">
                  <a16:creationId xmlns:a16="http://schemas.microsoft.com/office/drawing/2014/main" id="{DB969E9B-3A98-4ED4-A689-63C684C8FF1C}"/>
                </a:ext>
              </a:extLst>
            </p:cNvPr>
            <p:cNvCxnSpPr>
              <a:cxnSpLocks/>
            </p:cNvCxnSpPr>
            <p:nvPr/>
          </p:nvCxnSpPr>
          <p:spPr>
            <a:xfrm>
              <a:off x="10221293" y="2008762"/>
              <a:ext cx="0" cy="4267256"/>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3E7E54DA-7467-4C21-895D-20D590A9CF88}"/>
                </a:ext>
              </a:extLst>
            </p:cNvPr>
            <p:cNvCxnSpPr>
              <a:cxnSpLocks/>
            </p:cNvCxnSpPr>
            <p:nvPr/>
          </p:nvCxnSpPr>
          <p:spPr>
            <a:xfrm>
              <a:off x="8913304" y="2008762"/>
              <a:ext cx="0" cy="4267256"/>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BD413019-66AC-4980-9081-6DBBF2EE9DB4}"/>
                </a:ext>
              </a:extLst>
            </p:cNvPr>
            <p:cNvSpPr txBox="1"/>
            <p:nvPr/>
          </p:nvSpPr>
          <p:spPr>
            <a:xfrm>
              <a:off x="-1413239" y="5489974"/>
              <a:ext cx="873237" cy="2214186"/>
            </a:xfrm>
            <a:prstGeom prst="rect">
              <a:avLst/>
            </a:prstGeom>
            <a:noFill/>
          </p:spPr>
          <p:txBody>
            <a:bodyPr vert="eaVert" wrap="square" rtlCol="0">
              <a:spAutoFit/>
            </a:bodyPr>
            <a:lstStyle/>
            <a:p>
              <a:pPr algn="dist"/>
              <a:r>
                <a:rPr lang="zh-CN" altLang="en-US" sz="3200" b="1" dirty="0">
                  <a:solidFill>
                    <a:schemeClr val="bg1"/>
                  </a:solidFill>
                  <a:latin typeface="思源宋体 CN Heavy" panose="02020900000000000000" pitchFamily="18" charset="-122"/>
                  <a:ea typeface="思源宋体 CN Heavy" panose="02020900000000000000" pitchFamily="18" charset="-122"/>
                </a:rPr>
                <a:t>目录</a:t>
              </a:r>
            </a:p>
          </p:txBody>
        </p:sp>
        <p:sp>
          <p:nvSpPr>
            <p:cNvPr id="7" name="文本框 6">
              <a:extLst>
                <a:ext uri="{FF2B5EF4-FFF2-40B4-BE49-F238E27FC236}">
                  <a16:creationId xmlns:a16="http://schemas.microsoft.com/office/drawing/2014/main" id="{E5B00AE5-EA87-0918-48F1-743046403C75}"/>
                </a:ext>
              </a:extLst>
            </p:cNvPr>
            <p:cNvSpPr txBox="1"/>
            <p:nvPr/>
          </p:nvSpPr>
          <p:spPr>
            <a:xfrm>
              <a:off x="12321988" y="8169887"/>
              <a:ext cx="635083" cy="1864780"/>
            </a:xfrm>
            <a:prstGeom prst="rect">
              <a:avLst/>
            </a:prstGeom>
            <a:noFill/>
          </p:spPr>
          <p:txBody>
            <a:bodyPr vert="eaVert" wrap="square" rtlCol="0">
              <a:spAutoFit/>
            </a:bodyPr>
            <a:lstStyle/>
            <a:p>
              <a:pPr algn="dist"/>
              <a:r>
                <a:rPr lang="en-US" altLang="zh-CN" sz="2000" dirty="0">
                  <a:solidFill>
                    <a:schemeClr val="bg1"/>
                  </a:solidFill>
                  <a:latin typeface="思源宋体 CN Heavy" panose="02020900000000000000" pitchFamily="18" charset="-122"/>
                  <a:ea typeface="思源宋体 CN Heavy" panose="02020900000000000000" pitchFamily="18" charset="-122"/>
                </a:rPr>
                <a:t>BYCAICAI</a:t>
              </a:r>
              <a:endParaRPr lang="zh-CN" altLang="en-US" sz="2000" dirty="0">
                <a:solidFill>
                  <a:schemeClr val="bg1"/>
                </a:solidFill>
                <a:latin typeface="思源宋体 CN Heavy" panose="02020900000000000000" pitchFamily="18" charset="-122"/>
                <a:ea typeface="思源宋体 CN Heavy" panose="02020900000000000000" pitchFamily="18" charset="-122"/>
              </a:endParaRPr>
            </a:p>
          </p:txBody>
        </p:sp>
      </p:grpSp>
      <p:cxnSp>
        <p:nvCxnSpPr>
          <p:cNvPr id="49" name="直接连接符 48">
            <a:extLst>
              <a:ext uri="{FF2B5EF4-FFF2-40B4-BE49-F238E27FC236}">
                <a16:creationId xmlns:a16="http://schemas.microsoft.com/office/drawing/2014/main" id="{12CDAAF5-F402-4E2F-A244-F861E43AFA4E}"/>
              </a:ext>
            </a:extLst>
          </p:cNvPr>
          <p:cNvCxnSpPr>
            <a:cxnSpLocks/>
          </p:cNvCxnSpPr>
          <p:nvPr/>
        </p:nvCxnSpPr>
        <p:spPr>
          <a:xfrm>
            <a:off x="10789074" y="5678486"/>
            <a:ext cx="804212" cy="804212"/>
          </a:xfrm>
          <a:prstGeom prst="line">
            <a:avLst/>
          </a:prstGeom>
          <a:ln>
            <a:noFill/>
          </a:ln>
        </p:spPr>
        <p:style>
          <a:lnRef idx="1">
            <a:schemeClr val="accent1"/>
          </a:lnRef>
          <a:fillRef idx="0">
            <a:schemeClr val="accent1"/>
          </a:fillRef>
          <a:effectRef idx="0">
            <a:schemeClr val="accent1"/>
          </a:effectRef>
          <a:fontRef idx="minor">
            <a:schemeClr val="tx1"/>
          </a:fontRef>
        </p:style>
      </p:cxnSp>
      <p:grpSp>
        <p:nvGrpSpPr>
          <p:cNvPr id="50" name="组合 49">
            <a:extLst>
              <a:ext uri="{FF2B5EF4-FFF2-40B4-BE49-F238E27FC236}">
                <a16:creationId xmlns:a16="http://schemas.microsoft.com/office/drawing/2014/main" id="{18537502-9D4C-47C1-A0B9-9A3874337BD6}"/>
              </a:ext>
            </a:extLst>
          </p:cNvPr>
          <p:cNvGrpSpPr/>
          <p:nvPr/>
        </p:nvGrpSpPr>
        <p:grpSpPr>
          <a:xfrm>
            <a:off x="8703764" y="3711449"/>
            <a:ext cx="1716361" cy="1644780"/>
            <a:chOff x="5879107" y="4759277"/>
            <a:chExt cx="846999" cy="811675"/>
          </a:xfrm>
        </p:grpSpPr>
        <p:sp>
          <p:nvSpPr>
            <p:cNvPr id="51" name="椭圆 50">
              <a:extLst>
                <a:ext uri="{FF2B5EF4-FFF2-40B4-BE49-F238E27FC236}">
                  <a16:creationId xmlns:a16="http://schemas.microsoft.com/office/drawing/2014/main" id="{28581B07-64F2-4A62-A63D-2BF6D4669E4E}"/>
                </a:ext>
              </a:extLst>
            </p:cNvPr>
            <p:cNvSpPr/>
            <p:nvPr/>
          </p:nvSpPr>
          <p:spPr>
            <a:xfrm>
              <a:off x="6095999" y="4759277"/>
              <a:ext cx="630107" cy="630107"/>
            </a:xfrm>
            <a:prstGeom prst="ellipse">
              <a:avLst/>
            </a:prstGeom>
            <a:solidFill>
              <a:srgbClr val="B58F68">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2" name="椭圆 51">
              <a:extLst>
                <a:ext uri="{FF2B5EF4-FFF2-40B4-BE49-F238E27FC236}">
                  <a16:creationId xmlns:a16="http://schemas.microsoft.com/office/drawing/2014/main" id="{C3DE1CBB-AAA6-486A-8C48-131AAE911D4E}"/>
                </a:ext>
              </a:extLst>
            </p:cNvPr>
            <p:cNvSpPr/>
            <p:nvPr/>
          </p:nvSpPr>
          <p:spPr>
            <a:xfrm>
              <a:off x="5879107" y="5140443"/>
              <a:ext cx="430509" cy="430509"/>
            </a:xfrm>
            <a:prstGeom prst="ellipse">
              <a:avLst/>
            </a:prstGeom>
            <a:solidFill>
              <a:srgbClr val="E0CCBE">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cxnSp>
        <p:nvCxnSpPr>
          <p:cNvPr id="55" name="直接连接符 54">
            <a:extLst>
              <a:ext uri="{FF2B5EF4-FFF2-40B4-BE49-F238E27FC236}">
                <a16:creationId xmlns:a16="http://schemas.microsoft.com/office/drawing/2014/main" id="{AED255FB-08E3-4712-AE2D-1009352F5579}"/>
              </a:ext>
            </a:extLst>
          </p:cNvPr>
          <p:cNvCxnSpPr>
            <a:cxnSpLocks/>
          </p:cNvCxnSpPr>
          <p:nvPr/>
        </p:nvCxnSpPr>
        <p:spPr>
          <a:xfrm>
            <a:off x="10941474" y="5830886"/>
            <a:ext cx="804212" cy="804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DE097887-CFBF-0BFA-89B1-45FF9E806561}"/>
              </a:ext>
            </a:extLst>
          </p:cNvPr>
          <p:cNvSpPr/>
          <p:nvPr/>
        </p:nvSpPr>
        <p:spPr>
          <a:xfrm>
            <a:off x="1387938" y="2372800"/>
            <a:ext cx="4572000" cy="523218"/>
          </a:xfrm>
          <a:prstGeom prst="rect">
            <a:avLst/>
          </a:prstGeom>
        </p:spPr>
        <p:txBody>
          <a:bodyPr lIns="91438" tIns="45719" rIns="91438" bIns="45719">
            <a:spAutoFit/>
          </a:bodyPr>
          <a:lstStyle/>
          <a:p>
            <a:pPr fontAlgn="base">
              <a:spcBef>
                <a:spcPct val="0"/>
              </a:spcBef>
              <a:spcAft>
                <a:spcPct val="0"/>
              </a:spcAft>
            </a:pPr>
            <a:r>
              <a:rPr lang="zh-CN" altLang="en-US" sz="2800" b="1" dirty="0">
                <a:solidFill>
                  <a:prstClr val="white"/>
                </a:solidFill>
                <a:latin typeface="微软雅黑" panose="020B0503020204020204" pitchFamily="34" charset="-122"/>
                <a:ea typeface="微软雅黑" panose="020B0503020204020204" pitchFamily="34" charset="-122"/>
                <a:cs typeface="+mn-ea"/>
                <a:sym typeface="+mn-lt"/>
              </a:rPr>
              <a:t>一、世界通史</a:t>
            </a:r>
          </a:p>
        </p:txBody>
      </p:sp>
      <p:sp>
        <p:nvSpPr>
          <p:cNvPr id="4" name="矩形 3">
            <a:extLst>
              <a:ext uri="{FF2B5EF4-FFF2-40B4-BE49-F238E27FC236}">
                <a16:creationId xmlns:a16="http://schemas.microsoft.com/office/drawing/2014/main" id="{DF12E7E8-7AA5-79EB-42BD-70CCDAB32BDD}"/>
              </a:ext>
            </a:extLst>
          </p:cNvPr>
          <p:cNvSpPr/>
          <p:nvPr/>
        </p:nvSpPr>
        <p:spPr>
          <a:xfrm>
            <a:off x="1368185" y="3241297"/>
            <a:ext cx="4572000" cy="523218"/>
          </a:xfrm>
          <a:prstGeom prst="rect">
            <a:avLst/>
          </a:prstGeom>
        </p:spPr>
        <p:txBody>
          <a:bodyPr lIns="91438" tIns="45719" rIns="91438" bIns="45719">
            <a:spAutoFit/>
          </a:bodyPr>
          <a:lstStyle/>
          <a:p>
            <a:pPr fontAlgn="base">
              <a:spcBef>
                <a:spcPct val="0"/>
              </a:spcBef>
              <a:spcAft>
                <a:spcPct val="0"/>
              </a:spcAft>
            </a:pPr>
            <a:r>
              <a:rPr lang="zh-CN" altLang="en-US" sz="2800" b="1" dirty="0">
                <a:solidFill>
                  <a:prstClr val="white"/>
                </a:solidFill>
                <a:latin typeface="微软雅黑" panose="020B0503020204020204" pitchFamily="34" charset="-122"/>
                <a:ea typeface="微软雅黑" panose="020B0503020204020204" pitchFamily="34" charset="-122"/>
                <a:cs typeface="+mn-ea"/>
                <a:sym typeface="+mn-lt"/>
              </a:rPr>
              <a:t>二、世界古代史</a:t>
            </a:r>
          </a:p>
        </p:txBody>
      </p:sp>
      <p:sp>
        <p:nvSpPr>
          <p:cNvPr id="9" name="矩形 8">
            <a:extLst>
              <a:ext uri="{FF2B5EF4-FFF2-40B4-BE49-F238E27FC236}">
                <a16:creationId xmlns:a16="http://schemas.microsoft.com/office/drawing/2014/main" id="{0316F2D4-928F-A9C1-1C25-49D5A27542BC}"/>
              </a:ext>
            </a:extLst>
          </p:cNvPr>
          <p:cNvSpPr/>
          <p:nvPr/>
        </p:nvSpPr>
        <p:spPr>
          <a:xfrm>
            <a:off x="1387938" y="4190577"/>
            <a:ext cx="4572000" cy="523218"/>
          </a:xfrm>
          <a:prstGeom prst="rect">
            <a:avLst/>
          </a:prstGeom>
        </p:spPr>
        <p:txBody>
          <a:bodyPr lIns="91438" tIns="45719" rIns="91438" bIns="45719">
            <a:spAutoFit/>
          </a:bodyPr>
          <a:lstStyle/>
          <a:p>
            <a:pPr fontAlgn="base">
              <a:spcBef>
                <a:spcPct val="0"/>
              </a:spcBef>
              <a:spcAft>
                <a:spcPct val="0"/>
              </a:spcAft>
            </a:pPr>
            <a:r>
              <a:rPr lang="zh-CN" altLang="en-US" sz="2800" b="1" dirty="0">
                <a:solidFill>
                  <a:prstClr val="white"/>
                </a:solidFill>
                <a:latin typeface="微软雅黑" panose="020B0503020204020204" pitchFamily="34" charset="-122"/>
                <a:ea typeface="微软雅黑" panose="020B0503020204020204" pitchFamily="34" charset="-122"/>
                <a:cs typeface="+mn-ea"/>
                <a:sym typeface="+mn-lt"/>
              </a:rPr>
              <a:t>三、其他推荐</a:t>
            </a:r>
          </a:p>
        </p:txBody>
      </p:sp>
    </p:spTree>
    <p:extLst>
      <p:ext uri="{BB962C8B-B14F-4D97-AF65-F5344CB8AC3E}">
        <p14:creationId xmlns:p14="http://schemas.microsoft.com/office/powerpoint/2010/main" val="10201477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1FB0FC9-0D5C-43C9-9E2B-F9B8AB1456C2}"/>
              </a:ext>
            </a:extLst>
          </p:cNvPr>
          <p:cNvSpPr/>
          <p:nvPr/>
        </p:nvSpPr>
        <p:spPr>
          <a:xfrm>
            <a:off x="725109" y="1149756"/>
            <a:ext cx="3037803" cy="743984"/>
          </a:xfrm>
          <a:prstGeom prst="rect">
            <a:avLst/>
          </a:prstGeom>
        </p:spPr>
        <p:txBody>
          <a:bodyPr wrap="square" lIns="91438" tIns="45719" rIns="91438" bIns="45719">
            <a:spAutoFit/>
          </a:bodyPr>
          <a:lstStyle/>
          <a:p>
            <a:pPr algn="ctr">
              <a:lnSpc>
                <a:spcPct val="150000"/>
              </a:lnSpc>
              <a:spcBef>
                <a:spcPct val="20000"/>
              </a:spcBef>
            </a:pP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西方史学史</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3200" b="1" dirty="0">
              <a:solidFill>
                <a:srgbClr val="111A1F"/>
              </a:solidFill>
              <a:latin typeface="微软雅黑" panose="020B0503020204020204" pitchFamily="34" charset="-122"/>
              <a:ea typeface="微软雅黑" panose="020B0503020204020204" pitchFamily="34" charset="-122"/>
              <a:cs typeface="+mn-ea"/>
              <a:sym typeface="+mn-lt"/>
            </a:endParaRPr>
          </a:p>
        </p:txBody>
      </p:sp>
      <p:sp>
        <p:nvSpPr>
          <p:cNvPr id="6" name="矩形 5">
            <a:extLst>
              <a:ext uri="{FF2B5EF4-FFF2-40B4-BE49-F238E27FC236}">
                <a16:creationId xmlns:a16="http://schemas.microsoft.com/office/drawing/2014/main" id="{99D9D923-4562-4C05-87F9-2B5F89E34D2B}"/>
              </a:ext>
            </a:extLst>
          </p:cNvPr>
          <p:cNvSpPr/>
          <p:nvPr/>
        </p:nvSpPr>
        <p:spPr>
          <a:xfrm>
            <a:off x="725109" y="2072783"/>
            <a:ext cx="4246843" cy="1546062"/>
          </a:xfrm>
          <a:prstGeom prst="rect">
            <a:avLst/>
          </a:prstGeom>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作者：张广智</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出版社：复旦大学出版社</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出版时间：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2018</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6</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月</a:t>
            </a:r>
          </a:p>
        </p:txBody>
      </p:sp>
      <p:sp>
        <p:nvSpPr>
          <p:cNvPr id="7" name="矩形 6">
            <a:extLst>
              <a:ext uri="{FF2B5EF4-FFF2-40B4-BE49-F238E27FC236}">
                <a16:creationId xmlns:a16="http://schemas.microsoft.com/office/drawing/2014/main" id="{97660171-AF4E-2F9C-133D-F0474BAB698B}"/>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三、其他</a:t>
            </a:r>
          </a:p>
        </p:txBody>
      </p:sp>
      <p:pic>
        <p:nvPicPr>
          <p:cNvPr id="4" name="图片 3">
            <a:extLst>
              <a:ext uri="{FF2B5EF4-FFF2-40B4-BE49-F238E27FC236}">
                <a16:creationId xmlns:a16="http://schemas.microsoft.com/office/drawing/2014/main" id="{E4ADA124-D750-318A-65D9-7B89B65ED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250" y="1113412"/>
            <a:ext cx="3529230" cy="4803062"/>
          </a:xfrm>
          <a:prstGeom prst="rect">
            <a:avLst/>
          </a:prstGeom>
        </p:spPr>
      </p:pic>
      <p:sp>
        <p:nvSpPr>
          <p:cNvPr id="2" name="文本框 1">
            <a:extLst>
              <a:ext uri="{FF2B5EF4-FFF2-40B4-BE49-F238E27FC236}">
                <a16:creationId xmlns:a16="http://schemas.microsoft.com/office/drawing/2014/main" id="{B9CD6C65-CBDF-56DE-010A-ADD5DD05CE08}"/>
              </a:ext>
            </a:extLst>
          </p:cNvPr>
          <p:cNvSpPr txBox="1"/>
          <p:nvPr/>
        </p:nvSpPr>
        <p:spPr>
          <a:xfrm>
            <a:off x="725109" y="4031109"/>
            <a:ext cx="6248400" cy="1938992"/>
          </a:xfrm>
          <a:prstGeom prst="rect">
            <a:avLst/>
          </a:prstGeom>
          <a:solidFill>
            <a:schemeClr val="accent2">
              <a:lumMod val="20000"/>
              <a:lumOff val="80000"/>
            </a:schemeClr>
          </a:solidFill>
        </p:spPr>
        <p:txBody>
          <a:bodyPr wrap="square">
            <a:spAutoFit/>
          </a:bodyPr>
          <a:lstStyle/>
          <a:p>
            <a:r>
              <a:rPr lang="zh-CN" altLang="en-US" sz="2000" b="1" dirty="0">
                <a:latin typeface="楷体" panose="02010609060101010101" pitchFamily="49" charset="-122"/>
                <a:ea typeface="楷体" panose="02010609060101010101" pitchFamily="49" charset="-122"/>
              </a:rPr>
              <a:t>    </a:t>
            </a:r>
            <a:r>
              <a:rPr lang="zh-CN" altLang="en-US" sz="2000" b="1" i="0" dirty="0">
                <a:effectLst/>
                <a:latin typeface="楷体" panose="02010609060101010101" pitchFamily="49" charset="-122"/>
                <a:ea typeface="楷体" panose="02010609060101010101" pitchFamily="49" charset="-122"/>
              </a:rPr>
              <a:t>古典部分，阐述古代希腊罗马史学及其对后世的深刻影响；中世纪部分，阐述欧洲文艺复兴运动以前占据支配地位的基督教神学史观及其他史学；近代部分，阐述西方各国史学的发展演变，涉及各种史学流派与思潮；现当代部分，阐述</a:t>
            </a:r>
            <a:r>
              <a:rPr lang="en-US" altLang="zh-CN" sz="2000" b="1" i="0" dirty="0">
                <a:effectLst/>
                <a:latin typeface="楷体" panose="02010609060101010101" pitchFamily="49" charset="-122"/>
                <a:ea typeface="楷体" panose="02010609060101010101" pitchFamily="49" charset="-122"/>
              </a:rPr>
              <a:t>20</a:t>
            </a:r>
            <a:r>
              <a:rPr lang="zh-CN" altLang="en-US" sz="2000" b="1" i="0" dirty="0">
                <a:effectLst/>
                <a:latin typeface="楷体" panose="02010609060101010101" pitchFamily="49" charset="-122"/>
                <a:ea typeface="楷体" panose="02010609060101010101" pitchFamily="49" charset="-122"/>
              </a:rPr>
              <a:t>世纪的西方史学，主要是西方新史学的发展进程及其在当代的新趋势。</a:t>
            </a:r>
          </a:p>
        </p:txBody>
      </p:sp>
    </p:spTree>
    <p:extLst>
      <p:ext uri="{BB962C8B-B14F-4D97-AF65-F5344CB8AC3E}">
        <p14:creationId xmlns:p14="http://schemas.microsoft.com/office/powerpoint/2010/main" val="37779503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1FB0FC9-0D5C-43C9-9E2B-F9B8AB1456C2}"/>
              </a:ext>
            </a:extLst>
          </p:cNvPr>
          <p:cNvSpPr/>
          <p:nvPr/>
        </p:nvSpPr>
        <p:spPr>
          <a:xfrm>
            <a:off x="695960" y="998216"/>
            <a:ext cx="3592891" cy="743984"/>
          </a:xfrm>
          <a:prstGeom prst="rect">
            <a:avLst/>
          </a:prstGeom>
        </p:spPr>
        <p:txBody>
          <a:bodyPr wrap="square" lIns="91438" tIns="45719" rIns="91438" bIns="45719">
            <a:spAutoFit/>
          </a:bodyPr>
          <a:lstStyle/>
          <a:p>
            <a:pPr algn="ctr">
              <a:lnSpc>
                <a:spcPct val="150000"/>
              </a:lnSpc>
              <a:spcBef>
                <a:spcPct val="20000"/>
              </a:spcBef>
            </a:pP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欧洲文明十五讲</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3200" b="1" dirty="0">
              <a:solidFill>
                <a:srgbClr val="111A1F"/>
              </a:solidFill>
              <a:latin typeface="微软雅黑" panose="020B0503020204020204" pitchFamily="34" charset="-122"/>
              <a:ea typeface="微软雅黑" panose="020B0503020204020204" pitchFamily="34" charset="-122"/>
              <a:cs typeface="+mn-ea"/>
              <a:sym typeface="+mn-lt"/>
            </a:endParaRPr>
          </a:p>
        </p:txBody>
      </p:sp>
      <p:sp>
        <p:nvSpPr>
          <p:cNvPr id="6" name="矩形 5">
            <a:extLst>
              <a:ext uri="{FF2B5EF4-FFF2-40B4-BE49-F238E27FC236}">
                <a16:creationId xmlns:a16="http://schemas.microsoft.com/office/drawing/2014/main" id="{99D9D923-4562-4C05-87F9-2B5F89E34D2B}"/>
              </a:ext>
            </a:extLst>
          </p:cNvPr>
          <p:cNvSpPr/>
          <p:nvPr/>
        </p:nvSpPr>
        <p:spPr>
          <a:xfrm>
            <a:off x="695960" y="2056651"/>
            <a:ext cx="4246843" cy="2007727"/>
          </a:xfrm>
          <a:prstGeom prst="rect">
            <a:avLst/>
          </a:prstGeom>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书名：欧洲文明十五讲（典藏版）作者：陈乐民</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出版社：北京大学出版社</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出版时间：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2020</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7</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月</a:t>
            </a:r>
          </a:p>
        </p:txBody>
      </p:sp>
      <p:sp>
        <p:nvSpPr>
          <p:cNvPr id="7" name="矩形 6">
            <a:extLst>
              <a:ext uri="{FF2B5EF4-FFF2-40B4-BE49-F238E27FC236}">
                <a16:creationId xmlns:a16="http://schemas.microsoft.com/office/drawing/2014/main" id="{97660171-AF4E-2F9C-133D-F0474BAB698B}"/>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三、其他</a:t>
            </a:r>
          </a:p>
        </p:txBody>
      </p:sp>
      <p:pic>
        <p:nvPicPr>
          <p:cNvPr id="3" name="图片 2">
            <a:extLst>
              <a:ext uri="{FF2B5EF4-FFF2-40B4-BE49-F238E27FC236}">
                <a16:creationId xmlns:a16="http://schemas.microsoft.com/office/drawing/2014/main" id="{E7C2D526-27EA-6816-1F14-4F81D0F69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6704" y="998216"/>
            <a:ext cx="3411496" cy="4853944"/>
          </a:xfrm>
          <a:prstGeom prst="rect">
            <a:avLst/>
          </a:prstGeom>
        </p:spPr>
      </p:pic>
      <p:sp>
        <p:nvSpPr>
          <p:cNvPr id="9" name="文本框 8">
            <a:extLst>
              <a:ext uri="{FF2B5EF4-FFF2-40B4-BE49-F238E27FC236}">
                <a16:creationId xmlns:a16="http://schemas.microsoft.com/office/drawing/2014/main" id="{1B7E6AD0-08C4-43CC-C604-106CE8684728}"/>
              </a:ext>
            </a:extLst>
          </p:cNvPr>
          <p:cNvSpPr txBox="1"/>
          <p:nvPr/>
        </p:nvSpPr>
        <p:spPr>
          <a:xfrm>
            <a:off x="695960" y="4299581"/>
            <a:ext cx="6248400" cy="1631216"/>
          </a:xfrm>
          <a:prstGeom prst="rect">
            <a:avLst/>
          </a:prstGeom>
          <a:solidFill>
            <a:schemeClr val="accent2">
              <a:lumMod val="20000"/>
              <a:lumOff val="80000"/>
            </a:schemeClr>
          </a:solidFill>
        </p:spPr>
        <p:txBody>
          <a:bodyPr wrap="square">
            <a:spAutoFit/>
          </a:bodyPr>
          <a:lstStyle/>
          <a:p>
            <a:r>
              <a:rPr lang="zh-CN" altLang="en-US" sz="2000" b="1" i="0" dirty="0">
                <a:effectLst/>
                <a:latin typeface="楷体" panose="02010609060101010101" pitchFamily="49" charset="-122"/>
                <a:ea typeface="楷体" panose="02010609060101010101" pitchFamily="49" charset="-122"/>
              </a:rPr>
              <a:t>      本书融汇了作者多年研究和治学的心得。作者以通俗易懂的语言，深入浅出地讲述了欧洲文明发展的历史，并着重讨论了欧洲文明中的重大历史事件和关键时段，如欧洲文明的起源、中世纪时期、文艺复兴、宗教改革、启蒙运动等。</a:t>
            </a:r>
            <a:endParaRPr lang="zh-CN" altLang="en-US" sz="20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3127124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1FB0FC9-0D5C-43C9-9E2B-F9B8AB1456C2}"/>
              </a:ext>
            </a:extLst>
          </p:cNvPr>
          <p:cNvSpPr/>
          <p:nvPr/>
        </p:nvSpPr>
        <p:spPr>
          <a:xfrm>
            <a:off x="695960" y="998216"/>
            <a:ext cx="5613400" cy="743984"/>
          </a:xfrm>
          <a:prstGeom prst="rect">
            <a:avLst/>
          </a:prstGeom>
        </p:spPr>
        <p:txBody>
          <a:bodyPr wrap="square" lIns="91438" tIns="45719" rIns="91438" bIns="45719">
            <a:spAutoFit/>
          </a:bodyPr>
          <a:lstStyle/>
          <a:p>
            <a:pPr algn="ctr">
              <a:lnSpc>
                <a:spcPct val="150000"/>
              </a:lnSpc>
              <a:spcBef>
                <a:spcPct val="20000"/>
              </a:spcBef>
            </a:pP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你一定爱读的极简欧洲史</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3200" b="1" dirty="0">
              <a:solidFill>
                <a:srgbClr val="111A1F"/>
              </a:solidFill>
              <a:latin typeface="微软雅黑" panose="020B0503020204020204" pitchFamily="34" charset="-122"/>
              <a:ea typeface="微软雅黑" panose="020B0503020204020204" pitchFamily="34" charset="-122"/>
              <a:cs typeface="+mn-ea"/>
              <a:sym typeface="+mn-lt"/>
            </a:endParaRPr>
          </a:p>
        </p:txBody>
      </p:sp>
      <p:sp>
        <p:nvSpPr>
          <p:cNvPr id="6" name="矩形 5">
            <a:extLst>
              <a:ext uri="{FF2B5EF4-FFF2-40B4-BE49-F238E27FC236}">
                <a16:creationId xmlns:a16="http://schemas.microsoft.com/office/drawing/2014/main" id="{99D9D923-4562-4C05-87F9-2B5F89E34D2B}"/>
              </a:ext>
            </a:extLst>
          </p:cNvPr>
          <p:cNvSpPr/>
          <p:nvPr/>
        </p:nvSpPr>
        <p:spPr>
          <a:xfrm>
            <a:off x="695960" y="2056651"/>
            <a:ext cx="4246843" cy="1546062"/>
          </a:xfrm>
          <a:prstGeom prst="rect">
            <a:avLst/>
          </a:prstGeom>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作者：</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澳</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约翰</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赫斯特</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出版社：广西师范大学出版社</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出版时间：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2018</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6</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月</a:t>
            </a:r>
          </a:p>
        </p:txBody>
      </p:sp>
      <p:sp>
        <p:nvSpPr>
          <p:cNvPr id="7" name="矩形 6">
            <a:extLst>
              <a:ext uri="{FF2B5EF4-FFF2-40B4-BE49-F238E27FC236}">
                <a16:creationId xmlns:a16="http://schemas.microsoft.com/office/drawing/2014/main" id="{97660171-AF4E-2F9C-133D-F0474BAB698B}"/>
              </a:ext>
            </a:extLst>
          </p:cNvPr>
          <p:cNvSpPr/>
          <p:nvPr/>
        </p:nvSpPr>
        <p:spPr>
          <a:xfrm>
            <a:off x="0" y="0"/>
            <a:ext cx="1219200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三、其他</a:t>
            </a:r>
          </a:p>
        </p:txBody>
      </p:sp>
      <p:sp>
        <p:nvSpPr>
          <p:cNvPr id="9" name="文本框 8">
            <a:extLst>
              <a:ext uri="{FF2B5EF4-FFF2-40B4-BE49-F238E27FC236}">
                <a16:creationId xmlns:a16="http://schemas.microsoft.com/office/drawing/2014/main" id="{1B7E6AD0-08C4-43CC-C604-106CE8684728}"/>
              </a:ext>
            </a:extLst>
          </p:cNvPr>
          <p:cNvSpPr txBox="1"/>
          <p:nvPr/>
        </p:nvSpPr>
        <p:spPr>
          <a:xfrm>
            <a:off x="695960" y="3917164"/>
            <a:ext cx="6248400" cy="2246769"/>
          </a:xfrm>
          <a:prstGeom prst="rect">
            <a:avLst/>
          </a:prstGeom>
          <a:solidFill>
            <a:schemeClr val="accent2">
              <a:lumMod val="20000"/>
              <a:lumOff val="80000"/>
            </a:schemeClr>
          </a:solidFill>
        </p:spPr>
        <p:txBody>
          <a:bodyPr wrap="square">
            <a:spAutoFit/>
          </a:bodyPr>
          <a:lstStyle/>
          <a:p>
            <a:r>
              <a:rPr lang="zh-CN" altLang="en-US" sz="2000" b="1" i="0" dirty="0">
                <a:effectLst/>
                <a:latin typeface="楷体" panose="02010609060101010101" pitchFamily="49" charset="-122"/>
                <a:ea typeface="楷体" panose="02010609060101010101" pitchFamily="49" charset="-122"/>
              </a:rPr>
              <a:t>     作者以三大元素（古希腊罗马文化、基督教教义以及日耳曼战士文化）开篇，描述了这三大元素如何彼此强化，又相互对立，最终形塑为欧洲文明的内核；继而在诸多世纪以来催生帝国与城邦，激发征服与内省，造就出许多性格分明的人物，如仁慈的皇帝、好斗的教皇、侠义的骑士，乃至世上第一批享受繁荣和启蒙果实的公民。</a:t>
            </a:r>
          </a:p>
        </p:txBody>
      </p:sp>
      <p:pic>
        <p:nvPicPr>
          <p:cNvPr id="4" name="图片 3">
            <a:extLst>
              <a:ext uri="{FF2B5EF4-FFF2-40B4-BE49-F238E27FC236}">
                <a16:creationId xmlns:a16="http://schemas.microsoft.com/office/drawing/2014/main" id="{E756420A-84E1-7BE0-B299-120DDC5DB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725" y="1074466"/>
            <a:ext cx="3334042" cy="5056493"/>
          </a:xfrm>
          <a:prstGeom prst="rect">
            <a:avLst/>
          </a:prstGeom>
        </p:spPr>
      </p:pic>
    </p:spTree>
    <p:extLst>
      <p:ext uri="{BB962C8B-B14F-4D97-AF65-F5344CB8AC3E}">
        <p14:creationId xmlns:p14="http://schemas.microsoft.com/office/powerpoint/2010/main" val="181418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5AC2C97-C3D5-AA4B-53DE-96D9911CA8E9}"/>
              </a:ext>
            </a:extLst>
          </p:cNvPr>
          <p:cNvPicPr>
            <a:picLocks noChangeAspect="1"/>
          </p:cNvPicPr>
          <p:nvPr/>
        </p:nvPicPr>
        <p:blipFill rotWithShape="1">
          <a:blip r:embed="rId2">
            <a:extLst>
              <a:ext uri="{28A0092B-C50C-407E-A947-70E740481C1C}">
                <a14:useLocalDpi xmlns:a14="http://schemas.microsoft.com/office/drawing/2010/main" val="0"/>
              </a:ext>
            </a:extLst>
          </a:blip>
          <a:srcRect b="11464"/>
          <a:stretch/>
        </p:blipFill>
        <p:spPr>
          <a:xfrm>
            <a:off x="6817359" y="862540"/>
            <a:ext cx="4176695" cy="4968667"/>
          </a:xfrm>
          <a:prstGeom prst="rect">
            <a:avLst/>
          </a:prstGeom>
          <a:ln>
            <a:noFill/>
          </a:ln>
          <a:effectLst>
            <a:outerShdw blurRad="292100" dist="139700" dir="2700000" algn="tl" rotWithShape="0">
              <a:srgbClr val="333333">
                <a:alpha val="65000"/>
              </a:srgbClr>
            </a:outerShdw>
          </a:effectLst>
        </p:spPr>
      </p:pic>
      <p:sp>
        <p:nvSpPr>
          <p:cNvPr id="7" name="TextBox 17">
            <a:extLst>
              <a:ext uri="{FF2B5EF4-FFF2-40B4-BE49-F238E27FC236}">
                <a16:creationId xmlns:a16="http://schemas.microsoft.com/office/drawing/2014/main" id="{86B651A5-DC03-4882-0741-82561DC8079D}"/>
              </a:ext>
            </a:extLst>
          </p:cNvPr>
          <p:cNvSpPr txBox="1"/>
          <p:nvPr/>
        </p:nvSpPr>
        <p:spPr>
          <a:xfrm>
            <a:off x="629920" y="862540"/>
            <a:ext cx="5852160" cy="4968666"/>
          </a:xfrm>
          <a:prstGeom prst="rect">
            <a:avLst/>
          </a:prstGeom>
          <a:noFill/>
          <a:ln>
            <a:solidFill>
              <a:srgbClr val="551C02"/>
            </a:solidFill>
          </a:ln>
        </p:spPr>
        <p:txBody>
          <a:bodyPr wrap="square" lIns="68579" tIns="34289" rIns="68579" bIns="34289" rtlCol="0">
            <a:spAutoFit/>
          </a:bodyPr>
          <a:lstStyle/>
          <a:p>
            <a:pPr fontAlgn="base">
              <a:lnSpc>
                <a:spcPct val="150000"/>
              </a:lnSpc>
              <a:spcBef>
                <a:spcPct val="0"/>
              </a:spcBef>
              <a:spcAft>
                <a:spcPct val="0"/>
              </a:spcAft>
            </a:pP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    阅读是一所避难所，在这动荡之际，我们都是</a:t>
            </a: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有所不为的反叛者</a:t>
            </a: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，在这个</a:t>
            </a: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漫长的余生</a:t>
            </a: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，有些事</a:t>
            </a: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总会过去，总会到来</a:t>
            </a:r>
            <a:r>
              <a:rPr lang="en-US" altLang="zh-CN" sz="24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2400" b="1" dirty="0">
                <a:solidFill>
                  <a:srgbClr val="111A1F"/>
                </a:solidFill>
                <a:latin typeface="微软雅黑" panose="020B0503020204020204" pitchFamily="34" charset="-122"/>
                <a:ea typeface="微软雅黑" panose="020B0503020204020204" pitchFamily="34" charset="-122"/>
                <a:cs typeface="+mn-ea"/>
                <a:sym typeface="+mn-lt"/>
              </a:rPr>
              <a:t>。</a:t>
            </a:r>
            <a:endParaRPr lang="en-US" altLang="zh-CN" sz="2400" b="1" dirty="0">
              <a:solidFill>
                <a:srgbClr val="111A1F"/>
              </a:solidFill>
              <a:latin typeface="微软雅黑" panose="020B0503020204020204" pitchFamily="34" charset="-122"/>
              <a:ea typeface="微软雅黑" panose="020B0503020204020204" pitchFamily="34" charset="-122"/>
              <a:cs typeface="+mn-ea"/>
              <a:sym typeface="+mn-lt"/>
            </a:endParaRPr>
          </a:p>
          <a:p>
            <a:pPr fontAlgn="base">
              <a:lnSpc>
                <a:spcPct val="150000"/>
              </a:lnSpc>
              <a:spcBef>
                <a:spcPct val="0"/>
              </a:spcBef>
              <a:spcAft>
                <a:spcPct val="0"/>
              </a:spcAft>
            </a:pPr>
            <a:r>
              <a:rPr lang="zh-CN" altLang="en-US" sz="2400" b="1" dirty="0">
                <a:solidFill>
                  <a:srgbClr val="111A1F"/>
                </a:solidFill>
                <a:latin typeface="楷体" panose="02010609060101010101" pitchFamily="49" charset="-122"/>
                <a:ea typeface="楷体" panose="02010609060101010101" pitchFamily="49" charset="-122"/>
                <a:cs typeface="+mn-ea"/>
                <a:sym typeface="+mn-lt"/>
              </a:rPr>
              <a:t>    “我们原来都是一艘忒修斯之船，旅途中每经历一次考验，就能替换一块更坚固的船板，当走出足够远，它将是一艘新船。”</a:t>
            </a:r>
            <a:r>
              <a:rPr lang="en-US" altLang="zh-CN" sz="2400" b="1" dirty="0">
                <a:solidFill>
                  <a:srgbClr val="111A1F"/>
                </a:solidFill>
                <a:latin typeface="楷体" panose="02010609060101010101" pitchFamily="49" charset="-122"/>
                <a:ea typeface="楷体" panose="02010609060101010101" pitchFamily="49" charset="-122"/>
                <a:cs typeface="+mn-ea"/>
                <a:sym typeface="+mn-lt"/>
              </a:rPr>
              <a:t> </a:t>
            </a:r>
          </a:p>
          <a:p>
            <a:pPr algn="r" fontAlgn="base">
              <a:lnSpc>
                <a:spcPct val="150000"/>
              </a:lnSpc>
              <a:spcBef>
                <a:spcPct val="0"/>
              </a:spcBef>
              <a:spcAft>
                <a:spcPct val="0"/>
              </a:spcAft>
            </a:pPr>
            <a:r>
              <a:rPr lang="en-US" altLang="zh-CN" sz="2400" b="1" dirty="0">
                <a:solidFill>
                  <a:srgbClr val="111A1F"/>
                </a:solidFill>
                <a:latin typeface="楷体" panose="02010609060101010101" pitchFamily="49" charset="-122"/>
                <a:ea typeface="楷体" panose="02010609060101010101" pitchFamily="49" charset="-122"/>
                <a:cs typeface="+mn-ea"/>
                <a:sym typeface="+mn-lt"/>
              </a:rPr>
              <a:t>——</a:t>
            </a:r>
            <a:r>
              <a:rPr lang="zh-CN" altLang="en-US" sz="2400" b="1" dirty="0">
                <a:solidFill>
                  <a:srgbClr val="111A1F"/>
                </a:solidFill>
                <a:latin typeface="楷体" panose="02010609060101010101" pitchFamily="49" charset="-122"/>
                <a:ea typeface="楷体" panose="02010609060101010101" pitchFamily="49" charset="-122"/>
                <a:cs typeface="+mn-ea"/>
                <a:sym typeface="+mn-lt"/>
              </a:rPr>
              <a:t>王潇</a:t>
            </a:r>
            <a:r>
              <a:rPr lang="en-US" altLang="zh-CN" sz="2400" b="1" dirty="0">
                <a:solidFill>
                  <a:srgbClr val="111A1F"/>
                </a:solidFill>
                <a:latin typeface="楷体" panose="02010609060101010101" pitchFamily="49" charset="-122"/>
                <a:ea typeface="楷体" panose="02010609060101010101" pitchFamily="49" charset="-122"/>
                <a:cs typeface="+mn-ea"/>
                <a:sym typeface="+mn-lt"/>
              </a:rPr>
              <a:t>《</a:t>
            </a:r>
            <a:r>
              <a:rPr lang="zh-CN" altLang="en-US" sz="2400" b="1" dirty="0">
                <a:solidFill>
                  <a:srgbClr val="111A1F"/>
                </a:solidFill>
                <a:latin typeface="楷体" panose="02010609060101010101" pitchFamily="49" charset="-122"/>
                <a:ea typeface="楷体" panose="02010609060101010101" pitchFamily="49" charset="-122"/>
                <a:cs typeface="+mn-ea"/>
                <a:sym typeface="+mn-lt"/>
              </a:rPr>
              <a:t>总会过去，终会到来</a:t>
            </a:r>
            <a:r>
              <a:rPr lang="en-US" altLang="zh-CN" sz="2400" b="1" dirty="0">
                <a:solidFill>
                  <a:srgbClr val="111A1F"/>
                </a:solidFill>
                <a:latin typeface="楷体" panose="02010609060101010101" pitchFamily="49" charset="-122"/>
                <a:ea typeface="楷体" panose="02010609060101010101" pitchFamily="49" charset="-122"/>
                <a:cs typeface="+mn-ea"/>
                <a:sym typeface="+mn-lt"/>
              </a:rPr>
              <a:t>》</a:t>
            </a:r>
          </a:p>
        </p:txBody>
      </p:sp>
    </p:spTree>
    <p:extLst>
      <p:ext uri="{BB962C8B-B14F-4D97-AF65-F5344CB8AC3E}">
        <p14:creationId xmlns:p14="http://schemas.microsoft.com/office/powerpoint/2010/main" val="28080973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558D3AF-022C-1BBA-9E22-B3988576B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077" y="790575"/>
            <a:ext cx="3581083" cy="5276850"/>
          </a:xfrm>
          <a:prstGeom prst="rect">
            <a:avLst/>
          </a:prstGeom>
        </p:spPr>
      </p:pic>
      <p:sp>
        <p:nvSpPr>
          <p:cNvPr id="7" name="文本框 6">
            <a:extLst>
              <a:ext uri="{FF2B5EF4-FFF2-40B4-BE49-F238E27FC236}">
                <a16:creationId xmlns:a16="http://schemas.microsoft.com/office/drawing/2014/main" id="{E307F4F0-F219-6E6C-AB55-93759F00204F}"/>
              </a:ext>
            </a:extLst>
          </p:cNvPr>
          <p:cNvSpPr txBox="1"/>
          <p:nvPr/>
        </p:nvSpPr>
        <p:spPr>
          <a:xfrm>
            <a:off x="1168400" y="3022937"/>
            <a:ext cx="6014720" cy="2062103"/>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rPr>
              <a:t>作者</a:t>
            </a:r>
            <a:r>
              <a:rPr lang="en-US" altLang="zh-CN" sz="3200" b="1" dirty="0">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钱乘旦</a:t>
            </a:r>
            <a:br>
              <a:rPr lang="zh-CN" altLang="en-US" sz="3200" b="1" dirty="0">
                <a:latin typeface="微软雅黑" panose="020B0503020204020204" pitchFamily="34" charset="-122"/>
                <a:ea typeface="微软雅黑" panose="020B0503020204020204" pitchFamily="34" charset="-122"/>
              </a:rPr>
            </a:br>
            <a:r>
              <a:rPr lang="zh-CN" altLang="en-US" sz="3200" b="1" dirty="0">
                <a:latin typeface="微软雅黑" panose="020B0503020204020204" pitchFamily="34" charset="-122"/>
                <a:ea typeface="微软雅黑" panose="020B0503020204020204" pitchFamily="34" charset="-122"/>
              </a:rPr>
              <a:t>出版社</a:t>
            </a:r>
            <a:r>
              <a:rPr lang="en-US" altLang="zh-CN" sz="3200" b="1" dirty="0">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北京大学出版社</a:t>
            </a:r>
            <a:br>
              <a:rPr lang="zh-CN" altLang="en-US" sz="3200" b="1" dirty="0">
                <a:latin typeface="微软雅黑" panose="020B0503020204020204" pitchFamily="34" charset="-122"/>
                <a:ea typeface="微软雅黑" panose="020B0503020204020204" pitchFamily="34" charset="-122"/>
              </a:rPr>
            </a:br>
            <a:r>
              <a:rPr lang="zh-CN" altLang="en-US" sz="3200" b="1" dirty="0">
                <a:latin typeface="微软雅黑" panose="020B0503020204020204" pitchFamily="34" charset="-122"/>
                <a:ea typeface="微软雅黑" panose="020B0503020204020204" pitchFamily="34" charset="-122"/>
              </a:rPr>
              <a:t>副标题</a:t>
            </a:r>
            <a:r>
              <a:rPr lang="en-US" altLang="zh-CN" sz="3200" b="1" dirty="0">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钱乘旦讲西方文化通论</a:t>
            </a:r>
            <a:br>
              <a:rPr lang="zh-CN" altLang="en-US" sz="3200" b="1" dirty="0">
                <a:latin typeface="微软雅黑" panose="020B0503020204020204" pitchFamily="34" charset="-122"/>
                <a:ea typeface="微软雅黑" panose="020B0503020204020204" pitchFamily="34" charset="-122"/>
              </a:rPr>
            </a:br>
            <a:r>
              <a:rPr lang="zh-CN" altLang="en-US" sz="3200" b="1" dirty="0">
                <a:latin typeface="微软雅黑" panose="020B0503020204020204" pitchFamily="34" charset="-122"/>
                <a:ea typeface="微软雅黑" panose="020B0503020204020204" pitchFamily="34" charset="-122"/>
              </a:rPr>
              <a:t>出版年</a:t>
            </a:r>
            <a:r>
              <a:rPr lang="en-US" altLang="zh-CN" sz="3200" b="1" dirty="0">
                <a:latin typeface="微软雅黑" panose="020B0503020204020204" pitchFamily="34" charset="-122"/>
                <a:ea typeface="微软雅黑" panose="020B0503020204020204" pitchFamily="34" charset="-122"/>
              </a:rPr>
              <a:t>: 2015-7</a:t>
            </a:r>
          </a:p>
        </p:txBody>
      </p:sp>
      <p:sp>
        <p:nvSpPr>
          <p:cNvPr id="8" name="矩形 7">
            <a:extLst>
              <a:ext uri="{FF2B5EF4-FFF2-40B4-BE49-F238E27FC236}">
                <a16:creationId xmlns:a16="http://schemas.microsoft.com/office/drawing/2014/main" id="{DCB94F6B-6BA2-E614-5E2F-0E34BEE75B3D}"/>
              </a:ext>
            </a:extLst>
          </p:cNvPr>
          <p:cNvSpPr/>
          <p:nvPr/>
        </p:nvSpPr>
        <p:spPr>
          <a:xfrm>
            <a:off x="0" y="0"/>
            <a:ext cx="1219200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一、世界通史</a:t>
            </a:r>
          </a:p>
        </p:txBody>
      </p:sp>
      <p:sp>
        <p:nvSpPr>
          <p:cNvPr id="9" name="矩形 8">
            <a:extLst>
              <a:ext uri="{FF2B5EF4-FFF2-40B4-BE49-F238E27FC236}">
                <a16:creationId xmlns:a16="http://schemas.microsoft.com/office/drawing/2014/main" id="{2F300C78-F8FB-E882-0EE2-477F10697FA9}"/>
              </a:ext>
            </a:extLst>
          </p:cNvPr>
          <p:cNvSpPr/>
          <p:nvPr/>
        </p:nvSpPr>
        <p:spPr>
          <a:xfrm>
            <a:off x="1168400" y="1720438"/>
            <a:ext cx="3037803" cy="743984"/>
          </a:xfrm>
          <a:prstGeom prst="rect">
            <a:avLst/>
          </a:prstGeom>
        </p:spPr>
        <p:txBody>
          <a:bodyPr wrap="square" lIns="91438" tIns="45719" rIns="91438" bIns="45719">
            <a:spAutoFit/>
          </a:bodyPr>
          <a:lstStyle/>
          <a:p>
            <a:pPr algn="ctr">
              <a:lnSpc>
                <a:spcPct val="150000"/>
              </a:lnSpc>
              <a:spcBef>
                <a:spcPct val="20000"/>
              </a:spcBef>
            </a:pP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西方那一块土</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3200" b="1" dirty="0">
              <a:solidFill>
                <a:srgbClr val="111A1F"/>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42471220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307F4F0-F219-6E6C-AB55-93759F00204F}"/>
              </a:ext>
            </a:extLst>
          </p:cNvPr>
          <p:cNvSpPr txBox="1"/>
          <p:nvPr/>
        </p:nvSpPr>
        <p:spPr>
          <a:xfrm>
            <a:off x="619760" y="2484457"/>
            <a:ext cx="6014720" cy="2554545"/>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rPr>
              <a:t>书名：全球通史：从史前到</a:t>
            </a:r>
            <a:r>
              <a:rPr lang="en-US" altLang="zh-CN" sz="3200" b="1" dirty="0">
                <a:latin typeface="微软雅黑" panose="020B0503020204020204" pitchFamily="34" charset="-122"/>
                <a:ea typeface="微软雅黑" panose="020B0503020204020204" pitchFamily="34" charset="-122"/>
              </a:rPr>
              <a:t>21</a:t>
            </a:r>
            <a:r>
              <a:rPr lang="zh-CN" altLang="en-US" sz="3200" b="1" dirty="0">
                <a:latin typeface="微软雅黑" panose="020B0503020204020204" pitchFamily="34" charset="-122"/>
                <a:ea typeface="微软雅黑" panose="020B0503020204020204" pitchFamily="34" charset="-122"/>
              </a:rPr>
              <a:t>世纪（第</a:t>
            </a:r>
            <a:r>
              <a:rPr lang="en-US" altLang="zh-CN" sz="3200" b="1" dirty="0">
                <a:latin typeface="微软雅黑" panose="020B0503020204020204" pitchFamily="34" charset="-122"/>
                <a:ea typeface="微软雅黑" panose="020B0503020204020204" pitchFamily="34" charset="-122"/>
              </a:rPr>
              <a:t>7</a:t>
            </a:r>
            <a:r>
              <a:rPr lang="zh-CN" altLang="en-US" sz="3200" b="1" dirty="0">
                <a:latin typeface="微软雅黑" panose="020B0503020204020204" pitchFamily="34" charset="-122"/>
                <a:ea typeface="微软雅黑" panose="020B0503020204020204" pitchFamily="34" charset="-122"/>
              </a:rPr>
              <a:t>版新校本）</a:t>
            </a:r>
            <a:endParaRPr lang="en-US" altLang="zh-CN" sz="3200" b="1" dirty="0">
              <a:latin typeface="微软雅黑" panose="020B0503020204020204" pitchFamily="34" charset="-122"/>
              <a:ea typeface="微软雅黑" panose="020B0503020204020204" pitchFamily="34" charset="-122"/>
            </a:endParaRPr>
          </a:p>
          <a:p>
            <a:r>
              <a:rPr lang="zh-CN" altLang="en-US" sz="3200" b="1" dirty="0">
                <a:latin typeface="微软雅黑" panose="020B0503020204020204" pitchFamily="34" charset="-122"/>
                <a:ea typeface="微软雅黑" panose="020B0503020204020204" pitchFamily="34" charset="-122"/>
              </a:rPr>
              <a:t>作者：</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美</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斯塔夫里阿诺斯</a:t>
            </a:r>
            <a:endParaRPr lang="en-US" altLang="zh-CN" sz="3200" b="1" dirty="0">
              <a:latin typeface="微软雅黑" panose="020B0503020204020204" pitchFamily="34" charset="-122"/>
              <a:ea typeface="微软雅黑" panose="020B0503020204020204" pitchFamily="34" charset="-122"/>
            </a:endParaRPr>
          </a:p>
          <a:p>
            <a:r>
              <a:rPr lang="zh-CN" altLang="en-US" sz="3200" b="1" dirty="0">
                <a:latin typeface="微软雅黑" panose="020B0503020204020204" pitchFamily="34" charset="-122"/>
                <a:ea typeface="微软雅黑" panose="020B0503020204020204" pitchFamily="34" charset="-122"/>
              </a:rPr>
              <a:t>译者：吴象婴；梁赤民</a:t>
            </a:r>
            <a:endParaRPr lang="en-US" altLang="zh-CN" sz="3200" b="1" dirty="0">
              <a:latin typeface="微软雅黑" panose="020B0503020204020204" pitchFamily="34" charset="-122"/>
              <a:ea typeface="微软雅黑" panose="020B0503020204020204" pitchFamily="34" charset="-122"/>
            </a:endParaRPr>
          </a:p>
          <a:p>
            <a:r>
              <a:rPr lang="zh-CN" altLang="en-US" sz="3200" b="1" dirty="0">
                <a:latin typeface="微软雅黑" panose="020B0503020204020204" pitchFamily="34" charset="-122"/>
                <a:ea typeface="微软雅黑" panose="020B0503020204020204" pitchFamily="34" charset="-122"/>
              </a:rPr>
              <a:t>出版社：北京大学出版社</a:t>
            </a:r>
            <a:endParaRPr lang="en-US" altLang="zh-CN" sz="3200" b="1" dirty="0">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DCB94F6B-6BA2-E614-5E2F-0E34BEE75B3D}"/>
              </a:ext>
            </a:extLst>
          </p:cNvPr>
          <p:cNvSpPr/>
          <p:nvPr/>
        </p:nvSpPr>
        <p:spPr>
          <a:xfrm>
            <a:off x="0" y="0"/>
            <a:ext cx="1219200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一、世界通史</a:t>
            </a:r>
          </a:p>
        </p:txBody>
      </p:sp>
      <p:sp>
        <p:nvSpPr>
          <p:cNvPr id="9" name="矩形 8">
            <a:extLst>
              <a:ext uri="{FF2B5EF4-FFF2-40B4-BE49-F238E27FC236}">
                <a16:creationId xmlns:a16="http://schemas.microsoft.com/office/drawing/2014/main" id="{2F300C78-F8FB-E882-0EE2-477F10697FA9}"/>
              </a:ext>
            </a:extLst>
          </p:cNvPr>
          <p:cNvSpPr/>
          <p:nvPr/>
        </p:nvSpPr>
        <p:spPr>
          <a:xfrm>
            <a:off x="619760" y="1507078"/>
            <a:ext cx="3037803" cy="743984"/>
          </a:xfrm>
          <a:prstGeom prst="rect">
            <a:avLst/>
          </a:prstGeom>
        </p:spPr>
        <p:txBody>
          <a:bodyPr wrap="square" lIns="91438" tIns="45719" rIns="91438" bIns="45719">
            <a:spAutoFit/>
          </a:bodyPr>
          <a:lstStyle/>
          <a:p>
            <a:pPr algn="ctr">
              <a:lnSpc>
                <a:spcPct val="150000"/>
              </a:lnSpc>
              <a:spcBef>
                <a:spcPct val="20000"/>
              </a:spcBef>
            </a:pP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全球通史</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3200" b="1" dirty="0">
              <a:solidFill>
                <a:srgbClr val="111A1F"/>
              </a:solidFill>
              <a:latin typeface="微软雅黑" panose="020B0503020204020204" pitchFamily="34" charset="-122"/>
              <a:ea typeface="微软雅黑" panose="020B0503020204020204" pitchFamily="34" charset="-122"/>
              <a:cs typeface="+mn-ea"/>
              <a:sym typeface="+mn-lt"/>
            </a:endParaRPr>
          </a:p>
        </p:txBody>
      </p:sp>
      <p:pic>
        <p:nvPicPr>
          <p:cNvPr id="3" name="图片 2">
            <a:extLst>
              <a:ext uri="{FF2B5EF4-FFF2-40B4-BE49-F238E27FC236}">
                <a16:creationId xmlns:a16="http://schemas.microsoft.com/office/drawing/2014/main" id="{471FA7FE-B769-9D25-D466-AFE9B2A2C984}"/>
              </a:ext>
            </a:extLst>
          </p:cNvPr>
          <p:cNvPicPr>
            <a:picLocks noChangeAspect="1"/>
          </p:cNvPicPr>
          <p:nvPr/>
        </p:nvPicPr>
        <p:blipFill>
          <a:blip r:embed="rId2"/>
          <a:stretch>
            <a:fillRect/>
          </a:stretch>
        </p:blipFill>
        <p:spPr>
          <a:xfrm>
            <a:off x="6918960" y="1019509"/>
            <a:ext cx="3431223" cy="4975597"/>
          </a:xfrm>
          <a:prstGeom prst="rect">
            <a:avLst/>
          </a:prstGeom>
        </p:spPr>
      </p:pic>
    </p:spTree>
    <p:extLst>
      <p:ext uri="{BB962C8B-B14F-4D97-AF65-F5344CB8AC3E}">
        <p14:creationId xmlns:p14="http://schemas.microsoft.com/office/powerpoint/2010/main" val="21864936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1FB0FC9-0D5C-43C9-9E2B-F9B8AB1456C2}"/>
              </a:ext>
            </a:extLst>
          </p:cNvPr>
          <p:cNvSpPr/>
          <p:nvPr/>
        </p:nvSpPr>
        <p:spPr>
          <a:xfrm>
            <a:off x="830573" y="1303878"/>
            <a:ext cx="3037803" cy="743984"/>
          </a:xfrm>
          <a:prstGeom prst="rect">
            <a:avLst/>
          </a:prstGeom>
        </p:spPr>
        <p:txBody>
          <a:bodyPr wrap="square" lIns="91438" tIns="45719" rIns="91438" bIns="45719">
            <a:spAutoFit/>
          </a:bodyPr>
          <a:lstStyle/>
          <a:p>
            <a:pPr algn="ctr">
              <a:lnSpc>
                <a:spcPct val="150000"/>
              </a:lnSpc>
              <a:spcBef>
                <a:spcPct val="20000"/>
              </a:spcBef>
            </a:pP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世界文明史</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3200" b="1" dirty="0">
              <a:solidFill>
                <a:srgbClr val="111A1F"/>
              </a:solidFill>
              <a:latin typeface="微软雅黑" panose="020B0503020204020204" pitchFamily="34" charset="-122"/>
              <a:ea typeface="微软雅黑" panose="020B0503020204020204" pitchFamily="34" charset="-122"/>
              <a:cs typeface="+mn-ea"/>
              <a:sym typeface="+mn-lt"/>
            </a:endParaRPr>
          </a:p>
        </p:txBody>
      </p:sp>
      <p:sp>
        <p:nvSpPr>
          <p:cNvPr id="6" name="矩形 5">
            <a:extLst>
              <a:ext uri="{FF2B5EF4-FFF2-40B4-BE49-F238E27FC236}">
                <a16:creationId xmlns:a16="http://schemas.microsoft.com/office/drawing/2014/main" id="{99D9D923-4562-4C05-87F9-2B5F89E34D2B}"/>
              </a:ext>
            </a:extLst>
          </p:cNvPr>
          <p:cNvSpPr/>
          <p:nvPr/>
        </p:nvSpPr>
        <p:spPr>
          <a:xfrm>
            <a:off x="830573" y="2435892"/>
            <a:ext cx="5123187" cy="2591477"/>
          </a:xfrm>
          <a:prstGeom prst="rect">
            <a:avLst/>
          </a:prstGeom>
        </p:spPr>
        <p:txBody>
          <a:bodyPr wrap="square" lIns="91438" tIns="45719" rIns="91438" bIns="45719">
            <a:spAutoFit/>
          </a:bodyPr>
          <a:lstStyle/>
          <a:p>
            <a:pPr algn="just">
              <a:spcBef>
                <a:spcPct val="20000"/>
              </a:spcBef>
            </a:pPr>
            <a:r>
              <a:rPr lang="zh-CN" altLang="en-US" sz="2800" b="1" dirty="0">
                <a:solidFill>
                  <a:srgbClr val="111A1F"/>
                </a:solidFill>
                <a:latin typeface="微软雅黑" panose="020B0503020204020204" pitchFamily="34" charset="-122"/>
                <a:ea typeface="微软雅黑" panose="020B0503020204020204" pitchFamily="34" charset="-122"/>
                <a:cs typeface="+mn-ea"/>
                <a:sym typeface="+mn-lt"/>
              </a:rPr>
              <a:t>书名：世界文明史（全</a:t>
            </a:r>
            <a:r>
              <a:rPr lang="en-US" altLang="zh-CN" sz="2800" b="1" dirty="0">
                <a:solidFill>
                  <a:srgbClr val="111A1F"/>
                </a:solidFill>
                <a:latin typeface="微软雅黑" panose="020B0503020204020204" pitchFamily="34" charset="-122"/>
                <a:ea typeface="微软雅黑" panose="020B0503020204020204" pitchFamily="34" charset="-122"/>
                <a:cs typeface="+mn-ea"/>
                <a:sym typeface="+mn-lt"/>
              </a:rPr>
              <a:t>2</a:t>
            </a:r>
            <a:r>
              <a:rPr lang="zh-CN" altLang="en-US" sz="2800" b="1" dirty="0">
                <a:solidFill>
                  <a:srgbClr val="111A1F"/>
                </a:solidFill>
                <a:latin typeface="微软雅黑" panose="020B0503020204020204" pitchFamily="34" charset="-122"/>
                <a:ea typeface="微软雅黑" panose="020B0503020204020204" pitchFamily="34" charset="-122"/>
                <a:cs typeface="+mn-ea"/>
                <a:sym typeface="+mn-lt"/>
              </a:rPr>
              <a:t>册）</a:t>
            </a:r>
            <a:endParaRPr lang="en-US" altLang="zh-CN" sz="2800" b="1" dirty="0">
              <a:solidFill>
                <a:srgbClr val="111A1F"/>
              </a:solidFill>
              <a:latin typeface="微软雅黑" panose="020B0503020204020204" pitchFamily="34" charset="-122"/>
              <a:ea typeface="微软雅黑" panose="020B0503020204020204" pitchFamily="34" charset="-122"/>
              <a:cs typeface="+mn-ea"/>
              <a:sym typeface="+mn-lt"/>
            </a:endParaRPr>
          </a:p>
          <a:p>
            <a:pPr algn="just">
              <a:spcBef>
                <a:spcPct val="20000"/>
              </a:spcBef>
            </a:pPr>
            <a:r>
              <a:rPr lang="zh-CN" altLang="en-US" sz="2800" b="1" dirty="0">
                <a:solidFill>
                  <a:srgbClr val="111A1F"/>
                </a:solidFill>
                <a:latin typeface="微软雅黑" panose="020B0503020204020204" pitchFamily="34" charset="-122"/>
                <a:ea typeface="微软雅黑" panose="020B0503020204020204" pitchFamily="34" charset="-122"/>
                <a:cs typeface="+mn-ea"/>
                <a:sym typeface="+mn-lt"/>
              </a:rPr>
              <a:t>作者：马克垚 </a:t>
            </a:r>
            <a:endParaRPr lang="en-US" altLang="zh-CN" sz="2800" b="1" dirty="0">
              <a:solidFill>
                <a:srgbClr val="111A1F"/>
              </a:solidFill>
              <a:latin typeface="微软雅黑" panose="020B0503020204020204" pitchFamily="34" charset="-122"/>
              <a:ea typeface="微软雅黑" panose="020B0503020204020204" pitchFamily="34" charset="-122"/>
              <a:cs typeface="+mn-ea"/>
              <a:sym typeface="+mn-lt"/>
            </a:endParaRPr>
          </a:p>
          <a:p>
            <a:pPr algn="just">
              <a:spcBef>
                <a:spcPct val="20000"/>
              </a:spcBef>
            </a:pPr>
            <a:r>
              <a:rPr lang="zh-CN" altLang="en-US" sz="2800" b="1" dirty="0">
                <a:solidFill>
                  <a:srgbClr val="111A1F"/>
                </a:solidFill>
                <a:latin typeface="微软雅黑" panose="020B0503020204020204" pitchFamily="34" charset="-122"/>
                <a:ea typeface="微软雅黑" panose="020B0503020204020204" pitchFamily="34" charset="-122"/>
                <a:cs typeface="+mn-ea"/>
                <a:sym typeface="+mn-lt"/>
              </a:rPr>
              <a:t>主编出版社：北京大学出版社</a:t>
            </a:r>
            <a:endParaRPr lang="en-US" altLang="zh-CN" sz="2800" b="1" dirty="0">
              <a:solidFill>
                <a:srgbClr val="111A1F"/>
              </a:solidFill>
              <a:latin typeface="微软雅黑" panose="020B0503020204020204" pitchFamily="34" charset="-122"/>
              <a:ea typeface="微软雅黑" panose="020B0503020204020204" pitchFamily="34" charset="-122"/>
              <a:cs typeface="+mn-ea"/>
              <a:sym typeface="+mn-lt"/>
            </a:endParaRPr>
          </a:p>
          <a:p>
            <a:pPr algn="just">
              <a:spcBef>
                <a:spcPct val="20000"/>
              </a:spcBef>
            </a:pPr>
            <a:r>
              <a:rPr lang="zh-CN" altLang="en-US" sz="2800" b="1" dirty="0">
                <a:solidFill>
                  <a:srgbClr val="111A1F"/>
                </a:solidFill>
                <a:latin typeface="微软雅黑" panose="020B0503020204020204" pitchFamily="34" charset="-122"/>
                <a:ea typeface="微软雅黑" panose="020B0503020204020204" pitchFamily="34" charset="-122"/>
                <a:cs typeface="+mn-ea"/>
                <a:sym typeface="+mn-lt"/>
              </a:rPr>
              <a:t>出版时间：</a:t>
            </a:r>
            <a:r>
              <a:rPr lang="en-US" altLang="zh-CN" sz="2800" b="1" dirty="0">
                <a:solidFill>
                  <a:srgbClr val="111A1F"/>
                </a:solidFill>
                <a:latin typeface="微软雅黑" panose="020B0503020204020204" pitchFamily="34" charset="-122"/>
                <a:ea typeface="微软雅黑" panose="020B0503020204020204" pitchFamily="34" charset="-122"/>
                <a:cs typeface="+mn-ea"/>
                <a:sym typeface="+mn-lt"/>
              </a:rPr>
              <a:t>2016</a:t>
            </a:r>
            <a:r>
              <a:rPr lang="zh-CN" altLang="en-US" sz="2800" b="1" dirty="0">
                <a:solidFill>
                  <a:srgbClr val="111A1F"/>
                </a:solidFill>
                <a:latin typeface="微软雅黑" panose="020B0503020204020204" pitchFamily="34" charset="-122"/>
                <a:ea typeface="微软雅黑" panose="020B0503020204020204" pitchFamily="34" charset="-122"/>
                <a:cs typeface="+mn-ea"/>
                <a:sym typeface="+mn-lt"/>
              </a:rPr>
              <a:t>年</a:t>
            </a:r>
            <a:r>
              <a:rPr lang="en-US" altLang="zh-CN" sz="2800" b="1" dirty="0">
                <a:solidFill>
                  <a:srgbClr val="111A1F"/>
                </a:solidFill>
                <a:latin typeface="微软雅黑" panose="020B0503020204020204" pitchFamily="34" charset="-122"/>
                <a:ea typeface="微软雅黑" panose="020B0503020204020204" pitchFamily="34" charset="-122"/>
                <a:cs typeface="+mn-ea"/>
                <a:sym typeface="+mn-lt"/>
              </a:rPr>
              <a:t>1</a:t>
            </a:r>
            <a:r>
              <a:rPr lang="zh-CN" altLang="en-US" sz="2800" b="1" dirty="0">
                <a:solidFill>
                  <a:srgbClr val="111A1F"/>
                </a:solidFill>
                <a:latin typeface="微软雅黑" panose="020B0503020204020204" pitchFamily="34" charset="-122"/>
                <a:ea typeface="微软雅黑" panose="020B0503020204020204" pitchFamily="34" charset="-122"/>
                <a:cs typeface="+mn-ea"/>
                <a:sym typeface="+mn-lt"/>
              </a:rPr>
              <a:t>月</a:t>
            </a:r>
            <a:endParaRPr lang="en-US" altLang="zh-CN" sz="2800" b="1" dirty="0">
              <a:solidFill>
                <a:srgbClr val="111A1F"/>
              </a:solidFill>
              <a:latin typeface="微软雅黑" panose="020B0503020204020204" pitchFamily="34" charset="-122"/>
              <a:ea typeface="微软雅黑" panose="020B0503020204020204" pitchFamily="34" charset="-122"/>
              <a:cs typeface="+mn-ea"/>
              <a:sym typeface="+mn-lt"/>
            </a:endParaRPr>
          </a:p>
          <a:p>
            <a:pPr algn="just">
              <a:spcBef>
                <a:spcPct val="20000"/>
              </a:spcBef>
            </a:pPr>
            <a:r>
              <a:rPr lang="en-US" altLang="zh-CN" sz="2800" b="1" dirty="0">
                <a:solidFill>
                  <a:srgbClr val="111A1F"/>
                </a:solidFill>
                <a:latin typeface="微软雅黑" panose="020B0503020204020204" pitchFamily="34" charset="-122"/>
                <a:ea typeface="微软雅黑" panose="020B0503020204020204" pitchFamily="34" charset="-122"/>
                <a:cs typeface="+mn-ea"/>
                <a:sym typeface="+mn-lt"/>
              </a:rPr>
              <a:t>ISBN</a:t>
            </a:r>
            <a:r>
              <a:rPr lang="zh-CN" altLang="en-US" sz="2800" b="1" dirty="0">
                <a:solidFill>
                  <a:srgbClr val="111A1F"/>
                </a:solidFill>
                <a:latin typeface="微软雅黑" panose="020B0503020204020204" pitchFamily="34" charset="-122"/>
                <a:ea typeface="微软雅黑" panose="020B0503020204020204" pitchFamily="34" charset="-122"/>
                <a:cs typeface="+mn-ea"/>
                <a:sym typeface="+mn-lt"/>
              </a:rPr>
              <a:t>：</a:t>
            </a:r>
            <a:r>
              <a:rPr lang="en-US" altLang="zh-CN" sz="2800" b="1" dirty="0">
                <a:solidFill>
                  <a:srgbClr val="111A1F"/>
                </a:solidFill>
                <a:latin typeface="微软雅黑" panose="020B0503020204020204" pitchFamily="34" charset="-122"/>
                <a:ea typeface="微软雅黑" panose="020B0503020204020204" pitchFamily="34" charset="-122"/>
                <a:cs typeface="+mn-ea"/>
                <a:sym typeface="+mn-lt"/>
              </a:rPr>
              <a:t>9787301238585</a:t>
            </a:r>
            <a:endParaRPr lang="zh-CN" altLang="en-US" sz="2800" b="1" dirty="0">
              <a:solidFill>
                <a:srgbClr val="111A1F"/>
              </a:solidFill>
              <a:latin typeface="微软雅黑" panose="020B0503020204020204" pitchFamily="34" charset="-122"/>
              <a:ea typeface="微软雅黑" panose="020B0503020204020204" pitchFamily="34" charset="-122"/>
              <a:cs typeface="+mn-ea"/>
              <a:sym typeface="+mn-lt"/>
            </a:endParaRPr>
          </a:p>
        </p:txBody>
      </p:sp>
      <p:pic>
        <p:nvPicPr>
          <p:cNvPr id="4" name="图片 3">
            <a:extLst>
              <a:ext uri="{FF2B5EF4-FFF2-40B4-BE49-F238E27FC236}">
                <a16:creationId xmlns:a16="http://schemas.microsoft.com/office/drawing/2014/main" id="{81901624-423E-D653-F23B-9629C193C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553" y="949960"/>
            <a:ext cx="3717834" cy="4958080"/>
          </a:xfrm>
          <a:prstGeom prst="rect">
            <a:avLst/>
          </a:prstGeom>
        </p:spPr>
      </p:pic>
      <p:sp>
        <p:nvSpPr>
          <p:cNvPr id="7" name="矩形 6">
            <a:extLst>
              <a:ext uri="{FF2B5EF4-FFF2-40B4-BE49-F238E27FC236}">
                <a16:creationId xmlns:a16="http://schemas.microsoft.com/office/drawing/2014/main" id="{97660171-AF4E-2F9C-133D-F0474BAB698B}"/>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一、世界通史</a:t>
            </a:r>
          </a:p>
        </p:txBody>
      </p:sp>
    </p:spTree>
    <p:extLst>
      <p:ext uri="{BB962C8B-B14F-4D97-AF65-F5344CB8AC3E}">
        <p14:creationId xmlns:p14="http://schemas.microsoft.com/office/powerpoint/2010/main" val="36644732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1FB0FC9-0D5C-43C9-9E2B-F9B8AB1456C2}"/>
              </a:ext>
            </a:extLst>
          </p:cNvPr>
          <p:cNvSpPr/>
          <p:nvPr/>
        </p:nvSpPr>
        <p:spPr>
          <a:xfrm>
            <a:off x="352808" y="1540132"/>
            <a:ext cx="3037803" cy="743984"/>
          </a:xfrm>
          <a:prstGeom prst="rect">
            <a:avLst/>
          </a:prstGeom>
        </p:spPr>
        <p:txBody>
          <a:bodyPr wrap="square" lIns="91438" tIns="45719" rIns="91438" bIns="45719">
            <a:spAutoFit/>
          </a:bodyPr>
          <a:lstStyle/>
          <a:p>
            <a:pPr algn="ctr">
              <a:lnSpc>
                <a:spcPct val="150000"/>
              </a:lnSpc>
              <a:spcBef>
                <a:spcPct val="20000"/>
              </a:spcBef>
            </a:pP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世界通史</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endParaRPr lang="zh-CN" altLang="en-US" sz="3200" b="1" dirty="0">
              <a:solidFill>
                <a:srgbClr val="111A1F"/>
              </a:solidFill>
              <a:latin typeface="微软雅黑" panose="020B0503020204020204" pitchFamily="34" charset="-122"/>
              <a:ea typeface="微软雅黑" panose="020B0503020204020204" pitchFamily="34" charset="-122"/>
              <a:cs typeface="+mn-ea"/>
              <a:sym typeface="+mn-lt"/>
            </a:endParaRPr>
          </a:p>
        </p:txBody>
      </p:sp>
      <p:sp>
        <p:nvSpPr>
          <p:cNvPr id="6" name="矩形 5">
            <a:extLst>
              <a:ext uri="{FF2B5EF4-FFF2-40B4-BE49-F238E27FC236}">
                <a16:creationId xmlns:a16="http://schemas.microsoft.com/office/drawing/2014/main" id="{99D9D923-4562-4C05-87F9-2B5F89E34D2B}"/>
              </a:ext>
            </a:extLst>
          </p:cNvPr>
          <p:cNvSpPr/>
          <p:nvPr/>
        </p:nvSpPr>
        <p:spPr>
          <a:xfrm>
            <a:off x="352808" y="2672146"/>
            <a:ext cx="4246843" cy="2069282"/>
          </a:xfrm>
          <a:prstGeom prst="rect">
            <a:avLst/>
          </a:prstGeom>
        </p:spPr>
        <p:txBody>
          <a:bodyPr wrap="square" lIns="91438" tIns="45719" rIns="91438" bIns="45719">
            <a:spAutoFit/>
          </a:bodyPr>
          <a:lstStyle/>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书名：世界通史</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·123</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编</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作者：王斯德等人</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出版社：华东师范大学出版社</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gn="just">
              <a:lnSpc>
                <a:spcPct val="150000"/>
              </a:lnSpc>
              <a:spcBef>
                <a:spcPct val="20000"/>
              </a:spcBef>
            </a:pP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出版时间：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2020</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年</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5</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月</a:t>
            </a:r>
          </a:p>
        </p:txBody>
      </p:sp>
      <p:sp>
        <p:nvSpPr>
          <p:cNvPr id="7" name="矩形 6">
            <a:extLst>
              <a:ext uri="{FF2B5EF4-FFF2-40B4-BE49-F238E27FC236}">
                <a16:creationId xmlns:a16="http://schemas.microsoft.com/office/drawing/2014/main" id="{97660171-AF4E-2F9C-133D-F0474BAB698B}"/>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一、世界通史</a:t>
            </a:r>
          </a:p>
        </p:txBody>
      </p:sp>
      <p:grpSp>
        <p:nvGrpSpPr>
          <p:cNvPr id="12" name="组合 11">
            <a:extLst>
              <a:ext uri="{FF2B5EF4-FFF2-40B4-BE49-F238E27FC236}">
                <a16:creationId xmlns:a16="http://schemas.microsoft.com/office/drawing/2014/main" id="{9F5CBA08-5ED0-AE6D-0383-77D205465B12}"/>
              </a:ext>
            </a:extLst>
          </p:cNvPr>
          <p:cNvGrpSpPr/>
          <p:nvPr/>
        </p:nvGrpSpPr>
        <p:grpSpPr>
          <a:xfrm>
            <a:off x="4152726" y="1661159"/>
            <a:ext cx="7686466" cy="3535682"/>
            <a:chOff x="4038173" y="1540131"/>
            <a:chExt cx="7686466" cy="3535682"/>
          </a:xfrm>
        </p:grpSpPr>
        <p:pic>
          <p:nvPicPr>
            <p:cNvPr id="3" name="图片 2">
              <a:extLst>
                <a:ext uri="{FF2B5EF4-FFF2-40B4-BE49-F238E27FC236}">
                  <a16:creationId xmlns:a16="http://schemas.microsoft.com/office/drawing/2014/main" id="{84BAE26D-B1D8-DFB1-FEFC-224310AE5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746" y="1540132"/>
              <a:ext cx="2610862" cy="3535679"/>
            </a:xfrm>
            <a:prstGeom prst="rect">
              <a:avLst/>
            </a:prstGeom>
          </p:spPr>
        </p:pic>
        <p:pic>
          <p:nvPicPr>
            <p:cNvPr id="9" name="图片 8">
              <a:extLst>
                <a:ext uri="{FF2B5EF4-FFF2-40B4-BE49-F238E27FC236}">
                  <a16:creationId xmlns:a16="http://schemas.microsoft.com/office/drawing/2014/main" id="{4D45FA8F-B0F2-6A6A-FB5D-BC87F3712F75}"/>
                </a:ext>
              </a:extLst>
            </p:cNvPr>
            <p:cNvPicPr>
              <a:picLocks noChangeAspect="1"/>
            </p:cNvPicPr>
            <p:nvPr/>
          </p:nvPicPr>
          <p:blipFill>
            <a:blip r:embed="rId3"/>
            <a:stretch>
              <a:fillRect/>
            </a:stretch>
          </p:blipFill>
          <p:spPr>
            <a:xfrm>
              <a:off x="4038173" y="1540133"/>
              <a:ext cx="2591573" cy="3535680"/>
            </a:xfrm>
            <a:prstGeom prst="rect">
              <a:avLst/>
            </a:prstGeom>
          </p:spPr>
        </p:pic>
        <p:pic>
          <p:nvPicPr>
            <p:cNvPr id="11" name="图片 10">
              <a:extLst>
                <a:ext uri="{FF2B5EF4-FFF2-40B4-BE49-F238E27FC236}">
                  <a16:creationId xmlns:a16="http://schemas.microsoft.com/office/drawing/2014/main" id="{014850F8-B773-28A9-A0C5-B837AE053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0608" y="1540131"/>
              <a:ext cx="2484031" cy="3535679"/>
            </a:xfrm>
            <a:prstGeom prst="rect">
              <a:avLst/>
            </a:prstGeom>
          </p:spPr>
        </p:pic>
      </p:grpSp>
    </p:spTree>
    <p:extLst>
      <p:ext uri="{BB962C8B-B14F-4D97-AF65-F5344CB8AC3E}">
        <p14:creationId xmlns:p14="http://schemas.microsoft.com/office/powerpoint/2010/main" val="19328089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36569FAF-14AC-48DF-8E51-0CBC5A3F6282}"/>
              </a:ext>
            </a:extLst>
          </p:cNvPr>
          <p:cNvSpPr txBox="1"/>
          <p:nvPr/>
        </p:nvSpPr>
        <p:spPr>
          <a:xfrm>
            <a:off x="442785" y="5278586"/>
            <a:ext cx="3910519" cy="954107"/>
          </a:xfrm>
          <a:prstGeom prst="rect">
            <a:avLst/>
          </a:prstGeom>
          <a:noFill/>
        </p:spPr>
        <p:txBody>
          <a:bodyPr vert="horz" wrap="square" rtlCol="0">
            <a:spAutoFit/>
          </a:bodyPr>
          <a:lstStyle/>
          <a:p>
            <a:pPr algn="ctr"/>
            <a:r>
              <a:rPr lang="zh-CN" altLang="en-US" sz="2800" spc="400" dirty="0">
                <a:solidFill>
                  <a:srgbClr val="B06128"/>
                </a:solidFill>
                <a:latin typeface="思源宋体 CN Heavy" panose="02020900000000000000" pitchFamily="18" charset="-122"/>
                <a:ea typeface="思源宋体 CN Heavy" panose="02020900000000000000" pitchFamily="18" charset="-122"/>
              </a:rPr>
              <a:t>得到课程</a:t>
            </a:r>
            <a:endParaRPr lang="en-US" altLang="zh-CN" sz="2800" spc="400" dirty="0">
              <a:solidFill>
                <a:srgbClr val="B06128"/>
              </a:solidFill>
              <a:latin typeface="思源宋体 CN Heavy" panose="02020900000000000000" pitchFamily="18" charset="-122"/>
              <a:ea typeface="思源宋体 CN Heavy" panose="02020900000000000000" pitchFamily="18" charset="-122"/>
            </a:endParaRPr>
          </a:p>
          <a:p>
            <a:pPr algn="ctr"/>
            <a:r>
              <a:rPr lang="en-US" altLang="zh-CN" sz="2800" spc="400" dirty="0">
                <a:solidFill>
                  <a:srgbClr val="B06128"/>
                </a:solidFill>
                <a:latin typeface="思源宋体 CN Heavy" panose="02020900000000000000" pitchFamily="18" charset="-122"/>
                <a:ea typeface="思源宋体 CN Heavy" panose="02020900000000000000" pitchFamily="18" charset="-122"/>
              </a:rPr>
              <a:t>《</a:t>
            </a:r>
            <a:r>
              <a:rPr lang="zh-CN" altLang="en-US" sz="2800" spc="400" dirty="0">
                <a:solidFill>
                  <a:srgbClr val="B06128"/>
                </a:solidFill>
                <a:latin typeface="思源宋体 CN Heavy" panose="02020900000000000000" pitchFamily="18" charset="-122"/>
                <a:ea typeface="思源宋体 CN Heavy" panose="02020900000000000000" pitchFamily="18" charset="-122"/>
              </a:rPr>
              <a:t>西方史纲</a:t>
            </a:r>
            <a:r>
              <a:rPr lang="en-US" altLang="zh-CN" sz="2800" spc="400" dirty="0">
                <a:solidFill>
                  <a:srgbClr val="B06128"/>
                </a:solidFill>
                <a:latin typeface="思源宋体 CN Heavy" panose="02020900000000000000" pitchFamily="18" charset="-122"/>
                <a:ea typeface="思源宋体 CN Heavy" panose="02020900000000000000" pitchFamily="18" charset="-122"/>
              </a:rPr>
              <a:t>50</a:t>
            </a:r>
            <a:r>
              <a:rPr lang="zh-CN" altLang="en-US" sz="2800" spc="400" dirty="0">
                <a:solidFill>
                  <a:srgbClr val="B06128"/>
                </a:solidFill>
                <a:latin typeface="思源宋体 CN Heavy" panose="02020900000000000000" pitchFamily="18" charset="-122"/>
                <a:ea typeface="思源宋体 CN Heavy" panose="02020900000000000000" pitchFamily="18" charset="-122"/>
              </a:rPr>
              <a:t>讲</a:t>
            </a:r>
            <a:r>
              <a:rPr lang="en-US" altLang="zh-CN" sz="2800" spc="400" dirty="0">
                <a:solidFill>
                  <a:srgbClr val="B06128"/>
                </a:solidFill>
                <a:latin typeface="思源宋体 CN Heavy" panose="02020900000000000000" pitchFamily="18" charset="-122"/>
                <a:ea typeface="思源宋体 CN Heavy" panose="02020900000000000000" pitchFamily="18" charset="-122"/>
              </a:rPr>
              <a:t>》</a:t>
            </a:r>
            <a:endParaRPr lang="zh-CN" altLang="en-US" sz="2800" spc="400" dirty="0">
              <a:solidFill>
                <a:srgbClr val="B06128"/>
              </a:solidFill>
              <a:latin typeface="思源宋体 CN Heavy" panose="02020900000000000000" pitchFamily="18" charset="-122"/>
              <a:ea typeface="思源宋体 CN Heavy" panose="02020900000000000000" pitchFamily="18" charset="-122"/>
            </a:endParaRPr>
          </a:p>
        </p:txBody>
      </p:sp>
      <p:sp>
        <p:nvSpPr>
          <p:cNvPr id="7" name="矩形 6">
            <a:extLst>
              <a:ext uri="{FF2B5EF4-FFF2-40B4-BE49-F238E27FC236}">
                <a16:creationId xmlns:a16="http://schemas.microsoft.com/office/drawing/2014/main" id="{13B4031F-13F2-F7AC-F572-A317F7A269B3}"/>
              </a:ext>
            </a:extLst>
          </p:cNvPr>
          <p:cNvSpPr/>
          <p:nvPr/>
        </p:nvSpPr>
        <p:spPr>
          <a:xfrm>
            <a:off x="0" y="0"/>
            <a:ext cx="1219200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一，世界通史</a:t>
            </a:r>
          </a:p>
        </p:txBody>
      </p:sp>
      <p:pic>
        <p:nvPicPr>
          <p:cNvPr id="4" name="图片 3">
            <a:extLst>
              <a:ext uri="{FF2B5EF4-FFF2-40B4-BE49-F238E27FC236}">
                <a16:creationId xmlns:a16="http://schemas.microsoft.com/office/drawing/2014/main" id="{F709A401-C422-CB56-179F-513401ED7672}"/>
              </a:ext>
            </a:extLst>
          </p:cNvPr>
          <p:cNvPicPr>
            <a:picLocks noChangeAspect="1"/>
          </p:cNvPicPr>
          <p:nvPr/>
        </p:nvPicPr>
        <p:blipFill rotWithShape="1">
          <a:blip r:embed="rId2"/>
          <a:srcRect r="20013"/>
          <a:stretch/>
        </p:blipFill>
        <p:spPr>
          <a:xfrm>
            <a:off x="278424" y="871849"/>
            <a:ext cx="4239243" cy="1489298"/>
          </a:xfrm>
          <a:prstGeom prst="rect">
            <a:avLst/>
          </a:prstGeom>
        </p:spPr>
      </p:pic>
      <p:pic>
        <p:nvPicPr>
          <p:cNvPr id="8" name="图片 7">
            <a:extLst>
              <a:ext uri="{FF2B5EF4-FFF2-40B4-BE49-F238E27FC236}">
                <a16:creationId xmlns:a16="http://schemas.microsoft.com/office/drawing/2014/main" id="{10595768-E901-1F23-B46B-BE07CB3D41C7}"/>
              </a:ext>
            </a:extLst>
          </p:cNvPr>
          <p:cNvPicPr>
            <a:picLocks noChangeAspect="1"/>
          </p:cNvPicPr>
          <p:nvPr/>
        </p:nvPicPr>
        <p:blipFill>
          <a:blip r:embed="rId3"/>
          <a:stretch>
            <a:fillRect/>
          </a:stretch>
        </p:blipFill>
        <p:spPr>
          <a:xfrm>
            <a:off x="533774" y="2668152"/>
            <a:ext cx="3910520" cy="2435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图片 1">
            <a:extLst>
              <a:ext uri="{FF2B5EF4-FFF2-40B4-BE49-F238E27FC236}">
                <a16:creationId xmlns:a16="http://schemas.microsoft.com/office/drawing/2014/main" id="{0664F135-722F-7B49-0546-9F413350B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714" y="970280"/>
            <a:ext cx="3345093" cy="4917440"/>
          </a:xfrm>
          <a:prstGeom prst="rect">
            <a:avLst/>
          </a:prstGeom>
        </p:spPr>
      </p:pic>
      <p:sp>
        <p:nvSpPr>
          <p:cNvPr id="5" name="文本框 4">
            <a:extLst>
              <a:ext uri="{FF2B5EF4-FFF2-40B4-BE49-F238E27FC236}">
                <a16:creationId xmlns:a16="http://schemas.microsoft.com/office/drawing/2014/main" id="{C5FD11E7-AC37-B3BF-85EC-796F5E34630B}"/>
              </a:ext>
            </a:extLst>
          </p:cNvPr>
          <p:cNvSpPr txBox="1"/>
          <p:nvPr/>
        </p:nvSpPr>
        <p:spPr>
          <a:xfrm>
            <a:off x="8477481" y="4001313"/>
            <a:ext cx="3271734" cy="1754326"/>
          </a:xfrm>
          <a:prstGeom prst="rect">
            <a:avLst/>
          </a:prstGeom>
          <a:noFill/>
        </p:spPr>
        <p:txBody>
          <a:bodyPr vert="horz" wrap="square" rtlCol="0">
            <a:spAutoFit/>
          </a:bodyPr>
          <a:lstStyle/>
          <a:p>
            <a:r>
              <a:rPr lang="en-US" altLang="zh-CN" spc="400" dirty="0">
                <a:solidFill>
                  <a:srgbClr val="B06128"/>
                </a:solidFill>
                <a:latin typeface="思源宋体 CN Heavy" panose="02020900000000000000" pitchFamily="18" charset="-122"/>
                <a:ea typeface="思源宋体 CN Heavy" panose="02020900000000000000" pitchFamily="18" charset="-122"/>
              </a:rPr>
              <a:t>《</a:t>
            </a:r>
            <a:r>
              <a:rPr lang="zh-CN" altLang="en-US" spc="400" dirty="0">
                <a:solidFill>
                  <a:srgbClr val="B06128"/>
                </a:solidFill>
                <a:latin typeface="思源宋体 CN Heavy" panose="02020900000000000000" pitchFamily="18" charset="-122"/>
                <a:ea typeface="思源宋体 CN Heavy" panose="02020900000000000000" pitchFamily="18" charset="-122"/>
              </a:rPr>
              <a:t>西方史纲</a:t>
            </a:r>
            <a:r>
              <a:rPr lang="en-US" altLang="zh-CN" spc="400" dirty="0">
                <a:solidFill>
                  <a:srgbClr val="B06128"/>
                </a:solidFill>
                <a:latin typeface="思源宋体 CN Heavy" panose="02020900000000000000" pitchFamily="18" charset="-122"/>
                <a:ea typeface="思源宋体 CN Heavy" panose="02020900000000000000" pitchFamily="18" charset="-122"/>
              </a:rPr>
              <a:t>》</a:t>
            </a:r>
          </a:p>
          <a:p>
            <a:endParaRPr lang="en-US" altLang="zh-CN" spc="400" dirty="0">
              <a:solidFill>
                <a:srgbClr val="B06128"/>
              </a:solidFill>
              <a:latin typeface="思源宋体 CN Heavy" panose="02020900000000000000" pitchFamily="18" charset="-122"/>
              <a:ea typeface="思源宋体 CN Heavy" panose="02020900000000000000" pitchFamily="18" charset="-122"/>
            </a:endParaRPr>
          </a:p>
          <a:p>
            <a:r>
              <a:rPr lang="zh-CN" altLang="en-US" b="1" spc="400" dirty="0">
                <a:latin typeface="微软雅黑" panose="020B0503020204020204" pitchFamily="34" charset="-122"/>
                <a:ea typeface="微软雅黑" panose="020B0503020204020204" pitchFamily="34" charset="-122"/>
              </a:rPr>
              <a:t>书名：西方史纲</a:t>
            </a:r>
            <a:endParaRPr lang="en-US" altLang="zh-CN" b="1" spc="400" dirty="0">
              <a:latin typeface="微软雅黑" panose="020B0503020204020204" pitchFamily="34" charset="-122"/>
              <a:ea typeface="微软雅黑" panose="020B0503020204020204" pitchFamily="34" charset="-122"/>
            </a:endParaRPr>
          </a:p>
          <a:p>
            <a:r>
              <a:rPr lang="zh-CN" altLang="en-US" b="1" spc="400" dirty="0">
                <a:latin typeface="微软雅黑" panose="020B0503020204020204" pitchFamily="34" charset="-122"/>
                <a:ea typeface="微软雅黑" panose="020B0503020204020204" pitchFamily="34" charset="-122"/>
              </a:rPr>
              <a:t>作者：李筠</a:t>
            </a:r>
            <a:endParaRPr lang="en-US" altLang="zh-CN" b="1" spc="400" dirty="0">
              <a:latin typeface="微软雅黑" panose="020B0503020204020204" pitchFamily="34" charset="-122"/>
              <a:ea typeface="微软雅黑" panose="020B0503020204020204" pitchFamily="34" charset="-122"/>
            </a:endParaRPr>
          </a:p>
          <a:p>
            <a:r>
              <a:rPr lang="zh-CN" altLang="en-US" b="1" spc="400" dirty="0">
                <a:latin typeface="微软雅黑" panose="020B0503020204020204" pitchFamily="34" charset="-122"/>
                <a:ea typeface="微软雅黑" panose="020B0503020204020204" pitchFamily="34" charset="-122"/>
              </a:rPr>
              <a:t>出版社：岳麓书社</a:t>
            </a:r>
            <a:endParaRPr lang="en-US" altLang="zh-CN" b="1" spc="400" dirty="0">
              <a:latin typeface="微软雅黑" panose="020B0503020204020204" pitchFamily="34" charset="-122"/>
              <a:ea typeface="微软雅黑" panose="020B0503020204020204" pitchFamily="34" charset="-122"/>
            </a:endParaRPr>
          </a:p>
          <a:p>
            <a:r>
              <a:rPr lang="zh-CN" altLang="en-US" b="1" spc="400" dirty="0">
                <a:latin typeface="微软雅黑" panose="020B0503020204020204" pitchFamily="34" charset="-122"/>
                <a:ea typeface="微软雅黑" panose="020B0503020204020204" pitchFamily="34" charset="-122"/>
              </a:rPr>
              <a:t>出版时间：</a:t>
            </a:r>
            <a:r>
              <a:rPr lang="en-US" altLang="zh-CN" b="1" spc="400" dirty="0">
                <a:latin typeface="微软雅黑" panose="020B0503020204020204" pitchFamily="34" charset="-122"/>
                <a:ea typeface="微软雅黑" panose="020B0503020204020204" pitchFamily="34" charset="-122"/>
              </a:rPr>
              <a:t>2020</a:t>
            </a:r>
            <a:r>
              <a:rPr lang="zh-CN" altLang="en-US" b="1" spc="400" dirty="0">
                <a:latin typeface="微软雅黑" panose="020B0503020204020204" pitchFamily="34" charset="-122"/>
                <a:ea typeface="微软雅黑" panose="020B0503020204020204" pitchFamily="34" charset="-122"/>
              </a:rPr>
              <a:t>年</a:t>
            </a:r>
            <a:r>
              <a:rPr lang="en-US" altLang="zh-CN" b="1" spc="400" dirty="0">
                <a:latin typeface="微软雅黑" panose="020B0503020204020204" pitchFamily="34" charset="-122"/>
                <a:ea typeface="微软雅黑" panose="020B0503020204020204" pitchFamily="34" charset="-122"/>
              </a:rPr>
              <a:t>4</a:t>
            </a:r>
            <a:r>
              <a:rPr lang="zh-CN" altLang="en-US" b="1" spc="400" dirty="0">
                <a:latin typeface="微软雅黑" panose="020B0503020204020204" pitchFamily="34" charset="-122"/>
                <a:ea typeface="微软雅黑" panose="020B0503020204020204" pitchFamily="34" charset="-122"/>
              </a:rPr>
              <a:t>月</a:t>
            </a:r>
          </a:p>
        </p:txBody>
      </p:sp>
    </p:spTree>
    <p:extLst>
      <p:ext uri="{BB962C8B-B14F-4D97-AF65-F5344CB8AC3E}">
        <p14:creationId xmlns:p14="http://schemas.microsoft.com/office/powerpoint/2010/main" val="23046276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CB94F6B-6BA2-E614-5E2F-0E34BEE75B3D}"/>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一、世界通史</a:t>
            </a:r>
          </a:p>
        </p:txBody>
      </p:sp>
      <p:sp>
        <p:nvSpPr>
          <p:cNvPr id="9" name="矩形 8">
            <a:extLst>
              <a:ext uri="{FF2B5EF4-FFF2-40B4-BE49-F238E27FC236}">
                <a16:creationId xmlns:a16="http://schemas.microsoft.com/office/drawing/2014/main" id="{2F300C78-F8FB-E882-0EE2-477F10697FA9}"/>
              </a:ext>
            </a:extLst>
          </p:cNvPr>
          <p:cNvSpPr/>
          <p:nvPr/>
        </p:nvSpPr>
        <p:spPr>
          <a:xfrm>
            <a:off x="972978" y="792307"/>
            <a:ext cx="9126061" cy="743984"/>
          </a:xfrm>
          <a:prstGeom prst="rect">
            <a:avLst/>
          </a:prstGeom>
        </p:spPr>
        <p:txBody>
          <a:bodyPr wrap="square" lIns="91438" tIns="45719" rIns="91438" bIns="45719">
            <a:spAutoFit/>
          </a:bodyPr>
          <a:lstStyle/>
          <a:p>
            <a:pPr algn="ctr">
              <a:lnSpc>
                <a:spcPct val="150000"/>
              </a:lnSpc>
              <a:spcBef>
                <a:spcPct val="20000"/>
              </a:spcBef>
            </a:pP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纲要</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下册</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框架体系搭建资料</a:t>
            </a:r>
          </a:p>
        </p:txBody>
      </p:sp>
      <p:sp>
        <p:nvSpPr>
          <p:cNvPr id="2" name="矩形 1">
            <a:extLst>
              <a:ext uri="{FF2B5EF4-FFF2-40B4-BE49-F238E27FC236}">
                <a16:creationId xmlns:a16="http://schemas.microsoft.com/office/drawing/2014/main" id="{D8136E82-358E-E1F8-6074-C71A8AC7B02B}"/>
              </a:ext>
            </a:extLst>
          </p:cNvPr>
          <p:cNvSpPr/>
          <p:nvPr/>
        </p:nvSpPr>
        <p:spPr>
          <a:xfrm>
            <a:off x="740489" y="1891719"/>
            <a:ext cx="10883742" cy="3392722"/>
          </a:xfrm>
          <a:prstGeom prst="rect">
            <a:avLst/>
          </a:prstGeom>
        </p:spPr>
        <p:txBody>
          <a:bodyPr wrap="square" lIns="91438" tIns="45719" rIns="91438" bIns="45719">
            <a:spAutoFit/>
          </a:bodyPr>
          <a:lstStyle/>
          <a:p>
            <a:pPr>
              <a:lnSpc>
                <a:spcPct val="150000"/>
              </a:lnSpc>
              <a:spcBef>
                <a:spcPct val="20000"/>
              </a:spcBef>
            </a:pP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 1</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、晏绍祥 世界古代史体系介绍</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_</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哔哩哔哩</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_</a:t>
            </a:r>
            <a:r>
              <a:rPr lang="en-US" altLang="zh-CN" sz="2000" b="1" dirty="0" err="1">
                <a:solidFill>
                  <a:srgbClr val="111A1F"/>
                </a:solidFill>
                <a:latin typeface="微软雅黑" panose="020B0503020204020204" pitchFamily="34" charset="-122"/>
                <a:ea typeface="微软雅黑" panose="020B0503020204020204" pitchFamily="34" charset="-122"/>
                <a:cs typeface="+mn-ea"/>
                <a:sym typeface="+mn-lt"/>
              </a:rPr>
              <a:t>bilibili</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  </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hlinkClick r:id="rId2"/>
              </a:rPr>
              <a:t>https://www.bilibili.com/video/BV1mM4y157f3/?spm_id_from=333.337.search-card.all.click&amp;vd_source=566b55cac1034bc7bdbcc3ec611d19a7</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nSpc>
                <a:spcPct val="150000"/>
              </a:lnSpc>
              <a:spcBef>
                <a:spcPct val="20000"/>
              </a:spcBef>
            </a:pP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a:p>
            <a:pPr>
              <a:lnSpc>
                <a:spcPct val="150000"/>
              </a:lnSpc>
              <a:spcBef>
                <a:spcPct val="20000"/>
              </a:spcBef>
            </a:pP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2</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、徐蓝：世界近现代史</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_</a:t>
            </a:r>
            <a:r>
              <a:rPr lang="zh-CN" altLang="en-US" sz="2000" b="1" dirty="0">
                <a:solidFill>
                  <a:srgbClr val="111A1F"/>
                </a:solidFill>
                <a:latin typeface="微软雅黑" panose="020B0503020204020204" pitchFamily="34" charset="-122"/>
                <a:ea typeface="微软雅黑" panose="020B0503020204020204" pitchFamily="34" charset="-122"/>
                <a:cs typeface="+mn-ea"/>
                <a:sym typeface="+mn-lt"/>
              </a:rPr>
              <a:t>哔哩哔哩</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_</a:t>
            </a:r>
            <a:r>
              <a:rPr lang="en-US" altLang="zh-CN" sz="2000" b="1" dirty="0" err="1">
                <a:solidFill>
                  <a:srgbClr val="111A1F"/>
                </a:solidFill>
                <a:latin typeface="微软雅黑" panose="020B0503020204020204" pitchFamily="34" charset="-122"/>
                <a:ea typeface="微软雅黑" panose="020B0503020204020204" pitchFamily="34" charset="-122"/>
                <a:cs typeface="+mn-ea"/>
                <a:sym typeface="+mn-lt"/>
              </a:rPr>
              <a:t>bilibili</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rPr>
              <a:t>  </a:t>
            </a:r>
            <a:r>
              <a:rPr lang="en-US" altLang="zh-CN" sz="2000" b="1" dirty="0">
                <a:solidFill>
                  <a:srgbClr val="111A1F"/>
                </a:solidFill>
                <a:latin typeface="微软雅黑" panose="020B0503020204020204" pitchFamily="34" charset="-122"/>
                <a:ea typeface="微软雅黑" panose="020B0503020204020204" pitchFamily="34" charset="-122"/>
                <a:cs typeface="+mn-ea"/>
                <a:sym typeface="+mn-lt"/>
                <a:hlinkClick r:id="rId3"/>
              </a:rPr>
              <a:t>https://www.bilibili.com/video/BV1Ap4y1q7Hb/?spm_id_from=333.337.search-card.all.click&amp;vd_source=566b55cac1034bc7bdbcc3ec611d19a7</a:t>
            </a:r>
            <a:endParaRPr lang="en-US" altLang="zh-CN" sz="2000" b="1" dirty="0">
              <a:solidFill>
                <a:srgbClr val="111A1F"/>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40202893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CB94F6B-6BA2-E614-5E2F-0E34BEE75B3D}"/>
              </a:ext>
            </a:extLst>
          </p:cNvPr>
          <p:cNvSpPr/>
          <p:nvPr/>
        </p:nvSpPr>
        <p:spPr>
          <a:xfrm>
            <a:off x="0" y="0"/>
            <a:ext cx="12364720" cy="660400"/>
          </a:xfrm>
          <a:prstGeom prst="rect">
            <a:avLst/>
          </a:prstGeom>
          <a:solidFill>
            <a:srgbClr val="551C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chemeClr val="bg1"/>
                </a:solidFill>
                <a:latin typeface="微软雅黑" panose="020B0503020204020204" pitchFamily="34" charset="-122"/>
                <a:ea typeface="微软雅黑" panose="020B0503020204020204" pitchFamily="34" charset="-122"/>
              </a:rPr>
              <a:t>一、世界通史</a:t>
            </a:r>
          </a:p>
        </p:txBody>
      </p:sp>
      <p:sp>
        <p:nvSpPr>
          <p:cNvPr id="9" name="矩形 8">
            <a:extLst>
              <a:ext uri="{FF2B5EF4-FFF2-40B4-BE49-F238E27FC236}">
                <a16:creationId xmlns:a16="http://schemas.microsoft.com/office/drawing/2014/main" id="{2F300C78-F8FB-E882-0EE2-477F10697FA9}"/>
              </a:ext>
            </a:extLst>
          </p:cNvPr>
          <p:cNvSpPr/>
          <p:nvPr/>
        </p:nvSpPr>
        <p:spPr>
          <a:xfrm>
            <a:off x="1064418" y="660400"/>
            <a:ext cx="9126061" cy="743984"/>
          </a:xfrm>
          <a:prstGeom prst="rect">
            <a:avLst/>
          </a:prstGeom>
        </p:spPr>
        <p:txBody>
          <a:bodyPr wrap="square" lIns="91438" tIns="45719" rIns="91438" bIns="45719">
            <a:spAutoFit/>
          </a:bodyPr>
          <a:lstStyle/>
          <a:p>
            <a:pPr algn="ctr">
              <a:lnSpc>
                <a:spcPct val="150000"/>
              </a:lnSpc>
              <a:spcBef>
                <a:spcPct val="20000"/>
              </a:spcBef>
            </a:pP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纲要</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下册</a:t>
            </a:r>
            <a:r>
              <a:rPr lang="en-US" altLang="zh-CN" sz="3200"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sz="3200" b="1" dirty="0">
                <a:solidFill>
                  <a:srgbClr val="111A1F"/>
                </a:solidFill>
                <a:latin typeface="微软雅黑" panose="020B0503020204020204" pitchFamily="34" charset="-122"/>
                <a:ea typeface="微软雅黑" panose="020B0503020204020204" pitchFamily="34" charset="-122"/>
                <a:cs typeface="+mn-ea"/>
                <a:sym typeface="+mn-lt"/>
              </a:rPr>
              <a:t>框架体系搭建资料</a:t>
            </a:r>
          </a:p>
        </p:txBody>
      </p:sp>
      <p:sp>
        <p:nvSpPr>
          <p:cNvPr id="2" name="矩形 1">
            <a:extLst>
              <a:ext uri="{FF2B5EF4-FFF2-40B4-BE49-F238E27FC236}">
                <a16:creationId xmlns:a16="http://schemas.microsoft.com/office/drawing/2014/main" id="{D8136E82-358E-E1F8-6074-C71A8AC7B02B}"/>
              </a:ext>
            </a:extLst>
          </p:cNvPr>
          <p:cNvSpPr/>
          <p:nvPr/>
        </p:nvSpPr>
        <p:spPr>
          <a:xfrm>
            <a:off x="499784" y="1538514"/>
            <a:ext cx="11192431" cy="4004492"/>
          </a:xfrm>
          <a:prstGeom prst="rect">
            <a:avLst/>
          </a:prstGeom>
        </p:spPr>
        <p:txBody>
          <a:bodyPr wrap="square" lIns="91438" tIns="45719" rIns="91438" bIns="45719">
            <a:spAutoFit/>
          </a:bodyPr>
          <a:lstStyle/>
          <a:p>
            <a:pPr>
              <a:lnSpc>
                <a:spcPct val="150000"/>
              </a:lnSpc>
              <a:spcBef>
                <a:spcPct val="20000"/>
              </a:spcBef>
            </a:pP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论文参考：</a:t>
            </a:r>
          </a:p>
          <a:p>
            <a:pPr>
              <a:lnSpc>
                <a:spcPct val="150000"/>
              </a:lnSpc>
              <a:spcBef>
                <a:spcPct val="20000"/>
              </a:spcBef>
            </a:pP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[1]</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晏绍祥</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古代世界文明的扩张与帝国治理</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[J].</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中学历史教学参考</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,2022(17):20-28.</a:t>
            </a:r>
          </a:p>
          <a:p>
            <a:pPr>
              <a:lnSpc>
                <a:spcPct val="150000"/>
              </a:lnSpc>
              <a:spcBef>
                <a:spcPct val="20000"/>
              </a:spcBef>
            </a:pP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[2]</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晏绍祥</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高中统编</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中外历史纲要</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下</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世界上古中古史内容解读</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下</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J].</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中小学教材教学</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,2020(06):4-8. [3] </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晏绍祥</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高中统编</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中外历史纲要</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下</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世界上古中古史内容解读</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上</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J].</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中小学教材教学</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,2020(05):4-9.</a:t>
            </a:r>
          </a:p>
          <a:p>
            <a:pPr>
              <a:lnSpc>
                <a:spcPct val="150000"/>
              </a:lnSpc>
              <a:spcBef>
                <a:spcPct val="20000"/>
              </a:spcBef>
            </a:pP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[4]</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晏绍祥</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统编高中历史教材</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中外历史纲要</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下</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的总体构架及主要线索</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J].</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课程</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教材</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教法</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,2020,40(06):16-21+36.</a:t>
            </a:r>
            <a:endParaRPr lang="zh-CN" altLang="en-US" b="1" dirty="0">
              <a:solidFill>
                <a:srgbClr val="111A1F"/>
              </a:solidFill>
              <a:latin typeface="微软雅黑" panose="020B0503020204020204" pitchFamily="34" charset="-122"/>
              <a:ea typeface="微软雅黑" panose="020B0503020204020204" pitchFamily="34" charset="-122"/>
              <a:cs typeface="+mn-ea"/>
              <a:sym typeface="+mn-lt"/>
            </a:endParaRPr>
          </a:p>
          <a:p>
            <a:pPr>
              <a:lnSpc>
                <a:spcPct val="150000"/>
              </a:lnSpc>
              <a:spcBef>
                <a:spcPct val="20000"/>
              </a:spcBef>
            </a:pP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[5]</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徐蓝</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高中统编必修教材</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中外历史纲要</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下</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世界现代史内容解读</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下</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J].</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中小学教材教学</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,2020(08):4-7. [6]</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徐蓝</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高中统编必修教材</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中外历史纲要</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下</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世界现代史内容解读</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上</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J].</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中小学教材教学</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,2020(07):4-9. [7]</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徐蓝</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高中统编</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中外历史纲要</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下</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zh-CN" altLang="en-US"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世界近代史重点内容解读</a:t>
            </a:r>
            <a:r>
              <a:rPr lang="en-US" altLang="zh-CN" b="1" dirty="0">
                <a:solidFill>
                  <a:srgbClr val="111A1F"/>
                </a:solidFill>
                <a:highlight>
                  <a:srgbClr val="FFFF00"/>
                </a:highlight>
                <a:latin typeface="微软雅黑" panose="020B0503020204020204" pitchFamily="34" charset="-122"/>
                <a:ea typeface="微软雅黑" panose="020B0503020204020204" pitchFamily="34" charset="-122"/>
                <a:cs typeface="+mn-ea"/>
                <a:sym typeface="+mn-lt"/>
              </a:rPr>
              <a:t>[</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J].</a:t>
            </a:r>
            <a:r>
              <a:rPr lang="zh-CN" altLang="en-US" b="1" dirty="0">
                <a:solidFill>
                  <a:srgbClr val="111A1F"/>
                </a:solidFill>
                <a:latin typeface="微软雅黑" panose="020B0503020204020204" pitchFamily="34" charset="-122"/>
                <a:ea typeface="微软雅黑" panose="020B0503020204020204" pitchFamily="34" charset="-122"/>
                <a:cs typeface="+mn-ea"/>
                <a:sym typeface="+mn-lt"/>
              </a:rPr>
              <a:t>中小学教材教学</a:t>
            </a:r>
            <a:r>
              <a:rPr lang="en-US" altLang="zh-CN" b="1" dirty="0">
                <a:solidFill>
                  <a:srgbClr val="111A1F"/>
                </a:solidFill>
                <a:latin typeface="微软雅黑" panose="020B0503020204020204" pitchFamily="34" charset="-122"/>
                <a:ea typeface="微软雅黑" panose="020B0503020204020204" pitchFamily="34" charset="-122"/>
                <a:cs typeface="+mn-ea"/>
                <a:sym typeface="+mn-lt"/>
              </a:rPr>
              <a:t>,2020(06):9-13.</a:t>
            </a:r>
          </a:p>
        </p:txBody>
      </p:sp>
    </p:spTree>
    <p:extLst>
      <p:ext uri="{BB962C8B-B14F-4D97-AF65-F5344CB8AC3E}">
        <p14:creationId xmlns:p14="http://schemas.microsoft.com/office/powerpoint/2010/main" val="20214555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EXb50sEy8iAEWr6n2aDADegMwCp+VQ/73LBpA/A+fDaN+9R0WDUiVOhIcYzitA4o+htsRPYAgN1TpFx/UDHxa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1920</Words>
  <PresentationFormat>宽屏</PresentationFormat>
  <Paragraphs>135</Paragraphs>
  <Slides>23</Slides>
  <Notes>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23</vt:i4>
      </vt:variant>
    </vt:vector>
  </HeadingPairs>
  <TitlesOfParts>
    <vt:vector size="31" baseType="lpstr">
      <vt:lpstr>Adobe Arabic</vt:lpstr>
      <vt:lpstr>等线</vt:lpstr>
      <vt:lpstr>等线 Light</vt:lpstr>
      <vt:lpstr>楷体</vt:lpstr>
      <vt:lpstr>思源宋体 CN Heavy</vt:lpstr>
      <vt:lpstr>微软雅黑</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2020-01-07T06:56:13Z</dcterms:created>
  <dcterms:modified xsi:type="dcterms:W3CDTF">2022-12-28T14:08:24Z</dcterms:modified>
</cp:coreProperties>
</file>