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7" r:id="rId13"/>
    <p:sldId id="268" r:id="rId14"/>
    <p:sldId id="269" r:id="rId15"/>
    <p:sldId id="270" r:id="rId16"/>
    <p:sldId id="272" r:id="rId17"/>
    <p:sldId id="273" r:id="rId18"/>
    <p:sldId id="280" r:id="rId19"/>
    <p:sldId id="281" r:id="rId20"/>
    <p:sldId id="282" r:id="rId21"/>
    <p:sldId id="274" r:id="rId22"/>
    <p:sldId id="283" r:id="rId23"/>
    <p:sldId id="284" r:id="rId24"/>
    <p:sldId id="285" r:id="rId25"/>
    <p:sldId id="275" r:id="rId26"/>
    <p:sldId id="286" r:id="rId27"/>
    <p:sldId id="287" r:id="rId29"/>
    <p:sldId id="276" r:id="rId30"/>
    <p:sldId id="288" r:id="rId31"/>
    <p:sldId id="289" r:id="rId32"/>
    <p:sldId id="277" r:id="rId33"/>
    <p:sldId id="290" r:id="rId34"/>
    <p:sldId id="291" r:id="rId35"/>
    <p:sldId id="292" r:id="rId36"/>
    <p:sldId id="278" r:id="rId37"/>
    <p:sldId id="293" r:id="rId38"/>
    <p:sldId id="294" r:id="rId39"/>
    <p:sldId id="279" r:id="rId40"/>
    <p:sldId id="295" r:id="rId41"/>
    <p:sldId id="296" r:id="rId42"/>
  </p:sldIdLst>
  <p:sldSz cx="12192000" cy="6858000"/>
  <p:notesSz cx="6858000" cy="9144000"/>
  <p:custDataLst>
    <p:tags r:id="rId4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0" clrIdx="0"/>
  <p:cmAuthor id="2" name="作者" initials="A" lastIdx="0" clrIdx="1"/>
  <p:cmAuthor id="0" name="PPTer_Tang" initials="" lastIdx="0" clrIdx="0"/>
  <p:cmAuthor id="7" name="1206988966@qq.com" initials="1" lastIdx="0" clrIdx="2"/>
  <p:cmAuthor id="8" name="姜伟光" initials="姜" lastIdx="0" clrIdx="0"/>
  <p:cmAuthor id="3" name="lenovo" initials="l" lastIdx="0" clrIdx="2"/>
  <p:cmAuthor id="5" name="宋洁然" initials="宋" lastIdx="0" clrIdx="1"/>
  <p:cmAuthor id="6" name="ming qiu" initials="m" lastIdx="0" clrIdx="1"/>
  <p:cmAuthor id="9" name="微软用户" initials="微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7" Type="http://schemas.openxmlformats.org/officeDocument/2006/relationships/tags" Target="tags/tag76.xml"/><Relationship Id="rId46" Type="http://schemas.openxmlformats.org/officeDocument/2006/relationships/commentAuthors" Target="commentAuthors.xml"/><Relationship Id="rId45" Type="http://schemas.openxmlformats.org/officeDocument/2006/relationships/tableStyles" Target="tableStyles.xml"/><Relationship Id="rId44" Type="http://schemas.openxmlformats.org/officeDocument/2006/relationships/viewProps" Target="viewProps.xml"/><Relationship Id="rId43" Type="http://schemas.openxmlformats.org/officeDocument/2006/relationships/presProps" Target="presProps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第一单元问题清单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01345" y="372745"/>
            <a:ext cx="12683490" cy="33616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fontAlgn="auto">
              <a:lnSpc>
                <a:spcPct val="150000"/>
              </a:lnSpc>
            </a:pPr>
            <a:r>
              <a:rPr lang="zh-CN" altLang="en-US" sz="3200" b="1">
                <a:sym typeface="+mn-ea"/>
              </a:rPr>
              <a:t>第</a:t>
            </a:r>
            <a:r>
              <a:rPr lang="en-US" altLang="zh-CN" sz="3200" b="1">
                <a:sym typeface="+mn-ea"/>
              </a:rPr>
              <a:t>8</a:t>
            </a:r>
            <a:r>
              <a:rPr lang="zh-CN" altLang="en-US" sz="3200" b="1">
                <a:sym typeface="+mn-ea"/>
              </a:rPr>
              <a:t>课问题清单：</a:t>
            </a:r>
            <a:endParaRPr lang="zh-CN" altLang="en-US" sz="3200" b="1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sz="2800" b="1"/>
              <a:t>1</a:t>
            </a:r>
            <a:r>
              <a:rPr lang="en-US" sz="2800" b="1"/>
              <a:t>.</a:t>
            </a:r>
            <a:r>
              <a:rPr lang="zh-CN" sz="2800" b="1">
                <a:solidFill>
                  <a:srgbClr val="FF0000"/>
                </a:solidFill>
                <a:sym typeface="+mn-ea"/>
              </a:rPr>
              <a:t>魏晋南北朝时期多元思想产生的背景</a:t>
            </a:r>
            <a:endParaRPr lang="zh-CN" sz="28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sz="2800" b="1"/>
              <a:t>2.</a:t>
            </a:r>
            <a:r>
              <a:rPr lang="zh-CN" altLang="en-US" sz="2800" b="1">
                <a:solidFill>
                  <a:srgbClr val="FF0000"/>
                </a:solidFill>
              </a:rPr>
              <a:t>三国至隋</a:t>
            </a:r>
            <a:r>
              <a:rPr sz="2800" b="1">
                <a:solidFill>
                  <a:srgbClr val="FF0000"/>
                </a:solidFill>
              </a:rPr>
              <a:t>唐</a:t>
            </a:r>
            <a:r>
              <a:rPr lang="zh-CN" sz="2800" b="1">
                <a:solidFill>
                  <a:srgbClr val="FF0000"/>
                </a:solidFill>
              </a:rPr>
              <a:t>儒释道</a:t>
            </a:r>
            <a:r>
              <a:rPr sz="2800" b="1">
                <a:solidFill>
                  <a:srgbClr val="FF0000"/>
                </a:solidFill>
              </a:rPr>
              <a:t>发展历程</a:t>
            </a:r>
            <a:endParaRPr sz="28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sz="2800" b="1"/>
              <a:t>3.</a:t>
            </a:r>
            <a:r>
              <a:rPr sz="2800"/>
              <a:t>佛教盛行原因、反佛运动原因、表现、影响</a:t>
            </a:r>
            <a:endParaRPr sz="2800"/>
          </a:p>
          <a:p>
            <a:pPr fontAlgn="auto">
              <a:lnSpc>
                <a:spcPct val="150000"/>
              </a:lnSpc>
            </a:pPr>
            <a:r>
              <a:rPr lang="en-US" sz="2800" b="1"/>
              <a:t>4.</a:t>
            </a:r>
            <a:r>
              <a:rPr sz="2800"/>
              <a:t>魏晋玄学兴盛原因、内容</a:t>
            </a:r>
            <a:endParaRPr sz="2800"/>
          </a:p>
          <a:p>
            <a:pPr fontAlgn="auto">
              <a:lnSpc>
                <a:spcPct val="150000"/>
              </a:lnSpc>
            </a:pPr>
            <a:r>
              <a:rPr lang="en-US" sz="2800" b="1"/>
              <a:t>5.</a:t>
            </a:r>
            <a:r>
              <a:rPr sz="2800" b="1">
                <a:solidFill>
                  <a:srgbClr val="FF0000"/>
                </a:solidFill>
              </a:rPr>
              <a:t>魏晋至隋唐文学、艺术、科技成就</a:t>
            </a:r>
            <a:endParaRPr sz="28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sz="2800" b="1"/>
              <a:t>6.</a:t>
            </a:r>
            <a:r>
              <a:rPr lang="zh-CN" altLang="en-US" sz="2800" b="1">
                <a:solidFill>
                  <a:srgbClr val="FF0000"/>
                </a:solidFill>
              </a:rPr>
              <a:t>中国古代科技的特点</a:t>
            </a:r>
            <a:endParaRPr lang="zh-CN" altLang="en-US" sz="28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sz="2800" b="1"/>
              <a:t>7.</a:t>
            </a:r>
            <a:r>
              <a:rPr sz="2800" b="1"/>
              <a:t>魏晋至隋唐时期中外文化交流的表现</a:t>
            </a:r>
            <a:r>
              <a:rPr lang="zh-CN" sz="2800" b="1"/>
              <a:t>、原因</a:t>
            </a:r>
            <a:endParaRPr lang="zh-CN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8.</a:t>
            </a:r>
            <a:r>
              <a:rPr sz="2800" b="1">
                <a:solidFill>
                  <a:srgbClr val="FF0000"/>
                </a:solidFill>
                <a:sym typeface="+mn-ea"/>
              </a:rPr>
              <a:t>隋唐文化特点、繁荣原因</a:t>
            </a:r>
            <a:endParaRPr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第三单元问题清单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72110" y="340360"/>
            <a:ext cx="11701145" cy="5528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第</a:t>
            </a:r>
            <a:r>
              <a:rPr lang="en-US" altLang="zh-CN" sz="3200" b="1">
                <a:ea typeface="黑体" panose="02010609060101010101" pitchFamily="2" charset="-122"/>
              </a:rPr>
              <a:t>9</a:t>
            </a:r>
            <a:r>
              <a:rPr lang="zh-CN" altLang="en-US" sz="3200" b="1">
                <a:ea typeface="黑体" panose="02010609060101010101" pitchFamily="2" charset="-122"/>
              </a:rPr>
              <a:t>课</a:t>
            </a:r>
            <a:r>
              <a:rPr lang="zh-CN" sz="3200" b="1">
                <a:ea typeface="黑体" panose="02010609060101010101" pitchFamily="2" charset="-122"/>
              </a:rPr>
              <a:t>问题清单：</a:t>
            </a:r>
            <a:endParaRPr 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1</a:t>
            </a:r>
            <a:r>
              <a:rPr lang="en-US" altLang="zh-CN" sz="3200" b="1">
                <a:ea typeface="黑体" panose="02010609060101010101" pitchFamily="2" charset="-122"/>
              </a:rPr>
              <a:t>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宋初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  <a:sym typeface="+mn-ea"/>
              </a:rPr>
              <a:t>加强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中央集权的背景、目的、措施、特点、影响</a:t>
            </a:r>
            <a:endParaRPr lang="en-US" sz="3200" b="1">
              <a:solidFill>
                <a:srgbClr val="FF0000"/>
              </a:solidFill>
              <a:latin typeface="Calibri" panose="020F05020202040302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2.宋朝边疆压力的表现、原因，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财政危机的原因</a:t>
            </a:r>
            <a:endParaRPr lang="zh-CN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3</a:t>
            </a:r>
            <a:r>
              <a:rPr lang="en-US" altLang="zh-CN" sz="3200" b="1">
                <a:ea typeface="黑体" panose="02010609060101010101" pitchFamily="2" charset="-122"/>
              </a:rPr>
              <a:t>.庆历新政的原因、人物、宗旨（核心）、败因</a:t>
            </a:r>
            <a:endParaRPr lang="en-US" alt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ea typeface="黑体" panose="02010609060101010101" pitchFamily="2" charset="-122"/>
              </a:rPr>
              <a:t>4.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王安石变法的背景</a:t>
            </a:r>
            <a:r>
              <a:rPr lang="zh-CN" sz="3200" b="1">
                <a:ea typeface="黑体" panose="02010609060101010101" pitchFamily="2" charset="-122"/>
              </a:rPr>
              <a:t>、原则、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目的</a:t>
            </a:r>
            <a:r>
              <a:rPr lang="zh-CN" sz="3200" b="1">
                <a:ea typeface="黑体" panose="02010609060101010101" pitchFamily="2" charset="-122"/>
              </a:rPr>
              <a:t>、措施、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核心、评价（影响）、结果及原因？</a:t>
            </a:r>
            <a:endParaRPr lang="zh-CN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5.南宋偏安的史实：靖康之变、南宋建立、岳飞抗金、绍兴和议、南北对峙</a:t>
            </a:r>
            <a:endParaRPr lang="zh-CN" sz="3200" b="1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72110" y="340360"/>
            <a:ext cx="11701145" cy="5528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第</a:t>
            </a:r>
            <a:r>
              <a:rPr lang="en-US" altLang="zh-CN" sz="3200" b="1">
                <a:ea typeface="黑体" panose="02010609060101010101" pitchFamily="2" charset="-122"/>
              </a:rPr>
              <a:t>10</a:t>
            </a:r>
            <a:r>
              <a:rPr lang="zh-CN" altLang="en-US" sz="3200" b="1">
                <a:ea typeface="黑体" panose="02010609060101010101" pitchFamily="2" charset="-122"/>
              </a:rPr>
              <a:t>课</a:t>
            </a:r>
            <a:r>
              <a:rPr lang="zh-CN" sz="3200" b="1">
                <a:ea typeface="黑体" panose="02010609060101010101" pitchFamily="2" charset="-122"/>
              </a:rPr>
              <a:t>问题清单：</a:t>
            </a:r>
            <a:endParaRPr 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1</a:t>
            </a:r>
            <a:r>
              <a:rPr lang="en-US" altLang="zh-CN" sz="3200" b="1">
                <a:ea typeface="黑体" panose="02010609060101010101" pitchFamily="2" charset="-122"/>
              </a:rPr>
              <a:t>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辽、西夏、金</a:t>
            </a:r>
            <a:r>
              <a:rPr lang="zh-CN" sz="3200" b="1">
                <a:ea typeface="黑体" panose="02010609060101010101" pitchFamily="2" charset="-122"/>
              </a:rPr>
              <a:t>的建立、民族、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政治制度</a:t>
            </a:r>
            <a:r>
              <a:rPr lang="zh-CN" sz="3200" b="1">
                <a:ea typeface="黑体" panose="02010609060101010101" pitchFamily="2" charset="-122"/>
              </a:rPr>
              <a:t>、各民族政权间的关系</a:t>
            </a:r>
            <a:endParaRPr 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2.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元朝</a:t>
            </a:r>
            <a:r>
              <a:rPr lang="zh-CN" sz="3200" b="1">
                <a:ea typeface="黑体" panose="02010609060101010101" pitchFamily="2" charset="-122"/>
              </a:rPr>
              <a:t>的建立、统一、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统治措施</a:t>
            </a:r>
            <a:r>
              <a:rPr lang="zh-CN" sz="2400" b="1">
                <a:solidFill>
                  <a:srgbClr val="FF0000"/>
                </a:solidFill>
                <a:ea typeface="黑体" panose="02010609060101010101" pitchFamily="2" charset="-122"/>
              </a:rPr>
              <a:t>（交通、中央、地方、边疆管理、民族政策）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3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.行省制度的背景、特点、影响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4.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元朝采用的划界原则、原因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solidFill>
                  <a:srgbClr val="FF0000"/>
                </a:solidFill>
                <a:ea typeface="黑体" panose="02010609060101010101" pitchFamily="2" charset="-122"/>
                <a:sym typeface="+mn-ea"/>
              </a:rPr>
              <a:t>5.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  <a:sym typeface="+mn-ea"/>
              </a:rPr>
              <a:t>元朝的边疆管理（西藏、新疆、台湾、其他地区）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zh-CN" sz="3200" b="1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90855" y="382270"/>
            <a:ext cx="11701145" cy="5528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第</a:t>
            </a:r>
            <a:r>
              <a:rPr lang="en-US" altLang="zh-CN" sz="3200" b="1">
                <a:ea typeface="黑体" panose="02010609060101010101" pitchFamily="2" charset="-122"/>
              </a:rPr>
              <a:t>11</a:t>
            </a:r>
            <a:r>
              <a:rPr lang="zh-CN" altLang="en-US" sz="3200" b="1">
                <a:ea typeface="黑体" panose="02010609060101010101" pitchFamily="2" charset="-122"/>
              </a:rPr>
              <a:t>课</a:t>
            </a:r>
            <a:r>
              <a:rPr lang="zh-CN" sz="3200" b="1">
                <a:ea typeface="黑体" panose="02010609060101010101" pitchFamily="2" charset="-122"/>
              </a:rPr>
              <a:t>问题清单：</a:t>
            </a:r>
            <a:endParaRPr 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1</a:t>
            </a:r>
            <a:r>
              <a:rPr lang="en-US" altLang="zh-CN" sz="3200" b="1">
                <a:ea typeface="黑体" panose="02010609060101010101" pitchFamily="2" charset="-122"/>
              </a:rPr>
              <a:t>.</a:t>
            </a:r>
            <a:r>
              <a:rPr lang="zh-CN" sz="3200" b="1">
                <a:ea typeface="黑体" panose="02010609060101010101" pitchFamily="2" charset="-122"/>
              </a:rPr>
              <a:t>辽宋夏金元农业发展的表现</a:t>
            </a:r>
            <a:endParaRPr 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2.</a:t>
            </a:r>
            <a:r>
              <a:rPr lang="zh-CN" sz="3200" b="1">
                <a:ea typeface="黑体" panose="02010609060101010101" pitchFamily="2" charset="-122"/>
                <a:sym typeface="+mn-ea"/>
              </a:rPr>
              <a:t>辽宋夏金元手工业发展的表现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3.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  <a:sym typeface="+mn-ea"/>
              </a:rPr>
              <a:t>辽宋夏金元商业繁荣的表现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4.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宋元时期商业发展的原因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5.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经济重心南移的原因、过程（表现）、影响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6.宋朝社会变化的原因、表现</a:t>
            </a:r>
            <a:endParaRPr 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zh-CN" sz="3200" b="1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90855" y="382270"/>
            <a:ext cx="11701145" cy="5528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第</a:t>
            </a:r>
            <a:r>
              <a:rPr lang="en-US" altLang="zh-CN" sz="3200" b="1">
                <a:ea typeface="黑体" panose="02010609060101010101" pitchFamily="2" charset="-122"/>
              </a:rPr>
              <a:t>12</a:t>
            </a:r>
            <a:r>
              <a:rPr lang="zh-CN" altLang="en-US" sz="3200" b="1">
                <a:ea typeface="黑体" panose="02010609060101010101" pitchFamily="2" charset="-122"/>
              </a:rPr>
              <a:t>课</a:t>
            </a:r>
            <a:r>
              <a:rPr lang="zh-CN" sz="3200" b="1">
                <a:ea typeface="黑体" panose="02010609060101010101" pitchFamily="2" charset="-122"/>
              </a:rPr>
              <a:t>问题清单：</a:t>
            </a:r>
            <a:endParaRPr lang="zh-CN" sz="3200" b="1">
              <a:ea typeface="黑体" panose="02010609060101010101" pitchFamily="2" charset="-122"/>
            </a:endParaRPr>
          </a:p>
          <a:p>
            <a:pPr algn="l" fontAlgn="auto">
              <a:lnSpc>
                <a:spcPct val="150000"/>
              </a:lnSpc>
              <a:buClrTx/>
              <a:buSzTx/>
              <a:buNone/>
            </a:pP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1.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  <a:sym typeface="+mn-ea"/>
              </a:rPr>
              <a:t>儒学复兴运动的背景、目的、代表学派、人物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None/>
            </a:pP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2.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  <a:sym typeface="+mn-ea"/>
              </a:rPr>
              <a:t>程朱理学的思想内容、特点、影响</a:t>
            </a:r>
            <a:endParaRPr lang="zh-CN" altLang="en-US" sz="32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ea typeface="黑体" panose="02010609060101010101" pitchFamily="2" charset="-122"/>
              </a:rPr>
              <a:t>3.</a:t>
            </a:r>
            <a:r>
              <a:rPr lang="zh-CN" sz="3200" b="1"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  <a:sym typeface="+mn-ea"/>
              </a:rPr>
              <a:t>文学艺术的表现、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  <a:sym typeface="+mn-ea"/>
              </a:rPr>
              <a:t>原因</a:t>
            </a:r>
            <a:endParaRPr lang="en-US" sz="3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4.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微软雅黑" panose="020B0503020204020204" charset="-122"/>
                <a:sym typeface="+mn-ea"/>
              </a:rPr>
              <a:t>三大发明的表现、影响</a:t>
            </a:r>
            <a:endParaRPr lang="zh-CN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微软雅黑" panose="020B0503020204020204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5.</a:t>
            </a:r>
            <a:r>
              <a:rPr lang="zh-CN" sz="3200" b="1">
                <a:ea typeface="黑体" panose="02010609060101010101" pitchFamily="2" charset="-122"/>
                <a:sym typeface="+mn-ea"/>
              </a:rPr>
              <a:t>著名科学家及贡献</a:t>
            </a:r>
            <a:endParaRPr 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6.</a:t>
            </a:r>
            <a:r>
              <a:rPr lang="zh-CN" sz="3200" b="1">
                <a:ea typeface="黑体" panose="02010609060101010101" pitchFamily="2" charset="-122"/>
                <a:sym typeface="+mn-ea"/>
              </a:rPr>
              <a:t>了解少数民族文字</a:t>
            </a:r>
            <a:endParaRPr lang="zh-CN" sz="3200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zh-CN" sz="3200" b="1"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第四单元问题清单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" name="文本框 101"/>
          <p:cNvSpPr txBox="1"/>
          <p:nvPr/>
        </p:nvSpPr>
        <p:spPr>
          <a:xfrm>
            <a:off x="983615" y="260350"/>
            <a:ext cx="9748520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l" fontAlgn="auto">
              <a:lnSpc>
                <a:spcPct val="150000"/>
              </a:lnSpc>
            </a:pPr>
            <a:r>
              <a:rPr lang="zh-CN" sz="3600" b="0">
                <a:ea typeface="宋体" panose="02010600030101010101" pitchFamily="2" charset="-122"/>
              </a:rPr>
              <a:t>第</a:t>
            </a:r>
            <a:r>
              <a:rPr lang="en-US" sz="3600" b="0">
                <a:latin typeface="Calibri" panose="020F0502020204030204" charset="0"/>
              </a:rPr>
              <a:t>13</a:t>
            </a:r>
            <a:r>
              <a:rPr lang="zh-CN" sz="3600" b="0">
                <a:ea typeface="宋体" panose="02010600030101010101" pitchFamily="2" charset="-122"/>
              </a:rPr>
              <a:t>课问题清单</a:t>
            </a:r>
            <a:endParaRPr lang="zh-CN" sz="3600" b="1">
              <a:ea typeface="黑体" panose="0201060906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1、明朝专制集权强化的表现</a:t>
            </a:r>
            <a:r>
              <a:rPr lang="zh-CN" sz="2800" b="1">
                <a:ea typeface="黑体" panose="02010609060101010101" pitchFamily="2" charset="-122"/>
              </a:rPr>
              <a:t>（中央、地方、思想文化）</a:t>
            </a:r>
            <a:r>
              <a:rPr lang="en-US" sz="2800" b="0">
                <a:latin typeface="Calibri" panose="020F0502020204030204" charset="0"/>
              </a:rPr>
              <a:t>2</a:t>
            </a:r>
            <a:r>
              <a:rPr lang="zh-CN" altLang="en-US" sz="2800" b="0">
                <a:latin typeface="Calibri" panose="020F0502020204030204" charset="0"/>
              </a:rPr>
              <a:t>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明朝废除宰相制度的原因/目的、影响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marL="0" lvl="0"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3600" b="0">
                <a:solidFill>
                  <a:schemeClr val="tx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2800" b="0">
                <a:ea typeface="宋体" panose="02010600030101010101" pitchFamily="2" charset="-122"/>
              </a:rPr>
              <a:t>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设立内阁的原因、时间、性质、职责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altLang="zh-CN" sz="2800" b="0">
                <a:ea typeface="宋体" panose="02010600030101010101" pitchFamily="2" charset="-122"/>
              </a:rPr>
              <a:t>4</a:t>
            </a:r>
            <a:r>
              <a:rPr lang="zh-CN" altLang="en-US" sz="2800" b="0">
                <a:ea typeface="宋体" panose="02010600030101010101" pitchFamily="2" charset="-122"/>
              </a:rPr>
              <a:t>、宰相和内阁的区别</a:t>
            </a:r>
            <a:endParaRPr lang="zh-CN" altLang="en-US" sz="2800" b="0">
              <a:ea typeface="宋体" panose="02010600030101010101" pitchFamily="2" charset="-122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2800" b="0">
                <a:ea typeface="宋体" panose="02010600030101010101" pitchFamily="2" charset="-122"/>
              </a:rPr>
              <a:t>5</a:t>
            </a:r>
            <a:r>
              <a:rPr lang="zh-CN" altLang="en-US" sz="2800" b="0">
                <a:ea typeface="宋体" panose="02010600030101010101" pitchFamily="2" charset="-122"/>
              </a:rPr>
              <a:t>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郑和下西洋的原因、目的、影响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altLang="zh-CN" sz="2800" b="0">
                <a:ea typeface="宋体" panose="02010600030101010101" pitchFamily="2" charset="-122"/>
              </a:rPr>
              <a:t>6</a:t>
            </a:r>
            <a:r>
              <a:rPr lang="zh-CN" altLang="en-US" sz="2800" b="0">
                <a:ea typeface="宋体" panose="02010600030101010101" pitchFamily="2" charset="-122"/>
              </a:rPr>
              <a:t>、明朝边疆形势与边疆治理的表现</a:t>
            </a:r>
            <a:endParaRPr lang="zh-CN" altLang="en-US" sz="2800" b="0">
              <a:ea typeface="宋体" panose="02010600030101010101" pitchFamily="2" charset="-122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sz="2800" b="1">
                <a:ea typeface="黑体" panose="02010609060101010101" pitchFamily="2" charset="-122"/>
              </a:rPr>
              <a:t>7、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明朝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  <a:sym typeface="+mn-ea"/>
              </a:rPr>
              <a:t>边疆治理的方式和作用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" name="文本框 101"/>
          <p:cNvSpPr txBox="1"/>
          <p:nvPr/>
        </p:nvSpPr>
        <p:spPr>
          <a:xfrm>
            <a:off x="839153" y="188595"/>
            <a:ext cx="10361930" cy="62776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l" fontAlgn="auto">
              <a:lnSpc>
                <a:spcPct val="150000"/>
              </a:lnSpc>
            </a:pPr>
            <a:r>
              <a:rPr lang="zh-CN" sz="3600" b="0">
                <a:ea typeface="宋体" panose="02010600030101010101" pitchFamily="2" charset="-122"/>
              </a:rPr>
              <a:t>第</a:t>
            </a:r>
            <a:r>
              <a:rPr lang="en-US" sz="3600" b="0">
                <a:latin typeface="Calibri" panose="020F0502020204030204" charset="0"/>
              </a:rPr>
              <a:t>14</a:t>
            </a:r>
            <a:r>
              <a:rPr lang="zh-CN" sz="3600" b="0">
                <a:ea typeface="宋体" panose="02010600030101010101" pitchFamily="2" charset="-122"/>
              </a:rPr>
              <a:t>课问题清单</a:t>
            </a:r>
            <a:endParaRPr lang="zh-CN" sz="3600" b="1">
              <a:ea typeface="黑体" panose="0201060906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altLang="zh-CN" sz="2800">
                <a:ea typeface="宋体" panose="02010600030101010101" pitchFamily="2" charset="-122"/>
              </a:rPr>
              <a:t>1、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明清君主专制强化的本质、表现、影响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sz="2800" b="0">
                <a:latin typeface="Calibri" panose="020F0502020204030204" charset="0"/>
              </a:rPr>
              <a:t>2</a:t>
            </a:r>
            <a:r>
              <a:rPr lang="zh-CN" altLang="en-US" sz="2800" b="0">
                <a:latin typeface="Calibri" panose="020F0502020204030204" charset="0"/>
              </a:rPr>
              <a:t>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奏折制度的特点、作用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altLang="zh-CN" sz="3600" b="0">
                <a:solidFill>
                  <a:schemeClr val="tx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2800" b="0">
                <a:ea typeface="宋体" panose="02010600030101010101" pitchFamily="2" charset="-122"/>
              </a:rPr>
              <a:t>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军机处的性质、时间、职责、目的、特点、影响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altLang="zh-CN" sz="2800" b="0">
                <a:ea typeface="宋体" panose="02010600030101010101" pitchFamily="2" charset="-122"/>
              </a:rPr>
              <a:t>4</a:t>
            </a:r>
            <a:r>
              <a:rPr lang="zh-CN" altLang="en-US" sz="2800" b="0">
                <a:ea typeface="宋体" panose="02010600030101010101" pitchFamily="2" charset="-122"/>
              </a:rPr>
              <a:t>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加强思想文化控制，制造文字狱的目的、影响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800">
                <a:ea typeface="宋体" panose="02010600030101010101" pitchFamily="2" charset="-122"/>
              </a:rPr>
              <a:t>5、清朝经略边疆的表现，清朝的疆域范围、管理方式</a:t>
            </a:r>
            <a:endParaRPr lang="zh-CN" altLang="en-US" sz="2800">
              <a:ea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zh-CN" altLang="en-US" sz="2800">
                <a:ea typeface="宋体" panose="02010600030101010101" pitchFamily="2" charset="-122"/>
              </a:rPr>
              <a:t>6、清朝统治危机的表现，</a:t>
            </a:r>
            <a:r>
              <a:rPr lang="zh-CN" altLang="en-US" sz="2800">
                <a:ea typeface="宋体" panose="02010600030101010101" pitchFamily="2" charset="-122"/>
                <a:sym typeface="+mn-ea"/>
              </a:rPr>
              <a:t>清朝人口膨胀迅速的原因</a:t>
            </a:r>
            <a:endParaRPr lang="zh-CN" altLang="en-US" sz="2800">
              <a:ea typeface="宋体" panose="0201060003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zh-CN" sz="2800" b="1">
                <a:ea typeface="黑体" panose="02010609060101010101" pitchFamily="2" charset="-122"/>
              </a:rPr>
              <a:t>7、</a:t>
            </a:r>
            <a:r>
              <a:rPr lang="zh-CN" sz="2800" b="1">
                <a:solidFill>
                  <a:srgbClr val="FF0000"/>
                </a:solidFill>
                <a:ea typeface="黑体" panose="02010609060101010101" pitchFamily="2" charset="-122"/>
              </a:rPr>
              <a:t>闭关锁国政策的含义、原因、影响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algn="l" fontAlgn="auto">
              <a:lnSpc>
                <a:spcPct val="150000"/>
              </a:lnSpc>
            </a:pPr>
            <a:r>
              <a:rPr lang="zh-CN" altLang="en-US" sz="2800">
                <a:ea typeface="宋体" panose="02010600030101010101" pitchFamily="2" charset="-122"/>
              </a:rPr>
              <a:t>8、</a:t>
            </a:r>
            <a:r>
              <a:rPr lang="zh-CN" altLang="en-US" sz="2800" b="1">
                <a:solidFill>
                  <a:srgbClr val="FF0000"/>
                </a:solidFill>
                <a:ea typeface="黑体" panose="02010609060101010101" pitchFamily="2" charset="-122"/>
              </a:rPr>
              <a:t>重农抑商政策的原因、影响</a:t>
            </a:r>
            <a:endParaRPr lang="zh-CN" altLang="en-US" sz="2800" b="1">
              <a:solidFill>
                <a:srgbClr val="FF0000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33375" y="116205"/>
            <a:ext cx="11499850" cy="390969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fontAlgn="auto">
              <a:lnSpc>
                <a:spcPct val="150000"/>
              </a:lnSpc>
            </a:pPr>
            <a:r>
              <a:rPr 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第</a:t>
            </a:r>
            <a:r>
              <a:rPr lang="en-US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15</a:t>
            </a:r>
            <a:r>
              <a:rPr 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课问题清单1、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社会经济发展的表现；社会局限的表现、阻碍因素</a:t>
            </a:r>
            <a:endParaRPr lang="zh-CN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2、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资本主义萌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芽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产生原因、特点、发展缓慢的原因</a:t>
            </a:r>
            <a:endParaRPr lang="zh-CN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3、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陆王心学的背景、主张、评价</a:t>
            </a:r>
            <a:endParaRPr lang="zh-CN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明清之际进步思想产生的背景、代表人物及其主张、实质、特点、影响</a:t>
            </a:r>
            <a:endParaRPr lang="en-US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5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小说戏曲繁荣的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原因</a:t>
            </a:r>
            <a:r>
              <a:rPr 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、表现、趋势、新内容</a:t>
            </a:r>
            <a:endParaRPr lang="zh-CN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6</a:t>
            </a:r>
            <a:r>
              <a:rPr 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、传统科技的代表、</a:t>
            </a:r>
            <a:r>
              <a:rPr 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特点</a:t>
            </a:r>
            <a:endParaRPr lang="zh-CN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7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西学东渐的背景、目的、表现</a:t>
            </a:r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84150" y="0"/>
            <a:ext cx="11606530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sz="2800" b="1"/>
              <a:t>第</a:t>
            </a:r>
            <a:r>
              <a:rPr lang="en-US" altLang="zh-CN" sz="2800" b="1"/>
              <a:t>1</a:t>
            </a:r>
            <a:r>
              <a:rPr lang="zh-CN" altLang="en-US" sz="2800" b="1"/>
              <a:t>课问题清单：</a:t>
            </a:r>
            <a:endParaRPr lang="zh-CN" altLang="en-US" sz="24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1.</a:t>
            </a:r>
            <a:r>
              <a:rPr lang="zh-CN" altLang="en-US" sz="2800" b="1"/>
              <a:t>旧石器时代：时间、代表、特征</a:t>
            </a:r>
            <a:endParaRPr lang="zh-CN" altLang="en-US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2.</a:t>
            </a:r>
            <a:r>
              <a:rPr lang="zh-CN" altLang="en-US" sz="2800" b="1"/>
              <a:t>新石器时代：时间、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代表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（中：黄河、长江；晚：黄河、辽河、长江）、</a:t>
            </a:r>
            <a:r>
              <a:rPr lang="zh-CN" altLang="en-US" sz="2800" b="1">
                <a:sym typeface="+mn-ea"/>
              </a:rPr>
              <a:t>特征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3.</a:t>
            </a:r>
            <a:r>
              <a:rPr lang="zh-CN" altLang="en-US" sz="2800" b="1"/>
              <a:t>母系氏族和父系氏族社会的时间、特征、代表文化</a:t>
            </a:r>
            <a:endParaRPr lang="zh-CN" altLang="en-US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4.</a:t>
            </a:r>
            <a:r>
              <a:rPr lang="zh-CN" altLang="en-US" sz="2800" b="1"/>
              <a:t>部落时代的特征</a:t>
            </a:r>
            <a:endParaRPr lang="zh-CN" altLang="en-US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5.</a:t>
            </a:r>
            <a:r>
              <a:rPr lang="zh-CN" altLang="en-US" sz="2800" b="1"/>
              <a:t>夏朝：制度建设、文化遗存</a:t>
            </a:r>
            <a:endParaRPr lang="zh-CN" altLang="en-US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6.</a:t>
            </a:r>
            <a:r>
              <a:rPr lang="zh-CN" altLang="en-US" sz="2800" b="1"/>
              <a:t>商朝：文化成就、政治制度</a:t>
            </a:r>
            <a:endParaRPr lang="zh-CN" altLang="en-US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7.</a:t>
            </a:r>
            <a:r>
              <a:rPr lang="zh-CN" altLang="en-US" sz="2800" b="1">
                <a:solidFill>
                  <a:srgbClr val="FF0000"/>
                </a:solidFill>
              </a:rPr>
              <a:t>西周：分封制（目的、内容、特点、影响、结果）、宗法制（目的、特点、影响）</a:t>
            </a:r>
            <a:endParaRPr lang="zh-CN" altLang="en-US" sz="28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800" b="1"/>
              <a:t>8</a:t>
            </a:r>
            <a:r>
              <a:rPr lang="en-US" altLang="zh-CN" sz="2800" b="1"/>
              <a:t>.</a:t>
            </a:r>
            <a:r>
              <a:rPr lang="zh-CN" altLang="en-US" sz="2800" b="1">
                <a:solidFill>
                  <a:srgbClr val="FF0000"/>
                </a:solidFill>
              </a:rPr>
              <a:t>早期国家的特征（政治、经济、文化）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第五单元问题清单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360" y="332740"/>
            <a:ext cx="10974070" cy="6109335"/>
          </a:xfrm>
        </p:spPr>
        <p:txBody>
          <a:bodyPr>
            <a:normAutofit lnSpcReduction="10000"/>
          </a:bodyPr>
          <a:p>
            <a:pPr marL="0" indent="0" algn="l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b="1" spc="0">
                <a:solidFill>
                  <a:schemeClr val="tx1"/>
                </a:solidFill>
                <a:latin typeface="Calibri" panose="020F0502020204030204" charset="0"/>
              </a:rPr>
              <a:t>第16课问题清单</a:t>
            </a:r>
            <a:endParaRPr lang="zh-CN" altLang="en-US" sz="3600" b="1" spc="0">
              <a:solidFill>
                <a:schemeClr val="tx1"/>
              </a:solidFill>
              <a:latin typeface="Calibri" panose="020F05020202040302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/>
              <a:t>1.</a:t>
            </a:r>
            <a:r>
              <a:rPr lang="zh-CN" altLang="en-US" sz="3200" b="1">
                <a:solidFill>
                  <a:srgbClr val="FF0000"/>
                </a:solidFill>
              </a:rPr>
              <a:t>19世纪中期世界与中国的社会状况（政治、经济、对外、军事、科技）。</a:t>
            </a:r>
            <a:endParaRPr lang="zh-CN" altLang="en-US" sz="3200" b="1">
              <a:solidFill>
                <a:srgbClr val="FF0000"/>
              </a:solidFill>
            </a:endParaRPr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/>
              <a:t>2.</a:t>
            </a:r>
            <a:r>
              <a:rPr lang="zh-CN" altLang="en-US" sz="3200" b="1">
                <a:solidFill>
                  <a:srgbClr val="FF0000"/>
                </a:solidFill>
              </a:rPr>
              <a:t>两次鸦片战争的原因、过程、结果、条约内容、影响。</a:t>
            </a:r>
            <a:endParaRPr lang="zh-CN" altLang="en-US" sz="3200"/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/>
              <a:t>3.</a:t>
            </a:r>
            <a:r>
              <a:rPr lang="zh-CN" altLang="en-US" sz="3200">
                <a:solidFill>
                  <a:schemeClr val="tx1"/>
                </a:solidFill>
              </a:rPr>
              <a:t>开眼看世界的表现（林则徐、魏源、徐继畬）。</a:t>
            </a:r>
            <a:endParaRPr lang="zh-CN" altLang="en-US" sz="3200"/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/>
              <a:t>4.</a:t>
            </a:r>
            <a:r>
              <a:rPr lang="zh-CN" altLang="en-US" sz="3200" b="1">
                <a:solidFill>
                  <a:srgbClr val="FF0000"/>
                </a:solidFill>
              </a:rPr>
              <a:t>师夷长技以制夷的学习内容、根本目的、实质、影响。</a:t>
            </a:r>
            <a:endParaRPr lang="zh-CN" altLang="en-US" sz="3200" b="1">
              <a:solidFill>
                <a:srgbClr val="FF0000"/>
              </a:solidFill>
            </a:endParaRPr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52095" y="111125"/>
            <a:ext cx="11812905" cy="460184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 sz="3600" b="1">
                <a:latin typeface="Calibri" panose="020F0502020204030204" charset="0"/>
              </a:rPr>
              <a:t>第</a:t>
            </a:r>
            <a:r>
              <a:rPr lang="en-US" altLang="zh-CN" sz="3600" b="1">
                <a:latin typeface="Calibri" panose="020F0502020204030204" charset="0"/>
              </a:rPr>
              <a:t>17</a:t>
            </a:r>
            <a:r>
              <a:rPr lang="zh-CN" altLang="en-US" sz="3600" b="1">
                <a:latin typeface="Calibri" panose="020F0502020204030204" charset="0"/>
              </a:rPr>
              <a:t>课问题清单</a:t>
            </a:r>
            <a:endParaRPr lang="zh-CN" altLang="en-US" sz="3600" b="1">
              <a:latin typeface="Calibri" panose="020F05020202040302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sz="3200" b="0">
                <a:latin typeface="Calibri" panose="020F0502020204030204" charset="0"/>
              </a:rPr>
              <a:t>1.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太平天国运动</a:t>
            </a:r>
            <a:r>
              <a:rPr lang="zh-CN" sz="3200" b="0">
                <a:ea typeface="宋体" panose="02010600030101010101" pitchFamily="2" charset="-122"/>
              </a:rPr>
              <a:t>的时间、</a:t>
            </a:r>
            <a:r>
              <a:rPr lang="zh-CN" sz="3200" b="1">
                <a:solidFill>
                  <a:srgbClr val="FF0000"/>
                </a:solidFill>
                <a:ea typeface="宋体" panose="02010600030101010101" pitchFamily="2" charset="-122"/>
              </a:rPr>
              <a:t>背景</a:t>
            </a:r>
            <a:r>
              <a:rPr lang="zh-CN" sz="3200" b="0">
                <a:ea typeface="宋体" panose="02010600030101010101" pitchFamily="2" charset="-122"/>
              </a:rPr>
              <a:t>、过程、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颁布的文件</a:t>
            </a:r>
            <a:r>
              <a:rPr lang="zh-CN" sz="3200" b="0">
                <a:ea typeface="宋体" panose="02010600030101010101" pitchFamily="2" charset="-122"/>
              </a:rPr>
              <a:t>、结果、败因、性质、</a:t>
            </a:r>
            <a:r>
              <a:rPr lang="zh-CN" sz="3200" b="1">
                <a:solidFill>
                  <a:srgbClr val="FF0000"/>
                </a:solidFill>
                <a:ea typeface="宋体" panose="02010600030101010101" pitchFamily="2" charset="-122"/>
              </a:rPr>
              <a:t>影响</a:t>
            </a:r>
            <a:r>
              <a:rPr lang="zh-CN" sz="3200" b="0">
                <a:ea typeface="宋体" panose="02010600030101010101" pitchFamily="2" charset="-122"/>
              </a:rPr>
              <a:t>。</a:t>
            </a:r>
            <a:r>
              <a:rPr lang="en-US" sz="3200" b="1">
                <a:latin typeface="Calibri" panose="020F0502020204030204" charset="0"/>
              </a:rPr>
              <a:t>2.</a:t>
            </a:r>
            <a:r>
              <a:rPr lang="zh-CN" sz="3200" b="1">
                <a:solidFill>
                  <a:srgbClr val="FF0000"/>
                </a:solidFill>
                <a:ea typeface="宋体" panose="02010600030101010101" pitchFamily="2" charset="-122"/>
              </a:rPr>
              <a:t>洋务运动的背景、目标、指导思想、代表人物、目的、学习内容、内容、结果、败因、评价。</a:t>
            </a:r>
            <a:r>
              <a:rPr lang="en-US" sz="3200" b="0">
                <a:latin typeface="Calibri" panose="020F0502020204030204" charset="0"/>
              </a:rPr>
              <a:t>3.</a:t>
            </a:r>
            <a:r>
              <a:rPr lang="zh-CN" sz="3200" b="0">
                <a:ea typeface="宋体" panose="02010600030101010101" pitchFamily="2" charset="-122"/>
              </a:rPr>
              <a:t>西北边疆危机的表现、解决，西南边疆危机的过程。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（中法战争）</a:t>
            </a:r>
            <a:endParaRPr lang="zh-CN" sz="2800" b="1">
              <a:solidFill>
                <a:srgbClr val="FF0000"/>
              </a:solidFill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4.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甲午中日战争的背景、过程、结果、条约内容、败因、影响。</a:t>
            </a:r>
            <a:r>
              <a:rPr lang="en-US" sz="3200" b="0">
                <a:latin typeface="Calibri" panose="020F0502020204030204" charset="0"/>
              </a:rPr>
              <a:t>5.</a:t>
            </a:r>
            <a:r>
              <a:rPr lang="zh-CN" sz="3200" b="0">
                <a:ea typeface="宋体" panose="02010600030101010101" pitchFamily="2" charset="-122"/>
              </a:rPr>
              <a:t>列强掀起瓜分中国狂潮的表现。</a:t>
            </a:r>
            <a:endParaRPr lang="zh-CN" altLang="en-US" sz="3200" b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07035" y="573405"/>
            <a:ext cx="11378565" cy="460184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/>
            <a:r>
              <a:rPr lang="zh-CN" altLang="en-US" sz="3600" b="1">
                <a:latin typeface="Calibri" panose="020F0502020204030204" charset="0"/>
              </a:rPr>
              <a:t>第</a:t>
            </a:r>
            <a:r>
              <a:rPr lang="en-US" altLang="zh-CN" sz="3600" b="1">
                <a:latin typeface="Calibri" panose="020F0502020204030204" charset="0"/>
              </a:rPr>
              <a:t>18</a:t>
            </a:r>
            <a:r>
              <a:rPr lang="zh-CN" altLang="en-US" sz="3600" b="1">
                <a:latin typeface="Calibri" panose="020F0502020204030204" charset="0"/>
              </a:rPr>
              <a:t>课问题清单</a:t>
            </a:r>
            <a:endParaRPr lang="zh-CN" altLang="en-US" sz="3600" b="1">
              <a:latin typeface="Calibri" panose="020F0502020204030204" charset="0"/>
            </a:endParaRPr>
          </a:p>
          <a:p>
            <a:pPr indent="0"/>
            <a:endParaRPr lang="en-US" sz="3600" b="1">
              <a:latin typeface="Calibri" panose="020F0502020204030204" charset="0"/>
            </a:endParaRPr>
          </a:p>
          <a:p>
            <a:pPr indent="0" fontAlgn="auto">
              <a:lnSpc>
                <a:spcPct val="150000"/>
              </a:lnSpc>
            </a:pPr>
            <a:r>
              <a:rPr sz="3200"/>
              <a:t>1.</a:t>
            </a:r>
            <a:r>
              <a:rPr sz="3200" b="1">
                <a:solidFill>
                  <a:srgbClr val="FF0000"/>
                </a:solidFill>
              </a:rPr>
              <a:t>戊戌维新运动的背景、思想主张、理论依据、特点、原因、序幕、</a:t>
            </a:r>
            <a:r>
              <a:rPr sz="3200"/>
              <a:t>标志、过程、</a:t>
            </a:r>
            <a:r>
              <a:rPr sz="3200" b="1">
                <a:solidFill>
                  <a:srgbClr val="FF0000"/>
                </a:solidFill>
              </a:rPr>
              <a:t>结果、意义。</a:t>
            </a:r>
            <a:endParaRPr sz="3200" b="1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sz="3200"/>
              <a:t>2.</a:t>
            </a:r>
            <a:r>
              <a:rPr sz="3200" b="1">
                <a:solidFill>
                  <a:srgbClr val="FF0000"/>
                </a:solidFill>
              </a:rPr>
              <a:t>义和团运动的背景、口号、</a:t>
            </a:r>
            <a:r>
              <a:rPr sz="3200"/>
              <a:t>过程、</a:t>
            </a:r>
            <a:r>
              <a:rPr sz="3200" b="1">
                <a:solidFill>
                  <a:srgbClr val="FF0000"/>
                </a:solidFill>
              </a:rPr>
              <a:t>结果、败因、意义。</a:t>
            </a:r>
            <a:endParaRPr sz="3200"/>
          </a:p>
          <a:p>
            <a:pPr indent="0" fontAlgn="auto">
              <a:lnSpc>
                <a:spcPct val="150000"/>
              </a:lnSpc>
            </a:pPr>
            <a:r>
              <a:rPr sz="3200"/>
              <a:t>3.</a:t>
            </a:r>
            <a:r>
              <a:rPr sz="3200" b="1">
                <a:solidFill>
                  <a:srgbClr val="FF0000"/>
                </a:solidFill>
              </a:rPr>
              <a:t>东南互保的影响。</a:t>
            </a:r>
            <a:endParaRPr sz="3200" b="1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en-US" sz="3200"/>
              <a:t>4.</a:t>
            </a:r>
            <a:r>
              <a:rPr sz="3200" b="1">
                <a:solidFill>
                  <a:srgbClr val="FF0000"/>
                </a:solidFill>
              </a:rPr>
              <a:t>八国联军侵华战争的背景</a:t>
            </a:r>
            <a:r>
              <a:rPr sz="3200"/>
              <a:t>、过程、</a:t>
            </a:r>
            <a:r>
              <a:rPr sz="3200" b="1">
                <a:solidFill>
                  <a:srgbClr val="FF0000"/>
                </a:solidFill>
              </a:rPr>
              <a:t>结果、条约内容、特点、列强侵华方式的转变、影响。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第六单元问题清单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14350" y="405130"/>
            <a:ext cx="11489055" cy="460184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/>
            <a:r>
              <a:rPr lang="zh-CN" altLang="en-US" sz="3600" b="1">
                <a:latin typeface="Calibri" panose="020F0502020204030204" charset="0"/>
              </a:rPr>
              <a:t>第</a:t>
            </a:r>
            <a:r>
              <a:rPr lang="en-US" altLang="zh-CN" sz="3600" b="1">
                <a:latin typeface="Calibri" panose="020F0502020204030204" charset="0"/>
              </a:rPr>
              <a:t>19</a:t>
            </a:r>
            <a:r>
              <a:rPr lang="zh-CN" altLang="en-US" sz="3600" b="1">
                <a:latin typeface="Calibri" panose="020F0502020204030204" charset="0"/>
              </a:rPr>
              <a:t>课问题清单</a:t>
            </a:r>
            <a:endParaRPr lang="zh-CN" altLang="en-US" sz="3600" b="1">
              <a:latin typeface="Calibri" panose="020F0502020204030204" charset="0"/>
            </a:endParaRPr>
          </a:p>
          <a:p>
            <a:pPr indent="0"/>
            <a:endParaRPr lang="en-US" sz="3600" b="1">
              <a:latin typeface="Calibri" panose="020F0502020204030204" charset="0"/>
            </a:endParaRPr>
          </a:p>
          <a:p>
            <a:pPr indent="0" fontAlgn="auto">
              <a:lnSpc>
                <a:spcPct val="150000"/>
              </a:lnSpc>
            </a:pPr>
            <a:r>
              <a:rPr sz="3200" b="1">
                <a:solidFill>
                  <a:srgbClr val="FF0000"/>
                </a:solidFill>
              </a:rPr>
              <a:t>1.辛亥革命的背景、</a:t>
            </a:r>
            <a:r>
              <a:rPr lang="zh-CN" altLang="en-US" sz="3200" b="1" dirty="0"/>
              <a:t>过程</a:t>
            </a:r>
            <a:r>
              <a:rPr sz="3200" b="1">
                <a:solidFill>
                  <a:srgbClr val="FF0000"/>
                </a:solidFill>
              </a:rPr>
              <a:t>、结果（过程、原因）、影响</a:t>
            </a:r>
            <a:r>
              <a:rPr lang="zh-CN" sz="3200" b="1">
                <a:solidFill>
                  <a:srgbClr val="FF0000"/>
                </a:solidFill>
              </a:rPr>
              <a:t>、失败原因、启示</a:t>
            </a:r>
            <a:r>
              <a:rPr sz="3200" b="1">
                <a:solidFill>
                  <a:srgbClr val="FF0000"/>
                </a:solidFill>
              </a:rPr>
              <a:t>。</a:t>
            </a:r>
            <a:endParaRPr sz="3200"/>
          </a:p>
          <a:p>
            <a:pPr indent="0" fontAlgn="auto">
              <a:lnSpc>
                <a:spcPct val="150000"/>
              </a:lnSpc>
            </a:pPr>
            <a:r>
              <a:rPr sz="3200"/>
              <a:t>2.了解清末新政</a:t>
            </a:r>
            <a:r>
              <a:rPr lang="zh-CN" sz="3200"/>
              <a:t>（</a:t>
            </a:r>
            <a:r>
              <a:rPr lang="zh-CN" altLang="en-US" sz="3200" b="1" dirty="0">
                <a:sym typeface="+mn-ea"/>
              </a:rPr>
              <a:t>背景、目的、内容、影响</a:t>
            </a:r>
            <a:r>
              <a:rPr lang="zh-CN" sz="3200"/>
              <a:t>）</a:t>
            </a:r>
            <a:r>
              <a:rPr sz="3200"/>
              <a:t>、预备立宪</a:t>
            </a:r>
            <a:r>
              <a:rPr lang="zh-CN" sz="3200"/>
              <a:t>（</a:t>
            </a:r>
            <a:r>
              <a:rPr lang="zh-CN" altLang="en-US" sz="3200" b="1" dirty="0">
                <a:sym typeface="+mn-ea"/>
              </a:rPr>
              <a:t>时间、结果、影响</a:t>
            </a:r>
            <a:r>
              <a:rPr lang="zh-CN" sz="3200"/>
              <a:t>）</a:t>
            </a:r>
            <a:r>
              <a:rPr sz="3200"/>
              <a:t>、兴中会、同盟会</a:t>
            </a:r>
            <a:r>
              <a:rPr lang="zh-CN" sz="3200"/>
              <a:t>（</a:t>
            </a:r>
            <a:r>
              <a:rPr lang="zh-CN" altLang="en-US" sz="3200" b="1" dirty="0">
                <a:sym typeface="+mn-ea"/>
              </a:rPr>
              <a:t>成立时间、地点、性质、纲领</a:t>
            </a:r>
            <a:r>
              <a:rPr lang="zh-CN" sz="3200"/>
              <a:t>）</a:t>
            </a:r>
            <a:r>
              <a:rPr sz="3200"/>
              <a:t>、武昌起义等内容。</a:t>
            </a:r>
            <a:endParaRPr sz="3200"/>
          </a:p>
          <a:p>
            <a:pPr indent="0" fontAlgn="auto">
              <a:lnSpc>
                <a:spcPct val="150000"/>
              </a:lnSpc>
            </a:pPr>
            <a:r>
              <a:rPr sz="3200" b="1">
                <a:solidFill>
                  <a:srgbClr val="FF0000"/>
                </a:solidFill>
              </a:rPr>
              <a:t>3.《中华民国临时约法》的目的、内容、</a:t>
            </a:r>
            <a:r>
              <a:rPr lang="zh-CN" sz="3200" b="1">
                <a:solidFill>
                  <a:srgbClr val="FF0000"/>
                </a:solidFill>
              </a:rPr>
              <a:t>体</a:t>
            </a:r>
            <a:r>
              <a:rPr sz="3200" b="1">
                <a:solidFill>
                  <a:srgbClr val="FF0000"/>
                </a:solidFill>
              </a:rPr>
              <a:t>现的政治体制和原则、</a:t>
            </a:r>
            <a:r>
              <a:rPr lang="zh-CN" sz="3200" b="1">
                <a:solidFill>
                  <a:srgbClr val="FF0000"/>
                </a:solidFill>
              </a:rPr>
              <a:t>评价</a:t>
            </a:r>
            <a:r>
              <a:rPr sz="3200" b="1">
                <a:solidFill>
                  <a:srgbClr val="FF0000"/>
                </a:solidFill>
              </a:rPr>
              <a:t>。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49860" y="0"/>
            <a:ext cx="11892280" cy="34848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 sz="3600" b="1">
                <a:latin typeface="Times New Roman" panose="02020603050405020304" pitchFamily="18" charset="0"/>
              </a:rPr>
              <a:t>第</a:t>
            </a:r>
            <a:r>
              <a:rPr lang="en-US" altLang="zh-CN" sz="3600" b="1">
                <a:latin typeface="Times New Roman" panose="02020603050405020304" pitchFamily="18" charset="0"/>
              </a:rPr>
              <a:t>20</a:t>
            </a:r>
            <a:r>
              <a:rPr lang="zh-CN" altLang="en-US" sz="3600" b="1">
                <a:latin typeface="Times New Roman" panose="02020603050405020304" pitchFamily="18" charset="0"/>
              </a:rPr>
              <a:t>课问题清单</a:t>
            </a:r>
            <a:endParaRPr lang="zh-CN" altLang="en-US" sz="3600" b="1">
              <a:latin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sz="3200" b="0">
                <a:latin typeface="Times New Roman" panose="02020603050405020304" pitchFamily="18" charset="0"/>
              </a:rPr>
              <a:t>1.</a:t>
            </a:r>
            <a:r>
              <a:rPr lang="zh-CN" sz="3200" b="0">
                <a:ea typeface="宋体" panose="02010600030101010101" pitchFamily="2" charset="-122"/>
              </a:rPr>
              <a:t>了解袁世凯复辟帝制和护国战争的相关内容。</a:t>
            </a:r>
            <a:r>
              <a:rPr lang="en-US" sz="3200" b="0">
                <a:latin typeface="Times New Roman" panose="02020603050405020304" pitchFamily="18" charset="0"/>
              </a:rPr>
              <a:t>2.</a:t>
            </a:r>
            <a:r>
              <a:rPr lang="zh-CN" sz="3200" b="0">
                <a:ea typeface="宋体" panose="02010600030101010101" pitchFamily="2" charset="-122"/>
              </a:rPr>
              <a:t>了解军阀混战与割据的原因、表现，了解府院之争、张勋复辟、护法运动、参加一战的概况。</a:t>
            </a:r>
            <a:r>
              <a:rPr lang="zh-CN" sz="3200" b="1">
                <a:ea typeface="黑体" panose="02010609060101010101" pitchFamily="2" charset="-122"/>
              </a:rPr>
              <a:t>3.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民族资本主义经济发展迎来短暂春天的时间、原因、</a:t>
            </a:r>
            <a:r>
              <a:rPr lang="zh-CN" sz="3200">
                <a:ea typeface="宋体" panose="02010600030101010101" pitchFamily="2" charset="-122"/>
              </a:rPr>
              <a:t>表现、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影响。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sz="3200" b="0">
                <a:latin typeface="Times New Roman" panose="02020603050405020304" pitchFamily="18" charset="0"/>
              </a:rPr>
              <a:t>4.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社会生活出现新气象的原因、表现</a:t>
            </a:r>
            <a:r>
              <a:rPr lang="zh-CN" sz="3200" b="0">
                <a:ea typeface="宋体" panose="02010600030101010101" pitchFamily="2" charset="-122"/>
              </a:rPr>
              <a:t>。</a:t>
            </a:r>
            <a:r>
              <a:rPr lang="zh-CN" sz="3200" b="1">
                <a:ea typeface="黑体" panose="02010609060101010101" pitchFamily="2" charset="-122"/>
              </a:rPr>
              <a:t>5.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新文化运动的原因、目的、兴起（开始标志、主要阵地、代表人物）、思想主张、实质、影响。</a:t>
            </a:r>
            <a:endParaRPr lang="zh-CN" sz="3200" b="1">
              <a:solidFill>
                <a:srgbClr val="FF0000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第七单元问题清单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74650" y="406400"/>
            <a:ext cx="11066145" cy="432689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/>
            <a:endParaRPr lang="zh-CN" b="1">
              <a:ea typeface="黑体" panose="0201060906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4000" b="1">
                <a:latin typeface="Times New Roman" panose="02020603050405020304" pitchFamily="18" charset="0"/>
                <a:sym typeface="+mn-ea"/>
              </a:rPr>
              <a:t>第</a:t>
            </a:r>
            <a:r>
              <a:rPr lang="en-US" altLang="zh-CN" sz="4000" b="1">
                <a:latin typeface="Times New Roman" panose="02020603050405020304" pitchFamily="18" charset="0"/>
                <a:sym typeface="+mn-ea"/>
              </a:rPr>
              <a:t>21</a:t>
            </a:r>
            <a:r>
              <a:rPr lang="zh-CN" altLang="en-US" sz="4000" b="1">
                <a:latin typeface="Times New Roman" panose="02020603050405020304" pitchFamily="18" charset="0"/>
                <a:sym typeface="+mn-ea"/>
              </a:rPr>
              <a:t>课问题清单</a:t>
            </a:r>
            <a:endParaRPr lang="zh-CN" altLang="en-US" sz="4000" b="1">
              <a:latin typeface="Times New Roman" panose="02020603050405020304" pitchFamily="18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sz="3200" b="1">
                <a:ea typeface="黑体" panose="02010609060101010101" pitchFamily="2" charset="-122"/>
              </a:rPr>
              <a:t>1.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五四运动的原因、过程、结果、影响</a:t>
            </a:r>
            <a:r>
              <a:rPr lang="zh-CN" sz="3200" b="0">
                <a:ea typeface="宋体" panose="02010600030101010101" pitchFamily="2" charset="-122"/>
              </a:rPr>
              <a:t>。</a:t>
            </a:r>
            <a:r>
              <a:rPr lang="en-US" sz="3200" b="0">
                <a:latin typeface="Times New Roman" panose="02020603050405020304" pitchFamily="18" charset="0"/>
              </a:rPr>
              <a:t>2.</a:t>
            </a:r>
            <a:r>
              <a:rPr lang="zh-CN" sz="3200">
                <a:solidFill>
                  <a:srgbClr val="FF0000"/>
                </a:solidFill>
                <a:ea typeface="宋体" panose="02010600030101010101" pitchFamily="2" charset="-122"/>
              </a:rPr>
              <a:t>马克思主义在中国传播的时间、中心、推动因素、表现</a:t>
            </a:r>
            <a:r>
              <a:rPr lang="zh-CN" sz="3200" b="0">
                <a:ea typeface="宋体" panose="02010600030101010101" pitchFamily="2" charset="-122"/>
              </a:rPr>
              <a:t>。</a:t>
            </a:r>
            <a:r>
              <a:rPr lang="en-US" sz="3200" b="0">
                <a:latin typeface="Times New Roman" panose="02020603050405020304" pitchFamily="18" charset="0"/>
              </a:rPr>
              <a:t>3.</a:t>
            </a:r>
            <a:r>
              <a:rPr lang="zh-CN" sz="3200" b="0">
                <a:solidFill>
                  <a:srgbClr val="FF0000"/>
                </a:solidFill>
                <a:ea typeface="宋体" panose="02010600030101010101" pitchFamily="2" charset="-122"/>
              </a:rPr>
              <a:t>中国共产党诞生的条件、标志（时间、地点、内容）、意义</a:t>
            </a:r>
            <a:r>
              <a:rPr lang="zh-CN" sz="3200" b="0">
                <a:ea typeface="宋体" panose="02010600030101010101" pitchFamily="2" charset="-122"/>
              </a:rPr>
              <a:t>。</a:t>
            </a:r>
            <a:r>
              <a:rPr lang="zh-CN" sz="3200" b="1">
                <a:ea typeface="黑体" panose="02010609060101010101" pitchFamily="2" charset="-122"/>
              </a:rPr>
              <a:t>4.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国共合作的背景、实现标志、合作方式、合作基础、意义。</a:t>
            </a:r>
            <a:r>
              <a:rPr lang="zh-CN" sz="3200" b="1">
                <a:ea typeface="黑体" panose="02010609060101010101" pitchFamily="2" charset="-122"/>
              </a:rPr>
              <a:t>5.</a:t>
            </a:r>
            <a:r>
              <a:rPr lang="zh-CN" sz="3200" b="1">
                <a:solidFill>
                  <a:srgbClr val="FF0000"/>
                </a:solidFill>
                <a:ea typeface="黑体" panose="02010609060101010101" pitchFamily="2" charset="-122"/>
              </a:rPr>
              <a:t>国民革命的前提条件、目标、前期活动、高潮、目的、成果（意义）、结果（标志、原因）、经验教训。</a:t>
            </a:r>
            <a:endParaRPr lang="zh-CN" sz="3200" b="1">
              <a:solidFill>
                <a:srgbClr val="FF0000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65760" y="0"/>
            <a:ext cx="11311890" cy="6122670"/>
          </a:xfrm>
        </p:spPr>
        <p:txBody>
          <a:bodyPr vert="horz" wrap="square" lIns="91440" tIns="45720" rIns="91440" bIns="45720" numCol="1" rtlCol="0" anchor="t" anchorCtr="0" compatLnSpc="1">
            <a:normAutofit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</a:t>
            </a:r>
            <a:endParaRPr kumimoji="0" lang="zh-CN" altLang="zh-CN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Tx/>
              <a:buNone/>
            </a:pPr>
            <a:r>
              <a:rPr lang="zh-CN" altLang="en-US" sz="4000" b="1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rPr>
              <a:t>第2</a:t>
            </a:r>
            <a:r>
              <a:rPr lang="en-US" altLang="zh-CN" sz="4000" b="1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rPr>
              <a:t>2</a:t>
            </a:r>
            <a:r>
              <a:rPr lang="zh-CN" altLang="en-US" sz="4000" b="1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rPr>
              <a:t>课问题清单</a:t>
            </a:r>
            <a:endParaRPr lang="zh-CN" altLang="en-US" sz="4000" b="1">
              <a:solidFill>
                <a:schemeClr val="tx1"/>
              </a:solidFill>
              <a:latin typeface="Times New Roman" panose="02020603050405020304" pitchFamily="18" charset="0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南京国民政府的统治概况（政治、经济）</a:t>
            </a: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kumimoji="0" lang="zh-CN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2.了解南昌起义、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八七会议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、秋收起义的相关内容。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开辟革命新道路的标志、意义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，革命新道路的发展（根据地建设、</a:t>
            </a: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土地革命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、武装斗争）。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红军长征的时间、原因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、过程、</a:t>
            </a: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转折（遵义会议时间、地点、内容、意义）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、转战突围、胜利、</a:t>
            </a: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红军长征的意义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84150" y="0"/>
            <a:ext cx="11606530" cy="7200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sz="2800" b="1"/>
              <a:t>第</a:t>
            </a:r>
            <a:r>
              <a:rPr lang="en-US" altLang="zh-CN" sz="2800" b="1"/>
              <a:t>2</a:t>
            </a:r>
            <a:r>
              <a:rPr lang="zh-CN" altLang="en-US" sz="2800" b="1"/>
              <a:t>课</a:t>
            </a:r>
            <a:r>
              <a:rPr lang="zh-CN" altLang="en-US" sz="2800" b="1">
                <a:sym typeface="+mn-ea"/>
              </a:rPr>
              <a:t>问题清单</a:t>
            </a:r>
            <a:r>
              <a:rPr lang="zh-CN" altLang="en-US" sz="2800" b="1"/>
              <a:t>：</a:t>
            </a:r>
            <a:endParaRPr lang="zh-CN" altLang="en-US" sz="2400" b="1"/>
          </a:p>
          <a:p>
            <a:pPr fontAlgn="auto">
              <a:lnSpc>
                <a:spcPct val="150000"/>
              </a:lnSpc>
            </a:pPr>
            <a:r>
              <a:rPr lang="zh-CN" altLang="en-US" sz="2800" b="1"/>
              <a:t>1、春秋战国的时间分期、阶段特征</a:t>
            </a:r>
            <a:endParaRPr lang="zh-CN" altLang="en-US" sz="2800" b="1"/>
          </a:p>
          <a:p>
            <a:pPr fontAlgn="auto">
              <a:lnSpc>
                <a:spcPct val="150000"/>
              </a:lnSpc>
            </a:pPr>
            <a:r>
              <a:rPr lang="zh-CN" altLang="en-US" sz="2800" b="1"/>
              <a:t>2、春秋争霸、战国兼并（</a:t>
            </a:r>
            <a:r>
              <a:rPr lang="zh-CN" altLang="en-US" sz="2800" b="1">
                <a:solidFill>
                  <a:srgbClr val="FF0000"/>
                </a:solidFill>
              </a:rPr>
              <a:t>春秋、战国形势图</a:t>
            </a:r>
            <a:r>
              <a:rPr lang="zh-CN" altLang="en-US" sz="2800" b="1"/>
              <a:t>）</a:t>
            </a:r>
            <a:endParaRPr lang="zh-CN" altLang="en-US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3</a:t>
            </a:r>
            <a:r>
              <a:rPr lang="zh-CN" altLang="en-US" sz="2800" b="1"/>
              <a:t>、</a:t>
            </a:r>
            <a:r>
              <a:rPr lang="zh-CN" altLang="en-US" sz="2800" b="1">
                <a:solidFill>
                  <a:srgbClr val="FF0000"/>
                </a:solidFill>
              </a:rPr>
              <a:t>春秋战国时期政治大变革的表现</a:t>
            </a:r>
            <a:endParaRPr lang="zh-CN" altLang="en-US" sz="28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4</a:t>
            </a:r>
            <a:r>
              <a:rPr lang="zh-CN" altLang="en-US" sz="2800" b="1"/>
              <a:t>、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华夏认同、民族交融的原因</a:t>
            </a:r>
            <a:endParaRPr lang="zh-CN" altLang="en-US" sz="28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5</a:t>
            </a:r>
            <a:r>
              <a:rPr lang="zh-CN" altLang="en-US" sz="2800" b="1"/>
              <a:t>、</a:t>
            </a:r>
            <a:r>
              <a:rPr lang="zh-CN" altLang="en-US" sz="2800" b="1">
                <a:solidFill>
                  <a:srgbClr val="FF0000"/>
                </a:solidFill>
              </a:rPr>
              <a:t>春秋战国时期经济发展表现</a:t>
            </a:r>
            <a:r>
              <a:rPr lang="zh-CN" altLang="en-US" sz="2800" b="1"/>
              <a:t>（农业、手工业、商业）</a:t>
            </a:r>
            <a:endParaRPr lang="zh-CN" altLang="en-US" sz="2800" b="1"/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800" b="1"/>
              <a:t>4、</a:t>
            </a:r>
            <a:r>
              <a:rPr lang="zh-CN" altLang="en-US" sz="2800" b="1">
                <a:solidFill>
                  <a:srgbClr val="FF0000"/>
                </a:solidFill>
              </a:rPr>
              <a:t>商鞅变法的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目的、时间、内容、性质、影响</a:t>
            </a:r>
            <a:endParaRPr lang="zh-CN" altLang="en-US" sz="2800" b="1">
              <a:solidFill>
                <a:srgbClr val="FF0000"/>
              </a:solidFill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b="1">
                <a:sym typeface="+mn-ea"/>
              </a:rPr>
              <a:t>5</a:t>
            </a:r>
            <a:r>
              <a:rPr lang="zh-CN" altLang="en-US" sz="2800" b="1"/>
              <a:t>、</a:t>
            </a:r>
            <a:r>
              <a:rPr lang="zh-CN" altLang="en-US" sz="2800" b="1">
                <a:solidFill>
                  <a:srgbClr val="FF0000"/>
                </a:solidFill>
              </a:rPr>
              <a:t>春秋末期孔子思想主张、文化贡献；老子的思想主张、著作</a:t>
            </a:r>
            <a:endParaRPr lang="zh-CN" altLang="en-US" sz="2800" b="1">
              <a:solidFill>
                <a:srgbClr val="FF0000"/>
              </a:solidFill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800" b="1"/>
              <a:t>6、</a:t>
            </a:r>
            <a:r>
              <a:rPr lang="zh-CN" altLang="en-US" sz="2800" b="1">
                <a:solidFill>
                  <a:srgbClr val="FF0000"/>
                </a:solidFill>
              </a:rPr>
              <a:t>战国时期百家争鸣的背景；孟子、荀子、庄子、邹衍、墨子、韩非子的思想主张；百家争鸣的意义</a:t>
            </a:r>
            <a:endParaRPr lang="zh-CN" altLang="en-US" sz="28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800" b="1"/>
              <a:t>        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第八单元问题清单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91135" y="132080"/>
            <a:ext cx="11614150" cy="68319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sz="3600" b="1"/>
              <a:t>第</a:t>
            </a:r>
            <a:r>
              <a:rPr lang="en-US" altLang="zh-CN" sz="3600" b="1"/>
              <a:t>23</a:t>
            </a:r>
            <a:r>
              <a:rPr lang="zh-CN" altLang="en-US" sz="3600" b="1"/>
              <a:t>课问题清单</a:t>
            </a:r>
            <a:endParaRPr lang="zh-CN" altLang="en-US" sz="3600" b="1"/>
          </a:p>
          <a:p>
            <a:pPr fontAlgn="auto">
              <a:lnSpc>
                <a:spcPct val="150000"/>
              </a:lnSpc>
            </a:pPr>
            <a:r>
              <a:rPr lang="en-US" altLang="zh-CN" sz="3200"/>
              <a:t>1</a:t>
            </a:r>
            <a:r>
              <a:rPr lang="zh-CN" altLang="en-US" sz="3200"/>
              <a:t>、</a:t>
            </a:r>
            <a:r>
              <a:rPr lang="zh-CN" altLang="en-US" sz="3200" b="1">
                <a:solidFill>
                  <a:srgbClr val="FF0000"/>
                </a:solidFill>
              </a:rPr>
              <a:t>日本侵华的背景</a:t>
            </a:r>
            <a:r>
              <a:rPr lang="zh-CN" altLang="en-US" sz="3200"/>
              <a:t>、</a:t>
            </a:r>
            <a:r>
              <a:rPr lang="zh-CN" altLang="en-US" sz="3200" b="1">
                <a:solidFill>
                  <a:srgbClr val="FF0000"/>
                </a:solidFill>
              </a:rPr>
              <a:t>局部抗战开始的标志</a:t>
            </a:r>
            <a:r>
              <a:rPr lang="zh-CN" altLang="en-US" sz="3200"/>
              <a:t>、日本侵华史实、各方反应。</a:t>
            </a:r>
            <a:endParaRPr lang="zh-CN" altLang="en-US" sz="3200"/>
          </a:p>
          <a:p>
            <a:pPr fontAlgn="auto">
              <a:lnSpc>
                <a:spcPct val="150000"/>
              </a:lnSpc>
            </a:pPr>
            <a:r>
              <a:rPr lang="en-US" altLang="zh-CN" sz="3200"/>
              <a:t>2</a:t>
            </a:r>
            <a:r>
              <a:rPr lang="zh-CN" altLang="en-US" sz="3200"/>
              <a:t>、</a:t>
            </a:r>
            <a:r>
              <a:rPr lang="zh-CN" altLang="en-US" sz="3200" b="1">
                <a:solidFill>
                  <a:srgbClr val="FF0000"/>
                </a:solidFill>
              </a:rPr>
              <a:t>西安事变的时间、原因、结果、和平解决的原因和意义。</a:t>
            </a:r>
            <a:endParaRPr lang="zh-CN" altLang="en-US" sz="32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3200"/>
              <a:t>3、</a:t>
            </a:r>
            <a:r>
              <a:rPr lang="zh-CN" altLang="en-US" sz="3200" b="1" dirty="0">
                <a:sym typeface="+mn-ea"/>
              </a:rPr>
              <a:t>一二九运动时间、背景、意义。</a:t>
            </a:r>
            <a:endParaRPr lang="en-US" altLang="zh-CN" sz="3200" b="1" dirty="0"/>
          </a:p>
          <a:p>
            <a:pPr fontAlgn="auto">
              <a:lnSpc>
                <a:spcPct val="150000"/>
              </a:lnSpc>
            </a:pPr>
            <a:r>
              <a:rPr lang="en-US" altLang="zh-CN" sz="3200"/>
              <a:t>4</a:t>
            </a:r>
            <a:r>
              <a:rPr lang="zh-CN" altLang="en-US" sz="3200"/>
              <a:t>、</a:t>
            </a:r>
            <a:r>
              <a:rPr lang="zh-CN" altLang="en-US" sz="3200" b="1" dirty="0">
                <a:sym typeface="+mn-ea"/>
              </a:rPr>
              <a:t>中共八一宣言和瓦窑堡会议的时间、内容。</a:t>
            </a:r>
            <a:endParaRPr lang="zh-CN" altLang="en-US" sz="3200"/>
          </a:p>
          <a:p>
            <a:pPr fontAlgn="auto">
              <a:lnSpc>
                <a:spcPct val="150000"/>
              </a:lnSpc>
            </a:pPr>
            <a:r>
              <a:rPr lang="en-US" altLang="zh-CN" sz="3200" b="1">
                <a:solidFill>
                  <a:srgbClr val="FF0000"/>
                </a:solidFill>
              </a:rPr>
              <a:t>5</a:t>
            </a:r>
            <a:r>
              <a:rPr lang="zh-CN" altLang="en-US" sz="3200" b="1">
                <a:solidFill>
                  <a:srgbClr val="FF0000"/>
                </a:solidFill>
              </a:rPr>
              <a:t>、全面抗战开始的标志、抗日民族统一战线形成的原因</a:t>
            </a:r>
            <a:r>
              <a:rPr lang="zh-CN" altLang="en-US" sz="3200"/>
              <a:t>、</a:t>
            </a:r>
            <a:r>
              <a:rPr lang="zh-CN" altLang="en-US" sz="3200" b="1">
                <a:solidFill>
                  <a:schemeClr val="tx1"/>
                </a:solidFill>
              </a:rPr>
              <a:t>过程</a:t>
            </a:r>
            <a:r>
              <a:rPr lang="zh-CN" altLang="en-US" sz="3200"/>
              <a:t>。</a:t>
            </a:r>
            <a:endParaRPr lang="zh-CN" altLang="en-US" sz="3200"/>
          </a:p>
          <a:p>
            <a:pPr fontAlgn="auto">
              <a:lnSpc>
                <a:spcPct val="150000"/>
              </a:lnSpc>
            </a:pPr>
            <a:r>
              <a:rPr lang="en-US" altLang="zh-CN" sz="3200"/>
              <a:t>6</a:t>
            </a:r>
            <a:r>
              <a:rPr lang="zh-CN" altLang="en-US" sz="3200"/>
              <a:t>、两次国共合作的比较。</a:t>
            </a:r>
            <a:endParaRPr lang="zh-CN" altLang="en-US" sz="3200"/>
          </a:p>
          <a:p>
            <a:pPr fontAlgn="auto">
              <a:lnSpc>
                <a:spcPct val="150000"/>
              </a:lnSpc>
            </a:pPr>
            <a:r>
              <a:rPr lang="en-US" altLang="zh-CN" sz="3200"/>
              <a:t>7</a:t>
            </a:r>
            <a:r>
              <a:rPr lang="zh-CN" altLang="en-US" sz="3200"/>
              <a:t>、日军的侵华暴行。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7490" y="378460"/>
            <a:ext cx="11717655" cy="6000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/>
              <a:t>第</a:t>
            </a:r>
            <a:r>
              <a:rPr lang="en-US" altLang="zh-CN" sz="3200" b="1" dirty="0"/>
              <a:t>24</a:t>
            </a:r>
            <a:r>
              <a:rPr lang="zh-CN" altLang="en-US" sz="3200" b="1" dirty="0"/>
              <a:t>课问题清单</a:t>
            </a:r>
            <a:endParaRPr lang="en-US" altLang="zh-CN" sz="3200" b="1" dirty="0"/>
          </a:p>
          <a:p>
            <a:pPr algn="l" fontAlgn="auto">
              <a:lnSpc>
                <a:spcPct val="150000"/>
              </a:lnSpc>
            </a:pPr>
            <a:r>
              <a:rPr lang="en-US" altLang="zh-CN" sz="2800" b="1" dirty="0"/>
              <a:t>  1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正面战场的评价及抗战史实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2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民族工业和高校内迁的意义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敌后战场的作用及抗战史实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；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百团大战的时间、特点、意义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4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、中共巩固和扩大抗日民主根据地的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措施、意义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5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、中国抗日战争的历史地位、</a:t>
            </a:r>
            <a:r>
              <a:rPr lang="zh-CN" altLang="en-US" sz="3200" b="1" u="sng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原因及影响表现（熟读）</a:t>
            </a:r>
            <a:endParaRPr lang="en-US" altLang="zh-CN" sz="3200" b="1" u="sng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6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中共七大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的背景、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时间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、内容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（毛泽东思想）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意义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7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抗战胜利的时间、意义、原因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16097" y="260648"/>
            <a:ext cx="11016510" cy="6000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/>
              <a:t>第25课</a:t>
            </a:r>
            <a:r>
              <a:rPr lang="zh-CN" altLang="en-US" sz="3200" b="1" dirty="0">
                <a:sym typeface="+mn-ea"/>
              </a:rPr>
              <a:t>问题清单</a:t>
            </a:r>
            <a:endParaRPr lang="zh-CN" altLang="en-US" sz="3200" b="1" dirty="0"/>
          </a:p>
          <a:p>
            <a:pPr algn="l" fontAlgn="auto">
              <a:lnSpc>
                <a:spcPct val="150000"/>
              </a:lnSpc>
            </a:pPr>
            <a:r>
              <a:rPr lang="en-US" altLang="zh-CN" sz="2800" b="1" dirty="0"/>
              <a:t>   1</a:t>
            </a:r>
            <a:r>
              <a:rPr lang="zh-CN" altLang="en-US" sz="3200" b="1" dirty="0"/>
              <a:t>、</a:t>
            </a:r>
            <a:r>
              <a:rPr lang="zh-CN" altLang="en-US" sz="3200" b="1" dirty="0">
                <a:solidFill>
                  <a:srgbClr val="9F4339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重庆谈判</a:t>
            </a:r>
            <a:r>
              <a:rPr lang="zh-CN" altLang="en-US" sz="3200" b="1" dirty="0">
                <a:latin typeface="方正粗黑宋简体" panose="02000000000000000000" charset="-122"/>
                <a:ea typeface="方正粗黑宋简体" panose="02000000000000000000" charset="-122"/>
              </a:rPr>
              <a:t>的背景、结果及内容</a:t>
            </a:r>
            <a:endParaRPr lang="en-US" altLang="zh-CN" sz="3200" b="1" dirty="0">
              <a:latin typeface="方正粗黑宋简体" panose="02000000000000000000" charset="-122"/>
              <a:ea typeface="方正粗黑宋简体" panose="02000000000000000000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latin typeface="方正粗黑宋简体" panose="02000000000000000000" charset="-122"/>
                <a:ea typeface="方正粗黑宋简体" panose="02000000000000000000" charset="-122"/>
              </a:rPr>
              <a:t>   2</a:t>
            </a:r>
            <a:r>
              <a:rPr lang="zh-CN" altLang="en-US" sz="3200" b="1" dirty="0">
                <a:latin typeface="方正粗黑宋简体" panose="02000000000000000000" charset="-122"/>
                <a:ea typeface="方正粗黑宋简体" panose="02000000000000000000" charset="-122"/>
              </a:rPr>
              <a:t>、</a:t>
            </a:r>
            <a:r>
              <a:rPr lang="zh-CN" altLang="en-US" sz="3200" b="1" dirty="0"/>
              <a:t>全面</a:t>
            </a:r>
            <a:r>
              <a:rPr lang="zh-CN" altLang="en-US" sz="3200" b="1" dirty="0">
                <a:solidFill>
                  <a:srgbClr val="C00000"/>
                </a:solidFill>
              </a:rPr>
              <a:t>内战爆发</a:t>
            </a:r>
            <a:r>
              <a:rPr lang="zh-CN" altLang="en-US" sz="3200" b="1" dirty="0"/>
              <a:t>时间、标志、原因；</a:t>
            </a:r>
            <a:r>
              <a:rPr lang="zh-CN" altLang="en-US" sz="3200" b="1" dirty="0">
                <a:solidFill>
                  <a:srgbClr val="C00000"/>
                </a:solidFill>
              </a:rPr>
              <a:t>战略防御</a:t>
            </a:r>
            <a:r>
              <a:rPr lang="zh-CN" altLang="en-US" sz="3200" b="1" dirty="0"/>
              <a:t>阶段史实</a:t>
            </a:r>
            <a:endParaRPr lang="en-US" altLang="zh-CN" sz="3200" b="1" dirty="0"/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/>
              <a:t>   3</a:t>
            </a:r>
            <a:r>
              <a:rPr lang="zh-CN" altLang="en-US" sz="3200" b="1" dirty="0"/>
              <a:t>、</a:t>
            </a:r>
            <a:r>
              <a:rPr lang="zh-CN" altLang="en-US" sz="32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国民党政权统治危机</a:t>
            </a:r>
            <a:r>
              <a:rPr lang="zh-CN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的表现、原因</a:t>
            </a:r>
            <a:endParaRPr lang="en-US" altLang="zh-CN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4</a:t>
            </a:r>
            <a:r>
              <a:rPr lang="zh-CN" alt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、</a:t>
            </a:r>
            <a:r>
              <a:rPr lang="zh-CN" altLang="en-US" sz="3200" b="1" dirty="0"/>
              <a:t>解放区</a:t>
            </a:r>
            <a:r>
              <a:rPr lang="zh-CN" altLang="en-US" sz="3200" b="1" dirty="0">
                <a:solidFill>
                  <a:srgbClr val="FF0000"/>
                </a:solidFill>
              </a:rPr>
              <a:t>土地改革</a:t>
            </a:r>
            <a:r>
              <a:rPr lang="zh-CN" altLang="en-US" sz="3200" b="1" dirty="0"/>
              <a:t>的时间、依据、内容、意义</a:t>
            </a:r>
            <a:endParaRPr lang="en-US" altLang="zh-CN" sz="3200" b="1" dirty="0"/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/>
              <a:t>    5</a:t>
            </a:r>
            <a:r>
              <a:rPr lang="zh-CN" altLang="en-US" sz="3200" b="1" dirty="0"/>
              <a:t>、</a:t>
            </a:r>
            <a:r>
              <a:rPr lang="zh-CN" altLang="en-US" sz="3200" b="1" dirty="0">
                <a:solidFill>
                  <a:srgbClr val="C00000"/>
                </a:solidFill>
              </a:rPr>
              <a:t>战略反攻、</a:t>
            </a:r>
            <a:r>
              <a:rPr lang="zh-CN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战略决战、</a:t>
            </a:r>
            <a:r>
              <a:rPr lang="zh-CN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方正粗黑宋简体" panose="02000000000000000000" charset="-122"/>
                <a:ea typeface="方正粗黑宋简体" panose="02000000000000000000" charset="-122"/>
              </a:rPr>
              <a:t>渡江战役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的时间、事件、影响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latin typeface="+mn-ea"/>
                <a:ea typeface="+mn-ea"/>
              </a:rPr>
              <a:t>    6</a:t>
            </a:r>
            <a:r>
              <a:rPr lang="zh-CN" altLang="en-US" sz="3200" b="1" dirty="0">
                <a:latin typeface="+mn-ea"/>
                <a:ea typeface="+mn-ea"/>
              </a:rPr>
              <a:t>、</a:t>
            </a:r>
            <a:r>
              <a:rPr lang="zh-CN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ea"/>
                <a:ea typeface="+mn-ea"/>
              </a:rPr>
              <a:t>七届二中全会</a:t>
            </a:r>
            <a:r>
              <a:rPr lang="zh-CN" alt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+mn-ea"/>
                <a:ea typeface="+mn-ea"/>
              </a:rPr>
              <a:t>的时间、背景、内容；</a:t>
            </a:r>
            <a:endParaRPr lang="en-US" altLang="zh-CN" sz="3200" b="1" dirty="0">
              <a:effectLst>
                <a:outerShdw blurRad="38100" dist="38100" dir="2700000" algn="tl">
                  <a:srgbClr val="FFFFFF"/>
                </a:outerShdw>
              </a:effectLst>
              <a:latin typeface="+mn-ea"/>
              <a:ea typeface="+mn-ea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+mn-ea"/>
                <a:ea typeface="+mn-ea"/>
              </a:rPr>
              <a:t>    7</a:t>
            </a:r>
            <a:r>
              <a:rPr lang="zh-CN" alt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+mn-ea"/>
                <a:ea typeface="+mn-ea"/>
              </a:rPr>
              <a:t>、</a:t>
            </a:r>
            <a:r>
              <a:rPr lang="zh-CN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ea"/>
                <a:ea typeface="+mn-ea"/>
              </a:rPr>
              <a:t>北平谈判</a:t>
            </a:r>
            <a:r>
              <a:rPr lang="zh-CN" alt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+mn-ea"/>
                <a:ea typeface="+mn-ea"/>
              </a:rPr>
              <a:t>的背景、结果</a:t>
            </a:r>
            <a:endParaRPr lang="zh-CN" altLang="en-US" sz="3200" b="1" dirty="0">
              <a:effectLst>
                <a:outerShdw blurRad="38100" dist="38100" dir="2700000" algn="tl">
                  <a:srgbClr val="FFFFFF"/>
                </a:out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第九单元问题清单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41325" y="569595"/>
            <a:ext cx="10805160" cy="395986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marL="0" indent="0" eaLnBrk="1" latinLnBrk="0" hangingPunct="1">
              <a:lnSpc>
                <a:spcPct val="150000"/>
              </a:lnSpc>
            </a:pPr>
            <a:r>
              <a:rPr lang="zh-CN" altLang="en-US" sz="3200" b="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第</a:t>
            </a:r>
            <a:r>
              <a:rPr lang="en-US" sz="3200" b="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26</a:t>
            </a:r>
            <a:r>
              <a:rPr lang="zh-CN" altLang="en-US" sz="3200" b="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课问题清单</a:t>
            </a:r>
            <a:endParaRPr lang="zh-CN" altLang="en-US" sz="3200" b="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marL="0" indent="0" eaLnBrk="1" latinLnBrk="0" hangingPunct="1">
              <a:lnSpc>
                <a:spcPct val="150000"/>
              </a:lnSpc>
            </a:pPr>
            <a:r>
              <a:rPr lang="en-US" sz="3200" b="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1.</a:t>
            </a:r>
            <a:r>
              <a:rPr lang="zh-CN" sz="3200" b="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新中国成立的背景、时间、意义</a:t>
            </a:r>
            <a:endParaRPr lang="zh-CN" sz="3200" b="1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marL="0" indent="0" eaLnBrk="1" latinLnBrk="0" hangingPunct="1">
              <a:lnSpc>
                <a:spcPct val="150000"/>
              </a:lnSpc>
            </a:pPr>
            <a:r>
              <a:rPr lang="zh-CN" sz="3200" b="1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2.人民政权巩固的背景、举措、意义3.新中国初期外交的背景、方针政策、具体表现（另起炉灶、打扫干净屋子再请客、一边倒）、成就4.社会主义基本制度建立的背景、措施（经济、政治、思想）</a:t>
            </a:r>
            <a:endParaRPr lang="zh-CN" altLang="en-US" sz="3200" b="1">
              <a:solidFill>
                <a:srgbClr val="FF000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63123" y="404874"/>
            <a:ext cx="9702357" cy="1066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 sz="100"/>
          </a:p>
        </p:txBody>
      </p:sp>
      <p:sp>
        <p:nvSpPr>
          <p:cNvPr id="6" name="文本框 5"/>
          <p:cNvSpPr txBox="1"/>
          <p:nvPr/>
        </p:nvSpPr>
        <p:spPr>
          <a:xfrm>
            <a:off x="335598" y="404495"/>
            <a:ext cx="11605895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eaLnBrk="1" latinLnBrk="0" hangingPunct="1">
              <a:lnSpc>
                <a:spcPct val="150000"/>
              </a:lnSpc>
            </a:pPr>
            <a:r>
              <a:rPr lang="zh-CN" altLang="en-US" sz="3200" b="1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第</a:t>
            </a: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27</a:t>
            </a:r>
            <a:r>
              <a:rPr lang="zh-CN" altLang="en-US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课问题清单</a:t>
            </a:r>
            <a:endParaRPr lang="zh-CN" altLang="en-US" sz="3200" b="1">
              <a:solidFill>
                <a:schemeClr val="tx1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eaLnBrk="1" latinLnBrk="0" hangingPunct="1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1.</a:t>
            </a:r>
            <a:r>
              <a:rPr lang="zh-CN" altLang="en-US" sz="3200" b="1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全面建设社会主义的探索（成功、失误）</a:t>
            </a:r>
            <a:endParaRPr lang="zh-CN" altLang="en-US" sz="3200" b="1">
              <a:solidFill>
                <a:schemeClr val="tx1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eaLnBrk="1" latinLnBrk="0" hangingPunct="1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2.</a:t>
            </a:r>
            <a:r>
              <a:rPr lang="zh-CN" altLang="en-US" sz="3200" b="1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双百方针提出的时间、内容、影响</a:t>
            </a:r>
            <a:endParaRPr lang="zh-CN" altLang="en-US" sz="3200" b="1">
              <a:solidFill>
                <a:srgbClr val="FF000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eaLnBrk="1" latinLnBrk="0" hangingPunct="1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3.</a:t>
            </a:r>
            <a:r>
              <a:rPr lang="zh-CN" altLang="en-US" sz="3200" b="1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中共八大召开的背景、内容、评价</a:t>
            </a:r>
            <a:endParaRPr lang="zh-CN" altLang="en-US" sz="3200" b="1">
              <a:solidFill>
                <a:srgbClr val="FF000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eaLnBrk="1" latinLnBrk="0" hangingPunct="1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4.</a:t>
            </a:r>
            <a:r>
              <a:rPr lang="zh-CN" altLang="en-US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社会主义建设</a:t>
            </a:r>
            <a:r>
              <a:rPr lang="zh-CN" altLang="en-US" sz="3200" b="1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三面红旗的评价</a:t>
            </a:r>
            <a:endParaRPr lang="zh-CN" altLang="en-US" sz="3200" b="1">
              <a:solidFill>
                <a:srgbClr val="FF000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eaLnBrk="1" latinLnBrk="0" hangingPunct="1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5.</a:t>
            </a:r>
            <a:r>
              <a:rPr lang="en-US" altLang="zh-CN" sz="3200" b="1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50-70</a:t>
            </a:r>
            <a:r>
              <a:rPr lang="zh-CN" altLang="en-US" sz="3200" b="1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年代经济建设失误出现的原因、教训</a:t>
            </a:r>
            <a:endParaRPr lang="zh-CN" altLang="en-US" sz="3200" b="1">
              <a:solidFill>
                <a:srgbClr val="FF000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eaLnBrk="1" latinLnBrk="0" hangingPunct="1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6.</a:t>
            </a:r>
            <a:r>
              <a:rPr lang="zh-CN" altLang="en-US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文革表现</a:t>
            </a:r>
            <a:endParaRPr lang="zh-CN" altLang="en-US" sz="3200" b="1">
              <a:solidFill>
                <a:schemeClr val="tx1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  <a:p>
            <a:pPr eaLnBrk="1" latinLnBrk="0" hangingPunct="1">
              <a:lnSpc>
                <a:spcPct val="150000"/>
              </a:lnSpc>
            </a:pP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7.</a:t>
            </a:r>
            <a:r>
              <a:rPr lang="zh-CN" altLang="en-US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新中国成立</a:t>
            </a:r>
            <a:r>
              <a:rPr lang="en-US" altLang="zh-CN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---</a:t>
            </a:r>
            <a:r>
              <a:rPr lang="zh-CN" altLang="en-US" sz="3200" b="1">
                <a:solidFill>
                  <a:schemeClr val="tx1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改革开放前伟大建设成就出现的原因和表现</a:t>
            </a:r>
            <a:endParaRPr lang="zh-CN" altLang="en-US" sz="3200" b="1">
              <a:solidFill>
                <a:schemeClr val="tx1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第十单元问题清单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51815" y="332740"/>
            <a:ext cx="10514965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3200" b="1"/>
              <a:t>第</a:t>
            </a:r>
            <a:r>
              <a:rPr lang="en-US" altLang="zh-CN" sz="3200" b="1"/>
              <a:t>28</a:t>
            </a:r>
            <a:r>
              <a:rPr lang="zh-CN" altLang="en-US" sz="3200" b="1"/>
              <a:t>课问题清单</a:t>
            </a:r>
            <a:endParaRPr lang="zh-CN" altLang="en-US" sz="3200" b="1"/>
          </a:p>
          <a:p>
            <a:pPr>
              <a:lnSpc>
                <a:spcPct val="150000"/>
              </a:lnSpc>
            </a:pPr>
            <a:r>
              <a:rPr lang="en-US" altLang="zh-CN" sz="3200" b="1"/>
              <a:t>1.</a:t>
            </a:r>
            <a:r>
              <a:rPr lang="zh-CN" altLang="en-US" sz="3200" b="1">
                <a:solidFill>
                  <a:srgbClr val="FF0000"/>
                </a:solidFill>
              </a:rPr>
              <a:t>十一届三中全会的背景、内容、意义</a:t>
            </a:r>
            <a:endParaRPr lang="zh-CN" altLang="en-US" sz="3200" b="1">
              <a:solidFill>
                <a:srgbClr val="FF0000"/>
              </a:solidFill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200" b="1"/>
              <a:t>2.拨乱反正的表现</a:t>
            </a:r>
            <a:endParaRPr lang="zh-CN" altLang="en-US" sz="3200" b="1"/>
          </a:p>
          <a:p>
            <a:pPr>
              <a:lnSpc>
                <a:spcPct val="150000"/>
              </a:lnSpc>
            </a:pPr>
            <a:r>
              <a:rPr lang="en-US" altLang="zh-CN" sz="3200" b="1"/>
              <a:t>3.</a:t>
            </a:r>
            <a:r>
              <a:rPr lang="zh-CN" altLang="en-US" sz="32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经济体制改革的内容</a:t>
            </a:r>
            <a:endParaRPr lang="zh-CN" altLang="en-US" sz="3200" b="1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3200" b="1"/>
              <a:t>4.</a:t>
            </a:r>
            <a:r>
              <a:rPr lang="zh-CN" altLang="en-US" sz="3200" b="1"/>
              <a:t>对外开放历程</a:t>
            </a:r>
            <a:endParaRPr lang="zh-CN" altLang="en-US" sz="3200" b="1"/>
          </a:p>
          <a:p>
            <a:pPr>
              <a:lnSpc>
                <a:spcPct val="150000"/>
              </a:lnSpc>
            </a:pPr>
            <a:r>
              <a:rPr lang="en-US" altLang="zh-CN" sz="3200" b="1"/>
              <a:t>5.</a:t>
            </a:r>
            <a:r>
              <a:rPr lang="zh-CN" altLang="en-US" sz="32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邓小平理论形成和发展过程</a:t>
            </a:r>
            <a:endParaRPr lang="zh-CN" altLang="en-US" sz="3200" b="1" noProof="0" dirty="0">
              <a:ln>
                <a:noFill/>
              </a:ln>
              <a:effectLst/>
              <a:uLnTx/>
              <a:uFillTx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3200" b="1">
                <a:solidFill>
                  <a:srgbClr val="FF0000"/>
                </a:solidFill>
              </a:rPr>
              <a:t>一国两制的提出、内容、意义、成功运用</a:t>
            </a:r>
            <a:endParaRPr lang="zh-CN" altLang="en-US" sz="3200" b="1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3200" b="1"/>
              <a:t>7.海峡两岸关系的发展</a:t>
            </a:r>
            <a:r>
              <a:rPr lang="zh-CN" altLang="en-US" sz="32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及基本方针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>
              <a:lnSpc>
                <a:spcPct val="150000"/>
              </a:lnSpc>
            </a:pPr>
            <a:endParaRPr lang="en-US" altLang="zh-CN" sz="3200" b="1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文本框 99"/>
          <p:cNvSpPr txBox="1"/>
          <p:nvPr/>
        </p:nvSpPr>
        <p:spPr>
          <a:xfrm>
            <a:off x="393700" y="549275"/>
            <a:ext cx="11305540" cy="3143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eaLnBrk="0" hangingPunct="0">
              <a:lnSpc>
                <a:spcPct val="150000"/>
              </a:lnSpc>
            </a:pP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</a:rPr>
              <a:t>第</a:t>
            </a:r>
            <a:r>
              <a:rPr lang="en-US" altLang="zh-CN" sz="3200">
                <a:latin typeface="方正粗黑宋简体" panose="02000000000000000000" charset="-122"/>
                <a:ea typeface="方正粗黑宋简体" panose="02000000000000000000" charset="-122"/>
              </a:rPr>
              <a:t>29</a:t>
            </a:r>
            <a:r>
              <a:rPr lang="zh-CN" altLang="en-US" sz="3200">
                <a:latin typeface="方正粗黑宋简体" panose="02000000000000000000" charset="-122"/>
                <a:ea typeface="方正粗黑宋简体" panose="02000000000000000000" charset="-122"/>
              </a:rPr>
              <a:t>课问题清单</a:t>
            </a:r>
            <a:endParaRPr lang="en-US" altLang="zh-CN" sz="3200">
              <a:latin typeface="方正粗黑宋简体" panose="02000000000000000000" charset="-122"/>
              <a:ea typeface="方正粗黑宋简体" panose="02000000000000000000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.</a:t>
            </a:r>
            <a:r>
              <a:rPr lang="zh-CN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邓小平理论、三个代表、科学发展观、习近平新时代中国特色社会主义思想形成的时间</a:t>
            </a:r>
            <a:r>
              <a:rPr lang="zh-CN" altLang="zh-CN" sz="32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</a:t>
            </a:r>
            <a:r>
              <a:rPr lang="zh-CN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领导人、内容、写入党章、成为党的指导思想的时间</a:t>
            </a:r>
            <a:endParaRPr lang="zh-CN" altLang="zh-CN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2.综合国力提升的表现</a:t>
            </a:r>
            <a:endParaRPr lang="zh-CN" altLang="zh-CN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3.国际影响力扩大的表现</a:t>
            </a:r>
            <a:endParaRPr lang="zh-CN" altLang="zh-CN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35280" y="169545"/>
            <a:ext cx="11268075" cy="5262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第3课</a:t>
            </a:r>
            <a:r>
              <a:rPr lang="zh-CN" altLang="en-US" sz="2800" b="1">
                <a:sym typeface="+mn-ea"/>
              </a:rPr>
              <a:t>问题清单：</a:t>
            </a:r>
            <a:endParaRPr lang="zh-CN" altLang="en-US" sz="2800" b="1"/>
          </a:p>
          <a:p>
            <a:pPr indent="0" fontAlgn="auto">
              <a:lnSpc>
                <a:spcPct val="150000"/>
              </a:lnSpc>
            </a:pPr>
            <a:r>
              <a:rPr lang="zh-CN" altLang="en-US" sz="2800" b="1"/>
              <a:t>1、</a:t>
            </a:r>
            <a:r>
              <a:rPr lang="zh-CN" altLang="en-US" sz="2800" b="1">
                <a:solidFill>
                  <a:srgbClr val="FF0000"/>
                </a:solidFill>
              </a:rPr>
              <a:t>秦汉时期阶段特征</a:t>
            </a:r>
            <a:endParaRPr lang="zh-CN" altLang="en-US" sz="2800" b="1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800" b="1"/>
              <a:t>2、秦的统一：</a:t>
            </a:r>
            <a:r>
              <a:rPr lang="zh-CN" altLang="en-US" sz="2800" b="1">
                <a:solidFill>
                  <a:srgbClr val="FF0000"/>
                </a:solidFill>
              </a:rPr>
              <a:t>条件</a:t>
            </a:r>
            <a:r>
              <a:rPr lang="zh-CN" altLang="en-US" sz="2800" b="1"/>
              <a:t>、过程3、</a:t>
            </a:r>
            <a:r>
              <a:rPr lang="zh-CN" altLang="en-US" sz="2800" b="1">
                <a:solidFill>
                  <a:srgbClr val="FF0000"/>
                </a:solidFill>
              </a:rPr>
              <a:t>秦朝巩固统治的措施</a:t>
            </a:r>
            <a:r>
              <a:rPr lang="zh-CN" altLang="en-US" sz="2800" b="1"/>
              <a:t>： </a:t>
            </a:r>
            <a:endParaRPr lang="zh-CN" altLang="en-US" sz="2800" b="1"/>
          </a:p>
          <a:p>
            <a:pPr indent="0" fontAlgn="auto">
              <a:lnSpc>
                <a:spcPct val="150000"/>
              </a:lnSpc>
            </a:pPr>
            <a:r>
              <a:rPr lang="zh-CN" altLang="en-US" sz="2800" b="1">
                <a:solidFill>
                  <a:srgbClr val="FF0000"/>
                </a:solidFill>
              </a:rPr>
              <a:t>（1</a:t>
            </a:r>
            <a:r>
              <a:rPr lang="zh-CN" altLang="en-US" sz="2800" b="1">
                <a:solidFill>
                  <a:srgbClr val="FF0000"/>
                </a:solidFill>
              </a:rPr>
              <a:t>）建立专制主义中央集权制度（皇帝制度、中央、地方、文书行政）（2）巩固统一的其他措施</a:t>
            </a:r>
            <a:endParaRPr lang="zh-CN" altLang="en-US" sz="2800" b="1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 b="1"/>
              <a:t>4</a:t>
            </a:r>
            <a:r>
              <a:rPr lang="zh-CN" altLang="en-US" sz="2800" b="1"/>
              <a:t>、</a:t>
            </a:r>
            <a:r>
              <a:rPr lang="zh-CN" altLang="en-US" sz="2800" b="1">
                <a:solidFill>
                  <a:srgbClr val="FF0000"/>
                </a:solidFill>
              </a:rPr>
              <a:t>秦统一多民族国家建立的影响</a:t>
            </a:r>
            <a:endParaRPr lang="zh-CN" altLang="en-US" sz="2800" b="1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 b="1"/>
              <a:t>5</a:t>
            </a:r>
            <a:r>
              <a:rPr lang="zh-CN" altLang="en-US" sz="2800" b="1"/>
              <a:t>、秦朝的灭亡：原因、过程</a:t>
            </a:r>
            <a:endParaRPr lang="zh-CN" altLang="en-US" sz="2800" b="1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86385" y="238760"/>
            <a:ext cx="11812270" cy="5262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800" b="1">
                <a:sym typeface="+mn-ea"/>
              </a:rPr>
              <a:t>第</a:t>
            </a:r>
            <a:r>
              <a:rPr lang="en-US" altLang="zh-CN" sz="2800" b="1">
                <a:sym typeface="+mn-ea"/>
              </a:rPr>
              <a:t>4</a:t>
            </a:r>
            <a:r>
              <a:rPr lang="zh-CN" altLang="en-US" sz="2800" b="1">
                <a:sym typeface="+mn-ea"/>
              </a:rPr>
              <a:t>课</a:t>
            </a:r>
            <a:r>
              <a:rPr lang="zh-CN" altLang="en-US" sz="2800" b="1">
                <a:sym typeface="+mn-ea"/>
              </a:rPr>
              <a:t>问题清单：</a:t>
            </a:r>
            <a:endParaRPr lang="zh-CN" altLang="en-US" sz="2800" b="1"/>
          </a:p>
          <a:p>
            <a:pPr indent="0" fontAlgn="auto">
              <a:lnSpc>
                <a:spcPct val="150000"/>
              </a:lnSpc>
            </a:pPr>
            <a:r>
              <a:rPr lang="zh-CN" altLang="en-US" sz="2800" b="1"/>
              <a:t>1、汉朝建立</a:t>
            </a:r>
            <a:endParaRPr lang="zh-CN" altLang="en-US" sz="2800" b="1"/>
          </a:p>
          <a:p>
            <a:pPr indent="0" fontAlgn="auto">
              <a:lnSpc>
                <a:spcPct val="150000"/>
              </a:lnSpc>
            </a:pPr>
            <a:r>
              <a:rPr lang="zh-CN" altLang="en-US" sz="2800" b="1"/>
              <a:t>2、</a:t>
            </a:r>
            <a:r>
              <a:rPr lang="zh-CN" altLang="en-US" sz="2800" b="1">
                <a:solidFill>
                  <a:srgbClr val="FF0000"/>
                </a:solidFill>
              </a:rPr>
              <a:t>汉初统治的背景、措施、影响</a:t>
            </a:r>
            <a:endParaRPr lang="zh-CN" altLang="en-US" sz="2800" b="1">
              <a:solidFill>
                <a:srgbClr val="FF0000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800" b="1"/>
              <a:t>3、</a:t>
            </a:r>
            <a:r>
              <a:rPr lang="zh-CN" altLang="en-US" sz="2800" b="1">
                <a:solidFill>
                  <a:srgbClr val="FF0000"/>
                </a:solidFill>
              </a:rPr>
              <a:t>汉武帝加强统治的背景、措施、影响</a:t>
            </a:r>
            <a:endParaRPr lang="zh-CN" altLang="en-US" sz="2800" b="1"/>
          </a:p>
          <a:p>
            <a:pPr indent="0" fontAlgn="auto">
              <a:lnSpc>
                <a:spcPct val="150000"/>
              </a:lnSpc>
            </a:pPr>
            <a:r>
              <a:rPr lang="zh-CN" altLang="en-US" sz="2800" b="1"/>
              <a:t>4、西汉灭亡</a:t>
            </a:r>
            <a:endParaRPr lang="zh-CN" altLang="en-US" sz="2800" b="1"/>
          </a:p>
          <a:p>
            <a:pPr indent="0" fontAlgn="auto">
              <a:lnSpc>
                <a:spcPct val="150000"/>
              </a:lnSpc>
            </a:pPr>
            <a:r>
              <a:rPr lang="zh-CN" altLang="en-US" sz="2800" b="1"/>
              <a:t>5、</a:t>
            </a:r>
            <a:r>
              <a:rPr lang="zh-CN" altLang="en-US" sz="2800" b="1">
                <a:solidFill>
                  <a:srgbClr val="FF0000"/>
                </a:solidFill>
              </a:rPr>
              <a:t>东汉</a:t>
            </a:r>
            <a:r>
              <a:rPr lang="zh-CN" altLang="en-US" sz="2800" b="1"/>
              <a:t>建立、初期“光武中兴”、后期</a:t>
            </a:r>
            <a:r>
              <a:rPr lang="zh-CN" altLang="en-US" sz="2800" b="1">
                <a:solidFill>
                  <a:srgbClr val="FF0000"/>
                </a:solidFill>
              </a:rPr>
              <a:t>衰落原因（表现）</a:t>
            </a:r>
            <a:r>
              <a:rPr lang="zh-CN" altLang="en-US" sz="2800" b="1"/>
              <a:t>及灭亡</a:t>
            </a:r>
            <a:endParaRPr lang="zh-CN" altLang="en-US" sz="2800" b="1"/>
          </a:p>
          <a:p>
            <a:pPr indent="0" fontAlgn="auto">
              <a:lnSpc>
                <a:spcPct val="150000"/>
              </a:lnSpc>
            </a:pPr>
            <a:r>
              <a:rPr lang="zh-CN" altLang="en-US" sz="2800" b="1"/>
              <a:t>6、</a:t>
            </a:r>
            <a:r>
              <a:rPr lang="zh-CN" altLang="en-US" sz="2800" b="1">
                <a:sym typeface="+mn-ea"/>
              </a:rPr>
              <a:t>豪强地主庄园经济（</a:t>
            </a:r>
            <a:r>
              <a:rPr lang="zh-CN" altLang="en-US" sz="2800" b="1">
                <a:sym typeface="+mn-ea"/>
              </a:rPr>
              <a:t>了解）</a:t>
            </a:r>
            <a:endParaRPr lang="zh-CN" altLang="en-US" sz="2800" b="1"/>
          </a:p>
          <a:p>
            <a:pPr indent="0" fontAlgn="auto">
              <a:lnSpc>
                <a:spcPct val="150000"/>
              </a:lnSpc>
            </a:pPr>
            <a:r>
              <a:rPr lang="en-US" altLang="zh-CN" sz="2800" b="1"/>
              <a:t>7</a:t>
            </a:r>
            <a:r>
              <a:rPr lang="zh-CN" altLang="en-US" sz="2800" b="1"/>
              <a:t>、两汉文化（史学、文学、科技）</a:t>
            </a:r>
            <a:endParaRPr lang="zh-CN" altLang="en-US" sz="2800" b="1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48000" y="2358390"/>
            <a:ext cx="6096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 b="1">
                <a:sym typeface="+mn-ea"/>
              </a:rPr>
              <a:t>第二单元问题清单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75628" y="300990"/>
            <a:ext cx="1037780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sz="3200" b="1">
                <a:sym typeface="+mn-ea"/>
              </a:rPr>
              <a:t>第</a:t>
            </a:r>
            <a:r>
              <a:rPr lang="en-US" altLang="zh-CN" sz="3200" b="1">
                <a:sym typeface="+mn-ea"/>
              </a:rPr>
              <a:t>5</a:t>
            </a:r>
            <a:r>
              <a:rPr lang="zh-CN" altLang="en-US" sz="3200" b="1">
                <a:sym typeface="+mn-ea"/>
              </a:rPr>
              <a:t>课问题清单：</a:t>
            </a:r>
            <a:endParaRPr lang="zh-CN" altLang="en-US" sz="32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1.</a:t>
            </a:r>
            <a:r>
              <a:rPr lang="zh-CN" altLang="en-US" sz="2800" b="1"/>
              <a:t>三国两晋南北朝的政权更迭</a:t>
            </a:r>
            <a:endParaRPr lang="en-US" altLang="zh-CN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2.</a:t>
            </a:r>
            <a:r>
              <a:rPr lang="zh-CN" altLang="en-US" sz="2800" b="1"/>
              <a:t>北方少数民族的内迁：时间、概况、原因、影响</a:t>
            </a:r>
            <a:endParaRPr lang="zh-CN" altLang="en-US" sz="2800" b="1"/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3.</a:t>
            </a:r>
            <a:r>
              <a:rPr lang="zh-CN" altLang="en-US" sz="2800" b="1"/>
              <a:t>门阀士族：</a:t>
            </a:r>
            <a:r>
              <a:rPr lang="zh-CN" altLang="en-US" sz="2800" b="1">
                <a:latin typeface="Calibri" panose="020F0502020204030204" charset="0"/>
              </a:rPr>
              <a:t>①</a:t>
            </a:r>
            <a:r>
              <a:rPr lang="zh-CN" altLang="en-US" sz="2800" b="1"/>
              <a:t>含义：</a:t>
            </a:r>
            <a:r>
              <a:rPr lang="zh-CN" altLang="en-US" sz="2800" b="1" dirty="0">
                <a:solidFill>
                  <a:srgbClr val="FF0000"/>
                </a:solidFill>
                <a:sym typeface="+mn-ea"/>
              </a:rPr>
              <a:t>世家大族时代把持重要官职的政治现象</a:t>
            </a:r>
            <a:endParaRPr lang="zh-CN" altLang="en-US" sz="2800" b="1" dirty="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b="1"/>
              <a:t>                         </a:t>
            </a:r>
            <a:r>
              <a:rPr lang="en-US" altLang="zh-CN" sz="2800" b="1">
                <a:latin typeface="Calibri" panose="020F0502020204030204" charset="0"/>
              </a:rPr>
              <a:t>②</a:t>
            </a:r>
            <a:r>
              <a:rPr lang="zh-CN" altLang="en-US" sz="2800" b="1">
                <a:latin typeface="Calibri" panose="020F0502020204030204" charset="0"/>
              </a:rPr>
              <a:t>发展历程③形成、鼎盛的原因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④实质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东晋和南朝时期江南得到开发的原因、影响</a:t>
            </a:r>
            <a:endParaRPr lang="zh-CN" altLang="en-US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民族交融：原因或途径</a:t>
            </a:r>
            <a:endParaRPr lang="zh-CN" altLang="en-US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6.</a:t>
            </a:r>
            <a:r>
              <a:rPr lang="zh-CN" altLang="en-US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北魏孝文帝改革：措施、性质、影响</a:t>
            </a:r>
            <a:endParaRPr lang="zh-CN" altLang="en-US" sz="28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613410" y="549910"/>
            <a:ext cx="11273155" cy="543496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latin typeface="+mj-ea"/>
                <a:ea typeface="+mj-ea"/>
                <a:cs typeface="+mj-ea"/>
                <a:sym typeface="+mn-ea"/>
              </a:rPr>
              <a:t>第</a:t>
            </a:r>
            <a:r>
              <a:rPr lang="en-US" altLang="zh-CN" sz="3200" b="1">
                <a:latin typeface="+mj-ea"/>
                <a:ea typeface="+mj-ea"/>
                <a:cs typeface="+mj-ea"/>
                <a:sym typeface="+mn-ea"/>
              </a:rPr>
              <a:t>6</a:t>
            </a:r>
            <a:r>
              <a:rPr lang="zh-CN" altLang="en-US" sz="3200" b="1">
                <a:latin typeface="+mj-ea"/>
                <a:ea typeface="+mj-ea"/>
                <a:cs typeface="+mj-ea"/>
                <a:sym typeface="+mn-ea"/>
              </a:rPr>
              <a:t>课问题清单：</a:t>
            </a:r>
            <a:endParaRPr lang="zh-CN" altLang="en-US" sz="3200" b="1">
              <a:latin typeface="+mj-ea"/>
              <a:ea typeface="+mj-ea"/>
              <a:cs typeface="+mj-ea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800" b="1">
                <a:latin typeface="+mj-ea"/>
                <a:ea typeface="+mj-ea"/>
                <a:cs typeface="+mj-ea"/>
              </a:rPr>
              <a:t>1、</a:t>
            </a:r>
            <a:r>
              <a:rPr lang="zh-CN" sz="2800" b="1">
                <a:latin typeface="+mj-ea"/>
                <a:ea typeface="+mj-ea"/>
                <a:cs typeface="+mj-ea"/>
                <a:sym typeface="+mn-ea"/>
              </a:rPr>
              <a:t>隋朝的建立、统一、建设、灭亡</a:t>
            </a:r>
            <a:endParaRPr lang="zh-CN" sz="2800" b="1">
              <a:latin typeface="+mj-ea"/>
              <a:ea typeface="+mj-ea"/>
              <a:cs typeface="+mj-ea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 b="1">
                <a:latin typeface="+mj-ea"/>
                <a:ea typeface="+mj-ea"/>
                <a:cs typeface="+mj-ea"/>
              </a:rPr>
              <a:t>2</a:t>
            </a:r>
            <a:r>
              <a:rPr lang="zh-CN" sz="2800" b="1">
                <a:latin typeface="+mj-ea"/>
                <a:ea typeface="+mj-ea"/>
                <a:cs typeface="+mj-ea"/>
              </a:rPr>
              <a:t>、唐朝的建立、统一</a:t>
            </a:r>
            <a:endParaRPr lang="zh-CN" sz="2800" b="1">
              <a:latin typeface="+mj-ea"/>
              <a:ea typeface="+mj-ea"/>
              <a:cs typeface="+mj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 b="1">
                <a:latin typeface="+mj-ea"/>
                <a:ea typeface="+mj-ea"/>
                <a:cs typeface="+mj-ea"/>
              </a:rPr>
              <a:t>3</a:t>
            </a:r>
            <a:r>
              <a:rPr lang="zh-CN" sz="2800" b="1">
                <a:latin typeface="+mj-ea"/>
                <a:ea typeface="+mj-ea"/>
                <a:cs typeface="+mj-ea"/>
              </a:rPr>
              <a:t>、</a:t>
            </a:r>
            <a:r>
              <a:rPr lang="zh-CN" sz="2800" b="1">
                <a:solidFill>
                  <a:srgbClr val="FF0000"/>
                </a:solidFill>
                <a:latin typeface="+mj-ea"/>
                <a:ea typeface="+mj-ea"/>
                <a:cs typeface="+mj-ea"/>
              </a:rPr>
              <a:t>唐朝盛世的原因、表现（贞观之治、武周政治、开元盛世）</a:t>
            </a:r>
            <a:endParaRPr lang="zh-CN" sz="2800" b="1">
              <a:solidFill>
                <a:srgbClr val="FF0000"/>
              </a:solidFill>
              <a:latin typeface="+mj-ea"/>
              <a:ea typeface="+mj-ea"/>
              <a:cs typeface="+mj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 b="1">
                <a:latin typeface="+mj-ea"/>
                <a:ea typeface="+mj-ea"/>
                <a:cs typeface="+mj-ea"/>
              </a:rPr>
              <a:t>4</a:t>
            </a:r>
            <a:r>
              <a:rPr lang="zh-CN" sz="2800" b="1">
                <a:latin typeface="+mj-ea"/>
                <a:ea typeface="+mj-ea"/>
                <a:cs typeface="+mj-ea"/>
              </a:rPr>
              <a:t>、</a:t>
            </a:r>
            <a:r>
              <a:rPr lang="zh-CN" sz="2800" b="1">
                <a:solidFill>
                  <a:srgbClr val="FF0000"/>
                </a:solidFill>
                <a:latin typeface="+mj-ea"/>
                <a:ea typeface="+mj-ea"/>
                <a:cs typeface="+mj-ea"/>
              </a:rPr>
              <a:t>唐朝民族交融的表现、方式、特点、影响</a:t>
            </a:r>
            <a:endParaRPr lang="zh-CN" sz="2800" b="1">
              <a:solidFill>
                <a:srgbClr val="FF0000"/>
              </a:solidFill>
              <a:latin typeface="+mj-ea"/>
              <a:ea typeface="+mj-ea"/>
              <a:cs typeface="+mj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 b="1">
                <a:latin typeface="+mj-ea"/>
                <a:ea typeface="+mj-ea"/>
                <a:cs typeface="+mj-ea"/>
              </a:rPr>
              <a:t>5</a:t>
            </a:r>
            <a:r>
              <a:rPr lang="zh-CN" sz="2800" b="1">
                <a:latin typeface="+mj-ea"/>
                <a:ea typeface="+mj-ea"/>
                <a:cs typeface="+mj-ea"/>
              </a:rPr>
              <a:t>、</a:t>
            </a:r>
            <a:r>
              <a:rPr lang="zh-CN" sz="2800" b="1">
                <a:solidFill>
                  <a:srgbClr val="FF0000"/>
                </a:solidFill>
                <a:latin typeface="+mj-ea"/>
                <a:ea typeface="+mj-ea"/>
                <a:cs typeface="+mj-ea"/>
              </a:rPr>
              <a:t>安史之乱、藩镇割据、黄巢起义原因、影响</a:t>
            </a:r>
            <a:endParaRPr lang="zh-CN" sz="2800" b="1">
              <a:solidFill>
                <a:srgbClr val="FF0000"/>
              </a:solidFill>
              <a:latin typeface="+mj-ea"/>
              <a:ea typeface="+mj-ea"/>
              <a:cs typeface="+mj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 b="1">
                <a:latin typeface="+mj-ea"/>
                <a:ea typeface="+mj-ea"/>
                <a:cs typeface="+mj-ea"/>
              </a:rPr>
              <a:t>6</a:t>
            </a:r>
            <a:r>
              <a:rPr lang="zh-CN" sz="2800" b="1">
                <a:latin typeface="+mj-ea"/>
                <a:ea typeface="+mj-ea"/>
                <a:cs typeface="+mj-ea"/>
              </a:rPr>
              <a:t>、五代十国政权更迭、特点</a:t>
            </a:r>
            <a:endParaRPr lang="zh-CN" altLang="en-US" sz="2800" b="1">
              <a:latin typeface="+mj-ea"/>
              <a:ea typeface="+mj-ea"/>
              <a:cs typeface="+mj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39153" y="260985"/>
            <a:ext cx="10622915" cy="58159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sz="3200" b="1">
                <a:sym typeface="+mn-ea"/>
              </a:rPr>
              <a:t>第</a:t>
            </a:r>
            <a:r>
              <a:rPr lang="en-US" altLang="zh-CN" sz="3200" b="1">
                <a:sym typeface="+mn-ea"/>
              </a:rPr>
              <a:t>7</a:t>
            </a:r>
            <a:r>
              <a:rPr lang="zh-CN" altLang="en-US" sz="3200" b="1">
                <a:sym typeface="+mn-ea"/>
              </a:rPr>
              <a:t>课问题清单：</a:t>
            </a:r>
            <a:endParaRPr lang="zh-CN" altLang="en-US" sz="3200" b="1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1.</a:t>
            </a:r>
            <a:r>
              <a:rPr lang="zh-CN" altLang="en-US" sz="2400" b="1"/>
              <a:t>历代选官制度</a:t>
            </a:r>
            <a:r>
              <a:rPr lang="zh-CN" altLang="en-US" sz="2400" b="1">
                <a:solidFill>
                  <a:srgbClr val="FF0000"/>
                </a:solidFill>
              </a:rPr>
              <a:t>发展历程</a:t>
            </a:r>
            <a:r>
              <a:rPr lang="zh-CN" altLang="en-US" sz="2400" b="1"/>
              <a:t>（</a:t>
            </a:r>
            <a:r>
              <a:rPr lang="zh-CN" altLang="en-US" sz="2400" b="1">
                <a:solidFill>
                  <a:srgbClr val="FF0000"/>
                </a:solidFill>
              </a:rPr>
              <a:t>名称、方式、标准</a:t>
            </a:r>
            <a:r>
              <a:rPr lang="zh-CN" altLang="en-US" sz="2400" b="1"/>
              <a:t>）</a:t>
            </a:r>
            <a:endParaRPr lang="zh-CN" altLang="en-US" sz="2400" b="1"/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2.</a:t>
            </a:r>
            <a:r>
              <a:rPr lang="zh-CN" altLang="en-US" sz="2400" b="1">
                <a:solidFill>
                  <a:srgbClr val="FF0000"/>
                </a:solidFill>
              </a:rPr>
              <a:t>九品中正制：背景</a:t>
            </a:r>
            <a:r>
              <a:rPr lang="zh-CN" altLang="en-US" sz="2400" b="1"/>
              <a:t>、含义、</a:t>
            </a:r>
            <a:r>
              <a:rPr lang="zh-CN" altLang="en-US" sz="2400" b="1">
                <a:solidFill>
                  <a:srgbClr val="FF0000"/>
                </a:solidFill>
              </a:rPr>
              <a:t>标准</a:t>
            </a:r>
            <a:r>
              <a:rPr lang="zh-CN" altLang="en-US" sz="2400" b="1"/>
              <a:t>、</a:t>
            </a:r>
            <a:r>
              <a:rPr lang="zh-CN" altLang="en-US" sz="2400" b="1">
                <a:solidFill>
                  <a:srgbClr val="FF0000"/>
                </a:solidFill>
              </a:rPr>
              <a:t>影响</a:t>
            </a:r>
            <a:r>
              <a:rPr lang="zh-CN" altLang="en-US" sz="2400" b="1"/>
              <a:t>（初期、后来）</a:t>
            </a:r>
            <a:endParaRPr lang="zh-CN" altLang="en-US" sz="2400" b="1"/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3.</a:t>
            </a:r>
            <a:r>
              <a:rPr lang="zh-CN" altLang="en-US" sz="2400" b="1">
                <a:solidFill>
                  <a:srgbClr val="FF0000"/>
                </a:solidFill>
              </a:rPr>
              <a:t>科举制：标准</a:t>
            </a:r>
            <a:r>
              <a:rPr lang="zh-CN" altLang="en-US" sz="2400" b="1"/>
              <a:t>、发展历程（隋唐</a:t>
            </a:r>
            <a:r>
              <a:rPr lang="en-US" altLang="zh-CN" sz="2400" b="1"/>
              <a:t>--</a:t>
            </a:r>
            <a:r>
              <a:rPr lang="zh-CN" altLang="en-US" sz="2400" b="1"/>
              <a:t>明清）、</a:t>
            </a:r>
            <a:r>
              <a:rPr lang="zh-CN" altLang="en-US" sz="2400" b="1">
                <a:solidFill>
                  <a:srgbClr val="FF0000"/>
                </a:solidFill>
              </a:rPr>
              <a:t>影响</a:t>
            </a:r>
            <a:endParaRPr lang="zh-CN" altLang="en-US" sz="2400" b="1"/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4.</a:t>
            </a:r>
            <a:r>
              <a:rPr lang="zh-CN" altLang="en-US" sz="2400" b="1">
                <a:solidFill>
                  <a:srgbClr val="FF0000"/>
                </a:solidFill>
              </a:rPr>
              <a:t>三省六部制：职责、特点、实质、影响</a:t>
            </a:r>
            <a:endParaRPr lang="zh-CN" altLang="en-US" sz="24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5.</a:t>
            </a:r>
            <a:r>
              <a:rPr lang="zh-CN" altLang="en-US" sz="2400" b="1"/>
              <a:t>选官制度的发展趋势、实质</a:t>
            </a:r>
            <a:endParaRPr lang="zh-CN" altLang="en-US" sz="2400" b="1"/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6.</a:t>
            </a:r>
            <a:r>
              <a:rPr lang="zh-CN" altLang="en-US" sz="2400" b="1"/>
              <a:t>魏晋至唐赋税制度的变化</a:t>
            </a:r>
            <a:endParaRPr lang="zh-CN" altLang="en-US" sz="2400" b="1"/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7.</a:t>
            </a:r>
            <a:r>
              <a:rPr lang="zh-CN" altLang="en-US" sz="2400" b="1">
                <a:solidFill>
                  <a:srgbClr val="FF0000"/>
                </a:solidFill>
              </a:rPr>
              <a:t>租庸调制：基础、</a:t>
            </a:r>
            <a:r>
              <a:rPr lang="zh-CN" altLang="en-US" sz="2400" b="1">
                <a:solidFill>
                  <a:srgbClr val="FF0000"/>
                </a:solidFill>
              </a:rPr>
              <a:t>含义、影响</a:t>
            </a:r>
            <a:endParaRPr lang="zh-CN" altLang="en-US" sz="2400" b="1"/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8.</a:t>
            </a:r>
            <a:r>
              <a:rPr lang="zh-CN" altLang="en-US" sz="2400" b="1">
                <a:solidFill>
                  <a:srgbClr val="FF0000"/>
                </a:solidFill>
              </a:rPr>
              <a:t>两税法：原因、目的、内容、特点、影响</a:t>
            </a:r>
            <a:endParaRPr lang="zh-CN" altLang="en-US" sz="2400" b="1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 b="1"/>
              <a:t>9.</a:t>
            </a:r>
            <a:r>
              <a:rPr lang="zh-CN" altLang="en-US" sz="2400" b="1"/>
              <a:t>中国古代赋税制度发展趋势、实质</a:t>
            </a:r>
            <a:endParaRPr lang="zh-CN" altLang="en-US" sz="2400" b="1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  <p:tag name="KSO_WM_SCREEN_THEME_FLAG" val="Dlrq25wU2PGuGg5bbmjbDA+FQ0L8WgAhyjmVGZ6Ik4Jicdsv6ukNqei7MvCfDHCU00frDDkw1l3eZLkQ8YQP0wpLTcnJnK9Jx0VBqz9YPdA=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  <p:tag name="KSO_WM_SCREEN_THEME_FLAG" val="Dlrq25wU2PGuGg5bbmjbDA+FQ0L8WgAhyjmVGZ6Ik4Jicdsv6ukNqei7MvCfDHCU00frDDkw1l3eZLkQ8YQP0wpLTcnJnK9Jx0VBqz9YPdA=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A+FQ0L8WgAhyjmVGZ6Ik4Jicdsv6ukNqei7MvCfDHCU00frDDkw1l3eZLkQ8YQP0wpLTcnJnK9Jx0VBqz9YPdA=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A+FQ0L8WgAhyjmVGZ6Ik4Jicdsv6ukNqei7MvCfDHCU00frDDkw1l3eZLkQ8YQP0wpLTcnJnK9Jx0VBqz9YPdA=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A+FQ0L8WgAhyjmVGZ6Ik4Jicdsv6ukNqei7MvCfDHCU00frDDkw1l3eZLkQ8YQP0wpLTcnJnK9Jx0VBqz9YPdA=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  <p:tag name="KSO_WM_SCREEN_THEME_FLAG" val="Dlrq25wU2PGuGg5bbmjbDA+FQ0L8WgAhyjmVGZ6Ik4Jicdsv6ukNqei7MvCfDHCU00frDDkw1l3eZLkQ8YQP0wpLTcnJnK9Jx0VBqz9YPdA=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6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6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7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7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  <p:tag name="KSO_WM_SCREEN_THEME_FLAG" val="Dlrq25wU2PGuGg5bbmjbDA+FQ0L8WgAhyjmVGZ6Ik4Jicdsv6ukNqei7MvCfDHCU00frDDkw1l3eZLkQ8YQP0wpLTcnJnK9Jx0VBqz9YPdA="/>
</p:tagLst>
</file>

<file path=ppt/tags/tag7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7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CREEN_THEME_FLAG" val="Dlrq25wU2PGuGg5bbmjbDA+FQ0L8WgAhyjmVGZ6Ik4Jicdsv6ukNqei7MvCfDHCU00frDDkw1l3eZLkQ8YQP0wpLTcnJnK9Jx0VBqz9YPdA="/>
</p:tagLst>
</file>

<file path=ppt/tags/tag76.xml><?xml version="1.0" encoding="utf-8"?>
<p:tagLst xmlns:p="http://schemas.openxmlformats.org/presentationml/2006/main">
  <p:tag name="COMMONDATA" val="eyJoZGlkIjoiNjBiNTEzNTE4NGJiZTViNGMyYTFjNmU3NTczNTQzMzEifQ=="/>
  <p:tag name="KSO_WPP_MARK_KEY" val="2b019840-7af8-46a0-b6d6-17fb7e1b99ba"/>
  <p:tag name="KSO_WM_SCREEN_THEME_FLAG" val="Dlrq25wU2PGuGg5bbmjbDA+FQ0L8WgAhyjmVGZ6Ik4Jicdsv6ukNqei7MvCfDHCU00frDDkw1l3eZLkQ8YQP0wpLTcnJnK9Jx0VBqz9YPdA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4142</Words>
  <PresentationFormat>宽屏</PresentationFormat>
  <Paragraphs>265</Paragraphs>
  <Slides>39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50" baseType="lpstr">
      <vt:lpstr>Arial</vt:lpstr>
      <vt:lpstr>宋体</vt:lpstr>
      <vt:lpstr>Wingdings</vt:lpstr>
      <vt:lpstr>Wingdings</vt:lpstr>
      <vt:lpstr>Calibri</vt:lpstr>
      <vt:lpstr>微软雅黑</vt:lpstr>
      <vt:lpstr>Arial Unicode MS</vt:lpstr>
      <vt:lpstr>黑体</vt:lpstr>
      <vt:lpstr>Times New Roman</vt:lpstr>
      <vt:lpstr>方正粗黑宋简体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2019-06-19T02:08:00Z</dcterms:created>
  <dcterms:modified xsi:type="dcterms:W3CDTF">2022-12-30T08:07:49Z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D4CE845FF5BB49E6B06D5C631CD8EEC8</vt:lpwstr>
  </property>
</Properties>
</file>