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621" r:id="rId3"/>
    <p:sldId id="986" r:id="rId4"/>
    <p:sldId id="759" r:id="rId5"/>
    <p:sldId id="849" r:id="rId6"/>
    <p:sldId id="945" r:id="rId7"/>
    <p:sldId id="987" r:id="rId8"/>
    <p:sldId id="982" r:id="rId9"/>
    <p:sldId id="983" r:id="rId10"/>
    <p:sldId id="985" r:id="rId11"/>
    <p:sldId id="984" r:id="rId12"/>
    <p:sldId id="988" r:id="rId13"/>
    <p:sldId id="689" r:id="rId14"/>
    <p:sldId id="690" r:id="rId15"/>
    <p:sldId id="755" r:id="rId16"/>
    <p:sldId id="769" r:id="rId17"/>
    <p:sldId id="887" r:id="rId18"/>
    <p:sldId id="767" r:id="rId19"/>
    <p:sldId id="760" r:id="rId20"/>
    <p:sldId id="761" r:id="rId21"/>
    <p:sldId id="771" r:id="rId22"/>
    <p:sldId id="850" r:id="rId23"/>
    <p:sldId id="886" r:id="rId24"/>
    <p:sldId id="762" r:id="rId25"/>
    <p:sldId id="989" r:id="rId26"/>
    <p:sldId id="768" r:id="rId27"/>
    <p:sldId id="682" r:id="rId28"/>
    <p:sldId id="684" r:id="rId29"/>
    <p:sldId id="688" r:id="rId30"/>
    <p:sldId id="990" r:id="rId31"/>
    <p:sldId id="697" r:id="rId32"/>
    <p:sldId id="927" r:id="rId33"/>
    <p:sldId id="852" r:id="rId34"/>
    <p:sldId id="671" r:id="rId35"/>
  </p:sldIdLst>
  <p:sldSz cx="9144000" cy="5143500"/>
  <p:notesSz cx="6858000" cy="9144000"/>
  <p:custDataLst>
    <p:tags r:id="rId4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5" userDrawn="1">
          <p15:clr>
            <a:srgbClr val="A4A3A4"/>
          </p15:clr>
        </p15:guide>
        <p15:guide id="2" pos="2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000"/>
    <a:srgbClr val="13742F"/>
    <a:srgbClr val="FFCC00"/>
    <a:srgbClr val="A50021"/>
    <a:srgbClr val="009900"/>
    <a:srgbClr val="FFFF00"/>
    <a:srgbClr val="FF0000"/>
    <a:srgbClr val="FFCC66"/>
    <a:srgbClr val="DDDDDD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7"/>
    <p:restoredTop sz="94432"/>
  </p:normalViewPr>
  <p:slideViewPr>
    <p:cSldViewPr showGuides="1">
      <p:cViewPr>
        <p:scale>
          <a:sx n="90" d="100"/>
          <a:sy n="90" d="100"/>
        </p:scale>
        <p:origin x="-710" y="-235"/>
      </p:cViewPr>
      <p:guideLst>
        <p:guide orient="horz" pos="1595"/>
        <p:guide pos="2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6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wheel spokes="1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3"/>
          <p:cNvSpPr>
            <a:spLocks noGrp="1"/>
          </p:cNvSpPr>
          <p:nvPr>
            <p:ph type="ctrTitle"/>
          </p:nvPr>
        </p:nvSpPr>
        <p:spPr>
          <a:xfrm>
            <a:off x="2267427" y="1203643"/>
            <a:ext cx="4475480" cy="199961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>
            <a:lvl1pPr lvl="0">
              <a:defRPr/>
            </a:lvl1pPr>
          </a:lstStyle>
          <a:p>
            <a:pPr lvl="0" algn="ctr" eaLnBrk="1" hangingPunct="1"/>
            <a:r>
              <a:rPr lang="zh-CN" altLang="zh-CN" sz="4800" b="1" dirty="0">
                <a:solidFill>
                  <a:srgbClr val="FF0000"/>
                </a:solidFill>
              </a:rPr>
              <a:t>高一历史导言课</a:t>
            </a:r>
            <a:br>
              <a:rPr lang="zh-CN" altLang="zh-CN" sz="4800" b="1" dirty="0">
                <a:solidFill>
                  <a:srgbClr val="FF0000"/>
                </a:solidFill>
              </a:rPr>
            </a:br>
            <a:br>
              <a:rPr lang="zh-CN" altLang="zh-CN" sz="2800" b="1" dirty="0">
                <a:solidFill>
                  <a:srgbClr val="FF0000"/>
                </a:solidFill>
              </a:rPr>
            </a:br>
            <a:r>
              <a:rPr lang="zh-CN" altLang="zh-CN" sz="4800" b="1" dirty="0">
                <a:solidFill>
                  <a:srgbClr val="FF0000"/>
                </a:solidFill>
              </a:rPr>
              <a:t>历  史  杂  坛</a:t>
            </a:r>
            <a:endParaRPr lang="zh-CN" altLang="zh-CN" sz="4800" dirty="0">
              <a:solidFill>
                <a:srgbClr val="FF0000"/>
              </a:solidFill>
            </a:endParaRPr>
          </a:p>
        </p:txBody>
      </p:sp>
      <p:pic>
        <p:nvPicPr>
          <p:cNvPr id="5122" name="图片 3" descr="八中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30175"/>
            <a:ext cx="1044575" cy="995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5308917" y="4166869"/>
            <a:ext cx="357822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base"/>
            <a:r>
              <a:rPr lang="zh-CN" altLang="en-US" sz="2800" b="1" strike="noStrike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枣庄八中北校  王永平</a:t>
            </a:r>
            <a:endParaRPr lang="zh-CN" altLang="en-US" sz="2800" b="1" strike="noStrike" noProof="1">
              <a:blipFill>
                <a:blip r:embed="rId2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5413" y="85725"/>
            <a:ext cx="8859838" cy="4338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现在要选举一名领袖，而你这一票很关键，下面是关于3个候选人的的一些事实：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候选人A：跟一些不诚实的政客有往来，而且会星象占卜学。他有婚外情，是一个老烟枪，每天喝8到10杯的马丁尼。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候选人B：他过去有过2次被解雇的记录，睡觉睡到中午才起来，大学时吸鸦片，而且每天傍晚会喝一大夸特威士忌。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候选人C：他是一位受勋的战争英雄，素食主义者，不抽烟，只偶尔喝一点啤酒。从没有发生婚外情。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请问你会在这些候选人中选择谁？</a:t>
            </a:r>
            <a:endParaRPr lang="zh-CN" altLang="en-US" noProof="1"/>
          </a:p>
        </p:txBody>
      </p:sp>
      <p:sp>
        <p:nvSpPr>
          <p:cNvPr id="4" name="文本框 3"/>
          <p:cNvSpPr txBox="1"/>
          <p:nvPr/>
        </p:nvSpPr>
        <p:spPr>
          <a:xfrm>
            <a:off x="287020" y="4516755"/>
            <a:ext cx="5488940" cy="56324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ts val="3680"/>
              </a:lnSpc>
            </a:pPr>
            <a:r>
              <a:rPr lang="zh-CN" altLang="en-US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要历史地看问题，也要发展地看问题。</a:t>
            </a:r>
            <a:endParaRPr lang="zh-CN" altLang="en-US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三、思维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ext Box 4"/>
          <p:cNvSpPr txBox="1"/>
          <p:nvPr/>
        </p:nvSpPr>
        <p:spPr>
          <a:xfrm>
            <a:off x="354013" y="1327150"/>
            <a:ext cx="8297862" cy="13608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同学们能举出西游记里几个故事？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同学们能找出西游记里几个不合常理的地方？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charRg st="35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3">
                                            <p:txEl>
                                              <p:charRg st="35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charRg st="52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193">
                                            <p:txEl>
                                              <p:charRg st="52" end="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ext Box 4"/>
          <p:cNvSpPr txBox="1"/>
          <p:nvPr/>
        </p:nvSpPr>
        <p:spPr>
          <a:xfrm>
            <a:off x="468313" y="892175"/>
            <a:ext cx="8366125" cy="25304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例如：猴子看桃园？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犹如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老鼠看粮仓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”“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灰太狼保护喜洋洋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，背后必有深意？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遵循逻辑，看透表象。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8" name="Text Box 4"/>
          <p:cNvSpPr txBox="1"/>
          <p:nvPr/>
        </p:nvSpPr>
        <p:spPr>
          <a:xfrm>
            <a:off x="468312" y="3966528"/>
            <a:ext cx="8366125" cy="5607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很多事情道理都是相通的。所谓</a:t>
            </a:r>
            <a:r>
              <a:rPr lang="en-US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“</a:t>
            </a:r>
            <a:r>
              <a:rPr lang="zh-CN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大道无形</a:t>
            </a:r>
            <a:r>
              <a:rPr lang="en-US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”</a:t>
            </a:r>
            <a:r>
              <a:rPr lang="zh-CN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。</a:t>
            </a:r>
            <a:endParaRPr lang="zh-CN" altLang="zh-CN" sz="3200" b="1" noProof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charRg st="1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charRg st="39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2" name="Text Box 4"/>
          <p:cNvSpPr txBox="1"/>
          <p:nvPr/>
        </p:nvSpPr>
        <p:spPr>
          <a:xfrm>
            <a:off x="677863" y="900113"/>
            <a:ext cx="7967662" cy="3809365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7628" tIns="35243" rIns="67628" bIns="35243" anchor="t">
            <a:spAutoFit/>
          </a:bodyPr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1.20世纪50年代中期，美国一位著名黑人爵士乐演唱家，在美国新闻署的资助和安排下，多次赴非洲等地巡演，赢得了大量歌迷，很多人通过他的演唱知道了美国。美国政府机构支持该演唱家海外巡演的主要目的是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A．争取国内黑人选民支持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B．展示美国的经济实力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C．抵制不结盟运动的发展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D．与苏联争夺中间地带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27" name=" 227"/>
          <p:cNvSpPr/>
          <p:nvPr/>
        </p:nvSpPr>
        <p:spPr>
          <a:xfrm>
            <a:off x="6384925" y="33734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D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ldLvl="0" animBg="1"/>
      <p:bldP spid="22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文本框 1"/>
          <p:cNvSpPr txBox="1"/>
          <p:nvPr/>
        </p:nvSpPr>
        <p:spPr>
          <a:xfrm>
            <a:off x="177800" y="547688"/>
            <a:ext cx="8789988" cy="427101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2．甲午战争时期，日本制定舆论宣传策略，把中国和日本分别“包装”成野蛮与文明的代表，并运用公关手段让许多欧美舆论倒向日方。一些西方媒体甚至宣称，清政府战败“将意味着数百万人从愚蒙、专制和独裁中得到解放”。对此，清政府却无所作为。这反映了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A．欧美舆论宣传左右了战争进程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B．日本力图变更中国的君主政体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C．清朝政府昏庸不谙熟近代外交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D．西方媒体鼓动中国的民主革命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6384925" y="33734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C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文本框 1"/>
          <p:cNvSpPr txBox="1"/>
          <p:nvPr/>
        </p:nvSpPr>
        <p:spPr>
          <a:xfrm>
            <a:off x="387350" y="781050"/>
            <a:ext cx="8426450" cy="297815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．20世纪30年代，美国每周有成千上万的人去电影院，轻歌曼舞的幻想型影片备受欢迎，当红童星秀兰邓波儿通常在电影中扮演孤儿去感化富人。这一现象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A．表明了新政已使全国重现繁荣的景象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B．体现了民众身陷危机淡定应对的精神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C．反映了民众逃避现实来求慰藉的心态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D．说明了现代主义艺术得到社会的认可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29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8850" y="2746375"/>
            <a:ext cx="1090613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 Box 4"/>
          <p:cNvSpPr txBox="1"/>
          <p:nvPr/>
        </p:nvSpPr>
        <p:spPr>
          <a:xfrm>
            <a:off x="387350" y="4364038"/>
            <a:ext cx="8170863" cy="4841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今朝有酒今朝醉</a:t>
            </a:r>
            <a:r>
              <a:rPr lang="en-US" altLang="zh-CN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是洒脱还是颓废</a:t>
            </a:r>
            <a:r>
              <a:rPr lang="zh-CN" altLang="zh-CN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？</a:t>
            </a:r>
            <a:endParaRPr lang="zh-CN" altLang="zh-CN" sz="27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Text Box 4"/>
          <p:cNvSpPr txBox="1"/>
          <p:nvPr/>
        </p:nvSpPr>
        <p:spPr>
          <a:xfrm>
            <a:off x="485775" y="1189038"/>
            <a:ext cx="8170863" cy="26587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pPr>
              <a:lnSpc>
                <a:spcPts val="4040"/>
              </a:lnSpc>
            </a:pPr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例如：西行路上几乎所有妖怪都在西牛贺洲的地界上，也就是佛祖治下；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ts val="4040"/>
              </a:lnSpc>
            </a:pP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ts val="4040"/>
              </a:lnSpc>
            </a:pPr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更明显的是，绝大多数妖怪都是有后台的，关系越亲近，妖怪越厉害。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文本框 1"/>
          <p:cNvSpPr txBox="1"/>
          <p:nvPr/>
        </p:nvSpPr>
        <p:spPr>
          <a:xfrm>
            <a:off x="341313" y="863600"/>
            <a:ext cx="8461375" cy="40084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庄子：圣人不死，大盗不止。有所谓“圣人”，就有所谓“大盗”。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历史上的暴君哪位不是集圣人和大盗为一体，天使和魔鬼于一身，名义上、形式上他们是圣人是天子，但行动中、实质上却是恶魔、大盗。即使他不是大盗，大盗就在旁边，借了他的圣人身份。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文本框 1"/>
          <p:cNvSpPr txBox="1"/>
          <p:nvPr/>
        </p:nvSpPr>
        <p:spPr>
          <a:xfrm>
            <a:off x="358775" y="965200"/>
            <a:ext cx="8426450" cy="351663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明初废丞相、设顾问性质的内阁大学士，严防权臣乱政。明中后期严嵩、张居正等内阁首辅操纵朝政，权倾一时。这表明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A．皇权渐趋衰弱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B．君主集权加强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C．内阁取代六部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D．首辅权力失控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7081838" y="3362325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一、序言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文本框 1"/>
          <p:cNvSpPr txBox="1"/>
          <p:nvPr/>
        </p:nvSpPr>
        <p:spPr>
          <a:xfrm>
            <a:off x="244475" y="862013"/>
            <a:ext cx="8426450" cy="5603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那我们直接摒弃圣人，消灭英雄？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87" name="文本框 2"/>
          <p:cNvSpPr txBox="1"/>
          <p:nvPr/>
        </p:nvSpPr>
        <p:spPr>
          <a:xfrm>
            <a:off x="244475" y="1666875"/>
            <a:ext cx="8426450" cy="33226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方正瘦金书_GBK" pitchFamily="65" charset="-122"/>
              </a:rPr>
              <a:t>美国总统布什在他的一次演讲中说：“人类千万年的历史，最为珍贵的不是令人炫目的科技，不是浩瀚的大师们的经典著作，而是实现了对统治者的驯服，实现了把他们关在笼子里的梦想。我现在就是站在笼子里向你们讲话”。</a:t>
            </a:r>
            <a:endParaRPr lang="zh-CN" altLang="en-US" sz="2800" b="1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文本框 1"/>
          <p:cNvSpPr txBox="1"/>
          <p:nvPr/>
        </p:nvSpPr>
        <p:spPr>
          <a:xfrm>
            <a:off x="330200" y="1014413"/>
            <a:ext cx="8378825" cy="3809365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5.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1689年，英国议会决定拥戴威廉和玛丽为英国国王和女王，同时选派代表将王冠连同《权利宣言》（《权利法案》的初稿）一起呈献给二人，并当面宣读，威廉和玛丽心照不宣地全部接受。这一事件所体现的政治理念是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A．天赋人权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B．民主共和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C．君主立宪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D．权力制衡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7310438" y="36020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C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文本框 1"/>
          <p:cNvSpPr txBox="1"/>
          <p:nvPr/>
        </p:nvSpPr>
        <p:spPr>
          <a:xfrm>
            <a:off x="217488" y="758825"/>
            <a:ext cx="8778875" cy="327025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6.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1875年以后，法国确立了共和政体，议会处于政治运行的中心，党派林立，内阁更迭频繁。1958年，戴高乐就任总统，修改宪法，规定总统拥有任命总理、解散议会等权力。这一政治体制的变化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A．有利于政局稳定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B．确立了总统国家元首的地位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C．剥夺了议会的主要权力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D．有助于两党制的形成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7316788" y="24971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59" name="Text Box 4"/>
          <p:cNvSpPr txBox="1"/>
          <p:nvPr/>
        </p:nvSpPr>
        <p:spPr>
          <a:xfrm>
            <a:off x="319088" y="4125913"/>
            <a:ext cx="8548687" cy="9302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把权力关进制度的笼子里，但又不能过度剪除了它的利爪。这是另一种智慧。</a:t>
            </a:r>
            <a:endParaRPr lang="zh-CN" altLang="zh-CN" sz="28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  <p:bldP spid="194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Text Box 4"/>
          <p:cNvSpPr txBox="1"/>
          <p:nvPr/>
        </p:nvSpPr>
        <p:spPr>
          <a:xfrm>
            <a:off x="468313" y="674688"/>
            <a:ext cx="8240712" cy="17922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例如：西游团队为何不是最强的几个？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西游初期妖怪哪些法力高强？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为何不是孙悟空、黑熊怪和红孩儿的强强联手，而是行者、八戒和沙僧的优势互补？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2" name="Text Box 4"/>
          <p:cNvSpPr txBox="1"/>
          <p:nvPr/>
        </p:nvSpPr>
        <p:spPr>
          <a:xfrm>
            <a:off x="286385" y="2855595"/>
            <a:ext cx="8422640" cy="179197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我们自己的定位呢？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例如：我就是沙僧？经常的困惑是：猴哥，你在哪儿？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在彩虹班、自主招生班里你是什么角色？如果强强联手，你愿意合作吗？如果优势互补，你甘愿跟随吗？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1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charRg st="18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1">
                                            <p:txEl>
                                              <p:charRg st="18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charRg st="32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1">
                                            <p:txEl>
                                              <p:charRg st="32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charRg st="1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2">
                                            <p:txEl>
                                              <p:charRg st="1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charRg st="20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82">
                                            <p:txEl>
                                              <p:charRg st="20" end="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四、信念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Text Box 4"/>
          <p:cNvSpPr txBox="1"/>
          <p:nvPr/>
        </p:nvSpPr>
        <p:spPr>
          <a:xfrm>
            <a:off x="204788" y="788988"/>
            <a:ext cx="8732837" cy="5603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例如：唐僧看似一无所能，为何是队伍的领导？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6" name="文本框 1"/>
          <p:cNvSpPr txBox="1"/>
          <p:nvPr/>
        </p:nvSpPr>
        <p:spPr>
          <a:xfrm>
            <a:off x="335280" y="1501775"/>
            <a:ext cx="289560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信念与方向很重要。</a:t>
            </a:r>
            <a:endParaRPr lang="zh-CN" altLang="zh-CN" sz="2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507" name="文本框 2"/>
          <p:cNvSpPr txBox="1"/>
          <p:nvPr/>
        </p:nvSpPr>
        <p:spPr>
          <a:xfrm>
            <a:off x="335280" y="2252028"/>
            <a:ext cx="8453438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对日本</a:t>
            </a:r>
            <a:r>
              <a:rPr lang="en-US" altLang="zh-CN" b="1">
                <a:latin typeface="Times New Roman" panose="02020603050405020304" pitchFamily="18" charset="0"/>
                <a:ea typeface="方正瘦金书_GBK" pitchFamily="65" charset="-122"/>
              </a:rPr>
              <a:t>“</a:t>
            </a: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入常</a:t>
            </a:r>
            <a:r>
              <a:rPr lang="en-US" altLang="zh-CN" b="1">
                <a:latin typeface="Times New Roman" panose="02020603050405020304" pitchFamily="18" charset="0"/>
                <a:ea typeface="方正瘦金书_GBK" pitchFamily="65" charset="-122"/>
              </a:rPr>
              <a:t>”</a:t>
            </a: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问题，外交部新闻发言人孔泉回应称：</a:t>
            </a:r>
            <a:endParaRPr lang="zh-CN" altLang="en-US" b="1">
              <a:latin typeface="Times New Roman" panose="02020603050405020304" pitchFamily="18" charset="0"/>
              <a:ea typeface="方正瘦金书_GBK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联合国安理会不是公司董事会，不是按照会费的多少确定其组成。我们对日本方面期望在国际事务中发挥更大作用是理解的。但是我们也认为一个国家如果希望在国际事务中发挥负责任的作用，必须要对涉及自己的历史问题有清醒的认识。</a:t>
            </a:r>
            <a:endParaRPr lang="zh-CN" altLang="en-US" b="1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  <p:sp>
        <p:nvSpPr>
          <p:cNvPr id="21508" name="文本框 1"/>
          <p:cNvSpPr txBox="1"/>
          <p:nvPr/>
        </p:nvSpPr>
        <p:spPr>
          <a:xfrm>
            <a:off x="3730625" y="150177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>
                <a:solidFill>
                  <a:srgbClr val="7030A0"/>
                </a:solidFill>
                <a:latin typeface="Times New Roman" panose="02020603050405020304" pitchFamily="18" charset="0"/>
                <a:ea typeface="方正瘦金书_GBK" pitchFamily="65" charset="-122"/>
              </a:rPr>
              <a:t>不能指望错误的路走出正确的结果！</a:t>
            </a:r>
            <a:endParaRPr lang="zh-CN" altLang="en-US" b="1">
              <a:solidFill>
                <a:srgbClr val="7030A0"/>
              </a:solidFill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8" grpId="0"/>
      <p:bldP spid="215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文本框 1"/>
          <p:cNvSpPr txBox="1"/>
          <p:nvPr/>
        </p:nvSpPr>
        <p:spPr>
          <a:xfrm>
            <a:off x="198438" y="933450"/>
            <a:ext cx="5591175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清华校歌：立德立言，无问西东 。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6" name="文本框 2"/>
          <p:cNvSpPr txBox="1"/>
          <p:nvPr/>
        </p:nvSpPr>
        <p:spPr>
          <a:xfrm>
            <a:off x="407988" y="1706563"/>
            <a:ext cx="8661400" cy="3108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《左传·襄公二十四年》记载穆叔与宣子讨论什么是古人所说的"死而不朽"。穆叔认为，显赫的家世不能称为不朽。"大上有立德，其次有立功，其次有立言。虽久不废，此之谓不朽。"</a:t>
            </a:r>
            <a:endParaRPr lang="zh-CN" altLang="en-US" sz="2800" noProof="1">
              <a:latin typeface="Times New Roman" panose="02020603050405020304" pitchFamily="18" charset="0"/>
              <a:ea typeface="方正瘦金书_GBK" pitchFamily="65" charset="-122"/>
            </a:endParaRPr>
          </a:p>
          <a:p>
            <a:r>
              <a:rPr lang="zh-CN" altLang="en-US" sz="2800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清华校歌此句意指无论外界如何左右，都要保持对自己真诚，做真实的自己，内心没有了杂念和疑问，才能勇往直前，无问西东，学贯东西，建树不朽。</a:t>
            </a:r>
            <a:endParaRPr lang="zh-CN" altLang="en-US" sz="2800" noProof="1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  <p:pic>
        <p:nvPicPr>
          <p:cNvPr id="2662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4075" y="690563"/>
            <a:ext cx="3136900" cy="4392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《无问西东》张果果独白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文本框 2"/>
          <p:cNvSpPr txBox="1"/>
          <p:nvPr/>
        </p:nvSpPr>
        <p:spPr>
          <a:xfrm>
            <a:off x="484823" y="3775075"/>
            <a:ext cx="817403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1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、</a:t>
            </a:r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2009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浙江版《西游记》，费振翔、陈司翰、谢宁等。</a:t>
            </a:r>
            <a:endParaRPr lang="zh-CN" altLang="en-US">
              <a:latin typeface="Times New Roman" panose="02020603050405020304" pitchFamily="18" charset="0"/>
              <a:ea typeface="方正瘦金书_GBK" pitchFamily="65" charset="-122"/>
            </a:endParaRPr>
          </a:p>
          <a:p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2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、</a:t>
            </a:r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2018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电影《无问西东》，</a:t>
            </a:r>
            <a:endParaRPr lang="zh-CN" altLang="en-US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  <p:sp>
        <p:nvSpPr>
          <p:cNvPr id="24578" name="文本框 1"/>
          <p:cNvSpPr txBox="1"/>
          <p:nvPr/>
        </p:nvSpPr>
        <p:spPr>
          <a:xfrm>
            <a:off x="519748" y="1561783"/>
            <a:ext cx="8139112" cy="13608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北宋著名理学家张载的名言：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为天地立心，为生民立命，为往圣继绝学，为万世开太平。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charRg st="16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78">
                                            <p:txEl>
                                              <p:charRg st="16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8">
                                            <p:txEl>
                                              <p:charRg st="16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五、本原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Text Box 4"/>
          <p:cNvSpPr txBox="1"/>
          <p:nvPr/>
        </p:nvSpPr>
        <p:spPr>
          <a:xfrm>
            <a:off x="744538" y="1030288"/>
            <a:ext cx="6858000" cy="30226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历史是什么？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历史就是过去的事情，现在的看法，将来的影子。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历史能给我带来什么？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他本就不是一个挣钱的工具。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charRg st="7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5">
                                            <p:txEl>
                                              <p:charRg st="7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charRg st="31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5">
                                            <p:txEl>
                                              <p:charRg st="31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charRg st="42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5">
                                            <p:txEl>
                                              <p:charRg st="42" end="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401050" y="112395"/>
            <a:ext cx="602615" cy="13836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西游歌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纵横万里 笑看棒下妖孽散，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出生入死 哪怕道道美人关。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紧握缰绳 马蹄声声过万山，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一路向前 迷雾过后佛光灿。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插翅青云 俯看乾坤英雄胆，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泪洒凡尘 西去圣土不可拦。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莫问归途 此心依旧知冷暖，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日出东方 坎坷沧桑皆尽欢。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飞舞的袈裟 是今生的召唤，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点化之间 愿凝成佛珠一串。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佛法无边 只因众心向善，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一生夙愿 只要一路结伴。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飞扬的袈裟 是永远的召唤，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顿悟之后 愿化为佛珠一串。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佛法无边 只因众心向善，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你我胸中 已是经书万卷。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00415" y="112395"/>
            <a:ext cx="602615" cy="267652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笑看风清云淡。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西游记-插曲西游歌-一段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065" y="-20320"/>
            <a:ext cx="7930515" cy="5205095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48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0"/>
                            </p:stCondLst>
                            <p:childTnLst>
                              <p:par>
                                <p:cTn id="66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000"/>
                            </p:stCondLst>
                            <p:childTnLst>
                              <p:par>
                                <p:cTn id="75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5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000"/>
                            </p:stCondLst>
                            <p:childTnLst>
                              <p:par>
                                <p:cTn id="84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25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3000"/>
                            </p:stCondLst>
                            <p:childTnLst>
                              <p:par>
                                <p:cTn id="93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650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02" presetID="22" presetClass="exit" presetSubtype="4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0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1" presetID="22" presetClass="exit" presetSubtype="4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20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1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29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3500"/>
                            </p:stCondLst>
                            <p:childTnLst>
                              <p:par>
                                <p:cTn id="1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8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8500"/>
                            </p:stCondLst>
                            <p:childTnLst>
                              <p:par>
                                <p:cTn id="1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47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3500"/>
                            </p:stCondLst>
                            <p:childTnLst>
                              <p:par>
                                <p:cTn id="1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4000"/>
                            </p:stCondLst>
                            <p:childTnLst>
                              <p:par>
                                <p:cTn id="156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7500"/>
                            </p:stCondLst>
                            <p:childTnLst>
                              <p:par>
                                <p:cTn id="1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3" grpId="1"/>
      <p:bldP spid="5" grpId="1"/>
      <p:bldP spid="6" grpId="1"/>
      <p:bldP spid="7" grpId="1"/>
      <p:bldP spid="8" grpId="1"/>
      <p:bldP spid="9" grpId="1"/>
      <p:bldP spid="10" grpId="1"/>
      <p:bldP spid="11" grpId="1"/>
      <p:bldP spid="12" grpId="1"/>
      <p:bldP spid="13" grpId="1"/>
      <p:bldP spid="14" grpId="1"/>
      <p:bldP spid="15" grpId="1"/>
      <p:bldP spid="16" grpId="1"/>
      <p:bldP spid="17" grpId="1"/>
      <p:bldP spid="18" grpId="1"/>
      <p:bldP spid="19" grpId="1"/>
      <p:bldP spid="2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7810" y="467995"/>
            <a:ext cx="4362450" cy="4492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西游歌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纵横万里笑看棒下妖孽散，</a:t>
            </a:r>
            <a:endParaRPr lang="zh-CN" altLang="en-US" sz="2600"/>
          </a:p>
          <a:p>
            <a:r>
              <a:rPr lang="zh-CN" altLang="en-US" sz="2600"/>
              <a:t>出生入死哪怕道道美人关，</a:t>
            </a:r>
            <a:endParaRPr lang="zh-CN" altLang="en-US" sz="2600"/>
          </a:p>
          <a:p>
            <a:r>
              <a:rPr lang="zh-CN" altLang="en-US" sz="2600"/>
              <a:t>紧握缰绳马蹄声声过万山，</a:t>
            </a:r>
            <a:endParaRPr lang="zh-CN" altLang="en-US" sz="2600"/>
          </a:p>
          <a:p>
            <a:r>
              <a:rPr lang="zh-CN" altLang="en-US" sz="2600"/>
              <a:t>一路向前迷雾过后佛光灿。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插翅青云俯看乾坤英雄胆，</a:t>
            </a:r>
            <a:endParaRPr lang="zh-CN" altLang="en-US" sz="2600"/>
          </a:p>
          <a:p>
            <a:r>
              <a:rPr lang="zh-CN" altLang="en-US" sz="2600"/>
              <a:t>泪洒凡尘西去圣土不可拦，</a:t>
            </a:r>
            <a:endParaRPr lang="zh-CN" altLang="en-US" sz="2600"/>
          </a:p>
          <a:p>
            <a:r>
              <a:rPr lang="zh-CN" altLang="en-US" sz="2600"/>
              <a:t>莫问归途此心依旧知冷暖，</a:t>
            </a:r>
            <a:endParaRPr lang="zh-CN" altLang="en-US" sz="2600"/>
          </a:p>
          <a:p>
            <a:r>
              <a:rPr lang="zh-CN" altLang="en-US" sz="2600"/>
              <a:t>日出东方坎坷苍桑皆尽欢。</a:t>
            </a:r>
            <a:endParaRPr lang="zh-CN" altLang="en-US" sz="2600"/>
          </a:p>
        </p:txBody>
      </p:sp>
      <p:sp>
        <p:nvSpPr>
          <p:cNvPr id="3" name="文本框 2"/>
          <p:cNvSpPr txBox="1"/>
          <p:nvPr/>
        </p:nvSpPr>
        <p:spPr>
          <a:xfrm>
            <a:off x="4490720" y="467995"/>
            <a:ext cx="4321175" cy="4492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飞舞的袈裟是今生的召唤，</a:t>
            </a:r>
            <a:endParaRPr lang="zh-CN" altLang="en-US" sz="2600"/>
          </a:p>
          <a:p>
            <a:r>
              <a:rPr lang="zh-CN" altLang="en-US" sz="2600"/>
              <a:t>点化之间愿凝成佛珠一串，</a:t>
            </a:r>
            <a:endParaRPr lang="zh-CN" altLang="en-US" sz="2600"/>
          </a:p>
          <a:p>
            <a:r>
              <a:rPr lang="zh-CN" altLang="en-US" sz="2600"/>
              <a:t>佛法无边只因众心向善，</a:t>
            </a:r>
            <a:endParaRPr lang="zh-CN" altLang="en-US" sz="2600"/>
          </a:p>
          <a:p>
            <a:r>
              <a:rPr lang="zh-CN" altLang="en-US" sz="2600"/>
              <a:t>一生夙愿只要一路结伴。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飞扬的袈裟是永远的召唤，</a:t>
            </a:r>
            <a:endParaRPr lang="zh-CN" altLang="en-US" sz="2600"/>
          </a:p>
          <a:p>
            <a:r>
              <a:rPr lang="zh-CN" altLang="en-US" sz="2600"/>
              <a:t>顿悟之后愿化为佛珠一串，</a:t>
            </a:r>
            <a:endParaRPr lang="zh-CN" altLang="en-US" sz="2600"/>
          </a:p>
          <a:p>
            <a:r>
              <a:rPr lang="zh-CN" altLang="en-US" sz="2600"/>
              <a:t>佛法无边只因众心向善，</a:t>
            </a:r>
            <a:endParaRPr lang="zh-CN" altLang="en-US" sz="2600"/>
          </a:p>
          <a:p>
            <a:r>
              <a:rPr lang="zh-CN" altLang="en-US" sz="2600"/>
              <a:t>你我胸中已是经书万卷。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笑看风轻云淡。</a:t>
            </a:r>
            <a:endParaRPr lang="zh-CN" altLang="en-US" sz="2600"/>
          </a:p>
        </p:txBody>
      </p:sp>
    </p:spTree>
  </p:cSld>
  <p:clrMapOvr>
    <a:masterClrMapping/>
  </p:clrMapOvr>
  <p:transition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文本框 2"/>
          <p:cNvSpPr txBox="1"/>
          <p:nvPr/>
        </p:nvSpPr>
        <p:spPr>
          <a:xfrm>
            <a:off x="1209358" y="1178560"/>
            <a:ext cx="6091237" cy="3169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你找到你的心了吗？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你找到你的方向了吗？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你准备好迎接挑战了吗？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73" name="Oval 219"/>
          <p:cNvSpPr/>
          <p:nvPr/>
        </p:nvSpPr>
        <p:spPr>
          <a:xfrm>
            <a:off x="5922963" y="2625725"/>
            <a:ext cx="1133475" cy="431800"/>
          </a:xfrm>
          <a:prstGeom prst="ellipse">
            <a:avLst/>
          </a:prstGeom>
          <a:gradFill rotWithShape="1">
            <a:gsLst>
              <a:gs pos="0">
                <a:srgbClr val="808080">
                  <a:alpha val="89999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4" name="Oval 218"/>
          <p:cNvSpPr/>
          <p:nvPr/>
        </p:nvSpPr>
        <p:spPr>
          <a:xfrm>
            <a:off x="4572000" y="3059113"/>
            <a:ext cx="1674813" cy="430213"/>
          </a:xfrm>
          <a:prstGeom prst="ellipse">
            <a:avLst/>
          </a:prstGeom>
          <a:gradFill rotWithShape="1">
            <a:gsLst>
              <a:gs pos="0">
                <a:srgbClr val="808080">
                  <a:alpha val="89999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5" name="Oval 217"/>
          <p:cNvSpPr/>
          <p:nvPr/>
        </p:nvSpPr>
        <p:spPr>
          <a:xfrm>
            <a:off x="2844800" y="3922713"/>
            <a:ext cx="2214563" cy="538163"/>
          </a:xfrm>
          <a:prstGeom prst="ellipse">
            <a:avLst/>
          </a:prstGeom>
          <a:gradFill rotWithShape="1">
            <a:gsLst>
              <a:gs pos="0">
                <a:srgbClr val="808080">
                  <a:alpha val="89999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8676" name="组合 11275"/>
          <p:cNvGrpSpPr/>
          <p:nvPr/>
        </p:nvGrpSpPr>
        <p:grpSpPr>
          <a:xfrm>
            <a:off x="1849438" y="1762125"/>
            <a:ext cx="1968500" cy="2646363"/>
            <a:chOff x="0" y="0"/>
            <a:chExt cx="2041" cy="2743"/>
          </a:xfrm>
        </p:grpSpPr>
        <p:sp>
          <p:nvSpPr>
            <p:cNvPr id="11277" name="Freeform 64"/>
            <p:cNvSpPr/>
            <p:nvPr/>
          </p:nvSpPr>
          <p:spPr>
            <a:xfrm>
              <a:off x="181" y="1043"/>
              <a:ext cx="1723" cy="1700"/>
            </a:xfrm>
            <a:custGeom>
              <a:avLst/>
              <a:gdLst>
                <a:gd name="txL" fmla="*/ 0 w 1724"/>
                <a:gd name="txT" fmla="*/ 0 h 1699"/>
                <a:gd name="txR" fmla="*/ 1724 w 1724"/>
                <a:gd name="txB" fmla="*/ 1699 h 1699"/>
              </a:gdLst>
              <a:ahLst/>
              <a:cxnLst>
                <a:cxn ang="0">
                  <a:pos x="182" y="0"/>
                </a:cxn>
                <a:cxn ang="0">
                  <a:pos x="0" y="1587"/>
                </a:cxn>
                <a:cxn ang="0">
                  <a:pos x="835" y="1687"/>
                </a:cxn>
                <a:cxn ang="0">
                  <a:pos x="1724" y="1587"/>
                </a:cxn>
                <a:cxn ang="0">
                  <a:pos x="1588" y="0"/>
                </a:cxn>
                <a:cxn ang="0">
                  <a:pos x="851" y="83"/>
                </a:cxn>
                <a:cxn ang="0">
                  <a:pos x="182" y="0"/>
                </a:cxn>
              </a:cxnLst>
              <a:rect l="txL" t="txT" r="txR" b="txB"/>
              <a:pathLst>
                <a:path w="1724" h="1699">
                  <a:moveTo>
                    <a:pt x="182" y="0"/>
                  </a:moveTo>
                  <a:lnTo>
                    <a:pt x="0" y="1587"/>
                  </a:lnTo>
                  <a:cubicBezTo>
                    <a:pt x="0" y="1587"/>
                    <a:pt x="395" y="1699"/>
                    <a:pt x="835" y="1687"/>
                  </a:cubicBezTo>
                  <a:cubicBezTo>
                    <a:pt x="1360" y="1683"/>
                    <a:pt x="1724" y="1587"/>
                    <a:pt x="1724" y="1587"/>
                  </a:cubicBezTo>
                  <a:lnTo>
                    <a:pt x="1588" y="0"/>
                  </a:lnTo>
                  <a:cubicBezTo>
                    <a:pt x="1588" y="0"/>
                    <a:pt x="1173" y="96"/>
                    <a:pt x="851" y="83"/>
                  </a:cubicBezTo>
                  <a:cubicBezTo>
                    <a:pt x="504" y="96"/>
                    <a:pt x="182" y="0"/>
                    <a:pt x="1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CFCFC"/>
                </a:gs>
                <a:gs pos="50000">
                  <a:srgbClr val="DDDDDD"/>
                </a:gs>
                <a:gs pos="100000">
                  <a:srgbClr val="FCFCFC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78" name="AutoShape 65"/>
            <p:cNvSpPr/>
            <p:nvPr/>
          </p:nvSpPr>
          <p:spPr>
            <a:xfrm>
              <a:off x="0" y="0"/>
              <a:ext cx="2041" cy="122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DDDDDD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8679" name="组合 11278"/>
            <p:cNvGrpSpPr/>
            <p:nvPr/>
          </p:nvGrpSpPr>
          <p:grpSpPr>
            <a:xfrm>
              <a:off x="816" y="409"/>
              <a:ext cx="408" cy="498"/>
              <a:chOff x="0" y="0"/>
              <a:chExt cx="408" cy="498"/>
            </a:xfrm>
          </p:grpSpPr>
          <p:sp>
            <p:nvSpPr>
              <p:cNvPr id="11280" name="Oval 67"/>
              <p:cNvSpPr/>
              <p:nvPr/>
            </p:nvSpPr>
            <p:spPr>
              <a:xfrm>
                <a:off x="68" y="45"/>
                <a:ext cx="319" cy="45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81" name="Oval 68"/>
              <p:cNvSpPr/>
              <p:nvPr/>
            </p:nvSpPr>
            <p:spPr>
              <a:xfrm>
                <a:off x="0" y="2"/>
                <a:ext cx="408" cy="405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82" name="Oval 69"/>
              <p:cNvSpPr>
                <a:spLocks noChangeAspect="1"/>
              </p:cNvSpPr>
              <p:nvPr/>
            </p:nvSpPr>
            <p:spPr>
              <a:xfrm>
                <a:off x="22" y="22"/>
                <a:ext cx="367" cy="365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50000">
                    <a:srgbClr val="FFFFFF"/>
                  </a:gs>
                  <a:gs pos="100000">
                    <a:srgbClr val="DDDDDD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83" name="Oval 70"/>
              <p:cNvSpPr>
                <a:spLocks noChangeAspect="1"/>
              </p:cNvSpPr>
              <p:nvPr/>
            </p:nvSpPr>
            <p:spPr>
              <a:xfrm>
                <a:off x="40" y="40"/>
                <a:ext cx="332" cy="329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284" name="Rectangle 71"/>
            <p:cNvSpPr/>
            <p:nvPr/>
          </p:nvSpPr>
          <p:spPr>
            <a:xfrm>
              <a:off x="862" y="2286"/>
              <a:ext cx="316" cy="454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5" name="Rectangle 72"/>
            <p:cNvSpPr>
              <a:spLocks noChangeAspect="1"/>
            </p:cNvSpPr>
            <p:nvPr/>
          </p:nvSpPr>
          <p:spPr>
            <a:xfrm>
              <a:off x="881" y="2323"/>
              <a:ext cx="285" cy="408"/>
            </a:xfrm>
            <a:prstGeom prst="rect">
              <a:avLst/>
            </a:prstGeom>
            <a:solidFill>
              <a:srgbClr val="DDDDDD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6" name="Rectangle 73"/>
            <p:cNvSpPr>
              <a:spLocks noChangeAspect="1"/>
            </p:cNvSpPr>
            <p:nvPr/>
          </p:nvSpPr>
          <p:spPr>
            <a:xfrm>
              <a:off x="945" y="2378"/>
              <a:ext cx="160" cy="362"/>
            </a:xfrm>
            <a:prstGeom prst="rect">
              <a:avLst/>
            </a:prstGeom>
            <a:solidFill>
              <a:srgbClr val="808080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7" name="AutoShape 74"/>
            <p:cNvSpPr/>
            <p:nvPr/>
          </p:nvSpPr>
          <p:spPr>
            <a:xfrm rot="5172402">
              <a:off x="859" y="2338"/>
              <a:ext cx="220" cy="178"/>
            </a:xfrm>
            <a:prstGeom prst="rtTriangle">
              <a:avLst/>
            </a:prstGeom>
            <a:solidFill>
              <a:srgbClr val="B2B2B2">
                <a:alpha val="79999"/>
              </a:srgbClr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8" name="Rectangle 75"/>
            <p:cNvSpPr/>
            <p:nvPr/>
          </p:nvSpPr>
          <p:spPr>
            <a:xfrm>
              <a:off x="853" y="1270"/>
              <a:ext cx="362" cy="91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11288"/>
          <p:cNvGrpSpPr/>
          <p:nvPr/>
        </p:nvGrpSpPr>
        <p:grpSpPr>
          <a:xfrm flipV="1">
            <a:off x="1322388" y="2182813"/>
            <a:ext cx="3025775" cy="357187"/>
            <a:chOff x="0" y="0"/>
            <a:chExt cx="3457" cy="408"/>
          </a:xfrm>
        </p:grpSpPr>
        <p:grpSp>
          <p:nvGrpSpPr>
            <p:cNvPr id="28690" name="组合 11289"/>
            <p:cNvGrpSpPr/>
            <p:nvPr/>
          </p:nvGrpSpPr>
          <p:grpSpPr>
            <a:xfrm rot="-2545465">
              <a:off x="0" y="0"/>
              <a:ext cx="3457" cy="408"/>
              <a:chOff x="0" y="0"/>
              <a:chExt cx="2904" cy="408"/>
            </a:xfrm>
          </p:grpSpPr>
          <p:sp>
            <p:nvSpPr>
              <p:cNvPr id="11291" name="Rectangle 78"/>
              <p:cNvSpPr/>
              <p:nvPr/>
            </p:nvSpPr>
            <p:spPr>
              <a:xfrm>
                <a:off x="1723" y="0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2" name="Rectangle 79"/>
              <p:cNvSpPr/>
              <p:nvPr/>
            </p:nvSpPr>
            <p:spPr>
              <a:xfrm>
                <a:off x="0" y="0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3" name="Rectangle 80"/>
              <p:cNvSpPr/>
              <p:nvPr/>
            </p:nvSpPr>
            <p:spPr>
              <a:xfrm>
                <a:off x="1" y="159"/>
                <a:ext cx="2901" cy="91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50000">
                    <a:srgbClr val="DBDBDB"/>
                  </a:gs>
                  <a:gs pos="100000">
                    <a:srgbClr val="808080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694" name="组合 11293"/>
            <p:cNvGrpSpPr/>
            <p:nvPr/>
          </p:nvGrpSpPr>
          <p:grpSpPr>
            <a:xfrm rot="2695773">
              <a:off x="0" y="0"/>
              <a:ext cx="3457" cy="408"/>
              <a:chOff x="0" y="0"/>
              <a:chExt cx="2904" cy="408"/>
            </a:xfrm>
          </p:grpSpPr>
          <p:sp>
            <p:nvSpPr>
              <p:cNvPr id="11295" name="Rectangle 82"/>
              <p:cNvSpPr/>
              <p:nvPr/>
            </p:nvSpPr>
            <p:spPr>
              <a:xfrm>
                <a:off x="1724" y="1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6" name="Rectangle 83"/>
              <p:cNvSpPr/>
              <p:nvPr/>
            </p:nvSpPr>
            <p:spPr>
              <a:xfrm>
                <a:off x="0" y="1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7" name="Rectangle 84"/>
              <p:cNvSpPr/>
              <p:nvPr/>
            </p:nvSpPr>
            <p:spPr>
              <a:xfrm>
                <a:off x="2" y="165"/>
                <a:ext cx="2901" cy="92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50000">
                    <a:srgbClr val="DBDBDB"/>
                  </a:gs>
                  <a:gs pos="100000">
                    <a:srgbClr val="808080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1299" name="Cloud"/>
          <p:cNvSpPr>
            <a:spLocks noChangeAspect="1" noEditPoints="1"/>
          </p:cNvSpPr>
          <p:nvPr/>
        </p:nvSpPr>
        <p:spPr>
          <a:xfrm>
            <a:off x="6138863" y="141288"/>
            <a:ext cx="1727200" cy="595313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145" y="396081"/>
              </a:cxn>
              <a:cxn ang="0">
                <a:pos x="1151732" y="791318"/>
              </a:cxn>
              <a:cxn ang="0">
                <a:pos x="2301543" y="396081"/>
              </a:cxn>
              <a:cxn ang="0">
                <a:pos x="1151732" y="45293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FFFF">
                  <a:alpha val="21999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300" name="Cloud"/>
          <p:cNvSpPr>
            <a:spLocks noChangeAspect="1" noEditPoints="1"/>
          </p:cNvSpPr>
          <p:nvPr/>
        </p:nvSpPr>
        <p:spPr>
          <a:xfrm>
            <a:off x="2952750" y="465138"/>
            <a:ext cx="1727200" cy="595313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145" y="396081"/>
              </a:cxn>
              <a:cxn ang="0">
                <a:pos x="1151732" y="791318"/>
              </a:cxn>
              <a:cxn ang="0">
                <a:pos x="2301543" y="396081"/>
              </a:cxn>
              <a:cxn ang="0">
                <a:pos x="1151732" y="45293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FFFF">
                  <a:alpha val="21999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组合 11300"/>
          <p:cNvGrpSpPr/>
          <p:nvPr/>
        </p:nvGrpSpPr>
        <p:grpSpPr>
          <a:xfrm>
            <a:off x="6732588" y="3275013"/>
            <a:ext cx="884237" cy="1828800"/>
            <a:chOff x="0" y="0"/>
            <a:chExt cx="1225" cy="2534"/>
          </a:xfrm>
        </p:grpSpPr>
        <p:grpSp>
          <p:nvGrpSpPr>
            <p:cNvPr id="28701" name="组合 11301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03" name="Freeform 98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03" name="组合 11303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04" name="组合 11304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06" name="Oval 90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07" name="Oval 91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07" name="组合 11307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09" name="Oval 94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10" name="Oval 95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11" name="Oval 96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12" name="Freeform 99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13" name="Freeform 100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13" name="组合 11313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15" name="Freeform 103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15" name="组合 11315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16" name="组合 11316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18" name="Oval 106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19" name="Oval 107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19" name="组合 11319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21" name="Oval 109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22" name="Oval 110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23" name="Oval 111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24" name="Freeform 112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25" name="Freeform 113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6" name="组合 11325"/>
          <p:cNvGrpSpPr/>
          <p:nvPr/>
        </p:nvGrpSpPr>
        <p:grpSpPr>
          <a:xfrm>
            <a:off x="6246813" y="3706813"/>
            <a:ext cx="884237" cy="1828800"/>
            <a:chOff x="0" y="0"/>
            <a:chExt cx="1225" cy="2534"/>
          </a:xfrm>
        </p:grpSpPr>
        <p:grpSp>
          <p:nvGrpSpPr>
            <p:cNvPr id="28726" name="组合 11326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28" name="Freeform 117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28" name="组合 11328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29" name="组合 11329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31" name="Oval 120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32" name="Oval 121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32" name="组合 11332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34" name="Oval 123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35" name="Oval 124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36" name="Oval 125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37" name="Freeform 126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38" name="Freeform 127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38" name="组合 11338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40" name="Freeform 129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40" name="组合 11340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41" name="组合 11341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43" name="Oval 132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44" name="Oval 133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44" name="组合 11344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46" name="Oval 135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47" name="Oval 136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48" name="Oval 137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49" name="Freeform 138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50" name="Freeform 139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5" name="组合 11350"/>
          <p:cNvGrpSpPr/>
          <p:nvPr/>
        </p:nvGrpSpPr>
        <p:grpSpPr>
          <a:xfrm>
            <a:off x="5165725" y="3651250"/>
            <a:ext cx="884238" cy="1828800"/>
            <a:chOff x="0" y="0"/>
            <a:chExt cx="1225" cy="2534"/>
          </a:xfrm>
        </p:grpSpPr>
        <p:grpSp>
          <p:nvGrpSpPr>
            <p:cNvPr id="28751" name="组合 11351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53" name="Freeform 142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53" name="组合 11353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54" name="组合 11354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56" name="Oval 145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57" name="Oval 146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57" name="组合 11357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59" name="Oval 148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60" name="Oval 149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61" name="Oval 150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62" name="Freeform 151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63" name="Freeform 152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63" name="组合 11363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65" name="Freeform 154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65" name="组合 11365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66" name="组合 11366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68" name="Oval 157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69" name="Oval 158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69" name="组合 11369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71" name="Oval 160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72" name="Oval 161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73" name="Oval 162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74" name="Freeform 163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75" name="Freeform 164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428" name="组合 11375"/>
          <p:cNvGrpSpPr/>
          <p:nvPr/>
        </p:nvGrpSpPr>
        <p:grpSpPr>
          <a:xfrm>
            <a:off x="5707063" y="3922713"/>
            <a:ext cx="884237" cy="1828800"/>
            <a:chOff x="0" y="0"/>
            <a:chExt cx="1225" cy="2534"/>
          </a:xfrm>
        </p:grpSpPr>
        <p:grpSp>
          <p:nvGrpSpPr>
            <p:cNvPr id="28776" name="组合 11376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78" name="Freeform 167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78" name="组合 11378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79" name="组合 11379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81" name="Oval 170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82" name="Oval 171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82" name="组合 11382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84" name="Oval 173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85" name="Oval 174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86" name="Oval 175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87" name="Freeform 176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88" name="Freeform 177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88" name="组合 11388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90" name="Freeform 179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90" name="组合 11390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91" name="组合 11391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93" name="Oval 182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94" name="Oval 183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94" name="组合 11394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96" name="Oval 185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97" name="Oval 186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98" name="Oval 187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99" name="Freeform 188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00" name="Freeform 189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437" name="组合 11400"/>
          <p:cNvGrpSpPr/>
          <p:nvPr/>
        </p:nvGrpSpPr>
        <p:grpSpPr>
          <a:xfrm>
            <a:off x="4464050" y="4084638"/>
            <a:ext cx="884238" cy="1828800"/>
            <a:chOff x="0" y="0"/>
            <a:chExt cx="1225" cy="2534"/>
          </a:xfrm>
        </p:grpSpPr>
        <p:grpSp>
          <p:nvGrpSpPr>
            <p:cNvPr id="28801" name="组合 11401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403" name="Freeform 192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803" name="组合 11403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804" name="组合 11404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06" name="Oval 195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07" name="Oval 196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807" name="组合 11407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09" name="Oval 198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10" name="Oval 199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411" name="Oval 200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12" name="Freeform 201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13" name="Freeform 202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813" name="组合 11413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415" name="Freeform 204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815" name="组合 11415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816" name="组合 11416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18" name="Oval 207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19" name="Oval 208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819" name="组合 11419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21" name="Oval 210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22" name="Oval 211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423" name="Oval 212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24" name="Freeform 213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25" name="Freeform 214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4410075" y="627063"/>
            <a:ext cx="2352675" cy="842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75" kern="1200" cap="none" spc="0" normalizeH="0" baseline="0" noProof="1">
                <a:solidFill>
                  <a:srgbClr val="8F1D22"/>
                </a:solidFill>
                <a:latin typeface="方正粗倩简体" pitchFamily="65" charset="-122"/>
                <a:ea typeface="方正粗倩简体" pitchFamily="65" charset="-122"/>
                <a:cs typeface="+mn-cs"/>
              </a:rPr>
              <a:t>THANKS!</a:t>
            </a:r>
            <a:endParaRPr kumimoji="0" lang="zh-CN" altLang="en-US" sz="4875" kern="1200" cap="none" spc="0" normalizeH="0" baseline="0" noProof="1">
              <a:solidFill>
                <a:srgbClr val="8F1D22"/>
              </a:solidFill>
              <a:latin typeface="方正粗倩简体" pitchFamily="65" charset="-122"/>
              <a:ea typeface="方正粗倩简体" pitchFamily="65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-1.09497 0.02106 " pathEditMode="relative" rAng="0" ptsTypes="AA">
                                      <p:cBhvr>
                                        <p:cTn id="8" dur="150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00" y="1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-1.09497 0.02106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00" y="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8" dur="2000" fill="hold"/>
                                        <p:tgtEl>
                                          <p:spTgt spid="11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0" dur="2000" fill="hold"/>
                                        <p:tgtEl>
                                          <p:spTgt spid="11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ext Box 4"/>
          <p:cNvSpPr txBox="1"/>
          <p:nvPr/>
        </p:nvSpPr>
        <p:spPr>
          <a:xfrm>
            <a:off x="292100" y="584518"/>
            <a:ext cx="8559800" cy="422338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历史给我们信心：中华民族是不屈不挠的民族，必将实现民族复兴。</a:t>
            </a:r>
            <a:endParaRPr lang="zh-CN" altLang="zh-CN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历史帮我们认清：日本不可</a:t>
            </a:r>
            <a:r>
              <a:rPr lang="en-US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入常</a:t>
            </a:r>
            <a:r>
              <a:rPr lang="en-US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历史给我们理由：两岸一家，毫无疑义。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历史让我们警醒：历史机遇，不进则退。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历史让我们敬畏：留下名的，少有傻子。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历史帮我们坚定方向：最根本是要坚持中国共产党领导。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历史告诫我们要靠自己：自力更生，艰苦创业。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历史催我们奋进：知识即美德，我们很无知。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历史提醒我们来时的路：不忘初心，继续前进。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9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31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69">
                                            <p:txEl>
                                              <p:charRg st="31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49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69">
                                            <p:txEl>
                                              <p:charRg st="49" end="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68" end="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69">
                                            <p:txEl>
                                              <p:charRg st="68" end="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87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69">
                                            <p:txEl>
                                              <p:charRg st="87" end="10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106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69">
                                            <p:txEl>
                                              <p:charRg st="106" end="1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142" end="1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69">
                                            <p:txEl>
                                              <p:charRg st="142" end="1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164" end="1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69">
                                            <p:txEl>
                                              <p:charRg st="164" end="18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169">
                                            <p:txEl>
                                              <p:char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584450" y="1707515"/>
            <a:ext cx="6311900" cy="1770380"/>
          </a:xfrm>
          <a:prstGeom prst="rect">
            <a:avLst/>
          </a:prstGeom>
          <a:noFill/>
          <a:ln w="28575">
            <a:solidFill>
              <a:srgbClr val="41719C"/>
            </a:solidFill>
            <a:prstDash val="sysDot"/>
            <a:rou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历，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也，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也。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史，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记事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者也，从又持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，中正也。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——许慎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《说文解字》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6830" y="339725"/>
            <a:ext cx="233489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二、方法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50" name="Rectangle 2"/>
          <p:cNvSpPr>
            <a:spLocks noGrp="1" noChangeArrowheads="1"/>
          </p:cNvSpPr>
          <p:nvPr/>
        </p:nvSpPr>
        <p:spPr bwMode="auto">
          <a:xfrm>
            <a:off x="456883" y="915829"/>
            <a:ext cx="8229600" cy="838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中国历史朝代、政权更替表</a:t>
            </a:r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/>
        </p:nvSpPr>
        <p:spPr bwMode="auto">
          <a:xfrm>
            <a:off x="250825" y="1905000"/>
            <a:ext cx="8893175" cy="2308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sz="4000" b="1" dirty="0" smtClean="0">
                <a:solidFill>
                  <a:srgbClr val="800000"/>
                </a:solidFill>
              </a:rPr>
              <a:t>三皇五帝夏商周，春秋战国秦两汉，</a:t>
            </a:r>
            <a:endParaRPr lang="zh-CN" altLang="en-US" sz="4000" b="1" dirty="0" smtClean="0">
              <a:solidFill>
                <a:srgbClr val="800000"/>
              </a:solidFill>
            </a:endParaRPr>
          </a:p>
          <a:p>
            <a:pPr eaLnBrk="1" hangingPunct="1"/>
            <a:r>
              <a:rPr lang="zh-CN" altLang="en-US" sz="4000" b="1" dirty="0" smtClean="0">
                <a:solidFill>
                  <a:srgbClr val="800000"/>
                </a:solidFill>
              </a:rPr>
              <a:t>三国</a:t>
            </a:r>
            <a:r>
              <a:rPr lang="zh-CN" altLang="en-US" sz="4000" b="1" dirty="0" smtClean="0">
                <a:solidFill>
                  <a:srgbClr val="800000"/>
                </a:solidFill>
              </a:rPr>
              <a:t>两晋南北朝，隋唐五代</a:t>
            </a:r>
            <a:r>
              <a:rPr lang="zh-CN" altLang="en-US" sz="4000" b="1" dirty="0" smtClean="0">
                <a:solidFill>
                  <a:srgbClr val="800000"/>
                </a:solidFill>
              </a:rPr>
              <a:t>和宋元，</a:t>
            </a:r>
            <a:endParaRPr lang="zh-CN" altLang="en-US" sz="4000" b="1" dirty="0" smtClean="0">
              <a:solidFill>
                <a:srgbClr val="800000"/>
              </a:solidFill>
            </a:endParaRPr>
          </a:p>
          <a:p>
            <a:pPr eaLnBrk="1" hangingPunct="1"/>
            <a:r>
              <a:rPr lang="zh-CN" altLang="en-US" sz="4000" b="1" dirty="0" smtClean="0">
                <a:solidFill>
                  <a:srgbClr val="800000"/>
                </a:solidFill>
              </a:rPr>
              <a:t>明清民国</a:t>
            </a:r>
            <a:r>
              <a:rPr lang="zh-CN" altLang="en-US" sz="4000" b="1" dirty="0" smtClean="0">
                <a:solidFill>
                  <a:srgbClr val="800000"/>
                </a:solidFill>
              </a:rPr>
              <a:t>新中国。</a:t>
            </a:r>
            <a:endParaRPr lang="zh-CN" altLang="en-US" sz="40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文本框 9217"/>
          <p:cNvSpPr txBox="1"/>
          <p:nvPr/>
        </p:nvSpPr>
        <p:spPr>
          <a:xfrm>
            <a:off x="381000" y="77788"/>
            <a:ext cx="8342313" cy="88773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身边的历史</a:t>
            </a:r>
            <a:r>
              <a:rPr lang="en-US" altLang="zh-CN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家乡的</a:t>
            </a:r>
            <a:r>
              <a:rPr lang="zh-CN" altLang="en-US" sz="2585" b="1" noProof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风土人情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585" b="1" noProof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文物古迹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、</a:t>
            </a:r>
            <a:r>
              <a:rPr lang="zh-CN" altLang="en-US" sz="2585" b="1" noProof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历史名人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等等？</a:t>
            </a:r>
            <a:endParaRPr lang="zh-CN" altLang="en-US" sz="2585" b="1" noProof="1">
              <a:solidFill>
                <a:srgbClr val="08080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99" name="Picture 8" descr="https://p1.ssl.qhmsg.com/t01fca1d43129e3cf0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200" y="1274763"/>
            <a:ext cx="45624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0" descr="https://p1.ssl.qhmsg.com/t0104eaf005da500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779713"/>
            <a:ext cx="406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矩形 9"/>
          <p:cNvSpPr>
            <a:spLocks noChangeArrowheads="1"/>
          </p:cNvSpPr>
          <p:nvPr/>
        </p:nvSpPr>
        <p:spPr bwMode="auto">
          <a:xfrm>
            <a:off x="5257800" y="1065213"/>
            <a:ext cx="3733800" cy="1816100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 b="1">
                <a:solidFill>
                  <a:srgbClr val="002060"/>
                </a:solidFill>
              </a:rPr>
              <a:t>双雄墓，位于山东省枣庄市铁道游击队纪念碑东，目的是纪念刘金山、王志胜。</a:t>
            </a:r>
            <a:endParaRPr lang="zh-CN" altLang="en-US" sz="2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907223" y="699611"/>
            <a:ext cx="4632325" cy="583565"/>
          </a:xfrm>
          <a:prstGeom prst="rect">
            <a:avLst/>
          </a:prstGeom>
          <a:noFill/>
          <a:ln w="28575" cmpd="thickThin">
            <a:solidFill>
              <a:srgbClr val="41719C"/>
            </a:solidFill>
            <a:round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9pPr>
          </a:lstStyle>
          <a:p>
            <a:pPr algn="ctr"/>
            <a:r>
              <a:rPr lang="zh-CN" altLang="en-US" sz="3200" b="1"/>
              <a:t>高中历史学习模式</a:t>
            </a:r>
            <a:endParaRPr lang="zh-CN" altLang="en-US" sz="3200" b="1"/>
          </a:p>
        </p:txBody>
      </p:sp>
      <p:sp>
        <p:nvSpPr>
          <p:cNvPr id="24579" name="文本框 2"/>
          <p:cNvSpPr txBox="1">
            <a:spLocks noChangeArrowheads="1"/>
          </p:cNvSpPr>
          <p:nvPr/>
        </p:nvSpPr>
        <p:spPr bwMode="auto">
          <a:xfrm>
            <a:off x="323215" y="1707515"/>
            <a:ext cx="8385810" cy="267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9pPr>
          </a:lstStyle>
          <a:p>
            <a:r>
              <a:rPr lang="en-US" altLang="zh-CN" sz="2800" dirty="0">
                <a:latin typeface="微软雅黑" panose="020B0503020204020204" charset="-122"/>
              </a:rPr>
              <a:t>	</a:t>
            </a:r>
            <a:r>
              <a:rPr lang="zh-CN" altLang="en-US" sz="2800" dirty="0">
                <a:latin typeface="微软雅黑" panose="020B0503020204020204" charset="-122"/>
              </a:rPr>
              <a:t>高中历史的学习与初中相比，存有诸多熟悉的史实，但学习是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螺旋式上升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</a:rPr>
              <a:t>”</a:t>
            </a:r>
            <a:r>
              <a:rPr lang="zh-CN" altLang="en-US" sz="2800" dirty="0">
                <a:latin typeface="微软雅黑" panose="020B0503020204020204" charset="-122"/>
              </a:rPr>
              <a:t>的过程。高中历史的学习，是对建构知识的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体系化、抽象化、深度化、素养化</a:t>
            </a:r>
            <a:r>
              <a:rPr lang="zh-CN" altLang="en-US" sz="2800" dirty="0">
                <a:latin typeface="微软雅黑" panose="020B0503020204020204" charset="-122"/>
              </a:rPr>
              <a:t>，是致力于培养学生的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唯物史观、时空观念、史料实证、历史解释、家国情怀</a:t>
            </a:r>
            <a:r>
              <a:rPr lang="zh-CN" altLang="en-US" sz="2800" dirty="0">
                <a:latin typeface="微软雅黑" panose="020B0503020204020204" charset="-122"/>
              </a:rPr>
              <a:t>这五方面核心素养。在以后的学习中，会结合具体的课程内容进行讲授。</a:t>
            </a:r>
            <a:endParaRPr lang="zh-CN" altLang="en-US" sz="2800" dirty="0">
              <a:latin typeface="微软雅黑" panose="020B0503020204020204" charset="-122"/>
            </a:endParaRPr>
          </a:p>
        </p:txBody>
      </p:sp>
    </p:spTree>
  </p:cSld>
  <p:clrMapOvr>
    <a:masterClrMapping/>
  </p:clrMapOvr>
  <p:transition>
    <p:wheel spokes="1"/>
  </p:transition>
</p:sld>
</file>

<file path=ppt/tags/tag1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2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3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4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5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6.xml><?xml version="1.0" encoding="utf-8"?>
<p:tagLst xmlns:p="http://schemas.openxmlformats.org/presentationml/2006/main">
  <p:tag name="KSO_WPP_MARK_KEY" val="5369e7a9-fc12-440a-bde0-cffd1ce5a140"/>
  <p:tag name="COMMONDATA" val="eyJoZGlkIjoiNDUxYjc4ODRlOGQyYjgyMTgyZjk4NTk3MmUxMjkzOGQifQ=="/>
  <p:tag name="KSO_WM_SCREEN_THEME_FLAG" val="Dlrq25wU2PGuGg5bbmjbDBOuw7YHIZNq6MjvuP9MmgfqcU71341ujyz17l+K3RypwLfRUOIslA83cIw5N92Xuos38WDk1qWNMALlvpliK4k="/>
</p:tagLst>
</file>

<file path=ppt/theme/theme1.xml><?xml version="1.0" encoding="utf-8"?>
<a:theme xmlns:a="http://schemas.openxmlformats.org/drawingml/2006/main" name="7_Office 主题">
  <a:themeElements>
    <a:clrScheme name="7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主题">
      <a:majorFont>
        <a:latin typeface="宋体"/>
        <a:ea typeface="宋体"/>
        <a:cs typeface=""/>
      </a:majorFont>
      <a:minorFont>
        <a:latin typeface="宋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7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3092</Words>
  <PresentationFormat>全屏显示(16:9)</PresentationFormat>
  <Paragraphs>225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0" baseType="lpstr">
      <vt:lpstr>Arial</vt:lpstr>
      <vt:lpstr>宋体</vt:lpstr>
      <vt:lpstr>Wingdings</vt:lpstr>
      <vt:lpstr>Times New Roman</vt:lpstr>
      <vt:lpstr>方正瘦金书_GBK</vt:lpstr>
      <vt:lpstr>Calibri</vt:lpstr>
      <vt:lpstr>微软雅黑</vt:lpstr>
      <vt:lpstr>楷体</vt:lpstr>
      <vt:lpstr>Arial Unicode MS</vt:lpstr>
      <vt:lpstr>黑体</vt:lpstr>
      <vt:lpstr>方正粗倩简体</vt:lpstr>
      <vt:lpstr>义启隶书体</vt:lpstr>
      <vt:lpstr>隶书</vt:lpstr>
      <vt:lpstr>华文新魏</vt:lpstr>
      <vt:lpstr>华文楷体</vt:lpstr>
      <vt:lpstr>华文行楷</vt:lpstr>
      <vt:lpstr>7_Office 主题</vt:lpstr>
      <vt:lpstr>历  史  杂  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2012-08-27T02:05:00Z</dcterms:created>
  <dcterms:modified xsi:type="dcterms:W3CDTF">2023-01-31T08:34:47Z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1DD69CA2E3D349BD9AABE0A4FE151422</vt:lpwstr>
  </property>
</Properties>
</file>