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2" r:id="rId29"/>
    <p:sldId id="273" r:id="rId30"/>
  </p:sldIdLst>
  <p:sldSz cx="12192000" cy="6858000"/>
  <p:notesSz cx="6858000" cy="9144000"/>
  <p:embeddedFontLst>
    <p:embeddedFont>
      <p:font typeface="微软雅黑" panose="020B0503020204020204" charset="-122"/>
      <p:regular r:id="rId35"/>
    </p:embeddedFont>
    <p:embeddedFont>
      <p:font typeface="楷体" panose="02010609060101010101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方正粗黑宋简体" panose="02000000000000000000" charset="-122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0.2" initials="0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9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三个愿望，三个叩问，三个回答。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563"/>
            <a:ext cx="547804" cy="36514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7368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第一单元：原始社会       多元一体，源远流长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835" y="146812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生产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工具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90270" y="3088640"/>
            <a:ext cx="10132060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38835" y="408876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社会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组织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89650" y="2298065"/>
            <a:ext cx="11430" cy="1047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320665" y="3345180"/>
            <a:ext cx="15608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距今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万年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01530" y="2899410"/>
            <a:ext cx="0" cy="445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921115" y="3345180"/>
            <a:ext cx="1715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距今</a:t>
            </a:r>
            <a:r>
              <a:rPr 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5000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年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5140" y="24390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旧石器时代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68030" y="24390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新石器时代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514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原始人群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372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母系氏族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01530" y="3851275"/>
            <a:ext cx="140208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父系氏族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" y="537210"/>
            <a:ext cx="9845040" cy="55264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6665" y="3340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二府三司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73355" y="874395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宋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P49-50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二府三司制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895600" y="3717925"/>
            <a:ext cx="23037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P49-50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权、钱、兵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崇文抑武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62570" y="3242310"/>
            <a:ext cx="25400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P61-63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宋的商业、城市、社会观念变化；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（南宋）经济重心南移完成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40620" y="3366135"/>
            <a:ext cx="21513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P66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程朱理学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P85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（南宋）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陆九渊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843" y="869917"/>
            <a:ext cx="10488552" cy="42761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92935" y="869950"/>
            <a:ext cx="3848735" cy="95313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辽：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①南、北面官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②“四时捺钵”</a:t>
            </a:r>
            <a:endParaRPr lang="en-US" altLang="en-US" sz="2800" b="1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8440" y="2446655"/>
            <a:ext cx="1605280" cy="1383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西夏：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一套制度</a:t>
            </a:r>
            <a:endParaRPr lang="en-US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两种称谓</a:t>
            </a:r>
            <a:endParaRPr lang="en-US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981700" y="869950"/>
            <a:ext cx="5083175" cy="1108075"/>
          </a:xfrm>
          <a:solidFill>
            <a:sysClr val="window" lastClr="FFFFFF"/>
          </a:solidFill>
        </p:spPr>
        <p:txBody>
          <a:bodyPr/>
          <a:p>
            <a: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金：</a:t>
            </a:r>
            <a:b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沿袭唐宋制度</a:t>
            </a:r>
            <a:r>
              <a:rPr lang="en-US" altLang="zh-CN"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US" sz="2800" b="1">
                <a:solidFill>
                  <a:srgbClr val="F786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“猛安谋克”</a:t>
            </a:r>
            <a:endParaRPr lang="en-US" altLang="en-US" sz="2800" b="1">
              <a:solidFill>
                <a:srgbClr val="F786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9255" y="27241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辽、西夏、金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元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" y="1075690"/>
            <a:ext cx="6045200" cy="339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56665" y="33401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一省两院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27" name="图片 26" descr="C:\Users\lenovo\Desktop\元朝疆域图.png元朝疆域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9725" y="1076325"/>
            <a:ext cx="6265545" cy="45421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331325" y="61531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行省制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4"/>
            </p:custDataLst>
          </p:nvPr>
        </p:nvGraphicFramePr>
        <p:xfrm>
          <a:off x="173355" y="874395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元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一省两院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P57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行省制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P62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南北经济差距大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243195" y="3266440"/>
            <a:ext cx="254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P58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四等人制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北庭都元帅府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宣慰司（西域）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宣政院（西藏）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明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89255" y="794385"/>
          <a:ext cx="11579860" cy="4827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830"/>
                <a:gridCol w="1923415"/>
                <a:gridCol w="2766695"/>
                <a:gridCol w="2021840"/>
                <a:gridCol w="1514475"/>
                <a:gridCol w="1792605"/>
              </a:tblGrid>
              <a:tr h="4387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对外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78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91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地方设三司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都指挥司、承宣布政使司、提刑按察使司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P84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（明中后期）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资本主义萌芽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P85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P73-74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4455" y="2599690"/>
            <a:ext cx="200914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P72-73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废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宰相制度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设内阁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宦官专权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9545" y="3144520"/>
            <a:ext cx="26974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鞑靼、瓦剌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（蒙古）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行都指挥使司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（西藏）</a:t>
            </a:r>
            <a:endParaRPr lang="en-US" sz="2400" b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奴儿干都司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（女真）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347710" y="3759835"/>
            <a:ext cx="19869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王阳明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李贽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219690" y="2898140"/>
            <a:ext cx="17494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郑和下西洋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抗击倭寇葡萄牙、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西班牙侵扰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清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89255" y="794385"/>
          <a:ext cx="11579860" cy="4827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830"/>
                <a:gridCol w="1923415"/>
                <a:gridCol w="2766695"/>
                <a:gridCol w="2021840"/>
                <a:gridCol w="1514475"/>
                <a:gridCol w="1792605"/>
              </a:tblGrid>
              <a:tr h="4387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r>
                        <a:rPr lang="en-US" altLang="zh-CN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对外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78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0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P79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内地分立18省，设总督、巡抚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P78-79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思想专制P85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P78</a:t>
                      </a:r>
                      <a:endParaRPr 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89255" y="3292475"/>
            <a:ext cx="14789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奏折制度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设军机处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思想专制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24630" y="2576195"/>
            <a:ext cx="2540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平定准噶尔、盟旗制度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（蒙古）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大小和卓叛乱、伊犁将军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（新疆）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册封、驻藏大臣（</a:t>
            </a:r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西藏）</a:t>
            </a:r>
            <a:endParaRPr lang="en-US" sz="2400" b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理藩院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：蒙古、藏族等民族事务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46745" y="3479800"/>
            <a:ext cx="22802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清初三先生：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黄宗羲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王夫之</a:t>
            </a:r>
            <a:endParaRPr 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顾炎武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350500" y="386905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抗击沙俄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9202" y="263248"/>
            <a:ext cx="2148310" cy="1962089"/>
            <a:chOff x="777" y="311"/>
            <a:chExt cx="2538" cy="2318"/>
          </a:xfrm>
        </p:grpSpPr>
        <p:pic>
          <p:nvPicPr>
            <p:cNvPr id="117" name="Picture 2" descr="C:\Users\Administrator\Desktop\微立体创业计划\001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511"/>
              <a:ext cx="1984" cy="204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311"/>
              <a:ext cx="2250" cy="2318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文本框 11"/>
          <p:cNvSpPr txBox="1"/>
          <p:nvPr/>
        </p:nvSpPr>
        <p:spPr>
          <a:xfrm>
            <a:off x="2807512" y="883702"/>
            <a:ext cx="6704791" cy="748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265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中国近代史：1840-1949</a:t>
            </a:r>
            <a:endParaRPr lang="zh-CN" altLang="en-US" sz="3200" b="1" spc="75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64" name="直接连接符 163"/>
          <p:cNvCxnSpPr>
            <a:stCxn id="167" idx="2"/>
            <a:endCxn id="183" idx="4"/>
          </p:cNvCxnSpPr>
          <p:nvPr/>
        </p:nvCxnSpPr>
        <p:spPr>
          <a:xfrm flipV="1">
            <a:off x="1498888" y="3588980"/>
            <a:ext cx="9487098" cy="49941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 rot="16200000">
            <a:off x="1402392" y="3492484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 rot="16200000">
            <a:off x="7215863" y="3495024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 rot="16200000">
            <a:off x="10838702" y="3493331"/>
            <a:ext cx="192146" cy="19214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2076" y="3810752"/>
            <a:ext cx="2285436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1840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鸦片战争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99842" y="3810752"/>
            <a:ext cx="2726440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1949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中华人民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共和国成立</a:t>
            </a:r>
            <a:endParaRPr lang="zh-CN" altLang="en-US" sz="3730" spc="75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9642" y="3810752"/>
            <a:ext cx="2285436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</a:t>
            </a:r>
            <a:r>
              <a:rPr lang="en-US" altLang="zh-CN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919</a:t>
            </a:r>
            <a:endParaRPr lang="zh-CN" altLang="en-US" sz="3730" spc="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spc="7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五四运动</a:t>
            </a:r>
            <a:endParaRPr lang="zh-CN" altLang="en-US" sz="3730" spc="75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17885" y="2414097"/>
            <a:ext cx="3344354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旧民主主义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革命时期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08009" y="2270199"/>
            <a:ext cx="3344354" cy="1238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新民主主义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r>
              <a:rPr lang="zh-CN" altLang="en-US" sz="3730" b="1" spc="75" dirty="0">
                <a:solidFill>
                  <a:srgbClr val="123E6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革命时期</a:t>
            </a:r>
            <a:endParaRPr lang="zh-CN" altLang="en-US" sz="3730" b="1" spc="75" dirty="0">
              <a:solidFill>
                <a:srgbClr val="123E6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69660" y="263525"/>
            <a:ext cx="5161280" cy="52197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社会性质：半殖民地半封建社会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7585" y="5623560"/>
            <a:ext cx="183896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六单元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0820" y="5623560"/>
            <a:ext cx="183896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>
            <a:off x="1385867" y="3088056"/>
            <a:ext cx="10368000" cy="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805462" y="2857907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9428" y="3173113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1840-1842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5635" y="2153047"/>
            <a:ext cx="1714511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鸦片战争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4265223" y="2872078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69189" y="3187285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1856-1860</a:t>
            </a:r>
            <a:endParaRPr lang="zh-CN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40542" y="2153047"/>
            <a:ext cx="1621373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第二次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鸦片战争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2808466" y="286145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5650903" y="2854364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08519" y="3621021"/>
            <a:ext cx="2172941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太平天国运动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1851-1864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61915" y="4262755"/>
            <a:ext cx="3596005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洋务运动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60-90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年代</a:t>
            </a:r>
            <a:endParaRPr lang="zh-CN" altLang="en-US" sz="20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7160937" y="2875616"/>
            <a:ext cx="0" cy="180000"/>
          </a:xfrm>
          <a:prstGeom prst="lin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64903" y="3190823"/>
            <a:ext cx="1562987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 smtClean="0"/>
              <a:t>1894-1895</a:t>
            </a:r>
            <a:endParaRPr lang="zh-CN" alt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444478" y="2153047"/>
            <a:ext cx="1574957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甲午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中日战争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H="1">
            <a:off x="8243191" y="282512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01870" y="3525011"/>
            <a:ext cx="1484780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戊戌变法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1898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9830753" y="2825122"/>
            <a:ext cx="0" cy="180000"/>
          </a:xfrm>
          <a:prstGeom prst="lin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072331" y="3200136"/>
            <a:ext cx="1536171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 smtClean="0"/>
              <a:t>1900</a:t>
            </a:r>
            <a:endParaRPr lang="zh-CN" alt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8880309" y="3525011"/>
            <a:ext cx="1868823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义和团运动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17139" y="2090135"/>
            <a:ext cx="1908821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八国联军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侵华战争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54"/>
          <p:cNvSpPr txBox="1"/>
          <p:nvPr/>
        </p:nvSpPr>
        <p:spPr>
          <a:xfrm>
            <a:off x="1626870" y="3660775"/>
            <a:ext cx="1181735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开眼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看世界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9990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开始沦为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3650615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逐渐沦为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6423025" y="140716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进一步推向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8986520" y="14071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完全陷入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5387975" y="869950"/>
            <a:ext cx="34925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</a:rPr>
              <a:t>19</a:t>
            </a:r>
            <a:r>
              <a:rPr lang="zh-CN" altLang="en-US" sz="2000" b="1">
                <a:solidFill>
                  <a:schemeClr val="tx1"/>
                </a:solidFill>
              </a:rPr>
              <a:t>世纪</a:t>
            </a:r>
            <a:r>
              <a:rPr lang="en-US" altLang="zh-CN" sz="2000" b="1">
                <a:solidFill>
                  <a:schemeClr val="tx1"/>
                </a:solidFill>
              </a:rPr>
              <a:t>60</a:t>
            </a:r>
            <a:r>
              <a:rPr lang="zh-CN" altLang="en-US" sz="2000" b="1">
                <a:solidFill>
                  <a:schemeClr val="tx1"/>
                </a:solidFill>
              </a:rPr>
              <a:t>年代以来的边疆危机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3215" y="4685665"/>
            <a:ext cx="1757680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早期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现代化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的尝试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69910" y="1677035"/>
            <a:ext cx="411480" cy="119888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p>
            <a:r>
              <a:rPr lang="zh-CN" altLang="en-US"/>
              <a:t>瓜</a:t>
            </a:r>
            <a:endParaRPr lang="zh-CN" altLang="en-US"/>
          </a:p>
          <a:p>
            <a:r>
              <a:rPr lang="zh-CN" altLang="en-US"/>
              <a:t>分</a:t>
            </a:r>
            <a:endParaRPr lang="zh-CN" altLang="en-US"/>
          </a:p>
          <a:p>
            <a:r>
              <a:rPr lang="zh-CN" altLang="en-US"/>
              <a:t>中</a:t>
            </a:r>
            <a:endParaRPr lang="zh-CN" altLang="en-US"/>
          </a:p>
          <a:p>
            <a:r>
              <a:rPr lang="zh-CN" altLang="en-US"/>
              <a:t>国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980420" y="1644015"/>
            <a:ext cx="411480" cy="147637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/>
              <a:t>扶持代理人</a:t>
            </a:r>
            <a:endParaRPr lang="zh-CN" altLang="en-US"/>
          </a:p>
        </p:txBody>
      </p:sp>
      <p:sp>
        <p:nvSpPr>
          <p:cNvPr id="15" name="TextBox 8"/>
          <p:cNvSpPr txBox="1"/>
          <p:nvPr/>
        </p:nvSpPr>
        <p:spPr>
          <a:xfrm>
            <a:off x="282575" y="1113790"/>
            <a:ext cx="593090" cy="82994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侵</a:t>
            </a:r>
            <a:endParaRPr 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略</a:t>
            </a:r>
            <a:endParaRPr 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54"/>
          <p:cNvSpPr txBox="1"/>
          <p:nvPr/>
        </p:nvSpPr>
        <p:spPr>
          <a:xfrm>
            <a:off x="282575" y="3855720"/>
            <a:ext cx="826770" cy="8299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救亡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图存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1800" y="154940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第五单元：晚清时期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50865" y="563054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器物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8092440" y="563054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制度</a:t>
            </a:r>
            <a:endParaRPr lang="zh-CN" altLang="en-US" sz="2800" b="1"/>
          </a:p>
        </p:txBody>
      </p:sp>
      <p:sp>
        <p:nvSpPr>
          <p:cNvPr id="21" name="下箭头 20"/>
          <p:cNvSpPr/>
          <p:nvPr/>
        </p:nvSpPr>
        <p:spPr>
          <a:xfrm rot="16200000">
            <a:off x="7286625" y="5283835"/>
            <a:ext cx="250825" cy="121475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28" grpId="0"/>
      <p:bldP spid="29" grpId="0" bldLvl="0" animBg="1"/>
      <p:bldP spid="55" grpId="0"/>
      <p:bldP spid="72" grpId="0"/>
      <p:bldP spid="73" grpId="0" bldLvl="0" animBg="1"/>
      <p:bldP spid="81" grpId="0"/>
      <p:bldP spid="84" grpId="0" bldLvl="0" animBg="1"/>
      <p:bldP spid="2" grpId="0"/>
      <p:bldP spid="3" grpId="0"/>
      <p:bldP spid="4" grpId="0"/>
      <p:bldP spid="5" grpId="0"/>
      <p:bldP spid="10" grpId="0"/>
      <p:bldP spid="12" grpId="0" bldLvl="0" animBg="1"/>
      <p:bldP spid="15" grpId="0" bldLvl="0" animBg="1"/>
      <p:bldP spid="16" grpId="0"/>
      <p:bldP spid="19" grpId="0" bldLvl="0" animBg="1"/>
      <p:bldP spid="20" grpId="0" bldLvl="0" animBg="1"/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9905" y="1473835"/>
            <a:ext cx="6400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近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代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史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149985" y="1899285"/>
            <a:ext cx="266065" cy="2011045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253105" y="700405"/>
            <a:ext cx="894080" cy="95313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晚清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时期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2470" y="2178050"/>
            <a:ext cx="2000885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辛亥革命与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北洋军阀</a:t>
            </a:r>
            <a:endParaRPr lang="zh-CN" altLang="en-US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时期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987040" y="1473835"/>
            <a:ext cx="266065" cy="1352550"/>
          </a:xfrm>
          <a:prstGeom prst="leftBrace">
            <a:avLst/>
          </a:prstGeom>
          <a:ln w="47625"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77620" y="1473835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1D41D5"/>
                </a:solidFill>
              </a:rPr>
              <a:t>旧民主</a:t>
            </a:r>
            <a:endParaRPr lang="zh-CN" altLang="en-US" sz="2800" b="1">
              <a:solidFill>
                <a:srgbClr val="1D41D5"/>
              </a:solidFill>
            </a:endParaRPr>
          </a:p>
          <a:p>
            <a:pPr algn="ctr"/>
            <a:r>
              <a:rPr lang="zh-CN" altLang="en-US" sz="2800" b="1">
                <a:solidFill>
                  <a:srgbClr val="1D41D5"/>
                </a:solidFill>
              </a:rPr>
              <a:t>主义革命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7620" y="338201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新民主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主义革命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360035" y="1981200"/>
            <a:ext cx="266065" cy="2064385"/>
          </a:xfrm>
          <a:prstGeom prst="leftBrac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26100" y="168973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政治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5648960" y="280352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经济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5626100" y="3813175"/>
            <a:ext cx="89408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p>
            <a:r>
              <a:rPr lang="zh-CN" altLang="en-US" sz="2800"/>
              <a:t>思想 </a:t>
            </a:r>
            <a:endParaRPr lang="zh-CN" altLang="en-US" sz="2800"/>
          </a:p>
        </p:txBody>
      </p:sp>
      <p:sp>
        <p:nvSpPr>
          <p:cNvPr id="15" name="左大括号 14"/>
          <p:cNvSpPr/>
          <p:nvPr/>
        </p:nvSpPr>
        <p:spPr>
          <a:xfrm>
            <a:off x="6741795" y="1304290"/>
            <a:ext cx="149860" cy="1292860"/>
          </a:xfrm>
          <a:prstGeom prst="leftBrac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891655" y="1130300"/>
            <a:ext cx="2316480" cy="16414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辛亥革命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袁世凯统治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军阀割据混战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6891655" y="2760345"/>
            <a:ext cx="4094480" cy="6076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民族资本主义进一步发展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6891655" y="3769995"/>
            <a:ext cx="1960880" cy="6076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新文化运动</a:t>
            </a:r>
            <a:endParaRPr lang="zh-CN" altLang="en-US" sz="2800"/>
          </a:p>
        </p:txBody>
      </p:sp>
      <p:sp>
        <p:nvSpPr>
          <p:cNvPr id="19" name="文本框 18"/>
          <p:cNvSpPr txBox="1"/>
          <p:nvPr/>
        </p:nvSpPr>
        <p:spPr>
          <a:xfrm>
            <a:off x="10986135" y="1767205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制度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/>
        </p:nvSpPr>
        <p:spPr>
          <a:xfrm>
            <a:off x="10986135" y="3910330"/>
            <a:ext cx="894080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800" b="1"/>
              <a:t>思想</a:t>
            </a:r>
            <a:endParaRPr lang="zh-CN" altLang="en-US" sz="2800" b="1"/>
          </a:p>
        </p:txBody>
      </p:sp>
      <p:sp>
        <p:nvSpPr>
          <p:cNvPr id="21" name="下箭头 20"/>
          <p:cNvSpPr/>
          <p:nvPr/>
        </p:nvSpPr>
        <p:spPr>
          <a:xfrm>
            <a:off x="11307445" y="2294890"/>
            <a:ext cx="250825" cy="161544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800" y="154940"/>
            <a:ext cx="5872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第六单元：辛亥革命与北洋军阀时期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 bldLvl="0" animBg="1"/>
      <p:bldP spid="20" grpId="0" bldLvl="0" animBg="1"/>
      <p:bldP spid="2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81660" y="215900"/>
            <a:ext cx="11028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第七单元     中国共产党成立与新民主主义革命兴起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" y="2064385"/>
            <a:ext cx="1953260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zh-CN" altLang="en-US" sz="3200" b="1"/>
              <a:t>中国</a:t>
            </a:r>
            <a:endParaRPr lang="zh-CN" altLang="en-US" sz="3200" b="1"/>
          </a:p>
          <a:p>
            <a:pPr algn="ctr"/>
            <a:r>
              <a:rPr lang="zh-CN" altLang="en-US" sz="3200" b="1"/>
              <a:t>近代史</a:t>
            </a:r>
            <a:endParaRPr lang="zh-CN" altLang="en-US" sz="3200" b="1"/>
          </a:p>
          <a:p>
            <a:pPr algn="ctr"/>
            <a:r>
              <a:rPr lang="en-US" altLang="zh-CN" sz="3200" b="1"/>
              <a:t>1840-1949</a:t>
            </a:r>
            <a:endParaRPr lang="en-US" altLang="zh-CN" sz="3200" b="1"/>
          </a:p>
        </p:txBody>
      </p:sp>
      <p:sp>
        <p:nvSpPr>
          <p:cNvPr id="6" name="左大括号 5"/>
          <p:cNvSpPr/>
          <p:nvPr/>
        </p:nvSpPr>
        <p:spPr>
          <a:xfrm>
            <a:off x="4009390" y="1010920"/>
            <a:ext cx="355600" cy="12973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17750" y="1111250"/>
            <a:ext cx="1605280" cy="9531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800" b="1"/>
              <a:t>旧民主</a:t>
            </a:r>
            <a:endParaRPr lang="zh-CN" altLang="en-US" sz="2800" b="1"/>
          </a:p>
          <a:p>
            <a:pPr algn="ctr"/>
            <a:r>
              <a:rPr lang="zh-CN" altLang="en-US" sz="2800" b="1"/>
              <a:t>主义革命</a:t>
            </a:r>
            <a:endParaRPr lang="zh-CN" altLang="en-US" sz="2800" b="1"/>
          </a:p>
        </p:txBody>
      </p:sp>
      <p:sp>
        <p:nvSpPr>
          <p:cNvPr id="8" name="文本框 7"/>
          <p:cNvSpPr txBox="1"/>
          <p:nvPr/>
        </p:nvSpPr>
        <p:spPr>
          <a:xfrm>
            <a:off x="2317750" y="3630295"/>
            <a:ext cx="1605280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新民主</a:t>
            </a:r>
            <a:endParaRPr lang="zh-CN" altLang="en-US" sz="2800" b="1">
              <a:solidFill>
                <a:srgbClr val="FF0000"/>
              </a:solidFill>
            </a:endParaRPr>
          </a:p>
          <a:p>
            <a:pPr algn="ctr"/>
            <a:r>
              <a:rPr lang="zh-CN" altLang="en-US" sz="2800" b="1">
                <a:solidFill>
                  <a:srgbClr val="FF0000"/>
                </a:solidFill>
              </a:rPr>
              <a:t>主义革命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983740" y="1911350"/>
            <a:ext cx="334010" cy="21932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364990" y="838835"/>
            <a:ext cx="3512185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晚清时期：</a:t>
            </a:r>
            <a:r>
              <a:rPr lang="en-US" altLang="zh-CN" sz="2800"/>
              <a:t>1840-1912</a:t>
            </a:r>
            <a:endParaRPr lang="en-US" altLang="zh-CN" sz="2800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辛亥革命：</a:t>
            </a:r>
            <a:r>
              <a:rPr lang="en-US" altLang="zh-CN" sz="2800"/>
              <a:t>1911</a:t>
            </a:r>
            <a:endParaRPr lang="en-US" altLang="zh-CN" sz="2800"/>
          </a:p>
        </p:txBody>
      </p:sp>
      <p:sp>
        <p:nvSpPr>
          <p:cNvPr id="11" name="左大括号 10"/>
          <p:cNvSpPr/>
          <p:nvPr/>
        </p:nvSpPr>
        <p:spPr>
          <a:xfrm>
            <a:off x="4009390" y="2968625"/>
            <a:ext cx="355600" cy="227711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458335" y="2796540"/>
            <a:ext cx="6343650" cy="2675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sz="2800"/>
              <a:t>五四运动与中国共产党成立</a:t>
            </a:r>
            <a:r>
              <a:rPr lang="en-US" altLang="zh-CN" sz="2800"/>
              <a:t>:1919</a:t>
            </a:r>
            <a:r>
              <a:rPr lang="zh-CN" altLang="en-US" sz="2800"/>
              <a:t>、</a:t>
            </a:r>
            <a:r>
              <a:rPr lang="en-US" altLang="zh-CN" sz="2800"/>
              <a:t>1921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国共合作与国民革命：</a:t>
            </a:r>
            <a:r>
              <a:rPr lang="en-US" altLang="zh-CN" sz="2800"/>
              <a:t>1924-1927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国共十年对峙：</a:t>
            </a:r>
            <a:r>
              <a:rPr lang="en-US" altLang="zh-CN" sz="2800"/>
              <a:t>1927-1937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抗日战争：</a:t>
            </a:r>
            <a:r>
              <a:rPr lang="en-US" altLang="zh-CN" sz="2800"/>
              <a:t>1931-1945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人民解放战争：</a:t>
            </a:r>
            <a:r>
              <a:rPr lang="en-US" altLang="zh-CN" sz="2800"/>
              <a:t>1946-1949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10376535" y="1010920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第五单元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10376535" y="2202815"/>
            <a:ext cx="140208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第六单元</a:t>
            </a:r>
            <a:endParaRPr lang="zh-CN" altLang="en-US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10986135" y="3274695"/>
            <a:ext cx="79248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第七</a:t>
            </a:r>
            <a:endParaRPr lang="zh-CN" altLang="en-US" sz="2400" b="1"/>
          </a:p>
          <a:p>
            <a:r>
              <a:rPr lang="zh-CN" altLang="en-US" sz="2400" b="1"/>
              <a:t>单元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0986135" y="4583430"/>
            <a:ext cx="79248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r>
              <a:rPr lang="zh-CN" altLang="en-US" sz="2400" b="1"/>
              <a:t>第八</a:t>
            </a:r>
            <a:endParaRPr lang="zh-CN" altLang="en-US" sz="2400" b="1"/>
          </a:p>
          <a:p>
            <a:r>
              <a:rPr lang="zh-CN" altLang="en-US" sz="2400" b="1"/>
              <a:t>单元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4388485" y="238823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北洋军阀：</a:t>
            </a:r>
            <a:r>
              <a:rPr lang="en-US" altLang="zh-CN" sz="2800">
                <a:sym typeface="+mn-ea"/>
              </a:rPr>
              <a:t>1912-1928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/>
      <p:bldP spid="13" grpId="0" bldLvl="0" animBg="1"/>
      <p:bldP spid="14" grpId="0" bldLvl="0" animBg="1"/>
      <p:bldP spid="8" grpId="0" bldLvl="0" animBg="1"/>
      <p:bldP spid="11" grpId="0" bldLvl="0" animBg="1"/>
      <p:bldP spid="12" grpId="0"/>
      <p:bldP spid="15" grpId="0" bldLvl="0" animBg="1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箭头连接符 24"/>
          <p:cNvCxnSpPr/>
          <p:nvPr/>
        </p:nvCxnSpPr>
        <p:spPr>
          <a:xfrm flipV="1">
            <a:off x="3745230" y="1000125"/>
            <a:ext cx="1562735" cy="241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10954" y="3095496"/>
            <a:ext cx="11100446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68749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1919</a:t>
            </a:r>
            <a:endParaRPr lang="en-US" altLang="zh-CN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0274" y="1872364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五四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运动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4736" y="3242779"/>
            <a:ext cx="1563407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1921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2060" y="3242779"/>
            <a:ext cx="1726774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1923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18834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1924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1713" y="1885908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诞生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42895" y="1872364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三大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9512" y="1885908"/>
            <a:ext cx="1130300" cy="1238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国共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0489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1925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72013" y="1303545"/>
            <a:ext cx="1130300" cy="18129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广州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国民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政府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33070" y="3242779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1926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74594" y="2399707"/>
            <a:ext cx="1130300" cy="6648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73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北伐</a:t>
            </a:r>
            <a:endParaRPr lang="zh-CN" altLang="en-US" sz="373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834804" y="3256323"/>
            <a:ext cx="1612502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73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1927</a:t>
            </a:r>
            <a:endParaRPr lang="en-US" sz="373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5053" y="1977673"/>
            <a:ext cx="18084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合作破裂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革命失败</a:t>
            </a:r>
            <a:endParaRPr lang="zh-CN" altLang="en-US" sz="32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左大括号 19"/>
          <p:cNvSpPr/>
          <p:nvPr/>
        </p:nvSpPr>
        <p:spPr>
          <a:xfrm rot="16200000">
            <a:off x="8251928" y="1800415"/>
            <a:ext cx="672087" cy="4617427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6598516" y="4429513"/>
            <a:ext cx="3978910" cy="1404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265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第一次国共合作</a:t>
            </a:r>
            <a:endParaRPr lang="zh-CN" altLang="en-US" sz="4265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/>
            <a:r>
              <a:rPr lang="zh-CN" altLang="en-US" sz="4265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国民革命时期</a:t>
            </a:r>
            <a:endParaRPr lang="zh-CN" altLang="en-US" sz="4265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9530" y="5117479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转折点</a:t>
            </a:r>
            <a:endParaRPr lang="zh-CN" altLang="en-US" sz="32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556895" y="4951730"/>
            <a:ext cx="2713355" cy="749300"/>
          </a:xfrm>
          <a:prstGeom prst="borderCallout1">
            <a:avLst>
              <a:gd name="adj1" fmla="val 2690"/>
              <a:gd name="adj2" fmla="val 1021"/>
              <a:gd name="adj3" fmla="val -125324"/>
              <a:gd name="adj4" fmla="val 16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690245" y="398145"/>
            <a:ext cx="1390650" cy="119888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阶级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思想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024890" y="905510"/>
            <a:ext cx="1562735" cy="241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87625" y="658495"/>
            <a:ext cx="1576070" cy="64516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ctr"/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革命党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7965" y="689610"/>
            <a:ext cx="4350385" cy="6451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pPr algn="ctr"/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2" grpId="0"/>
      <p:bldP spid="11" grpId="0"/>
      <p:bldP spid="14" grpId="0"/>
      <p:bldP spid="15" grpId="0"/>
      <p:bldP spid="12" grpId="0"/>
      <p:bldP spid="17" grpId="0"/>
      <p:bldP spid="19" grpId="0"/>
      <p:bldP spid="20" grpId="0" bldLvl="0" animBg="1"/>
      <p:bldP spid="21" grpId="0"/>
      <p:bldP spid="2" grpId="0" bldLvl="0" animBg="1"/>
      <p:bldP spid="24" grpId="0" bldLvl="0" animBg="1"/>
      <p:bldP spid="2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4611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第一单元：奴隶社会  夏商周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1605915"/>
            <a:ext cx="2005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（1）政治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（2）经济</a:t>
            </a:r>
            <a:endParaRPr lang="zh-CN" altLang="en-US" sz="2800"/>
          </a:p>
        </p:txBody>
      </p:sp>
      <p:sp>
        <p:nvSpPr>
          <p:cNvPr id="6" name="左大括号 5"/>
          <p:cNvSpPr/>
          <p:nvPr/>
        </p:nvSpPr>
        <p:spPr>
          <a:xfrm>
            <a:off x="2505710" y="1296035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2884170" y="1083945"/>
            <a:ext cx="5783580" cy="165925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夏：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商：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  <a:p>
            <a:pPr algn="just" rtl="0" eaLnBrk="1" fontAlgn="auto" latinLnBrk="0" hangingPunct="1">
              <a:lnSpc>
                <a:spcPct val="125000"/>
              </a:lnSpc>
            </a:pPr>
            <a:r>
              <a:rPr lang="zh-CN" altLang="en-US" sz="2800">
                <a:solidFill>
                  <a:schemeClr val="tx1"/>
                </a:solidFill>
                <a:sym typeface="Times New Roman" panose="02020603050405020304"/>
              </a:rPr>
              <a:t>西周：</a:t>
            </a:r>
            <a:endParaRPr lang="zh-CN" altLang="en-US" sz="2800">
              <a:solidFill>
                <a:schemeClr val="tx1"/>
              </a:solidFill>
              <a:sym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4115" y="1083945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世袭制取代禅让制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0950" y="172021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内外服制度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03980" y="2322195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Times New Roman" panose="02020603050405020304"/>
              </a:rPr>
              <a:t>分封制（封建）、宗法制、礼乐制</a:t>
            </a:r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505710" y="3026410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84170" y="3026410"/>
            <a:ext cx="71367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生产工具：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土地制度：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4582795" y="302641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木、石、骨、少量青铜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582795" y="388810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奴隶主土地国有制、井田制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1965" y="5116830"/>
            <a:ext cx="10939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（3）【东周】春秋战国时期：</a:t>
            </a:r>
            <a:r>
              <a:rPr lang="zh-CN" altLang="en-US" sz="2800" b="1">
                <a:solidFill>
                  <a:srgbClr val="1D41D5"/>
                </a:solidFill>
              </a:rPr>
              <a:t>社会转型（奴隶社会→封建社会）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箭头连接符 10"/>
          <p:cNvCxnSpPr/>
          <p:nvPr/>
        </p:nvCxnSpPr>
        <p:spPr>
          <a:xfrm>
            <a:off x="2036750" y="3180418"/>
            <a:ext cx="8859679" cy="0"/>
          </a:xfrm>
          <a:prstGeom prst="straightConnector1">
            <a:avLst/>
          </a:prstGeom>
          <a:ln w="38100">
            <a:solidFill>
              <a:srgbClr val="6756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94589" y="2082899"/>
            <a:ext cx="1417416" cy="739775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</a:t>
            </a:r>
            <a:r>
              <a:rPr lang="zh-CN" altLang="en-US" sz="2105" b="1" dirty="0">
                <a:latin typeface="+mn-ea"/>
              </a:rPr>
              <a:t>年</a:t>
            </a:r>
            <a:endParaRPr lang="en-US" altLang="zh-CN" sz="2105" b="1" dirty="0">
              <a:latin typeface="+mn-ea"/>
            </a:endParaRPr>
          </a:p>
          <a:p>
            <a:pPr algn="ctr"/>
            <a:r>
              <a:rPr lang="en-US" altLang="zh-CN" sz="2105" b="1" dirty="0">
                <a:latin typeface="+mn-ea"/>
              </a:rPr>
              <a:t>4·12</a:t>
            </a:r>
            <a:r>
              <a:rPr lang="zh-CN" altLang="en-US" sz="2105" b="1" dirty="0">
                <a:latin typeface="+mn-ea"/>
              </a:rPr>
              <a:t>政变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26" name="直线连接符 313"/>
          <p:cNvCxnSpPr/>
          <p:nvPr/>
        </p:nvCxnSpPr>
        <p:spPr>
          <a:xfrm flipV="1">
            <a:off x="1356049" y="2800948"/>
            <a:ext cx="0" cy="379469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376805" y="3565525"/>
            <a:ext cx="135255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1927.8.1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32" name="直线连接符 313"/>
          <p:cNvCxnSpPr/>
          <p:nvPr/>
        </p:nvCxnSpPr>
        <p:spPr>
          <a:xfrm flipV="1">
            <a:off x="3051170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429760" y="4658360"/>
            <a:ext cx="146050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1927.10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0" name="直线连接符 313"/>
          <p:cNvCxnSpPr/>
          <p:nvPr/>
        </p:nvCxnSpPr>
        <p:spPr>
          <a:xfrm flipH="1" flipV="1">
            <a:off x="5110480" y="3180080"/>
            <a:ext cx="36195" cy="1474470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852920" y="3565525"/>
            <a:ext cx="127762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1931.11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3" name="直线连接符 313"/>
          <p:cNvCxnSpPr/>
          <p:nvPr/>
        </p:nvCxnSpPr>
        <p:spPr>
          <a:xfrm flipV="1">
            <a:off x="7389314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313"/>
          <p:cNvCxnSpPr/>
          <p:nvPr/>
        </p:nvCxnSpPr>
        <p:spPr>
          <a:xfrm flipV="1">
            <a:off x="8986850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58690" y="525145"/>
            <a:ext cx="5124450" cy="934720"/>
          </a:xfrm>
          <a:prstGeom prst="rect">
            <a:avLst/>
          </a:prstGeom>
          <a:ln>
            <a:solidFill>
              <a:srgbClr val="13007D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5" b="1" dirty="0"/>
              <a:t>1930</a:t>
            </a:r>
            <a:r>
              <a:rPr lang="zh-CN" altLang="en-US" sz="2105" b="1" dirty="0"/>
              <a:t>～</a:t>
            </a:r>
            <a:r>
              <a:rPr lang="en-US" altLang="zh-CN" sz="2105" b="1" dirty="0"/>
              <a:t>1934</a:t>
            </a:r>
            <a:r>
              <a:rPr lang="zh-CN" altLang="en-US" sz="2105" b="1" dirty="0"/>
              <a:t>年蒋介石在江西发动的五次大规模“围剿”中国工农红军的战争</a:t>
            </a:r>
            <a:endParaRPr lang="zh-CN" altLang="en-US" sz="2105" b="1" dirty="0"/>
          </a:p>
        </p:txBody>
      </p:sp>
      <p:cxnSp>
        <p:nvCxnSpPr>
          <p:cNvPr id="48" name="直线连接符 313"/>
          <p:cNvCxnSpPr/>
          <p:nvPr/>
        </p:nvCxnSpPr>
        <p:spPr>
          <a:xfrm flipH="1" flipV="1">
            <a:off x="7404735" y="1438275"/>
            <a:ext cx="10160" cy="1340485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左中括号 51"/>
          <p:cNvSpPr/>
          <p:nvPr/>
        </p:nvSpPr>
        <p:spPr>
          <a:xfrm rot="5400000">
            <a:off x="7595078" y="1794289"/>
            <a:ext cx="379468" cy="2404069"/>
          </a:xfrm>
          <a:prstGeom prst="leftBracket">
            <a:avLst/>
          </a:prstGeom>
          <a:ln w="28575">
            <a:solidFill>
              <a:srgbClr val="130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sp>
        <p:nvSpPr>
          <p:cNvPr id="55" name="左中括号 54"/>
          <p:cNvSpPr/>
          <p:nvPr/>
        </p:nvSpPr>
        <p:spPr>
          <a:xfrm rot="5400000">
            <a:off x="8188102" y="627027"/>
            <a:ext cx="146958" cy="4931486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5"/>
          </a:p>
        </p:txBody>
      </p:sp>
      <p:cxnSp>
        <p:nvCxnSpPr>
          <p:cNvPr id="56" name="直线连接符 313"/>
          <p:cNvCxnSpPr/>
          <p:nvPr/>
        </p:nvCxnSpPr>
        <p:spPr>
          <a:xfrm flipV="1">
            <a:off x="10602127" y="318041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连接符 313"/>
          <p:cNvCxnSpPr>
            <a:endCxn id="59" idx="2"/>
          </p:cNvCxnSpPr>
          <p:nvPr/>
        </p:nvCxnSpPr>
        <p:spPr>
          <a:xfrm flipV="1">
            <a:off x="9300120" y="2514900"/>
            <a:ext cx="0" cy="656157"/>
          </a:xfrm>
          <a:prstGeom prst="line">
            <a:avLst/>
          </a:prstGeom>
          <a:ln>
            <a:solidFill>
              <a:srgbClr val="00B0F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7703820" y="1774825"/>
            <a:ext cx="3192145" cy="739775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1927-1937</a:t>
            </a:r>
            <a:endParaRPr lang="zh-CN" altLang="en-US" sz="2105" b="1" dirty="0">
              <a:latin typeface="+mn-ea"/>
            </a:endParaRPr>
          </a:p>
          <a:p>
            <a:pPr algn="ctr"/>
            <a:r>
              <a:rPr lang="zh-CN" altLang="en-US" sz="2105" b="1" dirty="0">
                <a:latin typeface="+mn-ea"/>
              </a:rPr>
              <a:t>民族资本主义夹缝中发展</a:t>
            </a:r>
            <a:endParaRPr lang="en-US" altLang="zh-CN" sz="2105" b="1" dirty="0"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23647" y="3594201"/>
            <a:ext cx="1974875" cy="739775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5" b="1" dirty="0">
                <a:latin typeface="+mn-ea"/>
              </a:rPr>
              <a:t>1934.10-1936.10</a:t>
            </a:r>
            <a:endParaRPr lang="zh-CN" altLang="en-US" sz="2105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05" y="3392170"/>
            <a:ext cx="876300" cy="91313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854710"/>
            <a:ext cx="876300" cy="8839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2025" y="265430"/>
            <a:ext cx="2028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1927-1937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3805" y="819785"/>
            <a:ext cx="3027680" cy="95313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政治：专制统治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经济：夹缝中发展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3805" y="5504180"/>
            <a:ext cx="6583680" cy="95313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革命道路：农村包围城市，武装夺取政权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革命理论：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工农武装割据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思想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95965" y="1837055"/>
            <a:ext cx="1097280" cy="230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1936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国共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1937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全民族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015" y="2340610"/>
            <a:ext cx="1530350" cy="415290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</a:t>
            </a:r>
            <a:r>
              <a:rPr lang="en-US" sz="2105" b="1" dirty="0">
                <a:latin typeface="+mn-ea"/>
              </a:rPr>
              <a:t>7</a:t>
            </a:r>
            <a:r>
              <a:rPr lang="zh-CN" altLang="en-US" sz="2105" b="1" dirty="0">
                <a:latin typeface="+mn-ea"/>
              </a:rPr>
              <a:t>年秋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4" name="直线连接符 313"/>
          <p:cNvCxnSpPr/>
          <p:nvPr/>
        </p:nvCxnSpPr>
        <p:spPr>
          <a:xfrm flipH="1" flipV="1">
            <a:off x="3414588" y="2755633"/>
            <a:ext cx="3" cy="417702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418080" y="188023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400" b="1" dirty="0">
                <a:solidFill>
                  <a:srgbClr val="000099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+mn-ea"/>
                <a:sym typeface="+mn-ea"/>
              </a:rPr>
              <a:t>宁汉合流</a:t>
            </a:r>
            <a:r>
              <a:rPr lang="en-US" altLang="zh-CN" sz="2400" b="1" dirty="0">
                <a:solidFill>
                  <a:srgbClr val="000099"/>
                </a:solidFill>
                <a:latin typeface="+mn-ea"/>
                <a:sym typeface="+mn-ea"/>
              </a:rPr>
              <a:t>”</a:t>
            </a:r>
            <a:endParaRPr lang="en-US" altLang="zh-CN" sz="2400" b="1" dirty="0">
              <a:solidFill>
                <a:srgbClr val="000099"/>
              </a:solidFill>
              <a:latin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1512" y="2408425"/>
            <a:ext cx="2173367" cy="415290"/>
          </a:xfrm>
          <a:prstGeom prst="rect">
            <a:avLst/>
          </a:prstGeom>
          <a:noFill/>
          <a:ln>
            <a:solidFill>
              <a:srgbClr val="13007D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</a:t>
            </a:r>
            <a:r>
              <a:rPr lang="en-US" sz="2105" b="1" dirty="0">
                <a:latin typeface="+mn-ea"/>
              </a:rPr>
              <a:t>8</a:t>
            </a:r>
            <a:r>
              <a:rPr lang="zh-CN" altLang="en-US" sz="2105" b="1" dirty="0">
                <a:latin typeface="+mn-ea"/>
              </a:rPr>
              <a:t>年底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7" name="直线连接符 313"/>
          <p:cNvCxnSpPr/>
          <p:nvPr/>
        </p:nvCxnSpPr>
        <p:spPr>
          <a:xfrm flipH="1" flipV="1">
            <a:off x="6155248" y="2823578"/>
            <a:ext cx="3" cy="417702"/>
          </a:xfrm>
          <a:prstGeom prst="line">
            <a:avLst/>
          </a:prstGeom>
          <a:ln>
            <a:solidFill>
              <a:srgbClr val="13007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21835" y="1560830"/>
            <a:ext cx="2926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sz="2400" b="1" dirty="0">
                <a:solidFill>
                  <a:srgbClr val="000099"/>
                </a:solidFill>
                <a:latin typeface="+mn-ea"/>
                <a:sym typeface="+mn-ea"/>
              </a:rPr>
              <a:t>东北易帜</a:t>
            </a:r>
            <a:endParaRPr lang="zh-CN" sz="2400" b="1" dirty="0">
              <a:solidFill>
                <a:srgbClr val="000099"/>
              </a:solidFill>
              <a:latin typeface="+mn-ea"/>
              <a:sym typeface="+mn-ea"/>
            </a:endParaRPr>
          </a:p>
          <a:p>
            <a:pPr algn="ctr"/>
            <a:r>
              <a:rPr lang="zh-CN" sz="2400" b="1" dirty="0">
                <a:solidFill>
                  <a:srgbClr val="000099"/>
                </a:solidFill>
                <a:latin typeface="+mn-ea"/>
                <a:sym typeface="+mn-ea"/>
              </a:rPr>
              <a:t>形式上基本统一中国</a:t>
            </a:r>
            <a:endParaRPr lang="zh-CN" sz="2400" b="1" dirty="0">
              <a:solidFill>
                <a:srgbClr val="000099"/>
              </a:solidFill>
              <a:latin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18080" y="398081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南昌起义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90850" y="4396105"/>
            <a:ext cx="135255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1927.8.7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17" name="直线连接符 313"/>
          <p:cNvCxnSpPr/>
          <p:nvPr/>
        </p:nvCxnSpPr>
        <p:spPr>
          <a:xfrm flipV="1">
            <a:off x="3758565" y="3187065"/>
            <a:ext cx="22225" cy="1207770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118485" y="481139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八七会议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60165" y="3593465"/>
            <a:ext cx="1193165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1927</a:t>
            </a:r>
            <a:r>
              <a:rPr lang="zh-CN" altLang="en-US" sz="2105" b="1" dirty="0">
                <a:latin typeface="+mn-ea"/>
              </a:rPr>
              <a:t>秋</a:t>
            </a:r>
            <a:endParaRPr lang="zh-CN" altLang="en-US" sz="2105" b="1" dirty="0">
              <a:latin typeface="+mn-ea"/>
            </a:endParaRPr>
          </a:p>
        </p:txBody>
      </p:sp>
      <p:cxnSp>
        <p:nvCxnSpPr>
          <p:cNvPr id="20" name="直线连接符 313"/>
          <p:cNvCxnSpPr/>
          <p:nvPr/>
        </p:nvCxnSpPr>
        <p:spPr>
          <a:xfrm flipV="1">
            <a:off x="4525640" y="320835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824605" y="398081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+mn-ea"/>
                <a:sym typeface="+mn-ea"/>
              </a:rPr>
              <a:t>秋收起义</a:t>
            </a:r>
            <a:endParaRPr lang="zh-CN" altLang="en-US" sz="2400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9760" y="5073650"/>
            <a:ext cx="179070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井冈山根据地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67630" y="3583305"/>
            <a:ext cx="1304925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1928</a:t>
            </a:r>
            <a:endParaRPr lang="en-US" altLang="zh-CN" sz="2105" b="1" dirty="0">
              <a:latin typeface="+mn-ea"/>
            </a:endParaRPr>
          </a:p>
        </p:txBody>
      </p:sp>
      <p:cxnSp>
        <p:nvCxnSpPr>
          <p:cNvPr id="24" name="直线连接符 313"/>
          <p:cNvCxnSpPr/>
          <p:nvPr/>
        </p:nvCxnSpPr>
        <p:spPr>
          <a:xfrm flipV="1">
            <a:off x="5833105" y="3198198"/>
            <a:ext cx="0" cy="379469"/>
          </a:xfrm>
          <a:prstGeom prst="line">
            <a:avLst/>
          </a:prstGeom>
          <a:ln>
            <a:solidFill>
              <a:srgbClr val="C5172B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550535" y="3980815"/>
            <a:ext cx="868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井冈山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</a:rPr>
              <a:t>会师</a:t>
            </a:r>
            <a:endParaRPr lang="zh-CN" altLang="en-US" sz="2105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3045" y="4008755"/>
            <a:ext cx="1790700" cy="739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中华苏维埃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中央临时政府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00210" y="433387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红军长征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23960" y="4787900"/>
            <a:ext cx="1277620" cy="415290"/>
          </a:xfrm>
          <a:prstGeom prst="rect">
            <a:avLst/>
          </a:prstGeom>
          <a:noFill/>
          <a:ln>
            <a:solidFill>
              <a:srgbClr val="C5172B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en-US" altLang="zh-CN" sz="2105" b="1" dirty="0">
                <a:latin typeface="+mn-ea"/>
              </a:rPr>
              <a:t>1935.1</a:t>
            </a:r>
            <a:endParaRPr lang="zh-CN" altLang="en-US" sz="2105" b="1" dirty="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72040" y="4764405"/>
            <a:ext cx="1254760" cy="4152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105" b="1" dirty="0">
                <a:solidFill>
                  <a:srgbClr val="C00000"/>
                </a:solidFill>
                <a:latin typeface="+mn-ea"/>
                <a:sym typeface="+mn-ea"/>
              </a:rPr>
              <a:t>遵义会议</a:t>
            </a:r>
            <a:endParaRPr lang="zh-CN" altLang="en-US" sz="2105" b="1" dirty="0">
              <a:solidFill>
                <a:srgbClr val="C0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8" grpId="0"/>
      <p:bldP spid="21" grpId="0"/>
      <p:bldP spid="22" grpId="0"/>
      <p:bldP spid="25" grpId="0"/>
      <p:bldP spid="28" grpId="0"/>
      <p:bldP spid="29" grpId="0"/>
      <p:bldP spid="36" grpId="0"/>
      <p:bldP spid="2" grpId="0" bldLvl="0" animBg="1"/>
      <p:bldP spid="14" grpId="0" bldLvl="0" animBg="1"/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68095" y="344170"/>
            <a:ext cx="9533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第八单元  中华民族的抗日战争和人民解放战争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 flipH="1">
            <a:off x="396240" y="2244725"/>
            <a:ext cx="5060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从局部抗战到全面抗战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0795" y="2244725"/>
            <a:ext cx="1014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局部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抗战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795" y="3867785"/>
            <a:ext cx="192151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全面抗战的开始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9980" y="5159375"/>
            <a:ext cx="22625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日军的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侵华暴行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49525" y="3214370"/>
            <a:ext cx="84556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西安事变——标志着抗日民族统一战线初步形成：背景、经过、影响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12490" y="3733165"/>
            <a:ext cx="84556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七七事变——中国全面抗战的开始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12490" y="4820920"/>
            <a:ext cx="600075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南京大屠杀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殖民统治：政治上、经济上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重庆大轰炸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实施细菌战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推行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慰安妇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360930" y="1818640"/>
            <a:ext cx="188595" cy="1743710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3282950" y="4039870"/>
            <a:ext cx="129540" cy="582930"/>
          </a:xfrm>
          <a:prstGeom prst="leftBrace">
            <a:avLst>
              <a:gd name="adj1" fmla="val 32323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3223895" y="5003800"/>
            <a:ext cx="188595" cy="1263650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021080" y="2703195"/>
            <a:ext cx="259715" cy="2868295"/>
          </a:xfrm>
          <a:prstGeom prst="leftBrace">
            <a:avLst>
              <a:gd name="adj1" fmla="val 60606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49525" y="1638935"/>
            <a:ext cx="6000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日本侵华原因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侵华进程和各方态度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1070" y="4203065"/>
            <a:ext cx="86099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第二次国共合作：通电全国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庐山谈话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洛川会议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改编军队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实现合作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抗日民族统一战线形成过程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775" y="1116965"/>
            <a:ext cx="1734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1931-1937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511175" y="2662555"/>
            <a:ext cx="11043920" cy="821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464925" y="2261235"/>
            <a:ext cx="6191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抗战胜利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2180" y="1183640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淞沪会战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7830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太原会战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1525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徐州会战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2470" y="1183005"/>
            <a:ext cx="504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</a:rPr>
              <a:t>武汉会战</a:t>
            </a:r>
            <a:endParaRPr lang="zh-CN" altLang="en-US" sz="2400">
              <a:solidFill>
                <a:srgbClr val="0B5FD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06700" y="1340485"/>
            <a:ext cx="5048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B5FD1"/>
                </a:solidFill>
                <a:sym typeface="+mn-ea"/>
              </a:rPr>
              <a:t>忻</a:t>
            </a:r>
            <a:r>
              <a:rPr lang="zh-CN" altLang="en-US" sz="2000" dirty="0" smtClean="0">
                <a:solidFill>
                  <a:srgbClr val="0B5FD1"/>
                </a:solidFill>
                <a:sym typeface="+mn-ea"/>
              </a:rPr>
              <a:t>口</a:t>
            </a:r>
            <a:r>
              <a:rPr lang="zh-CN" altLang="en-US" sz="2000">
                <a:solidFill>
                  <a:srgbClr val="0B5FD1"/>
                </a:solidFill>
              </a:rPr>
              <a:t>会战</a:t>
            </a:r>
            <a:endParaRPr lang="zh-CN" altLang="en-US" sz="2000">
              <a:solidFill>
                <a:srgbClr val="0B5FD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7295" y="3307715"/>
            <a:ext cx="5791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百团大战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26860" y="1186180"/>
            <a:ext cx="54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长沙会战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07760" y="1367790"/>
            <a:ext cx="549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第三次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50925" y="2764790"/>
            <a:ext cx="8138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全民族浴血奋战</a:t>
            </a: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zh-CN" altLang="en-US" sz="2400"/>
              <a:t>           正面战场、敌后战场相互配合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301875" y="1121410"/>
            <a:ext cx="5048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rgbClr val="0B5FD1"/>
                </a:solidFill>
                <a:sym typeface="+mn-ea"/>
              </a:rPr>
              <a:t>平型关大捷</a:t>
            </a:r>
            <a:endParaRPr lang="zh-CN" altLang="en-US" sz="2000" dirty="0">
              <a:solidFill>
                <a:srgbClr val="0B5FD1"/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16350" y="1155700"/>
            <a:ext cx="5048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B5FD1"/>
                </a:solidFill>
              </a:rPr>
              <a:t>台儿庄大捷</a:t>
            </a:r>
            <a:endParaRPr lang="zh-CN" altLang="en-US" sz="2000">
              <a:solidFill>
                <a:srgbClr val="0B5FD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08955" y="1183005"/>
            <a:ext cx="54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5FD1"/>
                </a:solidFill>
                <a:sym typeface="+mn-ea"/>
              </a:rPr>
              <a:t>皖南事变</a:t>
            </a:r>
            <a:endParaRPr lang="zh-CN" altLang="en-US" sz="2400">
              <a:solidFill>
                <a:srgbClr val="0B5FD1"/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37320" y="1370330"/>
            <a:ext cx="5664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中国远征军入缅作战</a:t>
            </a:r>
            <a:endParaRPr lang="zh-CN" altLang="en-US" sz="2400"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56205" y="3307715"/>
            <a:ext cx="8058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敌后抗日根据地的建立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30875" y="3484245"/>
            <a:ext cx="1503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团结抗战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边区建设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252710" y="3307715"/>
            <a:ext cx="409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中共七大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32180" y="725805"/>
            <a:ext cx="421894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/>
              <a:t>防御阶段，正面战场为主战场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6207760" y="5008245"/>
            <a:ext cx="4218940" cy="46037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p>
            <a:r>
              <a:rPr lang="zh-CN" altLang="en-US" sz="2400"/>
              <a:t>相持阶段，敌后</a:t>
            </a:r>
            <a:r>
              <a:rPr lang="zh-CN" altLang="en-US" sz="2400"/>
              <a:t>战场为主战场</a:t>
            </a:r>
            <a:endParaRPr lang="zh-CN" altLang="en-US" sz="2400"/>
          </a:p>
        </p:txBody>
      </p:sp>
      <p:sp>
        <p:nvSpPr>
          <p:cNvPr id="51" name="文本框 50"/>
          <p:cNvSpPr txBox="1"/>
          <p:nvPr/>
        </p:nvSpPr>
        <p:spPr>
          <a:xfrm>
            <a:off x="78105" y="878205"/>
            <a:ext cx="579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B5FD1"/>
                </a:solidFill>
              </a:rPr>
              <a:t>正面战场</a:t>
            </a:r>
            <a:endParaRPr lang="zh-CN" altLang="en-US" sz="2800">
              <a:solidFill>
                <a:srgbClr val="0B5FD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105" y="3484245"/>
            <a:ext cx="579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敌后</a:t>
            </a:r>
            <a:r>
              <a:rPr lang="zh-CN" altLang="en-US" sz="2800">
                <a:solidFill>
                  <a:srgbClr val="FF0000"/>
                </a:solidFill>
              </a:rPr>
              <a:t>战场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64751" y="5595262"/>
            <a:ext cx="1561532" cy="1133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71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世界反法西斯战争</a:t>
            </a:r>
            <a:endParaRPr lang="zh-CN" altLang="en-US" sz="271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6205" y="5981272"/>
            <a:ext cx="1982328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1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东方主战场</a:t>
            </a:r>
            <a:endParaRPr lang="zh-CN" altLang="en-US" sz="271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694097" y="6131748"/>
            <a:ext cx="4657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078700" y="5755504"/>
            <a:ext cx="1804832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5" dirty="0">
                <a:latin typeface="微软雅黑" panose="020B0503020204020204" charset="-122"/>
                <a:ea typeface="微软雅黑" panose="020B0503020204020204" charset="-122"/>
              </a:rPr>
              <a:t>重要组成部分</a:t>
            </a:r>
            <a:endParaRPr lang="zh-CN" altLang="en-US" sz="210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681331" y="6224481"/>
            <a:ext cx="4670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345749" y="6270808"/>
            <a:ext cx="1804832" cy="415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5" dirty="0">
                <a:latin typeface="微软雅黑" panose="020B0503020204020204" charset="-122"/>
                <a:ea typeface="微软雅黑" panose="020B0503020204020204" charset="-122"/>
              </a:rPr>
              <a:t>提供援助</a:t>
            </a:r>
            <a:endParaRPr lang="zh-CN" altLang="en-US" sz="210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175" y="129540"/>
            <a:ext cx="3512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全面抗战：</a:t>
            </a:r>
            <a:r>
              <a:rPr lang="en-US" altLang="zh-CN" sz="2800"/>
              <a:t>1937-1945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3" grpId="1"/>
      <p:bldP spid="14" grpId="1"/>
      <p:bldP spid="22" grpId="1"/>
      <p:bldP spid="23" grpId="1"/>
      <p:bldP spid="11" grpId="1"/>
      <p:bldP spid="12" grpId="1"/>
      <p:bldP spid="20" grpId="1"/>
      <p:bldP spid="37" grpId="1"/>
      <p:bldP spid="5" grpId="1"/>
      <p:bldP spid="31" grpId="1"/>
      <p:bldP spid="32" grpId="1"/>
      <p:bldP spid="41" grpId="1"/>
      <p:bldP spid="43" grpId="1"/>
      <p:bldP spid="44" grpId="1"/>
      <p:bldP spid="45" grpId="1"/>
      <p:bldP spid="48" grpId="1"/>
      <p:bldP spid="50" grpId="1"/>
      <p:bldP spid="51" grpId="1"/>
      <p:bldP spid="52" grpId="1"/>
      <p:bldP spid="6" grpId="0" bldLvl="0" animBg="1"/>
      <p:bldP spid="10" grpId="2"/>
      <p:bldP spid="11" grpId="2"/>
      <p:bldP spid="12" grpId="2"/>
      <p:bldP spid="13" grpId="2"/>
      <p:bldP spid="14" grpId="2"/>
      <p:bldP spid="22" grpId="2"/>
      <p:bldP spid="23" grpId="2"/>
      <p:bldP spid="37" grpId="2"/>
      <p:bldP spid="5" grpId="2"/>
      <p:bldP spid="31" grpId="2"/>
      <p:bldP spid="32" grpId="2"/>
      <p:bldP spid="48" grpId="2" bldLvl="0" animBg="1"/>
      <p:bldP spid="52" grpId="2"/>
      <p:bldP spid="43" grpId="2"/>
      <p:bldP spid="20" grpId="2"/>
      <p:bldP spid="44" grpId="2"/>
      <p:bldP spid="45" grpId="2"/>
      <p:bldP spid="50" grpId="2" bldLvl="0" animBg="1"/>
      <p:bldP spid="41" grpId="2"/>
      <p:bldP spid="3" grpId="0"/>
      <p:bldP spid="19" grpId="0"/>
      <p:bldP spid="28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942080" y="162941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战与和的变奏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4930" y="3329940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攻与守的易位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0470" y="524827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胜与败的必然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6205" y="117094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谁读懂了？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9535" y="281559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谁在谋求？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8405" y="476694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sym typeface="+mn-ea"/>
              </a:rPr>
              <a:t>谁来实现？</a:t>
            </a:r>
            <a:endParaRPr lang="zh-CN" altLang="en-US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92350" y="1290320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国家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和平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92350" y="3029585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人民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幸福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1220" y="4886960"/>
            <a:ext cx="1097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民族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  <a:p>
            <a:pPr algn="ctr"/>
            <a:r>
              <a:rPr lang="zh-CN" altLang="en-US" sz="3600">
                <a:solidFill>
                  <a:srgbClr val="C00000"/>
                </a:solidFill>
                <a:sym typeface="+mn-ea"/>
              </a:rPr>
              <a:t>复兴</a:t>
            </a:r>
            <a:endParaRPr lang="zh-CN" altLang="en-US" sz="36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5" name="燕尾形箭头 14"/>
          <p:cNvSpPr/>
          <p:nvPr/>
        </p:nvSpPr>
        <p:spPr>
          <a:xfrm>
            <a:off x="3580765" y="1723390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燕尾形箭头 15"/>
          <p:cNvSpPr/>
          <p:nvPr/>
        </p:nvSpPr>
        <p:spPr>
          <a:xfrm>
            <a:off x="3580765" y="3462020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燕尾形箭头 16"/>
          <p:cNvSpPr/>
          <p:nvPr/>
        </p:nvSpPr>
        <p:spPr>
          <a:xfrm>
            <a:off x="3429635" y="5288915"/>
            <a:ext cx="334010" cy="3340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377213" y="6085654"/>
            <a:ext cx="2294255" cy="646603"/>
            <a:chOff x="15547" y="-5613"/>
            <a:chExt cx="1172" cy="5067"/>
          </a:xfrm>
        </p:grpSpPr>
        <p:sp>
          <p:nvSpPr>
            <p:cNvPr id="14" name="矩形 13"/>
            <p:cNvSpPr/>
            <p:nvPr/>
          </p:nvSpPr>
          <p:spPr>
            <a:xfrm>
              <a:off x="15547" y="-5537"/>
              <a:ext cx="1138" cy="49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547" y="-5613"/>
              <a:ext cx="1172" cy="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人民的胜利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10870" y="2043430"/>
            <a:ext cx="722630" cy="3169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2615" y="2352040"/>
            <a:ext cx="74422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</a:rPr>
              <a:t>人民的愿望</a:t>
            </a:r>
            <a:endParaRPr lang="zh-CN" altLang="en-US" sz="32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>
            <a:stCxn id="10" idx="3"/>
            <a:endCxn id="11" idx="1"/>
          </p:cNvCxnSpPr>
          <p:nvPr/>
        </p:nvCxnSpPr>
        <p:spPr>
          <a:xfrm flipV="1">
            <a:off x="1346835" y="1889760"/>
            <a:ext cx="945515" cy="173926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0" idx="3"/>
            <a:endCxn id="12" idx="1"/>
          </p:cNvCxnSpPr>
          <p:nvPr/>
        </p:nvCxnSpPr>
        <p:spPr>
          <a:xfrm>
            <a:off x="1346835" y="3629025"/>
            <a:ext cx="945515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0" idx="3"/>
            <a:endCxn id="13" idx="1"/>
          </p:cNvCxnSpPr>
          <p:nvPr/>
        </p:nvCxnSpPr>
        <p:spPr>
          <a:xfrm>
            <a:off x="1346835" y="3629025"/>
            <a:ext cx="794385" cy="18573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6807616" y="1438594"/>
            <a:ext cx="4145280" cy="902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隶书" panose="02010509060101010101" pitchFamily="49" charset="-122"/>
              </a:rPr>
              <a:t>重庆谈判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重庆政治协商会议（旧政协）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6640930" y="1584644"/>
            <a:ext cx="166687" cy="611187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11"/>
          <p:cNvSpPr txBox="1">
            <a:spLocks noChangeArrowheads="1"/>
          </p:cNvSpPr>
          <p:nvPr/>
        </p:nvSpPr>
        <p:spPr bwMode="auto">
          <a:xfrm>
            <a:off x="6907986" y="2733794"/>
            <a:ext cx="3896360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国民党：经济陷入崩溃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</a:t>
            </a:r>
            <a:r>
              <a:rPr 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政治独裁</a:t>
            </a:r>
            <a:endParaRPr lang="en-US" altLang="zh-CN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共产党：土地改革</a:t>
            </a:r>
            <a:endParaRPr lang="zh-CN" altLang="zh-CN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</a:t>
            </a:r>
            <a:r>
              <a:rPr lang="zh-CN" altLang="en-US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七届二中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6620080" y="2815835"/>
            <a:ext cx="288031" cy="1440160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8"/>
          <p:cNvSpPr txBox="1">
            <a:spLocks noChangeArrowheads="1"/>
          </p:cNvSpPr>
          <p:nvPr/>
        </p:nvSpPr>
        <p:spPr bwMode="auto">
          <a:xfrm>
            <a:off x="6151245" y="4436745"/>
            <a:ext cx="6155055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防御：粉碎国民党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隶书" panose="02010509060101010101" pitchFamily="49" charset="-122"/>
              </a:rPr>
              <a:t>全面及重点进攻</a:t>
            </a:r>
            <a:endParaRPr lang="en-US" altLang="zh-CN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隶书" panose="020105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战略反攻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千里跃进大别山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战略决战：辽沈、淮海、平津</a:t>
            </a:r>
            <a:endParaRPr lang="zh-CN" altLang="en-US" sz="2400" dirty="0" smtClean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最终胜利：北平谈判、渡江战役、解放南京</a:t>
            </a:r>
            <a:endParaRPr lang="zh-CN" altLang="en-US" sz="2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5894275" y="4541130"/>
            <a:ext cx="288031" cy="1440160"/>
          </a:xfrm>
          <a:prstGeom prst="leftBrace">
            <a:avLst>
              <a:gd name="adj1" fmla="val 62737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anchor="ctr"/>
          <a:p>
            <a:pPr algn="ctr"/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51245" y="6085840"/>
            <a:ext cx="2226310" cy="646680"/>
            <a:chOff x="15626" y="2594"/>
            <a:chExt cx="1172" cy="5240"/>
          </a:xfrm>
        </p:grpSpPr>
        <p:sp>
          <p:nvSpPr>
            <p:cNvPr id="23" name="矩形 22"/>
            <p:cNvSpPr/>
            <p:nvPr/>
          </p:nvSpPr>
          <p:spPr>
            <a:xfrm>
              <a:off x="15626" y="2594"/>
              <a:ext cx="1138" cy="49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26" y="3105"/>
              <a:ext cx="1172" cy="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txBody>
            <a:bodyPr wrap="square" rtlCol="0">
              <a:spAutoFit/>
            </a:bodyPr>
            <a:p>
              <a:pPr algn="ctr"/>
              <a:r>
                <a:rPr lang="zh-CN" altLang="en-US" sz="3200">
                  <a:solidFill>
                    <a:schemeClr val="bg1"/>
                  </a:solidFill>
                </a:rPr>
                <a:t>中共的</a:t>
              </a:r>
              <a:r>
                <a:rPr lang="zh-CN" altLang="en-US" sz="3200">
                  <a:solidFill>
                    <a:schemeClr val="bg1"/>
                  </a:solidFill>
                </a:rPr>
                <a:t>胜利</a:t>
              </a:r>
              <a:endParaRPr lang="zh-CN" alt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29615" y="323850"/>
            <a:ext cx="4223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人民解放战争：</a:t>
            </a:r>
            <a:r>
              <a:rPr lang="en-US" altLang="zh-CN" sz="2800"/>
              <a:t>1946-1949</a:t>
            </a:r>
            <a:endParaRPr lang="en-US" altLang="zh-CN" sz="2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8" grpId="0"/>
      <p:bldP spid="34" grpId="0" bldLvl="0" animBg="1"/>
      <p:bldP spid="4" grpId="0"/>
      <p:bldP spid="9" grpId="0"/>
      <p:bldP spid="29" grpId="0"/>
      <p:bldP spid="3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47700" y="250190"/>
            <a:ext cx="11112500" cy="10883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第九单元    中华人民共和国成立和社会主义革命与建设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</a:pPr>
            <a:r>
              <a:rPr lang="zh-CN" altLang="en-US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1949-1978</a:t>
            </a:r>
            <a:r>
              <a:rPr lang="zh-CN" altLang="en-US" sz="24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24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205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1956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14290" y="363601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1966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48015" y="360489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98610" y="3606165"/>
            <a:ext cx="99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1978</a:t>
            </a:r>
            <a:endParaRPr lang="en-US" altLang="zh-CN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1952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2415" y="3670300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1953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52450" y="3653155"/>
            <a:ext cx="10795" cy="2595880"/>
          </a:xfrm>
          <a:prstGeom prst="line">
            <a:avLst/>
          </a:prstGeom>
          <a:ln w="28575" cmpd="sng">
            <a:solidFill>
              <a:srgbClr val="1D41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68905" y="3653155"/>
            <a:ext cx="10795" cy="2595880"/>
          </a:xfrm>
          <a:prstGeom prst="line">
            <a:avLst/>
          </a:prstGeom>
          <a:ln w="28575" cmpd="sng">
            <a:solidFill>
              <a:srgbClr val="1D41D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28945" y="3653155"/>
            <a:ext cx="10795" cy="2595880"/>
          </a:xfrm>
          <a:prstGeom prst="line">
            <a:avLst/>
          </a:prstGeom>
          <a:ln w="28575" cmpd="sng">
            <a:solidFill>
              <a:srgbClr val="FF940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48065" y="365315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7380" y="5654040"/>
            <a:ext cx="2041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1D41D5"/>
                </a:solidFill>
                <a:sym typeface="+mn-ea"/>
              </a:rPr>
              <a:t>—</a:t>
            </a:r>
            <a:r>
              <a:rPr lang="zh-CN" altLang="en-US" sz="2400">
                <a:solidFill>
                  <a:srgbClr val="1D41D5"/>
                </a:solidFill>
              </a:rPr>
              <a:t>过渡时期</a:t>
            </a:r>
            <a:r>
              <a:rPr lang="en-US" altLang="zh-CN" sz="2400">
                <a:solidFill>
                  <a:srgbClr val="1D41D5"/>
                </a:solidFill>
              </a:rPr>
              <a:t>—</a:t>
            </a:r>
            <a:endParaRPr lang="en-US" altLang="zh-CN" sz="2400">
              <a:solidFill>
                <a:srgbClr val="1D41D5"/>
              </a:solidFill>
            </a:endParaRPr>
          </a:p>
          <a:p>
            <a:pPr algn="ctr"/>
            <a:r>
              <a:rPr lang="en-US" altLang="zh-CN" sz="2400">
                <a:solidFill>
                  <a:srgbClr val="1D41D5"/>
                </a:solidFill>
              </a:rPr>
              <a:t>1949-1956</a:t>
            </a:r>
            <a:endParaRPr lang="en-US" altLang="zh-CN" sz="2400">
              <a:solidFill>
                <a:srgbClr val="1D41D5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79700" y="5560695"/>
            <a:ext cx="2848610" cy="1198880"/>
            <a:chOff x="4220" y="6869"/>
            <a:chExt cx="4486" cy="1888"/>
          </a:xfrm>
        </p:grpSpPr>
        <p:sp>
          <p:nvSpPr>
            <p:cNvPr id="38" name="文本框 37"/>
            <p:cNvSpPr txBox="1"/>
            <p:nvPr/>
          </p:nvSpPr>
          <p:spPr>
            <a:xfrm>
              <a:off x="4765" y="6869"/>
              <a:ext cx="33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olidFill>
                    <a:schemeClr val="accent6"/>
                  </a:solidFill>
                </a:rPr>
                <a:t>全面建设</a:t>
              </a:r>
              <a:endParaRPr lang="zh-CN" altLang="en-US" sz="2400">
                <a:solidFill>
                  <a:schemeClr val="accent6"/>
                </a:solidFill>
              </a:endParaRPr>
            </a:p>
            <a:p>
              <a:pPr algn="ctr"/>
              <a:r>
                <a:rPr lang="zh-CN" altLang="en-US" sz="2400">
                  <a:solidFill>
                    <a:schemeClr val="accent6"/>
                  </a:solidFill>
                </a:rPr>
                <a:t>社会主义时期</a:t>
              </a:r>
              <a:endParaRPr lang="en-US" altLang="zh-CN" sz="2400">
                <a:solidFill>
                  <a:schemeClr val="accent6"/>
                </a:solidFill>
              </a:endParaRPr>
            </a:p>
            <a:p>
              <a:pPr algn="ctr"/>
              <a:r>
                <a:rPr lang="en-US" altLang="zh-CN" sz="2400">
                  <a:solidFill>
                    <a:schemeClr val="accent6"/>
                  </a:solidFill>
                </a:rPr>
                <a:t>1956-1966</a:t>
              </a:r>
              <a:endParaRPr lang="en-US" altLang="zh-CN" sz="2400">
                <a:solidFill>
                  <a:schemeClr val="accent6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984" y="7084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accent6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accent6"/>
                </a:solidFill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220" y="7032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accent6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accent6"/>
                </a:solidFill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83250" y="5582920"/>
            <a:ext cx="2849245" cy="1198880"/>
            <a:chOff x="4220" y="6869"/>
            <a:chExt cx="4487" cy="1888"/>
          </a:xfrm>
        </p:grpSpPr>
        <p:sp>
          <p:nvSpPr>
            <p:cNvPr id="42" name="文本框 41"/>
            <p:cNvSpPr txBox="1"/>
            <p:nvPr/>
          </p:nvSpPr>
          <p:spPr>
            <a:xfrm>
              <a:off x="4765" y="6869"/>
              <a:ext cx="335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“</a:t>
              </a:r>
              <a:r>
                <a:rPr lang="zh-CN" altLang="en-US" sz="2400">
                  <a:solidFill>
                    <a:schemeClr val="tx1"/>
                  </a:solidFill>
                </a:rPr>
                <a:t>文化大革命</a:t>
              </a:r>
              <a:r>
                <a:rPr lang="en-US" altLang="zh-CN" sz="2400">
                  <a:solidFill>
                    <a:schemeClr val="tx1"/>
                  </a:solidFill>
                </a:rPr>
                <a:t>”</a:t>
              </a:r>
              <a:r>
                <a:rPr lang="zh-CN" altLang="en-US" sz="2400">
                  <a:solidFill>
                    <a:schemeClr val="tx1"/>
                  </a:solidFill>
                </a:rPr>
                <a:t>时期</a:t>
              </a:r>
              <a:endParaRPr lang="en-US" altLang="zh-CN" sz="240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</a:rPr>
                <a:t>1966-1976</a:t>
              </a:r>
              <a:endParaRPr lang="en-US" altLang="zh-CN" sz="2400">
                <a:solidFill>
                  <a:schemeClr val="tx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984" y="7084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220" y="7032"/>
              <a:ext cx="723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sym typeface="+mn-ea"/>
                </a:rPr>
                <a:t>—</a:t>
              </a:r>
              <a:endParaRPr lang="en-US" altLang="zh-CN" sz="240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47" name="左大括号 46"/>
          <p:cNvSpPr/>
          <p:nvPr/>
        </p:nvSpPr>
        <p:spPr>
          <a:xfrm rot="5400000">
            <a:off x="731520" y="3073400"/>
            <a:ext cx="323850" cy="680720"/>
          </a:xfrm>
          <a:prstGeom prst="leftBrace">
            <a:avLst/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464820" y="840105"/>
            <a:ext cx="829945" cy="2442210"/>
            <a:chOff x="732" y="683"/>
            <a:chExt cx="1307" cy="3846"/>
          </a:xfrm>
        </p:grpSpPr>
        <p:sp>
          <p:nvSpPr>
            <p:cNvPr id="49" name="文本框 48"/>
            <p:cNvSpPr txBox="1"/>
            <p:nvPr/>
          </p:nvSpPr>
          <p:spPr>
            <a:xfrm>
              <a:off x="1036" y="1477"/>
              <a:ext cx="801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国民经济恢复</a:t>
              </a:r>
              <a:endPara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2" y="683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1949-1952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1" name="左大括号 50"/>
          <p:cNvSpPr/>
          <p:nvPr/>
        </p:nvSpPr>
        <p:spPr>
          <a:xfrm rot="5400000">
            <a:off x="2106930" y="3014345"/>
            <a:ext cx="323850" cy="798830"/>
          </a:xfrm>
          <a:prstGeom prst="leftBrace">
            <a:avLst/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868805" y="1363345"/>
            <a:ext cx="829945" cy="1851660"/>
            <a:chOff x="748" y="643"/>
            <a:chExt cx="1307" cy="2916"/>
          </a:xfrm>
        </p:grpSpPr>
        <p:sp>
          <p:nvSpPr>
            <p:cNvPr id="53" name="文本框 52"/>
            <p:cNvSpPr txBox="1"/>
            <p:nvPr/>
          </p:nvSpPr>
          <p:spPr>
            <a:xfrm>
              <a:off x="1036" y="1477"/>
              <a:ext cx="80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三大改造</a:t>
              </a:r>
              <a:endParaRPr lang="zh-CN" altLang="en-US" sz="20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48" y="643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1953-1956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左大括号 54"/>
          <p:cNvSpPr/>
          <p:nvPr/>
        </p:nvSpPr>
        <p:spPr>
          <a:xfrm rot="5400000">
            <a:off x="2028190" y="2680970"/>
            <a:ext cx="765175" cy="1083310"/>
          </a:xfrm>
          <a:prstGeom prst="leftBrace">
            <a:avLst>
              <a:gd name="adj1" fmla="val 8333"/>
              <a:gd name="adj2" fmla="val 13172"/>
            </a:avLst>
          </a:prstGeom>
          <a:ln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515870" y="845185"/>
            <a:ext cx="829945" cy="1821180"/>
            <a:chOff x="748" y="691"/>
            <a:chExt cx="1307" cy="2868"/>
          </a:xfrm>
        </p:grpSpPr>
        <p:sp>
          <p:nvSpPr>
            <p:cNvPr id="57" name="文本框 56"/>
            <p:cNvSpPr txBox="1"/>
            <p:nvPr/>
          </p:nvSpPr>
          <p:spPr>
            <a:xfrm>
              <a:off x="1036" y="1477"/>
              <a:ext cx="80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b="1">
                  <a:solidFill>
                    <a:srgbClr val="1D41D5"/>
                  </a:solidFill>
                  <a:latin typeface="楷体" panose="02010609060101010101" charset="-122"/>
                  <a:ea typeface="楷体" panose="02010609060101010101" charset="-122"/>
                </a:rPr>
                <a:t>一五计划</a:t>
              </a:r>
              <a:endParaRPr lang="zh-CN" altLang="en-US" sz="2000">
                <a:solidFill>
                  <a:srgbClr val="1D41D5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48" y="691"/>
              <a:ext cx="13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</a:rPr>
                <a:t>1953-1957</a:t>
              </a:r>
              <a:endParaRPr lang="en-US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840990" y="2564130"/>
            <a:ext cx="132080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中共八大正确路线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190875" y="3670300"/>
            <a:ext cx="156527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1958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大跃进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人民公社化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54120" y="4713605"/>
            <a:ext cx="15652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1959-1961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经济困难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208145" y="2606675"/>
            <a:ext cx="13208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1961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八字方针</a:t>
            </a:r>
            <a:endParaRPr lang="zh-CN" altLang="en-US" sz="2000" b="1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539740" y="4003675"/>
            <a:ext cx="15132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1966-1969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停产闹革命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295390" y="256413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1971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调整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920230" y="256413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1973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复苏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628890" y="2553970"/>
            <a:ext cx="78994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1975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全面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整顿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966075" y="4069080"/>
            <a:ext cx="78994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1976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混乱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52190" y="977900"/>
            <a:ext cx="5694045" cy="460375"/>
          </a:xfrm>
          <a:prstGeom prst="rect">
            <a:avLst/>
          </a:prstGeom>
          <a:noFill/>
          <a:ln w="28575" cmpd="sng">
            <a:solidFill>
              <a:srgbClr val="FF9409"/>
            </a:solidFill>
            <a:prstDash val="dash"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向苏联学习→走出中国特色社会主义道路</a:t>
            </a:r>
            <a:endParaRPr lang="zh-CN" altLang="en-US" sz="2400" b="0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58750" y="3547745"/>
            <a:ext cx="11947525" cy="5842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dissolve/>
      </p:transition>
    </mc:Choice>
    <mc:Fallback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36" grpId="0"/>
      <p:bldP spid="47" grpId="0" bldLvl="0" animBg="1"/>
      <p:bldP spid="51" grpId="0" bldLvl="0" animBg="1"/>
      <p:bldP spid="55" grpId="0" bldLvl="0" animBg="1"/>
      <p:bldP spid="10" grpId="0"/>
      <p:bldP spid="59" grpId="0"/>
      <p:bldP spid="60" grpId="0"/>
      <p:bldP spid="61" grpId="0"/>
      <p:bldP spid="62" grpId="0"/>
      <p:bldP spid="11" grpId="0"/>
      <p:bldP spid="64" grpId="0"/>
      <p:bldP spid="65" grpId="0"/>
      <p:bldP spid="66" grpId="0"/>
      <p:bldP spid="67" grpId="0"/>
      <p:bldP spid="63" grpId="0"/>
      <p:bldP spid="5" grpId="0"/>
      <p:bldP spid="10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91590" y="360680"/>
            <a:ext cx="99910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第十单元  改革开放与社会主义现代化建设新时期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58750" y="3547745"/>
            <a:ext cx="11947525" cy="5842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9220" y="368109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1976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9815" y="368236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1978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34950" y="5659120"/>
            <a:ext cx="1530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chemeClr val="tx1"/>
                </a:solidFill>
              </a:rPr>
              <a:t>徘徊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时期</a:t>
            </a:r>
            <a:endParaRPr lang="en-US" altLang="zh-CN" sz="2400">
              <a:solidFill>
                <a:schemeClr val="tx1"/>
              </a:solidFill>
            </a:endParaRPr>
          </a:p>
          <a:p>
            <a:pPr algn="ctr"/>
            <a:r>
              <a:rPr lang="en-US" altLang="zh-CN" sz="2400">
                <a:solidFill>
                  <a:schemeClr val="tx1"/>
                </a:solidFill>
              </a:rPr>
              <a:t>1976-1978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65935" y="1414780"/>
            <a:ext cx="1324610" cy="52197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新时期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234440" y="1363345"/>
            <a:ext cx="5086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十一届三中全会</a:t>
            </a:r>
            <a:endParaRPr lang="zh-CN" altLang="en-US" sz="2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743075" y="1990725"/>
            <a:ext cx="2941320" cy="570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对内改革、对外开放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466850" y="372935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2285" y="3606165"/>
            <a:ext cx="10795" cy="2595880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2749550" y="3547745"/>
            <a:ext cx="1905" cy="570865"/>
          </a:xfrm>
          <a:prstGeom prst="line">
            <a:avLst/>
          </a:prstGeom>
          <a:ln w="285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51075" y="4118610"/>
            <a:ext cx="1209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世纪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年代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42895" y="2976880"/>
            <a:ext cx="397700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C00000"/>
                </a:solidFill>
              </a:rPr>
              <a:t>“</a:t>
            </a:r>
            <a:r>
              <a:rPr lang="zh-CN" altLang="en-US" sz="2400" b="1">
                <a:solidFill>
                  <a:srgbClr val="C00000"/>
                </a:solidFill>
              </a:rPr>
              <a:t>一国两制</a:t>
            </a:r>
            <a:r>
              <a:rPr lang="en-US" altLang="zh-CN" sz="2400" b="1">
                <a:solidFill>
                  <a:srgbClr val="C00000"/>
                </a:solidFill>
              </a:rPr>
              <a:t>”</a:t>
            </a:r>
            <a:r>
              <a:rPr lang="zh-CN" altLang="en-US" sz="2400" b="1">
                <a:solidFill>
                  <a:srgbClr val="C00000"/>
                </a:solidFill>
              </a:rPr>
              <a:t>与祖国统一大业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2325" y="3634105"/>
            <a:ext cx="99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</a:rPr>
              <a:t>2017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74885" y="1838960"/>
            <a:ext cx="5086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中共十九大</a:t>
            </a:r>
            <a:endParaRPr lang="zh-CN" altLang="en-US" sz="2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09530" y="1468755"/>
            <a:ext cx="1324610" cy="52197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新时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代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58035" y="5043805"/>
            <a:ext cx="93726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sz="2400" b="1">
                <a:solidFill>
                  <a:srgbClr val="C00000"/>
                </a:solidFill>
              </a:rPr>
              <a:t>巨大</a:t>
            </a:r>
            <a:endParaRPr lang="zh-CN" sz="2400" b="1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sz="2400" b="1">
                <a:solidFill>
                  <a:srgbClr val="C00000"/>
                </a:solidFill>
              </a:rPr>
              <a:t>成就</a:t>
            </a:r>
            <a:endParaRPr lang="zh-CN" sz="2400" b="1">
              <a:solidFill>
                <a:srgbClr val="C00000"/>
              </a:solidFill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2861310" y="5020310"/>
            <a:ext cx="155575" cy="13366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995295" y="4825365"/>
            <a:ext cx="5059680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中国特色社会主义理论的形成与发展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综合国力增强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国际影响力不断扩大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3799840" y="1005840"/>
            <a:ext cx="5700395" cy="5219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站起来    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富起来    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强起来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5" grpId="0"/>
      <p:bldP spid="46" grpId="0" bldLvl="0" animBg="1"/>
      <p:bldP spid="71" grpId="0" bldLvl="0" animBg="1"/>
      <p:bldP spid="8" grpId="0"/>
      <p:bldP spid="9" grpId="0"/>
      <p:bldP spid="10" grpId="0"/>
      <p:bldP spid="16" grpId="0" bldLvl="0" animBg="1"/>
      <p:bldP spid="17" grpId="0"/>
      <p:bldP spid="18" grpId="0" bldLvl="0" animBg="1"/>
      <p:bldP spid="19" grpId="0"/>
      <p:bldP spid="2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5815" y="471170"/>
            <a:ext cx="1106932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chemeClr val="accent5"/>
                </a:solidFill>
              </a:rPr>
              <a:t>选择题</a:t>
            </a:r>
            <a:endParaRPr lang="zh-CN" altLang="en-US" sz="36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（1）沉着冷静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（2）圈出时间、地点、联系知识点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（3）</a:t>
            </a:r>
            <a:r>
              <a:rPr lang="zh-CN" sz="3600">
                <a:solidFill>
                  <a:schemeClr val="tx1"/>
                </a:solidFill>
              </a:rPr>
              <a:t>排除明显错项</a:t>
            </a:r>
            <a:endParaRPr lang="zh-CN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5815" y="471170"/>
            <a:ext cx="11069320" cy="585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chemeClr val="accent5"/>
                </a:solidFill>
              </a:rPr>
              <a:t>主观题</a:t>
            </a:r>
            <a:endParaRPr lang="zh-CN" altLang="en-US" sz="36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（1）分解问题，明确问题的</a:t>
            </a:r>
            <a:r>
              <a:rPr lang="zh-CN" altLang="en-US" sz="3600" b="1">
                <a:solidFill>
                  <a:srgbClr val="C00000"/>
                </a:solidFill>
              </a:rPr>
              <a:t>数量</a:t>
            </a:r>
            <a:r>
              <a:rPr lang="zh-CN" altLang="en-US" sz="3600">
                <a:solidFill>
                  <a:schemeClr val="tx1"/>
                </a:solidFill>
              </a:rPr>
              <a:t>和回答的</a:t>
            </a:r>
            <a:r>
              <a:rPr lang="zh-CN" altLang="en-US" sz="3600" b="1">
                <a:solidFill>
                  <a:srgbClr val="C00000"/>
                </a:solidFill>
              </a:rPr>
              <a:t>内容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（2）读材料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①分层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②找解答的关键词、关键句、材料出处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（3）作答（留意赋分）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①写上引导语：背景、原因、措施</a:t>
            </a:r>
            <a:r>
              <a:rPr lang="en-US" altLang="zh-CN" sz="3600">
                <a:solidFill>
                  <a:schemeClr val="tx1"/>
                </a:solidFill>
              </a:rPr>
              <a:t>……</a:t>
            </a:r>
            <a:endParaRPr lang="zh-CN" altLang="en-US" sz="3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3600">
                <a:solidFill>
                  <a:schemeClr val="tx1"/>
                </a:solidFill>
              </a:rPr>
              <a:t>          ②</a:t>
            </a:r>
            <a:r>
              <a:rPr lang="zh-CN" altLang="en-US" sz="3600">
                <a:sym typeface="+mn-ea"/>
              </a:rPr>
              <a:t>分点、简洁。</a:t>
            </a:r>
            <a:r>
              <a:rPr lang="zh-CN" altLang="en-US" sz="3600">
                <a:solidFill>
                  <a:schemeClr val="tx1"/>
                </a:solidFill>
              </a:rPr>
              <a:t>突出</a:t>
            </a:r>
            <a:r>
              <a:rPr lang="zh-CN" altLang="en-US" sz="3600" b="1">
                <a:solidFill>
                  <a:srgbClr val="C00000"/>
                </a:solidFill>
              </a:rPr>
              <a:t>关键词</a:t>
            </a:r>
            <a:r>
              <a:rPr lang="zh-CN" altLang="en-US" sz="3600">
                <a:solidFill>
                  <a:schemeClr val="tx1"/>
                </a:solidFill>
              </a:rPr>
              <a:t>（如专有名词）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4611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第一单元：奴隶社会  夏商周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960" y="2016760"/>
            <a:ext cx="156210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①经济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②政治：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③思想</a:t>
            </a:r>
            <a:endParaRPr lang="zh-CN" altLang="en-US" sz="2800"/>
          </a:p>
        </p:txBody>
      </p:sp>
      <p:sp>
        <p:nvSpPr>
          <p:cNvPr id="6" name="左大括号 5"/>
          <p:cNvSpPr/>
          <p:nvPr/>
        </p:nvSpPr>
        <p:spPr>
          <a:xfrm>
            <a:off x="2019935" y="1723390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>
            <a:off x="2019935" y="4708525"/>
            <a:ext cx="378460" cy="12357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9105" y="939165"/>
            <a:ext cx="10939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（3）【东周】春秋战国时期：</a:t>
            </a:r>
            <a:r>
              <a:rPr lang="zh-CN" altLang="en-US" sz="2800" b="1">
                <a:solidFill>
                  <a:srgbClr val="1D41D5"/>
                </a:solidFill>
              </a:rPr>
              <a:t>社会转型（奴隶社会→封建社会）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2645" y="339344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列国纷争、华夏认同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58060" y="1723390"/>
            <a:ext cx="205994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生产工具：</a:t>
            </a:r>
            <a:endParaRPr lang="zh-CN" altLang="en-US" sz="2800"/>
          </a:p>
          <a:p>
            <a:pPr>
              <a:lnSpc>
                <a:spcPct val="130000"/>
              </a:lnSpc>
            </a:pPr>
            <a:r>
              <a:rPr lang="zh-CN" altLang="en-US" sz="2800"/>
              <a:t>土地制度：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3978275" y="1612900"/>
            <a:ext cx="373888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>
                <a:sym typeface="+mn-ea"/>
              </a:rPr>
              <a:t>铁农具出现，牛耕推广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78275" y="2412365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井田制逐步瓦解，封建土地私有制逐步确立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89505" y="4708525"/>
            <a:ext cx="707771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春秋时期：孔子、老子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/>
              <a:t>战国时期：百家争鸣（原因、影响）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272415"/>
            <a:ext cx="68306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第一单元：封建社会      秦-清前中期1840年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145" y="3075305"/>
            <a:ext cx="12534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/>
              <a:t>思路</a:t>
            </a:r>
            <a:endParaRPr lang="zh-CN" altLang="en-US" sz="4000"/>
          </a:p>
        </p:txBody>
      </p:sp>
      <p:sp>
        <p:nvSpPr>
          <p:cNvPr id="6" name="左大括号 5"/>
          <p:cNvSpPr/>
          <p:nvPr/>
        </p:nvSpPr>
        <p:spPr>
          <a:xfrm>
            <a:off x="1710690" y="1693545"/>
            <a:ext cx="378460" cy="3649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81200" y="1340485"/>
            <a:ext cx="3127375" cy="4829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/>
              <a:t>（1）政治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（2）经济</a:t>
            </a: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（3）思想：儒家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（4）文化与科技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（5）对外关系</a:t>
            </a:r>
            <a:endParaRPr lang="zh-CN" altLang="en-US" sz="2800"/>
          </a:p>
        </p:txBody>
      </p:sp>
      <p:sp>
        <p:nvSpPr>
          <p:cNvPr id="7" name="左大括号 6"/>
          <p:cNvSpPr/>
          <p:nvPr/>
        </p:nvSpPr>
        <p:spPr>
          <a:xfrm>
            <a:off x="3768090" y="1016000"/>
            <a:ext cx="378460" cy="1338580"/>
          </a:xfrm>
          <a:prstGeom prst="leftBrace">
            <a:avLst>
              <a:gd name="adj1" fmla="val 174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146550" y="929005"/>
            <a:ext cx="42221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/>
              <a:t>①“君主专制”线索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②“中央集权”线索</a:t>
            </a:r>
            <a:endParaRPr lang="zh-CN" altLang="en-US" sz="2800"/>
          </a:p>
          <a:p>
            <a:pPr>
              <a:lnSpc>
                <a:spcPct val="110000"/>
              </a:lnSpc>
            </a:pPr>
            <a:r>
              <a:rPr lang="zh-CN" altLang="en-US" sz="2800"/>
              <a:t>③边疆管理与民族关系</a:t>
            </a:r>
            <a:endParaRPr lang="zh-CN" altLang="en-US" sz="2800"/>
          </a:p>
        </p:txBody>
      </p:sp>
      <p:sp>
        <p:nvSpPr>
          <p:cNvPr id="9" name="左大括号 8"/>
          <p:cNvSpPr/>
          <p:nvPr/>
        </p:nvSpPr>
        <p:spPr>
          <a:xfrm>
            <a:off x="3768090" y="2690495"/>
            <a:ext cx="378460" cy="1824355"/>
          </a:xfrm>
          <a:prstGeom prst="leftBrace">
            <a:avLst>
              <a:gd name="adj1" fmla="val 1744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46550" y="2480310"/>
            <a:ext cx="29121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①农业</a:t>
            </a:r>
            <a:endParaRPr lang="zh-CN" altLang="en-US" sz="2800"/>
          </a:p>
          <a:p>
            <a:r>
              <a:rPr lang="zh-CN" altLang="en-US" sz="2800"/>
              <a:t>②手工业</a:t>
            </a:r>
            <a:endParaRPr lang="zh-CN" altLang="en-US" sz="2800"/>
          </a:p>
          <a:p>
            <a:r>
              <a:rPr lang="zh-CN" altLang="en-US" sz="2800"/>
              <a:t>③商业</a:t>
            </a:r>
            <a:endParaRPr lang="zh-CN" altLang="en-US" sz="2800"/>
          </a:p>
          <a:p>
            <a:r>
              <a:rPr lang="zh-CN" altLang="en-US" sz="2800"/>
              <a:t>④经济重心南移</a:t>
            </a:r>
            <a:endParaRPr lang="zh-CN" altLang="en-US" sz="2800"/>
          </a:p>
          <a:p>
            <a:r>
              <a:rPr lang="zh-CN" altLang="en-US" sz="2800"/>
              <a:t>⑤经济制度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272415"/>
            <a:ext cx="6229350" cy="3645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秦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15" y="2508250"/>
            <a:ext cx="6331585" cy="420179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585470" y="4036695"/>
          <a:ext cx="5229860" cy="2188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285"/>
                <a:gridCol w="2050415"/>
                <a:gridCol w="2423160"/>
              </a:tblGrid>
              <a:tr h="570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秦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P15皇帝制度三公九卿制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P15推广郡县制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219065" y="414020"/>
            <a:ext cx="1706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皇帝制度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三公九卿制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76410" y="167830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推广郡县制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1447165"/>
            <a:ext cx="4351655" cy="3081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63725" y="79438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中外朝制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7" name="图片 16" descr="082EH6XNU"/>
          <p:cNvPicPr>
            <a:picLocks noChangeAspect="1"/>
          </p:cNvPicPr>
          <p:nvPr/>
        </p:nvPicPr>
        <p:blipFill>
          <a:blip r:embed="rId2"/>
          <a:srcRect l="1520" t="16705" r="5306" b="28248"/>
          <a:stretch>
            <a:fillRect/>
          </a:stretch>
        </p:blipFill>
        <p:spPr>
          <a:xfrm>
            <a:off x="5730240" y="928370"/>
            <a:ext cx="6210935" cy="228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730240" y="33401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汉初：郡国并行制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185" y="3547745"/>
            <a:ext cx="3983355" cy="2327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6540" y="3971925"/>
            <a:ext cx="3857625" cy="24517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30240" y="321754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汉武帝：推恩令、刺史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5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828165"/>
                <a:gridCol w="2337435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汉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中外朝制度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P20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郡国并行制P21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推恩令、刺史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汉匈战争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设四郡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张骞通西域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西域都护府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铸币权收中央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盐铁官营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均输平准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抑制工商业者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P21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尊崇儒术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五经博士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主流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意识形态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三国两晋南北朝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828165"/>
                <a:gridCol w="2337435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三国两晋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南北朝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形成三省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（选官）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218815" y="3822700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九品中正制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34000" y="3289300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P27五族内迁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P30北魏孝文帝改革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民族交融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74000" y="3176270"/>
            <a:ext cx="2540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P28南方的开发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P40租调制、均田令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215880" y="3176270"/>
            <a:ext cx="19761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P42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三教各有新发展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南朝范缜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775" y="430530"/>
            <a:ext cx="6284595" cy="3069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7735" y="134747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隋文帝确立三省六部制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243840" y="837565"/>
          <a:ext cx="11844655" cy="4591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1058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859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隋</a:t>
                      </a: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隋文帝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确立三省六部制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隋炀帝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始建进士科，科举制度形成（选官）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P42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703560" y="3856355"/>
            <a:ext cx="11931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三教合归儒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27241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唐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419100"/>
            <a:ext cx="5181600" cy="5307965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347345" y="514350"/>
          <a:ext cx="11844655" cy="518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2076450"/>
                <a:gridCol w="2089150"/>
                <a:gridCol w="2641600"/>
                <a:gridCol w="2450465"/>
                <a:gridCol w="1710690"/>
              </a:tblGrid>
              <a:tr h="901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朝代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政治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经济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思想</a:t>
                      </a:r>
                      <a:endParaRPr 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43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君主专制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中央集权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边疆、民族</a:t>
                      </a:r>
                      <a:endParaRPr lang="en-US" altLang="en-US" sz="28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4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唐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P39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完善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三省六部制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P38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完善科举制（选官）P35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藩镇割据</a:t>
                      </a: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29" r="508" b="8697"/>
          <a:stretch>
            <a:fillRect/>
          </a:stretch>
        </p:blipFill>
        <p:spPr>
          <a:xfrm>
            <a:off x="86360" y="1173480"/>
            <a:ext cx="5271770" cy="4914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58130" y="2563495"/>
            <a:ext cx="27152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P33-34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突厥：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战争、安西都护府和北庭都护府（管西域）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吐蕃：</a:t>
            </a:r>
            <a:endParaRPr 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和亲、会盟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回纥、靺鞨族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：册封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51775" y="3209925"/>
            <a:ext cx="2540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P40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（唐初）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租庸调制</a:t>
            </a:r>
            <a:endParaRPr lang="en-US" sz="2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（唐中后期）两税法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15600" y="3640455"/>
            <a:ext cx="16764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P42</a:t>
            </a:r>
            <a:endParaRPr 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三教并行韩愈复兴儒学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plit orient="vert" dir="in"/>
      </p:transition>
    </mc:Choice>
    <mc:Fallback>
      <p:transition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.xml><?xml version="1.0" encoding="utf-8"?>
<p:tagLst xmlns:p="http://schemas.openxmlformats.org/presentationml/2006/main">
  <p:tag name="KSO_WM_UNIT_TABLE_BEAUTIFY" val="smartTable{4fd629e3-5848-413b-8467-9a975ea2c006}"/>
</p:tagLst>
</file>

<file path=ppt/tags/tag11.xml><?xml version="1.0" encoding="utf-8"?>
<p:tagLst xmlns:p="http://schemas.openxmlformats.org/presentationml/2006/main">
  <p:tag name="KSO_WM_UNIT_TABLE_BEAUTIFY" val="smartTable{4fd629e3-5848-413b-8467-9a975ea2c006}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0431"/>
  <p:tag name="KSO_WM_UNIT_COMPATIBLE" val="0"/>
  <p:tag name="KSO_WM_UNIT_DIAGRAM_ISNUMVISUAL" val="0"/>
  <p:tag name="KSO_WM_UNIT_DIAGRAM_ISREFERUNIT" val="0"/>
  <p:tag name="KSO_WM_UNIT_HIGHLIGHT" val="0"/>
  <p:tag name="KSO_WM_UNIT_ID" val="diagram20200431_1*d*1"/>
  <p:tag name="KSO_WM_UNIT_INDEX" val="1"/>
  <p:tag name="KSO_WM_UNIT_LARGE_SHAPE" val="1"/>
  <p:tag name="KSO_WM_UNIT_LAYERLEVEL" val="1"/>
  <p:tag name="KSO_WM_UNIT_TYPE" val="d"/>
  <p:tag name="KSO_WM_UNIT_VALUE" val="1904*3383"/>
</p:tagLst>
</file>

<file path=ppt/tags/tag13.xml><?xml version="1.0" encoding="utf-8"?>
<p:tagLst xmlns:p="http://schemas.openxmlformats.org/presentationml/2006/main">
  <p:tag name="KSO_WM_UNIT_TABLE_BEAUTIFY" val="smartTable{4fd629e3-5848-413b-8467-9a975ea2c006}"/>
</p:tagLst>
</file>

<file path=ppt/tags/tag14.xml><?xml version="1.0" encoding="utf-8"?>
<p:tagLst xmlns:p="http://schemas.openxmlformats.org/presentationml/2006/main">
  <p:tag name="KSO_WM_UNIT_TABLE_BEAUTIFY" val="smartTable{20702dcf-a1ed-4431-8eb4-105c6c7941cb}"/>
</p:tagLst>
</file>

<file path=ppt/tags/tag15.xml><?xml version="1.0" encoding="utf-8"?>
<p:tagLst xmlns:p="http://schemas.openxmlformats.org/presentationml/2006/main">
  <p:tag name="KSO_WM_UNIT_TABLE_BEAUTIFY" val="smartTable{20702dcf-a1ed-4431-8eb4-105c6c7941cb}"/>
</p:tagLst>
</file>

<file path=ppt/tags/tag16.xml><?xml version="1.0" encoding="utf-8"?>
<p:tagLst xmlns:p="http://schemas.openxmlformats.org/presentationml/2006/main">
  <p:tag name="KSO_WM_SLIDE_MODEL_TYPE" val="timeline"/>
</p:tagLst>
</file>

<file path=ppt/tags/tag17.xml><?xml version="1.0" encoding="utf-8"?>
<p:tagLst xmlns:p="http://schemas.openxmlformats.org/presentationml/2006/main">
  <p:tag name="KSO_WM_SLIDE_ID" val="custom20202628_8"/>
  <p:tag name="KSO_WM_TEMPLATE_SUBCATEGORY" val="0"/>
  <p:tag name="KSO_WM_SLIDE_TYPE" val="text"/>
  <p:tag name="KSO_WM_SLIDE_SUBTYPE" val="pureTxt"/>
  <p:tag name="KSO_WM_SLIDE_ITEM_CNT" val="0"/>
  <p:tag name="KSO_WM_SLIDE_INDEX" val="8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628"/>
  <p:tag name="KSO_WM_SLIDE_LAYOUT" val="a_f"/>
  <p:tag name="KSO_WM_SLIDE_LAYOUT_CNT" val="1_1"/>
  <p:tag name="KSO_WM_TEMPLATE_MASTER_TYPE" val="1"/>
  <p:tag name="KSO_WM_TEMPLATE_COLOR_TYPE" val="1"/>
</p:tagLst>
</file>

<file path=ppt/tags/tag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</p:tagLst>
</file>

<file path=ppt/tags/tag19.xml><?xml version="1.0" encoding="utf-8"?>
<p:tagLst xmlns:p="http://schemas.openxmlformats.org/presentationml/2006/main">
  <p:tag name="COMMONDATA" val="eyJoZGlkIjoiNmIwYjUzZTk0MjM2MDAyYjI3NjViN2UyM2QyZDQ5NzEifQ=="/>
  <p:tag name="KSO_WM_SCREEN_THEME_FLAG" val="Dlrq25wU2PGuGg5bbmjbDPFRqZ15DXS2glmK39yFiZUbsdCFr4WgdYCNDfE4YRvUQ+nt3ANw0Ntbuo0YAGCRYSvhizvpCWT+4fsLj7JkMno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TABLE_BEAUTIFY" val="smartTable{de012ba5-b555-405a-9e50-4936175d3300}"/>
</p:tagLst>
</file>

<file path=ppt/tags/tag7.xml><?xml version="1.0" encoding="utf-8"?>
<p:tagLst xmlns:p="http://schemas.openxmlformats.org/presentationml/2006/main">
  <p:tag name="KSO_WM_UNIT_TABLE_BEAUTIFY" val="smartTable{4fd629e3-5848-413b-8467-9a975ea2c006}"/>
</p:tagLst>
</file>

<file path=ppt/tags/tag8.xml><?xml version="1.0" encoding="utf-8"?>
<p:tagLst xmlns:p="http://schemas.openxmlformats.org/presentationml/2006/main">
  <p:tag name="KSO_WM_UNIT_TABLE_BEAUTIFY" val="smartTable{4fd629e3-5848-413b-8467-9a975ea2c006}"/>
</p:tagLst>
</file>

<file path=ppt/tags/tag9.xml><?xml version="1.0" encoding="utf-8"?>
<p:tagLst xmlns:p="http://schemas.openxmlformats.org/presentationml/2006/main">
  <p:tag name="KSO_WM_UNIT_TABLE_BEAUTIFY" val="smartTable{4fd629e3-5848-413b-8467-9a975ea2c00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PresentationFormat>宽屏</PresentationFormat>
  <Paragraphs>1128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隶书</vt:lpstr>
      <vt:lpstr>微软雅黑</vt:lpstr>
      <vt:lpstr>楷体</vt:lpstr>
      <vt:lpstr>Times New Roman</vt:lpstr>
      <vt:lpstr>Calibri</vt:lpstr>
      <vt:lpstr>Arial Unicode MS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金： 沿袭唐宋制度+“猛安谋克”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2021-01-11T02:34:00Z</dcterms:created>
  <dcterms:modified xsi:type="dcterms:W3CDTF">2024-01-23T02:22:32Z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CEEB1918DCB5464099E53CA03618F5F4</vt:lpwstr>
  </property>
  <property fmtid="{D5CDD505-2E9C-101B-9397-08002B2CF9AE}" pid="4" name="KSOSaveFontToCloudKey">
    <vt:lpwstr>591864774_embed</vt:lpwstr>
  </property>
</Properties>
</file>