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92" r:id="rId2"/>
    <p:sldId id="324"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0" r:id="rId32"/>
    <p:sldId id="293"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786" y="7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notesMaster" Target="notesMasters/notesMaster1.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tableStyles" Target="tableStyles.xml" Id="rId38"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theme" Target="theme/theme1.xml" Id="rId37"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viewProps" Target="viewProps.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presProps" Target="presProps.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tags" Target="/ppt/tags/tag1.xml" Id="R6c013459ec7c47da" /></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27FA259-8BB2-4176-8BD6-70950BE799E8}" type="doc">
      <dgm:prSet loTypeId="urn:microsoft.com/office/officeart/2005/8/layout/vList2#1" loCatId="list" qsTypeId="urn:microsoft.com/office/officeart/2005/8/quickstyle/simple1#1" qsCatId="simple" csTypeId="urn:microsoft.com/office/officeart/2005/8/colors/accent1_2#1" csCatId="accent1"/>
      <dgm:spPr/>
      <dgm:t>
        <a:bodyPr/>
        <a:lstStyle/>
        <a:p>
          <a:endParaRPr lang="zh-CN" altLang="en-US"/>
        </a:p>
      </dgm:t>
    </dgm:pt>
    <dgm:pt modelId="{0540A0B3-3A35-4451-8642-E12F1DAE4CFF}">
      <dgm:prSet/>
      <dgm:spPr/>
      <dgm:t>
        <a:bodyPr/>
        <a:lstStyle/>
        <a:p>
          <a:pPr rtl="0"/>
          <a:r>
            <a:rPr lang="zh-CN" dirty="0"/>
            <a:t>义务教育历史课程标准修订的背景</a:t>
          </a:r>
        </a:p>
      </dgm:t>
    </dgm:pt>
    <dgm:pt modelId="{11EEE0F6-F4AD-4E09-BA4A-E4E3E0F10220}" type="parTrans" cxnId="{FF64D43A-5D89-4F45-AE43-9A7C71C924F8}">
      <dgm:prSet/>
      <dgm:spPr/>
      <dgm:t>
        <a:bodyPr/>
        <a:lstStyle/>
        <a:p>
          <a:endParaRPr lang="zh-CN" altLang="en-US"/>
        </a:p>
      </dgm:t>
    </dgm:pt>
    <dgm:pt modelId="{0A671032-56CA-461D-B349-B29787C3ECF1}" type="sibTrans" cxnId="{FF64D43A-5D89-4F45-AE43-9A7C71C924F8}">
      <dgm:prSet/>
      <dgm:spPr/>
      <dgm:t>
        <a:bodyPr/>
        <a:lstStyle/>
        <a:p>
          <a:endParaRPr lang="zh-CN" altLang="en-US"/>
        </a:p>
      </dgm:t>
    </dgm:pt>
    <dgm:pt modelId="{FE6C7A18-7F33-4D7E-A75B-F5BDD7429FAF}" type="pres">
      <dgm:prSet presAssocID="{227FA259-8BB2-4176-8BD6-70950BE799E8}" presName="linear" presStyleCnt="0">
        <dgm:presLayoutVars>
          <dgm:animLvl val="lvl"/>
          <dgm:resizeHandles val="exact"/>
        </dgm:presLayoutVars>
      </dgm:prSet>
      <dgm:spPr/>
    </dgm:pt>
    <dgm:pt modelId="{806B10CC-EF2C-472C-A4B8-973E017C57D8}" type="pres">
      <dgm:prSet presAssocID="{0540A0B3-3A35-4451-8642-E12F1DAE4CFF}" presName="parentText" presStyleLbl="node1" presStyleIdx="0" presStyleCnt="1" custLinFactY="-22230" custLinFactNeighborX="3658" custLinFactNeighborY="-100000">
        <dgm:presLayoutVars>
          <dgm:chMax val="0"/>
          <dgm:bulletEnabled val="1"/>
        </dgm:presLayoutVars>
      </dgm:prSet>
      <dgm:spPr/>
    </dgm:pt>
  </dgm:ptLst>
  <dgm:cxnLst>
    <dgm:cxn modelId="{FF64D43A-5D89-4F45-AE43-9A7C71C924F8}" srcId="{227FA259-8BB2-4176-8BD6-70950BE799E8}" destId="{0540A0B3-3A35-4451-8642-E12F1DAE4CFF}" srcOrd="0" destOrd="0" parTransId="{11EEE0F6-F4AD-4E09-BA4A-E4E3E0F10220}" sibTransId="{0A671032-56CA-461D-B349-B29787C3ECF1}"/>
    <dgm:cxn modelId="{9A2CF4C7-5032-4D80-B261-916E2F7F6F32}" type="presOf" srcId="{0540A0B3-3A35-4451-8642-E12F1DAE4CFF}" destId="{806B10CC-EF2C-472C-A4B8-973E017C57D8}" srcOrd="0" destOrd="0" presId="urn:microsoft.com/office/officeart/2005/8/layout/vList2#1"/>
    <dgm:cxn modelId="{3B810FE0-2D82-45F4-87E8-3E0646DBF6D8}" type="presOf" srcId="{227FA259-8BB2-4176-8BD6-70950BE799E8}" destId="{FE6C7A18-7F33-4D7E-A75B-F5BDD7429FAF}" srcOrd="0" destOrd="0" presId="urn:microsoft.com/office/officeart/2005/8/layout/vList2#1"/>
    <dgm:cxn modelId="{AD3DD880-3981-482A-B86D-8574D5999418}" type="presParOf" srcId="{FE6C7A18-7F33-4D7E-A75B-F5BDD7429FAF}" destId="{806B10CC-EF2C-472C-A4B8-973E017C57D8}" srcOrd="0"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FA259-8BB2-4176-8BD6-70950BE799E8}" type="doc">
      <dgm:prSet loTypeId="urn:microsoft.com/office/officeart/2005/8/layout/vList2#2" loCatId="list" qsTypeId="urn:microsoft.com/office/officeart/2005/8/quickstyle/simple1#2" qsCatId="simple" csTypeId="urn:microsoft.com/office/officeart/2005/8/colors/accent1_2#2" csCatId="accent1"/>
      <dgm:spPr/>
      <dgm:t>
        <a:bodyPr/>
        <a:lstStyle/>
        <a:p>
          <a:endParaRPr lang="zh-CN" altLang="en-US"/>
        </a:p>
      </dgm:t>
    </dgm:pt>
    <dgm:pt modelId="{0540A0B3-3A35-4451-8642-E12F1DAE4CFF}">
      <dgm:prSet/>
      <dgm:spPr/>
      <dgm:t>
        <a:bodyPr/>
        <a:lstStyle/>
        <a:p>
          <a:pPr rtl="0"/>
          <a:r>
            <a:rPr lang="zh-CN" dirty="0"/>
            <a:t>义务教育历史课程标准修订的背景</a:t>
          </a:r>
        </a:p>
      </dgm:t>
    </dgm:pt>
    <dgm:pt modelId="{11EEE0F6-F4AD-4E09-BA4A-E4E3E0F10220}" type="parTrans" cxnId="{FF64D43A-5D89-4F45-AE43-9A7C71C924F8}">
      <dgm:prSet/>
      <dgm:spPr/>
      <dgm:t>
        <a:bodyPr/>
        <a:lstStyle/>
        <a:p>
          <a:endParaRPr lang="zh-CN" altLang="en-US"/>
        </a:p>
      </dgm:t>
    </dgm:pt>
    <dgm:pt modelId="{0A671032-56CA-461D-B349-B29787C3ECF1}" type="sibTrans" cxnId="{FF64D43A-5D89-4F45-AE43-9A7C71C924F8}">
      <dgm:prSet/>
      <dgm:spPr/>
      <dgm:t>
        <a:bodyPr/>
        <a:lstStyle/>
        <a:p>
          <a:endParaRPr lang="zh-CN" altLang="en-US"/>
        </a:p>
      </dgm:t>
    </dgm:pt>
    <dgm:pt modelId="{FE6C7A18-7F33-4D7E-A75B-F5BDD7429FAF}" type="pres">
      <dgm:prSet presAssocID="{227FA259-8BB2-4176-8BD6-70950BE799E8}" presName="linear" presStyleCnt="0">
        <dgm:presLayoutVars>
          <dgm:animLvl val="lvl"/>
          <dgm:resizeHandles val="exact"/>
        </dgm:presLayoutVars>
      </dgm:prSet>
      <dgm:spPr/>
    </dgm:pt>
    <dgm:pt modelId="{806B10CC-EF2C-472C-A4B8-973E017C57D8}" type="pres">
      <dgm:prSet presAssocID="{0540A0B3-3A35-4451-8642-E12F1DAE4CFF}" presName="parentText" presStyleLbl="node1" presStyleIdx="0" presStyleCnt="1" custLinFactY="-22230" custLinFactNeighborX="3658" custLinFactNeighborY="-100000">
        <dgm:presLayoutVars>
          <dgm:chMax val="0"/>
          <dgm:bulletEnabled val="1"/>
        </dgm:presLayoutVars>
      </dgm:prSet>
      <dgm:spPr/>
    </dgm:pt>
  </dgm:ptLst>
  <dgm:cxnLst>
    <dgm:cxn modelId="{FF64D43A-5D89-4F45-AE43-9A7C71C924F8}" srcId="{227FA259-8BB2-4176-8BD6-70950BE799E8}" destId="{0540A0B3-3A35-4451-8642-E12F1DAE4CFF}" srcOrd="0" destOrd="0" parTransId="{11EEE0F6-F4AD-4E09-BA4A-E4E3E0F10220}" sibTransId="{0A671032-56CA-461D-B349-B29787C3ECF1}"/>
    <dgm:cxn modelId="{7AC35054-76A7-40BC-B879-45F02B9FF1C9}" type="presOf" srcId="{0540A0B3-3A35-4451-8642-E12F1DAE4CFF}" destId="{806B10CC-EF2C-472C-A4B8-973E017C57D8}" srcOrd="0" destOrd="0" presId="urn:microsoft.com/office/officeart/2005/8/layout/vList2#2"/>
    <dgm:cxn modelId="{29F9BDE8-E20C-4FC5-8C25-DF98D8C00636}" type="presOf" srcId="{227FA259-8BB2-4176-8BD6-70950BE799E8}" destId="{FE6C7A18-7F33-4D7E-A75B-F5BDD7429FAF}" srcOrd="0" destOrd="0" presId="urn:microsoft.com/office/officeart/2005/8/layout/vList2#2"/>
    <dgm:cxn modelId="{0845245E-F4A0-4A9E-AE47-B196EDA6B236}" type="presParOf" srcId="{FE6C7A18-7F33-4D7E-A75B-F5BDD7429FAF}" destId="{806B10CC-EF2C-472C-A4B8-973E017C57D8}" srcOrd="0" destOrd="0" presId="urn:microsoft.com/office/officeart/2005/8/layout/v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A259-8BB2-4176-8BD6-70950BE799E8}" type="doc">
      <dgm:prSet loTypeId="urn:microsoft.com/office/officeart/2005/8/layout/vList2#3" loCatId="list" qsTypeId="urn:microsoft.com/office/officeart/2005/8/quickstyle/simple1#3" qsCatId="simple" csTypeId="urn:microsoft.com/office/officeart/2005/8/colors/accent1_2#3" csCatId="accent1"/>
      <dgm:spPr/>
      <dgm:t>
        <a:bodyPr/>
        <a:lstStyle/>
        <a:p>
          <a:endParaRPr lang="zh-CN" altLang="en-US"/>
        </a:p>
      </dgm:t>
    </dgm:pt>
    <dgm:pt modelId="{0540A0B3-3A35-4451-8642-E12F1DAE4CFF}">
      <dgm:prSet/>
      <dgm:spPr/>
      <dgm:t>
        <a:bodyPr/>
        <a:lstStyle/>
        <a:p>
          <a:pPr rtl="0"/>
          <a:r>
            <a:rPr lang="zh-CN" dirty="0"/>
            <a:t>义务教育历史课程标准修订的背景</a:t>
          </a:r>
        </a:p>
      </dgm:t>
    </dgm:pt>
    <dgm:pt modelId="{11EEE0F6-F4AD-4E09-BA4A-E4E3E0F10220}" type="parTrans" cxnId="{FF64D43A-5D89-4F45-AE43-9A7C71C924F8}">
      <dgm:prSet/>
      <dgm:spPr/>
      <dgm:t>
        <a:bodyPr/>
        <a:lstStyle/>
        <a:p>
          <a:endParaRPr lang="zh-CN" altLang="en-US"/>
        </a:p>
      </dgm:t>
    </dgm:pt>
    <dgm:pt modelId="{0A671032-56CA-461D-B349-B29787C3ECF1}" type="sibTrans" cxnId="{FF64D43A-5D89-4F45-AE43-9A7C71C924F8}">
      <dgm:prSet/>
      <dgm:spPr/>
      <dgm:t>
        <a:bodyPr/>
        <a:lstStyle/>
        <a:p>
          <a:endParaRPr lang="zh-CN" altLang="en-US"/>
        </a:p>
      </dgm:t>
    </dgm:pt>
    <dgm:pt modelId="{FE6C7A18-7F33-4D7E-A75B-F5BDD7429FAF}" type="pres">
      <dgm:prSet presAssocID="{227FA259-8BB2-4176-8BD6-70950BE799E8}" presName="linear" presStyleCnt="0">
        <dgm:presLayoutVars>
          <dgm:animLvl val="lvl"/>
          <dgm:resizeHandles val="exact"/>
        </dgm:presLayoutVars>
      </dgm:prSet>
      <dgm:spPr/>
    </dgm:pt>
    <dgm:pt modelId="{806B10CC-EF2C-472C-A4B8-973E017C57D8}" type="pres">
      <dgm:prSet presAssocID="{0540A0B3-3A35-4451-8642-E12F1DAE4CFF}" presName="parentText" presStyleLbl="node1" presStyleIdx="0" presStyleCnt="1" custLinFactY="-22230" custLinFactNeighborX="3658" custLinFactNeighborY="-100000">
        <dgm:presLayoutVars>
          <dgm:chMax val="0"/>
          <dgm:bulletEnabled val="1"/>
        </dgm:presLayoutVars>
      </dgm:prSet>
      <dgm:spPr/>
    </dgm:pt>
  </dgm:ptLst>
  <dgm:cxnLst>
    <dgm:cxn modelId="{26EF010F-BF27-4BC5-B55D-AA5FA9784AA7}" type="presOf" srcId="{227FA259-8BB2-4176-8BD6-70950BE799E8}" destId="{FE6C7A18-7F33-4D7E-A75B-F5BDD7429FAF}" srcOrd="0" destOrd="0" presId="urn:microsoft.com/office/officeart/2005/8/layout/vList2#3"/>
    <dgm:cxn modelId="{FF64D43A-5D89-4F45-AE43-9A7C71C924F8}" srcId="{227FA259-8BB2-4176-8BD6-70950BE799E8}" destId="{0540A0B3-3A35-4451-8642-E12F1DAE4CFF}" srcOrd="0" destOrd="0" parTransId="{11EEE0F6-F4AD-4E09-BA4A-E4E3E0F10220}" sibTransId="{0A671032-56CA-461D-B349-B29787C3ECF1}"/>
    <dgm:cxn modelId="{9C551A96-072C-4F06-B679-AF8D36E0C9AD}" type="presOf" srcId="{0540A0B3-3A35-4451-8642-E12F1DAE4CFF}" destId="{806B10CC-EF2C-472C-A4B8-973E017C57D8}" srcOrd="0" destOrd="0" presId="urn:microsoft.com/office/officeart/2005/8/layout/vList2#3"/>
    <dgm:cxn modelId="{8EE998BD-BA36-41F8-BD70-586DB5F25BA6}" type="presParOf" srcId="{FE6C7A18-7F33-4D7E-A75B-F5BDD7429FAF}" destId="{806B10CC-EF2C-472C-A4B8-973E017C57D8}" srcOrd="0" destOrd="0" presId="urn:microsoft.com/office/officeart/2005/8/layout/v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FA259-8BB2-4176-8BD6-70950BE799E8}" type="doc">
      <dgm:prSet loTypeId="urn:microsoft.com/office/officeart/2005/8/layout/vList2#4" loCatId="list" qsTypeId="urn:microsoft.com/office/officeart/2005/8/quickstyle/simple1#4" qsCatId="simple" csTypeId="urn:microsoft.com/office/officeart/2005/8/colors/accent1_2#4" csCatId="accent1"/>
      <dgm:spPr/>
      <dgm:t>
        <a:bodyPr/>
        <a:lstStyle/>
        <a:p>
          <a:endParaRPr lang="zh-CN" altLang="en-US"/>
        </a:p>
      </dgm:t>
    </dgm:pt>
    <dgm:pt modelId="{0540A0B3-3A35-4451-8642-E12F1DAE4CFF}">
      <dgm:prSet/>
      <dgm:spPr/>
      <dgm:t>
        <a:bodyPr/>
        <a:lstStyle/>
        <a:p>
          <a:pPr rtl="0"/>
          <a:r>
            <a:rPr lang="zh-CN" dirty="0"/>
            <a:t>义务教育历史课程标准修订的背景</a:t>
          </a:r>
        </a:p>
      </dgm:t>
    </dgm:pt>
    <dgm:pt modelId="{11EEE0F6-F4AD-4E09-BA4A-E4E3E0F10220}" type="parTrans" cxnId="{FF64D43A-5D89-4F45-AE43-9A7C71C924F8}">
      <dgm:prSet/>
      <dgm:spPr/>
      <dgm:t>
        <a:bodyPr/>
        <a:lstStyle/>
        <a:p>
          <a:endParaRPr lang="zh-CN" altLang="en-US"/>
        </a:p>
      </dgm:t>
    </dgm:pt>
    <dgm:pt modelId="{0A671032-56CA-461D-B349-B29787C3ECF1}" type="sibTrans" cxnId="{FF64D43A-5D89-4F45-AE43-9A7C71C924F8}">
      <dgm:prSet/>
      <dgm:spPr/>
      <dgm:t>
        <a:bodyPr/>
        <a:lstStyle/>
        <a:p>
          <a:endParaRPr lang="zh-CN" altLang="en-US"/>
        </a:p>
      </dgm:t>
    </dgm:pt>
    <dgm:pt modelId="{FE6C7A18-7F33-4D7E-A75B-F5BDD7429FAF}" type="pres">
      <dgm:prSet presAssocID="{227FA259-8BB2-4176-8BD6-70950BE799E8}" presName="linear" presStyleCnt="0">
        <dgm:presLayoutVars>
          <dgm:animLvl val="lvl"/>
          <dgm:resizeHandles val="exact"/>
        </dgm:presLayoutVars>
      </dgm:prSet>
      <dgm:spPr/>
    </dgm:pt>
    <dgm:pt modelId="{806B10CC-EF2C-472C-A4B8-973E017C57D8}" type="pres">
      <dgm:prSet presAssocID="{0540A0B3-3A35-4451-8642-E12F1DAE4CFF}" presName="parentText" presStyleLbl="node1" presStyleIdx="0" presStyleCnt="1" custLinFactY="-22230" custLinFactNeighborX="3658" custLinFactNeighborY="-100000">
        <dgm:presLayoutVars>
          <dgm:chMax val="0"/>
          <dgm:bulletEnabled val="1"/>
        </dgm:presLayoutVars>
      </dgm:prSet>
      <dgm:spPr/>
    </dgm:pt>
  </dgm:ptLst>
  <dgm:cxnLst>
    <dgm:cxn modelId="{D74D9217-0377-4E5B-A0F9-B967116C90F3}" type="presOf" srcId="{227FA259-8BB2-4176-8BD6-70950BE799E8}" destId="{FE6C7A18-7F33-4D7E-A75B-F5BDD7429FAF}" srcOrd="0" destOrd="0" presId="urn:microsoft.com/office/officeart/2005/8/layout/vList2#4"/>
    <dgm:cxn modelId="{FF64D43A-5D89-4F45-AE43-9A7C71C924F8}" srcId="{227FA259-8BB2-4176-8BD6-70950BE799E8}" destId="{0540A0B3-3A35-4451-8642-E12F1DAE4CFF}" srcOrd="0" destOrd="0" parTransId="{11EEE0F6-F4AD-4E09-BA4A-E4E3E0F10220}" sibTransId="{0A671032-56CA-461D-B349-B29787C3ECF1}"/>
    <dgm:cxn modelId="{17E48347-B302-4022-B707-0040A6670FDD}" type="presOf" srcId="{0540A0B3-3A35-4451-8642-E12F1DAE4CFF}" destId="{806B10CC-EF2C-472C-A4B8-973E017C57D8}" srcOrd="0" destOrd="0" presId="urn:microsoft.com/office/officeart/2005/8/layout/vList2#4"/>
    <dgm:cxn modelId="{2DB576C6-5787-40D0-967F-55B89B8347F8}" type="presParOf" srcId="{FE6C7A18-7F33-4D7E-A75B-F5BDD7429FAF}" destId="{806B10CC-EF2C-472C-A4B8-973E017C57D8}" srcOrd="0" destOrd="0" presId="urn:microsoft.com/office/officeart/2005/8/layout/v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7FA259-8BB2-4176-8BD6-70950BE799E8}" type="doc">
      <dgm:prSet loTypeId="urn:microsoft.com/office/officeart/2005/8/layout/vList2#5" loCatId="list" qsTypeId="urn:microsoft.com/office/officeart/2005/8/quickstyle/simple1#5" qsCatId="simple" csTypeId="urn:microsoft.com/office/officeart/2005/8/colors/accent1_2#5" csCatId="accent1" phldr="1"/>
      <dgm:spPr/>
      <dgm:t>
        <a:bodyPr/>
        <a:lstStyle/>
        <a:p>
          <a:endParaRPr lang="zh-CN" altLang="en-US"/>
        </a:p>
      </dgm:t>
    </dgm:pt>
    <dgm:pt modelId="{0540A0B3-3A35-4451-8642-E12F1DAE4CFF}">
      <dgm:prSet/>
      <dgm:spPr/>
      <dgm:t>
        <a:bodyPr/>
        <a:lstStyle/>
        <a:p>
          <a:pPr rtl="0"/>
          <a:r>
            <a:rPr lang="zh-CN" dirty="0"/>
            <a:t>义务教育历史课程</a:t>
          </a:r>
          <a:r>
            <a:rPr lang="zh-CN" altLang="en-US" dirty="0"/>
            <a:t>的性质</a:t>
          </a:r>
          <a:endParaRPr lang="zh-CN" dirty="0"/>
        </a:p>
      </dgm:t>
    </dgm:pt>
    <dgm:pt modelId="{11EEE0F6-F4AD-4E09-BA4A-E4E3E0F10220}" type="parTrans" cxnId="{FF64D43A-5D89-4F45-AE43-9A7C71C924F8}">
      <dgm:prSet/>
      <dgm:spPr/>
      <dgm:t>
        <a:bodyPr/>
        <a:lstStyle/>
        <a:p>
          <a:endParaRPr lang="zh-CN" altLang="en-US"/>
        </a:p>
      </dgm:t>
    </dgm:pt>
    <dgm:pt modelId="{0A671032-56CA-461D-B349-B29787C3ECF1}" type="sibTrans" cxnId="{FF64D43A-5D89-4F45-AE43-9A7C71C924F8}">
      <dgm:prSet/>
      <dgm:spPr/>
      <dgm:t>
        <a:bodyPr/>
        <a:lstStyle/>
        <a:p>
          <a:endParaRPr lang="zh-CN" altLang="en-US"/>
        </a:p>
      </dgm:t>
    </dgm:pt>
    <dgm:pt modelId="{FE6C7A18-7F33-4D7E-A75B-F5BDD7429FAF}" type="pres">
      <dgm:prSet presAssocID="{227FA259-8BB2-4176-8BD6-70950BE799E8}" presName="linear" presStyleCnt="0">
        <dgm:presLayoutVars>
          <dgm:animLvl val="lvl"/>
          <dgm:resizeHandles val="exact"/>
        </dgm:presLayoutVars>
      </dgm:prSet>
      <dgm:spPr/>
    </dgm:pt>
    <dgm:pt modelId="{806B10CC-EF2C-472C-A4B8-973E017C57D8}" type="pres">
      <dgm:prSet presAssocID="{0540A0B3-3A35-4451-8642-E12F1DAE4CFF}" presName="parentText" presStyleLbl="node1" presStyleIdx="0" presStyleCnt="1" custLinFactY="-22230" custLinFactNeighborX="3658" custLinFactNeighborY="-100000">
        <dgm:presLayoutVars>
          <dgm:chMax val="0"/>
          <dgm:bulletEnabled val="1"/>
        </dgm:presLayoutVars>
      </dgm:prSet>
      <dgm:spPr/>
    </dgm:pt>
  </dgm:ptLst>
  <dgm:cxnLst>
    <dgm:cxn modelId="{FF64D43A-5D89-4F45-AE43-9A7C71C924F8}" srcId="{227FA259-8BB2-4176-8BD6-70950BE799E8}" destId="{0540A0B3-3A35-4451-8642-E12F1DAE4CFF}" srcOrd="0" destOrd="0" parTransId="{11EEE0F6-F4AD-4E09-BA4A-E4E3E0F10220}" sibTransId="{0A671032-56CA-461D-B349-B29787C3ECF1}"/>
    <dgm:cxn modelId="{C568E53D-751D-4490-9492-0AD3556D4C1E}" type="presOf" srcId="{0540A0B3-3A35-4451-8642-E12F1DAE4CFF}" destId="{806B10CC-EF2C-472C-A4B8-973E017C57D8}" srcOrd="0" destOrd="0" presId="urn:microsoft.com/office/officeart/2005/8/layout/vList2#5"/>
    <dgm:cxn modelId="{A39A7185-66E8-435D-939C-6CA4E06BDCCD}" type="presOf" srcId="{227FA259-8BB2-4176-8BD6-70950BE799E8}" destId="{FE6C7A18-7F33-4D7E-A75B-F5BDD7429FAF}" srcOrd="0" destOrd="0" presId="urn:microsoft.com/office/officeart/2005/8/layout/vList2#5"/>
    <dgm:cxn modelId="{3EEEEC6F-69DA-414E-8578-33802BD41A1A}" type="presParOf" srcId="{FE6C7A18-7F33-4D7E-A75B-F5BDD7429FAF}" destId="{806B10CC-EF2C-472C-A4B8-973E017C57D8}" srcOrd="0" destOrd="0" presId="urn:microsoft.com/office/officeart/2005/8/layout/vList2#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B10CC-EF2C-472C-A4B8-973E017C57D8}">
      <dsp:nvSpPr>
        <dsp:cNvPr id="0" name=""/>
        <dsp:cNvSpPr/>
      </dsp:nvSpPr>
      <dsp:spPr>
        <a:xfrm>
          <a:off x="0" y="0"/>
          <a:ext cx="6376651" cy="578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zh-CN" altLang="en-US" sz="2300" kern="1200" dirty="0"/>
            <a:t>义务教育历史课程标准修订的背景</a:t>
          </a:r>
        </a:p>
      </dsp:txBody>
      <dsp:txXfrm>
        <a:off x="28243" y="28243"/>
        <a:ext cx="6320165" cy="522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B10CC-EF2C-472C-A4B8-973E017C57D8}">
      <dsp:nvSpPr>
        <dsp:cNvPr id="0" name=""/>
        <dsp:cNvSpPr/>
      </dsp:nvSpPr>
      <dsp:spPr>
        <a:xfrm>
          <a:off x="0" y="0"/>
          <a:ext cx="6376651" cy="578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zh-CN" altLang="en-US" sz="2300" kern="1200" dirty="0"/>
            <a:t>义务教育历史课程标准修订的背景</a:t>
          </a:r>
        </a:p>
      </dsp:txBody>
      <dsp:txXfrm>
        <a:off x="28243" y="28243"/>
        <a:ext cx="6320165" cy="522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B10CC-EF2C-472C-A4B8-973E017C57D8}">
      <dsp:nvSpPr>
        <dsp:cNvPr id="0" name=""/>
        <dsp:cNvSpPr/>
      </dsp:nvSpPr>
      <dsp:spPr>
        <a:xfrm>
          <a:off x="0" y="0"/>
          <a:ext cx="6376651" cy="578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zh-CN" altLang="en-US" sz="2300" kern="1200" dirty="0"/>
            <a:t>义务教育历史课程标准修订的背景</a:t>
          </a:r>
        </a:p>
      </dsp:txBody>
      <dsp:txXfrm>
        <a:off x="28243" y="28243"/>
        <a:ext cx="6320165" cy="522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B10CC-EF2C-472C-A4B8-973E017C57D8}">
      <dsp:nvSpPr>
        <dsp:cNvPr id="0" name=""/>
        <dsp:cNvSpPr/>
      </dsp:nvSpPr>
      <dsp:spPr>
        <a:xfrm>
          <a:off x="0" y="0"/>
          <a:ext cx="6376651" cy="578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zh-CN" altLang="en-US" sz="2300" kern="1200" dirty="0"/>
            <a:t>义务教育历史课程标准修订的背景</a:t>
          </a:r>
        </a:p>
      </dsp:txBody>
      <dsp:txXfrm>
        <a:off x="28243" y="28243"/>
        <a:ext cx="6320165" cy="522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B10CC-EF2C-472C-A4B8-973E017C57D8}">
      <dsp:nvSpPr>
        <dsp:cNvPr id="0" name=""/>
        <dsp:cNvSpPr/>
      </dsp:nvSpPr>
      <dsp:spPr bwMode="white">
        <a:xfrm>
          <a:off x="0" y="0"/>
          <a:ext cx="6376651" cy="5829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1"/>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600200" rtl="0">
            <a:lnSpc>
              <a:spcPct val="90000"/>
            </a:lnSpc>
            <a:spcBef>
              <a:spcPct val="0"/>
            </a:spcBef>
            <a:spcAft>
              <a:spcPct val="35000"/>
            </a:spcAft>
            <a:buNone/>
          </a:pPr>
          <a:r>
            <a:rPr lang="zh-CN" altLang="en-US" sz="3600" kern="1200" dirty="0"/>
            <a:t>义务教育历史课程的性质</a:t>
          </a:r>
        </a:p>
      </dsp:txBody>
      <dsp:txXfrm>
        <a:off x="0" y="0"/>
        <a:ext cx="6376651" cy="582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8A9FF-80BA-4ECF-9143-9568FF37C117}" type="datetimeFigureOut">
              <a:rPr lang="zh-CN" altLang="en-US" smtClean="0"/>
              <a:t>2024/3/3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B5287-B4A4-40E4-86A0-AA8875B41B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7FF1D-1293-481B-AE7E-EC4733F92E3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A7FF1D-1293-481B-AE7E-EC4733F92E3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7462FF4-418E-4B8B-A05D-26D737CE70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1CA3B63-5507-4D78-8C2F-80BDDC611E82}"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84F0E5-E81D-4981-8D2E-69AD25AF98B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1">
    <p:spTree>
      <p:nvGrpSpPr>
        <p:cNvPr id="1" name=""/>
        <p:cNvGrpSpPr/>
        <p:nvPr/>
      </p:nvGrpSpPr>
      <p:grpSpPr>
        <a:xfrm>
          <a:off x="0" y="0"/>
          <a:ext cx="0" cy="0"/>
          <a:chOff x="0" y="0"/>
          <a:chExt cx="0" cy="0"/>
        </a:xfrm>
      </p:grpSpPr>
      <p:sp>
        <p:nvSpPr>
          <p:cNvPr id="4" name="矩形: 圆角 3"/>
          <p:cNvSpPr/>
          <p:nvPr userDrawn="1"/>
        </p:nvSpPr>
        <p:spPr>
          <a:xfrm>
            <a:off x="74644" y="-266699"/>
            <a:ext cx="548952" cy="1007252"/>
          </a:xfrm>
          <a:prstGeom prst="roundRect">
            <a:avLst/>
          </a:prstGeom>
          <a:solidFill>
            <a:srgbClr val="436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87096" y="91106"/>
            <a:ext cx="2743200" cy="365126"/>
          </a:xfrm>
        </p:spPr>
        <p:txBody>
          <a:bodyPr>
            <a:normAutofit/>
          </a:bodyPr>
          <a:lstStyle>
            <a:lvl1pPr>
              <a:defRPr sz="1600" b="1">
                <a:solidFill>
                  <a:srgbClr val="4368AA"/>
                </a:solidFill>
              </a:defRPr>
            </a:lvl1pPr>
          </a:lstStyle>
          <a:p>
            <a:r>
              <a:rPr lang="zh-CN" altLang="en-US" dirty="0"/>
              <a:t>单击此处编辑母版标题样式</a:t>
            </a:r>
          </a:p>
        </p:txBody>
      </p:sp>
      <p:sp>
        <p:nvSpPr>
          <p:cNvPr id="8" name="文本占位符 3"/>
          <p:cNvSpPr>
            <a:spLocks noGrp="1"/>
          </p:cNvSpPr>
          <p:nvPr>
            <p:ph type="body" sz="half" idx="2" hasCustomPrompt="1"/>
          </p:nvPr>
        </p:nvSpPr>
        <p:spPr>
          <a:xfrm>
            <a:off x="687096" y="465299"/>
            <a:ext cx="3932237" cy="275253"/>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9" name="文本框 8"/>
          <p:cNvSpPr txBox="1"/>
          <p:nvPr userDrawn="1"/>
        </p:nvSpPr>
        <p:spPr>
          <a:xfrm>
            <a:off x="74644" y="-18719"/>
            <a:ext cx="737119" cy="584775"/>
          </a:xfrm>
          <a:prstGeom prst="rect">
            <a:avLst/>
          </a:prstGeom>
          <a:noFill/>
        </p:spPr>
        <p:txBody>
          <a:bodyPr wrap="square" rtlCol="0">
            <a:spAutoFit/>
          </a:bodyPr>
          <a:lstStyle/>
          <a:p>
            <a:r>
              <a:rPr lang="en-US" altLang="zh-CN" sz="3200" dirty="0">
                <a:solidFill>
                  <a:schemeClr val="bg1"/>
                </a:solidFill>
                <a:latin typeface="Aharoni" panose="02010803020104030203" pitchFamily="2" charset="-79"/>
                <a:cs typeface="Aharoni" panose="02010803020104030203" pitchFamily="2" charset="-79"/>
              </a:rPr>
              <a:t>01.</a:t>
            </a:r>
            <a:endParaRPr lang="zh-CN" altLang="en-US" sz="3200" dirty="0">
              <a:solidFill>
                <a:schemeClr val="bg1"/>
              </a:solidFill>
              <a:latin typeface="Aharoni" panose="02010803020104030203" pitchFamily="2" charset="-79"/>
              <a:cs typeface="Aharoni" panose="02010803020104030203" pitchFamily="2" charset="-79"/>
            </a:endParaRPr>
          </a:p>
        </p:txBody>
      </p:sp>
      <p:sp>
        <p:nvSpPr>
          <p:cNvPr id="5" name="矩形 4"/>
          <p:cNvSpPr/>
          <p:nvPr userDrawn="1"/>
        </p:nvSpPr>
        <p:spPr>
          <a:xfrm>
            <a:off x="-889000" y="-1066800"/>
            <a:ext cx="2743200" cy="10480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页3">
    <p:spTree>
      <p:nvGrpSpPr>
        <p:cNvPr id="1" name=""/>
        <p:cNvGrpSpPr/>
        <p:nvPr/>
      </p:nvGrpSpPr>
      <p:grpSpPr>
        <a:xfrm>
          <a:off x="0" y="0"/>
          <a:ext cx="0" cy="0"/>
          <a:chOff x="0" y="0"/>
          <a:chExt cx="0" cy="0"/>
        </a:xfrm>
      </p:grpSpPr>
      <p:sp>
        <p:nvSpPr>
          <p:cNvPr id="10" name="矩形: 圆角 9"/>
          <p:cNvSpPr/>
          <p:nvPr userDrawn="1"/>
        </p:nvSpPr>
        <p:spPr>
          <a:xfrm>
            <a:off x="74644" y="-266699"/>
            <a:ext cx="548952" cy="1007252"/>
          </a:xfrm>
          <a:prstGeom prst="roundRect">
            <a:avLst/>
          </a:prstGeom>
          <a:solidFill>
            <a:srgbClr val="436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a:spLocks noGrp="1"/>
          </p:cNvSpPr>
          <p:nvPr>
            <p:ph type="title"/>
          </p:nvPr>
        </p:nvSpPr>
        <p:spPr>
          <a:xfrm>
            <a:off x="687096" y="91106"/>
            <a:ext cx="2743200" cy="365126"/>
          </a:xfrm>
        </p:spPr>
        <p:txBody>
          <a:bodyPr>
            <a:normAutofit/>
          </a:bodyPr>
          <a:lstStyle>
            <a:lvl1pPr>
              <a:defRPr sz="1600" b="1">
                <a:solidFill>
                  <a:srgbClr val="4368AA"/>
                </a:solidFill>
              </a:defRPr>
            </a:lvl1pPr>
          </a:lstStyle>
          <a:p>
            <a:r>
              <a:rPr lang="zh-CN" altLang="en-US" dirty="0"/>
              <a:t>单击此处编辑母版标题样式</a:t>
            </a:r>
          </a:p>
        </p:txBody>
      </p:sp>
      <p:sp>
        <p:nvSpPr>
          <p:cNvPr id="12" name="文本占位符 3"/>
          <p:cNvSpPr>
            <a:spLocks noGrp="1"/>
          </p:cNvSpPr>
          <p:nvPr>
            <p:ph type="body" sz="half" idx="2" hasCustomPrompt="1"/>
          </p:nvPr>
        </p:nvSpPr>
        <p:spPr>
          <a:xfrm>
            <a:off x="687096" y="465299"/>
            <a:ext cx="3932237" cy="275253"/>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3" name="文本框 12"/>
          <p:cNvSpPr txBox="1"/>
          <p:nvPr userDrawn="1"/>
        </p:nvSpPr>
        <p:spPr>
          <a:xfrm>
            <a:off x="74644" y="-18719"/>
            <a:ext cx="737119" cy="584775"/>
          </a:xfrm>
          <a:prstGeom prst="rect">
            <a:avLst/>
          </a:prstGeom>
          <a:noFill/>
        </p:spPr>
        <p:txBody>
          <a:bodyPr wrap="square" rtlCol="0">
            <a:spAutoFit/>
          </a:bodyPr>
          <a:lstStyle/>
          <a:p>
            <a:r>
              <a:rPr lang="en-US" altLang="zh-CN" sz="3200" dirty="0">
                <a:solidFill>
                  <a:schemeClr val="bg1"/>
                </a:solidFill>
                <a:latin typeface="Aharoni" panose="02010803020104030203" pitchFamily="2" charset="-79"/>
                <a:cs typeface="Aharoni" panose="02010803020104030203" pitchFamily="2" charset="-79"/>
              </a:rPr>
              <a:t>03.</a:t>
            </a:r>
            <a:endParaRPr lang="zh-CN" altLang="en-US" sz="3200" dirty="0">
              <a:solidFill>
                <a:schemeClr val="bg1"/>
              </a:solidFill>
              <a:latin typeface="Aharoni" panose="02010803020104030203" pitchFamily="2" charset="-79"/>
              <a:cs typeface="Aharoni" panose="02010803020104030203" pitchFamily="2" charset="-79"/>
            </a:endParaRPr>
          </a:p>
        </p:txBody>
      </p:sp>
      <p:sp>
        <p:nvSpPr>
          <p:cNvPr id="14" name="矩形 13"/>
          <p:cNvSpPr/>
          <p:nvPr userDrawn="1"/>
        </p:nvSpPr>
        <p:spPr>
          <a:xfrm>
            <a:off x="-889000" y="-1066800"/>
            <a:ext cx="2743200" cy="10480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F5EC26E-D0CE-475B-B002-DA50D2A960E9}"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01929F-8841-4638-8F4E-AD1ACE7EDE3D}" type="slidenum">
              <a:rPr lang="zh-CN" altLang="en-US" smtClean="0"/>
              <a:t>‹#›</a:t>
            </a:fld>
            <a:endParaRPr lang="zh-CN" altLang="en-US"/>
          </a:p>
        </p:txBody>
      </p:sp>
      <p:sp>
        <p:nvSpPr>
          <p:cNvPr id="8" name="矩形 7"/>
          <p:cNvSpPr/>
          <p:nvPr userDrawn="1"/>
        </p:nvSpPr>
        <p:spPr>
          <a:xfrm>
            <a:off x="0" y="327178"/>
            <a:ext cx="73891" cy="467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标题 1"/>
          <p:cNvSpPr>
            <a:spLocks noGrp="1"/>
          </p:cNvSpPr>
          <p:nvPr>
            <p:ph type="title" hasCustomPrompt="1"/>
          </p:nvPr>
        </p:nvSpPr>
        <p:spPr>
          <a:xfrm>
            <a:off x="139934" y="343803"/>
            <a:ext cx="3467616" cy="535531"/>
          </a:xfrm>
          <a:prstGeom prst="rect">
            <a:avLst/>
          </a:prstGeom>
        </p:spPr>
        <p:txBody>
          <a:bodyPr wrap="none">
            <a:spAutoFit/>
          </a:bodyPr>
          <a:lstStyle>
            <a:lvl1pPr>
              <a:defRPr lang="zh-CN" altLang="en-US" sz="3200">
                <a:solidFill>
                  <a:schemeClr val="tx2"/>
                </a:solidFill>
                <a:latin typeface="+mn-lt"/>
                <a:ea typeface="+mn-ea"/>
                <a:cs typeface="+mn-cs"/>
              </a:defRPr>
            </a:lvl1pPr>
          </a:lstStyle>
          <a:p>
            <a:pPr marL="0" lvl="0"/>
            <a:r>
              <a:rPr lang="zh-CN" altLang="en-US"/>
              <a:t>单击此处添加标题</a:t>
            </a:r>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581965" y="83125"/>
            <a:ext cx="1393407" cy="12136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7"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600"/>
                                        <p:tgtEl>
                                          <p:spTgt spid="10"/>
                                        </p:tgtEl>
                                      </p:cBhvr>
                                    </p:animEffect>
                                    <p:anim calcmode="lin" valueType="num">
                                      <p:cBhvr>
                                        <p:cTn id="15" dur="600" fill="hold"/>
                                        <p:tgtEl>
                                          <p:spTgt spid="10"/>
                                        </p:tgtEl>
                                        <p:attrNameLst>
                                          <p:attrName>ppt_x</p:attrName>
                                        </p:attrNameLst>
                                      </p:cBhvr>
                                      <p:tavLst>
                                        <p:tav tm="0">
                                          <p:val>
                                            <p:strVal val="#ppt_x"/>
                                          </p:val>
                                        </p:tav>
                                        <p:tav tm="100000">
                                          <p:val>
                                            <p:strVal val="#ppt_x"/>
                                          </p:val>
                                        </p:tav>
                                      </p:tavLst>
                                    </p:anim>
                                    <p:anim calcmode="lin" valueType="num">
                                      <p:cBhvr>
                                        <p:cTn id="16" dur="6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页2">
    <p:spTree>
      <p:nvGrpSpPr>
        <p:cNvPr id="1" name=""/>
        <p:cNvGrpSpPr/>
        <p:nvPr/>
      </p:nvGrpSpPr>
      <p:grpSpPr>
        <a:xfrm>
          <a:off x="0" y="0"/>
          <a:ext cx="0" cy="0"/>
          <a:chOff x="0" y="0"/>
          <a:chExt cx="0" cy="0"/>
        </a:xfrm>
      </p:grpSpPr>
      <p:sp>
        <p:nvSpPr>
          <p:cNvPr id="10" name="矩形: 圆角 9"/>
          <p:cNvSpPr/>
          <p:nvPr userDrawn="1"/>
        </p:nvSpPr>
        <p:spPr>
          <a:xfrm>
            <a:off x="74644" y="-266699"/>
            <a:ext cx="548952" cy="1007252"/>
          </a:xfrm>
          <a:prstGeom prst="roundRect">
            <a:avLst/>
          </a:prstGeom>
          <a:solidFill>
            <a:srgbClr val="436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a:spLocks noGrp="1"/>
          </p:cNvSpPr>
          <p:nvPr>
            <p:ph type="title"/>
          </p:nvPr>
        </p:nvSpPr>
        <p:spPr>
          <a:xfrm>
            <a:off x="687096" y="91106"/>
            <a:ext cx="2743200" cy="365126"/>
          </a:xfrm>
        </p:spPr>
        <p:txBody>
          <a:bodyPr>
            <a:normAutofit/>
          </a:bodyPr>
          <a:lstStyle>
            <a:lvl1pPr>
              <a:defRPr sz="1600" b="1">
                <a:solidFill>
                  <a:srgbClr val="4368AA"/>
                </a:solidFill>
              </a:defRPr>
            </a:lvl1pPr>
          </a:lstStyle>
          <a:p>
            <a:r>
              <a:rPr lang="zh-CN" altLang="en-US" dirty="0"/>
              <a:t>单击此处编辑母版标题样式</a:t>
            </a:r>
          </a:p>
        </p:txBody>
      </p:sp>
      <p:sp>
        <p:nvSpPr>
          <p:cNvPr id="12" name="文本占位符 3"/>
          <p:cNvSpPr>
            <a:spLocks noGrp="1"/>
          </p:cNvSpPr>
          <p:nvPr>
            <p:ph type="body" sz="half" idx="2" hasCustomPrompt="1"/>
          </p:nvPr>
        </p:nvSpPr>
        <p:spPr>
          <a:xfrm>
            <a:off x="687096" y="465299"/>
            <a:ext cx="3932237" cy="275253"/>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3" name="文本框 12"/>
          <p:cNvSpPr txBox="1"/>
          <p:nvPr userDrawn="1"/>
        </p:nvSpPr>
        <p:spPr>
          <a:xfrm>
            <a:off x="74644" y="-18719"/>
            <a:ext cx="737119" cy="584775"/>
          </a:xfrm>
          <a:prstGeom prst="rect">
            <a:avLst/>
          </a:prstGeom>
          <a:noFill/>
        </p:spPr>
        <p:txBody>
          <a:bodyPr wrap="square" rtlCol="0">
            <a:spAutoFit/>
          </a:bodyPr>
          <a:lstStyle/>
          <a:p>
            <a:r>
              <a:rPr lang="en-US" altLang="zh-CN" sz="3200" dirty="0">
                <a:solidFill>
                  <a:schemeClr val="bg1"/>
                </a:solidFill>
                <a:latin typeface="Aharoni" panose="02010803020104030203" pitchFamily="2" charset="-79"/>
                <a:cs typeface="Aharoni" panose="02010803020104030203" pitchFamily="2" charset="-79"/>
              </a:rPr>
              <a:t>02.</a:t>
            </a:r>
            <a:endParaRPr lang="zh-CN" altLang="en-US" sz="3200" dirty="0">
              <a:solidFill>
                <a:schemeClr val="bg1"/>
              </a:solidFill>
              <a:latin typeface="Aharoni" panose="02010803020104030203" pitchFamily="2" charset="-79"/>
              <a:cs typeface="Aharoni" panose="02010803020104030203" pitchFamily="2" charset="-79"/>
            </a:endParaRPr>
          </a:p>
        </p:txBody>
      </p:sp>
      <p:sp>
        <p:nvSpPr>
          <p:cNvPr id="14" name="矩形 13"/>
          <p:cNvSpPr/>
          <p:nvPr userDrawn="1"/>
        </p:nvSpPr>
        <p:spPr>
          <a:xfrm>
            <a:off x="-889000" y="-1066800"/>
            <a:ext cx="2743200" cy="10480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F5EC26E-D0CE-475B-B002-DA50D2A960E9}"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01929F-8841-4638-8F4E-AD1ACE7EDE3D}" type="slidenum">
              <a:rPr lang="zh-CN" altLang="en-US" smtClean="0"/>
              <a:t>‹#›</a:t>
            </a:fld>
            <a:endParaRPr lang="zh-CN" altLang="en-US"/>
          </a:p>
        </p:txBody>
      </p:sp>
      <p:sp>
        <p:nvSpPr>
          <p:cNvPr id="8" name="矩形 7"/>
          <p:cNvSpPr/>
          <p:nvPr userDrawn="1"/>
        </p:nvSpPr>
        <p:spPr>
          <a:xfrm>
            <a:off x="0" y="327178"/>
            <a:ext cx="73891" cy="467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标题 1"/>
          <p:cNvSpPr>
            <a:spLocks noGrp="1"/>
          </p:cNvSpPr>
          <p:nvPr>
            <p:ph type="title" hasCustomPrompt="1"/>
          </p:nvPr>
        </p:nvSpPr>
        <p:spPr>
          <a:xfrm>
            <a:off x="139934" y="343803"/>
            <a:ext cx="3467616" cy="535531"/>
          </a:xfrm>
          <a:prstGeom prst="rect">
            <a:avLst/>
          </a:prstGeom>
        </p:spPr>
        <p:txBody>
          <a:bodyPr wrap="none">
            <a:spAutoFit/>
          </a:bodyPr>
          <a:lstStyle>
            <a:lvl1pPr>
              <a:defRPr lang="zh-CN" altLang="en-US" sz="3200">
                <a:solidFill>
                  <a:schemeClr val="tx2"/>
                </a:solidFill>
                <a:latin typeface="+mn-lt"/>
                <a:ea typeface="+mn-ea"/>
                <a:cs typeface="+mn-cs"/>
              </a:defRPr>
            </a:lvl1pPr>
          </a:lstStyle>
          <a:p>
            <a:pPr marL="0" lvl="0"/>
            <a:r>
              <a:rPr lang="zh-CN" altLang="en-US"/>
              <a:t>单击此处添加标题</a:t>
            </a:r>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581965" y="83125"/>
            <a:ext cx="1393407" cy="12136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7"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600"/>
                                        <p:tgtEl>
                                          <p:spTgt spid="10"/>
                                        </p:tgtEl>
                                      </p:cBhvr>
                                    </p:animEffect>
                                    <p:anim calcmode="lin" valueType="num">
                                      <p:cBhvr>
                                        <p:cTn id="15" dur="600" fill="hold"/>
                                        <p:tgtEl>
                                          <p:spTgt spid="10"/>
                                        </p:tgtEl>
                                        <p:attrNameLst>
                                          <p:attrName>ppt_x</p:attrName>
                                        </p:attrNameLst>
                                      </p:cBhvr>
                                      <p:tavLst>
                                        <p:tav tm="0">
                                          <p:val>
                                            <p:strVal val="#ppt_x"/>
                                          </p:val>
                                        </p:tav>
                                        <p:tav tm="100000">
                                          <p:val>
                                            <p:strVal val="#ppt_x"/>
                                          </p:val>
                                        </p:tav>
                                      </p:tavLst>
                                    </p:anim>
                                    <p:anim calcmode="lin" valueType="num">
                                      <p:cBhvr>
                                        <p:cTn id="16" dur="6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F5EC26E-D0CE-475B-B002-DA50D2A960E9}"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01929F-8841-4638-8F4E-AD1ACE7EDE3D}" type="slidenum">
              <a:rPr lang="zh-CN" altLang="en-US" smtClean="0"/>
              <a:t>‹#›</a:t>
            </a:fld>
            <a:endParaRPr lang="zh-CN" altLang="en-US"/>
          </a:p>
        </p:txBody>
      </p:sp>
      <p:sp>
        <p:nvSpPr>
          <p:cNvPr id="8" name="矩形 7"/>
          <p:cNvSpPr/>
          <p:nvPr userDrawn="1"/>
        </p:nvSpPr>
        <p:spPr>
          <a:xfrm>
            <a:off x="0" y="327178"/>
            <a:ext cx="73891" cy="467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标题 1"/>
          <p:cNvSpPr>
            <a:spLocks noGrp="1"/>
          </p:cNvSpPr>
          <p:nvPr>
            <p:ph type="title" hasCustomPrompt="1"/>
          </p:nvPr>
        </p:nvSpPr>
        <p:spPr>
          <a:xfrm>
            <a:off x="139934" y="343803"/>
            <a:ext cx="3467616" cy="535531"/>
          </a:xfrm>
          <a:prstGeom prst="rect">
            <a:avLst/>
          </a:prstGeom>
        </p:spPr>
        <p:txBody>
          <a:bodyPr wrap="none">
            <a:spAutoFit/>
          </a:bodyPr>
          <a:lstStyle>
            <a:lvl1pPr>
              <a:defRPr lang="zh-CN" altLang="en-US" sz="3200">
                <a:solidFill>
                  <a:schemeClr val="tx2"/>
                </a:solidFill>
                <a:latin typeface="+mn-lt"/>
                <a:ea typeface="+mn-ea"/>
                <a:cs typeface="+mn-cs"/>
              </a:defRPr>
            </a:lvl1pPr>
          </a:lstStyle>
          <a:p>
            <a:pPr marL="0" lvl="0"/>
            <a:r>
              <a:rPr lang="zh-CN" altLang="en-US"/>
              <a:t>单击此处添加标题</a:t>
            </a:r>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581965" y="83125"/>
            <a:ext cx="1393407" cy="12136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7"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600"/>
                                        <p:tgtEl>
                                          <p:spTgt spid="10"/>
                                        </p:tgtEl>
                                      </p:cBhvr>
                                    </p:animEffect>
                                    <p:anim calcmode="lin" valueType="num">
                                      <p:cBhvr>
                                        <p:cTn id="15" dur="600" fill="hold"/>
                                        <p:tgtEl>
                                          <p:spTgt spid="10"/>
                                        </p:tgtEl>
                                        <p:attrNameLst>
                                          <p:attrName>ppt_x</p:attrName>
                                        </p:attrNameLst>
                                      </p:cBhvr>
                                      <p:tavLst>
                                        <p:tav tm="0">
                                          <p:val>
                                            <p:strVal val="#ppt_x"/>
                                          </p:val>
                                        </p:tav>
                                        <p:tav tm="100000">
                                          <p:val>
                                            <p:strVal val="#ppt_x"/>
                                          </p:val>
                                        </p:tav>
                                      </p:tavLst>
                                    </p:anim>
                                    <p:anim calcmode="lin" valueType="num">
                                      <p:cBhvr>
                                        <p:cTn id="16" dur="6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F5EC26E-D0CE-475B-B002-DA50D2A960E9}"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01929F-8841-4638-8F4E-AD1ACE7EDE3D}" type="slidenum">
              <a:rPr lang="zh-CN" altLang="en-US" smtClean="0"/>
              <a:t>‹#›</a:t>
            </a:fld>
            <a:endParaRPr lang="zh-CN" altLang="en-US"/>
          </a:p>
        </p:txBody>
      </p:sp>
      <p:sp>
        <p:nvSpPr>
          <p:cNvPr id="8" name="矩形 7"/>
          <p:cNvSpPr/>
          <p:nvPr userDrawn="1"/>
        </p:nvSpPr>
        <p:spPr>
          <a:xfrm>
            <a:off x="0" y="327178"/>
            <a:ext cx="73891" cy="467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标题 1"/>
          <p:cNvSpPr>
            <a:spLocks noGrp="1"/>
          </p:cNvSpPr>
          <p:nvPr>
            <p:ph type="title" hasCustomPrompt="1"/>
          </p:nvPr>
        </p:nvSpPr>
        <p:spPr>
          <a:xfrm>
            <a:off x="139934" y="343803"/>
            <a:ext cx="3467616" cy="535531"/>
          </a:xfrm>
          <a:prstGeom prst="rect">
            <a:avLst/>
          </a:prstGeom>
        </p:spPr>
        <p:txBody>
          <a:bodyPr wrap="none">
            <a:spAutoFit/>
          </a:bodyPr>
          <a:lstStyle>
            <a:lvl1pPr>
              <a:defRPr lang="zh-CN" altLang="en-US" sz="3200">
                <a:solidFill>
                  <a:schemeClr val="tx2"/>
                </a:solidFill>
                <a:latin typeface="+mn-lt"/>
                <a:ea typeface="+mn-ea"/>
                <a:cs typeface="+mn-cs"/>
              </a:defRPr>
            </a:lvl1pPr>
          </a:lstStyle>
          <a:p>
            <a:pPr marL="0" lvl="0"/>
            <a:r>
              <a:rPr lang="zh-CN" altLang="en-US"/>
              <a:t>单击此处添加标题</a:t>
            </a:r>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581965" y="83125"/>
            <a:ext cx="1393407" cy="12136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7"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600"/>
                                        <p:tgtEl>
                                          <p:spTgt spid="10"/>
                                        </p:tgtEl>
                                      </p:cBhvr>
                                    </p:animEffect>
                                    <p:anim calcmode="lin" valueType="num">
                                      <p:cBhvr>
                                        <p:cTn id="15" dur="600" fill="hold"/>
                                        <p:tgtEl>
                                          <p:spTgt spid="10"/>
                                        </p:tgtEl>
                                        <p:attrNameLst>
                                          <p:attrName>ppt_x</p:attrName>
                                        </p:attrNameLst>
                                      </p:cBhvr>
                                      <p:tavLst>
                                        <p:tav tm="0">
                                          <p:val>
                                            <p:strVal val="#ppt_x"/>
                                          </p:val>
                                        </p:tav>
                                        <p:tav tm="100000">
                                          <p:val>
                                            <p:strVal val="#ppt_x"/>
                                          </p:val>
                                        </p:tav>
                                      </p:tavLst>
                                    </p:anim>
                                    <p:anim calcmode="lin" valueType="num">
                                      <p:cBhvr>
                                        <p:cTn id="16" dur="6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F5EC26E-D0CE-475B-B002-DA50D2A960E9}"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01929F-8841-4638-8F4E-AD1ACE7EDE3D}" type="slidenum">
              <a:rPr lang="zh-CN" altLang="en-US" smtClean="0"/>
              <a:t>‹#›</a:t>
            </a:fld>
            <a:endParaRPr lang="zh-CN" altLang="en-US"/>
          </a:p>
        </p:txBody>
      </p:sp>
      <p:sp>
        <p:nvSpPr>
          <p:cNvPr id="8" name="矩形 7"/>
          <p:cNvSpPr/>
          <p:nvPr userDrawn="1"/>
        </p:nvSpPr>
        <p:spPr>
          <a:xfrm>
            <a:off x="0" y="327178"/>
            <a:ext cx="73891" cy="467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标题 1"/>
          <p:cNvSpPr>
            <a:spLocks noGrp="1"/>
          </p:cNvSpPr>
          <p:nvPr>
            <p:ph type="title" hasCustomPrompt="1"/>
          </p:nvPr>
        </p:nvSpPr>
        <p:spPr>
          <a:xfrm>
            <a:off x="139934" y="343803"/>
            <a:ext cx="3467616" cy="535531"/>
          </a:xfrm>
          <a:prstGeom prst="rect">
            <a:avLst/>
          </a:prstGeom>
        </p:spPr>
        <p:txBody>
          <a:bodyPr wrap="none">
            <a:spAutoFit/>
          </a:bodyPr>
          <a:lstStyle>
            <a:lvl1pPr>
              <a:defRPr lang="zh-CN" altLang="en-US" sz="3200">
                <a:solidFill>
                  <a:schemeClr val="tx2"/>
                </a:solidFill>
                <a:latin typeface="+mn-lt"/>
                <a:ea typeface="+mn-ea"/>
                <a:cs typeface="+mn-cs"/>
              </a:defRPr>
            </a:lvl1pPr>
          </a:lstStyle>
          <a:p>
            <a:pPr marL="0" lvl="0"/>
            <a:r>
              <a:rPr lang="zh-CN" altLang="en-US"/>
              <a:t>单击此处添加标题</a:t>
            </a:r>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581965" y="83125"/>
            <a:ext cx="1393407" cy="12136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7"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600"/>
                                        <p:tgtEl>
                                          <p:spTgt spid="10"/>
                                        </p:tgtEl>
                                      </p:cBhvr>
                                    </p:animEffect>
                                    <p:anim calcmode="lin" valueType="num">
                                      <p:cBhvr>
                                        <p:cTn id="15" dur="600" fill="hold"/>
                                        <p:tgtEl>
                                          <p:spTgt spid="10"/>
                                        </p:tgtEl>
                                        <p:attrNameLst>
                                          <p:attrName>ppt_x</p:attrName>
                                        </p:attrNameLst>
                                      </p:cBhvr>
                                      <p:tavLst>
                                        <p:tav tm="0">
                                          <p:val>
                                            <p:strVal val="#ppt_x"/>
                                          </p:val>
                                        </p:tav>
                                        <p:tav tm="100000">
                                          <p:val>
                                            <p:strVal val="#ppt_x"/>
                                          </p:val>
                                        </p:tav>
                                      </p:tavLst>
                                    </p:anim>
                                    <p:anim calcmode="lin" valueType="num">
                                      <p:cBhvr>
                                        <p:cTn id="16" dur="6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F5EC26E-D0CE-475B-B002-DA50D2A960E9}"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01929F-8841-4638-8F4E-AD1ACE7EDE3D}" type="slidenum">
              <a:rPr lang="zh-CN" altLang="en-US" smtClean="0"/>
              <a:t>‹#›</a:t>
            </a:fld>
            <a:endParaRPr lang="zh-CN" altLang="en-US"/>
          </a:p>
        </p:txBody>
      </p:sp>
      <p:sp>
        <p:nvSpPr>
          <p:cNvPr id="8" name="矩形 7"/>
          <p:cNvSpPr/>
          <p:nvPr userDrawn="1"/>
        </p:nvSpPr>
        <p:spPr>
          <a:xfrm>
            <a:off x="0" y="327178"/>
            <a:ext cx="73891" cy="467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sp>
        <p:nvSpPr>
          <p:cNvPr id="9" name="标题 1"/>
          <p:cNvSpPr>
            <a:spLocks noGrp="1"/>
          </p:cNvSpPr>
          <p:nvPr>
            <p:ph type="title" hasCustomPrompt="1"/>
          </p:nvPr>
        </p:nvSpPr>
        <p:spPr>
          <a:xfrm>
            <a:off x="139934" y="343803"/>
            <a:ext cx="3467616" cy="535531"/>
          </a:xfrm>
          <a:prstGeom prst="rect">
            <a:avLst/>
          </a:prstGeom>
        </p:spPr>
        <p:txBody>
          <a:bodyPr wrap="none">
            <a:spAutoFit/>
          </a:bodyPr>
          <a:lstStyle>
            <a:lvl1pPr>
              <a:defRPr lang="zh-CN" altLang="en-US" sz="3200">
                <a:solidFill>
                  <a:schemeClr val="tx2"/>
                </a:solidFill>
                <a:latin typeface="+mn-lt"/>
                <a:ea typeface="+mn-ea"/>
                <a:cs typeface="+mn-cs"/>
              </a:defRPr>
            </a:lvl1pPr>
          </a:lstStyle>
          <a:p>
            <a:pPr marL="0" lvl="0"/>
            <a:r>
              <a:rPr lang="zh-CN" altLang="en-US"/>
              <a:t>单击此处添加标题</a:t>
            </a:r>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581965" y="83125"/>
            <a:ext cx="1393407" cy="12136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47"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600"/>
                                        <p:tgtEl>
                                          <p:spTgt spid="10"/>
                                        </p:tgtEl>
                                      </p:cBhvr>
                                    </p:animEffect>
                                    <p:anim calcmode="lin" valueType="num">
                                      <p:cBhvr>
                                        <p:cTn id="15" dur="600" fill="hold"/>
                                        <p:tgtEl>
                                          <p:spTgt spid="10"/>
                                        </p:tgtEl>
                                        <p:attrNameLst>
                                          <p:attrName>ppt_x</p:attrName>
                                        </p:attrNameLst>
                                      </p:cBhvr>
                                      <p:tavLst>
                                        <p:tav tm="0">
                                          <p:val>
                                            <p:strVal val="#ppt_x"/>
                                          </p:val>
                                        </p:tav>
                                        <p:tav tm="100000">
                                          <p:val>
                                            <p:strVal val="#ppt_x"/>
                                          </p:val>
                                        </p:tav>
                                      </p:tavLst>
                                    </p:anim>
                                    <p:anim calcmode="lin" valueType="num">
                                      <p:cBhvr>
                                        <p:cTn id="16" dur="6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2984D2-B8A0-481F-8AF8-BCC2CDF7F661}" type="datetimeFigureOut">
              <a:rPr lang="zh-CN" altLang="en-US" smtClean="0"/>
              <a:t>2024/3/3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449774-0087-4A82-849B-DC707D37189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984D2-B8A0-481F-8AF8-BCC2CDF7F661}" type="datetimeFigureOut">
              <a:rPr lang="zh-CN" altLang="en-US" smtClean="0"/>
              <a:t>2024/3/3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49774-0087-4A82-849B-DC707D37189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p14:flash/>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7899" y="2629282"/>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130" y="3200456"/>
            <a:ext cx="12192000" cy="3657600"/>
          </a:xfrm>
          <a:prstGeom prst="rect">
            <a:avLst/>
          </a:prstGeom>
        </p:spPr>
      </p:pic>
      <p:sp>
        <p:nvSpPr>
          <p:cNvPr id="2" name="文本框 1"/>
          <p:cNvSpPr txBox="1"/>
          <p:nvPr/>
        </p:nvSpPr>
        <p:spPr>
          <a:xfrm>
            <a:off x="8436030" y="2045970"/>
            <a:ext cx="184730" cy="523220"/>
          </a:xfrm>
          <a:prstGeom prst="rect">
            <a:avLst/>
          </a:prstGeom>
          <a:noFill/>
        </p:spPr>
        <p:txBody>
          <a:bodyPr wrap="none" rtlCol="0">
            <a:spAutoFit/>
          </a:bodyPr>
          <a:lstStyle/>
          <a:p>
            <a:pPr algn="r"/>
            <a:endParaRPr lang="zh-CN" altLang="en-US" sz="2800" dirty="0">
              <a:latin typeface="+mj-ea"/>
              <a:ea typeface="+mj-ea"/>
              <a:cs typeface="+mj-ea"/>
            </a:endParaRPr>
          </a:p>
        </p:txBody>
      </p:sp>
      <p:sp>
        <p:nvSpPr>
          <p:cNvPr id="20" name="文本框 19"/>
          <p:cNvSpPr txBox="1"/>
          <p:nvPr/>
        </p:nvSpPr>
        <p:spPr>
          <a:xfrm>
            <a:off x="1424940" y="848995"/>
            <a:ext cx="9341485" cy="645160"/>
          </a:xfrm>
          <a:prstGeom prst="rect">
            <a:avLst/>
          </a:prstGeom>
          <a:noFill/>
        </p:spPr>
        <p:txBody>
          <a:bodyPr wrap="square" rtlCol="0">
            <a:spAutoFit/>
          </a:bodyPr>
          <a:lstStyle/>
          <a:p>
            <a:r>
              <a:rPr lang="en-US" altLang="zh-CN" sz="3600" b="1" dirty="0">
                <a:solidFill>
                  <a:schemeClr val="tx1"/>
                </a:solidFill>
                <a:latin typeface="+mj-ea"/>
                <a:ea typeface="+mj-ea"/>
                <a:cs typeface="+mj-ea"/>
                <a:sym typeface="+mn-ea"/>
              </a:rPr>
              <a:t> 2023</a:t>
            </a:r>
            <a:r>
              <a:rPr lang="zh-CN" altLang="en-US" sz="3600" b="1" dirty="0">
                <a:solidFill>
                  <a:schemeClr val="tx1"/>
                </a:solidFill>
                <a:latin typeface="+mj-ea"/>
                <a:ea typeface="+mj-ea"/>
                <a:cs typeface="+mj-ea"/>
                <a:sym typeface="+mn-ea"/>
              </a:rPr>
              <a:t>年初中历史新课标全新解读及课例分析</a:t>
            </a:r>
          </a:p>
        </p:txBody>
      </p:sp>
      <p:pic>
        <p:nvPicPr>
          <p:cNvPr id="27" name="图片 26" descr="图片1"/>
          <p:cNvPicPr>
            <a:picLocks noChangeAspect="1"/>
          </p:cNvPicPr>
          <p:nvPr/>
        </p:nvPicPr>
        <p:blipFill>
          <a:blip r:embed="rId6"/>
          <a:stretch>
            <a:fillRect/>
          </a:stretch>
        </p:blipFill>
        <p:spPr>
          <a:xfrm>
            <a:off x="6400800" y="3753485"/>
            <a:ext cx="3676015" cy="34378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3175"/>
            <a:ext cx="12190095" cy="3128645"/>
          </a:xfrm>
          <a:prstGeom prst="rect">
            <a:avLst/>
          </a:prstGeom>
        </p:spPr>
      </p:pic>
      <p:sp>
        <p:nvSpPr>
          <p:cNvPr id="3" name="矩形 2"/>
          <p:cNvSpPr/>
          <p:nvPr/>
        </p:nvSpPr>
        <p:spPr>
          <a:xfrm>
            <a:off x="-635" y="-3175"/>
            <a:ext cx="12189460" cy="3136900"/>
          </a:xfrm>
          <a:prstGeom prst="rect">
            <a:avLst/>
          </a:pr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965" y="1622400"/>
            <a:ext cx="1391399" cy="1368000"/>
            <a:chOff x="-991387" y="546852"/>
            <a:chExt cx="4068927" cy="4000500"/>
          </a:xfrm>
          <a:solidFill>
            <a:schemeClr val="accent1">
              <a:lumMod val="40000"/>
              <a:lumOff val="60000"/>
            </a:schemeClr>
          </a:solidFill>
          <a:effectLst>
            <a:outerShdw blurRad="444500" dist="254000" dir="6840000" algn="tr" rotWithShape="0">
              <a:prstClr val="black">
                <a:alpha val="50000"/>
              </a:prstClr>
            </a:outerShdw>
          </a:effectLst>
        </p:grpSpPr>
        <p:sp>
          <p:nvSpPr>
            <p:cNvPr id="5" name="同心圆 18"/>
            <p:cNvSpPr/>
            <p:nvPr/>
          </p:nvSpPr>
          <p:spPr>
            <a:xfrm>
              <a:off x="-991387" y="546852"/>
              <a:ext cx="4000500" cy="400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j-ea"/>
                <a:ea typeface="+mj-ea"/>
              </a:endParaRPr>
            </a:p>
          </p:txBody>
        </p:sp>
        <p:sp>
          <p:nvSpPr>
            <p:cNvPr id="6" name="椭圆 5"/>
            <p:cNvSpPr/>
            <p:nvPr/>
          </p:nvSpPr>
          <p:spPr>
            <a:xfrm>
              <a:off x="-650865" y="637644"/>
              <a:ext cx="3728405" cy="3728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mj-ea"/>
                  <a:ea typeface="+mj-ea"/>
                </a:rPr>
                <a:t>课程目标</a:t>
              </a:r>
            </a:p>
          </p:txBody>
        </p:sp>
      </p:grpSp>
      <p:sp>
        <p:nvSpPr>
          <p:cNvPr id="15" name="矩形 14"/>
          <p:cNvSpPr/>
          <p:nvPr/>
        </p:nvSpPr>
        <p:spPr>
          <a:xfrm>
            <a:off x="88265" y="3473450"/>
            <a:ext cx="2537460" cy="2691765"/>
          </a:xfrm>
          <a:prstGeom prst="rect">
            <a:avLst/>
          </a:prstGeom>
          <a:solidFill>
            <a:schemeClr val="accent1">
              <a:lumMod val="40000"/>
              <a:lumOff val="60000"/>
            </a:schemeClr>
          </a:solidFill>
        </p:spPr>
        <p:txBody>
          <a:bodyPr wrap="square">
            <a:spAutoFit/>
          </a:bodyPr>
          <a:lstStyle/>
          <a:p>
            <a:pPr>
              <a:lnSpc>
                <a:spcPct val="130000"/>
              </a:lnSpc>
            </a:pPr>
            <a:r>
              <a:rPr lang="zh-CN" altLang="en-US" sz="1000" b="1" kern="0" dirty="0">
                <a:latin typeface="微软雅黑" panose="020B0503020204020204" pitchFamily="34" charset="-122"/>
                <a:ea typeface="微软雅黑" panose="020B0503020204020204" pitchFamily="34" charset="-122"/>
              </a:rPr>
              <a:t>立足学生核心素养发展，充分发挥历史课程的育人功能</a:t>
            </a:r>
            <a:r>
              <a:rPr lang="zh-CN" altLang="en-US" sz="1000" kern="0" dirty="0">
                <a:latin typeface="微软雅黑" panose="020B0503020204020204" pitchFamily="34" charset="-122"/>
                <a:ea typeface="微软雅黑" panose="020B0503020204020204" pitchFamily="34" charset="-122"/>
              </a:rPr>
              <a:t>。义务教育历史课程以培养学生核心素养为目标，并通过学业质量描述学生核心素养目标达成情况，课程设计的各个环节都立足于学生核心素养发展。</a:t>
            </a:r>
            <a:r>
              <a:rPr lang="en-US" altLang="zh-CN" sz="1000" kern="0" dirty="0">
                <a:latin typeface="微软雅黑" panose="020B0503020204020204" pitchFamily="34" charset="-122"/>
                <a:ea typeface="微软雅黑" panose="020B0503020204020204" pitchFamily="34" charset="-122"/>
              </a:rPr>
              <a:t>《</a:t>
            </a:r>
            <a:r>
              <a:rPr lang="zh-CN" altLang="en-US" sz="1000" kern="0" dirty="0">
                <a:latin typeface="微软雅黑" panose="020B0503020204020204" pitchFamily="34" charset="-122"/>
                <a:ea typeface="微软雅黑" panose="020B0503020204020204" pitchFamily="34" charset="-122"/>
              </a:rPr>
              <a:t>义务教育历史课程标准（</a:t>
            </a:r>
            <a:r>
              <a:rPr lang="en-US" altLang="zh-CN" sz="1000" kern="0" dirty="0">
                <a:latin typeface="微软雅黑" panose="020B0503020204020204" pitchFamily="34" charset="-122"/>
                <a:ea typeface="微软雅黑" panose="020B0503020204020204" pitchFamily="34" charset="-122"/>
              </a:rPr>
              <a:t>2022</a:t>
            </a:r>
            <a:r>
              <a:rPr lang="zh-CN" altLang="en-US" sz="1000" kern="0" dirty="0">
                <a:latin typeface="微软雅黑" panose="020B0503020204020204" pitchFamily="34" charset="-122"/>
                <a:ea typeface="微软雅黑" panose="020B0503020204020204" pitchFamily="34" charset="-122"/>
              </a:rPr>
              <a:t>年版）</a:t>
            </a:r>
            <a:r>
              <a:rPr lang="en-US" altLang="zh-CN" sz="1000" kern="0" dirty="0">
                <a:latin typeface="微软雅黑" panose="020B0503020204020204" pitchFamily="34" charset="-122"/>
                <a:ea typeface="微软雅黑" panose="020B0503020204020204" pitchFamily="34" charset="-122"/>
              </a:rPr>
              <a:t>》</a:t>
            </a:r>
            <a:r>
              <a:rPr lang="zh-CN" altLang="en-US" sz="1000" kern="0" dirty="0">
                <a:latin typeface="微软雅黑" panose="020B0503020204020204" pitchFamily="34" charset="-122"/>
                <a:ea typeface="微软雅黑" panose="020B0503020204020204" pitchFamily="34" charset="-122"/>
              </a:rPr>
              <a:t>提出，历史课程是落实立德树人根本任务的重要课程。注重培养学生核心素养。核心素养是课程育人价值的集中体现，是学生通过历史课程学习逐步形成的正确价值观，必备品格和关键能力。通过核心素养目标和学业质量标准，引导课程设计者充分挖掘人类优秀文化遗产的育人功能。</a:t>
            </a:r>
            <a:endParaRPr lang="en-US" altLang="zh-CN" sz="1000" kern="0" dirty="0">
              <a:latin typeface="微软雅黑" panose="020B0503020204020204" pitchFamily="34" charset="-122"/>
              <a:ea typeface="微软雅黑" panose="020B0503020204020204" pitchFamily="34" charset="-122"/>
            </a:endParaRPr>
          </a:p>
        </p:txBody>
      </p:sp>
      <p:grpSp>
        <p:nvGrpSpPr>
          <p:cNvPr id="55" name="组合 54"/>
          <p:cNvGrpSpPr/>
          <p:nvPr/>
        </p:nvGrpSpPr>
        <p:grpSpPr>
          <a:xfrm>
            <a:off x="2839376" y="1634092"/>
            <a:ext cx="1376096" cy="1376096"/>
            <a:chOff x="304800" y="673100"/>
            <a:chExt cx="4000500" cy="4000500"/>
          </a:xfrm>
          <a:solidFill>
            <a:schemeClr val="accent1">
              <a:lumMod val="40000"/>
              <a:lumOff val="60000"/>
            </a:schemeClr>
          </a:solidFill>
          <a:effectLst>
            <a:outerShdw blurRad="444500" dist="254000" dir="6840000" algn="tr" rotWithShape="0">
              <a:prstClr val="black">
                <a:alpha val="50000"/>
              </a:prstClr>
            </a:outerShdw>
          </a:effectLst>
        </p:grpSpPr>
        <p:sp>
          <p:nvSpPr>
            <p:cNvPr id="56" name="同心圆 18"/>
            <p:cNvSpPr/>
            <p:nvPr/>
          </p:nvSpPr>
          <p:spPr>
            <a:xfrm>
              <a:off x="304800" y="673100"/>
              <a:ext cx="4000500" cy="400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j-ea"/>
                <a:ea typeface="+mj-ea"/>
              </a:endParaRPr>
            </a:p>
          </p:txBody>
        </p:sp>
        <p:sp>
          <p:nvSpPr>
            <p:cNvPr id="57" name="椭圆 5"/>
            <p:cNvSpPr/>
            <p:nvPr/>
          </p:nvSpPr>
          <p:spPr>
            <a:xfrm>
              <a:off x="440845" y="809147"/>
              <a:ext cx="3728405" cy="3728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mj-ea"/>
                  <a:ea typeface="+mj-ea"/>
                </a:rPr>
                <a:t>课程结构</a:t>
              </a:r>
            </a:p>
          </p:txBody>
        </p:sp>
      </p:grpSp>
      <p:sp>
        <p:nvSpPr>
          <p:cNvPr id="66" name="矩形 65"/>
          <p:cNvSpPr/>
          <p:nvPr/>
        </p:nvSpPr>
        <p:spPr>
          <a:xfrm>
            <a:off x="2697480" y="3427730"/>
            <a:ext cx="1943100" cy="3091815"/>
          </a:xfrm>
          <a:prstGeom prst="rect">
            <a:avLst/>
          </a:prstGeom>
          <a:solidFill>
            <a:schemeClr val="accent1">
              <a:lumMod val="40000"/>
              <a:lumOff val="60000"/>
            </a:schemeClr>
          </a:solidFill>
        </p:spPr>
        <p:txBody>
          <a:bodyPr wrap="square">
            <a:spAutoFit/>
          </a:bodyPr>
          <a:lstStyle/>
          <a:p>
            <a:pPr>
              <a:lnSpc>
                <a:spcPct val="130000"/>
              </a:lnSpc>
            </a:pPr>
            <a:r>
              <a:rPr lang="zh-CN" altLang="en-US" sz="1000" b="1" kern="0" dirty="0">
                <a:latin typeface="微软雅黑" panose="020B0503020204020204" pitchFamily="34" charset="-122"/>
                <a:ea typeface="微软雅黑" panose="020B0503020204020204" pitchFamily="34" charset="-122"/>
              </a:rPr>
              <a:t>以中外历史进程及其规律为基本线索，突出历史发展的阶段性特征。</a:t>
            </a:r>
            <a:r>
              <a:rPr lang="zh-CN" altLang="en-US" sz="1000" kern="0" dirty="0">
                <a:latin typeface="微软雅黑" panose="020B0503020204020204" pitchFamily="34" charset="-122"/>
                <a:ea typeface="微软雅黑" panose="020B0503020204020204" pitchFamily="34" charset="-122"/>
              </a:rPr>
              <a:t>义务教育历史课程要依据历史学科特点和学生历史认知特点，建构符合中学历史教学规律，具有学科教学特色的内容体系。</a:t>
            </a:r>
            <a:r>
              <a:rPr lang="en-US" altLang="zh-CN" sz="1000" kern="0" dirty="0">
                <a:latin typeface="微软雅黑" panose="020B0503020204020204" pitchFamily="34" charset="-122"/>
                <a:ea typeface="微软雅黑" panose="020B0503020204020204" pitchFamily="34" charset="-122"/>
              </a:rPr>
              <a:t>《</a:t>
            </a:r>
            <a:r>
              <a:rPr lang="zh-CN" altLang="en-US" sz="1000" kern="0" dirty="0">
                <a:latin typeface="微软雅黑" panose="020B0503020204020204" pitchFamily="34" charset="-122"/>
                <a:ea typeface="微软雅黑" panose="020B0503020204020204" pitchFamily="34" charset="-122"/>
              </a:rPr>
              <a:t>义务教育历史课程标准（</a:t>
            </a:r>
            <a:r>
              <a:rPr lang="en-US" altLang="zh-CN" sz="1000" kern="0" dirty="0">
                <a:latin typeface="微软雅黑" panose="020B0503020204020204" pitchFamily="34" charset="-122"/>
                <a:ea typeface="微软雅黑" panose="020B0503020204020204" pitchFamily="34" charset="-122"/>
              </a:rPr>
              <a:t>2022</a:t>
            </a:r>
            <a:r>
              <a:rPr lang="zh-CN" altLang="en-US" sz="1000" kern="0" dirty="0">
                <a:latin typeface="微软雅黑" panose="020B0503020204020204" pitchFamily="34" charset="-122"/>
                <a:ea typeface="微软雅黑" panose="020B0503020204020204" pitchFamily="34" charset="-122"/>
              </a:rPr>
              <a:t>年版）</a:t>
            </a:r>
            <a:r>
              <a:rPr lang="en-US" altLang="zh-CN" sz="1000" kern="0" dirty="0">
                <a:latin typeface="微软雅黑" panose="020B0503020204020204" pitchFamily="34" charset="-122"/>
                <a:ea typeface="微软雅黑" panose="020B0503020204020204" pitchFamily="34" charset="-122"/>
              </a:rPr>
              <a:t>》</a:t>
            </a:r>
            <a:r>
              <a:rPr lang="zh-CN" altLang="en-US" sz="1000" kern="0" dirty="0">
                <a:latin typeface="微软雅黑" panose="020B0503020204020204" pitchFamily="34" charset="-122"/>
                <a:ea typeface="微软雅黑" panose="020B0503020204020204" pitchFamily="34" charset="-122"/>
              </a:rPr>
              <a:t>在总结新课改以来历史课程设计经验基础上，根据新的课程理念，按照历史时序展示中外历史发展的基本过程，将课程内容分为七个板块儿，加强历史课程的综合性和实践性，培养学生的创新精神和实践能力。</a:t>
            </a:r>
            <a:endParaRPr lang="en-US" altLang="zh-CN" sz="1000" kern="0" dirty="0">
              <a:latin typeface="微软雅黑" panose="020B0503020204020204" pitchFamily="34" charset="-122"/>
              <a:ea typeface="微软雅黑" panose="020B0503020204020204" pitchFamily="34" charset="-122"/>
            </a:endParaRPr>
          </a:p>
        </p:txBody>
      </p:sp>
      <p:grpSp>
        <p:nvGrpSpPr>
          <p:cNvPr id="67" name="组合 66"/>
          <p:cNvGrpSpPr/>
          <p:nvPr/>
        </p:nvGrpSpPr>
        <p:grpSpPr>
          <a:xfrm>
            <a:off x="5394198" y="1642577"/>
            <a:ext cx="1376096" cy="1376096"/>
            <a:chOff x="304800" y="673100"/>
            <a:chExt cx="4000500" cy="4000500"/>
          </a:xfrm>
          <a:solidFill>
            <a:schemeClr val="accent1">
              <a:lumMod val="40000"/>
              <a:lumOff val="60000"/>
            </a:schemeClr>
          </a:solidFill>
          <a:effectLst>
            <a:outerShdw blurRad="444500" dist="254000" dir="6840000" algn="tr" rotWithShape="0">
              <a:prstClr val="black">
                <a:alpha val="50000"/>
              </a:prstClr>
            </a:outerShdw>
          </a:effectLst>
        </p:grpSpPr>
        <p:sp>
          <p:nvSpPr>
            <p:cNvPr id="68" name="同心圆 18"/>
            <p:cNvSpPr/>
            <p:nvPr/>
          </p:nvSpPr>
          <p:spPr>
            <a:xfrm>
              <a:off x="304800" y="673100"/>
              <a:ext cx="4000500" cy="400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j-ea"/>
                <a:ea typeface="+mj-ea"/>
              </a:endParaRPr>
            </a:p>
          </p:txBody>
        </p:sp>
        <p:sp>
          <p:nvSpPr>
            <p:cNvPr id="69" name="椭圆 5"/>
            <p:cNvSpPr/>
            <p:nvPr/>
          </p:nvSpPr>
          <p:spPr>
            <a:xfrm>
              <a:off x="440845" y="809147"/>
              <a:ext cx="3728405" cy="3728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mj-ea"/>
                  <a:ea typeface="+mj-ea"/>
                </a:rPr>
                <a:t>课程内容</a:t>
              </a:r>
            </a:p>
          </p:txBody>
        </p:sp>
      </p:grpSp>
      <p:grpSp>
        <p:nvGrpSpPr>
          <p:cNvPr id="79" name="组合 78"/>
          <p:cNvGrpSpPr/>
          <p:nvPr/>
        </p:nvGrpSpPr>
        <p:grpSpPr>
          <a:xfrm>
            <a:off x="7893916" y="1639205"/>
            <a:ext cx="1376096" cy="1376096"/>
            <a:chOff x="304800" y="673100"/>
            <a:chExt cx="4000500" cy="4000500"/>
          </a:xfrm>
          <a:solidFill>
            <a:schemeClr val="accent1">
              <a:lumMod val="40000"/>
              <a:lumOff val="60000"/>
            </a:schemeClr>
          </a:solidFill>
          <a:effectLst>
            <a:outerShdw blurRad="444500" dist="254000" dir="6840000" algn="tr" rotWithShape="0">
              <a:prstClr val="black">
                <a:alpha val="50000"/>
              </a:prstClr>
            </a:outerShdw>
          </a:effectLst>
        </p:grpSpPr>
        <p:sp>
          <p:nvSpPr>
            <p:cNvPr id="80" name="同心圆 18"/>
            <p:cNvSpPr/>
            <p:nvPr/>
          </p:nvSpPr>
          <p:spPr>
            <a:xfrm>
              <a:off x="304800" y="673100"/>
              <a:ext cx="4000500" cy="400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mj-ea"/>
                <a:ea typeface="+mj-ea"/>
              </a:endParaRPr>
            </a:p>
          </p:txBody>
        </p:sp>
        <p:sp>
          <p:nvSpPr>
            <p:cNvPr id="81" name="椭圆 5"/>
            <p:cNvSpPr/>
            <p:nvPr/>
          </p:nvSpPr>
          <p:spPr>
            <a:xfrm>
              <a:off x="440845" y="809147"/>
              <a:ext cx="3728405" cy="3728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mj-ea"/>
                  <a:ea typeface="+mj-ea"/>
                </a:rPr>
                <a:t>教学建议</a:t>
              </a:r>
            </a:p>
          </p:txBody>
        </p:sp>
      </p:grpSp>
      <p:grpSp>
        <p:nvGrpSpPr>
          <p:cNvPr id="98" name="组合 97"/>
          <p:cNvGrpSpPr/>
          <p:nvPr/>
        </p:nvGrpSpPr>
        <p:grpSpPr>
          <a:xfrm>
            <a:off x="1111552" y="2504164"/>
            <a:ext cx="487362" cy="434976"/>
            <a:chOff x="2867026" y="3198018"/>
            <a:chExt cx="487362" cy="434976"/>
          </a:xfrm>
          <a:solidFill>
            <a:srgbClr val="BE0000"/>
          </a:solidFill>
        </p:grpSpPr>
        <p:sp>
          <p:nvSpPr>
            <p:cNvPr id="95" name="Freeform 65"/>
            <p:cNvSpPr>
              <a:spLocks noEditPoints="1"/>
            </p:cNvSpPr>
            <p:nvPr/>
          </p:nvSpPr>
          <p:spPr bwMode="auto">
            <a:xfrm>
              <a:off x="2867026" y="3198018"/>
              <a:ext cx="358775" cy="307975"/>
            </a:xfrm>
            <a:custGeom>
              <a:avLst/>
              <a:gdLst>
                <a:gd name="T0" fmla="*/ 106 w 988"/>
                <a:gd name="T1" fmla="*/ 106 h 847"/>
                <a:gd name="T2" fmla="*/ 882 w 988"/>
                <a:gd name="T3" fmla="*/ 106 h 847"/>
                <a:gd name="T4" fmla="*/ 882 w 988"/>
                <a:gd name="T5" fmla="*/ 741 h 847"/>
                <a:gd name="T6" fmla="*/ 106 w 988"/>
                <a:gd name="T7" fmla="*/ 741 h 847"/>
                <a:gd name="T8" fmla="*/ 106 w 988"/>
                <a:gd name="T9" fmla="*/ 106 h 847"/>
                <a:gd name="T10" fmla="*/ 106 w 988"/>
                <a:gd name="T11" fmla="*/ 847 h 847"/>
                <a:gd name="T12" fmla="*/ 882 w 988"/>
                <a:gd name="T13" fmla="*/ 847 h 847"/>
                <a:gd name="T14" fmla="*/ 988 w 988"/>
                <a:gd name="T15" fmla="*/ 741 h 847"/>
                <a:gd name="T16" fmla="*/ 988 w 988"/>
                <a:gd name="T17" fmla="*/ 106 h 847"/>
                <a:gd name="T18" fmla="*/ 882 w 988"/>
                <a:gd name="T19" fmla="*/ 0 h 847"/>
                <a:gd name="T20" fmla="*/ 106 w 988"/>
                <a:gd name="T21" fmla="*/ 0 h 847"/>
                <a:gd name="T22" fmla="*/ 0 w 988"/>
                <a:gd name="T23" fmla="*/ 106 h 847"/>
                <a:gd name="T24" fmla="*/ 0 w 988"/>
                <a:gd name="T25" fmla="*/ 741 h 847"/>
                <a:gd name="T26" fmla="*/ 106 w 988"/>
                <a:gd name="T27" fmla="*/ 84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6" h="845">
                  <a:moveTo>
                    <a:pt x="106" y="106"/>
                  </a:moveTo>
                  <a:lnTo>
                    <a:pt x="882" y="106"/>
                  </a:lnTo>
                  <a:lnTo>
                    <a:pt x="882" y="741"/>
                  </a:lnTo>
                  <a:lnTo>
                    <a:pt x="106" y="741"/>
                  </a:lnTo>
                  <a:lnTo>
                    <a:pt x="106" y="106"/>
                  </a:lnTo>
                  <a:close/>
                  <a:moveTo>
                    <a:pt x="106" y="847"/>
                  </a:moveTo>
                  <a:lnTo>
                    <a:pt x="882" y="847"/>
                  </a:lnTo>
                  <a:cubicBezTo>
                    <a:pt x="941" y="847"/>
                    <a:pt x="988" y="800"/>
                    <a:pt x="988" y="741"/>
                  </a:cubicBezTo>
                  <a:lnTo>
                    <a:pt x="988" y="106"/>
                  </a:lnTo>
                  <a:cubicBezTo>
                    <a:pt x="988" y="48"/>
                    <a:pt x="941" y="0"/>
                    <a:pt x="882" y="0"/>
                  </a:cubicBezTo>
                  <a:lnTo>
                    <a:pt x="106" y="0"/>
                  </a:lnTo>
                  <a:cubicBezTo>
                    <a:pt x="48" y="0"/>
                    <a:pt x="0" y="48"/>
                    <a:pt x="0" y="106"/>
                  </a:cubicBezTo>
                  <a:lnTo>
                    <a:pt x="0" y="741"/>
                  </a:lnTo>
                  <a:cubicBezTo>
                    <a:pt x="0" y="799"/>
                    <a:pt x="48" y="847"/>
                    <a:pt x="106" y="8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66"/>
            <p:cNvSpPr/>
            <p:nvPr/>
          </p:nvSpPr>
          <p:spPr bwMode="auto">
            <a:xfrm>
              <a:off x="3001963" y="3332956"/>
              <a:ext cx="352425" cy="300038"/>
            </a:xfrm>
            <a:custGeom>
              <a:avLst/>
              <a:gdLst>
                <a:gd name="T0" fmla="*/ 53 w 970"/>
                <a:gd name="T1" fmla="*/ 829 h 829"/>
                <a:gd name="T2" fmla="*/ 917 w 970"/>
                <a:gd name="T3" fmla="*/ 829 h 829"/>
                <a:gd name="T4" fmla="*/ 970 w 970"/>
                <a:gd name="T5" fmla="*/ 776 h 829"/>
                <a:gd name="T6" fmla="*/ 970 w 970"/>
                <a:gd name="T7" fmla="*/ 53 h 829"/>
                <a:gd name="T8" fmla="*/ 917 w 970"/>
                <a:gd name="T9" fmla="*/ 0 h 829"/>
                <a:gd name="T10" fmla="*/ 864 w 970"/>
                <a:gd name="T11" fmla="*/ 53 h 829"/>
                <a:gd name="T12" fmla="*/ 864 w 970"/>
                <a:gd name="T13" fmla="*/ 723 h 829"/>
                <a:gd name="T14" fmla="*/ 53 w 970"/>
                <a:gd name="T15" fmla="*/ 723 h 829"/>
                <a:gd name="T16" fmla="*/ 0 w 970"/>
                <a:gd name="T17" fmla="*/ 776 h 829"/>
                <a:gd name="T18" fmla="*/ 53 w 970"/>
                <a:gd name="T19"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0" h="829">
                  <a:moveTo>
                    <a:pt x="53" y="829"/>
                  </a:moveTo>
                  <a:lnTo>
                    <a:pt x="917" y="829"/>
                  </a:lnTo>
                  <a:cubicBezTo>
                    <a:pt x="946" y="829"/>
                    <a:pt x="970" y="805"/>
                    <a:pt x="970" y="776"/>
                  </a:cubicBezTo>
                  <a:lnTo>
                    <a:pt x="970" y="53"/>
                  </a:lnTo>
                  <a:cubicBezTo>
                    <a:pt x="970" y="23"/>
                    <a:pt x="946" y="0"/>
                    <a:pt x="917" y="0"/>
                  </a:cubicBezTo>
                  <a:cubicBezTo>
                    <a:pt x="888" y="0"/>
                    <a:pt x="864" y="23"/>
                    <a:pt x="864" y="53"/>
                  </a:cubicBezTo>
                  <a:lnTo>
                    <a:pt x="864" y="723"/>
                  </a:lnTo>
                  <a:lnTo>
                    <a:pt x="53" y="723"/>
                  </a:lnTo>
                  <a:cubicBezTo>
                    <a:pt x="24" y="723"/>
                    <a:pt x="0" y="746"/>
                    <a:pt x="0" y="776"/>
                  </a:cubicBezTo>
                  <a:cubicBezTo>
                    <a:pt x="0" y="805"/>
                    <a:pt x="24" y="829"/>
                    <a:pt x="53" y="8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7"/>
            <p:cNvSpPr/>
            <p:nvPr/>
          </p:nvSpPr>
          <p:spPr bwMode="auto">
            <a:xfrm>
              <a:off x="2936876" y="3267868"/>
              <a:ext cx="352425" cy="301625"/>
            </a:xfrm>
            <a:custGeom>
              <a:avLst/>
              <a:gdLst>
                <a:gd name="T0" fmla="*/ 971 w 971"/>
                <a:gd name="T1" fmla="*/ 776 h 829"/>
                <a:gd name="T2" fmla="*/ 971 w 971"/>
                <a:gd name="T3" fmla="*/ 53 h 829"/>
                <a:gd name="T4" fmla="*/ 918 w 971"/>
                <a:gd name="T5" fmla="*/ 0 h 829"/>
                <a:gd name="T6" fmla="*/ 865 w 971"/>
                <a:gd name="T7" fmla="*/ 53 h 829"/>
                <a:gd name="T8" fmla="*/ 865 w 971"/>
                <a:gd name="T9" fmla="*/ 723 h 829"/>
                <a:gd name="T10" fmla="*/ 53 w 971"/>
                <a:gd name="T11" fmla="*/ 723 h 829"/>
                <a:gd name="T12" fmla="*/ 0 w 971"/>
                <a:gd name="T13" fmla="*/ 776 h 829"/>
                <a:gd name="T14" fmla="*/ 53 w 971"/>
                <a:gd name="T15" fmla="*/ 829 h 829"/>
                <a:gd name="T16" fmla="*/ 918 w 971"/>
                <a:gd name="T17" fmla="*/ 829 h 829"/>
                <a:gd name="T18" fmla="*/ 971 w 971"/>
                <a:gd name="T19" fmla="*/ 776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1" h="829">
                  <a:moveTo>
                    <a:pt x="971" y="776"/>
                  </a:moveTo>
                  <a:lnTo>
                    <a:pt x="971" y="53"/>
                  </a:lnTo>
                  <a:cubicBezTo>
                    <a:pt x="971" y="24"/>
                    <a:pt x="947" y="0"/>
                    <a:pt x="918" y="0"/>
                  </a:cubicBezTo>
                  <a:cubicBezTo>
                    <a:pt x="888" y="0"/>
                    <a:pt x="865" y="24"/>
                    <a:pt x="865" y="53"/>
                  </a:cubicBezTo>
                  <a:lnTo>
                    <a:pt x="865" y="723"/>
                  </a:lnTo>
                  <a:lnTo>
                    <a:pt x="53" y="723"/>
                  </a:lnTo>
                  <a:cubicBezTo>
                    <a:pt x="24" y="723"/>
                    <a:pt x="0" y="747"/>
                    <a:pt x="0" y="776"/>
                  </a:cubicBezTo>
                  <a:cubicBezTo>
                    <a:pt x="0" y="806"/>
                    <a:pt x="24" y="829"/>
                    <a:pt x="53" y="829"/>
                  </a:cubicBezTo>
                  <a:lnTo>
                    <a:pt x="918" y="829"/>
                  </a:lnTo>
                  <a:cubicBezTo>
                    <a:pt x="947" y="829"/>
                    <a:pt x="971" y="806"/>
                    <a:pt x="971" y="7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1" name="组合 100"/>
          <p:cNvGrpSpPr/>
          <p:nvPr/>
        </p:nvGrpSpPr>
        <p:grpSpPr>
          <a:xfrm>
            <a:off x="3405471" y="2400977"/>
            <a:ext cx="527050" cy="527050"/>
            <a:chOff x="5046663" y="954881"/>
            <a:chExt cx="527050" cy="527050"/>
          </a:xfrm>
          <a:solidFill>
            <a:srgbClr val="BE0000"/>
          </a:solidFill>
        </p:grpSpPr>
        <p:sp>
          <p:nvSpPr>
            <p:cNvPr id="99" name="Freeform 158"/>
            <p:cNvSpPr>
              <a:spLocks noEditPoints="1"/>
            </p:cNvSpPr>
            <p:nvPr/>
          </p:nvSpPr>
          <p:spPr bwMode="auto">
            <a:xfrm>
              <a:off x="5046663" y="954881"/>
              <a:ext cx="527050" cy="527050"/>
            </a:xfrm>
            <a:custGeom>
              <a:avLst/>
              <a:gdLst>
                <a:gd name="T0" fmla="*/ 377 w 1450"/>
                <a:gd name="T1" fmla="*/ 1364 h 1448"/>
                <a:gd name="T2" fmla="*/ 511 w 1450"/>
                <a:gd name="T3" fmla="*/ 70 h 1448"/>
                <a:gd name="T4" fmla="*/ 661 w 1450"/>
                <a:gd name="T5" fmla="*/ 1165 h 1448"/>
                <a:gd name="T6" fmla="*/ 1371 w 1450"/>
                <a:gd name="T7" fmla="*/ 894 h 1448"/>
                <a:gd name="T8" fmla="*/ 1287 w 1450"/>
                <a:gd name="T9" fmla="*/ 663 h 1448"/>
                <a:gd name="T10" fmla="*/ 1201 w 1450"/>
                <a:gd name="T11" fmla="*/ 534 h 1448"/>
                <a:gd name="T12" fmla="*/ 1165 w 1450"/>
                <a:gd name="T13" fmla="*/ 470 h 1448"/>
                <a:gd name="T14" fmla="*/ 1032 w 1450"/>
                <a:gd name="T15" fmla="*/ 340 h 1448"/>
                <a:gd name="T16" fmla="*/ 982 w 1450"/>
                <a:gd name="T17" fmla="*/ 287 h 1448"/>
                <a:gd name="T18" fmla="*/ 839 w 1450"/>
                <a:gd name="T19" fmla="*/ 201 h 1448"/>
                <a:gd name="T20" fmla="*/ 8 w 1450"/>
                <a:gd name="T21" fmla="*/ 1158 h 1448"/>
                <a:gd name="T22" fmla="*/ 39 w 1450"/>
                <a:gd name="T23" fmla="*/ 1283 h 1448"/>
                <a:gd name="T24" fmla="*/ 110 w 1450"/>
                <a:gd name="T25" fmla="*/ 1350 h 1448"/>
                <a:gd name="T26" fmla="*/ 180 w 1450"/>
                <a:gd name="T27" fmla="*/ 1417 h 1448"/>
                <a:gd name="T28" fmla="*/ 239 w 1450"/>
                <a:gd name="T29" fmla="*/ 1437 h 1448"/>
                <a:gd name="T30" fmla="*/ 304 w 1450"/>
                <a:gd name="T31" fmla="*/ 1442 h 1448"/>
                <a:gd name="T32" fmla="*/ 369 w 1450"/>
                <a:gd name="T33" fmla="*/ 1434 h 1448"/>
                <a:gd name="T34" fmla="*/ 444 w 1450"/>
                <a:gd name="T35" fmla="*/ 1387 h 1448"/>
                <a:gd name="T36" fmla="*/ 1396 w 1450"/>
                <a:gd name="T37" fmla="*/ 960 h 1448"/>
                <a:gd name="T38" fmla="*/ 1357 w 1450"/>
                <a:gd name="T39" fmla="*/ 661 h 1448"/>
                <a:gd name="T40" fmla="*/ 1340 w 1450"/>
                <a:gd name="T41" fmla="*/ 615 h 1448"/>
                <a:gd name="T42" fmla="*/ 1313 w 1450"/>
                <a:gd name="T43" fmla="*/ 576 h 1448"/>
                <a:gd name="T44" fmla="*/ 1214 w 1450"/>
                <a:gd name="T45" fmla="*/ 420 h 1448"/>
                <a:gd name="T46" fmla="*/ 1189 w 1450"/>
                <a:gd name="T47" fmla="*/ 389 h 1448"/>
                <a:gd name="T48" fmla="*/ 1042 w 1450"/>
                <a:gd name="T49" fmla="*/ 251 h 1448"/>
                <a:gd name="T50" fmla="*/ 1015 w 1450"/>
                <a:gd name="T51" fmla="*/ 225 h 1448"/>
                <a:gd name="T52" fmla="*/ 983 w 1450"/>
                <a:gd name="T53" fmla="*/ 205 h 1448"/>
                <a:gd name="T54" fmla="*/ 801 w 1450"/>
                <a:gd name="T55" fmla="*/ 93 h 1448"/>
                <a:gd name="T56" fmla="*/ 776 w 1450"/>
                <a:gd name="T57" fmla="*/ 81 h 1448"/>
                <a:gd name="T58" fmla="*/ 737 w 1450"/>
                <a:gd name="T59" fmla="*/ 72 h 1448"/>
                <a:gd name="T60" fmla="*/ 511 w 1450"/>
                <a:gd name="T61" fmla="*/ 0 h 1448"/>
                <a:gd name="T62" fmla="*/ 129 w 1450"/>
                <a:gd name="T63" fmla="*/ 990 h 1448"/>
                <a:gd name="T64" fmla="*/ 14 w 1450"/>
                <a:gd name="T65" fmla="*/ 1095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0" h="1448">
                  <a:moveTo>
                    <a:pt x="778" y="160"/>
                  </a:moveTo>
                  <a:lnTo>
                    <a:pt x="377" y="1364"/>
                  </a:lnTo>
                  <a:lnTo>
                    <a:pt x="109" y="1275"/>
                  </a:lnTo>
                  <a:lnTo>
                    <a:pt x="511" y="70"/>
                  </a:lnTo>
                  <a:lnTo>
                    <a:pt x="778" y="160"/>
                  </a:lnTo>
                  <a:close/>
                  <a:moveTo>
                    <a:pt x="661" y="1165"/>
                  </a:moveTo>
                  <a:lnTo>
                    <a:pt x="1309" y="733"/>
                  </a:lnTo>
                  <a:lnTo>
                    <a:pt x="1371" y="894"/>
                  </a:lnTo>
                  <a:lnTo>
                    <a:pt x="661" y="1165"/>
                  </a:lnTo>
                  <a:close/>
                  <a:moveTo>
                    <a:pt x="1287" y="663"/>
                  </a:moveTo>
                  <a:lnTo>
                    <a:pt x="675" y="1071"/>
                  </a:lnTo>
                  <a:lnTo>
                    <a:pt x="1201" y="534"/>
                  </a:lnTo>
                  <a:lnTo>
                    <a:pt x="1287" y="663"/>
                  </a:lnTo>
                  <a:close/>
                  <a:moveTo>
                    <a:pt x="1165" y="470"/>
                  </a:moveTo>
                  <a:lnTo>
                    <a:pt x="623" y="1023"/>
                  </a:lnTo>
                  <a:lnTo>
                    <a:pt x="1032" y="340"/>
                  </a:lnTo>
                  <a:lnTo>
                    <a:pt x="1165" y="470"/>
                  </a:lnTo>
                  <a:close/>
                  <a:moveTo>
                    <a:pt x="982" y="287"/>
                  </a:moveTo>
                  <a:lnTo>
                    <a:pt x="595" y="932"/>
                  </a:lnTo>
                  <a:lnTo>
                    <a:pt x="839" y="201"/>
                  </a:lnTo>
                  <a:lnTo>
                    <a:pt x="982" y="287"/>
                  </a:lnTo>
                  <a:close/>
                  <a:moveTo>
                    <a:pt x="8" y="1158"/>
                  </a:moveTo>
                  <a:cubicBezTo>
                    <a:pt x="1" y="1179"/>
                    <a:pt x="4" y="1202"/>
                    <a:pt x="17" y="1221"/>
                  </a:cubicBezTo>
                  <a:cubicBezTo>
                    <a:pt x="14" y="1243"/>
                    <a:pt x="22" y="1267"/>
                    <a:pt x="39" y="1283"/>
                  </a:cubicBezTo>
                  <a:cubicBezTo>
                    <a:pt x="42" y="1309"/>
                    <a:pt x="60" y="1333"/>
                    <a:pt x="87" y="1342"/>
                  </a:cubicBezTo>
                  <a:lnTo>
                    <a:pt x="110" y="1350"/>
                  </a:lnTo>
                  <a:lnTo>
                    <a:pt x="118" y="1372"/>
                  </a:lnTo>
                  <a:cubicBezTo>
                    <a:pt x="128" y="1399"/>
                    <a:pt x="153" y="1416"/>
                    <a:pt x="180" y="1417"/>
                  </a:cubicBezTo>
                  <a:cubicBezTo>
                    <a:pt x="194" y="1431"/>
                    <a:pt x="212" y="1438"/>
                    <a:pt x="230" y="1438"/>
                  </a:cubicBezTo>
                  <a:cubicBezTo>
                    <a:pt x="233" y="1438"/>
                    <a:pt x="236" y="1437"/>
                    <a:pt x="239" y="1437"/>
                  </a:cubicBezTo>
                  <a:cubicBezTo>
                    <a:pt x="250" y="1444"/>
                    <a:pt x="263" y="1448"/>
                    <a:pt x="276" y="1448"/>
                  </a:cubicBezTo>
                  <a:cubicBezTo>
                    <a:pt x="286" y="1448"/>
                    <a:pt x="295" y="1446"/>
                    <a:pt x="304" y="1442"/>
                  </a:cubicBezTo>
                  <a:cubicBezTo>
                    <a:pt x="312" y="1445"/>
                    <a:pt x="321" y="1447"/>
                    <a:pt x="329" y="1447"/>
                  </a:cubicBezTo>
                  <a:cubicBezTo>
                    <a:pt x="343" y="1447"/>
                    <a:pt x="357" y="1442"/>
                    <a:pt x="369" y="1434"/>
                  </a:cubicBezTo>
                  <a:cubicBezTo>
                    <a:pt x="372" y="1434"/>
                    <a:pt x="374" y="1435"/>
                    <a:pt x="377" y="1435"/>
                  </a:cubicBezTo>
                  <a:cubicBezTo>
                    <a:pt x="406" y="1435"/>
                    <a:pt x="434" y="1416"/>
                    <a:pt x="444" y="1387"/>
                  </a:cubicBezTo>
                  <a:lnTo>
                    <a:pt x="468" y="1314"/>
                  </a:lnTo>
                  <a:lnTo>
                    <a:pt x="1396" y="960"/>
                  </a:lnTo>
                  <a:cubicBezTo>
                    <a:pt x="1432" y="946"/>
                    <a:pt x="1450" y="906"/>
                    <a:pt x="1437" y="869"/>
                  </a:cubicBezTo>
                  <a:lnTo>
                    <a:pt x="1357" y="661"/>
                  </a:lnTo>
                  <a:cubicBezTo>
                    <a:pt x="1357" y="648"/>
                    <a:pt x="1353" y="635"/>
                    <a:pt x="1345" y="624"/>
                  </a:cubicBezTo>
                  <a:lnTo>
                    <a:pt x="1340" y="615"/>
                  </a:lnTo>
                  <a:lnTo>
                    <a:pt x="1336" y="605"/>
                  </a:lnTo>
                  <a:cubicBezTo>
                    <a:pt x="1331" y="593"/>
                    <a:pt x="1323" y="583"/>
                    <a:pt x="1313" y="576"/>
                  </a:cubicBezTo>
                  <a:lnTo>
                    <a:pt x="1234" y="457"/>
                  </a:lnTo>
                  <a:cubicBezTo>
                    <a:pt x="1232" y="443"/>
                    <a:pt x="1225" y="430"/>
                    <a:pt x="1214" y="420"/>
                  </a:cubicBezTo>
                  <a:lnTo>
                    <a:pt x="1200" y="406"/>
                  </a:lnTo>
                  <a:lnTo>
                    <a:pt x="1189" y="389"/>
                  </a:lnTo>
                  <a:cubicBezTo>
                    <a:pt x="1181" y="377"/>
                    <a:pt x="1169" y="368"/>
                    <a:pt x="1157" y="363"/>
                  </a:cubicBezTo>
                  <a:lnTo>
                    <a:pt x="1042" y="251"/>
                  </a:lnTo>
                  <a:cubicBezTo>
                    <a:pt x="1037" y="241"/>
                    <a:pt x="1029" y="233"/>
                    <a:pt x="1018" y="226"/>
                  </a:cubicBezTo>
                  <a:lnTo>
                    <a:pt x="1015" y="225"/>
                  </a:lnTo>
                  <a:lnTo>
                    <a:pt x="1013" y="222"/>
                  </a:lnTo>
                  <a:cubicBezTo>
                    <a:pt x="1004" y="214"/>
                    <a:pt x="994" y="208"/>
                    <a:pt x="983" y="205"/>
                  </a:cubicBezTo>
                  <a:lnTo>
                    <a:pt x="834" y="116"/>
                  </a:lnTo>
                  <a:cubicBezTo>
                    <a:pt x="825" y="105"/>
                    <a:pt x="814" y="97"/>
                    <a:pt x="801" y="93"/>
                  </a:cubicBezTo>
                  <a:lnTo>
                    <a:pt x="788" y="88"/>
                  </a:lnTo>
                  <a:lnTo>
                    <a:pt x="776" y="81"/>
                  </a:lnTo>
                  <a:cubicBezTo>
                    <a:pt x="765" y="74"/>
                    <a:pt x="752" y="71"/>
                    <a:pt x="740" y="71"/>
                  </a:cubicBezTo>
                  <a:cubicBezTo>
                    <a:pt x="739" y="71"/>
                    <a:pt x="738" y="71"/>
                    <a:pt x="737" y="72"/>
                  </a:cubicBezTo>
                  <a:lnTo>
                    <a:pt x="533" y="3"/>
                  </a:lnTo>
                  <a:cubicBezTo>
                    <a:pt x="525" y="1"/>
                    <a:pt x="518" y="0"/>
                    <a:pt x="511" y="0"/>
                  </a:cubicBezTo>
                  <a:cubicBezTo>
                    <a:pt x="481" y="0"/>
                    <a:pt x="453" y="18"/>
                    <a:pt x="444" y="48"/>
                  </a:cubicBezTo>
                  <a:lnTo>
                    <a:pt x="129" y="990"/>
                  </a:lnTo>
                  <a:lnTo>
                    <a:pt x="58" y="1017"/>
                  </a:lnTo>
                  <a:cubicBezTo>
                    <a:pt x="26" y="1030"/>
                    <a:pt x="8" y="1063"/>
                    <a:pt x="14" y="1095"/>
                  </a:cubicBezTo>
                  <a:cubicBezTo>
                    <a:pt x="2" y="1114"/>
                    <a:pt x="0" y="1137"/>
                    <a:pt x="8" y="1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59"/>
            <p:cNvSpPr/>
            <p:nvPr/>
          </p:nvSpPr>
          <p:spPr bwMode="auto">
            <a:xfrm>
              <a:off x="5129213" y="1345406"/>
              <a:ext cx="53975" cy="53975"/>
            </a:xfrm>
            <a:custGeom>
              <a:avLst/>
              <a:gdLst>
                <a:gd name="T0" fmla="*/ 137 w 149"/>
                <a:gd name="T1" fmla="*/ 95 h 149"/>
                <a:gd name="T2" fmla="*/ 95 w 149"/>
                <a:gd name="T3" fmla="*/ 12 h 149"/>
                <a:gd name="T4" fmla="*/ 12 w 149"/>
                <a:gd name="T5" fmla="*/ 53 h 149"/>
                <a:gd name="T6" fmla="*/ 54 w 149"/>
                <a:gd name="T7" fmla="*/ 137 h 149"/>
                <a:gd name="T8" fmla="*/ 137 w 149"/>
                <a:gd name="T9" fmla="*/ 95 h 149"/>
              </a:gdLst>
              <a:ahLst/>
              <a:cxnLst>
                <a:cxn ang="0">
                  <a:pos x="T0" y="T1"/>
                </a:cxn>
                <a:cxn ang="0">
                  <a:pos x="T2" y="T3"/>
                </a:cxn>
                <a:cxn ang="0">
                  <a:pos x="T4" y="T5"/>
                </a:cxn>
                <a:cxn ang="0">
                  <a:pos x="T6" y="T7"/>
                </a:cxn>
                <a:cxn ang="0">
                  <a:pos x="T8" y="T9"/>
                </a:cxn>
              </a:cxnLst>
              <a:rect l="0" t="0" r="r" b="b"/>
              <a:pathLst>
                <a:path w="149" h="149">
                  <a:moveTo>
                    <a:pt x="137" y="95"/>
                  </a:moveTo>
                  <a:cubicBezTo>
                    <a:pt x="149" y="61"/>
                    <a:pt x="130" y="23"/>
                    <a:pt x="95" y="12"/>
                  </a:cubicBezTo>
                  <a:cubicBezTo>
                    <a:pt x="61" y="0"/>
                    <a:pt x="23" y="19"/>
                    <a:pt x="12" y="53"/>
                  </a:cubicBezTo>
                  <a:cubicBezTo>
                    <a:pt x="0" y="88"/>
                    <a:pt x="19" y="126"/>
                    <a:pt x="54" y="137"/>
                  </a:cubicBezTo>
                  <a:cubicBezTo>
                    <a:pt x="88" y="149"/>
                    <a:pt x="126" y="13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 name="组合 115"/>
          <p:cNvGrpSpPr/>
          <p:nvPr/>
        </p:nvGrpSpPr>
        <p:grpSpPr>
          <a:xfrm>
            <a:off x="6158693" y="2512068"/>
            <a:ext cx="514350" cy="436562"/>
            <a:chOff x="711201" y="2094706"/>
            <a:chExt cx="514350" cy="436562"/>
          </a:xfrm>
          <a:solidFill>
            <a:srgbClr val="BE0000"/>
          </a:solidFill>
        </p:grpSpPr>
        <p:sp>
          <p:nvSpPr>
            <p:cNvPr id="102" name="Rectangle 172"/>
            <p:cNvSpPr>
              <a:spLocks noChangeArrowheads="1"/>
            </p:cNvSpPr>
            <p:nvPr/>
          </p:nvSpPr>
          <p:spPr bwMode="auto">
            <a:xfrm>
              <a:off x="892176" y="2480468"/>
              <a:ext cx="1524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Rectangle 173"/>
            <p:cNvSpPr>
              <a:spLocks noChangeArrowheads="1"/>
            </p:cNvSpPr>
            <p:nvPr/>
          </p:nvSpPr>
          <p:spPr bwMode="auto">
            <a:xfrm>
              <a:off x="1071563" y="2480468"/>
              <a:ext cx="1539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Rectangle 174"/>
            <p:cNvSpPr>
              <a:spLocks noChangeArrowheads="1"/>
            </p:cNvSpPr>
            <p:nvPr/>
          </p:nvSpPr>
          <p:spPr bwMode="auto">
            <a:xfrm>
              <a:off x="711201" y="2480468"/>
              <a:ext cx="1539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Rectangle 175"/>
            <p:cNvSpPr>
              <a:spLocks noChangeArrowheads="1"/>
            </p:cNvSpPr>
            <p:nvPr/>
          </p:nvSpPr>
          <p:spPr bwMode="auto">
            <a:xfrm>
              <a:off x="892176" y="2415381"/>
              <a:ext cx="1524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Rectangle 176"/>
            <p:cNvSpPr>
              <a:spLocks noChangeArrowheads="1"/>
            </p:cNvSpPr>
            <p:nvPr/>
          </p:nvSpPr>
          <p:spPr bwMode="auto">
            <a:xfrm>
              <a:off x="1071563" y="2415381"/>
              <a:ext cx="1539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Rectangle 177"/>
            <p:cNvSpPr>
              <a:spLocks noChangeArrowheads="1"/>
            </p:cNvSpPr>
            <p:nvPr/>
          </p:nvSpPr>
          <p:spPr bwMode="auto">
            <a:xfrm>
              <a:off x="711201" y="2415381"/>
              <a:ext cx="1539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 name="Rectangle 178"/>
            <p:cNvSpPr>
              <a:spLocks noChangeArrowheads="1"/>
            </p:cNvSpPr>
            <p:nvPr/>
          </p:nvSpPr>
          <p:spPr bwMode="auto">
            <a:xfrm>
              <a:off x="892176" y="2351881"/>
              <a:ext cx="1524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179"/>
            <p:cNvSpPr>
              <a:spLocks noChangeArrowheads="1"/>
            </p:cNvSpPr>
            <p:nvPr/>
          </p:nvSpPr>
          <p:spPr bwMode="auto">
            <a:xfrm>
              <a:off x="1071563" y="2351881"/>
              <a:ext cx="1539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Rectangle 180"/>
            <p:cNvSpPr>
              <a:spLocks noChangeArrowheads="1"/>
            </p:cNvSpPr>
            <p:nvPr/>
          </p:nvSpPr>
          <p:spPr bwMode="auto">
            <a:xfrm>
              <a:off x="711201" y="2351881"/>
              <a:ext cx="1539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Rectangle 181"/>
            <p:cNvSpPr>
              <a:spLocks noChangeArrowheads="1"/>
            </p:cNvSpPr>
            <p:nvPr/>
          </p:nvSpPr>
          <p:spPr bwMode="auto">
            <a:xfrm>
              <a:off x="892176" y="2286793"/>
              <a:ext cx="1524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182"/>
            <p:cNvSpPr>
              <a:spLocks noChangeArrowheads="1"/>
            </p:cNvSpPr>
            <p:nvPr/>
          </p:nvSpPr>
          <p:spPr bwMode="auto">
            <a:xfrm>
              <a:off x="1071563" y="2286793"/>
              <a:ext cx="1539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183"/>
            <p:cNvSpPr>
              <a:spLocks noChangeArrowheads="1"/>
            </p:cNvSpPr>
            <p:nvPr/>
          </p:nvSpPr>
          <p:spPr bwMode="auto">
            <a:xfrm>
              <a:off x="892176" y="2223293"/>
              <a:ext cx="1524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Rectangle 184"/>
            <p:cNvSpPr>
              <a:spLocks noChangeArrowheads="1"/>
            </p:cNvSpPr>
            <p:nvPr/>
          </p:nvSpPr>
          <p:spPr bwMode="auto">
            <a:xfrm>
              <a:off x="892176" y="2159793"/>
              <a:ext cx="1524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Rectangle 185"/>
            <p:cNvSpPr>
              <a:spLocks noChangeArrowheads="1"/>
            </p:cNvSpPr>
            <p:nvPr/>
          </p:nvSpPr>
          <p:spPr bwMode="auto">
            <a:xfrm>
              <a:off x="892176" y="2094706"/>
              <a:ext cx="152400"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20" name="组合 119"/>
          <p:cNvGrpSpPr/>
          <p:nvPr/>
        </p:nvGrpSpPr>
        <p:grpSpPr>
          <a:xfrm>
            <a:off x="8556944" y="2673992"/>
            <a:ext cx="619125" cy="317501"/>
            <a:chOff x="7149350" y="3867150"/>
            <a:chExt cx="619125" cy="317501"/>
          </a:xfrm>
          <a:solidFill>
            <a:srgbClr val="BE0000"/>
          </a:solidFill>
        </p:grpSpPr>
        <p:sp>
          <p:nvSpPr>
            <p:cNvPr id="117" name="Freeform 67"/>
            <p:cNvSpPr/>
            <p:nvPr/>
          </p:nvSpPr>
          <p:spPr bwMode="auto">
            <a:xfrm>
              <a:off x="7149350" y="3941763"/>
              <a:ext cx="404813" cy="242888"/>
            </a:xfrm>
            <a:custGeom>
              <a:avLst/>
              <a:gdLst>
                <a:gd name="T0" fmla="*/ 1032 w 1116"/>
                <a:gd name="T1" fmla="*/ 21 h 668"/>
                <a:gd name="T2" fmla="*/ 764 w 1116"/>
                <a:gd name="T3" fmla="*/ 515 h 668"/>
                <a:gd name="T4" fmla="*/ 421 w 1116"/>
                <a:gd name="T5" fmla="*/ 29 h 668"/>
                <a:gd name="T6" fmla="*/ 348 w 1116"/>
                <a:gd name="T7" fmla="*/ 15 h 668"/>
                <a:gd name="T8" fmla="*/ 30 w 1116"/>
                <a:gd name="T9" fmla="*/ 227 h 668"/>
                <a:gd name="T10" fmla="*/ 16 w 1116"/>
                <a:gd name="T11" fmla="*/ 300 h 668"/>
                <a:gd name="T12" fmla="*/ 89 w 1116"/>
                <a:gd name="T13" fmla="*/ 315 h 668"/>
                <a:gd name="T14" fmla="*/ 364 w 1116"/>
                <a:gd name="T15" fmla="*/ 132 h 668"/>
                <a:gd name="T16" fmla="*/ 727 w 1116"/>
                <a:gd name="T17" fmla="*/ 646 h 668"/>
                <a:gd name="T18" fmla="*/ 770 w 1116"/>
                <a:gd name="T19" fmla="*/ 668 h 668"/>
                <a:gd name="T20" fmla="*/ 773 w 1116"/>
                <a:gd name="T21" fmla="*/ 668 h 668"/>
                <a:gd name="T22" fmla="*/ 816 w 1116"/>
                <a:gd name="T23" fmla="*/ 640 h 668"/>
                <a:gd name="T24" fmla="*/ 1116 w 1116"/>
                <a:gd name="T25" fmla="*/ 89 h 668"/>
                <a:gd name="T26" fmla="*/ 1032 w 1116"/>
                <a:gd name="T27" fmla="*/ 2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6" h="668">
                  <a:moveTo>
                    <a:pt x="1032" y="21"/>
                  </a:moveTo>
                  <a:lnTo>
                    <a:pt x="764" y="515"/>
                  </a:lnTo>
                  <a:lnTo>
                    <a:pt x="421" y="29"/>
                  </a:lnTo>
                  <a:cubicBezTo>
                    <a:pt x="404" y="6"/>
                    <a:pt x="372" y="0"/>
                    <a:pt x="348" y="15"/>
                  </a:cubicBezTo>
                  <a:lnTo>
                    <a:pt x="30" y="227"/>
                  </a:lnTo>
                  <a:cubicBezTo>
                    <a:pt x="6" y="243"/>
                    <a:pt x="0" y="276"/>
                    <a:pt x="16" y="300"/>
                  </a:cubicBezTo>
                  <a:cubicBezTo>
                    <a:pt x="32" y="325"/>
                    <a:pt x="65" y="331"/>
                    <a:pt x="89" y="315"/>
                  </a:cubicBezTo>
                  <a:lnTo>
                    <a:pt x="364" y="132"/>
                  </a:lnTo>
                  <a:lnTo>
                    <a:pt x="727" y="646"/>
                  </a:lnTo>
                  <a:cubicBezTo>
                    <a:pt x="737" y="660"/>
                    <a:pt x="753" y="668"/>
                    <a:pt x="770" y="668"/>
                  </a:cubicBezTo>
                  <a:cubicBezTo>
                    <a:pt x="771" y="668"/>
                    <a:pt x="772" y="668"/>
                    <a:pt x="773" y="668"/>
                  </a:cubicBezTo>
                  <a:cubicBezTo>
                    <a:pt x="791" y="667"/>
                    <a:pt x="808" y="656"/>
                    <a:pt x="816" y="640"/>
                  </a:cubicBezTo>
                  <a:lnTo>
                    <a:pt x="1116" y="89"/>
                  </a:lnTo>
                  <a:cubicBezTo>
                    <a:pt x="1082" y="75"/>
                    <a:pt x="1053" y="51"/>
                    <a:pt x="10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Oval 72"/>
            <p:cNvSpPr>
              <a:spLocks noChangeArrowheads="1"/>
            </p:cNvSpPr>
            <p:nvPr/>
          </p:nvSpPr>
          <p:spPr bwMode="auto">
            <a:xfrm>
              <a:off x="7536700" y="3867150"/>
              <a:ext cx="87313"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2"/>
            <p:cNvSpPr/>
            <p:nvPr/>
          </p:nvSpPr>
          <p:spPr bwMode="auto">
            <a:xfrm>
              <a:off x="7619250" y="3935413"/>
              <a:ext cx="149225" cy="187325"/>
            </a:xfrm>
            <a:custGeom>
              <a:avLst/>
              <a:gdLst>
                <a:gd name="T0" fmla="*/ 0 w 411"/>
                <a:gd name="T1" fmla="*/ 85 h 513"/>
                <a:gd name="T2" fmla="*/ 309 w 411"/>
                <a:gd name="T3" fmla="*/ 486 h 513"/>
                <a:gd name="T4" fmla="*/ 384 w 411"/>
                <a:gd name="T5" fmla="*/ 496 h 513"/>
                <a:gd name="T6" fmla="*/ 393 w 411"/>
                <a:gd name="T7" fmla="*/ 421 h 513"/>
                <a:gd name="T8" fmla="*/ 68 w 411"/>
                <a:gd name="T9" fmla="*/ 0 h 513"/>
                <a:gd name="T10" fmla="*/ 0 w 411"/>
                <a:gd name="T11" fmla="*/ 85 h 513"/>
              </a:gdLst>
              <a:ahLst/>
              <a:cxnLst>
                <a:cxn ang="0">
                  <a:pos x="T0" y="T1"/>
                </a:cxn>
                <a:cxn ang="0">
                  <a:pos x="T2" y="T3"/>
                </a:cxn>
                <a:cxn ang="0">
                  <a:pos x="T4" y="T5"/>
                </a:cxn>
                <a:cxn ang="0">
                  <a:pos x="T6" y="T7"/>
                </a:cxn>
                <a:cxn ang="0">
                  <a:pos x="T8" y="T9"/>
                </a:cxn>
                <a:cxn ang="0">
                  <a:pos x="T10" y="T11"/>
                </a:cxn>
              </a:cxnLst>
              <a:rect l="0" t="0" r="r" b="b"/>
              <a:pathLst>
                <a:path w="411" h="513">
                  <a:moveTo>
                    <a:pt x="0" y="85"/>
                  </a:moveTo>
                  <a:lnTo>
                    <a:pt x="309" y="486"/>
                  </a:lnTo>
                  <a:cubicBezTo>
                    <a:pt x="327" y="509"/>
                    <a:pt x="360" y="513"/>
                    <a:pt x="384" y="496"/>
                  </a:cubicBezTo>
                  <a:cubicBezTo>
                    <a:pt x="407" y="478"/>
                    <a:pt x="411" y="445"/>
                    <a:pt x="393" y="421"/>
                  </a:cubicBezTo>
                  <a:lnTo>
                    <a:pt x="68" y="0"/>
                  </a:lnTo>
                  <a:cubicBezTo>
                    <a:pt x="54" y="34"/>
                    <a:pt x="31" y="64"/>
                    <a:pt x="0"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标题 7"/>
          <p:cNvSpPr>
            <a:spLocks noGrp="1"/>
          </p:cNvSpPr>
          <p:nvPr>
            <p:ph type="title"/>
          </p:nvPr>
        </p:nvSpPr>
        <p:spPr>
          <a:xfrm>
            <a:off x="0" y="403538"/>
            <a:ext cx="601447" cy="535531"/>
          </a:xfrm>
          <a:solidFill>
            <a:schemeClr val="tx2">
              <a:lumMod val="60000"/>
              <a:lumOff val="40000"/>
            </a:schemeClr>
          </a:solidFill>
        </p:spPr>
        <p:txBody>
          <a:bodyPr/>
          <a:lstStyle/>
          <a:p>
            <a:r>
              <a:rPr lang="en-US" altLang="zh-CN" dirty="0">
                <a:solidFill>
                  <a:schemeClr val="bg1"/>
                </a:solidFill>
              </a:rPr>
              <a:t>02</a:t>
            </a:r>
            <a:endParaRPr lang="zh-CN" altLang="en-US" dirty="0">
              <a:solidFill>
                <a:schemeClr val="bg1"/>
              </a:solidFill>
            </a:endParaRPr>
          </a:p>
        </p:txBody>
      </p:sp>
      <p:sp>
        <p:nvSpPr>
          <p:cNvPr id="7" name="矩形 6"/>
          <p:cNvSpPr/>
          <p:nvPr/>
        </p:nvSpPr>
        <p:spPr>
          <a:xfrm>
            <a:off x="1035698" y="429208"/>
            <a:ext cx="4627984" cy="45012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t>义务教育历史课程理念及目标解读</a:t>
            </a:r>
          </a:p>
        </p:txBody>
      </p:sp>
      <p:sp>
        <p:nvSpPr>
          <p:cNvPr id="9" name="矩形 8"/>
          <p:cNvSpPr/>
          <p:nvPr/>
        </p:nvSpPr>
        <p:spPr>
          <a:xfrm>
            <a:off x="10227360" y="1625222"/>
            <a:ext cx="1446245" cy="1361678"/>
          </a:xfrm>
          <a:prstGeom prst="rect">
            <a:avLst/>
          </a:prstGeom>
          <a:solidFill>
            <a:schemeClr val="accent1">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284943" y="1719379"/>
            <a:ext cx="1252331" cy="1224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rPr>
              <a:t>学业评价</a:t>
            </a:r>
          </a:p>
        </p:txBody>
      </p:sp>
      <p:cxnSp>
        <p:nvCxnSpPr>
          <p:cNvPr id="16" name="肘形连接符 15"/>
          <p:cNvCxnSpPr/>
          <p:nvPr/>
        </p:nvCxnSpPr>
        <p:spPr>
          <a:xfrm>
            <a:off x="11011032" y="2516630"/>
            <a:ext cx="468000" cy="432000"/>
          </a:xfrm>
          <a:prstGeom prst="bentConnector3">
            <a:avLst/>
          </a:prstGeom>
        </p:spPr>
        <p:style>
          <a:lnRef idx="3">
            <a:schemeClr val="accent2"/>
          </a:lnRef>
          <a:fillRef idx="0">
            <a:schemeClr val="accent2"/>
          </a:fillRef>
          <a:effectRef idx="2">
            <a:schemeClr val="accent2"/>
          </a:effectRef>
          <a:fontRef idx="minor">
            <a:schemeClr val="tx1"/>
          </a:fontRef>
        </p:style>
      </p:cxnSp>
      <p:sp>
        <p:nvSpPr>
          <p:cNvPr id="17" name="矩形 16"/>
          <p:cNvSpPr/>
          <p:nvPr/>
        </p:nvSpPr>
        <p:spPr>
          <a:xfrm>
            <a:off x="4946700" y="3344150"/>
            <a:ext cx="2304404" cy="2553335"/>
          </a:xfrm>
          <a:prstGeom prst="rect">
            <a:avLst/>
          </a:prstGeom>
          <a:solidFill>
            <a:schemeClr val="accent1">
              <a:lumMod val="40000"/>
              <a:lumOff val="60000"/>
            </a:schemeClr>
          </a:solidFill>
        </p:spPr>
        <p:txBody>
          <a:bodyPr wrap="square">
            <a:spAutoFit/>
          </a:bodyPr>
          <a:lstStyle/>
          <a:p>
            <a:pPr>
              <a:lnSpc>
                <a:spcPts val="1600"/>
              </a:lnSpc>
            </a:pPr>
            <a:r>
              <a:rPr lang="zh-CN" altLang="en-US" sz="1000" b="1" dirty="0"/>
              <a:t>精选和优化课程内容，突出思想性、基础性。</a:t>
            </a:r>
            <a:r>
              <a:rPr lang="zh-CN" altLang="en-US" sz="1000" dirty="0"/>
              <a:t>义务教育历史课程内容的选择要坚持正确的思想导向和价值领域。不在多，而在精，要有教育价值，突出思想性。义务教育历史课程内容应该是具体的、生动的，而不是抽象的、课程内容的选择和组织要注重基础性，根据学生的认知水平精选基本的、重要的，典型的史实。课程内容既体现历史特色，又贴近学生的实际生活，能激发学生学习历史的兴趣，促进学生积极主动的学习。</a:t>
            </a:r>
          </a:p>
        </p:txBody>
      </p:sp>
      <p:sp>
        <p:nvSpPr>
          <p:cNvPr id="18" name="矩形 17"/>
          <p:cNvSpPr/>
          <p:nvPr/>
        </p:nvSpPr>
        <p:spPr>
          <a:xfrm>
            <a:off x="1035698" y="1116256"/>
            <a:ext cx="2575250" cy="3609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义务教育历史课程理念</a:t>
            </a:r>
          </a:p>
        </p:txBody>
      </p:sp>
      <p:sp>
        <p:nvSpPr>
          <p:cNvPr id="19" name="矩形 18"/>
          <p:cNvSpPr/>
          <p:nvPr/>
        </p:nvSpPr>
        <p:spPr>
          <a:xfrm>
            <a:off x="7395784" y="3427226"/>
            <a:ext cx="2294264" cy="2784475"/>
          </a:xfrm>
          <a:prstGeom prst="rect">
            <a:avLst/>
          </a:prstGeom>
          <a:solidFill>
            <a:schemeClr val="accent1">
              <a:lumMod val="40000"/>
              <a:lumOff val="60000"/>
            </a:schemeClr>
          </a:solidFill>
        </p:spPr>
        <p:txBody>
          <a:bodyPr wrap="square">
            <a:spAutoFit/>
          </a:bodyPr>
          <a:lstStyle/>
          <a:p>
            <a:pPr>
              <a:lnSpc>
                <a:spcPts val="1400"/>
              </a:lnSpc>
            </a:pPr>
            <a:r>
              <a:rPr lang="zh-CN" altLang="en-US" sz="1000" b="1" dirty="0"/>
              <a:t>树立以学生为主体的教学观念，注重学生自主探究的学习活动，鼓励教学方式的创新。</a:t>
            </a:r>
            <a:r>
              <a:rPr lang="zh-CN" altLang="en-US" sz="1000" dirty="0"/>
              <a:t>义务教育历史课程要树立以学生为主体的教学观念，充分考虑学生学习历史、认识历史的特点。通过学生自主探究的学习活动，使学生参与提出问题、解决问题的学习过程，充分表达自己的观点。吸纳合理的意见，完善对历史问题的认识。提倡探索多样化的教学方式和方法，选择多样化的教学资源，充分挖掘一切可利用的物质和人力资源、校内和校外资源、传统和现代的资源，鼓励将现代信息技术与历史教学深度融合，促进教学的互动和交流</a:t>
            </a:r>
          </a:p>
        </p:txBody>
      </p:sp>
      <p:sp>
        <p:nvSpPr>
          <p:cNvPr id="20" name="矩形 19"/>
          <p:cNvSpPr/>
          <p:nvPr/>
        </p:nvSpPr>
        <p:spPr>
          <a:xfrm>
            <a:off x="9957108" y="3279544"/>
            <a:ext cx="1908000" cy="306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1000" b="1" dirty="0">
                <a:solidFill>
                  <a:schemeClr val="tx1"/>
                </a:solidFill>
              </a:rPr>
              <a:t>综合运用多种评价方式和方法发挥评价促进学习和改进教学的功能。</a:t>
            </a:r>
            <a:r>
              <a:rPr lang="zh-CN" altLang="en-US" sz="1000" dirty="0">
                <a:solidFill>
                  <a:schemeClr val="tx1"/>
                </a:solidFill>
              </a:rPr>
              <a:t>义务教育历史课程评价以考查学生核心素养发展状况为目标，综合运用形成性评价，诊断性评价，终结性评价等多种方式促进教学。各种评价方式既有区别又有联系，在教学过程中发挥着不同的作用。教师应将评价融入教学设计，进行整体规划。注重评价目标和教学目标的一致性，教学和评价围绕学生学习这一中心展开，使教，学，评相互促进，共同服务于学生核心素养的发展。</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95108" y="2702205"/>
            <a:ext cx="4356000" cy="2232000"/>
            <a:chOff x="1735364" y="1570055"/>
            <a:chExt cx="4034972" cy="961990"/>
          </a:xfrm>
          <a:solidFill>
            <a:schemeClr val="accent1">
              <a:lumMod val="75000"/>
            </a:schemeClr>
          </a:solidFill>
        </p:grpSpPr>
        <p:sp>
          <p:nvSpPr>
            <p:cNvPr id="14" name="任意多边形 109"/>
            <p:cNvSpPr/>
            <p:nvPr/>
          </p:nvSpPr>
          <p:spPr bwMode="auto">
            <a:xfrm>
              <a:off x="1735364" y="1623746"/>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pFill/>
            <a:ln w="19050">
              <a:solidFill>
                <a:schemeClr val="accent1">
                  <a:lumMod val="75000"/>
                </a:schemeClr>
              </a:soli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sp>
          <p:nvSpPr>
            <p:cNvPr id="15" name="任意多边形 110"/>
            <p:cNvSpPr/>
            <p:nvPr/>
          </p:nvSpPr>
          <p:spPr bwMode="auto">
            <a:xfrm>
              <a:off x="1855271" y="1719209"/>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pFill/>
            <a:ln w="19050">
              <a:solidFill>
                <a:schemeClr val="accent1">
                  <a:lumMod val="75000"/>
                </a:schemeClr>
              </a:soli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grpSp>
          <p:nvGrpSpPr>
            <p:cNvPr id="16" name="组合 15"/>
            <p:cNvGrpSpPr/>
            <p:nvPr/>
          </p:nvGrpSpPr>
          <p:grpSpPr>
            <a:xfrm rot="5400000" flipH="1">
              <a:off x="4746637" y="1508346"/>
              <a:ext cx="961990" cy="1085408"/>
              <a:chOff x="8439634" y="3544648"/>
              <a:chExt cx="1611146" cy="1817848"/>
            </a:xfrm>
            <a:grpFill/>
          </p:grpSpPr>
          <p:sp>
            <p:nvSpPr>
              <p:cNvPr id="23"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lumMod val="40000"/>
                  <a:lumOff val="60000"/>
                </a:schemeClr>
              </a:solidFill>
              <a:ln w="19050">
                <a:solidFill>
                  <a:schemeClr val="accent1">
                    <a:lumMod val="75000"/>
                  </a:schemeClr>
                </a:soli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 name="Freeform 5"/>
              <p:cNvSpPr/>
              <p:nvPr/>
            </p:nvSpPr>
            <p:spPr bwMode="auto">
              <a:xfrm rot="5400000" flipH="1">
                <a:off x="8727965" y="3790765"/>
                <a:ext cx="973580"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15875">
                <a:solidFill>
                  <a:schemeClr val="accent1">
                    <a:lumMod val="75000"/>
                  </a:schemeClr>
                </a:soli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schemeClr val="bg1"/>
                    </a:solidFill>
                    <a:ea typeface="微软雅黑" panose="020B0503020204020204" pitchFamily="34" charset="-122"/>
                  </a:rPr>
                  <a:t>唯物史观</a:t>
                </a:r>
              </a:p>
            </p:txBody>
          </p:sp>
        </p:grpSp>
        <p:sp>
          <p:nvSpPr>
            <p:cNvPr id="20" name="文本框 19"/>
            <p:cNvSpPr txBox="1"/>
            <p:nvPr/>
          </p:nvSpPr>
          <p:spPr>
            <a:xfrm>
              <a:off x="2417841" y="1971521"/>
              <a:ext cx="1951476" cy="115430"/>
            </a:xfrm>
            <a:prstGeom prst="rect">
              <a:avLst/>
            </a:prstGeom>
            <a:grpFill/>
            <a:ln>
              <a:solidFill>
                <a:schemeClr val="accent1">
                  <a:lumMod val="75000"/>
                </a:schemeClr>
              </a:solidFill>
            </a:ln>
          </p:spPr>
          <p:txBody>
            <a:bodyPr wrap="square" rtlCol="0">
              <a:spAutoFit/>
            </a:bodyPr>
            <a:lstStyle/>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819555" y="2676084"/>
            <a:ext cx="4932000" cy="2196000"/>
            <a:chOff x="6421664" y="1570055"/>
            <a:chExt cx="4034972" cy="961990"/>
          </a:xfrm>
          <a:solidFill>
            <a:schemeClr val="accent1">
              <a:lumMod val="75000"/>
            </a:schemeClr>
          </a:solidFill>
        </p:grpSpPr>
        <p:sp>
          <p:nvSpPr>
            <p:cNvPr id="26" name="任意多边形 43"/>
            <p:cNvSpPr/>
            <p:nvPr/>
          </p:nvSpPr>
          <p:spPr bwMode="auto">
            <a:xfrm>
              <a:off x="6896844" y="1623746"/>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p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sp>
          <p:nvSpPr>
            <p:cNvPr id="27" name="任意多边形 48"/>
            <p:cNvSpPr/>
            <p:nvPr/>
          </p:nvSpPr>
          <p:spPr bwMode="auto">
            <a:xfrm>
              <a:off x="7031892" y="1719209"/>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p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ea typeface="微软雅黑" panose="020B0503020204020204" pitchFamily="34" charset="-122"/>
              </a:endParaRPr>
            </a:p>
          </p:txBody>
        </p:sp>
        <p:grpSp>
          <p:nvGrpSpPr>
            <p:cNvPr id="28" name="组合 27"/>
            <p:cNvGrpSpPr/>
            <p:nvPr/>
          </p:nvGrpSpPr>
          <p:grpSpPr>
            <a:xfrm rot="16200000">
              <a:off x="6483373" y="1508346"/>
              <a:ext cx="961990" cy="1085408"/>
              <a:chOff x="8439635" y="3544648"/>
              <a:chExt cx="1611146" cy="1817848"/>
            </a:xfrm>
            <a:grpFill/>
          </p:grpSpPr>
          <p:sp>
            <p:nvSpPr>
              <p:cNvPr id="35" name="Freeform 5"/>
              <p:cNvSpPr/>
              <p:nvPr/>
            </p:nvSpPr>
            <p:spPr bwMode="auto">
              <a:xfrm rot="5400000">
                <a:off x="8336284"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lumMod val="60000"/>
                  <a:lumOff val="40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6" name="Freeform 5"/>
              <p:cNvSpPr/>
              <p:nvPr/>
            </p:nvSpPr>
            <p:spPr bwMode="auto">
              <a:xfrm rot="5400000">
                <a:off x="8813210" y="3923666"/>
                <a:ext cx="838558" cy="11093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schemeClr val="bg1"/>
                    </a:solidFill>
                    <a:ea typeface="微软雅黑" panose="020B0503020204020204" pitchFamily="34" charset="-122"/>
                  </a:rPr>
                  <a:t>目标要求</a:t>
                </a:r>
              </a:p>
            </p:txBody>
          </p:sp>
        </p:grpSp>
        <p:sp>
          <p:nvSpPr>
            <p:cNvPr id="32" name="文本框 31"/>
            <p:cNvSpPr txBox="1"/>
            <p:nvPr/>
          </p:nvSpPr>
          <p:spPr>
            <a:xfrm>
              <a:off x="7835039" y="1971521"/>
              <a:ext cx="1951476" cy="107861"/>
            </a:xfrm>
            <a:prstGeom prst="rect">
              <a:avLst/>
            </a:prstGeom>
            <a:grpFill/>
          </p:spPr>
          <p:txBody>
            <a:bodyPr wrap="square" rtlCol="0">
              <a:spAutoFit/>
            </a:bodyPr>
            <a:lstStyle/>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755780" y="158517"/>
            <a:ext cx="4627984" cy="45012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t>义务教育历史课程理念及目标解读</a:t>
            </a:r>
          </a:p>
        </p:txBody>
      </p:sp>
      <p:sp>
        <p:nvSpPr>
          <p:cNvPr id="38" name="矩形 37"/>
          <p:cNvSpPr/>
          <p:nvPr/>
        </p:nvSpPr>
        <p:spPr>
          <a:xfrm>
            <a:off x="755780" y="837715"/>
            <a:ext cx="2932533" cy="3609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义务教育历史课程目标解读</a:t>
            </a:r>
          </a:p>
        </p:txBody>
      </p:sp>
      <p:sp>
        <p:nvSpPr>
          <p:cNvPr id="39" name="矩形 38"/>
          <p:cNvSpPr/>
          <p:nvPr/>
        </p:nvSpPr>
        <p:spPr>
          <a:xfrm>
            <a:off x="1717675" y="3156585"/>
            <a:ext cx="2953385" cy="1322070"/>
          </a:xfrm>
          <a:prstGeom prst="rect">
            <a:avLst/>
          </a:prstGeom>
        </p:spPr>
        <p:txBody>
          <a:bodyPr wrap="square">
            <a:spAutoFit/>
          </a:bodyPr>
          <a:lstStyle/>
          <a:p>
            <a:r>
              <a:rPr lang="zh-CN" altLang="en-US" sz="1000" dirty="0">
                <a:solidFill>
                  <a:schemeClr val="bg1"/>
                </a:solidFill>
              </a:rPr>
              <a:t>唯物史观是揭示人类社会历史客观基础及发展规律的科学的历史观和方法论。 人类对历史的认知是由表及里、逐渐深化的，要透过历史的表象认识历史的本质，必须以科学的历史观和方法论为指导。唯物史观使历史成为一门科学，只有运用唯物史观的最新立 场、观点和方法，才能对历史有全面，客观的认识。  在义务教育阶段，要求学生初步学会在唯物史观的指导下看待历史。</a:t>
            </a:r>
          </a:p>
        </p:txBody>
      </p:sp>
      <p:sp>
        <p:nvSpPr>
          <p:cNvPr id="40" name="椭圆 39"/>
          <p:cNvSpPr/>
          <p:nvPr/>
        </p:nvSpPr>
        <p:spPr>
          <a:xfrm>
            <a:off x="2275264" y="1183144"/>
            <a:ext cx="6526878" cy="14819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历史课程围绕核心素养，体现课程性质，反映课程理念，确立课程目标。核心素养是学生通过课程学习逐步形成的正确价值观、必备品格和关键能力，是课程育人价值的集中体现。通过核心素养的培育，落实立德树人根本任务。历史课程要培养的核心素养，主要包括唯物史观、时空观念、史料实证、历史解释、家国 情怀五个方面。</a:t>
            </a:r>
          </a:p>
        </p:txBody>
      </p:sp>
      <p:sp>
        <p:nvSpPr>
          <p:cNvPr id="41" name="矩形 40"/>
          <p:cNvSpPr/>
          <p:nvPr/>
        </p:nvSpPr>
        <p:spPr>
          <a:xfrm>
            <a:off x="7058663" y="3069710"/>
            <a:ext cx="3276000" cy="1322070"/>
          </a:xfrm>
          <a:prstGeom prst="rect">
            <a:avLst/>
          </a:prstGeom>
        </p:spPr>
        <p:txBody>
          <a:bodyPr>
            <a:spAutoFit/>
          </a:bodyPr>
          <a:lstStyle/>
          <a:p>
            <a:r>
              <a:rPr lang="zh-CN" altLang="en-US" sz="1000" dirty="0">
                <a:solidFill>
                  <a:schemeClr val="bg1"/>
                </a:solidFill>
              </a:rPr>
              <a:t>能够认识劳动在人类社会发展中的重要作用，知道物质生产是人类生存和人类社会发展的基础，知道人民群众是物质生产的主要承担者和历史的创造者，知道生产力发展的重要性，知道生产力和生产关系的矛盾运动，知道在阶级社会中存在着阶级矛盾和阶级斗争，阶级斗争是推动历史发展的直接动力，初步了解人类社会形态从低级到高级的发展趋势，能够将唯物史观运用于历史学习，结合史实进行阐述和说明</a:t>
            </a:r>
          </a:p>
        </p:txBody>
      </p:sp>
      <p:grpSp>
        <p:nvGrpSpPr>
          <p:cNvPr id="42" name="组合 41"/>
          <p:cNvGrpSpPr/>
          <p:nvPr/>
        </p:nvGrpSpPr>
        <p:grpSpPr>
          <a:xfrm>
            <a:off x="1623497" y="5058778"/>
            <a:ext cx="4167989" cy="1404000"/>
            <a:chOff x="1855271" y="2909908"/>
            <a:chExt cx="3729659" cy="1404000"/>
          </a:xfrm>
          <a:solidFill>
            <a:schemeClr val="accent1">
              <a:lumMod val="75000"/>
            </a:schemeClr>
          </a:solidFill>
        </p:grpSpPr>
        <p:sp>
          <p:nvSpPr>
            <p:cNvPr id="44" name="任意多边形 124"/>
            <p:cNvSpPr/>
            <p:nvPr/>
          </p:nvSpPr>
          <p:spPr bwMode="auto">
            <a:xfrm>
              <a:off x="1855271" y="3059058"/>
              <a:ext cx="3304837" cy="1152000"/>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p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grpSp>
          <p:nvGrpSpPr>
            <p:cNvPr id="45" name="组合 44"/>
            <p:cNvGrpSpPr/>
            <p:nvPr/>
          </p:nvGrpSpPr>
          <p:grpSpPr>
            <a:xfrm rot="5400000" flipH="1">
              <a:off x="4432930" y="3161908"/>
              <a:ext cx="1404000" cy="900000"/>
              <a:chOff x="7699354" y="3855169"/>
              <a:chExt cx="2351427" cy="1507326"/>
            </a:xfrm>
            <a:grpFill/>
          </p:grpSpPr>
          <p:sp>
            <p:nvSpPr>
              <p:cNvPr id="50" name="Freeform 5"/>
              <p:cNvSpPr/>
              <p:nvPr/>
            </p:nvSpPr>
            <p:spPr bwMode="auto">
              <a:xfrm rot="5400000" flipH="1">
                <a:off x="8121405" y="3433118"/>
                <a:ext cx="1507326" cy="23514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1" name="Freeform 5"/>
              <p:cNvSpPr/>
              <p:nvPr/>
            </p:nvSpPr>
            <p:spPr bwMode="auto">
              <a:xfrm rot="5400000" flipH="1">
                <a:off x="8433093" y="3621298"/>
                <a:ext cx="863236" cy="19293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schemeClr val="bg1"/>
                    </a:solidFill>
                    <a:ea typeface="微软雅黑" panose="020B0503020204020204" pitchFamily="34" charset="-122"/>
                  </a:rPr>
                  <a:t>时空观念</a:t>
                </a:r>
              </a:p>
            </p:txBody>
          </p:sp>
        </p:grpSp>
        <p:sp>
          <p:nvSpPr>
            <p:cNvPr id="49" name="文本框 48"/>
            <p:cNvSpPr txBox="1"/>
            <p:nvPr/>
          </p:nvSpPr>
          <p:spPr>
            <a:xfrm>
              <a:off x="2417841" y="3305380"/>
              <a:ext cx="1951476" cy="246221"/>
            </a:xfrm>
            <a:prstGeom prst="rect">
              <a:avLst/>
            </a:prstGeom>
            <a:grpFill/>
          </p:spPr>
          <p:txBody>
            <a:bodyPr wrap="square" rtlCol="0">
              <a:spAutoFit/>
            </a:bodyPr>
            <a:lstStyle/>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883112" y="5022778"/>
            <a:ext cx="4716000" cy="1476000"/>
            <a:chOff x="6421664" y="2909905"/>
            <a:chExt cx="4034972" cy="961990"/>
          </a:xfrm>
          <a:solidFill>
            <a:schemeClr val="accent1">
              <a:lumMod val="75000"/>
            </a:schemeClr>
          </a:solidFill>
        </p:grpSpPr>
        <p:sp>
          <p:nvSpPr>
            <p:cNvPr id="53" name="任意多边形 116"/>
            <p:cNvSpPr/>
            <p:nvPr/>
          </p:nvSpPr>
          <p:spPr bwMode="auto">
            <a:xfrm>
              <a:off x="6896844" y="2963596"/>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p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sp>
          <p:nvSpPr>
            <p:cNvPr id="54" name="任意多边形 117"/>
            <p:cNvSpPr/>
            <p:nvPr/>
          </p:nvSpPr>
          <p:spPr bwMode="auto">
            <a:xfrm>
              <a:off x="7031892" y="3059059"/>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p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grpSp>
          <p:nvGrpSpPr>
            <p:cNvPr id="55" name="组合 54"/>
            <p:cNvGrpSpPr/>
            <p:nvPr/>
          </p:nvGrpSpPr>
          <p:grpSpPr>
            <a:xfrm rot="16200000">
              <a:off x="6483373" y="2848196"/>
              <a:ext cx="961990" cy="1085408"/>
              <a:chOff x="8439634" y="3544648"/>
              <a:chExt cx="1611146" cy="1817848"/>
            </a:xfrm>
            <a:grpFill/>
          </p:grpSpPr>
          <p:sp>
            <p:nvSpPr>
              <p:cNvPr id="6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lumMod val="40000"/>
                  <a:lumOff val="60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61" name="Freeform 5"/>
              <p:cNvSpPr/>
              <p:nvPr/>
            </p:nvSpPr>
            <p:spPr bwMode="auto">
              <a:xfrm rot="5400000">
                <a:off x="8839233" y="3849745"/>
                <a:ext cx="825379" cy="1257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schemeClr val="bg1"/>
                    </a:solidFill>
                    <a:ea typeface="微软雅黑" panose="020B0503020204020204" pitchFamily="34" charset="-122"/>
                  </a:rPr>
                  <a:t>目标要求</a:t>
                </a:r>
              </a:p>
            </p:txBody>
          </p:sp>
        </p:grpSp>
        <p:sp>
          <p:nvSpPr>
            <p:cNvPr id="59" name="文本框 58"/>
            <p:cNvSpPr txBox="1"/>
            <p:nvPr/>
          </p:nvSpPr>
          <p:spPr>
            <a:xfrm>
              <a:off x="7835039" y="3305380"/>
              <a:ext cx="1951476" cy="160476"/>
            </a:xfrm>
            <a:prstGeom prst="rect">
              <a:avLst/>
            </a:prstGeom>
            <a:grpFill/>
          </p:spPr>
          <p:txBody>
            <a:bodyPr wrap="square" rtlCol="0">
              <a:spAutoFit/>
            </a:bodyPr>
            <a:lstStyle/>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sp>
        <p:nvSpPr>
          <p:cNvPr id="62" name="矩形 61"/>
          <p:cNvSpPr/>
          <p:nvPr/>
        </p:nvSpPr>
        <p:spPr>
          <a:xfrm>
            <a:off x="1717368" y="5251311"/>
            <a:ext cx="2988000" cy="1014730"/>
          </a:xfrm>
          <a:prstGeom prst="rect">
            <a:avLst/>
          </a:prstGeom>
        </p:spPr>
        <p:txBody>
          <a:bodyPr>
            <a:spAutoFit/>
          </a:bodyPr>
          <a:lstStyle/>
          <a:p>
            <a:r>
              <a:rPr lang="zh-CN" altLang="en-US" sz="1000" dirty="0">
                <a:solidFill>
                  <a:schemeClr val="bg1"/>
                </a:solidFill>
              </a:rPr>
              <a:t>时空观念是在特定的时间联系和空间联系中对事物进行观察、分析的意识和思维方式，任何事物都是在特定的、具体的时间和空间条件下存在的，只有在特定的时空框架中，才可能对史事有准确的理解。在义务教育阶段，要求学生学会在具体的时空条件下考察历史 </a:t>
            </a:r>
          </a:p>
        </p:txBody>
      </p:sp>
      <p:sp>
        <p:nvSpPr>
          <p:cNvPr id="63" name="矩形 62"/>
          <p:cNvSpPr/>
          <p:nvPr/>
        </p:nvSpPr>
        <p:spPr>
          <a:xfrm>
            <a:off x="7058720" y="5306642"/>
            <a:ext cx="3168000" cy="860425"/>
          </a:xfrm>
          <a:prstGeom prst="rect">
            <a:avLst/>
          </a:prstGeom>
        </p:spPr>
        <p:txBody>
          <a:bodyPr>
            <a:spAutoFit/>
          </a:bodyPr>
          <a:lstStyle/>
          <a:p>
            <a:r>
              <a:rPr lang="zh-CN" altLang="en-US" sz="1000" dirty="0">
                <a:solidFill>
                  <a:schemeClr val="bg1"/>
                </a:solidFill>
              </a:rPr>
              <a:t>了解历史发展的时间顺序和空间要素，初步掌握计算历史时间和识别历史地图的方法，并能够在历史叙述中运用这些方法。能够将事件、人物、现象等历史发展的特定和总体进程及具体的地理空间中加以考察，并从历史发展的角度认识其地位和作用</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73146" y="1198676"/>
            <a:ext cx="4356001" cy="2011455"/>
            <a:chOff x="1735364" y="1570055"/>
            <a:chExt cx="4034973" cy="961990"/>
          </a:xfrm>
        </p:grpSpPr>
        <p:sp>
          <p:nvSpPr>
            <p:cNvPr id="14" name="任意多边形 109"/>
            <p:cNvSpPr/>
            <p:nvPr/>
          </p:nvSpPr>
          <p:spPr bwMode="auto">
            <a:xfrm>
              <a:off x="1735364" y="1623746"/>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solidFill>
              <a:schemeClr val="accent1">
                <a:lumMod val="75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sp>
          <p:nvSpPr>
            <p:cNvPr id="15" name="任意多边形 110"/>
            <p:cNvSpPr/>
            <p:nvPr/>
          </p:nvSpPr>
          <p:spPr bwMode="auto">
            <a:xfrm>
              <a:off x="1855271" y="1719209"/>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1D345D"/>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grpSp>
          <p:nvGrpSpPr>
            <p:cNvPr id="16" name="组合 15"/>
            <p:cNvGrpSpPr/>
            <p:nvPr/>
          </p:nvGrpSpPr>
          <p:grpSpPr>
            <a:xfrm rot="5400000" flipH="1">
              <a:off x="4746638" y="1508346"/>
              <a:ext cx="961990" cy="1085408"/>
              <a:chOff x="8439634" y="3544647"/>
              <a:chExt cx="1611146" cy="1817848"/>
            </a:xfrm>
          </p:grpSpPr>
          <p:sp>
            <p:nvSpPr>
              <p:cNvPr id="23" name="Freeform 5"/>
              <p:cNvSpPr/>
              <p:nvPr/>
            </p:nvSpPr>
            <p:spPr bwMode="auto">
              <a:xfrm rot="5400000" flipH="1">
                <a:off x="8336283" y="3647998"/>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lumMod val="60000"/>
                  <a:lumOff val="40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 name="Freeform 5"/>
              <p:cNvSpPr/>
              <p:nvPr/>
            </p:nvSpPr>
            <p:spPr bwMode="auto">
              <a:xfrm rot="5400000" flipH="1">
                <a:off x="8727965" y="3813423"/>
                <a:ext cx="973580"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D345D"/>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schemeClr val="bg1"/>
                    </a:solidFill>
                    <a:ea typeface="微软雅黑" panose="020B0503020204020204" pitchFamily="34" charset="-122"/>
                  </a:rPr>
                  <a:t>史料实证</a:t>
                </a:r>
              </a:p>
            </p:txBody>
          </p:sp>
        </p:grpSp>
        <p:sp>
          <p:nvSpPr>
            <p:cNvPr id="20" name="文本框 19"/>
            <p:cNvSpPr txBox="1"/>
            <p:nvPr/>
          </p:nvSpPr>
          <p:spPr>
            <a:xfrm>
              <a:off x="2131634" y="1760638"/>
              <a:ext cx="2367628" cy="706085"/>
            </a:xfrm>
            <a:prstGeom prst="rect">
              <a:avLst/>
            </a:prstGeom>
            <a:noFill/>
          </p:spPr>
          <p:txBody>
            <a:bodyPr wrap="square" rtlCol="0">
              <a:spAutoFit/>
            </a:bodyPr>
            <a:lstStyle/>
            <a:p>
              <a:pPr algn="just"/>
              <a:r>
                <a:rPr lang="zh-CN" altLang="en-US" sz="1000" dirty="0">
                  <a:solidFill>
                    <a:schemeClr val="bg1"/>
                  </a:solidFill>
                </a:rPr>
                <a:t>史料实证是指对获取的史料进行辨析，并运用可信史料努力重现历史真实的态度与方法。史料是认识历史的主要依据，要形成对历史的正确、客观的认识，必须重视史料的搜集和 如何 解读，并在学习和探究活动中加以运用。在义务教育阶段，要求学生初步学会依靠可信史料了解和认识历史。</a:t>
              </a:r>
            </a:p>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604949" y="1223000"/>
            <a:ext cx="4932000" cy="1894649"/>
            <a:chOff x="6421664" y="1570055"/>
            <a:chExt cx="4034972" cy="961990"/>
          </a:xfrm>
        </p:grpSpPr>
        <p:sp>
          <p:nvSpPr>
            <p:cNvPr id="26" name="任意多边形 43"/>
            <p:cNvSpPr/>
            <p:nvPr/>
          </p:nvSpPr>
          <p:spPr bwMode="auto">
            <a:xfrm>
              <a:off x="6896844" y="1623746"/>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solidFill>
              <a:schemeClr val="accent1">
                <a:lumMod val="75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sp>
          <p:nvSpPr>
            <p:cNvPr id="27" name="任意多边形 48"/>
            <p:cNvSpPr/>
            <p:nvPr/>
          </p:nvSpPr>
          <p:spPr bwMode="auto">
            <a:xfrm>
              <a:off x="7031892" y="1719209"/>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2">
                <a:lumMod val="2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ea typeface="微软雅黑" panose="020B0503020204020204" pitchFamily="34" charset="-122"/>
              </a:endParaRPr>
            </a:p>
          </p:txBody>
        </p:sp>
        <p:grpSp>
          <p:nvGrpSpPr>
            <p:cNvPr id="28" name="组合 27"/>
            <p:cNvGrpSpPr/>
            <p:nvPr/>
          </p:nvGrpSpPr>
          <p:grpSpPr>
            <a:xfrm rot="16200000">
              <a:off x="6483373" y="1508346"/>
              <a:ext cx="961990" cy="1085408"/>
              <a:chOff x="8439635" y="3544648"/>
              <a:chExt cx="1611146" cy="1817848"/>
            </a:xfrm>
          </p:grpSpPr>
          <p:sp>
            <p:nvSpPr>
              <p:cNvPr id="35" name="Freeform 5"/>
              <p:cNvSpPr/>
              <p:nvPr/>
            </p:nvSpPr>
            <p:spPr bwMode="auto">
              <a:xfrm rot="5400000">
                <a:off x="8336284"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lumMod val="40000"/>
                  <a:lumOff val="60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6" name="Freeform 5"/>
              <p:cNvSpPr/>
              <p:nvPr/>
            </p:nvSpPr>
            <p:spPr bwMode="auto">
              <a:xfrm rot="5400000">
                <a:off x="8813210" y="3923666"/>
                <a:ext cx="838558" cy="11093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3B3838"/>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schemeClr val="bg1"/>
                    </a:solidFill>
                    <a:ea typeface="微软雅黑" panose="020B0503020204020204" pitchFamily="34" charset="-122"/>
                  </a:rPr>
                  <a:t>目标要求</a:t>
                </a:r>
              </a:p>
            </p:txBody>
          </p:sp>
        </p:grpSp>
        <p:sp>
          <p:nvSpPr>
            <p:cNvPr id="32" name="文本框 31"/>
            <p:cNvSpPr txBox="1"/>
            <p:nvPr/>
          </p:nvSpPr>
          <p:spPr>
            <a:xfrm>
              <a:off x="7835039" y="1971521"/>
              <a:ext cx="1951476" cy="107861"/>
            </a:xfrm>
            <a:prstGeom prst="rect">
              <a:avLst/>
            </a:prstGeom>
            <a:noFill/>
          </p:spPr>
          <p:txBody>
            <a:bodyPr wrap="square" rtlCol="0">
              <a:spAutoFit/>
            </a:bodyPr>
            <a:lstStyle/>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755780" y="158517"/>
            <a:ext cx="4627984" cy="45012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t>义务教育历史课程理念及目标解读</a:t>
            </a:r>
          </a:p>
        </p:txBody>
      </p:sp>
      <p:sp>
        <p:nvSpPr>
          <p:cNvPr id="38" name="矩形 37"/>
          <p:cNvSpPr/>
          <p:nvPr/>
        </p:nvSpPr>
        <p:spPr>
          <a:xfrm>
            <a:off x="755780" y="837715"/>
            <a:ext cx="2932533" cy="3609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义务教育历史课程目标解读</a:t>
            </a:r>
          </a:p>
        </p:txBody>
      </p:sp>
      <p:sp>
        <p:nvSpPr>
          <p:cNvPr id="41" name="矩形 40"/>
          <p:cNvSpPr/>
          <p:nvPr/>
        </p:nvSpPr>
        <p:spPr>
          <a:xfrm>
            <a:off x="6723252" y="1632502"/>
            <a:ext cx="3276000" cy="246221"/>
          </a:xfrm>
          <a:prstGeom prst="rect">
            <a:avLst/>
          </a:prstGeom>
        </p:spPr>
        <p:txBody>
          <a:bodyPr>
            <a:spAutoFit/>
          </a:bodyPr>
          <a:lstStyle/>
          <a:p>
            <a:endParaRPr lang="zh-CN" altLang="en-US" sz="1000" dirty="0">
              <a:solidFill>
                <a:schemeClr val="bg1"/>
              </a:solidFill>
            </a:endParaRPr>
          </a:p>
        </p:txBody>
      </p:sp>
      <p:grpSp>
        <p:nvGrpSpPr>
          <p:cNvPr id="42" name="组合 41"/>
          <p:cNvGrpSpPr/>
          <p:nvPr/>
        </p:nvGrpSpPr>
        <p:grpSpPr>
          <a:xfrm>
            <a:off x="1248090" y="3377775"/>
            <a:ext cx="4398494" cy="1476000"/>
            <a:chOff x="1855271" y="2932861"/>
            <a:chExt cx="3935923" cy="1404000"/>
          </a:xfrm>
        </p:grpSpPr>
        <p:sp>
          <p:nvSpPr>
            <p:cNvPr id="44" name="任意多边形 124"/>
            <p:cNvSpPr/>
            <p:nvPr/>
          </p:nvSpPr>
          <p:spPr bwMode="auto">
            <a:xfrm>
              <a:off x="1855271" y="3059058"/>
              <a:ext cx="3304837" cy="1152000"/>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2A4B86"/>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grpSp>
          <p:nvGrpSpPr>
            <p:cNvPr id="45" name="组合 44"/>
            <p:cNvGrpSpPr/>
            <p:nvPr/>
          </p:nvGrpSpPr>
          <p:grpSpPr>
            <a:xfrm rot="5400000" flipH="1">
              <a:off x="4639194" y="3184861"/>
              <a:ext cx="1404000" cy="900000"/>
              <a:chOff x="7660913" y="3509717"/>
              <a:chExt cx="2351427" cy="1507326"/>
            </a:xfrm>
          </p:grpSpPr>
          <p:sp>
            <p:nvSpPr>
              <p:cNvPr id="50" name="Freeform 5"/>
              <p:cNvSpPr/>
              <p:nvPr/>
            </p:nvSpPr>
            <p:spPr bwMode="auto">
              <a:xfrm rot="5400000" flipH="1">
                <a:off x="8082963" y="3087666"/>
                <a:ext cx="1507326" cy="23514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lumMod val="60000"/>
                  <a:lumOff val="40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1" name="Freeform 5"/>
              <p:cNvSpPr/>
              <p:nvPr/>
            </p:nvSpPr>
            <p:spPr bwMode="auto">
              <a:xfrm rot="5400000" flipH="1">
                <a:off x="8374419" y="3269184"/>
                <a:ext cx="863236" cy="192937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A4B86"/>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schemeClr val="bg1"/>
                    </a:solidFill>
                    <a:ea typeface="微软雅黑" panose="020B0503020204020204" pitchFamily="34" charset="-122"/>
                  </a:rPr>
                  <a:t>历史解释</a:t>
                </a:r>
              </a:p>
            </p:txBody>
          </p:sp>
        </p:grpSp>
        <p:sp>
          <p:nvSpPr>
            <p:cNvPr id="49" name="文本框 48"/>
            <p:cNvSpPr txBox="1"/>
            <p:nvPr/>
          </p:nvSpPr>
          <p:spPr>
            <a:xfrm>
              <a:off x="2417841" y="3305380"/>
              <a:ext cx="1951476" cy="246221"/>
            </a:xfrm>
            <a:prstGeom prst="rect">
              <a:avLst/>
            </a:prstGeom>
            <a:noFill/>
          </p:spPr>
          <p:txBody>
            <a:bodyPr wrap="square" rtlCol="0">
              <a:spAutoFit/>
            </a:bodyPr>
            <a:lstStyle/>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632377" y="3354280"/>
            <a:ext cx="4716000" cy="1476000"/>
            <a:chOff x="6421664" y="2909905"/>
            <a:chExt cx="4034972" cy="961990"/>
          </a:xfrm>
        </p:grpSpPr>
        <p:sp>
          <p:nvSpPr>
            <p:cNvPr id="53" name="任意多边形 116"/>
            <p:cNvSpPr/>
            <p:nvPr/>
          </p:nvSpPr>
          <p:spPr bwMode="auto">
            <a:xfrm>
              <a:off x="6896844" y="2963596"/>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solidFill>
              <a:schemeClr val="accent1">
                <a:lumMod val="75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sp>
          <p:nvSpPr>
            <p:cNvPr id="54" name="任意多边形 117"/>
            <p:cNvSpPr/>
            <p:nvPr/>
          </p:nvSpPr>
          <p:spPr bwMode="auto">
            <a:xfrm>
              <a:off x="7031892" y="3059059"/>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2">
                <a:lumMod val="50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grpSp>
          <p:nvGrpSpPr>
            <p:cNvPr id="55" name="组合 54"/>
            <p:cNvGrpSpPr/>
            <p:nvPr/>
          </p:nvGrpSpPr>
          <p:grpSpPr>
            <a:xfrm rot="16200000">
              <a:off x="6483373" y="2848196"/>
              <a:ext cx="961990" cy="1085408"/>
              <a:chOff x="8439634" y="3544648"/>
              <a:chExt cx="1611146" cy="1817848"/>
            </a:xfrm>
          </p:grpSpPr>
          <p:sp>
            <p:nvSpPr>
              <p:cNvPr id="6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lumMod val="60000"/>
                  <a:lumOff val="40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61" name="Freeform 5"/>
              <p:cNvSpPr/>
              <p:nvPr/>
            </p:nvSpPr>
            <p:spPr bwMode="auto">
              <a:xfrm rot="5400000">
                <a:off x="8839233" y="3849745"/>
                <a:ext cx="825379" cy="1257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76717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prstClr val="black"/>
                    </a:solidFill>
                    <a:ea typeface="微软雅黑" panose="020B0503020204020204" pitchFamily="34" charset="-122"/>
                  </a:rPr>
                  <a:t>目标要求</a:t>
                </a:r>
              </a:p>
            </p:txBody>
          </p:sp>
        </p:grpSp>
        <p:sp>
          <p:nvSpPr>
            <p:cNvPr id="59" name="文本框 58"/>
            <p:cNvSpPr txBox="1"/>
            <p:nvPr/>
          </p:nvSpPr>
          <p:spPr>
            <a:xfrm>
              <a:off x="7835039" y="3305380"/>
              <a:ext cx="1951476" cy="160476"/>
            </a:xfrm>
            <a:prstGeom prst="rect">
              <a:avLst/>
            </a:prstGeom>
            <a:noFill/>
          </p:spPr>
          <p:txBody>
            <a:bodyPr wrap="square" rtlCol="0">
              <a:spAutoFit/>
            </a:bodyPr>
            <a:lstStyle/>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sp>
        <p:nvSpPr>
          <p:cNvPr id="63" name="矩形 62"/>
          <p:cNvSpPr/>
          <p:nvPr/>
        </p:nvSpPr>
        <p:spPr>
          <a:xfrm>
            <a:off x="6653428" y="3822525"/>
            <a:ext cx="3168000" cy="246221"/>
          </a:xfrm>
          <a:prstGeom prst="rect">
            <a:avLst/>
          </a:prstGeom>
        </p:spPr>
        <p:txBody>
          <a:bodyPr>
            <a:spAutoFit/>
          </a:bodyPr>
          <a:lstStyle/>
          <a:p>
            <a:endParaRPr lang="zh-CN" altLang="en-US" sz="1000" dirty="0">
              <a:solidFill>
                <a:schemeClr val="bg1"/>
              </a:solidFill>
            </a:endParaRPr>
          </a:p>
        </p:txBody>
      </p:sp>
      <p:sp>
        <p:nvSpPr>
          <p:cNvPr id="3" name="矩形 2"/>
          <p:cNvSpPr/>
          <p:nvPr/>
        </p:nvSpPr>
        <p:spPr>
          <a:xfrm>
            <a:off x="6914742" y="1814816"/>
            <a:ext cx="3132000" cy="706755"/>
          </a:xfrm>
          <a:prstGeom prst="rect">
            <a:avLst/>
          </a:prstGeom>
        </p:spPr>
        <p:txBody>
          <a:bodyPr>
            <a:spAutoFit/>
          </a:bodyPr>
          <a:lstStyle/>
          <a:p>
            <a:r>
              <a:rPr lang="zh-CN" altLang="en-US" sz="1000" dirty="0">
                <a:solidFill>
                  <a:schemeClr val="bg1"/>
                </a:solidFill>
              </a:rPr>
              <a:t>了解史料的主要类型，初步学会从多种渠道获取历史信息，提高对史料的识读能力，能够尝试运用史料说明历史问题，学会根据可信史料对历史进行论述，初步形成重证据的意识和处理历史信息的能力</a:t>
            </a:r>
          </a:p>
        </p:txBody>
      </p:sp>
      <p:sp>
        <p:nvSpPr>
          <p:cNvPr id="4" name="矩形 3"/>
          <p:cNvSpPr/>
          <p:nvPr/>
        </p:nvSpPr>
        <p:spPr>
          <a:xfrm>
            <a:off x="1600944" y="3570441"/>
            <a:ext cx="3168000" cy="1168400"/>
          </a:xfrm>
          <a:prstGeom prst="rect">
            <a:avLst/>
          </a:prstGeom>
        </p:spPr>
        <p:txBody>
          <a:bodyPr>
            <a:spAutoFit/>
          </a:bodyPr>
          <a:lstStyle/>
          <a:p>
            <a:r>
              <a:rPr lang="zh-CN" altLang="en-US" sz="1000" dirty="0">
                <a:solidFill>
                  <a:schemeClr val="bg1"/>
                </a:solidFill>
              </a:rPr>
              <a:t>历史解释是指以史料为依据，客观地认识和评判历史的态度和方法。所有历史叙述本质上都是对历史的解释，即便是对基本事实的陈述也包含了陈述者的主观认识。只有通过对史料的搜集、整理和辨析，辩证、客观地描述历史，揭示历史表象背后的深层因果关系，才能不断接近历史。在义务教育阶段，要求学生初步学会有理有据地表达自己对历史的看法</a:t>
            </a:r>
          </a:p>
        </p:txBody>
      </p:sp>
      <p:sp>
        <p:nvSpPr>
          <p:cNvPr id="5" name="矩形 4"/>
          <p:cNvSpPr/>
          <p:nvPr/>
        </p:nvSpPr>
        <p:spPr>
          <a:xfrm>
            <a:off x="6811063" y="3684781"/>
            <a:ext cx="3132000" cy="706755"/>
          </a:xfrm>
          <a:prstGeom prst="rect">
            <a:avLst/>
          </a:prstGeom>
        </p:spPr>
        <p:txBody>
          <a:bodyPr>
            <a:spAutoFit/>
          </a:bodyPr>
          <a:lstStyle/>
          <a:p>
            <a:r>
              <a:rPr lang="zh-CN" altLang="en-US" sz="1000" dirty="0">
                <a:solidFill>
                  <a:schemeClr val="bg1"/>
                </a:solidFill>
              </a:rPr>
              <a:t>能够区分历史叙事中的史实，能够客观叙述与分析历史，有理有据地表达自己的看法，在理解和辨析相关史料的基础上，尝试发展和提出新的问题加以论证，形成自己的历史认识</a:t>
            </a:r>
          </a:p>
        </p:txBody>
      </p:sp>
      <p:grpSp>
        <p:nvGrpSpPr>
          <p:cNvPr id="43" name="组合 42"/>
          <p:cNvGrpSpPr/>
          <p:nvPr/>
        </p:nvGrpSpPr>
        <p:grpSpPr>
          <a:xfrm>
            <a:off x="1361309" y="4799354"/>
            <a:ext cx="4140001" cy="1980000"/>
            <a:chOff x="1735364" y="4249754"/>
            <a:chExt cx="4034973" cy="961990"/>
          </a:xfrm>
        </p:grpSpPr>
        <p:sp>
          <p:nvSpPr>
            <p:cNvPr id="46" name="任意多边形 137"/>
            <p:cNvSpPr/>
            <p:nvPr/>
          </p:nvSpPr>
          <p:spPr bwMode="auto">
            <a:xfrm>
              <a:off x="1735364" y="4303446"/>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solidFill>
              <a:schemeClr val="accent1">
                <a:lumMod val="75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sp>
          <p:nvSpPr>
            <p:cNvPr id="47" name="任意多边形 138"/>
            <p:cNvSpPr/>
            <p:nvPr/>
          </p:nvSpPr>
          <p:spPr bwMode="auto">
            <a:xfrm>
              <a:off x="1855271" y="4398909"/>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4368AA"/>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grpSp>
          <p:nvGrpSpPr>
            <p:cNvPr id="48" name="组合 47"/>
            <p:cNvGrpSpPr/>
            <p:nvPr/>
          </p:nvGrpSpPr>
          <p:grpSpPr>
            <a:xfrm rot="5400000" flipH="1">
              <a:off x="4746638" y="4188045"/>
              <a:ext cx="961990" cy="1085408"/>
              <a:chOff x="8439636" y="3544647"/>
              <a:chExt cx="1611146" cy="1817848"/>
            </a:xfrm>
          </p:grpSpPr>
          <p:sp>
            <p:nvSpPr>
              <p:cNvPr id="65" name="Freeform 5"/>
              <p:cNvSpPr/>
              <p:nvPr/>
            </p:nvSpPr>
            <p:spPr bwMode="auto">
              <a:xfrm rot="5400000" flipH="1">
                <a:off x="8336285" y="3647998"/>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lumMod val="60000"/>
                  <a:lumOff val="40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66" name="Freeform 5"/>
              <p:cNvSpPr/>
              <p:nvPr/>
            </p:nvSpPr>
            <p:spPr bwMode="auto">
              <a:xfrm rot="5400000" flipH="1">
                <a:off x="8730043" y="3799881"/>
                <a:ext cx="998978"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4368AA"/>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prstClr val="black"/>
                    </a:solidFill>
                    <a:ea typeface="微软雅黑" panose="020B0503020204020204" pitchFamily="34" charset="-122"/>
                  </a:rPr>
                  <a:t>家国情怀</a:t>
                </a:r>
              </a:p>
            </p:txBody>
          </p:sp>
        </p:grpSp>
        <p:sp>
          <p:nvSpPr>
            <p:cNvPr id="64" name="文本框 63"/>
            <p:cNvSpPr txBox="1"/>
            <p:nvPr/>
          </p:nvSpPr>
          <p:spPr>
            <a:xfrm>
              <a:off x="2417841" y="4651906"/>
              <a:ext cx="1951476" cy="149534"/>
            </a:xfrm>
            <a:prstGeom prst="rect">
              <a:avLst/>
            </a:prstGeom>
            <a:noFill/>
          </p:spPr>
          <p:txBody>
            <a:bodyPr wrap="square" rtlCol="0">
              <a:spAutoFit/>
            </a:bodyPr>
            <a:lstStyle/>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5528944" y="5000623"/>
            <a:ext cx="5635626" cy="1800225"/>
            <a:chOff x="6254033" y="4245682"/>
            <a:chExt cx="4202603" cy="961990"/>
          </a:xfrm>
          <a:solidFill>
            <a:schemeClr val="bg2">
              <a:lumMod val="25000"/>
            </a:schemeClr>
          </a:solidFill>
        </p:grpSpPr>
        <p:sp>
          <p:nvSpPr>
            <p:cNvPr id="68" name="任意多边形 130"/>
            <p:cNvSpPr/>
            <p:nvPr/>
          </p:nvSpPr>
          <p:spPr bwMode="auto">
            <a:xfrm>
              <a:off x="6896844" y="4303446"/>
              <a:ext cx="3559792" cy="85460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solidFill>
              <a:schemeClr val="accent1">
                <a:lumMod val="75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sp>
          <p:nvSpPr>
            <p:cNvPr id="69" name="任意多边形 131"/>
            <p:cNvSpPr/>
            <p:nvPr/>
          </p:nvSpPr>
          <p:spPr bwMode="auto">
            <a:xfrm>
              <a:off x="7031892" y="4398909"/>
              <a:ext cx="3304837" cy="66368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grp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a typeface="微软雅黑" panose="020B0503020204020204" pitchFamily="34" charset="-122"/>
              </a:endParaRPr>
            </a:p>
          </p:txBody>
        </p:sp>
        <p:grpSp>
          <p:nvGrpSpPr>
            <p:cNvPr id="70" name="组合 69"/>
            <p:cNvGrpSpPr/>
            <p:nvPr/>
          </p:nvGrpSpPr>
          <p:grpSpPr>
            <a:xfrm rot="16200000">
              <a:off x="6274273" y="4225443"/>
              <a:ext cx="961990" cy="1002469"/>
              <a:chOff x="8446455" y="3263899"/>
              <a:chExt cx="1611146" cy="1678941"/>
            </a:xfrm>
            <a:grpFill/>
          </p:grpSpPr>
          <p:sp>
            <p:nvSpPr>
              <p:cNvPr id="75" name="Freeform 5"/>
              <p:cNvSpPr/>
              <p:nvPr/>
            </p:nvSpPr>
            <p:spPr bwMode="auto">
              <a:xfrm rot="5400000">
                <a:off x="8412557" y="3297796"/>
                <a:ext cx="1678941"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lumMod val="60000"/>
                  <a:lumOff val="40000"/>
                </a:schemeClr>
              </a:soli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76" name="Freeform 5"/>
              <p:cNvSpPr/>
              <p:nvPr/>
            </p:nvSpPr>
            <p:spPr bwMode="auto">
              <a:xfrm rot="5400000">
                <a:off x="8863980" y="3568010"/>
                <a:ext cx="762157" cy="12083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2">
                  <a:lumMod val="50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lgn="ctr"/>
                <a:r>
                  <a:rPr lang="zh-CN" altLang="en-US" dirty="0">
                    <a:solidFill>
                      <a:prstClr val="black"/>
                    </a:solidFill>
                    <a:ea typeface="微软雅黑" panose="020B0503020204020204" pitchFamily="34" charset="-122"/>
                  </a:rPr>
                  <a:t>目标要求</a:t>
                </a:r>
              </a:p>
            </p:txBody>
          </p:sp>
        </p:grpSp>
        <p:sp>
          <p:nvSpPr>
            <p:cNvPr id="74" name="文本框 73"/>
            <p:cNvSpPr txBox="1"/>
            <p:nvPr/>
          </p:nvSpPr>
          <p:spPr>
            <a:xfrm>
              <a:off x="7835039" y="4651906"/>
              <a:ext cx="1951476" cy="149534"/>
            </a:xfrm>
            <a:prstGeom prst="rect">
              <a:avLst/>
            </a:prstGeom>
            <a:grpFill/>
          </p:spPr>
          <p:txBody>
            <a:bodyPr wrap="square" rtlCol="0">
              <a:spAutoFit/>
            </a:bodyPr>
            <a:lstStyle/>
            <a:p>
              <a:pPr algn="just"/>
              <a:endParaRPr lang="zh-CN" altLang="en-US" sz="1000" dirty="0">
                <a:solidFill>
                  <a:srgbClr val="F9F9F9"/>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1529905" y="5167401"/>
            <a:ext cx="2988000" cy="1292662"/>
          </a:xfrm>
          <a:prstGeom prst="rect">
            <a:avLst/>
          </a:prstGeom>
        </p:spPr>
        <p:txBody>
          <a:bodyPr>
            <a:spAutoFit/>
          </a:bodyPr>
          <a:lstStyle/>
          <a:p>
            <a:r>
              <a:rPr lang="zh-CN" altLang="en-US" sz="1000" dirty="0">
                <a:solidFill>
                  <a:schemeClr val="bg1"/>
                </a:solidFill>
              </a:rPr>
              <a:t>家国情怀是学习和探究历史应具有的人文追求与社会责任  学习和探究历史应充满人文情怀并关注现实问题，热爱家乡，热爱祖国，放眼世界，以服  务于国家富强、中华民族伟大复兴和人类命运共同体的构建 ，在义务教育阶段，要求学生形成对家乡、国家和中华民族的认同，具有国际视野，有理  想、有担当</a:t>
            </a:r>
            <a:r>
              <a:rPr lang="zh-CN" altLang="en-US" dirty="0">
                <a:solidFill>
                  <a:schemeClr val="bg1"/>
                </a:solidFill>
              </a:rPr>
              <a:t>。</a:t>
            </a:r>
          </a:p>
        </p:txBody>
      </p:sp>
      <p:sp>
        <p:nvSpPr>
          <p:cNvPr id="7" name="矩形 6"/>
          <p:cNvSpPr/>
          <p:nvPr/>
        </p:nvSpPr>
        <p:spPr>
          <a:xfrm>
            <a:off x="6931660" y="5378450"/>
            <a:ext cx="3816985" cy="975995"/>
          </a:xfrm>
          <a:prstGeom prst="rect">
            <a:avLst/>
          </a:prstGeom>
        </p:spPr>
        <p:txBody>
          <a:bodyPr wrap="square">
            <a:spAutoFit/>
          </a:bodyPr>
          <a:lstStyle/>
          <a:p>
            <a:pPr fontAlgn="auto">
              <a:lnSpc>
                <a:spcPts val="1380"/>
              </a:lnSpc>
            </a:pPr>
            <a:r>
              <a:rPr lang="zh-CN" altLang="en-US" sz="900" dirty="0">
                <a:solidFill>
                  <a:schemeClr val="bg1"/>
                </a:solidFill>
              </a:rPr>
              <a:t>能够从历史的角度认识中国国情，认识中华民族多元一体的历史发展趋势，增强热爱家乡、热爱祖国的情感。了解中国历史上的英雄人物、崇高英雄气概，传承民族气节，培育和践行社会主义核心价值观，把握习近平新时代中国特色社会主义核心，树立中国特色社会主义道路自信、理论自信、制度自信、文化自信</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03</a:t>
            </a:r>
            <a:endParaRPr lang="zh-CN" altLang="en-US" sz="3200" dirty="0"/>
          </a:p>
        </p:txBody>
      </p:sp>
      <p:sp>
        <p:nvSpPr>
          <p:cNvPr id="20" name="矩形 19"/>
          <p:cNvSpPr/>
          <p:nvPr/>
        </p:nvSpPr>
        <p:spPr>
          <a:xfrm>
            <a:off x="1525533" y="687897"/>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latin typeface="宋体" panose="02010600030101010101" pitchFamily="2" charset="-122"/>
              </a:rPr>
              <a:t>中国近现代史内容分析</a:t>
            </a:r>
            <a:endParaRPr lang="en-US" altLang="zh-CN" dirty="0">
              <a:latin typeface="宋体" panose="02010600030101010101" pitchFamily="2" charset="-122"/>
            </a:endParaRPr>
          </a:p>
        </p:txBody>
      </p:sp>
      <p:graphicFrame>
        <p:nvGraphicFramePr>
          <p:cNvPr id="27" name="表格 26"/>
          <p:cNvGraphicFramePr>
            <a:graphicFrameLocks noGrp="1"/>
          </p:cNvGraphicFramePr>
          <p:nvPr/>
        </p:nvGraphicFramePr>
        <p:xfrm>
          <a:off x="1451610" y="1258570"/>
          <a:ext cx="9516110" cy="4356735"/>
        </p:xfrm>
        <a:graphic>
          <a:graphicData uri="http://schemas.openxmlformats.org/drawingml/2006/table">
            <a:tbl>
              <a:tblPr firstRow="1" bandRow="1">
                <a:tableStyleId>{5C22544A-7EE6-4342-B048-85BDC9FD1C3A}</a:tableStyleId>
              </a:tblPr>
              <a:tblGrid>
                <a:gridCol w="551180">
                  <a:extLst>
                    <a:ext uri="{9D8B030D-6E8A-4147-A177-3AD203B41FA5}">
                      <a16:colId xmlns:a16="http://schemas.microsoft.com/office/drawing/2014/main" val="20000"/>
                    </a:ext>
                  </a:extLst>
                </a:gridCol>
                <a:gridCol w="5792470">
                  <a:extLst>
                    <a:ext uri="{9D8B030D-6E8A-4147-A177-3AD203B41FA5}">
                      <a16:colId xmlns:a16="http://schemas.microsoft.com/office/drawing/2014/main" val="20001"/>
                    </a:ext>
                  </a:extLst>
                </a:gridCol>
                <a:gridCol w="3172460">
                  <a:extLst>
                    <a:ext uri="{9D8B030D-6E8A-4147-A177-3AD203B41FA5}">
                      <a16:colId xmlns:a16="http://schemas.microsoft.com/office/drawing/2014/main" val="20002"/>
                    </a:ext>
                  </a:extLst>
                </a:gridCol>
              </a:tblGrid>
              <a:tr h="476250">
                <a:tc rowSpan="5">
                  <a:txBody>
                    <a:bodyPr/>
                    <a:lstStyle/>
                    <a:p>
                      <a:pPr algn="ctr"/>
                      <a:r>
                        <a:rPr lang="en-US" altLang="zh-CN" dirty="0"/>
                        <a:t>       </a:t>
                      </a:r>
                      <a:r>
                        <a:rPr lang="zh-CN" altLang="en-US" dirty="0"/>
                        <a:t>                                                    中        国  近代史</a:t>
                      </a:r>
                    </a:p>
                  </a:txBody>
                  <a:tcPr/>
                </a:tc>
                <a:tc>
                  <a:txBody>
                    <a:bodyPr/>
                    <a:lstStyle/>
                    <a:p>
                      <a:pPr algn="ctr"/>
                      <a:r>
                        <a:rPr lang="zh-CN" altLang="en-US" dirty="0"/>
                        <a:t>版                块</a:t>
                      </a:r>
                    </a:p>
                  </a:txBody>
                  <a:tcPr/>
                </a:tc>
                <a:tc>
                  <a:txBody>
                    <a:bodyPr/>
                    <a:lstStyle/>
                    <a:p>
                      <a:pPr algn="ctr"/>
                      <a:r>
                        <a:rPr lang="zh-CN" altLang="en-US" dirty="0"/>
                        <a:t>学业要求</a:t>
                      </a:r>
                    </a:p>
                  </a:txBody>
                  <a:tcPr/>
                </a:tc>
                <a:extLst>
                  <a:ext uri="{0D108BD9-81ED-4DB2-BD59-A6C34878D82A}">
                    <a16:rowId xmlns:a16="http://schemas.microsoft.com/office/drawing/2014/main" val="10000"/>
                  </a:ext>
                </a:extLst>
              </a:tr>
              <a:tr h="1730375">
                <a:tc vMerge="1">
                  <a:txBody>
                    <a:bodyPr/>
                    <a:lstStyle/>
                    <a:p>
                      <a:endParaRPr lang="zh-CN"/>
                    </a:p>
                  </a:txBody>
                  <a:tcPr/>
                </a:tc>
                <a:tc>
                  <a:txBody>
                    <a:bodyPr/>
                    <a:lstStyle/>
                    <a:p>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200" b="1" baseline="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晚清时期的内忧外患与救亡图存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通过了解林则徐虎门销烟，英法联军火烧圆明园，俄国割占中国大片领土等两次鸦片战争期间的主要史事，以及</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南京条约</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等不平等条约的签订，初步认识鸦片战争对中国近代社会的影响；了解太平天国运动的兴衰；了解洋务运动的主要内容，初步认识洋务运动作用和局限性；了解十九世纪中后期的边疆危机和中法战争，知道甲午中日战争的主要战役和</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马关条约</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的主要内容，初步认识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马关条约</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与中国民族危机加剧的关系；了解戊戌变法的主要史事，认识变法的意义和局限性；知道义和团运动和抗击八国联军侵华的史事，结合</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辛丑条约</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的主要内容，认识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辛丑条约</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对中国民族民族危机全面加深的影响。</a:t>
                      </a:r>
                    </a:p>
                  </a:txBody>
                  <a:tcPr/>
                </a:tc>
                <a:tc rowSpan="2">
                  <a:txBody>
                    <a:bodyPr/>
                    <a:lstStyle/>
                    <a:p>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能够了解中国近代历史的基本线索，以及中国近代历史上重要的事件，人物，现象等，知道这些历史发生的时间和地点，原因和结果，初步养成历史时序意识和历史空间感。</a:t>
                      </a:r>
                      <a:r>
                        <a:rPr lang="zh-CN" altLang="en-US" sz="1600" dirty="0"/>
                        <a:t>（</a:t>
                      </a:r>
                      <a:r>
                        <a:rPr lang="zh-CN" altLang="en-US" b="1" dirty="0"/>
                        <a:t>唯物史观，时空观念</a:t>
                      </a:r>
                      <a:r>
                        <a:rPr lang="zh-CN" altLang="en-US" dirty="0"/>
                        <a:t>）</a:t>
                      </a:r>
                    </a:p>
                  </a:txBody>
                  <a:tcPr/>
                </a:tc>
                <a:extLst>
                  <a:ext uri="{0D108BD9-81ED-4DB2-BD59-A6C34878D82A}">
                    <a16:rowId xmlns:a16="http://schemas.microsoft.com/office/drawing/2014/main" val="10001"/>
                  </a:ext>
                </a:extLst>
              </a:tr>
              <a:tr h="209550">
                <a:tc vMerge="1">
                  <a:txBody>
                    <a:bodyPr/>
                    <a:lstStyle/>
                    <a:p>
                      <a:endParaRPr lang="zh-CN"/>
                    </a:p>
                  </a:txBody>
                  <a:tcPr/>
                </a:tc>
                <a:tc rowSpan="2">
                  <a:txBody>
                    <a:bodyPr/>
                    <a:lstStyle/>
                    <a:p>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2.</a:t>
                      </a:r>
                      <a:r>
                        <a:rPr lang="en-US" altLang="zh-CN" sz="1200" b="1" baseline="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辛亥革命与中华民国的建立</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通过了解孙中山等民主革命先行者早年的革命活动，武昌起义及中华民国成立的史事，认识辛亥革命的历史意义及局限性，知道民国初期北洋军阀的统治，了解新文化运动的基本内容，知道陈独秀，李大钊，胡适，鲁迅等新文化运动的代表人物，认识新文化运动在中国近代思想解放运动中的地位和作用。</a:t>
                      </a:r>
                    </a:p>
                  </a:txBody>
                  <a:tcPr/>
                </a:tc>
                <a:tc vMerge="1">
                  <a:txBody>
                    <a:bodyPr/>
                    <a:lstStyle/>
                    <a:p>
                      <a:endParaRPr lang="zh-CN"/>
                    </a:p>
                  </a:txBody>
                  <a:tcPr/>
                </a:tc>
                <a:extLst>
                  <a:ext uri="{0D108BD9-81ED-4DB2-BD59-A6C34878D82A}">
                    <a16:rowId xmlns:a16="http://schemas.microsoft.com/office/drawing/2014/main" val="10002"/>
                  </a:ext>
                </a:extLst>
              </a:tr>
              <a:tr h="865505">
                <a:tc vMerge="1">
                  <a:txBody>
                    <a:bodyPr/>
                    <a:lstStyle/>
                    <a:p>
                      <a:endParaRPr lang="zh-CN"/>
                    </a:p>
                  </a:txBody>
                  <a:tcPr/>
                </a:tc>
                <a:tc vMerge="1">
                  <a:txBody>
                    <a:bodyPr/>
                    <a:lstStyle/>
                    <a:p>
                      <a:endParaRPr lang="zh-CN"/>
                    </a:p>
                  </a:txBody>
                  <a:tcPr/>
                </a:tc>
                <a:tc rowSpan="2">
                  <a:txBody>
                    <a:bodyPr/>
                    <a:lstStyle/>
                    <a:p>
                      <a:r>
                        <a:rPr lang="en-US" altLang="zh-CN" sz="1200" baseline="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aseline="0" dirty="0">
                          <a:latin typeface="微软雅黑" panose="020B0503020204020204" pitchFamily="34" charset="-122"/>
                          <a:ea typeface="微软雅黑" panose="020B0503020204020204" pitchFamily="34" charset="-122"/>
                          <a:cs typeface="微软雅黑" panose="020B0503020204020204" pitchFamily="34" charset="-122"/>
                        </a:rPr>
                        <a:t>能够初步阅读和理解中国近代史的史料，并运用这些史料分析近代中国逐步成为半殖民地半封建社会的原因，认识中国近代史是中国人民反抗列强侵略，反对封建专制统治的历史。知道争取民族独立和人民解放是近代中国的历史任务。</a:t>
                      </a:r>
                      <a:r>
                        <a:rPr lang="zh-CN" altLang="en-US" sz="1200" baseline="0" dirty="0"/>
                        <a:t>（</a:t>
                      </a:r>
                      <a:r>
                        <a:rPr lang="zh-CN" altLang="en-US" sz="1400" b="1" baseline="0" dirty="0"/>
                        <a:t>唯物史观，史料实证，历史解释</a:t>
                      </a:r>
                      <a:r>
                        <a:rPr lang="zh-CN" altLang="en-US" sz="1200" baseline="0" dirty="0"/>
                        <a:t>）</a:t>
                      </a:r>
                    </a:p>
                  </a:txBody>
                  <a:tcPr/>
                </a:tc>
                <a:extLst>
                  <a:ext uri="{0D108BD9-81ED-4DB2-BD59-A6C34878D82A}">
                    <a16:rowId xmlns:a16="http://schemas.microsoft.com/office/drawing/2014/main" val="10003"/>
                  </a:ext>
                </a:extLst>
              </a:tr>
              <a:tr h="1075055">
                <a:tc vMerge="1">
                  <a:txBody>
                    <a:bodyPr/>
                    <a:lstStyle/>
                    <a:p>
                      <a:endParaRPr lang="zh-CN"/>
                    </a:p>
                  </a:txBody>
                  <a:tcPr/>
                </a:tc>
                <a:tc>
                  <a:txBody>
                    <a:bodyPr/>
                    <a:lstStyle/>
                    <a:p>
                      <a:r>
                        <a:rPr lang="en-US" altLang="zh-CN" sz="1200" b="1" dirty="0"/>
                        <a:t>3</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近代社会生活变化。</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通过了解张骞兴办实业的典型事例，知道近代中国民族工业发展的艰辛历程，通过了解开办京师大学堂，废除科举制度等近代新式教育发展的主要史实。即民国以来社会生活的变化，知道中国走向现代化的曲折过程。</a:t>
                      </a:r>
                    </a:p>
                  </a:txBody>
                  <a:tcPr/>
                </a:tc>
                <a:tc vMerge="1">
                  <a:txBody>
                    <a:bodyPr/>
                    <a:lstStyle/>
                    <a:p>
                      <a:endParaRPr lang="zh-CN"/>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220893" y="26591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03</a:t>
            </a:r>
            <a:endParaRPr lang="zh-CN" altLang="en-US" sz="3200" dirty="0"/>
          </a:p>
        </p:txBody>
      </p:sp>
      <p:sp>
        <p:nvSpPr>
          <p:cNvPr id="20" name="矩形 19"/>
          <p:cNvSpPr/>
          <p:nvPr/>
        </p:nvSpPr>
        <p:spPr>
          <a:xfrm>
            <a:off x="1496323" y="235142"/>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latin typeface="宋体" panose="02010600030101010101" pitchFamily="2" charset="-122"/>
              </a:rPr>
              <a:t>中国近现代史内容分析</a:t>
            </a:r>
            <a:endParaRPr lang="en-US" altLang="zh-CN" dirty="0">
              <a:latin typeface="宋体" panose="02010600030101010101" pitchFamily="2" charset="-122"/>
            </a:endParaRPr>
          </a:p>
        </p:txBody>
      </p:sp>
      <p:graphicFrame>
        <p:nvGraphicFramePr>
          <p:cNvPr id="27" name="表格 26"/>
          <p:cNvGraphicFramePr>
            <a:graphicFrameLocks noGrp="1"/>
          </p:cNvGraphicFramePr>
          <p:nvPr/>
        </p:nvGraphicFramePr>
        <p:xfrm>
          <a:off x="1451610" y="820420"/>
          <a:ext cx="9590405" cy="4839335"/>
        </p:xfrm>
        <a:graphic>
          <a:graphicData uri="http://schemas.openxmlformats.org/drawingml/2006/table">
            <a:tbl>
              <a:tblPr firstRow="1" bandRow="1">
                <a:tableStyleId>{5C22544A-7EE6-4342-B048-85BDC9FD1C3A}</a:tableStyleId>
              </a:tblPr>
              <a:tblGrid>
                <a:gridCol w="587375">
                  <a:extLst>
                    <a:ext uri="{9D8B030D-6E8A-4147-A177-3AD203B41FA5}">
                      <a16:colId xmlns:a16="http://schemas.microsoft.com/office/drawing/2014/main" val="20000"/>
                    </a:ext>
                  </a:extLst>
                </a:gridCol>
                <a:gridCol w="4907915">
                  <a:extLst>
                    <a:ext uri="{9D8B030D-6E8A-4147-A177-3AD203B41FA5}">
                      <a16:colId xmlns:a16="http://schemas.microsoft.com/office/drawing/2014/main" val="20001"/>
                    </a:ext>
                  </a:extLst>
                </a:gridCol>
                <a:gridCol w="4095115">
                  <a:extLst>
                    <a:ext uri="{9D8B030D-6E8A-4147-A177-3AD203B41FA5}">
                      <a16:colId xmlns:a16="http://schemas.microsoft.com/office/drawing/2014/main" val="20002"/>
                    </a:ext>
                  </a:extLst>
                </a:gridCol>
              </a:tblGrid>
              <a:tr h="474980">
                <a:tc rowSpan="5">
                  <a:txBody>
                    <a:bodyPr/>
                    <a:lstStyle/>
                    <a:p>
                      <a:pPr algn="ctr"/>
                      <a:r>
                        <a:rPr lang="zh-CN" altLang="en-US" dirty="0"/>
                        <a:t>                                            中 国  近代史</a:t>
                      </a:r>
                    </a:p>
                  </a:txBody>
                  <a:tcPr/>
                </a:tc>
                <a:tc>
                  <a:txBody>
                    <a:bodyPr/>
                    <a:lstStyle/>
                    <a:p>
                      <a:pPr algn="ctr"/>
                      <a:r>
                        <a:rPr lang="zh-CN" altLang="en-US" dirty="0"/>
                        <a:t>版                块</a:t>
                      </a:r>
                    </a:p>
                  </a:txBody>
                  <a:tcPr/>
                </a:tc>
                <a:tc>
                  <a:txBody>
                    <a:bodyPr/>
                    <a:lstStyle/>
                    <a:p>
                      <a:pPr algn="ctr"/>
                      <a:r>
                        <a:rPr lang="zh-CN" altLang="en-US" dirty="0"/>
                        <a:t>学业要求</a:t>
                      </a:r>
                    </a:p>
                  </a:txBody>
                  <a:tcPr/>
                </a:tc>
                <a:extLst>
                  <a:ext uri="{0D108BD9-81ED-4DB2-BD59-A6C34878D82A}">
                    <a16:rowId xmlns:a16="http://schemas.microsoft.com/office/drawing/2014/main" val="10000"/>
                  </a:ext>
                </a:extLst>
              </a:tr>
              <a:tr h="1687195">
                <a:tc vMerge="1">
                  <a:txBody>
                    <a:bodyPr/>
                    <a:lstStyle/>
                    <a:p>
                      <a:endParaRPr lang="zh-CN"/>
                    </a:p>
                  </a:txBody>
                  <a:tcPr/>
                </a:tc>
                <a:tc>
                  <a:txBody>
                    <a:bodyPr/>
                    <a:lstStyle/>
                    <a:p>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中国共产党成立与新民主主义革命的兴起，</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通过了解五四运动的基本史实。理解五四精神的内涵，认识五四运动是中国新民主主义革命的开端，通过了解陈独秀李大钊传播马克思主义和中国共产党第一次全国代表大会的召开等史事，认识中国共产党成立的历史意义，理解伟大建党精神，了解第一次国共合作和北伐战争等国民革命的主要内容，知道南京国民政府的成立及性质，通过了解南昌起义，八七会议，秋收起义毛泽东与朱德井岗山会师古田会议等基本史事，认识中国共产党创建人民军队和农村革命根据地的意义，认识遵义会议在中国革命史上的地位，通过了解长征途中红军爬雪山、过草地等艰难历程的史事，感悟长征精神。</a:t>
                      </a:r>
                    </a:p>
                  </a:txBody>
                  <a:tcPr/>
                </a:tc>
                <a:tc rowSpan="2">
                  <a:txBody>
                    <a:bodyPr/>
                    <a:lstStyle/>
                    <a:p>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认识捍卫国家主权和民族尊严是中华民族的优良传统。认识和感悟五四精神，伟大建党精神，长征精神，抗战精神等，继承革命传统，培养优良作风。</a:t>
                      </a:r>
                      <a:r>
                        <a:rPr lang="zh-CN" altLang="en-US" sz="1800" dirty="0"/>
                        <a:t>（</a:t>
                      </a:r>
                      <a:r>
                        <a:rPr lang="zh-CN" altLang="en-US" b="1" dirty="0"/>
                        <a:t>历史解释，家国情怀</a:t>
                      </a:r>
                      <a:r>
                        <a:rPr lang="zh-CN" altLang="en-US" dirty="0"/>
                        <a:t>）</a:t>
                      </a:r>
                    </a:p>
                  </a:txBody>
                  <a:tcPr/>
                </a:tc>
                <a:extLst>
                  <a:ext uri="{0D108BD9-81ED-4DB2-BD59-A6C34878D82A}">
                    <a16:rowId xmlns:a16="http://schemas.microsoft.com/office/drawing/2014/main" val="10001"/>
                  </a:ext>
                </a:extLst>
              </a:tr>
              <a:tr h="209550">
                <a:tc vMerge="1">
                  <a:txBody>
                    <a:bodyPr/>
                    <a:lstStyle/>
                    <a:p>
                      <a:endParaRPr lang="zh-CN"/>
                    </a:p>
                  </a:txBody>
                  <a:tcPr/>
                </a:tc>
                <a:tc rowSpan="2">
                  <a:txBody>
                    <a:bodyPr/>
                    <a:lstStyle/>
                    <a:p>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中华民族的抗日战争。</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通过了解九一八事变，东北抗联，一二九运动，西安事变，七七事变，南京大屠杀，正面战场和敌后战场的抗战等史实，认识日本侵华的罪行，认识中国人民</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年抗战的艰苦历程，认识中国共产党是全民族抗战的中流砥柱，知道中国战场是世界反法西斯战争的东方主战场，体会中国军民在抗日战争中孕育的抗战精神，认识抗日战争胜利在中华民族伟大复兴中的历史意义。通过了解中共七大，认识确立毛泽东思想作为党的指导思想的重大意义。</a:t>
                      </a:r>
                    </a:p>
                  </a:txBody>
                  <a:tcPr/>
                </a:tc>
                <a:tc vMerge="1">
                  <a:txBody>
                    <a:bodyPr/>
                    <a:lstStyle/>
                    <a:p>
                      <a:endParaRPr lang="zh-CN"/>
                    </a:p>
                  </a:txBody>
                  <a:tcPr/>
                </a:tc>
                <a:extLst>
                  <a:ext uri="{0D108BD9-81ED-4DB2-BD59-A6C34878D82A}">
                    <a16:rowId xmlns:a16="http://schemas.microsoft.com/office/drawing/2014/main" val="10002"/>
                  </a:ext>
                </a:extLst>
              </a:tr>
              <a:tr h="864870">
                <a:tc vMerge="1">
                  <a:txBody>
                    <a:bodyPr/>
                    <a:lstStyle/>
                    <a:p>
                      <a:endParaRPr lang="zh-CN"/>
                    </a:p>
                  </a:txBody>
                  <a:tcPr/>
                </a:tc>
                <a:tc vMerge="1">
                  <a:txBody>
                    <a:bodyPr/>
                    <a:lstStyle/>
                    <a:p>
                      <a:endParaRPr lang="zh-CN"/>
                    </a:p>
                  </a:txBody>
                  <a:tcPr/>
                </a:tc>
                <a:tc rowSpan="2">
                  <a:txBody>
                    <a:bodyPr/>
                    <a:lstStyle/>
                    <a:p>
                      <a:r>
                        <a:rPr lang="en-US" altLang="zh-CN" sz="1200" baseline="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aseline="0" dirty="0">
                          <a:latin typeface="微软雅黑" panose="020B0503020204020204" pitchFamily="34" charset="-122"/>
                          <a:ea typeface="微软雅黑" panose="020B0503020204020204" pitchFamily="34" charset="-122"/>
                          <a:cs typeface="微软雅黑" panose="020B0503020204020204" pitchFamily="34" charset="-122"/>
                        </a:rPr>
                        <a:t>通过学习近代历史，知道民族民主革命的艰巨性，认识没有中国共产党就没有新中国。学习仁人志士为救国救民而英勇斗争的精神，坚定为中华民族伟大复兴而奋斗的信念。</a:t>
                      </a:r>
                      <a:r>
                        <a:rPr lang="zh-CN" altLang="en-US" sz="1400" baseline="0" dirty="0"/>
                        <a:t>（</a:t>
                      </a:r>
                      <a:r>
                        <a:rPr lang="zh-CN" altLang="en-US" sz="1600" b="1" baseline="0" dirty="0"/>
                        <a:t>历史解释，家国情怀</a:t>
                      </a:r>
                      <a:r>
                        <a:rPr lang="zh-CN" altLang="en-US" sz="1200" baseline="0" dirty="0"/>
                        <a:t>）</a:t>
                      </a:r>
                    </a:p>
                  </a:txBody>
                  <a:tcPr/>
                </a:tc>
                <a:extLst>
                  <a:ext uri="{0D108BD9-81ED-4DB2-BD59-A6C34878D82A}">
                    <a16:rowId xmlns:a16="http://schemas.microsoft.com/office/drawing/2014/main" val="10003"/>
                  </a:ext>
                </a:extLst>
              </a:tr>
              <a:tr h="1072515">
                <a:tc vMerge="1">
                  <a:txBody>
                    <a:bodyPr/>
                    <a:lstStyle/>
                    <a:p>
                      <a:endParaRPr lang="zh-CN"/>
                    </a:p>
                  </a:txBody>
                  <a:tcPr/>
                </a:tc>
                <a:tc>
                  <a:txBody>
                    <a:bodyPr/>
                    <a:lstStyle/>
                    <a:p>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人民解放战争。</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知道重庆谈判，理解中国共产党为争取和平民主做出的努力，了解全面内战的爆发、中共中央转战陕北和刘邓大军挺进大别山等史事。通过了解解放区的土地改革，辽沈、淮海、平津三大战役，知道国民党反动统治的覆灭和人民解放战争迅速胜利的主要原因，以及中国共产党领导人民取得新民主主义革命胜利的意义。</a:t>
                      </a:r>
                    </a:p>
                  </a:txBody>
                  <a:tcPr/>
                </a:tc>
                <a:tc vMerge="1">
                  <a:txBody>
                    <a:bodyPr/>
                    <a:lstStyle/>
                    <a:p>
                      <a:endParaRPr lang="zh-CN"/>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26470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03</a:t>
            </a:r>
            <a:endParaRPr lang="zh-CN" altLang="en-US" sz="3200" dirty="0"/>
          </a:p>
        </p:txBody>
      </p:sp>
      <p:sp>
        <p:nvSpPr>
          <p:cNvPr id="20" name="矩形 19"/>
          <p:cNvSpPr/>
          <p:nvPr/>
        </p:nvSpPr>
        <p:spPr>
          <a:xfrm>
            <a:off x="1496323" y="687897"/>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latin typeface="宋体" panose="02010600030101010101" pitchFamily="2" charset="-122"/>
              </a:rPr>
              <a:t>中国近现代史内容分析</a:t>
            </a:r>
            <a:endParaRPr lang="en-US" altLang="zh-CN" dirty="0">
              <a:latin typeface="宋体" panose="02010600030101010101" pitchFamily="2" charset="-122"/>
            </a:endParaRPr>
          </a:p>
        </p:txBody>
      </p:sp>
      <p:graphicFrame>
        <p:nvGraphicFramePr>
          <p:cNvPr id="27" name="表格 26"/>
          <p:cNvGraphicFramePr>
            <a:graphicFrameLocks noGrp="1"/>
          </p:cNvGraphicFramePr>
          <p:nvPr/>
        </p:nvGraphicFramePr>
        <p:xfrm>
          <a:off x="1451610" y="1258570"/>
          <a:ext cx="9530715" cy="4352290"/>
        </p:xfrm>
        <a:graphic>
          <a:graphicData uri="http://schemas.openxmlformats.org/drawingml/2006/table">
            <a:tbl>
              <a:tblPr firstRow="1" bandRow="1">
                <a:tableStyleId>{5C22544A-7EE6-4342-B048-85BDC9FD1C3A}</a:tableStyleId>
              </a:tblPr>
              <a:tblGrid>
                <a:gridCol w="584835">
                  <a:extLst>
                    <a:ext uri="{9D8B030D-6E8A-4147-A177-3AD203B41FA5}">
                      <a16:colId xmlns:a16="http://schemas.microsoft.com/office/drawing/2014/main" val="20000"/>
                    </a:ext>
                  </a:extLst>
                </a:gridCol>
                <a:gridCol w="4885055">
                  <a:extLst>
                    <a:ext uri="{9D8B030D-6E8A-4147-A177-3AD203B41FA5}">
                      <a16:colId xmlns:a16="http://schemas.microsoft.com/office/drawing/2014/main" val="20001"/>
                    </a:ext>
                  </a:extLst>
                </a:gridCol>
                <a:gridCol w="4060825">
                  <a:extLst>
                    <a:ext uri="{9D8B030D-6E8A-4147-A177-3AD203B41FA5}">
                      <a16:colId xmlns:a16="http://schemas.microsoft.com/office/drawing/2014/main" val="20002"/>
                    </a:ext>
                  </a:extLst>
                </a:gridCol>
              </a:tblGrid>
              <a:tr h="480060">
                <a:tc rowSpan="4">
                  <a:txBody>
                    <a:bodyPr/>
                    <a:lstStyle/>
                    <a:p>
                      <a:pPr algn="ctr"/>
                      <a:r>
                        <a:rPr lang="zh-CN" altLang="en-US" dirty="0"/>
                        <a:t>                                            中 国  现代史</a:t>
                      </a:r>
                    </a:p>
                  </a:txBody>
                  <a:tcPr/>
                </a:tc>
                <a:tc>
                  <a:txBody>
                    <a:bodyPr/>
                    <a:lstStyle/>
                    <a:p>
                      <a:pPr algn="ctr"/>
                      <a:r>
                        <a:rPr lang="zh-CN" altLang="en-US" dirty="0"/>
                        <a:t>版                块</a:t>
                      </a:r>
                    </a:p>
                  </a:txBody>
                  <a:tcPr/>
                </a:tc>
                <a:tc>
                  <a:txBody>
                    <a:bodyPr/>
                    <a:lstStyle/>
                    <a:p>
                      <a:pPr algn="ctr"/>
                      <a:r>
                        <a:rPr lang="zh-CN" altLang="en-US" dirty="0"/>
                        <a:t>学业要求</a:t>
                      </a:r>
                    </a:p>
                  </a:txBody>
                  <a:tcPr/>
                </a:tc>
                <a:extLst>
                  <a:ext uri="{0D108BD9-81ED-4DB2-BD59-A6C34878D82A}">
                    <a16:rowId xmlns:a16="http://schemas.microsoft.com/office/drawing/2014/main" val="10000"/>
                  </a:ext>
                </a:extLst>
              </a:tr>
              <a:tr h="1704975">
                <a:tc vMerge="1">
                  <a:txBody>
                    <a:bodyPr/>
                    <a:lstStyle/>
                    <a:p>
                      <a:endParaRPr lang="zh-CN"/>
                    </a:p>
                  </a:txBody>
                  <a:tcPr/>
                </a:tc>
                <a:tc>
                  <a:txBody>
                    <a:bodyPr/>
                    <a:lstStyle/>
                    <a:p>
                      <a:pPr>
                        <a:lnSpc>
                          <a:spcPts val="1400"/>
                        </a:lnSpc>
                      </a:pP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中华人民共和国成立即向社会主义过渡。</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了解中国人民政治协商会议召开，开国大典，认识中华人民共和国成立对中国和世界历史的伟大意义，知道抗美援朝，土地改革，理解其对巩固人民民主政权的意义，通过</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中华人民共和国宪法</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的制定以及人民代表大会制度，中国共产党领导的多党合作和政治协商制度，民族区域自治制度的建立，认识当代中国政治制度的内涵及意义：了解“一五”计划、“三大改造”，开创独立自主的和平外交，理解建立社会主义制度的重要意义。</a:t>
                      </a:r>
                    </a:p>
                  </a:txBody>
                  <a:tcPr/>
                </a:tc>
                <a:tc rowSpan="2">
                  <a:txBody>
                    <a:bodyPr/>
                    <a:lstStyle/>
                    <a:p>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能够了解中国现代史发展的基本线索和重要事件，人物，现象，能够理解中国走社会主义道路的历史必然性和探索这条道路的艰巨性和曲折性。</a:t>
                      </a:r>
                      <a:r>
                        <a:rPr lang="zh-CN" altLang="en-US" sz="1400" dirty="0"/>
                        <a:t>（</a:t>
                      </a:r>
                      <a:r>
                        <a:rPr lang="zh-CN" altLang="en-US" b="1" dirty="0"/>
                        <a:t>唯物史观，时空观念，历史解释</a:t>
                      </a:r>
                      <a:r>
                        <a:rPr lang="zh-CN" altLang="en-US" dirty="0"/>
                        <a:t>）</a:t>
                      </a:r>
                    </a:p>
                  </a:txBody>
                  <a:tcPr/>
                </a:tc>
                <a:extLst>
                  <a:ext uri="{0D108BD9-81ED-4DB2-BD59-A6C34878D82A}">
                    <a16:rowId xmlns:a16="http://schemas.microsoft.com/office/drawing/2014/main" val="10001"/>
                  </a:ext>
                </a:extLst>
              </a:tr>
              <a:tr h="211455">
                <a:tc vMerge="1">
                  <a:txBody>
                    <a:bodyPr/>
                    <a:lstStyle/>
                    <a:p>
                      <a:endParaRPr lang="zh-CN"/>
                    </a:p>
                  </a:txBody>
                  <a:tcPr/>
                </a:tc>
                <a:tc rowSpan="2">
                  <a:txBody>
                    <a:bodyPr/>
                    <a:lstStyle/>
                    <a:p>
                      <a:pPr>
                        <a:lnSpc>
                          <a:spcPts val="1600"/>
                        </a:lnSpc>
                      </a:pP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社会主义革命和社会主义建设道路的探索。</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知道中共八大，了解“大跃进”运动，人民公社化运动等错误和调整国民经济的“八字方针”；认识这一时期取得的政治，经济，外交，国防，科技等成绩及其具有的意义。了解毛泽东对中国社会主义革命和社会主义建设的贡献，认识毛泽东思想的重要指导意义，了解以王进喜、雷锋、钱学森、邓稼先、焦裕禄等为代表的广大干部群众艰苦奋斗的事迹，了解文化大革命的严重危害及主要教训。</a:t>
                      </a:r>
                    </a:p>
                  </a:txBody>
                  <a:tcPr/>
                </a:tc>
                <a:tc vMerge="1">
                  <a:txBody>
                    <a:bodyPr/>
                    <a:lstStyle/>
                    <a:p>
                      <a:endParaRPr lang="zh-CN"/>
                    </a:p>
                  </a:txBody>
                  <a:tcPr/>
                </a:tc>
                <a:extLst>
                  <a:ext uri="{0D108BD9-81ED-4DB2-BD59-A6C34878D82A}">
                    <a16:rowId xmlns:a16="http://schemas.microsoft.com/office/drawing/2014/main" val="10002"/>
                  </a:ext>
                </a:extLst>
              </a:tr>
              <a:tr h="1955800">
                <a:tc vMerge="1">
                  <a:txBody>
                    <a:bodyPr/>
                    <a:lstStyle/>
                    <a:p>
                      <a:endParaRPr lang="zh-CN"/>
                    </a:p>
                  </a:txBody>
                  <a:tcPr/>
                </a:tc>
                <a:tc vMerge="1">
                  <a:txBody>
                    <a:bodyPr/>
                    <a:lstStyle/>
                    <a:p>
                      <a:endParaRPr lang="zh-CN"/>
                    </a:p>
                  </a:txBody>
                  <a:tcPr/>
                </a:tc>
                <a:tc>
                  <a:txBody>
                    <a:bodyPr/>
                    <a:lstStyle/>
                    <a:p>
                      <a:r>
                        <a:rPr lang="en-US" altLang="zh-CN" sz="1200" baseline="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aseline="0" dirty="0">
                          <a:latin typeface="微软雅黑" panose="020B0503020204020204" pitchFamily="34" charset="-122"/>
                          <a:ea typeface="微软雅黑" panose="020B0503020204020204" pitchFamily="34" charset="-122"/>
                          <a:cs typeface="微软雅黑" panose="020B0503020204020204" pitchFamily="34" charset="-122"/>
                        </a:rPr>
                        <a:t>能够搜集分析重要的历史文献资料，学会社会调查的方法，加强对所学内容的理解与解释</a:t>
                      </a:r>
                      <a:r>
                        <a:rPr lang="zh-CN" altLang="en-US" sz="1200" b="1" baseline="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baseline="0" dirty="0"/>
                        <a:t>（史料实证，历史解释）</a:t>
                      </a: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03</a:t>
            </a:r>
            <a:endParaRPr lang="zh-CN" altLang="en-US" sz="3200" dirty="0"/>
          </a:p>
        </p:txBody>
      </p:sp>
      <p:sp>
        <p:nvSpPr>
          <p:cNvPr id="20" name="矩形 19"/>
          <p:cNvSpPr/>
          <p:nvPr/>
        </p:nvSpPr>
        <p:spPr>
          <a:xfrm>
            <a:off x="1686188" y="687897"/>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latin typeface="宋体" panose="02010600030101010101" pitchFamily="2" charset="-122"/>
              </a:rPr>
              <a:t>中国近现代史内容分析</a:t>
            </a:r>
            <a:endParaRPr lang="en-US" altLang="zh-CN" dirty="0">
              <a:latin typeface="宋体" panose="02010600030101010101" pitchFamily="2" charset="-122"/>
            </a:endParaRPr>
          </a:p>
        </p:txBody>
      </p:sp>
      <p:graphicFrame>
        <p:nvGraphicFramePr>
          <p:cNvPr id="27" name="表格 26"/>
          <p:cNvGraphicFramePr>
            <a:graphicFrameLocks noGrp="1"/>
          </p:cNvGraphicFramePr>
          <p:nvPr/>
        </p:nvGraphicFramePr>
        <p:xfrm>
          <a:off x="1451610" y="1258570"/>
          <a:ext cx="9530715" cy="4382770"/>
        </p:xfrm>
        <a:graphic>
          <a:graphicData uri="http://schemas.openxmlformats.org/drawingml/2006/table">
            <a:tbl>
              <a:tblPr firstRow="1" bandRow="1">
                <a:tableStyleId>{5C22544A-7EE6-4342-B048-85BDC9FD1C3A}</a:tableStyleId>
              </a:tblPr>
              <a:tblGrid>
                <a:gridCol w="591185">
                  <a:extLst>
                    <a:ext uri="{9D8B030D-6E8A-4147-A177-3AD203B41FA5}">
                      <a16:colId xmlns:a16="http://schemas.microsoft.com/office/drawing/2014/main" val="20000"/>
                    </a:ext>
                  </a:extLst>
                </a:gridCol>
                <a:gridCol w="4939665">
                  <a:extLst>
                    <a:ext uri="{9D8B030D-6E8A-4147-A177-3AD203B41FA5}">
                      <a16:colId xmlns:a16="http://schemas.microsoft.com/office/drawing/2014/main" val="20001"/>
                    </a:ext>
                  </a:extLst>
                </a:gridCol>
                <a:gridCol w="3999865">
                  <a:extLst>
                    <a:ext uri="{9D8B030D-6E8A-4147-A177-3AD203B41FA5}">
                      <a16:colId xmlns:a16="http://schemas.microsoft.com/office/drawing/2014/main" val="20002"/>
                    </a:ext>
                  </a:extLst>
                </a:gridCol>
              </a:tblGrid>
              <a:tr h="483235">
                <a:tc rowSpan="4">
                  <a:txBody>
                    <a:bodyPr/>
                    <a:lstStyle/>
                    <a:p>
                      <a:pPr algn="ctr"/>
                      <a:r>
                        <a:rPr lang="zh-CN" altLang="en-US" dirty="0"/>
                        <a:t>                                            中 国  现代史</a:t>
                      </a:r>
                    </a:p>
                  </a:txBody>
                  <a:tcPr/>
                </a:tc>
                <a:tc>
                  <a:txBody>
                    <a:bodyPr/>
                    <a:lstStyle/>
                    <a:p>
                      <a:pPr algn="ctr"/>
                      <a:r>
                        <a:rPr lang="zh-CN" altLang="en-US" dirty="0"/>
                        <a:t>版                块</a:t>
                      </a:r>
                    </a:p>
                  </a:txBody>
                  <a:tcPr/>
                </a:tc>
                <a:tc>
                  <a:txBody>
                    <a:bodyPr/>
                    <a:lstStyle/>
                    <a:p>
                      <a:pPr algn="ctr"/>
                      <a:r>
                        <a:rPr lang="zh-CN" altLang="en-US" dirty="0"/>
                        <a:t>学业要求</a:t>
                      </a:r>
                    </a:p>
                  </a:txBody>
                  <a:tcPr/>
                </a:tc>
                <a:extLst>
                  <a:ext uri="{0D108BD9-81ED-4DB2-BD59-A6C34878D82A}">
                    <a16:rowId xmlns:a16="http://schemas.microsoft.com/office/drawing/2014/main" val="10000"/>
                  </a:ext>
                </a:extLst>
              </a:tr>
              <a:tr h="1717040">
                <a:tc vMerge="1">
                  <a:txBody>
                    <a:bodyPr/>
                    <a:lstStyle/>
                    <a:p>
                      <a:endParaRPr lang="zh-CN"/>
                    </a:p>
                  </a:txBody>
                  <a:tcPr/>
                </a:tc>
                <a:tc>
                  <a:txBody>
                    <a:bodyPr/>
                    <a:lstStyle/>
                    <a:p>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改革开放与中国特色社会主义建设。</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知道中共十一届三中全会，了解农村改革、城市改革、经济特区建设、沿海开放城市、上海浦东开放区、加入世界贸易组织等史事，认识邓小平对改革开放所起的重要作用，认识改革开放对中国社会发展的重大意义和对世界的重要影响，了解社会市场经济体制的建立与完善，知道“一国两制”对实现祖国完全统一的意义；了解改革开放后的外交成就；了解邓小平理论、“三个代表”重要思想、科学发展观对社会主义现代化建设的重要指导意义。</a:t>
                      </a:r>
                    </a:p>
                  </a:txBody>
                  <a:tcPr/>
                </a:tc>
                <a:tc rowSpan="2">
                  <a:txBody>
                    <a:bodyPr/>
                    <a:lstStyle/>
                    <a:p>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能够知道中国社会主义初级阶段的基本国情，认识社会主义现代化建设是一个漫长而曲折的过程，了解两个</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年奋斗目标，认识毛泽东思想，邓小平理论，三个代表重要思想，科学发展观，习近平新时代中国特色社会主义思想对社会主义现代化建设和实现中华民族伟大复兴的重要指导意义。</a:t>
                      </a:r>
                      <a:r>
                        <a:rPr lang="zh-CN" altLang="en-US" sz="1200" b="1" dirty="0"/>
                        <a:t>（</a:t>
                      </a:r>
                      <a:r>
                        <a:rPr lang="zh-CN" altLang="en-US" b="1" dirty="0"/>
                        <a:t>唯物史观，历史解释，家国情怀）</a:t>
                      </a:r>
                    </a:p>
                  </a:txBody>
                  <a:tcPr/>
                </a:tc>
                <a:extLst>
                  <a:ext uri="{0D108BD9-81ED-4DB2-BD59-A6C34878D82A}">
                    <a16:rowId xmlns:a16="http://schemas.microsoft.com/office/drawing/2014/main" val="10001"/>
                  </a:ext>
                </a:extLst>
              </a:tr>
              <a:tr h="212725">
                <a:tc vMerge="1">
                  <a:txBody>
                    <a:bodyPr/>
                    <a:lstStyle/>
                    <a:p>
                      <a:endParaRPr lang="zh-CN"/>
                    </a:p>
                  </a:txBody>
                  <a:tcPr/>
                </a:tc>
                <a:tc rowSpan="2">
                  <a:txBody>
                    <a:bodyPr/>
                    <a:lstStyle/>
                    <a:p>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中国特色社会主义进入新时代。</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知道中共十八大以来，中国特色社会主义进入新时代，党和人民面临的主要任务是实现第一个百年奋斗目标，开启实现第二个百年奋斗目标；了解习近平新时代中国特色社会主义思想，通过新时代中国在经济建设，政治建设，文化建设，社会建设，生态文化建设等领域取得的成就。以及综合国力和国际影响力不断提高的史事，特别是取得脱贫攻坚的伟大胜利、全面建设小康社会的史事，认识中国特色社会主义建设对中国社会发展的意义及对世界的贡献，认识中国共产党百年奋斗的历史意义和历史经验。</a:t>
                      </a:r>
                    </a:p>
                  </a:txBody>
                  <a:tcPr/>
                </a:tc>
                <a:tc vMerge="1">
                  <a:txBody>
                    <a:bodyPr/>
                    <a:lstStyle/>
                    <a:p>
                      <a:endParaRPr lang="zh-CN"/>
                    </a:p>
                  </a:txBody>
                  <a:tcPr/>
                </a:tc>
                <a:extLst>
                  <a:ext uri="{0D108BD9-81ED-4DB2-BD59-A6C34878D82A}">
                    <a16:rowId xmlns:a16="http://schemas.microsoft.com/office/drawing/2014/main" val="10002"/>
                  </a:ext>
                </a:extLst>
              </a:tr>
              <a:tr h="1969770">
                <a:tc vMerge="1">
                  <a:txBody>
                    <a:bodyPr/>
                    <a:lstStyle/>
                    <a:p>
                      <a:endParaRPr lang="zh-CN"/>
                    </a:p>
                  </a:txBody>
                  <a:tcPr/>
                </a:tc>
                <a:tc vMerge="1">
                  <a:txBody>
                    <a:bodyPr/>
                    <a:lstStyle/>
                    <a:p>
                      <a:endParaRPr lang="zh-CN"/>
                    </a:p>
                  </a:txBody>
                  <a:tcPr/>
                </a:tc>
                <a:tc>
                  <a:txBody>
                    <a:bodyPr/>
                    <a:lstStyle/>
                    <a:p>
                      <a:r>
                        <a:rPr lang="en-US" altLang="zh-CN" sz="1200" baseline="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aseline="0" dirty="0">
                          <a:latin typeface="微软雅黑" panose="020B0503020204020204" pitchFamily="34" charset="-122"/>
                          <a:ea typeface="微软雅黑" panose="020B0503020204020204" pitchFamily="34" charset="-122"/>
                          <a:cs typeface="微软雅黑" panose="020B0503020204020204" pitchFamily="34" charset="-122"/>
                        </a:rPr>
                        <a:t>能够通过改革开放以来中国在各个领域取得的成就。家乡的巨大变化和综合国力的不断提高，增强爱祖国，爱家乡的情感，培育和践行社会主义核心价值观，坚定中国特色社会主义道路自信，理论自信，制度自信和文化自信。</a:t>
                      </a:r>
                      <a:r>
                        <a:rPr lang="zh-CN" altLang="en-US" sz="1400" b="1" baseline="0" dirty="0"/>
                        <a:t>（历史解释，家国情怀）</a:t>
                      </a: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p:nvPr/>
        </p:nvSpPr>
        <p:spPr bwMode="auto">
          <a:xfrm rot="13500000">
            <a:off x="3656246" y="2471048"/>
            <a:ext cx="1226740" cy="2041811"/>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tx1">
              <a:lumMod val="95000"/>
              <a:lumOff val="5000"/>
            </a:schemeClr>
          </a:solidFill>
          <a:ln w="0">
            <a:noFill/>
            <a:prstDash val="solid"/>
            <a:round/>
          </a:ln>
          <a:effectLst>
            <a:outerShdw algn="tl" rotWithShape="0">
              <a:srgbClr val="FFFFFF"/>
            </a:outerShdw>
          </a:effectLst>
        </p:spPr>
        <p:txBody>
          <a:bodyPr vert="horz" wrap="square" lIns="130900" tIns="65451" rIns="130900" bIns="65451"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5" name="Freeform 6"/>
          <p:cNvSpPr/>
          <p:nvPr/>
        </p:nvSpPr>
        <p:spPr bwMode="auto">
          <a:xfrm>
            <a:off x="-30494" y="2241023"/>
            <a:ext cx="12526852" cy="3283930"/>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tx1">
              <a:lumMod val="95000"/>
              <a:lumOff val="5000"/>
            </a:schemeClr>
          </a:solidFill>
          <a:ln w="0">
            <a:noFill/>
            <a:prstDash val="solid"/>
            <a:round/>
          </a:ln>
          <a:effectLst>
            <a:outerShdw algn="tl" rotWithShape="0">
              <a:srgbClr val="FFFFFF"/>
            </a:outerShdw>
          </a:effectLst>
        </p:spPr>
        <p:txBody>
          <a:bodyPr vert="horz" wrap="square" lIns="130900" tIns="65451" rIns="130900" bIns="65451"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8" name="Rectangle 26"/>
          <p:cNvSpPr/>
          <p:nvPr/>
        </p:nvSpPr>
        <p:spPr bwMode="auto">
          <a:xfrm>
            <a:off x="223520" y="3720465"/>
            <a:ext cx="2785745" cy="445770"/>
          </a:xfrm>
          <a:prstGeom prst="rect">
            <a:avLst/>
          </a:prstGeom>
          <a:solidFill>
            <a:schemeClr val="accent1">
              <a:lumMod val="40000"/>
              <a:lumOff val="60000"/>
            </a:schemeClr>
          </a:solidFill>
          <a:ln w="12700">
            <a:solidFill>
              <a:schemeClr val="tx1"/>
            </a:solidFill>
            <a:miter lim="800000"/>
            <a:headEnd type="none" w="med" len="med"/>
            <a:tailEnd type="none" w="med" len="med"/>
          </a:ln>
        </p:spPr>
        <p:txBody>
          <a:bodyPr lIns="0" tIns="0" rIns="0" bIns="0" anchor="t"/>
          <a:lstStyle/>
          <a:p>
            <a:pPr algn="ctr" fontAlgn="base">
              <a:lnSpc>
                <a:spcPct val="164000"/>
              </a:lnSpc>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cs typeface="Lato Light" charset="0"/>
                <a:sym typeface="Lato Light" charset="0"/>
              </a:rPr>
              <a:t>以正确的思想统领历史课程的教学</a:t>
            </a:r>
          </a:p>
        </p:txBody>
      </p:sp>
      <p:sp>
        <p:nvSpPr>
          <p:cNvPr id="20" name="Freeform 13"/>
          <p:cNvSpPr/>
          <p:nvPr/>
        </p:nvSpPr>
        <p:spPr bwMode="auto">
          <a:xfrm rot="5910658">
            <a:off x="8189954" y="2247495"/>
            <a:ext cx="1374541" cy="467650"/>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95000"/>
              <a:lumOff val="5000"/>
            </a:schemeClr>
          </a:solidFill>
          <a:ln w="0">
            <a:noFill/>
            <a:prstDash val="solid"/>
            <a:round/>
          </a:ln>
          <a:effectLst>
            <a:outerShdw algn="tl" rotWithShape="0">
              <a:srgbClr val="FFFFFF"/>
            </a:outerShdw>
          </a:effectLst>
        </p:spPr>
        <p:txBody>
          <a:bodyPr vert="horz" wrap="square" lIns="130900" tIns="65451" rIns="130900" bIns="65451"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22" name="Rectangle 26"/>
          <p:cNvSpPr/>
          <p:nvPr/>
        </p:nvSpPr>
        <p:spPr bwMode="auto">
          <a:xfrm>
            <a:off x="2431415" y="2096135"/>
            <a:ext cx="2597150" cy="448945"/>
          </a:xfrm>
          <a:prstGeom prst="rect">
            <a:avLst/>
          </a:prstGeom>
          <a:solidFill>
            <a:schemeClr val="accent1">
              <a:lumMod val="40000"/>
              <a:lumOff val="60000"/>
            </a:schemeClr>
          </a:solidFill>
          <a:ln>
            <a:solidFill>
              <a:schemeClr val="accent1">
                <a:lumMod val="75000"/>
              </a:schemeClr>
            </a:solidFill>
          </a:ln>
        </p:spPr>
        <p:txBody>
          <a:bodyPr lIns="0" tIns="0" rIns="0" bIns="0" anchor="t"/>
          <a:lstStyle/>
          <a:p>
            <a:pPr algn="ctr" fontAlgn="base">
              <a:lnSpc>
                <a:spcPct val="184000"/>
              </a:lnSpc>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cs typeface="Lato Light" charset="0"/>
                <a:sym typeface="Lato Light" charset="0"/>
              </a:rPr>
              <a:t>确立基于核心素养的教学目标</a:t>
            </a:r>
          </a:p>
        </p:txBody>
      </p:sp>
      <p:sp>
        <p:nvSpPr>
          <p:cNvPr id="25" name="Rectangle 26"/>
          <p:cNvSpPr/>
          <p:nvPr/>
        </p:nvSpPr>
        <p:spPr bwMode="auto">
          <a:xfrm>
            <a:off x="5835015" y="2130425"/>
            <a:ext cx="3118485" cy="509905"/>
          </a:xfrm>
          <a:prstGeom prst="rect">
            <a:avLst/>
          </a:prstGeom>
          <a:solidFill>
            <a:schemeClr val="accent1">
              <a:lumMod val="60000"/>
              <a:lumOff val="40000"/>
            </a:schemeClr>
          </a:solidFill>
          <a:ln w="12700">
            <a:solidFill>
              <a:schemeClr val="tx1"/>
            </a:solidFill>
            <a:miter lim="800000"/>
            <a:headEnd type="none" w="med" len="med"/>
            <a:tailEnd type="none" w="med" len="med"/>
          </a:ln>
        </p:spPr>
        <p:txBody>
          <a:bodyPr lIns="0" tIns="0" rIns="0" bIns="0" anchor="t"/>
          <a:lstStyle/>
          <a:p>
            <a:pPr algn="ctr" fontAlgn="base">
              <a:lnSpc>
                <a:spcPct val="114000"/>
              </a:lnSpc>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cs typeface="Lato Light" charset="0"/>
                <a:sym typeface="Lato Light" charset="0"/>
              </a:rPr>
              <a:t>设计有助于核心素养形成和发展的教学过程</a:t>
            </a:r>
          </a:p>
        </p:txBody>
      </p:sp>
      <p:sp>
        <p:nvSpPr>
          <p:cNvPr id="28" name="Rectangle 26"/>
          <p:cNvSpPr/>
          <p:nvPr/>
        </p:nvSpPr>
        <p:spPr bwMode="auto">
          <a:xfrm>
            <a:off x="6517005" y="5043805"/>
            <a:ext cx="2925445" cy="385445"/>
          </a:xfrm>
          <a:prstGeom prst="rect">
            <a:avLst/>
          </a:prstGeom>
          <a:solidFill>
            <a:schemeClr val="accent1">
              <a:lumMod val="60000"/>
              <a:lumOff val="40000"/>
            </a:schemeClr>
          </a:solidFill>
          <a:ln w="12700">
            <a:solidFill>
              <a:schemeClr val="tx1"/>
            </a:solidFill>
            <a:miter lim="800000"/>
            <a:headEnd type="none" w="med" len="med"/>
            <a:tailEnd type="none" w="med" len="med"/>
          </a:ln>
        </p:spPr>
        <p:txBody>
          <a:bodyPr lIns="0" tIns="0" rIns="0" bIns="0" anchor="t"/>
          <a:lstStyle/>
          <a:p>
            <a:pPr algn="ctr" fontAlgn="base">
              <a:lnSpc>
                <a:spcPct val="154000"/>
              </a:lnSpc>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cs typeface="Lato Light" charset="0"/>
                <a:sym typeface="Lato Light" charset="0"/>
              </a:rPr>
              <a:t>以核心素养为导向整合教学内容</a:t>
            </a:r>
          </a:p>
        </p:txBody>
      </p:sp>
      <p:sp>
        <p:nvSpPr>
          <p:cNvPr id="34" name="Rectangle 26"/>
          <p:cNvSpPr/>
          <p:nvPr/>
        </p:nvSpPr>
        <p:spPr bwMode="auto">
          <a:xfrm>
            <a:off x="9198610" y="3013710"/>
            <a:ext cx="2961005" cy="487045"/>
          </a:xfrm>
          <a:prstGeom prst="rect">
            <a:avLst/>
          </a:prstGeom>
          <a:solidFill>
            <a:schemeClr val="accent1">
              <a:lumMod val="60000"/>
              <a:lumOff val="40000"/>
            </a:schemeClr>
          </a:solidFill>
          <a:ln w="12700">
            <a:solidFill>
              <a:schemeClr val="tx1"/>
            </a:solidFill>
            <a:miter lim="800000"/>
            <a:headEnd type="none" w="med" len="med"/>
            <a:tailEnd type="none" w="med" len="med"/>
          </a:ln>
        </p:spPr>
        <p:txBody>
          <a:bodyPr lIns="0" tIns="0" rIns="0" bIns="0" anchor="t"/>
          <a:lstStyle/>
          <a:p>
            <a:pPr algn="ctr" fontAlgn="base">
              <a:lnSpc>
                <a:spcPct val="194000"/>
              </a:lnSpc>
              <a:spcBef>
                <a:spcPct val="0"/>
              </a:spcBef>
              <a:spcAft>
                <a:spcPct val="0"/>
              </a:spcAft>
            </a:pPr>
            <a:r>
              <a:rPr lang="zh-CN" altLang="en-US" sz="1400" dirty="0">
                <a:solidFill>
                  <a:schemeClr val="tx1"/>
                </a:solidFill>
                <a:latin typeface="微软雅黑" panose="020B0503020204020204" pitchFamily="34" charset="-122"/>
                <a:ea typeface="微软雅黑" panose="020B0503020204020204" pitchFamily="34" charset="-122"/>
                <a:cs typeface="Lato Light" charset="0"/>
                <a:sym typeface="Lato Light" charset="0"/>
              </a:rPr>
              <a:t>采用多种多样的历史教学方法</a:t>
            </a:r>
          </a:p>
        </p:txBody>
      </p:sp>
      <p:grpSp>
        <p:nvGrpSpPr>
          <p:cNvPr id="36" name="组合 35"/>
          <p:cNvGrpSpPr/>
          <p:nvPr/>
        </p:nvGrpSpPr>
        <p:grpSpPr>
          <a:xfrm>
            <a:off x="1417380" y="2393677"/>
            <a:ext cx="817848" cy="817737"/>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38" name="椭圆 37"/>
            <p:cNvSpPr/>
            <p:nvPr/>
          </p:nvSpPr>
          <p:spPr>
            <a:xfrm>
              <a:off x="392112" y="760412"/>
              <a:ext cx="3825874" cy="3825874"/>
            </a:xfrm>
            <a:prstGeom prst="ellipse">
              <a:avLst/>
            </a:prstGeom>
            <a:solidFill>
              <a:schemeClr val="accent1">
                <a:lumMod val="60000"/>
                <a:lumOff val="40000"/>
              </a:schemeClr>
            </a:solidFill>
            <a:ln w="25400" cap="flat" cmpd="sng" algn="ctr">
              <a:solidFill>
                <a:schemeClr val="accent1">
                  <a:lumMod val="75000"/>
                </a:schemeClr>
              </a:solidFill>
              <a:prstDash val="solid"/>
            </a:ln>
            <a:effectLst/>
          </p:spPr>
          <p:txBody>
            <a:bodyPr rtlCol="0" anchor="ctr"/>
            <a:lstStyle/>
            <a:p>
              <a:pPr algn="ctr" defTabSz="1218565">
                <a:defRPr/>
              </a:pPr>
              <a:r>
                <a:rPr lang="en-US" altLang="zh-CN" sz="3200" kern="0" dirty="0">
                  <a:solidFill>
                    <a:schemeClr val="accent1">
                      <a:lumMod val="75000"/>
                    </a:schemeClr>
                  </a:solidFill>
                  <a:latin typeface="Calibri" panose="020F0502020204030204"/>
                  <a:ea typeface="宋体" panose="02010600030101010101" pitchFamily="2" charset="-122"/>
                </a:rPr>
                <a:t>1</a:t>
              </a:r>
              <a:endParaRPr lang="zh-CN" altLang="en-US" sz="3200" kern="0" dirty="0">
                <a:solidFill>
                  <a:schemeClr val="accent1">
                    <a:lumMod val="75000"/>
                  </a:schemeClr>
                </a:solidFill>
                <a:latin typeface="Calibri" panose="020F0502020204030204"/>
                <a:ea typeface="宋体" panose="02010600030101010101" pitchFamily="2" charset="-122"/>
              </a:endParaRPr>
            </a:p>
          </p:txBody>
        </p:sp>
      </p:grpSp>
      <p:grpSp>
        <p:nvGrpSpPr>
          <p:cNvPr id="40" name="组合 39"/>
          <p:cNvGrpSpPr/>
          <p:nvPr/>
        </p:nvGrpSpPr>
        <p:grpSpPr>
          <a:xfrm>
            <a:off x="4861506" y="2393677"/>
            <a:ext cx="817848" cy="817737"/>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solidFill>
              <a:schemeClr val="accent1">
                <a:lumMod val="40000"/>
                <a:lumOff val="60000"/>
              </a:schemeClr>
            </a:solidFill>
            <a:ln w="25400" cap="flat" cmpd="sng" algn="ctr">
              <a:solidFill>
                <a:schemeClr val="accent1">
                  <a:lumMod val="75000"/>
                </a:schemeClr>
              </a:solidFill>
              <a:prstDash val="solid"/>
            </a:ln>
            <a:effectLst/>
          </p:spPr>
          <p:txBody>
            <a:bodyPr rtlCol="0" anchor="ctr"/>
            <a:lstStyle/>
            <a:p>
              <a:pPr algn="ctr" defTabSz="1218565">
                <a:defRPr/>
              </a:pPr>
              <a:r>
                <a:rPr lang="en-US" altLang="zh-CN" sz="3200" kern="0" dirty="0">
                  <a:solidFill>
                    <a:schemeClr val="accent1">
                      <a:lumMod val="75000"/>
                    </a:schemeClr>
                  </a:solidFill>
                  <a:latin typeface="Calibri" panose="020F0502020204030204"/>
                  <a:ea typeface="宋体" panose="02010600030101010101" pitchFamily="2" charset="-122"/>
                </a:rPr>
                <a:t>2</a:t>
              </a:r>
              <a:endParaRPr lang="zh-CN" altLang="en-US" sz="3200" kern="0" dirty="0">
                <a:solidFill>
                  <a:schemeClr val="accent1">
                    <a:lumMod val="75000"/>
                  </a:schemeClr>
                </a:solidFill>
                <a:latin typeface="Calibri" panose="020F0502020204030204"/>
                <a:ea typeface="宋体" panose="02010600030101010101" pitchFamily="2" charset="-122"/>
              </a:endParaRPr>
            </a:p>
          </p:txBody>
        </p:sp>
      </p:grpSp>
      <p:grpSp>
        <p:nvGrpSpPr>
          <p:cNvPr id="44" name="组合 43"/>
          <p:cNvGrpSpPr/>
          <p:nvPr/>
        </p:nvGrpSpPr>
        <p:grpSpPr>
          <a:xfrm>
            <a:off x="6408144" y="4148444"/>
            <a:ext cx="817848" cy="817737"/>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46" name="椭圆 45"/>
            <p:cNvSpPr/>
            <p:nvPr/>
          </p:nvSpPr>
          <p:spPr>
            <a:xfrm>
              <a:off x="392112" y="760412"/>
              <a:ext cx="3825874" cy="3825874"/>
            </a:xfrm>
            <a:prstGeom prst="ellipse">
              <a:avLst/>
            </a:prstGeom>
            <a:solidFill>
              <a:schemeClr val="accent1">
                <a:lumMod val="40000"/>
                <a:lumOff val="60000"/>
              </a:schemeClr>
            </a:solidFill>
            <a:ln w="25400" cap="flat" cmpd="sng" algn="ctr">
              <a:solidFill>
                <a:schemeClr val="accent1">
                  <a:lumMod val="75000"/>
                </a:schemeClr>
              </a:solidFill>
              <a:prstDash val="solid"/>
            </a:ln>
            <a:effectLst/>
          </p:spPr>
          <p:txBody>
            <a:bodyPr rtlCol="0" anchor="ctr"/>
            <a:lstStyle/>
            <a:p>
              <a:pPr algn="ctr" defTabSz="1218565">
                <a:defRPr/>
              </a:pPr>
              <a:r>
                <a:rPr lang="en-US" altLang="zh-CN" sz="3200" kern="0" dirty="0">
                  <a:solidFill>
                    <a:schemeClr val="accent1">
                      <a:lumMod val="75000"/>
                    </a:schemeClr>
                  </a:solidFill>
                  <a:latin typeface="Calibri" panose="020F0502020204030204"/>
                  <a:ea typeface="宋体" panose="02010600030101010101" pitchFamily="2" charset="-122"/>
                </a:rPr>
                <a:t>3</a:t>
              </a:r>
              <a:endParaRPr lang="zh-CN" altLang="en-US" sz="3200" kern="0" dirty="0">
                <a:solidFill>
                  <a:schemeClr val="accent1">
                    <a:lumMod val="75000"/>
                  </a:schemeClr>
                </a:solidFill>
                <a:latin typeface="Calibri" panose="020F0502020204030204"/>
                <a:ea typeface="宋体" panose="02010600030101010101" pitchFamily="2" charset="-122"/>
              </a:endParaRPr>
            </a:p>
          </p:txBody>
        </p:sp>
      </p:grpSp>
      <p:grpSp>
        <p:nvGrpSpPr>
          <p:cNvPr id="48" name="组合 47"/>
          <p:cNvGrpSpPr/>
          <p:nvPr/>
        </p:nvGrpSpPr>
        <p:grpSpPr>
          <a:xfrm>
            <a:off x="8468300" y="1296059"/>
            <a:ext cx="817848" cy="817737"/>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50" name="椭圆 49"/>
            <p:cNvSpPr/>
            <p:nvPr/>
          </p:nvSpPr>
          <p:spPr>
            <a:xfrm>
              <a:off x="392112" y="760412"/>
              <a:ext cx="3825874" cy="3825874"/>
            </a:xfrm>
            <a:prstGeom prst="ellipse">
              <a:avLst/>
            </a:prstGeom>
            <a:solidFill>
              <a:schemeClr val="accent1">
                <a:lumMod val="60000"/>
                <a:lumOff val="40000"/>
              </a:schemeClr>
            </a:solidFill>
            <a:ln w="25400" cap="flat" cmpd="sng" algn="ctr">
              <a:solidFill>
                <a:schemeClr val="accent1">
                  <a:lumMod val="75000"/>
                </a:schemeClr>
              </a:solidFill>
              <a:prstDash val="solid"/>
            </a:ln>
            <a:effectLst/>
          </p:spPr>
          <p:txBody>
            <a:bodyPr rtlCol="0" anchor="ctr"/>
            <a:lstStyle/>
            <a:p>
              <a:pPr algn="ctr" defTabSz="1218565">
                <a:defRPr/>
              </a:pPr>
              <a:r>
                <a:rPr lang="en-US" altLang="zh-CN" sz="3200" kern="0" dirty="0">
                  <a:solidFill>
                    <a:schemeClr val="accent1">
                      <a:lumMod val="75000"/>
                    </a:schemeClr>
                  </a:solidFill>
                  <a:latin typeface="Calibri" panose="020F0502020204030204"/>
                  <a:ea typeface="宋体" panose="02010600030101010101" pitchFamily="2" charset="-122"/>
                </a:rPr>
                <a:t>4</a:t>
              </a:r>
              <a:endParaRPr lang="zh-CN" altLang="en-US" sz="3200" kern="0" dirty="0">
                <a:solidFill>
                  <a:schemeClr val="accent1">
                    <a:lumMod val="75000"/>
                  </a:schemeClr>
                </a:solidFill>
                <a:latin typeface="Calibri" panose="020F0502020204030204"/>
                <a:ea typeface="宋体" panose="02010600030101010101" pitchFamily="2" charset="-122"/>
              </a:endParaRPr>
            </a:p>
          </p:txBody>
        </p:sp>
      </p:grpSp>
      <p:grpSp>
        <p:nvGrpSpPr>
          <p:cNvPr id="56" name="组合 55"/>
          <p:cNvGrpSpPr/>
          <p:nvPr/>
        </p:nvGrpSpPr>
        <p:grpSpPr>
          <a:xfrm>
            <a:off x="10500763" y="1813132"/>
            <a:ext cx="817848" cy="827194"/>
            <a:chOff x="304800" y="626835"/>
            <a:chExt cx="4000500" cy="4046765"/>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58" name="椭圆 57"/>
            <p:cNvSpPr/>
            <p:nvPr/>
          </p:nvSpPr>
          <p:spPr>
            <a:xfrm>
              <a:off x="392113" y="626835"/>
              <a:ext cx="3825874" cy="3825874"/>
            </a:xfrm>
            <a:prstGeom prst="ellipse">
              <a:avLst/>
            </a:prstGeom>
            <a:solidFill>
              <a:schemeClr val="accent1">
                <a:lumMod val="60000"/>
                <a:lumOff val="40000"/>
              </a:schemeClr>
            </a:solidFill>
            <a:ln w="25400" cap="flat" cmpd="sng" algn="ctr">
              <a:solidFill>
                <a:schemeClr val="accent1">
                  <a:lumMod val="75000"/>
                </a:schemeClr>
              </a:solidFill>
              <a:prstDash val="solid"/>
            </a:ln>
            <a:effectLst/>
          </p:spPr>
          <p:txBody>
            <a:bodyPr rtlCol="0" anchor="ctr"/>
            <a:lstStyle/>
            <a:p>
              <a:pPr algn="ctr" defTabSz="1218565">
                <a:defRPr/>
              </a:pPr>
              <a:r>
                <a:rPr lang="en-US" altLang="zh-CN" sz="3200" kern="0" dirty="0">
                  <a:solidFill>
                    <a:schemeClr val="accent1">
                      <a:lumMod val="75000"/>
                    </a:schemeClr>
                  </a:solidFill>
                  <a:latin typeface="Calibri" panose="020F0502020204030204"/>
                  <a:ea typeface="宋体" panose="02010600030101010101" pitchFamily="2" charset="-122"/>
                </a:rPr>
                <a:t>5</a:t>
              </a:r>
              <a:endParaRPr lang="zh-CN" altLang="en-US" sz="3200" kern="0" dirty="0">
                <a:solidFill>
                  <a:schemeClr val="accent1">
                    <a:lumMod val="75000"/>
                  </a:schemeClr>
                </a:solidFill>
                <a:latin typeface="Calibri" panose="020F0502020204030204"/>
                <a:ea typeface="宋体" panose="02010600030101010101" pitchFamily="2" charset="-122"/>
              </a:endParaRPr>
            </a:p>
          </p:txBody>
        </p:sp>
      </p:grpSp>
      <p:sp>
        <p:nvSpPr>
          <p:cNvPr id="2" name="标题 1"/>
          <p:cNvSpPr>
            <a:spLocks noGrp="1"/>
          </p:cNvSpPr>
          <p:nvPr>
            <p:ph type="title"/>
          </p:nvPr>
        </p:nvSpPr>
        <p:spPr>
          <a:xfrm>
            <a:off x="1385570" y="263843"/>
            <a:ext cx="3435350" cy="645160"/>
          </a:xfrm>
          <a:solidFill>
            <a:schemeClr val="accent1">
              <a:lumMod val="60000"/>
              <a:lumOff val="40000"/>
            </a:schemeClr>
          </a:solidFill>
          <a:ln>
            <a:solidFill>
              <a:schemeClr val="tx2"/>
            </a:solidFill>
          </a:ln>
        </p:spPr>
        <p:txBody>
          <a:bodyPr wrap="square"/>
          <a:lstStyle/>
          <a:p>
            <a:pPr algn="ctr" fontAlgn="ctr"/>
            <a:r>
              <a:rPr lang="zh-CN" altLang="en-US" sz="2000" dirty="0">
                <a:solidFill>
                  <a:schemeClr val="tx1"/>
                </a:solidFill>
                <a:latin typeface="宋体" panose="02010600030101010101" pitchFamily="2" charset="-122"/>
              </a:rPr>
              <a:t>义务教育历史课程教学建议</a:t>
            </a:r>
            <a:br>
              <a:rPr lang="zh-CN" altLang="en-US" sz="2000" dirty="0">
                <a:solidFill>
                  <a:schemeClr val="tx1"/>
                </a:solidFill>
                <a:latin typeface="宋体" panose="02010600030101010101" pitchFamily="2" charset="-122"/>
              </a:rPr>
            </a:br>
            <a:endParaRPr lang="zh-CN" altLang="en-US" sz="2000" dirty="0">
              <a:solidFill>
                <a:schemeClr val="tx1"/>
              </a:solidFill>
              <a:latin typeface="宋体" panose="02010600030101010101" pitchFamily="2" charset="-122"/>
            </a:endParaRPr>
          </a:p>
        </p:txBody>
      </p:sp>
      <p:sp>
        <p:nvSpPr>
          <p:cNvPr id="3" name="圆角矩形 2"/>
          <p:cNvSpPr/>
          <p:nvPr/>
        </p:nvSpPr>
        <p:spPr>
          <a:xfrm>
            <a:off x="539595" y="208047"/>
            <a:ext cx="648000" cy="75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b="13325"/>
          <a:stretch>
            <a:fillRect/>
          </a:stretch>
        </p:blipFill>
        <p:spPr>
          <a:xfrm>
            <a:off x="-559940" y="2581197"/>
            <a:ext cx="2090157" cy="4287305"/>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3866" y="2604244"/>
            <a:ext cx="1665014" cy="4244527"/>
          </a:xfrm>
          <a:prstGeom prst="rect">
            <a:avLst/>
          </a:prstGeom>
        </p:spPr>
      </p:pic>
      <p:sp>
        <p:nvSpPr>
          <p:cNvPr id="14" name="TextBox 13"/>
          <p:cNvSpPr txBox="1"/>
          <p:nvPr/>
        </p:nvSpPr>
        <p:spPr>
          <a:xfrm>
            <a:off x="1410266" y="2042832"/>
            <a:ext cx="9012028" cy="1615440"/>
          </a:xfrm>
          <a:prstGeom prst="rect">
            <a:avLst/>
          </a:prstGeom>
          <a:solidFill>
            <a:schemeClr val="accent1">
              <a:lumMod val="40000"/>
              <a:lumOff val="60000"/>
            </a:schemeClr>
          </a:solidFill>
          <a:ln>
            <a:solidFill>
              <a:schemeClr val="accent1">
                <a:lumMod val="75000"/>
              </a:schemeClr>
            </a:solidFill>
          </a:ln>
        </p:spPr>
        <p:txBody>
          <a:bodyPr wrap="square" lIns="0" tIns="0" rIns="0" bIns="0" rtlCol="0">
            <a:spAutoFit/>
          </a:bodyPr>
          <a:lstStyle/>
          <a:p>
            <a:pPr algn="just" fontAlgn="auto">
              <a:lnSpc>
                <a:spcPct val="150000"/>
              </a:lnSpc>
            </a:pPr>
            <a:r>
              <a:rPr lang="zh-CN" altLang="en-US" sz="1300" dirty="0">
                <a:solidFill>
                  <a:schemeClr val="tx2"/>
                </a:solidFill>
                <a:latin typeface="+mj-ea"/>
                <a:ea typeface="+mj-ea"/>
              </a:rPr>
              <a:t>    </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历史教学要坚持以唯物史观为指导，引导学生正确认识人类历史的发展，树立立德树人根本任务，充分发挥历史课程的育人功能。</a:t>
            </a:r>
          </a:p>
          <a:p>
            <a:pPr algn="just" fontAlgn="auto">
              <a:lnSpc>
                <a:spcPct val="150000"/>
              </a:lnSpc>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在历史教学过程中，客观分析历史事件，人物和现象，对历史问题进行实事求是的解释和评述，坚持论从史出的原则，力求体现历史教学的思想性，科学性，民族性，时代性，系统性和基础性，在叙述和评价史事时，坚持正确的价值领域，使学生逐步树立正确的历史观、民族观、国家观、文化观。</a:t>
            </a:r>
          </a:p>
        </p:txBody>
      </p:sp>
      <p:sp>
        <p:nvSpPr>
          <p:cNvPr id="55" name="圆角矩形 54"/>
          <p:cNvSpPr/>
          <p:nvPr/>
        </p:nvSpPr>
        <p:spPr>
          <a:xfrm>
            <a:off x="97635" y="263927"/>
            <a:ext cx="648000" cy="75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sp>
        <p:nvSpPr>
          <p:cNvPr id="56" name="标题 1"/>
          <p:cNvSpPr>
            <a:spLocks noGrp="1"/>
          </p:cNvSpPr>
          <p:nvPr>
            <p:ph type="title"/>
          </p:nvPr>
        </p:nvSpPr>
        <p:spPr>
          <a:xfrm>
            <a:off x="887730" y="319723"/>
            <a:ext cx="3369945" cy="645160"/>
          </a:xfrm>
          <a:solidFill>
            <a:schemeClr val="accent1">
              <a:lumMod val="60000"/>
              <a:lumOff val="40000"/>
            </a:schemeClr>
          </a:solidFill>
          <a:ln>
            <a:solidFill>
              <a:schemeClr val="tx2"/>
            </a:solidFill>
          </a:ln>
        </p:spPr>
        <p:txBody>
          <a:bodyPr wrap="square"/>
          <a:lstStyle/>
          <a:p>
            <a:r>
              <a:rPr lang="zh-CN" altLang="en-US" sz="2000" dirty="0">
                <a:solidFill>
                  <a:schemeClr val="tx1"/>
                </a:solidFill>
                <a:latin typeface="宋体" panose="02010600030101010101" pitchFamily="2" charset="-122"/>
              </a:rPr>
              <a:t>义务教育历史课程教学建议</a:t>
            </a:r>
            <a:br>
              <a:rPr lang="zh-CN" altLang="en-US" sz="2000" dirty="0">
                <a:solidFill>
                  <a:schemeClr val="tx1"/>
                </a:solidFill>
                <a:latin typeface="宋体" panose="02010600030101010101" pitchFamily="2" charset="-122"/>
              </a:rPr>
            </a:br>
            <a:endParaRPr lang="zh-CN" altLang="en-US" sz="2000" dirty="0"/>
          </a:p>
        </p:txBody>
      </p:sp>
      <p:sp>
        <p:nvSpPr>
          <p:cNvPr id="6" name="矩形 5"/>
          <p:cNvSpPr/>
          <p:nvPr/>
        </p:nvSpPr>
        <p:spPr>
          <a:xfrm>
            <a:off x="1406783" y="1492898"/>
            <a:ext cx="3974841" cy="29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1.</a:t>
            </a:r>
            <a:r>
              <a:rPr lang="zh-CN" altLang="en-US" dirty="0"/>
              <a:t>以正确的思想统领历史课程的教学</a:t>
            </a:r>
          </a:p>
        </p:txBody>
      </p:sp>
      <p:sp>
        <p:nvSpPr>
          <p:cNvPr id="7" name="矩形 6"/>
          <p:cNvSpPr/>
          <p:nvPr/>
        </p:nvSpPr>
        <p:spPr>
          <a:xfrm>
            <a:off x="1413510" y="3794760"/>
            <a:ext cx="4347845" cy="335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2.</a:t>
            </a:r>
            <a:r>
              <a:rPr lang="zh-CN" altLang="en-US" dirty="0"/>
              <a:t>确立基于核心素养的教学目标</a:t>
            </a:r>
          </a:p>
        </p:txBody>
      </p:sp>
      <p:sp>
        <p:nvSpPr>
          <p:cNvPr id="8" name="矩形 7"/>
          <p:cNvSpPr/>
          <p:nvPr/>
        </p:nvSpPr>
        <p:spPr>
          <a:xfrm>
            <a:off x="1437005" y="4404995"/>
            <a:ext cx="8402955" cy="201485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00000"/>
              </a:lnSpc>
            </a:pPr>
            <a:r>
              <a:rPr lang="zh-CN" altLang="en-US" sz="1400" dirty="0">
                <a:solidFill>
                  <a:schemeClr val="tx1"/>
                </a:solidFill>
              </a:rPr>
              <a:t>      </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教师应从发展学生核心素养的角度制定教学目标，将核心素养的培养作为教学的出发点和落脚点，使教学目标在培育学生核心素养方面起到指引性、规定性的作用。</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00000"/>
              </a:lnSpc>
            </a:pP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在设计教学目标时教师应注意以下几点：（</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）根据学生现有的认知水平确定其经过学习后在核心素养方面的达成度，避免以单纯知识作为教学目标；（</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）确定核心素养五位一体的综合性教学目标，改变以往机械的分裂出知识，能力，方法，情感态度与价值观的目标表述；（</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）教学目标的制定要与课程目标，学业要求和学业质量标准为依据，聚焦问题解决的实际程度，尤其是学生探究问题和解决问题的正确价值观必备品格和关键能力；（</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）教学目标要具有可操作性和可检测行，指向学生通过学习表现出来的进步程度。</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12"/>
          <p:cNvSpPr/>
          <p:nvPr/>
        </p:nvSpPr>
        <p:spPr bwMode="auto">
          <a:xfrm>
            <a:off x="3539524" y="3070278"/>
            <a:ext cx="417147" cy="417310"/>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tx1">
              <a:lumMod val="50000"/>
              <a:lumOff val="50000"/>
            </a:schemeClr>
          </a:solidFill>
          <a:ln>
            <a:noFill/>
          </a:ln>
        </p:spPr>
        <p:txBody>
          <a:bodyPr vert="horz" wrap="square" lIns="91398" tIns="45698" rIns="91398" bIns="45698" numCol="1" anchor="t" anchorCtr="0" compatLnSpc="1"/>
          <a:lstStyle/>
          <a:p>
            <a:endParaRPr lang="zh-CN" altLang="en-US">
              <a:solidFill>
                <a:schemeClr val="accent3">
                  <a:lumMod val="50000"/>
                </a:schemeClr>
              </a:solidFill>
            </a:endParaRPr>
          </a:p>
        </p:txBody>
      </p:sp>
      <p:sp>
        <p:nvSpPr>
          <p:cNvPr id="70" name="Freeform 13"/>
          <p:cNvSpPr/>
          <p:nvPr/>
        </p:nvSpPr>
        <p:spPr bwMode="auto">
          <a:xfrm>
            <a:off x="7464464" y="3086335"/>
            <a:ext cx="417147" cy="417310"/>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tx1">
              <a:lumMod val="50000"/>
              <a:lumOff val="50000"/>
            </a:schemeClr>
          </a:solidFill>
          <a:ln>
            <a:noFill/>
          </a:ln>
        </p:spPr>
        <p:txBody>
          <a:bodyPr vert="horz" wrap="square" lIns="91398" tIns="45698" rIns="91398" bIns="45698" numCol="1" anchor="t" anchorCtr="0" compatLnSpc="1"/>
          <a:lstStyle/>
          <a:p>
            <a:endParaRPr lang="zh-CN" altLang="en-US">
              <a:solidFill>
                <a:schemeClr val="accent3">
                  <a:lumMod val="50000"/>
                </a:schemeClr>
              </a:solidFill>
            </a:endParaRPr>
          </a:p>
        </p:txBody>
      </p:sp>
      <p:sp>
        <p:nvSpPr>
          <p:cNvPr id="71" name="TextBox 84"/>
          <p:cNvSpPr txBox="1">
            <a:spLocks noChangeArrowheads="1"/>
          </p:cNvSpPr>
          <p:nvPr/>
        </p:nvSpPr>
        <p:spPr bwMode="auto">
          <a:xfrm>
            <a:off x="999965" y="3665376"/>
            <a:ext cx="2748132" cy="2882900"/>
          </a:xfrm>
          <a:prstGeom prst="rect">
            <a:avLst/>
          </a:prstGeom>
          <a:solidFill>
            <a:schemeClr val="accent1">
              <a:lumMod val="40000"/>
              <a:lumOff val="60000"/>
            </a:schemeClr>
          </a:solidFill>
          <a:ln>
            <a:noFill/>
          </a:ln>
        </p:spPr>
        <p:txBody>
          <a:bodyPr wrap="square" lIns="91398" tIns="45698" rIns="91398"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11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1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基于单元主题学习整合教学内容。</a:t>
            </a:r>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历史课程内容由若干个学习专题组成，这些专题是教材中学习单元的组成部分。教师在分析教材时，应将教材中的单元作为一个整体通盘考虑，单元的主题是围绕某个历史时期的核心内容或关键问题确定的。它构成了一个完整的学习情境和学习范围，并为学生具体学习历史、认识历史提供了路径，搭建了平台。单元学习的整合，需要将单元中的相关专题内容连为一条教学线索，尤其要挖掘和梳理单元主题学习内容中蕴含的具有培养核心素养意义的要素，从而整体发挥单元学习的教育效果。</a:t>
            </a:r>
          </a:p>
        </p:txBody>
      </p:sp>
      <p:sp>
        <p:nvSpPr>
          <p:cNvPr id="72" name="TextBox 84"/>
          <p:cNvSpPr txBox="1">
            <a:spLocks noChangeArrowheads="1"/>
          </p:cNvSpPr>
          <p:nvPr/>
        </p:nvSpPr>
        <p:spPr bwMode="auto">
          <a:xfrm>
            <a:off x="4299726" y="3805645"/>
            <a:ext cx="2748132" cy="2444115"/>
          </a:xfrm>
          <a:prstGeom prst="rect">
            <a:avLst/>
          </a:prstGeom>
          <a:solidFill>
            <a:schemeClr val="accent1">
              <a:lumMod val="40000"/>
              <a:lumOff val="60000"/>
            </a:schemeClr>
          </a:solidFill>
          <a:ln>
            <a:noFill/>
          </a:ln>
        </p:spPr>
        <p:txBody>
          <a:bodyPr wrap="square" lIns="91398" tIns="45698" rIns="91398"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11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1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把握教学内容中的关键问题，确定教学重点</a:t>
            </a:r>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教材中，每一学习单元分为若干节课，教师在梳理和整合每一课时，要在明确其所涉及的范围及重要史事的基础上，概括和确定该课中最关键的问题，并将这些问题的解决与学生核心素养的发展建立联系，围绕关键问题对教学内容进行整合。</a:t>
            </a:r>
            <a:endParaRPr lang="en-US" altLang="zh-CN"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在分析和整合教学内容的基础上，需要将教学的重点提炼出来。通过重点内容的突破，以点带面，促进学生对整体内容的有效学习。</a:t>
            </a:r>
          </a:p>
        </p:txBody>
      </p:sp>
      <p:sp>
        <p:nvSpPr>
          <p:cNvPr id="73" name="TextBox 84"/>
          <p:cNvSpPr txBox="1">
            <a:spLocks noChangeArrowheads="1"/>
          </p:cNvSpPr>
          <p:nvPr/>
        </p:nvSpPr>
        <p:spPr bwMode="auto">
          <a:xfrm>
            <a:off x="7881611" y="3665376"/>
            <a:ext cx="3175165" cy="3044825"/>
          </a:xfrm>
          <a:prstGeom prst="rect">
            <a:avLst/>
          </a:prstGeom>
          <a:solidFill>
            <a:schemeClr val="accent1">
              <a:lumMod val="40000"/>
              <a:lumOff val="60000"/>
            </a:schemeClr>
          </a:solidFill>
          <a:ln>
            <a:noFill/>
          </a:ln>
        </p:spPr>
        <p:txBody>
          <a:bodyPr wrap="square" lIns="91398" tIns="45698" rIns="91398" bIns="456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11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1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运用大概念对教学内容进行整合。</a:t>
            </a:r>
            <a:r>
              <a:rPr lang="zh-CN" altLang="en-US"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大概念是指那些能够将分散的知识，技能，观念等连接成为整体，并且赋予它们意义的概念，观念。教学中的大概念是课程内容所要围绕的核心和基石，处于教学内容的核心位置。对学生学习具有引领作用。教师要根据大概念构建学习内容的框架，设计教学过程及环节，组织和开展教学活动，以大任务、大问题来统领整个学习过程，引领学生建构合理的历史知识结构，避免碎片化，促进学生掌握探究历史的方法和路径。拓宽学生认识历史的视野。</a:t>
            </a:r>
            <a:endParaRPr lang="en-US" altLang="zh-CN"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历史教学中的大概念可以从多层面进行整合和提炼。（</a:t>
            </a:r>
            <a:r>
              <a:rPr lang="en-US" altLang="zh-CN"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）是能够统领整个学习板块儿的大概念。（</a:t>
            </a:r>
            <a:r>
              <a:rPr lang="en-US" altLang="zh-CN"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）是学习单元中的大概念，（</a:t>
            </a:r>
            <a:r>
              <a:rPr lang="en-US" altLang="zh-CN"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9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）是每课中的大概念及课时教学内容的核心概念或重要观念。使学生从这一视角认识这一时期的政治、经济、民族、文化等多方面的发展与变化。</a:t>
            </a:r>
          </a:p>
        </p:txBody>
      </p:sp>
      <p:sp>
        <p:nvSpPr>
          <p:cNvPr id="34" name="圆角矩形 33"/>
          <p:cNvSpPr/>
          <p:nvPr/>
        </p:nvSpPr>
        <p:spPr>
          <a:xfrm>
            <a:off x="97635" y="263927"/>
            <a:ext cx="648000" cy="75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sp>
        <p:nvSpPr>
          <p:cNvPr id="35" name="标题 1"/>
          <p:cNvSpPr>
            <a:spLocks noGrp="1"/>
          </p:cNvSpPr>
          <p:nvPr>
            <p:ph type="title"/>
          </p:nvPr>
        </p:nvSpPr>
        <p:spPr>
          <a:xfrm>
            <a:off x="887730" y="319723"/>
            <a:ext cx="3422015" cy="645160"/>
          </a:xfrm>
          <a:solidFill>
            <a:schemeClr val="accent1">
              <a:lumMod val="60000"/>
              <a:lumOff val="40000"/>
            </a:schemeClr>
          </a:solidFill>
          <a:ln>
            <a:solidFill>
              <a:schemeClr val="tx2"/>
            </a:solidFill>
          </a:ln>
        </p:spPr>
        <p:txBody>
          <a:bodyPr wrap="square"/>
          <a:lstStyle/>
          <a:p>
            <a:r>
              <a:rPr lang="zh-CN" altLang="en-US" sz="2000" dirty="0">
                <a:solidFill>
                  <a:schemeClr val="tx1"/>
                </a:solidFill>
                <a:latin typeface="宋体" panose="02010600030101010101" pitchFamily="2" charset="-122"/>
              </a:rPr>
              <a:t>义务教育历史课程教学建议</a:t>
            </a:r>
            <a:br>
              <a:rPr lang="zh-CN" altLang="en-US" sz="2000" dirty="0">
                <a:solidFill>
                  <a:schemeClr val="tx1"/>
                </a:solidFill>
                <a:latin typeface="宋体" panose="02010600030101010101" pitchFamily="2" charset="-122"/>
              </a:rPr>
            </a:br>
            <a:endParaRPr lang="zh-CN" altLang="en-US" sz="2000" dirty="0"/>
          </a:p>
        </p:txBody>
      </p:sp>
      <p:sp>
        <p:nvSpPr>
          <p:cNvPr id="4" name="矩形 3"/>
          <p:cNvSpPr/>
          <p:nvPr/>
        </p:nvSpPr>
        <p:spPr>
          <a:xfrm>
            <a:off x="887730" y="1139825"/>
            <a:ext cx="3421380" cy="46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3.</a:t>
            </a:r>
            <a:r>
              <a:rPr lang="zh-CN" altLang="en-US" dirty="0"/>
              <a:t>以核心素养为导向整合教学</a:t>
            </a:r>
          </a:p>
        </p:txBody>
      </p:sp>
      <p:sp>
        <p:nvSpPr>
          <p:cNvPr id="7" name="矩形 6"/>
          <p:cNvSpPr/>
          <p:nvPr/>
        </p:nvSpPr>
        <p:spPr>
          <a:xfrm>
            <a:off x="887730" y="1727200"/>
            <a:ext cx="10168255" cy="1165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zh-CN" altLang="en-US" sz="1000" dirty="0"/>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历史课程内容的基本结构是按照历史发展的时序、以学习主题的方式依次呈现历史的发展进程。要求学生在掌握历史发展基本线索的基础上，了解和认识重要事件、人物、现象、最重要的历史问题进行分析。教师在进行教学设计时，应准确把握内容要求和学业要求，分析教材，整体梳理教学内容，把握每一学习主题涉及的范围、层次、要点以及核心概念、重要问题，使教材的内容转化为有利于学生学习的教学内容。</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ts val="16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       在分析课程内容结构的基础上，教师需要从有利于发展学生核心素养的角度对教学内容进行有效整合</a:t>
            </a:r>
          </a:p>
        </p:txBody>
      </p:sp>
      <p:sp>
        <p:nvSpPr>
          <p:cNvPr id="8" name="椭圆 7"/>
          <p:cNvSpPr/>
          <p:nvPr/>
        </p:nvSpPr>
        <p:spPr>
          <a:xfrm>
            <a:off x="1634406" y="3154660"/>
            <a:ext cx="634482" cy="363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9" name="椭圆 8"/>
          <p:cNvSpPr/>
          <p:nvPr/>
        </p:nvSpPr>
        <p:spPr>
          <a:xfrm>
            <a:off x="5230994" y="3142516"/>
            <a:ext cx="801026" cy="36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0" name="椭圆 9"/>
          <p:cNvSpPr/>
          <p:nvPr/>
        </p:nvSpPr>
        <p:spPr>
          <a:xfrm>
            <a:off x="8951852" y="3124201"/>
            <a:ext cx="807968" cy="379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duotone>
              <a:schemeClr val="accent1">
                <a:shade val="45000"/>
                <a:satMod val="135000"/>
              </a:schemeClr>
              <a:prstClr val="white"/>
            </a:duotone>
          </a:blip>
          <a:stretch>
            <a:fillRect/>
          </a:stretch>
        </p:blipFill>
        <p:spPr>
          <a:xfrm>
            <a:off x="591962" y="1406627"/>
            <a:ext cx="2025782" cy="1980000"/>
          </a:xfrm>
          <a:prstGeom prst="rect">
            <a:avLst/>
          </a:prstGeom>
        </p:spPr>
      </p:pic>
      <p:pic>
        <p:nvPicPr>
          <p:cNvPr id="4" name="图片 3"/>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33139" y="2629282"/>
            <a:ext cx="14095727" cy="4228718"/>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6" name="文本框 5"/>
          <p:cNvSpPr txBox="1"/>
          <p:nvPr/>
        </p:nvSpPr>
        <p:spPr>
          <a:xfrm>
            <a:off x="876188" y="1522137"/>
            <a:ext cx="1476000" cy="2412000"/>
          </a:xfrm>
          <a:prstGeom prst="rect">
            <a:avLst/>
          </a:prstGeom>
          <a:noFill/>
        </p:spPr>
        <p:txBody>
          <a:bodyPr vert="eaVert" wrap="square" rtlCol="0">
            <a:spAutoFit/>
          </a:bodyPr>
          <a:lstStyle/>
          <a:p>
            <a:r>
              <a:rPr lang="zh-CN" altLang="en-US" sz="5400" dirty="0">
                <a:solidFill>
                  <a:schemeClr val="bg1"/>
                </a:solidFill>
                <a:latin typeface="微软雅黑" panose="020B0503020204020204" pitchFamily="34" charset="-122"/>
                <a:ea typeface="微软雅黑" panose="020B0503020204020204" pitchFamily="34" charset="-122"/>
              </a:rPr>
              <a:t>目</a:t>
            </a:r>
            <a:r>
              <a:rPr lang="zh-CN" altLang="en-US" sz="8800" dirty="0">
                <a:solidFill>
                  <a:schemeClr val="bg1"/>
                </a:solidFill>
                <a:latin typeface="微软雅黑" panose="020B0503020204020204" pitchFamily="34" charset="-122"/>
                <a:ea typeface="微软雅黑" panose="020B0503020204020204" pitchFamily="34" charset="-122"/>
              </a:rPr>
              <a:t> </a:t>
            </a:r>
            <a:r>
              <a:rPr lang="zh-CN" altLang="en-US" sz="5400" dirty="0">
                <a:solidFill>
                  <a:schemeClr val="bg1"/>
                </a:solidFill>
                <a:latin typeface="微软雅黑" panose="020B0503020204020204" pitchFamily="34" charset="-122"/>
                <a:ea typeface="微软雅黑" panose="020B0503020204020204" pitchFamily="34" charset="-122"/>
              </a:rPr>
              <a:t>录</a:t>
            </a:r>
          </a:p>
        </p:txBody>
      </p:sp>
      <p:pic>
        <p:nvPicPr>
          <p:cNvPr id="7" name="图片 6"/>
          <p:cNvPicPr>
            <a:picLocks noChangeAspect="1"/>
          </p:cNvPicPr>
          <p:nvPr/>
        </p:nvPicPr>
        <p:blipFill>
          <a:blip r:embed="rId7">
            <a:duotone>
              <a:schemeClr val="accent1">
                <a:shade val="45000"/>
                <a:satMod val="135000"/>
              </a:schemeClr>
              <a:prstClr val="white"/>
            </a:duotone>
          </a:blip>
          <a:stretch>
            <a:fillRect/>
          </a:stretch>
        </p:blipFill>
        <p:spPr>
          <a:xfrm>
            <a:off x="-195257" y="1406627"/>
            <a:ext cx="1404000" cy="2014535"/>
          </a:xfrm>
          <a:prstGeom prst="rect">
            <a:avLst/>
          </a:prstGeom>
        </p:spPr>
      </p:pic>
      <p:grpSp>
        <p:nvGrpSpPr>
          <p:cNvPr id="13" name="组合 12"/>
          <p:cNvGrpSpPr/>
          <p:nvPr/>
        </p:nvGrpSpPr>
        <p:grpSpPr>
          <a:xfrm>
            <a:off x="3404963" y="1364819"/>
            <a:ext cx="7035992" cy="485192"/>
            <a:chOff x="5414725" y="550506"/>
            <a:chExt cx="4361664" cy="485192"/>
          </a:xfrm>
        </p:grpSpPr>
        <p:sp>
          <p:nvSpPr>
            <p:cNvPr id="11" name="流程图: 可选过程 10"/>
            <p:cNvSpPr/>
            <p:nvPr/>
          </p:nvSpPr>
          <p:spPr>
            <a:xfrm>
              <a:off x="5414725" y="550506"/>
              <a:ext cx="467252" cy="485140"/>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12" name="流程图: 可选过程 11"/>
            <p:cNvSpPr/>
            <p:nvPr/>
          </p:nvSpPr>
          <p:spPr>
            <a:xfrm>
              <a:off x="6200952" y="550506"/>
              <a:ext cx="3575437" cy="485192"/>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404870" y="2042160"/>
            <a:ext cx="7035800" cy="488315"/>
            <a:chOff x="5565037" y="2042313"/>
            <a:chExt cx="4365818" cy="488335"/>
          </a:xfrm>
        </p:grpSpPr>
        <p:sp>
          <p:nvSpPr>
            <p:cNvPr id="16" name="流程图: 可选过程 15"/>
            <p:cNvSpPr/>
            <p:nvPr/>
          </p:nvSpPr>
          <p:spPr>
            <a:xfrm>
              <a:off x="6398595" y="2042313"/>
              <a:ext cx="3532260" cy="485192"/>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sp>
          <p:nvSpPr>
            <p:cNvPr id="22" name="流程图: 可选过程 21"/>
            <p:cNvSpPr/>
            <p:nvPr/>
          </p:nvSpPr>
          <p:spPr>
            <a:xfrm>
              <a:off x="5565037" y="2045456"/>
              <a:ext cx="491554" cy="485192"/>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423920" y="2687320"/>
            <a:ext cx="7016750" cy="515620"/>
            <a:chOff x="5565037" y="2740602"/>
            <a:chExt cx="4360960" cy="515562"/>
          </a:xfrm>
        </p:grpSpPr>
        <p:sp>
          <p:nvSpPr>
            <p:cNvPr id="17" name="流程图: 可选过程 16"/>
            <p:cNvSpPr/>
            <p:nvPr/>
          </p:nvSpPr>
          <p:spPr>
            <a:xfrm>
              <a:off x="6393737" y="2770972"/>
              <a:ext cx="3532260" cy="485192"/>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latin typeface="宋体" panose="02010600030101010101" pitchFamily="2" charset="-122"/>
                <a:ea typeface="宋体" panose="02010600030101010101" pitchFamily="2" charset="-122"/>
              </a:endParaRPr>
            </a:p>
          </p:txBody>
        </p:sp>
        <p:sp>
          <p:nvSpPr>
            <p:cNvPr id="23" name="流程图: 可选过程 22"/>
            <p:cNvSpPr/>
            <p:nvPr/>
          </p:nvSpPr>
          <p:spPr>
            <a:xfrm>
              <a:off x="5565037" y="2740602"/>
              <a:ext cx="491554" cy="485192"/>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387090" y="3456940"/>
            <a:ext cx="7052945" cy="485140"/>
            <a:chOff x="5565037" y="3456674"/>
            <a:chExt cx="4365818" cy="485217"/>
          </a:xfrm>
        </p:grpSpPr>
        <p:sp>
          <p:nvSpPr>
            <p:cNvPr id="18" name="流程图: 可选过程 17"/>
            <p:cNvSpPr/>
            <p:nvPr/>
          </p:nvSpPr>
          <p:spPr>
            <a:xfrm>
              <a:off x="6398595" y="3456674"/>
              <a:ext cx="3532260" cy="485192"/>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宋体" panose="02010600030101010101" pitchFamily="2" charset="-122"/>
                  <a:ea typeface="宋体" panose="02010600030101010101" pitchFamily="2" charset="-122"/>
                </a:rPr>
                <a:t>义务教育历史课程教学建议</a:t>
              </a:r>
            </a:p>
          </p:txBody>
        </p:sp>
        <p:sp>
          <p:nvSpPr>
            <p:cNvPr id="24" name="流程图: 可选过程 23"/>
            <p:cNvSpPr/>
            <p:nvPr/>
          </p:nvSpPr>
          <p:spPr>
            <a:xfrm>
              <a:off x="5565037" y="3456699"/>
              <a:ext cx="491554" cy="485192"/>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404870" y="4221480"/>
            <a:ext cx="7035165" cy="485140"/>
            <a:chOff x="5565037" y="4221426"/>
            <a:chExt cx="4365818" cy="485192"/>
          </a:xfrm>
        </p:grpSpPr>
        <p:sp>
          <p:nvSpPr>
            <p:cNvPr id="19" name="流程图: 可选过程 18"/>
            <p:cNvSpPr/>
            <p:nvPr/>
          </p:nvSpPr>
          <p:spPr>
            <a:xfrm>
              <a:off x="6398595" y="4221426"/>
              <a:ext cx="3532260" cy="485192"/>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宋体" panose="02010600030101010101" pitchFamily="2" charset="-122"/>
                  <a:ea typeface="宋体" panose="02010600030101010101" pitchFamily="2" charset="-122"/>
                </a:rPr>
                <a:t>课例分析</a:t>
              </a:r>
              <a:endParaRPr lang="en-US" altLang="zh-CN" dirty="0">
                <a:solidFill>
                  <a:schemeClr val="tx1"/>
                </a:solidFill>
                <a:latin typeface="宋体" panose="02010600030101010101" pitchFamily="2" charset="-122"/>
                <a:ea typeface="宋体" panose="02010600030101010101" pitchFamily="2" charset="-122"/>
              </a:endParaRPr>
            </a:p>
          </p:txBody>
        </p:sp>
        <p:sp>
          <p:nvSpPr>
            <p:cNvPr id="25" name="流程图: 可选过程 24"/>
            <p:cNvSpPr/>
            <p:nvPr/>
          </p:nvSpPr>
          <p:spPr>
            <a:xfrm>
              <a:off x="5565037" y="4221426"/>
              <a:ext cx="491554" cy="485192"/>
            </a:xfrm>
            <a:prstGeom prst="flowChartAlternateProcess">
              <a:avLst/>
            </a:prstGeom>
            <a:solidFill>
              <a:srgbClr val="799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5</a:t>
              </a:r>
              <a:endParaRPr lang="zh-CN" altLang="en-US" b="1" dirty="0">
                <a:latin typeface="微软雅黑" panose="020B0503020204020204" pitchFamily="34" charset="-122"/>
                <a:ea typeface="微软雅黑" panose="020B0503020204020204" pitchFamily="34" charset="-122"/>
              </a:endParaRPr>
            </a:p>
          </p:txBody>
        </p:sp>
      </p:grpSp>
      <p:sp>
        <p:nvSpPr>
          <p:cNvPr id="3" name="矩形 2"/>
          <p:cNvSpPr/>
          <p:nvPr/>
        </p:nvSpPr>
        <p:spPr>
          <a:xfrm>
            <a:off x="4645912" y="1471867"/>
            <a:ext cx="5720398" cy="369332"/>
          </a:xfrm>
          <a:prstGeom prst="rect">
            <a:avLst/>
          </a:prstGeom>
        </p:spPr>
        <p:txBody>
          <a:bodyPr wrap="square">
            <a:spAutoFit/>
          </a:bodyPr>
          <a:lstStyle/>
          <a:p>
            <a:r>
              <a:rPr lang="zh-CN" altLang="en-US" dirty="0"/>
              <a:t>义务教育历史课程标准修订的背景，原则及课程性质</a:t>
            </a:r>
          </a:p>
        </p:txBody>
      </p:sp>
      <p:sp>
        <p:nvSpPr>
          <p:cNvPr id="21" name="矩形 20"/>
          <p:cNvSpPr/>
          <p:nvPr/>
        </p:nvSpPr>
        <p:spPr>
          <a:xfrm>
            <a:off x="4673260" y="2122432"/>
            <a:ext cx="4470739" cy="369332"/>
          </a:xfrm>
          <a:prstGeom prst="rect">
            <a:avLst/>
          </a:prstGeom>
        </p:spPr>
        <p:txBody>
          <a:bodyPr wrap="square">
            <a:spAutoFit/>
          </a:bodyPr>
          <a:lstStyle/>
          <a:p>
            <a:r>
              <a:rPr lang="zh-CN" altLang="en-US" dirty="0"/>
              <a:t>义务教育历史课程理念及目标解读</a:t>
            </a:r>
          </a:p>
        </p:txBody>
      </p:sp>
      <p:sp>
        <p:nvSpPr>
          <p:cNvPr id="26" name="矩形 25"/>
          <p:cNvSpPr/>
          <p:nvPr/>
        </p:nvSpPr>
        <p:spPr>
          <a:xfrm>
            <a:off x="4784191" y="2799165"/>
            <a:ext cx="2492990" cy="369332"/>
          </a:xfrm>
          <a:prstGeom prst="rect">
            <a:avLst/>
          </a:prstGeom>
        </p:spPr>
        <p:txBody>
          <a:bodyPr wrap="none">
            <a:spAutoFit/>
          </a:bodyPr>
          <a:lstStyle/>
          <a:p>
            <a:r>
              <a:rPr lang="zh-CN" altLang="en-US" dirty="0">
                <a:latin typeface="宋体" panose="02010600030101010101" pitchFamily="2" charset="-122"/>
              </a:rPr>
              <a:t>中国近现代史内容分析</a:t>
            </a:r>
            <a:endParaRPr lang="en-US" altLang="zh-CN" dirty="0">
              <a:latin typeface="宋体" panose="02010600030101010101" pitchFamily="2" charset="-122"/>
            </a:endParaRPr>
          </a:p>
        </p:txBody>
      </p:sp>
      <p:sp>
        <p:nvSpPr>
          <p:cNvPr id="2" name="文本框 1"/>
          <p:cNvSpPr txBox="1"/>
          <p:nvPr/>
        </p:nvSpPr>
        <p:spPr>
          <a:xfrm>
            <a:off x="1780540" y="394970"/>
            <a:ext cx="8660130" cy="583565"/>
          </a:xfrm>
          <a:prstGeom prst="rect">
            <a:avLst/>
          </a:prstGeom>
          <a:solidFill>
            <a:schemeClr val="accent5">
              <a:lumMod val="60000"/>
              <a:lumOff val="40000"/>
            </a:schemeClr>
          </a:solidFill>
        </p:spPr>
        <p:txBody>
          <a:bodyPr wrap="square" rtlCol="0">
            <a:spAutoFit/>
          </a:bodyPr>
          <a:lstStyle/>
          <a:p>
            <a:r>
              <a:rPr lang="en-US" altLang="zh-CN" sz="3200" b="1" dirty="0">
                <a:latin typeface="+mj-ea"/>
                <a:ea typeface="+mj-ea"/>
                <a:cs typeface="+mj-ea"/>
                <a:sym typeface="+mn-ea"/>
              </a:rPr>
              <a:t>2023</a:t>
            </a:r>
            <a:r>
              <a:rPr lang="zh-CN" altLang="en-US" sz="3200" b="1" dirty="0">
                <a:latin typeface="+mj-ea"/>
                <a:ea typeface="+mj-ea"/>
                <a:cs typeface="+mj-ea"/>
                <a:sym typeface="+mn-ea"/>
              </a:rPr>
              <a:t>年初中历史新课标全新解读及课例分析</a:t>
            </a:r>
            <a:endParaRPr lang="zh-CN" altLang="en-US" sz="3200"/>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20"/>
          <p:cNvCxnSpPr>
            <a:cxnSpLocks noChangeShapeType="1"/>
          </p:cNvCxnSpPr>
          <p:nvPr/>
        </p:nvCxnSpPr>
        <p:spPr bwMode="auto">
          <a:xfrm flipV="1">
            <a:off x="4069960" y="2068069"/>
            <a:ext cx="851798" cy="943583"/>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41" name="直接连接符 20"/>
          <p:cNvCxnSpPr>
            <a:cxnSpLocks noChangeShapeType="1"/>
          </p:cNvCxnSpPr>
          <p:nvPr/>
        </p:nvCxnSpPr>
        <p:spPr bwMode="auto">
          <a:xfrm flipH="1" flipV="1">
            <a:off x="5166514" y="2113047"/>
            <a:ext cx="851799" cy="943583"/>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42" name="直接连接符 20"/>
          <p:cNvCxnSpPr>
            <a:cxnSpLocks noChangeShapeType="1"/>
          </p:cNvCxnSpPr>
          <p:nvPr/>
        </p:nvCxnSpPr>
        <p:spPr bwMode="auto">
          <a:xfrm flipH="1" flipV="1">
            <a:off x="6970591" y="2048283"/>
            <a:ext cx="3040302" cy="1198870"/>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43" name="直接连接符 20"/>
          <p:cNvCxnSpPr>
            <a:cxnSpLocks noChangeShapeType="1"/>
          </p:cNvCxnSpPr>
          <p:nvPr/>
        </p:nvCxnSpPr>
        <p:spPr bwMode="auto">
          <a:xfrm flipV="1">
            <a:off x="1559242" y="2085453"/>
            <a:ext cx="2851823" cy="1117256"/>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grpSp>
        <p:nvGrpSpPr>
          <p:cNvPr id="54" name="组合 53"/>
          <p:cNvGrpSpPr/>
          <p:nvPr/>
        </p:nvGrpSpPr>
        <p:grpSpPr>
          <a:xfrm>
            <a:off x="2985153" y="2722967"/>
            <a:ext cx="1353493" cy="1353308"/>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r>
                <a:rPr lang="zh-CN" altLang="en-US" sz="1200" kern="0" dirty="0">
                  <a:latin typeface="Calibri" panose="020F0502020204030204"/>
                  <a:ea typeface="宋体" panose="02010600030101010101" pitchFamily="2" charset="-122"/>
                </a:rPr>
                <a:t>明确学习任务</a:t>
              </a:r>
            </a:p>
          </p:txBody>
        </p:sp>
      </p:grpSp>
      <p:grpSp>
        <p:nvGrpSpPr>
          <p:cNvPr id="95" name="组合 94"/>
          <p:cNvGrpSpPr/>
          <p:nvPr/>
        </p:nvGrpSpPr>
        <p:grpSpPr>
          <a:xfrm>
            <a:off x="9731721" y="2722966"/>
            <a:ext cx="1353493" cy="1353308"/>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r>
                <a:rPr lang="zh-CN" altLang="en-US" sz="1400" kern="0" dirty="0">
                  <a:latin typeface="Calibri" panose="020F0502020204030204"/>
                  <a:ea typeface="宋体" panose="02010600030101010101" pitchFamily="2" charset="-122"/>
                </a:rPr>
                <a:t>组织历史论证</a:t>
              </a:r>
            </a:p>
          </p:txBody>
        </p:sp>
      </p:grpSp>
      <p:sp>
        <p:nvSpPr>
          <p:cNvPr id="107" name="椭圆 106"/>
          <p:cNvSpPr/>
          <p:nvPr/>
        </p:nvSpPr>
        <p:spPr>
          <a:xfrm>
            <a:off x="928303" y="2620161"/>
            <a:ext cx="1274215" cy="1274043"/>
          </a:xfrm>
          <a:prstGeom prst="ellipse">
            <a:avLst/>
          </a:prstGeom>
          <a:solidFill>
            <a:schemeClr val="tx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创设历史情景</a:t>
            </a:r>
          </a:p>
        </p:txBody>
      </p:sp>
      <p:grpSp>
        <p:nvGrpSpPr>
          <p:cNvPr id="108" name="组合 107"/>
          <p:cNvGrpSpPr/>
          <p:nvPr/>
        </p:nvGrpSpPr>
        <p:grpSpPr>
          <a:xfrm>
            <a:off x="5509324" y="2911008"/>
            <a:ext cx="1340040" cy="1339860"/>
            <a:chOff x="5252030" y="2008764"/>
            <a:chExt cx="809336" cy="809336"/>
          </a:xfrm>
          <a:solidFill>
            <a:schemeClr val="accent2"/>
          </a:solidFill>
        </p:grpSpPr>
        <p:sp>
          <p:nvSpPr>
            <p:cNvPr id="109" name="椭圆 10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10" name="椭圆 10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rPr>
                <a:t>提出探究问题</a:t>
              </a:r>
            </a:p>
          </p:txBody>
        </p:sp>
      </p:grpSp>
      <p:sp>
        <p:nvSpPr>
          <p:cNvPr id="134" name="TextBox 133"/>
          <p:cNvSpPr txBox="1"/>
          <p:nvPr/>
        </p:nvSpPr>
        <p:spPr>
          <a:xfrm>
            <a:off x="2744331" y="4471852"/>
            <a:ext cx="1625057" cy="1323395"/>
          </a:xfrm>
          <a:prstGeom prst="rect">
            <a:avLst/>
          </a:prstGeom>
          <a:solidFill>
            <a:schemeClr val="accent1">
              <a:lumMod val="60000"/>
              <a:lumOff val="40000"/>
            </a:schemeClr>
          </a:solidFill>
        </p:spPr>
        <p:txBody>
          <a:bodyPr wrap="square" lIns="91398" tIns="45698" rIns="91398" bIns="45698" rtlCol="0">
            <a:spAutoFit/>
          </a:bodyPr>
          <a:lstStyle>
            <a:defPPr>
              <a:defRPr lang="en-US"/>
            </a:defPPr>
            <a:lvl1pPr marL="0" marR="0" lvl="0" indent="0" algn="l" defTabSz="914400" eaLnBrk="1" fontAlgn="auto" latinLnBrk="0" hangingPunct="1">
              <a:lnSpc>
                <a:spcPct val="100000"/>
              </a:lnSpc>
              <a:spcBef>
                <a:spcPct val="0"/>
              </a:spcBef>
              <a:spcAft>
                <a:spcPct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pitchFamily="34" charset="-122"/>
                <a:ea typeface="微软雅黑" panose="020B0503020204020204" pitchFamily="34" charset="-122"/>
              </a:defRPr>
            </a:lvl1pPr>
          </a:lstStyle>
          <a:p>
            <a:pPr algn="ctr"/>
            <a:r>
              <a:rPr lang="zh-CN" altLang="en-US" sz="1000" dirty="0">
                <a:solidFill>
                  <a:schemeClr val="tx1">
                    <a:lumMod val="50000"/>
                    <a:lumOff val="50000"/>
                  </a:schemeClr>
                </a:solidFill>
              </a:rPr>
              <a:t>    </a:t>
            </a:r>
            <a:r>
              <a:rPr lang="zh-CN" altLang="en-US" sz="1000" dirty="0">
                <a:solidFill>
                  <a:schemeClr val="tx1"/>
                </a:solidFill>
              </a:rPr>
              <a:t>为使学生开展自主的探究学习，需要确定并提出明确的学习任务。学习任务的确定应以课程标准中的内容要求、学业要求和学业质量标准为依据，以具体的任务引领学生去认识历史和解决探究的问题。</a:t>
            </a:r>
          </a:p>
        </p:txBody>
      </p:sp>
      <p:sp>
        <p:nvSpPr>
          <p:cNvPr id="135" name="TextBox 134"/>
          <p:cNvSpPr txBox="1"/>
          <p:nvPr/>
        </p:nvSpPr>
        <p:spPr>
          <a:xfrm>
            <a:off x="7327958" y="4301213"/>
            <a:ext cx="1769389" cy="1785060"/>
          </a:xfrm>
          <a:prstGeom prst="rect">
            <a:avLst/>
          </a:prstGeom>
          <a:solidFill>
            <a:schemeClr val="accent1">
              <a:lumMod val="60000"/>
              <a:lumOff val="40000"/>
            </a:schemeClr>
          </a:solidFill>
        </p:spPr>
        <p:txBody>
          <a:bodyPr wrap="square" lIns="91398" tIns="45698" rIns="91398" bIns="45698" rtlCol="0">
            <a:spAutoFit/>
          </a:bodyPr>
          <a:lstStyle/>
          <a:p>
            <a:pPr>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000" kern="0" dirty="0">
                <a:solidFill>
                  <a:schemeClr val="tx1"/>
                </a:solidFill>
                <a:latin typeface="微软雅黑" panose="020B0503020204020204" pitchFamily="34" charset="-122"/>
                <a:ea typeface="微软雅黑" panose="020B0503020204020204" pitchFamily="34" charset="-122"/>
              </a:rPr>
              <a:t> 学生通过自己对相关史事 的了解，以及运用有价值、可信的史料来判断历史事实，形成历史认知。因此，教师在设计教学过程时，要考虑如何构建基于史料研习的教学方式。这种教学方式不仅要求教师在教学中运用史料。阐释历史，还要求教师引导学生学会搜集、整理、辨析史料，运用史料解释历史。</a:t>
            </a:r>
          </a:p>
        </p:txBody>
      </p:sp>
      <p:sp>
        <p:nvSpPr>
          <p:cNvPr id="136" name="TextBox 135"/>
          <p:cNvSpPr txBox="1"/>
          <p:nvPr/>
        </p:nvSpPr>
        <p:spPr>
          <a:xfrm>
            <a:off x="311766" y="4250868"/>
            <a:ext cx="1759630" cy="2244090"/>
          </a:xfrm>
          <a:prstGeom prst="rect">
            <a:avLst/>
          </a:prstGeom>
          <a:solidFill>
            <a:schemeClr val="accent1">
              <a:lumMod val="60000"/>
              <a:lumOff val="40000"/>
            </a:schemeClr>
          </a:solidFill>
        </p:spPr>
        <p:txBody>
          <a:bodyPr wrap="square" lIns="91398" tIns="45698" rIns="91398" bIns="45698" rtlCol="0">
            <a:spAutoFit/>
          </a:bodyPr>
          <a:lstStyle/>
          <a:p>
            <a:pPr defTabSz="1218565">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000" kern="0" dirty="0">
                <a:solidFill>
                  <a:schemeClr val="tx1"/>
                </a:solidFill>
                <a:latin typeface="微软雅黑" panose="020B0503020204020204" pitchFamily="34" charset="-122"/>
                <a:ea typeface="微软雅黑" panose="020B0503020204020204" pitchFamily="34" charset="-122"/>
              </a:rPr>
              <a:t>为了促使学生了解、感受、体验历史的真实境况和当时人们面临的实际问题，需要拉近学生与历史之间的距离。因此，在教学过程的设计中，教师要先设法引领学生在历史情境中展开学习活动。    创设历史情境有多种方式，如通过展示历史文献、历史影像，参观历史遗址、历史博物馆、纪念馆等再现历史情境，使学生感受相关的历史由来，切入所要认识的历史问题。</a:t>
            </a:r>
          </a:p>
        </p:txBody>
      </p:sp>
      <p:sp>
        <p:nvSpPr>
          <p:cNvPr id="137" name="TextBox 136"/>
          <p:cNvSpPr txBox="1"/>
          <p:nvPr/>
        </p:nvSpPr>
        <p:spPr>
          <a:xfrm>
            <a:off x="4945970" y="4391759"/>
            <a:ext cx="1936800" cy="1631171"/>
          </a:xfrm>
          <a:prstGeom prst="rect">
            <a:avLst/>
          </a:prstGeom>
          <a:solidFill>
            <a:schemeClr val="accent1">
              <a:lumMod val="60000"/>
              <a:lumOff val="40000"/>
            </a:schemeClr>
          </a:solidFill>
        </p:spPr>
        <p:txBody>
          <a:bodyPr wrap="square" lIns="91398" tIns="45698" rIns="91398" bIns="45698" rtlCol="0">
            <a:spAutoFit/>
          </a:bodyPr>
          <a:lstStyle/>
          <a:p>
            <a:pPr defTabSz="1218565">
              <a:defRPr/>
            </a:pPr>
            <a:r>
              <a:rPr lang="zh-CN" altLang="en-US" sz="1000" kern="0" dirty="0">
                <a:solidFill>
                  <a:schemeClr val="tx1"/>
                </a:solidFill>
                <a:latin typeface="微软雅黑" panose="020B0503020204020204" pitchFamily="34" charset="-122"/>
                <a:ea typeface="微软雅黑" panose="020B0503020204020204" pitchFamily="34" charset="-122"/>
              </a:rPr>
              <a:t>学生的核心素养是在解决问题的过程中发展的。因此，教师在分析教学内容的基础上，要以问题为引领开展教学。教师不仅要在教学设计中注重探究问题的设置，而且还要将教学过程中的实际操作转化为学生解决问题的活动过程，同时，要注重培养学生的问题意识，提升学生的批判性思维。</a:t>
            </a:r>
          </a:p>
        </p:txBody>
      </p:sp>
      <p:sp>
        <p:nvSpPr>
          <p:cNvPr id="44" name="圆角矩形 43"/>
          <p:cNvSpPr/>
          <p:nvPr/>
        </p:nvSpPr>
        <p:spPr>
          <a:xfrm>
            <a:off x="97635" y="263927"/>
            <a:ext cx="648000" cy="75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sp>
        <p:nvSpPr>
          <p:cNvPr id="45" name="标题 1"/>
          <p:cNvSpPr>
            <a:spLocks noGrp="1"/>
          </p:cNvSpPr>
          <p:nvPr>
            <p:ph type="title"/>
          </p:nvPr>
        </p:nvSpPr>
        <p:spPr>
          <a:xfrm>
            <a:off x="887730" y="319723"/>
            <a:ext cx="3522980" cy="645160"/>
          </a:xfrm>
          <a:solidFill>
            <a:schemeClr val="accent1">
              <a:lumMod val="60000"/>
              <a:lumOff val="40000"/>
            </a:schemeClr>
          </a:solidFill>
          <a:ln>
            <a:solidFill>
              <a:schemeClr val="tx2"/>
            </a:solidFill>
          </a:ln>
        </p:spPr>
        <p:txBody>
          <a:bodyPr wrap="square"/>
          <a:lstStyle/>
          <a:p>
            <a:r>
              <a:rPr lang="zh-CN" altLang="en-US" sz="2000" dirty="0">
                <a:solidFill>
                  <a:schemeClr val="tx1"/>
                </a:solidFill>
                <a:latin typeface="宋体" panose="02010600030101010101" pitchFamily="2" charset="-122"/>
              </a:rPr>
              <a:t>义务教育历史课程教学建议</a:t>
            </a:r>
            <a:br>
              <a:rPr lang="zh-CN" altLang="en-US" sz="2000" dirty="0">
                <a:solidFill>
                  <a:schemeClr val="tx1"/>
                </a:solidFill>
                <a:latin typeface="宋体" panose="02010600030101010101" pitchFamily="2" charset="-122"/>
              </a:rPr>
            </a:br>
            <a:endParaRPr lang="zh-CN" altLang="en-US" sz="2000" dirty="0"/>
          </a:p>
        </p:txBody>
      </p:sp>
      <p:sp>
        <p:nvSpPr>
          <p:cNvPr id="4" name="矩形 3"/>
          <p:cNvSpPr/>
          <p:nvPr/>
        </p:nvSpPr>
        <p:spPr>
          <a:xfrm>
            <a:off x="4267517" y="994223"/>
            <a:ext cx="3293706" cy="1075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r>
              <a:rPr lang="zh-CN" altLang="en-US" dirty="0"/>
              <a:t>设计有助于核心素养形成和发展的教学过程</a:t>
            </a:r>
          </a:p>
        </p:txBody>
      </p:sp>
      <p:cxnSp>
        <p:nvCxnSpPr>
          <p:cNvPr id="46" name="直接连接符 20"/>
          <p:cNvCxnSpPr>
            <a:cxnSpLocks noChangeShapeType="1"/>
          </p:cNvCxnSpPr>
          <p:nvPr/>
        </p:nvCxnSpPr>
        <p:spPr bwMode="auto">
          <a:xfrm flipH="1" flipV="1">
            <a:off x="5318914" y="2265447"/>
            <a:ext cx="851799" cy="943583"/>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6" name="直接连接符 5"/>
          <p:cNvCxnSpPr/>
          <p:nvPr/>
        </p:nvCxnSpPr>
        <p:spPr>
          <a:xfrm>
            <a:off x="6606073" y="2113047"/>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 name="流程图: 联系 6"/>
          <p:cNvSpPr/>
          <p:nvPr/>
        </p:nvSpPr>
        <p:spPr>
          <a:xfrm>
            <a:off x="7515071" y="2881768"/>
            <a:ext cx="1296000" cy="1296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开展史料研习</a:t>
            </a:r>
          </a:p>
        </p:txBody>
      </p:sp>
      <p:sp>
        <p:nvSpPr>
          <p:cNvPr id="8" name="矩形 7"/>
          <p:cNvSpPr/>
          <p:nvPr/>
        </p:nvSpPr>
        <p:spPr>
          <a:xfrm>
            <a:off x="9542535" y="4198918"/>
            <a:ext cx="1682084" cy="20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000" dirty="0">
                <a:solidFill>
                  <a:schemeClr val="tx1"/>
                </a:solidFill>
              </a:rPr>
              <a:t>    在教学设计和教学实施中，要组织学生对历史问题进行论证，引导学生对史料进行分析，比较，综合，概括等，形成自己的看法。在活动中，教师不仅要引导学生围绕关键问题进行论证，还要从培育核心素养的角度，引导学生理解历史叙述的内在含义，分析历史的多种联系，有根据地评述史事</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626186" y="1513709"/>
            <a:ext cx="5690600" cy="1481952"/>
            <a:chOff x="3083409" y="1115202"/>
            <a:chExt cx="4460391" cy="1161580"/>
          </a:xfrm>
          <a:solidFill>
            <a:schemeClr val="accent1">
              <a:lumMod val="20000"/>
              <a:lumOff val="80000"/>
            </a:schemeClr>
          </a:solidFill>
        </p:grpSpPr>
        <p:sp>
          <p:nvSpPr>
            <p:cNvPr id="137" name="矩形 136"/>
            <p:cNvSpPr/>
            <p:nvPr/>
          </p:nvSpPr>
          <p:spPr>
            <a:xfrm>
              <a:off x="3083409" y="1265102"/>
              <a:ext cx="4460391" cy="1011680"/>
            </a:xfrm>
            <a:prstGeom prst="rect">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8" name="矩形 137"/>
            <p:cNvSpPr/>
            <p:nvPr/>
          </p:nvSpPr>
          <p:spPr>
            <a:xfrm>
              <a:off x="3666699" y="1115202"/>
              <a:ext cx="3506363" cy="325115"/>
            </a:xfrm>
            <a:prstGeom prst="rect">
              <a:avLst/>
            </a:prstGeom>
            <a:solidFill>
              <a:schemeClr val="accent2">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dirty="0">
                  <a:solidFill>
                    <a:schemeClr val="bg1"/>
                  </a:solidFill>
                </a:rPr>
                <a:t>（</a:t>
              </a:r>
              <a:r>
                <a:rPr lang="en-US" altLang="zh-CN" sz="1600" dirty="0">
                  <a:solidFill>
                    <a:schemeClr val="bg1"/>
                  </a:solidFill>
                </a:rPr>
                <a:t>2</a:t>
              </a:r>
              <a:r>
                <a:rPr lang="zh-CN" altLang="en-US" sz="1600" dirty="0">
                  <a:solidFill>
                    <a:schemeClr val="bg1"/>
                  </a:solidFill>
                </a:rPr>
                <a:t>）开展以学生为主体的多种多样的教学活动</a:t>
              </a:r>
            </a:p>
          </p:txBody>
        </p:sp>
        <p:sp>
          <p:nvSpPr>
            <p:cNvPr id="143" name="TextBox 142"/>
            <p:cNvSpPr txBox="1"/>
            <p:nvPr/>
          </p:nvSpPr>
          <p:spPr>
            <a:xfrm>
              <a:off x="3234883" y="1468726"/>
              <a:ext cx="4161707" cy="289514"/>
            </a:xfrm>
            <a:prstGeom prst="rect">
              <a:avLst/>
            </a:prstGeom>
            <a:grpFill/>
          </p:spPr>
          <p:txBody>
            <a:bodyPr wrap="square" lIns="91472" tIns="45736" rIns="91472" bIns="45736" rtlCol="0">
              <a:spAutoFit/>
            </a:bodyPr>
            <a:lstStyle/>
            <a:p>
              <a:pPr>
                <a:lnSpc>
                  <a:spcPct val="150000"/>
                </a:lnSpc>
                <a:spcBef>
                  <a:spcPts val="1000"/>
                </a:spcBef>
              </a:pPr>
              <a:endParaRPr lang="zh-CN" altLang="en-US" sz="1200" dirty="0">
                <a:solidFill>
                  <a:srgbClr val="7F7F7F"/>
                </a:solidFill>
                <a:latin typeface="微软雅黑" panose="020B0503020204020204" pitchFamily="34" charset="-122"/>
                <a:cs typeface="宋体" panose="02010600030101010101" pitchFamily="2" charset="-122"/>
              </a:endParaRPr>
            </a:p>
          </p:txBody>
        </p:sp>
      </p:grpSp>
      <p:cxnSp>
        <p:nvCxnSpPr>
          <p:cNvPr id="140" name="直接箭头连接符 139"/>
          <p:cNvCxnSpPr>
            <a:stCxn id="139" idx="5"/>
            <a:endCxn id="137" idx="1"/>
          </p:cNvCxnSpPr>
          <p:nvPr/>
        </p:nvCxnSpPr>
        <p:spPr>
          <a:xfrm flipV="1">
            <a:off x="2714156" y="2350308"/>
            <a:ext cx="1912031" cy="7589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2" y="3941499"/>
            <a:ext cx="1495895" cy="26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6" y="4773773"/>
            <a:ext cx="1912031" cy="819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4" name="组合 183"/>
          <p:cNvGrpSpPr/>
          <p:nvPr/>
        </p:nvGrpSpPr>
        <p:grpSpPr>
          <a:xfrm>
            <a:off x="4626186" y="3131197"/>
            <a:ext cx="5690600" cy="1481952"/>
            <a:chOff x="3083409" y="1115202"/>
            <a:chExt cx="4460391" cy="1161580"/>
          </a:xfrm>
          <a:solidFill>
            <a:schemeClr val="accent1">
              <a:lumMod val="40000"/>
              <a:lumOff val="60000"/>
            </a:schemeClr>
          </a:solidFill>
        </p:grpSpPr>
        <p:sp>
          <p:nvSpPr>
            <p:cNvPr id="185" name="矩形 184"/>
            <p:cNvSpPr/>
            <p:nvPr/>
          </p:nvSpPr>
          <p:spPr>
            <a:xfrm>
              <a:off x="3083409" y="1265102"/>
              <a:ext cx="4460391" cy="1011680"/>
            </a:xfrm>
            <a:prstGeom prst="rect">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6" name="矩形 185"/>
            <p:cNvSpPr/>
            <p:nvPr/>
          </p:nvSpPr>
          <p:spPr>
            <a:xfrm>
              <a:off x="3666699" y="1115202"/>
              <a:ext cx="3286019" cy="325115"/>
            </a:xfrm>
            <a:prstGeom prst="rect">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1600" dirty="0">
                  <a:solidFill>
                    <a:schemeClr val="bg1"/>
                  </a:solidFill>
                </a:rPr>
                <a:t>（</a:t>
              </a:r>
              <a:r>
                <a:rPr lang="en-US" altLang="zh-CN" sz="1600" dirty="0">
                  <a:solidFill>
                    <a:schemeClr val="bg1"/>
                  </a:solidFill>
                </a:rPr>
                <a:t>3</a:t>
              </a:r>
              <a:r>
                <a:rPr lang="zh-CN" altLang="en-US" sz="1600" dirty="0">
                  <a:solidFill>
                    <a:schemeClr val="bg1"/>
                  </a:solidFill>
                </a:rPr>
                <a:t>）将现代信息技术与历史教学深度融合</a:t>
              </a:r>
            </a:p>
          </p:txBody>
        </p:sp>
        <p:sp>
          <p:nvSpPr>
            <p:cNvPr id="187" name="TextBox 186"/>
            <p:cNvSpPr txBox="1"/>
            <p:nvPr/>
          </p:nvSpPr>
          <p:spPr>
            <a:xfrm>
              <a:off x="3234883" y="1468726"/>
              <a:ext cx="4218155" cy="289514"/>
            </a:xfrm>
            <a:prstGeom prst="rect">
              <a:avLst/>
            </a:prstGeom>
            <a:grpFill/>
          </p:spPr>
          <p:txBody>
            <a:bodyPr wrap="square" lIns="91472" tIns="45736" rIns="91472" bIns="45736" rtlCol="0">
              <a:spAutoFit/>
            </a:bodyPr>
            <a:lstStyle/>
            <a:p>
              <a:pPr>
                <a:lnSpc>
                  <a:spcPct val="150000"/>
                </a:lnSpc>
                <a:spcBef>
                  <a:spcPts val="1000"/>
                </a:spcBef>
              </a:pPr>
              <a:endParaRPr lang="zh-CN" altLang="en-US" sz="1200" dirty="0">
                <a:solidFill>
                  <a:srgbClr val="7F7F7F"/>
                </a:solidFill>
                <a:latin typeface="微软雅黑" panose="020B0503020204020204" pitchFamily="34" charset="-122"/>
                <a:cs typeface="宋体" panose="02010600030101010101" pitchFamily="2" charset="-122"/>
              </a:endParaRPr>
            </a:p>
          </p:txBody>
        </p:sp>
      </p:grpSp>
      <p:grpSp>
        <p:nvGrpSpPr>
          <p:cNvPr id="250" name="组合 249"/>
          <p:cNvGrpSpPr/>
          <p:nvPr/>
        </p:nvGrpSpPr>
        <p:grpSpPr>
          <a:xfrm>
            <a:off x="4626186" y="4756475"/>
            <a:ext cx="5690600" cy="1481952"/>
            <a:chOff x="3083409" y="1115202"/>
            <a:chExt cx="4460391" cy="1161580"/>
          </a:xfrm>
          <a:solidFill>
            <a:schemeClr val="accent1">
              <a:lumMod val="60000"/>
              <a:lumOff val="40000"/>
            </a:schemeClr>
          </a:solidFill>
        </p:grpSpPr>
        <p:sp>
          <p:nvSpPr>
            <p:cNvPr id="251" name="矩形 250"/>
            <p:cNvSpPr/>
            <p:nvPr/>
          </p:nvSpPr>
          <p:spPr>
            <a:xfrm>
              <a:off x="3083409" y="1265102"/>
              <a:ext cx="4460391" cy="1011680"/>
            </a:xfrm>
            <a:prstGeom prst="rect">
              <a:avLst/>
            </a:prstGeom>
            <a:grp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2" name="矩形 251"/>
            <p:cNvSpPr/>
            <p:nvPr/>
          </p:nvSpPr>
          <p:spPr>
            <a:xfrm>
              <a:off x="3666699" y="1115202"/>
              <a:ext cx="3286019" cy="325115"/>
            </a:xfrm>
            <a:prstGeom prst="rect">
              <a:avLst/>
            </a:prstGeom>
            <a:solidFill>
              <a:schemeClr val="accent2">
                <a:lumMod val="7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dirty="0">
                  <a:solidFill>
                    <a:schemeClr val="bg1"/>
                  </a:solidFill>
                </a:rPr>
                <a:t>（</a:t>
              </a:r>
              <a:r>
                <a:rPr lang="en-US" altLang="zh-CN" dirty="0">
                  <a:solidFill>
                    <a:schemeClr val="bg1"/>
                  </a:solidFill>
                </a:rPr>
                <a:t>4</a:t>
              </a:r>
              <a:r>
                <a:rPr lang="zh-CN" altLang="en-US" dirty="0">
                  <a:solidFill>
                    <a:schemeClr val="bg1"/>
                  </a:solidFill>
                </a:rPr>
                <a:t>）对学生进行有针对性的指导</a:t>
              </a:r>
            </a:p>
          </p:txBody>
        </p:sp>
        <p:sp>
          <p:nvSpPr>
            <p:cNvPr id="253" name="TextBox 252"/>
            <p:cNvSpPr txBox="1"/>
            <p:nvPr/>
          </p:nvSpPr>
          <p:spPr>
            <a:xfrm>
              <a:off x="3234883" y="1468726"/>
              <a:ext cx="4161707" cy="289514"/>
            </a:xfrm>
            <a:prstGeom prst="rect">
              <a:avLst/>
            </a:prstGeom>
            <a:grpFill/>
          </p:spPr>
          <p:txBody>
            <a:bodyPr wrap="square" lIns="91472" tIns="45736" rIns="91472" bIns="45736" rtlCol="0">
              <a:spAutoFit/>
            </a:bodyPr>
            <a:lstStyle/>
            <a:p>
              <a:pPr>
                <a:lnSpc>
                  <a:spcPct val="150000"/>
                </a:lnSpc>
                <a:spcBef>
                  <a:spcPts val="1000"/>
                </a:spcBef>
              </a:pPr>
              <a:endParaRPr lang="zh-CN" altLang="en-US" sz="1200" dirty="0">
                <a:solidFill>
                  <a:srgbClr val="7F7F7F"/>
                </a:solidFill>
                <a:latin typeface="微软雅黑" panose="020B0503020204020204" pitchFamily="34" charset="-122"/>
                <a:cs typeface="宋体" panose="02010600030101010101" pitchFamily="2" charset="-122"/>
              </a:endParaRPr>
            </a:p>
          </p:txBody>
        </p:sp>
      </p:grpSp>
      <p:sp>
        <p:nvSpPr>
          <p:cNvPr id="22" name="圆角矩形 21"/>
          <p:cNvSpPr/>
          <p:nvPr/>
        </p:nvSpPr>
        <p:spPr>
          <a:xfrm>
            <a:off x="97635" y="263927"/>
            <a:ext cx="648000" cy="75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sp>
        <p:nvSpPr>
          <p:cNvPr id="23" name="标题 1"/>
          <p:cNvSpPr>
            <a:spLocks noGrp="1"/>
          </p:cNvSpPr>
          <p:nvPr>
            <p:ph type="title"/>
          </p:nvPr>
        </p:nvSpPr>
        <p:spPr>
          <a:xfrm>
            <a:off x="887730" y="319723"/>
            <a:ext cx="3435350" cy="645160"/>
          </a:xfrm>
          <a:solidFill>
            <a:schemeClr val="accent1">
              <a:lumMod val="60000"/>
              <a:lumOff val="40000"/>
            </a:schemeClr>
          </a:solidFill>
          <a:ln>
            <a:solidFill>
              <a:schemeClr val="tx2"/>
            </a:solidFill>
          </a:ln>
        </p:spPr>
        <p:txBody>
          <a:bodyPr wrap="square"/>
          <a:lstStyle/>
          <a:p>
            <a:r>
              <a:rPr lang="zh-CN" altLang="en-US" sz="2000" dirty="0">
                <a:solidFill>
                  <a:schemeClr val="tx1"/>
                </a:solidFill>
                <a:latin typeface="宋体" panose="02010600030101010101" pitchFamily="2" charset="-122"/>
              </a:rPr>
              <a:t>义务教育历史课程教学建议</a:t>
            </a:r>
            <a:br>
              <a:rPr lang="zh-CN" altLang="en-US" sz="2000" dirty="0">
                <a:solidFill>
                  <a:schemeClr val="tx1"/>
                </a:solidFill>
                <a:latin typeface="宋体" panose="02010600030101010101" pitchFamily="2" charset="-122"/>
              </a:rPr>
            </a:br>
            <a:endParaRPr lang="zh-CN" altLang="en-US" sz="2000" dirty="0"/>
          </a:p>
        </p:txBody>
      </p:sp>
      <p:sp>
        <p:nvSpPr>
          <p:cNvPr id="4" name="矩形 3"/>
          <p:cNvSpPr/>
          <p:nvPr/>
        </p:nvSpPr>
        <p:spPr>
          <a:xfrm>
            <a:off x="1585148" y="2365032"/>
            <a:ext cx="1173061" cy="335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t>在历史教学过程中，教师应根据课程标准的要求、教学内容的特点、学生的认知水平和学习状况，采用多样的、适宜的教学方式。和教学方法</a:t>
            </a:r>
          </a:p>
        </p:txBody>
      </p:sp>
      <p:sp>
        <p:nvSpPr>
          <p:cNvPr id="5" name="矩形 4"/>
          <p:cNvSpPr/>
          <p:nvPr/>
        </p:nvSpPr>
        <p:spPr>
          <a:xfrm>
            <a:off x="1015065" y="1928493"/>
            <a:ext cx="396000" cy="417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5.</a:t>
            </a:r>
            <a:r>
              <a:rPr lang="zh-CN" altLang="en-US" sz="1600" dirty="0"/>
              <a:t>采用多种多样的历史教学方式方法</a:t>
            </a:r>
          </a:p>
        </p:txBody>
      </p:sp>
      <p:cxnSp>
        <p:nvCxnSpPr>
          <p:cNvPr id="8" name="直接箭头连接符 7"/>
          <p:cNvCxnSpPr/>
          <p:nvPr/>
        </p:nvCxnSpPr>
        <p:spPr>
          <a:xfrm flipV="1">
            <a:off x="2440131" y="982301"/>
            <a:ext cx="2416628" cy="1791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10912" y="455380"/>
            <a:ext cx="5163910" cy="95172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zh-CN" altLang="en-US" sz="1000" dirty="0">
                <a:solidFill>
                  <a:schemeClr val="tx1"/>
                </a:solidFill>
              </a:rPr>
              <a:t>在历史课堂教学中，教师进行必要的讲述是不可或缺的。教师讲述包括对具体的历史事件、人物和现象的叙述，对重要历史问题的讲解等。教师讲好相关的历史故事，有助于学生提高学习兴趣，体验历史情境，了解史实的基本情况，加深对历史的思考和理解</a:t>
            </a:r>
            <a:r>
              <a:rPr lang="en-US" altLang="zh-CN" sz="1000" dirty="0">
                <a:solidFill>
                  <a:schemeClr val="tx1"/>
                </a:solidFill>
              </a:rPr>
              <a:t>.</a:t>
            </a:r>
            <a:endParaRPr lang="zh-CN" altLang="en-US" sz="1000" dirty="0">
              <a:solidFill>
                <a:schemeClr val="tx1"/>
              </a:solidFill>
            </a:endParaRPr>
          </a:p>
        </p:txBody>
      </p:sp>
      <p:sp>
        <p:nvSpPr>
          <p:cNvPr id="10" name="矩形 9"/>
          <p:cNvSpPr/>
          <p:nvPr/>
        </p:nvSpPr>
        <p:spPr>
          <a:xfrm>
            <a:off x="5449078" y="263927"/>
            <a:ext cx="4113601" cy="33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00"/>
            <a:r>
              <a:rPr lang="zh-CN" altLang="en-US" dirty="0">
                <a:solidFill>
                  <a:schemeClr val="bg1"/>
                </a:solidFill>
              </a:rPr>
              <a:t>（</a:t>
            </a:r>
            <a:r>
              <a:rPr lang="en-US" altLang="zh-CN" dirty="0">
                <a:solidFill>
                  <a:schemeClr val="bg1"/>
                </a:solidFill>
              </a:rPr>
              <a:t>1</a:t>
            </a:r>
            <a:r>
              <a:rPr lang="zh-CN" altLang="en-US" dirty="0">
                <a:solidFill>
                  <a:schemeClr val="bg1"/>
                </a:solidFill>
              </a:rPr>
              <a:t>）教师应进行必要的讲述</a:t>
            </a:r>
          </a:p>
        </p:txBody>
      </p:sp>
      <p:sp>
        <p:nvSpPr>
          <p:cNvPr id="11" name="矩形 10"/>
          <p:cNvSpPr/>
          <p:nvPr/>
        </p:nvSpPr>
        <p:spPr>
          <a:xfrm>
            <a:off x="4654059" y="2057823"/>
            <a:ext cx="5544000" cy="769441"/>
          </a:xfrm>
          <a:prstGeom prst="rect">
            <a:avLst/>
          </a:prstGeom>
        </p:spPr>
        <p:txBody>
          <a:bodyPr>
            <a:spAutoFit/>
          </a:bodyPr>
          <a:lstStyle/>
          <a:p>
            <a:r>
              <a:rPr lang="zh-CN" altLang="en-US" sz="1100" dirty="0"/>
              <a:t>要实现历史课程育人方式的变革，很重要的方面是改变以教师传授知识为主的教学方式，突出学生在教学中的主体地位，组织以学生为主体，以师生互动和生生互动为特征，以探究历史问题为目的的教学活动。教学活动的类型应丰富多样，可开展课堂讨论、组织辩论会、表演历史剧，举办故事会、诗歌朗诵会、成语比赛、讲座等等</a:t>
            </a:r>
          </a:p>
        </p:txBody>
      </p:sp>
      <p:sp>
        <p:nvSpPr>
          <p:cNvPr id="14" name="矩形 13"/>
          <p:cNvSpPr/>
          <p:nvPr/>
        </p:nvSpPr>
        <p:spPr>
          <a:xfrm>
            <a:off x="4924059" y="3497393"/>
            <a:ext cx="5004000" cy="988695"/>
          </a:xfrm>
          <a:prstGeom prst="rect">
            <a:avLst/>
          </a:prstGeom>
        </p:spPr>
        <p:txBody>
          <a:bodyPr wrap="square">
            <a:spAutoFit/>
          </a:bodyPr>
          <a:lstStyle/>
          <a:p>
            <a:pPr>
              <a:lnSpc>
                <a:spcPts val="1400"/>
              </a:lnSpc>
            </a:pPr>
            <a:r>
              <a:rPr lang="zh-CN" altLang="en-US" sz="1000" dirty="0"/>
              <a:t>在历史教学中运用现代信息技术，能够拓宽有关历史的信息源，拓展历史视野，有助于更好地突出教学重点和解决教学难点。信息技术的运用能够有效地改变传统的教学方式，适应信息时代个性化、多样化的学习习惯和学习方式，促进教与学的互动和交流。恰当运用现代信息技术的优势，组织学生开展各种学习活动，促进学生的自主学习、合作学习和探究学习。</a:t>
            </a:r>
          </a:p>
        </p:txBody>
      </p:sp>
      <p:sp>
        <p:nvSpPr>
          <p:cNvPr id="16" name="矩形 15"/>
          <p:cNvSpPr/>
          <p:nvPr/>
        </p:nvSpPr>
        <p:spPr>
          <a:xfrm>
            <a:off x="4856759" y="5264562"/>
            <a:ext cx="5112000" cy="630942"/>
          </a:xfrm>
          <a:prstGeom prst="rect">
            <a:avLst/>
          </a:prstGeom>
        </p:spPr>
        <p:txBody>
          <a:bodyPr>
            <a:spAutoFit/>
          </a:bodyPr>
          <a:lstStyle/>
          <a:p>
            <a:pPr>
              <a:lnSpc>
                <a:spcPts val="1400"/>
              </a:lnSpc>
            </a:pPr>
            <a:r>
              <a:rPr lang="zh-CN" altLang="en-US" sz="1000" dirty="0"/>
              <a:t>要突出和发挥学生在教学中的主体地位，引导学生掌握学习方法，使学生有明确的学习策略和学习规划，学会学习，这需要教师对学生进行学习方法指导。学习学法指导包括很多方面，教师要根据学生的不同情况，有针对性地进行个性化指导。</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86188" y="687897"/>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86188" y="1375794"/>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sp>
        <p:nvSpPr>
          <p:cNvPr id="6" name="矩形 5"/>
          <p:cNvSpPr/>
          <p:nvPr/>
        </p:nvSpPr>
        <p:spPr>
          <a:xfrm>
            <a:off x="1637689" y="2072081"/>
            <a:ext cx="9102054" cy="223147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solidFill>
              </a:rPr>
              <a:t>一</a:t>
            </a:r>
            <a:r>
              <a:rPr lang="en-US" altLang="zh-CN" b="1" dirty="0">
                <a:solidFill>
                  <a:schemeClr val="tx1"/>
                </a:solidFill>
              </a:rPr>
              <a:t>.</a:t>
            </a:r>
            <a:r>
              <a:rPr lang="zh-CN" altLang="en-US" b="1" dirty="0">
                <a:solidFill>
                  <a:schemeClr val="tx1"/>
                </a:solidFill>
              </a:rPr>
              <a:t>  教学指导思想与理论依据</a:t>
            </a:r>
            <a:endParaRPr lang="en-US" altLang="zh-CN" b="1" dirty="0">
              <a:solidFill>
                <a:schemeClr val="tx1"/>
              </a:solidFill>
            </a:endParaRPr>
          </a:p>
          <a:p>
            <a:r>
              <a:rPr lang="zh-CN" altLang="en-US" sz="1400" dirty="0">
                <a:solidFill>
                  <a:schemeClr val="tx1"/>
                </a:solidFill>
              </a:rPr>
              <a:t>    大概念是指能够将分散的知识、技能、观念等连接成为整体。教学中的大概念是课程内容所要围绕的核心和基石，处于教学内容的核心位置，对学生学习具有引领作用。这些核心概念源于学科中的各种概念、理论、原理和解释体系，为构建系统的学科知识结构奠定了基础。</a:t>
            </a:r>
            <a:endParaRPr lang="en-US" altLang="zh-CN" sz="1400" dirty="0">
              <a:solidFill>
                <a:schemeClr val="tx1"/>
              </a:solidFill>
            </a:endParaRPr>
          </a:p>
          <a:p>
            <a:r>
              <a:rPr lang="en-US" altLang="zh-CN" sz="1400" dirty="0">
                <a:solidFill>
                  <a:schemeClr val="tx1"/>
                </a:solidFill>
              </a:rPr>
              <a:t>    </a:t>
            </a:r>
            <a:r>
              <a:rPr lang="zh-CN" altLang="en-US" sz="1400" dirty="0">
                <a:solidFill>
                  <a:schemeClr val="tx1"/>
                </a:solidFill>
              </a:rPr>
              <a:t>基于“大概念”进行单元教学设计和复习。目的是帮助师生能以“专家式思维”阐释成预测，不仅能对事件、事实及具体概念做抽象、概括、系统化等思维加工，从而获得更有普遍意义的大概念，实现知识的拓展化、结构化，而且能用抽象概括获得的大概念进行知识迁移或运用于解决具体问题，促进学生将知识内化为学科素养</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86188" y="687897"/>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86188" y="1375794"/>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sp>
        <p:nvSpPr>
          <p:cNvPr id="6" name="矩形 5"/>
          <p:cNvSpPr/>
          <p:nvPr/>
        </p:nvSpPr>
        <p:spPr>
          <a:xfrm>
            <a:off x="1647409" y="1888035"/>
            <a:ext cx="9102054" cy="432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tx1"/>
                </a:solidFill>
              </a:rPr>
              <a:t>二</a:t>
            </a:r>
            <a:r>
              <a:rPr lang="en-US" altLang="zh-CN" sz="1400" b="1" dirty="0">
                <a:solidFill>
                  <a:schemeClr val="tx1"/>
                </a:solidFill>
              </a:rPr>
              <a:t>.</a:t>
            </a:r>
            <a:r>
              <a:rPr lang="zh-CN" altLang="en-US" sz="1400" b="1" dirty="0">
                <a:solidFill>
                  <a:schemeClr val="tx1"/>
                </a:solidFill>
              </a:rPr>
              <a:t> 课程背景分析</a:t>
            </a:r>
            <a:endParaRPr lang="en-US" altLang="zh-CN" sz="1400" b="1" dirty="0">
              <a:solidFill>
                <a:schemeClr val="tx1"/>
              </a:solidFill>
            </a:endParaRPr>
          </a:p>
          <a:p>
            <a:r>
              <a:rPr lang="en-US" altLang="zh-CN" sz="1200" dirty="0">
                <a:solidFill>
                  <a:schemeClr val="tx1"/>
                </a:solidFill>
              </a:rPr>
              <a:t>       (</a:t>
            </a:r>
            <a:r>
              <a:rPr lang="zh-CN" altLang="en-US" sz="1200" dirty="0">
                <a:solidFill>
                  <a:schemeClr val="tx1"/>
                </a:solidFill>
              </a:rPr>
              <a:t>一</a:t>
            </a:r>
            <a:r>
              <a:rPr lang="en-US" altLang="zh-CN" sz="1200" dirty="0">
                <a:solidFill>
                  <a:schemeClr val="tx1"/>
                </a:solidFill>
              </a:rPr>
              <a:t>)</a:t>
            </a:r>
            <a:r>
              <a:rPr lang="zh-CN" altLang="en-US" sz="1200" dirty="0">
                <a:solidFill>
                  <a:schemeClr val="tx1"/>
                </a:solidFill>
              </a:rPr>
              <a:t>课题及教学内容分析</a:t>
            </a:r>
            <a:endParaRPr lang="en-US" altLang="zh-CN" sz="1200" dirty="0">
              <a:solidFill>
                <a:schemeClr val="tx1"/>
              </a:solidFill>
            </a:endParaRPr>
          </a:p>
          <a:p>
            <a:r>
              <a:rPr lang="en-US" altLang="zh-CN" sz="1200" dirty="0">
                <a:solidFill>
                  <a:schemeClr val="tx1"/>
                </a:solidFill>
              </a:rPr>
              <a:t>              1.</a:t>
            </a:r>
            <a:r>
              <a:rPr lang="zh-CN" altLang="en-US" sz="1200" dirty="0">
                <a:solidFill>
                  <a:schemeClr val="tx1"/>
                </a:solidFill>
              </a:rPr>
              <a:t>课程标准</a:t>
            </a:r>
            <a:r>
              <a:rPr lang="en-US" altLang="zh-CN" sz="1200" dirty="0">
                <a:solidFill>
                  <a:schemeClr val="tx1"/>
                </a:solidFill>
              </a:rPr>
              <a:t>:(1)</a:t>
            </a:r>
            <a:r>
              <a:rPr lang="zh-CN" altLang="en-US" sz="1200" dirty="0">
                <a:solidFill>
                  <a:schemeClr val="tx1"/>
                </a:solidFill>
              </a:rPr>
              <a:t>了解新文化运动的基本内容，知道陈独秀、李大钊、胡适、鲁迅等新文化运动的代表人物，认识新文化运动在中国近代思想解放运动中的地位和作用。</a:t>
            </a:r>
            <a:endParaRPr lang="en-US" altLang="zh-CN" sz="1200" dirty="0">
              <a:solidFill>
                <a:schemeClr val="tx1"/>
              </a:solidFill>
            </a:endParaRPr>
          </a:p>
          <a:p>
            <a:r>
              <a:rPr lang="en-US" altLang="zh-CN" sz="1200" dirty="0">
                <a:solidFill>
                  <a:schemeClr val="tx1"/>
                </a:solidFill>
              </a:rPr>
              <a:t>                                    (2)</a:t>
            </a:r>
            <a:r>
              <a:rPr lang="zh-CN" altLang="en-US" sz="1200" dirty="0">
                <a:solidFill>
                  <a:schemeClr val="tx1"/>
                </a:solidFill>
              </a:rPr>
              <a:t>通过了解五四运动的基本史事，理解五四精神的内涵，认识五四运动是中国新民主主义革命的开端。</a:t>
            </a:r>
            <a:endParaRPr lang="en-US" altLang="zh-CN" sz="1200" dirty="0">
              <a:solidFill>
                <a:schemeClr val="tx1"/>
              </a:solidFill>
            </a:endParaRPr>
          </a:p>
          <a:p>
            <a:r>
              <a:rPr lang="en-US" altLang="zh-CN" sz="1200" dirty="0">
                <a:solidFill>
                  <a:schemeClr val="tx1"/>
                </a:solidFill>
              </a:rPr>
              <a:t>                                    (3)</a:t>
            </a:r>
            <a:r>
              <a:rPr lang="zh-CN" altLang="en-US" sz="1200" dirty="0">
                <a:solidFill>
                  <a:schemeClr val="tx1"/>
                </a:solidFill>
              </a:rPr>
              <a:t>通过了解陈独秀、李大钊传播马克思主义和中国共产党第一次全国代表大会的召开等史事，认识中国共产党成立的历史意义，理解伟大建党精神。</a:t>
            </a:r>
            <a:endParaRPr lang="en-US" altLang="zh-CN" sz="1200" dirty="0">
              <a:solidFill>
                <a:schemeClr val="tx1"/>
              </a:solidFill>
            </a:endParaRPr>
          </a:p>
          <a:p>
            <a:r>
              <a:rPr lang="en-US" altLang="zh-CN" sz="1200" dirty="0">
                <a:solidFill>
                  <a:schemeClr val="tx1"/>
                </a:solidFill>
              </a:rPr>
              <a:t>             2.</a:t>
            </a:r>
            <a:r>
              <a:rPr lang="zh-CN" altLang="en-US" sz="1200" dirty="0">
                <a:solidFill>
                  <a:schemeClr val="tx1"/>
                </a:solidFill>
              </a:rPr>
              <a:t>课标分析</a:t>
            </a:r>
            <a:r>
              <a:rPr lang="en-US" altLang="zh-CN" sz="1200" dirty="0">
                <a:solidFill>
                  <a:schemeClr val="tx1"/>
                </a:solidFill>
              </a:rPr>
              <a:t>:(1)</a:t>
            </a:r>
            <a:r>
              <a:rPr lang="zh-CN" altLang="en-US" sz="1200" dirty="0">
                <a:solidFill>
                  <a:schemeClr val="tx1"/>
                </a:solidFill>
              </a:rPr>
              <a:t>知道新文化运动、五四运动和中共诞生的基本史实。</a:t>
            </a:r>
            <a:endParaRPr lang="en-US" altLang="zh-CN" sz="1200" dirty="0">
              <a:solidFill>
                <a:schemeClr val="tx1"/>
              </a:solidFill>
            </a:endParaRPr>
          </a:p>
          <a:p>
            <a:r>
              <a:rPr lang="en-US" altLang="zh-CN" sz="1200" dirty="0">
                <a:solidFill>
                  <a:schemeClr val="tx1"/>
                </a:solidFill>
              </a:rPr>
              <a:t>                                   (2)</a:t>
            </a:r>
            <a:r>
              <a:rPr lang="zh-CN" altLang="en-US" sz="1200" dirty="0">
                <a:solidFill>
                  <a:schemeClr val="tx1"/>
                </a:solidFill>
              </a:rPr>
              <a:t>理解五四运动是中国新民主主义革命的开端，从而认识</a:t>
            </a:r>
            <a:r>
              <a:rPr lang="en-US" altLang="zh-CN" sz="1200" dirty="0">
                <a:solidFill>
                  <a:schemeClr val="tx1"/>
                </a:solidFill>
              </a:rPr>
              <a:t>1919</a:t>
            </a:r>
            <a:r>
              <a:rPr lang="zh-CN" altLang="en-US" sz="1200" dirty="0">
                <a:solidFill>
                  <a:schemeClr val="tx1"/>
                </a:solidFill>
              </a:rPr>
              <a:t>年开始中国革命进入一个新的阶段。</a:t>
            </a:r>
            <a:endParaRPr lang="en-US" altLang="zh-CN" sz="1200" dirty="0">
              <a:solidFill>
                <a:schemeClr val="tx1"/>
              </a:solidFill>
            </a:endParaRPr>
          </a:p>
          <a:p>
            <a:r>
              <a:rPr lang="en-US" altLang="zh-CN" sz="1200" dirty="0">
                <a:solidFill>
                  <a:schemeClr val="tx1"/>
                </a:solidFill>
              </a:rPr>
              <a:t>                                   (3)</a:t>
            </a:r>
            <a:r>
              <a:rPr lang="zh-CN" altLang="en-US" sz="1200" dirty="0">
                <a:solidFill>
                  <a:schemeClr val="tx1"/>
                </a:solidFill>
              </a:rPr>
              <a:t>认识新民主主义革命的开展，是近代中国人民为实现民族独立、人民解放而进行的艰难探索。</a:t>
            </a:r>
            <a:endParaRPr lang="en-US" altLang="zh-CN" sz="1200" dirty="0">
              <a:solidFill>
                <a:schemeClr val="tx1"/>
              </a:solidFill>
            </a:endParaRPr>
          </a:p>
          <a:p>
            <a:r>
              <a:rPr lang="en-US" altLang="zh-CN" sz="1200" dirty="0">
                <a:solidFill>
                  <a:schemeClr val="tx1"/>
                </a:solidFill>
              </a:rPr>
              <a:t>            3.</a:t>
            </a:r>
            <a:r>
              <a:rPr lang="zh-CN" altLang="en-US" sz="1200" dirty="0">
                <a:solidFill>
                  <a:schemeClr val="tx1"/>
                </a:solidFill>
              </a:rPr>
              <a:t>教材分析</a:t>
            </a:r>
            <a:r>
              <a:rPr lang="en-US" altLang="zh-CN" sz="1200" dirty="0">
                <a:solidFill>
                  <a:schemeClr val="tx1"/>
                </a:solidFill>
              </a:rPr>
              <a:t>:</a:t>
            </a:r>
            <a:r>
              <a:rPr lang="zh-CN" altLang="en-US" sz="1200" dirty="0">
                <a:solidFill>
                  <a:schemeClr val="tx1"/>
                </a:solidFill>
              </a:rPr>
              <a:t>近代中国社会百年史是一部由传统社会向近代社会转型的历史，在这百年社会转型期也是中国人民争取民族独立、人民解放的抗争史和探索史。这种转型与变革经过八十年欧美的冲击和本国社会的发展，到</a:t>
            </a:r>
            <a:r>
              <a:rPr lang="en-US" altLang="zh-CN" sz="1200" dirty="0">
                <a:solidFill>
                  <a:schemeClr val="tx1"/>
                </a:solidFill>
              </a:rPr>
              <a:t>20</a:t>
            </a:r>
            <a:r>
              <a:rPr lang="zh-CN" altLang="en-US" sz="1200" dirty="0">
                <a:solidFill>
                  <a:schemeClr val="tx1"/>
                </a:solidFill>
              </a:rPr>
              <a:t>世纪初期出现新的转折，使近代中国民主革命进入一个新的阶段</a:t>
            </a:r>
            <a:r>
              <a:rPr lang="en-US" altLang="zh-CN" sz="1200" dirty="0">
                <a:solidFill>
                  <a:schemeClr val="tx1"/>
                </a:solidFill>
              </a:rPr>
              <a:t>;</a:t>
            </a:r>
            <a:r>
              <a:rPr lang="zh-CN" altLang="en-US" sz="1200" dirty="0">
                <a:solidFill>
                  <a:schemeClr val="tx1"/>
                </a:solidFill>
              </a:rPr>
              <a:t>新民主主义革命时期。从整个中国近代史的发展阶段来看，本单元处于近代中国民主革命的重大转型期，即延续孙中山领导的资产阶级民主革命时期，又承接中国共产党领导中国新民主主义革命，进行中国革命道路的艰难探索，因此构建单元知识体系，明确历史发展线索，对于学生深刻理解和认识近代中国社会变革的艰巨性和培育学生家国情怀素养具有重要的意义和现实价值。</a:t>
            </a:r>
            <a:endParaRPr lang="en-US" altLang="zh-CN" sz="1200" dirty="0">
              <a:solidFill>
                <a:schemeClr val="tx1"/>
              </a:solidFill>
            </a:endParaRPr>
          </a:p>
          <a:p>
            <a:r>
              <a:rPr lang="en-US" altLang="zh-CN" sz="1200" dirty="0">
                <a:solidFill>
                  <a:schemeClr val="tx1"/>
                </a:solidFill>
              </a:rPr>
              <a:t>      (</a:t>
            </a:r>
            <a:r>
              <a:rPr lang="zh-CN" altLang="en-US" sz="1200" dirty="0">
                <a:solidFill>
                  <a:schemeClr val="tx1"/>
                </a:solidFill>
              </a:rPr>
              <a:t>二</a:t>
            </a:r>
            <a:r>
              <a:rPr lang="en-US" altLang="zh-CN" sz="1200" dirty="0">
                <a:solidFill>
                  <a:schemeClr val="tx1"/>
                </a:solidFill>
              </a:rPr>
              <a:t>)</a:t>
            </a:r>
            <a:r>
              <a:rPr lang="zh-CN" altLang="en-US" sz="1200" dirty="0">
                <a:solidFill>
                  <a:schemeClr val="tx1"/>
                </a:solidFill>
              </a:rPr>
              <a:t>学生情况分析</a:t>
            </a:r>
            <a:endParaRPr lang="en-US" altLang="zh-CN" sz="1200" dirty="0">
              <a:solidFill>
                <a:schemeClr val="tx1"/>
              </a:solidFill>
            </a:endParaRPr>
          </a:p>
          <a:p>
            <a:r>
              <a:rPr lang="en-US" altLang="zh-CN" sz="1200" dirty="0">
                <a:solidFill>
                  <a:schemeClr val="tx1"/>
                </a:solidFill>
              </a:rPr>
              <a:t>            1.</a:t>
            </a:r>
            <a:r>
              <a:rPr lang="zh-CN" altLang="en-US" sz="1200" dirty="0">
                <a:solidFill>
                  <a:schemeClr val="tx1"/>
                </a:solidFill>
              </a:rPr>
              <a:t>知识方面</a:t>
            </a:r>
            <a:r>
              <a:rPr lang="en-US" altLang="zh-CN" sz="1200" dirty="0">
                <a:solidFill>
                  <a:schemeClr val="tx1"/>
                </a:solidFill>
              </a:rPr>
              <a:t>:</a:t>
            </a:r>
            <a:r>
              <a:rPr lang="zh-CN" altLang="en-US" sz="1200" dirty="0">
                <a:solidFill>
                  <a:schemeClr val="tx1"/>
                </a:solidFill>
              </a:rPr>
              <a:t>经过七年级的学习，八年级学生基本掌握新民主主义革命兴起的重大事件的基本史实，但缺乏对事件之间因果关系的理解，尚不能建构系统的单元知识体系。</a:t>
            </a:r>
            <a:endParaRPr lang="en-US" altLang="zh-CN" sz="1200" dirty="0">
              <a:solidFill>
                <a:schemeClr val="tx1"/>
              </a:solidFill>
            </a:endParaRPr>
          </a:p>
          <a:p>
            <a:r>
              <a:rPr lang="en-US" altLang="zh-CN" sz="1200" dirty="0">
                <a:solidFill>
                  <a:schemeClr val="tx1"/>
                </a:solidFill>
              </a:rPr>
              <a:t>            2.</a:t>
            </a:r>
            <a:r>
              <a:rPr lang="zh-CN" altLang="en-US" sz="1200" dirty="0">
                <a:solidFill>
                  <a:schemeClr val="tx1"/>
                </a:solidFill>
              </a:rPr>
              <a:t>能力方面</a:t>
            </a:r>
            <a:r>
              <a:rPr lang="en-US" altLang="zh-CN" sz="1200" dirty="0">
                <a:solidFill>
                  <a:schemeClr val="tx1"/>
                </a:solidFill>
              </a:rPr>
              <a:t>:</a:t>
            </a:r>
            <a:r>
              <a:rPr lang="zh-CN" altLang="en-US" sz="1200" dirty="0">
                <a:solidFill>
                  <a:schemeClr val="tx1"/>
                </a:solidFill>
              </a:rPr>
              <a:t>八年级的学生具备一定的抽象思维能力，但历史思维的广度和深度有待提高。 </a:t>
            </a:r>
            <a:endParaRPr lang="en-US" altLang="zh-CN" sz="1200" dirty="0">
              <a:solidFill>
                <a:schemeClr val="tx1"/>
              </a:solidFill>
            </a:endParaRPr>
          </a:p>
          <a:p>
            <a:r>
              <a:rPr lang="en-US" altLang="zh-CN" sz="1200" dirty="0">
                <a:solidFill>
                  <a:schemeClr val="tx1"/>
                </a:solidFill>
              </a:rPr>
              <a:t>            3.</a:t>
            </a:r>
            <a:r>
              <a:rPr lang="zh-CN" altLang="en-US" sz="1200" dirty="0">
                <a:solidFill>
                  <a:schemeClr val="tx1"/>
                </a:solidFill>
              </a:rPr>
              <a:t>情感方面</a:t>
            </a:r>
            <a:r>
              <a:rPr lang="en-US" altLang="zh-CN" sz="1200" dirty="0">
                <a:solidFill>
                  <a:schemeClr val="tx1"/>
                </a:solidFill>
              </a:rPr>
              <a:t>:</a:t>
            </a:r>
            <a:r>
              <a:rPr lang="zh-CN" altLang="en-US" sz="1200" dirty="0">
                <a:solidFill>
                  <a:schemeClr val="tx1"/>
                </a:solidFill>
              </a:rPr>
              <a:t>作为单元复习课，学生的学习热情需要老师的激发和引导，从而调动学习的积极性和主动性</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86188" y="687897"/>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86188" y="1375794"/>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sp>
        <p:nvSpPr>
          <p:cNvPr id="6" name="矩形 5"/>
          <p:cNvSpPr/>
          <p:nvPr/>
        </p:nvSpPr>
        <p:spPr>
          <a:xfrm>
            <a:off x="1551964" y="2072081"/>
            <a:ext cx="9102054" cy="33396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rPr>
              <a:t>三</a:t>
            </a:r>
            <a:r>
              <a:rPr lang="en-US" altLang="zh-CN" sz="1600" b="1" dirty="0">
                <a:solidFill>
                  <a:schemeClr val="tx1"/>
                </a:solidFill>
              </a:rPr>
              <a:t>.</a:t>
            </a:r>
            <a:r>
              <a:rPr lang="zh-CN" altLang="en-US" sz="1600" b="1" dirty="0">
                <a:solidFill>
                  <a:schemeClr val="tx1"/>
                </a:solidFill>
              </a:rPr>
              <a:t> 教学目标</a:t>
            </a:r>
            <a:endParaRPr lang="en-US" altLang="zh-CN" sz="1600" b="1" dirty="0">
              <a:solidFill>
                <a:schemeClr val="tx1"/>
              </a:solidFill>
            </a:endParaRPr>
          </a:p>
          <a:p>
            <a:r>
              <a:rPr lang="en-US" altLang="zh-CN" sz="1600" b="1" dirty="0">
                <a:solidFill>
                  <a:schemeClr val="tx1"/>
                </a:solidFill>
              </a:rPr>
              <a:t>      </a:t>
            </a:r>
            <a:r>
              <a:rPr lang="en-US" altLang="zh-CN" sz="1400" dirty="0">
                <a:solidFill>
                  <a:schemeClr val="tx1"/>
                </a:solidFill>
              </a:rPr>
              <a:t>1.</a:t>
            </a:r>
            <a:r>
              <a:rPr lang="zh-CN" altLang="en-US" sz="1400" dirty="0">
                <a:solidFill>
                  <a:schemeClr val="tx1"/>
                </a:solidFill>
              </a:rPr>
              <a:t>总体目标</a:t>
            </a:r>
            <a:r>
              <a:rPr lang="en-US" altLang="zh-CN" sz="1400" dirty="0">
                <a:solidFill>
                  <a:schemeClr val="tx1"/>
                </a:solidFill>
              </a:rPr>
              <a:t>:</a:t>
            </a:r>
            <a:r>
              <a:rPr lang="zh-CN" altLang="en-US" sz="1400" dirty="0">
                <a:solidFill>
                  <a:schemeClr val="tx1"/>
                </a:solidFill>
              </a:rPr>
              <a:t>认识新民主主义革命的开始是近代中国社会变革的重大转型期。</a:t>
            </a:r>
            <a:endParaRPr lang="en-US" altLang="zh-CN" sz="1400" dirty="0">
              <a:solidFill>
                <a:schemeClr val="tx1"/>
              </a:solidFill>
            </a:endParaRPr>
          </a:p>
          <a:p>
            <a:r>
              <a:rPr lang="en-US" altLang="zh-CN" sz="1400" dirty="0">
                <a:solidFill>
                  <a:schemeClr val="tx1"/>
                </a:solidFill>
              </a:rPr>
              <a:t>       2.</a:t>
            </a:r>
            <a:r>
              <a:rPr lang="zh-CN" altLang="en-US" sz="1400" dirty="0">
                <a:solidFill>
                  <a:schemeClr val="tx1"/>
                </a:solidFill>
              </a:rPr>
              <a:t>能通过时间轴的形式，识记新民主主义革命兴起重大事件的时间、地点和代表人物</a:t>
            </a:r>
            <a:r>
              <a:rPr lang="en-US" altLang="zh-CN" sz="1400" dirty="0">
                <a:solidFill>
                  <a:schemeClr val="tx1"/>
                </a:solidFill>
              </a:rPr>
              <a:t>(</a:t>
            </a:r>
            <a:r>
              <a:rPr lang="zh-CN" altLang="en-US" sz="1400" dirty="0">
                <a:solidFill>
                  <a:srgbClr val="FF0000"/>
                </a:solidFill>
              </a:rPr>
              <a:t>素养目标</a:t>
            </a:r>
            <a:r>
              <a:rPr lang="en-US" altLang="zh-CN" sz="1400" dirty="0">
                <a:solidFill>
                  <a:srgbClr val="FF0000"/>
                </a:solidFill>
              </a:rPr>
              <a:t>:</a:t>
            </a:r>
            <a:r>
              <a:rPr lang="zh-CN" altLang="en-US" sz="1400" dirty="0">
                <a:solidFill>
                  <a:srgbClr val="FF0000"/>
                </a:solidFill>
              </a:rPr>
              <a:t>时空观念 ，唯物史观</a:t>
            </a:r>
            <a:r>
              <a:rPr lang="en-US" altLang="zh-CN" sz="1400" dirty="0">
                <a:solidFill>
                  <a:schemeClr val="tx1"/>
                </a:solidFill>
              </a:rPr>
              <a:t>)</a:t>
            </a:r>
            <a:r>
              <a:rPr lang="zh-CN" altLang="en-US" sz="1400" dirty="0">
                <a:solidFill>
                  <a:schemeClr val="tx1"/>
                </a:solidFill>
              </a:rPr>
              <a:t>。</a:t>
            </a:r>
            <a:endParaRPr lang="en-US" altLang="zh-CN" sz="1400" dirty="0">
              <a:solidFill>
                <a:schemeClr val="tx1"/>
              </a:solidFill>
            </a:endParaRPr>
          </a:p>
          <a:p>
            <a:r>
              <a:rPr lang="en-US" altLang="zh-CN" sz="1400" dirty="0">
                <a:solidFill>
                  <a:schemeClr val="tx1"/>
                </a:solidFill>
              </a:rPr>
              <a:t>      3.</a:t>
            </a:r>
            <a:r>
              <a:rPr lang="zh-CN" altLang="en-US" sz="1400" dirty="0">
                <a:solidFill>
                  <a:schemeClr val="tx1"/>
                </a:solidFill>
              </a:rPr>
              <a:t>能过文字、图片等资料，认识新文化运动对于新民主主义革命兴起的意义</a:t>
            </a:r>
            <a:r>
              <a:rPr lang="en-US" altLang="zh-CN" sz="1400" dirty="0">
                <a:solidFill>
                  <a:schemeClr val="tx1"/>
                </a:solidFill>
              </a:rPr>
              <a:t>(</a:t>
            </a:r>
            <a:r>
              <a:rPr lang="zh-CN" altLang="en-US" sz="1400" dirty="0">
                <a:solidFill>
                  <a:srgbClr val="FF0000"/>
                </a:solidFill>
              </a:rPr>
              <a:t>素养目标</a:t>
            </a:r>
            <a:r>
              <a:rPr lang="en-US" altLang="zh-CN" sz="1400" dirty="0">
                <a:solidFill>
                  <a:srgbClr val="FF0000"/>
                </a:solidFill>
              </a:rPr>
              <a:t>:</a:t>
            </a:r>
            <a:r>
              <a:rPr lang="zh-CN" altLang="en-US" sz="1400" dirty="0">
                <a:solidFill>
                  <a:srgbClr val="FF0000"/>
                </a:solidFill>
              </a:rPr>
              <a:t>史料实证</a:t>
            </a:r>
            <a:r>
              <a:rPr lang="en-US" altLang="zh-CN" sz="1400" dirty="0">
                <a:solidFill>
                  <a:schemeClr val="tx1"/>
                </a:solidFill>
              </a:rPr>
              <a:t>)</a:t>
            </a:r>
            <a:r>
              <a:rPr lang="zh-CN" altLang="en-US" sz="1400" dirty="0">
                <a:solidFill>
                  <a:schemeClr val="tx1"/>
                </a:solidFill>
              </a:rPr>
              <a:t>。</a:t>
            </a:r>
            <a:endParaRPr lang="en-US" altLang="zh-CN" sz="1400" dirty="0">
              <a:solidFill>
                <a:schemeClr val="tx1"/>
              </a:solidFill>
            </a:endParaRPr>
          </a:p>
          <a:p>
            <a:r>
              <a:rPr lang="en-US" altLang="zh-CN" sz="1400" dirty="0">
                <a:solidFill>
                  <a:schemeClr val="tx1"/>
                </a:solidFill>
              </a:rPr>
              <a:t>      4.</a:t>
            </a:r>
            <a:r>
              <a:rPr lang="zh-CN" altLang="en-US" sz="1400" dirty="0">
                <a:solidFill>
                  <a:schemeClr val="tx1"/>
                </a:solidFill>
              </a:rPr>
              <a:t>能通过整理表格，多角度分析五四运动标志着新民主主义革命开端的原因，培养学生辨证分析历史问题的能力</a:t>
            </a:r>
            <a:r>
              <a:rPr lang="en-US" altLang="zh-CN" sz="1400" dirty="0">
                <a:solidFill>
                  <a:schemeClr val="tx1"/>
                </a:solidFill>
              </a:rPr>
              <a:t>(</a:t>
            </a:r>
            <a:r>
              <a:rPr lang="zh-CN" altLang="en-US" sz="1400" dirty="0">
                <a:solidFill>
                  <a:srgbClr val="FF0000"/>
                </a:solidFill>
              </a:rPr>
              <a:t>素养目标</a:t>
            </a:r>
            <a:r>
              <a:rPr lang="en-US" altLang="zh-CN" sz="1400" dirty="0">
                <a:solidFill>
                  <a:srgbClr val="FF0000"/>
                </a:solidFill>
              </a:rPr>
              <a:t>:</a:t>
            </a:r>
            <a:r>
              <a:rPr lang="zh-CN" altLang="en-US" sz="1400" dirty="0">
                <a:solidFill>
                  <a:srgbClr val="FF0000"/>
                </a:solidFill>
              </a:rPr>
              <a:t>唯物史观、历史解释、史料实证</a:t>
            </a:r>
            <a:r>
              <a:rPr lang="en-US" altLang="zh-CN" sz="1400" dirty="0">
                <a:solidFill>
                  <a:schemeClr val="tx1"/>
                </a:solidFill>
              </a:rPr>
              <a:t>)</a:t>
            </a:r>
            <a:r>
              <a:rPr lang="zh-CN" altLang="en-US" sz="1400" dirty="0">
                <a:solidFill>
                  <a:schemeClr val="tx1"/>
                </a:solidFill>
              </a:rPr>
              <a:t>。</a:t>
            </a:r>
            <a:endParaRPr lang="en-US" altLang="zh-CN" sz="1400" dirty="0">
              <a:solidFill>
                <a:schemeClr val="tx1"/>
              </a:solidFill>
            </a:endParaRPr>
          </a:p>
          <a:p>
            <a:r>
              <a:rPr lang="en-US" altLang="zh-CN" sz="1400" dirty="0">
                <a:solidFill>
                  <a:schemeClr val="tx1"/>
                </a:solidFill>
              </a:rPr>
              <a:t>      5.</a:t>
            </a:r>
            <a:r>
              <a:rPr lang="zh-CN" altLang="en-US" sz="1400" dirty="0">
                <a:solidFill>
                  <a:schemeClr val="tx1"/>
                </a:solidFill>
              </a:rPr>
              <a:t>通过单元思维导图的形式，认识到</a:t>
            </a:r>
            <a:r>
              <a:rPr lang="en-US" altLang="zh-CN" sz="1400" dirty="0">
                <a:solidFill>
                  <a:schemeClr val="tx1"/>
                </a:solidFill>
              </a:rPr>
              <a:t>1919</a:t>
            </a:r>
            <a:r>
              <a:rPr lang="zh-CN" altLang="en-US" sz="1400" dirty="0">
                <a:solidFill>
                  <a:schemeClr val="tx1"/>
                </a:solidFill>
              </a:rPr>
              <a:t>年近代中国革命发生了巨大的转型和变革，经过多方力量的较量历史最终选择了中国共产党，从而深刻感受到“没有共产党，就没有新中国”</a:t>
            </a:r>
            <a:r>
              <a:rPr lang="en-US" altLang="zh-CN" sz="1400" dirty="0">
                <a:solidFill>
                  <a:schemeClr val="tx1"/>
                </a:solidFill>
              </a:rPr>
              <a:t>(</a:t>
            </a:r>
            <a:r>
              <a:rPr lang="zh-CN" altLang="en-US" sz="1400" dirty="0">
                <a:solidFill>
                  <a:srgbClr val="FF0000"/>
                </a:solidFill>
              </a:rPr>
              <a:t>素养目标</a:t>
            </a:r>
            <a:r>
              <a:rPr lang="en-US" altLang="zh-CN" sz="1400" dirty="0">
                <a:solidFill>
                  <a:srgbClr val="FF0000"/>
                </a:solidFill>
              </a:rPr>
              <a:t>:</a:t>
            </a:r>
            <a:r>
              <a:rPr lang="zh-CN" altLang="en-US" sz="1400" dirty="0">
                <a:solidFill>
                  <a:srgbClr val="FF0000"/>
                </a:solidFill>
              </a:rPr>
              <a:t>唯物史观、家国情怀</a:t>
            </a:r>
            <a:r>
              <a:rPr lang="en-US" altLang="zh-CN" sz="1400" dirty="0">
                <a:solidFill>
                  <a:schemeClr val="tx1"/>
                </a:solidFill>
              </a:rPr>
              <a:t>)</a:t>
            </a:r>
            <a:r>
              <a:rPr lang="zh-CN" altLang="en-US" sz="1400" dirty="0">
                <a:solidFill>
                  <a:schemeClr val="tx1"/>
                </a:solidFill>
              </a:rPr>
              <a:t>。</a:t>
            </a:r>
            <a:endParaRPr lang="en-US" altLang="zh-CN" sz="1400" dirty="0">
              <a:solidFill>
                <a:schemeClr val="tx1"/>
              </a:solidFill>
            </a:endParaRPr>
          </a:p>
          <a:p>
            <a:r>
              <a:rPr lang="zh-CN" altLang="en-US" sz="1600" b="1" dirty="0">
                <a:solidFill>
                  <a:schemeClr val="tx1"/>
                </a:solidFill>
              </a:rPr>
              <a:t>四</a:t>
            </a:r>
            <a:r>
              <a:rPr lang="en-US" altLang="zh-CN" sz="1600" b="1" dirty="0">
                <a:solidFill>
                  <a:schemeClr val="tx1"/>
                </a:solidFill>
              </a:rPr>
              <a:t>.</a:t>
            </a:r>
            <a:r>
              <a:rPr lang="zh-CN" altLang="en-US" sz="1600" b="1" dirty="0">
                <a:solidFill>
                  <a:schemeClr val="tx1"/>
                </a:solidFill>
              </a:rPr>
              <a:t>教学资源和教学方法</a:t>
            </a:r>
            <a:endParaRPr lang="en-US" altLang="zh-CN" sz="1600" b="1" dirty="0">
              <a:solidFill>
                <a:schemeClr val="tx1"/>
              </a:solidFill>
            </a:endParaRPr>
          </a:p>
          <a:p>
            <a:r>
              <a:rPr lang="zh-CN" altLang="en-US" sz="1400" dirty="0">
                <a:solidFill>
                  <a:schemeClr val="tx1"/>
                </a:solidFill>
              </a:rPr>
              <a:t>    </a:t>
            </a:r>
            <a:r>
              <a:rPr lang="en-US" altLang="zh-CN" sz="1400" dirty="0">
                <a:solidFill>
                  <a:schemeClr val="tx1"/>
                </a:solidFill>
              </a:rPr>
              <a:t>(1)</a:t>
            </a:r>
            <a:r>
              <a:rPr lang="zh-CN" altLang="en-US" sz="1400" dirty="0">
                <a:solidFill>
                  <a:schemeClr val="tx1"/>
                </a:solidFill>
              </a:rPr>
              <a:t>教学资源：历史图片，历史地图，文字材料，多媒体</a:t>
            </a:r>
            <a:endParaRPr lang="en-US" altLang="zh-CN" sz="1400" dirty="0">
              <a:solidFill>
                <a:schemeClr val="tx1"/>
              </a:solidFill>
            </a:endParaRPr>
          </a:p>
          <a:p>
            <a:r>
              <a:rPr lang="en-US" altLang="zh-CN" sz="1400" dirty="0">
                <a:solidFill>
                  <a:schemeClr val="tx1"/>
                </a:solidFill>
              </a:rPr>
              <a:t>    (2)</a:t>
            </a:r>
            <a:r>
              <a:rPr lang="zh-CN" altLang="en-US" sz="1400" dirty="0">
                <a:solidFill>
                  <a:schemeClr val="tx1"/>
                </a:solidFill>
              </a:rPr>
              <a:t>教学方法：讲授法、图示法、问题探究法、讨论法</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86188" y="687897"/>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86188" y="1375794"/>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graphicFrame>
        <p:nvGraphicFramePr>
          <p:cNvPr id="7" name="表格 6"/>
          <p:cNvGraphicFramePr>
            <a:graphicFrameLocks noGrp="1"/>
          </p:cNvGraphicFramePr>
          <p:nvPr/>
        </p:nvGraphicFramePr>
        <p:xfrm>
          <a:off x="1684633" y="1888036"/>
          <a:ext cx="8128250" cy="3296285"/>
        </p:xfrm>
        <a:graphic>
          <a:graphicData uri="http://schemas.openxmlformats.org/drawingml/2006/table">
            <a:tbl>
              <a:tblPr firstRow="1" bandRow="1">
                <a:tableStyleId>{5C22544A-7EE6-4342-B048-85BDC9FD1C3A}</a:tableStyleId>
              </a:tblPr>
              <a:tblGrid>
                <a:gridCol w="1178560">
                  <a:extLst>
                    <a:ext uri="{9D8B030D-6E8A-4147-A177-3AD203B41FA5}">
                      <a16:colId xmlns:a16="http://schemas.microsoft.com/office/drawing/2014/main" val="20000"/>
                    </a:ext>
                  </a:extLst>
                </a:gridCol>
                <a:gridCol w="369849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tblGrid>
              <a:tr h="322694">
                <a:tc gridSpan="4">
                  <a:txBody>
                    <a:bodyPr/>
                    <a:lstStyle/>
                    <a:p>
                      <a:pPr algn="ctr"/>
                      <a:r>
                        <a:rPr lang="zh-CN" altLang="en-US" dirty="0"/>
                        <a:t>教学过程</a:t>
                      </a:r>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19756">
                <a:tc>
                  <a:txBody>
                    <a:bodyPr/>
                    <a:lstStyle/>
                    <a:p>
                      <a:r>
                        <a:rPr lang="zh-CN" altLang="en-US" dirty="0"/>
                        <a:t>教学环节</a:t>
                      </a:r>
                    </a:p>
                  </a:txBody>
                  <a:tcPr/>
                </a:tc>
                <a:tc>
                  <a:txBody>
                    <a:bodyPr/>
                    <a:lstStyle/>
                    <a:p>
                      <a:pPr algn="ctr"/>
                      <a:r>
                        <a:rPr lang="zh-CN" altLang="en-US" dirty="0"/>
                        <a:t>教学活动</a:t>
                      </a:r>
                    </a:p>
                  </a:txBody>
                  <a:tcPr/>
                </a:tc>
                <a:tc>
                  <a:txBody>
                    <a:bodyPr/>
                    <a:lstStyle/>
                    <a:p>
                      <a:r>
                        <a:rPr lang="zh-CN" altLang="en-US" dirty="0"/>
                        <a:t>学生活动</a:t>
                      </a:r>
                    </a:p>
                  </a:txBody>
                  <a:tcPr/>
                </a:tc>
                <a:tc>
                  <a:txBody>
                    <a:bodyPr/>
                    <a:lstStyle/>
                    <a:p>
                      <a:r>
                        <a:rPr lang="zh-CN" altLang="en-US" dirty="0"/>
                        <a:t>设计意图</a:t>
                      </a:r>
                    </a:p>
                  </a:txBody>
                  <a:tcPr/>
                </a:tc>
                <a:extLst>
                  <a:ext uri="{0D108BD9-81ED-4DB2-BD59-A6C34878D82A}">
                    <a16:rowId xmlns:a16="http://schemas.microsoft.com/office/drawing/2014/main" val="10001"/>
                  </a:ext>
                </a:extLst>
              </a:tr>
              <a:tr h="2510682">
                <a:tc>
                  <a:txBody>
                    <a:bodyPr/>
                    <a:lstStyle/>
                    <a:p>
                      <a:r>
                        <a:rPr lang="zh-CN" altLang="en-US" dirty="0"/>
                        <a:t>回顾旧知</a:t>
                      </a:r>
                    </a:p>
                  </a:txBody>
                  <a:tcPr/>
                </a:tc>
                <a:tc>
                  <a:txBody>
                    <a:bodyPr/>
                    <a:lstStyle/>
                    <a:p>
                      <a:r>
                        <a:rPr lang="zh-CN" altLang="en-US" sz="1200" dirty="0"/>
                        <a:t>通过时间轴的形势梳理本单元的基本史实</a:t>
                      </a:r>
                      <a:endParaRPr lang="en-US" altLang="zh-CN" sz="1200" dirty="0"/>
                    </a:p>
                    <a:p>
                      <a:endParaRPr lang="zh-CN" altLang="en-US" dirty="0"/>
                    </a:p>
                  </a:txBody>
                  <a:tcPr/>
                </a:tc>
                <a:tc>
                  <a:txBody>
                    <a:bodyPr/>
                    <a:lstStyle/>
                    <a:p>
                      <a:r>
                        <a:rPr lang="zh-CN" altLang="en-US" dirty="0"/>
                        <a:t>学生自主完成对应时间轴上的历史事件，地点和代表人物</a:t>
                      </a:r>
                    </a:p>
                  </a:txBody>
                  <a:tcPr/>
                </a:tc>
                <a:tc>
                  <a:txBody>
                    <a:bodyPr/>
                    <a:lstStyle/>
                    <a:p>
                      <a:r>
                        <a:rPr lang="zh-CN" altLang="en-US" dirty="0"/>
                        <a:t>让学生基本了解本单元学习要点和基本史实，培养学生的时空观念</a:t>
                      </a:r>
                    </a:p>
                  </a:txBody>
                  <a:tcPr/>
                </a:tc>
                <a:extLst>
                  <a:ext uri="{0D108BD9-81ED-4DB2-BD59-A6C34878D82A}">
                    <a16:rowId xmlns:a16="http://schemas.microsoft.com/office/drawing/2014/main" val="10002"/>
                  </a:ext>
                </a:extLst>
              </a:tr>
            </a:tbl>
          </a:graphicData>
        </a:graphic>
      </p:graphicFrame>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1175" y="2970076"/>
            <a:ext cx="3702192" cy="201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86188" y="565999"/>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86188" y="1166401"/>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graphicFrame>
        <p:nvGraphicFramePr>
          <p:cNvPr id="7" name="表格 6"/>
          <p:cNvGraphicFramePr>
            <a:graphicFrameLocks noGrp="1"/>
          </p:cNvGraphicFramePr>
          <p:nvPr/>
        </p:nvGraphicFramePr>
        <p:xfrm>
          <a:off x="1686188" y="1641555"/>
          <a:ext cx="10275656" cy="4806256"/>
        </p:xfrm>
        <a:graphic>
          <a:graphicData uri="http://schemas.openxmlformats.org/drawingml/2006/table">
            <a:tbl>
              <a:tblPr firstRow="1" bandRow="1">
                <a:tableStyleId>{5C22544A-7EE6-4342-B048-85BDC9FD1C3A}</a:tableStyleId>
              </a:tblPr>
              <a:tblGrid>
                <a:gridCol w="1057012">
                  <a:extLst>
                    <a:ext uri="{9D8B030D-6E8A-4147-A177-3AD203B41FA5}">
                      <a16:colId xmlns:a16="http://schemas.microsoft.com/office/drawing/2014/main" val="20000"/>
                    </a:ext>
                  </a:extLst>
                </a:gridCol>
                <a:gridCol w="5108382">
                  <a:extLst>
                    <a:ext uri="{9D8B030D-6E8A-4147-A177-3AD203B41FA5}">
                      <a16:colId xmlns:a16="http://schemas.microsoft.com/office/drawing/2014/main" val="20001"/>
                    </a:ext>
                  </a:extLst>
                </a:gridCol>
                <a:gridCol w="2055131">
                  <a:extLst>
                    <a:ext uri="{9D8B030D-6E8A-4147-A177-3AD203B41FA5}">
                      <a16:colId xmlns:a16="http://schemas.microsoft.com/office/drawing/2014/main" val="20002"/>
                    </a:ext>
                  </a:extLst>
                </a:gridCol>
                <a:gridCol w="2055131">
                  <a:extLst>
                    <a:ext uri="{9D8B030D-6E8A-4147-A177-3AD203B41FA5}">
                      <a16:colId xmlns:a16="http://schemas.microsoft.com/office/drawing/2014/main" val="20003"/>
                    </a:ext>
                  </a:extLst>
                </a:gridCol>
              </a:tblGrid>
              <a:tr h="406456">
                <a:tc gridSpan="4">
                  <a:txBody>
                    <a:bodyPr/>
                    <a:lstStyle/>
                    <a:p>
                      <a:pPr algn="ctr"/>
                      <a:r>
                        <a:rPr lang="zh-CN" altLang="en-US" dirty="0"/>
                        <a:t>教学过程</a:t>
                      </a:r>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06456">
                <a:tc>
                  <a:txBody>
                    <a:bodyPr/>
                    <a:lstStyle/>
                    <a:p>
                      <a:r>
                        <a:rPr lang="zh-CN" altLang="en-US" dirty="0"/>
                        <a:t>教学环节</a:t>
                      </a:r>
                    </a:p>
                  </a:txBody>
                  <a:tcPr/>
                </a:tc>
                <a:tc>
                  <a:txBody>
                    <a:bodyPr/>
                    <a:lstStyle/>
                    <a:p>
                      <a:pPr algn="ctr"/>
                      <a:r>
                        <a:rPr lang="zh-CN" altLang="en-US" dirty="0"/>
                        <a:t>教学活动</a:t>
                      </a:r>
                    </a:p>
                  </a:txBody>
                  <a:tcPr/>
                </a:tc>
                <a:tc>
                  <a:txBody>
                    <a:bodyPr/>
                    <a:lstStyle/>
                    <a:p>
                      <a:r>
                        <a:rPr lang="zh-CN" altLang="en-US" dirty="0"/>
                        <a:t>学生活动</a:t>
                      </a:r>
                    </a:p>
                  </a:txBody>
                  <a:tcPr/>
                </a:tc>
                <a:tc>
                  <a:txBody>
                    <a:bodyPr/>
                    <a:lstStyle/>
                    <a:p>
                      <a:r>
                        <a:rPr lang="zh-CN" altLang="en-US" dirty="0"/>
                        <a:t>设计意图</a:t>
                      </a:r>
                    </a:p>
                  </a:txBody>
                  <a:tcPr/>
                </a:tc>
                <a:extLst>
                  <a:ext uri="{0D108BD9-81ED-4DB2-BD59-A6C34878D82A}">
                    <a16:rowId xmlns:a16="http://schemas.microsoft.com/office/drawing/2014/main" val="10001"/>
                  </a:ext>
                </a:extLst>
              </a:tr>
              <a:tr h="3759720">
                <a:tc>
                  <a:txBody>
                    <a:bodyPr/>
                    <a:lstStyle/>
                    <a:p>
                      <a:pPr algn="ctr"/>
                      <a:r>
                        <a:rPr lang="zh-CN" altLang="en-US" dirty="0"/>
                        <a:t>                        </a:t>
                      </a:r>
                      <a:r>
                        <a:rPr lang="zh-CN" altLang="en-US" sz="1600" dirty="0"/>
                        <a:t>一，新思想</a:t>
                      </a:r>
                      <a:r>
                        <a:rPr lang="en-US" altLang="zh-CN" sz="1600" dirty="0"/>
                        <a:t>---</a:t>
                      </a:r>
                      <a:r>
                        <a:rPr lang="zh-CN" altLang="en-US" sz="1600" dirty="0"/>
                        <a:t>社会变革先导</a:t>
                      </a:r>
                    </a:p>
                  </a:txBody>
                  <a:tcPr/>
                </a:tc>
                <a:tc>
                  <a:txBody>
                    <a:bodyPr/>
                    <a:lstStyle/>
                    <a:p>
                      <a:pPr>
                        <a:lnSpc>
                          <a:spcPts val="1400"/>
                        </a:lnSpc>
                      </a:pPr>
                      <a:r>
                        <a:rPr lang="en-US" altLang="zh-CN" sz="900" b="1" dirty="0">
                          <a:latin typeface="+mn-ea"/>
                          <a:ea typeface="+mn-ea"/>
                        </a:rPr>
                        <a:t>1.</a:t>
                      </a:r>
                      <a:r>
                        <a:rPr lang="zh-CN" altLang="en-US" sz="900" b="1" dirty="0">
                          <a:latin typeface="+mn-ea"/>
                          <a:ea typeface="+mn-ea"/>
                        </a:rPr>
                        <a:t>用两段材料分别说明辛亥革命后中国社会出现的种种弊病，使人们认识到仅仅进行政治体制的变革并不能挽救中国的民族危亡，实现国家的富强，从而认识到进行新的一场社会变革的必要性。</a:t>
                      </a:r>
                      <a:endParaRPr lang="en-US" altLang="zh-CN" sz="900" b="1" dirty="0">
                        <a:latin typeface="+mn-ea"/>
                        <a:ea typeface="+mn-ea"/>
                      </a:endParaRPr>
                    </a:p>
                    <a:p>
                      <a:pPr>
                        <a:lnSpc>
                          <a:spcPts val="1400"/>
                        </a:lnSpc>
                      </a:pPr>
                      <a:r>
                        <a:rPr lang="zh-CN" altLang="en-US" sz="900" b="1" dirty="0">
                          <a:latin typeface="+mn-ea"/>
                          <a:ea typeface="+mn-ea"/>
                        </a:rPr>
                        <a:t>材料</a:t>
                      </a:r>
                      <a:r>
                        <a:rPr lang="en-US" altLang="zh-CN" sz="900" b="1" dirty="0">
                          <a:latin typeface="+mn-ea"/>
                          <a:ea typeface="+mn-ea"/>
                        </a:rPr>
                        <a:t>1:</a:t>
                      </a:r>
                      <a:r>
                        <a:rPr lang="zh-CN" altLang="en-US" sz="900" b="1" dirty="0">
                          <a:latin typeface="+mn-ea"/>
                          <a:ea typeface="+mn-ea"/>
                        </a:rPr>
                        <a:t>革命成功将近十年，所希望的件件都落空，渐渐有点废然思返，觉得社会文化是整套的，要拿旧心理运用新制度，决计不可能，渐渐要求全人格的觉醒。              </a:t>
                      </a:r>
                      <a:r>
                        <a:rPr lang="en-US" altLang="zh-CN" sz="900" b="1" dirty="0">
                          <a:latin typeface="+mn-ea"/>
                          <a:ea typeface="+mn-ea"/>
                        </a:rPr>
                        <a:t>--</a:t>
                      </a:r>
                      <a:r>
                        <a:rPr lang="zh-CN" altLang="en-US" sz="900" b="1" dirty="0">
                          <a:latin typeface="+mn-ea"/>
                          <a:ea typeface="+mn-ea"/>
                        </a:rPr>
                        <a:t>梁启超</a:t>
                      </a:r>
                      <a:r>
                        <a:rPr lang="en-US" altLang="zh-CN" sz="900" b="1" dirty="0">
                          <a:latin typeface="+mn-ea"/>
                          <a:ea typeface="+mn-ea"/>
                        </a:rPr>
                        <a:t>《</a:t>
                      </a:r>
                      <a:r>
                        <a:rPr lang="zh-CN" altLang="en-US" sz="900" b="1" dirty="0">
                          <a:latin typeface="+mn-ea"/>
                          <a:ea typeface="+mn-ea"/>
                        </a:rPr>
                        <a:t>五十年中国进化概论</a:t>
                      </a:r>
                      <a:r>
                        <a:rPr lang="en-US" altLang="zh-CN" sz="900" b="1" dirty="0">
                          <a:latin typeface="+mn-ea"/>
                          <a:ea typeface="+mn-ea"/>
                        </a:rPr>
                        <a:t>》</a:t>
                      </a:r>
                    </a:p>
                    <a:p>
                      <a:pPr>
                        <a:lnSpc>
                          <a:spcPts val="1400"/>
                        </a:lnSpc>
                      </a:pPr>
                      <a:r>
                        <a:rPr lang="zh-CN" altLang="en-US" sz="900" b="1" dirty="0">
                          <a:latin typeface="+mn-ea"/>
                          <a:ea typeface="+mn-ea"/>
                        </a:rPr>
                        <a:t>材料</a:t>
                      </a:r>
                      <a:r>
                        <a:rPr lang="en-US" altLang="zh-CN" sz="900" b="1" dirty="0">
                          <a:latin typeface="+mn-ea"/>
                          <a:ea typeface="+mn-ea"/>
                        </a:rPr>
                        <a:t>2:</a:t>
                      </a:r>
                      <a:r>
                        <a:rPr lang="zh-CN" altLang="en-US" sz="900" b="1" dirty="0">
                          <a:latin typeface="+mn-ea"/>
                          <a:ea typeface="+mn-ea"/>
                        </a:rPr>
                        <a:t>吾国年来政象，惟有党派运动，而无国民运动也。</a:t>
                      </a:r>
                      <a:r>
                        <a:rPr lang="en-US" altLang="zh-CN" sz="900" b="1" dirty="0">
                          <a:latin typeface="+mn-ea"/>
                          <a:ea typeface="+mn-ea"/>
                        </a:rPr>
                        <a:t>……</a:t>
                      </a:r>
                      <a:r>
                        <a:rPr lang="zh-CN" altLang="en-US" sz="900" b="1" dirty="0">
                          <a:latin typeface="+mn-ea"/>
                          <a:ea typeface="+mn-ea"/>
                        </a:rPr>
                        <a:t>凡一党一派人之所主张，而不出于多数国民之运动，其事每不易成就，即成就矣，而亦无与于国民根本之进步。         </a:t>
                      </a:r>
                      <a:r>
                        <a:rPr lang="en-US" altLang="zh-CN" sz="900" b="1" dirty="0">
                          <a:latin typeface="+mn-ea"/>
                          <a:ea typeface="+mn-ea"/>
                        </a:rPr>
                        <a:t>--</a:t>
                      </a:r>
                      <a:r>
                        <a:rPr lang="zh-CN" altLang="en-US" sz="900" b="1" dirty="0">
                          <a:latin typeface="+mn-ea"/>
                          <a:ea typeface="+mn-ea"/>
                        </a:rPr>
                        <a:t>陈独秀</a:t>
                      </a:r>
                      <a:r>
                        <a:rPr lang="en-US" altLang="zh-CN" sz="900" b="1" dirty="0">
                          <a:latin typeface="+mn-ea"/>
                          <a:ea typeface="+mn-ea"/>
                        </a:rPr>
                        <a:t>《</a:t>
                      </a:r>
                      <a:r>
                        <a:rPr lang="zh-CN" altLang="en-US" sz="900" b="1" dirty="0">
                          <a:latin typeface="+mn-ea"/>
                          <a:ea typeface="+mn-ea"/>
                        </a:rPr>
                        <a:t>一九一六年</a:t>
                      </a:r>
                      <a:r>
                        <a:rPr lang="en-US" altLang="zh-CN" sz="900" b="1" dirty="0">
                          <a:latin typeface="+mn-ea"/>
                          <a:ea typeface="+mn-ea"/>
                        </a:rPr>
                        <a:t>》</a:t>
                      </a:r>
                    </a:p>
                    <a:p>
                      <a:pPr>
                        <a:lnSpc>
                          <a:spcPts val="1400"/>
                        </a:lnSpc>
                      </a:pPr>
                      <a:r>
                        <a:rPr lang="en-US" altLang="zh-CN" sz="900" b="1" dirty="0">
                          <a:latin typeface="+mn-ea"/>
                          <a:ea typeface="+mn-ea"/>
                        </a:rPr>
                        <a:t>2.</a:t>
                      </a:r>
                      <a:r>
                        <a:rPr lang="zh-CN" altLang="en-US" sz="900" b="1" dirty="0">
                          <a:latin typeface="+mn-ea"/>
                          <a:ea typeface="+mn-ea"/>
                        </a:rPr>
                        <a:t>通过举先进知识分子创作的主要作品以及它们采取的方式，归纳资产阶级激进派是如何宣传新思想，</a:t>
                      </a:r>
                      <a:endParaRPr lang="en-US" altLang="zh-CN" sz="900" b="1" dirty="0">
                        <a:latin typeface="+mn-ea"/>
                        <a:ea typeface="+mn-ea"/>
                      </a:endParaRPr>
                    </a:p>
                    <a:p>
                      <a:pPr>
                        <a:lnSpc>
                          <a:spcPts val="1400"/>
                        </a:lnSpc>
                      </a:pPr>
                      <a:r>
                        <a:rPr lang="en-US" altLang="zh-CN" sz="900" b="1" dirty="0">
                          <a:latin typeface="+mn-ea"/>
                          <a:ea typeface="+mn-ea"/>
                        </a:rPr>
                        <a:t>3.</a:t>
                      </a:r>
                      <a:r>
                        <a:rPr lang="zh-CN" altLang="en-US" sz="900" b="1" dirty="0">
                          <a:latin typeface="+mn-ea"/>
                          <a:ea typeface="+mn-ea"/>
                        </a:rPr>
                        <a:t>用史料说明新思想的主要内容，从而明确新文化运动高举的两面大旗</a:t>
                      </a:r>
                      <a:r>
                        <a:rPr lang="en-US" altLang="zh-CN" sz="900" b="1" dirty="0">
                          <a:latin typeface="+mn-ea"/>
                          <a:ea typeface="+mn-ea"/>
                        </a:rPr>
                        <a:t>:“</a:t>
                      </a:r>
                      <a:r>
                        <a:rPr lang="zh-CN" altLang="en-US" sz="900" b="1" dirty="0">
                          <a:latin typeface="+mn-ea"/>
                          <a:ea typeface="+mn-ea"/>
                        </a:rPr>
                        <a:t>民主”与“科学”，从而进一步理解新文化运动是一场思想革命运动，通过对传统文化的批判，大大解放了人们的思想。</a:t>
                      </a:r>
                      <a:endParaRPr lang="en-US" altLang="zh-CN" sz="900" b="1" dirty="0">
                        <a:latin typeface="+mn-ea"/>
                        <a:ea typeface="+mn-ea"/>
                      </a:endParaRPr>
                    </a:p>
                    <a:p>
                      <a:pPr>
                        <a:lnSpc>
                          <a:spcPts val="1400"/>
                        </a:lnSpc>
                      </a:pPr>
                      <a:r>
                        <a:rPr lang="en-US" altLang="zh-CN" sz="900" b="1" dirty="0">
                          <a:latin typeface="+mn-ea"/>
                          <a:ea typeface="+mn-ea"/>
                        </a:rPr>
                        <a:t>4.(1)</a:t>
                      </a:r>
                      <a:r>
                        <a:rPr lang="zh-CN" altLang="en-US" sz="900" b="1" dirty="0">
                          <a:latin typeface="+mn-ea"/>
                          <a:ea typeface="+mn-ea"/>
                        </a:rPr>
                        <a:t>问题设计</a:t>
                      </a:r>
                      <a:r>
                        <a:rPr lang="en-US" altLang="zh-CN" sz="900" b="1" dirty="0">
                          <a:latin typeface="+mn-ea"/>
                          <a:ea typeface="+mn-ea"/>
                        </a:rPr>
                        <a:t>:</a:t>
                      </a:r>
                      <a:r>
                        <a:rPr lang="zh-CN" altLang="en-US" sz="900" b="1" dirty="0">
                          <a:latin typeface="+mn-ea"/>
                          <a:ea typeface="+mn-ea"/>
                        </a:rPr>
                        <a:t>新文化运动对于社会变革有何历史意义</a:t>
                      </a:r>
                      <a:r>
                        <a:rPr lang="en-US" altLang="zh-CN" sz="900" b="1" dirty="0">
                          <a:latin typeface="+mn-ea"/>
                          <a:ea typeface="+mn-ea"/>
                        </a:rPr>
                        <a:t>?</a:t>
                      </a:r>
                    </a:p>
                    <a:p>
                      <a:pPr>
                        <a:lnSpc>
                          <a:spcPts val="1400"/>
                        </a:lnSpc>
                      </a:pPr>
                      <a:r>
                        <a:rPr lang="en-US" altLang="zh-CN" sz="900" b="1" dirty="0">
                          <a:latin typeface="+mn-ea"/>
                          <a:ea typeface="+mn-ea"/>
                        </a:rPr>
                        <a:t>   (2</a:t>
                      </a:r>
                      <a:r>
                        <a:rPr lang="zh-CN" altLang="en-US" sz="900" b="1" dirty="0">
                          <a:latin typeface="+mn-ea"/>
                          <a:ea typeface="+mn-ea"/>
                        </a:rPr>
                        <a:t>）展示材料：</a:t>
                      </a:r>
                      <a:endParaRPr lang="en-US" altLang="zh-CN" sz="900" b="1" dirty="0">
                        <a:latin typeface="+mn-ea"/>
                        <a:ea typeface="+mn-ea"/>
                      </a:endParaRPr>
                    </a:p>
                    <a:p>
                      <a:pPr>
                        <a:lnSpc>
                          <a:spcPts val="1400"/>
                        </a:lnSpc>
                      </a:pPr>
                      <a:r>
                        <a:rPr lang="en-US" altLang="zh-CN" sz="900" b="1" baseline="0" dirty="0">
                          <a:latin typeface="+mn-ea"/>
                          <a:ea typeface="+mn-ea"/>
                        </a:rPr>
                        <a:t>  </a:t>
                      </a:r>
                      <a:r>
                        <a:rPr lang="zh-CN" altLang="en-US" sz="900" b="1" dirty="0">
                          <a:latin typeface="+mn-ea"/>
                          <a:ea typeface="+mn-ea"/>
                        </a:rPr>
                        <a:t>材料 </a:t>
                      </a:r>
                      <a:r>
                        <a:rPr lang="en-US" altLang="zh-CN" sz="900" b="1" dirty="0">
                          <a:latin typeface="+mn-ea"/>
                          <a:ea typeface="+mn-ea"/>
                        </a:rPr>
                        <a:t>1:</a:t>
                      </a:r>
                      <a:r>
                        <a:rPr lang="zh-CN" altLang="en-US" sz="900" b="1" dirty="0">
                          <a:latin typeface="+mn-ea"/>
                          <a:ea typeface="+mn-ea"/>
                        </a:rPr>
                        <a:t>尽管新文化运动的自我意识并非政治，而是文化。它的目的是国民性的改造，是旧传统的摧毁。它把社会进步的基础放在意识形态的思想改造上，放在民主启蒙工作上。但从一开头，其中便明确包含着或暗中潜埋着政治的因素和要素。</a:t>
                      </a:r>
                      <a:r>
                        <a:rPr lang="en-US" altLang="zh-CN" sz="900" b="1" dirty="0">
                          <a:latin typeface="+mn-ea"/>
                          <a:ea typeface="+mn-ea"/>
                        </a:rPr>
                        <a:t>……</a:t>
                      </a:r>
                      <a:r>
                        <a:rPr lang="zh-CN" altLang="en-US" sz="900" b="1" dirty="0">
                          <a:latin typeface="+mn-ea"/>
                          <a:ea typeface="+mn-ea"/>
                        </a:rPr>
                        <a:t>即是说，启蒙的目标，文化的改造，传统的扔弃，仍是为了国家、民族，仍是为了改变中国的政局和社会的面貌。它仍然既没有脱离中国士大夫</a:t>
                      </a:r>
                      <a:r>
                        <a:rPr lang="en-US" altLang="zh-CN" sz="900" b="1" dirty="0">
                          <a:latin typeface="+mn-ea"/>
                          <a:ea typeface="+mn-ea"/>
                        </a:rPr>
                        <a:t>'</a:t>
                      </a:r>
                      <a:r>
                        <a:rPr lang="zh-CN" altLang="en-US" sz="900" b="1" dirty="0">
                          <a:latin typeface="+mn-ea"/>
                          <a:ea typeface="+mn-ea"/>
                        </a:rPr>
                        <a:t>以天下为己任’的固有传统，也没有脱离中国近代的反抗外侮、追求富强的救亡主线。</a:t>
                      </a:r>
                      <a:r>
                        <a:rPr lang="en-US" altLang="zh-CN" sz="900" b="1" dirty="0">
                          <a:latin typeface="+mn-ea"/>
                          <a:ea typeface="+mn-ea"/>
                        </a:rPr>
                        <a:t>                                                                                                                  -</a:t>
                      </a:r>
                      <a:r>
                        <a:rPr lang="zh-CN" altLang="en-US" sz="900" b="1" dirty="0">
                          <a:latin typeface="+mn-ea"/>
                          <a:ea typeface="+mn-ea"/>
                        </a:rPr>
                        <a:t>李泽厚</a:t>
                      </a:r>
                      <a:r>
                        <a:rPr lang="en-US" altLang="zh-CN" sz="900" b="1" dirty="0">
                          <a:latin typeface="+mn-ea"/>
                          <a:ea typeface="+mn-ea"/>
                        </a:rPr>
                        <a:t>《</a:t>
                      </a:r>
                      <a:r>
                        <a:rPr lang="zh-CN" altLang="en-US" sz="900" b="1" dirty="0">
                          <a:latin typeface="+mn-ea"/>
                          <a:ea typeface="+mn-ea"/>
                        </a:rPr>
                        <a:t>启蒙与救亡的双重变奏</a:t>
                      </a:r>
                      <a:r>
                        <a:rPr lang="en-US" altLang="zh-CN" sz="900" b="1" dirty="0">
                          <a:latin typeface="+mn-ea"/>
                          <a:ea typeface="+mn-ea"/>
                        </a:rPr>
                        <a:t>》</a:t>
                      </a:r>
                      <a:endParaRPr lang="zh-CN" altLang="en-US" sz="900" b="1" dirty="0">
                        <a:latin typeface="+mn-ea"/>
                        <a:ea typeface="+mn-ea"/>
                      </a:endParaRPr>
                    </a:p>
                  </a:txBody>
                  <a:tcPr/>
                </a:tc>
                <a:tc>
                  <a:txBody>
                    <a:bodyPr/>
                    <a:lstStyle/>
                    <a:p>
                      <a:pPr>
                        <a:lnSpc>
                          <a:spcPts val="1600"/>
                        </a:lnSpc>
                      </a:pPr>
                      <a:r>
                        <a:rPr lang="en-US" altLang="zh-CN" sz="1000" b="1" dirty="0"/>
                        <a:t>1.</a:t>
                      </a:r>
                      <a:r>
                        <a:rPr lang="zh-CN" altLang="en-US" sz="1000" b="1" dirty="0"/>
                        <a:t>多角度分析辛亥革命以来中国社会面临的实现问题，认识到中国社会进行新的一场社会变革的历史必然性。</a:t>
                      </a: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r>
                        <a:rPr lang="en-US" altLang="zh-CN" sz="1000" b="1" dirty="0"/>
                        <a:t>2</a:t>
                      </a:r>
                      <a:r>
                        <a:rPr lang="zh-CN" altLang="en-US" sz="1000" b="1" dirty="0"/>
                        <a:t>通过总结合和概括先进知识分子宜传新思想的主要方式及其主张，明确新文化运动的基本内容。</a:t>
                      </a: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r>
                        <a:rPr lang="en-US" altLang="zh-CN" sz="1000" b="1" dirty="0"/>
                        <a:t>3.</a:t>
                      </a:r>
                      <a:r>
                        <a:rPr lang="zh-CN" altLang="en-US" sz="1000" b="1" dirty="0"/>
                        <a:t>不同小组之间进行问题研讨</a:t>
                      </a:r>
                      <a:r>
                        <a:rPr lang="en-US" altLang="zh-CN" sz="1000" b="1" dirty="0"/>
                        <a:t>:</a:t>
                      </a:r>
                      <a:r>
                        <a:rPr lang="zh-CN" altLang="en-US" sz="1000" b="1" dirty="0"/>
                        <a:t>新文化运动对于社会变革的历史意义</a:t>
                      </a:r>
                      <a:r>
                        <a:rPr lang="en-US" altLang="zh-CN" sz="1000" b="1" dirty="0"/>
                        <a:t>?</a:t>
                      </a:r>
                      <a:endParaRPr lang="zh-CN" altLang="en-US" sz="1000" b="1" dirty="0"/>
                    </a:p>
                  </a:txBody>
                  <a:tcPr/>
                </a:tc>
                <a:tc>
                  <a:txBody>
                    <a:bodyPr/>
                    <a:lstStyle/>
                    <a:p>
                      <a:pPr>
                        <a:lnSpc>
                          <a:spcPts val="1400"/>
                        </a:lnSpc>
                      </a:pPr>
                      <a:endParaRPr lang="en-US" altLang="zh-CN" sz="1000" b="1" dirty="0">
                        <a:latin typeface="+mn-ea"/>
                        <a:ea typeface="+mn-ea"/>
                      </a:endParaRPr>
                    </a:p>
                    <a:p>
                      <a:pPr>
                        <a:lnSpc>
                          <a:spcPts val="1800"/>
                        </a:lnSpc>
                      </a:pPr>
                      <a:r>
                        <a:rPr lang="en-US" altLang="zh-CN" sz="1000" b="1" dirty="0">
                          <a:latin typeface="+mn-ea"/>
                          <a:ea typeface="+mn-ea"/>
                        </a:rPr>
                        <a:t>1.</a:t>
                      </a:r>
                      <a:r>
                        <a:rPr lang="zh-CN" altLang="en-US" sz="1000" b="1" dirty="0">
                          <a:latin typeface="+mn-ea"/>
                          <a:ea typeface="+mn-ea"/>
                        </a:rPr>
                        <a:t>结合材料</a:t>
                      </a:r>
                      <a:r>
                        <a:rPr lang="en-US" altLang="zh-CN" sz="1000" b="1" dirty="0">
                          <a:latin typeface="+mn-ea"/>
                          <a:ea typeface="+mn-ea"/>
                        </a:rPr>
                        <a:t>,</a:t>
                      </a:r>
                      <a:r>
                        <a:rPr lang="zh-CN" altLang="en-US" sz="1000" b="1" dirty="0">
                          <a:latin typeface="+mn-ea"/>
                          <a:ea typeface="+mn-ea"/>
                        </a:rPr>
                        <a:t>联系课内外知识，学会提取材料信息，概括及分析问题能力</a:t>
                      </a:r>
                      <a:r>
                        <a:rPr lang="en-US" altLang="zh-CN" sz="1000" b="1" dirty="0">
                          <a:latin typeface="+mn-ea"/>
                          <a:ea typeface="+mn-ea"/>
                        </a:rPr>
                        <a:t>;</a:t>
                      </a:r>
                    </a:p>
                    <a:p>
                      <a:pPr>
                        <a:lnSpc>
                          <a:spcPts val="1800"/>
                        </a:lnSpc>
                      </a:pPr>
                      <a:endParaRPr lang="en-US" altLang="zh-CN" sz="1000" b="1" dirty="0">
                        <a:latin typeface="+mn-ea"/>
                        <a:ea typeface="+mn-ea"/>
                      </a:endParaRPr>
                    </a:p>
                    <a:p>
                      <a:pPr>
                        <a:lnSpc>
                          <a:spcPts val="1800"/>
                        </a:lnSpc>
                      </a:pPr>
                      <a:endParaRPr lang="en-US" altLang="zh-CN" sz="1000" b="1" dirty="0">
                        <a:latin typeface="+mn-ea"/>
                        <a:ea typeface="+mn-ea"/>
                      </a:endParaRPr>
                    </a:p>
                    <a:p>
                      <a:pPr>
                        <a:lnSpc>
                          <a:spcPts val="1800"/>
                        </a:lnSpc>
                      </a:pPr>
                      <a:endParaRPr lang="en-US" altLang="zh-CN" sz="1000" b="1" dirty="0">
                        <a:latin typeface="+mn-ea"/>
                        <a:ea typeface="+mn-ea"/>
                      </a:endParaRPr>
                    </a:p>
                    <a:p>
                      <a:pPr>
                        <a:lnSpc>
                          <a:spcPts val="1800"/>
                        </a:lnSpc>
                      </a:pPr>
                      <a:r>
                        <a:rPr lang="en-US" altLang="zh-CN" sz="1000" b="1" dirty="0">
                          <a:latin typeface="+mn-ea"/>
                          <a:ea typeface="+mn-ea"/>
                        </a:rPr>
                        <a:t>2 </a:t>
                      </a:r>
                      <a:r>
                        <a:rPr lang="zh-CN" altLang="en-US" sz="1000" b="1" dirty="0">
                          <a:latin typeface="+mn-ea"/>
                          <a:ea typeface="+mn-ea"/>
                        </a:rPr>
                        <a:t>通过层层设问，引发学生的思考，扩展学生原有的认知范围，从而更加深刻地理解新文化运动对于社会变革的重要历史意义，培养学生史料实证、时空观念和历史解释的素养。</a:t>
                      </a:r>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86188" y="565999"/>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86188" y="1166401"/>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graphicFrame>
        <p:nvGraphicFramePr>
          <p:cNvPr id="7" name="表格 6"/>
          <p:cNvGraphicFramePr>
            <a:graphicFrameLocks noGrp="1"/>
          </p:cNvGraphicFramePr>
          <p:nvPr/>
        </p:nvGraphicFramePr>
        <p:xfrm>
          <a:off x="1686188" y="1577462"/>
          <a:ext cx="10033060" cy="4642117"/>
        </p:xfrm>
        <a:graphic>
          <a:graphicData uri="http://schemas.openxmlformats.org/drawingml/2006/table">
            <a:tbl>
              <a:tblPr firstRow="1" bandRow="1">
                <a:tableStyleId>{5C22544A-7EE6-4342-B048-85BDC9FD1C3A}</a:tableStyleId>
              </a:tblPr>
              <a:tblGrid>
                <a:gridCol w="1187641">
                  <a:extLst>
                    <a:ext uri="{9D8B030D-6E8A-4147-A177-3AD203B41FA5}">
                      <a16:colId xmlns:a16="http://schemas.microsoft.com/office/drawing/2014/main" val="20000"/>
                    </a:ext>
                  </a:extLst>
                </a:gridCol>
                <a:gridCol w="4832195">
                  <a:extLst>
                    <a:ext uri="{9D8B030D-6E8A-4147-A177-3AD203B41FA5}">
                      <a16:colId xmlns:a16="http://schemas.microsoft.com/office/drawing/2014/main" val="20001"/>
                    </a:ext>
                  </a:extLst>
                </a:gridCol>
                <a:gridCol w="2006612">
                  <a:extLst>
                    <a:ext uri="{9D8B030D-6E8A-4147-A177-3AD203B41FA5}">
                      <a16:colId xmlns:a16="http://schemas.microsoft.com/office/drawing/2014/main" val="20002"/>
                    </a:ext>
                  </a:extLst>
                </a:gridCol>
                <a:gridCol w="2006612">
                  <a:extLst>
                    <a:ext uri="{9D8B030D-6E8A-4147-A177-3AD203B41FA5}">
                      <a16:colId xmlns:a16="http://schemas.microsoft.com/office/drawing/2014/main" val="20003"/>
                    </a:ext>
                  </a:extLst>
                </a:gridCol>
              </a:tblGrid>
              <a:tr h="406456">
                <a:tc gridSpan="4">
                  <a:txBody>
                    <a:bodyPr/>
                    <a:lstStyle/>
                    <a:p>
                      <a:pPr algn="ctr"/>
                      <a:r>
                        <a:rPr lang="zh-CN" altLang="en-US" dirty="0"/>
                        <a:t>教学过程</a:t>
                      </a:r>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06456">
                <a:tc>
                  <a:txBody>
                    <a:bodyPr/>
                    <a:lstStyle/>
                    <a:p>
                      <a:r>
                        <a:rPr lang="zh-CN" altLang="en-US" dirty="0"/>
                        <a:t>教学环节</a:t>
                      </a:r>
                    </a:p>
                  </a:txBody>
                  <a:tcPr/>
                </a:tc>
                <a:tc>
                  <a:txBody>
                    <a:bodyPr/>
                    <a:lstStyle/>
                    <a:p>
                      <a:pPr algn="ctr"/>
                      <a:r>
                        <a:rPr lang="zh-CN" altLang="en-US" dirty="0"/>
                        <a:t>教学活动</a:t>
                      </a:r>
                    </a:p>
                  </a:txBody>
                  <a:tcPr/>
                </a:tc>
                <a:tc>
                  <a:txBody>
                    <a:bodyPr/>
                    <a:lstStyle/>
                    <a:p>
                      <a:r>
                        <a:rPr lang="zh-CN" altLang="en-US" dirty="0"/>
                        <a:t>学生活动</a:t>
                      </a:r>
                    </a:p>
                  </a:txBody>
                  <a:tcPr/>
                </a:tc>
                <a:tc>
                  <a:txBody>
                    <a:bodyPr/>
                    <a:lstStyle/>
                    <a:p>
                      <a:r>
                        <a:rPr lang="zh-CN" altLang="en-US" dirty="0"/>
                        <a:t>设计意图</a:t>
                      </a:r>
                    </a:p>
                  </a:txBody>
                  <a:tcPr/>
                </a:tc>
                <a:extLst>
                  <a:ext uri="{0D108BD9-81ED-4DB2-BD59-A6C34878D82A}">
                    <a16:rowId xmlns:a16="http://schemas.microsoft.com/office/drawing/2014/main" val="10001"/>
                  </a:ext>
                </a:extLst>
              </a:tr>
              <a:tr h="1248565">
                <a:tc>
                  <a:txBody>
                    <a:bodyPr/>
                    <a:lstStyle/>
                    <a:p>
                      <a:pPr algn="ctr"/>
                      <a:r>
                        <a:rPr lang="zh-CN" altLang="en-US" dirty="0"/>
                        <a:t>                        </a:t>
                      </a:r>
                      <a:r>
                        <a:rPr lang="zh-CN" altLang="en-US" sz="1600" dirty="0"/>
                        <a:t>一，新思想</a:t>
                      </a:r>
                      <a:r>
                        <a:rPr lang="en-US" altLang="zh-CN" sz="1600" dirty="0"/>
                        <a:t>---</a:t>
                      </a:r>
                      <a:r>
                        <a:rPr lang="zh-CN" altLang="en-US" sz="1600" dirty="0"/>
                        <a:t>社会变革先导</a:t>
                      </a:r>
                    </a:p>
                  </a:txBody>
                  <a:tcPr/>
                </a:tc>
                <a:tc>
                  <a:txBody>
                    <a:bodyPr/>
                    <a:lstStyle/>
                    <a:p>
                      <a:pPr>
                        <a:lnSpc>
                          <a:spcPts val="1500"/>
                        </a:lnSpc>
                      </a:pPr>
                      <a:r>
                        <a:rPr lang="en-US" altLang="zh-CN" sz="1000" b="1" dirty="0">
                          <a:latin typeface="+mn-ea"/>
                          <a:ea typeface="+mn-ea"/>
                        </a:rPr>
                        <a:t>  (3)</a:t>
                      </a:r>
                      <a:r>
                        <a:rPr lang="zh-CN" altLang="en-US" sz="1000" b="1" dirty="0">
                          <a:latin typeface="+mn-ea"/>
                          <a:ea typeface="+mn-ea"/>
                        </a:rPr>
                        <a:t>教师引导</a:t>
                      </a:r>
                      <a:r>
                        <a:rPr lang="en-US" altLang="zh-CN" sz="1000" b="1" dirty="0">
                          <a:latin typeface="+mn-ea"/>
                          <a:ea typeface="+mn-ea"/>
                        </a:rPr>
                        <a:t>:A.</a:t>
                      </a:r>
                      <a:r>
                        <a:rPr lang="zh-CN" altLang="en-US" sz="1000" b="1" dirty="0">
                          <a:latin typeface="+mn-ea"/>
                          <a:ea typeface="+mn-ea"/>
                        </a:rPr>
                        <a:t>新文化运动仅仅是一场思想文化运动吗</a:t>
                      </a:r>
                      <a:r>
                        <a:rPr lang="en-US" altLang="zh-CN" sz="1000" b="1" dirty="0">
                          <a:latin typeface="+mn-ea"/>
                          <a:ea typeface="+mn-ea"/>
                        </a:rPr>
                        <a:t>?</a:t>
                      </a:r>
                    </a:p>
                    <a:p>
                      <a:pPr>
                        <a:lnSpc>
                          <a:spcPts val="1500"/>
                        </a:lnSpc>
                      </a:pPr>
                      <a:r>
                        <a:rPr lang="en-US" altLang="zh-CN" sz="1000" b="1" dirty="0">
                          <a:latin typeface="+mn-ea"/>
                          <a:ea typeface="+mn-ea"/>
                        </a:rPr>
                        <a:t>              B.</a:t>
                      </a:r>
                      <a:r>
                        <a:rPr lang="zh-CN" altLang="en-US" sz="1000" b="1" dirty="0">
                          <a:latin typeface="+mn-ea"/>
                          <a:ea typeface="+mn-ea"/>
                        </a:rPr>
                        <a:t>它对国民性改造的目的是什么</a:t>
                      </a:r>
                      <a:r>
                        <a:rPr lang="en-US" altLang="zh-CN" sz="1000" b="1" dirty="0">
                          <a:latin typeface="+mn-ea"/>
                          <a:ea typeface="+mn-ea"/>
                        </a:rPr>
                        <a:t>? </a:t>
                      </a:r>
                    </a:p>
                    <a:p>
                      <a:pPr>
                        <a:lnSpc>
                          <a:spcPts val="1500"/>
                        </a:lnSpc>
                      </a:pPr>
                      <a:r>
                        <a:rPr lang="en-US" altLang="zh-CN" sz="1000" b="1" dirty="0">
                          <a:latin typeface="+mn-ea"/>
                          <a:ea typeface="+mn-ea"/>
                        </a:rPr>
                        <a:t>              C.</a:t>
                      </a:r>
                      <a:r>
                        <a:rPr lang="zh-CN" altLang="en-US" sz="1000" b="1" dirty="0">
                          <a:latin typeface="+mn-ea"/>
                          <a:ea typeface="+mn-ea"/>
                        </a:rPr>
                        <a:t>救亡与启蒙的关系是怎样的</a:t>
                      </a:r>
                      <a:r>
                        <a:rPr lang="en-US" altLang="zh-CN" sz="1000" b="1" dirty="0">
                          <a:latin typeface="+mn-ea"/>
                          <a:ea typeface="+mn-ea"/>
                        </a:rPr>
                        <a:t>?</a:t>
                      </a:r>
                    </a:p>
                    <a:p>
                      <a:pPr>
                        <a:lnSpc>
                          <a:spcPts val="1500"/>
                        </a:lnSpc>
                      </a:pPr>
                      <a:r>
                        <a:rPr lang="en-US" altLang="zh-CN" sz="1000" b="1" dirty="0">
                          <a:latin typeface="+mn-ea"/>
                          <a:ea typeface="+mn-ea"/>
                        </a:rPr>
                        <a:t>5.</a:t>
                      </a:r>
                      <a:r>
                        <a:rPr lang="zh-CN" altLang="en-US" sz="1000" b="1" dirty="0">
                          <a:latin typeface="+mn-ea"/>
                          <a:ea typeface="+mn-ea"/>
                        </a:rPr>
                        <a:t>通过展示</a:t>
                      </a:r>
                      <a:r>
                        <a:rPr lang="en-US" altLang="zh-CN" sz="1000" b="1" dirty="0">
                          <a:latin typeface="+mn-ea"/>
                          <a:ea typeface="+mn-ea"/>
                        </a:rPr>
                        <a:t>《</a:t>
                      </a:r>
                      <a:r>
                        <a:rPr lang="zh-CN" altLang="en-US" sz="1000" b="1" dirty="0">
                          <a:latin typeface="+mn-ea"/>
                          <a:ea typeface="+mn-ea"/>
                        </a:rPr>
                        <a:t>新青年</a:t>
                      </a:r>
                      <a:r>
                        <a:rPr lang="en-US" altLang="zh-CN" sz="1000" b="1" dirty="0">
                          <a:latin typeface="+mn-ea"/>
                          <a:ea typeface="+mn-ea"/>
                        </a:rPr>
                        <a:t>》</a:t>
                      </a:r>
                      <a:r>
                        <a:rPr lang="zh-CN" altLang="en-US" sz="1000" b="1" dirty="0">
                          <a:latin typeface="+mn-ea"/>
                          <a:ea typeface="+mn-ea"/>
                        </a:rPr>
                        <a:t>在 </a:t>
                      </a:r>
                      <a:r>
                        <a:rPr lang="en-US" altLang="zh-CN" sz="1000" b="1" dirty="0">
                          <a:latin typeface="+mn-ea"/>
                          <a:ea typeface="+mn-ea"/>
                        </a:rPr>
                        <a:t>1920 </a:t>
                      </a:r>
                      <a:r>
                        <a:rPr lang="zh-CN" altLang="en-US" sz="1000" b="1" dirty="0">
                          <a:latin typeface="+mn-ea"/>
                          <a:ea typeface="+mn-ea"/>
                        </a:rPr>
                        <a:t>年前后所发表不同文章类别的对比，学生认识到新文化运动与五四运动有着密切的联系，特别是新文化运动后期所宣传的马克思主里，进一步国人民族意识的觉醒，为五四运动的爆发奠定思想基础。</a:t>
                      </a:r>
                    </a:p>
                  </a:txBody>
                  <a:tcPr/>
                </a:tc>
                <a:tc>
                  <a:txBody>
                    <a:bodyPr/>
                    <a:lstStyle/>
                    <a:p>
                      <a:pPr>
                        <a:lnSpc>
                          <a:spcPts val="1600"/>
                        </a:lnSpc>
                      </a:pPr>
                      <a:r>
                        <a:rPr lang="en-US" altLang="zh-CN" sz="1000" b="1" dirty="0"/>
                        <a:t>4.</a:t>
                      </a:r>
                      <a:r>
                        <a:rPr lang="zh-CN" altLang="en-US" sz="1000" b="1" dirty="0"/>
                        <a:t>阅读表格材料进行纵向和横向的对比，从而得出结论。</a:t>
                      </a:r>
                    </a:p>
                  </a:txBody>
                  <a:tcPr/>
                </a:tc>
                <a:tc>
                  <a:txBody>
                    <a:bodyPr/>
                    <a:lstStyle/>
                    <a:p>
                      <a:pPr>
                        <a:lnSpc>
                          <a:spcPts val="1400"/>
                        </a:lnSpc>
                      </a:pPr>
                      <a:endParaRPr lang="en-US" altLang="zh-CN" sz="1000" b="1" dirty="0">
                        <a:latin typeface="+mn-ea"/>
                        <a:ea typeface="+mn-ea"/>
                      </a:endParaRPr>
                    </a:p>
                  </a:txBody>
                  <a:tcPr/>
                </a:tc>
                <a:extLst>
                  <a:ext uri="{0D108BD9-81ED-4DB2-BD59-A6C34878D82A}">
                    <a16:rowId xmlns:a16="http://schemas.microsoft.com/office/drawing/2014/main" val="10002"/>
                  </a:ext>
                </a:extLst>
              </a:tr>
              <a:tr h="1879860">
                <a:tc>
                  <a:txBody>
                    <a:bodyPr/>
                    <a:lstStyle/>
                    <a:p>
                      <a:pPr algn="ctr"/>
                      <a:r>
                        <a:rPr lang="zh-CN" altLang="en-US" sz="1600" dirty="0"/>
                        <a:t>                                               二</a:t>
                      </a:r>
                      <a:r>
                        <a:rPr lang="en-US" altLang="zh-CN" sz="1600" dirty="0"/>
                        <a:t>.</a:t>
                      </a:r>
                      <a:r>
                        <a:rPr lang="zh-CN" altLang="en-US" sz="1600" dirty="0"/>
                        <a:t>新力量</a:t>
                      </a:r>
                      <a:r>
                        <a:rPr lang="en-US" altLang="zh-CN" sz="1600" dirty="0"/>
                        <a:t>---</a:t>
                      </a:r>
                      <a:r>
                        <a:rPr lang="zh-CN" altLang="en-US" sz="1600" dirty="0"/>
                        <a:t>社会变革的动力</a:t>
                      </a:r>
                    </a:p>
                  </a:txBody>
                  <a:tcPr/>
                </a:tc>
                <a:tc>
                  <a:txBody>
                    <a:bodyPr/>
                    <a:lstStyle/>
                    <a:p>
                      <a:pPr>
                        <a:lnSpc>
                          <a:spcPts val="1400"/>
                        </a:lnSpc>
                      </a:pPr>
                      <a:r>
                        <a:rPr lang="en-US" altLang="zh-CN" sz="1000" b="1" dirty="0">
                          <a:latin typeface="+mn-ea"/>
                          <a:ea typeface="+mn-ea"/>
                        </a:rPr>
                        <a:t>1.</a:t>
                      </a:r>
                      <a:r>
                        <a:rPr lang="zh-CN" altLang="en-US" sz="1000" b="1" dirty="0">
                          <a:latin typeface="+mn-ea"/>
                          <a:ea typeface="+mn-ea"/>
                        </a:rPr>
                        <a:t>通过五四运动大事记，概括五四运动的发展过程。</a:t>
                      </a:r>
                      <a:endParaRPr lang="en-US" altLang="zh-CN" sz="1000" b="1" dirty="0">
                        <a:latin typeface="+mn-ea"/>
                        <a:ea typeface="+mn-ea"/>
                      </a:endParaRPr>
                    </a:p>
                    <a:p>
                      <a:pPr>
                        <a:lnSpc>
                          <a:spcPts val="1400"/>
                        </a:lnSpc>
                      </a:pPr>
                      <a:r>
                        <a:rPr lang="en-US" altLang="zh-CN" sz="900" b="1" dirty="0">
                          <a:latin typeface="+mn-ea"/>
                          <a:ea typeface="+mn-ea"/>
                        </a:rPr>
                        <a:t>5</a:t>
                      </a:r>
                      <a:r>
                        <a:rPr lang="zh-CN" altLang="en-US" sz="900" b="1" dirty="0">
                          <a:latin typeface="+mn-ea"/>
                          <a:ea typeface="+mn-ea"/>
                        </a:rPr>
                        <a:t>月</a:t>
                      </a:r>
                      <a:r>
                        <a:rPr lang="en-US" altLang="zh-CN" sz="900" b="1" dirty="0">
                          <a:latin typeface="+mn-ea"/>
                          <a:ea typeface="+mn-ea"/>
                        </a:rPr>
                        <a:t>1</a:t>
                      </a:r>
                      <a:r>
                        <a:rPr lang="zh-CN" altLang="en-US" sz="900" b="1" dirty="0">
                          <a:latin typeface="+mn-ea"/>
                          <a:ea typeface="+mn-ea"/>
                        </a:rPr>
                        <a:t>日</a:t>
                      </a:r>
                      <a:r>
                        <a:rPr lang="en-US" altLang="zh-CN" sz="900" b="1" dirty="0">
                          <a:latin typeface="+mn-ea"/>
                          <a:ea typeface="+mn-ea"/>
                        </a:rPr>
                        <a:t>- </a:t>
                      </a:r>
                      <a:r>
                        <a:rPr lang="zh-CN" altLang="en-US" sz="900" b="1" dirty="0">
                          <a:latin typeface="+mn-ea"/>
                          <a:ea typeface="+mn-ea"/>
                        </a:rPr>
                        <a:t>会议通告中国代表，日本继承德国在华特权</a:t>
                      </a:r>
                      <a:endParaRPr lang="en-US" altLang="zh-CN" sz="900" b="1" dirty="0">
                        <a:latin typeface="+mn-ea"/>
                        <a:ea typeface="+mn-ea"/>
                      </a:endParaRPr>
                    </a:p>
                    <a:p>
                      <a:pPr>
                        <a:lnSpc>
                          <a:spcPts val="1400"/>
                        </a:lnSpc>
                      </a:pPr>
                      <a:r>
                        <a:rPr lang="en-US" altLang="zh-CN" sz="900" b="1" dirty="0">
                          <a:latin typeface="+mn-ea"/>
                          <a:ea typeface="+mn-ea"/>
                        </a:rPr>
                        <a:t>5</a:t>
                      </a:r>
                      <a:r>
                        <a:rPr lang="zh-CN" altLang="en-US" sz="900" b="1" dirty="0">
                          <a:latin typeface="+mn-ea"/>
                          <a:ea typeface="+mn-ea"/>
                        </a:rPr>
                        <a:t>月</a:t>
                      </a:r>
                      <a:r>
                        <a:rPr lang="en-US" altLang="zh-CN" sz="900" b="1" dirty="0">
                          <a:latin typeface="+mn-ea"/>
                          <a:ea typeface="+mn-ea"/>
                        </a:rPr>
                        <a:t>4</a:t>
                      </a:r>
                      <a:r>
                        <a:rPr lang="zh-CN" altLang="en-US" sz="900" b="1" dirty="0">
                          <a:latin typeface="+mn-ea"/>
                          <a:ea typeface="+mn-ea"/>
                        </a:rPr>
                        <a:t>日</a:t>
                      </a:r>
                      <a:r>
                        <a:rPr lang="en-US" altLang="zh-CN" sz="900" b="1" dirty="0">
                          <a:latin typeface="+mn-ea"/>
                          <a:ea typeface="+mn-ea"/>
                        </a:rPr>
                        <a:t>- </a:t>
                      </a:r>
                      <a:r>
                        <a:rPr lang="zh-CN" altLang="en-US" sz="900" b="1" dirty="0">
                          <a:latin typeface="+mn-ea"/>
                          <a:ea typeface="+mn-ea"/>
                        </a:rPr>
                        <a:t>北大等学生齐集天安门，游行示威</a:t>
                      </a:r>
                      <a:endParaRPr lang="en-US" altLang="zh-CN" sz="900" b="1" dirty="0">
                        <a:latin typeface="+mn-ea"/>
                        <a:ea typeface="+mn-ea"/>
                      </a:endParaRPr>
                    </a:p>
                    <a:p>
                      <a:pPr>
                        <a:lnSpc>
                          <a:spcPts val="1400"/>
                        </a:lnSpc>
                      </a:pPr>
                      <a:r>
                        <a:rPr lang="en-US" altLang="zh-CN" sz="900" b="1" dirty="0">
                          <a:latin typeface="+mn-ea"/>
                          <a:ea typeface="+mn-ea"/>
                        </a:rPr>
                        <a:t>5</a:t>
                      </a:r>
                      <a:r>
                        <a:rPr lang="zh-CN" altLang="en-US" sz="900" b="1" dirty="0">
                          <a:latin typeface="+mn-ea"/>
                          <a:ea typeface="+mn-ea"/>
                        </a:rPr>
                        <a:t>月</a:t>
                      </a:r>
                      <a:r>
                        <a:rPr lang="en-US" altLang="zh-CN" sz="900" b="1" dirty="0">
                          <a:latin typeface="+mn-ea"/>
                          <a:ea typeface="+mn-ea"/>
                        </a:rPr>
                        <a:t>5</a:t>
                      </a:r>
                      <a:r>
                        <a:rPr lang="zh-CN" altLang="en-US" sz="900" b="1" dirty="0">
                          <a:latin typeface="+mn-ea"/>
                          <a:ea typeface="+mn-ea"/>
                        </a:rPr>
                        <a:t>日</a:t>
                      </a:r>
                      <a:r>
                        <a:rPr lang="en-US" altLang="zh-CN" sz="900" b="1" dirty="0">
                          <a:latin typeface="+mn-ea"/>
                          <a:ea typeface="+mn-ea"/>
                        </a:rPr>
                        <a:t>-</a:t>
                      </a:r>
                      <a:r>
                        <a:rPr lang="zh-CN" altLang="en-US" sz="900" b="1" dirty="0">
                          <a:latin typeface="+mn-ea"/>
                          <a:ea typeface="+mn-ea"/>
                        </a:rPr>
                        <a:t>北京各大专学校总买课</a:t>
                      </a:r>
                      <a:endParaRPr lang="en-US" altLang="zh-CN" sz="900" b="1" dirty="0">
                        <a:latin typeface="+mn-ea"/>
                        <a:ea typeface="+mn-ea"/>
                      </a:endParaRPr>
                    </a:p>
                    <a:p>
                      <a:pPr>
                        <a:lnSpc>
                          <a:spcPts val="1400"/>
                        </a:lnSpc>
                      </a:pPr>
                      <a:r>
                        <a:rPr lang="en-US" altLang="zh-CN" sz="900" b="1" dirty="0">
                          <a:latin typeface="+mn-ea"/>
                          <a:ea typeface="+mn-ea"/>
                        </a:rPr>
                        <a:t>5</a:t>
                      </a:r>
                      <a:r>
                        <a:rPr lang="zh-CN" altLang="en-US" sz="900" b="1" dirty="0">
                          <a:latin typeface="+mn-ea"/>
                          <a:ea typeface="+mn-ea"/>
                        </a:rPr>
                        <a:t>月</a:t>
                      </a:r>
                      <a:r>
                        <a:rPr lang="en-US" altLang="zh-CN" sz="900" b="1" dirty="0">
                          <a:latin typeface="+mn-ea"/>
                          <a:ea typeface="+mn-ea"/>
                        </a:rPr>
                        <a:t>7</a:t>
                      </a:r>
                      <a:r>
                        <a:rPr lang="zh-CN" altLang="en-US" sz="900" b="1" dirty="0">
                          <a:latin typeface="+mn-ea"/>
                          <a:ea typeface="+mn-ea"/>
                        </a:rPr>
                        <a:t>日</a:t>
                      </a:r>
                      <a:r>
                        <a:rPr lang="en-US" altLang="zh-CN" sz="900" b="1" dirty="0">
                          <a:latin typeface="+mn-ea"/>
                          <a:ea typeface="+mn-ea"/>
                        </a:rPr>
                        <a:t>-</a:t>
                      </a:r>
                      <a:r>
                        <a:rPr lang="zh-CN" altLang="en-US" sz="900" b="1" dirty="0">
                          <a:latin typeface="+mn-ea"/>
                          <a:ea typeface="+mn-ea"/>
                        </a:rPr>
                        <a:t>上海成立学生联合会</a:t>
                      </a:r>
                      <a:endParaRPr lang="en-US" altLang="zh-CN" sz="900" b="1" dirty="0">
                        <a:latin typeface="+mn-ea"/>
                        <a:ea typeface="+mn-ea"/>
                      </a:endParaRPr>
                    </a:p>
                    <a:p>
                      <a:pPr>
                        <a:lnSpc>
                          <a:spcPts val="1400"/>
                        </a:lnSpc>
                      </a:pPr>
                      <a:r>
                        <a:rPr lang="en-US" altLang="zh-CN" sz="900" b="1" dirty="0">
                          <a:latin typeface="+mn-ea"/>
                          <a:ea typeface="+mn-ea"/>
                        </a:rPr>
                        <a:t>5</a:t>
                      </a:r>
                      <a:r>
                        <a:rPr lang="zh-CN" altLang="en-US" sz="900" b="1" dirty="0">
                          <a:latin typeface="+mn-ea"/>
                          <a:ea typeface="+mn-ea"/>
                        </a:rPr>
                        <a:t>月</a:t>
                      </a:r>
                      <a:r>
                        <a:rPr lang="en-US" altLang="zh-CN" sz="900" b="1" dirty="0">
                          <a:latin typeface="+mn-ea"/>
                          <a:ea typeface="+mn-ea"/>
                        </a:rPr>
                        <a:t>11</a:t>
                      </a:r>
                      <a:r>
                        <a:rPr lang="zh-CN" altLang="en-US" sz="900" b="1" dirty="0">
                          <a:latin typeface="+mn-ea"/>
                          <a:ea typeface="+mn-ea"/>
                        </a:rPr>
                        <a:t>日</a:t>
                      </a:r>
                      <a:r>
                        <a:rPr lang="en-US" altLang="zh-CN" sz="900" b="1" dirty="0">
                          <a:latin typeface="+mn-ea"/>
                          <a:ea typeface="+mn-ea"/>
                        </a:rPr>
                        <a:t>-</a:t>
                      </a:r>
                      <a:r>
                        <a:rPr lang="zh-CN" altLang="en-US" sz="900" b="1" dirty="0">
                          <a:latin typeface="+mn-ea"/>
                          <a:ea typeface="+mn-ea"/>
                        </a:rPr>
                        <a:t>支持北京学生的游行示威遍及各地</a:t>
                      </a:r>
                      <a:endParaRPr lang="en-US" altLang="zh-CN" sz="900" b="1" dirty="0">
                        <a:latin typeface="+mn-ea"/>
                        <a:ea typeface="+mn-ea"/>
                      </a:endParaRPr>
                    </a:p>
                    <a:p>
                      <a:pPr>
                        <a:lnSpc>
                          <a:spcPts val="1400"/>
                        </a:lnSpc>
                      </a:pPr>
                      <a:r>
                        <a:rPr lang="en-US" altLang="zh-CN" sz="900" b="1" dirty="0">
                          <a:latin typeface="+mn-ea"/>
                          <a:ea typeface="+mn-ea"/>
                        </a:rPr>
                        <a:t>5</a:t>
                      </a:r>
                      <a:r>
                        <a:rPr lang="zh-CN" altLang="en-US" sz="900" b="1" dirty="0">
                          <a:latin typeface="+mn-ea"/>
                          <a:ea typeface="+mn-ea"/>
                        </a:rPr>
                        <a:t>月</a:t>
                      </a:r>
                      <a:r>
                        <a:rPr lang="en-US" altLang="zh-CN" sz="900" b="1" dirty="0">
                          <a:latin typeface="+mn-ea"/>
                          <a:ea typeface="+mn-ea"/>
                        </a:rPr>
                        <a:t>14-18</a:t>
                      </a:r>
                      <a:r>
                        <a:rPr lang="zh-CN" altLang="en-US" sz="900" b="1" dirty="0">
                          <a:latin typeface="+mn-ea"/>
                          <a:ea typeface="+mn-ea"/>
                        </a:rPr>
                        <a:t>日</a:t>
                      </a:r>
                      <a:r>
                        <a:rPr lang="en-US" altLang="zh-CN" sz="900" b="1" dirty="0">
                          <a:latin typeface="+mn-ea"/>
                          <a:ea typeface="+mn-ea"/>
                        </a:rPr>
                        <a:t>-</a:t>
                      </a:r>
                      <a:r>
                        <a:rPr lang="zh-CN" altLang="en-US" sz="900" b="1" dirty="0">
                          <a:latin typeface="+mn-ea"/>
                          <a:ea typeface="+mn-ea"/>
                        </a:rPr>
                        <a:t>北京</a:t>
                      </a:r>
                      <a:r>
                        <a:rPr lang="en-US" altLang="zh-CN" sz="900" b="1" dirty="0">
                          <a:latin typeface="+mn-ea"/>
                          <a:ea typeface="+mn-ea"/>
                        </a:rPr>
                        <a:t>25000</a:t>
                      </a:r>
                      <a:r>
                        <a:rPr lang="zh-CN" altLang="en-US" sz="900" b="1" dirty="0">
                          <a:latin typeface="+mn-ea"/>
                          <a:ea typeface="+mn-ea"/>
                        </a:rPr>
                        <a:t>名学生总罢课</a:t>
                      </a:r>
                      <a:endParaRPr lang="en-US" altLang="zh-CN" sz="900" b="1" dirty="0">
                        <a:latin typeface="+mn-ea"/>
                        <a:ea typeface="+mn-ea"/>
                      </a:endParaRPr>
                    </a:p>
                    <a:p>
                      <a:pPr>
                        <a:lnSpc>
                          <a:spcPts val="1400"/>
                        </a:lnSpc>
                      </a:pPr>
                      <a:r>
                        <a:rPr lang="en-US" altLang="zh-CN" sz="900" b="1" dirty="0">
                          <a:latin typeface="+mn-ea"/>
                          <a:ea typeface="+mn-ea"/>
                        </a:rPr>
                        <a:t>5</a:t>
                      </a:r>
                      <a:r>
                        <a:rPr lang="zh-CN" altLang="en-US" sz="900" b="1" dirty="0">
                          <a:latin typeface="+mn-ea"/>
                          <a:ea typeface="+mn-ea"/>
                        </a:rPr>
                        <a:t>月</a:t>
                      </a:r>
                      <a:r>
                        <a:rPr lang="en-US" altLang="zh-CN" sz="900" b="1" dirty="0">
                          <a:latin typeface="+mn-ea"/>
                          <a:ea typeface="+mn-ea"/>
                        </a:rPr>
                        <a:t>19</a:t>
                      </a:r>
                      <a:r>
                        <a:rPr lang="zh-CN" altLang="en-US" sz="900" b="1" dirty="0">
                          <a:latin typeface="+mn-ea"/>
                          <a:ea typeface="+mn-ea"/>
                        </a:rPr>
                        <a:t>日</a:t>
                      </a:r>
                      <a:r>
                        <a:rPr lang="en-US" altLang="zh-CN" sz="900" b="1" dirty="0">
                          <a:latin typeface="+mn-ea"/>
                          <a:ea typeface="+mn-ea"/>
                        </a:rPr>
                        <a:t>-</a:t>
                      </a:r>
                      <a:r>
                        <a:rPr lang="zh-CN" altLang="en-US" sz="900" b="1" dirty="0">
                          <a:latin typeface="+mn-ea"/>
                          <a:ea typeface="+mn-ea"/>
                        </a:rPr>
                        <a:t>北京大量学生被捕</a:t>
                      </a:r>
                      <a:endParaRPr lang="en-US" altLang="zh-CN" sz="900" b="1" dirty="0">
                        <a:latin typeface="+mn-ea"/>
                        <a:ea typeface="+mn-ea"/>
                      </a:endParaRPr>
                    </a:p>
                    <a:p>
                      <a:pPr>
                        <a:lnSpc>
                          <a:spcPts val="1400"/>
                        </a:lnSpc>
                      </a:pPr>
                      <a:r>
                        <a:rPr lang="en-US" altLang="zh-CN" sz="900" b="1" dirty="0">
                          <a:latin typeface="+mn-ea"/>
                          <a:ea typeface="+mn-ea"/>
                        </a:rPr>
                        <a:t>6</a:t>
                      </a:r>
                      <a:r>
                        <a:rPr lang="zh-CN" altLang="en-US" sz="900" b="1" dirty="0">
                          <a:latin typeface="+mn-ea"/>
                          <a:ea typeface="+mn-ea"/>
                        </a:rPr>
                        <a:t>月</a:t>
                      </a:r>
                      <a:r>
                        <a:rPr lang="en-US" altLang="zh-CN" sz="900" b="1" dirty="0">
                          <a:latin typeface="+mn-ea"/>
                          <a:ea typeface="+mn-ea"/>
                        </a:rPr>
                        <a:t>3.4</a:t>
                      </a:r>
                      <a:r>
                        <a:rPr lang="zh-CN" altLang="en-US" sz="900" b="1" dirty="0">
                          <a:latin typeface="+mn-ea"/>
                          <a:ea typeface="+mn-ea"/>
                        </a:rPr>
                        <a:t>日</a:t>
                      </a:r>
                      <a:r>
                        <a:rPr lang="en-US" altLang="zh-CN" sz="900" b="1" dirty="0">
                          <a:latin typeface="+mn-ea"/>
                          <a:ea typeface="+mn-ea"/>
                        </a:rPr>
                        <a:t>-</a:t>
                      </a:r>
                      <a:r>
                        <a:rPr lang="zh-CN" altLang="en-US" sz="900" b="1" dirty="0">
                          <a:latin typeface="+mn-ea"/>
                          <a:ea typeface="+mn-ea"/>
                        </a:rPr>
                        <a:t>上海沙厂工人、电车工人、船坞工人、商店店员</a:t>
                      </a:r>
                      <a:r>
                        <a:rPr lang="en-US" altLang="zh-CN" sz="900" b="1" dirty="0">
                          <a:latin typeface="+mn-ea"/>
                          <a:ea typeface="+mn-ea"/>
                        </a:rPr>
                        <a:t>6</a:t>
                      </a:r>
                      <a:r>
                        <a:rPr lang="zh-CN" altLang="en-US" sz="900" b="1" dirty="0">
                          <a:latin typeface="+mn-ea"/>
                          <a:ea typeface="+mn-ea"/>
                        </a:rPr>
                        <a:t>月</a:t>
                      </a:r>
                      <a:r>
                        <a:rPr lang="en-US" altLang="zh-CN" sz="900" b="1" dirty="0">
                          <a:latin typeface="+mn-ea"/>
                          <a:ea typeface="+mn-ea"/>
                        </a:rPr>
                        <a:t>5</a:t>
                      </a:r>
                      <a:r>
                        <a:rPr lang="zh-CN" altLang="en-US" sz="900" b="1" dirty="0">
                          <a:latin typeface="+mn-ea"/>
                          <a:ea typeface="+mn-ea"/>
                        </a:rPr>
                        <a:t>日</a:t>
                      </a:r>
                      <a:r>
                        <a:rPr lang="en-US" altLang="zh-CN" sz="900" b="1" dirty="0">
                          <a:latin typeface="+mn-ea"/>
                          <a:ea typeface="+mn-ea"/>
                        </a:rPr>
                        <a:t>-</a:t>
                      </a:r>
                      <a:r>
                        <a:rPr lang="zh-CN" altLang="en-US" sz="900" b="1" dirty="0">
                          <a:latin typeface="+mn-ea"/>
                          <a:ea typeface="+mn-ea"/>
                        </a:rPr>
                        <a:t>等  相继罢工</a:t>
                      </a:r>
                      <a:r>
                        <a:rPr lang="en-US" altLang="zh-CN" sz="900" b="1" dirty="0">
                          <a:latin typeface="+mn-ea"/>
                          <a:ea typeface="+mn-ea"/>
                        </a:rPr>
                        <a:t>(</a:t>
                      </a:r>
                      <a:r>
                        <a:rPr lang="zh-CN" altLang="en-US" sz="900" b="1" dirty="0">
                          <a:latin typeface="+mn-ea"/>
                          <a:ea typeface="+mn-ea"/>
                        </a:rPr>
                        <a:t>市</a:t>
                      </a:r>
                      <a:r>
                        <a:rPr lang="en-US" altLang="zh-CN" sz="900" b="1" dirty="0">
                          <a:latin typeface="+mn-ea"/>
                          <a:ea typeface="+mn-ea"/>
                        </a:rPr>
                        <a:t>)</a:t>
                      </a:r>
                      <a:r>
                        <a:rPr lang="zh-CN" altLang="en-US" sz="900" b="1" dirty="0">
                          <a:latin typeface="+mn-ea"/>
                          <a:ea typeface="+mn-ea"/>
                        </a:rPr>
                        <a:t>，大概有六、七万人</a:t>
                      </a:r>
                      <a:endParaRPr lang="en-US" altLang="zh-CN" sz="900" b="1" dirty="0">
                        <a:latin typeface="+mn-ea"/>
                        <a:ea typeface="+mn-ea"/>
                      </a:endParaRPr>
                    </a:p>
                    <a:p>
                      <a:pPr>
                        <a:lnSpc>
                          <a:spcPts val="1400"/>
                        </a:lnSpc>
                      </a:pPr>
                      <a:r>
                        <a:rPr lang="en-US" altLang="zh-CN" sz="900" b="1" dirty="0">
                          <a:latin typeface="+mn-ea"/>
                          <a:ea typeface="+mn-ea"/>
                        </a:rPr>
                        <a:t>6</a:t>
                      </a:r>
                      <a:r>
                        <a:rPr lang="zh-CN" altLang="en-US" sz="900" b="1" dirty="0">
                          <a:latin typeface="+mn-ea"/>
                          <a:ea typeface="+mn-ea"/>
                        </a:rPr>
                        <a:t>月</a:t>
                      </a:r>
                      <a:r>
                        <a:rPr lang="en-US" altLang="zh-CN" sz="900" b="1" dirty="0">
                          <a:latin typeface="+mn-ea"/>
                          <a:ea typeface="+mn-ea"/>
                        </a:rPr>
                        <a:t>6</a:t>
                      </a:r>
                      <a:r>
                        <a:rPr lang="zh-CN" altLang="en-US" sz="900" b="1" dirty="0">
                          <a:latin typeface="+mn-ea"/>
                          <a:ea typeface="+mn-ea"/>
                        </a:rPr>
                        <a:t>日</a:t>
                      </a:r>
                      <a:r>
                        <a:rPr lang="en-US" altLang="zh-CN" sz="900" b="1" dirty="0">
                          <a:latin typeface="+mn-ea"/>
                          <a:ea typeface="+mn-ea"/>
                        </a:rPr>
                        <a:t>-9</a:t>
                      </a:r>
                      <a:r>
                        <a:rPr lang="zh-CN" altLang="en-US" sz="900" b="1" dirty="0">
                          <a:latin typeface="+mn-ea"/>
                          <a:ea typeface="+mn-ea"/>
                        </a:rPr>
                        <a:t>日</a:t>
                      </a:r>
                      <a:r>
                        <a:rPr lang="en-US" altLang="zh-CN" sz="900" b="1" dirty="0">
                          <a:latin typeface="+mn-ea"/>
                          <a:ea typeface="+mn-ea"/>
                        </a:rPr>
                        <a:t>-</a:t>
                      </a:r>
                      <a:r>
                        <a:rPr lang="zh-CN" altLang="en-US" sz="900" b="1" dirty="0">
                          <a:latin typeface="+mn-ea"/>
                          <a:ea typeface="+mn-ea"/>
                        </a:rPr>
                        <a:t>全国各地纷起响应，被捕学生被释放</a:t>
                      </a:r>
                      <a:endParaRPr lang="en-US" altLang="zh-CN" sz="900" b="1" dirty="0">
                        <a:latin typeface="+mn-ea"/>
                        <a:ea typeface="+mn-ea"/>
                      </a:endParaRPr>
                    </a:p>
                    <a:p>
                      <a:pPr>
                        <a:lnSpc>
                          <a:spcPts val="1400"/>
                        </a:lnSpc>
                      </a:pPr>
                      <a:r>
                        <a:rPr lang="en-US" altLang="zh-CN" sz="900" b="1" dirty="0">
                          <a:latin typeface="+mn-ea"/>
                          <a:ea typeface="+mn-ea"/>
                        </a:rPr>
                        <a:t>6</a:t>
                      </a:r>
                      <a:r>
                        <a:rPr lang="zh-CN" altLang="en-US" sz="900" b="1" dirty="0">
                          <a:latin typeface="+mn-ea"/>
                          <a:ea typeface="+mn-ea"/>
                        </a:rPr>
                        <a:t>月</a:t>
                      </a:r>
                      <a:r>
                        <a:rPr lang="en-US" altLang="zh-CN" sz="900" b="1" dirty="0">
                          <a:latin typeface="+mn-ea"/>
                          <a:ea typeface="+mn-ea"/>
                        </a:rPr>
                        <a:t>11</a:t>
                      </a:r>
                      <a:r>
                        <a:rPr lang="zh-CN" altLang="en-US" sz="900" b="1" dirty="0">
                          <a:latin typeface="+mn-ea"/>
                          <a:ea typeface="+mn-ea"/>
                        </a:rPr>
                        <a:t>日一陆章相继被免职</a:t>
                      </a:r>
                      <a:endParaRPr lang="en-US" altLang="zh-CN" sz="900" b="1" dirty="0">
                        <a:latin typeface="+mn-ea"/>
                        <a:ea typeface="+mn-ea"/>
                      </a:endParaRPr>
                    </a:p>
                    <a:p>
                      <a:pPr>
                        <a:lnSpc>
                          <a:spcPts val="1400"/>
                        </a:lnSpc>
                      </a:pPr>
                      <a:r>
                        <a:rPr lang="en-US" altLang="zh-CN" sz="900" b="1" dirty="0">
                          <a:latin typeface="+mn-ea"/>
                          <a:ea typeface="+mn-ea"/>
                        </a:rPr>
                        <a:t>6</a:t>
                      </a:r>
                      <a:r>
                        <a:rPr lang="zh-CN" altLang="en-US" sz="900" b="1" dirty="0">
                          <a:latin typeface="+mn-ea"/>
                          <a:ea typeface="+mn-ea"/>
                        </a:rPr>
                        <a:t>月</a:t>
                      </a:r>
                      <a:r>
                        <a:rPr lang="en-US" altLang="zh-CN" sz="900" b="1" dirty="0">
                          <a:latin typeface="+mn-ea"/>
                          <a:ea typeface="+mn-ea"/>
                        </a:rPr>
                        <a:t>12</a:t>
                      </a:r>
                      <a:r>
                        <a:rPr lang="zh-CN" altLang="en-US" sz="900" b="1" dirty="0">
                          <a:latin typeface="+mn-ea"/>
                          <a:ea typeface="+mn-ea"/>
                        </a:rPr>
                        <a:t>日后一工人相继复工，学生停止罢速</a:t>
                      </a:r>
                      <a:endParaRPr lang="en-US" altLang="zh-CN" sz="900" b="1" dirty="0">
                        <a:latin typeface="+mn-ea"/>
                        <a:ea typeface="+mn-ea"/>
                      </a:endParaRPr>
                    </a:p>
                    <a:p>
                      <a:pPr>
                        <a:lnSpc>
                          <a:spcPts val="1400"/>
                        </a:lnSpc>
                      </a:pPr>
                      <a:r>
                        <a:rPr lang="en-US" altLang="zh-CN" sz="900" b="1" dirty="0">
                          <a:latin typeface="+mn-ea"/>
                          <a:ea typeface="+mn-ea"/>
                        </a:rPr>
                        <a:t>6</a:t>
                      </a:r>
                      <a:r>
                        <a:rPr lang="zh-CN" altLang="en-US" sz="900" b="1" dirty="0">
                          <a:latin typeface="+mn-ea"/>
                          <a:ea typeface="+mn-ea"/>
                        </a:rPr>
                        <a:t>月</a:t>
                      </a:r>
                      <a:r>
                        <a:rPr lang="en-US" altLang="zh-CN" sz="900" b="1" dirty="0">
                          <a:latin typeface="+mn-ea"/>
                          <a:ea typeface="+mn-ea"/>
                        </a:rPr>
                        <a:t>28 </a:t>
                      </a:r>
                      <a:r>
                        <a:rPr lang="zh-CN" altLang="en-US" sz="900" b="1" dirty="0">
                          <a:latin typeface="+mn-ea"/>
                          <a:ea typeface="+mn-ea"/>
                        </a:rPr>
                        <a:t>中国代表没有在和约上签字</a:t>
                      </a:r>
                    </a:p>
                  </a:txBody>
                  <a:tcPr/>
                </a:tc>
                <a:tc>
                  <a:txBody>
                    <a:bodyPr/>
                    <a:lstStyle/>
                    <a:p>
                      <a:pPr>
                        <a:lnSpc>
                          <a:spcPts val="1600"/>
                        </a:lnSpc>
                      </a:pPr>
                      <a:r>
                        <a:rPr lang="en-US" altLang="zh-CN" sz="1000" b="1" dirty="0"/>
                        <a:t>1.</a:t>
                      </a:r>
                      <a:r>
                        <a:rPr lang="zh-CN" altLang="en-US" sz="1000" b="1" dirty="0"/>
                        <a:t>通过时间轴，认识五四运动的大致过程及直接奋斗目标</a:t>
                      </a:r>
                    </a:p>
                  </a:txBody>
                  <a:tcPr/>
                </a:tc>
                <a:tc>
                  <a:txBody>
                    <a:bodyPr/>
                    <a:lstStyle/>
                    <a:p>
                      <a:pPr>
                        <a:lnSpc>
                          <a:spcPts val="1400"/>
                        </a:lnSpc>
                      </a:pPr>
                      <a:r>
                        <a:rPr lang="en-US" altLang="zh-CN" sz="1000" b="1" dirty="0">
                          <a:latin typeface="+mn-ea"/>
                          <a:ea typeface="+mn-ea"/>
                        </a:rPr>
                        <a:t>1.</a:t>
                      </a:r>
                      <a:r>
                        <a:rPr lang="zh-CN" altLang="en-US" sz="1000" b="1" dirty="0">
                          <a:latin typeface="+mn-ea"/>
                          <a:ea typeface="+mn-ea"/>
                        </a:rPr>
                        <a:t>掌握必备基础知识</a:t>
                      </a:r>
                      <a:endParaRPr lang="en-US" altLang="zh-CN" sz="1000" b="1" dirty="0">
                        <a:latin typeface="+mn-ea"/>
                        <a:ea typeface="+mn-ea"/>
                      </a:endParaRP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86188" y="565999"/>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86188" y="1166401"/>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graphicFrame>
        <p:nvGraphicFramePr>
          <p:cNvPr id="7" name="表格 6"/>
          <p:cNvGraphicFramePr>
            <a:graphicFrameLocks noGrp="1"/>
          </p:cNvGraphicFramePr>
          <p:nvPr/>
        </p:nvGraphicFramePr>
        <p:xfrm>
          <a:off x="1686188" y="1641555"/>
          <a:ext cx="9837119" cy="4282552"/>
        </p:xfrm>
        <a:graphic>
          <a:graphicData uri="http://schemas.openxmlformats.org/drawingml/2006/table">
            <a:tbl>
              <a:tblPr firstRow="1" bandRow="1">
                <a:tableStyleId>{5C22544A-7EE6-4342-B048-85BDC9FD1C3A}</a:tableStyleId>
              </a:tblPr>
              <a:tblGrid>
                <a:gridCol w="1122326">
                  <a:extLst>
                    <a:ext uri="{9D8B030D-6E8A-4147-A177-3AD203B41FA5}">
                      <a16:colId xmlns:a16="http://schemas.microsoft.com/office/drawing/2014/main" val="20000"/>
                    </a:ext>
                  </a:extLst>
                </a:gridCol>
                <a:gridCol w="5393094">
                  <a:extLst>
                    <a:ext uri="{9D8B030D-6E8A-4147-A177-3AD203B41FA5}">
                      <a16:colId xmlns:a16="http://schemas.microsoft.com/office/drawing/2014/main" val="20001"/>
                    </a:ext>
                  </a:extLst>
                </a:gridCol>
                <a:gridCol w="1623527">
                  <a:extLst>
                    <a:ext uri="{9D8B030D-6E8A-4147-A177-3AD203B41FA5}">
                      <a16:colId xmlns:a16="http://schemas.microsoft.com/office/drawing/2014/main" val="20002"/>
                    </a:ext>
                  </a:extLst>
                </a:gridCol>
                <a:gridCol w="1698172">
                  <a:extLst>
                    <a:ext uri="{9D8B030D-6E8A-4147-A177-3AD203B41FA5}">
                      <a16:colId xmlns:a16="http://schemas.microsoft.com/office/drawing/2014/main" val="20003"/>
                    </a:ext>
                  </a:extLst>
                </a:gridCol>
              </a:tblGrid>
              <a:tr h="406456">
                <a:tc gridSpan="4">
                  <a:txBody>
                    <a:bodyPr/>
                    <a:lstStyle/>
                    <a:p>
                      <a:pPr algn="ctr"/>
                      <a:r>
                        <a:rPr lang="zh-CN" altLang="en-US" dirty="0"/>
                        <a:t>教学过程</a:t>
                      </a:r>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06456">
                <a:tc>
                  <a:txBody>
                    <a:bodyPr/>
                    <a:lstStyle/>
                    <a:p>
                      <a:r>
                        <a:rPr lang="zh-CN" altLang="en-US" dirty="0"/>
                        <a:t>教学环节</a:t>
                      </a:r>
                    </a:p>
                  </a:txBody>
                  <a:tcPr/>
                </a:tc>
                <a:tc>
                  <a:txBody>
                    <a:bodyPr/>
                    <a:lstStyle/>
                    <a:p>
                      <a:pPr algn="ctr"/>
                      <a:r>
                        <a:rPr lang="zh-CN" altLang="en-US" dirty="0"/>
                        <a:t>教学活动</a:t>
                      </a:r>
                    </a:p>
                  </a:txBody>
                  <a:tcPr/>
                </a:tc>
                <a:tc>
                  <a:txBody>
                    <a:bodyPr/>
                    <a:lstStyle/>
                    <a:p>
                      <a:r>
                        <a:rPr lang="zh-CN" altLang="en-US" dirty="0"/>
                        <a:t>学生活动</a:t>
                      </a:r>
                    </a:p>
                  </a:txBody>
                  <a:tcPr/>
                </a:tc>
                <a:tc>
                  <a:txBody>
                    <a:bodyPr/>
                    <a:lstStyle/>
                    <a:p>
                      <a:r>
                        <a:rPr lang="zh-CN" altLang="en-US" dirty="0"/>
                        <a:t>设计意图</a:t>
                      </a:r>
                    </a:p>
                  </a:txBody>
                  <a:tcPr/>
                </a:tc>
                <a:extLst>
                  <a:ext uri="{0D108BD9-81ED-4DB2-BD59-A6C34878D82A}">
                    <a16:rowId xmlns:a16="http://schemas.microsoft.com/office/drawing/2014/main" val="10001"/>
                  </a:ext>
                </a:extLst>
              </a:tr>
              <a:tr h="3297597">
                <a:tc>
                  <a:txBody>
                    <a:bodyPr/>
                    <a:lstStyle/>
                    <a:p>
                      <a:pPr algn="ctr"/>
                      <a:r>
                        <a:rPr lang="zh-CN" altLang="en-US" dirty="0"/>
                        <a:t>                        </a:t>
                      </a:r>
                      <a:endParaRPr lang="zh-CN" altLang="en-US" sz="1600" dirty="0"/>
                    </a:p>
                    <a:p>
                      <a:pPr algn="ctr"/>
                      <a:r>
                        <a:rPr lang="zh-CN" altLang="en-US" sz="1600" dirty="0"/>
                        <a:t>                                               二</a:t>
                      </a:r>
                      <a:r>
                        <a:rPr lang="en-US" altLang="zh-CN" sz="1600" dirty="0"/>
                        <a:t>.</a:t>
                      </a:r>
                      <a:r>
                        <a:rPr lang="zh-CN" altLang="en-US" sz="1600" dirty="0"/>
                        <a:t>新力量</a:t>
                      </a:r>
                      <a:r>
                        <a:rPr lang="en-US" altLang="zh-CN" sz="1600" dirty="0"/>
                        <a:t>---</a:t>
                      </a:r>
                      <a:r>
                        <a:rPr lang="zh-CN" altLang="en-US" sz="1600" dirty="0"/>
                        <a:t>社会变革的动力</a:t>
                      </a:r>
                    </a:p>
                  </a:txBody>
                  <a:tcPr/>
                </a:tc>
                <a:tc>
                  <a:txBody>
                    <a:bodyPr/>
                    <a:lstStyle/>
                    <a:p>
                      <a:pPr>
                        <a:lnSpc>
                          <a:spcPts val="1400"/>
                        </a:lnSpc>
                      </a:pPr>
                      <a:r>
                        <a:rPr lang="en-US" altLang="zh-CN" sz="1000" b="1" dirty="0">
                          <a:latin typeface="+mn-ea"/>
                          <a:ea typeface="+mn-ea"/>
                        </a:rPr>
                        <a:t>2(1)</a:t>
                      </a:r>
                      <a:r>
                        <a:rPr lang="zh-CN" altLang="en-US" sz="1000" b="1" dirty="0">
                          <a:latin typeface="+mn-ea"/>
                          <a:ea typeface="+mn-ea"/>
                        </a:rPr>
                        <a:t>通示两则材料，多角度解读何谓“五四”</a:t>
                      </a:r>
                      <a:r>
                        <a:rPr lang="en-US" altLang="zh-CN" sz="1000" b="1" dirty="0">
                          <a:latin typeface="+mn-ea"/>
                          <a:ea typeface="+mn-ea"/>
                        </a:rPr>
                        <a:t>?</a:t>
                      </a:r>
                    </a:p>
                    <a:p>
                      <a:pPr>
                        <a:lnSpc>
                          <a:spcPts val="1400"/>
                        </a:lnSpc>
                      </a:pPr>
                      <a:r>
                        <a:rPr lang="zh-CN" altLang="en-US" sz="1000" b="1" dirty="0">
                          <a:latin typeface="+mn-ea"/>
                          <a:ea typeface="+mn-ea"/>
                        </a:rPr>
                        <a:t>材料</a:t>
                      </a:r>
                      <a:r>
                        <a:rPr lang="en-US" altLang="zh-CN" sz="1000" b="1" dirty="0">
                          <a:latin typeface="+mn-ea"/>
                          <a:ea typeface="+mn-ea"/>
                        </a:rPr>
                        <a:t>1:</a:t>
                      </a:r>
                      <a:r>
                        <a:rPr lang="zh-CN" altLang="en-US" sz="1000" b="1" dirty="0">
                          <a:latin typeface="+mn-ea"/>
                          <a:ea typeface="+mn-ea"/>
                        </a:rPr>
                        <a:t>这两个运动的目的其实是一个，那就是救国</a:t>
                      </a:r>
                      <a:r>
                        <a:rPr lang="en-US" altLang="zh-CN" sz="1000" b="1" dirty="0">
                          <a:latin typeface="+mn-ea"/>
                          <a:ea typeface="+mn-ea"/>
                        </a:rPr>
                        <a:t>!</a:t>
                      </a:r>
                      <a:r>
                        <a:rPr lang="zh-CN" altLang="en-US" sz="1000" b="1" dirty="0">
                          <a:latin typeface="+mn-ea"/>
                          <a:ea typeface="+mn-ea"/>
                        </a:rPr>
                        <a:t>只不过，新文化运动发起时，其立意在通过救人来救国</a:t>
                      </a:r>
                      <a:r>
                        <a:rPr lang="en-US" altLang="zh-CN" sz="1000" b="1" dirty="0">
                          <a:latin typeface="+mn-ea"/>
                          <a:ea typeface="+mn-ea"/>
                        </a:rPr>
                        <a:t>:</a:t>
                      </a:r>
                      <a:r>
                        <a:rPr lang="zh-CN" altLang="en-US" sz="1000" b="1" dirty="0">
                          <a:latin typeface="+mn-ea"/>
                          <a:ea typeface="+mn-ea"/>
                        </a:rPr>
                        <a:t>而</a:t>
                      </a:r>
                      <a:r>
                        <a:rPr lang="en-US" altLang="zh-CN" sz="1000" b="1" dirty="0">
                          <a:latin typeface="+mn-ea"/>
                          <a:ea typeface="+mn-ea"/>
                        </a:rPr>
                        <a:t>1919</a:t>
                      </a:r>
                      <a:r>
                        <a:rPr lang="zh-CN" altLang="en-US" sz="1000" b="1" dirty="0">
                          <a:latin typeface="+mn-ea"/>
                          <a:ea typeface="+mn-ea"/>
                        </a:rPr>
                        <a:t>年学生运动及其后续种种运动，则转为先救工后救人了。概要地说，前一个运动主要是着眼于在思想上除旧布新，对西方一切先进的思想取“拿来主义”。后一个运动则更看重行动，主张“外争国权，内惩国贼</a:t>
                      </a:r>
                      <a:r>
                        <a:rPr lang="en-US" altLang="zh-CN" sz="1000" b="1" dirty="0">
                          <a:latin typeface="+mn-ea"/>
                          <a:ea typeface="+mn-ea"/>
                        </a:rPr>
                        <a:t>”</a:t>
                      </a:r>
                      <a:r>
                        <a:rPr lang="zh-CN" altLang="en-US" sz="1000" b="1" dirty="0">
                          <a:latin typeface="+mn-ea"/>
                          <a:ea typeface="+mn-ea"/>
                        </a:rPr>
                        <a:t>，要想方设法寻找救国的最佳途径，谋“根本的改造”。                </a:t>
                      </a:r>
                      <a:r>
                        <a:rPr lang="en-US" altLang="zh-CN" sz="1000" b="1" dirty="0">
                          <a:latin typeface="+mn-ea"/>
                          <a:ea typeface="+mn-ea"/>
                        </a:rPr>
                        <a:t>--</a:t>
                      </a:r>
                      <a:r>
                        <a:rPr lang="zh-CN" altLang="en-US" sz="1000" b="1" dirty="0">
                          <a:latin typeface="+mn-ea"/>
                          <a:ea typeface="+mn-ea"/>
                        </a:rPr>
                        <a:t>杨奎松</a:t>
                      </a:r>
                      <a:r>
                        <a:rPr lang="en-US" altLang="zh-CN" sz="1000" b="1" dirty="0">
                          <a:latin typeface="+mn-ea"/>
                          <a:ea typeface="+mn-ea"/>
                        </a:rPr>
                        <a:t>《“</a:t>
                      </a:r>
                      <a:r>
                        <a:rPr lang="zh-CN" altLang="en-US" sz="1000" b="1" dirty="0">
                          <a:latin typeface="+mn-ea"/>
                          <a:ea typeface="+mn-ea"/>
                        </a:rPr>
                        <a:t>五四”有多重要</a:t>
                      </a:r>
                      <a:r>
                        <a:rPr lang="en-US" altLang="zh-CN" sz="1000" b="1" dirty="0">
                          <a:latin typeface="+mn-ea"/>
                          <a:ea typeface="+mn-ea"/>
                        </a:rPr>
                        <a:t>》</a:t>
                      </a:r>
                    </a:p>
                    <a:p>
                      <a:pPr>
                        <a:lnSpc>
                          <a:spcPts val="1400"/>
                        </a:lnSpc>
                      </a:pPr>
                      <a:r>
                        <a:rPr lang="zh-CN" altLang="en-US" sz="1000" b="1" dirty="0">
                          <a:latin typeface="+mn-ea"/>
                          <a:ea typeface="+mn-ea"/>
                        </a:rPr>
                        <a:t>材料</a:t>
                      </a:r>
                      <a:r>
                        <a:rPr lang="en-US" altLang="zh-CN" sz="1000" b="1" dirty="0">
                          <a:latin typeface="+mn-ea"/>
                          <a:ea typeface="+mn-ea"/>
                        </a:rPr>
                        <a:t>2:</a:t>
                      </a:r>
                      <a:r>
                        <a:rPr lang="zh-CN" altLang="en-US" sz="1000" b="1" dirty="0">
                          <a:latin typeface="+mn-ea"/>
                          <a:ea typeface="+mn-ea"/>
                        </a:rPr>
                        <a:t>因新兴都市迅速发展，新式商人、工业家和城市工人也随着增加抬头。本世纪的前数十年，中国城市扩展的速度是惊人的。例如，</a:t>
                      </a:r>
                      <a:r>
                        <a:rPr lang="en-US" altLang="zh-CN" sz="1000" b="1" dirty="0">
                          <a:latin typeface="+mn-ea"/>
                          <a:ea typeface="+mn-ea"/>
                        </a:rPr>
                        <a:t>1919</a:t>
                      </a:r>
                      <a:r>
                        <a:rPr lang="zh-CN" altLang="en-US" sz="1000" b="1" dirty="0">
                          <a:latin typeface="+mn-ea"/>
                          <a:ea typeface="+mn-ea"/>
                        </a:rPr>
                        <a:t>年“五四事件”发生的时候，北京约有</a:t>
                      </a:r>
                      <a:r>
                        <a:rPr lang="en-US" altLang="zh-CN" sz="1000" b="1" dirty="0">
                          <a:latin typeface="+mn-ea"/>
                          <a:ea typeface="+mn-ea"/>
                        </a:rPr>
                        <a:t>60</a:t>
                      </a:r>
                      <a:r>
                        <a:rPr lang="zh-CN" altLang="en-US" sz="1000" b="1" dirty="0">
                          <a:latin typeface="+mn-ea"/>
                          <a:ea typeface="+mn-ea"/>
                        </a:rPr>
                        <a:t>万人口，到</a:t>
                      </a:r>
                      <a:r>
                        <a:rPr lang="en-US" altLang="zh-CN" sz="1000" b="1" dirty="0">
                          <a:latin typeface="+mn-ea"/>
                          <a:ea typeface="+mn-ea"/>
                        </a:rPr>
                        <a:t>1923</a:t>
                      </a:r>
                      <a:r>
                        <a:rPr lang="zh-CN" altLang="en-US" sz="1000" b="1" dirty="0">
                          <a:latin typeface="+mn-ea"/>
                          <a:ea typeface="+mn-ea"/>
                        </a:rPr>
                        <a:t>年，即四年以后，便增至</a:t>
                      </a:r>
                      <a:r>
                        <a:rPr lang="en-US" altLang="zh-CN" sz="1000" b="1" dirty="0">
                          <a:latin typeface="+mn-ea"/>
                          <a:ea typeface="+mn-ea"/>
                        </a:rPr>
                        <a:t>110</a:t>
                      </a:r>
                      <a:r>
                        <a:rPr lang="zh-CN" altLang="en-US" sz="1000" b="1" dirty="0">
                          <a:latin typeface="+mn-ea"/>
                          <a:ea typeface="+mn-ea"/>
                        </a:rPr>
                        <a:t>万，几乎是</a:t>
                      </a:r>
                      <a:r>
                        <a:rPr lang="en-US" altLang="zh-CN" sz="1000" b="1" dirty="0">
                          <a:latin typeface="+mn-ea"/>
                          <a:ea typeface="+mn-ea"/>
                        </a:rPr>
                        <a:t>1919</a:t>
                      </a:r>
                      <a:r>
                        <a:rPr lang="zh-CN" altLang="en-US" sz="1000" b="1" dirty="0">
                          <a:latin typeface="+mn-ea"/>
                          <a:ea typeface="+mn-ea"/>
                        </a:rPr>
                        <a:t>年两倍。                               </a:t>
                      </a:r>
                      <a:r>
                        <a:rPr lang="en-US" altLang="zh-CN" sz="1000" b="1" dirty="0">
                          <a:latin typeface="+mn-ea"/>
                          <a:ea typeface="+mn-ea"/>
                        </a:rPr>
                        <a:t>--</a:t>
                      </a:r>
                      <a:r>
                        <a:rPr lang="zh-CN" altLang="en-US" sz="1000" b="1" dirty="0">
                          <a:latin typeface="+mn-ea"/>
                          <a:ea typeface="+mn-ea"/>
                        </a:rPr>
                        <a:t>周策纵</a:t>
                      </a:r>
                      <a:r>
                        <a:rPr lang="en-US" altLang="zh-CN" sz="1000" b="1" dirty="0">
                          <a:latin typeface="+mn-ea"/>
                          <a:ea typeface="+mn-ea"/>
                        </a:rPr>
                        <a:t>《</a:t>
                      </a:r>
                      <a:r>
                        <a:rPr lang="zh-CN" altLang="en-US" sz="1000" b="1" dirty="0">
                          <a:latin typeface="+mn-ea"/>
                          <a:ea typeface="+mn-ea"/>
                        </a:rPr>
                        <a:t>五四运动史</a:t>
                      </a:r>
                      <a:endParaRPr lang="en-US" altLang="zh-CN" sz="1000" b="1" dirty="0">
                        <a:latin typeface="+mn-ea"/>
                        <a:ea typeface="+mn-ea"/>
                      </a:endParaRPr>
                    </a:p>
                    <a:p>
                      <a:pPr>
                        <a:lnSpc>
                          <a:spcPts val="1400"/>
                        </a:lnSpc>
                      </a:pPr>
                      <a:r>
                        <a:rPr lang="en-US" altLang="zh-CN" sz="1000" b="1" dirty="0">
                          <a:latin typeface="+mn-ea"/>
                          <a:ea typeface="+mn-ea"/>
                        </a:rPr>
                        <a:t>(2)</a:t>
                      </a:r>
                      <a:r>
                        <a:rPr lang="zh-CN" altLang="en-US" sz="1000" b="1" dirty="0">
                          <a:latin typeface="+mn-ea"/>
                          <a:ea typeface="+mn-ea"/>
                        </a:rPr>
                        <a:t>师提示</a:t>
                      </a:r>
                      <a:r>
                        <a:rPr lang="en-US" altLang="zh-CN" sz="1000" b="1" dirty="0">
                          <a:latin typeface="+mn-ea"/>
                          <a:ea typeface="+mn-ea"/>
                        </a:rPr>
                        <a:t>:</a:t>
                      </a:r>
                    </a:p>
                    <a:p>
                      <a:pPr>
                        <a:lnSpc>
                          <a:spcPts val="1400"/>
                        </a:lnSpc>
                      </a:pPr>
                      <a:r>
                        <a:rPr lang="en-US" altLang="zh-CN" sz="1000" b="1" dirty="0">
                          <a:latin typeface="+mn-ea"/>
                          <a:ea typeface="+mn-ea"/>
                        </a:rPr>
                        <a:t>A.</a:t>
                      </a:r>
                      <a:r>
                        <a:rPr lang="zh-CN" altLang="en-US" sz="1000" b="1" dirty="0">
                          <a:latin typeface="+mn-ea"/>
                          <a:ea typeface="+mn-ea"/>
                        </a:rPr>
                        <a:t>根据教材五四运动中的口号</a:t>
                      </a:r>
                      <a:r>
                        <a:rPr lang="en-US" altLang="zh-CN" sz="1000" b="1" dirty="0">
                          <a:latin typeface="+mn-ea"/>
                          <a:ea typeface="+mn-ea"/>
                        </a:rPr>
                        <a:t>:“</a:t>
                      </a:r>
                      <a:r>
                        <a:rPr lang="zh-CN" altLang="en-US" sz="1000" b="1" dirty="0">
                          <a:latin typeface="+mn-ea"/>
                          <a:ea typeface="+mn-ea"/>
                        </a:rPr>
                        <a:t>外争国权，内惩国贼”</a:t>
                      </a:r>
                      <a:endParaRPr lang="en-US" altLang="zh-CN" sz="1000" b="1" dirty="0">
                        <a:latin typeface="+mn-ea"/>
                        <a:ea typeface="+mn-ea"/>
                      </a:endParaRPr>
                    </a:p>
                    <a:p>
                      <a:pPr>
                        <a:lnSpc>
                          <a:spcPts val="1400"/>
                        </a:lnSpc>
                      </a:pPr>
                      <a:r>
                        <a:rPr lang="zh-CN" altLang="en-US" sz="1000" b="1" dirty="0">
                          <a:latin typeface="+mn-ea"/>
                          <a:ea typeface="+mn-ea"/>
                        </a:rPr>
                        <a:t>可以看出其为</a:t>
                      </a:r>
                      <a:r>
                        <a:rPr lang="en-US" altLang="zh-CN" sz="1000" b="1" dirty="0">
                          <a:latin typeface="+mn-ea"/>
                          <a:ea typeface="+mn-ea"/>
                        </a:rPr>
                        <a:t>:</a:t>
                      </a:r>
                      <a:r>
                        <a:rPr lang="zh-CN" altLang="en-US" sz="1000" b="1" dirty="0">
                          <a:latin typeface="+mn-ea"/>
                          <a:ea typeface="+mn-ea"/>
                        </a:rPr>
                        <a:t>伟大的爱国革命运动</a:t>
                      </a:r>
                      <a:r>
                        <a:rPr lang="en-US" altLang="zh-CN" sz="1000" b="1" dirty="0">
                          <a:latin typeface="+mn-ea"/>
                          <a:ea typeface="+mn-ea"/>
                        </a:rPr>
                        <a:t>:</a:t>
                      </a:r>
                    </a:p>
                    <a:p>
                      <a:pPr>
                        <a:lnSpc>
                          <a:spcPts val="1400"/>
                        </a:lnSpc>
                      </a:pPr>
                      <a:r>
                        <a:rPr lang="en-US" altLang="zh-CN" sz="1000" b="1" dirty="0">
                          <a:latin typeface="+mn-ea"/>
                          <a:ea typeface="+mn-ea"/>
                        </a:rPr>
                        <a:t>B.</a:t>
                      </a:r>
                      <a:r>
                        <a:rPr lang="zh-CN" altLang="en-US" sz="1000" b="1" dirty="0">
                          <a:latin typeface="+mn-ea"/>
                          <a:ea typeface="+mn-ea"/>
                        </a:rPr>
                        <a:t>根据材料</a:t>
                      </a:r>
                      <a:r>
                        <a:rPr lang="en-US" altLang="zh-CN" sz="1000" b="1" dirty="0">
                          <a:latin typeface="+mn-ea"/>
                          <a:ea typeface="+mn-ea"/>
                        </a:rPr>
                        <a:t>1“</a:t>
                      </a:r>
                      <a:r>
                        <a:rPr lang="zh-CN" altLang="en-US" sz="1000" b="1" dirty="0">
                          <a:latin typeface="+mn-ea"/>
                          <a:ea typeface="+mn-ea"/>
                        </a:rPr>
                        <a:t>根本的改造”和材料</a:t>
                      </a:r>
                      <a:r>
                        <a:rPr lang="en-US" altLang="zh-CN" sz="1000" b="1" dirty="0">
                          <a:latin typeface="+mn-ea"/>
                          <a:ea typeface="+mn-ea"/>
                        </a:rPr>
                        <a:t>2“</a:t>
                      </a:r>
                      <a:r>
                        <a:rPr lang="zh-CN" altLang="en-US" sz="1000" b="1" dirty="0">
                          <a:latin typeface="+mn-ea"/>
                          <a:ea typeface="+mn-ea"/>
                        </a:rPr>
                        <a:t>新式商人、工业家和城市工人”进行思考。</a:t>
                      </a:r>
                      <a:r>
                        <a:rPr lang="en-US" altLang="zh-CN" sz="1000" b="1" dirty="0">
                          <a:latin typeface="+mn-ea"/>
                          <a:ea typeface="+mn-ea"/>
                        </a:rPr>
                        <a:t>3.</a:t>
                      </a:r>
                      <a:r>
                        <a:rPr lang="zh-CN" altLang="en-US" sz="1000" b="1" dirty="0">
                          <a:latin typeface="+mn-ea"/>
                          <a:ea typeface="+mn-ea"/>
                        </a:rPr>
                        <a:t>通过展示不同时期的人对于五四运动的评价，简析五四运动作为中国新民主主义革命开端的原因。</a:t>
                      </a:r>
                      <a:endParaRPr lang="en-US" altLang="zh-CN" sz="1000" b="1" dirty="0">
                        <a:latin typeface="+mn-ea"/>
                        <a:ea typeface="+mn-ea"/>
                      </a:endParaRPr>
                    </a:p>
                    <a:p>
                      <a:pPr>
                        <a:lnSpc>
                          <a:spcPts val="1400"/>
                        </a:lnSpc>
                      </a:pPr>
                      <a:r>
                        <a:rPr lang="en-US" altLang="zh-CN" sz="1000" b="1" dirty="0">
                          <a:latin typeface="+mn-ea"/>
                          <a:ea typeface="+mn-ea"/>
                        </a:rPr>
                        <a:t>(1)·</a:t>
                      </a:r>
                      <a:r>
                        <a:rPr lang="zh-CN" altLang="en-US" sz="1000" b="1" dirty="0">
                          <a:latin typeface="+mn-ea"/>
                          <a:ea typeface="+mn-ea"/>
                        </a:rPr>
                        <a:t>新价级</a:t>
                      </a:r>
                      <a:r>
                        <a:rPr lang="en-US" altLang="zh-CN" sz="1000" b="1" dirty="0">
                          <a:latin typeface="+mn-ea"/>
                          <a:ea typeface="+mn-ea"/>
                        </a:rPr>
                        <a:t>:</a:t>
                      </a:r>
                      <a:r>
                        <a:rPr lang="zh-CN" altLang="en-US" sz="1000" b="1" dirty="0">
                          <a:latin typeface="+mn-ea"/>
                          <a:ea typeface="+mn-ea"/>
                        </a:rPr>
                        <a:t>中国工人阶级开始登上政治舞台，展现了伟大的力量。</a:t>
                      </a:r>
                      <a:endParaRPr lang="en-US" altLang="zh-CN" sz="1000" b="1" dirty="0">
                        <a:latin typeface="+mn-ea"/>
                        <a:ea typeface="+mn-ea"/>
                      </a:endParaRPr>
                    </a:p>
                    <a:p>
                      <a:pPr>
                        <a:lnSpc>
                          <a:spcPts val="1400"/>
                        </a:lnSpc>
                      </a:pPr>
                      <a:r>
                        <a:rPr lang="en-US" altLang="zh-CN" sz="1000" b="1" dirty="0">
                          <a:latin typeface="+mn-ea"/>
                          <a:ea typeface="+mn-ea"/>
                        </a:rPr>
                        <a:t>(2)·</a:t>
                      </a:r>
                      <a:r>
                        <a:rPr lang="zh-CN" altLang="en-US" sz="1000" b="1" dirty="0">
                          <a:latin typeface="+mn-ea"/>
                          <a:ea typeface="+mn-ea"/>
                        </a:rPr>
                        <a:t>新思想</a:t>
                      </a:r>
                      <a:r>
                        <a:rPr lang="en-US" altLang="zh-CN" sz="1000" b="1" dirty="0">
                          <a:latin typeface="+mn-ea"/>
                          <a:ea typeface="+mn-ea"/>
                        </a:rPr>
                        <a:t>:</a:t>
                      </a:r>
                      <a:r>
                        <a:rPr lang="zh-CN" altLang="en-US" sz="1000" b="1" dirty="0">
                          <a:latin typeface="+mn-ea"/>
                          <a:ea typeface="+mn-ea"/>
                        </a:rPr>
                        <a:t>加像了马克思主义在中国的传播，促进了马克思主义同中国工人运动的结合，为中国共产党的成立准备了条件。</a:t>
                      </a:r>
                      <a:endParaRPr lang="en-US" altLang="zh-CN" sz="1000" b="1" dirty="0">
                        <a:latin typeface="+mn-ea"/>
                        <a:ea typeface="+mn-ea"/>
                      </a:endParaRPr>
                    </a:p>
                    <a:p>
                      <a:pPr>
                        <a:lnSpc>
                          <a:spcPts val="1400"/>
                        </a:lnSpc>
                      </a:pPr>
                      <a:r>
                        <a:rPr lang="en-US" altLang="zh-CN" sz="1000" b="1" dirty="0">
                          <a:latin typeface="+mn-ea"/>
                          <a:ea typeface="+mn-ea"/>
                        </a:rPr>
                        <a:t>(3)·</a:t>
                      </a:r>
                      <a:r>
                        <a:rPr lang="zh-CN" altLang="en-US" sz="1000" b="1" dirty="0">
                          <a:latin typeface="+mn-ea"/>
                          <a:ea typeface="+mn-ea"/>
                        </a:rPr>
                        <a:t>新前途</a:t>
                      </a:r>
                      <a:r>
                        <a:rPr lang="en-US" altLang="zh-CN" sz="1000" b="1" dirty="0">
                          <a:latin typeface="+mn-ea"/>
                          <a:ea typeface="+mn-ea"/>
                        </a:rPr>
                        <a:t>:</a:t>
                      </a:r>
                      <a:r>
                        <a:rPr lang="zh-CN" altLang="en-US" sz="1000" b="1" dirty="0">
                          <a:latin typeface="+mn-ea"/>
                          <a:ea typeface="+mn-ea"/>
                        </a:rPr>
                        <a:t>实现共产主义。</a:t>
                      </a:r>
                      <a:endParaRPr lang="en-US" altLang="zh-CN" sz="1000" b="1" dirty="0">
                        <a:latin typeface="+mn-ea"/>
                        <a:ea typeface="+mn-ea"/>
                      </a:endParaRPr>
                    </a:p>
                  </a:txBody>
                  <a:tcPr/>
                </a:tc>
                <a:tc>
                  <a:txBody>
                    <a:bodyPr/>
                    <a:lstStyle/>
                    <a:p>
                      <a:pPr>
                        <a:lnSpc>
                          <a:spcPts val="1600"/>
                        </a:lnSpc>
                      </a:pPr>
                      <a:r>
                        <a:rPr lang="en-US" altLang="zh-CN" sz="1000" b="1" dirty="0"/>
                        <a:t>2</a:t>
                      </a:r>
                      <a:r>
                        <a:rPr lang="zh-CN" altLang="en-US" sz="1000" b="1" dirty="0"/>
                        <a:t>、根据问题阅读教材和 </a:t>
                      </a:r>
                      <a:r>
                        <a:rPr lang="en-US" altLang="zh-CN" sz="1000" b="1" dirty="0"/>
                        <a:t>PPT </a:t>
                      </a:r>
                      <a:r>
                        <a:rPr lang="zh-CN" altLang="en-US" sz="1000" b="1" dirty="0"/>
                        <a:t>图文材料，并且能够根据教师的层层设问，归纳出答案。</a:t>
                      </a: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r>
                        <a:rPr lang="en-US" altLang="zh-CN" sz="1000" b="1" dirty="0"/>
                        <a:t>3.</a:t>
                      </a:r>
                      <a:r>
                        <a:rPr lang="zh-CN" altLang="en-US" sz="1000" b="1" dirty="0"/>
                        <a:t>解读材料，提取关键信息，并从不同角度归纳出答案。</a:t>
                      </a:r>
                    </a:p>
                  </a:txBody>
                  <a:tcPr/>
                </a:tc>
                <a:tc>
                  <a:txBody>
                    <a:bodyPr/>
                    <a:lstStyle/>
                    <a:p>
                      <a:pPr>
                        <a:lnSpc>
                          <a:spcPts val="1400"/>
                        </a:lnSpc>
                      </a:pPr>
                      <a:r>
                        <a:rPr lang="en-US" altLang="zh-CN" sz="1000" b="1" dirty="0">
                          <a:latin typeface="+mn-ea"/>
                          <a:ea typeface="+mn-ea"/>
                        </a:rPr>
                        <a:t>2.</a:t>
                      </a:r>
                      <a:r>
                        <a:rPr lang="zh-CN" altLang="en-US" sz="1000" b="1" dirty="0">
                          <a:latin typeface="+mn-ea"/>
                          <a:ea typeface="+mn-ea"/>
                        </a:rPr>
                        <a:t>培养学生提取信息和解读史料的能力，客观理性分析问题的能力，从而培养学生的史料实证和历史解释的素养。</a:t>
                      </a: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600"/>
                        </a:lnSpc>
                      </a:pPr>
                      <a:r>
                        <a:rPr lang="en-US" altLang="zh-CN" sz="1000" b="1" dirty="0">
                          <a:latin typeface="+mn-ea"/>
                          <a:ea typeface="+mn-ea"/>
                        </a:rPr>
                        <a:t>3.</a:t>
                      </a:r>
                      <a:r>
                        <a:rPr lang="zh-CN" altLang="en-US" sz="1000" b="1" dirty="0">
                          <a:latin typeface="+mn-ea"/>
                          <a:ea typeface="+mn-ea"/>
                        </a:rPr>
                        <a:t>不同时期的人会站在不同的角度评价一个事件，学生能够理解历史事件的复杂性，培养归纳概括能力和辩证的历史思维。</a:t>
                      </a:r>
                      <a:endParaRPr lang="en-US" altLang="zh-CN" sz="1000" b="1" dirty="0">
                        <a:latin typeface="+mn-ea"/>
                        <a:ea typeface="+mn-ea"/>
                      </a:endParaRPr>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86188" y="565999"/>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86188" y="1166401"/>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graphicFrame>
        <p:nvGraphicFramePr>
          <p:cNvPr id="7" name="表格 6"/>
          <p:cNvGraphicFramePr>
            <a:graphicFrameLocks noGrp="1"/>
          </p:cNvGraphicFramePr>
          <p:nvPr/>
        </p:nvGraphicFramePr>
        <p:xfrm>
          <a:off x="1686188" y="1641555"/>
          <a:ext cx="9837119" cy="4549006"/>
        </p:xfrm>
        <a:graphic>
          <a:graphicData uri="http://schemas.openxmlformats.org/drawingml/2006/table">
            <a:tbl>
              <a:tblPr firstRow="1" bandRow="1">
                <a:tableStyleId>{5C22544A-7EE6-4342-B048-85BDC9FD1C3A}</a:tableStyleId>
              </a:tblPr>
              <a:tblGrid>
                <a:gridCol w="842408">
                  <a:extLst>
                    <a:ext uri="{9D8B030D-6E8A-4147-A177-3AD203B41FA5}">
                      <a16:colId xmlns:a16="http://schemas.microsoft.com/office/drawing/2014/main" val="20000"/>
                    </a:ext>
                  </a:extLst>
                </a:gridCol>
                <a:gridCol w="5673012">
                  <a:extLst>
                    <a:ext uri="{9D8B030D-6E8A-4147-A177-3AD203B41FA5}">
                      <a16:colId xmlns:a16="http://schemas.microsoft.com/office/drawing/2014/main" val="20001"/>
                    </a:ext>
                  </a:extLst>
                </a:gridCol>
                <a:gridCol w="1623527">
                  <a:extLst>
                    <a:ext uri="{9D8B030D-6E8A-4147-A177-3AD203B41FA5}">
                      <a16:colId xmlns:a16="http://schemas.microsoft.com/office/drawing/2014/main" val="20002"/>
                    </a:ext>
                  </a:extLst>
                </a:gridCol>
                <a:gridCol w="1698172">
                  <a:extLst>
                    <a:ext uri="{9D8B030D-6E8A-4147-A177-3AD203B41FA5}">
                      <a16:colId xmlns:a16="http://schemas.microsoft.com/office/drawing/2014/main" val="20003"/>
                    </a:ext>
                  </a:extLst>
                </a:gridCol>
              </a:tblGrid>
              <a:tr h="406456">
                <a:tc gridSpan="4">
                  <a:txBody>
                    <a:bodyPr/>
                    <a:lstStyle/>
                    <a:p>
                      <a:pPr algn="ctr"/>
                      <a:r>
                        <a:rPr lang="zh-CN" altLang="en-US" dirty="0"/>
                        <a:t>教学过程</a:t>
                      </a:r>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99246">
                <a:tc>
                  <a:txBody>
                    <a:bodyPr/>
                    <a:lstStyle/>
                    <a:p>
                      <a:r>
                        <a:rPr lang="zh-CN" altLang="en-US" sz="1400" dirty="0"/>
                        <a:t>教学环节</a:t>
                      </a:r>
                    </a:p>
                  </a:txBody>
                  <a:tcPr/>
                </a:tc>
                <a:tc>
                  <a:txBody>
                    <a:bodyPr/>
                    <a:lstStyle/>
                    <a:p>
                      <a:pPr algn="ctr"/>
                      <a:r>
                        <a:rPr lang="zh-CN" altLang="en-US" dirty="0"/>
                        <a:t>教学活动</a:t>
                      </a:r>
                    </a:p>
                  </a:txBody>
                  <a:tcPr/>
                </a:tc>
                <a:tc>
                  <a:txBody>
                    <a:bodyPr/>
                    <a:lstStyle/>
                    <a:p>
                      <a:r>
                        <a:rPr lang="zh-CN" altLang="en-US" dirty="0"/>
                        <a:t>学生活动</a:t>
                      </a:r>
                    </a:p>
                  </a:txBody>
                  <a:tcPr/>
                </a:tc>
                <a:tc>
                  <a:txBody>
                    <a:bodyPr/>
                    <a:lstStyle/>
                    <a:p>
                      <a:r>
                        <a:rPr lang="zh-CN" altLang="en-US" dirty="0"/>
                        <a:t>设计意图</a:t>
                      </a:r>
                    </a:p>
                  </a:txBody>
                  <a:tcPr/>
                </a:tc>
                <a:extLst>
                  <a:ext uri="{0D108BD9-81ED-4DB2-BD59-A6C34878D82A}">
                    <a16:rowId xmlns:a16="http://schemas.microsoft.com/office/drawing/2014/main" val="10001"/>
                  </a:ext>
                </a:extLst>
              </a:tr>
              <a:tr h="3297597">
                <a:tc>
                  <a:txBody>
                    <a:bodyPr/>
                    <a:lstStyle/>
                    <a:p>
                      <a:pPr algn="ctr"/>
                      <a:r>
                        <a:rPr lang="zh-CN" altLang="en-US" dirty="0"/>
                        <a:t>                        </a:t>
                      </a:r>
                      <a:endParaRPr lang="zh-CN" altLang="en-US" sz="1600" dirty="0"/>
                    </a:p>
                    <a:p>
                      <a:pPr algn="ctr"/>
                      <a:r>
                        <a:rPr lang="zh-CN" altLang="en-US" sz="1600" dirty="0"/>
                        <a:t>                                               三</a:t>
                      </a:r>
                      <a:r>
                        <a:rPr lang="en-US" altLang="zh-CN" sz="1600" dirty="0"/>
                        <a:t>.</a:t>
                      </a:r>
                      <a:r>
                        <a:rPr lang="zh-CN" altLang="en-US" sz="1600" dirty="0"/>
                        <a:t>新选择</a:t>
                      </a:r>
                      <a:r>
                        <a:rPr lang="en-US" altLang="zh-CN" sz="1600" dirty="0"/>
                        <a:t>---</a:t>
                      </a:r>
                      <a:r>
                        <a:rPr lang="zh-CN" altLang="en-US" sz="1600" dirty="0"/>
                        <a:t>社会变革的方向</a:t>
                      </a:r>
                    </a:p>
                  </a:txBody>
                  <a:tcPr/>
                </a:tc>
                <a:tc>
                  <a:txBody>
                    <a:bodyPr/>
                    <a:lstStyle/>
                    <a:p>
                      <a:pPr>
                        <a:lnSpc>
                          <a:spcPts val="1400"/>
                        </a:lnSpc>
                      </a:pPr>
                      <a:r>
                        <a:rPr lang="en-US" altLang="zh-CN" sz="1000" b="1" dirty="0">
                          <a:latin typeface="+mn-ea"/>
                          <a:ea typeface="+mn-ea"/>
                        </a:rPr>
                        <a:t>1.</a:t>
                      </a:r>
                      <a:r>
                        <a:rPr lang="zh-CN" altLang="en-US" sz="1000" b="1" dirty="0">
                          <a:latin typeface="+mn-ea"/>
                          <a:ea typeface="+mn-ea"/>
                        </a:rPr>
                        <a:t>根据下列表格所列大事件思考：为何中共的诞生是历史的必然选择</a:t>
                      </a:r>
                      <a:endParaRPr lang="en-US" altLang="zh-CN" sz="1000" b="1" dirty="0">
                        <a:latin typeface="+mn-ea"/>
                        <a:ea typeface="+mn-ea"/>
                      </a:endParaRPr>
                    </a:p>
                    <a:p>
                      <a:pPr>
                        <a:lnSpc>
                          <a:spcPts val="1400"/>
                        </a:lnSpc>
                      </a:pPr>
                      <a:r>
                        <a:rPr lang="en-US" altLang="zh-CN" sz="1000" b="1" dirty="0">
                          <a:latin typeface="+mn-ea"/>
                          <a:ea typeface="+mn-ea"/>
                        </a:rPr>
                        <a:t>1920</a:t>
                      </a:r>
                      <a:r>
                        <a:rPr lang="zh-CN" altLang="en-US" sz="1000" b="1" dirty="0">
                          <a:latin typeface="+mn-ea"/>
                          <a:ea typeface="+mn-ea"/>
                        </a:rPr>
                        <a:t>年部分大事记如下</a:t>
                      </a: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endParaRPr lang="en-US" altLang="zh-CN" sz="1000" b="1" dirty="0">
                        <a:latin typeface="+mn-ea"/>
                        <a:ea typeface="+mn-ea"/>
                      </a:endParaRPr>
                    </a:p>
                    <a:p>
                      <a:pPr>
                        <a:lnSpc>
                          <a:spcPts val="1400"/>
                        </a:lnSpc>
                      </a:pPr>
                      <a:r>
                        <a:rPr lang="en-US" altLang="zh-CN" sz="1000" b="1" dirty="0">
                          <a:latin typeface="+mn-ea"/>
                          <a:ea typeface="+mn-ea"/>
                        </a:rPr>
                        <a:t>2.</a:t>
                      </a:r>
                      <a:r>
                        <a:rPr lang="zh-CN" altLang="en-US" sz="1000" b="1" dirty="0">
                          <a:latin typeface="+mn-ea"/>
                          <a:ea typeface="+mn-ea"/>
                        </a:rPr>
                        <a:t>根据材料，分析中国共产党如何指明中国革命奋斗的方向</a:t>
                      </a:r>
                      <a:r>
                        <a:rPr lang="en-US" altLang="zh-CN" sz="1000" b="1" dirty="0">
                          <a:latin typeface="+mn-ea"/>
                          <a:ea typeface="+mn-ea"/>
                        </a:rPr>
                        <a:t>?</a:t>
                      </a:r>
                    </a:p>
                    <a:p>
                      <a:pPr>
                        <a:lnSpc>
                          <a:spcPts val="1400"/>
                        </a:lnSpc>
                      </a:pPr>
                      <a:r>
                        <a:rPr lang="zh-CN" altLang="en-US" sz="1000" b="1" dirty="0">
                          <a:latin typeface="+mn-ea"/>
                          <a:ea typeface="+mn-ea"/>
                        </a:rPr>
                        <a:t>材料</a:t>
                      </a:r>
                      <a:r>
                        <a:rPr lang="en-US" altLang="zh-CN" sz="1000" b="1" dirty="0">
                          <a:latin typeface="+mn-ea"/>
                          <a:ea typeface="+mn-ea"/>
                        </a:rPr>
                        <a:t>1:</a:t>
                      </a:r>
                      <a:r>
                        <a:rPr lang="zh-CN" altLang="en-US" sz="1000" b="1" dirty="0">
                          <a:latin typeface="+mn-ea"/>
                          <a:ea typeface="+mn-ea"/>
                        </a:rPr>
                        <a:t>中国共产党第一次代表大会宣布</a:t>
                      </a:r>
                      <a:r>
                        <a:rPr lang="en-US" altLang="zh-CN" sz="1000" b="1" dirty="0">
                          <a:latin typeface="+mn-ea"/>
                          <a:ea typeface="+mn-ea"/>
                        </a:rPr>
                        <a:t>:“</a:t>
                      </a:r>
                      <a:r>
                        <a:rPr lang="zh-CN" altLang="en-US" sz="1000" b="1" dirty="0">
                          <a:latin typeface="+mn-ea"/>
                          <a:ea typeface="+mn-ea"/>
                        </a:rPr>
                        <a:t>我党纲领如下</a:t>
                      </a:r>
                      <a:r>
                        <a:rPr lang="en-US" altLang="zh-CN" sz="1000" b="1" dirty="0">
                          <a:latin typeface="+mn-ea"/>
                          <a:ea typeface="+mn-ea"/>
                        </a:rPr>
                        <a:t>:1</a:t>
                      </a:r>
                      <a:r>
                        <a:rPr lang="zh-CN" altLang="en-US" sz="1000" b="1" dirty="0">
                          <a:latin typeface="+mn-ea"/>
                          <a:ea typeface="+mn-ea"/>
                        </a:rPr>
                        <a:t>革命军队必须与无产阶级一起推翻资本家阶级的政权，必须支援工人阶级，直到社会的阶级区分消除为止</a:t>
                      </a:r>
                      <a:r>
                        <a:rPr lang="en-US" altLang="zh-CN" sz="1000" b="1" dirty="0">
                          <a:latin typeface="+mn-ea"/>
                          <a:ea typeface="+mn-ea"/>
                        </a:rPr>
                        <a:t>;2.</a:t>
                      </a:r>
                      <a:r>
                        <a:rPr lang="zh-CN" altLang="en-US" sz="1000" b="1" dirty="0">
                          <a:latin typeface="+mn-ea"/>
                          <a:ea typeface="+mn-ea"/>
                        </a:rPr>
                        <a:t>承认无产阶级专政，直到阶级斗争结束，即直到消灭社会的阶级区分</a:t>
                      </a:r>
                      <a:r>
                        <a:rPr lang="en-US" altLang="zh-CN" sz="1000" b="1" dirty="0">
                          <a:latin typeface="+mn-ea"/>
                          <a:ea typeface="+mn-ea"/>
                        </a:rPr>
                        <a:t>:3</a:t>
                      </a:r>
                      <a:r>
                        <a:rPr lang="zh-CN" altLang="en-US" sz="1000" b="1" dirty="0">
                          <a:latin typeface="+mn-ea"/>
                          <a:ea typeface="+mn-ea"/>
                        </a:rPr>
                        <a:t>消灭资本家私有制，没收机器、土地、厂房和半成品等生产资料，归社会共有。                                 </a:t>
                      </a:r>
                      <a:r>
                        <a:rPr lang="en-US" altLang="zh-CN" sz="1000" b="1" dirty="0">
                          <a:latin typeface="+mn-ea"/>
                          <a:ea typeface="+mn-ea"/>
                        </a:rPr>
                        <a:t>--</a:t>
                      </a:r>
                      <a:r>
                        <a:rPr lang="zh-CN" altLang="en-US" sz="1000" b="1" dirty="0">
                          <a:latin typeface="+mn-ea"/>
                          <a:ea typeface="+mn-ea"/>
                        </a:rPr>
                        <a:t>摘自</a:t>
                      </a:r>
                      <a:r>
                        <a:rPr lang="en-US" altLang="zh-CN" sz="1000" b="1" dirty="0">
                          <a:latin typeface="+mn-ea"/>
                          <a:ea typeface="+mn-ea"/>
                        </a:rPr>
                        <a:t>《</a:t>
                      </a:r>
                      <a:r>
                        <a:rPr lang="zh-CN" altLang="en-US" sz="1000" b="1" dirty="0">
                          <a:latin typeface="+mn-ea"/>
                          <a:ea typeface="+mn-ea"/>
                        </a:rPr>
                        <a:t>中国共产党第一个纲领</a:t>
                      </a:r>
                      <a:r>
                        <a:rPr lang="en-US" altLang="zh-CN" sz="1000" b="1" dirty="0">
                          <a:latin typeface="+mn-ea"/>
                          <a:ea typeface="+mn-ea"/>
                        </a:rPr>
                        <a:t>》</a:t>
                      </a:r>
                    </a:p>
                    <a:p>
                      <a:pPr>
                        <a:lnSpc>
                          <a:spcPts val="1400"/>
                        </a:lnSpc>
                      </a:pPr>
                      <a:r>
                        <a:rPr lang="zh-CN" altLang="en-US" sz="1000" b="1" dirty="0">
                          <a:latin typeface="+mn-ea"/>
                          <a:ea typeface="+mn-ea"/>
                        </a:rPr>
                        <a:t>材料</a:t>
                      </a:r>
                      <a:r>
                        <a:rPr lang="en-US" altLang="zh-CN" sz="1000" b="1" dirty="0">
                          <a:latin typeface="+mn-ea"/>
                          <a:ea typeface="+mn-ea"/>
                        </a:rPr>
                        <a:t>2::</a:t>
                      </a:r>
                      <a:r>
                        <a:rPr lang="zh-CN" altLang="en-US" sz="1000" b="1" dirty="0">
                          <a:latin typeface="+mn-ea"/>
                          <a:ea typeface="+mn-ea"/>
                        </a:rPr>
                        <a:t>为了实现党的最高纲领，大会提出在目前历史条件下的最低纲领，这就是</a:t>
                      </a:r>
                      <a:r>
                        <a:rPr lang="en-US" altLang="zh-CN" sz="1000" b="1" dirty="0">
                          <a:latin typeface="+mn-ea"/>
                          <a:ea typeface="+mn-ea"/>
                        </a:rPr>
                        <a:t>:</a:t>
                      </a:r>
                      <a:r>
                        <a:rPr lang="zh-CN" altLang="en-US" sz="1000" b="1" dirty="0">
                          <a:latin typeface="+mn-ea"/>
                          <a:ea typeface="+mn-ea"/>
                        </a:rPr>
                        <a:t>消除内乱，打倒军阀，建设国内和平</a:t>
                      </a:r>
                      <a:r>
                        <a:rPr lang="en-US" altLang="zh-CN" sz="1000" b="1" dirty="0">
                          <a:latin typeface="+mn-ea"/>
                          <a:ea typeface="+mn-ea"/>
                        </a:rPr>
                        <a:t>;</a:t>
                      </a:r>
                      <a:r>
                        <a:rPr lang="zh-CN" altLang="en-US" sz="1000" b="1" dirty="0">
                          <a:latin typeface="+mn-ea"/>
                          <a:ea typeface="+mn-ea"/>
                        </a:rPr>
                        <a:t>推翻国际帝国主义的压迫，达到中华民族完全独立</a:t>
                      </a:r>
                      <a:r>
                        <a:rPr lang="en-US" altLang="zh-CN" sz="1000" b="1" dirty="0">
                          <a:latin typeface="+mn-ea"/>
                          <a:ea typeface="+mn-ea"/>
                        </a:rPr>
                        <a:t>;</a:t>
                      </a:r>
                      <a:r>
                        <a:rPr lang="zh-CN" altLang="en-US" sz="1000" b="1" dirty="0">
                          <a:latin typeface="+mn-ea"/>
                          <a:ea typeface="+mn-ea"/>
                        </a:rPr>
                        <a:t>统一中国为真正的民主共和国。                                  </a:t>
                      </a:r>
                      <a:r>
                        <a:rPr lang="en-US" altLang="zh-CN" sz="1000" b="1" dirty="0">
                          <a:latin typeface="+mn-ea"/>
                          <a:ea typeface="+mn-ea"/>
                        </a:rPr>
                        <a:t>--《</a:t>
                      </a:r>
                      <a:r>
                        <a:rPr lang="zh-CN" altLang="en-US" sz="1000" b="1" dirty="0">
                          <a:latin typeface="+mn-ea"/>
                          <a:ea typeface="+mn-ea"/>
                        </a:rPr>
                        <a:t>中国共产党历次全国代表大会数据库</a:t>
                      </a:r>
                      <a:r>
                        <a:rPr lang="en-US" altLang="zh-CN" sz="1000" b="1" dirty="0">
                          <a:latin typeface="+mn-ea"/>
                          <a:ea typeface="+mn-ea"/>
                        </a:rPr>
                        <a:t>》</a:t>
                      </a:r>
                      <a:r>
                        <a:rPr lang="zh-CN" altLang="en-US" sz="1000" b="1" dirty="0">
                          <a:latin typeface="+mn-ea"/>
                          <a:ea typeface="+mn-ea"/>
                        </a:rPr>
                        <a:t>人民网</a:t>
                      </a:r>
                      <a:endParaRPr lang="en-US" altLang="zh-CN" sz="1000" b="1" dirty="0">
                        <a:latin typeface="+mn-ea"/>
                        <a:ea typeface="+mn-ea"/>
                      </a:endParaRPr>
                    </a:p>
                  </a:txBody>
                  <a:tcPr/>
                </a:tc>
                <a:tc>
                  <a:txBody>
                    <a:bodyPr/>
                    <a:lstStyle/>
                    <a:p>
                      <a:pPr>
                        <a:lnSpc>
                          <a:spcPts val="1600"/>
                        </a:lnSpc>
                      </a:pPr>
                      <a:r>
                        <a:rPr lang="en-US" altLang="zh-CN" sz="1000" b="1" dirty="0"/>
                        <a:t>1.</a:t>
                      </a:r>
                      <a:r>
                        <a:rPr lang="zh-CN" altLang="en-US" sz="1000" b="1" dirty="0"/>
                        <a:t>通过表格的形式，学生从多角度概括中国共产党的诞生是历史的必然选择。</a:t>
                      </a: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endParaRPr lang="en-US" altLang="zh-CN" sz="1000" b="1" dirty="0"/>
                    </a:p>
                    <a:p>
                      <a:pPr>
                        <a:lnSpc>
                          <a:spcPts val="1600"/>
                        </a:lnSpc>
                      </a:pPr>
                      <a:r>
                        <a:rPr lang="en-US" altLang="zh-CN" sz="1000" b="1" dirty="0"/>
                        <a:t>2.</a:t>
                      </a:r>
                      <a:r>
                        <a:rPr lang="zh-CN" altLang="en-US" sz="1000" b="1" dirty="0"/>
                        <a:t>通过阅读史料并提取关键信息，明确指出中国共产党为何使中国革命面貌“焕然一新”即分析中国共产党如何指明中国革命奋斗的方向</a:t>
                      </a:r>
                      <a:r>
                        <a:rPr lang="en-US" altLang="zh-CN" sz="1000" b="1" dirty="0"/>
                        <a:t>?</a:t>
                      </a:r>
                    </a:p>
                    <a:p>
                      <a:pPr>
                        <a:lnSpc>
                          <a:spcPts val="1600"/>
                        </a:lnSpc>
                      </a:pPr>
                      <a:endParaRPr lang="en-US" altLang="zh-CN" sz="1000" b="1" dirty="0"/>
                    </a:p>
                  </a:txBody>
                  <a:tcPr/>
                </a:tc>
                <a:tc>
                  <a:txBody>
                    <a:bodyPr/>
                    <a:lstStyle/>
                    <a:p>
                      <a:pPr>
                        <a:lnSpc>
                          <a:spcPts val="1400"/>
                        </a:lnSpc>
                      </a:pPr>
                      <a:r>
                        <a:rPr lang="en-US" altLang="zh-CN" sz="1000" b="0" dirty="0">
                          <a:latin typeface="+mn-ea"/>
                          <a:ea typeface="+mn-ea"/>
                        </a:rPr>
                        <a:t>1.</a:t>
                      </a:r>
                      <a:r>
                        <a:rPr lang="zh-CN" altLang="en-US" sz="1000" b="0" dirty="0">
                          <a:latin typeface="+mn-ea"/>
                          <a:ea typeface="+mn-ea"/>
                        </a:rPr>
                        <a:t>掌握必备基础知识并能深刻理解中国共产党的诞生是多种因素共同作用的结果，而不是历史的偶然</a:t>
                      </a:r>
                      <a:endParaRPr lang="en-US" altLang="zh-CN" sz="1000" b="0" dirty="0">
                        <a:latin typeface="+mn-ea"/>
                        <a:ea typeface="+mn-ea"/>
                      </a:endParaRPr>
                    </a:p>
                    <a:p>
                      <a:pPr>
                        <a:lnSpc>
                          <a:spcPts val="1400"/>
                        </a:lnSpc>
                      </a:pPr>
                      <a:endParaRPr lang="en-US" altLang="zh-CN" sz="1000" b="0" dirty="0">
                        <a:latin typeface="+mn-ea"/>
                        <a:ea typeface="+mn-ea"/>
                      </a:endParaRPr>
                    </a:p>
                    <a:p>
                      <a:pPr>
                        <a:lnSpc>
                          <a:spcPts val="1400"/>
                        </a:lnSpc>
                      </a:pPr>
                      <a:endParaRPr lang="en-US" altLang="zh-CN" sz="1000" b="0" dirty="0">
                        <a:latin typeface="+mn-ea"/>
                        <a:ea typeface="+mn-ea"/>
                      </a:endParaRPr>
                    </a:p>
                    <a:p>
                      <a:pPr>
                        <a:lnSpc>
                          <a:spcPts val="1400"/>
                        </a:lnSpc>
                      </a:pPr>
                      <a:endParaRPr lang="en-US" altLang="zh-CN" sz="1000" b="0" dirty="0">
                        <a:latin typeface="+mn-ea"/>
                        <a:ea typeface="+mn-ea"/>
                      </a:endParaRPr>
                    </a:p>
                    <a:p>
                      <a:pPr>
                        <a:lnSpc>
                          <a:spcPts val="1400"/>
                        </a:lnSpc>
                      </a:pPr>
                      <a:endParaRPr lang="en-US" altLang="zh-CN" sz="1000" b="0" dirty="0">
                        <a:latin typeface="+mn-ea"/>
                        <a:ea typeface="+mn-ea"/>
                      </a:endParaRPr>
                    </a:p>
                    <a:p>
                      <a:pPr>
                        <a:lnSpc>
                          <a:spcPts val="1400"/>
                        </a:lnSpc>
                      </a:pPr>
                      <a:endParaRPr lang="en-US" altLang="zh-CN" sz="1000" b="0" dirty="0">
                        <a:latin typeface="+mn-ea"/>
                        <a:ea typeface="+mn-ea"/>
                      </a:endParaRPr>
                    </a:p>
                    <a:p>
                      <a:pPr>
                        <a:lnSpc>
                          <a:spcPts val="1400"/>
                        </a:lnSpc>
                      </a:pPr>
                      <a:endParaRPr lang="en-US" altLang="zh-CN" sz="1000" b="0" dirty="0">
                        <a:latin typeface="+mn-ea"/>
                        <a:ea typeface="+mn-ea"/>
                      </a:endParaRPr>
                    </a:p>
                    <a:p>
                      <a:pPr>
                        <a:lnSpc>
                          <a:spcPts val="1400"/>
                        </a:lnSpc>
                      </a:pPr>
                      <a:endParaRPr lang="en-US" altLang="zh-CN" sz="1000" b="0" dirty="0">
                        <a:latin typeface="+mn-ea"/>
                        <a:ea typeface="+mn-ea"/>
                      </a:endParaRPr>
                    </a:p>
                    <a:p>
                      <a:pPr>
                        <a:lnSpc>
                          <a:spcPts val="1400"/>
                        </a:lnSpc>
                      </a:pPr>
                      <a:endParaRPr lang="en-US" altLang="zh-CN" sz="1000" b="0" dirty="0">
                        <a:latin typeface="+mn-ea"/>
                        <a:ea typeface="+mn-ea"/>
                      </a:endParaRPr>
                    </a:p>
                    <a:p>
                      <a:pPr>
                        <a:lnSpc>
                          <a:spcPts val="1400"/>
                        </a:lnSpc>
                      </a:pPr>
                      <a:r>
                        <a:rPr lang="en-US" altLang="zh-CN" sz="1000" b="0" dirty="0">
                          <a:latin typeface="+mn-ea"/>
                          <a:ea typeface="+mn-ea"/>
                        </a:rPr>
                        <a:t>2.</a:t>
                      </a:r>
                      <a:r>
                        <a:rPr lang="zh-CN" altLang="en-US" sz="1000" b="0" dirty="0">
                          <a:latin typeface="+mn-ea"/>
                          <a:ea typeface="+mn-ea"/>
                        </a:rPr>
                        <a:t>通过解读中共一大和中共二大的纲领，进一步理解和感悟中国共产觉是如何一步步指引中国社会变</a:t>
                      </a:r>
                      <a:r>
                        <a:rPr lang="zh-CN" altLang="en-US" sz="1000" b="1" dirty="0">
                          <a:latin typeface="+mn-ea"/>
                          <a:ea typeface="+mn-ea"/>
                        </a:rPr>
                        <a:t>革的方向。</a:t>
                      </a:r>
                      <a:endParaRPr lang="en-US" altLang="zh-CN" sz="1000" b="1" dirty="0">
                        <a:latin typeface="+mn-ea"/>
                        <a:ea typeface="+mn-ea"/>
                      </a:endParaRPr>
                    </a:p>
                  </a:txBody>
                  <a:tcPr/>
                </a:tc>
                <a:extLst>
                  <a:ext uri="{0D108BD9-81ED-4DB2-BD59-A6C34878D82A}">
                    <a16:rowId xmlns:a16="http://schemas.microsoft.com/office/drawing/2014/main" val="10002"/>
                  </a:ext>
                </a:extLst>
              </a:tr>
            </a:tbl>
          </a:graphicData>
        </a:graphic>
      </p:graphicFrame>
      <p:graphicFrame>
        <p:nvGraphicFramePr>
          <p:cNvPr id="8" name="表格 7"/>
          <p:cNvGraphicFramePr>
            <a:graphicFrameLocks noGrp="1"/>
          </p:cNvGraphicFramePr>
          <p:nvPr/>
        </p:nvGraphicFramePr>
        <p:xfrm>
          <a:off x="2610497" y="3009398"/>
          <a:ext cx="5404497" cy="1645920"/>
        </p:xfrm>
        <a:graphic>
          <a:graphicData uri="http://schemas.openxmlformats.org/drawingml/2006/table">
            <a:tbl>
              <a:tblPr firstRow="1" bandRow="1">
                <a:tableStyleId>{5C22544A-7EE6-4342-B048-85BDC9FD1C3A}</a:tableStyleId>
              </a:tblPr>
              <a:tblGrid>
                <a:gridCol w="625210">
                  <a:extLst>
                    <a:ext uri="{9D8B030D-6E8A-4147-A177-3AD203B41FA5}">
                      <a16:colId xmlns:a16="http://schemas.microsoft.com/office/drawing/2014/main" val="20000"/>
                    </a:ext>
                  </a:extLst>
                </a:gridCol>
                <a:gridCol w="4779287">
                  <a:extLst>
                    <a:ext uri="{9D8B030D-6E8A-4147-A177-3AD203B41FA5}">
                      <a16:colId xmlns:a16="http://schemas.microsoft.com/office/drawing/2014/main" val="20001"/>
                    </a:ext>
                  </a:extLst>
                </a:gridCol>
              </a:tblGrid>
              <a:tr h="209663">
                <a:tc>
                  <a:txBody>
                    <a:bodyPr/>
                    <a:lstStyle/>
                    <a:p>
                      <a:r>
                        <a:rPr lang="zh-CN" altLang="en-US" sz="900" dirty="0"/>
                        <a:t>时间</a:t>
                      </a:r>
                    </a:p>
                  </a:txBody>
                  <a:tcPr/>
                </a:tc>
                <a:tc>
                  <a:txBody>
                    <a:bodyPr/>
                    <a:lstStyle/>
                    <a:p>
                      <a:pPr algn="ctr"/>
                      <a:r>
                        <a:rPr lang="zh-CN" altLang="en-US" sz="900" dirty="0"/>
                        <a:t>大事记</a:t>
                      </a:r>
                    </a:p>
                  </a:txBody>
                  <a:tcPr/>
                </a:tc>
                <a:extLst>
                  <a:ext uri="{0D108BD9-81ED-4DB2-BD59-A6C34878D82A}">
                    <a16:rowId xmlns:a16="http://schemas.microsoft.com/office/drawing/2014/main" val="10000"/>
                  </a:ext>
                </a:extLst>
              </a:tr>
              <a:tr h="195943">
                <a:tc>
                  <a:txBody>
                    <a:bodyPr/>
                    <a:lstStyle/>
                    <a:p>
                      <a:r>
                        <a:rPr lang="en-US" altLang="zh-CN" sz="900" dirty="0"/>
                        <a:t>1</a:t>
                      </a:r>
                      <a:r>
                        <a:rPr lang="zh-CN" altLang="en-US" sz="900" dirty="0"/>
                        <a:t>月</a:t>
                      </a:r>
                    </a:p>
                  </a:txBody>
                  <a:tcPr/>
                </a:tc>
                <a:tc>
                  <a:txBody>
                    <a:bodyPr/>
                    <a:lstStyle/>
                    <a:p>
                      <a:r>
                        <a:rPr lang="zh-CN" altLang="en-US" sz="900" dirty="0"/>
                        <a:t>中华民国教育部通令全国中小学陆续使用白话文教材</a:t>
                      </a:r>
                    </a:p>
                  </a:txBody>
                  <a:tcPr/>
                </a:tc>
                <a:extLst>
                  <a:ext uri="{0D108BD9-81ED-4DB2-BD59-A6C34878D82A}">
                    <a16:rowId xmlns:a16="http://schemas.microsoft.com/office/drawing/2014/main" val="10001"/>
                  </a:ext>
                </a:extLst>
              </a:tr>
              <a:tr h="302969">
                <a:tc>
                  <a:txBody>
                    <a:bodyPr/>
                    <a:lstStyle/>
                    <a:p>
                      <a:r>
                        <a:rPr lang="en-US" altLang="zh-CN" sz="900" dirty="0"/>
                        <a:t>5</a:t>
                      </a:r>
                      <a:r>
                        <a:rPr lang="zh-CN" altLang="en-US" sz="900" dirty="0"/>
                        <a:t>月</a:t>
                      </a:r>
                    </a:p>
                  </a:txBody>
                  <a:tcPr/>
                </a:tc>
                <a:tc>
                  <a:txBody>
                    <a:bodyPr/>
                    <a:lstStyle/>
                    <a:p>
                      <a:r>
                        <a:rPr lang="en-US" altLang="zh-CN" sz="900" dirty="0"/>
                        <a:t>1.</a:t>
                      </a:r>
                      <a:r>
                        <a:rPr lang="zh-CN" altLang="en-US" sz="900" dirty="0"/>
                        <a:t>陈独秀在上海成立马克思主义研究会</a:t>
                      </a:r>
                      <a:endParaRPr lang="en-US" altLang="zh-CN" sz="900" dirty="0"/>
                    </a:p>
                    <a:p>
                      <a:r>
                        <a:rPr lang="en-US" altLang="zh-CN" sz="900" dirty="0"/>
                        <a:t>2.</a:t>
                      </a:r>
                      <a:r>
                        <a:rPr lang="zh-CN" altLang="en-US" sz="900" dirty="0"/>
                        <a:t>孙中山发表演讲，强调国民党“今后再有一番革命，才能做成一个真中华民国”</a:t>
                      </a:r>
                    </a:p>
                  </a:txBody>
                  <a:tcPr/>
                </a:tc>
                <a:extLst>
                  <a:ext uri="{0D108BD9-81ED-4DB2-BD59-A6C34878D82A}">
                    <a16:rowId xmlns:a16="http://schemas.microsoft.com/office/drawing/2014/main" val="10002"/>
                  </a:ext>
                </a:extLst>
              </a:tr>
              <a:tr h="226458">
                <a:tc>
                  <a:txBody>
                    <a:bodyPr/>
                    <a:lstStyle/>
                    <a:p>
                      <a:r>
                        <a:rPr lang="en-US" altLang="zh-CN" sz="900" dirty="0"/>
                        <a:t>8</a:t>
                      </a:r>
                      <a:r>
                        <a:rPr lang="zh-CN" altLang="en-US" sz="900" dirty="0"/>
                        <a:t>月</a:t>
                      </a:r>
                    </a:p>
                  </a:txBody>
                  <a:tcPr/>
                </a:tc>
                <a:tc>
                  <a:txBody>
                    <a:bodyPr/>
                    <a:lstStyle/>
                    <a:p>
                      <a:r>
                        <a:rPr lang="zh-CN" altLang="en-US" sz="900" dirty="0"/>
                        <a:t>中文全译本</a:t>
                      </a:r>
                      <a:r>
                        <a:rPr lang="en-US" altLang="zh-CN" sz="900" dirty="0"/>
                        <a:t>《</a:t>
                      </a:r>
                      <a:r>
                        <a:rPr lang="zh-CN" altLang="en-US" sz="900" dirty="0"/>
                        <a:t>共产党宣言</a:t>
                      </a:r>
                      <a:r>
                        <a:rPr lang="en-US" altLang="zh-CN" sz="900" dirty="0"/>
                        <a:t>》</a:t>
                      </a:r>
                      <a:r>
                        <a:rPr lang="zh-CN" altLang="en-US" sz="900" dirty="0"/>
                        <a:t>出版，此后，大量马克思，恩格斯，列宁的经典作被翻译出版</a:t>
                      </a:r>
                    </a:p>
                  </a:txBody>
                  <a:tcPr/>
                </a:tc>
                <a:extLst>
                  <a:ext uri="{0D108BD9-81ED-4DB2-BD59-A6C34878D82A}">
                    <a16:rowId xmlns:a16="http://schemas.microsoft.com/office/drawing/2014/main" val="10003"/>
                  </a:ext>
                </a:extLst>
              </a:tr>
              <a:tr h="315099">
                <a:tc>
                  <a:txBody>
                    <a:bodyPr/>
                    <a:lstStyle/>
                    <a:p>
                      <a:r>
                        <a:rPr lang="en-US" altLang="zh-CN" sz="900" dirty="0"/>
                        <a:t>8</a:t>
                      </a:r>
                      <a:r>
                        <a:rPr lang="zh-CN" altLang="en-US" sz="900" dirty="0"/>
                        <a:t>月至次年春</a:t>
                      </a:r>
                    </a:p>
                  </a:txBody>
                  <a:tcPr/>
                </a:tc>
                <a:tc>
                  <a:txBody>
                    <a:bodyPr/>
                    <a:lstStyle/>
                    <a:p>
                      <a:r>
                        <a:rPr lang="zh-CN" altLang="en-US" sz="900" dirty="0"/>
                        <a:t>上海，北京，武汉等地共产党早期组织先后成立</a:t>
                      </a:r>
                      <a:r>
                        <a:rPr lang="en-US" altLang="zh-CN" sz="900" dirty="0"/>
                        <a:t>《</a:t>
                      </a:r>
                      <a:r>
                        <a:rPr lang="zh-CN" altLang="en-US" sz="900" dirty="0"/>
                        <a:t>劳动界</a:t>
                      </a:r>
                      <a:r>
                        <a:rPr lang="en-US" altLang="zh-CN" sz="900" dirty="0"/>
                        <a:t>》《</a:t>
                      </a:r>
                      <a:r>
                        <a:rPr lang="zh-CN" altLang="en-US" sz="900" dirty="0"/>
                        <a:t>劳动者</a:t>
                      </a:r>
                      <a:r>
                        <a:rPr lang="en-US" altLang="zh-CN" sz="900" dirty="0"/>
                        <a:t>》《</a:t>
                      </a:r>
                      <a:r>
                        <a:rPr lang="zh-CN" altLang="en-US" sz="900" dirty="0"/>
                        <a:t>工人周刊</a:t>
                      </a:r>
                      <a:r>
                        <a:rPr lang="en-US" altLang="zh-CN" sz="900" dirty="0"/>
                        <a:t>》</a:t>
                      </a:r>
                      <a:r>
                        <a:rPr lang="zh-CN" altLang="en-US" sz="900" dirty="0"/>
                        <a:t>等通俗读物纷纷创刊。</a:t>
                      </a:r>
                    </a:p>
                  </a:txBody>
                  <a:tcPr/>
                </a:tc>
                <a:extLst>
                  <a:ext uri="{0D108BD9-81ED-4DB2-BD59-A6C34878D82A}">
                    <a16:rowId xmlns:a16="http://schemas.microsoft.com/office/drawing/2014/main" val="10004"/>
                  </a:ext>
                </a:extLst>
              </a:tr>
              <a:tr h="167018">
                <a:tc>
                  <a:txBody>
                    <a:bodyPr/>
                    <a:lstStyle/>
                    <a:p>
                      <a:r>
                        <a:rPr lang="en-US" altLang="zh-CN" sz="900" dirty="0"/>
                        <a:t>11</a:t>
                      </a:r>
                      <a:r>
                        <a:rPr lang="zh-CN" altLang="en-US" sz="900" dirty="0"/>
                        <a:t>月</a:t>
                      </a:r>
                    </a:p>
                  </a:txBody>
                  <a:tcPr/>
                </a:tc>
                <a:tc>
                  <a:txBody>
                    <a:bodyPr/>
                    <a:lstStyle/>
                    <a:p>
                      <a:r>
                        <a:rPr lang="zh-CN" altLang="en-US" sz="900" dirty="0"/>
                        <a:t>在共产党早期组织的领导下，上海机器工会，上海印刷工会相继成立</a:t>
                      </a:r>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bwMode="auto">
          <a:xfrm>
            <a:off x="1469066" y="1165136"/>
            <a:ext cx="9255967" cy="4247056"/>
          </a:xfrm>
          <a:prstGeom prst="rect">
            <a:avLst/>
          </a:prstGeom>
          <a:solidFill>
            <a:schemeClr val="accent1">
              <a:lumMod val="60000"/>
              <a:lumOff val="40000"/>
              <a:alpha val="57647"/>
            </a:schemeClr>
          </a:solidFill>
          <a:ln w="15875" cap="flat" cmpd="sng" algn="ctr">
            <a:solidFill>
              <a:schemeClr val="tx2"/>
            </a:solidFill>
            <a:prstDash val="solid"/>
            <a:round/>
            <a:headEnd type="none" w="med" len="med"/>
            <a:tailEnd type="none" w="med" len="med"/>
          </a:ln>
          <a:effectLst/>
        </p:spPr>
        <p:txBody>
          <a:bodyPr vert="horz" wrap="square" lIns="121917" tIns="60958" rIns="121917" bIns="60958" numCol="1" rtlCol="0" anchor="t" anchorCtr="0" compatLnSpc="1"/>
          <a:lstStyle/>
          <a:p>
            <a:endParaRPr lang="zh-CN" altLang="en-US">
              <a:solidFill>
                <a:schemeClr val="accent1">
                  <a:lumMod val="60000"/>
                  <a:lumOff val="40000"/>
                </a:schemeClr>
              </a:solidFill>
              <a:latin typeface="Arial" panose="020B0604020202020204" pitchFamily="34" charset="0"/>
            </a:endParaRPr>
          </a:p>
        </p:txBody>
      </p:sp>
      <p:sp>
        <p:nvSpPr>
          <p:cNvPr id="43" name="TextBox 42"/>
          <p:cNvSpPr txBox="1"/>
          <p:nvPr/>
        </p:nvSpPr>
        <p:spPr>
          <a:xfrm>
            <a:off x="1468755" y="1279525"/>
            <a:ext cx="9255125" cy="3444240"/>
          </a:xfrm>
          <a:prstGeom prst="rect">
            <a:avLst/>
          </a:prstGeom>
          <a:noFill/>
        </p:spPr>
        <p:txBody>
          <a:bodyPr wrap="square" lIns="121917" tIns="60958" rIns="121917" bIns="60958" rtlCol="0">
            <a:spAutoFit/>
          </a:bodyPr>
          <a:lstStyle/>
          <a:p>
            <a:pPr lvl="0" algn="just" fontAlgn="base">
              <a:lnSpc>
                <a:spcPct val="150000"/>
              </a:lnSpc>
              <a:spcBef>
                <a:spcPct val="0"/>
              </a:spcBef>
              <a:spcAft>
                <a:spcPct val="0"/>
              </a:spcAft>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总书记多次强调，课程教材要发挥培根铸魂、启智增慧的作用，必须坚持马克思主义的指导地位，体现马克思主义中国化最新成果，体现中国和中华民族风格，体现党和国家对教育的基本要求，体现国家和民族基本价值观，体现人类文化知识积累和创新成果。义务教育课程规定了教育目标、教育内容和教学基本要求，体现国家意志，在立德树人中发挥着关键作用。</a:t>
            </a:r>
            <a:r>
              <a:rPr lang="en-US" altLang="zh-CN" sz="1600" dirty="0">
                <a:latin typeface="微软雅黑" panose="020B0503020204020204" pitchFamily="34" charset="-122"/>
                <a:ea typeface="微软雅黑" panose="020B0503020204020204" pitchFamily="34" charset="-122"/>
              </a:rPr>
              <a:t>2001</a:t>
            </a:r>
            <a:r>
              <a:rPr lang="zh-CN" altLang="en-US" sz="1600" dirty="0">
                <a:latin typeface="微软雅黑" panose="020B0503020204020204" pitchFamily="34" charset="-122"/>
                <a:ea typeface="微软雅黑" panose="020B0503020204020204" pitchFamily="34" charset="-122"/>
              </a:rPr>
              <a:t>年颁布的</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义务教育课程设置实验方案</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2011</a:t>
            </a:r>
            <a:r>
              <a:rPr lang="zh-CN" altLang="en-US" sz="1600" dirty="0">
                <a:latin typeface="微软雅黑" panose="020B0503020204020204" pitchFamily="34" charset="-122"/>
                <a:ea typeface="微软雅黑" panose="020B0503020204020204" pitchFamily="34" charset="-122"/>
              </a:rPr>
              <a:t>年颁布的义务教育各课程标准，坚持了正确的改革方向，体现了先进的教育理念，为基础教育质量提高作出了积极贡献。随着义务教育全面普及，教育需求从“有学上”转向“上好学”，必须进一步明确“培养什么人、怎样培养人、为谁培养人”，优化学校育人蓝图。当今世界科技日新月异，网络新媒体迅速普及，人们生活、学习、工作方式不断改变，儿童青少年成长环境深刻变化，人才培养面临新挑战。义务教育课程必须与时俱进，必须进行修订完善。</a:t>
            </a:r>
          </a:p>
        </p:txBody>
      </p:sp>
      <p:sp>
        <p:nvSpPr>
          <p:cNvPr id="44" name="矩形 43"/>
          <p:cNvSpPr/>
          <p:nvPr/>
        </p:nvSpPr>
        <p:spPr bwMode="auto">
          <a:xfrm>
            <a:off x="1468657" y="163311"/>
            <a:ext cx="2783947" cy="1001826"/>
          </a:xfrm>
          <a:prstGeom prst="rect">
            <a:avLst/>
          </a:prstGeom>
          <a:solidFill>
            <a:schemeClr val="tx2"/>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45" name="TextBox 44"/>
          <p:cNvSpPr txBox="1"/>
          <p:nvPr/>
        </p:nvSpPr>
        <p:spPr bwMode="auto">
          <a:xfrm>
            <a:off x="1379220" y="335280"/>
            <a:ext cx="2752725" cy="935990"/>
          </a:xfrm>
          <a:prstGeom prst="rect">
            <a:avLst/>
          </a:prstGeom>
          <a:noFill/>
        </p:spPr>
        <p:txBody>
          <a:bodyPr wrap="square" lIns="121917" tIns="60958" rIns="121917" bIns="60958">
            <a:spAutoFit/>
          </a:bodyPr>
          <a:lstStyle/>
          <a:p>
            <a:pPr algn="ctr">
              <a:defRPr/>
            </a:pPr>
            <a:r>
              <a:rPr lang="zh-CN" altLang="en-US" sz="5300" b="1" kern="0" spc="-200" dirty="0">
                <a:ln w="1905">
                  <a:noFill/>
                </a:ln>
                <a:solidFill>
                  <a:srgbClr val="FFFFFF"/>
                </a:solidFill>
                <a:latin typeface="微软雅黑" panose="020B0503020204020204" pitchFamily="34" charset="-122"/>
                <a:ea typeface="微软雅黑" panose="020B0503020204020204" pitchFamily="34" charset="-122"/>
              </a:rPr>
              <a:t>前  言</a:t>
            </a:r>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166" t="42927" r="3166"/>
          <a:stretch>
            <a:fillRect/>
          </a:stretch>
        </p:blipFill>
        <p:spPr>
          <a:xfrm>
            <a:off x="331470" y="3874770"/>
            <a:ext cx="12016740" cy="29876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29038" y="565999"/>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19513" y="1166401"/>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graphicFrame>
        <p:nvGraphicFramePr>
          <p:cNvPr id="7" name="表格 6"/>
          <p:cNvGraphicFramePr>
            <a:graphicFrameLocks noGrp="1"/>
          </p:cNvGraphicFramePr>
          <p:nvPr/>
        </p:nvGraphicFramePr>
        <p:xfrm>
          <a:off x="1599101" y="1669547"/>
          <a:ext cx="9837119" cy="4469996"/>
        </p:xfrm>
        <a:graphic>
          <a:graphicData uri="http://schemas.openxmlformats.org/drawingml/2006/table">
            <a:tbl>
              <a:tblPr firstRow="1" bandRow="1">
                <a:tableStyleId>{5C22544A-7EE6-4342-B048-85BDC9FD1C3A}</a:tableStyleId>
              </a:tblPr>
              <a:tblGrid>
                <a:gridCol w="842408">
                  <a:extLst>
                    <a:ext uri="{9D8B030D-6E8A-4147-A177-3AD203B41FA5}">
                      <a16:colId xmlns:a16="http://schemas.microsoft.com/office/drawing/2014/main" val="20000"/>
                    </a:ext>
                  </a:extLst>
                </a:gridCol>
                <a:gridCol w="5673012">
                  <a:extLst>
                    <a:ext uri="{9D8B030D-6E8A-4147-A177-3AD203B41FA5}">
                      <a16:colId xmlns:a16="http://schemas.microsoft.com/office/drawing/2014/main" val="20001"/>
                    </a:ext>
                  </a:extLst>
                </a:gridCol>
                <a:gridCol w="1623527">
                  <a:extLst>
                    <a:ext uri="{9D8B030D-6E8A-4147-A177-3AD203B41FA5}">
                      <a16:colId xmlns:a16="http://schemas.microsoft.com/office/drawing/2014/main" val="20002"/>
                    </a:ext>
                  </a:extLst>
                </a:gridCol>
                <a:gridCol w="1698172">
                  <a:extLst>
                    <a:ext uri="{9D8B030D-6E8A-4147-A177-3AD203B41FA5}">
                      <a16:colId xmlns:a16="http://schemas.microsoft.com/office/drawing/2014/main" val="20003"/>
                    </a:ext>
                  </a:extLst>
                </a:gridCol>
              </a:tblGrid>
              <a:tr h="444162">
                <a:tc gridSpan="4">
                  <a:txBody>
                    <a:bodyPr/>
                    <a:lstStyle/>
                    <a:p>
                      <a:pPr algn="ctr"/>
                      <a:r>
                        <a:rPr lang="zh-CN" altLang="en-US" dirty="0"/>
                        <a:t>教学过程</a:t>
                      </a:r>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566229">
                <a:tc>
                  <a:txBody>
                    <a:bodyPr/>
                    <a:lstStyle/>
                    <a:p>
                      <a:r>
                        <a:rPr lang="zh-CN" altLang="en-US" sz="1400" dirty="0"/>
                        <a:t>教学环节</a:t>
                      </a:r>
                    </a:p>
                  </a:txBody>
                  <a:tcPr/>
                </a:tc>
                <a:tc>
                  <a:txBody>
                    <a:bodyPr/>
                    <a:lstStyle/>
                    <a:p>
                      <a:pPr algn="ctr"/>
                      <a:r>
                        <a:rPr lang="zh-CN" altLang="en-US" dirty="0"/>
                        <a:t>教学活动</a:t>
                      </a:r>
                    </a:p>
                  </a:txBody>
                  <a:tcPr/>
                </a:tc>
                <a:tc>
                  <a:txBody>
                    <a:bodyPr/>
                    <a:lstStyle/>
                    <a:p>
                      <a:r>
                        <a:rPr lang="zh-CN" altLang="en-US" dirty="0"/>
                        <a:t>学生活动</a:t>
                      </a:r>
                    </a:p>
                  </a:txBody>
                  <a:tcPr/>
                </a:tc>
                <a:tc>
                  <a:txBody>
                    <a:bodyPr/>
                    <a:lstStyle/>
                    <a:p>
                      <a:r>
                        <a:rPr lang="zh-CN" altLang="en-US" dirty="0"/>
                        <a:t>设计意图</a:t>
                      </a:r>
                    </a:p>
                  </a:txBody>
                  <a:tcPr/>
                </a:tc>
                <a:extLst>
                  <a:ext uri="{0D108BD9-81ED-4DB2-BD59-A6C34878D82A}">
                    <a16:rowId xmlns:a16="http://schemas.microsoft.com/office/drawing/2014/main" val="10001"/>
                  </a:ext>
                </a:extLst>
              </a:tr>
              <a:tr h="1580133">
                <a:tc rowSpan="2">
                  <a:txBody>
                    <a:bodyPr/>
                    <a:lstStyle/>
                    <a:p>
                      <a:pPr algn="ctr"/>
                      <a:r>
                        <a:rPr lang="zh-CN" altLang="en-US" dirty="0"/>
                        <a:t>                        </a:t>
                      </a:r>
                      <a:endParaRPr lang="zh-CN" altLang="en-US" sz="1600" dirty="0"/>
                    </a:p>
                    <a:p>
                      <a:pPr algn="ctr"/>
                      <a:r>
                        <a:rPr lang="zh-CN" altLang="en-US" sz="1600" dirty="0"/>
                        <a:t>                                              </a:t>
                      </a:r>
                      <a:r>
                        <a:rPr lang="zh-CN" altLang="en-US" sz="1400" dirty="0"/>
                        <a:t>三</a:t>
                      </a:r>
                      <a:r>
                        <a:rPr lang="en-US" altLang="zh-CN" sz="1400" dirty="0"/>
                        <a:t>.</a:t>
                      </a:r>
                      <a:r>
                        <a:rPr lang="zh-CN" altLang="en-US" sz="1400" dirty="0"/>
                        <a:t>新选择</a:t>
                      </a:r>
                      <a:r>
                        <a:rPr lang="en-US" altLang="zh-CN" sz="1400" dirty="0"/>
                        <a:t>---</a:t>
                      </a:r>
                      <a:r>
                        <a:rPr lang="zh-CN" altLang="en-US" sz="1400" dirty="0"/>
                        <a:t>社会变革的方向</a:t>
                      </a:r>
                    </a:p>
                  </a:txBody>
                  <a:tcPr/>
                </a:tc>
                <a:tc>
                  <a:txBody>
                    <a:bodyPr/>
                    <a:lstStyle/>
                    <a:p>
                      <a:pPr>
                        <a:lnSpc>
                          <a:spcPts val="1400"/>
                        </a:lnSpc>
                      </a:pPr>
                      <a:r>
                        <a:rPr lang="en-US" altLang="zh-CN" sz="1000" b="1" dirty="0">
                          <a:latin typeface="+mn-ea"/>
                          <a:ea typeface="+mn-ea"/>
                        </a:rPr>
                        <a:t>3.</a:t>
                      </a:r>
                      <a:r>
                        <a:rPr lang="zh-CN" altLang="en-US" sz="1000" b="1" dirty="0">
                          <a:latin typeface="+mn-ea"/>
                          <a:ea typeface="+mn-ea"/>
                        </a:rPr>
                        <a:t>讨论</a:t>
                      </a:r>
                      <a:r>
                        <a:rPr lang="en-US" altLang="zh-CN" sz="1000" b="1" dirty="0">
                          <a:latin typeface="+mn-ea"/>
                          <a:ea typeface="+mn-ea"/>
                        </a:rPr>
                        <a:t>:</a:t>
                      </a:r>
                      <a:r>
                        <a:rPr lang="zh-CN" altLang="en-US" sz="1000" b="1" dirty="0">
                          <a:latin typeface="+mn-ea"/>
                          <a:ea typeface="+mn-ea"/>
                        </a:rPr>
                        <a:t>“五四”之后中国革命道路的选择出现了怎样的转变并概况单元主题。</a:t>
                      </a:r>
                      <a:endParaRPr lang="en-US" altLang="zh-CN" sz="1000" b="1" dirty="0">
                        <a:latin typeface="+mn-ea"/>
                        <a:ea typeface="+mn-ea"/>
                      </a:endParaRPr>
                    </a:p>
                    <a:p>
                      <a:pPr>
                        <a:lnSpc>
                          <a:spcPts val="1400"/>
                        </a:lnSpc>
                      </a:pPr>
                      <a:r>
                        <a:rPr lang="zh-CN" altLang="en-US" sz="1000" b="1" dirty="0">
                          <a:latin typeface="+mn-ea"/>
                          <a:ea typeface="+mn-ea"/>
                        </a:rPr>
                        <a:t>材料 </a:t>
                      </a:r>
                      <a:r>
                        <a:rPr lang="en-US" altLang="zh-CN" sz="1000" b="1" dirty="0">
                          <a:latin typeface="+mn-ea"/>
                          <a:ea typeface="+mn-ea"/>
                        </a:rPr>
                        <a:t>1:</a:t>
                      </a:r>
                      <a:r>
                        <a:rPr lang="zh-CN" altLang="en-US" sz="1000" b="1" dirty="0">
                          <a:latin typeface="+mn-ea"/>
                          <a:ea typeface="+mn-ea"/>
                        </a:rPr>
                        <a:t>从戊戌变法仿效日俄、辛亥革命仿效法美到“五四”之后仿效苏俄，表现了每个时期中国人的选择。但三者又构成近代中国社会变迁的环节，因此，这又是一种历史的选择。</a:t>
                      </a:r>
                      <a:endParaRPr lang="en-US" altLang="zh-CN" sz="1000" b="1" dirty="0">
                        <a:latin typeface="+mn-ea"/>
                        <a:ea typeface="+mn-ea"/>
                      </a:endParaRPr>
                    </a:p>
                    <a:p>
                      <a:pPr>
                        <a:lnSpc>
                          <a:spcPts val="1400"/>
                        </a:lnSpc>
                      </a:pPr>
                      <a:r>
                        <a:rPr lang="en-US" altLang="zh-CN" sz="1000" b="1" dirty="0">
                          <a:latin typeface="+mn-ea"/>
                          <a:ea typeface="+mn-ea"/>
                        </a:rPr>
                        <a:t>                                                 --</a:t>
                      </a:r>
                      <a:r>
                        <a:rPr lang="zh-CN" altLang="en-US" sz="1000" b="1" dirty="0">
                          <a:latin typeface="+mn-ea"/>
                          <a:ea typeface="+mn-ea"/>
                        </a:rPr>
                        <a:t>陈旭麓</a:t>
                      </a:r>
                      <a:r>
                        <a:rPr lang="en-US" altLang="zh-CN" sz="1000" b="1" dirty="0">
                          <a:latin typeface="+mn-ea"/>
                          <a:ea typeface="+mn-ea"/>
                        </a:rPr>
                        <a:t>《</a:t>
                      </a:r>
                      <a:r>
                        <a:rPr lang="zh-CN" altLang="en-US" sz="1000" b="1" dirty="0">
                          <a:latin typeface="+mn-ea"/>
                          <a:ea typeface="+mn-ea"/>
                        </a:rPr>
                        <a:t>近代中国社会的新陈代谢</a:t>
                      </a:r>
                      <a:r>
                        <a:rPr lang="en-US" altLang="zh-CN" sz="1000" b="1" dirty="0">
                          <a:latin typeface="+mn-ea"/>
                          <a:ea typeface="+mn-ea"/>
                        </a:rPr>
                        <a:t>》</a:t>
                      </a:r>
                    </a:p>
                  </a:txBody>
                  <a:tcPr/>
                </a:tc>
                <a:tc>
                  <a:txBody>
                    <a:bodyPr/>
                    <a:lstStyle/>
                    <a:p>
                      <a:pPr>
                        <a:lnSpc>
                          <a:spcPts val="1600"/>
                        </a:lnSpc>
                      </a:pPr>
                      <a:r>
                        <a:rPr lang="en-US" altLang="zh-CN" sz="1000" b="1" dirty="0"/>
                        <a:t>3.</a:t>
                      </a:r>
                      <a:r>
                        <a:rPr lang="zh-CN" altLang="en-US" sz="1000" b="1" dirty="0"/>
                        <a:t>通过小组讨论，共同感悟“没有共产党，就没有新中国”</a:t>
                      </a:r>
                      <a:endParaRPr lang="en-US" altLang="zh-CN" sz="1000" b="1" dirty="0"/>
                    </a:p>
                  </a:txBody>
                  <a:tcPr/>
                </a:tc>
                <a:tc>
                  <a:txBody>
                    <a:bodyPr/>
                    <a:lstStyle/>
                    <a:p>
                      <a:pPr>
                        <a:lnSpc>
                          <a:spcPts val="1400"/>
                        </a:lnSpc>
                      </a:pPr>
                      <a:r>
                        <a:rPr lang="en-US" altLang="zh-CN" sz="1000" b="1" dirty="0">
                          <a:latin typeface="+mn-ea"/>
                          <a:ea typeface="+mn-ea"/>
                        </a:rPr>
                        <a:t>3.</a:t>
                      </a:r>
                      <a:r>
                        <a:rPr lang="zh-CN" altLang="en-US" sz="1000" b="1" dirty="0">
                          <a:latin typeface="+mn-ea"/>
                          <a:ea typeface="+mn-ea"/>
                        </a:rPr>
                        <a:t>培养家国情怀的素养</a:t>
                      </a:r>
                      <a:endParaRPr lang="en-US" altLang="zh-CN" sz="1000" b="1" dirty="0">
                        <a:latin typeface="+mn-ea"/>
                        <a:ea typeface="+mn-ea"/>
                      </a:endParaRPr>
                    </a:p>
                  </a:txBody>
                  <a:tcPr/>
                </a:tc>
                <a:extLst>
                  <a:ext uri="{0D108BD9-81ED-4DB2-BD59-A6C34878D82A}">
                    <a16:rowId xmlns:a16="http://schemas.microsoft.com/office/drawing/2014/main" val="10002"/>
                  </a:ext>
                </a:extLst>
              </a:tr>
              <a:tr h="0">
                <a:tc vMerge="1">
                  <a:txBody>
                    <a:bodyPr/>
                    <a:lstStyle/>
                    <a:p>
                      <a:endParaRPr lang="zh-CN"/>
                    </a:p>
                  </a:txBody>
                  <a:tcPr/>
                </a:tc>
                <a:tc rowSpan="2">
                  <a:txBody>
                    <a:bodyPr/>
                    <a:lstStyle/>
                    <a:p>
                      <a:pPr>
                        <a:lnSpc>
                          <a:spcPts val="1400"/>
                        </a:lnSpc>
                      </a:pPr>
                      <a:endParaRPr lang="en-US" altLang="zh-CN" sz="1000" b="1" dirty="0">
                        <a:latin typeface="+mn-ea"/>
                        <a:ea typeface="+mn-ea"/>
                      </a:endParaRPr>
                    </a:p>
                  </a:txBody>
                  <a:tcPr/>
                </a:tc>
                <a:tc rowSpan="2">
                  <a:txBody>
                    <a:bodyPr/>
                    <a:lstStyle/>
                    <a:p>
                      <a:pPr>
                        <a:lnSpc>
                          <a:spcPts val="1600"/>
                        </a:lnSpc>
                      </a:pPr>
                      <a:r>
                        <a:rPr lang="zh-CN" altLang="en-US" sz="1000" b="1" dirty="0"/>
                        <a:t>根据单元主题，画出单元知识框架，并做出说明。</a:t>
                      </a:r>
                      <a:endParaRPr lang="en-US" altLang="zh-CN" sz="1000" b="1" dirty="0"/>
                    </a:p>
                  </a:txBody>
                  <a:tcPr/>
                </a:tc>
                <a:tc rowSpan="2">
                  <a:txBody>
                    <a:bodyPr/>
                    <a:lstStyle/>
                    <a:p>
                      <a:pPr>
                        <a:lnSpc>
                          <a:spcPts val="1400"/>
                        </a:lnSpc>
                      </a:pPr>
                      <a:r>
                        <a:rPr lang="zh-CN" altLang="en-US" sz="1000" b="1" dirty="0">
                          <a:latin typeface="+mn-ea"/>
                          <a:ea typeface="+mn-ea"/>
                        </a:rPr>
                        <a:t>通过单元思维导图的形式，学生能够形成系统的知识体系，更为深刻的理解近代中国社会变革的新方向和新时期。</a:t>
                      </a:r>
                      <a:endParaRPr lang="en-US" altLang="zh-CN" sz="1000" b="1" dirty="0">
                        <a:latin typeface="+mn-ea"/>
                        <a:ea typeface="+mn-ea"/>
                      </a:endParaRPr>
                    </a:p>
                  </a:txBody>
                  <a:tcPr/>
                </a:tc>
                <a:extLst>
                  <a:ext uri="{0D108BD9-81ED-4DB2-BD59-A6C34878D82A}">
                    <a16:rowId xmlns:a16="http://schemas.microsoft.com/office/drawing/2014/main" val="10003"/>
                  </a:ext>
                </a:extLst>
              </a:tr>
              <a:tr h="1801754">
                <a:tc>
                  <a:txBody>
                    <a:bodyPr/>
                    <a:lstStyle/>
                    <a:p>
                      <a:pPr algn="ctr"/>
                      <a:r>
                        <a:rPr lang="zh-CN" altLang="en-US" sz="1600" dirty="0"/>
                        <a:t>课堂小结</a:t>
                      </a:r>
                    </a:p>
                  </a:txBody>
                  <a:tcP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4"/>
                  </a:ext>
                </a:extLst>
              </a:tr>
            </a:tbl>
          </a:graphicData>
        </a:graphic>
      </p:graphicFrame>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260" y="4246245"/>
            <a:ext cx="5654040" cy="18535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16361" y="3258456"/>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57276"/>
            <a:ext cx="12192000" cy="3657600"/>
          </a:xfrm>
          <a:prstGeom prst="rect">
            <a:avLst/>
          </a:prstGeom>
        </p:spPr>
      </p:pic>
      <p:sp>
        <p:nvSpPr>
          <p:cNvPr id="2" name="五边形 1"/>
          <p:cNvSpPr/>
          <p:nvPr/>
        </p:nvSpPr>
        <p:spPr>
          <a:xfrm>
            <a:off x="352338" y="587229"/>
            <a:ext cx="1098957" cy="5033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sp>
        <p:nvSpPr>
          <p:cNvPr id="20" name="矩形 19"/>
          <p:cNvSpPr/>
          <p:nvPr/>
        </p:nvSpPr>
        <p:spPr>
          <a:xfrm>
            <a:off x="1686188" y="565999"/>
            <a:ext cx="2676088" cy="46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宋体" panose="02010600030101010101" pitchFamily="2" charset="-122"/>
              </a:rPr>
              <a:t>课例分析</a:t>
            </a:r>
            <a:endParaRPr lang="en-US" altLang="zh-CN" dirty="0">
              <a:latin typeface="宋体" panose="02010600030101010101" pitchFamily="2" charset="-122"/>
            </a:endParaRPr>
          </a:p>
        </p:txBody>
      </p:sp>
      <p:sp>
        <p:nvSpPr>
          <p:cNvPr id="3" name="矩形 2"/>
          <p:cNvSpPr/>
          <p:nvPr/>
        </p:nvSpPr>
        <p:spPr>
          <a:xfrm>
            <a:off x="1686188" y="1166401"/>
            <a:ext cx="3867324" cy="41106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第四单元新民主主义革命的开始</a:t>
            </a:r>
          </a:p>
        </p:txBody>
      </p:sp>
      <p:graphicFrame>
        <p:nvGraphicFramePr>
          <p:cNvPr id="7" name="表格 6"/>
          <p:cNvGraphicFramePr>
            <a:graphicFrameLocks noGrp="1"/>
          </p:cNvGraphicFramePr>
          <p:nvPr/>
        </p:nvGraphicFramePr>
        <p:xfrm>
          <a:off x="650490" y="1802564"/>
          <a:ext cx="10275656" cy="2911784"/>
        </p:xfrm>
        <a:graphic>
          <a:graphicData uri="http://schemas.openxmlformats.org/drawingml/2006/table">
            <a:tbl>
              <a:tblPr firstRow="1" bandRow="1">
                <a:tableStyleId>{5C22544A-7EE6-4342-B048-85BDC9FD1C3A}</a:tableStyleId>
              </a:tblPr>
              <a:tblGrid>
                <a:gridCol w="1174115">
                  <a:extLst>
                    <a:ext uri="{9D8B030D-6E8A-4147-A177-3AD203B41FA5}">
                      <a16:colId xmlns:a16="http://schemas.microsoft.com/office/drawing/2014/main" val="20000"/>
                    </a:ext>
                  </a:extLst>
                </a:gridCol>
                <a:gridCol w="4991279">
                  <a:extLst>
                    <a:ext uri="{9D8B030D-6E8A-4147-A177-3AD203B41FA5}">
                      <a16:colId xmlns:a16="http://schemas.microsoft.com/office/drawing/2014/main" val="20001"/>
                    </a:ext>
                  </a:extLst>
                </a:gridCol>
                <a:gridCol w="1189781">
                  <a:extLst>
                    <a:ext uri="{9D8B030D-6E8A-4147-A177-3AD203B41FA5}">
                      <a16:colId xmlns:a16="http://schemas.microsoft.com/office/drawing/2014/main" val="20002"/>
                    </a:ext>
                  </a:extLst>
                </a:gridCol>
                <a:gridCol w="2920481">
                  <a:extLst>
                    <a:ext uri="{9D8B030D-6E8A-4147-A177-3AD203B41FA5}">
                      <a16:colId xmlns:a16="http://schemas.microsoft.com/office/drawing/2014/main" val="20003"/>
                    </a:ext>
                  </a:extLst>
                </a:gridCol>
              </a:tblGrid>
              <a:tr h="423010">
                <a:tc gridSpan="4">
                  <a:txBody>
                    <a:bodyPr/>
                    <a:lstStyle/>
                    <a:p>
                      <a:pPr algn="ctr"/>
                      <a:r>
                        <a:rPr lang="zh-CN" altLang="en-US" dirty="0"/>
                        <a:t>教学过程</a:t>
                      </a:r>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740267">
                <a:tc>
                  <a:txBody>
                    <a:bodyPr/>
                    <a:lstStyle/>
                    <a:p>
                      <a:pPr algn="ctr">
                        <a:lnSpc>
                          <a:spcPct val="170000"/>
                        </a:lnSpc>
                      </a:pPr>
                      <a:r>
                        <a:rPr lang="zh-CN" altLang="en-US" dirty="0"/>
                        <a:t>教学环节</a:t>
                      </a:r>
                    </a:p>
                  </a:txBody>
                  <a:tcPr/>
                </a:tc>
                <a:tc>
                  <a:txBody>
                    <a:bodyPr/>
                    <a:lstStyle/>
                    <a:p>
                      <a:pPr algn="ctr">
                        <a:lnSpc>
                          <a:spcPct val="170000"/>
                        </a:lnSpc>
                      </a:pPr>
                      <a:r>
                        <a:rPr lang="zh-CN" altLang="en-US" dirty="0"/>
                        <a:t>教学活动</a:t>
                      </a:r>
                    </a:p>
                  </a:txBody>
                  <a:tcPr/>
                </a:tc>
                <a:tc>
                  <a:txBody>
                    <a:bodyPr/>
                    <a:lstStyle/>
                    <a:p>
                      <a:pPr>
                        <a:lnSpc>
                          <a:spcPct val="170000"/>
                        </a:lnSpc>
                      </a:pPr>
                      <a:r>
                        <a:rPr lang="zh-CN" altLang="en-US" dirty="0"/>
                        <a:t>学生活动</a:t>
                      </a:r>
                    </a:p>
                  </a:txBody>
                  <a:tcPr/>
                </a:tc>
                <a:tc>
                  <a:txBody>
                    <a:bodyPr/>
                    <a:lstStyle/>
                    <a:p>
                      <a:pPr>
                        <a:lnSpc>
                          <a:spcPct val="170000"/>
                        </a:lnSpc>
                      </a:pPr>
                      <a:r>
                        <a:rPr lang="zh-CN" altLang="en-US" dirty="0"/>
                        <a:t>设计意图</a:t>
                      </a:r>
                    </a:p>
                  </a:txBody>
                  <a:tcPr/>
                </a:tc>
                <a:extLst>
                  <a:ext uri="{0D108BD9-81ED-4DB2-BD59-A6C34878D82A}">
                    <a16:rowId xmlns:a16="http://schemas.microsoft.com/office/drawing/2014/main" val="10001"/>
                  </a:ext>
                </a:extLst>
              </a:tr>
              <a:tr h="869980">
                <a:tc>
                  <a:txBody>
                    <a:bodyPr/>
                    <a:lstStyle/>
                    <a:p>
                      <a:pPr algn="ctr">
                        <a:lnSpc>
                          <a:spcPct val="230000"/>
                        </a:lnSpc>
                      </a:pPr>
                      <a:r>
                        <a:rPr lang="zh-CN" altLang="en-US" dirty="0"/>
                        <a:t>课后作业                        </a:t>
                      </a:r>
                      <a:endParaRPr lang="zh-CN" altLang="en-US" sz="1600" dirty="0"/>
                    </a:p>
                  </a:txBody>
                  <a:tcPr/>
                </a:tc>
                <a:tc>
                  <a:txBody>
                    <a:bodyPr/>
                    <a:lstStyle/>
                    <a:p>
                      <a:pPr>
                        <a:lnSpc>
                          <a:spcPts val="1400"/>
                        </a:lnSpc>
                      </a:pPr>
                      <a:r>
                        <a:rPr lang="zh-CN" altLang="en-US" sz="1100" b="1" dirty="0">
                          <a:latin typeface="+mn-ea"/>
                          <a:ea typeface="+mn-ea"/>
                        </a:rPr>
                        <a:t>结合本单元所学知识和教材内容，以“社会变革”为主题写一篇历史小论文（要求：题目自拟，观点明确，史论结合，逻辑清晰不少于</a:t>
                      </a:r>
                      <a:r>
                        <a:rPr lang="en-US" altLang="zh-CN" sz="1100" b="1" dirty="0">
                          <a:latin typeface="+mn-ea"/>
                          <a:ea typeface="+mn-ea"/>
                        </a:rPr>
                        <a:t>200</a:t>
                      </a:r>
                      <a:r>
                        <a:rPr lang="zh-CN" altLang="en-US" sz="1100" b="1" dirty="0">
                          <a:latin typeface="+mn-ea"/>
                          <a:ea typeface="+mn-ea"/>
                        </a:rPr>
                        <a:t>字）</a:t>
                      </a:r>
                    </a:p>
                  </a:txBody>
                  <a:tcPr/>
                </a:tc>
                <a:tc>
                  <a:txBody>
                    <a:bodyPr/>
                    <a:lstStyle/>
                    <a:p>
                      <a:pPr>
                        <a:lnSpc>
                          <a:spcPts val="1600"/>
                        </a:lnSpc>
                      </a:pPr>
                      <a:r>
                        <a:rPr lang="zh-CN" altLang="en-US" sz="1000" b="1" dirty="0"/>
                        <a:t>课后学生自主完成历史小论文的写作。</a:t>
                      </a:r>
                    </a:p>
                  </a:txBody>
                  <a:tcPr/>
                </a:tc>
                <a:tc>
                  <a:txBody>
                    <a:bodyPr/>
                    <a:lstStyle/>
                    <a:p>
                      <a:pPr>
                        <a:lnSpc>
                          <a:spcPts val="1400"/>
                        </a:lnSpc>
                      </a:pPr>
                      <a:r>
                        <a:rPr lang="zh-CN" altLang="en-US" sz="900" b="0" dirty="0">
                          <a:latin typeface="+mn-ea"/>
                          <a:ea typeface="+mn-ea"/>
                        </a:rPr>
                        <a:t>通过围绕大概念“社会变革”，进行历史小论文的书写，学生不仅能够进行知识的迁移，并且能够更加深刻的领悟近代社会的发展线索，从而培养学生唯物史观、史料实证和历史解释的素养。</a:t>
                      </a:r>
                      <a:endParaRPr lang="en-US" altLang="zh-CN" sz="900" b="0" dirty="0">
                        <a:latin typeface="+mn-ea"/>
                        <a:ea typeface="+mn-ea"/>
                      </a:endParaRPr>
                    </a:p>
                  </a:txBody>
                  <a:tcPr/>
                </a:tc>
                <a:extLst>
                  <a:ext uri="{0D108BD9-81ED-4DB2-BD59-A6C34878D82A}">
                    <a16:rowId xmlns:a16="http://schemas.microsoft.com/office/drawing/2014/main" val="10002"/>
                  </a:ext>
                </a:extLst>
              </a:tr>
              <a:tr h="387759">
                <a:tc gridSpan="4">
                  <a:txBody>
                    <a:bodyPr/>
                    <a:lstStyle/>
                    <a:p>
                      <a:pPr algn="ctr">
                        <a:lnSpc>
                          <a:spcPct val="130000"/>
                        </a:lnSpc>
                      </a:pPr>
                      <a:r>
                        <a:rPr lang="zh-CN" altLang="en-US" sz="1600" dirty="0"/>
                        <a:t>教学反思</a:t>
                      </a:r>
                    </a:p>
                  </a:txBody>
                  <a:tcPr>
                    <a:solidFill>
                      <a:schemeClr val="accent1">
                        <a:lumMod val="60000"/>
                        <a:lumOff val="4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497840">
                <a:tc>
                  <a:txBody>
                    <a:bodyPr/>
                    <a:lstStyle/>
                    <a:p>
                      <a:pPr algn="ctr"/>
                      <a:r>
                        <a:rPr lang="zh-CN" altLang="en-US" sz="1600" dirty="0"/>
                        <a:t>教学反思</a:t>
                      </a:r>
                    </a:p>
                  </a:txBody>
                  <a:tcPr/>
                </a:tc>
                <a:tc gridSpan="3">
                  <a:txBody>
                    <a:bodyPr/>
                    <a:lstStyle/>
                    <a:p>
                      <a:pPr>
                        <a:lnSpc>
                          <a:spcPts val="1600"/>
                        </a:lnSpc>
                      </a:pPr>
                      <a:r>
                        <a:rPr lang="en-US" altLang="zh-CN" sz="900" b="1" dirty="0">
                          <a:latin typeface="+mn-ea"/>
                          <a:ea typeface="+mn-ea"/>
                        </a:rPr>
                        <a:t>1.</a:t>
                      </a:r>
                      <a:r>
                        <a:rPr lang="zh-CN" altLang="en-US" sz="900" b="0" dirty="0">
                          <a:latin typeface="+mn-ea"/>
                          <a:ea typeface="+mn-ea"/>
                        </a:rPr>
                        <a:t>基于“大概念”的单元教学设计，一方面不能脱离单元的主题，另一方面要提取能够高度概括本单元主题的核心概念，这样才能达到更好的复习效果</a:t>
                      </a:r>
                      <a:r>
                        <a:rPr lang="en-US" altLang="zh-CN" sz="900" b="0" dirty="0">
                          <a:latin typeface="+mn-ea"/>
                          <a:ea typeface="+mn-ea"/>
                        </a:rPr>
                        <a:t>:   </a:t>
                      </a:r>
                    </a:p>
                    <a:p>
                      <a:pPr>
                        <a:lnSpc>
                          <a:spcPts val="1600"/>
                        </a:lnSpc>
                      </a:pPr>
                      <a:r>
                        <a:rPr lang="en-US" altLang="zh-CN" sz="900" b="1" dirty="0">
                          <a:latin typeface="+mn-ea"/>
                          <a:ea typeface="+mn-ea"/>
                        </a:rPr>
                        <a:t>2</a:t>
                      </a:r>
                      <a:r>
                        <a:rPr lang="en-US" altLang="zh-CN" sz="900" b="0" dirty="0">
                          <a:latin typeface="+mn-ea"/>
                          <a:ea typeface="+mn-ea"/>
                        </a:rPr>
                        <a:t>.</a:t>
                      </a:r>
                      <a:r>
                        <a:rPr lang="zh-CN" altLang="en-US" sz="900" b="0" dirty="0">
                          <a:latin typeface="+mn-ea"/>
                          <a:ea typeface="+mn-ea"/>
                        </a:rPr>
                        <a:t>问题探究的设计需要进一步进行整合调整形成问题链， 从而更好的培养学生历史思维的能力。</a:t>
                      </a:r>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l="3166" t="42927" r="3166"/>
          <a:stretch>
            <a:fillRect/>
          </a:stretch>
        </p:blipFill>
        <p:spPr>
          <a:xfrm>
            <a:off x="-1633139" y="2629282"/>
            <a:ext cx="14095727" cy="422871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166" t="42927" r="3166"/>
          <a:stretch>
            <a:fillRect/>
          </a:stretch>
        </p:blipFill>
        <p:spPr>
          <a:xfrm>
            <a:off x="-755780" y="3173786"/>
            <a:ext cx="12192000" cy="3657600"/>
          </a:xfrm>
          <a:prstGeom prst="rect">
            <a:avLst/>
          </a:prstGeom>
        </p:spPr>
      </p:pic>
      <p:sp>
        <p:nvSpPr>
          <p:cNvPr id="20" name="文本框 19"/>
          <p:cNvSpPr txBox="1"/>
          <p:nvPr/>
        </p:nvSpPr>
        <p:spPr>
          <a:xfrm>
            <a:off x="1424940" y="2251710"/>
            <a:ext cx="9341485" cy="922020"/>
          </a:xfrm>
          <a:prstGeom prst="rect">
            <a:avLst/>
          </a:prstGeom>
          <a:noFill/>
        </p:spPr>
        <p:txBody>
          <a:bodyPr wrap="square" rtlCol="0">
            <a:spAutoFit/>
          </a:bodyPr>
          <a:lstStyle/>
          <a:p>
            <a:pPr algn="ctr"/>
            <a:r>
              <a:rPr lang="zh-CN" altLang="en-US" sz="5400" dirty="0">
                <a:ln w="0"/>
                <a:solidFill>
                  <a:schemeClr val="accent5"/>
                </a:solidFill>
                <a:effectLst>
                  <a:outerShdw blurRad="38100" dist="19050" dir="2700000" algn="tl" rotWithShape="0">
                    <a:schemeClr val="dk1">
                      <a:alpha val="40000"/>
                    </a:schemeClr>
                  </a:outerShdw>
                </a:effectLst>
                <a:latin typeface="+mn-ea"/>
                <a:sym typeface="+mn-ea"/>
              </a:rPr>
              <a:t>感 谢 大 家 观 看 聆 听</a:t>
            </a:r>
            <a:endParaRPr lang="zh-CN" altLang="en-US" sz="5400" dirty="0">
              <a:ln w="0"/>
              <a:solidFill>
                <a:schemeClr val="accent5"/>
              </a:solidFill>
              <a:effectLst>
                <a:outerShdw blurRad="38100" dist="19050" dir="2700000" algn="tl" rotWithShape="0">
                  <a:schemeClr val="dk1">
                    <a:alpha val="40000"/>
                  </a:schemeClr>
                </a:outerShdw>
              </a:effectLst>
              <a:latin typeface="+mn-ea"/>
              <a:ea typeface="+mj-ea"/>
              <a:cs typeface="+mj-ea"/>
              <a:sym typeface="+mn-ea"/>
            </a:endParaRPr>
          </a:p>
        </p:txBody>
      </p:sp>
      <p:pic>
        <p:nvPicPr>
          <p:cNvPr id="27" name="图片 26" descr="图片1"/>
          <p:cNvPicPr>
            <a:picLocks noChangeAspect="1"/>
          </p:cNvPicPr>
          <p:nvPr/>
        </p:nvPicPr>
        <p:blipFill>
          <a:blip r:embed="rId6"/>
          <a:stretch>
            <a:fillRect/>
          </a:stretch>
        </p:blipFill>
        <p:spPr>
          <a:xfrm>
            <a:off x="6400800" y="3753485"/>
            <a:ext cx="3676015" cy="34378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726790" y="104006"/>
          <a:ext cx="6376651" cy="5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5" name="组合 84"/>
          <p:cNvGrpSpPr/>
          <p:nvPr/>
        </p:nvGrpSpPr>
        <p:grpSpPr>
          <a:xfrm>
            <a:off x="7576456" y="-10794"/>
            <a:ext cx="5936373" cy="6876000"/>
            <a:chOff x="2343150" y="1"/>
            <a:chExt cx="9455179" cy="7814392"/>
          </a:xfrm>
        </p:grpSpPr>
        <p:sp>
          <p:nvSpPr>
            <p:cNvPr id="86" name="任意多边形 2147"/>
            <p:cNvSpPr/>
            <p:nvPr/>
          </p:nvSpPr>
          <p:spPr>
            <a:xfrm>
              <a:off x="2343150" y="133348"/>
              <a:ext cx="9455179" cy="7681045"/>
            </a:xfrm>
            <a:custGeom>
              <a:avLst/>
              <a:gdLst>
                <a:gd name="connsiteX0" fmla="*/ 0 w 8191500"/>
                <a:gd name="connsiteY0" fmla="*/ 3200400 h 6076950"/>
                <a:gd name="connsiteX1" fmla="*/ 5905500 w 8191500"/>
                <a:gd name="connsiteY1" fmla="*/ 0 h 6076950"/>
                <a:gd name="connsiteX2" fmla="*/ 8191500 w 8191500"/>
                <a:gd name="connsiteY2" fmla="*/ 1123950 h 6076950"/>
                <a:gd name="connsiteX3" fmla="*/ 3276600 w 8191500"/>
                <a:gd name="connsiteY3" fmla="*/ 6076950 h 6076950"/>
                <a:gd name="connsiteX4" fmla="*/ 0 w 8191500"/>
                <a:gd name="connsiteY4" fmla="*/ 3200400 h 6076950"/>
                <a:gd name="connsiteX0-1" fmla="*/ 0 w 9258300"/>
                <a:gd name="connsiteY0-2" fmla="*/ 3848100 h 6076950"/>
                <a:gd name="connsiteX1-3" fmla="*/ 6972300 w 9258300"/>
                <a:gd name="connsiteY1-4" fmla="*/ 0 h 6076950"/>
                <a:gd name="connsiteX2-5" fmla="*/ 9258300 w 9258300"/>
                <a:gd name="connsiteY2-6" fmla="*/ 1123950 h 6076950"/>
                <a:gd name="connsiteX3-7" fmla="*/ 4343400 w 9258300"/>
                <a:gd name="connsiteY3-8" fmla="*/ 6076950 h 6076950"/>
                <a:gd name="connsiteX4-9" fmla="*/ 0 w 9258300"/>
                <a:gd name="connsiteY4-10" fmla="*/ 3848100 h 6076950"/>
                <a:gd name="connsiteX0-11" fmla="*/ 0 w 9258300"/>
                <a:gd name="connsiteY0-12" fmla="*/ 3848100 h 6819900"/>
                <a:gd name="connsiteX1-13" fmla="*/ 6972300 w 9258300"/>
                <a:gd name="connsiteY1-14" fmla="*/ 0 h 6819900"/>
                <a:gd name="connsiteX2-15" fmla="*/ 9258300 w 9258300"/>
                <a:gd name="connsiteY2-16" fmla="*/ 1123950 h 6819900"/>
                <a:gd name="connsiteX3-17" fmla="*/ 3238500 w 9258300"/>
                <a:gd name="connsiteY3-18" fmla="*/ 6819900 h 6819900"/>
                <a:gd name="connsiteX4-19" fmla="*/ 0 w 9258300"/>
                <a:gd name="connsiteY4-20" fmla="*/ 3848100 h 6819900"/>
                <a:gd name="connsiteX0-21" fmla="*/ 0 w 7928329"/>
                <a:gd name="connsiteY0-22" fmla="*/ 3319755 h 6819900"/>
                <a:gd name="connsiteX1-23" fmla="*/ 5642329 w 7928329"/>
                <a:gd name="connsiteY1-24" fmla="*/ 0 h 6819900"/>
                <a:gd name="connsiteX2-25" fmla="*/ 7928329 w 7928329"/>
                <a:gd name="connsiteY2-26" fmla="*/ 1123950 h 6819900"/>
                <a:gd name="connsiteX3-27" fmla="*/ 1908529 w 7928329"/>
                <a:gd name="connsiteY3-28" fmla="*/ 6819900 h 6819900"/>
                <a:gd name="connsiteX4-29" fmla="*/ 0 w 7928329"/>
                <a:gd name="connsiteY4-30" fmla="*/ 3319755 h 6819900"/>
                <a:gd name="connsiteX0-31" fmla="*/ 0 w 7928329"/>
                <a:gd name="connsiteY0-32" fmla="*/ 3319755 h 6819900"/>
                <a:gd name="connsiteX1-33" fmla="*/ 5642329 w 7928329"/>
                <a:gd name="connsiteY1-34" fmla="*/ 0 h 6819900"/>
                <a:gd name="connsiteX2-35" fmla="*/ 7928329 w 7928329"/>
                <a:gd name="connsiteY2-36" fmla="*/ 1123950 h 6819900"/>
                <a:gd name="connsiteX3-37" fmla="*/ 1908529 w 7928329"/>
                <a:gd name="connsiteY3-38" fmla="*/ 6819900 h 6819900"/>
                <a:gd name="connsiteX4-39" fmla="*/ 52870 w 7928329"/>
                <a:gd name="connsiteY4-40" fmla="*/ 5161990 h 6819900"/>
                <a:gd name="connsiteX5" fmla="*/ 0 w 7928329"/>
                <a:gd name="connsiteY5" fmla="*/ 3319755 h 6819900"/>
                <a:gd name="connsiteX0-41" fmla="*/ 165756 w 8094085"/>
                <a:gd name="connsiteY0-42" fmla="*/ 3319755 h 6819900"/>
                <a:gd name="connsiteX1-43" fmla="*/ 5808085 w 8094085"/>
                <a:gd name="connsiteY1-44" fmla="*/ 0 h 6819900"/>
                <a:gd name="connsiteX2-45" fmla="*/ 8094085 w 8094085"/>
                <a:gd name="connsiteY2-46" fmla="*/ 1123950 h 6819900"/>
                <a:gd name="connsiteX3-47" fmla="*/ 2074285 w 8094085"/>
                <a:gd name="connsiteY3-48" fmla="*/ 6819900 h 6819900"/>
                <a:gd name="connsiteX4-49" fmla="*/ 0 w 8094085"/>
                <a:gd name="connsiteY4-50" fmla="*/ 5216647 h 6819900"/>
                <a:gd name="connsiteX5-51" fmla="*/ 165756 w 8094085"/>
                <a:gd name="connsiteY5-52" fmla="*/ 3319755 h 6819900"/>
                <a:gd name="connsiteX0-53" fmla="*/ 256850 w 8094085"/>
                <a:gd name="connsiteY0-54" fmla="*/ 3082911 h 6819900"/>
                <a:gd name="connsiteX1-55" fmla="*/ 5808085 w 8094085"/>
                <a:gd name="connsiteY1-56" fmla="*/ 0 h 6819900"/>
                <a:gd name="connsiteX2-57" fmla="*/ 8094085 w 8094085"/>
                <a:gd name="connsiteY2-58" fmla="*/ 1123950 h 6819900"/>
                <a:gd name="connsiteX3-59" fmla="*/ 2074285 w 8094085"/>
                <a:gd name="connsiteY3-60" fmla="*/ 6819900 h 6819900"/>
                <a:gd name="connsiteX4-61" fmla="*/ 0 w 8094085"/>
                <a:gd name="connsiteY4-62" fmla="*/ 5216647 h 6819900"/>
                <a:gd name="connsiteX5-63" fmla="*/ 256850 w 8094085"/>
                <a:gd name="connsiteY5-64" fmla="*/ 3082911 h 6819900"/>
                <a:gd name="connsiteX0-65" fmla="*/ 111100 w 8094085"/>
                <a:gd name="connsiteY0-66" fmla="*/ 3101130 h 6819900"/>
                <a:gd name="connsiteX1-67" fmla="*/ 5808085 w 8094085"/>
                <a:gd name="connsiteY1-68" fmla="*/ 0 h 6819900"/>
                <a:gd name="connsiteX2-69" fmla="*/ 8094085 w 8094085"/>
                <a:gd name="connsiteY2-70" fmla="*/ 1123950 h 6819900"/>
                <a:gd name="connsiteX3-71" fmla="*/ 2074285 w 8094085"/>
                <a:gd name="connsiteY3-72" fmla="*/ 6819900 h 6819900"/>
                <a:gd name="connsiteX4-73" fmla="*/ 0 w 8094085"/>
                <a:gd name="connsiteY4-74" fmla="*/ 5216647 h 6819900"/>
                <a:gd name="connsiteX5-75" fmla="*/ 111100 w 8094085"/>
                <a:gd name="connsiteY5-76" fmla="*/ 3101130 h 6819900"/>
                <a:gd name="connsiteX0-77" fmla="*/ 256850 w 8094085"/>
                <a:gd name="connsiteY0-78" fmla="*/ 2773192 h 6819900"/>
                <a:gd name="connsiteX1-79" fmla="*/ 5808085 w 8094085"/>
                <a:gd name="connsiteY1-80" fmla="*/ 0 h 6819900"/>
                <a:gd name="connsiteX2-81" fmla="*/ 8094085 w 8094085"/>
                <a:gd name="connsiteY2-82" fmla="*/ 1123950 h 6819900"/>
                <a:gd name="connsiteX3-83" fmla="*/ 2074285 w 8094085"/>
                <a:gd name="connsiteY3-84" fmla="*/ 6819900 h 6819900"/>
                <a:gd name="connsiteX4-85" fmla="*/ 0 w 8094085"/>
                <a:gd name="connsiteY4-86" fmla="*/ 5216647 h 6819900"/>
                <a:gd name="connsiteX5-87" fmla="*/ 256850 w 8094085"/>
                <a:gd name="connsiteY5-88" fmla="*/ 2773192 h 6819900"/>
                <a:gd name="connsiteX0-89" fmla="*/ 56444 w 8094085"/>
                <a:gd name="connsiteY0-90" fmla="*/ 2864286 h 6819900"/>
                <a:gd name="connsiteX1-91" fmla="*/ 5808085 w 8094085"/>
                <a:gd name="connsiteY1-92" fmla="*/ 0 h 6819900"/>
                <a:gd name="connsiteX2-93" fmla="*/ 8094085 w 8094085"/>
                <a:gd name="connsiteY2-94" fmla="*/ 1123950 h 6819900"/>
                <a:gd name="connsiteX3-95" fmla="*/ 2074285 w 8094085"/>
                <a:gd name="connsiteY3-96" fmla="*/ 6819900 h 6819900"/>
                <a:gd name="connsiteX4-97" fmla="*/ 0 w 8094085"/>
                <a:gd name="connsiteY4-98" fmla="*/ 5216647 h 6819900"/>
                <a:gd name="connsiteX5-99" fmla="*/ 56444 w 8094085"/>
                <a:gd name="connsiteY5-100" fmla="*/ 2864286 h 6819900"/>
                <a:gd name="connsiteX0-101" fmla="*/ 56444 w 8094085"/>
                <a:gd name="connsiteY0-102" fmla="*/ 2864286 h 6819900"/>
                <a:gd name="connsiteX1-103" fmla="*/ 5808085 w 8094085"/>
                <a:gd name="connsiteY1-104" fmla="*/ 0 h 6819900"/>
                <a:gd name="connsiteX2-105" fmla="*/ 8094085 w 8094085"/>
                <a:gd name="connsiteY2-106" fmla="*/ 1123950 h 6819900"/>
                <a:gd name="connsiteX3-107" fmla="*/ 2074285 w 8094085"/>
                <a:gd name="connsiteY3-108" fmla="*/ 6819900 h 6819900"/>
                <a:gd name="connsiteX4-109" fmla="*/ 0 w 8094085"/>
                <a:gd name="connsiteY4-110" fmla="*/ 5216647 h 6819900"/>
                <a:gd name="connsiteX5-111" fmla="*/ 56444 w 8094085"/>
                <a:gd name="connsiteY5-112" fmla="*/ 2864286 h 6819900"/>
                <a:gd name="connsiteX0-113" fmla="*/ 0 w 8128735"/>
                <a:gd name="connsiteY0-114" fmla="*/ 2937161 h 6819900"/>
                <a:gd name="connsiteX1-115" fmla="*/ 5842735 w 8128735"/>
                <a:gd name="connsiteY1-116" fmla="*/ 0 h 6819900"/>
                <a:gd name="connsiteX2-117" fmla="*/ 8128735 w 8128735"/>
                <a:gd name="connsiteY2-118" fmla="*/ 1123950 h 6819900"/>
                <a:gd name="connsiteX3-119" fmla="*/ 2108935 w 8128735"/>
                <a:gd name="connsiteY3-120" fmla="*/ 6819900 h 6819900"/>
                <a:gd name="connsiteX4-121" fmla="*/ 34650 w 8128735"/>
                <a:gd name="connsiteY4-122" fmla="*/ 5216647 h 6819900"/>
                <a:gd name="connsiteX5-123" fmla="*/ 0 w 8128735"/>
                <a:gd name="connsiteY5-124" fmla="*/ 2937161 h 6819900"/>
                <a:gd name="connsiteX0-125" fmla="*/ 0 w 8238048"/>
                <a:gd name="connsiteY0-126" fmla="*/ 2955380 h 6819900"/>
                <a:gd name="connsiteX1-127" fmla="*/ 5952048 w 8238048"/>
                <a:gd name="connsiteY1-128" fmla="*/ 0 h 6819900"/>
                <a:gd name="connsiteX2-129" fmla="*/ 8238048 w 8238048"/>
                <a:gd name="connsiteY2-130" fmla="*/ 1123950 h 6819900"/>
                <a:gd name="connsiteX3-131" fmla="*/ 2218248 w 8238048"/>
                <a:gd name="connsiteY3-132" fmla="*/ 6819900 h 6819900"/>
                <a:gd name="connsiteX4-133" fmla="*/ 143963 w 8238048"/>
                <a:gd name="connsiteY4-134" fmla="*/ 5216647 h 6819900"/>
                <a:gd name="connsiteX5-135" fmla="*/ 0 w 8238048"/>
                <a:gd name="connsiteY5-136" fmla="*/ 2955380 h 6819900"/>
                <a:gd name="connsiteX0-137" fmla="*/ 0 w 8238048"/>
                <a:gd name="connsiteY0-138" fmla="*/ 2955380 h 6510181"/>
                <a:gd name="connsiteX1-139" fmla="*/ 5952048 w 8238048"/>
                <a:gd name="connsiteY1-140" fmla="*/ 0 h 6510181"/>
                <a:gd name="connsiteX2-141" fmla="*/ 8238048 w 8238048"/>
                <a:gd name="connsiteY2-142" fmla="*/ 1123950 h 6510181"/>
                <a:gd name="connsiteX3-143" fmla="*/ 2200029 w 8238048"/>
                <a:gd name="connsiteY3-144" fmla="*/ 6510181 h 6510181"/>
                <a:gd name="connsiteX4-145" fmla="*/ 143963 w 8238048"/>
                <a:gd name="connsiteY4-146" fmla="*/ 5216647 h 6510181"/>
                <a:gd name="connsiteX5-147" fmla="*/ 0 w 8238048"/>
                <a:gd name="connsiteY5-148" fmla="*/ 2955380 h 6510181"/>
                <a:gd name="connsiteX0-149" fmla="*/ 0 w 8238048"/>
                <a:gd name="connsiteY0-150" fmla="*/ 2955380 h 6510181"/>
                <a:gd name="connsiteX1-151" fmla="*/ 5952048 w 8238048"/>
                <a:gd name="connsiteY1-152" fmla="*/ 0 h 6510181"/>
                <a:gd name="connsiteX2-153" fmla="*/ 8238048 w 8238048"/>
                <a:gd name="connsiteY2-154" fmla="*/ 1123950 h 6510181"/>
                <a:gd name="connsiteX3-155" fmla="*/ 2200029 w 8238048"/>
                <a:gd name="connsiteY3-156" fmla="*/ 6510181 h 6510181"/>
                <a:gd name="connsiteX4-157" fmla="*/ 143963 w 8238048"/>
                <a:gd name="connsiteY4-158" fmla="*/ 5216647 h 6510181"/>
                <a:gd name="connsiteX5-159" fmla="*/ 0 w 8238048"/>
                <a:gd name="connsiteY5-160" fmla="*/ 2955380 h 6510181"/>
                <a:gd name="connsiteX0-161" fmla="*/ 0 w 8238048"/>
                <a:gd name="connsiteY0-162" fmla="*/ 2955380 h 6510181"/>
                <a:gd name="connsiteX1-163" fmla="*/ 5952048 w 8238048"/>
                <a:gd name="connsiteY1-164" fmla="*/ 0 h 6510181"/>
                <a:gd name="connsiteX2-165" fmla="*/ 8238048 w 8238048"/>
                <a:gd name="connsiteY2-166" fmla="*/ 1123950 h 6510181"/>
                <a:gd name="connsiteX3-167" fmla="*/ 2400436 w 8238048"/>
                <a:gd name="connsiteY3-168" fmla="*/ 6510181 h 6510181"/>
                <a:gd name="connsiteX4-169" fmla="*/ 143963 w 8238048"/>
                <a:gd name="connsiteY4-170" fmla="*/ 5216647 h 6510181"/>
                <a:gd name="connsiteX5-171" fmla="*/ 0 w 8238048"/>
                <a:gd name="connsiteY5-172" fmla="*/ 2955380 h 6510181"/>
                <a:gd name="connsiteX0-173" fmla="*/ 0 w 8238048"/>
                <a:gd name="connsiteY0-174" fmla="*/ 2955380 h 6036492"/>
                <a:gd name="connsiteX1-175" fmla="*/ 5952048 w 8238048"/>
                <a:gd name="connsiteY1-176" fmla="*/ 0 h 6036492"/>
                <a:gd name="connsiteX2-177" fmla="*/ 8238048 w 8238048"/>
                <a:gd name="connsiteY2-178" fmla="*/ 1123950 h 6036492"/>
                <a:gd name="connsiteX3-179" fmla="*/ 2710155 w 8238048"/>
                <a:gd name="connsiteY3-180" fmla="*/ 6036492 h 6036492"/>
                <a:gd name="connsiteX4-181" fmla="*/ 143963 w 8238048"/>
                <a:gd name="connsiteY4-182" fmla="*/ 5216647 h 6036492"/>
                <a:gd name="connsiteX5-183" fmla="*/ 0 w 8238048"/>
                <a:gd name="connsiteY5-184" fmla="*/ 2955380 h 6036492"/>
                <a:gd name="connsiteX0-185" fmla="*/ 0 w 8238048"/>
                <a:gd name="connsiteY0-186" fmla="*/ 2955380 h 6018273"/>
                <a:gd name="connsiteX1-187" fmla="*/ 5952048 w 8238048"/>
                <a:gd name="connsiteY1-188" fmla="*/ 0 h 6018273"/>
                <a:gd name="connsiteX2-189" fmla="*/ 8238048 w 8238048"/>
                <a:gd name="connsiteY2-190" fmla="*/ 1123950 h 6018273"/>
                <a:gd name="connsiteX3-191" fmla="*/ 2983437 w 8238048"/>
                <a:gd name="connsiteY3-192" fmla="*/ 6018273 h 6018273"/>
                <a:gd name="connsiteX4-193" fmla="*/ 143963 w 8238048"/>
                <a:gd name="connsiteY4-194" fmla="*/ 5216647 h 6018273"/>
                <a:gd name="connsiteX5-195" fmla="*/ 0 w 8238048"/>
                <a:gd name="connsiteY5-196" fmla="*/ 2955380 h 6018273"/>
                <a:gd name="connsiteX0-197" fmla="*/ 0 w 8238048"/>
                <a:gd name="connsiteY0-198" fmla="*/ 2955380 h 6018273"/>
                <a:gd name="connsiteX1-199" fmla="*/ 5952048 w 8238048"/>
                <a:gd name="connsiteY1-200" fmla="*/ 0 h 6018273"/>
                <a:gd name="connsiteX2-201" fmla="*/ 8238048 w 8238048"/>
                <a:gd name="connsiteY2-202" fmla="*/ 1123950 h 6018273"/>
                <a:gd name="connsiteX3-203" fmla="*/ 2983437 w 8238048"/>
                <a:gd name="connsiteY3-204" fmla="*/ 6018273 h 6018273"/>
                <a:gd name="connsiteX4-205" fmla="*/ 143963 w 8238048"/>
                <a:gd name="connsiteY4-206" fmla="*/ 5216647 h 6018273"/>
                <a:gd name="connsiteX5-207" fmla="*/ 0 w 8238048"/>
                <a:gd name="connsiteY5-208" fmla="*/ 2955380 h 6018273"/>
                <a:gd name="connsiteX0-209" fmla="*/ 0 w 8238048"/>
                <a:gd name="connsiteY0-210" fmla="*/ 2955380 h 6018273"/>
                <a:gd name="connsiteX1-211" fmla="*/ 5952048 w 8238048"/>
                <a:gd name="connsiteY1-212" fmla="*/ 0 h 6018273"/>
                <a:gd name="connsiteX2-213" fmla="*/ 8238048 w 8238048"/>
                <a:gd name="connsiteY2-214" fmla="*/ 1123950 h 6018273"/>
                <a:gd name="connsiteX3-215" fmla="*/ 3274938 w 8238048"/>
                <a:gd name="connsiteY3-216" fmla="*/ 6018273 h 6018273"/>
                <a:gd name="connsiteX4-217" fmla="*/ 143963 w 8238048"/>
                <a:gd name="connsiteY4-218" fmla="*/ 5216647 h 6018273"/>
                <a:gd name="connsiteX5-219" fmla="*/ 0 w 8238048"/>
                <a:gd name="connsiteY5-220" fmla="*/ 2955380 h 6018273"/>
                <a:gd name="connsiteX0-221" fmla="*/ 0 w 8238048"/>
                <a:gd name="connsiteY0-222" fmla="*/ 2955380 h 6072929"/>
                <a:gd name="connsiteX1-223" fmla="*/ 5952048 w 8238048"/>
                <a:gd name="connsiteY1-224" fmla="*/ 0 h 6072929"/>
                <a:gd name="connsiteX2-225" fmla="*/ 8238048 w 8238048"/>
                <a:gd name="connsiteY2-226" fmla="*/ 1123950 h 6072929"/>
                <a:gd name="connsiteX3-227" fmla="*/ 3457126 w 8238048"/>
                <a:gd name="connsiteY3-228" fmla="*/ 6072929 h 6072929"/>
                <a:gd name="connsiteX4-229" fmla="*/ 143963 w 8238048"/>
                <a:gd name="connsiteY4-230" fmla="*/ 5216647 h 6072929"/>
                <a:gd name="connsiteX5-231" fmla="*/ 0 w 8238048"/>
                <a:gd name="connsiteY5-232" fmla="*/ 2955380 h 6072929"/>
                <a:gd name="connsiteX0-233" fmla="*/ 0 w 8238048"/>
                <a:gd name="connsiteY0-234" fmla="*/ 3341049 h 6458598"/>
                <a:gd name="connsiteX1-235" fmla="*/ 5952048 w 8238048"/>
                <a:gd name="connsiteY1-236" fmla="*/ 385669 h 6458598"/>
                <a:gd name="connsiteX2-237" fmla="*/ 7595447 w 8238048"/>
                <a:gd name="connsiteY2-238" fmla="*/ 27366 h 6458598"/>
                <a:gd name="connsiteX3-239" fmla="*/ 8238048 w 8238048"/>
                <a:gd name="connsiteY3-240" fmla="*/ 1509619 h 6458598"/>
                <a:gd name="connsiteX4-241" fmla="*/ 3457126 w 8238048"/>
                <a:gd name="connsiteY4-242" fmla="*/ 6458598 h 6458598"/>
                <a:gd name="connsiteX5-243" fmla="*/ 143963 w 8238048"/>
                <a:gd name="connsiteY5-244" fmla="*/ 5602316 h 6458598"/>
                <a:gd name="connsiteX6" fmla="*/ 0 w 8238048"/>
                <a:gd name="connsiteY6" fmla="*/ 3341049 h 6458598"/>
                <a:gd name="connsiteX0-245" fmla="*/ 0 w 8238048"/>
                <a:gd name="connsiteY0-246" fmla="*/ 3457784 h 6575333"/>
                <a:gd name="connsiteX1-247" fmla="*/ 5952048 w 8238048"/>
                <a:gd name="connsiteY1-248" fmla="*/ 502404 h 6575333"/>
                <a:gd name="connsiteX2-249" fmla="*/ 6556976 w 8238048"/>
                <a:gd name="connsiteY2-250" fmla="*/ 53008 h 6575333"/>
                <a:gd name="connsiteX3-251" fmla="*/ 7595447 w 8238048"/>
                <a:gd name="connsiteY3-252" fmla="*/ 144101 h 6575333"/>
                <a:gd name="connsiteX4-253" fmla="*/ 8238048 w 8238048"/>
                <a:gd name="connsiteY4-254" fmla="*/ 1626354 h 6575333"/>
                <a:gd name="connsiteX5-255" fmla="*/ 3457126 w 8238048"/>
                <a:gd name="connsiteY5-256" fmla="*/ 6575333 h 6575333"/>
                <a:gd name="connsiteX6-257" fmla="*/ 143963 w 8238048"/>
                <a:gd name="connsiteY6-258" fmla="*/ 5719051 h 6575333"/>
                <a:gd name="connsiteX7" fmla="*/ 0 w 8238048"/>
                <a:gd name="connsiteY7" fmla="*/ 3457784 h 6575333"/>
                <a:gd name="connsiteX0-259" fmla="*/ 0 w 8360636"/>
                <a:gd name="connsiteY0-260" fmla="*/ 3439829 h 6557378"/>
                <a:gd name="connsiteX1-261" fmla="*/ 5952048 w 8360636"/>
                <a:gd name="connsiteY1-262" fmla="*/ 484449 h 6557378"/>
                <a:gd name="connsiteX2-263" fmla="*/ 6556976 w 8360636"/>
                <a:gd name="connsiteY2-264" fmla="*/ 35053 h 6557378"/>
                <a:gd name="connsiteX3-265" fmla="*/ 7595447 w 8360636"/>
                <a:gd name="connsiteY3-266" fmla="*/ 126146 h 6557378"/>
                <a:gd name="connsiteX4-267" fmla="*/ 8360636 w 8360636"/>
                <a:gd name="connsiteY4-268" fmla="*/ 563398 h 6557378"/>
                <a:gd name="connsiteX5-269" fmla="*/ 8238048 w 8360636"/>
                <a:gd name="connsiteY5-270" fmla="*/ 1608399 h 6557378"/>
                <a:gd name="connsiteX6-271" fmla="*/ 3457126 w 8360636"/>
                <a:gd name="connsiteY6-272" fmla="*/ 6557378 h 6557378"/>
                <a:gd name="connsiteX7-273" fmla="*/ 143963 w 8360636"/>
                <a:gd name="connsiteY7-274" fmla="*/ 5701096 h 6557378"/>
                <a:gd name="connsiteX8" fmla="*/ 0 w 8360636"/>
                <a:gd name="connsiteY8" fmla="*/ 3439829 h 6557378"/>
                <a:gd name="connsiteX0-275" fmla="*/ 0 w 8360636"/>
                <a:gd name="connsiteY0-276" fmla="*/ 3472598 h 6590147"/>
                <a:gd name="connsiteX1-277" fmla="*/ 5952048 w 8360636"/>
                <a:gd name="connsiteY1-278" fmla="*/ 517218 h 6590147"/>
                <a:gd name="connsiteX2-279" fmla="*/ 6556976 w 8360636"/>
                <a:gd name="connsiteY2-280" fmla="*/ 67822 h 6590147"/>
                <a:gd name="connsiteX3-281" fmla="*/ 7595447 w 8360636"/>
                <a:gd name="connsiteY3-282" fmla="*/ 158915 h 6590147"/>
                <a:gd name="connsiteX4-283" fmla="*/ 7886948 w 8360636"/>
                <a:gd name="connsiteY4-284" fmla="*/ 13166 h 6590147"/>
                <a:gd name="connsiteX5-285" fmla="*/ 8360636 w 8360636"/>
                <a:gd name="connsiteY5-286" fmla="*/ 596167 h 6590147"/>
                <a:gd name="connsiteX6-287" fmla="*/ 8238048 w 8360636"/>
                <a:gd name="connsiteY6-288" fmla="*/ 1641168 h 6590147"/>
                <a:gd name="connsiteX7-289" fmla="*/ 3457126 w 8360636"/>
                <a:gd name="connsiteY7-290" fmla="*/ 6590147 h 6590147"/>
                <a:gd name="connsiteX8-291" fmla="*/ 143963 w 8360636"/>
                <a:gd name="connsiteY8-292" fmla="*/ 5733865 h 6590147"/>
                <a:gd name="connsiteX9" fmla="*/ 0 w 8360636"/>
                <a:gd name="connsiteY9" fmla="*/ 3472598 h 6590147"/>
                <a:gd name="connsiteX0-293" fmla="*/ 0 w 8360636"/>
                <a:gd name="connsiteY0-294" fmla="*/ 3606296 h 6723845"/>
                <a:gd name="connsiteX1-295" fmla="*/ 5952048 w 8360636"/>
                <a:gd name="connsiteY1-296" fmla="*/ 650916 h 6723845"/>
                <a:gd name="connsiteX2-297" fmla="*/ 6556976 w 8360636"/>
                <a:gd name="connsiteY2-298" fmla="*/ 201820 h 6723845"/>
                <a:gd name="connsiteX3-299" fmla="*/ 7322165 w 8360636"/>
                <a:gd name="connsiteY3-300" fmla="*/ 1114 h 6723845"/>
                <a:gd name="connsiteX4-301" fmla="*/ 7595447 w 8360636"/>
                <a:gd name="connsiteY4-302" fmla="*/ 292613 h 6723845"/>
                <a:gd name="connsiteX5-303" fmla="*/ 7886948 w 8360636"/>
                <a:gd name="connsiteY5-304" fmla="*/ 146864 h 6723845"/>
                <a:gd name="connsiteX6-305" fmla="*/ 8360636 w 8360636"/>
                <a:gd name="connsiteY6-306" fmla="*/ 729865 h 6723845"/>
                <a:gd name="connsiteX7-307" fmla="*/ 8238048 w 8360636"/>
                <a:gd name="connsiteY7-308" fmla="*/ 1774866 h 6723845"/>
                <a:gd name="connsiteX8-309" fmla="*/ 3457126 w 8360636"/>
                <a:gd name="connsiteY8-310" fmla="*/ 6723845 h 6723845"/>
                <a:gd name="connsiteX9-311" fmla="*/ 143963 w 8360636"/>
                <a:gd name="connsiteY9-312" fmla="*/ 5867563 h 6723845"/>
                <a:gd name="connsiteX10" fmla="*/ 0 w 8360636"/>
                <a:gd name="connsiteY10" fmla="*/ 3606296 h 6723845"/>
                <a:gd name="connsiteX0-313" fmla="*/ 0 w 8360636"/>
                <a:gd name="connsiteY0-314" fmla="*/ 3606594 h 6724143"/>
                <a:gd name="connsiteX1-315" fmla="*/ 5952048 w 8360636"/>
                <a:gd name="connsiteY1-316" fmla="*/ 651214 h 6724143"/>
                <a:gd name="connsiteX2-317" fmla="*/ 6556976 w 8360636"/>
                <a:gd name="connsiteY2-318" fmla="*/ 201818 h 6724143"/>
                <a:gd name="connsiteX3-319" fmla="*/ 7322165 w 8360636"/>
                <a:gd name="connsiteY3-320" fmla="*/ 1412 h 6724143"/>
                <a:gd name="connsiteX4-321" fmla="*/ 7886948 w 8360636"/>
                <a:gd name="connsiteY4-322" fmla="*/ 147162 h 6724143"/>
                <a:gd name="connsiteX5-323" fmla="*/ 8360636 w 8360636"/>
                <a:gd name="connsiteY5-324" fmla="*/ 730163 h 6724143"/>
                <a:gd name="connsiteX6-325" fmla="*/ 8238048 w 8360636"/>
                <a:gd name="connsiteY6-326" fmla="*/ 1775164 h 6724143"/>
                <a:gd name="connsiteX7-327" fmla="*/ 3457126 w 8360636"/>
                <a:gd name="connsiteY7-328" fmla="*/ 6724143 h 6724143"/>
                <a:gd name="connsiteX8-329" fmla="*/ 143963 w 8360636"/>
                <a:gd name="connsiteY8-330" fmla="*/ 5867861 h 6724143"/>
                <a:gd name="connsiteX9-331" fmla="*/ 0 w 8360636"/>
                <a:gd name="connsiteY9-332" fmla="*/ 3606594 h 6724143"/>
                <a:gd name="connsiteX0-333" fmla="*/ 0 w 8360636"/>
                <a:gd name="connsiteY0-334" fmla="*/ 3606594 h 6888112"/>
                <a:gd name="connsiteX1-335" fmla="*/ 5952048 w 8360636"/>
                <a:gd name="connsiteY1-336" fmla="*/ 651214 h 6888112"/>
                <a:gd name="connsiteX2-337" fmla="*/ 6556976 w 8360636"/>
                <a:gd name="connsiteY2-338" fmla="*/ 201818 h 6888112"/>
                <a:gd name="connsiteX3-339" fmla="*/ 7322165 w 8360636"/>
                <a:gd name="connsiteY3-340" fmla="*/ 1412 h 6888112"/>
                <a:gd name="connsiteX4-341" fmla="*/ 7886948 w 8360636"/>
                <a:gd name="connsiteY4-342" fmla="*/ 147162 h 6888112"/>
                <a:gd name="connsiteX5-343" fmla="*/ 8360636 w 8360636"/>
                <a:gd name="connsiteY5-344" fmla="*/ 730163 h 6888112"/>
                <a:gd name="connsiteX6-345" fmla="*/ 8238048 w 8360636"/>
                <a:gd name="connsiteY6-346" fmla="*/ 1775164 h 6888112"/>
                <a:gd name="connsiteX7-347" fmla="*/ 3602877 w 8360636"/>
                <a:gd name="connsiteY7-348" fmla="*/ 6888112 h 6888112"/>
                <a:gd name="connsiteX8-349" fmla="*/ 143963 w 8360636"/>
                <a:gd name="connsiteY8-350" fmla="*/ 5867861 h 6888112"/>
                <a:gd name="connsiteX9-351" fmla="*/ 0 w 8360636"/>
                <a:gd name="connsiteY9-352" fmla="*/ 3606594 h 6888112"/>
                <a:gd name="connsiteX0-353" fmla="*/ 0 w 8360636"/>
                <a:gd name="connsiteY0-354" fmla="*/ 3606594 h 6505514"/>
                <a:gd name="connsiteX1-355" fmla="*/ 5952048 w 8360636"/>
                <a:gd name="connsiteY1-356" fmla="*/ 651214 h 6505514"/>
                <a:gd name="connsiteX2-357" fmla="*/ 6556976 w 8360636"/>
                <a:gd name="connsiteY2-358" fmla="*/ 201818 h 6505514"/>
                <a:gd name="connsiteX3-359" fmla="*/ 7322165 w 8360636"/>
                <a:gd name="connsiteY3-360" fmla="*/ 1412 h 6505514"/>
                <a:gd name="connsiteX4-361" fmla="*/ 7886948 w 8360636"/>
                <a:gd name="connsiteY4-362" fmla="*/ 147162 h 6505514"/>
                <a:gd name="connsiteX5-363" fmla="*/ 8360636 w 8360636"/>
                <a:gd name="connsiteY5-364" fmla="*/ 730163 h 6505514"/>
                <a:gd name="connsiteX6-365" fmla="*/ 8238048 w 8360636"/>
                <a:gd name="connsiteY6-366" fmla="*/ 1775164 h 6505514"/>
                <a:gd name="connsiteX7-367" fmla="*/ 3168107 w 8360636"/>
                <a:gd name="connsiteY7-368" fmla="*/ 6505514 h 6505514"/>
                <a:gd name="connsiteX8-369" fmla="*/ 143963 w 8360636"/>
                <a:gd name="connsiteY8-370" fmla="*/ 5867861 h 6505514"/>
                <a:gd name="connsiteX9-371" fmla="*/ 0 w 8360636"/>
                <a:gd name="connsiteY9-372" fmla="*/ 3606594 h 6505514"/>
                <a:gd name="connsiteX0-373" fmla="*/ 0 w 8360636"/>
                <a:gd name="connsiteY0-374" fmla="*/ 3606594 h 6511189"/>
                <a:gd name="connsiteX1-375" fmla="*/ 5952048 w 8360636"/>
                <a:gd name="connsiteY1-376" fmla="*/ 651214 h 6511189"/>
                <a:gd name="connsiteX2-377" fmla="*/ 6556976 w 8360636"/>
                <a:gd name="connsiteY2-378" fmla="*/ 201818 h 6511189"/>
                <a:gd name="connsiteX3-379" fmla="*/ 7322165 w 8360636"/>
                <a:gd name="connsiteY3-380" fmla="*/ 1412 h 6511189"/>
                <a:gd name="connsiteX4-381" fmla="*/ 7886948 w 8360636"/>
                <a:gd name="connsiteY4-382" fmla="*/ 147162 h 6511189"/>
                <a:gd name="connsiteX5-383" fmla="*/ 8360636 w 8360636"/>
                <a:gd name="connsiteY5-384" fmla="*/ 730163 h 6511189"/>
                <a:gd name="connsiteX6-385" fmla="*/ 8238048 w 8360636"/>
                <a:gd name="connsiteY6-386" fmla="*/ 1775164 h 6511189"/>
                <a:gd name="connsiteX7-387" fmla="*/ 3168107 w 8360636"/>
                <a:gd name="connsiteY7-388" fmla="*/ 6505514 h 6511189"/>
                <a:gd name="connsiteX8-389" fmla="*/ 143963 w 8360636"/>
                <a:gd name="connsiteY8-390" fmla="*/ 5867861 h 6511189"/>
                <a:gd name="connsiteX9-391" fmla="*/ 0 w 8360636"/>
                <a:gd name="connsiteY9-392" fmla="*/ 3606594 h 6511189"/>
                <a:gd name="connsiteX0-393" fmla="*/ 0 w 8360636"/>
                <a:gd name="connsiteY0-394" fmla="*/ 3606594 h 6511189"/>
                <a:gd name="connsiteX1-395" fmla="*/ 5952048 w 8360636"/>
                <a:gd name="connsiteY1-396" fmla="*/ 651214 h 6511189"/>
                <a:gd name="connsiteX2-397" fmla="*/ 6556976 w 8360636"/>
                <a:gd name="connsiteY2-398" fmla="*/ 201818 h 6511189"/>
                <a:gd name="connsiteX3-399" fmla="*/ 7322165 w 8360636"/>
                <a:gd name="connsiteY3-400" fmla="*/ 1412 h 6511189"/>
                <a:gd name="connsiteX4-401" fmla="*/ 7886948 w 8360636"/>
                <a:gd name="connsiteY4-402" fmla="*/ 147162 h 6511189"/>
                <a:gd name="connsiteX5-403" fmla="*/ 8360636 w 8360636"/>
                <a:gd name="connsiteY5-404" fmla="*/ 730163 h 6511189"/>
                <a:gd name="connsiteX6-405" fmla="*/ 8238048 w 8360636"/>
                <a:gd name="connsiteY6-406" fmla="*/ 1775164 h 6511189"/>
                <a:gd name="connsiteX7-407" fmla="*/ 3168107 w 8360636"/>
                <a:gd name="connsiteY7-408" fmla="*/ 6505514 h 6511189"/>
                <a:gd name="connsiteX8-409" fmla="*/ 143963 w 8360636"/>
                <a:gd name="connsiteY8-410" fmla="*/ 5867861 h 6511189"/>
                <a:gd name="connsiteX9-411" fmla="*/ 145494 w 8360636"/>
                <a:gd name="connsiteY9-412" fmla="*/ 5599502 h 6511189"/>
                <a:gd name="connsiteX10-413" fmla="*/ 0 w 8360636"/>
                <a:gd name="connsiteY10-414" fmla="*/ 3606594 h 6511189"/>
                <a:gd name="connsiteX0-415" fmla="*/ 0 w 8360636"/>
                <a:gd name="connsiteY0-416" fmla="*/ 3606594 h 6510349"/>
                <a:gd name="connsiteX1-417" fmla="*/ 5952048 w 8360636"/>
                <a:gd name="connsiteY1-418" fmla="*/ 651214 h 6510349"/>
                <a:gd name="connsiteX2-419" fmla="*/ 6556976 w 8360636"/>
                <a:gd name="connsiteY2-420" fmla="*/ 201818 h 6510349"/>
                <a:gd name="connsiteX3-421" fmla="*/ 7322165 w 8360636"/>
                <a:gd name="connsiteY3-422" fmla="*/ 1412 h 6510349"/>
                <a:gd name="connsiteX4-423" fmla="*/ 7886948 w 8360636"/>
                <a:gd name="connsiteY4-424" fmla="*/ 147162 h 6510349"/>
                <a:gd name="connsiteX5-425" fmla="*/ 8360636 w 8360636"/>
                <a:gd name="connsiteY5-426" fmla="*/ 730163 h 6510349"/>
                <a:gd name="connsiteX6-427" fmla="*/ 8238048 w 8360636"/>
                <a:gd name="connsiteY6-428" fmla="*/ 1775164 h 6510349"/>
                <a:gd name="connsiteX7-429" fmla="*/ 3168107 w 8360636"/>
                <a:gd name="connsiteY7-430" fmla="*/ 6505514 h 6510349"/>
                <a:gd name="connsiteX8-431" fmla="*/ 283090 w 8360636"/>
                <a:gd name="connsiteY8-432" fmla="*/ 5850470 h 6510349"/>
                <a:gd name="connsiteX9-433" fmla="*/ 145494 w 8360636"/>
                <a:gd name="connsiteY9-434" fmla="*/ 5599502 h 6510349"/>
                <a:gd name="connsiteX10-435" fmla="*/ 0 w 8360636"/>
                <a:gd name="connsiteY10-436" fmla="*/ 3606594 h 6510349"/>
                <a:gd name="connsiteX0-437" fmla="*/ 0 w 8360636"/>
                <a:gd name="connsiteY0-438" fmla="*/ 3606594 h 6703915"/>
                <a:gd name="connsiteX1-439" fmla="*/ 5952048 w 8360636"/>
                <a:gd name="connsiteY1-440" fmla="*/ 651214 h 6703915"/>
                <a:gd name="connsiteX2-441" fmla="*/ 6556976 w 8360636"/>
                <a:gd name="connsiteY2-442" fmla="*/ 201818 h 6703915"/>
                <a:gd name="connsiteX3-443" fmla="*/ 7322165 w 8360636"/>
                <a:gd name="connsiteY3-444" fmla="*/ 1412 h 6703915"/>
                <a:gd name="connsiteX4-445" fmla="*/ 7886948 w 8360636"/>
                <a:gd name="connsiteY4-446" fmla="*/ 147162 h 6703915"/>
                <a:gd name="connsiteX5-447" fmla="*/ 8360636 w 8360636"/>
                <a:gd name="connsiteY5-448" fmla="*/ 730163 h 6703915"/>
                <a:gd name="connsiteX6-449" fmla="*/ 8238048 w 8360636"/>
                <a:gd name="connsiteY6-450" fmla="*/ 1775164 h 6703915"/>
                <a:gd name="connsiteX7-451" fmla="*/ 3168107 w 8360636"/>
                <a:gd name="connsiteY7-452" fmla="*/ 6505514 h 6703915"/>
                <a:gd name="connsiteX8-453" fmla="*/ 145494 w 8360636"/>
                <a:gd name="connsiteY8-454" fmla="*/ 5599502 h 6703915"/>
                <a:gd name="connsiteX9-455" fmla="*/ 0 w 8360636"/>
                <a:gd name="connsiteY9-456" fmla="*/ 3606594 h 6703915"/>
                <a:gd name="connsiteX0-457" fmla="*/ 0 w 8360636"/>
                <a:gd name="connsiteY0-458" fmla="*/ 3606594 h 6495727"/>
                <a:gd name="connsiteX1-459" fmla="*/ 5952048 w 8360636"/>
                <a:gd name="connsiteY1-460" fmla="*/ 651214 h 6495727"/>
                <a:gd name="connsiteX2-461" fmla="*/ 6556976 w 8360636"/>
                <a:gd name="connsiteY2-462" fmla="*/ 201818 h 6495727"/>
                <a:gd name="connsiteX3-463" fmla="*/ 7322165 w 8360636"/>
                <a:gd name="connsiteY3-464" fmla="*/ 1412 h 6495727"/>
                <a:gd name="connsiteX4-465" fmla="*/ 7886948 w 8360636"/>
                <a:gd name="connsiteY4-466" fmla="*/ 147162 h 6495727"/>
                <a:gd name="connsiteX5-467" fmla="*/ 8360636 w 8360636"/>
                <a:gd name="connsiteY5-468" fmla="*/ 730163 h 6495727"/>
                <a:gd name="connsiteX6-469" fmla="*/ 8238048 w 8360636"/>
                <a:gd name="connsiteY6-470" fmla="*/ 1775164 h 6495727"/>
                <a:gd name="connsiteX7-471" fmla="*/ 3028980 w 8360636"/>
                <a:gd name="connsiteY7-472" fmla="*/ 6262043 h 6495727"/>
                <a:gd name="connsiteX8-473" fmla="*/ 145494 w 8360636"/>
                <a:gd name="connsiteY8-474" fmla="*/ 5599502 h 6495727"/>
                <a:gd name="connsiteX9-475" fmla="*/ 0 w 8360636"/>
                <a:gd name="connsiteY9-476" fmla="*/ 3606594 h 6495727"/>
                <a:gd name="connsiteX0-477" fmla="*/ 0 w 8360636"/>
                <a:gd name="connsiteY0-478" fmla="*/ 3606594 h 6628342"/>
                <a:gd name="connsiteX1-479" fmla="*/ 5952048 w 8360636"/>
                <a:gd name="connsiteY1-480" fmla="*/ 651214 h 6628342"/>
                <a:gd name="connsiteX2-481" fmla="*/ 6556976 w 8360636"/>
                <a:gd name="connsiteY2-482" fmla="*/ 201818 h 6628342"/>
                <a:gd name="connsiteX3-483" fmla="*/ 7322165 w 8360636"/>
                <a:gd name="connsiteY3-484" fmla="*/ 1412 h 6628342"/>
                <a:gd name="connsiteX4-485" fmla="*/ 7886948 w 8360636"/>
                <a:gd name="connsiteY4-486" fmla="*/ 147162 h 6628342"/>
                <a:gd name="connsiteX5-487" fmla="*/ 8360636 w 8360636"/>
                <a:gd name="connsiteY5-488" fmla="*/ 730163 h 6628342"/>
                <a:gd name="connsiteX6-489" fmla="*/ 8238048 w 8360636"/>
                <a:gd name="connsiteY6-490" fmla="*/ 1775164 h 6628342"/>
                <a:gd name="connsiteX7-491" fmla="*/ 3098543 w 8360636"/>
                <a:gd name="connsiteY7-492" fmla="*/ 6418560 h 6628342"/>
                <a:gd name="connsiteX8-493" fmla="*/ 145494 w 8360636"/>
                <a:gd name="connsiteY8-494" fmla="*/ 5599502 h 6628342"/>
                <a:gd name="connsiteX9-495" fmla="*/ 0 w 8360636"/>
                <a:gd name="connsiteY9-496" fmla="*/ 3606594 h 6628342"/>
                <a:gd name="connsiteX0-497" fmla="*/ 0 w 8360636"/>
                <a:gd name="connsiteY0-498" fmla="*/ 3606594 h 6613378"/>
                <a:gd name="connsiteX1-499" fmla="*/ 5952048 w 8360636"/>
                <a:gd name="connsiteY1-500" fmla="*/ 651214 h 6613378"/>
                <a:gd name="connsiteX2-501" fmla="*/ 6556976 w 8360636"/>
                <a:gd name="connsiteY2-502" fmla="*/ 201818 h 6613378"/>
                <a:gd name="connsiteX3-503" fmla="*/ 7322165 w 8360636"/>
                <a:gd name="connsiteY3-504" fmla="*/ 1412 h 6613378"/>
                <a:gd name="connsiteX4-505" fmla="*/ 7886948 w 8360636"/>
                <a:gd name="connsiteY4-506" fmla="*/ 147162 h 6613378"/>
                <a:gd name="connsiteX5-507" fmla="*/ 8360636 w 8360636"/>
                <a:gd name="connsiteY5-508" fmla="*/ 730163 h 6613378"/>
                <a:gd name="connsiteX6-509" fmla="*/ 8238048 w 8360636"/>
                <a:gd name="connsiteY6-510" fmla="*/ 1775164 h 6613378"/>
                <a:gd name="connsiteX7-511" fmla="*/ 3289842 w 8360636"/>
                <a:gd name="connsiteY7-512" fmla="*/ 6401170 h 6613378"/>
                <a:gd name="connsiteX8-513" fmla="*/ 145494 w 8360636"/>
                <a:gd name="connsiteY8-514" fmla="*/ 5599502 h 6613378"/>
                <a:gd name="connsiteX9-515" fmla="*/ 0 w 8360636"/>
                <a:gd name="connsiteY9-516" fmla="*/ 3606594 h 6613378"/>
                <a:gd name="connsiteX0-517" fmla="*/ 219713 w 8215142"/>
                <a:gd name="connsiteY0-518" fmla="*/ 3484859 h 6613378"/>
                <a:gd name="connsiteX1-519" fmla="*/ 5806554 w 8215142"/>
                <a:gd name="connsiteY1-520" fmla="*/ 651214 h 6613378"/>
                <a:gd name="connsiteX2-521" fmla="*/ 6411482 w 8215142"/>
                <a:gd name="connsiteY2-522" fmla="*/ 201818 h 6613378"/>
                <a:gd name="connsiteX3-523" fmla="*/ 7176671 w 8215142"/>
                <a:gd name="connsiteY3-524" fmla="*/ 1412 h 6613378"/>
                <a:gd name="connsiteX4-525" fmla="*/ 7741454 w 8215142"/>
                <a:gd name="connsiteY4-526" fmla="*/ 147162 h 6613378"/>
                <a:gd name="connsiteX5-527" fmla="*/ 8215142 w 8215142"/>
                <a:gd name="connsiteY5-528" fmla="*/ 730163 h 6613378"/>
                <a:gd name="connsiteX6-529" fmla="*/ 8092554 w 8215142"/>
                <a:gd name="connsiteY6-530" fmla="*/ 1775164 h 6613378"/>
                <a:gd name="connsiteX7-531" fmla="*/ 3144348 w 8215142"/>
                <a:gd name="connsiteY7-532" fmla="*/ 6401170 h 6613378"/>
                <a:gd name="connsiteX8-533" fmla="*/ 0 w 8215142"/>
                <a:gd name="connsiteY8-534" fmla="*/ 5599502 h 6613378"/>
                <a:gd name="connsiteX9-535" fmla="*/ 219713 w 8215142"/>
                <a:gd name="connsiteY9-536" fmla="*/ 3484859 h 6613378"/>
                <a:gd name="connsiteX0-537" fmla="*/ 219713 w 8215142"/>
                <a:gd name="connsiteY0-538" fmla="*/ 3484859 h 6510215"/>
                <a:gd name="connsiteX1-539" fmla="*/ 5806554 w 8215142"/>
                <a:gd name="connsiteY1-540" fmla="*/ 651214 h 6510215"/>
                <a:gd name="connsiteX2-541" fmla="*/ 6411482 w 8215142"/>
                <a:gd name="connsiteY2-542" fmla="*/ 201818 h 6510215"/>
                <a:gd name="connsiteX3-543" fmla="*/ 7176671 w 8215142"/>
                <a:gd name="connsiteY3-544" fmla="*/ 1412 h 6510215"/>
                <a:gd name="connsiteX4-545" fmla="*/ 7741454 w 8215142"/>
                <a:gd name="connsiteY4-546" fmla="*/ 147162 h 6510215"/>
                <a:gd name="connsiteX5-547" fmla="*/ 8215142 w 8215142"/>
                <a:gd name="connsiteY5-548" fmla="*/ 730163 h 6510215"/>
                <a:gd name="connsiteX6-549" fmla="*/ 8092554 w 8215142"/>
                <a:gd name="connsiteY6-550" fmla="*/ 1775164 h 6510215"/>
                <a:gd name="connsiteX7-551" fmla="*/ 2970440 w 8215142"/>
                <a:gd name="connsiteY7-552" fmla="*/ 6279434 h 6510215"/>
                <a:gd name="connsiteX8-553" fmla="*/ 0 w 8215142"/>
                <a:gd name="connsiteY8-554" fmla="*/ 5599502 h 6510215"/>
                <a:gd name="connsiteX9-555" fmla="*/ 219713 w 8215142"/>
                <a:gd name="connsiteY9-556" fmla="*/ 3484859 h 6510215"/>
                <a:gd name="connsiteX0-557" fmla="*/ 219713 w 8353416"/>
                <a:gd name="connsiteY0-558" fmla="*/ 3484859 h 6510215"/>
                <a:gd name="connsiteX1-559" fmla="*/ 5806554 w 8353416"/>
                <a:gd name="connsiteY1-560" fmla="*/ 651214 h 6510215"/>
                <a:gd name="connsiteX2-561" fmla="*/ 6411482 w 8353416"/>
                <a:gd name="connsiteY2-562" fmla="*/ 201818 h 6510215"/>
                <a:gd name="connsiteX3-563" fmla="*/ 7176671 w 8353416"/>
                <a:gd name="connsiteY3-564" fmla="*/ 1412 h 6510215"/>
                <a:gd name="connsiteX4-565" fmla="*/ 7741454 w 8353416"/>
                <a:gd name="connsiteY4-566" fmla="*/ 147162 h 6510215"/>
                <a:gd name="connsiteX5-567" fmla="*/ 8215142 w 8353416"/>
                <a:gd name="connsiteY5-568" fmla="*/ 730163 h 6510215"/>
                <a:gd name="connsiteX6-569" fmla="*/ 8353416 w 8353416"/>
                <a:gd name="connsiteY6-570" fmla="*/ 1792555 h 6510215"/>
                <a:gd name="connsiteX7-571" fmla="*/ 2970440 w 8353416"/>
                <a:gd name="connsiteY7-572" fmla="*/ 6279434 h 6510215"/>
                <a:gd name="connsiteX8-573" fmla="*/ 0 w 8353416"/>
                <a:gd name="connsiteY8-574" fmla="*/ 5599502 h 6510215"/>
                <a:gd name="connsiteX9-575" fmla="*/ 219713 w 8353416"/>
                <a:gd name="connsiteY9-576" fmla="*/ 3484859 h 6510215"/>
                <a:gd name="connsiteX0-577" fmla="*/ 219713 w 8579497"/>
                <a:gd name="connsiteY0-578" fmla="*/ 3484859 h 6510215"/>
                <a:gd name="connsiteX1-579" fmla="*/ 5806554 w 8579497"/>
                <a:gd name="connsiteY1-580" fmla="*/ 651214 h 6510215"/>
                <a:gd name="connsiteX2-581" fmla="*/ 6411482 w 8579497"/>
                <a:gd name="connsiteY2-582" fmla="*/ 201818 h 6510215"/>
                <a:gd name="connsiteX3-583" fmla="*/ 7176671 w 8579497"/>
                <a:gd name="connsiteY3-584" fmla="*/ 1412 h 6510215"/>
                <a:gd name="connsiteX4-585" fmla="*/ 7741454 w 8579497"/>
                <a:gd name="connsiteY4-586" fmla="*/ 147162 h 6510215"/>
                <a:gd name="connsiteX5-587" fmla="*/ 8215142 w 8579497"/>
                <a:gd name="connsiteY5-588" fmla="*/ 730163 h 6510215"/>
                <a:gd name="connsiteX6-589" fmla="*/ 8579497 w 8579497"/>
                <a:gd name="connsiteY6-590" fmla="*/ 1601256 h 6510215"/>
                <a:gd name="connsiteX7-591" fmla="*/ 2970440 w 8579497"/>
                <a:gd name="connsiteY7-592" fmla="*/ 6279434 h 6510215"/>
                <a:gd name="connsiteX8-593" fmla="*/ 0 w 8579497"/>
                <a:gd name="connsiteY8-594" fmla="*/ 5599502 h 6510215"/>
                <a:gd name="connsiteX9-595" fmla="*/ 219713 w 8579497"/>
                <a:gd name="connsiteY9-596" fmla="*/ 3484859 h 6510215"/>
                <a:gd name="connsiteX0-597" fmla="*/ 219713 w 8631669"/>
                <a:gd name="connsiteY0-598" fmla="*/ 3484859 h 6510215"/>
                <a:gd name="connsiteX1-599" fmla="*/ 5806554 w 8631669"/>
                <a:gd name="connsiteY1-600" fmla="*/ 651214 h 6510215"/>
                <a:gd name="connsiteX2-601" fmla="*/ 6411482 w 8631669"/>
                <a:gd name="connsiteY2-602" fmla="*/ 201818 h 6510215"/>
                <a:gd name="connsiteX3-603" fmla="*/ 7176671 w 8631669"/>
                <a:gd name="connsiteY3-604" fmla="*/ 1412 h 6510215"/>
                <a:gd name="connsiteX4-605" fmla="*/ 7741454 w 8631669"/>
                <a:gd name="connsiteY4-606" fmla="*/ 147162 h 6510215"/>
                <a:gd name="connsiteX5-607" fmla="*/ 8215142 w 8631669"/>
                <a:gd name="connsiteY5-608" fmla="*/ 730163 h 6510215"/>
                <a:gd name="connsiteX6-609" fmla="*/ 8631669 w 8631669"/>
                <a:gd name="connsiteY6-610" fmla="*/ 1618647 h 6510215"/>
                <a:gd name="connsiteX7-611" fmla="*/ 2970440 w 8631669"/>
                <a:gd name="connsiteY7-612" fmla="*/ 6279434 h 6510215"/>
                <a:gd name="connsiteX8-613" fmla="*/ 0 w 8631669"/>
                <a:gd name="connsiteY8-614" fmla="*/ 5599502 h 6510215"/>
                <a:gd name="connsiteX9-615" fmla="*/ 219713 w 8631669"/>
                <a:gd name="connsiteY9-616" fmla="*/ 3484859 h 6510215"/>
                <a:gd name="connsiteX0-617" fmla="*/ 219713 w 8631669"/>
                <a:gd name="connsiteY0-618" fmla="*/ 3484859 h 6510215"/>
                <a:gd name="connsiteX1-619" fmla="*/ 5806554 w 8631669"/>
                <a:gd name="connsiteY1-620" fmla="*/ 651214 h 6510215"/>
                <a:gd name="connsiteX2-621" fmla="*/ 6411482 w 8631669"/>
                <a:gd name="connsiteY2-622" fmla="*/ 201818 h 6510215"/>
                <a:gd name="connsiteX3-623" fmla="*/ 7176671 w 8631669"/>
                <a:gd name="connsiteY3-624" fmla="*/ 1412 h 6510215"/>
                <a:gd name="connsiteX4-625" fmla="*/ 7741454 w 8631669"/>
                <a:gd name="connsiteY4-626" fmla="*/ 147162 h 6510215"/>
                <a:gd name="connsiteX5-627" fmla="*/ 8528177 w 8631669"/>
                <a:gd name="connsiteY5-628" fmla="*/ 434519 h 6510215"/>
                <a:gd name="connsiteX6-629" fmla="*/ 8631669 w 8631669"/>
                <a:gd name="connsiteY6-630" fmla="*/ 1618647 h 6510215"/>
                <a:gd name="connsiteX7-631" fmla="*/ 2970440 w 8631669"/>
                <a:gd name="connsiteY7-632" fmla="*/ 6279434 h 6510215"/>
                <a:gd name="connsiteX8-633" fmla="*/ 0 w 8631669"/>
                <a:gd name="connsiteY8-634" fmla="*/ 5599502 h 6510215"/>
                <a:gd name="connsiteX9-635" fmla="*/ 219713 w 8631669"/>
                <a:gd name="connsiteY9-636" fmla="*/ 3484859 h 6510215"/>
                <a:gd name="connsiteX0-637" fmla="*/ 219713 w 8631669"/>
                <a:gd name="connsiteY0-638" fmla="*/ 3697255 h 6722611"/>
                <a:gd name="connsiteX1-639" fmla="*/ 5806554 w 8631669"/>
                <a:gd name="connsiteY1-640" fmla="*/ 863610 h 6722611"/>
                <a:gd name="connsiteX2-641" fmla="*/ 6411482 w 8631669"/>
                <a:gd name="connsiteY2-642" fmla="*/ 414214 h 6722611"/>
                <a:gd name="connsiteX3-643" fmla="*/ 7176671 w 8631669"/>
                <a:gd name="connsiteY3-644" fmla="*/ 213808 h 6722611"/>
                <a:gd name="connsiteX4-645" fmla="*/ 7863189 w 8631669"/>
                <a:gd name="connsiteY4-646" fmla="*/ 29132 h 6722611"/>
                <a:gd name="connsiteX5-647" fmla="*/ 8528177 w 8631669"/>
                <a:gd name="connsiteY5-648" fmla="*/ 646915 h 6722611"/>
                <a:gd name="connsiteX6-649" fmla="*/ 8631669 w 8631669"/>
                <a:gd name="connsiteY6-650" fmla="*/ 1831043 h 6722611"/>
                <a:gd name="connsiteX7-651" fmla="*/ 2970440 w 8631669"/>
                <a:gd name="connsiteY7-652" fmla="*/ 6491830 h 6722611"/>
                <a:gd name="connsiteX8-653" fmla="*/ 0 w 8631669"/>
                <a:gd name="connsiteY8-654" fmla="*/ 5811898 h 6722611"/>
                <a:gd name="connsiteX9-655" fmla="*/ 219713 w 8631669"/>
                <a:gd name="connsiteY9-656" fmla="*/ 3697255 h 6722611"/>
                <a:gd name="connsiteX0-657" fmla="*/ 219713 w 8631669"/>
                <a:gd name="connsiteY0-658" fmla="*/ 3671718 h 6697074"/>
                <a:gd name="connsiteX1-659" fmla="*/ 5806554 w 8631669"/>
                <a:gd name="connsiteY1-660" fmla="*/ 838073 h 6697074"/>
                <a:gd name="connsiteX2-661" fmla="*/ 6411482 w 8631669"/>
                <a:gd name="connsiteY2-662" fmla="*/ 388677 h 6697074"/>
                <a:gd name="connsiteX3-663" fmla="*/ 7863189 w 8631669"/>
                <a:gd name="connsiteY3-664" fmla="*/ 3595 h 6697074"/>
                <a:gd name="connsiteX4-665" fmla="*/ 8528177 w 8631669"/>
                <a:gd name="connsiteY4-666" fmla="*/ 621378 h 6697074"/>
                <a:gd name="connsiteX5-667" fmla="*/ 8631669 w 8631669"/>
                <a:gd name="connsiteY5-668" fmla="*/ 1805506 h 6697074"/>
                <a:gd name="connsiteX6-669" fmla="*/ 2970440 w 8631669"/>
                <a:gd name="connsiteY6-670" fmla="*/ 6466293 h 6697074"/>
                <a:gd name="connsiteX7-671" fmla="*/ 0 w 8631669"/>
                <a:gd name="connsiteY7-672" fmla="*/ 5786361 h 6697074"/>
                <a:gd name="connsiteX8-673" fmla="*/ 219713 w 8631669"/>
                <a:gd name="connsiteY8-674" fmla="*/ 3671718 h 6697074"/>
                <a:gd name="connsiteX0-675" fmla="*/ 219713 w 8631669"/>
                <a:gd name="connsiteY0-676" fmla="*/ 3668123 h 6693479"/>
                <a:gd name="connsiteX1-677" fmla="*/ 5806554 w 8631669"/>
                <a:gd name="connsiteY1-678" fmla="*/ 834478 h 6693479"/>
                <a:gd name="connsiteX2-679" fmla="*/ 7863189 w 8631669"/>
                <a:gd name="connsiteY2-680" fmla="*/ 0 h 6693479"/>
                <a:gd name="connsiteX3-681" fmla="*/ 8528177 w 8631669"/>
                <a:gd name="connsiteY3-682" fmla="*/ 617783 h 6693479"/>
                <a:gd name="connsiteX4-683" fmla="*/ 8631669 w 8631669"/>
                <a:gd name="connsiteY4-684" fmla="*/ 1801911 h 6693479"/>
                <a:gd name="connsiteX5-685" fmla="*/ 2970440 w 8631669"/>
                <a:gd name="connsiteY5-686" fmla="*/ 6462698 h 6693479"/>
                <a:gd name="connsiteX6-687" fmla="*/ 0 w 8631669"/>
                <a:gd name="connsiteY6-688" fmla="*/ 5782766 h 6693479"/>
                <a:gd name="connsiteX7-689" fmla="*/ 219713 w 8631669"/>
                <a:gd name="connsiteY7-690" fmla="*/ 3668123 h 6693479"/>
                <a:gd name="connsiteX0-691" fmla="*/ 219713 w 8631669"/>
                <a:gd name="connsiteY0-692" fmla="*/ 3668876 h 6694232"/>
                <a:gd name="connsiteX1-693" fmla="*/ 5806554 w 8631669"/>
                <a:gd name="connsiteY1-694" fmla="*/ 835231 h 6694232"/>
                <a:gd name="connsiteX2-695" fmla="*/ 7863189 w 8631669"/>
                <a:gd name="connsiteY2-696" fmla="*/ 753 h 6694232"/>
                <a:gd name="connsiteX3-697" fmla="*/ 8528177 w 8631669"/>
                <a:gd name="connsiteY3-698" fmla="*/ 618536 h 6694232"/>
                <a:gd name="connsiteX4-699" fmla="*/ 8631669 w 8631669"/>
                <a:gd name="connsiteY4-700" fmla="*/ 1802664 h 6694232"/>
                <a:gd name="connsiteX5-701" fmla="*/ 2970440 w 8631669"/>
                <a:gd name="connsiteY5-702" fmla="*/ 6463451 h 6694232"/>
                <a:gd name="connsiteX6-703" fmla="*/ 0 w 8631669"/>
                <a:gd name="connsiteY6-704" fmla="*/ 5783519 h 6694232"/>
                <a:gd name="connsiteX7-705" fmla="*/ 219713 w 8631669"/>
                <a:gd name="connsiteY7-706" fmla="*/ 3668876 h 6694232"/>
                <a:gd name="connsiteX0-707" fmla="*/ 219713 w 8631669"/>
                <a:gd name="connsiteY0-708" fmla="*/ 3702964 h 6728320"/>
                <a:gd name="connsiteX1-709" fmla="*/ 5806554 w 8631669"/>
                <a:gd name="connsiteY1-710" fmla="*/ 869319 h 6728320"/>
                <a:gd name="connsiteX2-711" fmla="*/ 7863189 w 8631669"/>
                <a:gd name="connsiteY2-712" fmla="*/ 34841 h 6728320"/>
                <a:gd name="connsiteX3-713" fmla="*/ 8528177 w 8631669"/>
                <a:gd name="connsiteY3-714" fmla="*/ 652624 h 6728320"/>
                <a:gd name="connsiteX4-715" fmla="*/ 8631669 w 8631669"/>
                <a:gd name="connsiteY4-716" fmla="*/ 1836752 h 6728320"/>
                <a:gd name="connsiteX5-717" fmla="*/ 2970440 w 8631669"/>
                <a:gd name="connsiteY5-718" fmla="*/ 6497539 h 6728320"/>
                <a:gd name="connsiteX6-719" fmla="*/ 0 w 8631669"/>
                <a:gd name="connsiteY6-720" fmla="*/ 5817607 h 6728320"/>
                <a:gd name="connsiteX7-721" fmla="*/ 219713 w 8631669"/>
                <a:gd name="connsiteY7-722" fmla="*/ 3702964 h 6728320"/>
                <a:gd name="connsiteX0-723" fmla="*/ 219713 w 8631669"/>
                <a:gd name="connsiteY0-724" fmla="*/ 3755816 h 6781172"/>
                <a:gd name="connsiteX1-725" fmla="*/ 6050025 w 8631669"/>
                <a:gd name="connsiteY1-726" fmla="*/ 539573 h 6781172"/>
                <a:gd name="connsiteX2-727" fmla="*/ 7863189 w 8631669"/>
                <a:gd name="connsiteY2-728" fmla="*/ 87693 h 6781172"/>
                <a:gd name="connsiteX3-729" fmla="*/ 8528177 w 8631669"/>
                <a:gd name="connsiteY3-730" fmla="*/ 705476 h 6781172"/>
                <a:gd name="connsiteX4-731" fmla="*/ 8631669 w 8631669"/>
                <a:gd name="connsiteY4-732" fmla="*/ 1889604 h 6781172"/>
                <a:gd name="connsiteX5-733" fmla="*/ 2970440 w 8631669"/>
                <a:gd name="connsiteY5-734" fmla="*/ 6550391 h 6781172"/>
                <a:gd name="connsiteX6-735" fmla="*/ 0 w 8631669"/>
                <a:gd name="connsiteY6-736" fmla="*/ 5870459 h 6781172"/>
                <a:gd name="connsiteX7-737" fmla="*/ 219713 w 8631669"/>
                <a:gd name="connsiteY7-738" fmla="*/ 3755816 h 6781172"/>
                <a:gd name="connsiteX0-739" fmla="*/ 219713 w 8631669"/>
                <a:gd name="connsiteY0-740" fmla="*/ 3851728 h 6877084"/>
                <a:gd name="connsiteX1-741" fmla="*/ 6050025 w 8631669"/>
                <a:gd name="connsiteY1-742" fmla="*/ 635485 h 6877084"/>
                <a:gd name="connsiteX2-743" fmla="*/ 7932753 w 8631669"/>
                <a:gd name="connsiteY2-744" fmla="*/ 61869 h 6877084"/>
                <a:gd name="connsiteX3-745" fmla="*/ 8528177 w 8631669"/>
                <a:gd name="connsiteY3-746" fmla="*/ 801388 h 6877084"/>
                <a:gd name="connsiteX4-747" fmla="*/ 8631669 w 8631669"/>
                <a:gd name="connsiteY4-748" fmla="*/ 1985516 h 6877084"/>
                <a:gd name="connsiteX5-749" fmla="*/ 2970440 w 8631669"/>
                <a:gd name="connsiteY5-750" fmla="*/ 6646303 h 6877084"/>
                <a:gd name="connsiteX6-751" fmla="*/ 0 w 8631669"/>
                <a:gd name="connsiteY6-752" fmla="*/ 5966371 h 6877084"/>
                <a:gd name="connsiteX7-753" fmla="*/ 219713 w 8631669"/>
                <a:gd name="connsiteY7-754" fmla="*/ 3851728 h 6877084"/>
                <a:gd name="connsiteX0-755" fmla="*/ 376230 w 8631669"/>
                <a:gd name="connsiteY0-756" fmla="*/ 3921292 h 6877084"/>
                <a:gd name="connsiteX1-757" fmla="*/ 6050025 w 8631669"/>
                <a:gd name="connsiteY1-758" fmla="*/ 635485 h 6877084"/>
                <a:gd name="connsiteX2-759" fmla="*/ 7932753 w 8631669"/>
                <a:gd name="connsiteY2-760" fmla="*/ 61869 h 6877084"/>
                <a:gd name="connsiteX3-761" fmla="*/ 8528177 w 8631669"/>
                <a:gd name="connsiteY3-762" fmla="*/ 801388 h 6877084"/>
                <a:gd name="connsiteX4-763" fmla="*/ 8631669 w 8631669"/>
                <a:gd name="connsiteY4-764" fmla="*/ 1985516 h 6877084"/>
                <a:gd name="connsiteX5-765" fmla="*/ 2970440 w 8631669"/>
                <a:gd name="connsiteY5-766" fmla="*/ 6646303 h 6877084"/>
                <a:gd name="connsiteX6-767" fmla="*/ 0 w 8631669"/>
                <a:gd name="connsiteY6-768" fmla="*/ 5966371 h 6877084"/>
                <a:gd name="connsiteX7-769" fmla="*/ 376230 w 8631669"/>
                <a:gd name="connsiteY7-770" fmla="*/ 3921292 h 6877084"/>
                <a:gd name="connsiteX0-771" fmla="*/ 376230 w 8631669"/>
                <a:gd name="connsiteY0-772" fmla="*/ 3921292 h 6891639"/>
                <a:gd name="connsiteX1-773" fmla="*/ 6050025 w 8631669"/>
                <a:gd name="connsiteY1-774" fmla="*/ 635485 h 6891639"/>
                <a:gd name="connsiteX2-775" fmla="*/ 7932753 w 8631669"/>
                <a:gd name="connsiteY2-776" fmla="*/ 61869 h 6891639"/>
                <a:gd name="connsiteX3-777" fmla="*/ 8528177 w 8631669"/>
                <a:gd name="connsiteY3-778" fmla="*/ 801388 h 6891639"/>
                <a:gd name="connsiteX4-779" fmla="*/ 8631669 w 8631669"/>
                <a:gd name="connsiteY4-780" fmla="*/ 1985516 h 6891639"/>
                <a:gd name="connsiteX5-781" fmla="*/ 3040003 w 8631669"/>
                <a:gd name="connsiteY5-782" fmla="*/ 6663694 h 6891639"/>
                <a:gd name="connsiteX6-783" fmla="*/ 0 w 8631669"/>
                <a:gd name="connsiteY6-784" fmla="*/ 5966371 h 6891639"/>
                <a:gd name="connsiteX7-785" fmla="*/ 376230 w 8631669"/>
                <a:gd name="connsiteY7-786" fmla="*/ 3921292 h 6891639"/>
                <a:gd name="connsiteX0-787" fmla="*/ 376230 w 8631669"/>
                <a:gd name="connsiteY0-788" fmla="*/ 3912102 h 6882449"/>
                <a:gd name="connsiteX1-789" fmla="*/ 6050025 w 8631669"/>
                <a:gd name="connsiteY1-790" fmla="*/ 626295 h 6882449"/>
                <a:gd name="connsiteX2-791" fmla="*/ 6417212 w 8631669"/>
                <a:gd name="connsiteY2-792" fmla="*/ 79086 h 6882449"/>
                <a:gd name="connsiteX3-793" fmla="*/ 7932753 w 8631669"/>
                <a:gd name="connsiteY3-794" fmla="*/ 52679 h 6882449"/>
                <a:gd name="connsiteX4-795" fmla="*/ 8528177 w 8631669"/>
                <a:gd name="connsiteY4-796" fmla="*/ 792198 h 6882449"/>
                <a:gd name="connsiteX5-797" fmla="*/ 8631669 w 8631669"/>
                <a:gd name="connsiteY5-798" fmla="*/ 1976326 h 6882449"/>
                <a:gd name="connsiteX6-799" fmla="*/ 3040003 w 8631669"/>
                <a:gd name="connsiteY6-800" fmla="*/ 6654504 h 6882449"/>
                <a:gd name="connsiteX7-801" fmla="*/ 0 w 8631669"/>
                <a:gd name="connsiteY7-802" fmla="*/ 5957181 h 6882449"/>
                <a:gd name="connsiteX8-803" fmla="*/ 376230 w 8631669"/>
                <a:gd name="connsiteY8-804" fmla="*/ 3912102 h 6882449"/>
                <a:gd name="connsiteX0-805" fmla="*/ 376230 w 8631669"/>
                <a:gd name="connsiteY0-806" fmla="*/ 3872303 h 6842650"/>
                <a:gd name="connsiteX1-807" fmla="*/ 6050025 w 8631669"/>
                <a:gd name="connsiteY1-808" fmla="*/ 586496 h 6842650"/>
                <a:gd name="connsiteX2-809" fmla="*/ 7932753 w 8631669"/>
                <a:gd name="connsiteY2-810" fmla="*/ 12880 h 6842650"/>
                <a:gd name="connsiteX3-811" fmla="*/ 8528177 w 8631669"/>
                <a:gd name="connsiteY3-812" fmla="*/ 752399 h 6842650"/>
                <a:gd name="connsiteX4-813" fmla="*/ 8631669 w 8631669"/>
                <a:gd name="connsiteY4-814" fmla="*/ 1936527 h 6842650"/>
                <a:gd name="connsiteX5-815" fmla="*/ 3040003 w 8631669"/>
                <a:gd name="connsiteY5-816" fmla="*/ 6614705 h 6842650"/>
                <a:gd name="connsiteX6-817" fmla="*/ 0 w 8631669"/>
                <a:gd name="connsiteY6-818" fmla="*/ 5917382 h 6842650"/>
                <a:gd name="connsiteX7-819" fmla="*/ 376230 w 8631669"/>
                <a:gd name="connsiteY7-820" fmla="*/ 3872303 h 6842650"/>
                <a:gd name="connsiteX0-821" fmla="*/ 376230 w 8631669"/>
                <a:gd name="connsiteY0-822" fmla="*/ 3923167 h 6893514"/>
                <a:gd name="connsiteX1-823" fmla="*/ 6328278 w 8631669"/>
                <a:gd name="connsiteY1-824" fmla="*/ 446061 h 6893514"/>
                <a:gd name="connsiteX2-825" fmla="*/ 7932753 w 8631669"/>
                <a:gd name="connsiteY2-826" fmla="*/ 63744 h 6893514"/>
                <a:gd name="connsiteX3-827" fmla="*/ 8528177 w 8631669"/>
                <a:gd name="connsiteY3-828" fmla="*/ 803263 h 6893514"/>
                <a:gd name="connsiteX4-829" fmla="*/ 8631669 w 8631669"/>
                <a:gd name="connsiteY4-830" fmla="*/ 1987391 h 6893514"/>
                <a:gd name="connsiteX5-831" fmla="*/ 3040003 w 8631669"/>
                <a:gd name="connsiteY5-832" fmla="*/ 6665569 h 6893514"/>
                <a:gd name="connsiteX6-833" fmla="*/ 0 w 8631669"/>
                <a:gd name="connsiteY6-834" fmla="*/ 5968246 h 6893514"/>
                <a:gd name="connsiteX7-835" fmla="*/ 376230 w 8631669"/>
                <a:gd name="connsiteY7-836" fmla="*/ 3923167 h 6893514"/>
                <a:gd name="connsiteX0-837" fmla="*/ 376230 w 8631669"/>
                <a:gd name="connsiteY0-838" fmla="*/ 4059749 h 7030096"/>
                <a:gd name="connsiteX1-839" fmla="*/ 6328278 w 8631669"/>
                <a:gd name="connsiteY1-840" fmla="*/ 582643 h 7030096"/>
                <a:gd name="connsiteX2-841" fmla="*/ 7321534 w 8631669"/>
                <a:gd name="connsiteY2-842" fmla="*/ 18043 h 7030096"/>
                <a:gd name="connsiteX3-843" fmla="*/ 7932753 w 8631669"/>
                <a:gd name="connsiteY3-844" fmla="*/ 200326 h 7030096"/>
                <a:gd name="connsiteX4-845" fmla="*/ 8528177 w 8631669"/>
                <a:gd name="connsiteY4-846" fmla="*/ 939845 h 7030096"/>
                <a:gd name="connsiteX5-847" fmla="*/ 8631669 w 8631669"/>
                <a:gd name="connsiteY5-848" fmla="*/ 2123973 h 7030096"/>
                <a:gd name="connsiteX6-849" fmla="*/ 3040003 w 8631669"/>
                <a:gd name="connsiteY6-850" fmla="*/ 6802151 h 7030096"/>
                <a:gd name="connsiteX7-851" fmla="*/ 0 w 8631669"/>
                <a:gd name="connsiteY7-852" fmla="*/ 6104828 h 7030096"/>
                <a:gd name="connsiteX8-853" fmla="*/ 376230 w 8631669"/>
                <a:gd name="connsiteY8-854" fmla="*/ 4059749 h 7030096"/>
                <a:gd name="connsiteX0-855" fmla="*/ 376230 w 8631669"/>
                <a:gd name="connsiteY0-856" fmla="*/ 4041706 h 7012053"/>
                <a:gd name="connsiteX1-857" fmla="*/ 6328278 w 8631669"/>
                <a:gd name="connsiteY1-858" fmla="*/ 564600 h 7012053"/>
                <a:gd name="connsiteX2-859" fmla="*/ 7321534 w 8631669"/>
                <a:gd name="connsiteY2-860" fmla="*/ 0 h 7012053"/>
                <a:gd name="connsiteX3-861" fmla="*/ 7932753 w 8631669"/>
                <a:gd name="connsiteY3-862" fmla="*/ 182283 h 7012053"/>
                <a:gd name="connsiteX4-863" fmla="*/ 8528177 w 8631669"/>
                <a:gd name="connsiteY4-864" fmla="*/ 921802 h 7012053"/>
                <a:gd name="connsiteX5-865" fmla="*/ 8631669 w 8631669"/>
                <a:gd name="connsiteY5-866" fmla="*/ 2105930 h 7012053"/>
                <a:gd name="connsiteX6-867" fmla="*/ 3040003 w 8631669"/>
                <a:gd name="connsiteY6-868" fmla="*/ 6784108 h 7012053"/>
                <a:gd name="connsiteX7-869" fmla="*/ 0 w 8631669"/>
                <a:gd name="connsiteY7-870" fmla="*/ 6086785 h 7012053"/>
                <a:gd name="connsiteX8-871" fmla="*/ 376230 w 8631669"/>
                <a:gd name="connsiteY8-872" fmla="*/ 4041706 h 7012053"/>
              </a:gdLst>
              <a:ahLst/>
              <a:cxnLst>
                <a:cxn ang="0">
                  <a:pos x="connsiteX0-855" y="connsiteY0-856"/>
                </a:cxn>
                <a:cxn ang="0">
                  <a:pos x="connsiteX1-857" y="connsiteY1-858"/>
                </a:cxn>
                <a:cxn ang="0">
                  <a:pos x="connsiteX2-859" y="connsiteY2-860"/>
                </a:cxn>
                <a:cxn ang="0">
                  <a:pos x="connsiteX3-861" y="connsiteY3-862"/>
                </a:cxn>
                <a:cxn ang="0">
                  <a:pos x="connsiteX4-863" y="connsiteY4-864"/>
                </a:cxn>
                <a:cxn ang="0">
                  <a:pos x="connsiteX5-865" y="connsiteY5-866"/>
                </a:cxn>
                <a:cxn ang="0">
                  <a:pos x="connsiteX6-867" y="connsiteY6-868"/>
                </a:cxn>
                <a:cxn ang="0">
                  <a:pos x="connsiteX7-869" y="connsiteY7-870"/>
                </a:cxn>
                <a:cxn ang="0">
                  <a:pos x="connsiteX8-871" y="connsiteY8-872"/>
                </a:cxn>
              </a:cxnLst>
              <a:rect l="l" t="t" r="r" b="b"/>
              <a:pathLst>
                <a:path w="8631669" h="7012053">
                  <a:moveTo>
                    <a:pt x="376230" y="4041706"/>
                  </a:moveTo>
                  <a:lnTo>
                    <a:pt x="6328278" y="564600"/>
                  </a:lnTo>
                  <a:cubicBezTo>
                    <a:pt x="7535103" y="-85830"/>
                    <a:pt x="7054122" y="63719"/>
                    <a:pt x="7321534" y="0"/>
                  </a:cubicBezTo>
                  <a:cubicBezTo>
                    <a:pt x="7745464" y="75407"/>
                    <a:pt x="7780920" y="51837"/>
                    <a:pt x="7932753" y="182283"/>
                  </a:cubicBezTo>
                  <a:cubicBezTo>
                    <a:pt x="8060284" y="255158"/>
                    <a:pt x="8466624" y="696015"/>
                    <a:pt x="8528177" y="921802"/>
                  </a:cubicBezTo>
                  <a:lnTo>
                    <a:pt x="8631669" y="2105930"/>
                  </a:lnTo>
                  <a:lnTo>
                    <a:pt x="3040003" y="6784108"/>
                  </a:lnTo>
                  <a:cubicBezTo>
                    <a:pt x="1691244" y="7421498"/>
                    <a:pt x="528018" y="6569938"/>
                    <a:pt x="0" y="6086785"/>
                  </a:cubicBezTo>
                  <a:lnTo>
                    <a:pt x="376230" y="4041706"/>
                  </a:lnTo>
                  <a:close/>
                </a:path>
              </a:pathLst>
            </a:custGeom>
            <a:gradFill>
              <a:gsLst>
                <a:gs pos="0">
                  <a:schemeClr val="tx1">
                    <a:alpha val="77000"/>
                  </a:schemeClr>
                </a:gs>
                <a:gs pos="100000">
                  <a:schemeClr val="tx1">
                    <a:alpha val="0"/>
                  </a:schemeClr>
                </a:gs>
              </a:gsLst>
              <a:lin ang="0" scaled="0"/>
            </a:gradFill>
            <a:ln>
              <a:noFill/>
            </a:ln>
            <a:effectLst>
              <a:softEdge rad="596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87" name="组合 86"/>
            <p:cNvGrpSpPr/>
            <p:nvPr/>
          </p:nvGrpSpPr>
          <p:grpSpPr>
            <a:xfrm>
              <a:off x="2688989" y="1"/>
              <a:ext cx="6814022" cy="6858000"/>
              <a:chOff x="280988" y="226218"/>
              <a:chExt cx="6518276" cy="6560345"/>
            </a:xfrm>
          </p:grpSpPr>
          <p:sp>
            <p:nvSpPr>
              <p:cNvPr id="138" name="Freeform 5"/>
              <p:cNvSpPr/>
              <p:nvPr/>
            </p:nvSpPr>
            <p:spPr bwMode="auto">
              <a:xfrm>
                <a:off x="1631951" y="3146425"/>
                <a:ext cx="4700588" cy="3640138"/>
              </a:xfrm>
              <a:custGeom>
                <a:avLst/>
                <a:gdLst>
                  <a:gd name="T0" fmla="*/ 2825 w 2877"/>
                  <a:gd name="T1" fmla="*/ 167 h 2227"/>
                  <a:gd name="T2" fmla="*/ 2662 w 2877"/>
                  <a:gd name="T3" fmla="*/ 18 h 2227"/>
                  <a:gd name="T4" fmla="*/ 2628 w 2877"/>
                  <a:gd name="T5" fmla="*/ 0 h 2227"/>
                  <a:gd name="T6" fmla="*/ 0 w 2877"/>
                  <a:gd name="T7" fmla="*/ 2227 h 2227"/>
                  <a:gd name="T8" fmla="*/ 963 w 2877"/>
                  <a:gd name="T9" fmla="*/ 2227 h 2227"/>
                  <a:gd name="T10" fmla="*/ 2254 w 2877"/>
                  <a:gd name="T11" fmla="*/ 989 h 2227"/>
                  <a:gd name="T12" fmla="*/ 2825 w 2877"/>
                  <a:gd name="T13" fmla="*/ 167 h 2227"/>
                </a:gdLst>
                <a:ahLst/>
                <a:cxnLst>
                  <a:cxn ang="0">
                    <a:pos x="T0" y="T1"/>
                  </a:cxn>
                  <a:cxn ang="0">
                    <a:pos x="T2" y="T3"/>
                  </a:cxn>
                  <a:cxn ang="0">
                    <a:pos x="T4" y="T5"/>
                  </a:cxn>
                  <a:cxn ang="0">
                    <a:pos x="T6" y="T7"/>
                  </a:cxn>
                  <a:cxn ang="0">
                    <a:pos x="T8" y="T9"/>
                  </a:cxn>
                  <a:cxn ang="0">
                    <a:pos x="T10" y="T11"/>
                  </a:cxn>
                  <a:cxn ang="0">
                    <a:pos x="T12" y="T13"/>
                  </a:cxn>
                </a:cxnLst>
                <a:rect l="0" t="0" r="r" b="b"/>
                <a:pathLst>
                  <a:path w="2877" h="2227">
                    <a:moveTo>
                      <a:pt x="2825" y="167"/>
                    </a:moveTo>
                    <a:cubicBezTo>
                      <a:pt x="2813" y="107"/>
                      <a:pt x="2732" y="58"/>
                      <a:pt x="2662" y="18"/>
                    </a:cubicBezTo>
                    <a:cubicBezTo>
                      <a:pt x="2655" y="13"/>
                      <a:pt x="2644" y="8"/>
                      <a:pt x="2628" y="0"/>
                    </a:cubicBezTo>
                    <a:cubicBezTo>
                      <a:pt x="2113" y="840"/>
                      <a:pt x="456" y="1981"/>
                      <a:pt x="0" y="2227"/>
                    </a:cubicBezTo>
                    <a:cubicBezTo>
                      <a:pt x="963" y="2227"/>
                      <a:pt x="963" y="2227"/>
                      <a:pt x="963" y="2227"/>
                    </a:cubicBezTo>
                    <a:cubicBezTo>
                      <a:pt x="1263" y="1979"/>
                      <a:pt x="2064" y="1195"/>
                      <a:pt x="2254" y="989"/>
                    </a:cubicBezTo>
                    <a:cubicBezTo>
                      <a:pt x="2452" y="775"/>
                      <a:pt x="2877" y="387"/>
                      <a:pt x="2825" y="167"/>
                    </a:cubicBezTo>
                  </a:path>
                </a:pathLst>
              </a:custGeom>
              <a:gradFill>
                <a:gsLst>
                  <a:gs pos="100000">
                    <a:srgbClr val="9BAED1"/>
                  </a:gs>
                  <a:gs pos="0">
                    <a:srgbClr val="7791C1"/>
                  </a:gs>
                </a:gsLst>
                <a:lin ang="0" scaled="0"/>
              </a:gra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9" name="Freeform 21"/>
              <p:cNvSpPr/>
              <p:nvPr/>
            </p:nvSpPr>
            <p:spPr bwMode="auto">
              <a:xfrm>
                <a:off x="280988" y="2933700"/>
                <a:ext cx="5645150" cy="3852863"/>
              </a:xfrm>
              <a:custGeom>
                <a:avLst/>
                <a:gdLst>
                  <a:gd name="T0" fmla="*/ 3166 w 3455"/>
                  <a:gd name="T1" fmla="*/ 0 h 2357"/>
                  <a:gd name="T2" fmla="*/ 0 w 3455"/>
                  <a:gd name="T3" fmla="*/ 2187 h 2357"/>
                  <a:gd name="T4" fmla="*/ 0 w 3455"/>
                  <a:gd name="T5" fmla="*/ 2357 h 2357"/>
                  <a:gd name="T6" fmla="*/ 827 w 3455"/>
                  <a:gd name="T7" fmla="*/ 2357 h 2357"/>
                  <a:gd name="T8" fmla="*/ 3455 w 3455"/>
                  <a:gd name="T9" fmla="*/ 130 h 2357"/>
                  <a:gd name="T10" fmla="*/ 3166 w 3455"/>
                  <a:gd name="T11" fmla="*/ 0 h 2357"/>
                </a:gdLst>
                <a:ahLst/>
                <a:cxnLst>
                  <a:cxn ang="0">
                    <a:pos x="T0" y="T1"/>
                  </a:cxn>
                  <a:cxn ang="0">
                    <a:pos x="T2" y="T3"/>
                  </a:cxn>
                  <a:cxn ang="0">
                    <a:pos x="T4" y="T5"/>
                  </a:cxn>
                  <a:cxn ang="0">
                    <a:pos x="T6" y="T7"/>
                  </a:cxn>
                  <a:cxn ang="0">
                    <a:pos x="T8" y="T9"/>
                  </a:cxn>
                  <a:cxn ang="0">
                    <a:pos x="T10" y="T11"/>
                  </a:cxn>
                </a:cxnLst>
                <a:rect l="0" t="0" r="r" b="b"/>
                <a:pathLst>
                  <a:path w="3455" h="2357">
                    <a:moveTo>
                      <a:pt x="3166" y="0"/>
                    </a:moveTo>
                    <a:cubicBezTo>
                      <a:pt x="2246" y="1113"/>
                      <a:pt x="380" y="2043"/>
                      <a:pt x="0" y="2187"/>
                    </a:cubicBezTo>
                    <a:cubicBezTo>
                      <a:pt x="0" y="2290"/>
                      <a:pt x="0" y="2357"/>
                      <a:pt x="0" y="2357"/>
                    </a:cubicBezTo>
                    <a:cubicBezTo>
                      <a:pt x="827" y="2357"/>
                      <a:pt x="827" y="2357"/>
                      <a:pt x="827" y="2357"/>
                    </a:cubicBezTo>
                    <a:cubicBezTo>
                      <a:pt x="1283" y="2111"/>
                      <a:pt x="2940" y="970"/>
                      <a:pt x="3455" y="130"/>
                    </a:cubicBezTo>
                    <a:cubicBezTo>
                      <a:pt x="3398" y="102"/>
                      <a:pt x="3288" y="52"/>
                      <a:pt x="3166" y="0"/>
                    </a:cubicBezTo>
                  </a:path>
                </a:pathLst>
              </a:custGeom>
              <a:gradFill>
                <a:gsLst>
                  <a:gs pos="100000">
                    <a:srgbClr val="4368AA"/>
                  </a:gs>
                  <a:gs pos="2000">
                    <a:srgbClr val="748EBD"/>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0" name="Freeform 41"/>
              <p:cNvSpPr/>
              <p:nvPr/>
            </p:nvSpPr>
            <p:spPr bwMode="auto">
              <a:xfrm>
                <a:off x="280988" y="2759075"/>
                <a:ext cx="5173663" cy="3749675"/>
              </a:xfrm>
              <a:custGeom>
                <a:avLst/>
                <a:gdLst>
                  <a:gd name="T0" fmla="*/ 2911 w 3166"/>
                  <a:gd name="T1" fmla="*/ 0 h 2294"/>
                  <a:gd name="T2" fmla="*/ 0 w 3166"/>
                  <a:gd name="T3" fmla="*/ 1756 h 2294"/>
                  <a:gd name="T4" fmla="*/ 0 w 3166"/>
                  <a:gd name="T5" fmla="*/ 2294 h 2294"/>
                  <a:gd name="T6" fmla="*/ 3166 w 3166"/>
                  <a:gd name="T7" fmla="*/ 107 h 2294"/>
                  <a:gd name="T8" fmla="*/ 2911 w 3166"/>
                  <a:gd name="T9" fmla="*/ 0 h 2294"/>
                </a:gdLst>
                <a:ahLst/>
                <a:cxnLst>
                  <a:cxn ang="0">
                    <a:pos x="T0" y="T1"/>
                  </a:cxn>
                  <a:cxn ang="0">
                    <a:pos x="T2" y="T3"/>
                  </a:cxn>
                  <a:cxn ang="0">
                    <a:pos x="T4" y="T5"/>
                  </a:cxn>
                  <a:cxn ang="0">
                    <a:pos x="T6" y="T7"/>
                  </a:cxn>
                  <a:cxn ang="0">
                    <a:pos x="T8" y="T9"/>
                  </a:cxn>
                </a:cxnLst>
                <a:rect l="0" t="0" r="r" b="b"/>
                <a:pathLst>
                  <a:path w="3166" h="2294">
                    <a:moveTo>
                      <a:pt x="2911" y="0"/>
                    </a:moveTo>
                    <a:cubicBezTo>
                      <a:pt x="1955" y="873"/>
                      <a:pt x="587" y="1541"/>
                      <a:pt x="0" y="1756"/>
                    </a:cubicBezTo>
                    <a:cubicBezTo>
                      <a:pt x="0" y="2294"/>
                      <a:pt x="0" y="2294"/>
                      <a:pt x="0" y="2294"/>
                    </a:cubicBezTo>
                    <a:cubicBezTo>
                      <a:pt x="380" y="2150"/>
                      <a:pt x="2246" y="1220"/>
                      <a:pt x="3166" y="107"/>
                    </a:cubicBezTo>
                    <a:cubicBezTo>
                      <a:pt x="3082" y="71"/>
                      <a:pt x="2993" y="33"/>
                      <a:pt x="2911" y="0"/>
                    </a:cubicBezTo>
                  </a:path>
                </a:pathLst>
              </a:custGeom>
              <a:gradFill>
                <a:gsLst>
                  <a:gs pos="100000">
                    <a:srgbClr val="355590"/>
                  </a:gs>
                  <a:gs pos="2000">
                    <a:srgbClr val="355590"/>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1" name="Freeform 68"/>
              <p:cNvSpPr/>
              <p:nvPr/>
            </p:nvSpPr>
            <p:spPr bwMode="auto">
              <a:xfrm>
                <a:off x="280988" y="2517775"/>
                <a:ext cx="4756150" cy="3111500"/>
              </a:xfrm>
              <a:custGeom>
                <a:avLst/>
                <a:gdLst>
                  <a:gd name="T0" fmla="*/ 0 w 2911"/>
                  <a:gd name="T1" fmla="*/ 1904 h 1904"/>
                  <a:gd name="T2" fmla="*/ 2911 w 2911"/>
                  <a:gd name="T3" fmla="*/ 148 h 1904"/>
                  <a:gd name="T4" fmla="*/ 2736 w 2911"/>
                  <a:gd name="T5" fmla="*/ 80 h 1904"/>
                  <a:gd name="T6" fmla="*/ 0 w 2911"/>
                  <a:gd name="T7" fmla="*/ 1384 h 1904"/>
                  <a:gd name="T8" fmla="*/ 0 w 2911"/>
                  <a:gd name="T9" fmla="*/ 1904 h 1904"/>
                </a:gdLst>
                <a:ahLst/>
                <a:cxnLst>
                  <a:cxn ang="0">
                    <a:pos x="T0" y="T1"/>
                  </a:cxn>
                  <a:cxn ang="0">
                    <a:pos x="T2" y="T3"/>
                  </a:cxn>
                  <a:cxn ang="0">
                    <a:pos x="T4" y="T5"/>
                  </a:cxn>
                  <a:cxn ang="0">
                    <a:pos x="T6" y="T7"/>
                  </a:cxn>
                  <a:cxn ang="0">
                    <a:pos x="T8" y="T9"/>
                  </a:cxn>
                </a:cxnLst>
                <a:rect l="0" t="0" r="r" b="b"/>
                <a:pathLst>
                  <a:path w="2911" h="1904">
                    <a:moveTo>
                      <a:pt x="0" y="1904"/>
                    </a:moveTo>
                    <a:cubicBezTo>
                      <a:pt x="587" y="1689"/>
                      <a:pt x="1955" y="1021"/>
                      <a:pt x="2911" y="148"/>
                    </a:cubicBezTo>
                    <a:cubicBezTo>
                      <a:pt x="2846" y="121"/>
                      <a:pt x="2785" y="98"/>
                      <a:pt x="2736" y="80"/>
                    </a:cubicBezTo>
                    <a:cubicBezTo>
                      <a:pt x="2516" y="0"/>
                      <a:pt x="1508" y="988"/>
                      <a:pt x="0" y="1384"/>
                    </a:cubicBezTo>
                    <a:lnTo>
                      <a:pt x="0" y="1904"/>
                    </a:lnTo>
                    <a:close/>
                  </a:path>
                </a:pathLst>
              </a:custGeom>
              <a:gradFill>
                <a:gsLst>
                  <a:gs pos="100000">
                    <a:schemeClr val="accent2">
                      <a:lumMod val="50000"/>
                    </a:schemeClr>
                  </a:gs>
                  <a:gs pos="2000">
                    <a:srgbClr val="3D62A5"/>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nvGrpSpPr>
              <p:cNvPr id="142" name="Group 71"/>
              <p:cNvGrpSpPr>
                <a:grpSpLocks noChangeAspect="1"/>
              </p:cNvGrpSpPr>
              <p:nvPr/>
            </p:nvGrpSpPr>
            <p:grpSpPr bwMode="auto">
              <a:xfrm>
                <a:off x="4625975" y="2742406"/>
                <a:ext cx="1638301" cy="1174750"/>
                <a:chOff x="4287" y="2574"/>
                <a:chExt cx="1032" cy="740"/>
              </a:xfrm>
            </p:grpSpPr>
            <p:sp>
              <p:nvSpPr>
                <p:cNvPr id="147" name="AutoShape 70"/>
                <p:cNvSpPr>
                  <a:spLocks noChangeAspect="1" noChangeArrowheads="1" noTextEdit="1"/>
                </p:cNvSpPr>
                <p:nvPr/>
              </p:nvSpPr>
              <p:spPr bwMode="auto">
                <a:xfrm>
                  <a:off x="4298" y="2574"/>
                  <a:ext cx="1009"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8" name="Freeform 72"/>
                <p:cNvSpPr/>
                <p:nvPr/>
              </p:nvSpPr>
              <p:spPr bwMode="auto">
                <a:xfrm>
                  <a:off x="4298" y="2748"/>
                  <a:ext cx="1021" cy="566"/>
                </a:xfrm>
                <a:custGeom>
                  <a:avLst/>
                  <a:gdLst>
                    <a:gd name="T0" fmla="*/ 977 w 990"/>
                    <a:gd name="T1" fmla="*/ 294 h 548"/>
                    <a:gd name="T2" fmla="*/ 965 w 990"/>
                    <a:gd name="T3" fmla="*/ 209 h 548"/>
                    <a:gd name="T4" fmla="*/ 681 w 990"/>
                    <a:gd name="T5" fmla="*/ 11 h 548"/>
                    <a:gd name="T6" fmla="*/ 656 w 990"/>
                    <a:gd name="T7" fmla="*/ 0 h 548"/>
                    <a:gd name="T8" fmla="*/ 0 w 990"/>
                    <a:gd name="T9" fmla="*/ 280 h 548"/>
                    <a:gd name="T10" fmla="*/ 130 w 990"/>
                    <a:gd name="T11" fmla="*/ 452 h 548"/>
                    <a:gd name="T12" fmla="*/ 706 w 990"/>
                    <a:gd name="T13" fmla="*/ 319 h 548"/>
                    <a:gd name="T14" fmla="*/ 977 w 990"/>
                    <a:gd name="T15" fmla="*/ 294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0" h="548">
                      <a:moveTo>
                        <a:pt x="977" y="294"/>
                      </a:moveTo>
                      <a:cubicBezTo>
                        <a:pt x="982" y="264"/>
                        <a:pt x="979" y="236"/>
                        <a:pt x="965" y="209"/>
                      </a:cubicBezTo>
                      <a:cubicBezTo>
                        <a:pt x="922" y="133"/>
                        <a:pt x="805" y="69"/>
                        <a:pt x="681" y="11"/>
                      </a:cubicBezTo>
                      <a:cubicBezTo>
                        <a:pt x="673" y="7"/>
                        <a:pt x="665" y="4"/>
                        <a:pt x="656" y="0"/>
                      </a:cubicBezTo>
                      <a:cubicBezTo>
                        <a:pt x="428" y="26"/>
                        <a:pt x="174" y="168"/>
                        <a:pt x="0" y="280"/>
                      </a:cubicBezTo>
                      <a:cubicBezTo>
                        <a:pt x="5" y="357"/>
                        <a:pt x="42" y="421"/>
                        <a:pt x="130" y="452"/>
                      </a:cubicBezTo>
                      <a:cubicBezTo>
                        <a:pt x="405" y="548"/>
                        <a:pt x="541" y="417"/>
                        <a:pt x="706" y="319"/>
                      </a:cubicBezTo>
                      <a:cubicBezTo>
                        <a:pt x="872" y="220"/>
                        <a:pt x="990" y="171"/>
                        <a:pt x="977" y="294"/>
                      </a:cubicBezTo>
                    </a:path>
                  </a:pathLst>
                </a:custGeom>
                <a:gradFill>
                  <a:gsLst>
                    <a:gs pos="0">
                      <a:srgbClr val="4C6CA6"/>
                    </a:gs>
                    <a:gs pos="100000">
                      <a:srgbClr val="7791C1"/>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9" name="Freeform 75"/>
                <p:cNvSpPr/>
                <p:nvPr/>
              </p:nvSpPr>
              <p:spPr bwMode="auto">
                <a:xfrm>
                  <a:off x="4287" y="2574"/>
                  <a:ext cx="688" cy="463"/>
                </a:xfrm>
                <a:custGeom>
                  <a:avLst/>
                  <a:gdLst>
                    <a:gd name="T0" fmla="*/ 667 w 667"/>
                    <a:gd name="T1" fmla="*/ 168 h 448"/>
                    <a:gd name="T2" fmla="*/ 243 w 667"/>
                    <a:gd name="T3" fmla="*/ 0 h 448"/>
                    <a:gd name="T4" fmla="*/ 11 w 667"/>
                    <a:gd name="T5" fmla="*/ 448 h 448"/>
                    <a:gd name="T6" fmla="*/ 667 w 667"/>
                    <a:gd name="T7" fmla="*/ 168 h 448"/>
                  </a:gdLst>
                  <a:ahLst/>
                  <a:cxnLst>
                    <a:cxn ang="0">
                      <a:pos x="T0" y="T1"/>
                    </a:cxn>
                    <a:cxn ang="0">
                      <a:pos x="T2" y="T3"/>
                    </a:cxn>
                    <a:cxn ang="0">
                      <a:pos x="T4" y="T5"/>
                    </a:cxn>
                    <a:cxn ang="0">
                      <a:pos x="T6" y="T7"/>
                    </a:cxn>
                  </a:cxnLst>
                  <a:rect l="0" t="0" r="r" b="b"/>
                  <a:pathLst>
                    <a:path w="667" h="448">
                      <a:moveTo>
                        <a:pt x="667" y="168"/>
                      </a:moveTo>
                      <a:cubicBezTo>
                        <a:pt x="494" y="89"/>
                        <a:pt x="307" y="26"/>
                        <a:pt x="243" y="0"/>
                      </a:cubicBezTo>
                      <a:cubicBezTo>
                        <a:pt x="134" y="66"/>
                        <a:pt x="0" y="284"/>
                        <a:pt x="11" y="448"/>
                      </a:cubicBezTo>
                      <a:cubicBezTo>
                        <a:pt x="185" y="336"/>
                        <a:pt x="439" y="194"/>
                        <a:pt x="667" y="168"/>
                      </a:cubicBezTo>
                      <a:close/>
                    </a:path>
                  </a:pathLst>
                </a:custGeom>
                <a:gradFill>
                  <a:gsLst>
                    <a:gs pos="100000">
                      <a:srgbClr val="7791C1"/>
                    </a:gs>
                    <a:gs pos="0">
                      <a:srgbClr val="3E609C"/>
                    </a:gs>
                  </a:gsLst>
                  <a:lin ang="0" scaled="0"/>
                </a:gradFill>
                <a:ln>
                  <a:noFill/>
                </a:ln>
                <a:effectLst>
                  <a:outerShdw blurRad="190500" dist="127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143" name="Freeform 79"/>
              <p:cNvSpPr>
                <a:spLocks noEditPoints="1"/>
              </p:cNvSpPr>
              <p:nvPr/>
            </p:nvSpPr>
            <p:spPr bwMode="auto">
              <a:xfrm>
                <a:off x="3762376" y="226218"/>
                <a:ext cx="3036888" cy="3541713"/>
              </a:xfrm>
              <a:custGeom>
                <a:avLst/>
                <a:gdLst>
                  <a:gd name="T0" fmla="*/ 197 w 1859"/>
                  <a:gd name="T1" fmla="*/ 1970 h 2166"/>
                  <a:gd name="T2" fmla="*/ 197 w 1859"/>
                  <a:gd name="T3" fmla="*/ 1970 h 2166"/>
                  <a:gd name="T4" fmla="*/ 193 w 1859"/>
                  <a:gd name="T5" fmla="*/ 1969 h 2166"/>
                  <a:gd name="T6" fmla="*/ 197 w 1859"/>
                  <a:gd name="T7" fmla="*/ 1970 h 2166"/>
                  <a:gd name="T8" fmla="*/ 1509 w 1859"/>
                  <a:gd name="T9" fmla="*/ 0 h 2166"/>
                  <a:gd name="T10" fmla="*/ 243 w 1859"/>
                  <a:gd name="T11" fmla="*/ 1315 h 2166"/>
                  <a:gd name="T12" fmla="*/ 197 w 1859"/>
                  <a:gd name="T13" fmla="*/ 1970 h 2166"/>
                  <a:gd name="T14" fmla="*/ 698 w 1859"/>
                  <a:gd name="T15" fmla="*/ 2166 h 2166"/>
                  <a:gd name="T16" fmla="*/ 819 w 1859"/>
                  <a:gd name="T17" fmla="*/ 1555 h 2166"/>
                  <a:gd name="T18" fmla="*/ 1859 w 1859"/>
                  <a:gd name="T19" fmla="*/ 699 h 2166"/>
                  <a:gd name="T20" fmla="*/ 1859 w 1859"/>
                  <a:gd name="T21" fmla="*/ 0 h 2166"/>
                  <a:gd name="T22" fmla="*/ 1509 w 1859"/>
                  <a:gd name="T23"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9" h="2166">
                    <a:moveTo>
                      <a:pt x="197" y="1970"/>
                    </a:moveTo>
                    <a:cubicBezTo>
                      <a:pt x="197" y="1970"/>
                      <a:pt x="197" y="1970"/>
                      <a:pt x="197" y="1970"/>
                    </a:cubicBezTo>
                    <a:cubicBezTo>
                      <a:pt x="195" y="1970"/>
                      <a:pt x="194" y="1969"/>
                      <a:pt x="193" y="1969"/>
                    </a:cubicBezTo>
                    <a:cubicBezTo>
                      <a:pt x="194" y="1969"/>
                      <a:pt x="195" y="1970"/>
                      <a:pt x="197" y="1970"/>
                    </a:cubicBezTo>
                    <a:moveTo>
                      <a:pt x="1509" y="0"/>
                    </a:moveTo>
                    <a:cubicBezTo>
                      <a:pt x="1002" y="377"/>
                      <a:pt x="460" y="976"/>
                      <a:pt x="243" y="1315"/>
                    </a:cubicBezTo>
                    <a:cubicBezTo>
                      <a:pt x="0" y="1696"/>
                      <a:pt x="84" y="1923"/>
                      <a:pt x="197" y="1970"/>
                    </a:cubicBezTo>
                    <a:cubicBezTo>
                      <a:pt x="463" y="2077"/>
                      <a:pt x="681" y="2163"/>
                      <a:pt x="698" y="2166"/>
                    </a:cubicBezTo>
                    <a:cubicBezTo>
                      <a:pt x="586" y="2119"/>
                      <a:pt x="555" y="1878"/>
                      <a:pt x="819" y="1555"/>
                    </a:cubicBezTo>
                    <a:cubicBezTo>
                      <a:pt x="1083" y="1232"/>
                      <a:pt x="1383" y="915"/>
                      <a:pt x="1859" y="699"/>
                    </a:cubicBezTo>
                    <a:cubicBezTo>
                      <a:pt x="1859" y="390"/>
                      <a:pt x="1859" y="0"/>
                      <a:pt x="1859" y="0"/>
                    </a:cubicBezTo>
                    <a:cubicBezTo>
                      <a:pt x="1509" y="0"/>
                      <a:pt x="1509" y="0"/>
                      <a:pt x="1509" y="0"/>
                    </a:cubicBezTo>
                  </a:path>
                </a:pathLst>
              </a:custGeom>
              <a:gradFill>
                <a:gsLst>
                  <a:gs pos="0">
                    <a:srgbClr val="708BBE"/>
                  </a:gs>
                  <a:gs pos="100000">
                    <a:srgbClr val="718CBE"/>
                  </a:gs>
                </a:gsLst>
                <a:lin ang="0" scaled="0"/>
              </a:gra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4" name="Freeform 93"/>
              <p:cNvSpPr/>
              <p:nvPr/>
            </p:nvSpPr>
            <p:spPr bwMode="auto">
              <a:xfrm>
                <a:off x="2973389" y="226218"/>
                <a:ext cx="3254376" cy="3221038"/>
              </a:xfrm>
              <a:custGeom>
                <a:avLst/>
                <a:gdLst>
                  <a:gd name="T0" fmla="*/ 1080 w 1992"/>
                  <a:gd name="T1" fmla="*/ 0 h 1970"/>
                  <a:gd name="T2" fmla="*/ 166 w 1992"/>
                  <a:gd name="T3" fmla="*/ 1166 h 1970"/>
                  <a:gd name="T4" fmla="*/ 130 w 1992"/>
                  <a:gd name="T5" fmla="*/ 1747 h 1970"/>
                  <a:gd name="T6" fmla="*/ 680 w 1992"/>
                  <a:gd name="T7" fmla="*/ 1970 h 1970"/>
                  <a:gd name="T8" fmla="*/ 726 w 1992"/>
                  <a:gd name="T9" fmla="*/ 1315 h 1970"/>
                  <a:gd name="T10" fmla="*/ 1992 w 1992"/>
                  <a:gd name="T11" fmla="*/ 0 h 1970"/>
                  <a:gd name="T12" fmla="*/ 1080 w 1992"/>
                  <a:gd name="T13" fmla="*/ 0 h 1970"/>
                </a:gdLst>
                <a:ahLst/>
                <a:cxnLst>
                  <a:cxn ang="0">
                    <a:pos x="T0" y="T1"/>
                  </a:cxn>
                  <a:cxn ang="0">
                    <a:pos x="T2" y="T3"/>
                  </a:cxn>
                  <a:cxn ang="0">
                    <a:pos x="T4" y="T5"/>
                  </a:cxn>
                  <a:cxn ang="0">
                    <a:pos x="T6" y="T7"/>
                  </a:cxn>
                  <a:cxn ang="0">
                    <a:pos x="T8" y="T9"/>
                  </a:cxn>
                  <a:cxn ang="0">
                    <a:pos x="T10" y="T11"/>
                  </a:cxn>
                  <a:cxn ang="0">
                    <a:pos x="T12" y="T13"/>
                  </a:cxn>
                </a:cxnLst>
                <a:rect l="0" t="0" r="r" b="b"/>
                <a:pathLst>
                  <a:path w="1992" h="1970">
                    <a:moveTo>
                      <a:pt x="1080" y="0"/>
                    </a:moveTo>
                    <a:cubicBezTo>
                      <a:pt x="716" y="350"/>
                      <a:pt x="307" y="847"/>
                      <a:pt x="166" y="1166"/>
                    </a:cubicBezTo>
                    <a:cubicBezTo>
                      <a:pt x="0" y="1542"/>
                      <a:pt x="51" y="1677"/>
                      <a:pt x="130" y="1747"/>
                    </a:cubicBezTo>
                    <a:cubicBezTo>
                      <a:pt x="306" y="1819"/>
                      <a:pt x="503" y="1899"/>
                      <a:pt x="680" y="1970"/>
                    </a:cubicBezTo>
                    <a:cubicBezTo>
                      <a:pt x="567" y="1923"/>
                      <a:pt x="483" y="1696"/>
                      <a:pt x="726" y="1315"/>
                    </a:cubicBezTo>
                    <a:cubicBezTo>
                      <a:pt x="943" y="976"/>
                      <a:pt x="1485" y="377"/>
                      <a:pt x="1992" y="0"/>
                    </a:cubicBezTo>
                    <a:cubicBezTo>
                      <a:pt x="1080" y="0"/>
                      <a:pt x="1080" y="0"/>
                      <a:pt x="1080" y="0"/>
                    </a:cubicBezTo>
                  </a:path>
                </a:pathLst>
              </a:custGeom>
              <a:gradFill>
                <a:gsLst>
                  <a:gs pos="0">
                    <a:srgbClr val="748EBD"/>
                  </a:gs>
                  <a:gs pos="100000">
                    <a:srgbClr val="3B62A7"/>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5" name="Freeform 96"/>
              <p:cNvSpPr/>
              <p:nvPr/>
            </p:nvSpPr>
            <p:spPr bwMode="auto">
              <a:xfrm>
                <a:off x="2190751" y="226218"/>
                <a:ext cx="2546350" cy="2855913"/>
              </a:xfrm>
              <a:custGeom>
                <a:avLst/>
                <a:gdLst>
                  <a:gd name="T0" fmla="*/ 813 w 1559"/>
                  <a:gd name="T1" fmla="*/ 0 h 1747"/>
                  <a:gd name="T2" fmla="*/ 157 w 1559"/>
                  <a:gd name="T3" fmla="*/ 965 h 1747"/>
                  <a:gd name="T4" fmla="*/ 125 w 1559"/>
                  <a:gd name="T5" fmla="*/ 1544 h 1747"/>
                  <a:gd name="T6" fmla="*/ 609 w 1559"/>
                  <a:gd name="T7" fmla="*/ 1747 h 1747"/>
                  <a:gd name="T8" fmla="*/ 645 w 1559"/>
                  <a:gd name="T9" fmla="*/ 1166 h 1747"/>
                  <a:gd name="T10" fmla="*/ 1559 w 1559"/>
                  <a:gd name="T11" fmla="*/ 0 h 1747"/>
                  <a:gd name="T12" fmla="*/ 813 w 1559"/>
                  <a:gd name="T13" fmla="*/ 0 h 1747"/>
                </a:gdLst>
                <a:ahLst/>
                <a:cxnLst>
                  <a:cxn ang="0">
                    <a:pos x="T0" y="T1"/>
                  </a:cxn>
                  <a:cxn ang="0">
                    <a:pos x="T2" y="T3"/>
                  </a:cxn>
                  <a:cxn ang="0">
                    <a:pos x="T4" y="T5"/>
                  </a:cxn>
                  <a:cxn ang="0">
                    <a:pos x="T6" y="T7"/>
                  </a:cxn>
                  <a:cxn ang="0">
                    <a:pos x="T8" y="T9"/>
                  </a:cxn>
                  <a:cxn ang="0">
                    <a:pos x="T10" y="T11"/>
                  </a:cxn>
                  <a:cxn ang="0">
                    <a:pos x="T12" y="T13"/>
                  </a:cxn>
                </a:cxnLst>
                <a:rect l="0" t="0" r="r" b="b"/>
                <a:pathLst>
                  <a:path w="1559" h="1747">
                    <a:moveTo>
                      <a:pt x="813" y="0"/>
                    </a:moveTo>
                    <a:cubicBezTo>
                      <a:pt x="524" y="289"/>
                      <a:pt x="263" y="704"/>
                      <a:pt x="157" y="965"/>
                    </a:cubicBezTo>
                    <a:cubicBezTo>
                      <a:pt x="0" y="1352"/>
                      <a:pt x="56" y="1464"/>
                      <a:pt x="125" y="1544"/>
                    </a:cubicBezTo>
                    <a:cubicBezTo>
                      <a:pt x="166" y="1564"/>
                      <a:pt x="366" y="1648"/>
                      <a:pt x="609" y="1747"/>
                    </a:cubicBezTo>
                    <a:cubicBezTo>
                      <a:pt x="530" y="1677"/>
                      <a:pt x="479" y="1542"/>
                      <a:pt x="645" y="1166"/>
                    </a:cubicBezTo>
                    <a:cubicBezTo>
                      <a:pt x="786" y="847"/>
                      <a:pt x="1195" y="350"/>
                      <a:pt x="1559" y="0"/>
                    </a:cubicBezTo>
                    <a:cubicBezTo>
                      <a:pt x="813" y="0"/>
                      <a:pt x="813" y="0"/>
                      <a:pt x="813" y="0"/>
                    </a:cubicBezTo>
                  </a:path>
                </a:pathLst>
              </a:custGeom>
              <a:gradFill>
                <a:gsLst>
                  <a:gs pos="0">
                    <a:srgbClr val="355590"/>
                  </a:gs>
                  <a:gs pos="100000">
                    <a:srgbClr val="355590"/>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6" name="Freeform 99"/>
              <p:cNvSpPr/>
              <p:nvPr/>
            </p:nvSpPr>
            <p:spPr bwMode="auto">
              <a:xfrm>
                <a:off x="1473201" y="226218"/>
                <a:ext cx="2044700" cy="2524126"/>
              </a:xfrm>
              <a:custGeom>
                <a:avLst/>
                <a:gdLst>
                  <a:gd name="T0" fmla="*/ 520 w 1252"/>
                  <a:gd name="T1" fmla="*/ 0 h 1544"/>
                  <a:gd name="T2" fmla="*/ 240 w 1252"/>
                  <a:gd name="T3" fmla="*/ 1324 h 1544"/>
                  <a:gd name="T4" fmla="*/ 564 w 1252"/>
                  <a:gd name="T5" fmla="*/ 1544 h 1544"/>
                  <a:gd name="T6" fmla="*/ 596 w 1252"/>
                  <a:gd name="T7" fmla="*/ 965 h 1544"/>
                  <a:gd name="T8" fmla="*/ 1252 w 1252"/>
                  <a:gd name="T9" fmla="*/ 0 h 1544"/>
                  <a:gd name="T10" fmla="*/ 520 w 1252"/>
                  <a:gd name="T11" fmla="*/ 0 h 1544"/>
                </a:gdLst>
                <a:ahLst/>
                <a:cxnLst>
                  <a:cxn ang="0">
                    <a:pos x="T0" y="T1"/>
                  </a:cxn>
                  <a:cxn ang="0">
                    <a:pos x="T2" y="T3"/>
                  </a:cxn>
                  <a:cxn ang="0">
                    <a:pos x="T4" y="T5"/>
                  </a:cxn>
                  <a:cxn ang="0">
                    <a:pos x="T6" y="T7"/>
                  </a:cxn>
                  <a:cxn ang="0">
                    <a:pos x="T8" y="T9"/>
                  </a:cxn>
                  <a:cxn ang="0">
                    <a:pos x="T10" y="T11"/>
                  </a:cxn>
                </a:cxnLst>
                <a:rect l="0" t="0" r="r" b="b"/>
                <a:pathLst>
                  <a:path w="1252" h="1544">
                    <a:moveTo>
                      <a:pt x="520" y="0"/>
                    </a:moveTo>
                    <a:cubicBezTo>
                      <a:pt x="278" y="242"/>
                      <a:pt x="0" y="1084"/>
                      <a:pt x="240" y="1324"/>
                    </a:cubicBezTo>
                    <a:cubicBezTo>
                      <a:pt x="348" y="1432"/>
                      <a:pt x="442" y="1488"/>
                      <a:pt x="564" y="1544"/>
                    </a:cubicBezTo>
                    <a:cubicBezTo>
                      <a:pt x="495" y="1464"/>
                      <a:pt x="439" y="1352"/>
                      <a:pt x="596" y="965"/>
                    </a:cubicBezTo>
                    <a:cubicBezTo>
                      <a:pt x="702" y="704"/>
                      <a:pt x="963" y="289"/>
                      <a:pt x="1252" y="0"/>
                    </a:cubicBezTo>
                    <a:lnTo>
                      <a:pt x="520" y="0"/>
                    </a:lnTo>
                    <a:close/>
                  </a:path>
                </a:pathLst>
              </a:custGeom>
              <a:gradFill>
                <a:gsLst>
                  <a:gs pos="0">
                    <a:srgbClr val="26406E"/>
                  </a:gs>
                  <a:gs pos="100000">
                    <a:srgbClr val="3C61A3"/>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88" name="Freeform 103"/>
            <p:cNvSpPr>
              <a:spLocks noEditPoints="1"/>
            </p:cNvSpPr>
            <p:nvPr/>
          </p:nvSpPr>
          <p:spPr bwMode="auto">
            <a:xfrm>
              <a:off x="3001548" y="4745000"/>
              <a:ext cx="456484" cy="420703"/>
            </a:xfrm>
            <a:custGeom>
              <a:avLst/>
              <a:gdLst>
                <a:gd name="T0" fmla="*/ 49 w 312"/>
                <a:gd name="T1" fmla="*/ 133 h 288"/>
                <a:gd name="T2" fmla="*/ 7 w 312"/>
                <a:gd name="T3" fmla="*/ 217 h 288"/>
                <a:gd name="T4" fmla="*/ 105 w 312"/>
                <a:gd name="T5" fmla="*/ 274 h 288"/>
                <a:gd name="T6" fmla="*/ 146 w 312"/>
                <a:gd name="T7" fmla="*/ 269 h 288"/>
                <a:gd name="T8" fmla="*/ 182 w 312"/>
                <a:gd name="T9" fmla="*/ 256 h 288"/>
                <a:gd name="T10" fmla="*/ 234 w 312"/>
                <a:gd name="T11" fmla="*/ 288 h 288"/>
                <a:gd name="T12" fmla="*/ 211 w 312"/>
                <a:gd name="T13" fmla="*/ 238 h 288"/>
                <a:gd name="T14" fmla="*/ 247 w 312"/>
                <a:gd name="T15" fmla="*/ 174 h 288"/>
                <a:gd name="T16" fmla="*/ 201 w 312"/>
                <a:gd name="T17" fmla="*/ 192 h 288"/>
                <a:gd name="T18" fmla="*/ 166 w 312"/>
                <a:gd name="T19" fmla="*/ 197 h 288"/>
                <a:gd name="T20" fmla="*/ 128 w 312"/>
                <a:gd name="T21" fmla="*/ 240 h 288"/>
                <a:gd name="T22" fmla="*/ 117 w 312"/>
                <a:gd name="T23" fmla="*/ 192 h 288"/>
                <a:gd name="T24" fmla="*/ 49 w 312"/>
                <a:gd name="T25" fmla="*/ 133 h 288"/>
                <a:gd name="T26" fmla="*/ 247 w 312"/>
                <a:gd name="T27" fmla="*/ 174 h 288"/>
                <a:gd name="T28" fmla="*/ 247 w 312"/>
                <a:gd name="T29" fmla="*/ 174 h 288"/>
                <a:gd name="T30" fmla="*/ 247 w 312"/>
                <a:gd name="T31" fmla="*/ 174 h 288"/>
                <a:gd name="T32" fmla="*/ 203 w 312"/>
                <a:gd name="T33" fmla="*/ 0 h 288"/>
                <a:gd name="T34" fmla="*/ 161 w 312"/>
                <a:gd name="T35" fmla="*/ 5 h 288"/>
                <a:gd name="T36" fmla="*/ 63 w 312"/>
                <a:gd name="T37" fmla="*/ 116 h 288"/>
                <a:gd name="T38" fmla="*/ 130 w 312"/>
                <a:gd name="T39" fmla="*/ 170 h 288"/>
                <a:gd name="T40" fmla="*/ 138 w 312"/>
                <a:gd name="T41" fmla="*/ 203 h 288"/>
                <a:gd name="T42" fmla="*/ 164 w 312"/>
                <a:gd name="T43" fmla="*/ 173 h 288"/>
                <a:gd name="T44" fmla="*/ 202 w 312"/>
                <a:gd name="T45" fmla="*/ 168 h 288"/>
                <a:gd name="T46" fmla="*/ 300 w 312"/>
                <a:gd name="T47" fmla="*/ 57 h 288"/>
                <a:gd name="T48" fmla="*/ 203 w 312"/>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288">
                  <a:moveTo>
                    <a:pt x="49" y="133"/>
                  </a:moveTo>
                  <a:cubicBezTo>
                    <a:pt x="17" y="156"/>
                    <a:pt x="0" y="188"/>
                    <a:pt x="7" y="217"/>
                  </a:cubicBezTo>
                  <a:cubicBezTo>
                    <a:pt x="16" y="253"/>
                    <a:pt x="56" y="274"/>
                    <a:pt x="105" y="274"/>
                  </a:cubicBezTo>
                  <a:cubicBezTo>
                    <a:pt x="118" y="274"/>
                    <a:pt x="132" y="273"/>
                    <a:pt x="146" y="269"/>
                  </a:cubicBezTo>
                  <a:cubicBezTo>
                    <a:pt x="159" y="266"/>
                    <a:pt x="171" y="262"/>
                    <a:pt x="182" y="256"/>
                  </a:cubicBezTo>
                  <a:cubicBezTo>
                    <a:pt x="234" y="288"/>
                    <a:pt x="234" y="288"/>
                    <a:pt x="234" y="288"/>
                  </a:cubicBezTo>
                  <a:cubicBezTo>
                    <a:pt x="211" y="238"/>
                    <a:pt x="211" y="238"/>
                    <a:pt x="211" y="238"/>
                  </a:cubicBezTo>
                  <a:cubicBezTo>
                    <a:pt x="233" y="220"/>
                    <a:pt x="246" y="197"/>
                    <a:pt x="247" y="174"/>
                  </a:cubicBezTo>
                  <a:cubicBezTo>
                    <a:pt x="233" y="181"/>
                    <a:pt x="218" y="188"/>
                    <a:pt x="201" y="192"/>
                  </a:cubicBezTo>
                  <a:cubicBezTo>
                    <a:pt x="189" y="195"/>
                    <a:pt x="178" y="196"/>
                    <a:pt x="166" y="197"/>
                  </a:cubicBezTo>
                  <a:cubicBezTo>
                    <a:pt x="162" y="202"/>
                    <a:pt x="128" y="240"/>
                    <a:pt x="128" y="240"/>
                  </a:cubicBezTo>
                  <a:cubicBezTo>
                    <a:pt x="128" y="240"/>
                    <a:pt x="119" y="201"/>
                    <a:pt x="117" y="192"/>
                  </a:cubicBezTo>
                  <a:cubicBezTo>
                    <a:pt x="82" y="183"/>
                    <a:pt x="56" y="161"/>
                    <a:pt x="49" y="133"/>
                  </a:cubicBezTo>
                  <a:moveTo>
                    <a:pt x="247" y="174"/>
                  </a:moveTo>
                  <a:cubicBezTo>
                    <a:pt x="247" y="174"/>
                    <a:pt x="247" y="174"/>
                    <a:pt x="247" y="174"/>
                  </a:cubicBezTo>
                  <a:cubicBezTo>
                    <a:pt x="247" y="174"/>
                    <a:pt x="247" y="174"/>
                    <a:pt x="247" y="174"/>
                  </a:cubicBezTo>
                  <a:moveTo>
                    <a:pt x="203" y="0"/>
                  </a:moveTo>
                  <a:cubicBezTo>
                    <a:pt x="190" y="0"/>
                    <a:pt x="176" y="2"/>
                    <a:pt x="161" y="5"/>
                  </a:cubicBezTo>
                  <a:cubicBezTo>
                    <a:pt x="96" y="21"/>
                    <a:pt x="52" y="71"/>
                    <a:pt x="63" y="116"/>
                  </a:cubicBezTo>
                  <a:cubicBezTo>
                    <a:pt x="70" y="144"/>
                    <a:pt x="96" y="163"/>
                    <a:pt x="130" y="170"/>
                  </a:cubicBezTo>
                  <a:cubicBezTo>
                    <a:pt x="138" y="203"/>
                    <a:pt x="138" y="203"/>
                    <a:pt x="138" y="203"/>
                  </a:cubicBezTo>
                  <a:cubicBezTo>
                    <a:pt x="164" y="173"/>
                    <a:pt x="164" y="173"/>
                    <a:pt x="164" y="173"/>
                  </a:cubicBezTo>
                  <a:cubicBezTo>
                    <a:pt x="177" y="173"/>
                    <a:pt x="189" y="171"/>
                    <a:pt x="202" y="168"/>
                  </a:cubicBezTo>
                  <a:cubicBezTo>
                    <a:pt x="267" y="152"/>
                    <a:pt x="312" y="102"/>
                    <a:pt x="300" y="57"/>
                  </a:cubicBezTo>
                  <a:cubicBezTo>
                    <a:pt x="292" y="22"/>
                    <a:pt x="252" y="0"/>
                    <a:pt x="203"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9" name="Freeform 107"/>
            <p:cNvSpPr>
              <a:spLocks noEditPoints="1"/>
            </p:cNvSpPr>
            <p:nvPr/>
          </p:nvSpPr>
          <p:spPr bwMode="auto">
            <a:xfrm>
              <a:off x="3186022" y="5458782"/>
              <a:ext cx="531354" cy="540537"/>
            </a:xfrm>
            <a:custGeom>
              <a:avLst/>
              <a:gdLst>
                <a:gd name="T0" fmla="*/ 97 w 402"/>
                <a:gd name="T1" fmla="*/ 101 h 408"/>
                <a:gd name="T2" fmla="*/ 62 w 402"/>
                <a:gd name="T3" fmla="*/ 161 h 408"/>
                <a:gd name="T4" fmla="*/ 11 w 402"/>
                <a:gd name="T5" fmla="*/ 188 h 408"/>
                <a:gd name="T6" fmla="*/ 28 w 402"/>
                <a:gd name="T7" fmla="*/ 255 h 408"/>
                <a:gd name="T8" fmla="*/ 12 w 402"/>
                <a:gd name="T9" fmla="*/ 310 h 408"/>
                <a:gd name="T10" fmla="*/ 71 w 402"/>
                <a:gd name="T11" fmla="*/ 346 h 408"/>
                <a:gd name="T12" fmla="*/ 98 w 402"/>
                <a:gd name="T13" fmla="*/ 396 h 408"/>
                <a:gd name="T14" fmla="*/ 159 w 402"/>
                <a:gd name="T15" fmla="*/ 379 h 408"/>
                <a:gd name="T16" fmla="*/ 173 w 402"/>
                <a:gd name="T17" fmla="*/ 408 h 408"/>
                <a:gd name="T18" fmla="*/ 214 w 402"/>
                <a:gd name="T19" fmla="*/ 367 h 408"/>
                <a:gd name="T20" fmla="*/ 281 w 402"/>
                <a:gd name="T21" fmla="*/ 351 h 408"/>
                <a:gd name="T22" fmla="*/ 282 w 402"/>
                <a:gd name="T23" fmla="*/ 294 h 408"/>
                <a:gd name="T24" fmla="*/ 318 w 402"/>
                <a:gd name="T25" fmla="*/ 235 h 408"/>
                <a:gd name="T26" fmla="*/ 278 w 402"/>
                <a:gd name="T27" fmla="*/ 194 h 408"/>
                <a:gd name="T28" fmla="*/ 262 w 402"/>
                <a:gd name="T29" fmla="*/ 126 h 408"/>
                <a:gd name="T30" fmla="*/ 204 w 402"/>
                <a:gd name="T31" fmla="*/ 126 h 408"/>
                <a:gd name="T32" fmla="*/ 152 w 402"/>
                <a:gd name="T33" fmla="*/ 118 h 408"/>
                <a:gd name="T34" fmla="*/ 159 w 402"/>
                <a:gd name="T35" fmla="*/ 348 h 408"/>
                <a:gd name="T36" fmla="*/ 135 w 402"/>
                <a:gd name="T37" fmla="*/ 152 h 408"/>
                <a:gd name="T38" fmla="*/ 256 w 402"/>
                <a:gd name="T39" fmla="*/ 225 h 408"/>
                <a:gd name="T40" fmla="*/ 159 w 402"/>
                <a:gd name="T41" fmla="*/ 348 h 408"/>
                <a:gd name="T42" fmla="*/ 288 w 402"/>
                <a:gd name="T43" fmla="*/ 86 h 408"/>
                <a:gd name="T44" fmla="*/ 326 w 402"/>
                <a:gd name="T45" fmla="*/ 37 h 408"/>
                <a:gd name="T46" fmla="*/ 335 w 402"/>
                <a:gd name="T47" fmla="*/ 115 h 408"/>
                <a:gd name="T48" fmla="*/ 319 w 402"/>
                <a:gd name="T49" fmla="*/ 0 h 408"/>
                <a:gd name="T50" fmla="*/ 300 w 402"/>
                <a:gd name="T51" fmla="*/ 20 h 408"/>
                <a:gd name="T52" fmla="*/ 267 w 402"/>
                <a:gd name="T53" fmla="*/ 27 h 408"/>
                <a:gd name="T54" fmla="*/ 267 w 402"/>
                <a:gd name="T55" fmla="*/ 55 h 408"/>
                <a:gd name="T56" fmla="*/ 249 w 402"/>
                <a:gd name="T57" fmla="*/ 83 h 408"/>
                <a:gd name="T58" fmla="*/ 269 w 402"/>
                <a:gd name="T59" fmla="*/ 103 h 408"/>
                <a:gd name="T60" fmla="*/ 277 w 402"/>
                <a:gd name="T61" fmla="*/ 135 h 408"/>
                <a:gd name="T62" fmla="*/ 304 w 402"/>
                <a:gd name="T63" fmla="*/ 136 h 408"/>
                <a:gd name="T64" fmla="*/ 329 w 402"/>
                <a:gd name="T65" fmla="*/ 140 h 408"/>
                <a:gd name="T66" fmla="*/ 356 w 402"/>
                <a:gd name="T67" fmla="*/ 147 h 408"/>
                <a:gd name="T68" fmla="*/ 373 w 402"/>
                <a:gd name="T69" fmla="*/ 119 h 408"/>
                <a:gd name="T70" fmla="*/ 397 w 402"/>
                <a:gd name="T71" fmla="*/ 106 h 408"/>
                <a:gd name="T72" fmla="*/ 389 w 402"/>
                <a:gd name="T73" fmla="*/ 73 h 408"/>
                <a:gd name="T74" fmla="*/ 397 w 402"/>
                <a:gd name="T75" fmla="*/ 47 h 408"/>
                <a:gd name="T76" fmla="*/ 368 w 402"/>
                <a:gd name="T77" fmla="*/ 30 h 408"/>
                <a:gd name="T78" fmla="*/ 355 w 402"/>
                <a:gd name="T79" fmla="*/ 6 h 408"/>
                <a:gd name="T80" fmla="*/ 326 w 402"/>
                <a:gd name="T81" fmla="*/ 14 h 408"/>
                <a:gd name="T82" fmla="*/ 319 w 402"/>
                <a:gd name="T8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 h="408">
                  <a:moveTo>
                    <a:pt x="145" y="89"/>
                  </a:moveTo>
                  <a:cubicBezTo>
                    <a:pt x="97" y="101"/>
                    <a:pt x="97" y="101"/>
                    <a:pt x="97" y="101"/>
                  </a:cubicBezTo>
                  <a:cubicBezTo>
                    <a:pt x="104" y="130"/>
                    <a:pt x="104" y="130"/>
                    <a:pt x="104" y="130"/>
                  </a:cubicBezTo>
                  <a:cubicBezTo>
                    <a:pt x="88" y="137"/>
                    <a:pt x="73" y="148"/>
                    <a:pt x="62" y="161"/>
                  </a:cubicBezTo>
                  <a:cubicBezTo>
                    <a:pt x="37" y="146"/>
                    <a:pt x="37" y="146"/>
                    <a:pt x="37" y="146"/>
                  </a:cubicBezTo>
                  <a:cubicBezTo>
                    <a:pt x="11" y="188"/>
                    <a:pt x="11" y="188"/>
                    <a:pt x="11" y="188"/>
                  </a:cubicBezTo>
                  <a:cubicBezTo>
                    <a:pt x="36" y="203"/>
                    <a:pt x="36" y="203"/>
                    <a:pt x="36" y="203"/>
                  </a:cubicBezTo>
                  <a:cubicBezTo>
                    <a:pt x="30" y="220"/>
                    <a:pt x="27" y="237"/>
                    <a:pt x="28" y="255"/>
                  </a:cubicBezTo>
                  <a:cubicBezTo>
                    <a:pt x="0" y="262"/>
                    <a:pt x="0" y="262"/>
                    <a:pt x="0" y="262"/>
                  </a:cubicBezTo>
                  <a:cubicBezTo>
                    <a:pt x="12" y="310"/>
                    <a:pt x="12" y="310"/>
                    <a:pt x="12" y="310"/>
                  </a:cubicBezTo>
                  <a:cubicBezTo>
                    <a:pt x="40" y="303"/>
                    <a:pt x="40" y="303"/>
                    <a:pt x="40" y="303"/>
                  </a:cubicBezTo>
                  <a:cubicBezTo>
                    <a:pt x="48" y="320"/>
                    <a:pt x="58" y="334"/>
                    <a:pt x="71" y="346"/>
                  </a:cubicBezTo>
                  <a:cubicBezTo>
                    <a:pt x="56" y="371"/>
                    <a:pt x="56" y="371"/>
                    <a:pt x="56" y="371"/>
                  </a:cubicBezTo>
                  <a:cubicBezTo>
                    <a:pt x="98" y="396"/>
                    <a:pt x="98" y="396"/>
                    <a:pt x="98" y="396"/>
                  </a:cubicBezTo>
                  <a:cubicBezTo>
                    <a:pt x="114" y="371"/>
                    <a:pt x="114" y="371"/>
                    <a:pt x="114" y="371"/>
                  </a:cubicBezTo>
                  <a:cubicBezTo>
                    <a:pt x="128" y="377"/>
                    <a:pt x="143" y="379"/>
                    <a:pt x="159" y="379"/>
                  </a:cubicBezTo>
                  <a:cubicBezTo>
                    <a:pt x="161" y="379"/>
                    <a:pt x="163" y="379"/>
                    <a:pt x="166" y="379"/>
                  </a:cubicBezTo>
                  <a:cubicBezTo>
                    <a:pt x="173" y="408"/>
                    <a:pt x="173" y="408"/>
                    <a:pt x="173" y="408"/>
                  </a:cubicBezTo>
                  <a:cubicBezTo>
                    <a:pt x="221" y="396"/>
                    <a:pt x="221" y="396"/>
                    <a:pt x="221" y="396"/>
                  </a:cubicBezTo>
                  <a:cubicBezTo>
                    <a:pt x="214" y="367"/>
                    <a:pt x="214" y="367"/>
                    <a:pt x="214" y="367"/>
                  </a:cubicBezTo>
                  <a:cubicBezTo>
                    <a:pt x="230" y="360"/>
                    <a:pt x="245" y="349"/>
                    <a:pt x="256" y="336"/>
                  </a:cubicBezTo>
                  <a:cubicBezTo>
                    <a:pt x="281" y="351"/>
                    <a:pt x="281" y="351"/>
                    <a:pt x="281" y="351"/>
                  </a:cubicBezTo>
                  <a:cubicBezTo>
                    <a:pt x="307" y="309"/>
                    <a:pt x="307" y="309"/>
                    <a:pt x="307" y="309"/>
                  </a:cubicBezTo>
                  <a:cubicBezTo>
                    <a:pt x="282" y="294"/>
                    <a:pt x="282" y="294"/>
                    <a:pt x="282" y="294"/>
                  </a:cubicBezTo>
                  <a:cubicBezTo>
                    <a:pt x="288" y="277"/>
                    <a:pt x="291" y="260"/>
                    <a:pt x="290" y="242"/>
                  </a:cubicBezTo>
                  <a:cubicBezTo>
                    <a:pt x="318" y="235"/>
                    <a:pt x="318" y="235"/>
                    <a:pt x="318" y="235"/>
                  </a:cubicBezTo>
                  <a:cubicBezTo>
                    <a:pt x="306" y="187"/>
                    <a:pt x="306" y="187"/>
                    <a:pt x="306" y="187"/>
                  </a:cubicBezTo>
                  <a:cubicBezTo>
                    <a:pt x="278" y="194"/>
                    <a:pt x="278" y="194"/>
                    <a:pt x="278" y="194"/>
                  </a:cubicBezTo>
                  <a:cubicBezTo>
                    <a:pt x="270" y="177"/>
                    <a:pt x="260" y="163"/>
                    <a:pt x="246" y="151"/>
                  </a:cubicBezTo>
                  <a:cubicBezTo>
                    <a:pt x="262" y="126"/>
                    <a:pt x="262" y="126"/>
                    <a:pt x="262" y="126"/>
                  </a:cubicBezTo>
                  <a:cubicBezTo>
                    <a:pt x="219" y="101"/>
                    <a:pt x="219" y="101"/>
                    <a:pt x="219" y="101"/>
                  </a:cubicBezTo>
                  <a:cubicBezTo>
                    <a:pt x="204" y="126"/>
                    <a:pt x="204" y="126"/>
                    <a:pt x="204" y="126"/>
                  </a:cubicBezTo>
                  <a:cubicBezTo>
                    <a:pt x="190" y="120"/>
                    <a:pt x="175" y="118"/>
                    <a:pt x="159" y="118"/>
                  </a:cubicBezTo>
                  <a:cubicBezTo>
                    <a:pt x="157" y="118"/>
                    <a:pt x="154" y="118"/>
                    <a:pt x="152" y="118"/>
                  </a:cubicBezTo>
                  <a:cubicBezTo>
                    <a:pt x="145" y="89"/>
                    <a:pt x="145" y="89"/>
                    <a:pt x="145" y="89"/>
                  </a:cubicBezTo>
                  <a:moveTo>
                    <a:pt x="159" y="348"/>
                  </a:moveTo>
                  <a:cubicBezTo>
                    <a:pt x="114" y="348"/>
                    <a:pt x="73" y="318"/>
                    <a:pt x="62" y="272"/>
                  </a:cubicBezTo>
                  <a:cubicBezTo>
                    <a:pt x="49" y="219"/>
                    <a:pt x="82" y="165"/>
                    <a:pt x="135" y="152"/>
                  </a:cubicBezTo>
                  <a:cubicBezTo>
                    <a:pt x="143" y="150"/>
                    <a:pt x="151" y="149"/>
                    <a:pt x="159" y="149"/>
                  </a:cubicBezTo>
                  <a:cubicBezTo>
                    <a:pt x="204" y="149"/>
                    <a:pt x="245" y="179"/>
                    <a:pt x="256" y="225"/>
                  </a:cubicBezTo>
                  <a:cubicBezTo>
                    <a:pt x="269" y="278"/>
                    <a:pt x="236" y="332"/>
                    <a:pt x="183" y="345"/>
                  </a:cubicBezTo>
                  <a:cubicBezTo>
                    <a:pt x="175" y="347"/>
                    <a:pt x="167" y="348"/>
                    <a:pt x="159" y="348"/>
                  </a:cubicBezTo>
                  <a:moveTo>
                    <a:pt x="326" y="116"/>
                  </a:moveTo>
                  <a:cubicBezTo>
                    <a:pt x="308" y="116"/>
                    <a:pt x="292" y="104"/>
                    <a:pt x="288" y="86"/>
                  </a:cubicBezTo>
                  <a:cubicBezTo>
                    <a:pt x="283" y="65"/>
                    <a:pt x="296" y="44"/>
                    <a:pt x="317" y="39"/>
                  </a:cubicBezTo>
                  <a:cubicBezTo>
                    <a:pt x="320" y="38"/>
                    <a:pt x="323" y="37"/>
                    <a:pt x="326" y="37"/>
                  </a:cubicBezTo>
                  <a:cubicBezTo>
                    <a:pt x="344" y="37"/>
                    <a:pt x="360" y="49"/>
                    <a:pt x="364" y="67"/>
                  </a:cubicBezTo>
                  <a:cubicBezTo>
                    <a:pt x="369" y="88"/>
                    <a:pt x="356" y="110"/>
                    <a:pt x="335" y="115"/>
                  </a:cubicBezTo>
                  <a:cubicBezTo>
                    <a:pt x="332" y="116"/>
                    <a:pt x="329" y="116"/>
                    <a:pt x="326" y="116"/>
                  </a:cubicBezTo>
                  <a:moveTo>
                    <a:pt x="319" y="0"/>
                  </a:moveTo>
                  <a:cubicBezTo>
                    <a:pt x="296" y="6"/>
                    <a:pt x="296" y="6"/>
                    <a:pt x="296" y="6"/>
                  </a:cubicBezTo>
                  <a:cubicBezTo>
                    <a:pt x="300" y="20"/>
                    <a:pt x="300" y="20"/>
                    <a:pt x="300" y="20"/>
                  </a:cubicBezTo>
                  <a:cubicBezTo>
                    <a:pt x="292" y="23"/>
                    <a:pt x="285" y="28"/>
                    <a:pt x="279" y="35"/>
                  </a:cubicBezTo>
                  <a:cubicBezTo>
                    <a:pt x="267" y="27"/>
                    <a:pt x="267" y="27"/>
                    <a:pt x="267" y="27"/>
                  </a:cubicBezTo>
                  <a:cubicBezTo>
                    <a:pt x="255" y="48"/>
                    <a:pt x="255" y="48"/>
                    <a:pt x="255" y="48"/>
                  </a:cubicBezTo>
                  <a:cubicBezTo>
                    <a:pt x="267" y="55"/>
                    <a:pt x="267" y="55"/>
                    <a:pt x="267" y="55"/>
                  </a:cubicBezTo>
                  <a:cubicBezTo>
                    <a:pt x="264" y="63"/>
                    <a:pt x="263" y="71"/>
                    <a:pt x="263" y="80"/>
                  </a:cubicBezTo>
                  <a:cubicBezTo>
                    <a:pt x="249" y="83"/>
                    <a:pt x="249" y="83"/>
                    <a:pt x="249" y="83"/>
                  </a:cubicBezTo>
                  <a:cubicBezTo>
                    <a:pt x="255" y="106"/>
                    <a:pt x="255" y="106"/>
                    <a:pt x="255" y="106"/>
                  </a:cubicBezTo>
                  <a:cubicBezTo>
                    <a:pt x="269" y="103"/>
                    <a:pt x="269" y="103"/>
                    <a:pt x="269" y="103"/>
                  </a:cubicBezTo>
                  <a:cubicBezTo>
                    <a:pt x="272" y="111"/>
                    <a:pt x="278" y="118"/>
                    <a:pt x="284" y="123"/>
                  </a:cubicBezTo>
                  <a:cubicBezTo>
                    <a:pt x="277" y="135"/>
                    <a:pt x="277" y="135"/>
                    <a:pt x="277" y="135"/>
                  </a:cubicBezTo>
                  <a:cubicBezTo>
                    <a:pt x="297" y="148"/>
                    <a:pt x="297" y="148"/>
                    <a:pt x="297" y="148"/>
                  </a:cubicBezTo>
                  <a:cubicBezTo>
                    <a:pt x="304" y="136"/>
                    <a:pt x="304" y="136"/>
                    <a:pt x="304" y="136"/>
                  </a:cubicBezTo>
                  <a:cubicBezTo>
                    <a:pt x="311" y="138"/>
                    <a:pt x="318" y="140"/>
                    <a:pt x="326" y="140"/>
                  </a:cubicBezTo>
                  <a:cubicBezTo>
                    <a:pt x="327" y="140"/>
                    <a:pt x="328" y="140"/>
                    <a:pt x="329" y="140"/>
                  </a:cubicBezTo>
                  <a:cubicBezTo>
                    <a:pt x="333" y="153"/>
                    <a:pt x="333" y="153"/>
                    <a:pt x="333" y="153"/>
                  </a:cubicBezTo>
                  <a:cubicBezTo>
                    <a:pt x="356" y="147"/>
                    <a:pt x="356" y="147"/>
                    <a:pt x="356" y="147"/>
                  </a:cubicBezTo>
                  <a:cubicBezTo>
                    <a:pt x="352" y="134"/>
                    <a:pt x="352" y="134"/>
                    <a:pt x="352" y="134"/>
                  </a:cubicBezTo>
                  <a:cubicBezTo>
                    <a:pt x="360" y="130"/>
                    <a:pt x="367" y="125"/>
                    <a:pt x="373" y="119"/>
                  </a:cubicBezTo>
                  <a:cubicBezTo>
                    <a:pt x="385" y="126"/>
                    <a:pt x="385" y="126"/>
                    <a:pt x="385" y="126"/>
                  </a:cubicBezTo>
                  <a:cubicBezTo>
                    <a:pt x="397" y="106"/>
                    <a:pt x="397" y="106"/>
                    <a:pt x="397" y="106"/>
                  </a:cubicBezTo>
                  <a:cubicBezTo>
                    <a:pt x="385" y="98"/>
                    <a:pt x="385" y="98"/>
                    <a:pt x="385" y="98"/>
                  </a:cubicBezTo>
                  <a:cubicBezTo>
                    <a:pt x="388" y="91"/>
                    <a:pt x="389" y="82"/>
                    <a:pt x="389" y="73"/>
                  </a:cubicBezTo>
                  <a:cubicBezTo>
                    <a:pt x="402" y="70"/>
                    <a:pt x="402" y="70"/>
                    <a:pt x="402" y="70"/>
                  </a:cubicBezTo>
                  <a:cubicBezTo>
                    <a:pt x="397" y="47"/>
                    <a:pt x="397" y="47"/>
                    <a:pt x="397" y="47"/>
                  </a:cubicBezTo>
                  <a:cubicBezTo>
                    <a:pt x="383" y="50"/>
                    <a:pt x="383" y="50"/>
                    <a:pt x="383" y="50"/>
                  </a:cubicBezTo>
                  <a:cubicBezTo>
                    <a:pt x="379" y="42"/>
                    <a:pt x="374" y="36"/>
                    <a:pt x="368" y="30"/>
                  </a:cubicBezTo>
                  <a:cubicBezTo>
                    <a:pt x="375" y="18"/>
                    <a:pt x="375" y="18"/>
                    <a:pt x="375" y="18"/>
                  </a:cubicBezTo>
                  <a:cubicBezTo>
                    <a:pt x="355" y="6"/>
                    <a:pt x="355" y="6"/>
                    <a:pt x="355" y="6"/>
                  </a:cubicBezTo>
                  <a:cubicBezTo>
                    <a:pt x="348" y="18"/>
                    <a:pt x="348" y="18"/>
                    <a:pt x="348" y="18"/>
                  </a:cubicBezTo>
                  <a:cubicBezTo>
                    <a:pt x="341" y="15"/>
                    <a:pt x="333" y="14"/>
                    <a:pt x="326" y="14"/>
                  </a:cubicBezTo>
                  <a:cubicBezTo>
                    <a:pt x="325" y="14"/>
                    <a:pt x="324" y="14"/>
                    <a:pt x="323" y="14"/>
                  </a:cubicBezTo>
                  <a:cubicBezTo>
                    <a:pt x="319" y="0"/>
                    <a:pt x="319" y="0"/>
                    <a:pt x="319"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0" name="Freeform 111"/>
            <p:cNvSpPr>
              <a:spLocks noEditPoints="1"/>
            </p:cNvSpPr>
            <p:nvPr/>
          </p:nvSpPr>
          <p:spPr bwMode="auto">
            <a:xfrm>
              <a:off x="3703783" y="6246664"/>
              <a:ext cx="539225" cy="421147"/>
            </a:xfrm>
            <a:custGeom>
              <a:avLst/>
              <a:gdLst>
                <a:gd name="T0" fmla="*/ 98 w 408"/>
                <a:gd name="T1" fmla="*/ 74 h 317"/>
                <a:gd name="T2" fmla="*/ 94 w 408"/>
                <a:gd name="T3" fmla="*/ 34 h 317"/>
                <a:gd name="T4" fmla="*/ 29 w 408"/>
                <a:gd name="T5" fmla="*/ 19 h 317"/>
                <a:gd name="T6" fmla="*/ 14 w 408"/>
                <a:gd name="T7" fmla="*/ 83 h 317"/>
                <a:gd name="T8" fmla="*/ 47 w 408"/>
                <a:gd name="T9" fmla="*/ 105 h 317"/>
                <a:gd name="T10" fmla="*/ 44 w 408"/>
                <a:gd name="T11" fmla="*/ 259 h 317"/>
                <a:gd name="T12" fmla="*/ 74 w 408"/>
                <a:gd name="T13" fmla="*/ 190 h 317"/>
                <a:gd name="T14" fmla="*/ 123 w 408"/>
                <a:gd name="T15" fmla="*/ 317 h 317"/>
                <a:gd name="T16" fmla="*/ 160 w 408"/>
                <a:gd name="T17" fmla="*/ 295 h 317"/>
                <a:gd name="T18" fmla="*/ 158 w 408"/>
                <a:gd name="T19" fmla="*/ 230 h 317"/>
                <a:gd name="T20" fmla="*/ 215 w 408"/>
                <a:gd name="T21" fmla="*/ 261 h 317"/>
                <a:gd name="T22" fmla="*/ 251 w 408"/>
                <a:gd name="T23" fmla="*/ 239 h 317"/>
                <a:gd name="T24" fmla="*/ 161 w 408"/>
                <a:gd name="T25" fmla="*/ 137 h 317"/>
                <a:gd name="T26" fmla="*/ 236 w 408"/>
                <a:gd name="T27" fmla="*/ 141 h 317"/>
                <a:gd name="T28" fmla="*/ 98 w 408"/>
                <a:gd name="T29" fmla="*/ 74 h 317"/>
                <a:gd name="T30" fmla="*/ 314 w 408"/>
                <a:gd name="T31" fmla="*/ 42 h 317"/>
                <a:gd name="T32" fmla="*/ 311 w 408"/>
                <a:gd name="T33" fmla="*/ 17 h 317"/>
                <a:gd name="T34" fmla="*/ 272 w 408"/>
                <a:gd name="T35" fmla="*/ 8 h 317"/>
                <a:gd name="T36" fmla="*/ 262 w 408"/>
                <a:gd name="T37" fmla="*/ 47 h 317"/>
                <a:gd name="T38" fmla="*/ 283 w 408"/>
                <a:gd name="T39" fmla="*/ 61 h 317"/>
                <a:gd name="T40" fmla="*/ 281 w 408"/>
                <a:gd name="T41" fmla="*/ 155 h 317"/>
                <a:gd name="T42" fmla="*/ 299 w 408"/>
                <a:gd name="T43" fmla="*/ 113 h 317"/>
                <a:gd name="T44" fmla="*/ 330 w 408"/>
                <a:gd name="T45" fmla="*/ 191 h 317"/>
                <a:gd name="T46" fmla="*/ 352 w 408"/>
                <a:gd name="T47" fmla="*/ 177 h 317"/>
                <a:gd name="T48" fmla="*/ 351 w 408"/>
                <a:gd name="T49" fmla="*/ 137 h 317"/>
                <a:gd name="T50" fmla="*/ 386 w 408"/>
                <a:gd name="T51" fmla="*/ 157 h 317"/>
                <a:gd name="T52" fmla="*/ 408 w 408"/>
                <a:gd name="T53" fmla="*/ 143 h 317"/>
                <a:gd name="T54" fmla="*/ 353 w 408"/>
                <a:gd name="T55" fmla="*/ 80 h 317"/>
                <a:gd name="T56" fmla="*/ 399 w 408"/>
                <a:gd name="T57" fmla="*/ 83 h 317"/>
                <a:gd name="T58" fmla="*/ 314 w 408"/>
                <a:gd name="T59" fmla="*/ 4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317">
                  <a:moveTo>
                    <a:pt x="98" y="74"/>
                  </a:moveTo>
                  <a:cubicBezTo>
                    <a:pt x="102" y="62"/>
                    <a:pt x="101" y="47"/>
                    <a:pt x="94" y="34"/>
                  </a:cubicBezTo>
                  <a:cubicBezTo>
                    <a:pt x="80" y="12"/>
                    <a:pt x="51" y="5"/>
                    <a:pt x="29" y="19"/>
                  </a:cubicBezTo>
                  <a:cubicBezTo>
                    <a:pt x="7" y="32"/>
                    <a:pt x="0" y="61"/>
                    <a:pt x="14" y="83"/>
                  </a:cubicBezTo>
                  <a:cubicBezTo>
                    <a:pt x="21" y="96"/>
                    <a:pt x="34" y="103"/>
                    <a:pt x="47" y="105"/>
                  </a:cubicBezTo>
                  <a:cubicBezTo>
                    <a:pt x="15" y="144"/>
                    <a:pt x="20" y="254"/>
                    <a:pt x="44" y="259"/>
                  </a:cubicBezTo>
                  <a:cubicBezTo>
                    <a:pt x="65" y="263"/>
                    <a:pt x="71" y="224"/>
                    <a:pt x="74" y="190"/>
                  </a:cubicBezTo>
                  <a:cubicBezTo>
                    <a:pt x="88" y="233"/>
                    <a:pt x="106" y="279"/>
                    <a:pt x="123" y="317"/>
                  </a:cubicBezTo>
                  <a:cubicBezTo>
                    <a:pt x="160" y="295"/>
                    <a:pt x="160" y="295"/>
                    <a:pt x="160" y="295"/>
                  </a:cubicBezTo>
                  <a:cubicBezTo>
                    <a:pt x="148" y="274"/>
                    <a:pt x="144" y="238"/>
                    <a:pt x="158" y="230"/>
                  </a:cubicBezTo>
                  <a:cubicBezTo>
                    <a:pt x="172" y="221"/>
                    <a:pt x="202" y="241"/>
                    <a:pt x="215" y="261"/>
                  </a:cubicBezTo>
                  <a:cubicBezTo>
                    <a:pt x="251" y="239"/>
                    <a:pt x="251" y="239"/>
                    <a:pt x="251" y="239"/>
                  </a:cubicBezTo>
                  <a:cubicBezTo>
                    <a:pt x="226" y="206"/>
                    <a:pt x="193" y="169"/>
                    <a:pt x="161" y="137"/>
                  </a:cubicBezTo>
                  <a:cubicBezTo>
                    <a:pt x="193" y="150"/>
                    <a:pt x="231" y="162"/>
                    <a:pt x="236" y="141"/>
                  </a:cubicBezTo>
                  <a:cubicBezTo>
                    <a:pt x="243" y="118"/>
                    <a:pt x="147" y="64"/>
                    <a:pt x="98" y="74"/>
                  </a:cubicBezTo>
                  <a:close/>
                  <a:moveTo>
                    <a:pt x="314" y="42"/>
                  </a:moveTo>
                  <a:cubicBezTo>
                    <a:pt x="317" y="34"/>
                    <a:pt x="316" y="25"/>
                    <a:pt x="311" y="17"/>
                  </a:cubicBezTo>
                  <a:cubicBezTo>
                    <a:pt x="303" y="4"/>
                    <a:pt x="285" y="0"/>
                    <a:pt x="272" y="8"/>
                  </a:cubicBezTo>
                  <a:cubicBezTo>
                    <a:pt x="258" y="16"/>
                    <a:pt x="254" y="34"/>
                    <a:pt x="262" y="47"/>
                  </a:cubicBezTo>
                  <a:cubicBezTo>
                    <a:pt x="267" y="55"/>
                    <a:pt x="275" y="60"/>
                    <a:pt x="283" y="61"/>
                  </a:cubicBezTo>
                  <a:cubicBezTo>
                    <a:pt x="263" y="85"/>
                    <a:pt x="266" y="152"/>
                    <a:pt x="281" y="155"/>
                  </a:cubicBezTo>
                  <a:cubicBezTo>
                    <a:pt x="294" y="158"/>
                    <a:pt x="298" y="134"/>
                    <a:pt x="299" y="113"/>
                  </a:cubicBezTo>
                  <a:cubicBezTo>
                    <a:pt x="308" y="139"/>
                    <a:pt x="319" y="168"/>
                    <a:pt x="330" y="191"/>
                  </a:cubicBezTo>
                  <a:cubicBezTo>
                    <a:pt x="352" y="177"/>
                    <a:pt x="352" y="177"/>
                    <a:pt x="352" y="177"/>
                  </a:cubicBezTo>
                  <a:cubicBezTo>
                    <a:pt x="345" y="165"/>
                    <a:pt x="342" y="143"/>
                    <a:pt x="351" y="137"/>
                  </a:cubicBezTo>
                  <a:cubicBezTo>
                    <a:pt x="359" y="132"/>
                    <a:pt x="378" y="145"/>
                    <a:pt x="386" y="157"/>
                  </a:cubicBezTo>
                  <a:cubicBezTo>
                    <a:pt x="408" y="143"/>
                    <a:pt x="408" y="143"/>
                    <a:pt x="408" y="143"/>
                  </a:cubicBezTo>
                  <a:cubicBezTo>
                    <a:pt x="393" y="123"/>
                    <a:pt x="372" y="100"/>
                    <a:pt x="353" y="80"/>
                  </a:cubicBezTo>
                  <a:cubicBezTo>
                    <a:pt x="372" y="89"/>
                    <a:pt x="395" y="96"/>
                    <a:pt x="399" y="83"/>
                  </a:cubicBezTo>
                  <a:cubicBezTo>
                    <a:pt x="403" y="69"/>
                    <a:pt x="344" y="36"/>
                    <a:pt x="314"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91" name="Group 114"/>
            <p:cNvGrpSpPr>
              <a:grpSpLocks noChangeAspect="1"/>
            </p:cNvGrpSpPr>
            <p:nvPr/>
          </p:nvGrpSpPr>
          <p:grpSpPr bwMode="auto">
            <a:xfrm>
              <a:off x="5274294" y="6264259"/>
              <a:ext cx="330620" cy="515610"/>
              <a:chOff x="1568" y="1064"/>
              <a:chExt cx="252" cy="393"/>
            </a:xfrm>
            <a:solidFill>
              <a:schemeClr val="bg1"/>
            </a:solidFill>
          </p:grpSpPr>
          <p:sp>
            <p:nvSpPr>
              <p:cNvPr id="136" name="Freeform 115"/>
              <p:cNvSpPr>
                <a:spLocks noEditPoints="1"/>
              </p:cNvSpPr>
              <p:nvPr/>
            </p:nvSpPr>
            <p:spPr bwMode="auto">
              <a:xfrm>
                <a:off x="1568" y="1064"/>
                <a:ext cx="252" cy="393"/>
              </a:xfrm>
              <a:custGeom>
                <a:avLst/>
                <a:gdLst>
                  <a:gd name="T0" fmla="*/ 240 w 252"/>
                  <a:gd name="T1" fmla="*/ 29 h 393"/>
                  <a:gd name="T2" fmla="*/ 186 w 252"/>
                  <a:gd name="T3" fmla="*/ 99 h 393"/>
                  <a:gd name="T4" fmla="*/ 252 w 252"/>
                  <a:gd name="T5" fmla="*/ 116 h 393"/>
                  <a:gd name="T6" fmla="*/ 240 w 252"/>
                  <a:gd name="T7" fmla="*/ 29 h 393"/>
                  <a:gd name="T8" fmla="*/ 76 w 252"/>
                  <a:gd name="T9" fmla="*/ 77 h 393"/>
                  <a:gd name="T10" fmla="*/ 0 w 252"/>
                  <a:gd name="T11" fmla="*/ 372 h 393"/>
                  <a:gd name="T12" fmla="*/ 22 w 252"/>
                  <a:gd name="T13" fmla="*/ 377 h 393"/>
                  <a:gd name="T14" fmla="*/ 97 w 252"/>
                  <a:gd name="T15" fmla="*/ 82 h 393"/>
                  <a:gd name="T16" fmla="*/ 76 w 252"/>
                  <a:gd name="T17" fmla="*/ 77 h 393"/>
                  <a:gd name="T18" fmla="*/ 208 w 252"/>
                  <a:gd name="T19" fmla="*/ 105 h 393"/>
                  <a:gd name="T20" fmla="*/ 171 w 252"/>
                  <a:gd name="T21" fmla="*/ 252 h 393"/>
                  <a:gd name="T22" fmla="*/ 105 w 252"/>
                  <a:gd name="T23" fmla="*/ 234 h 393"/>
                  <a:gd name="T24" fmla="*/ 94 w 252"/>
                  <a:gd name="T25" fmla="*/ 231 h 393"/>
                  <a:gd name="T26" fmla="*/ 92 w 252"/>
                  <a:gd name="T27" fmla="*/ 243 h 393"/>
                  <a:gd name="T28" fmla="*/ 55 w 252"/>
                  <a:gd name="T29" fmla="*/ 388 h 393"/>
                  <a:gd name="T30" fmla="*/ 77 w 252"/>
                  <a:gd name="T31" fmla="*/ 393 h 393"/>
                  <a:gd name="T32" fmla="*/ 111 w 252"/>
                  <a:gd name="T33" fmla="*/ 260 h 393"/>
                  <a:gd name="T34" fmla="*/ 176 w 252"/>
                  <a:gd name="T35" fmla="*/ 276 h 393"/>
                  <a:gd name="T36" fmla="*/ 187 w 252"/>
                  <a:gd name="T37" fmla="*/ 279 h 393"/>
                  <a:gd name="T38" fmla="*/ 190 w 252"/>
                  <a:gd name="T39" fmla="*/ 268 h 393"/>
                  <a:gd name="T40" fmla="*/ 230 w 252"/>
                  <a:gd name="T41" fmla="*/ 111 h 393"/>
                  <a:gd name="T42" fmla="*/ 208 w 252"/>
                  <a:gd name="T43" fmla="*/ 105 h 393"/>
                  <a:gd name="T44" fmla="*/ 107 w 252"/>
                  <a:gd name="T45" fmla="*/ 0 h 393"/>
                  <a:gd name="T46" fmla="*/ 54 w 252"/>
                  <a:gd name="T47" fmla="*/ 71 h 393"/>
                  <a:gd name="T48" fmla="*/ 119 w 252"/>
                  <a:gd name="T49" fmla="*/ 88 h 393"/>
                  <a:gd name="T50" fmla="*/ 107 w 252"/>
                  <a:gd name="T5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3">
                    <a:moveTo>
                      <a:pt x="240" y="29"/>
                    </a:moveTo>
                    <a:lnTo>
                      <a:pt x="186" y="99"/>
                    </a:lnTo>
                    <a:lnTo>
                      <a:pt x="252" y="116"/>
                    </a:lnTo>
                    <a:lnTo>
                      <a:pt x="240" y="29"/>
                    </a:lnTo>
                    <a:close/>
                    <a:moveTo>
                      <a:pt x="76" y="77"/>
                    </a:moveTo>
                    <a:lnTo>
                      <a:pt x="0" y="372"/>
                    </a:lnTo>
                    <a:lnTo>
                      <a:pt x="22" y="377"/>
                    </a:lnTo>
                    <a:lnTo>
                      <a:pt x="97" y="82"/>
                    </a:lnTo>
                    <a:lnTo>
                      <a:pt x="76" y="77"/>
                    </a:lnTo>
                    <a:close/>
                    <a:moveTo>
                      <a:pt x="208" y="105"/>
                    </a:moveTo>
                    <a:lnTo>
                      <a:pt x="171" y="252"/>
                    </a:lnTo>
                    <a:lnTo>
                      <a:pt x="105" y="234"/>
                    </a:lnTo>
                    <a:lnTo>
                      <a:pt x="94" y="231"/>
                    </a:lnTo>
                    <a:lnTo>
                      <a:pt x="92" y="243"/>
                    </a:lnTo>
                    <a:lnTo>
                      <a:pt x="55" y="388"/>
                    </a:lnTo>
                    <a:lnTo>
                      <a:pt x="77" y="393"/>
                    </a:lnTo>
                    <a:lnTo>
                      <a:pt x="111" y="260"/>
                    </a:lnTo>
                    <a:lnTo>
                      <a:pt x="176" y="276"/>
                    </a:lnTo>
                    <a:lnTo>
                      <a:pt x="187" y="279"/>
                    </a:lnTo>
                    <a:lnTo>
                      <a:pt x="190" y="268"/>
                    </a:lnTo>
                    <a:lnTo>
                      <a:pt x="230" y="111"/>
                    </a:lnTo>
                    <a:lnTo>
                      <a:pt x="208" y="105"/>
                    </a:lnTo>
                    <a:close/>
                    <a:moveTo>
                      <a:pt x="107" y="0"/>
                    </a:moveTo>
                    <a:lnTo>
                      <a:pt x="54" y="71"/>
                    </a:lnTo>
                    <a:lnTo>
                      <a:pt x="119" y="88"/>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7" name="Freeform 116"/>
              <p:cNvSpPr>
                <a:spLocks noEditPoints="1"/>
              </p:cNvSpPr>
              <p:nvPr/>
            </p:nvSpPr>
            <p:spPr bwMode="auto">
              <a:xfrm>
                <a:off x="1568" y="1064"/>
                <a:ext cx="252" cy="393"/>
              </a:xfrm>
              <a:custGeom>
                <a:avLst/>
                <a:gdLst>
                  <a:gd name="T0" fmla="*/ 240 w 252"/>
                  <a:gd name="T1" fmla="*/ 29 h 393"/>
                  <a:gd name="T2" fmla="*/ 186 w 252"/>
                  <a:gd name="T3" fmla="*/ 99 h 393"/>
                  <a:gd name="T4" fmla="*/ 252 w 252"/>
                  <a:gd name="T5" fmla="*/ 116 h 393"/>
                  <a:gd name="T6" fmla="*/ 240 w 252"/>
                  <a:gd name="T7" fmla="*/ 29 h 393"/>
                  <a:gd name="T8" fmla="*/ 76 w 252"/>
                  <a:gd name="T9" fmla="*/ 77 h 393"/>
                  <a:gd name="T10" fmla="*/ 0 w 252"/>
                  <a:gd name="T11" fmla="*/ 372 h 393"/>
                  <a:gd name="T12" fmla="*/ 22 w 252"/>
                  <a:gd name="T13" fmla="*/ 377 h 393"/>
                  <a:gd name="T14" fmla="*/ 97 w 252"/>
                  <a:gd name="T15" fmla="*/ 82 h 393"/>
                  <a:gd name="T16" fmla="*/ 76 w 252"/>
                  <a:gd name="T17" fmla="*/ 77 h 393"/>
                  <a:gd name="T18" fmla="*/ 208 w 252"/>
                  <a:gd name="T19" fmla="*/ 105 h 393"/>
                  <a:gd name="T20" fmla="*/ 171 w 252"/>
                  <a:gd name="T21" fmla="*/ 252 h 393"/>
                  <a:gd name="T22" fmla="*/ 105 w 252"/>
                  <a:gd name="T23" fmla="*/ 234 h 393"/>
                  <a:gd name="T24" fmla="*/ 94 w 252"/>
                  <a:gd name="T25" fmla="*/ 231 h 393"/>
                  <a:gd name="T26" fmla="*/ 92 w 252"/>
                  <a:gd name="T27" fmla="*/ 243 h 393"/>
                  <a:gd name="T28" fmla="*/ 55 w 252"/>
                  <a:gd name="T29" fmla="*/ 388 h 393"/>
                  <a:gd name="T30" fmla="*/ 77 w 252"/>
                  <a:gd name="T31" fmla="*/ 393 h 393"/>
                  <a:gd name="T32" fmla="*/ 111 w 252"/>
                  <a:gd name="T33" fmla="*/ 260 h 393"/>
                  <a:gd name="T34" fmla="*/ 176 w 252"/>
                  <a:gd name="T35" fmla="*/ 276 h 393"/>
                  <a:gd name="T36" fmla="*/ 187 w 252"/>
                  <a:gd name="T37" fmla="*/ 279 h 393"/>
                  <a:gd name="T38" fmla="*/ 190 w 252"/>
                  <a:gd name="T39" fmla="*/ 268 h 393"/>
                  <a:gd name="T40" fmla="*/ 230 w 252"/>
                  <a:gd name="T41" fmla="*/ 111 h 393"/>
                  <a:gd name="T42" fmla="*/ 208 w 252"/>
                  <a:gd name="T43" fmla="*/ 105 h 393"/>
                  <a:gd name="T44" fmla="*/ 107 w 252"/>
                  <a:gd name="T45" fmla="*/ 0 h 393"/>
                  <a:gd name="T46" fmla="*/ 54 w 252"/>
                  <a:gd name="T47" fmla="*/ 71 h 393"/>
                  <a:gd name="T48" fmla="*/ 119 w 252"/>
                  <a:gd name="T49" fmla="*/ 88 h 393"/>
                  <a:gd name="T50" fmla="*/ 107 w 252"/>
                  <a:gd name="T5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3">
                    <a:moveTo>
                      <a:pt x="240" y="29"/>
                    </a:moveTo>
                    <a:lnTo>
                      <a:pt x="186" y="99"/>
                    </a:lnTo>
                    <a:lnTo>
                      <a:pt x="252" y="116"/>
                    </a:lnTo>
                    <a:lnTo>
                      <a:pt x="240" y="29"/>
                    </a:lnTo>
                    <a:moveTo>
                      <a:pt x="76" y="77"/>
                    </a:moveTo>
                    <a:lnTo>
                      <a:pt x="0" y="372"/>
                    </a:lnTo>
                    <a:lnTo>
                      <a:pt x="22" y="377"/>
                    </a:lnTo>
                    <a:lnTo>
                      <a:pt x="97" y="82"/>
                    </a:lnTo>
                    <a:lnTo>
                      <a:pt x="76" y="77"/>
                    </a:lnTo>
                    <a:moveTo>
                      <a:pt x="208" y="105"/>
                    </a:moveTo>
                    <a:lnTo>
                      <a:pt x="171" y="252"/>
                    </a:lnTo>
                    <a:lnTo>
                      <a:pt x="105" y="234"/>
                    </a:lnTo>
                    <a:lnTo>
                      <a:pt x="94" y="231"/>
                    </a:lnTo>
                    <a:lnTo>
                      <a:pt x="92" y="243"/>
                    </a:lnTo>
                    <a:lnTo>
                      <a:pt x="55" y="388"/>
                    </a:lnTo>
                    <a:lnTo>
                      <a:pt x="77" y="393"/>
                    </a:lnTo>
                    <a:lnTo>
                      <a:pt x="111" y="260"/>
                    </a:lnTo>
                    <a:lnTo>
                      <a:pt x="176" y="276"/>
                    </a:lnTo>
                    <a:lnTo>
                      <a:pt x="187" y="279"/>
                    </a:lnTo>
                    <a:lnTo>
                      <a:pt x="190" y="268"/>
                    </a:lnTo>
                    <a:lnTo>
                      <a:pt x="230" y="111"/>
                    </a:lnTo>
                    <a:lnTo>
                      <a:pt x="208" y="105"/>
                    </a:lnTo>
                    <a:moveTo>
                      <a:pt x="107" y="0"/>
                    </a:moveTo>
                    <a:lnTo>
                      <a:pt x="54" y="71"/>
                    </a:lnTo>
                    <a:lnTo>
                      <a:pt x="119" y="88"/>
                    </a:lnTo>
                    <a:lnTo>
                      <a:pt x="10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2" name="Group 119"/>
            <p:cNvGrpSpPr>
              <a:grpSpLocks noChangeAspect="1"/>
            </p:cNvGrpSpPr>
            <p:nvPr/>
          </p:nvGrpSpPr>
          <p:grpSpPr bwMode="auto">
            <a:xfrm>
              <a:off x="4457176" y="269892"/>
              <a:ext cx="757615" cy="927874"/>
              <a:chOff x="3374" y="1588"/>
              <a:chExt cx="930" cy="1139"/>
            </a:xfrm>
            <a:solidFill>
              <a:schemeClr val="bg1"/>
            </a:solidFill>
          </p:grpSpPr>
          <p:sp>
            <p:nvSpPr>
              <p:cNvPr id="129" name="Freeform 120"/>
              <p:cNvSpPr>
                <a:spLocks noEditPoints="1"/>
              </p:cNvSpPr>
              <p:nvPr/>
            </p:nvSpPr>
            <p:spPr bwMode="auto">
              <a:xfrm>
                <a:off x="3374" y="2534"/>
                <a:ext cx="357" cy="193"/>
              </a:xfrm>
              <a:custGeom>
                <a:avLst/>
                <a:gdLst>
                  <a:gd name="T0" fmla="*/ 40 w 150"/>
                  <a:gd name="T1" fmla="*/ 47 h 81"/>
                  <a:gd name="T2" fmla="*/ 25 w 150"/>
                  <a:gd name="T3" fmla="*/ 39 h 81"/>
                  <a:gd name="T4" fmla="*/ 21 w 150"/>
                  <a:gd name="T5" fmla="*/ 24 h 81"/>
                  <a:gd name="T6" fmla="*/ 36 w 150"/>
                  <a:gd name="T7" fmla="*/ 16 h 81"/>
                  <a:gd name="T8" fmla="*/ 85 w 150"/>
                  <a:gd name="T9" fmla="*/ 27 h 81"/>
                  <a:gd name="T10" fmla="*/ 90 w 150"/>
                  <a:gd name="T11" fmla="*/ 28 h 81"/>
                  <a:gd name="T12" fmla="*/ 112 w 150"/>
                  <a:gd name="T13" fmla="*/ 36 h 81"/>
                  <a:gd name="T14" fmla="*/ 129 w 150"/>
                  <a:gd name="T15" fmla="*/ 45 h 81"/>
                  <a:gd name="T16" fmla="*/ 130 w 150"/>
                  <a:gd name="T17" fmla="*/ 57 h 81"/>
                  <a:gd name="T18" fmla="*/ 110 w 150"/>
                  <a:gd name="T19" fmla="*/ 65 h 81"/>
                  <a:gd name="T20" fmla="*/ 67 w 150"/>
                  <a:gd name="T21" fmla="*/ 55 h 81"/>
                  <a:gd name="T22" fmla="*/ 59 w 150"/>
                  <a:gd name="T23" fmla="*/ 53 h 81"/>
                  <a:gd name="T24" fmla="*/ 40 w 150"/>
                  <a:gd name="T25" fmla="*/ 47 h 81"/>
                  <a:gd name="T26" fmla="*/ 121 w 150"/>
                  <a:gd name="T27" fmla="*/ 21 h 81"/>
                  <a:gd name="T28" fmla="*/ 90 w 150"/>
                  <a:gd name="T29" fmla="*/ 11 h 81"/>
                  <a:gd name="T30" fmla="*/ 34 w 150"/>
                  <a:gd name="T31" fmla="*/ 1 h 81"/>
                  <a:gd name="T32" fmla="*/ 6 w 150"/>
                  <a:gd name="T33" fmla="*/ 21 h 81"/>
                  <a:gd name="T34" fmla="*/ 6 w 150"/>
                  <a:gd name="T35" fmla="*/ 47 h 81"/>
                  <a:gd name="T36" fmla="*/ 33 w 150"/>
                  <a:gd name="T37" fmla="*/ 62 h 81"/>
                  <a:gd name="T38" fmla="*/ 59 w 150"/>
                  <a:gd name="T39" fmla="*/ 70 h 81"/>
                  <a:gd name="T40" fmla="*/ 105 w 150"/>
                  <a:gd name="T41" fmla="*/ 80 h 81"/>
                  <a:gd name="T42" fmla="*/ 129 w 150"/>
                  <a:gd name="T43" fmla="*/ 77 h 81"/>
                  <a:gd name="T44" fmla="*/ 145 w 150"/>
                  <a:gd name="T45" fmla="*/ 61 h 81"/>
                  <a:gd name="T46" fmla="*/ 149 w 150"/>
                  <a:gd name="T47" fmla="*/ 42 h 81"/>
                  <a:gd name="T48" fmla="*/ 135 w 150"/>
                  <a:gd name="T49" fmla="*/ 27 h 81"/>
                  <a:gd name="T50" fmla="*/ 121 w 150"/>
                  <a:gd name="T5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81">
                    <a:moveTo>
                      <a:pt x="40" y="47"/>
                    </a:moveTo>
                    <a:cubicBezTo>
                      <a:pt x="33" y="44"/>
                      <a:pt x="28" y="41"/>
                      <a:pt x="25" y="39"/>
                    </a:cubicBezTo>
                    <a:cubicBezTo>
                      <a:pt x="19" y="35"/>
                      <a:pt x="17" y="30"/>
                      <a:pt x="21" y="24"/>
                    </a:cubicBezTo>
                    <a:cubicBezTo>
                      <a:pt x="23" y="20"/>
                      <a:pt x="28" y="17"/>
                      <a:pt x="36" y="16"/>
                    </a:cubicBezTo>
                    <a:cubicBezTo>
                      <a:pt x="43" y="16"/>
                      <a:pt x="60" y="19"/>
                      <a:pt x="85" y="27"/>
                    </a:cubicBezTo>
                    <a:cubicBezTo>
                      <a:pt x="90" y="28"/>
                      <a:pt x="90" y="28"/>
                      <a:pt x="90" y="28"/>
                    </a:cubicBezTo>
                    <a:cubicBezTo>
                      <a:pt x="99" y="31"/>
                      <a:pt x="106" y="33"/>
                      <a:pt x="112" y="36"/>
                    </a:cubicBezTo>
                    <a:cubicBezTo>
                      <a:pt x="121" y="39"/>
                      <a:pt x="127" y="42"/>
                      <a:pt x="129" y="45"/>
                    </a:cubicBezTo>
                    <a:cubicBezTo>
                      <a:pt x="132" y="49"/>
                      <a:pt x="133" y="53"/>
                      <a:pt x="130" y="57"/>
                    </a:cubicBezTo>
                    <a:cubicBezTo>
                      <a:pt x="127" y="63"/>
                      <a:pt x="120" y="66"/>
                      <a:pt x="110" y="65"/>
                    </a:cubicBezTo>
                    <a:cubicBezTo>
                      <a:pt x="100" y="64"/>
                      <a:pt x="86" y="61"/>
                      <a:pt x="67" y="55"/>
                    </a:cubicBezTo>
                    <a:cubicBezTo>
                      <a:pt x="59" y="53"/>
                      <a:pt x="59" y="53"/>
                      <a:pt x="59" y="53"/>
                    </a:cubicBezTo>
                    <a:cubicBezTo>
                      <a:pt x="52" y="51"/>
                      <a:pt x="46" y="49"/>
                      <a:pt x="40" y="47"/>
                    </a:cubicBezTo>
                    <a:close/>
                    <a:moveTo>
                      <a:pt x="121" y="21"/>
                    </a:moveTo>
                    <a:cubicBezTo>
                      <a:pt x="113" y="18"/>
                      <a:pt x="103" y="14"/>
                      <a:pt x="90" y="11"/>
                    </a:cubicBezTo>
                    <a:cubicBezTo>
                      <a:pt x="65" y="3"/>
                      <a:pt x="46" y="0"/>
                      <a:pt x="34" y="1"/>
                    </a:cubicBezTo>
                    <a:cubicBezTo>
                      <a:pt x="23" y="2"/>
                      <a:pt x="13" y="9"/>
                      <a:pt x="6" y="21"/>
                    </a:cubicBezTo>
                    <a:cubicBezTo>
                      <a:pt x="0" y="31"/>
                      <a:pt x="0" y="40"/>
                      <a:pt x="6" y="47"/>
                    </a:cubicBezTo>
                    <a:cubicBezTo>
                      <a:pt x="10" y="51"/>
                      <a:pt x="19" y="56"/>
                      <a:pt x="33" y="62"/>
                    </a:cubicBezTo>
                    <a:cubicBezTo>
                      <a:pt x="40" y="64"/>
                      <a:pt x="49" y="67"/>
                      <a:pt x="59" y="70"/>
                    </a:cubicBezTo>
                    <a:cubicBezTo>
                      <a:pt x="80" y="77"/>
                      <a:pt x="95" y="80"/>
                      <a:pt x="105" y="80"/>
                    </a:cubicBezTo>
                    <a:cubicBezTo>
                      <a:pt x="115" y="81"/>
                      <a:pt x="122" y="80"/>
                      <a:pt x="129" y="77"/>
                    </a:cubicBezTo>
                    <a:cubicBezTo>
                      <a:pt x="135" y="74"/>
                      <a:pt x="140" y="69"/>
                      <a:pt x="145" y="61"/>
                    </a:cubicBezTo>
                    <a:cubicBezTo>
                      <a:pt x="149" y="54"/>
                      <a:pt x="150" y="47"/>
                      <a:pt x="149" y="42"/>
                    </a:cubicBezTo>
                    <a:cubicBezTo>
                      <a:pt x="147" y="36"/>
                      <a:pt x="143" y="31"/>
                      <a:pt x="135" y="27"/>
                    </a:cubicBezTo>
                    <a:cubicBezTo>
                      <a:pt x="132" y="25"/>
                      <a:pt x="127" y="23"/>
                      <a:pt x="1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0" name="Freeform 121"/>
              <p:cNvSpPr>
                <a:spLocks noEditPoints="1"/>
              </p:cNvSpPr>
              <p:nvPr/>
            </p:nvSpPr>
            <p:spPr bwMode="auto">
              <a:xfrm>
                <a:off x="3564" y="2406"/>
                <a:ext cx="338" cy="185"/>
              </a:xfrm>
              <a:custGeom>
                <a:avLst/>
                <a:gdLst>
                  <a:gd name="T0" fmla="*/ 38 w 142"/>
                  <a:gd name="T1" fmla="*/ 34 h 78"/>
                  <a:gd name="T2" fmla="*/ 29 w 142"/>
                  <a:gd name="T3" fmla="*/ 29 h 78"/>
                  <a:gd name="T4" fmla="*/ 26 w 142"/>
                  <a:gd name="T5" fmla="*/ 21 h 78"/>
                  <a:gd name="T6" fmla="*/ 39 w 142"/>
                  <a:gd name="T7" fmla="*/ 16 h 78"/>
                  <a:gd name="T8" fmla="*/ 67 w 142"/>
                  <a:gd name="T9" fmla="*/ 22 h 78"/>
                  <a:gd name="T10" fmla="*/ 79 w 142"/>
                  <a:gd name="T11" fmla="*/ 26 h 78"/>
                  <a:gd name="T12" fmla="*/ 89 w 142"/>
                  <a:gd name="T13" fmla="*/ 31 h 78"/>
                  <a:gd name="T14" fmla="*/ 92 w 142"/>
                  <a:gd name="T15" fmla="*/ 40 h 78"/>
                  <a:gd name="T16" fmla="*/ 80 w 142"/>
                  <a:gd name="T17" fmla="*/ 45 h 78"/>
                  <a:gd name="T18" fmla="*/ 51 w 142"/>
                  <a:gd name="T19" fmla="*/ 38 h 78"/>
                  <a:gd name="T20" fmla="*/ 38 w 142"/>
                  <a:gd name="T21" fmla="*/ 34 h 78"/>
                  <a:gd name="T22" fmla="*/ 90 w 142"/>
                  <a:gd name="T23" fmla="*/ 12 h 78"/>
                  <a:gd name="T24" fmla="*/ 73 w 142"/>
                  <a:gd name="T25" fmla="*/ 7 h 78"/>
                  <a:gd name="T26" fmla="*/ 34 w 142"/>
                  <a:gd name="T27" fmla="*/ 0 h 78"/>
                  <a:gd name="T28" fmla="*/ 15 w 142"/>
                  <a:gd name="T29" fmla="*/ 11 h 78"/>
                  <a:gd name="T30" fmla="*/ 13 w 142"/>
                  <a:gd name="T31" fmla="*/ 19 h 78"/>
                  <a:gd name="T32" fmla="*/ 18 w 142"/>
                  <a:gd name="T33" fmla="*/ 28 h 78"/>
                  <a:gd name="T34" fmla="*/ 18 w 142"/>
                  <a:gd name="T35" fmla="*/ 28 h 78"/>
                  <a:gd name="T36" fmla="*/ 8 w 142"/>
                  <a:gd name="T37" fmla="*/ 25 h 78"/>
                  <a:gd name="T38" fmla="*/ 0 w 142"/>
                  <a:gd name="T39" fmla="*/ 39 h 78"/>
                  <a:gd name="T40" fmla="*/ 134 w 142"/>
                  <a:gd name="T41" fmla="*/ 78 h 78"/>
                  <a:gd name="T42" fmla="*/ 142 w 142"/>
                  <a:gd name="T43" fmla="*/ 64 h 78"/>
                  <a:gd name="T44" fmla="*/ 91 w 142"/>
                  <a:gd name="T45" fmla="*/ 49 h 78"/>
                  <a:gd name="T46" fmla="*/ 91 w 142"/>
                  <a:gd name="T47" fmla="*/ 49 h 78"/>
                  <a:gd name="T48" fmla="*/ 104 w 142"/>
                  <a:gd name="T49" fmla="*/ 45 h 78"/>
                  <a:gd name="T50" fmla="*/ 111 w 142"/>
                  <a:gd name="T51" fmla="*/ 39 h 78"/>
                  <a:gd name="T52" fmla="*/ 108 w 142"/>
                  <a:gd name="T53" fmla="*/ 22 h 78"/>
                  <a:gd name="T54" fmla="*/ 90 w 142"/>
                  <a:gd name="T55"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78">
                    <a:moveTo>
                      <a:pt x="38" y="34"/>
                    </a:moveTo>
                    <a:cubicBezTo>
                      <a:pt x="34" y="32"/>
                      <a:pt x="31" y="31"/>
                      <a:pt x="29" y="29"/>
                    </a:cubicBezTo>
                    <a:cubicBezTo>
                      <a:pt x="25" y="27"/>
                      <a:pt x="24" y="24"/>
                      <a:pt x="26" y="21"/>
                    </a:cubicBezTo>
                    <a:cubicBezTo>
                      <a:pt x="28" y="17"/>
                      <a:pt x="33" y="16"/>
                      <a:pt x="39" y="16"/>
                    </a:cubicBezTo>
                    <a:cubicBezTo>
                      <a:pt x="45" y="16"/>
                      <a:pt x="54" y="18"/>
                      <a:pt x="67" y="22"/>
                    </a:cubicBezTo>
                    <a:cubicBezTo>
                      <a:pt x="71" y="23"/>
                      <a:pt x="75" y="25"/>
                      <a:pt x="79" y="26"/>
                    </a:cubicBezTo>
                    <a:cubicBezTo>
                      <a:pt x="83" y="28"/>
                      <a:pt x="87" y="29"/>
                      <a:pt x="89" y="31"/>
                    </a:cubicBezTo>
                    <a:cubicBezTo>
                      <a:pt x="93" y="34"/>
                      <a:pt x="94" y="37"/>
                      <a:pt x="92" y="40"/>
                    </a:cubicBezTo>
                    <a:cubicBezTo>
                      <a:pt x="90" y="44"/>
                      <a:pt x="86" y="45"/>
                      <a:pt x="80" y="45"/>
                    </a:cubicBezTo>
                    <a:cubicBezTo>
                      <a:pt x="73" y="44"/>
                      <a:pt x="64" y="42"/>
                      <a:pt x="51" y="38"/>
                    </a:cubicBezTo>
                    <a:cubicBezTo>
                      <a:pt x="46" y="36"/>
                      <a:pt x="42" y="35"/>
                      <a:pt x="38" y="34"/>
                    </a:cubicBezTo>
                    <a:close/>
                    <a:moveTo>
                      <a:pt x="90" y="12"/>
                    </a:moveTo>
                    <a:cubicBezTo>
                      <a:pt x="85" y="11"/>
                      <a:pt x="79" y="9"/>
                      <a:pt x="73" y="7"/>
                    </a:cubicBezTo>
                    <a:cubicBezTo>
                      <a:pt x="56" y="2"/>
                      <a:pt x="43" y="0"/>
                      <a:pt x="34" y="0"/>
                    </a:cubicBezTo>
                    <a:cubicBezTo>
                      <a:pt x="25" y="1"/>
                      <a:pt x="19" y="4"/>
                      <a:pt x="15" y="11"/>
                    </a:cubicBezTo>
                    <a:cubicBezTo>
                      <a:pt x="13" y="14"/>
                      <a:pt x="13" y="16"/>
                      <a:pt x="13" y="19"/>
                    </a:cubicBezTo>
                    <a:cubicBezTo>
                      <a:pt x="14" y="22"/>
                      <a:pt x="16" y="25"/>
                      <a:pt x="18" y="28"/>
                    </a:cubicBezTo>
                    <a:cubicBezTo>
                      <a:pt x="18" y="28"/>
                      <a:pt x="18" y="28"/>
                      <a:pt x="18" y="28"/>
                    </a:cubicBezTo>
                    <a:cubicBezTo>
                      <a:pt x="8" y="25"/>
                      <a:pt x="8" y="25"/>
                      <a:pt x="8" y="25"/>
                    </a:cubicBezTo>
                    <a:cubicBezTo>
                      <a:pt x="0" y="39"/>
                      <a:pt x="0" y="39"/>
                      <a:pt x="0" y="39"/>
                    </a:cubicBezTo>
                    <a:cubicBezTo>
                      <a:pt x="134" y="78"/>
                      <a:pt x="134" y="78"/>
                      <a:pt x="134" y="78"/>
                    </a:cubicBezTo>
                    <a:cubicBezTo>
                      <a:pt x="142" y="64"/>
                      <a:pt x="142" y="64"/>
                      <a:pt x="142" y="64"/>
                    </a:cubicBezTo>
                    <a:cubicBezTo>
                      <a:pt x="91" y="49"/>
                      <a:pt x="91" y="49"/>
                      <a:pt x="91" y="49"/>
                    </a:cubicBezTo>
                    <a:cubicBezTo>
                      <a:pt x="91" y="49"/>
                      <a:pt x="91" y="49"/>
                      <a:pt x="91" y="49"/>
                    </a:cubicBezTo>
                    <a:cubicBezTo>
                      <a:pt x="97" y="48"/>
                      <a:pt x="102" y="46"/>
                      <a:pt x="104" y="45"/>
                    </a:cubicBezTo>
                    <a:cubicBezTo>
                      <a:pt x="107" y="43"/>
                      <a:pt x="109" y="41"/>
                      <a:pt x="111" y="39"/>
                    </a:cubicBezTo>
                    <a:cubicBezTo>
                      <a:pt x="114" y="33"/>
                      <a:pt x="113" y="27"/>
                      <a:pt x="108" y="22"/>
                    </a:cubicBezTo>
                    <a:cubicBezTo>
                      <a:pt x="105" y="19"/>
                      <a:pt x="99" y="16"/>
                      <a:pt x="9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1" name="Freeform 122"/>
              <p:cNvSpPr/>
              <p:nvPr/>
            </p:nvSpPr>
            <p:spPr bwMode="auto">
              <a:xfrm>
                <a:off x="3597" y="2290"/>
                <a:ext cx="298" cy="118"/>
              </a:xfrm>
              <a:custGeom>
                <a:avLst/>
                <a:gdLst>
                  <a:gd name="T0" fmla="*/ 124 w 298"/>
                  <a:gd name="T1" fmla="*/ 9 h 118"/>
                  <a:gd name="T2" fmla="*/ 91 w 298"/>
                  <a:gd name="T3" fmla="*/ 0 h 118"/>
                  <a:gd name="T4" fmla="*/ 79 w 298"/>
                  <a:gd name="T5" fmla="*/ 21 h 118"/>
                  <a:gd name="T6" fmla="*/ 19 w 298"/>
                  <a:gd name="T7" fmla="*/ 2 h 118"/>
                  <a:gd name="T8" fmla="*/ 0 w 298"/>
                  <a:gd name="T9" fmla="*/ 35 h 118"/>
                  <a:gd name="T10" fmla="*/ 60 w 298"/>
                  <a:gd name="T11" fmla="*/ 54 h 118"/>
                  <a:gd name="T12" fmla="*/ 48 w 298"/>
                  <a:gd name="T13" fmla="*/ 73 h 118"/>
                  <a:gd name="T14" fmla="*/ 79 w 298"/>
                  <a:gd name="T15" fmla="*/ 83 h 118"/>
                  <a:gd name="T16" fmla="*/ 91 w 298"/>
                  <a:gd name="T17" fmla="*/ 64 h 118"/>
                  <a:gd name="T18" fmla="*/ 279 w 298"/>
                  <a:gd name="T19" fmla="*/ 118 h 118"/>
                  <a:gd name="T20" fmla="*/ 298 w 298"/>
                  <a:gd name="T21" fmla="*/ 85 h 118"/>
                  <a:gd name="T22" fmla="*/ 112 w 298"/>
                  <a:gd name="T23" fmla="*/ 30 h 118"/>
                  <a:gd name="T24" fmla="*/ 124 w 298"/>
                  <a:gd name="T25" fmla="*/ 9 h 118"/>
                  <a:gd name="T26" fmla="*/ 124 w 298"/>
                  <a:gd name="T27" fmla="*/ 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8" h="118">
                    <a:moveTo>
                      <a:pt x="124" y="9"/>
                    </a:moveTo>
                    <a:lnTo>
                      <a:pt x="91" y="0"/>
                    </a:lnTo>
                    <a:lnTo>
                      <a:pt x="79" y="21"/>
                    </a:lnTo>
                    <a:lnTo>
                      <a:pt x="19" y="2"/>
                    </a:lnTo>
                    <a:lnTo>
                      <a:pt x="0" y="35"/>
                    </a:lnTo>
                    <a:lnTo>
                      <a:pt x="60" y="54"/>
                    </a:lnTo>
                    <a:lnTo>
                      <a:pt x="48" y="73"/>
                    </a:lnTo>
                    <a:lnTo>
                      <a:pt x="79" y="83"/>
                    </a:lnTo>
                    <a:lnTo>
                      <a:pt x="91" y="64"/>
                    </a:lnTo>
                    <a:lnTo>
                      <a:pt x="279" y="118"/>
                    </a:lnTo>
                    <a:lnTo>
                      <a:pt x="298" y="85"/>
                    </a:lnTo>
                    <a:lnTo>
                      <a:pt x="112" y="30"/>
                    </a:lnTo>
                    <a:lnTo>
                      <a:pt x="124" y="9"/>
                    </a:lnTo>
                    <a:lnTo>
                      <a:pt x="12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2" name="Freeform 123"/>
              <p:cNvSpPr>
                <a:spLocks noEditPoints="1"/>
              </p:cNvSpPr>
              <p:nvPr/>
            </p:nvSpPr>
            <p:spPr bwMode="auto">
              <a:xfrm>
                <a:off x="3623" y="2202"/>
                <a:ext cx="322" cy="121"/>
              </a:xfrm>
              <a:custGeom>
                <a:avLst/>
                <a:gdLst>
                  <a:gd name="T0" fmla="*/ 16 w 135"/>
                  <a:gd name="T1" fmla="*/ 1 h 51"/>
                  <a:gd name="T2" fmla="*/ 15 w 135"/>
                  <a:gd name="T3" fmla="*/ 1 h 51"/>
                  <a:gd name="T4" fmla="*/ 7 w 135"/>
                  <a:gd name="T5" fmla="*/ 1 h 51"/>
                  <a:gd name="T6" fmla="*/ 1 w 135"/>
                  <a:gd name="T7" fmla="*/ 6 h 51"/>
                  <a:gd name="T8" fmla="*/ 1 w 135"/>
                  <a:gd name="T9" fmla="*/ 12 h 51"/>
                  <a:gd name="T10" fmla="*/ 6 w 135"/>
                  <a:gd name="T11" fmla="*/ 16 h 51"/>
                  <a:gd name="T12" fmla="*/ 6 w 135"/>
                  <a:gd name="T13" fmla="*/ 16 h 51"/>
                  <a:gd name="T14" fmla="*/ 14 w 135"/>
                  <a:gd name="T15" fmla="*/ 16 h 51"/>
                  <a:gd name="T16" fmla="*/ 20 w 135"/>
                  <a:gd name="T17" fmla="*/ 11 h 51"/>
                  <a:gd name="T18" fmla="*/ 21 w 135"/>
                  <a:gd name="T19" fmla="*/ 5 h 51"/>
                  <a:gd name="T20" fmla="*/ 16 w 135"/>
                  <a:gd name="T21" fmla="*/ 1 h 51"/>
                  <a:gd name="T22" fmla="*/ 135 w 135"/>
                  <a:gd name="T23" fmla="*/ 37 h 51"/>
                  <a:gd name="T24" fmla="*/ 43 w 135"/>
                  <a:gd name="T25" fmla="*/ 10 h 51"/>
                  <a:gd name="T26" fmla="*/ 35 w 135"/>
                  <a:gd name="T27" fmla="*/ 24 h 51"/>
                  <a:gd name="T28" fmla="*/ 127 w 135"/>
                  <a:gd name="T29" fmla="*/ 51 h 51"/>
                  <a:gd name="T30" fmla="*/ 135 w 135"/>
                  <a:gd name="T31"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51">
                    <a:moveTo>
                      <a:pt x="16" y="1"/>
                    </a:moveTo>
                    <a:cubicBezTo>
                      <a:pt x="16" y="1"/>
                      <a:pt x="16" y="1"/>
                      <a:pt x="15" y="1"/>
                    </a:cubicBezTo>
                    <a:cubicBezTo>
                      <a:pt x="13" y="0"/>
                      <a:pt x="10" y="0"/>
                      <a:pt x="7" y="1"/>
                    </a:cubicBezTo>
                    <a:cubicBezTo>
                      <a:pt x="5" y="2"/>
                      <a:pt x="3" y="3"/>
                      <a:pt x="1" y="6"/>
                    </a:cubicBezTo>
                    <a:cubicBezTo>
                      <a:pt x="0" y="8"/>
                      <a:pt x="0" y="10"/>
                      <a:pt x="1" y="12"/>
                    </a:cubicBezTo>
                    <a:cubicBezTo>
                      <a:pt x="2" y="13"/>
                      <a:pt x="3" y="15"/>
                      <a:pt x="6" y="16"/>
                    </a:cubicBezTo>
                    <a:cubicBezTo>
                      <a:pt x="6" y="16"/>
                      <a:pt x="6" y="16"/>
                      <a:pt x="6" y="16"/>
                    </a:cubicBezTo>
                    <a:cubicBezTo>
                      <a:pt x="9" y="17"/>
                      <a:pt x="12" y="17"/>
                      <a:pt x="14" y="16"/>
                    </a:cubicBezTo>
                    <a:cubicBezTo>
                      <a:pt x="17" y="15"/>
                      <a:pt x="19" y="13"/>
                      <a:pt x="20" y="11"/>
                    </a:cubicBezTo>
                    <a:cubicBezTo>
                      <a:pt x="22" y="9"/>
                      <a:pt x="22" y="7"/>
                      <a:pt x="21" y="5"/>
                    </a:cubicBezTo>
                    <a:cubicBezTo>
                      <a:pt x="20" y="3"/>
                      <a:pt x="18" y="2"/>
                      <a:pt x="16" y="1"/>
                    </a:cubicBezTo>
                    <a:close/>
                    <a:moveTo>
                      <a:pt x="135" y="37"/>
                    </a:moveTo>
                    <a:cubicBezTo>
                      <a:pt x="43" y="10"/>
                      <a:pt x="43" y="10"/>
                      <a:pt x="43" y="10"/>
                    </a:cubicBezTo>
                    <a:cubicBezTo>
                      <a:pt x="35" y="24"/>
                      <a:pt x="35" y="24"/>
                      <a:pt x="35" y="24"/>
                    </a:cubicBezTo>
                    <a:cubicBezTo>
                      <a:pt x="127" y="51"/>
                      <a:pt x="127" y="51"/>
                      <a:pt x="127" y="51"/>
                    </a:cubicBezTo>
                    <a:cubicBezTo>
                      <a:pt x="135" y="37"/>
                      <a:pt x="135" y="37"/>
                      <a:pt x="13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3" name="Freeform 124"/>
              <p:cNvSpPr>
                <a:spLocks noEditPoints="1"/>
              </p:cNvSpPr>
              <p:nvPr/>
            </p:nvSpPr>
            <p:spPr bwMode="auto">
              <a:xfrm>
                <a:off x="3769" y="2090"/>
                <a:ext cx="245" cy="142"/>
              </a:xfrm>
              <a:custGeom>
                <a:avLst/>
                <a:gdLst>
                  <a:gd name="T0" fmla="*/ 30 w 103"/>
                  <a:gd name="T1" fmla="*/ 34 h 60"/>
                  <a:gd name="T2" fmla="*/ 20 w 103"/>
                  <a:gd name="T3" fmla="*/ 29 h 60"/>
                  <a:gd name="T4" fmla="*/ 19 w 103"/>
                  <a:gd name="T5" fmla="*/ 21 h 60"/>
                  <a:gd name="T6" fmla="*/ 30 w 103"/>
                  <a:gd name="T7" fmla="*/ 16 h 60"/>
                  <a:gd name="T8" fmla="*/ 63 w 103"/>
                  <a:gd name="T9" fmla="*/ 23 h 60"/>
                  <a:gd name="T10" fmla="*/ 74 w 103"/>
                  <a:gd name="T11" fmla="*/ 27 h 60"/>
                  <a:gd name="T12" fmla="*/ 83 w 103"/>
                  <a:gd name="T13" fmla="*/ 32 h 60"/>
                  <a:gd name="T14" fmla="*/ 85 w 103"/>
                  <a:gd name="T15" fmla="*/ 40 h 60"/>
                  <a:gd name="T16" fmla="*/ 75 w 103"/>
                  <a:gd name="T17" fmla="*/ 45 h 60"/>
                  <a:gd name="T18" fmla="*/ 40 w 103"/>
                  <a:gd name="T19" fmla="*/ 37 h 60"/>
                  <a:gd name="T20" fmla="*/ 30 w 103"/>
                  <a:gd name="T21" fmla="*/ 34 h 60"/>
                  <a:gd name="T22" fmla="*/ 79 w 103"/>
                  <a:gd name="T23" fmla="*/ 12 h 60"/>
                  <a:gd name="T24" fmla="*/ 67 w 103"/>
                  <a:gd name="T25" fmla="*/ 8 h 60"/>
                  <a:gd name="T26" fmla="*/ 24 w 103"/>
                  <a:gd name="T27" fmla="*/ 3 h 60"/>
                  <a:gd name="T28" fmla="*/ 4 w 103"/>
                  <a:gd name="T29" fmla="*/ 16 h 60"/>
                  <a:gd name="T30" fmla="*/ 4 w 103"/>
                  <a:gd name="T31" fmla="*/ 17 h 60"/>
                  <a:gd name="T32" fmla="*/ 4 w 103"/>
                  <a:gd name="T33" fmla="*/ 36 h 60"/>
                  <a:gd name="T34" fmla="*/ 25 w 103"/>
                  <a:gd name="T35" fmla="*/ 50 h 60"/>
                  <a:gd name="T36" fmla="*/ 39 w 103"/>
                  <a:gd name="T37" fmla="*/ 54 h 60"/>
                  <a:gd name="T38" fmla="*/ 77 w 103"/>
                  <a:gd name="T39" fmla="*/ 59 h 60"/>
                  <a:gd name="T40" fmla="*/ 100 w 103"/>
                  <a:gd name="T41" fmla="*/ 44 h 60"/>
                  <a:gd name="T42" fmla="*/ 100 w 103"/>
                  <a:gd name="T43" fmla="*/ 25 h 60"/>
                  <a:gd name="T44" fmla="*/ 79 w 103"/>
                  <a:gd name="T4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60">
                    <a:moveTo>
                      <a:pt x="30" y="34"/>
                    </a:moveTo>
                    <a:cubicBezTo>
                      <a:pt x="25" y="32"/>
                      <a:pt x="22" y="31"/>
                      <a:pt x="20" y="29"/>
                    </a:cubicBezTo>
                    <a:cubicBezTo>
                      <a:pt x="17" y="27"/>
                      <a:pt x="17" y="24"/>
                      <a:pt x="19" y="21"/>
                    </a:cubicBezTo>
                    <a:cubicBezTo>
                      <a:pt x="21" y="17"/>
                      <a:pt x="25" y="16"/>
                      <a:pt x="30" y="16"/>
                    </a:cubicBezTo>
                    <a:cubicBezTo>
                      <a:pt x="36" y="16"/>
                      <a:pt x="47" y="19"/>
                      <a:pt x="63" y="23"/>
                    </a:cubicBezTo>
                    <a:cubicBezTo>
                      <a:pt x="67" y="25"/>
                      <a:pt x="71" y="26"/>
                      <a:pt x="74" y="27"/>
                    </a:cubicBezTo>
                    <a:cubicBezTo>
                      <a:pt x="78" y="29"/>
                      <a:pt x="81" y="30"/>
                      <a:pt x="83" y="32"/>
                    </a:cubicBezTo>
                    <a:cubicBezTo>
                      <a:pt x="87" y="34"/>
                      <a:pt x="87" y="37"/>
                      <a:pt x="85" y="40"/>
                    </a:cubicBezTo>
                    <a:cubicBezTo>
                      <a:pt x="84" y="43"/>
                      <a:pt x="80" y="45"/>
                      <a:pt x="75" y="45"/>
                    </a:cubicBezTo>
                    <a:cubicBezTo>
                      <a:pt x="70" y="45"/>
                      <a:pt x="58" y="43"/>
                      <a:pt x="40" y="37"/>
                    </a:cubicBezTo>
                    <a:cubicBezTo>
                      <a:pt x="36" y="36"/>
                      <a:pt x="32" y="35"/>
                      <a:pt x="30" y="34"/>
                    </a:cubicBezTo>
                    <a:close/>
                    <a:moveTo>
                      <a:pt x="79" y="12"/>
                    </a:moveTo>
                    <a:cubicBezTo>
                      <a:pt x="75" y="10"/>
                      <a:pt x="71" y="9"/>
                      <a:pt x="67" y="8"/>
                    </a:cubicBezTo>
                    <a:cubicBezTo>
                      <a:pt x="48" y="2"/>
                      <a:pt x="33" y="0"/>
                      <a:pt x="24" y="3"/>
                    </a:cubicBezTo>
                    <a:cubicBezTo>
                      <a:pt x="15" y="5"/>
                      <a:pt x="8" y="9"/>
                      <a:pt x="4" y="16"/>
                    </a:cubicBezTo>
                    <a:cubicBezTo>
                      <a:pt x="4" y="17"/>
                      <a:pt x="4" y="17"/>
                      <a:pt x="4" y="17"/>
                    </a:cubicBezTo>
                    <a:cubicBezTo>
                      <a:pt x="0" y="23"/>
                      <a:pt x="0" y="30"/>
                      <a:pt x="4" y="36"/>
                    </a:cubicBezTo>
                    <a:cubicBezTo>
                      <a:pt x="7" y="41"/>
                      <a:pt x="14" y="45"/>
                      <a:pt x="25" y="50"/>
                    </a:cubicBezTo>
                    <a:cubicBezTo>
                      <a:pt x="29" y="51"/>
                      <a:pt x="34" y="53"/>
                      <a:pt x="39" y="54"/>
                    </a:cubicBezTo>
                    <a:cubicBezTo>
                      <a:pt x="55" y="59"/>
                      <a:pt x="67" y="60"/>
                      <a:pt x="77" y="59"/>
                    </a:cubicBezTo>
                    <a:cubicBezTo>
                      <a:pt x="87" y="57"/>
                      <a:pt x="95" y="52"/>
                      <a:pt x="100" y="44"/>
                    </a:cubicBezTo>
                    <a:cubicBezTo>
                      <a:pt x="103" y="38"/>
                      <a:pt x="103" y="31"/>
                      <a:pt x="100" y="25"/>
                    </a:cubicBezTo>
                    <a:cubicBezTo>
                      <a:pt x="97" y="20"/>
                      <a:pt x="90" y="16"/>
                      <a:pt x="7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4" name="Freeform 125"/>
              <p:cNvSpPr/>
              <p:nvPr/>
            </p:nvSpPr>
            <p:spPr bwMode="auto">
              <a:xfrm>
                <a:off x="3838" y="1933"/>
                <a:ext cx="283" cy="166"/>
              </a:xfrm>
              <a:custGeom>
                <a:avLst/>
                <a:gdLst>
                  <a:gd name="T0" fmla="*/ 119 w 119"/>
                  <a:gd name="T1" fmla="*/ 26 h 70"/>
                  <a:gd name="T2" fmla="*/ 47 w 119"/>
                  <a:gd name="T3" fmla="*/ 5 h 70"/>
                  <a:gd name="T4" fmla="*/ 16 w 119"/>
                  <a:gd name="T5" fmla="*/ 14 h 70"/>
                  <a:gd name="T6" fmla="*/ 18 w 119"/>
                  <a:gd name="T7" fmla="*/ 31 h 70"/>
                  <a:gd name="T8" fmla="*/ 17 w 119"/>
                  <a:gd name="T9" fmla="*/ 31 h 70"/>
                  <a:gd name="T10" fmla="*/ 8 w 119"/>
                  <a:gd name="T11" fmla="*/ 29 h 70"/>
                  <a:gd name="T12" fmla="*/ 0 w 119"/>
                  <a:gd name="T13" fmla="*/ 43 h 70"/>
                  <a:gd name="T14" fmla="*/ 93 w 119"/>
                  <a:gd name="T15" fmla="*/ 70 h 70"/>
                  <a:gd name="T16" fmla="*/ 101 w 119"/>
                  <a:gd name="T17" fmla="*/ 56 h 70"/>
                  <a:gd name="T18" fmla="*/ 34 w 119"/>
                  <a:gd name="T19" fmla="*/ 37 h 70"/>
                  <a:gd name="T20" fmla="*/ 32 w 119"/>
                  <a:gd name="T21" fmla="*/ 36 h 70"/>
                  <a:gd name="T22" fmla="*/ 25 w 119"/>
                  <a:gd name="T23" fmla="*/ 31 h 70"/>
                  <a:gd name="T24" fmla="*/ 25 w 119"/>
                  <a:gd name="T25" fmla="*/ 24 h 70"/>
                  <a:gd name="T26" fmla="*/ 44 w 119"/>
                  <a:gd name="T27" fmla="*/ 20 h 70"/>
                  <a:gd name="T28" fmla="*/ 111 w 119"/>
                  <a:gd name="T29" fmla="*/ 39 h 70"/>
                  <a:gd name="T30" fmla="*/ 119 w 119"/>
                  <a:gd name="T31"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70">
                    <a:moveTo>
                      <a:pt x="119" y="26"/>
                    </a:moveTo>
                    <a:cubicBezTo>
                      <a:pt x="47" y="5"/>
                      <a:pt x="47" y="5"/>
                      <a:pt x="47" y="5"/>
                    </a:cubicBezTo>
                    <a:cubicBezTo>
                      <a:pt x="32" y="0"/>
                      <a:pt x="22" y="3"/>
                      <a:pt x="16" y="14"/>
                    </a:cubicBezTo>
                    <a:cubicBezTo>
                      <a:pt x="12" y="20"/>
                      <a:pt x="13" y="26"/>
                      <a:pt x="18" y="31"/>
                    </a:cubicBezTo>
                    <a:cubicBezTo>
                      <a:pt x="17" y="31"/>
                      <a:pt x="17" y="31"/>
                      <a:pt x="17" y="31"/>
                    </a:cubicBezTo>
                    <a:cubicBezTo>
                      <a:pt x="8" y="29"/>
                      <a:pt x="8" y="29"/>
                      <a:pt x="8" y="29"/>
                    </a:cubicBezTo>
                    <a:cubicBezTo>
                      <a:pt x="0" y="43"/>
                      <a:pt x="0" y="43"/>
                      <a:pt x="0" y="43"/>
                    </a:cubicBezTo>
                    <a:cubicBezTo>
                      <a:pt x="93" y="70"/>
                      <a:pt x="93" y="70"/>
                      <a:pt x="93" y="70"/>
                    </a:cubicBezTo>
                    <a:cubicBezTo>
                      <a:pt x="101" y="56"/>
                      <a:pt x="101" y="56"/>
                      <a:pt x="101" y="56"/>
                    </a:cubicBezTo>
                    <a:cubicBezTo>
                      <a:pt x="34" y="37"/>
                      <a:pt x="34" y="37"/>
                      <a:pt x="34" y="37"/>
                    </a:cubicBezTo>
                    <a:cubicBezTo>
                      <a:pt x="33" y="36"/>
                      <a:pt x="32" y="36"/>
                      <a:pt x="32" y="36"/>
                    </a:cubicBezTo>
                    <a:cubicBezTo>
                      <a:pt x="29" y="35"/>
                      <a:pt x="26" y="33"/>
                      <a:pt x="25" y="31"/>
                    </a:cubicBezTo>
                    <a:cubicBezTo>
                      <a:pt x="24" y="29"/>
                      <a:pt x="24" y="27"/>
                      <a:pt x="25" y="24"/>
                    </a:cubicBezTo>
                    <a:cubicBezTo>
                      <a:pt x="29" y="18"/>
                      <a:pt x="35" y="17"/>
                      <a:pt x="44" y="20"/>
                    </a:cubicBezTo>
                    <a:cubicBezTo>
                      <a:pt x="111" y="39"/>
                      <a:pt x="111" y="39"/>
                      <a:pt x="111" y="39"/>
                    </a:cubicBezTo>
                    <a:cubicBezTo>
                      <a:pt x="119" y="26"/>
                      <a:pt x="119"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5" name="Freeform 126"/>
              <p:cNvSpPr>
                <a:spLocks noEditPoints="1"/>
              </p:cNvSpPr>
              <p:nvPr/>
            </p:nvSpPr>
            <p:spPr bwMode="auto">
              <a:xfrm>
                <a:off x="3861" y="1588"/>
                <a:ext cx="443" cy="271"/>
              </a:xfrm>
              <a:custGeom>
                <a:avLst/>
                <a:gdLst>
                  <a:gd name="T0" fmla="*/ 31 w 186"/>
                  <a:gd name="T1" fmla="*/ 48 h 114"/>
                  <a:gd name="T2" fmla="*/ 28 w 186"/>
                  <a:gd name="T3" fmla="*/ 37 h 114"/>
                  <a:gd name="T4" fmla="*/ 42 w 186"/>
                  <a:gd name="T5" fmla="*/ 32 h 114"/>
                  <a:gd name="T6" fmla="*/ 89 w 186"/>
                  <a:gd name="T7" fmla="*/ 46 h 114"/>
                  <a:gd name="T8" fmla="*/ 80 w 186"/>
                  <a:gd name="T9" fmla="*/ 62 h 114"/>
                  <a:gd name="T10" fmla="*/ 32 w 186"/>
                  <a:gd name="T11" fmla="*/ 48 h 114"/>
                  <a:gd name="T12" fmla="*/ 31 w 186"/>
                  <a:gd name="T13" fmla="*/ 48 h 114"/>
                  <a:gd name="T14" fmla="*/ 186 w 186"/>
                  <a:gd name="T15" fmla="*/ 40 h 114"/>
                  <a:gd name="T16" fmla="*/ 60 w 186"/>
                  <a:gd name="T17" fmla="*/ 3 h 114"/>
                  <a:gd name="T18" fmla="*/ 29 w 186"/>
                  <a:gd name="T19" fmla="*/ 9 h 114"/>
                  <a:gd name="T20" fmla="*/ 8 w 186"/>
                  <a:gd name="T21" fmla="*/ 31 h 114"/>
                  <a:gd name="T22" fmla="*/ 0 w 186"/>
                  <a:gd name="T23" fmla="*/ 57 h 114"/>
                  <a:gd name="T24" fmla="*/ 14 w 186"/>
                  <a:gd name="T25" fmla="*/ 76 h 114"/>
                  <a:gd name="T26" fmla="*/ 16 w 186"/>
                  <a:gd name="T27" fmla="*/ 77 h 114"/>
                  <a:gd name="T28" fmla="*/ 142 w 186"/>
                  <a:gd name="T29" fmla="*/ 114 h 114"/>
                  <a:gd name="T30" fmla="*/ 159 w 186"/>
                  <a:gd name="T31" fmla="*/ 86 h 114"/>
                  <a:gd name="T32" fmla="*/ 99 w 186"/>
                  <a:gd name="T33" fmla="*/ 68 h 114"/>
                  <a:gd name="T34" fmla="*/ 109 w 186"/>
                  <a:gd name="T35" fmla="*/ 51 h 114"/>
                  <a:gd name="T36" fmla="*/ 169 w 186"/>
                  <a:gd name="T37" fmla="*/ 69 h 114"/>
                  <a:gd name="T38" fmla="*/ 186 w 186"/>
                  <a:gd name="T39"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14">
                    <a:moveTo>
                      <a:pt x="31" y="48"/>
                    </a:moveTo>
                    <a:cubicBezTo>
                      <a:pt x="26" y="46"/>
                      <a:pt x="25" y="42"/>
                      <a:pt x="28" y="37"/>
                    </a:cubicBezTo>
                    <a:cubicBezTo>
                      <a:pt x="31" y="32"/>
                      <a:pt x="36" y="30"/>
                      <a:pt x="42" y="32"/>
                    </a:cubicBezTo>
                    <a:cubicBezTo>
                      <a:pt x="89" y="46"/>
                      <a:pt x="89" y="46"/>
                      <a:pt x="89" y="46"/>
                    </a:cubicBezTo>
                    <a:cubicBezTo>
                      <a:pt x="80" y="62"/>
                      <a:pt x="80" y="62"/>
                      <a:pt x="80" y="62"/>
                    </a:cubicBezTo>
                    <a:cubicBezTo>
                      <a:pt x="32" y="48"/>
                      <a:pt x="32" y="48"/>
                      <a:pt x="32" y="48"/>
                    </a:cubicBezTo>
                    <a:cubicBezTo>
                      <a:pt x="32" y="48"/>
                      <a:pt x="31" y="48"/>
                      <a:pt x="31" y="48"/>
                    </a:cubicBezTo>
                    <a:close/>
                    <a:moveTo>
                      <a:pt x="186" y="40"/>
                    </a:moveTo>
                    <a:cubicBezTo>
                      <a:pt x="60" y="3"/>
                      <a:pt x="60" y="3"/>
                      <a:pt x="60" y="3"/>
                    </a:cubicBezTo>
                    <a:cubicBezTo>
                      <a:pt x="50" y="0"/>
                      <a:pt x="39" y="2"/>
                      <a:pt x="29" y="9"/>
                    </a:cubicBezTo>
                    <a:cubicBezTo>
                      <a:pt x="20" y="15"/>
                      <a:pt x="14" y="22"/>
                      <a:pt x="8" y="31"/>
                    </a:cubicBezTo>
                    <a:cubicBezTo>
                      <a:pt x="3" y="40"/>
                      <a:pt x="0" y="49"/>
                      <a:pt x="0" y="57"/>
                    </a:cubicBezTo>
                    <a:cubicBezTo>
                      <a:pt x="1" y="67"/>
                      <a:pt x="5" y="73"/>
                      <a:pt x="14" y="76"/>
                    </a:cubicBezTo>
                    <a:cubicBezTo>
                      <a:pt x="14" y="77"/>
                      <a:pt x="15" y="77"/>
                      <a:pt x="16" y="77"/>
                    </a:cubicBezTo>
                    <a:cubicBezTo>
                      <a:pt x="142" y="114"/>
                      <a:pt x="142" y="114"/>
                      <a:pt x="142" y="114"/>
                    </a:cubicBezTo>
                    <a:cubicBezTo>
                      <a:pt x="159" y="86"/>
                      <a:pt x="159" y="86"/>
                      <a:pt x="159" y="86"/>
                    </a:cubicBezTo>
                    <a:cubicBezTo>
                      <a:pt x="99" y="68"/>
                      <a:pt x="99" y="68"/>
                      <a:pt x="99" y="68"/>
                    </a:cubicBezTo>
                    <a:cubicBezTo>
                      <a:pt x="109" y="51"/>
                      <a:pt x="109" y="51"/>
                      <a:pt x="109" y="51"/>
                    </a:cubicBezTo>
                    <a:cubicBezTo>
                      <a:pt x="169" y="69"/>
                      <a:pt x="169" y="69"/>
                      <a:pt x="169" y="69"/>
                    </a:cubicBezTo>
                    <a:cubicBezTo>
                      <a:pt x="186" y="40"/>
                      <a:pt x="186" y="40"/>
                      <a:pt x="18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3" name="Group 129"/>
            <p:cNvGrpSpPr>
              <a:grpSpLocks noChangeAspect="1"/>
            </p:cNvGrpSpPr>
            <p:nvPr/>
          </p:nvGrpSpPr>
          <p:grpSpPr bwMode="auto">
            <a:xfrm>
              <a:off x="5363493" y="483687"/>
              <a:ext cx="913129" cy="1009906"/>
              <a:chOff x="3333" y="1593"/>
              <a:chExt cx="1019" cy="1127"/>
            </a:xfrm>
            <a:solidFill>
              <a:schemeClr val="bg1"/>
            </a:solidFill>
          </p:grpSpPr>
          <p:sp>
            <p:nvSpPr>
              <p:cNvPr id="122" name="Freeform 130"/>
              <p:cNvSpPr>
                <a:spLocks noEditPoints="1"/>
              </p:cNvSpPr>
              <p:nvPr/>
            </p:nvSpPr>
            <p:spPr bwMode="auto">
              <a:xfrm>
                <a:off x="3333" y="2516"/>
                <a:ext cx="352" cy="204"/>
              </a:xfrm>
              <a:custGeom>
                <a:avLst/>
                <a:gdLst>
                  <a:gd name="T0" fmla="*/ 57 w 148"/>
                  <a:gd name="T1" fmla="*/ 54 h 86"/>
                  <a:gd name="T2" fmla="*/ 25 w 148"/>
                  <a:gd name="T3" fmla="*/ 37 h 86"/>
                  <a:gd name="T4" fmla="*/ 22 w 148"/>
                  <a:gd name="T5" fmla="*/ 22 h 86"/>
                  <a:gd name="T6" fmla="*/ 38 w 148"/>
                  <a:gd name="T7" fmla="*/ 15 h 86"/>
                  <a:gd name="T8" fmla="*/ 85 w 148"/>
                  <a:gd name="T9" fmla="*/ 29 h 86"/>
                  <a:gd name="T10" fmla="*/ 86 w 148"/>
                  <a:gd name="T11" fmla="*/ 29 h 86"/>
                  <a:gd name="T12" fmla="*/ 91 w 148"/>
                  <a:gd name="T13" fmla="*/ 31 h 86"/>
                  <a:gd name="T14" fmla="*/ 127 w 148"/>
                  <a:gd name="T15" fmla="*/ 50 h 86"/>
                  <a:gd name="T16" fmla="*/ 127 w 148"/>
                  <a:gd name="T17" fmla="*/ 62 h 86"/>
                  <a:gd name="T18" fmla="*/ 106 w 148"/>
                  <a:gd name="T19" fmla="*/ 69 h 86"/>
                  <a:gd name="T20" fmla="*/ 65 w 148"/>
                  <a:gd name="T21" fmla="*/ 57 h 86"/>
                  <a:gd name="T22" fmla="*/ 65 w 148"/>
                  <a:gd name="T23" fmla="*/ 56 h 86"/>
                  <a:gd name="T24" fmla="*/ 57 w 148"/>
                  <a:gd name="T25" fmla="*/ 54 h 86"/>
                  <a:gd name="T26" fmla="*/ 93 w 148"/>
                  <a:gd name="T27" fmla="*/ 13 h 86"/>
                  <a:gd name="T28" fmla="*/ 39 w 148"/>
                  <a:gd name="T29" fmla="*/ 0 h 86"/>
                  <a:gd name="T30" fmla="*/ 8 w 148"/>
                  <a:gd name="T31" fmla="*/ 18 h 86"/>
                  <a:gd name="T32" fmla="*/ 5 w 148"/>
                  <a:gd name="T33" fmla="*/ 44 h 86"/>
                  <a:gd name="T34" fmla="*/ 55 w 148"/>
                  <a:gd name="T35" fmla="*/ 71 h 86"/>
                  <a:gd name="T36" fmla="*/ 99 w 148"/>
                  <a:gd name="T37" fmla="*/ 84 h 86"/>
                  <a:gd name="T38" fmla="*/ 123 w 148"/>
                  <a:gd name="T39" fmla="*/ 82 h 86"/>
                  <a:gd name="T40" fmla="*/ 141 w 148"/>
                  <a:gd name="T41" fmla="*/ 68 h 86"/>
                  <a:gd name="T42" fmla="*/ 147 w 148"/>
                  <a:gd name="T43" fmla="*/ 48 h 86"/>
                  <a:gd name="T44" fmla="*/ 135 w 148"/>
                  <a:gd name="T45" fmla="*/ 33 h 86"/>
                  <a:gd name="T46" fmla="*/ 93 w 148"/>
                  <a:gd name="T47"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86">
                    <a:moveTo>
                      <a:pt x="57" y="54"/>
                    </a:moveTo>
                    <a:cubicBezTo>
                      <a:pt x="41" y="47"/>
                      <a:pt x="30" y="42"/>
                      <a:pt x="25" y="37"/>
                    </a:cubicBezTo>
                    <a:cubicBezTo>
                      <a:pt x="19" y="33"/>
                      <a:pt x="18" y="28"/>
                      <a:pt x="22" y="22"/>
                    </a:cubicBezTo>
                    <a:cubicBezTo>
                      <a:pt x="26" y="18"/>
                      <a:pt x="31" y="16"/>
                      <a:pt x="38" y="15"/>
                    </a:cubicBezTo>
                    <a:cubicBezTo>
                      <a:pt x="46" y="15"/>
                      <a:pt x="61" y="20"/>
                      <a:pt x="85" y="29"/>
                    </a:cubicBezTo>
                    <a:cubicBezTo>
                      <a:pt x="86" y="29"/>
                      <a:pt x="86" y="29"/>
                      <a:pt x="86" y="29"/>
                    </a:cubicBezTo>
                    <a:cubicBezTo>
                      <a:pt x="91" y="31"/>
                      <a:pt x="91" y="31"/>
                      <a:pt x="91" y="31"/>
                    </a:cubicBezTo>
                    <a:cubicBezTo>
                      <a:pt x="112" y="39"/>
                      <a:pt x="124" y="46"/>
                      <a:pt x="127" y="50"/>
                    </a:cubicBezTo>
                    <a:cubicBezTo>
                      <a:pt x="130" y="54"/>
                      <a:pt x="130" y="59"/>
                      <a:pt x="127" y="62"/>
                    </a:cubicBezTo>
                    <a:cubicBezTo>
                      <a:pt x="123" y="68"/>
                      <a:pt x="116" y="71"/>
                      <a:pt x="106" y="69"/>
                    </a:cubicBezTo>
                    <a:cubicBezTo>
                      <a:pt x="97" y="67"/>
                      <a:pt x="83" y="63"/>
                      <a:pt x="65" y="57"/>
                    </a:cubicBezTo>
                    <a:cubicBezTo>
                      <a:pt x="65" y="56"/>
                      <a:pt x="65" y="56"/>
                      <a:pt x="65" y="56"/>
                    </a:cubicBezTo>
                    <a:cubicBezTo>
                      <a:pt x="57" y="54"/>
                      <a:pt x="57" y="54"/>
                      <a:pt x="57" y="54"/>
                    </a:cubicBezTo>
                    <a:close/>
                    <a:moveTo>
                      <a:pt x="93" y="13"/>
                    </a:moveTo>
                    <a:cubicBezTo>
                      <a:pt x="69" y="4"/>
                      <a:pt x="51" y="0"/>
                      <a:pt x="39" y="0"/>
                    </a:cubicBezTo>
                    <a:cubicBezTo>
                      <a:pt x="27" y="0"/>
                      <a:pt x="17" y="6"/>
                      <a:pt x="8" y="18"/>
                    </a:cubicBezTo>
                    <a:cubicBezTo>
                      <a:pt x="1" y="28"/>
                      <a:pt x="0" y="36"/>
                      <a:pt x="5" y="44"/>
                    </a:cubicBezTo>
                    <a:cubicBezTo>
                      <a:pt x="10" y="51"/>
                      <a:pt x="27" y="60"/>
                      <a:pt x="55" y="71"/>
                    </a:cubicBezTo>
                    <a:cubicBezTo>
                      <a:pt x="75" y="79"/>
                      <a:pt x="90" y="83"/>
                      <a:pt x="99" y="84"/>
                    </a:cubicBezTo>
                    <a:cubicBezTo>
                      <a:pt x="109" y="86"/>
                      <a:pt x="117" y="85"/>
                      <a:pt x="123" y="82"/>
                    </a:cubicBezTo>
                    <a:cubicBezTo>
                      <a:pt x="130" y="80"/>
                      <a:pt x="135" y="75"/>
                      <a:pt x="141" y="68"/>
                    </a:cubicBezTo>
                    <a:cubicBezTo>
                      <a:pt x="146" y="60"/>
                      <a:pt x="148" y="54"/>
                      <a:pt x="147" y="48"/>
                    </a:cubicBezTo>
                    <a:cubicBezTo>
                      <a:pt x="146" y="43"/>
                      <a:pt x="142" y="38"/>
                      <a:pt x="135" y="33"/>
                    </a:cubicBezTo>
                    <a:cubicBezTo>
                      <a:pt x="128" y="28"/>
                      <a:pt x="114" y="21"/>
                      <a:pt x="9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3" name="Freeform 131"/>
              <p:cNvSpPr>
                <a:spLocks noEditPoints="1"/>
              </p:cNvSpPr>
              <p:nvPr/>
            </p:nvSpPr>
            <p:spPr bwMode="auto">
              <a:xfrm>
                <a:off x="3538" y="2397"/>
                <a:ext cx="326" cy="202"/>
              </a:xfrm>
              <a:custGeom>
                <a:avLst/>
                <a:gdLst>
                  <a:gd name="T0" fmla="*/ 51 w 137"/>
                  <a:gd name="T1" fmla="*/ 39 h 85"/>
                  <a:gd name="T2" fmla="*/ 50 w 137"/>
                  <a:gd name="T3" fmla="*/ 39 h 85"/>
                  <a:gd name="T4" fmla="*/ 30 w 137"/>
                  <a:gd name="T5" fmla="*/ 29 h 85"/>
                  <a:gd name="T6" fmla="*/ 28 w 137"/>
                  <a:gd name="T7" fmla="*/ 20 h 85"/>
                  <a:gd name="T8" fmla="*/ 41 w 137"/>
                  <a:gd name="T9" fmla="*/ 16 h 85"/>
                  <a:gd name="T10" fmla="*/ 68 w 137"/>
                  <a:gd name="T11" fmla="*/ 24 h 85"/>
                  <a:gd name="T12" fmla="*/ 89 w 137"/>
                  <a:gd name="T13" fmla="*/ 35 h 85"/>
                  <a:gd name="T14" fmla="*/ 91 w 137"/>
                  <a:gd name="T15" fmla="*/ 44 h 85"/>
                  <a:gd name="T16" fmla="*/ 78 w 137"/>
                  <a:gd name="T17" fmla="*/ 48 h 85"/>
                  <a:gd name="T18" fmla="*/ 51 w 137"/>
                  <a:gd name="T19" fmla="*/ 39 h 85"/>
                  <a:gd name="T20" fmla="*/ 75 w 137"/>
                  <a:gd name="T21" fmla="*/ 9 h 85"/>
                  <a:gd name="T22" fmla="*/ 38 w 137"/>
                  <a:gd name="T23" fmla="*/ 0 h 85"/>
                  <a:gd name="T24" fmla="*/ 18 w 137"/>
                  <a:gd name="T25" fmla="*/ 10 h 85"/>
                  <a:gd name="T26" fmla="*/ 15 w 137"/>
                  <a:gd name="T27" fmla="*/ 18 h 85"/>
                  <a:gd name="T28" fmla="*/ 19 w 137"/>
                  <a:gd name="T29" fmla="*/ 27 h 85"/>
                  <a:gd name="T30" fmla="*/ 19 w 137"/>
                  <a:gd name="T31" fmla="*/ 27 h 85"/>
                  <a:gd name="T32" fmla="*/ 9 w 137"/>
                  <a:gd name="T33" fmla="*/ 24 h 85"/>
                  <a:gd name="T34" fmla="*/ 0 w 137"/>
                  <a:gd name="T35" fmla="*/ 37 h 85"/>
                  <a:gd name="T36" fmla="*/ 127 w 137"/>
                  <a:gd name="T37" fmla="*/ 85 h 85"/>
                  <a:gd name="T38" fmla="*/ 137 w 137"/>
                  <a:gd name="T39" fmla="*/ 72 h 85"/>
                  <a:gd name="T40" fmla="*/ 88 w 137"/>
                  <a:gd name="T41" fmla="*/ 53 h 85"/>
                  <a:gd name="T42" fmla="*/ 88 w 137"/>
                  <a:gd name="T43" fmla="*/ 53 h 85"/>
                  <a:gd name="T44" fmla="*/ 102 w 137"/>
                  <a:gd name="T45" fmla="*/ 50 h 85"/>
                  <a:gd name="T46" fmla="*/ 109 w 137"/>
                  <a:gd name="T47" fmla="*/ 44 h 85"/>
                  <a:gd name="T48" fmla="*/ 109 w 137"/>
                  <a:gd name="T49" fmla="*/ 27 h 85"/>
                  <a:gd name="T50" fmla="*/ 75 w 137"/>
                  <a:gd name="T5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85">
                    <a:moveTo>
                      <a:pt x="51" y="39"/>
                    </a:moveTo>
                    <a:cubicBezTo>
                      <a:pt x="51" y="39"/>
                      <a:pt x="50" y="39"/>
                      <a:pt x="50" y="39"/>
                    </a:cubicBezTo>
                    <a:cubicBezTo>
                      <a:pt x="40" y="35"/>
                      <a:pt x="33" y="32"/>
                      <a:pt x="30" y="29"/>
                    </a:cubicBezTo>
                    <a:cubicBezTo>
                      <a:pt x="26" y="26"/>
                      <a:pt x="26" y="23"/>
                      <a:pt x="28" y="20"/>
                    </a:cubicBezTo>
                    <a:cubicBezTo>
                      <a:pt x="30" y="17"/>
                      <a:pt x="35" y="16"/>
                      <a:pt x="41" y="16"/>
                    </a:cubicBezTo>
                    <a:cubicBezTo>
                      <a:pt x="47" y="17"/>
                      <a:pt x="56" y="20"/>
                      <a:pt x="68" y="24"/>
                    </a:cubicBezTo>
                    <a:cubicBezTo>
                      <a:pt x="78" y="28"/>
                      <a:pt x="85" y="32"/>
                      <a:pt x="89" y="35"/>
                    </a:cubicBezTo>
                    <a:cubicBezTo>
                      <a:pt x="92" y="38"/>
                      <a:pt x="93" y="41"/>
                      <a:pt x="91" y="44"/>
                    </a:cubicBezTo>
                    <a:cubicBezTo>
                      <a:pt x="88" y="48"/>
                      <a:pt x="84" y="49"/>
                      <a:pt x="78" y="48"/>
                    </a:cubicBezTo>
                    <a:cubicBezTo>
                      <a:pt x="72" y="47"/>
                      <a:pt x="63" y="44"/>
                      <a:pt x="51" y="39"/>
                    </a:cubicBezTo>
                    <a:close/>
                    <a:moveTo>
                      <a:pt x="75" y="9"/>
                    </a:moveTo>
                    <a:cubicBezTo>
                      <a:pt x="59" y="3"/>
                      <a:pt x="47" y="0"/>
                      <a:pt x="38" y="0"/>
                    </a:cubicBezTo>
                    <a:cubicBezTo>
                      <a:pt x="29" y="0"/>
                      <a:pt x="22" y="3"/>
                      <a:pt x="18" y="10"/>
                    </a:cubicBezTo>
                    <a:cubicBezTo>
                      <a:pt x="16" y="12"/>
                      <a:pt x="15" y="15"/>
                      <a:pt x="15" y="18"/>
                    </a:cubicBezTo>
                    <a:cubicBezTo>
                      <a:pt x="16" y="20"/>
                      <a:pt x="17" y="23"/>
                      <a:pt x="19" y="27"/>
                    </a:cubicBezTo>
                    <a:cubicBezTo>
                      <a:pt x="19" y="27"/>
                      <a:pt x="19" y="27"/>
                      <a:pt x="19" y="27"/>
                    </a:cubicBezTo>
                    <a:cubicBezTo>
                      <a:pt x="9" y="24"/>
                      <a:pt x="9" y="24"/>
                      <a:pt x="9" y="24"/>
                    </a:cubicBezTo>
                    <a:cubicBezTo>
                      <a:pt x="0" y="37"/>
                      <a:pt x="0" y="37"/>
                      <a:pt x="0" y="37"/>
                    </a:cubicBezTo>
                    <a:cubicBezTo>
                      <a:pt x="127" y="85"/>
                      <a:pt x="127" y="85"/>
                      <a:pt x="127" y="85"/>
                    </a:cubicBezTo>
                    <a:cubicBezTo>
                      <a:pt x="137" y="72"/>
                      <a:pt x="137" y="72"/>
                      <a:pt x="137" y="72"/>
                    </a:cubicBezTo>
                    <a:cubicBezTo>
                      <a:pt x="88" y="53"/>
                      <a:pt x="88" y="53"/>
                      <a:pt x="88" y="53"/>
                    </a:cubicBezTo>
                    <a:cubicBezTo>
                      <a:pt x="88" y="53"/>
                      <a:pt x="88" y="53"/>
                      <a:pt x="88" y="53"/>
                    </a:cubicBezTo>
                    <a:cubicBezTo>
                      <a:pt x="95" y="52"/>
                      <a:pt x="100" y="51"/>
                      <a:pt x="102" y="50"/>
                    </a:cubicBezTo>
                    <a:cubicBezTo>
                      <a:pt x="105" y="49"/>
                      <a:pt x="107" y="47"/>
                      <a:pt x="109" y="44"/>
                    </a:cubicBezTo>
                    <a:cubicBezTo>
                      <a:pt x="113" y="38"/>
                      <a:pt x="113" y="33"/>
                      <a:pt x="109" y="27"/>
                    </a:cubicBezTo>
                    <a:cubicBezTo>
                      <a:pt x="104" y="22"/>
                      <a:pt x="93" y="16"/>
                      <a:pt x="7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4" name="Freeform 132"/>
              <p:cNvSpPr/>
              <p:nvPr/>
            </p:nvSpPr>
            <p:spPr bwMode="auto">
              <a:xfrm>
                <a:off x="3590" y="2283"/>
                <a:ext cx="288" cy="130"/>
              </a:xfrm>
              <a:custGeom>
                <a:avLst/>
                <a:gdLst>
                  <a:gd name="T0" fmla="*/ 93 w 288"/>
                  <a:gd name="T1" fmla="*/ 0 h 130"/>
                  <a:gd name="T2" fmla="*/ 78 w 288"/>
                  <a:gd name="T3" fmla="*/ 21 h 130"/>
                  <a:gd name="T4" fmla="*/ 21 w 288"/>
                  <a:gd name="T5" fmla="*/ 0 h 130"/>
                  <a:gd name="T6" fmla="*/ 0 w 288"/>
                  <a:gd name="T7" fmla="*/ 30 h 130"/>
                  <a:gd name="T8" fmla="*/ 57 w 288"/>
                  <a:gd name="T9" fmla="*/ 52 h 130"/>
                  <a:gd name="T10" fmla="*/ 43 w 288"/>
                  <a:gd name="T11" fmla="*/ 71 h 130"/>
                  <a:gd name="T12" fmla="*/ 74 w 288"/>
                  <a:gd name="T13" fmla="*/ 83 h 130"/>
                  <a:gd name="T14" fmla="*/ 88 w 288"/>
                  <a:gd name="T15" fmla="*/ 64 h 130"/>
                  <a:gd name="T16" fmla="*/ 267 w 288"/>
                  <a:gd name="T17" fmla="*/ 130 h 130"/>
                  <a:gd name="T18" fmla="*/ 288 w 288"/>
                  <a:gd name="T19" fmla="*/ 99 h 130"/>
                  <a:gd name="T20" fmla="*/ 109 w 288"/>
                  <a:gd name="T21" fmla="*/ 33 h 130"/>
                  <a:gd name="T22" fmla="*/ 124 w 288"/>
                  <a:gd name="T23" fmla="*/ 11 h 130"/>
                  <a:gd name="T24" fmla="*/ 93 w 288"/>
                  <a:gd name="T25" fmla="*/ 0 h 130"/>
                  <a:gd name="T26" fmla="*/ 93 w 28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130">
                    <a:moveTo>
                      <a:pt x="93" y="0"/>
                    </a:moveTo>
                    <a:lnTo>
                      <a:pt x="78" y="21"/>
                    </a:lnTo>
                    <a:lnTo>
                      <a:pt x="21" y="0"/>
                    </a:lnTo>
                    <a:lnTo>
                      <a:pt x="0" y="30"/>
                    </a:lnTo>
                    <a:lnTo>
                      <a:pt x="57" y="52"/>
                    </a:lnTo>
                    <a:lnTo>
                      <a:pt x="43" y="71"/>
                    </a:lnTo>
                    <a:lnTo>
                      <a:pt x="74" y="83"/>
                    </a:lnTo>
                    <a:lnTo>
                      <a:pt x="88" y="64"/>
                    </a:lnTo>
                    <a:lnTo>
                      <a:pt x="267" y="130"/>
                    </a:lnTo>
                    <a:lnTo>
                      <a:pt x="288" y="99"/>
                    </a:lnTo>
                    <a:lnTo>
                      <a:pt x="109" y="33"/>
                    </a:lnTo>
                    <a:lnTo>
                      <a:pt x="124" y="11"/>
                    </a:lnTo>
                    <a:lnTo>
                      <a:pt x="93" y="0"/>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5" name="Freeform 133"/>
              <p:cNvSpPr>
                <a:spLocks noEditPoints="1"/>
              </p:cNvSpPr>
              <p:nvPr/>
            </p:nvSpPr>
            <p:spPr bwMode="auto">
              <a:xfrm>
                <a:off x="3628" y="2192"/>
                <a:ext cx="312" cy="140"/>
              </a:xfrm>
              <a:custGeom>
                <a:avLst/>
                <a:gdLst>
                  <a:gd name="T0" fmla="*/ 42 w 131"/>
                  <a:gd name="T1" fmla="*/ 12 h 59"/>
                  <a:gd name="T2" fmla="*/ 33 w 131"/>
                  <a:gd name="T3" fmla="*/ 25 h 59"/>
                  <a:gd name="T4" fmla="*/ 121 w 131"/>
                  <a:gd name="T5" fmla="*/ 59 h 59"/>
                  <a:gd name="T6" fmla="*/ 131 w 131"/>
                  <a:gd name="T7" fmla="*/ 46 h 59"/>
                  <a:gd name="T8" fmla="*/ 42 w 131"/>
                  <a:gd name="T9" fmla="*/ 12 h 59"/>
                  <a:gd name="T10" fmla="*/ 16 w 131"/>
                  <a:gd name="T11" fmla="*/ 1 h 59"/>
                  <a:gd name="T12" fmla="*/ 8 w 131"/>
                  <a:gd name="T13" fmla="*/ 1 h 59"/>
                  <a:gd name="T14" fmla="*/ 2 w 131"/>
                  <a:gd name="T15" fmla="*/ 5 h 59"/>
                  <a:gd name="T16" fmla="*/ 1 w 131"/>
                  <a:gd name="T17" fmla="*/ 11 h 59"/>
                  <a:gd name="T18" fmla="*/ 5 w 131"/>
                  <a:gd name="T19" fmla="*/ 16 h 59"/>
                  <a:gd name="T20" fmla="*/ 13 w 131"/>
                  <a:gd name="T21" fmla="*/ 16 h 59"/>
                  <a:gd name="T22" fmla="*/ 20 w 131"/>
                  <a:gd name="T23" fmla="*/ 12 h 59"/>
                  <a:gd name="T24" fmla="*/ 21 w 131"/>
                  <a:gd name="T25" fmla="*/ 6 h 59"/>
                  <a:gd name="T26" fmla="*/ 16 w 131"/>
                  <a:gd name="T2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59">
                    <a:moveTo>
                      <a:pt x="42" y="12"/>
                    </a:moveTo>
                    <a:cubicBezTo>
                      <a:pt x="33" y="25"/>
                      <a:pt x="33" y="25"/>
                      <a:pt x="33" y="25"/>
                    </a:cubicBezTo>
                    <a:cubicBezTo>
                      <a:pt x="121" y="59"/>
                      <a:pt x="121" y="59"/>
                      <a:pt x="121" y="59"/>
                    </a:cubicBezTo>
                    <a:cubicBezTo>
                      <a:pt x="131" y="46"/>
                      <a:pt x="131" y="46"/>
                      <a:pt x="131" y="46"/>
                    </a:cubicBezTo>
                    <a:cubicBezTo>
                      <a:pt x="42" y="12"/>
                      <a:pt x="42" y="12"/>
                      <a:pt x="42" y="12"/>
                    </a:cubicBezTo>
                    <a:close/>
                    <a:moveTo>
                      <a:pt x="16" y="1"/>
                    </a:moveTo>
                    <a:cubicBezTo>
                      <a:pt x="14" y="0"/>
                      <a:pt x="11" y="0"/>
                      <a:pt x="8" y="1"/>
                    </a:cubicBezTo>
                    <a:cubicBezTo>
                      <a:pt x="5" y="1"/>
                      <a:pt x="3" y="3"/>
                      <a:pt x="2" y="5"/>
                    </a:cubicBezTo>
                    <a:cubicBezTo>
                      <a:pt x="0" y="7"/>
                      <a:pt x="0" y="9"/>
                      <a:pt x="1" y="11"/>
                    </a:cubicBezTo>
                    <a:cubicBezTo>
                      <a:pt x="1" y="13"/>
                      <a:pt x="3" y="15"/>
                      <a:pt x="5" y="16"/>
                    </a:cubicBezTo>
                    <a:cubicBezTo>
                      <a:pt x="8" y="16"/>
                      <a:pt x="11" y="17"/>
                      <a:pt x="13" y="16"/>
                    </a:cubicBezTo>
                    <a:cubicBezTo>
                      <a:pt x="16" y="15"/>
                      <a:pt x="18" y="14"/>
                      <a:pt x="20" y="12"/>
                    </a:cubicBezTo>
                    <a:cubicBezTo>
                      <a:pt x="21" y="10"/>
                      <a:pt x="22" y="8"/>
                      <a:pt x="21" y="6"/>
                    </a:cubicBezTo>
                    <a:cubicBezTo>
                      <a:pt x="20" y="4"/>
                      <a:pt x="18" y="2"/>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6" name="Freeform 134"/>
              <p:cNvSpPr>
                <a:spLocks noEditPoints="1"/>
              </p:cNvSpPr>
              <p:nvPr/>
            </p:nvSpPr>
            <p:spPr bwMode="auto">
              <a:xfrm>
                <a:off x="3778" y="2095"/>
                <a:ext cx="243" cy="147"/>
              </a:xfrm>
              <a:custGeom>
                <a:avLst/>
                <a:gdLst>
                  <a:gd name="T0" fmla="*/ 39 w 102"/>
                  <a:gd name="T1" fmla="*/ 37 h 62"/>
                  <a:gd name="T2" fmla="*/ 21 w 102"/>
                  <a:gd name="T3" fmla="*/ 28 h 62"/>
                  <a:gd name="T4" fmla="*/ 20 w 102"/>
                  <a:gd name="T5" fmla="*/ 19 h 62"/>
                  <a:gd name="T6" fmla="*/ 32 w 102"/>
                  <a:gd name="T7" fmla="*/ 15 h 62"/>
                  <a:gd name="T8" fmla="*/ 62 w 102"/>
                  <a:gd name="T9" fmla="*/ 25 h 62"/>
                  <a:gd name="T10" fmla="*/ 63 w 102"/>
                  <a:gd name="T11" fmla="*/ 25 h 62"/>
                  <a:gd name="T12" fmla="*/ 82 w 102"/>
                  <a:gd name="T13" fmla="*/ 34 h 62"/>
                  <a:gd name="T14" fmla="*/ 83 w 102"/>
                  <a:gd name="T15" fmla="*/ 43 h 62"/>
                  <a:gd name="T16" fmla="*/ 73 w 102"/>
                  <a:gd name="T17" fmla="*/ 48 h 62"/>
                  <a:gd name="T18" fmla="*/ 39 w 102"/>
                  <a:gd name="T19" fmla="*/ 37 h 62"/>
                  <a:gd name="T20" fmla="*/ 69 w 102"/>
                  <a:gd name="T21" fmla="*/ 9 h 62"/>
                  <a:gd name="T22" fmla="*/ 27 w 102"/>
                  <a:gd name="T23" fmla="*/ 1 h 62"/>
                  <a:gd name="T24" fmla="*/ 6 w 102"/>
                  <a:gd name="T25" fmla="*/ 14 h 62"/>
                  <a:gd name="T26" fmla="*/ 6 w 102"/>
                  <a:gd name="T27" fmla="*/ 14 h 62"/>
                  <a:gd name="T28" fmla="*/ 3 w 102"/>
                  <a:gd name="T29" fmla="*/ 34 h 62"/>
                  <a:gd name="T30" fmla="*/ 36 w 102"/>
                  <a:gd name="T31" fmla="*/ 54 h 62"/>
                  <a:gd name="T32" fmla="*/ 74 w 102"/>
                  <a:gd name="T33" fmla="*/ 61 h 62"/>
                  <a:gd name="T34" fmla="*/ 97 w 102"/>
                  <a:gd name="T35" fmla="*/ 48 h 62"/>
                  <a:gd name="T36" fmla="*/ 99 w 102"/>
                  <a:gd name="T37" fmla="*/ 29 h 62"/>
                  <a:gd name="T38" fmla="*/ 69 w 102"/>
                  <a:gd name="T39" fmla="*/ 9 h 62"/>
                  <a:gd name="T40" fmla="*/ 69 w 102"/>
                  <a:gd name="T41"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62">
                    <a:moveTo>
                      <a:pt x="39" y="37"/>
                    </a:moveTo>
                    <a:cubicBezTo>
                      <a:pt x="30" y="34"/>
                      <a:pt x="24" y="31"/>
                      <a:pt x="21" y="28"/>
                    </a:cubicBezTo>
                    <a:cubicBezTo>
                      <a:pt x="18" y="25"/>
                      <a:pt x="17" y="22"/>
                      <a:pt x="20" y="19"/>
                    </a:cubicBezTo>
                    <a:cubicBezTo>
                      <a:pt x="22" y="16"/>
                      <a:pt x="26" y="15"/>
                      <a:pt x="32" y="15"/>
                    </a:cubicBezTo>
                    <a:cubicBezTo>
                      <a:pt x="37" y="16"/>
                      <a:pt x="48" y="19"/>
                      <a:pt x="62" y="25"/>
                    </a:cubicBezTo>
                    <a:cubicBezTo>
                      <a:pt x="62" y="25"/>
                      <a:pt x="63" y="25"/>
                      <a:pt x="63" y="25"/>
                    </a:cubicBezTo>
                    <a:cubicBezTo>
                      <a:pt x="73" y="29"/>
                      <a:pt x="79" y="32"/>
                      <a:pt x="82" y="34"/>
                    </a:cubicBezTo>
                    <a:cubicBezTo>
                      <a:pt x="85" y="37"/>
                      <a:pt x="86" y="40"/>
                      <a:pt x="83" y="43"/>
                    </a:cubicBezTo>
                    <a:cubicBezTo>
                      <a:pt x="81" y="46"/>
                      <a:pt x="78" y="48"/>
                      <a:pt x="73" y="48"/>
                    </a:cubicBezTo>
                    <a:cubicBezTo>
                      <a:pt x="68" y="47"/>
                      <a:pt x="57" y="44"/>
                      <a:pt x="39" y="37"/>
                    </a:cubicBezTo>
                    <a:close/>
                    <a:moveTo>
                      <a:pt x="69" y="9"/>
                    </a:moveTo>
                    <a:cubicBezTo>
                      <a:pt x="50" y="2"/>
                      <a:pt x="37" y="0"/>
                      <a:pt x="27" y="1"/>
                    </a:cubicBezTo>
                    <a:cubicBezTo>
                      <a:pt x="18" y="3"/>
                      <a:pt x="11" y="7"/>
                      <a:pt x="6" y="14"/>
                    </a:cubicBezTo>
                    <a:cubicBezTo>
                      <a:pt x="6" y="14"/>
                      <a:pt x="6" y="14"/>
                      <a:pt x="6" y="14"/>
                    </a:cubicBezTo>
                    <a:cubicBezTo>
                      <a:pt x="1" y="21"/>
                      <a:pt x="0" y="27"/>
                      <a:pt x="3" y="34"/>
                    </a:cubicBezTo>
                    <a:cubicBezTo>
                      <a:pt x="6" y="40"/>
                      <a:pt x="17" y="47"/>
                      <a:pt x="36" y="54"/>
                    </a:cubicBezTo>
                    <a:cubicBezTo>
                      <a:pt x="51" y="60"/>
                      <a:pt x="63" y="62"/>
                      <a:pt x="74" y="61"/>
                    </a:cubicBezTo>
                    <a:cubicBezTo>
                      <a:pt x="84" y="60"/>
                      <a:pt x="91" y="56"/>
                      <a:pt x="97" y="48"/>
                    </a:cubicBezTo>
                    <a:cubicBezTo>
                      <a:pt x="102" y="42"/>
                      <a:pt x="102" y="36"/>
                      <a:pt x="99" y="29"/>
                    </a:cubicBezTo>
                    <a:cubicBezTo>
                      <a:pt x="96" y="23"/>
                      <a:pt x="86" y="16"/>
                      <a:pt x="69" y="9"/>
                    </a:cubicBezTo>
                    <a:cubicBezTo>
                      <a:pt x="69" y="9"/>
                      <a:pt x="69" y="9"/>
                      <a:pt x="6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7" name="Freeform 135"/>
              <p:cNvSpPr/>
              <p:nvPr/>
            </p:nvSpPr>
            <p:spPr bwMode="auto">
              <a:xfrm>
                <a:off x="3861" y="1940"/>
                <a:ext cx="286" cy="178"/>
              </a:xfrm>
              <a:custGeom>
                <a:avLst/>
                <a:gdLst>
                  <a:gd name="T0" fmla="*/ 51 w 120"/>
                  <a:gd name="T1" fmla="*/ 6 h 75"/>
                  <a:gd name="T2" fmla="*/ 19 w 120"/>
                  <a:gd name="T3" fmla="*/ 13 h 75"/>
                  <a:gd name="T4" fmla="*/ 19 w 120"/>
                  <a:gd name="T5" fmla="*/ 30 h 75"/>
                  <a:gd name="T6" fmla="*/ 19 w 120"/>
                  <a:gd name="T7" fmla="*/ 31 h 75"/>
                  <a:gd name="T8" fmla="*/ 10 w 120"/>
                  <a:gd name="T9" fmla="*/ 27 h 75"/>
                  <a:gd name="T10" fmla="*/ 0 w 120"/>
                  <a:gd name="T11" fmla="*/ 41 h 75"/>
                  <a:gd name="T12" fmla="*/ 89 w 120"/>
                  <a:gd name="T13" fmla="*/ 75 h 75"/>
                  <a:gd name="T14" fmla="*/ 98 w 120"/>
                  <a:gd name="T15" fmla="*/ 61 h 75"/>
                  <a:gd name="T16" fmla="*/ 34 w 120"/>
                  <a:gd name="T17" fmla="*/ 37 h 75"/>
                  <a:gd name="T18" fmla="*/ 26 w 120"/>
                  <a:gd name="T19" fmla="*/ 31 h 75"/>
                  <a:gd name="T20" fmla="*/ 27 w 120"/>
                  <a:gd name="T21" fmla="*/ 24 h 75"/>
                  <a:gd name="T22" fmla="*/ 46 w 120"/>
                  <a:gd name="T23" fmla="*/ 21 h 75"/>
                  <a:gd name="T24" fmla="*/ 46 w 120"/>
                  <a:gd name="T25" fmla="*/ 21 h 75"/>
                  <a:gd name="T26" fmla="*/ 110 w 120"/>
                  <a:gd name="T27" fmla="*/ 45 h 75"/>
                  <a:gd name="T28" fmla="*/ 120 w 120"/>
                  <a:gd name="T29" fmla="*/ 32 h 75"/>
                  <a:gd name="T30" fmla="*/ 51 w 120"/>
                  <a:gd name="T31"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5">
                    <a:moveTo>
                      <a:pt x="51" y="6"/>
                    </a:moveTo>
                    <a:cubicBezTo>
                      <a:pt x="37" y="0"/>
                      <a:pt x="26" y="3"/>
                      <a:pt x="19" y="13"/>
                    </a:cubicBezTo>
                    <a:cubicBezTo>
                      <a:pt x="15" y="19"/>
                      <a:pt x="15" y="25"/>
                      <a:pt x="19" y="30"/>
                    </a:cubicBezTo>
                    <a:cubicBezTo>
                      <a:pt x="19" y="31"/>
                      <a:pt x="19" y="31"/>
                      <a:pt x="19" y="31"/>
                    </a:cubicBezTo>
                    <a:cubicBezTo>
                      <a:pt x="10" y="27"/>
                      <a:pt x="10" y="27"/>
                      <a:pt x="10" y="27"/>
                    </a:cubicBezTo>
                    <a:cubicBezTo>
                      <a:pt x="0" y="41"/>
                      <a:pt x="0" y="41"/>
                      <a:pt x="0" y="41"/>
                    </a:cubicBezTo>
                    <a:cubicBezTo>
                      <a:pt x="89" y="75"/>
                      <a:pt x="89" y="75"/>
                      <a:pt x="89" y="75"/>
                    </a:cubicBezTo>
                    <a:cubicBezTo>
                      <a:pt x="98" y="61"/>
                      <a:pt x="98" y="61"/>
                      <a:pt x="98" y="61"/>
                    </a:cubicBezTo>
                    <a:cubicBezTo>
                      <a:pt x="34" y="37"/>
                      <a:pt x="34" y="37"/>
                      <a:pt x="34" y="37"/>
                    </a:cubicBezTo>
                    <a:cubicBezTo>
                      <a:pt x="30" y="35"/>
                      <a:pt x="28" y="33"/>
                      <a:pt x="26" y="31"/>
                    </a:cubicBezTo>
                    <a:cubicBezTo>
                      <a:pt x="25" y="29"/>
                      <a:pt x="25" y="26"/>
                      <a:pt x="27" y="24"/>
                    </a:cubicBezTo>
                    <a:cubicBezTo>
                      <a:pt x="31" y="18"/>
                      <a:pt x="37" y="17"/>
                      <a:pt x="46" y="21"/>
                    </a:cubicBezTo>
                    <a:cubicBezTo>
                      <a:pt x="46" y="21"/>
                      <a:pt x="46" y="21"/>
                      <a:pt x="46" y="21"/>
                    </a:cubicBezTo>
                    <a:cubicBezTo>
                      <a:pt x="110" y="45"/>
                      <a:pt x="110" y="45"/>
                      <a:pt x="110" y="45"/>
                    </a:cubicBezTo>
                    <a:cubicBezTo>
                      <a:pt x="120" y="32"/>
                      <a:pt x="120" y="32"/>
                      <a:pt x="120" y="32"/>
                    </a:cubicBezTo>
                    <a:cubicBezTo>
                      <a:pt x="51" y="6"/>
                      <a:pt x="51" y="6"/>
                      <a:pt x="5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8" name="Freeform 136"/>
              <p:cNvSpPr>
                <a:spLocks noEditPoints="1"/>
              </p:cNvSpPr>
              <p:nvPr/>
            </p:nvSpPr>
            <p:spPr bwMode="auto">
              <a:xfrm>
                <a:off x="3907" y="1593"/>
                <a:ext cx="445" cy="290"/>
              </a:xfrm>
              <a:custGeom>
                <a:avLst/>
                <a:gdLst>
                  <a:gd name="T0" fmla="*/ 137 w 187"/>
                  <a:gd name="T1" fmla="*/ 87 h 122"/>
                  <a:gd name="T2" fmla="*/ 92 w 187"/>
                  <a:gd name="T3" fmla="*/ 70 h 122"/>
                  <a:gd name="T4" fmla="*/ 93 w 187"/>
                  <a:gd name="T5" fmla="*/ 68 h 122"/>
                  <a:gd name="T6" fmla="*/ 102 w 187"/>
                  <a:gd name="T7" fmla="*/ 59 h 122"/>
                  <a:gd name="T8" fmla="*/ 115 w 187"/>
                  <a:gd name="T9" fmla="*/ 59 h 122"/>
                  <a:gd name="T10" fmla="*/ 149 w 187"/>
                  <a:gd name="T11" fmla="*/ 72 h 122"/>
                  <a:gd name="T12" fmla="*/ 152 w 187"/>
                  <a:gd name="T13" fmla="*/ 83 h 122"/>
                  <a:gd name="T14" fmla="*/ 137 w 187"/>
                  <a:gd name="T15" fmla="*/ 87 h 122"/>
                  <a:gd name="T16" fmla="*/ 76 w 187"/>
                  <a:gd name="T17" fmla="*/ 64 h 122"/>
                  <a:gd name="T18" fmla="*/ 38 w 187"/>
                  <a:gd name="T19" fmla="*/ 50 h 122"/>
                  <a:gd name="T20" fmla="*/ 35 w 187"/>
                  <a:gd name="T21" fmla="*/ 38 h 122"/>
                  <a:gd name="T22" fmla="*/ 60 w 187"/>
                  <a:gd name="T23" fmla="*/ 36 h 122"/>
                  <a:gd name="T24" fmla="*/ 75 w 187"/>
                  <a:gd name="T25" fmla="*/ 42 h 122"/>
                  <a:gd name="T26" fmla="*/ 76 w 187"/>
                  <a:gd name="T27" fmla="*/ 63 h 122"/>
                  <a:gd name="T28" fmla="*/ 76 w 187"/>
                  <a:gd name="T29" fmla="*/ 64 h 122"/>
                  <a:gd name="T30" fmla="*/ 71 w 187"/>
                  <a:gd name="T31" fmla="*/ 7 h 122"/>
                  <a:gd name="T32" fmla="*/ 17 w 187"/>
                  <a:gd name="T33" fmla="*/ 31 h 122"/>
                  <a:gd name="T34" fmla="*/ 19 w 187"/>
                  <a:gd name="T35" fmla="*/ 78 h 122"/>
                  <a:gd name="T36" fmla="*/ 116 w 187"/>
                  <a:gd name="T37" fmla="*/ 115 h 122"/>
                  <a:gd name="T38" fmla="*/ 170 w 187"/>
                  <a:gd name="T39" fmla="*/ 89 h 122"/>
                  <a:gd name="T40" fmla="*/ 161 w 187"/>
                  <a:gd name="T41" fmla="*/ 41 h 122"/>
                  <a:gd name="T42" fmla="*/ 134 w 187"/>
                  <a:gd name="T43" fmla="*/ 31 h 122"/>
                  <a:gd name="T44" fmla="*/ 99 w 187"/>
                  <a:gd name="T45" fmla="*/ 45 h 122"/>
                  <a:gd name="T46" fmla="*/ 92 w 187"/>
                  <a:gd name="T47" fmla="*/ 15 h 122"/>
                  <a:gd name="T48" fmla="*/ 71 w 187"/>
                  <a:gd name="T49"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122">
                    <a:moveTo>
                      <a:pt x="137" y="87"/>
                    </a:moveTo>
                    <a:cubicBezTo>
                      <a:pt x="92" y="70"/>
                      <a:pt x="92" y="70"/>
                      <a:pt x="92" y="70"/>
                    </a:cubicBezTo>
                    <a:cubicBezTo>
                      <a:pt x="93" y="68"/>
                      <a:pt x="93" y="68"/>
                      <a:pt x="93" y="68"/>
                    </a:cubicBezTo>
                    <a:cubicBezTo>
                      <a:pt x="97" y="64"/>
                      <a:pt x="100" y="61"/>
                      <a:pt x="102" y="59"/>
                    </a:cubicBezTo>
                    <a:cubicBezTo>
                      <a:pt x="106" y="57"/>
                      <a:pt x="110" y="57"/>
                      <a:pt x="115" y="59"/>
                    </a:cubicBezTo>
                    <a:cubicBezTo>
                      <a:pt x="149" y="72"/>
                      <a:pt x="149" y="72"/>
                      <a:pt x="149" y="72"/>
                    </a:cubicBezTo>
                    <a:cubicBezTo>
                      <a:pt x="155" y="74"/>
                      <a:pt x="156" y="78"/>
                      <a:pt x="152" y="83"/>
                    </a:cubicBezTo>
                    <a:cubicBezTo>
                      <a:pt x="148" y="88"/>
                      <a:pt x="143" y="90"/>
                      <a:pt x="137" y="87"/>
                    </a:cubicBezTo>
                    <a:close/>
                    <a:moveTo>
                      <a:pt x="76" y="64"/>
                    </a:moveTo>
                    <a:cubicBezTo>
                      <a:pt x="38" y="50"/>
                      <a:pt x="38" y="50"/>
                      <a:pt x="38" y="50"/>
                    </a:cubicBezTo>
                    <a:cubicBezTo>
                      <a:pt x="32" y="47"/>
                      <a:pt x="31" y="44"/>
                      <a:pt x="35" y="38"/>
                    </a:cubicBezTo>
                    <a:cubicBezTo>
                      <a:pt x="39" y="32"/>
                      <a:pt x="47" y="32"/>
                      <a:pt x="60" y="36"/>
                    </a:cubicBezTo>
                    <a:cubicBezTo>
                      <a:pt x="75" y="42"/>
                      <a:pt x="75" y="42"/>
                      <a:pt x="75" y="42"/>
                    </a:cubicBezTo>
                    <a:cubicBezTo>
                      <a:pt x="83" y="45"/>
                      <a:pt x="84" y="52"/>
                      <a:pt x="76" y="63"/>
                    </a:cubicBezTo>
                    <a:cubicBezTo>
                      <a:pt x="76" y="64"/>
                      <a:pt x="76" y="64"/>
                      <a:pt x="76" y="64"/>
                    </a:cubicBezTo>
                    <a:close/>
                    <a:moveTo>
                      <a:pt x="71" y="7"/>
                    </a:moveTo>
                    <a:cubicBezTo>
                      <a:pt x="52" y="0"/>
                      <a:pt x="34" y="8"/>
                      <a:pt x="17" y="31"/>
                    </a:cubicBezTo>
                    <a:cubicBezTo>
                      <a:pt x="0" y="55"/>
                      <a:pt x="1" y="71"/>
                      <a:pt x="19" y="78"/>
                    </a:cubicBezTo>
                    <a:cubicBezTo>
                      <a:pt x="116" y="115"/>
                      <a:pt x="116" y="115"/>
                      <a:pt x="116" y="115"/>
                    </a:cubicBezTo>
                    <a:cubicBezTo>
                      <a:pt x="135" y="122"/>
                      <a:pt x="153" y="113"/>
                      <a:pt x="170" y="89"/>
                    </a:cubicBezTo>
                    <a:cubicBezTo>
                      <a:pt x="187" y="66"/>
                      <a:pt x="184" y="50"/>
                      <a:pt x="161" y="41"/>
                    </a:cubicBezTo>
                    <a:cubicBezTo>
                      <a:pt x="134" y="31"/>
                      <a:pt x="134" y="31"/>
                      <a:pt x="134" y="31"/>
                    </a:cubicBezTo>
                    <a:cubicBezTo>
                      <a:pt x="123" y="27"/>
                      <a:pt x="111" y="31"/>
                      <a:pt x="99" y="45"/>
                    </a:cubicBezTo>
                    <a:cubicBezTo>
                      <a:pt x="108" y="30"/>
                      <a:pt x="106" y="20"/>
                      <a:pt x="92" y="15"/>
                    </a:cubicBezTo>
                    <a:cubicBezTo>
                      <a:pt x="71" y="7"/>
                      <a:pt x="71" y="7"/>
                      <a:pt x="7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4" name="Group 139"/>
            <p:cNvGrpSpPr>
              <a:grpSpLocks noChangeAspect="1"/>
            </p:cNvGrpSpPr>
            <p:nvPr/>
          </p:nvGrpSpPr>
          <p:grpSpPr bwMode="auto">
            <a:xfrm>
              <a:off x="6242917" y="875829"/>
              <a:ext cx="968687" cy="991089"/>
              <a:chOff x="3304" y="1600"/>
              <a:chExt cx="1081" cy="1106"/>
            </a:xfrm>
            <a:solidFill>
              <a:schemeClr val="bg1"/>
            </a:solidFill>
          </p:grpSpPr>
          <p:sp>
            <p:nvSpPr>
              <p:cNvPr id="115" name="Freeform 140"/>
              <p:cNvSpPr>
                <a:spLocks noEditPoints="1"/>
              </p:cNvSpPr>
              <p:nvPr/>
            </p:nvSpPr>
            <p:spPr bwMode="auto">
              <a:xfrm>
                <a:off x="3304" y="2492"/>
                <a:ext cx="345" cy="214"/>
              </a:xfrm>
              <a:custGeom>
                <a:avLst/>
                <a:gdLst>
                  <a:gd name="T0" fmla="*/ 83 w 145"/>
                  <a:gd name="T1" fmla="*/ 67 h 90"/>
                  <a:gd name="T2" fmla="*/ 62 w 145"/>
                  <a:gd name="T3" fmla="*/ 58 h 90"/>
                  <a:gd name="T4" fmla="*/ 55 w 145"/>
                  <a:gd name="T5" fmla="*/ 55 h 90"/>
                  <a:gd name="T6" fmla="*/ 24 w 145"/>
                  <a:gd name="T7" fmla="*/ 37 h 90"/>
                  <a:gd name="T8" fmla="*/ 23 w 145"/>
                  <a:gd name="T9" fmla="*/ 22 h 90"/>
                  <a:gd name="T10" fmla="*/ 39 w 145"/>
                  <a:gd name="T11" fmla="*/ 16 h 90"/>
                  <a:gd name="T12" fmla="*/ 62 w 145"/>
                  <a:gd name="T13" fmla="*/ 23 h 90"/>
                  <a:gd name="T14" fmla="*/ 86 w 145"/>
                  <a:gd name="T15" fmla="*/ 32 h 90"/>
                  <a:gd name="T16" fmla="*/ 90 w 145"/>
                  <a:gd name="T17" fmla="*/ 34 h 90"/>
                  <a:gd name="T18" fmla="*/ 125 w 145"/>
                  <a:gd name="T19" fmla="*/ 55 h 90"/>
                  <a:gd name="T20" fmla="*/ 124 w 145"/>
                  <a:gd name="T21" fmla="*/ 67 h 90"/>
                  <a:gd name="T22" fmla="*/ 102 w 145"/>
                  <a:gd name="T23" fmla="*/ 73 h 90"/>
                  <a:gd name="T24" fmla="*/ 83 w 145"/>
                  <a:gd name="T25" fmla="*/ 67 h 90"/>
                  <a:gd name="T26" fmla="*/ 76 w 145"/>
                  <a:gd name="T27" fmla="*/ 9 h 90"/>
                  <a:gd name="T28" fmla="*/ 41 w 145"/>
                  <a:gd name="T29" fmla="*/ 1 h 90"/>
                  <a:gd name="T30" fmla="*/ 9 w 145"/>
                  <a:gd name="T31" fmla="*/ 17 h 90"/>
                  <a:gd name="T32" fmla="*/ 4 w 145"/>
                  <a:gd name="T33" fmla="*/ 43 h 90"/>
                  <a:gd name="T34" fmla="*/ 51 w 145"/>
                  <a:gd name="T35" fmla="*/ 73 h 90"/>
                  <a:gd name="T36" fmla="*/ 72 w 145"/>
                  <a:gd name="T37" fmla="*/ 82 h 90"/>
                  <a:gd name="T38" fmla="*/ 94 w 145"/>
                  <a:gd name="T39" fmla="*/ 88 h 90"/>
                  <a:gd name="T40" fmla="*/ 118 w 145"/>
                  <a:gd name="T41" fmla="*/ 87 h 90"/>
                  <a:gd name="T42" fmla="*/ 137 w 145"/>
                  <a:gd name="T43" fmla="*/ 73 h 90"/>
                  <a:gd name="T44" fmla="*/ 145 w 145"/>
                  <a:gd name="T45" fmla="*/ 54 h 90"/>
                  <a:gd name="T46" fmla="*/ 134 w 145"/>
                  <a:gd name="T47" fmla="*/ 38 h 90"/>
                  <a:gd name="T48" fmla="*/ 93 w 145"/>
                  <a:gd name="T49" fmla="*/ 17 h 90"/>
                  <a:gd name="T50" fmla="*/ 76 w 145"/>
                  <a:gd name="T51"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90">
                    <a:moveTo>
                      <a:pt x="83" y="67"/>
                    </a:moveTo>
                    <a:cubicBezTo>
                      <a:pt x="77" y="65"/>
                      <a:pt x="70" y="62"/>
                      <a:pt x="62" y="58"/>
                    </a:cubicBezTo>
                    <a:cubicBezTo>
                      <a:pt x="55" y="55"/>
                      <a:pt x="55" y="55"/>
                      <a:pt x="55" y="55"/>
                    </a:cubicBezTo>
                    <a:cubicBezTo>
                      <a:pt x="39" y="48"/>
                      <a:pt x="29" y="42"/>
                      <a:pt x="24" y="37"/>
                    </a:cubicBezTo>
                    <a:cubicBezTo>
                      <a:pt x="19" y="33"/>
                      <a:pt x="19" y="28"/>
                      <a:pt x="23" y="22"/>
                    </a:cubicBezTo>
                    <a:cubicBezTo>
                      <a:pt x="27" y="18"/>
                      <a:pt x="32" y="16"/>
                      <a:pt x="39" y="16"/>
                    </a:cubicBezTo>
                    <a:cubicBezTo>
                      <a:pt x="44" y="16"/>
                      <a:pt x="52" y="18"/>
                      <a:pt x="62" y="23"/>
                    </a:cubicBezTo>
                    <a:cubicBezTo>
                      <a:pt x="69" y="25"/>
                      <a:pt x="77" y="28"/>
                      <a:pt x="86" y="32"/>
                    </a:cubicBezTo>
                    <a:cubicBezTo>
                      <a:pt x="90" y="34"/>
                      <a:pt x="90" y="34"/>
                      <a:pt x="90" y="34"/>
                    </a:cubicBezTo>
                    <a:cubicBezTo>
                      <a:pt x="111" y="44"/>
                      <a:pt x="122" y="50"/>
                      <a:pt x="125" y="55"/>
                    </a:cubicBezTo>
                    <a:cubicBezTo>
                      <a:pt x="127" y="60"/>
                      <a:pt x="127" y="64"/>
                      <a:pt x="124" y="67"/>
                    </a:cubicBezTo>
                    <a:cubicBezTo>
                      <a:pt x="119" y="73"/>
                      <a:pt x="112" y="75"/>
                      <a:pt x="102" y="73"/>
                    </a:cubicBezTo>
                    <a:cubicBezTo>
                      <a:pt x="97" y="72"/>
                      <a:pt x="91" y="70"/>
                      <a:pt x="83" y="67"/>
                    </a:cubicBezTo>
                    <a:close/>
                    <a:moveTo>
                      <a:pt x="76" y="9"/>
                    </a:moveTo>
                    <a:cubicBezTo>
                      <a:pt x="62" y="4"/>
                      <a:pt x="50" y="1"/>
                      <a:pt x="41" y="1"/>
                    </a:cubicBezTo>
                    <a:cubicBezTo>
                      <a:pt x="29" y="0"/>
                      <a:pt x="19" y="6"/>
                      <a:pt x="9" y="17"/>
                    </a:cubicBezTo>
                    <a:cubicBezTo>
                      <a:pt x="1" y="27"/>
                      <a:pt x="0" y="35"/>
                      <a:pt x="4" y="43"/>
                    </a:cubicBezTo>
                    <a:cubicBezTo>
                      <a:pt x="8" y="51"/>
                      <a:pt x="24" y="61"/>
                      <a:pt x="51" y="73"/>
                    </a:cubicBezTo>
                    <a:cubicBezTo>
                      <a:pt x="59" y="76"/>
                      <a:pt x="66" y="79"/>
                      <a:pt x="72" y="82"/>
                    </a:cubicBezTo>
                    <a:cubicBezTo>
                      <a:pt x="81" y="85"/>
                      <a:pt x="89" y="87"/>
                      <a:pt x="94" y="88"/>
                    </a:cubicBezTo>
                    <a:cubicBezTo>
                      <a:pt x="104" y="90"/>
                      <a:pt x="112" y="90"/>
                      <a:pt x="118" y="87"/>
                    </a:cubicBezTo>
                    <a:cubicBezTo>
                      <a:pt x="125" y="85"/>
                      <a:pt x="131" y="80"/>
                      <a:pt x="137" y="73"/>
                    </a:cubicBezTo>
                    <a:cubicBezTo>
                      <a:pt x="143" y="66"/>
                      <a:pt x="145" y="60"/>
                      <a:pt x="145" y="54"/>
                    </a:cubicBezTo>
                    <a:cubicBezTo>
                      <a:pt x="144" y="49"/>
                      <a:pt x="141" y="43"/>
                      <a:pt x="134" y="38"/>
                    </a:cubicBezTo>
                    <a:cubicBezTo>
                      <a:pt x="128" y="33"/>
                      <a:pt x="114" y="26"/>
                      <a:pt x="93" y="17"/>
                    </a:cubicBezTo>
                    <a:cubicBezTo>
                      <a:pt x="87" y="14"/>
                      <a:pt x="82" y="11"/>
                      <a:pt x="7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6" name="Freeform 141"/>
              <p:cNvSpPr>
                <a:spLocks noEditPoints="1"/>
              </p:cNvSpPr>
              <p:nvPr/>
            </p:nvSpPr>
            <p:spPr bwMode="auto">
              <a:xfrm>
                <a:off x="3516" y="2382"/>
                <a:ext cx="316" cy="215"/>
              </a:xfrm>
              <a:custGeom>
                <a:avLst/>
                <a:gdLst>
                  <a:gd name="T0" fmla="*/ 66 w 133"/>
                  <a:gd name="T1" fmla="*/ 47 h 90"/>
                  <a:gd name="T2" fmla="*/ 49 w 133"/>
                  <a:gd name="T3" fmla="*/ 40 h 90"/>
                  <a:gd name="T4" fmla="*/ 30 w 133"/>
                  <a:gd name="T5" fmla="*/ 29 h 90"/>
                  <a:gd name="T6" fmla="*/ 29 w 133"/>
                  <a:gd name="T7" fmla="*/ 21 h 90"/>
                  <a:gd name="T8" fmla="*/ 42 w 133"/>
                  <a:gd name="T9" fmla="*/ 17 h 90"/>
                  <a:gd name="T10" fmla="*/ 56 w 133"/>
                  <a:gd name="T11" fmla="*/ 21 h 90"/>
                  <a:gd name="T12" fmla="*/ 68 w 133"/>
                  <a:gd name="T13" fmla="*/ 26 h 90"/>
                  <a:gd name="T14" fmla="*/ 88 w 133"/>
                  <a:gd name="T15" fmla="*/ 38 h 90"/>
                  <a:gd name="T16" fmla="*/ 90 w 133"/>
                  <a:gd name="T17" fmla="*/ 48 h 90"/>
                  <a:gd name="T18" fmla="*/ 77 w 133"/>
                  <a:gd name="T19" fmla="*/ 51 h 90"/>
                  <a:gd name="T20" fmla="*/ 66 w 133"/>
                  <a:gd name="T21" fmla="*/ 47 h 90"/>
                  <a:gd name="T22" fmla="*/ 66 w 133"/>
                  <a:gd name="T23" fmla="*/ 7 h 90"/>
                  <a:gd name="T24" fmla="*/ 41 w 133"/>
                  <a:gd name="T25" fmla="*/ 1 h 90"/>
                  <a:gd name="T26" fmla="*/ 20 w 133"/>
                  <a:gd name="T27" fmla="*/ 9 h 90"/>
                  <a:gd name="T28" fmla="*/ 17 w 133"/>
                  <a:gd name="T29" fmla="*/ 17 h 90"/>
                  <a:gd name="T30" fmla="*/ 20 w 133"/>
                  <a:gd name="T31" fmla="*/ 27 h 90"/>
                  <a:gd name="T32" fmla="*/ 20 w 133"/>
                  <a:gd name="T33" fmla="*/ 27 h 90"/>
                  <a:gd name="T34" fmla="*/ 10 w 133"/>
                  <a:gd name="T35" fmla="*/ 23 h 90"/>
                  <a:gd name="T36" fmla="*/ 0 w 133"/>
                  <a:gd name="T37" fmla="*/ 35 h 90"/>
                  <a:gd name="T38" fmla="*/ 123 w 133"/>
                  <a:gd name="T39" fmla="*/ 90 h 90"/>
                  <a:gd name="T40" fmla="*/ 133 w 133"/>
                  <a:gd name="T41" fmla="*/ 77 h 90"/>
                  <a:gd name="T42" fmla="*/ 86 w 133"/>
                  <a:gd name="T43" fmla="*/ 56 h 90"/>
                  <a:gd name="T44" fmla="*/ 87 w 133"/>
                  <a:gd name="T45" fmla="*/ 56 h 90"/>
                  <a:gd name="T46" fmla="*/ 101 w 133"/>
                  <a:gd name="T47" fmla="*/ 54 h 90"/>
                  <a:gd name="T48" fmla="*/ 108 w 133"/>
                  <a:gd name="T49" fmla="*/ 48 h 90"/>
                  <a:gd name="T50" fmla="*/ 109 w 133"/>
                  <a:gd name="T51" fmla="*/ 32 h 90"/>
                  <a:gd name="T52" fmla="*/ 77 w 133"/>
                  <a:gd name="T53" fmla="*/ 12 h 90"/>
                  <a:gd name="T54" fmla="*/ 66 w 133"/>
                  <a:gd name="T55"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90">
                    <a:moveTo>
                      <a:pt x="66" y="47"/>
                    </a:moveTo>
                    <a:cubicBezTo>
                      <a:pt x="61" y="45"/>
                      <a:pt x="56" y="43"/>
                      <a:pt x="49" y="40"/>
                    </a:cubicBezTo>
                    <a:cubicBezTo>
                      <a:pt x="40" y="36"/>
                      <a:pt x="33" y="32"/>
                      <a:pt x="30" y="29"/>
                    </a:cubicBezTo>
                    <a:cubicBezTo>
                      <a:pt x="27" y="26"/>
                      <a:pt x="27" y="24"/>
                      <a:pt x="29" y="21"/>
                    </a:cubicBezTo>
                    <a:cubicBezTo>
                      <a:pt x="32" y="17"/>
                      <a:pt x="36" y="16"/>
                      <a:pt x="42" y="17"/>
                    </a:cubicBezTo>
                    <a:cubicBezTo>
                      <a:pt x="46" y="18"/>
                      <a:pt x="50" y="19"/>
                      <a:pt x="56" y="21"/>
                    </a:cubicBezTo>
                    <a:cubicBezTo>
                      <a:pt x="60" y="23"/>
                      <a:pt x="64" y="24"/>
                      <a:pt x="68" y="26"/>
                    </a:cubicBezTo>
                    <a:cubicBezTo>
                      <a:pt x="78" y="31"/>
                      <a:pt x="85" y="35"/>
                      <a:pt x="88" y="38"/>
                    </a:cubicBezTo>
                    <a:cubicBezTo>
                      <a:pt x="92" y="41"/>
                      <a:pt x="92" y="45"/>
                      <a:pt x="90" y="48"/>
                    </a:cubicBezTo>
                    <a:cubicBezTo>
                      <a:pt x="87" y="51"/>
                      <a:pt x="82" y="52"/>
                      <a:pt x="77" y="51"/>
                    </a:cubicBezTo>
                    <a:cubicBezTo>
                      <a:pt x="74" y="50"/>
                      <a:pt x="70" y="49"/>
                      <a:pt x="66" y="47"/>
                    </a:cubicBezTo>
                    <a:close/>
                    <a:moveTo>
                      <a:pt x="66" y="7"/>
                    </a:moveTo>
                    <a:cubicBezTo>
                      <a:pt x="56" y="3"/>
                      <a:pt x="47" y="1"/>
                      <a:pt x="41" y="1"/>
                    </a:cubicBezTo>
                    <a:cubicBezTo>
                      <a:pt x="32" y="0"/>
                      <a:pt x="25" y="3"/>
                      <a:pt x="20" y="9"/>
                    </a:cubicBezTo>
                    <a:cubicBezTo>
                      <a:pt x="18" y="12"/>
                      <a:pt x="17" y="15"/>
                      <a:pt x="17" y="17"/>
                    </a:cubicBezTo>
                    <a:cubicBezTo>
                      <a:pt x="17" y="20"/>
                      <a:pt x="18" y="23"/>
                      <a:pt x="20" y="27"/>
                    </a:cubicBezTo>
                    <a:cubicBezTo>
                      <a:pt x="20" y="27"/>
                      <a:pt x="20" y="27"/>
                      <a:pt x="20" y="27"/>
                    </a:cubicBezTo>
                    <a:cubicBezTo>
                      <a:pt x="10" y="23"/>
                      <a:pt x="10" y="23"/>
                      <a:pt x="10" y="23"/>
                    </a:cubicBezTo>
                    <a:cubicBezTo>
                      <a:pt x="0" y="35"/>
                      <a:pt x="0" y="35"/>
                      <a:pt x="0" y="35"/>
                    </a:cubicBezTo>
                    <a:cubicBezTo>
                      <a:pt x="123" y="90"/>
                      <a:pt x="123" y="90"/>
                      <a:pt x="123" y="90"/>
                    </a:cubicBezTo>
                    <a:cubicBezTo>
                      <a:pt x="133" y="77"/>
                      <a:pt x="133" y="77"/>
                      <a:pt x="133" y="77"/>
                    </a:cubicBezTo>
                    <a:cubicBezTo>
                      <a:pt x="86" y="56"/>
                      <a:pt x="86" y="56"/>
                      <a:pt x="86" y="56"/>
                    </a:cubicBezTo>
                    <a:cubicBezTo>
                      <a:pt x="87" y="56"/>
                      <a:pt x="87" y="56"/>
                      <a:pt x="87" y="56"/>
                    </a:cubicBezTo>
                    <a:cubicBezTo>
                      <a:pt x="93" y="56"/>
                      <a:pt x="98" y="55"/>
                      <a:pt x="101" y="54"/>
                    </a:cubicBezTo>
                    <a:cubicBezTo>
                      <a:pt x="103" y="52"/>
                      <a:pt x="106" y="51"/>
                      <a:pt x="108" y="48"/>
                    </a:cubicBezTo>
                    <a:cubicBezTo>
                      <a:pt x="113" y="43"/>
                      <a:pt x="113" y="37"/>
                      <a:pt x="109" y="32"/>
                    </a:cubicBezTo>
                    <a:cubicBezTo>
                      <a:pt x="105" y="26"/>
                      <a:pt x="94" y="20"/>
                      <a:pt x="77" y="12"/>
                    </a:cubicBezTo>
                    <a:cubicBezTo>
                      <a:pt x="73" y="10"/>
                      <a:pt x="69" y="9"/>
                      <a:pt x="6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7" name="Freeform 142"/>
              <p:cNvSpPr/>
              <p:nvPr/>
            </p:nvSpPr>
            <p:spPr bwMode="auto">
              <a:xfrm>
                <a:off x="3580" y="2268"/>
                <a:ext cx="283" cy="145"/>
              </a:xfrm>
              <a:custGeom>
                <a:avLst/>
                <a:gdLst>
                  <a:gd name="T0" fmla="*/ 97 w 283"/>
                  <a:gd name="T1" fmla="*/ 5 h 145"/>
                  <a:gd name="T2" fmla="*/ 81 w 283"/>
                  <a:gd name="T3" fmla="*/ 24 h 145"/>
                  <a:gd name="T4" fmla="*/ 26 w 283"/>
                  <a:gd name="T5" fmla="*/ 0 h 145"/>
                  <a:gd name="T6" fmla="*/ 0 w 283"/>
                  <a:gd name="T7" fmla="*/ 29 h 145"/>
                  <a:gd name="T8" fmla="*/ 57 w 283"/>
                  <a:gd name="T9" fmla="*/ 55 h 145"/>
                  <a:gd name="T10" fmla="*/ 40 w 283"/>
                  <a:gd name="T11" fmla="*/ 74 h 145"/>
                  <a:gd name="T12" fmla="*/ 69 w 283"/>
                  <a:gd name="T13" fmla="*/ 86 h 145"/>
                  <a:gd name="T14" fmla="*/ 85 w 283"/>
                  <a:gd name="T15" fmla="*/ 67 h 145"/>
                  <a:gd name="T16" fmla="*/ 256 w 283"/>
                  <a:gd name="T17" fmla="*/ 145 h 145"/>
                  <a:gd name="T18" fmla="*/ 283 w 283"/>
                  <a:gd name="T19" fmla="*/ 114 h 145"/>
                  <a:gd name="T20" fmla="*/ 112 w 283"/>
                  <a:gd name="T21" fmla="*/ 38 h 145"/>
                  <a:gd name="T22" fmla="*/ 126 w 283"/>
                  <a:gd name="T23" fmla="*/ 17 h 145"/>
                  <a:gd name="T24" fmla="*/ 97 w 283"/>
                  <a:gd name="T25" fmla="*/ 5 h 145"/>
                  <a:gd name="T26" fmla="*/ 97 w 283"/>
                  <a:gd name="T27" fmla="*/ 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145">
                    <a:moveTo>
                      <a:pt x="97" y="5"/>
                    </a:moveTo>
                    <a:lnTo>
                      <a:pt x="81" y="24"/>
                    </a:lnTo>
                    <a:lnTo>
                      <a:pt x="26" y="0"/>
                    </a:lnTo>
                    <a:lnTo>
                      <a:pt x="0" y="29"/>
                    </a:lnTo>
                    <a:lnTo>
                      <a:pt x="57" y="55"/>
                    </a:lnTo>
                    <a:lnTo>
                      <a:pt x="40" y="74"/>
                    </a:lnTo>
                    <a:lnTo>
                      <a:pt x="69" y="86"/>
                    </a:lnTo>
                    <a:lnTo>
                      <a:pt x="85" y="67"/>
                    </a:lnTo>
                    <a:lnTo>
                      <a:pt x="256" y="145"/>
                    </a:lnTo>
                    <a:lnTo>
                      <a:pt x="283" y="114"/>
                    </a:lnTo>
                    <a:lnTo>
                      <a:pt x="112" y="38"/>
                    </a:lnTo>
                    <a:lnTo>
                      <a:pt x="126" y="17"/>
                    </a:lnTo>
                    <a:lnTo>
                      <a:pt x="97" y="5"/>
                    </a:lnTo>
                    <a:lnTo>
                      <a:pt x="9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8" name="Freeform 143"/>
              <p:cNvSpPr>
                <a:spLocks noEditPoints="1"/>
              </p:cNvSpPr>
              <p:nvPr/>
            </p:nvSpPr>
            <p:spPr bwMode="auto">
              <a:xfrm>
                <a:off x="3627" y="2180"/>
                <a:ext cx="302" cy="152"/>
              </a:xfrm>
              <a:custGeom>
                <a:avLst/>
                <a:gdLst>
                  <a:gd name="T0" fmla="*/ 42 w 127"/>
                  <a:gd name="T1" fmla="*/ 14 h 64"/>
                  <a:gd name="T2" fmla="*/ 31 w 127"/>
                  <a:gd name="T3" fmla="*/ 26 h 64"/>
                  <a:gd name="T4" fmla="*/ 116 w 127"/>
                  <a:gd name="T5" fmla="*/ 64 h 64"/>
                  <a:gd name="T6" fmla="*/ 127 w 127"/>
                  <a:gd name="T7" fmla="*/ 51 h 64"/>
                  <a:gd name="T8" fmla="*/ 42 w 127"/>
                  <a:gd name="T9" fmla="*/ 14 h 64"/>
                  <a:gd name="T10" fmla="*/ 16 w 127"/>
                  <a:gd name="T11" fmla="*/ 1 h 64"/>
                  <a:gd name="T12" fmla="*/ 9 w 127"/>
                  <a:gd name="T13" fmla="*/ 1 h 64"/>
                  <a:gd name="T14" fmla="*/ 2 w 127"/>
                  <a:gd name="T15" fmla="*/ 4 h 64"/>
                  <a:gd name="T16" fmla="*/ 1 w 127"/>
                  <a:gd name="T17" fmla="*/ 10 h 64"/>
                  <a:gd name="T18" fmla="*/ 5 w 127"/>
                  <a:gd name="T19" fmla="*/ 15 h 64"/>
                  <a:gd name="T20" fmla="*/ 6 w 127"/>
                  <a:gd name="T21" fmla="*/ 15 h 64"/>
                  <a:gd name="T22" fmla="*/ 13 w 127"/>
                  <a:gd name="T23" fmla="*/ 16 h 64"/>
                  <a:gd name="T24" fmla="*/ 20 w 127"/>
                  <a:gd name="T25" fmla="*/ 12 h 64"/>
                  <a:gd name="T26" fmla="*/ 21 w 127"/>
                  <a:gd name="T27" fmla="*/ 6 h 64"/>
                  <a:gd name="T28" fmla="*/ 17 w 127"/>
                  <a:gd name="T29" fmla="*/ 1 h 64"/>
                  <a:gd name="T30" fmla="*/ 16 w 127"/>
                  <a:gd name="T31"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64">
                    <a:moveTo>
                      <a:pt x="42" y="14"/>
                    </a:moveTo>
                    <a:cubicBezTo>
                      <a:pt x="31" y="26"/>
                      <a:pt x="31" y="26"/>
                      <a:pt x="31" y="26"/>
                    </a:cubicBezTo>
                    <a:cubicBezTo>
                      <a:pt x="116" y="64"/>
                      <a:pt x="116" y="64"/>
                      <a:pt x="116" y="64"/>
                    </a:cubicBezTo>
                    <a:cubicBezTo>
                      <a:pt x="127" y="51"/>
                      <a:pt x="127" y="51"/>
                      <a:pt x="127" y="51"/>
                    </a:cubicBezTo>
                    <a:cubicBezTo>
                      <a:pt x="42" y="14"/>
                      <a:pt x="42" y="14"/>
                      <a:pt x="42" y="14"/>
                    </a:cubicBezTo>
                    <a:close/>
                    <a:moveTo>
                      <a:pt x="16" y="1"/>
                    </a:moveTo>
                    <a:cubicBezTo>
                      <a:pt x="14" y="0"/>
                      <a:pt x="11" y="0"/>
                      <a:pt x="9" y="1"/>
                    </a:cubicBezTo>
                    <a:cubicBezTo>
                      <a:pt x="6" y="1"/>
                      <a:pt x="4" y="2"/>
                      <a:pt x="2" y="4"/>
                    </a:cubicBezTo>
                    <a:cubicBezTo>
                      <a:pt x="0" y="6"/>
                      <a:pt x="0" y="8"/>
                      <a:pt x="1" y="10"/>
                    </a:cubicBezTo>
                    <a:cubicBezTo>
                      <a:pt x="1" y="13"/>
                      <a:pt x="3" y="14"/>
                      <a:pt x="5" y="15"/>
                    </a:cubicBezTo>
                    <a:cubicBezTo>
                      <a:pt x="5" y="15"/>
                      <a:pt x="5" y="15"/>
                      <a:pt x="6" y="15"/>
                    </a:cubicBezTo>
                    <a:cubicBezTo>
                      <a:pt x="8" y="16"/>
                      <a:pt x="10" y="16"/>
                      <a:pt x="13" y="16"/>
                    </a:cubicBezTo>
                    <a:cubicBezTo>
                      <a:pt x="16" y="15"/>
                      <a:pt x="18" y="14"/>
                      <a:pt x="20" y="12"/>
                    </a:cubicBezTo>
                    <a:cubicBezTo>
                      <a:pt x="21" y="10"/>
                      <a:pt x="22" y="8"/>
                      <a:pt x="21" y="6"/>
                    </a:cubicBezTo>
                    <a:cubicBezTo>
                      <a:pt x="20" y="4"/>
                      <a:pt x="19" y="2"/>
                      <a:pt x="17" y="1"/>
                    </a:cubicBezTo>
                    <a:cubicBezTo>
                      <a:pt x="16" y="1"/>
                      <a:pt x="16"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9" name="Freeform 144"/>
              <p:cNvSpPr>
                <a:spLocks noEditPoints="1"/>
              </p:cNvSpPr>
              <p:nvPr/>
            </p:nvSpPr>
            <p:spPr bwMode="auto">
              <a:xfrm>
                <a:off x="3782" y="2092"/>
                <a:ext cx="237" cy="152"/>
              </a:xfrm>
              <a:custGeom>
                <a:avLst/>
                <a:gdLst>
                  <a:gd name="T0" fmla="*/ 56 w 100"/>
                  <a:gd name="T1" fmla="*/ 45 h 64"/>
                  <a:gd name="T2" fmla="*/ 37 w 100"/>
                  <a:gd name="T3" fmla="*/ 37 h 64"/>
                  <a:gd name="T4" fmla="*/ 20 w 100"/>
                  <a:gd name="T5" fmla="*/ 27 h 64"/>
                  <a:gd name="T6" fmla="*/ 20 w 100"/>
                  <a:gd name="T7" fmla="*/ 18 h 64"/>
                  <a:gd name="T8" fmla="*/ 32 w 100"/>
                  <a:gd name="T9" fmla="*/ 15 h 64"/>
                  <a:gd name="T10" fmla="*/ 45 w 100"/>
                  <a:gd name="T11" fmla="*/ 19 h 64"/>
                  <a:gd name="T12" fmla="*/ 62 w 100"/>
                  <a:gd name="T13" fmla="*/ 26 h 64"/>
                  <a:gd name="T14" fmla="*/ 81 w 100"/>
                  <a:gd name="T15" fmla="*/ 37 h 64"/>
                  <a:gd name="T16" fmla="*/ 81 w 100"/>
                  <a:gd name="T17" fmla="*/ 46 h 64"/>
                  <a:gd name="T18" fmla="*/ 70 w 100"/>
                  <a:gd name="T19" fmla="*/ 50 h 64"/>
                  <a:gd name="T20" fmla="*/ 56 w 100"/>
                  <a:gd name="T21" fmla="*/ 45 h 64"/>
                  <a:gd name="T22" fmla="*/ 60 w 100"/>
                  <a:gd name="T23" fmla="*/ 7 h 64"/>
                  <a:gd name="T24" fmla="*/ 29 w 100"/>
                  <a:gd name="T25" fmla="*/ 1 h 64"/>
                  <a:gd name="T26" fmla="*/ 7 w 100"/>
                  <a:gd name="T27" fmla="*/ 12 h 64"/>
                  <a:gd name="T28" fmla="*/ 6 w 100"/>
                  <a:gd name="T29" fmla="*/ 13 h 64"/>
                  <a:gd name="T30" fmla="*/ 2 w 100"/>
                  <a:gd name="T31" fmla="*/ 32 h 64"/>
                  <a:gd name="T32" fmla="*/ 33 w 100"/>
                  <a:gd name="T33" fmla="*/ 54 h 64"/>
                  <a:gd name="T34" fmla="*/ 41 w 100"/>
                  <a:gd name="T35" fmla="*/ 58 h 64"/>
                  <a:gd name="T36" fmla="*/ 70 w 100"/>
                  <a:gd name="T37" fmla="*/ 63 h 64"/>
                  <a:gd name="T38" fmla="*/ 94 w 100"/>
                  <a:gd name="T39" fmla="*/ 51 h 64"/>
                  <a:gd name="T40" fmla="*/ 98 w 100"/>
                  <a:gd name="T41" fmla="*/ 32 h 64"/>
                  <a:gd name="T42" fmla="*/ 69 w 100"/>
                  <a:gd name="T43" fmla="*/ 11 h 64"/>
                  <a:gd name="T44" fmla="*/ 60 w 100"/>
                  <a:gd name="T4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64">
                    <a:moveTo>
                      <a:pt x="56" y="45"/>
                    </a:moveTo>
                    <a:cubicBezTo>
                      <a:pt x="51" y="44"/>
                      <a:pt x="45" y="41"/>
                      <a:pt x="37" y="37"/>
                    </a:cubicBezTo>
                    <a:cubicBezTo>
                      <a:pt x="28" y="33"/>
                      <a:pt x="23" y="30"/>
                      <a:pt x="20" y="27"/>
                    </a:cubicBezTo>
                    <a:cubicBezTo>
                      <a:pt x="17" y="25"/>
                      <a:pt x="17" y="22"/>
                      <a:pt x="20" y="18"/>
                    </a:cubicBezTo>
                    <a:cubicBezTo>
                      <a:pt x="22" y="15"/>
                      <a:pt x="27" y="14"/>
                      <a:pt x="32" y="15"/>
                    </a:cubicBezTo>
                    <a:cubicBezTo>
                      <a:pt x="35" y="16"/>
                      <a:pt x="40" y="17"/>
                      <a:pt x="45" y="19"/>
                    </a:cubicBezTo>
                    <a:cubicBezTo>
                      <a:pt x="50" y="21"/>
                      <a:pt x="56" y="23"/>
                      <a:pt x="62" y="26"/>
                    </a:cubicBezTo>
                    <a:cubicBezTo>
                      <a:pt x="72" y="30"/>
                      <a:pt x="78" y="34"/>
                      <a:pt x="81" y="37"/>
                    </a:cubicBezTo>
                    <a:cubicBezTo>
                      <a:pt x="84" y="40"/>
                      <a:pt x="84" y="43"/>
                      <a:pt x="81" y="46"/>
                    </a:cubicBezTo>
                    <a:cubicBezTo>
                      <a:pt x="79" y="49"/>
                      <a:pt x="75" y="50"/>
                      <a:pt x="70" y="50"/>
                    </a:cubicBezTo>
                    <a:cubicBezTo>
                      <a:pt x="67" y="49"/>
                      <a:pt x="63" y="48"/>
                      <a:pt x="56" y="45"/>
                    </a:cubicBezTo>
                    <a:close/>
                    <a:moveTo>
                      <a:pt x="60" y="7"/>
                    </a:moveTo>
                    <a:cubicBezTo>
                      <a:pt x="47" y="2"/>
                      <a:pt x="36" y="0"/>
                      <a:pt x="29" y="1"/>
                    </a:cubicBezTo>
                    <a:cubicBezTo>
                      <a:pt x="19" y="2"/>
                      <a:pt x="12" y="6"/>
                      <a:pt x="7" y="12"/>
                    </a:cubicBezTo>
                    <a:cubicBezTo>
                      <a:pt x="6" y="13"/>
                      <a:pt x="6" y="13"/>
                      <a:pt x="6" y="13"/>
                    </a:cubicBezTo>
                    <a:cubicBezTo>
                      <a:pt x="1" y="19"/>
                      <a:pt x="0" y="25"/>
                      <a:pt x="2" y="32"/>
                    </a:cubicBezTo>
                    <a:cubicBezTo>
                      <a:pt x="5" y="39"/>
                      <a:pt x="15" y="46"/>
                      <a:pt x="33" y="54"/>
                    </a:cubicBezTo>
                    <a:cubicBezTo>
                      <a:pt x="35" y="55"/>
                      <a:pt x="38" y="57"/>
                      <a:pt x="41" y="58"/>
                    </a:cubicBezTo>
                    <a:cubicBezTo>
                      <a:pt x="52" y="62"/>
                      <a:pt x="62" y="64"/>
                      <a:pt x="70" y="63"/>
                    </a:cubicBezTo>
                    <a:cubicBezTo>
                      <a:pt x="80" y="63"/>
                      <a:pt x="88" y="59"/>
                      <a:pt x="94" y="51"/>
                    </a:cubicBezTo>
                    <a:cubicBezTo>
                      <a:pt x="99" y="45"/>
                      <a:pt x="100" y="39"/>
                      <a:pt x="98" y="32"/>
                    </a:cubicBezTo>
                    <a:cubicBezTo>
                      <a:pt x="96" y="25"/>
                      <a:pt x="86" y="18"/>
                      <a:pt x="69" y="11"/>
                    </a:cubicBezTo>
                    <a:cubicBezTo>
                      <a:pt x="66" y="9"/>
                      <a:pt x="63" y="8"/>
                      <a:pt x="6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0" name="Freeform 145"/>
              <p:cNvSpPr/>
              <p:nvPr/>
            </p:nvSpPr>
            <p:spPr bwMode="auto">
              <a:xfrm>
                <a:off x="3874" y="1942"/>
                <a:ext cx="283" cy="184"/>
              </a:xfrm>
              <a:custGeom>
                <a:avLst/>
                <a:gdLst>
                  <a:gd name="T0" fmla="*/ 50 w 119"/>
                  <a:gd name="T1" fmla="*/ 5 h 77"/>
                  <a:gd name="T2" fmla="*/ 21 w 119"/>
                  <a:gd name="T3" fmla="*/ 12 h 77"/>
                  <a:gd name="T4" fmla="*/ 19 w 119"/>
                  <a:gd name="T5" fmla="*/ 29 h 77"/>
                  <a:gd name="T6" fmla="*/ 19 w 119"/>
                  <a:gd name="T7" fmla="*/ 29 h 77"/>
                  <a:gd name="T8" fmla="*/ 11 w 119"/>
                  <a:gd name="T9" fmla="*/ 26 h 77"/>
                  <a:gd name="T10" fmla="*/ 0 w 119"/>
                  <a:gd name="T11" fmla="*/ 39 h 77"/>
                  <a:gd name="T12" fmla="*/ 85 w 119"/>
                  <a:gd name="T13" fmla="*/ 77 h 77"/>
                  <a:gd name="T14" fmla="*/ 96 w 119"/>
                  <a:gd name="T15" fmla="*/ 64 h 77"/>
                  <a:gd name="T16" fmla="*/ 34 w 119"/>
                  <a:gd name="T17" fmla="*/ 36 h 77"/>
                  <a:gd name="T18" fmla="*/ 26 w 119"/>
                  <a:gd name="T19" fmla="*/ 30 h 77"/>
                  <a:gd name="T20" fmla="*/ 28 w 119"/>
                  <a:gd name="T21" fmla="*/ 23 h 77"/>
                  <a:gd name="T22" fmla="*/ 45 w 119"/>
                  <a:gd name="T23" fmla="*/ 20 h 77"/>
                  <a:gd name="T24" fmla="*/ 47 w 119"/>
                  <a:gd name="T25" fmla="*/ 21 h 77"/>
                  <a:gd name="T26" fmla="*/ 109 w 119"/>
                  <a:gd name="T27" fmla="*/ 48 h 77"/>
                  <a:gd name="T28" fmla="*/ 119 w 119"/>
                  <a:gd name="T29" fmla="*/ 35 h 77"/>
                  <a:gd name="T30" fmla="*/ 53 w 119"/>
                  <a:gd name="T31" fmla="*/ 6 h 77"/>
                  <a:gd name="T32" fmla="*/ 50 w 119"/>
                  <a:gd name="T33"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77">
                    <a:moveTo>
                      <a:pt x="50" y="5"/>
                    </a:moveTo>
                    <a:cubicBezTo>
                      <a:pt x="38" y="0"/>
                      <a:pt x="28" y="2"/>
                      <a:pt x="21" y="12"/>
                    </a:cubicBezTo>
                    <a:cubicBezTo>
                      <a:pt x="16" y="17"/>
                      <a:pt x="15" y="23"/>
                      <a:pt x="19" y="29"/>
                    </a:cubicBezTo>
                    <a:cubicBezTo>
                      <a:pt x="19" y="29"/>
                      <a:pt x="19" y="29"/>
                      <a:pt x="19" y="29"/>
                    </a:cubicBezTo>
                    <a:cubicBezTo>
                      <a:pt x="11" y="26"/>
                      <a:pt x="11" y="26"/>
                      <a:pt x="11" y="26"/>
                    </a:cubicBezTo>
                    <a:cubicBezTo>
                      <a:pt x="0" y="39"/>
                      <a:pt x="0" y="39"/>
                      <a:pt x="0" y="39"/>
                    </a:cubicBezTo>
                    <a:cubicBezTo>
                      <a:pt x="85" y="77"/>
                      <a:pt x="85" y="77"/>
                      <a:pt x="85" y="77"/>
                    </a:cubicBezTo>
                    <a:cubicBezTo>
                      <a:pt x="96" y="64"/>
                      <a:pt x="96" y="64"/>
                      <a:pt x="96" y="64"/>
                    </a:cubicBezTo>
                    <a:cubicBezTo>
                      <a:pt x="34" y="36"/>
                      <a:pt x="34" y="36"/>
                      <a:pt x="34" y="36"/>
                    </a:cubicBezTo>
                    <a:cubicBezTo>
                      <a:pt x="30" y="35"/>
                      <a:pt x="28" y="33"/>
                      <a:pt x="26" y="30"/>
                    </a:cubicBezTo>
                    <a:cubicBezTo>
                      <a:pt x="25" y="28"/>
                      <a:pt x="26" y="25"/>
                      <a:pt x="28" y="23"/>
                    </a:cubicBezTo>
                    <a:cubicBezTo>
                      <a:pt x="32" y="18"/>
                      <a:pt x="38" y="17"/>
                      <a:pt x="45" y="20"/>
                    </a:cubicBezTo>
                    <a:cubicBezTo>
                      <a:pt x="46" y="20"/>
                      <a:pt x="46" y="20"/>
                      <a:pt x="47" y="21"/>
                    </a:cubicBezTo>
                    <a:cubicBezTo>
                      <a:pt x="109" y="48"/>
                      <a:pt x="109" y="48"/>
                      <a:pt x="109" y="48"/>
                    </a:cubicBezTo>
                    <a:cubicBezTo>
                      <a:pt x="119" y="35"/>
                      <a:pt x="119" y="35"/>
                      <a:pt x="119" y="35"/>
                    </a:cubicBezTo>
                    <a:cubicBezTo>
                      <a:pt x="53" y="6"/>
                      <a:pt x="53" y="6"/>
                      <a:pt x="53" y="6"/>
                    </a:cubicBezTo>
                    <a:cubicBezTo>
                      <a:pt x="52" y="6"/>
                      <a:pt x="51" y="5"/>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1" name="Freeform 146"/>
              <p:cNvSpPr/>
              <p:nvPr/>
            </p:nvSpPr>
            <p:spPr bwMode="auto">
              <a:xfrm>
                <a:off x="3941" y="1600"/>
                <a:ext cx="444" cy="295"/>
              </a:xfrm>
              <a:custGeom>
                <a:avLst/>
                <a:gdLst>
                  <a:gd name="T0" fmla="*/ 79 w 187"/>
                  <a:gd name="T1" fmla="*/ 8 h 124"/>
                  <a:gd name="T2" fmla="*/ 20 w 187"/>
                  <a:gd name="T3" fmla="*/ 29 h 124"/>
                  <a:gd name="T4" fmla="*/ 18 w 187"/>
                  <a:gd name="T5" fmla="*/ 75 h 124"/>
                  <a:gd name="T6" fmla="*/ 111 w 187"/>
                  <a:gd name="T7" fmla="*/ 116 h 124"/>
                  <a:gd name="T8" fmla="*/ 113 w 187"/>
                  <a:gd name="T9" fmla="*/ 117 h 124"/>
                  <a:gd name="T10" fmla="*/ 167 w 187"/>
                  <a:gd name="T11" fmla="*/ 94 h 124"/>
                  <a:gd name="T12" fmla="*/ 168 w 187"/>
                  <a:gd name="T13" fmla="*/ 48 h 124"/>
                  <a:gd name="T14" fmla="*/ 138 w 187"/>
                  <a:gd name="T15" fmla="*/ 34 h 124"/>
                  <a:gd name="T16" fmla="*/ 115 w 187"/>
                  <a:gd name="T17" fmla="*/ 61 h 124"/>
                  <a:gd name="T18" fmla="*/ 147 w 187"/>
                  <a:gd name="T19" fmla="*/ 75 h 124"/>
                  <a:gd name="T20" fmla="*/ 149 w 187"/>
                  <a:gd name="T21" fmla="*/ 86 h 124"/>
                  <a:gd name="T22" fmla="*/ 135 w 187"/>
                  <a:gd name="T23" fmla="*/ 90 h 124"/>
                  <a:gd name="T24" fmla="*/ 134 w 187"/>
                  <a:gd name="T25" fmla="*/ 90 h 124"/>
                  <a:gd name="T26" fmla="*/ 38 w 187"/>
                  <a:gd name="T27" fmla="*/ 47 h 124"/>
                  <a:gd name="T28" fmla="*/ 36 w 187"/>
                  <a:gd name="T29" fmla="*/ 36 h 124"/>
                  <a:gd name="T30" fmla="*/ 50 w 187"/>
                  <a:gd name="T31" fmla="*/ 32 h 124"/>
                  <a:gd name="T32" fmla="*/ 51 w 187"/>
                  <a:gd name="T33" fmla="*/ 32 h 124"/>
                  <a:gd name="T34" fmla="*/ 82 w 187"/>
                  <a:gd name="T35" fmla="*/ 46 h 124"/>
                  <a:gd name="T36" fmla="*/ 104 w 187"/>
                  <a:gd name="T37" fmla="*/ 19 h 124"/>
                  <a:gd name="T38" fmla="*/ 82 w 187"/>
                  <a:gd name="T39" fmla="*/ 9 h 124"/>
                  <a:gd name="T40" fmla="*/ 79 w 187"/>
                  <a:gd name="T41"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24">
                    <a:moveTo>
                      <a:pt x="79" y="8"/>
                    </a:moveTo>
                    <a:cubicBezTo>
                      <a:pt x="58" y="0"/>
                      <a:pt x="38" y="7"/>
                      <a:pt x="20" y="29"/>
                    </a:cubicBezTo>
                    <a:cubicBezTo>
                      <a:pt x="1" y="52"/>
                      <a:pt x="0" y="67"/>
                      <a:pt x="18" y="75"/>
                    </a:cubicBezTo>
                    <a:cubicBezTo>
                      <a:pt x="111" y="116"/>
                      <a:pt x="111" y="116"/>
                      <a:pt x="111" y="116"/>
                    </a:cubicBezTo>
                    <a:cubicBezTo>
                      <a:pt x="112" y="117"/>
                      <a:pt x="113" y="117"/>
                      <a:pt x="113" y="117"/>
                    </a:cubicBezTo>
                    <a:cubicBezTo>
                      <a:pt x="131" y="124"/>
                      <a:pt x="149" y="116"/>
                      <a:pt x="167" y="94"/>
                    </a:cubicBezTo>
                    <a:cubicBezTo>
                      <a:pt x="186" y="71"/>
                      <a:pt x="187" y="56"/>
                      <a:pt x="168" y="48"/>
                    </a:cubicBezTo>
                    <a:cubicBezTo>
                      <a:pt x="138" y="34"/>
                      <a:pt x="138" y="34"/>
                      <a:pt x="138" y="34"/>
                    </a:cubicBezTo>
                    <a:cubicBezTo>
                      <a:pt x="115" y="61"/>
                      <a:pt x="115" y="61"/>
                      <a:pt x="115" y="61"/>
                    </a:cubicBezTo>
                    <a:cubicBezTo>
                      <a:pt x="147" y="75"/>
                      <a:pt x="147" y="75"/>
                      <a:pt x="147" y="75"/>
                    </a:cubicBezTo>
                    <a:cubicBezTo>
                      <a:pt x="153" y="77"/>
                      <a:pt x="153" y="81"/>
                      <a:pt x="149" y="86"/>
                    </a:cubicBezTo>
                    <a:cubicBezTo>
                      <a:pt x="145" y="91"/>
                      <a:pt x="141" y="93"/>
                      <a:pt x="135" y="90"/>
                    </a:cubicBezTo>
                    <a:cubicBezTo>
                      <a:pt x="135" y="90"/>
                      <a:pt x="134" y="90"/>
                      <a:pt x="134" y="90"/>
                    </a:cubicBezTo>
                    <a:cubicBezTo>
                      <a:pt x="38" y="47"/>
                      <a:pt x="38" y="47"/>
                      <a:pt x="38" y="47"/>
                    </a:cubicBezTo>
                    <a:cubicBezTo>
                      <a:pt x="33" y="45"/>
                      <a:pt x="32" y="41"/>
                      <a:pt x="36" y="36"/>
                    </a:cubicBezTo>
                    <a:cubicBezTo>
                      <a:pt x="40" y="31"/>
                      <a:pt x="45" y="30"/>
                      <a:pt x="50" y="32"/>
                    </a:cubicBezTo>
                    <a:cubicBezTo>
                      <a:pt x="50" y="32"/>
                      <a:pt x="51" y="32"/>
                      <a:pt x="51" y="32"/>
                    </a:cubicBezTo>
                    <a:cubicBezTo>
                      <a:pt x="82" y="46"/>
                      <a:pt x="82" y="46"/>
                      <a:pt x="82" y="46"/>
                    </a:cubicBezTo>
                    <a:cubicBezTo>
                      <a:pt x="104" y="19"/>
                      <a:pt x="104" y="19"/>
                      <a:pt x="104" y="19"/>
                    </a:cubicBezTo>
                    <a:cubicBezTo>
                      <a:pt x="82" y="9"/>
                      <a:pt x="82" y="9"/>
                      <a:pt x="82" y="9"/>
                    </a:cubicBezTo>
                    <a:cubicBezTo>
                      <a:pt x="81" y="9"/>
                      <a:pt x="80" y="9"/>
                      <a:pt x="7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5" name="Group 149"/>
            <p:cNvGrpSpPr>
              <a:grpSpLocks noChangeAspect="1"/>
            </p:cNvGrpSpPr>
            <p:nvPr/>
          </p:nvGrpSpPr>
          <p:grpSpPr bwMode="auto">
            <a:xfrm>
              <a:off x="7176842" y="1304568"/>
              <a:ext cx="1045751" cy="954350"/>
              <a:chOff x="3261" y="1623"/>
              <a:chExt cx="1167" cy="1065"/>
            </a:xfrm>
            <a:solidFill>
              <a:schemeClr val="bg1"/>
            </a:solidFill>
          </p:grpSpPr>
          <p:sp>
            <p:nvSpPr>
              <p:cNvPr id="108" name="Freeform 150"/>
              <p:cNvSpPr>
                <a:spLocks noEditPoints="1"/>
              </p:cNvSpPr>
              <p:nvPr/>
            </p:nvSpPr>
            <p:spPr bwMode="auto">
              <a:xfrm>
                <a:off x="3261" y="2460"/>
                <a:ext cx="338" cy="228"/>
              </a:xfrm>
              <a:custGeom>
                <a:avLst/>
                <a:gdLst>
                  <a:gd name="T0" fmla="*/ 92 w 142"/>
                  <a:gd name="T1" fmla="*/ 77 h 96"/>
                  <a:gd name="T2" fmla="*/ 59 w 142"/>
                  <a:gd name="T3" fmla="*/ 61 h 96"/>
                  <a:gd name="T4" fmla="*/ 53 w 142"/>
                  <a:gd name="T5" fmla="*/ 57 h 96"/>
                  <a:gd name="T6" fmla="*/ 24 w 142"/>
                  <a:gd name="T7" fmla="*/ 37 h 96"/>
                  <a:gd name="T8" fmla="*/ 25 w 142"/>
                  <a:gd name="T9" fmla="*/ 22 h 96"/>
                  <a:gd name="T10" fmla="*/ 42 w 142"/>
                  <a:gd name="T11" fmla="*/ 17 h 96"/>
                  <a:gd name="T12" fmla="*/ 52 w 142"/>
                  <a:gd name="T13" fmla="*/ 20 h 96"/>
                  <a:gd name="T14" fmla="*/ 86 w 142"/>
                  <a:gd name="T15" fmla="*/ 37 h 96"/>
                  <a:gd name="T16" fmla="*/ 90 w 142"/>
                  <a:gd name="T17" fmla="*/ 39 h 96"/>
                  <a:gd name="T18" fmla="*/ 122 w 142"/>
                  <a:gd name="T19" fmla="*/ 62 h 96"/>
                  <a:gd name="T20" fmla="*/ 119 w 142"/>
                  <a:gd name="T21" fmla="*/ 74 h 96"/>
                  <a:gd name="T22" fmla="*/ 97 w 142"/>
                  <a:gd name="T23" fmla="*/ 79 h 96"/>
                  <a:gd name="T24" fmla="*/ 92 w 142"/>
                  <a:gd name="T25" fmla="*/ 77 h 96"/>
                  <a:gd name="T26" fmla="*/ 65 w 142"/>
                  <a:gd name="T27" fmla="*/ 6 h 96"/>
                  <a:gd name="T28" fmla="*/ 46 w 142"/>
                  <a:gd name="T29" fmla="*/ 1 h 96"/>
                  <a:gd name="T30" fmla="*/ 13 w 142"/>
                  <a:gd name="T31" fmla="*/ 15 h 96"/>
                  <a:gd name="T32" fmla="*/ 4 w 142"/>
                  <a:gd name="T33" fmla="*/ 41 h 96"/>
                  <a:gd name="T34" fmla="*/ 46 w 142"/>
                  <a:gd name="T35" fmla="*/ 74 h 96"/>
                  <a:gd name="T36" fmla="*/ 80 w 142"/>
                  <a:gd name="T37" fmla="*/ 91 h 96"/>
                  <a:gd name="T38" fmla="*/ 87 w 142"/>
                  <a:gd name="T39" fmla="*/ 93 h 96"/>
                  <a:gd name="T40" fmla="*/ 111 w 142"/>
                  <a:gd name="T41" fmla="*/ 94 h 96"/>
                  <a:gd name="T42" fmla="*/ 131 w 142"/>
                  <a:gd name="T43" fmla="*/ 81 h 96"/>
                  <a:gd name="T44" fmla="*/ 142 w 142"/>
                  <a:gd name="T45" fmla="*/ 63 h 96"/>
                  <a:gd name="T46" fmla="*/ 133 w 142"/>
                  <a:gd name="T47" fmla="*/ 46 h 96"/>
                  <a:gd name="T48" fmla="*/ 96 w 142"/>
                  <a:gd name="T49" fmla="*/ 21 h 96"/>
                  <a:gd name="T50" fmla="*/ 65 w 142"/>
                  <a:gd name="T51"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96">
                    <a:moveTo>
                      <a:pt x="92" y="77"/>
                    </a:moveTo>
                    <a:cubicBezTo>
                      <a:pt x="83" y="74"/>
                      <a:pt x="73" y="68"/>
                      <a:pt x="59" y="61"/>
                    </a:cubicBezTo>
                    <a:cubicBezTo>
                      <a:pt x="53" y="57"/>
                      <a:pt x="53" y="57"/>
                      <a:pt x="53" y="57"/>
                    </a:cubicBezTo>
                    <a:cubicBezTo>
                      <a:pt x="38" y="49"/>
                      <a:pt x="29" y="42"/>
                      <a:pt x="24" y="37"/>
                    </a:cubicBezTo>
                    <a:cubicBezTo>
                      <a:pt x="20" y="32"/>
                      <a:pt x="20" y="27"/>
                      <a:pt x="25" y="22"/>
                    </a:cubicBezTo>
                    <a:cubicBezTo>
                      <a:pt x="29" y="18"/>
                      <a:pt x="35" y="16"/>
                      <a:pt x="42" y="17"/>
                    </a:cubicBezTo>
                    <a:cubicBezTo>
                      <a:pt x="45" y="17"/>
                      <a:pt x="48" y="18"/>
                      <a:pt x="52" y="20"/>
                    </a:cubicBezTo>
                    <a:cubicBezTo>
                      <a:pt x="60" y="23"/>
                      <a:pt x="71" y="28"/>
                      <a:pt x="86" y="37"/>
                    </a:cubicBezTo>
                    <a:cubicBezTo>
                      <a:pt x="90" y="39"/>
                      <a:pt x="90" y="39"/>
                      <a:pt x="90" y="39"/>
                    </a:cubicBezTo>
                    <a:cubicBezTo>
                      <a:pt x="109" y="50"/>
                      <a:pt x="120" y="57"/>
                      <a:pt x="122" y="62"/>
                    </a:cubicBezTo>
                    <a:cubicBezTo>
                      <a:pt x="123" y="67"/>
                      <a:pt x="122" y="71"/>
                      <a:pt x="119" y="74"/>
                    </a:cubicBezTo>
                    <a:cubicBezTo>
                      <a:pt x="113" y="80"/>
                      <a:pt x="106" y="81"/>
                      <a:pt x="97" y="79"/>
                    </a:cubicBezTo>
                    <a:cubicBezTo>
                      <a:pt x="96" y="78"/>
                      <a:pt x="94" y="78"/>
                      <a:pt x="92" y="77"/>
                    </a:cubicBezTo>
                    <a:close/>
                    <a:moveTo>
                      <a:pt x="65" y="6"/>
                    </a:moveTo>
                    <a:cubicBezTo>
                      <a:pt x="58" y="4"/>
                      <a:pt x="51" y="2"/>
                      <a:pt x="46" y="1"/>
                    </a:cubicBezTo>
                    <a:cubicBezTo>
                      <a:pt x="34" y="0"/>
                      <a:pt x="23" y="5"/>
                      <a:pt x="13" y="15"/>
                    </a:cubicBezTo>
                    <a:cubicBezTo>
                      <a:pt x="3" y="24"/>
                      <a:pt x="0" y="33"/>
                      <a:pt x="4" y="41"/>
                    </a:cubicBezTo>
                    <a:cubicBezTo>
                      <a:pt x="7" y="49"/>
                      <a:pt x="21" y="60"/>
                      <a:pt x="46" y="74"/>
                    </a:cubicBezTo>
                    <a:cubicBezTo>
                      <a:pt x="60" y="82"/>
                      <a:pt x="71" y="87"/>
                      <a:pt x="80" y="91"/>
                    </a:cubicBezTo>
                    <a:cubicBezTo>
                      <a:pt x="82" y="92"/>
                      <a:pt x="85" y="93"/>
                      <a:pt x="87" y="93"/>
                    </a:cubicBezTo>
                    <a:cubicBezTo>
                      <a:pt x="96" y="95"/>
                      <a:pt x="104" y="96"/>
                      <a:pt x="111" y="94"/>
                    </a:cubicBezTo>
                    <a:cubicBezTo>
                      <a:pt x="118" y="92"/>
                      <a:pt x="125" y="88"/>
                      <a:pt x="131" y="81"/>
                    </a:cubicBezTo>
                    <a:cubicBezTo>
                      <a:pt x="138" y="75"/>
                      <a:pt x="141" y="69"/>
                      <a:pt x="142" y="63"/>
                    </a:cubicBezTo>
                    <a:cubicBezTo>
                      <a:pt x="142" y="57"/>
                      <a:pt x="139" y="52"/>
                      <a:pt x="133" y="46"/>
                    </a:cubicBezTo>
                    <a:cubicBezTo>
                      <a:pt x="127" y="40"/>
                      <a:pt x="115" y="32"/>
                      <a:pt x="96" y="21"/>
                    </a:cubicBezTo>
                    <a:cubicBezTo>
                      <a:pt x="84" y="15"/>
                      <a:pt x="74" y="10"/>
                      <a:pt x="6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9" name="Freeform 151"/>
              <p:cNvSpPr>
                <a:spLocks noEditPoints="1"/>
              </p:cNvSpPr>
              <p:nvPr/>
            </p:nvSpPr>
            <p:spPr bwMode="auto">
              <a:xfrm>
                <a:off x="3487" y="2367"/>
                <a:ext cx="299" cy="231"/>
              </a:xfrm>
              <a:custGeom>
                <a:avLst/>
                <a:gdLst>
                  <a:gd name="T0" fmla="*/ 71 w 126"/>
                  <a:gd name="T1" fmla="*/ 53 h 97"/>
                  <a:gd name="T2" fmla="*/ 48 w 126"/>
                  <a:gd name="T3" fmla="*/ 41 h 97"/>
                  <a:gd name="T4" fmla="*/ 30 w 126"/>
                  <a:gd name="T5" fmla="*/ 29 h 97"/>
                  <a:gd name="T6" fmla="*/ 30 w 126"/>
                  <a:gd name="T7" fmla="*/ 20 h 97"/>
                  <a:gd name="T8" fmla="*/ 43 w 126"/>
                  <a:gd name="T9" fmla="*/ 18 h 97"/>
                  <a:gd name="T10" fmla="*/ 49 w 126"/>
                  <a:gd name="T11" fmla="*/ 19 h 97"/>
                  <a:gd name="T12" fmla="*/ 68 w 126"/>
                  <a:gd name="T13" fmla="*/ 29 h 97"/>
                  <a:gd name="T14" fmla="*/ 87 w 126"/>
                  <a:gd name="T15" fmla="*/ 42 h 97"/>
                  <a:gd name="T16" fmla="*/ 87 w 126"/>
                  <a:gd name="T17" fmla="*/ 52 h 97"/>
                  <a:gd name="T18" fmla="*/ 73 w 126"/>
                  <a:gd name="T19" fmla="*/ 54 h 97"/>
                  <a:gd name="T20" fmla="*/ 71 w 126"/>
                  <a:gd name="T21" fmla="*/ 53 h 97"/>
                  <a:gd name="T22" fmla="*/ 58 w 126"/>
                  <a:gd name="T23" fmla="*/ 5 h 97"/>
                  <a:gd name="T24" fmla="*/ 44 w 126"/>
                  <a:gd name="T25" fmla="*/ 1 h 97"/>
                  <a:gd name="T26" fmla="*/ 23 w 126"/>
                  <a:gd name="T27" fmla="*/ 8 h 97"/>
                  <a:gd name="T28" fmla="*/ 19 w 126"/>
                  <a:gd name="T29" fmla="*/ 16 h 97"/>
                  <a:gd name="T30" fmla="*/ 20 w 126"/>
                  <a:gd name="T31" fmla="*/ 26 h 97"/>
                  <a:gd name="T32" fmla="*/ 20 w 126"/>
                  <a:gd name="T33" fmla="*/ 26 h 97"/>
                  <a:gd name="T34" fmla="*/ 11 w 126"/>
                  <a:gd name="T35" fmla="*/ 21 h 97"/>
                  <a:gd name="T36" fmla="*/ 0 w 126"/>
                  <a:gd name="T37" fmla="*/ 33 h 97"/>
                  <a:gd name="T38" fmla="*/ 114 w 126"/>
                  <a:gd name="T39" fmla="*/ 97 h 97"/>
                  <a:gd name="T40" fmla="*/ 126 w 126"/>
                  <a:gd name="T41" fmla="*/ 85 h 97"/>
                  <a:gd name="T42" fmla="*/ 82 w 126"/>
                  <a:gd name="T43" fmla="*/ 60 h 97"/>
                  <a:gd name="T44" fmla="*/ 83 w 126"/>
                  <a:gd name="T45" fmla="*/ 60 h 97"/>
                  <a:gd name="T46" fmla="*/ 97 w 126"/>
                  <a:gd name="T47" fmla="*/ 58 h 97"/>
                  <a:gd name="T48" fmla="*/ 105 w 126"/>
                  <a:gd name="T49" fmla="*/ 54 h 97"/>
                  <a:gd name="T50" fmla="*/ 108 w 126"/>
                  <a:gd name="T51" fmla="*/ 37 h 97"/>
                  <a:gd name="T52" fmla="*/ 79 w 126"/>
                  <a:gd name="T53" fmla="*/ 15 h 97"/>
                  <a:gd name="T54" fmla="*/ 58 w 126"/>
                  <a:gd name="T55"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97">
                    <a:moveTo>
                      <a:pt x="71" y="53"/>
                    </a:moveTo>
                    <a:cubicBezTo>
                      <a:pt x="66" y="51"/>
                      <a:pt x="58" y="47"/>
                      <a:pt x="48" y="41"/>
                    </a:cubicBezTo>
                    <a:cubicBezTo>
                      <a:pt x="39" y="36"/>
                      <a:pt x="33" y="32"/>
                      <a:pt x="30" y="29"/>
                    </a:cubicBezTo>
                    <a:cubicBezTo>
                      <a:pt x="27" y="26"/>
                      <a:pt x="27" y="23"/>
                      <a:pt x="30" y="20"/>
                    </a:cubicBezTo>
                    <a:cubicBezTo>
                      <a:pt x="33" y="17"/>
                      <a:pt x="38" y="16"/>
                      <a:pt x="43" y="18"/>
                    </a:cubicBezTo>
                    <a:cubicBezTo>
                      <a:pt x="45" y="18"/>
                      <a:pt x="47" y="18"/>
                      <a:pt x="49" y="19"/>
                    </a:cubicBezTo>
                    <a:cubicBezTo>
                      <a:pt x="54" y="21"/>
                      <a:pt x="60" y="24"/>
                      <a:pt x="68" y="29"/>
                    </a:cubicBezTo>
                    <a:cubicBezTo>
                      <a:pt x="78" y="34"/>
                      <a:pt x="84" y="38"/>
                      <a:pt x="87" y="42"/>
                    </a:cubicBezTo>
                    <a:cubicBezTo>
                      <a:pt x="90" y="45"/>
                      <a:pt x="90" y="49"/>
                      <a:pt x="87" y="52"/>
                    </a:cubicBezTo>
                    <a:cubicBezTo>
                      <a:pt x="83" y="55"/>
                      <a:pt x="79" y="55"/>
                      <a:pt x="73" y="54"/>
                    </a:cubicBezTo>
                    <a:cubicBezTo>
                      <a:pt x="73" y="53"/>
                      <a:pt x="72" y="53"/>
                      <a:pt x="71" y="53"/>
                    </a:cubicBezTo>
                    <a:close/>
                    <a:moveTo>
                      <a:pt x="58" y="5"/>
                    </a:moveTo>
                    <a:cubicBezTo>
                      <a:pt x="53" y="3"/>
                      <a:pt x="48" y="2"/>
                      <a:pt x="44" y="1"/>
                    </a:cubicBezTo>
                    <a:cubicBezTo>
                      <a:pt x="36" y="0"/>
                      <a:pt x="28" y="2"/>
                      <a:pt x="23" y="8"/>
                    </a:cubicBezTo>
                    <a:cubicBezTo>
                      <a:pt x="20" y="10"/>
                      <a:pt x="19" y="13"/>
                      <a:pt x="19" y="16"/>
                    </a:cubicBezTo>
                    <a:cubicBezTo>
                      <a:pt x="18" y="18"/>
                      <a:pt x="19" y="22"/>
                      <a:pt x="20" y="26"/>
                    </a:cubicBezTo>
                    <a:cubicBezTo>
                      <a:pt x="20" y="26"/>
                      <a:pt x="20" y="26"/>
                      <a:pt x="20" y="26"/>
                    </a:cubicBezTo>
                    <a:cubicBezTo>
                      <a:pt x="11" y="21"/>
                      <a:pt x="11" y="21"/>
                      <a:pt x="11" y="21"/>
                    </a:cubicBezTo>
                    <a:cubicBezTo>
                      <a:pt x="0" y="33"/>
                      <a:pt x="0" y="33"/>
                      <a:pt x="0" y="33"/>
                    </a:cubicBezTo>
                    <a:cubicBezTo>
                      <a:pt x="114" y="97"/>
                      <a:pt x="114" y="97"/>
                      <a:pt x="114" y="97"/>
                    </a:cubicBezTo>
                    <a:cubicBezTo>
                      <a:pt x="126" y="85"/>
                      <a:pt x="126" y="85"/>
                      <a:pt x="126" y="85"/>
                    </a:cubicBezTo>
                    <a:cubicBezTo>
                      <a:pt x="82" y="60"/>
                      <a:pt x="82" y="60"/>
                      <a:pt x="82" y="60"/>
                    </a:cubicBezTo>
                    <a:cubicBezTo>
                      <a:pt x="83" y="60"/>
                      <a:pt x="83" y="60"/>
                      <a:pt x="83" y="60"/>
                    </a:cubicBezTo>
                    <a:cubicBezTo>
                      <a:pt x="89" y="60"/>
                      <a:pt x="94" y="59"/>
                      <a:pt x="97" y="58"/>
                    </a:cubicBezTo>
                    <a:cubicBezTo>
                      <a:pt x="100" y="57"/>
                      <a:pt x="102" y="56"/>
                      <a:pt x="105" y="54"/>
                    </a:cubicBezTo>
                    <a:cubicBezTo>
                      <a:pt x="110" y="48"/>
                      <a:pt x="111" y="43"/>
                      <a:pt x="108" y="37"/>
                    </a:cubicBezTo>
                    <a:cubicBezTo>
                      <a:pt x="104" y="31"/>
                      <a:pt x="95" y="24"/>
                      <a:pt x="79" y="15"/>
                    </a:cubicBezTo>
                    <a:cubicBezTo>
                      <a:pt x="71" y="10"/>
                      <a:pt x="64" y="7"/>
                      <a:pt x="5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0" name="Freeform 152"/>
              <p:cNvSpPr/>
              <p:nvPr/>
            </p:nvSpPr>
            <p:spPr bwMode="auto">
              <a:xfrm>
                <a:off x="3573" y="2253"/>
                <a:ext cx="266" cy="162"/>
              </a:xfrm>
              <a:custGeom>
                <a:avLst/>
                <a:gdLst>
                  <a:gd name="T0" fmla="*/ 97 w 266"/>
                  <a:gd name="T1" fmla="*/ 9 h 162"/>
                  <a:gd name="T2" fmla="*/ 78 w 266"/>
                  <a:gd name="T3" fmla="*/ 28 h 162"/>
                  <a:gd name="T4" fmla="*/ 28 w 266"/>
                  <a:gd name="T5" fmla="*/ 0 h 162"/>
                  <a:gd name="T6" fmla="*/ 0 w 266"/>
                  <a:gd name="T7" fmla="*/ 28 h 162"/>
                  <a:gd name="T8" fmla="*/ 49 w 266"/>
                  <a:gd name="T9" fmla="*/ 57 h 162"/>
                  <a:gd name="T10" fmla="*/ 33 w 266"/>
                  <a:gd name="T11" fmla="*/ 74 h 162"/>
                  <a:gd name="T12" fmla="*/ 59 w 266"/>
                  <a:gd name="T13" fmla="*/ 90 h 162"/>
                  <a:gd name="T14" fmla="*/ 78 w 266"/>
                  <a:gd name="T15" fmla="*/ 71 h 162"/>
                  <a:gd name="T16" fmla="*/ 237 w 266"/>
                  <a:gd name="T17" fmla="*/ 162 h 162"/>
                  <a:gd name="T18" fmla="*/ 266 w 266"/>
                  <a:gd name="T19" fmla="*/ 133 h 162"/>
                  <a:gd name="T20" fmla="*/ 107 w 266"/>
                  <a:gd name="T21" fmla="*/ 43 h 162"/>
                  <a:gd name="T22" fmla="*/ 126 w 266"/>
                  <a:gd name="T23" fmla="*/ 24 h 162"/>
                  <a:gd name="T24" fmla="*/ 97 w 266"/>
                  <a:gd name="T25" fmla="*/ 9 h 162"/>
                  <a:gd name="T26" fmla="*/ 97 w 266"/>
                  <a:gd name="T27" fmla="*/ 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62">
                    <a:moveTo>
                      <a:pt x="97" y="9"/>
                    </a:moveTo>
                    <a:lnTo>
                      <a:pt x="78" y="28"/>
                    </a:lnTo>
                    <a:lnTo>
                      <a:pt x="28" y="0"/>
                    </a:lnTo>
                    <a:lnTo>
                      <a:pt x="0" y="28"/>
                    </a:lnTo>
                    <a:lnTo>
                      <a:pt x="49" y="57"/>
                    </a:lnTo>
                    <a:lnTo>
                      <a:pt x="33" y="74"/>
                    </a:lnTo>
                    <a:lnTo>
                      <a:pt x="59" y="90"/>
                    </a:lnTo>
                    <a:lnTo>
                      <a:pt x="78" y="71"/>
                    </a:lnTo>
                    <a:lnTo>
                      <a:pt x="237" y="162"/>
                    </a:lnTo>
                    <a:lnTo>
                      <a:pt x="266" y="133"/>
                    </a:lnTo>
                    <a:lnTo>
                      <a:pt x="107" y="43"/>
                    </a:lnTo>
                    <a:lnTo>
                      <a:pt x="126" y="24"/>
                    </a:lnTo>
                    <a:lnTo>
                      <a:pt x="97" y="9"/>
                    </a:lnTo>
                    <a:lnTo>
                      <a:pt x="9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1" name="Freeform 153"/>
              <p:cNvSpPr>
                <a:spLocks noEditPoints="1"/>
              </p:cNvSpPr>
              <p:nvPr/>
            </p:nvSpPr>
            <p:spPr bwMode="auto">
              <a:xfrm>
                <a:off x="3630" y="2167"/>
                <a:ext cx="285" cy="171"/>
              </a:xfrm>
              <a:custGeom>
                <a:avLst/>
                <a:gdLst>
                  <a:gd name="T0" fmla="*/ 41 w 120"/>
                  <a:gd name="T1" fmla="*/ 16 h 72"/>
                  <a:gd name="T2" fmla="*/ 29 w 120"/>
                  <a:gd name="T3" fmla="*/ 28 h 72"/>
                  <a:gd name="T4" fmla="*/ 108 w 120"/>
                  <a:gd name="T5" fmla="*/ 72 h 72"/>
                  <a:gd name="T6" fmla="*/ 120 w 120"/>
                  <a:gd name="T7" fmla="*/ 60 h 72"/>
                  <a:gd name="T8" fmla="*/ 41 w 120"/>
                  <a:gd name="T9" fmla="*/ 16 h 72"/>
                  <a:gd name="T10" fmla="*/ 16 w 120"/>
                  <a:gd name="T11" fmla="*/ 1 h 72"/>
                  <a:gd name="T12" fmla="*/ 10 w 120"/>
                  <a:gd name="T13" fmla="*/ 1 h 72"/>
                  <a:gd name="T14" fmla="*/ 3 w 120"/>
                  <a:gd name="T15" fmla="*/ 4 h 72"/>
                  <a:gd name="T16" fmla="*/ 1 w 120"/>
                  <a:gd name="T17" fmla="*/ 10 h 72"/>
                  <a:gd name="T18" fmla="*/ 4 w 120"/>
                  <a:gd name="T19" fmla="*/ 15 h 72"/>
                  <a:gd name="T20" fmla="*/ 6 w 120"/>
                  <a:gd name="T21" fmla="*/ 16 h 72"/>
                  <a:gd name="T22" fmla="*/ 12 w 120"/>
                  <a:gd name="T23" fmla="*/ 16 h 72"/>
                  <a:gd name="T24" fmla="*/ 19 w 120"/>
                  <a:gd name="T25" fmla="*/ 13 h 72"/>
                  <a:gd name="T26" fmla="*/ 21 w 120"/>
                  <a:gd name="T27" fmla="*/ 7 h 72"/>
                  <a:gd name="T28" fmla="*/ 18 w 120"/>
                  <a:gd name="T29" fmla="*/ 2 h 72"/>
                  <a:gd name="T30" fmla="*/ 16 w 120"/>
                  <a:gd name="T3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2">
                    <a:moveTo>
                      <a:pt x="41" y="16"/>
                    </a:moveTo>
                    <a:cubicBezTo>
                      <a:pt x="29" y="28"/>
                      <a:pt x="29" y="28"/>
                      <a:pt x="29" y="28"/>
                    </a:cubicBezTo>
                    <a:cubicBezTo>
                      <a:pt x="108" y="72"/>
                      <a:pt x="108" y="72"/>
                      <a:pt x="108" y="72"/>
                    </a:cubicBezTo>
                    <a:cubicBezTo>
                      <a:pt x="120" y="60"/>
                      <a:pt x="120" y="60"/>
                      <a:pt x="120" y="60"/>
                    </a:cubicBezTo>
                    <a:cubicBezTo>
                      <a:pt x="41" y="16"/>
                      <a:pt x="41" y="16"/>
                      <a:pt x="41" y="16"/>
                    </a:cubicBezTo>
                    <a:close/>
                    <a:moveTo>
                      <a:pt x="16" y="1"/>
                    </a:moveTo>
                    <a:cubicBezTo>
                      <a:pt x="14" y="0"/>
                      <a:pt x="12" y="0"/>
                      <a:pt x="10" y="1"/>
                    </a:cubicBezTo>
                    <a:cubicBezTo>
                      <a:pt x="7" y="1"/>
                      <a:pt x="5" y="2"/>
                      <a:pt x="3" y="4"/>
                    </a:cubicBezTo>
                    <a:cubicBezTo>
                      <a:pt x="1" y="6"/>
                      <a:pt x="0" y="8"/>
                      <a:pt x="1" y="10"/>
                    </a:cubicBezTo>
                    <a:cubicBezTo>
                      <a:pt x="1" y="12"/>
                      <a:pt x="2" y="14"/>
                      <a:pt x="4" y="15"/>
                    </a:cubicBezTo>
                    <a:cubicBezTo>
                      <a:pt x="5" y="15"/>
                      <a:pt x="5" y="16"/>
                      <a:pt x="6" y="16"/>
                    </a:cubicBezTo>
                    <a:cubicBezTo>
                      <a:pt x="8" y="16"/>
                      <a:pt x="10" y="17"/>
                      <a:pt x="12" y="16"/>
                    </a:cubicBezTo>
                    <a:cubicBezTo>
                      <a:pt x="15" y="16"/>
                      <a:pt x="17" y="15"/>
                      <a:pt x="19" y="13"/>
                    </a:cubicBezTo>
                    <a:cubicBezTo>
                      <a:pt x="21" y="11"/>
                      <a:pt x="22" y="9"/>
                      <a:pt x="21" y="7"/>
                    </a:cubicBezTo>
                    <a:cubicBezTo>
                      <a:pt x="21" y="5"/>
                      <a:pt x="20" y="3"/>
                      <a:pt x="18" y="2"/>
                    </a:cubicBezTo>
                    <a:cubicBezTo>
                      <a:pt x="17" y="2"/>
                      <a:pt x="17"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2" name="Freeform 154"/>
              <p:cNvSpPr>
                <a:spLocks noEditPoints="1"/>
              </p:cNvSpPr>
              <p:nvPr/>
            </p:nvSpPr>
            <p:spPr bwMode="auto">
              <a:xfrm>
                <a:off x="3789" y="2096"/>
                <a:ext cx="233" cy="157"/>
              </a:xfrm>
              <a:custGeom>
                <a:avLst/>
                <a:gdLst>
                  <a:gd name="T0" fmla="*/ 61 w 98"/>
                  <a:gd name="T1" fmla="*/ 51 h 66"/>
                  <a:gd name="T2" fmla="*/ 35 w 98"/>
                  <a:gd name="T3" fmla="*/ 37 h 66"/>
                  <a:gd name="T4" fmla="*/ 20 w 98"/>
                  <a:gd name="T5" fmla="*/ 26 h 66"/>
                  <a:gd name="T6" fmla="*/ 20 w 98"/>
                  <a:gd name="T7" fmla="*/ 17 h 66"/>
                  <a:gd name="T8" fmla="*/ 33 w 98"/>
                  <a:gd name="T9" fmla="*/ 15 h 66"/>
                  <a:gd name="T10" fmla="*/ 37 w 98"/>
                  <a:gd name="T11" fmla="*/ 16 h 66"/>
                  <a:gd name="T12" fmla="*/ 61 w 98"/>
                  <a:gd name="T13" fmla="*/ 28 h 66"/>
                  <a:gd name="T14" fmla="*/ 78 w 98"/>
                  <a:gd name="T15" fmla="*/ 40 h 66"/>
                  <a:gd name="T16" fmla="*/ 78 w 98"/>
                  <a:gd name="T17" fmla="*/ 49 h 66"/>
                  <a:gd name="T18" fmla="*/ 66 w 98"/>
                  <a:gd name="T19" fmla="*/ 52 h 66"/>
                  <a:gd name="T20" fmla="*/ 61 w 98"/>
                  <a:gd name="T21" fmla="*/ 51 h 66"/>
                  <a:gd name="T22" fmla="*/ 52 w 98"/>
                  <a:gd name="T23" fmla="*/ 4 h 66"/>
                  <a:gd name="T24" fmla="*/ 32 w 98"/>
                  <a:gd name="T25" fmla="*/ 0 h 66"/>
                  <a:gd name="T26" fmla="*/ 8 w 98"/>
                  <a:gd name="T27" fmla="*/ 10 h 66"/>
                  <a:gd name="T28" fmla="*/ 8 w 98"/>
                  <a:gd name="T29" fmla="*/ 10 h 66"/>
                  <a:gd name="T30" fmla="*/ 1 w 98"/>
                  <a:gd name="T31" fmla="*/ 30 h 66"/>
                  <a:gd name="T32" fmla="*/ 29 w 98"/>
                  <a:gd name="T33" fmla="*/ 54 h 66"/>
                  <a:gd name="T34" fmla="*/ 45 w 98"/>
                  <a:gd name="T35" fmla="*/ 62 h 66"/>
                  <a:gd name="T36" fmla="*/ 64 w 98"/>
                  <a:gd name="T37" fmla="*/ 66 h 66"/>
                  <a:gd name="T38" fmla="*/ 90 w 98"/>
                  <a:gd name="T39" fmla="*/ 56 h 66"/>
                  <a:gd name="T40" fmla="*/ 96 w 98"/>
                  <a:gd name="T41" fmla="*/ 37 h 66"/>
                  <a:gd name="T42" fmla="*/ 71 w 98"/>
                  <a:gd name="T43" fmla="*/ 13 h 66"/>
                  <a:gd name="T44" fmla="*/ 52 w 98"/>
                  <a:gd name="T45"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66">
                    <a:moveTo>
                      <a:pt x="61" y="51"/>
                    </a:moveTo>
                    <a:cubicBezTo>
                      <a:pt x="56" y="48"/>
                      <a:pt x="47" y="44"/>
                      <a:pt x="35" y="37"/>
                    </a:cubicBezTo>
                    <a:cubicBezTo>
                      <a:pt x="27" y="33"/>
                      <a:pt x="22" y="29"/>
                      <a:pt x="20" y="26"/>
                    </a:cubicBezTo>
                    <a:cubicBezTo>
                      <a:pt x="17" y="23"/>
                      <a:pt x="17" y="20"/>
                      <a:pt x="20" y="17"/>
                    </a:cubicBezTo>
                    <a:cubicBezTo>
                      <a:pt x="24" y="14"/>
                      <a:pt x="28" y="13"/>
                      <a:pt x="33" y="15"/>
                    </a:cubicBezTo>
                    <a:cubicBezTo>
                      <a:pt x="34" y="15"/>
                      <a:pt x="36" y="15"/>
                      <a:pt x="37" y="16"/>
                    </a:cubicBezTo>
                    <a:cubicBezTo>
                      <a:pt x="43" y="18"/>
                      <a:pt x="51" y="22"/>
                      <a:pt x="61" y="28"/>
                    </a:cubicBezTo>
                    <a:cubicBezTo>
                      <a:pt x="70" y="33"/>
                      <a:pt x="76" y="37"/>
                      <a:pt x="78" y="40"/>
                    </a:cubicBezTo>
                    <a:cubicBezTo>
                      <a:pt x="81" y="43"/>
                      <a:pt x="81" y="46"/>
                      <a:pt x="78" y="49"/>
                    </a:cubicBezTo>
                    <a:cubicBezTo>
                      <a:pt x="75" y="52"/>
                      <a:pt x="71" y="53"/>
                      <a:pt x="66" y="52"/>
                    </a:cubicBezTo>
                    <a:cubicBezTo>
                      <a:pt x="65" y="52"/>
                      <a:pt x="63" y="51"/>
                      <a:pt x="61" y="51"/>
                    </a:cubicBezTo>
                    <a:close/>
                    <a:moveTo>
                      <a:pt x="52" y="4"/>
                    </a:moveTo>
                    <a:cubicBezTo>
                      <a:pt x="44" y="1"/>
                      <a:pt x="37" y="0"/>
                      <a:pt x="32" y="0"/>
                    </a:cubicBezTo>
                    <a:cubicBezTo>
                      <a:pt x="22" y="1"/>
                      <a:pt x="14" y="4"/>
                      <a:pt x="8" y="10"/>
                    </a:cubicBezTo>
                    <a:cubicBezTo>
                      <a:pt x="8" y="10"/>
                      <a:pt x="8" y="10"/>
                      <a:pt x="8" y="10"/>
                    </a:cubicBezTo>
                    <a:cubicBezTo>
                      <a:pt x="2" y="16"/>
                      <a:pt x="0" y="23"/>
                      <a:pt x="1" y="30"/>
                    </a:cubicBezTo>
                    <a:cubicBezTo>
                      <a:pt x="3" y="37"/>
                      <a:pt x="12" y="45"/>
                      <a:pt x="29" y="54"/>
                    </a:cubicBezTo>
                    <a:cubicBezTo>
                      <a:pt x="34" y="57"/>
                      <a:pt x="40" y="60"/>
                      <a:pt x="45" y="62"/>
                    </a:cubicBezTo>
                    <a:cubicBezTo>
                      <a:pt x="52" y="64"/>
                      <a:pt x="58" y="66"/>
                      <a:pt x="64" y="66"/>
                    </a:cubicBezTo>
                    <a:cubicBezTo>
                      <a:pt x="74" y="66"/>
                      <a:pt x="83" y="63"/>
                      <a:pt x="90" y="56"/>
                    </a:cubicBezTo>
                    <a:cubicBezTo>
                      <a:pt x="96" y="50"/>
                      <a:pt x="98" y="44"/>
                      <a:pt x="96" y="37"/>
                    </a:cubicBezTo>
                    <a:cubicBezTo>
                      <a:pt x="94" y="30"/>
                      <a:pt x="86" y="22"/>
                      <a:pt x="71" y="13"/>
                    </a:cubicBezTo>
                    <a:cubicBezTo>
                      <a:pt x="64" y="9"/>
                      <a:pt x="57" y="6"/>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3" name="Freeform 155"/>
              <p:cNvSpPr/>
              <p:nvPr/>
            </p:nvSpPr>
            <p:spPr bwMode="auto">
              <a:xfrm>
                <a:off x="3896" y="1953"/>
                <a:ext cx="280" cy="190"/>
              </a:xfrm>
              <a:custGeom>
                <a:avLst/>
                <a:gdLst>
                  <a:gd name="T0" fmla="*/ 51 w 118"/>
                  <a:gd name="T1" fmla="*/ 4 h 80"/>
                  <a:gd name="T2" fmla="*/ 24 w 118"/>
                  <a:gd name="T3" fmla="*/ 10 h 80"/>
                  <a:gd name="T4" fmla="*/ 20 w 118"/>
                  <a:gd name="T5" fmla="*/ 27 h 80"/>
                  <a:gd name="T6" fmla="*/ 20 w 118"/>
                  <a:gd name="T7" fmla="*/ 28 h 80"/>
                  <a:gd name="T8" fmla="*/ 12 w 118"/>
                  <a:gd name="T9" fmla="*/ 23 h 80"/>
                  <a:gd name="T10" fmla="*/ 0 w 118"/>
                  <a:gd name="T11" fmla="*/ 36 h 80"/>
                  <a:gd name="T12" fmla="*/ 79 w 118"/>
                  <a:gd name="T13" fmla="*/ 80 h 80"/>
                  <a:gd name="T14" fmla="*/ 91 w 118"/>
                  <a:gd name="T15" fmla="*/ 68 h 80"/>
                  <a:gd name="T16" fmla="*/ 34 w 118"/>
                  <a:gd name="T17" fmla="*/ 36 h 80"/>
                  <a:gd name="T18" fmla="*/ 27 w 118"/>
                  <a:gd name="T19" fmla="*/ 29 h 80"/>
                  <a:gd name="T20" fmla="*/ 30 w 118"/>
                  <a:gd name="T21" fmla="*/ 22 h 80"/>
                  <a:gd name="T22" fmla="*/ 45 w 118"/>
                  <a:gd name="T23" fmla="*/ 19 h 80"/>
                  <a:gd name="T24" fmla="*/ 49 w 118"/>
                  <a:gd name="T25" fmla="*/ 21 h 80"/>
                  <a:gd name="T26" fmla="*/ 106 w 118"/>
                  <a:gd name="T27" fmla="*/ 53 h 80"/>
                  <a:gd name="T28" fmla="*/ 118 w 118"/>
                  <a:gd name="T29" fmla="*/ 41 h 80"/>
                  <a:gd name="T30" fmla="*/ 56 w 118"/>
                  <a:gd name="T31" fmla="*/ 7 h 80"/>
                  <a:gd name="T32" fmla="*/ 51 w 118"/>
                  <a:gd name="T3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80">
                    <a:moveTo>
                      <a:pt x="51" y="4"/>
                    </a:moveTo>
                    <a:cubicBezTo>
                      <a:pt x="41" y="0"/>
                      <a:pt x="32" y="2"/>
                      <a:pt x="24" y="10"/>
                    </a:cubicBezTo>
                    <a:cubicBezTo>
                      <a:pt x="19" y="15"/>
                      <a:pt x="17" y="21"/>
                      <a:pt x="20" y="27"/>
                    </a:cubicBezTo>
                    <a:cubicBezTo>
                      <a:pt x="20" y="28"/>
                      <a:pt x="20" y="28"/>
                      <a:pt x="20" y="28"/>
                    </a:cubicBezTo>
                    <a:cubicBezTo>
                      <a:pt x="12" y="23"/>
                      <a:pt x="12" y="23"/>
                      <a:pt x="12" y="23"/>
                    </a:cubicBezTo>
                    <a:cubicBezTo>
                      <a:pt x="0" y="36"/>
                      <a:pt x="0" y="36"/>
                      <a:pt x="0" y="36"/>
                    </a:cubicBezTo>
                    <a:cubicBezTo>
                      <a:pt x="79" y="80"/>
                      <a:pt x="79" y="80"/>
                      <a:pt x="79" y="80"/>
                    </a:cubicBezTo>
                    <a:cubicBezTo>
                      <a:pt x="91" y="68"/>
                      <a:pt x="91" y="68"/>
                      <a:pt x="91" y="68"/>
                    </a:cubicBezTo>
                    <a:cubicBezTo>
                      <a:pt x="34" y="36"/>
                      <a:pt x="34" y="36"/>
                      <a:pt x="34" y="36"/>
                    </a:cubicBezTo>
                    <a:cubicBezTo>
                      <a:pt x="30" y="34"/>
                      <a:pt x="28" y="32"/>
                      <a:pt x="27" y="29"/>
                    </a:cubicBezTo>
                    <a:cubicBezTo>
                      <a:pt x="26" y="27"/>
                      <a:pt x="27" y="24"/>
                      <a:pt x="30" y="22"/>
                    </a:cubicBezTo>
                    <a:cubicBezTo>
                      <a:pt x="34" y="18"/>
                      <a:pt x="39" y="17"/>
                      <a:pt x="45" y="19"/>
                    </a:cubicBezTo>
                    <a:cubicBezTo>
                      <a:pt x="46" y="20"/>
                      <a:pt x="47" y="20"/>
                      <a:pt x="49" y="21"/>
                    </a:cubicBezTo>
                    <a:cubicBezTo>
                      <a:pt x="106" y="53"/>
                      <a:pt x="106" y="53"/>
                      <a:pt x="106" y="53"/>
                    </a:cubicBezTo>
                    <a:cubicBezTo>
                      <a:pt x="118" y="41"/>
                      <a:pt x="118" y="41"/>
                      <a:pt x="118" y="41"/>
                    </a:cubicBezTo>
                    <a:cubicBezTo>
                      <a:pt x="56" y="7"/>
                      <a:pt x="56" y="7"/>
                      <a:pt x="56" y="7"/>
                    </a:cubicBezTo>
                    <a:cubicBezTo>
                      <a:pt x="55" y="6"/>
                      <a:pt x="53" y="5"/>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4" name="Freeform 156"/>
              <p:cNvSpPr>
                <a:spLocks noEditPoints="1"/>
              </p:cNvSpPr>
              <p:nvPr/>
            </p:nvSpPr>
            <p:spPr bwMode="auto">
              <a:xfrm>
                <a:off x="3986" y="1623"/>
                <a:ext cx="442" cy="311"/>
              </a:xfrm>
              <a:custGeom>
                <a:avLst/>
                <a:gdLst>
                  <a:gd name="T0" fmla="*/ 140 w 186"/>
                  <a:gd name="T1" fmla="*/ 97 h 131"/>
                  <a:gd name="T2" fmla="*/ 41 w 186"/>
                  <a:gd name="T3" fmla="*/ 41 h 131"/>
                  <a:gd name="T4" fmla="*/ 44 w 186"/>
                  <a:gd name="T5" fmla="*/ 38 h 131"/>
                  <a:gd name="T6" fmla="*/ 62 w 186"/>
                  <a:gd name="T7" fmla="*/ 30 h 131"/>
                  <a:gd name="T8" fmla="*/ 64 w 186"/>
                  <a:gd name="T9" fmla="*/ 31 h 131"/>
                  <a:gd name="T10" fmla="*/ 146 w 186"/>
                  <a:gd name="T11" fmla="*/ 77 h 131"/>
                  <a:gd name="T12" fmla="*/ 143 w 186"/>
                  <a:gd name="T13" fmla="*/ 93 h 131"/>
                  <a:gd name="T14" fmla="*/ 140 w 186"/>
                  <a:gd name="T15" fmla="*/ 97 h 131"/>
                  <a:gd name="T16" fmla="*/ 90 w 186"/>
                  <a:gd name="T17" fmla="*/ 7 h 131"/>
                  <a:gd name="T18" fmla="*/ 32 w 186"/>
                  <a:gd name="T19" fmla="*/ 26 h 131"/>
                  <a:gd name="T20" fmla="*/ 0 w 186"/>
                  <a:gd name="T21" fmla="*/ 58 h 131"/>
                  <a:gd name="T22" fmla="*/ 130 w 186"/>
                  <a:gd name="T23" fmla="*/ 131 h 131"/>
                  <a:gd name="T24" fmla="*/ 162 w 186"/>
                  <a:gd name="T25" fmla="*/ 99 h 131"/>
                  <a:gd name="T26" fmla="*/ 165 w 186"/>
                  <a:gd name="T27" fmla="*/ 49 h 131"/>
                  <a:gd name="T28" fmla="*/ 97 w 186"/>
                  <a:gd name="T29" fmla="*/ 10 h 131"/>
                  <a:gd name="T30" fmla="*/ 90 w 186"/>
                  <a:gd name="T31" fmla="*/ 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31">
                    <a:moveTo>
                      <a:pt x="140" y="97"/>
                    </a:moveTo>
                    <a:cubicBezTo>
                      <a:pt x="41" y="41"/>
                      <a:pt x="41" y="41"/>
                      <a:pt x="41" y="41"/>
                    </a:cubicBezTo>
                    <a:cubicBezTo>
                      <a:pt x="44" y="38"/>
                      <a:pt x="44" y="38"/>
                      <a:pt x="44" y="38"/>
                    </a:cubicBezTo>
                    <a:cubicBezTo>
                      <a:pt x="51" y="31"/>
                      <a:pt x="57" y="28"/>
                      <a:pt x="62" y="30"/>
                    </a:cubicBezTo>
                    <a:cubicBezTo>
                      <a:pt x="63" y="31"/>
                      <a:pt x="63" y="31"/>
                      <a:pt x="64" y="31"/>
                    </a:cubicBezTo>
                    <a:cubicBezTo>
                      <a:pt x="146" y="77"/>
                      <a:pt x="146" y="77"/>
                      <a:pt x="146" y="77"/>
                    </a:cubicBezTo>
                    <a:cubicBezTo>
                      <a:pt x="152" y="80"/>
                      <a:pt x="151" y="86"/>
                      <a:pt x="143" y="93"/>
                    </a:cubicBezTo>
                    <a:cubicBezTo>
                      <a:pt x="140" y="97"/>
                      <a:pt x="140" y="97"/>
                      <a:pt x="140" y="97"/>
                    </a:cubicBezTo>
                    <a:close/>
                    <a:moveTo>
                      <a:pt x="90" y="7"/>
                    </a:moveTo>
                    <a:cubicBezTo>
                      <a:pt x="71" y="0"/>
                      <a:pt x="52" y="6"/>
                      <a:pt x="32" y="26"/>
                    </a:cubicBezTo>
                    <a:cubicBezTo>
                      <a:pt x="0" y="58"/>
                      <a:pt x="0" y="58"/>
                      <a:pt x="0" y="58"/>
                    </a:cubicBezTo>
                    <a:cubicBezTo>
                      <a:pt x="130" y="131"/>
                      <a:pt x="130" y="131"/>
                      <a:pt x="130" y="131"/>
                    </a:cubicBezTo>
                    <a:cubicBezTo>
                      <a:pt x="162" y="99"/>
                      <a:pt x="162" y="99"/>
                      <a:pt x="162" y="99"/>
                    </a:cubicBezTo>
                    <a:cubicBezTo>
                      <a:pt x="184" y="77"/>
                      <a:pt x="186" y="60"/>
                      <a:pt x="165" y="49"/>
                    </a:cubicBezTo>
                    <a:cubicBezTo>
                      <a:pt x="97" y="10"/>
                      <a:pt x="97" y="10"/>
                      <a:pt x="97" y="10"/>
                    </a:cubicBezTo>
                    <a:cubicBezTo>
                      <a:pt x="94" y="9"/>
                      <a:pt x="92" y="8"/>
                      <a:pt x="9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104" name="文本框 103"/>
            <p:cNvSpPr txBox="1"/>
            <p:nvPr/>
          </p:nvSpPr>
          <p:spPr>
            <a:xfrm>
              <a:off x="4049350" y="4753144"/>
              <a:ext cx="2108924" cy="279824"/>
            </a:xfrm>
            <a:prstGeom prst="rect">
              <a:avLst/>
            </a:prstGeom>
            <a:noFill/>
            <a:scene3d>
              <a:camera prst="orthographicFront">
                <a:rot lat="221802" lon="20704912" rev="1772632"/>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4466864" y="5354237"/>
              <a:ext cx="2108924" cy="279824"/>
            </a:xfrm>
            <a:prstGeom prst="rect">
              <a:avLst/>
            </a:prstGeom>
            <a:noFill/>
            <a:scene3d>
              <a:camera prst="orthographicFront">
                <a:rot lat="20567692" lon="425588" rev="1888110"/>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376194" y="5596232"/>
              <a:ext cx="2108924" cy="279824"/>
            </a:xfrm>
            <a:prstGeom prst="rect">
              <a:avLst/>
            </a:prstGeom>
            <a:noFill/>
            <a:scene3d>
              <a:camera prst="orthographicFront">
                <a:rot lat="20121942" lon="945277" rev="2090180"/>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681380" y="1531417"/>
            <a:ext cx="5579706" cy="4546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一   新时代中国特色社会主义的建设成就</a:t>
            </a:r>
          </a:p>
        </p:txBody>
      </p:sp>
      <p:sp>
        <p:nvSpPr>
          <p:cNvPr id="10" name="矩形 9"/>
          <p:cNvSpPr/>
          <p:nvPr/>
        </p:nvSpPr>
        <p:spPr>
          <a:xfrm>
            <a:off x="671979" y="2033517"/>
            <a:ext cx="6321063" cy="3368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中华人民共和国国民经济和社会发展第</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个五年规划和</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2035</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年远景目标纲要</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指出，当今世界正经历百年之大变局，新一轮科技革命和产业革命深入发展，国际力量对比深刻调整，和平和发展仍是时代主题，人类命运共同体理念深入人心。同时，国际环境日趋复杂，不稳定性、不确定性明显增加，世界经济陷入低迷期，经济全球化遭遇逆流，全球能源供应版图深刻变革，政治格局复杂多变，世界进入动荡变革期。</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726790" y="133216"/>
          <a:ext cx="6376651" cy="5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5" name="组合 84"/>
          <p:cNvGrpSpPr/>
          <p:nvPr/>
        </p:nvGrpSpPr>
        <p:grpSpPr>
          <a:xfrm>
            <a:off x="7793589" y="1"/>
            <a:ext cx="4278140" cy="6034456"/>
            <a:chOff x="2688989" y="1"/>
            <a:chExt cx="6814022" cy="6858000"/>
          </a:xfrm>
        </p:grpSpPr>
        <p:grpSp>
          <p:nvGrpSpPr>
            <p:cNvPr id="87" name="组合 86"/>
            <p:cNvGrpSpPr/>
            <p:nvPr/>
          </p:nvGrpSpPr>
          <p:grpSpPr>
            <a:xfrm>
              <a:off x="2688989" y="1"/>
              <a:ext cx="6814022" cy="6858000"/>
              <a:chOff x="280988" y="226218"/>
              <a:chExt cx="6518276" cy="6560345"/>
            </a:xfrm>
          </p:grpSpPr>
          <p:sp>
            <p:nvSpPr>
              <p:cNvPr id="138" name="Freeform 5"/>
              <p:cNvSpPr/>
              <p:nvPr/>
            </p:nvSpPr>
            <p:spPr bwMode="auto">
              <a:xfrm>
                <a:off x="1631951" y="3146425"/>
                <a:ext cx="4700588" cy="3640138"/>
              </a:xfrm>
              <a:custGeom>
                <a:avLst/>
                <a:gdLst>
                  <a:gd name="T0" fmla="*/ 2825 w 2877"/>
                  <a:gd name="T1" fmla="*/ 167 h 2227"/>
                  <a:gd name="T2" fmla="*/ 2662 w 2877"/>
                  <a:gd name="T3" fmla="*/ 18 h 2227"/>
                  <a:gd name="T4" fmla="*/ 2628 w 2877"/>
                  <a:gd name="T5" fmla="*/ 0 h 2227"/>
                  <a:gd name="T6" fmla="*/ 0 w 2877"/>
                  <a:gd name="T7" fmla="*/ 2227 h 2227"/>
                  <a:gd name="T8" fmla="*/ 963 w 2877"/>
                  <a:gd name="T9" fmla="*/ 2227 h 2227"/>
                  <a:gd name="T10" fmla="*/ 2254 w 2877"/>
                  <a:gd name="T11" fmla="*/ 989 h 2227"/>
                  <a:gd name="T12" fmla="*/ 2825 w 2877"/>
                  <a:gd name="T13" fmla="*/ 167 h 2227"/>
                </a:gdLst>
                <a:ahLst/>
                <a:cxnLst>
                  <a:cxn ang="0">
                    <a:pos x="T0" y="T1"/>
                  </a:cxn>
                  <a:cxn ang="0">
                    <a:pos x="T2" y="T3"/>
                  </a:cxn>
                  <a:cxn ang="0">
                    <a:pos x="T4" y="T5"/>
                  </a:cxn>
                  <a:cxn ang="0">
                    <a:pos x="T6" y="T7"/>
                  </a:cxn>
                  <a:cxn ang="0">
                    <a:pos x="T8" y="T9"/>
                  </a:cxn>
                  <a:cxn ang="0">
                    <a:pos x="T10" y="T11"/>
                  </a:cxn>
                  <a:cxn ang="0">
                    <a:pos x="T12" y="T13"/>
                  </a:cxn>
                </a:cxnLst>
                <a:rect l="0" t="0" r="r" b="b"/>
                <a:pathLst>
                  <a:path w="2877" h="2227">
                    <a:moveTo>
                      <a:pt x="2825" y="167"/>
                    </a:moveTo>
                    <a:cubicBezTo>
                      <a:pt x="2813" y="107"/>
                      <a:pt x="2732" y="58"/>
                      <a:pt x="2662" y="18"/>
                    </a:cubicBezTo>
                    <a:cubicBezTo>
                      <a:pt x="2655" y="13"/>
                      <a:pt x="2644" y="8"/>
                      <a:pt x="2628" y="0"/>
                    </a:cubicBezTo>
                    <a:cubicBezTo>
                      <a:pt x="2113" y="840"/>
                      <a:pt x="456" y="1981"/>
                      <a:pt x="0" y="2227"/>
                    </a:cubicBezTo>
                    <a:cubicBezTo>
                      <a:pt x="963" y="2227"/>
                      <a:pt x="963" y="2227"/>
                      <a:pt x="963" y="2227"/>
                    </a:cubicBezTo>
                    <a:cubicBezTo>
                      <a:pt x="1263" y="1979"/>
                      <a:pt x="2064" y="1195"/>
                      <a:pt x="2254" y="989"/>
                    </a:cubicBezTo>
                    <a:cubicBezTo>
                      <a:pt x="2452" y="775"/>
                      <a:pt x="2877" y="387"/>
                      <a:pt x="2825" y="167"/>
                    </a:cubicBezTo>
                  </a:path>
                </a:pathLst>
              </a:custGeom>
              <a:gradFill>
                <a:gsLst>
                  <a:gs pos="100000">
                    <a:srgbClr val="9BAED1"/>
                  </a:gs>
                  <a:gs pos="0">
                    <a:srgbClr val="7791C1"/>
                  </a:gs>
                </a:gsLst>
                <a:lin ang="0" scaled="0"/>
              </a:gra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9" name="Freeform 21"/>
              <p:cNvSpPr/>
              <p:nvPr/>
            </p:nvSpPr>
            <p:spPr bwMode="auto">
              <a:xfrm>
                <a:off x="280988" y="2933700"/>
                <a:ext cx="5645150" cy="3852863"/>
              </a:xfrm>
              <a:custGeom>
                <a:avLst/>
                <a:gdLst>
                  <a:gd name="T0" fmla="*/ 3166 w 3455"/>
                  <a:gd name="T1" fmla="*/ 0 h 2357"/>
                  <a:gd name="T2" fmla="*/ 0 w 3455"/>
                  <a:gd name="T3" fmla="*/ 2187 h 2357"/>
                  <a:gd name="T4" fmla="*/ 0 w 3455"/>
                  <a:gd name="T5" fmla="*/ 2357 h 2357"/>
                  <a:gd name="T6" fmla="*/ 827 w 3455"/>
                  <a:gd name="T7" fmla="*/ 2357 h 2357"/>
                  <a:gd name="T8" fmla="*/ 3455 w 3455"/>
                  <a:gd name="T9" fmla="*/ 130 h 2357"/>
                  <a:gd name="T10" fmla="*/ 3166 w 3455"/>
                  <a:gd name="T11" fmla="*/ 0 h 2357"/>
                </a:gdLst>
                <a:ahLst/>
                <a:cxnLst>
                  <a:cxn ang="0">
                    <a:pos x="T0" y="T1"/>
                  </a:cxn>
                  <a:cxn ang="0">
                    <a:pos x="T2" y="T3"/>
                  </a:cxn>
                  <a:cxn ang="0">
                    <a:pos x="T4" y="T5"/>
                  </a:cxn>
                  <a:cxn ang="0">
                    <a:pos x="T6" y="T7"/>
                  </a:cxn>
                  <a:cxn ang="0">
                    <a:pos x="T8" y="T9"/>
                  </a:cxn>
                  <a:cxn ang="0">
                    <a:pos x="T10" y="T11"/>
                  </a:cxn>
                </a:cxnLst>
                <a:rect l="0" t="0" r="r" b="b"/>
                <a:pathLst>
                  <a:path w="3455" h="2357">
                    <a:moveTo>
                      <a:pt x="3166" y="0"/>
                    </a:moveTo>
                    <a:cubicBezTo>
                      <a:pt x="2246" y="1113"/>
                      <a:pt x="380" y="2043"/>
                      <a:pt x="0" y="2187"/>
                    </a:cubicBezTo>
                    <a:cubicBezTo>
                      <a:pt x="0" y="2290"/>
                      <a:pt x="0" y="2357"/>
                      <a:pt x="0" y="2357"/>
                    </a:cubicBezTo>
                    <a:cubicBezTo>
                      <a:pt x="827" y="2357"/>
                      <a:pt x="827" y="2357"/>
                      <a:pt x="827" y="2357"/>
                    </a:cubicBezTo>
                    <a:cubicBezTo>
                      <a:pt x="1283" y="2111"/>
                      <a:pt x="2940" y="970"/>
                      <a:pt x="3455" y="130"/>
                    </a:cubicBezTo>
                    <a:cubicBezTo>
                      <a:pt x="3398" y="102"/>
                      <a:pt x="3288" y="52"/>
                      <a:pt x="3166" y="0"/>
                    </a:cubicBezTo>
                  </a:path>
                </a:pathLst>
              </a:custGeom>
              <a:gradFill>
                <a:gsLst>
                  <a:gs pos="100000">
                    <a:srgbClr val="4368AA"/>
                  </a:gs>
                  <a:gs pos="2000">
                    <a:srgbClr val="748EBD"/>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0" name="Freeform 41"/>
              <p:cNvSpPr/>
              <p:nvPr/>
            </p:nvSpPr>
            <p:spPr bwMode="auto">
              <a:xfrm>
                <a:off x="280988" y="2759075"/>
                <a:ext cx="5173663" cy="3749675"/>
              </a:xfrm>
              <a:custGeom>
                <a:avLst/>
                <a:gdLst>
                  <a:gd name="T0" fmla="*/ 2911 w 3166"/>
                  <a:gd name="T1" fmla="*/ 0 h 2294"/>
                  <a:gd name="T2" fmla="*/ 0 w 3166"/>
                  <a:gd name="T3" fmla="*/ 1756 h 2294"/>
                  <a:gd name="T4" fmla="*/ 0 w 3166"/>
                  <a:gd name="T5" fmla="*/ 2294 h 2294"/>
                  <a:gd name="T6" fmla="*/ 3166 w 3166"/>
                  <a:gd name="T7" fmla="*/ 107 h 2294"/>
                  <a:gd name="T8" fmla="*/ 2911 w 3166"/>
                  <a:gd name="T9" fmla="*/ 0 h 2294"/>
                </a:gdLst>
                <a:ahLst/>
                <a:cxnLst>
                  <a:cxn ang="0">
                    <a:pos x="T0" y="T1"/>
                  </a:cxn>
                  <a:cxn ang="0">
                    <a:pos x="T2" y="T3"/>
                  </a:cxn>
                  <a:cxn ang="0">
                    <a:pos x="T4" y="T5"/>
                  </a:cxn>
                  <a:cxn ang="0">
                    <a:pos x="T6" y="T7"/>
                  </a:cxn>
                  <a:cxn ang="0">
                    <a:pos x="T8" y="T9"/>
                  </a:cxn>
                </a:cxnLst>
                <a:rect l="0" t="0" r="r" b="b"/>
                <a:pathLst>
                  <a:path w="3166" h="2294">
                    <a:moveTo>
                      <a:pt x="2911" y="0"/>
                    </a:moveTo>
                    <a:cubicBezTo>
                      <a:pt x="1955" y="873"/>
                      <a:pt x="587" y="1541"/>
                      <a:pt x="0" y="1756"/>
                    </a:cubicBezTo>
                    <a:cubicBezTo>
                      <a:pt x="0" y="2294"/>
                      <a:pt x="0" y="2294"/>
                      <a:pt x="0" y="2294"/>
                    </a:cubicBezTo>
                    <a:cubicBezTo>
                      <a:pt x="380" y="2150"/>
                      <a:pt x="2246" y="1220"/>
                      <a:pt x="3166" y="107"/>
                    </a:cubicBezTo>
                    <a:cubicBezTo>
                      <a:pt x="3082" y="71"/>
                      <a:pt x="2993" y="33"/>
                      <a:pt x="2911" y="0"/>
                    </a:cubicBezTo>
                  </a:path>
                </a:pathLst>
              </a:custGeom>
              <a:gradFill>
                <a:gsLst>
                  <a:gs pos="100000">
                    <a:srgbClr val="355590"/>
                  </a:gs>
                  <a:gs pos="2000">
                    <a:srgbClr val="355590"/>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1" name="Freeform 68"/>
              <p:cNvSpPr/>
              <p:nvPr/>
            </p:nvSpPr>
            <p:spPr bwMode="auto">
              <a:xfrm>
                <a:off x="280988" y="2517775"/>
                <a:ext cx="4756150" cy="3111500"/>
              </a:xfrm>
              <a:custGeom>
                <a:avLst/>
                <a:gdLst>
                  <a:gd name="T0" fmla="*/ 0 w 2911"/>
                  <a:gd name="T1" fmla="*/ 1904 h 1904"/>
                  <a:gd name="T2" fmla="*/ 2911 w 2911"/>
                  <a:gd name="T3" fmla="*/ 148 h 1904"/>
                  <a:gd name="T4" fmla="*/ 2736 w 2911"/>
                  <a:gd name="T5" fmla="*/ 80 h 1904"/>
                  <a:gd name="T6" fmla="*/ 0 w 2911"/>
                  <a:gd name="T7" fmla="*/ 1384 h 1904"/>
                  <a:gd name="T8" fmla="*/ 0 w 2911"/>
                  <a:gd name="T9" fmla="*/ 1904 h 1904"/>
                </a:gdLst>
                <a:ahLst/>
                <a:cxnLst>
                  <a:cxn ang="0">
                    <a:pos x="T0" y="T1"/>
                  </a:cxn>
                  <a:cxn ang="0">
                    <a:pos x="T2" y="T3"/>
                  </a:cxn>
                  <a:cxn ang="0">
                    <a:pos x="T4" y="T5"/>
                  </a:cxn>
                  <a:cxn ang="0">
                    <a:pos x="T6" y="T7"/>
                  </a:cxn>
                  <a:cxn ang="0">
                    <a:pos x="T8" y="T9"/>
                  </a:cxn>
                </a:cxnLst>
                <a:rect l="0" t="0" r="r" b="b"/>
                <a:pathLst>
                  <a:path w="2911" h="1904">
                    <a:moveTo>
                      <a:pt x="0" y="1904"/>
                    </a:moveTo>
                    <a:cubicBezTo>
                      <a:pt x="587" y="1689"/>
                      <a:pt x="1955" y="1021"/>
                      <a:pt x="2911" y="148"/>
                    </a:cubicBezTo>
                    <a:cubicBezTo>
                      <a:pt x="2846" y="121"/>
                      <a:pt x="2785" y="98"/>
                      <a:pt x="2736" y="80"/>
                    </a:cubicBezTo>
                    <a:cubicBezTo>
                      <a:pt x="2516" y="0"/>
                      <a:pt x="1508" y="988"/>
                      <a:pt x="0" y="1384"/>
                    </a:cubicBezTo>
                    <a:lnTo>
                      <a:pt x="0" y="1904"/>
                    </a:lnTo>
                    <a:close/>
                  </a:path>
                </a:pathLst>
              </a:custGeom>
              <a:gradFill>
                <a:gsLst>
                  <a:gs pos="100000">
                    <a:schemeClr val="accent2">
                      <a:lumMod val="50000"/>
                    </a:schemeClr>
                  </a:gs>
                  <a:gs pos="2000">
                    <a:srgbClr val="3D62A5"/>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nvGrpSpPr>
              <p:cNvPr id="142" name="Group 71"/>
              <p:cNvGrpSpPr>
                <a:grpSpLocks noChangeAspect="1"/>
              </p:cNvGrpSpPr>
              <p:nvPr/>
            </p:nvGrpSpPr>
            <p:grpSpPr bwMode="auto">
              <a:xfrm>
                <a:off x="4625975" y="2742406"/>
                <a:ext cx="1638301" cy="1174750"/>
                <a:chOff x="4287" y="2574"/>
                <a:chExt cx="1032" cy="740"/>
              </a:xfrm>
            </p:grpSpPr>
            <p:sp>
              <p:nvSpPr>
                <p:cNvPr id="147" name="AutoShape 70"/>
                <p:cNvSpPr>
                  <a:spLocks noChangeAspect="1" noChangeArrowheads="1" noTextEdit="1"/>
                </p:cNvSpPr>
                <p:nvPr/>
              </p:nvSpPr>
              <p:spPr bwMode="auto">
                <a:xfrm>
                  <a:off x="4298" y="2574"/>
                  <a:ext cx="1009"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8" name="Freeform 72"/>
                <p:cNvSpPr/>
                <p:nvPr/>
              </p:nvSpPr>
              <p:spPr bwMode="auto">
                <a:xfrm>
                  <a:off x="4298" y="2748"/>
                  <a:ext cx="1021" cy="566"/>
                </a:xfrm>
                <a:custGeom>
                  <a:avLst/>
                  <a:gdLst>
                    <a:gd name="T0" fmla="*/ 977 w 990"/>
                    <a:gd name="T1" fmla="*/ 294 h 548"/>
                    <a:gd name="T2" fmla="*/ 965 w 990"/>
                    <a:gd name="T3" fmla="*/ 209 h 548"/>
                    <a:gd name="T4" fmla="*/ 681 w 990"/>
                    <a:gd name="T5" fmla="*/ 11 h 548"/>
                    <a:gd name="T6" fmla="*/ 656 w 990"/>
                    <a:gd name="T7" fmla="*/ 0 h 548"/>
                    <a:gd name="T8" fmla="*/ 0 w 990"/>
                    <a:gd name="T9" fmla="*/ 280 h 548"/>
                    <a:gd name="T10" fmla="*/ 130 w 990"/>
                    <a:gd name="T11" fmla="*/ 452 h 548"/>
                    <a:gd name="T12" fmla="*/ 706 w 990"/>
                    <a:gd name="T13" fmla="*/ 319 h 548"/>
                    <a:gd name="T14" fmla="*/ 977 w 990"/>
                    <a:gd name="T15" fmla="*/ 294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0" h="548">
                      <a:moveTo>
                        <a:pt x="977" y="294"/>
                      </a:moveTo>
                      <a:cubicBezTo>
                        <a:pt x="982" y="264"/>
                        <a:pt x="979" y="236"/>
                        <a:pt x="965" y="209"/>
                      </a:cubicBezTo>
                      <a:cubicBezTo>
                        <a:pt x="922" y="133"/>
                        <a:pt x="805" y="69"/>
                        <a:pt x="681" y="11"/>
                      </a:cubicBezTo>
                      <a:cubicBezTo>
                        <a:pt x="673" y="7"/>
                        <a:pt x="665" y="4"/>
                        <a:pt x="656" y="0"/>
                      </a:cubicBezTo>
                      <a:cubicBezTo>
                        <a:pt x="428" y="26"/>
                        <a:pt x="174" y="168"/>
                        <a:pt x="0" y="280"/>
                      </a:cubicBezTo>
                      <a:cubicBezTo>
                        <a:pt x="5" y="357"/>
                        <a:pt x="42" y="421"/>
                        <a:pt x="130" y="452"/>
                      </a:cubicBezTo>
                      <a:cubicBezTo>
                        <a:pt x="405" y="548"/>
                        <a:pt x="541" y="417"/>
                        <a:pt x="706" y="319"/>
                      </a:cubicBezTo>
                      <a:cubicBezTo>
                        <a:pt x="872" y="220"/>
                        <a:pt x="990" y="171"/>
                        <a:pt x="977" y="294"/>
                      </a:cubicBezTo>
                    </a:path>
                  </a:pathLst>
                </a:custGeom>
                <a:gradFill>
                  <a:gsLst>
                    <a:gs pos="0">
                      <a:srgbClr val="4C6CA6"/>
                    </a:gs>
                    <a:gs pos="100000">
                      <a:srgbClr val="7791C1"/>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9" name="Freeform 75"/>
                <p:cNvSpPr/>
                <p:nvPr/>
              </p:nvSpPr>
              <p:spPr bwMode="auto">
                <a:xfrm>
                  <a:off x="4287" y="2574"/>
                  <a:ext cx="688" cy="463"/>
                </a:xfrm>
                <a:custGeom>
                  <a:avLst/>
                  <a:gdLst>
                    <a:gd name="T0" fmla="*/ 667 w 667"/>
                    <a:gd name="T1" fmla="*/ 168 h 448"/>
                    <a:gd name="T2" fmla="*/ 243 w 667"/>
                    <a:gd name="T3" fmla="*/ 0 h 448"/>
                    <a:gd name="T4" fmla="*/ 11 w 667"/>
                    <a:gd name="T5" fmla="*/ 448 h 448"/>
                    <a:gd name="T6" fmla="*/ 667 w 667"/>
                    <a:gd name="T7" fmla="*/ 168 h 448"/>
                  </a:gdLst>
                  <a:ahLst/>
                  <a:cxnLst>
                    <a:cxn ang="0">
                      <a:pos x="T0" y="T1"/>
                    </a:cxn>
                    <a:cxn ang="0">
                      <a:pos x="T2" y="T3"/>
                    </a:cxn>
                    <a:cxn ang="0">
                      <a:pos x="T4" y="T5"/>
                    </a:cxn>
                    <a:cxn ang="0">
                      <a:pos x="T6" y="T7"/>
                    </a:cxn>
                  </a:cxnLst>
                  <a:rect l="0" t="0" r="r" b="b"/>
                  <a:pathLst>
                    <a:path w="667" h="448">
                      <a:moveTo>
                        <a:pt x="667" y="168"/>
                      </a:moveTo>
                      <a:cubicBezTo>
                        <a:pt x="494" y="89"/>
                        <a:pt x="307" y="26"/>
                        <a:pt x="243" y="0"/>
                      </a:cubicBezTo>
                      <a:cubicBezTo>
                        <a:pt x="134" y="66"/>
                        <a:pt x="0" y="284"/>
                        <a:pt x="11" y="448"/>
                      </a:cubicBezTo>
                      <a:cubicBezTo>
                        <a:pt x="185" y="336"/>
                        <a:pt x="439" y="194"/>
                        <a:pt x="667" y="168"/>
                      </a:cubicBezTo>
                      <a:close/>
                    </a:path>
                  </a:pathLst>
                </a:custGeom>
                <a:gradFill>
                  <a:gsLst>
                    <a:gs pos="100000">
                      <a:srgbClr val="7791C1"/>
                    </a:gs>
                    <a:gs pos="0">
                      <a:srgbClr val="3E609C"/>
                    </a:gs>
                  </a:gsLst>
                  <a:lin ang="0" scaled="0"/>
                </a:gradFill>
                <a:ln>
                  <a:noFill/>
                </a:ln>
                <a:effectLst>
                  <a:outerShdw blurRad="190500" dist="127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143" name="Freeform 79"/>
              <p:cNvSpPr>
                <a:spLocks noEditPoints="1"/>
              </p:cNvSpPr>
              <p:nvPr/>
            </p:nvSpPr>
            <p:spPr bwMode="auto">
              <a:xfrm>
                <a:off x="3762376" y="226218"/>
                <a:ext cx="3036888" cy="3541713"/>
              </a:xfrm>
              <a:custGeom>
                <a:avLst/>
                <a:gdLst>
                  <a:gd name="T0" fmla="*/ 197 w 1859"/>
                  <a:gd name="T1" fmla="*/ 1970 h 2166"/>
                  <a:gd name="T2" fmla="*/ 197 w 1859"/>
                  <a:gd name="T3" fmla="*/ 1970 h 2166"/>
                  <a:gd name="T4" fmla="*/ 193 w 1859"/>
                  <a:gd name="T5" fmla="*/ 1969 h 2166"/>
                  <a:gd name="T6" fmla="*/ 197 w 1859"/>
                  <a:gd name="T7" fmla="*/ 1970 h 2166"/>
                  <a:gd name="T8" fmla="*/ 1509 w 1859"/>
                  <a:gd name="T9" fmla="*/ 0 h 2166"/>
                  <a:gd name="T10" fmla="*/ 243 w 1859"/>
                  <a:gd name="T11" fmla="*/ 1315 h 2166"/>
                  <a:gd name="T12" fmla="*/ 197 w 1859"/>
                  <a:gd name="T13" fmla="*/ 1970 h 2166"/>
                  <a:gd name="T14" fmla="*/ 698 w 1859"/>
                  <a:gd name="T15" fmla="*/ 2166 h 2166"/>
                  <a:gd name="T16" fmla="*/ 819 w 1859"/>
                  <a:gd name="T17" fmla="*/ 1555 h 2166"/>
                  <a:gd name="T18" fmla="*/ 1859 w 1859"/>
                  <a:gd name="T19" fmla="*/ 699 h 2166"/>
                  <a:gd name="T20" fmla="*/ 1859 w 1859"/>
                  <a:gd name="T21" fmla="*/ 0 h 2166"/>
                  <a:gd name="T22" fmla="*/ 1509 w 1859"/>
                  <a:gd name="T23"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9" h="2166">
                    <a:moveTo>
                      <a:pt x="197" y="1970"/>
                    </a:moveTo>
                    <a:cubicBezTo>
                      <a:pt x="197" y="1970"/>
                      <a:pt x="197" y="1970"/>
                      <a:pt x="197" y="1970"/>
                    </a:cubicBezTo>
                    <a:cubicBezTo>
                      <a:pt x="195" y="1970"/>
                      <a:pt x="194" y="1969"/>
                      <a:pt x="193" y="1969"/>
                    </a:cubicBezTo>
                    <a:cubicBezTo>
                      <a:pt x="194" y="1969"/>
                      <a:pt x="195" y="1970"/>
                      <a:pt x="197" y="1970"/>
                    </a:cubicBezTo>
                    <a:moveTo>
                      <a:pt x="1509" y="0"/>
                    </a:moveTo>
                    <a:cubicBezTo>
                      <a:pt x="1002" y="377"/>
                      <a:pt x="460" y="976"/>
                      <a:pt x="243" y="1315"/>
                    </a:cubicBezTo>
                    <a:cubicBezTo>
                      <a:pt x="0" y="1696"/>
                      <a:pt x="84" y="1923"/>
                      <a:pt x="197" y="1970"/>
                    </a:cubicBezTo>
                    <a:cubicBezTo>
                      <a:pt x="463" y="2077"/>
                      <a:pt x="681" y="2163"/>
                      <a:pt x="698" y="2166"/>
                    </a:cubicBezTo>
                    <a:cubicBezTo>
                      <a:pt x="586" y="2119"/>
                      <a:pt x="555" y="1878"/>
                      <a:pt x="819" y="1555"/>
                    </a:cubicBezTo>
                    <a:cubicBezTo>
                      <a:pt x="1083" y="1232"/>
                      <a:pt x="1383" y="915"/>
                      <a:pt x="1859" y="699"/>
                    </a:cubicBezTo>
                    <a:cubicBezTo>
                      <a:pt x="1859" y="390"/>
                      <a:pt x="1859" y="0"/>
                      <a:pt x="1859" y="0"/>
                    </a:cubicBezTo>
                    <a:cubicBezTo>
                      <a:pt x="1509" y="0"/>
                      <a:pt x="1509" y="0"/>
                      <a:pt x="1509" y="0"/>
                    </a:cubicBezTo>
                  </a:path>
                </a:pathLst>
              </a:custGeom>
              <a:gradFill>
                <a:gsLst>
                  <a:gs pos="0">
                    <a:srgbClr val="708BBE"/>
                  </a:gs>
                  <a:gs pos="100000">
                    <a:srgbClr val="718CBE"/>
                  </a:gs>
                </a:gsLst>
                <a:lin ang="0" scaled="0"/>
              </a:gra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4" name="Freeform 93"/>
              <p:cNvSpPr/>
              <p:nvPr/>
            </p:nvSpPr>
            <p:spPr bwMode="auto">
              <a:xfrm>
                <a:off x="2973389" y="226218"/>
                <a:ext cx="3254376" cy="3221038"/>
              </a:xfrm>
              <a:custGeom>
                <a:avLst/>
                <a:gdLst>
                  <a:gd name="T0" fmla="*/ 1080 w 1992"/>
                  <a:gd name="T1" fmla="*/ 0 h 1970"/>
                  <a:gd name="T2" fmla="*/ 166 w 1992"/>
                  <a:gd name="T3" fmla="*/ 1166 h 1970"/>
                  <a:gd name="T4" fmla="*/ 130 w 1992"/>
                  <a:gd name="T5" fmla="*/ 1747 h 1970"/>
                  <a:gd name="T6" fmla="*/ 680 w 1992"/>
                  <a:gd name="T7" fmla="*/ 1970 h 1970"/>
                  <a:gd name="T8" fmla="*/ 726 w 1992"/>
                  <a:gd name="T9" fmla="*/ 1315 h 1970"/>
                  <a:gd name="T10" fmla="*/ 1992 w 1992"/>
                  <a:gd name="T11" fmla="*/ 0 h 1970"/>
                  <a:gd name="T12" fmla="*/ 1080 w 1992"/>
                  <a:gd name="T13" fmla="*/ 0 h 1970"/>
                </a:gdLst>
                <a:ahLst/>
                <a:cxnLst>
                  <a:cxn ang="0">
                    <a:pos x="T0" y="T1"/>
                  </a:cxn>
                  <a:cxn ang="0">
                    <a:pos x="T2" y="T3"/>
                  </a:cxn>
                  <a:cxn ang="0">
                    <a:pos x="T4" y="T5"/>
                  </a:cxn>
                  <a:cxn ang="0">
                    <a:pos x="T6" y="T7"/>
                  </a:cxn>
                  <a:cxn ang="0">
                    <a:pos x="T8" y="T9"/>
                  </a:cxn>
                  <a:cxn ang="0">
                    <a:pos x="T10" y="T11"/>
                  </a:cxn>
                  <a:cxn ang="0">
                    <a:pos x="T12" y="T13"/>
                  </a:cxn>
                </a:cxnLst>
                <a:rect l="0" t="0" r="r" b="b"/>
                <a:pathLst>
                  <a:path w="1992" h="1970">
                    <a:moveTo>
                      <a:pt x="1080" y="0"/>
                    </a:moveTo>
                    <a:cubicBezTo>
                      <a:pt x="716" y="350"/>
                      <a:pt x="307" y="847"/>
                      <a:pt x="166" y="1166"/>
                    </a:cubicBezTo>
                    <a:cubicBezTo>
                      <a:pt x="0" y="1542"/>
                      <a:pt x="51" y="1677"/>
                      <a:pt x="130" y="1747"/>
                    </a:cubicBezTo>
                    <a:cubicBezTo>
                      <a:pt x="306" y="1819"/>
                      <a:pt x="503" y="1899"/>
                      <a:pt x="680" y="1970"/>
                    </a:cubicBezTo>
                    <a:cubicBezTo>
                      <a:pt x="567" y="1923"/>
                      <a:pt x="483" y="1696"/>
                      <a:pt x="726" y="1315"/>
                    </a:cubicBezTo>
                    <a:cubicBezTo>
                      <a:pt x="943" y="976"/>
                      <a:pt x="1485" y="377"/>
                      <a:pt x="1992" y="0"/>
                    </a:cubicBezTo>
                    <a:cubicBezTo>
                      <a:pt x="1080" y="0"/>
                      <a:pt x="1080" y="0"/>
                      <a:pt x="1080" y="0"/>
                    </a:cubicBezTo>
                  </a:path>
                </a:pathLst>
              </a:custGeom>
              <a:gradFill>
                <a:gsLst>
                  <a:gs pos="0">
                    <a:srgbClr val="748EBD"/>
                  </a:gs>
                  <a:gs pos="100000">
                    <a:srgbClr val="3B62A7"/>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5" name="Freeform 96"/>
              <p:cNvSpPr/>
              <p:nvPr/>
            </p:nvSpPr>
            <p:spPr bwMode="auto">
              <a:xfrm>
                <a:off x="2190751" y="226218"/>
                <a:ext cx="2546350" cy="2855913"/>
              </a:xfrm>
              <a:custGeom>
                <a:avLst/>
                <a:gdLst>
                  <a:gd name="T0" fmla="*/ 813 w 1559"/>
                  <a:gd name="T1" fmla="*/ 0 h 1747"/>
                  <a:gd name="T2" fmla="*/ 157 w 1559"/>
                  <a:gd name="T3" fmla="*/ 965 h 1747"/>
                  <a:gd name="T4" fmla="*/ 125 w 1559"/>
                  <a:gd name="T5" fmla="*/ 1544 h 1747"/>
                  <a:gd name="T6" fmla="*/ 609 w 1559"/>
                  <a:gd name="T7" fmla="*/ 1747 h 1747"/>
                  <a:gd name="T8" fmla="*/ 645 w 1559"/>
                  <a:gd name="T9" fmla="*/ 1166 h 1747"/>
                  <a:gd name="T10" fmla="*/ 1559 w 1559"/>
                  <a:gd name="T11" fmla="*/ 0 h 1747"/>
                  <a:gd name="T12" fmla="*/ 813 w 1559"/>
                  <a:gd name="T13" fmla="*/ 0 h 1747"/>
                </a:gdLst>
                <a:ahLst/>
                <a:cxnLst>
                  <a:cxn ang="0">
                    <a:pos x="T0" y="T1"/>
                  </a:cxn>
                  <a:cxn ang="0">
                    <a:pos x="T2" y="T3"/>
                  </a:cxn>
                  <a:cxn ang="0">
                    <a:pos x="T4" y="T5"/>
                  </a:cxn>
                  <a:cxn ang="0">
                    <a:pos x="T6" y="T7"/>
                  </a:cxn>
                  <a:cxn ang="0">
                    <a:pos x="T8" y="T9"/>
                  </a:cxn>
                  <a:cxn ang="0">
                    <a:pos x="T10" y="T11"/>
                  </a:cxn>
                  <a:cxn ang="0">
                    <a:pos x="T12" y="T13"/>
                  </a:cxn>
                </a:cxnLst>
                <a:rect l="0" t="0" r="r" b="b"/>
                <a:pathLst>
                  <a:path w="1559" h="1747">
                    <a:moveTo>
                      <a:pt x="813" y="0"/>
                    </a:moveTo>
                    <a:cubicBezTo>
                      <a:pt x="524" y="289"/>
                      <a:pt x="263" y="704"/>
                      <a:pt x="157" y="965"/>
                    </a:cubicBezTo>
                    <a:cubicBezTo>
                      <a:pt x="0" y="1352"/>
                      <a:pt x="56" y="1464"/>
                      <a:pt x="125" y="1544"/>
                    </a:cubicBezTo>
                    <a:cubicBezTo>
                      <a:pt x="166" y="1564"/>
                      <a:pt x="366" y="1648"/>
                      <a:pt x="609" y="1747"/>
                    </a:cubicBezTo>
                    <a:cubicBezTo>
                      <a:pt x="530" y="1677"/>
                      <a:pt x="479" y="1542"/>
                      <a:pt x="645" y="1166"/>
                    </a:cubicBezTo>
                    <a:cubicBezTo>
                      <a:pt x="786" y="847"/>
                      <a:pt x="1195" y="350"/>
                      <a:pt x="1559" y="0"/>
                    </a:cubicBezTo>
                    <a:cubicBezTo>
                      <a:pt x="813" y="0"/>
                      <a:pt x="813" y="0"/>
                      <a:pt x="813" y="0"/>
                    </a:cubicBezTo>
                  </a:path>
                </a:pathLst>
              </a:custGeom>
              <a:gradFill>
                <a:gsLst>
                  <a:gs pos="0">
                    <a:srgbClr val="355590"/>
                  </a:gs>
                  <a:gs pos="100000">
                    <a:srgbClr val="355590"/>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6" name="Freeform 99"/>
              <p:cNvSpPr/>
              <p:nvPr/>
            </p:nvSpPr>
            <p:spPr bwMode="auto">
              <a:xfrm>
                <a:off x="1473201" y="226218"/>
                <a:ext cx="2044700" cy="2524126"/>
              </a:xfrm>
              <a:custGeom>
                <a:avLst/>
                <a:gdLst>
                  <a:gd name="T0" fmla="*/ 520 w 1252"/>
                  <a:gd name="T1" fmla="*/ 0 h 1544"/>
                  <a:gd name="T2" fmla="*/ 240 w 1252"/>
                  <a:gd name="T3" fmla="*/ 1324 h 1544"/>
                  <a:gd name="T4" fmla="*/ 564 w 1252"/>
                  <a:gd name="T5" fmla="*/ 1544 h 1544"/>
                  <a:gd name="T6" fmla="*/ 596 w 1252"/>
                  <a:gd name="T7" fmla="*/ 965 h 1544"/>
                  <a:gd name="T8" fmla="*/ 1252 w 1252"/>
                  <a:gd name="T9" fmla="*/ 0 h 1544"/>
                  <a:gd name="T10" fmla="*/ 520 w 1252"/>
                  <a:gd name="T11" fmla="*/ 0 h 1544"/>
                </a:gdLst>
                <a:ahLst/>
                <a:cxnLst>
                  <a:cxn ang="0">
                    <a:pos x="T0" y="T1"/>
                  </a:cxn>
                  <a:cxn ang="0">
                    <a:pos x="T2" y="T3"/>
                  </a:cxn>
                  <a:cxn ang="0">
                    <a:pos x="T4" y="T5"/>
                  </a:cxn>
                  <a:cxn ang="0">
                    <a:pos x="T6" y="T7"/>
                  </a:cxn>
                  <a:cxn ang="0">
                    <a:pos x="T8" y="T9"/>
                  </a:cxn>
                  <a:cxn ang="0">
                    <a:pos x="T10" y="T11"/>
                  </a:cxn>
                </a:cxnLst>
                <a:rect l="0" t="0" r="r" b="b"/>
                <a:pathLst>
                  <a:path w="1252" h="1544">
                    <a:moveTo>
                      <a:pt x="520" y="0"/>
                    </a:moveTo>
                    <a:cubicBezTo>
                      <a:pt x="278" y="242"/>
                      <a:pt x="0" y="1084"/>
                      <a:pt x="240" y="1324"/>
                    </a:cubicBezTo>
                    <a:cubicBezTo>
                      <a:pt x="348" y="1432"/>
                      <a:pt x="442" y="1488"/>
                      <a:pt x="564" y="1544"/>
                    </a:cubicBezTo>
                    <a:cubicBezTo>
                      <a:pt x="495" y="1464"/>
                      <a:pt x="439" y="1352"/>
                      <a:pt x="596" y="965"/>
                    </a:cubicBezTo>
                    <a:cubicBezTo>
                      <a:pt x="702" y="704"/>
                      <a:pt x="963" y="289"/>
                      <a:pt x="1252" y="0"/>
                    </a:cubicBezTo>
                    <a:lnTo>
                      <a:pt x="520" y="0"/>
                    </a:lnTo>
                    <a:close/>
                  </a:path>
                </a:pathLst>
              </a:custGeom>
              <a:gradFill>
                <a:gsLst>
                  <a:gs pos="0">
                    <a:srgbClr val="26406E"/>
                  </a:gs>
                  <a:gs pos="100000">
                    <a:srgbClr val="3C61A3"/>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88" name="Freeform 103"/>
            <p:cNvSpPr>
              <a:spLocks noEditPoints="1"/>
            </p:cNvSpPr>
            <p:nvPr/>
          </p:nvSpPr>
          <p:spPr bwMode="auto">
            <a:xfrm>
              <a:off x="3001548" y="4745000"/>
              <a:ext cx="456484" cy="420703"/>
            </a:xfrm>
            <a:custGeom>
              <a:avLst/>
              <a:gdLst>
                <a:gd name="T0" fmla="*/ 49 w 312"/>
                <a:gd name="T1" fmla="*/ 133 h 288"/>
                <a:gd name="T2" fmla="*/ 7 w 312"/>
                <a:gd name="T3" fmla="*/ 217 h 288"/>
                <a:gd name="T4" fmla="*/ 105 w 312"/>
                <a:gd name="T5" fmla="*/ 274 h 288"/>
                <a:gd name="T6" fmla="*/ 146 w 312"/>
                <a:gd name="T7" fmla="*/ 269 h 288"/>
                <a:gd name="T8" fmla="*/ 182 w 312"/>
                <a:gd name="T9" fmla="*/ 256 h 288"/>
                <a:gd name="T10" fmla="*/ 234 w 312"/>
                <a:gd name="T11" fmla="*/ 288 h 288"/>
                <a:gd name="T12" fmla="*/ 211 w 312"/>
                <a:gd name="T13" fmla="*/ 238 h 288"/>
                <a:gd name="T14" fmla="*/ 247 w 312"/>
                <a:gd name="T15" fmla="*/ 174 h 288"/>
                <a:gd name="T16" fmla="*/ 201 w 312"/>
                <a:gd name="T17" fmla="*/ 192 h 288"/>
                <a:gd name="T18" fmla="*/ 166 w 312"/>
                <a:gd name="T19" fmla="*/ 197 h 288"/>
                <a:gd name="T20" fmla="*/ 128 w 312"/>
                <a:gd name="T21" fmla="*/ 240 h 288"/>
                <a:gd name="T22" fmla="*/ 117 w 312"/>
                <a:gd name="T23" fmla="*/ 192 h 288"/>
                <a:gd name="T24" fmla="*/ 49 w 312"/>
                <a:gd name="T25" fmla="*/ 133 h 288"/>
                <a:gd name="T26" fmla="*/ 247 w 312"/>
                <a:gd name="T27" fmla="*/ 174 h 288"/>
                <a:gd name="T28" fmla="*/ 247 w 312"/>
                <a:gd name="T29" fmla="*/ 174 h 288"/>
                <a:gd name="T30" fmla="*/ 247 w 312"/>
                <a:gd name="T31" fmla="*/ 174 h 288"/>
                <a:gd name="T32" fmla="*/ 203 w 312"/>
                <a:gd name="T33" fmla="*/ 0 h 288"/>
                <a:gd name="T34" fmla="*/ 161 w 312"/>
                <a:gd name="T35" fmla="*/ 5 h 288"/>
                <a:gd name="T36" fmla="*/ 63 w 312"/>
                <a:gd name="T37" fmla="*/ 116 h 288"/>
                <a:gd name="T38" fmla="*/ 130 w 312"/>
                <a:gd name="T39" fmla="*/ 170 h 288"/>
                <a:gd name="T40" fmla="*/ 138 w 312"/>
                <a:gd name="T41" fmla="*/ 203 h 288"/>
                <a:gd name="T42" fmla="*/ 164 w 312"/>
                <a:gd name="T43" fmla="*/ 173 h 288"/>
                <a:gd name="T44" fmla="*/ 202 w 312"/>
                <a:gd name="T45" fmla="*/ 168 h 288"/>
                <a:gd name="T46" fmla="*/ 300 w 312"/>
                <a:gd name="T47" fmla="*/ 57 h 288"/>
                <a:gd name="T48" fmla="*/ 203 w 312"/>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288">
                  <a:moveTo>
                    <a:pt x="49" y="133"/>
                  </a:moveTo>
                  <a:cubicBezTo>
                    <a:pt x="17" y="156"/>
                    <a:pt x="0" y="188"/>
                    <a:pt x="7" y="217"/>
                  </a:cubicBezTo>
                  <a:cubicBezTo>
                    <a:pt x="16" y="253"/>
                    <a:pt x="56" y="274"/>
                    <a:pt x="105" y="274"/>
                  </a:cubicBezTo>
                  <a:cubicBezTo>
                    <a:pt x="118" y="274"/>
                    <a:pt x="132" y="273"/>
                    <a:pt x="146" y="269"/>
                  </a:cubicBezTo>
                  <a:cubicBezTo>
                    <a:pt x="159" y="266"/>
                    <a:pt x="171" y="262"/>
                    <a:pt x="182" y="256"/>
                  </a:cubicBezTo>
                  <a:cubicBezTo>
                    <a:pt x="234" y="288"/>
                    <a:pt x="234" y="288"/>
                    <a:pt x="234" y="288"/>
                  </a:cubicBezTo>
                  <a:cubicBezTo>
                    <a:pt x="211" y="238"/>
                    <a:pt x="211" y="238"/>
                    <a:pt x="211" y="238"/>
                  </a:cubicBezTo>
                  <a:cubicBezTo>
                    <a:pt x="233" y="220"/>
                    <a:pt x="246" y="197"/>
                    <a:pt x="247" y="174"/>
                  </a:cubicBezTo>
                  <a:cubicBezTo>
                    <a:pt x="233" y="181"/>
                    <a:pt x="218" y="188"/>
                    <a:pt x="201" y="192"/>
                  </a:cubicBezTo>
                  <a:cubicBezTo>
                    <a:pt x="189" y="195"/>
                    <a:pt x="178" y="196"/>
                    <a:pt x="166" y="197"/>
                  </a:cubicBezTo>
                  <a:cubicBezTo>
                    <a:pt x="162" y="202"/>
                    <a:pt x="128" y="240"/>
                    <a:pt x="128" y="240"/>
                  </a:cubicBezTo>
                  <a:cubicBezTo>
                    <a:pt x="128" y="240"/>
                    <a:pt x="119" y="201"/>
                    <a:pt x="117" y="192"/>
                  </a:cubicBezTo>
                  <a:cubicBezTo>
                    <a:pt x="82" y="183"/>
                    <a:pt x="56" y="161"/>
                    <a:pt x="49" y="133"/>
                  </a:cubicBezTo>
                  <a:moveTo>
                    <a:pt x="247" y="174"/>
                  </a:moveTo>
                  <a:cubicBezTo>
                    <a:pt x="247" y="174"/>
                    <a:pt x="247" y="174"/>
                    <a:pt x="247" y="174"/>
                  </a:cubicBezTo>
                  <a:cubicBezTo>
                    <a:pt x="247" y="174"/>
                    <a:pt x="247" y="174"/>
                    <a:pt x="247" y="174"/>
                  </a:cubicBezTo>
                  <a:moveTo>
                    <a:pt x="203" y="0"/>
                  </a:moveTo>
                  <a:cubicBezTo>
                    <a:pt x="190" y="0"/>
                    <a:pt x="176" y="2"/>
                    <a:pt x="161" y="5"/>
                  </a:cubicBezTo>
                  <a:cubicBezTo>
                    <a:pt x="96" y="21"/>
                    <a:pt x="52" y="71"/>
                    <a:pt x="63" y="116"/>
                  </a:cubicBezTo>
                  <a:cubicBezTo>
                    <a:pt x="70" y="144"/>
                    <a:pt x="96" y="163"/>
                    <a:pt x="130" y="170"/>
                  </a:cubicBezTo>
                  <a:cubicBezTo>
                    <a:pt x="138" y="203"/>
                    <a:pt x="138" y="203"/>
                    <a:pt x="138" y="203"/>
                  </a:cubicBezTo>
                  <a:cubicBezTo>
                    <a:pt x="164" y="173"/>
                    <a:pt x="164" y="173"/>
                    <a:pt x="164" y="173"/>
                  </a:cubicBezTo>
                  <a:cubicBezTo>
                    <a:pt x="177" y="173"/>
                    <a:pt x="189" y="171"/>
                    <a:pt x="202" y="168"/>
                  </a:cubicBezTo>
                  <a:cubicBezTo>
                    <a:pt x="267" y="152"/>
                    <a:pt x="312" y="102"/>
                    <a:pt x="300" y="57"/>
                  </a:cubicBezTo>
                  <a:cubicBezTo>
                    <a:pt x="292" y="22"/>
                    <a:pt x="252" y="0"/>
                    <a:pt x="203"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9" name="Freeform 107"/>
            <p:cNvSpPr>
              <a:spLocks noEditPoints="1"/>
            </p:cNvSpPr>
            <p:nvPr/>
          </p:nvSpPr>
          <p:spPr bwMode="auto">
            <a:xfrm>
              <a:off x="3186022" y="5458782"/>
              <a:ext cx="531354" cy="540537"/>
            </a:xfrm>
            <a:custGeom>
              <a:avLst/>
              <a:gdLst>
                <a:gd name="T0" fmla="*/ 97 w 402"/>
                <a:gd name="T1" fmla="*/ 101 h 408"/>
                <a:gd name="T2" fmla="*/ 62 w 402"/>
                <a:gd name="T3" fmla="*/ 161 h 408"/>
                <a:gd name="T4" fmla="*/ 11 w 402"/>
                <a:gd name="T5" fmla="*/ 188 h 408"/>
                <a:gd name="T6" fmla="*/ 28 w 402"/>
                <a:gd name="T7" fmla="*/ 255 h 408"/>
                <a:gd name="T8" fmla="*/ 12 w 402"/>
                <a:gd name="T9" fmla="*/ 310 h 408"/>
                <a:gd name="T10" fmla="*/ 71 w 402"/>
                <a:gd name="T11" fmla="*/ 346 h 408"/>
                <a:gd name="T12" fmla="*/ 98 w 402"/>
                <a:gd name="T13" fmla="*/ 396 h 408"/>
                <a:gd name="T14" fmla="*/ 159 w 402"/>
                <a:gd name="T15" fmla="*/ 379 h 408"/>
                <a:gd name="T16" fmla="*/ 173 w 402"/>
                <a:gd name="T17" fmla="*/ 408 h 408"/>
                <a:gd name="T18" fmla="*/ 214 w 402"/>
                <a:gd name="T19" fmla="*/ 367 h 408"/>
                <a:gd name="T20" fmla="*/ 281 w 402"/>
                <a:gd name="T21" fmla="*/ 351 h 408"/>
                <a:gd name="T22" fmla="*/ 282 w 402"/>
                <a:gd name="T23" fmla="*/ 294 h 408"/>
                <a:gd name="T24" fmla="*/ 318 w 402"/>
                <a:gd name="T25" fmla="*/ 235 h 408"/>
                <a:gd name="T26" fmla="*/ 278 w 402"/>
                <a:gd name="T27" fmla="*/ 194 h 408"/>
                <a:gd name="T28" fmla="*/ 262 w 402"/>
                <a:gd name="T29" fmla="*/ 126 h 408"/>
                <a:gd name="T30" fmla="*/ 204 w 402"/>
                <a:gd name="T31" fmla="*/ 126 h 408"/>
                <a:gd name="T32" fmla="*/ 152 w 402"/>
                <a:gd name="T33" fmla="*/ 118 h 408"/>
                <a:gd name="T34" fmla="*/ 159 w 402"/>
                <a:gd name="T35" fmla="*/ 348 h 408"/>
                <a:gd name="T36" fmla="*/ 135 w 402"/>
                <a:gd name="T37" fmla="*/ 152 h 408"/>
                <a:gd name="T38" fmla="*/ 256 w 402"/>
                <a:gd name="T39" fmla="*/ 225 h 408"/>
                <a:gd name="T40" fmla="*/ 159 w 402"/>
                <a:gd name="T41" fmla="*/ 348 h 408"/>
                <a:gd name="T42" fmla="*/ 288 w 402"/>
                <a:gd name="T43" fmla="*/ 86 h 408"/>
                <a:gd name="T44" fmla="*/ 326 w 402"/>
                <a:gd name="T45" fmla="*/ 37 h 408"/>
                <a:gd name="T46" fmla="*/ 335 w 402"/>
                <a:gd name="T47" fmla="*/ 115 h 408"/>
                <a:gd name="T48" fmla="*/ 319 w 402"/>
                <a:gd name="T49" fmla="*/ 0 h 408"/>
                <a:gd name="T50" fmla="*/ 300 w 402"/>
                <a:gd name="T51" fmla="*/ 20 h 408"/>
                <a:gd name="T52" fmla="*/ 267 w 402"/>
                <a:gd name="T53" fmla="*/ 27 h 408"/>
                <a:gd name="T54" fmla="*/ 267 w 402"/>
                <a:gd name="T55" fmla="*/ 55 h 408"/>
                <a:gd name="T56" fmla="*/ 249 w 402"/>
                <a:gd name="T57" fmla="*/ 83 h 408"/>
                <a:gd name="T58" fmla="*/ 269 w 402"/>
                <a:gd name="T59" fmla="*/ 103 h 408"/>
                <a:gd name="T60" fmla="*/ 277 w 402"/>
                <a:gd name="T61" fmla="*/ 135 h 408"/>
                <a:gd name="T62" fmla="*/ 304 w 402"/>
                <a:gd name="T63" fmla="*/ 136 h 408"/>
                <a:gd name="T64" fmla="*/ 329 w 402"/>
                <a:gd name="T65" fmla="*/ 140 h 408"/>
                <a:gd name="T66" fmla="*/ 356 w 402"/>
                <a:gd name="T67" fmla="*/ 147 h 408"/>
                <a:gd name="T68" fmla="*/ 373 w 402"/>
                <a:gd name="T69" fmla="*/ 119 h 408"/>
                <a:gd name="T70" fmla="*/ 397 w 402"/>
                <a:gd name="T71" fmla="*/ 106 h 408"/>
                <a:gd name="T72" fmla="*/ 389 w 402"/>
                <a:gd name="T73" fmla="*/ 73 h 408"/>
                <a:gd name="T74" fmla="*/ 397 w 402"/>
                <a:gd name="T75" fmla="*/ 47 h 408"/>
                <a:gd name="T76" fmla="*/ 368 w 402"/>
                <a:gd name="T77" fmla="*/ 30 h 408"/>
                <a:gd name="T78" fmla="*/ 355 w 402"/>
                <a:gd name="T79" fmla="*/ 6 h 408"/>
                <a:gd name="T80" fmla="*/ 326 w 402"/>
                <a:gd name="T81" fmla="*/ 14 h 408"/>
                <a:gd name="T82" fmla="*/ 319 w 402"/>
                <a:gd name="T8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 h="408">
                  <a:moveTo>
                    <a:pt x="145" y="89"/>
                  </a:moveTo>
                  <a:cubicBezTo>
                    <a:pt x="97" y="101"/>
                    <a:pt x="97" y="101"/>
                    <a:pt x="97" y="101"/>
                  </a:cubicBezTo>
                  <a:cubicBezTo>
                    <a:pt x="104" y="130"/>
                    <a:pt x="104" y="130"/>
                    <a:pt x="104" y="130"/>
                  </a:cubicBezTo>
                  <a:cubicBezTo>
                    <a:pt x="88" y="137"/>
                    <a:pt x="73" y="148"/>
                    <a:pt x="62" y="161"/>
                  </a:cubicBezTo>
                  <a:cubicBezTo>
                    <a:pt x="37" y="146"/>
                    <a:pt x="37" y="146"/>
                    <a:pt x="37" y="146"/>
                  </a:cubicBezTo>
                  <a:cubicBezTo>
                    <a:pt x="11" y="188"/>
                    <a:pt x="11" y="188"/>
                    <a:pt x="11" y="188"/>
                  </a:cubicBezTo>
                  <a:cubicBezTo>
                    <a:pt x="36" y="203"/>
                    <a:pt x="36" y="203"/>
                    <a:pt x="36" y="203"/>
                  </a:cubicBezTo>
                  <a:cubicBezTo>
                    <a:pt x="30" y="220"/>
                    <a:pt x="27" y="237"/>
                    <a:pt x="28" y="255"/>
                  </a:cubicBezTo>
                  <a:cubicBezTo>
                    <a:pt x="0" y="262"/>
                    <a:pt x="0" y="262"/>
                    <a:pt x="0" y="262"/>
                  </a:cubicBezTo>
                  <a:cubicBezTo>
                    <a:pt x="12" y="310"/>
                    <a:pt x="12" y="310"/>
                    <a:pt x="12" y="310"/>
                  </a:cubicBezTo>
                  <a:cubicBezTo>
                    <a:pt x="40" y="303"/>
                    <a:pt x="40" y="303"/>
                    <a:pt x="40" y="303"/>
                  </a:cubicBezTo>
                  <a:cubicBezTo>
                    <a:pt x="48" y="320"/>
                    <a:pt x="58" y="334"/>
                    <a:pt x="71" y="346"/>
                  </a:cubicBezTo>
                  <a:cubicBezTo>
                    <a:pt x="56" y="371"/>
                    <a:pt x="56" y="371"/>
                    <a:pt x="56" y="371"/>
                  </a:cubicBezTo>
                  <a:cubicBezTo>
                    <a:pt x="98" y="396"/>
                    <a:pt x="98" y="396"/>
                    <a:pt x="98" y="396"/>
                  </a:cubicBezTo>
                  <a:cubicBezTo>
                    <a:pt x="114" y="371"/>
                    <a:pt x="114" y="371"/>
                    <a:pt x="114" y="371"/>
                  </a:cubicBezTo>
                  <a:cubicBezTo>
                    <a:pt x="128" y="377"/>
                    <a:pt x="143" y="379"/>
                    <a:pt x="159" y="379"/>
                  </a:cubicBezTo>
                  <a:cubicBezTo>
                    <a:pt x="161" y="379"/>
                    <a:pt x="163" y="379"/>
                    <a:pt x="166" y="379"/>
                  </a:cubicBezTo>
                  <a:cubicBezTo>
                    <a:pt x="173" y="408"/>
                    <a:pt x="173" y="408"/>
                    <a:pt x="173" y="408"/>
                  </a:cubicBezTo>
                  <a:cubicBezTo>
                    <a:pt x="221" y="396"/>
                    <a:pt x="221" y="396"/>
                    <a:pt x="221" y="396"/>
                  </a:cubicBezTo>
                  <a:cubicBezTo>
                    <a:pt x="214" y="367"/>
                    <a:pt x="214" y="367"/>
                    <a:pt x="214" y="367"/>
                  </a:cubicBezTo>
                  <a:cubicBezTo>
                    <a:pt x="230" y="360"/>
                    <a:pt x="245" y="349"/>
                    <a:pt x="256" y="336"/>
                  </a:cubicBezTo>
                  <a:cubicBezTo>
                    <a:pt x="281" y="351"/>
                    <a:pt x="281" y="351"/>
                    <a:pt x="281" y="351"/>
                  </a:cubicBezTo>
                  <a:cubicBezTo>
                    <a:pt x="307" y="309"/>
                    <a:pt x="307" y="309"/>
                    <a:pt x="307" y="309"/>
                  </a:cubicBezTo>
                  <a:cubicBezTo>
                    <a:pt x="282" y="294"/>
                    <a:pt x="282" y="294"/>
                    <a:pt x="282" y="294"/>
                  </a:cubicBezTo>
                  <a:cubicBezTo>
                    <a:pt x="288" y="277"/>
                    <a:pt x="291" y="260"/>
                    <a:pt x="290" y="242"/>
                  </a:cubicBezTo>
                  <a:cubicBezTo>
                    <a:pt x="318" y="235"/>
                    <a:pt x="318" y="235"/>
                    <a:pt x="318" y="235"/>
                  </a:cubicBezTo>
                  <a:cubicBezTo>
                    <a:pt x="306" y="187"/>
                    <a:pt x="306" y="187"/>
                    <a:pt x="306" y="187"/>
                  </a:cubicBezTo>
                  <a:cubicBezTo>
                    <a:pt x="278" y="194"/>
                    <a:pt x="278" y="194"/>
                    <a:pt x="278" y="194"/>
                  </a:cubicBezTo>
                  <a:cubicBezTo>
                    <a:pt x="270" y="177"/>
                    <a:pt x="260" y="163"/>
                    <a:pt x="246" y="151"/>
                  </a:cubicBezTo>
                  <a:cubicBezTo>
                    <a:pt x="262" y="126"/>
                    <a:pt x="262" y="126"/>
                    <a:pt x="262" y="126"/>
                  </a:cubicBezTo>
                  <a:cubicBezTo>
                    <a:pt x="219" y="101"/>
                    <a:pt x="219" y="101"/>
                    <a:pt x="219" y="101"/>
                  </a:cubicBezTo>
                  <a:cubicBezTo>
                    <a:pt x="204" y="126"/>
                    <a:pt x="204" y="126"/>
                    <a:pt x="204" y="126"/>
                  </a:cubicBezTo>
                  <a:cubicBezTo>
                    <a:pt x="190" y="120"/>
                    <a:pt x="175" y="118"/>
                    <a:pt x="159" y="118"/>
                  </a:cubicBezTo>
                  <a:cubicBezTo>
                    <a:pt x="157" y="118"/>
                    <a:pt x="154" y="118"/>
                    <a:pt x="152" y="118"/>
                  </a:cubicBezTo>
                  <a:cubicBezTo>
                    <a:pt x="145" y="89"/>
                    <a:pt x="145" y="89"/>
                    <a:pt x="145" y="89"/>
                  </a:cubicBezTo>
                  <a:moveTo>
                    <a:pt x="159" y="348"/>
                  </a:moveTo>
                  <a:cubicBezTo>
                    <a:pt x="114" y="348"/>
                    <a:pt x="73" y="318"/>
                    <a:pt x="62" y="272"/>
                  </a:cubicBezTo>
                  <a:cubicBezTo>
                    <a:pt x="49" y="219"/>
                    <a:pt x="82" y="165"/>
                    <a:pt x="135" y="152"/>
                  </a:cubicBezTo>
                  <a:cubicBezTo>
                    <a:pt x="143" y="150"/>
                    <a:pt x="151" y="149"/>
                    <a:pt x="159" y="149"/>
                  </a:cubicBezTo>
                  <a:cubicBezTo>
                    <a:pt x="204" y="149"/>
                    <a:pt x="245" y="179"/>
                    <a:pt x="256" y="225"/>
                  </a:cubicBezTo>
                  <a:cubicBezTo>
                    <a:pt x="269" y="278"/>
                    <a:pt x="236" y="332"/>
                    <a:pt x="183" y="345"/>
                  </a:cubicBezTo>
                  <a:cubicBezTo>
                    <a:pt x="175" y="347"/>
                    <a:pt x="167" y="348"/>
                    <a:pt x="159" y="348"/>
                  </a:cubicBezTo>
                  <a:moveTo>
                    <a:pt x="326" y="116"/>
                  </a:moveTo>
                  <a:cubicBezTo>
                    <a:pt x="308" y="116"/>
                    <a:pt x="292" y="104"/>
                    <a:pt x="288" y="86"/>
                  </a:cubicBezTo>
                  <a:cubicBezTo>
                    <a:pt x="283" y="65"/>
                    <a:pt x="296" y="44"/>
                    <a:pt x="317" y="39"/>
                  </a:cubicBezTo>
                  <a:cubicBezTo>
                    <a:pt x="320" y="38"/>
                    <a:pt x="323" y="37"/>
                    <a:pt x="326" y="37"/>
                  </a:cubicBezTo>
                  <a:cubicBezTo>
                    <a:pt x="344" y="37"/>
                    <a:pt x="360" y="49"/>
                    <a:pt x="364" y="67"/>
                  </a:cubicBezTo>
                  <a:cubicBezTo>
                    <a:pt x="369" y="88"/>
                    <a:pt x="356" y="110"/>
                    <a:pt x="335" y="115"/>
                  </a:cubicBezTo>
                  <a:cubicBezTo>
                    <a:pt x="332" y="116"/>
                    <a:pt x="329" y="116"/>
                    <a:pt x="326" y="116"/>
                  </a:cubicBezTo>
                  <a:moveTo>
                    <a:pt x="319" y="0"/>
                  </a:moveTo>
                  <a:cubicBezTo>
                    <a:pt x="296" y="6"/>
                    <a:pt x="296" y="6"/>
                    <a:pt x="296" y="6"/>
                  </a:cubicBezTo>
                  <a:cubicBezTo>
                    <a:pt x="300" y="20"/>
                    <a:pt x="300" y="20"/>
                    <a:pt x="300" y="20"/>
                  </a:cubicBezTo>
                  <a:cubicBezTo>
                    <a:pt x="292" y="23"/>
                    <a:pt x="285" y="28"/>
                    <a:pt x="279" y="35"/>
                  </a:cubicBezTo>
                  <a:cubicBezTo>
                    <a:pt x="267" y="27"/>
                    <a:pt x="267" y="27"/>
                    <a:pt x="267" y="27"/>
                  </a:cubicBezTo>
                  <a:cubicBezTo>
                    <a:pt x="255" y="48"/>
                    <a:pt x="255" y="48"/>
                    <a:pt x="255" y="48"/>
                  </a:cubicBezTo>
                  <a:cubicBezTo>
                    <a:pt x="267" y="55"/>
                    <a:pt x="267" y="55"/>
                    <a:pt x="267" y="55"/>
                  </a:cubicBezTo>
                  <a:cubicBezTo>
                    <a:pt x="264" y="63"/>
                    <a:pt x="263" y="71"/>
                    <a:pt x="263" y="80"/>
                  </a:cubicBezTo>
                  <a:cubicBezTo>
                    <a:pt x="249" y="83"/>
                    <a:pt x="249" y="83"/>
                    <a:pt x="249" y="83"/>
                  </a:cubicBezTo>
                  <a:cubicBezTo>
                    <a:pt x="255" y="106"/>
                    <a:pt x="255" y="106"/>
                    <a:pt x="255" y="106"/>
                  </a:cubicBezTo>
                  <a:cubicBezTo>
                    <a:pt x="269" y="103"/>
                    <a:pt x="269" y="103"/>
                    <a:pt x="269" y="103"/>
                  </a:cubicBezTo>
                  <a:cubicBezTo>
                    <a:pt x="272" y="111"/>
                    <a:pt x="278" y="118"/>
                    <a:pt x="284" y="123"/>
                  </a:cubicBezTo>
                  <a:cubicBezTo>
                    <a:pt x="277" y="135"/>
                    <a:pt x="277" y="135"/>
                    <a:pt x="277" y="135"/>
                  </a:cubicBezTo>
                  <a:cubicBezTo>
                    <a:pt x="297" y="148"/>
                    <a:pt x="297" y="148"/>
                    <a:pt x="297" y="148"/>
                  </a:cubicBezTo>
                  <a:cubicBezTo>
                    <a:pt x="304" y="136"/>
                    <a:pt x="304" y="136"/>
                    <a:pt x="304" y="136"/>
                  </a:cubicBezTo>
                  <a:cubicBezTo>
                    <a:pt x="311" y="138"/>
                    <a:pt x="318" y="140"/>
                    <a:pt x="326" y="140"/>
                  </a:cubicBezTo>
                  <a:cubicBezTo>
                    <a:pt x="327" y="140"/>
                    <a:pt x="328" y="140"/>
                    <a:pt x="329" y="140"/>
                  </a:cubicBezTo>
                  <a:cubicBezTo>
                    <a:pt x="333" y="153"/>
                    <a:pt x="333" y="153"/>
                    <a:pt x="333" y="153"/>
                  </a:cubicBezTo>
                  <a:cubicBezTo>
                    <a:pt x="356" y="147"/>
                    <a:pt x="356" y="147"/>
                    <a:pt x="356" y="147"/>
                  </a:cubicBezTo>
                  <a:cubicBezTo>
                    <a:pt x="352" y="134"/>
                    <a:pt x="352" y="134"/>
                    <a:pt x="352" y="134"/>
                  </a:cubicBezTo>
                  <a:cubicBezTo>
                    <a:pt x="360" y="130"/>
                    <a:pt x="367" y="125"/>
                    <a:pt x="373" y="119"/>
                  </a:cubicBezTo>
                  <a:cubicBezTo>
                    <a:pt x="385" y="126"/>
                    <a:pt x="385" y="126"/>
                    <a:pt x="385" y="126"/>
                  </a:cubicBezTo>
                  <a:cubicBezTo>
                    <a:pt x="397" y="106"/>
                    <a:pt x="397" y="106"/>
                    <a:pt x="397" y="106"/>
                  </a:cubicBezTo>
                  <a:cubicBezTo>
                    <a:pt x="385" y="98"/>
                    <a:pt x="385" y="98"/>
                    <a:pt x="385" y="98"/>
                  </a:cubicBezTo>
                  <a:cubicBezTo>
                    <a:pt x="388" y="91"/>
                    <a:pt x="389" y="82"/>
                    <a:pt x="389" y="73"/>
                  </a:cubicBezTo>
                  <a:cubicBezTo>
                    <a:pt x="402" y="70"/>
                    <a:pt x="402" y="70"/>
                    <a:pt x="402" y="70"/>
                  </a:cubicBezTo>
                  <a:cubicBezTo>
                    <a:pt x="397" y="47"/>
                    <a:pt x="397" y="47"/>
                    <a:pt x="397" y="47"/>
                  </a:cubicBezTo>
                  <a:cubicBezTo>
                    <a:pt x="383" y="50"/>
                    <a:pt x="383" y="50"/>
                    <a:pt x="383" y="50"/>
                  </a:cubicBezTo>
                  <a:cubicBezTo>
                    <a:pt x="379" y="42"/>
                    <a:pt x="374" y="36"/>
                    <a:pt x="368" y="30"/>
                  </a:cubicBezTo>
                  <a:cubicBezTo>
                    <a:pt x="375" y="18"/>
                    <a:pt x="375" y="18"/>
                    <a:pt x="375" y="18"/>
                  </a:cubicBezTo>
                  <a:cubicBezTo>
                    <a:pt x="355" y="6"/>
                    <a:pt x="355" y="6"/>
                    <a:pt x="355" y="6"/>
                  </a:cubicBezTo>
                  <a:cubicBezTo>
                    <a:pt x="348" y="18"/>
                    <a:pt x="348" y="18"/>
                    <a:pt x="348" y="18"/>
                  </a:cubicBezTo>
                  <a:cubicBezTo>
                    <a:pt x="341" y="15"/>
                    <a:pt x="333" y="14"/>
                    <a:pt x="326" y="14"/>
                  </a:cubicBezTo>
                  <a:cubicBezTo>
                    <a:pt x="325" y="14"/>
                    <a:pt x="324" y="14"/>
                    <a:pt x="323" y="14"/>
                  </a:cubicBezTo>
                  <a:cubicBezTo>
                    <a:pt x="319" y="0"/>
                    <a:pt x="319" y="0"/>
                    <a:pt x="319"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0" name="Freeform 111"/>
            <p:cNvSpPr>
              <a:spLocks noEditPoints="1"/>
            </p:cNvSpPr>
            <p:nvPr/>
          </p:nvSpPr>
          <p:spPr bwMode="auto">
            <a:xfrm>
              <a:off x="3703783" y="6246664"/>
              <a:ext cx="539225" cy="421147"/>
            </a:xfrm>
            <a:custGeom>
              <a:avLst/>
              <a:gdLst>
                <a:gd name="T0" fmla="*/ 98 w 408"/>
                <a:gd name="T1" fmla="*/ 74 h 317"/>
                <a:gd name="T2" fmla="*/ 94 w 408"/>
                <a:gd name="T3" fmla="*/ 34 h 317"/>
                <a:gd name="T4" fmla="*/ 29 w 408"/>
                <a:gd name="T5" fmla="*/ 19 h 317"/>
                <a:gd name="T6" fmla="*/ 14 w 408"/>
                <a:gd name="T7" fmla="*/ 83 h 317"/>
                <a:gd name="T8" fmla="*/ 47 w 408"/>
                <a:gd name="T9" fmla="*/ 105 h 317"/>
                <a:gd name="T10" fmla="*/ 44 w 408"/>
                <a:gd name="T11" fmla="*/ 259 h 317"/>
                <a:gd name="T12" fmla="*/ 74 w 408"/>
                <a:gd name="T13" fmla="*/ 190 h 317"/>
                <a:gd name="T14" fmla="*/ 123 w 408"/>
                <a:gd name="T15" fmla="*/ 317 h 317"/>
                <a:gd name="T16" fmla="*/ 160 w 408"/>
                <a:gd name="T17" fmla="*/ 295 h 317"/>
                <a:gd name="T18" fmla="*/ 158 w 408"/>
                <a:gd name="T19" fmla="*/ 230 h 317"/>
                <a:gd name="T20" fmla="*/ 215 w 408"/>
                <a:gd name="T21" fmla="*/ 261 h 317"/>
                <a:gd name="T22" fmla="*/ 251 w 408"/>
                <a:gd name="T23" fmla="*/ 239 h 317"/>
                <a:gd name="T24" fmla="*/ 161 w 408"/>
                <a:gd name="T25" fmla="*/ 137 h 317"/>
                <a:gd name="T26" fmla="*/ 236 w 408"/>
                <a:gd name="T27" fmla="*/ 141 h 317"/>
                <a:gd name="T28" fmla="*/ 98 w 408"/>
                <a:gd name="T29" fmla="*/ 74 h 317"/>
                <a:gd name="T30" fmla="*/ 314 w 408"/>
                <a:gd name="T31" fmla="*/ 42 h 317"/>
                <a:gd name="T32" fmla="*/ 311 w 408"/>
                <a:gd name="T33" fmla="*/ 17 h 317"/>
                <a:gd name="T34" fmla="*/ 272 w 408"/>
                <a:gd name="T35" fmla="*/ 8 h 317"/>
                <a:gd name="T36" fmla="*/ 262 w 408"/>
                <a:gd name="T37" fmla="*/ 47 h 317"/>
                <a:gd name="T38" fmla="*/ 283 w 408"/>
                <a:gd name="T39" fmla="*/ 61 h 317"/>
                <a:gd name="T40" fmla="*/ 281 w 408"/>
                <a:gd name="T41" fmla="*/ 155 h 317"/>
                <a:gd name="T42" fmla="*/ 299 w 408"/>
                <a:gd name="T43" fmla="*/ 113 h 317"/>
                <a:gd name="T44" fmla="*/ 330 w 408"/>
                <a:gd name="T45" fmla="*/ 191 h 317"/>
                <a:gd name="T46" fmla="*/ 352 w 408"/>
                <a:gd name="T47" fmla="*/ 177 h 317"/>
                <a:gd name="T48" fmla="*/ 351 w 408"/>
                <a:gd name="T49" fmla="*/ 137 h 317"/>
                <a:gd name="T50" fmla="*/ 386 w 408"/>
                <a:gd name="T51" fmla="*/ 157 h 317"/>
                <a:gd name="T52" fmla="*/ 408 w 408"/>
                <a:gd name="T53" fmla="*/ 143 h 317"/>
                <a:gd name="T54" fmla="*/ 353 w 408"/>
                <a:gd name="T55" fmla="*/ 80 h 317"/>
                <a:gd name="T56" fmla="*/ 399 w 408"/>
                <a:gd name="T57" fmla="*/ 83 h 317"/>
                <a:gd name="T58" fmla="*/ 314 w 408"/>
                <a:gd name="T59" fmla="*/ 4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317">
                  <a:moveTo>
                    <a:pt x="98" y="74"/>
                  </a:moveTo>
                  <a:cubicBezTo>
                    <a:pt x="102" y="62"/>
                    <a:pt x="101" y="47"/>
                    <a:pt x="94" y="34"/>
                  </a:cubicBezTo>
                  <a:cubicBezTo>
                    <a:pt x="80" y="12"/>
                    <a:pt x="51" y="5"/>
                    <a:pt x="29" y="19"/>
                  </a:cubicBezTo>
                  <a:cubicBezTo>
                    <a:pt x="7" y="32"/>
                    <a:pt x="0" y="61"/>
                    <a:pt x="14" y="83"/>
                  </a:cubicBezTo>
                  <a:cubicBezTo>
                    <a:pt x="21" y="96"/>
                    <a:pt x="34" y="103"/>
                    <a:pt x="47" y="105"/>
                  </a:cubicBezTo>
                  <a:cubicBezTo>
                    <a:pt x="15" y="144"/>
                    <a:pt x="20" y="254"/>
                    <a:pt x="44" y="259"/>
                  </a:cubicBezTo>
                  <a:cubicBezTo>
                    <a:pt x="65" y="263"/>
                    <a:pt x="71" y="224"/>
                    <a:pt x="74" y="190"/>
                  </a:cubicBezTo>
                  <a:cubicBezTo>
                    <a:pt x="88" y="233"/>
                    <a:pt x="106" y="279"/>
                    <a:pt x="123" y="317"/>
                  </a:cubicBezTo>
                  <a:cubicBezTo>
                    <a:pt x="160" y="295"/>
                    <a:pt x="160" y="295"/>
                    <a:pt x="160" y="295"/>
                  </a:cubicBezTo>
                  <a:cubicBezTo>
                    <a:pt x="148" y="274"/>
                    <a:pt x="144" y="238"/>
                    <a:pt x="158" y="230"/>
                  </a:cubicBezTo>
                  <a:cubicBezTo>
                    <a:pt x="172" y="221"/>
                    <a:pt x="202" y="241"/>
                    <a:pt x="215" y="261"/>
                  </a:cubicBezTo>
                  <a:cubicBezTo>
                    <a:pt x="251" y="239"/>
                    <a:pt x="251" y="239"/>
                    <a:pt x="251" y="239"/>
                  </a:cubicBezTo>
                  <a:cubicBezTo>
                    <a:pt x="226" y="206"/>
                    <a:pt x="193" y="169"/>
                    <a:pt x="161" y="137"/>
                  </a:cubicBezTo>
                  <a:cubicBezTo>
                    <a:pt x="193" y="150"/>
                    <a:pt x="231" y="162"/>
                    <a:pt x="236" y="141"/>
                  </a:cubicBezTo>
                  <a:cubicBezTo>
                    <a:pt x="243" y="118"/>
                    <a:pt x="147" y="64"/>
                    <a:pt x="98" y="74"/>
                  </a:cubicBezTo>
                  <a:close/>
                  <a:moveTo>
                    <a:pt x="314" y="42"/>
                  </a:moveTo>
                  <a:cubicBezTo>
                    <a:pt x="317" y="34"/>
                    <a:pt x="316" y="25"/>
                    <a:pt x="311" y="17"/>
                  </a:cubicBezTo>
                  <a:cubicBezTo>
                    <a:pt x="303" y="4"/>
                    <a:pt x="285" y="0"/>
                    <a:pt x="272" y="8"/>
                  </a:cubicBezTo>
                  <a:cubicBezTo>
                    <a:pt x="258" y="16"/>
                    <a:pt x="254" y="34"/>
                    <a:pt x="262" y="47"/>
                  </a:cubicBezTo>
                  <a:cubicBezTo>
                    <a:pt x="267" y="55"/>
                    <a:pt x="275" y="60"/>
                    <a:pt x="283" y="61"/>
                  </a:cubicBezTo>
                  <a:cubicBezTo>
                    <a:pt x="263" y="85"/>
                    <a:pt x="266" y="152"/>
                    <a:pt x="281" y="155"/>
                  </a:cubicBezTo>
                  <a:cubicBezTo>
                    <a:pt x="294" y="158"/>
                    <a:pt x="298" y="134"/>
                    <a:pt x="299" y="113"/>
                  </a:cubicBezTo>
                  <a:cubicBezTo>
                    <a:pt x="308" y="139"/>
                    <a:pt x="319" y="168"/>
                    <a:pt x="330" y="191"/>
                  </a:cubicBezTo>
                  <a:cubicBezTo>
                    <a:pt x="352" y="177"/>
                    <a:pt x="352" y="177"/>
                    <a:pt x="352" y="177"/>
                  </a:cubicBezTo>
                  <a:cubicBezTo>
                    <a:pt x="345" y="165"/>
                    <a:pt x="342" y="143"/>
                    <a:pt x="351" y="137"/>
                  </a:cubicBezTo>
                  <a:cubicBezTo>
                    <a:pt x="359" y="132"/>
                    <a:pt x="378" y="145"/>
                    <a:pt x="386" y="157"/>
                  </a:cubicBezTo>
                  <a:cubicBezTo>
                    <a:pt x="408" y="143"/>
                    <a:pt x="408" y="143"/>
                    <a:pt x="408" y="143"/>
                  </a:cubicBezTo>
                  <a:cubicBezTo>
                    <a:pt x="393" y="123"/>
                    <a:pt x="372" y="100"/>
                    <a:pt x="353" y="80"/>
                  </a:cubicBezTo>
                  <a:cubicBezTo>
                    <a:pt x="372" y="89"/>
                    <a:pt x="395" y="96"/>
                    <a:pt x="399" y="83"/>
                  </a:cubicBezTo>
                  <a:cubicBezTo>
                    <a:pt x="403" y="69"/>
                    <a:pt x="344" y="36"/>
                    <a:pt x="314"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91" name="Group 114"/>
            <p:cNvGrpSpPr>
              <a:grpSpLocks noChangeAspect="1"/>
            </p:cNvGrpSpPr>
            <p:nvPr/>
          </p:nvGrpSpPr>
          <p:grpSpPr bwMode="auto">
            <a:xfrm>
              <a:off x="5274294" y="6264259"/>
              <a:ext cx="330620" cy="515610"/>
              <a:chOff x="1568" y="1064"/>
              <a:chExt cx="252" cy="393"/>
            </a:xfrm>
            <a:solidFill>
              <a:schemeClr val="bg1"/>
            </a:solidFill>
          </p:grpSpPr>
          <p:sp>
            <p:nvSpPr>
              <p:cNvPr id="136" name="Freeform 115"/>
              <p:cNvSpPr>
                <a:spLocks noEditPoints="1"/>
              </p:cNvSpPr>
              <p:nvPr/>
            </p:nvSpPr>
            <p:spPr bwMode="auto">
              <a:xfrm>
                <a:off x="1568" y="1064"/>
                <a:ext cx="252" cy="393"/>
              </a:xfrm>
              <a:custGeom>
                <a:avLst/>
                <a:gdLst>
                  <a:gd name="T0" fmla="*/ 240 w 252"/>
                  <a:gd name="T1" fmla="*/ 29 h 393"/>
                  <a:gd name="T2" fmla="*/ 186 w 252"/>
                  <a:gd name="T3" fmla="*/ 99 h 393"/>
                  <a:gd name="T4" fmla="*/ 252 w 252"/>
                  <a:gd name="T5" fmla="*/ 116 h 393"/>
                  <a:gd name="T6" fmla="*/ 240 w 252"/>
                  <a:gd name="T7" fmla="*/ 29 h 393"/>
                  <a:gd name="T8" fmla="*/ 76 w 252"/>
                  <a:gd name="T9" fmla="*/ 77 h 393"/>
                  <a:gd name="T10" fmla="*/ 0 w 252"/>
                  <a:gd name="T11" fmla="*/ 372 h 393"/>
                  <a:gd name="T12" fmla="*/ 22 w 252"/>
                  <a:gd name="T13" fmla="*/ 377 h 393"/>
                  <a:gd name="T14" fmla="*/ 97 w 252"/>
                  <a:gd name="T15" fmla="*/ 82 h 393"/>
                  <a:gd name="T16" fmla="*/ 76 w 252"/>
                  <a:gd name="T17" fmla="*/ 77 h 393"/>
                  <a:gd name="T18" fmla="*/ 208 w 252"/>
                  <a:gd name="T19" fmla="*/ 105 h 393"/>
                  <a:gd name="T20" fmla="*/ 171 w 252"/>
                  <a:gd name="T21" fmla="*/ 252 h 393"/>
                  <a:gd name="T22" fmla="*/ 105 w 252"/>
                  <a:gd name="T23" fmla="*/ 234 h 393"/>
                  <a:gd name="T24" fmla="*/ 94 w 252"/>
                  <a:gd name="T25" fmla="*/ 231 h 393"/>
                  <a:gd name="T26" fmla="*/ 92 w 252"/>
                  <a:gd name="T27" fmla="*/ 243 h 393"/>
                  <a:gd name="T28" fmla="*/ 55 w 252"/>
                  <a:gd name="T29" fmla="*/ 388 h 393"/>
                  <a:gd name="T30" fmla="*/ 77 w 252"/>
                  <a:gd name="T31" fmla="*/ 393 h 393"/>
                  <a:gd name="T32" fmla="*/ 111 w 252"/>
                  <a:gd name="T33" fmla="*/ 260 h 393"/>
                  <a:gd name="T34" fmla="*/ 176 w 252"/>
                  <a:gd name="T35" fmla="*/ 276 h 393"/>
                  <a:gd name="T36" fmla="*/ 187 w 252"/>
                  <a:gd name="T37" fmla="*/ 279 h 393"/>
                  <a:gd name="T38" fmla="*/ 190 w 252"/>
                  <a:gd name="T39" fmla="*/ 268 h 393"/>
                  <a:gd name="T40" fmla="*/ 230 w 252"/>
                  <a:gd name="T41" fmla="*/ 111 h 393"/>
                  <a:gd name="T42" fmla="*/ 208 w 252"/>
                  <a:gd name="T43" fmla="*/ 105 h 393"/>
                  <a:gd name="T44" fmla="*/ 107 w 252"/>
                  <a:gd name="T45" fmla="*/ 0 h 393"/>
                  <a:gd name="T46" fmla="*/ 54 w 252"/>
                  <a:gd name="T47" fmla="*/ 71 h 393"/>
                  <a:gd name="T48" fmla="*/ 119 w 252"/>
                  <a:gd name="T49" fmla="*/ 88 h 393"/>
                  <a:gd name="T50" fmla="*/ 107 w 252"/>
                  <a:gd name="T5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3">
                    <a:moveTo>
                      <a:pt x="240" y="29"/>
                    </a:moveTo>
                    <a:lnTo>
                      <a:pt x="186" y="99"/>
                    </a:lnTo>
                    <a:lnTo>
                      <a:pt x="252" y="116"/>
                    </a:lnTo>
                    <a:lnTo>
                      <a:pt x="240" y="29"/>
                    </a:lnTo>
                    <a:close/>
                    <a:moveTo>
                      <a:pt x="76" y="77"/>
                    </a:moveTo>
                    <a:lnTo>
                      <a:pt x="0" y="372"/>
                    </a:lnTo>
                    <a:lnTo>
                      <a:pt x="22" y="377"/>
                    </a:lnTo>
                    <a:lnTo>
                      <a:pt x="97" y="82"/>
                    </a:lnTo>
                    <a:lnTo>
                      <a:pt x="76" y="77"/>
                    </a:lnTo>
                    <a:close/>
                    <a:moveTo>
                      <a:pt x="208" y="105"/>
                    </a:moveTo>
                    <a:lnTo>
                      <a:pt x="171" y="252"/>
                    </a:lnTo>
                    <a:lnTo>
                      <a:pt x="105" y="234"/>
                    </a:lnTo>
                    <a:lnTo>
                      <a:pt x="94" y="231"/>
                    </a:lnTo>
                    <a:lnTo>
                      <a:pt x="92" y="243"/>
                    </a:lnTo>
                    <a:lnTo>
                      <a:pt x="55" y="388"/>
                    </a:lnTo>
                    <a:lnTo>
                      <a:pt x="77" y="393"/>
                    </a:lnTo>
                    <a:lnTo>
                      <a:pt x="111" y="260"/>
                    </a:lnTo>
                    <a:lnTo>
                      <a:pt x="176" y="276"/>
                    </a:lnTo>
                    <a:lnTo>
                      <a:pt x="187" y="279"/>
                    </a:lnTo>
                    <a:lnTo>
                      <a:pt x="190" y="268"/>
                    </a:lnTo>
                    <a:lnTo>
                      <a:pt x="230" y="111"/>
                    </a:lnTo>
                    <a:lnTo>
                      <a:pt x="208" y="105"/>
                    </a:lnTo>
                    <a:close/>
                    <a:moveTo>
                      <a:pt x="107" y="0"/>
                    </a:moveTo>
                    <a:lnTo>
                      <a:pt x="54" y="71"/>
                    </a:lnTo>
                    <a:lnTo>
                      <a:pt x="119" y="88"/>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7" name="Freeform 116"/>
              <p:cNvSpPr>
                <a:spLocks noEditPoints="1"/>
              </p:cNvSpPr>
              <p:nvPr/>
            </p:nvSpPr>
            <p:spPr bwMode="auto">
              <a:xfrm>
                <a:off x="1568" y="1064"/>
                <a:ext cx="252" cy="393"/>
              </a:xfrm>
              <a:custGeom>
                <a:avLst/>
                <a:gdLst>
                  <a:gd name="T0" fmla="*/ 240 w 252"/>
                  <a:gd name="T1" fmla="*/ 29 h 393"/>
                  <a:gd name="T2" fmla="*/ 186 w 252"/>
                  <a:gd name="T3" fmla="*/ 99 h 393"/>
                  <a:gd name="T4" fmla="*/ 252 w 252"/>
                  <a:gd name="T5" fmla="*/ 116 h 393"/>
                  <a:gd name="T6" fmla="*/ 240 w 252"/>
                  <a:gd name="T7" fmla="*/ 29 h 393"/>
                  <a:gd name="T8" fmla="*/ 76 w 252"/>
                  <a:gd name="T9" fmla="*/ 77 h 393"/>
                  <a:gd name="T10" fmla="*/ 0 w 252"/>
                  <a:gd name="T11" fmla="*/ 372 h 393"/>
                  <a:gd name="T12" fmla="*/ 22 w 252"/>
                  <a:gd name="T13" fmla="*/ 377 h 393"/>
                  <a:gd name="T14" fmla="*/ 97 w 252"/>
                  <a:gd name="T15" fmla="*/ 82 h 393"/>
                  <a:gd name="T16" fmla="*/ 76 w 252"/>
                  <a:gd name="T17" fmla="*/ 77 h 393"/>
                  <a:gd name="T18" fmla="*/ 208 w 252"/>
                  <a:gd name="T19" fmla="*/ 105 h 393"/>
                  <a:gd name="T20" fmla="*/ 171 w 252"/>
                  <a:gd name="T21" fmla="*/ 252 h 393"/>
                  <a:gd name="T22" fmla="*/ 105 w 252"/>
                  <a:gd name="T23" fmla="*/ 234 h 393"/>
                  <a:gd name="T24" fmla="*/ 94 w 252"/>
                  <a:gd name="T25" fmla="*/ 231 h 393"/>
                  <a:gd name="T26" fmla="*/ 92 w 252"/>
                  <a:gd name="T27" fmla="*/ 243 h 393"/>
                  <a:gd name="T28" fmla="*/ 55 w 252"/>
                  <a:gd name="T29" fmla="*/ 388 h 393"/>
                  <a:gd name="T30" fmla="*/ 77 w 252"/>
                  <a:gd name="T31" fmla="*/ 393 h 393"/>
                  <a:gd name="T32" fmla="*/ 111 w 252"/>
                  <a:gd name="T33" fmla="*/ 260 h 393"/>
                  <a:gd name="T34" fmla="*/ 176 w 252"/>
                  <a:gd name="T35" fmla="*/ 276 h 393"/>
                  <a:gd name="T36" fmla="*/ 187 w 252"/>
                  <a:gd name="T37" fmla="*/ 279 h 393"/>
                  <a:gd name="T38" fmla="*/ 190 w 252"/>
                  <a:gd name="T39" fmla="*/ 268 h 393"/>
                  <a:gd name="T40" fmla="*/ 230 w 252"/>
                  <a:gd name="T41" fmla="*/ 111 h 393"/>
                  <a:gd name="T42" fmla="*/ 208 w 252"/>
                  <a:gd name="T43" fmla="*/ 105 h 393"/>
                  <a:gd name="T44" fmla="*/ 107 w 252"/>
                  <a:gd name="T45" fmla="*/ 0 h 393"/>
                  <a:gd name="T46" fmla="*/ 54 w 252"/>
                  <a:gd name="T47" fmla="*/ 71 h 393"/>
                  <a:gd name="T48" fmla="*/ 119 w 252"/>
                  <a:gd name="T49" fmla="*/ 88 h 393"/>
                  <a:gd name="T50" fmla="*/ 107 w 252"/>
                  <a:gd name="T5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3">
                    <a:moveTo>
                      <a:pt x="240" y="29"/>
                    </a:moveTo>
                    <a:lnTo>
                      <a:pt x="186" y="99"/>
                    </a:lnTo>
                    <a:lnTo>
                      <a:pt x="252" y="116"/>
                    </a:lnTo>
                    <a:lnTo>
                      <a:pt x="240" y="29"/>
                    </a:lnTo>
                    <a:moveTo>
                      <a:pt x="76" y="77"/>
                    </a:moveTo>
                    <a:lnTo>
                      <a:pt x="0" y="372"/>
                    </a:lnTo>
                    <a:lnTo>
                      <a:pt x="22" y="377"/>
                    </a:lnTo>
                    <a:lnTo>
                      <a:pt x="97" y="82"/>
                    </a:lnTo>
                    <a:lnTo>
                      <a:pt x="76" y="77"/>
                    </a:lnTo>
                    <a:moveTo>
                      <a:pt x="208" y="105"/>
                    </a:moveTo>
                    <a:lnTo>
                      <a:pt x="171" y="252"/>
                    </a:lnTo>
                    <a:lnTo>
                      <a:pt x="105" y="234"/>
                    </a:lnTo>
                    <a:lnTo>
                      <a:pt x="94" y="231"/>
                    </a:lnTo>
                    <a:lnTo>
                      <a:pt x="92" y="243"/>
                    </a:lnTo>
                    <a:lnTo>
                      <a:pt x="55" y="388"/>
                    </a:lnTo>
                    <a:lnTo>
                      <a:pt x="77" y="393"/>
                    </a:lnTo>
                    <a:lnTo>
                      <a:pt x="111" y="260"/>
                    </a:lnTo>
                    <a:lnTo>
                      <a:pt x="176" y="276"/>
                    </a:lnTo>
                    <a:lnTo>
                      <a:pt x="187" y="279"/>
                    </a:lnTo>
                    <a:lnTo>
                      <a:pt x="190" y="268"/>
                    </a:lnTo>
                    <a:lnTo>
                      <a:pt x="230" y="111"/>
                    </a:lnTo>
                    <a:lnTo>
                      <a:pt x="208" y="105"/>
                    </a:lnTo>
                    <a:moveTo>
                      <a:pt x="107" y="0"/>
                    </a:moveTo>
                    <a:lnTo>
                      <a:pt x="54" y="71"/>
                    </a:lnTo>
                    <a:lnTo>
                      <a:pt x="119" y="88"/>
                    </a:lnTo>
                    <a:lnTo>
                      <a:pt x="10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2" name="Group 119"/>
            <p:cNvGrpSpPr>
              <a:grpSpLocks noChangeAspect="1"/>
            </p:cNvGrpSpPr>
            <p:nvPr/>
          </p:nvGrpSpPr>
          <p:grpSpPr bwMode="auto">
            <a:xfrm>
              <a:off x="4457176" y="269892"/>
              <a:ext cx="757615" cy="927874"/>
              <a:chOff x="3374" y="1588"/>
              <a:chExt cx="930" cy="1139"/>
            </a:xfrm>
            <a:solidFill>
              <a:schemeClr val="bg1"/>
            </a:solidFill>
          </p:grpSpPr>
          <p:sp>
            <p:nvSpPr>
              <p:cNvPr id="129" name="Freeform 120"/>
              <p:cNvSpPr>
                <a:spLocks noEditPoints="1"/>
              </p:cNvSpPr>
              <p:nvPr/>
            </p:nvSpPr>
            <p:spPr bwMode="auto">
              <a:xfrm>
                <a:off x="3374" y="2534"/>
                <a:ext cx="357" cy="193"/>
              </a:xfrm>
              <a:custGeom>
                <a:avLst/>
                <a:gdLst>
                  <a:gd name="T0" fmla="*/ 40 w 150"/>
                  <a:gd name="T1" fmla="*/ 47 h 81"/>
                  <a:gd name="T2" fmla="*/ 25 w 150"/>
                  <a:gd name="T3" fmla="*/ 39 h 81"/>
                  <a:gd name="T4" fmla="*/ 21 w 150"/>
                  <a:gd name="T5" fmla="*/ 24 h 81"/>
                  <a:gd name="T6" fmla="*/ 36 w 150"/>
                  <a:gd name="T7" fmla="*/ 16 h 81"/>
                  <a:gd name="T8" fmla="*/ 85 w 150"/>
                  <a:gd name="T9" fmla="*/ 27 h 81"/>
                  <a:gd name="T10" fmla="*/ 90 w 150"/>
                  <a:gd name="T11" fmla="*/ 28 h 81"/>
                  <a:gd name="T12" fmla="*/ 112 w 150"/>
                  <a:gd name="T13" fmla="*/ 36 h 81"/>
                  <a:gd name="T14" fmla="*/ 129 w 150"/>
                  <a:gd name="T15" fmla="*/ 45 h 81"/>
                  <a:gd name="T16" fmla="*/ 130 w 150"/>
                  <a:gd name="T17" fmla="*/ 57 h 81"/>
                  <a:gd name="T18" fmla="*/ 110 w 150"/>
                  <a:gd name="T19" fmla="*/ 65 h 81"/>
                  <a:gd name="T20" fmla="*/ 67 w 150"/>
                  <a:gd name="T21" fmla="*/ 55 h 81"/>
                  <a:gd name="T22" fmla="*/ 59 w 150"/>
                  <a:gd name="T23" fmla="*/ 53 h 81"/>
                  <a:gd name="T24" fmla="*/ 40 w 150"/>
                  <a:gd name="T25" fmla="*/ 47 h 81"/>
                  <a:gd name="T26" fmla="*/ 121 w 150"/>
                  <a:gd name="T27" fmla="*/ 21 h 81"/>
                  <a:gd name="T28" fmla="*/ 90 w 150"/>
                  <a:gd name="T29" fmla="*/ 11 h 81"/>
                  <a:gd name="T30" fmla="*/ 34 w 150"/>
                  <a:gd name="T31" fmla="*/ 1 h 81"/>
                  <a:gd name="T32" fmla="*/ 6 w 150"/>
                  <a:gd name="T33" fmla="*/ 21 h 81"/>
                  <a:gd name="T34" fmla="*/ 6 w 150"/>
                  <a:gd name="T35" fmla="*/ 47 h 81"/>
                  <a:gd name="T36" fmla="*/ 33 w 150"/>
                  <a:gd name="T37" fmla="*/ 62 h 81"/>
                  <a:gd name="T38" fmla="*/ 59 w 150"/>
                  <a:gd name="T39" fmla="*/ 70 h 81"/>
                  <a:gd name="T40" fmla="*/ 105 w 150"/>
                  <a:gd name="T41" fmla="*/ 80 h 81"/>
                  <a:gd name="T42" fmla="*/ 129 w 150"/>
                  <a:gd name="T43" fmla="*/ 77 h 81"/>
                  <a:gd name="T44" fmla="*/ 145 w 150"/>
                  <a:gd name="T45" fmla="*/ 61 h 81"/>
                  <a:gd name="T46" fmla="*/ 149 w 150"/>
                  <a:gd name="T47" fmla="*/ 42 h 81"/>
                  <a:gd name="T48" fmla="*/ 135 w 150"/>
                  <a:gd name="T49" fmla="*/ 27 h 81"/>
                  <a:gd name="T50" fmla="*/ 121 w 150"/>
                  <a:gd name="T5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81">
                    <a:moveTo>
                      <a:pt x="40" y="47"/>
                    </a:moveTo>
                    <a:cubicBezTo>
                      <a:pt x="33" y="44"/>
                      <a:pt x="28" y="41"/>
                      <a:pt x="25" y="39"/>
                    </a:cubicBezTo>
                    <a:cubicBezTo>
                      <a:pt x="19" y="35"/>
                      <a:pt x="17" y="30"/>
                      <a:pt x="21" y="24"/>
                    </a:cubicBezTo>
                    <a:cubicBezTo>
                      <a:pt x="23" y="20"/>
                      <a:pt x="28" y="17"/>
                      <a:pt x="36" y="16"/>
                    </a:cubicBezTo>
                    <a:cubicBezTo>
                      <a:pt x="43" y="16"/>
                      <a:pt x="60" y="19"/>
                      <a:pt x="85" y="27"/>
                    </a:cubicBezTo>
                    <a:cubicBezTo>
                      <a:pt x="90" y="28"/>
                      <a:pt x="90" y="28"/>
                      <a:pt x="90" y="28"/>
                    </a:cubicBezTo>
                    <a:cubicBezTo>
                      <a:pt x="99" y="31"/>
                      <a:pt x="106" y="33"/>
                      <a:pt x="112" y="36"/>
                    </a:cubicBezTo>
                    <a:cubicBezTo>
                      <a:pt x="121" y="39"/>
                      <a:pt x="127" y="42"/>
                      <a:pt x="129" y="45"/>
                    </a:cubicBezTo>
                    <a:cubicBezTo>
                      <a:pt x="132" y="49"/>
                      <a:pt x="133" y="53"/>
                      <a:pt x="130" y="57"/>
                    </a:cubicBezTo>
                    <a:cubicBezTo>
                      <a:pt x="127" y="63"/>
                      <a:pt x="120" y="66"/>
                      <a:pt x="110" y="65"/>
                    </a:cubicBezTo>
                    <a:cubicBezTo>
                      <a:pt x="100" y="64"/>
                      <a:pt x="86" y="61"/>
                      <a:pt x="67" y="55"/>
                    </a:cubicBezTo>
                    <a:cubicBezTo>
                      <a:pt x="59" y="53"/>
                      <a:pt x="59" y="53"/>
                      <a:pt x="59" y="53"/>
                    </a:cubicBezTo>
                    <a:cubicBezTo>
                      <a:pt x="52" y="51"/>
                      <a:pt x="46" y="49"/>
                      <a:pt x="40" y="47"/>
                    </a:cubicBezTo>
                    <a:close/>
                    <a:moveTo>
                      <a:pt x="121" y="21"/>
                    </a:moveTo>
                    <a:cubicBezTo>
                      <a:pt x="113" y="18"/>
                      <a:pt x="103" y="14"/>
                      <a:pt x="90" y="11"/>
                    </a:cubicBezTo>
                    <a:cubicBezTo>
                      <a:pt x="65" y="3"/>
                      <a:pt x="46" y="0"/>
                      <a:pt x="34" y="1"/>
                    </a:cubicBezTo>
                    <a:cubicBezTo>
                      <a:pt x="23" y="2"/>
                      <a:pt x="13" y="9"/>
                      <a:pt x="6" y="21"/>
                    </a:cubicBezTo>
                    <a:cubicBezTo>
                      <a:pt x="0" y="31"/>
                      <a:pt x="0" y="40"/>
                      <a:pt x="6" y="47"/>
                    </a:cubicBezTo>
                    <a:cubicBezTo>
                      <a:pt x="10" y="51"/>
                      <a:pt x="19" y="56"/>
                      <a:pt x="33" y="62"/>
                    </a:cubicBezTo>
                    <a:cubicBezTo>
                      <a:pt x="40" y="64"/>
                      <a:pt x="49" y="67"/>
                      <a:pt x="59" y="70"/>
                    </a:cubicBezTo>
                    <a:cubicBezTo>
                      <a:pt x="80" y="77"/>
                      <a:pt x="95" y="80"/>
                      <a:pt x="105" y="80"/>
                    </a:cubicBezTo>
                    <a:cubicBezTo>
                      <a:pt x="115" y="81"/>
                      <a:pt x="122" y="80"/>
                      <a:pt x="129" y="77"/>
                    </a:cubicBezTo>
                    <a:cubicBezTo>
                      <a:pt x="135" y="74"/>
                      <a:pt x="140" y="69"/>
                      <a:pt x="145" y="61"/>
                    </a:cubicBezTo>
                    <a:cubicBezTo>
                      <a:pt x="149" y="54"/>
                      <a:pt x="150" y="47"/>
                      <a:pt x="149" y="42"/>
                    </a:cubicBezTo>
                    <a:cubicBezTo>
                      <a:pt x="147" y="36"/>
                      <a:pt x="143" y="31"/>
                      <a:pt x="135" y="27"/>
                    </a:cubicBezTo>
                    <a:cubicBezTo>
                      <a:pt x="132" y="25"/>
                      <a:pt x="127" y="23"/>
                      <a:pt x="1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0" name="Freeform 121"/>
              <p:cNvSpPr>
                <a:spLocks noEditPoints="1"/>
              </p:cNvSpPr>
              <p:nvPr/>
            </p:nvSpPr>
            <p:spPr bwMode="auto">
              <a:xfrm>
                <a:off x="3564" y="2406"/>
                <a:ext cx="338" cy="185"/>
              </a:xfrm>
              <a:custGeom>
                <a:avLst/>
                <a:gdLst>
                  <a:gd name="T0" fmla="*/ 38 w 142"/>
                  <a:gd name="T1" fmla="*/ 34 h 78"/>
                  <a:gd name="T2" fmla="*/ 29 w 142"/>
                  <a:gd name="T3" fmla="*/ 29 h 78"/>
                  <a:gd name="T4" fmla="*/ 26 w 142"/>
                  <a:gd name="T5" fmla="*/ 21 h 78"/>
                  <a:gd name="T6" fmla="*/ 39 w 142"/>
                  <a:gd name="T7" fmla="*/ 16 h 78"/>
                  <a:gd name="T8" fmla="*/ 67 w 142"/>
                  <a:gd name="T9" fmla="*/ 22 h 78"/>
                  <a:gd name="T10" fmla="*/ 79 w 142"/>
                  <a:gd name="T11" fmla="*/ 26 h 78"/>
                  <a:gd name="T12" fmla="*/ 89 w 142"/>
                  <a:gd name="T13" fmla="*/ 31 h 78"/>
                  <a:gd name="T14" fmla="*/ 92 w 142"/>
                  <a:gd name="T15" fmla="*/ 40 h 78"/>
                  <a:gd name="T16" fmla="*/ 80 w 142"/>
                  <a:gd name="T17" fmla="*/ 45 h 78"/>
                  <a:gd name="T18" fmla="*/ 51 w 142"/>
                  <a:gd name="T19" fmla="*/ 38 h 78"/>
                  <a:gd name="T20" fmla="*/ 38 w 142"/>
                  <a:gd name="T21" fmla="*/ 34 h 78"/>
                  <a:gd name="T22" fmla="*/ 90 w 142"/>
                  <a:gd name="T23" fmla="*/ 12 h 78"/>
                  <a:gd name="T24" fmla="*/ 73 w 142"/>
                  <a:gd name="T25" fmla="*/ 7 h 78"/>
                  <a:gd name="T26" fmla="*/ 34 w 142"/>
                  <a:gd name="T27" fmla="*/ 0 h 78"/>
                  <a:gd name="T28" fmla="*/ 15 w 142"/>
                  <a:gd name="T29" fmla="*/ 11 h 78"/>
                  <a:gd name="T30" fmla="*/ 13 w 142"/>
                  <a:gd name="T31" fmla="*/ 19 h 78"/>
                  <a:gd name="T32" fmla="*/ 18 w 142"/>
                  <a:gd name="T33" fmla="*/ 28 h 78"/>
                  <a:gd name="T34" fmla="*/ 18 w 142"/>
                  <a:gd name="T35" fmla="*/ 28 h 78"/>
                  <a:gd name="T36" fmla="*/ 8 w 142"/>
                  <a:gd name="T37" fmla="*/ 25 h 78"/>
                  <a:gd name="T38" fmla="*/ 0 w 142"/>
                  <a:gd name="T39" fmla="*/ 39 h 78"/>
                  <a:gd name="T40" fmla="*/ 134 w 142"/>
                  <a:gd name="T41" fmla="*/ 78 h 78"/>
                  <a:gd name="T42" fmla="*/ 142 w 142"/>
                  <a:gd name="T43" fmla="*/ 64 h 78"/>
                  <a:gd name="T44" fmla="*/ 91 w 142"/>
                  <a:gd name="T45" fmla="*/ 49 h 78"/>
                  <a:gd name="T46" fmla="*/ 91 w 142"/>
                  <a:gd name="T47" fmla="*/ 49 h 78"/>
                  <a:gd name="T48" fmla="*/ 104 w 142"/>
                  <a:gd name="T49" fmla="*/ 45 h 78"/>
                  <a:gd name="T50" fmla="*/ 111 w 142"/>
                  <a:gd name="T51" fmla="*/ 39 h 78"/>
                  <a:gd name="T52" fmla="*/ 108 w 142"/>
                  <a:gd name="T53" fmla="*/ 22 h 78"/>
                  <a:gd name="T54" fmla="*/ 90 w 142"/>
                  <a:gd name="T55"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78">
                    <a:moveTo>
                      <a:pt x="38" y="34"/>
                    </a:moveTo>
                    <a:cubicBezTo>
                      <a:pt x="34" y="32"/>
                      <a:pt x="31" y="31"/>
                      <a:pt x="29" y="29"/>
                    </a:cubicBezTo>
                    <a:cubicBezTo>
                      <a:pt x="25" y="27"/>
                      <a:pt x="24" y="24"/>
                      <a:pt x="26" y="21"/>
                    </a:cubicBezTo>
                    <a:cubicBezTo>
                      <a:pt x="28" y="17"/>
                      <a:pt x="33" y="16"/>
                      <a:pt x="39" y="16"/>
                    </a:cubicBezTo>
                    <a:cubicBezTo>
                      <a:pt x="45" y="16"/>
                      <a:pt x="54" y="18"/>
                      <a:pt x="67" y="22"/>
                    </a:cubicBezTo>
                    <a:cubicBezTo>
                      <a:pt x="71" y="23"/>
                      <a:pt x="75" y="25"/>
                      <a:pt x="79" y="26"/>
                    </a:cubicBezTo>
                    <a:cubicBezTo>
                      <a:pt x="83" y="28"/>
                      <a:pt x="87" y="29"/>
                      <a:pt x="89" y="31"/>
                    </a:cubicBezTo>
                    <a:cubicBezTo>
                      <a:pt x="93" y="34"/>
                      <a:pt x="94" y="37"/>
                      <a:pt x="92" y="40"/>
                    </a:cubicBezTo>
                    <a:cubicBezTo>
                      <a:pt x="90" y="44"/>
                      <a:pt x="86" y="45"/>
                      <a:pt x="80" y="45"/>
                    </a:cubicBezTo>
                    <a:cubicBezTo>
                      <a:pt x="73" y="44"/>
                      <a:pt x="64" y="42"/>
                      <a:pt x="51" y="38"/>
                    </a:cubicBezTo>
                    <a:cubicBezTo>
                      <a:pt x="46" y="36"/>
                      <a:pt x="42" y="35"/>
                      <a:pt x="38" y="34"/>
                    </a:cubicBezTo>
                    <a:close/>
                    <a:moveTo>
                      <a:pt x="90" y="12"/>
                    </a:moveTo>
                    <a:cubicBezTo>
                      <a:pt x="85" y="11"/>
                      <a:pt x="79" y="9"/>
                      <a:pt x="73" y="7"/>
                    </a:cubicBezTo>
                    <a:cubicBezTo>
                      <a:pt x="56" y="2"/>
                      <a:pt x="43" y="0"/>
                      <a:pt x="34" y="0"/>
                    </a:cubicBezTo>
                    <a:cubicBezTo>
                      <a:pt x="25" y="1"/>
                      <a:pt x="19" y="4"/>
                      <a:pt x="15" y="11"/>
                    </a:cubicBezTo>
                    <a:cubicBezTo>
                      <a:pt x="13" y="14"/>
                      <a:pt x="13" y="16"/>
                      <a:pt x="13" y="19"/>
                    </a:cubicBezTo>
                    <a:cubicBezTo>
                      <a:pt x="14" y="22"/>
                      <a:pt x="16" y="25"/>
                      <a:pt x="18" y="28"/>
                    </a:cubicBezTo>
                    <a:cubicBezTo>
                      <a:pt x="18" y="28"/>
                      <a:pt x="18" y="28"/>
                      <a:pt x="18" y="28"/>
                    </a:cubicBezTo>
                    <a:cubicBezTo>
                      <a:pt x="8" y="25"/>
                      <a:pt x="8" y="25"/>
                      <a:pt x="8" y="25"/>
                    </a:cubicBezTo>
                    <a:cubicBezTo>
                      <a:pt x="0" y="39"/>
                      <a:pt x="0" y="39"/>
                      <a:pt x="0" y="39"/>
                    </a:cubicBezTo>
                    <a:cubicBezTo>
                      <a:pt x="134" y="78"/>
                      <a:pt x="134" y="78"/>
                      <a:pt x="134" y="78"/>
                    </a:cubicBezTo>
                    <a:cubicBezTo>
                      <a:pt x="142" y="64"/>
                      <a:pt x="142" y="64"/>
                      <a:pt x="142" y="64"/>
                    </a:cubicBezTo>
                    <a:cubicBezTo>
                      <a:pt x="91" y="49"/>
                      <a:pt x="91" y="49"/>
                      <a:pt x="91" y="49"/>
                    </a:cubicBezTo>
                    <a:cubicBezTo>
                      <a:pt x="91" y="49"/>
                      <a:pt x="91" y="49"/>
                      <a:pt x="91" y="49"/>
                    </a:cubicBezTo>
                    <a:cubicBezTo>
                      <a:pt x="97" y="48"/>
                      <a:pt x="102" y="46"/>
                      <a:pt x="104" y="45"/>
                    </a:cubicBezTo>
                    <a:cubicBezTo>
                      <a:pt x="107" y="43"/>
                      <a:pt x="109" y="41"/>
                      <a:pt x="111" y="39"/>
                    </a:cubicBezTo>
                    <a:cubicBezTo>
                      <a:pt x="114" y="33"/>
                      <a:pt x="113" y="27"/>
                      <a:pt x="108" y="22"/>
                    </a:cubicBezTo>
                    <a:cubicBezTo>
                      <a:pt x="105" y="19"/>
                      <a:pt x="99" y="16"/>
                      <a:pt x="9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1" name="Freeform 122"/>
              <p:cNvSpPr/>
              <p:nvPr/>
            </p:nvSpPr>
            <p:spPr bwMode="auto">
              <a:xfrm>
                <a:off x="3597" y="2290"/>
                <a:ext cx="298" cy="118"/>
              </a:xfrm>
              <a:custGeom>
                <a:avLst/>
                <a:gdLst>
                  <a:gd name="T0" fmla="*/ 124 w 298"/>
                  <a:gd name="T1" fmla="*/ 9 h 118"/>
                  <a:gd name="T2" fmla="*/ 91 w 298"/>
                  <a:gd name="T3" fmla="*/ 0 h 118"/>
                  <a:gd name="T4" fmla="*/ 79 w 298"/>
                  <a:gd name="T5" fmla="*/ 21 h 118"/>
                  <a:gd name="T6" fmla="*/ 19 w 298"/>
                  <a:gd name="T7" fmla="*/ 2 h 118"/>
                  <a:gd name="T8" fmla="*/ 0 w 298"/>
                  <a:gd name="T9" fmla="*/ 35 h 118"/>
                  <a:gd name="T10" fmla="*/ 60 w 298"/>
                  <a:gd name="T11" fmla="*/ 54 h 118"/>
                  <a:gd name="T12" fmla="*/ 48 w 298"/>
                  <a:gd name="T13" fmla="*/ 73 h 118"/>
                  <a:gd name="T14" fmla="*/ 79 w 298"/>
                  <a:gd name="T15" fmla="*/ 83 h 118"/>
                  <a:gd name="T16" fmla="*/ 91 w 298"/>
                  <a:gd name="T17" fmla="*/ 64 h 118"/>
                  <a:gd name="T18" fmla="*/ 279 w 298"/>
                  <a:gd name="T19" fmla="*/ 118 h 118"/>
                  <a:gd name="T20" fmla="*/ 298 w 298"/>
                  <a:gd name="T21" fmla="*/ 85 h 118"/>
                  <a:gd name="T22" fmla="*/ 112 w 298"/>
                  <a:gd name="T23" fmla="*/ 30 h 118"/>
                  <a:gd name="T24" fmla="*/ 124 w 298"/>
                  <a:gd name="T25" fmla="*/ 9 h 118"/>
                  <a:gd name="T26" fmla="*/ 124 w 298"/>
                  <a:gd name="T27" fmla="*/ 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8" h="118">
                    <a:moveTo>
                      <a:pt x="124" y="9"/>
                    </a:moveTo>
                    <a:lnTo>
                      <a:pt x="91" y="0"/>
                    </a:lnTo>
                    <a:lnTo>
                      <a:pt x="79" y="21"/>
                    </a:lnTo>
                    <a:lnTo>
                      <a:pt x="19" y="2"/>
                    </a:lnTo>
                    <a:lnTo>
                      <a:pt x="0" y="35"/>
                    </a:lnTo>
                    <a:lnTo>
                      <a:pt x="60" y="54"/>
                    </a:lnTo>
                    <a:lnTo>
                      <a:pt x="48" y="73"/>
                    </a:lnTo>
                    <a:lnTo>
                      <a:pt x="79" y="83"/>
                    </a:lnTo>
                    <a:lnTo>
                      <a:pt x="91" y="64"/>
                    </a:lnTo>
                    <a:lnTo>
                      <a:pt x="279" y="118"/>
                    </a:lnTo>
                    <a:lnTo>
                      <a:pt x="298" y="85"/>
                    </a:lnTo>
                    <a:lnTo>
                      <a:pt x="112" y="30"/>
                    </a:lnTo>
                    <a:lnTo>
                      <a:pt x="124" y="9"/>
                    </a:lnTo>
                    <a:lnTo>
                      <a:pt x="12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2" name="Freeform 123"/>
              <p:cNvSpPr>
                <a:spLocks noEditPoints="1"/>
              </p:cNvSpPr>
              <p:nvPr/>
            </p:nvSpPr>
            <p:spPr bwMode="auto">
              <a:xfrm>
                <a:off x="3623" y="2202"/>
                <a:ext cx="322" cy="121"/>
              </a:xfrm>
              <a:custGeom>
                <a:avLst/>
                <a:gdLst>
                  <a:gd name="T0" fmla="*/ 16 w 135"/>
                  <a:gd name="T1" fmla="*/ 1 h 51"/>
                  <a:gd name="T2" fmla="*/ 15 w 135"/>
                  <a:gd name="T3" fmla="*/ 1 h 51"/>
                  <a:gd name="T4" fmla="*/ 7 w 135"/>
                  <a:gd name="T5" fmla="*/ 1 h 51"/>
                  <a:gd name="T6" fmla="*/ 1 w 135"/>
                  <a:gd name="T7" fmla="*/ 6 h 51"/>
                  <a:gd name="T8" fmla="*/ 1 w 135"/>
                  <a:gd name="T9" fmla="*/ 12 h 51"/>
                  <a:gd name="T10" fmla="*/ 6 w 135"/>
                  <a:gd name="T11" fmla="*/ 16 h 51"/>
                  <a:gd name="T12" fmla="*/ 6 w 135"/>
                  <a:gd name="T13" fmla="*/ 16 h 51"/>
                  <a:gd name="T14" fmla="*/ 14 w 135"/>
                  <a:gd name="T15" fmla="*/ 16 h 51"/>
                  <a:gd name="T16" fmla="*/ 20 w 135"/>
                  <a:gd name="T17" fmla="*/ 11 h 51"/>
                  <a:gd name="T18" fmla="*/ 21 w 135"/>
                  <a:gd name="T19" fmla="*/ 5 h 51"/>
                  <a:gd name="T20" fmla="*/ 16 w 135"/>
                  <a:gd name="T21" fmla="*/ 1 h 51"/>
                  <a:gd name="T22" fmla="*/ 135 w 135"/>
                  <a:gd name="T23" fmla="*/ 37 h 51"/>
                  <a:gd name="T24" fmla="*/ 43 w 135"/>
                  <a:gd name="T25" fmla="*/ 10 h 51"/>
                  <a:gd name="T26" fmla="*/ 35 w 135"/>
                  <a:gd name="T27" fmla="*/ 24 h 51"/>
                  <a:gd name="T28" fmla="*/ 127 w 135"/>
                  <a:gd name="T29" fmla="*/ 51 h 51"/>
                  <a:gd name="T30" fmla="*/ 135 w 135"/>
                  <a:gd name="T31"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51">
                    <a:moveTo>
                      <a:pt x="16" y="1"/>
                    </a:moveTo>
                    <a:cubicBezTo>
                      <a:pt x="16" y="1"/>
                      <a:pt x="16" y="1"/>
                      <a:pt x="15" y="1"/>
                    </a:cubicBezTo>
                    <a:cubicBezTo>
                      <a:pt x="13" y="0"/>
                      <a:pt x="10" y="0"/>
                      <a:pt x="7" y="1"/>
                    </a:cubicBezTo>
                    <a:cubicBezTo>
                      <a:pt x="5" y="2"/>
                      <a:pt x="3" y="3"/>
                      <a:pt x="1" y="6"/>
                    </a:cubicBezTo>
                    <a:cubicBezTo>
                      <a:pt x="0" y="8"/>
                      <a:pt x="0" y="10"/>
                      <a:pt x="1" y="12"/>
                    </a:cubicBezTo>
                    <a:cubicBezTo>
                      <a:pt x="2" y="13"/>
                      <a:pt x="3" y="15"/>
                      <a:pt x="6" y="16"/>
                    </a:cubicBezTo>
                    <a:cubicBezTo>
                      <a:pt x="6" y="16"/>
                      <a:pt x="6" y="16"/>
                      <a:pt x="6" y="16"/>
                    </a:cubicBezTo>
                    <a:cubicBezTo>
                      <a:pt x="9" y="17"/>
                      <a:pt x="12" y="17"/>
                      <a:pt x="14" y="16"/>
                    </a:cubicBezTo>
                    <a:cubicBezTo>
                      <a:pt x="17" y="15"/>
                      <a:pt x="19" y="13"/>
                      <a:pt x="20" y="11"/>
                    </a:cubicBezTo>
                    <a:cubicBezTo>
                      <a:pt x="22" y="9"/>
                      <a:pt x="22" y="7"/>
                      <a:pt x="21" y="5"/>
                    </a:cubicBezTo>
                    <a:cubicBezTo>
                      <a:pt x="20" y="3"/>
                      <a:pt x="18" y="2"/>
                      <a:pt x="16" y="1"/>
                    </a:cubicBezTo>
                    <a:close/>
                    <a:moveTo>
                      <a:pt x="135" y="37"/>
                    </a:moveTo>
                    <a:cubicBezTo>
                      <a:pt x="43" y="10"/>
                      <a:pt x="43" y="10"/>
                      <a:pt x="43" y="10"/>
                    </a:cubicBezTo>
                    <a:cubicBezTo>
                      <a:pt x="35" y="24"/>
                      <a:pt x="35" y="24"/>
                      <a:pt x="35" y="24"/>
                    </a:cubicBezTo>
                    <a:cubicBezTo>
                      <a:pt x="127" y="51"/>
                      <a:pt x="127" y="51"/>
                      <a:pt x="127" y="51"/>
                    </a:cubicBezTo>
                    <a:cubicBezTo>
                      <a:pt x="135" y="37"/>
                      <a:pt x="135" y="37"/>
                      <a:pt x="13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3" name="Freeform 124"/>
              <p:cNvSpPr>
                <a:spLocks noEditPoints="1"/>
              </p:cNvSpPr>
              <p:nvPr/>
            </p:nvSpPr>
            <p:spPr bwMode="auto">
              <a:xfrm>
                <a:off x="3769" y="2090"/>
                <a:ext cx="245" cy="142"/>
              </a:xfrm>
              <a:custGeom>
                <a:avLst/>
                <a:gdLst>
                  <a:gd name="T0" fmla="*/ 30 w 103"/>
                  <a:gd name="T1" fmla="*/ 34 h 60"/>
                  <a:gd name="T2" fmla="*/ 20 w 103"/>
                  <a:gd name="T3" fmla="*/ 29 h 60"/>
                  <a:gd name="T4" fmla="*/ 19 w 103"/>
                  <a:gd name="T5" fmla="*/ 21 h 60"/>
                  <a:gd name="T6" fmla="*/ 30 w 103"/>
                  <a:gd name="T7" fmla="*/ 16 h 60"/>
                  <a:gd name="T8" fmla="*/ 63 w 103"/>
                  <a:gd name="T9" fmla="*/ 23 h 60"/>
                  <a:gd name="T10" fmla="*/ 74 w 103"/>
                  <a:gd name="T11" fmla="*/ 27 h 60"/>
                  <a:gd name="T12" fmla="*/ 83 w 103"/>
                  <a:gd name="T13" fmla="*/ 32 h 60"/>
                  <a:gd name="T14" fmla="*/ 85 w 103"/>
                  <a:gd name="T15" fmla="*/ 40 h 60"/>
                  <a:gd name="T16" fmla="*/ 75 w 103"/>
                  <a:gd name="T17" fmla="*/ 45 h 60"/>
                  <a:gd name="T18" fmla="*/ 40 w 103"/>
                  <a:gd name="T19" fmla="*/ 37 h 60"/>
                  <a:gd name="T20" fmla="*/ 30 w 103"/>
                  <a:gd name="T21" fmla="*/ 34 h 60"/>
                  <a:gd name="T22" fmla="*/ 79 w 103"/>
                  <a:gd name="T23" fmla="*/ 12 h 60"/>
                  <a:gd name="T24" fmla="*/ 67 w 103"/>
                  <a:gd name="T25" fmla="*/ 8 h 60"/>
                  <a:gd name="T26" fmla="*/ 24 w 103"/>
                  <a:gd name="T27" fmla="*/ 3 h 60"/>
                  <a:gd name="T28" fmla="*/ 4 w 103"/>
                  <a:gd name="T29" fmla="*/ 16 h 60"/>
                  <a:gd name="T30" fmla="*/ 4 w 103"/>
                  <a:gd name="T31" fmla="*/ 17 h 60"/>
                  <a:gd name="T32" fmla="*/ 4 w 103"/>
                  <a:gd name="T33" fmla="*/ 36 h 60"/>
                  <a:gd name="T34" fmla="*/ 25 w 103"/>
                  <a:gd name="T35" fmla="*/ 50 h 60"/>
                  <a:gd name="T36" fmla="*/ 39 w 103"/>
                  <a:gd name="T37" fmla="*/ 54 h 60"/>
                  <a:gd name="T38" fmla="*/ 77 w 103"/>
                  <a:gd name="T39" fmla="*/ 59 h 60"/>
                  <a:gd name="T40" fmla="*/ 100 w 103"/>
                  <a:gd name="T41" fmla="*/ 44 h 60"/>
                  <a:gd name="T42" fmla="*/ 100 w 103"/>
                  <a:gd name="T43" fmla="*/ 25 h 60"/>
                  <a:gd name="T44" fmla="*/ 79 w 103"/>
                  <a:gd name="T4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60">
                    <a:moveTo>
                      <a:pt x="30" y="34"/>
                    </a:moveTo>
                    <a:cubicBezTo>
                      <a:pt x="25" y="32"/>
                      <a:pt x="22" y="31"/>
                      <a:pt x="20" y="29"/>
                    </a:cubicBezTo>
                    <a:cubicBezTo>
                      <a:pt x="17" y="27"/>
                      <a:pt x="17" y="24"/>
                      <a:pt x="19" y="21"/>
                    </a:cubicBezTo>
                    <a:cubicBezTo>
                      <a:pt x="21" y="17"/>
                      <a:pt x="25" y="16"/>
                      <a:pt x="30" y="16"/>
                    </a:cubicBezTo>
                    <a:cubicBezTo>
                      <a:pt x="36" y="16"/>
                      <a:pt x="47" y="19"/>
                      <a:pt x="63" y="23"/>
                    </a:cubicBezTo>
                    <a:cubicBezTo>
                      <a:pt x="67" y="25"/>
                      <a:pt x="71" y="26"/>
                      <a:pt x="74" y="27"/>
                    </a:cubicBezTo>
                    <a:cubicBezTo>
                      <a:pt x="78" y="29"/>
                      <a:pt x="81" y="30"/>
                      <a:pt x="83" y="32"/>
                    </a:cubicBezTo>
                    <a:cubicBezTo>
                      <a:pt x="87" y="34"/>
                      <a:pt x="87" y="37"/>
                      <a:pt x="85" y="40"/>
                    </a:cubicBezTo>
                    <a:cubicBezTo>
                      <a:pt x="84" y="43"/>
                      <a:pt x="80" y="45"/>
                      <a:pt x="75" y="45"/>
                    </a:cubicBezTo>
                    <a:cubicBezTo>
                      <a:pt x="70" y="45"/>
                      <a:pt x="58" y="43"/>
                      <a:pt x="40" y="37"/>
                    </a:cubicBezTo>
                    <a:cubicBezTo>
                      <a:pt x="36" y="36"/>
                      <a:pt x="32" y="35"/>
                      <a:pt x="30" y="34"/>
                    </a:cubicBezTo>
                    <a:close/>
                    <a:moveTo>
                      <a:pt x="79" y="12"/>
                    </a:moveTo>
                    <a:cubicBezTo>
                      <a:pt x="75" y="10"/>
                      <a:pt x="71" y="9"/>
                      <a:pt x="67" y="8"/>
                    </a:cubicBezTo>
                    <a:cubicBezTo>
                      <a:pt x="48" y="2"/>
                      <a:pt x="33" y="0"/>
                      <a:pt x="24" y="3"/>
                    </a:cubicBezTo>
                    <a:cubicBezTo>
                      <a:pt x="15" y="5"/>
                      <a:pt x="8" y="9"/>
                      <a:pt x="4" y="16"/>
                    </a:cubicBezTo>
                    <a:cubicBezTo>
                      <a:pt x="4" y="17"/>
                      <a:pt x="4" y="17"/>
                      <a:pt x="4" y="17"/>
                    </a:cubicBezTo>
                    <a:cubicBezTo>
                      <a:pt x="0" y="23"/>
                      <a:pt x="0" y="30"/>
                      <a:pt x="4" y="36"/>
                    </a:cubicBezTo>
                    <a:cubicBezTo>
                      <a:pt x="7" y="41"/>
                      <a:pt x="14" y="45"/>
                      <a:pt x="25" y="50"/>
                    </a:cubicBezTo>
                    <a:cubicBezTo>
                      <a:pt x="29" y="51"/>
                      <a:pt x="34" y="53"/>
                      <a:pt x="39" y="54"/>
                    </a:cubicBezTo>
                    <a:cubicBezTo>
                      <a:pt x="55" y="59"/>
                      <a:pt x="67" y="60"/>
                      <a:pt x="77" y="59"/>
                    </a:cubicBezTo>
                    <a:cubicBezTo>
                      <a:pt x="87" y="57"/>
                      <a:pt x="95" y="52"/>
                      <a:pt x="100" y="44"/>
                    </a:cubicBezTo>
                    <a:cubicBezTo>
                      <a:pt x="103" y="38"/>
                      <a:pt x="103" y="31"/>
                      <a:pt x="100" y="25"/>
                    </a:cubicBezTo>
                    <a:cubicBezTo>
                      <a:pt x="97" y="20"/>
                      <a:pt x="90" y="16"/>
                      <a:pt x="7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4" name="Freeform 125"/>
              <p:cNvSpPr/>
              <p:nvPr/>
            </p:nvSpPr>
            <p:spPr bwMode="auto">
              <a:xfrm>
                <a:off x="3838" y="1933"/>
                <a:ext cx="283" cy="166"/>
              </a:xfrm>
              <a:custGeom>
                <a:avLst/>
                <a:gdLst>
                  <a:gd name="T0" fmla="*/ 119 w 119"/>
                  <a:gd name="T1" fmla="*/ 26 h 70"/>
                  <a:gd name="T2" fmla="*/ 47 w 119"/>
                  <a:gd name="T3" fmla="*/ 5 h 70"/>
                  <a:gd name="T4" fmla="*/ 16 w 119"/>
                  <a:gd name="T5" fmla="*/ 14 h 70"/>
                  <a:gd name="T6" fmla="*/ 18 w 119"/>
                  <a:gd name="T7" fmla="*/ 31 h 70"/>
                  <a:gd name="T8" fmla="*/ 17 w 119"/>
                  <a:gd name="T9" fmla="*/ 31 h 70"/>
                  <a:gd name="T10" fmla="*/ 8 w 119"/>
                  <a:gd name="T11" fmla="*/ 29 h 70"/>
                  <a:gd name="T12" fmla="*/ 0 w 119"/>
                  <a:gd name="T13" fmla="*/ 43 h 70"/>
                  <a:gd name="T14" fmla="*/ 93 w 119"/>
                  <a:gd name="T15" fmla="*/ 70 h 70"/>
                  <a:gd name="T16" fmla="*/ 101 w 119"/>
                  <a:gd name="T17" fmla="*/ 56 h 70"/>
                  <a:gd name="T18" fmla="*/ 34 w 119"/>
                  <a:gd name="T19" fmla="*/ 37 h 70"/>
                  <a:gd name="T20" fmla="*/ 32 w 119"/>
                  <a:gd name="T21" fmla="*/ 36 h 70"/>
                  <a:gd name="T22" fmla="*/ 25 w 119"/>
                  <a:gd name="T23" fmla="*/ 31 h 70"/>
                  <a:gd name="T24" fmla="*/ 25 w 119"/>
                  <a:gd name="T25" fmla="*/ 24 h 70"/>
                  <a:gd name="T26" fmla="*/ 44 w 119"/>
                  <a:gd name="T27" fmla="*/ 20 h 70"/>
                  <a:gd name="T28" fmla="*/ 111 w 119"/>
                  <a:gd name="T29" fmla="*/ 39 h 70"/>
                  <a:gd name="T30" fmla="*/ 119 w 119"/>
                  <a:gd name="T31"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70">
                    <a:moveTo>
                      <a:pt x="119" y="26"/>
                    </a:moveTo>
                    <a:cubicBezTo>
                      <a:pt x="47" y="5"/>
                      <a:pt x="47" y="5"/>
                      <a:pt x="47" y="5"/>
                    </a:cubicBezTo>
                    <a:cubicBezTo>
                      <a:pt x="32" y="0"/>
                      <a:pt x="22" y="3"/>
                      <a:pt x="16" y="14"/>
                    </a:cubicBezTo>
                    <a:cubicBezTo>
                      <a:pt x="12" y="20"/>
                      <a:pt x="13" y="26"/>
                      <a:pt x="18" y="31"/>
                    </a:cubicBezTo>
                    <a:cubicBezTo>
                      <a:pt x="17" y="31"/>
                      <a:pt x="17" y="31"/>
                      <a:pt x="17" y="31"/>
                    </a:cubicBezTo>
                    <a:cubicBezTo>
                      <a:pt x="8" y="29"/>
                      <a:pt x="8" y="29"/>
                      <a:pt x="8" y="29"/>
                    </a:cubicBezTo>
                    <a:cubicBezTo>
                      <a:pt x="0" y="43"/>
                      <a:pt x="0" y="43"/>
                      <a:pt x="0" y="43"/>
                    </a:cubicBezTo>
                    <a:cubicBezTo>
                      <a:pt x="93" y="70"/>
                      <a:pt x="93" y="70"/>
                      <a:pt x="93" y="70"/>
                    </a:cubicBezTo>
                    <a:cubicBezTo>
                      <a:pt x="101" y="56"/>
                      <a:pt x="101" y="56"/>
                      <a:pt x="101" y="56"/>
                    </a:cubicBezTo>
                    <a:cubicBezTo>
                      <a:pt x="34" y="37"/>
                      <a:pt x="34" y="37"/>
                      <a:pt x="34" y="37"/>
                    </a:cubicBezTo>
                    <a:cubicBezTo>
                      <a:pt x="33" y="36"/>
                      <a:pt x="32" y="36"/>
                      <a:pt x="32" y="36"/>
                    </a:cubicBezTo>
                    <a:cubicBezTo>
                      <a:pt x="29" y="35"/>
                      <a:pt x="26" y="33"/>
                      <a:pt x="25" y="31"/>
                    </a:cubicBezTo>
                    <a:cubicBezTo>
                      <a:pt x="24" y="29"/>
                      <a:pt x="24" y="27"/>
                      <a:pt x="25" y="24"/>
                    </a:cubicBezTo>
                    <a:cubicBezTo>
                      <a:pt x="29" y="18"/>
                      <a:pt x="35" y="17"/>
                      <a:pt x="44" y="20"/>
                    </a:cubicBezTo>
                    <a:cubicBezTo>
                      <a:pt x="111" y="39"/>
                      <a:pt x="111" y="39"/>
                      <a:pt x="111" y="39"/>
                    </a:cubicBezTo>
                    <a:cubicBezTo>
                      <a:pt x="119" y="26"/>
                      <a:pt x="119"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5" name="Freeform 126"/>
              <p:cNvSpPr>
                <a:spLocks noEditPoints="1"/>
              </p:cNvSpPr>
              <p:nvPr/>
            </p:nvSpPr>
            <p:spPr bwMode="auto">
              <a:xfrm>
                <a:off x="3861" y="1588"/>
                <a:ext cx="443" cy="271"/>
              </a:xfrm>
              <a:custGeom>
                <a:avLst/>
                <a:gdLst>
                  <a:gd name="T0" fmla="*/ 31 w 186"/>
                  <a:gd name="T1" fmla="*/ 48 h 114"/>
                  <a:gd name="T2" fmla="*/ 28 w 186"/>
                  <a:gd name="T3" fmla="*/ 37 h 114"/>
                  <a:gd name="T4" fmla="*/ 42 w 186"/>
                  <a:gd name="T5" fmla="*/ 32 h 114"/>
                  <a:gd name="T6" fmla="*/ 89 w 186"/>
                  <a:gd name="T7" fmla="*/ 46 h 114"/>
                  <a:gd name="T8" fmla="*/ 80 w 186"/>
                  <a:gd name="T9" fmla="*/ 62 h 114"/>
                  <a:gd name="T10" fmla="*/ 32 w 186"/>
                  <a:gd name="T11" fmla="*/ 48 h 114"/>
                  <a:gd name="T12" fmla="*/ 31 w 186"/>
                  <a:gd name="T13" fmla="*/ 48 h 114"/>
                  <a:gd name="T14" fmla="*/ 186 w 186"/>
                  <a:gd name="T15" fmla="*/ 40 h 114"/>
                  <a:gd name="T16" fmla="*/ 60 w 186"/>
                  <a:gd name="T17" fmla="*/ 3 h 114"/>
                  <a:gd name="T18" fmla="*/ 29 w 186"/>
                  <a:gd name="T19" fmla="*/ 9 h 114"/>
                  <a:gd name="T20" fmla="*/ 8 w 186"/>
                  <a:gd name="T21" fmla="*/ 31 h 114"/>
                  <a:gd name="T22" fmla="*/ 0 w 186"/>
                  <a:gd name="T23" fmla="*/ 57 h 114"/>
                  <a:gd name="T24" fmla="*/ 14 w 186"/>
                  <a:gd name="T25" fmla="*/ 76 h 114"/>
                  <a:gd name="T26" fmla="*/ 16 w 186"/>
                  <a:gd name="T27" fmla="*/ 77 h 114"/>
                  <a:gd name="T28" fmla="*/ 142 w 186"/>
                  <a:gd name="T29" fmla="*/ 114 h 114"/>
                  <a:gd name="T30" fmla="*/ 159 w 186"/>
                  <a:gd name="T31" fmla="*/ 86 h 114"/>
                  <a:gd name="T32" fmla="*/ 99 w 186"/>
                  <a:gd name="T33" fmla="*/ 68 h 114"/>
                  <a:gd name="T34" fmla="*/ 109 w 186"/>
                  <a:gd name="T35" fmla="*/ 51 h 114"/>
                  <a:gd name="T36" fmla="*/ 169 w 186"/>
                  <a:gd name="T37" fmla="*/ 69 h 114"/>
                  <a:gd name="T38" fmla="*/ 186 w 186"/>
                  <a:gd name="T39"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14">
                    <a:moveTo>
                      <a:pt x="31" y="48"/>
                    </a:moveTo>
                    <a:cubicBezTo>
                      <a:pt x="26" y="46"/>
                      <a:pt x="25" y="42"/>
                      <a:pt x="28" y="37"/>
                    </a:cubicBezTo>
                    <a:cubicBezTo>
                      <a:pt x="31" y="32"/>
                      <a:pt x="36" y="30"/>
                      <a:pt x="42" y="32"/>
                    </a:cubicBezTo>
                    <a:cubicBezTo>
                      <a:pt x="89" y="46"/>
                      <a:pt x="89" y="46"/>
                      <a:pt x="89" y="46"/>
                    </a:cubicBezTo>
                    <a:cubicBezTo>
                      <a:pt x="80" y="62"/>
                      <a:pt x="80" y="62"/>
                      <a:pt x="80" y="62"/>
                    </a:cubicBezTo>
                    <a:cubicBezTo>
                      <a:pt x="32" y="48"/>
                      <a:pt x="32" y="48"/>
                      <a:pt x="32" y="48"/>
                    </a:cubicBezTo>
                    <a:cubicBezTo>
                      <a:pt x="32" y="48"/>
                      <a:pt x="31" y="48"/>
                      <a:pt x="31" y="48"/>
                    </a:cubicBezTo>
                    <a:close/>
                    <a:moveTo>
                      <a:pt x="186" y="40"/>
                    </a:moveTo>
                    <a:cubicBezTo>
                      <a:pt x="60" y="3"/>
                      <a:pt x="60" y="3"/>
                      <a:pt x="60" y="3"/>
                    </a:cubicBezTo>
                    <a:cubicBezTo>
                      <a:pt x="50" y="0"/>
                      <a:pt x="39" y="2"/>
                      <a:pt x="29" y="9"/>
                    </a:cubicBezTo>
                    <a:cubicBezTo>
                      <a:pt x="20" y="15"/>
                      <a:pt x="14" y="22"/>
                      <a:pt x="8" y="31"/>
                    </a:cubicBezTo>
                    <a:cubicBezTo>
                      <a:pt x="3" y="40"/>
                      <a:pt x="0" y="49"/>
                      <a:pt x="0" y="57"/>
                    </a:cubicBezTo>
                    <a:cubicBezTo>
                      <a:pt x="1" y="67"/>
                      <a:pt x="5" y="73"/>
                      <a:pt x="14" y="76"/>
                    </a:cubicBezTo>
                    <a:cubicBezTo>
                      <a:pt x="14" y="77"/>
                      <a:pt x="15" y="77"/>
                      <a:pt x="16" y="77"/>
                    </a:cubicBezTo>
                    <a:cubicBezTo>
                      <a:pt x="142" y="114"/>
                      <a:pt x="142" y="114"/>
                      <a:pt x="142" y="114"/>
                    </a:cubicBezTo>
                    <a:cubicBezTo>
                      <a:pt x="159" y="86"/>
                      <a:pt x="159" y="86"/>
                      <a:pt x="159" y="86"/>
                    </a:cubicBezTo>
                    <a:cubicBezTo>
                      <a:pt x="99" y="68"/>
                      <a:pt x="99" y="68"/>
                      <a:pt x="99" y="68"/>
                    </a:cubicBezTo>
                    <a:cubicBezTo>
                      <a:pt x="109" y="51"/>
                      <a:pt x="109" y="51"/>
                      <a:pt x="109" y="51"/>
                    </a:cubicBezTo>
                    <a:cubicBezTo>
                      <a:pt x="169" y="69"/>
                      <a:pt x="169" y="69"/>
                      <a:pt x="169" y="69"/>
                    </a:cubicBezTo>
                    <a:cubicBezTo>
                      <a:pt x="186" y="40"/>
                      <a:pt x="186" y="40"/>
                      <a:pt x="18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3" name="Group 129"/>
            <p:cNvGrpSpPr>
              <a:grpSpLocks noChangeAspect="1"/>
            </p:cNvGrpSpPr>
            <p:nvPr/>
          </p:nvGrpSpPr>
          <p:grpSpPr bwMode="auto">
            <a:xfrm>
              <a:off x="5363493" y="483687"/>
              <a:ext cx="913129" cy="1009906"/>
              <a:chOff x="3333" y="1593"/>
              <a:chExt cx="1019" cy="1127"/>
            </a:xfrm>
            <a:solidFill>
              <a:schemeClr val="bg1"/>
            </a:solidFill>
          </p:grpSpPr>
          <p:sp>
            <p:nvSpPr>
              <p:cNvPr id="122" name="Freeform 130"/>
              <p:cNvSpPr>
                <a:spLocks noEditPoints="1"/>
              </p:cNvSpPr>
              <p:nvPr/>
            </p:nvSpPr>
            <p:spPr bwMode="auto">
              <a:xfrm>
                <a:off x="3333" y="2516"/>
                <a:ext cx="352" cy="204"/>
              </a:xfrm>
              <a:custGeom>
                <a:avLst/>
                <a:gdLst>
                  <a:gd name="T0" fmla="*/ 57 w 148"/>
                  <a:gd name="T1" fmla="*/ 54 h 86"/>
                  <a:gd name="T2" fmla="*/ 25 w 148"/>
                  <a:gd name="T3" fmla="*/ 37 h 86"/>
                  <a:gd name="T4" fmla="*/ 22 w 148"/>
                  <a:gd name="T5" fmla="*/ 22 h 86"/>
                  <a:gd name="T6" fmla="*/ 38 w 148"/>
                  <a:gd name="T7" fmla="*/ 15 h 86"/>
                  <a:gd name="T8" fmla="*/ 85 w 148"/>
                  <a:gd name="T9" fmla="*/ 29 h 86"/>
                  <a:gd name="T10" fmla="*/ 86 w 148"/>
                  <a:gd name="T11" fmla="*/ 29 h 86"/>
                  <a:gd name="T12" fmla="*/ 91 w 148"/>
                  <a:gd name="T13" fmla="*/ 31 h 86"/>
                  <a:gd name="T14" fmla="*/ 127 w 148"/>
                  <a:gd name="T15" fmla="*/ 50 h 86"/>
                  <a:gd name="T16" fmla="*/ 127 w 148"/>
                  <a:gd name="T17" fmla="*/ 62 h 86"/>
                  <a:gd name="T18" fmla="*/ 106 w 148"/>
                  <a:gd name="T19" fmla="*/ 69 h 86"/>
                  <a:gd name="T20" fmla="*/ 65 w 148"/>
                  <a:gd name="T21" fmla="*/ 57 h 86"/>
                  <a:gd name="T22" fmla="*/ 65 w 148"/>
                  <a:gd name="T23" fmla="*/ 56 h 86"/>
                  <a:gd name="T24" fmla="*/ 57 w 148"/>
                  <a:gd name="T25" fmla="*/ 54 h 86"/>
                  <a:gd name="T26" fmla="*/ 93 w 148"/>
                  <a:gd name="T27" fmla="*/ 13 h 86"/>
                  <a:gd name="T28" fmla="*/ 39 w 148"/>
                  <a:gd name="T29" fmla="*/ 0 h 86"/>
                  <a:gd name="T30" fmla="*/ 8 w 148"/>
                  <a:gd name="T31" fmla="*/ 18 h 86"/>
                  <a:gd name="T32" fmla="*/ 5 w 148"/>
                  <a:gd name="T33" fmla="*/ 44 h 86"/>
                  <a:gd name="T34" fmla="*/ 55 w 148"/>
                  <a:gd name="T35" fmla="*/ 71 h 86"/>
                  <a:gd name="T36" fmla="*/ 99 w 148"/>
                  <a:gd name="T37" fmla="*/ 84 h 86"/>
                  <a:gd name="T38" fmla="*/ 123 w 148"/>
                  <a:gd name="T39" fmla="*/ 82 h 86"/>
                  <a:gd name="T40" fmla="*/ 141 w 148"/>
                  <a:gd name="T41" fmla="*/ 68 h 86"/>
                  <a:gd name="T42" fmla="*/ 147 w 148"/>
                  <a:gd name="T43" fmla="*/ 48 h 86"/>
                  <a:gd name="T44" fmla="*/ 135 w 148"/>
                  <a:gd name="T45" fmla="*/ 33 h 86"/>
                  <a:gd name="T46" fmla="*/ 93 w 148"/>
                  <a:gd name="T47"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86">
                    <a:moveTo>
                      <a:pt x="57" y="54"/>
                    </a:moveTo>
                    <a:cubicBezTo>
                      <a:pt x="41" y="47"/>
                      <a:pt x="30" y="42"/>
                      <a:pt x="25" y="37"/>
                    </a:cubicBezTo>
                    <a:cubicBezTo>
                      <a:pt x="19" y="33"/>
                      <a:pt x="18" y="28"/>
                      <a:pt x="22" y="22"/>
                    </a:cubicBezTo>
                    <a:cubicBezTo>
                      <a:pt x="26" y="18"/>
                      <a:pt x="31" y="16"/>
                      <a:pt x="38" y="15"/>
                    </a:cubicBezTo>
                    <a:cubicBezTo>
                      <a:pt x="46" y="15"/>
                      <a:pt x="61" y="20"/>
                      <a:pt x="85" y="29"/>
                    </a:cubicBezTo>
                    <a:cubicBezTo>
                      <a:pt x="86" y="29"/>
                      <a:pt x="86" y="29"/>
                      <a:pt x="86" y="29"/>
                    </a:cubicBezTo>
                    <a:cubicBezTo>
                      <a:pt x="91" y="31"/>
                      <a:pt x="91" y="31"/>
                      <a:pt x="91" y="31"/>
                    </a:cubicBezTo>
                    <a:cubicBezTo>
                      <a:pt x="112" y="39"/>
                      <a:pt x="124" y="46"/>
                      <a:pt x="127" y="50"/>
                    </a:cubicBezTo>
                    <a:cubicBezTo>
                      <a:pt x="130" y="54"/>
                      <a:pt x="130" y="59"/>
                      <a:pt x="127" y="62"/>
                    </a:cubicBezTo>
                    <a:cubicBezTo>
                      <a:pt x="123" y="68"/>
                      <a:pt x="116" y="71"/>
                      <a:pt x="106" y="69"/>
                    </a:cubicBezTo>
                    <a:cubicBezTo>
                      <a:pt x="97" y="67"/>
                      <a:pt x="83" y="63"/>
                      <a:pt x="65" y="57"/>
                    </a:cubicBezTo>
                    <a:cubicBezTo>
                      <a:pt x="65" y="56"/>
                      <a:pt x="65" y="56"/>
                      <a:pt x="65" y="56"/>
                    </a:cubicBezTo>
                    <a:cubicBezTo>
                      <a:pt x="57" y="54"/>
                      <a:pt x="57" y="54"/>
                      <a:pt x="57" y="54"/>
                    </a:cubicBezTo>
                    <a:close/>
                    <a:moveTo>
                      <a:pt x="93" y="13"/>
                    </a:moveTo>
                    <a:cubicBezTo>
                      <a:pt x="69" y="4"/>
                      <a:pt x="51" y="0"/>
                      <a:pt x="39" y="0"/>
                    </a:cubicBezTo>
                    <a:cubicBezTo>
                      <a:pt x="27" y="0"/>
                      <a:pt x="17" y="6"/>
                      <a:pt x="8" y="18"/>
                    </a:cubicBezTo>
                    <a:cubicBezTo>
                      <a:pt x="1" y="28"/>
                      <a:pt x="0" y="36"/>
                      <a:pt x="5" y="44"/>
                    </a:cubicBezTo>
                    <a:cubicBezTo>
                      <a:pt x="10" y="51"/>
                      <a:pt x="27" y="60"/>
                      <a:pt x="55" y="71"/>
                    </a:cubicBezTo>
                    <a:cubicBezTo>
                      <a:pt x="75" y="79"/>
                      <a:pt x="90" y="83"/>
                      <a:pt x="99" y="84"/>
                    </a:cubicBezTo>
                    <a:cubicBezTo>
                      <a:pt x="109" y="86"/>
                      <a:pt x="117" y="85"/>
                      <a:pt x="123" y="82"/>
                    </a:cubicBezTo>
                    <a:cubicBezTo>
                      <a:pt x="130" y="80"/>
                      <a:pt x="135" y="75"/>
                      <a:pt x="141" y="68"/>
                    </a:cubicBezTo>
                    <a:cubicBezTo>
                      <a:pt x="146" y="60"/>
                      <a:pt x="148" y="54"/>
                      <a:pt x="147" y="48"/>
                    </a:cubicBezTo>
                    <a:cubicBezTo>
                      <a:pt x="146" y="43"/>
                      <a:pt x="142" y="38"/>
                      <a:pt x="135" y="33"/>
                    </a:cubicBezTo>
                    <a:cubicBezTo>
                      <a:pt x="128" y="28"/>
                      <a:pt x="114" y="21"/>
                      <a:pt x="9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3" name="Freeform 131"/>
              <p:cNvSpPr>
                <a:spLocks noEditPoints="1"/>
              </p:cNvSpPr>
              <p:nvPr/>
            </p:nvSpPr>
            <p:spPr bwMode="auto">
              <a:xfrm>
                <a:off x="3538" y="2397"/>
                <a:ext cx="326" cy="202"/>
              </a:xfrm>
              <a:custGeom>
                <a:avLst/>
                <a:gdLst>
                  <a:gd name="T0" fmla="*/ 51 w 137"/>
                  <a:gd name="T1" fmla="*/ 39 h 85"/>
                  <a:gd name="T2" fmla="*/ 50 w 137"/>
                  <a:gd name="T3" fmla="*/ 39 h 85"/>
                  <a:gd name="T4" fmla="*/ 30 w 137"/>
                  <a:gd name="T5" fmla="*/ 29 h 85"/>
                  <a:gd name="T6" fmla="*/ 28 w 137"/>
                  <a:gd name="T7" fmla="*/ 20 h 85"/>
                  <a:gd name="T8" fmla="*/ 41 w 137"/>
                  <a:gd name="T9" fmla="*/ 16 h 85"/>
                  <a:gd name="T10" fmla="*/ 68 w 137"/>
                  <a:gd name="T11" fmla="*/ 24 h 85"/>
                  <a:gd name="T12" fmla="*/ 89 w 137"/>
                  <a:gd name="T13" fmla="*/ 35 h 85"/>
                  <a:gd name="T14" fmla="*/ 91 w 137"/>
                  <a:gd name="T15" fmla="*/ 44 h 85"/>
                  <a:gd name="T16" fmla="*/ 78 w 137"/>
                  <a:gd name="T17" fmla="*/ 48 h 85"/>
                  <a:gd name="T18" fmla="*/ 51 w 137"/>
                  <a:gd name="T19" fmla="*/ 39 h 85"/>
                  <a:gd name="T20" fmla="*/ 75 w 137"/>
                  <a:gd name="T21" fmla="*/ 9 h 85"/>
                  <a:gd name="T22" fmla="*/ 38 w 137"/>
                  <a:gd name="T23" fmla="*/ 0 h 85"/>
                  <a:gd name="T24" fmla="*/ 18 w 137"/>
                  <a:gd name="T25" fmla="*/ 10 h 85"/>
                  <a:gd name="T26" fmla="*/ 15 w 137"/>
                  <a:gd name="T27" fmla="*/ 18 h 85"/>
                  <a:gd name="T28" fmla="*/ 19 w 137"/>
                  <a:gd name="T29" fmla="*/ 27 h 85"/>
                  <a:gd name="T30" fmla="*/ 19 w 137"/>
                  <a:gd name="T31" fmla="*/ 27 h 85"/>
                  <a:gd name="T32" fmla="*/ 9 w 137"/>
                  <a:gd name="T33" fmla="*/ 24 h 85"/>
                  <a:gd name="T34" fmla="*/ 0 w 137"/>
                  <a:gd name="T35" fmla="*/ 37 h 85"/>
                  <a:gd name="T36" fmla="*/ 127 w 137"/>
                  <a:gd name="T37" fmla="*/ 85 h 85"/>
                  <a:gd name="T38" fmla="*/ 137 w 137"/>
                  <a:gd name="T39" fmla="*/ 72 h 85"/>
                  <a:gd name="T40" fmla="*/ 88 w 137"/>
                  <a:gd name="T41" fmla="*/ 53 h 85"/>
                  <a:gd name="T42" fmla="*/ 88 w 137"/>
                  <a:gd name="T43" fmla="*/ 53 h 85"/>
                  <a:gd name="T44" fmla="*/ 102 w 137"/>
                  <a:gd name="T45" fmla="*/ 50 h 85"/>
                  <a:gd name="T46" fmla="*/ 109 w 137"/>
                  <a:gd name="T47" fmla="*/ 44 h 85"/>
                  <a:gd name="T48" fmla="*/ 109 w 137"/>
                  <a:gd name="T49" fmla="*/ 27 h 85"/>
                  <a:gd name="T50" fmla="*/ 75 w 137"/>
                  <a:gd name="T5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85">
                    <a:moveTo>
                      <a:pt x="51" y="39"/>
                    </a:moveTo>
                    <a:cubicBezTo>
                      <a:pt x="51" y="39"/>
                      <a:pt x="50" y="39"/>
                      <a:pt x="50" y="39"/>
                    </a:cubicBezTo>
                    <a:cubicBezTo>
                      <a:pt x="40" y="35"/>
                      <a:pt x="33" y="32"/>
                      <a:pt x="30" y="29"/>
                    </a:cubicBezTo>
                    <a:cubicBezTo>
                      <a:pt x="26" y="26"/>
                      <a:pt x="26" y="23"/>
                      <a:pt x="28" y="20"/>
                    </a:cubicBezTo>
                    <a:cubicBezTo>
                      <a:pt x="30" y="17"/>
                      <a:pt x="35" y="16"/>
                      <a:pt x="41" y="16"/>
                    </a:cubicBezTo>
                    <a:cubicBezTo>
                      <a:pt x="47" y="17"/>
                      <a:pt x="56" y="20"/>
                      <a:pt x="68" y="24"/>
                    </a:cubicBezTo>
                    <a:cubicBezTo>
                      <a:pt x="78" y="28"/>
                      <a:pt x="85" y="32"/>
                      <a:pt x="89" y="35"/>
                    </a:cubicBezTo>
                    <a:cubicBezTo>
                      <a:pt x="92" y="38"/>
                      <a:pt x="93" y="41"/>
                      <a:pt x="91" y="44"/>
                    </a:cubicBezTo>
                    <a:cubicBezTo>
                      <a:pt x="88" y="48"/>
                      <a:pt x="84" y="49"/>
                      <a:pt x="78" y="48"/>
                    </a:cubicBezTo>
                    <a:cubicBezTo>
                      <a:pt x="72" y="47"/>
                      <a:pt x="63" y="44"/>
                      <a:pt x="51" y="39"/>
                    </a:cubicBezTo>
                    <a:close/>
                    <a:moveTo>
                      <a:pt x="75" y="9"/>
                    </a:moveTo>
                    <a:cubicBezTo>
                      <a:pt x="59" y="3"/>
                      <a:pt x="47" y="0"/>
                      <a:pt x="38" y="0"/>
                    </a:cubicBezTo>
                    <a:cubicBezTo>
                      <a:pt x="29" y="0"/>
                      <a:pt x="22" y="3"/>
                      <a:pt x="18" y="10"/>
                    </a:cubicBezTo>
                    <a:cubicBezTo>
                      <a:pt x="16" y="12"/>
                      <a:pt x="15" y="15"/>
                      <a:pt x="15" y="18"/>
                    </a:cubicBezTo>
                    <a:cubicBezTo>
                      <a:pt x="16" y="20"/>
                      <a:pt x="17" y="23"/>
                      <a:pt x="19" y="27"/>
                    </a:cubicBezTo>
                    <a:cubicBezTo>
                      <a:pt x="19" y="27"/>
                      <a:pt x="19" y="27"/>
                      <a:pt x="19" y="27"/>
                    </a:cubicBezTo>
                    <a:cubicBezTo>
                      <a:pt x="9" y="24"/>
                      <a:pt x="9" y="24"/>
                      <a:pt x="9" y="24"/>
                    </a:cubicBezTo>
                    <a:cubicBezTo>
                      <a:pt x="0" y="37"/>
                      <a:pt x="0" y="37"/>
                      <a:pt x="0" y="37"/>
                    </a:cubicBezTo>
                    <a:cubicBezTo>
                      <a:pt x="127" y="85"/>
                      <a:pt x="127" y="85"/>
                      <a:pt x="127" y="85"/>
                    </a:cubicBezTo>
                    <a:cubicBezTo>
                      <a:pt x="137" y="72"/>
                      <a:pt x="137" y="72"/>
                      <a:pt x="137" y="72"/>
                    </a:cubicBezTo>
                    <a:cubicBezTo>
                      <a:pt x="88" y="53"/>
                      <a:pt x="88" y="53"/>
                      <a:pt x="88" y="53"/>
                    </a:cubicBezTo>
                    <a:cubicBezTo>
                      <a:pt x="88" y="53"/>
                      <a:pt x="88" y="53"/>
                      <a:pt x="88" y="53"/>
                    </a:cubicBezTo>
                    <a:cubicBezTo>
                      <a:pt x="95" y="52"/>
                      <a:pt x="100" y="51"/>
                      <a:pt x="102" y="50"/>
                    </a:cubicBezTo>
                    <a:cubicBezTo>
                      <a:pt x="105" y="49"/>
                      <a:pt x="107" y="47"/>
                      <a:pt x="109" y="44"/>
                    </a:cubicBezTo>
                    <a:cubicBezTo>
                      <a:pt x="113" y="38"/>
                      <a:pt x="113" y="33"/>
                      <a:pt x="109" y="27"/>
                    </a:cubicBezTo>
                    <a:cubicBezTo>
                      <a:pt x="104" y="22"/>
                      <a:pt x="93" y="16"/>
                      <a:pt x="7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4" name="Freeform 132"/>
              <p:cNvSpPr/>
              <p:nvPr/>
            </p:nvSpPr>
            <p:spPr bwMode="auto">
              <a:xfrm>
                <a:off x="3590" y="2283"/>
                <a:ext cx="288" cy="130"/>
              </a:xfrm>
              <a:custGeom>
                <a:avLst/>
                <a:gdLst>
                  <a:gd name="T0" fmla="*/ 93 w 288"/>
                  <a:gd name="T1" fmla="*/ 0 h 130"/>
                  <a:gd name="T2" fmla="*/ 78 w 288"/>
                  <a:gd name="T3" fmla="*/ 21 h 130"/>
                  <a:gd name="T4" fmla="*/ 21 w 288"/>
                  <a:gd name="T5" fmla="*/ 0 h 130"/>
                  <a:gd name="T6" fmla="*/ 0 w 288"/>
                  <a:gd name="T7" fmla="*/ 30 h 130"/>
                  <a:gd name="T8" fmla="*/ 57 w 288"/>
                  <a:gd name="T9" fmla="*/ 52 h 130"/>
                  <a:gd name="T10" fmla="*/ 43 w 288"/>
                  <a:gd name="T11" fmla="*/ 71 h 130"/>
                  <a:gd name="T12" fmla="*/ 74 w 288"/>
                  <a:gd name="T13" fmla="*/ 83 h 130"/>
                  <a:gd name="T14" fmla="*/ 88 w 288"/>
                  <a:gd name="T15" fmla="*/ 64 h 130"/>
                  <a:gd name="T16" fmla="*/ 267 w 288"/>
                  <a:gd name="T17" fmla="*/ 130 h 130"/>
                  <a:gd name="T18" fmla="*/ 288 w 288"/>
                  <a:gd name="T19" fmla="*/ 99 h 130"/>
                  <a:gd name="T20" fmla="*/ 109 w 288"/>
                  <a:gd name="T21" fmla="*/ 33 h 130"/>
                  <a:gd name="T22" fmla="*/ 124 w 288"/>
                  <a:gd name="T23" fmla="*/ 11 h 130"/>
                  <a:gd name="T24" fmla="*/ 93 w 288"/>
                  <a:gd name="T25" fmla="*/ 0 h 130"/>
                  <a:gd name="T26" fmla="*/ 93 w 28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130">
                    <a:moveTo>
                      <a:pt x="93" y="0"/>
                    </a:moveTo>
                    <a:lnTo>
                      <a:pt x="78" y="21"/>
                    </a:lnTo>
                    <a:lnTo>
                      <a:pt x="21" y="0"/>
                    </a:lnTo>
                    <a:lnTo>
                      <a:pt x="0" y="30"/>
                    </a:lnTo>
                    <a:lnTo>
                      <a:pt x="57" y="52"/>
                    </a:lnTo>
                    <a:lnTo>
                      <a:pt x="43" y="71"/>
                    </a:lnTo>
                    <a:lnTo>
                      <a:pt x="74" y="83"/>
                    </a:lnTo>
                    <a:lnTo>
                      <a:pt x="88" y="64"/>
                    </a:lnTo>
                    <a:lnTo>
                      <a:pt x="267" y="130"/>
                    </a:lnTo>
                    <a:lnTo>
                      <a:pt x="288" y="99"/>
                    </a:lnTo>
                    <a:lnTo>
                      <a:pt x="109" y="33"/>
                    </a:lnTo>
                    <a:lnTo>
                      <a:pt x="124" y="11"/>
                    </a:lnTo>
                    <a:lnTo>
                      <a:pt x="93" y="0"/>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5" name="Freeform 133"/>
              <p:cNvSpPr>
                <a:spLocks noEditPoints="1"/>
              </p:cNvSpPr>
              <p:nvPr/>
            </p:nvSpPr>
            <p:spPr bwMode="auto">
              <a:xfrm>
                <a:off x="3628" y="2192"/>
                <a:ext cx="312" cy="140"/>
              </a:xfrm>
              <a:custGeom>
                <a:avLst/>
                <a:gdLst>
                  <a:gd name="T0" fmla="*/ 42 w 131"/>
                  <a:gd name="T1" fmla="*/ 12 h 59"/>
                  <a:gd name="T2" fmla="*/ 33 w 131"/>
                  <a:gd name="T3" fmla="*/ 25 h 59"/>
                  <a:gd name="T4" fmla="*/ 121 w 131"/>
                  <a:gd name="T5" fmla="*/ 59 h 59"/>
                  <a:gd name="T6" fmla="*/ 131 w 131"/>
                  <a:gd name="T7" fmla="*/ 46 h 59"/>
                  <a:gd name="T8" fmla="*/ 42 w 131"/>
                  <a:gd name="T9" fmla="*/ 12 h 59"/>
                  <a:gd name="T10" fmla="*/ 16 w 131"/>
                  <a:gd name="T11" fmla="*/ 1 h 59"/>
                  <a:gd name="T12" fmla="*/ 8 w 131"/>
                  <a:gd name="T13" fmla="*/ 1 h 59"/>
                  <a:gd name="T14" fmla="*/ 2 w 131"/>
                  <a:gd name="T15" fmla="*/ 5 h 59"/>
                  <a:gd name="T16" fmla="*/ 1 w 131"/>
                  <a:gd name="T17" fmla="*/ 11 h 59"/>
                  <a:gd name="T18" fmla="*/ 5 w 131"/>
                  <a:gd name="T19" fmla="*/ 16 h 59"/>
                  <a:gd name="T20" fmla="*/ 13 w 131"/>
                  <a:gd name="T21" fmla="*/ 16 h 59"/>
                  <a:gd name="T22" fmla="*/ 20 w 131"/>
                  <a:gd name="T23" fmla="*/ 12 h 59"/>
                  <a:gd name="T24" fmla="*/ 21 w 131"/>
                  <a:gd name="T25" fmla="*/ 6 h 59"/>
                  <a:gd name="T26" fmla="*/ 16 w 131"/>
                  <a:gd name="T2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59">
                    <a:moveTo>
                      <a:pt x="42" y="12"/>
                    </a:moveTo>
                    <a:cubicBezTo>
                      <a:pt x="33" y="25"/>
                      <a:pt x="33" y="25"/>
                      <a:pt x="33" y="25"/>
                    </a:cubicBezTo>
                    <a:cubicBezTo>
                      <a:pt x="121" y="59"/>
                      <a:pt x="121" y="59"/>
                      <a:pt x="121" y="59"/>
                    </a:cubicBezTo>
                    <a:cubicBezTo>
                      <a:pt x="131" y="46"/>
                      <a:pt x="131" y="46"/>
                      <a:pt x="131" y="46"/>
                    </a:cubicBezTo>
                    <a:cubicBezTo>
                      <a:pt x="42" y="12"/>
                      <a:pt x="42" y="12"/>
                      <a:pt x="42" y="12"/>
                    </a:cubicBezTo>
                    <a:close/>
                    <a:moveTo>
                      <a:pt x="16" y="1"/>
                    </a:moveTo>
                    <a:cubicBezTo>
                      <a:pt x="14" y="0"/>
                      <a:pt x="11" y="0"/>
                      <a:pt x="8" y="1"/>
                    </a:cubicBezTo>
                    <a:cubicBezTo>
                      <a:pt x="5" y="1"/>
                      <a:pt x="3" y="3"/>
                      <a:pt x="2" y="5"/>
                    </a:cubicBezTo>
                    <a:cubicBezTo>
                      <a:pt x="0" y="7"/>
                      <a:pt x="0" y="9"/>
                      <a:pt x="1" y="11"/>
                    </a:cubicBezTo>
                    <a:cubicBezTo>
                      <a:pt x="1" y="13"/>
                      <a:pt x="3" y="15"/>
                      <a:pt x="5" y="16"/>
                    </a:cubicBezTo>
                    <a:cubicBezTo>
                      <a:pt x="8" y="16"/>
                      <a:pt x="11" y="17"/>
                      <a:pt x="13" y="16"/>
                    </a:cubicBezTo>
                    <a:cubicBezTo>
                      <a:pt x="16" y="15"/>
                      <a:pt x="18" y="14"/>
                      <a:pt x="20" y="12"/>
                    </a:cubicBezTo>
                    <a:cubicBezTo>
                      <a:pt x="21" y="10"/>
                      <a:pt x="22" y="8"/>
                      <a:pt x="21" y="6"/>
                    </a:cubicBezTo>
                    <a:cubicBezTo>
                      <a:pt x="20" y="4"/>
                      <a:pt x="18" y="2"/>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6" name="Freeform 134"/>
              <p:cNvSpPr>
                <a:spLocks noEditPoints="1"/>
              </p:cNvSpPr>
              <p:nvPr/>
            </p:nvSpPr>
            <p:spPr bwMode="auto">
              <a:xfrm>
                <a:off x="3778" y="2095"/>
                <a:ext cx="243" cy="147"/>
              </a:xfrm>
              <a:custGeom>
                <a:avLst/>
                <a:gdLst>
                  <a:gd name="T0" fmla="*/ 39 w 102"/>
                  <a:gd name="T1" fmla="*/ 37 h 62"/>
                  <a:gd name="T2" fmla="*/ 21 w 102"/>
                  <a:gd name="T3" fmla="*/ 28 h 62"/>
                  <a:gd name="T4" fmla="*/ 20 w 102"/>
                  <a:gd name="T5" fmla="*/ 19 h 62"/>
                  <a:gd name="T6" fmla="*/ 32 w 102"/>
                  <a:gd name="T7" fmla="*/ 15 h 62"/>
                  <a:gd name="T8" fmla="*/ 62 w 102"/>
                  <a:gd name="T9" fmla="*/ 25 h 62"/>
                  <a:gd name="T10" fmla="*/ 63 w 102"/>
                  <a:gd name="T11" fmla="*/ 25 h 62"/>
                  <a:gd name="T12" fmla="*/ 82 w 102"/>
                  <a:gd name="T13" fmla="*/ 34 h 62"/>
                  <a:gd name="T14" fmla="*/ 83 w 102"/>
                  <a:gd name="T15" fmla="*/ 43 h 62"/>
                  <a:gd name="T16" fmla="*/ 73 w 102"/>
                  <a:gd name="T17" fmla="*/ 48 h 62"/>
                  <a:gd name="T18" fmla="*/ 39 w 102"/>
                  <a:gd name="T19" fmla="*/ 37 h 62"/>
                  <a:gd name="T20" fmla="*/ 69 w 102"/>
                  <a:gd name="T21" fmla="*/ 9 h 62"/>
                  <a:gd name="T22" fmla="*/ 27 w 102"/>
                  <a:gd name="T23" fmla="*/ 1 h 62"/>
                  <a:gd name="T24" fmla="*/ 6 w 102"/>
                  <a:gd name="T25" fmla="*/ 14 h 62"/>
                  <a:gd name="T26" fmla="*/ 6 w 102"/>
                  <a:gd name="T27" fmla="*/ 14 h 62"/>
                  <a:gd name="T28" fmla="*/ 3 w 102"/>
                  <a:gd name="T29" fmla="*/ 34 h 62"/>
                  <a:gd name="T30" fmla="*/ 36 w 102"/>
                  <a:gd name="T31" fmla="*/ 54 h 62"/>
                  <a:gd name="T32" fmla="*/ 74 w 102"/>
                  <a:gd name="T33" fmla="*/ 61 h 62"/>
                  <a:gd name="T34" fmla="*/ 97 w 102"/>
                  <a:gd name="T35" fmla="*/ 48 h 62"/>
                  <a:gd name="T36" fmla="*/ 99 w 102"/>
                  <a:gd name="T37" fmla="*/ 29 h 62"/>
                  <a:gd name="T38" fmla="*/ 69 w 102"/>
                  <a:gd name="T39" fmla="*/ 9 h 62"/>
                  <a:gd name="T40" fmla="*/ 69 w 102"/>
                  <a:gd name="T41"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62">
                    <a:moveTo>
                      <a:pt x="39" y="37"/>
                    </a:moveTo>
                    <a:cubicBezTo>
                      <a:pt x="30" y="34"/>
                      <a:pt x="24" y="31"/>
                      <a:pt x="21" y="28"/>
                    </a:cubicBezTo>
                    <a:cubicBezTo>
                      <a:pt x="18" y="25"/>
                      <a:pt x="17" y="22"/>
                      <a:pt x="20" y="19"/>
                    </a:cubicBezTo>
                    <a:cubicBezTo>
                      <a:pt x="22" y="16"/>
                      <a:pt x="26" y="15"/>
                      <a:pt x="32" y="15"/>
                    </a:cubicBezTo>
                    <a:cubicBezTo>
                      <a:pt x="37" y="16"/>
                      <a:pt x="48" y="19"/>
                      <a:pt x="62" y="25"/>
                    </a:cubicBezTo>
                    <a:cubicBezTo>
                      <a:pt x="62" y="25"/>
                      <a:pt x="63" y="25"/>
                      <a:pt x="63" y="25"/>
                    </a:cubicBezTo>
                    <a:cubicBezTo>
                      <a:pt x="73" y="29"/>
                      <a:pt x="79" y="32"/>
                      <a:pt x="82" y="34"/>
                    </a:cubicBezTo>
                    <a:cubicBezTo>
                      <a:pt x="85" y="37"/>
                      <a:pt x="86" y="40"/>
                      <a:pt x="83" y="43"/>
                    </a:cubicBezTo>
                    <a:cubicBezTo>
                      <a:pt x="81" y="46"/>
                      <a:pt x="78" y="48"/>
                      <a:pt x="73" y="48"/>
                    </a:cubicBezTo>
                    <a:cubicBezTo>
                      <a:pt x="68" y="47"/>
                      <a:pt x="57" y="44"/>
                      <a:pt x="39" y="37"/>
                    </a:cubicBezTo>
                    <a:close/>
                    <a:moveTo>
                      <a:pt x="69" y="9"/>
                    </a:moveTo>
                    <a:cubicBezTo>
                      <a:pt x="50" y="2"/>
                      <a:pt x="37" y="0"/>
                      <a:pt x="27" y="1"/>
                    </a:cubicBezTo>
                    <a:cubicBezTo>
                      <a:pt x="18" y="3"/>
                      <a:pt x="11" y="7"/>
                      <a:pt x="6" y="14"/>
                    </a:cubicBezTo>
                    <a:cubicBezTo>
                      <a:pt x="6" y="14"/>
                      <a:pt x="6" y="14"/>
                      <a:pt x="6" y="14"/>
                    </a:cubicBezTo>
                    <a:cubicBezTo>
                      <a:pt x="1" y="21"/>
                      <a:pt x="0" y="27"/>
                      <a:pt x="3" y="34"/>
                    </a:cubicBezTo>
                    <a:cubicBezTo>
                      <a:pt x="6" y="40"/>
                      <a:pt x="17" y="47"/>
                      <a:pt x="36" y="54"/>
                    </a:cubicBezTo>
                    <a:cubicBezTo>
                      <a:pt x="51" y="60"/>
                      <a:pt x="63" y="62"/>
                      <a:pt x="74" y="61"/>
                    </a:cubicBezTo>
                    <a:cubicBezTo>
                      <a:pt x="84" y="60"/>
                      <a:pt x="91" y="56"/>
                      <a:pt x="97" y="48"/>
                    </a:cubicBezTo>
                    <a:cubicBezTo>
                      <a:pt x="102" y="42"/>
                      <a:pt x="102" y="36"/>
                      <a:pt x="99" y="29"/>
                    </a:cubicBezTo>
                    <a:cubicBezTo>
                      <a:pt x="96" y="23"/>
                      <a:pt x="86" y="16"/>
                      <a:pt x="69" y="9"/>
                    </a:cubicBezTo>
                    <a:cubicBezTo>
                      <a:pt x="69" y="9"/>
                      <a:pt x="69" y="9"/>
                      <a:pt x="6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7" name="Freeform 135"/>
              <p:cNvSpPr/>
              <p:nvPr/>
            </p:nvSpPr>
            <p:spPr bwMode="auto">
              <a:xfrm>
                <a:off x="3861" y="1940"/>
                <a:ext cx="286" cy="178"/>
              </a:xfrm>
              <a:custGeom>
                <a:avLst/>
                <a:gdLst>
                  <a:gd name="T0" fmla="*/ 51 w 120"/>
                  <a:gd name="T1" fmla="*/ 6 h 75"/>
                  <a:gd name="T2" fmla="*/ 19 w 120"/>
                  <a:gd name="T3" fmla="*/ 13 h 75"/>
                  <a:gd name="T4" fmla="*/ 19 w 120"/>
                  <a:gd name="T5" fmla="*/ 30 h 75"/>
                  <a:gd name="T6" fmla="*/ 19 w 120"/>
                  <a:gd name="T7" fmla="*/ 31 h 75"/>
                  <a:gd name="T8" fmla="*/ 10 w 120"/>
                  <a:gd name="T9" fmla="*/ 27 h 75"/>
                  <a:gd name="T10" fmla="*/ 0 w 120"/>
                  <a:gd name="T11" fmla="*/ 41 h 75"/>
                  <a:gd name="T12" fmla="*/ 89 w 120"/>
                  <a:gd name="T13" fmla="*/ 75 h 75"/>
                  <a:gd name="T14" fmla="*/ 98 w 120"/>
                  <a:gd name="T15" fmla="*/ 61 h 75"/>
                  <a:gd name="T16" fmla="*/ 34 w 120"/>
                  <a:gd name="T17" fmla="*/ 37 h 75"/>
                  <a:gd name="T18" fmla="*/ 26 w 120"/>
                  <a:gd name="T19" fmla="*/ 31 h 75"/>
                  <a:gd name="T20" fmla="*/ 27 w 120"/>
                  <a:gd name="T21" fmla="*/ 24 h 75"/>
                  <a:gd name="T22" fmla="*/ 46 w 120"/>
                  <a:gd name="T23" fmla="*/ 21 h 75"/>
                  <a:gd name="T24" fmla="*/ 46 w 120"/>
                  <a:gd name="T25" fmla="*/ 21 h 75"/>
                  <a:gd name="T26" fmla="*/ 110 w 120"/>
                  <a:gd name="T27" fmla="*/ 45 h 75"/>
                  <a:gd name="T28" fmla="*/ 120 w 120"/>
                  <a:gd name="T29" fmla="*/ 32 h 75"/>
                  <a:gd name="T30" fmla="*/ 51 w 120"/>
                  <a:gd name="T31"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5">
                    <a:moveTo>
                      <a:pt x="51" y="6"/>
                    </a:moveTo>
                    <a:cubicBezTo>
                      <a:pt x="37" y="0"/>
                      <a:pt x="26" y="3"/>
                      <a:pt x="19" y="13"/>
                    </a:cubicBezTo>
                    <a:cubicBezTo>
                      <a:pt x="15" y="19"/>
                      <a:pt x="15" y="25"/>
                      <a:pt x="19" y="30"/>
                    </a:cubicBezTo>
                    <a:cubicBezTo>
                      <a:pt x="19" y="31"/>
                      <a:pt x="19" y="31"/>
                      <a:pt x="19" y="31"/>
                    </a:cubicBezTo>
                    <a:cubicBezTo>
                      <a:pt x="10" y="27"/>
                      <a:pt x="10" y="27"/>
                      <a:pt x="10" y="27"/>
                    </a:cubicBezTo>
                    <a:cubicBezTo>
                      <a:pt x="0" y="41"/>
                      <a:pt x="0" y="41"/>
                      <a:pt x="0" y="41"/>
                    </a:cubicBezTo>
                    <a:cubicBezTo>
                      <a:pt x="89" y="75"/>
                      <a:pt x="89" y="75"/>
                      <a:pt x="89" y="75"/>
                    </a:cubicBezTo>
                    <a:cubicBezTo>
                      <a:pt x="98" y="61"/>
                      <a:pt x="98" y="61"/>
                      <a:pt x="98" y="61"/>
                    </a:cubicBezTo>
                    <a:cubicBezTo>
                      <a:pt x="34" y="37"/>
                      <a:pt x="34" y="37"/>
                      <a:pt x="34" y="37"/>
                    </a:cubicBezTo>
                    <a:cubicBezTo>
                      <a:pt x="30" y="35"/>
                      <a:pt x="28" y="33"/>
                      <a:pt x="26" y="31"/>
                    </a:cubicBezTo>
                    <a:cubicBezTo>
                      <a:pt x="25" y="29"/>
                      <a:pt x="25" y="26"/>
                      <a:pt x="27" y="24"/>
                    </a:cubicBezTo>
                    <a:cubicBezTo>
                      <a:pt x="31" y="18"/>
                      <a:pt x="37" y="17"/>
                      <a:pt x="46" y="21"/>
                    </a:cubicBezTo>
                    <a:cubicBezTo>
                      <a:pt x="46" y="21"/>
                      <a:pt x="46" y="21"/>
                      <a:pt x="46" y="21"/>
                    </a:cubicBezTo>
                    <a:cubicBezTo>
                      <a:pt x="110" y="45"/>
                      <a:pt x="110" y="45"/>
                      <a:pt x="110" y="45"/>
                    </a:cubicBezTo>
                    <a:cubicBezTo>
                      <a:pt x="120" y="32"/>
                      <a:pt x="120" y="32"/>
                      <a:pt x="120" y="32"/>
                    </a:cubicBezTo>
                    <a:cubicBezTo>
                      <a:pt x="51" y="6"/>
                      <a:pt x="51" y="6"/>
                      <a:pt x="5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8" name="Freeform 136"/>
              <p:cNvSpPr>
                <a:spLocks noEditPoints="1"/>
              </p:cNvSpPr>
              <p:nvPr/>
            </p:nvSpPr>
            <p:spPr bwMode="auto">
              <a:xfrm>
                <a:off x="3907" y="1593"/>
                <a:ext cx="445" cy="290"/>
              </a:xfrm>
              <a:custGeom>
                <a:avLst/>
                <a:gdLst>
                  <a:gd name="T0" fmla="*/ 137 w 187"/>
                  <a:gd name="T1" fmla="*/ 87 h 122"/>
                  <a:gd name="T2" fmla="*/ 92 w 187"/>
                  <a:gd name="T3" fmla="*/ 70 h 122"/>
                  <a:gd name="T4" fmla="*/ 93 w 187"/>
                  <a:gd name="T5" fmla="*/ 68 h 122"/>
                  <a:gd name="T6" fmla="*/ 102 w 187"/>
                  <a:gd name="T7" fmla="*/ 59 h 122"/>
                  <a:gd name="T8" fmla="*/ 115 w 187"/>
                  <a:gd name="T9" fmla="*/ 59 h 122"/>
                  <a:gd name="T10" fmla="*/ 149 w 187"/>
                  <a:gd name="T11" fmla="*/ 72 h 122"/>
                  <a:gd name="T12" fmla="*/ 152 w 187"/>
                  <a:gd name="T13" fmla="*/ 83 h 122"/>
                  <a:gd name="T14" fmla="*/ 137 w 187"/>
                  <a:gd name="T15" fmla="*/ 87 h 122"/>
                  <a:gd name="T16" fmla="*/ 76 w 187"/>
                  <a:gd name="T17" fmla="*/ 64 h 122"/>
                  <a:gd name="T18" fmla="*/ 38 w 187"/>
                  <a:gd name="T19" fmla="*/ 50 h 122"/>
                  <a:gd name="T20" fmla="*/ 35 w 187"/>
                  <a:gd name="T21" fmla="*/ 38 h 122"/>
                  <a:gd name="T22" fmla="*/ 60 w 187"/>
                  <a:gd name="T23" fmla="*/ 36 h 122"/>
                  <a:gd name="T24" fmla="*/ 75 w 187"/>
                  <a:gd name="T25" fmla="*/ 42 h 122"/>
                  <a:gd name="T26" fmla="*/ 76 w 187"/>
                  <a:gd name="T27" fmla="*/ 63 h 122"/>
                  <a:gd name="T28" fmla="*/ 76 w 187"/>
                  <a:gd name="T29" fmla="*/ 64 h 122"/>
                  <a:gd name="T30" fmla="*/ 71 w 187"/>
                  <a:gd name="T31" fmla="*/ 7 h 122"/>
                  <a:gd name="T32" fmla="*/ 17 w 187"/>
                  <a:gd name="T33" fmla="*/ 31 h 122"/>
                  <a:gd name="T34" fmla="*/ 19 w 187"/>
                  <a:gd name="T35" fmla="*/ 78 h 122"/>
                  <a:gd name="T36" fmla="*/ 116 w 187"/>
                  <a:gd name="T37" fmla="*/ 115 h 122"/>
                  <a:gd name="T38" fmla="*/ 170 w 187"/>
                  <a:gd name="T39" fmla="*/ 89 h 122"/>
                  <a:gd name="T40" fmla="*/ 161 w 187"/>
                  <a:gd name="T41" fmla="*/ 41 h 122"/>
                  <a:gd name="T42" fmla="*/ 134 w 187"/>
                  <a:gd name="T43" fmla="*/ 31 h 122"/>
                  <a:gd name="T44" fmla="*/ 99 w 187"/>
                  <a:gd name="T45" fmla="*/ 45 h 122"/>
                  <a:gd name="T46" fmla="*/ 92 w 187"/>
                  <a:gd name="T47" fmla="*/ 15 h 122"/>
                  <a:gd name="T48" fmla="*/ 71 w 187"/>
                  <a:gd name="T49"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122">
                    <a:moveTo>
                      <a:pt x="137" y="87"/>
                    </a:moveTo>
                    <a:cubicBezTo>
                      <a:pt x="92" y="70"/>
                      <a:pt x="92" y="70"/>
                      <a:pt x="92" y="70"/>
                    </a:cubicBezTo>
                    <a:cubicBezTo>
                      <a:pt x="93" y="68"/>
                      <a:pt x="93" y="68"/>
                      <a:pt x="93" y="68"/>
                    </a:cubicBezTo>
                    <a:cubicBezTo>
                      <a:pt x="97" y="64"/>
                      <a:pt x="100" y="61"/>
                      <a:pt x="102" y="59"/>
                    </a:cubicBezTo>
                    <a:cubicBezTo>
                      <a:pt x="106" y="57"/>
                      <a:pt x="110" y="57"/>
                      <a:pt x="115" y="59"/>
                    </a:cubicBezTo>
                    <a:cubicBezTo>
                      <a:pt x="149" y="72"/>
                      <a:pt x="149" y="72"/>
                      <a:pt x="149" y="72"/>
                    </a:cubicBezTo>
                    <a:cubicBezTo>
                      <a:pt x="155" y="74"/>
                      <a:pt x="156" y="78"/>
                      <a:pt x="152" y="83"/>
                    </a:cubicBezTo>
                    <a:cubicBezTo>
                      <a:pt x="148" y="88"/>
                      <a:pt x="143" y="90"/>
                      <a:pt x="137" y="87"/>
                    </a:cubicBezTo>
                    <a:close/>
                    <a:moveTo>
                      <a:pt x="76" y="64"/>
                    </a:moveTo>
                    <a:cubicBezTo>
                      <a:pt x="38" y="50"/>
                      <a:pt x="38" y="50"/>
                      <a:pt x="38" y="50"/>
                    </a:cubicBezTo>
                    <a:cubicBezTo>
                      <a:pt x="32" y="47"/>
                      <a:pt x="31" y="44"/>
                      <a:pt x="35" y="38"/>
                    </a:cubicBezTo>
                    <a:cubicBezTo>
                      <a:pt x="39" y="32"/>
                      <a:pt x="47" y="32"/>
                      <a:pt x="60" y="36"/>
                    </a:cubicBezTo>
                    <a:cubicBezTo>
                      <a:pt x="75" y="42"/>
                      <a:pt x="75" y="42"/>
                      <a:pt x="75" y="42"/>
                    </a:cubicBezTo>
                    <a:cubicBezTo>
                      <a:pt x="83" y="45"/>
                      <a:pt x="84" y="52"/>
                      <a:pt x="76" y="63"/>
                    </a:cubicBezTo>
                    <a:cubicBezTo>
                      <a:pt x="76" y="64"/>
                      <a:pt x="76" y="64"/>
                      <a:pt x="76" y="64"/>
                    </a:cubicBezTo>
                    <a:close/>
                    <a:moveTo>
                      <a:pt x="71" y="7"/>
                    </a:moveTo>
                    <a:cubicBezTo>
                      <a:pt x="52" y="0"/>
                      <a:pt x="34" y="8"/>
                      <a:pt x="17" y="31"/>
                    </a:cubicBezTo>
                    <a:cubicBezTo>
                      <a:pt x="0" y="55"/>
                      <a:pt x="1" y="71"/>
                      <a:pt x="19" y="78"/>
                    </a:cubicBezTo>
                    <a:cubicBezTo>
                      <a:pt x="116" y="115"/>
                      <a:pt x="116" y="115"/>
                      <a:pt x="116" y="115"/>
                    </a:cubicBezTo>
                    <a:cubicBezTo>
                      <a:pt x="135" y="122"/>
                      <a:pt x="153" y="113"/>
                      <a:pt x="170" y="89"/>
                    </a:cubicBezTo>
                    <a:cubicBezTo>
                      <a:pt x="187" y="66"/>
                      <a:pt x="184" y="50"/>
                      <a:pt x="161" y="41"/>
                    </a:cubicBezTo>
                    <a:cubicBezTo>
                      <a:pt x="134" y="31"/>
                      <a:pt x="134" y="31"/>
                      <a:pt x="134" y="31"/>
                    </a:cubicBezTo>
                    <a:cubicBezTo>
                      <a:pt x="123" y="27"/>
                      <a:pt x="111" y="31"/>
                      <a:pt x="99" y="45"/>
                    </a:cubicBezTo>
                    <a:cubicBezTo>
                      <a:pt x="108" y="30"/>
                      <a:pt x="106" y="20"/>
                      <a:pt x="92" y="15"/>
                    </a:cubicBezTo>
                    <a:cubicBezTo>
                      <a:pt x="71" y="7"/>
                      <a:pt x="71" y="7"/>
                      <a:pt x="7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4" name="Group 139"/>
            <p:cNvGrpSpPr>
              <a:grpSpLocks noChangeAspect="1"/>
            </p:cNvGrpSpPr>
            <p:nvPr/>
          </p:nvGrpSpPr>
          <p:grpSpPr bwMode="auto">
            <a:xfrm>
              <a:off x="6242917" y="875829"/>
              <a:ext cx="968687" cy="991089"/>
              <a:chOff x="3304" y="1600"/>
              <a:chExt cx="1081" cy="1106"/>
            </a:xfrm>
            <a:solidFill>
              <a:schemeClr val="bg1"/>
            </a:solidFill>
          </p:grpSpPr>
          <p:sp>
            <p:nvSpPr>
              <p:cNvPr id="115" name="Freeform 140"/>
              <p:cNvSpPr>
                <a:spLocks noEditPoints="1"/>
              </p:cNvSpPr>
              <p:nvPr/>
            </p:nvSpPr>
            <p:spPr bwMode="auto">
              <a:xfrm>
                <a:off x="3304" y="2492"/>
                <a:ext cx="345" cy="214"/>
              </a:xfrm>
              <a:custGeom>
                <a:avLst/>
                <a:gdLst>
                  <a:gd name="T0" fmla="*/ 83 w 145"/>
                  <a:gd name="T1" fmla="*/ 67 h 90"/>
                  <a:gd name="T2" fmla="*/ 62 w 145"/>
                  <a:gd name="T3" fmla="*/ 58 h 90"/>
                  <a:gd name="T4" fmla="*/ 55 w 145"/>
                  <a:gd name="T5" fmla="*/ 55 h 90"/>
                  <a:gd name="T6" fmla="*/ 24 w 145"/>
                  <a:gd name="T7" fmla="*/ 37 h 90"/>
                  <a:gd name="T8" fmla="*/ 23 w 145"/>
                  <a:gd name="T9" fmla="*/ 22 h 90"/>
                  <a:gd name="T10" fmla="*/ 39 w 145"/>
                  <a:gd name="T11" fmla="*/ 16 h 90"/>
                  <a:gd name="T12" fmla="*/ 62 w 145"/>
                  <a:gd name="T13" fmla="*/ 23 h 90"/>
                  <a:gd name="T14" fmla="*/ 86 w 145"/>
                  <a:gd name="T15" fmla="*/ 32 h 90"/>
                  <a:gd name="T16" fmla="*/ 90 w 145"/>
                  <a:gd name="T17" fmla="*/ 34 h 90"/>
                  <a:gd name="T18" fmla="*/ 125 w 145"/>
                  <a:gd name="T19" fmla="*/ 55 h 90"/>
                  <a:gd name="T20" fmla="*/ 124 w 145"/>
                  <a:gd name="T21" fmla="*/ 67 h 90"/>
                  <a:gd name="T22" fmla="*/ 102 w 145"/>
                  <a:gd name="T23" fmla="*/ 73 h 90"/>
                  <a:gd name="T24" fmla="*/ 83 w 145"/>
                  <a:gd name="T25" fmla="*/ 67 h 90"/>
                  <a:gd name="T26" fmla="*/ 76 w 145"/>
                  <a:gd name="T27" fmla="*/ 9 h 90"/>
                  <a:gd name="T28" fmla="*/ 41 w 145"/>
                  <a:gd name="T29" fmla="*/ 1 h 90"/>
                  <a:gd name="T30" fmla="*/ 9 w 145"/>
                  <a:gd name="T31" fmla="*/ 17 h 90"/>
                  <a:gd name="T32" fmla="*/ 4 w 145"/>
                  <a:gd name="T33" fmla="*/ 43 h 90"/>
                  <a:gd name="T34" fmla="*/ 51 w 145"/>
                  <a:gd name="T35" fmla="*/ 73 h 90"/>
                  <a:gd name="T36" fmla="*/ 72 w 145"/>
                  <a:gd name="T37" fmla="*/ 82 h 90"/>
                  <a:gd name="T38" fmla="*/ 94 w 145"/>
                  <a:gd name="T39" fmla="*/ 88 h 90"/>
                  <a:gd name="T40" fmla="*/ 118 w 145"/>
                  <a:gd name="T41" fmla="*/ 87 h 90"/>
                  <a:gd name="T42" fmla="*/ 137 w 145"/>
                  <a:gd name="T43" fmla="*/ 73 h 90"/>
                  <a:gd name="T44" fmla="*/ 145 w 145"/>
                  <a:gd name="T45" fmla="*/ 54 h 90"/>
                  <a:gd name="T46" fmla="*/ 134 w 145"/>
                  <a:gd name="T47" fmla="*/ 38 h 90"/>
                  <a:gd name="T48" fmla="*/ 93 w 145"/>
                  <a:gd name="T49" fmla="*/ 17 h 90"/>
                  <a:gd name="T50" fmla="*/ 76 w 145"/>
                  <a:gd name="T51"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90">
                    <a:moveTo>
                      <a:pt x="83" y="67"/>
                    </a:moveTo>
                    <a:cubicBezTo>
                      <a:pt x="77" y="65"/>
                      <a:pt x="70" y="62"/>
                      <a:pt x="62" y="58"/>
                    </a:cubicBezTo>
                    <a:cubicBezTo>
                      <a:pt x="55" y="55"/>
                      <a:pt x="55" y="55"/>
                      <a:pt x="55" y="55"/>
                    </a:cubicBezTo>
                    <a:cubicBezTo>
                      <a:pt x="39" y="48"/>
                      <a:pt x="29" y="42"/>
                      <a:pt x="24" y="37"/>
                    </a:cubicBezTo>
                    <a:cubicBezTo>
                      <a:pt x="19" y="33"/>
                      <a:pt x="19" y="28"/>
                      <a:pt x="23" y="22"/>
                    </a:cubicBezTo>
                    <a:cubicBezTo>
                      <a:pt x="27" y="18"/>
                      <a:pt x="32" y="16"/>
                      <a:pt x="39" y="16"/>
                    </a:cubicBezTo>
                    <a:cubicBezTo>
                      <a:pt x="44" y="16"/>
                      <a:pt x="52" y="18"/>
                      <a:pt x="62" y="23"/>
                    </a:cubicBezTo>
                    <a:cubicBezTo>
                      <a:pt x="69" y="25"/>
                      <a:pt x="77" y="28"/>
                      <a:pt x="86" y="32"/>
                    </a:cubicBezTo>
                    <a:cubicBezTo>
                      <a:pt x="90" y="34"/>
                      <a:pt x="90" y="34"/>
                      <a:pt x="90" y="34"/>
                    </a:cubicBezTo>
                    <a:cubicBezTo>
                      <a:pt x="111" y="44"/>
                      <a:pt x="122" y="50"/>
                      <a:pt x="125" y="55"/>
                    </a:cubicBezTo>
                    <a:cubicBezTo>
                      <a:pt x="127" y="60"/>
                      <a:pt x="127" y="64"/>
                      <a:pt x="124" y="67"/>
                    </a:cubicBezTo>
                    <a:cubicBezTo>
                      <a:pt x="119" y="73"/>
                      <a:pt x="112" y="75"/>
                      <a:pt x="102" y="73"/>
                    </a:cubicBezTo>
                    <a:cubicBezTo>
                      <a:pt x="97" y="72"/>
                      <a:pt x="91" y="70"/>
                      <a:pt x="83" y="67"/>
                    </a:cubicBezTo>
                    <a:close/>
                    <a:moveTo>
                      <a:pt x="76" y="9"/>
                    </a:moveTo>
                    <a:cubicBezTo>
                      <a:pt x="62" y="4"/>
                      <a:pt x="50" y="1"/>
                      <a:pt x="41" y="1"/>
                    </a:cubicBezTo>
                    <a:cubicBezTo>
                      <a:pt x="29" y="0"/>
                      <a:pt x="19" y="6"/>
                      <a:pt x="9" y="17"/>
                    </a:cubicBezTo>
                    <a:cubicBezTo>
                      <a:pt x="1" y="27"/>
                      <a:pt x="0" y="35"/>
                      <a:pt x="4" y="43"/>
                    </a:cubicBezTo>
                    <a:cubicBezTo>
                      <a:pt x="8" y="51"/>
                      <a:pt x="24" y="61"/>
                      <a:pt x="51" y="73"/>
                    </a:cubicBezTo>
                    <a:cubicBezTo>
                      <a:pt x="59" y="76"/>
                      <a:pt x="66" y="79"/>
                      <a:pt x="72" y="82"/>
                    </a:cubicBezTo>
                    <a:cubicBezTo>
                      <a:pt x="81" y="85"/>
                      <a:pt x="89" y="87"/>
                      <a:pt x="94" y="88"/>
                    </a:cubicBezTo>
                    <a:cubicBezTo>
                      <a:pt x="104" y="90"/>
                      <a:pt x="112" y="90"/>
                      <a:pt x="118" y="87"/>
                    </a:cubicBezTo>
                    <a:cubicBezTo>
                      <a:pt x="125" y="85"/>
                      <a:pt x="131" y="80"/>
                      <a:pt x="137" y="73"/>
                    </a:cubicBezTo>
                    <a:cubicBezTo>
                      <a:pt x="143" y="66"/>
                      <a:pt x="145" y="60"/>
                      <a:pt x="145" y="54"/>
                    </a:cubicBezTo>
                    <a:cubicBezTo>
                      <a:pt x="144" y="49"/>
                      <a:pt x="141" y="43"/>
                      <a:pt x="134" y="38"/>
                    </a:cubicBezTo>
                    <a:cubicBezTo>
                      <a:pt x="128" y="33"/>
                      <a:pt x="114" y="26"/>
                      <a:pt x="93" y="17"/>
                    </a:cubicBezTo>
                    <a:cubicBezTo>
                      <a:pt x="87" y="14"/>
                      <a:pt x="82" y="11"/>
                      <a:pt x="7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6" name="Freeform 141"/>
              <p:cNvSpPr>
                <a:spLocks noEditPoints="1"/>
              </p:cNvSpPr>
              <p:nvPr/>
            </p:nvSpPr>
            <p:spPr bwMode="auto">
              <a:xfrm>
                <a:off x="3516" y="2382"/>
                <a:ext cx="316" cy="215"/>
              </a:xfrm>
              <a:custGeom>
                <a:avLst/>
                <a:gdLst>
                  <a:gd name="T0" fmla="*/ 66 w 133"/>
                  <a:gd name="T1" fmla="*/ 47 h 90"/>
                  <a:gd name="T2" fmla="*/ 49 w 133"/>
                  <a:gd name="T3" fmla="*/ 40 h 90"/>
                  <a:gd name="T4" fmla="*/ 30 w 133"/>
                  <a:gd name="T5" fmla="*/ 29 h 90"/>
                  <a:gd name="T6" fmla="*/ 29 w 133"/>
                  <a:gd name="T7" fmla="*/ 21 h 90"/>
                  <a:gd name="T8" fmla="*/ 42 w 133"/>
                  <a:gd name="T9" fmla="*/ 17 h 90"/>
                  <a:gd name="T10" fmla="*/ 56 w 133"/>
                  <a:gd name="T11" fmla="*/ 21 h 90"/>
                  <a:gd name="T12" fmla="*/ 68 w 133"/>
                  <a:gd name="T13" fmla="*/ 26 h 90"/>
                  <a:gd name="T14" fmla="*/ 88 w 133"/>
                  <a:gd name="T15" fmla="*/ 38 h 90"/>
                  <a:gd name="T16" fmla="*/ 90 w 133"/>
                  <a:gd name="T17" fmla="*/ 48 h 90"/>
                  <a:gd name="T18" fmla="*/ 77 w 133"/>
                  <a:gd name="T19" fmla="*/ 51 h 90"/>
                  <a:gd name="T20" fmla="*/ 66 w 133"/>
                  <a:gd name="T21" fmla="*/ 47 h 90"/>
                  <a:gd name="T22" fmla="*/ 66 w 133"/>
                  <a:gd name="T23" fmla="*/ 7 h 90"/>
                  <a:gd name="T24" fmla="*/ 41 w 133"/>
                  <a:gd name="T25" fmla="*/ 1 h 90"/>
                  <a:gd name="T26" fmla="*/ 20 w 133"/>
                  <a:gd name="T27" fmla="*/ 9 h 90"/>
                  <a:gd name="T28" fmla="*/ 17 w 133"/>
                  <a:gd name="T29" fmla="*/ 17 h 90"/>
                  <a:gd name="T30" fmla="*/ 20 w 133"/>
                  <a:gd name="T31" fmla="*/ 27 h 90"/>
                  <a:gd name="T32" fmla="*/ 20 w 133"/>
                  <a:gd name="T33" fmla="*/ 27 h 90"/>
                  <a:gd name="T34" fmla="*/ 10 w 133"/>
                  <a:gd name="T35" fmla="*/ 23 h 90"/>
                  <a:gd name="T36" fmla="*/ 0 w 133"/>
                  <a:gd name="T37" fmla="*/ 35 h 90"/>
                  <a:gd name="T38" fmla="*/ 123 w 133"/>
                  <a:gd name="T39" fmla="*/ 90 h 90"/>
                  <a:gd name="T40" fmla="*/ 133 w 133"/>
                  <a:gd name="T41" fmla="*/ 77 h 90"/>
                  <a:gd name="T42" fmla="*/ 86 w 133"/>
                  <a:gd name="T43" fmla="*/ 56 h 90"/>
                  <a:gd name="T44" fmla="*/ 87 w 133"/>
                  <a:gd name="T45" fmla="*/ 56 h 90"/>
                  <a:gd name="T46" fmla="*/ 101 w 133"/>
                  <a:gd name="T47" fmla="*/ 54 h 90"/>
                  <a:gd name="T48" fmla="*/ 108 w 133"/>
                  <a:gd name="T49" fmla="*/ 48 h 90"/>
                  <a:gd name="T50" fmla="*/ 109 w 133"/>
                  <a:gd name="T51" fmla="*/ 32 h 90"/>
                  <a:gd name="T52" fmla="*/ 77 w 133"/>
                  <a:gd name="T53" fmla="*/ 12 h 90"/>
                  <a:gd name="T54" fmla="*/ 66 w 133"/>
                  <a:gd name="T55"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90">
                    <a:moveTo>
                      <a:pt x="66" y="47"/>
                    </a:moveTo>
                    <a:cubicBezTo>
                      <a:pt x="61" y="45"/>
                      <a:pt x="56" y="43"/>
                      <a:pt x="49" y="40"/>
                    </a:cubicBezTo>
                    <a:cubicBezTo>
                      <a:pt x="40" y="36"/>
                      <a:pt x="33" y="32"/>
                      <a:pt x="30" y="29"/>
                    </a:cubicBezTo>
                    <a:cubicBezTo>
                      <a:pt x="27" y="26"/>
                      <a:pt x="27" y="24"/>
                      <a:pt x="29" y="21"/>
                    </a:cubicBezTo>
                    <a:cubicBezTo>
                      <a:pt x="32" y="17"/>
                      <a:pt x="36" y="16"/>
                      <a:pt x="42" y="17"/>
                    </a:cubicBezTo>
                    <a:cubicBezTo>
                      <a:pt x="46" y="18"/>
                      <a:pt x="50" y="19"/>
                      <a:pt x="56" y="21"/>
                    </a:cubicBezTo>
                    <a:cubicBezTo>
                      <a:pt x="60" y="23"/>
                      <a:pt x="64" y="24"/>
                      <a:pt x="68" y="26"/>
                    </a:cubicBezTo>
                    <a:cubicBezTo>
                      <a:pt x="78" y="31"/>
                      <a:pt x="85" y="35"/>
                      <a:pt x="88" y="38"/>
                    </a:cubicBezTo>
                    <a:cubicBezTo>
                      <a:pt x="92" y="41"/>
                      <a:pt x="92" y="45"/>
                      <a:pt x="90" y="48"/>
                    </a:cubicBezTo>
                    <a:cubicBezTo>
                      <a:pt x="87" y="51"/>
                      <a:pt x="82" y="52"/>
                      <a:pt x="77" y="51"/>
                    </a:cubicBezTo>
                    <a:cubicBezTo>
                      <a:pt x="74" y="50"/>
                      <a:pt x="70" y="49"/>
                      <a:pt x="66" y="47"/>
                    </a:cubicBezTo>
                    <a:close/>
                    <a:moveTo>
                      <a:pt x="66" y="7"/>
                    </a:moveTo>
                    <a:cubicBezTo>
                      <a:pt x="56" y="3"/>
                      <a:pt x="47" y="1"/>
                      <a:pt x="41" y="1"/>
                    </a:cubicBezTo>
                    <a:cubicBezTo>
                      <a:pt x="32" y="0"/>
                      <a:pt x="25" y="3"/>
                      <a:pt x="20" y="9"/>
                    </a:cubicBezTo>
                    <a:cubicBezTo>
                      <a:pt x="18" y="12"/>
                      <a:pt x="17" y="15"/>
                      <a:pt x="17" y="17"/>
                    </a:cubicBezTo>
                    <a:cubicBezTo>
                      <a:pt x="17" y="20"/>
                      <a:pt x="18" y="23"/>
                      <a:pt x="20" y="27"/>
                    </a:cubicBezTo>
                    <a:cubicBezTo>
                      <a:pt x="20" y="27"/>
                      <a:pt x="20" y="27"/>
                      <a:pt x="20" y="27"/>
                    </a:cubicBezTo>
                    <a:cubicBezTo>
                      <a:pt x="10" y="23"/>
                      <a:pt x="10" y="23"/>
                      <a:pt x="10" y="23"/>
                    </a:cubicBezTo>
                    <a:cubicBezTo>
                      <a:pt x="0" y="35"/>
                      <a:pt x="0" y="35"/>
                      <a:pt x="0" y="35"/>
                    </a:cubicBezTo>
                    <a:cubicBezTo>
                      <a:pt x="123" y="90"/>
                      <a:pt x="123" y="90"/>
                      <a:pt x="123" y="90"/>
                    </a:cubicBezTo>
                    <a:cubicBezTo>
                      <a:pt x="133" y="77"/>
                      <a:pt x="133" y="77"/>
                      <a:pt x="133" y="77"/>
                    </a:cubicBezTo>
                    <a:cubicBezTo>
                      <a:pt x="86" y="56"/>
                      <a:pt x="86" y="56"/>
                      <a:pt x="86" y="56"/>
                    </a:cubicBezTo>
                    <a:cubicBezTo>
                      <a:pt x="87" y="56"/>
                      <a:pt x="87" y="56"/>
                      <a:pt x="87" y="56"/>
                    </a:cubicBezTo>
                    <a:cubicBezTo>
                      <a:pt x="93" y="56"/>
                      <a:pt x="98" y="55"/>
                      <a:pt x="101" y="54"/>
                    </a:cubicBezTo>
                    <a:cubicBezTo>
                      <a:pt x="103" y="52"/>
                      <a:pt x="106" y="51"/>
                      <a:pt x="108" y="48"/>
                    </a:cubicBezTo>
                    <a:cubicBezTo>
                      <a:pt x="113" y="43"/>
                      <a:pt x="113" y="37"/>
                      <a:pt x="109" y="32"/>
                    </a:cubicBezTo>
                    <a:cubicBezTo>
                      <a:pt x="105" y="26"/>
                      <a:pt x="94" y="20"/>
                      <a:pt x="77" y="12"/>
                    </a:cubicBezTo>
                    <a:cubicBezTo>
                      <a:pt x="73" y="10"/>
                      <a:pt x="69" y="9"/>
                      <a:pt x="6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7" name="Freeform 142"/>
              <p:cNvSpPr/>
              <p:nvPr/>
            </p:nvSpPr>
            <p:spPr bwMode="auto">
              <a:xfrm>
                <a:off x="3580" y="2268"/>
                <a:ext cx="283" cy="145"/>
              </a:xfrm>
              <a:custGeom>
                <a:avLst/>
                <a:gdLst>
                  <a:gd name="T0" fmla="*/ 97 w 283"/>
                  <a:gd name="T1" fmla="*/ 5 h 145"/>
                  <a:gd name="T2" fmla="*/ 81 w 283"/>
                  <a:gd name="T3" fmla="*/ 24 h 145"/>
                  <a:gd name="T4" fmla="*/ 26 w 283"/>
                  <a:gd name="T5" fmla="*/ 0 h 145"/>
                  <a:gd name="T6" fmla="*/ 0 w 283"/>
                  <a:gd name="T7" fmla="*/ 29 h 145"/>
                  <a:gd name="T8" fmla="*/ 57 w 283"/>
                  <a:gd name="T9" fmla="*/ 55 h 145"/>
                  <a:gd name="T10" fmla="*/ 40 w 283"/>
                  <a:gd name="T11" fmla="*/ 74 h 145"/>
                  <a:gd name="T12" fmla="*/ 69 w 283"/>
                  <a:gd name="T13" fmla="*/ 86 h 145"/>
                  <a:gd name="T14" fmla="*/ 85 w 283"/>
                  <a:gd name="T15" fmla="*/ 67 h 145"/>
                  <a:gd name="T16" fmla="*/ 256 w 283"/>
                  <a:gd name="T17" fmla="*/ 145 h 145"/>
                  <a:gd name="T18" fmla="*/ 283 w 283"/>
                  <a:gd name="T19" fmla="*/ 114 h 145"/>
                  <a:gd name="T20" fmla="*/ 112 w 283"/>
                  <a:gd name="T21" fmla="*/ 38 h 145"/>
                  <a:gd name="T22" fmla="*/ 126 w 283"/>
                  <a:gd name="T23" fmla="*/ 17 h 145"/>
                  <a:gd name="T24" fmla="*/ 97 w 283"/>
                  <a:gd name="T25" fmla="*/ 5 h 145"/>
                  <a:gd name="T26" fmla="*/ 97 w 283"/>
                  <a:gd name="T27" fmla="*/ 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145">
                    <a:moveTo>
                      <a:pt x="97" y="5"/>
                    </a:moveTo>
                    <a:lnTo>
                      <a:pt x="81" y="24"/>
                    </a:lnTo>
                    <a:lnTo>
                      <a:pt x="26" y="0"/>
                    </a:lnTo>
                    <a:lnTo>
                      <a:pt x="0" y="29"/>
                    </a:lnTo>
                    <a:lnTo>
                      <a:pt x="57" y="55"/>
                    </a:lnTo>
                    <a:lnTo>
                      <a:pt x="40" y="74"/>
                    </a:lnTo>
                    <a:lnTo>
                      <a:pt x="69" y="86"/>
                    </a:lnTo>
                    <a:lnTo>
                      <a:pt x="85" y="67"/>
                    </a:lnTo>
                    <a:lnTo>
                      <a:pt x="256" y="145"/>
                    </a:lnTo>
                    <a:lnTo>
                      <a:pt x="283" y="114"/>
                    </a:lnTo>
                    <a:lnTo>
                      <a:pt x="112" y="38"/>
                    </a:lnTo>
                    <a:lnTo>
                      <a:pt x="126" y="17"/>
                    </a:lnTo>
                    <a:lnTo>
                      <a:pt x="97" y="5"/>
                    </a:lnTo>
                    <a:lnTo>
                      <a:pt x="9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8" name="Freeform 143"/>
              <p:cNvSpPr>
                <a:spLocks noEditPoints="1"/>
              </p:cNvSpPr>
              <p:nvPr/>
            </p:nvSpPr>
            <p:spPr bwMode="auto">
              <a:xfrm>
                <a:off x="3627" y="2180"/>
                <a:ext cx="302" cy="152"/>
              </a:xfrm>
              <a:custGeom>
                <a:avLst/>
                <a:gdLst>
                  <a:gd name="T0" fmla="*/ 42 w 127"/>
                  <a:gd name="T1" fmla="*/ 14 h 64"/>
                  <a:gd name="T2" fmla="*/ 31 w 127"/>
                  <a:gd name="T3" fmla="*/ 26 h 64"/>
                  <a:gd name="T4" fmla="*/ 116 w 127"/>
                  <a:gd name="T5" fmla="*/ 64 h 64"/>
                  <a:gd name="T6" fmla="*/ 127 w 127"/>
                  <a:gd name="T7" fmla="*/ 51 h 64"/>
                  <a:gd name="T8" fmla="*/ 42 w 127"/>
                  <a:gd name="T9" fmla="*/ 14 h 64"/>
                  <a:gd name="T10" fmla="*/ 16 w 127"/>
                  <a:gd name="T11" fmla="*/ 1 h 64"/>
                  <a:gd name="T12" fmla="*/ 9 w 127"/>
                  <a:gd name="T13" fmla="*/ 1 h 64"/>
                  <a:gd name="T14" fmla="*/ 2 w 127"/>
                  <a:gd name="T15" fmla="*/ 4 h 64"/>
                  <a:gd name="T16" fmla="*/ 1 w 127"/>
                  <a:gd name="T17" fmla="*/ 10 h 64"/>
                  <a:gd name="T18" fmla="*/ 5 w 127"/>
                  <a:gd name="T19" fmla="*/ 15 h 64"/>
                  <a:gd name="T20" fmla="*/ 6 w 127"/>
                  <a:gd name="T21" fmla="*/ 15 h 64"/>
                  <a:gd name="T22" fmla="*/ 13 w 127"/>
                  <a:gd name="T23" fmla="*/ 16 h 64"/>
                  <a:gd name="T24" fmla="*/ 20 w 127"/>
                  <a:gd name="T25" fmla="*/ 12 h 64"/>
                  <a:gd name="T26" fmla="*/ 21 w 127"/>
                  <a:gd name="T27" fmla="*/ 6 h 64"/>
                  <a:gd name="T28" fmla="*/ 17 w 127"/>
                  <a:gd name="T29" fmla="*/ 1 h 64"/>
                  <a:gd name="T30" fmla="*/ 16 w 127"/>
                  <a:gd name="T31"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64">
                    <a:moveTo>
                      <a:pt x="42" y="14"/>
                    </a:moveTo>
                    <a:cubicBezTo>
                      <a:pt x="31" y="26"/>
                      <a:pt x="31" y="26"/>
                      <a:pt x="31" y="26"/>
                    </a:cubicBezTo>
                    <a:cubicBezTo>
                      <a:pt x="116" y="64"/>
                      <a:pt x="116" y="64"/>
                      <a:pt x="116" y="64"/>
                    </a:cubicBezTo>
                    <a:cubicBezTo>
                      <a:pt x="127" y="51"/>
                      <a:pt x="127" y="51"/>
                      <a:pt x="127" y="51"/>
                    </a:cubicBezTo>
                    <a:cubicBezTo>
                      <a:pt x="42" y="14"/>
                      <a:pt x="42" y="14"/>
                      <a:pt x="42" y="14"/>
                    </a:cubicBezTo>
                    <a:close/>
                    <a:moveTo>
                      <a:pt x="16" y="1"/>
                    </a:moveTo>
                    <a:cubicBezTo>
                      <a:pt x="14" y="0"/>
                      <a:pt x="11" y="0"/>
                      <a:pt x="9" y="1"/>
                    </a:cubicBezTo>
                    <a:cubicBezTo>
                      <a:pt x="6" y="1"/>
                      <a:pt x="4" y="2"/>
                      <a:pt x="2" y="4"/>
                    </a:cubicBezTo>
                    <a:cubicBezTo>
                      <a:pt x="0" y="6"/>
                      <a:pt x="0" y="8"/>
                      <a:pt x="1" y="10"/>
                    </a:cubicBezTo>
                    <a:cubicBezTo>
                      <a:pt x="1" y="13"/>
                      <a:pt x="3" y="14"/>
                      <a:pt x="5" y="15"/>
                    </a:cubicBezTo>
                    <a:cubicBezTo>
                      <a:pt x="5" y="15"/>
                      <a:pt x="5" y="15"/>
                      <a:pt x="6" y="15"/>
                    </a:cubicBezTo>
                    <a:cubicBezTo>
                      <a:pt x="8" y="16"/>
                      <a:pt x="10" y="16"/>
                      <a:pt x="13" y="16"/>
                    </a:cubicBezTo>
                    <a:cubicBezTo>
                      <a:pt x="16" y="15"/>
                      <a:pt x="18" y="14"/>
                      <a:pt x="20" y="12"/>
                    </a:cubicBezTo>
                    <a:cubicBezTo>
                      <a:pt x="21" y="10"/>
                      <a:pt x="22" y="8"/>
                      <a:pt x="21" y="6"/>
                    </a:cubicBezTo>
                    <a:cubicBezTo>
                      <a:pt x="20" y="4"/>
                      <a:pt x="19" y="2"/>
                      <a:pt x="17" y="1"/>
                    </a:cubicBezTo>
                    <a:cubicBezTo>
                      <a:pt x="16" y="1"/>
                      <a:pt x="16"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9" name="Freeform 144"/>
              <p:cNvSpPr>
                <a:spLocks noEditPoints="1"/>
              </p:cNvSpPr>
              <p:nvPr/>
            </p:nvSpPr>
            <p:spPr bwMode="auto">
              <a:xfrm>
                <a:off x="3782" y="2092"/>
                <a:ext cx="237" cy="152"/>
              </a:xfrm>
              <a:custGeom>
                <a:avLst/>
                <a:gdLst>
                  <a:gd name="T0" fmla="*/ 56 w 100"/>
                  <a:gd name="T1" fmla="*/ 45 h 64"/>
                  <a:gd name="T2" fmla="*/ 37 w 100"/>
                  <a:gd name="T3" fmla="*/ 37 h 64"/>
                  <a:gd name="T4" fmla="*/ 20 w 100"/>
                  <a:gd name="T5" fmla="*/ 27 h 64"/>
                  <a:gd name="T6" fmla="*/ 20 w 100"/>
                  <a:gd name="T7" fmla="*/ 18 h 64"/>
                  <a:gd name="T8" fmla="*/ 32 w 100"/>
                  <a:gd name="T9" fmla="*/ 15 h 64"/>
                  <a:gd name="T10" fmla="*/ 45 w 100"/>
                  <a:gd name="T11" fmla="*/ 19 h 64"/>
                  <a:gd name="T12" fmla="*/ 62 w 100"/>
                  <a:gd name="T13" fmla="*/ 26 h 64"/>
                  <a:gd name="T14" fmla="*/ 81 w 100"/>
                  <a:gd name="T15" fmla="*/ 37 h 64"/>
                  <a:gd name="T16" fmla="*/ 81 w 100"/>
                  <a:gd name="T17" fmla="*/ 46 h 64"/>
                  <a:gd name="T18" fmla="*/ 70 w 100"/>
                  <a:gd name="T19" fmla="*/ 50 h 64"/>
                  <a:gd name="T20" fmla="*/ 56 w 100"/>
                  <a:gd name="T21" fmla="*/ 45 h 64"/>
                  <a:gd name="T22" fmla="*/ 60 w 100"/>
                  <a:gd name="T23" fmla="*/ 7 h 64"/>
                  <a:gd name="T24" fmla="*/ 29 w 100"/>
                  <a:gd name="T25" fmla="*/ 1 h 64"/>
                  <a:gd name="T26" fmla="*/ 7 w 100"/>
                  <a:gd name="T27" fmla="*/ 12 h 64"/>
                  <a:gd name="T28" fmla="*/ 6 w 100"/>
                  <a:gd name="T29" fmla="*/ 13 h 64"/>
                  <a:gd name="T30" fmla="*/ 2 w 100"/>
                  <a:gd name="T31" fmla="*/ 32 h 64"/>
                  <a:gd name="T32" fmla="*/ 33 w 100"/>
                  <a:gd name="T33" fmla="*/ 54 h 64"/>
                  <a:gd name="T34" fmla="*/ 41 w 100"/>
                  <a:gd name="T35" fmla="*/ 58 h 64"/>
                  <a:gd name="T36" fmla="*/ 70 w 100"/>
                  <a:gd name="T37" fmla="*/ 63 h 64"/>
                  <a:gd name="T38" fmla="*/ 94 w 100"/>
                  <a:gd name="T39" fmla="*/ 51 h 64"/>
                  <a:gd name="T40" fmla="*/ 98 w 100"/>
                  <a:gd name="T41" fmla="*/ 32 h 64"/>
                  <a:gd name="T42" fmla="*/ 69 w 100"/>
                  <a:gd name="T43" fmla="*/ 11 h 64"/>
                  <a:gd name="T44" fmla="*/ 60 w 100"/>
                  <a:gd name="T4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64">
                    <a:moveTo>
                      <a:pt x="56" y="45"/>
                    </a:moveTo>
                    <a:cubicBezTo>
                      <a:pt x="51" y="44"/>
                      <a:pt x="45" y="41"/>
                      <a:pt x="37" y="37"/>
                    </a:cubicBezTo>
                    <a:cubicBezTo>
                      <a:pt x="28" y="33"/>
                      <a:pt x="23" y="30"/>
                      <a:pt x="20" y="27"/>
                    </a:cubicBezTo>
                    <a:cubicBezTo>
                      <a:pt x="17" y="25"/>
                      <a:pt x="17" y="22"/>
                      <a:pt x="20" y="18"/>
                    </a:cubicBezTo>
                    <a:cubicBezTo>
                      <a:pt x="22" y="15"/>
                      <a:pt x="27" y="14"/>
                      <a:pt x="32" y="15"/>
                    </a:cubicBezTo>
                    <a:cubicBezTo>
                      <a:pt x="35" y="16"/>
                      <a:pt x="40" y="17"/>
                      <a:pt x="45" y="19"/>
                    </a:cubicBezTo>
                    <a:cubicBezTo>
                      <a:pt x="50" y="21"/>
                      <a:pt x="56" y="23"/>
                      <a:pt x="62" y="26"/>
                    </a:cubicBezTo>
                    <a:cubicBezTo>
                      <a:pt x="72" y="30"/>
                      <a:pt x="78" y="34"/>
                      <a:pt x="81" y="37"/>
                    </a:cubicBezTo>
                    <a:cubicBezTo>
                      <a:pt x="84" y="40"/>
                      <a:pt x="84" y="43"/>
                      <a:pt x="81" y="46"/>
                    </a:cubicBezTo>
                    <a:cubicBezTo>
                      <a:pt x="79" y="49"/>
                      <a:pt x="75" y="50"/>
                      <a:pt x="70" y="50"/>
                    </a:cubicBezTo>
                    <a:cubicBezTo>
                      <a:pt x="67" y="49"/>
                      <a:pt x="63" y="48"/>
                      <a:pt x="56" y="45"/>
                    </a:cubicBezTo>
                    <a:close/>
                    <a:moveTo>
                      <a:pt x="60" y="7"/>
                    </a:moveTo>
                    <a:cubicBezTo>
                      <a:pt x="47" y="2"/>
                      <a:pt x="36" y="0"/>
                      <a:pt x="29" y="1"/>
                    </a:cubicBezTo>
                    <a:cubicBezTo>
                      <a:pt x="19" y="2"/>
                      <a:pt x="12" y="6"/>
                      <a:pt x="7" y="12"/>
                    </a:cubicBezTo>
                    <a:cubicBezTo>
                      <a:pt x="6" y="13"/>
                      <a:pt x="6" y="13"/>
                      <a:pt x="6" y="13"/>
                    </a:cubicBezTo>
                    <a:cubicBezTo>
                      <a:pt x="1" y="19"/>
                      <a:pt x="0" y="25"/>
                      <a:pt x="2" y="32"/>
                    </a:cubicBezTo>
                    <a:cubicBezTo>
                      <a:pt x="5" y="39"/>
                      <a:pt x="15" y="46"/>
                      <a:pt x="33" y="54"/>
                    </a:cubicBezTo>
                    <a:cubicBezTo>
                      <a:pt x="35" y="55"/>
                      <a:pt x="38" y="57"/>
                      <a:pt x="41" y="58"/>
                    </a:cubicBezTo>
                    <a:cubicBezTo>
                      <a:pt x="52" y="62"/>
                      <a:pt x="62" y="64"/>
                      <a:pt x="70" y="63"/>
                    </a:cubicBezTo>
                    <a:cubicBezTo>
                      <a:pt x="80" y="63"/>
                      <a:pt x="88" y="59"/>
                      <a:pt x="94" y="51"/>
                    </a:cubicBezTo>
                    <a:cubicBezTo>
                      <a:pt x="99" y="45"/>
                      <a:pt x="100" y="39"/>
                      <a:pt x="98" y="32"/>
                    </a:cubicBezTo>
                    <a:cubicBezTo>
                      <a:pt x="96" y="25"/>
                      <a:pt x="86" y="18"/>
                      <a:pt x="69" y="11"/>
                    </a:cubicBezTo>
                    <a:cubicBezTo>
                      <a:pt x="66" y="9"/>
                      <a:pt x="63" y="8"/>
                      <a:pt x="6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0" name="Freeform 145"/>
              <p:cNvSpPr/>
              <p:nvPr/>
            </p:nvSpPr>
            <p:spPr bwMode="auto">
              <a:xfrm>
                <a:off x="3874" y="1942"/>
                <a:ext cx="283" cy="184"/>
              </a:xfrm>
              <a:custGeom>
                <a:avLst/>
                <a:gdLst>
                  <a:gd name="T0" fmla="*/ 50 w 119"/>
                  <a:gd name="T1" fmla="*/ 5 h 77"/>
                  <a:gd name="T2" fmla="*/ 21 w 119"/>
                  <a:gd name="T3" fmla="*/ 12 h 77"/>
                  <a:gd name="T4" fmla="*/ 19 w 119"/>
                  <a:gd name="T5" fmla="*/ 29 h 77"/>
                  <a:gd name="T6" fmla="*/ 19 w 119"/>
                  <a:gd name="T7" fmla="*/ 29 h 77"/>
                  <a:gd name="T8" fmla="*/ 11 w 119"/>
                  <a:gd name="T9" fmla="*/ 26 h 77"/>
                  <a:gd name="T10" fmla="*/ 0 w 119"/>
                  <a:gd name="T11" fmla="*/ 39 h 77"/>
                  <a:gd name="T12" fmla="*/ 85 w 119"/>
                  <a:gd name="T13" fmla="*/ 77 h 77"/>
                  <a:gd name="T14" fmla="*/ 96 w 119"/>
                  <a:gd name="T15" fmla="*/ 64 h 77"/>
                  <a:gd name="T16" fmla="*/ 34 w 119"/>
                  <a:gd name="T17" fmla="*/ 36 h 77"/>
                  <a:gd name="T18" fmla="*/ 26 w 119"/>
                  <a:gd name="T19" fmla="*/ 30 h 77"/>
                  <a:gd name="T20" fmla="*/ 28 w 119"/>
                  <a:gd name="T21" fmla="*/ 23 h 77"/>
                  <a:gd name="T22" fmla="*/ 45 w 119"/>
                  <a:gd name="T23" fmla="*/ 20 h 77"/>
                  <a:gd name="T24" fmla="*/ 47 w 119"/>
                  <a:gd name="T25" fmla="*/ 21 h 77"/>
                  <a:gd name="T26" fmla="*/ 109 w 119"/>
                  <a:gd name="T27" fmla="*/ 48 h 77"/>
                  <a:gd name="T28" fmla="*/ 119 w 119"/>
                  <a:gd name="T29" fmla="*/ 35 h 77"/>
                  <a:gd name="T30" fmla="*/ 53 w 119"/>
                  <a:gd name="T31" fmla="*/ 6 h 77"/>
                  <a:gd name="T32" fmla="*/ 50 w 119"/>
                  <a:gd name="T33"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77">
                    <a:moveTo>
                      <a:pt x="50" y="5"/>
                    </a:moveTo>
                    <a:cubicBezTo>
                      <a:pt x="38" y="0"/>
                      <a:pt x="28" y="2"/>
                      <a:pt x="21" y="12"/>
                    </a:cubicBezTo>
                    <a:cubicBezTo>
                      <a:pt x="16" y="17"/>
                      <a:pt x="15" y="23"/>
                      <a:pt x="19" y="29"/>
                    </a:cubicBezTo>
                    <a:cubicBezTo>
                      <a:pt x="19" y="29"/>
                      <a:pt x="19" y="29"/>
                      <a:pt x="19" y="29"/>
                    </a:cubicBezTo>
                    <a:cubicBezTo>
                      <a:pt x="11" y="26"/>
                      <a:pt x="11" y="26"/>
                      <a:pt x="11" y="26"/>
                    </a:cubicBezTo>
                    <a:cubicBezTo>
                      <a:pt x="0" y="39"/>
                      <a:pt x="0" y="39"/>
                      <a:pt x="0" y="39"/>
                    </a:cubicBezTo>
                    <a:cubicBezTo>
                      <a:pt x="85" y="77"/>
                      <a:pt x="85" y="77"/>
                      <a:pt x="85" y="77"/>
                    </a:cubicBezTo>
                    <a:cubicBezTo>
                      <a:pt x="96" y="64"/>
                      <a:pt x="96" y="64"/>
                      <a:pt x="96" y="64"/>
                    </a:cubicBezTo>
                    <a:cubicBezTo>
                      <a:pt x="34" y="36"/>
                      <a:pt x="34" y="36"/>
                      <a:pt x="34" y="36"/>
                    </a:cubicBezTo>
                    <a:cubicBezTo>
                      <a:pt x="30" y="35"/>
                      <a:pt x="28" y="33"/>
                      <a:pt x="26" y="30"/>
                    </a:cubicBezTo>
                    <a:cubicBezTo>
                      <a:pt x="25" y="28"/>
                      <a:pt x="26" y="25"/>
                      <a:pt x="28" y="23"/>
                    </a:cubicBezTo>
                    <a:cubicBezTo>
                      <a:pt x="32" y="18"/>
                      <a:pt x="38" y="17"/>
                      <a:pt x="45" y="20"/>
                    </a:cubicBezTo>
                    <a:cubicBezTo>
                      <a:pt x="46" y="20"/>
                      <a:pt x="46" y="20"/>
                      <a:pt x="47" y="21"/>
                    </a:cubicBezTo>
                    <a:cubicBezTo>
                      <a:pt x="109" y="48"/>
                      <a:pt x="109" y="48"/>
                      <a:pt x="109" y="48"/>
                    </a:cubicBezTo>
                    <a:cubicBezTo>
                      <a:pt x="119" y="35"/>
                      <a:pt x="119" y="35"/>
                      <a:pt x="119" y="35"/>
                    </a:cubicBezTo>
                    <a:cubicBezTo>
                      <a:pt x="53" y="6"/>
                      <a:pt x="53" y="6"/>
                      <a:pt x="53" y="6"/>
                    </a:cubicBezTo>
                    <a:cubicBezTo>
                      <a:pt x="52" y="6"/>
                      <a:pt x="51" y="5"/>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1" name="Freeform 146"/>
              <p:cNvSpPr/>
              <p:nvPr/>
            </p:nvSpPr>
            <p:spPr bwMode="auto">
              <a:xfrm>
                <a:off x="3941" y="1600"/>
                <a:ext cx="444" cy="295"/>
              </a:xfrm>
              <a:custGeom>
                <a:avLst/>
                <a:gdLst>
                  <a:gd name="T0" fmla="*/ 79 w 187"/>
                  <a:gd name="T1" fmla="*/ 8 h 124"/>
                  <a:gd name="T2" fmla="*/ 20 w 187"/>
                  <a:gd name="T3" fmla="*/ 29 h 124"/>
                  <a:gd name="T4" fmla="*/ 18 w 187"/>
                  <a:gd name="T5" fmla="*/ 75 h 124"/>
                  <a:gd name="T6" fmla="*/ 111 w 187"/>
                  <a:gd name="T7" fmla="*/ 116 h 124"/>
                  <a:gd name="T8" fmla="*/ 113 w 187"/>
                  <a:gd name="T9" fmla="*/ 117 h 124"/>
                  <a:gd name="T10" fmla="*/ 167 w 187"/>
                  <a:gd name="T11" fmla="*/ 94 h 124"/>
                  <a:gd name="T12" fmla="*/ 168 w 187"/>
                  <a:gd name="T13" fmla="*/ 48 h 124"/>
                  <a:gd name="T14" fmla="*/ 138 w 187"/>
                  <a:gd name="T15" fmla="*/ 34 h 124"/>
                  <a:gd name="T16" fmla="*/ 115 w 187"/>
                  <a:gd name="T17" fmla="*/ 61 h 124"/>
                  <a:gd name="T18" fmla="*/ 147 w 187"/>
                  <a:gd name="T19" fmla="*/ 75 h 124"/>
                  <a:gd name="T20" fmla="*/ 149 w 187"/>
                  <a:gd name="T21" fmla="*/ 86 h 124"/>
                  <a:gd name="T22" fmla="*/ 135 w 187"/>
                  <a:gd name="T23" fmla="*/ 90 h 124"/>
                  <a:gd name="T24" fmla="*/ 134 w 187"/>
                  <a:gd name="T25" fmla="*/ 90 h 124"/>
                  <a:gd name="T26" fmla="*/ 38 w 187"/>
                  <a:gd name="T27" fmla="*/ 47 h 124"/>
                  <a:gd name="T28" fmla="*/ 36 w 187"/>
                  <a:gd name="T29" fmla="*/ 36 h 124"/>
                  <a:gd name="T30" fmla="*/ 50 w 187"/>
                  <a:gd name="T31" fmla="*/ 32 h 124"/>
                  <a:gd name="T32" fmla="*/ 51 w 187"/>
                  <a:gd name="T33" fmla="*/ 32 h 124"/>
                  <a:gd name="T34" fmla="*/ 82 w 187"/>
                  <a:gd name="T35" fmla="*/ 46 h 124"/>
                  <a:gd name="T36" fmla="*/ 104 w 187"/>
                  <a:gd name="T37" fmla="*/ 19 h 124"/>
                  <a:gd name="T38" fmla="*/ 82 w 187"/>
                  <a:gd name="T39" fmla="*/ 9 h 124"/>
                  <a:gd name="T40" fmla="*/ 79 w 187"/>
                  <a:gd name="T41"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24">
                    <a:moveTo>
                      <a:pt x="79" y="8"/>
                    </a:moveTo>
                    <a:cubicBezTo>
                      <a:pt x="58" y="0"/>
                      <a:pt x="38" y="7"/>
                      <a:pt x="20" y="29"/>
                    </a:cubicBezTo>
                    <a:cubicBezTo>
                      <a:pt x="1" y="52"/>
                      <a:pt x="0" y="67"/>
                      <a:pt x="18" y="75"/>
                    </a:cubicBezTo>
                    <a:cubicBezTo>
                      <a:pt x="111" y="116"/>
                      <a:pt x="111" y="116"/>
                      <a:pt x="111" y="116"/>
                    </a:cubicBezTo>
                    <a:cubicBezTo>
                      <a:pt x="112" y="117"/>
                      <a:pt x="113" y="117"/>
                      <a:pt x="113" y="117"/>
                    </a:cubicBezTo>
                    <a:cubicBezTo>
                      <a:pt x="131" y="124"/>
                      <a:pt x="149" y="116"/>
                      <a:pt x="167" y="94"/>
                    </a:cubicBezTo>
                    <a:cubicBezTo>
                      <a:pt x="186" y="71"/>
                      <a:pt x="187" y="56"/>
                      <a:pt x="168" y="48"/>
                    </a:cubicBezTo>
                    <a:cubicBezTo>
                      <a:pt x="138" y="34"/>
                      <a:pt x="138" y="34"/>
                      <a:pt x="138" y="34"/>
                    </a:cubicBezTo>
                    <a:cubicBezTo>
                      <a:pt x="115" y="61"/>
                      <a:pt x="115" y="61"/>
                      <a:pt x="115" y="61"/>
                    </a:cubicBezTo>
                    <a:cubicBezTo>
                      <a:pt x="147" y="75"/>
                      <a:pt x="147" y="75"/>
                      <a:pt x="147" y="75"/>
                    </a:cubicBezTo>
                    <a:cubicBezTo>
                      <a:pt x="153" y="77"/>
                      <a:pt x="153" y="81"/>
                      <a:pt x="149" y="86"/>
                    </a:cubicBezTo>
                    <a:cubicBezTo>
                      <a:pt x="145" y="91"/>
                      <a:pt x="141" y="93"/>
                      <a:pt x="135" y="90"/>
                    </a:cubicBezTo>
                    <a:cubicBezTo>
                      <a:pt x="135" y="90"/>
                      <a:pt x="134" y="90"/>
                      <a:pt x="134" y="90"/>
                    </a:cubicBezTo>
                    <a:cubicBezTo>
                      <a:pt x="38" y="47"/>
                      <a:pt x="38" y="47"/>
                      <a:pt x="38" y="47"/>
                    </a:cubicBezTo>
                    <a:cubicBezTo>
                      <a:pt x="33" y="45"/>
                      <a:pt x="32" y="41"/>
                      <a:pt x="36" y="36"/>
                    </a:cubicBezTo>
                    <a:cubicBezTo>
                      <a:pt x="40" y="31"/>
                      <a:pt x="45" y="30"/>
                      <a:pt x="50" y="32"/>
                    </a:cubicBezTo>
                    <a:cubicBezTo>
                      <a:pt x="50" y="32"/>
                      <a:pt x="51" y="32"/>
                      <a:pt x="51" y="32"/>
                    </a:cubicBezTo>
                    <a:cubicBezTo>
                      <a:pt x="82" y="46"/>
                      <a:pt x="82" y="46"/>
                      <a:pt x="82" y="46"/>
                    </a:cubicBezTo>
                    <a:cubicBezTo>
                      <a:pt x="104" y="19"/>
                      <a:pt x="104" y="19"/>
                      <a:pt x="104" y="19"/>
                    </a:cubicBezTo>
                    <a:cubicBezTo>
                      <a:pt x="82" y="9"/>
                      <a:pt x="82" y="9"/>
                      <a:pt x="82" y="9"/>
                    </a:cubicBezTo>
                    <a:cubicBezTo>
                      <a:pt x="81" y="9"/>
                      <a:pt x="80" y="9"/>
                      <a:pt x="7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5" name="Group 149"/>
            <p:cNvGrpSpPr>
              <a:grpSpLocks noChangeAspect="1"/>
            </p:cNvGrpSpPr>
            <p:nvPr/>
          </p:nvGrpSpPr>
          <p:grpSpPr bwMode="auto">
            <a:xfrm>
              <a:off x="7176842" y="1304568"/>
              <a:ext cx="1045751" cy="954350"/>
              <a:chOff x="3261" y="1623"/>
              <a:chExt cx="1167" cy="1065"/>
            </a:xfrm>
            <a:solidFill>
              <a:schemeClr val="bg1"/>
            </a:solidFill>
          </p:grpSpPr>
          <p:sp>
            <p:nvSpPr>
              <p:cNvPr id="108" name="Freeform 150"/>
              <p:cNvSpPr>
                <a:spLocks noEditPoints="1"/>
              </p:cNvSpPr>
              <p:nvPr/>
            </p:nvSpPr>
            <p:spPr bwMode="auto">
              <a:xfrm>
                <a:off x="3261" y="2460"/>
                <a:ext cx="338" cy="228"/>
              </a:xfrm>
              <a:custGeom>
                <a:avLst/>
                <a:gdLst>
                  <a:gd name="T0" fmla="*/ 92 w 142"/>
                  <a:gd name="T1" fmla="*/ 77 h 96"/>
                  <a:gd name="T2" fmla="*/ 59 w 142"/>
                  <a:gd name="T3" fmla="*/ 61 h 96"/>
                  <a:gd name="T4" fmla="*/ 53 w 142"/>
                  <a:gd name="T5" fmla="*/ 57 h 96"/>
                  <a:gd name="T6" fmla="*/ 24 w 142"/>
                  <a:gd name="T7" fmla="*/ 37 h 96"/>
                  <a:gd name="T8" fmla="*/ 25 w 142"/>
                  <a:gd name="T9" fmla="*/ 22 h 96"/>
                  <a:gd name="T10" fmla="*/ 42 w 142"/>
                  <a:gd name="T11" fmla="*/ 17 h 96"/>
                  <a:gd name="T12" fmla="*/ 52 w 142"/>
                  <a:gd name="T13" fmla="*/ 20 h 96"/>
                  <a:gd name="T14" fmla="*/ 86 w 142"/>
                  <a:gd name="T15" fmla="*/ 37 h 96"/>
                  <a:gd name="T16" fmla="*/ 90 w 142"/>
                  <a:gd name="T17" fmla="*/ 39 h 96"/>
                  <a:gd name="T18" fmla="*/ 122 w 142"/>
                  <a:gd name="T19" fmla="*/ 62 h 96"/>
                  <a:gd name="T20" fmla="*/ 119 w 142"/>
                  <a:gd name="T21" fmla="*/ 74 h 96"/>
                  <a:gd name="T22" fmla="*/ 97 w 142"/>
                  <a:gd name="T23" fmla="*/ 79 h 96"/>
                  <a:gd name="T24" fmla="*/ 92 w 142"/>
                  <a:gd name="T25" fmla="*/ 77 h 96"/>
                  <a:gd name="T26" fmla="*/ 65 w 142"/>
                  <a:gd name="T27" fmla="*/ 6 h 96"/>
                  <a:gd name="T28" fmla="*/ 46 w 142"/>
                  <a:gd name="T29" fmla="*/ 1 h 96"/>
                  <a:gd name="T30" fmla="*/ 13 w 142"/>
                  <a:gd name="T31" fmla="*/ 15 h 96"/>
                  <a:gd name="T32" fmla="*/ 4 w 142"/>
                  <a:gd name="T33" fmla="*/ 41 h 96"/>
                  <a:gd name="T34" fmla="*/ 46 w 142"/>
                  <a:gd name="T35" fmla="*/ 74 h 96"/>
                  <a:gd name="T36" fmla="*/ 80 w 142"/>
                  <a:gd name="T37" fmla="*/ 91 h 96"/>
                  <a:gd name="T38" fmla="*/ 87 w 142"/>
                  <a:gd name="T39" fmla="*/ 93 h 96"/>
                  <a:gd name="T40" fmla="*/ 111 w 142"/>
                  <a:gd name="T41" fmla="*/ 94 h 96"/>
                  <a:gd name="T42" fmla="*/ 131 w 142"/>
                  <a:gd name="T43" fmla="*/ 81 h 96"/>
                  <a:gd name="T44" fmla="*/ 142 w 142"/>
                  <a:gd name="T45" fmla="*/ 63 h 96"/>
                  <a:gd name="T46" fmla="*/ 133 w 142"/>
                  <a:gd name="T47" fmla="*/ 46 h 96"/>
                  <a:gd name="T48" fmla="*/ 96 w 142"/>
                  <a:gd name="T49" fmla="*/ 21 h 96"/>
                  <a:gd name="T50" fmla="*/ 65 w 142"/>
                  <a:gd name="T51"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96">
                    <a:moveTo>
                      <a:pt x="92" y="77"/>
                    </a:moveTo>
                    <a:cubicBezTo>
                      <a:pt x="83" y="74"/>
                      <a:pt x="73" y="68"/>
                      <a:pt x="59" y="61"/>
                    </a:cubicBezTo>
                    <a:cubicBezTo>
                      <a:pt x="53" y="57"/>
                      <a:pt x="53" y="57"/>
                      <a:pt x="53" y="57"/>
                    </a:cubicBezTo>
                    <a:cubicBezTo>
                      <a:pt x="38" y="49"/>
                      <a:pt x="29" y="42"/>
                      <a:pt x="24" y="37"/>
                    </a:cubicBezTo>
                    <a:cubicBezTo>
                      <a:pt x="20" y="32"/>
                      <a:pt x="20" y="27"/>
                      <a:pt x="25" y="22"/>
                    </a:cubicBezTo>
                    <a:cubicBezTo>
                      <a:pt x="29" y="18"/>
                      <a:pt x="35" y="16"/>
                      <a:pt x="42" y="17"/>
                    </a:cubicBezTo>
                    <a:cubicBezTo>
                      <a:pt x="45" y="17"/>
                      <a:pt x="48" y="18"/>
                      <a:pt x="52" y="20"/>
                    </a:cubicBezTo>
                    <a:cubicBezTo>
                      <a:pt x="60" y="23"/>
                      <a:pt x="71" y="28"/>
                      <a:pt x="86" y="37"/>
                    </a:cubicBezTo>
                    <a:cubicBezTo>
                      <a:pt x="90" y="39"/>
                      <a:pt x="90" y="39"/>
                      <a:pt x="90" y="39"/>
                    </a:cubicBezTo>
                    <a:cubicBezTo>
                      <a:pt x="109" y="50"/>
                      <a:pt x="120" y="57"/>
                      <a:pt x="122" y="62"/>
                    </a:cubicBezTo>
                    <a:cubicBezTo>
                      <a:pt x="123" y="67"/>
                      <a:pt x="122" y="71"/>
                      <a:pt x="119" y="74"/>
                    </a:cubicBezTo>
                    <a:cubicBezTo>
                      <a:pt x="113" y="80"/>
                      <a:pt x="106" y="81"/>
                      <a:pt x="97" y="79"/>
                    </a:cubicBezTo>
                    <a:cubicBezTo>
                      <a:pt x="96" y="78"/>
                      <a:pt x="94" y="78"/>
                      <a:pt x="92" y="77"/>
                    </a:cubicBezTo>
                    <a:close/>
                    <a:moveTo>
                      <a:pt x="65" y="6"/>
                    </a:moveTo>
                    <a:cubicBezTo>
                      <a:pt x="58" y="4"/>
                      <a:pt x="51" y="2"/>
                      <a:pt x="46" y="1"/>
                    </a:cubicBezTo>
                    <a:cubicBezTo>
                      <a:pt x="34" y="0"/>
                      <a:pt x="23" y="5"/>
                      <a:pt x="13" y="15"/>
                    </a:cubicBezTo>
                    <a:cubicBezTo>
                      <a:pt x="3" y="24"/>
                      <a:pt x="0" y="33"/>
                      <a:pt x="4" y="41"/>
                    </a:cubicBezTo>
                    <a:cubicBezTo>
                      <a:pt x="7" y="49"/>
                      <a:pt x="21" y="60"/>
                      <a:pt x="46" y="74"/>
                    </a:cubicBezTo>
                    <a:cubicBezTo>
                      <a:pt x="60" y="82"/>
                      <a:pt x="71" y="87"/>
                      <a:pt x="80" y="91"/>
                    </a:cubicBezTo>
                    <a:cubicBezTo>
                      <a:pt x="82" y="92"/>
                      <a:pt x="85" y="93"/>
                      <a:pt x="87" y="93"/>
                    </a:cubicBezTo>
                    <a:cubicBezTo>
                      <a:pt x="96" y="95"/>
                      <a:pt x="104" y="96"/>
                      <a:pt x="111" y="94"/>
                    </a:cubicBezTo>
                    <a:cubicBezTo>
                      <a:pt x="118" y="92"/>
                      <a:pt x="125" y="88"/>
                      <a:pt x="131" y="81"/>
                    </a:cubicBezTo>
                    <a:cubicBezTo>
                      <a:pt x="138" y="75"/>
                      <a:pt x="141" y="69"/>
                      <a:pt x="142" y="63"/>
                    </a:cubicBezTo>
                    <a:cubicBezTo>
                      <a:pt x="142" y="57"/>
                      <a:pt x="139" y="52"/>
                      <a:pt x="133" y="46"/>
                    </a:cubicBezTo>
                    <a:cubicBezTo>
                      <a:pt x="127" y="40"/>
                      <a:pt x="115" y="32"/>
                      <a:pt x="96" y="21"/>
                    </a:cubicBezTo>
                    <a:cubicBezTo>
                      <a:pt x="84" y="15"/>
                      <a:pt x="74" y="10"/>
                      <a:pt x="6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9" name="Freeform 151"/>
              <p:cNvSpPr>
                <a:spLocks noEditPoints="1"/>
              </p:cNvSpPr>
              <p:nvPr/>
            </p:nvSpPr>
            <p:spPr bwMode="auto">
              <a:xfrm>
                <a:off x="3487" y="2367"/>
                <a:ext cx="299" cy="231"/>
              </a:xfrm>
              <a:custGeom>
                <a:avLst/>
                <a:gdLst>
                  <a:gd name="T0" fmla="*/ 71 w 126"/>
                  <a:gd name="T1" fmla="*/ 53 h 97"/>
                  <a:gd name="T2" fmla="*/ 48 w 126"/>
                  <a:gd name="T3" fmla="*/ 41 h 97"/>
                  <a:gd name="T4" fmla="*/ 30 w 126"/>
                  <a:gd name="T5" fmla="*/ 29 h 97"/>
                  <a:gd name="T6" fmla="*/ 30 w 126"/>
                  <a:gd name="T7" fmla="*/ 20 h 97"/>
                  <a:gd name="T8" fmla="*/ 43 w 126"/>
                  <a:gd name="T9" fmla="*/ 18 h 97"/>
                  <a:gd name="T10" fmla="*/ 49 w 126"/>
                  <a:gd name="T11" fmla="*/ 19 h 97"/>
                  <a:gd name="T12" fmla="*/ 68 w 126"/>
                  <a:gd name="T13" fmla="*/ 29 h 97"/>
                  <a:gd name="T14" fmla="*/ 87 w 126"/>
                  <a:gd name="T15" fmla="*/ 42 h 97"/>
                  <a:gd name="T16" fmla="*/ 87 w 126"/>
                  <a:gd name="T17" fmla="*/ 52 h 97"/>
                  <a:gd name="T18" fmla="*/ 73 w 126"/>
                  <a:gd name="T19" fmla="*/ 54 h 97"/>
                  <a:gd name="T20" fmla="*/ 71 w 126"/>
                  <a:gd name="T21" fmla="*/ 53 h 97"/>
                  <a:gd name="T22" fmla="*/ 58 w 126"/>
                  <a:gd name="T23" fmla="*/ 5 h 97"/>
                  <a:gd name="T24" fmla="*/ 44 w 126"/>
                  <a:gd name="T25" fmla="*/ 1 h 97"/>
                  <a:gd name="T26" fmla="*/ 23 w 126"/>
                  <a:gd name="T27" fmla="*/ 8 h 97"/>
                  <a:gd name="T28" fmla="*/ 19 w 126"/>
                  <a:gd name="T29" fmla="*/ 16 h 97"/>
                  <a:gd name="T30" fmla="*/ 20 w 126"/>
                  <a:gd name="T31" fmla="*/ 26 h 97"/>
                  <a:gd name="T32" fmla="*/ 20 w 126"/>
                  <a:gd name="T33" fmla="*/ 26 h 97"/>
                  <a:gd name="T34" fmla="*/ 11 w 126"/>
                  <a:gd name="T35" fmla="*/ 21 h 97"/>
                  <a:gd name="T36" fmla="*/ 0 w 126"/>
                  <a:gd name="T37" fmla="*/ 33 h 97"/>
                  <a:gd name="T38" fmla="*/ 114 w 126"/>
                  <a:gd name="T39" fmla="*/ 97 h 97"/>
                  <a:gd name="T40" fmla="*/ 126 w 126"/>
                  <a:gd name="T41" fmla="*/ 85 h 97"/>
                  <a:gd name="T42" fmla="*/ 82 w 126"/>
                  <a:gd name="T43" fmla="*/ 60 h 97"/>
                  <a:gd name="T44" fmla="*/ 83 w 126"/>
                  <a:gd name="T45" fmla="*/ 60 h 97"/>
                  <a:gd name="T46" fmla="*/ 97 w 126"/>
                  <a:gd name="T47" fmla="*/ 58 h 97"/>
                  <a:gd name="T48" fmla="*/ 105 w 126"/>
                  <a:gd name="T49" fmla="*/ 54 h 97"/>
                  <a:gd name="T50" fmla="*/ 108 w 126"/>
                  <a:gd name="T51" fmla="*/ 37 h 97"/>
                  <a:gd name="T52" fmla="*/ 79 w 126"/>
                  <a:gd name="T53" fmla="*/ 15 h 97"/>
                  <a:gd name="T54" fmla="*/ 58 w 126"/>
                  <a:gd name="T55"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97">
                    <a:moveTo>
                      <a:pt x="71" y="53"/>
                    </a:moveTo>
                    <a:cubicBezTo>
                      <a:pt x="66" y="51"/>
                      <a:pt x="58" y="47"/>
                      <a:pt x="48" y="41"/>
                    </a:cubicBezTo>
                    <a:cubicBezTo>
                      <a:pt x="39" y="36"/>
                      <a:pt x="33" y="32"/>
                      <a:pt x="30" y="29"/>
                    </a:cubicBezTo>
                    <a:cubicBezTo>
                      <a:pt x="27" y="26"/>
                      <a:pt x="27" y="23"/>
                      <a:pt x="30" y="20"/>
                    </a:cubicBezTo>
                    <a:cubicBezTo>
                      <a:pt x="33" y="17"/>
                      <a:pt x="38" y="16"/>
                      <a:pt x="43" y="18"/>
                    </a:cubicBezTo>
                    <a:cubicBezTo>
                      <a:pt x="45" y="18"/>
                      <a:pt x="47" y="18"/>
                      <a:pt x="49" y="19"/>
                    </a:cubicBezTo>
                    <a:cubicBezTo>
                      <a:pt x="54" y="21"/>
                      <a:pt x="60" y="24"/>
                      <a:pt x="68" y="29"/>
                    </a:cubicBezTo>
                    <a:cubicBezTo>
                      <a:pt x="78" y="34"/>
                      <a:pt x="84" y="38"/>
                      <a:pt x="87" y="42"/>
                    </a:cubicBezTo>
                    <a:cubicBezTo>
                      <a:pt x="90" y="45"/>
                      <a:pt x="90" y="49"/>
                      <a:pt x="87" y="52"/>
                    </a:cubicBezTo>
                    <a:cubicBezTo>
                      <a:pt x="83" y="55"/>
                      <a:pt x="79" y="55"/>
                      <a:pt x="73" y="54"/>
                    </a:cubicBezTo>
                    <a:cubicBezTo>
                      <a:pt x="73" y="53"/>
                      <a:pt x="72" y="53"/>
                      <a:pt x="71" y="53"/>
                    </a:cubicBezTo>
                    <a:close/>
                    <a:moveTo>
                      <a:pt x="58" y="5"/>
                    </a:moveTo>
                    <a:cubicBezTo>
                      <a:pt x="53" y="3"/>
                      <a:pt x="48" y="2"/>
                      <a:pt x="44" y="1"/>
                    </a:cubicBezTo>
                    <a:cubicBezTo>
                      <a:pt x="36" y="0"/>
                      <a:pt x="28" y="2"/>
                      <a:pt x="23" y="8"/>
                    </a:cubicBezTo>
                    <a:cubicBezTo>
                      <a:pt x="20" y="10"/>
                      <a:pt x="19" y="13"/>
                      <a:pt x="19" y="16"/>
                    </a:cubicBezTo>
                    <a:cubicBezTo>
                      <a:pt x="18" y="18"/>
                      <a:pt x="19" y="22"/>
                      <a:pt x="20" y="26"/>
                    </a:cubicBezTo>
                    <a:cubicBezTo>
                      <a:pt x="20" y="26"/>
                      <a:pt x="20" y="26"/>
                      <a:pt x="20" y="26"/>
                    </a:cubicBezTo>
                    <a:cubicBezTo>
                      <a:pt x="11" y="21"/>
                      <a:pt x="11" y="21"/>
                      <a:pt x="11" y="21"/>
                    </a:cubicBezTo>
                    <a:cubicBezTo>
                      <a:pt x="0" y="33"/>
                      <a:pt x="0" y="33"/>
                      <a:pt x="0" y="33"/>
                    </a:cubicBezTo>
                    <a:cubicBezTo>
                      <a:pt x="114" y="97"/>
                      <a:pt x="114" y="97"/>
                      <a:pt x="114" y="97"/>
                    </a:cubicBezTo>
                    <a:cubicBezTo>
                      <a:pt x="126" y="85"/>
                      <a:pt x="126" y="85"/>
                      <a:pt x="126" y="85"/>
                    </a:cubicBezTo>
                    <a:cubicBezTo>
                      <a:pt x="82" y="60"/>
                      <a:pt x="82" y="60"/>
                      <a:pt x="82" y="60"/>
                    </a:cubicBezTo>
                    <a:cubicBezTo>
                      <a:pt x="83" y="60"/>
                      <a:pt x="83" y="60"/>
                      <a:pt x="83" y="60"/>
                    </a:cubicBezTo>
                    <a:cubicBezTo>
                      <a:pt x="89" y="60"/>
                      <a:pt x="94" y="59"/>
                      <a:pt x="97" y="58"/>
                    </a:cubicBezTo>
                    <a:cubicBezTo>
                      <a:pt x="100" y="57"/>
                      <a:pt x="102" y="56"/>
                      <a:pt x="105" y="54"/>
                    </a:cubicBezTo>
                    <a:cubicBezTo>
                      <a:pt x="110" y="48"/>
                      <a:pt x="111" y="43"/>
                      <a:pt x="108" y="37"/>
                    </a:cubicBezTo>
                    <a:cubicBezTo>
                      <a:pt x="104" y="31"/>
                      <a:pt x="95" y="24"/>
                      <a:pt x="79" y="15"/>
                    </a:cubicBezTo>
                    <a:cubicBezTo>
                      <a:pt x="71" y="10"/>
                      <a:pt x="64" y="7"/>
                      <a:pt x="5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0" name="Freeform 152"/>
              <p:cNvSpPr/>
              <p:nvPr/>
            </p:nvSpPr>
            <p:spPr bwMode="auto">
              <a:xfrm>
                <a:off x="3573" y="2253"/>
                <a:ext cx="266" cy="162"/>
              </a:xfrm>
              <a:custGeom>
                <a:avLst/>
                <a:gdLst>
                  <a:gd name="T0" fmla="*/ 97 w 266"/>
                  <a:gd name="T1" fmla="*/ 9 h 162"/>
                  <a:gd name="T2" fmla="*/ 78 w 266"/>
                  <a:gd name="T3" fmla="*/ 28 h 162"/>
                  <a:gd name="T4" fmla="*/ 28 w 266"/>
                  <a:gd name="T5" fmla="*/ 0 h 162"/>
                  <a:gd name="T6" fmla="*/ 0 w 266"/>
                  <a:gd name="T7" fmla="*/ 28 h 162"/>
                  <a:gd name="T8" fmla="*/ 49 w 266"/>
                  <a:gd name="T9" fmla="*/ 57 h 162"/>
                  <a:gd name="T10" fmla="*/ 33 w 266"/>
                  <a:gd name="T11" fmla="*/ 74 h 162"/>
                  <a:gd name="T12" fmla="*/ 59 w 266"/>
                  <a:gd name="T13" fmla="*/ 90 h 162"/>
                  <a:gd name="T14" fmla="*/ 78 w 266"/>
                  <a:gd name="T15" fmla="*/ 71 h 162"/>
                  <a:gd name="T16" fmla="*/ 237 w 266"/>
                  <a:gd name="T17" fmla="*/ 162 h 162"/>
                  <a:gd name="T18" fmla="*/ 266 w 266"/>
                  <a:gd name="T19" fmla="*/ 133 h 162"/>
                  <a:gd name="T20" fmla="*/ 107 w 266"/>
                  <a:gd name="T21" fmla="*/ 43 h 162"/>
                  <a:gd name="T22" fmla="*/ 126 w 266"/>
                  <a:gd name="T23" fmla="*/ 24 h 162"/>
                  <a:gd name="T24" fmla="*/ 97 w 266"/>
                  <a:gd name="T25" fmla="*/ 9 h 162"/>
                  <a:gd name="T26" fmla="*/ 97 w 266"/>
                  <a:gd name="T27" fmla="*/ 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62">
                    <a:moveTo>
                      <a:pt x="97" y="9"/>
                    </a:moveTo>
                    <a:lnTo>
                      <a:pt x="78" y="28"/>
                    </a:lnTo>
                    <a:lnTo>
                      <a:pt x="28" y="0"/>
                    </a:lnTo>
                    <a:lnTo>
                      <a:pt x="0" y="28"/>
                    </a:lnTo>
                    <a:lnTo>
                      <a:pt x="49" y="57"/>
                    </a:lnTo>
                    <a:lnTo>
                      <a:pt x="33" y="74"/>
                    </a:lnTo>
                    <a:lnTo>
                      <a:pt x="59" y="90"/>
                    </a:lnTo>
                    <a:lnTo>
                      <a:pt x="78" y="71"/>
                    </a:lnTo>
                    <a:lnTo>
                      <a:pt x="237" y="162"/>
                    </a:lnTo>
                    <a:lnTo>
                      <a:pt x="266" y="133"/>
                    </a:lnTo>
                    <a:lnTo>
                      <a:pt x="107" y="43"/>
                    </a:lnTo>
                    <a:lnTo>
                      <a:pt x="126" y="24"/>
                    </a:lnTo>
                    <a:lnTo>
                      <a:pt x="97" y="9"/>
                    </a:lnTo>
                    <a:lnTo>
                      <a:pt x="9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1" name="Freeform 153"/>
              <p:cNvSpPr>
                <a:spLocks noEditPoints="1"/>
              </p:cNvSpPr>
              <p:nvPr/>
            </p:nvSpPr>
            <p:spPr bwMode="auto">
              <a:xfrm>
                <a:off x="3630" y="2167"/>
                <a:ext cx="285" cy="171"/>
              </a:xfrm>
              <a:custGeom>
                <a:avLst/>
                <a:gdLst>
                  <a:gd name="T0" fmla="*/ 41 w 120"/>
                  <a:gd name="T1" fmla="*/ 16 h 72"/>
                  <a:gd name="T2" fmla="*/ 29 w 120"/>
                  <a:gd name="T3" fmla="*/ 28 h 72"/>
                  <a:gd name="T4" fmla="*/ 108 w 120"/>
                  <a:gd name="T5" fmla="*/ 72 h 72"/>
                  <a:gd name="T6" fmla="*/ 120 w 120"/>
                  <a:gd name="T7" fmla="*/ 60 h 72"/>
                  <a:gd name="T8" fmla="*/ 41 w 120"/>
                  <a:gd name="T9" fmla="*/ 16 h 72"/>
                  <a:gd name="T10" fmla="*/ 16 w 120"/>
                  <a:gd name="T11" fmla="*/ 1 h 72"/>
                  <a:gd name="T12" fmla="*/ 10 w 120"/>
                  <a:gd name="T13" fmla="*/ 1 h 72"/>
                  <a:gd name="T14" fmla="*/ 3 w 120"/>
                  <a:gd name="T15" fmla="*/ 4 h 72"/>
                  <a:gd name="T16" fmla="*/ 1 w 120"/>
                  <a:gd name="T17" fmla="*/ 10 h 72"/>
                  <a:gd name="T18" fmla="*/ 4 w 120"/>
                  <a:gd name="T19" fmla="*/ 15 h 72"/>
                  <a:gd name="T20" fmla="*/ 6 w 120"/>
                  <a:gd name="T21" fmla="*/ 16 h 72"/>
                  <a:gd name="T22" fmla="*/ 12 w 120"/>
                  <a:gd name="T23" fmla="*/ 16 h 72"/>
                  <a:gd name="T24" fmla="*/ 19 w 120"/>
                  <a:gd name="T25" fmla="*/ 13 h 72"/>
                  <a:gd name="T26" fmla="*/ 21 w 120"/>
                  <a:gd name="T27" fmla="*/ 7 h 72"/>
                  <a:gd name="T28" fmla="*/ 18 w 120"/>
                  <a:gd name="T29" fmla="*/ 2 h 72"/>
                  <a:gd name="T30" fmla="*/ 16 w 120"/>
                  <a:gd name="T3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2">
                    <a:moveTo>
                      <a:pt x="41" y="16"/>
                    </a:moveTo>
                    <a:cubicBezTo>
                      <a:pt x="29" y="28"/>
                      <a:pt x="29" y="28"/>
                      <a:pt x="29" y="28"/>
                    </a:cubicBezTo>
                    <a:cubicBezTo>
                      <a:pt x="108" y="72"/>
                      <a:pt x="108" y="72"/>
                      <a:pt x="108" y="72"/>
                    </a:cubicBezTo>
                    <a:cubicBezTo>
                      <a:pt x="120" y="60"/>
                      <a:pt x="120" y="60"/>
                      <a:pt x="120" y="60"/>
                    </a:cubicBezTo>
                    <a:cubicBezTo>
                      <a:pt x="41" y="16"/>
                      <a:pt x="41" y="16"/>
                      <a:pt x="41" y="16"/>
                    </a:cubicBezTo>
                    <a:close/>
                    <a:moveTo>
                      <a:pt x="16" y="1"/>
                    </a:moveTo>
                    <a:cubicBezTo>
                      <a:pt x="14" y="0"/>
                      <a:pt x="12" y="0"/>
                      <a:pt x="10" y="1"/>
                    </a:cubicBezTo>
                    <a:cubicBezTo>
                      <a:pt x="7" y="1"/>
                      <a:pt x="5" y="2"/>
                      <a:pt x="3" y="4"/>
                    </a:cubicBezTo>
                    <a:cubicBezTo>
                      <a:pt x="1" y="6"/>
                      <a:pt x="0" y="8"/>
                      <a:pt x="1" y="10"/>
                    </a:cubicBezTo>
                    <a:cubicBezTo>
                      <a:pt x="1" y="12"/>
                      <a:pt x="2" y="14"/>
                      <a:pt x="4" y="15"/>
                    </a:cubicBezTo>
                    <a:cubicBezTo>
                      <a:pt x="5" y="15"/>
                      <a:pt x="5" y="16"/>
                      <a:pt x="6" y="16"/>
                    </a:cubicBezTo>
                    <a:cubicBezTo>
                      <a:pt x="8" y="16"/>
                      <a:pt x="10" y="17"/>
                      <a:pt x="12" y="16"/>
                    </a:cubicBezTo>
                    <a:cubicBezTo>
                      <a:pt x="15" y="16"/>
                      <a:pt x="17" y="15"/>
                      <a:pt x="19" y="13"/>
                    </a:cubicBezTo>
                    <a:cubicBezTo>
                      <a:pt x="21" y="11"/>
                      <a:pt x="22" y="9"/>
                      <a:pt x="21" y="7"/>
                    </a:cubicBezTo>
                    <a:cubicBezTo>
                      <a:pt x="21" y="5"/>
                      <a:pt x="20" y="3"/>
                      <a:pt x="18" y="2"/>
                    </a:cubicBezTo>
                    <a:cubicBezTo>
                      <a:pt x="17" y="2"/>
                      <a:pt x="17"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2" name="Freeform 154"/>
              <p:cNvSpPr>
                <a:spLocks noEditPoints="1"/>
              </p:cNvSpPr>
              <p:nvPr/>
            </p:nvSpPr>
            <p:spPr bwMode="auto">
              <a:xfrm>
                <a:off x="3789" y="2096"/>
                <a:ext cx="233" cy="157"/>
              </a:xfrm>
              <a:custGeom>
                <a:avLst/>
                <a:gdLst>
                  <a:gd name="T0" fmla="*/ 61 w 98"/>
                  <a:gd name="T1" fmla="*/ 51 h 66"/>
                  <a:gd name="T2" fmla="*/ 35 w 98"/>
                  <a:gd name="T3" fmla="*/ 37 h 66"/>
                  <a:gd name="T4" fmla="*/ 20 w 98"/>
                  <a:gd name="T5" fmla="*/ 26 h 66"/>
                  <a:gd name="T6" fmla="*/ 20 w 98"/>
                  <a:gd name="T7" fmla="*/ 17 h 66"/>
                  <a:gd name="T8" fmla="*/ 33 w 98"/>
                  <a:gd name="T9" fmla="*/ 15 h 66"/>
                  <a:gd name="T10" fmla="*/ 37 w 98"/>
                  <a:gd name="T11" fmla="*/ 16 h 66"/>
                  <a:gd name="T12" fmla="*/ 61 w 98"/>
                  <a:gd name="T13" fmla="*/ 28 h 66"/>
                  <a:gd name="T14" fmla="*/ 78 w 98"/>
                  <a:gd name="T15" fmla="*/ 40 h 66"/>
                  <a:gd name="T16" fmla="*/ 78 w 98"/>
                  <a:gd name="T17" fmla="*/ 49 h 66"/>
                  <a:gd name="T18" fmla="*/ 66 w 98"/>
                  <a:gd name="T19" fmla="*/ 52 h 66"/>
                  <a:gd name="T20" fmla="*/ 61 w 98"/>
                  <a:gd name="T21" fmla="*/ 51 h 66"/>
                  <a:gd name="T22" fmla="*/ 52 w 98"/>
                  <a:gd name="T23" fmla="*/ 4 h 66"/>
                  <a:gd name="T24" fmla="*/ 32 w 98"/>
                  <a:gd name="T25" fmla="*/ 0 h 66"/>
                  <a:gd name="T26" fmla="*/ 8 w 98"/>
                  <a:gd name="T27" fmla="*/ 10 h 66"/>
                  <a:gd name="T28" fmla="*/ 8 w 98"/>
                  <a:gd name="T29" fmla="*/ 10 h 66"/>
                  <a:gd name="T30" fmla="*/ 1 w 98"/>
                  <a:gd name="T31" fmla="*/ 30 h 66"/>
                  <a:gd name="T32" fmla="*/ 29 w 98"/>
                  <a:gd name="T33" fmla="*/ 54 h 66"/>
                  <a:gd name="T34" fmla="*/ 45 w 98"/>
                  <a:gd name="T35" fmla="*/ 62 h 66"/>
                  <a:gd name="T36" fmla="*/ 64 w 98"/>
                  <a:gd name="T37" fmla="*/ 66 h 66"/>
                  <a:gd name="T38" fmla="*/ 90 w 98"/>
                  <a:gd name="T39" fmla="*/ 56 h 66"/>
                  <a:gd name="T40" fmla="*/ 96 w 98"/>
                  <a:gd name="T41" fmla="*/ 37 h 66"/>
                  <a:gd name="T42" fmla="*/ 71 w 98"/>
                  <a:gd name="T43" fmla="*/ 13 h 66"/>
                  <a:gd name="T44" fmla="*/ 52 w 98"/>
                  <a:gd name="T45"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66">
                    <a:moveTo>
                      <a:pt x="61" y="51"/>
                    </a:moveTo>
                    <a:cubicBezTo>
                      <a:pt x="56" y="48"/>
                      <a:pt x="47" y="44"/>
                      <a:pt x="35" y="37"/>
                    </a:cubicBezTo>
                    <a:cubicBezTo>
                      <a:pt x="27" y="33"/>
                      <a:pt x="22" y="29"/>
                      <a:pt x="20" y="26"/>
                    </a:cubicBezTo>
                    <a:cubicBezTo>
                      <a:pt x="17" y="23"/>
                      <a:pt x="17" y="20"/>
                      <a:pt x="20" y="17"/>
                    </a:cubicBezTo>
                    <a:cubicBezTo>
                      <a:pt x="24" y="14"/>
                      <a:pt x="28" y="13"/>
                      <a:pt x="33" y="15"/>
                    </a:cubicBezTo>
                    <a:cubicBezTo>
                      <a:pt x="34" y="15"/>
                      <a:pt x="36" y="15"/>
                      <a:pt x="37" y="16"/>
                    </a:cubicBezTo>
                    <a:cubicBezTo>
                      <a:pt x="43" y="18"/>
                      <a:pt x="51" y="22"/>
                      <a:pt x="61" y="28"/>
                    </a:cubicBezTo>
                    <a:cubicBezTo>
                      <a:pt x="70" y="33"/>
                      <a:pt x="76" y="37"/>
                      <a:pt x="78" y="40"/>
                    </a:cubicBezTo>
                    <a:cubicBezTo>
                      <a:pt x="81" y="43"/>
                      <a:pt x="81" y="46"/>
                      <a:pt x="78" y="49"/>
                    </a:cubicBezTo>
                    <a:cubicBezTo>
                      <a:pt x="75" y="52"/>
                      <a:pt x="71" y="53"/>
                      <a:pt x="66" y="52"/>
                    </a:cubicBezTo>
                    <a:cubicBezTo>
                      <a:pt x="65" y="52"/>
                      <a:pt x="63" y="51"/>
                      <a:pt x="61" y="51"/>
                    </a:cubicBezTo>
                    <a:close/>
                    <a:moveTo>
                      <a:pt x="52" y="4"/>
                    </a:moveTo>
                    <a:cubicBezTo>
                      <a:pt x="44" y="1"/>
                      <a:pt x="37" y="0"/>
                      <a:pt x="32" y="0"/>
                    </a:cubicBezTo>
                    <a:cubicBezTo>
                      <a:pt x="22" y="1"/>
                      <a:pt x="14" y="4"/>
                      <a:pt x="8" y="10"/>
                    </a:cubicBezTo>
                    <a:cubicBezTo>
                      <a:pt x="8" y="10"/>
                      <a:pt x="8" y="10"/>
                      <a:pt x="8" y="10"/>
                    </a:cubicBezTo>
                    <a:cubicBezTo>
                      <a:pt x="2" y="16"/>
                      <a:pt x="0" y="23"/>
                      <a:pt x="1" y="30"/>
                    </a:cubicBezTo>
                    <a:cubicBezTo>
                      <a:pt x="3" y="37"/>
                      <a:pt x="12" y="45"/>
                      <a:pt x="29" y="54"/>
                    </a:cubicBezTo>
                    <a:cubicBezTo>
                      <a:pt x="34" y="57"/>
                      <a:pt x="40" y="60"/>
                      <a:pt x="45" y="62"/>
                    </a:cubicBezTo>
                    <a:cubicBezTo>
                      <a:pt x="52" y="64"/>
                      <a:pt x="58" y="66"/>
                      <a:pt x="64" y="66"/>
                    </a:cubicBezTo>
                    <a:cubicBezTo>
                      <a:pt x="74" y="66"/>
                      <a:pt x="83" y="63"/>
                      <a:pt x="90" y="56"/>
                    </a:cubicBezTo>
                    <a:cubicBezTo>
                      <a:pt x="96" y="50"/>
                      <a:pt x="98" y="44"/>
                      <a:pt x="96" y="37"/>
                    </a:cubicBezTo>
                    <a:cubicBezTo>
                      <a:pt x="94" y="30"/>
                      <a:pt x="86" y="22"/>
                      <a:pt x="71" y="13"/>
                    </a:cubicBezTo>
                    <a:cubicBezTo>
                      <a:pt x="64" y="9"/>
                      <a:pt x="57" y="6"/>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3" name="Freeform 155"/>
              <p:cNvSpPr/>
              <p:nvPr/>
            </p:nvSpPr>
            <p:spPr bwMode="auto">
              <a:xfrm>
                <a:off x="3896" y="1953"/>
                <a:ext cx="280" cy="190"/>
              </a:xfrm>
              <a:custGeom>
                <a:avLst/>
                <a:gdLst>
                  <a:gd name="T0" fmla="*/ 51 w 118"/>
                  <a:gd name="T1" fmla="*/ 4 h 80"/>
                  <a:gd name="T2" fmla="*/ 24 w 118"/>
                  <a:gd name="T3" fmla="*/ 10 h 80"/>
                  <a:gd name="T4" fmla="*/ 20 w 118"/>
                  <a:gd name="T5" fmla="*/ 27 h 80"/>
                  <a:gd name="T6" fmla="*/ 20 w 118"/>
                  <a:gd name="T7" fmla="*/ 28 h 80"/>
                  <a:gd name="T8" fmla="*/ 12 w 118"/>
                  <a:gd name="T9" fmla="*/ 23 h 80"/>
                  <a:gd name="T10" fmla="*/ 0 w 118"/>
                  <a:gd name="T11" fmla="*/ 36 h 80"/>
                  <a:gd name="T12" fmla="*/ 79 w 118"/>
                  <a:gd name="T13" fmla="*/ 80 h 80"/>
                  <a:gd name="T14" fmla="*/ 91 w 118"/>
                  <a:gd name="T15" fmla="*/ 68 h 80"/>
                  <a:gd name="T16" fmla="*/ 34 w 118"/>
                  <a:gd name="T17" fmla="*/ 36 h 80"/>
                  <a:gd name="T18" fmla="*/ 27 w 118"/>
                  <a:gd name="T19" fmla="*/ 29 h 80"/>
                  <a:gd name="T20" fmla="*/ 30 w 118"/>
                  <a:gd name="T21" fmla="*/ 22 h 80"/>
                  <a:gd name="T22" fmla="*/ 45 w 118"/>
                  <a:gd name="T23" fmla="*/ 19 h 80"/>
                  <a:gd name="T24" fmla="*/ 49 w 118"/>
                  <a:gd name="T25" fmla="*/ 21 h 80"/>
                  <a:gd name="T26" fmla="*/ 106 w 118"/>
                  <a:gd name="T27" fmla="*/ 53 h 80"/>
                  <a:gd name="T28" fmla="*/ 118 w 118"/>
                  <a:gd name="T29" fmla="*/ 41 h 80"/>
                  <a:gd name="T30" fmla="*/ 56 w 118"/>
                  <a:gd name="T31" fmla="*/ 7 h 80"/>
                  <a:gd name="T32" fmla="*/ 51 w 118"/>
                  <a:gd name="T3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80">
                    <a:moveTo>
                      <a:pt x="51" y="4"/>
                    </a:moveTo>
                    <a:cubicBezTo>
                      <a:pt x="41" y="0"/>
                      <a:pt x="32" y="2"/>
                      <a:pt x="24" y="10"/>
                    </a:cubicBezTo>
                    <a:cubicBezTo>
                      <a:pt x="19" y="15"/>
                      <a:pt x="17" y="21"/>
                      <a:pt x="20" y="27"/>
                    </a:cubicBezTo>
                    <a:cubicBezTo>
                      <a:pt x="20" y="28"/>
                      <a:pt x="20" y="28"/>
                      <a:pt x="20" y="28"/>
                    </a:cubicBezTo>
                    <a:cubicBezTo>
                      <a:pt x="12" y="23"/>
                      <a:pt x="12" y="23"/>
                      <a:pt x="12" y="23"/>
                    </a:cubicBezTo>
                    <a:cubicBezTo>
                      <a:pt x="0" y="36"/>
                      <a:pt x="0" y="36"/>
                      <a:pt x="0" y="36"/>
                    </a:cubicBezTo>
                    <a:cubicBezTo>
                      <a:pt x="79" y="80"/>
                      <a:pt x="79" y="80"/>
                      <a:pt x="79" y="80"/>
                    </a:cubicBezTo>
                    <a:cubicBezTo>
                      <a:pt x="91" y="68"/>
                      <a:pt x="91" y="68"/>
                      <a:pt x="91" y="68"/>
                    </a:cubicBezTo>
                    <a:cubicBezTo>
                      <a:pt x="34" y="36"/>
                      <a:pt x="34" y="36"/>
                      <a:pt x="34" y="36"/>
                    </a:cubicBezTo>
                    <a:cubicBezTo>
                      <a:pt x="30" y="34"/>
                      <a:pt x="28" y="32"/>
                      <a:pt x="27" y="29"/>
                    </a:cubicBezTo>
                    <a:cubicBezTo>
                      <a:pt x="26" y="27"/>
                      <a:pt x="27" y="24"/>
                      <a:pt x="30" y="22"/>
                    </a:cubicBezTo>
                    <a:cubicBezTo>
                      <a:pt x="34" y="18"/>
                      <a:pt x="39" y="17"/>
                      <a:pt x="45" y="19"/>
                    </a:cubicBezTo>
                    <a:cubicBezTo>
                      <a:pt x="46" y="20"/>
                      <a:pt x="47" y="20"/>
                      <a:pt x="49" y="21"/>
                    </a:cubicBezTo>
                    <a:cubicBezTo>
                      <a:pt x="106" y="53"/>
                      <a:pt x="106" y="53"/>
                      <a:pt x="106" y="53"/>
                    </a:cubicBezTo>
                    <a:cubicBezTo>
                      <a:pt x="118" y="41"/>
                      <a:pt x="118" y="41"/>
                      <a:pt x="118" y="41"/>
                    </a:cubicBezTo>
                    <a:cubicBezTo>
                      <a:pt x="56" y="7"/>
                      <a:pt x="56" y="7"/>
                      <a:pt x="56" y="7"/>
                    </a:cubicBezTo>
                    <a:cubicBezTo>
                      <a:pt x="55" y="6"/>
                      <a:pt x="53" y="5"/>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4" name="Freeform 156"/>
              <p:cNvSpPr>
                <a:spLocks noEditPoints="1"/>
              </p:cNvSpPr>
              <p:nvPr/>
            </p:nvSpPr>
            <p:spPr bwMode="auto">
              <a:xfrm>
                <a:off x="3986" y="1623"/>
                <a:ext cx="442" cy="311"/>
              </a:xfrm>
              <a:custGeom>
                <a:avLst/>
                <a:gdLst>
                  <a:gd name="T0" fmla="*/ 140 w 186"/>
                  <a:gd name="T1" fmla="*/ 97 h 131"/>
                  <a:gd name="T2" fmla="*/ 41 w 186"/>
                  <a:gd name="T3" fmla="*/ 41 h 131"/>
                  <a:gd name="T4" fmla="*/ 44 w 186"/>
                  <a:gd name="T5" fmla="*/ 38 h 131"/>
                  <a:gd name="T6" fmla="*/ 62 w 186"/>
                  <a:gd name="T7" fmla="*/ 30 h 131"/>
                  <a:gd name="T8" fmla="*/ 64 w 186"/>
                  <a:gd name="T9" fmla="*/ 31 h 131"/>
                  <a:gd name="T10" fmla="*/ 146 w 186"/>
                  <a:gd name="T11" fmla="*/ 77 h 131"/>
                  <a:gd name="T12" fmla="*/ 143 w 186"/>
                  <a:gd name="T13" fmla="*/ 93 h 131"/>
                  <a:gd name="T14" fmla="*/ 140 w 186"/>
                  <a:gd name="T15" fmla="*/ 97 h 131"/>
                  <a:gd name="T16" fmla="*/ 90 w 186"/>
                  <a:gd name="T17" fmla="*/ 7 h 131"/>
                  <a:gd name="T18" fmla="*/ 32 w 186"/>
                  <a:gd name="T19" fmla="*/ 26 h 131"/>
                  <a:gd name="T20" fmla="*/ 0 w 186"/>
                  <a:gd name="T21" fmla="*/ 58 h 131"/>
                  <a:gd name="T22" fmla="*/ 130 w 186"/>
                  <a:gd name="T23" fmla="*/ 131 h 131"/>
                  <a:gd name="T24" fmla="*/ 162 w 186"/>
                  <a:gd name="T25" fmla="*/ 99 h 131"/>
                  <a:gd name="T26" fmla="*/ 165 w 186"/>
                  <a:gd name="T27" fmla="*/ 49 h 131"/>
                  <a:gd name="T28" fmla="*/ 97 w 186"/>
                  <a:gd name="T29" fmla="*/ 10 h 131"/>
                  <a:gd name="T30" fmla="*/ 90 w 186"/>
                  <a:gd name="T31" fmla="*/ 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31">
                    <a:moveTo>
                      <a:pt x="140" y="97"/>
                    </a:moveTo>
                    <a:cubicBezTo>
                      <a:pt x="41" y="41"/>
                      <a:pt x="41" y="41"/>
                      <a:pt x="41" y="41"/>
                    </a:cubicBezTo>
                    <a:cubicBezTo>
                      <a:pt x="44" y="38"/>
                      <a:pt x="44" y="38"/>
                      <a:pt x="44" y="38"/>
                    </a:cubicBezTo>
                    <a:cubicBezTo>
                      <a:pt x="51" y="31"/>
                      <a:pt x="57" y="28"/>
                      <a:pt x="62" y="30"/>
                    </a:cubicBezTo>
                    <a:cubicBezTo>
                      <a:pt x="63" y="31"/>
                      <a:pt x="63" y="31"/>
                      <a:pt x="64" y="31"/>
                    </a:cubicBezTo>
                    <a:cubicBezTo>
                      <a:pt x="146" y="77"/>
                      <a:pt x="146" y="77"/>
                      <a:pt x="146" y="77"/>
                    </a:cubicBezTo>
                    <a:cubicBezTo>
                      <a:pt x="152" y="80"/>
                      <a:pt x="151" y="86"/>
                      <a:pt x="143" y="93"/>
                    </a:cubicBezTo>
                    <a:cubicBezTo>
                      <a:pt x="140" y="97"/>
                      <a:pt x="140" y="97"/>
                      <a:pt x="140" y="97"/>
                    </a:cubicBezTo>
                    <a:close/>
                    <a:moveTo>
                      <a:pt x="90" y="7"/>
                    </a:moveTo>
                    <a:cubicBezTo>
                      <a:pt x="71" y="0"/>
                      <a:pt x="52" y="6"/>
                      <a:pt x="32" y="26"/>
                    </a:cubicBezTo>
                    <a:cubicBezTo>
                      <a:pt x="0" y="58"/>
                      <a:pt x="0" y="58"/>
                      <a:pt x="0" y="58"/>
                    </a:cubicBezTo>
                    <a:cubicBezTo>
                      <a:pt x="130" y="131"/>
                      <a:pt x="130" y="131"/>
                      <a:pt x="130" y="131"/>
                    </a:cubicBezTo>
                    <a:cubicBezTo>
                      <a:pt x="162" y="99"/>
                      <a:pt x="162" y="99"/>
                      <a:pt x="162" y="99"/>
                    </a:cubicBezTo>
                    <a:cubicBezTo>
                      <a:pt x="184" y="77"/>
                      <a:pt x="186" y="60"/>
                      <a:pt x="165" y="49"/>
                    </a:cubicBezTo>
                    <a:cubicBezTo>
                      <a:pt x="97" y="10"/>
                      <a:pt x="97" y="10"/>
                      <a:pt x="97" y="10"/>
                    </a:cubicBezTo>
                    <a:cubicBezTo>
                      <a:pt x="94" y="9"/>
                      <a:pt x="92" y="8"/>
                      <a:pt x="9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104" name="文本框 103"/>
            <p:cNvSpPr txBox="1"/>
            <p:nvPr/>
          </p:nvSpPr>
          <p:spPr>
            <a:xfrm>
              <a:off x="4049350" y="4753144"/>
              <a:ext cx="2108924" cy="279824"/>
            </a:xfrm>
            <a:prstGeom prst="rect">
              <a:avLst/>
            </a:prstGeom>
            <a:noFill/>
            <a:scene3d>
              <a:camera prst="orthographicFront">
                <a:rot lat="221802" lon="20704912" rev="1772632"/>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376194" y="5596232"/>
              <a:ext cx="2108924" cy="279824"/>
            </a:xfrm>
            <a:prstGeom prst="rect">
              <a:avLst/>
            </a:prstGeom>
            <a:noFill/>
            <a:scene3d>
              <a:camera prst="orthographicFront">
                <a:rot lat="20121942" lon="945277" rev="2090180"/>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666775" y="1560627"/>
            <a:ext cx="5579706" cy="4546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二   我国面临的世界政治经济的发展形势</a:t>
            </a:r>
          </a:p>
        </p:txBody>
      </p:sp>
      <p:sp>
        <p:nvSpPr>
          <p:cNvPr id="10" name="矩形 9"/>
          <p:cNvSpPr/>
          <p:nvPr/>
        </p:nvSpPr>
        <p:spPr>
          <a:xfrm>
            <a:off x="661670" y="2059305"/>
            <a:ext cx="6320790" cy="3474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十三五期间，特别是党的十九大以后，面对错综复杂的国际形势、艰巨的国内改革任务和突如其来的新冠肺炎疫情的严重冲击，党中央带领全国人民不忘初心，牢记使命，开拓创新，取得全面建设小康社会的一系列伟大成就。</a:t>
            </a:r>
          </a:p>
          <a:p>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日，在庆祝中国共产党成立</a:t>
            </a: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周年大会上，习近平代表党和人民庄严宣告，经过全党全国各族人民持续奋斗，我们实现了第一个百年奋斗目标，在中华大地上全面建成了小康社会，历史性地解决了绝对贫困问题，正在意气风发，向着全面建设社会主义现代化强国的第二个百年奋斗目标迈进。</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726790" y="133216"/>
          <a:ext cx="6376651" cy="5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5" name="组合 84"/>
          <p:cNvGrpSpPr/>
          <p:nvPr/>
        </p:nvGrpSpPr>
        <p:grpSpPr>
          <a:xfrm>
            <a:off x="7576456" y="1"/>
            <a:ext cx="5936373" cy="6876000"/>
            <a:chOff x="2343150" y="1"/>
            <a:chExt cx="9455179" cy="7814392"/>
          </a:xfrm>
        </p:grpSpPr>
        <p:sp>
          <p:nvSpPr>
            <p:cNvPr id="86" name="任意多边形 2147"/>
            <p:cNvSpPr/>
            <p:nvPr/>
          </p:nvSpPr>
          <p:spPr>
            <a:xfrm>
              <a:off x="2343150" y="133348"/>
              <a:ext cx="9455179" cy="7681045"/>
            </a:xfrm>
            <a:custGeom>
              <a:avLst/>
              <a:gdLst>
                <a:gd name="connsiteX0" fmla="*/ 0 w 8191500"/>
                <a:gd name="connsiteY0" fmla="*/ 3200400 h 6076950"/>
                <a:gd name="connsiteX1" fmla="*/ 5905500 w 8191500"/>
                <a:gd name="connsiteY1" fmla="*/ 0 h 6076950"/>
                <a:gd name="connsiteX2" fmla="*/ 8191500 w 8191500"/>
                <a:gd name="connsiteY2" fmla="*/ 1123950 h 6076950"/>
                <a:gd name="connsiteX3" fmla="*/ 3276600 w 8191500"/>
                <a:gd name="connsiteY3" fmla="*/ 6076950 h 6076950"/>
                <a:gd name="connsiteX4" fmla="*/ 0 w 8191500"/>
                <a:gd name="connsiteY4" fmla="*/ 3200400 h 6076950"/>
                <a:gd name="connsiteX0-1" fmla="*/ 0 w 9258300"/>
                <a:gd name="connsiteY0-2" fmla="*/ 3848100 h 6076950"/>
                <a:gd name="connsiteX1-3" fmla="*/ 6972300 w 9258300"/>
                <a:gd name="connsiteY1-4" fmla="*/ 0 h 6076950"/>
                <a:gd name="connsiteX2-5" fmla="*/ 9258300 w 9258300"/>
                <a:gd name="connsiteY2-6" fmla="*/ 1123950 h 6076950"/>
                <a:gd name="connsiteX3-7" fmla="*/ 4343400 w 9258300"/>
                <a:gd name="connsiteY3-8" fmla="*/ 6076950 h 6076950"/>
                <a:gd name="connsiteX4-9" fmla="*/ 0 w 9258300"/>
                <a:gd name="connsiteY4-10" fmla="*/ 3848100 h 6076950"/>
                <a:gd name="connsiteX0-11" fmla="*/ 0 w 9258300"/>
                <a:gd name="connsiteY0-12" fmla="*/ 3848100 h 6819900"/>
                <a:gd name="connsiteX1-13" fmla="*/ 6972300 w 9258300"/>
                <a:gd name="connsiteY1-14" fmla="*/ 0 h 6819900"/>
                <a:gd name="connsiteX2-15" fmla="*/ 9258300 w 9258300"/>
                <a:gd name="connsiteY2-16" fmla="*/ 1123950 h 6819900"/>
                <a:gd name="connsiteX3-17" fmla="*/ 3238500 w 9258300"/>
                <a:gd name="connsiteY3-18" fmla="*/ 6819900 h 6819900"/>
                <a:gd name="connsiteX4-19" fmla="*/ 0 w 9258300"/>
                <a:gd name="connsiteY4-20" fmla="*/ 3848100 h 6819900"/>
                <a:gd name="connsiteX0-21" fmla="*/ 0 w 7928329"/>
                <a:gd name="connsiteY0-22" fmla="*/ 3319755 h 6819900"/>
                <a:gd name="connsiteX1-23" fmla="*/ 5642329 w 7928329"/>
                <a:gd name="connsiteY1-24" fmla="*/ 0 h 6819900"/>
                <a:gd name="connsiteX2-25" fmla="*/ 7928329 w 7928329"/>
                <a:gd name="connsiteY2-26" fmla="*/ 1123950 h 6819900"/>
                <a:gd name="connsiteX3-27" fmla="*/ 1908529 w 7928329"/>
                <a:gd name="connsiteY3-28" fmla="*/ 6819900 h 6819900"/>
                <a:gd name="connsiteX4-29" fmla="*/ 0 w 7928329"/>
                <a:gd name="connsiteY4-30" fmla="*/ 3319755 h 6819900"/>
                <a:gd name="connsiteX0-31" fmla="*/ 0 w 7928329"/>
                <a:gd name="connsiteY0-32" fmla="*/ 3319755 h 6819900"/>
                <a:gd name="connsiteX1-33" fmla="*/ 5642329 w 7928329"/>
                <a:gd name="connsiteY1-34" fmla="*/ 0 h 6819900"/>
                <a:gd name="connsiteX2-35" fmla="*/ 7928329 w 7928329"/>
                <a:gd name="connsiteY2-36" fmla="*/ 1123950 h 6819900"/>
                <a:gd name="connsiteX3-37" fmla="*/ 1908529 w 7928329"/>
                <a:gd name="connsiteY3-38" fmla="*/ 6819900 h 6819900"/>
                <a:gd name="connsiteX4-39" fmla="*/ 52870 w 7928329"/>
                <a:gd name="connsiteY4-40" fmla="*/ 5161990 h 6819900"/>
                <a:gd name="connsiteX5" fmla="*/ 0 w 7928329"/>
                <a:gd name="connsiteY5" fmla="*/ 3319755 h 6819900"/>
                <a:gd name="connsiteX0-41" fmla="*/ 165756 w 8094085"/>
                <a:gd name="connsiteY0-42" fmla="*/ 3319755 h 6819900"/>
                <a:gd name="connsiteX1-43" fmla="*/ 5808085 w 8094085"/>
                <a:gd name="connsiteY1-44" fmla="*/ 0 h 6819900"/>
                <a:gd name="connsiteX2-45" fmla="*/ 8094085 w 8094085"/>
                <a:gd name="connsiteY2-46" fmla="*/ 1123950 h 6819900"/>
                <a:gd name="connsiteX3-47" fmla="*/ 2074285 w 8094085"/>
                <a:gd name="connsiteY3-48" fmla="*/ 6819900 h 6819900"/>
                <a:gd name="connsiteX4-49" fmla="*/ 0 w 8094085"/>
                <a:gd name="connsiteY4-50" fmla="*/ 5216647 h 6819900"/>
                <a:gd name="connsiteX5-51" fmla="*/ 165756 w 8094085"/>
                <a:gd name="connsiteY5-52" fmla="*/ 3319755 h 6819900"/>
                <a:gd name="connsiteX0-53" fmla="*/ 256850 w 8094085"/>
                <a:gd name="connsiteY0-54" fmla="*/ 3082911 h 6819900"/>
                <a:gd name="connsiteX1-55" fmla="*/ 5808085 w 8094085"/>
                <a:gd name="connsiteY1-56" fmla="*/ 0 h 6819900"/>
                <a:gd name="connsiteX2-57" fmla="*/ 8094085 w 8094085"/>
                <a:gd name="connsiteY2-58" fmla="*/ 1123950 h 6819900"/>
                <a:gd name="connsiteX3-59" fmla="*/ 2074285 w 8094085"/>
                <a:gd name="connsiteY3-60" fmla="*/ 6819900 h 6819900"/>
                <a:gd name="connsiteX4-61" fmla="*/ 0 w 8094085"/>
                <a:gd name="connsiteY4-62" fmla="*/ 5216647 h 6819900"/>
                <a:gd name="connsiteX5-63" fmla="*/ 256850 w 8094085"/>
                <a:gd name="connsiteY5-64" fmla="*/ 3082911 h 6819900"/>
                <a:gd name="connsiteX0-65" fmla="*/ 111100 w 8094085"/>
                <a:gd name="connsiteY0-66" fmla="*/ 3101130 h 6819900"/>
                <a:gd name="connsiteX1-67" fmla="*/ 5808085 w 8094085"/>
                <a:gd name="connsiteY1-68" fmla="*/ 0 h 6819900"/>
                <a:gd name="connsiteX2-69" fmla="*/ 8094085 w 8094085"/>
                <a:gd name="connsiteY2-70" fmla="*/ 1123950 h 6819900"/>
                <a:gd name="connsiteX3-71" fmla="*/ 2074285 w 8094085"/>
                <a:gd name="connsiteY3-72" fmla="*/ 6819900 h 6819900"/>
                <a:gd name="connsiteX4-73" fmla="*/ 0 w 8094085"/>
                <a:gd name="connsiteY4-74" fmla="*/ 5216647 h 6819900"/>
                <a:gd name="connsiteX5-75" fmla="*/ 111100 w 8094085"/>
                <a:gd name="connsiteY5-76" fmla="*/ 3101130 h 6819900"/>
                <a:gd name="connsiteX0-77" fmla="*/ 256850 w 8094085"/>
                <a:gd name="connsiteY0-78" fmla="*/ 2773192 h 6819900"/>
                <a:gd name="connsiteX1-79" fmla="*/ 5808085 w 8094085"/>
                <a:gd name="connsiteY1-80" fmla="*/ 0 h 6819900"/>
                <a:gd name="connsiteX2-81" fmla="*/ 8094085 w 8094085"/>
                <a:gd name="connsiteY2-82" fmla="*/ 1123950 h 6819900"/>
                <a:gd name="connsiteX3-83" fmla="*/ 2074285 w 8094085"/>
                <a:gd name="connsiteY3-84" fmla="*/ 6819900 h 6819900"/>
                <a:gd name="connsiteX4-85" fmla="*/ 0 w 8094085"/>
                <a:gd name="connsiteY4-86" fmla="*/ 5216647 h 6819900"/>
                <a:gd name="connsiteX5-87" fmla="*/ 256850 w 8094085"/>
                <a:gd name="connsiteY5-88" fmla="*/ 2773192 h 6819900"/>
                <a:gd name="connsiteX0-89" fmla="*/ 56444 w 8094085"/>
                <a:gd name="connsiteY0-90" fmla="*/ 2864286 h 6819900"/>
                <a:gd name="connsiteX1-91" fmla="*/ 5808085 w 8094085"/>
                <a:gd name="connsiteY1-92" fmla="*/ 0 h 6819900"/>
                <a:gd name="connsiteX2-93" fmla="*/ 8094085 w 8094085"/>
                <a:gd name="connsiteY2-94" fmla="*/ 1123950 h 6819900"/>
                <a:gd name="connsiteX3-95" fmla="*/ 2074285 w 8094085"/>
                <a:gd name="connsiteY3-96" fmla="*/ 6819900 h 6819900"/>
                <a:gd name="connsiteX4-97" fmla="*/ 0 w 8094085"/>
                <a:gd name="connsiteY4-98" fmla="*/ 5216647 h 6819900"/>
                <a:gd name="connsiteX5-99" fmla="*/ 56444 w 8094085"/>
                <a:gd name="connsiteY5-100" fmla="*/ 2864286 h 6819900"/>
                <a:gd name="connsiteX0-101" fmla="*/ 56444 w 8094085"/>
                <a:gd name="connsiteY0-102" fmla="*/ 2864286 h 6819900"/>
                <a:gd name="connsiteX1-103" fmla="*/ 5808085 w 8094085"/>
                <a:gd name="connsiteY1-104" fmla="*/ 0 h 6819900"/>
                <a:gd name="connsiteX2-105" fmla="*/ 8094085 w 8094085"/>
                <a:gd name="connsiteY2-106" fmla="*/ 1123950 h 6819900"/>
                <a:gd name="connsiteX3-107" fmla="*/ 2074285 w 8094085"/>
                <a:gd name="connsiteY3-108" fmla="*/ 6819900 h 6819900"/>
                <a:gd name="connsiteX4-109" fmla="*/ 0 w 8094085"/>
                <a:gd name="connsiteY4-110" fmla="*/ 5216647 h 6819900"/>
                <a:gd name="connsiteX5-111" fmla="*/ 56444 w 8094085"/>
                <a:gd name="connsiteY5-112" fmla="*/ 2864286 h 6819900"/>
                <a:gd name="connsiteX0-113" fmla="*/ 0 w 8128735"/>
                <a:gd name="connsiteY0-114" fmla="*/ 2937161 h 6819900"/>
                <a:gd name="connsiteX1-115" fmla="*/ 5842735 w 8128735"/>
                <a:gd name="connsiteY1-116" fmla="*/ 0 h 6819900"/>
                <a:gd name="connsiteX2-117" fmla="*/ 8128735 w 8128735"/>
                <a:gd name="connsiteY2-118" fmla="*/ 1123950 h 6819900"/>
                <a:gd name="connsiteX3-119" fmla="*/ 2108935 w 8128735"/>
                <a:gd name="connsiteY3-120" fmla="*/ 6819900 h 6819900"/>
                <a:gd name="connsiteX4-121" fmla="*/ 34650 w 8128735"/>
                <a:gd name="connsiteY4-122" fmla="*/ 5216647 h 6819900"/>
                <a:gd name="connsiteX5-123" fmla="*/ 0 w 8128735"/>
                <a:gd name="connsiteY5-124" fmla="*/ 2937161 h 6819900"/>
                <a:gd name="connsiteX0-125" fmla="*/ 0 w 8238048"/>
                <a:gd name="connsiteY0-126" fmla="*/ 2955380 h 6819900"/>
                <a:gd name="connsiteX1-127" fmla="*/ 5952048 w 8238048"/>
                <a:gd name="connsiteY1-128" fmla="*/ 0 h 6819900"/>
                <a:gd name="connsiteX2-129" fmla="*/ 8238048 w 8238048"/>
                <a:gd name="connsiteY2-130" fmla="*/ 1123950 h 6819900"/>
                <a:gd name="connsiteX3-131" fmla="*/ 2218248 w 8238048"/>
                <a:gd name="connsiteY3-132" fmla="*/ 6819900 h 6819900"/>
                <a:gd name="connsiteX4-133" fmla="*/ 143963 w 8238048"/>
                <a:gd name="connsiteY4-134" fmla="*/ 5216647 h 6819900"/>
                <a:gd name="connsiteX5-135" fmla="*/ 0 w 8238048"/>
                <a:gd name="connsiteY5-136" fmla="*/ 2955380 h 6819900"/>
                <a:gd name="connsiteX0-137" fmla="*/ 0 w 8238048"/>
                <a:gd name="connsiteY0-138" fmla="*/ 2955380 h 6510181"/>
                <a:gd name="connsiteX1-139" fmla="*/ 5952048 w 8238048"/>
                <a:gd name="connsiteY1-140" fmla="*/ 0 h 6510181"/>
                <a:gd name="connsiteX2-141" fmla="*/ 8238048 w 8238048"/>
                <a:gd name="connsiteY2-142" fmla="*/ 1123950 h 6510181"/>
                <a:gd name="connsiteX3-143" fmla="*/ 2200029 w 8238048"/>
                <a:gd name="connsiteY3-144" fmla="*/ 6510181 h 6510181"/>
                <a:gd name="connsiteX4-145" fmla="*/ 143963 w 8238048"/>
                <a:gd name="connsiteY4-146" fmla="*/ 5216647 h 6510181"/>
                <a:gd name="connsiteX5-147" fmla="*/ 0 w 8238048"/>
                <a:gd name="connsiteY5-148" fmla="*/ 2955380 h 6510181"/>
                <a:gd name="connsiteX0-149" fmla="*/ 0 w 8238048"/>
                <a:gd name="connsiteY0-150" fmla="*/ 2955380 h 6510181"/>
                <a:gd name="connsiteX1-151" fmla="*/ 5952048 w 8238048"/>
                <a:gd name="connsiteY1-152" fmla="*/ 0 h 6510181"/>
                <a:gd name="connsiteX2-153" fmla="*/ 8238048 w 8238048"/>
                <a:gd name="connsiteY2-154" fmla="*/ 1123950 h 6510181"/>
                <a:gd name="connsiteX3-155" fmla="*/ 2200029 w 8238048"/>
                <a:gd name="connsiteY3-156" fmla="*/ 6510181 h 6510181"/>
                <a:gd name="connsiteX4-157" fmla="*/ 143963 w 8238048"/>
                <a:gd name="connsiteY4-158" fmla="*/ 5216647 h 6510181"/>
                <a:gd name="connsiteX5-159" fmla="*/ 0 w 8238048"/>
                <a:gd name="connsiteY5-160" fmla="*/ 2955380 h 6510181"/>
                <a:gd name="connsiteX0-161" fmla="*/ 0 w 8238048"/>
                <a:gd name="connsiteY0-162" fmla="*/ 2955380 h 6510181"/>
                <a:gd name="connsiteX1-163" fmla="*/ 5952048 w 8238048"/>
                <a:gd name="connsiteY1-164" fmla="*/ 0 h 6510181"/>
                <a:gd name="connsiteX2-165" fmla="*/ 8238048 w 8238048"/>
                <a:gd name="connsiteY2-166" fmla="*/ 1123950 h 6510181"/>
                <a:gd name="connsiteX3-167" fmla="*/ 2400436 w 8238048"/>
                <a:gd name="connsiteY3-168" fmla="*/ 6510181 h 6510181"/>
                <a:gd name="connsiteX4-169" fmla="*/ 143963 w 8238048"/>
                <a:gd name="connsiteY4-170" fmla="*/ 5216647 h 6510181"/>
                <a:gd name="connsiteX5-171" fmla="*/ 0 w 8238048"/>
                <a:gd name="connsiteY5-172" fmla="*/ 2955380 h 6510181"/>
                <a:gd name="connsiteX0-173" fmla="*/ 0 w 8238048"/>
                <a:gd name="connsiteY0-174" fmla="*/ 2955380 h 6036492"/>
                <a:gd name="connsiteX1-175" fmla="*/ 5952048 w 8238048"/>
                <a:gd name="connsiteY1-176" fmla="*/ 0 h 6036492"/>
                <a:gd name="connsiteX2-177" fmla="*/ 8238048 w 8238048"/>
                <a:gd name="connsiteY2-178" fmla="*/ 1123950 h 6036492"/>
                <a:gd name="connsiteX3-179" fmla="*/ 2710155 w 8238048"/>
                <a:gd name="connsiteY3-180" fmla="*/ 6036492 h 6036492"/>
                <a:gd name="connsiteX4-181" fmla="*/ 143963 w 8238048"/>
                <a:gd name="connsiteY4-182" fmla="*/ 5216647 h 6036492"/>
                <a:gd name="connsiteX5-183" fmla="*/ 0 w 8238048"/>
                <a:gd name="connsiteY5-184" fmla="*/ 2955380 h 6036492"/>
                <a:gd name="connsiteX0-185" fmla="*/ 0 w 8238048"/>
                <a:gd name="connsiteY0-186" fmla="*/ 2955380 h 6018273"/>
                <a:gd name="connsiteX1-187" fmla="*/ 5952048 w 8238048"/>
                <a:gd name="connsiteY1-188" fmla="*/ 0 h 6018273"/>
                <a:gd name="connsiteX2-189" fmla="*/ 8238048 w 8238048"/>
                <a:gd name="connsiteY2-190" fmla="*/ 1123950 h 6018273"/>
                <a:gd name="connsiteX3-191" fmla="*/ 2983437 w 8238048"/>
                <a:gd name="connsiteY3-192" fmla="*/ 6018273 h 6018273"/>
                <a:gd name="connsiteX4-193" fmla="*/ 143963 w 8238048"/>
                <a:gd name="connsiteY4-194" fmla="*/ 5216647 h 6018273"/>
                <a:gd name="connsiteX5-195" fmla="*/ 0 w 8238048"/>
                <a:gd name="connsiteY5-196" fmla="*/ 2955380 h 6018273"/>
                <a:gd name="connsiteX0-197" fmla="*/ 0 w 8238048"/>
                <a:gd name="connsiteY0-198" fmla="*/ 2955380 h 6018273"/>
                <a:gd name="connsiteX1-199" fmla="*/ 5952048 w 8238048"/>
                <a:gd name="connsiteY1-200" fmla="*/ 0 h 6018273"/>
                <a:gd name="connsiteX2-201" fmla="*/ 8238048 w 8238048"/>
                <a:gd name="connsiteY2-202" fmla="*/ 1123950 h 6018273"/>
                <a:gd name="connsiteX3-203" fmla="*/ 2983437 w 8238048"/>
                <a:gd name="connsiteY3-204" fmla="*/ 6018273 h 6018273"/>
                <a:gd name="connsiteX4-205" fmla="*/ 143963 w 8238048"/>
                <a:gd name="connsiteY4-206" fmla="*/ 5216647 h 6018273"/>
                <a:gd name="connsiteX5-207" fmla="*/ 0 w 8238048"/>
                <a:gd name="connsiteY5-208" fmla="*/ 2955380 h 6018273"/>
                <a:gd name="connsiteX0-209" fmla="*/ 0 w 8238048"/>
                <a:gd name="connsiteY0-210" fmla="*/ 2955380 h 6018273"/>
                <a:gd name="connsiteX1-211" fmla="*/ 5952048 w 8238048"/>
                <a:gd name="connsiteY1-212" fmla="*/ 0 h 6018273"/>
                <a:gd name="connsiteX2-213" fmla="*/ 8238048 w 8238048"/>
                <a:gd name="connsiteY2-214" fmla="*/ 1123950 h 6018273"/>
                <a:gd name="connsiteX3-215" fmla="*/ 3274938 w 8238048"/>
                <a:gd name="connsiteY3-216" fmla="*/ 6018273 h 6018273"/>
                <a:gd name="connsiteX4-217" fmla="*/ 143963 w 8238048"/>
                <a:gd name="connsiteY4-218" fmla="*/ 5216647 h 6018273"/>
                <a:gd name="connsiteX5-219" fmla="*/ 0 w 8238048"/>
                <a:gd name="connsiteY5-220" fmla="*/ 2955380 h 6018273"/>
                <a:gd name="connsiteX0-221" fmla="*/ 0 w 8238048"/>
                <a:gd name="connsiteY0-222" fmla="*/ 2955380 h 6072929"/>
                <a:gd name="connsiteX1-223" fmla="*/ 5952048 w 8238048"/>
                <a:gd name="connsiteY1-224" fmla="*/ 0 h 6072929"/>
                <a:gd name="connsiteX2-225" fmla="*/ 8238048 w 8238048"/>
                <a:gd name="connsiteY2-226" fmla="*/ 1123950 h 6072929"/>
                <a:gd name="connsiteX3-227" fmla="*/ 3457126 w 8238048"/>
                <a:gd name="connsiteY3-228" fmla="*/ 6072929 h 6072929"/>
                <a:gd name="connsiteX4-229" fmla="*/ 143963 w 8238048"/>
                <a:gd name="connsiteY4-230" fmla="*/ 5216647 h 6072929"/>
                <a:gd name="connsiteX5-231" fmla="*/ 0 w 8238048"/>
                <a:gd name="connsiteY5-232" fmla="*/ 2955380 h 6072929"/>
                <a:gd name="connsiteX0-233" fmla="*/ 0 w 8238048"/>
                <a:gd name="connsiteY0-234" fmla="*/ 3341049 h 6458598"/>
                <a:gd name="connsiteX1-235" fmla="*/ 5952048 w 8238048"/>
                <a:gd name="connsiteY1-236" fmla="*/ 385669 h 6458598"/>
                <a:gd name="connsiteX2-237" fmla="*/ 7595447 w 8238048"/>
                <a:gd name="connsiteY2-238" fmla="*/ 27366 h 6458598"/>
                <a:gd name="connsiteX3-239" fmla="*/ 8238048 w 8238048"/>
                <a:gd name="connsiteY3-240" fmla="*/ 1509619 h 6458598"/>
                <a:gd name="connsiteX4-241" fmla="*/ 3457126 w 8238048"/>
                <a:gd name="connsiteY4-242" fmla="*/ 6458598 h 6458598"/>
                <a:gd name="connsiteX5-243" fmla="*/ 143963 w 8238048"/>
                <a:gd name="connsiteY5-244" fmla="*/ 5602316 h 6458598"/>
                <a:gd name="connsiteX6" fmla="*/ 0 w 8238048"/>
                <a:gd name="connsiteY6" fmla="*/ 3341049 h 6458598"/>
                <a:gd name="connsiteX0-245" fmla="*/ 0 w 8238048"/>
                <a:gd name="connsiteY0-246" fmla="*/ 3457784 h 6575333"/>
                <a:gd name="connsiteX1-247" fmla="*/ 5952048 w 8238048"/>
                <a:gd name="connsiteY1-248" fmla="*/ 502404 h 6575333"/>
                <a:gd name="connsiteX2-249" fmla="*/ 6556976 w 8238048"/>
                <a:gd name="connsiteY2-250" fmla="*/ 53008 h 6575333"/>
                <a:gd name="connsiteX3-251" fmla="*/ 7595447 w 8238048"/>
                <a:gd name="connsiteY3-252" fmla="*/ 144101 h 6575333"/>
                <a:gd name="connsiteX4-253" fmla="*/ 8238048 w 8238048"/>
                <a:gd name="connsiteY4-254" fmla="*/ 1626354 h 6575333"/>
                <a:gd name="connsiteX5-255" fmla="*/ 3457126 w 8238048"/>
                <a:gd name="connsiteY5-256" fmla="*/ 6575333 h 6575333"/>
                <a:gd name="connsiteX6-257" fmla="*/ 143963 w 8238048"/>
                <a:gd name="connsiteY6-258" fmla="*/ 5719051 h 6575333"/>
                <a:gd name="connsiteX7" fmla="*/ 0 w 8238048"/>
                <a:gd name="connsiteY7" fmla="*/ 3457784 h 6575333"/>
                <a:gd name="connsiteX0-259" fmla="*/ 0 w 8360636"/>
                <a:gd name="connsiteY0-260" fmla="*/ 3439829 h 6557378"/>
                <a:gd name="connsiteX1-261" fmla="*/ 5952048 w 8360636"/>
                <a:gd name="connsiteY1-262" fmla="*/ 484449 h 6557378"/>
                <a:gd name="connsiteX2-263" fmla="*/ 6556976 w 8360636"/>
                <a:gd name="connsiteY2-264" fmla="*/ 35053 h 6557378"/>
                <a:gd name="connsiteX3-265" fmla="*/ 7595447 w 8360636"/>
                <a:gd name="connsiteY3-266" fmla="*/ 126146 h 6557378"/>
                <a:gd name="connsiteX4-267" fmla="*/ 8360636 w 8360636"/>
                <a:gd name="connsiteY4-268" fmla="*/ 563398 h 6557378"/>
                <a:gd name="connsiteX5-269" fmla="*/ 8238048 w 8360636"/>
                <a:gd name="connsiteY5-270" fmla="*/ 1608399 h 6557378"/>
                <a:gd name="connsiteX6-271" fmla="*/ 3457126 w 8360636"/>
                <a:gd name="connsiteY6-272" fmla="*/ 6557378 h 6557378"/>
                <a:gd name="connsiteX7-273" fmla="*/ 143963 w 8360636"/>
                <a:gd name="connsiteY7-274" fmla="*/ 5701096 h 6557378"/>
                <a:gd name="connsiteX8" fmla="*/ 0 w 8360636"/>
                <a:gd name="connsiteY8" fmla="*/ 3439829 h 6557378"/>
                <a:gd name="connsiteX0-275" fmla="*/ 0 w 8360636"/>
                <a:gd name="connsiteY0-276" fmla="*/ 3472598 h 6590147"/>
                <a:gd name="connsiteX1-277" fmla="*/ 5952048 w 8360636"/>
                <a:gd name="connsiteY1-278" fmla="*/ 517218 h 6590147"/>
                <a:gd name="connsiteX2-279" fmla="*/ 6556976 w 8360636"/>
                <a:gd name="connsiteY2-280" fmla="*/ 67822 h 6590147"/>
                <a:gd name="connsiteX3-281" fmla="*/ 7595447 w 8360636"/>
                <a:gd name="connsiteY3-282" fmla="*/ 158915 h 6590147"/>
                <a:gd name="connsiteX4-283" fmla="*/ 7886948 w 8360636"/>
                <a:gd name="connsiteY4-284" fmla="*/ 13166 h 6590147"/>
                <a:gd name="connsiteX5-285" fmla="*/ 8360636 w 8360636"/>
                <a:gd name="connsiteY5-286" fmla="*/ 596167 h 6590147"/>
                <a:gd name="connsiteX6-287" fmla="*/ 8238048 w 8360636"/>
                <a:gd name="connsiteY6-288" fmla="*/ 1641168 h 6590147"/>
                <a:gd name="connsiteX7-289" fmla="*/ 3457126 w 8360636"/>
                <a:gd name="connsiteY7-290" fmla="*/ 6590147 h 6590147"/>
                <a:gd name="connsiteX8-291" fmla="*/ 143963 w 8360636"/>
                <a:gd name="connsiteY8-292" fmla="*/ 5733865 h 6590147"/>
                <a:gd name="connsiteX9" fmla="*/ 0 w 8360636"/>
                <a:gd name="connsiteY9" fmla="*/ 3472598 h 6590147"/>
                <a:gd name="connsiteX0-293" fmla="*/ 0 w 8360636"/>
                <a:gd name="connsiteY0-294" fmla="*/ 3606296 h 6723845"/>
                <a:gd name="connsiteX1-295" fmla="*/ 5952048 w 8360636"/>
                <a:gd name="connsiteY1-296" fmla="*/ 650916 h 6723845"/>
                <a:gd name="connsiteX2-297" fmla="*/ 6556976 w 8360636"/>
                <a:gd name="connsiteY2-298" fmla="*/ 201820 h 6723845"/>
                <a:gd name="connsiteX3-299" fmla="*/ 7322165 w 8360636"/>
                <a:gd name="connsiteY3-300" fmla="*/ 1114 h 6723845"/>
                <a:gd name="connsiteX4-301" fmla="*/ 7595447 w 8360636"/>
                <a:gd name="connsiteY4-302" fmla="*/ 292613 h 6723845"/>
                <a:gd name="connsiteX5-303" fmla="*/ 7886948 w 8360636"/>
                <a:gd name="connsiteY5-304" fmla="*/ 146864 h 6723845"/>
                <a:gd name="connsiteX6-305" fmla="*/ 8360636 w 8360636"/>
                <a:gd name="connsiteY6-306" fmla="*/ 729865 h 6723845"/>
                <a:gd name="connsiteX7-307" fmla="*/ 8238048 w 8360636"/>
                <a:gd name="connsiteY7-308" fmla="*/ 1774866 h 6723845"/>
                <a:gd name="connsiteX8-309" fmla="*/ 3457126 w 8360636"/>
                <a:gd name="connsiteY8-310" fmla="*/ 6723845 h 6723845"/>
                <a:gd name="connsiteX9-311" fmla="*/ 143963 w 8360636"/>
                <a:gd name="connsiteY9-312" fmla="*/ 5867563 h 6723845"/>
                <a:gd name="connsiteX10" fmla="*/ 0 w 8360636"/>
                <a:gd name="connsiteY10" fmla="*/ 3606296 h 6723845"/>
                <a:gd name="connsiteX0-313" fmla="*/ 0 w 8360636"/>
                <a:gd name="connsiteY0-314" fmla="*/ 3606594 h 6724143"/>
                <a:gd name="connsiteX1-315" fmla="*/ 5952048 w 8360636"/>
                <a:gd name="connsiteY1-316" fmla="*/ 651214 h 6724143"/>
                <a:gd name="connsiteX2-317" fmla="*/ 6556976 w 8360636"/>
                <a:gd name="connsiteY2-318" fmla="*/ 201818 h 6724143"/>
                <a:gd name="connsiteX3-319" fmla="*/ 7322165 w 8360636"/>
                <a:gd name="connsiteY3-320" fmla="*/ 1412 h 6724143"/>
                <a:gd name="connsiteX4-321" fmla="*/ 7886948 w 8360636"/>
                <a:gd name="connsiteY4-322" fmla="*/ 147162 h 6724143"/>
                <a:gd name="connsiteX5-323" fmla="*/ 8360636 w 8360636"/>
                <a:gd name="connsiteY5-324" fmla="*/ 730163 h 6724143"/>
                <a:gd name="connsiteX6-325" fmla="*/ 8238048 w 8360636"/>
                <a:gd name="connsiteY6-326" fmla="*/ 1775164 h 6724143"/>
                <a:gd name="connsiteX7-327" fmla="*/ 3457126 w 8360636"/>
                <a:gd name="connsiteY7-328" fmla="*/ 6724143 h 6724143"/>
                <a:gd name="connsiteX8-329" fmla="*/ 143963 w 8360636"/>
                <a:gd name="connsiteY8-330" fmla="*/ 5867861 h 6724143"/>
                <a:gd name="connsiteX9-331" fmla="*/ 0 w 8360636"/>
                <a:gd name="connsiteY9-332" fmla="*/ 3606594 h 6724143"/>
                <a:gd name="connsiteX0-333" fmla="*/ 0 w 8360636"/>
                <a:gd name="connsiteY0-334" fmla="*/ 3606594 h 6888112"/>
                <a:gd name="connsiteX1-335" fmla="*/ 5952048 w 8360636"/>
                <a:gd name="connsiteY1-336" fmla="*/ 651214 h 6888112"/>
                <a:gd name="connsiteX2-337" fmla="*/ 6556976 w 8360636"/>
                <a:gd name="connsiteY2-338" fmla="*/ 201818 h 6888112"/>
                <a:gd name="connsiteX3-339" fmla="*/ 7322165 w 8360636"/>
                <a:gd name="connsiteY3-340" fmla="*/ 1412 h 6888112"/>
                <a:gd name="connsiteX4-341" fmla="*/ 7886948 w 8360636"/>
                <a:gd name="connsiteY4-342" fmla="*/ 147162 h 6888112"/>
                <a:gd name="connsiteX5-343" fmla="*/ 8360636 w 8360636"/>
                <a:gd name="connsiteY5-344" fmla="*/ 730163 h 6888112"/>
                <a:gd name="connsiteX6-345" fmla="*/ 8238048 w 8360636"/>
                <a:gd name="connsiteY6-346" fmla="*/ 1775164 h 6888112"/>
                <a:gd name="connsiteX7-347" fmla="*/ 3602877 w 8360636"/>
                <a:gd name="connsiteY7-348" fmla="*/ 6888112 h 6888112"/>
                <a:gd name="connsiteX8-349" fmla="*/ 143963 w 8360636"/>
                <a:gd name="connsiteY8-350" fmla="*/ 5867861 h 6888112"/>
                <a:gd name="connsiteX9-351" fmla="*/ 0 w 8360636"/>
                <a:gd name="connsiteY9-352" fmla="*/ 3606594 h 6888112"/>
                <a:gd name="connsiteX0-353" fmla="*/ 0 w 8360636"/>
                <a:gd name="connsiteY0-354" fmla="*/ 3606594 h 6505514"/>
                <a:gd name="connsiteX1-355" fmla="*/ 5952048 w 8360636"/>
                <a:gd name="connsiteY1-356" fmla="*/ 651214 h 6505514"/>
                <a:gd name="connsiteX2-357" fmla="*/ 6556976 w 8360636"/>
                <a:gd name="connsiteY2-358" fmla="*/ 201818 h 6505514"/>
                <a:gd name="connsiteX3-359" fmla="*/ 7322165 w 8360636"/>
                <a:gd name="connsiteY3-360" fmla="*/ 1412 h 6505514"/>
                <a:gd name="connsiteX4-361" fmla="*/ 7886948 w 8360636"/>
                <a:gd name="connsiteY4-362" fmla="*/ 147162 h 6505514"/>
                <a:gd name="connsiteX5-363" fmla="*/ 8360636 w 8360636"/>
                <a:gd name="connsiteY5-364" fmla="*/ 730163 h 6505514"/>
                <a:gd name="connsiteX6-365" fmla="*/ 8238048 w 8360636"/>
                <a:gd name="connsiteY6-366" fmla="*/ 1775164 h 6505514"/>
                <a:gd name="connsiteX7-367" fmla="*/ 3168107 w 8360636"/>
                <a:gd name="connsiteY7-368" fmla="*/ 6505514 h 6505514"/>
                <a:gd name="connsiteX8-369" fmla="*/ 143963 w 8360636"/>
                <a:gd name="connsiteY8-370" fmla="*/ 5867861 h 6505514"/>
                <a:gd name="connsiteX9-371" fmla="*/ 0 w 8360636"/>
                <a:gd name="connsiteY9-372" fmla="*/ 3606594 h 6505514"/>
                <a:gd name="connsiteX0-373" fmla="*/ 0 w 8360636"/>
                <a:gd name="connsiteY0-374" fmla="*/ 3606594 h 6511189"/>
                <a:gd name="connsiteX1-375" fmla="*/ 5952048 w 8360636"/>
                <a:gd name="connsiteY1-376" fmla="*/ 651214 h 6511189"/>
                <a:gd name="connsiteX2-377" fmla="*/ 6556976 w 8360636"/>
                <a:gd name="connsiteY2-378" fmla="*/ 201818 h 6511189"/>
                <a:gd name="connsiteX3-379" fmla="*/ 7322165 w 8360636"/>
                <a:gd name="connsiteY3-380" fmla="*/ 1412 h 6511189"/>
                <a:gd name="connsiteX4-381" fmla="*/ 7886948 w 8360636"/>
                <a:gd name="connsiteY4-382" fmla="*/ 147162 h 6511189"/>
                <a:gd name="connsiteX5-383" fmla="*/ 8360636 w 8360636"/>
                <a:gd name="connsiteY5-384" fmla="*/ 730163 h 6511189"/>
                <a:gd name="connsiteX6-385" fmla="*/ 8238048 w 8360636"/>
                <a:gd name="connsiteY6-386" fmla="*/ 1775164 h 6511189"/>
                <a:gd name="connsiteX7-387" fmla="*/ 3168107 w 8360636"/>
                <a:gd name="connsiteY7-388" fmla="*/ 6505514 h 6511189"/>
                <a:gd name="connsiteX8-389" fmla="*/ 143963 w 8360636"/>
                <a:gd name="connsiteY8-390" fmla="*/ 5867861 h 6511189"/>
                <a:gd name="connsiteX9-391" fmla="*/ 0 w 8360636"/>
                <a:gd name="connsiteY9-392" fmla="*/ 3606594 h 6511189"/>
                <a:gd name="connsiteX0-393" fmla="*/ 0 w 8360636"/>
                <a:gd name="connsiteY0-394" fmla="*/ 3606594 h 6511189"/>
                <a:gd name="connsiteX1-395" fmla="*/ 5952048 w 8360636"/>
                <a:gd name="connsiteY1-396" fmla="*/ 651214 h 6511189"/>
                <a:gd name="connsiteX2-397" fmla="*/ 6556976 w 8360636"/>
                <a:gd name="connsiteY2-398" fmla="*/ 201818 h 6511189"/>
                <a:gd name="connsiteX3-399" fmla="*/ 7322165 w 8360636"/>
                <a:gd name="connsiteY3-400" fmla="*/ 1412 h 6511189"/>
                <a:gd name="connsiteX4-401" fmla="*/ 7886948 w 8360636"/>
                <a:gd name="connsiteY4-402" fmla="*/ 147162 h 6511189"/>
                <a:gd name="connsiteX5-403" fmla="*/ 8360636 w 8360636"/>
                <a:gd name="connsiteY5-404" fmla="*/ 730163 h 6511189"/>
                <a:gd name="connsiteX6-405" fmla="*/ 8238048 w 8360636"/>
                <a:gd name="connsiteY6-406" fmla="*/ 1775164 h 6511189"/>
                <a:gd name="connsiteX7-407" fmla="*/ 3168107 w 8360636"/>
                <a:gd name="connsiteY7-408" fmla="*/ 6505514 h 6511189"/>
                <a:gd name="connsiteX8-409" fmla="*/ 143963 w 8360636"/>
                <a:gd name="connsiteY8-410" fmla="*/ 5867861 h 6511189"/>
                <a:gd name="connsiteX9-411" fmla="*/ 145494 w 8360636"/>
                <a:gd name="connsiteY9-412" fmla="*/ 5599502 h 6511189"/>
                <a:gd name="connsiteX10-413" fmla="*/ 0 w 8360636"/>
                <a:gd name="connsiteY10-414" fmla="*/ 3606594 h 6511189"/>
                <a:gd name="connsiteX0-415" fmla="*/ 0 w 8360636"/>
                <a:gd name="connsiteY0-416" fmla="*/ 3606594 h 6510349"/>
                <a:gd name="connsiteX1-417" fmla="*/ 5952048 w 8360636"/>
                <a:gd name="connsiteY1-418" fmla="*/ 651214 h 6510349"/>
                <a:gd name="connsiteX2-419" fmla="*/ 6556976 w 8360636"/>
                <a:gd name="connsiteY2-420" fmla="*/ 201818 h 6510349"/>
                <a:gd name="connsiteX3-421" fmla="*/ 7322165 w 8360636"/>
                <a:gd name="connsiteY3-422" fmla="*/ 1412 h 6510349"/>
                <a:gd name="connsiteX4-423" fmla="*/ 7886948 w 8360636"/>
                <a:gd name="connsiteY4-424" fmla="*/ 147162 h 6510349"/>
                <a:gd name="connsiteX5-425" fmla="*/ 8360636 w 8360636"/>
                <a:gd name="connsiteY5-426" fmla="*/ 730163 h 6510349"/>
                <a:gd name="connsiteX6-427" fmla="*/ 8238048 w 8360636"/>
                <a:gd name="connsiteY6-428" fmla="*/ 1775164 h 6510349"/>
                <a:gd name="connsiteX7-429" fmla="*/ 3168107 w 8360636"/>
                <a:gd name="connsiteY7-430" fmla="*/ 6505514 h 6510349"/>
                <a:gd name="connsiteX8-431" fmla="*/ 283090 w 8360636"/>
                <a:gd name="connsiteY8-432" fmla="*/ 5850470 h 6510349"/>
                <a:gd name="connsiteX9-433" fmla="*/ 145494 w 8360636"/>
                <a:gd name="connsiteY9-434" fmla="*/ 5599502 h 6510349"/>
                <a:gd name="connsiteX10-435" fmla="*/ 0 w 8360636"/>
                <a:gd name="connsiteY10-436" fmla="*/ 3606594 h 6510349"/>
                <a:gd name="connsiteX0-437" fmla="*/ 0 w 8360636"/>
                <a:gd name="connsiteY0-438" fmla="*/ 3606594 h 6703915"/>
                <a:gd name="connsiteX1-439" fmla="*/ 5952048 w 8360636"/>
                <a:gd name="connsiteY1-440" fmla="*/ 651214 h 6703915"/>
                <a:gd name="connsiteX2-441" fmla="*/ 6556976 w 8360636"/>
                <a:gd name="connsiteY2-442" fmla="*/ 201818 h 6703915"/>
                <a:gd name="connsiteX3-443" fmla="*/ 7322165 w 8360636"/>
                <a:gd name="connsiteY3-444" fmla="*/ 1412 h 6703915"/>
                <a:gd name="connsiteX4-445" fmla="*/ 7886948 w 8360636"/>
                <a:gd name="connsiteY4-446" fmla="*/ 147162 h 6703915"/>
                <a:gd name="connsiteX5-447" fmla="*/ 8360636 w 8360636"/>
                <a:gd name="connsiteY5-448" fmla="*/ 730163 h 6703915"/>
                <a:gd name="connsiteX6-449" fmla="*/ 8238048 w 8360636"/>
                <a:gd name="connsiteY6-450" fmla="*/ 1775164 h 6703915"/>
                <a:gd name="connsiteX7-451" fmla="*/ 3168107 w 8360636"/>
                <a:gd name="connsiteY7-452" fmla="*/ 6505514 h 6703915"/>
                <a:gd name="connsiteX8-453" fmla="*/ 145494 w 8360636"/>
                <a:gd name="connsiteY8-454" fmla="*/ 5599502 h 6703915"/>
                <a:gd name="connsiteX9-455" fmla="*/ 0 w 8360636"/>
                <a:gd name="connsiteY9-456" fmla="*/ 3606594 h 6703915"/>
                <a:gd name="connsiteX0-457" fmla="*/ 0 w 8360636"/>
                <a:gd name="connsiteY0-458" fmla="*/ 3606594 h 6495727"/>
                <a:gd name="connsiteX1-459" fmla="*/ 5952048 w 8360636"/>
                <a:gd name="connsiteY1-460" fmla="*/ 651214 h 6495727"/>
                <a:gd name="connsiteX2-461" fmla="*/ 6556976 w 8360636"/>
                <a:gd name="connsiteY2-462" fmla="*/ 201818 h 6495727"/>
                <a:gd name="connsiteX3-463" fmla="*/ 7322165 w 8360636"/>
                <a:gd name="connsiteY3-464" fmla="*/ 1412 h 6495727"/>
                <a:gd name="connsiteX4-465" fmla="*/ 7886948 w 8360636"/>
                <a:gd name="connsiteY4-466" fmla="*/ 147162 h 6495727"/>
                <a:gd name="connsiteX5-467" fmla="*/ 8360636 w 8360636"/>
                <a:gd name="connsiteY5-468" fmla="*/ 730163 h 6495727"/>
                <a:gd name="connsiteX6-469" fmla="*/ 8238048 w 8360636"/>
                <a:gd name="connsiteY6-470" fmla="*/ 1775164 h 6495727"/>
                <a:gd name="connsiteX7-471" fmla="*/ 3028980 w 8360636"/>
                <a:gd name="connsiteY7-472" fmla="*/ 6262043 h 6495727"/>
                <a:gd name="connsiteX8-473" fmla="*/ 145494 w 8360636"/>
                <a:gd name="connsiteY8-474" fmla="*/ 5599502 h 6495727"/>
                <a:gd name="connsiteX9-475" fmla="*/ 0 w 8360636"/>
                <a:gd name="connsiteY9-476" fmla="*/ 3606594 h 6495727"/>
                <a:gd name="connsiteX0-477" fmla="*/ 0 w 8360636"/>
                <a:gd name="connsiteY0-478" fmla="*/ 3606594 h 6628342"/>
                <a:gd name="connsiteX1-479" fmla="*/ 5952048 w 8360636"/>
                <a:gd name="connsiteY1-480" fmla="*/ 651214 h 6628342"/>
                <a:gd name="connsiteX2-481" fmla="*/ 6556976 w 8360636"/>
                <a:gd name="connsiteY2-482" fmla="*/ 201818 h 6628342"/>
                <a:gd name="connsiteX3-483" fmla="*/ 7322165 w 8360636"/>
                <a:gd name="connsiteY3-484" fmla="*/ 1412 h 6628342"/>
                <a:gd name="connsiteX4-485" fmla="*/ 7886948 w 8360636"/>
                <a:gd name="connsiteY4-486" fmla="*/ 147162 h 6628342"/>
                <a:gd name="connsiteX5-487" fmla="*/ 8360636 w 8360636"/>
                <a:gd name="connsiteY5-488" fmla="*/ 730163 h 6628342"/>
                <a:gd name="connsiteX6-489" fmla="*/ 8238048 w 8360636"/>
                <a:gd name="connsiteY6-490" fmla="*/ 1775164 h 6628342"/>
                <a:gd name="connsiteX7-491" fmla="*/ 3098543 w 8360636"/>
                <a:gd name="connsiteY7-492" fmla="*/ 6418560 h 6628342"/>
                <a:gd name="connsiteX8-493" fmla="*/ 145494 w 8360636"/>
                <a:gd name="connsiteY8-494" fmla="*/ 5599502 h 6628342"/>
                <a:gd name="connsiteX9-495" fmla="*/ 0 w 8360636"/>
                <a:gd name="connsiteY9-496" fmla="*/ 3606594 h 6628342"/>
                <a:gd name="connsiteX0-497" fmla="*/ 0 w 8360636"/>
                <a:gd name="connsiteY0-498" fmla="*/ 3606594 h 6613378"/>
                <a:gd name="connsiteX1-499" fmla="*/ 5952048 w 8360636"/>
                <a:gd name="connsiteY1-500" fmla="*/ 651214 h 6613378"/>
                <a:gd name="connsiteX2-501" fmla="*/ 6556976 w 8360636"/>
                <a:gd name="connsiteY2-502" fmla="*/ 201818 h 6613378"/>
                <a:gd name="connsiteX3-503" fmla="*/ 7322165 w 8360636"/>
                <a:gd name="connsiteY3-504" fmla="*/ 1412 h 6613378"/>
                <a:gd name="connsiteX4-505" fmla="*/ 7886948 w 8360636"/>
                <a:gd name="connsiteY4-506" fmla="*/ 147162 h 6613378"/>
                <a:gd name="connsiteX5-507" fmla="*/ 8360636 w 8360636"/>
                <a:gd name="connsiteY5-508" fmla="*/ 730163 h 6613378"/>
                <a:gd name="connsiteX6-509" fmla="*/ 8238048 w 8360636"/>
                <a:gd name="connsiteY6-510" fmla="*/ 1775164 h 6613378"/>
                <a:gd name="connsiteX7-511" fmla="*/ 3289842 w 8360636"/>
                <a:gd name="connsiteY7-512" fmla="*/ 6401170 h 6613378"/>
                <a:gd name="connsiteX8-513" fmla="*/ 145494 w 8360636"/>
                <a:gd name="connsiteY8-514" fmla="*/ 5599502 h 6613378"/>
                <a:gd name="connsiteX9-515" fmla="*/ 0 w 8360636"/>
                <a:gd name="connsiteY9-516" fmla="*/ 3606594 h 6613378"/>
                <a:gd name="connsiteX0-517" fmla="*/ 219713 w 8215142"/>
                <a:gd name="connsiteY0-518" fmla="*/ 3484859 h 6613378"/>
                <a:gd name="connsiteX1-519" fmla="*/ 5806554 w 8215142"/>
                <a:gd name="connsiteY1-520" fmla="*/ 651214 h 6613378"/>
                <a:gd name="connsiteX2-521" fmla="*/ 6411482 w 8215142"/>
                <a:gd name="connsiteY2-522" fmla="*/ 201818 h 6613378"/>
                <a:gd name="connsiteX3-523" fmla="*/ 7176671 w 8215142"/>
                <a:gd name="connsiteY3-524" fmla="*/ 1412 h 6613378"/>
                <a:gd name="connsiteX4-525" fmla="*/ 7741454 w 8215142"/>
                <a:gd name="connsiteY4-526" fmla="*/ 147162 h 6613378"/>
                <a:gd name="connsiteX5-527" fmla="*/ 8215142 w 8215142"/>
                <a:gd name="connsiteY5-528" fmla="*/ 730163 h 6613378"/>
                <a:gd name="connsiteX6-529" fmla="*/ 8092554 w 8215142"/>
                <a:gd name="connsiteY6-530" fmla="*/ 1775164 h 6613378"/>
                <a:gd name="connsiteX7-531" fmla="*/ 3144348 w 8215142"/>
                <a:gd name="connsiteY7-532" fmla="*/ 6401170 h 6613378"/>
                <a:gd name="connsiteX8-533" fmla="*/ 0 w 8215142"/>
                <a:gd name="connsiteY8-534" fmla="*/ 5599502 h 6613378"/>
                <a:gd name="connsiteX9-535" fmla="*/ 219713 w 8215142"/>
                <a:gd name="connsiteY9-536" fmla="*/ 3484859 h 6613378"/>
                <a:gd name="connsiteX0-537" fmla="*/ 219713 w 8215142"/>
                <a:gd name="connsiteY0-538" fmla="*/ 3484859 h 6510215"/>
                <a:gd name="connsiteX1-539" fmla="*/ 5806554 w 8215142"/>
                <a:gd name="connsiteY1-540" fmla="*/ 651214 h 6510215"/>
                <a:gd name="connsiteX2-541" fmla="*/ 6411482 w 8215142"/>
                <a:gd name="connsiteY2-542" fmla="*/ 201818 h 6510215"/>
                <a:gd name="connsiteX3-543" fmla="*/ 7176671 w 8215142"/>
                <a:gd name="connsiteY3-544" fmla="*/ 1412 h 6510215"/>
                <a:gd name="connsiteX4-545" fmla="*/ 7741454 w 8215142"/>
                <a:gd name="connsiteY4-546" fmla="*/ 147162 h 6510215"/>
                <a:gd name="connsiteX5-547" fmla="*/ 8215142 w 8215142"/>
                <a:gd name="connsiteY5-548" fmla="*/ 730163 h 6510215"/>
                <a:gd name="connsiteX6-549" fmla="*/ 8092554 w 8215142"/>
                <a:gd name="connsiteY6-550" fmla="*/ 1775164 h 6510215"/>
                <a:gd name="connsiteX7-551" fmla="*/ 2970440 w 8215142"/>
                <a:gd name="connsiteY7-552" fmla="*/ 6279434 h 6510215"/>
                <a:gd name="connsiteX8-553" fmla="*/ 0 w 8215142"/>
                <a:gd name="connsiteY8-554" fmla="*/ 5599502 h 6510215"/>
                <a:gd name="connsiteX9-555" fmla="*/ 219713 w 8215142"/>
                <a:gd name="connsiteY9-556" fmla="*/ 3484859 h 6510215"/>
                <a:gd name="connsiteX0-557" fmla="*/ 219713 w 8353416"/>
                <a:gd name="connsiteY0-558" fmla="*/ 3484859 h 6510215"/>
                <a:gd name="connsiteX1-559" fmla="*/ 5806554 w 8353416"/>
                <a:gd name="connsiteY1-560" fmla="*/ 651214 h 6510215"/>
                <a:gd name="connsiteX2-561" fmla="*/ 6411482 w 8353416"/>
                <a:gd name="connsiteY2-562" fmla="*/ 201818 h 6510215"/>
                <a:gd name="connsiteX3-563" fmla="*/ 7176671 w 8353416"/>
                <a:gd name="connsiteY3-564" fmla="*/ 1412 h 6510215"/>
                <a:gd name="connsiteX4-565" fmla="*/ 7741454 w 8353416"/>
                <a:gd name="connsiteY4-566" fmla="*/ 147162 h 6510215"/>
                <a:gd name="connsiteX5-567" fmla="*/ 8215142 w 8353416"/>
                <a:gd name="connsiteY5-568" fmla="*/ 730163 h 6510215"/>
                <a:gd name="connsiteX6-569" fmla="*/ 8353416 w 8353416"/>
                <a:gd name="connsiteY6-570" fmla="*/ 1792555 h 6510215"/>
                <a:gd name="connsiteX7-571" fmla="*/ 2970440 w 8353416"/>
                <a:gd name="connsiteY7-572" fmla="*/ 6279434 h 6510215"/>
                <a:gd name="connsiteX8-573" fmla="*/ 0 w 8353416"/>
                <a:gd name="connsiteY8-574" fmla="*/ 5599502 h 6510215"/>
                <a:gd name="connsiteX9-575" fmla="*/ 219713 w 8353416"/>
                <a:gd name="connsiteY9-576" fmla="*/ 3484859 h 6510215"/>
                <a:gd name="connsiteX0-577" fmla="*/ 219713 w 8579497"/>
                <a:gd name="connsiteY0-578" fmla="*/ 3484859 h 6510215"/>
                <a:gd name="connsiteX1-579" fmla="*/ 5806554 w 8579497"/>
                <a:gd name="connsiteY1-580" fmla="*/ 651214 h 6510215"/>
                <a:gd name="connsiteX2-581" fmla="*/ 6411482 w 8579497"/>
                <a:gd name="connsiteY2-582" fmla="*/ 201818 h 6510215"/>
                <a:gd name="connsiteX3-583" fmla="*/ 7176671 w 8579497"/>
                <a:gd name="connsiteY3-584" fmla="*/ 1412 h 6510215"/>
                <a:gd name="connsiteX4-585" fmla="*/ 7741454 w 8579497"/>
                <a:gd name="connsiteY4-586" fmla="*/ 147162 h 6510215"/>
                <a:gd name="connsiteX5-587" fmla="*/ 8215142 w 8579497"/>
                <a:gd name="connsiteY5-588" fmla="*/ 730163 h 6510215"/>
                <a:gd name="connsiteX6-589" fmla="*/ 8579497 w 8579497"/>
                <a:gd name="connsiteY6-590" fmla="*/ 1601256 h 6510215"/>
                <a:gd name="connsiteX7-591" fmla="*/ 2970440 w 8579497"/>
                <a:gd name="connsiteY7-592" fmla="*/ 6279434 h 6510215"/>
                <a:gd name="connsiteX8-593" fmla="*/ 0 w 8579497"/>
                <a:gd name="connsiteY8-594" fmla="*/ 5599502 h 6510215"/>
                <a:gd name="connsiteX9-595" fmla="*/ 219713 w 8579497"/>
                <a:gd name="connsiteY9-596" fmla="*/ 3484859 h 6510215"/>
                <a:gd name="connsiteX0-597" fmla="*/ 219713 w 8631669"/>
                <a:gd name="connsiteY0-598" fmla="*/ 3484859 h 6510215"/>
                <a:gd name="connsiteX1-599" fmla="*/ 5806554 w 8631669"/>
                <a:gd name="connsiteY1-600" fmla="*/ 651214 h 6510215"/>
                <a:gd name="connsiteX2-601" fmla="*/ 6411482 w 8631669"/>
                <a:gd name="connsiteY2-602" fmla="*/ 201818 h 6510215"/>
                <a:gd name="connsiteX3-603" fmla="*/ 7176671 w 8631669"/>
                <a:gd name="connsiteY3-604" fmla="*/ 1412 h 6510215"/>
                <a:gd name="connsiteX4-605" fmla="*/ 7741454 w 8631669"/>
                <a:gd name="connsiteY4-606" fmla="*/ 147162 h 6510215"/>
                <a:gd name="connsiteX5-607" fmla="*/ 8215142 w 8631669"/>
                <a:gd name="connsiteY5-608" fmla="*/ 730163 h 6510215"/>
                <a:gd name="connsiteX6-609" fmla="*/ 8631669 w 8631669"/>
                <a:gd name="connsiteY6-610" fmla="*/ 1618647 h 6510215"/>
                <a:gd name="connsiteX7-611" fmla="*/ 2970440 w 8631669"/>
                <a:gd name="connsiteY7-612" fmla="*/ 6279434 h 6510215"/>
                <a:gd name="connsiteX8-613" fmla="*/ 0 w 8631669"/>
                <a:gd name="connsiteY8-614" fmla="*/ 5599502 h 6510215"/>
                <a:gd name="connsiteX9-615" fmla="*/ 219713 w 8631669"/>
                <a:gd name="connsiteY9-616" fmla="*/ 3484859 h 6510215"/>
                <a:gd name="connsiteX0-617" fmla="*/ 219713 w 8631669"/>
                <a:gd name="connsiteY0-618" fmla="*/ 3484859 h 6510215"/>
                <a:gd name="connsiteX1-619" fmla="*/ 5806554 w 8631669"/>
                <a:gd name="connsiteY1-620" fmla="*/ 651214 h 6510215"/>
                <a:gd name="connsiteX2-621" fmla="*/ 6411482 w 8631669"/>
                <a:gd name="connsiteY2-622" fmla="*/ 201818 h 6510215"/>
                <a:gd name="connsiteX3-623" fmla="*/ 7176671 w 8631669"/>
                <a:gd name="connsiteY3-624" fmla="*/ 1412 h 6510215"/>
                <a:gd name="connsiteX4-625" fmla="*/ 7741454 w 8631669"/>
                <a:gd name="connsiteY4-626" fmla="*/ 147162 h 6510215"/>
                <a:gd name="connsiteX5-627" fmla="*/ 8528177 w 8631669"/>
                <a:gd name="connsiteY5-628" fmla="*/ 434519 h 6510215"/>
                <a:gd name="connsiteX6-629" fmla="*/ 8631669 w 8631669"/>
                <a:gd name="connsiteY6-630" fmla="*/ 1618647 h 6510215"/>
                <a:gd name="connsiteX7-631" fmla="*/ 2970440 w 8631669"/>
                <a:gd name="connsiteY7-632" fmla="*/ 6279434 h 6510215"/>
                <a:gd name="connsiteX8-633" fmla="*/ 0 w 8631669"/>
                <a:gd name="connsiteY8-634" fmla="*/ 5599502 h 6510215"/>
                <a:gd name="connsiteX9-635" fmla="*/ 219713 w 8631669"/>
                <a:gd name="connsiteY9-636" fmla="*/ 3484859 h 6510215"/>
                <a:gd name="connsiteX0-637" fmla="*/ 219713 w 8631669"/>
                <a:gd name="connsiteY0-638" fmla="*/ 3697255 h 6722611"/>
                <a:gd name="connsiteX1-639" fmla="*/ 5806554 w 8631669"/>
                <a:gd name="connsiteY1-640" fmla="*/ 863610 h 6722611"/>
                <a:gd name="connsiteX2-641" fmla="*/ 6411482 w 8631669"/>
                <a:gd name="connsiteY2-642" fmla="*/ 414214 h 6722611"/>
                <a:gd name="connsiteX3-643" fmla="*/ 7176671 w 8631669"/>
                <a:gd name="connsiteY3-644" fmla="*/ 213808 h 6722611"/>
                <a:gd name="connsiteX4-645" fmla="*/ 7863189 w 8631669"/>
                <a:gd name="connsiteY4-646" fmla="*/ 29132 h 6722611"/>
                <a:gd name="connsiteX5-647" fmla="*/ 8528177 w 8631669"/>
                <a:gd name="connsiteY5-648" fmla="*/ 646915 h 6722611"/>
                <a:gd name="connsiteX6-649" fmla="*/ 8631669 w 8631669"/>
                <a:gd name="connsiteY6-650" fmla="*/ 1831043 h 6722611"/>
                <a:gd name="connsiteX7-651" fmla="*/ 2970440 w 8631669"/>
                <a:gd name="connsiteY7-652" fmla="*/ 6491830 h 6722611"/>
                <a:gd name="connsiteX8-653" fmla="*/ 0 w 8631669"/>
                <a:gd name="connsiteY8-654" fmla="*/ 5811898 h 6722611"/>
                <a:gd name="connsiteX9-655" fmla="*/ 219713 w 8631669"/>
                <a:gd name="connsiteY9-656" fmla="*/ 3697255 h 6722611"/>
                <a:gd name="connsiteX0-657" fmla="*/ 219713 w 8631669"/>
                <a:gd name="connsiteY0-658" fmla="*/ 3671718 h 6697074"/>
                <a:gd name="connsiteX1-659" fmla="*/ 5806554 w 8631669"/>
                <a:gd name="connsiteY1-660" fmla="*/ 838073 h 6697074"/>
                <a:gd name="connsiteX2-661" fmla="*/ 6411482 w 8631669"/>
                <a:gd name="connsiteY2-662" fmla="*/ 388677 h 6697074"/>
                <a:gd name="connsiteX3-663" fmla="*/ 7863189 w 8631669"/>
                <a:gd name="connsiteY3-664" fmla="*/ 3595 h 6697074"/>
                <a:gd name="connsiteX4-665" fmla="*/ 8528177 w 8631669"/>
                <a:gd name="connsiteY4-666" fmla="*/ 621378 h 6697074"/>
                <a:gd name="connsiteX5-667" fmla="*/ 8631669 w 8631669"/>
                <a:gd name="connsiteY5-668" fmla="*/ 1805506 h 6697074"/>
                <a:gd name="connsiteX6-669" fmla="*/ 2970440 w 8631669"/>
                <a:gd name="connsiteY6-670" fmla="*/ 6466293 h 6697074"/>
                <a:gd name="connsiteX7-671" fmla="*/ 0 w 8631669"/>
                <a:gd name="connsiteY7-672" fmla="*/ 5786361 h 6697074"/>
                <a:gd name="connsiteX8-673" fmla="*/ 219713 w 8631669"/>
                <a:gd name="connsiteY8-674" fmla="*/ 3671718 h 6697074"/>
                <a:gd name="connsiteX0-675" fmla="*/ 219713 w 8631669"/>
                <a:gd name="connsiteY0-676" fmla="*/ 3668123 h 6693479"/>
                <a:gd name="connsiteX1-677" fmla="*/ 5806554 w 8631669"/>
                <a:gd name="connsiteY1-678" fmla="*/ 834478 h 6693479"/>
                <a:gd name="connsiteX2-679" fmla="*/ 7863189 w 8631669"/>
                <a:gd name="connsiteY2-680" fmla="*/ 0 h 6693479"/>
                <a:gd name="connsiteX3-681" fmla="*/ 8528177 w 8631669"/>
                <a:gd name="connsiteY3-682" fmla="*/ 617783 h 6693479"/>
                <a:gd name="connsiteX4-683" fmla="*/ 8631669 w 8631669"/>
                <a:gd name="connsiteY4-684" fmla="*/ 1801911 h 6693479"/>
                <a:gd name="connsiteX5-685" fmla="*/ 2970440 w 8631669"/>
                <a:gd name="connsiteY5-686" fmla="*/ 6462698 h 6693479"/>
                <a:gd name="connsiteX6-687" fmla="*/ 0 w 8631669"/>
                <a:gd name="connsiteY6-688" fmla="*/ 5782766 h 6693479"/>
                <a:gd name="connsiteX7-689" fmla="*/ 219713 w 8631669"/>
                <a:gd name="connsiteY7-690" fmla="*/ 3668123 h 6693479"/>
                <a:gd name="connsiteX0-691" fmla="*/ 219713 w 8631669"/>
                <a:gd name="connsiteY0-692" fmla="*/ 3668876 h 6694232"/>
                <a:gd name="connsiteX1-693" fmla="*/ 5806554 w 8631669"/>
                <a:gd name="connsiteY1-694" fmla="*/ 835231 h 6694232"/>
                <a:gd name="connsiteX2-695" fmla="*/ 7863189 w 8631669"/>
                <a:gd name="connsiteY2-696" fmla="*/ 753 h 6694232"/>
                <a:gd name="connsiteX3-697" fmla="*/ 8528177 w 8631669"/>
                <a:gd name="connsiteY3-698" fmla="*/ 618536 h 6694232"/>
                <a:gd name="connsiteX4-699" fmla="*/ 8631669 w 8631669"/>
                <a:gd name="connsiteY4-700" fmla="*/ 1802664 h 6694232"/>
                <a:gd name="connsiteX5-701" fmla="*/ 2970440 w 8631669"/>
                <a:gd name="connsiteY5-702" fmla="*/ 6463451 h 6694232"/>
                <a:gd name="connsiteX6-703" fmla="*/ 0 w 8631669"/>
                <a:gd name="connsiteY6-704" fmla="*/ 5783519 h 6694232"/>
                <a:gd name="connsiteX7-705" fmla="*/ 219713 w 8631669"/>
                <a:gd name="connsiteY7-706" fmla="*/ 3668876 h 6694232"/>
                <a:gd name="connsiteX0-707" fmla="*/ 219713 w 8631669"/>
                <a:gd name="connsiteY0-708" fmla="*/ 3702964 h 6728320"/>
                <a:gd name="connsiteX1-709" fmla="*/ 5806554 w 8631669"/>
                <a:gd name="connsiteY1-710" fmla="*/ 869319 h 6728320"/>
                <a:gd name="connsiteX2-711" fmla="*/ 7863189 w 8631669"/>
                <a:gd name="connsiteY2-712" fmla="*/ 34841 h 6728320"/>
                <a:gd name="connsiteX3-713" fmla="*/ 8528177 w 8631669"/>
                <a:gd name="connsiteY3-714" fmla="*/ 652624 h 6728320"/>
                <a:gd name="connsiteX4-715" fmla="*/ 8631669 w 8631669"/>
                <a:gd name="connsiteY4-716" fmla="*/ 1836752 h 6728320"/>
                <a:gd name="connsiteX5-717" fmla="*/ 2970440 w 8631669"/>
                <a:gd name="connsiteY5-718" fmla="*/ 6497539 h 6728320"/>
                <a:gd name="connsiteX6-719" fmla="*/ 0 w 8631669"/>
                <a:gd name="connsiteY6-720" fmla="*/ 5817607 h 6728320"/>
                <a:gd name="connsiteX7-721" fmla="*/ 219713 w 8631669"/>
                <a:gd name="connsiteY7-722" fmla="*/ 3702964 h 6728320"/>
                <a:gd name="connsiteX0-723" fmla="*/ 219713 w 8631669"/>
                <a:gd name="connsiteY0-724" fmla="*/ 3755816 h 6781172"/>
                <a:gd name="connsiteX1-725" fmla="*/ 6050025 w 8631669"/>
                <a:gd name="connsiteY1-726" fmla="*/ 539573 h 6781172"/>
                <a:gd name="connsiteX2-727" fmla="*/ 7863189 w 8631669"/>
                <a:gd name="connsiteY2-728" fmla="*/ 87693 h 6781172"/>
                <a:gd name="connsiteX3-729" fmla="*/ 8528177 w 8631669"/>
                <a:gd name="connsiteY3-730" fmla="*/ 705476 h 6781172"/>
                <a:gd name="connsiteX4-731" fmla="*/ 8631669 w 8631669"/>
                <a:gd name="connsiteY4-732" fmla="*/ 1889604 h 6781172"/>
                <a:gd name="connsiteX5-733" fmla="*/ 2970440 w 8631669"/>
                <a:gd name="connsiteY5-734" fmla="*/ 6550391 h 6781172"/>
                <a:gd name="connsiteX6-735" fmla="*/ 0 w 8631669"/>
                <a:gd name="connsiteY6-736" fmla="*/ 5870459 h 6781172"/>
                <a:gd name="connsiteX7-737" fmla="*/ 219713 w 8631669"/>
                <a:gd name="connsiteY7-738" fmla="*/ 3755816 h 6781172"/>
                <a:gd name="connsiteX0-739" fmla="*/ 219713 w 8631669"/>
                <a:gd name="connsiteY0-740" fmla="*/ 3851728 h 6877084"/>
                <a:gd name="connsiteX1-741" fmla="*/ 6050025 w 8631669"/>
                <a:gd name="connsiteY1-742" fmla="*/ 635485 h 6877084"/>
                <a:gd name="connsiteX2-743" fmla="*/ 7932753 w 8631669"/>
                <a:gd name="connsiteY2-744" fmla="*/ 61869 h 6877084"/>
                <a:gd name="connsiteX3-745" fmla="*/ 8528177 w 8631669"/>
                <a:gd name="connsiteY3-746" fmla="*/ 801388 h 6877084"/>
                <a:gd name="connsiteX4-747" fmla="*/ 8631669 w 8631669"/>
                <a:gd name="connsiteY4-748" fmla="*/ 1985516 h 6877084"/>
                <a:gd name="connsiteX5-749" fmla="*/ 2970440 w 8631669"/>
                <a:gd name="connsiteY5-750" fmla="*/ 6646303 h 6877084"/>
                <a:gd name="connsiteX6-751" fmla="*/ 0 w 8631669"/>
                <a:gd name="connsiteY6-752" fmla="*/ 5966371 h 6877084"/>
                <a:gd name="connsiteX7-753" fmla="*/ 219713 w 8631669"/>
                <a:gd name="connsiteY7-754" fmla="*/ 3851728 h 6877084"/>
                <a:gd name="connsiteX0-755" fmla="*/ 376230 w 8631669"/>
                <a:gd name="connsiteY0-756" fmla="*/ 3921292 h 6877084"/>
                <a:gd name="connsiteX1-757" fmla="*/ 6050025 w 8631669"/>
                <a:gd name="connsiteY1-758" fmla="*/ 635485 h 6877084"/>
                <a:gd name="connsiteX2-759" fmla="*/ 7932753 w 8631669"/>
                <a:gd name="connsiteY2-760" fmla="*/ 61869 h 6877084"/>
                <a:gd name="connsiteX3-761" fmla="*/ 8528177 w 8631669"/>
                <a:gd name="connsiteY3-762" fmla="*/ 801388 h 6877084"/>
                <a:gd name="connsiteX4-763" fmla="*/ 8631669 w 8631669"/>
                <a:gd name="connsiteY4-764" fmla="*/ 1985516 h 6877084"/>
                <a:gd name="connsiteX5-765" fmla="*/ 2970440 w 8631669"/>
                <a:gd name="connsiteY5-766" fmla="*/ 6646303 h 6877084"/>
                <a:gd name="connsiteX6-767" fmla="*/ 0 w 8631669"/>
                <a:gd name="connsiteY6-768" fmla="*/ 5966371 h 6877084"/>
                <a:gd name="connsiteX7-769" fmla="*/ 376230 w 8631669"/>
                <a:gd name="connsiteY7-770" fmla="*/ 3921292 h 6877084"/>
                <a:gd name="connsiteX0-771" fmla="*/ 376230 w 8631669"/>
                <a:gd name="connsiteY0-772" fmla="*/ 3921292 h 6891639"/>
                <a:gd name="connsiteX1-773" fmla="*/ 6050025 w 8631669"/>
                <a:gd name="connsiteY1-774" fmla="*/ 635485 h 6891639"/>
                <a:gd name="connsiteX2-775" fmla="*/ 7932753 w 8631669"/>
                <a:gd name="connsiteY2-776" fmla="*/ 61869 h 6891639"/>
                <a:gd name="connsiteX3-777" fmla="*/ 8528177 w 8631669"/>
                <a:gd name="connsiteY3-778" fmla="*/ 801388 h 6891639"/>
                <a:gd name="connsiteX4-779" fmla="*/ 8631669 w 8631669"/>
                <a:gd name="connsiteY4-780" fmla="*/ 1985516 h 6891639"/>
                <a:gd name="connsiteX5-781" fmla="*/ 3040003 w 8631669"/>
                <a:gd name="connsiteY5-782" fmla="*/ 6663694 h 6891639"/>
                <a:gd name="connsiteX6-783" fmla="*/ 0 w 8631669"/>
                <a:gd name="connsiteY6-784" fmla="*/ 5966371 h 6891639"/>
                <a:gd name="connsiteX7-785" fmla="*/ 376230 w 8631669"/>
                <a:gd name="connsiteY7-786" fmla="*/ 3921292 h 6891639"/>
                <a:gd name="connsiteX0-787" fmla="*/ 376230 w 8631669"/>
                <a:gd name="connsiteY0-788" fmla="*/ 3912102 h 6882449"/>
                <a:gd name="connsiteX1-789" fmla="*/ 6050025 w 8631669"/>
                <a:gd name="connsiteY1-790" fmla="*/ 626295 h 6882449"/>
                <a:gd name="connsiteX2-791" fmla="*/ 6417212 w 8631669"/>
                <a:gd name="connsiteY2-792" fmla="*/ 79086 h 6882449"/>
                <a:gd name="connsiteX3-793" fmla="*/ 7932753 w 8631669"/>
                <a:gd name="connsiteY3-794" fmla="*/ 52679 h 6882449"/>
                <a:gd name="connsiteX4-795" fmla="*/ 8528177 w 8631669"/>
                <a:gd name="connsiteY4-796" fmla="*/ 792198 h 6882449"/>
                <a:gd name="connsiteX5-797" fmla="*/ 8631669 w 8631669"/>
                <a:gd name="connsiteY5-798" fmla="*/ 1976326 h 6882449"/>
                <a:gd name="connsiteX6-799" fmla="*/ 3040003 w 8631669"/>
                <a:gd name="connsiteY6-800" fmla="*/ 6654504 h 6882449"/>
                <a:gd name="connsiteX7-801" fmla="*/ 0 w 8631669"/>
                <a:gd name="connsiteY7-802" fmla="*/ 5957181 h 6882449"/>
                <a:gd name="connsiteX8-803" fmla="*/ 376230 w 8631669"/>
                <a:gd name="connsiteY8-804" fmla="*/ 3912102 h 6882449"/>
                <a:gd name="connsiteX0-805" fmla="*/ 376230 w 8631669"/>
                <a:gd name="connsiteY0-806" fmla="*/ 3872303 h 6842650"/>
                <a:gd name="connsiteX1-807" fmla="*/ 6050025 w 8631669"/>
                <a:gd name="connsiteY1-808" fmla="*/ 586496 h 6842650"/>
                <a:gd name="connsiteX2-809" fmla="*/ 7932753 w 8631669"/>
                <a:gd name="connsiteY2-810" fmla="*/ 12880 h 6842650"/>
                <a:gd name="connsiteX3-811" fmla="*/ 8528177 w 8631669"/>
                <a:gd name="connsiteY3-812" fmla="*/ 752399 h 6842650"/>
                <a:gd name="connsiteX4-813" fmla="*/ 8631669 w 8631669"/>
                <a:gd name="connsiteY4-814" fmla="*/ 1936527 h 6842650"/>
                <a:gd name="connsiteX5-815" fmla="*/ 3040003 w 8631669"/>
                <a:gd name="connsiteY5-816" fmla="*/ 6614705 h 6842650"/>
                <a:gd name="connsiteX6-817" fmla="*/ 0 w 8631669"/>
                <a:gd name="connsiteY6-818" fmla="*/ 5917382 h 6842650"/>
                <a:gd name="connsiteX7-819" fmla="*/ 376230 w 8631669"/>
                <a:gd name="connsiteY7-820" fmla="*/ 3872303 h 6842650"/>
                <a:gd name="connsiteX0-821" fmla="*/ 376230 w 8631669"/>
                <a:gd name="connsiteY0-822" fmla="*/ 3923167 h 6893514"/>
                <a:gd name="connsiteX1-823" fmla="*/ 6328278 w 8631669"/>
                <a:gd name="connsiteY1-824" fmla="*/ 446061 h 6893514"/>
                <a:gd name="connsiteX2-825" fmla="*/ 7932753 w 8631669"/>
                <a:gd name="connsiteY2-826" fmla="*/ 63744 h 6893514"/>
                <a:gd name="connsiteX3-827" fmla="*/ 8528177 w 8631669"/>
                <a:gd name="connsiteY3-828" fmla="*/ 803263 h 6893514"/>
                <a:gd name="connsiteX4-829" fmla="*/ 8631669 w 8631669"/>
                <a:gd name="connsiteY4-830" fmla="*/ 1987391 h 6893514"/>
                <a:gd name="connsiteX5-831" fmla="*/ 3040003 w 8631669"/>
                <a:gd name="connsiteY5-832" fmla="*/ 6665569 h 6893514"/>
                <a:gd name="connsiteX6-833" fmla="*/ 0 w 8631669"/>
                <a:gd name="connsiteY6-834" fmla="*/ 5968246 h 6893514"/>
                <a:gd name="connsiteX7-835" fmla="*/ 376230 w 8631669"/>
                <a:gd name="connsiteY7-836" fmla="*/ 3923167 h 6893514"/>
                <a:gd name="connsiteX0-837" fmla="*/ 376230 w 8631669"/>
                <a:gd name="connsiteY0-838" fmla="*/ 4059749 h 7030096"/>
                <a:gd name="connsiteX1-839" fmla="*/ 6328278 w 8631669"/>
                <a:gd name="connsiteY1-840" fmla="*/ 582643 h 7030096"/>
                <a:gd name="connsiteX2-841" fmla="*/ 7321534 w 8631669"/>
                <a:gd name="connsiteY2-842" fmla="*/ 18043 h 7030096"/>
                <a:gd name="connsiteX3-843" fmla="*/ 7932753 w 8631669"/>
                <a:gd name="connsiteY3-844" fmla="*/ 200326 h 7030096"/>
                <a:gd name="connsiteX4-845" fmla="*/ 8528177 w 8631669"/>
                <a:gd name="connsiteY4-846" fmla="*/ 939845 h 7030096"/>
                <a:gd name="connsiteX5-847" fmla="*/ 8631669 w 8631669"/>
                <a:gd name="connsiteY5-848" fmla="*/ 2123973 h 7030096"/>
                <a:gd name="connsiteX6-849" fmla="*/ 3040003 w 8631669"/>
                <a:gd name="connsiteY6-850" fmla="*/ 6802151 h 7030096"/>
                <a:gd name="connsiteX7-851" fmla="*/ 0 w 8631669"/>
                <a:gd name="connsiteY7-852" fmla="*/ 6104828 h 7030096"/>
                <a:gd name="connsiteX8-853" fmla="*/ 376230 w 8631669"/>
                <a:gd name="connsiteY8-854" fmla="*/ 4059749 h 7030096"/>
                <a:gd name="connsiteX0-855" fmla="*/ 376230 w 8631669"/>
                <a:gd name="connsiteY0-856" fmla="*/ 4041706 h 7012053"/>
                <a:gd name="connsiteX1-857" fmla="*/ 6328278 w 8631669"/>
                <a:gd name="connsiteY1-858" fmla="*/ 564600 h 7012053"/>
                <a:gd name="connsiteX2-859" fmla="*/ 7321534 w 8631669"/>
                <a:gd name="connsiteY2-860" fmla="*/ 0 h 7012053"/>
                <a:gd name="connsiteX3-861" fmla="*/ 7932753 w 8631669"/>
                <a:gd name="connsiteY3-862" fmla="*/ 182283 h 7012053"/>
                <a:gd name="connsiteX4-863" fmla="*/ 8528177 w 8631669"/>
                <a:gd name="connsiteY4-864" fmla="*/ 921802 h 7012053"/>
                <a:gd name="connsiteX5-865" fmla="*/ 8631669 w 8631669"/>
                <a:gd name="connsiteY5-866" fmla="*/ 2105930 h 7012053"/>
                <a:gd name="connsiteX6-867" fmla="*/ 3040003 w 8631669"/>
                <a:gd name="connsiteY6-868" fmla="*/ 6784108 h 7012053"/>
                <a:gd name="connsiteX7-869" fmla="*/ 0 w 8631669"/>
                <a:gd name="connsiteY7-870" fmla="*/ 6086785 h 7012053"/>
                <a:gd name="connsiteX8-871" fmla="*/ 376230 w 8631669"/>
                <a:gd name="connsiteY8-872" fmla="*/ 4041706 h 7012053"/>
              </a:gdLst>
              <a:ahLst/>
              <a:cxnLst>
                <a:cxn ang="0">
                  <a:pos x="connsiteX0-855" y="connsiteY0-856"/>
                </a:cxn>
                <a:cxn ang="0">
                  <a:pos x="connsiteX1-857" y="connsiteY1-858"/>
                </a:cxn>
                <a:cxn ang="0">
                  <a:pos x="connsiteX2-859" y="connsiteY2-860"/>
                </a:cxn>
                <a:cxn ang="0">
                  <a:pos x="connsiteX3-861" y="connsiteY3-862"/>
                </a:cxn>
                <a:cxn ang="0">
                  <a:pos x="connsiteX4-863" y="connsiteY4-864"/>
                </a:cxn>
                <a:cxn ang="0">
                  <a:pos x="connsiteX5-865" y="connsiteY5-866"/>
                </a:cxn>
                <a:cxn ang="0">
                  <a:pos x="connsiteX6-867" y="connsiteY6-868"/>
                </a:cxn>
                <a:cxn ang="0">
                  <a:pos x="connsiteX7-869" y="connsiteY7-870"/>
                </a:cxn>
                <a:cxn ang="0">
                  <a:pos x="connsiteX8-871" y="connsiteY8-872"/>
                </a:cxn>
              </a:cxnLst>
              <a:rect l="l" t="t" r="r" b="b"/>
              <a:pathLst>
                <a:path w="8631669" h="7012053">
                  <a:moveTo>
                    <a:pt x="376230" y="4041706"/>
                  </a:moveTo>
                  <a:lnTo>
                    <a:pt x="6328278" y="564600"/>
                  </a:lnTo>
                  <a:cubicBezTo>
                    <a:pt x="7535103" y="-85830"/>
                    <a:pt x="7054122" y="63719"/>
                    <a:pt x="7321534" y="0"/>
                  </a:cubicBezTo>
                  <a:cubicBezTo>
                    <a:pt x="7745464" y="75407"/>
                    <a:pt x="7780920" y="51837"/>
                    <a:pt x="7932753" y="182283"/>
                  </a:cubicBezTo>
                  <a:cubicBezTo>
                    <a:pt x="8060284" y="255158"/>
                    <a:pt x="8466624" y="696015"/>
                    <a:pt x="8528177" y="921802"/>
                  </a:cubicBezTo>
                  <a:lnTo>
                    <a:pt x="8631669" y="2105930"/>
                  </a:lnTo>
                  <a:lnTo>
                    <a:pt x="3040003" y="6784108"/>
                  </a:lnTo>
                  <a:cubicBezTo>
                    <a:pt x="1691244" y="7421498"/>
                    <a:pt x="528018" y="6569938"/>
                    <a:pt x="0" y="6086785"/>
                  </a:cubicBezTo>
                  <a:lnTo>
                    <a:pt x="376230" y="4041706"/>
                  </a:lnTo>
                  <a:close/>
                </a:path>
              </a:pathLst>
            </a:custGeom>
            <a:gradFill>
              <a:gsLst>
                <a:gs pos="0">
                  <a:schemeClr val="tx1">
                    <a:alpha val="77000"/>
                  </a:schemeClr>
                </a:gs>
                <a:gs pos="100000">
                  <a:schemeClr val="tx1">
                    <a:alpha val="0"/>
                  </a:schemeClr>
                </a:gs>
              </a:gsLst>
              <a:lin ang="0" scaled="0"/>
            </a:gradFill>
            <a:ln>
              <a:noFill/>
            </a:ln>
            <a:effectLst>
              <a:softEdge rad="596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87" name="组合 86"/>
            <p:cNvGrpSpPr/>
            <p:nvPr/>
          </p:nvGrpSpPr>
          <p:grpSpPr>
            <a:xfrm>
              <a:off x="2688989" y="1"/>
              <a:ext cx="6814022" cy="6858000"/>
              <a:chOff x="280988" y="226218"/>
              <a:chExt cx="6518276" cy="6560345"/>
            </a:xfrm>
          </p:grpSpPr>
          <p:sp>
            <p:nvSpPr>
              <p:cNvPr id="138" name="Freeform 5"/>
              <p:cNvSpPr/>
              <p:nvPr/>
            </p:nvSpPr>
            <p:spPr bwMode="auto">
              <a:xfrm>
                <a:off x="1631951" y="3146425"/>
                <a:ext cx="4700588" cy="3640138"/>
              </a:xfrm>
              <a:custGeom>
                <a:avLst/>
                <a:gdLst>
                  <a:gd name="T0" fmla="*/ 2825 w 2877"/>
                  <a:gd name="T1" fmla="*/ 167 h 2227"/>
                  <a:gd name="T2" fmla="*/ 2662 w 2877"/>
                  <a:gd name="T3" fmla="*/ 18 h 2227"/>
                  <a:gd name="T4" fmla="*/ 2628 w 2877"/>
                  <a:gd name="T5" fmla="*/ 0 h 2227"/>
                  <a:gd name="T6" fmla="*/ 0 w 2877"/>
                  <a:gd name="T7" fmla="*/ 2227 h 2227"/>
                  <a:gd name="T8" fmla="*/ 963 w 2877"/>
                  <a:gd name="T9" fmla="*/ 2227 h 2227"/>
                  <a:gd name="T10" fmla="*/ 2254 w 2877"/>
                  <a:gd name="T11" fmla="*/ 989 h 2227"/>
                  <a:gd name="T12" fmla="*/ 2825 w 2877"/>
                  <a:gd name="T13" fmla="*/ 167 h 2227"/>
                </a:gdLst>
                <a:ahLst/>
                <a:cxnLst>
                  <a:cxn ang="0">
                    <a:pos x="T0" y="T1"/>
                  </a:cxn>
                  <a:cxn ang="0">
                    <a:pos x="T2" y="T3"/>
                  </a:cxn>
                  <a:cxn ang="0">
                    <a:pos x="T4" y="T5"/>
                  </a:cxn>
                  <a:cxn ang="0">
                    <a:pos x="T6" y="T7"/>
                  </a:cxn>
                  <a:cxn ang="0">
                    <a:pos x="T8" y="T9"/>
                  </a:cxn>
                  <a:cxn ang="0">
                    <a:pos x="T10" y="T11"/>
                  </a:cxn>
                  <a:cxn ang="0">
                    <a:pos x="T12" y="T13"/>
                  </a:cxn>
                </a:cxnLst>
                <a:rect l="0" t="0" r="r" b="b"/>
                <a:pathLst>
                  <a:path w="2877" h="2227">
                    <a:moveTo>
                      <a:pt x="2825" y="167"/>
                    </a:moveTo>
                    <a:cubicBezTo>
                      <a:pt x="2813" y="107"/>
                      <a:pt x="2732" y="58"/>
                      <a:pt x="2662" y="18"/>
                    </a:cubicBezTo>
                    <a:cubicBezTo>
                      <a:pt x="2655" y="13"/>
                      <a:pt x="2644" y="8"/>
                      <a:pt x="2628" y="0"/>
                    </a:cubicBezTo>
                    <a:cubicBezTo>
                      <a:pt x="2113" y="840"/>
                      <a:pt x="456" y="1981"/>
                      <a:pt x="0" y="2227"/>
                    </a:cubicBezTo>
                    <a:cubicBezTo>
                      <a:pt x="963" y="2227"/>
                      <a:pt x="963" y="2227"/>
                      <a:pt x="963" y="2227"/>
                    </a:cubicBezTo>
                    <a:cubicBezTo>
                      <a:pt x="1263" y="1979"/>
                      <a:pt x="2064" y="1195"/>
                      <a:pt x="2254" y="989"/>
                    </a:cubicBezTo>
                    <a:cubicBezTo>
                      <a:pt x="2452" y="775"/>
                      <a:pt x="2877" y="387"/>
                      <a:pt x="2825" y="167"/>
                    </a:cubicBezTo>
                  </a:path>
                </a:pathLst>
              </a:custGeom>
              <a:gradFill>
                <a:gsLst>
                  <a:gs pos="100000">
                    <a:srgbClr val="9BAED1"/>
                  </a:gs>
                  <a:gs pos="0">
                    <a:srgbClr val="7791C1"/>
                  </a:gs>
                </a:gsLst>
                <a:lin ang="0" scaled="0"/>
              </a:gra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9" name="Freeform 21"/>
              <p:cNvSpPr/>
              <p:nvPr/>
            </p:nvSpPr>
            <p:spPr bwMode="auto">
              <a:xfrm>
                <a:off x="280988" y="2933700"/>
                <a:ext cx="5645150" cy="3852863"/>
              </a:xfrm>
              <a:custGeom>
                <a:avLst/>
                <a:gdLst>
                  <a:gd name="T0" fmla="*/ 3166 w 3455"/>
                  <a:gd name="T1" fmla="*/ 0 h 2357"/>
                  <a:gd name="T2" fmla="*/ 0 w 3455"/>
                  <a:gd name="T3" fmla="*/ 2187 h 2357"/>
                  <a:gd name="T4" fmla="*/ 0 w 3455"/>
                  <a:gd name="T5" fmla="*/ 2357 h 2357"/>
                  <a:gd name="T6" fmla="*/ 827 w 3455"/>
                  <a:gd name="T7" fmla="*/ 2357 h 2357"/>
                  <a:gd name="T8" fmla="*/ 3455 w 3455"/>
                  <a:gd name="T9" fmla="*/ 130 h 2357"/>
                  <a:gd name="T10" fmla="*/ 3166 w 3455"/>
                  <a:gd name="T11" fmla="*/ 0 h 2357"/>
                </a:gdLst>
                <a:ahLst/>
                <a:cxnLst>
                  <a:cxn ang="0">
                    <a:pos x="T0" y="T1"/>
                  </a:cxn>
                  <a:cxn ang="0">
                    <a:pos x="T2" y="T3"/>
                  </a:cxn>
                  <a:cxn ang="0">
                    <a:pos x="T4" y="T5"/>
                  </a:cxn>
                  <a:cxn ang="0">
                    <a:pos x="T6" y="T7"/>
                  </a:cxn>
                  <a:cxn ang="0">
                    <a:pos x="T8" y="T9"/>
                  </a:cxn>
                  <a:cxn ang="0">
                    <a:pos x="T10" y="T11"/>
                  </a:cxn>
                </a:cxnLst>
                <a:rect l="0" t="0" r="r" b="b"/>
                <a:pathLst>
                  <a:path w="3455" h="2357">
                    <a:moveTo>
                      <a:pt x="3166" y="0"/>
                    </a:moveTo>
                    <a:cubicBezTo>
                      <a:pt x="2246" y="1113"/>
                      <a:pt x="380" y="2043"/>
                      <a:pt x="0" y="2187"/>
                    </a:cubicBezTo>
                    <a:cubicBezTo>
                      <a:pt x="0" y="2290"/>
                      <a:pt x="0" y="2357"/>
                      <a:pt x="0" y="2357"/>
                    </a:cubicBezTo>
                    <a:cubicBezTo>
                      <a:pt x="827" y="2357"/>
                      <a:pt x="827" y="2357"/>
                      <a:pt x="827" y="2357"/>
                    </a:cubicBezTo>
                    <a:cubicBezTo>
                      <a:pt x="1283" y="2111"/>
                      <a:pt x="2940" y="970"/>
                      <a:pt x="3455" y="130"/>
                    </a:cubicBezTo>
                    <a:cubicBezTo>
                      <a:pt x="3398" y="102"/>
                      <a:pt x="3288" y="52"/>
                      <a:pt x="3166" y="0"/>
                    </a:cubicBezTo>
                  </a:path>
                </a:pathLst>
              </a:custGeom>
              <a:gradFill>
                <a:gsLst>
                  <a:gs pos="100000">
                    <a:srgbClr val="4368AA"/>
                  </a:gs>
                  <a:gs pos="2000">
                    <a:srgbClr val="748EBD"/>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0" name="Freeform 41"/>
              <p:cNvSpPr/>
              <p:nvPr/>
            </p:nvSpPr>
            <p:spPr bwMode="auto">
              <a:xfrm>
                <a:off x="280988" y="2759075"/>
                <a:ext cx="5173663" cy="3749675"/>
              </a:xfrm>
              <a:custGeom>
                <a:avLst/>
                <a:gdLst>
                  <a:gd name="T0" fmla="*/ 2911 w 3166"/>
                  <a:gd name="T1" fmla="*/ 0 h 2294"/>
                  <a:gd name="T2" fmla="*/ 0 w 3166"/>
                  <a:gd name="T3" fmla="*/ 1756 h 2294"/>
                  <a:gd name="T4" fmla="*/ 0 w 3166"/>
                  <a:gd name="T5" fmla="*/ 2294 h 2294"/>
                  <a:gd name="T6" fmla="*/ 3166 w 3166"/>
                  <a:gd name="T7" fmla="*/ 107 h 2294"/>
                  <a:gd name="T8" fmla="*/ 2911 w 3166"/>
                  <a:gd name="T9" fmla="*/ 0 h 2294"/>
                </a:gdLst>
                <a:ahLst/>
                <a:cxnLst>
                  <a:cxn ang="0">
                    <a:pos x="T0" y="T1"/>
                  </a:cxn>
                  <a:cxn ang="0">
                    <a:pos x="T2" y="T3"/>
                  </a:cxn>
                  <a:cxn ang="0">
                    <a:pos x="T4" y="T5"/>
                  </a:cxn>
                  <a:cxn ang="0">
                    <a:pos x="T6" y="T7"/>
                  </a:cxn>
                  <a:cxn ang="0">
                    <a:pos x="T8" y="T9"/>
                  </a:cxn>
                </a:cxnLst>
                <a:rect l="0" t="0" r="r" b="b"/>
                <a:pathLst>
                  <a:path w="3166" h="2294">
                    <a:moveTo>
                      <a:pt x="2911" y="0"/>
                    </a:moveTo>
                    <a:cubicBezTo>
                      <a:pt x="1955" y="873"/>
                      <a:pt x="587" y="1541"/>
                      <a:pt x="0" y="1756"/>
                    </a:cubicBezTo>
                    <a:cubicBezTo>
                      <a:pt x="0" y="2294"/>
                      <a:pt x="0" y="2294"/>
                      <a:pt x="0" y="2294"/>
                    </a:cubicBezTo>
                    <a:cubicBezTo>
                      <a:pt x="380" y="2150"/>
                      <a:pt x="2246" y="1220"/>
                      <a:pt x="3166" y="107"/>
                    </a:cubicBezTo>
                    <a:cubicBezTo>
                      <a:pt x="3082" y="71"/>
                      <a:pt x="2993" y="33"/>
                      <a:pt x="2911" y="0"/>
                    </a:cubicBezTo>
                  </a:path>
                </a:pathLst>
              </a:custGeom>
              <a:gradFill>
                <a:gsLst>
                  <a:gs pos="100000">
                    <a:srgbClr val="355590"/>
                  </a:gs>
                  <a:gs pos="2000">
                    <a:srgbClr val="355590"/>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1" name="Freeform 68"/>
              <p:cNvSpPr/>
              <p:nvPr/>
            </p:nvSpPr>
            <p:spPr bwMode="auto">
              <a:xfrm>
                <a:off x="280988" y="2517775"/>
                <a:ext cx="4756150" cy="3111500"/>
              </a:xfrm>
              <a:custGeom>
                <a:avLst/>
                <a:gdLst>
                  <a:gd name="T0" fmla="*/ 0 w 2911"/>
                  <a:gd name="T1" fmla="*/ 1904 h 1904"/>
                  <a:gd name="T2" fmla="*/ 2911 w 2911"/>
                  <a:gd name="T3" fmla="*/ 148 h 1904"/>
                  <a:gd name="T4" fmla="*/ 2736 w 2911"/>
                  <a:gd name="T5" fmla="*/ 80 h 1904"/>
                  <a:gd name="T6" fmla="*/ 0 w 2911"/>
                  <a:gd name="T7" fmla="*/ 1384 h 1904"/>
                  <a:gd name="T8" fmla="*/ 0 w 2911"/>
                  <a:gd name="T9" fmla="*/ 1904 h 1904"/>
                </a:gdLst>
                <a:ahLst/>
                <a:cxnLst>
                  <a:cxn ang="0">
                    <a:pos x="T0" y="T1"/>
                  </a:cxn>
                  <a:cxn ang="0">
                    <a:pos x="T2" y="T3"/>
                  </a:cxn>
                  <a:cxn ang="0">
                    <a:pos x="T4" y="T5"/>
                  </a:cxn>
                  <a:cxn ang="0">
                    <a:pos x="T6" y="T7"/>
                  </a:cxn>
                  <a:cxn ang="0">
                    <a:pos x="T8" y="T9"/>
                  </a:cxn>
                </a:cxnLst>
                <a:rect l="0" t="0" r="r" b="b"/>
                <a:pathLst>
                  <a:path w="2911" h="1904">
                    <a:moveTo>
                      <a:pt x="0" y="1904"/>
                    </a:moveTo>
                    <a:cubicBezTo>
                      <a:pt x="587" y="1689"/>
                      <a:pt x="1955" y="1021"/>
                      <a:pt x="2911" y="148"/>
                    </a:cubicBezTo>
                    <a:cubicBezTo>
                      <a:pt x="2846" y="121"/>
                      <a:pt x="2785" y="98"/>
                      <a:pt x="2736" y="80"/>
                    </a:cubicBezTo>
                    <a:cubicBezTo>
                      <a:pt x="2516" y="0"/>
                      <a:pt x="1508" y="988"/>
                      <a:pt x="0" y="1384"/>
                    </a:cubicBezTo>
                    <a:lnTo>
                      <a:pt x="0" y="1904"/>
                    </a:lnTo>
                    <a:close/>
                  </a:path>
                </a:pathLst>
              </a:custGeom>
              <a:gradFill>
                <a:gsLst>
                  <a:gs pos="100000">
                    <a:schemeClr val="accent2">
                      <a:lumMod val="50000"/>
                    </a:schemeClr>
                  </a:gs>
                  <a:gs pos="2000">
                    <a:srgbClr val="3D62A5"/>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nvGrpSpPr>
              <p:cNvPr id="142" name="Group 71"/>
              <p:cNvGrpSpPr>
                <a:grpSpLocks noChangeAspect="1"/>
              </p:cNvGrpSpPr>
              <p:nvPr/>
            </p:nvGrpSpPr>
            <p:grpSpPr bwMode="auto">
              <a:xfrm>
                <a:off x="4625975" y="2742406"/>
                <a:ext cx="1638301" cy="1174750"/>
                <a:chOff x="4287" y="2574"/>
                <a:chExt cx="1032" cy="740"/>
              </a:xfrm>
            </p:grpSpPr>
            <p:sp>
              <p:nvSpPr>
                <p:cNvPr id="147" name="AutoShape 70"/>
                <p:cNvSpPr>
                  <a:spLocks noChangeAspect="1" noChangeArrowheads="1" noTextEdit="1"/>
                </p:cNvSpPr>
                <p:nvPr/>
              </p:nvSpPr>
              <p:spPr bwMode="auto">
                <a:xfrm>
                  <a:off x="4298" y="2574"/>
                  <a:ext cx="1009"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8" name="Freeform 72"/>
                <p:cNvSpPr/>
                <p:nvPr/>
              </p:nvSpPr>
              <p:spPr bwMode="auto">
                <a:xfrm>
                  <a:off x="4298" y="2748"/>
                  <a:ext cx="1021" cy="566"/>
                </a:xfrm>
                <a:custGeom>
                  <a:avLst/>
                  <a:gdLst>
                    <a:gd name="T0" fmla="*/ 977 w 990"/>
                    <a:gd name="T1" fmla="*/ 294 h 548"/>
                    <a:gd name="T2" fmla="*/ 965 w 990"/>
                    <a:gd name="T3" fmla="*/ 209 h 548"/>
                    <a:gd name="T4" fmla="*/ 681 w 990"/>
                    <a:gd name="T5" fmla="*/ 11 h 548"/>
                    <a:gd name="T6" fmla="*/ 656 w 990"/>
                    <a:gd name="T7" fmla="*/ 0 h 548"/>
                    <a:gd name="T8" fmla="*/ 0 w 990"/>
                    <a:gd name="T9" fmla="*/ 280 h 548"/>
                    <a:gd name="T10" fmla="*/ 130 w 990"/>
                    <a:gd name="T11" fmla="*/ 452 h 548"/>
                    <a:gd name="T12" fmla="*/ 706 w 990"/>
                    <a:gd name="T13" fmla="*/ 319 h 548"/>
                    <a:gd name="T14" fmla="*/ 977 w 990"/>
                    <a:gd name="T15" fmla="*/ 294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0" h="548">
                      <a:moveTo>
                        <a:pt x="977" y="294"/>
                      </a:moveTo>
                      <a:cubicBezTo>
                        <a:pt x="982" y="264"/>
                        <a:pt x="979" y="236"/>
                        <a:pt x="965" y="209"/>
                      </a:cubicBezTo>
                      <a:cubicBezTo>
                        <a:pt x="922" y="133"/>
                        <a:pt x="805" y="69"/>
                        <a:pt x="681" y="11"/>
                      </a:cubicBezTo>
                      <a:cubicBezTo>
                        <a:pt x="673" y="7"/>
                        <a:pt x="665" y="4"/>
                        <a:pt x="656" y="0"/>
                      </a:cubicBezTo>
                      <a:cubicBezTo>
                        <a:pt x="428" y="26"/>
                        <a:pt x="174" y="168"/>
                        <a:pt x="0" y="280"/>
                      </a:cubicBezTo>
                      <a:cubicBezTo>
                        <a:pt x="5" y="357"/>
                        <a:pt x="42" y="421"/>
                        <a:pt x="130" y="452"/>
                      </a:cubicBezTo>
                      <a:cubicBezTo>
                        <a:pt x="405" y="548"/>
                        <a:pt x="541" y="417"/>
                        <a:pt x="706" y="319"/>
                      </a:cubicBezTo>
                      <a:cubicBezTo>
                        <a:pt x="872" y="220"/>
                        <a:pt x="990" y="171"/>
                        <a:pt x="977" y="294"/>
                      </a:cubicBezTo>
                    </a:path>
                  </a:pathLst>
                </a:custGeom>
                <a:gradFill>
                  <a:gsLst>
                    <a:gs pos="0">
                      <a:srgbClr val="4C6CA6"/>
                    </a:gs>
                    <a:gs pos="100000">
                      <a:srgbClr val="7791C1"/>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9" name="Freeform 75"/>
                <p:cNvSpPr/>
                <p:nvPr/>
              </p:nvSpPr>
              <p:spPr bwMode="auto">
                <a:xfrm>
                  <a:off x="4287" y="2574"/>
                  <a:ext cx="688" cy="463"/>
                </a:xfrm>
                <a:custGeom>
                  <a:avLst/>
                  <a:gdLst>
                    <a:gd name="T0" fmla="*/ 667 w 667"/>
                    <a:gd name="T1" fmla="*/ 168 h 448"/>
                    <a:gd name="T2" fmla="*/ 243 w 667"/>
                    <a:gd name="T3" fmla="*/ 0 h 448"/>
                    <a:gd name="T4" fmla="*/ 11 w 667"/>
                    <a:gd name="T5" fmla="*/ 448 h 448"/>
                    <a:gd name="T6" fmla="*/ 667 w 667"/>
                    <a:gd name="T7" fmla="*/ 168 h 448"/>
                  </a:gdLst>
                  <a:ahLst/>
                  <a:cxnLst>
                    <a:cxn ang="0">
                      <a:pos x="T0" y="T1"/>
                    </a:cxn>
                    <a:cxn ang="0">
                      <a:pos x="T2" y="T3"/>
                    </a:cxn>
                    <a:cxn ang="0">
                      <a:pos x="T4" y="T5"/>
                    </a:cxn>
                    <a:cxn ang="0">
                      <a:pos x="T6" y="T7"/>
                    </a:cxn>
                  </a:cxnLst>
                  <a:rect l="0" t="0" r="r" b="b"/>
                  <a:pathLst>
                    <a:path w="667" h="448">
                      <a:moveTo>
                        <a:pt x="667" y="168"/>
                      </a:moveTo>
                      <a:cubicBezTo>
                        <a:pt x="494" y="89"/>
                        <a:pt x="307" y="26"/>
                        <a:pt x="243" y="0"/>
                      </a:cubicBezTo>
                      <a:cubicBezTo>
                        <a:pt x="134" y="66"/>
                        <a:pt x="0" y="284"/>
                        <a:pt x="11" y="448"/>
                      </a:cubicBezTo>
                      <a:cubicBezTo>
                        <a:pt x="185" y="336"/>
                        <a:pt x="439" y="194"/>
                        <a:pt x="667" y="168"/>
                      </a:cubicBezTo>
                      <a:close/>
                    </a:path>
                  </a:pathLst>
                </a:custGeom>
                <a:gradFill>
                  <a:gsLst>
                    <a:gs pos="100000">
                      <a:srgbClr val="7791C1"/>
                    </a:gs>
                    <a:gs pos="0">
                      <a:srgbClr val="3E609C"/>
                    </a:gs>
                  </a:gsLst>
                  <a:lin ang="0" scaled="0"/>
                </a:gradFill>
                <a:ln>
                  <a:noFill/>
                </a:ln>
                <a:effectLst>
                  <a:outerShdw blurRad="190500" dist="127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143" name="Freeform 79"/>
              <p:cNvSpPr>
                <a:spLocks noEditPoints="1"/>
              </p:cNvSpPr>
              <p:nvPr/>
            </p:nvSpPr>
            <p:spPr bwMode="auto">
              <a:xfrm>
                <a:off x="3762376" y="226218"/>
                <a:ext cx="3036888" cy="3541713"/>
              </a:xfrm>
              <a:custGeom>
                <a:avLst/>
                <a:gdLst>
                  <a:gd name="T0" fmla="*/ 197 w 1859"/>
                  <a:gd name="T1" fmla="*/ 1970 h 2166"/>
                  <a:gd name="T2" fmla="*/ 197 w 1859"/>
                  <a:gd name="T3" fmla="*/ 1970 h 2166"/>
                  <a:gd name="T4" fmla="*/ 193 w 1859"/>
                  <a:gd name="T5" fmla="*/ 1969 h 2166"/>
                  <a:gd name="T6" fmla="*/ 197 w 1859"/>
                  <a:gd name="T7" fmla="*/ 1970 h 2166"/>
                  <a:gd name="T8" fmla="*/ 1509 w 1859"/>
                  <a:gd name="T9" fmla="*/ 0 h 2166"/>
                  <a:gd name="T10" fmla="*/ 243 w 1859"/>
                  <a:gd name="T11" fmla="*/ 1315 h 2166"/>
                  <a:gd name="T12" fmla="*/ 197 w 1859"/>
                  <a:gd name="T13" fmla="*/ 1970 h 2166"/>
                  <a:gd name="T14" fmla="*/ 698 w 1859"/>
                  <a:gd name="T15" fmla="*/ 2166 h 2166"/>
                  <a:gd name="T16" fmla="*/ 819 w 1859"/>
                  <a:gd name="T17" fmla="*/ 1555 h 2166"/>
                  <a:gd name="T18" fmla="*/ 1859 w 1859"/>
                  <a:gd name="T19" fmla="*/ 699 h 2166"/>
                  <a:gd name="T20" fmla="*/ 1859 w 1859"/>
                  <a:gd name="T21" fmla="*/ 0 h 2166"/>
                  <a:gd name="T22" fmla="*/ 1509 w 1859"/>
                  <a:gd name="T23"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9" h="2166">
                    <a:moveTo>
                      <a:pt x="197" y="1970"/>
                    </a:moveTo>
                    <a:cubicBezTo>
                      <a:pt x="197" y="1970"/>
                      <a:pt x="197" y="1970"/>
                      <a:pt x="197" y="1970"/>
                    </a:cubicBezTo>
                    <a:cubicBezTo>
                      <a:pt x="195" y="1970"/>
                      <a:pt x="194" y="1969"/>
                      <a:pt x="193" y="1969"/>
                    </a:cubicBezTo>
                    <a:cubicBezTo>
                      <a:pt x="194" y="1969"/>
                      <a:pt x="195" y="1970"/>
                      <a:pt x="197" y="1970"/>
                    </a:cubicBezTo>
                    <a:moveTo>
                      <a:pt x="1509" y="0"/>
                    </a:moveTo>
                    <a:cubicBezTo>
                      <a:pt x="1002" y="377"/>
                      <a:pt x="460" y="976"/>
                      <a:pt x="243" y="1315"/>
                    </a:cubicBezTo>
                    <a:cubicBezTo>
                      <a:pt x="0" y="1696"/>
                      <a:pt x="84" y="1923"/>
                      <a:pt x="197" y="1970"/>
                    </a:cubicBezTo>
                    <a:cubicBezTo>
                      <a:pt x="463" y="2077"/>
                      <a:pt x="681" y="2163"/>
                      <a:pt x="698" y="2166"/>
                    </a:cubicBezTo>
                    <a:cubicBezTo>
                      <a:pt x="586" y="2119"/>
                      <a:pt x="555" y="1878"/>
                      <a:pt x="819" y="1555"/>
                    </a:cubicBezTo>
                    <a:cubicBezTo>
                      <a:pt x="1083" y="1232"/>
                      <a:pt x="1383" y="915"/>
                      <a:pt x="1859" y="699"/>
                    </a:cubicBezTo>
                    <a:cubicBezTo>
                      <a:pt x="1859" y="390"/>
                      <a:pt x="1859" y="0"/>
                      <a:pt x="1859" y="0"/>
                    </a:cubicBezTo>
                    <a:cubicBezTo>
                      <a:pt x="1509" y="0"/>
                      <a:pt x="1509" y="0"/>
                      <a:pt x="1509" y="0"/>
                    </a:cubicBezTo>
                  </a:path>
                </a:pathLst>
              </a:custGeom>
              <a:gradFill>
                <a:gsLst>
                  <a:gs pos="0">
                    <a:srgbClr val="708BBE"/>
                  </a:gs>
                  <a:gs pos="100000">
                    <a:srgbClr val="718CBE"/>
                  </a:gs>
                </a:gsLst>
                <a:lin ang="0" scaled="0"/>
              </a:gra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4" name="Freeform 93"/>
              <p:cNvSpPr/>
              <p:nvPr/>
            </p:nvSpPr>
            <p:spPr bwMode="auto">
              <a:xfrm>
                <a:off x="2973389" y="226218"/>
                <a:ext cx="3254376" cy="3221038"/>
              </a:xfrm>
              <a:custGeom>
                <a:avLst/>
                <a:gdLst>
                  <a:gd name="T0" fmla="*/ 1080 w 1992"/>
                  <a:gd name="T1" fmla="*/ 0 h 1970"/>
                  <a:gd name="T2" fmla="*/ 166 w 1992"/>
                  <a:gd name="T3" fmla="*/ 1166 h 1970"/>
                  <a:gd name="T4" fmla="*/ 130 w 1992"/>
                  <a:gd name="T5" fmla="*/ 1747 h 1970"/>
                  <a:gd name="T6" fmla="*/ 680 w 1992"/>
                  <a:gd name="T7" fmla="*/ 1970 h 1970"/>
                  <a:gd name="T8" fmla="*/ 726 w 1992"/>
                  <a:gd name="T9" fmla="*/ 1315 h 1970"/>
                  <a:gd name="T10" fmla="*/ 1992 w 1992"/>
                  <a:gd name="T11" fmla="*/ 0 h 1970"/>
                  <a:gd name="T12" fmla="*/ 1080 w 1992"/>
                  <a:gd name="T13" fmla="*/ 0 h 1970"/>
                </a:gdLst>
                <a:ahLst/>
                <a:cxnLst>
                  <a:cxn ang="0">
                    <a:pos x="T0" y="T1"/>
                  </a:cxn>
                  <a:cxn ang="0">
                    <a:pos x="T2" y="T3"/>
                  </a:cxn>
                  <a:cxn ang="0">
                    <a:pos x="T4" y="T5"/>
                  </a:cxn>
                  <a:cxn ang="0">
                    <a:pos x="T6" y="T7"/>
                  </a:cxn>
                  <a:cxn ang="0">
                    <a:pos x="T8" y="T9"/>
                  </a:cxn>
                  <a:cxn ang="0">
                    <a:pos x="T10" y="T11"/>
                  </a:cxn>
                  <a:cxn ang="0">
                    <a:pos x="T12" y="T13"/>
                  </a:cxn>
                </a:cxnLst>
                <a:rect l="0" t="0" r="r" b="b"/>
                <a:pathLst>
                  <a:path w="1992" h="1970">
                    <a:moveTo>
                      <a:pt x="1080" y="0"/>
                    </a:moveTo>
                    <a:cubicBezTo>
                      <a:pt x="716" y="350"/>
                      <a:pt x="307" y="847"/>
                      <a:pt x="166" y="1166"/>
                    </a:cubicBezTo>
                    <a:cubicBezTo>
                      <a:pt x="0" y="1542"/>
                      <a:pt x="51" y="1677"/>
                      <a:pt x="130" y="1747"/>
                    </a:cubicBezTo>
                    <a:cubicBezTo>
                      <a:pt x="306" y="1819"/>
                      <a:pt x="503" y="1899"/>
                      <a:pt x="680" y="1970"/>
                    </a:cubicBezTo>
                    <a:cubicBezTo>
                      <a:pt x="567" y="1923"/>
                      <a:pt x="483" y="1696"/>
                      <a:pt x="726" y="1315"/>
                    </a:cubicBezTo>
                    <a:cubicBezTo>
                      <a:pt x="943" y="976"/>
                      <a:pt x="1485" y="377"/>
                      <a:pt x="1992" y="0"/>
                    </a:cubicBezTo>
                    <a:cubicBezTo>
                      <a:pt x="1080" y="0"/>
                      <a:pt x="1080" y="0"/>
                      <a:pt x="1080" y="0"/>
                    </a:cubicBezTo>
                  </a:path>
                </a:pathLst>
              </a:custGeom>
              <a:gradFill>
                <a:gsLst>
                  <a:gs pos="0">
                    <a:srgbClr val="748EBD"/>
                  </a:gs>
                  <a:gs pos="100000">
                    <a:srgbClr val="3B62A7"/>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5" name="Freeform 96"/>
              <p:cNvSpPr/>
              <p:nvPr/>
            </p:nvSpPr>
            <p:spPr bwMode="auto">
              <a:xfrm>
                <a:off x="2190751" y="226218"/>
                <a:ext cx="2546350" cy="2855913"/>
              </a:xfrm>
              <a:custGeom>
                <a:avLst/>
                <a:gdLst>
                  <a:gd name="T0" fmla="*/ 813 w 1559"/>
                  <a:gd name="T1" fmla="*/ 0 h 1747"/>
                  <a:gd name="T2" fmla="*/ 157 w 1559"/>
                  <a:gd name="T3" fmla="*/ 965 h 1747"/>
                  <a:gd name="T4" fmla="*/ 125 w 1559"/>
                  <a:gd name="T5" fmla="*/ 1544 h 1747"/>
                  <a:gd name="T6" fmla="*/ 609 w 1559"/>
                  <a:gd name="T7" fmla="*/ 1747 h 1747"/>
                  <a:gd name="T8" fmla="*/ 645 w 1559"/>
                  <a:gd name="T9" fmla="*/ 1166 h 1747"/>
                  <a:gd name="T10" fmla="*/ 1559 w 1559"/>
                  <a:gd name="T11" fmla="*/ 0 h 1747"/>
                  <a:gd name="T12" fmla="*/ 813 w 1559"/>
                  <a:gd name="T13" fmla="*/ 0 h 1747"/>
                </a:gdLst>
                <a:ahLst/>
                <a:cxnLst>
                  <a:cxn ang="0">
                    <a:pos x="T0" y="T1"/>
                  </a:cxn>
                  <a:cxn ang="0">
                    <a:pos x="T2" y="T3"/>
                  </a:cxn>
                  <a:cxn ang="0">
                    <a:pos x="T4" y="T5"/>
                  </a:cxn>
                  <a:cxn ang="0">
                    <a:pos x="T6" y="T7"/>
                  </a:cxn>
                  <a:cxn ang="0">
                    <a:pos x="T8" y="T9"/>
                  </a:cxn>
                  <a:cxn ang="0">
                    <a:pos x="T10" y="T11"/>
                  </a:cxn>
                  <a:cxn ang="0">
                    <a:pos x="T12" y="T13"/>
                  </a:cxn>
                </a:cxnLst>
                <a:rect l="0" t="0" r="r" b="b"/>
                <a:pathLst>
                  <a:path w="1559" h="1747">
                    <a:moveTo>
                      <a:pt x="813" y="0"/>
                    </a:moveTo>
                    <a:cubicBezTo>
                      <a:pt x="524" y="289"/>
                      <a:pt x="263" y="704"/>
                      <a:pt x="157" y="965"/>
                    </a:cubicBezTo>
                    <a:cubicBezTo>
                      <a:pt x="0" y="1352"/>
                      <a:pt x="56" y="1464"/>
                      <a:pt x="125" y="1544"/>
                    </a:cubicBezTo>
                    <a:cubicBezTo>
                      <a:pt x="166" y="1564"/>
                      <a:pt x="366" y="1648"/>
                      <a:pt x="609" y="1747"/>
                    </a:cubicBezTo>
                    <a:cubicBezTo>
                      <a:pt x="530" y="1677"/>
                      <a:pt x="479" y="1542"/>
                      <a:pt x="645" y="1166"/>
                    </a:cubicBezTo>
                    <a:cubicBezTo>
                      <a:pt x="786" y="847"/>
                      <a:pt x="1195" y="350"/>
                      <a:pt x="1559" y="0"/>
                    </a:cubicBezTo>
                    <a:cubicBezTo>
                      <a:pt x="813" y="0"/>
                      <a:pt x="813" y="0"/>
                      <a:pt x="813" y="0"/>
                    </a:cubicBezTo>
                  </a:path>
                </a:pathLst>
              </a:custGeom>
              <a:gradFill>
                <a:gsLst>
                  <a:gs pos="0">
                    <a:srgbClr val="355590"/>
                  </a:gs>
                  <a:gs pos="100000">
                    <a:srgbClr val="355590"/>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6" name="Freeform 99"/>
              <p:cNvSpPr/>
              <p:nvPr/>
            </p:nvSpPr>
            <p:spPr bwMode="auto">
              <a:xfrm>
                <a:off x="1473201" y="226218"/>
                <a:ext cx="2044700" cy="2524126"/>
              </a:xfrm>
              <a:custGeom>
                <a:avLst/>
                <a:gdLst>
                  <a:gd name="T0" fmla="*/ 520 w 1252"/>
                  <a:gd name="T1" fmla="*/ 0 h 1544"/>
                  <a:gd name="T2" fmla="*/ 240 w 1252"/>
                  <a:gd name="T3" fmla="*/ 1324 h 1544"/>
                  <a:gd name="T4" fmla="*/ 564 w 1252"/>
                  <a:gd name="T5" fmla="*/ 1544 h 1544"/>
                  <a:gd name="T6" fmla="*/ 596 w 1252"/>
                  <a:gd name="T7" fmla="*/ 965 h 1544"/>
                  <a:gd name="T8" fmla="*/ 1252 w 1252"/>
                  <a:gd name="T9" fmla="*/ 0 h 1544"/>
                  <a:gd name="T10" fmla="*/ 520 w 1252"/>
                  <a:gd name="T11" fmla="*/ 0 h 1544"/>
                </a:gdLst>
                <a:ahLst/>
                <a:cxnLst>
                  <a:cxn ang="0">
                    <a:pos x="T0" y="T1"/>
                  </a:cxn>
                  <a:cxn ang="0">
                    <a:pos x="T2" y="T3"/>
                  </a:cxn>
                  <a:cxn ang="0">
                    <a:pos x="T4" y="T5"/>
                  </a:cxn>
                  <a:cxn ang="0">
                    <a:pos x="T6" y="T7"/>
                  </a:cxn>
                  <a:cxn ang="0">
                    <a:pos x="T8" y="T9"/>
                  </a:cxn>
                  <a:cxn ang="0">
                    <a:pos x="T10" y="T11"/>
                  </a:cxn>
                </a:cxnLst>
                <a:rect l="0" t="0" r="r" b="b"/>
                <a:pathLst>
                  <a:path w="1252" h="1544">
                    <a:moveTo>
                      <a:pt x="520" y="0"/>
                    </a:moveTo>
                    <a:cubicBezTo>
                      <a:pt x="278" y="242"/>
                      <a:pt x="0" y="1084"/>
                      <a:pt x="240" y="1324"/>
                    </a:cubicBezTo>
                    <a:cubicBezTo>
                      <a:pt x="348" y="1432"/>
                      <a:pt x="442" y="1488"/>
                      <a:pt x="564" y="1544"/>
                    </a:cubicBezTo>
                    <a:cubicBezTo>
                      <a:pt x="495" y="1464"/>
                      <a:pt x="439" y="1352"/>
                      <a:pt x="596" y="965"/>
                    </a:cubicBezTo>
                    <a:cubicBezTo>
                      <a:pt x="702" y="704"/>
                      <a:pt x="963" y="289"/>
                      <a:pt x="1252" y="0"/>
                    </a:cubicBezTo>
                    <a:lnTo>
                      <a:pt x="520" y="0"/>
                    </a:lnTo>
                    <a:close/>
                  </a:path>
                </a:pathLst>
              </a:custGeom>
              <a:gradFill>
                <a:gsLst>
                  <a:gs pos="0">
                    <a:srgbClr val="26406E"/>
                  </a:gs>
                  <a:gs pos="100000">
                    <a:srgbClr val="3C61A3"/>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88" name="Freeform 103"/>
            <p:cNvSpPr>
              <a:spLocks noEditPoints="1"/>
            </p:cNvSpPr>
            <p:nvPr/>
          </p:nvSpPr>
          <p:spPr bwMode="auto">
            <a:xfrm>
              <a:off x="3001548" y="4745000"/>
              <a:ext cx="456484" cy="420703"/>
            </a:xfrm>
            <a:custGeom>
              <a:avLst/>
              <a:gdLst>
                <a:gd name="T0" fmla="*/ 49 w 312"/>
                <a:gd name="T1" fmla="*/ 133 h 288"/>
                <a:gd name="T2" fmla="*/ 7 w 312"/>
                <a:gd name="T3" fmla="*/ 217 h 288"/>
                <a:gd name="T4" fmla="*/ 105 w 312"/>
                <a:gd name="T5" fmla="*/ 274 h 288"/>
                <a:gd name="T6" fmla="*/ 146 w 312"/>
                <a:gd name="T7" fmla="*/ 269 h 288"/>
                <a:gd name="T8" fmla="*/ 182 w 312"/>
                <a:gd name="T9" fmla="*/ 256 h 288"/>
                <a:gd name="T10" fmla="*/ 234 w 312"/>
                <a:gd name="T11" fmla="*/ 288 h 288"/>
                <a:gd name="T12" fmla="*/ 211 w 312"/>
                <a:gd name="T13" fmla="*/ 238 h 288"/>
                <a:gd name="T14" fmla="*/ 247 w 312"/>
                <a:gd name="T15" fmla="*/ 174 h 288"/>
                <a:gd name="T16" fmla="*/ 201 w 312"/>
                <a:gd name="T17" fmla="*/ 192 h 288"/>
                <a:gd name="T18" fmla="*/ 166 w 312"/>
                <a:gd name="T19" fmla="*/ 197 h 288"/>
                <a:gd name="T20" fmla="*/ 128 w 312"/>
                <a:gd name="T21" fmla="*/ 240 h 288"/>
                <a:gd name="T22" fmla="*/ 117 w 312"/>
                <a:gd name="T23" fmla="*/ 192 h 288"/>
                <a:gd name="T24" fmla="*/ 49 w 312"/>
                <a:gd name="T25" fmla="*/ 133 h 288"/>
                <a:gd name="T26" fmla="*/ 247 w 312"/>
                <a:gd name="T27" fmla="*/ 174 h 288"/>
                <a:gd name="T28" fmla="*/ 247 w 312"/>
                <a:gd name="T29" fmla="*/ 174 h 288"/>
                <a:gd name="T30" fmla="*/ 247 w 312"/>
                <a:gd name="T31" fmla="*/ 174 h 288"/>
                <a:gd name="T32" fmla="*/ 203 w 312"/>
                <a:gd name="T33" fmla="*/ 0 h 288"/>
                <a:gd name="T34" fmla="*/ 161 w 312"/>
                <a:gd name="T35" fmla="*/ 5 h 288"/>
                <a:gd name="T36" fmla="*/ 63 w 312"/>
                <a:gd name="T37" fmla="*/ 116 h 288"/>
                <a:gd name="T38" fmla="*/ 130 w 312"/>
                <a:gd name="T39" fmla="*/ 170 h 288"/>
                <a:gd name="T40" fmla="*/ 138 w 312"/>
                <a:gd name="T41" fmla="*/ 203 h 288"/>
                <a:gd name="T42" fmla="*/ 164 w 312"/>
                <a:gd name="T43" fmla="*/ 173 h 288"/>
                <a:gd name="T44" fmla="*/ 202 w 312"/>
                <a:gd name="T45" fmla="*/ 168 h 288"/>
                <a:gd name="T46" fmla="*/ 300 w 312"/>
                <a:gd name="T47" fmla="*/ 57 h 288"/>
                <a:gd name="T48" fmla="*/ 203 w 312"/>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288">
                  <a:moveTo>
                    <a:pt x="49" y="133"/>
                  </a:moveTo>
                  <a:cubicBezTo>
                    <a:pt x="17" y="156"/>
                    <a:pt x="0" y="188"/>
                    <a:pt x="7" y="217"/>
                  </a:cubicBezTo>
                  <a:cubicBezTo>
                    <a:pt x="16" y="253"/>
                    <a:pt x="56" y="274"/>
                    <a:pt x="105" y="274"/>
                  </a:cubicBezTo>
                  <a:cubicBezTo>
                    <a:pt x="118" y="274"/>
                    <a:pt x="132" y="273"/>
                    <a:pt x="146" y="269"/>
                  </a:cubicBezTo>
                  <a:cubicBezTo>
                    <a:pt x="159" y="266"/>
                    <a:pt x="171" y="262"/>
                    <a:pt x="182" y="256"/>
                  </a:cubicBezTo>
                  <a:cubicBezTo>
                    <a:pt x="234" y="288"/>
                    <a:pt x="234" y="288"/>
                    <a:pt x="234" y="288"/>
                  </a:cubicBezTo>
                  <a:cubicBezTo>
                    <a:pt x="211" y="238"/>
                    <a:pt x="211" y="238"/>
                    <a:pt x="211" y="238"/>
                  </a:cubicBezTo>
                  <a:cubicBezTo>
                    <a:pt x="233" y="220"/>
                    <a:pt x="246" y="197"/>
                    <a:pt x="247" y="174"/>
                  </a:cubicBezTo>
                  <a:cubicBezTo>
                    <a:pt x="233" y="181"/>
                    <a:pt x="218" y="188"/>
                    <a:pt x="201" y="192"/>
                  </a:cubicBezTo>
                  <a:cubicBezTo>
                    <a:pt x="189" y="195"/>
                    <a:pt x="178" y="196"/>
                    <a:pt x="166" y="197"/>
                  </a:cubicBezTo>
                  <a:cubicBezTo>
                    <a:pt x="162" y="202"/>
                    <a:pt x="128" y="240"/>
                    <a:pt x="128" y="240"/>
                  </a:cubicBezTo>
                  <a:cubicBezTo>
                    <a:pt x="128" y="240"/>
                    <a:pt x="119" y="201"/>
                    <a:pt x="117" y="192"/>
                  </a:cubicBezTo>
                  <a:cubicBezTo>
                    <a:pt x="82" y="183"/>
                    <a:pt x="56" y="161"/>
                    <a:pt x="49" y="133"/>
                  </a:cubicBezTo>
                  <a:moveTo>
                    <a:pt x="247" y="174"/>
                  </a:moveTo>
                  <a:cubicBezTo>
                    <a:pt x="247" y="174"/>
                    <a:pt x="247" y="174"/>
                    <a:pt x="247" y="174"/>
                  </a:cubicBezTo>
                  <a:cubicBezTo>
                    <a:pt x="247" y="174"/>
                    <a:pt x="247" y="174"/>
                    <a:pt x="247" y="174"/>
                  </a:cubicBezTo>
                  <a:moveTo>
                    <a:pt x="203" y="0"/>
                  </a:moveTo>
                  <a:cubicBezTo>
                    <a:pt x="190" y="0"/>
                    <a:pt x="176" y="2"/>
                    <a:pt x="161" y="5"/>
                  </a:cubicBezTo>
                  <a:cubicBezTo>
                    <a:pt x="96" y="21"/>
                    <a:pt x="52" y="71"/>
                    <a:pt x="63" y="116"/>
                  </a:cubicBezTo>
                  <a:cubicBezTo>
                    <a:pt x="70" y="144"/>
                    <a:pt x="96" y="163"/>
                    <a:pt x="130" y="170"/>
                  </a:cubicBezTo>
                  <a:cubicBezTo>
                    <a:pt x="138" y="203"/>
                    <a:pt x="138" y="203"/>
                    <a:pt x="138" y="203"/>
                  </a:cubicBezTo>
                  <a:cubicBezTo>
                    <a:pt x="164" y="173"/>
                    <a:pt x="164" y="173"/>
                    <a:pt x="164" y="173"/>
                  </a:cubicBezTo>
                  <a:cubicBezTo>
                    <a:pt x="177" y="173"/>
                    <a:pt x="189" y="171"/>
                    <a:pt x="202" y="168"/>
                  </a:cubicBezTo>
                  <a:cubicBezTo>
                    <a:pt x="267" y="152"/>
                    <a:pt x="312" y="102"/>
                    <a:pt x="300" y="57"/>
                  </a:cubicBezTo>
                  <a:cubicBezTo>
                    <a:pt x="292" y="22"/>
                    <a:pt x="252" y="0"/>
                    <a:pt x="203"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9" name="Freeform 107"/>
            <p:cNvSpPr>
              <a:spLocks noEditPoints="1"/>
            </p:cNvSpPr>
            <p:nvPr/>
          </p:nvSpPr>
          <p:spPr bwMode="auto">
            <a:xfrm>
              <a:off x="3186022" y="5458782"/>
              <a:ext cx="531354" cy="540537"/>
            </a:xfrm>
            <a:custGeom>
              <a:avLst/>
              <a:gdLst>
                <a:gd name="T0" fmla="*/ 97 w 402"/>
                <a:gd name="T1" fmla="*/ 101 h 408"/>
                <a:gd name="T2" fmla="*/ 62 w 402"/>
                <a:gd name="T3" fmla="*/ 161 h 408"/>
                <a:gd name="T4" fmla="*/ 11 w 402"/>
                <a:gd name="T5" fmla="*/ 188 h 408"/>
                <a:gd name="T6" fmla="*/ 28 w 402"/>
                <a:gd name="T7" fmla="*/ 255 h 408"/>
                <a:gd name="T8" fmla="*/ 12 w 402"/>
                <a:gd name="T9" fmla="*/ 310 h 408"/>
                <a:gd name="T10" fmla="*/ 71 w 402"/>
                <a:gd name="T11" fmla="*/ 346 h 408"/>
                <a:gd name="T12" fmla="*/ 98 w 402"/>
                <a:gd name="T13" fmla="*/ 396 h 408"/>
                <a:gd name="T14" fmla="*/ 159 w 402"/>
                <a:gd name="T15" fmla="*/ 379 h 408"/>
                <a:gd name="T16" fmla="*/ 173 w 402"/>
                <a:gd name="T17" fmla="*/ 408 h 408"/>
                <a:gd name="T18" fmla="*/ 214 w 402"/>
                <a:gd name="T19" fmla="*/ 367 h 408"/>
                <a:gd name="T20" fmla="*/ 281 w 402"/>
                <a:gd name="T21" fmla="*/ 351 h 408"/>
                <a:gd name="T22" fmla="*/ 282 w 402"/>
                <a:gd name="T23" fmla="*/ 294 h 408"/>
                <a:gd name="T24" fmla="*/ 318 w 402"/>
                <a:gd name="T25" fmla="*/ 235 h 408"/>
                <a:gd name="T26" fmla="*/ 278 w 402"/>
                <a:gd name="T27" fmla="*/ 194 h 408"/>
                <a:gd name="T28" fmla="*/ 262 w 402"/>
                <a:gd name="T29" fmla="*/ 126 h 408"/>
                <a:gd name="T30" fmla="*/ 204 w 402"/>
                <a:gd name="T31" fmla="*/ 126 h 408"/>
                <a:gd name="T32" fmla="*/ 152 w 402"/>
                <a:gd name="T33" fmla="*/ 118 h 408"/>
                <a:gd name="T34" fmla="*/ 159 w 402"/>
                <a:gd name="T35" fmla="*/ 348 h 408"/>
                <a:gd name="T36" fmla="*/ 135 w 402"/>
                <a:gd name="T37" fmla="*/ 152 h 408"/>
                <a:gd name="T38" fmla="*/ 256 w 402"/>
                <a:gd name="T39" fmla="*/ 225 h 408"/>
                <a:gd name="T40" fmla="*/ 159 w 402"/>
                <a:gd name="T41" fmla="*/ 348 h 408"/>
                <a:gd name="T42" fmla="*/ 288 w 402"/>
                <a:gd name="T43" fmla="*/ 86 h 408"/>
                <a:gd name="T44" fmla="*/ 326 w 402"/>
                <a:gd name="T45" fmla="*/ 37 h 408"/>
                <a:gd name="T46" fmla="*/ 335 w 402"/>
                <a:gd name="T47" fmla="*/ 115 h 408"/>
                <a:gd name="T48" fmla="*/ 319 w 402"/>
                <a:gd name="T49" fmla="*/ 0 h 408"/>
                <a:gd name="T50" fmla="*/ 300 w 402"/>
                <a:gd name="T51" fmla="*/ 20 h 408"/>
                <a:gd name="T52" fmla="*/ 267 w 402"/>
                <a:gd name="T53" fmla="*/ 27 h 408"/>
                <a:gd name="T54" fmla="*/ 267 w 402"/>
                <a:gd name="T55" fmla="*/ 55 h 408"/>
                <a:gd name="T56" fmla="*/ 249 w 402"/>
                <a:gd name="T57" fmla="*/ 83 h 408"/>
                <a:gd name="T58" fmla="*/ 269 w 402"/>
                <a:gd name="T59" fmla="*/ 103 h 408"/>
                <a:gd name="T60" fmla="*/ 277 w 402"/>
                <a:gd name="T61" fmla="*/ 135 h 408"/>
                <a:gd name="T62" fmla="*/ 304 w 402"/>
                <a:gd name="T63" fmla="*/ 136 h 408"/>
                <a:gd name="T64" fmla="*/ 329 w 402"/>
                <a:gd name="T65" fmla="*/ 140 h 408"/>
                <a:gd name="T66" fmla="*/ 356 w 402"/>
                <a:gd name="T67" fmla="*/ 147 h 408"/>
                <a:gd name="T68" fmla="*/ 373 w 402"/>
                <a:gd name="T69" fmla="*/ 119 h 408"/>
                <a:gd name="T70" fmla="*/ 397 w 402"/>
                <a:gd name="T71" fmla="*/ 106 h 408"/>
                <a:gd name="T72" fmla="*/ 389 w 402"/>
                <a:gd name="T73" fmla="*/ 73 h 408"/>
                <a:gd name="T74" fmla="*/ 397 w 402"/>
                <a:gd name="T75" fmla="*/ 47 h 408"/>
                <a:gd name="T76" fmla="*/ 368 w 402"/>
                <a:gd name="T77" fmla="*/ 30 h 408"/>
                <a:gd name="T78" fmla="*/ 355 w 402"/>
                <a:gd name="T79" fmla="*/ 6 h 408"/>
                <a:gd name="T80" fmla="*/ 326 w 402"/>
                <a:gd name="T81" fmla="*/ 14 h 408"/>
                <a:gd name="T82" fmla="*/ 319 w 402"/>
                <a:gd name="T8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 h="408">
                  <a:moveTo>
                    <a:pt x="145" y="89"/>
                  </a:moveTo>
                  <a:cubicBezTo>
                    <a:pt x="97" y="101"/>
                    <a:pt x="97" y="101"/>
                    <a:pt x="97" y="101"/>
                  </a:cubicBezTo>
                  <a:cubicBezTo>
                    <a:pt x="104" y="130"/>
                    <a:pt x="104" y="130"/>
                    <a:pt x="104" y="130"/>
                  </a:cubicBezTo>
                  <a:cubicBezTo>
                    <a:pt x="88" y="137"/>
                    <a:pt x="73" y="148"/>
                    <a:pt x="62" y="161"/>
                  </a:cubicBezTo>
                  <a:cubicBezTo>
                    <a:pt x="37" y="146"/>
                    <a:pt x="37" y="146"/>
                    <a:pt x="37" y="146"/>
                  </a:cubicBezTo>
                  <a:cubicBezTo>
                    <a:pt x="11" y="188"/>
                    <a:pt x="11" y="188"/>
                    <a:pt x="11" y="188"/>
                  </a:cubicBezTo>
                  <a:cubicBezTo>
                    <a:pt x="36" y="203"/>
                    <a:pt x="36" y="203"/>
                    <a:pt x="36" y="203"/>
                  </a:cubicBezTo>
                  <a:cubicBezTo>
                    <a:pt x="30" y="220"/>
                    <a:pt x="27" y="237"/>
                    <a:pt x="28" y="255"/>
                  </a:cubicBezTo>
                  <a:cubicBezTo>
                    <a:pt x="0" y="262"/>
                    <a:pt x="0" y="262"/>
                    <a:pt x="0" y="262"/>
                  </a:cubicBezTo>
                  <a:cubicBezTo>
                    <a:pt x="12" y="310"/>
                    <a:pt x="12" y="310"/>
                    <a:pt x="12" y="310"/>
                  </a:cubicBezTo>
                  <a:cubicBezTo>
                    <a:pt x="40" y="303"/>
                    <a:pt x="40" y="303"/>
                    <a:pt x="40" y="303"/>
                  </a:cubicBezTo>
                  <a:cubicBezTo>
                    <a:pt x="48" y="320"/>
                    <a:pt x="58" y="334"/>
                    <a:pt x="71" y="346"/>
                  </a:cubicBezTo>
                  <a:cubicBezTo>
                    <a:pt x="56" y="371"/>
                    <a:pt x="56" y="371"/>
                    <a:pt x="56" y="371"/>
                  </a:cubicBezTo>
                  <a:cubicBezTo>
                    <a:pt x="98" y="396"/>
                    <a:pt x="98" y="396"/>
                    <a:pt x="98" y="396"/>
                  </a:cubicBezTo>
                  <a:cubicBezTo>
                    <a:pt x="114" y="371"/>
                    <a:pt x="114" y="371"/>
                    <a:pt x="114" y="371"/>
                  </a:cubicBezTo>
                  <a:cubicBezTo>
                    <a:pt x="128" y="377"/>
                    <a:pt x="143" y="379"/>
                    <a:pt x="159" y="379"/>
                  </a:cubicBezTo>
                  <a:cubicBezTo>
                    <a:pt x="161" y="379"/>
                    <a:pt x="163" y="379"/>
                    <a:pt x="166" y="379"/>
                  </a:cubicBezTo>
                  <a:cubicBezTo>
                    <a:pt x="173" y="408"/>
                    <a:pt x="173" y="408"/>
                    <a:pt x="173" y="408"/>
                  </a:cubicBezTo>
                  <a:cubicBezTo>
                    <a:pt x="221" y="396"/>
                    <a:pt x="221" y="396"/>
                    <a:pt x="221" y="396"/>
                  </a:cubicBezTo>
                  <a:cubicBezTo>
                    <a:pt x="214" y="367"/>
                    <a:pt x="214" y="367"/>
                    <a:pt x="214" y="367"/>
                  </a:cubicBezTo>
                  <a:cubicBezTo>
                    <a:pt x="230" y="360"/>
                    <a:pt x="245" y="349"/>
                    <a:pt x="256" y="336"/>
                  </a:cubicBezTo>
                  <a:cubicBezTo>
                    <a:pt x="281" y="351"/>
                    <a:pt x="281" y="351"/>
                    <a:pt x="281" y="351"/>
                  </a:cubicBezTo>
                  <a:cubicBezTo>
                    <a:pt x="307" y="309"/>
                    <a:pt x="307" y="309"/>
                    <a:pt x="307" y="309"/>
                  </a:cubicBezTo>
                  <a:cubicBezTo>
                    <a:pt x="282" y="294"/>
                    <a:pt x="282" y="294"/>
                    <a:pt x="282" y="294"/>
                  </a:cubicBezTo>
                  <a:cubicBezTo>
                    <a:pt x="288" y="277"/>
                    <a:pt x="291" y="260"/>
                    <a:pt x="290" y="242"/>
                  </a:cubicBezTo>
                  <a:cubicBezTo>
                    <a:pt x="318" y="235"/>
                    <a:pt x="318" y="235"/>
                    <a:pt x="318" y="235"/>
                  </a:cubicBezTo>
                  <a:cubicBezTo>
                    <a:pt x="306" y="187"/>
                    <a:pt x="306" y="187"/>
                    <a:pt x="306" y="187"/>
                  </a:cubicBezTo>
                  <a:cubicBezTo>
                    <a:pt x="278" y="194"/>
                    <a:pt x="278" y="194"/>
                    <a:pt x="278" y="194"/>
                  </a:cubicBezTo>
                  <a:cubicBezTo>
                    <a:pt x="270" y="177"/>
                    <a:pt x="260" y="163"/>
                    <a:pt x="246" y="151"/>
                  </a:cubicBezTo>
                  <a:cubicBezTo>
                    <a:pt x="262" y="126"/>
                    <a:pt x="262" y="126"/>
                    <a:pt x="262" y="126"/>
                  </a:cubicBezTo>
                  <a:cubicBezTo>
                    <a:pt x="219" y="101"/>
                    <a:pt x="219" y="101"/>
                    <a:pt x="219" y="101"/>
                  </a:cubicBezTo>
                  <a:cubicBezTo>
                    <a:pt x="204" y="126"/>
                    <a:pt x="204" y="126"/>
                    <a:pt x="204" y="126"/>
                  </a:cubicBezTo>
                  <a:cubicBezTo>
                    <a:pt x="190" y="120"/>
                    <a:pt x="175" y="118"/>
                    <a:pt x="159" y="118"/>
                  </a:cubicBezTo>
                  <a:cubicBezTo>
                    <a:pt x="157" y="118"/>
                    <a:pt x="154" y="118"/>
                    <a:pt x="152" y="118"/>
                  </a:cubicBezTo>
                  <a:cubicBezTo>
                    <a:pt x="145" y="89"/>
                    <a:pt x="145" y="89"/>
                    <a:pt x="145" y="89"/>
                  </a:cubicBezTo>
                  <a:moveTo>
                    <a:pt x="159" y="348"/>
                  </a:moveTo>
                  <a:cubicBezTo>
                    <a:pt x="114" y="348"/>
                    <a:pt x="73" y="318"/>
                    <a:pt x="62" y="272"/>
                  </a:cubicBezTo>
                  <a:cubicBezTo>
                    <a:pt x="49" y="219"/>
                    <a:pt x="82" y="165"/>
                    <a:pt x="135" y="152"/>
                  </a:cubicBezTo>
                  <a:cubicBezTo>
                    <a:pt x="143" y="150"/>
                    <a:pt x="151" y="149"/>
                    <a:pt x="159" y="149"/>
                  </a:cubicBezTo>
                  <a:cubicBezTo>
                    <a:pt x="204" y="149"/>
                    <a:pt x="245" y="179"/>
                    <a:pt x="256" y="225"/>
                  </a:cubicBezTo>
                  <a:cubicBezTo>
                    <a:pt x="269" y="278"/>
                    <a:pt x="236" y="332"/>
                    <a:pt x="183" y="345"/>
                  </a:cubicBezTo>
                  <a:cubicBezTo>
                    <a:pt x="175" y="347"/>
                    <a:pt x="167" y="348"/>
                    <a:pt x="159" y="348"/>
                  </a:cubicBezTo>
                  <a:moveTo>
                    <a:pt x="326" y="116"/>
                  </a:moveTo>
                  <a:cubicBezTo>
                    <a:pt x="308" y="116"/>
                    <a:pt x="292" y="104"/>
                    <a:pt x="288" y="86"/>
                  </a:cubicBezTo>
                  <a:cubicBezTo>
                    <a:pt x="283" y="65"/>
                    <a:pt x="296" y="44"/>
                    <a:pt x="317" y="39"/>
                  </a:cubicBezTo>
                  <a:cubicBezTo>
                    <a:pt x="320" y="38"/>
                    <a:pt x="323" y="37"/>
                    <a:pt x="326" y="37"/>
                  </a:cubicBezTo>
                  <a:cubicBezTo>
                    <a:pt x="344" y="37"/>
                    <a:pt x="360" y="49"/>
                    <a:pt x="364" y="67"/>
                  </a:cubicBezTo>
                  <a:cubicBezTo>
                    <a:pt x="369" y="88"/>
                    <a:pt x="356" y="110"/>
                    <a:pt x="335" y="115"/>
                  </a:cubicBezTo>
                  <a:cubicBezTo>
                    <a:pt x="332" y="116"/>
                    <a:pt x="329" y="116"/>
                    <a:pt x="326" y="116"/>
                  </a:cubicBezTo>
                  <a:moveTo>
                    <a:pt x="319" y="0"/>
                  </a:moveTo>
                  <a:cubicBezTo>
                    <a:pt x="296" y="6"/>
                    <a:pt x="296" y="6"/>
                    <a:pt x="296" y="6"/>
                  </a:cubicBezTo>
                  <a:cubicBezTo>
                    <a:pt x="300" y="20"/>
                    <a:pt x="300" y="20"/>
                    <a:pt x="300" y="20"/>
                  </a:cubicBezTo>
                  <a:cubicBezTo>
                    <a:pt x="292" y="23"/>
                    <a:pt x="285" y="28"/>
                    <a:pt x="279" y="35"/>
                  </a:cubicBezTo>
                  <a:cubicBezTo>
                    <a:pt x="267" y="27"/>
                    <a:pt x="267" y="27"/>
                    <a:pt x="267" y="27"/>
                  </a:cubicBezTo>
                  <a:cubicBezTo>
                    <a:pt x="255" y="48"/>
                    <a:pt x="255" y="48"/>
                    <a:pt x="255" y="48"/>
                  </a:cubicBezTo>
                  <a:cubicBezTo>
                    <a:pt x="267" y="55"/>
                    <a:pt x="267" y="55"/>
                    <a:pt x="267" y="55"/>
                  </a:cubicBezTo>
                  <a:cubicBezTo>
                    <a:pt x="264" y="63"/>
                    <a:pt x="263" y="71"/>
                    <a:pt x="263" y="80"/>
                  </a:cubicBezTo>
                  <a:cubicBezTo>
                    <a:pt x="249" y="83"/>
                    <a:pt x="249" y="83"/>
                    <a:pt x="249" y="83"/>
                  </a:cubicBezTo>
                  <a:cubicBezTo>
                    <a:pt x="255" y="106"/>
                    <a:pt x="255" y="106"/>
                    <a:pt x="255" y="106"/>
                  </a:cubicBezTo>
                  <a:cubicBezTo>
                    <a:pt x="269" y="103"/>
                    <a:pt x="269" y="103"/>
                    <a:pt x="269" y="103"/>
                  </a:cubicBezTo>
                  <a:cubicBezTo>
                    <a:pt x="272" y="111"/>
                    <a:pt x="278" y="118"/>
                    <a:pt x="284" y="123"/>
                  </a:cubicBezTo>
                  <a:cubicBezTo>
                    <a:pt x="277" y="135"/>
                    <a:pt x="277" y="135"/>
                    <a:pt x="277" y="135"/>
                  </a:cubicBezTo>
                  <a:cubicBezTo>
                    <a:pt x="297" y="148"/>
                    <a:pt x="297" y="148"/>
                    <a:pt x="297" y="148"/>
                  </a:cubicBezTo>
                  <a:cubicBezTo>
                    <a:pt x="304" y="136"/>
                    <a:pt x="304" y="136"/>
                    <a:pt x="304" y="136"/>
                  </a:cubicBezTo>
                  <a:cubicBezTo>
                    <a:pt x="311" y="138"/>
                    <a:pt x="318" y="140"/>
                    <a:pt x="326" y="140"/>
                  </a:cubicBezTo>
                  <a:cubicBezTo>
                    <a:pt x="327" y="140"/>
                    <a:pt x="328" y="140"/>
                    <a:pt x="329" y="140"/>
                  </a:cubicBezTo>
                  <a:cubicBezTo>
                    <a:pt x="333" y="153"/>
                    <a:pt x="333" y="153"/>
                    <a:pt x="333" y="153"/>
                  </a:cubicBezTo>
                  <a:cubicBezTo>
                    <a:pt x="356" y="147"/>
                    <a:pt x="356" y="147"/>
                    <a:pt x="356" y="147"/>
                  </a:cubicBezTo>
                  <a:cubicBezTo>
                    <a:pt x="352" y="134"/>
                    <a:pt x="352" y="134"/>
                    <a:pt x="352" y="134"/>
                  </a:cubicBezTo>
                  <a:cubicBezTo>
                    <a:pt x="360" y="130"/>
                    <a:pt x="367" y="125"/>
                    <a:pt x="373" y="119"/>
                  </a:cubicBezTo>
                  <a:cubicBezTo>
                    <a:pt x="385" y="126"/>
                    <a:pt x="385" y="126"/>
                    <a:pt x="385" y="126"/>
                  </a:cubicBezTo>
                  <a:cubicBezTo>
                    <a:pt x="397" y="106"/>
                    <a:pt x="397" y="106"/>
                    <a:pt x="397" y="106"/>
                  </a:cubicBezTo>
                  <a:cubicBezTo>
                    <a:pt x="385" y="98"/>
                    <a:pt x="385" y="98"/>
                    <a:pt x="385" y="98"/>
                  </a:cubicBezTo>
                  <a:cubicBezTo>
                    <a:pt x="388" y="91"/>
                    <a:pt x="389" y="82"/>
                    <a:pt x="389" y="73"/>
                  </a:cubicBezTo>
                  <a:cubicBezTo>
                    <a:pt x="402" y="70"/>
                    <a:pt x="402" y="70"/>
                    <a:pt x="402" y="70"/>
                  </a:cubicBezTo>
                  <a:cubicBezTo>
                    <a:pt x="397" y="47"/>
                    <a:pt x="397" y="47"/>
                    <a:pt x="397" y="47"/>
                  </a:cubicBezTo>
                  <a:cubicBezTo>
                    <a:pt x="383" y="50"/>
                    <a:pt x="383" y="50"/>
                    <a:pt x="383" y="50"/>
                  </a:cubicBezTo>
                  <a:cubicBezTo>
                    <a:pt x="379" y="42"/>
                    <a:pt x="374" y="36"/>
                    <a:pt x="368" y="30"/>
                  </a:cubicBezTo>
                  <a:cubicBezTo>
                    <a:pt x="375" y="18"/>
                    <a:pt x="375" y="18"/>
                    <a:pt x="375" y="18"/>
                  </a:cubicBezTo>
                  <a:cubicBezTo>
                    <a:pt x="355" y="6"/>
                    <a:pt x="355" y="6"/>
                    <a:pt x="355" y="6"/>
                  </a:cubicBezTo>
                  <a:cubicBezTo>
                    <a:pt x="348" y="18"/>
                    <a:pt x="348" y="18"/>
                    <a:pt x="348" y="18"/>
                  </a:cubicBezTo>
                  <a:cubicBezTo>
                    <a:pt x="341" y="15"/>
                    <a:pt x="333" y="14"/>
                    <a:pt x="326" y="14"/>
                  </a:cubicBezTo>
                  <a:cubicBezTo>
                    <a:pt x="325" y="14"/>
                    <a:pt x="324" y="14"/>
                    <a:pt x="323" y="14"/>
                  </a:cubicBezTo>
                  <a:cubicBezTo>
                    <a:pt x="319" y="0"/>
                    <a:pt x="319" y="0"/>
                    <a:pt x="319"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0" name="Freeform 111"/>
            <p:cNvSpPr>
              <a:spLocks noEditPoints="1"/>
            </p:cNvSpPr>
            <p:nvPr/>
          </p:nvSpPr>
          <p:spPr bwMode="auto">
            <a:xfrm>
              <a:off x="3703783" y="6246664"/>
              <a:ext cx="539225" cy="421147"/>
            </a:xfrm>
            <a:custGeom>
              <a:avLst/>
              <a:gdLst>
                <a:gd name="T0" fmla="*/ 98 w 408"/>
                <a:gd name="T1" fmla="*/ 74 h 317"/>
                <a:gd name="T2" fmla="*/ 94 w 408"/>
                <a:gd name="T3" fmla="*/ 34 h 317"/>
                <a:gd name="T4" fmla="*/ 29 w 408"/>
                <a:gd name="T5" fmla="*/ 19 h 317"/>
                <a:gd name="T6" fmla="*/ 14 w 408"/>
                <a:gd name="T7" fmla="*/ 83 h 317"/>
                <a:gd name="T8" fmla="*/ 47 w 408"/>
                <a:gd name="T9" fmla="*/ 105 h 317"/>
                <a:gd name="T10" fmla="*/ 44 w 408"/>
                <a:gd name="T11" fmla="*/ 259 h 317"/>
                <a:gd name="T12" fmla="*/ 74 w 408"/>
                <a:gd name="T13" fmla="*/ 190 h 317"/>
                <a:gd name="T14" fmla="*/ 123 w 408"/>
                <a:gd name="T15" fmla="*/ 317 h 317"/>
                <a:gd name="T16" fmla="*/ 160 w 408"/>
                <a:gd name="T17" fmla="*/ 295 h 317"/>
                <a:gd name="T18" fmla="*/ 158 w 408"/>
                <a:gd name="T19" fmla="*/ 230 h 317"/>
                <a:gd name="T20" fmla="*/ 215 w 408"/>
                <a:gd name="T21" fmla="*/ 261 h 317"/>
                <a:gd name="T22" fmla="*/ 251 w 408"/>
                <a:gd name="T23" fmla="*/ 239 h 317"/>
                <a:gd name="T24" fmla="*/ 161 w 408"/>
                <a:gd name="T25" fmla="*/ 137 h 317"/>
                <a:gd name="T26" fmla="*/ 236 w 408"/>
                <a:gd name="T27" fmla="*/ 141 h 317"/>
                <a:gd name="T28" fmla="*/ 98 w 408"/>
                <a:gd name="T29" fmla="*/ 74 h 317"/>
                <a:gd name="T30" fmla="*/ 314 w 408"/>
                <a:gd name="T31" fmla="*/ 42 h 317"/>
                <a:gd name="T32" fmla="*/ 311 w 408"/>
                <a:gd name="T33" fmla="*/ 17 h 317"/>
                <a:gd name="T34" fmla="*/ 272 w 408"/>
                <a:gd name="T35" fmla="*/ 8 h 317"/>
                <a:gd name="T36" fmla="*/ 262 w 408"/>
                <a:gd name="T37" fmla="*/ 47 h 317"/>
                <a:gd name="T38" fmla="*/ 283 w 408"/>
                <a:gd name="T39" fmla="*/ 61 h 317"/>
                <a:gd name="T40" fmla="*/ 281 w 408"/>
                <a:gd name="T41" fmla="*/ 155 h 317"/>
                <a:gd name="T42" fmla="*/ 299 w 408"/>
                <a:gd name="T43" fmla="*/ 113 h 317"/>
                <a:gd name="T44" fmla="*/ 330 w 408"/>
                <a:gd name="T45" fmla="*/ 191 h 317"/>
                <a:gd name="T46" fmla="*/ 352 w 408"/>
                <a:gd name="T47" fmla="*/ 177 h 317"/>
                <a:gd name="T48" fmla="*/ 351 w 408"/>
                <a:gd name="T49" fmla="*/ 137 h 317"/>
                <a:gd name="T50" fmla="*/ 386 w 408"/>
                <a:gd name="T51" fmla="*/ 157 h 317"/>
                <a:gd name="T52" fmla="*/ 408 w 408"/>
                <a:gd name="T53" fmla="*/ 143 h 317"/>
                <a:gd name="T54" fmla="*/ 353 w 408"/>
                <a:gd name="T55" fmla="*/ 80 h 317"/>
                <a:gd name="T56" fmla="*/ 399 w 408"/>
                <a:gd name="T57" fmla="*/ 83 h 317"/>
                <a:gd name="T58" fmla="*/ 314 w 408"/>
                <a:gd name="T59" fmla="*/ 4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317">
                  <a:moveTo>
                    <a:pt x="98" y="74"/>
                  </a:moveTo>
                  <a:cubicBezTo>
                    <a:pt x="102" y="62"/>
                    <a:pt x="101" y="47"/>
                    <a:pt x="94" y="34"/>
                  </a:cubicBezTo>
                  <a:cubicBezTo>
                    <a:pt x="80" y="12"/>
                    <a:pt x="51" y="5"/>
                    <a:pt x="29" y="19"/>
                  </a:cubicBezTo>
                  <a:cubicBezTo>
                    <a:pt x="7" y="32"/>
                    <a:pt x="0" y="61"/>
                    <a:pt x="14" y="83"/>
                  </a:cubicBezTo>
                  <a:cubicBezTo>
                    <a:pt x="21" y="96"/>
                    <a:pt x="34" y="103"/>
                    <a:pt x="47" y="105"/>
                  </a:cubicBezTo>
                  <a:cubicBezTo>
                    <a:pt x="15" y="144"/>
                    <a:pt x="20" y="254"/>
                    <a:pt x="44" y="259"/>
                  </a:cubicBezTo>
                  <a:cubicBezTo>
                    <a:pt x="65" y="263"/>
                    <a:pt x="71" y="224"/>
                    <a:pt x="74" y="190"/>
                  </a:cubicBezTo>
                  <a:cubicBezTo>
                    <a:pt x="88" y="233"/>
                    <a:pt x="106" y="279"/>
                    <a:pt x="123" y="317"/>
                  </a:cubicBezTo>
                  <a:cubicBezTo>
                    <a:pt x="160" y="295"/>
                    <a:pt x="160" y="295"/>
                    <a:pt x="160" y="295"/>
                  </a:cubicBezTo>
                  <a:cubicBezTo>
                    <a:pt x="148" y="274"/>
                    <a:pt x="144" y="238"/>
                    <a:pt x="158" y="230"/>
                  </a:cubicBezTo>
                  <a:cubicBezTo>
                    <a:pt x="172" y="221"/>
                    <a:pt x="202" y="241"/>
                    <a:pt x="215" y="261"/>
                  </a:cubicBezTo>
                  <a:cubicBezTo>
                    <a:pt x="251" y="239"/>
                    <a:pt x="251" y="239"/>
                    <a:pt x="251" y="239"/>
                  </a:cubicBezTo>
                  <a:cubicBezTo>
                    <a:pt x="226" y="206"/>
                    <a:pt x="193" y="169"/>
                    <a:pt x="161" y="137"/>
                  </a:cubicBezTo>
                  <a:cubicBezTo>
                    <a:pt x="193" y="150"/>
                    <a:pt x="231" y="162"/>
                    <a:pt x="236" y="141"/>
                  </a:cubicBezTo>
                  <a:cubicBezTo>
                    <a:pt x="243" y="118"/>
                    <a:pt x="147" y="64"/>
                    <a:pt x="98" y="74"/>
                  </a:cubicBezTo>
                  <a:close/>
                  <a:moveTo>
                    <a:pt x="314" y="42"/>
                  </a:moveTo>
                  <a:cubicBezTo>
                    <a:pt x="317" y="34"/>
                    <a:pt x="316" y="25"/>
                    <a:pt x="311" y="17"/>
                  </a:cubicBezTo>
                  <a:cubicBezTo>
                    <a:pt x="303" y="4"/>
                    <a:pt x="285" y="0"/>
                    <a:pt x="272" y="8"/>
                  </a:cubicBezTo>
                  <a:cubicBezTo>
                    <a:pt x="258" y="16"/>
                    <a:pt x="254" y="34"/>
                    <a:pt x="262" y="47"/>
                  </a:cubicBezTo>
                  <a:cubicBezTo>
                    <a:pt x="267" y="55"/>
                    <a:pt x="275" y="60"/>
                    <a:pt x="283" y="61"/>
                  </a:cubicBezTo>
                  <a:cubicBezTo>
                    <a:pt x="263" y="85"/>
                    <a:pt x="266" y="152"/>
                    <a:pt x="281" y="155"/>
                  </a:cubicBezTo>
                  <a:cubicBezTo>
                    <a:pt x="294" y="158"/>
                    <a:pt x="298" y="134"/>
                    <a:pt x="299" y="113"/>
                  </a:cubicBezTo>
                  <a:cubicBezTo>
                    <a:pt x="308" y="139"/>
                    <a:pt x="319" y="168"/>
                    <a:pt x="330" y="191"/>
                  </a:cubicBezTo>
                  <a:cubicBezTo>
                    <a:pt x="352" y="177"/>
                    <a:pt x="352" y="177"/>
                    <a:pt x="352" y="177"/>
                  </a:cubicBezTo>
                  <a:cubicBezTo>
                    <a:pt x="345" y="165"/>
                    <a:pt x="342" y="143"/>
                    <a:pt x="351" y="137"/>
                  </a:cubicBezTo>
                  <a:cubicBezTo>
                    <a:pt x="359" y="132"/>
                    <a:pt x="378" y="145"/>
                    <a:pt x="386" y="157"/>
                  </a:cubicBezTo>
                  <a:cubicBezTo>
                    <a:pt x="408" y="143"/>
                    <a:pt x="408" y="143"/>
                    <a:pt x="408" y="143"/>
                  </a:cubicBezTo>
                  <a:cubicBezTo>
                    <a:pt x="393" y="123"/>
                    <a:pt x="372" y="100"/>
                    <a:pt x="353" y="80"/>
                  </a:cubicBezTo>
                  <a:cubicBezTo>
                    <a:pt x="372" y="89"/>
                    <a:pt x="395" y="96"/>
                    <a:pt x="399" y="83"/>
                  </a:cubicBezTo>
                  <a:cubicBezTo>
                    <a:pt x="403" y="69"/>
                    <a:pt x="344" y="36"/>
                    <a:pt x="314"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91" name="Group 114"/>
            <p:cNvGrpSpPr>
              <a:grpSpLocks noChangeAspect="1"/>
            </p:cNvGrpSpPr>
            <p:nvPr/>
          </p:nvGrpSpPr>
          <p:grpSpPr bwMode="auto">
            <a:xfrm>
              <a:off x="5274294" y="6264259"/>
              <a:ext cx="330620" cy="515610"/>
              <a:chOff x="1568" y="1064"/>
              <a:chExt cx="252" cy="393"/>
            </a:xfrm>
            <a:solidFill>
              <a:schemeClr val="bg1"/>
            </a:solidFill>
          </p:grpSpPr>
          <p:sp>
            <p:nvSpPr>
              <p:cNvPr id="136" name="Freeform 115"/>
              <p:cNvSpPr>
                <a:spLocks noEditPoints="1"/>
              </p:cNvSpPr>
              <p:nvPr/>
            </p:nvSpPr>
            <p:spPr bwMode="auto">
              <a:xfrm>
                <a:off x="1568" y="1064"/>
                <a:ext cx="252" cy="393"/>
              </a:xfrm>
              <a:custGeom>
                <a:avLst/>
                <a:gdLst>
                  <a:gd name="T0" fmla="*/ 240 w 252"/>
                  <a:gd name="T1" fmla="*/ 29 h 393"/>
                  <a:gd name="T2" fmla="*/ 186 w 252"/>
                  <a:gd name="T3" fmla="*/ 99 h 393"/>
                  <a:gd name="T4" fmla="*/ 252 w 252"/>
                  <a:gd name="T5" fmla="*/ 116 h 393"/>
                  <a:gd name="T6" fmla="*/ 240 w 252"/>
                  <a:gd name="T7" fmla="*/ 29 h 393"/>
                  <a:gd name="T8" fmla="*/ 76 w 252"/>
                  <a:gd name="T9" fmla="*/ 77 h 393"/>
                  <a:gd name="T10" fmla="*/ 0 w 252"/>
                  <a:gd name="T11" fmla="*/ 372 h 393"/>
                  <a:gd name="T12" fmla="*/ 22 w 252"/>
                  <a:gd name="T13" fmla="*/ 377 h 393"/>
                  <a:gd name="T14" fmla="*/ 97 w 252"/>
                  <a:gd name="T15" fmla="*/ 82 h 393"/>
                  <a:gd name="T16" fmla="*/ 76 w 252"/>
                  <a:gd name="T17" fmla="*/ 77 h 393"/>
                  <a:gd name="T18" fmla="*/ 208 w 252"/>
                  <a:gd name="T19" fmla="*/ 105 h 393"/>
                  <a:gd name="T20" fmla="*/ 171 w 252"/>
                  <a:gd name="T21" fmla="*/ 252 h 393"/>
                  <a:gd name="T22" fmla="*/ 105 w 252"/>
                  <a:gd name="T23" fmla="*/ 234 h 393"/>
                  <a:gd name="T24" fmla="*/ 94 w 252"/>
                  <a:gd name="T25" fmla="*/ 231 h 393"/>
                  <a:gd name="T26" fmla="*/ 92 w 252"/>
                  <a:gd name="T27" fmla="*/ 243 h 393"/>
                  <a:gd name="T28" fmla="*/ 55 w 252"/>
                  <a:gd name="T29" fmla="*/ 388 h 393"/>
                  <a:gd name="T30" fmla="*/ 77 w 252"/>
                  <a:gd name="T31" fmla="*/ 393 h 393"/>
                  <a:gd name="T32" fmla="*/ 111 w 252"/>
                  <a:gd name="T33" fmla="*/ 260 h 393"/>
                  <a:gd name="T34" fmla="*/ 176 w 252"/>
                  <a:gd name="T35" fmla="*/ 276 h 393"/>
                  <a:gd name="T36" fmla="*/ 187 w 252"/>
                  <a:gd name="T37" fmla="*/ 279 h 393"/>
                  <a:gd name="T38" fmla="*/ 190 w 252"/>
                  <a:gd name="T39" fmla="*/ 268 h 393"/>
                  <a:gd name="T40" fmla="*/ 230 w 252"/>
                  <a:gd name="T41" fmla="*/ 111 h 393"/>
                  <a:gd name="T42" fmla="*/ 208 w 252"/>
                  <a:gd name="T43" fmla="*/ 105 h 393"/>
                  <a:gd name="T44" fmla="*/ 107 w 252"/>
                  <a:gd name="T45" fmla="*/ 0 h 393"/>
                  <a:gd name="T46" fmla="*/ 54 w 252"/>
                  <a:gd name="T47" fmla="*/ 71 h 393"/>
                  <a:gd name="T48" fmla="*/ 119 w 252"/>
                  <a:gd name="T49" fmla="*/ 88 h 393"/>
                  <a:gd name="T50" fmla="*/ 107 w 252"/>
                  <a:gd name="T5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3">
                    <a:moveTo>
                      <a:pt x="240" y="29"/>
                    </a:moveTo>
                    <a:lnTo>
                      <a:pt x="186" y="99"/>
                    </a:lnTo>
                    <a:lnTo>
                      <a:pt x="252" y="116"/>
                    </a:lnTo>
                    <a:lnTo>
                      <a:pt x="240" y="29"/>
                    </a:lnTo>
                    <a:close/>
                    <a:moveTo>
                      <a:pt x="76" y="77"/>
                    </a:moveTo>
                    <a:lnTo>
                      <a:pt x="0" y="372"/>
                    </a:lnTo>
                    <a:lnTo>
                      <a:pt x="22" y="377"/>
                    </a:lnTo>
                    <a:lnTo>
                      <a:pt x="97" y="82"/>
                    </a:lnTo>
                    <a:lnTo>
                      <a:pt x="76" y="77"/>
                    </a:lnTo>
                    <a:close/>
                    <a:moveTo>
                      <a:pt x="208" y="105"/>
                    </a:moveTo>
                    <a:lnTo>
                      <a:pt x="171" y="252"/>
                    </a:lnTo>
                    <a:lnTo>
                      <a:pt x="105" y="234"/>
                    </a:lnTo>
                    <a:lnTo>
                      <a:pt x="94" y="231"/>
                    </a:lnTo>
                    <a:lnTo>
                      <a:pt x="92" y="243"/>
                    </a:lnTo>
                    <a:lnTo>
                      <a:pt x="55" y="388"/>
                    </a:lnTo>
                    <a:lnTo>
                      <a:pt x="77" y="393"/>
                    </a:lnTo>
                    <a:lnTo>
                      <a:pt x="111" y="260"/>
                    </a:lnTo>
                    <a:lnTo>
                      <a:pt x="176" y="276"/>
                    </a:lnTo>
                    <a:lnTo>
                      <a:pt x="187" y="279"/>
                    </a:lnTo>
                    <a:lnTo>
                      <a:pt x="190" y="268"/>
                    </a:lnTo>
                    <a:lnTo>
                      <a:pt x="230" y="111"/>
                    </a:lnTo>
                    <a:lnTo>
                      <a:pt x="208" y="105"/>
                    </a:lnTo>
                    <a:close/>
                    <a:moveTo>
                      <a:pt x="107" y="0"/>
                    </a:moveTo>
                    <a:lnTo>
                      <a:pt x="54" y="71"/>
                    </a:lnTo>
                    <a:lnTo>
                      <a:pt x="119" y="88"/>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7" name="Freeform 116"/>
              <p:cNvSpPr>
                <a:spLocks noEditPoints="1"/>
              </p:cNvSpPr>
              <p:nvPr/>
            </p:nvSpPr>
            <p:spPr bwMode="auto">
              <a:xfrm>
                <a:off x="1568" y="1064"/>
                <a:ext cx="252" cy="393"/>
              </a:xfrm>
              <a:custGeom>
                <a:avLst/>
                <a:gdLst>
                  <a:gd name="T0" fmla="*/ 240 w 252"/>
                  <a:gd name="T1" fmla="*/ 29 h 393"/>
                  <a:gd name="T2" fmla="*/ 186 w 252"/>
                  <a:gd name="T3" fmla="*/ 99 h 393"/>
                  <a:gd name="T4" fmla="*/ 252 w 252"/>
                  <a:gd name="T5" fmla="*/ 116 h 393"/>
                  <a:gd name="T6" fmla="*/ 240 w 252"/>
                  <a:gd name="T7" fmla="*/ 29 h 393"/>
                  <a:gd name="T8" fmla="*/ 76 w 252"/>
                  <a:gd name="T9" fmla="*/ 77 h 393"/>
                  <a:gd name="T10" fmla="*/ 0 w 252"/>
                  <a:gd name="T11" fmla="*/ 372 h 393"/>
                  <a:gd name="T12" fmla="*/ 22 w 252"/>
                  <a:gd name="T13" fmla="*/ 377 h 393"/>
                  <a:gd name="T14" fmla="*/ 97 w 252"/>
                  <a:gd name="T15" fmla="*/ 82 h 393"/>
                  <a:gd name="T16" fmla="*/ 76 w 252"/>
                  <a:gd name="T17" fmla="*/ 77 h 393"/>
                  <a:gd name="T18" fmla="*/ 208 w 252"/>
                  <a:gd name="T19" fmla="*/ 105 h 393"/>
                  <a:gd name="T20" fmla="*/ 171 w 252"/>
                  <a:gd name="T21" fmla="*/ 252 h 393"/>
                  <a:gd name="T22" fmla="*/ 105 w 252"/>
                  <a:gd name="T23" fmla="*/ 234 h 393"/>
                  <a:gd name="T24" fmla="*/ 94 w 252"/>
                  <a:gd name="T25" fmla="*/ 231 h 393"/>
                  <a:gd name="T26" fmla="*/ 92 w 252"/>
                  <a:gd name="T27" fmla="*/ 243 h 393"/>
                  <a:gd name="T28" fmla="*/ 55 w 252"/>
                  <a:gd name="T29" fmla="*/ 388 h 393"/>
                  <a:gd name="T30" fmla="*/ 77 w 252"/>
                  <a:gd name="T31" fmla="*/ 393 h 393"/>
                  <a:gd name="T32" fmla="*/ 111 w 252"/>
                  <a:gd name="T33" fmla="*/ 260 h 393"/>
                  <a:gd name="T34" fmla="*/ 176 w 252"/>
                  <a:gd name="T35" fmla="*/ 276 h 393"/>
                  <a:gd name="T36" fmla="*/ 187 w 252"/>
                  <a:gd name="T37" fmla="*/ 279 h 393"/>
                  <a:gd name="T38" fmla="*/ 190 w 252"/>
                  <a:gd name="T39" fmla="*/ 268 h 393"/>
                  <a:gd name="T40" fmla="*/ 230 w 252"/>
                  <a:gd name="T41" fmla="*/ 111 h 393"/>
                  <a:gd name="T42" fmla="*/ 208 w 252"/>
                  <a:gd name="T43" fmla="*/ 105 h 393"/>
                  <a:gd name="T44" fmla="*/ 107 w 252"/>
                  <a:gd name="T45" fmla="*/ 0 h 393"/>
                  <a:gd name="T46" fmla="*/ 54 w 252"/>
                  <a:gd name="T47" fmla="*/ 71 h 393"/>
                  <a:gd name="T48" fmla="*/ 119 w 252"/>
                  <a:gd name="T49" fmla="*/ 88 h 393"/>
                  <a:gd name="T50" fmla="*/ 107 w 252"/>
                  <a:gd name="T5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3">
                    <a:moveTo>
                      <a:pt x="240" y="29"/>
                    </a:moveTo>
                    <a:lnTo>
                      <a:pt x="186" y="99"/>
                    </a:lnTo>
                    <a:lnTo>
                      <a:pt x="252" y="116"/>
                    </a:lnTo>
                    <a:lnTo>
                      <a:pt x="240" y="29"/>
                    </a:lnTo>
                    <a:moveTo>
                      <a:pt x="76" y="77"/>
                    </a:moveTo>
                    <a:lnTo>
                      <a:pt x="0" y="372"/>
                    </a:lnTo>
                    <a:lnTo>
                      <a:pt x="22" y="377"/>
                    </a:lnTo>
                    <a:lnTo>
                      <a:pt x="97" y="82"/>
                    </a:lnTo>
                    <a:lnTo>
                      <a:pt x="76" y="77"/>
                    </a:lnTo>
                    <a:moveTo>
                      <a:pt x="208" y="105"/>
                    </a:moveTo>
                    <a:lnTo>
                      <a:pt x="171" y="252"/>
                    </a:lnTo>
                    <a:lnTo>
                      <a:pt x="105" y="234"/>
                    </a:lnTo>
                    <a:lnTo>
                      <a:pt x="94" y="231"/>
                    </a:lnTo>
                    <a:lnTo>
                      <a:pt x="92" y="243"/>
                    </a:lnTo>
                    <a:lnTo>
                      <a:pt x="55" y="388"/>
                    </a:lnTo>
                    <a:lnTo>
                      <a:pt x="77" y="393"/>
                    </a:lnTo>
                    <a:lnTo>
                      <a:pt x="111" y="260"/>
                    </a:lnTo>
                    <a:lnTo>
                      <a:pt x="176" y="276"/>
                    </a:lnTo>
                    <a:lnTo>
                      <a:pt x="187" y="279"/>
                    </a:lnTo>
                    <a:lnTo>
                      <a:pt x="190" y="268"/>
                    </a:lnTo>
                    <a:lnTo>
                      <a:pt x="230" y="111"/>
                    </a:lnTo>
                    <a:lnTo>
                      <a:pt x="208" y="105"/>
                    </a:lnTo>
                    <a:moveTo>
                      <a:pt x="107" y="0"/>
                    </a:moveTo>
                    <a:lnTo>
                      <a:pt x="54" y="71"/>
                    </a:lnTo>
                    <a:lnTo>
                      <a:pt x="119" y="88"/>
                    </a:lnTo>
                    <a:lnTo>
                      <a:pt x="10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2" name="Group 119"/>
            <p:cNvGrpSpPr>
              <a:grpSpLocks noChangeAspect="1"/>
            </p:cNvGrpSpPr>
            <p:nvPr/>
          </p:nvGrpSpPr>
          <p:grpSpPr bwMode="auto">
            <a:xfrm>
              <a:off x="4457176" y="269892"/>
              <a:ext cx="757615" cy="927874"/>
              <a:chOff x="3374" y="1588"/>
              <a:chExt cx="930" cy="1139"/>
            </a:xfrm>
            <a:solidFill>
              <a:schemeClr val="bg1"/>
            </a:solidFill>
          </p:grpSpPr>
          <p:sp>
            <p:nvSpPr>
              <p:cNvPr id="129" name="Freeform 120"/>
              <p:cNvSpPr>
                <a:spLocks noEditPoints="1"/>
              </p:cNvSpPr>
              <p:nvPr/>
            </p:nvSpPr>
            <p:spPr bwMode="auto">
              <a:xfrm>
                <a:off x="3374" y="2534"/>
                <a:ext cx="357" cy="193"/>
              </a:xfrm>
              <a:custGeom>
                <a:avLst/>
                <a:gdLst>
                  <a:gd name="T0" fmla="*/ 40 w 150"/>
                  <a:gd name="T1" fmla="*/ 47 h 81"/>
                  <a:gd name="T2" fmla="*/ 25 w 150"/>
                  <a:gd name="T3" fmla="*/ 39 h 81"/>
                  <a:gd name="T4" fmla="*/ 21 w 150"/>
                  <a:gd name="T5" fmla="*/ 24 h 81"/>
                  <a:gd name="T6" fmla="*/ 36 w 150"/>
                  <a:gd name="T7" fmla="*/ 16 h 81"/>
                  <a:gd name="T8" fmla="*/ 85 w 150"/>
                  <a:gd name="T9" fmla="*/ 27 h 81"/>
                  <a:gd name="T10" fmla="*/ 90 w 150"/>
                  <a:gd name="T11" fmla="*/ 28 h 81"/>
                  <a:gd name="T12" fmla="*/ 112 w 150"/>
                  <a:gd name="T13" fmla="*/ 36 h 81"/>
                  <a:gd name="T14" fmla="*/ 129 w 150"/>
                  <a:gd name="T15" fmla="*/ 45 h 81"/>
                  <a:gd name="T16" fmla="*/ 130 w 150"/>
                  <a:gd name="T17" fmla="*/ 57 h 81"/>
                  <a:gd name="T18" fmla="*/ 110 w 150"/>
                  <a:gd name="T19" fmla="*/ 65 h 81"/>
                  <a:gd name="T20" fmla="*/ 67 w 150"/>
                  <a:gd name="T21" fmla="*/ 55 h 81"/>
                  <a:gd name="T22" fmla="*/ 59 w 150"/>
                  <a:gd name="T23" fmla="*/ 53 h 81"/>
                  <a:gd name="T24" fmla="*/ 40 w 150"/>
                  <a:gd name="T25" fmla="*/ 47 h 81"/>
                  <a:gd name="T26" fmla="*/ 121 w 150"/>
                  <a:gd name="T27" fmla="*/ 21 h 81"/>
                  <a:gd name="T28" fmla="*/ 90 w 150"/>
                  <a:gd name="T29" fmla="*/ 11 h 81"/>
                  <a:gd name="T30" fmla="*/ 34 w 150"/>
                  <a:gd name="T31" fmla="*/ 1 h 81"/>
                  <a:gd name="T32" fmla="*/ 6 w 150"/>
                  <a:gd name="T33" fmla="*/ 21 h 81"/>
                  <a:gd name="T34" fmla="*/ 6 w 150"/>
                  <a:gd name="T35" fmla="*/ 47 h 81"/>
                  <a:gd name="T36" fmla="*/ 33 w 150"/>
                  <a:gd name="T37" fmla="*/ 62 h 81"/>
                  <a:gd name="T38" fmla="*/ 59 w 150"/>
                  <a:gd name="T39" fmla="*/ 70 h 81"/>
                  <a:gd name="T40" fmla="*/ 105 w 150"/>
                  <a:gd name="T41" fmla="*/ 80 h 81"/>
                  <a:gd name="T42" fmla="*/ 129 w 150"/>
                  <a:gd name="T43" fmla="*/ 77 h 81"/>
                  <a:gd name="T44" fmla="*/ 145 w 150"/>
                  <a:gd name="T45" fmla="*/ 61 h 81"/>
                  <a:gd name="T46" fmla="*/ 149 w 150"/>
                  <a:gd name="T47" fmla="*/ 42 h 81"/>
                  <a:gd name="T48" fmla="*/ 135 w 150"/>
                  <a:gd name="T49" fmla="*/ 27 h 81"/>
                  <a:gd name="T50" fmla="*/ 121 w 150"/>
                  <a:gd name="T5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81">
                    <a:moveTo>
                      <a:pt x="40" y="47"/>
                    </a:moveTo>
                    <a:cubicBezTo>
                      <a:pt x="33" y="44"/>
                      <a:pt x="28" y="41"/>
                      <a:pt x="25" y="39"/>
                    </a:cubicBezTo>
                    <a:cubicBezTo>
                      <a:pt x="19" y="35"/>
                      <a:pt x="17" y="30"/>
                      <a:pt x="21" y="24"/>
                    </a:cubicBezTo>
                    <a:cubicBezTo>
                      <a:pt x="23" y="20"/>
                      <a:pt x="28" y="17"/>
                      <a:pt x="36" y="16"/>
                    </a:cubicBezTo>
                    <a:cubicBezTo>
                      <a:pt x="43" y="16"/>
                      <a:pt x="60" y="19"/>
                      <a:pt x="85" y="27"/>
                    </a:cubicBezTo>
                    <a:cubicBezTo>
                      <a:pt x="90" y="28"/>
                      <a:pt x="90" y="28"/>
                      <a:pt x="90" y="28"/>
                    </a:cubicBezTo>
                    <a:cubicBezTo>
                      <a:pt x="99" y="31"/>
                      <a:pt x="106" y="33"/>
                      <a:pt x="112" y="36"/>
                    </a:cubicBezTo>
                    <a:cubicBezTo>
                      <a:pt x="121" y="39"/>
                      <a:pt x="127" y="42"/>
                      <a:pt x="129" y="45"/>
                    </a:cubicBezTo>
                    <a:cubicBezTo>
                      <a:pt x="132" y="49"/>
                      <a:pt x="133" y="53"/>
                      <a:pt x="130" y="57"/>
                    </a:cubicBezTo>
                    <a:cubicBezTo>
                      <a:pt x="127" y="63"/>
                      <a:pt x="120" y="66"/>
                      <a:pt x="110" y="65"/>
                    </a:cubicBezTo>
                    <a:cubicBezTo>
                      <a:pt x="100" y="64"/>
                      <a:pt x="86" y="61"/>
                      <a:pt x="67" y="55"/>
                    </a:cubicBezTo>
                    <a:cubicBezTo>
                      <a:pt x="59" y="53"/>
                      <a:pt x="59" y="53"/>
                      <a:pt x="59" y="53"/>
                    </a:cubicBezTo>
                    <a:cubicBezTo>
                      <a:pt x="52" y="51"/>
                      <a:pt x="46" y="49"/>
                      <a:pt x="40" y="47"/>
                    </a:cubicBezTo>
                    <a:close/>
                    <a:moveTo>
                      <a:pt x="121" y="21"/>
                    </a:moveTo>
                    <a:cubicBezTo>
                      <a:pt x="113" y="18"/>
                      <a:pt x="103" y="14"/>
                      <a:pt x="90" y="11"/>
                    </a:cubicBezTo>
                    <a:cubicBezTo>
                      <a:pt x="65" y="3"/>
                      <a:pt x="46" y="0"/>
                      <a:pt x="34" y="1"/>
                    </a:cubicBezTo>
                    <a:cubicBezTo>
                      <a:pt x="23" y="2"/>
                      <a:pt x="13" y="9"/>
                      <a:pt x="6" y="21"/>
                    </a:cubicBezTo>
                    <a:cubicBezTo>
                      <a:pt x="0" y="31"/>
                      <a:pt x="0" y="40"/>
                      <a:pt x="6" y="47"/>
                    </a:cubicBezTo>
                    <a:cubicBezTo>
                      <a:pt x="10" y="51"/>
                      <a:pt x="19" y="56"/>
                      <a:pt x="33" y="62"/>
                    </a:cubicBezTo>
                    <a:cubicBezTo>
                      <a:pt x="40" y="64"/>
                      <a:pt x="49" y="67"/>
                      <a:pt x="59" y="70"/>
                    </a:cubicBezTo>
                    <a:cubicBezTo>
                      <a:pt x="80" y="77"/>
                      <a:pt x="95" y="80"/>
                      <a:pt x="105" y="80"/>
                    </a:cubicBezTo>
                    <a:cubicBezTo>
                      <a:pt x="115" y="81"/>
                      <a:pt x="122" y="80"/>
                      <a:pt x="129" y="77"/>
                    </a:cubicBezTo>
                    <a:cubicBezTo>
                      <a:pt x="135" y="74"/>
                      <a:pt x="140" y="69"/>
                      <a:pt x="145" y="61"/>
                    </a:cubicBezTo>
                    <a:cubicBezTo>
                      <a:pt x="149" y="54"/>
                      <a:pt x="150" y="47"/>
                      <a:pt x="149" y="42"/>
                    </a:cubicBezTo>
                    <a:cubicBezTo>
                      <a:pt x="147" y="36"/>
                      <a:pt x="143" y="31"/>
                      <a:pt x="135" y="27"/>
                    </a:cubicBezTo>
                    <a:cubicBezTo>
                      <a:pt x="132" y="25"/>
                      <a:pt x="127" y="23"/>
                      <a:pt x="1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0" name="Freeform 121"/>
              <p:cNvSpPr>
                <a:spLocks noEditPoints="1"/>
              </p:cNvSpPr>
              <p:nvPr/>
            </p:nvSpPr>
            <p:spPr bwMode="auto">
              <a:xfrm>
                <a:off x="3564" y="2406"/>
                <a:ext cx="338" cy="185"/>
              </a:xfrm>
              <a:custGeom>
                <a:avLst/>
                <a:gdLst>
                  <a:gd name="T0" fmla="*/ 38 w 142"/>
                  <a:gd name="T1" fmla="*/ 34 h 78"/>
                  <a:gd name="T2" fmla="*/ 29 w 142"/>
                  <a:gd name="T3" fmla="*/ 29 h 78"/>
                  <a:gd name="T4" fmla="*/ 26 w 142"/>
                  <a:gd name="T5" fmla="*/ 21 h 78"/>
                  <a:gd name="T6" fmla="*/ 39 w 142"/>
                  <a:gd name="T7" fmla="*/ 16 h 78"/>
                  <a:gd name="T8" fmla="*/ 67 w 142"/>
                  <a:gd name="T9" fmla="*/ 22 h 78"/>
                  <a:gd name="T10" fmla="*/ 79 w 142"/>
                  <a:gd name="T11" fmla="*/ 26 h 78"/>
                  <a:gd name="T12" fmla="*/ 89 w 142"/>
                  <a:gd name="T13" fmla="*/ 31 h 78"/>
                  <a:gd name="T14" fmla="*/ 92 w 142"/>
                  <a:gd name="T15" fmla="*/ 40 h 78"/>
                  <a:gd name="T16" fmla="*/ 80 w 142"/>
                  <a:gd name="T17" fmla="*/ 45 h 78"/>
                  <a:gd name="T18" fmla="*/ 51 w 142"/>
                  <a:gd name="T19" fmla="*/ 38 h 78"/>
                  <a:gd name="T20" fmla="*/ 38 w 142"/>
                  <a:gd name="T21" fmla="*/ 34 h 78"/>
                  <a:gd name="T22" fmla="*/ 90 w 142"/>
                  <a:gd name="T23" fmla="*/ 12 h 78"/>
                  <a:gd name="T24" fmla="*/ 73 w 142"/>
                  <a:gd name="T25" fmla="*/ 7 h 78"/>
                  <a:gd name="T26" fmla="*/ 34 w 142"/>
                  <a:gd name="T27" fmla="*/ 0 h 78"/>
                  <a:gd name="T28" fmla="*/ 15 w 142"/>
                  <a:gd name="T29" fmla="*/ 11 h 78"/>
                  <a:gd name="T30" fmla="*/ 13 w 142"/>
                  <a:gd name="T31" fmla="*/ 19 h 78"/>
                  <a:gd name="T32" fmla="*/ 18 w 142"/>
                  <a:gd name="T33" fmla="*/ 28 h 78"/>
                  <a:gd name="T34" fmla="*/ 18 w 142"/>
                  <a:gd name="T35" fmla="*/ 28 h 78"/>
                  <a:gd name="T36" fmla="*/ 8 w 142"/>
                  <a:gd name="T37" fmla="*/ 25 h 78"/>
                  <a:gd name="T38" fmla="*/ 0 w 142"/>
                  <a:gd name="T39" fmla="*/ 39 h 78"/>
                  <a:gd name="T40" fmla="*/ 134 w 142"/>
                  <a:gd name="T41" fmla="*/ 78 h 78"/>
                  <a:gd name="T42" fmla="*/ 142 w 142"/>
                  <a:gd name="T43" fmla="*/ 64 h 78"/>
                  <a:gd name="T44" fmla="*/ 91 w 142"/>
                  <a:gd name="T45" fmla="*/ 49 h 78"/>
                  <a:gd name="T46" fmla="*/ 91 w 142"/>
                  <a:gd name="T47" fmla="*/ 49 h 78"/>
                  <a:gd name="T48" fmla="*/ 104 w 142"/>
                  <a:gd name="T49" fmla="*/ 45 h 78"/>
                  <a:gd name="T50" fmla="*/ 111 w 142"/>
                  <a:gd name="T51" fmla="*/ 39 h 78"/>
                  <a:gd name="T52" fmla="*/ 108 w 142"/>
                  <a:gd name="T53" fmla="*/ 22 h 78"/>
                  <a:gd name="T54" fmla="*/ 90 w 142"/>
                  <a:gd name="T55"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78">
                    <a:moveTo>
                      <a:pt x="38" y="34"/>
                    </a:moveTo>
                    <a:cubicBezTo>
                      <a:pt x="34" y="32"/>
                      <a:pt x="31" y="31"/>
                      <a:pt x="29" y="29"/>
                    </a:cubicBezTo>
                    <a:cubicBezTo>
                      <a:pt x="25" y="27"/>
                      <a:pt x="24" y="24"/>
                      <a:pt x="26" y="21"/>
                    </a:cubicBezTo>
                    <a:cubicBezTo>
                      <a:pt x="28" y="17"/>
                      <a:pt x="33" y="16"/>
                      <a:pt x="39" y="16"/>
                    </a:cubicBezTo>
                    <a:cubicBezTo>
                      <a:pt x="45" y="16"/>
                      <a:pt x="54" y="18"/>
                      <a:pt x="67" y="22"/>
                    </a:cubicBezTo>
                    <a:cubicBezTo>
                      <a:pt x="71" y="23"/>
                      <a:pt x="75" y="25"/>
                      <a:pt x="79" y="26"/>
                    </a:cubicBezTo>
                    <a:cubicBezTo>
                      <a:pt x="83" y="28"/>
                      <a:pt x="87" y="29"/>
                      <a:pt x="89" y="31"/>
                    </a:cubicBezTo>
                    <a:cubicBezTo>
                      <a:pt x="93" y="34"/>
                      <a:pt x="94" y="37"/>
                      <a:pt x="92" y="40"/>
                    </a:cubicBezTo>
                    <a:cubicBezTo>
                      <a:pt x="90" y="44"/>
                      <a:pt x="86" y="45"/>
                      <a:pt x="80" y="45"/>
                    </a:cubicBezTo>
                    <a:cubicBezTo>
                      <a:pt x="73" y="44"/>
                      <a:pt x="64" y="42"/>
                      <a:pt x="51" y="38"/>
                    </a:cubicBezTo>
                    <a:cubicBezTo>
                      <a:pt x="46" y="36"/>
                      <a:pt x="42" y="35"/>
                      <a:pt x="38" y="34"/>
                    </a:cubicBezTo>
                    <a:close/>
                    <a:moveTo>
                      <a:pt x="90" y="12"/>
                    </a:moveTo>
                    <a:cubicBezTo>
                      <a:pt x="85" y="11"/>
                      <a:pt x="79" y="9"/>
                      <a:pt x="73" y="7"/>
                    </a:cubicBezTo>
                    <a:cubicBezTo>
                      <a:pt x="56" y="2"/>
                      <a:pt x="43" y="0"/>
                      <a:pt x="34" y="0"/>
                    </a:cubicBezTo>
                    <a:cubicBezTo>
                      <a:pt x="25" y="1"/>
                      <a:pt x="19" y="4"/>
                      <a:pt x="15" y="11"/>
                    </a:cubicBezTo>
                    <a:cubicBezTo>
                      <a:pt x="13" y="14"/>
                      <a:pt x="13" y="16"/>
                      <a:pt x="13" y="19"/>
                    </a:cubicBezTo>
                    <a:cubicBezTo>
                      <a:pt x="14" y="22"/>
                      <a:pt x="16" y="25"/>
                      <a:pt x="18" y="28"/>
                    </a:cubicBezTo>
                    <a:cubicBezTo>
                      <a:pt x="18" y="28"/>
                      <a:pt x="18" y="28"/>
                      <a:pt x="18" y="28"/>
                    </a:cubicBezTo>
                    <a:cubicBezTo>
                      <a:pt x="8" y="25"/>
                      <a:pt x="8" y="25"/>
                      <a:pt x="8" y="25"/>
                    </a:cubicBezTo>
                    <a:cubicBezTo>
                      <a:pt x="0" y="39"/>
                      <a:pt x="0" y="39"/>
                      <a:pt x="0" y="39"/>
                    </a:cubicBezTo>
                    <a:cubicBezTo>
                      <a:pt x="134" y="78"/>
                      <a:pt x="134" y="78"/>
                      <a:pt x="134" y="78"/>
                    </a:cubicBezTo>
                    <a:cubicBezTo>
                      <a:pt x="142" y="64"/>
                      <a:pt x="142" y="64"/>
                      <a:pt x="142" y="64"/>
                    </a:cubicBezTo>
                    <a:cubicBezTo>
                      <a:pt x="91" y="49"/>
                      <a:pt x="91" y="49"/>
                      <a:pt x="91" y="49"/>
                    </a:cubicBezTo>
                    <a:cubicBezTo>
                      <a:pt x="91" y="49"/>
                      <a:pt x="91" y="49"/>
                      <a:pt x="91" y="49"/>
                    </a:cubicBezTo>
                    <a:cubicBezTo>
                      <a:pt x="97" y="48"/>
                      <a:pt x="102" y="46"/>
                      <a:pt x="104" y="45"/>
                    </a:cubicBezTo>
                    <a:cubicBezTo>
                      <a:pt x="107" y="43"/>
                      <a:pt x="109" y="41"/>
                      <a:pt x="111" y="39"/>
                    </a:cubicBezTo>
                    <a:cubicBezTo>
                      <a:pt x="114" y="33"/>
                      <a:pt x="113" y="27"/>
                      <a:pt x="108" y="22"/>
                    </a:cubicBezTo>
                    <a:cubicBezTo>
                      <a:pt x="105" y="19"/>
                      <a:pt x="99" y="16"/>
                      <a:pt x="9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1" name="Freeform 122"/>
              <p:cNvSpPr/>
              <p:nvPr/>
            </p:nvSpPr>
            <p:spPr bwMode="auto">
              <a:xfrm>
                <a:off x="3597" y="2290"/>
                <a:ext cx="298" cy="118"/>
              </a:xfrm>
              <a:custGeom>
                <a:avLst/>
                <a:gdLst>
                  <a:gd name="T0" fmla="*/ 124 w 298"/>
                  <a:gd name="T1" fmla="*/ 9 h 118"/>
                  <a:gd name="T2" fmla="*/ 91 w 298"/>
                  <a:gd name="T3" fmla="*/ 0 h 118"/>
                  <a:gd name="T4" fmla="*/ 79 w 298"/>
                  <a:gd name="T5" fmla="*/ 21 h 118"/>
                  <a:gd name="T6" fmla="*/ 19 w 298"/>
                  <a:gd name="T7" fmla="*/ 2 h 118"/>
                  <a:gd name="T8" fmla="*/ 0 w 298"/>
                  <a:gd name="T9" fmla="*/ 35 h 118"/>
                  <a:gd name="T10" fmla="*/ 60 w 298"/>
                  <a:gd name="T11" fmla="*/ 54 h 118"/>
                  <a:gd name="T12" fmla="*/ 48 w 298"/>
                  <a:gd name="T13" fmla="*/ 73 h 118"/>
                  <a:gd name="T14" fmla="*/ 79 w 298"/>
                  <a:gd name="T15" fmla="*/ 83 h 118"/>
                  <a:gd name="T16" fmla="*/ 91 w 298"/>
                  <a:gd name="T17" fmla="*/ 64 h 118"/>
                  <a:gd name="T18" fmla="*/ 279 w 298"/>
                  <a:gd name="T19" fmla="*/ 118 h 118"/>
                  <a:gd name="T20" fmla="*/ 298 w 298"/>
                  <a:gd name="T21" fmla="*/ 85 h 118"/>
                  <a:gd name="T22" fmla="*/ 112 w 298"/>
                  <a:gd name="T23" fmla="*/ 30 h 118"/>
                  <a:gd name="T24" fmla="*/ 124 w 298"/>
                  <a:gd name="T25" fmla="*/ 9 h 118"/>
                  <a:gd name="T26" fmla="*/ 124 w 298"/>
                  <a:gd name="T27" fmla="*/ 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8" h="118">
                    <a:moveTo>
                      <a:pt x="124" y="9"/>
                    </a:moveTo>
                    <a:lnTo>
                      <a:pt x="91" y="0"/>
                    </a:lnTo>
                    <a:lnTo>
                      <a:pt x="79" y="21"/>
                    </a:lnTo>
                    <a:lnTo>
                      <a:pt x="19" y="2"/>
                    </a:lnTo>
                    <a:lnTo>
                      <a:pt x="0" y="35"/>
                    </a:lnTo>
                    <a:lnTo>
                      <a:pt x="60" y="54"/>
                    </a:lnTo>
                    <a:lnTo>
                      <a:pt x="48" y="73"/>
                    </a:lnTo>
                    <a:lnTo>
                      <a:pt x="79" y="83"/>
                    </a:lnTo>
                    <a:lnTo>
                      <a:pt x="91" y="64"/>
                    </a:lnTo>
                    <a:lnTo>
                      <a:pt x="279" y="118"/>
                    </a:lnTo>
                    <a:lnTo>
                      <a:pt x="298" y="85"/>
                    </a:lnTo>
                    <a:lnTo>
                      <a:pt x="112" y="30"/>
                    </a:lnTo>
                    <a:lnTo>
                      <a:pt x="124" y="9"/>
                    </a:lnTo>
                    <a:lnTo>
                      <a:pt x="12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2" name="Freeform 123"/>
              <p:cNvSpPr>
                <a:spLocks noEditPoints="1"/>
              </p:cNvSpPr>
              <p:nvPr/>
            </p:nvSpPr>
            <p:spPr bwMode="auto">
              <a:xfrm>
                <a:off x="3623" y="2202"/>
                <a:ext cx="322" cy="121"/>
              </a:xfrm>
              <a:custGeom>
                <a:avLst/>
                <a:gdLst>
                  <a:gd name="T0" fmla="*/ 16 w 135"/>
                  <a:gd name="T1" fmla="*/ 1 h 51"/>
                  <a:gd name="T2" fmla="*/ 15 w 135"/>
                  <a:gd name="T3" fmla="*/ 1 h 51"/>
                  <a:gd name="T4" fmla="*/ 7 w 135"/>
                  <a:gd name="T5" fmla="*/ 1 h 51"/>
                  <a:gd name="T6" fmla="*/ 1 w 135"/>
                  <a:gd name="T7" fmla="*/ 6 h 51"/>
                  <a:gd name="T8" fmla="*/ 1 w 135"/>
                  <a:gd name="T9" fmla="*/ 12 h 51"/>
                  <a:gd name="T10" fmla="*/ 6 w 135"/>
                  <a:gd name="T11" fmla="*/ 16 h 51"/>
                  <a:gd name="T12" fmla="*/ 6 w 135"/>
                  <a:gd name="T13" fmla="*/ 16 h 51"/>
                  <a:gd name="T14" fmla="*/ 14 w 135"/>
                  <a:gd name="T15" fmla="*/ 16 h 51"/>
                  <a:gd name="T16" fmla="*/ 20 w 135"/>
                  <a:gd name="T17" fmla="*/ 11 h 51"/>
                  <a:gd name="T18" fmla="*/ 21 w 135"/>
                  <a:gd name="T19" fmla="*/ 5 h 51"/>
                  <a:gd name="T20" fmla="*/ 16 w 135"/>
                  <a:gd name="T21" fmla="*/ 1 h 51"/>
                  <a:gd name="T22" fmla="*/ 135 w 135"/>
                  <a:gd name="T23" fmla="*/ 37 h 51"/>
                  <a:gd name="T24" fmla="*/ 43 w 135"/>
                  <a:gd name="T25" fmla="*/ 10 h 51"/>
                  <a:gd name="T26" fmla="*/ 35 w 135"/>
                  <a:gd name="T27" fmla="*/ 24 h 51"/>
                  <a:gd name="T28" fmla="*/ 127 w 135"/>
                  <a:gd name="T29" fmla="*/ 51 h 51"/>
                  <a:gd name="T30" fmla="*/ 135 w 135"/>
                  <a:gd name="T31"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51">
                    <a:moveTo>
                      <a:pt x="16" y="1"/>
                    </a:moveTo>
                    <a:cubicBezTo>
                      <a:pt x="16" y="1"/>
                      <a:pt x="16" y="1"/>
                      <a:pt x="15" y="1"/>
                    </a:cubicBezTo>
                    <a:cubicBezTo>
                      <a:pt x="13" y="0"/>
                      <a:pt x="10" y="0"/>
                      <a:pt x="7" y="1"/>
                    </a:cubicBezTo>
                    <a:cubicBezTo>
                      <a:pt x="5" y="2"/>
                      <a:pt x="3" y="3"/>
                      <a:pt x="1" y="6"/>
                    </a:cubicBezTo>
                    <a:cubicBezTo>
                      <a:pt x="0" y="8"/>
                      <a:pt x="0" y="10"/>
                      <a:pt x="1" y="12"/>
                    </a:cubicBezTo>
                    <a:cubicBezTo>
                      <a:pt x="2" y="13"/>
                      <a:pt x="3" y="15"/>
                      <a:pt x="6" y="16"/>
                    </a:cubicBezTo>
                    <a:cubicBezTo>
                      <a:pt x="6" y="16"/>
                      <a:pt x="6" y="16"/>
                      <a:pt x="6" y="16"/>
                    </a:cubicBezTo>
                    <a:cubicBezTo>
                      <a:pt x="9" y="17"/>
                      <a:pt x="12" y="17"/>
                      <a:pt x="14" y="16"/>
                    </a:cubicBezTo>
                    <a:cubicBezTo>
                      <a:pt x="17" y="15"/>
                      <a:pt x="19" y="13"/>
                      <a:pt x="20" y="11"/>
                    </a:cubicBezTo>
                    <a:cubicBezTo>
                      <a:pt x="22" y="9"/>
                      <a:pt x="22" y="7"/>
                      <a:pt x="21" y="5"/>
                    </a:cubicBezTo>
                    <a:cubicBezTo>
                      <a:pt x="20" y="3"/>
                      <a:pt x="18" y="2"/>
                      <a:pt x="16" y="1"/>
                    </a:cubicBezTo>
                    <a:close/>
                    <a:moveTo>
                      <a:pt x="135" y="37"/>
                    </a:moveTo>
                    <a:cubicBezTo>
                      <a:pt x="43" y="10"/>
                      <a:pt x="43" y="10"/>
                      <a:pt x="43" y="10"/>
                    </a:cubicBezTo>
                    <a:cubicBezTo>
                      <a:pt x="35" y="24"/>
                      <a:pt x="35" y="24"/>
                      <a:pt x="35" y="24"/>
                    </a:cubicBezTo>
                    <a:cubicBezTo>
                      <a:pt x="127" y="51"/>
                      <a:pt x="127" y="51"/>
                      <a:pt x="127" y="51"/>
                    </a:cubicBezTo>
                    <a:cubicBezTo>
                      <a:pt x="135" y="37"/>
                      <a:pt x="135" y="37"/>
                      <a:pt x="13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3" name="Freeform 124"/>
              <p:cNvSpPr>
                <a:spLocks noEditPoints="1"/>
              </p:cNvSpPr>
              <p:nvPr/>
            </p:nvSpPr>
            <p:spPr bwMode="auto">
              <a:xfrm>
                <a:off x="3769" y="2090"/>
                <a:ext cx="245" cy="142"/>
              </a:xfrm>
              <a:custGeom>
                <a:avLst/>
                <a:gdLst>
                  <a:gd name="T0" fmla="*/ 30 w 103"/>
                  <a:gd name="T1" fmla="*/ 34 h 60"/>
                  <a:gd name="T2" fmla="*/ 20 w 103"/>
                  <a:gd name="T3" fmla="*/ 29 h 60"/>
                  <a:gd name="T4" fmla="*/ 19 w 103"/>
                  <a:gd name="T5" fmla="*/ 21 h 60"/>
                  <a:gd name="T6" fmla="*/ 30 w 103"/>
                  <a:gd name="T7" fmla="*/ 16 h 60"/>
                  <a:gd name="T8" fmla="*/ 63 w 103"/>
                  <a:gd name="T9" fmla="*/ 23 h 60"/>
                  <a:gd name="T10" fmla="*/ 74 w 103"/>
                  <a:gd name="T11" fmla="*/ 27 h 60"/>
                  <a:gd name="T12" fmla="*/ 83 w 103"/>
                  <a:gd name="T13" fmla="*/ 32 h 60"/>
                  <a:gd name="T14" fmla="*/ 85 w 103"/>
                  <a:gd name="T15" fmla="*/ 40 h 60"/>
                  <a:gd name="T16" fmla="*/ 75 w 103"/>
                  <a:gd name="T17" fmla="*/ 45 h 60"/>
                  <a:gd name="T18" fmla="*/ 40 w 103"/>
                  <a:gd name="T19" fmla="*/ 37 h 60"/>
                  <a:gd name="T20" fmla="*/ 30 w 103"/>
                  <a:gd name="T21" fmla="*/ 34 h 60"/>
                  <a:gd name="T22" fmla="*/ 79 w 103"/>
                  <a:gd name="T23" fmla="*/ 12 h 60"/>
                  <a:gd name="T24" fmla="*/ 67 w 103"/>
                  <a:gd name="T25" fmla="*/ 8 h 60"/>
                  <a:gd name="T26" fmla="*/ 24 w 103"/>
                  <a:gd name="T27" fmla="*/ 3 h 60"/>
                  <a:gd name="T28" fmla="*/ 4 w 103"/>
                  <a:gd name="T29" fmla="*/ 16 h 60"/>
                  <a:gd name="T30" fmla="*/ 4 w 103"/>
                  <a:gd name="T31" fmla="*/ 17 h 60"/>
                  <a:gd name="T32" fmla="*/ 4 w 103"/>
                  <a:gd name="T33" fmla="*/ 36 h 60"/>
                  <a:gd name="T34" fmla="*/ 25 w 103"/>
                  <a:gd name="T35" fmla="*/ 50 h 60"/>
                  <a:gd name="T36" fmla="*/ 39 w 103"/>
                  <a:gd name="T37" fmla="*/ 54 h 60"/>
                  <a:gd name="T38" fmla="*/ 77 w 103"/>
                  <a:gd name="T39" fmla="*/ 59 h 60"/>
                  <a:gd name="T40" fmla="*/ 100 w 103"/>
                  <a:gd name="T41" fmla="*/ 44 h 60"/>
                  <a:gd name="T42" fmla="*/ 100 w 103"/>
                  <a:gd name="T43" fmla="*/ 25 h 60"/>
                  <a:gd name="T44" fmla="*/ 79 w 103"/>
                  <a:gd name="T4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60">
                    <a:moveTo>
                      <a:pt x="30" y="34"/>
                    </a:moveTo>
                    <a:cubicBezTo>
                      <a:pt x="25" y="32"/>
                      <a:pt x="22" y="31"/>
                      <a:pt x="20" y="29"/>
                    </a:cubicBezTo>
                    <a:cubicBezTo>
                      <a:pt x="17" y="27"/>
                      <a:pt x="17" y="24"/>
                      <a:pt x="19" y="21"/>
                    </a:cubicBezTo>
                    <a:cubicBezTo>
                      <a:pt x="21" y="17"/>
                      <a:pt x="25" y="16"/>
                      <a:pt x="30" y="16"/>
                    </a:cubicBezTo>
                    <a:cubicBezTo>
                      <a:pt x="36" y="16"/>
                      <a:pt x="47" y="19"/>
                      <a:pt x="63" y="23"/>
                    </a:cubicBezTo>
                    <a:cubicBezTo>
                      <a:pt x="67" y="25"/>
                      <a:pt x="71" y="26"/>
                      <a:pt x="74" y="27"/>
                    </a:cubicBezTo>
                    <a:cubicBezTo>
                      <a:pt x="78" y="29"/>
                      <a:pt x="81" y="30"/>
                      <a:pt x="83" y="32"/>
                    </a:cubicBezTo>
                    <a:cubicBezTo>
                      <a:pt x="87" y="34"/>
                      <a:pt x="87" y="37"/>
                      <a:pt x="85" y="40"/>
                    </a:cubicBezTo>
                    <a:cubicBezTo>
                      <a:pt x="84" y="43"/>
                      <a:pt x="80" y="45"/>
                      <a:pt x="75" y="45"/>
                    </a:cubicBezTo>
                    <a:cubicBezTo>
                      <a:pt x="70" y="45"/>
                      <a:pt x="58" y="43"/>
                      <a:pt x="40" y="37"/>
                    </a:cubicBezTo>
                    <a:cubicBezTo>
                      <a:pt x="36" y="36"/>
                      <a:pt x="32" y="35"/>
                      <a:pt x="30" y="34"/>
                    </a:cubicBezTo>
                    <a:close/>
                    <a:moveTo>
                      <a:pt x="79" y="12"/>
                    </a:moveTo>
                    <a:cubicBezTo>
                      <a:pt x="75" y="10"/>
                      <a:pt x="71" y="9"/>
                      <a:pt x="67" y="8"/>
                    </a:cubicBezTo>
                    <a:cubicBezTo>
                      <a:pt x="48" y="2"/>
                      <a:pt x="33" y="0"/>
                      <a:pt x="24" y="3"/>
                    </a:cubicBezTo>
                    <a:cubicBezTo>
                      <a:pt x="15" y="5"/>
                      <a:pt x="8" y="9"/>
                      <a:pt x="4" y="16"/>
                    </a:cubicBezTo>
                    <a:cubicBezTo>
                      <a:pt x="4" y="17"/>
                      <a:pt x="4" y="17"/>
                      <a:pt x="4" y="17"/>
                    </a:cubicBezTo>
                    <a:cubicBezTo>
                      <a:pt x="0" y="23"/>
                      <a:pt x="0" y="30"/>
                      <a:pt x="4" y="36"/>
                    </a:cubicBezTo>
                    <a:cubicBezTo>
                      <a:pt x="7" y="41"/>
                      <a:pt x="14" y="45"/>
                      <a:pt x="25" y="50"/>
                    </a:cubicBezTo>
                    <a:cubicBezTo>
                      <a:pt x="29" y="51"/>
                      <a:pt x="34" y="53"/>
                      <a:pt x="39" y="54"/>
                    </a:cubicBezTo>
                    <a:cubicBezTo>
                      <a:pt x="55" y="59"/>
                      <a:pt x="67" y="60"/>
                      <a:pt x="77" y="59"/>
                    </a:cubicBezTo>
                    <a:cubicBezTo>
                      <a:pt x="87" y="57"/>
                      <a:pt x="95" y="52"/>
                      <a:pt x="100" y="44"/>
                    </a:cubicBezTo>
                    <a:cubicBezTo>
                      <a:pt x="103" y="38"/>
                      <a:pt x="103" y="31"/>
                      <a:pt x="100" y="25"/>
                    </a:cubicBezTo>
                    <a:cubicBezTo>
                      <a:pt x="97" y="20"/>
                      <a:pt x="90" y="16"/>
                      <a:pt x="7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4" name="Freeform 125"/>
              <p:cNvSpPr/>
              <p:nvPr/>
            </p:nvSpPr>
            <p:spPr bwMode="auto">
              <a:xfrm>
                <a:off x="3838" y="1933"/>
                <a:ext cx="283" cy="166"/>
              </a:xfrm>
              <a:custGeom>
                <a:avLst/>
                <a:gdLst>
                  <a:gd name="T0" fmla="*/ 119 w 119"/>
                  <a:gd name="T1" fmla="*/ 26 h 70"/>
                  <a:gd name="T2" fmla="*/ 47 w 119"/>
                  <a:gd name="T3" fmla="*/ 5 h 70"/>
                  <a:gd name="T4" fmla="*/ 16 w 119"/>
                  <a:gd name="T5" fmla="*/ 14 h 70"/>
                  <a:gd name="T6" fmla="*/ 18 w 119"/>
                  <a:gd name="T7" fmla="*/ 31 h 70"/>
                  <a:gd name="T8" fmla="*/ 17 w 119"/>
                  <a:gd name="T9" fmla="*/ 31 h 70"/>
                  <a:gd name="T10" fmla="*/ 8 w 119"/>
                  <a:gd name="T11" fmla="*/ 29 h 70"/>
                  <a:gd name="T12" fmla="*/ 0 w 119"/>
                  <a:gd name="T13" fmla="*/ 43 h 70"/>
                  <a:gd name="T14" fmla="*/ 93 w 119"/>
                  <a:gd name="T15" fmla="*/ 70 h 70"/>
                  <a:gd name="T16" fmla="*/ 101 w 119"/>
                  <a:gd name="T17" fmla="*/ 56 h 70"/>
                  <a:gd name="T18" fmla="*/ 34 w 119"/>
                  <a:gd name="T19" fmla="*/ 37 h 70"/>
                  <a:gd name="T20" fmla="*/ 32 w 119"/>
                  <a:gd name="T21" fmla="*/ 36 h 70"/>
                  <a:gd name="T22" fmla="*/ 25 w 119"/>
                  <a:gd name="T23" fmla="*/ 31 h 70"/>
                  <a:gd name="T24" fmla="*/ 25 w 119"/>
                  <a:gd name="T25" fmla="*/ 24 h 70"/>
                  <a:gd name="T26" fmla="*/ 44 w 119"/>
                  <a:gd name="T27" fmla="*/ 20 h 70"/>
                  <a:gd name="T28" fmla="*/ 111 w 119"/>
                  <a:gd name="T29" fmla="*/ 39 h 70"/>
                  <a:gd name="T30" fmla="*/ 119 w 119"/>
                  <a:gd name="T31"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70">
                    <a:moveTo>
                      <a:pt x="119" y="26"/>
                    </a:moveTo>
                    <a:cubicBezTo>
                      <a:pt x="47" y="5"/>
                      <a:pt x="47" y="5"/>
                      <a:pt x="47" y="5"/>
                    </a:cubicBezTo>
                    <a:cubicBezTo>
                      <a:pt x="32" y="0"/>
                      <a:pt x="22" y="3"/>
                      <a:pt x="16" y="14"/>
                    </a:cubicBezTo>
                    <a:cubicBezTo>
                      <a:pt x="12" y="20"/>
                      <a:pt x="13" y="26"/>
                      <a:pt x="18" y="31"/>
                    </a:cubicBezTo>
                    <a:cubicBezTo>
                      <a:pt x="17" y="31"/>
                      <a:pt x="17" y="31"/>
                      <a:pt x="17" y="31"/>
                    </a:cubicBezTo>
                    <a:cubicBezTo>
                      <a:pt x="8" y="29"/>
                      <a:pt x="8" y="29"/>
                      <a:pt x="8" y="29"/>
                    </a:cubicBezTo>
                    <a:cubicBezTo>
                      <a:pt x="0" y="43"/>
                      <a:pt x="0" y="43"/>
                      <a:pt x="0" y="43"/>
                    </a:cubicBezTo>
                    <a:cubicBezTo>
                      <a:pt x="93" y="70"/>
                      <a:pt x="93" y="70"/>
                      <a:pt x="93" y="70"/>
                    </a:cubicBezTo>
                    <a:cubicBezTo>
                      <a:pt x="101" y="56"/>
                      <a:pt x="101" y="56"/>
                      <a:pt x="101" y="56"/>
                    </a:cubicBezTo>
                    <a:cubicBezTo>
                      <a:pt x="34" y="37"/>
                      <a:pt x="34" y="37"/>
                      <a:pt x="34" y="37"/>
                    </a:cubicBezTo>
                    <a:cubicBezTo>
                      <a:pt x="33" y="36"/>
                      <a:pt x="32" y="36"/>
                      <a:pt x="32" y="36"/>
                    </a:cubicBezTo>
                    <a:cubicBezTo>
                      <a:pt x="29" y="35"/>
                      <a:pt x="26" y="33"/>
                      <a:pt x="25" y="31"/>
                    </a:cubicBezTo>
                    <a:cubicBezTo>
                      <a:pt x="24" y="29"/>
                      <a:pt x="24" y="27"/>
                      <a:pt x="25" y="24"/>
                    </a:cubicBezTo>
                    <a:cubicBezTo>
                      <a:pt x="29" y="18"/>
                      <a:pt x="35" y="17"/>
                      <a:pt x="44" y="20"/>
                    </a:cubicBezTo>
                    <a:cubicBezTo>
                      <a:pt x="111" y="39"/>
                      <a:pt x="111" y="39"/>
                      <a:pt x="111" y="39"/>
                    </a:cubicBezTo>
                    <a:cubicBezTo>
                      <a:pt x="119" y="26"/>
                      <a:pt x="119"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5" name="Freeform 126"/>
              <p:cNvSpPr>
                <a:spLocks noEditPoints="1"/>
              </p:cNvSpPr>
              <p:nvPr/>
            </p:nvSpPr>
            <p:spPr bwMode="auto">
              <a:xfrm>
                <a:off x="3861" y="1588"/>
                <a:ext cx="443" cy="271"/>
              </a:xfrm>
              <a:custGeom>
                <a:avLst/>
                <a:gdLst>
                  <a:gd name="T0" fmla="*/ 31 w 186"/>
                  <a:gd name="T1" fmla="*/ 48 h 114"/>
                  <a:gd name="T2" fmla="*/ 28 w 186"/>
                  <a:gd name="T3" fmla="*/ 37 h 114"/>
                  <a:gd name="T4" fmla="*/ 42 w 186"/>
                  <a:gd name="T5" fmla="*/ 32 h 114"/>
                  <a:gd name="T6" fmla="*/ 89 w 186"/>
                  <a:gd name="T7" fmla="*/ 46 h 114"/>
                  <a:gd name="T8" fmla="*/ 80 w 186"/>
                  <a:gd name="T9" fmla="*/ 62 h 114"/>
                  <a:gd name="T10" fmla="*/ 32 w 186"/>
                  <a:gd name="T11" fmla="*/ 48 h 114"/>
                  <a:gd name="T12" fmla="*/ 31 w 186"/>
                  <a:gd name="T13" fmla="*/ 48 h 114"/>
                  <a:gd name="T14" fmla="*/ 186 w 186"/>
                  <a:gd name="T15" fmla="*/ 40 h 114"/>
                  <a:gd name="T16" fmla="*/ 60 w 186"/>
                  <a:gd name="T17" fmla="*/ 3 h 114"/>
                  <a:gd name="T18" fmla="*/ 29 w 186"/>
                  <a:gd name="T19" fmla="*/ 9 h 114"/>
                  <a:gd name="T20" fmla="*/ 8 w 186"/>
                  <a:gd name="T21" fmla="*/ 31 h 114"/>
                  <a:gd name="T22" fmla="*/ 0 w 186"/>
                  <a:gd name="T23" fmla="*/ 57 h 114"/>
                  <a:gd name="T24" fmla="*/ 14 w 186"/>
                  <a:gd name="T25" fmla="*/ 76 h 114"/>
                  <a:gd name="T26" fmla="*/ 16 w 186"/>
                  <a:gd name="T27" fmla="*/ 77 h 114"/>
                  <a:gd name="T28" fmla="*/ 142 w 186"/>
                  <a:gd name="T29" fmla="*/ 114 h 114"/>
                  <a:gd name="T30" fmla="*/ 159 w 186"/>
                  <a:gd name="T31" fmla="*/ 86 h 114"/>
                  <a:gd name="T32" fmla="*/ 99 w 186"/>
                  <a:gd name="T33" fmla="*/ 68 h 114"/>
                  <a:gd name="T34" fmla="*/ 109 w 186"/>
                  <a:gd name="T35" fmla="*/ 51 h 114"/>
                  <a:gd name="T36" fmla="*/ 169 w 186"/>
                  <a:gd name="T37" fmla="*/ 69 h 114"/>
                  <a:gd name="T38" fmla="*/ 186 w 186"/>
                  <a:gd name="T39"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14">
                    <a:moveTo>
                      <a:pt x="31" y="48"/>
                    </a:moveTo>
                    <a:cubicBezTo>
                      <a:pt x="26" y="46"/>
                      <a:pt x="25" y="42"/>
                      <a:pt x="28" y="37"/>
                    </a:cubicBezTo>
                    <a:cubicBezTo>
                      <a:pt x="31" y="32"/>
                      <a:pt x="36" y="30"/>
                      <a:pt x="42" y="32"/>
                    </a:cubicBezTo>
                    <a:cubicBezTo>
                      <a:pt x="89" y="46"/>
                      <a:pt x="89" y="46"/>
                      <a:pt x="89" y="46"/>
                    </a:cubicBezTo>
                    <a:cubicBezTo>
                      <a:pt x="80" y="62"/>
                      <a:pt x="80" y="62"/>
                      <a:pt x="80" y="62"/>
                    </a:cubicBezTo>
                    <a:cubicBezTo>
                      <a:pt x="32" y="48"/>
                      <a:pt x="32" y="48"/>
                      <a:pt x="32" y="48"/>
                    </a:cubicBezTo>
                    <a:cubicBezTo>
                      <a:pt x="32" y="48"/>
                      <a:pt x="31" y="48"/>
                      <a:pt x="31" y="48"/>
                    </a:cubicBezTo>
                    <a:close/>
                    <a:moveTo>
                      <a:pt x="186" y="40"/>
                    </a:moveTo>
                    <a:cubicBezTo>
                      <a:pt x="60" y="3"/>
                      <a:pt x="60" y="3"/>
                      <a:pt x="60" y="3"/>
                    </a:cubicBezTo>
                    <a:cubicBezTo>
                      <a:pt x="50" y="0"/>
                      <a:pt x="39" y="2"/>
                      <a:pt x="29" y="9"/>
                    </a:cubicBezTo>
                    <a:cubicBezTo>
                      <a:pt x="20" y="15"/>
                      <a:pt x="14" y="22"/>
                      <a:pt x="8" y="31"/>
                    </a:cubicBezTo>
                    <a:cubicBezTo>
                      <a:pt x="3" y="40"/>
                      <a:pt x="0" y="49"/>
                      <a:pt x="0" y="57"/>
                    </a:cubicBezTo>
                    <a:cubicBezTo>
                      <a:pt x="1" y="67"/>
                      <a:pt x="5" y="73"/>
                      <a:pt x="14" y="76"/>
                    </a:cubicBezTo>
                    <a:cubicBezTo>
                      <a:pt x="14" y="77"/>
                      <a:pt x="15" y="77"/>
                      <a:pt x="16" y="77"/>
                    </a:cubicBezTo>
                    <a:cubicBezTo>
                      <a:pt x="142" y="114"/>
                      <a:pt x="142" y="114"/>
                      <a:pt x="142" y="114"/>
                    </a:cubicBezTo>
                    <a:cubicBezTo>
                      <a:pt x="159" y="86"/>
                      <a:pt x="159" y="86"/>
                      <a:pt x="159" y="86"/>
                    </a:cubicBezTo>
                    <a:cubicBezTo>
                      <a:pt x="99" y="68"/>
                      <a:pt x="99" y="68"/>
                      <a:pt x="99" y="68"/>
                    </a:cubicBezTo>
                    <a:cubicBezTo>
                      <a:pt x="109" y="51"/>
                      <a:pt x="109" y="51"/>
                      <a:pt x="109" y="51"/>
                    </a:cubicBezTo>
                    <a:cubicBezTo>
                      <a:pt x="169" y="69"/>
                      <a:pt x="169" y="69"/>
                      <a:pt x="169" y="69"/>
                    </a:cubicBezTo>
                    <a:cubicBezTo>
                      <a:pt x="186" y="40"/>
                      <a:pt x="186" y="40"/>
                      <a:pt x="18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3" name="Group 129"/>
            <p:cNvGrpSpPr>
              <a:grpSpLocks noChangeAspect="1"/>
            </p:cNvGrpSpPr>
            <p:nvPr/>
          </p:nvGrpSpPr>
          <p:grpSpPr bwMode="auto">
            <a:xfrm>
              <a:off x="5363493" y="483687"/>
              <a:ext cx="913129" cy="1009906"/>
              <a:chOff x="3333" y="1593"/>
              <a:chExt cx="1019" cy="1127"/>
            </a:xfrm>
            <a:solidFill>
              <a:schemeClr val="bg1"/>
            </a:solidFill>
          </p:grpSpPr>
          <p:sp>
            <p:nvSpPr>
              <p:cNvPr id="122" name="Freeform 130"/>
              <p:cNvSpPr>
                <a:spLocks noEditPoints="1"/>
              </p:cNvSpPr>
              <p:nvPr/>
            </p:nvSpPr>
            <p:spPr bwMode="auto">
              <a:xfrm>
                <a:off x="3333" y="2516"/>
                <a:ext cx="352" cy="204"/>
              </a:xfrm>
              <a:custGeom>
                <a:avLst/>
                <a:gdLst>
                  <a:gd name="T0" fmla="*/ 57 w 148"/>
                  <a:gd name="T1" fmla="*/ 54 h 86"/>
                  <a:gd name="T2" fmla="*/ 25 w 148"/>
                  <a:gd name="T3" fmla="*/ 37 h 86"/>
                  <a:gd name="T4" fmla="*/ 22 w 148"/>
                  <a:gd name="T5" fmla="*/ 22 h 86"/>
                  <a:gd name="T6" fmla="*/ 38 w 148"/>
                  <a:gd name="T7" fmla="*/ 15 h 86"/>
                  <a:gd name="T8" fmla="*/ 85 w 148"/>
                  <a:gd name="T9" fmla="*/ 29 h 86"/>
                  <a:gd name="T10" fmla="*/ 86 w 148"/>
                  <a:gd name="T11" fmla="*/ 29 h 86"/>
                  <a:gd name="T12" fmla="*/ 91 w 148"/>
                  <a:gd name="T13" fmla="*/ 31 h 86"/>
                  <a:gd name="T14" fmla="*/ 127 w 148"/>
                  <a:gd name="T15" fmla="*/ 50 h 86"/>
                  <a:gd name="T16" fmla="*/ 127 w 148"/>
                  <a:gd name="T17" fmla="*/ 62 h 86"/>
                  <a:gd name="T18" fmla="*/ 106 w 148"/>
                  <a:gd name="T19" fmla="*/ 69 h 86"/>
                  <a:gd name="T20" fmla="*/ 65 w 148"/>
                  <a:gd name="T21" fmla="*/ 57 h 86"/>
                  <a:gd name="T22" fmla="*/ 65 w 148"/>
                  <a:gd name="T23" fmla="*/ 56 h 86"/>
                  <a:gd name="T24" fmla="*/ 57 w 148"/>
                  <a:gd name="T25" fmla="*/ 54 h 86"/>
                  <a:gd name="T26" fmla="*/ 93 w 148"/>
                  <a:gd name="T27" fmla="*/ 13 h 86"/>
                  <a:gd name="T28" fmla="*/ 39 w 148"/>
                  <a:gd name="T29" fmla="*/ 0 h 86"/>
                  <a:gd name="T30" fmla="*/ 8 w 148"/>
                  <a:gd name="T31" fmla="*/ 18 h 86"/>
                  <a:gd name="T32" fmla="*/ 5 w 148"/>
                  <a:gd name="T33" fmla="*/ 44 h 86"/>
                  <a:gd name="T34" fmla="*/ 55 w 148"/>
                  <a:gd name="T35" fmla="*/ 71 h 86"/>
                  <a:gd name="T36" fmla="*/ 99 w 148"/>
                  <a:gd name="T37" fmla="*/ 84 h 86"/>
                  <a:gd name="T38" fmla="*/ 123 w 148"/>
                  <a:gd name="T39" fmla="*/ 82 h 86"/>
                  <a:gd name="T40" fmla="*/ 141 w 148"/>
                  <a:gd name="T41" fmla="*/ 68 h 86"/>
                  <a:gd name="T42" fmla="*/ 147 w 148"/>
                  <a:gd name="T43" fmla="*/ 48 h 86"/>
                  <a:gd name="T44" fmla="*/ 135 w 148"/>
                  <a:gd name="T45" fmla="*/ 33 h 86"/>
                  <a:gd name="T46" fmla="*/ 93 w 148"/>
                  <a:gd name="T47"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86">
                    <a:moveTo>
                      <a:pt x="57" y="54"/>
                    </a:moveTo>
                    <a:cubicBezTo>
                      <a:pt x="41" y="47"/>
                      <a:pt x="30" y="42"/>
                      <a:pt x="25" y="37"/>
                    </a:cubicBezTo>
                    <a:cubicBezTo>
                      <a:pt x="19" y="33"/>
                      <a:pt x="18" y="28"/>
                      <a:pt x="22" y="22"/>
                    </a:cubicBezTo>
                    <a:cubicBezTo>
                      <a:pt x="26" y="18"/>
                      <a:pt x="31" y="16"/>
                      <a:pt x="38" y="15"/>
                    </a:cubicBezTo>
                    <a:cubicBezTo>
                      <a:pt x="46" y="15"/>
                      <a:pt x="61" y="20"/>
                      <a:pt x="85" y="29"/>
                    </a:cubicBezTo>
                    <a:cubicBezTo>
                      <a:pt x="86" y="29"/>
                      <a:pt x="86" y="29"/>
                      <a:pt x="86" y="29"/>
                    </a:cubicBezTo>
                    <a:cubicBezTo>
                      <a:pt x="91" y="31"/>
                      <a:pt x="91" y="31"/>
                      <a:pt x="91" y="31"/>
                    </a:cubicBezTo>
                    <a:cubicBezTo>
                      <a:pt x="112" y="39"/>
                      <a:pt x="124" y="46"/>
                      <a:pt x="127" y="50"/>
                    </a:cubicBezTo>
                    <a:cubicBezTo>
                      <a:pt x="130" y="54"/>
                      <a:pt x="130" y="59"/>
                      <a:pt x="127" y="62"/>
                    </a:cubicBezTo>
                    <a:cubicBezTo>
                      <a:pt x="123" y="68"/>
                      <a:pt x="116" y="71"/>
                      <a:pt x="106" y="69"/>
                    </a:cubicBezTo>
                    <a:cubicBezTo>
                      <a:pt x="97" y="67"/>
                      <a:pt x="83" y="63"/>
                      <a:pt x="65" y="57"/>
                    </a:cubicBezTo>
                    <a:cubicBezTo>
                      <a:pt x="65" y="56"/>
                      <a:pt x="65" y="56"/>
                      <a:pt x="65" y="56"/>
                    </a:cubicBezTo>
                    <a:cubicBezTo>
                      <a:pt x="57" y="54"/>
                      <a:pt x="57" y="54"/>
                      <a:pt x="57" y="54"/>
                    </a:cubicBezTo>
                    <a:close/>
                    <a:moveTo>
                      <a:pt x="93" y="13"/>
                    </a:moveTo>
                    <a:cubicBezTo>
                      <a:pt x="69" y="4"/>
                      <a:pt x="51" y="0"/>
                      <a:pt x="39" y="0"/>
                    </a:cubicBezTo>
                    <a:cubicBezTo>
                      <a:pt x="27" y="0"/>
                      <a:pt x="17" y="6"/>
                      <a:pt x="8" y="18"/>
                    </a:cubicBezTo>
                    <a:cubicBezTo>
                      <a:pt x="1" y="28"/>
                      <a:pt x="0" y="36"/>
                      <a:pt x="5" y="44"/>
                    </a:cubicBezTo>
                    <a:cubicBezTo>
                      <a:pt x="10" y="51"/>
                      <a:pt x="27" y="60"/>
                      <a:pt x="55" y="71"/>
                    </a:cubicBezTo>
                    <a:cubicBezTo>
                      <a:pt x="75" y="79"/>
                      <a:pt x="90" y="83"/>
                      <a:pt x="99" y="84"/>
                    </a:cubicBezTo>
                    <a:cubicBezTo>
                      <a:pt x="109" y="86"/>
                      <a:pt x="117" y="85"/>
                      <a:pt x="123" y="82"/>
                    </a:cubicBezTo>
                    <a:cubicBezTo>
                      <a:pt x="130" y="80"/>
                      <a:pt x="135" y="75"/>
                      <a:pt x="141" y="68"/>
                    </a:cubicBezTo>
                    <a:cubicBezTo>
                      <a:pt x="146" y="60"/>
                      <a:pt x="148" y="54"/>
                      <a:pt x="147" y="48"/>
                    </a:cubicBezTo>
                    <a:cubicBezTo>
                      <a:pt x="146" y="43"/>
                      <a:pt x="142" y="38"/>
                      <a:pt x="135" y="33"/>
                    </a:cubicBezTo>
                    <a:cubicBezTo>
                      <a:pt x="128" y="28"/>
                      <a:pt x="114" y="21"/>
                      <a:pt x="9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3" name="Freeform 131"/>
              <p:cNvSpPr>
                <a:spLocks noEditPoints="1"/>
              </p:cNvSpPr>
              <p:nvPr/>
            </p:nvSpPr>
            <p:spPr bwMode="auto">
              <a:xfrm>
                <a:off x="3538" y="2397"/>
                <a:ext cx="326" cy="202"/>
              </a:xfrm>
              <a:custGeom>
                <a:avLst/>
                <a:gdLst>
                  <a:gd name="T0" fmla="*/ 51 w 137"/>
                  <a:gd name="T1" fmla="*/ 39 h 85"/>
                  <a:gd name="T2" fmla="*/ 50 w 137"/>
                  <a:gd name="T3" fmla="*/ 39 h 85"/>
                  <a:gd name="T4" fmla="*/ 30 w 137"/>
                  <a:gd name="T5" fmla="*/ 29 h 85"/>
                  <a:gd name="T6" fmla="*/ 28 w 137"/>
                  <a:gd name="T7" fmla="*/ 20 h 85"/>
                  <a:gd name="T8" fmla="*/ 41 w 137"/>
                  <a:gd name="T9" fmla="*/ 16 h 85"/>
                  <a:gd name="T10" fmla="*/ 68 w 137"/>
                  <a:gd name="T11" fmla="*/ 24 h 85"/>
                  <a:gd name="T12" fmla="*/ 89 w 137"/>
                  <a:gd name="T13" fmla="*/ 35 h 85"/>
                  <a:gd name="T14" fmla="*/ 91 w 137"/>
                  <a:gd name="T15" fmla="*/ 44 h 85"/>
                  <a:gd name="T16" fmla="*/ 78 w 137"/>
                  <a:gd name="T17" fmla="*/ 48 h 85"/>
                  <a:gd name="T18" fmla="*/ 51 w 137"/>
                  <a:gd name="T19" fmla="*/ 39 h 85"/>
                  <a:gd name="T20" fmla="*/ 75 w 137"/>
                  <a:gd name="T21" fmla="*/ 9 h 85"/>
                  <a:gd name="T22" fmla="*/ 38 w 137"/>
                  <a:gd name="T23" fmla="*/ 0 h 85"/>
                  <a:gd name="T24" fmla="*/ 18 w 137"/>
                  <a:gd name="T25" fmla="*/ 10 h 85"/>
                  <a:gd name="T26" fmla="*/ 15 w 137"/>
                  <a:gd name="T27" fmla="*/ 18 h 85"/>
                  <a:gd name="T28" fmla="*/ 19 w 137"/>
                  <a:gd name="T29" fmla="*/ 27 h 85"/>
                  <a:gd name="T30" fmla="*/ 19 w 137"/>
                  <a:gd name="T31" fmla="*/ 27 h 85"/>
                  <a:gd name="T32" fmla="*/ 9 w 137"/>
                  <a:gd name="T33" fmla="*/ 24 h 85"/>
                  <a:gd name="T34" fmla="*/ 0 w 137"/>
                  <a:gd name="T35" fmla="*/ 37 h 85"/>
                  <a:gd name="T36" fmla="*/ 127 w 137"/>
                  <a:gd name="T37" fmla="*/ 85 h 85"/>
                  <a:gd name="T38" fmla="*/ 137 w 137"/>
                  <a:gd name="T39" fmla="*/ 72 h 85"/>
                  <a:gd name="T40" fmla="*/ 88 w 137"/>
                  <a:gd name="T41" fmla="*/ 53 h 85"/>
                  <a:gd name="T42" fmla="*/ 88 w 137"/>
                  <a:gd name="T43" fmla="*/ 53 h 85"/>
                  <a:gd name="T44" fmla="*/ 102 w 137"/>
                  <a:gd name="T45" fmla="*/ 50 h 85"/>
                  <a:gd name="T46" fmla="*/ 109 w 137"/>
                  <a:gd name="T47" fmla="*/ 44 h 85"/>
                  <a:gd name="T48" fmla="*/ 109 w 137"/>
                  <a:gd name="T49" fmla="*/ 27 h 85"/>
                  <a:gd name="T50" fmla="*/ 75 w 137"/>
                  <a:gd name="T5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85">
                    <a:moveTo>
                      <a:pt x="51" y="39"/>
                    </a:moveTo>
                    <a:cubicBezTo>
                      <a:pt x="51" y="39"/>
                      <a:pt x="50" y="39"/>
                      <a:pt x="50" y="39"/>
                    </a:cubicBezTo>
                    <a:cubicBezTo>
                      <a:pt x="40" y="35"/>
                      <a:pt x="33" y="32"/>
                      <a:pt x="30" y="29"/>
                    </a:cubicBezTo>
                    <a:cubicBezTo>
                      <a:pt x="26" y="26"/>
                      <a:pt x="26" y="23"/>
                      <a:pt x="28" y="20"/>
                    </a:cubicBezTo>
                    <a:cubicBezTo>
                      <a:pt x="30" y="17"/>
                      <a:pt x="35" y="16"/>
                      <a:pt x="41" y="16"/>
                    </a:cubicBezTo>
                    <a:cubicBezTo>
                      <a:pt x="47" y="17"/>
                      <a:pt x="56" y="20"/>
                      <a:pt x="68" y="24"/>
                    </a:cubicBezTo>
                    <a:cubicBezTo>
                      <a:pt x="78" y="28"/>
                      <a:pt x="85" y="32"/>
                      <a:pt x="89" y="35"/>
                    </a:cubicBezTo>
                    <a:cubicBezTo>
                      <a:pt x="92" y="38"/>
                      <a:pt x="93" y="41"/>
                      <a:pt x="91" y="44"/>
                    </a:cubicBezTo>
                    <a:cubicBezTo>
                      <a:pt x="88" y="48"/>
                      <a:pt x="84" y="49"/>
                      <a:pt x="78" y="48"/>
                    </a:cubicBezTo>
                    <a:cubicBezTo>
                      <a:pt x="72" y="47"/>
                      <a:pt x="63" y="44"/>
                      <a:pt x="51" y="39"/>
                    </a:cubicBezTo>
                    <a:close/>
                    <a:moveTo>
                      <a:pt x="75" y="9"/>
                    </a:moveTo>
                    <a:cubicBezTo>
                      <a:pt x="59" y="3"/>
                      <a:pt x="47" y="0"/>
                      <a:pt x="38" y="0"/>
                    </a:cubicBezTo>
                    <a:cubicBezTo>
                      <a:pt x="29" y="0"/>
                      <a:pt x="22" y="3"/>
                      <a:pt x="18" y="10"/>
                    </a:cubicBezTo>
                    <a:cubicBezTo>
                      <a:pt x="16" y="12"/>
                      <a:pt x="15" y="15"/>
                      <a:pt x="15" y="18"/>
                    </a:cubicBezTo>
                    <a:cubicBezTo>
                      <a:pt x="16" y="20"/>
                      <a:pt x="17" y="23"/>
                      <a:pt x="19" y="27"/>
                    </a:cubicBezTo>
                    <a:cubicBezTo>
                      <a:pt x="19" y="27"/>
                      <a:pt x="19" y="27"/>
                      <a:pt x="19" y="27"/>
                    </a:cubicBezTo>
                    <a:cubicBezTo>
                      <a:pt x="9" y="24"/>
                      <a:pt x="9" y="24"/>
                      <a:pt x="9" y="24"/>
                    </a:cubicBezTo>
                    <a:cubicBezTo>
                      <a:pt x="0" y="37"/>
                      <a:pt x="0" y="37"/>
                      <a:pt x="0" y="37"/>
                    </a:cubicBezTo>
                    <a:cubicBezTo>
                      <a:pt x="127" y="85"/>
                      <a:pt x="127" y="85"/>
                      <a:pt x="127" y="85"/>
                    </a:cubicBezTo>
                    <a:cubicBezTo>
                      <a:pt x="137" y="72"/>
                      <a:pt x="137" y="72"/>
                      <a:pt x="137" y="72"/>
                    </a:cubicBezTo>
                    <a:cubicBezTo>
                      <a:pt x="88" y="53"/>
                      <a:pt x="88" y="53"/>
                      <a:pt x="88" y="53"/>
                    </a:cubicBezTo>
                    <a:cubicBezTo>
                      <a:pt x="88" y="53"/>
                      <a:pt x="88" y="53"/>
                      <a:pt x="88" y="53"/>
                    </a:cubicBezTo>
                    <a:cubicBezTo>
                      <a:pt x="95" y="52"/>
                      <a:pt x="100" y="51"/>
                      <a:pt x="102" y="50"/>
                    </a:cubicBezTo>
                    <a:cubicBezTo>
                      <a:pt x="105" y="49"/>
                      <a:pt x="107" y="47"/>
                      <a:pt x="109" y="44"/>
                    </a:cubicBezTo>
                    <a:cubicBezTo>
                      <a:pt x="113" y="38"/>
                      <a:pt x="113" y="33"/>
                      <a:pt x="109" y="27"/>
                    </a:cubicBezTo>
                    <a:cubicBezTo>
                      <a:pt x="104" y="22"/>
                      <a:pt x="93" y="16"/>
                      <a:pt x="7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4" name="Freeform 132"/>
              <p:cNvSpPr/>
              <p:nvPr/>
            </p:nvSpPr>
            <p:spPr bwMode="auto">
              <a:xfrm>
                <a:off x="3590" y="2283"/>
                <a:ext cx="288" cy="130"/>
              </a:xfrm>
              <a:custGeom>
                <a:avLst/>
                <a:gdLst>
                  <a:gd name="T0" fmla="*/ 93 w 288"/>
                  <a:gd name="T1" fmla="*/ 0 h 130"/>
                  <a:gd name="T2" fmla="*/ 78 w 288"/>
                  <a:gd name="T3" fmla="*/ 21 h 130"/>
                  <a:gd name="T4" fmla="*/ 21 w 288"/>
                  <a:gd name="T5" fmla="*/ 0 h 130"/>
                  <a:gd name="T6" fmla="*/ 0 w 288"/>
                  <a:gd name="T7" fmla="*/ 30 h 130"/>
                  <a:gd name="T8" fmla="*/ 57 w 288"/>
                  <a:gd name="T9" fmla="*/ 52 h 130"/>
                  <a:gd name="T10" fmla="*/ 43 w 288"/>
                  <a:gd name="T11" fmla="*/ 71 h 130"/>
                  <a:gd name="T12" fmla="*/ 74 w 288"/>
                  <a:gd name="T13" fmla="*/ 83 h 130"/>
                  <a:gd name="T14" fmla="*/ 88 w 288"/>
                  <a:gd name="T15" fmla="*/ 64 h 130"/>
                  <a:gd name="T16" fmla="*/ 267 w 288"/>
                  <a:gd name="T17" fmla="*/ 130 h 130"/>
                  <a:gd name="T18" fmla="*/ 288 w 288"/>
                  <a:gd name="T19" fmla="*/ 99 h 130"/>
                  <a:gd name="T20" fmla="*/ 109 w 288"/>
                  <a:gd name="T21" fmla="*/ 33 h 130"/>
                  <a:gd name="T22" fmla="*/ 124 w 288"/>
                  <a:gd name="T23" fmla="*/ 11 h 130"/>
                  <a:gd name="T24" fmla="*/ 93 w 288"/>
                  <a:gd name="T25" fmla="*/ 0 h 130"/>
                  <a:gd name="T26" fmla="*/ 93 w 28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130">
                    <a:moveTo>
                      <a:pt x="93" y="0"/>
                    </a:moveTo>
                    <a:lnTo>
                      <a:pt x="78" y="21"/>
                    </a:lnTo>
                    <a:lnTo>
                      <a:pt x="21" y="0"/>
                    </a:lnTo>
                    <a:lnTo>
                      <a:pt x="0" y="30"/>
                    </a:lnTo>
                    <a:lnTo>
                      <a:pt x="57" y="52"/>
                    </a:lnTo>
                    <a:lnTo>
                      <a:pt x="43" y="71"/>
                    </a:lnTo>
                    <a:lnTo>
                      <a:pt x="74" y="83"/>
                    </a:lnTo>
                    <a:lnTo>
                      <a:pt x="88" y="64"/>
                    </a:lnTo>
                    <a:lnTo>
                      <a:pt x="267" y="130"/>
                    </a:lnTo>
                    <a:lnTo>
                      <a:pt x="288" y="99"/>
                    </a:lnTo>
                    <a:lnTo>
                      <a:pt x="109" y="33"/>
                    </a:lnTo>
                    <a:lnTo>
                      <a:pt x="124" y="11"/>
                    </a:lnTo>
                    <a:lnTo>
                      <a:pt x="93" y="0"/>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5" name="Freeform 133"/>
              <p:cNvSpPr>
                <a:spLocks noEditPoints="1"/>
              </p:cNvSpPr>
              <p:nvPr/>
            </p:nvSpPr>
            <p:spPr bwMode="auto">
              <a:xfrm>
                <a:off x="3628" y="2192"/>
                <a:ext cx="312" cy="140"/>
              </a:xfrm>
              <a:custGeom>
                <a:avLst/>
                <a:gdLst>
                  <a:gd name="T0" fmla="*/ 42 w 131"/>
                  <a:gd name="T1" fmla="*/ 12 h 59"/>
                  <a:gd name="T2" fmla="*/ 33 w 131"/>
                  <a:gd name="T3" fmla="*/ 25 h 59"/>
                  <a:gd name="T4" fmla="*/ 121 w 131"/>
                  <a:gd name="T5" fmla="*/ 59 h 59"/>
                  <a:gd name="T6" fmla="*/ 131 w 131"/>
                  <a:gd name="T7" fmla="*/ 46 h 59"/>
                  <a:gd name="T8" fmla="*/ 42 w 131"/>
                  <a:gd name="T9" fmla="*/ 12 h 59"/>
                  <a:gd name="T10" fmla="*/ 16 w 131"/>
                  <a:gd name="T11" fmla="*/ 1 h 59"/>
                  <a:gd name="T12" fmla="*/ 8 w 131"/>
                  <a:gd name="T13" fmla="*/ 1 h 59"/>
                  <a:gd name="T14" fmla="*/ 2 w 131"/>
                  <a:gd name="T15" fmla="*/ 5 h 59"/>
                  <a:gd name="T16" fmla="*/ 1 w 131"/>
                  <a:gd name="T17" fmla="*/ 11 h 59"/>
                  <a:gd name="T18" fmla="*/ 5 w 131"/>
                  <a:gd name="T19" fmla="*/ 16 h 59"/>
                  <a:gd name="T20" fmla="*/ 13 w 131"/>
                  <a:gd name="T21" fmla="*/ 16 h 59"/>
                  <a:gd name="T22" fmla="*/ 20 w 131"/>
                  <a:gd name="T23" fmla="*/ 12 h 59"/>
                  <a:gd name="T24" fmla="*/ 21 w 131"/>
                  <a:gd name="T25" fmla="*/ 6 h 59"/>
                  <a:gd name="T26" fmla="*/ 16 w 131"/>
                  <a:gd name="T2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59">
                    <a:moveTo>
                      <a:pt x="42" y="12"/>
                    </a:moveTo>
                    <a:cubicBezTo>
                      <a:pt x="33" y="25"/>
                      <a:pt x="33" y="25"/>
                      <a:pt x="33" y="25"/>
                    </a:cubicBezTo>
                    <a:cubicBezTo>
                      <a:pt x="121" y="59"/>
                      <a:pt x="121" y="59"/>
                      <a:pt x="121" y="59"/>
                    </a:cubicBezTo>
                    <a:cubicBezTo>
                      <a:pt x="131" y="46"/>
                      <a:pt x="131" y="46"/>
                      <a:pt x="131" y="46"/>
                    </a:cubicBezTo>
                    <a:cubicBezTo>
                      <a:pt x="42" y="12"/>
                      <a:pt x="42" y="12"/>
                      <a:pt x="42" y="12"/>
                    </a:cubicBezTo>
                    <a:close/>
                    <a:moveTo>
                      <a:pt x="16" y="1"/>
                    </a:moveTo>
                    <a:cubicBezTo>
                      <a:pt x="14" y="0"/>
                      <a:pt x="11" y="0"/>
                      <a:pt x="8" y="1"/>
                    </a:cubicBezTo>
                    <a:cubicBezTo>
                      <a:pt x="5" y="1"/>
                      <a:pt x="3" y="3"/>
                      <a:pt x="2" y="5"/>
                    </a:cubicBezTo>
                    <a:cubicBezTo>
                      <a:pt x="0" y="7"/>
                      <a:pt x="0" y="9"/>
                      <a:pt x="1" y="11"/>
                    </a:cubicBezTo>
                    <a:cubicBezTo>
                      <a:pt x="1" y="13"/>
                      <a:pt x="3" y="15"/>
                      <a:pt x="5" y="16"/>
                    </a:cubicBezTo>
                    <a:cubicBezTo>
                      <a:pt x="8" y="16"/>
                      <a:pt x="11" y="17"/>
                      <a:pt x="13" y="16"/>
                    </a:cubicBezTo>
                    <a:cubicBezTo>
                      <a:pt x="16" y="15"/>
                      <a:pt x="18" y="14"/>
                      <a:pt x="20" y="12"/>
                    </a:cubicBezTo>
                    <a:cubicBezTo>
                      <a:pt x="21" y="10"/>
                      <a:pt x="22" y="8"/>
                      <a:pt x="21" y="6"/>
                    </a:cubicBezTo>
                    <a:cubicBezTo>
                      <a:pt x="20" y="4"/>
                      <a:pt x="18" y="2"/>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6" name="Freeform 134"/>
              <p:cNvSpPr>
                <a:spLocks noEditPoints="1"/>
              </p:cNvSpPr>
              <p:nvPr/>
            </p:nvSpPr>
            <p:spPr bwMode="auto">
              <a:xfrm>
                <a:off x="3778" y="2095"/>
                <a:ext cx="243" cy="147"/>
              </a:xfrm>
              <a:custGeom>
                <a:avLst/>
                <a:gdLst>
                  <a:gd name="T0" fmla="*/ 39 w 102"/>
                  <a:gd name="T1" fmla="*/ 37 h 62"/>
                  <a:gd name="T2" fmla="*/ 21 w 102"/>
                  <a:gd name="T3" fmla="*/ 28 h 62"/>
                  <a:gd name="T4" fmla="*/ 20 w 102"/>
                  <a:gd name="T5" fmla="*/ 19 h 62"/>
                  <a:gd name="T6" fmla="*/ 32 w 102"/>
                  <a:gd name="T7" fmla="*/ 15 h 62"/>
                  <a:gd name="T8" fmla="*/ 62 w 102"/>
                  <a:gd name="T9" fmla="*/ 25 h 62"/>
                  <a:gd name="T10" fmla="*/ 63 w 102"/>
                  <a:gd name="T11" fmla="*/ 25 h 62"/>
                  <a:gd name="T12" fmla="*/ 82 w 102"/>
                  <a:gd name="T13" fmla="*/ 34 h 62"/>
                  <a:gd name="T14" fmla="*/ 83 w 102"/>
                  <a:gd name="T15" fmla="*/ 43 h 62"/>
                  <a:gd name="T16" fmla="*/ 73 w 102"/>
                  <a:gd name="T17" fmla="*/ 48 h 62"/>
                  <a:gd name="T18" fmla="*/ 39 w 102"/>
                  <a:gd name="T19" fmla="*/ 37 h 62"/>
                  <a:gd name="T20" fmla="*/ 69 w 102"/>
                  <a:gd name="T21" fmla="*/ 9 h 62"/>
                  <a:gd name="T22" fmla="*/ 27 w 102"/>
                  <a:gd name="T23" fmla="*/ 1 h 62"/>
                  <a:gd name="T24" fmla="*/ 6 w 102"/>
                  <a:gd name="T25" fmla="*/ 14 h 62"/>
                  <a:gd name="T26" fmla="*/ 6 w 102"/>
                  <a:gd name="T27" fmla="*/ 14 h 62"/>
                  <a:gd name="T28" fmla="*/ 3 w 102"/>
                  <a:gd name="T29" fmla="*/ 34 h 62"/>
                  <a:gd name="T30" fmla="*/ 36 w 102"/>
                  <a:gd name="T31" fmla="*/ 54 h 62"/>
                  <a:gd name="T32" fmla="*/ 74 w 102"/>
                  <a:gd name="T33" fmla="*/ 61 h 62"/>
                  <a:gd name="T34" fmla="*/ 97 w 102"/>
                  <a:gd name="T35" fmla="*/ 48 h 62"/>
                  <a:gd name="T36" fmla="*/ 99 w 102"/>
                  <a:gd name="T37" fmla="*/ 29 h 62"/>
                  <a:gd name="T38" fmla="*/ 69 w 102"/>
                  <a:gd name="T39" fmla="*/ 9 h 62"/>
                  <a:gd name="T40" fmla="*/ 69 w 102"/>
                  <a:gd name="T41"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62">
                    <a:moveTo>
                      <a:pt x="39" y="37"/>
                    </a:moveTo>
                    <a:cubicBezTo>
                      <a:pt x="30" y="34"/>
                      <a:pt x="24" y="31"/>
                      <a:pt x="21" y="28"/>
                    </a:cubicBezTo>
                    <a:cubicBezTo>
                      <a:pt x="18" y="25"/>
                      <a:pt x="17" y="22"/>
                      <a:pt x="20" y="19"/>
                    </a:cubicBezTo>
                    <a:cubicBezTo>
                      <a:pt x="22" y="16"/>
                      <a:pt x="26" y="15"/>
                      <a:pt x="32" y="15"/>
                    </a:cubicBezTo>
                    <a:cubicBezTo>
                      <a:pt x="37" y="16"/>
                      <a:pt x="48" y="19"/>
                      <a:pt x="62" y="25"/>
                    </a:cubicBezTo>
                    <a:cubicBezTo>
                      <a:pt x="62" y="25"/>
                      <a:pt x="63" y="25"/>
                      <a:pt x="63" y="25"/>
                    </a:cubicBezTo>
                    <a:cubicBezTo>
                      <a:pt x="73" y="29"/>
                      <a:pt x="79" y="32"/>
                      <a:pt x="82" y="34"/>
                    </a:cubicBezTo>
                    <a:cubicBezTo>
                      <a:pt x="85" y="37"/>
                      <a:pt x="86" y="40"/>
                      <a:pt x="83" y="43"/>
                    </a:cubicBezTo>
                    <a:cubicBezTo>
                      <a:pt x="81" y="46"/>
                      <a:pt x="78" y="48"/>
                      <a:pt x="73" y="48"/>
                    </a:cubicBezTo>
                    <a:cubicBezTo>
                      <a:pt x="68" y="47"/>
                      <a:pt x="57" y="44"/>
                      <a:pt x="39" y="37"/>
                    </a:cubicBezTo>
                    <a:close/>
                    <a:moveTo>
                      <a:pt x="69" y="9"/>
                    </a:moveTo>
                    <a:cubicBezTo>
                      <a:pt x="50" y="2"/>
                      <a:pt x="37" y="0"/>
                      <a:pt x="27" y="1"/>
                    </a:cubicBezTo>
                    <a:cubicBezTo>
                      <a:pt x="18" y="3"/>
                      <a:pt x="11" y="7"/>
                      <a:pt x="6" y="14"/>
                    </a:cubicBezTo>
                    <a:cubicBezTo>
                      <a:pt x="6" y="14"/>
                      <a:pt x="6" y="14"/>
                      <a:pt x="6" y="14"/>
                    </a:cubicBezTo>
                    <a:cubicBezTo>
                      <a:pt x="1" y="21"/>
                      <a:pt x="0" y="27"/>
                      <a:pt x="3" y="34"/>
                    </a:cubicBezTo>
                    <a:cubicBezTo>
                      <a:pt x="6" y="40"/>
                      <a:pt x="17" y="47"/>
                      <a:pt x="36" y="54"/>
                    </a:cubicBezTo>
                    <a:cubicBezTo>
                      <a:pt x="51" y="60"/>
                      <a:pt x="63" y="62"/>
                      <a:pt x="74" y="61"/>
                    </a:cubicBezTo>
                    <a:cubicBezTo>
                      <a:pt x="84" y="60"/>
                      <a:pt x="91" y="56"/>
                      <a:pt x="97" y="48"/>
                    </a:cubicBezTo>
                    <a:cubicBezTo>
                      <a:pt x="102" y="42"/>
                      <a:pt x="102" y="36"/>
                      <a:pt x="99" y="29"/>
                    </a:cubicBezTo>
                    <a:cubicBezTo>
                      <a:pt x="96" y="23"/>
                      <a:pt x="86" y="16"/>
                      <a:pt x="69" y="9"/>
                    </a:cubicBezTo>
                    <a:cubicBezTo>
                      <a:pt x="69" y="9"/>
                      <a:pt x="69" y="9"/>
                      <a:pt x="6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7" name="Freeform 135"/>
              <p:cNvSpPr/>
              <p:nvPr/>
            </p:nvSpPr>
            <p:spPr bwMode="auto">
              <a:xfrm>
                <a:off x="3861" y="1940"/>
                <a:ext cx="286" cy="178"/>
              </a:xfrm>
              <a:custGeom>
                <a:avLst/>
                <a:gdLst>
                  <a:gd name="T0" fmla="*/ 51 w 120"/>
                  <a:gd name="T1" fmla="*/ 6 h 75"/>
                  <a:gd name="T2" fmla="*/ 19 w 120"/>
                  <a:gd name="T3" fmla="*/ 13 h 75"/>
                  <a:gd name="T4" fmla="*/ 19 w 120"/>
                  <a:gd name="T5" fmla="*/ 30 h 75"/>
                  <a:gd name="T6" fmla="*/ 19 w 120"/>
                  <a:gd name="T7" fmla="*/ 31 h 75"/>
                  <a:gd name="T8" fmla="*/ 10 w 120"/>
                  <a:gd name="T9" fmla="*/ 27 h 75"/>
                  <a:gd name="T10" fmla="*/ 0 w 120"/>
                  <a:gd name="T11" fmla="*/ 41 h 75"/>
                  <a:gd name="T12" fmla="*/ 89 w 120"/>
                  <a:gd name="T13" fmla="*/ 75 h 75"/>
                  <a:gd name="T14" fmla="*/ 98 w 120"/>
                  <a:gd name="T15" fmla="*/ 61 h 75"/>
                  <a:gd name="T16" fmla="*/ 34 w 120"/>
                  <a:gd name="T17" fmla="*/ 37 h 75"/>
                  <a:gd name="T18" fmla="*/ 26 w 120"/>
                  <a:gd name="T19" fmla="*/ 31 h 75"/>
                  <a:gd name="T20" fmla="*/ 27 w 120"/>
                  <a:gd name="T21" fmla="*/ 24 h 75"/>
                  <a:gd name="T22" fmla="*/ 46 w 120"/>
                  <a:gd name="T23" fmla="*/ 21 h 75"/>
                  <a:gd name="T24" fmla="*/ 46 w 120"/>
                  <a:gd name="T25" fmla="*/ 21 h 75"/>
                  <a:gd name="T26" fmla="*/ 110 w 120"/>
                  <a:gd name="T27" fmla="*/ 45 h 75"/>
                  <a:gd name="T28" fmla="*/ 120 w 120"/>
                  <a:gd name="T29" fmla="*/ 32 h 75"/>
                  <a:gd name="T30" fmla="*/ 51 w 120"/>
                  <a:gd name="T31"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5">
                    <a:moveTo>
                      <a:pt x="51" y="6"/>
                    </a:moveTo>
                    <a:cubicBezTo>
                      <a:pt x="37" y="0"/>
                      <a:pt x="26" y="3"/>
                      <a:pt x="19" y="13"/>
                    </a:cubicBezTo>
                    <a:cubicBezTo>
                      <a:pt x="15" y="19"/>
                      <a:pt x="15" y="25"/>
                      <a:pt x="19" y="30"/>
                    </a:cubicBezTo>
                    <a:cubicBezTo>
                      <a:pt x="19" y="31"/>
                      <a:pt x="19" y="31"/>
                      <a:pt x="19" y="31"/>
                    </a:cubicBezTo>
                    <a:cubicBezTo>
                      <a:pt x="10" y="27"/>
                      <a:pt x="10" y="27"/>
                      <a:pt x="10" y="27"/>
                    </a:cubicBezTo>
                    <a:cubicBezTo>
                      <a:pt x="0" y="41"/>
                      <a:pt x="0" y="41"/>
                      <a:pt x="0" y="41"/>
                    </a:cubicBezTo>
                    <a:cubicBezTo>
                      <a:pt x="89" y="75"/>
                      <a:pt x="89" y="75"/>
                      <a:pt x="89" y="75"/>
                    </a:cubicBezTo>
                    <a:cubicBezTo>
                      <a:pt x="98" y="61"/>
                      <a:pt x="98" y="61"/>
                      <a:pt x="98" y="61"/>
                    </a:cubicBezTo>
                    <a:cubicBezTo>
                      <a:pt x="34" y="37"/>
                      <a:pt x="34" y="37"/>
                      <a:pt x="34" y="37"/>
                    </a:cubicBezTo>
                    <a:cubicBezTo>
                      <a:pt x="30" y="35"/>
                      <a:pt x="28" y="33"/>
                      <a:pt x="26" y="31"/>
                    </a:cubicBezTo>
                    <a:cubicBezTo>
                      <a:pt x="25" y="29"/>
                      <a:pt x="25" y="26"/>
                      <a:pt x="27" y="24"/>
                    </a:cubicBezTo>
                    <a:cubicBezTo>
                      <a:pt x="31" y="18"/>
                      <a:pt x="37" y="17"/>
                      <a:pt x="46" y="21"/>
                    </a:cubicBezTo>
                    <a:cubicBezTo>
                      <a:pt x="46" y="21"/>
                      <a:pt x="46" y="21"/>
                      <a:pt x="46" y="21"/>
                    </a:cubicBezTo>
                    <a:cubicBezTo>
                      <a:pt x="110" y="45"/>
                      <a:pt x="110" y="45"/>
                      <a:pt x="110" y="45"/>
                    </a:cubicBezTo>
                    <a:cubicBezTo>
                      <a:pt x="120" y="32"/>
                      <a:pt x="120" y="32"/>
                      <a:pt x="120" y="32"/>
                    </a:cubicBezTo>
                    <a:cubicBezTo>
                      <a:pt x="51" y="6"/>
                      <a:pt x="51" y="6"/>
                      <a:pt x="5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8" name="Freeform 136"/>
              <p:cNvSpPr>
                <a:spLocks noEditPoints="1"/>
              </p:cNvSpPr>
              <p:nvPr/>
            </p:nvSpPr>
            <p:spPr bwMode="auto">
              <a:xfrm>
                <a:off x="3907" y="1593"/>
                <a:ext cx="445" cy="290"/>
              </a:xfrm>
              <a:custGeom>
                <a:avLst/>
                <a:gdLst>
                  <a:gd name="T0" fmla="*/ 137 w 187"/>
                  <a:gd name="T1" fmla="*/ 87 h 122"/>
                  <a:gd name="T2" fmla="*/ 92 w 187"/>
                  <a:gd name="T3" fmla="*/ 70 h 122"/>
                  <a:gd name="T4" fmla="*/ 93 w 187"/>
                  <a:gd name="T5" fmla="*/ 68 h 122"/>
                  <a:gd name="T6" fmla="*/ 102 w 187"/>
                  <a:gd name="T7" fmla="*/ 59 h 122"/>
                  <a:gd name="T8" fmla="*/ 115 w 187"/>
                  <a:gd name="T9" fmla="*/ 59 h 122"/>
                  <a:gd name="T10" fmla="*/ 149 w 187"/>
                  <a:gd name="T11" fmla="*/ 72 h 122"/>
                  <a:gd name="T12" fmla="*/ 152 w 187"/>
                  <a:gd name="T13" fmla="*/ 83 h 122"/>
                  <a:gd name="T14" fmla="*/ 137 w 187"/>
                  <a:gd name="T15" fmla="*/ 87 h 122"/>
                  <a:gd name="T16" fmla="*/ 76 w 187"/>
                  <a:gd name="T17" fmla="*/ 64 h 122"/>
                  <a:gd name="T18" fmla="*/ 38 w 187"/>
                  <a:gd name="T19" fmla="*/ 50 h 122"/>
                  <a:gd name="T20" fmla="*/ 35 w 187"/>
                  <a:gd name="T21" fmla="*/ 38 h 122"/>
                  <a:gd name="T22" fmla="*/ 60 w 187"/>
                  <a:gd name="T23" fmla="*/ 36 h 122"/>
                  <a:gd name="T24" fmla="*/ 75 w 187"/>
                  <a:gd name="T25" fmla="*/ 42 h 122"/>
                  <a:gd name="T26" fmla="*/ 76 w 187"/>
                  <a:gd name="T27" fmla="*/ 63 h 122"/>
                  <a:gd name="T28" fmla="*/ 76 w 187"/>
                  <a:gd name="T29" fmla="*/ 64 h 122"/>
                  <a:gd name="T30" fmla="*/ 71 w 187"/>
                  <a:gd name="T31" fmla="*/ 7 h 122"/>
                  <a:gd name="T32" fmla="*/ 17 w 187"/>
                  <a:gd name="T33" fmla="*/ 31 h 122"/>
                  <a:gd name="T34" fmla="*/ 19 w 187"/>
                  <a:gd name="T35" fmla="*/ 78 h 122"/>
                  <a:gd name="T36" fmla="*/ 116 w 187"/>
                  <a:gd name="T37" fmla="*/ 115 h 122"/>
                  <a:gd name="T38" fmla="*/ 170 w 187"/>
                  <a:gd name="T39" fmla="*/ 89 h 122"/>
                  <a:gd name="T40" fmla="*/ 161 w 187"/>
                  <a:gd name="T41" fmla="*/ 41 h 122"/>
                  <a:gd name="T42" fmla="*/ 134 w 187"/>
                  <a:gd name="T43" fmla="*/ 31 h 122"/>
                  <a:gd name="T44" fmla="*/ 99 w 187"/>
                  <a:gd name="T45" fmla="*/ 45 h 122"/>
                  <a:gd name="T46" fmla="*/ 92 w 187"/>
                  <a:gd name="T47" fmla="*/ 15 h 122"/>
                  <a:gd name="T48" fmla="*/ 71 w 187"/>
                  <a:gd name="T49"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122">
                    <a:moveTo>
                      <a:pt x="137" y="87"/>
                    </a:moveTo>
                    <a:cubicBezTo>
                      <a:pt x="92" y="70"/>
                      <a:pt x="92" y="70"/>
                      <a:pt x="92" y="70"/>
                    </a:cubicBezTo>
                    <a:cubicBezTo>
                      <a:pt x="93" y="68"/>
                      <a:pt x="93" y="68"/>
                      <a:pt x="93" y="68"/>
                    </a:cubicBezTo>
                    <a:cubicBezTo>
                      <a:pt x="97" y="64"/>
                      <a:pt x="100" y="61"/>
                      <a:pt x="102" y="59"/>
                    </a:cubicBezTo>
                    <a:cubicBezTo>
                      <a:pt x="106" y="57"/>
                      <a:pt x="110" y="57"/>
                      <a:pt x="115" y="59"/>
                    </a:cubicBezTo>
                    <a:cubicBezTo>
                      <a:pt x="149" y="72"/>
                      <a:pt x="149" y="72"/>
                      <a:pt x="149" y="72"/>
                    </a:cubicBezTo>
                    <a:cubicBezTo>
                      <a:pt x="155" y="74"/>
                      <a:pt x="156" y="78"/>
                      <a:pt x="152" y="83"/>
                    </a:cubicBezTo>
                    <a:cubicBezTo>
                      <a:pt x="148" y="88"/>
                      <a:pt x="143" y="90"/>
                      <a:pt x="137" y="87"/>
                    </a:cubicBezTo>
                    <a:close/>
                    <a:moveTo>
                      <a:pt x="76" y="64"/>
                    </a:moveTo>
                    <a:cubicBezTo>
                      <a:pt x="38" y="50"/>
                      <a:pt x="38" y="50"/>
                      <a:pt x="38" y="50"/>
                    </a:cubicBezTo>
                    <a:cubicBezTo>
                      <a:pt x="32" y="47"/>
                      <a:pt x="31" y="44"/>
                      <a:pt x="35" y="38"/>
                    </a:cubicBezTo>
                    <a:cubicBezTo>
                      <a:pt x="39" y="32"/>
                      <a:pt x="47" y="32"/>
                      <a:pt x="60" y="36"/>
                    </a:cubicBezTo>
                    <a:cubicBezTo>
                      <a:pt x="75" y="42"/>
                      <a:pt x="75" y="42"/>
                      <a:pt x="75" y="42"/>
                    </a:cubicBezTo>
                    <a:cubicBezTo>
                      <a:pt x="83" y="45"/>
                      <a:pt x="84" y="52"/>
                      <a:pt x="76" y="63"/>
                    </a:cubicBezTo>
                    <a:cubicBezTo>
                      <a:pt x="76" y="64"/>
                      <a:pt x="76" y="64"/>
                      <a:pt x="76" y="64"/>
                    </a:cubicBezTo>
                    <a:close/>
                    <a:moveTo>
                      <a:pt x="71" y="7"/>
                    </a:moveTo>
                    <a:cubicBezTo>
                      <a:pt x="52" y="0"/>
                      <a:pt x="34" y="8"/>
                      <a:pt x="17" y="31"/>
                    </a:cubicBezTo>
                    <a:cubicBezTo>
                      <a:pt x="0" y="55"/>
                      <a:pt x="1" y="71"/>
                      <a:pt x="19" y="78"/>
                    </a:cubicBezTo>
                    <a:cubicBezTo>
                      <a:pt x="116" y="115"/>
                      <a:pt x="116" y="115"/>
                      <a:pt x="116" y="115"/>
                    </a:cubicBezTo>
                    <a:cubicBezTo>
                      <a:pt x="135" y="122"/>
                      <a:pt x="153" y="113"/>
                      <a:pt x="170" y="89"/>
                    </a:cubicBezTo>
                    <a:cubicBezTo>
                      <a:pt x="187" y="66"/>
                      <a:pt x="184" y="50"/>
                      <a:pt x="161" y="41"/>
                    </a:cubicBezTo>
                    <a:cubicBezTo>
                      <a:pt x="134" y="31"/>
                      <a:pt x="134" y="31"/>
                      <a:pt x="134" y="31"/>
                    </a:cubicBezTo>
                    <a:cubicBezTo>
                      <a:pt x="123" y="27"/>
                      <a:pt x="111" y="31"/>
                      <a:pt x="99" y="45"/>
                    </a:cubicBezTo>
                    <a:cubicBezTo>
                      <a:pt x="108" y="30"/>
                      <a:pt x="106" y="20"/>
                      <a:pt x="92" y="15"/>
                    </a:cubicBezTo>
                    <a:cubicBezTo>
                      <a:pt x="71" y="7"/>
                      <a:pt x="71" y="7"/>
                      <a:pt x="7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4" name="Group 139"/>
            <p:cNvGrpSpPr>
              <a:grpSpLocks noChangeAspect="1"/>
            </p:cNvGrpSpPr>
            <p:nvPr/>
          </p:nvGrpSpPr>
          <p:grpSpPr bwMode="auto">
            <a:xfrm>
              <a:off x="6242917" y="875829"/>
              <a:ext cx="968687" cy="991089"/>
              <a:chOff x="3304" y="1600"/>
              <a:chExt cx="1081" cy="1106"/>
            </a:xfrm>
            <a:solidFill>
              <a:schemeClr val="bg1"/>
            </a:solidFill>
          </p:grpSpPr>
          <p:sp>
            <p:nvSpPr>
              <p:cNvPr id="115" name="Freeform 140"/>
              <p:cNvSpPr>
                <a:spLocks noEditPoints="1"/>
              </p:cNvSpPr>
              <p:nvPr/>
            </p:nvSpPr>
            <p:spPr bwMode="auto">
              <a:xfrm>
                <a:off x="3304" y="2492"/>
                <a:ext cx="345" cy="214"/>
              </a:xfrm>
              <a:custGeom>
                <a:avLst/>
                <a:gdLst>
                  <a:gd name="T0" fmla="*/ 83 w 145"/>
                  <a:gd name="T1" fmla="*/ 67 h 90"/>
                  <a:gd name="T2" fmla="*/ 62 w 145"/>
                  <a:gd name="T3" fmla="*/ 58 h 90"/>
                  <a:gd name="T4" fmla="*/ 55 w 145"/>
                  <a:gd name="T5" fmla="*/ 55 h 90"/>
                  <a:gd name="T6" fmla="*/ 24 w 145"/>
                  <a:gd name="T7" fmla="*/ 37 h 90"/>
                  <a:gd name="T8" fmla="*/ 23 w 145"/>
                  <a:gd name="T9" fmla="*/ 22 h 90"/>
                  <a:gd name="T10" fmla="*/ 39 w 145"/>
                  <a:gd name="T11" fmla="*/ 16 h 90"/>
                  <a:gd name="T12" fmla="*/ 62 w 145"/>
                  <a:gd name="T13" fmla="*/ 23 h 90"/>
                  <a:gd name="T14" fmla="*/ 86 w 145"/>
                  <a:gd name="T15" fmla="*/ 32 h 90"/>
                  <a:gd name="T16" fmla="*/ 90 w 145"/>
                  <a:gd name="T17" fmla="*/ 34 h 90"/>
                  <a:gd name="T18" fmla="*/ 125 w 145"/>
                  <a:gd name="T19" fmla="*/ 55 h 90"/>
                  <a:gd name="T20" fmla="*/ 124 w 145"/>
                  <a:gd name="T21" fmla="*/ 67 h 90"/>
                  <a:gd name="T22" fmla="*/ 102 w 145"/>
                  <a:gd name="T23" fmla="*/ 73 h 90"/>
                  <a:gd name="T24" fmla="*/ 83 w 145"/>
                  <a:gd name="T25" fmla="*/ 67 h 90"/>
                  <a:gd name="T26" fmla="*/ 76 w 145"/>
                  <a:gd name="T27" fmla="*/ 9 h 90"/>
                  <a:gd name="T28" fmla="*/ 41 w 145"/>
                  <a:gd name="T29" fmla="*/ 1 h 90"/>
                  <a:gd name="T30" fmla="*/ 9 w 145"/>
                  <a:gd name="T31" fmla="*/ 17 h 90"/>
                  <a:gd name="T32" fmla="*/ 4 w 145"/>
                  <a:gd name="T33" fmla="*/ 43 h 90"/>
                  <a:gd name="T34" fmla="*/ 51 w 145"/>
                  <a:gd name="T35" fmla="*/ 73 h 90"/>
                  <a:gd name="T36" fmla="*/ 72 w 145"/>
                  <a:gd name="T37" fmla="*/ 82 h 90"/>
                  <a:gd name="T38" fmla="*/ 94 w 145"/>
                  <a:gd name="T39" fmla="*/ 88 h 90"/>
                  <a:gd name="T40" fmla="*/ 118 w 145"/>
                  <a:gd name="T41" fmla="*/ 87 h 90"/>
                  <a:gd name="T42" fmla="*/ 137 w 145"/>
                  <a:gd name="T43" fmla="*/ 73 h 90"/>
                  <a:gd name="T44" fmla="*/ 145 w 145"/>
                  <a:gd name="T45" fmla="*/ 54 h 90"/>
                  <a:gd name="T46" fmla="*/ 134 w 145"/>
                  <a:gd name="T47" fmla="*/ 38 h 90"/>
                  <a:gd name="T48" fmla="*/ 93 w 145"/>
                  <a:gd name="T49" fmla="*/ 17 h 90"/>
                  <a:gd name="T50" fmla="*/ 76 w 145"/>
                  <a:gd name="T51"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90">
                    <a:moveTo>
                      <a:pt x="83" y="67"/>
                    </a:moveTo>
                    <a:cubicBezTo>
                      <a:pt x="77" y="65"/>
                      <a:pt x="70" y="62"/>
                      <a:pt x="62" y="58"/>
                    </a:cubicBezTo>
                    <a:cubicBezTo>
                      <a:pt x="55" y="55"/>
                      <a:pt x="55" y="55"/>
                      <a:pt x="55" y="55"/>
                    </a:cubicBezTo>
                    <a:cubicBezTo>
                      <a:pt x="39" y="48"/>
                      <a:pt x="29" y="42"/>
                      <a:pt x="24" y="37"/>
                    </a:cubicBezTo>
                    <a:cubicBezTo>
                      <a:pt x="19" y="33"/>
                      <a:pt x="19" y="28"/>
                      <a:pt x="23" y="22"/>
                    </a:cubicBezTo>
                    <a:cubicBezTo>
                      <a:pt x="27" y="18"/>
                      <a:pt x="32" y="16"/>
                      <a:pt x="39" y="16"/>
                    </a:cubicBezTo>
                    <a:cubicBezTo>
                      <a:pt x="44" y="16"/>
                      <a:pt x="52" y="18"/>
                      <a:pt x="62" y="23"/>
                    </a:cubicBezTo>
                    <a:cubicBezTo>
                      <a:pt x="69" y="25"/>
                      <a:pt x="77" y="28"/>
                      <a:pt x="86" y="32"/>
                    </a:cubicBezTo>
                    <a:cubicBezTo>
                      <a:pt x="90" y="34"/>
                      <a:pt x="90" y="34"/>
                      <a:pt x="90" y="34"/>
                    </a:cubicBezTo>
                    <a:cubicBezTo>
                      <a:pt x="111" y="44"/>
                      <a:pt x="122" y="50"/>
                      <a:pt x="125" y="55"/>
                    </a:cubicBezTo>
                    <a:cubicBezTo>
                      <a:pt x="127" y="60"/>
                      <a:pt x="127" y="64"/>
                      <a:pt x="124" y="67"/>
                    </a:cubicBezTo>
                    <a:cubicBezTo>
                      <a:pt x="119" y="73"/>
                      <a:pt x="112" y="75"/>
                      <a:pt x="102" y="73"/>
                    </a:cubicBezTo>
                    <a:cubicBezTo>
                      <a:pt x="97" y="72"/>
                      <a:pt x="91" y="70"/>
                      <a:pt x="83" y="67"/>
                    </a:cubicBezTo>
                    <a:close/>
                    <a:moveTo>
                      <a:pt x="76" y="9"/>
                    </a:moveTo>
                    <a:cubicBezTo>
                      <a:pt x="62" y="4"/>
                      <a:pt x="50" y="1"/>
                      <a:pt x="41" y="1"/>
                    </a:cubicBezTo>
                    <a:cubicBezTo>
                      <a:pt x="29" y="0"/>
                      <a:pt x="19" y="6"/>
                      <a:pt x="9" y="17"/>
                    </a:cubicBezTo>
                    <a:cubicBezTo>
                      <a:pt x="1" y="27"/>
                      <a:pt x="0" y="35"/>
                      <a:pt x="4" y="43"/>
                    </a:cubicBezTo>
                    <a:cubicBezTo>
                      <a:pt x="8" y="51"/>
                      <a:pt x="24" y="61"/>
                      <a:pt x="51" y="73"/>
                    </a:cubicBezTo>
                    <a:cubicBezTo>
                      <a:pt x="59" y="76"/>
                      <a:pt x="66" y="79"/>
                      <a:pt x="72" y="82"/>
                    </a:cubicBezTo>
                    <a:cubicBezTo>
                      <a:pt x="81" y="85"/>
                      <a:pt x="89" y="87"/>
                      <a:pt x="94" y="88"/>
                    </a:cubicBezTo>
                    <a:cubicBezTo>
                      <a:pt x="104" y="90"/>
                      <a:pt x="112" y="90"/>
                      <a:pt x="118" y="87"/>
                    </a:cubicBezTo>
                    <a:cubicBezTo>
                      <a:pt x="125" y="85"/>
                      <a:pt x="131" y="80"/>
                      <a:pt x="137" y="73"/>
                    </a:cubicBezTo>
                    <a:cubicBezTo>
                      <a:pt x="143" y="66"/>
                      <a:pt x="145" y="60"/>
                      <a:pt x="145" y="54"/>
                    </a:cubicBezTo>
                    <a:cubicBezTo>
                      <a:pt x="144" y="49"/>
                      <a:pt x="141" y="43"/>
                      <a:pt x="134" y="38"/>
                    </a:cubicBezTo>
                    <a:cubicBezTo>
                      <a:pt x="128" y="33"/>
                      <a:pt x="114" y="26"/>
                      <a:pt x="93" y="17"/>
                    </a:cubicBezTo>
                    <a:cubicBezTo>
                      <a:pt x="87" y="14"/>
                      <a:pt x="82" y="11"/>
                      <a:pt x="7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6" name="Freeform 141"/>
              <p:cNvSpPr>
                <a:spLocks noEditPoints="1"/>
              </p:cNvSpPr>
              <p:nvPr/>
            </p:nvSpPr>
            <p:spPr bwMode="auto">
              <a:xfrm>
                <a:off x="3516" y="2382"/>
                <a:ext cx="316" cy="215"/>
              </a:xfrm>
              <a:custGeom>
                <a:avLst/>
                <a:gdLst>
                  <a:gd name="T0" fmla="*/ 66 w 133"/>
                  <a:gd name="T1" fmla="*/ 47 h 90"/>
                  <a:gd name="T2" fmla="*/ 49 w 133"/>
                  <a:gd name="T3" fmla="*/ 40 h 90"/>
                  <a:gd name="T4" fmla="*/ 30 w 133"/>
                  <a:gd name="T5" fmla="*/ 29 h 90"/>
                  <a:gd name="T6" fmla="*/ 29 w 133"/>
                  <a:gd name="T7" fmla="*/ 21 h 90"/>
                  <a:gd name="T8" fmla="*/ 42 w 133"/>
                  <a:gd name="T9" fmla="*/ 17 h 90"/>
                  <a:gd name="T10" fmla="*/ 56 w 133"/>
                  <a:gd name="T11" fmla="*/ 21 h 90"/>
                  <a:gd name="T12" fmla="*/ 68 w 133"/>
                  <a:gd name="T13" fmla="*/ 26 h 90"/>
                  <a:gd name="T14" fmla="*/ 88 w 133"/>
                  <a:gd name="T15" fmla="*/ 38 h 90"/>
                  <a:gd name="T16" fmla="*/ 90 w 133"/>
                  <a:gd name="T17" fmla="*/ 48 h 90"/>
                  <a:gd name="T18" fmla="*/ 77 w 133"/>
                  <a:gd name="T19" fmla="*/ 51 h 90"/>
                  <a:gd name="T20" fmla="*/ 66 w 133"/>
                  <a:gd name="T21" fmla="*/ 47 h 90"/>
                  <a:gd name="T22" fmla="*/ 66 w 133"/>
                  <a:gd name="T23" fmla="*/ 7 h 90"/>
                  <a:gd name="T24" fmla="*/ 41 w 133"/>
                  <a:gd name="T25" fmla="*/ 1 h 90"/>
                  <a:gd name="T26" fmla="*/ 20 w 133"/>
                  <a:gd name="T27" fmla="*/ 9 h 90"/>
                  <a:gd name="T28" fmla="*/ 17 w 133"/>
                  <a:gd name="T29" fmla="*/ 17 h 90"/>
                  <a:gd name="T30" fmla="*/ 20 w 133"/>
                  <a:gd name="T31" fmla="*/ 27 h 90"/>
                  <a:gd name="T32" fmla="*/ 20 w 133"/>
                  <a:gd name="T33" fmla="*/ 27 h 90"/>
                  <a:gd name="T34" fmla="*/ 10 w 133"/>
                  <a:gd name="T35" fmla="*/ 23 h 90"/>
                  <a:gd name="T36" fmla="*/ 0 w 133"/>
                  <a:gd name="T37" fmla="*/ 35 h 90"/>
                  <a:gd name="T38" fmla="*/ 123 w 133"/>
                  <a:gd name="T39" fmla="*/ 90 h 90"/>
                  <a:gd name="T40" fmla="*/ 133 w 133"/>
                  <a:gd name="T41" fmla="*/ 77 h 90"/>
                  <a:gd name="T42" fmla="*/ 86 w 133"/>
                  <a:gd name="T43" fmla="*/ 56 h 90"/>
                  <a:gd name="T44" fmla="*/ 87 w 133"/>
                  <a:gd name="T45" fmla="*/ 56 h 90"/>
                  <a:gd name="T46" fmla="*/ 101 w 133"/>
                  <a:gd name="T47" fmla="*/ 54 h 90"/>
                  <a:gd name="T48" fmla="*/ 108 w 133"/>
                  <a:gd name="T49" fmla="*/ 48 h 90"/>
                  <a:gd name="T50" fmla="*/ 109 w 133"/>
                  <a:gd name="T51" fmla="*/ 32 h 90"/>
                  <a:gd name="T52" fmla="*/ 77 w 133"/>
                  <a:gd name="T53" fmla="*/ 12 h 90"/>
                  <a:gd name="T54" fmla="*/ 66 w 133"/>
                  <a:gd name="T55"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90">
                    <a:moveTo>
                      <a:pt x="66" y="47"/>
                    </a:moveTo>
                    <a:cubicBezTo>
                      <a:pt x="61" y="45"/>
                      <a:pt x="56" y="43"/>
                      <a:pt x="49" y="40"/>
                    </a:cubicBezTo>
                    <a:cubicBezTo>
                      <a:pt x="40" y="36"/>
                      <a:pt x="33" y="32"/>
                      <a:pt x="30" y="29"/>
                    </a:cubicBezTo>
                    <a:cubicBezTo>
                      <a:pt x="27" y="26"/>
                      <a:pt x="27" y="24"/>
                      <a:pt x="29" y="21"/>
                    </a:cubicBezTo>
                    <a:cubicBezTo>
                      <a:pt x="32" y="17"/>
                      <a:pt x="36" y="16"/>
                      <a:pt x="42" y="17"/>
                    </a:cubicBezTo>
                    <a:cubicBezTo>
                      <a:pt x="46" y="18"/>
                      <a:pt x="50" y="19"/>
                      <a:pt x="56" y="21"/>
                    </a:cubicBezTo>
                    <a:cubicBezTo>
                      <a:pt x="60" y="23"/>
                      <a:pt x="64" y="24"/>
                      <a:pt x="68" y="26"/>
                    </a:cubicBezTo>
                    <a:cubicBezTo>
                      <a:pt x="78" y="31"/>
                      <a:pt x="85" y="35"/>
                      <a:pt x="88" y="38"/>
                    </a:cubicBezTo>
                    <a:cubicBezTo>
                      <a:pt x="92" y="41"/>
                      <a:pt x="92" y="45"/>
                      <a:pt x="90" y="48"/>
                    </a:cubicBezTo>
                    <a:cubicBezTo>
                      <a:pt x="87" y="51"/>
                      <a:pt x="82" y="52"/>
                      <a:pt x="77" y="51"/>
                    </a:cubicBezTo>
                    <a:cubicBezTo>
                      <a:pt x="74" y="50"/>
                      <a:pt x="70" y="49"/>
                      <a:pt x="66" y="47"/>
                    </a:cubicBezTo>
                    <a:close/>
                    <a:moveTo>
                      <a:pt x="66" y="7"/>
                    </a:moveTo>
                    <a:cubicBezTo>
                      <a:pt x="56" y="3"/>
                      <a:pt x="47" y="1"/>
                      <a:pt x="41" y="1"/>
                    </a:cubicBezTo>
                    <a:cubicBezTo>
                      <a:pt x="32" y="0"/>
                      <a:pt x="25" y="3"/>
                      <a:pt x="20" y="9"/>
                    </a:cubicBezTo>
                    <a:cubicBezTo>
                      <a:pt x="18" y="12"/>
                      <a:pt x="17" y="15"/>
                      <a:pt x="17" y="17"/>
                    </a:cubicBezTo>
                    <a:cubicBezTo>
                      <a:pt x="17" y="20"/>
                      <a:pt x="18" y="23"/>
                      <a:pt x="20" y="27"/>
                    </a:cubicBezTo>
                    <a:cubicBezTo>
                      <a:pt x="20" y="27"/>
                      <a:pt x="20" y="27"/>
                      <a:pt x="20" y="27"/>
                    </a:cubicBezTo>
                    <a:cubicBezTo>
                      <a:pt x="10" y="23"/>
                      <a:pt x="10" y="23"/>
                      <a:pt x="10" y="23"/>
                    </a:cubicBezTo>
                    <a:cubicBezTo>
                      <a:pt x="0" y="35"/>
                      <a:pt x="0" y="35"/>
                      <a:pt x="0" y="35"/>
                    </a:cubicBezTo>
                    <a:cubicBezTo>
                      <a:pt x="123" y="90"/>
                      <a:pt x="123" y="90"/>
                      <a:pt x="123" y="90"/>
                    </a:cubicBezTo>
                    <a:cubicBezTo>
                      <a:pt x="133" y="77"/>
                      <a:pt x="133" y="77"/>
                      <a:pt x="133" y="77"/>
                    </a:cubicBezTo>
                    <a:cubicBezTo>
                      <a:pt x="86" y="56"/>
                      <a:pt x="86" y="56"/>
                      <a:pt x="86" y="56"/>
                    </a:cubicBezTo>
                    <a:cubicBezTo>
                      <a:pt x="87" y="56"/>
                      <a:pt x="87" y="56"/>
                      <a:pt x="87" y="56"/>
                    </a:cubicBezTo>
                    <a:cubicBezTo>
                      <a:pt x="93" y="56"/>
                      <a:pt x="98" y="55"/>
                      <a:pt x="101" y="54"/>
                    </a:cubicBezTo>
                    <a:cubicBezTo>
                      <a:pt x="103" y="52"/>
                      <a:pt x="106" y="51"/>
                      <a:pt x="108" y="48"/>
                    </a:cubicBezTo>
                    <a:cubicBezTo>
                      <a:pt x="113" y="43"/>
                      <a:pt x="113" y="37"/>
                      <a:pt x="109" y="32"/>
                    </a:cubicBezTo>
                    <a:cubicBezTo>
                      <a:pt x="105" y="26"/>
                      <a:pt x="94" y="20"/>
                      <a:pt x="77" y="12"/>
                    </a:cubicBezTo>
                    <a:cubicBezTo>
                      <a:pt x="73" y="10"/>
                      <a:pt x="69" y="9"/>
                      <a:pt x="6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7" name="Freeform 142"/>
              <p:cNvSpPr/>
              <p:nvPr/>
            </p:nvSpPr>
            <p:spPr bwMode="auto">
              <a:xfrm>
                <a:off x="3580" y="2268"/>
                <a:ext cx="283" cy="145"/>
              </a:xfrm>
              <a:custGeom>
                <a:avLst/>
                <a:gdLst>
                  <a:gd name="T0" fmla="*/ 97 w 283"/>
                  <a:gd name="T1" fmla="*/ 5 h 145"/>
                  <a:gd name="T2" fmla="*/ 81 w 283"/>
                  <a:gd name="T3" fmla="*/ 24 h 145"/>
                  <a:gd name="T4" fmla="*/ 26 w 283"/>
                  <a:gd name="T5" fmla="*/ 0 h 145"/>
                  <a:gd name="T6" fmla="*/ 0 w 283"/>
                  <a:gd name="T7" fmla="*/ 29 h 145"/>
                  <a:gd name="T8" fmla="*/ 57 w 283"/>
                  <a:gd name="T9" fmla="*/ 55 h 145"/>
                  <a:gd name="T10" fmla="*/ 40 w 283"/>
                  <a:gd name="T11" fmla="*/ 74 h 145"/>
                  <a:gd name="T12" fmla="*/ 69 w 283"/>
                  <a:gd name="T13" fmla="*/ 86 h 145"/>
                  <a:gd name="T14" fmla="*/ 85 w 283"/>
                  <a:gd name="T15" fmla="*/ 67 h 145"/>
                  <a:gd name="T16" fmla="*/ 256 w 283"/>
                  <a:gd name="T17" fmla="*/ 145 h 145"/>
                  <a:gd name="T18" fmla="*/ 283 w 283"/>
                  <a:gd name="T19" fmla="*/ 114 h 145"/>
                  <a:gd name="T20" fmla="*/ 112 w 283"/>
                  <a:gd name="T21" fmla="*/ 38 h 145"/>
                  <a:gd name="T22" fmla="*/ 126 w 283"/>
                  <a:gd name="T23" fmla="*/ 17 h 145"/>
                  <a:gd name="T24" fmla="*/ 97 w 283"/>
                  <a:gd name="T25" fmla="*/ 5 h 145"/>
                  <a:gd name="T26" fmla="*/ 97 w 283"/>
                  <a:gd name="T27" fmla="*/ 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145">
                    <a:moveTo>
                      <a:pt x="97" y="5"/>
                    </a:moveTo>
                    <a:lnTo>
                      <a:pt x="81" y="24"/>
                    </a:lnTo>
                    <a:lnTo>
                      <a:pt x="26" y="0"/>
                    </a:lnTo>
                    <a:lnTo>
                      <a:pt x="0" y="29"/>
                    </a:lnTo>
                    <a:lnTo>
                      <a:pt x="57" y="55"/>
                    </a:lnTo>
                    <a:lnTo>
                      <a:pt x="40" y="74"/>
                    </a:lnTo>
                    <a:lnTo>
                      <a:pt x="69" y="86"/>
                    </a:lnTo>
                    <a:lnTo>
                      <a:pt x="85" y="67"/>
                    </a:lnTo>
                    <a:lnTo>
                      <a:pt x="256" y="145"/>
                    </a:lnTo>
                    <a:lnTo>
                      <a:pt x="283" y="114"/>
                    </a:lnTo>
                    <a:lnTo>
                      <a:pt x="112" y="38"/>
                    </a:lnTo>
                    <a:lnTo>
                      <a:pt x="126" y="17"/>
                    </a:lnTo>
                    <a:lnTo>
                      <a:pt x="97" y="5"/>
                    </a:lnTo>
                    <a:lnTo>
                      <a:pt x="9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8" name="Freeform 143"/>
              <p:cNvSpPr>
                <a:spLocks noEditPoints="1"/>
              </p:cNvSpPr>
              <p:nvPr/>
            </p:nvSpPr>
            <p:spPr bwMode="auto">
              <a:xfrm>
                <a:off x="3627" y="2180"/>
                <a:ext cx="302" cy="152"/>
              </a:xfrm>
              <a:custGeom>
                <a:avLst/>
                <a:gdLst>
                  <a:gd name="T0" fmla="*/ 42 w 127"/>
                  <a:gd name="T1" fmla="*/ 14 h 64"/>
                  <a:gd name="T2" fmla="*/ 31 w 127"/>
                  <a:gd name="T3" fmla="*/ 26 h 64"/>
                  <a:gd name="T4" fmla="*/ 116 w 127"/>
                  <a:gd name="T5" fmla="*/ 64 h 64"/>
                  <a:gd name="T6" fmla="*/ 127 w 127"/>
                  <a:gd name="T7" fmla="*/ 51 h 64"/>
                  <a:gd name="T8" fmla="*/ 42 w 127"/>
                  <a:gd name="T9" fmla="*/ 14 h 64"/>
                  <a:gd name="T10" fmla="*/ 16 w 127"/>
                  <a:gd name="T11" fmla="*/ 1 h 64"/>
                  <a:gd name="T12" fmla="*/ 9 w 127"/>
                  <a:gd name="T13" fmla="*/ 1 h 64"/>
                  <a:gd name="T14" fmla="*/ 2 w 127"/>
                  <a:gd name="T15" fmla="*/ 4 h 64"/>
                  <a:gd name="T16" fmla="*/ 1 w 127"/>
                  <a:gd name="T17" fmla="*/ 10 h 64"/>
                  <a:gd name="T18" fmla="*/ 5 w 127"/>
                  <a:gd name="T19" fmla="*/ 15 h 64"/>
                  <a:gd name="T20" fmla="*/ 6 w 127"/>
                  <a:gd name="T21" fmla="*/ 15 h 64"/>
                  <a:gd name="T22" fmla="*/ 13 w 127"/>
                  <a:gd name="T23" fmla="*/ 16 h 64"/>
                  <a:gd name="T24" fmla="*/ 20 w 127"/>
                  <a:gd name="T25" fmla="*/ 12 h 64"/>
                  <a:gd name="T26" fmla="*/ 21 w 127"/>
                  <a:gd name="T27" fmla="*/ 6 h 64"/>
                  <a:gd name="T28" fmla="*/ 17 w 127"/>
                  <a:gd name="T29" fmla="*/ 1 h 64"/>
                  <a:gd name="T30" fmla="*/ 16 w 127"/>
                  <a:gd name="T31"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64">
                    <a:moveTo>
                      <a:pt x="42" y="14"/>
                    </a:moveTo>
                    <a:cubicBezTo>
                      <a:pt x="31" y="26"/>
                      <a:pt x="31" y="26"/>
                      <a:pt x="31" y="26"/>
                    </a:cubicBezTo>
                    <a:cubicBezTo>
                      <a:pt x="116" y="64"/>
                      <a:pt x="116" y="64"/>
                      <a:pt x="116" y="64"/>
                    </a:cubicBezTo>
                    <a:cubicBezTo>
                      <a:pt x="127" y="51"/>
                      <a:pt x="127" y="51"/>
                      <a:pt x="127" y="51"/>
                    </a:cubicBezTo>
                    <a:cubicBezTo>
                      <a:pt x="42" y="14"/>
                      <a:pt x="42" y="14"/>
                      <a:pt x="42" y="14"/>
                    </a:cubicBezTo>
                    <a:close/>
                    <a:moveTo>
                      <a:pt x="16" y="1"/>
                    </a:moveTo>
                    <a:cubicBezTo>
                      <a:pt x="14" y="0"/>
                      <a:pt x="11" y="0"/>
                      <a:pt x="9" y="1"/>
                    </a:cubicBezTo>
                    <a:cubicBezTo>
                      <a:pt x="6" y="1"/>
                      <a:pt x="4" y="2"/>
                      <a:pt x="2" y="4"/>
                    </a:cubicBezTo>
                    <a:cubicBezTo>
                      <a:pt x="0" y="6"/>
                      <a:pt x="0" y="8"/>
                      <a:pt x="1" y="10"/>
                    </a:cubicBezTo>
                    <a:cubicBezTo>
                      <a:pt x="1" y="13"/>
                      <a:pt x="3" y="14"/>
                      <a:pt x="5" y="15"/>
                    </a:cubicBezTo>
                    <a:cubicBezTo>
                      <a:pt x="5" y="15"/>
                      <a:pt x="5" y="15"/>
                      <a:pt x="6" y="15"/>
                    </a:cubicBezTo>
                    <a:cubicBezTo>
                      <a:pt x="8" y="16"/>
                      <a:pt x="10" y="16"/>
                      <a:pt x="13" y="16"/>
                    </a:cubicBezTo>
                    <a:cubicBezTo>
                      <a:pt x="16" y="15"/>
                      <a:pt x="18" y="14"/>
                      <a:pt x="20" y="12"/>
                    </a:cubicBezTo>
                    <a:cubicBezTo>
                      <a:pt x="21" y="10"/>
                      <a:pt x="22" y="8"/>
                      <a:pt x="21" y="6"/>
                    </a:cubicBezTo>
                    <a:cubicBezTo>
                      <a:pt x="20" y="4"/>
                      <a:pt x="19" y="2"/>
                      <a:pt x="17" y="1"/>
                    </a:cubicBezTo>
                    <a:cubicBezTo>
                      <a:pt x="16" y="1"/>
                      <a:pt x="16"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9" name="Freeform 144"/>
              <p:cNvSpPr>
                <a:spLocks noEditPoints="1"/>
              </p:cNvSpPr>
              <p:nvPr/>
            </p:nvSpPr>
            <p:spPr bwMode="auto">
              <a:xfrm>
                <a:off x="3782" y="2092"/>
                <a:ext cx="237" cy="152"/>
              </a:xfrm>
              <a:custGeom>
                <a:avLst/>
                <a:gdLst>
                  <a:gd name="T0" fmla="*/ 56 w 100"/>
                  <a:gd name="T1" fmla="*/ 45 h 64"/>
                  <a:gd name="T2" fmla="*/ 37 w 100"/>
                  <a:gd name="T3" fmla="*/ 37 h 64"/>
                  <a:gd name="T4" fmla="*/ 20 w 100"/>
                  <a:gd name="T5" fmla="*/ 27 h 64"/>
                  <a:gd name="T6" fmla="*/ 20 w 100"/>
                  <a:gd name="T7" fmla="*/ 18 h 64"/>
                  <a:gd name="T8" fmla="*/ 32 w 100"/>
                  <a:gd name="T9" fmla="*/ 15 h 64"/>
                  <a:gd name="T10" fmla="*/ 45 w 100"/>
                  <a:gd name="T11" fmla="*/ 19 h 64"/>
                  <a:gd name="T12" fmla="*/ 62 w 100"/>
                  <a:gd name="T13" fmla="*/ 26 h 64"/>
                  <a:gd name="T14" fmla="*/ 81 w 100"/>
                  <a:gd name="T15" fmla="*/ 37 h 64"/>
                  <a:gd name="T16" fmla="*/ 81 w 100"/>
                  <a:gd name="T17" fmla="*/ 46 h 64"/>
                  <a:gd name="T18" fmla="*/ 70 w 100"/>
                  <a:gd name="T19" fmla="*/ 50 h 64"/>
                  <a:gd name="T20" fmla="*/ 56 w 100"/>
                  <a:gd name="T21" fmla="*/ 45 h 64"/>
                  <a:gd name="T22" fmla="*/ 60 w 100"/>
                  <a:gd name="T23" fmla="*/ 7 h 64"/>
                  <a:gd name="T24" fmla="*/ 29 w 100"/>
                  <a:gd name="T25" fmla="*/ 1 h 64"/>
                  <a:gd name="T26" fmla="*/ 7 w 100"/>
                  <a:gd name="T27" fmla="*/ 12 h 64"/>
                  <a:gd name="T28" fmla="*/ 6 w 100"/>
                  <a:gd name="T29" fmla="*/ 13 h 64"/>
                  <a:gd name="T30" fmla="*/ 2 w 100"/>
                  <a:gd name="T31" fmla="*/ 32 h 64"/>
                  <a:gd name="T32" fmla="*/ 33 w 100"/>
                  <a:gd name="T33" fmla="*/ 54 h 64"/>
                  <a:gd name="T34" fmla="*/ 41 w 100"/>
                  <a:gd name="T35" fmla="*/ 58 h 64"/>
                  <a:gd name="T36" fmla="*/ 70 w 100"/>
                  <a:gd name="T37" fmla="*/ 63 h 64"/>
                  <a:gd name="T38" fmla="*/ 94 w 100"/>
                  <a:gd name="T39" fmla="*/ 51 h 64"/>
                  <a:gd name="T40" fmla="*/ 98 w 100"/>
                  <a:gd name="T41" fmla="*/ 32 h 64"/>
                  <a:gd name="T42" fmla="*/ 69 w 100"/>
                  <a:gd name="T43" fmla="*/ 11 h 64"/>
                  <a:gd name="T44" fmla="*/ 60 w 100"/>
                  <a:gd name="T4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64">
                    <a:moveTo>
                      <a:pt x="56" y="45"/>
                    </a:moveTo>
                    <a:cubicBezTo>
                      <a:pt x="51" y="44"/>
                      <a:pt x="45" y="41"/>
                      <a:pt x="37" y="37"/>
                    </a:cubicBezTo>
                    <a:cubicBezTo>
                      <a:pt x="28" y="33"/>
                      <a:pt x="23" y="30"/>
                      <a:pt x="20" y="27"/>
                    </a:cubicBezTo>
                    <a:cubicBezTo>
                      <a:pt x="17" y="25"/>
                      <a:pt x="17" y="22"/>
                      <a:pt x="20" y="18"/>
                    </a:cubicBezTo>
                    <a:cubicBezTo>
                      <a:pt x="22" y="15"/>
                      <a:pt x="27" y="14"/>
                      <a:pt x="32" y="15"/>
                    </a:cubicBezTo>
                    <a:cubicBezTo>
                      <a:pt x="35" y="16"/>
                      <a:pt x="40" y="17"/>
                      <a:pt x="45" y="19"/>
                    </a:cubicBezTo>
                    <a:cubicBezTo>
                      <a:pt x="50" y="21"/>
                      <a:pt x="56" y="23"/>
                      <a:pt x="62" y="26"/>
                    </a:cubicBezTo>
                    <a:cubicBezTo>
                      <a:pt x="72" y="30"/>
                      <a:pt x="78" y="34"/>
                      <a:pt x="81" y="37"/>
                    </a:cubicBezTo>
                    <a:cubicBezTo>
                      <a:pt x="84" y="40"/>
                      <a:pt x="84" y="43"/>
                      <a:pt x="81" y="46"/>
                    </a:cubicBezTo>
                    <a:cubicBezTo>
                      <a:pt x="79" y="49"/>
                      <a:pt x="75" y="50"/>
                      <a:pt x="70" y="50"/>
                    </a:cubicBezTo>
                    <a:cubicBezTo>
                      <a:pt x="67" y="49"/>
                      <a:pt x="63" y="48"/>
                      <a:pt x="56" y="45"/>
                    </a:cubicBezTo>
                    <a:close/>
                    <a:moveTo>
                      <a:pt x="60" y="7"/>
                    </a:moveTo>
                    <a:cubicBezTo>
                      <a:pt x="47" y="2"/>
                      <a:pt x="36" y="0"/>
                      <a:pt x="29" y="1"/>
                    </a:cubicBezTo>
                    <a:cubicBezTo>
                      <a:pt x="19" y="2"/>
                      <a:pt x="12" y="6"/>
                      <a:pt x="7" y="12"/>
                    </a:cubicBezTo>
                    <a:cubicBezTo>
                      <a:pt x="6" y="13"/>
                      <a:pt x="6" y="13"/>
                      <a:pt x="6" y="13"/>
                    </a:cubicBezTo>
                    <a:cubicBezTo>
                      <a:pt x="1" y="19"/>
                      <a:pt x="0" y="25"/>
                      <a:pt x="2" y="32"/>
                    </a:cubicBezTo>
                    <a:cubicBezTo>
                      <a:pt x="5" y="39"/>
                      <a:pt x="15" y="46"/>
                      <a:pt x="33" y="54"/>
                    </a:cubicBezTo>
                    <a:cubicBezTo>
                      <a:pt x="35" y="55"/>
                      <a:pt x="38" y="57"/>
                      <a:pt x="41" y="58"/>
                    </a:cubicBezTo>
                    <a:cubicBezTo>
                      <a:pt x="52" y="62"/>
                      <a:pt x="62" y="64"/>
                      <a:pt x="70" y="63"/>
                    </a:cubicBezTo>
                    <a:cubicBezTo>
                      <a:pt x="80" y="63"/>
                      <a:pt x="88" y="59"/>
                      <a:pt x="94" y="51"/>
                    </a:cubicBezTo>
                    <a:cubicBezTo>
                      <a:pt x="99" y="45"/>
                      <a:pt x="100" y="39"/>
                      <a:pt x="98" y="32"/>
                    </a:cubicBezTo>
                    <a:cubicBezTo>
                      <a:pt x="96" y="25"/>
                      <a:pt x="86" y="18"/>
                      <a:pt x="69" y="11"/>
                    </a:cubicBezTo>
                    <a:cubicBezTo>
                      <a:pt x="66" y="9"/>
                      <a:pt x="63" y="8"/>
                      <a:pt x="6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0" name="Freeform 145"/>
              <p:cNvSpPr/>
              <p:nvPr/>
            </p:nvSpPr>
            <p:spPr bwMode="auto">
              <a:xfrm>
                <a:off x="3874" y="1942"/>
                <a:ext cx="283" cy="184"/>
              </a:xfrm>
              <a:custGeom>
                <a:avLst/>
                <a:gdLst>
                  <a:gd name="T0" fmla="*/ 50 w 119"/>
                  <a:gd name="T1" fmla="*/ 5 h 77"/>
                  <a:gd name="T2" fmla="*/ 21 w 119"/>
                  <a:gd name="T3" fmla="*/ 12 h 77"/>
                  <a:gd name="T4" fmla="*/ 19 w 119"/>
                  <a:gd name="T5" fmla="*/ 29 h 77"/>
                  <a:gd name="T6" fmla="*/ 19 w 119"/>
                  <a:gd name="T7" fmla="*/ 29 h 77"/>
                  <a:gd name="T8" fmla="*/ 11 w 119"/>
                  <a:gd name="T9" fmla="*/ 26 h 77"/>
                  <a:gd name="T10" fmla="*/ 0 w 119"/>
                  <a:gd name="T11" fmla="*/ 39 h 77"/>
                  <a:gd name="T12" fmla="*/ 85 w 119"/>
                  <a:gd name="T13" fmla="*/ 77 h 77"/>
                  <a:gd name="T14" fmla="*/ 96 w 119"/>
                  <a:gd name="T15" fmla="*/ 64 h 77"/>
                  <a:gd name="T16" fmla="*/ 34 w 119"/>
                  <a:gd name="T17" fmla="*/ 36 h 77"/>
                  <a:gd name="T18" fmla="*/ 26 w 119"/>
                  <a:gd name="T19" fmla="*/ 30 h 77"/>
                  <a:gd name="T20" fmla="*/ 28 w 119"/>
                  <a:gd name="T21" fmla="*/ 23 h 77"/>
                  <a:gd name="T22" fmla="*/ 45 w 119"/>
                  <a:gd name="T23" fmla="*/ 20 h 77"/>
                  <a:gd name="T24" fmla="*/ 47 w 119"/>
                  <a:gd name="T25" fmla="*/ 21 h 77"/>
                  <a:gd name="T26" fmla="*/ 109 w 119"/>
                  <a:gd name="T27" fmla="*/ 48 h 77"/>
                  <a:gd name="T28" fmla="*/ 119 w 119"/>
                  <a:gd name="T29" fmla="*/ 35 h 77"/>
                  <a:gd name="T30" fmla="*/ 53 w 119"/>
                  <a:gd name="T31" fmla="*/ 6 h 77"/>
                  <a:gd name="T32" fmla="*/ 50 w 119"/>
                  <a:gd name="T33"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77">
                    <a:moveTo>
                      <a:pt x="50" y="5"/>
                    </a:moveTo>
                    <a:cubicBezTo>
                      <a:pt x="38" y="0"/>
                      <a:pt x="28" y="2"/>
                      <a:pt x="21" y="12"/>
                    </a:cubicBezTo>
                    <a:cubicBezTo>
                      <a:pt x="16" y="17"/>
                      <a:pt x="15" y="23"/>
                      <a:pt x="19" y="29"/>
                    </a:cubicBezTo>
                    <a:cubicBezTo>
                      <a:pt x="19" y="29"/>
                      <a:pt x="19" y="29"/>
                      <a:pt x="19" y="29"/>
                    </a:cubicBezTo>
                    <a:cubicBezTo>
                      <a:pt x="11" y="26"/>
                      <a:pt x="11" y="26"/>
                      <a:pt x="11" y="26"/>
                    </a:cubicBezTo>
                    <a:cubicBezTo>
                      <a:pt x="0" y="39"/>
                      <a:pt x="0" y="39"/>
                      <a:pt x="0" y="39"/>
                    </a:cubicBezTo>
                    <a:cubicBezTo>
                      <a:pt x="85" y="77"/>
                      <a:pt x="85" y="77"/>
                      <a:pt x="85" y="77"/>
                    </a:cubicBezTo>
                    <a:cubicBezTo>
                      <a:pt x="96" y="64"/>
                      <a:pt x="96" y="64"/>
                      <a:pt x="96" y="64"/>
                    </a:cubicBezTo>
                    <a:cubicBezTo>
                      <a:pt x="34" y="36"/>
                      <a:pt x="34" y="36"/>
                      <a:pt x="34" y="36"/>
                    </a:cubicBezTo>
                    <a:cubicBezTo>
                      <a:pt x="30" y="35"/>
                      <a:pt x="28" y="33"/>
                      <a:pt x="26" y="30"/>
                    </a:cubicBezTo>
                    <a:cubicBezTo>
                      <a:pt x="25" y="28"/>
                      <a:pt x="26" y="25"/>
                      <a:pt x="28" y="23"/>
                    </a:cubicBezTo>
                    <a:cubicBezTo>
                      <a:pt x="32" y="18"/>
                      <a:pt x="38" y="17"/>
                      <a:pt x="45" y="20"/>
                    </a:cubicBezTo>
                    <a:cubicBezTo>
                      <a:pt x="46" y="20"/>
                      <a:pt x="46" y="20"/>
                      <a:pt x="47" y="21"/>
                    </a:cubicBezTo>
                    <a:cubicBezTo>
                      <a:pt x="109" y="48"/>
                      <a:pt x="109" y="48"/>
                      <a:pt x="109" y="48"/>
                    </a:cubicBezTo>
                    <a:cubicBezTo>
                      <a:pt x="119" y="35"/>
                      <a:pt x="119" y="35"/>
                      <a:pt x="119" y="35"/>
                    </a:cubicBezTo>
                    <a:cubicBezTo>
                      <a:pt x="53" y="6"/>
                      <a:pt x="53" y="6"/>
                      <a:pt x="53" y="6"/>
                    </a:cubicBezTo>
                    <a:cubicBezTo>
                      <a:pt x="52" y="6"/>
                      <a:pt x="51" y="5"/>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1" name="Freeform 146"/>
              <p:cNvSpPr/>
              <p:nvPr/>
            </p:nvSpPr>
            <p:spPr bwMode="auto">
              <a:xfrm>
                <a:off x="3941" y="1600"/>
                <a:ext cx="444" cy="295"/>
              </a:xfrm>
              <a:custGeom>
                <a:avLst/>
                <a:gdLst>
                  <a:gd name="T0" fmla="*/ 79 w 187"/>
                  <a:gd name="T1" fmla="*/ 8 h 124"/>
                  <a:gd name="T2" fmla="*/ 20 w 187"/>
                  <a:gd name="T3" fmla="*/ 29 h 124"/>
                  <a:gd name="T4" fmla="*/ 18 w 187"/>
                  <a:gd name="T5" fmla="*/ 75 h 124"/>
                  <a:gd name="T6" fmla="*/ 111 w 187"/>
                  <a:gd name="T7" fmla="*/ 116 h 124"/>
                  <a:gd name="T8" fmla="*/ 113 w 187"/>
                  <a:gd name="T9" fmla="*/ 117 h 124"/>
                  <a:gd name="T10" fmla="*/ 167 w 187"/>
                  <a:gd name="T11" fmla="*/ 94 h 124"/>
                  <a:gd name="T12" fmla="*/ 168 w 187"/>
                  <a:gd name="T13" fmla="*/ 48 h 124"/>
                  <a:gd name="T14" fmla="*/ 138 w 187"/>
                  <a:gd name="T15" fmla="*/ 34 h 124"/>
                  <a:gd name="T16" fmla="*/ 115 w 187"/>
                  <a:gd name="T17" fmla="*/ 61 h 124"/>
                  <a:gd name="T18" fmla="*/ 147 w 187"/>
                  <a:gd name="T19" fmla="*/ 75 h 124"/>
                  <a:gd name="T20" fmla="*/ 149 w 187"/>
                  <a:gd name="T21" fmla="*/ 86 h 124"/>
                  <a:gd name="T22" fmla="*/ 135 w 187"/>
                  <a:gd name="T23" fmla="*/ 90 h 124"/>
                  <a:gd name="T24" fmla="*/ 134 w 187"/>
                  <a:gd name="T25" fmla="*/ 90 h 124"/>
                  <a:gd name="T26" fmla="*/ 38 w 187"/>
                  <a:gd name="T27" fmla="*/ 47 h 124"/>
                  <a:gd name="T28" fmla="*/ 36 w 187"/>
                  <a:gd name="T29" fmla="*/ 36 h 124"/>
                  <a:gd name="T30" fmla="*/ 50 w 187"/>
                  <a:gd name="T31" fmla="*/ 32 h 124"/>
                  <a:gd name="T32" fmla="*/ 51 w 187"/>
                  <a:gd name="T33" fmla="*/ 32 h 124"/>
                  <a:gd name="T34" fmla="*/ 82 w 187"/>
                  <a:gd name="T35" fmla="*/ 46 h 124"/>
                  <a:gd name="T36" fmla="*/ 104 w 187"/>
                  <a:gd name="T37" fmla="*/ 19 h 124"/>
                  <a:gd name="T38" fmla="*/ 82 w 187"/>
                  <a:gd name="T39" fmla="*/ 9 h 124"/>
                  <a:gd name="T40" fmla="*/ 79 w 187"/>
                  <a:gd name="T41"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24">
                    <a:moveTo>
                      <a:pt x="79" y="8"/>
                    </a:moveTo>
                    <a:cubicBezTo>
                      <a:pt x="58" y="0"/>
                      <a:pt x="38" y="7"/>
                      <a:pt x="20" y="29"/>
                    </a:cubicBezTo>
                    <a:cubicBezTo>
                      <a:pt x="1" y="52"/>
                      <a:pt x="0" y="67"/>
                      <a:pt x="18" y="75"/>
                    </a:cubicBezTo>
                    <a:cubicBezTo>
                      <a:pt x="111" y="116"/>
                      <a:pt x="111" y="116"/>
                      <a:pt x="111" y="116"/>
                    </a:cubicBezTo>
                    <a:cubicBezTo>
                      <a:pt x="112" y="117"/>
                      <a:pt x="113" y="117"/>
                      <a:pt x="113" y="117"/>
                    </a:cubicBezTo>
                    <a:cubicBezTo>
                      <a:pt x="131" y="124"/>
                      <a:pt x="149" y="116"/>
                      <a:pt x="167" y="94"/>
                    </a:cubicBezTo>
                    <a:cubicBezTo>
                      <a:pt x="186" y="71"/>
                      <a:pt x="187" y="56"/>
                      <a:pt x="168" y="48"/>
                    </a:cubicBezTo>
                    <a:cubicBezTo>
                      <a:pt x="138" y="34"/>
                      <a:pt x="138" y="34"/>
                      <a:pt x="138" y="34"/>
                    </a:cubicBezTo>
                    <a:cubicBezTo>
                      <a:pt x="115" y="61"/>
                      <a:pt x="115" y="61"/>
                      <a:pt x="115" y="61"/>
                    </a:cubicBezTo>
                    <a:cubicBezTo>
                      <a:pt x="147" y="75"/>
                      <a:pt x="147" y="75"/>
                      <a:pt x="147" y="75"/>
                    </a:cubicBezTo>
                    <a:cubicBezTo>
                      <a:pt x="153" y="77"/>
                      <a:pt x="153" y="81"/>
                      <a:pt x="149" y="86"/>
                    </a:cubicBezTo>
                    <a:cubicBezTo>
                      <a:pt x="145" y="91"/>
                      <a:pt x="141" y="93"/>
                      <a:pt x="135" y="90"/>
                    </a:cubicBezTo>
                    <a:cubicBezTo>
                      <a:pt x="135" y="90"/>
                      <a:pt x="134" y="90"/>
                      <a:pt x="134" y="90"/>
                    </a:cubicBezTo>
                    <a:cubicBezTo>
                      <a:pt x="38" y="47"/>
                      <a:pt x="38" y="47"/>
                      <a:pt x="38" y="47"/>
                    </a:cubicBezTo>
                    <a:cubicBezTo>
                      <a:pt x="33" y="45"/>
                      <a:pt x="32" y="41"/>
                      <a:pt x="36" y="36"/>
                    </a:cubicBezTo>
                    <a:cubicBezTo>
                      <a:pt x="40" y="31"/>
                      <a:pt x="45" y="30"/>
                      <a:pt x="50" y="32"/>
                    </a:cubicBezTo>
                    <a:cubicBezTo>
                      <a:pt x="50" y="32"/>
                      <a:pt x="51" y="32"/>
                      <a:pt x="51" y="32"/>
                    </a:cubicBezTo>
                    <a:cubicBezTo>
                      <a:pt x="82" y="46"/>
                      <a:pt x="82" y="46"/>
                      <a:pt x="82" y="46"/>
                    </a:cubicBezTo>
                    <a:cubicBezTo>
                      <a:pt x="104" y="19"/>
                      <a:pt x="104" y="19"/>
                      <a:pt x="104" y="19"/>
                    </a:cubicBezTo>
                    <a:cubicBezTo>
                      <a:pt x="82" y="9"/>
                      <a:pt x="82" y="9"/>
                      <a:pt x="82" y="9"/>
                    </a:cubicBezTo>
                    <a:cubicBezTo>
                      <a:pt x="81" y="9"/>
                      <a:pt x="80" y="9"/>
                      <a:pt x="7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5" name="Group 149"/>
            <p:cNvGrpSpPr>
              <a:grpSpLocks noChangeAspect="1"/>
            </p:cNvGrpSpPr>
            <p:nvPr/>
          </p:nvGrpSpPr>
          <p:grpSpPr bwMode="auto">
            <a:xfrm>
              <a:off x="7176842" y="1304568"/>
              <a:ext cx="1045751" cy="954350"/>
              <a:chOff x="3261" y="1623"/>
              <a:chExt cx="1167" cy="1065"/>
            </a:xfrm>
            <a:solidFill>
              <a:schemeClr val="bg1"/>
            </a:solidFill>
          </p:grpSpPr>
          <p:sp>
            <p:nvSpPr>
              <p:cNvPr id="108" name="Freeform 150"/>
              <p:cNvSpPr>
                <a:spLocks noEditPoints="1"/>
              </p:cNvSpPr>
              <p:nvPr/>
            </p:nvSpPr>
            <p:spPr bwMode="auto">
              <a:xfrm>
                <a:off x="3261" y="2460"/>
                <a:ext cx="338" cy="228"/>
              </a:xfrm>
              <a:custGeom>
                <a:avLst/>
                <a:gdLst>
                  <a:gd name="T0" fmla="*/ 92 w 142"/>
                  <a:gd name="T1" fmla="*/ 77 h 96"/>
                  <a:gd name="T2" fmla="*/ 59 w 142"/>
                  <a:gd name="T3" fmla="*/ 61 h 96"/>
                  <a:gd name="T4" fmla="*/ 53 w 142"/>
                  <a:gd name="T5" fmla="*/ 57 h 96"/>
                  <a:gd name="T6" fmla="*/ 24 w 142"/>
                  <a:gd name="T7" fmla="*/ 37 h 96"/>
                  <a:gd name="T8" fmla="*/ 25 w 142"/>
                  <a:gd name="T9" fmla="*/ 22 h 96"/>
                  <a:gd name="T10" fmla="*/ 42 w 142"/>
                  <a:gd name="T11" fmla="*/ 17 h 96"/>
                  <a:gd name="T12" fmla="*/ 52 w 142"/>
                  <a:gd name="T13" fmla="*/ 20 h 96"/>
                  <a:gd name="T14" fmla="*/ 86 w 142"/>
                  <a:gd name="T15" fmla="*/ 37 h 96"/>
                  <a:gd name="T16" fmla="*/ 90 w 142"/>
                  <a:gd name="T17" fmla="*/ 39 h 96"/>
                  <a:gd name="T18" fmla="*/ 122 w 142"/>
                  <a:gd name="T19" fmla="*/ 62 h 96"/>
                  <a:gd name="T20" fmla="*/ 119 w 142"/>
                  <a:gd name="T21" fmla="*/ 74 h 96"/>
                  <a:gd name="T22" fmla="*/ 97 w 142"/>
                  <a:gd name="T23" fmla="*/ 79 h 96"/>
                  <a:gd name="T24" fmla="*/ 92 w 142"/>
                  <a:gd name="T25" fmla="*/ 77 h 96"/>
                  <a:gd name="T26" fmla="*/ 65 w 142"/>
                  <a:gd name="T27" fmla="*/ 6 h 96"/>
                  <a:gd name="T28" fmla="*/ 46 w 142"/>
                  <a:gd name="T29" fmla="*/ 1 h 96"/>
                  <a:gd name="T30" fmla="*/ 13 w 142"/>
                  <a:gd name="T31" fmla="*/ 15 h 96"/>
                  <a:gd name="T32" fmla="*/ 4 w 142"/>
                  <a:gd name="T33" fmla="*/ 41 h 96"/>
                  <a:gd name="T34" fmla="*/ 46 w 142"/>
                  <a:gd name="T35" fmla="*/ 74 h 96"/>
                  <a:gd name="T36" fmla="*/ 80 w 142"/>
                  <a:gd name="T37" fmla="*/ 91 h 96"/>
                  <a:gd name="T38" fmla="*/ 87 w 142"/>
                  <a:gd name="T39" fmla="*/ 93 h 96"/>
                  <a:gd name="T40" fmla="*/ 111 w 142"/>
                  <a:gd name="T41" fmla="*/ 94 h 96"/>
                  <a:gd name="T42" fmla="*/ 131 w 142"/>
                  <a:gd name="T43" fmla="*/ 81 h 96"/>
                  <a:gd name="T44" fmla="*/ 142 w 142"/>
                  <a:gd name="T45" fmla="*/ 63 h 96"/>
                  <a:gd name="T46" fmla="*/ 133 w 142"/>
                  <a:gd name="T47" fmla="*/ 46 h 96"/>
                  <a:gd name="T48" fmla="*/ 96 w 142"/>
                  <a:gd name="T49" fmla="*/ 21 h 96"/>
                  <a:gd name="T50" fmla="*/ 65 w 142"/>
                  <a:gd name="T51"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96">
                    <a:moveTo>
                      <a:pt x="92" y="77"/>
                    </a:moveTo>
                    <a:cubicBezTo>
                      <a:pt x="83" y="74"/>
                      <a:pt x="73" y="68"/>
                      <a:pt x="59" y="61"/>
                    </a:cubicBezTo>
                    <a:cubicBezTo>
                      <a:pt x="53" y="57"/>
                      <a:pt x="53" y="57"/>
                      <a:pt x="53" y="57"/>
                    </a:cubicBezTo>
                    <a:cubicBezTo>
                      <a:pt x="38" y="49"/>
                      <a:pt x="29" y="42"/>
                      <a:pt x="24" y="37"/>
                    </a:cubicBezTo>
                    <a:cubicBezTo>
                      <a:pt x="20" y="32"/>
                      <a:pt x="20" y="27"/>
                      <a:pt x="25" y="22"/>
                    </a:cubicBezTo>
                    <a:cubicBezTo>
                      <a:pt x="29" y="18"/>
                      <a:pt x="35" y="16"/>
                      <a:pt x="42" y="17"/>
                    </a:cubicBezTo>
                    <a:cubicBezTo>
                      <a:pt x="45" y="17"/>
                      <a:pt x="48" y="18"/>
                      <a:pt x="52" y="20"/>
                    </a:cubicBezTo>
                    <a:cubicBezTo>
                      <a:pt x="60" y="23"/>
                      <a:pt x="71" y="28"/>
                      <a:pt x="86" y="37"/>
                    </a:cubicBezTo>
                    <a:cubicBezTo>
                      <a:pt x="90" y="39"/>
                      <a:pt x="90" y="39"/>
                      <a:pt x="90" y="39"/>
                    </a:cubicBezTo>
                    <a:cubicBezTo>
                      <a:pt x="109" y="50"/>
                      <a:pt x="120" y="57"/>
                      <a:pt x="122" y="62"/>
                    </a:cubicBezTo>
                    <a:cubicBezTo>
                      <a:pt x="123" y="67"/>
                      <a:pt x="122" y="71"/>
                      <a:pt x="119" y="74"/>
                    </a:cubicBezTo>
                    <a:cubicBezTo>
                      <a:pt x="113" y="80"/>
                      <a:pt x="106" y="81"/>
                      <a:pt x="97" y="79"/>
                    </a:cubicBezTo>
                    <a:cubicBezTo>
                      <a:pt x="96" y="78"/>
                      <a:pt x="94" y="78"/>
                      <a:pt x="92" y="77"/>
                    </a:cubicBezTo>
                    <a:close/>
                    <a:moveTo>
                      <a:pt x="65" y="6"/>
                    </a:moveTo>
                    <a:cubicBezTo>
                      <a:pt x="58" y="4"/>
                      <a:pt x="51" y="2"/>
                      <a:pt x="46" y="1"/>
                    </a:cubicBezTo>
                    <a:cubicBezTo>
                      <a:pt x="34" y="0"/>
                      <a:pt x="23" y="5"/>
                      <a:pt x="13" y="15"/>
                    </a:cubicBezTo>
                    <a:cubicBezTo>
                      <a:pt x="3" y="24"/>
                      <a:pt x="0" y="33"/>
                      <a:pt x="4" y="41"/>
                    </a:cubicBezTo>
                    <a:cubicBezTo>
                      <a:pt x="7" y="49"/>
                      <a:pt x="21" y="60"/>
                      <a:pt x="46" y="74"/>
                    </a:cubicBezTo>
                    <a:cubicBezTo>
                      <a:pt x="60" y="82"/>
                      <a:pt x="71" y="87"/>
                      <a:pt x="80" y="91"/>
                    </a:cubicBezTo>
                    <a:cubicBezTo>
                      <a:pt x="82" y="92"/>
                      <a:pt x="85" y="93"/>
                      <a:pt x="87" y="93"/>
                    </a:cubicBezTo>
                    <a:cubicBezTo>
                      <a:pt x="96" y="95"/>
                      <a:pt x="104" y="96"/>
                      <a:pt x="111" y="94"/>
                    </a:cubicBezTo>
                    <a:cubicBezTo>
                      <a:pt x="118" y="92"/>
                      <a:pt x="125" y="88"/>
                      <a:pt x="131" y="81"/>
                    </a:cubicBezTo>
                    <a:cubicBezTo>
                      <a:pt x="138" y="75"/>
                      <a:pt x="141" y="69"/>
                      <a:pt x="142" y="63"/>
                    </a:cubicBezTo>
                    <a:cubicBezTo>
                      <a:pt x="142" y="57"/>
                      <a:pt x="139" y="52"/>
                      <a:pt x="133" y="46"/>
                    </a:cubicBezTo>
                    <a:cubicBezTo>
                      <a:pt x="127" y="40"/>
                      <a:pt x="115" y="32"/>
                      <a:pt x="96" y="21"/>
                    </a:cubicBezTo>
                    <a:cubicBezTo>
                      <a:pt x="84" y="15"/>
                      <a:pt x="74" y="10"/>
                      <a:pt x="6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9" name="Freeform 151"/>
              <p:cNvSpPr>
                <a:spLocks noEditPoints="1"/>
              </p:cNvSpPr>
              <p:nvPr/>
            </p:nvSpPr>
            <p:spPr bwMode="auto">
              <a:xfrm>
                <a:off x="3487" y="2367"/>
                <a:ext cx="299" cy="231"/>
              </a:xfrm>
              <a:custGeom>
                <a:avLst/>
                <a:gdLst>
                  <a:gd name="T0" fmla="*/ 71 w 126"/>
                  <a:gd name="T1" fmla="*/ 53 h 97"/>
                  <a:gd name="T2" fmla="*/ 48 w 126"/>
                  <a:gd name="T3" fmla="*/ 41 h 97"/>
                  <a:gd name="T4" fmla="*/ 30 w 126"/>
                  <a:gd name="T5" fmla="*/ 29 h 97"/>
                  <a:gd name="T6" fmla="*/ 30 w 126"/>
                  <a:gd name="T7" fmla="*/ 20 h 97"/>
                  <a:gd name="T8" fmla="*/ 43 w 126"/>
                  <a:gd name="T9" fmla="*/ 18 h 97"/>
                  <a:gd name="T10" fmla="*/ 49 w 126"/>
                  <a:gd name="T11" fmla="*/ 19 h 97"/>
                  <a:gd name="T12" fmla="*/ 68 w 126"/>
                  <a:gd name="T13" fmla="*/ 29 h 97"/>
                  <a:gd name="T14" fmla="*/ 87 w 126"/>
                  <a:gd name="T15" fmla="*/ 42 h 97"/>
                  <a:gd name="T16" fmla="*/ 87 w 126"/>
                  <a:gd name="T17" fmla="*/ 52 h 97"/>
                  <a:gd name="T18" fmla="*/ 73 w 126"/>
                  <a:gd name="T19" fmla="*/ 54 h 97"/>
                  <a:gd name="T20" fmla="*/ 71 w 126"/>
                  <a:gd name="T21" fmla="*/ 53 h 97"/>
                  <a:gd name="T22" fmla="*/ 58 w 126"/>
                  <a:gd name="T23" fmla="*/ 5 h 97"/>
                  <a:gd name="T24" fmla="*/ 44 w 126"/>
                  <a:gd name="T25" fmla="*/ 1 h 97"/>
                  <a:gd name="T26" fmla="*/ 23 w 126"/>
                  <a:gd name="T27" fmla="*/ 8 h 97"/>
                  <a:gd name="T28" fmla="*/ 19 w 126"/>
                  <a:gd name="T29" fmla="*/ 16 h 97"/>
                  <a:gd name="T30" fmla="*/ 20 w 126"/>
                  <a:gd name="T31" fmla="*/ 26 h 97"/>
                  <a:gd name="T32" fmla="*/ 20 w 126"/>
                  <a:gd name="T33" fmla="*/ 26 h 97"/>
                  <a:gd name="T34" fmla="*/ 11 w 126"/>
                  <a:gd name="T35" fmla="*/ 21 h 97"/>
                  <a:gd name="T36" fmla="*/ 0 w 126"/>
                  <a:gd name="T37" fmla="*/ 33 h 97"/>
                  <a:gd name="T38" fmla="*/ 114 w 126"/>
                  <a:gd name="T39" fmla="*/ 97 h 97"/>
                  <a:gd name="T40" fmla="*/ 126 w 126"/>
                  <a:gd name="T41" fmla="*/ 85 h 97"/>
                  <a:gd name="T42" fmla="*/ 82 w 126"/>
                  <a:gd name="T43" fmla="*/ 60 h 97"/>
                  <a:gd name="T44" fmla="*/ 83 w 126"/>
                  <a:gd name="T45" fmla="*/ 60 h 97"/>
                  <a:gd name="T46" fmla="*/ 97 w 126"/>
                  <a:gd name="T47" fmla="*/ 58 h 97"/>
                  <a:gd name="T48" fmla="*/ 105 w 126"/>
                  <a:gd name="T49" fmla="*/ 54 h 97"/>
                  <a:gd name="T50" fmla="*/ 108 w 126"/>
                  <a:gd name="T51" fmla="*/ 37 h 97"/>
                  <a:gd name="T52" fmla="*/ 79 w 126"/>
                  <a:gd name="T53" fmla="*/ 15 h 97"/>
                  <a:gd name="T54" fmla="*/ 58 w 126"/>
                  <a:gd name="T55"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97">
                    <a:moveTo>
                      <a:pt x="71" y="53"/>
                    </a:moveTo>
                    <a:cubicBezTo>
                      <a:pt x="66" y="51"/>
                      <a:pt x="58" y="47"/>
                      <a:pt x="48" y="41"/>
                    </a:cubicBezTo>
                    <a:cubicBezTo>
                      <a:pt x="39" y="36"/>
                      <a:pt x="33" y="32"/>
                      <a:pt x="30" y="29"/>
                    </a:cubicBezTo>
                    <a:cubicBezTo>
                      <a:pt x="27" y="26"/>
                      <a:pt x="27" y="23"/>
                      <a:pt x="30" y="20"/>
                    </a:cubicBezTo>
                    <a:cubicBezTo>
                      <a:pt x="33" y="17"/>
                      <a:pt x="38" y="16"/>
                      <a:pt x="43" y="18"/>
                    </a:cubicBezTo>
                    <a:cubicBezTo>
                      <a:pt x="45" y="18"/>
                      <a:pt x="47" y="18"/>
                      <a:pt x="49" y="19"/>
                    </a:cubicBezTo>
                    <a:cubicBezTo>
                      <a:pt x="54" y="21"/>
                      <a:pt x="60" y="24"/>
                      <a:pt x="68" y="29"/>
                    </a:cubicBezTo>
                    <a:cubicBezTo>
                      <a:pt x="78" y="34"/>
                      <a:pt x="84" y="38"/>
                      <a:pt x="87" y="42"/>
                    </a:cubicBezTo>
                    <a:cubicBezTo>
                      <a:pt x="90" y="45"/>
                      <a:pt x="90" y="49"/>
                      <a:pt x="87" y="52"/>
                    </a:cubicBezTo>
                    <a:cubicBezTo>
                      <a:pt x="83" y="55"/>
                      <a:pt x="79" y="55"/>
                      <a:pt x="73" y="54"/>
                    </a:cubicBezTo>
                    <a:cubicBezTo>
                      <a:pt x="73" y="53"/>
                      <a:pt x="72" y="53"/>
                      <a:pt x="71" y="53"/>
                    </a:cubicBezTo>
                    <a:close/>
                    <a:moveTo>
                      <a:pt x="58" y="5"/>
                    </a:moveTo>
                    <a:cubicBezTo>
                      <a:pt x="53" y="3"/>
                      <a:pt x="48" y="2"/>
                      <a:pt x="44" y="1"/>
                    </a:cubicBezTo>
                    <a:cubicBezTo>
                      <a:pt x="36" y="0"/>
                      <a:pt x="28" y="2"/>
                      <a:pt x="23" y="8"/>
                    </a:cubicBezTo>
                    <a:cubicBezTo>
                      <a:pt x="20" y="10"/>
                      <a:pt x="19" y="13"/>
                      <a:pt x="19" y="16"/>
                    </a:cubicBezTo>
                    <a:cubicBezTo>
                      <a:pt x="18" y="18"/>
                      <a:pt x="19" y="22"/>
                      <a:pt x="20" y="26"/>
                    </a:cubicBezTo>
                    <a:cubicBezTo>
                      <a:pt x="20" y="26"/>
                      <a:pt x="20" y="26"/>
                      <a:pt x="20" y="26"/>
                    </a:cubicBezTo>
                    <a:cubicBezTo>
                      <a:pt x="11" y="21"/>
                      <a:pt x="11" y="21"/>
                      <a:pt x="11" y="21"/>
                    </a:cubicBezTo>
                    <a:cubicBezTo>
                      <a:pt x="0" y="33"/>
                      <a:pt x="0" y="33"/>
                      <a:pt x="0" y="33"/>
                    </a:cubicBezTo>
                    <a:cubicBezTo>
                      <a:pt x="114" y="97"/>
                      <a:pt x="114" y="97"/>
                      <a:pt x="114" y="97"/>
                    </a:cubicBezTo>
                    <a:cubicBezTo>
                      <a:pt x="126" y="85"/>
                      <a:pt x="126" y="85"/>
                      <a:pt x="126" y="85"/>
                    </a:cubicBezTo>
                    <a:cubicBezTo>
                      <a:pt x="82" y="60"/>
                      <a:pt x="82" y="60"/>
                      <a:pt x="82" y="60"/>
                    </a:cubicBezTo>
                    <a:cubicBezTo>
                      <a:pt x="83" y="60"/>
                      <a:pt x="83" y="60"/>
                      <a:pt x="83" y="60"/>
                    </a:cubicBezTo>
                    <a:cubicBezTo>
                      <a:pt x="89" y="60"/>
                      <a:pt x="94" y="59"/>
                      <a:pt x="97" y="58"/>
                    </a:cubicBezTo>
                    <a:cubicBezTo>
                      <a:pt x="100" y="57"/>
                      <a:pt x="102" y="56"/>
                      <a:pt x="105" y="54"/>
                    </a:cubicBezTo>
                    <a:cubicBezTo>
                      <a:pt x="110" y="48"/>
                      <a:pt x="111" y="43"/>
                      <a:pt x="108" y="37"/>
                    </a:cubicBezTo>
                    <a:cubicBezTo>
                      <a:pt x="104" y="31"/>
                      <a:pt x="95" y="24"/>
                      <a:pt x="79" y="15"/>
                    </a:cubicBezTo>
                    <a:cubicBezTo>
                      <a:pt x="71" y="10"/>
                      <a:pt x="64" y="7"/>
                      <a:pt x="5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0" name="Freeform 152"/>
              <p:cNvSpPr/>
              <p:nvPr/>
            </p:nvSpPr>
            <p:spPr bwMode="auto">
              <a:xfrm>
                <a:off x="3573" y="2253"/>
                <a:ext cx="266" cy="162"/>
              </a:xfrm>
              <a:custGeom>
                <a:avLst/>
                <a:gdLst>
                  <a:gd name="T0" fmla="*/ 97 w 266"/>
                  <a:gd name="T1" fmla="*/ 9 h 162"/>
                  <a:gd name="T2" fmla="*/ 78 w 266"/>
                  <a:gd name="T3" fmla="*/ 28 h 162"/>
                  <a:gd name="T4" fmla="*/ 28 w 266"/>
                  <a:gd name="T5" fmla="*/ 0 h 162"/>
                  <a:gd name="T6" fmla="*/ 0 w 266"/>
                  <a:gd name="T7" fmla="*/ 28 h 162"/>
                  <a:gd name="T8" fmla="*/ 49 w 266"/>
                  <a:gd name="T9" fmla="*/ 57 h 162"/>
                  <a:gd name="T10" fmla="*/ 33 w 266"/>
                  <a:gd name="T11" fmla="*/ 74 h 162"/>
                  <a:gd name="T12" fmla="*/ 59 w 266"/>
                  <a:gd name="T13" fmla="*/ 90 h 162"/>
                  <a:gd name="T14" fmla="*/ 78 w 266"/>
                  <a:gd name="T15" fmla="*/ 71 h 162"/>
                  <a:gd name="T16" fmla="*/ 237 w 266"/>
                  <a:gd name="T17" fmla="*/ 162 h 162"/>
                  <a:gd name="T18" fmla="*/ 266 w 266"/>
                  <a:gd name="T19" fmla="*/ 133 h 162"/>
                  <a:gd name="T20" fmla="*/ 107 w 266"/>
                  <a:gd name="T21" fmla="*/ 43 h 162"/>
                  <a:gd name="T22" fmla="*/ 126 w 266"/>
                  <a:gd name="T23" fmla="*/ 24 h 162"/>
                  <a:gd name="T24" fmla="*/ 97 w 266"/>
                  <a:gd name="T25" fmla="*/ 9 h 162"/>
                  <a:gd name="T26" fmla="*/ 97 w 266"/>
                  <a:gd name="T27" fmla="*/ 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62">
                    <a:moveTo>
                      <a:pt x="97" y="9"/>
                    </a:moveTo>
                    <a:lnTo>
                      <a:pt x="78" y="28"/>
                    </a:lnTo>
                    <a:lnTo>
                      <a:pt x="28" y="0"/>
                    </a:lnTo>
                    <a:lnTo>
                      <a:pt x="0" y="28"/>
                    </a:lnTo>
                    <a:lnTo>
                      <a:pt x="49" y="57"/>
                    </a:lnTo>
                    <a:lnTo>
                      <a:pt x="33" y="74"/>
                    </a:lnTo>
                    <a:lnTo>
                      <a:pt x="59" y="90"/>
                    </a:lnTo>
                    <a:lnTo>
                      <a:pt x="78" y="71"/>
                    </a:lnTo>
                    <a:lnTo>
                      <a:pt x="237" y="162"/>
                    </a:lnTo>
                    <a:lnTo>
                      <a:pt x="266" y="133"/>
                    </a:lnTo>
                    <a:lnTo>
                      <a:pt x="107" y="43"/>
                    </a:lnTo>
                    <a:lnTo>
                      <a:pt x="126" y="24"/>
                    </a:lnTo>
                    <a:lnTo>
                      <a:pt x="97" y="9"/>
                    </a:lnTo>
                    <a:lnTo>
                      <a:pt x="9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1" name="Freeform 153"/>
              <p:cNvSpPr>
                <a:spLocks noEditPoints="1"/>
              </p:cNvSpPr>
              <p:nvPr/>
            </p:nvSpPr>
            <p:spPr bwMode="auto">
              <a:xfrm>
                <a:off x="3630" y="2167"/>
                <a:ext cx="285" cy="171"/>
              </a:xfrm>
              <a:custGeom>
                <a:avLst/>
                <a:gdLst>
                  <a:gd name="T0" fmla="*/ 41 w 120"/>
                  <a:gd name="T1" fmla="*/ 16 h 72"/>
                  <a:gd name="T2" fmla="*/ 29 w 120"/>
                  <a:gd name="T3" fmla="*/ 28 h 72"/>
                  <a:gd name="T4" fmla="*/ 108 w 120"/>
                  <a:gd name="T5" fmla="*/ 72 h 72"/>
                  <a:gd name="T6" fmla="*/ 120 w 120"/>
                  <a:gd name="T7" fmla="*/ 60 h 72"/>
                  <a:gd name="T8" fmla="*/ 41 w 120"/>
                  <a:gd name="T9" fmla="*/ 16 h 72"/>
                  <a:gd name="T10" fmla="*/ 16 w 120"/>
                  <a:gd name="T11" fmla="*/ 1 h 72"/>
                  <a:gd name="T12" fmla="*/ 10 w 120"/>
                  <a:gd name="T13" fmla="*/ 1 h 72"/>
                  <a:gd name="T14" fmla="*/ 3 w 120"/>
                  <a:gd name="T15" fmla="*/ 4 h 72"/>
                  <a:gd name="T16" fmla="*/ 1 w 120"/>
                  <a:gd name="T17" fmla="*/ 10 h 72"/>
                  <a:gd name="T18" fmla="*/ 4 w 120"/>
                  <a:gd name="T19" fmla="*/ 15 h 72"/>
                  <a:gd name="T20" fmla="*/ 6 w 120"/>
                  <a:gd name="T21" fmla="*/ 16 h 72"/>
                  <a:gd name="T22" fmla="*/ 12 w 120"/>
                  <a:gd name="T23" fmla="*/ 16 h 72"/>
                  <a:gd name="T24" fmla="*/ 19 w 120"/>
                  <a:gd name="T25" fmla="*/ 13 h 72"/>
                  <a:gd name="T26" fmla="*/ 21 w 120"/>
                  <a:gd name="T27" fmla="*/ 7 h 72"/>
                  <a:gd name="T28" fmla="*/ 18 w 120"/>
                  <a:gd name="T29" fmla="*/ 2 h 72"/>
                  <a:gd name="T30" fmla="*/ 16 w 120"/>
                  <a:gd name="T3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2">
                    <a:moveTo>
                      <a:pt x="41" y="16"/>
                    </a:moveTo>
                    <a:cubicBezTo>
                      <a:pt x="29" y="28"/>
                      <a:pt x="29" y="28"/>
                      <a:pt x="29" y="28"/>
                    </a:cubicBezTo>
                    <a:cubicBezTo>
                      <a:pt x="108" y="72"/>
                      <a:pt x="108" y="72"/>
                      <a:pt x="108" y="72"/>
                    </a:cubicBezTo>
                    <a:cubicBezTo>
                      <a:pt x="120" y="60"/>
                      <a:pt x="120" y="60"/>
                      <a:pt x="120" y="60"/>
                    </a:cubicBezTo>
                    <a:cubicBezTo>
                      <a:pt x="41" y="16"/>
                      <a:pt x="41" y="16"/>
                      <a:pt x="41" y="16"/>
                    </a:cubicBezTo>
                    <a:close/>
                    <a:moveTo>
                      <a:pt x="16" y="1"/>
                    </a:moveTo>
                    <a:cubicBezTo>
                      <a:pt x="14" y="0"/>
                      <a:pt x="12" y="0"/>
                      <a:pt x="10" y="1"/>
                    </a:cubicBezTo>
                    <a:cubicBezTo>
                      <a:pt x="7" y="1"/>
                      <a:pt x="5" y="2"/>
                      <a:pt x="3" y="4"/>
                    </a:cubicBezTo>
                    <a:cubicBezTo>
                      <a:pt x="1" y="6"/>
                      <a:pt x="0" y="8"/>
                      <a:pt x="1" y="10"/>
                    </a:cubicBezTo>
                    <a:cubicBezTo>
                      <a:pt x="1" y="12"/>
                      <a:pt x="2" y="14"/>
                      <a:pt x="4" y="15"/>
                    </a:cubicBezTo>
                    <a:cubicBezTo>
                      <a:pt x="5" y="15"/>
                      <a:pt x="5" y="16"/>
                      <a:pt x="6" y="16"/>
                    </a:cubicBezTo>
                    <a:cubicBezTo>
                      <a:pt x="8" y="16"/>
                      <a:pt x="10" y="17"/>
                      <a:pt x="12" y="16"/>
                    </a:cubicBezTo>
                    <a:cubicBezTo>
                      <a:pt x="15" y="16"/>
                      <a:pt x="17" y="15"/>
                      <a:pt x="19" y="13"/>
                    </a:cubicBezTo>
                    <a:cubicBezTo>
                      <a:pt x="21" y="11"/>
                      <a:pt x="22" y="9"/>
                      <a:pt x="21" y="7"/>
                    </a:cubicBezTo>
                    <a:cubicBezTo>
                      <a:pt x="21" y="5"/>
                      <a:pt x="20" y="3"/>
                      <a:pt x="18" y="2"/>
                    </a:cubicBezTo>
                    <a:cubicBezTo>
                      <a:pt x="17" y="2"/>
                      <a:pt x="17"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2" name="Freeform 154"/>
              <p:cNvSpPr>
                <a:spLocks noEditPoints="1"/>
              </p:cNvSpPr>
              <p:nvPr/>
            </p:nvSpPr>
            <p:spPr bwMode="auto">
              <a:xfrm>
                <a:off x="3789" y="2096"/>
                <a:ext cx="233" cy="157"/>
              </a:xfrm>
              <a:custGeom>
                <a:avLst/>
                <a:gdLst>
                  <a:gd name="T0" fmla="*/ 61 w 98"/>
                  <a:gd name="T1" fmla="*/ 51 h 66"/>
                  <a:gd name="T2" fmla="*/ 35 w 98"/>
                  <a:gd name="T3" fmla="*/ 37 h 66"/>
                  <a:gd name="T4" fmla="*/ 20 w 98"/>
                  <a:gd name="T5" fmla="*/ 26 h 66"/>
                  <a:gd name="T6" fmla="*/ 20 w 98"/>
                  <a:gd name="T7" fmla="*/ 17 h 66"/>
                  <a:gd name="T8" fmla="*/ 33 w 98"/>
                  <a:gd name="T9" fmla="*/ 15 h 66"/>
                  <a:gd name="T10" fmla="*/ 37 w 98"/>
                  <a:gd name="T11" fmla="*/ 16 h 66"/>
                  <a:gd name="T12" fmla="*/ 61 w 98"/>
                  <a:gd name="T13" fmla="*/ 28 h 66"/>
                  <a:gd name="T14" fmla="*/ 78 w 98"/>
                  <a:gd name="T15" fmla="*/ 40 h 66"/>
                  <a:gd name="T16" fmla="*/ 78 w 98"/>
                  <a:gd name="T17" fmla="*/ 49 h 66"/>
                  <a:gd name="T18" fmla="*/ 66 w 98"/>
                  <a:gd name="T19" fmla="*/ 52 h 66"/>
                  <a:gd name="T20" fmla="*/ 61 w 98"/>
                  <a:gd name="T21" fmla="*/ 51 h 66"/>
                  <a:gd name="T22" fmla="*/ 52 w 98"/>
                  <a:gd name="T23" fmla="*/ 4 h 66"/>
                  <a:gd name="T24" fmla="*/ 32 w 98"/>
                  <a:gd name="T25" fmla="*/ 0 h 66"/>
                  <a:gd name="T26" fmla="*/ 8 w 98"/>
                  <a:gd name="T27" fmla="*/ 10 h 66"/>
                  <a:gd name="T28" fmla="*/ 8 w 98"/>
                  <a:gd name="T29" fmla="*/ 10 h 66"/>
                  <a:gd name="T30" fmla="*/ 1 w 98"/>
                  <a:gd name="T31" fmla="*/ 30 h 66"/>
                  <a:gd name="T32" fmla="*/ 29 w 98"/>
                  <a:gd name="T33" fmla="*/ 54 h 66"/>
                  <a:gd name="T34" fmla="*/ 45 w 98"/>
                  <a:gd name="T35" fmla="*/ 62 h 66"/>
                  <a:gd name="T36" fmla="*/ 64 w 98"/>
                  <a:gd name="T37" fmla="*/ 66 h 66"/>
                  <a:gd name="T38" fmla="*/ 90 w 98"/>
                  <a:gd name="T39" fmla="*/ 56 h 66"/>
                  <a:gd name="T40" fmla="*/ 96 w 98"/>
                  <a:gd name="T41" fmla="*/ 37 h 66"/>
                  <a:gd name="T42" fmla="*/ 71 w 98"/>
                  <a:gd name="T43" fmla="*/ 13 h 66"/>
                  <a:gd name="T44" fmla="*/ 52 w 98"/>
                  <a:gd name="T45"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66">
                    <a:moveTo>
                      <a:pt x="61" y="51"/>
                    </a:moveTo>
                    <a:cubicBezTo>
                      <a:pt x="56" y="48"/>
                      <a:pt x="47" y="44"/>
                      <a:pt x="35" y="37"/>
                    </a:cubicBezTo>
                    <a:cubicBezTo>
                      <a:pt x="27" y="33"/>
                      <a:pt x="22" y="29"/>
                      <a:pt x="20" y="26"/>
                    </a:cubicBezTo>
                    <a:cubicBezTo>
                      <a:pt x="17" y="23"/>
                      <a:pt x="17" y="20"/>
                      <a:pt x="20" y="17"/>
                    </a:cubicBezTo>
                    <a:cubicBezTo>
                      <a:pt x="24" y="14"/>
                      <a:pt x="28" y="13"/>
                      <a:pt x="33" y="15"/>
                    </a:cubicBezTo>
                    <a:cubicBezTo>
                      <a:pt x="34" y="15"/>
                      <a:pt x="36" y="15"/>
                      <a:pt x="37" y="16"/>
                    </a:cubicBezTo>
                    <a:cubicBezTo>
                      <a:pt x="43" y="18"/>
                      <a:pt x="51" y="22"/>
                      <a:pt x="61" y="28"/>
                    </a:cubicBezTo>
                    <a:cubicBezTo>
                      <a:pt x="70" y="33"/>
                      <a:pt x="76" y="37"/>
                      <a:pt x="78" y="40"/>
                    </a:cubicBezTo>
                    <a:cubicBezTo>
                      <a:pt x="81" y="43"/>
                      <a:pt x="81" y="46"/>
                      <a:pt x="78" y="49"/>
                    </a:cubicBezTo>
                    <a:cubicBezTo>
                      <a:pt x="75" y="52"/>
                      <a:pt x="71" y="53"/>
                      <a:pt x="66" y="52"/>
                    </a:cubicBezTo>
                    <a:cubicBezTo>
                      <a:pt x="65" y="52"/>
                      <a:pt x="63" y="51"/>
                      <a:pt x="61" y="51"/>
                    </a:cubicBezTo>
                    <a:close/>
                    <a:moveTo>
                      <a:pt x="52" y="4"/>
                    </a:moveTo>
                    <a:cubicBezTo>
                      <a:pt x="44" y="1"/>
                      <a:pt x="37" y="0"/>
                      <a:pt x="32" y="0"/>
                    </a:cubicBezTo>
                    <a:cubicBezTo>
                      <a:pt x="22" y="1"/>
                      <a:pt x="14" y="4"/>
                      <a:pt x="8" y="10"/>
                    </a:cubicBezTo>
                    <a:cubicBezTo>
                      <a:pt x="8" y="10"/>
                      <a:pt x="8" y="10"/>
                      <a:pt x="8" y="10"/>
                    </a:cubicBezTo>
                    <a:cubicBezTo>
                      <a:pt x="2" y="16"/>
                      <a:pt x="0" y="23"/>
                      <a:pt x="1" y="30"/>
                    </a:cubicBezTo>
                    <a:cubicBezTo>
                      <a:pt x="3" y="37"/>
                      <a:pt x="12" y="45"/>
                      <a:pt x="29" y="54"/>
                    </a:cubicBezTo>
                    <a:cubicBezTo>
                      <a:pt x="34" y="57"/>
                      <a:pt x="40" y="60"/>
                      <a:pt x="45" y="62"/>
                    </a:cubicBezTo>
                    <a:cubicBezTo>
                      <a:pt x="52" y="64"/>
                      <a:pt x="58" y="66"/>
                      <a:pt x="64" y="66"/>
                    </a:cubicBezTo>
                    <a:cubicBezTo>
                      <a:pt x="74" y="66"/>
                      <a:pt x="83" y="63"/>
                      <a:pt x="90" y="56"/>
                    </a:cubicBezTo>
                    <a:cubicBezTo>
                      <a:pt x="96" y="50"/>
                      <a:pt x="98" y="44"/>
                      <a:pt x="96" y="37"/>
                    </a:cubicBezTo>
                    <a:cubicBezTo>
                      <a:pt x="94" y="30"/>
                      <a:pt x="86" y="22"/>
                      <a:pt x="71" y="13"/>
                    </a:cubicBezTo>
                    <a:cubicBezTo>
                      <a:pt x="64" y="9"/>
                      <a:pt x="57" y="6"/>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3" name="Freeform 155"/>
              <p:cNvSpPr/>
              <p:nvPr/>
            </p:nvSpPr>
            <p:spPr bwMode="auto">
              <a:xfrm>
                <a:off x="3896" y="1953"/>
                <a:ext cx="280" cy="190"/>
              </a:xfrm>
              <a:custGeom>
                <a:avLst/>
                <a:gdLst>
                  <a:gd name="T0" fmla="*/ 51 w 118"/>
                  <a:gd name="T1" fmla="*/ 4 h 80"/>
                  <a:gd name="T2" fmla="*/ 24 w 118"/>
                  <a:gd name="T3" fmla="*/ 10 h 80"/>
                  <a:gd name="T4" fmla="*/ 20 w 118"/>
                  <a:gd name="T5" fmla="*/ 27 h 80"/>
                  <a:gd name="T6" fmla="*/ 20 w 118"/>
                  <a:gd name="T7" fmla="*/ 28 h 80"/>
                  <a:gd name="T8" fmla="*/ 12 w 118"/>
                  <a:gd name="T9" fmla="*/ 23 h 80"/>
                  <a:gd name="T10" fmla="*/ 0 w 118"/>
                  <a:gd name="T11" fmla="*/ 36 h 80"/>
                  <a:gd name="T12" fmla="*/ 79 w 118"/>
                  <a:gd name="T13" fmla="*/ 80 h 80"/>
                  <a:gd name="T14" fmla="*/ 91 w 118"/>
                  <a:gd name="T15" fmla="*/ 68 h 80"/>
                  <a:gd name="T16" fmla="*/ 34 w 118"/>
                  <a:gd name="T17" fmla="*/ 36 h 80"/>
                  <a:gd name="T18" fmla="*/ 27 w 118"/>
                  <a:gd name="T19" fmla="*/ 29 h 80"/>
                  <a:gd name="T20" fmla="*/ 30 w 118"/>
                  <a:gd name="T21" fmla="*/ 22 h 80"/>
                  <a:gd name="T22" fmla="*/ 45 w 118"/>
                  <a:gd name="T23" fmla="*/ 19 h 80"/>
                  <a:gd name="T24" fmla="*/ 49 w 118"/>
                  <a:gd name="T25" fmla="*/ 21 h 80"/>
                  <a:gd name="T26" fmla="*/ 106 w 118"/>
                  <a:gd name="T27" fmla="*/ 53 h 80"/>
                  <a:gd name="T28" fmla="*/ 118 w 118"/>
                  <a:gd name="T29" fmla="*/ 41 h 80"/>
                  <a:gd name="T30" fmla="*/ 56 w 118"/>
                  <a:gd name="T31" fmla="*/ 7 h 80"/>
                  <a:gd name="T32" fmla="*/ 51 w 118"/>
                  <a:gd name="T3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80">
                    <a:moveTo>
                      <a:pt x="51" y="4"/>
                    </a:moveTo>
                    <a:cubicBezTo>
                      <a:pt x="41" y="0"/>
                      <a:pt x="32" y="2"/>
                      <a:pt x="24" y="10"/>
                    </a:cubicBezTo>
                    <a:cubicBezTo>
                      <a:pt x="19" y="15"/>
                      <a:pt x="17" y="21"/>
                      <a:pt x="20" y="27"/>
                    </a:cubicBezTo>
                    <a:cubicBezTo>
                      <a:pt x="20" y="28"/>
                      <a:pt x="20" y="28"/>
                      <a:pt x="20" y="28"/>
                    </a:cubicBezTo>
                    <a:cubicBezTo>
                      <a:pt x="12" y="23"/>
                      <a:pt x="12" y="23"/>
                      <a:pt x="12" y="23"/>
                    </a:cubicBezTo>
                    <a:cubicBezTo>
                      <a:pt x="0" y="36"/>
                      <a:pt x="0" y="36"/>
                      <a:pt x="0" y="36"/>
                    </a:cubicBezTo>
                    <a:cubicBezTo>
                      <a:pt x="79" y="80"/>
                      <a:pt x="79" y="80"/>
                      <a:pt x="79" y="80"/>
                    </a:cubicBezTo>
                    <a:cubicBezTo>
                      <a:pt x="91" y="68"/>
                      <a:pt x="91" y="68"/>
                      <a:pt x="91" y="68"/>
                    </a:cubicBezTo>
                    <a:cubicBezTo>
                      <a:pt x="34" y="36"/>
                      <a:pt x="34" y="36"/>
                      <a:pt x="34" y="36"/>
                    </a:cubicBezTo>
                    <a:cubicBezTo>
                      <a:pt x="30" y="34"/>
                      <a:pt x="28" y="32"/>
                      <a:pt x="27" y="29"/>
                    </a:cubicBezTo>
                    <a:cubicBezTo>
                      <a:pt x="26" y="27"/>
                      <a:pt x="27" y="24"/>
                      <a:pt x="30" y="22"/>
                    </a:cubicBezTo>
                    <a:cubicBezTo>
                      <a:pt x="34" y="18"/>
                      <a:pt x="39" y="17"/>
                      <a:pt x="45" y="19"/>
                    </a:cubicBezTo>
                    <a:cubicBezTo>
                      <a:pt x="46" y="20"/>
                      <a:pt x="47" y="20"/>
                      <a:pt x="49" y="21"/>
                    </a:cubicBezTo>
                    <a:cubicBezTo>
                      <a:pt x="106" y="53"/>
                      <a:pt x="106" y="53"/>
                      <a:pt x="106" y="53"/>
                    </a:cubicBezTo>
                    <a:cubicBezTo>
                      <a:pt x="118" y="41"/>
                      <a:pt x="118" y="41"/>
                      <a:pt x="118" y="41"/>
                    </a:cubicBezTo>
                    <a:cubicBezTo>
                      <a:pt x="56" y="7"/>
                      <a:pt x="56" y="7"/>
                      <a:pt x="56" y="7"/>
                    </a:cubicBezTo>
                    <a:cubicBezTo>
                      <a:pt x="55" y="6"/>
                      <a:pt x="53" y="5"/>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4" name="Freeform 156"/>
              <p:cNvSpPr>
                <a:spLocks noEditPoints="1"/>
              </p:cNvSpPr>
              <p:nvPr/>
            </p:nvSpPr>
            <p:spPr bwMode="auto">
              <a:xfrm>
                <a:off x="3986" y="1623"/>
                <a:ext cx="442" cy="311"/>
              </a:xfrm>
              <a:custGeom>
                <a:avLst/>
                <a:gdLst>
                  <a:gd name="T0" fmla="*/ 140 w 186"/>
                  <a:gd name="T1" fmla="*/ 97 h 131"/>
                  <a:gd name="T2" fmla="*/ 41 w 186"/>
                  <a:gd name="T3" fmla="*/ 41 h 131"/>
                  <a:gd name="T4" fmla="*/ 44 w 186"/>
                  <a:gd name="T5" fmla="*/ 38 h 131"/>
                  <a:gd name="T6" fmla="*/ 62 w 186"/>
                  <a:gd name="T7" fmla="*/ 30 h 131"/>
                  <a:gd name="T8" fmla="*/ 64 w 186"/>
                  <a:gd name="T9" fmla="*/ 31 h 131"/>
                  <a:gd name="T10" fmla="*/ 146 w 186"/>
                  <a:gd name="T11" fmla="*/ 77 h 131"/>
                  <a:gd name="T12" fmla="*/ 143 w 186"/>
                  <a:gd name="T13" fmla="*/ 93 h 131"/>
                  <a:gd name="T14" fmla="*/ 140 w 186"/>
                  <a:gd name="T15" fmla="*/ 97 h 131"/>
                  <a:gd name="T16" fmla="*/ 90 w 186"/>
                  <a:gd name="T17" fmla="*/ 7 h 131"/>
                  <a:gd name="T18" fmla="*/ 32 w 186"/>
                  <a:gd name="T19" fmla="*/ 26 h 131"/>
                  <a:gd name="T20" fmla="*/ 0 w 186"/>
                  <a:gd name="T21" fmla="*/ 58 h 131"/>
                  <a:gd name="T22" fmla="*/ 130 w 186"/>
                  <a:gd name="T23" fmla="*/ 131 h 131"/>
                  <a:gd name="T24" fmla="*/ 162 w 186"/>
                  <a:gd name="T25" fmla="*/ 99 h 131"/>
                  <a:gd name="T26" fmla="*/ 165 w 186"/>
                  <a:gd name="T27" fmla="*/ 49 h 131"/>
                  <a:gd name="T28" fmla="*/ 97 w 186"/>
                  <a:gd name="T29" fmla="*/ 10 h 131"/>
                  <a:gd name="T30" fmla="*/ 90 w 186"/>
                  <a:gd name="T31" fmla="*/ 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31">
                    <a:moveTo>
                      <a:pt x="140" y="97"/>
                    </a:moveTo>
                    <a:cubicBezTo>
                      <a:pt x="41" y="41"/>
                      <a:pt x="41" y="41"/>
                      <a:pt x="41" y="41"/>
                    </a:cubicBezTo>
                    <a:cubicBezTo>
                      <a:pt x="44" y="38"/>
                      <a:pt x="44" y="38"/>
                      <a:pt x="44" y="38"/>
                    </a:cubicBezTo>
                    <a:cubicBezTo>
                      <a:pt x="51" y="31"/>
                      <a:pt x="57" y="28"/>
                      <a:pt x="62" y="30"/>
                    </a:cubicBezTo>
                    <a:cubicBezTo>
                      <a:pt x="63" y="31"/>
                      <a:pt x="63" y="31"/>
                      <a:pt x="64" y="31"/>
                    </a:cubicBezTo>
                    <a:cubicBezTo>
                      <a:pt x="146" y="77"/>
                      <a:pt x="146" y="77"/>
                      <a:pt x="146" y="77"/>
                    </a:cubicBezTo>
                    <a:cubicBezTo>
                      <a:pt x="152" y="80"/>
                      <a:pt x="151" y="86"/>
                      <a:pt x="143" y="93"/>
                    </a:cubicBezTo>
                    <a:cubicBezTo>
                      <a:pt x="140" y="97"/>
                      <a:pt x="140" y="97"/>
                      <a:pt x="140" y="97"/>
                    </a:cubicBezTo>
                    <a:close/>
                    <a:moveTo>
                      <a:pt x="90" y="7"/>
                    </a:moveTo>
                    <a:cubicBezTo>
                      <a:pt x="71" y="0"/>
                      <a:pt x="52" y="6"/>
                      <a:pt x="32" y="26"/>
                    </a:cubicBezTo>
                    <a:cubicBezTo>
                      <a:pt x="0" y="58"/>
                      <a:pt x="0" y="58"/>
                      <a:pt x="0" y="58"/>
                    </a:cubicBezTo>
                    <a:cubicBezTo>
                      <a:pt x="130" y="131"/>
                      <a:pt x="130" y="131"/>
                      <a:pt x="130" y="131"/>
                    </a:cubicBezTo>
                    <a:cubicBezTo>
                      <a:pt x="162" y="99"/>
                      <a:pt x="162" y="99"/>
                      <a:pt x="162" y="99"/>
                    </a:cubicBezTo>
                    <a:cubicBezTo>
                      <a:pt x="184" y="77"/>
                      <a:pt x="186" y="60"/>
                      <a:pt x="165" y="49"/>
                    </a:cubicBezTo>
                    <a:cubicBezTo>
                      <a:pt x="97" y="10"/>
                      <a:pt x="97" y="10"/>
                      <a:pt x="97" y="10"/>
                    </a:cubicBezTo>
                    <a:cubicBezTo>
                      <a:pt x="94" y="9"/>
                      <a:pt x="92" y="8"/>
                      <a:pt x="9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104" name="文本框 103"/>
            <p:cNvSpPr txBox="1"/>
            <p:nvPr/>
          </p:nvSpPr>
          <p:spPr>
            <a:xfrm>
              <a:off x="4049350" y="4753144"/>
              <a:ext cx="2108924" cy="279824"/>
            </a:xfrm>
            <a:prstGeom prst="rect">
              <a:avLst/>
            </a:prstGeom>
            <a:noFill/>
            <a:scene3d>
              <a:camera prst="orthographicFront">
                <a:rot lat="221802" lon="20704912" rev="1772632"/>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4466864" y="5354237"/>
              <a:ext cx="2108924" cy="279824"/>
            </a:xfrm>
            <a:prstGeom prst="rect">
              <a:avLst/>
            </a:prstGeom>
            <a:noFill/>
            <a:scene3d>
              <a:camera prst="orthographicFront">
                <a:rot lat="20567692" lon="425588" rev="1888110"/>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376194" y="5596232"/>
              <a:ext cx="2108924" cy="279824"/>
            </a:xfrm>
            <a:prstGeom prst="rect">
              <a:avLst/>
            </a:prstGeom>
            <a:noFill/>
            <a:scene3d>
              <a:camera prst="orthographicFront">
                <a:rot lat="20121942" lon="945277" rev="2090180"/>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666775" y="1560627"/>
            <a:ext cx="5579706" cy="4546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三   以网络信息技术为代表的科学技术的新发展</a:t>
            </a:r>
          </a:p>
        </p:txBody>
      </p:sp>
      <p:sp>
        <p:nvSpPr>
          <p:cNvPr id="10" name="矩形 9"/>
          <p:cNvSpPr/>
          <p:nvPr/>
        </p:nvSpPr>
        <p:spPr>
          <a:xfrm>
            <a:off x="671830" y="2047875"/>
            <a:ext cx="6422390" cy="3551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进入</a:t>
            </a:r>
            <a:r>
              <a:rPr lang="en-US" altLang="zh-CN" dirty="0"/>
              <a:t>21</a:t>
            </a:r>
            <a:r>
              <a:rPr lang="zh-CN" altLang="en-US" dirty="0"/>
              <a:t>世纪以来，信息技术在政治、经济、文化等各个领域不断渗透和推陈出新，正深刻改变着人类社会的运作方式和创新模式。</a:t>
            </a:r>
            <a:r>
              <a:rPr lang="en-US" altLang="zh-CN" dirty="0"/>
              <a:t>2021</a:t>
            </a:r>
            <a:r>
              <a:rPr lang="zh-CN" altLang="en-US" dirty="0"/>
              <a:t>年</a:t>
            </a:r>
            <a:r>
              <a:rPr lang="en-US" altLang="zh-CN" dirty="0"/>
              <a:t>13</a:t>
            </a:r>
            <a:r>
              <a:rPr lang="zh-CN" altLang="en-US" dirty="0"/>
              <a:t>届全国人大四次会议表决通过了“十四五”规划和</a:t>
            </a:r>
            <a:r>
              <a:rPr lang="en-US" altLang="zh-CN" dirty="0"/>
              <a:t>2035</a:t>
            </a:r>
            <a:r>
              <a:rPr lang="zh-CN" altLang="en-US" dirty="0"/>
              <a:t>年远景目标纲要，提出了要加快数字化发展。建设数字中国的任务，</a:t>
            </a:r>
            <a:r>
              <a:rPr lang="en-US" altLang="zh-CN" dirty="0"/>
              <a:t>2021</a:t>
            </a:r>
            <a:r>
              <a:rPr lang="zh-CN" altLang="en-US" dirty="0"/>
              <a:t>年</a:t>
            </a:r>
            <a:r>
              <a:rPr lang="en-US" altLang="zh-CN" dirty="0"/>
              <a:t>12</a:t>
            </a:r>
            <a:r>
              <a:rPr lang="zh-CN" altLang="en-US" dirty="0"/>
              <a:t>月中央网络安全和信息化委员会印发了</a:t>
            </a:r>
            <a:r>
              <a:rPr lang="en-US" altLang="zh-CN" dirty="0"/>
              <a:t>《</a:t>
            </a:r>
            <a:r>
              <a:rPr lang="zh-CN" altLang="en-US" dirty="0"/>
              <a:t>十四五国家信息化规划</a:t>
            </a:r>
            <a:r>
              <a:rPr lang="en-US" altLang="zh-CN" dirty="0"/>
              <a:t>》</a:t>
            </a:r>
            <a:r>
              <a:rPr lang="zh-CN" altLang="en-US" dirty="0"/>
              <a:t>提出了十项落实数字中国建设的优先行动，全民数字素养和技能提升行动、企业数字能力提升行动、前沿数字技术突破行动、数字贸易开放合作行动、基层智慧治理能力提升行动、绿色智慧生态文化建设行动、数字乡村发展行动、数字普惠金融服务行动、公共卫生应急数字化建设行动、智慧养老服务拓展行动。</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726790" y="133216"/>
          <a:ext cx="6376651" cy="5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5" name="组合 84"/>
          <p:cNvGrpSpPr/>
          <p:nvPr/>
        </p:nvGrpSpPr>
        <p:grpSpPr>
          <a:xfrm>
            <a:off x="7793589" y="1"/>
            <a:ext cx="4278140" cy="6034456"/>
            <a:chOff x="2688989" y="1"/>
            <a:chExt cx="6814022" cy="6858000"/>
          </a:xfrm>
        </p:grpSpPr>
        <p:grpSp>
          <p:nvGrpSpPr>
            <p:cNvPr id="87" name="组合 86"/>
            <p:cNvGrpSpPr/>
            <p:nvPr/>
          </p:nvGrpSpPr>
          <p:grpSpPr>
            <a:xfrm>
              <a:off x="2688989" y="1"/>
              <a:ext cx="6814022" cy="6858000"/>
              <a:chOff x="280988" y="226218"/>
              <a:chExt cx="6518276" cy="6560345"/>
            </a:xfrm>
          </p:grpSpPr>
          <p:sp>
            <p:nvSpPr>
              <p:cNvPr id="138" name="Freeform 5"/>
              <p:cNvSpPr/>
              <p:nvPr/>
            </p:nvSpPr>
            <p:spPr bwMode="auto">
              <a:xfrm>
                <a:off x="1631951" y="3146425"/>
                <a:ext cx="4700588" cy="3640138"/>
              </a:xfrm>
              <a:custGeom>
                <a:avLst/>
                <a:gdLst>
                  <a:gd name="T0" fmla="*/ 2825 w 2877"/>
                  <a:gd name="T1" fmla="*/ 167 h 2227"/>
                  <a:gd name="T2" fmla="*/ 2662 w 2877"/>
                  <a:gd name="T3" fmla="*/ 18 h 2227"/>
                  <a:gd name="T4" fmla="*/ 2628 w 2877"/>
                  <a:gd name="T5" fmla="*/ 0 h 2227"/>
                  <a:gd name="T6" fmla="*/ 0 w 2877"/>
                  <a:gd name="T7" fmla="*/ 2227 h 2227"/>
                  <a:gd name="T8" fmla="*/ 963 w 2877"/>
                  <a:gd name="T9" fmla="*/ 2227 h 2227"/>
                  <a:gd name="T10" fmla="*/ 2254 w 2877"/>
                  <a:gd name="T11" fmla="*/ 989 h 2227"/>
                  <a:gd name="T12" fmla="*/ 2825 w 2877"/>
                  <a:gd name="T13" fmla="*/ 167 h 2227"/>
                </a:gdLst>
                <a:ahLst/>
                <a:cxnLst>
                  <a:cxn ang="0">
                    <a:pos x="T0" y="T1"/>
                  </a:cxn>
                  <a:cxn ang="0">
                    <a:pos x="T2" y="T3"/>
                  </a:cxn>
                  <a:cxn ang="0">
                    <a:pos x="T4" y="T5"/>
                  </a:cxn>
                  <a:cxn ang="0">
                    <a:pos x="T6" y="T7"/>
                  </a:cxn>
                  <a:cxn ang="0">
                    <a:pos x="T8" y="T9"/>
                  </a:cxn>
                  <a:cxn ang="0">
                    <a:pos x="T10" y="T11"/>
                  </a:cxn>
                  <a:cxn ang="0">
                    <a:pos x="T12" y="T13"/>
                  </a:cxn>
                </a:cxnLst>
                <a:rect l="0" t="0" r="r" b="b"/>
                <a:pathLst>
                  <a:path w="2877" h="2227">
                    <a:moveTo>
                      <a:pt x="2825" y="167"/>
                    </a:moveTo>
                    <a:cubicBezTo>
                      <a:pt x="2813" y="107"/>
                      <a:pt x="2732" y="58"/>
                      <a:pt x="2662" y="18"/>
                    </a:cubicBezTo>
                    <a:cubicBezTo>
                      <a:pt x="2655" y="13"/>
                      <a:pt x="2644" y="8"/>
                      <a:pt x="2628" y="0"/>
                    </a:cubicBezTo>
                    <a:cubicBezTo>
                      <a:pt x="2113" y="840"/>
                      <a:pt x="456" y="1981"/>
                      <a:pt x="0" y="2227"/>
                    </a:cubicBezTo>
                    <a:cubicBezTo>
                      <a:pt x="963" y="2227"/>
                      <a:pt x="963" y="2227"/>
                      <a:pt x="963" y="2227"/>
                    </a:cubicBezTo>
                    <a:cubicBezTo>
                      <a:pt x="1263" y="1979"/>
                      <a:pt x="2064" y="1195"/>
                      <a:pt x="2254" y="989"/>
                    </a:cubicBezTo>
                    <a:cubicBezTo>
                      <a:pt x="2452" y="775"/>
                      <a:pt x="2877" y="387"/>
                      <a:pt x="2825" y="167"/>
                    </a:cubicBezTo>
                  </a:path>
                </a:pathLst>
              </a:custGeom>
              <a:gradFill>
                <a:gsLst>
                  <a:gs pos="100000">
                    <a:srgbClr val="9BAED1"/>
                  </a:gs>
                  <a:gs pos="0">
                    <a:srgbClr val="7791C1"/>
                  </a:gs>
                </a:gsLst>
                <a:lin ang="0" scaled="0"/>
              </a:gra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9" name="Freeform 21"/>
              <p:cNvSpPr/>
              <p:nvPr/>
            </p:nvSpPr>
            <p:spPr bwMode="auto">
              <a:xfrm>
                <a:off x="280988" y="2933700"/>
                <a:ext cx="5645150" cy="3852863"/>
              </a:xfrm>
              <a:custGeom>
                <a:avLst/>
                <a:gdLst>
                  <a:gd name="T0" fmla="*/ 3166 w 3455"/>
                  <a:gd name="T1" fmla="*/ 0 h 2357"/>
                  <a:gd name="T2" fmla="*/ 0 w 3455"/>
                  <a:gd name="T3" fmla="*/ 2187 h 2357"/>
                  <a:gd name="T4" fmla="*/ 0 w 3455"/>
                  <a:gd name="T5" fmla="*/ 2357 h 2357"/>
                  <a:gd name="T6" fmla="*/ 827 w 3455"/>
                  <a:gd name="T7" fmla="*/ 2357 h 2357"/>
                  <a:gd name="T8" fmla="*/ 3455 w 3455"/>
                  <a:gd name="T9" fmla="*/ 130 h 2357"/>
                  <a:gd name="T10" fmla="*/ 3166 w 3455"/>
                  <a:gd name="T11" fmla="*/ 0 h 2357"/>
                </a:gdLst>
                <a:ahLst/>
                <a:cxnLst>
                  <a:cxn ang="0">
                    <a:pos x="T0" y="T1"/>
                  </a:cxn>
                  <a:cxn ang="0">
                    <a:pos x="T2" y="T3"/>
                  </a:cxn>
                  <a:cxn ang="0">
                    <a:pos x="T4" y="T5"/>
                  </a:cxn>
                  <a:cxn ang="0">
                    <a:pos x="T6" y="T7"/>
                  </a:cxn>
                  <a:cxn ang="0">
                    <a:pos x="T8" y="T9"/>
                  </a:cxn>
                  <a:cxn ang="0">
                    <a:pos x="T10" y="T11"/>
                  </a:cxn>
                </a:cxnLst>
                <a:rect l="0" t="0" r="r" b="b"/>
                <a:pathLst>
                  <a:path w="3455" h="2357">
                    <a:moveTo>
                      <a:pt x="3166" y="0"/>
                    </a:moveTo>
                    <a:cubicBezTo>
                      <a:pt x="2246" y="1113"/>
                      <a:pt x="380" y="2043"/>
                      <a:pt x="0" y="2187"/>
                    </a:cubicBezTo>
                    <a:cubicBezTo>
                      <a:pt x="0" y="2290"/>
                      <a:pt x="0" y="2357"/>
                      <a:pt x="0" y="2357"/>
                    </a:cubicBezTo>
                    <a:cubicBezTo>
                      <a:pt x="827" y="2357"/>
                      <a:pt x="827" y="2357"/>
                      <a:pt x="827" y="2357"/>
                    </a:cubicBezTo>
                    <a:cubicBezTo>
                      <a:pt x="1283" y="2111"/>
                      <a:pt x="2940" y="970"/>
                      <a:pt x="3455" y="130"/>
                    </a:cubicBezTo>
                    <a:cubicBezTo>
                      <a:pt x="3398" y="102"/>
                      <a:pt x="3288" y="52"/>
                      <a:pt x="3166" y="0"/>
                    </a:cubicBezTo>
                  </a:path>
                </a:pathLst>
              </a:custGeom>
              <a:gradFill>
                <a:gsLst>
                  <a:gs pos="100000">
                    <a:srgbClr val="4368AA"/>
                  </a:gs>
                  <a:gs pos="2000">
                    <a:srgbClr val="748EBD"/>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0" name="Freeform 41"/>
              <p:cNvSpPr/>
              <p:nvPr/>
            </p:nvSpPr>
            <p:spPr bwMode="auto">
              <a:xfrm>
                <a:off x="280988" y="2759075"/>
                <a:ext cx="5173663" cy="3749675"/>
              </a:xfrm>
              <a:custGeom>
                <a:avLst/>
                <a:gdLst>
                  <a:gd name="T0" fmla="*/ 2911 w 3166"/>
                  <a:gd name="T1" fmla="*/ 0 h 2294"/>
                  <a:gd name="T2" fmla="*/ 0 w 3166"/>
                  <a:gd name="T3" fmla="*/ 1756 h 2294"/>
                  <a:gd name="T4" fmla="*/ 0 w 3166"/>
                  <a:gd name="T5" fmla="*/ 2294 h 2294"/>
                  <a:gd name="T6" fmla="*/ 3166 w 3166"/>
                  <a:gd name="T7" fmla="*/ 107 h 2294"/>
                  <a:gd name="T8" fmla="*/ 2911 w 3166"/>
                  <a:gd name="T9" fmla="*/ 0 h 2294"/>
                </a:gdLst>
                <a:ahLst/>
                <a:cxnLst>
                  <a:cxn ang="0">
                    <a:pos x="T0" y="T1"/>
                  </a:cxn>
                  <a:cxn ang="0">
                    <a:pos x="T2" y="T3"/>
                  </a:cxn>
                  <a:cxn ang="0">
                    <a:pos x="T4" y="T5"/>
                  </a:cxn>
                  <a:cxn ang="0">
                    <a:pos x="T6" y="T7"/>
                  </a:cxn>
                  <a:cxn ang="0">
                    <a:pos x="T8" y="T9"/>
                  </a:cxn>
                </a:cxnLst>
                <a:rect l="0" t="0" r="r" b="b"/>
                <a:pathLst>
                  <a:path w="3166" h="2294">
                    <a:moveTo>
                      <a:pt x="2911" y="0"/>
                    </a:moveTo>
                    <a:cubicBezTo>
                      <a:pt x="1955" y="873"/>
                      <a:pt x="587" y="1541"/>
                      <a:pt x="0" y="1756"/>
                    </a:cubicBezTo>
                    <a:cubicBezTo>
                      <a:pt x="0" y="2294"/>
                      <a:pt x="0" y="2294"/>
                      <a:pt x="0" y="2294"/>
                    </a:cubicBezTo>
                    <a:cubicBezTo>
                      <a:pt x="380" y="2150"/>
                      <a:pt x="2246" y="1220"/>
                      <a:pt x="3166" y="107"/>
                    </a:cubicBezTo>
                    <a:cubicBezTo>
                      <a:pt x="3082" y="71"/>
                      <a:pt x="2993" y="33"/>
                      <a:pt x="2911" y="0"/>
                    </a:cubicBezTo>
                  </a:path>
                </a:pathLst>
              </a:custGeom>
              <a:gradFill>
                <a:gsLst>
                  <a:gs pos="100000">
                    <a:srgbClr val="355590"/>
                  </a:gs>
                  <a:gs pos="2000">
                    <a:srgbClr val="355590"/>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1" name="Freeform 68"/>
              <p:cNvSpPr/>
              <p:nvPr/>
            </p:nvSpPr>
            <p:spPr bwMode="auto">
              <a:xfrm>
                <a:off x="280988" y="2517775"/>
                <a:ext cx="4756150" cy="3111500"/>
              </a:xfrm>
              <a:custGeom>
                <a:avLst/>
                <a:gdLst>
                  <a:gd name="T0" fmla="*/ 0 w 2911"/>
                  <a:gd name="T1" fmla="*/ 1904 h 1904"/>
                  <a:gd name="T2" fmla="*/ 2911 w 2911"/>
                  <a:gd name="T3" fmla="*/ 148 h 1904"/>
                  <a:gd name="T4" fmla="*/ 2736 w 2911"/>
                  <a:gd name="T5" fmla="*/ 80 h 1904"/>
                  <a:gd name="T6" fmla="*/ 0 w 2911"/>
                  <a:gd name="T7" fmla="*/ 1384 h 1904"/>
                  <a:gd name="T8" fmla="*/ 0 w 2911"/>
                  <a:gd name="T9" fmla="*/ 1904 h 1904"/>
                </a:gdLst>
                <a:ahLst/>
                <a:cxnLst>
                  <a:cxn ang="0">
                    <a:pos x="T0" y="T1"/>
                  </a:cxn>
                  <a:cxn ang="0">
                    <a:pos x="T2" y="T3"/>
                  </a:cxn>
                  <a:cxn ang="0">
                    <a:pos x="T4" y="T5"/>
                  </a:cxn>
                  <a:cxn ang="0">
                    <a:pos x="T6" y="T7"/>
                  </a:cxn>
                  <a:cxn ang="0">
                    <a:pos x="T8" y="T9"/>
                  </a:cxn>
                </a:cxnLst>
                <a:rect l="0" t="0" r="r" b="b"/>
                <a:pathLst>
                  <a:path w="2911" h="1904">
                    <a:moveTo>
                      <a:pt x="0" y="1904"/>
                    </a:moveTo>
                    <a:cubicBezTo>
                      <a:pt x="587" y="1689"/>
                      <a:pt x="1955" y="1021"/>
                      <a:pt x="2911" y="148"/>
                    </a:cubicBezTo>
                    <a:cubicBezTo>
                      <a:pt x="2846" y="121"/>
                      <a:pt x="2785" y="98"/>
                      <a:pt x="2736" y="80"/>
                    </a:cubicBezTo>
                    <a:cubicBezTo>
                      <a:pt x="2516" y="0"/>
                      <a:pt x="1508" y="988"/>
                      <a:pt x="0" y="1384"/>
                    </a:cubicBezTo>
                    <a:lnTo>
                      <a:pt x="0" y="1904"/>
                    </a:lnTo>
                    <a:close/>
                  </a:path>
                </a:pathLst>
              </a:custGeom>
              <a:gradFill>
                <a:gsLst>
                  <a:gs pos="100000">
                    <a:schemeClr val="accent2">
                      <a:lumMod val="50000"/>
                    </a:schemeClr>
                  </a:gs>
                  <a:gs pos="2000">
                    <a:srgbClr val="3D62A5"/>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nvGrpSpPr>
              <p:cNvPr id="142" name="Group 71"/>
              <p:cNvGrpSpPr>
                <a:grpSpLocks noChangeAspect="1"/>
              </p:cNvGrpSpPr>
              <p:nvPr/>
            </p:nvGrpSpPr>
            <p:grpSpPr bwMode="auto">
              <a:xfrm>
                <a:off x="4625975" y="2742406"/>
                <a:ext cx="1638301" cy="1174750"/>
                <a:chOff x="4287" y="2574"/>
                <a:chExt cx="1032" cy="740"/>
              </a:xfrm>
            </p:grpSpPr>
            <p:sp>
              <p:nvSpPr>
                <p:cNvPr id="147" name="AutoShape 70"/>
                <p:cNvSpPr>
                  <a:spLocks noChangeAspect="1" noChangeArrowheads="1" noTextEdit="1"/>
                </p:cNvSpPr>
                <p:nvPr/>
              </p:nvSpPr>
              <p:spPr bwMode="auto">
                <a:xfrm>
                  <a:off x="4298" y="2574"/>
                  <a:ext cx="1009"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8" name="Freeform 72"/>
                <p:cNvSpPr/>
                <p:nvPr/>
              </p:nvSpPr>
              <p:spPr bwMode="auto">
                <a:xfrm>
                  <a:off x="4298" y="2748"/>
                  <a:ext cx="1021" cy="566"/>
                </a:xfrm>
                <a:custGeom>
                  <a:avLst/>
                  <a:gdLst>
                    <a:gd name="T0" fmla="*/ 977 w 990"/>
                    <a:gd name="T1" fmla="*/ 294 h 548"/>
                    <a:gd name="T2" fmla="*/ 965 w 990"/>
                    <a:gd name="T3" fmla="*/ 209 h 548"/>
                    <a:gd name="T4" fmla="*/ 681 w 990"/>
                    <a:gd name="T5" fmla="*/ 11 h 548"/>
                    <a:gd name="T6" fmla="*/ 656 w 990"/>
                    <a:gd name="T7" fmla="*/ 0 h 548"/>
                    <a:gd name="T8" fmla="*/ 0 w 990"/>
                    <a:gd name="T9" fmla="*/ 280 h 548"/>
                    <a:gd name="T10" fmla="*/ 130 w 990"/>
                    <a:gd name="T11" fmla="*/ 452 h 548"/>
                    <a:gd name="T12" fmla="*/ 706 w 990"/>
                    <a:gd name="T13" fmla="*/ 319 h 548"/>
                    <a:gd name="T14" fmla="*/ 977 w 990"/>
                    <a:gd name="T15" fmla="*/ 294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0" h="548">
                      <a:moveTo>
                        <a:pt x="977" y="294"/>
                      </a:moveTo>
                      <a:cubicBezTo>
                        <a:pt x="982" y="264"/>
                        <a:pt x="979" y="236"/>
                        <a:pt x="965" y="209"/>
                      </a:cubicBezTo>
                      <a:cubicBezTo>
                        <a:pt x="922" y="133"/>
                        <a:pt x="805" y="69"/>
                        <a:pt x="681" y="11"/>
                      </a:cubicBezTo>
                      <a:cubicBezTo>
                        <a:pt x="673" y="7"/>
                        <a:pt x="665" y="4"/>
                        <a:pt x="656" y="0"/>
                      </a:cubicBezTo>
                      <a:cubicBezTo>
                        <a:pt x="428" y="26"/>
                        <a:pt x="174" y="168"/>
                        <a:pt x="0" y="280"/>
                      </a:cubicBezTo>
                      <a:cubicBezTo>
                        <a:pt x="5" y="357"/>
                        <a:pt x="42" y="421"/>
                        <a:pt x="130" y="452"/>
                      </a:cubicBezTo>
                      <a:cubicBezTo>
                        <a:pt x="405" y="548"/>
                        <a:pt x="541" y="417"/>
                        <a:pt x="706" y="319"/>
                      </a:cubicBezTo>
                      <a:cubicBezTo>
                        <a:pt x="872" y="220"/>
                        <a:pt x="990" y="171"/>
                        <a:pt x="977" y="294"/>
                      </a:cubicBezTo>
                    </a:path>
                  </a:pathLst>
                </a:custGeom>
                <a:gradFill>
                  <a:gsLst>
                    <a:gs pos="0">
                      <a:srgbClr val="4C6CA6"/>
                    </a:gs>
                    <a:gs pos="100000">
                      <a:srgbClr val="7791C1"/>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9" name="Freeform 75"/>
                <p:cNvSpPr/>
                <p:nvPr/>
              </p:nvSpPr>
              <p:spPr bwMode="auto">
                <a:xfrm>
                  <a:off x="4287" y="2574"/>
                  <a:ext cx="688" cy="463"/>
                </a:xfrm>
                <a:custGeom>
                  <a:avLst/>
                  <a:gdLst>
                    <a:gd name="T0" fmla="*/ 667 w 667"/>
                    <a:gd name="T1" fmla="*/ 168 h 448"/>
                    <a:gd name="T2" fmla="*/ 243 w 667"/>
                    <a:gd name="T3" fmla="*/ 0 h 448"/>
                    <a:gd name="T4" fmla="*/ 11 w 667"/>
                    <a:gd name="T5" fmla="*/ 448 h 448"/>
                    <a:gd name="T6" fmla="*/ 667 w 667"/>
                    <a:gd name="T7" fmla="*/ 168 h 448"/>
                  </a:gdLst>
                  <a:ahLst/>
                  <a:cxnLst>
                    <a:cxn ang="0">
                      <a:pos x="T0" y="T1"/>
                    </a:cxn>
                    <a:cxn ang="0">
                      <a:pos x="T2" y="T3"/>
                    </a:cxn>
                    <a:cxn ang="0">
                      <a:pos x="T4" y="T5"/>
                    </a:cxn>
                    <a:cxn ang="0">
                      <a:pos x="T6" y="T7"/>
                    </a:cxn>
                  </a:cxnLst>
                  <a:rect l="0" t="0" r="r" b="b"/>
                  <a:pathLst>
                    <a:path w="667" h="448">
                      <a:moveTo>
                        <a:pt x="667" y="168"/>
                      </a:moveTo>
                      <a:cubicBezTo>
                        <a:pt x="494" y="89"/>
                        <a:pt x="307" y="26"/>
                        <a:pt x="243" y="0"/>
                      </a:cubicBezTo>
                      <a:cubicBezTo>
                        <a:pt x="134" y="66"/>
                        <a:pt x="0" y="284"/>
                        <a:pt x="11" y="448"/>
                      </a:cubicBezTo>
                      <a:cubicBezTo>
                        <a:pt x="185" y="336"/>
                        <a:pt x="439" y="194"/>
                        <a:pt x="667" y="168"/>
                      </a:cubicBezTo>
                      <a:close/>
                    </a:path>
                  </a:pathLst>
                </a:custGeom>
                <a:gradFill>
                  <a:gsLst>
                    <a:gs pos="100000">
                      <a:srgbClr val="7791C1"/>
                    </a:gs>
                    <a:gs pos="0">
                      <a:srgbClr val="3E609C"/>
                    </a:gs>
                  </a:gsLst>
                  <a:lin ang="0" scaled="0"/>
                </a:gradFill>
                <a:ln>
                  <a:noFill/>
                </a:ln>
                <a:effectLst>
                  <a:outerShdw blurRad="190500" dist="127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143" name="Freeform 79"/>
              <p:cNvSpPr>
                <a:spLocks noEditPoints="1"/>
              </p:cNvSpPr>
              <p:nvPr/>
            </p:nvSpPr>
            <p:spPr bwMode="auto">
              <a:xfrm>
                <a:off x="3762376" y="226218"/>
                <a:ext cx="3036888" cy="3541713"/>
              </a:xfrm>
              <a:custGeom>
                <a:avLst/>
                <a:gdLst>
                  <a:gd name="T0" fmla="*/ 197 w 1859"/>
                  <a:gd name="T1" fmla="*/ 1970 h 2166"/>
                  <a:gd name="T2" fmla="*/ 197 w 1859"/>
                  <a:gd name="T3" fmla="*/ 1970 h 2166"/>
                  <a:gd name="T4" fmla="*/ 193 w 1859"/>
                  <a:gd name="T5" fmla="*/ 1969 h 2166"/>
                  <a:gd name="T6" fmla="*/ 197 w 1859"/>
                  <a:gd name="T7" fmla="*/ 1970 h 2166"/>
                  <a:gd name="T8" fmla="*/ 1509 w 1859"/>
                  <a:gd name="T9" fmla="*/ 0 h 2166"/>
                  <a:gd name="T10" fmla="*/ 243 w 1859"/>
                  <a:gd name="T11" fmla="*/ 1315 h 2166"/>
                  <a:gd name="T12" fmla="*/ 197 w 1859"/>
                  <a:gd name="T13" fmla="*/ 1970 h 2166"/>
                  <a:gd name="T14" fmla="*/ 698 w 1859"/>
                  <a:gd name="T15" fmla="*/ 2166 h 2166"/>
                  <a:gd name="T16" fmla="*/ 819 w 1859"/>
                  <a:gd name="T17" fmla="*/ 1555 h 2166"/>
                  <a:gd name="T18" fmla="*/ 1859 w 1859"/>
                  <a:gd name="T19" fmla="*/ 699 h 2166"/>
                  <a:gd name="T20" fmla="*/ 1859 w 1859"/>
                  <a:gd name="T21" fmla="*/ 0 h 2166"/>
                  <a:gd name="T22" fmla="*/ 1509 w 1859"/>
                  <a:gd name="T23"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9" h="2166">
                    <a:moveTo>
                      <a:pt x="197" y="1970"/>
                    </a:moveTo>
                    <a:cubicBezTo>
                      <a:pt x="197" y="1970"/>
                      <a:pt x="197" y="1970"/>
                      <a:pt x="197" y="1970"/>
                    </a:cubicBezTo>
                    <a:cubicBezTo>
                      <a:pt x="195" y="1970"/>
                      <a:pt x="194" y="1969"/>
                      <a:pt x="193" y="1969"/>
                    </a:cubicBezTo>
                    <a:cubicBezTo>
                      <a:pt x="194" y="1969"/>
                      <a:pt x="195" y="1970"/>
                      <a:pt x="197" y="1970"/>
                    </a:cubicBezTo>
                    <a:moveTo>
                      <a:pt x="1509" y="0"/>
                    </a:moveTo>
                    <a:cubicBezTo>
                      <a:pt x="1002" y="377"/>
                      <a:pt x="460" y="976"/>
                      <a:pt x="243" y="1315"/>
                    </a:cubicBezTo>
                    <a:cubicBezTo>
                      <a:pt x="0" y="1696"/>
                      <a:pt x="84" y="1923"/>
                      <a:pt x="197" y="1970"/>
                    </a:cubicBezTo>
                    <a:cubicBezTo>
                      <a:pt x="463" y="2077"/>
                      <a:pt x="681" y="2163"/>
                      <a:pt x="698" y="2166"/>
                    </a:cubicBezTo>
                    <a:cubicBezTo>
                      <a:pt x="586" y="2119"/>
                      <a:pt x="555" y="1878"/>
                      <a:pt x="819" y="1555"/>
                    </a:cubicBezTo>
                    <a:cubicBezTo>
                      <a:pt x="1083" y="1232"/>
                      <a:pt x="1383" y="915"/>
                      <a:pt x="1859" y="699"/>
                    </a:cubicBezTo>
                    <a:cubicBezTo>
                      <a:pt x="1859" y="390"/>
                      <a:pt x="1859" y="0"/>
                      <a:pt x="1859" y="0"/>
                    </a:cubicBezTo>
                    <a:cubicBezTo>
                      <a:pt x="1509" y="0"/>
                      <a:pt x="1509" y="0"/>
                      <a:pt x="1509" y="0"/>
                    </a:cubicBezTo>
                  </a:path>
                </a:pathLst>
              </a:custGeom>
              <a:gradFill>
                <a:gsLst>
                  <a:gs pos="0">
                    <a:srgbClr val="708BBE"/>
                  </a:gs>
                  <a:gs pos="100000">
                    <a:srgbClr val="718CBE"/>
                  </a:gs>
                </a:gsLst>
                <a:lin ang="0" scaled="0"/>
              </a:gra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4" name="Freeform 93"/>
              <p:cNvSpPr/>
              <p:nvPr/>
            </p:nvSpPr>
            <p:spPr bwMode="auto">
              <a:xfrm>
                <a:off x="2973389" y="226218"/>
                <a:ext cx="3254376" cy="3221038"/>
              </a:xfrm>
              <a:custGeom>
                <a:avLst/>
                <a:gdLst>
                  <a:gd name="T0" fmla="*/ 1080 w 1992"/>
                  <a:gd name="T1" fmla="*/ 0 h 1970"/>
                  <a:gd name="T2" fmla="*/ 166 w 1992"/>
                  <a:gd name="T3" fmla="*/ 1166 h 1970"/>
                  <a:gd name="T4" fmla="*/ 130 w 1992"/>
                  <a:gd name="T5" fmla="*/ 1747 h 1970"/>
                  <a:gd name="T6" fmla="*/ 680 w 1992"/>
                  <a:gd name="T7" fmla="*/ 1970 h 1970"/>
                  <a:gd name="T8" fmla="*/ 726 w 1992"/>
                  <a:gd name="T9" fmla="*/ 1315 h 1970"/>
                  <a:gd name="T10" fmla="*/ 1992 w 1992"/>
                  <a:gd name="T11" fmla="*/ 0 h 1970"/>
                  <a:gd name="T12" fmla="*/ 1080 w 1992"/>
                  <a:gd name="T13" fmla="*/ 0 h 1970"/>
                </a:gdLst>
                <a:ahLst/>
                <a:cxnLst>
                  <a:cxn ang="0">
                    <a:pos x="T0" y="T1"/>
                  </a:cxn>
                  <a:cxn ang="0">
                    <a:pos x="T2" y="T3"/>
                  </a:cxn>
                  <a:cxn ang="0">
                    <a:pos x="T4" y="T5"/>
                  </a:cxn>
                  <a:cxn ang="0">
                    <a:pos x="T6" y="T7"/>
                  </a:cxn>
                  <a:cxn ang="0">
                    <a:pos x="T8" y="T9"/>
                  </a:cxn>
                  <a:cxn ang="0">
                    <a:pos x="T10" y="T11"/>
                  </a:cxn>
                  <a:cxn ang="0">
                    <a:pos x="T12" y="T13"/>
                  </a:cxn>
                </a:cxnLst>
                <a:rect l="0" t="0" r="r" b="b"/>
                <a:pathLst>
                  <a:path w="1992" h="1970">
                    <a:moveTo>
                      <a:pt x="1080" y="0"/>
                    </a:moveTo>
                    <a:cubicBezTo>
                      <a:pt x="716" y="350"/>
                      <a:pt x="307" y="847"/>
                      <a:pt x="166" y="1166"/>
                    </a:cubicBezTo>
                    <a:cubicBezTo>
                      <a:pt x="0" y="1542"/>
                      <a:pt x="51" y="1677"/>
                      <a:pt x="130" y="1747"/>
                    </a:cubicBezTo>
                    <a:cubicBezTo>
                      <a:pt x="306" y="1819"/>
                      <a:pt x="503" y="1899"/>
                      <a:pt x="680" y="1970"/>
                    </a:cubicBezTo>
                    <a:cubicBezTo>
                      <a:pt x="567" y="1923"/>
                      <a:pt x="483" y="1696"/>
                      <a:pt x="726" y="1315"/>
                    </a:cubicBezTo>
                    <a:cubicBezTo>
                      <a:pt x="943" y="976"/>
                      <a:pt x="1485" y="377"/>
                      <a:pt x="1992" y="0"/>
                    </a:cubicBezTo>
                    <a:cubicBezTo>
                      <a:pt x="1080" y="0"/>
                      <a:pt x="1080" y="0"/>
                      <a:pt x="1080" y="0"/>
                    </a:cubicBezTo>
                  </a:path>
                </a:pathLst>
              </a:custGeom>
              <a:gradFill>
                <a:gsLst>
                  <a:gs pos="0">
                    <a:srgbClr val="748EBD"/>
                  </a:gs>
                  <a:gs pos="100000">
                    <a:srgbClr val="3B62A7"/>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145" name="Freeform 96"/>
              <p:cNvSpPr/>
              <p:nvPr/>
            </p:nvSpPr>
            <p:spPr bwMode="auto">
              <a:xfrm>
                <a:off x="2190751" y="226218"/>
                <a:ext cx="2546350" cy="2855913"/>
              </a:xfrm>
              <a:custGeom>
                <a:avLst/>
                <a:gdLst>
                  <a:gd name="T0" fmla="*/ 813 w 1559"/>
                  <a:gd name="T1" fmla="*/ 0 h 1747"/>
                  <a:gd name="T2" fmla="*/ 157 w 1559"/>
                  <a:gd name="T3" fmla="*/ 965 h 1747"/>
                  <a:gd name="T4" fmla="*/ 125 w 1559"/>
                  <a:gd name="T5" fmla="*/ 1544 h 1747"/>
                  <a:gd name="T6" fmla="*/ 609 w 1559"/>
                  <a:gd name="T7" fmla="*/ 1747 h 1747"/>
                  <a:gd name="T8" fmla="*/ 645 w 1559"/>
                  <a:gd name="T9" fmla="*/ 1166 h 1747"/>
                  <a:gd name="T10" fmla="*/ 1559 w 1559"/>
                  <a:gd name="T11" fmla="*/ 0 h 1747"/>
                  <a:gd name="T12" fmla="*/ 813 w 1559"/>
                  <a:gd name="T13" fmla="*/ 0 h 1747"/>
                </a:gdLst>
                <a:ahLst/>
                <a:cxnLst>
                  <a:cxn ang="0">
                    <a:pos x="T0" y="T1"/>
                  </a:cxn>
                  <a:cxn ang="0">
                    <a:pos x="T2" y="T3"/>
                  </a:cxn>
                  <a:cxn ang="0">
                    <a:pos x="T4" y="T5"/>
                  </a:cxn>
                  <a:cxn ang="0">
                    <a:pos x="T6" y="T7"/>
                  </a:cxn>
                  <a:cxn ang="0">
                    <a:pos x="T8" y="T9"/>
                  </a:cxn>
                  <a:cxn ang="0">
                    <a:pos x="T10" y="T11"/>
                  </a:cxn>
                  <a:cxn ang="0">
                    <a:pos x="T12" y="T13"/>
                  </a:cxn>
                </a:cxnLst>
                <a:rect l="0" t="0" r="r" b="b"/>
                <a:pathLst>
                  <a:path w="1559" h="1747">
                    <a:moveTo>
                      <a:pt x="813" y="0"/>
                    </a:moveTo>
                    <a:cubicBezTo>
                      <a:pt x="524" y="289"/>
                      <a:pt x="263" y="704"/>
                      <a:pt x="157" y="965"/>
                    </a:cubicBezTo>
                    <a:cubicBezTo>
                      <a:pt x="0" y="1352"/>
                      <a:pt x="56" y="1464"/>
                      <a:pt x="125" y="1544"/>
                    </a:cubicBezTo>
                    <a:cubicBezTo>
                      <a:pt x="166" y="1564"/>
                      <a:pt x="366" y="1648"/>
                      <a:pt x="609" y="1747"/>
                    </a:cubicBezTo>
                    <a:cubicBezTo>
                      <a:pt x="530" y="1677"/>
                      <a:pt x="479" y="1542"/>
                      <a:pt x="645" y="1166"/>
                    </a:cubicBezTo>
                    <a:cubicBezTo>
                      <a:pt x="786" y="847"/>
                      <a:pt x="1195" y="350"/>
                      <a:pt x="1559" y="0"/>
                    </a:cubicBezTo>
                    <a:cubicBezTo>
                      <a:pt x="813" y="0"/>
                      <a:pt x="813" y="0"/>
                      <a:pt x="813" y="0"/>
                    </a:cubicBezTo>
                  </a:path>
                </a:pathLst>
              </a:custGeom>
              <a:gradFill>
                <a:gsLst>
                  <a:gs pos="0">
                    <a:srgbClr val="355590"/>
                  </a:gs>
                  <a:gs pos="100000">
                    <a:srgbClr val="355590"/>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6" name="Freeform 99"/>
              <p:cNvSpPr/>
              <p:nvPr/>
            </p:nvSpPr>
            <p:spPr bwMode="auto">
              <a:xfrm>
                <a:off x="1473201" y="226218"/>
                <a:ext cx="2044700" cy="2524126"/>
              </a:xfrm>
              <a:custGeom>
                <a:avLst/>
                <a:gdLst>
                  <a:gd name="T0" fmla="*/ 520 w 1252"/>
                  <a:gd name="T1" fmla="*/ 0 h 1544"/>
                  <a:gd name="T2" fmla="*/ 240 w 1252"/>
                  <a:gd name="T3" fmla="*/ 1324 h 1544"/>
                  <a:gd name="T4" fmla="*/ 564 w 1252"/>
                  <a:gd name="T5" fmla="*/ 1544 h 1544"/>
                  <a:gd name="T6" fmla="*/ 596 w 1252"/>
                  <a:gd name="T7" fmla="*/ 965 h 1544"/>
                  <a:gd name="T8" fmla="*/ 1252 w 1252"/>
                  <a:gd name="T9" fmla="*/ 0 h 1544"/>
                  <a:gd name="T10" fmla="*/ 520 w 1252"/>
                  <a:gd name="T11" fmla="*/ 0 h 1544"/>
                </a:gdLst>
                <a:ahLst/>
                <a:cxnLst>
                  <a:cxn ang="0">
                    <a:pos x="T0" y="T1"/>
                  </a:cxn>
                  <a:cxn ang="0">
                    <a:pos x="T2" y="T3"/>
                  </a:cxn>
                  <a:cxn ang="0">
                    <a:pos x="T4" y="T5"/>
                  </a:cxn>
                  <a:cxn ang="0">
                    <a:pos x="T6" y="T7"/>
                  </a:cxn>
                  <a:cxn ang="0">
                    <a:pos x="T8" y="T9"/>
                  </a:cxn>
                  <a:cxn ang="0">
                    <a:pos x="T10" y="T11"/>
                  </a:cxn>
                </a:cxnLst>
                <a:rect l="0" t="0" r="r" b="b"/>
                <a:pathLst>
                  <a:path w="1252" h="1544">
                    <a:moveTo>
                      <a:pt x="520" y="0"/>
                    </a:moveTo>
                    <a:cubicBezTo>
                      <a:pt x="278" y="242"/>
                      <a:pt x="0" y="1084"/>
                      <a:pt x="240" y="1324"/>
                    </a:cubicBezTo>
                    <a:cubicBezTo>
                      <a:pt x="348" y="1432"/>
                      <a:pt x="442" y="1488"/>
                      <a:pt x="564" y="1544"/>
                    </a:cubicBezTo>
                    <a:cubicBezTo>
                      <a:pt x="495" y="1464"/>
                      <a:pt x="439" y="1352"/>
                      <a:pt x="596" y="965"/>
                    </a:cubicBezTo>
                    <a:cubicBezTo>
                      <a:pt x="702" y="704"/>
                      <a:pt x="963" y="289"/>
                      <a:pt x="1252" y="0"/>
                    </a:cubicBezTo>
                    <a:lnTo>
                      <a:pt x="520" y="0"/>
                    </a:lnTo>
                    <a:close/>
                  </a:path>
                </a:pathLst>
              </a:custGeom>
              <a:gradFill>
                <a:gsLst>
                  <a:gs pos="0">
                    <a:srgbClr val="26406E"/>
                  </a:gs>
                  <a:gs pos="100000">
                    <a:srgbClr val="3C61A3"/>
                  </a:gs>
                </a:gsLst>
                <a:lin ang="0" scaled="0"/>
              </a:gradFill>
              <a:ln>
                <a:noFill/>
              </a:ln>
              <a:effectLst>
                <a:outerShdw blurRad="101600" dist="635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88" name="Freeform 103"/>
            <p:cNvSpPr>
              <a:spLocks noEditPoints="1"/>
            </p:cNvSpPr>
            <p:nvPr/>
          </p:nvSpPr>
          <p:spPr bwMode="auto">
            <a:xfrm>
              <a:off x="3001548" y="4745000"/>
              <a:ext cx="456484" cy="420703"/>
            </a:xfrm>
            <a:custGeom>
              <a:avLst/>
              <a:gdLst>
                <a:gd name="T0" fmla="*/ 49 w 312"/>
                <a:gd name="T1" fmla="*/ 133 h 288"/>
                <a:gd name="T2" fmla="*/ 7 w 312"/>
                <a:gd name="T3" fmla="*/ 217 h 288"/>
                <a:gd name="T4" fmla="*/ 105 w 312"/>
                <a:gd name="T5" fmla="*/ 274 h 288"/>
                <a:gd name="T6" fmla="*/ 146 w 312"/>
                <a:gd name="T7" fmla="*/ 269 h 288"/>
                <a:gd name="T8" fmla="*/ 182 w 312"/>
                <a:gd name="T9" fmla="*/ 256 h 288"/>
                <a:gd name="T10" fmla="*/ 234 w 312"/>
                <a:gd name="T11" fmla="*/ 288 h 288"/>
                <a:gd name="T12" fmla="*/ 211 w 312"/>
                <a:gd name="T13" fmla="*/ 238 h 288"/>
                <a:gd name="T14" fmla="*/ 247 w 312"/>
                <a:gd name="T15" fmla="*/ 174 h 288"/>
                <a:gd name="T16" fmla="*/ 201 w 312"/>
                <a:gd name="T17" fmla="*/ 192 h 288"/>
                <a:gd name="T18" fmla="*/ 166 w 312"/>
                <a:gd name="T19" fmla="*/ 197 h 288"/>
                <a:gd name="T20" fmla="*/ 128 w 312"/>
                <a:gd name="T21" fmla="*/ 240 h 288"/>
                <a:gd name="T22" fmla="*/ 117 w 312"/>
                <a:gd name="T23" fmla="*/ 192 h 288"/>
                <a:gd name="T24" fmla="*/ 49 w 312"/>
                <a:gd name="T25" fmla="*/ 133 h 288"/>
                <a:gd name="T26" fmla="*/ 247 w 312"/>
                <a:gd name="T27" fmla="*/ 174 h 288"/>
                <a:gd name="T28" fmla="*/ 247 w 312"/>
                <a:gd name="T29" fmla="*/ 174 h 288"/>
                <a:gd name="T30" fmla="*/ 247 w 312"/>
                <a:gd name="T31" fmla="*/ 174 h 288"/>
                <a:gd name="T32" fmla="*/ 203 w 312"/>
                <a:gd name="T33" fmla="*/ 0 h 288"/>
                <a:gd name="T34" fmla="*/ 161 w 312"/>
                <a:gd name="T35" fmla="*/ 5 h 288"/>
                <a:gd name="T36" fmla="*/ 63 w 312"/>
                <a:gd name="T37" fmla="*/ 116 h 288"/>
                <a:gd name="T38" fmla="*/ 130 w 312"/>
                <a:gd name="T39" fmla="*/ 170 h 288"/>
                <a:gd name="T40" fmla="*/ 138 w 312"/>
                <a:gd name="T41" fmla="*/ 203 h 288"/>
                <a:gd name="T42" fmla="*/ 164 w 312"/>
                <a:gd name="T43" fmla="*/ 173 h 288"/>
                <a:gd name="T44" fmla="*/ 202 w 312"/>
                <a:gd name="T45" fmla="*/ 168 h 288"/>
                <a:gd name="T46" fmla="*/ 300 w 312"/>
                <a:gd name="T47" fmla="*/ 57 h 288"/>
                <a:gd name="T48" fmla="*/ 203 w 312"/>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288">
                  <a:moveTo>
                    <a:pt x="49" y="133"/>
                  </a:moveTo>
                  <a:cubicBezTo>
                    <a:pt x="17" y="156"/>
                    <a:pt x="0" y="188"/>
                    <a:pt x="7" y="217"/>
                  </a:cubicBezTo>
                  <a:cubicBezTo>
                    <a:pt x="16" y="253"/>
                    <a:pt x="56" y="274"/>
                    <a:pt x="105" y="274"/>
                  </a:cubicBezTo>
                  <a:cubicBezTo>
                    <a:pt x="118" y="274"/>
                    <a:pt x="132" y="273"/>
                    <a:pt x="146" y="269"/>
                  </a:cubicBezTo>
                  <a:cubicBezTo>
                    <a:pt x="159" y="266"/>
                    <a:pt x="171" y="262"/>
                    <a:pt x="182" y="256"/>
                  </a:cubicBezTo>
                  <a:cubicBezTo>
                    <a:pt x="234" y="288"/>
                    <a:pt x="234" y="288"/>
                    <a:pt x="234" y="288"/>
                  </a:cubicBezTo>
                  <a:cubicBezTo>
                    <a:pt x="211" y="238"/>
                    <a:pt x="211" y="238"/>
                    <a:pt x="211" y="238"/>
                  </a:cubicBezTo>
                  <a:cubicBezTo>
                    <a:pt x="233" y="220"/>
                    <a:pt x="246" y="197"/>
                    <a:pt x="247" y="174"/>
                  </a:cubicBezTo>
                  <a:cubicBezTo>
                    <a:pt x="233" y="181"/>
                    <a:pt x="218" y="188"/>
                    <a:pt x="201" y="192"/>
                  </a:cubicBezTo>
                  <a:cubicBezTo>
                    <a:pt x="189" y="195"/>
                    <a:pt x="178" y="196"/>
                    <a:pt x="166" y="197"/>
                  </a:cubicBezTo>
                  <a:cubicBezTo>
                    <a:pt x="162" y="202"/>
                    <a:pt x="128" y="240"/>
                    <a:pt x="128" y="240"/>
                  </a:cubicBezTo>
                  <a:cubicBezTo>
                    <a:pt x="128" y="240"/>
                    <a:pt x="119" y="201"/>
                    <a:pt x="117" y="192"/>
                  </a:cubicBezTo>
                  <a:cubicBezTo>
                    <a:pt x="82" y="183"/>
                    <a:pt x="56" y="161"/>
                    <a:pt x="49" y="133"/>
                  </a:cubicBezTo>
                  <a:moveTo>
                    <a:pt x="247" y="174"/>
                  </a:moveTo>
                  <a:cubicBezTo>
                    <a:pt x="247" y="174"/>
                    <a:pt x="247" y="174"/>
                    <a:pt x="247" y="174"/>
                  </a:cubicBezTo>
                  <a:cubicBezTo>
                    <a:pt x="247" y="174"/>
                    <a:pt x="247" y="174"/>
                    <a:pt x="247" y="174"/>
                  </a:cubicBezTo>
                  <a:moveTo>
                    <a:pt x="203" y="0"/>
                  </a:moveTo>
                  <a:cubicBezTo>
                    <a:pt x="190" y="0"/>
                    <a:pt x="176" y="2"/>
                    <a:pt x="161" y="5"/>
                  </a:cubicBezTo>
                  <a:cubicBezTo>
                    <a:pt x="96" y="21"/>
                    <a:pt x="52" y="71"/>
                    <a:pt x="63" y="116"/>
                  </a:cubicBezTo>
                  <a:cubicBezTo>
                    <a:pt x="70" y="144"/>
                    <a:pt x="96" y="163"/>
                    <a:pt x="130" y="170"/>
                  </a:cubicBezTo>
                  <a:cubicBezTo>
                    <a:pt x="138" y="203"/>
                    <a:pt x="138" y="203"/>
                    <a:pt x="138" y="203"/>
                  </a:cubicBezTo>
                  <a:cubicBezTo>
                    <a:pt x="164" y="173"/>
                    <a:pt x="164" y="173"/>
                    <a:pt x="164" y="173"/>
                  </a:cubicBezTo>
                  <a:cubicBezTo>
                    <a:pt x="177" y="173"/>
                    <a:pt x="189" y="171"/>
                    <a:pt x="202" y="168"/>
                  </a:cubicBezTo>
                  <a:cubicBezTo>
                    <a:pt x="267" y="152"/>
                    <a:pt x="312" y="102"/>
                    <a:pt x="300" y="57"/>
                  </a:cubicBezTo>
                  <a:cubicBezTo>
                    <a:pt x="292" y="22"/>
                    <a:pt x="252" y="0"/>
                    <a:pt x="203"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9" name="Freeform 107"/>
            <p:cNvSpPr>
              <a:spLocks noEditPoints="1"/>
            </p:cNvSpPr>
            <p:nvPr/>
          </p:nvSpPr>
          <p:spPr bwMode="auto">
            <a:xfrm>
              <a:off x="3186022" y="5458782"/>
              <a:ext cx="531354" cy="540537"/>
            </a:xfrm>
            <a:custGeom>
              <a:avLst/>
              <a:gdLst>
                <a:gd name="T0" fmla="*/ 97 w 402"/>
                <a:gd name="T1" fmla="*/ 101 h 408"/>
                <a:gd name="T2" fmla="*/ 62 w 402"/>
                <a:gd name="T3" fmla="*/ 161 h 408"/>
                <a:gd name="T4" fmla="*/ 11 w 402"/>
                <a:gd name="T5" fmla="*/ 188 h 408"/>
                <a:gd name="T6" fmla="*/ 28 w 402"/>
                <a:gd name="T7" fmla="*/ 255 h 408"/>
                <a:gd name="T8" fmla="*/ 12 w 402"/>
                <a:gd name="T9" fmla="*/ 310 h 408"/>
                <a:gd name="T10" fmla="*/ 71 w 402"/>
                <a:gd name="T11" fmla="*/ 346 h 408"/>
                <a:gd name="T12" fmla="*/ 98 w 402"/>
                <a:gd name="T13" fmla="*/ 396 h 408"/>
                <a:gd name="T14" fmla="*/ 159 w 402"/>
                <a:gd name="T15" fmla="*/ 379 h 408"/>
                <a:gd name="T16" fmla="*/ 173 w 402"/>
                <a:gd name="T17" fmla="*/ 408 h 408"/>
                <a:gd name="T18" fmla="*/ 214 w 402"/>
                <a:gd name="T19" fmla="*/ 367 h 408"/>
                <a:gd name="T20" fmla="*/ 281 w 402"/>
                <a:gd name="T21" fmla="*/ 351 h 408"/>
                <a:gd name="T22" fmla="*/ 282 w 402"/>
                <a:gd name="T23" fmla="*/ 294 h 408"/>
                <a:gd name="T24" fmla="*/ 318 w 402"/>
                <a:gd name="T25" fmla="*/ 235 h 408"/>
                <a:gd name="T26" fmla="*/ 278 w 402"/>
                <a:gd name="T27" fmla="*/ 194 h 408"/>
                <a:gd name="T28" fmla="*/ 262 w 402"/>
                <a:gd name="T29" fmla="*/ 126 h 408"/>
                <a:gd name="T30" fmla="*/ 204 w 402"/>
                <a:gd name="T31" fmla="*/ 126 h 408"/>
                <a:gd name="T32" fmla="*/ 152 w 402"/>
                <a:gd name="T33" fmla="*/ 118 h 408"/>
                <a:gd name="T34" fmla="*/ 159 w 402"/>
                <a:gd name="T35" fmla="*/ 348 h 408"/>
                <a:gd name="T36" fmla="*/ 135 w 402"/>
                <a:gd name="T37" fmla="*/ 152 h 408"/>
                <a:gd name="T38" fmla="*/ 256 w 402"/>
                <a:gd name="T39" fmla="*/ 225 h 408"/>
                <a:gd name="T40" fmla="*/ 159 w 402"/>
                <a:gd name="T41" fmla="*/ 348 h 408"/>
                <a:gd name="T42" fmla="*/ 288 w 402"/>
                <a:gd name="T43" fmla="*/ 86 h 408"/>
                <a:gd name="T44" fmla="*/ 326 w 402"/>
                <a:gd name="T45" fmla="*/ 37 h 408"/>
                <a:gd name="T46" fmla="*/ 335 w 402"/>
                <a:gd name="T47" fmla="*/ 115 h 408"/>
                <a:gd name="T48" fmla="*/ 319 w 402"/>
                <a:gd name="T49" fmla="*/ 0 h 408"/>
                <a:gd name="T50" fmla="*/ 300 w 402"/>
                <a:gd name="T51" fmla="*/ 20 h 408"/>
                <a:gd name="T52" fmla="*/ 267 w 402"/>
                <a:gd name="T53" fmla="*/ 27 h 408"/>
                <a:gd name="T54" fmla="*/ 267 w 402"/>
                <a:gd name="T55" fmla="*/ 55 h 408"/>
                <a:gd name="T56" fmla="*/ 249 w 402"/>
                <a:gd name="T57" fmla="*/ 83 h 408"/>
                <a:gd name="T58" fmla="*/ 269 w 402"/>
                <a:gd name="T59" fmla="*/ 103 h 408"/>
                <a:gd name="T60" fmla="*/ 277 w 402"/>
                <a:gd name="T61" fmla="*/ 135 h 408"/>
                <a:gd name="T62" fmla="*/ 304 w 402"/>
                <a:gd name="T63" fmla="*/ 136 h 408"/>
                <a:gd name="T64" fmla="*/ 329 w 402"/>
                <a:gd name="T65" fmla="*/ 140 h 408"/>
                <a:gd name="T66" fmla="*/ 356 w 402"/>
                <a:gd name="T67" fmla="*/ 147 h 408"/>
                <a:gd name="T68" fmla="*/ 373 w 402"/>
                <a:gd name="T69" fmla="*/ 119 h 408"/>
                <a:gd name="T70" fmla="*/ 397 w 402"/>
                <a:gd name="T71" fmla="*/ 106 h 408"/>
                <a:gd name="T72" fmla="*/ 389 w 402"/>
                <a:gd name="T73" fmla="*/ 73 h 408"/>
                <a:gd name="T74" fmla="*/ 397 w 402"/>
                <a:gd name="T75" fmla="*/ 47 h 408"/>
                <a:gd name="T76" fmla="*/ 368 w 402"/>
                <a:gd name="T77" fmla="*/ 30 h 408"/>
                <a:gd name="T78" fmla="*/ 355 w 402"/>
                <a:gd name="T79" fmla="*/ 6 h 408"/>
                <a:gd name="T80" fmla="*/ 326 w 402"/>
                <a:gd name="T81" fmla="*/ 14 h 408"/>
                <a:gd name="T82" fmla="*/ 319 w 402"/>
                <a:gd name="T8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2" h="408">
                  <a:moveTo>
                    <a:pt x="145" y="89"/>
                  </a:moveTo>
                  <a:cubicBezTo>
                    <a:pt x="97" y="101"/>
                    <a:pt x="97" y="101"/>
                    <a:pt x="97" y="101"/>
                  </a:cubicBezTo>
                  <a:cubicBezTo>
                    <a:pt x="104" y="130"/>
                    <a:pt x="104" y="130"/>
                    <a:pt x="104" y="130"/>
                  </a:cubicBezTo>
                  <a:cubicBezTo>
                    <a:pt x="88" y="137"/>
                    <a:pt x="73" y="148"/>
                    <a:pt x="62" y="161"/>
                  </a:cubicBezTo>
                  <a:cubicBezTo>
                    <a:pt x="37" y="146"/>
                    <a:pt x="37" y="146"/>
                    <a:pt x="37" y="146"/>
                  </a:cubicBezTo>
                  <a:cubicBezTo>
                    <a:pt x="11" y="188"/>
                    <a:pt x="11" y="188"/>
                    <a:pt x="11" y="188"/>
                  </a:cubicBezTo>
                  <a:cubicBezTo>
                    <a:pt x="36" y="203"/>
                    <a:pt x="36" y="203"/>
                    <a:pt x="36" y="203"/>
                  </a:cubicBezTo>
                  <a:cubicBezTo>
                    <a:pt x="30" y="220"/>
                    <a:pt x="27" y="237"/>
                    <a:pt x="28" y="255"/>
                  </a:cubicBezTo>
                  <a:cubicBezTo>
                    <a:pt x="0" y="262"/>
                    <a:pt x="0" y="262"/>
                    <a:pt x="0" y="262"/>
                  </a:cubicBezTo>
                  <a:cubicBezTo>
                    <a:pt x="12" y="310"/>
                    <a:pt x="12" y="310"/>
                    <a:pt x="12" y="310"/>
                  </a:cubicBezTo>
                  <a:cubicBezTo>
                    <a:pt x="40" y="303"/>
                    <a:pt x="40" y="303"/>
                    <a:pt x="40" y="303"/>
                  </a:cubicBezTo>
                  <a:cubicBezTo>
                    <a:pt x="48" y="320"/>
                    <a:pt x="58" y="334"/>
                    <a:pt x="71" y="346"/>
                  </a:cubicBezTo>
                  <a:cubicBezTo>
                    <a:pt x="56" y="371"/>
                    <a:pt x="56" y="371"/>
                    <a:pt x="56" y="371"/>
                  </a:cubicBezTo>
                  <a:cubicBezTo>
                    <a:pt x="98" y="396"/>
                    <a:pt x="98" y="396"/>
                    <a:pt x="98" y="396"/>
                  </a:cubicBezTo>
                  <a:cubicBezTo>
                    <a:pt x="114" y="371"/>
                    <a:pt x="114" y="371"/>
                    <a:pt x="114" y="371"/>
                  </a:cubicBezTo>
                  <a:cubicBezTo>
                    <a:pt x="128" y="377"/>
                    <a:pt x="143" y="379"/>
                    <a:pt x="159" y="379"/>
                  </a:cubicBezTo>
                  <a:cubicBezTo>
                    <a:pt x="161" y="379"/>
                    <a:pt x="163" y="379"/>
                    <a:pt x="166" y="379"/>
                  </a:cubicBezTo>
                  <a:cubicBezTo>
                    <a:pt x="173" y="408"/>
                    <a:pt x="173" y="408"/>
                    <a:pt x="173" y="408"/>
                  </a:cubicBezTo>
                  <a:cubicBezTo>
                    <a:pt x="221" y="396"/>
                    <a:pt x="221" y="396"/>
                    <a:pt x="221" y="396"/>
                  </a:cubicBezTo>
                  <a:cubicBezTo>
                    <a:pt x="214" y="367"/>
                    <a:pt x="214" y="367"/>
                    <a:pt x="214" y="367"/>
                  </a:cubicBezTo>
                  <a:cubicBezTo>
                    <a:pt x="230" y="360"/>
                    <a:pt x="245" y="349"/>
                    <a:pt x="256" y="336"/>
                  </a:cubicBezTo>
                  <a:cubicBezTo>
                    <a:pt x="281" y="351"/>
                    <a:pt x="281" y="351"/>
                    <a:pt x="281" y="351"/>
                  </a:cubicBezTo>
                  <a:cubicBezTo>
                    <a:pt x="307" y="309"/>
                    <a:pt x="307" y="309"/>
                    <a:pt x="307" y="309"/>
                  </a:cubicBezTo>
                  <a:cubicBezTo>
                    <a:pt x="282" y="294"/>
                    <a:pt x="282" y="294"/>
                    <a:pt x="282" y="294"/>
                  </a:cubicBezTo>
                  <a:cubicBezTo>
                    <a:pt x="288" y="277"/>
                    <a:pt x="291" y="260"/>
                    <a:pt x="290" y="242"/>
                  </a:cubicBezTo>
                  <a:cubicBezTo>
                    <a:pt x="318" y="235"/>
                    <a:pt x="318" y="235"/>
                    <a:pt x="318" y="235"/>
                  </a:cubicBezTo>
                  <a:cubicBezTo>
                    <a:pt x="306" y="187"/>
                    <a:pt x="306" y="187"/>
                    <a:pt x="306" y="187"/>
                  </a:cubicBezTo>
                  <a:cubicBezTo>
                    <a:pt x="278" y="194"/>
                    <a:pt x="278" y="194"/>
                    <a:pt x="278" y="194"/>
                  </a:cubicBezTo>
                  <a:cubicBezTo>
                    <a:pt x="270" y="177"/>
                    <a:pt x="260" y="163"/>
                    <a:pt x="246" y="151"/>
                  </a:cubicBezTo>
                  <a:cubicBezTo>
                    <a:pt x="262" y="126"/>
                    <a:pt x="262" y="126"/>
                    <a:pt x="262" y="126"/>
                  </a:cubicBezTo>
                  <a:cubicBezTo>
                    <a:pt x="219" y="101"/>
                    <a:pt x="219" y="101"/>
                    <a:pt x="219" y="101"/>
                  </a:cubicBezTo>
                  <a:cubicBezTo>
                    <a:pt x="204" y="126"/>
                    <a:pt x="204" y="126"/>
                    <a:pt x="204" y="126"/>
                  </a:cubicBezTo>
                  <a:cubicBezTo>
                    <a:pt x="190" y="120"/>
                    <a:pt x="175" y="118"/>
                    <a:pt x="159" y="118"/>
                  </a:cubicBezTo>
                  <a:cubicBezTo>
                    <a:pt x="157" y="118"/>
                    <a:pt x="154" y="118"/>
                    <a:pt x="152" y="118"/>
                  </a:cubicBezTo>
                  <a:cubicBezTo>
                    <a:pt x="145" y="89"/>
                    <a:pt x="145" y="89"/>
                    <a:pt x="145" y="89"/>
                  </a:cubicBezTo>
                  <a:moveTo>
                    <a:pt x="159" y="348"/>
                  </a:moveTo>
                  <a:cubicBezTo>
                    <a:pt x="114" y="348"/>
                    <a:pt x="73" y="318"/>
                    <a:pt x="62" y="272"/>
                  </a:cubicBezTo>
                  <a:cubicBezTo>
                    <a:pt x="49" y="219"/>
                    <a:pt x="82" y="165"/>
                    <a:pt x="135" y="152"/>
                  </a:cubicBezTo>
                  <a:cubicBezTo>
                    <a:pt x="143" y="150"/>
                    <a:pt x="151" y="149"/>
                    <a:pt x="159" y="149"/>
                  </a:cubicBezTo>
                  <a:cubicBezTo>
                    <a:pt x="204" y="149"/>
                    <a:pt x="245" y="179"/>
                    <a:pt x="256" y="225"/>
                  </a:cubicBezTo>
                  <a:cubicBezTo>
                    <a:pt x="269" y="278"/>
                    <a:pt x="236" y="332"/>
                    <a:pt x="183" y="345"/>
                  </a:cubicBezTo>
                  <a:cubicBezTo>
                    <a:pt x="175" y="347"/>
                    <a:pt x="167" y="348"/>
                    <a:pt x="159" y="348"/>
                  </a:cubicBezTo>
                  <a:moveTo>
                    <a:pt x="326" y="116"/>
                  </a:moveTo>
                  <a:cubicBezTo>
                    <a:pt x="308" y="116"/>
                    <a:pt x="292" y="104"/>
                    <a:pt x="288" y="86"/>
                  </a:cubicBezTo>
                  <a:cubicBezTo>
                    <a:pt x="283" y="65"/>
                    <a:pt x="296" y="44"/>
                    <a:pt x="317" y="39"/>
                  </a:cubicBezTo>
                  <a:cubicBezTo>
                    <a:pt x="320" y="38"/>
                    <a:pt x="323" y="37"/>
                    <a:pt x="326" y="37"/>
                  </a:cubicBezTo>
                  <a:cubicBezTo>
                    <a:pt x="344" y="37"/>
                    <a:pt x="360" y="49"/>
                    <a:pt x="364" y="67"/>
                  </a:cubicBezTo>
                  <a:cubicBezTo>
                    <a:pt x="369" y="88"/>
                    <a:pt x="356" y="110"/>
                    <a:pt x="335" y="115"/>
                  </a:cubicBezTo>
                  <a:cubicBezTo>
                    <a:pt x="332" y="116"/>
                    <a:pt x="329" y="116"/>
                    <a:pt x="326" y="116"/>
                  </a:cubicBezTo>
                  <a:moveTo>
                    <a:pt x="319" y="0"/>
                  </a:moveTo>
                  <a:cubicBezTo>
                    <a:pt x="296" y="6"/>
                    <a:pt x="296" y="6"/>
                    <a:pt x="296" y="6"/>
                  </a:cubicBezTo>
                  <a:cubicBezTo>
                    <a:pt x="300" y="20"/>
                    <a:pt x="300" y="20"/>
                    <a:pt x="300" y="20"/>
                  </a:cubicBezTo>
                  <a:cubicBezTo>
                    <a:pt x="292" y="23"/>
                    <a:pt x="285" y="28"/>
                    <a:pt x="279" y="35"/>
                  </a:cubicBezTo>
                  <a:cubicBezTo>
                    <a:pt x="267" y="27"/>
                    <a:pt x="267" y="27"/>
                    <a:pt x="267" y="27"/>
                  </a:cubicBezTo>
                  <a:cubicBezTo>
                    <a:pt x="255" y="48"/>
                    <a:pt x="255" y="48"/>
                    <a:pt x="255" y="48"/>
                  </a:cubicBezTo>
                  <a:cubicBezTo>
                    <a:pt x="267" y="55"/>
                    <a:pt x="267" y="55"/>
                    <a:pt x="267" y="55"/>
                  </a:cubicBezTo>
                  <a:cubicBezTo>
                    <a:pt x="264" y="63"/>
                    <a:pt x="263" y="71"/>
                    <a:pt x="263" y="80"/>
                  </a:cubicBezTo>
                  <a:cubicBezTo>
                    <a:pt x="249" y="83"/>
                    <a:pt x="249" y="83"/>
                    <a:pt x="249" y="83"/>
                  </a:cubicBezTo>
                  <a:cubicBezTo>
                    <a:pt x="255" y="106"/>
                    <a:pt x="255" y="106"/>
                    <a:pt x="255" y="106"/>
                  </a:cubicBezTo>
                  <a:cubicBezTo>
                    <a:pt x="269" y="103"/>
                    <a:pt x="269" y="103"/>
                    <a:pt x="269" y="103"/>
                  </a:cubicBezTo>
                  <a:cubicBezTo>
                    <a:pt x="272" y="111"/>
                    <a:pt x="278" y="118"/>
                    <a:pt x="284" y="123"/>
                  </a:cubicBezTo>
                  <a:cubicBezTo>
                    <a:pt x="277" y="135"/>
                    <a:pt x="277" y="135"/>
                    <a:pt x="277" y="135"/>
                  </a:cubicBezTo>
                  <a:cubicBezTo>
                    <a:pt x="297" y="148"/>
                    <a:pt x="297" y="148"/>
                    <a:pt x="297" y="148"/>
                  </a:cubicBezTo>
                  <a:cubicBezTo>
                    <a:pt x="304" y="136"/>
                    <a:pt x="304" y="136"/>
                    <a:pt x="304" y="136"/>
                  </a:cubicBezTo>
                  <a:cubicBezTo>
                    <a:pt x="311" y="138"/>
                    <a:pt x="318" y="140"/>
                    <a:pt x="326" y="140"/>
                  </a:cubicBezTo>
                  <a:cubicBezTo>
                    <a:pt x="327" y="140"/>
                    <a:pt x="328" y="140"/>
                    <a:pt x="329" y="140"/>
                  </a:cubicBezTo>
                  <a:cubicBezTo>
                    <a:pt x="333" y="153"/>
                    <a:pt x="333" y="153"/>
                    <a:pt x="333" y="153"/>
                  </a:cubicBezTo>
                  <a:cubicBezTo>
                    <a:pt x="356" y="147"/>
                    <a:pt x="356" y="147"/>
                    <a:pt x="356" y="147"/>
                  </a:cubicBezTo>
                  <a:cubicBezTo>
                    <a:pt x="352" y="134"/>
                    <a:pt x="352" y="134"/>
                    <a:pt x="352" y="134"/>
                  </a:cubicBezTo>
                  <a:cubicBezTo>
                    <a:pt x="360" y="130"/>
                    <a:pt x="367" y="125"/>
                    <a:pt x="373" y="119"/>
                  </a:cubicBezTo>
                  <a:cubicBezTo>
                    <a:pt x="385" y="126"/>
                    <a:pt x="385" y="126"/>
                    <a:pt x="385" y="126"/>
                  </a:cubicBezTo>
                  <a:cubicBezTo>
                    <a:pt x="397" y="106"/>
                    <a:pt x="397" y="106"/>
                    <a:pt x="397" y="106"/>
                  </a:cubicBezTo>
                  <a:cubicBezTo>
                    <a:pt x="385" y="98"/>
                    <a:pt x="385" y="98"/>
                    <a:pt x="385" y="98"/>
                  </a:cubicBezTo>
                  <a:cubicBezTo>
                    <a:pt x="388" y="91"/>
                    <a:pt x="389" y="82"/>
                    <a:pt x="389" y="73"/>
                  </a:cubicBezTo>
                  <a:cubicBezTo>
                    <a:pt x="402" y="70"/>
                    <a:pt x="402" y="70"/>
                    <a:pt x="402" y="70"/>
                  </a:cubicBezTo>
                  <a:cubicBezTo>
                    <a:pt x="397" y="47"/>
                    <a:pt x="397" y="47"/>
                    <a:pt x="397" y="47"/>
                  </a:cubicBezTo>
                  <a:cubicBezTo>
                    <a:pt x="383" y="50"/>
                    <a:pt x="383" y="50"/>
                    <a:pt x="383" y="50"/>
                  </a:cubicBezTo>
                  <a:cubicBezTo>
                    <a:pt x="379" y="42"/>
                    <a:pt x="374" y="36"/>
                    <a:pt x="368" y="30"/>
                  </a:cubicBezTo>
                  <a:cubicBezTo>
                    <a:pt x="375" y="18"/>
                    <a:pt x="375" y="18"/>
                    <a:pt x="375" y="18"/>
                  </a:cubicBezTo>
                  <a:cubicBezTo>
                    <a:pt x="355" y="6"/>
                    <a:pt x="355" y="6"/>
                    <a:pt x="355" y="6"/>
                  </a:cubicBezTo>
                  <a:cubicBezTo>
                    <a:pt x="348" y="18"/>
                    <a:pt x="348" y="18"/>
                    <a:pt x="348" y="18"/>
                  </a:cubicBezTo>
                  <a:cubicBezTo>
                    <a:pt x="341" y="15"/>
                    <a:pt x="333" y="14"/>
                    <a:pt x="326" y="14"/>
                  </a:cubicBezTo>
                  <a:cubicBezTo>
                    <a:pt x="325" y="14"/>
                    <a:pt x="324" y="14"/>
                    <a:pt x="323" y="14"/>
                  </a:cubicBezTo>
                  <a:cubicBezTo>
                    <a:pt x="319" y="0"/>
                    <a:pt x="319" y="0"/>
                    <a:pt x="319"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0" name="Freeform 111"/>
            <p:cNvSpPr>
              <a:spLocks noEditPoints="1"/>
            </p:cNvSpPr>
            <p:nvPr/>
          </p:nvSpPr>
          <p:spPr bwMode="auto">
            <a:xfrm>
              <a:off x="3703783" y="6246664"/>
              <a:ext cx="539225" cy="421147"/>
            </a:xfrm>
            <a:custGeom>
              <a:avLst/>
              <a:gdLst>
                <a:gd name="T0" fmla="*/ 98 w 408"/>
                <a:gd name="T1" fmla="*/ 74 h 317"/>
                <a:gd name="T2" fmla="*/ 94 w 408"/>
                <a:gd name="T3" fmla="*/ 34 h 317"/>
                <a:gd name="T4" fmla="*/ 29 w 408"/>
                <a:gd name="T5" fmla="*/ 19 h 317"/>
                <a:gd name="T6" fmla="*/ 14 w 408"/>
                <a:gd name="T7" fmla="*/ 83 h 317"/>
                <a:gd name="T8" fmla="*/ 47 w 408"/>
                <a:gd name="T9" fmla="*/ 105 h 317"/>
                <a:gd name="T10" fmla="*/ 44 w 408"/>
                <a:gd name="T11" fmla="*/ 259 h 317"/>
                <a:gd name="T12" fmla="*/ 74 w 408"/>
                <a:gd name="T13" fmla="*/ 190 h 317"/>
                <a:gd name="T14" fmla="*/ 123 w 408"/>
                <a:gd name="T15" fmla="*/ 317 h 317"/>
                <a:gd name="T16" fmla="*/ 160 w 408"/>
                <a:gd name="T17" fmla="*/ 295 h 317"/>
                <a:gd name="T18" fmla="*/ 158 w 408"/>
                <a:gd name="T19" fmla="*/ 230 h 317"/>
                <a:gd name="T20" fmla="*/ 215 w 408"/>
                <a:gd name="T21" fmla="*/ 261 h 317"/>
                <a:gd name="T22" fmla="*/ 251 w 408"/>
                <a:gd name="T23" fmla="*/ 239 h 317"/>
                <a:gd name="T24" fmla="*/ 161 w 408"/>
                <a:gd name="T25" fmla="*/ 137 h 317"/>
                <a:gd name="T26" fmla="*/ 236 w 408"/>
                <a:gd name="T27" fmla="*/ 141 h 317"/>
                <a:gd name="T28" fmla="*/ 98 w 408"/>
                <a:gd name="T29" fmla="*/ 74 h 317"/>
                <a:gd name="T30" fmla="*/ 314 w 408"/>
                <a:gd name="T31" fmla="*/ 42 h 317"/>
                <a:gd name="T32" fmla="*/ 311 w 408"/>
                <a:gd name="T33" fmla="*/ 17 h 317"/>
                <a:gd name="T34" fmla="*/ 272 w 408"/>
                <a:gd name="T35" fmla="*/ 8 h 317"/>
                <a:gd name="T36" fmla="*/ 262 w 408"/>
                <a:gd name="T37" fmla="*/ 47 h 317"/>
                <a:gd name="T38" fmla="*/ 283 w 408"/>
                <a:gd name="T39" fmla="*/ 61 h 317"/>
                <a:gd name="T40" fmla="*/ 281 w 408"/>
                <a:gd name="T41" fmla="*/ 155 h 317"/>
                <a:gd name="T42" fmla="*/ 299 w 408"/>
                <a:gd name="T43" fmla="*/ 113 h 317"/>
                <a:gd name="T44" fmla="*/ 330 w 408"/>
                <a:gd name="T45" fmla="*/ 191 h 317"/>
                <a:gd name="T46" fmla="*/ 352 w 408"/>
                <a:gd name="T47" fmla="*/ 177 h 317"/>
                <a:gd name="T48" fmla="*/ 351 w 408"/>
                <a:gd name="T49" fmla="*/ 137 h 317"/>
                <a:gd name="T50" fmla="*/ 386 w 408"/>
                <a:gd name="T51" fmla="*/ 157 h 317"/>
                <a:gd name="T52" fmla="*/ 408 w 408"/>
                <a:gd name="T53" fmla="*/ 143 h 317"/>
                <a:gd name="T54" fmla="*/ 353 w 408"/>
                <a:gd name="T55" fmla="*/ 80 h 317"/>
                <a:gd name="T56" fmla="*/ 399 w 408"/>
                <a:gd name="T57" fmla="*/ 83 h 317"/>
                <a:gd name="T58" fmla="*/ 314 w 408"/>
                <a:gd name="T59" fmla="*/ 4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317">
                  <a:moveTo>
                    <a:pt x="98" y="74"/>
                  </a:moveTo>
                  <a:cubicBezTo>
                    <a:pt x="102" y="62"/>
                    <a:pt x="101" y="47"/>
                    <a:pt x="94" y="34"/>
                  </a:cubicBezTo>
                  <a:cubicBezTo>
                    <a:pt x="80" y="12"/>
                    <a:pt x="51" y="5"/>
                    <a:pt x="29" y="19"/>
                  </a:cubicBezTo>
                  <a:cubicBezTo>
                    <a:pt x="7" y="32"/>
                    <a:pt x="0" y="61"/>
                    <a:pt x="14" y="83"/>
                  </a:cubicBezTo>
                  <a:cubicBezTo>
                    <a:pt x="21" y="96"/>
                    <a:pt x="34" y="103"/>
                    <a:pt x="47" y="105"/>
                  </a:cubicBezTo>
                  <a:cubicBezTo>
                    <a:pt x="15" y="144"/>
                    <a:pt x="20" y="254"/>
                    <a:pt x="44" y="259"/>
                  </a:cubicBezTo>
                  <a:cubicBezTo>
                    <a:pt x="65" y="263"/>
                    <a:pt x="71" y="224"/>
                    <a:pt x="74" y="190"/>
                  </a:cubicBezTo>
                  <a:cubicBezTo>
                    <a:pt x="88" y="233"/>
                    <a:pt x="106" y="279"/>
                    <a:pt x="123" y="317"/>
                  </a:cubicBezTo>
                  <a:cubicBezTo>
                    <a:pt x="160" y="295"/>
                    <a:pt x="160" y="295"/>
                    <a:pt x="160" y="295"/>
                  </a:cubicBezTo>
                  <a:cubicBezTo>
                    <a:pt x="148" y="274"/>
                    <a:pt x="144" y="238"/>
                    <a:pt x="158" y="230"/>
                  </a:cubicBezTo>
                  <a:cubicBezTo>
                    <a:pt x="172" y="221"/>
                    <a:pt x="202" y="241"/>
                    <a:pt x="215" y="261"/>
                  </a:cubicBezTo>
                  <a:cubicBezTo>
                    <a:pt x="251" y="239"/>
                    <a:pt x="251" y="239"/>
                    <a:pt x="251" y="239"/>
                  </a:cubicBezTo>
                  <a:cubicBezTo>
                    <a:pt x="226" y="206"/>
                    <a:pt x="193" y="169"/>
                    <a:pt x="161" y="137"/>
                  </a:cubicBezTo>
                  <a:cubicBezTo>
                    <a:pt x="193" y="150"/>
                    <a:pt x="231" y="162"/>
                    <a:pt x="236" y="141"/>
                  </a:cubicBezTo>
                  <a:cubicBezTo>
                    <a:pt x="243" y="118"/>
                    <a:pt x="147" y="64"/>
                    <a:pt x="98" y="74"/>
                  </a:cubicBezTo>
                  <a:close/>
                  <a:moveTo>
                    <a:pt x="314" y="42"/>
                  </a:moveTo>
                  <a:cubicBezTo>
                    <a:pt x="317" y="34"/>
                    <a:pt x="316" y="25"/>
                    <a:pt x="311" y="17"/>
                  </a:cubicBezTo>
                  <a:cubicBezTo>
                    <a:pt x="303" y="4"/>
                    <a:pt x="285" y="0"/>
                    <a:pt x="272" y="8"/>
                  </a:cubicBezTo>
                  <a:cubicBezTo>
                    <a:pt x="258" y="16"/>
                    <a:pt x="254" y="34"/>
                    <a:pt x="262" y="47"/>
                  </a:cubicBezTo>
                  <a:cubicBezTo>
                    <a:pt x="267" y="55"/>
                    <a:pt x="275" y="60"/>
                    <a:pt x="283" y="61"/>
                  </a:cubicBezTo>
                  <a:cubicBezTo>
                    <a:pt x="263" y="85"/>
                    <a:pt x="266" y="152"/>
                    <a:pt x="281" y="155"/>
                  </a:cubicBezTo>
                  <a:cubicBezTo>
                    <a:pt x="294" y="158"/>
                    <a:pt x="298" y="134"/>
                    <a:pt x="299" y="113"/>
                  </a:cubicBezTo>
                  <a:cubicBezTo>
                    <a:pt x="308" y="139"/>
                    <a:pt x="319" y="168"/>
                    <a:pt x="330" y="191"/>
                  </a:cubicBezTo>
                  <a:cubicBezTo>
                    <a:pt x="352" y="177"/>
                    <a:pt x="352" y="177"/>
                    <a:pt x="352" y="177"/>
                  </a:cubicBezTo>
                  <a:cubicBezTo>
                    <a:pt x="345" y="165"/>
                    <a:pt x="342" y="143"/>
                    <a:pt x="351" y="137"/>
                  </a:cubicBezTo>
                  <a:cubicBezTo>
                    <a:pt x="359" y="132"/>
                    <a:pt x="378" y="145"/>
                    <a:pt x="386" y="157"/>
                  </a:cubicBezTo>
                  <a:cubicBezTo>
                    <a:pt x="408" y="143"/>
                    <a:pt x="408" y="143"/>
                    <a:pt x="408" y="143"/>
                  </a:cubicBezTo>
                  <a:cubicBezTo>
                    <a:pt x="393" y="123"/>
                    <a:pt x="372" y="100"/>
                    <a:pt x="353" y="80"/>
                  </a:cubicBezTo>
                  <a:cubicBezTo>
                    <a:pt x="372" y="89"/>
                    <a:pt x="395" y="96"/>
                    <a:pt x="399" y="83"/>
                  </a:cubicBezTo>
                  <a:cubicBezTo>
                    <a:pt x="403" y="69"/>
                    <a:pt x="344" y="36"/>
                    <a:pt x="314"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91" name="Group 114"/>
            <p:cNvGrpSpPr>
              <a:grpSpLocks noChangeAspect="1"/>
            </p:cNvGrpSpPr>
            <p:nvPr/>
          </p:nvGrpSpPr>
          <p:grpSpPr bwMode="auto">
            <a:xfrm>
              <a:off x="5274294" y="6264259"/>
              <a:ext cx="330620" cy="515610"/>
              <a:chOff x="1568" y="1064"/>
              <a:chExt cx="252" cy="393"/>
            </a:xfrm>
            <a:solidFill>
              <a:schemeClr val="bg1"/>
            </a:solidFill>
          </p:grpSpPr>
          <p:sp>
            <p:nvSpPr>
              <p:cNvPr id="136" name="Freeform 115"/>
              <p:cNvSpPr>
                <a:spLocks noEditPoints="1"/>
              </p:cNvSpPr>
              <p:nvPr/>
            </p:nvSpPr>
            <p:spPr bwMode="auto">
              <a:xfrm>
                <a:off x="1568" y="1064"/>
                <a:ext cx="252" cy="393"/>
              </a:xfrm>
              <a:custGeom>
                <a:avLst/>
                <a:gdLst>
                  <a:gd name="T0" fmla="*/ 240 w 252"/>
                  <a:gd name="T1" fmla="*/ 29 h 393"/>
                  <a:gd name="T2" fmla="*/ 186 w 252"/>
                  <a:gd name="T3" fmla="*/ 99 h 393"/>
                  <a:gd name="T4" fmla="*/ 252 w 252"/>
                  <a:gd name="T5" fmla="*/ 116 h 393"/>
                  <a:gd name="T6" fmla="*/ 240 w 252"/>
                  <a:gd name="T7" fmla="*/ 29 h 393"/>
                  <a:gd name="T8" fmla="*/ 76 w 252"/>
                  <a:gd name="T9" fmla="*/ 77 h 393"/>
                  <a:gd name="T10" fmla="*/ 0 w 252"/>
                  <a:gd name="T11" fmla="*/ 372 h 393"/>
                  <a:gd name="T12" fmla="*/ 22 w 252"/>
                  <a:gd name="T13" fmla="*/ 377 h 393"/>
                  <a:gd name="T14" fmla="*/ 97 w 252"/>
                  <a:gd name="T15" fmla="*/ 82 h 393"/>
                  <a:gd name="T16" fmla="*/ 76 w 252"/>
                  <a:gd name="T17" fmla="*/ 77 h 393"/>
                  <a:gd name="T18" fmla="*/ 208 w 252"/>
                  <a:gd name="T19" fmla="*/ 105 h 393"/>
                  <a:gd name="T20" fmla="*/ 171 w 252"/>
                  <a:gd name="T21" fmla="*/ 252 h 393"/>
                  <a:gd name="T22" fmla="*/ 105 w 252"/>
                  <a:gd name="T23" fmla="*/ 234 h 393"/>
                  <a:gd name="T24" fmla="*/ 94 w 252"/>
                  <a:gd name="T25" fmla="*/ 231 h 393"/>
                  <a:gd name="T26" fmla="*/ 92 w 252"/>
                  <a:gd name="T27" fmla="*/ 243 h 393"/>
                  <a:gd name="T28" fmla="*/ 55 w 252"/>
                  <a:gd name="T29" fmla="*/ 388 h 393"/>
                  <a:gd name="T30" fmla="*/ 77 w 252"/>
                  <a:gd name="T31" fmla="*/ 393 h 393"/>
                  <a:gd name="T32" fmla="*/ 111 w 252"/>
                  <a:gd name="T33" fmla="*/ 260 h 393"/>
                  <a:gd name="T34" fmla="*/ 176 w 252"/>
                  <a:gd name="T35" fmla="*/ 276 h 393"/>
                  <a:gd name="T36" fmla="*/ 187 w 252"/>
                  <a:gd name="T37" fmla="*/ 279 h 393"/>
                  <a:gd name="T38" fmla="*/ 190 w 252"/>
                  <a:gd name="T39" fmla="*/ 268 h 393"/>
                  <a:gd name="T40" fmla="*/ 230 w 252"/>
                  <a:gd name="T41" fmla="*/ 111 h 393"/>
                  <a:gd name="T42" fmla="*/ 208 w 252"/>
                  <a:gd name="T43" fmla="*/ 105 h 393"/>
                  <a:gd name="T44" fmla="*/ 107 w 252"/>
                  <a:gd name="T45" fmla="*/ 0 h 393"/>
                  <a:gd name="T46" fmla="*/ 54 w 252"/>
                  <a:gd name="T47" fmla="*/ 71 h 393"/>
                  <a:gd name="T48" fmla="*/ 119 w 252"/>
                  <a:gd name="T49" fmla="*/ 88 h 393"/>
                  <a:gd name="T50" fmla="*/ 107 w 252"/>
                  <a:gd name="T5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3">
                    <a:moveTo>
                      <a:pt x="240" y="29"/>
                    </a:moveTo>
                    <a:lnTo>
                      <a:pt x="186" y="99"/>
                    </a:lnTo>
                    <a:lnTo>
                      <a:pt x="252" y="116"/>
                    </a:lnTo>
                    <a:lnTo>
                      <a:pt x="240" y="29"/>
                    </a:lnTo>
                    <a:close/>
                    <a:moveTo>
                      <a:pt x="76" y="77"/>
                    </a:moveTo>
                    <a:lnTo>
                      <a:pt x="0" y="372"/>
                    </a:lnTo>
                    <a:lnTo>
                      <a:pt x="22" y="377"/>
                    </a:lnTo>
                    <a:lnTo>
                      <a:pt x="97" y="82"/>
                    </a:lnTo>
                    <a:lnTo>
                      <a:pt x="76" y="77"/>
                    </a:lnTo>
                    <a:close/>
                    <a:moveTo>
                      <a:pt x="208" y="105"/>
                    </a:moveTo>
                    <a:lnTo>
                      <a:pt x="171" y="252"/>
                    </a:lnTo>
                    <a:lnTo>
                      <a:pt x="105" y="234"/>
                    </a:lnTo>
                    <a:lnTo>
                      <a:pt x="94" y="231"/>
                    </a:lnTo>
                    <a:lnTo>
                      <a:pt x="92" y="243"/>
                    </a:lnTo>
                    <a:lnTo>
                      <a:pt x="55" y="388"/>
                    </a:lnTo>
                    <a:lnTo>
                      <a:pt x="77" y="393"/>
                    </a:lnTo>
                    <a:lnTo>
                      <a:pt x="111" y="260"/>
                    </a:lnTo>
                    <a:lnTo>
                      <a:pt x="176" y="276"/>
                    </a:lnTo>
                    <a:lnTo>
                      <a:pt x="187" y="279"/>
                    </a:lnTo>
                    <a:lnTo>
                      <a:pt x="190" y="268"/>
                    </a:lnTo>
                    <a:lnTo>
                      <a:pt x="230" y="111"/>
                    </a:lnTo>
                    <a:lnTo>
                      <a:pt x="208" y="105"/>
                    </a:lnTo>
                    <a:close/>
                    <a:moveTo>
                      <a:pt x="107" y="0"/>
                    </a:moveTo>
                    <a:lnTo>
                      <a:pt x="54" y="71"/>
                    </a:lnTo>
                    <a:lnTo>
                      <a:pt x="119" y="88"/>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7" name="Freeform 116"/>
              <p:cNvSpPr>
                <a:spLocks noEditPoints="1"/>
              </p:cNvSpPr>
              <p:nvPr/>
            </p:nvSpPr>
            <p:spPr bwMode="auto">
              <a:xfrm>
                <a:off x="1568" y="1064"/>
                <a:ext cx="252" cy="393"/>
              </a:xfrm>
              <a:custGeom>
                <a:avLst/>
                <a:gdLst>
                  <a:gd name="T0" fmla="*/ 240 w 252"/>
                  <a:gd name="T1" fmla="*/ 29 h 393"/>
                  <a:gd name="T2" fmla="*/ 186 w 252"/>
                  <a:gd name="T3" fmla="*/ 99 h 393"/>
                  <a:gd name="T4" fmla="*/ 252 w 252"/>
                  <a:gd name="T5" fmla="*/ 116 h 393"/>
                  <a:gd name="T6" fmla="*/ 240 w 252"/>
                  <a:gd name="T7" fmla="*/ 29 h 393"/>
                  <a:gd name="T8" fmla="*/ 76 w 252"/>
                  <a:gd name="T9" fmla="*/ 77 h 393"/>
                  <a:gd name="T10" fmla="*/ 0 w 252"/>
                  <a:gd name="T11" fmla="*/ 372 h 393"/>
                  <a:gd name="T12" fmla="*/ 22 w 252"/>
                  <a:gd name="T13" fmla="*/ 377 h 393"/>
                  <a:gd name="T14" fmla="*/ 97 w 252"/>
                  <a:gd name="T15" fmla="*/ 82 h 393"/>
                  <a:gd name="T16" fmla="*/ 76 w 252"/>
                  <a:gd name="T17" fmla="*/ 77 h 393"/>
                  <a:gd name="T18" fmla="*/ 208 w 252"/>
                  <a:gd name="T19" fmla="*/ 105 h 393"/>
                  <a:gd name="T20" fmla="*/ 171 w 252"/>
                  <a:gd name="T21" fmla="*/ 252 h 393"/>
                  <a:gd name="T22" fmla="*/ 105 w 252"/>
                  <a:gd name="T23" fmla="*/ 234 h 393"/>
                  <a:gd name="T24" fmla="*/ 94 w 252"/>
                  <a:gd name="T25" fmla="*/ 231 h 393"/>
                  <a:gd name="T26" fmla="*/ 92 w 252"/>
                  <a:gd name="T27" fmla="*/ 243 h 393"/>
                  <a:gd name="T28" fmla="*/ 55 w 252"/>
                  <a:gd name="T29" fmla="*/ 388 h 393"/>
                  <a:gd name="T30" fmla="*/ 77 w 252"/>
                  <a:gd name="T31" fmla="*/ 393 h 393"/>
                  <a:gd name="T32" fmla="*/ 111 w 252"/>
                  <a:gd name="T33" fmla="*/ 260 h 393"/>
                  <a:gd name="T34" fmla="*/ 176 w 252"/>
                  <a:gd name="T35" fmla="*/ 276 h 393"/>
                  <a:gd name="T36" fmla="*/ 187 w 252"/>
                  <a:gd name="T37" fmla="*/ 279 h 393"/>
                  <a:gd name="T38" fmla="*/ 190 w 252"/>
                  <a:gd name="T39" fmla="*/ 268 h 393"/>
                  <a:gd name="T40" fmla="*/ 230 w 252"/>
                  <a:gd name="T41" fmla="*/ 111 h 393"/>
                  <a:gd name="T42" fmla="*/ 208 w 252"/>
                  <a:gd name="T43" fmla="*/ 105 h 393"/>
                  <a:gd name="T44" fmla="*/ 107 w 252"/>
                  <a:gd name="T45" fmla="*/ 0 h 393"/>
                  <a:gd name="T46" fmla="*/ 54 w 252"/>
                  <a:gd name="T47" fmla="*/ 71 h 393"/>
                  <a:gd name="T48" fmla="*/ 119 w 252"/>
                  <a:gd name="T49" fmla="*/ 88 h 393"/>
                  <a:gd name="T50" fmla="*/ 107 w 252"/>
                  <a:gd name="T5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3">
                    <a:moveTo>
                      <a:pt x="240" y="29"/>
                    </a:moveTo>
                    <a:lnTo>
                      <a:pt x="186" y="99"/>
                    </a:lnTo>
                    <a:lnTo>
                      <a:pt x="252" y="116"/>
                    </a:lnTo>
                    <a:lnTo>
                      <a:pt x="240" y="29"/>
                    </a:lnTo>
                    <a:moveTo>
                      <a:pt x="76" y="77"/>
                    </a:moveTo>
                    <a:lnTo>
                      <a:pt x="0" y="372"/>
                    </a:lnTo>
                    <a:lnTo>
                      <a:pt x="22" y="377"/>
                    </a:lnTo>
                    <a:lnTo>
                      <a:pt x="97" y="82"/>
                    </a:lnTo>
                    <a:lnTo>
                      <a:pt x="76" y="77"/>
                    </a:lnTo>
                    <a:moveTo>
                      <a:pt x="208" y="105"/>
                    </a:moveTo>
                    <a:lnTo>
                      <a:pt x="171" y="252"/>
                    </a:lnTo>
                    <a:lnTo>
                      <a:pt x="105" y="234"/>
                    </a:lnTo>
                    <a:lnTo>
                      <a:pt x="94" y="231"/>
                    </a:lnTo>
                    <a:lnTo>
                      <a:pt x="92" y="243"/>
                    </a:lnTo>
                    <a:lnTo>
                      <a:pt x="55" y="388"/>
                    </a:lnTo>
                    <a:lnTo>
                      <a:pt x="77" y="393"/>
                    </a:lnTo>
                    <a:lnTo>
                      <a:pt x="111" y="260"/>
                    </a:lnTo>
                    <a:lnTo>
                      <a:pt x="176" y="276"/>
                    </a:lnTo>
                    <a:lnTo>
                      <a:pt x="187" y="279"/>
                    </a:lnTo>
                    <a:lnTo>
                      <a:pt x="190" y="268"/>
                    </a:lnTo>
                    <a:lnTo>
                      <a:pt x="230" y="111"/>
                    </a:lnTo>
                    <a:lnTo>
                      <a:pt x="208" y="105"/>
                    </a:lnTo>
                    <a:moveTo>
                      <a:pt x="107" y="0"/>
                    </a:moveTo>
                    <a:lnTo>
                      <a:pt x="54" y="71"/>
                    </a:lnTo>
                    <a:lnTo>
                      <a:pt x="119" y="88"/>
                    </a:lnTo>
                    <a:lnTo>
                      <a:pt x="10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2" name="Group 119"/>
            <p:cNvGrpSpPr>
              <a:grpSpLocks noChangeAspect="1"/>
            </p:cNvGrpSpPr>
            <p:nvPr/>
          </p:nvGrpSpPr>
          <p:grpSpPr bwMode="auto">
            <a:xfrm>
              <a:off x="4457176" y="269892"/>
              <a:ext cx="757615" cy="927874"/>
              <a:chOff x="3374" y="1588"/>
              <a:chExt cx="930" cy="1139"/>
            </a:xfrm>
            <a:solidFill>
              <a:schemeClr val="bg1"/>
            </a:solidFill>
          </p:grpSpPr>
          <p:sp>
            <p:nvSpPr>
              <p:cNvPr id="129" name="Freeform 120"/>
              <p:cNvSpPr>
                <a:spLocks noEditPoints="1"/>
              </p:cNvSpPr>
              <p:nvPr/>
            </p:nvSpPr>
            <p:spPr bwMode="auto">
              <a:xfrm>
                <a:off x="3374" y="2534"/>
                <a:ext cx="357" cy="193"/>
              </a:xfrm>
              <a:custGeom>
                <a:avLst/>
                <a:gdLst>
                  <a:gd name="T0" fmla="*/ 40 w 150"/>
                  <a:gd name="T1" fmla="*/ 47 h 81"/>
                  <a:gd name="T2" fmla="*/ 25 w 150"/>
                  <a:gd name="T3" fmla="*/ 39 h 81"/>
                  <a:gd name="T4" fmla="*/ 21 w 150"/>
                  <a:gd name="T5" fmla="*/ 24 h 81"/>
                  <a:gd name="T6" fmla="*/ 36 w 150"/>
                  <a:gd name="T7" fmla="*/ 16 h 81"/>
                  <a:gd name="T8" fmla="*/ 85 w 150"/>
                  <a:gd name="T9" fmla="*/ 27 h 81"/>
                  <a:gd name="T10" fmla="*/ 90 w 150"/>
                  <a:gd name="T11" fmla="*/ 28 h 81"/>
                  <a:gd name="T12" fmla="*/ 112 w 150"/>
                  <a:gd name="T13" fmla="*/ 36 h 81"/>
                  <a:gd name="T14" fmla="*/ 129 w 150"/>
                  <a:gd name="T15" fmla="*/ 45 h 81"/>
                  <a:gd name="T16" fmla="*/ 130 w 150"/>
                  <a:gd name="T17" fmla="*/ 57 h 81"/>
                  <a:gd name="T18" fmla="*/ 110 w 150"/>
                  <a:gd name="T19" fmla="*/ 65 h 81"/>
                  <a:gd name="T20" fmla="*/ 67 w 150"/>
                  <a:gd name="T21" fmla="*/ 55 h 81"/>
                  <a:gd name="T22" fmla="*/ 59 w 150"/>
                  <a:gd name="T23" fmla="*/ 53 h 81"/>
                  <a:gd name="T24" fmla="*/ 40 w 150"/>
                  <a:gd name="T25" fmla="*/ 47 h 81"/>
                  <a:gd name="T26" fmla="*/ 121 w 150"/>
                  <a:gd name="T27" fmla="*/ 21 h 81"/>
                  <a:gd name="T28" fmla="*/ 90 w 150"/>
                  <a:gd name="T29" fmla="*/ 11 h 81"/>
                  <a:gd name="T30" fmla="*/ 34 w 150"/>
                  <a:gd name="T31" fmla="*/ 1 h 81"/>
                  <a:gd name="T32" fmla="*/ 6 w 150"/>
                  <a:gd name="T33" fmla="*/ 21 h 81"/>
                  <a:gd name="T34" fmla="*/ 6 w 150"/>
                  <a:gd name="T35" fmla="*/ 47 h 81"/>
                  <a:gd name="T36" fmla="*/ 33 w 150"/>
                  <a:gd name="T37" fmla="*/ 62 h 81"/>
                  <a:gd name="T38" fmla="*/ 59 w 150"/>
                  <a:gd name="T39" fmla="*/ 70 h 81"/>
                  <a:gd name="T40" fmla="*/ 105 w 150"/>
                  <a:gd name="T41" fmla="*/ 80 h 81"/>
                  <a:gd name="T42" fmla="*/ 129 w 150"/>
                  <a:gd name="T43" fmla="*/ 77 h 81"/>
                  <a:gd name="T44" fmla="*/ 145 w 150"/>
                  <a:gd name="T45" fmla="*/ 61 h 81"/>
                  <a:gd name="T46" fmla="*/ 149 w 150"/>
                  <a:gd name="T47" fmla="*/ 42 h 81"/>
                  <a:gd name="T48" fmla="*/ 135 w 150"/>
                  <a:gd name="T49" fmla="*/ 27 h 81"/>
                  <a:gd name="T50" fmla="*/ 121 w 150"/>
                  <a:gd name="T5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81">
                    <a:moveTo>
                      <a:pt x="40" y="47"/>
                    </a:moveTo>
                    <a:cubicBezTo>
                      <a:pt x="33" y="44"/>
                      <a:pt x="28" y="41"/>
                      <a:pt x="25" y="39"/>
                    </a:cubicBezTo>
                    <a:cubicBezTo>
                      <a:pt x="19" y="35"/>
                      <a:pt x="17" y="30"/>
                      <a:pt x="21" y="24"/>
                    </a:cubicBezTo>
                    <a:cubicBezTo>
                      <a:pt x="23" y="20"/>
                      <a:pt x="28" y="17"/>
                      <a:pt x="36" y="16"/>
                    </a:cubicBezTo>
                    <a:cubicBezTo>
                      <a:pt x="43" y="16"/>
                      <a:pt x="60" y="19"/>
                      <a:pt x="85" y="27"/>
                    </a:cubicBezTo>
                    <a:cubicBezTo>
                      <a:pt x="90" y="28"/>
                      <a:pt x="90" y="28"/>
                      <a:pt x="90" y="28"/>
                    </a:cubicBezTo>
                    <a:cubicBezTo>
                      <a:pt x="99" y="31"/>
                      <a:pt x="106" y="33"/>
                      <a:pt x="112" y="36"/>
                    </a:cubicBezTo>
                    <a:cubicBezTo>
                      <a:pt x="121" y="39"/>
                      <a:pt x="127" y="42"/>
                      <a:pt x="129" y="45"/>
                    </a:cubicBezTo>
                    <a:cubicBezTo>
                      <a:pt x="132" y="49"/>
                      <a:pt x="133" y="53"/>
                      <a:pt x="130" y="57"/>
                    </a:cubicBezTo>
                    <a:cubicBezTo>
                      <a:pt x="127" y="63"/>
                      <a:pt x="120" y="66"/>
                      <a:pt x="110" y="65"/>
                    </a:cubicBezTo>
                    <a:cubicBezTo>
                      <a:pt x="100" y="64"/>
                      <a:pt x="86" y="61"/>
                      <a:pt x="67" y="55"/>
                    </a:cubicBezTo>
                    <a:cubicBezTo>
                      <a:pt x="59" y="53"/>
                      <a:pt x="59" y="53"/>
                      <a:pt x="59" y="53"/>
                    </a:cubicBezTo>
                    <a:cubicBezTo>
                      <a:pt x="52" y="51"/>
                      <a:pt x="46" y="49"/>
                      <a:pt x="40" y="47"/>
                    </a:cubicBezTo>
                    <a:close/>
                    <a:moveTo>
                      <a:pt x="121" y="21"/>
                    </a:moveTo>
                    <a:cubicBezTo>
                      <a:pt x="113" y="18"/>
                      <a:pt x="103" y="14"/>
                      <a:pt x="90" y="11"/>
                    </a:cubicBezTo>
                    <a:cubicBezTo>
                      <a:pt x="65" y="3"/>
                      <a:pt x="46" y="0"/>
                      <a:pt x="34" y="1"/>
                    </a:cubicBezTo>
                    <a:cubicBezTo>
                      <a:pt x="23" y="2"/>
                      <a:pt x="13" y="9"/>
                      <a:pt x="6" y="21"/>
                    </a:cubicBezTo>
                    <a:cubicBezTo>
                      <a:pt x="0" y="31"/>
                      <a:pt x="0" y="40"/>
                      <a:pt x="6" y="47"/>
                    </a:cubicBezTo>
                    <a:cubicBezTo>
                      <a:pt x="10" y="51"/>
                      <a:pt x="19" y="56"/>
                      <a:pt x="33" y="62"/>
                    </a:cubicBezTo>
                    <a:cubicBezTo>
                      <a:pt x="40" y="64"/>
                      <a:pt x="49" y="67"/>
                      <a:pt x="59" y="70"/>
                    </a:cubicBezTo>
                    <a:cubicBezTo>
                      <a:pt x="80" y="77"/>
                      <a:pt x="95" y="80"/>
                      <a:pt x="105" y="80"/>
                    </a:cubicBezTo>
                    <a:cubicBezTo>
                      <a:pt x="115" y="81"/>
                      <a:pt x="122" y="80"/>
                      <a:pt x="129" y="77"/>
                    </a:cubicBezTo>
                    <a:cubicBezTo>
                      <a:pt x="135" y="74"/>
                      <a:pt x="140" y="69"/>
                      <a:pt x="145" y="61"/>
                    </a:cubicBezTo>
                    <a:cubicBezTo>
                      <a:pt x="149" y="54"/>
                      <a:pt x="150" y="47"/>
                      <a:pt x="149" y="42"/>
                    </a:cubicBezTo>
                    <a:cubicBezTo>
                      <a:pt x="147" y="36"/>
                      <a:pt x="143" y="31"/>
                      <a:pt x="135" y="27"/>
                    </a:cubicBezTo>
                    <a:cubicBezTo>
                      <a:pt x="132" y="25"/>
                      <a:pt x="127" y="23"/>
                      <a:pt x="1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0" name="Freeform 121"/>
              <p:cNvSpPr>
                <a:spLocks noEditPoints="1"/>
              </p:cNvSpPr>
              <p:nvPr/>
            </p:nvSpPr>
            <p:spPr bwMode="auto">
              <a:xfrm>
                <a:off x="3564" y="2406"/>
                <a:ext cx="338" cy="185"/>
              </a:xfrm>
              <a:custGeom>
                <a:avLst/>
                <a:gdLst>
                  <a:gd name="T0" fmla="*/ 38 w 142"/>
                  <a:gd name="T1" fmla="*/ 34 h 78"/>
                  <a:gd name="T2" fmla="*/ 29 w 142"/>
                  <a:gd name="T3" fmla="*/ 29 h 78"/>
                  <a:gd name="T4" fmla="*/ 26 w 142"/>
                  <a:gd name="T5" fmla="*/ 21 h 78"/>
                  <a:gd name="T6" fmla="*/ 39 w 142"/>
                  <a:gd name="T7" fmla="*/ 16 h 78"/>
                  <a:gd name="T8" fmla="*/ 67 w 142"/>
                  <a:gd name="T9" fmla="*/ 22 h 78"/>
                  <a:gd name="T10" fmla="*/ 79 w 142"/>
                  <a:gd name="T11" fmla="*/ 26 h 78"/>
                  <a:gd name="T12" fmla="*/ 89 w 142"/>
                  <a:gd name="T13" fmla="*/ 31 h 78"/>
                  <a:gd name="T14" fmla="*/ 92 w 142"/>
                  <a:gd name="T15" fmla="*/ 40 h 78"/>
                  <a:gd name="T16" fmla="*/ 80 w 142"/>
                  <a:gd name="T17" fmla="*/ 45 h 78"/>
                  <a:gd name="T18" fmla="*/ 51 w 142"/>
                  <a:gd name="T19" fmla="*/ 38 h 78"/>
                  <a:gd name="T20" fmla="*/ 38 w 142"/>
                  <a:gd name="T21" fmla="*/ 34 h 78"/>
                  <a:gd name="T22" fmla="*/ 90 w 142"/>
                  <a:gd name="T23" fmla="*/ 12 h 78"/>
                  <a:gd name="T24" fmla="*/ 73 w 142"/>
                  <a:gd name="T25" fmla="*/ 7 h 78"/>
                  <a:gd name="T26" fmla="*/ 34 w 142"/>
                  <a:gd name="T27" fmla="*/ 0 h 78"/>
                  <a:gd name="T28" fmla="*/ 15 w 142"/>
                  <a:gd name="T29" fmla="*/ 11 h 78"/>
                  <a:gd name="T30" fmla="*/ 13 w 142"/>
                  <a:gd name="T31" fmla="*/ 19 h 78"/>
                  <a:gd name="T32" fmla="*/ 18 w 142"/>
                  <a:gd name="T33" fmla="*/ 28 h 78"/>
                  <a:gd name="T34" fmla="*/ 18 w 142"/>
                  <a:gd name="T35" fmla="*/ 28 h 78"/>
                  <a:gd name="T36" fmla="*/ 8 w 142"/>
                  <a:gd name="T37" fmla="*/ 25 h 78"/>
                  <a:gd name="T38" fmla="*/ 0 w 142"/>
                  <a:gd name="T39" fmla="*/ 39 h 78"/>
                  <a:gd name="T40" fmla="*/ 134 w 142"/>
                  <a:gd name="T41" fmla="*/ 78 h 78"/>
                  <a:gd name="T42" fmla="*/ 142 w 142"/>
                  <a:gd name="T43" fmla="*/ 64 h 78"/>
                  <a:gd name="T44" fmla="*/ 91 w 142"/>
                  <a:gd name="T45" fmla="*/ 49 h 78"/>
                  <a:gd name="T46" fmla="*/ 91 w 142"/>
                  <a:gd name="T47" fmla="*/ 49 h 78"/>
                  <a:gd name="T48" fmla="*/ 104 w 142"/>
                  <a:gd name="T49" fmla="*/ 45 h 78"/>
                  <a:gd name="T50" fmla="*/ 111 w 142"/>
                  <a:gd name="T51" fmla="*/ 39 h 78"/>
                  <a:gd name="T52" fmla="*/ 108 w 142"/>
                  <a:gd name="T53" fmla="*/ 22 h 78"/>
                  <a:gd name="T54" fmla="*/ 90 w 142"/>
                  <a:gd name="T55"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78">
                    <a:moveTo>
                      <a:pt x="38" y="34"/>
                    </a:moveTo>
                    <a:cubicBezTo>
                      <a:pt x="34" y="32"/>
                      <a:pt x="31" y="31"/>
                      <a:pt x="29" y="29"/>
                    </a:cubicBezTo>
                    <a:cubicBezTo>
                      <a:pt x="25" y="27"/>
                      <a:pt x="24" y="24"/>
                      <a:pt x="26" y="21"/>
                    </a:cubicBezTo>
                    <a:cubicBezTo>
                      <a:pt x="28" y="17"/>
                      <a:pt x="33" y="16"/>
                      <a:pt x="39" y="16"/>
                    </a:cubicBezTo>
                    <a:cubicBezTo>
                      <a:pt x="45" y="16"/>
                      <a:pt x="54" y="18"/>
                      <a:pt x="67" y="22"/>
                    </a:cubicBezTo>
                    <a:cubicBezTo>
                      <a:pt x="71" y="23"/>
                      <a:pt x="75" y="25"/>
                      <a:pt x="79" y="26"/>
                    </a:cubicBezTo>
                    <a:cubicBezTo>
                      <a:pt x="83" y="28"/>
                      <a:pt x="87" y="29"/>
                      <a:pt x="89" y="31"/>
                    </a:cubicBezTo>
                    <a:cubicBezTo>
                      <a:pt x="93" y="34"/>
                      <a:pt x="94" y="37"/>
                      <a:pt x="92" y="40"/>
                    </a:cubicBezTo>
                    <a:cubicBezTo>
                      <a:pt x="90" y="44"/>
                      <a:pt x="86" y="45"/>
                      <a:pt x="80" y="45"/>
                    </a:cubicBezTo>
                    <a:cubicBezTo>
                      <a:pt x="73" y="44"/>
                      <a:pt x="64" y="42"/>
                      <a:pt x="51" y="38"/>
                    </a:cubicBezTo>
                    <a:cubicBezTo>
                      <a:pt x="46" y="36"/>
                      <a:pt x="42" y="35"/>
                      <a:pt x="38" y="34"/>
                    </a:cubicBezTo>
                    <a:close/>
                    <a:moveTo>
                      <a:pt x="90" y="12"/>
                    </a:moveTo>
                    <a:cubicBezTo>
                      <a:pt x="85" y="11"/>
                      <a:pt x="79" y="9"/>
                      <a:pt x="73" y="7"/>
                    </a:cubicBezTo>
                    <a:cubicBezTo>
                      <a:pt x="56" y="2"/>
                      <a:pt x="43" y="0"/>
                      <a:pt x="34" y="0"/>
                    </a:cubicBezTo>
                    <a:cubicBezTo>
                      <a:pt x="25" y="1"/>
                      <a:pt x="19" y="4"/>
                      <a:pt x="15" y="11"/>
                    </a:cubicBezTo>
                    <a:cubicBezTo>
                      <a:pt x="13" y="14"/>
                      <a:pt x="13" y="16"/>
                      <a:pt x="13" y="19"/>
                    </a:cubicBezTo>
                    <a:cubicBezTo>
                      <a:pt x="14" y="22"/>
                      <a:pt x="16" y="25"/>
                      <a:pt x="18" y="28"/>
                    </a:cubicBezTo>
                    <a:cubicBezTo>
                      <a:pt x="18" y="28"/>
                      <a:pt x="18" y="28"/>
                      <a:pt x="18" y="28"/>
                    </a:cubicBezTo>
                    <a:cubicBezTo>
                      <a:pt x="8" y="25"/>
                      <a:pt x="8" y="25"/>
                      <a:pt x="8" y="25"/>
                    </a:cubicBezTo>
                    <a:cubicBezTo>
                      <a:pt x="0" y="39"/>
                      <a:pt x="0" y="39"/>
                      <a:pt x="0" y="39"/>
                    </a:cubicBezTo>
                    <a:cubicBezTo>
                      <a:pt x="134" y="78"/>
                      <a:pt x="134" y="78"/>
                      <a:pt x="134" y="78"/>
                    </a:cubicBezTo>
                    <a:cubicBezTo>
                      <a:pt x="142" y="64"/>
                      <a:pt x="142" y="64"/>
                      <a:pt x="142" y="64"/>
                    </a:cubicBezTo>
                    <a:cubicBezTo>
                      <a:pt x="91" y="49"/>
                      <a:pt x="91" y="49"/>
                      <a:pt x="91" y="49"/>
                    </a:cubicBezTo>
                    <a:cubicBezTo>
                      <a:pt x="91" y="49"/>
                      <a:pt x="91" y="49"/>
                      <a:pt x="91" y="49"/>
                    </a:cubicBezTo>
                    <a:cubicBezTo>
                      <a:pt x="97" y="48"/>
                      <a:pt x="102" y="46"/>
                      <a:pt x="104" y="45"/>
                    </a:cubicBezTo>
                    <a:cubicBezTo>
                      <a:pt x="107" y="43"/>
                      <a:pt x="109" y="41"/>
                      <a:pt x="111" y="39"/>
                    </a:cubicBezTo>
                    <a:cubicBezTo>
                      <a:pt x="114" y="33"/>
                      <a:pt x="113" y="27"/>
                      <a:pt x="108" y="22"/>
                    </a:cubicBezTo>
                    <a:cubicBezTo>
                      <a:pt x="105" y="19"/>
                      <a:pt x="99" y="16"/>
                      <a:pt x="9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1" name="Freeform 122"/>
              <p:cNvSpPr/>
              <p:nvPr/>
            </p:nvSpPr>
            <p:spPr bwMode="auto">
              <a:xfrm>
                <a:off x="3597" y="2290"/>
                <a:ext cx="298" cy="118"/>
              </a:xfrm>
              <a:custGeom>
                <a:avLst/>
                <a:gdLst>
                  <a:gd name="T0" fmla="*/ 124 w 298"/>
                  <a:gd name="T1" fmla="*/ 9 h 118"/>
                  <a:gd name="T2" fmla="*/ 91 w 298"/>
                  <a:gd name="T3" fmla="*/ 0 h 118"/>
                  <a:gd name="T4" fmla="*/ 79 w 298"/>
                  <a:gd name="T5" fmla="*/ 21 h 118"/>
                  <a:gd name="T6" fmla="*/ 19 w 298"/>
                  <a:gd name="T7" fmla="*/ 2 h 118"/>
                  <a:gd name="T8" fmla="*/ 0 w 298"/>
                  <a:gd name="T9" fmla="*/ 35 h 118"/>
                  <a:gd name="T10" fmla="*/ 60 w 298"/>
                  <a:gd name="T11" fmla="*/ 54 h 118"/>
                  <a:gd name="T12" fmla="*/ 48 w 298"/>
                  <a:gd name="T13" fmla="*/ 73 h 118"/>
                  <a:gd name="T14" fmla="*/ 79 w 298"/>
                  <a:gd name="T15" fmla="*/ 83 h 118"/>
                  <a:gd name="T16" fmla="*/ 91 w 298"/>
                  <a:gd name="T17" fmla="*/ 64 h 118"/>
                  <a:gd name="T18" fmla="*/ 279 w 298"/>
                  <a:gd name="T19" fmla="*/ 118 h 118"/>
                  <a:gd name="T20" fmla="*/ 298 w 298"/>
                  <a:gd name="T21" fmla="*/ 85 h 118"/>
                  <a:gd name="T22" fmla="*/ 112 w 298"/>
                  <a:gd name="T23" fmla="*/ 30 h 118"/>
                  <a:gd name="T24" fmla="*/ 124 w 298"/>
                  <a:gd name="T25" fmla="*/ 9 h 118"/>
                  <a:gd name="T26" fmla="*/ 124 w 298"/>
                  <a:gd name="T27" fmla="*/ 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8" h="118">
                    <a:moveTo>
                      <a:pt x="124" y="9"/>
                    </a:moveTo>
                    <a:lnTo>
                      <a:pt x="91" y="0"/>
                    </a:lnTo>
                    <a:lnTo>
                      <a:pt x="79" y="21"/>
                    </a:lnTo>
                    <a:lnTo>
                      <a:pt x="19" y="2"/>
                    </a:lnTo>
                    <a:lnTo>
                      <a:pt x="0" y="35"/>
                    </a:lnTo>
                    <a:lnTo>
                      <a:pt x="60" y="54"/>
                    </a:lnTo>
                    <a:lnTo>
                      <a:pt x="48" y="73"/>
                    </a:lnTo>
                    <a:lnTo>
                      <a:pt x="79" y="83"/>
                    </a:lnTo>
                    <a:lnTo>
                      <a:pt x="91" y="64"/>
                    </a:lnTo>
                    <a:lnTo>
                      <a:pt x="279" y="118"/>
                    </a:lnTo>
                    <a:lnTo>
                      <a:pt x="298" y="85"/>
                    </a:lnTo>
                    <a:lnTo>
                      <a:pt x="112" y="30"/>
                    </a:lnTo>
                    <a:lnTo>
                      <a:pt x="124" y="9"/>
                    </a:lnTo>
                    <a:lnTo>
                      <a:pt x="12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2" name="Freeform 123"/>
              <p:cNvSpPr>
                <a:spLocks noEditPoints="1"/>
              </p:cNvSpPr>
              <p:nvPr/>
            </p:nvSpPr>
            <p:spPr bwMode="auto">
              <a:xfrm>
                <a:off x="3623" y="2202"/>
                <a:ext cx="322" cy="121"/>
              </a:xfrm>
              <a:custGeom>
                <a:avLst/>
                <a:gdLst>
                  <a:gd name="T0" fmla="*/ 16 w 135"/>
                  <a:gd name="T1" fmla="*/ 1 h 51"/>
                  <a:gd name="T2" fmla="*/ 15 w 135"/>
                  <a:gd name="T3" fmla="*/ 1 h 51"/>
                  <a:gd name="T4" fmla="*/ 7 w 135"/>
                  <a:gd name="T5" fmla="*/ 1 h 51"/>
                  <a:gd name="T6" fmla="*/ 1 w 135"/>
                  <a:gd name="T7" fmla="*/ 6 h 51"/>
                  <a:gd name="T8" fmla="*/ 1 w 135"/>
                  <a:gd name="T9" fmla="*/ 12 h 51"/>
                  <a:gd name="T10" fmla="*/ 6 w 135"/>
                  <a:gd name="T11" fmla="*/ 16 h 51"/>
                  <a:gd name="T12" fmla="*/ 6 w 135"/>
                  <a:gd name="T13" fmla="*/ 16 h 51"/>
                  <a:gd name="T14" fmla="*/ 14 w 135"/>
                  <a:gd name="T15" fmla="*/ 16 h 51"/>
                  <a:gd name="T16" fmla="*/ 20 w 135"/>
                  <a:gd name="T17" fmla="*/ 11 h 51"/>
                  <a:gd name="T18" fmla="*/ 21 w 135"/>
                  <a:gd name="T19" fmla="*/ 5 h 51"/>
                  <a:gd name="T20" fmla="*/ 16 w 135"/>
                  <a:gd name="T21" fmla="*/ 1 h 51"/>
                  <a:gd name="T22" fmla="*/ 135 w 135"/>
                  <a:gd name="T23" fmla="*/ 37 h 51"/>
                  <a:gd name="T24" fmla="*/ 43 w 135"/>
                  <a:gd name="T25" fmla="*/ 10 h 51"/>
                  <a:gd name="T26" fmla="*/ 35 w 135"/>
                  <a:gd name="T27" fmla="*/ 24 h 51"/>
                  <a:gd name="T28" fmla="*/ 127 w 135"/>
                  <a:gd name="T29" fmla="*/ 51 h 51"/>
                  <a:gd name="T30" fmla="*/ 135 w 135"/>
                  <a:gd name="T31"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51">
                    <a:moveTo>
                      <a:pt x="16" y="1"/>
                    </a:moveTo>
                    <a:cubicBezTo>
                      <a:pt x="16" y="1"/>
                      <a:pt x="16" y="1"/>
                      <a:pt x="15" y="1"/>
                    </a:cubicBezTo>
                    <a:cubicBezTo>
                      <a:pt x="13" y="0"/>
                      <a:pt x="10" y="0"/>
                      <a:pt x="7" y="1"/>
                    </a:cubicBezTo>
                    <a:cubicBezTo>
                      <a:pt x="5" y="2"/>
                      <a:pt x="3" y="3"/>
                      <a:pt x="1" y="6"/>
                    </a:cubicBezTo>
                    <a:cubicBezTo>
                      <a:pt x="0" y="8"/>
                      <a:pt x="0" y="10"/>
                      <a:pt x="1" y="12"/>
                    </a:cubicBezTo>
                    <a:cubicBezTo>
                      <a:pt x="2" y="13"/>
                      <a:pt x="3" y="15"/>
                      <a:pt x="6" y="16"/>
                    </a:cubicBezTo>
                    <a:cubicBezTo>
                      <a:pt x="6" y="16"/>
                      <a:pt x="6" y="16"/>
                      <a:pt x="6" y="16"/>
                    </a:cubicBezTo>
                    <a:cubicBezTo>
                      <a:pt x="9" y="17"/>
                      <a:pt x="12" y="17"/>
                      <a:pt x="14" y="16"/>
                    </a:cubicBezTo>
                    <a:cubicBezTo>
                      <a:pt x="17" y="15"/>
                      <a:pt x="19" y="13"/>
                      <a:pt x="20" y="11"/>
                    </a:cubicBezTo>
                    <a:cubicBezTo>
                      <a:pt x="22" y="9"/>
                      <a:pt x="22" y="7"/>
                      <a:pt x="21" y="5"/>
                    </a:cubicBezTo>
                    <a:cubicBezTo>
                      <a:pt x="20" y="3"/>
                      <a:pt x="18" y="2"/>
                      <a:pt x="16" y="1"/>
                    </a:cubicBezTo>
                    <a:close/>
                    <a:moveTo>
                      <a:pt x="135" y="37"/>
                    </a:moveTo>
                    <a:cubicBezTo>
                      <a:pt x="43" y="10"/>
                      <a:pt x="43" y="10"/>
                      <a:pt x="43" y="10"/>
                    </a:cubicBezTo>
                    <a:cubicBezTo>
                      <a:pt x="35" y="24"/>
                      <a:pt x="35" y="24"/>
                      <a:pt x="35" y="24"/>
                    </a:cubicBezTo>
                    <a:cubicBezTo>
                      <a:pt x="127" y="51"/>
                      <a:pt x="127" y="51"/>
                      <a:pt x="127" y="51"/>
                    </a:cubicBezTo>
                    <a:cubicBezTo>
                      <a:pt x="135" y="37"/>
                      <a:pt x="135" y="37"/>
                      <a:pt x="13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3" name="Freeform 124"/>
              <p:cNvSpPr>
                <a:spLocks noEditPoints="1"/>
              </p:cNvSpPr>
              <p:nvPr/>
            </p:nvSpPr>
            <p:spPr bwMode="auto">
              <a:xfrm>
                <a:off x="3769" y="2090"/>
                <a:ext cx="245" cy="142"/>
              </a:xfrm>
              <a:custGeom>
                <a:avLst/>
                <a:gdLst>
                  <a:gd name="T0" fmla="*/ 30 w 103"/>
                  <a:gd name="T1" fmla="*/ 34 h 60"/>
                  <a:gd name="T2" fmla="*/ 20 w 103"/>
                  <a:gd name="T3" fmla="*/ 29 h 60"/>
                  <a:gd name="T4" fmla="*/ 19 w 103"/>
                  <a:gd name="T5" fmla="*/ 21 h 60"/>
                  <a:gd name="T6" fmla="*/ 30 w 103"/>
                  <a:gd name="T7" fmla="*/ 16 h 60"/>
                  <a:gd name="T8" fmla="*/ 63 w 103"/>
                  <a:gd name="T9" fmla="*/ 23 h 60"/>
                  <a:gd name="T10" fmla="*/ 74 w 103"/>
                  <a:gd name="T11" fmla="*/ 27 h 60"/>
                  <a:gd name="T12" fmla="*/ 83 w 103"/>
                  <a:gd name="T13" fmla="*/ 32 h 60"/>
                  <a:gd name="T14" fmla="*/ 85 w 103"/>
                  <a:gd name="T15" fmla="*/ 40 h 60"/>
                  <a:gd name="T16" fmla="*/ 75 w 103"/>
                  <a:gd name="T17" fmla="*/ 45 h 60"/>
                  <a:gd name="T18" fmla="*/ 40 w 103"/>
                  <a:gd name="T19" fmla="*/ 37 h 60"/>
                  <a:gd name="T20" fmla="*/ 30 w 103"/>
                  <a:gd name="T21" fmla="*/ 34 h 60"/>
                  <a:gd name="T22" fmla="*/ 79 w 103"/>
                  <a:gd name="T23" fmla="*/ 12 h 60"/>
                  <a:gd name="T24" fmla="*/ 67 w 103"/>
                  <a:gd name="T25" fmla="*/ 8 h 60"/>
                  <a:gd name="T26" fmla="*/ 24 w 103"/>
                  <a:gd name="T27" fmla="*/ 3 h 60"/>
                  <a:gd name="T28" fmla="*/ 4 w 103"/>
                  <a:gd name="T29" fmla="*/ 16 h 60"/>
                  <a:gd name="T30" fmla="*/ 4 w 103"/>
                  <a:gd name="T31" fmla="*/ 17 h 60"/>
                  <a:gd name="T32" fmla="*/ 4 w 103"/>
                  <a:gd name="T33" fmla="*/ 36 h 60"/>
                  <a:gd name="T34" fmla="*/ 25 w 103"/>
                  <a:gd name="T35" fmla="*/ 50 h 60"/>
                  <a:gd name="T36" fmla="*/ 39 w 103"/>
                  <a:gd name="T37" fmla="*/ 54 h 60"/>
                  <a:gd name="T38" fmla="*/ 77 w 103"/>
                  <a:gd name="T39" fmla="*/ 59 h 60"/>
                  <a:gd name="T40" fmla="*/ 100 w 103"/>
                  <a:gd name="T41" fmla="*/ 44 h 60"/>
                  <a:gd name="T42" fmla="*/ 100 w 103"/>
                  <a:gd name="T43" fmla="*/ 25 h 60"/>
                  <a:gd name="T44" fmla="*/ 79 w 103"/>
                  <a:gd name="T4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60">
                    <a:moveTo>
                      <a:pt x="30" y="34"/>
                    </a:moveTo>
                    <a:cubicBezTo>
                      <a:pt x="25" y="32"/>
                      <a:pt x="22" y="31"/>
                      <a:pt x="20" y="29"/>
                    </a:cubicBezTo>
                    <a:cubicBezTo>
                      <a:pt x="17" y="27"/>
                      <a:pt x="17" y="24"/>
                      <a:pt x="19" y="21"/>
                    </a:cubicBezTo>
                    <a:cubicBezTo>
                      <a:pt x="21" y="17"/>
                      <a:pt x="25" y="16"/>
                      <a:pt x="30" y="16"/>
                    </a:cubicBezTo>
                    <a:cubicBezTo>
                      <a:pt x="36" y="16"/>
                      <a:pt x="47" y="19"/>
                      <a:pt x="63" y="23"/>
                    </a:cubicBezTo>
                    <a:cubicBezTo>
                      <a:pt x="67" y="25"/>
                      <a:pt x="71" y="26"/>
                      <a:pt x="74" y="27"/>
                    </a:cubicBezTo>
                    <a:cubicBezTo>
                      <a:pt x="78" y="29"/>
                      <a:pt x="81" y="30"/>
                      <a:pt x="83" y="32"/>
                    </a:cubicBezTo>
                    <a:cubicBezTo>
                      <a:pt x="87" y="34"/>
                      <a:pt x="87" y="37"/>
                      <a:pt x="85" y="40"/>
                    </a:cubicBezTo>
                    <a:cubicBezTo>
                      <a:pt x="84" y="43"/>
                      <a:pt x="80" y="45"/>
                      <a:pt x="75" y="45"/>
                    </a:cubicBezTo>
                    <a:cubicBezTo>
                      <a:pt x="70" y="45"/>
                      <a:pt x="58" y="43"/>
                      <a:pt x="40" y="37"/>
                    </a:cubicBezTo>
                    <a:cubicBezTo>
                      <a:pt x="36" y="36"/>
                      <a:pt x="32" y="35"/>
                      <a:pt x="30" y="34"/>
                    </a:cubicBezTo>
                    <a:close/>
                    <a:moveTo>
                      <a:pt x="79" y="12"/>
                    </a:moveTo>
                    <a:cubicBezTo>
                      <a:pt x="75" y="10"/>
                      <a:pt x="71" y="9"/>
                      <a:pt x="67" y="8"/>
                    </a:cubicBezTo>
                    <a:cubicBezTo>
                      <a:pt x="48" y="2"/>
                      <a:pt x="33" y="0"/>
                      <a:pt x="24" y="3"/>
                    </a:cubicBezTo>
                    <a:cubicBezTo>
                      <a:pt x="15" y="5"/>
                      <a:pt x="8" y="9"/>
                      <a:pt x="4" y="16"/>
                    </a:cubicBezTo>
                    <a:cubicBezTo>
                      <a:pt x="4" y="17"/>
                      <a:pt x="4" y="17"/>
                      <a:pt x="4" y="17"/>
                    </a:cubicBezTo>
                    <a:cubicBezTo>
                      <a:pt x="0" y="23"/>
                      <a:pt x="0" y="30"/>
                      <a:pt x="4" y="36"/>
                    </a:cubicBezTo>
                    <a:cubicBezTo>
                      <a:pt x="7" y="41"/>
                      <a:pt x="14" y="45"/>
                      <a:pt x="25" y="50"/>
                    </a:cubicBezTo>
                    <a:cubicBezTo>
                      <a:pt x="29" y="51"/>
                      <a:pt x="34" y="53"/>
                      <a:pt x="39" y="54"/>
                    </a:cubicBezTo>
                    <a:cubicBezTo>
                      <a:pt x="55" y="59"/>
                      <a:pt x="67" y="60"/>
                      <a:pt x="77" y="59"/>
                    </a:cubicBezTo>
                    <a:cubicBezTo>
                      <a:pt x="87" y="57"/>
                      <a:pt x="95" y="52"/>
                      <a:pt x="100" y="44"/>
                    </a:cubicBezTo>
                    <a:cubicBezTo>
                      <a:pt x="103" y="38"/>
                      <a:pt x="103" y="31"/>
                      <a:pt x="100" y="25"/>
                    </a:cubicBezTo>
                    <a:cubicBezTo>
                      <a:pt x="97" y="20"/>
                      <a:pt x="90" y="16"/>
                      <a:pt x="7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4" name="Freeform 125"/>
              <p:cNvSpPr/>
              <p:nvPr/>
            </p:nvSpPr>
            <p:spPr bwMode="auto">
              <a:xfrm>
                <a:off x="3838" y="1933"/>
                <a:ext cx="283" cy="166"/>
              </a:xfrm>
              <a:custGeom>
                <a:avLst/>
                <a:gdLst>
                  <a:gd name="T0" fmla="*/ 119 w 119"/>
                  <a:gd name="T1" fmla="*/ 26 h 70"/>
                  <a:gd name="T2" fmla="*/ 47 w 119"/>
                  <a:gd name="T3" fmla="*/ 5 h 70"/>
                  <a:gd name="T4" fmla="*/ 16 w 119"/>
                  <a:gd name="T5" fmla="*/ 14 h 70"/>
                  <a:gd name="T6" fmla="*/ 18 w 119"/>
                  <a:gd name="T7" fmla="*/ 31 h 70"/>
                  <a:gd name="T8" fmla="*/ 17 w 119"/>
                  <a:gd name="T9" fmla="*/ 31 h 70"/>
                  <a:gd name="T10" fmla="*/ 8 w 119"/>
                  <a:gd name="T11" fmla="*/ 29 h 70"/>
                  <a:gd name="T12" fmla="*/ 0 w 119"/>
                  <a:gd name="T13" fmla="*/ 43 h 70"/>
                  <a:gd name="T14" fmla="*/ 93 w 119"/>
                  <a:gd name="T15" fmla="*/ 70 h 70"/>
                  <a:gd name="T16" fmla="*/ 101 w 119"/>
                  <a:gd name="T17" fmla="*/ 56 h 70"/>
                  <a:gd name="T18" fmla="*/ 34 w 119"/>
                  <a:gd name="T19" fmla="*/ 37 h 70"/>
                  <a:gd name="T20" fmla="*/ 32 w 119"/>
                  <a:gd name="T21" fmla="*/ 36 h 70"/>
                  <a:gd name="T22" fmla="*/ 25 w 119"/>
                  <a:gd name="T23" fmla="*/ 31 h 70"/>
                  <a:gd name="T24" fmla="*/ 25 w 119"/>
                  <a:gd name="T25" fmla="*/ 24 h 70"/>
                  <a:gd name="T26" fmla="*/ 44 w 119"/>
                  <a:gd name="T27" fmla="*/ 20 h 70"/>
                  <a:gd name="T28" fmla="*/ 111 w 119"/>
                  <a:gd name="T29" fmla="*/ 39 h 70"/>
                  <a:gd name="T30" fmla="*/ 119 w 119"/>
                  <a:gd name="T31"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70">
                    <a:moveTo>
                      <a:pt x="119" y="26"/>
                    </a:moveTo>
                    <a:cubicBezTo>
                      <a:pt x="47" y="5"/>
                      <a:pt x="47" y="5"/>
                      <a:pt x="47" y="5"/>
                    </a:cubicBezTo>
                    <a:cubicBezTo>
                      <a:pt x="32" y="0"/>
                      <a:pt x="22" y="3"/>
                      <a:pt x="16" y="14"/>
                    </a:cubicBezTo>
                    <a:cubicBezTo>
                      <a:pt x="12" y="20"/>
                      <a:pt x="13" y="26"/>
                      <a:pt x="18" y="31"/>
                    </a:cubicBezTo>
                    <a:cubicBezTo>
                      <a:pt x="17" y="31"/>
                      <a:pt x="17" y="31"/>
                      <a:pt x="17" y="31"/>
                    </a:cubicBezTo>
                    <a:cubicBezTo>
                      <a:pt x="8" y="29"/>
                      <a:pt x="8" y="29"/>
                      <a:pt x="8" y="29"/>
                    </a:cubicBezTo>
                    <a:cubicBezTo>
                      <a:pt x="0" y="43"/>
                      <a:pt x="0" y="43"/>
                      <a:pt x="0" y="43"/>
                    </a:cubicBezTo>
                    <a:cubicBezTo>
                      <a:pt x="93" y="70"/>
                      <a:pt x="93" y="70"/>
                      <a:pt x="93" y="70"/>
                    </a:cubicBezTo>
                    <a:cubicBezTo>
                      <a:pt x="101" y="56"/>
                      <a:pt x="101" y="56"/>
                      <a:pt x="101" y="56"/>
                    </a:cubicBezTo>
                    <a:cubicBezTo>
                      <a:pt x="34" y="37"/>
                      <a:pt x="34" y="37"/>
                      <a:pt x="34" y="37"/>
                    </a:cubicBezTo>
                    <a:cubicBezTo>
                      <a:pt x="33" y="36"/>
                      <a:pt x="32" y="36"/>
                      <a:pt x="32" y="36"/>
                    </a:cubicBezTo>
                    <a:cubicBezTo>
                      <a:pt x="29" y="35"/>
                      <a:pt x="26" y="33"/>
                      <a:pt x="25" y="31"/>
                    </a:cubicBezTo>
                    <a:cubicBezTo>
                      <a:pt x="24" y="29"/>
                      <a:pt x="24" y="27"/>
                      <a:pt x="25" y="24"/>
                    </a:cubicBezTo>
                    <a:cubicBezTo>
                      <a:pt x="29" y="18"/>
                      <a:pt x="35" y="17"/>
                      <a:pt x="44" y="20"/>
                    </a:cubicBezTo>
                    <a:cubicBezTo>
                      <a:pt x="111" y="39"/>
                      <a:pt x="111" y="39"/>
                      <a:pt x="111" y="39"/>
                    </a:cubicBezTo>
                    <a:cubicBezTo>
                      <a:pt x="119" y="26"/>
                      <a:pt x="119"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5" name="Freeform 126"/>
              <p:cNvSpPr>
                <a:spLocks noEditPoints="1"/>
              </p:cNvSpPr>
              <p:nvPr/>
            </p:nvSpPr>
            <p:spPr bwMode="auto">
              <a:xfrm>
                <a:off x="3861" y="1588"/>
                <a:ext cx="443" cy="271"/>
              </a:xfrm>
              <a:custGeom>
                <a:avLst/>
                <a:gdLst>
                  <a:gd name="T0" fmla="*/ 31 w 186"/>
                  <a:gd name="T1" fmla="*/ 48 h 114"/>
                  <a:gd name="T2" fmla="*/ 28 w 186"/>
                  <a:gd name="T3" fmla="*/ 37 h 114"/>
                  <a:gd name="T4" fmla="*/ 42 w 186"/>
                  <a:gd name="T5" fmla="*/ 32 h 114"/>
                  <a:gd name="T6" fmla="*/ 89 w 186"/>
                  <a:gd name="T7" fmla="*/ 46 h 114"/>
                  <a:gd name="T8" fmla="*/ 80 w 186"/>
                  <a:gd name="T9" fmla="*/ 62 h 114"/>
                  <a:gd name="T10" fmla="*/ 32 w 186"/>
                  <a:gd name="T11" fmla="*/ 48 h 114"/>
                  <a:gd name="T12" fmla="*/ 31 w 186"/>
                  <a:gd name="T13" fmla="*/ 48 h 114"/>
                  <a:gd name="T14" fmla="*/ 186 w 186"/>
                  <a:gd name="T15" fmla="*/ 40 h 114"/>
                  <a:gd name="T16" fmla="*/ 60 w 186"/>
                  <a:gd name="T17" fmla="*/ 3 h 114"/>
                  <a:gd name="T18" fmla="*/ 29 w 186"/>
                  <a:gd name="T19" fmla="*/ 9 h 114"/>
                  <a:gd name="T20" fmla="*/ 8 w 186"/>
                  <a:gd name="T21" fmla="*/ 31 h 114"/>
                  <a:gd name="T22" fmla="*/ 0 w 186"/>
                  <a:gd name="T23" fmla="*/ 57 h 114"/>
                  <a:gd name="T24" fmla="*/ 14 w 186"/>
                  <a:gd name="T25" fmla="*/ 76 h 114"/>
                  <a:gd name="T26" fmla="*/ 16 w 186"/>
                  <a:gd name="T27" fmla="*/ 77 h 114"/>
                  <a:gd name="T28" fmla="*/ 142 w 186"/>
                  <a:gd name="T29" fmla="*/ 114 h 114"/>
                  <a:gd name="T30" fmla="*/ 159 w 186"/>
                  <a:gd name="T31" fmla="*/ 86 h 114"/>
                  <a:gd name="T32" fmla="*/ 99 w 186"/>
                  <a:gd name="T33" fmla="*/ 68 h 114"/>
                  <a:gd name="T34" fmla="*/ 109 w 186"/>
                  <a:gd name="T35" fmla="*/ 51 h 114"/>
                  <a:gd name="T36" fmla="*/ 169 w 186"/>
                  <a:gd name="T37" fmla="*/ 69 h 114"/>
                  <a:gd name="T38" fmla="*/ 186 w 186"/>
                  <a:gd name="T39"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114">
                    <a:moveTo>
                      <a:pt x="31" y="48"/>
                    </a:moveTo>
                    <a:cubicBezTo>
                      <a:pt x="26" y="46"/>
                      <a:pt x="25" y="42"/>
                      <a:pt x="28" y="37"/>
                    </a:cubicBezTo>
                    <a:cubicBezTo>
                      <a:pt x="31" y="32"/>
                      <a:pt x="36" y="30"/>
                      <a:pt x="42" y="32"/>
                    </a:cubicBezTo>
                    <a:cubicBezTo>
                      <a:pt x="89" y="46"/>
                      <a:pt x="89" y="46"/>
                      <a:pt x="89" y="46"/>
                    </a:cubicBezTo>
                    <a:cubicBezTo>
                      <a:pt x="80" y="62"/>
                      <a:pt x="80" y="62"/>
                      <a:pt x="80" y="62"/>
                    </a:cubicBezTo>
                    <a:cubicBezTo>
                      <a:pt x="32" y="48"/>
                      <a:pt x="32" y="48"/>
                      <a:pt x="32" y="48"/>
                    </a:cubicBezTo>
                    <a:cubicBezTo>
                      <a:pt x="32" y="48"/>
                      <a:pt x="31" y="48"/>
                      <a:pt x="31" y="48"/>
                    </a:cubicBezTo>
                    <a:close/>
                    <a:moveTo>
                      <a:pt x="186" y="40"/>
                    </a:moveTo>
                    <a:cubicBezTo>
                      <a:pt x="60" y="3"/>
                      <a:pt x="60" y="3"/>
                      <a:pt x="60" y="3"/>
                    </a:cubicBezTo>
                    <a:cubicBezTo>
                      <a:pt x="50" y="0"/>
                      <a:pt x="39" y="2"/>
                      <a:pt x="29" y="9"/>
                    </a:cubicBezTo>
                    <a:cubicBezTo>
                      <a:pt x="20" y="15"/>
                      <a:pt x="14" y="22"/>
                      <a:pt x="8" y="31"/>
                    </a:cubicBezTo>
                    <a:cubicBezTo>
                      <a:pt x="3" y="40"/>
                      <a:pt x="0" y="49"/>
                      <a:pt x="0" y="57"/>
                    </a:cubicBezTo>
                    <a:cubicBezTo>
                      <a:pt x="1" y="67"/>
                      <a:pt x="5" y="73"/>
                      <a:pt x="14" y="76"/>
                    </a:cubicBezTo>
                    <a:cubicBezTo>
                      <a:pt x="14" y="77"/>
                      <a:pt x="15" y="77"/>
                      <a:pt x="16" y="77"/>
                    </a:cubicBezTo>
                    <a:cubicBezTo>
                      <a:pt x="142" y="114"/>
                      <a:pt x="142" y="114"/>
                      <a:pt x="142" y="114"/>
                    </a:cubicBezTo>
                    <a:cubicBezTo>
                      <a:pt x="159" y="86"/>
                      <a:pt x="159" y="86"/>
                      <a:pt x="159" y="86"/>
                    </a:cubicBezTo>
                    <a:cubicBezTo>
                      <a:pt x="99" y="68"/>
                      <a:pt x="99" y="68"/>
                      <a:pt x="99" y="68"/>
                    </a:cubicBezTo>
                    <a:cubicBezTo>
                      <a:pt x="109" y="51"/>
                      <a:pt x="109" y="51"/>
                      <a:pt x="109" y="51"/>
                    </a:cubicBezTo>
                    <a:cubicBezTo>
                      <a:pt x="169" y="69"/>
                      <a:pt x="169" y="69"/>
                      <a:pt x="169" y="69"/>
                    </a:cubicBezTo>
                    <a:cubicBezTo>
                      <a:pt x="186" y="40"/>
                      <a:pt x="186" y="40"/>
                      <a:pt x="18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3" name="Group 129"/>
            <p:cNvGrpSpPr>
              <a:grpSpLocks noChangeAspect="1"/>
            </p:cNvGrpSpPr>
            <p:nvPr/>
          </p:nvGrpSpPr>
          <p:grpSpPr bwMode="auto">
            <a:xfrm>
              <a:off x="5363493" y="483687"/>
              <a:ext cx="913129" cy="1009906"/>
              <a:chOff x="3333" y="1593"/>
              <a:chExt cx="1019" cy="1127"/>
            </a:xfrm>
            <a:solidFill>
              <a:schemeClr val="bg1"/>
            </a:solidFill>
          </p:grpSpPr>
          <p:sp>
            <p:nvSpPr>
              <p:cNvPr id="122" name="Freeform 130"/>
              <p:cNvSpPr>
                <a:spLocks noEditPoints="1"/>
              </p:cNvSpPr>
              <p:nvPr/>
            </p:nvSpPr>
            <p:spPr bwMode="auto">
              <a:xfrm>
                <a:off x="3333" y="2516"/>
                <a:ext cx="352" cy="204"/>
              </a:xfrm>
              <a:custGeom>
                <a:avLst/>
                <a:gdLst>
                  <a:gd name="T0" fmla="*/ 57 w 148"/>
                  <a:gd name="T1" fmla="*/ 54 h 86"/>
                  <a:gd name="T2" fmla="*/ 25 w 148"/>
                  <a:gd name="T3" fmla="*/ 37 h 86"/>
                  <a:gd name="T4" fmla="*/ 22 w 148"/>
                  <a:gd name="T5" fmla="*/ 22 h 86"/>
                  <a:gd name="T6" fmla="*/ 38 w 148"/>
                  <a:gd name="T7" fmla="*/ 15 h 86"/>
                  <a:gd name="T8" fmla="*/ 85 w 148"/>
                  <a:gd name="T9" fmla="*/ 29 h 86"/>
                  <a:gd name="T10" fmla="*/ 86 w 148"/>
                  <a:gd name="T11" fmla="*/ 29 h 86"/>
                  <a:gd name="T12" fmla="*/ 91 w 148"/>
                  <a:gd name="T13" fmla="*/ 31 h 86"/>
                  <a:gd name="T14" fmla="*/ 127 w 148"/>
                  <a:gd name="T15" fmla="*/ 50 h 86"/>
                  <a:gd name="T16" fmla="*/ 127 w 148"/>
                  <a:gd name="T17" fmla="*/ 62 h 86"/>
                  <a:gd name="T18" fmla="*/ 106 w 148"/>
                  <a:gd name="T19" fmla="*/ 69 h 86"/>
                  <a:gd name="T20" fmla="*/ 65 w 148"/>
                  <a:gd name="T21" fmla="*/ 57 h 86"/>
                  <a:gd name="T22" fmla="*/ 65 w 148"/>
                  <a:gd name="T23" fmla="*/ 56 h 86"/>
                  <a:gd name="T24" fmla="*/ 57 w 148"/>
                  <a:gd name="T25" fmla="*/ 54 h 86"/>
                  <a:gd name="T26" fmla="*/ 93 w 148"/>
                  <a:gd name="T27" fmla="*/ 13 h 86"/>
                  <a:gd name="T28" fmla="*/ 39 w 148"/>
                  <a:gd name="T29" fmla="*/ 0 h 86"/>
                  <a:gd name="T30" fmla="*/ 8 w 148"/>
                  <a:gd name="T31" fmla="*/ 18 h 86"/>
                  <a:gd name="T32" fmla="*/ 5 w 148"/>
                  <a:gd name="T33" fmla="*/ 44 h 86"/>
                  <a:gd name="T34" fmla="*/ 55 w 148"/>
                  <a:gd name="T35" fmla="*/ 71 h 86"/>
                  <a:gd name="T36" fmla="*/ 99 w 148"/>
                  <a:gd name="T37" fmla="*/ 84 h 86"/>
                  <a:gd name="T38" fmla="*/ 123 w 148"/>
                  <a:gd name="T39" fmla="*/ 82 h 86"/>
                  <a:gd name="T40" fmla="*/ 141 w 148"/>
                  <a:gd name="T41" fmla="*/ 68 h 86"/>
                  <a:gd name="T42" fmla="*/ 147 w 148"/>
                  <a:gd name="T43" fmla="*/ 48 h 86"/>
                  <a:gd name="T44" fmla="*/ 135 w 148"/>
                  <a:gd name="T45" fmla="*/ 33 h 86"/>
                  <a:gd name="T46" fmla="*/ 93 w 148"/>
                  <a:gd name="T47"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86">
                    <a:moveTo>
                      <a:pt x="57" y="54"/>
                    </a:moveTo>
                    <a:cubicBezTo>
                      <a:pt x="41" y="47"/>
                      <a:pt x="30" y="42"/>
                      <a:pt x="25" y="37"/>
                    </a:cubicBezTo>
                    <a:cubicBezTo>
                      <a:pt x="19" y="33"/>
                      <a:pt x="18" y="28"/>
                      <a:pt x="22" y="22"/>
                    </a:cubicBezTo>
                    <a:cubicBezTo>
                      <a:pt x="26" y="18"/>
                      <a:pt x="31" y="16"/>
                      <a:pt x="38" y="15"/>
                    </a:cubicBezTo>
                    <a:cubicBezTo>
                      <a:pt x="46" y="15"/>
                      <a:pt x="61" y="20"/>
                      <a:pt x="85" y="29"/>
                    </a:cubicBezTo>
                    <a:cubicBezTo>
                      <a:pt x="86" y="29"/>
                      <a:pt x="86" y="29"/>
                      <a:pt x="86" y="29"/>
                    </a:cubicBezTo>
                    <a:cubicBezTo>
                      <a:pt x="91" y="31"/>
                      <a:pt x="91" y="31"/>
                      <a:pt x="91" y="31"/>
                    </a:cubicBezTo>
                    <a:cubicBezTo>
                      <a:pt x="112" y="39"/>
                      <a:pt x="124" y="46"/>
                      <a:pt x="127" y="50"/>
                    </a:cubicBezTo>
                    <a:cubicBezTo>
                      <a:pt x="130" y="54"/>
                      <a:pt x="130" y="59"/>
                      <a:pt x="127" y="62"/>
                    </a:cubicBezTo>
                    <a:cubicBezTo>
                      <a:pt x="123" y="68"/>
                      <a:pt x="116" y="71"/>
                      <a:pt x="106" y="69"/>
                    </a:cubicBezTo>
                    <a:cubicBezTo>
                      <a:pt x="97" y="67"/>
                      <a:pt x="83" y="63"/>
                      <a:pt x="65" y="57"/>
                    </a:cubicBezTo>
                    <a:cubicBezTo>
                      <a:pt x="65" y="56"/>
                      <a:pt x="65" y="56"/>
                      <a:pt x="65" y="56"/>
                    </a:cubicBezTo>
                    <a:cubicBezTo>
                      <a:pt x="57" y="54"/>
                      <a:pt x="57" y="54"/>
                      <a:pt x="57" y="54"/>
                    </a:cubicBezTo>
                    <a:close/>
                    <a:moveTo>
                      <a:pt x="93" y="13"/>
                    </a:moveTo>
                    <a:cubicBezTo>
                      <a:pt x="69" y="4"/>
                      <a:pt x="51" y="0"/>
                      <a:pt x="39" y="0"/>
                    </a:cubicBezTo>
                    <a:cubicBezTo>
                      <a:pt x="27" y="0"/>
                      <a:pt x="17" y="6"/>
                      <a:pt x="8" y="18"/>
                    </a:cubicBezTo>
                    <a:cubicBezTo>
                      <a:pt x="1" y="28"/>
                      <a:pt x="0" y="36"/>
                      <a:pt x="5" y="44"/>
                    </a:cubicBezTo>
                    <a:cubicBezTo>
                      <a:pt x="10" y="51"/>
                      <a:pt x="27" y="60"/>
                      <a:pt x="55" y="71"/>
                    </a:cubicBezTo>
                    <a:cubicBezTo>
                      <a:pt x="75" y="79"/>
                      <a:pt x="90" y="83"/>
                      <a:pt x="99" y="84"/>
                    </a:cubicBezTo>
                    <a:cubicBezTo>
                      <a:pt x="109" y="86"/>
                      <a:pt x="117" y="85"/>
                      <a:pt x="123" y="82"/>
                    </a:cubicBezTo>
                    <a:cubicBezTo>
                      <a:pt x="130" y="80"/>
                      <a:pt x="135" y="75"/>
                      <a:pt x="141" y="68"/>
                    </a:cubicBezTo>
                    <a:cubicBezTo>
                      <a:pt x="146" y="60"/>
                      <a:pt x="148" y="54"/>
                      <a:pt x="147" y="48"/>
                    </a:cubicBezTo>
                    <a:cubicBezTo>
                      <a:pt x="146" y="43"/>
                      <a:pt x="142" y="38"/>
                      <a:pt x="135" y="33"/>
                    </a:cubicBezTo>
                    <a:cubicBezTo>
                      <a:pt x="128" y="28"/>
                      <a:pt x="114" y="21"/>
                      <a:pt x="9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3" name="Freeform 131"/>
              <p:cNvSpPr>
                <a:spLocks noEditPoints="1"/>
              </p:cNvSpPr>
              <p:nvPr/>
            </p:nvSpPr>
            <p:spPr bwMode="auto">
              <a:xfrm>
                <a:off x="3538" y="2397"/>
                <a:ext cx="326" cy="202"/>
              </a:xfrm>
              <a:custGeom>
                <a:avLst/>
                <a:gdLst>
                  <a:gd name="T0" fmla="*/ 51 w 137"/>
                  <a:gd name="T1" fmla="*/ 39 h 85"/>
                  <a:gd name="T2" fmla="*/ 50 w 137"/>
                  <a:gd name="T3" fmla="*/ 39 h 85"/>
                  <a:gd name="T4" fmla="*/ 30 w 137"/>
                  <a:gd name="T5" fmla="*/ 29 h 85"/>
                  <a:gd name="T6" fmla="*/ 28 w 137"/>
                  <a:gd name="T7" fmla="*/ 20 h 85"/>
                  <a:gd name="T8" fmla="*/ 41 w 137"/>
                  <a:gd name="T9" fmla="*/ 16 h 85"/>
                  <a:gd name="T10" fmla="*/ 68 w 137"/>
                  <a:gd name="T11" fmla="*/ 24 h 85"/>
                  <a:gd name="T12" fmla="*/ 89 w 137"/>
                  <a:gd name="T13" fmla="*/ 35 h 85"/>
                  <a:gd name="T14" fmla="*/ 91 w 137"/>
                  <a:gd name="T15" fmla="*/ 44 h 85"/>
                  <a:gd name="T16" fmla="*/ 78 w 137"/>
                  <a:gd name="T17" fmla="*/ 48 h 85"/>
                  <a:gd name="T18" fmla="*/ 51 w 137"/>
                  <a:gd name="T19" fmla="*/ 39 h 85"/>
                  <a:gd name="T20" fmla="*/ 75 w 137"/>
                  <a:gd name="T21" fmla="*/ 9 h 85"/>
                  <a:gd name="T22" fmla="*/ 38 w 137"/>
                  <a:gd name="T23" fmla="*/ 0 h 85"/>
                  <a:gd name="T24" fmla="*/ 18 w 137"/>
                  <a:gd name="T25" fmla="*/ 10 h 85"/>
                  <a:gd name="T26" fmla="*/ 15 w 137"/>
                  <a:gd name="T27" fmla="*/ 18 h 85"/>
                  <a:gd name="T28" fmla="*/ 19 w 137"/>
                  <a:gd name="T29" fmla="*/ 27 h 85"/>
                  <a:gd name="T30" fmla="*/ 19 w 137"/>
                  <a:gd name="T31" fmla="*/ 27 h 85"/>
                  <a:gd name="T32" fmla="*/ 9 w 137"/>
                  <a:gd name="T33" fmla="*/ 24 h 85"/>
                  <a:gd name="T34" fmla="*/ 0 w 137"/>
                  <a:gd name="T35" fmla="*/ 37 h 85"/>
                  <a:gd name="T36" fmla="*/ 127 w 137"/>
                  <a:gd name="T37" fmla="*/ 85 h 85"/>
                  <a:gd name="T38" fmla="*/ 137 w 137"/>
                  <a:gd name="T39" fmla="*/ 72 h 85"/>
                  <a:gd name="T40" fmla="*/ 88 w 137"/>
                  <a:gd name="T41" fmla="*/ 53 h 85"/>
                  <a:gd name="T42" fmla="*/ 88 w 137"/>
                  <a:gd name="T43" fmla="*/ 53 h 85"/>
                  <a:gd name="T44" fmla="*/ 102 w 137"/>
                  <a:gd name="T45" fmla="*/ 50 h 85"/>
                  <a:gd name="T46" fmla="*/ 109 w 137"/>
                  <a:gd name="T47" fmla="*/ 44 h 85"/>
                  <a:gd name="T48" fmla="*/ 109 w 137"/>
                  <a:gd name="T49" fmla="*/ 27 h 85"/>
                  <a:gd name="T50" fmla="*/ 75 w 137"/>
                  <a:gd name="T5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85">
                    <a:moveTo>
                      <a:pt x="51" y="39"/>
                    </a:moveTo>
                    <a:cubicBezTo>
                      <a:pt x="51" y="39"/>
                      <a:pt x="50" y="39"/>
                      <a:pt x="50" y="39"/>
                    </a:cubicBezTo>
                    <a:cubicBezTo>
                      <a:pt x="40" y="35"/>
                      <a:pt x="33" y="32"/>
                      <a:pt x="30" y="29"/>
                    </a:cubicBezTo>
                    <a:cubicBezTo>
                      <a:pt x="26" y="26"/>
                      <a:pt x="26" y="23"/>
                      <a:pt x="28" y="20"/>
                    </a:cubicBezTo>
                    <a:cubicBezTo>
                      <a:pt x="30" y="17"/>
                      <a:pt x="35" y="16"/>
                      <a:pt x="41" y="16"/>
                    </a:cubicBezTo>
                    <a:cubicBezTo>
                      <a:pt x="47" y="17"/>
                      <a:pt x="56" y="20"/>
                      <a:pt x="68" y="24"/>
                    </a:cubicBezTo>
                    <a:cubicBezTo>
                      <a:pt x="78" y="28"/>
                      <a:pt x="85" y="32"/>
                      <a:pt x="89" y="35"/>
                    </a:cubicBezTo>
                    <a:cubicBezTo>
                      <a:pt x="92" y="38"/>
                      <a:pt x="93" y="41"/>
                      <a:pt x="91" y="44"/>
                    </a:cubicBezTo>
                    <a:cubicBezTo>
                      <a:pt x="88" y="48"/>
                      <a:pt x="84" y="49"/>
                      <a:pt x="78" y="48"/>
                    </a:cubicBezTo>
                    <a:cubicBezTo>
                      <a:pt x="72" y="47"/>
                      <a:pt x="63" y="44"/>
                      <a:pt x="51" y="39"/>
                    </a:cubicBezTo>
                    <a:close/>
                    <a:moveTo>
                      <a:pt x="75" y="9"/>
                    </a:moveTo>
                    <a:cubicBezTo>
                      <a:pt x="59" y="3"/>
                      <a:pt x="47" y="0"/>
                      <a:pt x="38" y="0"/>
                    </a:cubicBezTo>
                    <a:cubicBezTo>
                      <a:pt x="29" y="0"/>
                      <a:pt x="22" y="3"/>
                      <a:pt x="18" y="10"/>
                    </a:cubicBezTo>
                    <a:cubicBezTo>
                      <a:pt x="16" y="12"/>
                      <a:pt x="15" y="15"/>
                      <a:pt x="15" y="18"/>
                    </a:cubicBezTo>
                    <a:cubicBezTo>
                      <a:pt x="16" y="20"/>
                      <a:pt x="17" y="23"/>
                      <a:pt x="19" y="27"/>
                    </a:cubicBezTo>
                    <a:cubicBezTo>
                      <a:pt x="19" y="27"/>
                      <a:pt x="19" y="27"/>
                      <a:pt x="19" y="27"/>
                    </a:cubicBezTo>
                    <a:cubicBezTo>
                      <a:pt x="9" y="24"/>
                      <a:pt x="9" y="24"/>
                      <a:pt x="9" y="24"/>
                    </a:cubicBezTo>
                    <a:cubicBezTo>
                      <a:pt x="0" y="37"/>
                      <a:pt x="0" y="37"/>
                      <a:pt x="0" y="37"/>
                    </a:cubicBezTo>
                    <a:cubicBezTo>
                      <a:pt x="127" y="85"/>
                      <a:pt x="127" y="85"/>
                      <a:pt x="127" y="85"/>
                    </a:cubicBezTo>
                    <a:cubicBezTo>
                      <a:pt x="137" y="72"/>
                      <a:pt x="137" y="72"/>
                      <a:pt x="137" y="72"/>
                    </a:cubicBezTo>
                    <a:cubicBezTo>
                      <a:pt x="88" y="53"/>
                      <a:pt x="88" y="53"/>
                      <a:pt x="88" y="53"/>
                    </a:cubicBezTo>
                    <a:cubicBezTo>
                      <a:pt x="88" y="53"/>
                      <a:pt x="88" y="53"/>
                      <a:pt x="88" y="53"/>
                    </a:cubicBezTo>
                    <a:cubicBezTo>
                      <a:pt x="95" y="52"/>
                      <a:pt x="100" y="51"/>
                      <a:pt x="102" y="50"/>
                    </a:cubicBezTo>
                    <a:cubicBezTo>
                      <a:pt x="105" y="49"/>
                      <a:pt x="107" y="47"/>
                      <a:pt x="109" y="44"/>
                    </a:cubicBezTo>
                    <a:cubicBezTo>
                      <a:pt x="113" y="38"/>
                      <a:pt x="113" y="33"/>
                      <a:pt x="109" y="27"/>
                    </a:cubicBezTo>
                    <a:cubicBezTo>
                      <a:pt x="104" y="22"/>
                      <a:pt x="93" y="16"/>
                      <a:pt x="7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4" name="Freeform 132"/>
              <p:cNvSpPr/>
              <p:nvPr/>
            </p:nvSpPr>
            <p:spPr bwMode="auto">
              <a:xfrm>
                <a:off x="3590" y="2283"/>
                <a:ext cx="288" cy="130"/>
              </a:xfrm>
              <a:custGeom>
                <a:avLst/>
                <a:gdLst>
                  <a:gd name="T0" fmla="*/ 93 w 288"/>
                  <a:gd name="T1" fmla="*/ 0 h 130"/>
                  <a:gd name="T2" fmla="*/ 78 w 288"/>
                  <a:gd name="T3" fmla="*/ 21 h 130"/>
                  <a:gd name="T4" fmla="*/ 21 w 288"/>
                  <a:gd name="T5" fmla="*/ 0 h 130"/>
                  <a:gd name="T6" fmla="*/ 0 w 288"/>
                  <a:gd name="T7" fmla="*/ 30 h 130"/>
                  <a:gd name="T8" fmla="*/ 57 w 288"/>
                  <a:gd name="T9" fmla="*/ 52 h 130"/>
                  <a:gd name="T10" fmla="*/ 43 w 288"/>
                  <a:gd name="T11" fmla="*/ 71 h 130"/>
                  <a:gd name="T12" fmla="*/ 74 w 288"/>
                  <a:gd name="T13" fmla="*/ 83 h 130"/>
                  <a:gd name="T14" fmla="*/ 88 w 288"/>
                  <a:gd name="T15" fmla="*/ 64 h 130"/>
                  <a:gd name="T16" fmla="*/ 267 w 288"/>
                  <a:gd name="T17" fmla="*/ 130 h 130"/>
                  <a:gd name="T18" fmla="*/ 288 w 288"/>
                  <a:gd name="T19" fmla="*/ 99 h 130"/>
                  <a:gd name="T20" fmla="*/ 109 w 288"/>
                  <a:gd name="T21" fmla="*/ 33 h 130"/>
                  <a:gd name="T22" fmla="*/ 124 w 288"/>
                  <a:gd name="T23" fmla="*/ 11 h 130"/>
                  <a:gd name="T24" fmla="*/ 93 w 288"/>
                  <a:gd name="T25" fmla="*/ 0 h 130"/>
                  <a:gd name="T26" fmla="*/ 93 w 28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130">
                    <a:moveTo>
                      <a:pt x="93" y="0"/>
                    </a:moveTo>
                    <a:lnTo>
                      <a:pt x="78" y="21"/>
                    </a:lnTo>
                    <a:lnTo>
                      <a:pt x="21" y="0"/>
                    </a:lnTo>
                    <a:lnTo>
                      <a:pt x="0" y="30"/>
                    </a:lnTo>
                    <a:lnTo>
                      <a:pt x="57" y="52"/>
                    </a:lnTo>
                    <a:lnTo>
                      <a:pt x="43" y="71"/>
                    </a:lnTo>
                    <a:lnTo>
                      <a:pt x="74" y="83"/>
                    </a:lnTo>
                    <a:lnTo>
                      <a:pt x="88" y="64"/>
                    </a:lnTo>
                    <a:lnTo>
                      <a:pt x="267" y="130"/>
                    </a:lnTo>
                    <a:lnTo>
                      <a:pt x="288" y="99"/>
                    </a:lnTo>
                    <a:lnTo>
                      <a:pt x="109" y="33"/>
                    </a:lnTo>
                    <a:lnTo>
                      <a:pt x="124" y="11"/>
                    </a:lnTo>
                    <a:lnTo>
                      <a:pt x="93" y="0"/>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5" name="Freeform 133"/>
              <p:cNvSpPr>
                <a:spLocks noEditPoints="1"/>
              </p:cNvSpPr>
              <p:nvPr/>
            </p:nvSpPr>
            <p:spPr bwMode="auto">
              <a:xfrm>
                <a:off x="3628" y="2192"/>
                <a:ext cx="312" cy="140"/>
              </a:xfrm>
              <a:custGeom>
                <a:avLst/>
                <a:gdLst>
                  <a:gd name="T0" fmla="*/ 42 w 131"/>
                  <a:gd name="T1" fmla="*/ 12 h 59"/>
                  <a:gd name="T2" fmla="*/ 33 w 131"/>
                  <a:gd name="T3" fmla="*/ 25 h 59"/>
                  <a:gd name="T4" fmla="*/ 121 w 131"/>
                  <a:gd name="T5" fmla="*/ 59 h 59"/>
                  <a:gd name="T6" fmla="*/ 131 w 131"/>
                  <a:gd name="T7" fmla="*/ 46 h 59"/>
                  <a:gd name="T8" fmla="*/ 42 w 131"/>
                  <a:gd name="T9" fmla="*/ 12 h 59"/>
                  <a:gd name="T10" fmla="*/ 16 w 131"/>
                  <a:gd name="T11" fmla="*/ 1 h 59"/>
                  <a:gd name="T12" fmla="*/ 8 w 131"/>
                  <a:gd name="T13" fmla="*/ 1 h 59"/>
                  <a:gd name="T14" fmla="*/ 2 w 131"/>
                  <a:gd name="T15" fmla="*/ 5 h 59"/>
                  <a:gd name="T16" fmla="*/ 1 w 131"/>
                  <a:gd name="T17" fmla="*/ 11 h 59"/>
                  <a:gd name="T18" fmla="*/ 5 w 131"/>
                  <a:gd name="T19" fmla="*/ 16 h 59"/>
                  <a:gd name="T20" fmla="*/ 13 w 131"/>
                  <a:gd name="T21" fmla="*/ 16 h 59"/>
                  <a:gd name="T22" fmla="*/ 20 w 131"/>
                  <a:gd name="T23" fmla="*/ 12 h 59"/>
                  <a:gd name="T24" fmla="*/ 21 w 131"/>
                  <a:gd name="T25" fmla="*/ 6 h 59"/>
                  <a:gd name="T26" fmla="*/ 16 w 131"/>
                  <a:gd name="T2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59">
                    <a:moveTo>
                      <a:pt x="42" y="12"/>
                    </a:moveTo>
                    <a:cubicBezTo>
                      <a:pt x="33" y="25"/>
                      <a:pt x="33" y="25"/>
                      <a:pt x="33" y="25"/>
                    </a:cubicBezTo>
                    <a:cubicBezTo>
                      <a:pt x="121" y="59"/>
                      <a:pt x="121" y="59"/>
                      <a:pt x="121" y="59"/>
                    </a:cubicBezTo>
                    <a:cubicBezTo>
                      <a:pt x="131" y="46"/>
                      <a:pt x="131" y="46"/>
                      <a:pt x="131" y="46"/>
                    </a:cubicBezTo>
                    <a:cubicBezTo>
                      <a:pt x="42" y="12"/>
                      <a:pt x="42" y="12"/>
                      <a:pt x="42" y="12"/>
                    </a:cubicBezTo>
                    <a:close/>
                    <a:moveTo>
                      <a:pt x="16" y="1"/>
                    </a:moveTo>
                    <a:cubicBezTo>
                      <a:pt x="14" y="0"/>
                      <a:pt x="11" y="0"/>
                      <a:pt x="8" y="1"/>
                    </a:cubicBezTo>
                    <a:cubicBezTo>
                      <a:pt x="5" y="1"/>
                      <a:pt x="3" y="3"/>
                      <a:pt x="2" y="5"/>
                    </a:cubicBezTo>
                    <a:cubicBezTo>
                      <a:pt x="0" y="7"/>
                      <a:pt x="0" y="9"/>
                      <a:pt x="1" y="11"/>
                    </a:cubicBezTo>
                    <a:cubicBezTo>
                      <a:pt x="1" y="13"/>
                      <a:pt x="3" y="15"/>
                      <a:pt x="5" y="16"/>
                    </a:cubicBezTo>
                    <a:cubicBezTo>
                      <a:pt x="8" y="16"/>
                      <a:pt x="11" y="17"/>
                      <a:pt x="13" y="16"/>
                    </a:cubicBezTo>
                    <a:cubicBezTo>
                      <a:pt x="16" y="15"/>
                      <a:pt x="18" y="14"/>
                      <a:pt x="20" y="12"/>
                    </a:cubicBezTo>
                    <a:cubicBezTo>
                      <a:pt x="21" y="10"/>
                      <a:pt x="22" y="8"/>
                      <a:pt x="21" y="6"/>
                    </a:cubicBezTo>
                    <a:cubicBezTo>
                      <a:pt x="20" y="4"/>
                      <a:pt x="18" y="2"/>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6" name="Freeform 134"/>
              <p:cNvSpPr>
                <a:spLocks noEditPoints="1"/>
              </p:cNvSpPr>
              <p:nvPr/>
            </p:nvSpPr>
            <p:spPr bwMode="auto">
              <a:xfrm>
                <a:off x="3778" y="2095"/>
                <a:ext cx="243" cy="147"/>
              </a:xfrm>
              <a:custGeom>
                <a:avLst/>
                <a:gdLst>
                  <a:gd name="T0" fmla="*/ 39 w 102"/>
                  <a:gd name="T1" fmla="*/ 37 h 62"/>
                  <a:gd name="T2" fmla="*/ 21 w 102"/>
                  <a:gd name="T3" fmla="*/ 28 h 62"/>
                  <a:gd name="T4" fmla="*/ 20 w 102"/>
                  <a:gd name="T5" fmla="*/ 19 h 62"/>
                  <a:gd name="T6" fmla="*/ 32 w 102"/>
                  <a:gd name="T7" fmla="*/ 15 h 62"/>
                  <a:gd name="T8" fmla="*/ 62 w 102"/>
                  <a:gd name="T9" fmla="*/ 25 h 62"/>
                  <a:gd name="T10" fmla="*/ 63 w 102"/>
                  <a:gd name="T11" fmla="*/ 25 h 62"/>
                  <a:gd name="T12" fmla="*/ 82 w 102"/>
                  <a:gd name="T13" fmla="*/ 34 h 62"/>
                  <a:gd name="T14" fmla="*/ 83 w 102"/>
                  <a:gd name="T15" fmla="*/ 43 h 62"/>
                  <a:gd name="T16" fmla="*/ 73 w 102"/>
                  <a:gd name="T17" fmla="*/ 48 h 62"/>
                  <a:gd name="T18" fmla="*/ 39 w 102"/>
                  <a:gd name="T19" fmla="*/ 37 h 62"/>
                  <a:gd name="T20" fmla="*/ 69 w 102"/>
                  <a:gd name="T21" fmla="*/ 9 h 62"/>
                  <a:gd name="T22" fmla="*/ 27 w 102"/>
                  <a:gd name="T23" fmla="*/ 1 h 62"/>
                  <a:gd name="T24" fmla="*/ 6 w 102"/>
                  <a:gd name="T25" fmla="*/ 14 h 62"/>
                  <a:gd name="T26" fmla="*/ 6 w 102"/>
                  <a:gd name="T27" fmla="*/ 14 h 62"/>
                  <a:gd name="T28" fmla="*/ 3 w 102"/>
                  <a:gd name="T29" fmla="*/ 34 h 62"/>
                  <a:gd name="T30" fmla="*/ 36 w 102"/>
                  <a:gd name="T31" fmla="*/ 54 h 62"/>
                  <a:gd name="T32" fmla="*/ 74 w 102"/>
                  <a:gd name="T33" fmla="*/ 61 h 62"/>
                  <a:gd name="T34" fmla="*/ 97 w 102"/>
                  <a:gd name="T35" fmla="*/ 48 h 62"/>
                  <a:gd name="T36" fmla="*/ 99 w 102"/>
                  <a:gd name="T37" fmla="*/ 29 h 62"/>
                  <a:gd name="T38" fmla="*/ 69 w 102"/>
                  <a:gd name="T39" fmla="*/ 9 h 62"/>
                  <a:gd name="T40" fmla="*/ 69 w 102"/>
                  <a:gd name="T41"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62">
                    <a:moveTo>
                      <a:pt x="39" y="37"/>
                    </a:moveTo>
                    <a:cubicBezTo>
                      <a:pt x="30" y="34"/>
                      <a:pt x="24" y="31"/>
                      <a:pt x="21" y="28"/>
                    </a:cubicBezTo>
                    <a:cubicBezTo>
                      <a:pt x="18" y="25"/>
                      <a:pt x="17" y="22"/>
                      <a:pt x="20" y="19"/>
                    </a:cubicBezTo>
                    <a:cubicBezTo>
                      <a:pt x="22" y="16"/>
                      <a:pt x="26" y="15"/>
                      <a:pt x="32" y="15"/>
                    </a:cubicBezTo>
                    <a:cubicBezTo>
                      <a:pt x="37" y="16"/>
                      <a:pt x="48" y="19"/>
                      <a:pt x="62" y="25"/>
                    </a:cubicBezTo>
                    <a:cubicBezTo>
                      <a:pt x="62" y="25"/>
                      <a:pt x="63" y="25"/>
                      <a:pt x="63" y="25"/>
                    </a:cubicBezTo>
                    <a:cubicBezTo>
                      <a:pt x="73" y="29"/>
                      <a:pt x="79" y="32"/>
                      <a:pt x="82" y="34"/>
                    </a:cubicBezTo>
                    <a:cubicBezTo>
                      <a:pt x="85" y="37"/>
                      <a:pt x="86" y="40"/>
                      <a:pt x="83" y="43"/>
                    </a:cubicBezTo>
                    <a:cubicBezTo>
                      <a:pt x="81" y="46"/>
                      <a:pt x="78" y="48"/>
                      <a:pt x="73" y="48"/>
                    </a:cubicBezTo>
                    <a:cubicBezTo>
                      <a:pt x="68" y="47"/>
                      <a:pt x="57" y="44"/>
                      <a:pt x="39" y="37"/>
                    </a:cubicBezTo>
                    <a:close/>
                    <a:moveTo>
                      <a:pt x="69" y="9"/>
                    </a:moveTo>
                    <a:cubicBezTo>
                      <a:pt x="50" y="2"/>
                      <a:pt x="37" y="0"/>
                      <a:pt x="27" y="1"/>
                    </a:cubicBezTo>
                    <a:cubicBezTo>
                      <a:pt x="18" y="3"/>
                      <a:pt x="11" y="7"/>
                      <a:pt x="6" y="14"/>
                    </a:cubicBezTo>
                    <a:cubicBezTo>
                      <a:pt x="6" y="14"/>
                      <a:pt x="6" y="14"/>
                      <a:pt x="6" y="14"/>
                    </a:cubicBezTo>
                    <a:cubicBezTo>
                      <a:pt x="1" y="21"/>
                      <a:pt x="0" y="27"/>
                      <a:pt x="3" y="34"/>
                    </a:cubicBezTo>
                    <a:cubicBezTo>
                      <a:pt x="6" y="40"/>
                      <a:pt x="17" y="47"/>
                      <a:pt x="36" y="54"/>
                    </a:cubicBezTo>
                    <a:cubicBezTo>
                      <a:pt x="51" y="60"/>
                      <a:pt x="63" y="62"/>
                      <a:pt x="74" y="61"/>
                    </a:cubicBezTo>
                    <a:cubicBezTo>
                      <a:pt x="84" y="60"/>
                      <a:pt x="91" y="56"/>
                      <a:pt x="97" y="48"/>
                    </a:cubicBezTo>
                    <a:cubicBezTo>
                      <a:pt x="102" y="42"/>
                      <a:pt x="102" y="36"/>
                      <a:pt x="99" y="29"/>
                    </a:cubicBezTo>
                    <a:cubicBezTo>
                      <a:pt x="96" y="23"/>
                      <a:pt x="86" y="16"/>
                      <a:pt x="69" y="9"/>
                    </a:cubicBezTo>
                    <a:cubicBezTo>
                      <a:pt x="69" y="9"/>
                      <a:pt x="69" y="9"/>
                      <a:pt x="6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7" name="Freeform 135"/>
              <p:cNvSpPr/>
              <p:nvPr/>
            </p:nvSpPr>
            <p:spPr bwMode="auto">
              <a:xfrm>
                <a:off x="3861" y="1940"/>
                <a:ext cx="286" cy="178"/>
              </a:xfrm>
              <a:custGeom>
                <a:avLst/>
                <a:gdLst>
                  <a:gd name="T0" fmla="*/ 51 w 120"/>
                  <a:gd name="T1" fmla="*/ 6 h 75"/>
                  <a:gd name="T2" fmla="*/ 19 w 120"/>
                  <a:gd name="T3" fmla="*/ 13 h 75"/>
                  <a:gd name="T4" fmla="*/ 19 w 120"/>
                  <a:gd name="T5" fmla="*/ 30 h 75"/>
                  <a:gd name="T6" fmla="*/ 19 w 120"/>
                  <a:gd name="T7" fmla="*/ 31 h 75"/>
                  <a:gd name="T8" fmla="*/ 10 w 120"/>
                  <a:gd name="T9" fmla="*/ 27 h 75"/>
                  <a:gd name="T10" fmla="*/ 0 w 120"/>
                  <a:gd name="T11" fmla="*/ 41 h 75"/>
                  <a:gd name="T12" fmla="*/ 89 w 120"/>
                  <a:gd name="T13" fmla="*/ 75 h 75"/>
                  <a:gd name="T14" fmla="*/ 98 w 120"/>
                  <a:gd name="T15" fmla="*/ 61 h 75"/>
                  <a:gd name="T16" fmla="*/ 34 w 120"/>
                  <a:gd name="T17" fmla="*/ 37 h 75"/>
                  <a:gd name="T18" fmla="*/ 26 w 120"/>
                  <a:gd name="T19" fmla="*/ 31 h 75"/>
                  <a:gd name="T20" fmla="*/ 27 w 120"/>
                  <a:gd name="T21" fmla="*/ 24 h 75"/>
                  <a:gd name="T22" fmla="*/ 46 w 120"/>
                  <a:gd name="T23" fmla="*/ 21 h 75"/>
                  <a:gd name="T24" fmla="*/ 46 w 120"/>
                  <a:gd name="T25" fmla="*/ 21 h 75"/>
                  <a:gd name="T26" fmla="*/ 110 w 120"/>
                  <a:gd name="T27" fmla="*/ 45 h 75"/>
                  <a:gd name="T28" fmla="*/ 120 w 120"/>
                  <a:gd name="T29" fmla="*/ 32 h 75"/>
                  <a:gd name="T30" fmla="*/ 51 w 120"/>
                  <a:gd name="T31"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5">
                    <a:moveTo>
                      <a:pt x="51" y="6"/>
                    </a:moveTo>
                    <a:cubicBezTo>
                      <a:pt x="37" y="0"/>
                      <a:pt x="26" y="3"/>
                      <a:pt x="19" y="13"/>
                    </a:cubicBezTo>
                    <a:cubicBezTo>
                      <a:pt x="15" y="19"/>
                      <a:pt x="15" y="25"/>
                      <a:pt x="19" y="30"/>
                    </a:cubicBezTo>
                    <a:cubicBezTo>
                      <a:pt x="19" y="31"/>
                      <a:pt x="19" y="31"/>
                      <a:pt x="19" y="31"/>
                    </a:cubicBezTo>
                    <a:cubicBezTo>
                      <a:pt x="10" y="27"/>
                      <a:pt x="10" y="27"/>
                      <a:pt x="10" y="27"/>
                    </a:cubicBezTo>
                    <a:cubicBezTo>
                      <a:pt x="0" y="41"/>
                      <a:pt x="0" y="41"/>
                      <a:pt x="0" y="41"/>
                    </a:cubicBezTo>
                    <a:cubicBezTo>
                      <a:pt x="89" y="75"/>
                      <a:pt x="89" y="75"/>
                      <a:pt x="89" y="75"/>
                    </a:cubicBezTo>
                    <a:cubicBezTo>
                      <a:pt x="98" y="61"/>
                      <a:pt x="98" y="61"/>
                      <a:pt x="98" y="61"/>
                    </a:cubicBezTo>
                    <a:cubicBezTo>
                      <a:pt x="34" y="37"/>
                      <a:pt x="34" y="37"/>
                      <a:pt x="34" y="37"/>
                    </a:cubicBezTo>
                    <a:cubicBezTo>
                      <a:pt x="30" y="35"/>
                      <a:pt x="28" y="33"/>
                      <a:pt x="26" y="31"/>
                    </a:cubicBezTo>
                    <a:cubicBezTo>
                      <a:pt x="25" y="29"/>
                      <a:pt x="25" y="26"/>
                      <a:pt x="27" y="24"/>
                    </a:cubicBezTo>
                    <a:cubicBezTo>
                      <a:pt x="31" y="18"/>
                      <a:pt x="37" y="17"/>
                      <a:pt x="46" y="21"/>
                    </a:cubicBezTo>
                    <a:cubicBezTo>
                      <a:pt x="46" y="21"/>
                      <a:pt x="46" y="21"/>
                      <a:pt x="46" y="21"/>
                    </a:cubicBezTo>
                    <a:cubicBezTo>
                      <a:pt x="110" y="45"/>
                      <a:pt x="110" y="45"/>
                      <a:pt x="110" y="45"/>
                    </a:cubicBezTo>
                    <a:cubicBezTo>
                      <a:pt x="120" y="32"/>
                      <a:pt x="120" y="32"/>
                      <a:pt x="120" y="32"/>
                    </a:cubicBezTo>
                    <a:cubicBezTo>
                      <a:pt x="51" y="6"/>
                      <a:pt x="51" y="6"/>
                      <a:pt x="5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8" name="Freeform 136"/>
              <p:cNvSpPr>
                <a:spLocks noEditPoints="1"/>
              </p:cNvSpPr>
              <p:nvPr/>
            </p:nvSpPr>
            <p:spPr bwMode="auto">
              <a:xfrm>
                <a:off x="3907" y="1593"/>
                <a:ext cx="445" cy="290"/>
              </a:xfrm>
              <a:custGeom>
                <a:avLst/>
                <a:gdLst>
                  <a:gd name="T0" fmla="*/ 137 w 187"/>
                  <a:gd name="T1" fmla="*/ 87 h 122"/>
                  <a:gd name="T2" fmla="*/ 92 w 187"/>
                  <a:gd name="T3" fmla="*/ 70 h 122"/>
                  <a:gd name="T4" fmla="*/ 93 w 187"/>
                  <a:gd name="T5" fmla="*/ 68 h 122"/>
                  <a:gd name="T6" fmla="*/ 102 w 187"/>
                  <a:gd name="T7" fmla="*/ 59 h 122"/>
                  <a:gd name="T8" fmla="*/ 115 w 187"/>
                  <a:gd name="T9" fmla="*/ 59 h 122"/>
                  <a:gd name="T10" fmla="*/ 149 w 187"/>
                  <a:gd name="T11" fmla="*/ 72 h 122"/>
                  <a:gd name="T12" fmla="*/ 152 w 187"/>
                  <a:gd name="T13" fmla="*/ 83 h 122"/>
                  <a:gd name="T14" fmla="*/ 137 w 187"/>
                  <a:gd name="T15" fmla="*/ 87 h 122"/>
                  <a:gd name="T16" fmla="*/ 76 w 187"/>
                  <a:gd name="T17" fmla="*/ 64 h 122"/>
                  <a:gd name="T18" fmla="*/ 38 w 187"/>
                  <a:gd name="T19" fmla="*/ 50 h 122"/>
                  <a:gd name="T20" fmla="*/ 35 w 187"/>
                  <a:gd name="T21" fmla="*/ 38 h 122"/>
                  <a:gd name="T22" fmla="*/ 60 w 187"/>
                  <a:gd name="T23" fmla="*/ 36 h 122"/>
                  <a:gd name="T24" fmla="*/ 75 w 187"/>
                  <a:gd name="T25" fmla="*/ 42 h 122"/>
                  <a:gd name="T26" fmla="*/ 76 w 187"/>
                  <a:gd name="T27" fmla="*/ 63 h 122"/>
                  <a:gd name="T28" fmla="*/ 76 w 187"/>
                  <a:gd name="T29" fmla="*/ 64 h 122"/>
                  <a:gd name="T30" fmla="*/ 71 w 187"/>
                  <a:gd name="T31" fmla="*/ 7 h 122"/>
                  <a:gd name="T32" fmla="*/ 17 w 187"/>
                  <a:gd name="T33" fmla="*/ 31 h 122"/>
                  <a:gd name="T34" fmla="*/ 19 w 187"/>
                  <a:gd name="T35" fmla="*/ 78 h 122"/>
                  <a:gd name="T36" fmla="*/ 116 w 187"/>
                  <a:gd name="T37" fmla="*/ 115 h 122"/>
                  <a:gd name="T38" fmla="*/ 170 w 187"/>
                  <a:gd name="T39" fmla="*/ 89 h 122"/>
                  <a:gd name="T40" fmla="*/ 161 w 187"/>
                  <a:gd name="T41" fmla="*/ 41 h 122"/>
                  <a:gd name="T42" fmla="*/ 134 w 187"/>
                  <a:gd name="T43" fmla="*/ 31 h 122"/>
                  <a:gd name="T44" fmla="*/ 99 w 187"/>
                  <a:gd name="T45" fmla="*/ 45 h 122"/>
                  <a:gd name="T46" fmla="*/ 92 w 187"/>
                  <a:gd name="T47" fmla="*/ 15 h 122"/>
                  <a:gd name="T48" fmla="*/ 71 w 187"/>
                  <a:gd name="T49" fmla="*/ 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122">
                    <a:moveTo>
                      <a:pt x="137" y="87"/>
                    </a:moveTo>
                    <a:cubicBezTo>
                      <a:pt x="92" y="70"/>
                      <a:pt x="92" y="70"/>
                      <a:pt x="92" y="70"/>
                    </a:cubicBezTo>
                    <a:cubicBezTo>
                      <a:pt x="93" y="68"/>
                      <a:pt x="93" y="68"/>
                      <a:pt x="93" y="68"/>
                    </a:cubicBezTo>
                    <a:cubicBezTo>
                      <a:pt x="97" y="64"/>
                      <a:pt x="100" y="61"/>
                      <a:pt x="102" y="59"/>
                    </a:cubicBezTo>
                    <a:cubicBezTo>
                      <a:pt x="106" y="57"/>
                      <a:pt x="110" y="57"/>
                      <a:pt x="115" y="59"/>
                    </a:cubicBezTo>
                    <a:cubicBezTo>
                      <a:pt x="149" y="72"/>
                      <a:pt x="149" y="72"/>
                      <a:pt x="149" y="72"/>
                    </a:cubicBezTo>
                    <a:cubicBezTo>
                      <a:pt x="155" y="74"/>
                      <a:pt x="156" y="78"/>
                      <a:pt x="152" y="83"/>
                    </a:cubicBezTo>
                    <a:cubicBezTo>
                      <a:pt x="148" y="88"/>
                      <a:pt x="143" y="90"/>
                      <a:pt x="137" y="87"/>
                    </a:cubicBezTo>
                    <a:close/>
                    <a:moveTo>
                      <a:pt x="76" y="64"/>
                    </a:moveTo>
                    <a:cubicBezTo>
                      <a:pt x="38" y="50"/>
                      <a:pt x="38" y="50"/>
                      <a:pt x="38" y="50"/>
                    </a:cubicBezTo>
                    <a:cubicBezTo>
                      <a:pt x="32" y="47"/>
                      <a:pt x="31" y="44"/>
                      <a:pt x="35" y="38"/>
                    </a:cubicBezTo>
                    <a:cubicBezTo>
                      <a:pt x="39" y="32"/>
                      <a:pt x="47" y="32"/>
                      <a:pt x="60" y="36"/>
                    </a:cubicBezTo>
                    <a:cubicBezTo>
                      <a:pt x="75" y="42"/>
                      <a:pt x="75" y="42"/>
                      <a:pt x="75" y="42"/>
                    </a:cubicBezTo>
                    <a:cubicBezTo>
                      <a:pt x="83" y="45"/>
                      <a:pt x="84" y="52"/>
                      <a:pt x="76" y="63"/>
                    </a:cubicBezTo>
                    <a:cubicBezTo>
                      <a:pt x="76" y="64"/>
                      <a:pt x="76" y="64"/>
                      <a:pt x="76" y="64"/>
                    </a:cubicBezTo>
                    <a:close/>
                    <a:moveTo>
                      <a:pt x="71" y="7"/>
                    </a:moveTo>
                    <a:cubicBezTo>
                      <a:pt x="52" y="0"/>
                      <a:pt x="34" y="8"/>
                      <a:pt x="17" y="31"/>
                    </a:cubicBezTo>
                    <a:cubicBezTo>
                      <a:pt x="0" y="55"/>
                      <a:pt x="1" y="71"/>
                      <a:pt x="19" y="78"/>
                    </a:cubicBezTo>
                    <a:cubicBezTo>
                      <a:pt x="116" y="115"/>
                      <a:pt x="116" y="115"/>
                      <a:pt x="116" y="115"/>
                    </a:cubicBezTo>
                    <a:cubicBezTo>
                      <a:pt x="135" y="122"/>
                      <a:pt x="153" y="113"/>
                      <a:pt x="170" y="89"/>
                    </a:cubicBezTo>
                    <a:cubicBezTo>
                      <a:pt x="187" y="66"/>
                      <a:pt x="184" y="50"/>
                      <a:pt x="161" y="41"/>
                    </a:cubicBezTo>
                    <a:cubicBezTo>
                      <a:pt x="134" y="31"/>
                      <a:pt x="134" y="31"/>
                      <a:pt x="134" y="31"/>
                    </a:cubicBezTo>
                    <a:cubicBezTo>
                      <a:pt x="123" y="27"/>
                      <a:pt x="111" y="31"/>
                      <a:pt x="99" y="45"/>
                    </a:cubicBezTo>
                    <a:cubicBezTo>
                      <a:pt x="108" y="30"/>
                      <a:pt x="106" y="20"/>
                      <a:pt x="92" y="15"/>
                    </a:cubicBezTo>
                    <a:cubicBezTo>
                      <a:pt x="71" y="7"/>
                      <a:pt x="71" y="7"/>
                      <a:pt x="7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4" name="Group 139"/>
            <p:cNvGrpSpPr>
              <a:grpSpLocks noChangeAspect="1"/>
            </p:cNvGrpSpPr>
            <p:nvPr/>
          </p:nvGrpSpPr>
          <p:grpSpPr bwMode="auto">
            <a:xfrm>
              <a:off x="6242917" y="875829"/>
              <a:ext cx="968687" cy="991089"/>
              <a:chOff x="3304" y="1600"/>
              <a:chExt cx="1081" cy="1106"/>
            </a:xfrm>
            <a:solidFill>
              <a:schemeClr val="bg1"/>
            </a:solidFill>
          </p:grpSpPr>
          <p:sp>
            <p:nvSpPr>
              <p:cNvPr id="115" name="Freeform 140"/>
              <p:cNvSpPr>
                <a:spLocks noEditPoints="1"/>
              </p:cNvSpPr>
              <p:nvPr/>
            </p:nvSpPr>
            <p:spPr bwMode="auto">
              <a:xfrm>
                <a:off x="3304" y="2492"/>
                <a:ext cx="345" cy="214"/>
              </a:xfrm>
              <a:custGeom>
                <a:avLst/>
                <a:gdLst>
                  <a:gd name="T0" fmla="*/ 83 w 145"/>
                  <a:gd name="T1" fmla="*/ 67 h 90"/>
                  <a:gd name="T2" fmla="*/ 62 w 145"/>
                  <a:gd name="T3" fmla="*/ 58 h 90"/>
                  <a:gd name="T4" fmla="*/ 55 w 145"/>
                  <a:gd name="T5" fmla="*/ 55 h 90"/>
                  <a:gd name="T6" fmla="*/ 24 w 145"/>
                  <a:gd name="T7" fmla="*/ 37 h 90"/>
                  <a:gd name="T8" fmla="*/ 23 w 145"/>
                  <a:gd name="T9" fmla="*/ 22 h 90"/>
                  <a:gd name="T10" fmla="*/ 39 w 145"/>
                  <a:gd name="T11" fmla="*/ 16 h 90"/>
                  <a:gd name="T12" fmla="*/ 62 w 145"/>
                  <a:gd name="T13" fmla="*/ 23 h 90"/>
                  <a:gd name="T14" fmla="*/ 86 w 145"/>
                  <a:gd name="T15" fmla="*/ 32 h 90"/>
                  <a:gd name="T16" fmla="*/ 90 w 145"/>
                  <a:gd name="T17" fmla="*/ 34 h 90"/>
                  <a:gd name="T18" fmla="*/ 125 w 145"/>
                  <a:gd name="T19" fmla="*/ 55 h 90"/>
                  <a:gd name="T20" fmla="*/ 124 w 145"/>
                  <a:gd name="T21" fmla="*/ 67 h 90"/>
                  <a:gd name="T22" fmla="*/ 102 w 145"/>
                  <a:gd name="T23" fmla="*/ 73 h 90"/>
                  <a:gd name="T24" fmla="*/ 83 w 145"/>
                  <a:gd name="T25" fmla="*/ 67 h 90"/>
                  <a:gd name="T26" fmla="*/ 76 w 145"/>
                  <a:gd name="T27" fmla="*/ 9 h 90"/>
                  <a:gd name="T28" fmla="*/ 41 w 145"/>
                  <a:gd name="T29" fmla="*/ 1 h 90"/>
                  <a:gd name="T30" fmla="*/ 9 w 145"/>
                  <a:gd name="T31" fmla="*/ 17 h 90"/>
                  <a:gd name="T32" fmla="*/ 4 w 145"/>
                  <a:gd name="T33" fmla="*/ 43 h 90"/>
                  <a:gd name="T34" fmla="*/ 51 w 145"/>
                  <a:gd name="T35" fmla="*/ 73 h 90"/>
                  <a:gd name="T36" fmla="*/ 72 w 145"/>
                  <a:gd name="T37" fmla="*/ 82 h 90"/>
                  <a:gd name="T38" fmla="*/ 94 w 145"/>
                  <a:gd name="T39" fmla="*/ 88 h 90"/>
                  <a:gd name="T40" fmla="*/ 118 w 145"/>
                  <a:gd name="T41" fmla="*/ 87 h 90"/>
                  <a:gd name="T42" fmla="*/ 137 w 145"/>
                  <a:gd name="T43" fmla="*/ 73 h 90"/>
                  <a:gd name="T44" fmla="*/ 145 w 145"/>
                  <a:gd name="T45" fmla="*/ 54 h 90"/>
                  <a:gd name="T46" fmla="*/ 134 w 145"/>
                  <a:gd name="T47" fmla="*/ 38 h 90"/>
                  <a:gd name="T48" fmla="*/ 93 w 145"/>
                  <a:gd name="T49" fmla="*/ 17 h 90"/>
                  <a:gd name="T50" fmla="*/ 76 w 145"/>
                  <a:gd name="T51"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90">
                    <a:moveTo>
                      <a:pt x="83" y="67"/>
                    </a:moveTo>
                    <a:cubicBezTo>
                      <a:pt x="77" y="65"/>
                      <a:pt x="70" y="62"/>
                      <a:pt x="62" y="58"/>
                    </a:cubicBezTo>
                    <a:cubicBezTo>
                      <a:pt x="55" y="55"/>
                      <a:pt x="55" y="55"/>
                      <a:pt x="55" y="55"/>
                    </a:cubicBezTo>
                    <a:cubicBezTo>
                      <a:pt x="39" y="48"/>
                      <a:pt x="29" y="42"/>
                      <a:pt x="24" y="37"/>
                    </a:cubicBezTo>
                    <a:cubicBezTo>
                      <a:pt x="19" y="33"/>
                      <a:pt x="19" y="28"/>
                      <a:pt x="23" y="22"/>
                    </a:cubicBezTo>
                    <a:cubicBezTo>
                      <a:pt x="27" y="18"/>
                      <a:pt x="32" y="16"/>
                      <a:pt x="39" y="16"/>
                    </a:cubicBezTo>
                    <a:cubicBezTo>
                      <a:pt x="44" y="16"/>
                      <a:pt x="52" y="18"/>
                      <a:pt x="62" y="23"/>
                    </a:cubicBezTo>
                    <a:cubicBezTo>
                      <a:pt x="69" y="25"/>
                      <a:pt x="77" y="28"/>
                      <a:pt x="86" y="32"/>
                    </a:cubicBezTo>
                    <a:cubicBezTo>
                      <a:pt x="90" y="34"/>
                      <a:pt x="90" y="34"/>
                      <a:pt x="90" y="34"/>
                    </a:cubicBezTo>
                    <a:cubicBezTo>
                      <a:pt x="111" y="44"/>
                      <a:pt x="122" y="50"/>
                      <a:pt x="125" y="55"/>
                    </a:cubicBezTo>
                    <a:cubicBezTo>
                      <a:pt x="127" y="60"/>
                      <a:pt x="127" y="64"/>
                      <a:pt x="124" y="67"/>
                    </a:cubicBezTo>
                    <a:cubicBezTo>
                      <a:pt x="119" y="73"/>
                      <a:pt x="112" y="75"/>
                      <a:pt x="102" y="73"/>
                    </a:cubicBezTo>
                    <a:cubicBezTo>
                      <a:pt x="97" y="72"/>
                      <a:pt x="91" y="70"/>
                      <a:pt x="83" y="67"/>
                    </a:cubicBezTo>
                    <a:close/>
                    <a:moveTo>
                      <a:pt x="76" y="9"/>
                    </a:moveTo>
                    <a:cubicBezTo>
                      <a:pt x="62" y="4"/>
                      <a:pt x="50" y="1"/>
                      <a:pt x="41" y="1"/>
                    </a:cubicBezTo>
                    <a:cubicBezTo>
                      <a:pt x="29" y="0"/>
                      <a:pt x="19" y="6"/>
                      <a:pt x="9" y="17"/>
                    </a:cubicBezTo>
                    <a:cubicBezTo>
                      <a:pt x="1" y="27"/>
                      <a:pt x="0" y="35"/>
                      <a:pt x="4" y="43"/>
                    </a:cubicBezTo>
                    <a:cubicBezTo>
                      <a:pt x="8" y="51"/>
                      <a:pt x="24" y="61"/>
                      <a:pt x="51" y="73"/>
                    </a:cubicBezTo>
                    <a:cubicBezTo>
                      <a:pt x="59" y="76"/>
                      <a:pt x="66" y="79"/>
                      <a:pt x="72" y="82"/>
                    </a:cubicBezTo>
                    <a:cubicBezTo>
                      <a:pt x="81" y="85"/>
                      <a:pt x="89" y="87"/>
                      <a:pt x="94" y="88"/>
                    </a:cubicBezTo>
                    <a:cubicBezTo>
                      <a:pt x="104" y="90"/>
                      <a:pt x="112" y="90"/>
                      <a:pt x="118" y="87"/>
                    </a:cubicBezTo>
                    <a:cubicBezTo>
                      <a:pt x="125" y="85"/>
                      <a:pt x="131" y="80"/>
                      <a:pt x="137" y="73"/>
                    </a:cubicBezTo>
                    <a:cubicBezTo>
                      <a:pt x="143" y="66"/>
                      <a:pt x="145" y="60"/>
                      <a:pt x="145" y="54"/>
                    </a:cubicBezTo>
                    <a:cubicBezTo>
                      <a:pt x="144" y="49"/>
                      <a:pt x="141" y="43"/>
                      <a:pt x="134" y="38"/>
                    </a:cubicBezTo>
                    <a:cubicBezTo>
                      <a:pt x="128" y="33"/>
                      <a:pt x="114" y="26"/>
                      <a:pt x="93" y="17"/>
                    </a:cubicBezTo>
                    <a:cubicBezTo>
                      <a:pt x="87" y="14"/>
                      <a:pt x="82" y="11"/>
                      <a:pt x="7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6" name="Freeform 141"/>
              <p:cNvSpPr>
                <a:spLocks noEditPoints="1"/>
              </p:cNvSpPr>
              <p:nvPr/>
            </p:nvSpPr>
            <p:spPr bwMode="auto">
              <a:xfrm>
                <a:off x="3516" y="2382"/>
                <a:ext cx="316" cy="215"/>
              </a:xfrm>
              <a:custGeom>
                <a:avLst/>
                <a:gdLst>
                  <a:gd name="T0" fmla="*/ 66 w 133"/>
                  <a:gd name="T1" fmla="*/ 47 h 90"/>
                  <a:gd name="T2" fmla="*/ 49 w 133"/>
                  <a:gd name="T3" fmla="*/ 40 h 90"/>
                  <a:gd name="T4" fmla="*/ 30 w 133"/>
                  <a:gd name="T5" fmla="*/ 29 h 90"/>
                  <a:gd name="T6" fmla="*/ 29 w 133"/>
                  <a:gd name="T7" fmla="*/ 21 h 90"/>
                  <a:gd name="T8" fmla="*/ 42 w 133"/>
                  <a:gd name="T9" fmla="*/ 17 h 90"/>
                  <a:gd name="T10" fmla="*/ 56 w 133"/>
                  <a:gd name="T11" fmla="*/ 21 h 90"/>
                  <a:gd name="T12" fmla="*/ 68 w 133"/>
                  <a:gd name="T13" fmla="*/ 26 h 90"/>
                  <a:gd name="T14" fmla="*/ 88 w 133"/>
                  <a:gd name="T15" fmla="*/ 38 h 90"/>
                  <a:gd name="T16" fmla="*/ 90 w 133"/>
                  <a:gd name="T17" fmla="*/ 48 h 90"/>
                  <a:gd name="T18" fmla="*/ 77 w 133"/>
                  <a:gd name="T19" fmla="*/ 51 h 90"/>
                  <a:gd name="T20" fmla="*/ 66 w 133"/>
                  <a:gd name="T21" fmla="*/ 47 h 90"/>
                  <a:gd name="T22" fmla="*/ 66 w 133"/>
                  <a:gd name="T23" fmla="*/ 7 h 90"/>
                  <a:gd name="T24" fmla="*/ 41 w 133"/>
                  <a:gd name="T25" fmla="*/ 1 h 90"/>
                  <a:gd name="T26" fmla="*/ 20 w 133"/>
                  <a:gd name="T27" fmla="*/ 9 h 90"/>
                  <a:gd name="T28" fmla="*/ 17 w 133"/>
                  <a:gd name="T29" fmla="*/ 17 h 90"/>
                  <a:gd name="T30" fmla="*/ 20 w 133"/>
                  <a:gd name="T31" fmla="*/ 27 h 90"/>
                  <a:gd name="T32" fmla="*/ 20 w 133"/>
                  <a:gd name="T33" fmla="*/ 27 h 90"/>
                  <a:gd name="T34" fmla="*/ 10 w 133"/>
                  <a:gd name="T35" fmla="*/ 23 h 90"/>
                  <a:gd name="T36" fmla="*/ 0 w 133"/>
                  <a:gd name="T37" fmla="*/ 35 h 90"/>
                  <a:gd name="T38" fmla="*/ 123 w 133"/>
                  <a:gd name="T39" fmla="*/ 90 h 90"/>
                  <a:gd name="T40" fmla="*/ 133 w 133"/>
                  <a:gd name="T41" fmla="*/ 77 h 90"/>
                  <a:gd name="T42" fmla="*/ 86 w 133"/>
                  <a:gd name="T43" fmla="*/ 56 h 90"/>
                  <a:gd name="T44" fmla="*/ 87 w 133"/>
                  <a:gd name="T45" fmla="*/ 56 h 90"/>
                  <a:gd name="T46" fmla="*/ 101 w 133"/>
                  <a:gd name="T47" fmla="*/ 54 h 90"/>
                  <a:gd name="T48" fmla="*/ 108 w 133"/>
                  <a:gd name="T49" fmla="*/ 48 h 90"/>
                  <a:gd name="T50" fmla="*/ 109 w 133"/>
                  <a:gd name="T51" fmla="*/ 32 h 90"/>
                  <a:gd name="T52" fmla="*/ 77 w 133"/>
                  <a:gd name="T53" fmla="*/ 12 h 90"/>
                  <a:gd name="T54" fmla="*/ 66 w 133"/>
                  <a:gd name="T55"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90">
                    <a:moveTo>
                      <a:pt x="66" y="47"/>
                    </a:moveTo>
                    <a:cubicBezTo>
                      <a:pt x="61" y="45"/>
                      <a:pt x="56" y="43"/>
                      <a:pt x="49" y="40"/>
                    </a:cubicBezTo>
                    <a:cubicBezTo>
                      <a:pt x="40" y="36"/>
                      <a:pt x="33" y="32"/>
                      <a:pt x="30" y="29"/>
                    </a:cubicBezTo>
                    <a:cubicBezTo>
                      <a:pt x="27" y="26"/>
                      <a:pt x="27" y="24"/>
                      <a:pt x="29" y="21"/>
                    </a:cubicBezTo>
                    <a:cubicBezTo>
                      <a:pt x="32" y="17"/>
                      <a:pt x="36" y="16"/>
                      <a:pt x="42" y="17"/>
                    </a:cubicBezTo>
                    <a:cubicBezTo>
                      <a:pt x="46" y="18"/>
                      <a:pt x="50" y="19"/>
                      <a:pt x="56" y="21"/>
                    </a:cubicBezTo>
                    <a:cubicBezTo>
                      <a:pt x="60" y="23"/>
                      <a:pt x="64" y="24"/>
                      <a:pt x="68" y="26"/>
                    </a:cubicBezTo>
                    <a:cubicBezTo>
                      <a:pt x="78" y="31"/>
                      <a:pt x="85" y="35"/>
                      <a:pt x="88" y="38"/>
                    </a:cubicBezTo>
                    <a:cubicBezTo>
                      <a:pt x="92" y="41"/>
                      <a:pt x="92" y="45"/>
                      <a:pt x="90" y="48"/>
                    </a:cubicBezTo>
                    <a:cubicBezTo>
                      <a:pt x="87" y="51"/>
                      <a:pt x="82" y="52"/>
                      <a:pt x="77" y="51"/>
                    </a:cubicBezTo>
                    <a:cubicBezTo>
                      <a:pt x="74" y="50"/>
                      <a:pt x="70" y="49"/>
                      <a:pt x="66" y="47"/>
                    </a:cubicBezTo>
                    <a:close/>
                    <a:moveTo>
                      <a:pt x="66" y="7"/>
                    </a:moveTo>
                    <a:cubicBezTo>
                      <a:pt x="56" y="3"/>
                      <a:pt x="47" y="1"/>
                      <a:pt x="41" y="1"/>
                    </a:cubicBezTo>
                    <a:cubicBezTo>
                      <a:pt x="32" y="0"/>
                      <a:pt x="25" y="3"/>
                      <a:pt x="20" y="9"/>
                    </a:cubicBezTo>
                    <a:cubicBezTo>
                      <a:pt x="18" y="12"/>
                      <a:pt x="17" y="15"/>
                      <a:pt x="17" y="17"/>
                    </a:cubicBezTo>
                    <a:cubicBezTo>
                      <a:pt x="17" y="20"/>
                      <a:pt x="18" y="23"/>
                      <a:pt x="20" y="27"/>
                    </a:cubicBezTo>
                    <a:cubicBezTo>
                      <a:pt x="20" y="27"/>
                      <a:pt x="20" y="27"/>
                      <a:pt x="20" y="27"/>
                    </a:cubicBezTo>
                    <a:cubicBezTo>
                      <a:pt x="10" y="23"/>
                      <a:pt x="10" y="23"/>
                      <a:pt x="10" y="23"/>
                    </a:cubicBezTo>
                    <a:cubicBezTo>
                      <a:pt x="0" y="35"/>
                      <a:pt x="0" y="35"/>
                      <a:pt x="0" y="35"/>
                    </a:cubicBezTo>
                    <a:cubicBezTo>
                      <a:pt x="123" y="90"/>
                      <a:pt x="123" y="90"/>
                      <a:pt x="123" y="90"/>
                    </a:cubicBezTo>
                    <a:cubicBezTo>
                      <a:pt x="133" y="77"/>
                      <a:pt x="133" y="77"/>
                      <a:pt x="133" y="77"/>
                    </a:cubicBezTo>
                    <a:cubicBezTo>
                      <a:pt x="86" y="56"/>
                      <a:pt x="86" y="56"/>
                      <a:pt x="86" y="56"/>
                    </a:cubicBezTo>
                    <a:cubicBezTo>
                      <a:pt x="87" y="56"/>
                      <a:pt x="87" y="56"/>
                      <a:pt x="87" y="56"/>
                    </a:cubicBezTo>
                    <a:cubicBezTo>
                      <a:pt x="93" y="56"/>
                      <a:pt x="98" y="55"/>
                      <a:pt x="101" y="54"/>
                    </a:cubicBezTo>
                    <a:cubicBezTo>
                      <a:pt x="103" y="52"/>
                      <a:pt x="106" y="51"/>
                      <a:pt x="108" y="48"/>
                    </a:cubicBezTo>
                    <a:cubicBezTo>
                      <a:pt x="113" y="43"/>
                      <a:pt x="113" y="37"/>
                      <a:pt x="109" y="32"/>
                    </a:cubicBezTo>
                    <a:cubicBezTo>
                      <a:pt x="105" y="26"/>
                      <a:pt x="94" y="20"/>
                      <a:pt x="77" y="12"/>
                    </a:cubicBezTo>
                    <a:cubicBezTo>
                      <a:pt x="73" y="10"/>
                      <a:pt x="69" y="9"/>
                      <a:pt x="6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7" name="Freeform 142"/>
              <p:cNvSpPr/>
              <p:nvPr/>
            </p:nvSpPr>
            <p:spPr bwMode="auto">
              <a:xfrm>
                <a:off x="3580" y="2268"/>
                <a:ext cx="283" cy="145"/>
              </a:xfrm>
              <a:custGeom>
                <a:avLst/>
                <a:gdLst>
                  <a:gd name="T0" fmla="*/ 97 w 283"/>
                  <a:gd name="T1" fmla="*/ 5 h 145"/>
                  <a:gd name="T2" fmla="*/ 81 w 283"/>
                  <a:gd name="T3" fmla="*/ 24 h 145"/>
                  <a:gd name="T4" fmla="*/ 26 w 283"/>
                  <a:gd name="T5" fmla="*/ 0 h 145"/>
                  <a:gd name="T6" fmla="*/ 0 w 283"/>
                  <a:gd name="T7" fmla="*/ 29 h 145"/>
                  <a:gd name="T8" fmla="*/ 57 w 283"/>
                  <a:gd name="T9" fmla="*/ 55 h 145"/>
                  <a:gd name="T10" fmla="*/ 40 w 283"/>
                  <a:gd name="T11" fmla="*/ 74 h 145"/>
                  <a:gd name="T12" fmla="*/ 69 w 283"/>
                  <a:gd name="T13" fmla="*/ 86 h 145"/>
                  <a:gd name="T14" fmla="*/ 85 w 283"/>
                  <a:gd name="T15" fmla="*/ 67 h 145"/>
                  <a:gd name="T16" fmla="*/ 256 w 283"/>
                  <a:gd name="T17" fmla="*/ 145 h 145"/>
                  <a:gd name="T18" fmla="*/ 283 w 283"/>
                  <a:gd name="T19" fmla="*/ 114 h 145"/>
                  <a:gd name="T20" fmla="*/ 112 w 283"/>
                  <a:gd name="T21" fmla="*/ 38 h 145"/>
                  <a:gd name="T22" fmla="*/ 126 w 283"/>
                  <a:gd name="T23" fmla="*/ 17 h 145"/>
                  <a:gd name="T24" fmla="*/ 97 w 283"/>
                  <a:gd name="T25" fmla="*/ 5 h 145"/>
                  <a:gd name="T26" fmla="*/ 97 w 283"/>
                  <a:gd name="T27" fmla="*/ 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145">
                    <a:moveTo>
                      <a:pt x="97" y="5"/>
                    </a:moveTo>
                    <a:lnTo>
                      <a:pt x="81" y="24"/>
                    </a:lnTo>
                    <a:lnTo>
                      <a:pt x="26" y="0"/>
                    </a:lnTo>
                    <a:lnTo>
                      <a:pt x="0" y="29"/>
                    </a:lnTo>
                    <a:lnTo>
                      <a:pt x="57" y="55"/>
                    </a:lnTo>
                    <a:lnTo>
                      <a:pt x="40" y="74"/>
                    </a:lnTo>
                    <a:lnTo>
                      <a:pt x="69" y="86"/>
                    </a:lnTo>
                    <a:lnTo>
                      <a:pt x="85" y="67"/>
                    </a:lnTo>
                    <a:lnTo>
                      <a:pt x="256" y="145"/>
                    </a:lnTo>
                    <a:lnTo>
                      <a:pt x="283" y="114"/>
                    </a:lnTo>
                    <a:lnTo>
                      <a:pt x="112" y="38"/>
                    </a:lnTo>
                    <a:lnTo>
                      <a:pt x="126" y="17"/>
                    </a:lnTo>
                    <a:lnTo>
                      <a:pt x="97" y="5"/>
                    </a:lnTo>
                    <a:lnTo>
                      <a:pt x="9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8" name="Freeform 143"/>
              <p:cNvSpPr>
                <a:spLocks noEditPoints="1"/>
              </p:cNvSpPr>
              <p:nvPr/>
            </p:nvSpPr>
            <p:spPr bwMode="auto">
              <a:xfrm>
                <a:off x="3627" y="2180"/>
                <a:ext cx="302" cy="152"/>
              </a:xfrm>
              <a:custGeom>
                <a:avLst/>
                <a:gdLst>
                  <a:gd name="T0" fmla="*/ 42 w 127"/>
                  <a:gd name="T1" fmla="*/ 14 h 64"/>
                  <a:gd name="T2" fmla="*/ 31 w 127"/>
                  <a:gd name="T3" fmla="*/ 26 h 64"/>
                  <a:gd name="T4" fmla="*/ 116 w 127"/>
                  <a:gd name="T5" fmla="*/ 64 h 64"/>
                  <a:gd name="T6" fmla="*/ 127 w 127"/>
                  <a:gd name="T7" fmla="*/ 51 h 64"/>
                  <a:gd name="T8" fmla="*/ 42 w 127"/>
                  <a:gd name="T9" fmla="*/ 14 h 64"/>
                  <a:gd name="T10" fmla="*/ 16 w 127"/>
                  <a:gd name="T11" fmla="*/ 1 h 64"/>
                  <a:gd name="T12" fmla="*/ 9 w 127"/>
                  <a:gd name="T13" fmla="*/ 1 h 64"/>
                  <a:gd name="T14" fmla="*/ 2 w 127"/>
                  <a:gd name="T15" fmla="*/ 4 h 64"/>
                  <a:gd name="T16" fmla="*/ 1 w 127"/>
                  <a:gd name="T17" fmla="*/ 10 h 64"/>
                  <a:gd name="T18" fmla="*/ 5 w 127"/>
                  <a:gd name="T19" fmla="*/ 15 h 64"/>
                  <a:gd name="T20" fmla="*/ 6 w 127"/>
                  <a:gd name="T21" fmla="*/ 15 h 64"/>
                  <a:gd name="T22" fmla="*/ 13 w 127"/>
                  <a:gd name="T23" fmla="*/ 16 h 64"/>
                  <a:gd name="T24" fmla="*/ 20 w 127"/>
                  <a:gd name="T25" fmla="*/ 12 h 64"/>
                  <a:gd name="T26" fmla="*/ 21 w 127"/>
                  <a:gd name="T27" fmla="*/ 6 h 64"/>
                  <a:gd name="T28" fmla="*/ 17 w 127"/>
                  <a:gd name="T29" fmla="*/ 1 h 64"/>
                  <a:gd name="T30" fmla="*/ 16 w 127"/>
                  <a:gd name="T31"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64">
                    <a:moveTo>
                      <a:pt x="42" y="14"/>
                    </a:moveTo>
                    <a:cubicBezTo>
                      <a:pt x="31" y="26"/>
                      <a:pt x="31" y="26"/>
                      <a:pt x="31" y="26"/>
                    </a:cubicBezTo>
                    <a:cubicBezTo>
                      <a:pt x="116" y="64"/>
                      <a:pt x="116" y="64"/>
                      <a:pt x="116" y="64"/>
                    </a:cubicBezTo>
                    <a:cubicBezTo>
                      <a:pt x="127" y="51"/>
                      <a:pt x="127" y="51"/>
                      <a:pt x="127" y="51"/>
                    </a:cubicBezTo>
                    <a:cubicBezTo>
                      <a:pt x="42" y="14"/>
                      <a:pt x="42" y="14"/>
                      <a:pt x="42" y="14"/>
                    </a:cubicBezTo>
                    <a:close/>
                    <a:moveTo>
                      <a:pt x="16" y="1"/>
                    </a:moveTo>
                    <a:cubicBezTo>
                      <a:pt x="14" y="0"/>
                      <a:pt x="11" y="0"/>
                      <a:pt x="9" y="1"/>
                    </a:cubicBezTo>
                    <a:cubicBezTo>
                      <a:pt x="6" y="1"/>
                      <a:pt x="4" y="2"/>
                      <a:pt x="2" y="4"/>
                    </a:cubicBezTo>
                    <a:cubicBezTo>
                      <a:pt x="0" y="6"/>
                      <a:pt x="0" y="8"/>
                      <a:pt x="1" y="10"/>
                    </a:cubicBezTo>
                    <a:cubicBezTo>
                      <a:pt x="1" y="13"/>
                      <a:pt x="3" y="14"/>
                      <a:pt x="5" y="15"/>
                    </a:cubicBezTo>
                    <a:cubicBezTo>
                      <a:pt x="5" y="15"/>
                      <a:pt x="5" y="15"/>
                      <a:pt x="6" y="15"/>
                    </a:cubicBezTo>
                    <a:cubicBezTo>
                      <a:pt x="8" y="16"/>
                      <a:pt x="10" y="16"/>
                      <a:pt x="13" y="16"/>
                    </a:cubicBezTo>
                    <a:cubicBezTo>
                      <a:pt x="16" y="15"/>
                      <a:pt x="18" y="14"/>
                      <a:pt x="20" y="12"/>
                    </a:cubicBezTo>
                    <a:cubicBezTo>
                      <a:pt x="21" y="10"/>
                      <a:pt x="22" y="8"/>
                      <a:pt x="21" y="6"/>
                    </a:cubicBezTo>
                    <a:cubicBezTo>
                      <a:pt x="20" y="4"/>
                      <a:pt x="19" y="2"/>
                      <a:pt x="17" y="1"/>
                    </a:cubicBezTo>
                    <a:cubicBezTo>
                      <a:pt x="16" y="1"/>
                      <a:pt x="16"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9" name="Freeform 144"/>
              <p:cNvSpPr>
                <a:spLocks noEditPoints="1"/>
              </p:cNvSpPr>
              <p:nvPr/>
            </p:nvSpPr>
            <p:spPr bwMode="auto">
              <a:xfrm>
                <a:off x="3782" y="2092"/>
                <a:ext cx="237" cy="152"/>
              </a:xfrm>
              <a:custGeom>
                <a:avLst/>
                <a:gdLst>
                  <a:gd name="T0" fmla="*/ 56 w 100"/>
                  <a:gd name="T1" fmla="*/ 45 h 64"/>
                  <a:gd name="T2" fmla="*/ 37 w 100"/>
                  <a:gd name="T3" fmla="*/ 37 h 64"/>
                  <a:gd name="T4" fmla="*/ 20 w 100"/>
                  <a:gd name="T5" fmla="*/ 27 h 64"/>
                  <a:gd name="T6" fmla="*/ 20 w 100"/>
                  <a:gd name="T7" fmla="*/ 18 h 64"/>
                  <a:gd name="T8" fmla="*/ 32 w 100"/>
                  <a:gd name="T9" fmla="*/ 15 h 64"/>
                  <a:gd name="T10" fmla="*/ 45 w 100"/>
                  <a:gd name="T11" fmla="*/ 19 h 64"/>
                  <a:gd name="T12" fmla="*/ 62 w 100"/>
                  <a:gd name="T13" fmla="*/ 26 h 64"/>
                  <a:gd name="T14" fmla="*/ 81 w 100"/>
                  <a:gd name="T15" fmla="*/ 37 h 64"/>
                  <a:gd name="T16" fmla="*/ 81 w 100"/>
                  <a:gd name="T17" fmla="*/ 46 h 64"/>
                  <a:gd name="T18" fmla="*/ 70 w 100"/>
                  <a:gd name="T19" fmla="*/ 50 h 64"/>
                  <a:gd name="T20" fmla="*/ 56 w 100"/>
                  <a:gd name="T21" fmla="*/ 45 h 64"/>
                  <a:gd name="T22" fmla="*/ 60 w 100"/>
                  <a:gd name="T23" fmla="*/ 7 h 64"/>
                  <a:gd name="T24" fmla="*/ 29 w 100"/>
                  <a:gd name="T25" fmla="*/ 1 h 64"/>
                  <a:gd name="T26" fmla="*/ 7 w 100"/>
                  <a:gd name="T27" fmla="*/ 12 h 64"/>
                  <a:gd name="T28" fmla="*/ 6 w 100"/>
                  <a:gd name="T29" fmla="*/ 13 h 64"/>
                  <a:gd name="T30" fmla="*/ 2 w 100"/>
                  <a:gd name="T31" fmla="*/ 32 h 64"/>
                  <a:gd name="T32" fmla="*/ 33 w 100"/>
                  <a:gd name="T33" fmla="*/ 54 h 64"/>
                  <a:gd name="T34" fmla="*/ 41 w 100"/>
                  <a:gd name="T35" fmla="*/ 58 h 64"/>
                  <a:gd name="T36" fmla="*/ 70 w 100"/>
                  <a:gd name="T37" fmla="*/ 63 h 64"/>
                  <a:gd name="T38" fmla="*/ 94 w 100"/>
                  <a:gd name="T39" fmla="*/ 51 h 64"/>
                  <a:gd name="T40" fmla="*/ 98 w 100"/>
                  <a:gd name="T41" fmla="*/ 32 h 64"/>
                  <a:gd name="T42" fmla="*/ 69 w 100"/>
                  <a:gd name="T43" fmla="*/ 11 h 64"/>
                  <a:gd name="T44" fmla="*/ 60 w 100"/>
                  <a:gd name="T45"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64">
                    <a:moveTo>
                      <a:pt x="56" y="45"/>
                    </a:moveTo>
                    <a:cubicBezTo>
                      <a:pt x="51" y="44"/>
                      <a:pt x="45" y="41"/>
                      <a:pt x="37" y="37"/>
                    </a:cubicBezTo>
                    <a:cubicBezTo>
                      <a:pt x="28" y="33"/>
                      <a:pt x="23" y="30"/>
                      <a:pt x="20" y="27"/>
                    </a:cubicBezTo>
                    <a:cubicBezTo>
                      <a:pt x="17" y="25"/>
                      <a:pt x="17" y="22"/>
                      <a:pt x="20" y="18"/>
                    </a:cubicBezTo>
                    <a:cubicBezTo>
                      <a:pt x="22" y="15"/>
                      <a:pt x="27" y="14"/>
                      <a:pt x="32" y="15"/>
                    </a:cubicBezTo>
                    <a:cubicBezTo>
                      <a:pt x="35" y="16"/>
                      <a:pt x="40" y="17"/>
                      <a:pt x="45" y="19"/>
                    </a:cubicBezTo>
                    <a:cubicBezTo>
                      <a:pt x="50" y="21"/>
                      <a:pt x="56" y="23"/>
                      <a:pt x="62" y="26"/>
                    </a:cubicBezTo>
                    <a:cubicBezTo>
                      <a:pt x="72" y="30"/>
                      <a:pt x="78" y="34"/>
                      <a:pt x="81" y="37"/>
                    </a:cubicBezTo>
                    <a:cubicBezTo>
                      <a:pt x="84" y="40"/>
                      <a:pt x="84" y="43"/>
                      <a:pt x="81" y="46"/>
                    </a:cubicBezTo>
                    <a:cubicBezTo>
                      <a:pt x="79" y="49"/>
                      <a:pt x="75" y="50"/>
                      <a:pt x="70" y="50"/>
                    </a:cubicBezTo>
                    <a:cubicBezTo>
                      <a:pt x="67" y="49"/>
                      <a:pt x="63" y="48"/>
                      <a:pt x="56" y="45"/>
                    </a:cubicBezTo>
                    <a:close/>
                    <a:moveTo>
                      <a:pt x="60" y="7"/>
                    </a:moveTo>
                    <a:cubicBezTo>
                      <a:pt x="47" y="2"/>
                      <a:pt x="36" y="0"/>
                      <a:pt x="29" y="1"/>
                    </a:cubicBezTo>
                    <a:cubicBezTo>
                      <a:pt x="19" y="2"/>
                      <a:pt x="12" y="6"/>
                      <a:pt x="7" y="12"/>
                    </a:cubicBezTo>
                    <a:cubicBezTo>
                      <a:pt x="6" y="13"/>
                      <a:pt x="6" y="13"/>
                      <a:pt x="6" y="13"/>
                    </a:cubicBezTo>
                    <a:cubicBezTo>
                      <a:pt x="1" y="19"/>
                      <a:pt x="0" y="25"/>
                      <a:pt x="2" y="32"/>
                    </a:cubicBezTo>
                    <a:cubicBezTo>
                      <a:pt x="5" y="39"/>
                      <a:pt x="15" y="46"/>
                      <a:pt x="33" y="54"/>
                    </a:cubicBezTo>
                    <a:cubicBezTo>
                      <a:pt x="35" y="55"/>
                      <a:pt x="38" y="57"/>
                      <a:pt x="41" y="58"/>
                    </a:cubicBezTo>
                    <a:cubicBezTo>
                      <a:pt x="52" y="62"/>
                      <a:pt x="62" y="64"/>
                      <a:pt x="70" y="63"/>
                    </a:cubicBezTo>
                    <a:cubicBezTo>
                      <a:pt x="80" y="63"/>
                      <a:pt x="88" y="59"/>
                      <a:pt x="94" y="51"/>
                    </a:cubicBezTo>
                    <a:cubicBezTo>
                      <a:pt x="99" y="45"/>
                      <a:pt x="100" y="39"/>
                      <a:pt x="98" y="32"/>
                    </a:cubicBezTo>
                    <a:cubicBezTo>
                      <a:pt x="96" y="25"/>
                      <a:pt x="86" y="18"/>
                      <a:pt x="69" y="11"/>
                    </a:cubicBezTo>
                    <a:cubicBezTo>
                      <a:pt x="66" y="9"/>
                      <a:pt x="63" y="8"/>
                      <a:pt x="6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0" name="Freeform 145"/>
              <p:cNvSpPr/>
              <p:nvPr/>
            </p:nvSpPr>
            <p:spPr bwMode="auto">
              <a:xfrm>
                <a:off x="3874" y="1942"/>
                <a:ext cx="283" cy="184"/>
              </a:xfrm>
              <a:custGeom>
                <a:avLst/>
                <a:gdLst>
                  <a:gd name="T0" fmla="*/ 50 w 119"/>
                  <a:gd name="T1" fmla="*/ 5 h 77"/>
                  <a:gd name="T2" fmla="*/ 21 w 119"/>
                  <a:gd name="T3" fmla="*/ 12 h 77"/>
                  <a:gd name="T4" fmla="*/ 19 w 119"/>
                  <a:gd name="T5" fmla="*/ 29 h 77"/>
                  <a:gd name="T6" fmla="*/ 19 w 119"/>
                  <a:gd name="T7" fmla="*/ 29 h 77"/>
                  <a:gd name="T8" fmla="*/ 11 w 119"/>
                  <a:gd name="T9" fmla="*/ 26 h 77"/>
                  <a:gd name="T10" fmla="*/ 0 w 119"/>
                  <a:gd name="T11" fmla="*/ 39 h 77"/>
                  <a:gd name="T12" fmla="*/ 85 w 119"/>
                  <a:gd name="T13" fmla="*/ 77 h 77"/>
                  <a:gd name="T14" fmla="*/ 96 w 119"/>
                  <a:gd name="T15" fmla="*/ 64 h 77"/>
                  <a:gd name="T16" fmla="*/ 34 w 119"/>
                  <a:gd name="T17" fmla="*/ 36 h 77"/>
                  <a:gd name="T18" fmla="*/ 26 w 119"/>
                  <a:gd name="T19" fmla="*/ 30 h 77"/>
                  <a:gd name="T20" fmla="*/ 28 w 119"/>
                  <a:gd name="T21" fmla="*/ 23 h 77"/>
                  <a:gd name="T22" fmla="*/ 45 w 119"/>
                  <a:gd name="T23" fmla="*/ 20 h 77"/>
                  <a:gd name="T24" fmla="*/ 47 w 119"/>
                  <a:gd name="T25" fmla="*/ 21 h 77"/>
                  <a:gd name="T26" fmla="*/ 109 w 119"/>
                  <a:gd name="T27" fmla="*/ 48 h 77"/>
                  <a:gd name="T28" fmla="*/ 119 w 119"/>
                  <a:gd name="T29" fmla="*/ 35 h 77"/>
                  <a:gd name="T30" fmla="*/ 53 w 119"/>
                  <a:gd name="T31" fmla="*/ 6 h 77"/>
                  <a:gd name="T32" fmla="*/ 50 w 119"/>
                  <a:gd name="T33"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77">
                    <a:moveTo>
                      <a:pt x="50" y="5"/>
                    </a:moveTo>
                    <a:cubicBezTo>
                      <a:pt x="38" y="0"/>
                      <a:pt x="28" y="2"/>
                      <a:pt x="21" y="12"/>
                    </a:cubicBezTo>
                    <a:cubicBezTo>
                      <a:pt x="16" y="17"/>
                      <a:pt x="15" y="23"/>
                      <a:pt x="19" y="29"/>
                    </a:cubicBezTo>
                    <a:cubicBezTo>
                      <a:pt x="19" y="29"/>
                      <a:pt x="19" y="29"/>
                      <a:pt x="19" y="29"/>
                    </a:cubicBezTo>
                    <a:cubicBezTo>
                      <a:pt x="11" y="26"/>
                      <a:pt x="11" y="26"/>
                      <a:pt x="11" y="26"/>
                    </a:cubicBezTo>
                    <a:cubicBezTo>
                      <a:pt x="0" y="39"/>
                      <a:pt x="0" y="39"/>
                      <a:pt x="0" y="39"/>
                    </a:cubicBezTo>
                    <a:cubicBezTo>
                      <a:pt x="85" y="77"/>
                      <a:pt x="85" y="77"/>
                      <a:pt x="85" y="77"/>
                    </a:cubicBezTo>
                    <a:cubicBezTo>
                      <a:pt x="96" y="64"/>
                      <a:pt x="96" y="64"/>
                      <a:pt x="96" y="64"/>
                    </a:cubicBezTo>
                    <a:cubicBezTo>
                      <a:pt x="34" y="36"/>
                      <a:pt x="34" y="36"/>
                      <a:pt x="34" y="36"/>
                    </a:cubicBezTo>
                    <a:cubicBezTo>
                      <a:pt x="30" y="35"/>
                      <a:pt x="28" y="33"/>
                      <a:pt x="26" y="30"/>
                    </a:cubicBezTo>
                    <a:cubicBezTo>
                      <a:pt x="25" y="28"/>
                      <a:pt x="26" y="25"/>
                      <a:pt x="28" y="23"/>
                    </a:cubicBezTo>
                    <a:cubicBezTo>
                      <a:pt x="32" y="18"/>
                      <a:pt x="38" y="17"/>
                      <a:pt x="45" y="20"/>
                    </a:cubicBezTo>
                    <a:cubicBezTo>
                      <a:pt x="46" y="20"/>
                      <a:pt x="46" y="20"/>
                      <a:pt x="47" y="21"/>
                    </a:cubicBezTo>
                    <a:cubicBezTo>
                      <a:pt x="109" y="48"/>
                      <a:pt x="109" y="48"/>
                      <a:pt x="109" y="48"/>
                    </a:cubicBezTo>
                    <a:cubicBezTo>
                      <a:pt x="119" y="35"/>
                      <a:pt x="119" y="35"/>
                      <a:pt x="119" y="35"/>
                    </a:cubicBezTo>
                    <a:cubicBezTo>
                      <a:pt x="53" y="6"/>
                      <a:pt x="53" y="6"/>
                      <a:pt x="53" y="6"/>
                    </a:cubicBezTo>
                    <a:cubicBezTo>
                      <a:pt x="52" y="6"/>
                      <a:pt x="51" y="5"/>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1" name="Freeform 146"/>
              <p:cNvSpPr/>
              <p:nvPr/>
            </p:nvSpPr>
            <p:spPr bwMode="auto">
              <a:xfrm>
                <a:off x="3941" y="1600"/>
                <a:ext cx="444" cy="295"/>
              </a:xfrm>
              <a:custGeom>
                <a:avLst/>
                <a:gdLst>
                  <a:gd name="T0" fmla="*/ 79 w 187"/>
                  <a:gd name="T1" fmla="*/ 8 h 124"/>
                  <a:gd name="T2" fmla="*/ 20 w 187"/>
                  <a:gd name="T3" fmla="*/ 29 h 124"/>
                  <a:gd name="T4" fmla="*/ 18 w 187"/>
                  <a:gd name="T5" fmla="*/ 75 h 124"/>
                  <a:gd name="T6" fmla="*/ 111 w 187"/>
                  <a:gd name="T7" fmla="*/ 116 h 124"/>
                  <a:gd name="T8" fmla="*/ 113 w 187"/>
                  <a:gd name="T9" fmla="*/ 117 h 124"/>
                  <a:gd name="T10" fmla="*/ 167 w 187"/>
                  <a:gd name="T11" fmla="*/ 94 h 124"/>
                  <a:gd name="T12" fmla="*/ 168 w 187"/>
                  <a:gd name="T13" fmla="*/ 48 h 124"/>
                  <a:gd name="T14" fmla="*/ 138 w 187"/>
                  <a:gd name="T15" fmla="*/ 34 h 124"/>
                  <a:gd name="T16" fmla="*/ 115 w 187"/>
                  <a:gd name="T17" fmla="*/ 61 h 124"/>
                  <a:gd name="T18" fmla="*/ 147 w 187"/>
                  <a:gd name="T19" fmla="*/ 75 h 124"/>
                  <a:gd name="T20" fmla="*/ 149 w 187"/>
                  <a:gd name="T21" fmla="*/ 86 h 124"/>
                  <a:gd name="T22" fmla="*/ 135 w 187"/>
                  <a:gd name="T23" fmla="*/ 90 h 124"/>
                  <a:gd name="T24" fmla="*/ 134 w 187"/>
                  <a:gd name="T25" fmla="*/ 90 h 124"/>
                  <a:gd name="T26" fmla="*/ 38 w 187"/>
                  <a:gd name="T27" fmla="*/ 47 h 124"/>
                  <a:gd name="T28" fmla="*/ 36 w 187"/>
                  <a:gd name="T29" fmla="*/ 36 h 124"/>
                  <a:gd name="T30" fmla="*/ 50 w 187"/>
                  <a:gd name="T31" fmla="*/ 32 h 124"/>
                  <a:gd name="T32" fmla="*/ 51 w 187"/>
                  <a:gd name="T33" fmla="*/ 32 h 124"/>
                  <a:gd name="T34" fmla="*/ 82 w 187"/>
                  <a:gd name="T35" fmla="*/ 46 h 124"/>
                  <a:gd name="T36" fmla="*/ 104 w 187"/>
                  <a:gd name="T37" fmla="*/ 19 h 124"/>
                  <a:gd name="T38" fmla="*/ 82 w 187"/>
                  <a:gd name="T39" fmla="*/ 9 h 124"/>
                  <a:gd name="T40" fmla="*/ 79 w 187"/>
                  <a:gd name="T41"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24">
                    <a:moveTo>
                      <a:pt x="79" y="8"/>
                    </a:moveTo>
                    <a:cubicBezTo>
                      <a:pt x="58" y="0"/>
                      <a:pt x="38" y="7"/>
                      <a:pt x="20" y="29"/>
                    </a:cubicBezTo>
                    <a:cubicBezTo>
                      <a:pt x="1" y="52"/>
                      <a:pt x="0" y="67"/>
                      <a:pt x="18" y="75"/>
                    </a:cubicBezTo>
                    <a:cubicBezTo>
                      <a:pt x="111" y="116"/>
                      <a:pt x="111" y="116"/>
                      <a:pt x="111" y="116"/>
                    </a:cubicBezTo>
                    <a:cubicBezTo>
                      <a:pt x="112" y="117"/>
                      <a:pt x="113" y="117"/>
                      <a:pt x="113" y="117"/>
                    </a:cubicBezTo>
                    <a:cubicBezTo>
                      <a:pt x="131" y="124"/>
                      <a:pt x="149" y="116"/>
                      <a:pt x="167" y="94"/>
                    </a:cubicBezTo>
                    <a:cubicBezTo>
                      <a:pt x="186" y="71"/>
                      <a:pt x="187" y="56"/>
                      <a:pt x="168" y="48"/>
                    </a:cubicBezTo>
                    <a:cubicBezTo>
                      <a:pt x="138" y="34"/>
                      <a:pt x="138" y="34"/>
                      <a:pt x="138" y="34"/>
                    </a:cubicBezTo>
                    <a:cubicBezTo>
                      <a:pt x="115" y="61"/>
                      <a:pt x="115" y="61"/>
                      <a:pt x="115" y="61"/>
                    </a:cubicBezTo>
                    <a:cubicBezTo>
                      <a:pt x="147" y="75"/>
                      <a:pt x="147" y="75"/>
                      <a:pt x="147" y="75"/>
                    </a:cubicBezTo>
                    <a:cubicBezTo>
                      <a:pt x="153" y="77"/>
                      <a:pt x="153" y="81"/>
                      <a:pt x="149" y="86"/>
                    </a:cubicBezTo>
                    <a:cubicBezTo>
                      <a:pt x="145" y="91"/>
                      <a:pt x="141" y="93"/>
                      <a:pt x="135" y="90"/>
                    </a:cubicBezTo>
                    <a:cubicBezTo>
                      <a:pt x="135" y="90"/>
                      <a:pt x="134" y="90"/>
                      <a:pt x="134" y="90"/>
                    </a:cubicBezTo>
                    <a:cubicBezTo>
                      <a:pt x="38" y="47"/>
                      <a:pt x="38" y="47"/>
                      <a:pt x="38" y="47"/>
                    </a:cubicBezTo>
                    <a:cubicBezTo>
                      <a:pt x="33" y="45"/>
                      <a:pt x="32" y="41"/>
                      <a:pt x="36" y="36"/>
                    </a:cubicBezTo>
                    <a:cubicBezTo>
                      <a:pt x="40" y="31"/>
                      <a:pt x="45" y="30"/>
                      <a:pt x="50" y="32"/>
                    </a:cubicBezTo>
                    <a:cubicBezTo>
                      <a:pt x="50" y="32"/>
                      <a:pt x="51" y="32"/>
                      <a:pt x="51" y="32"/>
                    </a:cubicBezTo>
                    <a:cubicBezTo>
                      <a:pt x="82" y="46"/>
                      <a:pt x="82" y="46"/>
                      <a:pt x="82" y="46"/>
                    </a:cubicBezTo>
                    <a:cubicBezTo>
                      <a:pt x="104" y="19"/>
                      <a:pt x="104" y="19"/>
                      <a:pt x="104" y="19"/>
                    </a:cubicBezTo>
                    <a:cubicBezTo>
                      <a:pt x="82" y="9"/>
                      <a:pt x="82" y="9"/>
                      <a:pt x="82" y="9"/>
                    </a:cubicBezTo>
                    <a:cubicBezTo>
                      <a:pt x="81" y="9"/>
                      <a:pt x="80" y="9"/>
                      <a:pt x="7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95" name="Group 149"/>
            <p:cNvGrpSpPr>
              <a:grpSpLocks noChangeAspect="1"/>
            </p:cNvGrpSpPr>
            <p:nvPr/>
          </p:nvGrpSpPr>
          <p:grpSpPr bwMode="auto">
            <a:xfrm>
              <a:off x="7176842" y="1304568"/>
              <a:ext cx="1045751" cy="954350"/>
              <a:chOff x="3261" y="1623"/>
              <a:chExt cx="1167" cy="1065"/>
            </a:xfrm>
            <a:solidFill>
              <a:schemeClr val="bg1"/>
            </a:solidFill>
          </p:grpSpPr>
          <p:sp>
            <p:nvSpPr>
              <p:cNvPr id="108" name="Freeform 150"/>
              <p:cNvSpPr>
                <a:spLocks noEditPoints="1"/>
              </p:cNvSpPr>
              <p:nvPr/>
            </p:nvSpPr>
            <p:spPr bwMode="auto">
              <a:xfrm>
                <a:off x="3261" y="2460"/>
                <a:ext cx="338" cy="228"/>
              </a:xfrm>
              <a:custGeom>
                <a:avLst/>
                <a:gdLst>
                  <a:gd name="T0" fmla="*/ 92 w 142"/>
                  <a:gd name="T1" fmla="*/ 77 h 96"/>
                  <a:gd name="T2" fmla="*/ 59 w 142"/>
                  <a:gd name="T3" fmla="*/ 61 h 96"/>
                  <a:gd name="T4" fmla="*/ 53 w 142"/>
                  <a:gd name="T5" fmla="*/ 57 h 96"/>
                  <a:gd name="T6" fmla="*/ 24 w 142"/>
                  <a:gd name="T7" fmla="*/ 37 h 96"/>
                  <a:gd name="T8" fmla="*/ 25 w 142"/>
                  <a:gd name="T9" fmla="*/ 22 h 96"/>
                  <a:gd name="T10" fmla="*/ 42 w 142"/>
                  <a:gd name="T11" fmla="*/ 17 h 96"/>
                  <a:gd name="T12" fmla="*/ 52 w 142"/>
                  <a:gd name="T13" fmla="*/ 20 h 96"/>
                  <a:gd name="T14" fmla="*/ 86 w 142"/>
                  <a:gd name="T15" fmla="*/ 37 h 96"/>
                  <a:gd name="T16" fmla="*/ 90 w 142"/>
                  <a:gd name="T17" fmla="*/ 39 h 96"/>
                  <a:gd name="T18" fmla="*/ 122 w 142"/>
                  <a:gd name="T19" fmla="*/ 62 h 96"/>
                  <a:gd name="T20" fmla="*/ 119 w 142"/>
                  <a:gd name="T21" fmla="*/ 74 h 96"/>
                  <a:gd name="T22" fmla="*/ 97 w 142"/>
                  <a:gd name="T23" fmla="*/ 79 h 96"/>
                  <a:gd name="T24" fmla="*/ 92 w 142"/>
                  <a:gd name="T25" fmla="*/ 77 h 96"/>
                  <a:gd name="T26" fmla="*/ 65 w 142"/>
                  <a:gd name="T27" fmla="*/ 6 h 96"/>
                  <a:gd name="T28" fmla="*/ 46 w 142"/>
                  <a:gd name="T29" fmla="*/ 1 h 96"/>
                  <a:gd name="T30" fmla="*/ 13 w 142"/>
                  <a:gd name="T31" fmla="*/ 15 h 96"/>
                  <a:gd name="T32" fmla="*/ 4 w 142"/>
                  <a:gd name="T33" fmla="*/ 41 h 96"/>
                  <a:gd name="T34" fmla="*/ 46 w 142"/>
                  <a:gd name="T35" fmla="*/ 74 h 96"/>
                  <a:gd name="T36" fmla="*/ 80 w 142"/>
                  <a:gd name="T37" fmla="*/ 91 h 96"/>
                  <a:gd name="T38" fmla="*/ 87 w 142"/>
                  <a:gd name="T39" fmla="*/ 93 h 96"/>
                  <a:gd name="T40" fmla="*/ 111 w 142"/>
                  <a:gd name="T41" fmla="*/ 94 h 96"/>
                  <a:gd name="T42" fmla="*/ 131 w 142"/>
                  <a:gd name="T43" fmla="*/ 81 h 96"/>
                  <a:gd name="T44" fmla="*/ 142 w 142"/>
                  <a:gd name="T45" fmla="*/ 63 h 96"/>
                  <a:gd name="T46" fmla="*/ 133 w 142"/>
                  <a:gd name="T47" fmla="*/ 46 h 96"/>
                  <a:gd name="T48" fmla="*/ 96 w 142"/>
                  <a:gd name="T49" fmla="*/ 21 h 96"/>
                  <a:gd name="T50" fmla="*/ 65 w 142"/>
                  <a:gd name="T51"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96">
                    <a:moveTo>
                      <a:pt x="92" y="77"/>
                    </a:moveTo>
                    <a:cubicBezTo>
                      <a:pt x="83" y="74"/>
                      <a:pt x="73" y="68"/>
                      <a:pt x="59" y="61"/>
                    </a:cubicBezTo>
                    <a:cubicBezTo>
                      <a:pt x="53" y="57"/>
                      <a:pt x="53" y="57"/>
                      <a:pt x="53" y="57"/>
                    </a:cubicBezTo>
                    <a:cubicBezTo>
                      <a:pt x="38" y="49"/>
                      <a:pt x="29" y="42"/>
                      <a:pt x="24" y="37"/>
                    </a:cubicBezTo>
                    <a:cubicBezTo>
                      <a:pt x="20" y="32"/>
                      <a:pt x="20" y="27"/>
                      <a:pt x="25" y="22"/>
                    </a:cubicBezTo>
                    <a:cubicBezTo>
                      <a:pt x="29" y="18"/>
                      <a:pt x="35" y="16"/>
                      <a:pt x="42" y="17"/>
                    </a:cubicBezTo>
                    <a:cubicBezTo>
                      <a:pt x="45" y="17"/>
                      <a:pt x="48" y="18"/>
                      <a:pt x="52" y="20"/>
                    </a:cubicBezTo>
                    <a:cubicBezTo>
                      <a:pt x="60" y="23"/>
                      <a:pt x="71" y="28"/>
                      <a:pt x="86" y="37"/>
                    </a:cubicBezTo>
                    <a:cubicBezTo>
                      <a:pt x="90" y="39"/>
                      <a:pt x="90" y="39"/>
                      <a:pt x="90" y="39"/>
                    </a:cubicBezTo>
                    <a:cubicBezTo>
                      <a:pt x="109" y="50"/>
                      <a:pt x="120" y="57"/>
                      <a:pt x="122" y="62"/>
                    </a:cubicBezTo>
                    <a:cubicBezTo>
                      <a:pt x="123" y="67"/>
                      <a:pt x="122" y="71"/>
                      <a:pt x="119" y="74"/>
                    </a:cubicBezTo>
                    <a:cubicBezTo>
                      <a:pt x="113" y="80"/>
                      <a:pt x="106" y="81"/>
                      <a:pt x="97" y="79"/>
                    </a:cubicBezTo>
                    <a:cubicBezTo>
                      <a:pt x="96" y="78"/>
                      <a:pt x="94" y="78"/>
                      <a:pt x="92" y="77"/>
                    </a:cubicBezTo>
                    <a:close/>
                    <a:moveTo>
                      <a:pt x="65" y="6"/>
                    </a:moveTo>
                    <a:cubicBezTo>
                      <a:pt x="58" y="4"/>
                      <a:pt x="51" y="2"/>
                      <a:pt x="46" y="1"/>
                    </a:cubicBezTo>
                    <a:cubicBezTo>
                      <a:pt x="34" y="0"/>
                      <a:pt x="23" y="5"/>
                      <a:pt x="13" y="15"/>
                    </a:cubicBezTo>
                    <a:cubicBezTo>
                      <a:pt x="3" y="24"/>
                      <a:pt x="0" y="33"/>
                      <a:pt x="4" y="41"/>
                    </a:cubicBezTo>
                    <a:cubicBezTo>
                      <a:pt x="7" y="49"/>
                      <a:pt x="21" y="60"/>
                      <a:pt x="46" y="74"/>
                    </a:cubicBezTo>
                    <a:cubicBezTo>
                      <a:pt x="60" y="82"/>
                      <a:pt x="71" y="87"/>
                      <a:pt x="80" y="91"/>
                    </a:cubicBezTo>
                    <a:cubicBezTo>
                      <a:pt x="82" y="92"/>
                      <a:pt x="85" y="93"/>
                      <a:pt x="87" y="93"/>
                    </a:cubicBezTo>
                    <a:cubicBezTo>
                      <a:pt x="96" y="95"/>
                      <a:pt x="104" y="96"/>
                      <a:pt x="111" y="94"/>
                    </a:cubicBezTo>
                    <a:cubicBezTo>
                      <a:pt x="118" y="92"/>
                      <a:pt x="125" y="88"/>
                      <a:pt x="131" y="81"/>
                    </a:cubicBezTo>
                    <a:cubicBezTo>
                      <a:pt x="138" y="75"/>
                      <a:pt x="141" y="69"/>
                      <a:pt x="142" y="63"/>
                    </a:cubicBezTo>
                    <a:cubicBezTo>
                      <a:pt x="142" y="57"/>
                      <a:pt x="139" y="52"/>
                      <a:pt x="133" y="46"/>
                    </a:cubicBezTo>
                    <a:cubicBezTo>
                      <a:pt x="127" y="40"/>
                      <a:pt x="115" y="32"/>
                      <a:pt x="96" y="21"/>
                    </a:cubicBezTo>
                    <a:cubicBezTo>
                      <a:pt x="84" y="15"/>
                      <a:pt x="74" y="10"/>
                      <a:pt x="6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9" name="Freeform 151"/>
              <p:cNvSpPr>
                <a:spLocks noEditPoints="1"/>
              </p:cNvSpPr>
              <p:nvPr/>
            </p:nvSpPr>
            <p:spPr bwMode="auto">
              <a:xfrm>
                <a:off x="3487" y="2367"/>
                <a:ext cx="299" cy="231"/>
              </a:xfrm>
              <a:custGeom>
                <a:avLst/>
                <a:gdLst>
                  <a:gd name="T0" fmla="*/ 71 w 126"/>
                  <a:gd name="T1" fmla="*/ 53 h 97"/>
                  <a:gd name="T2" fmla="*/ 48 w 126"/>
                  <a:gd name="T3" fmla="*/ 41 h 97"/>
                  <a:gd name="T4" fmla="*/ 30 w 126"/>
                  <a:gd name="T5" fmla="*/ 29 h 97"/>
                  <a:gd name="T6" fmla="*/ 30 w 126"/>
                  <a:gd name="T7" fmla="*/ 20 h 97"/>
                  <a:gd name="T8" fmla="*/ 43 w 126"/>
                  <a:gd name="T9" fmla="*/ 18 h 97"/>
                  <a:gd name="T10" fmla="*/ 49 w 126"/>
                  <a:gd name="T11" fmla="*/ 19 h 97"/>
                  <a:gd name="T12" fmla="*/ 68 w 126"/>
                  <a:gd name="T13" fmla="*/ 29 h 97"/>
                  <a:gd name="T14" fmla="*/ 87 w 126"/>
                  <a:gd name="T15" fmla="*/ 42 h 97"/>
                  <a:gd name="T16" fmla="*/ 87 w 126"/>
                  <a:gd name="T17" fmla="*/ 52 h 97"/>
                  <a:gd name="T18" fmla="*/ 73 w 126"/>
                  <a:gd name="T19" fmla="*/ 54 h 97"/>
                  <a:gd name="T20" fmla="*/ 71 w 126"/>
                  <a:gd name="T21" fmla="*/ 53 h 97"/>
                  <a:gd name="T22" fmla="*/ 58 w 126"/>
                  <a:gd name="T23" fmla="*/ 5 h 97"/>
                  <a:gd name="T24" fmla="*/ 44 w 126"/>
                  <a:gd name="T25" fmla="*/ 1 h 97"/>
                  <a:gd name="T26" fmla="*/ 23 w 126"/>
                  <a:gd name="T27" fmla="*/ 8 h 97"/>
                  <a:gd name="T28" fmla="*/ 19 w 126"/>
                  <a:gd name="T29" fmla="*/ 16 h 97"/>
                  <a:gd name="T30" fmla="*/ 20 w 126"/>
                  <a:gd name="T31" fmla="*/ 26 h 97"/>
                  <a:gd name="T32" fmla="*/ 20 w 126"/>
                  <a:gd name="T33" fmla="*/ 26 h 97"/>
                  <a:gd name="T34" fmla="*/ 11 w 126"/>
                  <a:gd name="T35" fmla="*/ 21 h 97"/>
                  <a:gd name="T36" fmla="*/ 0 w 126"/>
                  <a:gd name="T37" fmla="*/ 33 h 97"/>
                  <a:gd name="T38" fmla="*/ 114 w 126"/>
                  <a:gd name="T39" fmla="*/ 97 h 97"/>
                  <a:gd name="T40" fmla="*/ 126 w 126"/>
                  <a:gd name="T41" fmla="*/ 85 h 97"/>
                  <a:gd name="T42" fmla="*/ 82 w 126"/>
                  <a:gd name="T43" fmla="*/ 60 h 97"/>
                  <a:gd name="T44" fmla="*/ 83 w 126"/>
                  <a:gd name="T45" fmla="*/ 60 h 97"/>
                  <a:gd name="T46" fmla="*/ 97 w 126"/>
                  <a:gd name="T47" fmla="*/ 58 h 97"/>
                  <a:gd name="T48" fmla="*/ 105 w 126"/>
                  <a:gd name="T49" fmla="*/ 54 h 97"/>
                  <a:gd name="T50" fmla="*/ 108 w 126"/>
                  <a:gd name="T51" fmla="*/ 37 h 97"/>
                  <a:gd name="T52" fmla="*/ 79 w 126"/>
                  <a:gd name="T53" fmla="*/ 15 h 97"/>
                  <a:gd name="T54" fmla="*/ 58 w 126"/>
                  <a:gd name="T55"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97">
                    <a:moveTo>
                      <a:pt x="71" y="53"/>
                    </a:moveTo>
                    <a:cubicBezTo>
                      <a:pt x="66" y="51"/>
                      <a:pt x="58" y="47"/>
                      <a:pt x="48" y="41"/>
                    </a:cubicBezTo>
                    <a:cubicBezTo>
                      <a:pt x="39" y="36"/>
                      <a:pt x="33" y="32"/>
                      <a:pt x="30" y="29"/>
                    </a:cubicBezTo>
                    <a:cubicBezTo>
                      <a:pt x="27" y="26"/>
                      <a:pt x="27" y="23"/>
                      <a:pt x="30" y="20"/>
                    </a:cubicBezTo>
                    <a:cubicBezTo>
                      <a:pt x="33" y="17"/>
                      <a:pt x="38" y="16"/>
                      <a:pt x="43" y="18"/>
                    </a:cubicBezTo>
                    <a:cubicBezTo>
                      <a:pt x="45" y="18"/>
                      <a:pt x="47" y="18"/>
                      <a:pt x="49" y="19"/>
                    </a:cubicBezTo>
                    <a:cubicBezTo>
                      <a:pt x="54" y="21"/>
                      <a:pt x="60" y="24"/>
                      <a:pt x="68" y="29"/>
                    </a:cubicBezTo>
                    <a:cubicBezTo>
                      <a:pt x="78" y="34"/>
                      <a:pt x="84" y="38"/>
                      <a:pt x="87" y="42"/>
                    </a:cubicBezTo>
                    <a:cubicBezTo>
                      <a:pt x="90" y="45"/>
                      <a:pt x="90" y="49"/>
                      <a:pt x="87" y="52"/>
                    </a:cubicBezTo>
                    <a:cubicBezTo>
                      <a:pt x="83" y="55"/>
                      <a:pt x="79" y="55"/>
                      <a:pt x="73" y="54"/>
                    </a:cubicBezTo>
                    <a:cubicBezTo>
                      <a:pt x="73" y="53"/>
                      <a:pt x="72" y="53"/>
                      <a:pt x="71" y="53"/>
                    </a:cubicBezTo>
                    <a:close/>
                    <a:moveTo>
                      <a:pt x="58" y="5"/>
                    </a:moveTo>
                    <a:cubicBezTo>
                      <a:pt x="53" y="3"/>
                      <a:pt x="48" y="2"/>
                      <a:pt x="44" y="1"/>
                    </a:cubicBezTo>
                    <a:cubicBezTo>
                      <a:pt x="36" y="0"/>
                      <a:pt x="28" y="2"/>
                      <a:pt x="23" y="8"/>
                    </a:cubicBezTo>
                    <a:cubicBezTo>
                      <a:pt x="20" y="10"/>
                      <a:pt x="19" y="13"/>
                      <a:pt x="19" y="16"/>
                    </a:cubicBezTo>
                    <a:cubicBezTo>
                      <a:pt x="18" y="18"/>
                      <a:pt x="19" y="22"/>
                      <a:pt x="20" y="26"/>
                    </a:cubicBezTo>
                    <a:cubicBezTo>
                      <a:pt x="20" y="26"/>
                      <a:pt x="20" y="26"/>
                      <a:pt x="20" y="26"/>
                    </a:cubicBezTo>
                    <a:cubicBezTo>
                      <a:pt x="11" y="21"/>
                      <a:pt x="11" y="21"/>
                      <a:pt x="11" y="21"/>
                    </a:cubicBezTo>
                    <a:cubicBezTo>
                      <a:pt x="0" y="33"/>
                      <a:pt x="0" y="33"/>
                      <a:pt x="0" y="33"/>
                    </a:cubicBezTo>
                    <a:cubicBezTo>
                      <a:pt x="114" y="97"/>
                      <a:pt x="114" y="97"/>
                      <a:pt x="114" y="97"/>
                    </a:cubicBezTo>
                    <a:cubicBezTo>
                      <a:pt x="126" y="85"/>
                      <a:pt x="126" y="85"/>
                      <a:pt x="126" y="85"/>
                    </a:cubicBezTo>
                    <a:cubicBezTo>
                      <a:pt x="82" y="60"/>
                      <a:pt x="82" y="60"/>
                      <a:pt x="82" y="60"/>
                    </a:cubicBezTo>
                    <a:cubicBezTo>
                      <a:pt x="83" y="60"/>
                      <a:pt x="83" y="60"/>
                      <a:pt x="83" y="60"/>
                    </a:cubicBezTo>
                    <a:cubicBezTo>
                      <a:pt x="89" y="60"/>
                      <a:pt x="94" y="59"/>
                      <a:pt x="97" y="58"/>
                    </a:cubicBezTo>
                    <a:cubicBezTo>
                      <a:pt x="100" y="57"/>
                      <a:pt x="102" y="56"/>
                      <a:pt x="105" y="54"/>
                    </a:cubicBezTo>
                    <a:cubicBezTo>
                      <a:pt x="110" y="48"/>
                      <a:pt x="111" y="43"/>
                      <a:pt x="108" y="37"/>
                    </a:cubicBezTo>
                    <a:cubicBezTo>
                      <a:pt x="104" y="31"/>
                      <a:pt x="95" y="24"/>
                      <a:pt x="79" y="15"/>
                    </a:cubicBezTo>
                    <a:cubicBezTo>
                      <a:pt x="71" y="10"/>
                      <a:pt x="64" y="7"/>
                      <a:pt x="5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0" name="Freeform 152"/>
              <p:cNvSpPr/>
              <p:nvPr/>
            </p:nvSpPr>
            <p:spPr bwMode="auto">
              <a:xfrm>
                <a:off x="3573" y="2253"/>
                <a:ext cx="266" cy="162"/>
              </a:xfrm>
              <a:custGeom>
                <a:avLst/>
                <a:gdLst>
                  <a:gd name="T0" fmla="*/ 97 w 266"/>
                  <a:gd name="T1" fmla="*/ 9 h 162"/>
                  <a:gd name="T2" fmla="*/ 78 w 266"/>
                  <a:gd name="T3" fmla="*/ 28 h 162"/>
                  <a:gd name="T4" fmla="*/ 28 w 266"/>
                  <a:gd name="T5" fmla="*/ 0 h 162"/>
                  <a:gd name="T6" fmla="*/ 0 w 266"/>
                  <a:gd name="T7" fmla="*/ 28 h 162"/>
                  <a:gd name="T8" fmla="*/ 49 w 266"/>
                  <a:gd name="T9" fmla="*/ 57 h 162"/>
                  <a:gd name="T10" fmla="*/ 33 w 266"/>
                  <a:gd name="T11" fmla="*/ 74 h 162"/>
                  <a:gd name="T12" fmla="*/ 59 w 266"/>
                  <a:gd name="T13" fmla="*/ 90 h 162"/>
                  <a:gd name="T14" fmla="*/ 78 w 266"/>
                  <a:gd name="T15" fmla="*/ 71 h 162"/>
                  <a:gd name="T16" fmla="*/ 237 w 266"/>
                  <a:gd name="T17" fmla="*/ 162 h 162"/>
                  <a:gd name="T18" fmla="*/ 266 w 266"/>
                  <a:gd name="T19" fmla="*/ 133 h 162"/>
                  <a:gd name="T20" fmla="*/ 107 w 266"/>
                  <a:gd name="T21" fmla="*/ 43 h 162"/>
                  <a:gd name="T22" fmla="*/ 126 w 266"/>
                  <a:gd name="T23" fmla="*/ 24 h 162"/>
                  <a:gd name="T24" fmla="*/ 97 w 266"/>
                  <a:gd name="T25" fmla="*/ 9 h 162"/>
                  <a:gd name="T26" fmla="*/ 97 w 266"/>
                  <a:gd name="T27" fmla="*/ 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62">
                    <a:moveTo>
                      <a:pt x="97" y="9"/>
                    </a:moveTo>
                    <a:lnTo>
                      <a:pt x="78" y="28"/>
                    </a:lnTo>
                    <a:lnTo>
                      <a:pt x="28" y="0"/>
                    </a:lnTo>
                    <a:lnTo>
                      <a:pt x="0" y="28"/>
                    </a:lnTo>
                    <a:lnTo>
                      <a:pt x="49" y="57"/>
                    </a:lnTo>
                    <a:lnTo>
                      <a:pt x="33" y="74"/>
                    </a:lnTo>
                    <a:lnTo>
                      <a:pt x="59" y="90"/>
                    </a:lnTo>
                    <a:lnTo>
                      <a:pt x="78" y="71"/>
                    </a:lnTo>
                    <a:lnTo>
                      <a:pt x="237" y="162"/>
                    </a:lnTo>
                    <a:lnTo>
                      <a:pt x="266" y="133"/>
                    </a:lnTo>
                    <a:lnTo>
                      <a:pt x="107" y="43"/>
                    </a:lnTo>
                    <a:lnTo>
                      <a:pt x="126" y="24"/>
                    </a:lnTo>
                    <a:lnTo>
                      <a:pt x="97" y="9"/>
                    </a:lnTo>
                    <a:lnTo>
                      <a:pt x="9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1" name="Freeform 153"/>
              <p:cNvSpPr>
                <a:spLocks noEditPoints="1"/>
              </p:cNvSpPr>
              <p:nvPr/>
            </p:nvSpPr>
            <p:spPr bwMode="auto">
              <a:xfrm>
                <a:off x="3630" y="2167"/>
                <a:ext cx="285" cy="171"/>
              </a:xfrm>
              <a:custGeom>
                <a:avLst/>
                <a:gdLst>
                  <a:gd name="T0" fmla="*/ 41 w 120"/>
                  <a:gd name="T1" fmla="*/ 16 h 72"/>
                  <a:gd name="T2" fmla="*/ 29 w 120"/>
                  <a:gd name="T3" fmla="*/ 28 h 72"/>
                  <a:gd name="T4" fmla="*/ 108 w 120"/>
                  <a:gd name="T5" fmla="*/ 72 h 72"/>
                  <a:gd name="T6" fmla="*/ 120 w 120"/>
                  <a:gd name="T7" fmla="*/ 60 h 72"/>
                  <a:gd name="T8" fmla="*/ 41 w 120"/>
                  <a:gd name="T9" fmla="*/ 16 h 72"/>
                  <a:gd name="T10" fmla="*/ 16 w 120"/>
                  <a:gd name="T11" fmla="*/ 1 h 72"/>
                  <a:gd name="T12" fmla="*/ 10 w 120"/>
                  <a:gd name="T13" fmla="*/ 1 h 72"/>
                  <a:gd name="T14" fmla="*/ 3 w 120"/>
                  <a:gd name="T15" fmla="*/ 4 h 72"/>
                  <a:gd name="T16" fmla="*/ 1 w 120"/>
                  <a:gd name="T17" fmla="*/ 10 h 72"/>
                  <a:gd name="T18" fmla="*/ 4 w 120"/>
                  <a:gd name="T19" fmla="*/ 15 h 72"/>
                  <a:gd name="T20" fmla="*/ 6 w 120"/>
                  <a:gd name="T21" fmla="*/ 16 h 72"/>
                  <a:gd name="T22" fmla="*/ 12 w 120"/>
                  <a:gd name="T23" fmla="*/ 16 h 72"/>
                  <a:gd name="T24" fmla="*/ 19 w 120"/>
                  <a:gd name="T25" fmla="*/ 13 h 72"/>
                  <a:gd name="T26" fmla="*/ 21 w 120"/>
                  <a:gd name="T27" fmla="*/ 7 h 72"/>
                  <a:gd name="T28" fmla="*/ 18 w 120"/>
                  <a:gd name="T29" fmla="*/ 2 h 72"/>
                  <a:gd name="T30" fmla="*/ 16 w 120"/>
                  <a:gd name="T31"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72">
                    <a:moveTo>
                      <a:pt x="41" y="16"/>
                    </a:moveTo>
                    <a:cubicBezTo>
                      <a:pt x="29" y="28"/>
                      <a:pt x="29" y="28"/>
                      <a:pt x="29" y="28"/>
                    </a:cubicBezTo>
                    <a:cubicBezTo>
                      <a:pt x="108" y="72"/>
                      <a:pt x="108" y="72"/>
                      <a:pt x="108" y="72"/>
                    </a:cubicBezTo>
                    <a:cubicBezTo>
                      <a:pt x="120" y="60"/>
                      <a:pt x="120" y="60"/>
                      <a:pt x="120" y="60"/>
                    </a:cubicBezTo>
                    <a:cubicBezTo>
                      <a:pt x="41" y="16"/>
                      <a:pt x="41" y="16"/>
                      <a:pt x="41" y="16"/>
                    </a:cubicBezTo>
                    <a:close/>
                    <a:moveTo>
                      <a:pt x="16" y="1"/>
                    </a:moveTo>
                    <a:cubicBezTo>
                      <a:pt x="14" y="0"/>
                      <a:pt x="12" y="0"/>
                      <a:pt x="10" y="1"/>
                    </a:cubicBezTo>
                    <a:cubicBezTo>
                      <a:pt x="7" y="1"/>
                      <a:pt x="5" y="2"/>
                      <a:pt x="3" y="4"/>
                    </a:cubicBezTo>
                    <a:cubicBezTo>
                      <a:pt x="1" y="6"/>
                      <a:pt x="0" y="8"/>
                      <a:pt x="1" y="10"/>
                    </a:cubicBezTo>
                    <a:cubicBezTo>
                      <a:pt x="1" y="12"/>
                      <a:pt x="2" y="14"/>
                      <a:pt x="4" y="15"/>
                    </a:cubicBezTo>
                    <a:cubicBezTo>
                      <a:pt x="5" y="15"/>
                      <a:pt x="5" y="16"/>
                      <a:pt x="6" y="16"/>
                    </a:cubicBezTo>
                    <a:cubicBezTo>
                      <a:pt x="8" y="16"/>
                      <a:pt x="10" y="17"/>
                      <a:pt x="12" y="16"/>
                    </a:cubicBezTo>
                    <a:cubicBezTo>
                      <a:pt x="15" y="16"/>
                      <a:pt x="17" y="15"/>
                      <a:pt x="19" y="13"/>
                    </a:cubicBezTo>
                    <a:cubicBezTo>
                      <a:pt x="21" y="11"/>
                      <a:pt x="22" y="9"/>
                      <a:pt x="21" y="7"/>
                    </a:cubicBezTo>
                    <a:cubicBezTo>
                      <a:pt x="21" y="5"/>
                      <a:pt x="20" y="3"/>
                      <a:pt x="18" y="2"/>
                    </a:cubicBezTo>
                    <a:cubicBezTo>
                      <a:pt x="17" y="2"/>
                      <a:pt x="17" y="1"/>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2" name="Freeform 154"/>
              <p:cNvSpPr>
                <a:spLocks noEditPoints="1"/>
              </p:cNvSpPr>
              <p:nvPr/>
            </p:nvSpPr>
            <p:spPr bwMode="auto">
              <a:xfrm>
                <a:off x="3789" y="2096"/>
                <a:ext cx="233" cy="157"/>
              </a:xfrm>
              <a:custGeom>
                <a:avLst/>
                <a:gdLst>
                  <a:gd name="T0" fmla="*/ 61 w 98"/>
                  <a:gd name="T1" fmla="*/ 51 h 66"/>
                  <a:gd name="T2" fmla="*/ 35 w 98"/>
                  <a:gd name="T3" fmla="*/ 37 h 66"/>
                  <a:gd name="T4" fmla="*/ 20 w 98"/>
                  <a:gd name="T5" fmla="*/ 26 h 66"/>
                  <a:gd name="T6" fmla="*/ 20 w 98"/>
                  <a:gd name="T7" fmla="*/ 17 h 66"/>
                  <a:gd name="T8" fmla="*/ 33 w 98"/>
                  <a:gd name="T9" fmla="*/ 15 h 66"/>
                  <a:gd name="T10" fmla="*/ 37 w 98"/>
                  <a:gd name="T11" fmla="*/ 16 h 66"/>
                  <a:gd name="T12" fmla="*/ 61 w 98"/>
                  <a:gd name="T13" fmla="*/ 28 h 66"/>
                  <a:gd name="T14" fmla="*/ 78 w 98"/>
                  <a:gd name="T15" fmla="*/ 40 h 66"/>
                  <a:gd name="T16" fmla="*/ 78 w 98"/>
                  <a:gd name="T17" fmla="*/ 49 h 66"/>
                  <a:gd name="T18" fmla="*/ 66 w 98"/>
                  <a:gd name="T19" fmla="*/ 52 h 66"/>
                  <a:gd name="T20" fmla="*/ 61 w 98"/>
                  <a:gd name="T21" fmla="*/ 51 h 66"/>
                  <a:gd name="T22" fmla="*/ 52 w 98"/>
                  <a:gd name="T23" fmla="*/ 4 h 66"/>
                  <a:gd name="T24" fmla="*/ 32 w 98"/>
                  <a:gd name="T25" fmla="*/ 0 h 66"/>
                  <a:gd name="T26" fmla="*/ 8 w 98"/>
                  <a:gd name="T27" fmla="*/ 10 h 66"/>
                  <a:gd name="T28" fmla="*/ 8 w 98"/>
                  <a:gd name="T29" fmla="*/ 10 h 66"/>
                  <a:gd name="T30" fmla="*/ 1 w 98"/>
                  <a:gd name="T31" fmla="*/ 30 h 66"/>
                  <a:gd name="T32" fmla="*/ 29 w 98"/>
                  <a:gd name="T33" fmla="*/ 54 h 66"/>
                  <a:gd name="T34" fmla="*/ 45 w 98"/>
                  <a:gd name="T35" fmla="*/ 62 h 66"/>
                  <a:gd name="T36" fmla="*/ 64 w 98"/>
                  <a:gd name="T37" fmla="*/ 66 h 66"/>
                  <a:gd name="T38" fmla="*/ 90 w 98"/>
                  <a:gd name="T39" fmla="*/ 56 h 66"/>
                  <a:gd name="T40" fmla="*/ 96 w 98"/>
                  <a:gd name="T41" fmla="*/ 37 h 66"/>
                  <a:gd name="T42" fmla="*/ 71 w 98"/>
                  <a:gd name="T43" fmla="*/ 13 h 66"/>
                  <a:gd name="T44" fmla="*/ 52 w 98"/>
                  <a:gd name="T45"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66">
                    <a:moveTo>
                      <a:pt x="61" y="51"/>
                    </a:moveTo>
                    <a:cubicBezTo>
                      <a:pt x="56" y="48"/>
                      <a:pt x="47" y="44"/>
                      <a:pt x="35" y="37"/>
                    </a:cubicBezTo>
                    <a:cubicBezTo>
                      <a:pt x="27" y="33"/>
                      <a:pt x="22" y="29"/>
                      <a:pt x="20" y="26"/>
                    </a:cubicBezTo>
                    <a:cubicBezTo>
                      <a:pt x="17" y="23"/>
                      <a:pt x="17" y="20"/>
                      <a:pt x="20" y="17"/>
                    </a:cubicBezTo>
                    <a:cubicBezTo>
                      <a:pt x="24" y="14"/>
                      <a:pt x="28" y="13"/>
                      <a:pt x="33" y="15"/>
                    </a:cubicBezTo>
                    <a:cubicBezTo>
                      <a:pt x="34" y="15"/>
                      <a:pt x="36" y="15"/>
                      <a:pt x="37" y="16"/>
                    </a:cubicBezTo>
                    <a:cubicBezTo>
                      <a:pt x="43" y="18"/>
                      <a:pt x="51" y="22"/>
                      <a:pt x="61" y="28"/>
                    </a:cubicBezTo>
                    <a:cubicBezTo>
                      <a:pt x="70" y="33"/>
                      <a:pt x="76" y="37"/>
                      <a:pt x="78" y="40"/>
                    </a:cubicBezTo>
                    <a:cubicBezTo>
                      <a:pt x="81" y="43"/>
                      <a:pt x="81" y="46"/>
                      <a:pt x="78" y="49"/>
                    </a:cubicBezTo>
                    <a:cubicBezTo>
                      <a:pt x="75" y="52"/>
                      <a:pt x="71" y="53"/>
                      <a:pt x="66" y="52"/>
                    </a:cubicBezTo>
                    <a:cubicBezTo>
                      <a:pt x="65" y="52"/>
                      <a:pt x="63" y="51"/>
                      <a:pt x="61" y="51"/>
                    </a:cubicBezTo>
                    <a:close/>
                    <a:moveTo>
                      <a:pt x="52" y="4"/>
                    </a:moveTo>
                    <a:cubicBezTo>
                      <a:pt x="44" y="1"/>
                      <a:pt x="37" y="0"/>
                      <a:pt x="32" y="0"/>
                    </a:cubicBezTo>
                    <a:cubicBezTo>
                      <a:pt x="22" y="1"/>
                      <a:pt x="14" y="4"/>
                      <a:pt x="8" y="10"/>
                    </a:cubicBezTo>
                    <a:cubicBezTo>
                      <a:pt x="8" y="10"/>
                      <a:pt x="8" y="10"/>
                      <a:pt x="8" y="10"/>
                    </a:cubicBezTo>
                    <a:cubicBezTo>
                      <a:pt x="2" y="16"/>
                      <a:pt x="0" y="23"/>
                      <a:pt x="1" y="30"/>
                    </a:cubicBezTo>
                    <a:cubicBezTo>
                      <a:pt x="3" y="37"/>
                      <a:pt x="12" y="45"/>
                      <a:pt x="29" y="54"/>
                    </a:cubicBezTo>
                    <a:cubicBezTo>
                      <a:pt x="34" y="57"/>
                      <a:pt x="40" y="60"/>
                      <a:pt x="45" y="62"/>
                    </a:cubicBezTo>
                    <a:cubicBezTo>
                      <a:pt x="52" y="64"/>
                      <a:pt x="58" y="66"/>
                      <a:pt x="64" y="66"/>
                    </a:cubicBezTo>
                    <a:cubicBezTo>
                      <a:pt x="74" y="66"/>
                      <a:pt x="83" y="63"/>
                      <a:pt x="90" y="56"/>
                    </a:cubicBezTo>
                    <a:cubicBezTo>
                      <a:pt x="96" y="50"/>
                      <a:pt x="98" y="44"/>
                      <a:pt x="96" y="37"/>
                    </a:cubicBezTo>
                    <a:cubicBezTo>
                      <a:pt x="94" y="30"/>
                      <a:pt x="86" y="22"/>
                      <a:pt x="71" y="13"/>
                    </a:cubicBezTo>
                    <a:cubicBezTo>
                      <a:pt x="64" y="9"/>
                      <a:pt x="57" y="6"/>
                      <a:pt x="5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3" name="Freeform 155"/>
              <p:cNvSpPr/>
              <p:nvPr/>
            </p:nvSpPr>
            <p:spPr bwMode="auto">
              <a:xfrm>
                <a:off x="3896" y="1953"/>
                <a:ext cx="280" cy="190"/>
              </a:xfrm>
              <a:custGeom>
                <a:avLst/>
                <a:gdLst>
                  <a:gd name="T0" fmla="*/ 51 w 118"/>
                  <a:gd name="T1" fmla="*/ 4 h 80"/>
                  <a:gd name="T2" fmla="*/ 24 w 118"/>
                  <a:gd name="T3" fmla="*/ 10 h 80"/>
                  <a:gd name="T4" fmla="*/ 20 w 118"/>
                  <a:gd name="T5" fmla="*/ 27 h 80"/>
                  <a:gd name="T6" fmla="*/ 20 w 118"/>
                  <a:gd name="T7" fmla="*/ 28 h 80"/>
                  <a:gd name="T8" fmla="*/ 12 w 118"/>
                  <a:gd name="T9" fmla="*/ 23 h 80"/>
                  <a:gd name="T10" fmla="*/ 0 w 118"/>
                  <a:gd name="T11" fmla="*/ 36 h 80"/>
                  <a:gd name="T12" fmla="*/ 79 w 118"/>
                  <a:gd name="T13" fmla="*/ 80 h 80"/>
                  <a:gd name="T14" fmla="*/ 91 w 118"/>
                  <a:gd name="T15" fmla="*/ 68 h 80"/>
                  <a:gd name="T16" fmla="*/ 34 w 118"/>
                  <a:gd name="T17" fmla="*/ 36 h 80"/>
                  <a:gd name="T18" fmla="*/ 27 w 118"/>
                  <a:gd name="T19" fmla="*/ 29 h 80"/>
                  <a:gd name="T20" fmla="*/ 30 w 118"/>
                  <a:gd name="T21" fmla="*/ 22 h 80"/>
                  <a:gd name="T22" fmla="*/ 45 w 118"/>
                  <a:gd name="T23" fmla="*/ 19 h 80"/>
                  <a:gd name="T24" fmla="*/ 49 w 118"/>
                  <a:gd name="T25" fmla="*/ 21 h 80"/>
                  <a:gd name="T26" fmla="*/ 106 w 118"/>
                  <a:gd name="T27" fmla="*/ 53 h 80"/>
                  <a:gd name="T28" fmla="*/ 118 w 118"/>
                  <a:gd name="T29" fmla="*/ 41 h 80"/>
                  <a:gd name="T30" fmla="*/ 56 w 118"/>
                  <a:gd name="T31" fmla="*/ 7 h 80"/>
                  <a:gd name="T32" fmla="*/ 51 w 118"/>
                  <a:gd name="T3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80">
                    <a:moveTo>
                      <a:pt x="51" y="4"/>
                    </a:moveTo>
                    <a:cubicBezTo>
                      <a:pt x="41" y="0"/>
                      <a:pt x="32" y="2"/>
                      <a:pt x="24" y="10"/>
                    </a:cubicBezTo>
                    <a:cubicBezTo>
                      <a:pt x="19" y="15"/>
                      <a:pt x="17" y="21"/>
                      <a:pt x="20" y="27"/>
                    </a:cubicBezTo>
                    <a:cubicBezTo>
                      <a:pt x="20" y="28"/>
                      <a:pt x="20" y="28"/>
                      <a:pt x="20" y="28"/>
                    </a:cubicBezTo>
                    <a:cubicBezTo>
                      <a:pt x="12" y="23"/>
                      <a:pt x="12" y="23"/>
                      <a:pt x="12" y="23"/>
                    </a:cubicBezTo>
                    <a:cubicBezTo>
                      <a:pt x="0" y="36"/>
                      <a:pt x="0" y="36"/>
                      <a:pt x="0" y="36"/>
                    </a:cubicBezTo>
                    <a:cubicBezTo>
                      <a:pt x="79" y="80"/>
                      <a:pt x="79" y="80"/>
                      <a:pt x="79" y="80"/>
                    </a:cubicBezTo>
                    <a:cubicBezTo>
                      <a:pt x="91" y="68"/>
                      <a:pt x="91" y="68"/>
                      <a:pt x="91" y="68"/>
                    </a:cubicBezTo>
                    <a:cubicBezTo>
                      <a:pt x="34" y="36"/>
                      <a:pt x="34" y="36"/>
                      <a:pt x="34" y="36"/>
                    </a:cubicBezTo>
                    <a:cubicBezTo>
                      <a:pt x="30" y="34"/>
                      <a:pt x="28" y="32"/>
                      <a:pt x="27" y="29"/>
                    </a:cubicBezTo>
                    <a:cubicBezTo>
                      <a:pt x="26" y="27"/>
                      <a:pt x="27" y="24"/>
                      <a:pt x="30" y="22"/>
                    </a:cubicBezTo>
                    <a:cubicBezTo>
                      <a:pt x="34" y="18"/>
                      <a:pt x="39" y="17"/>
                      <a:pt x="45" y="19"/>
                    </a:cubicBezTo>
                    <a:cubicBezTo>
                      <a:pt x="46" y="20"/>
                      <a:pt x="47" y="20"/>
                      <a:pt x="49" y="21"/>
                    </a:cubicBezTo>
                    <a:cubicBezTo>
                      <a:pt x="106" y="53"/>
                      <a:pt x="106" y="53"/>
                      <a:pt x="106" y="53"/>
                    </a:cubicBezTo>
                    <a:cubicBezTo>
                      <a:pt x="118" y="41"/>
                      <a:pt x="118" y="41"/>
                      <a:pt x="118" y="41"/>
                    </a:cubicBezTo>
                    <a:cubicBezTo>
                      <a:pt x="56" y="7"/>
                      <a:pt x="56" y="7"/>
                      <a:pt x="56" y="7"/>
                    </a:cubicBezTo>
                    <a:cubicBezTo>
                      <a:pt x="55" y="6"/>
                      <a:pt x="53" y="5"/>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4" name="Freeform 156"/>
              <p:cNvSpPr>
                <a:spLocks noEditPoints="1"/>
              </p:cNvSpPr>
              <p:nvPr/>
            </p:nvSpPr>
            <p:spPr bwMode="auto">
              <a:xfrm>
                <a:off x="3986" y="1623"/>
                <a:ext cx="442" cy="311"/>
              </a:xfrm>
              <a:custGeom>
                <a:avLst/>
                <a:gdLst>
                  <a:gd name="T0" fmla="*/ 140 w 186"/>
                  <a:gd name="T1" fmla="*/ 97 h 131"/>
                  <a:gd name="T2" fmla="*/ 41 w 186"/>
                  <a:gd name="T3" fmla="*/ 41 h 131"/>
                  <a:gd name="T4" fmla="*/ 44 w 186"/>
                  <a:gd name="T5" fmla="*/ 38 h 131"/>
                  <a:gd name="T6" fmla="*/ 62 w 186"/>
                  <a:gd name="T7" fmla="*/ 30 h 131"/>
                  <a:gd name="T8" fmla="*/ 64 w 186"/>
                  <a:gd name="T9" fmla="*/ 31 h 131"/>
                  <a:gd name="T10" fmla="*/ 146 w 186"/>
                  <a:gd name="T11" fmla="*/ 77 h 131"/>
                  <a:gd name="T12" fmla="*/ 143 w 186"/>
                  <a:gd name="T13" fmla="*/ 93 h 131"/>
                  <a:gd name="T14" fmla="*/ 140 w 186"/>
                  <a:gd name="T15" fmla="*/ 97 h 131"/>
                  <a:gd name="T16" fmla="*/ 90 w 186"/>
                  <a:gd name="T17" fmla="*/ 7 h 131"/>
                  <a:gd name="T18" fmla="*/ 32 w 186"/>
                  <a:gd name="T19" fmla="*/ 26 h 131"/>
                  <a:gd name="T20" fmla="*/ 0 w 186"/>
                  <a:gd name="T21" fmla="*/ 58 h 131"/>
                  <a:gd name="T22" fmla="*/ 130 w 186"/>
                  <a:gd name="T23" fmla="*/ 131 h 131"/>
                  <a:gd name="T24" fmla="*/ 162 w 186"/>
                  <a:gd name="T25" fmla="*/ 99 h 131"/>
                  <a:gd name="T26" fmla="*/ 165 w 186"/>
                  <a:gd name="T27" fmla="*/ 49 h 131"/>
                  <a:gd name="T28" fmla="*/ 97 w 186"/>
                  <a:gd name="T29" fmla="*/ 10 h 131"/>
                  <a:gd name="T30" fmla="*/ 90 w 186"/>
                  <a:gd name="T31" fmla="*/ 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31">
                    <a:moveTo>
                      <a:pt x="140" y="97"/>
                    </a:moveTo>
                    <a:cubicBezTo>
                      <a:pt x="41" y="41"/>
                      <a:pt x="41" y="41"/>
                      <a:pt x="41" y="41"/>
                    </a:cubicBezTo>
                    <a:cubicBezTo>
                      <a:pt x="44" y="38"/>
                      <a:pt x="44" y="38"/>
                      <a:pt x="44" y="38"/>
                    </a:cubicBezTo>
                    <a:cubicBezTo>
                      <a:pt x="51" y="31"/>
                      <a:pt x="57" y="28"/>
                      <a:pt x="62" y="30"/>
                    </a:cubicBezTo>
                    <a:cubicBezTo>
                      <a:pt x="63" y="31"/>
                      <a:pt x="63" y="31"/>
                      <a:pt x="64" y="31"/>
                    </a:cubicBezTo>
                    <a:cubicBezTo>
                      <a:pt x="146" y="77"/>
                      <a:pt x="146" y="77"/>
                      <a:pt x="146" y="77"/>
                    </a:cubicBezTo>
                    <a:cubicBezTo>
                      <a:pt x="152" y="80"/>
                      <a:pt x="151" y="86"/>
                      <a:pt x="143" y="93"/>
                    </a:cubicBezTo>
                    <a:cubicBezTo>
                      <a:pt x="140" y="97"/>
                      <a:pt x="140" y="97"/>
                      <a:pt x="140" y="97"/>
                    </a:cubicBezTo>
                    <a:close/>
                    <a:moveTo>
                      <a:pt x="90" y="7"/>
                    </a:moveTo>
                    <a:cubicBezTo>
                      <a:pt x="71" y="0"/>
                      <a:pt x="52" y="6"/>
                      <a:pt x="32" y="26"/>
                    </a:cubicBezTo>
                    <a:cubicBezTo>
                      <a:pt x="0" y="58"/>
                      <a:pt x="0" y="58"/>
                      <a:pt x="0" y="58"/>
                    </a:cubicBezTo>
                    <a:cubicBezTo>
                      <a:pt x="130" y="131"/>
                      <a:pt x="130" y="131"/>
                      <a:pt x="130" y="131"/>
                    </a:cubicBezTo>
                    <a:cubicBezTo>
                      <a:pt x="162" y="99"/>
                      <a:pt x="162" y="99"/>
                      <a:pt x="162" y="99"/>
                    </a:cubicBezTo>
                    <a:cubicBezTo>
                      <a:pt x="184" y="77"/>
                      <a:pt x="186" y="60"/>
                      <a:pt x="165" y="49"/>
                    </a:cubicBezTo>
                    <a:cubicBezTo>
                      <a:pt x="97" y="10"/>
                      <a:pt x="97" y="10"/>
                      <a:pt x="97" y="10"/>
                    </a:cubicBezTo>
                    <a:cubicBezTo>
                      <a:pt x="94" y="9"/>
                      <a:pt x="92" y="8"/>
                      <a:pt x="9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104" name="文本框 103"/>
            <p:cNvSpPr txBox="1"/>
            <p:nvPr/>
          </p:nvSpPr>
          <p:spPr>
            <a:xfrm>
              <a:off x="4049350" y="4753144"/>
              <a:ext cx="2108924" cy="279824"/>
            </a:xfrm>
            <a:prstGeom prst="rect">
              <a:avLst/>
            </a:prstGeom>
            <a:noFill/>
            <a:scene3d>
              <a:camera prst="orthographicFront">
                <a:rot lat="221802" lon="20704912" rev="1772632"/>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4466864" y="5354237"/>
              <a:ext cx="2108924" cy="279824"/>
            </a:xfrm>
            <a:prstGeom prst="rect">
              <a:avLst/>
            </a:prstGeom>
            <a:noFill/>
            <a:scene3d>
              <a:camera prst="orthographicFront">
                <a:rot lat="20567692" lon="425588" rev="1888110"/>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376194" y="5596232"/>
              <a:ext cx="2108924" cy="279824"/>
            </a:xfrm>
            <a:prstGeom prst="rect">
              <a:avLst/>
            </a:prstGeom>
            <a:noFill/>
            <a:scene3d>
              <a:camera prst="orthographicFront">
                <a:rot lat="20121942" lon="945277" rev="2090180"/>
              </a:camera>
              <a:lightRig rig="threePt" dir="t"/>
            </a:scene3d>
          </p:spPr>
          <p:txBody>
            <a:bodyPr wrap="square" rtlCol="0">
              <a:spAutoFit/>
            </a:bodyPr>
            <a:lstStyle/>
            <a:p>
              <a:pPr algn="just"/>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666775" y="976427"/>
            <a:ext cx="5579706" cy="4546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四    党和国家对加强人才培养的要求</a:t>
            </a:r>
          </a:p>
        </p:txBody>
      </p:sp>
      <p:sp>
        <p:nvSpPr>
          <p:cNvPr id="10" name="矩形 9"/>
          <p:cNvSpPr/>
          <p:nvPr/>
        </p:nvSpPr>
        <p:spPr>
          <a:xfrm>
            <a:off x="671979" y="1434711"/>
            <a:ext cx="6321063" cy="3735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1 </a:t>
            </a:r>
            <a:r>
              <a:rPr lang="zh-CN" altLang="en-US" dirty="0"/>
              <a:t>党和国家对加强人文社会科学建设，加强思想政治教育的要求。</a:t>
            </a:r>
            <a:endParaRPr lang="en-US" altLang="zh-CN" dirty="0"/>
          </a:p>
          <a:p>
            <a:r>
              <a:rPr lang="en-US" altLang="zh-CN" dirty="0"/>
              <a:t>2 </a:t>
            </a:r>
            <a:r>
              <a:rPr lang="zh-CN" altLang="en-US" dirty="0"/>
              <a:t>历史研究是一切社会科学的基础。</a:t>
            </a:r>
            <a:endParaRPr lang="en-US" altLang="zh-CN" dirty="0"/>
          </a:p>
          <a:p>
            <a:r>
              <a:rPr lang="en-US" altLang="zh-CN" dirty="0"/>
              <a:t>3 </a:t>
            </a:r>
            <a:r>
              <a:rPr lang="zh-CN" altLang="en-US" dirty="0"/>
              <a:t>高度重视新时代党和国家对人才的要求。</a:t>
            </a:r>
            <a:endParaRPr lang="en-US" altLang="zh-CN" dirty="0"/>
          </a:p>
          <a:p>
            <a:r>
              <a:rPr lang="zh-CN" altLang="en-US" dirty="0"/>
              <a:t>基础教育历史课程承载着历史学的教育功能，义务教育体系中的历史课程亦是中国特色社会主义教育体系中德育教育的重要组成部分，也是新时代人才培养的基础，在当前的形势下</a:t>
            </a:r>
            <a:r>
              <a:rPr lang="en-US" altLang="zh-CN" dirty="0"/>
              <a:t>《</a:t>
            </a:r>
            <a:r>
              <a:rPr lang="zh-CN" altLang="en-US" dirty="0"/>
              <a:t>义务教育历史课程标准</a:t>
            </a:r>
            <a:r>
              <a:rPr lang="en-US" altLang="zh-CN" dirty="0"/>
              <a:t>》</a:t>
            </a:r>
            <a:r>
              <a:rPr lang="zh-CN" altLang="en-US" dirty="0"/>
              <a:t>的修订既要贴近国内国际政治经济的发展体现信息化的发展趋势，更要贯彻党对人文社会科学建设和加强思想政治教育的要求，贯彻习近平总书记在</a:t>
            </a:r>
            <a:r>
              <a:rPr lang="en-US" altLang="zh-CN" dirty="0"/>
              <a:t>2018</a:t>
            </a:r>
            <a:r>
              <a:rPr lang="zh-CN" altLang="en-US" dirty="0"/>
              <a:t>年全国教育大会上的讲话精神与相关学科形成协同效应使立德树人的根本任务落到实处，培养德智体美劳全面发展的社会主义建设者和接班人。</a:t>
            </a:r>
            <a:endParaRPr lang="zh-CN" altLang="zh-CN" dirty="0"/>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33566" y="40827"/>
            <a:ext cx="5339883" cy="756302"/>
          </a:xfrm>
          <a:solidFill>
            <a:schemeClr val="accent1"/>
          </a:solidFill>
        </p:spPr>
        <p:txBody>
          <a:bodyPr>
            <a:noAutofit/>
          </a:bodyPr>
          <a:lstStyle/>
          <a:p>
            <a:pPr lvl="0"/>
            <a:r>
              <a:rPr lang="zh-CN" altLang="zh-CN" sz="2400" dirty="0">
                <a:solidFill>
                  <a:schemeClr val="tx1"/>
                </a:solidFill>
              </a:rPr>
              <a:t>义务教育历史课程标准修订的</a:t>
            </a:r>
            <a:r>
              <a:rPr lang="zh-CN" altLang="en-US" sz="2400" dirty="0">
                <a:solidFill>
                  <a:schemeClr val="tx1"/>
                </a:solidFill>
              </a:rPr>
              <a:t>原则</a:t>
            </a:r>
            <a:br>
              <a:rPr lang="zh-CN" altLang="zh-CN" sz="2400" dirty="0">
                <a:solidFill>
                  <a:schemeClr val="tx1"/>
                </a:solidFill>
              </a:rPr>
            </a:br>
            <a:endParaRPr lang="zh-CN" altLang="en-US" sz="2400" dirty="0">
              <a:solidFill>
                <a:schemeClr val="tx1"/>
              </a:solidFill>
            </a:endParaRPr>
          </a:p>
        </p:txBody>
      </p:sp>
      <p:sp>
        <p:nvSpPr>
          <p:cNvPr id="25" name="Freeform 16"/>
          <p:cNvSpPr>
            <a:spLocks noEditPoints="1"/>
          </p:cNvSpPr>
          <p:nvPr/>
        </p:nvSpPr>
        <p:spPr bwMode="auto">
          <a:xfrm flipH="1" flipV="1">
            <a:off x="2130930" y="2540127"/>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 name="Freeform 5"/>
          <p:cNvSpPr/>
          <p:nvPr/>
        </p:nvSpPr>
        <p:spPr bwMode="auto">
          <a:xfrm>
            <a:off x="4379203" y="800784"/>
            <a:ext cx="3334064" cy="5562600"/>
          </a:xfrm>
          <a:custGeom>
            <a:avLst/>
            <a:gdLst>
              <a:gd name="T0" fmla="*/ 952 w 1289"/>
              <a:gd name="T1" fmla="*/ 1022 h 2152"/>
              <a:gd name="T2" fmla="*/ 759 w 1289"/>
              <a:gd name="T3" fmla="*/ 1082 h 2152"/>
              <a:gd name="T4" fmla="*/ 722 w 1289"/>
              <a:gd name="T5" fmla="*/ 1071 h 2152"/>
              <a:gd name="T6" fmla="*/ 727 w 1289"/>
              <a:gd name="T7" fmla="*/ 1010 h 2152"/>
              <a:gd name="T8" fmla="*/ 672 w 1289"/>
              <a:gd name="T9" fmla="*/ 817 h 2152"/>
              <a:gd name="T10" fmla="*/ 691 w 1289"/>
              <a:gd name="T11" fmla="*/ 786 h 2152"/>
              <a:gd name="T12" fmla="*/ 770 w 1289"/>
              <a:gd name="T13" fmla="*/ 794 h 2152"/>
              <a:gd name="T14" fmla="*/ 1168 w 1289"/>
              <a:gd name="T15" fmla="*/ 397 h 2152"/>
              <a:gd name="T16" fmla="*/ 770 w 1289"/>
              <a:gd name="T17" fmla="*/ 0 h 2152"/>
              <a:gd name="T18" fmla="*/ 373 w 1289"/>
              <a:gd name="T19" fmla="*/ 397 h 2152"/>
              <a:gd name="T20" fmla="*/ 437 w 1289"/>
              <a:gd name="T21" fmla="*/ 613 h 2152"/>
              <a:gd name="T22" fmla="*/ 418 w 1289"/>
              <a:gd name="T23" fmla="*/ 650 h 2152"/>
              <a:gd name="T24" fmla="*/ 364 w 1289"/>
              <a:gd name="T25" fmla="*/ 646 h 2152"/>
              <a:gd name="T26" fmla="*/ 0 w 1289"/>
              <a:gd name="T27" fmla="*/ 1010 h 2152"/>
              <a:gd name="T28" fmla="*/ 364 w 1289"/>
              <a:gd name="T29" fmla="*/ 1373 h 2152"/>
              <a:gd name="T30" fmla="*/ 587 w 1289"/>
              <a:gd name="T31" fmla="*/ 1297 h 2152"/>
              <a:gd name="T32" fmla="*/ 618 w 1289"/>
              <a:gd name="T33" fmla="*/ 1311 h 2152"/>
              <a:gd name="T34" fmla="*/ 615 w 1289"/>
              <a:gd name="T35" fmla="*/ 1359 h 2152"/>
              <a:gd name="T36" fmla="*/ 665 w 1289"/>
              <a:gd name="T37" fmla="*/ 1536 h 2152"/>
              <a:gd name="T38" fmla="*/ 652 w 1289"/>
              <a:gd name="T39" fmla="*/ 1556 h 2152"/>
              <a:gd name="T40" fmla="*/ 567 w 1289"/>
              <a:gd name="T41" fmla="*/ 1544 h 2152"/>
              <a:gd name="T42" fmla="*/ 263 w 1289"/>
              <a:gd name="T43" fmla="*/ 1848 h 2152"/>
              <a:gd name="T44" fmla="*/ 567 w 1289"/>
              <a:gd name="T45" fmla="*/ 2152 h 2152"/>
              <a:gd name="T46" fmla="*/ 870 w 1289"/>
              <a:gd name="T47" fmla="*/ 1848 h 2152"/>
              <a:gd name="T48" fmla="*/ 832 w 1289"/>
              <a:gd name="T49" fmla="*/ 1700 h 2152"/>
              <a:gd name="T50" fmla="*/ 851 w 1289"/>
              <a:gd name="T51" fmla="*/ 1681 h 2152"/>
              <a:gd name="T52" fmla="*/ 952 w 1289"/>
              <a:gd name="T53" fmla="*/ 1696 h 2152"/>
              <a:gd name="T54" fmla="*/ 1289 w 1289"/>
              <a:gd name="T55" fmla="*/ 1359 h 2152"/>
              <a:gd name="T56" fmla="*/ 952 w 1289"/>
              <a:gd name="T57" fmla="*/ 102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9" h="2152">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8"/>
                  <a:pt x="399" y="2152"/>
                  <a:pt x="567" y="2152"/>
                </a:cubicBezTo>
                <a:cubicBezTo>
                  <a:pt x="734" y="2152"/>
                  <a:pt x="870" y="2018"/>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solidFill>
            <a:srgbClr val="C9C9C9"/>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nvGrpSpPr>
          <p:cNvPr id="29" name="组合 28"/>
          <p:cNvGrpSpPr/>
          <p:nvPr/>
        </p:nvGrpSpPr>
        <p:grpSpPr>
          <a:xfrm>
            <a:off x="5515886" y="956136"/>
            <a:ext cx="1716204" cy="1716204"/>
            <a:chOff x="1200760" y="3842075"/>
            <a:chExt cx="1784148" cy="1784148"/>
          </a:xfrm>
        </p:grpSpPr>
        <p:sp>
          <p:nvSpPr>
            <p:cNvPr id="30" name="椭圆 29"/>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1" name="椭圆 30"/>
            <p:cNvSpPr/>
            <p:nvPr/>
          </p:nvSpPr>
          <p:spPr>
            <a:xfrm>
              <a:off x="1475770" y="4117085"/>
              <a:ext cx="1234127" cy="1234127"/>
            </a:xfrm>
            <a:prstGeom prst="ellipse">
              <a:avLst/>
            </a:prstGeom>
            <a:solidFill>
              <a:srgbClr val="1D345D"/>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32" name="文本框 31"/>
          <p:cNvSpPr txBox="1"/>
          <p:nvPr/>
        </p:nvSpPr>
        <p:spPr>
          <a:xfrm>
            <a:off x="5676154" y="1414524"/>
            <a:ext cx="1374644" cy="830997"/>
          </a:xfrm>
          <a:prstGeom prst="rect">
            <a:avLst/>
          </a:prstGeom>
          <a:noFill/>
          <a:effectLst>
            <a:outerShdw blurRad="25400" dist="12700" algn="l" rotWithShape="0">
              <a:prstClr val="black">
                <a:alpha val="19000"/>
              </a:prstClr>
            </a:outerShdw>
          </a:effectLst>
        </p:spPr>
        <p:txBody>
          <a:bodyPr wrap="square" rtlCol="0">
            <a:spAutoFit/>
          </a:bodyPr>
          <a:lstStyle/>
          <a:p>
            <a:pPr algn="ctr"/>
            <a:r>
              <a:rPr lang="zh-CN" altLang="en-US"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a typeface="微软雅黑" panose="020B0503020204020204" pitchFamily="34" charset="-122"/>
              </a:rPr>
              <a:t>修</a:t>
            </a:r>
          </a:p>
        </p:txBody>
      </p:sp>
      <p:grpSp>
        <p:nvGrpSpPr>
          <p:cNvPr id="33" name="组合 32"/>
          <p:cNvGrpSpPr/>
          <p:nvPr/>
        </p:nvGrpSpPr>
        <p:grpSpPr>
          <a:xfrm>
            <a:off x="4570910" y="2703440"/>
            <a:ext cx="1530520" cy="1530520"/>
            <a:chOff x="1200760" y="3842075"/>
            <a:chExt cx="1784148" cy="1784148"/>
          </a:xfrm>
        </p:grpSpPr>
        <p:sp>
          <p:nvSpPr>
            <p:cNvPr id="34" name="椭圆 33"/>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5" name="椭圆 34"/>
            <p:cNvSpPr/>
            <p:nvPr/>
          </p:nvSpPr>
          <p:spPr>
            <a:xfrm>
              <a:off x="1475770" y="4117085"/>
              <a:ext cx="1234127" cy="1234127"/>
            </a:xfrm>
            <a:prstGeom prst="ellipse">
              <a:avLst/>
            </a:prstGeom>
            <a:solidFill>
              <a:srgbClr val="3A5585"/>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grpSp>
        <p:nvGrpSpPr>
          <p:cNvPr id="36" name="组合 35"/>
          <p:cNvGrpSpPr/>
          <p:nvPr/>
        </p:nvGrpSpPr>
        <p:grpSpPr>
          <a:xfrm>
            <a:off x="5225889" y="4957584"/>
            <a:ext cx="1223288" cy="1223288"/>
            <a:chOff x="1200760" y="3842075"/>
            <a:chExt cx="1784148" cy="1784148"/>
          </a:xfrm>
        </p:grpSpPr>
        <p:sp>
          <p:nvSpPr>
            <p:cNvPr id="37" name="椭圆 36"/>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8" name="椭圆 37"/>
            <p:cNvSpPr/>
            <p:nvPr/>
          </p:nvSpPr>
          <p:spPr>
            <a:xfrm>
              <a:off x="1475770" y="4117085"/>
              <a:ext cx="1234127" cy="1234127"/>
            </a:xfrm>
            <a:prstGeom prst="ellipse">
              <a:avLst/>
            </a:prstGeom>
            <a:solidFill>
              <a:srgbClr val="7791C1"/>
            </a:solid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grpSp>
        <p:nvGrpSpPr>
          <p:cNvPr id="39" name="组合 38"/>
          <p:cNvGrpSpPr/>
          <p:nvPr/>
        </p:nvGrpSpPr>
        <p:grpSpPr>
          <a:xfrm>
            <a:off x="6131664" y="3600460"/>
            <a:ext cx="1410056" cy="1410056"/>
            <a:chOff x="1200760" y="3842075"/>
            <a:chExt cx="1784148" cy="1784148"/>
          </a:xfrm>
        </p:grpSpPr>
        <p:sp>
          <p:nvSpPr>
            <p:cNvPr id="40" name="椭圆 39"/>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41" name="椭圆 40"/>
            <p:cNvSpPr/>
            <p:nvPr/>
          </p:nvSpPr>
          <p:spPr>
            <a:xfrm>
              <a:off x="1475770" y="4117085"/>
              <a:ext cx="1234127" cy="1234127"/>
            </a:xfrm>
            <a:prstGeom prst="ellipse">
              <a:avLst/>
            </a:prstGeom>
            <a:solidFill>
              <a:srgbClr val="4368AA"/>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42" name="文本框 41"/>
          <p:cNvSpPr txBox="1"/>
          <p:nvPr/>
        </p:nvSpPr>
        <p:spPr>
          <a:xfrm>
            <a:off x="4625120" y="2975871"/>
            <a:ext cx="1374644" cy="830997"/>
          </a:xfrm>
          <a:prstGeom prst="rect">
            <a:avLst/>
          </a:prstGeom>
          <a:noFill/>
          <a:effectLst>
            <a:outerShdw blurRad="25400" dist="12700" algn="l" rotWithShape="0">
              <a:prstClr val="black">
                <a:alpha val="19000"/>
              </a:prstClr>
            </a:outerShdw>
          </a:effectLst>
        </p:spPr>
        <p:txBody>
          <a:bodyPr wrap="square" rtlCol="0">
            <a:spAutoFit/>
          </a:bodyPr>
          <a:lstStyle/>
          <a:p>
            <a:pPr algn="ctr"/>
            <a:r>
              <a:rPr lang="zh-CN" altLang="en-US"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a typeface="微软雅黑" panose="020B0503020204020204" pitchFamily="34" charset="-122"/>
              </a:rPr>
              <a:t>订</a:t>
            </a:r>
          </a:p>
        </p:txBody>
      </p:sp>
      <p:sp>
        <p:nvSpPr>
          <p:cNvPr id="43" name="文本框 42"/>
          <p:cNvSpPr txBox="1"/>
          <p:nvPr/>
        </p:nvSpPr>
        <p:spPr>
          <a:xfrm>
            <a:off x="6154376" y="3896096"/>
            <a:ext cx="1296000" cy="830997"/>
          </a:xfrm>
          <a:prstGeom prst="rect">
            <a:avLst/>
          </a:prstGeom>
          <a:noFill/>
          <a:effectLst>
            <a:outerShdw blurRad="25400" dist="12700" algn="l" rotWithShape="0">
              <a:prstClr val="black">
                <a:alpha val="19000"/>
              </a:prstClr>
            </a:outerShdw>
          </a:effectLst>
        </p:spPr>
        <p:txBody>
          <a:bodyPr wrap="square" rtlCol="0">
            <a:spAutoFit/>
          </a:bodyPr>
          <a:lstStyle/>
          <a:p>
            <a:pPr algn="ctr"/>
            <a:r>
              <a:rPr lang="zh-CN" altLang="en-US"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a typeface="微软雅黑" panose="020B0503020204020204" pitchFamily="34" charset="-122"/>
              </a:rPr>
              <a:t>原</a:t>
            </a:r>
          </a:p>
        </p:txBody>
      </p:sp>
      <p:sp>
        <p:nvSpPr>
          <p:cNvPr id="44" name="文本框 43"/>
          <p:cNvSpPr txBox="1"/>
          <p:nvPr/>
        </p:nvSpPr>
        <p:spPr>
          <a:xfrm>
            <a:off x="5152594" y="5181972"/>
            <a:ext cx="1374644" cy="830997"/>
          </a:xfrm>
          <a:prstGeom prst="rect">
            <a:avLst/>
          </a:prstGeom>
          <a:noFill/>
          <a:effectLst>
            <a:outerShdw blurRad="25400" dist="12700" algn="l" rotWithShape="0">
              <a:prstClr val="black">
                <a:alpha val="19000"/>
              </a:prstClr>
            </a:outerShdw>
          </a:effectLst>
        </p:spPr>
        <p:txBody>
          <a:bodyPr wrap="square" rtlCol="0">
            <a:spAutoFit/>
          </a:bodyPr>
          <a:lstStyle/>
          <a:p>
            <a:pPr algn="ctr"/>
            <a:r>
              <a:rPr lang="zh-CN" altLang="en-US" sz="4800" dirty="0">
                <a:solidFill>
                  <a:prstClr val="white"/>
                </a:solidFill>
                <a:effectLst>
                  <a:outerShdw blurRad="76200" dist="63500" dir="2700000" algn="tl" rotWithShape="0">
                    <a:prstClr val="black">
                      <a:lumMod val="65000"/>
                      <a:lumOff val="35000"/>
                      <a:alpha val="40000"/>
                    </a:prstClr>
                  </a:outerShdw>
                </a:effectLst>
                <a:latin typeface="Impact" panose="020B0806030902050204" pitchFamily="34" charset="0"/>
                <a:ea typeface="微软雅黑" panose="020B0503020204020204" pitchFamily="34" charset="-122"/>
              </a:rPr>
              <a:t>则</a:t>
            </a:r>
          </a:p>
        </p:txBody>
      </p:sp>
      <p:grpSp>
        <p:nvGrpSpPr>
          <p:cNvPr id="45" name="组合 44"/>
          <p:cNvGrpSpPr/>
          <p:nvPr/>
        </p:nvGrpSpPr>
        <p:grpSpPr>
          <a:xfrm>
            <a:off x="6924573" y="2313922"/>
            <a:ext cx="4407234" cy="558588"/>
            <a:chOff x="7662559" y="1991745"/>
            <a:chExt cx="1817005" cy="370751"/>
          </a:xfrm>
        </p:grpSpPr>
        <p:sp>
          <p:nvSpPr>
            <p:cNvPr id="47" name="文本框 46"/>
            <p:cNvSpPr txBox="1"/>
            <p:nvPr/>
          </p:nvSpPr>
          <p:spPr>
            <a:xfrm>
              <a:off x="7662559" y="1991745"/>
              <a:ext cx="1817005" cy="204281"/>
            </a:xfrm>
            <a:prstGeom prst="rect">
              <a:avLst/>
            </a:prstGeom>
            <a:solidFill>
              <a:schemeClr val="accent1"/>
            </a:solidFill>
          </p:spPr>
          <p:txBody>
            <a:bodyPr wrap="square" rtlCol="0">
              <a:spAutoFit/>
            </a:bodyPr>
            <a:lstStyle/>
            <a:p>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2. </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以新修订的</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义务教育课程方案</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为依据和指导</a:t>
              </a:r>
            </a:p>
          </p:txBody>
        </p:sp>
        <p:sp>
          <p:nvSpPr>
            <p:cNvPr id="48" name="文本框 47"/>
            <p:cNvSpPr txBox="1"/>
            <p:nvPr/>
          </p:nvSpPr>
          <p:spPr>
            <a:xfrm>
              <a:off x="7916254" y="2166387"/>
              <a:ext cx="1551182" cy="196109"/>
            </a:xfrm>
            <a:prstGeom prst="rect">
              <a:avLst/>
            </a:prstGeom>
            <a:noFill/>
          </p:spPr>
          <p:txBody>
            <a:bodyPr wrap="square" rtlCol="0">
              <a:spAutoFit/>
            </a:bodyPr>
            <a:lstStyle/>
            <a:p>
              <a:pPr algn="just">
                <a:lnSpc>
                  <a:spcPct val="120000"/>
                </a:lnSpc>
              </a:pP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7302452" y="5121924"/>
            <a:ext cx="4253171" cy="765736"/>
            <a:chOff x="8044850" y="4012811"/>
            <a:chExt cx="1653625" cy="522936"/>
          </a:xfrm>
        </p:grpSpPr>
        <p:sp>
          <p:nvSpPr>
            <p:cNvPr id="51" name="文本框 50"/>
            <p:cNvSpPr txBox="1"/>
            <p:nvPr/>
          </p:nvSpPr>
          <p:spPr>
            <a:xfrm>
              <a:off x="8044850" y="4012811"/>
              <a:ext cx="1653625" cy="210187"/>
            </a:xfrm>
            <a:prstGeom prst="rect">
              <a:avLst/>
            </a:prstGeom>
            <a:solidFill>
              <a:schemeClr val="accent1"/>
            </a:solidFill>
          </p:spPr>
          <p:txBody>
            <a:bodyPr wrap="square" rtlCol="0">
              <a:spAutoFit/>
            </a:bodyPr>
            <a:lstStyle/>
            <a:p>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3.  </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立足新时代，总结经验，解决问题，继承与发展</a:t>
              </a:r>
            </a:p>
          </p:txBody>
        </p:sp>
        <p:sp>
          <p:nvSpPr>
            <p:cNvPr id="52" name="文本框 51"/>
            <p:cNvSpPr txBox="1"/>
            <p:nvPr/>
          </p:nvSpPr>
          <p:spPr>
            <a:xfrm>
              <a:off x="8078193" y="4333968"/>
              <a:ext cx="1551182" cy="201779"/>
            </a:xfrm>
            <a:prstGeom prst="rect">
              <a:avLst/>
            </a:prstGeom>
            <a:noFill/>
          </p:spPr>
          <p:txBody>
            <a:bodyPr wrap="square" rtlCol="0">
              <a:spAutoFit/>
            </a:bodyPr>
            <a:lstStyle/>
            <a:p>
              <a:pPr algn="just">
                <a:lnSpc>
                  <a:spcPct val="120000"/>
                </a:lnSpc>
              </a:pP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265604" y="1975914"/>
            <a:ext cx="3755127" cy="919118"/>
            <a:chOff x="2815926" y="5455179"/>
            <a:chExt cx="1653625" cy="436762"/>
          </a:xfrm>
        </p:grpSpPr>
        <p:sp>
          <p:nvSpPr>
            <p:cNvPr id="55" name="文本框 54"/>
            <p:cNvSpPr txBox="1"/>
            <p:nvPr/>
          </p:nvSpPr>
          <p:spPr>
            <a:xfrm>
              <a:off x="2815926" y="5674055"/>
              <a:ext cx="1653625" cy="217886"/>
            </a:xfrm>
            <a:prstGeom prst="rect">
              <a:avLst/>
            </a:prstGeom>
            <a:solidFill>
              <a:schemeClr val="accent1"/>
            </a:solidFill>
          </p:spPr>
          <p:txBody>
            <a:bodyPr wrap="square" rtlCol="0">
              <a:spAutoFit/>
            </a:bodyPr>
            <a:lstStyle/>
            <a:p>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  </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体现国家意志和国家对未来人才培养的要求</a:t>
              </a:r>
            </a:p>
          </p:txBody>
        </p:sp>
        <p:sp>
          <p:nvSpPr>
            <p:cNvPr id="56" name="文本框 55"/>
            <p:cNvSpPr txBox="1"/>
            <p:nvPr/>
          </p:nvSpPr>
          <p:spPr>
            <a:xfrm>
              <a:off x="2867099" y="5455179"/>
              <a:ext cx="1551182" cy="123042"/>
            </a:xfrm>
            <a:prstGeom prst="rect">
              <a:avLst/>
            </a:prstGeom>
            <a:noFill/>
          </p:spPr>
          <p:txBody>
            <a:bodyPr wrap="square" rtlCol="0">
              <a:spAutoFit/>
            </a:bodyPr>
            <a:lstStyle/>
            <a:p>
              <a:pPr algn="just">
                <a:lnSpc>
                  <a:spcPct val="120000"/>
                </a:lnSpc>
              </a:pP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45197" y="-52218"/>
            <a:ext cx="569167" cy="94239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01</a:t>
            </a:r>
            <a:endParaRPr lang="zh-CN" altLang="en-US" sz="2800" dirty="0"/>
          </a:p>
        </p:txBody>
      </p:sp>
      <p:sp>
        <p:nvSpPr>
          <p:cNvPr id="61" name="矩形 60"/>
          <p:cNvSpPr/>
          <p:nvPr/>
        </p:nvSpPr>
        <p:spPr>
          <a:xfrm>
            <a:off x="239935" y="3355048"/>
            <a:ext cx="4217238" cy="1276350"/>
          </a:xfrm>
          <a:prstGeom prst="rect">
            <a:avLst/>
          </a:prstGeom>
          <a:solidFill>
            <a:schemeClr val="accent1"/>
          </a:solidFill>
        </p:spPr>
        <p:txBody>
          <a:bodyPr wrap="square">
            <a:spAutoFit/>
          </a:bodyPr>
          <a:lstStyle/>
          <a:p>
            <a:r>
              <a:rPr lang="zh-CN" altLang="en-US" sz="1100" dirty="0">
                <a:solidFill>
                  <a:schemeClr val="bg1"/>
                </a:solidFill>
              </a:rPr>
              <a:t>  </a:t>
            </a:r>
            <a:r>
              <a:rPr lang="zh-CN" altLang="en-US" sz="1100" dirty="0">
                <a:solidFill>
                  <a:schemeClr val="tx1"/>
                </a:solidFill>
              </a:rPr>
              <a:t>发挥历史课程立德树人教育功能，培养有理想、有本领、有担当的时代新人。根据党的十八大，党的十九大关于学校教育要落实立德树人根本任务的要求，根据</a:t>
            </a:r>
            <a:r>
              <a:rPr lang="en-US" altLang="zh-CN" sz="1100" dirty="0">
                <a:solidFill>
                  <a:schemeClr val="tx1"/>
                </a:solidFill>
              </a:rPr>
              <a:t>《</a:t>
            </a:r>
            <a:r>
              <a:rPr lang="zh-CN" altLang="en-US" sz="1100" dirty="0">
                <a:solidFill>
                  <a:schemeClr val="tx1"/>
                </a:solidFill>
              </a:rPr>
              <a:t>教育部关于全面深化改革落实立德树人根本任务的意见</a:t>
            </a:r>
            <a:r>
              <a:rPr lang="en-US" altLang="zh-CN" sz="1100" dirty="0">
                <a:solidFill>
                  <a:schemeClr val="tx1"/>
                </a:solidFill>
              </a:rPr>
              <a:t>》</a:t>
            </a:r>
            <a:r>
              <a:rPr lang="zh-CN" altLang="en-US" sz="1100" dirty="0">
                <a:solidFill>
                  <a:schemeClr val="tx1"/>
                </a:solidFill>
              </a:rPr>
              <a:t>根据</a:t>
            </a:r>
            <a:r>
              <a:rPr lang="en-US" altLang="zh-CN" sz="1100" dirty="0">
                <a:solidFill>
                  <a:schemeClr val="tx1"/>
                </a:solidFill>
              </a:rPr>
              <a:t>2018</a:t>
            </a:r>
            <a:r>
              <a:rPr lang="zh-CN" altLang="en-US" sz="1100" dirty="0">
                <a:solidFill>
                  <a:schemeClr val="tx1"/>
                </a:solidFill>
              </a:rPr>
              <a:t>年全国教育大会的精神，本次修订工作以党和国家对基础教育人才培养的新政策作为逻辑起点和落脚点，落实中央新精神，适应教育发展新需要，迎接时代新挑战。</a:t>
            </a:r>
          </a:p>
        </p:txBody>
      </p:sp>
      <p:sp>
        <p:nvSpPr>
          <p:cNvPr id="62" name="矩形 61"/>
          <p:cNvSpPr/>
          <p:nvPr/>
        </p:nvSpPr>
        <p:spPr>
          <a:xfrm>
            <a:off x="6924300" y="2644781"/>
            <a:ext cx="4752000" cy="768350"/>
          </a:xfrm>
          <a:prstGeom prst="rect">
            <a:avLst/>
          </a:prstGeom>
          <a:solidFill>
            <a:schemeClr val="accent1"/>
          </a:solidFill>
        </p:spPr>
        <p:txBody>
          <a:bodyPr wrap="square">
            <a:spAutoFit/>
          </a:bodyPr>
          <a:lstStyle/>
          <a:p>
            <a:r>
              <a:rPr lang="zh-CN" altLang="en-US" sz="1100" dirty="0"/>
              <a:t>义务教育阶段的历史课程应以培养时代新人为总目标，坚持德育为先，聚焦核心素养，体现基础性、思想性、人文性、综合性和实践性。与此同时，要把握国际课程改革新动向，对国际历史课程的现状和发展趋势进行比较研究，突出中国特色</a:t>
            </a:r>
          </a:p>
        </p:txBody>
      </p:sp>
      <p:sp>
        <p:nvSpPr>
          <p:cNvPr id="63" name="矩形 62"/>
          <p:cNvSpPr/>
          <p:nvPr/>
        </p:nvSpPr>
        <p:spPr>
          <a:xfrm>
            <a:off x="7302452" y="5439579"/>
            <a:ext cx="4176000" cy="598805"/>
          </a:xfrm>
          <a:prstGeom prst="rect">
            <a:avLst/>
          </a:prstGeom>
          <a:solidFill>
            <a:schemeClr val="accent1"/>
          </a:solidFill>
        </p:spPr>
        <p:txBody>
          <a:bodyPr>
            <a:spAutoFit/>
          </a:bodyPr>
          <a:lstStyle/>
          <a:p>
            <a:r>
              <a:rPr lang="zh-CN" altLang="en-US" sz="1100" dirty="0"/>
              <a:t>立足党的十八大特别是党的十九大以来新时代中国特色社会主义的新发展和新要求，总结成就，提出问题、解决问题，继承与发展。</a:t>
            </a:r>
          </a:p>
        </p:txBody>
      </p:sp>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726790" y="133216"/>
          <a:ext cx="6376651" cy="5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615996" y="912197"/>
            <a:ext cx="10319482" cy="3575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课程标准明确了义务教育历史课程的性质，是学生在马克思主义唯物史观指导下，了解中外历史发展进程，传承人类文明，提高人文素养的课程。这里涉及几个层面，</a:t>
            </a: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    一、义务教育历史课程要以唯物史观为指导，坚持用唯物史观的立场、观点和方法对历史进行叙述和解释。使学生能够全面、正确、辩证地认识历史。</a:t>
            </a: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   二、义务教育历史课程的内涵中外历史发展进程，使学生全面了解人类历史的总体情况和具体情况。                                  </a:t>
            </a: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   三、 历史教育课程承担着传承人类文明的使命，使学生通过学习了解历史上人类文明的成果，树立发扬人类文明的信念。</a:t>
            </a: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   四，义务教育历史课程对提升学生的人文素养是非常重要的，使学生能够学史明理、学史增信、学史崇德，学史力行，有助于学生形成正确的世界观、人生观、价值观和历史观 。</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0" name="图片 69"/>
          <p:cNvPicPr>
            <a:picLocks noChangeAspect="1"/>
          </p:cNvPicPr>
          <p:nvPr/>
        </p:nvPicPr>
        <p:blipFill rotWithShape="1">
          <a:blip r:embed="rId8" cstate="print">
            <a:extLst>
              <a:ext uri="{28A0092B-C50C-407E-A947-70E740481C1C}">
                <a14:useLocalDpi xmlns:a14="http://schemas.microsoft.com/office/drawing/2010/main" val="0"/>
              </a:ext>
            </a:extLst>
          </a:blip>
          <a:srcRect l="3166" t="42927" r="3166"/>
          <a:stretch>
            <a:fillRect/>
          </a:stretch>
        </p:blipFill>
        <p:spPr>
          <a:xfrm>
            <a:off x="-10795" y="2896235"/>
            <a:ext cx="12213590" cy="3562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MeY+OQ6vjop1Hp1h7m0/xiw9NN03dx3B/N+3p5+MuwIl4fgpZZPE1e7RoJIYUCKuAm2ZRkyNHy/E3NLmzr2kII="/>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9402</Words>
  <PresentationFormat>宽屏</PresentationFormat>
  <Paragraphs>453</Paragraphs>
  <Slides>32</Slides>
  <Notes>32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宋体</vt:lpstr>
      <vt:lpstr>微软雅黑</vt:lpstr>
      <vt:lpstr>Aharoni</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义务教育历史课程标准修订的原则 </vt:lpstr>
      <vt:lpstr>PowerPoint 演示文稿</vt:lpstr>
      <vt:lpstr>02</vt:lpstr>
      <vt:lpstr>PowerPoint 演示文稿</vt:lpstr>
      <vt:lpstr>PowerPoint 演示文稿</vt:lpstr>
      <vt:lpstr>PowerPoint 演示文稿</vt:lpstr>
      <vt:lpstr>PowerPoint 演示文稿</vt:lpstr>
      <vt:lpstr>PowerPoint 演示文稿</vt:lpstr>
      <vt:lpstr>PowerPoint 演示文稿</vt:lpstr>
      <vt:lpstr>义务教育历史课程教学建议 </vt:lpstr>
      <vt:lpstr>义务教育历史课程教学建议 </vt:lpstr>
      <vt:lpstr>义务教育历史课程教学建议 </vt:lpstr>
      <vt:lpstr>义务教育历史课程教学建议 </vt:lpstr>
      <vt:lpstr>义务教育历史课程教学建议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2022-11-12T07:10:00Z</dcterms:created>
  <dcterms:modified xsi:type="dcterms:W3CDTF">2024-03-03T00:44:51Z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2052-11.1.0.9021</vt:lpwstr>
  </property>
</Properties>
</file>