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34"/>
  </p:handoutMasterIdLst>
  <p:sldIdLst>
    <p:sldId id="270" r:id="rId3"/>
    <p:sldId id="320" r:id="rId5"/>
    <p:sldId id="275" r:id="rId6"/>
    <p:sldId id="290" r:id="rId7"/>
    <p:sldId id="292" r:id="rId8"/>
    <p:sldId id="293" r:id="rId9"/>
    <p:sldId id="294" r:id="rId10"/>
    <p:sldId id="295" r:id="rId11"/>
    <p:sldId id="291" r:id="rId12"/>
    <p:sldId id="304" r:id="rId13"/>
    <p:sldId id="305" r:id="rId14"/>
    <p:sldId id="274" r:id="rId15"/>
    <p:sldId id="316" r:id="rId16"/>
    <p:sldId id="317" r:id="rId17"/>
    <p:sldId id="296" r:id="rId18"/>
    <p:sldId id="346" r:id="rId19"/>
    <p:sldId id="347" r:id="rId20"/>
    <p:sldId id="323" r:id="rId21"/>
    <p:sldId id="324" r:id="rId22"/>
    <p:sldId id="307" r:id="rId23"/>
    <p:sldId id="348" r:id="rId24"/>
    <p:sldId id="321" r:id="rId25"/>
    <p:sldId id="308" r:id="rId26"/>
    <p:sldId id="349" r:id="rId27"/>
    <p:sldId id="268" r:id="rId28"/>
    <p:sldId id="286" r:id="rId29"/>
    <p:sldId id="318" r:id="rId30"/>
    <p:sldId id="325" r:id="rId31"/>
    <p:sldId id="345" r:id="rId32"/>
    <p:sldId id="319" r:id="rId33"/>
  </p:sldIdLst>
  <p:sldSz cx="12192000" cy="6858000"/>
  <p:notesSz cx="6858000" cy="9144000"/>
  <p:custDataLst>
    <p:tags r:id="rId38"/>
  </p:custDataLst>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F9"/>
    <a:srgbClr val="FEE1F3"/>
    <a:srgbClr val="000000"/>
    <a:srgbClr val="292C48"/>
    <a:srgbClr val="2C2D39"/>
    <a:srgbClr val="242630"/>
    <a:srgbClr val="2A1F43"/>
    <a:srgbClr val="0C1B43"/>
    <a:srgbClr val="1D2225"/>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37" autoAdjust="0"/>
  </p:normalViewPr>
  <p:slideViewPr>
    <p:cSldViewPr snapToGrid="0" snapToObjects="1">
      <p:cViewPr varScale="1">
        <p:scale>
          <a:sx n="77" d="100"/>
          <a:sy n="77" d="100"/>
        </p:scale>
        <p:origin x="182" y="67"/>
      </p:cViewPr>
      <p:guideLst/>
    </p:cSldViewPr>
  </p:slideViewPr>
  <p:notesTextViewPr>
    <p:cViewPr>
      <p:scale>
        <a:sx n="1" d="1"/>
        <a:sy n="1" d="1"/>
      </p:scale>
      <p:origin x="0" y="0"/>
    </p:cViewPr>
  </p:notesTextViewPr>
  <p:notesViewPr>
    <p:cSldViewPr snapToGrid="0" snapToObjects="1">
      <p:cViewPr varScale="1">
        <p:scale>
          <a:sx n="120" d="100"/>
          <a:sy n="120" d="100"/>
        </p:scale>
        <p:origin x="5040"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8.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24FD3F4-0FD3-4FDD-93B1-6E37022C4D3C}" type="datetime1">
              <a:rPr lang="zh-CN" alt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icrosoft YaHei UI" panose="020B0503020204020204" pitchFamily="34" charset="-122"/>
              <a:ea typeface="Microsoft YaHei UI"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icrosoft YaHei UI" panose="020B0503020204020204" pitchFamily="34" charset="-122"/>
                <a:ea typeface="Microsoft YaHei UI" panose="020B0503020204020204" pitchFamily="34" charset="-122"/>
              </a:rPr>
            </a:fld>
            <a:endParaRPr lang="en-US" dirty="0">
              <a:latin typeface="Microsoft YaHei UI" panose="020B0503020204020204" pitchFamily="34" charset="-122"/>
              <a:ea typeface="Microsoft YaHei UI" panose="020B0503020204020204" pitchFamily="34" charset="-122"/>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B855F6AB-8B2D-4C8E-B1E3-DA8942A7744B}" type="datetime1">
              <a:rPr lang="zh-CN" altLang="en-US" smtClean="0"/>
            </a:fld>
            <a:endParaRPr 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noProof="0" dirty="0"/>
              <a:t>单击此处编辑母版文本样式</a:t>
            </a:r>
            <a:endParaRPr lang="en-US" noProof="0" dirty="0"/>
          </a:p>
          <a:p>
            <a:pPr lvl="1" rtl="0"/>
            <a:r>
              <a:rPr lang="en-US" noProof="0" dirty="0"/>
              <a:t>第二级</a:t>
            </a:r>
            <a:endParaRPr lang="en-US" noProof="0" dirty="0"/>
          </a:p>
          <a:p>
            <a:pPr lvl="2" rtl="0"/>
            <a:r>
              <a:rPr lang="en-US" noProof="0" dirty="0"/>
              <a:t>第三级</a:t>
            </a:r>
            <a:endParaRPr lang="en-US" noProof="0" dirty="0"/>
          </a:p>
          <a:p>
            <a:pPr lvl="3" rtl="0"/>
            <a:r>
              <a:rPr lang="en-US" noProof="0" dirty="0"/>
              <a:t>第四级</a:t>
            </a:r>
            <a:endParaRPr lang="en-US" noProof="0" dirty="0"/>
          </a:p>
          <a:p>
            <a:pPr lvl="4" rtl="0"/>
            <a:r>
              <a:rPr lang="en-US" noProof="0" dirty="0"/>
              <a:t>第五级</a:t>
            </a:r>
            <a:endParaRPr lang="en-US" noProof="0"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DB303FA8-A3F3-7640-B13D-36C73B3E5587}" type="slidenum">
              <a:rPr lang="en-US" smtClean="0"/>
            </a:fld>
            <a:endParaRPr lang="en-US" dirty="0"/>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例如新教材里面的</a:t>
            </a:r>
            <a:r>
              <a:rPr lang="en-US" altLang="zh-CN" dirty="0"/>
              <a:t>“</a:t>
            </a:r>
            <a:r>
              <a:rPr lang="zh-CN" altLang="en-US" dirty="0"/>
              <a:t>问题探究</a:t>
            </a:r>
            <a:r>
              <a:rPr lang="en-US" altLang="zh-CN" dirty="0"/>
              <a:t>”“</a:t>
            </a:r>
            <a:r>
              <a:rPr lang="zh-CN" altLang="en-US" dirty="0"/>
              <a:t>学思之窗</a:t>
            </a:r>
            <a:r>
              <a:rPr lang="en-US" altLang="zh-CN" dirty="0"/>
              <a:t>”“</a:t>
            </a:r>
            <a:r>
              <a:rPr lang="zh-CN" altLang="en-US" dirty="0"/>
              <a:t>史料阅读</a:t>
            </a:r>
            <a:r>
              <a:rPr lang="en-US" altLang="zh-CN" dirty="0"/>
              <a:t>”</a:t>
            </a:r>
            <a:r>
              <a:rPr lang="zh-CN" altLang="en-US" dirty="0"/>
              <a:t>等，既提供了材料，也设计了思考题，引用的材料也多是一手史料，因此我认为是可以直接拿来进行史料教学了。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马克思主义对于高一的学生来讲是既是熟悉的又是陌生的。从初中开始，学生就从课堂上、社会上不断听过马克思主义，但对于为什么马克思主义会对近代中国的青年产生巨大的吸引力，学生是不明所以的。利用材料信息让学生明白是马克思主义自身的魅力折服了当时中国的知识分子，那马克思主义的魅力何在、马克思主义具体的原理是什么等问题必然会引起部分学生的好奇心，这就激发了学生对马克思主义的兴趣，为学生将来学习和接受马克思主义打下心理基础。</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sym typeface="+mn-ea"/>
              </a:rPr>
              <a:t>红山文化在北方辽河上游，良渚文化在南方长江下游，地图上有具体位置</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通过春秋与战国的形势图以及历史纵横里的</a:t>
            </a:r>
            <a:r>
              <a:rPr lang="en-US" altLang="zh-CN" dirty="0"/>
              <a:t>“</a:t>
            </a:r>
            <a:r>
              <a:rPr lang="zh-CN" altLang="en-US" dirty="0"/>
              <a:t>华夏认同</a:t>
            </a:r>
            <a:r>
              <a:rPr lang="en-US" altLang="zh-CN" dirty="0"/>
              <a:t>”</a:t>
            </a:r>
            <a:r>
              <a:rPr lang="zh-CN" altLang="en-US" dirty="0"/>
              <a:t>，让学生了解到中华大地各民族统一趋势日渐明显并出现华夏认同。这节课我采用的都是教材里的图片、地图、文字材料，就足以把中华文明多源性与统一性都讲述清楚了。教材里还有很多图片文字资料等待着老师们去挖掘。小结：综上所述，我们可以说，教材教参处处是</a:t>
            </a:r>
            <a:r>
              <a:rPr lang="en-US" altLang="zh-CN" dirty="0"/>
              <a:t>“</a:t>
            </a:r>
            <a:r>
              <a:rPr lang="zh-CN" altLang="en-US" dirty="0"/>
              <a:t>史料</a:t>
            </a:r>
            <a:r>
              <a:rPr lang="en-US" altLang="zh-CN" dirty="0">
                <a:sym typeface="+mn-ea"/>
              </a:rPr>
              <a:t>”</a:t>
            </a:r>
            <a:r>
              <a:rPr lang="zh-CN" altLang="en-US" dirty="0">
                <a:sym typeface="+mn-ea"/>
              </a:rPr>
              <a:t>。</a:t>
            </a:r>
            <a:endParaRPr lang="zh-CN" altLang="en-US" dirty="0">
              <a:sym typeface="+mn-ea"/>
            </a:endParaRPr>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43048044-98C3-4BF6-88F4-F3A19352CC6B}" type="datetime1">
              <a:rPr lang="zh-CN" alt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通过各种渠道搜集到的史料要进行细致的分类整理。</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在讲述王安石变法的时候，</a:t>
            </a:r>
            <a:r>
              <a:rPr lang="en-US" dirty="0"/>
              <a:t>通过提供不同时代对王安石变法的评价，让学生分组讨论，对同一历史事件进行多角度的解读，避免学生对变法结果和影响的简单化描述，避免学生对改革产生必肯定</a:t>
            </a:r>
            <a:r>
              <a:rPr lang="zh-CN" altLang="en-US" dirty="0"/>
              <a:t>评价</a:t>
            </a:r>
            <a:r>
              <a:rPr lang="en-US" dirty="0"/>
              <a:t>的固化思维。</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第一首诗是肯定评价，第二首诗是否定评价。</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培养史料</a:t>
            </a:r>
            <a:r>
              <a:rPr lang="zh-CN" altLang="en-US" dirty="0"/>
              <a:t>实证</a:t>
            </a:r>
            <a:r>
              <a:rPr lang="en-US" dirty="0"/>
              <a:t>素养，</a:t>
            </a:r>
            <a:r>
              <a:rPr lang="zh-CN" altLang="en-US" dirty="0"/>
              <a:t>可以设计有梯度的问题，帮助学生搭建出有层次的</a:t>
            </a:r>
            <a:r>
              <a:rPr lang="en-US" altLang="zh-CN" dirty="0"/>
              <a:t>“</a:t>
            </a:r>
            <a:r>
              <a:rPr lang="zh-CN" altLang="en-US" dirty="0"/>
              <a:t>脚手架</a:t>
            </a:r>
            <a:r>
              <a:rPr lang="en-US" altLang="zh-CN" dirty="0"/>
              <a:t>“</a:t>
            </a:r>
            <a:r>
              <a:rPr lang="zh-CN" altLang="en-US" dirty="0"/>
              <a:t>，</a:t>
            </a:r>
            <a:r>
              <a:rPr lang="en-US" dirty="0">
                <a:sym typeface="+mn-ea"/>
              </a:rPr>
              <a:t>引导学生对史料对比分析</a:t>
            </a:r>
            <a:r>
              <a:rPr lang="zh-CN" altLang="en-US" dirty="0">
                <a:sym typeface="+mn-ea"/>
              </a:rPr>
              <a:t>，进行史料互证。</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EE3D6AE6-F73B-41E4-A43A-9BEB7FCD4A9C}" type="datetime1">
              <a:rPr lang="zh-CN" alt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en-US" dirty="0"/>
              <a:t>1.</a:t>
            </a:r>
            <a:r>
              <a:rPr lang="zh-CN" altLang="en-US" dirty="0"/>
              <a:t>伏尔泰认为：中国史开明的君主制国家（开明君主专制）。依据：皇帝是英明、睿智（或贤能的君主）；法律与伦理道德相结合，有扬善的作用（或仁义的法律）。孟德斯鸠认为：中国是君主专制国家。依据：君主集国家大权于一身；法律取决于君主意志，君主掌握立法和司法权。</a:t>
            </a:r>
            <a:endParaRPr lang="zh-CN" altLang="en-US" dirty="0"/>
          </a:p>
          <a:p>
            <a:pPr rtl="0"/>
            <a:r>
              <a:rPr lang="en-US" altLang="zh-CN" dirty="0"/>
              <a:t>2.</a:t>
            </a:r>
            <a:r>
              <a:rPr lang="zh-CN" altLang="en-US" dirty="0"/>
              <a:t>来源：第一种是出版物上传教士提供的信息。第二种是直接与在华或曾经赴华的传教士交流信息。第二种更可信。因为第二种方式相当于获得第一手史料，第一手史料更可信。</a:t>
            </a:r>
            <a:endParaRPr lang="zh-CN" altLang="en-US" dirty="0"/>
          </a:p>
          <a:p>
            <a:pPr rtl="0"/>
            <a:r>
              <a:rPr lang="en-US" altLang="zh-CN" dirty="0"/>
              <a:t>3.</a:t>
            </a:r>
            <a:r>
              <a:rPr lang="zh-CN" altLang="en-US" dirty="0"/>
              <a:t>原因：信息来源途径有限、对中国的了解不充分；伏尔泰主张开明君主制、孟德斯鸠主张三权分立。启示：要理性对待中国形象的不同看法；加强中外交流，展示中国真实形象。</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学习完第</a:t>
            </a:r>
            <a:r>
              <a:rPr lang="en-US" altLang="zh-CN" dirty="0"/>
              <a:t>9</a:t>
            </a:r>
            <a:r>
              <a:rPr lang="zh-CN" altLang="en-US" dirty="0"/>
              <a:t>课美国内战后，可以设计以上问题来锻炼学生搜集史料，以及运用史料来论证观点的能力。</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我们很多教师都知道课标要求以及核心素养的要求，但那只是</a:t>
            </a:r>
            <a:r>
              <a:rPr lang="en-US" altLang="zh-CN" dirty="0"/>
              <a:t>“</a:t>
            </a:r>
            <a:r>
              <a:rPr lang="zh-CN" altLang="en-US" dirty="0"/>
              <a:t>知</a:t>
            </a:r>
            <a:r>
              <a:rPr lang="en-US" altLang="zh-CN" dirty="0"/>
              <a:t>”</a:t>
            </a:r>
            <a:r>
              <a:rPr lang="zh-CN" altLang="en-US" dirty="0"/>
              <a:t>，还要有</a:t>
            </a:r>
            <a:r>
              <a:rPr lang="en-US" altLang="zh-CN" dirty="0"/>
              <a:t>“</a:t>
            </a:r>
            <a:r>
              <a:rPr lang="zh-CN" altLang="en-US" dirty="0"/>
              <a:t>行</a:t>
            </a:r>
            <a:r>
              <a:rPr lang="en-US" altLang="zh-CN" dirty="0"/>
              <a:t>”</a:t>
            </a:r>
            <a:r>
              <a:rPr lang="zh-CN" altLang="en-US" dirty="0"/>
              <a:t>，要落实到实践才能真正推动教学进步</a:t>
            </a:r>
            <a:endParaRPr lang="zh-CN" altLang="en-US" dirty="0"/>
          </a:p>
        </p:txBody>
      </p:sp>
      <p:sp>
        <p:nvSpPr>
          <p:cNvPr id="4" name="日期占位符 3"/>
          <p:cNvSpPr>
            <a:spLocks noGrp="1"/>
          </p:cNvSpPr>
          <p:nvPr>
            <p:ph type="dt" idx="1"/>
          </p:nvPr>
        </p:nvSpPr>
        <p:spPr/>
        <p:txBody>
          <a:bodyPr/>
          <a:lstStyle/>
          <a:p>
            <a:fld id="{B855F6AB-8B2D-4C8E-B1E3-DA8942A7744B}" type="datetime1">
              <a:rPr lang="zh-CN" altLang="en-US" smtClean="0"/>
            </a:fld>
            <a:endParaRPr lang="en-US" dirty="0"/>
          </a:p>
        </p:txBody>
      </p:sp>
      <p:sp>
        <p:nvSpPr>
          <p:cNvPr id="5" name="灯片编号占位符 4"/>
          <p:cNvSpPr>
            <a:spLocks noGrp="1"/>
          </p:cNvSpPr>
          <p:nvPr>
            <p:ph type="sldNum" sz="quarter" idx="5"/>
          </p:nvPr>
        </p:nvSpPr>
        <p:spPr/>
        <p:txBody>
          <a:bodyPr/>
          <a:lstStyle/>
          <a:p>
            <a:fld id="{DB303FA8-A3F3-7640-B13D-36C73B3E5587}"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史料实证水平</a:t>
            </a:r>
            <a:r>
              <a:rPr lang="en-US" altLang="zh-CN" dirty="0"/>
              <a:t>2</a:t>
            </a:r>
            <a:r>
              <a:rPr lang="zh-CN" altLang="en-US" dirty="0"/>
              <a:t>是要求能够认识不同类型的史料所具有的不同价值；史料实证水平</a:t>
            </a:r>
            <a:r>
              <a:rPr lang="en-US" altLang="zh-CN" dirty="0"/>
              <a:t>4</a:t>
            </a:r>
            <a:r>
              <a:rPr lang="zh-CN" altLang="en-US" dirty="0"/>
              <a:t>是要求在对历史问题进行探究的过程中，能够恰当地运用史料对所探究问题进行论述。史料实证水平</a:t>
            </a:r>
            <a:r>
              <a:rPr lang="en-US" altLang="zh-CN" dirty="0"/>
              <a:t>1</a:t>
            </a:r>
            <a:r>
              <a:rPr lang="zh-CN" altLang="en-US" dirty="0"/>
              <a:t>是要求知道史料的多种类型，能够从多种渠道获取材料解答某一历史问题。新高考历史试题都是以新材料、新情境作为切入点，因此我认为进行史料教学、落实史料实证素养是有效应对新高考的方法之一。</a:t>
            </a:r>
            <a:endParaRPr lang="en-US" altLang="zh-CN"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B0ED8DF9-4541-41CA-912C-03E157EA6FDB}" type="datetime1">
              <a:rPr lang="zh-CN" alt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因此，一线教师只要把历史学科核心素养落实了，就是把铸魂育人落到实处。下面就历史学科核心素养中的史料实证方面跟大家一起探讨如何把的新教材中的历史学科育人价值落到实处。</a:t>
            </a:r>
            <a:endParaRPr lang="zh-CN" alt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只有在明确各水平等级的详细要求才能更好地指导日常教学工作。</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94D3E5AB-FD99-40EC-9502-17319D0398BD}" type="datetime1">
              <a:rPr lang="zh-CN" alt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rtlCol="0"/>
          <a:lstStyle/>
          <a:p>
            <a:pPr rtl="0"/>
            <a:r>
              <a:rPr lang="zh-CN" altLang="en-US" dirty="0"/>
              <a:t>部编版高中历史新教材比原来的旧版教材增加了许多栏目，其中“历史纵横”、“史料阅读”、“学思之窗”、“问题探究”等为一线教师提供了不少史料或材料。配套的教参为每课都准备了详尽的“参考资料”，“参考资料”里面既有一手史料，也有展示学术观点的材料。以新教材和教参为依据，进行文字、表格、图片等多种形式史料的选择，为史料实证能力的培养提供足够多的史料。</a:t>
            </a:r>
            <a:endParaRPr lang="en-US" dirty="0"/>
          </a:p>
        </p:txBody>
      </p:sp>
      <p:sp>
        <p:nvSpPr>
          <p:cNvPr id="4" name="幻灯片编号占位符 3"/>
          <p:cNvSpPr>
            <a:spLocks noGrp="1"/>
          </p:cNvSpPr>
          <p:nvPr>
            <p:ph type="sldNum" sz="quarter" idx="10"/>
          </p:nvPr>
        </p:nvSpPr>
        <p:spPr/>
        <p:txBody>
          <a:bodyPr rtlCol="0"/>
          <a:lstStyle/>
          <a:p>
            <a:pPr rtl="0"/>
            <a:fld id="{DB303FA8-A3F3-7640-B13D-36C73B3E5587}" type="slidenum">
              <a:rPr lang="en-US" smtClean="0"/>
            </a:fld>
            <a:endParaRPr lang="en-US" dirty="0"/>
          </a:p>
        </p:txBody>
      </p:sp>
      <p:sp>
        <p:nvSpPr>
          <p:cNvPr id="5" name="日期占位符 4"/>
          <p:cNvSpPr>
            <a:spLocks noGrp="1"/>
          </p:cNvSpPr>
          <p:nvPr>
            <p:ph type="dt" idx="1"/>
          </p:nvPr>
        </p:nvSpPr>
        <p:spPr/>
        <p:txBody>
          <a:bodyPr/>
          <a:lstStyle/>
          <a:p>
            <a:fld id="{692880BD-994F-4405-B190-251B440E64E7}" type="datetime1">
              <a:rPr lang="zh-CN" alt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accent6">
            <a:alpha val="30000"/>
          </a:schemeClr>
        </a:solidFill>
        <a:effectLst/>
      </p:bgPr>
    </p:bg>
    <p:spTree>
      <p:nvGrpSpPr>
        <p:cNvPr id="1" name=""/>
        <p:cNvGrpSpPr/>
        <p:nvPr/>
      </p:nvGrpSpPr>
      <p:grpSpPr>
        <a:xfrm>
          <a:off x="0" y="0"/>
          <a:ext cx="0" cy="0"/>
          <a:chOff x="0" y="0"/>
          <a:chExt cx="0" cy="0"/>
        </a:xfrm>
      </p:grpSpPr>
      <p:sp>
        <p:nvSpPr>
          <p:cNvPr id="13" name="任意多边形：形状 20"/>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4" name="任意多边形：形状 19"/>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6" name="图片占位符 7"/>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6" name="标题 1"/>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defRPr sz="7200" b="1" i="0">
                <a:solidFill>
                  <a:schemeClr val="bg1"/>
                </a:solidFill>
                <a:latin typeface="Microsoft YaHei UI" panose="020B0503020204020204" pitchFamily="34" charset="-122"/>
                <a:ea typeface="Microsoft YaHei UI" panose="020B0503020204020204" pitchFamily="34" charset="-122"/>
              </a:defRPr>
            </a:lvl1pPr>
          </a:lstStyle>
          <a:p>
            <a:pPr rtl="0"/>
            <a:r>
              <a:rPr lang="en-US" noProof="0"/>
              <a:t>标题</a:t>
            </a:r>
            <a:endParaRPr lang="en-US" noProof="0"/>
          </a:p>
        </p:txBody>
      </p:sp>
      <p:sp>
        <p:nvSpPr>
          <p:cNvPr id="7" name="副标题 2"/>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000" b="1" i="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副标题</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1"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3" name="直接连接符​​(S) 2"/>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内容占位符 3"/>
          <p:cNvSpPr>
            <a:spLocks noGrp="1"/>
          </p:cNvSpPr>
          <p:nvPr>
            <p:ph sz="quarter" idx="10"/>
          </p:nvPr>
        </p:nvSpPr>
        <p:spPr>
          <a:xfrm>
            <a:off x="838200" y="1265238"/>
            <a:ext cx="10524344" cy="4911725"/>
          </a:xfrm>
        </p:spPr>
        <p:txBody>
          <a:bodyPr rtlCol="0"/>
          <a:lstStyle>
            <a:lvl1pPr>
              <a:defRPr>
                <a:latin typeface="Microsoft YaHei UI" panose="020B0503020204020204" pitchFamily="34" charset="-122"/>
                <a:ea typeface="Microsoft YaHei UI" panose="020B0503020204020204" pitchFamily="34" charset="-122"/>
              </a:defRPr>
            </a:lvl1pPr>
            <a:lvl2pPr>
              <a:defRPr>
                <a:latin typeface="Microsoft YaHei UI" panose="020B0503020204020204" pitchFamily="34" charset="-122"/>
                <a:ea typeface="Microsoft YaHei UI" panose="020B0503020204020204" pitchFamily="34" charset="-122"/>
              </a:defRPr>
            </a:lvl2pPr>
            <a:lvl3pPr>
              <a:defRPr>
                <a:latin typeface="Microsoft YaHei UI" panose="020B0503020204020204" pitchFamily="34" charset="-122"/>
                <a:ea typeface="Microsoft YaHei UI" panose="020B0503020204020204" pitchFamily="34" charset="-122"/>
              </a:defRPr>
            </a:lvl3pPr>
            <a:lvl4pPr>
              <a:defRPr>
                <a:latin typeface="Microsoft YaHei UI" panose="020B0503020204020204" pitchFamily="34" charset="-122"/>
                <a:ea typeface="Microsoft YaHei UI" panose="020B0503020204020204" pitchFamily="34" charset="-122"/>
              </a:defRPr>
            </a:lvl4pPr>
            <a:lvl5pPr>
              <a:defRPr>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endParaRPr lang="zh-CN" altLang="en-US" noProof="0"/>
          </a:p>
          <a:p>
            <a:pPr lvl="1" rtl="0"/>
            <a:r>
              <a:rPr lang="zh-CN" altLang="en-US" noProof="0"/>
              <a:t>二级</a:t>
            </a:r>
            <a:endParaRPr lang="zh-CN" altLang="en-US" noProof="0"/>
          </a:p>
          <a:p>
            <a:pPr lvl="2" rtl="0"/>
            <a:r>
              <a:rPr lang="zh-CN" altLang="en-US" noProof="0"/>
              <a:t>三级</a:t>
            </a:r>
            <a:endParaRPr lang="zh-CN" altLang="en-US" noProof="0"/>
          </a:p>
          <a:p>
            <a:pPr lvl="3" rtl="0"/>
            <a:r>
              <a:rPr lang="zh-CN" altLang="en-US" noProof="0"/>
              <a:t>四级</a:t>
            </a:r>
            <a:endParaRPr lang="zh-CN" altLang="en-US" noProof="0"/>
          </a:p>
          <a:p>
            <a:pPr lvl="4" rtl="0"/>
            <a:r>
              <a:rPr lang="zh-CN" altLang="en-US" noProof="0"/>
              <a:t>五级</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项内容 ">
    <p:bg>
      <p:bgPr>
        <a:solidFill>
          <a:schemeClr val="accent6">
            <a:alpha val="30000"/>
          </a:schemeClr>
        </a:solidFill>
        <a:effectLst/>
      </p:bgPr>
    </p:bg>
    <p:spTree>
      <p:nvGrpSpPr>
        <p:cNvPr id="1" name=""/>
        <p:cNvGrpSpPr/>
        <p:nvPr/>
      </p:nvGrpSpPr>
      <p:grpSpPr>
        <a:xfrm>
          <a:off x="0" y="0"/>
          <a:ext cx="0" cy="0"/>
          <a:chOff x="0" y="0"/>
          <a:chExt cx="0" cy="0"/>
        </a:xfrm>
      </p:grpSpPr>
      <p:sp>
        <p:nvSpPr>
          <p:cNvPr id="9" name="任意多边形(F) 5"/>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lstStyle/>
          <a:p>
            <a:pPr rtl="0"/>
            <a:endParaRPr lang="en-US" noProof="0" dirty="0">
              <a:latin typeface="Microsoft YaHei UI" panose="020B0503020204020204" pitchFamily="34" charset="-122"/>
              <a:ea typeface="Microsoft YaHei UI" panose="020B0503020204020204" pitchFamily="34" charset="-122"/>
            </a:endParaRPr>
          </a:p>
        </p:txBody>
      </p:sp>
      <p:sp>
        <p:nvSpPr>
          <p:cNvPr id="10" name="长方形 9"/>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5" name="图片占位符 14"/>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7" name="标题 1"/>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8" name="直接连接符​​(S) 7"/>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838200" y="1265238"/>
            <a:ext cx="4791637" cy="4911725"/>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bg>
      <p:bgPr>
        <a:solidFill>
          <a:schemeClr val="accent6">
            <a:alpha val="30000"/>
          </a:schemeClr>
        </a:solidFill>
        <a:effectLst/>
      </p:bgPr>
    </p:bg>
    <p:spTree>
      <p:nvGrpSpPr>
        <p:cNvPr id="1" name=""/>
        <p:cNvGrpSpPr/>
        <p:nvPr/>
      </p:nvGrpSpPr>
      <p:grpSpPr>
        <a:xfrm>
          <a:off x="0" y="0"/>
          <a:ext cx="0" cy="0"/>
          <a:chOff x="0" y="0"/>
          <a:chExt cx="0" cy="0"/>
        </a:xfrm>
      </p:grpSpPr>
      <p:sp>
        <p:nvSpPr>
          <p:cNvPr id="26" name="任意多边形：形状 8"/>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5" name="长方形 4"/>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17" name="文本占位符 2"/>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3" name="长方形 22"/>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5" name="文本占位符 2"/>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endParaRPr lang="zh-CN" altLang="en-US" noProof="0"/>
          </a:p>
        </p:txBody>
      </p:sp>
      <p:sp>
        <p:nvSpPr>
          <p:cNvPr id="27" name="标题 1"/>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8" name="直接连接符​​(S) 27"/>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内容占位符 2"/>
          <p:cNvSpPr>
            <a:spLocks noGrp="1"/>
          </p:cNvSpPr>
          <p:nvPr>
            <p:ph sz="quarter" idx="12"/>
          </p:nvPr>
        </p:nvSpPr>
        <p:spPr>
          <a:xfrm>
            <a:off x="1263195" y="2885581"/>
            <a:ext cx="408614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13" name="内容占位符 2"/>
          <p:cNvSpPr>
            <a:spLocks noGrp="1"/>
          </p:cNvSpPr>
          <p:nvPr>
            <p:ph sz="quarter" idx="13"/>
          </p:nvPr>
        </p:nvSpPr>
        <p:spPr>
          <a:xfrm>
            <a:off x="6861067" y="2885581"/>
            <a:ext cx="4086667" cy="3102469"/>
          </a:xfrm>
        </p:spPr>
        <p:txBody>
          <a:bodyPr rtlCol="0"/>
          <a:lstStyle>
            <a:lvl1pPr>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
        <p:nvSpPr>
          <p:cNvPr id="4" name="日期占位符 3"/>
          <p:cNvSpPr>
            <a:spLocks noGrp="1"/>
          </p:cNvSpPr>
          <p:nvPr>
            <p:ph type="dt" sz="half" idx="14"/>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CFECCED4-C13D-4D1F-B8FC-A7B400CA580B}" type="datetime1">
              <a:rPr lang="zh-CN" altLang="en-US" smtClean="0"/>
            </a:fld>
            <a:endParaRPr lang="en-US" dirty="0"/>
          </a:p>
        </p:txBody>
      </p:sp>
      <p:sp>
        <p:nvSpPr>
          <p:cNvPr id="6" name="页脚占位符 5"/>
          <p:cNvSpPr>
            <a:spLocks noGrp="1"/>
          </p:cNvSpPr>
          <p:nvPr>
            <p:ph type="ftr" sz="quarter" idx="15"/>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endParaRPr lang="en-US" dirty="0"/>
          </a:p>
        </p:txBody>
      </p:sp>
      <p:sp>
        <p:nvSpPr>
          <p:cNvPr id="7" name="灯片编号占位符 6"/>
          <p:cNvSpPr>
            <a:spLocks noGrp="1"/>
          </p:cNvSpPr>
          <p:nvPr>
            <p:ph type="sldNum" sz="quarter" idx="16"/>
          </p:nvPr>
        </p:nvSpPr>
        <p:spPr/>
        <p:txBody>
          <a:bodyPr rtlCol="0"/>
          <a:lstStyle>
            <a:lvl1pPr>
              <a:defRPr>
                <a:solidFill>
                  <a:schemeClr val="bg1"/>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图片和字幕">
    <p:bg>
      <p:bgPr>
        <a:solidFill>
          <a:schemeClr val="accent6">
            <a:alpha val="30000"/>
          </a:schemeClr>
        </a:solidFill>
        <a:effectLst/>
      </p:bgPr>
    </p:bg>
    <p:spTree>
      <p:nvGrpSpPr>
        <p:cNvPr id="1" name=""/>
        <p:cNvGrpSpPr/>
        <p:nvPr/>
      </p:nvGrpSpPr>
      <p:grpSpPr>
        <a:xfrm>
          <a:off x="0" y="0"/>
          <a:ext cx="0" cy="0"/>
          <a:chOff x="0" y="0"/>
          <a:chExt cx="0" cy="0"/>
        </a:xfrm>
      </p:grpSpPr>
      <p:sp>
        <p:nvSpPr>
          <p:cNvPr id="8" name="任意多边形：形状 6"/>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31" name="图片占位符 30"/>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icrosoft YaHei UI" panose="020B0503020204020204" pitchFamily="34" charset="-122"/>
                <a:ea typeface="Microsoft YaHei UI" panose="020B0503020204020204" pitchFamily="34" charset="-122"/>
              </a:defRPr>
            </a:lvl1pPr>
          </a:lstStyle>
          <a:p>
            <a:pPr rtl="0"/>
            <a:r>
              <a:rPr lang="zh-CN" altLang="en-US" noProof="0"/>
              <a:t>单击图标添加图片</a:t>
            </a:r>
            <a:endParaRPr lang="en-US" noProof="0"/>
          </a:p>
        </p:txBody>
      </p:sp>
      <p:sp>
        <p:nvSpPr>
          <p:cNvPr id="21" name="长方形 20"/>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icrosoft YaHei UI" panose="020B0503020204020204" pitchFamily="34" charset="-122"/>
              <a:ea typeface="Microsoft YaHei UI" panose="020B0503020204020204" pitchFamily="34" charset="-122"/>
            </a:endParaRPr>
          </a:p>
        </p:txBody>
      </p:sp>
      <p:sp>
        <p:nvSpPr>
          <p:cNvPr id="23" name="标题 1"/>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endParaRPr lang="en-US" noProof="0"/>
          </a:p>
        </p:txBody>
      </p:sp>
      <p:cxnSp>
        <p:nvCxnSpPr>
          <p:cNvPr id="24" name="直接连接符​​(S) 23"/>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内容占位符 5"/>
          <p:cNvSpPr>
            <a:spLocks noGrp="1"/>
          </p:cNvSpPr>
          <p:nvPr>
            <p:ph sz="quarter" idx="15"/>
          </p:nvPr>
        </p:nvSpPr>
        <p:spPr>
          <a:xfrm>
            <a:off x="6767513" y="3348038"/>
            <a:ext cx="4559074" cy="3008312"/>
          </a:xfrm>
        </p:spPr>
        <p:txBody>
          <a:bodyPr rtlCol="0"/>
          <a:lstStyle>
            <a:lvl1pPr marL="0" indent="0">
              <a:buNone/>
              <a:defRPr>
                <a:latin typeface="Microsoft YaHei UI" panose="020B0503020204020204" pitchFamily="34" charset="-122"/>
                <a:ea typeface="Microsoft YaHei UI" panose="020B0503020204020204" pitchFamily="34" charset="-122"/>
              </a:defRPr>
            </a:lvl1pPr>
          </a:lstStyle>
          <a:p>
            <a:pPr lvl="0" rtl="0"/>
            <a:r>
              <a:rPr lang="zh-CN" altLang="en-US" noProof="0"/>
              <a:t>单击此处编辑母版文本样式</a:t>
            </a:r>
            <a:endParaRPr lang="zh-CN" altLang="en-U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atin typeface="Microsoft YaHei UI" panose="020B0503020204020204" pitchFamily="34" charset="-122"/>
                <a:ea typeface="Microsoft YaHei UI" panose="020B0503020204020204" pitchFamily="34" charset="-122"/>
              </a:defRPr>
            </a:lvl1pPr>
          </a:lstStyle>
          <a:p>
            <a:fld id="{7D12C34A-CFB5-4FEF-8890-35108A34EACA}" type="datetime1">
              <a:rPr lang="zh-CN" altLang="en-US" smtClean="0"/>
            </a:fld>
            <a:endParaRPr lang="en-US" dirty="0"/>
          </a:p>
        </p:txBody>
      </p:sp>
      <p:sp>
        <p:nvSpPr>
          <p:cNvPr id="3" name="页脚占位符 2"/>
          <p:cNvSpPr>
            <a:spLocks noGrp="1"/>
          </p:cNvSpPr>
          <p:nvPr>
            <p:ph type="ftr" sz="quarter" idx="11"/>
          </p:nvPr>
        </p:nvSpPr>
        <p:spPr/>
        <p:txBody>
          <a:bodyPr rtlCol="0"/>
          <a:lstStyle>
            <a:lvl1pPr>
              <a:defRPr>
                <a:latin typeface="Microsoft YaHei UI" panose="020B0503020204020204" pitchFamily="34" charset="-122"/>
                <a:ea typeface="Microsoft YaHei UI" panose="020B0503020204020204" pitchFamily="34" charset="-122"/>
              </a:defRPr>
            </a:lvl1pPr>
          </a:lstStyle>
          <a:p>
            <a:endParaRPr lang="en-US" dirty="0"/>
          </a:p>
        </p:txBody>
      </p:sp>
      <p:sp>
        <p:nvSpPr>
          <p:cNvPr id="4" name="灯片编号占位符 3"/>
          <p:cNvSpPr>
            <a:spLocks noGrp="1"/>
          </p:cNvSpPr>
          <p:nvPr>
            <p:ph type="sldNum" sz="quarter" idx="12"/>
          </p:nvPr>
        </p:nvSpPr>
        <p:spPr/>
        <p:txBody>
          <a:bodyPr rtlCol="0"/>
          <a:lstStyle>
            <a:lvl1pPr>
              <a:defRPr>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单击此处编辑母版标题样式</a:t>
            </a:r>
            <a:endParaRPr lang="en-US" noProof="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单击此处编辑母版文本样式</a:t>
            </a:r>
            <a:endParaRPr lang="en-US" noProof="0"/>
          </a:p>
          <a:p>
            <a:pPr lvl="1" rtl="0"/>
            <a:r>
              <a:rPr lang="en-US" noProof="0"/>
              <a:t>第二级</a:t>
            </a:r>
            <a:endParaRPr lang="en-US" noProof="0"/>
          </a:p>
          <a:p>
            <a:pPr lvl="2" rtl="0"/>
            <a:r>
              <a:rPr lang="en-US" noProof="0"/>
              <a:t>第三级</a:t>
            </a:r>
            <a:endParaRPr lang="en-US" noProof="0"/>
          </a:p>
          <a:p>
            <a:pPr lvl="3" rtl="0"/>
            <a:r>
              <a:rPr lang="en-US" noProof="0"/>
              <a:t>第四级</a:t>
            </a:r>
            <a:endParaRPr lang="en-US" noProof="0"/>
          </a:p>
          <a:p>
            <a:pPr lvl="4" rtl="0"/>
            <a:r>
              <a:rPr lang="en-US" noProof="0"/>
              <a:t>第五级</a:t>
            </a:r>
            <a:endParaRPr lang="en-US" noProof="0"/>
          </a:p>
        </p:txBody>
      </p:sp>
      <p:sp>
        <p:nvSpPr>
          <p:cNvPr id="4" name="日期占位符 3"/>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83A700D-9F27-410D-B1B8-E3C667347E2A}" type="datetime1">
              <a:rPr lang="zh-CN" altLang="en-US" smtClean="0"/>
            </a:fld>
            <a:endParaRPr lang="en-US" dirty="0"/>
          </a:p>
        </p:txBody>
      </p:sp>
      <p:sp>
        <p:nvSpPr>
          <p:cNvPr id="5" name="页脚占位符 4"/>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endParaRPr lang="en-US" dirty="0"/>
          </a:p>
        </p:txBody>
      </p:sp>
      <p:sp>
        <p:nvSpPr>
          <p:cNvPr id="6" name="灯片编号占位符 5"/>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icrosoft YaHei UI" panose="020B0503020204020204" pitchFamily="34" charset="-122"/>
                <a:ea typeface="Microsoft YaHei UI" panose="020B0503020204020204" pitchFamily="34" charset="-122"/>
              </a:defRPr>
            </a:lvl1pPr>
          </a:lstStyle>
          <a:p>
            <a:fld id="{A693002F-D6EA-CF48-8F44-2316036B2B87}"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p:txStyles>
    <p:titleStyle>
      <a:lvl1pPr algn="l" defTabSz="914400" rtl="0" eaLnBrk="1" latinLnBrk="0" hangingPunct="1">
        <a:lnSpc>
          <a:spcPct val="90000"/>
        </a:lnSpc>
        <a:spcBef>
          <a:spcPct val="0"/>
        </a:spcBef>
        <a:buNone/>
        <a:defRPr sz="2400" b="1" kern="1200" spc="150" baseline="0">
          <a:solidFill>
            <a:schemeClr val="accent1"/>
          </a:solidFill>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4.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7.png"/><Relationship Id="rId7" Type="http://schemas.openxmlformats.org/officeDocument/2006/relationships/tags" Target="../tags/tag7.xml"/><Relationship Id="rId6" Type="http://schemas.openxmlformats.org/officeDocument/2006/relationships/image" Target="../media/image16.png"/><Relationship Id="rId5" Type="http://schemas.openxmlformats.org/officeDocument/2006/relationships/tags" Target="../tags/tag6.xml"/><Relationship Id="rId4" Type="http://schemas.openxmlformats.org/officeDocument/2006/relationships/image" Target="../media/image15.png"/><Relationship Id="rId3" Type="http://schemas.openxmlformats.org/officeDocument/2006/relationships/tags" Target="../tags/tag5.xml"/><Relationship Id="rId2" Type="http://schemas.openxmlformats.org/officeDocument/2006/relationships/image" Target="../media/image14.png"/><Relationship Id="rId10" Type="http://schemas.openxmlformats.org/officeDocument/2006/relationships/notesSlide" Target="../notesSlides/notesSlide15.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descr="花的特写"/>
          <p:cNvPicPr>
            <a:picLocks noGrp="1" noChangeAspect="1"/>
          </p:cNvPicPr>
          <p:nvPr>
            <p:ph type="pic" sz="quarter" idx="14"/>
          </p:nvPr>
        </p:nvPicPr>
        <p:blipFill>
          <a:blip r:embed="rId1">
            <a:alphaModFix amt="35000"/>
            <a:duotone>
              <a:schemeClr val="accent1">
                <a:shade val="45000"/>
                <a:satMod val="135000"/>
              </a:schemeClr>
              <a:prstClr val="white"/>
            </a:duotone>
          </a:blip>
          <a:srcRect/>
          <a:stretch>
            <a:fillRect/>
          </a:stretch>
        </p:blipFill>
        <p:spPr>
          <a:solidFill>
            <a:schemeClr val="accent1">
              <a:lumMod val="60000"/>
              <a:lumOff val="40000"/>
            </a:schemeClr>
          </a:solidFill>
        </p:spPr>
      </p:pic>
      <p:sp>
        <p:nvSpPr>
          <p:cNvPr id="4" name="标题 3"/>
          <p:cNvSpPr>
            <a:spLocks noGrp="1"/>
          </p:cNvSpPr>
          <p:nvPr>
            <p:ph type="ctrTitle"/>
          </p:nvPr>
        </p:nvSpPr>
        <p:spPr>
          <a:xfrm>
            <a:off x="846455" y="2552065"/>
            <a:ext cx="10939780" cy="1220470"/>
          </a:xfrm>
        </p:spPr>
        <p:txBody>
          <a:bodyPr rtlCol="0"/>
          <a:lstStyle/>
          <a:p>
            <a:pPr rtl="0"/>
            <a:r>
              <a:rPr lang="zh-CN" altLang="en-US" sz="6000"/>
              <a:t>落实史料实证，践行铸魂育人</a:t>
            </a:r>
            <a:endParaRPr lang="zh-CN" altLang="en-US" sz="6000"/>
          </a:p>
        </p:txBody>
      </p:sp>
      <p:sp>
        <p:nvSpPr>
          <p:cNvPr id="5" name="副标题 4"/>
          <p:cNvSpPr>
            <a:spLocks noGrp="1"/>
          </p:cNvSpPr>
          <p:nvPr>
            <p:ph type="subTitle" idx="1"/>
          </p:nvPr>
        </p:nvSpPr>
        <p:spPr>
          <a:xfrm>
            <a:off x="1921728" y="4650725"/>
            <a:ext cx="8789234" cy="846381"/>
          </a:xfrm>
        </p:spPr>
        <p:txBody>
          <a:bodyPr rtlCol="0"/>
          <a:lstStyle/>
          <a:p>
            <a:pPr rtl="0"/>
            <a:r>
              <a:rPr lang="zh-CN" altLang="en-US"/>
              <a:t>三水区华侨中学</a:t>
            </a:r>
            <a:r>
              <a:rPr lang="en-US" altLang="zh-CN"/>
              <a:t>  </a:t>
            </a:r>
            <a:r>
              <a:rPr lang="zh-CN" altLang="en-US"/>
              <a:t>黎卡</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pic>
        <p:nvPicPr>
          <p:cNvPr id="2" name="图片 1"/>
          <p:cNvPicPr>
            <a:picLocks noChangeAspect="1"/>
          </p:cNvPicPr>
          <p:nvPr/>
        </p:nvPicPr>
        <p:blipFill>
          <a:blip r:embed="rId1"/>
          <a:stretch>
            <a:fillRect/>
          </a:stretch>
        </p:blipFill>
        <p:spPr>
          <a:xfrm>
            <a:off x="5010150" y="1250315"/>
            <a:ext cx="3477895" cy="4983480"/>
          </a:xfrm>
          <a:prstGeom prst="rect">
            <a:avLst/>
          </a:prstGeom>
        </p:spPr>
      </p:pic>
      <p:pic>
        <p:nvPicPr>
          <p:cNvPr id="4" name="图片 3"/>
          <p:cNvPicPr>
            <a:picLocks noChangeAspect="1"/>
          </p:cNvPicPr>
          <p:nvPr/>
        </p:nvPicPr>
        <p:blipFill>
          <a:blip r:embed="rId2"/>
          <a:stretch>
            <a:fillRect/>
          </a:stretch>
        </p:blipFill>
        <p:spPr>
          <a:xfrm>
            <a:off x="8584565" y="1359535"/>
            <a:ext cx="3024505" cy="4874260"/>
          </a:xfrm>
          <a:prstGeom prst="rect">
            <a:avLst/>
          </a:prstGeom>
        </p:spPr>
      </p:pic>
      <p:pic>
        <p:nvPicPr>
          <p:cNvPr id="6" name="图片 5"/>
          <p:cNvPicPr>
            <a:picLocks noChangeAspect="1"/>
          </p:cNvPicPr>
          <p:nvPr/>
        </p:nvPicPr>
        <p:blipFill>
          <a:blip r:embed="rId3"/>
          <a:stretch>
            <a:fillRect/>
          </a:stretch>
        </p:blipFill>
        <p:spPr>
          <a:xfrm>
            <a:off x="440690" y="1360170"/>
            <a:ext cx="4459605" cy="47034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550227"/>
            <a:ext cx="10515600" cy="583800"/>
          </a:xfrm>
        </p:spPr>
        <p:txBody>
          <a:bodyPr rtlCol="0"/>
          <a:lstStyle/>
          <a:p>
            <a:pPr rtl="0"/>
            <a:r>
              <a:rPr lang="zh-CN" altLang="en-US" sz="2800" dirty="0"/>
              <a:t>例</a:t>
            </a:r>
            <a:r>
              <a:rPr lang="en-US" altLang="zh-CN" sz="2800" dirty="0"/>
              <a:t>1</a:t>
            </a:r>
            <a:r>
              <a:rPr lang="zh-CN" altLang="en-US" sz="2800" dirty="0"/>
              <a:t>：</a:t>
            </a:r>
            <a:r>
              <a:rPr lang="en-US" altLang="zh-CN" sz="2800" dirty="0"/>
              <a:t>《</a:t>
            </a:r>
            <a:r>
              <a:rPr lang="zh-CN" altLang="en-US" sz="2800" dirty="0"/>
              <a:t>五四运动与中国共产党的诞生</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100" name="文本框 99"/>
          <p:cNvSpPr txBox="1"/>
          <p:nvPr/>
        </p:nvSpPr>
        <p:spPr>
          <a:xfrm>
            <a:off x="838200" y="1705610"/>
            <a:ext cx="4844415" cy="4646295"/>
          </a:xfrm>
          <a:prstGeom prst="rect">
            <a:avLst/>
          </a:prstGeom>
          <a:noFill/>
          <a:ln w="9525">
            <a:noFill/>
          </a:ln>
        </p:spPr>
        <p:txBody>
          <a:bodyPr wrap="square">
            <a:spAutoFit/>
          </a:bodyPr>
          <a:lstStyle/>
          <a:p>
            <a:pPr indent="0"/>
            <a:r>
              <a:rPr lang="zh-CN" sz="2000" b="1">
                <a:solidFill>
                  <a:srgbClr val="000000"/>
                </a:solidFill>
                <a:ea typeface="楷体" panose="02010609060101010101" charset="-122"/>
              </a:rPr>
              <a:t>材料一</a:t>
            </a:r>
            <a:r>
              <a:rPr lang="en-US" sz="2000" b="1">
                <a:solidFill>
                  <a:srgbClr val="000000"/>
                </a:solidFill>
                <a:latin typeface="楷体" panose="02010609060101010101" charset="-122"/>
              </a:rPr>
              <a:t>   </a:t>
            </a:r>
            <a:r>
              <a:rPr lang="zh-CN" sz="2000" b="1">
                <a:solidFill>
                  <a:srgbClr val="000000"/>
                </a:solidFill>
                <a:ea typeface="楷体" panose="02010609060101010101" charset="-122"/>
              </a:rPr>
              <a:t>对于初期的社会主义，乌托邦的共产主义，不识时务穿着理想的绣花衣裳的无政府主义，专主经济行动的工团主义，调和劳资以延长资本政治的吉尔特社会主义，以及修正派的社会主义一律排斥批评，不留余地……窃以为马克思主义的骨髓在综合革命说与进化说。……马克思主义所以立于不败之地者，全在综合此两点耳。马克思的学理由三点出发：在历史上发明他的唯物史观；在经济上发明他的资本论；在政治上发明他的阶级战争说。三者一以贯之，遂成为革命的马克思主义。社会革命完全为无产阶级的革命。</a:t>
            </a:r>
            <a:r>
              <a:rPr lang="zh-CN" b="1">
                <a:solidFill>
                  <a:srgbClr val="000000"/>
                </a:solidFill>
                <a:ea typeface="楷体" panose="02010609060101010101" charset="-122"/>
              </a:rPr>
              <a:t>——蔡和森《马克思学说与中国无产阶级》（1921年2月11日），《新青年》第9卷第4号</a:t>
            </a:r>
            <a:endParaRPr lang="zh-CN" altLang="en-US" b="1">
              <a:solidFill>
                <a:srgbClr val="000000"/>
              </a:solidFill>
              <a:ea typeface="楷体" panose="02010609060101010101" charset="-122"/>
            </a:endParaRPr>
          </a:p>
        </p:txBody>
      </p:sp>
      <p:sp>
        <p:nvSpPr>
          <p:cNvPr id="3" name="文本框 2"/>
          <p:cNvSpPr txBox="1"/>
          <p:nvPr/>
        </p:nvSpPr>
        <p:spPr>
          <a:xfrm>
            <a:off x="6468745" y="1705610"/>
            <a:ext cx="4885055" cy="4030980"/>
          </a:xfrm>
          <a:prstGeom prst="rect">
            <a:avLst/>
          </a:prstGeom>
          <a:noFill/>
          <a:ln w="9525">
            <a:noFill/>
          </a:ln>
        </p:spPr>
        <p:txBody>
          <a:bodyPr wrap="square">
            <a:spAutoFit/>
          </a:bodyPr>
          <a:lstStyle/>
          <a:p>
            <a:pPr lvl="0" algn="l">
              <a:buClrTx/>
              <a:buSzTx/>
              <a:buFontTx/>
            </a:pPr>
            <a:r>
              <a:rPr lang="zh-CN" sz="2000" b="1">
                <a:solidFill>
                  <a:srgbClr val="000000"/>
                </a:solidFill>
                <a:ea typeface="楷体" panose="02010609060101010101" charset="-122"/>
                <a:sym typeface="+mn-ea"/>
              </a:rPr>
              <a:t>材料二  </a:t>
            </a:r>
            <a:r>
              <a:rPr lang="en-US" altLang="zh-CN" sz="2000" b="1">
                <a:solidFill>
                  <a:srgbClr val="000000"/>
                </a:solidFill>
                <a:ea typeface="楷体" panose="02010609060101010101" charset="-122"/>
                <a:sym typeface="+mn-ea"/>
              </a:rPr>
              <a:t>  </a:t>
            </a:r>
            <a:r>
              <a:rPr lang="zh-CN" sz="2000" b="1">
                <a:solidFill>
                  <a:srgbClr val="000000"/>
                </a:solidFill>
                <a:ea typeface="楷体" panose="02010609060101010101" charset="-122"/>
                <a:sym typeface="+mn-ea"/>
              </a:rPr>
              <a:t>我（毛泽东）第二次到北京期间，读了许多关于俄国情况的书。我热心地搜寻那时候能找到的为数不多的用中文写的共产主义书籍。(这些书）建立起我对马克思主义的信仰。我一旦接受了马克思主义是对历史的正确解释以后，我对马克思主义的信仰就没有动摇过。……到了一九二0年夏天，在理论上，而且在某种程度的行动上，我已成为一个马克思主义者了，而且从此我也认为自己是一个马克思主义者了。</a:t>
            </a:r>
            <a:r>
              <a:rPr lang="zh-CN" b="1">
                <a:solidFill>
                  <a:srgbClr val="000000"/>
                </a:solidFill>
                <a:ea typeface="楷体" panose="02010609060101010101" charset="-122"/>
                <a:sym typeface="+mn-ea"/>
              </a:rPr>
              <a:t>——【美】埃德加·斯诺著，董乐山译：《西行漫记》，生活.读书.新知三联书店1979年版，第131页。</a:t>
            </a:r>
            <a:endParaRPr lang="zh-CN" b="1">
              <a:solidFill>
                <a:srgbClr val="000000"/>
              </a:solidFill>
              <a:ea typeface="楷体" panose="02010609060101010101" charset="-122"/>
              <a:sym typeface="+mn-ea"/>
            </a:endParaRPr>
          </a:p>
        </p:txBody>
      </p:sp>
      <p:sp>
        <p:nvSpPr>
          <p:cNvPr id="8" name="文本框 7"/>
          <p:cNvSpPr txBox="1"/>
          <p:nvPr/>
        </p:nvSpPr>
        <p:spPr>
          <a:xfrm>
            <a:off x="506095" y="5829935"/>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选自教材的“问题探究”</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325870" y="5736590"/>
            <a:ext cx="5298440" cy="521970"/>
          </a:xfrm>
          <a:prstGeom prst="rect">
            <a:avLst/>
          </a:prstGeom>
          <a:solidFill>
            <a:schemeClr val="accent1">
              <a:lumMod val="20000"/>
              <a:lumOff val="80000"/>
            </a:schemeClr>
          </a:solidFill>
        </p:spPr>
        <p:txBody>
          <a:bodyPr wrap="square" rtlCol="0">
            <a:spAutoFit/>
          </a:bodyPr>
          <a:lstStyle/>
          <a:p>
            <a:pPr algn="l"/>
            <a:r>
              <a:rPr sz="2800" b="1" dirty="0">
                <a:solidFill>
                  <a:srgbClr val="FF0000"/>
                </a:solidFill>
                <a:latin typeface="黑体" panose="02010609060101010101" charset="-122"/>
                <a:ea typeface="黑体" panose="02010609060101010101" charset="-122"/>
                <a:cs typeface="黑体" panose="02010609060101010101" charset="-122"/>
              </a:rPr>
              <a:t>选自教参的“参考资料”</a:t>
            </a:r>
            <a:endParaRPr sz="28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635" y="935355"/>
            <a:ext cx="12193270" cy="5922010"/>
          </a:xfrm>
          <a:prstGeom prst="rect">
            <a:avLst/>
          </a:prstGeom>
        </p:spPr>
      </p:pic>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sp>
        <p:nvSpPr>
          <p:cNvPr id="8" name="文本框 7"/>
          <p:cNvSpPr txBox="1"/>
          <p:nvPr/>
        </p:nvSpPr>
        <p:spPr>
          <a:xfrm>
            <a:off x="5183505" y="5735955"/>
            <a:ext cx="5298440" cy="645160"/>
          </a:xfrm>
          <a:prstGeom prst="rect">
            <a:avLst/>
          </a:prstGeom>
          <a:solidFill>
            <a:schemeClr val="accent5">
              <a:lumMod val="10000"/>
              <a:lumOff val="90000"/>
            </a:schemeClr>
          </a:solidFill>
        </p:spPr>
        <p:txBody>
          <a:bodyPr wrap="square" rtlCol="0">
            <a:spAutoFit/>
          </a:bodyPr>
          <a:lstStyle/>
          <a:p>
            <a:pPr algn="l"/>
            <a:r>
              <a:rPr lang="zh-CN" altLang="en-US" sz="3600" b="1">
                <a:solidFill>
                  <a:srgbClr val="FF0000"/>
                </a:solidFill>
                <a:latin typeface="黑体" panose="02010609060101010101" charset="-122"/>
                <a:ea typeface="黑体" panose="02010609060101010101" charset="-122"/>
                <a:sym typeface="+mn-ea"/>
              </a:rPr>
              <a:t>中华文明的多源性</a:t>
            </a:r>
            <a:endParaRPr lang="zh-CN" altLang="en-US"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44855" y="233997"/>
            <a:ext cx="10515600" cy="583800"/>
          </a:xfrm>
        </p:spPr>
        <p:txBody>
          <a:bodyPr rtlCol="0"/>
          <a:lstStyle/>
          <a:p>
            <a:pPr rtl="0"/>
            <a:r>
              <a:rPr lang="zh-CN" altLang="en-US" sz="2800" dirty="0"/>
              <a:t>例</a:t>
            </a:r>
            <a:r>
              <a:rPr lang="en-US" altLang="zh-CN" sz="2800" dirty="0"/>
              <a:t>2</a:t>
            </a:r>
            <a:r>
              <a:rPr lang="zh-CN" altLang="en-US" sz="2800" dirty="0"/>
              <a:t>：</a:t>
            </a:r>
            <a:r>
              <a:rPr lang="en-US" altLang="zh-CN" sz="2800" dirty="0"/>
              <a:t>《</a:t>
            </a:r>
            <a:r>
              <a:rPr lang="zh-CN" altLang="en-US" sz="2800" dirty="0"/>
              <a:t>中华文明的起源与早期国家</a:t>
            </a:r>
            <a:r>
              <a:rPr lang="en-US" altLang="zh-CN" sz="2800" dirty="0"/>
              <a:t>》</a:t>
            </a:r>
            <a:endParaRPr lang="en-US" altLang="zh-CN" sz="2800" dirty="0"/>
          </a:p>
        </p:txBody>
      </p:sp>
      <p:sp>
        <p:nvSpPr>
          <p:cNvPr id="7" name="日期占位符 6"/>
          <p:cNvSpPr>
            <a:spLocks noGrp="1"/>
          </p:cNvSpPr>
          <p:nvPr>
            <p:ph type="dt" sz="half" idx="14"/>
          </p:nvPr>
        </p:nvSpPr>
        <p:spPr/>
        <p:txBody>
          <a:bodyPr/>
          <a:lstStyle/>
          <a:p>
            <a:fld id="{A2F0CB93-1EDD-485E-B791-2D21390DCC3E}" type="datetime1">
              <a:rPr lang="zh-CN" altLang="en-US" smtClean="0"/>
            </a:fld>
            <a:endParaRPr lang="en-US" dirty="0"/>
          </a:p>
        </p:txBody>
      </p:sp>
      <p:pic>
        <p:nvPicPr>
          <p:cNvPr id="4" name="图片 3"/>
          <p:cNvPicPr>
            <a:picLocks noChangeAspect="1"/>
          </p:cNvPicPr>
          <p:nvPr/>
        </p:nvPicPr>
        <p:blipFill>
          <a:blip r:embed="rId1"/>
          <a:stretch>
            <a:fillRect/>
          </a:stretch>
        </p:blipFill>
        <p:spPr>
          <a:xfrm>
            <a:off x="0" y="1032510"/>
            <a:ext cx="4224655" cy="5825490"/>
          </a:xfrm>
          <a:prstGeom prst="rect">
            <a:avLst/>
          </a:prstGeom>
        </p:spPr>
      </p:pic>
      <p:pic>
        <p:nvPicPr>
          <p:cNvPr id="3" name="图片 2"/>
          <p:cNvPicPr>
            <a:picLocks noChangeAspect="1"/>
          </p:cNvPicPr>
          <p:nvPr/>
        </p:nvPicPr>
        <p:blipFill>
          <a:blip r:embed="rId2"/>
          <a:stretch>
            <a:fillRect/>
          </a:stretch>
        </p:blipFill>
        <p:spPr>
          <a:xfrm>
            <a:off x="4224655" y="1043940"/>
            <a:ext cx="4276090" cy="5814060"/>
          </a:xfrm>
          <a:prstGeom prst="rect">
            <a:avLst/>
          </a:prstGeom>
        </p:spPr>
      </p:pic>
      <p:pic>
        <p:nvPicPr>
          <p:cNvPr id="6" name="图片 5"/>
          <p:cNvPicPr>
            <a:picLocks noChangeAspect="1"/>
          </p:cNvPicPr>
          <p:nvPr/>
        </p:nvPicPr>
        <p:blipFill>
          <a:blip r:embed="rId3"/>
          <a:stretch>
            <a:fillRect/>
          </a:stretch>
        </p:blipFill>
        <p:spPr>
          <a:xfrm>
            <a:off x="8500745" y="1017905"/>
            <a:ext cx="3706495" cy="5840095"/>
          </a:xfrm>
          <a:prstGeom prst="rect">
            <a:avLst/>
          </a:prstGeom>
        </p:spPr>
      </p:pic>
      <p:sp>
        <p:nvSpPr>
          <p:cNvPr id="8" name="文本框 7"/>
          <p:cNvSpPr txBox="1"/>
          <p:nvPr/>
        </p:nvSpPr>
        <p:spPr>
          <a:xfrm>
            <a:off x="5194300" y="5753735"/>
            <a:ext cx="4525010" cy="645160"/>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sym typeface="+mn-ea"/>
              </a:rPr>
              <a:t>中华文明的统一性</a:t>
            </a:r>
            <a:endParaRPr lang="en-US" altLang="zh-CN" sz="3600" b="1"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
        <p:nvSpPr>
          <p:cNvPr id="2" name="文本框 1"/>
          <p:cNvSpPr txBox="1"/>
          <p:nvPr/>
        </p:nvSpPr>
        <p:spPr>
          <a:xfrm>
            <a:off x="2764155" y="4497705"/>
            <a:ext cx="6329680" cy="768350"/>
          </a:xfrm>
          <a:prstGeom prst="rect">
            <a:avLst/>
          </a:prstGeom>
          <a:noFill/>
        </p:spPr>
        <p:txBody>
          <a:bodyPr wrap="none" rtlCol="0" anchor="t">
            <a:spAutoFit/>
          </a:bodyPr>
          <a:lstStyle/>
          <a:p>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教材教参处处是</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r>
              <a:rPr lang="zh-CN" altLang="en-US"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史料</a:t>
            </a:r>
            <a:r>
              <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rPr>
              <a:t>”</a:t>
            </a:r>
            <a:endParaRPr lang="en-US" altLang="zh-CN" sz="4400" b="1" dirty="0">
              <a:gradFill>
                <a:gsLst>
                  <a:gs pos="0">
                    <a:srgbClr val="007BD3"/>
                  </a:gs>
                  <a:gs pos="100000">
                    <a:srgbClr val="034373"/>
                  </a:gs>
                </a:gsLst>
                <a:lin scaled="0"/>
              </a:gra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2"/>
          <a:stretch>
            <a:fillRect/>
          </a:stretch>
        </p:blipFill>
        <p:spPr>
          <a:xfrm>
            <a:off x="1" y="3429000"/>
            <a:ext cx="6095999" cy="3429000"/>
          </a:xfrm>
          <a:prstGeom prst="rect">
            <a:avLst/>
          </a:prstGeom>
        </p:spPr>
      </p:pic>
      <p:sp>
        <p:nvSpPr>
          <p:cNvPr id="3" name="标题 10"/>
          <p:cNvSpPr>
            <a:spLocks noGrp="1"/>
          </p:cNvSpPr>
          <p:nvPr>
            <p:ph type="title"/>
          </p:nvPr>
        </p:nvSpPr>
        <p:spPr>
          <a:xfrm>
            <a:off x="440634" y="564747"/>
            <a:ext cx="8017566" cy="583800"/>
          </a:xfrm>
        </p:spPr>
        <p:txBody>
          <a:bodyPr rtlCol="0"/>
          <a:lstStyle/>
          <a:p>
            <a:r>
              <a:rPr lang="zh-CN" altLang="en-US" sz="3600" dirty="0"/>
              <a:t>三、</a:t>
            </a:r>
            <a:r>
              <a:rPr lang="zh-CN" altLang="zh-CN" sz="3600" dirty="0"/>
              <a:t>依托教师阅读</a:t>
            </a:r>
            <a:r>
              <a:rPr lang="zh-CN" altLang="en-US" sz="3600" dirty="0"/>
              <a:t>，积累</a:t>
            </a:r>
            <a:r>
              <a:rPr lang="zh-CN" altLang="zh-CN" sz="3600" dirty="0"/>
              <a:t>材料</a:t>
            </a:r>
            <a:endParaRPr lang="zh-CN" altLang="en-US" sz="3600" dirty="0"/>
          </a:p>
        </p:txBody>
      </p:sp>
      <p:pic>
        <p:nvPicPr>
          <p:cNvPr id="10" name="图片 9"/>
          <p:cNvPicPr>
            <a:picLocks noChangeAspect="1"/>
          </p:cNvPicPr>
          <p:nvPr>
            <p:custDataLst>
              <p:tags r:id="rId3"/>
            </p:custDataLst>
          </p:nvPr>
        </p:nvPicPr>
        <p:blipFill>
          <a:blip r:embed="rId4"/>
          <a:stretch>
            <a:fillRect/>
          </a:stretch>
        </p:blipFill>
        <p:spPr>
          <a:xfrm>
            <a:off x="-119380" y="0"/>
            <a:ext cx="6215380" cy="3781425"/>
          </a:xfrm>
          <a:prstGeom prst="rect">
            <a:avLst/>
          </a:prstGeom>
        </p:spPr>
      </p:pic>
      <p:pic>
        <p:nvPicPr>
          <p:cNvPr id="11" name="图片 10"/>
          <p:cNvPicPr>
            <a:picLocks noChangeAspect="1"/>
          </p:cNvPicPr>
          <p:nvPr>
            <p:custDataLst>
              <p:tags r:id="rId5"/>
            </p:custDataLst>
          </p:nvPr>
        </p:nvPicPr>
        <p:blipFill>
          <a:blip r:embed="rId6"/>
          <a:stretch>
            <a:fillRect/>
          </a:stretch>
        </p:blipFill>
        <p:spPr>
          <a:xfrm>
            <a:off x="6096001" y="0"/>
            <a:ext cx="6095999" cy="3429000"/>
          </a:xfrm>
          <a:prstGeom prst="rect">
            <a:avLst/>
          </a:prstGeom>
        </p:spPr>
      </p:pic>
      <p:pic>
        <p:nvPicPr>
          <p:cNvPr id="2" name="图片 1"/>
          <p:cNvPicPr>
            <a:picLocks noChangeAspect="1"/>
          </p:cNvPicPr>
          <p:nvPr>
            <p:custDataLst>
              <p:tags r:id="rId7"/>
            </p:custDataLst>
          </p:nvPr>
        </p:nvPicPr>
        <p:blipFill>
          <a:blip r:embed="rId8"/>
          <a:stretch>
            <a:fillRect/>
          </a:stretch>
        </p:blipFill>
        <p:spPr>
          <a:xfrm>
            <a:off x="6096000" y="3427730"/>
            <a:ext cx="6095365" cy="34309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5" name="图片占位符 4"/>
          <p:cNvPicPr>
            <a:picLocks noGrp="1" noChangeAspect="1"/>
          </p:cNvPicPr>
          <p:nvPr>
            <p:ph type="pic" sz="quarter" idx="14"/>
          </p:nvPr>
        </p:nvPicPr>
        <p:blipFill>
          <a:blip r:embed="rId1"/>
          <a:stretch>
            <a:fillRect/>
          </a:stretch>
        </p:blipFill>
        <p:spPr>
          <a:xfrm>
            <a:off x="688340" y="119271"/>
            <a:ext cx="10920095" cy="654988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701383" y="2560553"/>
            <a:ext cx="8789234" cy="1220477"/>
          </a:xfrm>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p:cNvPicPr>
            <a:picLocks noChangeAspect="1"/>
          </p:cNvPicPr>
          <p:nvPr/>
        </p:nvPicPr>
        <p:blipFill>
          <a:blip r:embed="rId1"/>
          <a:stretch>
            <a:fillRect/>
          </a:stretch>
        </p:blipFill>
        <p:spPr>
          <a:xfrm>
            <a:off x="1510030" y="0"/>
            <a:ext cx="9397365" cy="683958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en-US" altLang="zh-CN" sz="3200" dirty="0">
                <a:solidFill>
                  <a:schemeClr val="accent1">
                    <a:lumMod val="75000"/>
                  </a:schemeClr>
                </a:solidFill>
              </a:rPr>
              <a:t>1.</a:t>
            </a:r>
            <a:r>
              <a:rPr lang="zh-CN" altLang="en-US" sz="3200" dirty="0">
                <a:solidFill>
                  <a:schemeClr val="accent1">
                    <a:lumMod val="75000"/>
                  </a:schemeClr>
                </a:solidFill>
              </a:rPr>
              <a:t>使用观点截然相反或不同时期的史料；</a:t>
            </a:r>
            <a:endParaRPr lang="zh-CN" altLang="en-US" sz="3200" dirty="0">
              <a:solidFill>
                <a:schemeClr val="accent1">
                  <a:lumMod val="75000"/>
                </a:schemeClr>
              </a:solidFill>
            </a:endParaRPr>
          </a:p>
        </p:txBody>
      </p:sp>
      <p:sp>
        <p:nvSpPr>
          <p:cNvPr id="6" name="文本框 5"/>
          <p:cNvSpPr txBox="1"/>
          <p:nvPr/>
        </p:nvSpPr>
        <p:spPr>
          <a:xfrm>
            <a:off x="872157" y="2377226"/>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
        <p:nvSpPr>
          <p:cNvPr id="7" name="文本框 6"/>
          <p:cNvSpPr txBox="1"/>
          <p:nvPr/>
        </p:nvSpPr>
        <p:spPr>
          <a:xfrm>
            <a:off x="872157" y="3136612"/>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chemeClr val="accent5">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标题 10"/>
          <p:cNvSpPr>
            <a:spLocks noGrp="1"/>
          </p:cNvSpPr>
          <p:nvPr>
            <p:ph type="title"/>
          </p:nvPr>
        </p:nvSpPr>
        <p:spPr>
          <a:xfrm>
            <a:off x="440634" y="564747"/>
            <a:ext cx="8017566" cy="583800"/>
          </a:xfrm>
        </p:spPr>
        <p:txBody>
          <a:bodyPr rtlCol="0"/>
          <a:lstStyle/>
          <a:p>
            <a:r>
              <a:rPr lang="zh-CN" altLang="en-US" sz="3600" dirty="0"/>
              <a:t>四、如何使用史料</a:t>
            </a:r>
            <a:endParaRPr lang="zh-CN" altLang="en-US" sz="3600" dirty="0"/>
          </a:p>
        </p:txBody>
      </p:sp>
      <p:sp>
        <p:nvSpPr>
          <p:cNvPr id="5" name="文本框 4"/>
          <p:cNvSpPr txBox="1"/>
          <p:nvPr/>
        </p:nvSpPr>
        <p:spPr>
          <a:xfrm>
            <a:off x="802583" y="1654073"/>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1.</a:t>
            </a:r>
            <a:r>
              <a:rPr lang="zh-CN" altLang="en-US" dirty="0"/>
              <a:t>使用观点截然相反或不同时期的史料；</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77570" y="748665"/>
            <a:ext cx="10834370" cy="5681345"/>
          </a:xfrm>
          <a:prstGeom prst="rect">
            <a:avLst/>
          </a:prstGeom>
          <a:solidFill>
            <a:srgbClr val="FFEEF9">
              <a:alpha val="9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217516" y="1063209"/>
            <a:ext cx="1756969" cy="923330"/>
          </a:xfrm>
          <a:prstGeom prst="rect">
            <a:avLst/>
          </a:prstGeom>
        </p:spPr>
        <p:txBody>
          <a:bodyPr wrap="square">
            <a:spAutoFit/>
          </a:bodyPr>
          <a:lstStyle/>
          <a:p>
            <a:pPr algn="dist"/>
            <a:r>
              <a:rPr lang="zh-CN" altLang="en-US" sz="5400" dirty="0">
                <a:solidFill>
                  <a:schemeClr val="bg2">
                    <a:lumMod val="50000"/>
                  </a:schemeClr>
                </a:solidFill>
                <a:cs typeface="+mn-ea"/>
                <a:sym typeface="+mn-lt"/>
              </a:rPr>
              <a:t>目录</a:t>
            </a:r>
            <a:endParaRPr lang="zh-CN" altLang="en-US" sz="5400" dirty="0">
              <a:solidFill>
                <a:schemeClr val="bg2">
                  <a:lumMod val="50000"/>
                </a:schemeClr>
              </a:solidFill>
              <a:cs typeface="+mn-ea"/>
              <a:sym typeface="+mn-lt"/>
            </a:endParaRPr>
          </a:p>
        </p:txBody>
      </p:sp>
      <p:grpSp>
        <p:nvGrpSpPr>
          <p:cNvPr id="9" name="组合 8"/>
          <p:cNvGrpSpPr/>
          <p:nvPr/>
        </p:nvGrpSpPr>
        <p:grpSpPr>
          <a:xfrm>
            <a:off x="1883803" y="2370879"/>
            <a:ext cx="3246223" cy="1339394"/>
            <a:chOff x="1988577" y="2548679"/>
            <a:chExt cx="3033815" cy="1339394"/>
          </a:xfrm>
        </p:grpSpPr>
        <p:sp>
          <p:nvSpPr>
            <p:cNvPr id="12" name="文本框 11"/>
            <p:cNvSpPr txBox="1"/>
            <p:nvPr/>
          </p:nvSpPr>
          <p:spPr>
            <a:xfrm>
              <a:off x="1988577" y="2548679"/>
              <a:ext cx="995785" cy="923330"/>
            </a:xfrm>
            <a:prstGeom prst="rect">
              <a:avLst/>
            </a:prstGeom>
            <a:noFill/>
          </p:spPr>
          <p:txBody>
            <a:bodyPr wrap="none" rtlCol="0">
              <a:spAutoFit/>
            </a:bodyPr>
            <a:lstStyle/>
            <a:p>
              <a:r>
                <a:rPr lang="en-US" altLang="zh-CN" sz="5400" dirty="0">
                  <a:solidFill>
                    <a:schemeClr val="bg2">
                      <a:lumMod val="50000"/>
                    </a:schemeClr>
                  </a:solidFill>
                  <a:cs typeface="+mn-ea"/>
                  <a:sym typeface="+mn-lt"/>
                </a:rPr>
                <a:t>01</a:t>
              </a:r>
              <a:endParaRPr lang="zh-CN" altLang="en-US" sz="5400" dirty="0">
                <a:solidFill>
                  <a:schemeClr val="bg2">
                    <a:lumMod val="50000"/>
                  </a:schemeClr>
                </a:solidFill>
                <a:cs typeface="+mn-ea"/>
                <a:sym typeface="+mn-lt"/>
              </a:endParaRPr>
            </a:p>
          </p:txBody>
        </p:sp>
        <p:sp>
          <p:nvSpPr>
            <p:cNvPr id="14" name="矩形 13"/>
            <p:cNvSpPr/>
            <p:nvPr/>
          </p:nvSpPr>
          <p:spPr>
            <a:xfrm>
              <a:off x="3050897" y="2687744"/>
              <a:ext cx="1971495" cy="1200329"/>
            </a:xfrm>
            <a:prstGeom prst="rect">
              <a:avLst/>
            </a:prstGeom>
          </p:spPr>
          <p:txBody>
            <a:bodyPr wrap="square">
              <a:spAutoFit/>
            </a:bodyPr>
            <a:lstStyle/>
            <a:p>
              <a:r>
                <a:rPr lang="zh-CN" altLang="en-US" sz="3600" dirty="0">
                  <a:solidFill>
                    <a:schemeClr val="bg2">
                      <a:lumMod val="50000"/>
                    </a:schemeClr>
                  </a:solidFill>
                  <a:latin typeface="黑体" panose="02010609060101010101" charset="-122"/>
                  <a:ea typeface="黑体" panose="02010609060101010101" charset="-122"/>
                  <a:cs typeface="+mn-ea"/>
                  <a:sym typeface="+mn-lt"/>
                </a:rPr>
                <a:t>明确方向</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1" name="组合 10"/>
          <p:cNvGrpSpPr/>
          <p:nvPr/>
        </p:nvGrpSpPr>
        <p:grpSpPr>
          <a:xfrm>
            <a:off x="7540382" y="2370879"/>
            <a:ext cx="3215640" cy="922020"/>
            <a:chOff x="1988577" y="2548679"/>
            <a:chExt cx="3215640" cy="922020"/>
          </a:xfrm>
        </p:grpSpPr>
        <p:sp>
          <p:nvSpPr>
            <p:cNvPr id="16" name="文本框 15"/>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02</a:t>
              </a:r>
              <a:endParaRPr lang="zh-CN" altLang="en-US" sz="5400" dirty="0">
                <a:solidFill>
                  <a:schemeClr val="bg2">
                    <a:lumMod val="50000"/>
                  </a:schemeClr>
                </a:solidFill>
                <a:cs typeface="+mn-ea"/>
                <a:sym typeface="+mn-lt"/>
              </a:endParaRPr>
            </a:p>
          </p:txBody>
        </p:sp>
        <p:sp>
          <p:nvSpPr>
            <p:cNvPr id="17" name="矩形 16"/>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就地取材</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18" name="组合 17"/>
          <p:cNvGrpSpPr/>
          <p:nvPr/>
        </p:nvGrpSpPr>
        <p:grpSpPr>
          <a:xfrm>
            <a:off x="1883802" y="3782484"/>
            <a:ext cx="3215640" cy="922020"/>
            <a:chOff x="1988577" y="2548679"/>
            <a:chExt cx="3215640" cy="922020"/>
          </a:xfrm>
        </p:grpSpPr>
        <p:sp>
          <p:nvSpPr>
            <p:cNvPr id="19" name="文本框 18"/>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03</a:t>
              </a:r>
              <a:endParaRPr lang="zh-CN" altLang="en-US" sz="5400" dirty="0">
                <a:solidFill>
                  <a:schemeClr val="bg2">
                    <a:lumMod val="50000"/>
                  </a:schemeClr>
                </a:solidFill>
                <a:cs typeface="+mn-ea"/>
                <a:sym typeface="+mn-lt"/>
              </a:endParaRPr>
            </a:p>
          </p:txBody>
        </p:sp>
        <p:sp>
          <p:nvSpPr>
            <p:cNvPr id="20" name="矩形 19"/>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积累材料</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grpSp>
        <p:nvGrpSpPr>
          <p:cNvPr id="21" name="组合 20"/>
          <p:cNvGrpSpPr/>
          <p:nvPr/>
        </p:nvGrpSpPr>
        <p:grpSpPr>
          <a:xfrm>
            <a:off x="7540382" y="3921549"/>
            <a:ext cx="3215640" cy="922020"/>
            <a:chOff x="1988577" y="2548679"/>
            <a:chExt cx="3215640" cy="922020"/>
          </a:xfrm>
        </p:grpSpPr>
        <p:sp>
          <p:nvSpPr>
            <p:cNvPr id="22" name="文本框 21"/>
            <p:cNvSpPr txBox="1"/>
            <p:nvPr/>
          </p:nvSpPr>
          <p:spPr>
            <a:xfrm>
              <a:off x="1988577" y="2548679"/>
              <a:ext cx="1035050" cy="922020"/>
            </a:xfrm>
            <a:prstGeom prst="rect">
              <a:avLst/>
            </a:prstGeom>
            <a:noFill/>
          </p:spPr>
          <p:txBody>
            <a:bodyPr wrap="none" rtlCol="0">
              <a:spAutoFit/>
            </a:bodyPr>
            <a:lstStyle/>
            <a:p>
              <a:r>
                <a:rPr lang="en-US" altLang="zh-CN" sz="5400" dirty="0">
                  <a:solidFill>
                    <a:schemeClr val="bg2">
                      <a:lumMod val="50000"/>
                    </a:schemeClr>
                  </a:solidFill>
                  <a:cs typeface="+mn-ea"/>
                  <a:sym typeface="+mn-lt"/>
                </a:rPr>
                <a:t>04</a:t>
              </a:r>
              <a:endParaRPr lang="zh-CN" altLang="en-US" sz="5400" dirty="0">
                <a:solidFill>
                  <a:schemeClr val="bg2">
                    <a:lumMod val="50000"/>
                  </a:schemeClr>
                </a:solidFill>
                <a:cs typeface="+mn-ea"/>
                <a:sym typeface="+mn-lt"/>
              </a:endParaRPr>
            </a:p>
          </p:txBody>
        </p:sp>
        <p:sp>
          <p:nvSpPr>
            <p:cNvPr id="23" name="矩形 22"/>
            <p:cNvSpPr/>
            <p:nvPr/>
          </p:nvSpPr>
          <p:spPr>
            <a:xfrm>
              <a:off x="3132847" y="2687744"/>
              <a:ext cx="2071370" cy="645160"/>
            </a:xfrm>
            <a:prstGeom prst="rect">
              <a:avLst/>
            </a:prstGeom>
          </p:spPr>
          <p:txBody>
            <a:bodyPr wrap="square">
              <a:spAutoFit/>
            </a:bodyPr>
            <a:lstStyle/>
            <a:p>
              <a:pPr lvl="0" algn="l">
                <a:buClrTx/>
                <a:buSzTx/>
                <a:buFontTx/>
              </a:pPr>
              <a:r>
                <a:rPr lang="zh-CN" altLang="en-US" sz="3600" dirty="0">
                  <a:solidFill>
                    <a:schemeClr val="bg2">
                      <a:lumMod val="50000"/>
                    </a:schemeClr>
                  </a:solidFill>
                  <a:latin typeface="黑体" panose="02010609060101010101" charset="-122"/>
                  <a:ea typeface="黑体" panose="02010609060101010101" charset="-122"/>
                  <a:cs typeface="+mn-ea"/>
                  <a:sym typeface="+mn-lt"/>
                </a:rPr>
                <a:t>如何使用</a:t>
              </a:r>
              <a:endParaRPr lang="zh-CN" altLang="en-US" sz="3600" dirty="0">
                <a:solidFill>
                  <a:schemeClr val="bg2">
                    <a:lumMod val="50000"/>
                  </a:schemeClr>
                </a:solidFill>
                <a:latin typeface="黑体" panose="02010609060101010101" charset="-122"/>
                <a:ea typeface="黑体" panose="02010609060101010101" charset="-122"/>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例</a:t>
            </a:r>
            <a:r>
              <a:rPr lang="en-US" altLang="zh-CN" sz="3600" dirty="0"/>
              <a:t>3</a:t>
            </a:r>
            <a:r>
              <a:rPr lang="zh-CN" altLang="en-US" sz="3600" dirty="0"/>
              <a:t>：对王安石变法的评价</a:t>
            </a:r>
            <a:endParaRPr lang="zh-CN" altLang="en-US" sz="3600" dirty="0"/>
          </a:p>
        </p:txBody>
      </p:sp>
      <p:sp>
        <p:nvSpPr>
          <p:cNvPr id="100" name="文本框 99"/>
          <p:cNvSpPr txBox="1"/>
          <p:nvPr/>
        </p:nvSpPr>
        <p:spPr>
          <a:xfrm>
            <a:off x="440634" y="1148547"/>
            <a:ext cx="11357114" cy="5262979"/>
          </a:xfrm>
          <a:prstGeom prst="rect">
            <a:avLst/>
          </a:prstGeom>
          <a:noFill/>
          <a:ln w="9525">
            <a:noFill/>
          </a:ln>
        </p:spPr>
        <p:txBody>
          <a:bodyPr wrap="square">
            <a:spAutoFit/>
          </a:bodyPr>
          <a:lstStyle/>
          <a:p>
            <a:pPr indent="0" fontAlgn="auto"/>
            <a:r>
              <a:rPr lang="zh-CN" b="1" dirty="0">
                <a:latin typeface="楷体" panose="02010609060101010101" charset="-122"/>
                <a:ea typeface="楷体" panose="02010609060101010101" charset="-122"/>
                <a:cs typeface="楷体" panose="02010609060101010101" charset="-122"/>
              </a:rPr>
              <a:t>材料一</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今介甫为政，尽变更祖宗旧法，先者后之，上者下之，右者左之，成者毁之，弃者取之，矻矻焉穷日力，继之以夜，而不得息。使上自朝廷，下及田野，内起京师，外周四海，士、吏、兵、农、工、商、僧、道无一人得袭故而守常者，纷纷扰扰，莫安其居。</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——【北宋】</a:t>
            </a:r>
            <a:r>
              <a:rPr lang="zh-CN" sz="2400" b="1" dirty="0">
                <a:solidFill>
                  <a:srgbClr val="FF0000"/>
                </a:solidFill>
                <a:latin typeface="楷体" panose="02010609060101010101" charset="-122"/>
                <a:ea typeface="楷体" panose="02010609060101010101" charset="-122"/>
                <a:cs typeface="楷体" panose="02010609060101010101" charset="-122"/>
              </a:rPr>
              <a:t>司马光《传家集》</a:t>
            </a:r>
            <a:r>
              <a:rPr lang="zh-CN" sz="2400" b="1" dirty="0">
                <a:latin typeface="楷体" panose="02010609060101010101" charset="-122"/>
                <a:ea typeface="楷体" panose="02010609060101010101" charset="-122"/>
                <a:cs typeface="楷体" panose="02010609060101010101" charset="-122"/>
              </a:rPr>
              <a:t>卷60《与王介甫书》</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材料二</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王安石自任己见，非毁前人，尽变祖宗法度，上误神宗皇帝。天下之乱，实兆于安石。</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——【南宋】</a:t>
            </a:r>
            <a:r>
              <a:rPr lang="zh-CN" sz="2400" b="1" dirty="0">
                <a:solidFill>
                  <a:srgbClr val="FF0000"/>
                </a:solidFill>
                <a:latin typeface="楷体" panose="02010609060101010101" charset="-122"/>
                <a:ea typeface="楷体" panose="02010609060101010101" charset="-122"/>
                <a:cs typeface="楷体" panose="02010609060101010101" charset="-122"/>
              </a:rPr>
              <a:t>李心传《建炎以来系年要录》</a:t>
            </a:r>
            <a:r>
              <a:rPr lang="zh-CN" sz="2400" b="1" dirty="0">
                <a:latin typeface="楷体" panose="02010609060101010101" charset="-122"/>
                <a:ea typeface="楷体" panose="02010609060101010101" charset="-122"/>
                <a:cs typeface="楷体" panose="02010609060101010101" charset="-122"/>
              </a:rPr>
              <a:t>卷七十九</a:t>
            </a:r>
            <a:endParaRPr lang="zh-CN" sz="2400"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材料三</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因范之政见，先重治人而后及于治法，王则似乎单重法不问人。只求法的推行，不论推行法的是何等样的人品……而安石之开源政策，有些处又跡近于敛财……那时的百姓，实有不堪再括之苦……还带有急刻的心理。       </a:t>
            </a:r>
            <a:endParaRPr lang="en-US" b="1" dirty="0">
              <a:latin typeface="楷体" panose="02010609060101010101" charset="-122"/>
              <a:ea typeface="楷体" panose="02010609060101010101" charset="-122"/>
              <a:cs typeface="楷体" panose="02010609060101010101" charset="-122"/>
            </a:endParaRPr>
          </a:p>
          <a:p>
            <a:pPr indent="0" fontAlgn="auto"/>
            <a:r>
              <a:rPr lang="en-US"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钱穆《国史大纲》</a:t>
            </a:r>
            <a:endParaRPr lang="zh-CN" b="1" dirty="0">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材料四</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新法的实施的确为宋朝解决了不少问题，无论是在人才的培养，官僚风气的刷新，实际行政的推动，以致财政困境的解除，社会经济矛盾的纾缓，都有相当的效果。军队数目也较英宗时减了约三分之一。</a:t>
            </a:r>
            <a:endParaRPr lang="en-US" b="1" dirty="0">
              <a:latin typeface="楷体" panose="02010609060101010101" charset="-122"/>
              <a:ea typeface="楷体" panose="02010609060101010101" charset="-122"/>
              <a:cs typeface="楷体" panose="02010609060101010101" charset="-122"/>
            </a:endParaRPr>
          </a:p>
          <a:p>
            <a:pPr indent="0" fontAlgn="auto"/>
            <a:r>
              <a:rPr lang="en-US" sz="2400" b="1" dirty="0">
                <a:latin typeface="楷体" panose="02010609060101010101" charset="-122"/>
                <a:ea typeface="楷体" panose="02010609060101010101" charset="-122"/>
                <a:cs typeface="楷体" panose="02010609060101010101" charset="-122"/>
              </a:rPr>
              <a:t>                          </a:t>
            </a:r>
            <a:r>
              <a:rPr lang="zh-CN" sz="2400" b="1" dirty="0">
                <a:latin typeface="楷体" panose="02010609060101010101" charset="-122"/>
                <a:ea typeface="楷体" panose="02010609060101010101" charset="-122"/>
                <a:cs typeface="楷体" panose="02010609060101010101" charset="-122"/>
              </a:rPr>
              <a:t>——</a:t>
            </a:r>
            <a:r>
              <a:rPr lang="zh-CN" sz="2400" b="1" dirty="0">
                <a:solidFill>
                  <a:srgbClr val="FF0000"/>
                </a:solidFill>
                <a:latin typeface="楷体" panose="02010609060101010101" charset="-122"/>
                <a:ea typeface="楷体" panose="02010609060101010101" charset="-122"/>
                <a:cs typeface="楷体" panose="02010609060101010101" charset="-122"/>
              </a:rPr>
              <a:t>陶晋生、黄宽重、刘静贞编著《宋史》</a:t>
            </a:r>
            <a:endParaRPr lang="zh-CN" sz="2400" b="1" dirty="0">
              <a:solidFill>
                <a:srgbClr val="FF0000"/>
              </a:solidFill>
              <a:latin typeface="楷体" panose="02010609060101010101" charset="-122"/>
              <a:ea typeface="楷体" panose="02010609060101010101" charset="-122"/>
              <a:cs typeface="楷体" panose="02010609060101010101" charset="-122"/>
            </a:endParaRPr>
          </a:p>
          <a:p>
            <a:pPr indent="0" fontAlgn="auto"/>
            <a:r>
              <a:rPr lang="zh-CN" b="1" dirty="0">
                <a:latin typeface="楷体" panose="02010609060101010101" charset="-122"/>
                <a:ea typeface="楷体" panose="02010609060101010101" charset="-122"/>
                <a:cs typeface="楷体" panose="02010609060101010101" charset="-122"/>
              </a:rPr>
              <a:t>材料五</a:t>
            </a:r>
            <a:r>
              <a:rPr lang="en-US" b="1" dirty="0">
                <a:latin typeface="楷体" panose="02010609060101010101" charset="-122"/>
                <a:ea typeface="楷体" panose="02010609060101010101" charset="-122"/>
                <a:cs typeface="楷体" panose="02010609060101010101" charset="-122"/>
              </a:rPr>
              <a:t>   </a:t>
            </a:r>
            <a:r>
              <a:rPr lang="zh-CN" b="1" dirty="0">
                <a:latin typeface="楷体" panose="02010609060101010101" charset="-122"/>
                <a:ea typeface="楷体" panose="02010609060101010101" charset="-122"/>
                <a:cs typeface="楷体" panose="02010609060101010101" charset="-122"/>
              </a:rPr>
              <a:t>每项得到实施的新法在推行之后，全都在农业生产，或政府的财政收入，或社会经济都其他方面，收到或大或小的积极收益。对于这样的一些积极效益与成果，如果一概置之不理，视若无睹，而只着眼于司马光上台后粗暴颟顸地把新法全部推翻，认为这就是新法的失败，这是既不符合史实，也不符合道理的。</a:t>
            </a:r>
            <a:endParaRPr lang="zh-CN" b="1" dirty="0">
              <a:latin typeface="楷体" panose="02010609060101010101" charset="-122"/>
              <a:ea typeface="楷体" panose="02010609060101010101" charset="-122"/>
              <a:cs typeface="楷体" panose="02010609060101010101" charset="-122"/>
            </a:endParaRPr>
          </a:p>
          <a:p>
            <a:pPr indent="0" fontAlgn="auto"/>
            <a:r>
              <a:rPr lang="en-US" altLang="zh-CN" b="1" dirty="0">
                <a:latin typeface="楷体" panose="02010609060101010101" charset="-122"/>
                <a:ea typeface="楷体" panose="02010609060101010101" charset="-122"/>
                <a:cs typeface="楷体" panose="02010609060101010101" charset="-122"/>
              </a:rPr>
              <a:t>                                          </a:t>
            </a:r>
            <a:r>
              <a:rPr lang="zh-CN" sz="2400" b="1" dirty="0">
                <a:solidFill>
                  <a:srgbClr val="FF0000"/>
                </a:solidFill>
                <a:latin typeface="楷体" panose="02010609060101010101" charset="-122"/>
                <a:ea typeface="楷体" panose="02010609060101010101" charset="-122"/>
                <a:cs typeface="楷体" panose="02010609060101010101" charset="-122"/>
              </a:rPr>
              <a:t>——邓广铭《北宋政治改革家王安石》</a:t>
            </a:r>
            <a:endParaRPr lang="zh-CN" altLang="en-US" b="1" dirty="0">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1"/>
          <a:stretch>
            <a:fillRect/>
          </a:stretch>
        </p:blipFill>
        <p:spPr>
          <a:xfrm>
            <a:off x="467139" y="1313000"/>
            <a:ext cx="4303644" cy="4848225"/>
          </a:xfrm>
          <a:prstGeom prst="rect">
            <a:avLst/>
          </a:prstGeom>
        </p:spPr>
      </p:pic>
      <p:sp>
        <p:nvSpPr>
          <p:cNvPr id="9" name="标题 10"/>
          <p:cNvSpPr txBox="1"/>
          <p:nvPr/>
        </p:nvSpPr>
        <p:spPr>
          <a:xfrm>
            <a:off x="669234" y="564747"/>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3600" dirty="0"/>
              <a:t>例</a:t>
            </a:r>
            <a:r>
              <a:rPr lang="en-US" altLang="zh-CN" sz="3600" dirty="0"/>
              <a:t>5</a:t>
            </a:r>
            <a:r>
              <a:rPr lang="zh-CN" altLang="en-US" sz="3600" dirty="0"/>
              <a:t>：对大运河的评价</a:t>
            </a:r>
            <a:endParaRPr lang="zh-CN" altLang="en-US" sz="3600" dirty="0"/>
          </a:p>
        </p:txBody>
      </p:sp>
      <p:sp>
        <p:nvSpPr>
          <p:cNvPr id="11" name="文本框 10"/>
          <p:cNvSpPr txBox="1"/>
          <p:nvPr/>
        </p:nvSpPr>
        <p:spPr>
          <a:xfrm>
            <a:off x="4870173" y="1148547"/>
            <a:ext cx="6841435" cy="3699090"/>
          </a:xfrm>
          <a:prstGeom prst="rect">
            <a:avLst/>
          </a:prstGeom>
          <a:noFill/>
          <a:ln>
            <a:solidFill>
              <a:schemeClr val="tx2">
                <a:lumMod val="50000"/>
                <a:lumOff val="50000"/>
              </a:schemeClr>
            </a:solidFill>
          </a:ln>
        </p:spPr>
        <p:txBody>
          <a:bodyPr wrap="square">
            <a:spAutoFit/>
          </a:bodyPr>
          <a:lstStyle/>
          <a:p>
            <a:pPr>
              <a:lnSpc>
                <a:spcPct val="150000"/>
              </a:lnSpc>
            </a:pPr>
            <a:r>
              <a:rPr lang="zh-CN" altLang="en-US" sz="2800" b="1" dirty="0">
                <a:latin typeface="楷体" panose="02010609060101010101" charset="-122"/>
                <a:ea typeface="楷体" panose="02010609060101010101" charset="-122"/>
              </a:rPr>
              <a:t>尽道隋亡为此河，至今千里赖通波。</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若无水殿龙舟事，共禹论功不较多。</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皮日休</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汴河怀古二首</a:t>
            </a:r>
            <a:r>
              <a:rPr lang="en-US" altLang="zh-CN" sz="2400" b="1" dirty="0">
                <a:latin typeface="楷体" panose="02010609060101010101" charset="-122"/>
                <a:ea typeface="楷体" panose="02010609060101010101" charset="-122"/>
              </a:rPr>
              <a:t>》</a:t>
            </a:r>
            <a:endParaRPr lang="en-US" altLang="zh-CN" sz="32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千里长河一旦开，亡隋波浪九天来。</a:t>
            </a:r>
            <a:endParaRPr lang="en-US" altLang="zh-CN" sz="2800" b="1" dirty="0">
              <a:latin typeface="楷体" panose="02010609060101010101" charset="-122"/>
              <a:ea typeface="楷体" panose="02010609060101010101" charset="-122"/>
            </a:endParaRPr>
          </a:p>
          <a:p>
            <a:pPr>
              <a:lnSpc>
                <a:spcPct val="150000"/>
              </a:lnSpc>
            </a:pPr>
            <a:r>
              <a:rPr lang="zh-CN" altLang="en-US" sz="2800" b="1" dirty="0">
                <a:latin typeface="楷体" panose="02010609060101010101" charset="-122"/>
                <a:ea typeface="楷体" panose="02010609060101010101" charset="-122"/>
              </a:rPr>
              <a:t>锦帆未落干戈起，惆怅龙舟更不回。 </a:t>
            </a:r>
            <a:endParaRPr lang="en-US" altLang="zh-CN" sz="2800" b="1" dirty="0">
              <a:latin typeface="楷体" panose="02010609060101010101" charset="-122"/>
              <a:ea typeface="楷体" panose="02010609060101010101" charset="-122"/>
            </a:endParaRPr>
          </a:p>
          <a:p>
            <a:pPr>
              <a:lnSpc>
                <a:spcPct val="150000"/>
              </a:lnSpc>
            </a:pPr>
            <a:r>
              <a:rPr lang="en-US" altLang="zh-CN" sz="2400" b="1" dirty="0">
                <a:latin typeface="楷体" panose="02010609060101010101" charset="-122"/>
                <a:ea typeface="楷体" panose="02010609060101010101" charset="-122"/>
              </a:rPr>
              <a:t>                   ——</a:t>
            </a:r>
            <a:r>
              <a:rPr lang="zh-CN" altLang="en-US" sz="2400" b="1" dirty="0">
                <a:latin typeface="楷体" panose="02010609060101010101" charset="-122"/>
                <a:ea typeface="楷体" panose="02010609060101010101" charset="-122"/>
              </a:rPr>
              <a:t>胡曾</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咏史诗</a:t>
            </a:r>
            <a:r>
              <a:rPr lang="en-US" altLang="zh-CN" sz="2400" b="1" dirty="0">
                <a:latin typeface="楷体" panose="02010609060101010101" charset="-122"/>
                <a:ea typeface="楷体" panose="02010609060101010101" charset="-122"/>
              </a:rPr>
              <a:t>·</a:t>
            </a:r>
            <a:r>
              <a:rPr lang="zh-CN" altLang="en-US" sz="2400" b="1" dirty="0">
                <a:latin typeface="楷体" panose="02010609060101010101" charset="-122"/>
                <a:ea typeface="楷体" panose="02010609060101010101" charset="-122"/>
              </a:rPr>
              <a:t>汴水</a:t>
            </a:r>
            <a:r>
              <a:rPr lang="en-US" altLang="zh-CN" sz="2400" b="1" dirty="0">
                <a:latin typeface="楷体" panose="02010609060101010101" charset="-122"/>
                <a:ea typeface="楷体" panose="02010609060101010101" charset="-122"/>
              </a:rPr>
              <a:t>》</a:t>
            </a:r>
            <a:endParaRPr lang="zh-CN" altLang="en-US" sz="3200" b="1" dirty="0">
              <a:latin typeface="楷体" panose="02010609060101010101" charset="-122"/>
              <a:ea typeface="楷体" panose="02010609060101010101" charset="-122"/>
            </a:endParaRPr>
          </a:p>
        </p:txBody>
      </p:sp>
      <p:sp>
        <p:nvSpPr>
          <p:cNvPr id="14" name="文本框 13"/>
          <p:cNvSpPr txBox="1"/>
          <p:nvPr/>
        </p:nvSpPr>
        <p:spPr>
          <a:xfrm>
            <a:off x="4770783" y="4955039"/>
            <a:ext cx="6940825" cy="1384995"/>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问题：在对待大运河的态度上，两首诗截然相反。你是否同意？请结合材料谈谈你的看法。</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1000"/>
                                        <p:tgtEl>
                                          <p:spTgt spid="11">
                                            <p:txEl>
                                              <p:pRg st="0" end="0"/>
                                            </p:txEl>
                                          </p:spTgt>
                                        </p:tgtEl>
                                      </p:cBhvr>
                                    </p:animEffect>
                                    <p:anim calcmode="lin" valueType="num">
                                      <p:cBhvr>
                                        <p:cTn id="1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xEl>
                                              <p:pRg st="1" end="1"/>
                                            </p:txEl>
                                          </p:spTgt>
                                        </p:tgtEl>
                                        <p:attrNameLst>
                                          <p:attrName>style.visibility</p:attrName>
                                        </p:attrNameLst>
                                      </p:cBhvr>
                                      <p:to>
                                        <p:strVal val="visible"/>
                                      </p:to>
                                    </p:set>
                                    <p:animEffect transition="in" filter="fade">
                                      <p:cBhvr>
                                        <p:cTn id="18" dur="1000"/>
                                        <p:tgtEl>
                                          <p:spTgt spid="11">
                                            <p:txEl>
                                              <p:pRg st="1" end="1"/>
                                            </p:txEl>
                                          </p:spTgt>
                                        </p:tgtEl>
                                      </p:cBhvr>
                                    </p:animEffect>
                                    <p:anim calcmode="lin" valueType="num">
                                      <p:cBhvr>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fade">
                                      <p:cBhvr>
                                        <p:cTn id="23" dur="1000"/>
                                        <p:tgtEl>
                                          <p:spTgt spid="11">
                                            <p:txEl>
                                              <p:pRg st="2" end="2"/>
                                            </p:txEl>
                                          </p:spTgt>
                                        </p:tgtEl>
                                      </p:cBhvr>
                                    </p:animEffect>
                                    <p:anim calcmode="lin" valueType="num">
                                      <p:cBhvr>
                                        <p:cTn id="2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fade">
                                      <p:cBhvr>
                                        <p:cTn id="30" dur="1000"/>
                                        <p:tgtEl>
                                          <p:spTgt spid="11">
                                            <p:txEl>
                                              <p:pRg st="3" end="3"/>
                                            </p:txEl>
                                          </p:spTgt>
                                        </p:tgtEl>
                                      </p:cBhvr>
                                    </p:animEffect>
                                    <p:anim calcmode="lin" valueType="num">
                                      <p:cBhvr>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1000"/>
                                        <p:tgtEl>
                                          <p:spTgt spid="11">
                                            <p:txEl>
                                              <p:pRg st="4" end="4"/>
                                            </p:txEl>
                                          </p:spTgt>
                                        </p:tgtEl>
                                      </p:cBhvr>
                                    </p:animEffect>
                                    <p:anim calcmode="lin" valueType="num">
                                      <p:cBhvr>
                                        <p:cTn id="3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4" end="4"/>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1000"/>
                                        <p:tgtEl>
                                          <p:spTgt spid="11">
                                            <p:txEl>
                                              <p:pRg st="5" end="5"/>
                                            </p:txEl>
                                          </p:spTgt>
                                        </p:tgtEl>
                                      </p:cBhvr>
                                    </p:animEffect>
                                    <p:anim calcmode="lin" valueType="num">
                                      <p:cBhvr>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2" name="文本框 1"/>
          <p:cNvSpPr txBox="1"/>
          <p:nvPr/>
        </p:nvSpPr>
        <p:spPr>
          <a:xfrm>
            <a:off x="855345" y="1417320"/>
            <a:ext cx="3212465" cy="521970"/>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材料观点是什么？</a:t>
            </a:r>
            <a:endParaRPr lang="zh-CN" altLang="en-US" sz="2800" dirty="0"/>
          </a:p>
        </p:txBody>
      </p:sp>
      <p:sp>
        <p:nvSpPr>
          <p:cNvPr id="4" name="下箭头 3"/>
          <p:cNvSpPr/>
          <p:nvPr/>
        </p:nvSpPr>
        <p:spPr>
          <a:xfrm rot="16200000">
            <a:off x="4048760" y="132334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rot="16200000">
            <a:off x="836295" y="417893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16200000">
            <a:off x="5136515" y="2710180"/>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rot="16200000">
            <a:off x="836295" y="271081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732020" y="1294130"/>
            <a:ext cx="6416675"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得出该观点的理由（或依据）是什么？</a:t>
            </a:r>
            <a:r>
              <a:rPr lang="en-US" altLang="zh-CN" sz="2800" dirty="0"/>
              <a:t>/</a:t>
            </a:r>
            <a:r>
              <a:rPr lang="zh-CN" altLang="en-US" sz="2800" dirty="0"/>
              <a:t>材料价值是什么？</a:t>
            </a:r>
            <a:endParaRPr lang="zh-CN" altLang="en-US" sz="2800" dirty="0"/>
          </a:p>
        </p:txBody>
      </p:sp>
      <p:sp>
        <p:nvSpPr>
          <p:cNvPr id="9" name="文本框 8"/>
          <p:cNvSpPr txBox="1"/>
          <p:nvPr/>
        </p:nvSpPr>
        <p:spPr>
          <a:xfrm>
            <a:off x="1330960" y="2588895"/>
            <a:ext cx="370586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该观点与其他材料观点有何异同？</a:t>
            </a:r>
            <a:endParaRPr lang="zh-CN" altLang="en-US" sz="2800" dirty="0"/>
          </a:p>
        </p:txBody>
      </p:sp>
      <p:sp>
        <p:nvSpPr>
          <p:cNvPr id="10" name="文本框 9"/>
          <p:cNvSpPr txBox="1"/>
          <p:nvPr/>
        </p:nvSpPr>
        <p:spPr>
          <a:xfrm>
            <a:off x="5780405" y="2358390"/>
            <a:ext cx="5517515"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造成材料观点异同的原因是什么？</a:t>
            </a:r>
            <a:r>
              <a:rPr lang="en-US" altLang="zh-CN" sz="2800" dirty="0"/>
              <a:t>/从材料中可以确认的史实有哪些？请说明理由。</a:t>
            </a:r>
            <a:endParaRPr lang="en-US" altLang="zh-CN" sz="2800" dirty="0"/>
          </a:p>
        </p:txBody>
      </p:sp>
      <p:sp>
        <p:nvSpPr>
          <p:cNvPr id="11" name="文本框 10"/>
          <p:cNvSpPr txBox="1"/>
          <p:nvPr/>
        </p:nvSpPr>
        <p:spPr>
          <a:xfrm>
            <a:off x="1519555" y="4057015"/>
            <a:ext cx="5118100" cy="138366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你认同哪个观点，为什么？</a:t>
            </a:r>
            <a:r>
              <a:rPr lang="en-US" altLang="zh-CN" sz="2800" dirty="0"/>
              <a:t>/</a:t>
            </a:r>
            <a:r>
              <a:rPr lang="zh-CN" altLang="en-US" sz="2800" dirty="0"/>
              <a:t>对观点的不同之处尝试提出自己的解释。</a:t>
            </a:r>
            <a:endParaRPr lang="zh-CN" altLang="en-US" sz="2800" dirty="0"/>
          </a:p>
        </p:txBody>
      </p:sp>
      <p:sp>
        <p:nvSpPr>
          <p:cNvPr id="12" name="下箭头 11"/>
          <p:cNvSpPr/>
          <p:nvPr/>
        </p:nvSpPr>
        <p:spPr>
          <a:xfrm rot="16200000">
            <a:off x="6852920" y="4252595"/>
            <a:ext cx="279400" cy="709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7468870" y="4057650"/>
            <a:ext cx="4211320" cy="953135"/>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t>从这些史料中我们可以得出什么启示（认识）呢？</a:t>
            </a:r>
            <a:endParaRPr lang="zh-CN" altLang="en-US" sz="2800" dirty="0"/>
          </a:p>
        </p:txBody>
      </p:sp>
      <p:sp>
        <p:nvSpPr>
          <p:cNvPr id="14" name="文本框 13"/>
          <p:cNvSpPr txBox="1"/>
          <p:nvPr/>
        </p:nvSpPr>
        <p:spPr>
          <a:xfrm>
            <a:off x="975995" y="598230"/>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2.</a:t>
            </a:r>
            <a:r>
              <a:rPr lang="zh-CN" altLang="en-US" dirty="0"/>
              <a:t>设计有梯度的问题</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p:tgtEl>
                                          <p:spTgt spid="9"/>
                                        </p:tgtEl>
                                        <p:attrNameLst>
                                          <p:attrName>ppt_y</p:attrName>
                                        </p:attrNameLst>
                                      </p:cBhvr>
                                      <p:tavLst>
                                        <p:tav tm="0">
                                          <p:val>
                                            <p:strVal val="#ppt_y+#ppt_h*1.125000"/>
                                          </p:val>
                                        </p:tav>
                                        <p:tav tm="100000">
                                          <p:val>
                                            <p:strVal val="#ppt_y"/>
                                          </p:val>
                                        </p:tav>
                                      </p:tavLst>
                                    </p:anim>
                                    <p:animEffect transition="in" filter="wipe(up)">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p:tgtEl>
                                          <p:spTgt spid="6"/>
                                        </p:tgtEl>
                                        <p:attrNameLst>
                                          <p:attrName>ppt_y</p:attrName>
                                        </p:attrNameLst>
                                      </p:cBhvr>
                                      <p:tavLst>
                                        <p:tav tm="0">
                                          <p:val>
                                            <p:strVal val="#ppt_y+#ppt_h*1.125000"/>
                                          </p:val>
                                        </p:tav>
                                        <p:tav tm="100000">
                                          <p:val>
                                            <p:strVal val="#ppt_y"/>
                                          </p:val>
                                        </p:tav>
                                      </p:tavLst>
                                    </p:anim>
                                    <p:animEffect transition="in" filter="wipe(up)">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p:tgtEl>
                                          <p:spTgt spid="10"/>
                                        </p:tgtEl>
                                        <p:attrNameLst>
                                          <p:attrName>ppt_y</p:attrName>
                                        </p:attrNameLst>
                                      </p:cBhvr>
                                      <p:tavLst>
                                        <p:tav tm="0">
                                          <p:val>
                                            <p:strVal val="#ppt_y+#ppt_h*1.125000"/>
                                          </p:val>
                                        </p:tav>
                                        <p:tav tm="100000">
                                          <p:val>
                                            <p:strVal val="#ppt_y"/>
                                          </p:val>
                                        </p:tav>
                                      </p:tavLst>
                                    </p:anim>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p:tgtEl>
                                          <p:spTgt spid="5"/>
                                        </p:tgtEl>
                                        <p:attrNameLst>
                                          <p:attrName>ppt_y</p:attrName>
                                        </p:attrNameLst>
                                      </p:cBhvr>
                                      <p:tavLst>
                                        <p:tav tm="0">
                                          <p:val>
                                            <p:strVal val="#ppt_y+#ppt_h*1.125000"/>
                                          </p:val>
                                        </p:tav>
                                        <p:tav tm="100000">
                                          <p:val>
                                            <p:strVal val="#ppt_y"/>
                                          </p:val>
                                        </p:tav>
                                      </p:tavLst>
                                    </p:anim>
                                    <p:animEffect transition="in" filter="wipe(up)">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p:tgtEl>
                                          <p:spTgt spid="11"/>
                                        </p:tgtEl>
                                        <p:attrNameLst>
                                          <p:attrName>ppt_y</p:attrName>
                                        </p:attrNameLst>
                                      </p:cBhvr>
                                      <p:tavLst>
                                        <p:tav tm="0">
                                          <p:val>
                                            <p:strVal val="#ppt_y+#ppt_h*1.125000"/>
                                          </p:val>
                                        </p:tav>
                                        <p:tav tm="100000">
                                          <p:val>
                                            <p:strVal val="#ppt_y"/>
                                          </p:val>
                                        </p:tav>
                                      </p:tavLst>
                                    </p:anim>
                                    <p:animEffect transition="in" filter="wipe(up)">
                                      <p:cBhvr>
                                        <p:cTn id="61" dur="5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p:tgtEl>
                                          <p:spTgt spid="12"/>
                                        </p:tgtEl>
                                        <p:attrNameLst>
                                          <p:attrName>ppt_y</p:attrName>
                                        </p:attrNameLst>
                                      </p:cBhvr>
                                      <p:tavLst>
                                        <p:tav tm="0">
                                          <p:val>
                                            <p:strVal val="#ppt_y+#ppt_h*1.125000"/>
                                          </p:val>
                                        </p:tav>
                                        <p:tav tm="100000">
                                          <p:val>
                                            <p:strVal val="#ppt_y"/>
                                          </p:val>
                                        </p:tav>
                                      </p:tavLst>
                                    </p:anim>
                                    <p:animEffect transition="in" filter="wipe(up)">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3"/>
                                        </p:tgtEl>
                                        <p:attrNameLst>
                                          <p:attrName>style.visibility</p:attrName>
                                        </p:attrNameLst>
                                      </p:cBhvr>
                                      <p:to>
                                        <p:strVal val="visible"/>
                                      </p:to>
                                    </p:set>
                                    <p:anim calcmode="lin" valueType="num">
                                      <p:cBhvr additive="base">
                                        <p:cTn id="72" dur="500"/>
                                        <p:tgtEl>
                                          <p:spTgt spid="13"/>
                                        </p:tgtEl>
                                        <p:attrNameLst>
                                          <p:attrName>ppt_y</p:attrName>
                                        </p:attrNameLst>
                                      </p:cBhvr>
                                      <p:tavLst>
                                        <p:tav tm="0">
                                          <p:val>
                                            <p:strVal val="#ppt_y+#ppt_h*1.125000"/>
                                          </p:val>
                                        </p:tav>
                                        <p:tav tm="100000">
                                          <p:val>
                                            <p:strVal val="#ppt_y"/>
                                          </p:val>
                                        </p:tav>
                                      </p:tavLst>
                                    </p:anim>
                                    <p:animEffect transition="in" filter="wipe(up)">
                                      <p:cBhvr>
                                        <p:cTn id="7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4" grpId="1" animBg="1"/>
      <p:bldP spid="5" grpId="0" animBg="1"/>
      <p:bldP spid="5" grpId="1" animBg="1"/>
      <p:bldP spid="6" grpId="0" bldLvl="0" animBg="1"/>
      <p:bldP spid="6" grpId="1" animBg="1"/>
      <p:bldP spid="7" grpId="0" bldLvl="0" animBg="1"/>
      <p:bldP spid="7" grpId="1" animBg="1"/>
      <p:bldP spid="8" grpId="0"/>
      <p:bldP spid="8" grpId="1"/>
      <p:bldP spid="9" grpId="0"/>
      <p:bldP spid="9" grpId="1"/>
      <p:bldP spid="10" grpId="0"/>
      <p:bldP spid="10" grpId="1"/>
      <p:bldP spid="11" grpId="0"/>
      <p:bldP spid="11" grpId="1"/>
      <p:bldP spid="12" grpId="0" animBg="1"/>
      <p:bldP spid="12" grpId="1" animBg="1"/>
      <p:bldP spid="13" grpId="0"/>
      <p:bldP spid="13" grpId="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0"/>
          <p:cNvSpPr txBox="1"/>
          <p:nvPr/>
        </p:nvSpPr>
        <p:spPr>
          <a:xfrm>
            <a:off x="533398" y="463475"/>
            <a:ext cx="8017566" cy="583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b="1" i="0" kern="1200" spc="150" baseline="0">
                <a:solidFill>
                  <a:schemeClr val="accent1"/>
                </a:solidFill>
                <a:latin typeface="Microsoft YaHei UI" panose="020B0503020204020204" pitchFamily="34" charset="-122"/>
                <a:ea typeface="Microsoft YaHei UI" panose="020B0503020204020204" pitchFamily="34" charset="-122"/>
                <a:cs typeface="+mj-cs"/>
              </a:defRPr>
            </a:lvl1pPr>
          </a:lstStyle>
          <a:p>
            <a:r>
              <a:rPr lang="zh-CN" altLang="en-US" sz="2800" dirty="0"/>
              <a:t>例</a:t>
            </a:r>
            <a:r>
              <a:rPr lang="en-US" altLang="zh-CN" sz="2800" dirty="0"/>
              <a:t>4</a:t>
            </a:r>
            <a:r>
              <a:rPr lang="zh-CN" altLang="en-US" sz="2800" dirty="0"/>
              <a:t>：分析鸦片战争爆发原因</a:t>
            </a:r>
            <a:endParaRPr lang="zh-CN" altLang="en-US" sz="2800" dirty="0"/>
          </a:p>
        </p:txBody>
      </p:sp>
      <p:sp>
        <p:nvSpPr>
          <p:cNvPr id="8" name="文本框 7"/>
          <p:cNvSpPr txBox="1"/>
          <p:nvPr/>
        </p:nvSpPr>
        <p:spPr>
          <a:xfrm>
            <a:off x="377689" y="878092"/>
            <a:ext cx="11280913" cy="5539978"/>
          </a:xfrm>
          <a:prstGeom prst="rect">
            <a:avLst/>
          </a:prstGeom>
          <a:noFill/>
        </p:spPr>
        <p:txBody>
          <a:bodyPr wrap="square">
            <a:spAutoFit/>
          </a:bodyPr>
          <a:lstStyle/>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材料一</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英国强行挑起争端的主要目的是</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除去中国设在经商道路上的无数障碍</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促使中、英两国交战的直接问题是鸦片贸易。………中国人对鸦片的需求解决了英国支付中国产品的货款问题。在此之前，英国人一向不得不主要支付黄金和白银，因为中国人对西方的商品很少感兴趣。但现在，鸦片市场完全改变了贸易差额，而对英国人有利。当中国人试图强行禁止鸦片交易时，便爆发了第一次中英战争，即常所称的鸦片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4003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——摘编自［美］斯塔夫里阿诺斯《全球通史》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材料二</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表面来看，</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中英贸易</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形势似乎不错，而实际却潜伏着尖锐的，甚至不可调和的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矛盾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。中英贸易矛盾首先表现在清朝长期保持出超，而英国处于贸易入超地位，逆差巨大；其次是清朝关税的透明度不够，</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关税制度混乱</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，税则不明，附加税名目繁多；再者是“商欠”。英国为了解决贸易入超的局面，进行猖狂的鸦片贸易和走私，给中国社会带来深重的灾难。……针对中国的禁烟，英国东印度公司派出间谍船</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为侵略战争做准备。随后，英国殖民者以林则徐禁烟为借口，发动了鸦片战争，从此揭开了中华民族百年屈辱的历史。</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algn="just"/>
            <a:r>
              <a:rPr lang="en-US" altLang="zh-CN" b="1" kern="100" dirty="0">
                <a:solidFill>
                  <a:srgbClr val="000000"/>
                </a:solidFill>
                <a:effectLst/>
                <a:latin typeface="楷体" panose="02010609060101010101" charset="-122"/>
                <a:ea typeface="等线" panose="02010600030101010101" pitchFamily="2" charset="-122"/>
                <a:cs typeface="楷体" panose="02010609060101010101" charset="-122"/>
              </a:rPr>
              <a:t>                               </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——摘编自赵毅、卜照晶《鸦片战争前中国的国际形势》</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2667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材料三</a:t>
            </a:r>
            <a:r>
              <a:rPr lang="en-US" altLang="zh-CN" b="1" kern="100" dirty="0">
                <a:solidFill>
                  <a:srgbClr val="000000"/>
                </a:solidFill>
                <a:effectLst/>
                <a:latin typeface="等线" panose="02010600030101010101" pitchFamily="2" charset="-122"/>
                <a:ea typeface="楷体" panose="02010609060101010101" charset="-122"/>
                <a:cs typeface="楷体" panose="02010609060101010101" charset="-122"/>
              </a:rPr>
              <a:t>   1840</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年的中英之战，西方人称作通商战争，中国人称作鸦片战争。</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中国人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以禁烟向西方人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自己的</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国计民生</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英国人</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则用战争向中国人</a:t>
            </a:r>
            <a:r>
              <a:rPr lang="zh-CN" altLang="zh-CN" sz="2400" b="1" kern="100" dirty="0">
                <a:solidFill>
                  <a:srgbClr val="FF0000"/>
                </a:solidFill>
                <a:effectLst/>
                <a:latin typeface="等线" panose="02010600030101010101" pitchFamily="2" charset="-122"/>
                <a:ea typeface="楷体" panose="02010609060101010101" charset="-122"/>
                <a:cs typeface="楷体" panose="02010609060101010101" charset="-122"/>
              </a:rPr>
              <a:t>争“赔还”烟款</a:t>
            </a:r>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昭雪”英官在华所受的“亵渎”并予“大英国威仪所宜之尊重”；割让“岛地”；讨还历年“洋行（公行）之欠银”，其全副精神都贯注于打破中国的通商制度。虽说直接的冲突起于鸦片贸易，但当禁烟转变为战争之后，英国人就成了主宰局面的一方。通商与禁烟的冲突，最终导致了中西之间的第一次民族战争。</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a:p>
            <a:pPr indent="1600200" algn="just"/>
            <a:r>
              <a:rPr lang="zh-CN" altLang="zh-CN" b="1" kern="100" dirty="0">
                <a:solidFill>
                  <a:srgbClr val="000000"/>
                </a:solidFill>
                <a:effectLst/>
                <a:latin typeface="等线" panose="02010600030101010101" pitchFamily="2" charset="-122"/>
                <a:ea typeface="楷体" panose="02010609060101010101" charset="-122"/>
                <a:cs typeface="楷体" panose="02010609060101010101" charset="-122"/>
              </a:rPr>
              <a:t>——摘编自杨国强《通商与禁烟：中英鸦片战争的历史因果》</a:t>
            </a:r>
            <a:endParaRPr lang="zh-CN" altLang="zh-CN" b="1" kern="100" dirty="0">
              <a:effectLst/>
              <a:latin typeface="等线" panose="02010600030101010101" pitchFamily="2" charset="-122"/>
              <a:ea typeface="等线" panose="02010600030101010101" pitchFamily="2" charset="-122"/>
              <a:cs typeface="Times New Roman" panose="02020603050405020304" charset="0"/>
            </a:endParaRPr>
          </a:p>
        </p:txBody>
      </p:sp>
      <p:sp>
        <p:nvSpPr>
          <p:cNvPr id="10" name="文本框 9"/>
          <p:cNvSpPr txBox="1"/>
          <p:nvPr/>
        </p:nvSpPr>
        <p:spPr>
          <a:xfrm>
            <a:off x="1504122" y="1905506"/>
            <a:ext cx="9856304" cy="3046988"/>
          </a:xfrm>
          <a:prstGeom prst="rect">
            <a:avLst/>
          </a:prstGeom>
          <a:solidFill>
            <a:schemeClr val="accent5">
              <a:lumMod val="10000"/>
              <a:lumOff val="90000"/>
            </a:schemeClr>
          </a:solidFill>
        </p:spPr>
        <p:txBody>
          <a:bodyPr wrap="square">
            <a:spAutoFit/>
          </a:bodyPr>
          <a:lstStyle/>
          <a:p>
            <a:pPr indent="266700" algn="just"/>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问题：</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根据上述材料，分别说明鸦片战争爆发的原因。</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简要分析三则材料为何对鸦片战争的起因有不同的看法。</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a:p>
            <a:pPr marL="342900" lvl="0" indent="-342900" algn="just">
              <a:buFont typeface="+mj-lt"/>
              <a:buAutoNum type="arabicPeriod"/>
              <a:tabLst>
                <a:tab pos="198120" algn="l"/>
              </a:tabLst>
            </a:pPr>
            <a:r>
              <a:rPr lang="zh-CN" altLang="zh-CN" sz="3200" b="1" kern="100" dirty="0">
                <a:solidFill>
                  <a:srgbClr val="FF0000"/>
                </a:solidFill>
                <a:effectLst/>
                <a:latin typeface="等线" panose="02010600030101010101" pitchFamily="2" charset="-122"/>
                <a:ea typeface="宋体" panose="02010600030101010101" pitchFamily="2" charset="-122"/>
                <a:cs typeface="宋体" panose="02010600030101010101" pitchFamily="2" charset="-122"/>
              </a:rPr>
              <a:t>根据上述材料并结合所学知识，谈谈你对鸦片战争起因和性质的认识。</a:t>
            </a:r>
            <a:endParaRPr lang="zh-CN" altLang="zh-CN" sz="3200" b="1" kern="100" dirty="0">
              <a:solidFill>
                <a:srgbClr val="FF0000"/>
              </a:solidFill>
              <a:effectLst/>
              <a:latin typeface="等线" panose="02010600030101010101" pitchFamily="2" charset="-122"/>
              <a:ea typeface="等线"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a:xfrm>
            <a:off x="401320" y="586409"/>
            <a:ext cx="5694680" cy="758632"/>
          </a:xfrm>
        </p:spPr>
        <p:txBody>
          <a:bodyPr rtlCol="0"/>
          <a:lstStyle/>
          <a:p>
            <a:pPr rtl="0"/>
            <a:r>
              <a:rPr lang="zh-CN" altLang="en-US" sz="2800" dirty="0"/>
              <a:t>例</a:t>
            </a:r>
            <a:r>
              <a:rPr lang="en-US" altLang="zh-CN" sz="2800" dirty="0"/>
              <a:t>6</a:t>
            </a:r>
            <a:r>
              <a:rPr lang="zh-CN" altLang="en-US" sz="2800" dirty="0"/>
              <a:t>：第</a:t>
            </a:r>
            <a:r>
              <a:rPr lang="en-US" altLang="zh-CN" sz="2800" dirty="0"/>
              <a:t>8</a:t>
            </a:r>
            <a:r>
              <a:rPr lang="zh-CN" altLang="en-US" sz="2800" dirty="0"/>
              <a:t>课《欧洲的思想解放运动》</a:t>
            </a:r>
            <a:endParaRPr lang="zh-CN" altLang="en-US" sz="2800" dirty="0"/>
          </a:p>
        </p:txBody>
      </p:sp>
      <p:pic>
        <p:nvPicPr>
          <p:cNvPr id="2" name="图片 1"/>
          <p:cNvPicPr>
            <a:picLocks noChangeAspect="1"/>
          </p:cNvPicPr>
          <p:nvPr/>
        </p:nvPicPr>
        <p:blipFill>
          <a:blip r:embed="rId1"/>
          <a:stretch>
            <a:fillRect/>
          </a:stretch>
        </p:blipFill>
        <p:spPr>
          <a:xfrm>
            <a:off x="268357" y="1679575"/>
            <a:ext cx="5827643" cy="4691408"/>
          </a:xfrm>
          <a:prstGeom prst="rect">
            <a:avLst/>
          </a:prstGeom>
        </p:spPr>
      </p:pic>
      <p:pic>
        <p:nvPicPr>
          <p:cNvPr id="3" name="图片 2"/>
          <p:cNvPicPr>
            <a:picLocks noChangeAspect="1"/>
          </p:cNvPicPr>
          <p:nvPr/>
        </p:nvPicPr>
        <p:blipFill>
          <a:blip r:embed="rId2"/>
          <a:stretch>
            <a:fillRect/>
          </a:stretch>
        </p:blipFill>
        <p:spPr>
          <a:xfrm>
            <a:off x="6715125" y="60960"/>
            <a:ext cx="4843145" cy="673544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600" dirty="0">
                <a:sym typeface="+mn-ea"/>
              </a:rPr>
              <a:t>例</a:t>
            </a:r>
            <a:r>
              <a:rPr lang="en-US" altLang="zh-CN" sz="3600" dirty="0">
                <a:sym typeface="+mn-ea"/>
              </a:rPr>
              <a:t>6</a:t>
            </a:r>
            <a:r>
              <a:rPr lang="zh-CN" altLang="en-US" sz="3600" dirty="0">
                <a:sym typeface="+mn-ea"/>
              </a:rPr>
              <a:t>：伏尔泰与孟德斯鸠的中国政治观的分歧</a:t>
            </a:r>
            <a:endParaRPr lang="zh-CN" altLang="en-US" sz="3600" dirty="0">
              <a:sym typeface="+mn-ea"/>
            </a:endParaRPr>
          </a:p>
        </p:txBody>
      </p:sp>
      <p:sp>
        <p:nvSpPr>
          <p:cNvPr id="3" name="文本框 2"/>
          <p:cNvSpPr txBox="1"/>
          <p:nvPr/>
        </p:nvSpPr>
        <p:spPr>
          <a:xfrm>
            <a:off x="541655" y="1264920"/>
            <a:ext cx="10936605" cy="5201424"/>
          </a:xfrm>
          <a:prstGeom prst="rect">
            <a:avLst/>
          </a:prstGeom>
          <a:noFill/>
        </p:spPr>
        <p:txBody>
          <a:bodyPr wrap="square" rtlCol="0" anchor="t">
            <a:spAutoFit/>
          </a:bodyPr>
          <a:lstStyle/>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材料一</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人最深刻了解、最精心培育、最致力完善的东西是道德和法律。……在别的国家，法律用以治罪，而在中国，其作用更大，用以褒奖善行。……他（中国帝）可能是全国首屈一指的哲学家（贤能的智者），最有权威的预言者，皇帝的御旨几乎从来都是关于道德的指示和圣训。</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伏尔泰《风俗论》(1756年）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材料ニ</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中国是一个专制的国家，它的原则是恐怖。……在专制政体之下，君主把大权全部交给他所委任的人们……为防止有些人有可能在那里进行革命，所以就要用恐怖去压制人们的一切勇气，去窒息一切野心。……专制政体的法律，也体现了其恐怖性质……任何人对帝不敬就要处死刑。因为法律没有明确规定什么叫不敬，所以任何事情都可拿来做借口剥夺任何人的生命，去灭绝任何家族。</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400" b="1" dirty="0">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孟德斯鸠《论法的精神》(1748年）</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材料三</a:t>
            </a:r>
            <a:r>
              <a:rPr lang="en-US" altLang="zh-CN" sz="2000" b="1" dirty="0">
                <a:latin typeface="楷体" panose="02010609060101010101" charset="-122"/>
                <a:ea typeface="楷体" panose="02010609060101010101" charset="-122"/>
                <a:cs typeface="楷体" panose="02010609060101010101" charset="-122"/>
                <a:sym typeface="+mn-ea"/>
              </a:rPr>
              <a:t>   </a:t>
            </a:r>
            <a:r>
              <a:rPr lang="zh-CN" altLang="en-US" sz="2000" b="1" dirty="0">
                <a:latin typeface="楷体" panose="02010609060101010101" charset="-122"/>
                <a:ea typeface="楷体" panose="02010609060101010101" charset="-122"/>
                <a:cs typeface="楷体" panose="02010609060101010101" charset="-122"/>
                <a:sym typeface="+mn-ea"/>
              </a:rPr>
              <a:t>绝大多数欧洲学者只能通过出版物分享传教士提供的有关中国的信息，仅有少数有缘结识在华或曾经赴华的传教士，向他们索取更多有关中国的信息，与他们共同探讨有关中国的种种问题。这类直接交往除了少量面对面的交谈，主要形式是信件往来。</a:t>
            </a:r>
            <a:endParaRPr lang="zh-CN" altLang="en-US" sz="2000" b="1" dirty="0">
              <a:latin typeface="楷体" panose="02010609060101010101" charset="-122"/>
              <a:ea typeface="楷体" panose="02010609060101010101" charset="-122"/>
              <a:cs typeface="楷体" panose="02010609060101010101" charset="-122"/>
              <a:sym typeface="+mn-ea"/>
            </a:endParaRPr>
          </a:p>
          <a:p>
            <a:pPr lvl="0" algn="l">
              <a:buClrTx/>
              <a:buSzTx/>
              <a:buFontTx/>
            </a:pPr>
            <a:r>
              <a:rPr lang="en-US" altLang="zh-CN" sz="2000" b="1"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4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许明龙《欧洲十八世纪“中国热”》</a:t>
            </a:r>
            <a:endParaRPr lang="zh-CN" altLang="en-US" sz="2400" b="1" dirty="0">
              <a:solidFill>
                <a:srgbClr val="FF0000"/>
              </a:solidFill>
              <a:latin typeface="楷体" panose="02010609060101010101" charset="-122"/>
              <a:ea typeface="楷体" panose="02010609060101010101" charset="-122"/>
              <a:cs typeface="楷体" panose="02010609060101010101" charset="-122"/>
              <a:sym typeface="+mn-ea"/>
            </a:endParaRPr>
          </a:p>
          <a:p>
            <a:pPr lvl="0" algn="l">
              <a:buClrTx/>
              <a:buSzTx/>
              <a:buFontTx/>
            </a:pPr>
            <a:r>
              <a:rPr lang="zh-CN" altLang="en-US" sz="2000" b="1" dirty="0">
                <a:latin typeface="楷体" panose="02010609060101010101" charset="-122"/>
                <a:ea typeface="楷体" panose="02010609060101010101" charset="-122"/>
                <a:cs typeface="楷体" panose="02010609060101010101" charset="-122"/>
                <a:sym typeface="+mn-ea"/>
              </a:rPr>
              <a:t>注：18世纪欧洲“中国热”由兴起到衰落的百余年间，大体相当于中国清朝的康熙、雍正、乾隆三朝时期（1661</a:t>
            </a:r>
            <a:r>
              <a:rPr lang="en-US" altLang="zh-CN" sz="2000" b="1" dirty="0">
                <a:latin typeface="楷体" panose="02010609060101010101" charset="-122"/>
                <a:ea typeface="楷体" panose="02010609060101010101" charset="-122"/>
                <a:cs typeface="楷体" panose="02010609060101010101" charset="-122"/>
                <a:sym typeface="+mn-ea"/>
              </a:rPr>
              <a:t>—</a:t>
            </a:r>
            <a:r>
              <a:rPr lang="zh-CN" altLang="en-US" sz="2000" b="1" dirty="0">
                <a:latin typeface="楷体" panose="02010609060101010101" charset="-122"/>
                <a:ea typeface="楷体" panose="02010609060101010101" charset="-122"/>
                <a:cs typeface="楷体" panose="02010609060101010101" charset="-122"/>
                <a:sym typeface="+mn-ea"/>
              </a:rPr>
              <a:t>1799年）。</a:t>
            </a:r>
            <a:endParaRPr lang="zh-CN" altLang="en-US" sz="20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r="100000" b="100000"/>
          </a:path>
        </a:grad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a:xfrm>
            <a:off x="764540" y="588327"/>
            <a:ext cx="10515600" cy="583800"/>
          </a:xfrm>
        </p:spPr>
        <p:txBody>
          <a:bodyPr vert="horz" lIns="91440" tIns="45720" rIns="91440" bIns="45720" rtlCol="0" anchor="ctr">
            <a:noAutofit/>
          </a:bodyPr>
          <a:lstStyle/>
          <a:p>
            <a:pPr lvl="0" algn="l">
              <a:buClrTx/>
              <a:buSzTx/>
              <a:buFontTx/>
            </a:pPr>
            <a:r>
              <a:rPr lang="zh-CN" altLang="en-US" sz="3200" dirty="0">
                <a:sym typeface="+mn-ea"/>
              </a:rPr>
              <a:t>例</a:t>
            </a:r>
            <a:r>
              <a:rPr lang="en-US" altLang="zh-CN" sz="3200" dirty="0">
                <a:sym typeface="+mn-ea"/>
              </a:rPr>
              <a:t>6</a:t>
            </a:r>
            <a:r>
              <a:rPr lang="zh-CN" altLang="en-US" sz="3200" dirty="0">
                <a:sym typeface="+mn-ea"/>
              </a:rPr>
              <a:t>：伏尔泰与孟德斯鸠的中国政治观的分歧</a:t>
            </a:r>
            <a:endParaRPr lang="zh-CN" altLang="en-US" sz="3200" dirty="0">
              <a:sym typeface="+mn-ea"/>
            </a:endParaRPr>
          </a:p>
        </p:txBody>
      </p:sp>
      <p:sp>
        <p:nvSpPr>
          <p:cNvPr id="11" name="文本框 10"/>
          <p:cNvSpPr txBox="1"/>
          <p:nvPr/>
        </p:nvSpPr>
        <p:spPr>
          <a:xfrm>
            <a:off x="516890" y="1380932"/>
            <a:ext cx="10237249" cy="3970318"/>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2800" dirty="0">
                <a:solidFill>
                  <a:srgbClr val="FF0000"/>
                </a:solidFill>
              </a:rPr>
              <a:t>问题：</a:t>
            </a:r>
            <a:endParaRPr lang="en-US" sz="2800" dirty="0">
              <a:solidFill>
                <a:srgbClr val="FF0000"/>
              </a:solidFill>
            </a:endParaRPr>
          </a:p>
          <a:p>
            <a:r>
              <a:rPr lang="en-US" sz="2800" dirty="0">
                <a:solidFill>
                  <a:srgbClr val="FF0000"/>
                </a:solidFill>
              </a:rPr>
              <a:t>1.</a:t>
            </a:r>
            <a:r>
              <a:rPr lang="zh-CN" altLang="en-US" sz="2800" dirty="0">
                <a:solidFill>
                  <a:srgbClr val="FF0000"/>
                </a:solidFill>
              </a:rPr>
              <a:t>根据材料一和材料二，指出伏尔泰、孟德斯鸠眼中的中国政体分别是什么？依据分别是什么？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2.</a:t>
            </a:r>
            <a:r>
              <a:rPr lang="zh-CN" altLang="en-US" sz="2800" dirty="0">
                <a:solidFill>
                  <a:srgbClr val="FF0000"/>
                </a:solidFill>
              </a:rPr>
              <a:t>根据材料三，伏尔泰、孟德斯鸠等欧洲思想家对中国形象作出判断的主要信息来源有几种？哪一种更可信？为什么？</a:t>
            </a:r>
            <a:endParaRPr lang="zh-CN" altLang="en-US" sz="2800" dirty="0">
              <a:solidFill>
                <a:srgbClr val="FF0000"/>
              </a:solidFill>
            </a:endParaRPr>
          </a:p>
          <a:p>
            <a:endParaRPr lang="en-US" altLang="zh-CN" sz="2800" dirty="0">
              <a:solidFill>
                <a:srgbClr val="FF0000"/>
              </a:solidFill>
            </a:endParaRPr>
          </a:p>
          <a:p>
            <a:r>
              <a:rPr lang="en-US" altLang="zh-CN" sz="2800" dirty="0">
                <a:solidFill>
                  <a:srgbClr val="FF0000"/>
                </a:solidFill>
              </a:rPr>
              <a:t>3.</a:t>
            </a:r>
            <a:r>
              <a:rPr lang="zh-CN" altLang="en-US" sz="2800" dirty="0">
                <a:solidFill>
                  <a:srgbClr val="FF0000"/>
                </a:solidFill>
              </a:rPr>
              <a:t>造成伏尔泰和孟德斯鸠对中国形象的不同看法的原因可能是什么？这一历史现象给你怎样的启示？</a:t>
            </a:r>
            <a:endParaRPr lang="zh-CN"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p:tgtEl>
                                          <p:spTgt spid="11">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11">
                                            <p:txEl>
                                              <p:pRg st="1" end="1"/>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p:tgtEl>
                                          <p:spTgt spid="11">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1">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p:tgtEl>
                                          <p:spTgt spid="11">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4" name="文本框 3"/>
          <p:cNvSpPr txBox="1"/>
          <p:nvPr/>
        </p:nvSpPr>
        <p:spPr>
          <a:xfrm>
            <a:off x="723070" y="631951"/>
            <a:ext cx="9305512" cy="584775"/>
          </a:xfrm>
          <a:prstGeom prst="rect">
            <a:avLst/>
          </a:prstGeom>
          <a:noFill/>
        </p:spPr>
        <p:txBody>
          <a:bodyPr wrap="square" rtlCol="0" anchor="t">
            <a:spAutoFit/>
          </a:bodyPr>
          <a:lstStyle>
            <a:defPPr rtl="0">
              <a:defRPr lang="en-US"/>
            </a:defPPr>
            <a:lvl1pPr indent="0">
              <a:defRPr sz="3200" b="1">
                <a:solidFill>
                  <a:schemeClr val="accent1">
                    <a:lumMod val="75000"/>
                  </a:schemeClr>
                </a:solidFill>
                <a:latin typeface="宋体" panose="02010600030101010101" pitchFamily="2" charset="-122"/>
                <a:ea typeface="宋体" panose="02010600030101010101" pitchFamily="2" charset="-122"/>
                <a:cs typeface="楷体" panose="02010609060101010101" charset="-122"/>
              </a:defRPr>
            </a:lvl1pPr>
          </a:lstStyle>
          <a:p>
            <a:r>
              <a:rPr lang="en-US" altLang="zh-CN" dirty="0"/>
              <a:t>3.</a:t>
            </a:r>
            <a:r>
              <a:rPr lang="zh-CN" altLang="en-US" dirty="0"/>
              <a:t>延伸课外拓展学习</a:t>
            </a:r>
            <a:endParaRPr lang="zh-CN" altLang="en-US" dirty="0"/>
          </a:p>
        </p:txBody>
      </p:sp>
      <p:sp>
        <p:nvSpPr>
          <p:cNvPr id="5" name="标题 5"/>
          <p:cNvSpPr>
            <a:spLocks noGrp="1"/>
          </p:cNvSpPr>
          <p:nvPr>
            <p:ph type="title"/>
          </p:nvPr>
        </p:nvSpPr>
        <p:spPr>
          <a:xfrm>
            <a:off x="838200" y="1542484"/>
            <a:ext cx="10515600" cy="583800"/>
          </a:xfrm>
        </p:spPr>
        <p:txBody>
          <a:bodyPr vert="horz" lIns="91440" tIns="45720" rIns="91440" bIns="45720" rtlCol="0" anchor="ctr">
            <a:noAutofit/>
          </a:bodyPr>
          <a:lstStyle/>
          <a:p>
            <a:pPr lvl="0"/>
            <a:r>
              <a:rPr lang="zh-CN" altLang="en-US" sz="2800" dirty="0">
                <a:sym typeface="+mn-ea"/>
              </a:rPr>
              <a:t>例</a:t>
            </a:r>
            <a:r>
              <a:rPr lang="en-US" altLang="zh-CN" sz="2800" dirty="0">
                <a:sym typeface="+mn-ea"/>
              </a:rPr>
              <a:t>7</a:t>
            </a:r>
            <a:r>
              <a:rPr lang="zh-CN" altLang="en-US" sz="2800" dirty="0">
                <a:sym typeface="+mn-ea"/>
              </a:rPr>
              <a:t>：纲要下</a:t>
            </a:r>
            <a:r>
              <a:rPr lang="zh-CN" altLang="en-US" sz="2800" dirty="0"/>
              <a:t>第</a:t>
            </a:r>
            <a:r>
              <a:rPr lang="en-US" altLang="zh-CN" sz="2800" dirty="0"/>
              <a:t>9</a:t>
            </a:r>
            <a:r>
              <a:rPr lang="zh-CN" altLang="en-US" sz="2800" dirty="0"/>
              <a:t>课 </a:t>
            </a:r>
            <a:r>
              <a:rPr lang="en-US" altLang="zh-CN" sz="2800" dirty="0"/>
              <a:t>《</a:t>
            </a:r>
            <a:r>
              <a:rPr lang="zh-CN" altLang="en-US" sz="2800" dirty="0"/>
              <a:t>资产阶级革命与资本主义制度的确立</a:t>
            </a:r>
            <a:r>
              <a:rPr lang="en-US" altLang="zh-CN" sz="2800" dirty="0"/>
              <a:t>》</a:t>
            </a:r>
            <a:endParaRPr lang="zh-CN" altLang="en-US" sz="2800" dirty="0">
              <a:sym typeface="+mn-ea"/>
            </a:endParaRPr>
          </a:p>
        </p:txBody>
      </p:sp>
      <p:sp>
        <p:nvSpPr>
          <p:cNvPr id="7" name="文本框 6"/>
          <p:cNvSpPr txBox="1"/>
          <p:nvPr/>
        </p:nvSpPr>
        <p:spPr>
          <a:xfrm>
            <a:off x="894522" y="2452042"/>
            <a:ext cx="10402956" cy="954107"/>
          </a:xfrm>
          <a:prstGeom prst="rect">
            <a:avLst/>
          </a:prstGeom>
          <a:noFill/>
          <a:ln>
            <a:solidFill>
              <a:schemeClr val="tx2">
                <a:lumMod val="50000"/>
                <a:lumOff val="50000"/>
              </a:schemeClr>
            </a:solidFill>
          </a:ln>
        </p:spPr>
        <p:txBody>
          <a:bodyPr wrap="square">
            <a:spAutoFit/>
          </a:bodyPr>
          <a:lstStyle/>
          <a:p>
            <a:r>
              <a:rPr lang="zh-CN" altLang="en-US" sz="2800" b="1" dirty="0">
                <a:latin typeface="楷体" panose="02010609060101010101" charset="-122"/>
                <a:ea typeface="楷体" panose="02010609060101010101" charset="-122"/>
              </a:rPr>
              <a:t>材料    在美国历史和人类历史上，林肯必将与华盛顿齐名。</a:t>
            </a:r>
            <a:endParaRPr lang="en-US" altLang="zh-CN" sz="2800" b="1" dirty="0">
              <a:latin typeface="楷体" panose="02010609060101010101" charset="-122"/>
              <a:ea typeface="楷体" panose="02010609060101010101" charset="-122"/>
            </a:endParaRPr>
          </a:p>
          <a:p>
            <a:r>
              <a:rPr lang="en-US" altLang="zh-CN" sz="2800" b="1" dirty="0">
                <a:latin typeface="楷体" panose="02010609060101010101" charset="-122"/>
                <a:ea typeface="楷体" panose="02010609060101010101" charset="-122"/>
              </a:rPr>
              <a:t>                                       ——</a:t>
            </a:r>
            <a:r>
              <a:rPr lang="zh-CN" altLang="en-US" sz="2800" b="1" dirty="0">
                <a:latin typeface="楷体" panose="02010609060101010101" charset="-122"/>
                <a:ea typeface="楷体" panose="02010609060101010101" charset="-122"/>
              </a:rPr>
              <a:t>马克思</a:t>
            </a:r>
            <a:endParaRPr lang="zh-CN" altLang="en-US" sz="2800" b="1" dirty="0">
              <a:latin typeface="楷体" panose="02010609060101010101" charset="-122"/>
              <a:ea typeface="楷体" panose="02010609060101010101" charset="-122"/>
            </a:endParaRPr>
          </a:p>
        </p:txBody>
      </p:sp>
      <p:sp>
        <p:nvSpPr>
          <p:cNvPr id="8" name="文本框 7"/>
          <p:cNvSpPr txBox="1"/>
          <p:nvPr/>
        </p:nvSpPr>
        <p:spPr>
          <a:xfrm>
            <a:off x="894522" y="3801481"/>
            <a:ext cx="9134060" cy="521970"/>
          </a:xfrm>
          <a:prstGeom prst="rect">
            <a:avLst/>
          </a:prstGeom>
          <a:noFill/>
          <a:ln>
            <a:solidFill>
              <a:schemeClr val="accent1">
                <a:lumMod val="40000"/>
                <a:lumOff val="60000"/>
              </a:schemeClr>
            </a:solidFill>
          </a:ln>
        </p:spPr>
        <p:txBody>
          <a:bodyPr wrap="square">
            <a:spAutoFit/>
          </a:bodyPr>
          <a:lstStyle/>
          <a:p>
            <a:r>
              <a:rPr lang="zh-CN" altLang="en-US" sz="2800" b="1" dirty="0">
                <a:solidFill>
                  <a:srgbClr val="FF0000"/>
                </a:solidFill>
                <a:latin typeface="宋体" panose="02010600030101010101" pitchFamily="2" charset="-122"/>
                <a:ea typeface="宋体" panose="02010600030101010101" pitchFamily="2" charset="-122"/>
              </a:rPr>
              <a:t>问题：课外搜集材料，论证马克思的评述。</a:t>
            </a:r>
            <a:endParaRPr lang="zh-CN" altLang="en-US" sz="28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0000">
              <a:srgbClr val="CAC6DA">
                <a:alpha val="100000"/>
              </a:srgbClr>
            </a:gs>
            <a:gs pos="5000">
              <a:schemeClr val="accent5">
                <a:lumMod val="25000"/>
                <a:lumOff val="75000"/>
              </a:schemeClr>
            </a:gs>
            <a:gs pos="82000">
              <a:srgbClr val="F7ACBE">
                <a:alpha val="100000"/>
              </a:srgbClr>
            </a:gs>
            <a:gs pos="82000">
              <a:srgbClr val="F7ACBE">
                <a:alpha val="100000"/>
              </a:srgbClr>
            </a:gs>
            <a:gs pos="81000">
              <a:srgbClr val="F7ACBE">
                <a:alpha val="100000"/>
              </a:srgbClr>
            </a:gs>
            <a:gs pos="80000">
              <a:srgbClr val="F7ACBE">
                <a:alpha val="100000"/>
              </a:srgbClr>
            </a:gs>
            <a:gs pos="77000">
              <a:srgbClr val="F7ACBE">
                <a:alpha val="100000"/>
              </a:srgbClr>
            </a:gs>
            <a:gs pos="71000">
              <a:schemeClr val="accent1">
                <a:lumMod val="45000"/>
                <a:lumOff val="55000"/>
              </a:schemeClr>
            </a:gs>
            <a:gs pos="83000">
              <a:schemeClr val="accent1">
                <a:lumMod val="45000"/>
                <a:lumOff val="55000"/>
              </a:schemeClr>
            </a:gs>
            <a:gs pos="100000">
              <a:schemeClr val="accent1">
                <a:lumMod val="30000"/>
                <a:lumOff val="70000"/>
              </a:schemeClr>
            </a:gs>
          </a:gsLst>
          <a:lin ang="13500000" scaled="0"/>
        </a:gradFill>
        <a:effectLst/>
      </p:bgPr>
    </p:bg>
    <p:spTree>
      <p:nvGrpSpPr>
        <p:cNvPr id="1" name=""/>
        <p:cNvGrpSpPr/>
        <p:nvPr/>
      </p:nvGrpSpPr>
      <p:grpSpPr>
        <a:xfrm>
          <a:off x="0" y="0"/>
          <a:ext cx="0" cy="0"/>
          <a:chOff x="0" y="0"/>
          <a:chExt cx="0" cy="0"/>
        </a:xfrm>
      </p:grpSpPr>
      <p:sp>
        <p:nvSpPr>
          <p:cNvPr id="7" name="文本框 6"/>
          <p:cNvSpPr txBox="1"/>
          <p:nvPr/>
        </p:nvSpPr>
        <p:spPr>
          <a:xfrm>
            <a:off x="3731895" y="1609090"/>
            <a:ext cx="5802630" cy="3784600"/>
          </a:xfrm>
          <a:prstGeom prst="rect">
            <a:avLst/>
          </a:prstGeom>
          <a:noFill/>
          <a:ln>
            <a:noFill/>
          </a:ln>
        </p:spPr>
        <p:txBody>
          <a:bodyPr wrap="square">
            <a:spAutoFit/>
          </a:bodyPr>
          <a:lstStyle/>
          <a:p>
            <a:r>
              <a:rPr lang="zh-CN" sz="8000" b="1" dirty="0">
                <a:solidFill>
                  <a:srgbClr val="FF0000"/>
                </a:solidFill>
                <a:latin typeface="楷体" panose="02010609060101010101" charset="-122"/>
                <a:ea typeface="楷体" panose="02010609060101010101" charset="-122"/>
              </a:rPr>
              <a:t>知行合一</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落实素养</a:t>
            </a:r>
            <a:endParaRPr lang="zh-CN" sz="8000" b="1" dirty="0">
              <a:solidFill>
                <a:srgbClr val="FF0000"/>
              </a:solidFill>
              <a:latin typeface="楷体" panose="02010609060101010101" charset="-122"/>
              <a:ea typeface="楷体" panose="02010609060101010101" charset="-122"/>
            </a:endParaRPr>
          </a:p>
          <a:p>
            <a:r>
              <a:rPr lang="zh-CN" sz="8000" b="1" dirty="0">
                <a:solidFill>
                  <a:srgbClr val="FF0000"/>
                </a:solidFill>
                <a:latin typeface="楷体" panose="02010609060101010101" charset="-122"/>
                <a:ea typeface="楷体" panose="02010609060101010101" charset="-122"/>
              </a:rPr>
              <a:t>铸魂育人</a:t>
            </a:r>
            <a:endParaRPr lang="zh-CN" sz="8000" b="1" dirty="0">
              <a:solidFill>
                <a:srgbClr val="FF000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文本框 2"/>
          <p:cNvSpPr txBox="1"/>
          <p:nvPr/>
        </p:nvSpPr>
        <p:spPr>
          <a:xfrm>
            <a:off x="445135" y="1572602"/>
            <a:ext cx="11202228" cy="4031873"/>
          </a:xfrm>
          <a:prstGeom prst="rect">
            <a:avLst/>
          </a:prstGeom>
          <a:noFill/>
          <a:ln w="9525">
            <a:noFill/>
          </a:ln>
        </p:spPr>
        <p:txBody>
          <a:bodyPr wrap="square">
            <a:spAutoFit/>
          </a:bodyPr>
          <a:lstStyle/>
          <a:p>
            <a:pPr indent="266700" algn="l"/>
            <a:r>
              <a:rPr lang="zh-CN" sz="3200" b="1" dirty="0">
                <a:solidFill>
                  <a:srgbClr val="000000"/>
                </a:solidFill>
                <a:ea typeface="宋体" panose="02010600030101010101" pitchFamily="2" charset="-122"/>
              </a:rPr>
              <a:t>（1）分别阐述每则材料对研究明代白银货币化的价值。</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（2）综合上述材料，简述明代白银货币化的影响。</a:t>
            </a:r>
            <a:endParaRPr 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endParaRPr lang="en-US" altLang="zh-CN" sz="3200" b="1" dirty="0">
              <a:solidFill>
                <a:srgbClr val="000000"/>
              </a:solidFill>
              <a:ea typeface="宋体" panose="02010600030101010101" pitchFamily="2" charset="-122"/>
            </a:endParaRPr>
          </a:p>
          <a:p>
            <a:pPr indent="266700" algn="l"/>
            <a:r>
              <a:rPr lang="zh-CN" sz="3200" b="1" dirty="0">
                <a:solidFill>
                  <a:srgbClr val="000000"/>
                </a:solidFill>
                <a:ea typeface="宋体" panose="02010600030101010101" pitchFamily="2" charset="-122"/>
              </a:rPr>
              <a:t>（3）除上述材料之外，研究明代白银货币化还可补充哪些类型的史料，请至少列出两种。</a:t>
            </a:r>
            <a:endParaRPr lang="zh-CN" sz="3200" b="1" dirty="0">
              <a:solidFill>
                <a:srgbClr val="000000"/>
              </a:solidFill>
              <a:ea typeface="宋体" panose="02010600030101010101" pitchFamily="2" charset="-122"/>
            </a:endParaRPr>
          </a:p>
        </p:txBody>
      </p:sp>
      <p:sp>
        <p:nvSpPr>
          <p:cNvPr id="4" name="文本框 3"/>
          <p:cNvSpPr txBox="1"/>
          <p:nvPr/>
        </p:nvSpPr>
        <p:spPr>
          <a:xfrm>
            <a:off x="445135" y="640110"/>
            <a:ext cx="11325860" cy="646331"/>
          </a:xfrm>
          <a:prstGeom prst="rect">
            <a:avLst/>
          </a:prstGeom>
          <a:noFill/>
        </p:spPr>
        <p:txBody>
          <a:bodyPr wrap="square" rtlCol="0" anchor="t">
            <a:spAutoFit/>
          </a:bodyPr>
          <a:lstStyle/>
          <a:p>
            <a:pPr indent="0"/>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2022</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年广东卷</a:t>
            </a:r>
            <a:r>
              <a:rPr lang="en-US" altLang="zh-CN"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T17</a:t>
            </a:r>
            <a:r>
              <a:rPr lang="zh-CN" altLang="en-US" sz="3600" b="1" dirty="0">
                <a:solidFill>
                  <a:srgbClr val="000000"/>
                </a:solidFill>
                <a:latin typeface="Times New Roman" panose="02020603050405020304" charset="0"/>
                <a:ea typeface="宋体" panose="02010600030101010101" pitchFamily="2" charset="-122"/>
                <a:cs typeface="宋体" panose="02010600030101010101" pitchFamily="2" charset="-122"/>
                <a:sym typeface="+mn-ea"/>
              </a:rPr>
              <a:t>）</a:t>
            </a:r>
            <a:endParaRPr lang="zh-CN" altLang="en-US" sz="36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nvSpPr>
        <p:spPr>
          <a:xfrm>
            <a:off x="560789" y="2284131"/>
            <a:ext cx="9743373" cy="523220"/>
          </a:xfrm>
          <a:prstGeom prst="rect">
            <a:avLst/>
          </a:prstGeom>
          <a:solidFill>
            <a:schemeClr val="accent1">
              <a:lumMod val="20000"/>
              <a:lumOff val="80000"/>
            </a:schemeClr>
          </a:solidFill>
        </p:spPr>
        <p:txBody>
          <a:bodyPr wrap="none" rtlCol="0">
            <a:spAutoFit/>
          </a:bodyPr>
          <a:lstStyle/>
          <a:p>
            <a:pPr algn="l"/>
            <a:r>
              <a:rPr lang="zh-CN" altLang="en-US" sz="2800" b="1" dirty="0">
                <a:solidFill>
                  <a:srgbClr val="FF0000"/>
                </a:solidFill>
                <a:latin typeface="黑体" panose="02010609060101010101" charset="-122"/>
                <a:ea typeface="黑体" panose="02010609060101010101" charset="-122"/>
                <a:cs typeface="黑体" panose="02010609060101010101" charset="-122"/>
              </a:rPr>
              <a:t>符合史料实证水平</a:t>
            </a:r>
            <a:r>
              <a:rPr lang="en-US" altLang="zh-CN" sz="2800" b="1" dirty="0">
                <a:solidFill>
                  <a:srgbClr val="FF0000"/>
                </a:solidFill>
                <a:latin typeface="黑体" panose="02010609060101010101" charset="-122"/>
                <a:ea typeface="黑体" panose="02010609060101010101" charset="-122"/>
                <a:cs typeface="黑体" panose="02010609060101010101" charset="-122"/>
              </a:rPr>
              <a:t>2</a:t>
            </a:r>
            <a:r>
              <a:rPr lang="zh-CN" altLang="en-US" sz="2800" b="1" dirty="0">
                <a:solidFill>
                  <a:srgbClr val="FF0000"/>
                </a:solidFill>
                <a:latin typeface="黑体" panose="02010609060101010101" charset="-122"/>
                <a:ea typeface="黑体" panose="02010609060101010101" charset="-122"/>
                <a:cs typeface="黑体" panose="02010609060101010101" charset="-122"/>
              </a:rPr>
              <a:t>：认识不同类型史料所具有的不同价值。</a:t>
            </a:r>
            <a:endParaRPr lang="en-US" altLang="zh-CN" sz="2800" b="1" dirty="0">
              <a:solidFill>
                <a:srgbClr val="FF0000"/>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560789" y="3734769"/>
            <a:ext cx="11186076" cy="523220"/>
          </a:xfrm>
          <a:prstGeom prst="rect">
            <a:avLst/>
          </a:prstGeom>
          <a:solidFill>
            <a:schemeClr val="accent1">
              <a:lumMod val="20000"/>
              <a:lumOff val="80000"/>
            </a:schemeClr>
          </a:solidFill>
        </p:spPr>
        <p:txBody>
          <a:bodyPr wrap="non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4</a:t>
            </a:r>
            <a:r>
              <a:rPr lang="zh-CN" altLang="en-US" dirty="0"/>
              <a:t>：能够恰当地运用史料对所探究的问题进行论述。</a:t>
            </a:r>
            <a:endParaRPr lang="en-US" altLang="zh-CN" dirty="0"/>
          </a:p>
        </p:txBody>
      </p:sp>
      <p:sp>
        <p:nvSpPr>
          <p:cNvPr id="7" name="文本框 6"/>
          <p:cNvSpPr txBox="1"/>
          <p:nvPr/>
        </p:nvSpPr>
        <p:spPr>
          <a:xfrm>
            <a:off x="542979" y="5736855"/>
            <a:ext cx="11186076" cy="953135"/>
          </a:xfrm>
          <a:prstGeom prst="rect">
            <a:avLst/>
          </a:prstGeom>
          <a:solidFill>
            <a:schemeClr val="accent1">
              <a:lumMod val="20000"/>
              <a:lumOff val="80000"/>
            </a:schemeClr>
          </a:solidFill>
        </p:spPr>
        <p:txBody>
          <a:bodyPr wrap="square" rtlCol="0">
            <a:spAutoFit/>
          </a:bodyPr>
          <a:lstStyle>
            <a:defPPr rtl="0">
              <a:defRPr lang="en-US"/>
            </a:defPPr>
            <a:lvl1pPr>
              <a:defRPr sz="2800" b="1">
                <a:solidFill>
                  <a:srgbClr val="FF0000"/>
                </a:solidFill>
                <a:latin typeface="黑体" panose="02010609060101010101" charset="-122"/>
                <a:ea typeface="黑体" panose="02010609060101010101" charset="-122"/>
                <a:cs typeface="黑体" panose="02010609060101010101" charset="-122"/>
              </a:defRPr>
            </a:lvl1pPr>
          </a:lstStyle>
          <a:p>
            <a:r>
              <a:rPr lang="zh-CN" altLang="en-US" dirty="0"/>
              <a:t>符合史料实证水平</a:t>
            </a:r>
            <a:r>
              <a:rPr lang="en-US" altLang="zh-CN" dirty="0"/>
              <a:t>1</a:t>
            </a:r>
            <a:r>
              <a:rPr lang="zh-CN" altLang="en-US" dirty="0"/>
              <a:t>：能够区分史料的不同类型；在解答某一历史问题时，能够尝试从多种渠道获取与其有关的材料。</a:t>
            </a:r>
            <a:endParaRPr lang="en-US"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011f5cd45fd5a9d24ac4dcbb891d28d\insertfill"/>
          <p:cNvPicPr>
            <a:picLocks noChangeAspect="1"/>
          </p:cNvPicPr>
          <p:nvPr/>
        </p:nvPicPr>
        <p:blipFill>
          <a:blip r:embed="rId1"/>
          <a:stretch>
            <a:fillRect/>
          </a:stretch>
        </p:blipFill>
        <p:spPr>
          <a:xfrm>
            <a:off x="0" y="0"/>
            <a:ext cx="12192000" cy="6858000"/>
          </a:xfrm>
          <a:prstGeom prst="rect">
            <a:avLst/>
          </a:prstGeom>
        </p:spPr>
      </p:pic>
      <p:sp>
        <p:nvSpPr>
          <p:cNvPr id="6" name="矩形 5" descr="7b0a2020202022776f7264617274223a20227b5c2269645c223a32353030353034372c5c227469645c223a31333439337d220a7d0a"/>
          <p:cNvSpPr/>
          <p:nvPr/>
        </p:nvSpPr>
        <p:spPr>
          <a:xfrm>
            <a:off x="1278890" y="1282700"/>
            <a:ext cx="10362565" cy="2955925"/>
          </a:xfrm>
          <a:prstGeom prst="rect">
            <a:avLst/>
          </a:prstGeom>
          <a:noFill/>
        </p:spPr>
        <p:txBody>
          <a:bodyPr wrap="square" lIns="90170" tIns="46990" rIns="90170" bIns="46990" rtlCol="0" anchor="t">
            <a:spAutoFit/>
            <a:scene3d>
              <a:camera prst="obliqueBottomRight"/>
              <a:lightRig rig="flat" dir="t">
                <a:rot lat="0" lon="0" rev="0"/>
              </a:lightRig>
            </a:scene3d>
            <a:sp3d extrusionH="381000" contourW="12700" prstMaterial="plastic">
              <a:extrusionClr>
                <a:srgbClr val="E2F2F8"/>
              </a:extrusionClr>
              <a:contourClr>
                <a:srgbClr val="FFA138"/>
              </a:contourClr>
            </a:sp3d>
          </a:bodyPr>
          <a:lstStyle/>
          <a:p>
            <a:pPr algn="ctr"/>
            <a:r>
              <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rPr>
              <a:t>谢谢聆听</a:t>
            </a:r>
            <a:endParaRPr lang="zh-CN" altLang="en-US" sz="18600" b="1">
              <a:ln w="38100" cmpd="sng">
                <a:solidFill>
                  <a:srgbClr val="FDFFFF"/>
                </a:solidFill>
              </a:ln>
              <a:gradFill>
                <a:gsLst>
                  <a:gs pos="95000">
                    <a:srgbClr val="E8BA00"/>
                  </a:gs>
                  <a:gs pos="62000">
                    <a:srgbClr val="E24C02"/>
                  </a:gs>
                </a:gsLst>
                <a:lin ang="16440000" scaled="0"/>
              </a:gradFill>
              <a:effectLst>
                <a:outerShdw blurRad="25400" dist="38100" algn="l" rotWithShape="0">
                  <a:srgbClr val="DA7B00">
                    <a:alpha val="65000"/>
                  </a:srgbClr>
                </a:outerShdw>
                <a:reflection blurRad="6350" stA="60000" endA="900" endPos="60000" dist="76200" dir="5400000" sy="-100000" algn="bl" rotWithShape="0"/>
              </a:effectLst>
              <a:latin typeface="汉仪大黑" panose="01010104010101010101" charset="-122"/>
              <a:ea typeface="汉仪大黑" panose="0101010401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879475" y="1291397"/>
            <a:ext cx="10500829"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普通高中历史学科是育人和育才相统一的科目。其中，铸魂育人是根本。一线教师要充分挖掘历史学科育人资源、发挥历史学科育人优势，创新性地将铸魂育人落到实处。</a:t>
            </a:r>
            <a:endPar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7" name="矩形 6"/>
          <p:cNvSpPr/>
          <p:nvPr/>
        </p:nvSpPr>
        <p:spPr>
          <a:xfrm>
            <a:off x="3602934" y="2875552"/>
            <a:ext cx="4773930" cy="1198880"/>
          </a:xfrm>
          <a:prstGeom prst="rect">
            <a:avLst/>
          </a:prstGeom>
          <a:noFill/>
          <a:ln>
            <a:noFill/>
          </a:ln>
        </p:spPr>
        <p:txBody>
          <a:bodyPr wrap="none" rtlCol="0" anchor="t">
            <a:spAutoFit/>
          </a:bodyPr>
          <a:lstStyle/>
          <a:p>
            <a:pPr algn="ctr"/>
            <a:r>
              <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rPr>
              <a:t>该如何做？</a:t>
            </a:r>
            <a:endParaRPr lang="zh-CN" altLang="en-US" sz="7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新宋体" panose="02010609030101010101" charset="-122"/>
              <a:ea typeface="新宋体" panose="02010609030101010101" charset="-122"/>
            </a:endParaRPr>
          </a:p>
        </p:txBody>
      </p:sp>
      <p:sp>
        <p:nvSpPr>
          <p:cNvPr id="8" name="文本框 7"/>
          <p:cNvSpPr txBox="1"/>
          <p:nvPr/>
        </p:nvSpPr>
        <p:spPr>
          <a:xfrm>
            <a:off x="1373119" y="4564904"/>
            <a:ext cx="9824085" cy="645160"/>
          </a:xfrm>
          <a:prstGeom prst="rect">
            <a:avLst/>
          </a:prstGeom>
          <a:solidFill>
            <a:schemeClr val="accent5">
              <a:lumMod val="10000"/>
              <a:lumOff val="90000"/>
            </a:schemeClr>
          </a:solidFill>
        </p:spPr>
        <p:txBody>
          <a:bodyPr wrap="non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历史学科核心素养就是其育人价值的集中体现！</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11" name="标题 10"/>
          <p:cNvSpPr>
            <a:spLocks noGrp="1"/>
          </p:cNvSpPr>
          <p:nvPr>
            <p:ph type="title"/>
          </p:nvPr>
        </p:nvSpPr>
        <p:spPr/>
        <p:txBody>
          <a:bodyPr rtlCol="0"/>
          <a:lstStyle/>
          <a:p>
            <a:pPr rtl="0"/>
            <a:r>
              <a:rPr lang="zh-CN" altLang="en-US" sz="3600" dirty="0"/>
              <a:t>一、高屋建瓴明方向</a:t>
            </a:r>
            <a:endParaRPr lang="zh-CN" altLang="en-US" sz="3600" dirty="0"/>
          </a:p>
        </p:txBody>
      </p:sp>
      <p:sp>
        <p:nvSpPr>
          <p:cNvPr id="5" name="文本框 4"/>
          <p:cNvSpPr txBox="1"/>
          <p:nvPr/>
        </p:nvSpPr>
        <p:spPr>
          <a:xfrm>
            <a:off x="838200" y="1591310"/>
            <a:ext cx="4208780" cy="1754326"/>
          </a:xfrm>
          <a:prstGeom prst="rect">
            <a:avLst/>
          </a:prstGeom>
          <a:noFill/>
        </p:spPr>
        <p:txBody>
          <a:bodyPr wrap="square" rtlCol="0" anchor="t">
            <a:spAutoFit/>
          </a:bodyPr>
          <a:lstStyle/>
          <a:p>
            <a:pPr indent="0"/>
            <a:r>
              <a:rPr lang="en-US" altLang="zh-CN"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rPr>
              <a:t>仔细研读国家层面下发的各类指导性书籍。</a:t>
            </a:r>
            <a:endParaRPr lang="zh-CN" altLang="en-US" sz="36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pic>
        <p:nvPicPr>
          <p:cNvPr id="2" name="图片 1"/>
          <p:cNvPicPr>
            <a:picLocks noChangeAspect="1"/>
          </p:cNvPicPr>
          <p:nvPr>
            <p:custDataLst>
              <p:tags r:id="rId1"/>
            </p:custDataLst>
          </p:nvPr>
        </p:nvPicPr>
        <p:blipFill>
          <a:blip r:embed="rId2"/>
          <a:stretch>
            <a:fillRect/>
          </a:stretch>
        </p:blipFill>
        <p:spPr>
          <a:xfrm>
            <a:off x="5483225" y="0"/>
            <a:ext cx="2822575" cy="3919220"/>
          </a:xfrm>
          <a:prstGeom prst="rect">
            <a:avLst/>
          </a:prstGeom>
        </p:spPr>
      </p:pic>
      <p:pic>
        <p:nvPicPr>
          <p:cNvPr id="3" name="图片 2"/>
          <p:cNvPicPr>
            <a:picLocks noChangeAspect="1"/>
          </p:cNvPicPr>
          <p:nvPr/>
        </p:nvPicPr>
        <p:blipFill>
          <a:blip r:embed="rId3"/>
          <a:stretch>
            <a:fillRect/>
          </a:stretch>
        </p:blipFill>
        <p:spPr>
          <a:xfrm>
            <a:off x="8637270" y="1264920"/>
            <a:ext cx="3413125" cy="4683760"/>
          </a:xfrm>
          <a:prstGeom prst="rect">
            <a:avLst/>
          </a:prstGeom>
        </p:spPr>
      </p:pic>
      <p:pic>
        <p:nvPicPr>
          <p:cNvPr id="4" name="图片 3"/>
          <p:cNvPicPr>
            <a:picLocks noChangeAspect="1"/>
          </p:cNvPicPr>
          <p:nvPr/>
        </p:nvPicPr>
        <p:blipFill>
          <a:blip r:embed="rId4"/>
          <a:stretch>
            <a:fillRect/>
          </a:stretch>
        </p:blipFill>
        <p:spPr>
          <a:xfrm>
            <a:off x="5629910" y="2813050"/>
            <a:ext cx="2875280" cy="4044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5" name="文本框 4"/>
          <p:cNvSpPr txBox="1"/>
          <p:nvPr/>
        </p:nvSpPr>
        <p:spPr>
          <a:xfrm>
            <a:off x="440634" y="1488163"/>
            <a:ext cx="5045765" cy="1569660"/>
          </a:xfrm>
          <a:prstGeom prst="rect">
            <a:avLst/>
          </a:prstGeom>
          <a:noFill/>
        </p:spPr>
        <p:txBody>
          <a:bodyPr wrap="square" rtlCol="0" anchor="t">
            <a:spAutoFit/>
          </a:bodyPr>
          <a:lstStyle/>
          <a:p>
            <a:pPr indent="0"/>
            <a:r>
              <a:rPr lang="en-US" altLang="zh-CN"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    </a:t>
            </a:r>
            <a:r>
              <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rPr>
              <a:t>明确课程标准里对历史学科核心素养水平划分的具体要求</a:t>
            </a:r>
            <a:endParaRPr lang="zh-CN" altLang="en-US" sz="3200" b="1" dirty="0">
              <a:solidFill>
                <a:srgbClr val="000000"/>
              </a:solidFill>
              <a:latin typeface="宋体" panose="02010600030101010101" pitchFamily="2" charset="-122"/>
              <a:ea typeface="宋体" panose="02010600030101010101" pitchFamily="2" charset="-122"/>
              <a:cs typeface="楷体" panose="02010609060101010101" charset="-122"/>
              <a:sym typeface="+mn-ea"/>
            </a:endParaRPr>
          </a:p>
        </p:txBody>
      </p:sp>
      <p:sp>
        <p:nvSpPr>
          <p:cNvPr id="11" name="标题 10"/>
          <p:cNvSpPr>
            <a:spLocks noGrp="1"/>
          </p:cNvSpPr>
          <p:nvPr>
            <p:ph type="title"/>
          </p:nvPr>
        </p:nvSpPr>
        <p:spPr>
          <a:xfrm>
            <a:off x="440634" y="564747"/>
            <a:ext cx="4791637" cy="583800"/>
          </a:xfrm>
        </p:spPr>
        <p:txBody>
          <a:bodyPr rtlCol="0"/>
          <a:lstStyle/>
          <a:p>
            <a:pPr rtl="0"/>
            <a:r>
              <a:rPr lang="zh-CN" altLang="en-US" sz="3600" dirty="0"/>
              <a:t>一、高屋建瓴明方向</a:t>
            </a:r>
            <a:endParaRPr lang="zh-CN" altLang="en-US" sz="3600" dirty="0"/>
          </a:p>
        </p:txBody>
      </p:sp>
      <p:pic>
        <p:nvPicPr>
          <p:cNvPr id="3" name="图片 2"/>
          <p:cNvPicPr>
            <a:picLocks noChangeAspect="1"/>
          </p:cNvPicPr>
          <p:nvPr/>
        </p:nvPicPr>
        <p:blipFill>
          <a:blip r:embed="rId1"/>
          <a:stretch>
            <a:fillRect/>
          </a:stretch>
        </p:blipFill>
        <p:spPr>
          <a:xfrm>
            <a:off x="5307496" y="0"/>
            <a:ext cx="6884504" cy="3676650"/>
          </a:xfrm>
          <a:prstGeom prst="rect">
            <a:avLst/>
          </a:prstGeom>
        </p:spPr>
      </p:pic>
      <p:pic>
        <p:nvPicPr>
          <p:cNvPr id="6" name="图片 5"/>
          <p:cNvPicPr>
            <a:picLocks noChangeAspect="1"/>
          </p:cNvPicPr>
          <p:nvPr/>
        </p:nvPicPr>
        <p:blipFill>
          <a:blip r:embed="rId2"/>
          <a:stretch>
            <a:fillRect/>
          </a:stretch>
        </p:blipFill>
        <p:spPr>
          <a:xfrm>
            <a:off x="5372041" y="3676650"/>
            <a:ext cx="6819959" cy="31385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0" y="0"/>
          <a:ext cx="12152243" cy="6925013"/>
        </p:xfrm>
        <a:graphic>
          <a:graphicData uri="http://schemas.openxmlformats.org/drawingml/2006/table">
            <a:tbl>
              <a:tblPr firstRow="1" bandRow="1">
                <a:tableStyleId>{5C22544A-7EE6-4342-B048-85BDC9FD1C3A}</a:tableStyleId>
              </a:tblPr>
              <a:tblGrid>
                <a:gridCol w="1102009"/>
                <a:gridCol w="1208697"/>
                <a:gridCol w="9841537"/>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史料实证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1</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能够区分史料的不同类型；在解答某一历史问题时，能够尝试从多种渠道获取与该问题相关的史料；能够从所获得的材料中提取有关的信息。</a:t>
                      </a:r>
                      <a:endParaRPr lang="zh-CN" altLang="zh-CN" sz="2800" b="1" kern="1200" dirty="0">
                        <a:solidFill>
                          <a:schemeClr val="dk1"/>
                        </a:solidFill>
                        <a:latin typeface="黑体" panose="02010609060101010101" charset="-122"/>
                        <a:ea typeface="黑体" panose="02010609060101010101" charset="-122"/>
                        <a:cs typeface="+mn-cs"/>
                      </a:endParaRPr>
                    </a:p>
                  </a:txBody>
                  <a:tcPr/>
                </a:tc>
              </a:tr>
              <a:tr h="1525085">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2</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能够认识不同类型的史料所具有的不同价值；明了史料在历史</a:t>
                      </a:r>
                      <a:r>
                        <a:rPr lang="zh-CN" altLang="en-US" sz="2800" b="1" kern="1200" dirty="0">
                          <a:solidFill>
                            <a:schemeClr val="dk1"/>
                          </a:solidFill>
                          <a:latin typeface="黑体" panose="02010609060101010101" charset="-122"/>
                          <a:ea typeface="黑体" panose="02010609060101010101" charset="-122"/>
                          <a:cs typeface="+mn-cs"/>
                        </a:rPr>
                        <a:t>叙述</a:t>
                      </a:r>
                      <a:r>
                        <a:rPr lang="zh-CN" altLang="zh-CN" sz="2800" b="1" kern="1200" dirty="0">
                          <a:solidFill>
                            <a:schemeClr val="dk1"/>
                          </a:solidFill>
                          <a:latin typeface="黑体" panose="02010609060101010101" charset="-122"/>
                          <a:ea typeface="黑体" panose="02010609060101010101" charset="-122"/>
                          <a:cs typeface="+mn-cs"/>
                        </a:rPr>
                        <a:t>中的基础作用；在对史事与现实问题进行论述的过程中，能够尝试运用材料作为证据论证自己的观点。</a:t>
                      </a:r>
                      <a:endParaRPr lang="zh-CN" altLang="en-US" sz="2800" b="1" dirty="0">
                        <a:latin typeface="黑体" panose="02010609060101010101" charset="-122"/>
                        <a:ea typeface="黑体" panose="02010609060101010101" charset="-122"/>
                      </a:endParaRPr>
                    </a:p>
                  </a:txBody>
                  <a:tcPr/>
                </a:tc>
              </a:tr>
              <a:tr h="129581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3</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在探究特定历史问题时，能够对史料进行整理和辨析</a:t>
                      </a:r>
                      <a:r>
                        <a:rPr lang="zh-CN" altLang="en-US" sz="2800" b="1" kern="1200" dirty="0">
                          <a:solidFill>
                            <a:schemeClr val="dk1"/>
                          </a:solidFill>
                          <a:latin typeface="黑体" panose="02010609060101010101" charset="-122"/>
                          <a:ea typeface="黑体" panose="02010609060101010101" charset="-122"/>
                          <a:cs typeface="+mn-cs"/>
                        </a:rPr>
                        <a:t>；</a:t>
                      </a:r>
                      <a:r>
                        <a:rPr lang="zh-CN" altLang="zh-CN" sz="2800" b="1" kern="1200" dirty="0">
                          <a:solidFill>
                            <a:schemeClr val="dk1"/>
                          </a:solidFill>
                          <a:latin typeface="黑体" panose="02010609060101010101" charset="-122"/>
                          <a:ea typeface="黑体" panose="02010609060101010101" charset="-122"/>
                          <a:cs typeface="+mn-cs"/>
                        </a:rPr>
                        <a:t>能够利用不同类型史料的长处，对所探究的问题进行互证，形成对该问题更全面、丰富的解释。</a:t>
                      </a:r>
                      <a:endParaRPr lang="zh-CN" altLang="en-US" sz="2800" b="1" dirty="0">
                        <a:latin typeface="黑体" panose="02010609060101010101" charset="-122"/>
                        <a:ea typeface="黑体" panose="02010609060101010101" charset="-122"/>
                      </a:endParaRPr>
                    </a:p>
                  </a:txBody>
                  <a:tcPr/>
                </a:tc>
              </a:tr>
              <a:tr h="1711848">
                <a:tc vMerge="1">
                  <a:tcPr/>
                </a:tc>
                <a:tc>
                  <a:txBody>
                    <a:bodyPr/>
                    <a:lstStyle/>
                    <a:p>
                      <a:endParaRPr lang="en-US" altLang="zh-CN" sz="2800" b="1" dirty="0">
                        <a:latin typeface="黑体" panose="02010609060101010101" charset="-122"/>
                        <a:ea typeface="黑体" panose="02010609060101010101" charset="-122"/>
                        <a:cs typeface="黑体" panose="02010609060101010101" charset="-122"/>
                      </a:endParaRPr>
                    </a:p>
                    <a:p>
                      <a:r>
                        <a:rPr lang="zh-CN" altLang="en-US" sz="2800" b="1" dirty="0">
                          <a:latin typeface="黑体" panose="02010609060101010101" charset="-122"/>
                          <a:ea typeface="黑体" panose="02010609060101010101" charset="-122"/>
                          <a:cs typeface="黑体" panose="02010609060101010101" charset="-122"/>
                        </a:rPr>
                        <a:t>水平</a:t>
                      </a:r>
                      <a:r>
                        <a:rPr lang="en-US" altLang="zh-CN" sz="2800" b="1" dirty="0">
                          <a:latin typeface="黑体" panose="02010609060101010101" charset="-122"/>
                          <a:ea typeface="黑体" panose="02010609060101010101" charset="-122"/>
                          <a:cs typeface="黑体" panose="02010609060101010101" charset="-122"/>
                        </a:rPr>
                        <a:t>4</a:t>
                      </a:r>
                      <a:endParaRPr lang="zh-CN" altLang="en-US" sz="2800" b="1" dirty="0">
                        <a:latin typeface="黑体" panose="02010609060101010101" charset="-122"/>
                        <a:ea typeface="黑体" panose="02010609060101010101" charset="-122"/>
                        <a:cs typeface="黑体" panose="02010609060101010101" charset="-122"/>
                      </a:endParaRPr>
                    </a:p>
                  </a:txBody>
                  <a:tcPr/>
                </a:tc>
                <a:tc>
                  <a:txBody>
                    <a:bodyPr/>
                    <a:lstStyle/>
                    <a:p>
                      <a:r>
                        <a:rPr lang="zh-CN" altLang="zh-CN" sz="2800" b="1" kern="1200" dirty="0">
                          <a:solidFill>
                            <a:schemeClr val="dk1"/>
                          </a:solidFill>
                          <a:latin typeface="黑体" panose="02010609060101010101" charset="-122"/>
                          <a:ea typeface="黑体" panose="02010609060101010101" charset="-122"/>
                          <a:cs typeface="+mn-cs"/>
                        </a:rPr>
                        <a:t>能够比较、分析不同来源、不同观点的史料；能够在辨别史料作者意图的基础上利用史料；在对历史和现实问题进行独立探究的过程中，能够恰当地运用</a:t>
                      </a:r>
                      <a:r>
                        <a:rPr lang="zh-CN" altLang="en-US" sz="2800" b="1" kern="1200" dirty="0">
                          <a:solidFill>
                            <a:schemeClr val="dk1"/>
                          </a:solidFill>
                          <a:latin typeface="黑体" panose="02010609060101010101" charset="-122"/>
                          <a:ea typeface="黑体" panose="02010609060101010101" charset="-122"/>
                          <a:cs typeface="+mn-cs"/>
                        </a:rPr>
                        <a:t>史</a:t>
                      </a:r>
                      <a:r>
                        <a:rPr lang="zh-CN" altLang="zh-CN" sz="2800" b="1" kern="1200" dirty="0">
                          <a:solidFill>
                            <a:schemeClr val="dk1"/>
                          </a:solidFill>
                          <a:latin typeface="黑体" panose="02010609060101010101" charset="-122"/>
                          <a:ea typeface="黑体" panose="02010609060101010101" charset="-122"/>
                          <a:cs typeface="+mn-cs"/>
                        </a:rPr>
                        <a:t>料对所探究问题的论述。</a:t>
                      </a:r>
                      <a:endParaRPr lang="zh-CN" altLang="en-US" sz="2800" b="1" dirty="0">
                        <a:latin typeface="黑体" panose="02010609060101010101" charset="-122"/>
                        <a:ea typeface="黑体" panose="02010609060101010101" charset="-122"/>
                      </a:endParaRPr>
                    </a:p>
                  </a:txBody>
                  <a:tcPr/>
                </a:tc>
              </a:tr>
            </a:tbl>
          </a:graphicData>
        </a:graphic>
      </p:graphicFrame>
      <p:sp>
        <p:nvSpPr>
          <p:cNvPr id="7" name="文本框 6"/>
          <p:cNvSpPr txBox="1"/>
          <p:nvPr/>
        </p:nvSpPr>
        <p:spPr>
          <a:xfrm>
            <a:off x="39756" y="1784503"/>
            <a:ext cx="12152244"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2</a:t>
            </a:r>
            <a:r>
              <a:rPr lang="zh-CN" altLang="en-US" sz="3600" b="1" dirty="0">
                <a:solidFill>
                  <a:srgbClr val="FF0000"/>
                </a:solidFill>
                <a:latin typeface="黑体" panose="02010609060101010101" charset="-122"/>
                <a:ea typeface="黑体" panose="02010609060101010101" charset="-122"/>
                <a:cs typeface="黑体" panose="02010609060101010101" charset="-122"/>
              </a:rPr>
              <a:t>是高中生在学完</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纲要</a:t>
            </a:r>
            <a:r>
              <a:rPr lang="en-US" altLang="zh-CN" sz="3600" b="1" dirty="0">
                <a:solidFill>
                  <a:srgbClr val="FF0000"/>
                </a:solidFill>
                <a:latin typeface="黑体" panose="02010609060101010101" charset="-122"/>
                <a:ea typeface="黑体" panose="02010609060101010101" charset="-122"/>
                <a:cs typeface="黑体" panose="02010609060101010101" charset="-122"/>
              </a:rPr>
              <a:t>》</a:t>
            </a:r>
            <a:r>
              <a:rPr lang="zh-CN" altLang="en-US" sz="3600" b="1" dirty="0">
                <a:solidFill>
                  <a:srgbClr val="FF0000"/>
                </a:solidFill>
                <a:latin typeface="黑体" panose="02010609060101010101" charset="-122"/>
                <a:ea typeface="黑体" panose="02010609060101010101" charset="-122"/>
                <a:cs typeface="黑体" panose="02010609060101010101" charset="-122"/>
              </a:rPr>
              <a:t>上下后应该达到的合格要求</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249" y="4267268"/>
            <a:ext cx="8365435" cy="646331"/>
          </a:xfrm>
          <a:prstGeom prst="rect">
            <a:avLst/>
          </a:prstGeom>
          <a:solidFill>
            <a:schemeClr val="accent5">
              <a:lumMod val="10000"/>
              <a:lumOff val="90000"/>
            </a:schemeClr>
          </a:solidFill>
        </p:spPr>
        <p:txBody>
          <a:bodyPr wrap="square" rtlCol="0">
            <a:spAutoFit/>
          </a:bodyPr>
          <a:lstStyle/>
          <a:p>
            <a:pPr algn="l"/>
            <a:r>
              <a:rPr lang="zh-CN" altLang="en-US" sz="3600" b="1" dirty="0">
                <a:solidFill>
                  <a:srgbClr val="FF0000"/>
                </a:solidFill>
                <a:latin typeface="黑体" panose="02010609060101010101" charset="-122"/>
                <a:ea typeface="黑体" panose="02010609060101010101" charset="-122"/>
                <a:cs typeface="黑体" panose="02010609060101010101" charset="-122"/>
              </a:rPr>
              <a:t>水平</a:t>
            </a:r>
            <a:r>
              <a:rPr lang="en-US" altLang="zh-CN" sz="3600" b="1" dirty="0">
                <a:solidFill>
                  <a:srgbClr val="FF0000"/>
                </a:solidFill>
                <a:latin typeface="黑体" panose="02010609060101010101" charset="-122"/>
                <a:ea typeface="黑体" panose="02010609060101010101" charset="-122"/>
                <a:cs typeface="黑体" panose="02010609060101010101" charset="-122"/>
              </a:rPr>
              <a:t>4</a:t>
            </a:r>
            <a:r>
              <a:rPr lang="zh-CN" altLang="en-US" sz="3600" b="1" dirty="0">
                <a:solidFill>
                  <a:srgbClr val="FF0000"/>
                </a:solidFill>
                <a:latin typeface="黑体" panose="02010609060101010101" charset="-122"/>
                <a:ea typeface="黑体" panose="02010609060101010101" charset="-122"/>
                <a:cs typeface="黑体" panose="02010609060101010101" charset="-122"/>
              </a:rPr>
              <a:t>是历史学科高考命题的基本参照</a:t>
            </a:r>
            <a:endParaRPr lang="zh-CN" altLang="en-US"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内容占位符 3"/>
          <p:cNvGraphicFramePr/>
          <p:nvPr>
            <p:custDataLst>
              <p:tags r:id="rId1"/>
            </p:custDataLst>
          </p:nvPr>
        </p:nvGraphicFramePr>
        <p:xfrm>
          <a:off x="39756" y="0"/>
          <a:ext cx="12112487" cy="6925013"/>
        </p:xfrm>
        <a:graphic>
          <a:graphicData uri="http://schemas.openxmlformats.org/drawingml/2006/table">
            <a:tbl>
              <a:tblPr firstRow="1" bandRow="1">
                <a:tableStyleId>{5C22544A-7EE6-4342-B048-85BDC9FD1C3A}</a:tableStyleId>
              </a:tblPr>
              <a:tblGrid>
                <a:gridCol w="1098404"/>
                <a:gridCol w="1204743"/>
                <a:gridCol w="9809340"/>
              </a:tblGrid>
              <a:tr h="892675">
                <a:tc>
                  <a:txBody>
                    <a:bodyPr/>
                    <a:lstStyle/>
                    <a:p>
                      <a:pPr algn="ctr"/>
                      <a:r>
                        <a:rPr lang="zh-CN" altLang="en-US" sz="2800" b="1" dirty="0">
                          <a:latin typeface="黑体" panose="02010609060101010101" charset="-122"/>
                          <a:ea typeface="黑体" panose="02010609060101010101" charset="-122"/>
                        </a:rPr>
                        <a:t>学科素养</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水平等级</a:t>
                      </a:r>
                      <a:endParaRPr lang="zh-CN" altLang="en-US" sz="2800" b="1" dirty="0">
                        <a:latin typeface="黑体" panose="02010609060101010101" charset="-122"/>
                        <a:ea typeface="黑体" panose="02010609060101010101" charset="-122"/>
                      </a:endParaRPr>
                    </a:p>
                  </a:txBody>
                  <a:tcPr/>
                </a:tc>
                <a:tc>
                  <a:txBody>
                    <a:bodyPr/>
                    <a:lstStyle/>
                    <a:p>
                      <a:pPr algn="ctr"/>
                      <a:r>
                        <a:rPr lang="zh-CN" altLang="en-US" sz="2800" b="1" dirty="0">
                          <a:latin typeface="黑体" panose="02010609060101010101" charset="-122"/>
                          <a:ea typeface="黑体" panose="02010609060101010101" charset="-122"/>
                        </a:rPr>
                        <a:t>学科表现</a:t>
                      </a:r>
                      <a:endParaRPr lang="zh-CN" altLang="en-US" sz="2800" b="1" dirty="0">
                        <a:latin typeface="黑体" panose="02010609060101010101" charset="-122"/>
                        <a:ea typeface="黑体" panose="02010609060101010101" charset="-122"/>
                      </a:endParaRPr>
                    </a:p>
                  </a:txBody>
                  <a:tcPr/>
                </a:tc>
              </a:tr>
              <a:tr h="1295818">
                <a:tc rowSpan="4">
                  <a:txBody>
                    <a:bodyPr/>
                    <a:lstStyle/>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endParaRPr lang="en-US" altLang="zh-CN" sz="2800" b="1" dirty="0">
                        <a:latin typeface="黑体" panose="02010609060101010101" charset="-122"/>
                        <a:ea typeface="黑体" panose="02010609060101010101" charset="-122"/>
                      </a:endParaRPr>
                    </a:p>
                    <a:p>
                      <a:r>
                        <a:rPr lang="zh-CN" altLang="en-US" sz="2800" b="1" dirty="0">
                          <a:latin typeface="黑体" panose="02010609060101010101" charset="-122"/>
                          <a:ea typeface="黑体" panose="02010609060101010101" charset="-122"/>
                        </a:rPr>
                        <a:t>史</a:t>
                      </a:r>
                      <a:r>
                        <a:rPr lang="zh-CN" altLang="en-US" sz="2800" b="1" kern="1200" dirty="0">
                          <a:solidFill>
                            <a:schemeClr val="dk1"/>
                          </a:solidFill>
                          <a:latin typeface="黑体" panose="02010609060101010101" charset="-122"/>
                          <a:ea typeface="黑体" panose="02010609060101010101" charset="-122"/>
                          <a:cs typeface="+mn-cs"/>
                        </a:rPr>
                        <a:t>料</a:t>
                      </a:r>
                      <a:r>
                        <a:rPr lang="zh-CN" altLang="en-US" sz="2800" b="1" dirty="0">
                          <a:latin typeface="黑体" panose="02010609060101010101" charset="-122"/>
                          <a:ea typeface="黑体" panose="02010609060101010101" charset="-122"/>
                        </a:rPr>
                        <a:t>实证</a:t>
                      </a:r>
                      <a:endParaRPr lang="zh-CN" altLang="en-US" sz="2800" b="1" dirty="0">
                        <a:latin typeface="黑体" panose="02010609060101010101" charset="-122"/>
                        <a:ea typeface="黑体" panose="02010609060101010101" charset="-122"/>
                      </a:endParaRPr>
                    </a:p>
                  </a:txBody>
                  <a:tcPr/>
                </a:tc>
                <a:tc>
                  <a:txBody>
                    <a:bodyPr/>
                    <a:lstStyle/>
                    <a:p>
                      <a:endParaRPr lang="en-US" altLang="zh-CN" sz="2800" b="1" dirty="0"/>
                    </a:p>
                    <a:p>
                      <a:r>
                        <a:rPr lang="zh-CN" altLang="en-US" sz="2800" b="1" dirty="0"/>
                        <a:t>水平</a:t>
                      </a:r>
                      <a:r>
                        <a:rPr lang="en-US" altLang="zh-CN" sz="2800" b="1" dirty="0"/>
                        <a:t>1</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能够区分史料的不同</a:t>
                      </a:r>
                      <a:r>
                        <a:rPr lang="zh-CN" altLang="zh-CN" sz="2800" b="1" kern="1200" dirty="0">
                          <a:solidFill>
                            <a:srgbClr val="0070C0"/>
                          </a:solidFill>
                          <a:latin typeface="隶书" pitchFamily="49" charset="-122"/>
                          <a:ea typeface="隶书" pitchFamily="49" charset="-122"/>
                          <a:cs typeface="+mn-cs"/>
                        </a:rPr>
                        <a:t>类型</a:t>
                      </a:r>
                      <a:r>
                        <a:rPr lang="zh-CN" altLang="zh-CN" sz="2800" b="1" kern="1200" dirty="0">
                          <a:solidFill>
                            <a:schemeClr val="dk1"/>
                          </a:solidFill>
                          <a:latin typeface="隶书" pitchFamily="49" charset="-122"/>
                          <a:ea typeface="隶书" pitchFamily="49" charset="-122"/>
                          <a:cs typeface="+mn-cs"/>
                        </a:rPr>
                        <a:t>；在解答某一历史问题时，能够尝试从</a:t>
                      </a:r>
                      <a:r>
                        <a:rPr lang="zh-CN" altLang="zh-CN" sz="2800" b="1" kern="1200" dirty="0">
                          <a:solidFill>
                            <a:srgbClr val="0070C0"/>
                          </a:solidFill>
                          <a:latin typeface="隶书" pitchFamily="49" charset="-122"/>
                          <a:ea typeface="隶书" pitchFamily="49" charset="-122"/>
                          <a:cs typeface="+mn-cs"/>
                        </a:rPr>
                        <a:t>多种渠道获取</a:t>
                      </a:r>
                      <a:r>
                        <a:rPr lang="zh-CN" altLang="zh-CN" sz="2800" b="1" kern="1200" dirty="0">
                          <a:solidFill>
                            <a:schemeClr val="dk1"/>
                          </a:solidFill>
                          <a:latin typeface="隶书" pitchFamily="49" charset="-122"/>
                          <a:ea typeface="隶书" pitchFamily="49" charset="-122"/>
                          <a:cs typeface="+mn-cs"/>
                        </a:rPr>
                        <a:t>与该问题相关的史料；能够从所获得的材料中</a:t>
                      </a:r>
                      <a:r>
                        <a:rPr lang="zh-CN" altLang="zh-CN" sz="2800" b="1" kern="1200" dirty="0">
                          <a:solidFill>
                            <a:srgbClr val="0070C0"/>
                          </a:solidFill>
                          <a:latin typeface="隶书" pitchFamily="49" charset="-122"/>
                          <a:ea typeface="隶书" pitchFamily="49" charset="-122"/>
                          <a:cs typeface="+mn-cs"/>
                        </a:rPr>
                        <a:t>提取有关的信息</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525085">
                <a:tc vMerge="1">
                  <a:tcPr/>
                </a:tc>
                <a:tc>
                  <a:txBody>
                    <a:bodyPr/>
                    <a:lstStyle/>
                    <a:p>
                      <a:endParaRPr lang="en-US" altLang="zh-CN" sz="2800" b="1" dirty="0"/>
                    </a:p>
                    <a:p>
                      <a:r>
                        <a:rPr lang="zh-CN" altLang="en-US" sz="2800" b="1" dirty="0"/>
                        <a:t>水平</a:t>
                      </a:r>
                      <a:r>
                        <a:rPr lang="en-US" altLang="zh-CN" sz="2800" b="1" dirty="0"/>
                        <a:t>2</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能够认识不同类型的史料所具有的不同</a:t>
                      </a:r>
                      <a:r>
                        <a:rPr lang="zh-CN" altLang="zh-CN" sz="2800" b="1" kern="1200" dirty="0">
                          <a:solidFill>
                            <a:srgbClr val="0070C0"/>
                          </a:solidFill>
                          <a:latin typeface="隶书" pitchFamily="49" charset="-122"/>
                          <a:ea typeface="隶书" pitchFamily="49" charset="-122"/>
                          <a:cs typeface="+mn-cs"/>
                        </a:rPr>
                        <a:t>价值</a:t>
                      </a:r>
                      <a:r>
                        <a:rPr lang="zh-CN" altLang="zh-CN" sz="2800" b="1" kern="1200" dirty="0">
                          <a:solidFill>
                            <a:schemeClr val="dk1"/>
                          </a:solidFill>
                          <a:latin typeface="隶书" pitchFamily="49" charset="-122"/>
                          <a:ea typeface="隶书" pitchFamily="49" charset="-122"/>
                          <a:cs typeface="+mn-cs"/>
                        </a:rPr>
                        <a:t>；明了史料在历史</a:t>
                      </a:r>
                      <a:r>
                        <a:rPr lang="zh-CN" altLang="en-US" sz="2800" b="1" kern="1200" dirty="0">
                          <a:solidFill>
                            <a:schemeClr val="dk1"/>
                          </a:solidFill>
                          <a:latin typeface="隶书" pitchFamily="49" charset="-122"/>
                          <a:ea typeface="隶书" pitchFamily="49" charset="-122"/>
                          <a:cs typeface="+mn-cs"/>
                        </a:rPr>
                        <a:t>叙述</a:t>
                      </a:r>
                      <a:r>
                        <a:rPr lang="zh-CN" altLang="zh-CN" sz="2800" b="1" kern="1200" dirty="0">
                          <a:solidFill>
                            <a:schemeClr val="dk1"/>
                          </a:solidFill>
                          <a:latin typeface="隶书" pitchFamily="49" charset="-122"/>
                          <a:ea typeface="隶书" pitchFamily="49" charset="-122"/>
                          <a:cs typeface="+mn-cs"/>
                        </a:rPr>
                        <a:t>中的基础</a:t>
                      </a:r>
                      <a:r>
                        <a:rPr lang="zh-CN" altLang="zh-CN" sz="2800" b="1" kern="1200" dirty="0">
                          <a:solidFill>
                            <a:srgbClr val="0070C0"/>
                          </a:solidFill>
                          <a:latin typeface="隶书" pitchFamily="49" charset="-122"/>
                          <a:ea typeface="隶书" pitchFamily="49" charset="-122"/>
                          <a:cs typeface="+mn-cs"/>
                        </a:rPr>
                        <a:t>作用</a:t>
                      </a:r>
                      <a:r>
                        <a:rPr lang="zh-CN" altLang="zh-CN" sz="2800" b="1" kern="1200" dirty="0">
                          <a:solidFill>
                            <a:schemeClr val="dk1"/>
                          </a:solidFill>
                          <a:latin typeface="隶书" pitchFamily="49" charset="-122"/>
                          <a:ea typeface="隶书" pitchFamily="49" charset="-122"/>
                          <a:cs typeface="+mn-cs"/>
                        </a:rPr>
                        <a:t>；在对史事与现实问题进行论述的过程中，能够尝试</a:t>
                      </a:r>
                      <a:r>
                        <a:rPr lang="zh-CN" altLang="zh-CN" sz="2800" b="1" kern="1200" dirty="0">
                          <a:solidFill>
                            <a:srgbClr val="0070C0"/>
                          </a:solidFill>
                          <a:latin typeface="隶书" pitchFamily="49" charset="-122"/>
                          <a:ea typeface="隶书" pitchFamily="49" charset="-122"/>
                          <a:cs typeface="+mn-cs"/>
                        </a:rPr>
                        <a:t>运用材料作为证据论证自己的观点</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295818">
                <a:tc vMerge="1">
                  <a:tcPr/>
                </a:tc>
                <a:tc>
                  <a:txBody>
                    <a:bodyPr/>
                    <a:lstStyle/>
                    <a:p>
                      <a:endParaRPr lang="en-US" altLang="zh-CN" sz="2800" b="1" dirty="0"/>
                    </a:p>
                    <a:p>
                      <a:r>
                        <a:rPr lang="zh-CN" altLang="en-US" sz="2800" b="1" dirty="0"/>
                        <a:t>水平</a:t>
                      </a:r>
                      <a:r>
                        <a:rPr lang="en-US" altLang="zh-CN" sz="2800" b="1" dirty="0"/>
                        <a:t>3</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在探究特定历史问题时，能够对史料进行</a:t>
                      </a:r>
                      <a:r>
                        <a:rPr lang="zh-CN" altLang="zh-CN" sz="2800" b="1" kern="1200" dirty="0">
                          <a:solidFill>
                            <a:srgbClr val="0070C0"/>
                          </a:solidFill>
                          <a:latin typeface="隶书" pitchFamily="49" charset="-122"/>
                          <a:ea typeface="隶书" pitchFamily="49" charset="-122"/>
                          <a:cs typeface="+mn-cs"/>
                        </a:rPr>
                        <a:t>整理和辨析</a:t>
                      </a:r>
                      <a:r>
                        <a:rPr lang="zh-CN" altLang="en-US" sz="2800" b="1" kern="1200" dirty="0">
                          <a:solidFill>
                            <a:schemeClr val="dk1"/>
                          </a:solidFill>
                          <a:latin typeface="隶书" pitchFamily="49" charset="-122"/>
                          <a:ea typeface="隶书" pitchFamily="49" charset="-122"/>
                          <a:cs typeface="+mn-cs"/>
                        </a:rPr>
                        <a:t>；</a:t>
                      </a:r>
                      <a:r>
                        <a:rPr lang="zh-CN" altLang="zh-CN" sz="2800" b="1" kern="1200" dirty="0">
                          <a:solidFill>
                            <a:schemeClr val="dk1"/>
                          </a:solidFill>
                          <a:latin typeface="隶书" pitchFamily="49" charset="-122"/>
                          <a:ea typeface="隶书" pitchFamily="49" charset="-122"/>
                          <a:cs typeface="+mn-cs"/>
                        </a:rPr>
                        <a:t>能够利用不同类型史料的长处，对所探究的问题进行</a:t>
                      </a:r>
                      <a:r>
                        <a:rPr lang="zh-CN" altLang="zh-CN" sz="2800" b="1" kern="1200" dirty="0">
                          <a:solidFill>
                            <a:srgbClr val="0070C0"/>
                          </a:solidFill>
                          <a:latin typeface="隶书" pitchFamily="49" charset="-122"/>
                          <a:ea typeface="隶书" pitchFamily="49" charset="-122"/>
                          <a:cs typeface="+mn-cs"/>
                        </a:rPr>
                        <a:t>互证</a:t>
                      </a:r>
                      <a:r>
                        <a:rPr lang="zh-CN" altLang="zh-CN" sz="2800" b="1" kern="1200" dirty="0">
                          <a:solidFill>
                            <a:schemeClr val="dk1"/>
                          </a:solidFill>
                          <a:latin typeface="隶书" pitchFamily="49" charset="-122"/>
                          <a:ea typeface="隶书" pitchFamily="49" charset="-122"/>
                          <a:cs typeface="+mn-cs"/>
                        </a:rPr>
                        <a:t>，形成对该问题更全面、丰</a:t>
                      </a:r>
                      <a:r>
                        <a:rPr lang="zh-CN" altLang="zh-CN" sz="2800" b="1" kern="1200" dirty="0">
                          <a:solidFill>
                            <a:schemeClr val="tx1"/>
                          </a:solidFill>
                          <a:latin typeface="隶书" pitchFamily="49" charset="-122"/>
                          <a:ea typeface="隶书" pitchFamily="49" charset="-122"/>
                          <a:cs typeface="+mn-cs"/>
                        </a:rPr>
                        <a:t>富的</a:t>
                      </a:r>
                      <a:r>
                        <a:rPr lang="zh-CN" altLang="zh-CN" sz="2800" b="1" kern="1200" dirty="0">
                          <a:solidFill>
                            <a:srgbClr val="0070C0"/>
                          </a:solidFill>
                          <a:latin typeface="隶书" pitchFamily="49" charset="-122"/>
                          <a:ea typeface="隶书" pitchFamily="49" charset="-122"/>
                          <a:cs typeface="+mn-cs"/>
                        </a:rPr>
                        <a:t>解释</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r h="1711848">
                <a:tc vMerge="1">
                  <a:tcPr/>
                </a:tc>
                <a:tc>
                  <a:txBody>
                    <a:bodyPr/>
                    <a:lstStyle/>
                    <a:p>
                      <a:endParaRPr lang="en-US" altLang="zh-CN" sz="2800" b="1" dirty="0"/>
                    </a:p>
                    <a:p>
                      <a:r>
                        <a:rPr lang="zh-CN" altLang="en-US" sz="2800" b="1" dirty="0"/>
                        <a:t>水平</a:t>
                      </a:r>
                      <a:r>
                        <a:rPr lang="en-US" altLang="zh-CN" sz="2800" b="1" dirty="0"/>
                        <a:t>4</a:t>
                      </a:r>
                      <a:endParaRPr lang="zh-CN" altLang="en-US" sz="2800" b="1" dirty="0"/>
                    </a:p>
                  </a:txBody>
                  <a:tcPr/>
                </a:tc>
                <a:tc>
                  <a:txBody>
                    <a:bodyPr/>
                    <a:lstStyle/>
                    <a:p>
                      <a:r>
                        <a:rPr lang="zh-CN" altLang="zh-CN" sz="2800" b="1" kern="1200" dirty="0">
                          <a:solidFill>
                            <a:schemeClr val="dk1"/>
                          </a:solidFill>
                          <a:latin typeface="隶书" pitchFamily="49" charset="-122"/>
                          <a:ea typeface="隶书" pitchFamily="49" charset="-122"/>
                          <a:cs typeface="+mn-cs"/>
                        </a:rPr>
                        <a:t>能够</a:t>
                      </a:r>
                      <a:r>
                        <a:rPr lang="zh-CN" altLang="zh-CN" sz="2800" b="1" kern="1200" dirty="0">
                          <a:solidFill>
                            <a:srgbClr val="0070C0"/>
                          </a:solidFill>
                          <a:latin typeface="隶书" pitchFamily="49" charset="-122"/>
                          <a:ea typeface="隶书" pitchFamily="49" charset="-122"/>
                          <a:cs typeface="+mn-cs"/>
                        </a:rPr>
                        <a:t>比较、分析不同</a:t>
                      </a:r>
                      <a:r>
                        <a:rPr lang="zh-CN" altLang="zh-CN" sz="2800" b="1" kern="1200" dirty="0">
                          <a:solidFill>
                            <a:schemeClr val="dk1"/>
                          </a:solidFill>
                          <a:latin typeface="隶书" pitchFamily="49" charset="-122"/>
                          <a:ea typeface="隶书" pitchFamily="49" charset="-122"/>
                          <a:cs typeface="+mn-cs"/>
                        </a:rPr>
                        <a:t>来源、不同观点的史料；能够在</a:t>
                      </a:r>
                      <a:r>
                        <a:rPr lang="zh-CN" altLang="zh-CN" sz="2800" b="1" kern="1200" dirty="0">
                          <a:solidFill>
                            <a:srgbClr val="0070C0"/>
                          </a:solidFill>
                          <a:latin typeface="隶书" pitchFamily="49" charset="-122"/>
                          <a:ea typeface="隶书" pitchFamily="49" charset="-122"/>
                          <a:cs typeface="+mn-cs"/>
                        </a:rPr>
                        <a:t>辨别史料作者意图</a:t>
                      </a:r>
                      <a:r>
                        <a:rPr lang="zh-CN" altLang="zh-CN" sz="2800" b="1" kern="1200" dirty="0">
                          <a:solidFill>
                            <a:schemeClr val="dk1"/>
                          </a:solidFill>
                          <a:latin typeface="隶书" pitchFamily="49" charset="-122"/>
                          <a:ea typeface="隶书" pitchFamily="49" charset="-122"/>
                          <a:cs typeface="+mn-cs"/>
                        </a:rPr>
                        <a:t>的基础上利用史料；在</a:t>
                      </a:r>
                      <a:r>
                        <a:rPr lang="zh-CN" altLang="zh-CN" sz="2800" b="1" kern="1200" dirty="0">
                          <a:solidFill>
                            <a:srgbClr val="0070C0"/>
                          </a:solidFill>
                          <a:latin typeface="隶书" pitchFamily="49" charset="-122"/>
                          <a:ea typeface="隶书" pitchFamily="49" charset="-122"/>
                          <a:cs typeface="+mn-cs"/>
                        </a:rPr>
                        <a:t>对历史和现实问题进行独立探究</a:t>
                      </a:r>
                      <a:r>
                        <a:rPr lang="zh-CN" altLang="zh-CN" sz="2800" b="1" kern="1200" dirty="0">
                          <a:solidFill>
                            <a:schemeClr val="dk1"/>
                          </a:solidFill>
                          <a:latin typeface="隶书" pitchFamily="49" charset="-122"/>
                          <a:ea typeface="隶书" pitchFamily="49" charset="-122"/>
                          <a:cs typeface="+mn-cs"/>
                        </a:rPr>
                        <a:t>的过程中，能够恰当地</a:t>
                      </a:r>
                      <a:r>
                        <a:rPr lang="zh-CN" altLang="zh-CN" sz="2800" b="1" kern="1200" dirty="0">
                          <a:solidFill>
                            <a:schemeClr val="tx1"/>
                          </a:solidFill>
                          <a:latin typeface="隶书" pitchFamily="49" charset="-122"/>
                          <a:ea typeface="隶书" pitchFamily="49" charset="-122"/>
                          <a:cs typeface="+mn-cs"/>
                        </a:rPr>
                        <a:t>运用</a:t>
                      </a:r>
                      <a:r>
                        <a:rPr lang="zh-CN" altLang="en-US" sz="2800" b="1" kern="1200" dirty="0">
                          <a:solidFill>
                            <a:schemeClr val="tx1"/>
                          </a:solidFill>
                          <a:latin typeface="隶书" pitchFamily="49" charset="-122"/>
                          <a:ea typeface="隶书" pitchFamily="49" charset="-122"/>
                          <a:cs typeface="+mn-cs"/>
                        </a:rPr>
                        <a:t>史</a:t>
                      </a:r>
                      <a:r>
                        <a:rPr lang="zh-CN" altLang="zh-CN" sz="2800" b="1" kern="1200" dirty="0">
                          <a:solidFill>
                            <a:schemeClr val="tx1"/>
                          </a:solidFill>
                          <a:latin typeface="隶书" pitchFamily="49" charset="-122"/>
                          <a:ea typeface="隶书" pitchFamily="49" charset="-122"/>
                          <a:cs typeface="+mn-cs"/>
                        </a:rPr>
                        <a:t>料对所探究问题的</a:t>
                      </a:r>
                      <a:r>
                        <a:rPr lang="zh-CN" altLang="zh-CN" sz="2800" b="1" kern="1200" dirty="0">
                          <a:solidFill>
                            <a:srgbClr val="0070C0"/>
                          </a:solidFill>
                          <a:latin typeface="隶书" pitchFamily="49" charset="-122"/>
                          <a:ea typeface="隶书" pitchFamily="49" charset="-122"/>
                          <a:cs typeface="+mn-cs"/>
                        </a:rPr>
                        <a:t>论述</a:t>
                      </a:r>
                      <a:r>
                        <a:rPr lang="zh-CN" altLang="zh-CN" sz="2800" b="1" kern="1200" dirty="0">
                          <a:solidFill>
                            <a:schemeClr val="dk1"/>
                          </a:solidFill>
                          <a:latin typeface="隶书" pitchFamily="49" charset="-122"/>
                          <a:ea typeface="隶书" pitchFamily="49" charset="-122"/>
                          <a:cs typeface="+mn-cs"/>
                        </a:rPr>
                        <a:t>。</a:t>
                      </a:r>
                      <a:endParaRPr lang="zh-CN" altLang="en-US" sz="2800" b="1" dirty="0">
                        <a:latin typeface="隶书" pitchFamily="49" charset="-122"/>
                        <a:ea typeface="隶书" pitchFamily="49" charset="-122"/>
                      </a:endParaRPr>
                    </a:p>
                  </a:txBody>
                  <a:tcPr/>
                </a:tc>
              </a:tr>
            </a:tbl>
          </a:graphicData>
        </a:graphic>
      </p:graphicFrame>
      <p:sp>
        <p:nvSpPr>
          <p:cNvPr id="7" name="文本框 6"/>
          <p:cNvSpPr txBox="1"/>
          <p:nvPr/>
        </p:nvSpPr>
        <p:spPr>
          <a:xfrm>
            <a:off x="125730" y="154368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获取层面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125730" y="3527425"/>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解释层面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125730" y="5393690"/>
            <a:ext cx="2304415" cy="645160"/>
          </a:xfrm>
          <a:prstGeom prst="rect">
            <a:avLst/>
          </a:prstGeom>
          <a:solidFill>
            <a:schemeClr val="accent5">
              <a:lumMod val="10000"/>
              <a:lumOff val="90000"/>
            </a:schemeClr>
          </a:solidFill>
        </p:spPr>
        <p:txBody>
          <a:bodyPr wrap="square" rtlCol="0">
            <a:spAutoFit/>
          </a:bodyPr>
          <a:lstStyle/>
          <a:p>
            <a:pPr algn="l"/>
            <a:r>
              <a:rPr lang="zh-CN" sz="3600" b="1" dirty="0">
                <a:solidFill>
                  <a:srgbClr val="FF0000"/>
                </a:solidFill>
                <a:latin typeface="黑体" panose="02010609060101010101" charset="-122"/>
                <a:ea typeface="黑体" panose="02010609060101010101" charset="-122"/>
                <a:cs typeface="黑体" panose="02010609060101010101" charset="-122"/>
              </a:rPr>
              <a:t>迁移层面</a:t>
            </a:r>
            <a:endParaRPr lang="zh-CN" sz="3600" b="1" dirty="0">
              <a:solidFill>
                <a:srgbClr val="FF0000"/>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bldLvl="0" animBg="1"/>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path path="circle">
            <a:fillToRect l="100000" t="100000"/>
          </a:path>
        </a:gradFill>
        <a:effectLst/>
      </p:bgPr>
    </p:bg>
    <p:spTree>
      <p:nvGrpSpPr>
        <p:cNvPr id="1" name=""/>
        <p:cNvGrpSpPr/>
        <p:nvPr/>
      </p:nvGrpSpPr>
      <p:grpSpPr>
        <a:xfrm>
          <a:off x="0" y="0"/>
          <a:ext cx="0" cy="0"/>
          <a:chOff x="0" y="0"/>
          <a:chExt cx="0" cy="0"/>
        </a:xfrm>
      </p:grpSpPr>
      <p:sp>
        <p:nvSpPr>
          <p:cNvPr id="3" name="标题 10"/>
          <p:cNvSpPr>
            <a:spLocks noGrp="1"/>
          </p:cNvSpPr>
          <p:nvPr>
            <p:ph type="title"/>
          </p:nvPr>
        </p:nvSpPr>
        <p:spPr>
          <a:xfrm>
            <a:off x="440634" y="564747"/>
            <a:ext cx="8017566" cy="583800"/>
          </a:xfrm>
        </p:spPr>
        <p:txBody>
          <a:bodyPr rtlCol="0"/>
          <a:lstStyle/>
          <a:p>
            <a:r>
              <a:rPr lang="zh-CN" altLang="en-US" sz="3600" dirty="0"/>
              <a:t>二、</a:t>
            </a:r>
            <a:r>
              <a:rPr lang="zh-CN" altLang="zh-CN" sz="3600" dirty="0"/>
              <a:t>依托教材教参</a:t>
            </a:r>
            <a:r>
              <a:rPr lang="zh-CN" altLang="en-US" sz="3600" dirty="0"/>
              <a:t>，就地取材</a:t>
            </a:r>
            <a:endParaRPr lang="zh-CN" altLang="en-US" sz="3600" dirty="0"/>
          </a:p>
        </p:txBody>
      </p:sp>
      <p:sp>
        <p:nvSpPr>
          <p:cNvPr id="5" name="文本框 4"/>
          <p:cNvSpPr txBox="1"/>
          <p:nvPr/>
        </p:nvSpPr>
        <p:spPr>
          <a:xfrm>
            <a:off x="802583" y="1654073"/>
            <a:ext cx="9305512" cy="2062103"/>
          </a:xfrm>
          <a:prstGeom prst="rect">
            <a:avLst/>
          </a:prstGeom>
          <a:noFill/>
        </p:spPr>
        <p:txBody>
          <a:bodyPr wrap="square" rtlCol="0" anchor="t">
            <a:spAutoFit/>
          </a:bodyPr>
          <a:lstStyle>
            <a:defPPr rtl="0">
              <a:defRPr lang="en-US"/>
            </a:defPPr>
            <a:lvl1pPr indent="0">
              <a:defRPr sz="3600" b="1">
                <a:solidFill>
                  <a:srgbClr val="000000"/>
                </a:solidFill>
                <a:latin typeface="宋体" panose="02010600030101010101" pitchFamily="2" charset="-122"/>
                <a:ea typeface="宋体" panose="02010600030101010101" pitchFamily="2" charset="-122"/>
                <a:cs typeface="楷体" panose="02010609060101010101" charset="-122"/>
              </a:defRPr>
            </a:lvl1pPr>
          </a:lstStyle>
          <a:p>
            <a:r>
              <a:rPr lang="zh-CN" altLang="en-US" sz="3200" dirty="0"/>
              <a:t>新教材：“历史纵横”、“史料阅读”、“学思之窗”、“问题探究”等</a:t>
            </a:r>
            <a:endParaRPr lang="en-US" altLang="zh-CN" sz="3200" dirty="0"/>
          </a:p>
          <a:p>
            <a:endParaRPr lang="en-US" altLang="zh-CN" sz="3200" dirty="0"/>
          </a:p>
          <a:p>
            <a:r>
              <a:rPr lang="zh-CN" altLang="en-US" sz="3200" dirty="0"/>
              <a:t>教参：“参考资料”</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tags/tag1.xml><?xml version="1.0" encoding="utf-8"?>
<p:tagLst xmlns:p="http://schemas.openxmlformats.org/presentationml/2006/main">
  <p:tag name="KSO_WM_UNIT_PLACING_PICTURE_USER_VIEWPORT" val="{&quot;height&quot;:8205,&quot;width&quot;:5910}"/>
  <p:tag name="KSO_WM_SCREEN_THEME_FLAG" val="Dlrq25wU2PGuGg5bbmjbDC4Vz5TLflqmZQV24TJdiAqUqKQxN0nlsZB9MNEhJL+uudrvNfS3SrQsL/z+Bwrx5pgKNk4IbS9i4j4MG5Rh81g="/>
</p:tagLst>
</file>

<file path=ppt/tags/tag2.xml><?xml version="1.0" encoding="utf-8"?>
<p:tagLst xmlns:p="http://schemas.openxmlformats.org/presentationml/2006/main">
  <p:tag name="KSO_WM_UNIT_TABLE_BEAUTIFY" val="smartTable{977a157a-341a-4525-9654-c8f766824df9}"/>
  <p:tag name="KSO_WM_SCREEN_THEME_FLAG" val="Dlrq25wU2PGuGg5bbmjbDC4Vz5TLflqmZQV24TJdiAqUqKQxN0nlsZB9MNEhJL+uudrvNfS3SrQsL/z+Bwrx5pgKNk4IbS9i4j4MG5Rh81g="/>
</p:tagLst>
</file>

<file path=ppt/tags/tag3.xml><?xml version="1.0" encoding="utf-8"?>
<p:tagLst xmlns:p="http://schemas.openxmlformats.org/presentationml/2006/main">
  <p:tag name="KSO_WM_UNIT_TABLE_BEAUTIFY" val="smartTable{34263617-98e3-4f6c-a9d2-c86e3464335c}"/>
  <p:tag name="KSO_WM_SCREEN_THEME_FLAG" val="Dlrq25wU2PGuGg5bbmjbDC4Vz5TLflqmZQV24TJdiAqUqKQxN0nlsZB9MNEhJL+uudrvNfS3SrQsL/z+Bwrx5pgKNk4IbS9i4j4MG5Rh81g="/>
</p:tagLst>
</file>

<file path=ppt/tags/tag4.xml><?xml version="1.0" encoding="utf-8"?>
<p:tagLst xmlns:p="http://schemas.openxmlformats.org/presentationml/2006/main">
  <p:tag name="KSO_WM_UNIT_PLACING_PICTURE_USER_VIEWPORT" val="{&quot;height&quot;:5400,&quot;width&quot;:9599.99842519685}"/>
  <p:tag name="KSO_WM_SCREEN_THEME_FLAG" val="Dlrq25wU2PGuGg5bbmjbDC4Vz5TLflqmZQV24TJdiAqUqKQxN0nlsZB9MNEhJL+uudrvNfS3SrQsL/z+Bwrx5pgKNk4IbS9i4j4MG5Rh81g="/>
</p:tagLst>
</file>

<file path=ppt/tags/tag5.xml><?xml version="1.0" encoding="utf-8"?>
<p:tagLst xmlns:p="http://schemas.openxmlformats.org/presentationml/2006/main">
  <p:tag name="KSO_WM_UNIT_PLACING_PICTURE_USER_VIEWPORT" val="{&quot;height&quot;:10800,&quot;width&quot;:9787.826771653543}"/>
  <p:tag name="KSO_WM_SCREEN_THEME_FLAG" val="Dlrq25wU2PGuGg5bbmjbDC4Vz5TLflqmZQV24TJdiAqUqKQxN0nlsZB9MNEhJL+uudrvNfS3SrQsL/z+Bwrx5pgKNk4IbS9i4j4MG5Rh81g="/>
</p:tagLst>
</file>

<file path=ppt/tags/tag6.xml><?xml version="1.0" encoding="utf-8"?>
<p:tagLst xmlns:p="http://schemas.openxmlformats.org/presentationml/2006/main">
  <p:tag name="KSO_WM_UNIT_PLACING_PICTURE_USER_VIEWPORT" val="{&quot;height&quot;:5400,&quot;width&quot;:9599.99842519685}"/>
  <p:tag name="KSO_WM_SCREEN_THEME_FLAG" val="Dlrq25wU2PGuGg5bbmjbDC4Vz5TLflqmZQV24TJdiAqUqKQxN0nlsZB9MNEhJL+uudrvNfS3SrQsL/z+Bwrx5pgKNk4IbS9i4j4MG5Rh81g="/>
</p:tagLst>
</file>

<file path=ppt/tags/tag7.xml><?xml version="1.0" encoding="utf-8"?>
<p:tagLst xmlns:p="http://schemas.openxmlformats.org/presentationml/2006/main">
  <p:tag name="KSO_WM_UNIT_PLACING_PICTURE_USER_VIEWPORT" val="{&quot;height&quot;:2550,&quot;width&quot;:7440}"/>
  <p:tag name="KSO_WM_SCREEN_THEME_FLAG" val="Dlrq25wU2PGuGg5bbmjbDC4Vz5TLflqmZQV24TJdiAqUqKQxN0nlsZB9MNEhJL+uudrvNfS3SrQsL/z+Bwrx5pgKNk4IbS9i4j4MG5Rh81g="/>
</p:tagLst>
</file>

<file path=ppt/tags/tag8.xml><?xml version="1.0" encoding="utf-8"?>
<p:tagLst xmlns:p="http://schemas.openxmlformats.org/presentationml/2006/main">
  <p:tag name="COMMONDATA" val="eyJoZGlkIjoiM2YzNzZmYzI1YTE3OGZhMjcwMTI5YzM3OThkZWEyNjEifQ=="/>
  <p:tag name="KSO_WM_SCREEN_THEME_FLAG" val="Dlrq25wU2PGuGg5bbmjbDC4Vz5TLflqmZQV24TJdiAqUqKQxN0nlsZB9MNEhJL+uudrvNfS3SrQsL/z+Bwrx5pgKNk4IbS9i4j4MG5Rh81g="/>
</p:tagLst>
</file>

<file path=ppt/theme/theme1.xml><?xml version="1.0" encoding="utf-8"?>
<a:theme xmlns:a="http://schemas.openxmlformats.org/drawingml/2006/main" name="创意性渐变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{04361ACA-963E-4CA6-A4BA-0E693267DAFE}tf11176810_win32</Template>
  <TotalTime>0</TotalTime>
  <Words>5655</Words>
  <PresentationFormat>宽屏</PresentationFormat>
  <Paragraphs>321</Paragraphs>
  <Slides>30</Slides>
  <Notes>23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Arial</vt:lpstr>
      <vt:lpstr>宋体</vt:lpstr>
      <vt:lpstr>Wingdings</vt:lpstr>
      <vt:lpstr>Microsoft YaHei UI</vt:lpstr>
      <vt:lpstr>黑体</vt:lpstr>
      <vt:lpstr>Times New Roman</vt:lpstr>
      <vt:lpstr>楷体</vt:lpstr>
      <vt:lpstr>新宋体</vt:lpstr>
      <vt:lpstr>隶书</vt:lpstr>
      <vt:lpstr>微软雅黑</vt:lpstr>
      <vt:lpstr>Arial Unicode MS</vt:lpstr>
      <vt:lpstr>等线</vt:lpstr>
      <vt:lpstr>汉仪大黑</vt:lpstr>
      <vt:lpstr>Meiryo UI</vt:lpstr>
      <vt:lpstr>Segoe Print</vt:lpstr>
      <vt:lpstr>创意性渐变 </vt:lpstr>
      <vt:lpstr>落实史料实证，践行铸魂育人</vt:lpstr>
      <vt:lpstr>PowerPoint 演示文稿</vt:lpstr>
      <vt:lpstr>PowerPoint 演示文稿</vt:lpstr>
      <vt:lpstr>PowerPoint 演示文稿</vt:lpstr>
      <vt:lpstr>一、高屋建瓴明方向</vt:lpstr>
      <vt:lpstr>一、高屋建瓴明方向</vt:lpstr>
      <vt:lpstr>PowerPoint 演示文稿</vt:lpstr>
      <vt:lpstr>PowerPoint 演示文稿</vt:lpstr>
      <vt:lpstr>二、依托教材教参，就地取材</vt:lpstr>
      <vt:lpstr>二、依托教材教参，就地取材</vt:lpstr>
      <vt:lpstr>例1：《五四运动与中国共产党的诞生》</vt:lpstr>
      <vt:lpstr>例2：《中华文明的起源与早期国家》</vt:lpstr>
      <vt:lpstr>例2：《中华文明的起源与早期国家》</vt:lpstr>
      <vt:lpstr>二、依托教材教参，就地取材</vt:lpstr>
      <vt:lpstr>三、依托教师阅读，积累材料</vt:lpstr>
      <vt:lpstr>PowerPoint 演示文稿</vt:lpstr>
      <vt:lpstr>PowerPoint 演示文稿</vt:lpstr>
      <vt:lpstr>四、如何使用史料</vt:lpstr>
      <vt:lpstr>四、如何使用史料</vt:lpstr>
      <vt:lpstr>例3：对王安石变法的评价</vt:lpstr>
      <vt:lpstr>PowerPoint 演示文稿</vt:lpstr>
      <vt:lpstr>PowerPoint 演示文稿</vt:lpstr>
      <vt:lpstr>PowerPoint 演示文稿</vt:lpstr>
      <vt:lpstr>PowerPoint 演示文稿</vt:lpstr>
      <vt:lpstr>例6：第8课《欧洲的思想解放运动》</vt:lpstr>
      <vt:lpstr>例6：伏尔泰与孟德斯鸠的中国政治观的分歧</vt:lpstr>
      <vt:lpstr>例6：伏尔泰与孟德斯鸠的中国政治观的分歧</vt:lpstr>
      <vt:lpstr>例7：纲要下第9课 《资产阶级革命与资本主义制度的确立》</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2022-06-19T02:15:00Z</dcterms:created>
  <dcterms:modified xsi:type="dcterms:W3CDTF">2022-07-01T14:36:06Z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B69A7310C5C04513B74897134EC4F5A7</vt:lpwstr>
  </property>
  <property fmtid="{D5CDD505-2E9C-101B-9397-08002B2CF9AE}" pid="3" name="KSOProductBuildVer">
    <vt:lpwstr>2052-11.1.0.11830</vt:lpwstr>
  </property>
</Properties>
</file>