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handoutMasterIdLst>
    <p:handoutMasterId r:id="rId55"/>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微软雅黑" panose="020B0503020204020204" pitchFamily="34" charset="-122"/>
      <p:regular r:id="rId60"/>
      <p:bold r:id="rId61"/>
    </p:embeddedFont>
    <p:embeddedFont>
      <p:font typeface="方正粗黑宋简体" panose="02010600030101010101" charset="-122"/>
      <p:regular r:id="rId62"/>
    </p:embeddedFont>
    <p:embeddedFont>
      <p:font typeface="楷体" panose="02010609060101010101" pitchFamily="49" charset="-122"/>
      <p:regular r:id="rId63"/>
    </p:embeddedFont>
    <p:embeddedFont>
      <p:font typeface="Calibri Light" panose="020F0302020204030204" pitchFamily="34" charset="0"/>
      <p:regular r:id="rId64"/>
      <p:italic r:id="rId65"/>
    </p:embeddedFont>
    <p:embeddedFont>
      <p:font typeface="华文行楷" panose="02010800040101010101" pitchFamily="2" charset="-122"/>
      <p:regular r:id="rId66"/>
    </p:embeddedFont>
    <p:embeddedFont>
      <p:font typeface="Microsoft YaHei Regular" panose="02010600030101010101" charset="-122"/>
      <p:bold r:id="rId67"/>
    </p:embeddedFont>
    <p:embeddedFont>
      <p:font typeface="书体坊赵九江钢笔楷书" panose="03000509000000000000" charset="-122"/>
      <p:regular r:id="rId68"/>
    </p:embeddedFont>
    <p:embeddedFont>
      <p:font typeface="微软雅黑 Light" panose="020B0502040204020203" pitchFamily="34" charset="-122"/>
      <p:regular r:id="rId69"/>
    </p:embeddedFont>
    <p:embeddedFont>
      <p:font typeface="汉仪颜楷简" panose="02010600030101010101" charset="-122"/>
      <p:regular r:id="rId70"/>
    </p:embeddedFont>
    <p:embeddedFont>
      <p:font typeface="华文细黑" panose="02010600040101010101" pitchFamily="2" charset="-122"/>
      <p:regular r:id="rId71"/>
    </p:embeddedFont>
    <p:embeddedFont>
      <p:font typeface="方正准圆简体" panose="02010600030101010101" charset="-122"/>
      <p:regular r:id="rId72"/>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88">
          <p15:clr>
            <a:srgbClr val="A4A3A4"/>
          </p15:clr>
        </p15:guide>
        <p15:guide id="2" orient="horz" pos="1650">
          <p15:clr>
            <a:srgbClr val="A4A3A4"/>
          </p15:clr>
        </p15:guide>
        <p15:guide id="3" pos="90">
          <p15:clr>
            <a:srgbClr val="A4A3A4"/>
          </p15:clr>
        </p15:guide>
        <p15:guide id="4" pos="57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4"/>
    <a:srgbClr val="D56A60"/>
    <a:srgbClr val="686671"/>
    <a:srgbClr val="684E3F"/>
    <a:srgbClr val="CBCCC7"/>
    <a:srgbClr val="9D9280"/>
    <a:srgbClr val="9F725E"/>
    <a:srgbClr val="7F6F62"/>
    <a:srgbClr val="6C685F"/>
    <a:srgbClr val="DCD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4531" autoAdjust="0"/>
  </p:normalViewPr>
  <p:slideViewPr>
    <p:cSldViewPr snapToGrid="0" showGuides="1">
      <p:cViewPr varScale="1">
        <p:scale>
          <a:sx n="82" d="100"/>
          <a:sy n="82" d="100"/>
        </p:scale>
        <p:origin x="108" y="216"/>
      </p:cViewPr>
      <p:guideLst>
        <p:guide pos="2888"/>
        <p:guide orient="horz" pos="1650"/>
        <p:guide pos="90"/>
        <p:guide pos="5760"/>
      </p:guideLst>
    </p:cSldViewPr>
  </p:slideViewPr>
  <p:notesTextViewPr>
    <p:cViewPr>
      <p:scale>
        <a:sx n="1" d="1"/>
        <a:sy n="1" d="1"/>
      </p:scale>
      <p:origin x="0" y="0"/>
    </p:cViewPr>
  </p:notesTextViewPr>
  <p:notesViewPr>
    <p:cSldViewPr snapToGrid="0">
      <p:cViewPr varScale="1">
        <p:scale>
          <a:sx n="65" d="100"/>
          <a:sy n="65" d="100"/>
        </p:scale>
        <p:origin x="2174" y="43"/>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5.xml" Id="rId26" /><Relationship Type="http://schemas.openxmlformats.org/officeDocument/2006/relationships/slide" Target="slides/slide20.xml" Id="rId21"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font" Target="fonts/font8.fntdata" Id="rId63" /><Relationship Type="http://schemas.openxmlformats.org/officeDocument/2006/relationships/font" Target="fonts/font13.fntdata" Id="rId68" /><Relationship Type="http://schemas.openxmlformats.org/officeDocument/2006/relationships/slide" Target="slides/slide15.xml" Id="rId1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slide" Target="slides/slide52.xml" Id="rId53" /><Relationship Type="http://schemas.openxmlformats.org/officeDocument/2006/relationships/font" Target="fonts/font3.fntdata" Id="rId58" /><Relationship Type="http://schemas.openxmlformats.org/officeDocument/2006/relationships/font" Target="fonts/font11.fntdata" Id="rId66" /><Relationship Type="http://schemas.openxmlformats.org/officeDocument/2006/relationships/presProps" Target="presProps.xml" Id="rId74" /><Relationship Type="http://schemas.openxmlformats.org/officeDocument/2006/relationships/slide" Target="slides/slide4.xml" Id="rId5" /><Relationship Type="http://schemas.openxmlformats.org/officeDocument/2006/relationships/font" Target="fonts/font6.fntdata" Id="rId61"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font" Target="fonts/font1.fntdata" Id="rId56" /><Relationship Type="http://schemas.openxmlformats.org/officeDocument/2006/relationships/font" Target="fonts/font9.fntdata" Id="rId64" /><Relationship Type="http://schemas.openxmlformats.org/officeDocument/2006/relationships/font" Target="fonts/font14.fntdata" Id="rId69" /><Relationship Type="http://schemas.openxmlformats.org/officeDocument/2006/relationships/tableStyles" Target="tableStyles.xml" Id="rId77" /><Relationship Type="http://schemas.openxmlformats.org/officeDocument/2006/relationships/slide" Target="slides/slide7.xml" Id="rId8" /><Relationship Type="http://schemas.openxmlformats.org/officeDocument/2006/relationships/slide" Target="slides/slide50.xml" Id="rId51" /><Relationship Type="http://schemas.openxmlformats.org/officeDocument/2006/relationships/font" Target="fonts/font17.fntdata" Id="rId72"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font" Target="fonts/font4.fntdata" Id="rId59" /><Relationship Type="http://schemas.openxmlformats.org/officeDocument/2006/relationships/font" Target="fonts/font12.fntdata" Id="rId67"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notesMaster" Target="notesMasters/notesMaster1.xml" Id="rId54" /><Relationship Type="http://schemas.openxmlformats.org/officeDocument/2006/relationships/font" Target="fonts/font7.fntdata" Id="rId62" /><Relationship Type="http://schemas.openxmlformats.org/officeDocument/2006/relationships/font" Target="fonts/font15.fntdata" Id="rId70" /><Relationship Type="http://schemas.openxmlformats.org/officeDocument/2006/relationships/viewProps" Target="viewProps.xml" Id="rId75"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48.xml" Id="rId49" /><Relationship Type="http://schemas.openxmlformats.org/officeDocument/2006/relationships/font" Target="fonts/font2.fntdata" Id="rId57"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slide" Target="slides/slide51.xml" Id="rId52" /><Relationship Type="http://schemas.openxmlformats.org/officeDocument/2006/relationships/font" Target="fonts/font5.fntdata" Id="rId60" /><Relationship Type="http://schemas.openxmlformats.org/officeDocument/2006/relationships/font" Target="fonts/font10.fntdata" Id="rId65" /><Relationship Type="http://schemas.openxmlformats.org/officeDocument/2006/relationships/commentAuthors" Target="commentAuthors.xml" Id="rId73"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38.xml" Id="rId39" /><Relationship Type="http://schemas.openxmlformats.org/officeDocument/2006/relationships/slide" Target="slides/slide33.xml" Id="rId34" /><Relationship Type="http://schemas.openxmlformats.org/officeDocument/2006/relationships/slide" Target="slides/slide49.xml" Id="rId50" /><Relationship Type="http://schemas.openxmlformats.org/officeDocument/2006/relationships/handoutMaster" Target="handoutMasters/handoutMaster1.xml" Id="rId55" /><Relationship Type="http://schemas.openxmlformats.org/officeDocument/2006/relationships/theme" Target="theme/theme1.xml" Id="rId76" /><Relationship Type="http://schemas.openxmlformats.org/officeDocument/2006/relationships/slide" Target="slides/slide6.xml" Id="rId7" /><Relationship Type="http://schemas.openxmlformats.org/officeDocument/2006/relationships/font" Target="fonts/font16.fntdata" Id="rId71" /><Relationship Type="http://schemas.openxmlformats.org/officeDocument/2006/relationships/slide" Target="slides/slide1.xml" Id="rId2" /><Relationship Type="http://schemas.openxmlformats.org/officeDocument/2006/relationships/slide" Target="slides/slide28.xml" Id="rId29" /><Relationship Type="http://schemas.openxmlformats.org/officeDocument/2006/relationships/tags" Target="/ppt/tags/tag6.xml" Id="R02414c1ccc9e4d9c"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2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30"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98885A-1B81-4E7F-B793-12A31F916A32}" type="datetimeFigureOut">
              <a:rPr lang="zh-CN" altLang="en-US" smtClean="0"/>
              <a:t>2022-10-16</a:t>
            </a:fld>
            <a:endParaRPr lang="zh-CN" altLang="en-US"/>
          </a:p>
        </p:txBody>
      </p:sp>
      <p:sp>
        <p:nvSpPr>
          <p:cNvPr id="1049031"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32"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B0C853-DC6C-4924-B1F2-08CE44BD3508}" type="slidenum">
              <a:rPr lang="zh-CN" altLang="en-US" smtClean="0"/>
              <a:t>‹#›</a:t>
            </a:fld>
            <a:endParaRPr lang="zh-CN" altLang="en-US"/>
          </a:p>
        </p:txBody>
      </p:sp>
    </p:spTree>
    <p:extLst>
      <p:ext uri="{BB962C8B-B14F-4D97-AF65-F5344CB8AC3E}">
        <p14:creationId xmlns:p14="http://schemas.microsoft.com/office/powerpoint/2010/main" val="80027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2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24"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7FC2F-FDF9-4A3A-8E00-C9FCC9B036D8}" type="datetimeFigureOut">
              <a:rPr lang="zh-CN" altLang="en-US" smtClean="0"/>
              <a:t>2022-10-16</a:t>
            </a:fld>
            <a:endParaRPr lang="zh-CN" altLang="en-US"/>
          </a:p>
        </p:txBody>
      </p:sp>
      <p:sp>
        <p:nvSpPr>
          <p:cNvPr id="1049025"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026"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27"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28"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6C439-5B31-42A4-9D65-F2D199E8886B}" type="slidenum">
              <a:rPr lang="zh-CN" altLang="en-US" smtClean="0"/>
              <a:t>‹#›</a:t>
            </a:fld>
            <a:endParaRPr lang="zh-CN" altLang="en-US"/>
          </a:p>
        </p:txBody>
      </p:sp>
    </p:spTree>
    <p:extLst>
      <p:ext uri="{BB962C8B-B14F-4D97-AF65-F5344CB8AC3E}">
        <p14:creationId xmlns:p14="http://schemas.microsoft.com/office/powerpoint/2010/main" val="107896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幻灯片图像占位符 1"/>
          <p:cNvSpPr>
            <a:spLocks noGrp="1" noRot="1" noChangeAspect="1"/>
          </p:cNvSpPr>
          <p:nvPr>
            <p:ph type="sldImg" idx="2"/>
          </p:nvPr>
        </p:nvSpPr>
        <p:spPr/>
      </p:sp>
      <p:sp>
        <p:nvSpPr>
          <p:cNvPr id="1048752" name="文本占位符 2"/>
          <p:cNvSpPr>
            <a:spLocks noGrp="1"/>
          </p:cNvSpPr>
          <p:nvPr>
            <p:ph type="body" idx="3"/>
          </p:nvPr>
        </p:nvSpPr>
        <p:spPr/>
        <p:txBody>
          <a:bodyPr/>
          <a:lstStyle/>
          <a:p>
            <a:r>
              <a:rPr lang="zh-CN" altLang="en-US"/>
              <a:t>南京博物院联合大运河沿线</a:t>
            </a:r>
            <a:r>
              <a:rPr lang="en-US" altLang="zh-CN"/>
              <a:t>33</a:t>
            </a:r>
            <a:r>
              <a:rPr lang="zh-CN" altLang="en-US"/>
              <a:t>家博物馆</a:t>
            </a:r>
          </a:p>
        </p:txBody>
      </p:sp>
    </p:spTree>
    <p:extLst>
      <p:ext uri="{BB962C8B-B14F-4D97-AF65-F5344CB8AC3E}">
        <p14:creationId xmlns:p14="http://schemas.microsoft.com/office/powerpoint/2010/main" val="269828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7" name="幻灯片图像占位符 1"/>
          <p:cNvSpPr>
            <a:spLocks noGrp="1" noRot="1" noChangeAspect="1"/>
          </p:cNvSpPr>
          <p:nvPr>
            <p:ph type="sldImg" idx="2"/>
          </p:nvPr>
        </p:nvSpPr>
        <p:spPr/>
      </p:sp>
      <p:sp>
        <p:nvSpPr>
          <p:cNvPr id="1048958" name="文本占位符 2"/>
          <p:cNvSpPr>
            <a:spLocks noGrp="1"/>
          </p:cNvSpPr>
          <p:nvPr>
            <p:ph type="body" idx="3"/>
          </p:nvPr>
        </p:nvSpPr>
        <p:spPr/>
        <p:txBody>
          <a:bodyPr/>
          <a:lstStyle/>
          <a:p>
            <a:r>
              <a:rPr lang="zh-CN" altLang="en-US"/>
              <a:t>口述史、村社史、单位史、个人史、家族史、影像史</a:t>
            </a:r>
          </a:p>
        </p:txBody>
      </p:sp>
    </p:spTree>
    <p:extLst>
      <p:ext uri="{BB962C8B-B14F-4D97-AF65-F5344CB8AC3E}">
        <p14:creationId xmlns:p14="http://schemas.microsoft.com/office/powerpoint/2010/main" val="380016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048581" name="椭圆 5"/>
          <p:cNvSpPr/>
          <p:nvPr userDrawn="1"/>
        </p:nvSpPr>
        <p:spPr>
          <a:xfrm>
            <a:off x="-626400" y="1008000"/>
            <a:ext cx="460800" cy="460800"/>
          </a:xfrm>
          <a:prstGeom prst="ellipse">
            <a:avLst/>
          </a:prstGeom>
          <a:solidFill>
            <a:srgbClr val="9D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2" name="椭圆 6"/>
          <p:cNvSpPr/>
          <p:nvPr userDrawn="1"/>
        </p:nvSpPr>
        <p:spPr>
          <a:xfrm>
            <a:off x="-626400" y="1627200"/>
            <a:ext cx="460800" cy="460800"/>
          </a:xfrm>
          <a:prstGeom prst="ellipse">
            <a:avLst/>
          </a:prstGeom>
          <a:solidFill>
            <a:srgbClr val="CBC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3" name="椭圆 7"/>
          <p:cNvSpPr/>
          <p:nvPr userDrawn="1"/>
        </p:nvSpPr>
        <p:spPr>
          <a:xfrm>
            <a:off x="-626400" y="2246400"/>
            <a:ext cx="460800" cy="460800"/>
          </a:xfrm>
          <a:prstGeom prst="ellipse">
            <a:avLst/>
          </a:prstGeom>
          <a:solidFill>
            <a:srgbClr val="686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4" name="椭圆 8"/>
          <p:cNvSpPr/>
          <p:nvPr userDrawn="1"/>
        </p:nvSpPr>
        <p:spPr>
          <a:xfrm>
            <a:off x="-626400" y="2865600"/>
            <a:ext cx="460800" cy="460800"/>
          </a:xfrm>
          <a:prstGeom prst="ellipse">
            <a:avLst/>
          </a:prstGeom>
          <a:solidFill>
            <a:srgbClr val="68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5" name="椭圆 9"/>
          <p:cNvSpPr/>
          <p:nvPr userDrawn="1"/>
        </p:nvSpPr>
        <p:spPr>
          <a:xfrm>
            <a:off x="-626400" y="3484800"/>
            <a:ext cx="460800" cy="460800"/>
          </a:xfrm>
          <a:prstGeom prst="ellipse">
            <a:avLst/>
          </a:prstGeom>
          <a:solidFill>
            <a:srgbClr val="D56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991"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1048992"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1048993"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1048994" name="Date Placeholder 4"/>
          <p:cNvSpPr>
            <a:spLocks noGrp="1"/>
          </p:cNvSpPr>
          <p:nvPr>
            <p:ph type="dt" sz="half" idx="10"/>
          </p:nvPr>
        </p:nvSpPr>
        <p:spPr/>
        <p:txBody>
          <a:bodyPr/>
          <a:lstStyle/>
          <a:p>
            <a:fld id="{CA760BCF-A029-48C8-8958-0A70B38BB1DC}" type="datetime1">
              <a:rPr lang="zh-CN" altLang="en-US" smtClean="0"/>
              <a:t>2022-10-16</a:t>
            </a:fld>
            <a:endParaRPr lang="zh-CN" altLang="en-US"/>
          </a:p>
        </p:txBody>
      </p:sp>
      <p:sp>
        <p:nvSpPr>
          <p:cNvPr id="1048995" name="Footer Placeholder 5"/>
          <p:cNvSpPr>
            <a:spLocks noGrp="1"/>
          </p:cNvSpPr>
          <p:nvPr>
            <p:ph type="ftr" sz="quarter" idx="11"/>
          </p:nvPr>
        </p:nvSpPr>
        <p:spPr/>
        <p:txBody>
          <a:bodyPr/>
          <a:lstStyle/>
          <a:p>
            <a:endParaRPr lang="zh-CN" altLang="en-US"/>
          </a:p>
        </p:txBody>
      </p:sp>
      <p:sp>
        <p:nvSpPr>
          <p:cNvPr id="1048996" name="Slide Number Placeholder 6"/>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980" name="Title 1"/>
          <p:cNvSpPr>
            <a:spLocks noGrp="1"/>
          </p:cNvSpPr>
          <p:nvPr>
            <p:ph type="title"/>
          </p:nvPr>
        </p:nvSpPr>
        <p:spPr/>
        <p:txBody>
          <a:bodyPr/>
          <a:lstStyle/>
          <a:p>
            <a:r>
              <a:rPr lang="zh-CN" altLang="en-US"/>
              <a:t>单击此处编辑母版标题样式</a:t>
            </a:r>
            <a:endParaRPr lang="en-US" dirty="0"/>
          </a:p>
        </p:txBody>
      </p:sp>
      <p:sp>
        <p:nvSpPr>
          <p:cNvPr id="1048981"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982" name="Date Placeholder 3"/>
          <p:cNvSpPr>
            <a:spLocks noGrp="1"/>
          </p:cNvSpPr>
          <p:nvPr>
            <p:ph type="dt" sz="half" idx="10"/>
          </p:nvPr>
        </p:nvSpPr>
        <p:spPr/>
        <p:txBody>
          <a:bodyPr/>
          <a:lstStyle/>
          <a:p>
            <a:fld id="{4C031568-A7D1-4636-BB09-7CF4AFFADB82}" type="datetime1">
              <a:rPr lang="zh-CN" altLang="en-US" smtClean="0"/>
              <a:t>2022-10-16</a:t>
            </a:fld>
            <a:endParaRPr lang="zh-CN" altLang="en-US"/>
          </a:p>
        </p:txBody>
      </p:sp>
      <p:sp>
        <p:nvSpPr>
          <p:cNvPr id="1048983" name="Footer Placeholder 4"/>
          <p:cNvSpPr>
            <a:spLocks noGrp="1"/>
          </p:cNvSpPr>
          <p:nvPr>
            <p:ph type="ftr" sz="quarter" idx="11"/>
          </p:nvPr>
        </p:nvSpPr>
        <p:spPr/>
        <p:txBody>
          <a:bodyPr/>
          <a:lstStyle/>
          <a:p>
            <a:endParaRPr lang="zh-CN" altLang="en-US"/>
          </a:p>
        </p:txBody>
      </p:sp>
      <p:sp>
        <p:nvSpPr>
          <p:cNvPr id="1048984" name="Slide Number Placeholder 5"/>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1048975"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1048976"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977" name="Date Placeholder 3"/>
          <p:cNvSpPr>
            <a:spLocks noGrp="1"/>
          </p:cNvSpPr>
          <p:nvPr>
            <p:ph type="dt" sz="half" idx="10"/>
          </p:nvPr>
        </p:nvSpPr>
        <p:spPr/>
        <p:txBody>
          <a:bodyPr/>
          <a:lstStyle/>
          <a:p>
            <a:fld id="{D37E55BC-2BD3-49CF-BEF5-18391091E8B5}" type="datetime1">
              <a:rPr lang="zh-CN" altLang="en-US" smtClean="0"/>
              <a:t>2022-10-16</a:t>
            </a:fld>
            <a:endParaRPr lang="zh-CN" altLang="en-US"/>
          </a:p>
        </p:txBody>
      </p:sp>
      <p:sp>
        <p:nvSpPr>
          <p:cNvPr id="1048978" name="Footer Placeholder 4"/>
          <p:cNvSpPr>
            <a:spLocks noGrp="1"/>
          </p:cNvSpPr>
          <p:nvPr>
            <p:ph type="ftr" sz="quarter" idx="11"/>
          </p:nvPr>
        </p:nvSpPr>
        <p:spPr/>
        <p:txBody>
          <a:bodyPr/>
          <a:lstStyle/>
          <a:p>
            <a:endParaRPr lang="zh-CN" altLang="en-US"/>
          </a:p>
        </p:txBody>
      </p:sp>
      <p:sp>
        <p:nvSpPr>
          <p:cNvPr id="1048979" name="Slide Number Placeholder 5"/>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48997" name="Picture Placeholder 7"/>
          <p:cNvSpPr>
            <a:spLocks noGrp="1"/>
          </p:cNvSpPr>
          <p:nvPr>
            <p:ph type="pic" sz="quarter" idx="18"/>
          </p:nvPr>
        </p:nvSpPr>
        <p:spPr>
          <a:xfrm>
            <a:off x="240144" y="1103167"/>
            <a:ext cx="2102590"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8998" name="矩形 2"/>
          <p:cNvSpPr/>
          <p:nvPr userDrawn="1"/>
        </p:nvSpPr>
        <p:spPr>
          <a:xfrm>
            <a:off x="241085" y="2590222"/>
            <a:ext cx="2118402" cy="15753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99" name="Picture Placeholder 7"/>
          <p:cNvSpPr>
            <a:spLocks noGrp="1"/>
          </p:cNvSpPr>
          <p:nvPr>
            <p:ph type="pic" sz="quarter" idx="19"/>
          </p:nvPr>
        </p:nvSpPr>
        <p:spPr>
          <a:xfrm>
            <a:off x="2435893" y="1103167"/>
            <a:ext cx="2102590"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00" name="矩形 6"/>
          <p:cNvSpPr/>
          <p:nvPr userDrawn="1"/>
        </p:nvSpPr>
        <p:spPr>
          <a:xfrm>
            <a:off x="2436834" y="2590222"/>
            <a:ext cx="2118402" cy="1575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001" name="Picture Placeholder 7"/>
          <p:cNvSpPr>
            <a:spLocks noGrp="1"/>
          </p:cNvSpPr>
          <p:nvPr>
            <p:ph type="pic" sz="quarter" idx="20"/>
          </p:nvPr>
        </p:nvSpPr>
        <p:spPr>
          <a:xfrm>
            <a:off x="4631642" y="1103167"/>
            <a:ext cx="2102590"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02" name="矩形 8"/>
          <p:cNvSpPr/>
          <p:nvPr userDrawn="1"/>
        </p:nvSpPr>
        <p:spPr>
          <a:xfrm>
            <a:off x="4632583" y="2590222"/>
            <a:ext cx="2118402" cy="1575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003" name="Picture Placeholder 7"/>
          <p:cNvSpPr>
            <a:spLocks noGrp="1"/>
          </p:cNvSpPr>
          <p:nvPr>
            <p:ph type="pic" sz="quarter" idx="21"/>
          </p:nvPr>
        </p:nvSpPr>
        <p:spPr>
          <a:xfrm>
            <a:off x="6827391" y="1103167"/>
            <a:ext cx="2102590"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04" name="矩形 10"/>
          <p:cNvSpPr/>
          <p:nvPr userDrawn="1"/>
        </p:nvSpPr>
        <p:spPr>
          <a:xfrm>
            <a:off x="6828332" y="2590222"/>
            <a:ext cx="2118402" cy="15753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005"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1049006"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1049007" name="Date Placeholder 3"/>
          <p:cNvSpPr>
            <a:spLocks noGrp="1"/>
          </p:cNvSpPr>
          <p:nvPr>
            <p:ph type="dt" sz="half" idx="10"/>
          </p:nvPr>
        </p:nvSpPr>
        <p:spPr/>
        <p:txBody>
          <a:bodyPr/>
          <a:lstStyle/>
          <a:p>
            <a:fld id="{AC698C12-413D-45C0-9AD9-C72A6D11CD69}" type="datetime1">
              <a:rPr lang="zh-CN" altLang="en-US" smtClean="0"/>
              <a:t>2022-10-16</a:t>
            </a:fld>
            <a:endParaRPr lang="zh-CN" altLang="en-US"/>
          </a:p>
        </p:txBody>
      </p:sp>
      <p:sp>
        <p:nvSpPr>
          <p:cNvPr id="1049008" name="Footer Placeholder 4"/>
          <p:cNvSpPr>
            <a:spLocks noGrp="1"/>
          </p:cNvSpPr>
          <p:nvPr>
            <p:ph type="ftr" sz="quarter" idx="11"/>
          </p:nvPr>
        </p:nvSpPr>
        <p:spPr/>
        <p:txBody>
          <a:bodyPr/>
          <a:lstStyle/>
          <a:p>
            <a:endParaRPr lang="zh-CN" altLang="en-US"/>
          </a:p>
        </p:txBody>
      </p:sp>
      <p:sp>
        <p:nvSpPr>
          <p:cNvPr id="1049009" name="Slide Number Placeholder 5"/>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010" name="Title 1"/>
          <p:cNvSpPr>
            <a:spLocks noGrp="1"/>
          </p:cNvSpPr>
          <p:nvPr>
            <p:ph type="title"/>
          </p:nvPr>
        </p:nvSpPr>
        <p:spPr/>
        <p:txBody>
          <a:bodyPr/>
          <a:lstStyle/>
          <a:p>
            <a:r>
              <a:rPr lang="zh-CN" altLang="en-US"/>
              <a:t>单击此处编辑母版标题样式</a:t>
            </a:r>
            <a:endParaRPr lang="en-US" dirty="0"/>
          </a:p>
        </p:txBody>
      </p:sp>
      <p:sp>
        <p:nvSpPr>
          <p:cNvPr id="1049011"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9012"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9013" name="Date Placeholder 4"/>
          <p:cNvSpPr>
            <a:spLocks noGrp="1"/>
          </p:cNvSpPr>
          <p:nvPr>
            <p:ph type="dt" sz="half" idx="10"/>
          </p:nvPr>
        </p:nvSpPr>
        <p:spPr/>
        <p:txBody>
          <a:bodyPr/>
          <a:lstStyle/>
          <a:p>
            <a:fld id="{158AF178-7028-46B8-B227-1B7A5FDAC3B5}" type="datetime1">
              <a:rPr lang="zh-CN" altLang="en-US" smtClean="0"/>
              <a:t>2022-10-16</a:t>
            </a:fld>
            <a:endParaRPr lang="zh-CN" altLang="en-US"/>
          </a:p>
        </p:txBody>
      </p:sp>
      <p:sp>
        <p:nvSpPr>
          <p:cNvPr id="1049014" name="Footer Placeholder 5"/>
          <p:cNvSpPr>
            <a:spLocks noGrp="1"/>
          </p:cNvSpPr>
          <p:nvPr>
            <p:ph type="ftr" sz="quarter" idx="11"/>
          </p:nvPr>
        </p:nvSpPr>
        <p:spPr/>
        <p:txBody>
          <a:bodyPr/>
          <a:lstStyle/>
          <a:p>
            <a:endParaRPr lang="zh-CN" altLang="en-US"/>
          </a:p>
        </p:txBody>
      </p:sp>
      <p:sp>
        <p:nvSpPr>
          <p:cNvPr id="1049015" name="Slide Number Placeholder 6"/>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967"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1048968"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048969"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970"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048971"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972" name="Date Placeholder 6"/>
          <p:cNvSpPr>
            <a:spLocks noGrp="1"/>
          </p:cNvSpPr>
          <p:nvPr>
            <p:ph type="dt" sz="half" idx="10"/>
          </p:nvPr>
        </p:nvSpPr>
        <p:spPr/>
        <p:txBody>
          <a:bodyPr/>
          <a:lstStyle/>
          <a:p>
            <a:fld id="{4CCFC36B-FEB6-4842-88BA-8D822531BFD4}" type="datetime1">
              <a:rPr lang="zh-CN" altLang="en-US" smtClean="0"/>
              <a:t>2022-10-16</a:t>
            </a:fld>
            <a:endParaRPr lang="zh-CN" altLang="en-US"/>
          </a:p>
        </p:txBody>
      </p:sp>
      <p:sp>
        <p:nvSpPr>
          <p:cNvPr id="1048973" name="Footer Placeholder 7"/>
          <p:cNvSpPr>
            <a:spLocks noGrp="1"/>
          </p:cNvSpPr>
          <p:nvPr>
            <p:ph type="ftr" sz="quarter" idx="11"/>
          </p:nvPr>
        </p:nvSpPr>
        <p:spPr/>
        <p:txBody>
          <a:bodyPr/>
          <a:lstStyle/>
          <a:p>
            <a:endParaRPr lang="zh-CN" altLang="en-US"/>
          </a:p>
        </p:txBody>
      </p:sp>
      <p:sp>
        <p:nvSpPr>
          <p:cNvPr id="1048974" name="Slide Number Placeholder 8"/>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016" name="Title 1"/>
          <p:cNvSpPr>
            <a:spLocks noGrp="1"/>
          </p:cNvSpPr>
          <p:nvPr>
            <p:ph type="title"/>
          </p:nvPr>
        </p:nvSpPr>
        <p:spPr/>
        <p:txBody>
          <a:bodyPr/>
          <a:lstStyle/>
          <a:p>
            <a:r>
              <a:rPr lang="zh-CN" altLang="en-US"/>
              <a:t>单击此处编辑母版标题样式</a:t>
            </a:r>
            <a:endParaRPr lang="en-US" dirty="0"/>
          </a:p>
        </p:txBody>
      </p:sp>
      <p:sp>
        <p:nvSpPr>
          <p:cNvPr id="1049017" name="Date Placeholder 2"/>
          <p:cNvSpPr>
            <a:spLocks noGrp="1"/>
          </p:cNvSpPr>
          <p:nvPr>
            <p:ph type="dt" sz="half" idx="10"/>
          </p:nvPr>
        </p:nvSpPr>
        <p:spPr/>
        <p:txBody>
          <a:bodyPr/>
          <a:lstStyle/>
          <a:p>
            <a:fld id="{69414BC2-D1DD-4487-BC9B-263F1385394B}" type="datetime1">
              <a:rPr lang="zh-CN" altLang="en-US" smtClean="0"/>
              <a:t>2022-10-16</a:t>
            </a:fld>
            <a:endParaRPr lang="zh-CN" altLang="en-US"/>
          </a:p>
        </p:txBody>
      </p:sp>
      <p:sp>
        <p:nvSpPr>
          <p:cNvPr id="1049018" name="Footer Placeholder 3"/>
          <p:cNvSpPr>
            <a:spLocks noGrp="1"/>
          </p:cNvSpPr>
          <p:nvPr>
            <p:ph type="ftr" sz="quarter" idx="11"/>
          </p:nvPr>
        </p:nvSpPr>
        <p:spPr/>
        <p:txBody>
          <a:bodyPr/>
          <a:lstStyle/>
          <a:p>
            <a:endParaRPr lang="zh-CN" altLang="en-US"/>
          </a:p>
        </p:txBody>
      </p:sp>
      <p:sp>
        <p:nvSpPr>
          <p:cNvPr id="1049019" name="Slide Number Placeholder 4"/>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020" name="Date Placeholder 1"/>
          <p:cNvSpPr>
            <a:spLocks noGrp="1"/>
          </p:cNvSpPr>
          <p:nvPr>
            <p:ph type="dt" sz="half" idx="10"/>
          </p:nvPr>
        </p:nvSpPr>
        <p:spPr/>
        <p:txBody>
          <a:bodyPr/>
          <a:lstStyle/>
          <a:p>
            <a:fld id="{4049A8EC-1E49-424C-BCFA-572FFAE717EA}" type="datetime1">
              <a:rPr lang="zh-CN" altLang="en-US" smtClean="0"/>
              <a:t>2022-10-16</a:t>
            </a:fld>
            <a:endParaRPr lang="zh-CN" altLang="en-US"/>
          </a:p>
        </p:txBody>
      </p:sp>
      <p:sp>
        <p:nvSpPr>
          <p:cNvPr id="1049021" name="Footer Placeholder 2"/>
          <p:cNvSpPr>
            <a:spLocks noGrp="1"/>
          </p:cNvSpPr>
          <p:nvPr>
            <p:ph type="ftr" sz="quarter" idx="11"/>
          </p:nvPr>
        </p:nvSpPr>
        <p:spPr/>
        <p:txBody>
          <a:bodyPr/>
          <a:lstStyle/>
          <a:p>
            <a:endParaRPr lang="zh-CN" altLang="en-US"/>
          </a:p>
        </p:txBody>
      </p:sp>
      <p:sp>
        <p:nvSpPr>
          <p:cNvPr id="1049022" name="Slide Number Placeholder 3"/>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985"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1048986"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987"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1048988" name="Date Placeholder 4"/>
          <p:cNvSpPr>
            <a:spLocks noGrp="1"/>
          </p:cNvSpPr>
          <p:nvPr>
            <p:ph type="dt" sz="half" idx="10"/>
          </p:nvPr>
        </p:nvSpPr>
        <p:spPr/>
        <p:txBody>
          <a:bodyPr/>
          <a:lstStyle/>
          <a:p>
            <a:fld id="{1FEB1135-D26A-4F8E-9CC5-4D04C5CB626D}" type="datetime1">
              <a:rPr lang="zh-CN" altLang="en-US" smtClean="0"/>
              <a:t>2022-10-16</a:t>
            </a:fld>
            <a:endParaRPr lang="zh-CN" altLang="en-US"/>
          </a:p>
        </p:txBody>
      </p:sp>
      <p:sp>
        <p:nvSpPr>
          <p:cNvPr id="1048989" name="Footer Placeholder 5"/>
          <p:cNvSpPr>
            <a:spLocks noGrp="1"/>
          </p:cNvSpPr>
          <p:nvPr>
            <p:ph type="ftr" sz="quarter" idx="11"/>
          </p:nvPr>
        </p:nvSpPr>
        <p:spPr/>
        <p:txBody>
          <a:bodyPr/>
          <a:lstStyle/>
          <a:p>
            <a:endParaRPr lang="zh-CN" altLang="en-US"/>
          </a:p>
        </p:txBody>
      </p:sp>
      <p:sp>
        <p:nvSpPr>
          <p:cNvPr id="1048990" name="Slide Number Placeholder 6"/>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1048577"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578"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A0BF5D-1EA0-43A9-8B73-E8769F776C4E}" type="datetime1">
              <a:rPr lang="zh-CN" altLang="en-US" smtClean="0"/>
              <a:t>2022-10-16</a:t>
            </a:fld>
            <a:endParaRPr lang="zh-CN" altLang="en-US"/>
          </a:p>
        </p:txBody>
      </p:sp>
      <p:sp>
        <p:nvSpPr>
          <p:cNvPr id="1048579"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BECEF1-1935-4692-9C86-5FD89D9EDF4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2.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文本框 6"/>
          <p:cNvSpPr txBox="1">
            <a:spLocks noChangeArrowheads="1"/>
          </p:cNvSpPr>
          <p:nvPr/>
        </p:nvSpPr>
        <p:spPr bwMode="auto">
          <a:xfrm>
            <a:off x="2378075" y="159385"/>
            <a:ext cx="5537200" cy="398780"/>
          </a:xfrm>
          <a:prstGeom prst="rect">
            <a:avLst/>
          </a:prstGeom>
          <a:noFill/>
          <a:ln>
            <a:noFill/>
          </a:ln>
        </p:spPr>
        <p:txBody>
          <a:bodyPr wrap="squar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ctr" fontAlgn="base">
              <a:spcBef>
                <a:spcPct val="0"/>
              </a:spcBef>
              <a:spcAft>
                <a:spcPct val="0"/>
              </a:spcAft>
            </a:pPr>
            <a:r>
              <a:rPr lang="zh-CN" sz="2000">
                <a:solidFill>
                  <a:schemeClr val="accent3"/>
                </a:solidFill>
                <a:latin typeface="Microsoft YaHei Regular" panose="020B0703020204020201" charset="-122"/>
                <a:ea typeface="Microsoft YaHei Regular" panose="020B0703020204020201" charset="-122"/>
                <a:cs typeface="Microsoft YaHei Regular" panose="020B0703020204020201" charset="-122"/>
                <a:sym typeface="+mn-ea"/>
              </a:rPr>
              <a:t>两个班级总共</a:t>
            </a:r>
            <a:r>
              <a:rPr lang="zh-CN" sz="2000">
                <a:solidFill>
                  <a:srgbClr val="FF0000"/>
                </a:solidFill>
                <a:latin typeface="Microsoft YaHei Regular" panose="020B0703020204020201" charset="-122"/>
                <a:ea typeface="Microsoft YaHei Regular" panose="020B0703020204020201" charset="-122"/>
                <a:cs typeface="Microsoft YaHei Regular" panose="020B0703020204020201" charset="-122"/>
                <a:sym typeface="+mn-ea"/>
              </a:rPr>
              <a:t>只有</a:t>
            </a:r>
            <a:r>
              <a:rPr lang="en-US" altLang="zh-CN" sz="2000">
                <a:solidFill>
                  <a:srgbClr val="FF0000"/>
                </a:solidFill>
                <a:latin typeface="Microsoft YaHei Regular" panose="020B0703020204020201" charset="-122"/>
                <a:ea typeface="Microsoft YaHei Regular" panose="020B0703020204020201" charset="-122"/>
                <a:cs typeface="Microsoft YaHei Regular" panose="020B0703020204020201" charset="-122"/>
                <a:sym typeface="+mn-ea"/>
              </a:rPr>
              <a:t>4</a:t>
            </a:r>
            <a:r>
              <a:rPr lang="zh-CN" sz="2000">
                <a:solidFill>
                  <a:srgbClr val="FF0000"/>
                </a:solidFill>
                <a:latin typeface="Microsoft YaHei Regular" panose="020B0703020204020201" charset="-122"/>
                <a:ea typeface="Microsoft YaHei Regular" panose="020B0703020204020201" charset="-122"/>
                <a:cs typeface="Microsoft YaHei Regular" panose="020B0703020204020201" charset="-122"/>
                <a:sym typeface="+mn-ea"/>
              </a:rPr>
              <a:t>位</a:t>
            </a:r>
            <a:r>
              <a:rPr lang="zh-CN" sz="2000">
                <a:solidFill>
                  <a:schemeClr val="accent3"/>
                </a:solidFill>
                <a:latin typeface="Microsoft YaHei Regular" panose="020B0703020204020201" charset="-122"/>
                <a:ea typeface="Microsoft YaHei Regular" panose="020B0703020204020201" charset="-122"/>
                <a:cs typeface="Microsoft YaHei Regular" panose="020B0703020204020201" charset="-122"/>
                <a:sym typeface="+mn-ea"/>
              </a:rPr>
              <a:t>同学上交了作业</a:t>
            </a:r>
          </a:p>
        </p:txBody>
      </p:sp>
      <p:pic>
        <p:nvPicPr>
          <p:cNvPr id="2097166" name="图片 1" descr="642cf2ea-3a39-48b1-8a38-666fb22f5cde"/>
          <p:cNvPicPr>
            <a:picLocks noChangeAspect="1"/>
          </p:cNvPicPr>
          <p:nvPr/>
        </p:nvPicPr>
        <p:blipFill>
          <a:blip r:embed="rId2"/>
          <a:stretch>
            <a:fillRect/>
          </a:stretch>
        </p:blipFill>
        <p:spPr>
          <a:xfrm>
            <a:off x="357505" y="2806065"/>
            <a:ext cx="2510155" cy="2157095"/>
          </a:xfrm>
          <a:prstGeom prst="rect">
            <a:avLst/>
          </a:prstGeom>
        </p:spPr>
      </p:pic>
      <p:pic>
        <p:nvPicPr>
          <p:cNvPr id="2097167" name="图片 2" descr="黄佳颖"/>
          <p:cNvPicPr>
            <a:picLocks noChangeAspect="1"/>
          </p:cNvPicPr>
          <p:nvPr/>
        </p:nvPicPr>
        <p:blipFill>
          <a:blip r:embed="rId3"/>
          <a:stretch>
            <a:fillRect/>
          </a:stretch>
        </p:blipFill>
        <p:spPr>
          <a:xfrm>
            <a:off x="3097530" y="2896870"/>
            <a:ext cx="5709920" cy="2119630"/>
          </a:xfrm>
          <a:prstGeom prst="rect">
            <a:avLst/>
          </a:prstGeom>
        </p:spPr>
      </p:pic>
      <p:pic>
        <p:nvPicPr>
          <p:cNvPr id="2097168" name="图片 1" descr="http://p3.pstatp.com/large/1b80000529ea6e8ee93a"/>
          <p:cNvPicPr>
            <a:picLocks noChangeAspect="1" noChangeArrowheads="1"/>
          </p:cNvPicPr>
          <p:nvPr/>
        </p:nvPicPr>
        <p:blipFill>
          <a:blip r:embed="rId4" cstate="print"/>
          <a:srcRect r="1778" b="7785"/>
          <a:stretch>
            <a:fillRect/>
          </a:stretch>
        </p:blipFill>
        <p:spPr>
          <a:xfrm>
            <a:off x="5927725" y="669290"/>
            <a:ext cx="2984500" cy="1955165"/>
          </a:xfrm>
          <a:prstGeom prst="rect">
            <a:avLst/>
          </a:prstGeom>
          <a:noFill/>
          <a:ln w="9525">
            <a:noFill/>
            <a:miter lim="800000"/>
            <a:headEnd/>
            <a:tailEnd/>
          </a:ln>
        </p:spPr>
      </p:pic>
      <p:pic>
        <p:nvPicPr>
          <p:cNvPr id="2097169" name="图片 7" descr="C:\Users\Administrator\Documents\Tencent Files\2913167508\Image\C2C\290A05635F1FB8A88A3FC46597013F27.jpg"/>
          <p:cNvPicPr>
            <a:picLocks noChangeAspect="1" noChangeArrowheads="1"/>
          </p:cNvPicPr>
          <p:nvPr/>
        </p:nvPicPr>
        <p:blipFill>
          <a:blip r:embed="rId5" cstate="print"/>
          <a:srcRect/>
          <a:stretch>
            <a:fillRect/>
          </a:stretch>
        </p:blipFill>
        <p:spPr>
          <a:xfrm>
            <a:off x="3097530" y="669290"/>
            <a:ext cx="2643505" cy="1981835"/>
          </a:xfrm>
          <a:prstGeom prst="rect">
            <a:avLst/>
          </a:prstGeom>
          <a:noFill/>
          <a:ln w="9525">
            <a:noFill/>
            <a:miter lim="800000"/>
            <a:headEnd/>
            <a:tailEnd/>
          </a:ln>
        </p:spPr>
      </p:pic>
      <p:pic>
        <p:nvPicPr>
          <p:cNvPr id="2097170" name="图片 4" descr="2"/>
          <p:cNvPicPr>
            <a:picLocks noChangeAspect="1"/>
          </p:cNvPicPr>
          <p:nvPr/>
        </p:nvPicPr>
        <p:blipFill>
          <a:blip r:embed="rId6"/>
          <a:stretch>
            <a:fillRect/>
          </a:stretch>
        </p:blipFill>
        <p:spPr>
          <a:xfrm>
            <a:off x="357505" y="664845"/>
            <a:ext cx="2613025" cy="1959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167"/>
                                        </p:tgtEl>
                                        <p:attrNameLst>
                                          <p:attrName>style.visibility</p:attrName>
                                        </p:attrNameLst>
                                      </p:cBhvr>
                                      <p:to>
                                        <p:strVal val="visible"/>
                                      </p:to>
                                    </p:set>
                                    <p:anim calcmode="lin" valueType="num">
                                      <p:cBhvr additive="base">
                                        <p:cTn id="7" dur="500" fill="hold"/>
                                        <p:tgtEl>
                                          <p:spTgt spid="2097167"/>
                                        </p:tgtEl>
                                        <p:attrNameLst>
                                          <p:attrName>ppt_x</p:attrName>
                                        </p:attrNameLst>
                                      </p:cBhvr>
                                      <p:tavLst>
                                        <p:tav tm="0">
                                          <p:val>
                                            <p:strVal val="#ppt_x"/>
                                          </p:val>
                                        </p:tav>
                                        <p:tav tm="100000">
                                          <p:val>
                                            <p:strVal val="#ppt_x"/>
                                          </p:val>
                                        </p:tav>
                                      </p:tavLst>
                                    </p:anim>
                                    <p:anim calcmode="lin" valueType="num">
                                      <p:cBhvr additive="base">
                                        <p:cTn id="8" dur="500" fill="hold"/>
                                        <p:tgtEl>
                                          <p:spTgt spid="20971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7"/>
          <p:cNvGrpSpPr/>
          <p:nvPr/>
        </p:nvGrpSpPr>
        <p:grpSpPr>
          <a:xfrm>
            <a:off x="1470025" y="2124075"/>
            <a:ext cx="1848485" cy="1761490"/>
            <a:chOff x="1839" y="1720"/>
            <a:chExt cx="2911" cy="2774"/>
          </a:xfrm>
        </p:grpSpPr>
        <p:sp>
          <p:nvSpPr>
            <p:cNvPr id="1048631"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1839" y="3575"/>
              <a:ext cx="2911" cy="919"/>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ctr" defTabSz="457200"/>
              <a:r>
                <a:rPr lang="zh-CN" altLang="en-US" sz="1600">
                  <a:solidFill>
                    <a:schemeClr val="accent3"/>
                  </a:solidFill>
                  <a:latin typeface="+mj-lt"/>
                  <a:ea typeface="微软雅黑" panose="020B0503020204020204" pitchFamily="34" charset="-122"/>
                  <a:sym typeface="+mn-lt"/>
                </a:rPr>
                <a:t>人之惰性</a:t>
              </a:r>
            </a:p>
            <a:p>
              <a:pPr lvl="0" algn="ctr" defTabSz="457200"/>
              <a:r>
                <a:rPr lang="zh-CN" altLang="en-US" sz="1600">
                  <a:solidFill>
                    <a:schemeClr val="accent3"/>
                  </a:solidFill>
                  <a:latin typeface="+mj-lt"/>
                  <a:ea typeface="微软雅黑" panose="020B0503020204020204" pitchFamily="34" charset="-122"/>
                  <a:sym typeface="+mn-lt"/>
                </a:rPr>
                <a:t>作业负担重</a:t>
              </a:r>
            </a:p>
          </p:txBody>
        </p:sp>
        <p:grpSp>
          <p:nvGrpSpPr>
            <p:cNvPr id="85" name="组合 5"/>
            <p:cNvGrpSpPr/>
            <p:nvPr/>
          </p:nvGrpSpPr>
          <p:grpSpPr>
            <a:xfrm>
              <a:off x="2432" y="1720"/>
              <a:ext cx="1726" cy="1726"/>
              <a:chOff x="836" y="2324"/>
              <a:chExt cx="1726" cy="1726"/>
            </a:xfrm>
          </p:grpSpPr>
          <p:sp>
            <p:nvSpPr>
              <p:cNvPr id="1048632" name="椭圆 1"/>
              <p:cNvSpPr/>
              <p:nvPr/>
            </p:nvSpPr>
            <p:spPr>
              <a:xfrm>
                <a:off x="836" y="2324"/>
                <a:ext cx="1726" cy="17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33" name="AutoShape 112"/>
              <p:cNvSpPr/>
              <p:nvPr/>
            </p:nvSpPr>
            <p:spPr bwMode="auto">
              <a:xfrm>
                <a:off x="1303" y="2737"/>
                <a:ext cx="837" cy="81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grpSp>
      <p:sp>
        <p:nvSpPr>
          <p:cNvPr id="1048634" name="文本框 6"/>
          <p:cNvSpPr txBox="1">
            <a:spLocks noChangeArrowheads="1"/>
          </p:cNvSpPr>
          <p:nvPr/>
        </p:nvSpPr>
        <p:spPr bwMode="auto">
          <a:xfrm>
            <a:off x="546043" y="129276"/>
            <a:ext cx="424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精心设计的寒假作业为什么为遇冷？</a:t>
            </a:r>
          </a:p>
        </p:txBody>
      </p:sp>
      <p:sp>
        <p:nvSpPr>
          <p:cNvPr id="1048635" name="矩形 28"/>
          <p:cNvSpPr/>
          <p:nvPr/>
        </p:nvSpPr>
        <p:spPr>
          <a:xfrm>
            <a:off x="546043" y="529386"/>
            <a:ext cx="995680" cy="337185"/>
          </a:xfrm>
          <a:prstGeom prst="rect">
            <a:avLst/>
          </a:prstGeom>
        </p:spPr>
        <p:txBody>
          <a:bodyPr wrap="none">
            <a:spAutoFit/>
          </a:bodyPr>
          <a:lstStyle/>
          <a:p>
            <a:pPr lvl="0" fontAlgn="base">
              <a:spcBef>
                <a:spcPct val="0"/>
              </a:spcBef>
              <a:spcAft>
                <a:spcPct val="0"/>
              </a:spcAft>
            </a:pPr>
            <a:r>
              <a:rPr lang="zh-CN" altLang="en-US" sz="1600">
                <a:solidFill>
                  <a:schemeClr val="accent3"/>
                </a:solidFill>
                <a:latin typeface="+mj-lt"/>
                <a:ea typeface="方正兰亭黑_GBK"/>
              </a:rPr>
              <a:t>我的反思</a:t>
            </a:r>
          </a:p>
        </p:txBody>
      </p:sp>
      <p:grpSp>
        <p:nvGrpSpPr>
          <p:cNvPr id="86" name="组合 8"/>
          <p:cNvGrpSpPr/>
          <p:nvPr/>
        </p:nvGrpSpPr>
        <p:grpSpPr>
          <a:xfrm>
            <a:off x="3863340" y="2107565"/>
            <a:ext cx="2063750" cy="1778000"/>
            <a:chOff x="5775" y="1693"/>
            <a:chExt cx="3250" cy="2800"/>
          </a:xfrm>
        </p:grpSpPr>
        <p:sp>
          <p:nvSpPr>
            <p:cNvPr id="1048636"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5775" y="3575"/>
              <a:ext cx="3251" cy="919"/>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ctr" defTabSz="457200"/>
              <a:r>
                <a:rPr lang="zh-CN" altLang="en-US" sz="1600">
                  <a:solidFill>
                    <a:schemeClr val="accent3"/>
                  </a:solidFill>
                  <a:latin typeface="+mj-lt"/>
                  <a:ea typeface="微软雅黑" panose="020B0503020204020204" pitchFamily="34" charset="-122"/>
                  <a:sym typeface="+mn-lt"/>
                </a:rPr>
                <a:t>旧城</a:t>
              </a:r>
              <a:r>
                <a:rPr lang="en-US" altLang="zh-CN" sz="1600">
                  <a:solidFill>
                    <a:schemeClr val="accent3"/>
                  </a:solidFill>
                  <a:latin typeface="+mj-lt"/>
                  <a:ea typeface="微软雅黑" panose="020B0503020204020204" pitchFamily="34" charset="-122"/>
                  <a:sym typeface="+mn-lt"/>
                </a:rPr>
                <a:t>/</a:t>
              </a:r>
              <a:r>
                <a:rPr lang="zh-CN" altLang="en-US" sz="1600">
                  <a:solidFill>
                    <a:schemeClr val="accent3"/>
                  </a:solidFill>
                  <a:latin typeface="+mj-lt"/>
                  <a:ea typeface="微软雅黑" panose="020B0503020204020204" pitchFamily="34" charset="-122"/>
                  <a:sym typeface="+mn-lt"/>
                </a:rPr>
                <a:t>村改造</a:t>
              </a:r>
            </a:p>
            <a:p>
              <a:pPr lvl="0" algn="ctr" defTabSz="457200"/>
              <a:r>
                <a:rPr lang="zh-CN" altLang="en-US" sz="1600">
                  <a:solidFill>
                    <a:schemeClr val="accent3"/>
                  </a:solidFill>
                  <a:latin typeface="+mj-lt"/>
                  <a:ea typeface="微软雅黑" panose="020B0503020204020204" pitchFamily="34" charset="-122"/>
                  <a:sym typeface="+mn-lt"/>
                </a:rPr>
                <a:t>湮没</a:t>
              </a:r>
              <a:r>
                <a:rPr lang="en-US" altLang="zh-CN" sz="1600">
                  <a:solidFill>
                    <a:schemeClr val="accent3"/>
                  </a:solidFill>
                  <a:latin typeface="+mj-lt"/>
                  <a:ea typeface="微软雅黑" panose="020B0503020204020204" pitchFamily="34" charset="-122"/>
                  <a:sym typeface="+mn-lt"/>
                </a:rPr>
                <a:t>“</a:t>
              </a:r>
              <a:r>
                <a:rPr lang="zh-CN" altLang="en-US" sz="1600">
                  <a:solidFill>
                    <a:schemeClr val="accent3"/>
                  </a:solidFill>
                  <a:latin typeface="+mj-lt"/>
                  <a:ea typeface="微软雅黑" panose="020B0503020204020204" pitchFamily="34" charset="-122"/>
                  <a:sym typeface="+mn-lt"/>
                </a:rPr>
                <a:t>墙壁上的历史</a:t>
              </a:r>
              <a:r>
                <a:rPr lang="en-US" altLang="zh-CN" sz="1600">
                  <a:solidFill>
                    <a:schemeClr val="accent3"/>
                  </a:solidFill>
                  <a:latin typeface="+mj-lt"/>
                  <a:ea typeface="微软雅黑" panose="020B0503020204020204" pitchFamily="34" charset="-122"/>
                  <a:sym typeface="+mn-lt"/>
                </a:rPr>
                <a:t>”</a:t>
              </a:r>
            </a:p>
          </p:txBody>
        </p:sp>
        <p:grpSp>
          <p:nvGrpSpPr>
            <p:cNvPr id="87" name="组合 4"/>
            <p:cNvGrpSpPr/>
            <p:nvPr/>
          </p:nvGrpSpPr>
          <p:grpSpPr>
            <a:xfrm>
              <a:off x="6344" y="1693"/>
              <a:ext cx="1726" cy="1726"/>
              <a:chOff x="4418" y="2324"/>
              <a:chExt cx="1726" cy="1726"/>
            </a:xfrm>
          </p:grpSpPr>
          <p:sp>
            <p:nvSpPr>
              <p:cNvPr id="1048637" name="椭圆 10"/>
              <p:cNvSpPr/>
              <p:nvPr/>
            </p:nvSpPr>
            <p:spPr>
              <a:xfrm>
                <a:off x="4418" y="2324"/>
                <a:ext cx="1726" cy="17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38" name="AutoShape 28"/>
              <p:cNvSpPr/>
              <p:nvPr/>
            </p:nvSpPr>
            <p:spPr bwMode="auto">
              <a:xfrm>
                <a:off x="4965" y="2859"/>
                <a:ext cx="657" cy="7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grpSp>
      <p:grpSp>
        <p:nvGrpSpPr>
          <p:cNvPr id="88" name="组合 9"/>
          <p:cNvGrpSpPr/>
          <p:nvPr/>
        </p:nvGrpSpPr>
        <p:grpSpPr>
          <a:xfrm>
            <a:off x="6391910" y="2023745"/>
            <a:ext cx="2227580" cy="1863090"/>
            <a:chOff x="9910" y="1548"/>
            <a:chExt cx="3508" cy="2934"/>
          </a:xfrm>
        </p:grpSpPr>
        <p:sp>
          <p:nvSpPr>
            <p:cNvPr id="1048639"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9910" y="3563"/>
              <a:ext cx="3508" cy="919"/>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ctr" defTabSz="457200"/>
              <a:r>
                <a:rPr lang="zh-CN" altLang="en-US" sz="1600">
                  <a:solidFill>
                    <a:schemeClr val="accent3"/>
                  </a:solidFill>
                  <a:latin typeface="+mj-lt"/>
                  <a:ea typeface="微软雅黑" panose="020B0503020204020204" pitchFamily="34" charset="-122"/>
                  <a:sym typeface="+mn-lt"/>
                </a:rPr>
                <a:t>缺乏经验</a:t>
              </a:r>
              <a:r>
                <a:rPr lang="en-US" altLang="zh-CN" sz="1600">
                  <a:solidFill>
                    <a:schemeClr val="accent3"/>
                  </a:solidFill>
                  <a:latin typeface="+mj-lt"/>
                  <a:ea typeface="微软雅黑" panose="020B0503020204020204" pitchFamily="34" charset="-122"/>
                  <a:sym typeface="+mn-lt"/>
                </a:rPr>
                <a:t>——</a:t>
              </a:r>
              <a:r>
                <a:rPr lang="zh-CN" altLang="en-US" sz="1600">
                  <a:solidFill>
                    <a:schemeClr val="accent3"/>
                  </a:solidFill>
                  <a:latin typeface="+mj-lt"/>
                  <a:ea typeface="微软雅黑" panose="020B0503020204020204" pitchFamily="34" charset="-122"/>
                  <a:sym typeface="+mn-lt"/>
                </a:rPr>
                <a:t>畏难</a:t>
              </a:r>
            </a:p>
            <a:p>
              <a:pPr lvl="0" algn="ctr" defTabSz="457200"/>
              <a:r>
                <a:rPr lang="zh-CN" altLang="en-US" sz="1600">
                  <a:solidFill>
                    <a:schemeClr val="accent3"/>
                  </a:solidFill>
                  <a:latin typeface="+mj-lt"/>
                  <a:ea typeface="微软雅黑" panose="020B0503020204020204" pitchFamily="34" charset="-122"/>
                  <a:sym typeface="+mn-lt"/>
                </a:rPr>
                <a:t>年纪尚轻</a:t>
              </a:r>
              <a:r>
                <a:rPr lang="en-US" altLang="zh-CN" sz="1600">
                  <a:solidFill>
                    <a:schemeClr val="accent3"/>
                  </a:solidFill>
                  <a:latin typeface="+mj-lt"/>
                  <a:ea typeface="微软雅黑" panose="020B0503020204020204" pitchFamily="34" charset="-122"/>
                  <a:sym typeface="+mn-lt"/>
                </a:rPr>
                <a:t>——</a:t>
              </a:r>
              <a:r>
                <a:rPr lang="zh-CN" altLang="en-US" sz="1600">
                  <a:solidFill>
                    <a:schemeClr val="accent3"/>
                  </a:solidFill>
                  <a:latin typeface="+mj-lt"/>
                  <a:ea typeface="微软雅黑" panose="020B0503020204020204" pitchFamily="34" charset="-122"/>
                  <a:sym typeface="+mn-lt"/>
                </a:rPr>
                <a:t>兴趣不足</a:t>
              </a:r>
            </a:p>
          </p:txBody>
        </p:sp>
        <p:grpSp>
          <p:nvGrpSpPr>
            <p:cNvPr id="89" name="组合 6"/>
            <p:cNvGrpSpPr/>
            <p:nvPr/>
          </p:nvGrpSpPr>
          <p:grpSpPr>
            <a:xfrm>
              <a:off x="10715" y="1548"/>
              <a:ext cx="1726" cy="1726"/>
              <a:chOff x="10715" y="1548"/>
              <a:chExt cx="1726" cy="1726"/>
            </a:xfrm>
          </p:grpSpPr>
          <p:sp>
            <p:nvSpPr>
              <p:cNvPr id="1048640" name="椭圆 11"/>
              <p:cNvSpPr/>
              <p:nvPr/>
            </p:nvSpPr>
            <p:spPr>
              <a:xfrm>
                <a:off x="10715" y="1548"/>
                <a:ext cx="1726" cy="17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340"/>
              <p:cNvGrpSpPr/>
              <p:nvPr/>
            </p:nvGrpSpPr>
            <p:grpSpPr>
              <a:xfrm>
                <a:off x="11128" y="2109"/>
                <a:ext cx="899" cy="750"/>
                <a:chOff x="1035050" y="1447800"/>
                <a:chExt cx="360363" cy="315913"/>
              </a:xfrm>
              <a:solidFill>
                <a:schemeClr val="bg1"/>
              </a:solidFill>
            </p:grpSpPr>
            <p:sp>
              <p:nvSpPr>
                <p:cNvPr id="1048641" name="AutoShape 147"/>
                <p:cNvSpPr/>
                <p:nvPr/>
              </p:nvSpPr>
              <p:spPr bwMode="auto">
                <a:xfrm>
                  <a:off x="1035050" y="1447800"/>
                  <a:ext cx="360363" cy="315913"/>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42" name="AutoShape 148"/>
                <p:cNvSpPr/>
                <p:nvPr/>
              </p:nvSpPr>
              <p:spPr bwMode="auto">
                <a:xfrm>
                  <a:off x="1092200" y="1504950"/>
                  <a:ext cx="52388" cy="5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grpSp>
      </p:grpSp>
      <p:sp>
        <p:nvSpPr>
          <p:cNvPr id="1048643" name="矩形 13"/>
          <p:cNvSpPr/>
          <p:nvPr/>
        </p:nvSpPr>
        <p:spPr>
          <a:xfrm>
            <a:off x="1615440" y="996315"/>
            <a:ext cx="1554480" cy="891540"/>
          </a:xfrm>
          <a:prstGeom prst="rect">
            <a:avLst/>
          </a:prstGeom>
          <a:noFill/>
          <a:ln>
            <a:noFill/>
          </a:ln>
        </p:spPr>
        <p:txBody>
          <a:bodyPr wrap="none" rtlCol="0" anchor="t">
            <a:spAutoFit/>
          </a:bodyPr>
          <a:lstStyle/>
          <a:p>
            <a:pPr algn="ctr"/>
            <a:r>
              <a:rPr lang="zh-CN" alt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汉仪颜楷简" panose="00020600040101010101" charset="-122"/>
                <a:ea typeface="汉仪颜楷简" panose="00020600040101010101" charset="-122"/>
              </a:rPr>
              <a:t>弹性</a:t>
            </a:r>
          </a:p>
        </p:txBody>
      </p:sp>
      <p:sp>
        <p:nvSpPr>
          <p:cNvPr id="1048644" name="矩形 15"/>
          <p:cNvSpPr/>
          <p:nvPr/>
        </p:nvSpPr>
        <p:spPr>
          <a:xfrm>
            <a:off x="3997325" y="974725"/>
            <a:ext cx="1554480" cy="891540"/>
          </a:xfrm>
          <a:prstGeom prst="rect">
            <a:avLst/>
          </a:prstGeom>
          <a:noFill/>
          <a:ln>
            <a:noFill/>
          </a:ln>
        </p:spPr>
        <p:txBody>
          <a:bodyPr wrap="none" rtlCol="0" anchor="t">
            <a:spAutoFit/>
          </a:bodyPr>
          <a:lstStyle/>
          <a:p>
            <a:pPr algn="ctr"/>
            <a:r>
              <a:rPr lang="zh-CN" alt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汉仪颜楷简" panose="00020600040101010101" charset="-122"/>
                <a:ea typeface="汉仪颜楷简" panose="00020600040101010101" charset="-122"/>
              </a:rPr>
              <a:t>校外</a:t>
            </a:r>
          </a:p>
        </p:txBody>
      </p:sp>
      <p:sp>
        <p:nvSpPr>
          <p:cNvPr id="1048645" name="矩形 17"/>
          <p:cNvSpPr/>
          <p:nvPr/>
        </p:nvSpPr>
        <p:spPr>
          <a:xfrm>
            <a:off x="6619240" y="920750"/>
            <a:ext cx="1554481" cy="891540"/>
          </a:xfrm>
          <a:prstGeom prst="rect">
            <a:avLst/>
          </a:prstGeom>
          <a:noFill/>
          <a:ln>
            <a:noFill/>
          </a:ln>
        </p:spPr>
        <p:txBody>
          <a:bodyPr wrap="none" rtlCol="0" anchor="t">
            <a:spAutoFit/>
          </a:bodyPr>
          <a:lstStyle/>
          <a:p>
            <a:pPr algn="ctr"/>
            <a:r>
              <a:rPr lang="zh-CN" alt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汉仪颜楷简" panose="00020600040101010101" charset="-122"/>
                <a:ea typeface="汉仪颜楷简" panose="00020600040101010101" charset="-122"/>
              </a:rPr>
              <a:t>实践</a:t>
            </a:r>
          </a:p>
        </p:txBody>
      </p:sp>
      <p:sp>
        <p:nvSpPr>
          <p:cNvPr id="1048646" name="文本框 19"/>
          <p:cNvSpPr txBox="1"/>
          <p:nvPr/>
        </p:nvSpPr>
        <p:spPr>
          <a:xfrm>
            <a:off x="471805" y="1257935"/>
            <a:ext cx="690880" cy="398780"/>
          </a:xfrm>
          <a:prstGeom prst="rect">
            <a:avLst/>
          </a:prstGeom>
          <a:noFill/>
        </p:spPr>
        <p:txBody>
          <a:bodyPr wrap="none" rtlCol="0">
            <a:spAutoFit/>
          </a:bodyPr>
          <a:lstStyle/>
          <a:p>
            <a:r>
              <a:rPr lang="zh-CN" altLang="en-US" sz="2000">
                <a:solidFill>
                  <a:schemeClr val="accent3"/>
                </a:solidFill>
                <a:latin typeface="+mj-lt"/>
                <a:ea typeface="+mj-ea"/>
              </a:rPr>
              <a:t>特点</a:t>
            </a:r>
          </a:p>
        </p:txBody>
      </p:sp>
      <p:sp>
        <p:nvSpPr>
          <p:cNvPr id="1048647" name="文本框 20"/>
          <p:cNvSpPr txBox="1"/>
          <p:nvPr/>
        </p:nvSpPr>
        <p:spPr>
          <a:xfrm>
            <a:off x="471805" y="2694305"/>
            <a:ext cx="690880" cy="398780"/>
          </a:xfrm>
          <a:prstGeom prst="rect">
            <a:avLst/>
          </a:prstGeom>
          <a:noFill/>
        </p:spPr>
        <p:txBody>
          <a:bodyPr wrap="none" rtlCol="0">
            <a:spAutoFit/>
          </a:bodyPr>
          <a:lstStyle/>
          <a:p>
            <a:r>
              <a:rPr lang="zh-CN" altLang="en-US" sz="2000">
                <a:solidFill>
                  <a:schemeClr val="accent3"/>
                </a:solidFill>
                <a:latin typeface="+mj-lt"/>
                <a:ea typeface="+mj-ea"/>
              </a:rPr>
              <a:t>归因</a:t>
            </a:r>
          </a:p>
        </p:txBody>
      </p:sp>
      <p:sp>
        <p:nvSpPr>
          <p:cNvPr id="1048648" name="文本框 21"/>
          <p:cNvSpPr txBox="1"/>
          <p:nvPr/>
        </p:nvSpPr>
        <p:spPr>
          <a:xfrm>
            <a:off x="471805" y="4172585"/>
            <a:ext cx="690880" cy="398780"/>
          </a:xfrm>
          <a:prstGeom prst="rect">
            <a:avLst/>
          </a:prstGeom>
          <a:noFill/>
        </p:spPr>
        <p:txBody>
          <a:bodyPr wrap="none" rtlCol="0">
            <a:spAutoFit/>
          </a:bodyPr>
          <a:lstStyle/>
          <a:p>
            <a:r>
              <a:rPr lang="zh-CN" altLang="en-US" sz="2000">
                <a:solidFill>
                  <a:schemeClr val="accent3"/>
                </a:solidFill>
                <a:latin typeface="+mj-lt"/>
                <a:ea typeface="+mj-ea"/>
              </a:rPr>
              <a:t>对策</a:t>
            </a:r>
          </a:p>
        </p:txBody>
      </p:sp>
      <p:grpSp>
        <p:nvGrpSpPr>
          <p:cNvPr id="91" name="组合 30"/>
          <p:cNvGrpSpPr/>
          <p:nvPr/>
        </p:nvGrpSpPr>
        <p:grpSpPr>
          <a:xfrm>
            <a:off x="1648460" y="3886835"/>
            <a:ext cx="1710690" cy="1083310"/>
            <a:chOff x="2596" y="6121"/>
            <a:chExt cx="2694" cy="1706"/>
          </a:xfrm>
        </p:grpSpPr>
        <p:sp>
          <p:nvSpPr>
            <p:cNvPr id="1048649" name="矩形 22"/>
            <p:cNvSpPr/>
            <p:nvPr/>
          </p:nvSpPr>
          <p:spPr>
            <a:xfrm>
              <a:off x="2998" y="6121"/>
              <a:ext cx="1890" cy="1113"/>
            </a:xfrm>
            <a:prstGeom prst="rect">
              <a:avLst/>
            </a:prstGeom>
            <a:noFill/>
            <a:ln>
              <a:noFill/>
            </a:ln>
          </p:spPr>
          <p:txBody>
            <a:bodyPr wrap="none" rtlCol="0" anchor="t">
              <a:spAutoFit/>
            </a:bodyPr>
            <a:lstStyle/>
            <a:p>
              <a:pPr algn="ctr"/>
              <a:r>
                <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汉仪颜楷简" panose="00020600040101010101" charset="-122"/>
                  <a:ea typeface="汉仪颜楷简" panose="00020600040101010101" charset="-122"/>
                </a:rPr>
                <a:t>强制</a:t>
              </a:r>
            </a:p>
          </p:txBody>
        </p:sp>
        <p:sp>
          <p:nvSpPr>
            <p:cNvPr id="1048650" name="文本框 25"/>
            <p:cNvSpPr txBox="1"/>
            <p:nvPr/>
          </p:nvSpPr>
          <p:spPr>
            <a:xfrm>
              <a:off x="2596" y="7199"/>
              <a:ext cx="2694" cy="628"/>
            </a:xfrm>
            <a:prstGeom prst="rect">
              <a:avLst/>
            </a:prstGeom>
            <a:noFill/>
          </p:spPr>
          <p:txBody>
            <a:bodyPr wrap="none" rtlCol="0">
              <a:spAutoFit/>
            </a:bodyPr>
            <a:lstStyle/>
            <a:p>
              <a:r>
                <a:rPr lang="zh-CN" altLang="en-US" sz="2000" b="1"/>
                <a:t>（在必要时）</a:t>
              </a:r>
            </a:p>
          </p:txBody>
        </p:sp>
      </p:grpSp>
      <p:grpSp>
        <p:nvGrpSpPr>
          <p:cNvPr id="92" name="组合 31"/>
          <p:cNvGrpSpPr/>
          <p:nvPr/>
        </p:nvGrpSpPr>
        <p:grpSpPr>
          <a:xfrm>
            <a:off x="3969385" y="3886835"/>
            <a:ext cx="1710690" cy="1083310"/>
            <a:chOff x="6251" y="6121"/>
            <a:chExt cx="2694" cy="1706"/>
          </a:xfrm>
        </p:grpSpPr>
        <p:sp>
          <p:nvSpPr>
            <p:cNvPr id="1048651" name="矩形 23"/>
            <p:cNvSpPr/>
            <p:nvPr/>
          </p:nvSpPr>
          <p:spPr>
            <a:xfrm>
              <a:off x="6653" y="6121"/>
              <a:ext cx="1890" cy="1113"/>
            </a:xfrm>
            <a:prstGeom prst="rect">
              <a:avLst/>
            </a:prstGeom>
            <a:noFill/>
            <a:ln>
              <a:noFill/>
            </a:ln>
          </p:spPr>
          <p:txBody>
            <a:bodyPr wrap="none" rtlCol="0" anchor="t">
              <a:spAutoFit/>
            </a:bodyPr>
            <a:lstStyle/>
            <a:p>
              <a:pPr algn="ctr"/>
              <a:r>
                <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汉仪颜楷简" panose="00020600040101010101" charset="-122"/>
                  <a:ea typeface="汉仪颜楷简" panose="00020600040101010101" charset="-122"/>
                </a:rPr>
                <a:t>行走</a:t>
              </a:r>
            </a:p>
          </p:txBody>
        </p:sp>
        <p:sp>
          <p:nvSpPr>
            <p:cNvPr id="1048652" name="文本框 26"/>
            <p:cNvSpPr txBox="1"/>
            <p:nvPr/>
          </p:nvSpPr>
          <p:spPr>
            <a:xfrm>
              <a:off x="6251" y="7199"/>
              <a:ext cx="2694" cy="628"/>
            </a:xfrm>
            <a:prstGeom prst="rect">
              <a:avLst/>
            </a:prstGeom>
            <a:noFill/>
          </p:spPr>
          <p:txBody>
            <a:bodyPr wrap="none" rtlCol="0">
              <a:spAutoFit/>
            </a:bodyPr>
            <a:lstStyle/>
            <a:p>
              <a:r>
                <a:rPr lang="zh-CN" altLang="en-US" sz="2000" b="1"/>
                <a:t>（在消逝中）</a:t>
              </a:r>
            </a:p>
          </p:txBody>
        </p:sp>
      </p:grpSp>
      <p:grpSp>
        <p:nvGrpSpPr>
          <p:cNvPr id="93" name="组合 32"/>
          <p:cNvGrpSpPr/>
          <p:nvPr/>
        </p:nvGrpSpPr>
        <p:grpSpPr>
          <a:xfrm>
            <a:off x="6650355" y="3886835"/>
            <a:ext cx="1710690" cy="1083310"/>
            <a:chOff x="10473" y="6121"/>
            <a:chExt cx="2694" cy="1706"/>
          </a:xfrm>
        </p:grpSpPr>
        <p:sp>
          <p:nvSpPr>
            <p:cNvPr id="1048653" name="矩形 24"/>
            <p:cNvSpPr/>
            <p:nvPr/>
          </p:nvSpPr>
          <p:spPr>
            <a:xfrm>
              <a:off x="10875" y="6121"/>
              <a:ext cx="1890" cy="1113"/>
            </a:xfrm>
            <a:prstGeom prst="rect">
              <a:avLst/>
            </a:prstGeom>
            <a:noFill/>
            <a:ln>
              <a:noFill/>
            </a:ln>
          </p:spPr>
          <p:txBody>
            <a:bodyPr wrap="none" rtlCol="0" anchor="t">
              <a:spAutoFit/>
            </a:bodyPr>
            <a:lstStyle/>
            <a:p>
              <a:pPr algn="ctr"/>
              <a:r>
                <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汉仪颜楷简" panose="00020600040101010101" charset="-122"/>
                  <a:ea typeface="汉仪颜楷简" panose="00020600040101010101" charset="-122"/>
                </a:rPr>
                <a:t>唤醒</a:t>
              </a:r>
            </a:p>
          </p:txBody>
        </p:sp>
        <p:sp>
          <p:nvSpPr>
            <p:cNvPr id="1048654" name="文本框 29"/>
            <p:cNvSpPr txBox="1"/>
            <p:nvPr/>
          </p:nvSpPr>
          <p:spPr>
            <a:xfrm>
              <a:off x="10473" y="7199"/>
              <a:ext cx="2694" cy="628"/>
            </a:xfrm>
            <a:prstGeom prst="rect">
              <a:avLst/>
            </a:prstGeom>
            <a:noFill/>
          </p:spPr>
          <p:txBody>
            <a:bodyPr wrap="none" rtlCol="0">
              <a:spAutoFit/>
            </a:bodyPr>
            <a:lstStyle/>
            <a:p>
              <a:r>
                <a:rPr lang="zh-CN" altLang="en-US" sz="2000" b="1"/>
                <a:t>（于情和理）</a:t>
              </a:r>
            </a:p>
          </p:txBody>
        </p:sp>
      </p:grpSp>
      <p:sp>
        <p:nvSpPr>
          <p:cNvPr id="1048655" name="下箭头 33"/>
          <p:cNvSpPr/>
          <p:nvPr/>
        </p:nvSpPr>
        <p:spPr>
          <a:xfrm>
            <a:off x="632460" y="1761490"/>
            <a:ext cx="369570" cy="830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6" name="下箭头 34"/>
          <p:cNvSpPr/>
          <p:nvPr/>
        </p:nvSpPr>
        <p:spPr>
          <a:xfrm>
            <a:off x="632460" y="3195320"/>
            <a:ext cx="369570" cy="830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63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48643"/>
                                        </p:tgtEl>
                                        <p:attrNameLst>
                                          <p:attrName>style.visibility</p:attrName>
                                        </p:attrNameLst>
                                      </p:cBhvr>
                                      <p:to>
                                        <p:strVal val="visible"/>
                                      </p:to>
                                    </p:set>
                                    <p:animEffect transition="in" filter="randombar(horizontal)">
                                      <p:cBhvr>
                                        <p:cTn id="11" dur="500"/>
                                        <p:tgtEl>
                                          <p:spTgt spid="10486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48644"/>
                                        </p:tgtEl>
                                        <p:attrNameLst>
                                          <p:attrName>style.visibility</p:attrName>
                                        </p:attrNameLst>
                                      </p:cBhvr>
                                      <p:to>
                                        <p:strVal val="visible"/>
                                      </p:to>
                                    </p:set>
                                    <p:animEffect transition="in" filter="randombar(horizontal)">
                                      <p:cBhvr>
                                        <p:cTn id="16" dur="500"/>
                                        <p:tgtEl>
                                          <p:spTgt spid="104864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48645"/>
                                        </p:tgtEl>
                                        <p:attrNameLst>
                                          <p:attrName>style.visibility</p:attrName>
                                        </p:attrNameLst>
                                      </p:cBhvr>
                                      <p:to>
                                        <p:strVal val="visible"/>
                                      </p:to>
                                    </p:set>
                                    <p:animEffect transition="in" filter="randombar(horizontal)">
                                      <p:cBhvr>
                                        <p:cTn id="21" dur="500"/>
                                        <p:tgtEl>
                                          <p:spTgt spid="104864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blinds(horizontal)">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blinds(horizontal)">
                                      <p:cBhvr>
                                        <p:cTn id="31" dur="500"/>
                                        <p:tgtEl>
                                          <p:spTgt spid="8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linds(horizontal)">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additive="base">
                                        <p:cTn id="41" dur="500" fill="hold"/>
                                        <p:tgtEl>
                                          <p:spTgt spid="91"/>
                                        </p:tgtEl>
                                        <p:attrNameLst>
                                          <p:attrName>ppt_x</p:attrName>
                                        </p:attrNameLst>
                                      </p:cBhvr>
                                      <p:tavLst>
                                        <p:tav tm="0">
                                          <p:val>
                                            <p:strVal val="#ppt_x"/>
                                          </p:val>
                                        </p:tav>
                                        <p:tav tm="100000">
                                          <p:val>
                                            <p:strVal val="#ppt_x"/>
                                          </p:val>
                                        </p:tav>
                                      </p:tavLst>
                                    </p:anim>
                                    <p:anim calcmode="lin" valueType="num">
                                      <p:cBhvr additive="base">
                                        <p:cTn id="4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ppt_x"/>
                                          </p:val>
                                        </p:tav>
                                        <p:tav tm="100000">
                                          <p:val>
                                            <p:strVal val="#ppt_x"/>
                                          </p:val>
                                        </p:tav>
                                      </p:tavLst>
                                    </p:anim>
                                    <p:anim calcmode="lin" valueType="num">
                                      <p:cBhvr additive="base">
                                        <p:cTn id="4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3"/>
                                        </p:tgtEl>
                                        <p:attrNameLst>
                                          <p:attrName>style.visibility</p:attrName>
                                        </p:attrNameLst>
                                      </p:cBhvr>
                                      <p:to>
                                        <p:strVal val="visible"/>
                                      </p:to>
                                    </p:set>
                                    <p:anim calcmode="lin" valueType="num">
                                      <p:cBhvr additive="base">
                                        <p:cTn id="53" dur="500" fill="hold"/>
                                        <p:tgtEl>
                                          <p:spTgt spid="93"/>
                                        </p:tgtEl>
                                        <p:attrNameLst>
                                          <p:attrName>ppt_x</p:attrName>
                                        </p:attrNameLst>
                                      </p:cBhvr>
                                      <p:tavLst>
                                        <p:tav tm="0">
                                          <p:val>
                                            <p:strVal val="#ppt_x"/>
                                          </p:val>
                                        </p:tav>
                                        <p:tav tm="100000">
                                          <p:val>
                                            <p:strVal val="#ppt_x"/>
                                          </p:val>
                                        </p:tav>
                                      </p:tavLst>
                                    </p:anim>
                                    <p:anim calcmode="lin" valueType="num">
                                      <p:cBhvr additive="base">
                                        <p:cTn id="5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5" grpId="0"/>
      <p:bldP spid="1048635" grpId="1"/>
      <p:bldP spid="1048643" grpId="0"/>
      <p:bldP spid="1048644" grpId="0"/>
      <p:bldP spid="10486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矩形 1"/>
          <p:cNvSpPr/>
          <p:nvPr/>
        </p:nvSpPr>
        <p:spPr>
          <a:xfrm>
            <a:off x="0" y="1214326"/>
            <a:ext cx="9144000" cy="2714848"/>
          </a:xfrm>
          <a:prstGeom prst="rect">
            <a:avLst/>
          </a:prstGeom>
          <a:solidFill>
            <a:srgbClr val="686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8" name="矩形 4"/>
          <p:cNvSpPr/>
          <p:nvPr/>
        </p:nvSpPr>
        <p:spPr>
          <a:xfrm>
            <a:off x="1265275" y="884199"/>
            <a:ext cx="6613451" cy="337510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9" name="文本框 2"/>
          <p:cNvSpPr txBox="1"/>
          <p:nvPr/>
        </p:nvSpPr>
        <p:spPr>
          <a:xfrm>
            <a:off x="1370648" y="1687688"/>
            <a:ext cx="6329680" cy="768350"/>
          </a:xfrm>
          <a:prstGeom prst="rect">
            <a:avLst/>
          </a:prstGeom>
          <a:noFill/>
        </p:spPr>
        <p:txBody>
          <a:bodyPr wrap="none" rtlCol="0">
            <a:spAutoFit/>
          </a:bodyPr>
          <a:lstStyle/>
          <a:p>
            <a:pPr algn="ctr"/>
            <a:r>
              <a:rPr lang="zh-CN" altLang="en-US" sz="4400">
                <a:solidFill>
                  <a:schemeClr val="bg1"/>
                </a:solidFill>
                <a:latin typeface="+mj-ea"/>
                <a:ea typeface="+mj-ea"/>
              </a:rPr>
              <a:t>馆校合作项目的进阶之路</a:t>
            </a:r>
          </a:p>
        </p:txBody>
      </p:sp>
      <p:sp>
        <p:nvSpPr>
          <p:cNvPr id="1048660" name="矩形 3"/>
          <p:cNvSpPr/>
          <p:nvPr/>
        </p:nvSpPr>
        <p:spPr>
          <a:xfrm>
            <a:off x="1964690" y="2439035"/>
            <a:ext cx="5313045" cy="553085"/>
          </a:xfrm>
          <a:prstGeom prst="rect">
            <a:avLst/>
          </a:prstGeom>
        </p:spPr>
        <p:txBody>
          <a:bodyPr wrap="square">
            <a:spAutoFit/>
          </a:bodyPr>
          <a:lstStyle/>
          <a:p>
            <a:pPr lvl="0" algn="ctr" defTabSz="914400">
              <a:lnSpc>
                <a:spcPct val="150000"/>
              </a:lnSpc>
            </a:pPr>
            <a:r>
              <a:rPr lang="en-US" altLang="zh-CN" sz="2000" kern="0">
                <a:solidFill>
                  <a:schemeClr val="bg1"/>
                </a:solidFill>
                <a:cs typeface="Arial" panose="020B0604020202020204" pitchFamily="34" charset="0"/>
              </a:rPr>
              <a:t>——以我校与浙东抗战老兵纪念园的合作为例</a:t>
            </a:r>
          </a:p>
        </p:txBody>
      </p:sp>
      <p:sp>
        <p:nvSpPr>
          <p:cNvPr id="1048661" name="矩形: 圆角 5"/>
          <p:cNvSpPr/>
          <p:nvPr/>
        </p:nvSpPr>
        <p:spPr>
          <a:xfrm>
            <a:off x="3983081" y="3333870"/>
            <a:ext cx="1177223" cy="288366"/>
          </a:xfrm>
          <a:prstGeom prst="roundRect">
            <a:avLst>
              <a:gd name="adj" fmla="val 50000"/>
            </a:avLst>
          </a:prstGeom>
          <a:solidFill>
            <a:srgbClr val="D56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PART TWO</a:t>
            </a:r>
            <a:endParaRPr lang="zh-CN" alt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8660"/>
                                        </p:tgtEl>
                                        <p:attrNameLst>
                                          <p:attrName>style.visibility</p:attrName>
                                        </p:attrNameLst>
                                      </p:cBhvr>
                                      <p:to>
                                        <p:strVal val="visible"/>
                                      </p:to>
                                    </p:set>
                                    <p:animEffect transition="in" filter="randombar(horizontal)">
                                      <p:cBhvr>
                                        <p:cTn id="7" dur="500"/>
                                        <p:tgtEl>
                                          <p:spTgt spid="1048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63" name="矩形 5"/>
          <p:cNvSpPr/>
          <p:nvPr/>
        </p:nvSpPr>
        <p:spPr>
          <a:xfrm>
            <a:off x="3659505" y="1025525"/>
            <a:ext cx="5484495" cy="2106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64" name="矩形 21"/>
          <p:cNvSpPr/>
          <p:nvPr/>
        </p:nvSpPr>
        <p:spPr>
          <a:xfrm>
            <a:off x="3915410" y="1025525"/>
            <a:ext cx="4973320" cy="1938020"/>
          </a:xfrm>
          <a:prstGeom prst="rect">
            <a:avLst/>
          </a:prstGeom>
        </p:spPr>
        <p:txBody>
          <a:bodyPr wrap="square">
            <a:spAutoFit/>
          </a:bodyPr>
          <a:lstStyle/>
          <a:p>
            <a:pPr lvl="0" fontAlgn="base">
              <a:lnSpc>
                <a:spcPts val="2880"/>
              </a:lnSpc>
              <a:spcBef>
                <a:spcPct val="0"/>
              </a:spcBef>
              <a:spcAft>
                <a:spcPct val="0"/>
              </a:spcAft>
            </a:pPr>
            <a:r>
              <a:rPr lang="en-US" altLang="zh-CN" sz="1400">
                <a:solidFill>
                  <a:schemeClr val="bg1"/>
                </a:solidFill>
                <a:ea typeface="微软雅黑" panose="020B0503020204020204" pitchFamily="34" charset="-122"/>
                <a:cs typeface="Arial" panose="020B0604020202020204" pitchFamily="34" charset="0"/>
                <a:sym typeface="Calibri" panose="020F0502020204030204" pitchFamily="34" charset="0"/>
              </a:rPr>
              <a:t>         </a:t>
            </a:r>
            <a:r>
              <a:rPr lang="zh-CN" altLang="en-US" sz="1400">
                <a:solidFill>
                  <a:schemeClr val="bg1"/>
                </a:solidFill>
                <a:latin typeface="方正北魏楷书简体" panose="03000509000000000000" charset="-122"/>
                <a:ea typeface="方正北魏楷书简体" panose="03000509000000000000" charset="-122"/>
                <a:cs typeface="方正北魏楷书简体" panose="03000509000000000000" charset="-122"/>
                <a:sym typeface="Calibri" panose="020F0502020204030204" pitchFamily="34" charset="0"/>
              </a:rPr>
              <a:t>近代以来建立的博物馆，是征集、收藏、展示、研究自然和人类文化遗产的重要场所。同时，博物馆也是进行国民教育的重要场所，全方位向公众提供关于自然、文化各领域的知识，以一种特有的方式担负着文化传承和传播的使命。</a:t>
            </a:r>
          </a:p>
          <a:p>
            <a:pPr lvl="0" fontAlgn="base">
              <a:lnSpc>
                <a:spcPts val="2880"/>
              </a:lnSpc>
              <a:spcBef>
                <a:spcPct val="0"/>
              </a:spcBef>
              <a:spcAft>
                <a:spcPct val="0"/>
              </a:spcAft>
            </a:pPr>
            <a:r>
              <a:rPr lang="en-US" altLang="zh-CN" sz="1400">
                <a:solidFill>
                  <a:schemeClr val="bg1"/>
                </a:solidFill>
                <a:latin typeface="方正北魏楷书简体" panose="03000509000000000000" charset="-122"/>
                <a:ea typeface="方正北魏楷书简体" panose="03000509000000000000" charset="-122"/>
                <a:cs typeface="方正北魏楷书简体" panose="03000509000000000000" charset="-122"/>
                <a:sym typeface="Calibri" panose="020F0502020204030204" pitchFamily="34" charset="0"/>
              </a:rPr>
              <a:t>——</a:t>
            </a:r>
            <a:r>
              <a:rPr lang="zh-CN" altLang="en-US" sz="1400">
                <a:solidFill>
                  <a:schemeClr val="bg1"/>
                </a:solidFill>
                <a:latin typeface="方正北魏楷书简体" panose="03000509000000000000" charset="-122"/>
                <a:ea typeface="方正北魏楷书简体" panose="03000509000000000000" charset="-122"/>
                <a:cs typeface="方正北魏楷书简体" panose="03000509000000000000" charset="-122"/>
                <a:sym typeface="Calibri" panose="020F0502020204030204" pitchFamily="34" charset="0"/>
              </a:rPr>
              <a:t>统编版高中历史选择性必修</a:t>
            </a:r>
            <a:r>
              <a:rPr lang="en-US" altLang="zh-CN" sz="1400">
                <a:solidFill>
                  <a:schemeClr val="bg1"/>
                </a:solidFill>
                <a:latin typeface="方正北魏楷书简体" panose="03000509000000000000" charset="-122"/>
                <a:ea typeface="方正北魏楷书简体" panose="03000509000000000000" charset="-122"/>
                <a:cs typeface="方正北魏楷书简体" panose="03000509000000000000" charset="-122"/>
                <a:sym typeface="Calibri" panose="020F0502020204030204" pitchFamily="34" charset="0"/>
              </a:rPr>
              <a:t>3</a:t>
            </a:r>
            <a:r>
              <a:rPr lang="zh-CN" altLang="en-US" sz="1400">
                <a:solidFill>
                  <a:schemeClr val="bg1"/>
                </a:solidFill>
                <a:latin typeface="方正北魏楷书简体" panose="03000509000000000000" charset="-122"/>
                <a:ea typeface="方正北魏楷书简体" panose="03000509000000000000" charset="-122"/>
                <a:cs typeface="方正北魏楷书简体" panose="03000509000000000000" charset="-122"/>
                <a:sym typeface="Calibri" panose="020F0502020204030204" pitchFamily="34" charset="0"/>
              </a:rPr>
              <a:t>《文化交流与传播》</a:t>
            </a:r>
            <a:r>
              <a:rPr lang="en-US" altLang="zh-CN" sz="1400">
                <a:solidFill>
                  <a:schemeClr val="bg1"/>
                </a:solidFill>
                <a:latin typeface="方正北魏楷书简体" panose="03000509000000000000" charset="-122"/>
                <a:ea typeface="方正北魏楷书简体" panose="03000509000000000000" charset="-122"/>
                <a:cs typeface="方正北魏楷书简体" panose="03000509000000000000" charset="-122"/>
                <a:sym typeface="Calibri" panose="020F0502020204030204" pitchFamily="34" charset="0"/>
              </a:rPr>
              <a:t>P82</a:t>
            </a:r>
          </a:p>
        </p:txBody>
      </p:sp>
      <p:sp>
        <p:nvSpPr>
          <p:cNvPr id="1048665" name="椭圆 24"/>
          <p:cNvSpPr/>
          <p:nvPr/>
        </p:nvSpPr>
        <p:spPr>
          <a:xfrm>
            <a:off x="1197290" y="3327400"/>
            <a:ext cx="713154" cy="7131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66"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501650" y="4187190"/>
            <a:ext cx="2303145" cy="701041"/>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ctr" defTabSz="457200"/>
            <a:r>
              <a:rPr lang="zh-CN" altLang="en-US" sz="1400">
                <a:solidFill>
                  <a:schemeClr val="accent3"/>
                </a:solidFill>
                <a:latin typeface="+mj-lt"/>
                <a:ea typeface="微软雅黑" panose="020B0503020204020204" pitchFamily="34" charset="-122"/>
                <a:sym typeface="+mn-lt"/>
              </a:rPr>
              <a:t>中共中央、国务院《关于加强文物保护利用改革的若干意见》（</a:t>
            </a:r>
            <a:r>
              <a:rPr lang="en-US" altLang="zh-CN" sz="1400">
                <a:solidFill>
                  <a:schemeClr val="accent3"/>
                </a:solidFill>
                <a:latin typeface="+mj-lt"/>
                <a:ea typeface="微软雅黑" panose="020B0503020204020204" pitchFamily="34" charset="-122"/>
                <a:sym typeface="+mn-lt"/>
              </a:rPr>
              <a:t>2018</a:t>
            </a:r>
            <a:r>
              <a:rPr lang="zh-CN" altLang="en-US" sz="1400">
                <a:solidFill>
                  <a:schemeClr val="accent3"/>
                </a:solidFill>
                <a:latin typeface="+mj-lt"/>
                <a:ea typeface="微软雅黑" panose="020B0503020204020204" pitchFamily="34" charset="-122"/>
                <a:sym typeface="+mn-lt"/>
              </a:rPr>
              <a:t>）</a:t>
            </a:r>
          </a:p>
        </p:txBody>
      </p:sp>
      <p:sp>
        <p:nvSpPr>
          <p:cNvPr id="1048667" name="椭圆 29"/>
          <p:cNvSpPr/>
          <p:nvPr/>
        </p:nvSpPr>
        <p:spPr>
          <a:xfrm>
            <a:off x="4178911" y="3327400"/>
            <a:ext cx="713154" cy="7131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68"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3483610" y="4085590"/>
            <a:ext cx="2176780" cy="904241"/>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ctr" defTabSz="457200"/>
            <a:r>
              <a:rPr lang="zh-CN" altLang="en-US" sz="1400">
                <a:solidFill>
                  <a:schemeClr val="accent3"/>
                </a:solidFill>
                <a:latin typeface="+mj-lt"/>
                <a:ea typeface="微软雅黑" panose="020B0503020204020204" pitchFamily="34" charset="-122"/>
                <a:sym typeface="+mn-lt"/>
              </a:rPr>
              <a:t>教育部、国家文物局联合印发《关于利用博物馆资源开展中小学教育教学的意见》（</a:t>
            </a:r>
            <a:r>
              <a:rPr lang="en-US" altLang="zh-CN" sz="1400">
                <a:solidFill>
                  <a:schemeClr val="accent3"/>
                </a:solidFill>
                <a:latin typeface="+mj-lt"/>
                <a:ea typeface="微软雅黑" panose="020B0503020204020204" pitchFamily="34" charset="-122"/>
                <a:sym typeface="+mn-lt"/>
              </a:rPr>
              <a:t>2020</a:t>
            </a:r>
            <a:r>
              <a:rPr lang="zh-CN" altLang="en-US" sz="1400">
                <a:solidFill>
                  <a:schemeClr val="accent3"/>
                </a:solidFill>
                <a:latin typeface="+mj-lt"/>
                <a:ea typeface="微软雅黑" panose="020B0503020204020204" pitchFamily="34" charset="-122"/>
                <a:sym typeface="+mn-lt"/>
              </a:rPr>
              <a:t>）</a:t>
            </a:r>
          </a:p>
        </p:txBody>
      </p:sp>
      <p:sp>
        <p:nvSpPr>
          <p:cNvPr id="1048669" name="椭圆 32"/>
          <p:cNvSpPr/>
          <p:nvPr/>
        </p:nvSpPr>
        <p:spPr>
          <a:xfrm>
            <a:off x="7233613" y="3327400"/>
            <a:ext cx="713154" cy="7131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70"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6396990" y="4079240"/>
            <a:ext cx="2458720" cy="904241"/>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ctr" defTabSz="457200"/>
            <a:r>
              <a:rPr lang="zh-CN" altLang="en-US" sz="1400">
                <a:solidFill>
                  <a:schemeClr val="accent3"/>
                </a:solidFill>
                <a:latin typeface="+mj-lt"/>
                <a:ea typeface="微软雅黑" panose="020B0503020204020204" pitchFamily="34" charset="-122"/>
                <a:sym typeface="+mn-lt"/>
              </a:rPr>
              <a:t>中共中央、国务院《关于进一步减轻义务教育阶段学生作业负担和校外培训负担的意见》（</a:t>
            </a:r>
            <a:r>
              <a:rPr lang="en-US" altLang="zh-CN" sz="1400">
                <a:solidFill>
                  <a:schemeClr val="accent3"/>
                </a:solidFill>
                <a:latin typeface="+mj-lt"/>
                <a:ea typeface="微软雅黑" panose="020B0503020204020204" pitchFamily="34" charset="-122"/>
                <a:sym typeface="+mn-lt"/>
              </a:rPr>
              <a:t>2021</a:t>
            </a:r>
            <a:r>
              <a:rPr lang="zh-CN" altLang="en-US" sz="1400">
                <a:solidFill>
                  <a:schemeClr val="accent3"/>
                </a:solidFill>
                <a:latin typeface="+mj-lt"/>
                <a:ea typeface="微软雅黑" panose="020B0503020204020204" pitchFamily="34" charset="-122"/>
                <a:sym typeface="+mn-lt"/>
              </a:rPr>
              <a:t>）</a:t>
            </a:r>
          </a:p>
        </p:txBody>
      </p:sp>
      <p:sp>
        <p:nvSpPr>
          <p:cNvPr id="1048671" name="文本框 6"/>
          <p:cNvSpPr txBox="1">
            <a:spLocks noChangeArrowheads="1"/>
          </p:cNvSpPr>
          <p:nvPr/>
        </p:nvSpPr>
        <p:spPr bwMode="auto">
          <a:xfrm>
            <a:off x="546043" y="110226"/>
            <a:ext cx="2392680"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馆校合作</a:t>
            </a:r>
            <a:r>
              <a:rPr lang="en-US" altLang="zh-CN" sz="2000">
                <a:solidFill>
                  <a:schemeClr val="accent3"/>
                </a:solidFill>
                <a:latin typeface="+mj-lt"/>
                <a:ea typeface="+mj-ea"/>
              </a:rPr>
              <a:t>“</a:t>
            </a:r>
            <a:r>
              <a:rPr lang="zh-CN" altLang="en-US" sz="2000">
                <a:solidFill>
                  <a:schemeClr val="accent3"/>
                </a:solidFill>
                <a:latin typeface="+mj-lt"/>
                <a:ea typeface="+mj-ea"/>
              </a:rPr>
              <a:t>热</a:t>
            </a:r>
            <a:r>
              <a:rPr lang="en-US" altLang="zh-CN" sz="2000">
                <a:solidFill>
                  <a:schemeClr val="accent3"/>
                </a:solidFill>
                <a:latin typeface="+mj-lt"/>
                <a:ea typeface="+mj-ea"/>
              </a:rPr>
              <a:t>”</a:t>
            </a:r>
            <a:r>
              <a:rPr lang="zh-CN" altLang="en-US" sz="2000">
                <a:solidFill>
                  <a:schemeClr val="accent3"/>
                </a:solidFill>
                <a:latin typeface="+mj-lt"/>
                <a:ea typeface="+mj-ea"/>
              </a:rPr>
              <a:t>的背后</a:t>
            </a:r>
          </a:p>
        </p:txBody>
      </p:sp>
      <p:sp>
        <p:nvSpPr>
          <p:cNvPr id="1048672" name="矩形 37"/>
          <p:cNvSpPr/>
          <p:nvPr/>
        </p:nvSpPr>
        <p:spPr>
          <a:xfrm>
            <a:off x="546043" y="529386"/>
            <a:ext cx="2011680" cy="337185"/>
          </a:xfrm>
          <a:prstGeom prst="rect">
            <a:avLst/>
          </a:prstGeom>
        </p:spPr>
        <p:txBody>
          <a:bodyPr wrap="none">
            <a:spAutoFit/>
          </a:bodyPr>
          <a:lstStyle/>
          <a:p>
            <a:pPr lvl="0" fontAlgn="base">
              <a:spcBef>
                <a:spcPct val="0"/>
              </a:spcBef>
              <a:spcAft>
                <a:spcPct val="0"/>
              </a:spcAft>
            </a:pPr>
            <a:r>
              <a:rPr lang="zh-CN" altLang="en-US" sz="1600">
                <a:solidFill>
                  <a:schemeClr val="accent3"/>
                </a:solidFill>
                <a:latin typeface="+mj-lt"/>
                <a:ea typeface="方正兰亭黑_GBK"/>
              </a:rPr>
              <a:t>学理依据与政策支持</a:t>
            </a:r>
          </a:p>
        </p:txBody>
      </p:sp>
      <p:pic>
        <p:nvPicPr>
          <p:cNvPr id="2097171" name="图片 2" descr="mmexport1658278512052.jpg"/>
          <p:cNvPicPr>
            <a:picLocks noChangeAspect="1"/>
          </p:cNvPicPr>
          <p:nvPr/>
        </p:nvPicPr>
        <p:blipFill>
          <a:blip r:embed="rId2"/>
          <a:stretch>
            <a:fillRect/>
          </a:stretch>
        </p:blipFill>
        <p:spPr>
          <a:xfrm>
            <a:off x="0" y="1025525"/>
            <a:ext cx="3774440" cy="2132965"/>
          </a:xfrm>
          <a:prstGeom prst="rect">
            <a:avLst/>
          </a:prstGeom>
        </p:spPr>
      </p:pic>
      <p:grpSp>
        <p:nvGrpSpPr>
          <p:cNvPr id="96" name="Group 69"/>
          <p:cNvGrpSpPr/>
          <p:nvPr/>
        </p:nvGrpSpPr>
        <p:grpSpPr>
          <a:xfrm>
            <a:off x="1347236" y="3506469"/>
            <a:ext cx="359165" cy="337063"/>
            <a:chOff x="10074275" y="1647825"/>
            <a:chExt cx="464344" cy="435769"/>
          </a:xfrm>
          <a:solidFill>
            <a:schemeClr val="bg1"/>
          </a:solidFill>
        </p:grpSpPr>
        <p:sp>
          <p:nvSpPr>
            <p:cNvPr id="1048673"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74"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75"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76"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77"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78"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79"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0"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1"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grpSp>
        <p:nvGrpSpPr>
          <p:cNvPr id="97" name="Group 69"/>
          <p:cNvGrpSpPr/>
          <p:nvPr/>
        </p:nvGrpSpPr>
        <p:grpSpPr>
          <a:xfrm>
            <a:off x="4374916" y="3518534"/>
            <a:ext cx="359165" cy="337063"/>
            <a:chOff x="10074275" y="1647825"/>
            <a:chExt cx="464344" cy="435769"/>
          </a:xfrm>
          <a:solidFill>
            <a:schemeClr val="bg1"/>
          </a:solidFill>
        </p:grpSpPr>
        <p:sp>
          <p:nvSpPr>
            <p:cNvPr id="1048682"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3"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4"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5"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6"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7"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8"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89"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0"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grpSp>
        <p:nvGrpSpPr>
          <p:cNvPr id="98" name="Group 69"/>
          <p:cNvGrpSpPr/>
          <p:nvPr/>
        </p:nvGrpSpPr>
        <p:grpSpPr>
          <a:xfrm>
            <a:off x="7443236" y="3521074"/>
            <a:ext cx="359165" cy="337063"/>
            <a:chOff x="10074275" y="1647825"/>
            <a:chExt cx="464344" cy="435769"/>
          </a:xfrm>
          <a:solidFill>
            <a:schemeClr val="bg1"/>
          </a:solidFill>
        </p:grpSpPr>
        <p:sp>
          <p:nvSpPr>
            <p:cNvPr id="1048691"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2"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3"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4"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5"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6"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7"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8"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699"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sp>
        <p:nvSpPr>
          <p:cNvPr id="1048700" name="文本框 4"/>
          <p:cNvSpPr txBox="1"/>
          <p:nvPr/>
        </p:nvSpPr>
        <p:spPr>
          <a:xfrm>
            <a:off x="784225" y="1134745"/>
            <a:ext cx="2774315" cy="66294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zh-CN" altLang="en-US"/>
              <a:t>博物馆、纪念馆、展览馆、图书馆、美术馆、考古发掘现场、文化主题公园、名人故居、校史馆</a:t>
            </a:r>
            <a:r>
              <a:rPr lang="en-US" altLang="zh-CN"/>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8700"/>
                                        </p:tgtEl>
                                        <p:attrNameLst>
                                          <p:attrName>style.visibility</p:attrName>
                                        </p:attrNameLst>
                                      </p:cBhvr>
                                      <p:to>
                                        <p:strVal val="visible"/>
                                      </p:to>
                                    </p:set>
                                    <p:animEffect transition="in" filter="randombar(horizontal)">
                                      <p:cBhvr>
                                        <p:cTn id="7" dur="500"/>
                                        <p:tgtEl>
                                          <p:spTgt spid="104870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0" nodeType="clickEffect">
                                  <p:stCondLst>
                                    <p:cond delay="0"/>
                                  </p:stCondLst>
                                  <p:iterate type="lt">
                                    <p:tmPct val="4000"/>
                                  </p:iterate>
                                  <p:childTnLst>
                                    <p:set>
                                      <p:cBhvr override="childStyle">
                                        <p:cTn id="11" dur="500" fill="hold"/>
                                        <p:tgtEl>
                                          <p:spTgt spid="1048672"/>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8664"/>
                                        </p:tgtEl>
                                        <p:attrNameLst>
                                          <p:attrName>style.visibility</p:attrName>
                                        </p:attrNameLst>
                                      </p:cBhvr>
                                      <p:to>
                                        <p:strVal val="visible"/>
                                      </p:to>
                                    </p:set>
                                    <p:animEffect transition="in" filter="wipe(up)">
                                      <p:cBhvr>
                                        <p:cTn id="16" dur="500"/>
                                        <p:tgtEl>
                                          <p:spTgt spid="104866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48666"/>
                                        </p:tgtEl>
                                        <p:attrNameLst>
                                          <p:attrName>style.visibility</p:attrName>
                                        </p:attrNameLst>
                                      </p:cBhvr>
                                      <p:to>
                                        <p:strVal val="visible"/>
                                      </p:to>
                                    </p:set>
                                    <p:anim calcmode="lin" valueType="num">
                                      <p:cBhvr additive="base">
                                        <p:cTn id="21" dur="500" fill="hold"/>
                                        <p:tgtEl>
                                          <p:spTgt spid="1048666"/>
                                        </p:tgtEl>
                                        <p:attrNameLst>
                                          <p:attrName>ppt_x</p:attrName>
                                        </p:attrNameLst>
                                      </p:cBhvr>
                                      <p:tavLst>
                                        <p:tav tm="0">
                                          <p:val>
                                            <p:strVal val="#ppt_x"/>
                                          </p:val>
                                        </p:tav>
                                        <p:tav tm="100000">
                                          <p:val>
                                            <p:strVal val="#ppt_x"/>
                                          </p:val>
                                        </p:tav>
                                      </p:tavLst>
                                    </p:anim>
                                    <p:anim calcmode="lin" valueType="num">
                                      <p:cBhvr additive="base">
                                        <p:cTn id="22" dur="500" fill="hold"/>
                                        <p:tgtEl>
                                          <p:spTgt spid="104866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48668"/>
                                        </p:tgtEl>
                                        <p:attrNameLst>
                                          <p:attrName>style.visibility</p:attrName>
                                        </p:attrNameLst>
                                      </p:cBhvr>
                                      <p:to>
                                        <p:strVal val="visible"/>
                                      </p:to>
                                    </p:set>
                                    <p:anim calcmode="lin" valueType="num">
                                      <p:cBhvr additive="base">
                                        <p:cTn id="27" dur="500" fill="hold"/>
                                        <p:tgtEl>
                                          <p:spTgt spid="1048668"/>
                                        </p:tgtEl>
                                        <p:attrNameLst>
                                          <p:attrName>ppt_x</p:attrName>
                                        </p:attrNameLst>
                                      </p:cBhvr>
                                      <p:tavLst>
                                        <p:tav tm="0">
                                          <p:val>
                                            <p:strVal val="#ppt_x"/>
                                          </p:val>
                                        </p:tav>
                                        <p:tav tm="100000">
                                          <p:val>
                                            <p:strVal val="#ppt_x"/>
                                          </p:val>
                                        </p:tav>
                                      </p:tavLst>
                                    </p:anim>
                                    <p:anim calcmode="lin" valueType="num">
                                      <p:cBhvr additive="base">
                                        <p:cTn id="28" dur="500" fill="hold"/>
                                        <p:tgtEl>
                                          <p:spTgt spid="104866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48670"/>
                                        </p:tgtEl>
                                        <p:attrNameLst>
                                          <p:attrName>style.visibility</p:attrName>
                                        </p:attrNameLst>
                                      </p:cBhvr>
                                      <p:to>
                                        <p:strVal val="visible"/>
                                      </p:to>
                                    </p:set>
                                    <p:anim calcmode="lin" valueType="num">
                                      <p:cBhvr additive="base">
                                        <p:cTn id="33" dur="500" fill="hold"/>
                                        <p:tgtEl>
                                          <p:spTgt spid="1048670"/>
                                        </p:tgtEl>
                                        <p:attrNameLst>
                                          <p:attrName>ppt_x</p:attrName>
                                        </p:attrNameLst>
                                      </p:cBhvr>
                                      <p:tavLst>
                                        <p:tav tm="0">
                                          <p:val>
                                            <p:strVal val="#ppt_x"/>
                                          </p:val>
                                        </p:tav>
                                        <p:tav tm="100000">
                                          <p:val>
                                            <p:strVal val="#ppt_x"/>
                                          </p:val>
                                        </p:tav>
                                      </p:tavLst>
                                    </p:anim>
                                    <p:anim calcmode="lin" valueType="num">
                                      <p:cBhvr additive="base">
                                        <p:cTn id="34" dur="500" fill="hold"/>
                                        <p:tgtEl>
                                          <p:spTgt spid="10486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4" grpId="0"/>
      <p:bldP spid="1048666" grpId="0"/>
      <p:bldP spid="1048668" grpId="0"/>
      <p:bldP spid="1048670" grpId="0"/>
      <p:bldP spid="1048672" grpId="0"/>
      <p:bldP spid="1048672" grpId="1"/>
      <p:bldP spid="104870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1"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02" name="Freeform 9"/>
          <p:cNvSpPr/>
          <p:nvPr/>
        </p:nvSpPr>
        <p:spPr bwMode="auto">
          <a:xfrm>
            <a:off x="3851809" y="2350956"/>
            <a:ext cx="1440382" cy="1185561"/>
          </a:xfrm>
          <a:custGeom>
            <a:avLst/>
            <a:gdLst>
              <a:gd name="T0" fmla="*/ 182 w 560"/>
              <a:gd name="T1" fmla="*/ 378 h 461"/>
              <a:gd name="T2" fmla="*/ 182 w 560"/>
              <a:gd name="T3" fmla="*/ 183 h 461"/>
              <a:gd name="T4" fmla="*/ 377 w 560"/>
              <a:gd name="T5" fmla="*/ 183 h 461"/>
              <a:gd name="T6" fmla="*/ 377 w 560"/>
              <a:gd name="T7" fmla="*/ 378 h 461"/>
              <a:gd name="T8" fmla="*/ 460 w 560"/>
              <a:gd name="T9" fmla="*/ 461 h 461"/>
              <a:gd name="T10" fmla="*/ 460 w 560"/>
              <a:gd name="T11" fmla="*/ 100 h 461"/>
              <a:gd name="T12" fmla="*/ 99 w 560"/>
              <a:gd name="T13" fmla="*/ 100 h 461"/>
              <a:gd name="T14" fmla="*/ 99 w 560"/>
              <a:gd name="T15" fmla="*/ 461 h 461"/>
              <a:gd name="T16" fmla="*/ 182 w 560"/>
              <a:gd name="T17" fmla="*/ 378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461">
                <a:moveTo>
                  <a:pt x="182" y="378"/>
                </a:moveTo>
                <a:cubicBezTo>
                  <a:pt x="128" y="324"/>
                  <a:pt x="128" y="237"/>
                  <a:pt x="182" y="183"/>
                </a:cubicBezTo>
                <a:cubicBezTo>
                  <a:pt x="236" y="129"/>
                  <a:pt x="323" y="129"/>
                  <a:pt x="377" y="183"/>
                </a:cubicBezTo>
                <a:cubicBezTo>
                  <a:pt x="431" y="237"/>
                  <a:pt x="431" y="324"/>
                  <a:pt x="377" y="378"/>
                </a:cubicBezTo>
                <a:cubicBezTo>
                  <a:pt x="460" y="461"/>
                  <a:pt x="460" y="461"/>
                  <a:pt x="460" y="461"/>
                </a:cubicBezTo>
                <a:cubicBezTo>
                  <a:pt x="560" y="361"/>
                  <a:pt x="560" y="200"/>
                  <a:pt x="460" y="100"/>
                </a:cubicBezTo>
                <a:cubicBezTo>
                  <a:pt x="360" y="0"/>
                  <a:pt x="199" y="0"/>
                  <a:pt x="99" y="100"/>
                </a:cubicBezTo>
                <a:cubicBezTo>
                  <a:pt x="0" y="200"/>
                  <a:pt x="0" y="361"/>
                  <a:pt x="99" y="461"/>
                </a:cubicBezTo>
                <a:lnTo>
                  <a:pt x="182" y="378"/>
                </a:lnTo>
                <a:close/>
              </a:path>
            </a:pathLst>
          </a:custGeom>
          <a:solidFill>
            <a:schemeClr val="accent5"/>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3" name="Freeform 10"/>
          <p:cNvSpPr/>
          <p:nvPr/>
        </p:nvSpPr>
        <p:spPr bwMode="auto">
          <a:xfrm>
            <a:off x="4563986" y="3323665"/>
            <a:ext cx="1440382" cy="1183272"/>
          </a:xfrm>
          <a:custGeom>
            <a:avLst/>
            <a:gdLst>
              <a:gd name="T0" fmla="*/ 100 w 560"/>
              <a:gd name="T1" fmla="*/ 0 h 460"/>
              <a:gd name="T2" fmla="*/ 100 w 560"/>
              <a:gd name="T3" fmla="*/ 361 h 460"/>
              <a:gd name="T4" fmla="*/ 461 w 560"/>
              <a:gd name="T5" fmla="*/ 361 h 460"/>
              <a:gd name="T6" fmla="*/ 461 w 560"/>
              <a:gd name="T7" fmla="*/ 0 h 460"/>
              <a:gd name="T8" fmla="*/ 378 w 560"/>
              <a:gd name="T9" fmla="*/ 83 h 460"/>
              <a:gd name="T10" fmla="*/ 378 w 560"/>
              <a:gd name="T11" fmla="*/ 278 h 460"/>
              <a:gd name="T12" fmla="*/ 183 w 560"/>
              <a:gd name="T13" fmla="*/ 278 h 460"/>
              <a:gd name="T14" fmla="*/ 183 w 560"/>
              <a:gd name="T15" fmla="*/ 83 h 460"/>
              <a:gd name="T16" fmla="*/ 100 w 560"/>
              <a:gd name="T17"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460">
                <a:moveTo>
                  <a:pt x="100" y="0"/>
                </a:moveTo>
                <a:cubicBezTo>
                  <a:pt x="0" y="99"/>
                  <a:pt x="0" y="261"/>
                  <a:pt x="100" y="361"/>
                </a:cubicBezTo>
                <a:cubicBezTo>
                  <a:pt x="200" y="460"/>
                  <a:pt x="361" y="460"/>
                  <a:pt x="461" y="361"/>
                </a:cubicBezTo>
                <a:cubicBezTo>
                  <a:pt x="560" y="261"/>
                  <a:pt x="560" y="99"/>
                  <a:pt x="461" y="0"/>
                </a:cubicBezTo>
                <a:cubicBezTo>
                  <a:pt x="378" y="83"/>
                  <a:pt x="378" y="83"/>
                  <a:pt x="378" y="83"/>
                </a:cubicBezTo>
                <a:cubicBezTo>
                  <a:pt x="432" y="137"/>
                  <a:pt x="432" y="224"/>
                  <a:pt x="378" y="278"/>
                </a:cubicBezTo>
                <a:cubicBezTo>
                  <a:pt x="324" y="331"/>
                  <a:pt x="237" y="331"/>
                  <a:pt x="183" y="278"/>
                </a:cubicBezTo>
                <a:cubicBezTo>
                  <a:pt x="129" y="224"/>
                  <a:pt x="129" y="137"/>
                  <a:pt x="183" y="83"/>
                </a:cubicBezTo>
                <a:lnTo>
                  <a:pt x="100" y="0"/>
                </a:lnTo>
                <a:close/>
              </a:path>
            </a:pathLst>
          </a:custGeom>
          <a:solidFill>
            <a:schemeClr val="accent3"/>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4" name="Freeform 11"/>
          <p:cNvSpPr/>
          <p:nvPr/>
        </p:nvSpPr>
        <p:spPr bwMode="auto">
          <a:xfrm>
            <a:off x="3137343" y="3323665"/>
            <a:ext cx="1440382" cy="1183272"/>
          </a:xfrm>
          <a:custGeom>
            <a:avLst/>
            <a:gdLst>
              <a:gd name="T0" fmla="*/ 377 w 560"/>
              <a:gd name="T1" fmla="*/ 83 h 460"/>
              <a:gd name="T2" fmla="*/ 377 w 560"/>
              <a:gd name="T3" fmla="*/ 278 h 460"/>
              <a:gd name="T4" fmla="*/ 182 w 560"/>
              <a:gd name="T5" fmla="*/ 278 h 460"/>
              <a:gd name="T6" fmla="*/ 182 w 560"/>
              <a:gd name="T7" fmla="*/ 83 h 460"/>
              <a:gd name="T8" fmla="*/ 100 w 560"/>
              <a:gd name="T9" fmla="*/ 0 h 460"/>
              <a:gd name="T10" fmla="*/ 100 w 560"/>
              <a:gd name="T11" fmla="*/ 361 h 460"/>
              <a:gd name="T12" fmla="*/ 460 w 560"/>
              <a:gd name="T13" fmla="*/ 361 h 460"/>
              <a:gd name="T14" fmla="*/ 460 w 560"/>
              <a:gd name="T15" fmla="*/ 0 h 460"/>
              <a:gd name="T16" fmla="*/ 377 w 560"/>
              <a:gd name="T17" fmla="*/ 83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460">
                <a:moveTo>
                  <a:pt x="377" y="83"/>
                </a:moveTo>
                <a:cubicBezTo>
                  <a:pt x="431" y="137"/>
                  <a:pt x="431" y="224"/>
                  <a:pt x="377" y="278"/>
                </a:cubicBezTo>
                <a:cubicBezTo>
                  <a:pt x="323" y="331"/>
                  <a:pt x="236" y="331"/>
                  <a:pt x="182" y="278"/>
                </a:cubicBezTo>
                <a:cubicBezTo>
                  <a:pt x="129" y="224"/>
                  <a:pt x="129" y="137"/>
                  <a:pt x="182" y="83"/>
                </a:cubicBezTo>
                <a:cubicBezTo>
                  <a:pt x="100" y="0"/>
                  <a:pt x="100" y="0"/>
                  <a:pt x="100" y="0"/>
                </a:cubicBezTo>
                <a:cubicBezTo>
                  <a:pt x="0" y="99"/>
                  <a:pt x="0" y="261"/>
                  <a:pt x="100" y="361"/>
                </a:cubicBezTo>
                <a:cubicBezTo>
                  <a:pt x="199" y="460"/>
                  <a:pt x="361" y="460"/>
                  <a:pt x="460" y="361"/>
                </a:cubicBezTo>
                <a:cubicBezTo>
                  <a:pt x="560" y="261"/>
                  <a:pt x="560" y="99"/>
                  <a:pt x="460" y="0"/>
                </a:cubicBezTo>
                <a:lnTo>
                  <a:pt x="377" y="83"/>
                </a:lnTo>
                <a:close/>
              </a:path>
            </a:pathLst>
          </a:custGeom>
          <a:solidFill>
            <a:schemeClr val="accent1"/>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5" name="Oval 12"/>
          <p:cNvSpPr>
            <a:spLocks noChangeArrowheads="1"/>
          </p:cNvSpPr>
          <p:nvPr/>
        </p:nvSpPr>
        <p:spPr bwMode="auto">
          <a:xfrm>
            <a:off x="3319395" y="3200074"/>
            <a:ext cx="385858" cy="385650"/>
          </a:xfrm>
          <a:prstGeom prst="ellipse">
            <a:avLst/>
          </a:prstGeom>
          <a:solidFill>
            <a:schemeClr val="accent1"/>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6" name="Oval 13"/>
          <p:cNvSpPr>
            <a:spLocks noChangeArrowheads="1"/>
          </p:cNvSpPr>
          <p:nvPr/>
        </p:nvSpPr>
        <p:spPr bwMode="auto">
          <a:xfrm>
            <a:off x="3389238" y="3272169"/>
            <a:ext cx="243880" cy="243749"/>
          </a:xfrm>
          <a:prstGeom prst="ellipse">
            <a:avLst/>
          </a:prstGeom>
          <a:solidFill>
            <a:schemeClr val="bg1"/>
          </a:solidFill>
          <a:ln w="20701">
            <a:solidFill>
              <a:srgbClr val="FFFFFF"/>
            </a:solidFill>
            <a:miter lim="800000"/>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7" name="Oval 14"/>
          <p:cNvSpPr>
            <a:spLocks noChangeArrowheads="1"/>
          </p:cNvSpPr>
          <p:nvPr/>
        </p:nvSpPr>
        <p:spPr bwMode="auto">
          <a:xfrm>
            <a:off x="5423864" y="3200074"/>
            <a:ext cx="385858" cy="385650"/>
          </a:xfrm>
          <a:prstGeom prst="ellipse">
            <a:avLst/>
          </a:prstGeom>
          <a:solidFill>
            <a:schemeClr val="accent3"/>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8" name="Oval 15"/>
          <p:cNvSpPr>
            <a:spLocks noChangeArrowheads="1"/>
          </p:cNvSpPr>
          <p:nvPr/>
        </p:nvSpPr>
        <p:spPr bwMode="auto">
          <a:xfrm>
            <a:off x="5492563" y="3272169"/>
            <a:ext cx="245025" cy="243749"/>
          </a:xfrm>
          <a:prstGeom prst="ellipse">
            <a:avLst/>
          </a:prstGeom>
          <a:solidFill>
            <a:schemeClr val="bg1"/>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09" name="Oval 16"/>
          <p:cNvSpPr>
            <a:spLocks noChangeArrowheads="1"/>
          </p:cNvSpPr>
          <p:nvPr/>
        </p:nvSpPr>
        <p:spPr bwMode="auto">
          <a:xfrm>
            <a:off x="4379644" y="2268562"/>
            <a:ext cx="385858" cy="383362"/>
          </a:xfrm>
          <a:prstGeom prst="ellipse">
            <a:avLst/>
          </a:prstGeom>
          <a:solidFill>
            <a:schemeClr val="accent5"/>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10" name="Oval 17"/>
          <p:cNvSpPr>
            <a:spLocks noChangeArrowheads="1"/>
          </p:cNvSpPr>
          <p:nvPr/>
        </p:nvSpPr>
        <p:spPr bwMode="auto">
          <a:xfrm>
            <a:off x="4448343" y="2338368"/>
            <a:ext cx="245025" cy="244894"/>
          </a:xfrm>
          <a:prstGeom prst="ellipse">
            <a:avLst/>
          </a:prstGeom>
          <a:solidFill>
            <a:srgbClr val="FFFFFF"/>
          </a:solidFill>
          <a:ln>
            <a:noFill/>
          </a:ln>
        </p:spPr>
        <p:txBody>
          <a:bodyPr/>
          <a:lstStyle/>
          <a:p>
            <a:pPr defTabSz="914400" fontAlgn="base">
              <a:spcBef>
                <a:spcPct val="0"/>
              </a:spcBef>
              <a:spcAft>
                <a:spcPct val="0"/>
              </a:spcAft>
            </a:pPr>
            <a:endParaRPr lang="zh-CN" altLang="en-US" sz="1800">
              <a:solidFill>
                <a:srgbClr val="000000"/>
              </a:solidFill>
              <a:latin typeface="Arial" panose="020B0604020202020204" pitchFamily="34" charset="0"/>
              <a:ea typeface="宋体" panose="02010600030101010101" pitchFamily="2" charset="-122"/>
            </a:endParaRPr>
          </a:p>
        </p:txBody>
      </p:sp>
      <p:sp>
        <p:nvSpPr>
          <p:cNvPr id="1048711" name="文本框 6"/>
          <p:cNvSpPr txBox="1">
            <a:spLocks noChangeArrowheads="1"/>
          </p:cNvSpPr>
          <p:nvPr/>
        </p:nvSpPr>
        <p:spPr bwMode="auto">
          <a:xfrm>
            <a:off x="3337228" y="3259518"/>
            <a:ext cx="354584" cy="276999"/>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ctr" defTabSz="514350" fontAlgn="base">
              <a:spcBef>
                <a:spcPct val="0"/>
              </a:spcBef>
              <a:spcAft>
                <a:spcPct val="0"/>
              </a:spcAft>
            </a:pPr>
            <a:r>
              <a:rPr lang="en-US" altLang="zh-CN" sz="1200">
                <a:solidFill>
                  <a:schemeClr val="accent1"/>
                </a:solidFill>
                <a:latin typeface="+mj-lt"/>
                <a:ea typeface="方正兰亭黑_GBK"/>
              </a:rPr>
              <a:t>01</a:t>
            </a:r>
            <a:endParaRPr lang="zh-CN" altLang="en-US" sz="1200">
              <a:solidFill>
                <a:schemeClr val="accent1"/>
              </a:solidFill>
              <a:latin typeface="+mj-lt"/>
              <a:ea typeface="方正兰亭黑_GBK"/>
            </a:endParaRPr>
          </a:p>
        </p:txBody>
      </p:sp>
      <p:sp>
        <p:nvSpPr>
          <p:cNvPr id="1048712" name="文本框 6"/>
          <p:cNvSpPr txBox="1">
            <a:spLocks noChangeArrowheads="1"/>
          </p:cNvSpPr>
          <p:nvPr/>
        </p:nvSpPr>
        <p:spPr bwMode="auto">
          <a:xfrm>
            <a:off x="4388477" y="2313670"/>
            <a:ext cx="354584" cy="276999"/>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ctr" defTabSz="514350" fontAlgn="base">
              <a:spcBef>
                <a:spcPct val="0"/>
              </a:spcBef>
              <a:spcAft>
                <a:spcPct val="0"/>
              </a:spcAft>
            </a:pPr>
            <a:r>
              <a:rPr lang="en-US" altLang="zh-CN" sz="1200">
                <a:solidFill>
                  <a:schemeClr val="accent5"/>
                </a:solidFill>
                <a:latin typeface="+mj-lt"/>
                <a:ea typeface="方正兰亭黑_GBK"/>
              </a:rPr>
              <a:t>02</a:t>
            </a:r>
            <a:endParaRPr lang="zh-CN" altLang="en-US" sz="1200">
              <a:solidFill>
                <a:schemeClr val="accent5"/>
              </a:solidFill>
              <a:latin typeface="+mj-lt"/>
              <a:ea typeface="方正兰亭黑_GBK"/>
            </a:endParaRPr>
          </a:p>
        </p:txBody>
      </p:sp>
      <p:sp>
        <p:nvSpPr>
          <p:cNvPr id="1048713" name="文本框 6"/>
          <p:cNvSpPr txBox="1">
            <a:spLocks noChangeArrowheads="1"/>
          </p:cNvSpPr>
          <p:nvPr/>
        </p:nvSpPr>
        <p:spPr bwMode="auto">
          <a:xfrm>
            <a:off x="5438008" y="3244043"/>
            <a:ext cx="354584" cy="276999"/>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ctr" defTabSz="514350" fontAlgn="base">
              <a:spcBef>
                <a:spcPct val="0"/>
              </a:spcBef>
              <a:spcAft>
                <a:spcPct val="0"/>
              </a:spcAft>
            </a:pPr>
            <a:r>
              <a:rPr lang="en-US" altLang="zh-CN" sz="1200">
                <a:solidFill>
                  <a:schemeClr val="accent3"/>
                </a:solidFill>
                <a:latin typeface="+mj-lt"/>
                <a:ea typeface="方正兰亭黑_GBK"/>
              </a:rPr>
              <a:t>03</a:t>
            </a:r>
            <a:endParaRPr lang="zh-CN" altLang="en-US" sz="1200">
              <a:solidFill>
                <a:schemeClr val="accent3"/>
              </a:solidFill>
              <a:latin typeface="+mj-lt"/>
              <a:ea typeface="方正兰亭黑_GBK"/>
            </a:endParaRPr>
          </a:p>
        </p:txBody>
      </p:sp>
      <p:sp>
        <p:nvSpPr>
          <p:cNvPr id="1048714" name="矩形 57" descr="e7d195523061f1c09e9d68d7cf438b91ef959ecb14fc25d26BBA7F7DBC18E55DFF4014AF651F0BF2569D4B6C1DA7F1A4683A481403BD872FC687266AD13265C1DE7C373772FD8728ABDD69ADD03BFF5BE2862BC891DBB79E93EE4F712FE137491F2BAE94083BFD9E04AE03C75F5B006FFBE2A72818D9E8036551BE217D1CDE75DD1946A81C59FAA635D432FE3951E25CD63E638CD0F4A494"/>
          <p:cNvSpPr/>
          <p:nvPr/>
        </p:nvSpPr>
        <p:spPr>
          <a:xfrm>
            <a:off x="54849" y="3559027"/>
            <a:ext cx="2935938" cy="891540"/>
          </a:xfrm>
          <a:prstGeom prst="rect">
            <a:avLst/>
          </a:prstGeom>
        </p:spPr>
        <p:txBody>
          <a:bodyPr wrap="square">
            <a:spAutoFit/>
          </a:bodyPr>
          <a:lstStyle/>
          <a:p>
            <a:pPr algn="r">
              <a:lnSpc>
                <a:spcPct val="150000"/>
              </a:lnSpc>
            </a:pPr>
            <a:r>
              <a:rPr lang="zh-CN" altLang="en-US" sz="1200">
                <a:solidFill>
                  <a:schemeClr val="accent3"/>
                </a:solidFill>
                <a:sym typeface="+mn-ea"/>
              </a:rPr>
              <a:t>一份协议、一块牌匾</a:t>
            </a:r>
            <a:endParaRPr lang="zh-CN" altLang="en-US" sz="1200">
              <a:solidFill>
                <a:schemeClr val="accent3"/>
              </a:solidFill>
            </a:endParaRPr>
          </a:p>
          <a:p>
            <a:pPr algn="r">
              <a:lnSpc>
                <a:spcPct val="150000"/>
              </a:lnSpc>
            </a:pPr>
            <a:r>
              <a:rPr lang="zh-CN" altLang="en-US" sz="1200">
                <a:solidFill>
                  <a:schemeClr val="accent3"/>
                </a:solidFill>
                <a:sym typeface="+mn-ea"/>
              </a:rPr>
              <a:t>一次春</a:t>
            </a:r>
            <a:r>
              <a:rPr lang="en-US" altLang="zh-CN" sz="1200">
                <a:solidFill>
                  <a:schemeClr val="accent3"/>
                </a:solidFill>
                <a:sym typeface="+mn-ea"/>
              </a:rPr>
              <a:t>/</a:t>
            </a:r>
            <a:r>
              <a:rPr lang="zh-CN" altLang="en-US" sz="1200">
                <a:solidFill>
                  <a:schemeClr val="accent3"/>
                </a:solidFill>
                <a:sym typeface="+mn-ea"/>
              </a:rPr>
              <a:t>秋游（研学）</a:t>
            </a:r>
            <a:endParaRPr lang="zh-CN" altLang="en-US" sz="1200">
              <a:solidFill>
                <a:schemeClr val="accent3"/>
              </a:solidFill>
            </a:endParaRPr>
          </a:p>
          <a:p>
            <a:pPr algn="r">
              <a:lnSpc>
                <a:spcPct val="150000"/>
              </a:lnSpc>
            </a:pPr>
            <a:r>
              <a:rPr lang="zh-CN" altLang="en-US" sz="1200">
                <a:solidFill>
                  <a:schemeClr val="accent3"/>
                </a:solidFill>
                <a:sym typeface="+mn-ea"/>
              </a:rPr>
              <a:t>几场培训或讲座</a:t>
            </a:r>
          </a:p>
        </p:txBody>
      </p:sp>
      <p:sp>
        <p:nvSpPr>
          <p:cNvPr id="1048715"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398477" y="3244043"/>
            <a:ext cx="2592310" cy="398780"/>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r" defTabSz="457200"/>
            <a:r>
              <a:rPr lang="zh-CN" altLang="en-US" sz="2000">
                <a:solidFill>
                  <a:schemeClr val="accent3"/>
                </a:solidFill>
                <a:latin typeface="+mj-lt"/>
                <a:ea typeface="微软雅黑" panose="020B0503020204020204" pitchFamily="34" charset="-122"/>
                <a:sym typeface="+mn-lt"/>
              </a:rPr>
              <a:t>活动：表面文章</a:t>
            </a:r>
          </a:p>
        </p:txBody>
      </p:sp>
      <p:sp>
        <p:nvSpPr>
          <p:cNvPr id="1048716" name="矩形 59" descr="e7d195523061f1c09e9d68d7cf438b91ef959ecb14fc25d26BBA7F7DBC18E55DFF4014AF651F0BF2569D4B6C1DA7F1A4683A481403BD872FC687266AD13265C1DE7C373772FD8728ABDD69ADD03BFF5BE2862BC891DBB79E93EE4F712FE137491F2BAE94083BFD9E04AE03C75F5B006FFBE2A72818D9E8036551BE217D1CDE75DD1946A81C59FAA635D432FE3951E25CD63E638CD0F4A494"/>
          <p:cNvSpPr/>
          <p:nvPr/>
        </p:nvSpPr>
        <p:spPr>
          <a:xfrm>
            <a:off x="2389615" y="1359723"/>
            <a:ext cx="2935938" cy="829945"/>
          </a:xfrm>
          <a:prstGeom prst="rect">
            <a:avLst/>
          </a:prstGeom>
        </p:spPr>
        <p:txBody>
          <a:bodyPr wrap="square">
            <a:spAutoFit/>
          </a:bodyPr>
          <a:lstStyle/>
          <a:p>
            <a:pPr algn="r">
              <a:lnSpc>
                <a:spcPct val="150000"/>
              </a:lnSpc>
              <a:buClrTx/>
              <a:buSzTx/>
              <a:buNone/>
            </a:pPr>
            <a:r>
              <a:rPr lang="zh-CN" altLang="en-US" sz="1200">
                <a:solidFill>
                  <a:schemeClr val="accent3"/>
                </a:solidFill>
                <a:sym typeface="+mn-ea"/>
              </a:rPr>
              <a:t>一方或双方</a:t>
            </a:r>
            <a:r>
              <a:rPr lang="zh-CN" altLang="en-US" sz="1600" b="1">
                <a:solidFill>
                  <a:schemeClr val="accent3"/>
                </a:solidFill>
                <a:sym typeface="+mn-ea"/>
              </a:rPr>
              <a:t>开发</a:t>
            </a:r>
            <a:r>
              <a:rPr lang="zh-CN" altLang="en-US" sz="1200">
                <a:solidFill>
                  <a:schemeClr val="accent3"/>
                </a:solidFill>
                <a:sym typeface="+mn-ea"/>
              </a:rPr>
              <a:t>了相关课程</a:t>
            </a:r>
          </a:p>
          <a:p>
            <a:pPr algn="r">
              <a:lnSpc>
                <a:spcPct val="150000"/>
              </a:lnSpc>
              <a:buClrTx/>
              <a:buSzTx/>
              <a:buNone/>
            </a:pPr>
            <a:r>
              <a:rPr lang="zh-CN" altLang="en-US" sz="1200">
                <a:solidFill>
                  <a:schemeClr val="accent3"/>
                </a:solidFill>
                <a:sym typeface="+mn-ea"/>
              </a:rPr>
              <a:t>但束之高阁，绝少真正</a:t>
            </a:r>
            <a:r>
              <a:rPr lang="zh-CN" altLang="en-US" sz="1600" b="1">
                <a:solidFill>
                  <a:schemeClr val="accent3"/>
                </a:solidFill>
                <a:sym typeface="+mn-ea"/>
              </a:rPr>
              <a:t>开设</a:t>
            </a:r>
          </a:p>
        </p:txBody>
      </p:sp>
      <p:sp>
        <p:nvSpPr>
          <p:cNvPr id="1048717"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6153150" y="3198495"/>
            <a:ext cx="2660015" cy="398780"/>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l" defTabSz="457200"/>
            <a:r>
              <a:rPr lang="zh-CN" altLang="en-US" sz="2000">
                <a:solidFill>
                  <a:schemeClr val="accent3"/>
                </a:solidFill>
                <a:latin typeface="+mj-lt"/>
                <a:ea typeface="微软雅黑" panose="020B0503020204020204" pitchFamily="34" charset="-122"/>
                <a:sym typeface="+mn-lt"/>
              </a:rPr>
              <a:t>态度：馆热校冷</a:t>
            </a:r>
          </a:p>
        </p:txBody>
      </p:sp>
      <p:sp>
        <p:nvSpPr>
          <p:cNvPr id="1048718" name="文本框 7" descr="e7d195523061f1c09e9d68d7cf438b91ef959ecb14fc25d26BBA7F7DBC18E55DFF4014AF651F0BF2569D4B6C1DA7F1A4683A481403BD872FC687266AD13265C1DE7C373772FD8728ABDD69ADD03BFF5BE2862BC891DBB79E4AE59A4C97B9E535343148225044C17290ABA672F19409C7186F6E899DE54AE5FC5B15A79A71A7133656D6E68904BA5A281EA24DA1F250E0"/>
          <p:cNvSpPr txBox="1">
            <a:spLocks noChangeArrowheads="1"/>
          </p:cNvSpPr>
          <p:nvPr/>
        </p:nvSpPr>
        <p:spPr bwMode="auto">
          <a:xfrm>
            <a:off x="2733977" y="960819"/>
            <a:ext cx="2592310" cy="398780"/>
          </a:xfrm>
          <a:prstGeom prst="rect">
            <a:avLst/>
          </a:prstGeom>
          <a:noFill/>
          <a:ln>
            <a:noFill/>
          </a:ln>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lgn="r" defTabSz="457200"/>
            <a:r>
              <a:rPr lang="zh-CN" altLang="en-US" sz="2000">
                <a:solidFill>
                  <a:schemeClr val="accent3"/>
                </a:solidFill>
                <a:latin typeface="+mj-lt"/>
                <a:ea typeface="微软雅黑" panose="020B0503020204020204" pitchFamily="34" charset="-122"/>
                <a:sym typeface="+mn-lt"/>
              </a:rPr>
              <a:t>课程：开而不设</a:t>
            </a:r>
          </a:p>
        </p:txBody>
      </p:sp>
      <p:sp>
        <p:nvSpPr>
          <p:cNvPr id="1048719" name="文本框 6"/>
          <p:cNvSpPr txBox="1">
            <a:spLocks noChangeArrowheads="1"/>
          </p:cNvSpPr>
          <p:nvPr/>
        </p:nvSpPr>
        <p:spPr bwMode="auto">
          <a:xfrm>
            <a:off x="546043" y="44821"/>
            <a:ext cx="2646680"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馆校合作真的</a:t>
            </a:r>
            <a:r>
              <a:rPr lang="en-US" altLang="zh-CN" sz="2000">
                <a:solidFill>
                  <a:schemeClr val="accent3"/>
                </a:solidFill>
                <a:latin typeface="+mj-lt"/>
                <a:ea typeface="+mj-ea"/>
              </a:rPr>
              <a:t>“</a:t>
            </a:r>
            <a:r>
              <a:rPr lang="zh-CN" altLang="en-US" sz="2000">
                <a:solidFill>
                  <a:schemeClr val="accent3"/>
                </a:solidFill>
                <a:latin typeface="+mj-lt"/>
                <a:ea typeface="+mj-ea"/>
              </a:rPr>
              <a:t>热</a:t>
            </a:r>
            <a:r>
              <a:rPr lang="en-US" altLang="zh-CN" sz="2000">
                <a:solidFill>
                  <a:schemeClr val="accent3"/>
                </a:solidFill>
                <a:latin typeface="+mj-lt"/>
                <a:ea typeface="+mj-ea"/>
              </a:rPr>
              <a:t>”</a:t>
            </a:r>
            <a:r>
              <a:rPr lang="zh-CN" altLang="en-US" sz="2000">
                <a:solidFill>
                  <a:schemeClr val="accent3"/>
                </a:solidFill>
                <a:latin typeface="+mj-lt"/>
                <a:ea typeface="+mj-ea"/>
              </a:rPr>
              <a:t>吗？</a:t>
            </a:r>
          </a:p>
        </p:txBody>
      </p:sp>
      <p:sp>
        <p:nvSpPr>
          <p:cNvPr id="1048720" name="矩形 42"/>
          <p:cNvSpPr/>
          <p:nvPr/>
        </p:nvSpPr>
        <p:spPr>
          <a:xfrm>
            <a:off x="546043" y="462076"/>
            <a:ext cx="2011680" cy="337185"/>
          </a:xfrm>
          <a:prstGeom prst="rect">
            <a:avLst/>
          </a:prstGeom>
        </p:spPr>
        <p:txBody>
          <a:bodyPr wrap="none">
            <a:spAutoFit/>
          </a:bodyPr>
          <a:lstStyle/>
          <a:p>
            <a:pPr lvl="0" fontAlgn="base">
              <a:spcBef>
                <a:spcPct val="0"/>
              </a:spcBef>
              <a:spcAft>
                <a:spcPct val="0"/>
              </a:spcAft>
            </a:pPr>
            <a:r>
              <a:rPr lang="zh-CN" altLang="en-US" sz="1600">
                <a:solidFill>
                  <a:schemeClr val="accent3"/>
                </a:solidFill>
                <a:latin typeface="+mj-lt"/>
                <a:ea typeface="方正兰亭黑_GBK"/>
              </a:rPr>
              <a:t>合作现状与原因分析</a:t>
            </a:r>
          </a:p>
        </p:txBody>
      </p:sp>
      <p:sp>
        <p:nvSpPr>
          <p:cNvPr id="1048721" name="矩形 4" descr="e7d195523061f1c09e9d68d7cf438b91ef959ecb14fc25d26BBA7F7DBC18E55DFF4014AF651F0BF2569D4B6C1DA7F1A4683A481403BD872FC687266AD13265C1DE7C373772FD8728ABDD69ADD03BFF5BE2862BC891DBB79E93EE4F712FE137491F2BAE94083BFD9E04AE03C75F5B006FFBE2A72818D9E8036551BE217D1CDE75DD1946A81C59FAA635D432FE3951E25CD63E638CD0F4A494"/>
          <p:cNvSpPr/>
          <p:nvPr/>
        </p:nvSpPr>
        <p:spPr>
          <a:xfrm>
            <a:off x="6153260" y="3597463"/>
            <a:ext cx="2935938" cy="645160"/>
          </a:xfrm>
          <a:prstGeom prst="rect">
            <a:avLst/>
          </a:prstGeom>
        </p:spPr>
        <p:txBody>
          <a:bodyPr wrap="square">
            <a:spAutoFit/>
          </a:bodyPr>
          <a:lstStyle/>
          <a:p>
            <a:pPr algn="l">
              <a:lnSpc>
                <a:spcPct val="150000"/>
              </a:lnSpc>
              <a:buClrTx/>
              <a:buSzTx/>
              <a:buNone/>
            </a:pPr>
            <a:r>
              <a:rPr lang="zh-CN" altLang="en-US" sz="1200">
                <a:solidFill>
                  <a:schemeClr val="accent3"/>
                </a:solidFill>
                <a:sym typeface="+mn-ea"/>
              </a:rPr>
              <a:t>馆方有政策刚需</a:t>
            </a:r>
            <a:endParaRPr lang="zh-CN" altLang="en-US" sz="1200">
              <a:solidFill>
                <a:schemeClr val="accent3"/>
              </a:solidFill>
            </a:endParaRPr>
          </a:p>
          <a:p>
            <a:pPr algn="l">
              <a:lnSpc>
                <a:spcPct val="150000"/>
              </a:lnSpc>
              <a:buClrTx/>
              <a:buSzTx/>
              <a:buNone/>
            </a:pPr>
            <a:r>
              <a:rPr lang="zh-CN" altLang="en-US" sz="1200">
                <a:solidFill>
                  <a:schemeClr val="accent3"/>
                </a:solidFill>
                <a:sym typeface="+mn-ea"/>
              </a:rPr>
              <a:t>校方却若即若离（特别是高中段）</a:t>
            </a:r>
          </a:p>
        </p:txBody>
      </p:sp>
      <p:sp>
        <p:nvSpPr>
          <p:cNvPr id="1048722" name="五边形 6"/>
          <p:cNvSpPr/>
          <p:nvPr/>
        </p:nvSpPr>
        <p:spPr>
          <a:xfrm>
            <a:off x="742315" y="1245870"/>
            <a:ext cx="1560195" cy="4857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t>课时空间</a:t>
            </a:r>
          </a:p>
        </p:txBody>
      </p:sp>
      <p:sp>
        <p:nvSpPr>
          <p:cNvPr id="1048723" name="五边形 7"/>
          <p:cNvSpPr/>
          <p:nvPr/>
        </p:nvSpPr>
        <p:spPr>
          <a:xfrm>
            <a:off x="742315" y="2097405"/>
            <a:ext cx="1560195" cy="48577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000"/>
              <a:t>学生安全</a:t>
            </a:r>
          </a:p>
        </p:txBody>
      </p:sp>
      <p:sp>
        <p:nvSpPr>
          <p:cNvPr id="1048724" name="五边形 9"/>
          <p:cNvSpPr/>
          <p:nvPr/>
        </p:nvSpPr>
        <p:spPr>
          <a:xfrm flipH="1">
            <a:off x="6529705" y="1158875"/>
            <a:ext cx="1730375" cy="52324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000"/>
              <a:t>活动经费</a:t>
            </a:r>
          </a:p>
        </p:txBody>
      </p:sp>
      <p:sp>
        <p:nvSpPr>
          <p:cNvPr id="1048725" name="五边形 10"/>
          <p:cNvSpPr/>
          <p:nvPr/>
        </p:nvSpPr>
        <p:spPr>
          <a:xfrm flipH="1">
            <a:off x="6529705" y="2066925"/>
            <a:ext cx="1730375" cy="485775"/>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2000">
                <a:solidFill>
                  <a:schemeClr val="bg1"/>
                </a:solidFill>
              </a:rPr>
              <a:t>评价体系</a:t>
            </a:r>
          </a:p>
        </p:txBody>
      </p:sp>
      <p:sp>
        <p:nvSpPr>
          <p:cNvPr id="1048726" name="Freeform 11"/>
          <p:cNvSpPr/>
          <p:nvPr/>
        </p:nvSpPr>
        <p:spPr bwMode="auto">
          <a:xfrm>
            <a:off x="960120" y="3719830"/>
            <a:ext cx="1956435" cy="85407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 h="143">
                <a:moveTo>
                  <a:pt x="394" y="54"/>
                </a:moveTo>
                <a:cubicBezTo>
                  <a:pt x="392" y="52"/>
                  <a:pt x="393" y="51"/>
                  <a:pt x="392" y="49"/>
                </a:cubicBezTo>
                <a:cubicBezTo>
                  <a:pt x="391" y="48"/>
                  <a:pt x="392" y="48"/>
                  <a:pt x="392" y="47"/>
                </a:cubicBezTo>
                <a:cubicBezTo>
                  <a:pt x="389" y="43"/>
                  <a:pt x="392" y="38"/>
                  <a:pt x="389" y="37"/>
                </a:cubicBezTo>
                <a:cubicBezTo>
                  <a:pt x="389" y="36"/>
                  <a:pt x="389" y="35"/>
                  <a:pt x="389" y="36"/>
                </a:cubicBezTo>
                <a:cubicBezTo>
                  <a:pt x="390" y="34"/>
                  <a:pt x="390" y="33"/>
                  <a:pt x="389" y="32"/>
                </a:cubicBezTo>
                <a:cubicBezTo>
                  <a:pt x="389" y="32"/>
                  <a:pt x="389" y="31"/>
                  <a:pt x="390" y="31"/>
                </a:cubicBezTo>
                <a:cubicBezTo>
                  <a:pt x="389" y="26"/>
                  <a:pt x="386" y="28"/>
                  <a:pt x="384" y="24"/>
                </a:cubicBezTo>
                <a:cubicBezTo>
                  <a:pt x="384" y="25"/>
                  <a:pt x="384" y="25"/>
                  <a:pt x="384" y="25"/>
                </a:cubicBezTo>
                <a:cubicBezTo>
                  <a:pt x="383" y="24"/>
                  <a:pt x="383" y="22"/>
                  <a:pt x="383" y="20"/>
                </a:cubicBezTo>
                <a:cubicBezTo>
                  <a:pt x="382" y="21"/>
                  <a:pt x="382" y="20"/>
                  <a:pt x="381" y="21"/>
                </a:cubicBezTo>
                <a:cubicBezTo>
                  <a:pt x="380" y="18"/>
                  <a:pt x="378" y="18"/>
                  <a:pt x="376" y="16"/>
                </a:cubicBezTo>
                <a:cubicBezTo>
                  <a:pt x="376" y="17"/>
                  <a:pt x="376" y="17"/>
                  <a:pt x="376" y="17"/>
                </a:cubicBezTo>
                <a:cubicBezTo>
                  <a:pt x="375" y="18"/>
                  <a:pt x="373" y="23"/>
                  <a:pt x="371" y="20"/>
                </a:cubicBezTo>
                <a:cubicBezTo>
                  <a:pt x="369" y="20"/>
                  <a:pt x="367" y="17"/>
                  <a:pt x="366" y="21"/>
                </a:cubicBezTo>
                <a:cubicBezTo>
                  <a:pt x="365" y="19"/>
                  <a:pt x="364" y="18"/>
                  <a:pt x="363" y="18"/>
                </a:cubicBezTo>
                <a:cubicBezTo>
                  <a:pt x="362" y="23"/>
                  <a:pt x="359" y="17"/>
                  <a:pt x="358" y="19"/>
                </a:cubicBezTo>
                <a:cubicBezTo>
                  <a:pt x="356" y="16"/>
                  <a:pt x="356" y="16"/>
                  <a:pt x="356" y="16"/>
                </a:cubicBezTo>
                <a:cubicBezTo>
                  <a:pt x="356" y="18"/>
                  <a:pt x="356" y="18"/>
                  <a:pt x="356" y="18"/>
                </a:cubicBezTo>
                <a:cubicBezTo>
                  <a:pt x="355" y="17"/>
                  <a:pt x="354" y="17"/>
                  <a:pt x="355" y="15"/>
                </a:cubicBezTo>
                <a:cubicBezTo>
                  <a:pt x="353" y="15"/>
                  <a:pt x="353" y="17"/>
                  <a:pt x="352" y="18"/>
                </a:cubicBezTo>
                <a:cubicBezTo>
                  <a:pt x="350" y="18"/>
                  <a:pt x="347" y="18"/>
                  <a:pt x="346" y="13"/>
                </a:cubicBezTo>
                <a:cubicBezTo>
                  <a:pt x="346" y="12"/>
                  <a:pt x="347" y="12"/>
                  <a:pt x="346" y="11"/>
                </a:cubicBezTo>
                <a:cubicBezTo>
                  <a:pt x="345" y="11"/>
                  <a:pt x="344" y="11"/>
                  <a:pt x="344" y="13"/>
                </a:cubicBezTo>
                <a:cubicBezTo>
                  <a:pt x="343" y="11"/>
                  <a:pt x="343" y="11"/>
                  <a:pt x="343" y="11"/>
                </a:cubicBezTo>
                <a:cubicBezTo>
                  <a:pt x="339" y="14"/>
                  <a:pt x="338" y="13"/>
                  <a:pt x="334" y="18"/>
                </a:cubicBezTo>
                <a:cubicBezTo>
                  <a:pt x="333" y="13"/>
                  <a:pt x="333" y="13"/>
                  <a:pt x="333" y="13"/>
                </a:cubicBezTo>
                <a:cubicBezTo>
                  <a:pt x="331" y="15"/>
                  <a:pt x="331" y="15"/>
                  <a:pt x="331" y="15"/>
                </a:cubicBezTo>
                <a:cubicBezTo>
                  <a:pt x="330" y="15"/>
                  <a:pt x="330" y="14"/>
                  <a:pt x="330" y="13"/>
                </a:cubicBezTo>
                <a:cubicBezTo>
                  <a:pt x="328" y="13"/>
                  <a:pt x="328" y="13"/>
                  <a:pt x="328" y="13"/>
                </a:cubicBezTo>
                <a:cubicBezTo>
                  <a:pt x="326" y="8"/>
                  <a:pt x="323" y="12"/>
                  <a:pt x="323" y="8"/>
                </a:cubicBezTo>
                <a:cubicBezTo>
                  <a:pt x="319" y="5"/>
                  <a:pt x="316" y="13"/>
                  <a:pt x="313" y="7"/>
                </a:cubicBezTo>
                <a:cubicBezTo>
                  <a:pt x="310" y="5"/>
                  <a:pt x="310" y="9"/>
                  <a:pt x="309" y="11"/>
                </a:cubicBezTo>
                <a:cubicBezTo>
                  <a:pt x="307" y="9"/>
                  <a:pt x="306" y="15"/>
                  <a:pt x="305" y="11"/>
                </a:cubicBezTo>
                <a:cubicBezTo>
                  <a:pt x="305" y="12"/>
                  <a:pt x="305" y="12"/>
                  <a:pt x="305" y="12"/>
                </a:cubicBezTo>
                <a:cubicBezTo>
                  <a:pt x="304" y="16"/>
                  <a:pt x="303" y="16"/>
                  <a:pt x="301" y="17"/>
                </a:cubicBezTo>
                <a:cubicBezTo>
                  <a:pt x="301" y="18"/>
                  <a:pt x="302" y="18"/>
                  <a:pt x="302" y="18"/>
                </a:cubicBezTo>
                <a:cubicBezTo>
                  <a:pt x="301" y="20"/>
                  <a:pt x="301" y="20"/>
                  <a:pt x="301" y="20"/>
                </a:cubicBezTo>
                <a:cubicBezTo>
                  <a:pt x="300" y="18"/>
                  <a:pt x="300" y="18"/>
                  <a:pt x="300" y="18"/>
                </a:cubicBezTo>
                <a:cubicBezTo>
                  <a:pt x="299" y="19"/>
                  <a:pt x="297" y="21"/>
                  <a:pt x="297" y="22"/>
                </a:cubicBezTo>
                <a:cubicBezTo>
                  <a:pt x="296" y="21"/>
                  <a:pt x="296" y="16"/>
                  <a:pt x="294" y="18"/>
                </a:cubicBezTo>
                <a:cubicBezTo>
                  <a:pt x="294" y="21"/>
                  <a:pt x="294" y="21"/>
                  <a:pt x="294" y="21"/>
                </a:cubicBezTo>
                <a:cubicBezTo>
                  <a:pt x="294" y="23"/>
                  <a:pt x="293" y="22"/>
                  <a:pt x="292" y="22"/>
                </a:cubicBezTo>
                <a:cubicBezTo>
                  <a:pt x="291" y="21"/>
                  <a:pt x="291" y="19"/>
                  <a:pt x="291" y="17"/>
                </a:cubicBezTo>
                <a:cubicBezTo>
                  <a:pt x="288" y="25"/>
                  <a:pt x="285" y="13"/>
                  <a:pt x="284" y="22"/>
                </a:cubicBezTo>
                <a:cubicBezTo>
                  <a:pt x="283" y="20"/>
                  <a:pt x="283" y="20"/>
                  <a:pt x="283" y="20"/>
                </a:cubicBezTo>
                <a:cubicBezTo>
                  <a:pt x="281" y="23"/>
                  <a:pt x="278" y="16"/>
                  <a:pt x="276" y="20"/>
                </a:cubicBezTo>
                <a:cubicBezTo>
                  <a:pt x="274" y="15"/>
                  <a:pt x="272" y="17"/>
                  <a:pt x="271" y="11"/>
                </a:cubicBezTo>
                <a:cubicBezTo>
                  <a:pt x="270" y="16"/>
                  <a:pt x="267" y="13"/>
                  <a:pt x="266" y="17"/>
                </a:cubicBezTo>
                <a:cubicBezTo>
                  <a:pt x="264" y="18"/>
                  <a:pt x="261" y="17"/>
                  <a:pt x="260" y="15"/>
                </a:cubicBezTo>
                <a:cubicBezTo>
                  <a:pt x="258" y="20"/>
                  <a:pt x="255" y="18"/>
                  <a:pt x="252" y="17"/>
                </a:cubicBezTo>
                <a:cubicBezTo>
                  <a:pt x="252" y="21"/>
                  <a:pt x="250" y="22"/>
                  <a:pt x="248" y="21"/>
                </a:cubicBezTo>
                <a:cubicBezTo>
                  <a:pt x="248" y="20"/>
                  <a:pt x="248" y="20"/>
                  <a:pt x="248" y="20"/>
                </a:cubicBezTo>
                <a:cubicBezTo>
                  <a:pt x="248" y="21"/>
                  <a:pt x="248" y="21"/>
                  <a:pt x="248" y="21"/>
                </a:cubicBezTo>
                <a:cubicBezTo>
                  <a:pt x="247" y="19"/>
                  <a:pt x="247" y="19"/>
                  <a:pt x="247" y="19"/>
                </a:cubicBezTo>
                <a:cubicBezTo>
                  <a:pt x="247" y="20"/>
                  <a:pt x="247" y="20"/>
                  <a:pt x="247" y="20"/>
                </a:cubicBezTo>
                <a:cubicBezTo>
                  <a:pt x="245" y="15"/>
                  <a:pt x="242" y="18"/>
                  <a:pt x="240" y="18"/>
                </a:cubicBezTo>
                <a:cubicBezTo>
                  <a:pt x="239" y="14"/>
                  <a:pt x="237" y="17"/>
                  <a:pt x="236" y="19"/>
                </a:cubicBezTo>
                <a:cubicBezTo>
                  <a:pt x="233" y="21"/>
                  <a:pt x="231" y="18"/>
                  <a:pt x="229" y="16"/>
                </a:cubicBezTo>
                <a:cubicBezTo>
                  <a:pt x="228" y="17"/>
                  <a:pt x="226" y="18"/>
                  <a:pt x="226" y="21"/>
                </a:cubicBezTo>
                <a:cubicBezTo>
                  <a:pt x="226" y="18"/>
                  <a:pt x="224" y="20"/>
                  <a:pt x="224" y="17"/>
                </a:cubicBezTo>
                <a:cubicBezTo>
                  <a:pt x="223" y="20"/>
                  <a:pt x="222" y="14"/>
                  <a:pt x="221" y="17"/>
                </a:cubicBezTo>
                <a:cubicBezTo>
                  <a:pt x="219" y="17"/>
                  <a:pt x="219" y="13"/>
                  <a:pt x="218" y="12"/>
                </a:cubicBezTo>
                <a:cubicBezTo>
                  <a:pt x="216" y="12"/>
                  <a:pt x="214" y="10"/>
                  <a:pt x="213" y="15"/>
                </a:cubicBezTo>
                <a:cubicBezTo>
                  <a:pt x="213" y="10"/>
                  <a:pt x="210" y="14"/>
                  <a:pt x="209" y="11"/>
                </a:cubicBezTo>
                <a:cubicBezTo>
                  <a:pt x="208" y="11"/>
                  <a:pt x="207" y="14"/>
                  <a:pt x="206" y="10"/>
                </a:cubicBezTo>
                <a:cubicBezTo>
                  <a:pt x="206" y="10"/>
                  <a:pt x="204" y="10"/>
                  <a:pt x="204" y="9"/>
                </a:cubicBezTo>
                <a:cubicBezTo>
                  <a:pt x="204" y="9"/>
                  <a:pt x="203" y="10"/>
                  <a:pt x="203" y="10"/>
                </a:cubicBezTo>
                <a:cubicBezTo>
                  <a:pt x="202" y="9"/>
                  <a:pt x="201" y="11"/>
                  <a:pt x="200" y="8"/>
                </a:cubicBezTo>
                <a:cubicBezTo>
                  <a:pt x="199" y="8"/>
                  <a:pt x="199" y="8"/>
                  <a:pt x="199" y="8"/>
                </a:cubicBezTo>
                <a:cubicBezTo>
                  <a:pt x="198" y="11"/>
                  <a:pt x="196" y="11"/>
                  <a:pt x="194" y="11"/>
                </a:cubicBezTo>
                <a:cubicBezTo>
                  <a:pt x="193" y="17"/>
                  <a:pt x="190" y="12"/>
                  <a:pt x="189" y="15"/>
                </a:cubicBezTo>
                <a:cubicBezTo>
                  <a:pt x="187" y="11"/>
                  <a:pt x="187" y="11"/>
                  <a:pt x="187" y="11"/>
                </a:cubicBezTo>
                <a:cubicBezTo>
                  <a:pt x="184" y="9"/>
                  <a:pt x="186" y="19"/>
                  <a:pt x="183" y="17"/>
                </a:cubicBezTo>
                <a:cubicBezTo>
                  <a:pt x="183" y="17"/>
                  <a:pt x="182" y="14"/>
                  <a:pt x="181" y="15"/>
                </a:cubicBezTo>
                <a:cubicBezTo>
                  <a:pt x="179" y="16"/>
                  <a:pt x="177" y="10"/>
                  <a:pt x="175" y="10"/>
                </a:cubicBezTo>
                <a:cubicBezTo>
                  <a:pt x="175" y="15"/>
                  <a:pt x="173" y="12"/>
                  <a:pt x="172" y="13"/>
                </a:cubicBezTo>
                <a:cubicBezTo>
                  <a:pt x="170" y="7"/>
                  <a:pt x="167" y="10"/>
                  <a:pt x="166" y="4"/>
                </a:cubicBezTo>
                <a:cubicBezTo>
                  <a:pt x="163" y="4"/>
                  <a:pt x="162" y="7"/>
                  <a:pt x="161" y="10"/>
                </a:cubicBezTo>
                <a:cubicBezTo>
                  <a:pt x="161" y="12"/>
                  <a:pt x="160" y="13"/>
                  <a:pt x="160" y="15"/>
                </a:cubicBezTo>
                <a:cubicBezTo>
                  <a:pt x="160" y="12"/>
                  <a:pt x="158" y="12"/>
                  <a:pt x="158" y="10"/>
                </a:cubicBezTo>
                <a:cubicBezTo>
                  <a:pt x="157" y="11"/>
                  <a:pt x="157" y="11"/>
                  <a:pt x="157" y="11"/>
                </a:cubicBezTo>
                <a:cubicBezTo>
                  <a:pt x="157" y="10"/>
                  <a:pt x="156" y="10"/>
                  <a:pt x="156" y="8"/>
                </a:cubicBezTo>
                <a:cubicBezTo>
                  <a:pt x="155" y="10"/>
                  <a:pt x="153" y="10"/>
                  <a:pt x="153" y="12"/>
                </a:cubicBezTo>
                <a:cubicBezTo>
                  <a:pt x="153" y="11"/>
                  <a:pt x="152" y="10"/>
                  <a:pt x="151" y="11"/>
                </a:cubicBezTo>
                <a:cubicBezTo>
                  <a:pt x="152" y="11"/>
                  <a:pt x="151" y="12"/>
                  <a:pt x="151" y="12"/>
                </a:cubicBezTo>
                <a:cubicBezTo>
                  <a:pt x="151" y="11"/>
                  <a:pt x="151" y="11"/>
                  <a:pt x="151" y="11"/>
                </a:cubicBezTo>
                <a:cubicBezTo>
                  <a:pt x="149" y="17"/>
                  <a:pt x="147" y="10"/>
                  <a:pt x="146" y="9"/>
                </a:cubicBezTo>
                <a:cubicBezTo>
                  <a:pt x="143" y="15"/>
                  <a:pt x="143" y="15"/>
                  <a:pt x="143" y="15"/>
                </a:cubicBezTo>
                <a:cubicBezTo>
                  <a:pt x="143" y="14"/>
                  <a:pt x="142" y="13"/>
                  <a:pt x="142" y="11"/>
                </a:cubicBezTo>
                <a:cubicBezTo>
                  <a:pt x="141" y="12"/>
                  <a:pt x="141" y="12"/>
                  <a:pt x="141" y="12"/>
                </a:cubicBezTo>
                <a:cubicBezTo>
                  <a:pt x="141" y="13"/>
                  <a:pt x="141" y="13"/>
                  <a:pt x="140" y="14"/>
                </a:cubicBezTo>
                <a:cubicBezTo>
                  <a:pt x="140" y="13"/>
                  <a:pt x="140" y="12"/>
                  <a:pt x="139" y="12"/>
                </a:cubicBezTo>
                <a:cubicBezTo>
                  <a:pt x="137" y="15"/>
                  <a:pt x="135" y="13"/>
                  <a:pt x="133" y="15"/>
                </a:cubicBezTo>
                <a:cubicBezTo>
                  <a:pt x="131" y="8"/>
                  <a:pt x="127" y="16"/>
                  <a:pt x="126" y="13"/>
                </a:cubicBezTo>
                <a:cubicBezTo>
                  <a:pt x="123" y="11"/>
                  <a:pt x="123" y="6"/>
                  <a:pt x="120" y="3"/>
                </a:cubicBezTo>
                <a:cubicBezTo>
                  <a:pt x="120" y="8"/>
                  <a:pt x="119" y="4"/>
                  <a:pt x="118" y="8"/>
                </a:cubicBezTo>
                <a:cubicBezTo>
                  <a:pt x="118" y="6"/>
                  <a:pt x="116" y="10"/>
                  <a:pt x="116" y="6"/>
                </a:cubicBezTo>
                <a:cubicBezTo>
                  <a:pt x="115" y="5"/>
                  <a:pt x="114" y="9"/>
                  <a:pt x="113" y="8"/>
                </a:cubicBezTo>
                <a:cubicBezTo>
                  <a:pt x="113" y="10"/>
                  <a:pt x="113" y="11"/>
                  <a:pt x="112" y="12"/>
                </a:cubicBezTo>
                <a:cubicBezTo>
                  <a:pt x="109" y="11"/>
                  <a:pt x="107" y="9"/>
                  <a:pt x="104" y="10"/>
                </a:cubicBezTo>
                <a:cubicBezTo>
                  <a:pt x="103" y="18"/>
                  <a:pt x="99" y="11"/>
                  <a:pt x="97" y="14"/>
                </a:cubicBezTo>
                <a:cubicBezTo>
                  <a:pt x="96" y="11"/>
                  <a:pt x="94" y="16"/>
                  <a:pt x="93" y="11"/>
                </a:cubicBezTo>
                <a:cubicBezTo>
                  <a:pt x="88" y="12"/>
                  <a:pt x="85" y="14"/>
                  <a:pt x="79" y="12"/>
                </a:cubicBezTo>
                <a:cubicBezTo>
                  <a:pt x="79" y="10"/>
                  <a:pt x="77" y="9"/>
                  <a:pt x="77" y="10"/>
                </a:cubicBezTo>
                <a:cubicBezTo>
                  <a:pt x="74" y="15"/>
                  <a:pt x="71" y="4"/>
                  <a:pt x="68" y="11"/>
                </a:cubicBezTo>
                <a:cubicBezTo>
                  <a:pt x="68" y="8"/>
                  <a:pt x="65" y="11"/>
                  <a:pt x="66" y="6"/>
                </a:cubicBezTo>
                <a:cubicBezTo>
                  <a:pt x="63" y="9"/>
                  <a:pt x="60" y="0"/>
                  <a:pt x="57" y="4"/>
                </a:cubicBezTo>
                <a:cubicBezTo>
                  <a:pt x="56" y="0"/>
                  <a:pt x="54" y="9"/>
                  <a:pt x="52" y="2"/>
                </a:cubicBezTo>
                <a:cubicBezTo>
                  <a:pt x="51" y="4"/>
                  <a:pt x="51" y="4"/>
                  <a:pt x="51" y="4"/>
                </a:cubicBezTo>
                <a:cubicBezTo>
                  <a:pt x="51" y="3"/>
                  <a:pt x="50" y="2"/>
                  <a:pt x="50" y="1"/>
                </a:cubicBezTo>
                <a:cubicBezTo>
                  <a:pt x="49" y="0"/>
                  <a:pt x="49" y="4"/>
                  <a:pt x="48" y="4"/>
                </a:cubicBezTo>
                <a:cubicBezTo>
                  <a:pt x="48" y="5"/>
                  <a:pt x="48" y="5"/>
                  <a:pt x="48" y="5"/>
                </a:cubicBezTo>
                <a:cubicBezTo>
                  <a:pt x="44" y="9"/>
                  <a:pt x="44" y="9"/>
                  <a:pt x="44" y="9"/>
                </a:cubicBezTo>
                <a:cubicBezTo>
                  <a:pt x="43" y="8"/>
                  <a:pt x="42" y="7"/>
                  <a:pt x="42" y="9"/>
                </a:cubicBezTo>
                <a:cubicBezTo>
                  <a:pt x="42" y="10"/>
                  <a:pt x="42" y="10"/>
                  <a:pt x="42" y="10"/>
                </a:cubicBezTo>
                <a:cubicBezTo>
                  <a:pt x="42" y="12"/>
                  <a:pt x="42" y="12"/>
                  <a:pt x="42" y="12"/>
                </a:cubicBezTo>
                <a:cubicBezTo>
                  <a:pt x="41" y="11"/>
                  <a:pt x="41" y="10"/>
                  <a:pt x="41" y="9"/>
                </a:cubicBezTo>
                <a:cubicBezTo>
                  <a:pt x="34" y="9"/>
                  <a:pt x="34" y="9"/>
                  <a:pt x="34" y="9"/>
                </a:cubicBezTo>
                <a:cubicBezTo>
                  <a:pt x="33" y="9"/>
                  <a:pt x="33" y="14"/>
                  <a:pt x="32" y="11"/>
                </a:cubicBezTo>
                <a:cubicBezTo>
                  <a:pt x="30" y="14"/>
                  <a:pt x="30" y="14"/>
                  <a:pt x="30" y="14"/>
                </a:cubicBezTo>
                <a:cubicBezTo>
                  <a:pt x="30" y="13"/>
                  <a:pt x="30" y="13"/>
                  <a:pt x="30" y="13"/>
                </a:cubicBezTo>
                <a:cubicBezTo>
                  <a:pt x="28" y="17"/>
                  <a:pt x="28" y="17"/>
                  <a:pt x="28" y="17"/>
                </a:cubicBezTo>
                <a:cubicBezTo>
                  <a:pt x="28" y="16"/>
                  <a:pt x="28" y="16"/>
                  <a:pt x="28" y="16"/>
                </a:cubicBezTo>
                <a:cubicBezTo>
                  <a:pt x="25" y="21"/>
                  <a:pt x="25" y="21"/>
                  <a:pt x="25" y="21"/>
                </a:cubicBezTo>
                <a:cubicBezTo>
                  <a:pt x="24" y="23"/>
                  <a:pt x="23" y="19"/>
                  <a:pt x="22" y="19"/>
                </a:cubicBezTo>
                <a:cubicBezTo>
                  <a:pt x="21" y="24"/>
                  <a:pt x="19" y="26"/>
                  <a:pt x="18" y="30"/>
                </a:cubicBezTo>
                <a:cubicBezTo>
                  <a:pt x="16" y="29"/>
                  <a:pt x="14" y="30"/>
                  <a:pt x="13" y="31"/>
                </a:cubicBezTo>
                <a:cubicBezTo>
                  <a:pt x="12" y="35"/>
                  <a:pt x="11" y="35"/>
                  <a:pt x="9" y="36"/>
                </a:cubicBezTo>
                <a:cubicBezTo>
                  <a:pt x="9" y="42"/>
                  <a:pt x="7" y="45"/>
                  <a:pt x="5" y="43"/>
                </a:cubicBezTo>
                <a:cubicBezTo>
                  <a:pt x="2" y="43"/>
                  <a:pt x="6" y="50"/>
                  <a:pt x="3" y="47"/>
                </a:cubicBezTo>
                <a:cubicBezTo>
                  <a:pt x="4" y="53"/>
                  <a:pt x="2" y="57"/>
                  <a:pt x="2" y="61"/>
                </a:cubicBezTo>
                <a:cubicBezTo>
                  <a:pt x="2" y="61"/>
                  <a:pt x="2" y="61"/>
                  <a:pt x="2" y="61"/>
                </a:cubicBezTo>
                <a:cubicBezTo>
                  <a:pt x="1" y="75"/>
                  <a:pt x="1" y="75"/>
                  <a:pt x="1" y="75"/>
                </a:cubicBezTo>
                <a:cubicBezTo>
                  <a:pt x="1" y="75"/>
                  <a:pt x="1" y="75"/>
                  <a:pt x="1" y="75"/>
                </a:cubicBezTo>
                <a:cubicBezTo>
                  <a:pt x="1" y="78"/>
                  <a:pt x="0" y="85"/>
                  <a:pt x="2" y="87"/>
                </a:cubicBezTo>
                <a:cubicBezTo>
                  <a:pt x="1" y="89"/>
                  <a:pt x="1" y="89"/>
                  <a:pt x="1" y="89"/>
                </a:cubicBezTo>
                <a:cubicBezTo>
                  <a:pt x="2" y="91"/>
                  <a:pt x="2" y="91"/>
                  <a:pt x="2" y="91"/>
                </a:cubicBezTo>
                <a:cubicBezTo>
                  <a:pt x="2" y="91"/>
                  <a:pt x="2" y="92"/>
                  <a:pt x="2" y="93"/>
                </a:cubicBezTo>
                <a:cubicBezTo>
                  <a:pt x="7" y="96"/>
                  <a:pt x="8" y="109"/>
                  <a:pt x="10" y="114"/>
                </a:cubicBezTo>
                <a:cubicBezTo>
                  <a:pt x="13" y="115"/>
                  <a:pt x="16" y="113"/>
                  <a:pt x="19" y="117"/>
                </a:cubicBezTo>
                <a:cubicBezTo>
                  <a:pt x="19" y="118"/>
                  <a:pt x="19" y="118"/>
                  <a:pt x="19" y="118"/>
                </a:cubicBezTo>
                <a:cubicBezTo>
                  <a:pt x="20" y="117"/>
                  <a:pt x="21" y="118"/>
                  <a:pt x="22" y="120"/>
                </a:cubicBezTo>
                <a:cubicBezTo>
                  <a:pt x="25" y="117"/>
                  <a:pt x="23" y="124"/>
                  <a:pt x="26" y="124"/>
                </a:cubicBezTo>
                <a:cubicBezTo>
                  <a:pt x="25" y="125"/>
                  <a:pt x="25" y="125"/>
                  <a:pt x="25" y="125"/>
                </a:cubicBezTo>
                <a:cubicBezTo>
                  <a:pt x="25" y="126"/>
                  <a:pt x="25" y="126"/>
                  <a:pt x="25" y="126"/>
                </a:cubicBezTo>
                <a:cubicBezTo>
                  <a:pt x="26" y="126"/>
                  <a:pt x="26" y="126"/>
                  <a:pt x="26" y="126"/>
                </a:cubicBezTo>
                <a:cubicBezTo>
                  <a:pt x="26" y="125"/>
                  <a:pt x="26" y="125"/>
                  <a:pt x="26" y="125"/>
                </a:cubicBezTo>
                <a:cubicBezTo>
                  <a:pt x="26" y="125"/>
                  <a:pt x="26" y="126"/>
                  <a:pt x="26" y="127"/>
                </a:cubicBezTo>
                <a:cubicBezTo>
                  <a:pt x="27" y="127"/>
                  <a:pt x="29" y="124"/>
                  <a:pt x="29" y="128"/>
                </a:cubicBezTo>
                <a:cubicBezTo>
                  <a:pt x="31" y="131"/>
                  <a:pt x="33" y="123"/>
                  <a:pt x="34" y="128"/>
                </a:cubicBezTo>
                <a:cubicBezTo>
                  <a:pt x="38" y="129"/>
                  <a:pt x="41" y="128"/>
                  <a:pt x="44" y="127"/>
                </a:cubicBezTo>
                <a:cubicBezTo>
                  <a:pt x="44" y="127"/>
                  <a:pt x="44" y="127"/>
                  <a:pt x="44" y="127"/>
                </a:cubicBezTo>
                <a:cubicBezTo>
                  <a:pt x="45" y="126"/>
                  <a:pt x="46" y="130"/>
                  <a:pt x="47" y="130"/>
                </a:cubicBezTo>
                <a:cubicBezTo>
                  <a:pt x="47" y="126"/>
                  <a:pt x="50" y="127"/>
                  <a:pt x="50" y="124"/>
                </a:cubicBezTo>
                <a:cubicBezTo>
                  <a:pt x="55" y="117"/>
                  <a:pt x="56" y="132"/>
                  <a:pt x="60" y="130"/>
                </a:cubicBezTo>
                <a:cubicBezTo>
                  <a:pt x="62" y="124"/>
                  <a:pt x="62" y="133"/>
                  <a:pt x="64" y="132"/>
                </a:cubicBezTo>
                <a:cubicBezTo>
                  <a:pt x="68" y="131"/>
                  <a:pt x="71" y="136"/>
                  <a:pt x="74" y="132"/>
                </a:cubicBezTo>
                <a:cubicBezTo>
                  <a:pt x="75" y="133"/>
                  <a:pt x="75" y="134"/>
                  <a:pt x="76" y="134"/>
                </a:cubicBezTo>
                <a:cubicBezTo>
                  <a:pt x="77" y="128"/>
                  <a:pt x="80" y="131"/>
                  <a:pt x="83" y="131"/>
                </a:cubicBezTo>
                <a:cubicBezTo>
                  <a:pt x="86" y="127"/>
                  <a:pt x="90" y="133"/>
                  <a:pt x="94" y="129"/>
                </a:cubicBezTo>
                <a:cubicBezTo>
                  <a:pt x="94" y="130"/>
                  <a:pt x="94" y="130"/>
                  <a:pt x="94" y="131"/>
                </a:cubicBezTo>
                <a:cubicBezTo>
                  <a:pt x="95" y="131"/>
                  <a:pt x="95" y="131"/>
                  <a:pt x="95" y="132"/>
                </a:cubicBezTo>
                <a:cubicBezTo>
                  <a:pt x="95" y="133"/>
                  <a:pt x="95" y="133"/>
                  <a:pt x="95" y="133"/>
                </a:cubicBezTo>
                <a:cubicBezTo>
                  <a:pt x="100" y="128"/>
                  <a:pt x="105" y="136"/>
                  <a:pt x="111" y="133"/>
                </a:cubicBezTo>
                <a:cubicBezTo>
                  <a:pt x="112" y="134"/>
                  <a:pt x="112" y="134"/>
                  <a:pt x="112" y="134"/>
                </a:cubicBezTo>
                <a:cubicBezTo>
                  <a:pt x="112" y="133"/>
                  <a:pt x="112" y="133"/>
                  <a:pt x="112" y="133"/>
                </a:cubicBezTo>
                <a:cubicBezTo>
                  <a:pt x="113" y="133"/>
                  <a:pt x="113" y="133"/>
                  <a:pt x="113" y="133"/>
                </a:cubicBezTo>
                <a:cubicBezTo>
                  <a:pt x="113" y="131"/>
                  <a:pt x="116" y="134"/>
                  <a:pt x="115" y="130"/>
                </a:cubicBezTo>
                <a:cubicBezTo>
                  <a:pt x="116" y="132"/>
                  <a:pt x="116" y="132"/>
                  <a:pt x="116" y="132"/>
                </a:cubicBezTo>
                <a:cubicBezTo>
                  <a:pt x="117" y="133"/>
                  <a:pt x="117" y="131"/>
                  <a:pt x="118" y="131"/>
                </a:cubicBezTo>
                <a:cubicBezTo>
                  <a:pt x="118" y="130"/>
                  <a:pt x="118" y="130"/>
                  <a:pt x="118" y="130"/>
                </a:cubicBezTo>
                <a:cubicBezTo>
                  <a:pt x="118" y="126"/>
                  <a:pt x="120" y="127"/>
                  <a:pt x="121" y="127"/>
                </a:cubicBezTo>
                <a:cubicBezTo>
                  <a:pt x="121" y="126"/>
                  <a:pt x="121" y="126"/>
                  <a:pt x="121" y="126"/>
                </a:cubicBezTo>
                <a:cubicBezTo>
                  <a:pt x="122" y="125"/>
                  <a:pt x="124" y="124"/>
                  <a:pt x="126" y="124"/>
                </a:cubicBezTo>
                <a:cubicBezTo>
                  <a:pt x="126" y="123"/>
                  <a:pt x="126" y="122"/>
                  <a:pt x="127" y="122"/>
                </a:cubicBezTo>
                <a:cubicBezTo>
                  <a:pt x="127" y="122"/>
                  <a:pt x="127" y="122"/>
                  <a:pt x="127" y="122"/>
                </a:cubicBezTo>
                <a:cubicBezTo>
                  <a:pt x="128" y="123"/>
                  <a:pt x="130" y="123"/>
                  <a:pt x="131" y="122"/>
                </a:cubicBezTo>
                <a:cubicBezTo>
                  <a:pt x="133" y="124"/>
                  <a:pt x="135" y="120"/>
                  <a:pt x="137" y="123"/>
                </a:cubicBezTo>
                <a:cubicBezTo>
                  <a:pt x="138" y="122"/>
                  <a:pt x="138" y="123"/>
                  <a:pt x="139" y="123"/>
                </a:cubicBezTo>
                <a:cubicBezTo>
                  <a:pt x="140" y="122"/>
                  <a:pt x="142" y="124"/>
                  <a:pt x="142" y="123"/>
                </a:cubicBezTo>
                <a:cubicBezTo>
                  <a:pt x="143" y="123"/>
                  <a:pt x="143" y="123"/>
                  <a:pt x="144" y="124"/>
                </a:cubicBezTo>
                <a:cubicBezTo>
                  <a:pt x="144" y="125"/>
                  <a:pt x="146" y="125"/>
                  <a:pt x="147" y="124"/>
                </a:cubicBezTo>
                <a:cubicBezTo>
                  <a:pt x="149" y="126"/>
                  <a:pt x="152" y="126"/>
                  <a:pt x="154" y="128"/>
                </a:cubicBezTo>
                <a:cubicBezTo>
                  <a:pt x="155" y="127"/>
                  <a:pt x="155" y="127"/>
                  <a:pt x="155" y="127"/>
                </a:cubicBezTo>
                <a:cubicBezTo>
                  <a:pt x="155" y="127"/>
                  <a:pt x="155" y="127"/>
                  <a:pt x="155" y="128"/>
                </a:cubicBezTo>
                <a:cubicBezTo>
                  <a:pt x="154" y="129"/>
                  <a:pt x="156" y="130"/>
                  <a:pt x="157" y="131"/>
                </a:cubicBezTo>
                <a:cubicBezTo>
                  <a:pt x="159" y="131"/>
                  <a:pt x="161" y="133"/>
                  <a:pt x="162" y="134"/>
                </a:cubicBezTo>
                <a:cubicBezTo>
                  <a:pt x="163" y="134"/>
                  <a:pt x="163" y="133"/>
                  <a:pt x="164" y="133"/>
                </a:cubicBezTo>
                <a:cubicBezTo>
                  <a:pt x="164" y="133"/>
                  <a:pt x="164" y="133"/>
                  <a:pt x="164" y="133"/>
                </a:cubicBezTo>
                <a:cubicBezTo>
                  <a:pt x="163" y="135"/>
                  <a:pt x="165" y="135"/>
                  <a:pt x="166" y="135"/>
                </a:cubicBezTo>
                <a:cubicBezTo>
                  <a:pt x="166" y="135"/>
                  <a:pt x="166" y="135"/>
                  <a:pt x="166" y="135"/>
                </a:cubicBezTo>
                <a:cubicBezTo>
                  <a:pt x="167" y="134"/>
                  <a:pt x="169" y="134"/>
                  <a:pt x="170" y="135"/>
                </a:cubicBezTo>
                <a:cubicBezTo>
                  <a:pt x="171" y="135"/>
                  <a:pt x="172" y="136"/>
                  <a:pt x="173" y="135"/>
                </a:cubicBezTo>
                <a:cubicBezTo>
                  <a:pt x="174" y="135"/>
                  <a:pt x="174" y="136"/>
                  <a:pt x="174" y="137"/>
                </a:cubicBezTo>
                <a:cubicBezTo>
                  <a:pt x="175" y="136"/>
                  <a:pt x="176" y="138"/>
                  <a:pt x="176" y="137"/>
                </a:cubicBezTo>
                <a:cubicBezTo>
                  <a:pt x="177" y="141"/>
                  <a:pt x="179" y="138"/>
                  <a:pt x="180" y="139"/>
                </a:cubicBezTo>
                <a:cubicBezTo>
                  <a:pt x="182" y="138"/>
                  <a:pt x="183" y="141"/>
                  <a:pt x="184" y="141"/>
                </a:cubicBezTo>
                <a:cubicBezTo>
                  <a:pt x="186" y="141"/>
                  <a:pt x="185" y="139"/>
                  <a:pt x="186" y="139"/>
                </a:cubicBezTo>
                <a:cubicBezTo>
                  <a:pt x="187" y="139"/>
                  <a:pt x="187" y="140"/>
                  <a:pt x="189" y="140"/>
                </a:cubicBezTo>
                <a:cubicBezTo>
                  <a:pt x="189" y="141"/>
                  <a:pt x="189" y="141"/>
                  <a:pt x="189" y="141"/>
                </a:cubicBezTo>
                <a:cubicBezTo>
                  <a:pt x="189" y="141"/>
                  <a:pt x="189" y="141"/>
                  <a:pt x="189" y="141"/>
                </a:cubicBezTo>
                <a:cubicBezTo>
                  <a:pt x="191" y="140"/>
                  <a:pt x="191" y="140"/>
                  <a:pt x="193" y="140"/>
                </a:cubicBezTo>
                <a:cubicBezTo>
                  <a:pt x="194" y="139"/>
                  <a:pt x="195" y="140"/>
                  <a:pt x="196" y="139"/>
                </a:cubicBezTo>
                <a:cubicBezTo>
                  <a:pt x="196" y="137"/>
                  <a:pt x="198" y="137"/>
                  <a:pt x="199" y="135"/>
                </a:cubicBezTo>
                <a:cubicBezTo>
                  <a:pt x="199" y="135"/>
                  <a:pt x="199" y="135"/>
                  <a:pt x="200" y="135"/>
                </a:cubicBezTo>
                <a:cubicBezTo>
                  <a:pt x="200" y="136"/>
                  <a:pt x="200" y="136"/>
                  <a:pt x="200" y="136"/>
                </a:cubicBezTo>
                <a:cubicBezTo>
                  <a:pt x="200" y="137"/>
                  <a:pt x="201" y="138"/>
                  <a:pt x="201" y="137"/>
                </a:cubicBezTo>
                <a:cubicBezTo>
                  <a:pt x="201" y="137"/>
                  <a:pt x="202" y="137"/>
                  <a:pt x="202" y="138"/>
                </a:cubicBezTo>
                <a:cubicBezTo>
                  <a:pt x="203" y="137"/>
                  <a:pt x="205" y="139"/>
                  <a:pt x="204" y="136"/>
                </a:cubicBezTo>
                <a:cubicBezTo>
                  <a:pt x="205" y="136"/>
                  <a:pt x="206" y="137"/>
                  <a:pt x="207" y="137"/>
                </a:cubicBezTo>
                <a:cubicBezTo>
                  <a:pt x="208" y="138"/>
                  <a:pt x="209" y="136"/>
                  <a:pt x="210" y="137"/>
                </a:cubicBezTo>
                <a:cubicBezTo>
                  <a:pt x="211" y="138"/>
                  <a:pt x="213" y="137"/>
                  <a:pt x="213" y="138"/>
                </a:cubicBezTo>
                <a:cubicBezTo>
                  <a:pt x="214" y="138"/>
                  <a:pt x="215" y="138"/>
                  <a:pt x="215" y="138"/>
                </a:cubicBezTo>
                <a:cubicBezTo>
                  <a:pt x="217" y="136"/>
                  <a:pt x="219" y="138"/>
                  <a:pt x="220" y="137"/>
                </a:cubicBezTo>
                <a:cubicBezTo>
                  <a:pt x="221" y="136"/>
                  <a:pt x="222" y="138"/>
                  <a:pt x="223" y="139"/>
                </a:cubicBezTo>
                <a:cubicBezTo>
                  <a:pt x="224" y="139"/>
                  <a:pt x="224" y="137"/>
                  <a:pt x="226" y="138"/>
                </a:cubicBezTo>
                <a:cubicBezTo>
                  <a:pt x="226" y="139"/>
                  <a:pt x="229" y="139"/>
                  <a:pt x="230" y="140"/>
                </a:cubicBezTo>
                <a:cubicBezTo>
                  <a:pt x="230" y="139"/>
                  <a:pt x="232" y="139"/>
                  <a:pt x="233" y="138"/>
                </a:cubicBezTo>
                <a:cubicBezTo>
                  <a:pt x="234" y="139"/>
                  <a:pt x="234" y="139"/>
                  <a:pt x="234" y="139"/>
                </a:cubicBezTo>
                <a:cubicBezTo>
                  <a:pt x="236" y="139"/>
                  <a:pt x="236" y="136"/>
                  <a:pt x="238" y="135"/>
                </a:cubicBezTo>
                <a:cubicBezTo>
                  <a:pt x="238" y="135"/>
                  <a:pt x="238" y="135"/>
                  <a:pt x="238" y="135"/>
                </a:cubicBezTo>
                <a:cubicBezTo>
                  <a:pt x="239" y="135"/>
                  <a:pt x="238" y="136"/>
                  <a:pt x="238" y="136"/>
                </a:cubicBezTo>
                <a:cubicBezTo>
                  <a:pt x="239" y="137"/>
                  <a:pt x="241" y="136"/>
                  <a:pt x="242" y="136"/>
                </a:cubicBezTo>
                <a:cubicBezTo>
                  <a:pt x="242" y="137"/>
                  <a:pt x="240" y="137"/>
                  <a:pt x="242" y="137"/>
                </a:cubicBezTo>
                <a:cubicBezTo>
                  <a:pt x="243" y="139"/>
                  <a:pt x="243" y="136"/>
                  <a:pt x="244" y="137"/>
                </a:cubicBezTo>
                <a:cubicBezTo>
                  <a:pt x="245" y="137"/>
                  <a:pt x="244" y="137"/>
                  <a:pt x="245" y="136"/>
                </a:cubicBezTo>
                <a:cubicBezTo>
                  <a:pt x="245" y="136"/>
                  <a:pt x="245" y="135"/>
                  <a:pt x="246" y="136"/>
                </a:cubicBezTo>
                <a:cubicBezTo>
                  <a:pt x="246" y="136"/>
                  <a:pt x="246" y="137"/>
                  <a:pt x="246" y="137"/>
                </a:cubicBezTo>
                <a:cubicBezTo>
                  <a:pt x="246" y="138"/>
                  <a:pt x="246" y="139"/>
                  <a:pt x="247" y="138"/>
                </a:cubicBezTo>
                <a:cubicBezTo>
                  <a:pt x="247" y="137"/>
                  <a:pt x="249" y="138"/>
                  <a:pt x="250" y="136"/>
                </a:cubicBezTo>
                <a:cubicBezTo>
                  <a:pt x="250" y="137"/>
                  <a:pt x="250" y="136"/>
                  <a:pt x="251" y="136"/>
                </a:cubicBezTo>
                <a:cubicBezTo>
                  <a:pt x="252" y="135"/>
                  <a:pt x="252" y="138"/>
                  <a:pt x="252" y="138"/>
                </a:cubicBezTo>
                <a:cubicBezTo>
                  <a:pt x="253" y="138"/>
                  <a:pt x="255" y="139"/>
                  <a:pt x="255" y="138"/>
                </a:cubicBezTo>
                <a:cubicBezTo>
                  <a:pt x="257" y="138"/>
                  <a:pt x="258" y="136"/>
                  <a:pt x="259" y="137"/>
                </a:cubicBezTo>
                <a:cubicBezTo>
                  <a:pt x="259" y="135"/>
                  <a:pt x="261" y="135"/>
                  <a:pt x="262" y="136"/>
                </a:cubicBezTo>
                <a:cubicBezTo>
                  <a:pt x="262" y="137"/>
                  <a:pt x="262" y="137"/>
                  <a:pt x="262" y="137"/>
                </a:cubicBezTo>
                <a:cubicBezTo>
                  <a:pt x="265" y="136"/>
                  <a:pt x="265" y="136"/>
                  <a:pt x="265" y="136"/>
                </a:cubicBezTo>
                <a:cubicBezTo>
                  <a:pt x="266" y="138"/>
                  <a:pt x="268" y="135"/>
                  <a:pt x="269" y="136"/>
                </a:cubicBezTo>
                <a:cubicBezTo>
                  <a:pt x="269" y="138"/>
                  <a:pt x="271" y="136"/>
                  <a:pt x="273" y="137"/>
                </a:cubicBezTo>
                <a:cubicBezTo>
                  <a:pt x="273" y="136"/>
                  <a:pt x="274" y="136"/>
                  <a:pt x="275" y="136"/>
                </a:cubicBezTo>
                <a:cubicBezTo>
                  <a:pt x="275" y="137"/>
                  <a:pt x="275" y="137"/>
                  <a:pt x="275" y="138"/>
                </a:cubicBezTo>
                <a:cubicBezTo>
                  <a:pt x="276" y="137"/>
                  <a:pt x="277" y="138"/>
                  <a:pt x="278" y="138"/>
                </a:cubicBezTo>
                <a:cubicBezTo>
                  <a:pt x="279" y="138"/>
                  <a:pt x="280" y="137"/>
                  <a:pt x="280" y="136"/>
                </a:cubicBezTo>
                <a:cubicBezTo>
                  <a:pt x="281" y="136"/>
                  <a:pt x="281" y="136"/>
                  <a:pt x="282" y="137"/>
                </a:cubicBezTo>
                <a:cubicBezTo>
                  <a:pt x="282" y="137"/>
                  <a:pt x="282" y="136"/>
                  <a:pt x="283" y="136"/>
                </a:cubicBezTo>
                <a:cubicBezTo>
                  <a:pt x="283" y="136"/>
                  <a:pt x="284" y="137"/>
                  <a:pt x="284" y="138"/>
                </a:cubicBezTo>
                <a:cubicBezTo>
                  <a:pt x="285" y="138"/>
                  <a:pt x="286" y="139"/>
                  <a:pt x="286" y="138"/>
                </a:cubicBezTo>
                <a:cubicBezTo>
                  <a:pt x="287" y="138"/>
                  <a:pt x="289" y="137"/>
                  <a:pt x="289" y="138"/>
                </a:cubicBezTo>
                <a:cubicBezTo>
                  <a:pt x="290" y="138"/>
                  <a:pt x="290" y="137"/>
                  <a:pt x="292" y="137"/>
                </a:cubicBezTo>
                <a:cubicBezTo>
                  <a:pt x="292" y="138"/>
                  <a:pt x="292" y="139"/>
                  <a:pt x="291" y="140"/>
                </a:cubicBezTo>
                <a:cubicBezTo>
                  <a:pt x="292" y="142"/>
                  <a:pt x="293" y="141"/>
                  <a:pt x="294" y="142"/>
                </a:cubicBezTo>
                <a:cubicBezTo>
                  <a:pt x="295" y="143"/>
                  <a:pt x="295" y="141"/>
                  <a:pt x="297" y="141"/>
                </a:cubicBezTo>
                <a:cubicBezTo>
                  <a:pt x="297" y="141"/>
                  <a:pt x="298" y="142"/>
                  <a:pt x="299" y="141"/>
                </a:cubicBezTo>
                <a:cubicBezTo>
                  <a:pt x="299" y="141"/>
                  <a:pt x="300" y="141"/>
                  <a:pt x="301" y="142"/>
                </a:cubicBezTo>
                <a:cubicBezTo>
                  <a:pt x="302" y="142"/>
                  <a:pt x="303" y="143"/>
                  <a:pt x="304" y="142"/>
                </a:cubicBezTo>
                <a:cubicBezTo>
                  <a:pt x="304" y="141"/>
                  <a:pt x="306" y="142"/>
                  <a:pt x="306" y="140"/>
                </a:cubicBezTo>
                <a:cubicBezTo>
                  <a:pt x="307" y="142"/>
                  <a:pt x="308" y="140"/>
                  <a:pt x="309" y="140"/>
                </a:cubicBezTo>
                <a:cubicBezTo>
                  <a:pt x="309" y="138"/>
                  <a:pt x="311" y="139"/>
                  <a:pt x="310" y="137"/>
                </a:cubicBezTo>
                <a:cubicBezTo>
                  <a:pt x="311" y="138"/>
                  <a:pt x="312" y="138"/>
                  <a:pt x="313" y="138"/>
                </a:cubicBezTo>
                <a:cubicBezTo>
                  <a:pt x="313" y="137"/>
                  <a:pt x="314" y="139"/>
                  <a:pt x="315" y="138"/>
                </a:cubicBezTo>
                <a:cubicBezTo>
                  <a:pt x="315" y="138"/>
                  <a:pt x="317" y="138"/>
                  <a:pt x="317" y="137"/>
                </a:cubicBezTo>
                <a:cubicBezTo>
                  <a:pt x="318" y="138"/>
                  <a:pt x="319" y="137"/>
                  <a:pt x="319" y="137"/>
                </a:cubicBezTo>
                <a:cubicBezTo>
                  <a:pt x="319" y="136"/>
                  <a:pt x="319" y="135"/>
                  <a:pt x="319" y="135"/>
                </a:cubicBezTo>
                <a:cubicBezTo>
                  <a:pt x="319" y="133"/>
                  <a:pt x="320" y="135"/>
                  <a:pt x="321" y="134"/>
                </a:cubicBezTo>
                <a:cubicBezTo>
                  <a:pt x="321" y="132"/>
                  <a:pt x="323" y="134"/>
                  <a:pt x="323" y="132"/>
                </a:cubicBezTo>
                <a:cubicBezTo>
                  <a:pt x="325" y="133"/>
                  <a:pt x="327" y="131"/>
                  <a:pt x="330" y="133"/>
                </a:cubicBezTo>
                <a:cubicBezTo>
                  <a:pt x="330" y="132"/>
                  <a:pt x="330" y="132"/>
                  <a:pt x="330" y="132"/>
                </a:cubicBezTo>
                <a:cubicBezTo>
                  <a:pt x="330" y="130"/>
                  <a:pt x="332" y="132"/>
                  <a:pt x="333" y="131"/>
                </a:cubicBezTo>
                <a:cubicBezTo>
                  <a:pt x="334" y="134"/>
                  <a:pt x="336" y="132"/>
                  <a:pt x="337" y="132"/>
                </a:cubicBezTo>
                <a:cubicBezTo>
                  <a:pt x="338" y="132"/>
                  <a:pt x="338" y="132"/>
                  <a:pt x="338" y="132"/>
                </a:cubicBezTo>
                <a:cubicBezTo>
                  <a:pt x="338" y="133"/>
                  <a:pt x="338" y="133"/>
                  <a:pt x="338" y="133"/>
                </a:cubicBezTo>
                <a:cubicBezTo>
                  <a:pt x="338" y="133"/>
                  <a:pt x="337" y="133"/>
                  <a:pt x="337" y="133"/>
                </a:cubicBezTo>
                <a:cubicBezTo>
                  <a:pt x="338" y="137"/>
                  <a:pt x="338" y="137"/>
                  <a:pt x="338" y="137"/>
                </a:cubicBezTo>
                <a:cubicBezTo>
                  <a:pt x="340" y="135"/>
                  <a:pt x="341" y="138"/>
                  <a:pt x="343" y="137"/>
                </a:cubicBezTo>
                <a:cubicBezTo>
                  <a:pt x="343" y="138"/>
                  <a:pt x="344" y="139"/>
                  <a:pt x="344" y="140"/>
                </a:cubicBezTo>
                <a:cubicBezTo>
                  <a:pt x="345" y="140"/>
                  <a:pt x="346" y="140"/>
                  <a:pt x="347" y="139"/>
                </a:cubicBezTo>
                <a:cubicBezTo>
                  <a:pt x="347" y="139"/>
                  <a:pt x="348" y="138"/>
                  <a:pt x="347" y="138"/>
                </a:cubicBezTo>
                <a:cubicBezTo>
                  <a:pt x="347" y="137"/>
                  <a:pt x="348" y="136"/>
                  <a:pt x="349" y="136"/>
                </a:cubicBezTo>
                <a:cubicBezTo>
                  <a:pt x="349" y="136"/>
                  <a:pt x="349" y="136"/>
                  <a:pt x="349" y="137"/>
                </a:cubicBezTo>
                <a:cubicBezTo>
                  <a:pt x="350" y="137"/>
                  <a:pt x="351" y="137"/>
                  <a:pt x="351" y="136"/>
                </a:cubicBezTo>
                <a:cubicBezTo>
                  <a:pt x="351" y="135"/>
                  <a:pt x="352" y="136"/>
                  <a:pt x="353" y="137"/>
                </a:cubicBezTo>
                <a:cubicBezTo>
                  <a:pt x="351" y="137"/>
                  <a:pt x="349" y="137"/>
                  <a:pt x="349" y="139"/>
                </a:cubicBezTo>
                <a:cubicBezTo>
                  <a:pt x="349" y="140"/>
                  <a:pt x="349" y="139"/>
                  <a:pt x="349" y="139"/>
                </a:cubicBezTo>
                <a:cubicBezTo>
                  <a:pt x="351" y="139"/>
                  <a:pt x="351" y="139"/>
                  <a:pt x="351" y="139"/>
                </a:cubicBezTo>
                <a:cubicBezTo>
                  <a:pt x="352" y="138"/>
                  <a:pt x="354" y="138"/>
                  <a:pt x="354" y="137"/>
                </a:cubicBezTo>
                <a:cubicBezTo>
                  <a:pt x="355" y="137"/>
                  <a:pt x="356" y="135"/>
                  <a:pt x="357" y="136"/>
                </a:cubicBezTo>
                <a:cubicBezTo>
                  <a:pt x="357" y="136"/>
                  <a:pt x="357" y="137"/>
                  <a:pt x="357" y="137"/>
                </a:cubicBezTo>
                <a:cubicBezTo>
                  <a:pt x="358" y="139"/>
                  <a:pt x="360" y="138"/>
                  <a:pt x="362" y="138"/>
                </a:cubicBezTo>
                <a:cubicBezTo>
                  <a:pt x="362" y="137"/>
                  <a:pt x="361" y="137"/>
                  <a:pt x="362" y="136"/>
                </a:cubicBezTo>
                <a:cubicBezTo>
                  <a:pt x="362" y="136"/>
                  <a:pt x="363" y="135"/>
                  <a:pt x="364" y="136"/>
                </a:cubicBezTo>
                <a:cubicBezTo>
                  <a:pt x="364" y="133"/>
                  <a:pt x="366" y="130"/>
                  <a:pt x="366" y="128"/>
                </a:cubicBezTo>
                <a:cubicBezTo>
                  <a:pt x="368" y="128"/>
                  <a:pt x="368" y="127"/>
                  <a:pt x="369" y="127"/>
                </a:cubicBezTo>
                <a:cubicBezTo>
                  <a:pt x="370" y="127"/>
                  <a:pt x="370" y="126"/>
                  <a:pt x="370" y="126"/>
                </a:cubicBezTo>
                <a:cubicBezTo>
                  <a:pt x="370" y="123"/>
                  <a:pt x="374" y="125"/>
                  <a:pt x="374" y="122"/>
                </a:cubicBezTo>
                <a:cubicBezTo>
                  <a:pt x="375" y="123"/>
                  <a:pt x="375" y="121"/>
                  <a:pt x="376" y="121"/>
                </a:cubicBezTo>
                <a:cubicBezTo>
                  <a:pt x="376" y="120"/>
                  <a:pt x="378" y="119"/>
                  <a:pt x="378" y="118"/>
                </a:cubicBezTo>
                <a:cubicBezTo>
                  <a:pt x="377" y="116"/>
                  <a:pt x="379" y="116"/>
                  <a:pt x="378" y="115"/>
                </a:cubicBezTo>
                <a:cubicBezTo>
                  <a:pt x="378" y="113"/>
                  <a:pt x="381" y="113"/>
                  <a:pt x="382" y="112"/>
                </a:cubicBezTo>
                <a:cubicBezTo>
                  <a:pt x="381" y="111"/>
                  <a:pt x="383" y="110"/>
                  <a:pt x="382" y="109"/>
                </a:cubicBezTo>
                <a:cubicBezTo>
                  <a:pt x="383" y="109"/>
                  <a:pt x="383" y="108"/>
                  <a:pt x="384" y="108"/>
                </a:cubicBezTo>
                <a:cubicBezTo>
                  <a:pt x="383" y="106"/>
                  <a:pt x="384" y="104"/>
                  <a:pt x="385" y="101"/>
                </a:cubicBezTo>
                <a:cubicBezTo>
                  <a:pt x="386" y="101"/>
                  <a:pt x="386" y="101"/>
                  <a:pt x="386" y="100"/>
                </a:cubicBezTo>
                <a:cubicBezTo>
                  <a:pt x="385" y="100"/>
                  <a:pt x="385" y="100"/>
                  <a:pt x="385" y="100"/>
                </a:cubicBezTo>
                <a:cubicBezTo>
                  <a:pt x="383" y="100"/>
                  <a:pt x="386" y="100"/>
                  <a:pt x="386" y="98"/>
                </a:cubicBezTo>
                <a:cubicBezTo>
                  <a:pt x="386" y="98"/>
                  <a:pt x="386" y="98"/>
                  <a:pt x="385" y="98"/>
                </a:cubicBezTo>
                <a:cubicBezTo>
                  <a:pt x="384" y="97"/>
                  <a:pt x="386" y="97"/>
                  <a:pt x="386" y="96"/>
                </a:cubicBezTo>
                <a:cubicBezTo>
                  <a:pt x="385" y="96"/>
                  <a:pt x="387" y="94"/>
                  <a:pt x="386" y="94"/>
                </a:cubicBezTo>
                <a:cubicBezTo>
                  <a:pt x="387" y="92"/>
                  <a:pt x="385" y="92"/>
                  <a:pt x="385" y="90"/>
                </a:cubicBezTo>
                <a:cubicBezTo>
                  <a:pt x="385" y="90"/>
                  <a:pt x="385" y="89"/>
                  <a:pt x="385" y="89"/>
                </a:cubicBezTo>
                <a:cubicBezTo>
                  <a:pt x="386" y="80"/>
                  <a:pt x="391" y="77"/>
                  <a:pt x="391" y="66"/>
                </a:cubicBezTo>
                <a:cubicBezTo>
                  <a:pt x="393" y="68"/>
                  <a:pt x="393" y="68"/>
                  <a:pt x="393" y="68"/>
                </a:cubicBezTo>
                <a:cubicBezTo>
                  <a:pt x="395" y="61"/>
                  <a:pt x="392" y="61"/>
                  <a:pt x="394" y="5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a:p>
            <a:r>
              <a:rPr lang="en-US" altLang="zh-CN"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 </a:t>
            </a:r>
            <a:r>
              <a:rPr lang="zh-CN" altLang="en-US" sz="2000"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思路不够开阔</a:t>
            </a:r>
          </a:p>
        </p:txBody>
      </p:sp>
      <p:sp>
        <p:nvSpPr>
          <p:cNvPr id="1048727" name="Freeform 11"/>
          <p:cNvSpPr/>
          <p:nvPr/>
        </p:nvSpPr>
        <p:spPr bwMode="auto">
          <a:xfrm>
            <a:off x="3388995" y="1411605"/>
            <a:ext cx="1956435" cy="820420"/>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 h="143">
                <a:moveTo>
                  <a:pt x="394" y="54"/>
                </a:moveTo>
                <a:cubicBezTo>
                  <a:pt x="392" y="52"/>
                  <a:pt x="393" y="51"/>
                  <a:pt x="392" y="49"/>
                </a:cubicBezTo>
                <a:cubicBezTo>
                  <a:pt x="391" y="48"/>
                  <a:pt x="392" y="48"/>
                  <a:pt x="392" y="47"/>
                </a:cubicBezTo>
                <a:cubicBezTo>
                  <a:pt x="389" y="43"/>
                  <a:pt x="392" y="38"/>
                  <a:pt x="389" y="37"/>
                </a:cubicBezTo>
                <a:cubicBezTo>
                  <a:pt x="389" y="36"/>
                  <a:pt x="389" y="35"/>
                  <a:pt x="389" y="36"/>
                </a:cubicBezTo>
                <a:cubicBezTo>
                  <a:pt x="390" y="34"/>
                  <a:pt x="390" y="33"/>
                  <a:pt x="389" y="32"/>
                </a:cubicBezTo>
                <a:cubicBezTo>
                  <a:pt x="389" y="32"/>
                  <a:pt x="389" y="31"/>
                  <a:pt x="390" y="31"/>
                </a:cubicBezTo>
                <a:cubicBezTo>
                  <a:pt x="389" y="26"/>
                  <a:pt x="386" y="28"/>
                  <a:pt x="384" y="24"/>
                </a:cubicBezTo>
                <a:cubicBezTo>
                  <a:pt x="384" y="25"/>
                  <a:pt x="384" y="25"/>
                  <a:pt x="384" y="25"/>
                </a:cubicBezTo>
                <a:cubicBezTo>
                  <a:pt x="383" y="24"/>
                  <a:pt x="383" y="22"/>
                  <a:pt x="383" y="20"/>
                </a:cubicBezTo>
                <a:cubicBezTo>
                  <a:pt x="382" y="21"/>
                  <a:pt x="382" y="20"/>
                  <a:pt x="381" y="21"/>
                </a:cubicBezTo>
                <a:cubicBezTo>
                  <a:pt x="380" y="18"/>
                  <a:pt x="378" y="18"/>
                  <a:pt x="376" y="16"/>
                </a:cubicBezTo>
                <a:cubicBezTo>
                  <a:pt x="376" y="17"/>
                  <a:pt x="376" y="17"/>
                  <a:pt x="376" y="17"/>
                </a:cubicBezTo>
                <a:cubicBezTo>
                  <a:pt x="375" y="18"/>
                  <a:pt x="373" y="23"/>
                  <a:pt x="371" y="20"/>
                </a:cubicBezTo>
                <a:cubicBezTo>
                  <a:pt x="369" y="20"/>
                  <a:pt x="367" y="17"/>
                  <a:pt x="366" y="21"/>
                </a:cubicBezTo>
                <a:cubicBezTo>
                  <a:pt x="365" y="19"/>
                  <a:pt x="364" y="18"/>
                  <a:pt x="363" y="18"/>
                </a:cubicBezTo>
                <a:cubicBezTo>
                  <a:pt x="362" y="23"/>
                  <a:pt x="359" y="17"/>
                  <a:pt x="358" y="19"/>
                </a:cubicBezTo>
                <a:cubicBezTo>
                  <a:pt x="356" y="16"/>
                  <a:pt x="356" y="16"/>
                  <a:pt x="356" y="16"/>
                </a:cubicBezTo>
                <a:cubicBezTo>
                  <a:pt x="356" y="18"/>
                  <a:pt x="356" y="18"/>
                  <a:pt x="356" y="18"/>
                </a:cubicBezTo>
                <a:cubicBezTo>
                  <a:pt x="355" y="17"/>
                  <a:pt x="354" y="17"/>
                  <a:pt x="355" y="15"/>
                </a:cubicBezTo>
                <a:cubicBezTo>
                  <a:pt x="353" y="15"/>
                  <a:pt x="353" y="17"/>
                  <a:pt x="352" y="18"/>
                </a:cubicBezTo>
                <a:cubicBezTo>
                  <a:pt x="350" y="18"/>
                  <a:pt x="347" y="18"/>
                  <a:pt x="346" y="13"/>
                </a:cubicBezTo>
                <a:cubicBezTo>
                  <a:pt x="346" y="12"/>
                  <a:pt x="347" y="12"/>
                  <a:pt x="346" y="11"/>
                </a:cubicBezTo>
                <a:cubicBezTo>
                  <a:pt x="345" y="11"/>
                  <a:pt x="344" y="11"/>
                  <a:pt x="344" y="13"/>
                </a:cubicBezTo>
                <a:cubicBezTo>
                  <a:pt x="343" y="11"/>
                  <a:pt x="343" y="11"/>
                  <a:pt x="343" y="11"/>
                </a:cubicBezTo>
                <a:cubicBezTo>
                  <a:pt x="339" y="14"/>
                  <a:pt x="338" y="13"/>
                  <a:pt x="334" y="18"/>
                </a:cubicBezTo>
                <a:cubicBezTo>
                  <a:pt x="333" y="13"/>
                  <a:pt x="333" y="13"/>
                  <a:pt x="333" y="13"/>
                </a:cubicBezTo>
                <a:cubicBezTo>
                  <a:pt x="331" y="15"/>
                  <a:pt x="331" y="15"/>
                  <a:pt x="331" y="15"/>
                </a:cubicBezTo>
                <a:cubicBezTo>
                  <a:pt x="330" y="15"/>
                  <a:pt x="330" y="14"/>
                  <a:pt x="330" y="13"/>
                </a:cubicBezTo>
                <a:cubicBezTo>
                  <a:pt x="328" y="13"/>
                  <a:pt x="328" y="13"/>
                  <a:pt x="328" y="13"/>
                </a:cubicBezTo>
                <a:cubicBezTo>
                  <a:pt x="326" y="8"/>
                  <a:pt x="323" y="12"/>
                  <a:pt x="323" y="8"/>
                </a:cubicBezTo>
                <a:cubicBezTo>
                  <a:pt x="319" y="5"/>
                  <a:pt x="316" y="13"/>
                  <a:pt x="313" y="7"/>
                </a:cubicBezTo>
                <a:cubicBezTo>
                  <a:pt x="310" y="5"/>
                  <a:pt x="310" y="9"/>
                  <a:pt x="309" y="11"/>
                </a:cubicBezTo>
                <a:cubicBezTo>
                  <a:pt x="307" y="9"/>
                  <a:pt x="306" y="15"/>
                  <a:pt x="305" y="11"/>
                </a:cubicBezTo>
                <a:cubicBezTo>
                  <a:pt x="305" y="12"/>
                  <a:pt x="305" y="12"/>
                  <a:pt x="305" y="12"/>
                </a:cubicBezTo>
                <a:cubicBezTo>
                  <a:pt x="304" y="16"/>
                  <a:pt x="303" y="16"/>
                  <a:pt x="301" y="17"/>
                </a:cubicBezTo>
                <a:cubicBezTo>
                  <a:pt x="301" y="18"/>
                  <a:pt x="302" y="18"/>
                  <a:pt x="302" y="18"/>
                </a:cubicBezTo>
                <a:cubicBezTo>
                  <a:pt x="301" y="20"/>
                  <a:pt x="301" y="20"/>
                  <a:pt x="301" y="20"/>
                </a:cubicBezTo>
                <a:cubicBezTo>
                  <a:pt x="300" y="18"/>
                  <a:pt x="300" y="18"/>
                  <a:pt x="300" y="18"/>
                </a:cubicBezTo>
                <a:cubicBezTo>
                  <a:pt x="299" y="19"/>
                  <a:pt x="297" y="21"/>
                  <a:pt x="297" y="22"/>
                </a:cubicBezTo>
                <a:cubicBezTo>
                  <a:pt x="296" y="21"/>
                  <a:pt x="296" y="16"/>
                  <a:pt x="294" y="18"/>
                </a:cubicBezTo>
                <a:cubicBezTo>
                  <a:pt x="294" y="21"/>
                  <a:pt x="294" y="21"/>
                  <a:pt x="294" y="21"/>
                </a:cubicBezTo>
                <a:cubicBezTo>
                  <a:pt x="294" y="23"/>
                  <a:pt x="293" y="22"/>
                  <a:pt x="292" y="22"/>
                </a:cubicBezTo>
                <a:cubicBezTo>
                  <a:pt x="291" y="21"/>
                  <a:pt x="291" y="19"/>
                  <a:pt x="291" y="17"/>
                </a:cubicBezTo>
                <a:cubicBezTo>
                  <a:pt x="288" y="25"/>
                  <a:pt x="285" y="13"/>
                  <a:pt x="284" y="22"/>
                </a:cubicBezTo>
                <a:cubicBezTo>
                  <a:pt x="283" y="20"/>
                  <a:pt x="283" y="20"/>
                  <a:pt x="283" y="20"/>
                </a:cubicBezTo>
                <a:cubicBezTo>
                  <a:pt x="281" y="23"/>
                  <a:pt x="278" y="16"/>
                  <a:pt x="276" y="20"/>
                </a:cubicBezTo>
                <a:cubicBezTo>
                  <a:pt x="274" y="15"/>
                  <a:pt x="272" y="17"/>
                  <a:pt x="271" y="11"/>
                </a:cubicBezTo>
                <a:cubicBezTo>
                  <a:pt x="270" y="16"/>
                  <a:pt x="267" y="13"/>
                  <a:pt x="266" y="17"/>
                </a:cubicBezTo>
                <a:cubicBezTo>
                  <a:pt x="264" y="18"/>
                  <a:pt x="261" y="17"/>
                  <a:pt x="260" y="15"/>
                </a:cubicBezTo>
                <a:cubicBezTo>
                  <a:pt x="258" y="20"/>
                  <a:pt x="255" y="18"/>
                  <a:pt x="252" y="17"/>
                </a:cubicBezTo>
                <a:cubicBezTo>
                  <a:pt x="252" y="21"/>
                  <a:pt x="250" y="22"/>
                  <a:pt x="248" y="21"/>
                </a:cubicBezTo>
                <a:cubicBezTo>
                  <a:pt x="248" y="20"/>
                  <a:pt x="248" y="20"/>
                  <a:pt x="248" y="20"/>
                </a:cubicBezTo>
                <a:cubicBezTo>
                  <a:pt x="248" y="21"/>
                  <a:pt x="248" y="21"/>
                  <a:pt x="248" y="21"/>
                </a:cubicBezTo>
                <a:cubicBezTo>
                  <a:pt x="247" y="19"/>
                  <a:pt x="247" y="19"/>
                  <a:pt x="247" y="19"/>
                </a:cubicBezTo>
                <a:cubicBezTo>
                  <a:pt x="247" y="20"/>
                  <a:pt x="247" y="20"/>
                  <a:pt x="247" y="20"/>
                </a:cubicBezTo>
                <a:cubicBezTo>
                  <a:pt x="245" y="15"/>
                  <a:pt x="242" y="18"/>
                  <a:pt x="240" y="18"/>
                </a:cubicBezTo>
                <a:cubicBezTo>
                  <a:pt x="239" y="14"/>
                  <a:pt x="237" y="17"/>
                  <a:pt x="236" y="19"/>
                </a:cubicBezTo>
                <a:cubicBezTo>
                  <a:pt x="233" y="21"/>
                  <a:pt x="231" y="18"/>
                  <a:pt x="229" y="16"/>
                </a:cubicBezTo>
                <a:cubicBezTo>
                  <a:pt x="228" y="17"/>
                  <a:pt x="226" y="18"/>
                  <a:pt x="226" y="21"/>
                </a:cubicBezTo>
                <a:cubicBezTo>
                  <a:pt x="226" y="18"/>
                  <a:pt x="224" y="20"/>
                  <a:pt x="224" y="17"/>
                </a:cubicBezTo>
                <a:cubicBezTo>
                  <a:pt x="223" y="20"/>
                  <a:pt x="222" y="14"/>
                  <a:pt x="221" y="17"/>
                </a:cubicBezTo>
                <a:cubicBezTo>
                  <a:pt x="219" y="17"/>
                  <a:pt x="219" y="13"/>
                  <a:pt x="218" y="12"/>
                </a:cubicBezTo>
                <a:cubicBezTo>
                  <a:pt x="216" y="12"/>
                  <a:pt x="214" y="10"/>
                  <a:pt x="213" y="15"/>
                </a:cubicBezTo>
                <a:cubicBezTo>
                  <a:pt x="213" y="10"/>
                  <a:pt x="210" y="14"/>
                  <a:pt x="209" y="11"/>
                </a:cubicBezTo>
                <a:cubicBezTo>
                  <a:pt x="208" y="11"/>
                  <a:pt x="207" y="14"/>
                  <a:pt x="206" y="10"/>
                </a:cubicBezTo>
                <a:cubicBezTo>
                  <a:pt x="206" y="10"/>
                  <a:pt x="204" y="10"/>
                  <a:pt x="204" y="9"/>
                </a:cubicBezTo>
                <a:cubicBezTo>
                  <a:pt x="204" y="9"/>
                  <a:pt x="203" y="10"/>
                  <a:pt x="203" y="10"/>
                </a:cubicBezTo>
                <a:cubicBezTo>
                  <a:pt x="202" y="9"/>
                  <a:pt x="201" y="11"/>
                  <a:pt x="200" y="8"/>
                </a:cubicBezTo>
                <a:cubicBezTo>
                  <a:pt x="199" y="8"/>
                  <a:pt x="199" y="8"/>
                  <a:pt x="199" y="8"/>
                </a:cubicBezTo>
                <a:cubicBezTo>
                  <a:pt x="198" y="11"/>
                  <a:pt x="196" y="11"/>
                  <a:pt x="194" y="11"/>
                </a:cubicBezTo>
                <a:cubicBezTo>
                  <a:pt x="193" y="17"/>
                  <a:pt x="190" y="12"/>
                  <a:pt x="189" y="15"/>
                </a:cubicBezTo>
                <a:cubicBezTo>
                  <a:pt x="187" y="11"/>
                  <a:pt x="187" y="11"/>
                  <a:pt x="187" y="11"/>
                </a:cubicBezTo>
                <a:cubicBezTo>
                  <a:pt x="184" y="9"/>
                  <a:pt x="186" y="19"/>
                  <a:pt x="183" y="17"/>
                </a:cubicBezTo>
                <a:cubicBezTo>
                  <a:pt x="183" y="17"/>
                  <a:pt x="182" y="14"/>
                  <a:pt x="181" y="15"/>
                </a:cubicBezTo>
                <a:cubicBezTo>
                  <a:pt x="179" y="16"/>
                  <a:pt x="177" y="10"/>
                  <a:pt x="175" y="10"/>
                </a:cubicBezTo>
                <a:cubicBezTo>
                  <a:pt x="175" y="15"/>
                  <a:pt x="173" y="12"/>
                  <a:pt x="172" y="13"/>
                </a:cubicBezTo>
                <a:cubicBezTo>
                  <a:pt x="170" y="7"/>
                  <a:pt x="167" y="10"/>
                  <a:pt x="166" y="4"/>
                </a:cubicBezTo>
                <a:cubicBezTo>
                  <a:pt x="163" y="4"/>
                  <a:pt x="162" y="7"/>
                  <a:pt x="161" y="10"/>
                </a:cubicBezTo>
                <a:cubicBezTo>
                  <a:pt x="161" y="12"/>
                  <a:pt x="160" y="13"/>
                  <a:pt x="160" y="15"/>
                </a:cubicBezTo>
                <a:cubicBezTo>
                  <a:pt x="160" y="12"/>
                  <a:pt x="158" y="12"/>
                  <a:pt x="158" y="10"/>
                </a:cubicBezTo>
                <a:cubicBezTo>
                  <a:pt x="157" y="11"/>
                  <a:pt x="157" y="11"/>
                  <a:pt x="157" y="11"/>
                </a:cubicBezTo>
                <a:cubicBezTo>
                  <a:pt x="157" y="10"/>
                  <a:pt x="156" y="10"/>
                  <a:pt x="156" y="8"/>
                </a:cubicBezTo>
                <a:cubicBezTo>
                  <a:pt x="155" y="10"/>
                  <a:pt x="153" y="10"/>
                  <a:pt x="153" y="12"/>
                </a:cubicBezTo>
                <a:cubicBezTo>
                  <a:pt x="153" y="11"/>
                  <a:pt x="152" y="10"/>
                  <a:pt x="151" y="11"/>
                </a:cubicBezTo>
                <a:cubicBezTo>
                  <a:pt x="152" y="11"/>
                  <a:pt x="151" y="12"/>
                  <a:pt x="151" y="12"/>
                </a:cubicBezTo>
                <a:cubicBezTo>
                  <a:pt x="151" y="11"/>
                  <a:pt x="151" y="11"/>
                  <a:pt x="151" y="11"/>
                </a:cubicBezTo>
                <a:cubicBezTo>
                  <a:pt x="149" y="17"/>
                  <a:pt x="147" y="10"/>
                  <a:pt x="146" y="9"/>
                </a:cubicBezTo>
                <a:cubicBezTo>
                  <a:pt x="143" y="15"/>
                  <a:pt x="143" y="15"/>
                  <a:pt x="143" y="15"/>
                </a:cubicBezTo>
                <a:cubicBezTo>
                  <a:pt x="143" y="14"/>
                  <a:pt x="142" y="13"/>
                  <a:pt x="142" y="11"/>
                </a:cubicBezTo>
                <a:cubicBezTo>
                  <a:pt x="141" y="12"/>
                  <a:pt x="141" y="12"/>
                  <a:pt x="141" y="12"/>
                </a:cubicBezTo>
                <a:cubicBezTo>
                  <a:pt x="141" y="13"/>
                  <a:pt x="141" y="13"/>
                  <a:pt x="140" y="14"/>
                </a:cubicBezTo>
                <a:cubicBezTo>
                  <a:pt x="140" y="13"/>
                  <a:pt x="140" y="12"/>
                  <a:pt x="139" y="12"/>
                </a:cubicBezTo>
                <a:cubicBezTo>
                  <a:pt x="137" y="15"/>
                  <a:pt x="135" y="13"/>
                  <a:pt x="133" y="15"/>
                </a:cubicBezTo>
                <a:cubicBezTo>
                  <a:pt x="131" y="8"/>
                  <a:pt x="127" y="16"/>
                  <a:pt x="126" y="13"/>
                </a:cubicBezTo>
                <a:cubicBezTo>
                  <a:pt x="123" y="11"/>
                  <a:pt x="123" y="6"/>
                  <a:pt x="120" y="3"/>
                </a:cubicBezTo>
                <a:cubicBezTo>
                  <a:pt x="120" y="8"/>
                  <a:pt x="119" y="4"/>
                  <a:pt x="118" y="8"/>
                </a:cubicBezTo>
                <a:cubicBezTo>
                  <a:pt x="118" y="6"/>
                  <a:pt x="116" y="10"/>
                  <a:pt x="116" y="6"/>
                </a:cubicBezTo>
                <a:cubicBezTo>
                  <a:pt x="115" y="5"/>
                  <a:pt x="114" y="9"/>
                  <a:pt x="113" y="8"/>
                </a:cubicBezTo>
                <a:cubicBezTo>
                  <a:pt x="113" y="10"/>
                  <a:pt x="113" y="11"/>
                  <a:pt x="112" y="12"/>
                </a:cubicBezTo>
                <a:cubicBezTo>
                  <a:pt x="109" y="11"/>
                  <a:pt x="107" y="9"/>
                  <a:pt x="104" y="10"/>
                </a:cubicBezTo>
                <a:cubicBezTo>
                  <a:pt x="103" y="18"/>
                  <a:pt x="99" y="11"/>
                  <a:pt x="97" y="14"/>
                </a:cubicBezTo>
                <a:cubicBezTo>
                  <a:pt x="96" y="11"/>
                  <a:pt x="94" y="16"/>
                  <a:pt x="93" y="11"/>
                </a:cubicBezTo>
                <a:cubicBezTo>
                  <a:pt x="88" y="12"/>
                  <a:pt x="85" y="14"/>
                  <a:pt x="79" y="12"/>
                </a:cubicBezTo>
                <a:cubicBezTo>
                  <a:pt x="79" y="10"/>
                  <a:pt x="77" y="9"/>
                  <a:pt x="77" y="10"/>
                </a:cubicBezTo>
                <a:cubicBezTo>
                  <a:pt x="74" y="15"/>
                  <a:pt x="71" y="4"/>
                  <a:pt x="68" y="11"/>
                </a:cubicBezTo>
                <a:cubicBezTo>
                  <a:pt x="68" y="8"/>
                  <a:pt x="65" y="11"/>
                  <a:pt x="66" y="6"/>
                </a:cubicBezTo>
                <a:cubicBezTo>
                  <a:pt x="63" y="9"/>
                  <a:pt x="60" y="0"/>
                  <a:pt x="57" y="4"/>
                </a:cubicBezTo>
                <a:cubicBezTo>
                  <a:pt x="56" y="0"/>
                  <a:pt x="54" y="9"/>
                  <a:pt x="52" y="2"/>
                </a:cubicBezTo>
                <a:cubicBezTo>
                  <a:pt x="51" y="4"/>
                  <a:pt x="51" y="4"/>
                  <a:pt x="51" y="4"/>
                </a:cubicBezTo>
                <a:cubicBezTo>
                  <a:pt x="51" y="3"/>
                  <a:pt x="50" y="2"/>
                  <a:pt x="50" y="1"/>
                </a:cubicBezTo>
                <a:cubicBezTo>
                  <a:pt x="49" y="0"/>
                  <a:pt x="49" y="4"/>
                  <a:pt x="48" y="4"/>
                </a:cubicBezTo>
                <a:cubicBezTo>
                  <a:pt x="48" y="5"/>
                  <a:pt x="48" y="5"/>
                  <a:pt x="48" y="5"/>
                </a:cubicBezTo>
                <a:cubicBezTo>
                  <a:pt x="44" y="9"/>
                  <a:pt x="44" y="9"/>
                  <a:pt x="44" y="9"/>
                </a:cubicBezTo>
                <a:cubicBezTo>
                  <a:pt x="43" y="8"/>
                  <a:pt x="42" y="7"/>
                  <a:pt x="42" y="9"/>
                </a:cubicBezTo>
                <a:cubicBezTo>
                  <a:pt x="42" y="10"/>
                  <a:pt x="42" y="10"/>
                  <a:pt x="42" y="10"/>
                </a:cubicBezTo>
                <a:cubicBezTo>
                  <a:pt x="42" y="12"/>
                  <a:pt x="42" y="12"/>
                  <a:pt x="42" y="12"/>
                </a:cubicBezTo>
                <a:cubicBezTo>
                  <a:pt x="41" y="11"/>
                  <a:pt x="41" y="10"/>
                  <a:pt x="41" y="9"/>
                </a:cubicBezTo>
                <a:cubicBezTo>
                  <a:pt x="34" y="9"/>
                  <a:pt x="34" y="9"/>
                  <a:pt x="34" y="9"/>
                </a:cubicBezTo>
                <a:cubicBezTo>
                  <a:pt x="33" y="9"/>
                  <a:pt x="33" y="14"/>
                  <a:pt x="32" y="11"/>
                </a:cubicBezTo>
                <a:cubicBezTo>
                  <a:pt x="30" y="14"/>
                  <a:pt x="30" y="14"/>
                  <a:pt x="30" y="14"/>
                </a:cubicBezTo>
                <a:cubicBezTo>
                  <a:pt x="30" y="13"/>
                  <a:pt x="30" y="13"/>
                  <a:pt x="30" y="13"/>
                </a:cubicBezTo>
                <a:cubicBezTo>
                  <a:pt x="28" y="17"/>
                  <a:pt x="28" y="17"/>
                  <a:pt x="28" y="17"/>
                </a:cubicBezTo>
                <a:cubicBezTo>
                  <a:pt x="28" y="16"/>
                  <a:pt x="28" y="16"/>
                  <a:pt x="28" y="16"/>
                </a:cubicBezTo>
                <a:cubicBezTo>
                  <a:pt x="25" y="21"/>
                  <a:pt x="25" y="21"/>
                  <a:pt x="25" y="21"/>
                </a:cubicBezTo>
                <a:cubicBezTo>
                  <a:pt x="24" y="23"/>
                  <a:pt x="23" y="19"/>
                  <a:pt x="22" y="19"/>
                </a:cubicBezTo>
                <a:cubicBezTo>
                  <a:pt x="21" y="24"/>
                  <a:pt x="19" y="26"/>
                  <a:pt x="18" y="30"/>
                </a:cubicBezTo>
                <a:cubicBezTo>
                  <a:pt x="16" y="29"/>
                  <a:pt x="14" y="30"/>
                  <a:pt x="13" y="31"/>
                </a:cubicBezTo>
                <a:cubicBezTo>
                  <a:pt x="12" y="35"/>
                  <a:pt x="11" y="35"/>
                  <a:pt x="9" y="36"/>
                </a:cubicBezTo>
                <a:cubicBezTo>
                  <a:pt x="9" y="42"/>
                  <a:pt x="7" y="45"/>
                  <a:pt x="5" y="43"/>
                </a:cubicBezTo>
                <a:cubicBezTo>
                  <a:pt x="2" y="43"/>
                  <a:pt x="6" y="50"/>
                  <a:pt x="3" y="47"/>
                </a:cubicBezTo>
                <a:cubicBezTo>
                  <a:pt x="4" y="53"/>
                  <a:pt x="2" y="57"/>
                  <a:pt x="2" y="61"/>
                </a:cubicBezTo>
                <a:cubicBezTo>
                  <a:pt x="2" y="61"/>
                  <a:pt x="2" y="61"/>
                  <a:pt x="2" y="61"/>
                </a:cubicBezTo>
                <a:cubicBezTo>
                  <a:pt x="1" y="75"/>
                  <a:pt x="1" y="75"/>
                  <a:pt x="1" y="75"/>
                </a:cubicBezTo>
                <a:cubicBezTo>
                  <a:pt x="1" y="75"/>
                  <a:pt x="1" y="75"/>
                  <a:pt x="1" y="75"/>
                </a:cubicBezTo>
                <a:cubicBezTo>
                  <a:pt x="1" y="78"/>
                  <a:pt x="0" y="85"/>
                  <a:pt x="2" y="87"/>
                </a:cubicBezTo>
                <a:cubicBezTo>
                  <a:pt x="1" y="89"/>
                  <a:pt x="1" y="89"/>
                  <a:pt x="1" y="89"/>
                </a:cubicBezTo>
                <a:cubicBezTo>
                  <a:pt x="2" y="91"/>
                  <a:pt x="2" y="91"/>
                  <a:pt x="2" y="91"/>
                </a:cubicBezTo>
                <a:cubicBezTo>
                  <a:pt x="2" y="91"/>
                  <a:pt x="2" y="92"/>
                  <a:pt x="2" y="93"/>
                </a:cubicBezTo>
                <a:cubicBezTo>
                  <a:pt x="7" y="96"/>
                  <a:pt x="8" y="109"/>
                  <a:pt x="10" y="114"/>
                </a:cubicBezTo>
                <a:cubicBezTo>
                  <a:pt x="13" y="115"/>
                  <a:pt x="16" y="113"/>
                  <a:pt x="19" y="117"/>
                </a:cubicBezTo>
                <a:cubicBezTo>
                  <a:pt x="19" y="118"/>
                  <a:pt x="19" y="118"/>
                  <a:pt x="19" y="118"/>
                </a:cubicBezTo>
                <a:cubicBezTo>
                  <a:pt x="20" y="117"/>
                  <a:pt x="21" y="118"/>
                  <a:pt x="22" y="120"/>
                </a:cubicBezTo>
                <a:cubicBezTo>
                  <a:pt x="25" y="117"/>
                  <a:pt x="23" y="124"/>
                  <a:pt x="26" y="124"/>
                </a:cubicBezTo>
                <a:cubicBezTo>
                  <a:pt x="25" y="125"/>
                  <a:pt x="25" y="125"/>
                  <a:pt x="25" y="125"/>
                </a:cubicBezTo>
                <a:cubicBezTo>
                  <a:pt x="25" y="126"/>
                  <a:pt x="25" y="126"/>
                  <a:pt x="25" y="126"/>
                </a:cubicBezTo>
                <a:cubicBezTo>
                  <a:pt x="26" y="126"/>
                  <a:pt x="26" y="126"/>
                  <a:pt x="26" y="126"/>
                </a:cubicBezTo>
                <a:cubicBezTo>
                  <a:pt x="26" y="125"/>
                  <a:pt x="26" y="125"/>
                  <a:pt x="26" y="125"/>
                </a:cubicBezTo>
                <a:cubicBezTo>
                  <a:pt x="26" y="125"/>
                  <a:pt x="26" y="126"/>
                  <a:pt x="26" y="127"/>
                </a:cubicBezTo>
                <a:cubicBezTo>
                  <a:pt x="27" y="127"/>
                  <a:pt x="29" y="124"/>
                  <a:pt x="29" y="128"/>
                </a:cubicBezTo>
                <a:cubicBezTo>
                  <a:pt x="31" y="131"/>
                  <a:pt x="33" y="123"/>
                  <a:pt x="34" y="128"/>
                </a:cubicBezTo>
                <a:cubicBezTo>
                  <a:pt x="38" y="129"/>
                  <a:pt x="41" y="128"/>
                  <a:pt x="44" y="127"/>
                </a:cubicBezTo>
                <a:cubicBezTo>
                  <a:pt x="44" y="127"/>
                  <a:pt x="44" y="127"/>
                  <a:pt x="44" y="127"/>
                </a:cubicBezTo>
                <a:cubicBezTo>
                  <a:pt x="45" y="126"/>
                  <a:pt x="46" y="130"/>
                  <a:pt x="47" y="130"/>
                </a:cubicBezTo>
                <a:cubicBezTo>
                  <a:pt x="47" y="126"/>
                  <a:pt x="50" y="127"/>
                  <a:pt x="50" y="124"/>
                </a:cubicBezTo>
                <a:cubicBezTo>
                  <a:pt x="55" y="117"/>
                  <a:pt x="56" y="132"/>
                  <a:pt x="60" y="130"/>
                </a:cubicBezTo>
                <a:cubicBezTo>
                  <a:pt x="62" y="124"/>
                  <a:pt x="62" y="133"/>
                  <a:pt x="64" y="132"/>
                </a:cubicBezTo>
                <a:cubicBezTo>
                  <a:pt x="68" y="131"/>
                  <a:pt x="71" y="136"/>
                  <a:pt x="74" y="132"/>
                </a:cubicBezTo>
                <a:cubicBezTo>
                  <a:pt x="75" y="133"/>
                  <a:pt x="75" y="134"/>
                  <a:pt x="76" y="134"/>
                </a:cubicBezTo>
                <a:cubicBezTo>
                  <a:pt x="77" y="128"/>
                  <a:pt x="80" y="131"/>
                  <a:pt x="83" y="131"/>
                </a:cubicBezTo>
                <a:cubicBezTo>
                  <a:pt x="86" y="127"/>
                  <a:pt x="90" y="133"/>
                  <a:pt x="94" y="129"/>
                </a:cubicBezTo>
                <a:cubicBezTo>
                  <a:pt x="94" y="130"/>
                  <a:pt x="94" y="130"/>
                  <a:pt x="94" y="131"/>
                </a:cubicBezTo>
                <a:cubicBezTo>
                  <a:pt x="95" y="131"/>
                  <a:pt x="95" y="131"/>
                  <a:pt x="95" y="132"/>
                </a:cubicBezTo>
                <a:cubicBezTo>
                  <a:pt x="95" y="133"/>
                  <a:pt x="95" y="133"/>
                  <a:pt x="95" y="133"/>
                </a:cubicBezTo>
                <a:cubicBezTo>
                  <a:pt x="100" y="128"/>
                  <a:pt x="105" y="136"/>
                  <a:pt x="111" y="133"/>
                </a:cubicBezTo>
                <a:cubicBezTo>
                  <a:pt x="112" y="134"/>
                  <a:pt x="112" y="134"/>
                  <a:pt x="112" y="134"/>
                </a:cubicBezTo>
                <a:cubicBezTo>
                  <a:pt x="112" y="133"/>
                  <a:pt x="112" y="133"/>
                  <a:pt x="112" y="133"/>
                </a:cubicBezTo>
                <a:cubicBezTo>
                  <a:pt x="113" y="133"/>
                  <a:pt x="113" y="133"/>
                  <a:pt x="113" y="133"/>
                </a:cubicBezTo>
                <a:cubicBezTo>
                  <a:pt x="113" y="131"/>
                  <a:pt x="116" y="134"/>
                  <a:pt x="115" y="130"/>
                </a:cubicBezTo>
                <a:cubicBezTo>
                  <a:pt x="116" y="132"/>
                  <a:pt x="116" y="132"/>
                  <a:pt x="116" y="132"/>
                </a:cubicBezTo>
                <a:cubicBezTo>
                  <a:pt x="117" y="133"/>
                  <a:pt x="117" y="131"/>
                  <a:pt x="118" y="131"/>
                </a:cubicBezTo>
                <a:cubicBezTo>
                  <a:pt x="118" y="130"/>
                  <a:pt x="118" y="130"/>
                  <a:pt x="118" y="130"/>
                </a:cubicBezTo>
                <a:cubicBezTo>
                  <a:pt x="118" y="126"/>
                  <a:pt x="120" y="127"/>
                  <a:pt x="121" y="127"/>
                </a:cubicBezTo>
                <a:cubicBezTo>
                  <a:pt x="121" y="126"/>
                  <a:pt x="121" y="126"/>
                  <a:pt x="121" y="126"/>
                </a:cubicBezTo>
                <a:cubicBezTo>
                  <a:pt x="122" y="125"/>
                  <a:pt x="124" y="124"/>
                  <a:pt x="126" y="124"/>
                </a:cubicBezTo>
                <a:cubicBezTo>
                  <a:pt x="126" y="123"/>
                  <a:pt x="126" y="122"/>
                  <a:pt x="127" y="122"/>
                </a:cubicBezTo>
                <a:cubicBezTo>
                  <a:pt x="127" y="122"/>
                  <a:pt x="127" y="122"/>
                  <a:pt x="127" y="122"/>
                </a:cubicBezTo>
                <a:cubicBezTo>
                  <a:pt x="128" y="123"/>
                  <a:pt x="130" y="123"/>
                  <a:pt x="131" y="122"/>
                </a:cubicBezTo>
                <a:cubicBezTo>
                  <a:pt x="133" y="124"/>
                  <a:pt x="135" y="120"/>
                  <a:pt x="137" y="123"/>
                </a:cubicBezTo>
                <a:cubicBezTo>
                  <a:pt x="138" y="122"/>
                  <a:pt x="138" y="123"/>
                  <a:pt x="139" y="123"/>
                </a:cubicBezTo>
                <a:cubicBezTo>
                  <a:pt x="140" y="122"/>
                  <a:pt x="142" y="124"/>
                  <a:pt x="142" y="123"/>
                </a:cubicBezTo>
                <a:cubicBezTo>
                  <a:pt x="143" y="123"/>
                  <a:pt x="143" y="123"/>
                  <a:pt x="144" y="124"/>
                </a:cubicBezTo>
                <a:cubicBezTo>
                  <a:pt x="144" y="125"/>
                  <a:pt x="146" y="125"/>
                  <a:pt x="147" y="124"/>
                </a:cubicBezTo>
                <a:cubicBezTo>
                  <a:pt x="149" y="126"/>
                  <a:pt x="152" y="126"/>
                  <a:pt x="154" y="128"/>
                </a:cubicBezTo>
                <a:cubicBezTo>
                  <a:pt x="155" y="127"/>
                  <a:pt x="155" y="127"/>
                  <a:pt x="155" y="127"/>
                </a:cubicBezTo>
                <a:cubicBezTo>
                  <a:pt x="155" y="127"/>
                  <a:pt x="155" y="127"/>
                  <a:pt x="155" y="128"/>
                </a:cubicBezTo>
                <a:cubicBezTo>
                  <a:pt x="154" y="129"/>
                  <a:pt x="156" y="130"/>
                  <a:pt x="157" y="131"/>
                </a:cubicBezTo>
                <a:cubicBezTo>
                  <a:pt x="159" y="131"/>
                  <a:pt x="161" y="133"/>
                  <a:pt x="162" y="134"/>
                </a:cubicBezTo>
                <a:cubicBezTo>
                  <a:pt x="163" y="134"/>
                  <a:pt x="163" y="133"/>
                  <a:pt x="164" y="133"/>
                </a:cubicBezTo>
                <a:cubicBezTo>
                  <a:pt x="164" y="133"/>
                  <a:pt x="164" y="133"/>
                  <a:pt x="164" y="133"/>
                </a:cubicBezTo>
                <a:cubicBezTo>
                  <a:pt x="163" y="135"/>
                  <a:pt x="165" y="135"/>
                  <a:pt x="166" y="135"/>
                </a:cubicBezTo>
                <a:cubicBezTo>
                  <a:pt x="166" y="135"/>
                  <a:pt x="166" y="135"/>
                  <a:pt x="166" y="135"/>
                </a:cubicBezTo>
                <a:cubicBezTo>
                  <a:pt x="167" y="134"/>
                  <a:pt x="169" y="134"/>
                  <a:pt x="170" y="135"/>
                </a:cubicBezTo>
                <a:cubicBezTo>
                  <a:pt x="171" y="135"/>
                  <a:pt x="172" y="136"/>
                  <a:pt x="173" y="135"/>
                </a:cubicBezTo>
                <a:cubicBezTo>
                  <a:pt x="174" y="135"/>
                  <a:pt x="174" y="136"/>
                  <a:pt x="174" y="137"/>
                </a:cubicBezTo>
                <a:cubicBezTo>
                  <a:pt x="175" y="136"/>
                  <a:pt x="176" y="138"/>
                  <a:pt x="176" y="137"/>
                </a:cubicBezTo>
                <a:cubicBezTo>
                  <a:pt x="177" y="141"/>
                  <a:pt x="179" y="138"/>
                  <a:pt x="180" y="139"/>
                </a:cubicBezTo>
                <a:cubicBezTo>
                  <a:pt x="182" y="138"/>
                  <a:pt x="183" y="141"/>
                  <a:pt x="184" y="141"/>
                </a:cubicBezTo>
                <a:cubicBezTo>
                  <a:pt x="186" y="141"/>
                  <a:pt x="185" y="139"/>
                  <a:pt x="186" y="139"/>
                </a:cubicBezTo>
                <a:cubicBezTo>
                  <a:pt x="187" y="139"/>
                  <a:pt x="187" y="140"/>
                  <a:pt x="189" y="140"/>
                </a:cubicBezTo>
                <a:cubicBezTo>
                  <a:pt x="189" y="141"/>
                  <a:pt x="189" y="141"/>
                  <a:pt x="189" y="141"/>
                </a:cubicBezTo>
                <a:cubicBezTo>
                  <a:pt x="189" y="141"/>
                  <a:pt x="189" y="141"/>
                  <a:pt x="189" y="141"/>
                </a:cubicBezTo>
                <a:cubicBezTo>
                  <a:pt x="191" y="140"/>
                  <a:pt x="191" y="140"/>
                  <a:pt x="193" y="140"/>
                </a:cubicBezTo>
                <a:cubicBezTo>
                  <a:pt x="194" y="139"/>
                  <a:pt x="195" y="140"/>
                  <a:pt x="196" y="139"/>
                </a:cubicBezTo>
                <a:cubicBezTo>
                  <a:pt x="196" y="137"/>
                  <a:pt x="198" y="137"/>
                  <a:pt x="199" y="135"/>
                </a:cubicBezTo>
                <a:cubicBezTo>
                  <a:pt x="199" y="135"/>
                  <a:pt x="199" y="135"/>
                  <a:pt x="200" y="135"/>
                </a:cubicBezTo>
                <a:cubicBezTo>
                  <a:pt x="200" y="136"/>
                  <a:pt x="200" y="136"/>
                  <a:pt x="200" y="136"/>
                </a:cubicBezTo>
                <a:cubicBezTo>
                  <a:pt x="200" y="137"/>
                  <a:pt x="201" y="138"/>
                  <a:pt x="201" y="137"/>
                </a:cubicBezTo>
                <a:cubicBezTo>
                  <a:pt x="201" y="137"/>
                  <a:pt x="202" y="137"/>
                  <a:pt x="202" y="138"/>
                </a:cubicBezTo>
                <a:cubicBezTo>
                  <a:pt x="203" y="137"/>
                  <a:pt x="205" y="139"/>
                  <a:pt x="204" y="136"/>
                </a:cubicBezTo>
                <a:cubicBezTo>
                  <a:pt x="205" y="136"/>
                  <a:pt x="206" y="137"/>
                  <a:pt x="207" y="137"/>
                </a:cubicBezTo>
                <a:cubicBezTo>
                  <a:pt x="208" y="138"/>
                  <a:pt x="209" y="136"/>
                  <a:pt x="210" y="137"/>
                </a:cubicBezTo>
                <a:cubicBezTo>
                  <a:pt x="211" y="138"/>
                  <a:pt x="213" y="137"/>
                  <a:pt x="213" y="138"/>
                </a:cubicBezTo>
                <a:cubicBezTo>
                  <a:pt x="214" y="138"/>
                  <a:pt x="215" y="138"/>
                  <a:pt x="215" y="138"/>
                </a:cubicBezTo>
                <a:cubicBezTo>
                  <a:pt x="217" y="136"/>
                  <a:pt x="219" y="138"/>
                  <a:pt x="220" y="137"/>
                </a:cubicBezTo>
                <a:cubicBezTo>
                  <a:pt x="221" y="136"/>
                  <a:pt x="222" y="138"/>
                  <a:pt x="223" y="139"/>
                </a:cubicBezTo>
                <a:cubicBezTo>
                  <a:pt x="224" y="139"/>
                  <a:pt x="224" y="137"/>
                  <a:pt x="226" y="138"/>
                </a:cubicBezTo>
                <a:cubicBezTo>
                  <a:pt x="226" y="139"/>
                  <a:pt x="229" y="139"/>
                  <a:pt x="230" y="140"/>
                </a:cubicBezTo>
                <a:cubicBezTo>
                  <a:pt x="230" y="139"/>
                  <a:pt x="232" y="139"/>
                  <a:pt x="233" y="138"/>
                </a:cubicBezTo>
                <a:cubicBezTo>
                  <a:pt x="234" y="139"/>
                  <a:pt x="234" y="139"/>
                  <a:pt x="234" y="139"/>
                </a:cubicBezTo>
                <a:cubicBezTo>
                  <a:pt x="236" y="139"/>
                  <a:pt x="236" y="136"/>
                  <a:pt x="238" y="135"/>
                </a:cubicBezTo>
                <a:cubicBezTo>
                  <a:pt x="238" y="135"/>
                  <a:pt x="238" y="135"/>
                  <a:pt x="238" y="135"/>
                </a:cubicBezTo>
                <a:cubicBezTo>
                  <a:pt x="239" y="135"/>
                  <a:pt x="238" y="136"/>
                  <a:pt x="238" y="136"/>
                </a:cubicBezTo>
                <a:cubicBezTo>
                  <a:pt x="239" y="137"/>
                  <a:pt x="241" y="136"/>
                  <a:pt x="242" y="136"/>
                </a:cubicBezTo>
                <a:cubicBezTo>
                  <a:pt x="242" y="137"/>
                  <a:pt x="240" y="137"/>
                  <a:pt x="242" y="137"/>
                </a:cubicBezTo>
                <a:cubicBezTo>
                  <a:pt x="243" y="139"/>
                  <a:pt x="243" y="136"/>
                  <a:pt x="244" y="137"/>
                </a:cubicBezTo>
                <a:cubicBezTo>
                  <a:pt x="245" y="137"/>
                  <a:pt x="244" y="137"/>
                  <a:pt x="245" y="136"/>
                </a:cubicBezTo>
                <a:cubicBezTo>
                  <a:pt x="245" y="136"/>
                  <a:pt x="245" y="135"/>
                  <a:pt x="246" y="136"/>
                </a:cubicBezTo>
                <a:cubicBezTo>
                  <a:pt x="246" y="136"/>
                  <a:pt x="246" y="137"/>
                  <a:pt x="246" y="137"/>
                </a:cubicBezTo>
                <a:cubicBezTo>
                  <a:pt x="246" y="138"/>
                  <a:pt x="246" y="139"/>
                  <a:pt x="247" y="138"/>
                </a:cubicBezTo>
                <a:cubicBezTo>
                  <a:pt x="247" y="137"/>
                  <a:pt x="249" y="138"/>
                  <a:pt x="250" y="136"/>
                </a:cubicBezTo>
                <a:cubicBezTo>
                  <a:pt x="250" y="137"/>
                  <a:pt x="250" y="136"/>
                  <a:pt x="251" y="136"/>
                </a:cubicBezTo>
                <a:cubicBezTo>
                  <a:pt x="252" y="135"/>
                  <a:pt x="252" y="138"/>
                  <a:pt x="252" y="138"/>
                </a:cubicBezTo>
                <a:cubicBezTo>
                  <a:pt x="253" y="138"/>
                  <a:pt x="255" y="139"/>
                  <a:pt x="255" y="138"/>
                </a:cubicBezTo>
                <a:cubicBezTo>
                  <a:pt x="257" y="138"/>
                  <a:pt x="258" y="136"/>
                  <a:pt x="259" y="137"/>
                </a:cubicBezTo>
                <a:cubicBezTo>
                  <a:pt x="259" y="135"/>
                  <a:pt x="261" y="135"/>
                  <a:pt x="262" y="136"/>
                </a:cubicBezTo>
                <a:cubicBezTo>
                  <a:pt x="262" y="137"/>
                  <a:pt x="262" y="137"/>
                  <a:pt x="262" y="137"/>
                </a:cubicBezTo>
                <a:cubicBezTo>
                  <a:pt x="265" y="136"/>
                  <a:pt x="265" y="136"/>
                  <a:pt x="265" y="136"/>
                </a:cubicBezTo>
                <a:cubicBezTo>
                  <a:pt x="266" y="138"/>
                  <a:pt x="268" y="135"/>
                  <a:pt x="269" y="136"/>
                </a:cubicBezTo>
                <a:cubicBezTo>
                  <a:pt x="269" y="138"/>
                  <a:pt x="271" y="136"/>
                  <a:pt x="273" y="137"/>
                </a:cubicBezTo>
                <a:cubicBezTo>
                  <a:pt x="273" y="136"/>
                  <a:pt x="274" y="136"/>
                  <a:pt x="275" y="136"/>
                </a:cubicBezTo>
                <a:cubicBezTo>
                  <a:pt x="275" y="137"/>
                  <a:pt x="275" y="137"/>
                  <a:pt x="275" y="138"/>
                </a:cubicBezTo>
                <a:cubicBezTo>
                  <a:pt x="276" y="137"/>
                  <a:pt x="277" y="138"/>
                  <a:pt x="278" y="138"/>
                </a:cubicBezTo>
                <a:cubicBezTo>
                  <a:pt x="279" y="138"/>
                  <a:pt x="280" y="137"/>
                  <a:pt x="280" y="136"/>
                </a:cubicBezTo>
                <a:cubicBezTo>
                  <a:pt x="281" y="136"/>
                  <a:pt x="281" y="136"/>
                  <a:pt x="282" y="137"/>
                </a:cubicBezTo>
                <a:cubicBezTo>
                  <a:pt x="282" y="137"/>
                  <a:pt x="282" y="136"/>
                  <a:pt x="283" y="136"/>
                </a:cubicBezTo>
                <a:cubicBezTo>
                  <a:pt x="283" y="136"/>
                  <a:pt x="284" y="137"/>
                  <a:pt x="284" y="138"/>
                </a:cubicBezTo>
                <a:cubicBezTo>
                  <a:pt x="285" y="138"/>
                  <a:pt x="286" y="139"/>
                  <a:pt x="286" y="138"/>
                </a:cubicBezTo>
                <a:cubicBezTo>
                  <a:pt x="287" y="138"/>
                  <a:pt x="289" y="137"/>
                  <a:pt x="289" y="138"/>
                </a:cubicBezTo>
                <a:cubicBezTo>
                  <a:pt x="290" y="138"/>
                  <a:pt x="290" y="137"/>
                  <a:pt x="292" y="137"/>
                </a:cubicBezTo>
                <a:cubicBezTo>
                  <a:pt x="292" y="138"/>
                  <a:pt x="292" y="139"/>
                  <a:pt x="291" y="140"/>
                </a:cubicBezTo>
                <a:cubicBezTo>
                  <a:pt x="292" y="142"/>
                  <a:pt x="293" y="141"/>
                  <a:pt x="294" y="142"/>
                </a:cubicBezTo>
                <a:cubicBezTo>
                  <a:pt x="295" y="143"/>
                  <a:pt x="295" y="141"/>
                  <a:pt x="297" y="141"/>
                </a:cubicBezTo>
                <a:cubicBezTo>
                  <a:pt x="297" y="141"/>
                  <a:pt x="298" y="142"/>
                  <a:pt x="299" y="141"/>
                </a:cubicBezTo>
                <a:cubicBezTo>
                  <a:pt x="299" y="141"/>
                  <a:pt x="300" y="141"/>
                  <a:pt x="301" y="142"/>
                </a:cubicBezTo>
                <a:cubicBezTo>
                  <a:pt x="302" y="142"/>
                  <a:pt x="303" y="143"/>
                  <a:pt x="304" y="142"/>
                </a:cubicBezTo>
                <a:cubicBezTo>
                  <a:pt x="304" y="141"/>
                  <a:pt x="306" y="142"/>
                  <a:pt x="306" y="140"/>
                </a:cubicBezTo>
                <a:cubicBezTo>
                  <a:pt x="307" y="142"/>
                  <a:pt x="308" y="140"/>
                  <a:pt x="309" y="140"/>
                </a:cubicBezTo>
                <a:cubicBezTo>
                  <a:pt x="309" y="138"/>
                  <a:pt x="311" y="139"/>
                  <a:pt x="310" y="137"/>
                </a:cubicBezTo>
                <a:cubicBezTo>
                  <a:pt x="311" y="138"/>
                  <a:pt x="312" y="138"/>
                  <a:pt x="313" y="138"/>
                </a:cubicBezTo>
                <a:cubicBezTo>
                  <a:pt x="313" y="137"/>
                  <a:pt x="314" y="139"/>
                  <a:pt x="315" y="138"/>
                </a:cubicBezTo>
                <a:cubicBezTo>
                  <a:pt x="315" y="138"/>
                  <a:pt x="317" y="138"/>
                  <a:pt x="317" y="137"/>
                </a:cubicBezTo>
                <a:cubicBezTo>
                  <a:pt x="318" y="138"/>
                  <a:pt x="319" y="137"/>
                  <a:pt x="319" y="137"/>
                </a:cubicBezTo>
                <a:cubicBezTo>
                  <a:pt x="319" y="136"/>
                  <a:pt x="319" y="135"/>
                  <a:pt x="319" y="135"/>
                </a:cubicBezTo>
                <a:cubicBezTo>
                  <a:pt x="319" y="133"/>
                  <a:pt x="320" y="135"/>
                  <a:pt x="321" y="134"/>
                </a:cubicBezTo>
                <a:cubicBezTo>
                  <a:pt x="321" y="132"/>
                  <a:pt x="323" y="134"/>
                  <a:pt x="323" y="132"/>
                </a:cubicBezTo>
                <a:cubicBezTo>
                  <a:pt x="325" y="133"/>
                  <a:pt x="327" y="131"/>
                  <a:pt x="330" y="133"/>
                </a:cubicBezTo>
                <a:cubicBezTo>
                  <a:pt x="330" y="132"/>
                  <a:pt x="330" y="132"/>
                  <a:pt x="330" y="132"/>
                </a:cubicBezTo>
                <a:cubicBezTo>
                  <a:pt x="330" y="130"/>
                  <a:pt x="332" y="132"/>
                  <a:pt x="333" y="131"/>
                </a:cubicBezTo>
                <a:cubicBezTo>
                  <a:pt x="334" y="134"/>
                  <a:pt x="336" y="132"/>
                  <a:pt x="337" y="132"/>
                </a:cubicBezTo>
                <a:cubicBezTo>
                  <a:pt x="338" y="132"/>
                  <a:pt x="338" y="132"/>
                  <a:pt x="338" y="132"/>
                </a:cubicBezTo>
                <a:cubicBezTo>
                  <a:pt x="338" y="133"/>
                  <a:pt x="338" y="133"/>
                  <a:pt x="338" y="133"/>
                </a:cubicBezTo>
                <a:cubicBezTo>
                  <a:pt x="338" y="133"/>
                  <a:pt x="337" y="133"/>
                  <a:pt x="337" y="133"/>
                </a:cubicBezTo>
                <a:cubicBezTo>
                  <a:pt x="338" y="137"/>
                  <a:pt x="338" y="137"/>
                  <a:pt x="338" y="137"/>
                </a:cubicBezTo>
                <a:cubicBezTo>
                  <a:pt x="340" y="135"/>
                  <a:pt x="341" y="138"/>
                  <a:pt x="343" y="137"/>
                </a:cubicBezTo>
                <a:cubicBezTo>
                  <a:pt x="343" y="138"/>
                  <a:pt x="344" y="139"/>
                  <a:pt x="344" y="140"/>
                </a:cubicBezTo>
                <a:cubicBezTo>
                  <a:pt x="345" y="140"/>
                  <a:pt x="346" y="140"/>
                  <a:pt x="347" y="139"/>
                </a:cubicBezTo>
                <a:cubicBezTo>
                  <a:pt x="347" y="139"/>
                  <a:pt x="348" y="138"/>
                  <a:pt x="347" y="138"/>
                </a:cubicBezTo>
                <a:cubicBezTo>
                  <a:pt x="347" y="137"/>
                  <a:pt x="348" y="136"/>
                  <a:pt x="349" y="136"/>
                </a:cubicBezTo>
                <a:cubicBezTo>
                  <a:pt x="349" y="136"/>
                  <a:pt x="349" y="136"/>
                  <a:pt x="349" y="137"/>
                </a:cubicBezTo>
                <a:cubicBezTo>
                  <a:pt x="350" y="137"/>
                  <a:pt x="351" y="137"/>
                  <a:pt x="351" y="136"/>
                </a:cubicBezTo>
                <a:cubicBezTo>
                  <a:pt x="351" y="135"/>
                  <a:pt x="352" y="136"/>
                  <a:pt x="353" y="137"/>
                </a:cubicBezTo>
                <a:cubicBezTo>
                  <a:pt x="351" y="137"/>
                  <a:pt x="349" y="137"/>
                  <a:pt x="349" y="139"/>
                </a:cubicBezTo>
                <a:cubicBezTo>
                  <a:pt x="349" y="140"/>
                  <a:pt x="349" y="139"/>
                  <a:pt x="349" y="139"/>
                </a:cubicBezTo>
                <a:cubicBezTo>
                  <a:pt x="351" y="139"/>
                  <a:pt x="351" y="139"/>
                  <a:pt x="351" y="139"/>
                </a:cubicBezTo>
                <a:cubicBezTo>
                  <a:pt x="352" y="138"/>
                  <a:pt x="354" y="138"/>
                  <a:pt x="354" y="137"/>
                </a:cubicBezTo>
                <a:cubicBezTo>
                  <a:pt x="355" y="137"/>
                  <a:pt x="356" y="135"/>
                  <a:pt x="357" y="136"/>
                </a:cubicBezTo>
                <a:cubicBezTo>
                  <a:pt x="357" y="136"/>
                  <a:pt x="357" y="137"/>
                  <a:pt x="357" y="137"/>
                </a:cubicBezTo>
                <a:cubicBezTo>
                  <a:pt x="358" y="139"/>
                  <a:pt x="360" y="138"/>
                  <a:pt x="362" y="138"/>
                </a:cubicBezTo>
                <a:cubicBezTo>
                  <a:pt x="362" y="137"/>
                  <a:pt x="361" y="137"/>
                  <a:pt x="362" y="136"/>
                </a:cubicBezTo>
                <a:cubicBezTo>
                  <a:pt x="362" y="136"/>
                  <a:pt x="363" y="135"/>
                  <a:pt x="364" y="136"/>
                </a:cubicBezTo>
                <a:cubicBezTo>
                  <a:pt x="364" y="133"/>
                  <a:pt x="366" y="130"/>
                  <a:pt x="366" y="128"/>
                </a:cubicBezTo>
                <a:cubicBezTo>
                  <a:pt x="368" y="128"/>
                  <a:pt x="368" y="127"/>
                  <a:pt x="369" y="127"/>
                </a:cubicBezTo>
                <a:cubicBezTo>
                  <a:pt x="370" y="127"/>
                  <a:pt x="370" y="126"/>
                  <a:pt x="370" y="126"/>
                </a:cubicBezTo>
                <a:cubicBezTo>
                  <a:pt x="370" y="123"/>
                  <a:pt x="374" y="125"/>
                  <a:pt x="374" y="122"/>
                </a:cubicBezTo>
                <a:cubicBezTo>
                  <a:pt x="375" y="123"/>
                  <a:pt x="375" y="121"/>
                  <a:pt x="376" y="121"/>
                </a:cubicBezTo>
                <a:cubicBezTo>
                  <a:pt x="376" y="120"/>
                  <a:pt x="378" y="119"/>
                  <a:pt x="378" y="118"/>
                </a:cubicBezTo>
                <a:cubicBezTo>
                  <a:pt x="377" y="116"/>
                  <a:pt x="379" y="116"/>
                  <a:pt x="378" y="115"/>
                </a:cubicBezTo>
                <a:cubicBezTo>
                  <a:pt x="378" y="113"/>
                  <a:pt x="381" y="113"/>
                  <a:pt x="382" y="112"/>
                </a:cubicBezTo>
                <a:cubicBezTo>
                  <a:pt x="381" y="111"/>
                  <a:pt x="383" y="110"/>
                  <a:pt x="382" y="109"/>
                </a:cubicBezTo>
                <a:cubicBezTo>
                  <a:pt x="383" y="109"/>
                  <a:pt x="383" y="108"/>
                  <a:pt x="384" y="108"/>
                </a:cubicBezTo>
                <a:cubicBezTo>
                  <a:pt x="383" y="106"/>
                  <a:pt x="384" y="104"/>
                  <a:pt x="385" y="101"/>
                </a:cubicBezTo>
                <a:cubicBezTo>
                  <a:pt x="386" y="101"/>
                  <a:pt x="386" y="101"/>
                  <a:pt x="386" y="100"/>
                </a:cubicBezTo>
                <a:cubicBezTo>
                  <a:pt x="385" y="100"/>
                  <a:pt x="385" y="100"/>
                  <a:pt x="385" y="100"/>
                </a:cubicBezTo>
                <a:cubicBezTo>
                  <a:pt x="383" y="100"/>
                  <a:pt x="386" y="100"/>
                  <a:pt x="386" y="98"/>
                </a:cubicBezTo>
                <a:cubicBezTo>
                  <a:pt x="386" y="98"/>
                  <a:pt x="386" y="98"/>
                  <a:pt x="385" y="98"/>
                </a:cubicBezTo>
                <a:cubicBezTo>
                  <a:pt x="384" y="97"/>
                  <a:pt x="386" y="97"/>
                  <a:pt x="386" y="96"/>
                </a:cubicBezTo>
                <a:cubicBezTo>
                  <a:pt x="385" y="96"/>
                  <a:pt x="387" y="94"/>
                  <a:pt x="386" y="94"/>
                </a:cubicBezTo>
                <a:cubicBezTo>
                  <a:pt x="387" y="92"/>
                  <a:pt x="385" y="92"/>
                  <a:pt x="385" y="90"/>
                </a:cubicBezTo>
                <a:cubicBezTo>
                  <a:pt x="385" y="90"/>
                  <a:pt x="385" y="89"/>
                  <a:pt x="385" y="89"/>
                </a:cubicBezTo>
                <a:cubicBezTo>
                  <a:pt x="386" y="80"/>
                  <a:pt x="391" y="77"/>
                  <a:pt x="391" y="66"/>
                </a:cubicBezTo>
                <a:cubicBezTo>
                  <a:pt x="393" y="68"/>
                  <a:pt x="393" y="68"/>
                  <a:pt x="393" y="68"/>
                </a:cubicBezTo>
                <a:cubicBezTo>
                  <a:pt x="395" y="61"/>
                  <a:pt x="392" y="61"/>
                  <a:pt x="394" y="5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a:p>
            <a:r>
              <a:rPr lang="zh-CN" altLang="en-US"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 </a:t>
            </a:r>
            <a:r>
              <a:rPr lang="en-US" altLang="zh-CN"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 </a:t>
            </a:r>
            <a:r>
              <a:rPr lang="zh-CN" altLang="en-US" sz="2000"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设计不够精准</a:t>
            </a:r>
          </a:p>
        </p:txBody>
      </p:sp>
      <p:sp>
        <p:nvSpPr>
          <p:cNvPr id="1048728" name="Freeform 11"/>
          <p:cNvSpPr/>
          <p:nvPr/>
        </p:nvSpPr>
        <p:spPr bwMode="auto">
          <a:xfrm>
            <a:off x="6303645" y="3642995"/>
            <a:ext cx="1956435" cy="93154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 h="143">
                <a:moveTo>
                  <a:pt x="394" y="54"/>
                </a:moveTo>
                <a:cubicBezTo>
                  <a:pt x="392" y="52"/>
                  <a:pt x="393" y="51"/>
                  <a:pt x="392" y="49"/>
                </a:cubicBezTo>
                <a:cubicBezTo>
                  <a:pt x="391" y="48"/>
                  <a:pt x="392" y="48"/>
                  <a:pt x="392" y="47"/>
                </a:cubicBezTo>
                <a:cubicBezTo>
                  <a:pt x="389" y="43"/>
                  <a:pt x="392" y="38"/>
                  <a:pt x="389" y="37"/>
                </a:cubicBezTo>
                <a:cubicBezTo>
                  <a:pt x="389" y="36"/>
                  <a:pt x="389" y="35"/>
                  <a:pt x="389" y="36"/>
                </a:cubicBezTo>
                <a:cubicBezTo>
                  <a:pt x="390" y="34"/>
                  <a:pt x="390" y="33"/>
                  <a:pt x="389" y="32"/>
                </a:cubicBezTo>
                <a:cubicBezTo>
                  <a:pt x="389" y="32"/>
                  <a:pt x="389" y="31"/>
                  <a:pt x="390" y="31"/>
                </a:cubicBezTo>
                <a:cubicBezTo>
                  <a:pt x="389" y="26"/>
                  <a:pt x="386" y="28"/>
                  <a:pt x="384" y="24"/>
                </a:cubicBezTo>
                <a:cubicBezTo>
                  <a:pt x="384" y="25"/>
                  <a:pt x="384" y="25"/>
                  <a:pt x="384" y="25"/>
                </a:cubicBezTo>
                <a:cubicBezTo>
                  <a:pt x="383" y="24"/>
                  <a:pt x="383" y="22"/>
                  <a:pt x="383" y="20"/>
                </a:cubicBezTo>
                <a:cubicBezTo>
                  <a:pt x="382" y="21"/>
                  <a:pt x="382" y="20"/>
                  <a:pt x="381" y="21"/>
                </a:cubicBezTo>
                <a:cubicBezTo>
                  <a:pt x="380" y="18"/>
                  <a:pt x="378" y="18"/>
                  <a:pt x="376" y="16"/>
                </a:cubicBezTo>
                <a:cubicBezTo>
                  <a:pt x="376" y="17"/>
                  <a:pt x="376" y="17"/>
                  <a:pt x="376" y="17"/>
                </a:cubicBezTo>
                <a:cubicBezTo>
                  <a:pt x="375" y="18"/>
                  <a:pt x="373" y="23"/>
                  <a:pt x="371" y="20"/>
                </a:cubicBezTo>
                <a:cubicBezTo>
                  <a:pt x="369" y="20"/>
                  <a:pt x="367" y="17"/>
                  <a:pt x="366" y="21"/>
                </a:cubicBezTo>
                <a:cubicBezTo>
                  <a:pt x="365" y="19"/>
                  <a:pt x="364" y="18"/>
                  <a:pt x="363" y="18"/>
                </a:cubicBezTo>
                <a:cubicBezTo>
                  <a:pt x="362" y="23"/>
                  <a:pt x="359" y="17"/>
                  <a:pt x="358" y="19"/>
                </a:cubicBezTo>
                <a:cubicBezTo>
                  <a:pt x="356" y="16"/>
                  <a:pt x="356" y="16"/>
                  <a:pt x="356" y="16"/>
                </a:cubicBezTo>
                <a:cubicBezTo>
                  <a:pt x="356" y="18"/>
                  <a:pt x="356" y="18"/>
                  <a:pt x="356" y="18"/>
                </a:cubicBezTo>
                <a:cubicBezTo>
                  <a:pt x="355" y="17"/>
                  <a:pt x="354" y="17"/>
                  <a:pt x="355" y="15"/>
                </a:cubicBezTo>
                <a:cubicBezTo>
                  <a:pt x="353" y="15"/>
                  <a:pt x="353" y="17"/>
                  <a:pt x="352" y="18"/>
                </a:cubicBezTo>
                <a:cubicBezTo>
                  <a:pt x="350" y="18"/>
                  <a:pt x="347" y="18"/>
                  <a:pt x="346" y="13"/>
                </a:cubicBezTo>
                <a:cubicBezTo>
                  <a:pt x="346" y="12"/>
                  <a:pt x="347" y="12"/>
                  <a:pt x="346" y="11"/>
                </a:cubicBezTo>
                <a:cubicBezTo>
                  <a:pt x="345" y="11"/>
                  <a:pt x="344" y="11"/>
                  <a:pt x="344" y="13"/>
                </a:cubicBezTo>
                <a:cubicBezTo>
                  <a:pt x="343" y="11"/>
                  <a:pt x="343" y="11"/>
                  <a:pt x="343" y="11"/>
                </a:cubicBezTo>
                <a:cubicBezTo>
                  <a:pt x="339" y="14"/>
                  <a:pt x="338" y="13"/>
                  <a:pt x="334" y="18"/>
                </a:cubicBezTo>
                <a:cubicBezTo>
                  <a:pt x="333" y="13"/>
                  <a:pt x="333" y="13"/>
                  <a:pt x="333" y="13"/>
                </a:cubicBezTo>
                <a:cubicBezTo>
                  <a:pt x="331" y="15"/>
                  <a:pt x="331" y="15"/>
                  <a:pt x="331" y="15"/>
                </a:cubicBezTo>
                <a:cubicBezTo>
                  <a:pt x="330" y="15"/>
                  <a:pt x="330" y="14"/>
                  <a:pt x="330" y="13"/>
                </a:cubicBezTo>
                <a:cubicBezTo>
                  <a:pt x="328" y="13"/>
                  <a:pt x="328" y="13"/>
                  <a:pt x="328" y="13"/>
                </a:cubicBezTo>
                <a:cubicBezTo>
                  <a:pt x="326" y="8"/>
                  <a:pt x="323" y="12"/>
                  <a:pt x="323" y="8"/>
                </a:cubicBezTo>
                <a:cubicBezTo>
                  <a:pt x="319" y="5"/>
                  <a:pt x="316" y="13"/>
                  <a:pt x="313" y="7"/>
                </a:cubicBezTo>
                <a:cubicBezTo>
                  <a:pt x="310" y="5"/>
                  <a:pt x="310" y="9"/>
                  <a:pt x="309" y="11"/>
                </a:cubicBezTo>
                <a:cubicBezTo>
                  <a:pt x="307" y="9"/>
                  <a:pt x="306" y="15"/>
                  <a:pt x="305" y="11"/>
                </a:cubicBezTo>
                <a:cubicBezTo>
                  <a:pt x="305" y="12"/>
                  <a:pt x="305" y="12"/>
                  <a:pt x="305" y="12"/>
                </a:cubicBezTo>
                <a:cubicBezTo>
                  <a:pt x="304" y="16"/>
                  <a:pt x="303" y="16"/>
                  <a:pt x="301" y="17"/>
                </a:cubicBezTo>
                <a:cubicBezTo>
                  <a:pt x="301" y="18"/>
                  <a:pt x="302" y="18"/>
                  <a:pt x="302" y="18"/>
                </a:cubicBezTo>
                <a:cubicBezTo>
                  <a:pt x="301" y="20"/>
                  <a:pt x="301" y="20"/>
                  <a:pt x="301" y="20"/>
                </a:cubicBezTo>
                <a:cubicBezTo>
                  <a:pt x="300" y="18"/>
                  <a:pt x="300" y="18"/>
                  <a:pt x="300" y="18"/>
                </a:cubicBezTo>
                <a:cubicBezTo>
                  <a:pt x="299" y="19"/>
                  <a:pt x="297" y="21"/>
                  <a:pt x="297" y="22"/>
                </a:cubicBezTo>
                <a:cubicBezTo>
                  <a:pt x="296" y="21"/>
                  <a:pt x="296" y="16"/>
                  <a:pt x="294" y="18"/>
                </a:cubicBezTo>
                <a:cubicBezTo>
                  <a:pt x="294" y="21"/>
                  <a:pt x="294" y="21"/>
                  <a:pt x="294" y="21"/>
                </a:cubicBezTo>
                <a:cubicBezTo>
                  <a:pt x="294" y="23"/>
                  <a:pt x="293" y="22"/>
                  <a:pt x="292" y="22"/>
                </a:cubicBezTo>
                <a:cubicBezTo>
                  <a:pt x="291" y="21"/>
                  <a:pt x="291" y="19"/>
                  <a:pt x="291" y="17"/>
                </a:cubicBezTo>
                <a:cubicBezTo>
                  <a:pt x="288" y="25"/>
                  <a:pt x="285" y="13"/>
                  <a:pt x="284" y="22"/>
                </a:cubicBezTo>
                <a:cubicBezTo>
                  <a:pt x="283" y="20"/>
                  <a:pt x="283" y="20"/>
                  <a:pt x="283" y="20"/>
                </a:cubicBezTo>
                <a:cubicBezTo>
                  <a:pt x="281" y="23"/>
                  <a:pt x="278" y="16"/>
                  <a:pt x="276" y="20"/>
                </a:cubicBezTo>
                <a:cubicBezTo>
                  <a:pt x="274" y="15"/>
                  <a:pt x="272" y="17"/>
                  <a:pt x="271" y="11"/>
                </a:cubicBezTo>
                <a:cubicBezTo>
                  <a:pt x="270" y="16"/>
                  <a:pt x="267" y="13"/>
                  <a:pt x="266" y="17"/>
                </a:cubicBezTo>
                <a:cubicBezTo>
                  <a:pt x="264" y="18"/>
                  <a:pt x="261" y="17"/>
                  <a:pt x="260" y="15"/>
                </a:cubicBezTo>
                <a:cubicBezTo>
                  <a:pt x="258" y="20"/>
                  <a:pt x="255" y="18"/>
                  <a:pt x="252" y="17"/>
                </a:cubicBezTo>
                <a:cubicBezTo>
                  <a:pt x="252" y="21"/>
                  <a:pt x="250" y="22"/>
                  <a:pt x="248" y="21"/>
                </a:cubicBezTo>
                <a:cubicBezTo>
                  <a:pt x="248" y="20"/>
                  <a:pt x="248" y="20"/>
                  <a:pt x="248" y="20"/>
                </a:cubicBezTo>
                <a:cubicBezTo>
                  <a:pt x="248" y="21"/>
                  <a:pt x="248" y="21"/>
                  <a:pt x="248" y="21"/>
                </a:cubicBezTo>
                <a:cubicBezTo>
                  <a:pt x="247" y="19"/>
                  <a:pt x="247" y="19"/>
                  <a:pt x="247" y="19"/>
                </a:cubicBezTo>
                <a:cubicBezTo>
                  <a:pt x="247" y="20"/>
                  <a:pt x="247" y="20"/>
                  <a:pt x="247" y="20"/>
                </a:cubicBezTo>
                <a:cubicBezTo>
                  <a:pt x="245" y="15"/>
                  <a:pt x="242" y="18"/>
                  <a:pt x="240" y="18"/>
                </a:cubicBezTo>
                <a:cubicBezTo>
                  <a:pt x="239" y="14"/>
                  <a:pt x="237" y="17"/>
                  <a:pt x="236" y="19"/>
                </a:cubicBezTo>
                <a:cubicBezTo>
                  <a:pt x="233" y="21"/>
                  <a:pt x="231" y="18"/>
                  <a:pt x="229" y="16"/>
                </a:cubicBezTo>
                <a:cubicBezTo>
                  <a:pt x="228" y="17"/>
                  <a:pt x="226" y="18"/>
                  <a:pt x="226" y="21"/>
                </a:cubicBezTo>
                <a:cubicBezTo>
                  <a:pt x="226" y="18"/>
                  <a:pt x="224" y="20"/>
                  <a:pt x="224" y="17"/>
                </a:cubicBezTo>
                <a:cubicBezTo>
                  <a:pt x="223" y="20"/>
                  <a:pt x="222" y="14"/>
                  <a:pt x="221" y="17"/>
                </a:cubicBezTo>
                <a:cubicBezTo>
                  <a:pt x="219" y="17"/>
                  <a:pt x="219" y="13"/>
                  <a:pt x="218" y="12"/>
                </a:cubicBezTo>
                <a:cubicBezTo>
                  <a:pt x="216" y="12"/>
                  <a:pt x="214" y="10"/>
                  <a:pt x="213" y="15"/>
                </a:cubicBezTo>
                <a:cubicBezTo>
                  <a:pt x="213" y="10"/>
                  <a:pt x="210" y="14"/>
                  <a:pt x="209" y="11"/>
                </a:cubicBezTo>
                <a:cubicBezTo>
                  <a:pt x="208" y="11"/>
                  <a:pt x="207" y="14"/>
                  <a:pt x="206" y="10"/>
                </a:cubicBezTo>
                <a:cubicBezTo>
                  <a:pt x="206" y="10"/>
                  <a:pt x="204" y="10"/>
                  <a:pt x="204" y="9"/>
                </a:cubicBezTo>
                <a:cubicBezTo>
                  <a:pt x="204" y="9"/>
                  <a:pt x="203" y="10"/>
                  <a:pt x="203" y="10"/>
                </a:cubicBezTo>
                <a:cubicBezTo>
                  <a:pt x="202" y="9"/>
                  <a:pt x="201" y="11"/>
                  <a:pt x="200" y="8"/>
                </a:cubicBezTo>
                <a:cubicBezTo>
                  <a:pt x="199" y="8"/>
                  <a:pt x="199" y="8"/>
                  <a:pt x="199" y="8"/>
                </a:cubicBezTo>
                <a:cubicBezTo>
                  <a:pt x="198" y="11"/>
                  <a:pt x="196" y="11"/>
                  <a:pt x="194" y="11"/>
                </a:cubicBezTo>
                <a:cubicBezTo>
                  <a:pt x="193" y="17"/>
                  <a:pt x="190" y="12"/>
                  <a:pt x="189" y="15"/>
                </a:cubicBezTo>
                <a:cubicBezTo>
                  <a:pt x="187" y="11"/>
                  <a:pt x="187" y="11"/>
                  <a:pt x="187" y="11"/>
                </a:cubicBezTo>
                <a:cubicBezTo>
                  <a:pt x="184" y="9"/>
                  <a:pt x="186" y="19"/>
                  <a:pt x="183" y="17"/>
                </a:cubicBezTo>
                <a:cubicBezTo>
                  <a:pt x="183" y="17"/>
                  <a:pt x="182" y="14"/>
                  <a:pt x="181" y="15"/>
                </a:cubicBezTo>
                <a:cubicBezTo>
                  <a:pt x="179" y="16"/>
                  <a:pt x="177" y="10"/>
                  <a:pt x="175" y="10"/>
                </a:cubicBezTo>
                <a:cubicBezTo>
                  <a:pt x="175" y="15"/>
                  <a:pt x="173" y="12"/>
                  <a:pt x="172" y="13"/>
                </a:cubicBezTo>
                <a:cubicBezTo>
                  <a:pt x="170" y="7"/>
                  <a:pt x="167" y="10"/>
                  <a:pt x="166" y="4"/>
                </a:cubicBezTo>
                <a:cubicBezTo>
                  <a:pt x="163" y="4"/>
                  <a:pt x="162" y="7"/>
                  <a:pt x="161" y="10"/>
                </a:cubicBezTo>
                <a:cubicBezTo>
                  <a:pt x="161" y="12"/>
                  <a:pt x="160" y="13"/>
                  <a:pt x="160" y="15"/>
                </a:cubicBezTo>
                <a:cubicBezTo>
                  <a:pt x="160" y="12"/>
                  <a:pt x="158" y="12"/>
                  <a:pt x="158" y="10"/>
                </a:cubicBezTo>
                <a:cubicBezTo>
                  <a:pt x="157" y="11"/>
                  <a:pt x="157" y="11"/>
                  <a:pt x="157" y="11"/>
                </a:cubicBezTo>
                <a:cubicBezTo>
                  <a:pt x="157" y="10"/>
                  <a:pt x="156" y="10"/>
                  <a:pt x="156" y="8"/>
                </a:cubicBezTo>
                <a:cubicBezTo>
                  <a:pt x="155" y="10"/>
                  <a:pt x="153" y="10"/>
                  <a:pt x="153" y="12"/>
                </a:cubicBezTo>
                <a:cubicBezTo>
                  <a:pt x="153" y="11"/>
                  <a:pt x="152" y="10"/>
                  <a:pt x="151" y="11"/>
                </a:cubicBezTo>
                <a:cubicBezTo>
                  <a:pt x="152" y="11"/>
                  <a:pt x="151" y="12"/>
                  <a:pt x="151" y="12"/>
                </a:cubicBezTo>
                <a:cubicBezTo>
                  <a:pt x="151" y="11"/>
                  <a:pt x="151" y="11"/>
                  <a:pt x="151" y="11"/>
                </a:cubicBezTo>
                <a:cubicBezTo>
                  <a:pt x="149" y="17"/>
                  <a:pt x="147" y="10"/>
                  <a:pt x="146" y="9"/>
                </a:cubicBezTo>
                <a:cubicBezTo>
                  <a:pt x="143" y="15"/>
                  <a:pt x="143" y="15"/>
                  <a:pt x="143" y="15"/>
                </a:cubicBezTo>
                <a:cubicBezTo>
                  <a:pt x="143" y="14"/>
                  <a:pt x="142" y="13"/>
                  <a:pt x="142" y="11"/>
                </a:cubicBezTo>
                <a:cubicBezTo>
                  <a:pt x="141" y="12"/>
                  <a:pt x="141" y="12"/>
                  <a:pt x="141" y="12"/>
                </a:cubicBezTo>
                <a:cubicBezTo>
                  <a:pt x="141" y="13"/>
                  <a:pt x="141" y="13"/>
                  <a:pt x="140" y="14"/>
                </a:cubicBezTo>
                <a:cubicBezTo>
                  <a:pt x="140" y="13"/>
                  <a:pt x="140" y="12"/>
                  <a:pt x="139" y="12"/>
                </a:cubicBezTo>
                <a:cubicBezTo>
                  <a:pt x="137" y="15"/>
                  <a:pt x="135" y="13"/>
                  <a:pt x="133" y="15"/>
                </a:cubicBezTo>
                <a:cubicBezTo>
                  <a:pt x="131" y="8"/>
                  <a:pt x="127" y="16"/>
                  <a:pt x="126" y="13"/>
                </a:cubicBezTo>
                <a:cubicBezTo>
                  <a:pt x="123" y="11"/>
                  <a:pt x="123" y="6"/>
                  <a:pt x="120" y="3"/>
                </a:cubicBezTo>
                <a:cubicBezTo>
                  <a:pt x="120" y="8"/>
                  <a:pt x="119" y="4"/>
                  <a:pt x="118" y="8"/>
                </a:cubicBezTo>
                <a:cubicBezTo>
                  <a:pt x="118" y="6"/>
                  <a:pt x="116" y="10"/>
                  <a:pt x="116" y="6"/>
                </a:cubicBezTo>
                <a:cubicBezTo>
                  <a:pt x="115" y="5"/>
                  <a:pt x="114" y="9"/>
                  <a:pt x="113" y="8"/>
                </a:cubicBezTo>
                <a:cubicBezTo>
                  <a:pt x="113" y="10"/>
                  <a:pt x="113" y="11"/>
                  <a:pt x="112" y="12"/>
                </a:cubicBezTo>
                <a:cubicBezTo>
                  <a:pt x="109" y="11"/>
                  <a:pt x="107" y="9"/>
                  <a:pt x="104" y="10"/>
                </a:cubicBezTo>
                <a:cubicBezTo>
                  <a:pt x="103" y="18"/>
                  <a:pt x="99" y="11"/>
                  <a:pt x="97" y="14"/>
                </a:cubicBezTo>
                <a:cubicBezTo>
                  <a:pt x="96" y="11"/>
                  <a:pt x="94" y="16"/>
                  <a:pt x="93" y="11"/>
                </a:cubicBezTo>
                <a:cubicBezTo>
                  <a:pt x="88" y="12"/>
                  <a:pt x="85" y="14"/>
                  <a:pt x="79" y="12"/>
                </a:cubicBezTo>
                <a:cubicBezTo>
                  <a:pt x="79" y="10"/>
                  <a:pt x="77" y="9"/>
                  <a:pt x="77" y="10"/>
                </a:cubicBezTo>
                <a:cubicBezTo>
                  <a:pt x="74" y="15"/>
                  <a:pt x="71" y="4"/>
                  <a:pt x="68" y="11"/>
                </a:cubicBezTo>
                <a:cubicBezTo>
                  <a:pt x="68" y="8"/>
                  <a:pt x="65" y="11"/>
                  <a:pt x="66" y="6"/>
                </a:cubicBezTo>
                <a:cubicBezTo>
                  <a:pt x="63" y="9"/>
                  <a:pt x="60" y="0"/>
                  <a:pt x="57" y="4"/>
                </a:cubicBezTo>
                <a:cubicBezTo>
                  <a:pt x="56" y="0"/>
                  <a:pt x="54" y="9"/>
                  <a:pt x="52" y="2"/>
                </a:cubicBezTo>
                <a:cubicBezTo>
                  <a:pt x="51" y="4"/>
                  <a:pt x="51" y="4"/>
                  <a:pt x="51" y="4"/>
                </a:cubicBezTo>
                <a:cubicBezTo>
                  <a:pt x="51" y="3"/>
                  <a:pt x="50" y="2"/>
                  <a:pt x="50" y="1"/>
                </a:cubicBezTo>
                <a:cubicBezTo>
                  <a:pt x="49" y="0"/>
                  <a:pt x="49" y="4"/>
                  <a:pt x="48" y="4"/>
                </a:cubicBezTo>
                <a:cubicBezTo>
                  <a:pt x="48" y="5"/>
                  <a:pt x="48" y="5"/>
                  <a:pt x="48" y="5"/>
                </a:cubicBezTo>
                <a:cubicBezTo>
                  <a:pt x="44" y="9"/>
                  <a:pt x="44" y="9"/>
                  <a:pt x="44" y="9"/>
                </a:cubicBezTo>
                <a:cubicBezTo>
                  <a:pt x="43" y="8"/>
                  <a:pt x="42" y="7"/>
                  <a:pt x="42" y="9"/>
                </a:cubicBezTo>
                <a:cubicBezTo>
                  <a:pt x="42" y="10"/>
                  <a:pt x="42" y="10"/>
                  <a:pt x="42" y="10"/>
                </a:cubicBezTo>
                <a:cubicBezTo>
                  <a:pt x="42" y="12"/>
                  <a:pt x="42" y="12"/>
                  <a:pt x="42" y="12"/>
                </a:cubicBezTo>
                <a:cubicBezTo>
                  <a:pt x="41" y="11"/>
                  <a:pt x="41" y="10"/>
                  <a:pt x="41" y="9"/>
                </a:cubicBezTo>
                <a:cubicBezTo>
                  <a:pt x="34" y="9"/>
                  <a:pt x="34" y="9"/>
                  <a:pt x="34" y="9"/>
                </a:cubicBezTo>
                <a:cubicBezTo>
                  <a:pt x="33" y="9"/>
                  <a:pt x="33" y="14"/>
                  <a:pt x="32" y="11"/>
                </a:cubicBezTo>
                <a:cubicBezTo>
                  <a:pt x="30" y="14"/>
                  <a:pt x="30" y="14"/>
                  <a:pt x="30" y="14"/>
                </a:cubicBezTo>
                <a:cubicBezTo>
                  <a:pt x="30" y="13"/>
                  <a:pt x="30" y="13"/>
                  <a:pt x="30" y="13"/>
                </a:cubicBezTo>
                <a:cubicBezTo>
                  <a:pt x="28" y="17"/>
                  <a:pt x="28" y="17"/>
                  <a:pt x="28" y="17"/>
                </a:cubicBezTo>
                <a:cubicBezTo>
                  <a:pt x="28" y="16"/>
                  <a:pt x="28" y="16"/>
                  <a:pt x="28" y="16"/>
                </a:cubicBezTo>
                <a:cubicBezTo>
                  <a:pt x="25" y="21"/>
                  <a:pt x="25" y="21"/>
                  <a:pt x="25" y="21"/>
                </a:cubicBezTo>
                <a:cubicBezTo>
                  <a:pt x="24" y="23"/>
                  <a:pt x="23" y="19"/>
                  <a:pt x="22" y="19"/>
                </a:cubicBezTo>
                <a:cubicBezTo>
                  <a:pt x="21" y="24"/>
                  <a:pt x="19" y="26"/>
                  <a:pt x="18" y="30"/>
                </a:cubicBezTo>
                <a:cubicBezTo>
                  <a:pt x="16" y="29"/>
                  <a:pt x="14" y="30"/>
                  <a:pt x="13" y="31"/>
                </a:cubicBezTo>
                <a:cubicBezTo>
                  <a:pt x="12" y="35"/>
                  <a:pt x="11" y="35"/>
                  <a:pt x="9" y="36"/>
                </a:cubicBezTo>
                <a:cubicBezTo>
                  <a:pt x="9" y="42"/>
                  <a:pt x="7" y="45"/>
                  <a:pt x="5" y="43"/>
                </a:cubicBezTo>
                <a:cubicBezTo>
                  <a:pt x="2" y="43"/>
                  <a:pt x="6" y="50"/>
                  <a:pt x="3" y="47"/>
                </a:cubicBezTo>
                <a:cubicBezTo>
                  <a:pt x="4" y="53"/>
                  <a:pt x="2" y="57"/>
                  <a:pt x="2" y="61"/>
                </a:cubicBezTo>
                <a:cubicBezTo>
                  <a:pt x="2" y="61"/>
                  <a:pt x="2" y="61"/>
                  <a:pt x="2" y="61"/>
                </a:cubicBezTo>
                <a:cubicBezTo>
                  <a:pt x="1" y="75"/>
                  <a:pt x="1" y="75"/>
                  <a:pt x="1" y="75"/>
                </a:cubicBezTo>
                <a:cubicBezTo>
                  <a:pt x="1" y="75"/>
                  <a:pt x="1" y="75"/>
                  <a:pt x="1" y="75"/>
                </a:cubicBezTo>
                <a:cubicBezTo>
                  <a:pt x="1" y="78"/>
                  <a:pt x="0" y="85"/>
                  <a:pt x="2" y="87"/>
                </a:cubicBezTo>
                <a:cubicBezTo>
                  <a:pt x="1" y="89"/>
                  <a:pt x="1" y="89"/>
                  <a:pt x="1" y="89"/>
                </a:cubicBezTo>
                <a:cubicBezTo>
                  <a:pt x="2" y="91"/>
                  <a:pt x="2" y="91"/>
                  <a:pt x="2" y="91"/>
                </a:cubicBezTo>
                <a:cubicBezTo>
                  <a:pt x="2" y="91"/>
                  <a:pt x="2" y="92"/>
                  <a:pt x="2" y="93"/>
                </a:cubicBezTo>
                <a:cubicBezTo>
                  <a:pt x="7" y="96"/>
                  <a:pt x="8" y="109"/>
                  <a:pt x="10" y="114"/>
                </a:cubicBezTo>
                <a:cubicBezTo>
                  <a:pt x="13" y="115"/>
                  <a:pt x="16" y="113"/>
                  <a:pt x="19" y="117"/>
                </a:cubicBezTo>
                <a:cubicBezTo>
                  <a:pt x="19" y="118"/>
                  <a:pt x="19" y="118"/>
                  <a:pt x="19" y="118"/>
                </a:cubicBezTo>
                <a:cubicBezTo>
                  <a:pt x="20" y="117"/>
                  <a:pt x="21" y="118"/>
                  <a:pt x="22" y="120"/>
                </a:cubicBezTo>
                <a:cubicBezTo>
                  <a:pt x="25" y="117"/>
                  <a:pt x="23" y="124"/>
                  <a:pt x="26" y="124"/>
                </a:cubicBezTo>
                <a:cubicBezTo>
                  <a:pt x="25" y="125"/>
                  <a:pt x="25" y="125"/>
                  <a:pt x="25" y="125"/>
                </a:cubicBezTo>
                <a:cubicBezTo>
                  <a:pt x="25" y="126"/>
                  <a:pt x="25" y="126"/>
                  <a:pt x="25" y="126"/>
                </a:cubicBezTo>
                <a:cubicBezTo>
                  <a:pt x="26" y="126"/>
                  <a:pt x="26" y="126"/>
                  <a:pt x="26" y="126"/>
                </a:cubicBezTo>
                <a:cubicBezTo>
                  <a:pt x="26" y="125"/>
                  <a:pt x="26" y="125"/>
                  <a:pt x="26" y="125"/>
                </a:cubicBezTo>
                <a:cubicBezTo>
                  <a:pt x="26" y="125"/>
                  <a:pt x="26" y="126"/>
                  <a:pt x="26" y="127"/>
                </a:cubicBezTo>
                <a:cubicBezTo>
                  <a:pt x="27" y="127"/>
                  <a:pt x="29" y="124"/>
                  <a:pt x="29" y="128"/>
                </a:cubicBezTo>
                <a:cubicBezTo>
                  <a:pt x="31" y="131"/>
                  <a:pt x="33" y="123"/>
                  <a:pt x="34" y="128"/>
                </a:cubicBezTo>
                <a:cubicBezTo>
                  <a:pt x="38" y="129"/>
                  <a:pt x="41" y="128"/>
                  <a:pt x="44" y="127"/>
                </a:cubicBezTo>
                <a:cubicBezTo>
                  <a:pt x="44" y="127"/>
                  <a:pt x="44" y="127"/>
                  <a:pt x="44" y="127"/>
                </a:cubicBezTo>
                <a:cubicBezTo>
                  <a:pt x="45" y="126"/>
                  <a:pt x="46" y="130"/>
                  <a:pt x="47" y="130"/>
                </a:cubicBezTo>
                <a:cubicBezTo>
                  <a:pt x="47" y="126"/>
                  <a:pt x="50" y="127"/>
                  <a:pt x="50" y="124"/>
                </a:cubicBezTo>
                <a:cubicBezTo>
                  <a:pt x="55" y="117"/>
                  <a:pt x="56" y="132"/>
                  <a:pt x="60" y="130"/>
                </a:cubicBezTo>
                <a:cubicBezTo>
                  <a:pt x="62" y="124"/>
                  <a:pt x="62" y="133"/>
                  <a:pt x="64" y="132"/>
                </a:cubicBezTo>
                <a:cubicBezTo>
                  <a:pt x="68" y="131"/>
                  <a:pt x="71" y="136"/>
                  <a:pt x="74" y="132"/>
                </a:cubicBezTo>
                <a:cubicBezTo>
                  <a:pt x="75" y="133"/>
                  <a:pt x="75" y="134"/>
                  <a:pt x="76" y="134"/>
                </a:cubicBezTo>
                <a:cubicBezTo>
                  <a:pt x="77" y="128"/>
                  <a:pt x="80" y="131"/>
                  <a:pt x="83" y="131"/>
                </a:cubicBezTo>
                <a:cubicBezTo>
                  <a:pt x="86" y="127"/>
                  <a:pt x="90" y="133"/>
                  <a:pt x="94" y="129"/>
                </a:cubicBezTo>
                <a:cubicBezTo>
                  <a:pt x="94" y="130"/>
                  <a:pt x="94" y="130"/>
                  <a:pt x="94" y="131"/>
                </a:cubicBezTo>
                <a:cubicBezTo>
                  <a:pt x="95" y="131"/>
                  <a:pt x="95" y="131"/>
                  <a:pt x="95" y="132"/>
                </a:cubicBezTo>
                <a:cubicBezTo>
                  <a:pt x="95" y="133"/>
                  <a:pt x="95" y="133"/>
                  <a:pt x="95" y="133"/>
                </a:cubicBezTo>
                <a:cubicBezTo>
                  <a:pt x="100" y="128"/>
                  <a:pt x="105" y="136"/>
                  <a:pt x="111" y="133"/>
                </a:cubicBezTo>
                <a:cubicBezTo>
                  <a:pt x="112" y="134"/>
                  <a:pt x="112" y="134"/>
                  <a:pt x="112" y="134"/>
                </a:cubicBezTo>
                <a:cubicBezTo>
                  <a:pt x="112" y="133"/>
                  <a:pt x="112" y="133"/>
                  <a:pt x="112" y="133"/>
                </a:cubicBezTo>
                <a:cubicBezTo>
                  <a:pt x="113" y="133"/>
                  <a:pt x="113" y="133"/>
                  <a:pt x="113" y="133"/>
                </a:cubicBezTo>
                <a:cubicBezTo>
                  <a:pt x="113" y="131"/>
                  <a:pt x="116" y="134"/>
                  <a:pt x="115" y="130"/>
                </a:cubicBezTo>
                <a:cubicBezTo>
                  <a:pt x="116" y="132"/>
                  <a:pt x="116" y="132"/>
                  <a:pt x="116" y="132"/>
                </a:cubicBezTo>
                <a:cubicBezTo>
                  <a:pt x="117" y="133"/>
                  <a:pt x="117" y="131"/>
                  <a:pt x="118" y="131"/>
                </a:cubicBezTo>
                <a:cubicBezTo>
                  <a:pt x="118" y="130"/>
                  <a:pt x="118" y="130"/>
                  <a:pt x="118" y="130"/>
                </a:cubicBezTo>
                <a:cubicBezTo>
                  <a:pt x="118" y="126"/>
                  <a:pt x="120" y="127"/>
                  <a:pt x="121" y="127"/>
                </a:cubicBezTo>
                <a:cubicBezTo>
                  <a:pt x="121" y="126"/>
                  <a:pt x="121" y="126"/>
                  <a:pt x="121" y="126"/>
                </a:cubicBezTo>
                <a:cubicBezTo>
                  <a:pt x="122" y="125"/>
                  <a:pt x="124" y="124"/>
                  <a:pt x="126" y="124"/>
                </a:cubicBezTo>
                <a:cubicBezTo>
                  <a:pt x="126" y="123"/>
                  <a:pt x="126" y="122"/>
                  <a:pt x="127" y="122"/>
                </a:cubicBezTo>
                <a:cubicBezTo>
                  <a:pt x="127" y="122"/>
                  <a:pt x="127" y="122"/>
                  <a:pt x="127" y="122"/>
                </a:cubicBezTo>
                <a:cubicBezTo>
                  <a:pt x="128" y="123"/>
                  <a:pt x="130" y="123"/>
                  <a:pt x="131" y="122"/>
                </a:cubicBezTo>
                <a:cubicBezTo>
                  <a:pt x="133" y="124"/>
                  <a:pt x="135" y="120"/>
                  <a:pt x="137" y="123"/>
                </a:cubicBezTo>
                <a:cubicBezTo>
                  <a:pt x="138" y="122"/>
                  <a:pt x="138" y="123"/>
                  <a:pt x="139" y="123"/>
                </a:cubicBezTo>
                <a:cubicBezTo>
                  <a:pt x="140" y="122"/>
                  <a:pt x="142" y="124"/>
                  <a:pt x="142" y="123"/>
                </a:cubicBezTo>
                <a:cubicBezTo>
                  <a:pt x="143" y="123"/>
                  <a:pt x="143" y="123"/>
                  <a:pt x="144" y="124"/>
                </a:cubicBezTo>
                <a:cubicBezTo>
                  <a:pt x="144" y="125"/>
                  <a:pt x="146" y="125"/>
                  <a:pt x="147" y="124"/>
                </a:cubicBezTo>
                <a:cubicBezTo>
                  <a:pt x="149" y="126"/>
                  <a:pt x="152" y="126"/>
                  <a:pt x="154" y="128"/>
                </a:cubicBezTo>
                <a:cubicBezTo>
                  <a:pt x="155" y="127"/>
                  <a:pt x="155" y="127"/>
                  <a:pt x="155" y="127"/>
                </a:cubicBezTo>
                <a:cubicBezTo>
                  <a:pt x="155" y="127"/>
                  <a:pt x="155" y="127"/>
                  <a:pt x="155" y="128"/>
                </a:cubicBezTo>
                <a:cubicBezTo>
                  <a:pt x="154" y="129"/>
                  <a:pt x="156" y="130"/>
                  <a:pt x="157" y="131"/>
                </a:cubicBezTo>
                <a:cubicBezTo>
                  <a:pt x="159" y="131"/>
                  <a:pt x="161" y="133"/>
                  <a:pt x="162" y="134"/>
                </a:cubicBezTo>
                <a:cubicBezTo>
                  <a:pt x="163" y="134"/>
                  <a:pt x="163" y="133"/>
                  <a:pt x="164" y="133"/>
                </a:cubicBezTo>
                <a:cubicBezTo>
                  <a:pt x="164" y="133"/>
                  <a:pt x="164" y="133"/>
                  <a:pt x="164" y="133"/>
                </a:cubicBezTo>
                <a:cubicBezTo>
                  <a:pt x="163" y="135"/>
                  <a:pt x="165" y="135"/>
                  <a:pt x="166" y="135"/>
                </a:cubicBezTo>
                <a:cubicBezTo>
                  <a:pt x="166" y="135"/>
                  <a:pt x="166" y="135"/>
                  <a:pt x="166" y="135"/>
                </a:cubicBezTo>
                <a:cubicBezTo>
                  <a:pt x="167" y="134"/>
                  <a:pt x="169" y="134"/>
                  <a:pt x="170" y="135"/>
                </a:cubicBezTo>
                <a:cubicBezTo>
                  <a:pt x="171" y="135"/>
                  <a:pt x="172" y="136"/>
                  <a:pt x="173" y="135"/>
                </a:cubicBezTo>
                <a:cubicBezTo>
                  <a:pt x="174" y="135"/>
                  <a:pt x="174" y="136"/>
                  <a:pt x="174" y="137"/>
                </a:cubicBezTo>
                <a:cubicBezTo>
                  <a:pt x="175" y="136"/>
                  <a:pt x="176" y="138"/>
                  <a:pt x="176" y="137"/>
                </a:cubicBezTo>
                <a:cubicBezTo>
                  <a:pt x="177" y="141"/>
                  <a:pt x="179" y="138"/>
                  <a:pt x="180" y="139"/>
                </a:cubicBezTo>
                <a:cubicBezTo>
                  <a:pt x="182" y="138"/>
                  <a:pt x="183" y="141"/>
                  <a:pt x="184" y="141"/>
                </a:cubicBezTo>
                <a:cubicBezTo>
                  <a:pt x="186" y="141"/>
                  <a:pt x="185" y="139"/>
                  <a:pt x="186" y="139"/>
                </a:cubicBezTo>
                <a:cubicBezTo>
                  <a:pt x="187" y="139"/>
                  <a:pt x="187" y="140"/>
                  <a:pt x="189" y="140"/>
                </a:cubicBezTo>
                <a:cubicBezTo>
                  <a:pt x="189" y="141"/>
                  <a:pt x="189" y="141"/>
                  <a:pt x="189" y="141"/>
                </a:cubicBezTo>
                <a:cubicBezTo>
                  <a:pt x="189" y="141"/>
                  <a:pt x="189" y="141"/>
                  <a:pt x="189" y="141"/>
                </a:cubicBezTo>
                <a:cubicBezTo>
                  <a:pt x="191" y="140"/>
                  <a:pt x="191" y="140"/>
                  <a:pt x="193" y="140"/>
                </a:cubicBezTo>
                <a:cubicBezTo>
                  <a:pt x="194" y="139"/>
                  <a:pt x="195" y="140"/>
                  <a:pt x="196" y="139"/>
                </a:cubicBezTo>
                <a:cubicBezTo>
                  <a:pt x="196" y="137"/>
                  <a:pt x="198" y="137"/>
                  <a:pt x="199" y="135"/>
                </a:cubicBezTo>
                <a:cubicBezTo>
                  <a:pt x="199" y="135"/>
                  <a:pt x="199" y="135"/>
                  <a:pt x="200" y="135"/>
                </a:cubicBezTo>
                <a:cubicBezTo>
                  <a:pt x="200" y="136"/>
                  <a:pt x="200" y="136"/>
                  <a:pt x="200" y="136"/>
                </a:cubicBezTo>
                <a:cubicBezTo>
                  <a:pt x="200" y="137"/>
                  <a:pt x="201" y="138"/>
                  <a:pt x="201" y="137"/>
                </a:cubicBezTo>
                <a:cubicBezTo>
                  <a:pt x="201" y="137"/>
                  <a:pt x="202" y="137"/>
                  <a:pt x="202" y="138"/>
                </a:cubicBezTo>
                <a:cubicBezTo>
                  <a:pt x="203" y="137"/>
                  <a:pt x="205" y="139"/>
                  <a:pt x="204" y="136"/>
                </a:cubicBezTo>
                <a:cubicBezTo>
                  <a:pt x="205" y="136"/>
                  <a:pt x="206" y="137"/>
                  <a:pt x="207" y="137"/>
                </a:cubicBezTo>
                <a:cubicBezTo>
                  <a:pt x="208" y="138"/>
                  <a:pt x="209" y="136"/>
                  <a:pt x="210" y="137"/>
                </a:cubicBezTo>
                <a:cubicBezTo>
                  <a:pt x="211" y="138"/>
                  <a:pt x="213" y="137"/>
                  <a:pt x="213" y="138"/>
                </a:cubicBezTo>
                <a:cubicBezTo>
                  <a:pt x="214" y="138"/>
                  <a:pt x="215" y="138"/>
                  <a:pt x="215" y="138"/>
                </a:cubicBezTo>
                <a:cubicBezTo>
                  <a:pt x="217" y="136"/>
                  <a:pt x="219" y="138"/>
                  <a:pt x="220" y="137"/>
                </a:cubicBezTo>
                <a:cubicBezTo>
                  <a:pt x="221" y="136"/>
                  <a:pt x="222" y="138"/>
                  <a:pt x="223" y="139"/>
                </a:cubicBezTo>
                <a:cubicBezTo>
                  <a:pt x="224" y="139"/>
                  <a:pt x="224" y="137"/>
                  <a:pt x="226" y="138"/>
                </a:cubicBezTo>
                <a:cubicBezTo>
                  <a:pt x="226" y="139"/>
                  <a:pt x="229" y="139"/>
                  <a:pt x="230" y="140"/>
                </a:cubicBezTo>
                <a:cubicBezTo>
                  <a:pt x="230" y="139"/>
                  <a:pt x="232" y="139"/>
                  <a:pt x="233" y="138"/>
                </a:cubicBezTo>
                <a:cubicBezTo>
                  <a:pt x="234" y="139"/>
                  <a:pt x="234" y="139"/>
                  <a:pt x="234" y="139"/>
                </a:cubicBezTo>
                <a:cubicBezTo>
                  <a:pt x="236" y="139"/>
                  <a:pt x="236" y="136"/>
                  <a:pt x="238" y="135"/>
                </a:cubicBezTo>
                <a:cubicBezTo>
                  <a:pt x="238" y="135"/>
                  <a:pt x="238" y="135"/>
                  <a:pt x="238" y="135"/>
                </a:cubicBezTo>
                <a:cubicBezTo>
                  <a:pt x="239" y="135"/>
                  <a:pt x="238" y="136"/>
                  <a:pt x="238" y="136"/>
                </a:cubicBezTo>
                <a:cubicBezTo>
                  <a:pt x="239" y="137"/>
                  <a:pt x="241" y="136"/>
                  <a:pt x="242" y="136"/>
                </a:cubicBezTo>
                <a:cubicBezTo>
                  <a:pt x="242" y="137"/>
                  <a:pt x="240" y="137"/>
                  <a:pt x="242" y="137"/>
                </a:cubicBezTo>
                <a:cubicBezTo>
                  <a:pt x="243" y="139"/>
                  <a:pt x="243" y="136"/>
                  <a:pt x="244" y="137"/>
                </a:cubicBezTo>
                <a:cubicBezTo>
                  <a:pt x="245" y="137"/>
                  <a:pt x="244" y="137"/>
                  <a:pt x="245" y="136"/>
                </a:cubicBezTo>
                <a:cubicBezTo>
                  <a:pt x="245" y="136"/>
                  <a:pt x="245" y="135"/>
                  <a:pt x="246" y="136"/>
                </a:cubicBezTo>
                <a:cubicBezTo>
                  <a:pt x="246" y="136"/>
                  <a:pt x="246" y="137"/>
                  <a:pt x="246" y="137"/>
                </a:cubicBezTo>
                <a:cubicBezTo>
                  <a:pt x="246" y="138"/>
                  <a:pt x="246" y="139"/>
                  <a:pt x="247" y="138"/>
                </a:cubicBezTo>
                <a:cubicBezTo>
                  <a:pt x="247" y="137"/>
                  <a:pt x="249" y="138"/>
                  <a:pt x="250" y="136"/>
                </a:cubicBezTo>
                <a:cubicBezTo>
                  <a:pt x="250" y="137"/>
                  <a:pt x="250" y="136"/>
                  <a:pt x="251" y="136"/>
                </a:cubicBezTo>
                <a:cubicBezTo>
                  <a:pt x="252" y="135"/>
                  <a:pt x="252" y="138"/>
                  <a:pt x="252" y="138"/>
                </a:cubicBezTo>
                <a:cubicBezTo>
                  <a:pt x="253" y="138"/>
                  <a:pt x="255" y="139"/>
                  <a:pt x="255" y="138"/>
                </a:cubicBezTo>
                <a:cubicBezTo>
                  <a:pt x="257" y="138"/>
                  <a:pt x="258" y="136"/>
                  <a:pt x="259" y="137"/>
                </a:cubicBezTo>
                <a:cubicBezTo>
                  <a:pt x="259" y="135"/>
                  <a:pt x="261" y="135"/>
                  <a:pt x="262" y="136"/>
                </a:cubicBezTo>
                <a:cubicBezTo>
                  <a:pt x="262" y="137"/>
                  <a:pt x="262" y="137"/>
                  <a:pt x="262" y="137"/>
                </a:cubicBezTo>
                <a:cubicBezTo>
                  <a:pt x="265" y="136"/>
                  <a:pt x="265" y="136"/>
                  <a:pt x="265" y="136"/>
                </a:cubicBezTo>
                <a:cubicBezTo>
                  <a:pt x="266" y="138"/>
                  <a:pt x="268" y="135"/>
                  <a:pt x="269" y="136"/>
                </a:cubicBezTo>
                <a:cubicBezTo>
                  <a:pt x="269" y="138"/>
                  <a:pt x="271" y="136"/>
                  <a:pt x="273" y="137"/>
                </a:cubicBezTo>
                <a:cubicBezTo>
                  <a:pt x="273" y="136"/>
                  <a:pt x="274" y="136"/>
                  <a:pt x="275" y="136"/>
                </a:cubicBezTo>
                <a:cubicBezTo>
                  <a:pt x="275" y="137"/>
                  <a:pt x="275" y="137"/>
                  <a:pt x="275" y="138"/>
                </a:cubicBezTo>
                <a:cubicBezTo>
                  <a:pt x="276" y="137"/>
                  <a:pt x="277" y="138"/>
                  <a:pt x="278" y="138"/>
                </a:cubicBezTo>
                <a:cubicBezTo>
                  <a:pt x="279" y="138"/>
                  <a:pt x="280" y="137"/>
                  <a:pt x="280" y="136"/>
                </a:cubicBezTo>
                <a:cubicBezTo>
                  <a:pt x="281" y="136"/>
                  <a:pt x="281" y="136"/>
                  <a:pt x="282" y="137"/>
                </a:cubicBezTo>
                <a:cubicBezTo>
                  <a:pt x="282" y="137"/>
                  <a:pt x="282" y="136"/>
                  <a:pt x="283" y="136"/>
                </a:cubicBezTo>
                <a:cubicBezTo>
                  <a:pt x="283" y="136"/>
                  <a:pt x="284" y="137"/>
                  <a:pt x="284" y="138"/>
                </a:cubicBezTo>
                <a:cubicBezTo>
                  <a:pt x="285" y="138"/>
                  <a:pt x="286" y="139"/>
                  <a:pt x="286" y="138"/>
                </a:cubicBezTo>
                <a:cubicBezTo>
                  <a:pt x="287" y="138"/>
                  <a:pt x="289" y="137"/>
                  <a:pt x="289" y="138"/>
                </a:cubicBezTo>
                <a:cubicBezTo>
                  <a:pt x="290" y="138"/>
                  <a:pt x="290" y="137"/>
                  <a:pt x="292" y="137"/>
                </a:cubicBezTo>
                <a:cubicBezTo>
                  <a:pt x="292" y="138"/>
                  <a:pt x="292" y="139"/>
                  <a:pt x="291" y="140"/>
                </a:cubicBezTo>
                <a:cubicBezTo>
                  <a:pt x="292" y="142"/>
                  <a:pt x="293" y="141"/>
                  <a:pt x="294" y="142"/>
                </a:cubicBezTo>
                <a:cubicBezTo>
                  <a:pt x="295" y="143"/>
                  <a:pt x="295" y="141"/>
                  <a:pt x="297" y="141"/>
                </a:cubicBezTo>
                <a:cubicBezTo>
                  <a:pt x="297" y="141"/>
                  <a:pt x="298" y="142"/>
                  <a:pt x="299" y="141"/>
                </a:cubicBezTo>
                <a:cubicBezTo>
                  <a:pt x="299" y="141"/>
                  <a:pt x="300" y="141"/>
                  <a:pt x="301" y="142"/>
                </a:cubicBezTo>
                <a:cubicBezTo>
                  <a:pt x="302" y="142"/>
                  <a:pt x="303" y="143"/>
                  <a:pt x="304" y="142"/>
                </a:cubicBezTo>
                <a:cubicBezTo>
                  <a:pt x="304" y="141"/>
                  <a:pt x="306" y="142"/>
                  <a:pt x="306" y="140"/>
                </a:cubicBezTo>
                <a:cubicBezTo>
                  <a:pt x="307" y="142"/>
                  <a:pt x="308" y="140"/>
                  <a:pt x="309" y="140"/>
                </a:cubicBezTo>
                <a:cubicBezTo>
                  <a:pt x="309" y="138"/>
                  <a:pt x="311" y="139"/>
                  <a:pt x="310" y="137"/>
                </a:cubicBezTo>
                <a:cubicBezTo>
                  <a:pt x="311" y="138"/>
                  <a:pt x="312" y="138"/>
                  <a:pt x="313" y="138"/>
                </a:cubicBezTo>
                <a:cubicBezTo>
                  <a:pt x="313" y="137"/>
                  <a:pt x="314" y="139"/>
                  <a:pt x="315" y="138"/>
                </a:cubicBezTo>
                <a:cubicBezTo>
                  <a:pt x="315" y="138"/>
                  <a:pt x="317" y="138"/>
                  <a:pt x="317" y="137"/>
                </a:cubicBezTo>
                <a:cubicBezTo>
                  <a:pt x="318" y="138"/>
                  <a:pt x="319" y="137"/>
                  <a:pt x="319" y="137"/>
                </a:cubicBezTo>
                <a:cubicBezTo>
                  <a:pt x="319" y="136"/>
                  <a:pt x="319" y="135"/>
                  <a:pt x="319" y="135"/>
                </a:cubicBezTo>
                <a:cubicBezTo>
                  <a:pt x="319" y="133"/>
                  <a:pt x="320" y="135"/>
                  <a:pt x="321" y="134"/>
                </a:cubicBezTo>
                <a:cubicBezTo>
                  <a:pt x="321" y="132"/>
                  <a:pt x="323" y="134"/>
                  <a:pt x="323" y="132"/>
                </a:cubicBezTo>
                <a:cubicBezTo>
                  <a:pt x="325" y="133"/>
                  <a:pt x="327" y="131"/>
                  <a:pt x="330" y="133"/>
                </a:cubicBezTo>
                <a:cubicBezTo>
                  <a:pt x="330" y="132"/>
                  <a:pt x="330" y="132"/>
                  <a:pt x="330" y="132"/>
                </a:cubicBezTo>
                <a:cubicBezTo>
                  <a:pt x="330" y="130"/>
                  <a:pt x="332" y="132"/>
                  <a:pt x="333" y="131"/>
                </a:cubicBezTo>
                <a:cubicBezTo>
                  <a:pt x="334" y="134"/>
                  <a:pt x="336" y="132"/>
                  <a:pt x="337" y="132"/>
                </a:cubicBezTo>
                <a:cubicBezTo>
                  <a:pt x="338" y="132"/>
                  <a:pt x="338" y="132"/>
                  <a:pt x="338" y="132"/>
                </a:cubicBezTo>
                <a:cubicBezTo>
                  <a:pt x="338" y="133"/>
                  <a:pt x="338" y="133"/>
                  <a:pt x="338" y="133"/>
                </a:cubicBezTo>
                <a:cubicBezTo>
                  <a:pt x="338" y="133"/>
                  <a:pt x="337" y="133"/>
                  <a:pt x="337" y="133"/>
                </a:cubicBezTo>
                <a:cubicBezTo>
                  <a:pt x="338" y="137"/>
                  <a:pt x="338" y="137"/>
                  <a:pt x="338" y="137"/>
                </a:cubicBezTo>
                <a:cubicBezTo>
                  <a:pt x="340" y="135"/>
                  <a:pt x="341" y="138"/>
                  <a:pt x="343" y="137"/>
                </a:cubicBezTo>
                <a:cubicBezTo>
                  <a:pt x="343" y="138"/>
                  <a:pt x="344" y="139"/>
                  <a:pt x="344" y="140"/>
                </a:cubicBezTo>
                <a:cubicBezTo>
                  <a:pt x="345" y="140"/>
                  <a:pt x="346" y="140"/>
                  <a:pt x="347" y="139"/>
                </a:cubicBezTo>
                <a:cubicBezTo>
                  <a:pt x="347" y="139"/>
                  <a:pt x="348" y="138"/>
                  <a:pt x="347" y="138"/>
                </a:cubicBezTo>
                <a:cubicBezTo>
                  <a:pt x="347" y="137"/>
                  <a:pt x="348" y="136"/>
                  <a:pt x="349" y="136"/>
                </a:cubicBezTo>
                <a:cubicBezTo>
                  <a:pt x="349" y="136"/>
                  <a:pt x="349" y="136"/>
                  <a:pt x="349" y="137"/>
                </a:cubicBezTo>
                <a:cubicBezTo>
                  <a:pt x="350" y="137"/>
                  <a:pt x="351" y="137"/>
                  <a:pt x="351" y="136"/>
                </a:cubicBezTo>
                <a:cubicBezTo>
                  <a:pt x="351" y="135"/>
                  <a:pt x="352" y="136"/>
                  <a:pt x="353" y="137"/>
                </a:cubicBezTo>
                <a:cubicBezTo>
                  <a:pt x="351" y="137"/>
                  <a:pt x="349" y="137"/>
                  <a:pt x="349" y="139"/>
                </a:cubicBezTo>
                <a:cubicBezTo>
                  <a:pt x="349" y="140"/>
                  <a:pt x="349" y="139"/>
                  <a:pt x="349" y="139"/>
                </a:cubicBezTo>
                <a:cubicBezTo>
                  <a:pt x="351" y="139"/>
                  <a:pt x="351" y="139"/>
                  <a:pt x="351" y="139"/>
                </a:cubicBezTo>
                <a:cubicBezTo>
                  <a:pt x="352" y="138"/>
                  <a:pt x="354" y="138"/>
                  <a:pt x="354" y="137"/>
                </a:cubicBezTo>
                <a:cubicBezTo>
                  <a:pt x="355" y="137"/>
                  <a:pt x="356" y="135"/>
                  <a:pt x="357" y="136"/>
                </a:cubicBezTo>
                <a:cubicBezTo>
                  <a:pt x="357" y="136"/>
                  <a:pt x="357" y="137"/>
                  <a:pt x="357" y="137"/>
                </a:cubicBezTo>
                <a:cubicBezTo>
                  <a:pt x="358" y="139"/>
                  <a:pt x="360" y="138"/>
                  <a:pt x="362" y="138"/>
                </a:cubicBezTo>
                <a:cubicBezTo>
                  <a:pt x="362" y="137"/>
                  <a:pt x="361" y="137"/>
                  <a:pt x="362" y="136"/>
                </a:cubicBezTo>
                <a:cubicBezTo>
                  <a:pt x="362" y="136"/>
                  <a:pt x="363" y="135"/>
                  <a:pt x="364" y="136"/>
                </a:cubicBezTo>
                <a:cubicBezTo>
                  <a:pt x="364" y="133"/>
                  <a:pt x="366" y="130"/>
                  <a:pt x="366" y="128"/>
                </a:cubicBezTo>
                <a:cubicBezTo>
                  <a:pt x="368" y="128"/>
                  <a:pt x="368" y="127"/>
                  <a:pt x="369" y="127"/>
                </a:cubicBezTo>
                <a:cubicBezTo>
                  <a:pt x="370" y="127"/>
                  <a:pt x="370" y="126"/>
                  <a:pt x="370" y="126"/>
                </a:cubicBezTo>
                <a:cubicBezTo>
                  <a:pt x="370" y="123"/>
                  <a:pt x="374" y="125"/>
                  <a:pt x="374" y="122"/>
                </a:cubicBezTo>
                <a:cubicBezTo>
                  <a:pt x="375" y="123"/>
                  <a:pt x="375" y="121"/>
                  <a:pt x="376" y="121"/>
                </a:cubicBezTo>
                <a:cubicBezTo>
                  <a:pt x="376" y="120"/>
                  <a:pt x="378" y="119"/>
                  <a:pt x="378" y="118"/>
                </a:cubicBezTo>
                <a:cubicBezTo>
                  <a:pt x="377" y="116"/>
                  <a:pt x="379" y="116"/>
                  <a:pt x="378" y="115"/>
                </a:cubicBezTo>
                <a:cubicBezTo>
                  <a:pt x="378" y="113"/>
                  <a:pt x="381" y="113"/>
                  <a:pt x="382" y="112"/>
                </a:cubicBezTo>
                <a:cubicBezTo>
                  <a:pt x="381" y="111"/>
                  <a:pt x="383" y="110"/>
                  <a:pt x="382" y="109"/>
                </a:cubicBezTo>
                <a:cubicBezTo>
                  <a:pt x="383" y="109"/>
                  <a:pt x="383" y="108"/>
                  <a:pt x="384" y="108"/>
                </a:cubicBezTo>
                <a:cubicBezTo>
                  <a:pt x="383" y="106"/>
                  <a:pt x="384" y="104"/>
                  <a:pt x="385" y="101"/>
                </a:cubicBezTo>
                <a:cubicBezTo>
                  <a:pt x="386" y="101"/>
                  <a:pt x="386" y="101"/>
                  <a:pt x="386" y="100"/>
                </a:cubicBezTo>
                <a:cubicBezTo>
                  <a:pt x="385" y="100"/>
                  <a:pt x="385" y="100"/>
                  <a:pt x="385" y="100"/>
                </a:cubicBezTo>
                <a:cubicBezTo>
                  <a:pt x="383" y="100"/>
                  <a:pt x="386" y="100"/>
                  <a:pt x="386" y="98"/>
                </a:cubicBezTo>
                <a:cubicBezTo>
                  <a:pt x="386" y="98"/>
                  <a:pt x="386" y="98"/>
                  <a:pt x="385" y="98"/>
                </a:cubicBezTo>
                <a:cubicBezTo>
                  <a:pt x="384" y="97"/>
                  <a:pt x="386" y="97"/>
                  <a:pt x="386" y="96"/>
                </a:cubicBezTo>
                <a:cubicBezTo>
                  <a:pt x="385" y="96"/>
                  <a:pt x="387" y="94"/>
                  <a:pt x="386" y="94"/>
                </a:cubicBezTo>
                <a:cubicBezTo>
                  <a:pt x="387" y="92"/>
                  <a:pt x="385" y="92"/>
                  <a:pt x="385" y="90"/>
                </a:cubicBezTo>
                <a:cubicBezTo>
                  <a:pt x="385" y="90"/>
                  <a:pt x="385" y="89"/>
                  <a:pt x="385" y="89"/>
                </a:cubicBezTo>
                <a:cubicBezTo>
                  <a:pt x="386" y="80"/>
                  <a:pt x="391" y="77"/>
                  <a:pt x="391" y="66"/>
                </a:cubicBezTo>
                <a:cubicBezTo>
                  <a:pt x="393" y="68"/>
                  <a:pt x="393" y="68"/>
                  <a:pt x="393" y="68"/>
                </a:cubicBezTo>
                <a:cubicBezTo>
                  <a:pt x="395" y="61"/>
                  <a:pt x="392" y="61"/>
                  <a:pt x="394" y="5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a:p>
            <a:r>
              <a:rPr lang="en-US" altLang="zh-CN" sz="2000" b="1"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 </a:t>
            </a:r>
            <a:r>
              <a:rPr lang="zh-CN" altLang="en-US" sz="2000" dirty="0">
                <a:solidFill>
                  <a:schemeClr val="bg1"/>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目标太过功利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20"/>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48715"/>
                                        </p:tgtEl>
                                        <p:attrNameLst>
                                          <p:attrName>style.visibility</p:attrName>
                                        </p:attrNameLst>
                                      </p:cBhvr>
                                      <p:to>
                                        <p:strVal val="visible"/>
                                      </p:to>
                                    </p:set>
                                    <p:animEffect transition="in" filter="randombar(horizontal)">
                                      <p:cBhvr>
                                        <p:cTn id="11" dur="500"/>
                                        <p:tgtEl>
                                          <p:spTgt spid="10487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48714"/>
                                        </p:tgtEl>
                                        <p:attrNameLst>
                                          <p:attrName>style.visibility</p:attrName>
                                        </p:attrNameLst>
                                      </p:cBhvr>
                                      <p:to>
                                        <p:strVal val="visible"/>
                                      </p:to>
                                    </p:set>
                                    <p:animEffect transition="in" filter="blinds(horizontal)">
                                      <p:cBhvr>
                                        <p:cTn id="16" dur="500"/>
                                        <p:tgtEl>
                                          <p:spTgt spid="10487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48718"/>
                                        </p:tgtEl>
                                        <p:attrNameLst>
                                          <p:attrName>style.visibility</p:attrName>
                                        </p:attrNameLst>
                                      </p:cBhvr>
                                      <p:to>
                                        <p:strVal val="visible"/>
                                      </p:to>
                                    </p:set>
                                    <p:animEffect transition="in" filter="randombar(horizontal)">
                                      <p:cBhvr>
                                        <p:cTn id="21" dur="500"/>
                                        <p:tgtEl>
                                          <p:spTgt spid="104871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716"/>
                                        </p:tgtEl>
                                        <p:attrNameLst>
                                          <p:attrName>style.visibility</p:attrName>
                                        </p:attrNameLst>
                                      </p:cBhvr>
                                      <p:to>
                                        <p:strVal val="visible"/>
                                      </p:to>
                                    </p:set>
                                    <p:animEffect transition="in" filter="blinds(horizontal)">
                                      <p:cBhvr>
                                        <p:cTn id="26" dur="500"/>
                                        <p:tgtEl>
                                          <p:spTgt spid="10487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48717"/>
                                        </p:tgtEl>
                                        <p:attrNameLst>
                                          <p:attrName>style.visibility</p:attrName>
                                        </p:attrNameLst>
                                      </p:cBhvr>
                                      <p:to>
                                        <p:strVal val="visible"/>
                                      </p:to>
                                    </p:set>
                                    <p:animEffect transition="in" filter="randombar(horizontal)">
                                      <p:cBhvr>
                                        <p:cTn id="31" dur="500"/>
                                        <p:tgtEl>
                                          <p:spTgt spid="10487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721"/>
                                        </p:tgtEl>
                                        <p:attrNameLst>
                                          <p:attrName>style.visibility</p:attrName>
                                        </p:attrNameLst>
                                      </p:cBhvr>
                                      <p:to>
                                        <p:strVal val="visible"/>
                                      </p:to>
                                    </p:set>
                                    <p:animEffect transition="in" filter="blinds(horizontal)">
                                      <p:cBhvr>
                                        <p:cTn id="36" dur="500"/>
                                        <p:tgtEl>
                                          <p:spTgt spid="10487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48722"/>
                                        </p:tgtEl>
                                        <p:attrNameLst>
                                          <p:attrName>style.visibility</p:attrName>
                                        </p:attrNameLst>
                                      </p:cBhvr>
                                      <p:to>
                                        <p:strVal val="visible"/>
                                      </p:to>
                                    </p:set>
                                    <p:anim calcmode="lin" valueType="num">
                                      <p:cBhvr additive="base">
                                        <p:cTn id="41" dur="500" fill="hold"/>
                                        <p:tgtEl>
                                          <p:spTgt spid="1048722"/>
                                        </p:tgtEl>
                                        <p:attrNameLst>
                                          <p:attrName>ppt_x</p:attrName>
                                        </p:attrNameLst>
                                      </p:cBhvr>
                                      <p:tavLst>
                                        <p:tav tm="0">
                                          <p:val>
                                            <p:strVal val="0-#ppt_w/2"/>
                                          </p:val>
                                        </p:tav>
                                        <p:tav tm="100000">
                                          <p:val>
                                            <p:strVal val="#ppt_x"/>
                                          </p:val>
                                        </p:tav>
                                      </p:tavLst>
                                    </p:anim>
                                    <p:anim calcmode="lin" valueType="num">
                                      <p:cBhvr additive="base">
                                        <p:cTn id="42" dur="500" fill="hold"/>
                                        <p:tgtEl>
                                          <p:spTgt spid="10487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48723"/>
                                        </p:tgtEl>
                                        <p:attrNameLst>
                                          <p:attrName>style.visibility</p:attrName>
                                        </p:attrNameLst>
                                      </p:cBhvr>
                                      <p:to>
                                        <p:strVal val="visible"/>
                                      </p:to>
                                    </p:set>
                                    <p:anim calcmode="lin" valueType="num">
                                      <p:cBhvr additive="base">
                                        <p:cTn id="47" dur="500" fill="hold"/>
                                        <p:tgtEl>
                                          <p:spTgt spid="1048723"/>
                                        </p:tgtEl>
                                        <p:attrNameLst>
                                          <p:attrName>ppt_x</p:attrName>
                                        </p:attrNameLst>
                                      </p:cBhvr>
                                      <p:tavLst>
                                        <p:tav tm="0">
                                          <p:val>
                                            <p:strVal val="0-#ppt_w/2"/>
                                          </p:val>
                                        </p:tav>
                                        <p:tav tm="100000">
                                          <p:val>
                                            <p:strVal val="#ppt_x"/>
                                          </p:val>
                                        </p:tav>
                                      </p:tavLst>
                                    </p:anim>
                                    <p:anim calcmode="lin" valueType="num">
                                      <p:cBhvr additive="base">
                                        <p:cTn id="48" dur="500" fill="hold"/>
                                        <p:tgtEl>
                                          <p:spTgt spid="104872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048724"/>
                                        </p:tgtEl>
                                        <p:attrNameLst>
                                          <p:attrName>style.visibility</p:attrName>
                                        </p:attrNameLst>
                                      </p:cBhvr>
                                      <p:to>
                                        <p:strVal val="visible"/>
                                      </p:to>
                                    </p:set>
                                    <p:anim calcmode="lin" valueType="num">
                                      <p:cBhvr additive="base">
                                        <p:cTn id="53" dur="500" fill="hold"/>
                                        <p:tgtEl>
                                          <p:spTgt spid="1048724"/>
                                        </p:tgtEl>
                                        <p:attrNameLst>
                                          <p:attrName>ppt_x</p:attrName>
                                        </p:attrNameLst>
                                      </p:cBhvr>
                                      <p:tavLst>
                                        <p:tav tm="0">
                                          <p:val>
                                            <p:strVal val="1+#ppt_w/2"/>
                                          </p:val>
                                        </p:tav>
                                        <p:tav tm="100000">
                                          <p:val>
                                            <p:strVal val="#ppt_x"/>
                                          </p:val>
                                        </p:tav>
                                      </p:tavLst>
                                    </p:anim>
                                    <p:anim calcmode="lin" valueType="num">
                                      <p:cBhvr additive="base">
                                        <p:cTn id="54" dur="500" fill="hold"/>
                                        <p:tgtEl>
                                          <p:spTgt spid="104872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048725"/>
                                        </p:tgtEl>
                                        <p:attrNameLst>
                                          <p:attrName>style.visibility</p:attrName>
                                        </p:attrNameLst>
                                      </p:cBhvr>
                                      <p:to>
                                        <p:strVal val="visible"/>
                                      </p:to>
                                    </p:set>
                                    <p:anim calcmode="lin" valueType="num">
                                      <p:cBhvr additive="base">
                                        <p:cTn id="59" dur="500" fill="hold"/>
                                        <p:tgtEl>
                                          <p:spTgt spid="1048725"/>
                                        </p:tgtEl>
                                        <p:attrNameLst>
                                          <p:attrName>ppt_x</p:attrName>
                                        </p:attrNameLst>
                                      </p:cBhvr>
                                      <p:tavLst>
                                        <p:tav tm="0">
                                          <p:val>
                                            <p:strVal val="1+#ppt_w/2"/>
                                          </p:val>
                                        </p:tav>
                                        <p:tav tm="100000">
                                          <p:val>
                                            <p:strVal val="#ppt_x"/>
                                          </p:val>
                                        </p:tav>
                                      </p:tavLst>
                                    </p:anim>
                                    <p:anim calcmode="lin" valueType="num">
                                      <p:cBhvr additive="base">
                                        <p:cTn id="60" dur="500" fill="hold"/>
                                        <p:tgtEl>
                                          <p:spTgt spid="104872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48726"/>
                                        </p:tgtEl>
                                        <p:attrNameLst>
                                          <p:attrName>style.visibility</p:attrName>
                                        </p:attrNameLst>
                                      </p:cBhvr>
                                      <p:to>
                                        <p:strVal val="visible"/>
                                      </p:to>
                                    </p:set>
                                    <p:anim calcmode="lin" valueType="num">
                                      <p:cBhvr additive="base">
                                        <p:cTn id="65" dur="500" fill="hold"/>
                                        <p:tgtEl>
                                          <p:spTgt spid="1048726"/>
                                        </p:tgtEl>
                                        <p:attrNameLst>
                                          <p:attrName>ppt_x</p:attrName>
                                        </p:attrNameLst>
                                      </p:cBhvr>
                                      <p:tavLst>
                                        <p:tav tm="0">
                                          <p:val>
                                            <p:strVal val="#ppt_x"/>
                                          </p:val>
                                        </p:tav>
                                        <p:tav tm="100000">
                                          <p:val>
                                            <p:strVal val="#ppt_x"/>
                                          </p:val>
                                        </p:tav>
                                      </p:tavLst>
                                    </p:anim>
                                    <p:anim calcmode="lin" valueType="num">
                                      <p:cBhvr additive="base">
                                        <p:cTn id="66" dur="500" fill="hold"/>
                                        <p:tgtEl>
                                          <p:spTgt spid="104872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048727"/>
                                        </p:tgtEl>
                                        <p:attrNameLst>
                                          <p:attrName>style.visibility</p:attrName>
                                        </p:attrNameLst>
                                      </p:cBhvr>
                                      <p:to>
                                        <p:strVal val="visible"/>
                                      </p:to>
                                    </p:set>
                                    <p:anim calcmode="lin" valueType="num">
                                      <p:cBhvr additive="base">
                                        <p:cTn id="71" dur="500" fill="hold"/>
                                        <p:tgtEl>
                                          <p:spTgt spid="1048727"/>
                                        </p:tgtEl>
                                        <p:attrNameLst>
                                          <p:attrName>ppt_x</p:attrName>
                                        </p:attrNameLst>
                                      </p:cBhvr>
                                      <p:tavLst>
                                        <p:tav tm="0">
                                          <p:val>
                                            <p:strVal val="#ppt_x"/>
                                          </p:val>
                                        </p:tav>
                                        <p:tav tm="100000">
                                          <p:val>
                                            <p:strVal val="#ppt_x"/>
                                          </p:val>
                                        </p:tav>
                                      </p:tavLst>
                                    </p:anim>
                                    <p:anim calcmode="lin" valueType="num">
                                      <p:cBhvr additive="base">
                                        <p:cTn id="72" dur="500" fill="hold"/>
                                        <p:tgtEl>
                                          <p:spTgt spid="10487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048728"/>
                                        </p:tgtEl>
                                        <p:attrNameLst>
                                          <p:attrName>style.visibility</p:attrName>
                                        </p:attrNameLst>
                                      </p:cBhvr>
                                      <p:to>
                                        <p:strVal val="visible"/>
                                      </p:to>
                                    </p:set>
                                    <p:anim calcmode="lin" valueType="num">
                                      <p:cBhvr additive="base">
                                        <p:cTn id="77" dur="500" fill="hold"/>
                                        <p:tgtEl>
                                          <p:spTgt spid="1048728"/>
                                        </p:tgtEl>
                                        <p:attrNameLst>
                                          <p:attrName>ppt_x</p:attrName>
                                        </p:attrNameLst>
                                      </p:cBhvr>
                                      <p:tavLst>
                                        <p:tav tm="0">
                                          <p:val>
                                            <p:strVal val="#ppt_x"/>
                                          </p:val>
                                        </p:tav>
                                        <p:tav tm="100000">
                                          <p:val>
                                            <p:strVal val="#ppt_x"/>
                                          </p:val>
                                        </p:tav>
                                      </p:tavLst>
                                    </p:anim>
                                    <p:anim calcmode="lin" valueType="num">
                                      <p:cBhvr additive="base">
                                        <p:cTn id="78" dur="500" fill="hold"/>
                                        <p:tgtEl>
                                          <p:spTgt spid="10487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4" grpId="0"/>
      <p:bldP spid="1048715" grpId="0"/>
      <p:bldP spid="1048716" grpId="0"/>
      <p:bldP spid="1048717" grpId="0"/>
      <p:bldP spid="1048718" grpId="0"/>
      <p:bldP spid="1048720" grpId="0"/>
      <p:bldP spid="1048720" grpId="1"/>
      <p:bldP spid="1048721" grpId="0"/>
      <p:bldP spid="1048722" grpId="0" animBg="1"/>
      <p:bldP spid="1048723" grpId="0" animBg="1"/>
      <p:bldP spid="1048724" grpId="0" animBg="1"/>
      <p:bldP spid="1048725" grpId="0" animBg="1"/>
      <p:bldP spid="1048726" grpId="0" bldLvl="0" animBg="1"/>
      <p:bldP spid="1048727" grpId="0" bldLvl="0" animBg="1"/>
      <p:bldP spid="10487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9" name="文本框 6"/>
          <p:cNvSpPr txBox="1">
            <a:spLocks noChangeArrowheads="1"/>
          </p:cNvSpPr>
          <p:nvPr/>
        </p:nvSpPr>
        <p:spPr bwMode="auto">
          <a:xfrm>
            <a:off x="546100" y="53975"/>
            <a:ext cx="4939665" cy="460375"/>
          </a:xfrm>
          <a:prstGeom prst="rect">
            <a:avLst/>
          </a:prstGeom>
          <a:noFill/>
          <a:ln>
            <a:noFill/>
          </a:ln>
        </p:spPr>
        <p:txBody>
          <a:bodyPr wrap="squar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en-US" altLang="zh-CN" sz="2400">
                <a:solidFill>
                  <a:schemeClr val="accent3"/>
                </a:solidFill>
                <a:latin typeface="+mj-lt"/>
                <a:ea typeface="+mj-ea"/>
              </a:rPr>
              <a:t>“</a:t>
            </a:r>
            <a:r>
              <a:rPr lang="zh-CN" altLang="en-US" sz="2400">
                <a:solidFill>
                  <a:schemeClr val="accent3"/>
                </a:solidFill>
                <a:latin typeface="+mj-lt"/>
                <a:ea typeface="+mj-ea"/>
              </a:rPr>
              <a:t>馆校合作</a:t>
            </a:r>
            <a:r>
              <a:rPr lang="en-US" altLang="zh-CN" sz="2400">
                <a:solidFill>
                  <a:schemeClr val="accent3"/>
                </a:solidFill>
                <a:latin typeface="+mj-lt"/>
                <a:ea typeface="+mj-ea"/>
              </a:rPr>
              <a:t>”</a:t>
            </a:r>
            <a:r>
              <a:rPr lang="zh-CN" altLang="en-US" sz="2400">
                <a:solidFill>
                  <a:schemeClr val="accent3"/>
                </a:solidFill>
                <a:latin typeface="+mj-lt"/>
                <a:ea typeface="+mj-ea"/>
              </a:rPr>
              <a:t>项目的三级进阶之路</a:t>
            </a:r>
          </a:p>
        </p:txBody>
      </p:sp>
      <p:sp>
        <p:nvSpPr>
          <p:cNvPr id="1048730"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1" name="组合 32"/>
          <p:cNvGrpSpPr/>
          <p:nvPr/>
        </p:nvGrpSpPr>
        <p:grpSpPr>
          <a:xfrm>
            <a:off x="3108325" y="3271838"/>
            <a:ext cx="3516313" cy="1331912"/>
            <a:chOff x="3921497" y="4795869"/>
            <a:chExt cx="3516098" cy="1332097"/>
          </a:xfrm>
        </p:grpSpPr>
        <p:sp>
          <p:nvSpPr>
            <p:cNvPr id="1048731" name="AutoShape 4"/>
            <p:cNvSpPr>
              <a:spLocks noChangeArrowheads="1"/>
            </p:cNvSpPr>
            <p:nvPr/>
          </p:nvSpPr>
          <p:spPr bwMode="auto">
            <a:xfrm rot="10800000">
              <a:off x="3921497" y="5993009"/>
              <a:ext cx="3516098" cy="134957"/>
            </a:xfrm>
            <a:custGeom>
              <a:avLst/>
              <a:gdLst>
                <a:gd name="T0" fmla="*/ 791286937 w 21600"/>
                <a:gd name="T1" fmla="*/ 606941 h 21600"/>
                <a:gd name="T2" fmla="*/ 412148551 w 21600"/>
                <a:gd name="T3" fmla="*/ 1213875 h 21600"/>
                <a:gd name="T4" fmla="*/ 33009970 w 21600"/>
                <a:gd name="T5" fmla="*/ 606941 h 21600"/>
                <a:gd name="T6" fmla="*/ 412148551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0">
                  <a:srgbClr val="5F5F5F">
                    <a:alpha val="0"/>
                  </a:srgbClr>
                </a:gs>
                <a:gs pos="100000">
                  <a:sysClr val="windowText" lastClr="000000">
                    <a:alpha val="50000"/>
                  </a:sysClr>
                </a:gs>
              </a:gsLst>
              <a:lin ang="5400000" scaled="1"/>
            </a:gradFill>
            <a:ln w="28575" algn="ctr">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32" name="AutoShape 5"/>
            <p:cNvSpPr>
              <a:spLocks noChangeArrowheads="1"/>
            </p:cNvSpPr>
            <p:nvPr/>
          </p:nvSpPr>
          <p:spPr bwMode="auto">
            <a:xfrm>
              <a:off x="3921497" y="5324580"/>
              <a:ext cx="3516098" cy="668429"/>
            </a:xfrm>
            <a:custGeom>
              <a:avLst/>
              <a:gdLst>
                <a:gd name="T0" fmla="*/ 791286937 w 21600"/>
                <a:gd name="T1" fmla="*/ 14877399 h 21600"/>
                <a:gd name="T2" fmla="*/ 412148551 w 21600"/>
                <a:gd name="T3" fmla="*/ 29754799 h 21600"/>
                <a:gd name="T4" fmla="*/ 33009970 w 21600"/>
                <a:gd name="T5" fmla="*/ 14877399 h 21600"/>
                <a:gd name="T6" fmla="*/ 412148551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33" name="AutoShape 7"/>
            <p:cNvSpPr>
              <a:spLocks noChangeArrowheads="1"/>
            </p:cNvSpPr>
            <p:nvPr/>
          </p:nvSpPr>
          <p:spPr bwMode="auto">
            <a:xfrm rot="10800000">
              <a:off x="3921497" y="4795869"/>
              <a:ext cx="3516098" cy="516009"/>
            </a:xfrm>
            <a:custGeom>
              <a:avLst/>
              <a:gdLst>
                <a:gd name="T0" fmla="*/ 712978657 w 21600"/>
                <a:gd name="T1" fmla="*/ 8873064 h 21600"/>
                <a:gd name="T2" fmla="*/ 412148551 w 21600"/>
                <a:gd name="T3" fmla="*/ 17746100 h 21600"/>
                <a:gd name="T4" fmla="*/ 111318249 w 21600"/>
                <a:gd name="T5" fmla="*/ 8873064 h 21600"/>
                <a:gd name="T6" fmla="*/ 412148551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solidFill>
              <a:srgbClr val="D1D1D1"/>
            </a:solidFill>
            <a:ln w="9525" algn="ctr">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34" name="Rectangle 33"/>
            <p:cNvSpPr>
              <a:spLocks noChangeArrowheads="1"/>
            </p:cNvSpPr>
            <p:nvPr/>
          </p:nvSpPr>
          <p:spPr bwMode="auto">
            <a:xfrm>
              <a:off x="4587572" y="5424606"/>
              <a:ext cx="2185536" cy="534109"/>
            </a:xfrm>
            <a:prstGeom prst="rect">
              <a:avLst/>
            </a:prstGeom>
            <a:noFill/>
            <a:ln w="9525" algn="ctr">
              <a:noFill/>
              <a:miter lim="800000"/>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pPr>
              <a:r>
                <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1.0 </a:t>
              </a:r>
              <a:r>
                <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单向交流</a:t>
              </a:r>
            </a:p>
          </p:txBody>
        </p:sp>
      </p:grpSp>
      <p:grpSp>
        <p:nvGrpSpPr>
          <p:cNvPr id="102" name="组合 87"/>
          <p:cNvGrpSpPr/>
          <p:nvPr/>
        </p:nvGrpSpPr>
        <p:grpSpPr>
          <a:xfrm>
            <a:off x="3449638" y="2508250"/>
            <a:ext cx="2833687" cy="949325"/>
            <a:chOff x="4262789" y="4055081"/>
            <a:chExt cx="2833515" cy="949797"/>
          </a:xfrm>
        </p:grpSpPr>
        <p:sp>
          <p:nvSpPr>
            <p:cNvPr id="1048735" name="AutoShape 8"/>
            <p:cNvSpPr>
              <a:spLocks noChangeArrowheads="1"/>
            </p:cNvSpPr>
            <p:nvPr/>
          </p:nvSpPr>
          <p:spPr bwMode="auto">
            <a:xfrm>
              <a:off x="4262789" y="4466447"/>
              <a:ext cx="2833515" cy="538431"/>
            </a:xfrm>
            <a:custGeom>
              <a:avLst/>
              <a:gdLst>
                <a:gd name="T0" fmla="*/ 511948310 w 21600"/>
                <a:gd name="T1" fmla="*/ 9663443 h 21600"/>
                <a:gd name="T2" fmla="*/ 267659574 w 21600"/>
                <a:gd name="T3" fmla="*/ 19326885 h 21600"/>
                <a:gd name="T4" fmla="*/ 23370680 w 21600"/>
                <a:gd name="T5" fmla="*/ 9663443 h 21600"/>
                <a:gd name="T6" fmla="*/ 267659574 w 21600"/>
                <a:gd name="T7" fmla="*/ 0 h 21600"/>
                <a:gd name="T8" fmla="*/ 0 60000 65536"/>
                <a:gd name="T9" fmla="*/ 0 60000 65536"/>
                <a:gd name="T10" fmla="*/ 0 60000 65536"/>
                <a:gd name="T11" fmla="*/ 0 60000 65536"/>
                <a:gd name="T12" fmla="*/ 2743 w 21600"/>
                <a:gd name="T13" fmla="*/ 2743 h 21600"/>
                <a:gd name="T14" fmla="*/ 18857 w 21600"/>
                <a:gd name="T15" fmla="*/ 18857 h 21600"/>
              </a:gdLst>
              <a:ahLst/>
              <a:cxnLst>
                <a:cxn ang="T8">
                  <a:pos x="T0" y="T1"/>
                </a:cxn>
                <a:cxn ang="T9">
                  <a:pos x="T2" y="T3"/>
                </a:cxn>
                <a:cxn ang="T10">
                  <a:pos x="T4" y="T5"/>
                </a:cxn>
                <a:cxn ang="T11">
                  <a:pos x="T6" y="T7"/>
                </a:cxn>
              </a:cxnLst>
              <a:rect l="T12" t="T13" r="T14" b="T15"/>
              <a:pathLst>
                <a:path w="21600" h="21600">
                  <a:moveTo>
                    <a:pt x="0" y="0"/>
                  </a:moveTo>
                  <a:lnTo>
                    <a:pt x="1885" y="21600"/>
                  </a:lnTo>
                  <a:lnTo>
                    <a:pt x="19715" y="21600"/>
                  </a:lnTo>
                  <a:lnTo>
                    <a:pt x="21600" y="0"/>
                  </a:lnTo>
                  <a:lnTo>
                    <a:pt x="0"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36" name="AutoShape 10"/>
            <p:cNvSpPr>
              <a:spLocks noChangeArrowheads="1"/>
            </p:cNvSpPr>
            <p:nvPr/>
          </p:nvSpPr>
          <p:spPr bwMode="auto">
            <a:xfrm rot="10800000">
              <a:off x="4262789" y="4055081"/>
              <a:ext cx="2833515" cy="416132"/>
            </a:xfrm>
            <a:custGeom>
              <a:avLst/>
              <a:gdLst>
                <a:gd name="T0" fmla="*/ 463026112 w 21600"/>
                <a:gd name="T1" fmla="*/ 5751801 h 21600"/>
                <a:gd name="T2" fmla="*/ 267659574 w 21600"/>
                <a:gd name="T3" fmla="*/ 11503580 h 21600"/>
                <a:gd name="T4" fmla="*/ 72292878 w 21600"/>
                <a:gd name="T5" fmla="*/ 5751801 h 21600"/>
                <a:gd name="T6" fmla="*/ 267659574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solidFill>
              <a:srgbClr val="D1D1D1"/>
            </a:solidFill>
            <a:ln w="9525" algn="ctr">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37" name="Rectangle 33"/>
            <p:cNvSpPr>
              <a:spLocks noChangeArrowheads="1"/>
            </p:cNvSpPr>
            <p:nvPr/>
          </p:nvSpPr>
          <p:spPr bwMode="auto">
            <a:xfrm>
              <a:off x="4713612" y="4466130"/>
              <a:ext cx="2059180" cy="497452"/>
            </a:xfrm>
            <a:prstGeom prst="rect">
              <a:avLst/>
            </a:prstGeom>
            <a:noFill/>
            <a:ln w="9525" algn="ctr">
              <a:noFill/>
              <a:miter lim="800000"/>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pPr>
              <a:r>
                <a:rPr kumimoji="0" lang="en-US" altLang="zh-CN" sz="2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 </a:t>
              </a:r>
              <a:r>
                <a:rPr kumimoji="0" lang="zh-CN" altLang="en-US" sz="2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双向互动</a:t>
              </a:r>
            </a:p>
          </p:txBody>
        </p:sp>
      </p:grpSp>
      <p:grpSp>
        <p:nvGrpSpPr>
          <p:cNvPr id="103" name="组合 91"/>
          <p:cNvGrpSpPr/>
          <p:nvPr/>
        </p:nvGrpSpPr>
        <p:grpSpPr>
          <a:xfrm>
            <a:off x="3717925" y="1894523"/>
            <a:ext cx="2297113" cy="772252"/>
            <a:chOff x="4531324" y="3455837"/>
            <a:chExt cx="2296443" cy="773859"/>
          </a:xfrm>
        </p:grpSpPr>
        <p:sp>
          <p:nvSpPr>
            <p:cNvPr id="1048738" name="AutoShape 12"/>
            <p:cNvSpPr>
              <a:spLocks noChangeArrowheads="1"/>
            </p:cNvSpPr>
            <p:nvPr/>
          </p:nvSpPr>
          <p:spPr bwMode="auto">
            <a:xfrm>
              <a:off x="4531324" y="3794301"/>
              <a:ext cx="2296443" cy="435395"/>
            </a:xfrm>
            <a:custGeom>
              <a:avLst/>
              <a:gdLst>
                <a:gd name="T0" fmla="*/ 332687527 w 21600"/>
                <a:gd name="T1" fmla="*/ 6314426 h 21600"/>
                <a:gd name="T2" fmla="*/ 175809834 w 21600"/>
                <a:gd name="T3" fmla="*/ 12628875 h 21600"/>
                <a:gd name="T4" fmla="*/ 18932140 w 21600"/>
                <a:gd name="T5" fmla="*/ 6314426 h 21600"/>
                <a:gd name="T6" fmla="*/ 175809834 w 21600"/>
                <a:gd name="T7" fmla="*/ 0 h 21600"/>
                <a:gd name="T8" fmla="*/ 0 60000 65536"/>
                <a:gd name="T9" fmla="*/ 0 60000 65536"/>
                <a:gd name="T10" fmla="*/ 0 60000 65536"/>
                <a:gd name="T11" fmla="*/ 0 60000 65536"/>
                <a:gd name="T12" fmla="*/ 2963 w 21600"/>
                <a:gd name="T13" fmla="*/ 2963 h 21600"/>
                <a:gd name="T14" fmla="*/ 18637 w 21600"/>
                <a:gd name="T15" fmla="*/ 18637 h 21600"/>
              </a:gdLst>
              <a:ahLst/>
              <a:cxnLst>
                <a:cxn ang="T8">
                  <a:pos x="T0" y="T1"/>
                </a:cxn>
                <a:cxn ang="T9">
                  <a:pos x="T2" y="T3"/>
                </a:cxn>
                <a:cxn ang="T10">
                  <a:pos x="T4" y="T5"/>
                </a:cxn>
                <a:cxn ang="T11">
                  <a:pos x="T6" y="T7"/>
                </a:cxn>
              </a:cxnLst>
              <a:rect l="T12" t="T13" r="T14" b="T15"/>
              <a:pathLst>
                <a:path w="21600" h="21600">
                  <a:moveTo>
                    <a:pt x="0" y="0"/>
                  </a:moveTo>
                  <a:lnTo>
                    <a:pt x="2326" y="21600"/>
                  </a:lnTo>
                  <a:lnTo>
                    <a:pt x="19274" y="21600"/>
                  </a:lnTo>
                  <a:lnTo>
                    <a:pt x="21600" y="0"/>
                  </a:lnTo>
                  <a:lnTo>
                    <a:pt x="0"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39" name="AutoShape 14"/>
            <p:cNvSpPr>
              <a:spLocks noChangeArrowheads="1"/>
            </p:cNvSpPr>
            <p:nvPr/>
          </p:nvSpPr>
          <p:spPr bwMode="auto">
            <a:xfrm rot="10800000">
              <a:off x="4531324" y="3455837"/>
              <a:ext cx="2296443" cy="335286"/>
            </a:xfrm>
            <a:custGeom>
              <a:avLst/>
              <a:gdLst>
                <a:gd name="T0" fmla="*/ 304134745 w 21600"/>
                <a:gd name="T1" fmla="*/ 3763676 h 21600"/>
                <a:gd name="T2" fmla="*/ 175809834 w 21600"/>
                <a:gd name="T3" fmla="*/ 7527333 h 21600"/>
                <a:gd name="T4" fmla="*/ 47484923 w 21600"/>
                <a:gd name="T5" fmla="*/ 3763676 h 21600"/>
                <a:gd name="T6" fmla="*/ 175809834 w 21600"/>
                <a:gd name="T7" fmla="*/ 0 h 21600"/>
                <a:gd name="T8" fmla="*/ 0 60000 65536"/>
                <a:gd name="T9" fmla="*/ 0 60000 65536"/>
                <a:gd name="T10" fmla="*/ 0 60000 65536"/>
                <a:gd name="T11" fmla="*/ 0 60000 65536"/>
                <a:gd name="T12" fmla="*/ 4717 w 21600"/>
                <a:gd name="T13" fmla="*/ 4717 h 21600"/>
                <a:gd name="T14" fmla="*/ 16883 w 21600"/>
                <a:gd name="T15" fmla="*/ 16883 h 21600"/>
              </a:gdLst>
              <a:ahLst/>
              <a:cxnLst>
                <a:cxn ang="T8">
                  <a:pos x="T0" y="T1"/>
                </a:cxn>
                <a:cxn ang="T9">
                  <a:pos x="T2" y="T3"/>
                </a:cxn>
                <a:cxn ang="T10">
                  <a:pos x="T4" y="T5"/>
                </a:cxn>
                <a:cxn ang="T11">
                  <a:pos x="T6" y="T7"/>
                </a:cxn>
              </a:cxnLst>
              <a:rect l="T12" t="T13" r="T14" b="T15"/>
              <a:pathLst>
                <a:path w="21600" h="21600">
                  <a:moveTo>
                    <a:pt x="0" y="0"/>
                  </a:moveTo>
                  <a:lnTo>
                    <a:pt x="5834" y="21600"/>
                  </a:lnTo>
                  <a:lnTo>
                    <a:pt x="15766" y="21600"/>
                  </a:lnTo>
                  <a:lnTo>
                    <a:pt x="21600" y="0"/>
                  </a:lnTo>
                  <a:lnTo>
                    <a:pt x="0" y="0"/>
                  </a:lnTo>
                  <a:close/>
                </a:path>
              </a:pathLst>
            </a:custGeom>
            <a:solidFill>
              <a:srgbClr val="D1D1D1"/>
            </a:solidFill>
            <a:ln w="9525" algn="ctr">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40" name="Rectangle 33"/>
            <p:cNvSpPr>
              <a:spLocks noChangeArrowheads="1"/>
            </p:cNvSpPr>
            <p:nvPr/>
          </p:nvSpPr>
          <p:spPr bwMode="auto">
            <a:xfrm>
              <a:off x="4768744" y="3790542"/>
              <a:ext cx="1873338" cy="424426"/>
            </a:xfrm>
            <a:prstGeom prst="rect">
              <a:avLst/>
            </a:prstGeom>
            <a:noFill/>
            <a:ln w="9525" algn="ctr">
              <a:noFill/>
              <a:miter lim="800000"/>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3.0 </a:t>
              </a: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课程化实施</a:t>
              </a:r>
            </a:p>
          </p:txBody>
        </p:sp>
      </p:grpSp>
      <p:grpSp>
        <p:nvGrpSpPr>
          <p:cNvPr id="104" name="组合 75"/>
          <p:cNvGrpSpPr/>
          <p:nvPr/>
        </p:nvGrpSpPr>
        <p:grpSpPr>
          <a:xfrm>
            <a:off x="806450" y="3548698"/>
            <a:ext cx="2378075" cy="735647"/>
            <a:chOff x="1663911" y="5079383"/>
            <a:chExt cx="2377963" cy="733748"/>
          </a:xfrm>
        </p:grpSpPr>
        <p:sp>
          <p:nvSpPr>
            <p:cNvPr id="1048741" name="Line 34"/>
            <p:cNvSpPr>
              <a:spLocks noChangeShapeType="1"/>
            </p:cNvSpPr>
            <p:nvPr/>
          </p:nvSpPr>
          <p:spPr bwMode="auto">
            <a:xfrm flipH="1">
              <a:off x="1663911" y="5813131"/>
              <a:ext cx="2377963" cy="0"/>
            </a:xfrm>
            <a:prstGeom prst="line">
              <a:avLst/>
            </a:prstGeom>
            <a:noFill/>
            <a:ln w="9525">
              <a:solidFill>
                <a:srgbClr val="969696"/>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42" name="Rectangle 33"/>
            <p:cNvSpPr>
              <a:spLocks noChangeArrowheads="1"/>
            </p:cNvSpPr>
            <p:nvPr/>
          </p:nvSpPr>
          <p:spPr bwMode="auto">
            <a:xfrm>
              <a:off x="1663911" y="5079383"/>
              <a:ext cx="2257319" cy="724565"/>
            </a:xfrm>
            <a:prstGeom prst="rect">
              <a:avLst/>
            </a:prstGeom>
            <a:noFill/>
            <a:ln w="9525" algn="ctr">
              <a:noFill/>
              <a:miter lim="800000"/>
            </a:ln>
          </p:spPr>
          <p:txBody>
            <a:bodyPr>
              <a:spAutoFit/>
            </a:bodyPr>
            <a:lstStyle/>
            <a:p>
              <a:pPr marL="0" marR="0" lvl="0" algn="l" defTabSz="914400" rtl="0" eaLnBrk="1" fontAlgn="auto" latinLnBrk="0" hangingPunct="1">
                <a:lnSpc>
                  <a:spcPct val="120000"/>
                </a:lnSpc>
                <a:spcBef>
                  <a:spcPts val="0"/>
                </a:spcBef>
                <a:spcAft>
                  <a:spcPts val="0"/>
                </a:spcAft>
                <a:buClrTx/>
                <a:buSzTx/>
                <a:buFontTx/>
                <a:buNone/>
              </a:pPr>
              <a:r>
                <a:rPr lang="zh-CN" altLang="en-US" sz="1800" kern="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sym typeface="+mn-ea"/>
                </a:rPr>
                <a:t>组织学生“到博物馆（纪念馆）去”</a:t>
              </a:r>
              <a:endParaRPr kumimoji="0" lang="zh-CN" altLang="en-US" sz="1800" b="0" i="0" u="none" strike="noStrike" kern="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05" name="组合 9"/>
          <p:cNvGrpSpPr/>
          <p:nvPr/>
        </p:nvGrpSpPr>
        <p:grpSpPr>
          <a:xfrm>
            <a:off x="984250" y="2652078"/>
            <a:ext cx="2383790" cy="742631"/>
            <a:chOff x="1658196" y="5072417"/>
            <a:chExt cx="2383678" cy="740714"/>
          </a:xfrm>
        </p:grpSpPr>
        <p:sp>
          <p:nvSpPr>
            <p:cNvPr id="1048743" name="Line 34"/>
            <p:cNvSpPr>
              <a:spLocks noChangeShapeType="1"/>
            </p:cNvSpPr>
            <p:nvPr/>
          </p:nvSpPr>
          <p:spPr bwMode="auto">
            <a:xfrm flipH="1">
              <a:off x="1663911" y="5813131"/>
              <a:ext cx="2377963" cy="0"/>
            </a:xfrm>
            <a:prstGeom prst="line">
              <a:avLst/>
            </a:prstGeom>
            <a:noFill/>
            <a:ln w="9525">
              <a:solidFill>
                <a:srgbClr val="969696"/>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44" name="Rectangle 33"/>
            <p:cNvSpPr>
              <a:spLocks noChangeArrowheads="1"/>
            </p:cNvSpPr>
            <p:nvPr/>
          </p:nvSpPr>
          <p:spPr bwMode="auto">
            <a:xfrm>
              <a:off x="1658196" y="5072417"/>
              <a:ext cx="2257319" cy="724565"/>
            </a:xfrm>
            <a:prstGeom prst="rect">
              <a:avLst/>
            </a:prstGeom>
            <a:noFill/>
            <a:ln w="9525" algn="ctr">
              <a:noFill/>
              <a:miter lim="800000"/>
            </a:ln>
          </p:spPr>
          <p:txBody>
            <a:bodyPr>
              <a:spAutoFit/>
            </a:bodyPr>
            <a:lstStyle/>
            <a:p>
              <a:pPr marL="0" marR="0" lvl="0" indent="0" algn="l" defTabSz="914400" rtl="0" eaLnBrk="1" fontAlgn="auto" latinLnBrk="0" hangingPunct="1">
                <a:lnSpc>
                  <a:spcPct val="120000"/>
                </a:lnSpc>
                <a:spcBef>
                  <a:spcPts val="0"/>
                </a:spcBef>
                <a:spcAft>
                  <a:spcPts val="0"/>
                </a:spcAft>
                <a:buClrTx/>
                <a:buSzTx/>
                <a:buFontTx/>
                <a:buNone/>
              </a:pPr>
              <a:r>
                <a:rPr kumimoji="0" lang="zh-CN" altLang="en-US" sz="1800" b="0" i="0" u="none" strike="noStrike" kern="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rPr>
                <a:t>博物馆（纪念馆）的课程资源进课堂</a:t>
              </a:r>
            </a:p>
          </p:txBody>
        </p:sp>
      </p:grpSp>
      <p:grpSp>
        <p:nvGrpSpPr>
          <p:cNvPr id="106" name="组合 12"/>
          <p:cNvGrpSpPr/>
          <p:nvPr/>
        </p:nvGrpSpPr>
        <p:grpSpPr>
          <a:xfrm>
            <a:off x="1281430" y="1786573"/>
            <a:ext cx="2378075" cy="726440"/>
            <a:chOff x="1896945" y="5093951"/>
            <a:chExt cx="2377963" cy="724565"/>
          </a:xfrm>
        </p:grpSpPr>
        <p:sp>
          <p:nvSpPr>
            <p:cNvPr id="1048745" name="Line 34"/>
            <p:cNvSpPr>
              <a:spLocks noChangeShapeType="1"/>
            </p:cNvSpPr>
            <p:nvPr/>
          </p:nvSpPr>
          <p:spPr bwMode="auto">
            <a:xfrm flipH="1">
              <a:off x="1896945" y="5810598"/>
              <a:ext cx="2377963" cy="0"/>
            </a:xfrm>
            <a:prstGeom prst="line">
              <a:avLst/>
            </a:prstGeom>
            <a:noFill/>
            <a:ln w="9525">
              <a:solidFill>
                <a:srgbClr val="969696"/>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48746" name="Rectangle 33"/>
            <p:cNvSpPr>
              <a:spLocks noChangeArrowheads="1"/>
            </p:cNvSpPr>
            <p:nvPr/>
          </p:nvSpPr>
          <p:spPr bwMode="auto">
            <a:xfrm>
              <a:off x="1957267" y="5093951"/>
              <a:ext cx="2257319" cy="724565"/>
            </a:xfrm>
            <a:prstGeom prst="rect">
              <a:avLst/>
            </a:prstGeom>
            <a:noFill/>
            <a:ln w="9525" algn="ctr">
              <a:noFill/>
              <a:miter lim="800000"/>
            </a:ln>
          </p:spPr>
          <p:txBody>
            <a:bodyPr>
              <a:spAutoFit/>
            </a:bodyPr>
            <a:lstStyle/>
            <a:p>
              <a:pPr marL="0" marR="0" lvl="0" indent="0" algn="l" defTabSz="914400" rtl="0" eaLnBrk="1" fontAlgn="auto" latinLnBrk="0" hangingPunct="1">
                <a:lnSpc>
                  <a:spcPct val="120000"/>
                </a:lnSpc>
                <a:spcBef>
                  <a:spcPts val="0"/>
                </a:spcBef>
                <a:spcAft>
                  <a:spcPts val="0"/>
                </a:spcAft>
                <a:buClrTx/>
                <a:buSzTx/>
                <a:buFontTx/>
                <a:buNone/>
              </a:pPr>
              <a:r>
                <a:rPr kumimoji="0" lang="zh-CN" altLang="en-US" sz="1800" b="0" i="0" u="none" strike="noStrike" kern="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rPr>
                <a:t>馆校合作课程的常态化、创造性实施</a:t>
              </a:r>
            </a:p>
          </p:txBody>
        </p:sp>
      </p:grpSp>
      <p:pic>
        <p:nvPicPr>
          <p:cNvPr id="2097172" name="图片 15" descr="学校 (1)"/>
          <p:cNvPicPr>
            <a:picLocks noChangeAspect="1"/>
          </p:cNvPicPr>
          <p:nvPr/>
        </p:nvPicPr>
        <p:blipFill>
          <a:blip r:embed="rId3"/>
          <a:stretch>
            <a:fillRect/>
          </a:stretch>
        </p:blipFill>
        <p:spPr>
          <a:xfrm>
            <a:off x="3136265" y="666750"/>
            <a:ext cx="986790" cy="986790"/>
          </a:xfrm>
          <a:prstGeom prst="rect">
            <a:avLst/>
          </a:prstGeom>
        </p:spPr>
      </p:pic>
      <p:pic>
        <p:nvPicPr>
          <p:cNvPr id="2097173" name="图片 16" descr="学校 (2)"/>
          <p:cNvPicPr>
            <a:picLocks noChangeAspect="1"/>
          </p:cNvPicPr>
          <p:nvPr/>
        </p:nvPicPr>
        <p:blipFill>
          <a:blip r:embed="rId4"/>
          <a:stretch>
            <a:fillRect/>
          </a:stretch>
        </p:blipFill>
        <p:spPr>
          <a:xfrm>
            <a:off x="5339080" y="802640"/>
            <a:ext cx="1078865" cy="758190"/>
          </a:xfrm>
          <a:prstGeom prst="rect">
            <a:avLst/>
          </a:prstGeom>
        </p:spPr>
      </p:pic>
      <p:sp>
        <p:nvSpPr>
          <p:cNvPr id="1048747" name="左右箭头 18"/>
          <p:cNvSpPr/>
          <p:nvPr/>
        </p:nvSpPr>
        <p:spPr>
          <a:xfrm>
            <a:off x="4430395" y="1111885"/>
            <a:ext cx="716915" cy="3206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74" name="图片 20" descr="QQ图片20220720163445"/>
          <p:cNvPicPr>
            <a:picLocks noChangeAspect="1"/>
          </p:cNvPicPr>
          <p:nvPr/>
        </p:nvPicPr>
        <p:blipFill>
          <a:blip r:embed="rId5"/>
          <a:stretch>
            <a:fillRect/>
          </a:stretch>
        </p:blipFill>
        <p:spPr>
          <a:xfrm>
            <a:off x="7308850" y="284480"/>
            <a:ext cx="1489710" cy="2095500"/>
          </a:xfrm>
          <a:prstGeom prst="rect">
            <a:avLst/>
          </a:prstGeom>
        </p:spPr>
      </p:pic>
      <p:sp>
        <p:nvSpPr>
          <p:cNvPr id="1048748" name="矩形 42"/>
          <p:cNvSpPr/>
          <p:nvPr/>
        </p:nvSpPr>
        <p:spPr>
          <a:xfrm>
            <a:off x="6984308" y="4724831"/>
            <a:ext cx="2010410" cy="275590"/>
          </a:xfrm>
          <a:prstGeom prst="rect">
            <a:avLst/>
          </a:prstGeom>
        </p:spPr>
        <p:txBody>
          <a:bodyPr wrap="none">
            <a:spAutoFit/>
          </a:bodyPr>
          <a:lstStyle/>
          <a:p>
            <a:pPr lvl="0" fontAlgn="base">
              <a:spcBef>
                <a:spcPct val="0"/>
              </a:spcBef>
              <a:spcAft>
                <a:spcPct val="0"/>
              </a:spcAft>
            </a:pPr>
            <a:r>
              <a:rPr lang="zh-CN" altLang="en-US" sz="1200">
                <a:solidFill>
                  <a:schemeClr val="accent3"/>
                </a:solidFill>
                <a:latin typeface="微软雅黑" panose="020B0503020204020204" pitchFamily="34" charset="-122"/>
                <a:ea typeface="微软雅黑" panose="020B0503020204020204" pitchFamily="34" charset="-122"/>
              </a:rPr>
              <a:t>▲</a:t>
            </a:r>
            <a:r>
              <a:rPr lang="zh-CN" altLang="en-US" sz="1200">
                <a:solidFill>
                  <a:schemeClr val="accent3"/>
                </a:solidFill>
                <a:latin typeface="+mj-lt"/>
                <a:ea typeface="方正兰亭黑_GBK"/>
              </a:rPr>
              <a:t>大馆与地区学校合作课程</a:t>
            </a:r>
          </a:p>
        </p:txBody>
      </p:sp>
      <p:pic>
        <p:nvPicPr>
          <p:cNvPr id="2097175" name="图片 21" descr="mmexport1658273796039.jpg_副本"/>
          <p:cNvPicPr>
            <a:picLocks noChangeAspect="1"/>
          </p:cNvPicPr>
          <p:nvPr/>
        </p:nvPicPr>
        <p:blipFill>
          <a:blip r:embed="rId6"/>
          <a:stretch>
            <a:fillRect/>
          </a:stretch>
        </p:blipFill>
        <p:spPr>
          <a:xfrm>
            <a:off x="7249160" y="2630170"/>
            <a:ext cx="1480820" cy="1973580"/>
          </a:xfrm>
          <a:prstGeom prst="rect">
            <a:avLst/>
          </a:prstGeom>
        </p:spPr>
      </p:pic>
      <p:sp>
        <p:nvSpPr>
          <p:cNvPr id="1048749" name="矩形 1"/>
          <p:cNvSpPr/>
          <p:nvPr/>
        </p:nvSpPr>
        <p:spPr>
          <a:xfrm>
            <a:off x="673043" y="514781"/>
            <a:ext cx="792480" cy="337185"/>
          </a:xfrm>
          <a:prstGeom prst="rect">
            <a:avLst/>
          </a:prstGeom>
        </p:spPr>
        <p:txBody>
          <a:bodyPr wrap="none">
            <a:spAutoFit/>
          </a:bodyPr>
          <a:lstStyle/>
          <a:p>
            <a:pPr lvl="0" fontAlgn="base">
              <a:spcBef>
                <a:spcPct val="0"/>
              </a:spcBef>
              <a:spcAft>
                <a:spcPct val="0"/>
              </a:spcAft>
            </a:pPr>
            <a:r>
              <a:rPr lang="zh-CN" altLang="en-US" sz="1600">
                <a:solidFill>
                  <a:schemeClr val="accent3"/>
                </a:solidFill>
                <a:latin typeface="+mj-lt"/>
                <a:ea typeface="方正兰亭黑_GBK"/>
              </a:rPr>
              <a:t>示意图</a:t>
            </a:r>
          </a:p>
        </p:txBody>
      </p:sp>
      <p:pic>
        <p:nvPicPr>
          <p:cNvPr id="2097176" name="图片 2" descr="学校 (1)"/>
          <p:cNvPicPr>
            <a:picLocks noChangeAspect="1"/>
          </p:cNvPicPr>
          <p:nvPr/>
        </p:nvPicPr>
        <p:blipFill>
          <a:blip r:embed="rId3"/>
          <a:stretch>
            <a:fillRect/>
          </a:stretch>
        </p:blipFill>
        <p:spPr>
          <a:xfrm>
            <a:off x="3121025" y="673735"/>
            <a:ext cx="986790" cy="986790"/>
          </a:xfrm>
          <a:prstGeom prst="rect">
            <a:avLst/>
          </a:prstGeom>
        </p:spPr>
      </p:pic>
      <p:sp>
        <p:nvSpPr>
          <p:cNvPr id="1048750" name="左右箭头 4"/>
          <p:cNvSpPr/>
          <p:nvPr/>
        </p:nvSpPr>
        <p:spPr>
          <a:xfrm>
            <a:off x="4415155" y="1118870"/>
            <a:ext cx="716915" cy="3206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49"/>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300" fill="hold"/>
                                        <p:tgtEl>
                                          <p:spTgt spid="104"/>
                                        </p:tgtEl>
                                        <p:attrNameLst>
                                          <p:attrName>ppt_x</p:attrName>
                                        </p:attrNameLst>
                                      </p:cBhvr>
                                      <p:tavLst>
                                        <p:tav tm="0">
                                          <p:val>
                                            <p:strVal val="0-#ppt_w/2"/>
                                          </p:val>
                                        </p:tav>
                                        <p:tav tm="100000">
                                          <p:val>
                                            <p:strVal val="#ppt_x"/>
                                          </p:val>
                                        </p:tav>
                                      </p:tavLst>
                                    </p:anim>
                                    <p:anim calcmode="lin" valueType="num">
                                      <p:cBhvr additive="base">
                                        <p:cTn id="12" dur="3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 calcmode="lin" valueType="num">
                                      <p:cBhvr additive="base">
                                        <p:cTn id="17" dur="300" fill="hold"/>
                                        <p:tgtEl>
                                          <p:spTgt spid="105"/>
                                        </p:tgtEl>
                                        <p:attrNameLst>
                                          <p:attrName>ppt_x</p:attrName>
                                        </p:attrNameLst>
                                      </p:cBhvr>
                                      <p:tavLst>
                                        <p:tav tm="0">
                                          <p:val>
                                            <p:strVal val="0-#ppt_w/2"/>
                                          </p:val>
                                        </p:tav>
                                        <p:tav tm="100000">
                                          <p:val>
                                            <p:strVal val="#ppt_x"/>
                                          </p:val>
                                        </p:tav>
                                      </p:tavLst>
                                    </p:anim>
                                    <p:anim calcmode="lin" valueType="num">
                                      <p:cBhvr additive="base">
                                        <p:cTn id="18" dur="3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300" fill="hold"/>
                                        <p:tgtEl>
                                          <p:spTgt spid="106"/>
                                        </p:tgtEl>
                                        <p:attrNameLst>
                                          <p:attrName>ppt_x</p:attrName>
                                        </p:attrNameLst>
                                      </p:cBhvr>
                                      <p:tavLst>
                                        <p:tav tm="0">
                                          <p:val>
                                            <p:strVal val="0-#ppt_w/2"/>
                                          </p:val>
                                        </p:tav>
                                        <p:tav tm="100000">
                                          <p:val>
                                            <p:strVal val="#ppt_x"/>
                                          </p:val>
                                        </p:tav>
                                      </p:tavLst>
                                    </p:anim>
                                    <p:anim calcmode="lin" valueType="num">
                                      <p:cBhvr additive="base">
                                        <p:cTn id="24" dur="3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097174"/>
                                        </p:tgtEl>
                                        <p:attrNameLst>
                                          <p:attrName>style.visibility</p:attrName>
                                        </p:attrNameLst>
                                      </p:cBhvr>
                                      <p:to>
                                        <p:strVal val="visible"/>
                                      </p:to>
                                    </p:set>
                                    <p:animEffect transition="in" filter="blinds(horizontal)">
                                      <p:cBhvr>
                                        <p:cTn id="29" dur="500"/>
                                        <p:tgtEl>
                                          <p:spTgt spid="209717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097175"/>
                                        </p:tgtEl>
                                        <p:attrNameLst>
                                          <p:attrName>style.visibility</p:attrName>
                                        </p:attrNameLst>
                                      </p:cBhvr>
                                      <p:to>
                                        <p:strVal val="visible"/>
                                      </p:to>
                                    </p:set>
                                    <p:animEffect transition="in" filter="blinds(horizontal)">
                                      <p:cBhvr>
                                        <p:cTn id="34" dur="500"/>
                                        <p:tgtEl>
                                          <p:spTgt spid="209717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48748"/>
                                        </p:tgtEl>
                                        <p:attrNameLst>
                                          <p:attrName>style.visibility</p:attrName>
                                        </p:attrNameLst>
                                      </p:cBhvr>
                                      <p:to>
                                        <p:strVal val="visible"/>
                                      </p:to>
                                    </p:set>
                                    <p:anim calcmode="lin" valueType="num">
                                      <p:cBhvr additive="base">
                                        <p:cTn id="39" dur="500" fill="hold"/>
                                        <p:tgtEl>
                                          <p:spTgt spid="1048748"/>
                                        </p:tgtEl>
                                        <p:attrNameLst>
                                          <p:attrName>ppt_x</p:attrName>
                                        </p:attrNameLst>
                                      </p:cBhvr>
                                      <p:tavLst>
                                        <p:tav tm="0">
                                          <p:val>
                                            <p:strVal val="#ppt_x"/>
                                          </p:val>
                                        </p:tav>
                                        <p:tav tm="100000">
                                          <p:val>
                                            <p:strVal val="#ppt_x"/>
                                          </p:val>
                                        </p:tav>
                                      </p:tavLst>
                                    </p:anim>
                                    <p:anim calcmode="lin" valueType="num">
                                      <p:cBhvr additive="base">
                                        <p:cTn id="40" dur="500" fill="hold"/>
                                        <p:tgtEl>
                                          <p:spTgt spid="1048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8" grpId="0"/>
      <p:bldP spid="1048749" grpId="0"/>
      <p:bldP spid="104874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3" name="文本框 6"/>
          <p:cNvSpPr txBox="1">
            <a:spLocks noChangeArrowheads="1"/>
          </p:cNvSpPr>
          <p:nvPr/>
        </p:nvSpPr>
        <p:spPr bwMode="auto">
          <a:xfrm>
            <a:off x="650818" y="418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浙东抗战老兵纪念园简介</a:t>
            </a:r>
          </a:p>
        </p:txBody>
      </p:sp>
      <p:sp>
        <p:nvSpPr>
          <p:cNvPr id="1048754"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55" name="文本框 1"/>
          <p:cNvSpPr txBox="1"/>
          <p:nvPr/>
        </p:nvSpPr>
        <p:spPr>
          <a:xfrm>
            <a:off x="711835" y="776605"/>
            <a:ext cx="8155305" cy="22453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altLang="zh-CN" sz="2000"/>
              <a:t>            </a:t>
            </a:r>
            <a:r>
              <a:rPr lang="zh-CN" altLang="en-US" sz="2000">
                <a:latin typeface="方正北魏楷书简体" panose="03000509000000000000" charset="-122"/>
                <a:ea typeface="方正北魏楷书简体" panose="03000509000000000000" charset="-122"/>
                <a:cs typeface="方正北魏楷书简体" panose="03000509000000000000" charset="-122"/>
              </a:rPr>
              <a:t>浙东抗战老兵纪念园位于浙江省宁波市鄞州区五乡镇</a:t>
            </a:r>
            <a:r>
              <a:rPr lang="zh-CN" altLang="en-US" sz="2000">
                <a:solidFill>
                  <a:srgbClr val="FF0000"/>
                </a:solidFill>
                <a:latin typeface="方正北魏楷书简体" panose="03000509000000000000" charset="-122"/>
                <a:ea typeface="方正北魏楷书简体" panose="03000509000000000000" charset="-122"/>
                <a:cs typeface="方正北魏楷书简体" panose="03000509000000000000" charset="-122"/>
              </a:rPr>
              <a:t>同泰嘉陵</a:t>
            </a:r>
            <a:r>
              <a:rPr lang="zh-CN" altLang="en-US" sz="2000">
                <a:latin typeface="方正北魏楷书简体" panose="03000509000000000000" charset="-122"/>
                <a:ea typeface="方正北魏楷书简体" panose="03000509000000000000" charset="-122"/>
                <a:cs typeface="方正北魏楷书简体" panose="03000509000000000000" charset="-122"/>
              </a:rPr>
              <a:t>内（距离本校</a:t>
            </a:r>
            <a:r>
              <a:rPr lang="en-US" altLang="zh-CN" sz="2000">
                <a:latin typeface="方正北魏楷书简体" panose="03000509000000000000" charset="-122"/>
                <a:ea typeface="方正北魏楷书简体" panose="03000509000000000000" charset="-122"/>
                <a:cs typeface="方正北魏楷书简体" panose="03000509000000000000" charset="-122"/>
              </a:rPr>
              <a:t>10</a:t>
            </a:r>
            <a:r>
              <a:rPr lang="zh-CN" altLang="en-US" sz="2000">
                <a:latin typeface="方正北魏楷书简体" panose="03000509000000000000" charset="-122"/>
                <a:ea typeface="方正北魏楷书简体" panose="03000509000000000000" charset="-122"/>
                <a:cs typeface="方正北魏楷书简体" panose="03000509000000000000" charset="-122"/>
              </a:rPr>
              <a:t>分钟车程），属于革命历史纪念类主题人文纪念园，2015年8月开园，包括中心纪念广场、老兵墓园、同泰抗战纪念馆三个部分组成，目前已有首批国家烈士之一的吴继光、不畏强权的甬江女儿应唯鲁、空军英雄周训典等130多位参加过抗日战争的英烈安葬于此。该园现为</a:t>
            </a:r>
            <a:r>
              <a:rPr lang="zh-CN" altLang="en-US" sz="2000">
                <a:solidFill>
                  <a:srgbClr val="FF0000"/>
                </a:solidFill>
                <a:latin typeface="方正北魏楷书简体" panose="03000509000000000000" charset="-122"/>
                <a:ea typeface="方正北魏楷书简体" panose="03000509000000000000" charset="-122"/>
                <a:cs typeface="方正北魏楷书简体" panose="03000509000000000000" charset="-122"/>
              </a:rPr>
              <a:t>浙江省国防教育基地</a:t>
            </a:r>
            <a:r>
              <a:rPr lang="zh-CN" altLang="en-US" sz="2000">
                <a:latin typeface="方正北魏楷书简体" panose="03000509000000000000" charset="-122"/>
                <a:ea typeface="方正北魏楷书简体" panose="03000509000000000000" charset="-122"/>
                <a:cs typeface="方正北魏楷书简体" panose="03000509000000000000" charset="-122"/>
              </a:rPr>
              <a:t>、</a:t>
            </a:r>
            <a:r>
              <a:rPr lang="zh-CN" altLang="en-US" sz="2000">
                <a:solidFill>
                  <a:srgbClr val="FF0000"/>
                </a:solidFill>
                <a:latin typeface="方正北魏楷书简体" panose="03000509000000000000" charset="-122"/>
                <a:ea typeface="方正北魏楷书简体" panose="03000509000000000000" charset="-122"/>
                <a:cs typeface="方正北魏楷书简体" panose="03000509000000000000" charset="-122"/>
              </a:rPr>
              <a:t>宁波市爱国主义教育基地</a:t>
            </a:r>
            <a:r>
              <a:rPr lang="zh-CN" altLang="en-US" sz="2000">
                <a:latin typeface="方正北魏楷书简体" panose="03000509000000000000" charset="-122"/>
                <a:ea typeface="方正北魏楷书简体" panose="03000509000000000000" charset="-122"/>
                <a:cs typeface="方正北魏楷书简体" panose="03000509000000000000" charset="-122"/>
              </a:rPr>
              <a:t>、</a:t>
            </a:r>
            <a:r>
              <a:rPr lang="zh-CN" altLang="en-US" sz="2000">
                <a:solidFill>
                  <a:srgbClr val="FF0000"/>
                </a:solidFill>
                <a:latin typeface="方正北魏楷书简体" panose="03000509000000000000" charset="-122"/>
                <a:ea typeface="方正北魏楷书简体" panose="03000509000000000000" charset="-122"/>
                <a:cs typeface="方正北魏楷书简体" panose="03000509000000000000" charset="-122"/>
              </a:rPr>
              <a:t>宁波市示范性党员组织生活基地</a:t>
            </a:r>
            <a:r>
              <a:rPr lang="zh-CN" altLang="en-US" sz="2000">
                <a:latin typeface="方正北魏楷书简体" panose="03000509000000000000" charset="-122"/>
                <a:ea typeface="方正北魏楷书简体" panose="03000509000000000000" charset="-122"/>
                <a:cs typeface="方正北魏楷书简体" panose="03000509000000000000" charset="-122"/>
              </a:rPr>
              <a:t>、</a:t>
            </a:r>
            <a:r>
              <a:rPr lang="zh-CN" altLang="en-US" sz="2000">
                <a:solidFill>
                  <a:srgbClr val="FF0000"/>
                </a:solidFill>
                <a:latin typeface="方正北魏楷书简体" panose="03000509000000000000" charset="-122"/>
                <a:ea typeface="方正北魏楷书简体" panose="03000509000000000000" charset="-122"/>
                <a:cs typeface="方正北魏楷书简体" panose="03000509000000000000" charset="-122"/>
              </a:rPr>
              <a:t>宁波市中小学生社会实践大课堂</a:t>
            </a:r>
            <a:r>
              <a:rPr lang="zh-CN" altLang="en-US" sz="2000">
                <a:latin typeface="方正北魏楷书简体" panose="03000509000000000000" charset="-122"/>
                <a:ea typeface="方正北魏楷书简体" panose="03000509000000000000" charset="-122"/>
                <a:cs typeface="方正北魏楷书简体" panose="03000509000000000000" charset="-122"/>
              </a:rPr>
              <a:t>。</a:t>
            </a:r>
          </a:p>
        </p:txBody>
      </p:sp>
      <p:pic>
        <p:nvPicPr>
          <p:cNvPr id="2097177" name="图片 5" descr="timg (2)"/>
          <p:cNvPicPr>
            <a:picLocks noChangeAspect="1"/>
          </p:cNvPicPr>
          <p:nvPr>
            <p:custDataLst>
              <p:tags r:id="rId1"/>
            </p:custDataLst>
          </p:nvPr>
        </p:nvPicPr>
        <p:blipFill>
          <a:blip r:embed="rId3"/>
          <a:stretch>
            <a:fillRect/>
          </a:stretch>
        </p:blipFill>
        <p:spPr>
          <a:xfrm>
            <a:off x="546100" y="3073400"/>
            <a:ext cx="2736850" cy="1819910"/>
          </a:xfrm>
          <a:prstGeom prst="rect">
            <a:avLst/>
          </a:prstGeom>
        </p:spPr>
      </p:pic>
      <p:sp>
        <p:nvSpPr>
          <p:cNvPr id="1048756" name="矩形 42"/>
          <p:cNvSpPr/>
          <p:nvPr/>
        </p:nvSpPr>
        <p:spPr>
          <a:xfrm>
            <a:off x="594938" y="439216"/>
            <a:ext cx="2418080" cy="337185"/>
          </a:xfrm>
          <a:prstGeom prst="rect">
            <a:avLst/>
          </a:prstGeom>
        </p:spPr>
        <p:txBody>
          <a:bodyPr wrap="none">
            <a:spAutoFit/>
          </a:bodyPr>
          <a:lstStyle/>
          <a:p>
            <a:pPr lvl="0" fontAlgn="base">
              <a:spcBef>
                <a:spcPct val="0"/>
              </a:spcBef>
              <a:spcAft>
                <a:spcPct val="0"/>
              </a:spcAft>
            </a:pPr>
            <a:r>
              <a:rPr lang="zh-CN" altLang="en-US" sz="1600">
                <a:solidFill>
                  <a:schemeClr val="accent3"/>
                </a:solidFill>
                <a:latin typeface="+mj-lt"/>
                <a:ea typeface="方正兰亭黑_GBK"/>
              </a:rPr>
              <a:t>小馆与单个学校合作案例</a:t>
            </a:r>
          </a:p>
        </p:txBody>
      </p:sp>
      <p:pic>
        <p:nvPicPr>
          <p:cNvPr id="2097178" name="图片 2" descr="图片10"/>
          <p:cNvPicPr>
            <a:picLocks noChangeAspect="1"/>
          </p:cNvPicPr>
          <p:nvPr/>
        </p:nvPicPr>
        <p:blipFill>
          <a:blip r:embed="rId4"/>
          <a:stretch>
            <a:fillRect/>
          </a:stretch>
        </p:blipFill>
        <p:spPr>
          <a:xfrm>
            <a:off x="3394075" y="3046730"/>
            <a:ext cx="2791460" cy="1854200"/>
          </a:xfrm>
          <a:prstGeom prst="rect">
            <a:avLst/>
          </a:prstGeom>
        </p:spPr>
      </p:pic>
      <p:pic>
        <p:nvPicPr>
          <p:cNvPr id="2097179" name="图片 4" descr="图片11"/>
          <p:cNvPicPr>
            <a:picLocks noChangeAspect="1"/>
          </p:cNvPicPr>
          <p:nvPr/>
        </p:nvPicPr>
        <p:blipFill>
          <a:blip r:embed="rId5"/>
          <a:stretch>
            <a:fillRect/>
          </a:stretch>
        </p:blipFill>
        <p:spPr>
          <a:xfrm>
            <a:off x="6240780" y="3054350"/>
            <a:ext cx="2791460" cy="185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5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48753"/>
                                        </p:tgtEl>
                                        <p:attrNameLst>
                                          <p:attrName>style.visibility</p:attrName>
                                        </p:attrNameLst>
                                      </p:cBhvr>
                                      <p:to>
                                        <p:strVal val="visible"/>
                                      </p:to>
                                    </p:set>
                                    <p:animEffect transition="in" filter="wipe(left)">
                                      <p:cBhvr>
                                        <p:cTn id="11" dur="500"/>
                                        <p:tgtEl>
                                          <p:spTgt spid="104875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97177"/>
                                        </p:tgtEl>
                                        <p:attrNameLst>
                                          <p:attrName>style.visibility</p:attrName>
                                        </p:attrNameLst>
                                      </p:cBhvr>
                                      <p:to>
                                        <p:strVal val="visible"/>
                                      </p:to>
                                    </p:set>
                                    <p:anim calcmode="lin" valueType="num">
                                      <p:cBhvr additive="base">
                                        <p:cTn id="16" dur="500" fill="hold"/>
                                        <p:tgtEl>
                                          <p:spTgt spid="2097177"/>
                                        </p:tgtEl>
                                        <p:attrNameLst>
                                          <p:attrName>ppt_x</p:attrName>
                                        </p:attrNameLst>
                                      </p:cBhvr>
                                      <p:tavLst>
                                        <p:tav tm="0">
                                          <p:val>
                                            <p:strVal val="#ppt_x"/>
                                          </p:val>
                                        </p:tav>
                                        <p:tav tm="100000">
                                          <p:val>
                                            <p:strVal val="#ppt_x"/>
                                          </p:val>
                                        </p:tav>
                                      </p:tavLst>
                                    </p:anim>
                                    <p:anim calcmode="lin" valueType="num">
                                      <p:cBhvr additive="base">
                                        <p:cTn id="17" dur="500" fill="hold"/>
                                        <p:tgtEl>
                                          <p:spTgt spid="209717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97178"/>
                                        </p:tgtEl>
                                        <p:attrNameLst>
                                          <p:attrName>style.visibility</p:attrName>
                                        </p:attrNameLst>
                                      </p:cBhvr>
                                      <p:to>
                                        <p:strVal val="visible"/>
                                      </p:to>
                                    </p:set>
                                    <p:anim calcmode="lin" valueType="num">
                                      <p:cBhvr additive="base">
                                        <p:cTn id="22" dur="500" fill="hold"/>
                                        <p:tgtEl>
                                          <p:spTgt spid="2097178"/>
                                        </p:tgtEl>
                                        <p:attrNameLst>
                                          <p:attrName>ppt_x</p:attrName>
                                        </p:attrNameLst>
                                      </p:cBhvr>
                                      <p:tavLst>
                                        <p:tav tm="0">
                                          <p:val>
                                            <p:strVal val="#ppt_x"/>
                                          </p:val>
                                        </p:tav>
                                        <p:tav tm="100000">
                                          <p:val>
                                            <p:strVal val="#ppt_x"/>
                                          </p:val>
                                        </p:tav>
                                      </p:tavLst>
                                    </p:anim>
                                    <p:anim calcmode="lin" valueType="num">
                                      <p:cBhvr additive="base">
                                        <p:cTn id="23" dur="500" fill="hold"/>
                                        <p:tgtEl>
                                          <p:spTgt spid="209717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97179"/>
                                        </p:tgtEl>
                                        <p:attrNameLst>
                                          <p:attrName>style.visibility</p:attrName>
                                        </p:attrNameLst>
                                      </p:cBhvr>
                                      <p:to>
                                        <p:strVal val="visible"/>
                                      </p:to>
                                    </p:set>
                                    <p:anim calcmode="lin" valueType="num">
                                      <p:cBhvr additive="base">
                                        <p:cTn id="28" dur="500" fill="hold"/>
                                        <p:tgtEl>
                                          <p:spTgt spid="2097179"/>
                                        </p:tgtEl>
                                        <p:attrNameLst>
                                          <p:attrName>ppt_x</p:attrName>
                                        </p:attrNameLst>
                                      </p:cBhvr>
                                      <p:tavLst>
                                        <p:tav tm="0">
                                          <p:val>
                                            <p:strVal val="#ppt_x"/>
                                          </p:val>
                                        </p:tav>
                                        <p:tav tm="100000">
                                          <p:val>
                                            <p:strVal val="#ppt_x"/>
                                          </p:val>
                                        </p:tav>
                                      </p:tavLst>
                                    </p:anim>
                                    <p:anim calcmode="lin" valueType="num">
                                      <p:cBhvr additive="base">
                                        <p:cTn id="29" dur="500" fill="hold"/>
                                        <p:tgtEl>
                                          <p:spTgt spid="209717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48755"/>
                                        </p:tgtEl>
                                        <p:attrNameLst>
                                          <p:attrName>style.visibility</p:attrName>
                                        </p:attrNameLst>
                                      </p:cBhvr>
                                      <p:to>
                                        <p:strVal val="visible"/>
                                      </p:to>
                                    </p:set>
                                    <p:animEffect transition="in" filter="randombar(horizontal)">
                                      <p:cBhvr>
                                        <p:cTn id="34" dur="500"/>
                                        <p:tgtEl>
                                          <p:spTgt spid="1048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3" grpId="0"/>
      <p:bldP spid="1048755" grpId="0" bldLvl="0" animBg="1"/>
      <p:bldP spid="1048756" grpId="0"/>
      <p:bldP spid="104875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58" name="文本框 6"/>
          <p:cNvSpPr txBox="1">
            <a:spLocks noChangeArrowheads="1"/>
          </p:cNvSpPr>
          <p:nvPr/>
        </p:nvSpPr>
        <p:spPr bwMode="auto">
          <a:xfrm>
            <a:off x="546043" y="129276"/>
            <a:ext cx="5910581"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a:t>
            </a:r>
            <a:r>
              <a:rPr lang="en-US" altLang="zh-CN" sz="2000">
                <a:solidFill>
                  <a:schemeClr val="accent3"/>
                </a:solidFill>
                <a:latin typeface="+mj-lt"/>
                <a:ea typeface="+mj-ea"/>
              </a:rPr>
              <a:t>“</a:t>
            </a:r>
            <a:r>
              <a:rPr lang="zh-CN" altLang="en-US" sz="2000">
                <a:solidFill>
                  <a:schemeClr val="accent3"/>
                </a:solidFill>
                <a:latin typeface="+mj-lt"/>
                <a:ea typeface="+mj-ea"/>
              </a:rPr>
              <a:t>到博物馆（纪念馆）去</a:t>
            </a:r>
            <a:r>
              <a:rPr lang="en-US" altLang="zh-CN" sz="2000">
                <a:solidFill>
                  <a:schemeClr val="accent3"/>
                </a:solidFill>
                <a:latin typeface="+mj-lt"/>
                <a:ea typeface="+mj-ea"/>
              </a:rPr>
              <a:t>”</a:t>
            </a:r>
          </a:p>
        </p:txBody>
      </p:sp>
      <p:sp>
        <p:nvSpPr>
          <p:cNvPr id="1048759" name="文本框 99"/>
          <p:cNvSpPr txBox="1"/>
          <p:nvPr/>
        </p:nvSpPr>
        <p:spPr>
          <a:xfrm>
            <a:off x="591185" y="528320"/>
            <a:ext cx="3370580" cy="337185"/>
          </a:xfrm>
          <a:prstGeom prst="rect">
            <a:avLst/>
          </a:prstGeom>
          <a:noFill/>
          <a:ln w="9525">
            <a:noFill/>
          </a:ln>
        </p:spPr>
        <p:txBody>
          <a:bodyPr wrap="square">
            <a:spAutoFit/>
          </a:bodyPr>
          <a:lstStyle/>
          <a:p>
            <a:pPr indent="0" algn="l"/>
            <a:r>
              <a:rPr lang="zh-CN" altLang="en-US" sz="1600" b="0">
                <a:solidFill>
                  <a:schemeClr val="accent3"/>
                </a:solidFill>
                <a:latin typeface="+mj-lt"/>
                <a:ea typeface="微软雅黑" panose="020B0503020204020204" pitchFamily="34" charset="-122"/>
              </a:rPr>
              <a:t>1.1  德育活动</a:t>
            </a:r>
            <a:r>
              <a:rPr lang="en-US" altLang="zh-CN" sz="1600" b="0">
                <a:solidFill>
                  <a:schemeClr val="accent3"/>
                </a:solidFill>
                <a:latin typeface="+mj-lt"/>
                <a:ea typeface="微软雅黑" panose="020B0503020204020204" pitchFamily="34" charset="-122"/>
              </a:rPr>
              <a:t>——</a:t>
            </a:r>
            <a:r>
              <a:rPr lang="zh-CN" altLang="en-US" sz="1600" b="0">
                <a:solidFill>
                  <a:schemeClr val="accent3"/>
                </a:solidFill>
                <a:latin typeface="+mj-lt"/>
                <a:ea typeface="微软雅黑" panose="020B0503020204020204" pitchFamily="34" charset="-122"/>
              </a:rPr>
              <a:t>仅仅只是参观</a:t>
            </a:r>
          </a:p>
        </p:txBody>
      </p:sp>
      <p:grpSp>
        <p:nvGrpSpPr>
          <p:cNvPr id="111" name="组合 9"/>
          <p:cNvGrpSpPr/>
          <p:nvPr/>
        </p:nvGrpSpPr>
        <p:grpSpPr>
          <a:xfrm>
            <a:off x="429895" y="1000760"/>
            <a:ext cx="8097520" cy="3872230"/>
            <a:chOff x="860" y="1683"/>
            <a:chExt cx="12752" cy="6098"/>
          </a:xfrm>
        </p:grpSpPr>
        <p:pic>
          <p:nvPicPr>
            <p:cNvPr id="2097180" name="图片 4" descr="20140402五乡中学学生祭扫赵安中墓-1_副本"/>
            <p:cNvPicPr>
              <a:picLocks noChangeAspect="1"/>
            </p:cNvPicPr>
            <p:nvPr/>
          </p:nvPicPr>
          <p:blipFill>
            <a:blip r:embed="rId2"/>
            <a:stretch>
              <a:fillRect/>
            </a:stretch>
          </p:blipFill>
          <p:spPr>
            <a:xfrm>
              <a:off x="860" y="1683"/>
              <a:ext cx="6901" cy="6098"/>
            </a:xfrm>
            <a:prstGeom prst="rect">
              <a:avLst/>
            </a:prstGeom>
          </p:spPr>
        </p:pic>
        <p:sp>
          <p:nvSpPr>
            <p:cNvPr id="1048760" name="文本框 8"/>
            <p:cNvSpPr txBox="1"/>
            <p:nvPr/>
          </p:nvSpPr>
          <p:spPr>
            <a:xfrm>
              <a:off x="8164" y="1845"/>
              <a:ext cx="5448" cy="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201</a:t>
              </a:r>
              <a:r>
                <a:rPr lang="en-US" altLang="zh-CN" sz="1800" b="1"/>
                <a:t>4</a:t>
              </a:r>
              <a:r>
                <a:rPr lang="zh-CN" altLang="en-US" sz="1800" b="1"/>
                <a:t>年</a:t>
              </a:r>
              <a:r>
                <a:rPr lang="en-US" altLang="zh-CN" sz="1800" b="1"/>
                <a:t>4</a:t>
              </a:r>
              <a:r>
                <a:rPr lang="zh-CN" altLang="en-US" sz="1800" b="1"/>
                <a:t>月</a:t>
              </a:r>
              <a:r>
                <a:rPr lang="en-US" altLang="zh-CN" sz="1800" b="1"/>
                <a:t>1</a:t>
              </a:r>
              <a:r>
                <a:rPr lang="zh-CN" altLang="en-US" sz="1800" b="1"/>
                <a:t>日祭扫赵安中先生墓</a:t>
              </a:r>
            </a:p>
            <a:p>
              <a:pPr algn="ctr"/>
              <a:r>
                <a:rPr lang="zh-CN" altLang="en-US" sz="1800" b="1"/>
                <a:t>（位于同泰嘉陵内）</a:t>
              </a:r>
            </a:p>
          </p:txBody>
        </p:sp>
      </p:grpSp>
      <p:grpSp>
        <p:nvGrpSpPr>
          <p:cNvPr id="112" name="组合 2"/>
          <p:cNvGrpSpPr/>
          <p:nvPr/>
        </p:nvGrpSpPr>
        <p:grpSpPr>
          <a:xfrm>
            <a:off x="5067935" y="2045970"/>
            <a:ext cx="3401695" cy="2820670"/>
            <a:chOff x="7981" y="3222"/>
            <a:chExt cx="5357" cy="4442"/>
          </a:xfrm>
        </p:grpSpPr>
        <p:sp>
          <p:nvSpPr>
            <p:cNvPr id="1048761" name="矩形 42"/>
            <p:cNvSpPr/>
            <p:nvPr/>
          </p:nvSpPr>
          <p:spPr>
            <a:xfrm>
              <a:off x="8970" y="7240"/>
              <a:ext cx="4008" cy="424"/>
            </a:xfrm>
            <a:prstGeom prst="rect">
              <a:avLst/>
            </a:prstGeom>
          </p:spPr>
          <p:txBody>
            <a:bodyPr wrap="none">
              <a:spAutoFit/>
            </a:bodyPr>
            <a:lstStyle/>
            <a:p>
              <a:pPr lvl="0" fontAlgn="base">
                <a:spcBef>
                  <a:spcPct val="0"/>
                </a:spcBef>
                <a:spcAft>
                  <a:spcPct val="0"/>
                </a:spcAft>
              </a:pPr>
              <a:r>
                <a:rPr lang="zh-CN" altLang="en-US" sz="1200">
                  <a:solidFill>
                    <a:schemeClr val="accent3"/>
                  </a:solidFill>
                  <a:latin typeface="微软雅黑" panose="020B0503020204020204" pitchFamily="34" charset="-122"/>
                  <a:ea typeface="微软雅黑" panose="020B0503020204020204" pitchFamily="34" charset="-122"/>
                </a:rPr>
                <a:t>▲</a:t>
              </a:r>
              <a:r>
                <a:rPr lang="en-US" altLang="zh-CN" sz="1200">
                  <a:solidFill>
                    <a:schemeClr val="accent3"/>
                  </a:solidFill>
                  <a:latin typeface="+mj-lt"/>
                  <a:ea typeface="方正兰亭黑_GBK"/>
                </a:rPr>
                <a:t>2020</a:t>
              </a:r>
              <a:r>
                <a:rPr lang="zh-CN" altLang="en-US" sz="1200">
                  <a:solidFill>
                    <a:schemeClr val="accent3"/>
                  </a:solidFill>
                  <a:latin typeface="+mj-lt"/>
                  <a:ea typeface="方正兰亭黑_GBK"/>
                </a:rPr>
                <a:t>年</a:t>
              </a:r>
              <a:r>
                <a:rPr lang="en-US" altLang="zh-CN" sz="1200">
                  <a:solidFill>
                    <a:schemeClr val="accent3"/>
                  </a:solidFill>
                  <a:latin typeface="+mj-lt"/>
                  <a:ea typeface="方正兰亭黑_GBK"/>
                </a:rPr>
                <a:t>9</a:t>
              </a:r>
              <a:r>
                <a:rPr lang="zh-CN" altLang="en-US" sz="1200">
                  <a:solidFill>
                    <a:schemeClr val="accent3"/>
                  </a:solidFill>
                  <a:latin typeface="+mj-lt"/>
                  <a:ea typeface="方正兰亭黑_GBK"/>
                </a:rPr>
                <a:t>月</a:t>
              </a:r>
              <a:r>
                <a:rPr lang="en-US" altLang="zh-CN" sz="1200">
                  <a:solidFill>
                    <a:schemeClr val="accent3"/>
                  </a:solidFill>
                  <a:latin typeface="+mj-lt"/>
                  <a:ea typeface="方正兰亭黑_GBK"/>
                </a:rPr>
                <a:t>3</a:t>
              </a:r>
              <a:r>
                <a:rPr lang="zh-CN" altLang="en-US" sz="1200">
                  <a:solidFill>
                    <a:schemeClr val="accent3"/>
                  </a:solidFill>
                  <a:latin typeface="+mj-lt"/>
                  <a:ea typeface="方正兰亭黑_GBK"/>
                </a:rPr>
                <a:t>日，赵安中纪念馆内</a:t>
              </a:r>
            </a:p>
          </p:txBody>
        </p:sp>
        <p:pic>
          <p:nvPicPr>
            <p:cNvPr id="2097181" name="图片 1" descr="图片12"/>
            <p:cNvPicPr>
              <a:picLocks noChangeAspect="1"/>
            </p:cNvPicPr>
            <p:nvPr/>
          </p:nvPicPr>
          <p:blipFill>
            <a:blip r:embed="rId3"/>
            <a:stretch>
              <a:fillRect/>
            </a:stretch>
          </p:blipFill>
          <p:spPr>
            <a:xfrm>
              <a:off x="7981" y="3222"/>
              <a:ext cx="5357" cy="40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59"/>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 calcmode="lin" valueType="num">
                                      <p:cBhvr additive="base">
                                        <p:cTn id="17" dur="500" fill="hold"/>
                                        <p:tgtEl>
                                          <p:spTgt spid="112"/>
                                        </p:tgtEl>
                                        <p:attrNameLst>
                                          <p:attrName>ppt_x</p:attrName>
                                        </p:attrNameLst>
                                      </p:cBhvr>
                                      <p:tavLst>
                                        <p:tav tm="0">
                                          <p:val>
                                            <p:strVal val="#ppt_x"/>
                                          </p:val>
                                        </p:tav>
                                        <p:tav tm="100000">
                                          <p:val>
                                            <p:strVal val="#ppt_x"/>
                                          </p:val>
                                        </p:tav>
                                      </p:tavLst>
                                    </p:anim>
                                    <p:anim calcmode="lin" valueType="num">
                                      <p:cBhvr additive="base">
                                        <p:cTn id="1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9" grpId="0"/>
      <p:bldP spid="104875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2"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63" name="文本框 6"/>
          <p:cNvSpPr txBox="1">
            <a:spLocks noChangeArrowheads="1"/>
          </p:cNvSpPr>
          <p:nvPr/>
        </p:nvSpPr>
        <p:spPr bwMode="auto">
          <a:xfrm>
            <a:off x="546043" y="129276"/>
            <a:ext cx="5742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【单向交流】组织学生赴博物馆、纪念馆参观</a:t>
            </a:r>
          </a:p>
        </p:txBody>
      </p:sp>
      <p:sp>
        <p:nvSpPr>
          <p:cNvPr id="1048764" name="文本框 99"/>
          <p:cNvSpPr txBox="1"/>
          <p:nvPr/>
        </p:nvSpPr>
        <p:spPr>
          <a:xfrm>
            <a:off x="591185" y="528320"/>
            <a:ext cx="5506085" cy="337185"/>
          </a:xfrm>
          <a:prstGeom prst="rect">
            <a:avLst/>
          </a:prstGeom>
          <a:noFill/>
          <a:ln w="9525">
            <a:noFill/>
          </a:ln>
        </p:spPr>
        <p:txBody>
          <a:bodyPr wrap="square">
            <a:spAutoFit/>
          </a:bodyPr>
          <a:lstStyle/>
          <a:p>
            <a:pPr indent="0" algn="l"/>
            <a:r>
              <a:rPr lang="zh-CN" altLang="en-US" sz="1600" b="0">
                <a:solidFill>
                  <a:schemeClr val="accent3"/>
                </a:solidFill>
                <a:latin typeface="+mj-lt"/>
                <a:ea typeface="微软雅黑" panose="020B0503020204020204" pitchFamily="34" charset="-122"/>
              </a:rPr>
              <a:t>1.</a:t>
            </a:r>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  德育活动</a:t>
            </a:r>
            <a:r>
              <a:rPr lang="en-US" altLang="zh-CN" sz="1600" b="0">
                <a:solidFill>
                  <a:schemeClr val="accent3"/>
                </a:solidFill>
                <a:latin typeface="+mj-lt"/>
                <a:ea typeface="微软雅黑" panose="020B0503020204020204" pitchFamily="34" charset="-122"/>
              </a:rPr>
              <a:t>——</a:t>
            </a:r>
            <a:r>
              <a:rPr lang="zh-CN" altLang="en-US" sz="1600" b="0">
                <a:solidFill>
                  <a:schemeClr val="accent3"/>
                </a:solidFill>
                <a:latin typeface="+mj-lt"/>
                <a:ea typeface="微软雅黑" panose="020B0503020204020204" pitchFamily="34" charset="-122"/>
              </a:rPr>
              <a:t>带有一定学习</a:t>
            </a:r>
            <a:r>
              <a:rPr lang="en-US" altLang="zh-CN" sz="1600" b="0">
                <a:solidFill>
                  <a:schemeClr val="accent3"/>
                </a:solidFill>
                <a:latin typeface="+mj-lt"/>
                <a:ea typeface="微软雅黑" panose="020B0503020204020204" pitchFamily="34" charset="-122"/>
              </a:rPr>
              <a:t>/</a:t>
            </a:r>
            <a:r>
              <a:rPr lang="zh-CN" altLang="en-US" sz="1600" b="0">
                <a:solidFill>
                  <a:schemeClr val="accent3"/>
                </a:solidFill>
                <a:latin typeface="+mj-lt"/>
                <a:ea typeface="微软雅黑" panose="020B0503020204020204" pitchFamily="34" charset="-122"/>
              </a:rPr>
              <a:t>实践任务的参观</a:t>
            </a:r>
          </a:p>
        </p:txBody>
      </p:sp>
      <p:sp>
        <p:nvSpPr>
          <p:cNvPr id="1048765" name="文本框 5"/>
          <p:cNvSpPr txBox="1"/>
          <p:nvPr/>
        </p:nvSpPr>
        <p:spPr>
          <a:xfrm>
            <a:off x="2716530" y="1112520"/>
            <a:ext cx="3815080" cy="35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2017年3月27日参加清明祭先烈活动</a:t>
            </a:r>
          </a:p>
        </p:txBody>
      </p:sp>
      <p:grpSp>
        <p:nvGrpSpPr>
          <p:cNvPr id="114" name="组合 9"/>
          <p:cNvGrpSpPr/>
          <p:nvPr/>
        </p:nvGrpSpPr>
        <p:grpSpPr>
          <a:xfrm>
            <a:off x="53975" y="1737995"/>
            <a:ext cx="2915285" cy="2363470"/>
            <a:chOff x="85" y="2737"/>
            <a:chExt cx="4591" cy="3722"/>
          </a:xfrm>
        </p:grpSpPr>
        <p:pic>
          <p:nvPicPr>
            <p:cNvPr id="2097182" name="图片 1" descr="2"/>
            <p:cNvPicPr>
              <a:picLocks noChangeAspect="1"/>
            </p:cNvPicPr>
            <p:nvPr/>
          </p:nvPicPr>
          <p:blipFill>
            <a:blip r:embed="rId2"/>
            <a:stretch>
              <a:fillRect/>
            </a:stretch>
          </p:blipFill>
          <p:spPr>
            <a:xfrm>
              <a:off x="85" y="2737"/>
              <a:ext cx="4591" cy="3058"/>
            </a:xfrm>
            <a:prstGeom prst="rect">
              <a:avLst/>
            </a:prstGeom>
          </p:spPr>
        </p:pic>
        <p:sp>
          <p:nvSpPr>
            <p:cNvPr id="1048766" name="文本框 6"/>
            <p:cNvSpPr txBox="1"/>
            <p:nvPr/>
          </p:nvSpPr>
          <p:spPr>
            <a:xfrm>
              <a:off x="617" y="5994"/>
              <a:ext cx="3408" cy="465"/>
            </a:xfrm>
            <a:prstGeom prst="rect">
              <a:avLst/>
            </a:prstGeom>
            <a:noFill/>
          </p:spPr>
          <p:txBody>
            <a:bodyPr wrap="none" rtlCol="0">
              <a:spAutoFit/>
            </a:bodyPr>
            <a:lstStyle/>
            <a:p>
              <a:r>
                <a:rPr lang="zh-CN" altLang="en-US"/>
                <a:t>献祭词（学生撰写和朗诵）</a:t>
              </a:r>
            </a:p>
          </p:txBody>
        </p:sp>
      </p:grpSp>
      <p:grpSp>
        <p:nvGrpSpPr>
          <p:cNvPr id="115" name="组合 10"/>
          <p:cNvGrpSpPr/>
          <p:nvPr/>
        </p:nvGrpSpPr>
        <p:grpSpPr>
          <a:xfrm>
            <a:off x="3133090" y="1762760"/>
            <a:ext cx="2876550" cy="2341880"/>
            <a:chOff x="4934" y="2776"/>
            <a:chExt cx="4530" cy="3688"/>
          </a:xfrm>
        </p:grpSpPr>
        <p:pic>
          <p:nvPicPr>
            <p:cNvPr id="2097183" name="图片 2" descr="3"/>
            <p:cNvPicPr>
              <a:picLocks noChangeAspect="1"/>
            </p:cNvPicPr>
            <p:nvPr/>
          </p:nvPicPr>
          <p:blipFill>
            <a:blip r:embed="rId3"/>
            <a:stretch>
              <a:fillRect/>
            </a:stretch>
          </p:blipFill>
          <p:spPr>
            <a:xfrm>
              <a:off x="4934" y="2776"/>
              <a:ext cx="4531" cy="3019"/>
            </a:xfrm>
            <a:prstGeom prst="rect">
              <a:avLst/>
            </a:prstGeom>
          </p:spPr>
        </p:pic>
        <p:sp>
          <p:nvSpPr>
            <p:cNvPr id="1048767" name="文本框 7"/>
            <p:cNvSpPr txBox="1"/>
            <p:nvPr/>
          </p:nvSpPr>
          <p:spPr>
            <a:xfrm>
              <a:off x="6545" y="5994"/>
              <a:ext cx="1368" cy="471"/>
            </a:xfrm>
            <a:prstGeom prst="rect">
              <a:avLst/>
            </a:prstGeom>
            <a:noFill/>
          </p:spPr>
          <p:txBody>
            <a:bodyPr wrap="none" rtlCol="0">
              <a:spAutoFit/>
            </a:bodyPr>
            <a:lstStyle/>
            <a:p>
              <a:r>
                <a:rPr lang="zh-CN" altLang="en-US"/>
                <a:t>默哀仪式</a:t>
              </a:r>
            </a:p>
          </p:txBody>
        </p:sp>
      </p:grpSp>
      <p:grpSp>
        <p:nvGrpSpPr>
          <p:cNvPr id="116" name="组合 11"/>
          <p:cNvGrpSpPr/>
          <p:nvPr/>
        </p:nvGrpSpPr>
        <p:grpSpPr>
          <a:xfrm>
            <a:off x="6174105" y="1741170"/>
            <a:ext cx="2877185" cy="2315845"/>
            <a:chOff x="9723" y="2812"/>
            <a:chExt cx="4531" cy="3647"/>
          </a:xfrm>
        </p:grpSpPr>
        <p:pic>
          <p:nvPicPr>
            <p:cNvPr id="2097184" name="图片 4" descr="5"/>
            <p:cNvPicPr>
              <a:picLocks noChangeAspect="1"/>
            </p:cNvPicPr>
            <p:nvPr/>
          </p:nvPicPr>
          <p:blipFill>
            <a:blip r:embed="rId4"/>
            <a:stretch>
              <a:fillRect/>
            </a:stretch>
          </p:blipFill>
          <p:spPr>
            <a:xfrm>
              <a:off x="9723" y="2812"/>
              <a:ext cx="4531" cy="3019"/>
            </a:xfrm>
            <a:prstGeom prst="rect">
              <a:avLst/>
            </a:prstGeom>
          </p:spPr>
        </p:pic>
        <p:sp>
          <p:nvSpPr>
            <p:cNvPr id="1048768" name="文本框 8"/>
            <p:cNvSpPr txBox="1"/>
            <p:nvPr/>
          </p:nvSpPr>
          <p:spPr>
            <a:xfrm>
              <a:off x="10983" y="5994"/>
              <a:ext cx="2368" cy="465"/>
            </a:xfrm>
            <a:prstGeom prst="rect">
              <a:avLst/>
            </a:prstGeom>
            <a:noFill/>
          </p:spPr>
          <p:txBody>
            <a:bodyPr wrap="none" rtlCol="0">
              <a:spAutoFit/>
            </a:bodyPr>
            <a:lstStyle/>
            <a:p>
              <a:r>
                <a:rPr lang="zh-CN" altLang="en-US"/>
                <a:t>参观园内的纪念馆</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6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48765"/>
                                        </p:tgtEl>
                                        <p:attrNameLst>
                                          <p:attrName>style.visibility</p:attrName>
                                        </p:attrNameLst>
                                      </p:cBhvr>
                                      <p:to>
                                        <p:strVal val="visible"/>
                                      </p:to>
                                    </p:set>
                                    <p:animEffect transition="in" filter="wipe(down)">
                                      <p:cBhvr>
                                        <p:cTn id="11" dur="500"/>
                                        <p:tgtEl>
                                          <p:spTgt spid="104876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14"/>
                                        </p:tgtEl>
                                        <p:attrNameLst>
                                          <p:attrName>style.visibility</p:attrName>
                                        </p:attrNameLst>
                                      </p:cBhvr>
                                      <p:to>
                                        <p:strVal val="visible"/>
                                      </p:to>
                                    </p:set>
                                    <p:anim calcmode="lin" valueType="num">
                                      <p:cBhvr additive="base">
                                        <p:cTn id="16" dur="500"/>
                                        <p:tgtEl>
                                          <p:spTgt spid="114"/>
                                        </p:tgtEl>
                                        <p:attrNameLst>
                                          <p:attrName>ppt_y</p:attrName>
                                        </p:attrNameLst>
                                      </p:cBhvr>
                                      <p:tavLst>
                                        <p:tav tm="0">
                                          <p:val>
                                            <p:strVal val="#ppt_y+#ppt_h*1.125000"/>
                                          </p:val>
                                        </p:tav>
                                        <p:tav tm="100000">
                                          <p:val>
                                            <p:strVal val="#ppt_y"/>
                                          </p:val>
                                        </p:tav>
                                      </p:tavLst>
                                    </p:anim>
                                    <p:animEffect transition="in" filter="wipe(up)">
                                      <p:cBhvr>
                                        <p:cTn id="17" dur="5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anim calcmode="lin" valueType="num">
                                      <p:cBhvr additive="base">
                                        <p:cTn id="22" dur="500"/>
                                        <p:tgtEl>
                                          <p:spTgt spid="115"/>
                                        </p:tgtEl>
                                        <p:attrNameLst>
                                          <p:attrName>ppt_y</p:attrName>
                                        </p:attrNameLst>
                                      </p:cBhvr>
                                      <p:tavLst>
                                        <p:tav tm="0">
                                          <p:val>
                                            <p:strVal val="#ppt_y+#ppt_h*1.125000"/>
                                          </p:val>
                                        </p:tav>
                                        <p:tav tm="100000">
                                          <p:val>
                                            <p:strVal val="#ppt_y"/>
                                          </p:val>
                                        </p:tav>
                                      </p:tavLst>
                                    </p:anim>
                                    <p:animEffect transition="in" filter="wipe(up)">
                                      <p:cBhvr>
                                        <p:cTn id="23" dur="500"/>
                                        <p:tgtEl>
                                          <p:spTgt spid="11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16"/>
                                        </p:tgtEl>
                                        <p:attrNameLst>
                                          <p:attrName>style.visibility</p:attrName>
                                        </p:attrNameLst>
                                      </p:cBhvr>
                                      <p:to>
                                        <p:strVal val="visible"/>
                                      </p:to>
                                    </p:set>
                                    <p:anim calcmode="lin" valueType="num">
                                      <p:cBhvr additive="base">
                                        <p:cTn id="28" dur="500"/>
                                        <p:tgtEl>
                                          <p:spTgt spid="116"/>
                                        </p:tgtEl>
                                        <p:attrNameLst>
                                          <p:attrName>ppt_y</p:attrName>
                                        </p:attrNameLst>
                                      </p:cBhvr>
                                      <p:tavLst>
                                        <p:tav tm="0">
                                          <p:val>
                                            <p:strVal val="#ppt_y+#ppt_h*1.125000"/>
                                          </p:val>
                                        </p:tav>
                                        <p:tav tm="100000">
                                          <p:val>
                                            <p:strVal val="#ppt_y"/>
                                          </p:val>
                                        </p:tav>
                                      </p:tavLst>
                                    </p:anim>
                                    <p:animEffect transition="in" filter="wipe(up)">
                                      <p:cBhvr>
                                        <p:cTn id="29"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4" grpId="0"/>
      <p:bldP spid="1048764" grpId="1"/>
      <p:bldP spid="10487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70" name="文本框 6"/>
          <p:cNvSpPr txBox="1">
            <a:spLocks noChangeArrowheads="1"/>
          </p:cNvSpPr>
          <p:nvPr/>
        </p:nvSpPr>
        <p:spPr bwMode="auto">
          <a:xfrm>
            <a:off x="546043" y="129276"/>
            <a:ext cx="5742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【单向交流】组织学生赴博物馆、纪念馆参观</a:t>
            </a:r>
          </a:p>
        </p:txBody>
      </p:sp>
      <p:sp>
        <p:nvSpPr>
          <p:cNvPr id="1048771" name="文本框 99"/>
          <p:cNvSpPr txBox="1"/>
          <p:nvPr/>
        </p:nvSpPr>
        <p:spPr>
          <a:xfrm>
            <a:off x="591185" y="528320"/>
            <a:ext cx="5318760" cy="337185"/>
          </a:xfrm>
          <a:prstGeom prst="rect">
            <a:avLst/>
          </a:prstGeom>
          <a:noFill/>
          <a:ln w="9525">
            <a:noFill/>
          </a:ln>
        </p:spPr>
        <p:txBody>
          <a:bodyPr wrap="square">
            <a:spAutoFit/>
          </a:bodyPr>
          <a:lstStyle/>
          <a:p>
            <a:pPr indent="0" algn="l"/>
            <a:r>
              <a:rPr lang="zh-CN" altLang="en-US" sz="1600" b="0">
                <a:solidFill>
                  <a:schemeClr val="accent3"/>
                </a:solidFill>
                <a:latin typeface="+mj-lt"/>
                <a:ea typeface="微软雅黑" panose="020B0503020204020204" pitchFamily="34" charset="-122"/>
              </a:rPr>
              <a:t>1.</a:t>
            </a:r>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  德育活动</a:t>
            </a:r>
            <a:r>
              <a:rPr lang="en-US" altLang="zh-CN" sz="1600" b="0">
                <a:solidFill>
                  <a:schemeClr val="accent3"/>
                </a:solidFill>
                <a:latin typeface="+mj-lt"/>
                <a:ea typeface="微软雅黑" panose="020B0503020204020204" pitchFamily="34" charset="-122"/>
              </a:rPr>
              <a:t>——</a:t>
            </a:r>
            <a:r>
              <a:rPr lang="zh-CN" altLang="en-US" sz="1600" b="0">
                <a:solidFill>
                  <a:schemeClr val="accent3"/>
                </a:solidFill>
                <a:latin typeface="+mj-lt"/>
                <a:ea typeface="微软雅黑" panose="020B0503020204020204" pitchFamily="34" charset="-122"/>
              </a:rPr>
              <a:t>带有一定学习</a:t>
            </a:r>
            <a:r>
              <a:rPr lang="en-US" altLang="zh-CN" sz="1600" b="0">
                <a:solidFill>
                  <a:schemeClr val="accent3"/>
                </a:solidFill>
                <a:latin typeface="+mj-lt"/>
                <a:ea typeface="微软雅黑" panose="020B0503020204020204" pitchFamily="34" charset="-122"/>
              </a:rPr>
              <a:t>/</a:t>
            </a:r>
            <a:r>
              <a:rPr lang="zh-CN" altLang="en-US" sz="1600" b="0">
                <a:solidFill>
                  <a:schemeClr val="accent3"/>
                </a:solidFill>
                <a:latin typeface="+mj-lt"/>
                <a:ea typeface="微软雅黑" panose="020B0503020204020204" pitchFamily="34" charset="-122"/>
              </a:rPr>
              <a:t>实践任务的参观</a:t>
            </a:r>
          </a:p>
        </p:txBody>
      </p:sp>
      <p:sp>
        <p:nvSpPr>
          <p:cNvPr id="1048772" name="文本框 5"/>
          <p:cNvSpPr txBox="1"/>
          <p:nvPr/>
        </p:nvSpPr>
        <p:spPr>
          <a:xfrm>
            <a:off x="523240" y="1078230"/>
            <a:ext cx="3713480" cy="35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201</a:t>
            </a:r>
            <a:r>
              <a:rPr lang="en-US" altLang="zh-CN" sz="1800" b="1"/>
              <a:t>8</a:t>
            </a:r>
            <a:r>
              <a:rPr lang="zh-CN" altLang="en-US" sz="1800" b="1"/>
              <a:t>年</a:t>
            </a:r>
            <a:r>
              <a:rPr lang="en-US" altLang="zh-CN" sz="1800" b="1"/>
              <a:t>12</a:t>
            </a:r>
            <a:r>
              <a:rPr lang="zh-CN" altLang="en-US" sz="1800" b="1"/>
              <a:t>月</a:t>
            </a:r>
            <a:r>
              <a:rPr lang="en-US" altLang="zh-CN" sz="1800" b="1"/>
              <a:t>13</a:t>
            </a:r>
            <a:r>
              <a:rPr lang="zh-CN" altLang="en-US" sz="1800" b="1"/>
              <a:t>日第五个国家公祭日</a:t>
            </a:r>
          </a:p>
        </p:txBody>
      </p:sp>
      <p:sp>
        <p:nvSpPr>
          <p:cNvPr id="1048773" name="文本框 6"/>
          <p:cNvSpPr txBox="1"/>
          <p:nvPr/>
        </p:nvSpPr>
        <p:spPr>
          <a:xfrm>
            <a:off x="1136650" y="4502150"/>
            <a:ext cx="1833880" cy="294641"/>
          </a:xfrm>
          <a:prstGeom prst="rect">
            <a:avLst/>
          </a:prstGeom>
          <a:noFill/>
        </p:spPr>
        <p:txBody>
          <a:bodyPr wrap="none" rtlCol="0">
            <a:spAutoFit/>
          </a:bodyPr>
          <a:lstStyle/>
          <a:p>
            <a:r>
              <a:rPr lang="zh-CN" altLang="en-US"/>
              <a:t>集体献诵《和平宣言》</a:t>
            </a:r>
          </a:p>
        </p:txBody>
      </p:sp>
      <p:sp>
        <p:nvSpPr>
          <p:cNvPr id="1048774" name="文本框 8"/>
          <p:cNvSpPr txBox="1"/>
          <p:nvPr/>
        </p:nvSpPr>
        <p:spPr>
          <a:xfrm>
            <a:off x="5037455" y="4502150"/>
            <a:ext cx="2659380" cy="294641"/>
          </a:xfrm>
          <a:prstGeom prst="rect">
            <a:avLst/>
          </a:prstGeom>
          <a:noFill/>
        </p:spPr>
        <p:txBody>
          <a:bodyPr wrap="none" rtlCol="0">
            <a:spAutoFit/>
          </a:bodyPr>
          <a:lstStyle/>
          <a:p>
            <a:pPr algn="l"/>
            <a:r>
              <a:rPr lang="zh-CN" altLang="en-US"/>
              <a:t>师生代表共同朗诵《我是中国人》</a:t>
            </a:r>
          </a:p>
        </p:txBody>
      </p:sp>
      <p:pic>
        <p:nvPicPr>
          <p:cNvPr id="2097185" name="图片 9" descr="7"/>
          <p:cNvPicPr>
            <a:picLocks noChangeAspect="1"/>
          </p:cNvPicPr>
          <p:nvPr/>
        </p:nvPicPr>
        <p:blipFill>
          <a:blip r:embed="rId2"/>
          <a:stretch>
            <a:fillRect/>
          </a:stretch>
        </p:blipFill>
        <p:spPr>
          <a:xfrm>
            <a:off x="447040" y="1685290"/>
            <a:ext cx="3687445" cy="2649220"/>
          </a:xfrm>
          <a:prstGeom prst="rect">
            <a:avLst/>
          </a:prstGeom>
        </p:spPr>
      </p:pic>
      <p:sp>
        <p:nvSpPr>
          <p:cNvPr id="1048775" name="文本框 10"/>
          <p:cNvSpPr txBox="1"/>
          <p:nvPr/>
        </p:nvSpPr>
        <p:spPr>
          <a:xfrm>
            <a:off x="4835525" y="1093470"/>
            <a:ext cx="3713480" cy="35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201</a:t>
            </a:r>
            <a:r>
              <a:rPr lang="en-US" altLang="zh-CN" sz="1800" b="1"/>
              <a:t>9</a:t>
            </a:r>
            <a:r>
              <a:rPr lang="zh-CN" altLang="en-US" sz="1800" b="1"/>
              <a:t>年</a:t>
            </a:r>
            <a:r>
              <a:rPr lang="en-US" altLang="zh-CN" sz="1800" b="1"/>
              <a:t>12</a:t>
            </a:r>
            <a:r>
              <a:rPr lang="zh-CN" altLang="en-US" sz="1800" b="1"/>
              <a:t>月</a:t>
            </a:r>
            <a:r>
              <a:rPr lang="en-US" altLang="zh-CN" sz="1800" b="1"/>
              <a:t>13</a:t>
            </a:r>
            <a:r>
              <a:rPr lang="zh-CN" altLang="en-US" sz="1800" b="1"/>
              <a:t>日第六个国家公祭日</a:t>
            </a:r>
          </a:p>
        </p:txBody>
      </p:sp>
      <p:pic>
        <p:nvPicPr>
          <p:cNvPr id="2097186" name="图片 12" descr="10"/>
          <p:cNvPicPr>
            <a:picLocks noChangeAspect="1"/>
          </p:cNvPicPr>
          <p:nvPr/>
        </p:nvPicPr>
        <p:blipFill>
          <a:blip r:embed="rId3"/>
          <a:stretch>
            <a:fillRect/>
          </a:stretch>
        </p:blipFill>
        <p:spPr>
          <a:xfrm>
            <a:off x="4835525" y="1635125"/>
            <a:ext cx="3634105" cy="2726055"/>
          </a:xfrm>
          <a:prstGeom prst="rect">
            <a:avLst/>
          </a:prstGeom>
        </p:spPr>
      </p:pic>
      <p:pic>
        <p:nvPicPr>
          <p:cNvPr id="2097187" name="图片 13" descr="8"/>
          <p:cNvPicPr>
            <a:picLocks noChangeAspect="1"/>
          </p:cNvPicPr>
          <p:nvPr/>
        </p:nvPicPr>
        <p:blipFill>
          <a:blip r:embed="rId4"/>
          <a:stretch>
            <a:fillRect/>
          </a:stretch>
        </p:blipFill>
        <p:spPr>
          <a:xfrm>
            <a:off x="728980" y="1898650"/>
            <a:ext cx="3122930" cy="2079625"/>
          </a:xfrm>
          <a:prstGeom prst="rect">
            <a:avLst/>
          </a:prstGeom>
        </p:spPr>
      </p:pic>
      <p:pic>
        <p:nvPicPr>
          <p:cNvPr id="2097188" name="图片 14" descr="12"/>
          <p:cNvPicPr>
            <a:picLocks noChangeAspect="1"/>
          </p:cNvPicPr>
          <p:nvPr/>
        </p:nvPicPr>
        <p:blipFill>
          <a:blip r:embed="rId5"/>
          <a:stretch>
            <a:fillRect/>
          </a:stretch>
        </p:blipFill>
        <p:spPr>
          <a:xfrm>
            <a:off x="5089525" y="1779905"/>
            <a:ext cx="3220720" cy="231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2097187"/>
                                        </p:tgtEl>
                                        <p:attrNameLst>
                                          <p:attrName>style.visibility</p:attrName>
                                        </p:attrNameLst>
                                      </p:cBhvr>
                                      <p:to>
                                        <p:strVal val="visible"/>
                                      </p:to>
                                    </p:set>
                                    <p:animEffect transition="in" filter="diamond(in)">
                                      <p:cBhvr>
                                        <p:cTn id="7" dur="500"/>
                                        <p:tgtEl>
                                          <p:spTgt spid="209718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500" fill="hold">
                                          <p:stCondLst>
                                            <p:cond delay="0"/>
                                          </p:stCondLst>
                                        </p:cTn>
                                        <p:tgtEl>
                                          <p:spTgt spid="2097188"/>
                                        </p:tgtEl>
                                        <p:attrNameLst>
                                          <p:attrName>style.visibility</p:attrName>
                                        </p:attrNameLst>
                                      </p:cBhvr>
                                      <p:to>
                                        <p:strVal val="visible"/>
                                      </p:to>
                                    </p:set>
                                    <p:animEffect transition="in" filter="diamond(in)">
                                      <p:cBhvr>
                                        <p:cTn id="12" dur="500"/>
                                        <p:tgtEl>
                                          <p:spTgt spid="209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任意多边形: 形状 27"/>
          <p:cNvSpPr/>
          <p:nvPr/>
        </p:nvSpPr>
        <p:spPr>
          <a:xfrm>
            <a:off x="2467" y="0"/>
            <a:ext cx="4588672" cy="5143500"/>
          </a:xfrm>
          <a:custGeom>
            <a:avLst/>
            <a:gdLst>
              <a:gd name="connsiteX0" fmla="*/ 0 w 4588672"/>
              <a:gd name="connsiteY0" fmla="*/ 0 h 5143500"/>
              <a:gd name="connsiteX1" fmla="*/ 4588672 w 4588672"/>
              <a:gd name="connsiteY1" fmla="*/ 0 h 5143500"/>
              <a:gd name="connsiteX2" fmla="*/ 2192470 w 4588672"/>
              <a:gd name="connsiteY2" fmla="*/ 5143500 h 5143500"/>
              <a:gd name="connsiteX3" fmla="*/ 0 w 4588672"/>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88672" h="5143500">
                <a:moveTo>
                  <a:pt x="0" y="0"/>
                </a:moveTo>
                <a:lnTo>
                  <a:pt x="4588672" y="0"/>
                </a:lnTo>
                <a:lnTo>
                  <a:pt x="2192470" y="5143500"/>
                </a:lnTo>
                <a:lnTo>
                  <a:pt x="0" y="514350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3" name="椭圆 38"/>
          <p:cNvSpPr/>
          <p:nvPr/>
        </p:nvSpPr>
        <p:spPr>
          <a:xfrm>
            <a:off x="5183961" y="936180"/>
            <a:ext cx="379869" cy="3798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mj-lt"/>
              </a:rPr>
              <a:t>1</a:t>
            </a:r>
            <a:endParaRPr lang="zh-CN" altLang="en-US" sz="2000">
              <a:latin typeface="+mj-lt"/>
            </a:endParaRPr>
          </a:p>
        </p:txBody>
      </p:sp>
      <p:sp>
        <p:nvSpPr>
          <p:cNvPr id="1048604" name="椭圆 42"/>
          <p:cNvSpPr/>
          <p:nvPr/>
        </p:nvSpPr>
        <p:spPr>
          <a:xfrm>
            <a:off x="5183961" y="1971999"/>
            <a:ext cx="379869" cy="37986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mj-lt"/>
              </a:rPr>
              <a:t>2</a:t>
            </a:r>
            <a:endParaRPr lang="zh-CN" altLang="en-US" sz="2000">
              <a:latin typeface="+mj-lt"/>
            </a:endParaRPr>
          </a:p>
        </p:txBody>
      </p:sp>
      <p:sp>
        <p:nvSpPr>
          <p:cNvPr id="1048605" name="椭圆 46"/>
          <p:cNvSpPr/>
          <p:nvPr/>
        </p:nvSpPr>
        <p:spPr>
          <a:xfrm>
            <a:off x="5183961" y="3007818"/>
            <a:ext cx="379869" cy="37986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mj-lt"/>
              </a:rPr>
              <a:t>3</a:t>
            </a:r>
            <a:endParaRPr lang="zh-CN" altLang="en-US" sz="2000">
              <a:latin typeface="+mj-lt"/>
            </a:endParaRPr>
          </a:p>
        </p:txBody>
      </p:sp>
      <p:sp>
        <p:nvSpPr>
          <p:cNvPr id="1048606" name="任意多边形: 形状 28"/>
          <p:cNvSpPr/>
          <p:nvPr/>
        </p:nvSpPr>
        <p:spPr>
          <a:xfrm>
            <a:off x="-193838" y="0"/>
            <a:ext cx="4588672" cy="5143500"/>
          </a:xfrm>
          <a:custGeom>
            <a:avLst/>
            <a:gdLst>
              <a:gd name="connsiteX0" fmla="*/ 0 w 4588672"/>
              <a:gd name="connsiteY0" fmla="*/ 0 h 5143500"/>
              <a:gd name="connsiteX1" fmla="*/ 4588672 w 4588672"/>
              <a:gd name="connsiteY1" fmla="*/ 0 h 5143500"/>
              <a:gd name="connsiteX2" fmla="*/ 2192470 w 4588672"/>
              <a:gd name="connsiteY2" fmla="*/ 5143500 h 5143500"/>
              <a:gd name="connsiteX3" fmla="*/ 0 w 4588672"/>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88672" h="5143500">
                <a:moveTo>
                  <a:pt x="0" y="0"/>
                </a:moveTo>
                <a:lnTo>
                  <a:pt x="4588672" y="0"/>
                </a:lnTo>
                <a:lnTo>
                  <a:pt x="2192470" y="5143500"/>
                </a:lnTo>
                <a:lnTo>
                  <a:pt x="0" y="5143500"/>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7" name="文本框 6"/>
          <p:cNvSpPr txBox="1">
            <a:spLocks noChangeArrowheads="1"/>
          </p:cNvSpPr>
          <p:nvPr/>
        </p:nvSpPr>
        <p:spPr bwMode="auto">
          <a:xfrm>
            <a:off x="156288" y="2571750"/>
            <a:ext cx="1744980" cy="4470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en-US" altLang="zh-CN" sz="2400">
                <a:solidFill>
                  <a:schemeClr val="bg1"/>
                </a:solidFill>
                <a:latin typeface="+mj-lt"/>
                <a:ea typeface="+mj-ea"/>
              </a:rPr>
              <a:t>CONTENTS</a:t>
            </a:r>
            <a:endParaRPr lang="zh-CN" altLang="en-US" sz="2400">
              <a:solidFill>
                <a:schemeClr val="bg1"/>
              </a:solidFill>
              <a:latin typeface="+mj-lt"/>
              <a:ea typeface="+mj-ea"/>
            </a:endParaRPr>
          </a:p>
        </p:txBody>
      </p:sp>
      <p:sp>
        <p:nvSpPr>
          <p:cNvPr id="1048608" name="文本框 6"/>
          <p:cNvSpPr txBox="1">
            <a:spLocks noChangeArrowheads="1"/>
          </p:cNvSpPr>
          <p:nvPr/>
        </p:nvSpPr>
        <p:spPr bwMode="auto">
          <a:xfrm>
            <a:off x="142875" y="1740753"/>
            <a:ext cx="1554480" cy="8153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4800">
                <a:solidFill>
                  <a:schemeClr val="bg1"/>
                </a:solidFill>
                <a:latin typeface="+mj-lt"/>
                <a:ea typeface="+mj-ea"/>
              </a:rPr>
              <a:t>目 录</a:t>
            </a:r>
          </a:p>
        </p:txBody>
      </p:sp>
      <p:sp>
        <p:nvSpPr>
          <p:cNvPr id="1048609" name="文本框 21"/>
          <p:cNvSpPr txBox="1"/>
          <p:nvPr/>
        </p:nvSpPr>
        <p:spPr>
          <a:xfrm>
            <a:off x="5623082" y="915939"/>
            <a:ext cx="2976880" cy="398780"/>
          </a:xfrm>
          <a:prstGeom prst="rect">
            <a:avLst/>
          </a:prstGeom>
          <a:noFill/>
        </p:spPr>
        <p:txBody>
          <a:bodyPr wrap="none" rtlCol="0">
            <a:spAutoFit/>
          </a:bodyPr>
          <a:lstStyle/>
          <a:p>
            <a:pPr lvl="0" algn="l" defTabSz="609600"/>
            <a:r>
              <a:rPr kumimoji="1" lang="zh-CN" altLang="en-US" sz="2000" kern="0">
                <a:solidFill>
                  <a:schemeClr val="accent3"/>
                </a:solidFill>
                <a:latin typeface="微软雅黑" panose="020B0503020204020204" pitchFamily="34" charset="-122"/>
                <a:ea typeface="微软雅黑" panose="020B0503020204020204" pitchFamily="34" charset="-122"/>
                <a:cs typeface="+mn-ea"/>
                <a:sym typeface="Calibri" panose="020F0502020204030204" pitchFamily="34" charset="0"/>
              </a:rPr>
              <a:t>创意寒假作业的遇冷反思</a:t>
            </a:r>
          </a:p>
        </p:txBody>
      </p:sp>
      <p:sp>
        <p:nvSpPr>
          <p:cNvPr id="1048610" name="文本框 23"/>
          <p:cNvSpPr txBox="1"/>
          <p:nvPr/>
        </p:nvSpPr>
        <p:spPr>
          <a:xfrm>
            <a:off x="5623082" y="1951758"/>
            <a:ext cx="2976880" cy="398780"/>
          </a:xfrm>
          <a:prstGeom prst="rect">
            <a:avLst/>
          </a:prstGeom>
          <a:noFill/>
        </p:spPr>
        <p:txBody>
          <a:bodyPr wrap="none" rtlCol="0">
            <a:spAutoFit/>
          </a:bodyPr>
          <a:lstStyle/>
          <a:p>
            <a:pPr lvl="0" algn="l" defTabSz="609600"/>
            <a:r>
              <a:rPr kumimoji="1" lang="zh-CN" altLang="en-US" sz="2000" kern="0">
                <a:solidFill>
                  <a:schemeClr val="accent3"/>
                </a:solidFill>
                <a:latin typeface="微软雅黑" panose="020B0503020204020204" pitchFamily="34" charset="-122"/>
                <a:ea typeface="微软雅黑" panose="020B0503020204020204" pitchFamily="34" charset="-122"/>
                <a:cs typeface="+mn-ea"/>
                <a:sym typeface="Calibri" panose="020F0502020204030204" pitchFamily="34" charset="0"/>
              </a:rPr>
              <a:t>馆校合作项目的进阶之路</a:t>
            </a:r>
          </a:p>
        </p:txBody>
      </p:sp>
      <p:sp>
        <p:nvSpPr>
          <p:cNvPr id="1048611" name="文本框 25"/>
          <p:cNvSpPr txBox="1"/>
          <p:nvPr/>
        </p:nvSpPr>
        <p:spPr>
          <a:xfrm>
            <a:off x="5623082" y="2987577"/>
            <a:ext cx="2976880" cy="398780"/>
          </a:xfrm>
          <a:prstGeom prst="rect">
            <a:avLst/>
          </a:prstGeom>
          <a:noFill/>
        </p:spPr>
        <p:txBody>
          <a:bodyPr wrap="none" rtlCol="0">
            <a:spAutoFit/>
          </a:bodyPr>
          <a:lstStyle/>
          <a:p>
            <a:pPr lvl="0" algn="l" defTabSz="609600"/>
            <a:r>
              <a:rPr kumimoji="1" lang="zh-CN" altLang="en-US" sz="2000" kern="0">
                <a:solidFill>
                  <a:schemeClr val="accent3"/>
                </a:solidFill>
                <a:latin typeface="微软雅黑" panose="020B0503020204020204" pitchFamily="34" charset="-122"/>
                <a:ea typeface="微软雅黑" panose="020B0503020204020204" pitchFamily="34" charset="-122"/>
                <a:cs typeface="+mn-ea"/>
                <a:sym typeface="Calibri" panose="020F0502020204030204" pitchFamily="34" charset="0"/>
              </a:rPr>
              <a:t>历史校外课堂的立体构想</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6"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77" name="文本框 6"/>
          <p:cNvSpPr txBox="1">
            <a:spLocks noChangeArrowheads="1"/>
          </p:cNvSpPr>
          <p:nvPr/>
        </p:nvSpPr>
        <p:spPr bwMode="auto">
          <a:xfrm>
            <a:off x="546043" y="129276"/>
            <a:ext cx="5910581"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a:t>
            </a:r>
            <a:r>
              <a:rPr lang="en-US" altLang="zh-CN" sz="2000">
                <a:solidFill>
                  <a:schemeClr val="accent3"/>
                </a:solidFill>
                <a:latin typeface="+mj-lt"/>
                <a:ea typeface="+mj-ea"/>
              </a:rPr>
              <a:t>“</a:t>
            </a:r>
            <a:r>
              <a:rPr lang="zh-CN" altLang="en-US" sz="2000">
                <a:solidFill>
                  <a:schemeClr val="accent3"/>
                </a:solidFill>
                <a:latin typeface="+mj-lt"/>
                <a:ea typeface="+mj-ea"/>
              </a:rPr>
              <a:t>到博物馆（纪念馆）去</a:t>
            </a:r>
            <a:r>
              <a:rPr lang="en-US" altLang="zh-CN" sz="2000">
                <a:solidFill>
                  <a:schemeClr val="accent3"/>
                </a:solidFill>
                <a:latin typeface="+mj-lt"/>
                <a:ea typeface="+mj-ea"/>
              </a:rPr>
              <a:t>”</a:t>
            </a:r>
          </a:p>
        </p:txBody>
      </p:sp>
      <p:sp>
        <p:nvSpPr>
          <p:cNvPr id="1048778" name="文本框 99"/>
          <p:cNvSpPr txBox="1"/>
          <p:nvPr/>
        </p:nvSpPr>
        <p:spPr>
          <a:xfrm>
            <a:off x="591185" y="528320"/>
            <a:ext cx="7647305" cy="337185"/>
          </a:xfrm>
          <a:prstGeom prst="rect">
            <a:avLst/>
          </a:prstGeom>
          <a:noFill/>
          <a:ln w="9525">
            <a:noFill/>
          </a:ln>
        </p:spPr>
        <p:txBody>
          <a:bodyPr wrap="square">
            <a:spAutoFit/>
          </a:bodyPr>
          <a:lstStyle/>
          <a:p>
            <a:pPr indent="0"/>
            <a:r>
              <a:rPr lang="zh-CN" altLang="en-US" sz="1600" b="0">
                <a:solidFill>
                  <a:schemeClr val="accent3"/>
                </a:solidFill>
                <a:latin typeface="+mj-lt"/>
                <a:ea typeface="微软雅黑" panose="020B0503020204020204" pitchFamily="34" charset="-122"/>
              </a:rPr>
              <a:t>1.</a:t>
            </a:r>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lang="zh-CN" altLang="en-US" sz="1600" b="0">
                <a:solidFill>
                  <a:schemeClr val="accent3"/>
                </a:solidFill>
                <a:latin typeface="+mj-lt"/>
                <a:ea typeface="微软雅黑" panose="020B0503020204020204" pitchFamily="34" charset="-122"/>
              </a:rPr>
              <a:t>课程萌芽</a:t>
            </a:r>
            <a:r>
              <a:rPr lang="en-US" alt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以项目化学习形式</a:t>
            </a:r>
            <a:r>
              <a:rPr lang="zh-CN" sz="1600" b="0">
                <a:solidFill>
                  <a:schemeClr val="accent3"/>
                </a:solidFill>
                <a:latin typeface="+mj-lt"/>
                <a:ea typeface="微软雅黑" panose="020B0503020204020204" pitchFamily="34" charset="-122"/>
              </a:rPr>
              <a:t>，进行</a:t>
            </a:r>
            <a:r>
              <a:rPr sz="1600" b="0">
                <a:solidFill>
                  <a:schemeClr val="accent3"/>
                </a:solidFill>
                <a:latin typeface="+mj-lt"/>
                <a:ea typeface="微软雅黑" panose="020B0503020204020204" pitchFamily="34" charset="-122"/>
              </a:rPr>
              <a:t>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的</a:t>
            </a:r>
            <a:r>
              <a:rPr lang="zh-CN" sz="1600" b="0">
                <a:solidFill>
                  <a:schemeClr val="accent3"/>
                </a:solidFill>
                <a:latin typeface="+mj-lt"/>
                <a:ea typeface="微软雅黑" panose="020B0503020204020204" pitchFamily="34" charset="-122"/>
              </a:rPr>
              <a:t>研学</a:t>
            </a:r>
          </a:p>
        </p:txBody>
      </p:sp>
      <p:sp>
        <p:nvSpPr>
          <p:cNvPr id="1048779" name="文本框 9"/>
          <p:cNvSpPr txBox="1"/>
          <p:nvPr/>
        </p:nvSpPr>
        <p:spPr>
          <a:xfrm>
            <a:off x="5227320" y="1651000"/>
            <a:ext cx="2837179" cy="447040"/>
          </a:xfrm>
          <a:prstGeom prst="rect">
            <a:avLst/>
          </a:prstGeom>
          <a:noFill/>
        </p:spPr>
        <p:txBody>
          <a:bodyPr wrap="none" rtlCol="0">
            <a:spAutoFit/>
          </a:bodyPr>
          <a:lstStyle/>
          <a:p>
            <a:r>
              <a:rPr lang="en-US" altLang="zh-CN" sz="2400">
                <a:latin typeface="方正北魏楷书简体" panose="03000509000000000000" charset="-122"/>
                <a:ea typeface="方正北魏楷书简体" panose="03000509000000000000" charset="-122"/>
                <a:cs typeface="方正北魏楷书简体" panose="03000509000000000000" charset="-122"/>
              </a:rPr>
              <a:t>step1:</a:t>
            </a:r>
            <a:r>
              <a:rPr lang="zh-CN" altLang="en-US" sz="2400">
                <a:latin typeface="方正北魏楷书简体" panose="03000509000000000000" charset="-122"/>
                <a:ea typeface="方正北魏楷书简体" panose="03000509000000000000" charset="-122"/>
                <a:cs typeface="方正北魏楷书简体" panose="03000509000000000000" charset="-122"/>
              </a:rPr>
              <a:t>组建项目小组</a:t>
            </a:r>
          </a:p>
        </p:txBody>
      </p:sp>
      <p:grpSp>
        <p:nvGrpSpPr>
          <p:cNvPr id="119" name="组合 14"/>
          <p:cNvGrpSpPr/>
          <p:nvPr/>
        </p:nvGrpSpPr>
        <p:grpSpPr>
          <a:xfrm>
            <a:off x="5227320" y="3810"/>
            <a:ext cx="3867785" cy="2611120"/>
            <a:chOff x="8232" y="6"/>
            <a:chExt cx="6091" cy="4112"/>
          </a:xfrm>
        </p:grpSpPr>
        <p:pic>
          <p:nvPicPr>
            <p:cNvPr id="2097189" name="图片 7"/>
            <p:cNvPicPr>
              <a:picLocks noChangeAspect="1"/>
            </p:cNvPicPr>
            <p:nvPr>
              <p:custDataLst>
                <p:tags r:id="rId1"/>
              </p:custDataLst>
            </p:nvPr>
          </p:nvPicPr>
          <p:blipFill rotWithShape="1">
            <a:blip r:embed="rId3"/>
            <a:srcRect l="13442" t="12463" r="10947" b="11739"/>
            <a:stretch>
              <a:fillRect/>
            </a:stretch>
          </p:blipFill>
          <p:spPr>
            <a:xfrm>
              <a:off x="12193" y="6"/>
              <a:ext cx="2130" cy="2585"/>
            </a:xfrm>
            <a:prstGeom prst="rect">
              <a:avLst/>
            </a:prstGeom>
          </p:spPr>
        </p:pic>
        <p:sp>
          <p:nvSpPr>
            <p:cNvPr id="1048780" name="文本框 10"/>
            <p:cNvSpPr txBox="1"/>
            <p:nvPr/>
          </p:nvSpPr>
          <p:spPr>
            <a:xfrm>
              <a:off x="8232" y="3414"/>
              <a:ext cx="5428" cy="704"/>
            </a:xfrm>
            <a:prstGeom prst="rect">
              <a:avLst/>
            </a:prstGeom>
            <a:noFill/>
          </p:spPr>
          <p:txBody>
            <a:bodyPr wrap="none" rtlCol="0">
              <a:spAutoFit/>
            </a:bodyPr>
            <a:lstStyle/>
            <a:p>
              <a:r>
                <a:rPr lang="en-US" altLang="zh-CN" sz="2400">
                  <a:latin typeface="方正北魏楷书简体" panose="03000509000000000000" charset="-122"/>
                  <a:ea typeface="方正北魏楷书简体" panose="03000509000000000000" charset="-122"/>
                  <a:cs typeface="方正北魏楷书简体" panose="03000509000000000000" charset="-122"/>
                </a:rPr>
                <a:t>step2:阅读《抗战家书》</a:t>
              </a:r>
              <a:endParaRPr lang="zh-CN" altLang="en-US" sz="2400"/>
            </a:p>
          </p:txBody>
        </p:sp>
      </p:grpSp>
      <p:sp>
        <p:nvSpPr>
          <p:cNvPr id="1048781" name="文本框 11"/>
          <p:cNvSpPr txBox="1"/>
          <p:nvPr/>
        </p:nvSpPr>
        <p:spPr>
          <a:xfrm>
            <a:off x="5227320" y="2718435"/>
            <a:ext cx="3620770" cy="1513841"/>
          </a:xfrm>
          <a:prstGeom prst="rect">
            <a:avLst/>
          </a:prstGeom>
          <a:noFill/>
        </p:spPr>
        <p:txBody>
          <a:bodyPr wrap="square" rtlCol="0">
            <a:spAutoFit/>
          </a:bodyPr>
          <a:lstStyle/>
          <a:p>
            <a:pPr algn="l">
              <a:buClrTx/>
              <a:buSzTx/>
              <a:buFontTx/>
            </a:pPr>
            <a:r>
              <a:rPr lang="zh-CN" altLang="en-US" sz="2400">
                <a:latin typeface="方正北魏楷书简体" panose="03000509000000000000" charset="-122"/>
                <a:ea typeface="方正北魏楷书简体" panose="03000509000000000000" charset="-122"/>
                <a:cs typeface="方正北魏楷书简体" panose="03000509000000000000" charset="-122"/>
              </a:rPr>
              <a:t>step3:选定要朗诵的抗战家书</a:t>
            </a:r>
            <a:r>
              <a:rPr lang="zh-CN" altLang="en-US" sz="2000">
                <a:latin typeface="方正北魏楷书简体" panose="03000509000000000000" charset="-122"/>
                <a:ea typeface="方正北魏楷书简体" panose="03000509000000000000" charset="-122"/>
                <a:cs typeface="方正北魏楷书简体" panose="03000509000000000000" charset="-122"/>
              </a:rPr>
              <a:t>（</a:t>
            </a:r>
            <a:r>
              <a:rPr lang="zh-CN" altLang="en-US" sz="2000">
                <a:solidFill>
                  <a:srgbClr val="FF0000"/>
                </a:solidFill>
                <a:latin typeface="方正北魏楷书简体" panose="03000509000000000000" charset="-122"/>
                <a:ea typeface="方正北魏楷书简体" panose="03000509000000000000" charset="-122"/>
                <a:cs typeface="方正北魏楷书简体" panose="03000509000000000000" charset="-122"/>
              </a:rPr>
              <a:t>吉鸿昌、赵一曼、王雨亭、程雄、戴安澜</a:t>
            </a:r>
            <a:r>
              <a:rPr lang="zh-CN" altLang="en-US" sz="2000">
                <a:latin typeface="方正北魏楷书简体" panose="03000509000000000000" charset="-122"/>
                <a:ea typeface="方正北魏楷书简体" panose="03000509000000000000" charset="-122"/>
                <a:cs typeface="方正北魏楷书简体" panose="03000509000000000000" charset="-122"/>
              </a:rPr>
              <a:t>）</a:t>
            </a:r>
            <a:r>
              <a:rPr lang="zh-CN" altLang="en-US" sz="2400">
                <a:latin typeface="方正北魏楷书简体" panose="03000509000000000000" charset="-122"/>
                <a:ea typeface="方正北魏楷书简体" panose="03000509000000000000" charset="-122"/>
                <a:cs typeface="方正北魏楷书简体" panose="03000509000000000000" charset="-122"/>
              </a:rPr>
              <a:t>，并撰写旁白和串词</a:t>
            </a:r>
          </a:p>
        </p:txBody>
      </p:sp>
      <p:sp>
        <p:nvSpPr>
          <p:cNvPr id="1048782" name="文本框 12"/>
          <p:cNvSpPr txBox="1"/>
          <p:nvPr/>
        </p:nvSpPr>
        <p:spPr>
          <a:xfrm>
            <a:off x="5227320" y="4377055"/>
            <a:ext cx="3620770" cy="460375"/>
          </a:xfrm>
          <a:prstGeom prst="rect">
            <a:avLst/>
          </a:prstGeom>
          <a:noFill/>
        </p:spPr>
        <p:txBody>
          <a:bodyPr wrap="square" rtlCol="0">
            <a:spAutoFit/>
          </a:bodyPr>
          <a:lstStyle/>
          <a:p>
            <a:r>
              <a:rPr lang="zh-CN" altLang="en-US" sz="2400">
                <a:latin typeface="方正北魏楷书简体" panose="03000509000000000000" charset="-122"/>
                <a:ea typeface="方正北魏楷书简体" panose="03000509000000000000" charset="-122"/>
                <a:cs typeface="方正北魏楷书简体" panose="03000509000000000000" charset="-122"/>
              </a:rPr>
              <a:t>step4:反复彩排、上阵</a:t>
            </a:r>
          </a:p>
        </p:txBody>
      </p:sp>
      <p:grpSp>
        <p:nvGrpSpPr>
          <p:cNvPr id="120" name="组合 4"/>
          <p:cNvGrpSpPr/>
          <p:nvPr/>
        </p:nvGrpSpPr>
        <p:grpSpPr>
          <a:xfrm>
            <a:off x="417195" y="1089660"/>
            <a:ext cx="6165850" cy="3702050"/>
            <a:chOff x="657" y="1716"/>
            <a:chExt cx="9710" cy="5830"/>
          </a:xfrm>
        </p:grpSpPr>
        <p:sp>
          <p:nvSpPr>
            <p:cNvPr id="1048783" name="文本框 5"/>
            <p:cNvSpPr txBox="1"/>
            <p:nvPr/>
          </p:nvSpPr>
          <p:spPr>
            <a:xfrm>
              <a:off x="3079" y="1716"/>
              <a:ext cx="7288" cy="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a:t>
              </a:r>
              <a:r>
                <a:rPr lang="en-US" altLang="zh-CN" sz="1800" b="1"/>
                <a:t>20</a:t>
              </a:r>
              <a:r>
                <a:rPr lang="zh-CN" altLang="en-US" sz="1800" b="1"/>
                <a:t>年</a:t>
              </a:r>
              <a:r>
                <a:rPr lang="en-US" altLang="zh-CN" sz="1800" b="1"/>
                <a:t>9</a:t>
              </a:r>
              <a:r>
                <a:rPr lang="zh-CN" altLang="en-US" sz="1800" b="1"/>
                <a:t>月</a:t>
              </a:r>
              <a:r>
                <a:rPr lang="en-US" altLang="zh-CN" sz="1800" b="1"/>
                <a:t>3</a:t>
              </a:r>
              <a:r>
                <a:rPr lang="zh-CN" altLang="en-US" sz="1800" b="1"/>
                <a:t>日参加抗战胜利75周年纪念活动</a:t>
              </a:r>
            </a:p>
          </p:txBody>
        </p:sp>
        <p:sp>
          <p:nvSpPr>
            <p:cNvPr id="1048784" name="文本框 8"/>
            <p:cNvSpPr txBox="1"/>
            <p:nvPr/>
          </p:nvSpPr>
          <p:spPr>
            <a:xfrm>
              <a:off x="2039" y="7075"/>
              <a:ext cx="3528" cy="471"/>
            </a:xfrm>
            <a:prstGeom prst="rect">
              <a:avLst/>
            </a:prstGeom>
            <a:noFill/>
          </p:spPr>
          <p:txBody>
            <a:bodyPr wrap="none" rtlCol="0">
              <a:spAutoFit/>
            </a:bodyPr>
            <a:lstStyle/>
            <a:p>
              <a:r>
                <a:rPr lang="zh-CN" altLang="en-US"/>
                <a:t>朗诵《抗战家书》（视频）</a:t>
              </a:r>
            </a:p>
          </p:txBody>
        </p:sp>
        <p:pic>
          <p:nvPicPr>
            <p:cNvPr id="2097190" name="图片 1" descr="图片19"/>
            <p:cNvPicPr>
              <a:picLocks noChangeAspect="1"/>
            </p:cNvPicPr>
            <p:nvPr/>
          </p:nvPicPr>
          <p:blipFill>
            <a:blip r:embed="rId4"/>
            <a:stretch>
              <a:fillRect/>
            </a:stretch>
          </p:blipFill>
          <p:spPr>
            <a:xfrm>
              <a:off x="657" y="2493"/>
              <a:ext cx="6691" cy="4457"/>
            </a:xfrm>
            <a:prstGeom prst="rect">
              <a:avLst/>
            </a:prstGeom>
          </p:spPr>
        </p:pic>
      </p:grpSp>
      <p:pic>
        <p:nvPicPr>
          <p:cNvPr id="2097191" name="图片 2" descr="30"/>
          <p:cNvPicPr>
            <a:picLocks noChangeAspect="1"/>
          </p:cNvPicPr>
          <p:nvPr/>
        </p:nvPicPr>
        <p:blipFill>
          <a:blip r:embed="rId5"/>
          <a:stretch>
            <a:fillRect/>
          </a:stretch>
        </p:blipFill>
        <p:spPr>
          <a:xfrm>
            <a:off x="4110990" y="2235200"/>
            <a:ext cx="4672965" cy="2680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7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500" fill="hold"/>
                                        <p:tgtEl>
                                          <p:spTgt spid="120"/>
                                        </p:tgtEl>
                                        <p:attrNameLst>
                                          <p:attrName>ppt_x</p:attrName>
                                        </p:attrNameLst>
                                      </p:cBhvr>
                                      <p:tavLst>
                                        <p:tav tm="0">
                                          <p:val>
                                            <p:strVal val="#ppt_x"/>
                                          </p:val>
                                        </p:tav>
                                        <p:tav tm="100000">
                                          <p:val>
                                            <p:strVal val="#ppt_x"/>
                                          </p:val>
                                        </p:tav>
                                      </p:tavLst>
                                    </p:anim>
                                    <p:anim calcmode="lin" valueType="num">
                                      <p:cBhvr additive="base">
                                        <p:cTn id="12"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8779"/>
                                        </p:tgtEl>
                                        <p:attrNameLst>
                                          <p:attrName>style.visibility</p:attrName>
                                        </p:attrNameLst>
                                      </p:cBhvr>
                                      <p:to>
                                        <p:strVal val="visible"/>
                                      </p:to>
                                    </p:set>
                                    <p:animEffect transition="in" filter="randombar(horizontal)">
                                      <p:cBhvr>
                                        <p:cTn id="17" dur="500"/>
                                        <p:tgtEl>
                                          <p:spTgt spid="104877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randombar(horizontal)">
                                      <p:cBhvr>
                                        <p:cTn id="22" dur="500"/>
                                        <p:tgtEl>
                                          <p:spTgt spid="1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48781"/>
                                        </p:tgtEl>
                                        <p:attrNameLst>
                                          <p:attrName>style.visibility</p:attrName>
                                        </p:attrNameLst>
                                      </p:cBhvr>
                                      <p:to>
                                        <p:strVal val="visible"/>
                                      </p:to>
                                    </p:set>
                                    <p:animEffect transition="in" filter="randombar(horizontal)">
                                      <p:cBhvr>
                                        <p:cTn id="27" dur="500"/>
                                        <p:tgtEl>
                                          <p:spTgt spid="104878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48782"/>
                                        </p:tgtEl>
                                        <p:attrNameLst>
                                          <p:attrName>style.visibility</p:attrName>
                                        </p:attrNameLst>
                                      </p:cBhvr>
                                      <p:to>
                                        <p:strVal val="visible"/>
                                      </p:to>
                                    </p:set>
                                    <p:animEffect transition="in" filter="randombar(horizontal)">
                                      <p:cBhvr>
                                        <p:cTn id="32" dur="500"/>
                                        <p:tgtEl>
                                          <p:spTgt spid="104878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97191"/>
                                        </p:tgtEl>
                                        <p:attrNameLst>
                                          <p:attrName>style.visibility</p:attrName>
                                        </p:attrNameLst>
                                      </p:cBhvr>
                                      <p:to>
                                        <p:strVal val="visible"/>
                                      </p:to>
                                    </p:set>
                                    <p:anim calcmode="lin" valueType="num">
                                      <p:cBhvr additive="base">
                                        <p:cTn id="37" dur="500" fill="hold"/>
                                        <p:tgtEl>
                                          <p:spTgt spid="2097191"/>
                                        </p:tgtEl>
                                        <p:attrNameLst>
                                          <p:attrName>ppt_x</p:attrName>
                                        </p:attrNameLst>
                                      </p:cBhvr>
                                      <p:tavLst>
                                        <p:tav tm="0">
                                          <p:val>
                                            <p:strVal val="#ppt_x"/>
                                          </p:val>
                                        </p:tav>
                                        <p:tav tm="100000">
                                          <p:val>
                                            <p:strVal val="#ppt_x"/>
                                          </p:val>
                                        </p:tav>
                                      </p:tavLst>
                                    </p:anim>
                                    <p:anim calcmode="lin" valueType="num">
                                      <p:cBhvr additive="base">
                                        <p:cTn id="38" dur="500" fill="hold"/>
                                        <p:tgtEl>
                                          <p:spTgt spid="20971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8" grpId="0"/>
      <p:bldP spid="1048778" grpId="1"/>
      <p:bldP spid="1048779" grpId="0"/>
      <p:bldP spid="1048781" grpId="0"/>
      <p:bldP spid="10487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5"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86" name="文本框 6"/>
          <p:cNvSpPr txBox="1">
            <a:spLocks noChangeArrowheads="1"/>
          </p:cNvSpPr>
          <p:nvPr/>
        </p:nvSpPr>
        <p:spPr bwMode="auto">
          <a:xfrm>
            <a:off x="546043" y="129276"/>
            <a:ext cx="5910581"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a:t>
            </a:r>
            <a:r>
              <a:rPr lang="en-US" altLang="zh-CN" sz="2000">
                <a:solidFill>
                  <a:schemeClr val="accent3"/>
                </a:solidFill>
                <a:latin typeface="+mj-lt"/>
                <a:ea typeface="+mj-ea"/>
              </a:rPr>
              <a:t>“</a:t>
            </a:r>
            <a:r>
              <a:rPr lang="zh-CN" altLang="en-US" sz="2000">
                <a:solidFill>
                  <a:schemeClr val="accent3"/>
                </a:solidFill>
                <a:latin typeface="+mj-lt"/>
                <a:ea typeface="+mj-ea"/>
              </a:rPr>
              <a:t>到博物馆（纪念馆）去</a:t>
            </a:r>
            <a:r>
              <a:rPr lang="en-US" altLang="zh-CN" sz="2000">
                <a:solidFill>
                  <a:schemeClr val="accent3"/>
                </a:solidFill>
                <a:latin typeface="+mj-lt"/>
                <a:ea typeface="+mj-ea"/>
              </a:rPr>
              <a:t>”</a:t>
            </a:r>
          </a:p>
        </p:txBody>
      </p:sp>
      <p:sp>
        <p:nvSpPr>
          <p:cNvPr id="1048787" name="文本框 99"/>
          <p:cNvSpPr txBox="1"/>
          <p:nvPr/>
        </p:nvSpPr>
        <p:spPr>
          <a:xfrm>
            <a:off x="591185" y="528320"/>
            <a:ext cx="7647305" cy="337185"/>
          </a:xfrm>
          <a:prstGeom prst="rect">
            <a:avLst/>
          </a:prstGeom>
          <a:noFill/>
          <a:ln w="9525">
            <a:noFill/>
          </a:ln>
        </p:spPr>
        <p:txBody>
          <a:bodyPr wrap="square">
            <a:spAutoFit/>
          </a:bodyPr>
          <a:lstStyle/>
          <a:p>
            <a:pPr indent="0"/>
            <a:r>
              <a:rPr lang="zh-CN" altLang="en-US" sz="1600" b="0">
                <a:solidFill>
                  <a:schemeClr val="accent3"/>
                </a:solidFill>
                <a:latin typeface="+mj-lt"/>
                <a:ea typeface="微软雅黑" panose="020B0503020204020204" pitchFamily="34" charset="-122"/>
              </a:rPr>
              <a:t>1.</a:t>
            </a:r>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lang="zh-CN" altLang="en-US" sz="1600" b="0">
                <a:solidFill>
                  <a:schemeClr val="accent3"/>
                </a:solidFill>
                <a:latin typeface="+mj-lt"/>
                <a:ea typeface="微软雅黑" panose="020B0503020204020204" pitchFamily="34" charset="-122"/>
              </a:rPr>
              <a:t>课程萌芽</a:t>
            </a:r>
            <a:r>
              <a:rPr lang="en-US" alt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以项目化学习形式</a:t>
            </a:r>
            <a:r>
              <a:rPr lang="zh-CN" sz="1600" b="0">
                <a:solidFill>
                  <a:schemeClr val="accent3"/>
                </a:solidFill>
                <a:latin typeface="+mj-lt"/>
                <a:ea typeface="微软雅黑" panose="020B0503020204020204" pitchFamily="34" charset="-122"/>
              </a:rPr>
              <a:t>，进行</a:t>
            </a:r>
            <a:r>
              <a:rPr sz="1600" b="0">
                <a:solidFill>
                  <a:schemeClr val="accent3"/>
                </a:solidFill>
                <a:latin typeface="+mj-lt"/>
                <a:ea typeface="微软雅黑" panose="020B0503020204020204" pitchFamily="34" charset="-122"/>
              </a:rPr>
              <a:t>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的</a:t>
            </a:r>
            <a:r>
              <a:rPr lang="zh-CN" sz="1600" b="0">
                <a:solidFill>
                  <a:schemeClr val="accent3"/>
                </a:solidFill>
                <a:latin typeface="+mj-lt"/>
                <a:ea typeface="微软雅黑" panose="020B0503020204020204" pitchFamily="34" charset="-122"/>
              </a:rPr>
              <a:t>研学</a:t>
            </a:r>
          </a:p>
        </p:txBody>
      </p:sp>
      <p:sp>
        <p:nvSpPr>
          <p:cNvPr id="1048788" name="文本框 5"/>
          <p:cNvSpPr txBox="1"/>
          <p:nvPr/>
        </p:nvSpPr>
        <p:spPr>
          <a:xfrm>
            <a:off x="1955165" y="1089660"/>
            <a:ext cx="4627880" cy="35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a:t>
            </a:r>
            <a:r>
              <a:rPr lang="en-US" altLang="zh-CN" sz="1800" b="1"/>
              <a:t>20</a:t>
            </a:r>
            <a:r>
              <a:rPr lang="zh-CN" altLang="en-US" sz="1800" b="1"/>
              <a:t>年</a:t>
            </a:r>
            <a:r>
              <a:rPr lang="en-US" altLang="zh-CN" sz="1800" b="1"/>
              <a:t>9</a:t>
            </a:r>
            <a:r>
              <a:rPr lang="zh-CN" altLang="en-US" sz="1800" b="1"/>
              <a:t>月</a:t>
            </a:r>
            <a:r>
              <a:rPr lang="en-US" altLang="zh-CN" sz="1800" b="1"/>
              <a:t>3</a:t>
            </a:r>
            <a:r>
              <a:rPr lang="zh-CN" altLang="en-US" sz="1800" b="1"/>
              <a:t>日参加抗战胜利75周年纪念活动</a:t>
            </a:r>
          </a:p>
        </p:txBody>
      </p:sp>
      <p:sp>
        <p:nvSpPr>
          <p:cNvPr id="1048789" name="文本框 6"/>
          <p:cNvSpPr txBox="1"/>
          <p:nvPr/>
        </p:nvSpPr>
        <p:spPr>
          <a:xfrm>
            <a:off x="2219325" y="4658995"/>
            <a:ext cx="4705350" cy="299085"/>
          </a:xfrm>
          <a:prstGeom prst="rect">
            <a:avLst/>
          </a:prstGeom>
          <a:noFill/>
        </p:spPr>
        <p:txBody>
          <a:bodyPr wrap="square" rtlCol="0">
            <a:spAutoFit/>
          </a:bodyPr>
          <a:lstStyle/>
          <a:p>
            <a:pPr algn="l"/>
            <a:r>
              <a:rPr lang="zh-CN" altLang="en-US"/>
              <a:t>听新四军抗战老兵王春木爷爷讲述抗战经历，并他合影</a:t>
            </a:r>
          </a:p>
        </p:txBody>
      </p:sp>
      <p:pic>
        <p:nvPicPr>
          <p:cNvPr id="2097192" name="图片 4" descr="图片22"/>
          <p:cNvPicPr>
            <a:picLocks noChangeAspect="1"/>
          </p:cNvPicPr>
          <p:nvPr/>
        </p:nvPicPr>
        <p:blipFill>
          <a:blip r:embed="rId2"/>
          <a:stretch>
            <a:fillRect/>
          </a:stretch>
        </p:blipFill>
        <p:spPr>
          <a:xfrm>
            <a:off x="295910" y="1682115"/>
            <a:ext cx="3768725" cy="2827020"/>
          </a:xfrm>
          <a:prstGeom prst="rect">
            <a:avLst/>
          </a:prstGeom>
        </p:spPr>
      </p:pic>
      <p:pic>
        <p:nvPicPr>
          <p:cNvPr id="2097193" name="图片 8" descr="图片23"/>
          <p:cNvPicPr>
            <a:picLocks noChangeAspect="1"/>
          </p:cNvPicPr>
          <p:nvPr/>
        </p:nvPicPr>
        <p:blipFill>
          <a:blip r:embed="rId3"/>
          <a:stretch>
            <a:fillRect/>
          </a:stretch>
        </p:blipFill>
        <p:spPr>
          <a:xfrm>
            <a:off x="4484370" y="1682115"/>
            <a:ext cx="3754120" cy="2815590"/>
          </a:xfrm>
          <a:prstGeom prst="rect">
            <a:avLst/>
          </a:prstGeom>
        </p:spPr>
      </p:pic>
      <p:pic>
        <p:nvPicPr>
          <p:cNvPr id="2097194" name="图片 9" descr="扫描全能王 2022-07-01 09.33_2_edit_291640251954978.jpg"/>
          <p:cNvPicPr>
            <a:picLocks noChangeAspect="1"/>
          </p:cNvPicPr>
          <p:nvPr/>
        </p:nvPicPr>
        <p:blipFill>
          <a:blip r:embed="rId4"/>
          <a:stretch>
            <a:fillRect/>
          </a:stretch>
        </p:blipFill>
        <p:spPr>
          <a:xfrm>
            <a:off x="2713355" y="868680"/>
            <a:ext cx="2893060" cy="408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194"/>
                                        </p:tgtEl>
                                        <p:attrNameLst>
                                          <p:attrName>style.visibility</p:attrName>
                                        </p:attrNameLst>
                                      </p:cBhvr>
                                      <p:to>
                                        <p:strVal val="visible"/>
                                      </p:to>
                                    </p:set>
                                    <p:anim calcmode="lin" valueType="num">
                                      <p:cBhvr additive="base">
                                        <p:cTn id="7" dur="500" fill="hold"/>
                                        <p:tgtEl>
                                          <p:spTgt spid="2097194"/>
                                        </p:tgtEl>
                                        <p:attrNameLst>
                                          <p:attrName>ppt_x</p:attrName>
                                        </p:attrNameLst>
                                      </p:cBhvr>
                                      <p:tavLst>
                                        <p:tav tm="0">
                                          <p:val>
                                            <p:strVal val="#ppt_x"/>
                                          </p:val>
                                        </p:tav>
                                        <p:tav tm="100000">
                                          <p:val>
                                            <p:strVal val="#ppt_x"/>
                                          </p:val>
                                        </p:tav>
                                      </p:tavLst>
                                    </p:anim>
                                    <p:anim calcmode="lin" valueType="num">
                                      <p:cBhvr additive="base">
                                        <p:cTn id="8" dur="500" fill="hold"/>
                                        <p:tgtEl>
                                          <p:spTgt spid="2097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0"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91" name="文本框 6"/>
          <p:cNvSpPr txBox="1">
            <a:spLocks noChangeArrowheads="1"/>
          </p:cNvSpPr>
          <p:nvPr/>
        </p:nvSpPr>
        <p:spPr bwMode="auto">
          <a:xfrm>
            <a:off x="546043" y="129276"/>
            <a:ext cx="5910581"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a:t>
            </a:r>
            <a:r>
              <a:rPr lang="en-US" altLang="zh-CN" sz="2000">
                <a:solidFill>
                  <a:schemeClr val="accent3"/>
                </a:solidFill>
                <a:latin typeface="+mj-lt"/>
                <a:ea typeface="+mj-ea"/>
              </a:rPr>
              <a:t>“</a:t>
            </a:r>
            <a:r>
              <a:rPr lang="zh-CN" altLang="en-US" sz="2000">
                <a:solidFill>
                  <a:schemeClr val="accent3"/>
                </a:solidFill>
                <a:latin typeface="+mj-lt"/>
                <a:ea typeface="+mj-ea"/>
              </a:rPr>
              <a:t>到博物馆（纪念馆）去</a:t>
            </a:r>
            <a:r>
              <a:rPr lang="en-US" altLang="zh-CN" sz="2000">
                <a:solidFill>
                  <a:schemeClr val="accent3"/>
                </a:solidFill>
                <a:latin typeface="+mj-lt"/>
                <a:ea typeface="+mj-ea"/>
              </a:rPr>
              <a:t>”</a:t>
            </a:r>
          </a:p>
        </p:txBody>
      </p:sp>
      <p:sp>
        <p:nvSpPr>
          <p:cNvPr id="1048792" name="文本框 99"/>
          <p:cNvSpPr txBox="1"/>
          <p:nvPr/>
        </p:nvSpPr>
        <p:spPr>
          <a:xfrm>
            <a:off x="591185" y="528320"/>
            <a:ext cx="8064500" cy="337185"/>
          </a:xfrm>
          <a:prstGeom prst="rect">
            <a:avLst/>
          </a:prstGeom>
          <a:noFill/>
          <a:ln w="9525">
            <a:noFill/>
          </a:ln>
        </p:spPr>
        <p:txBody>
          <a:bodyPr wrap="square">
            <a:spAutoFit/>
          </a:bodyPr>
          <a:lstStyle/>
          <a:p>
            <a:pPr indent="0"/>
            <a:r>
              <a:rPr lang="zh-CN" altLang="en-US" sz="1600" b="0">
                <a:solidFill>
                  <a:schemeClr val="accent3"/>
                </a:solidFill>
                <a:latin typeface="+mj-lt"/>
                <a:ea typeface="微软雅黑" panose="020B0503020204020204" pitchFamily="34" charset="-122"/>
              </a:rPr>
              <a:t>1.</a:t>
            </a:r>
            <a:r>
              <a:rPr lang="en-US" altLang="zh-CN" sz="1600" b="0">
                <a:solidFill>
                  <a:schemeClr val="accent3"/>
                </a:solidFill>
                <a:latin typeface="+mj-lt"/>
                <a:ea typeface="微软雅黑" panose="020B0503020204020204" pitchFamily="34" charset="-122"/>
              </a:rPr>
              <a:t>4</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lang="zh-CN" altLang="en-US" sz="1600" b="0">
                <a:solidFill>
                  <a:schemeClr val="accent3"/>
                </a:solidFill>
                <a:latin typeface="+mj-lt"/>
                <a:ea typeface="微软雅黑" panose="020B0503020204020204" pitchFamily="34" charset="-122"/>
              </a:rPr>
              <a:t>反客为主</a:t>
            </a:r>
            <a:r>
              <a:rPr lang="en-US" alt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创造性、主导性地介入博物馆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主办的各类活动</a:t>
            </a:r>
          </a:p>
        </p:txBody>
      </p:sp>
      <p:sp>
        <p:nvSpPr>
          <p:cNvPr id="1048793" name="文本框 9"/>
          <p:cNvSpPr txBox="1"/>
          <p:nvPr/>
        </p:nvSpPr>
        <p:spPr>
          <a:xfrm>
            <a:off x="4578350" y="1696085"/>
            <a:ext cx="4285615" cy="3139440"/>
          </a:xfrm>
          <a:prstGeom prst="rect">
            <a:avLst/>
          </a:prstGeom>
          <a:noFill/>
        </p:spPr>
        <p:txBody>
          <a:bodyPr wrap="square" rtlCol="0">
            <a:spAutoFit/>
          </a:bodyPr>
          <a:lstStyle/>
          <a:p>
            <a:r>
              <a:rPr lang="en-US" altLang="zh-CN" sz="2000">
                <a:latin typeface="方正北魏楷书简体" panose="03000509000000000000" charset="-122"/>
                <a:ea typeface="方正北魏楷书简体" panose="03000509000000000000" charset="-122"/>
                <a:cs typeface="方正北魏楷书简体" panose="03000509000000000000" charset="-122"/>
              </a:rPr>
              <a:t>1.</a:t>
            </a:r>
            <a:r>
              <a:rPr lang="zh-CN" altLang="en-US" sz="2000">
                <a:latin typeface="方正北魏楷书简体" panose="03000509000000000000" charset="-122"/>
                <a:ea typeface="方正北魏楷书简体" panose="03000509000000000000" charset="-122"/>
                <a:cs typeface="方正北魏楷书简体" panose="03000509000000000000" charset="-122"/>
              </a:rPr>
              <a:t>由</a:t>
            </a:r>
            <a:r>
              <a:rPr lang="zh-CN" sz="2000">
                <a:latin typeface="方正北魏楷书简体" panose="03000509000000000000" charset="-122"/>
                <a:ea typeface="方正北魏楷书简体" panose="03000509000000000000" charset="-122"/>
                <a:cs typeface="方正北魏楷书简体" panose="03000509000000000000" charset="-122"/>
              </a:rPr>
              <a:t>园方和我本人担任总策划</a:t>
            </a:r>
          </a:p>
          <a:p>
            <a:r>
              <a:rPr lang="en-US" altLang="zh-CN" sz="2000">
                <a:latin typeface="方正北魏楷书简体" panose="03000509000000000000" charset="-122"/>
                <a:ea typeface="方正北魏楷书简体" panose="03000509000000000000" charset="-122"/>
                <a:cs typeface="方正北魏楷书简体" panose="03000509000000000000" charset="-122"/>
              </a:rPr>
              <a:t>2.</a:t>
            </a:r>
            <a:r>
              <a:rPr lang="zh-CN" sz="2000">
                <a:latin typeface="方正北魏楷书简体" panose="03000509000000000000" charset="-122"/>
                <a:ea typeface="方正北魏楷书简体" panose="03000509000000000000" charset="-122"/>
                <a:cs typeface="方正北魏楷书简体" panose="03000509000000000000" charset="-122"/>
              </a:rPr>
              <a:t>三校学生参加：宁波市五乡中学、宁波市新城第一实验小学、鄞州区五乡镇中心小学</a:t>
            </a:r>
          </a:p>
          <a:p>
            <a:r>
              <a:rPr lang="en-US" altLang="zh-CN" sz="2000">
                <a:latin typeface="方正北魏楷书简体" panose="03000509000000000000" charset="-122"/>
                <a:ea typeface="方正北魏楷书简体" panose="03000509000000000000" charset="-122"/>
                <a:cs typeface="方正北魏楷书简体" panose="03000509000000000000" charset="-122"/>
              </a:rPr>
              <a:t>3.</a:t>
            </a:r>
            <a:r>
              <a:rPr lang="zh-CN" sz="2000">
                <a:latin typeface="方正北魏楷书简体" panose="03000509000000000000" charset="-122"/>
                <a:ea typeface="方正北魏楷书简体" panose="03000509000000000000" charset="-122"/>
                <a:cs typeface="方正北魏楷书简体" panose="03000509000000000000" charset="-122"/>
              </a:rPr>
              <a:t>由两所小学的学生主持整个公祭仪式</a:t>
            </a:r>
          </a:p>
          <a:p>
            <a:r>
              <a:rPr lang="en-US" altLang="zh-CN" sz="2000">
                <a:latin typeface="方正北魏楷书简体" panose="03000509000000000000" charset="-122"/>
                <a:ea typeface="方正北魏楷书简体" panose="03000509000000000000" charset="-122"/>
                <a:cs typeface="方正北魏楷书简体" panose="03000509000000000000" charset="-122"/>
              </a:rPr>
              <a:t>4.</a:t>
            </a:r>
            <a:r>
              <a:rPr lang="zh-CN" altLang="en-US" sz="2000">
                <a:latin typeface="方正北魏楷书简体" panose="03000509000000000000" charset="-122"/>
                <a:ea typeface="方正北魏楷书简体" panose="03000509000000000000" charset="-122"/>
                <a:cs typeface="方正北魏楷书简体" panose="03000509000000000000" charset="-122"/>
              </a:rPr>
              <a:t>由我校学生献诵祭词</a:t>
            </a:r>
          </a:p>
          <a:p>
            <a:r>
              <a:rPr lang="en-US" altLang="zh-CN" sz="2000">
                <a:latin typeface="方正北魏楷书简体" panose="03000509000000000000" charset="-122"/>
                <a:ea typeface="方正北魏楷书简体" panose="03000509000000000000" charset="-122"/>
                <a:cs typeface="方正北魏楷书简体" panose="03000509000000000000" charset="-122"/>
              </a:rPr>
              <a:t>5.</a:t>
            </a:r>
            <a:r>
              <a:rPr lang="zh-CN" altLang="en-US" sz="2000">
                <a:latin typeface="方正北魏楷书简体" panose="03000509000000000000" charset="-122"/>
                <a:ea typeface="方正北魏楷书简体" panose="03000509000000000000" charset="-122"/>
                <a:cs typeface="方正北魏楷书简体" panose="03000509000000000000" charset="-122"/>
              </a:rPr>
              <a:t>穿插宁波开明街鼠疫蒙难者陈阿定后人的讲述</a:t>
            </a:r>
          </a:p>
          <a:p>
            <a:r>
              <a:rPr lang="en-US" altLang="zh-CN" sz="2000">
                <a:latin typeface="方正北魏楷书简体" panose="03000509000000000000" charset="-122"/>
                <a:ea typeface="方正北魏楷书简体" panose="03000509000000000000" charset="-122"/>
                <a:cs typeface="方正北魏楷书简体" panose="03000509000000000000" charset="-122"/>
              </a:rPr>
              <a:t>6.</a:t>
            </a:r>
            <a:r>
              <a:rPr lang="zh-CN" altLang="en-US" sz="2000">
                <a:latin typeface="方正北魏楷书简体" panose="03000509000000000000" charset="-122"/>
                <a:ea typeface="方正北魏楷书简体" panose="03000509000000000000" charset="-122"/>
                <a:cs typeface="方正北魏楷书简体" panose="03000509000000000000" charset="-122"/>
              </a:rPr>
              <a:t>仪式结束后由我在抗战纪念馆上课</a:t>
            </a:r>
            <a:endParaRPr lang="zh-CN" sz="2000">
              <a:latin typeface="方正北魏楷书简体" panose="03000509000000000000" charset="-122"/>
              <a:ea typeface="方正北魏楷书简体" panose="03000509000000000000" charset="-122"/>
              <a:cs typeface="方正北魏楷书简体" panose="03000509000000000000" charset="-122"/>
            </a:endParaRPr>
          </a:p>
        </p:txBody>
      </p:sp>
      <p:grpSp>
        <p:nvGrpSpPr>
          <p:cNvPr id="123" name="组合 2"/>
          <p:cNvGrpSpPr/>
          <p:nvPr/>
        </p:nvGrpSpPr>
        <p:grpSpPr>
          <a:xfrm>
            <a:off x="337185" y="1096645"/>
            <a:ext cx="7267575" cy="3634740"/>
            <a:chOff x="531" y="1727"/>
            <a:chExt cx="11445" cy="5724"/>
          </a:xfrm>
        </p:grpSpPr>
        <p:pic>
          <p:nvPicPr>
            <p:cNvPr id="2097195" name="图片 6" descr="mmexport1607847891249"/>
            <p:cNvPicPr>
              <a:picLocks noChangeAspect="1"/>
            </p:cNvPicPr>
            <p:nvPr/>
          </p:nvPicPr>
          <p:blipFill>
            <a:blip r:embed="rId2"/>
            <a:stretch>
              <a:fillRect/>
            </a:stretch>
          </p:blipFill>
          <p:spPr>
            <a:xfrm>
              <a:off x="531" y="2753"/>
              <a:ext cx="6261" cy="4698"/>
            </a:xfrm>
            <a:prstGeom prst="rect">
              <a:avLst/>
            </a:prstGeom>
          </p:spPr>
        </p:pic>
        <p:sp>
          <p:nvSpPr>
            <p:cNvPr id="1048794" name="文本框 5"/>
            <p:cNvSpPr txBox="1"/>
            <p:nvPr/>
          </p:nvSpPr>
          <p:spPr>
            <a:xfrm>
              <a:off x="3248" y="1727"/>
              <a:ext cx="8728" cy="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a:t>
              </a:r>
              <a:r>
                <a:rPr lang="en-US" altLang="zh-CN" sz="1800" b="1"/>
                <a:t>20</a:t>
              </a:r>
              <a:r>
                <a:rPr lang="zh-CN" altLang="en-US" sz="1800" b="1"/>
                <a:t>年</a:t>
              </a:r>
              <a:r>
                <a:rPr lang="en-US" altLang="zh-CN" sz="1800" b="1"/>
                <a:t>12</a:t>
              </a:r>
              <a:r>
                <a:rPr lang="zh-CN" altLang="en-US" sz="1800" b="1"/>
                <a:t>月</a:t>
              </a:r>
              <a:r>
                <a:rPr lang="en-US" altLang="zh-CN" sz="1800" b="1"/>
                <a:t>13</a:t>
              </a:r>
              <a:r>
                <a:rPr lang="zh-CN" altLang="en-US" sz="1800" b="1"/>
                <a:t>日，策划和组织第七个国家公祭日活动</a:t>
              </a:r>
            </a:p>
          </p:txBody>
        </p:sp>
      </p:grpSp>
      <p:pic>
        <p:nvPicPr>
          <p:cNvPr id="2097196" name="图片 8" descr="mmexport1607847882180"/>
          <p:cNvPicPr>
            <a:picLocks noChangeAspect="1"/>
          </p:cNvPicPr>
          <p:nvPr/>
        </p:nvPicPr>
        <p:blipFill>
          <a:blip r:embed="rId3"/>
          <a:stretch>
            <a:fillRect/>
          </a:stretch>
        </p:blipFill>
        <p:spPr>
          <a:xfrm>
            <a:off x="336550" y="1737360"/>
            <a:ext cx="3976370" cy="2982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79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additive="base">
                                        <p:cTn id="11" dur="500" fill="hold"/>
                                        <p:tgtEl>
                                          <p:spTgt spid="123"/>
                                        </p:tgtEl>
                                        <p:attrNameLst>
                                          <p:attrName>ppt_x</p:attrName>
                                        </p:attrNameLst>
                                      </p:cBhvr>
                                      <p:tavLst>
                                        <p:tav tm="0">
                                          <p:val>
                                            <p:strVal val="#ppt_x"/>
                                          </p:val>
                                        </p:tav>
                                        <p:tav tm="100000">
                                          <p:val>
                                            <p:strVal val="#ppt_x"/>
                                          </p:val>
                                        </p:tav>
                                      </p:tavLst>
                                    </p:anim>
                                    <p:anim calcmode="lin" valueType="num">
                                      <p:cBhvr additive="base">
                                        <p:cTn id="12"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8793"/>
                                        </p:tgtEl>
                                        <p:attrNameLst>
                                          <p:attrName>style.visibility</p:attrName>
                                        </p:attrNameLst>
                                      </p:cBhvr>
                                      <p:to>
                                        <p:strVal val="visible"/>
                                      </p:to>
                                    </p:set>
                                    <p:animEffect transition="in" filter="randombar(horizontal)">
                                      <p:cBhvr>
                                        <p:cTn id="17" dur="500"/>
                                        <p:tgtEl>
                                          <p:spTgt spid="104879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97196"/>
                                        </p:tgtEl>
                                        <p:attrNameLst>
                                          <p:attrName>style.visibility</p:attrName>
                                        </p:attrNameLst>
                                      </p:cBhvr>
                                      <p:to>
                                        <p:strVal val="visible"/>
                                      </p:to>
                                    </p:set>
                                    <p:anim calcmode="lin" valueType="num">
                                      <p:cBhvr additive="base">
                                        <p:cTn id="22" dur="500" fill="hold"/>
                                        <p:tgtEl>
                                          <p:spTgt spid="2097196"/>
                                        </p:tgtEl>
                                        <p:attrNameLst>
                                          <p:attrName>ppt_x</p:attrName>
                                        </p:attrNameLst>
                                      </p:cBhvr>
                                      <p:tavLst>
                                        <p:tav tm="0">
                                          <p:val>
                                            <p:strVal val="#ppt_x"/>
                                          </p:val>
                                        </p:tav>
                                        <p:tav tm="100000">
                                          <p:val>
                                            <p:strVal val="#ppt_x"/>
                                          </p:val>
                                        </p:tav>
                                      </p:tavLst>
                                    </p:anim>
                                    <p:anim calcmode="lin" valueType="num">
                                      <p:cBhvr additive="base">
                                        <p:cTn id="23" dur="500" fill="hold"/>
                                        <p:tgtEl>
                                          <p:spTgt spid="2097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92" grpId="0"/>
      <p:bldP spid="1048792" grpId="1"/>
      <p:bldP spid="104879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5"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96" name="文本框 6"/>
          <p:cNvSpPr txBox="1">
            <a:spLocks noChangeArrowheads="1"/>
          </p:cNvSpPr>
          <p:nvPr/>
        </p:nvSpPr>
        <p:spPr bwMode="auto">
          <a:xfrm>
            <a:off x="546043" y="129276"/>
            <a:ext cx="5910581"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zh-CN" altLang="en-US" sz="2000">
                <a:solidFill>
                  <a:schemeClr val="accent3"/>
                </a:solidFill>
                <a:latin typeface="+mj-lt"/>
                <a:ea typeface="+mj-ea"/>
              </a:rPr>
              <a:t>1.0  【单向交流】组织学生</a:t>
            </a:r>
            <a:r>
              <a:rPr lang="en-US" altLang="zh-CN" sz="2000">
                <a:solidFill>
                  <a:schemeClr val="accent3"/>
                </a:solidFill>
                <a:latin typeface="+mj-lt"/>
                <a:ea typeface="+mj-ea"/>
              </a:rPr>
              <a:t>“</a:t>
            </a:r>
            <a:r>
              <a:rPr lang="zh-CN" altLang="en-US" sz="2000">
                <a:solidFill>
                  <a:schemeClr val="accent3"/>
                </a:solidFill>
                <a:latin typeface="+mj-lt"/>
                <a:ea typeface="+mj-ea"/>
              </a:rPr>
              <a:t>到博物馆（纪念馆）去</a:t>
            </a:r>
            <a:r>
              <a:rPr lang="en-US" altLang="zh-CN" sz="2000">
                <a:solidFill>
                  <a:schemeClr val="accent3"/>
                </a:solidFill>
                <a:latin typeface="+mj-lt"/>
                <a:ea typeface="+mj-ea"/>
              </a:rPr>
              <a:t>”</a:t>
            </a:r>
          </a:p>
        </p:txBody>
      </p:sp>
      <p:sp>
        <p:nvSpPr>
          <p:cNvPr id="1048797" name="文本框 99"/>
          <p:cNvSpPr txBox="1"/>
          <p:nvPr/>
        </p:nvSpPr>
        <p:spPr>
          <a:xfrm>
            <a:off x="591185" y="528320"/>
            <a:ext cx="8162290" cy="337185"/>
          </a:xfrm>
          <a:prstGeom prst="rect">
            <a:avLst/>
          </a:prstGeom>
          <a:noFill/>
          <a:ln w="9525">
            <a:noFill/>
          </a:ln>
        </p:spPr>
        <p:txBody>
          <a:bodyPr wrap="square">
            <a:spAutoFit/>
          </a:bodyPr>
          <a:lstStyle/>
          <a:p>
            <a:pPr indent="0"/>
            <a:r>
              <a:rPr lang="zh-CN" altLang="en-US" sz="1600" b="0">
                <a:solidFill>
                  <a:schemeClr val="accent3"/>
                </a:solidFill>
                <a:latin typeface="+mj-lt"/>
                <a:ea typeface="微软雅黑" panose="020B0503020204020204" pitchFamily="34" charset="-122"/>
              </a:rPr>
              <a:t>1.</a:t>
            </a:r>
            <a:r>
              <a:rPr lang="en-US" altLang="zh-CN" sz="1600" b="0">
                <a:solidFill>
                  <a:schemeClr val="accent3"/>
                </a:solidFill>
                <a:latin typeface="+mj-lt"/>
                <a:ea typeface="微软雅黑" panose="020B0503020204020204" pitchFamily="34" charset="-122"/>
              </a:rPr>
              <a:t>4</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lang="zh-CN" altLang="en-US" sz="1600" b="0">
                <a:solidFill>
                  <a:schemeClr val="accent3"/>
                </a:solidFill>
                <a:latin typeface="+mj-lt"/>
                <a:ea typeface="微软雅黑" panose="020B0503020204020204" pitchFamily="34" charset="-122"/>
              </a:rPr>
              <a:t>反客为主</a:t>
            </a:r>
            <a:r>
              <a:rPr lang="en-US" alt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创造性、主导性</a:t>
            </a:r>
            <a:r>
              <a:rPr sz="1400" b="0">
                <a:solidFill>
                  <a:schemeClr val="accent3"/>
                </a:solidFill>
                <a:latin typeface="+mj-lt"/>
                <a:ea typeface="微软雅黑" panose="020B0503020204020204" pitchFamily="34" charset="-122"/>
              </a:rPr>
              <a:t>地介入博物馆</a:t>
            </a:r>
            <a:r>
              <a:rPr lang="zh-CN" sz="1400" b="0">
                <a:solidFill>
                  <a:schemeClr val="accent3"/>
                </a:solidFill>
                <a:latin typeface="+mj-lt"/>
                <a:ea typeface="微软雅黑" panose="020B0503020204020204" pitchFamily="34" charset="-122"/>
              </a:rPr>
              <a:t>（</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主办的各类活动</a:t>
            </a:r>
          </a:p>
        </p:txBody>
      </p:sp>
      <p:sp>
        <p:nvSpPr>
          <p:cNvPr id="1048798" name="文本框 5"/>
          <p:cNvSpPr txBox="1"/>
          <p:nvPr/>
        </p:nvSpPr>
        <p:spPr>
          <a:xfrm>
            <a:off x="667385" y="1129030"/>
            <a:ext cx="3713480" cy="35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a:t>
            </a:r>
            <a:r>
              <a:rPr lang="en-US" altLang="zh-CN" sz="1800" b="1"/>
              <a:t>20</a:t>
            </a:r>
            <a:r>
              <a:rPr lang="zh-CN" altLang="en-US" sz="1800" b="1"/>
              <a:t>年</a:t>
            </a:r>
            <a:r>
              <a:rPr lang="en-US" altLang="zh-CN" sz="1800" b="1"/>
              <a:t>12</a:t>
            </a:r>
            <a:r>
              <a:rPr lang="zh-CN" altLang="en-US" sz="1800" b="1"/>
              <a:t>月</a:t>
            </a:r>
            <a:r>
              <a:rPr lang="en-US" altLang="zh-CN" sz="1800" b="1"/>
              <a:t>13</a:t>
            </a:r>
            <a:r>
              <a:rPr lang="zh-CN" altLang="en-US" sz="1800" b="1"/>
              <a:t>日，这一天是星期天</a:t>
            </a:r>
          </a:p>
        </p:txBody>
      </p:sp>
      <p:pic>
        <p:nvPicPr>
          <p:cNvPr id="2097197" name="图片 1" descr="国家公祭日告家长书-1"/>
          <p:cNvPicPr>
            <a:picLocks noChangeAspect="1"/>
          </p:cNvPicPr>
          <p:nvPr/>
        </p:nvPicPr>
        <p:blipFill>
          <a:blip r:embed="rId2"/>
          <a:srcRect l="10477" t="5506" r="6391" b="8284"/>
          <a:stretch>
            <a:fillRect/>
          </a:stretch>
        </p:blipFill>
        <p:spPr>
          <a:xfrm>
            <a:off x="5374005" y="1019175"/>
            <a:ext cx="2911475" cy="3903980"/>
          </a:xfrm>
          <a:prstGeom prst="rect">
            <a:avLst/>
          </a:prstGeom>
        </p:spPr>
      </p:pic>
      <p:pic>
        <p:nvPicPr>
          <p:cNvPr id="2097198" name="图片 2" descr="图片25"/>
          <p:cNvPicPr>
            <a:picLocks noChangeAspect="1"/>
          </p:cNvPicPr>
          <p:nvPr/>
        </p:nvPicPr>
        <p:blipFill>
          <a:blip r:embed="rId3"/>
          <a:stretch>
            <a:fillRect/>
          </a:stretch>
        </p:blipFill>
        <p:spPr>
          <a:xfrm>
            <a:off x="546100" y="1819275"/>
            <a:ext cx="4137660" cy="3103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197"/>
                                        </p:tgtEl>
                                        <p:attrNameLst>
                                          <p:attrName>style.visibility</p:attrName>
                                        </p:attrNameLst>
                                      </p:cBhvr>
                                      <p:to>
                                        <p:strVal val="visible"/>
                                      </p:to>
                                    </p:set>
                                    <p:anim calcmode="lin" valueType="num">
                                      <p:cBhvr additive="base">
                                        <p:cTn id="7" dur="500" fill="hold"/>
                                        <p:tgtEl>
                                          <p:spTgt spid="2097197"/>
                                        </p:tgtEl>
                                        <p:attrNameLst>
                                          <p:attrName>ppt_x</p:attrName>
                                        </p:attrNameLst>
                                      </p:cBhvr>
                                      <p:tavLst>
                                        <p:tav tm="0">
                                          <p:val>
                                            <p:strVal val="#ppt_x"/>
                                          </p:val>
                                        </p:tav>
                                        <p:tav tm="100000">
                                          <p:val>
                                            <p:strVal val="#ppt_x"/>
                                          </p:val>
                                        </p:tav>
                                      </p:tavLst>
                                    </p:anim>
                                    <p:anim calcmode="lin" valueType="num">
                                      <p:cBhvr additive="base">
                                        <p:cTn id="8" dur="500" fill="hold"/>
                                        <p:tgtEl>
                                          <p:spTgt spid="2097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9"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00" name="文本框 6"/>
          <p:cNvSpPr txBox="1">
            <a:spLocks noChangeArrowheads="1"/>
          </p:cNvSpPr>
          <p:nvPr/>
        </p:nvSpPr>
        <p:spPr bwMode="auto">
          <a:xfrm>
            <a:off x="546043" y="129276"/>
            <a:ext cx="6250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2</a:t>
            </a:r>
            <a:r>
              <a:rPr lang="zh-CN" altLang="en-US" sz="2000">
                <a:solidFill>
                  <a:schemeClr val="accent3"/>
                </a:solidFill>
                <a:latin typeface="+mj-lt"/>
                <a:ea typeface="+mj-ea"/>
              </a:rPr>
              <a:t>.0  【双向互动】</a:t>
            </a:r>
            <a:r>
              <a:rPr sz="2000">
                <a:solidFill>
                  <a:schemeClr val="accent3"/>
                </a:solidFill>
                <a:latin typeface="+mj-lt"/>
                <a:ea typeface="+mj-ea"/>
              </a:rPr>
              <a:t>博物馆（纪念馆）的课程资源进课堂</a:t>
            </a:r>
          </a:p>
        </p:txBody>
      </p:sp>
      <p:sp>
        <p:nvSpPr>
          <p:cNvPr id="1048801" name="文本框 99"/>
          <p:cNvSpPr txBox="1"/>
          <p:nvPr/>
        </p:nvSpPr>
        <p:spPr>
          <a:xfrm>
            <a:off x="591185" y="528320"/>
            <a:ext cx="764730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1</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的人力资源进校园、进课堂</a:t>
            </a:r>
          </a:p>
        </p:txBody>
      </p:sp>
      <p:grpSp>
        <p:nvGrpSpPr>
          <p:cNvPr id="126" name="组合 1"/>
          <p:cNvGrpSpPr/>
          <p:nvPr/>
        </p:nvGrpSpPr>
        <p:grpSpPr>
          <a:xfrm>
            <a:off x="372110" y="1044575"/>
            <a:ext cx="7867015" cy="3615690"/>
            <a:chOff x="586" y="1645"/>
            <a:chExt cx="12389" cy="5694"/>
          </a:xfrm>
        </p:grpSpPr>
        <p:sp>
          <p:nvSpPr>
            <p:cNvPr id="1048802" name="文本框 5"/>
            <p:cNvSpPr txBox="1"/>
            <p:nvPr/>
          </p:nvSpPr>
          <p:spPr>
            <a:xfrm>
              <a:off x="1752" y="1645"/>
              <a:ext cx="11223"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CN" altLang="en-US" sz="1800" b="1"/>
                <a:t>20</a:t>
              </a:r>
              <a:r>
                <a:rPr lang="en-US" altLang="zh-CN" sz="1800" b="1"/>
                <a:t>18</a:t>
              </a:r>
              <a:r>
                <a:rPr lang="zh-CN" altLang="en-US" sz="1800" b="1"/>
                <a:t>年</a:t>
              </a:r>
              <a:r>
                <a:rPr lang="en-US" altLang="zh-CN" sz="1800" b="1"/>
                <a:t>12</a:t>
              </a:r>
              <a:r>
                <a:rPr lang="zh-CN" altLang="en-US" sz="1800" b="1"/>
                <a:t>月</a:t>
              </a:r>
              <a:r>
                <a:rPr lang="en-US" altLang="zh-CN" sz="1800" b="1"/>
                <a:t>10</a:t>
              </a:r>
              <a:r>
                <a:rPr lang="zh-CN" altLang="en-US" sz="1800" b="1"/>
                <a:t>日，天津师大李惠兰教授（宋哲元的外甥女）进课堂</a:t>
              </a:r>
            </a:p>
          </p:txBody>
        </p:sp>
        <p:pic>
          <p:nvPicPr>
            <p:cNvPr id="2097199" name="图片 8"/>
            <p:cNvPicPr>
              <a:picLocks noChangeAspect="1"/>
            </p:cNvPicPr>
            <p:nvPr/>
          </p:nvPicPr>
          <p:blipFill>
            <a:blip r:embed="rId2"/>
            <a:stretch>
              <a:fillRect/>
            </a:stretch>
          </p:blipFill>
          <p:spPr>
            <a:xfrm>
              <a:off x="586" y="2586"/>
              <a:ext cx="6337" cy="4753"/>
            </a:xfrm>
            <a:prstGeom prst="rect">
              <a:avLst/>
            </a:prstGeom>
          </p:spPr>
        </p:pic>
      </p:grpSp>
      <p:sp>
        <p:nvSpPr>
          <p:cNvPr id="1048803" name="文本框 10"/>
          <p:cNvSpPr txBox="1"/>
          <p:nvPr/>
        </p:nvSpPr>
        <p:spPr>
          <a:xfrm>
            <a:off x="4605655" y="1591945"/>
            <a:ext cx="4279900" cy="34150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auto">
              <a:lnSpc>
                <a:spcPct val="150000"/>
              </a:lnSpc>
            </a:pPr>
            <a:r>
              <a:rPr lang="en-US" altLang="zh-CN" sz="1600" b="1" noProof="1">
                <a:latin typeface="楷体" panose="02010609060101010101" charset="-122"/>
                <a:ea typeface="楷体" panose="02010609060101010101" charset="-122"/>
                <a:cs typeface="楷体" panose="02010609060101010101" charset="-122"/>
              </a:rPr>
              <a:t>   </a:t>
            </a:r>
            <a:r>
              <a:rPr lang="zh-CN" altLang="en-US" sz="1600" b="1" noProof="1">
                <a:latin typeface="楷体" panose="02010609060101010101" charset="-122"/>
                <a:ea typeface="楷体" panose="02010609060101010101" charset="-122"/>
                <a:cs typeface="楷体" panose="02010609060101010101" charset="-122"/>
              </a:rPr>
              <a:t>小时候，我在华北沦陷区生活过。听我身边的老人讲，在沦陷区，每当田里的庄稼成熟时，日本兵就会让一帮农民去收割，收获的粮食全部交给日本军方。为防止中国农民在收割时私藏粮食，他们也不搜身，而是过两天后把这些农民的孩子一个个叫来，用一根筷子伸进他们的喉咙催吐，如果有</a:t>
            </a:r>
            <a:r>
              <a:rPr lang="zh-CN" altLang="en-US" sz="1600" b="1" noProof="1" smtClean="0">
                <a:latin typeface="楷体" panose="02010609060101010101" charset="-122"/>
                <a:ea typeface="楷体" panose="02010609060101010101" charset="-122"/>
                <a:cs typeface="楷体" panose="02010609060101010101" charset="-122"/>
              </a:rPr>
              <a:t>发现</a:t>
            </a:r>
            <a:r>
              <a:rPr lang="zh-CN" altLang="en-US" sz="1600" b="1" noProof="1">
                <a:latin typeface="楷体" panose="02010609060101010101" charset="-122"/>
                <a:ea typeface="楷体" panose="02010609060101010101" charset="-122"/>
                <a:cs typeface="楷体" panose="02010609060101010101" charset="-122"/>
              </a:rPr>
              <a:t>麦粒</a:t>
            </a:r>
            <a:r>
              <a:rPr lang="zh-CN" altLang="en-US" sz="1600" b="1" noProof="1" smtClean="0">
                <a:latin typeface="楷体" panose="02010609060101010101" charset="-122"/>
                <a:ea typeface="楷体" panose="02010609060101010101" charset="-122"/>
                <a:cs typeface="楷体" panose="02010609060101010101" charset="-122"/>
              </a:rPr>
              <a:t>，</a:t>
            </a:r>
            <a:r>
              <a:rPr lang="zh-CN" altLang="en-US" sz="1600" b="1" noProof="1">
                <a:latin typeface="楷体" panose="02010609060101010101" charset="-122"/>
                <a:ea typeface="楷体" panose="02010609060101010101" charset="-122"/>
                <a:cs typeface="楷体" panose="02010609060101010101" charset="-122"/>
              </a:rPr>
              <a:t>全家杀光</a:t>
            </a:r>
            <a:r>
              <a:rPr lang="zh-CN" altLang="en-US" sz="1600" b="1" noProof="1" smtClean="0">
                <a:latin typeface="楷体" panose="02010609060101010101" charset="-122"/>
                <a:ea typeface="楷体" panose="02010609060101010101" charset="-122"/>
                <a:cs typeface="楷体" panose="02010609060101010101" charset="-122"/>
              </a:rPr>
              <a:t>。</a:t>
            </a:r>
            <a:endParaRPr lang="en-US" altLang="zh-CN" sz="1600" b="1" noProof="1" smtClean="0">
              <a:latin typeface="楷体" panose="02010609060101010101" charset="-122"/>
              <a:ea typeface="楷体" panose="02010609060101010101" charset="-122"/>
              <a:cs typeface="楷体" panose="02010609060101010101" charset="-122"/>
            </a:endParaRPr>
          </a:p>
          <a:p>
            <a:pPr fontAlgn="auto">
              <a:lnSpc>
                <a:spcPct val="150000"/>
              </a:lnSpc>
            </a:pPr>
            <a:r>
              <a:rPr lang="en-US" altLang="zh-CN" sz="1600" b="1" noProof="1" smtClean="0">
                <a:latin typeface="楷体" panose="02010609060101010101" charset="-122"/>
                <a:ea typeface="楷体" panose="02010609060101010101" charset="-122"/>
                <a:cs typeface="楷体" panose="02010609060101010101" charset="-122"/>
              </a:rPr>
              <a:t>     ——</a:t>
            </a:r>
            <a:r>
              <a:rPr lang="zh-CN" altLang="en-US" sz="1600" b="1" noProof="1" smtClean="0">
                <a:latin typeface="楷体" panose="02010609060101010101" charset="-122"/>
                <a:ea typeface="楷体" panose="02010609060101010101" charset="-122"/>
                <a:cs typeface="楷体" panose="02010609060101010101" charset="-122"/>
              </a:rPr>
              <a:t>根据</a:t>
            </a:r>
            <a:r>
              <a:rPr lang="en-US" altLang="zh-CN" sz="1600" b="1" noProof="1">
                <a:latin typeface="楷体" panose="02010609060101010101" charset="-122"/>
                <a:ea typeface="楷体" panose="02010609060101010101" charset="-122"/>
                <a:cs typeface="楷体" panose="02010609060101010101" charset="-122"/>
              </a:rPr>
              <a:t>2018</a:t>
            </a:r>
            <a:r>
              <a:rPr lang="zh-CN" altLang="en-US" sz="1600" b="1" noProof="1">
                <a:latin typeface="楷体" panose="02010609060101010101" charset="-122"/>
                <a:ea typeface="楷体" panose="02010609060101010101" charset="-122"/>
                <a:cs typeface="楷体" panose="02010609060101010101" charset="-122"/>
              </a:rPr>
              <a:t>年</a:t>
            </a:r>
            <a:r>
              <a:rPr lang="en-US" altLang="zh-CN" sz="1600" b="1" noProof="1">
                <a:latin typeface="楷体" panose="02010609060101010101" charset="-122"/>
                <a:ea typeface="楷体" panose="02010609060101010101" charset="-122"/>
                <a:cs typeface="楷体" panose="02010609060101010101" charset="-122"/>
              </a:rPr>
              <a:t>12</a:t>
            </a:r>
            <a:r>
              <a:rPr lang="zh-CN" altLang="en-US" sz="1600" b="1" noProof="1">
                <a:latin typeface="楷体" panose="02010609060101010101" charset="-122"/>
                <a:ea typeface="楷体" panose="02010609060101010101" charset="-122"/>
                <a:cs typeface="楷体" panose="02010609060101010101" charset="-122"/>
              </a:rPr>
              <a:t>月</a:t>
            </a:r>
            <a:r>
              <a:rPr lang="en-US" altLang="zh-CN" sz="1600" b="1" noProof="1">
                <a:latin typeface="楷体" panose="02010609060101010101" charset="-122"/>
                <a:ea typeface="楷体" panose="02010609060101010101" charset="-122"/>
                <a:cs typeface="楷体" panose="02010609060101010101" charset="-122"/>
              </a:rPr>
              <a:t>10</a:t>
            </a:r>
            <a:r>
              <a:rPr lang="zh-CN" altLang="en-US" sz="1600" b="1" noProof="1" smtClean="0">
                <a:latin typeface="楷体" panose="02010609060101010101" charset="-122"/>
                <a:ea typeface="楷体" panose="02010609060101010101" charset="-122"/>
                <a:cs typeface="楷体" panose="02010609060101010101" charset="-122"/>
              </a:rPr>
              <a:t>日李惠兰</a:t>
            </a:r>
            <a:r>
              <a:rPr lang="zh-CN" altLang="en-US" sz="1600" b="1" noProof="1">
                <a:latin typeface="楷体" panose="02010609060101010101" charset="-122"/>
                <a:ea typeface="楷体" panose="02010609060101010101" charset="-122"/>
                <a:cs typeface="楷体" panose="02010609060101010101" charset="-122"/>
              </a:rPr>
              <a:t>在五乡中学的口述资料</a:t>
            </a:r>
            <a:r>
              <a:rPr lang="zh-CN" altLang="en-US" sz="1600" b="1" noProof="1" smtClean="0">
                <a:latin typeface="楷体" panose="02010609060101010101" charset="-122"/>
                <a:ea typeface="楷体" panose="02010609060101010101" charset="-122"/>
                <a:cs typeface="楷体" panose="02010609060101010101" charset="-122"/>
              </a:rPr>
              <a:t>整理</a:t>
            </a:r>
          </a:p>
        </p:txBody>
      </p:sp>
      <p:pic>
        <p:nvPicPr>
          <p:cNvPr id="2097200" name="图片 2" descr="图片1"/>
          <p:cNvPicPr>
            <a:picLocks noChangeAspect="1"/>
          </p:cNvPicPr>
          <p:nvPr/>
        </p:nvPicPr>
        <p:blipFill>
          <a:blip r:embed="rId3"/>
          <a:stretch>
            <a:fillRect/>
          </a:stretch>
        </p:blipFill>
        <p:spPr>
          <a:xfrm>
            <a:off x="303530" y="1642110"/>
            <a:ext cx="4171950" cy="3018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0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anim calcmode="lin" valueType="num">
                                      <p:cBhvr additive="base">
                                        <p:cTn id="11" dur="500" fill="hold"/>
                                        <p:tgtEl>
                                          <p:spTgt spid="126"/>
                                        </p:tgtEl>
                                        <p:attrNameLst>
                                          <p:attrName>ppt_x</p:attrName>
                                        </p:attrNameLst>
                                      </p:cBhvr>
                                      <p:tavLst>
                                        <p:tav tm="0">
                                          <p:val>
                                            <p:strVal val="#ppt_x"/>
                                          </p:val>
                                        </p:tav>
                                        <p:tav tm="100000">
                                          <p:val>
                                            <p:strVal val="#ppt_x"/>
                                          </p:val>
                                        </p:tav>
                                      </p:tavLst>
                                    </p:anim>
                                    <p:anim calcmode="lin" valueType="num">
                                      <p:cBhvr additive="base">
                                        <p:cTn id="1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48803"/>
                                        </p:tgtEl>
                                        <p:attrNameLst>
                                          <p:attrName>style.visibility</p:attrName>
                                        </p:attrNameLst>
                                      </p:cBhvr>
                                      <p:to>
                                        <p:strVal val="visible"/>
                                      </p:to>
                                    </p:set>
                                    <p:anim calcmode="lin" valueType="num">
                                      <p:cBhvr additive="base">
                                        <p:cTn id="17" dur="500" fill="hold"/>
                                        <p:tgtEl>
                                          <p:spTgt spid="1048803"/>
                                        </p:tgtEl>
                                        <p:attrNameLst>
                                          <p:attrName>ppt_x</p:attrName>
                                        </p:attrNameLst>
                                      </p:cBhvr>
                                      <p:tavLst>
                                        <p:tav tm="0">
                                          <p:val>
                                            <p:strVal val="#ppt_x"/>
                                          </p:val>
                                        </p:tav>
                                        <p:tav tm="100000">
                                          <p:val>
                                            <p:strVal val="#ppt_x"/>
                                          </p:val>
                                        </p:tav>
                                      </p:tavLst>
                                    </p:anim>
                                    <p:anim calcmode="lin" valueType="num">
                                      <p:cBhvr additive="base">
                                        <p:cTn id="18" dur="500" fill="hold"/>
                                        <p:tgtEl>
                                          <p:spTgt spid="104880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97200"/>
                                        </p:tgtEl>
                                        <p:attrNameLst>
                                          <p:attrName>style.visibility</p:attrName>
                                        </p:attrNameLst>
                                      </p:cBhvr>
                                      <p:to>
                                        <p:strVal val="visible"/>
                                      </p:to>
                                    </p:set>
                                    <p:animEffect transition="in" filter="randombar(horizontal)">
                                      <p:cBhvr>
                                        <p:cTn id="23" dur="500"/>
                                        <p:tgtEl>
                                          <p:spTgt spid="2097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1" grpId="0"/>
      <p:bldP spid="1048801" grpId="1"/>
      <p:bldP spid="104880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4"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05" name="文本框 6"/>
          <p:cNvSpPr txBox="1">
            <a:spLocks noChangeArrowheads="1"/>
          </p:cNvSpPr>
          <p:nvPr/>
        </p:nvSpPr>
        <p:spPr bwMode="auto">
          <a:xfrm>
            <a:off x="546043" y="129276"/>
            <a:ext cx="6250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2</a:t>
            </a:r>
            <a:r>
              <a:rPr lang="zh-CN" altLang="en-US" sz="2000">
                <a:solidFill>
                  <a:schemeClr val="accent3"/>
                </a:solidFill>
                <a:latin typeface="+mj-lt"/>
                <a:ea typeface="+mj-ea"/>
              </a:rPr>
              <a:t>.0  【双向互动】</a:t>
            </a:r>
            <a:r>
              <a:rPr sz="2000">
                <a:solidFill>
                  <a:schemeClr val="accent3"/>
                </a:solidFill>
                <a:latin typeface="+mj-lt"/>
                <a:ea typeface="+mj-ea"/>
              </a:rPr>
              <a:t>博物馆（纪念馆）的课程资源进课堂</a:t>
            </a:r>
          </a:p>
        </p:txBody>
      </p:sp>
      <p:sp>
        <p:nvSpPr>
          <p:cNvPr id="1048806" name="文本框 99"/>
          <p:cNvSpPr txBox="1"/>
          <p:nvPr/>
        </p:nvSpPr>
        <p:spPr>
          <a:xfrm>
            <a:off x="591185" y="528320"/>
            <a:ext cx="764730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的</a:t>
            </a:r>
            <a:r>
              <a:rPr lang="zh-CN" sz="1600" b="0">
                <a:solidFill>
                  <a:schemeClr val="accent3"/>
                </a:solidFill>
                <a:latin typeface="+mj-lt"/>
                <a:ea typeface="微软雅黑" panose="020B0503020204020204" pitchFamily="34" charset="-122"/>
              </a:rPr>
              <a:t>物质</a:t>
            </a:r>
            <a:r>
              <a:rPr sz="1600" b="0">
                <a:solidFill>
                  <a:schemeClr val="accent3"/>
                </a:solidFill>
                <a:latin typeface="+mj-lt"/>
                <a:ea typeface="微软雅黑" panose="020B0503020204020204" pitchFamily="34" charset="-122"/>
              </a:rPr>
              <a:t>资源进校园、进课堂</a:t>
            </a:r>
          </a:p>
        </p:txBody>
      </p:sp>
      <p:grpSp>
        <p:nvGrpSpPr>
          <p:cNvPr id="128" name="组合 1"/>
          <p:cNvGrpSpPr/>
          <p:nvPr/>
        </p:nvGrpSpPr>
        <p:grpSpPr>
          <a:xfrm>
            <a:off x="1276350" y="1052195"/>
            <a:ext cx="7534910" cy="3272155"/>
            <a:chOff x="2010" y="1657"/>
            <a:chExt cx="11866" cy="5153"/>
          </a:xfrm>
        </p:grpSpPr>
        <p:sp>
          <p:nvSpPr>
            <p:cNvPr id="1048807" name="文本框 2"/>
            <p:cNvSpPr txBox="1"/>
            <p:nvPr/>
          </p:nvSpPr>
          <p:spPr>
            <a:xfrm>
              <a:off x="2010" y="1657"/>
              <a:ext cx="9885"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800" b="1"/>
                <a:t>20</a:t>
              </a:r>
              <a:r>
                <a:rPr lang="en-US" altLang="zh-CN" sz="1800" b="1"/>
                <a:t>18</a:t>
              </a:r>
              <a:r>
                <a:rPr lang="zh-CN" altLang="en-US" sz="1800" b="1"/>
                <a:t>年</a:t>
              </a:r>
              <a:r>
                <a:rPr lang="en-US" altLang="zh-CN" sz="1800" b="1"/>
                <a:t>12</a:t>
              </a:r>
              <a:r>
                <a:rPr lang="zh-CN" altLang="en-US" sz="1800" b="1"/>
                <a:t>月</a:t>
              </a:r>
              <a:r>
                <a:rPr lang="en-US" altLang="zh-CN" sz="1800" b="1"/>
                <a:t>10</a:t>
              </a:r>
              <a:r>
                <a:rPr lang="zh-CN" altLang="en-US" sz="1800" b="1"/>
                <a:t>日，抗战纪实文学作家方军携抗战文物进课堂</a:t>
              </a:r>
            </a:p>
          </p:txBody>
        </p:sp>
        <p:pic>
          <p:nvPicPr>
            <p:cNvPr id="2097201" name="图片 16"/>
            <p:cNvPicPr>
              <a:picLocks noChangeAspect="1"/>
            </p:cNvPicPr>
            <p:nvPr/>
          </p:nvPicPr>
          <p:blipFill>
            <a:blip r:embed="rId2" cstate="print"/>
            <a:stretch>
              <a:fillRect/>
            </a:stretch>
          </p:blipFill>
          <p:spPr>
            <a:xfrm>
              <a:off x="6128" y="2732"/>
              <a:ext cx="3330" cy="3420"/>
            </a:xfrm>
            <a:prstGeom prst="rect">
              <a:avLst/>
            </a:prstGeom>
          </p:spPr>
        </p:pic>
        <p:pic>
          <p:nvPicPr>
            <p:cNvPr id="2097202" name="图片 17"/>
            <p:cNvPicPr>
              <a:picLocks noChangeAspect="1"/>
            </p:cNvPicPr>
            <p:nvPr/>
          </p:nvPicPr>
          <p:blipFill>
            <a:blip r:embed="rId3" cstate="print"/>
            <a:stretch>
              <a:fillRect/>
            </a:stretch>
          </p:blipFill>
          <p:spPr>
            <a:xfrm>
              <a:off x="9820" y="2732"/>
              <a:ext cx="4056" cy="3420"/>
            </a:xfrm>
            <a:prstGeom prst="rect">
              <a:avLst/>
            </a:prstGeom>
          </p:spPr>
        </p:pic>
        <p:sp>
          <p:nvSpPr>
            <p:cNvPr id="1048808" name="文本框 7"/>
            <p:cNvSpPr txBox="1"/>
            <p:nvPr/>
          </p:nvSpPr>
          <p:spPr>
            <a:xfrm>
              <a:off x="6704" y="6346"/>
              <a:ext cx="2108" cy="464"/>
            </a:xfrm>
            <a:prstGeom prst="rect">
              <a:avLst/>
            </a:prstGeom>
            <a:noFill/>
          </p:spPr>
          <p:txBody>
            <a:bodyPr wrap="none" rtlCol="0">
              <a:spAutoFit/>
            </a:bodyPr>
            <a:lstStyle/>
            <a:p>
              <a:r>
                <a:rPr lang="zh-CN" altLang="en-US"/>
                <a:t>日本关东军军帽</a:t>
              </a:r>
            </a:p>
          </p:txBody>
        </p:sp>
        <p:sp>
          <p:nvSpPr>
            <p:cNvPr id="1048809" name="文本框 6"/>
            <p:cNvSpPr txBox="1"/>
            <p:nvPr/>
          </p:nvSpPr>
          <p:spPr>
            <a:xfrm>
              <a:off x="10424" y="6346"/>
              <a:ext cx="2889" cy="464"/>
            </a:xfrm>
            <a:prstGeom prst="rect">
              <a:avLst/>
            </a:prstGeom>
            <a:noFill/>
          </p:spPr>
          <p:txBody>
            <a:bodyPr wrap="none" rtlCol="0">
              <a:spAutoFit/>
            </a:bodyPr>
            <a:lstStyle/>
            <a:p>
              <a:r>
                <a:rPr lang="zh-CN" altLang="en-US"/>
                <a:t>吉鸿昌将军的随身墨盒</a:t>
              </a:r>
            </a:p>
          </p:txBody>
        </p:sp>
      </p:grpSp>
      <p:grpSp>
        <p:nvGrpSpPr>
          <p:cNvPr id="129" name="组合 4"/>
          <p:cNvGrpSpPr/>
          <p:nvPr/>
        </p:nvGrpSpPr>
        <p:grpSpPr>
          <a:xfrm>
            <a:off x="142875" y="1628775"/>
            <a:ext cx="3440430" cy="2960370"/>
            <a:chOff x="225" y="2565"/>
            <a:chExt cx="5418" cy="4662"/>
          </a:xfrm>
        </p:grpSpPr>
        <p:pic>
          <p:nvPicPr>
            <p:cNvPr id="2097203" name="图片 10"/>
            <p:cNvPicPr>
              <a:picLocks noChangeAspect="1"/>
            </p:cNvPicPr>
            <p:nvPr/>
          </p:nvPicPr>
          <p:blipFill>
            <a:blip r:embed="rId4" cstate="print"/>
            <a:stretch>
              <a:fillRect/>
            </a:stretch>
          </p:blipFill>
          <p:spPr>
            <a:xfrm>
              <a:off x="225" y="2565"/>
              <a:ext cx="5419" cy="4065"/>
            </a:xfrm>
            <a:prstGeom prst="rect">
              <a:avLst/>
            </a:prstGeom>
          </p:spPr>
        </p:pic>
        <p:sp>
          <p:nvSpPr>
            <p:cNvPr id="1048810" name="文本框 8"/>
            <p:cNvSpPr txBox="1"/>
            <p:nvPr/>
          </p:nvSpPr>
          <p:spPr>
            <a:xfrm>
              <a:off x="824" y="6757"/>
              <a:ext cx="4514" cy="471"/>
            </a:xfrm>
            <a:prstGeom prst="rect">
              <a:avLst/>
            </a:prstGeom>
            <a:noFill/>
          </p:spPr>
          <p:txBody>
            <a:bodyPr wrap="square" rtlCol="0">
              <a:spAutoFit/>
            </a:bodyPr>
            <a:lstStyle/>
            <a:p>
              <a:r>
                <a:rPr lang="zh-CN" altLang="en-US"/>
                <a:t>右一为方军先生，该事件的促成者</a:t>
              </a:r>
            </a:p>
          </p:txBody>
        </p:sp>
      </p:grpSp>
      <p:pic>
        <p:nvPicPr>
          <p:cNvPr id="2097204" name="图片 14"/>
          <p:cNvPicPr>
            <a:picLocks noChangeAspect="1"/>
          </p:cNvPicPr>
          <p:nvPr/>
        </p:nvPicPr>
        <p:blipFill>
          <a:blip r:embed="rId5" cstate="print"/>
          <a:stretch>
            <a:fillRect/>
          </a:stretch>
        </p:blipFill>
        <p:spPr>
          <a:xfrm>
            <a:off x="63500" y="1637030"/>
            <a:ext cx="3785870" cy="2924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0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additive="base">
                                        <p:cTn id="11" dur="500" fill="hold"/>
                                        <p:tgtEl>
                                          <p:spTgt spid="128"/>
                                        </p:tgtEl>
                                        <p:attrNameLst>
                                          <p:attrName>ppt_x</p:attrName>
                                        </p:attrNameLst>
                                      </p:cBhvr>
                                      <p:tavLst>
                                        <p:tav tm="0">
                                          <p:val>
                                            <p:strVal val="#ppt_x"/>
                                          </p:val>
                                        </p:tav>
                                        <p:tav tm="100000">
                                          <p:val>
                                            <p:strVal val="#ppt_x"/>
                                          </p:val>
                                        </p:tav>
                                      </p:tavLst>
                                    </p:anim>
                                    <p:anim calcmode="lin" valueType="num">
                                      <p:cBhvr additive="base">
                                        <p:cTn id="12"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 calcmode="lin" valueType="num">
                                      <p:cBhvr additive="base">
                                        <p:cTn id="17" dur="500" fill="hold"/>
                                        <p:tgtEl>
                                          <p:spTgt spid="129"/>
                                        </p:tgtEl>
                                        <p:attrNameLst>
                                          <p:attrName>ppt_x</p:attrName>
                                        </p:attrNameLst>
                                      </p:cBhvr>
                                      <p:tavLst>
                                        <p:tav tm="0">
                                          <p:val>
                                            <p:strVal val="#ppt_x"/>
                                          </p:val>
                                        </p:tav>
                                        <p:tav tm="100000">
                                          <p:val>
                                            <p:strVal val="#ppt_x"/>
                                          </p:val>
                                        </p:tav>
                                      </p:tavLst>
                                    </p:anim>
                                    <p:anim calcmode="lin" valueType="num">
                                      <p:cBhvr additive="base">
                                        <p:cTn id="18"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97204"/>
                                        </p:tgtEl>
                                        <p:attrNameLst>
                                          <p:attrName>style.visibility</p:attrName>
                                        </p:attrNameLst>
                                      </p:cBhvr>
                                      <p:to>
                                        <p:strVal val="visible"/>
                                      </p:to>
                                    </p:set>
                                    <p:anim calcmode="lin" valueType="num">
                                      <p:cBhvr additive="base">
                                        <p:cTn id="23" dur="500" fill="hold"/>
                                        <p:tgtEl>
                                          <p:spTgt spid="2097204"/>
                                        </p:tgtEl>
                                        <p:attrNameLst>
                                          <p:attrName>ppt_x</p:attrName>
                                        </p:attrNameLst>
                                      </p:cBhvr>
                                      <p:tavLst>
                                        <p:tav tm="0">
                                          <p:val>
                                            <p:strVal val="#ppt_x"/>
                                          </p:val>
                                        </p:tav>
                                        <p:tav tm="100000">
                                          <p:val>
                                            <p:strVal val="#ppt_x"/>
                                          </p:val>
                                        </p:tav>
                                      </p:tavLst>
                                    </p:anim>
                                    <p:anim calcmode="lin" valueType="num">
                                      <p:cBhvr additive="base">
                                        <p:cTn id="24" dur="500" fill="hold"/>
                                        <p:tgtEl>
                                          <p:spTgt spid="2097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6" grpId="0"/>
      <p:bldP spid="104880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1" name="文本框 9"/>
          <p:cNvSpPr txBox="1"/>
          <p:nvPr/>
        </p:nvSpPr>
        <p:spPr>
          <a:xfrm>
            <a:off x="394335" y="277495"/>
            <a:ext cx="8355965" cy="409638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altLang="zh-CN" sz="2000" dirty="0" smtClean="0">
                <a:latin typeface="楷体" panose="02010609060101010101" charset="-122"/>
                <a:ea typeface="楷体" panose="02010609060101010101" charset="-122"/>
                <a:cs typeface="楷体" panose="02010609060101010101" charset="-122"/>
              </a:rPr>
              <a:t>        2018</a:t>
            </a:r>
            <a:r>
              <a:rPr lang="zh-CN" altLang="en-US" sz="2000" dirty="0">
                <a:latin typeface="楷体" panose="02010609060101010101" charset="-122"/>
                <a:ea typeface="楷体" panose="02010609060101010101" charset="-122"/>
                <a:cs typeface="楷体" panose="02010609060101010101" charset="-122"/>
              </a:rPr>
              <a:t>年</a:t>
            </a:r>
            <a:r>
              <a:rPr lang="en-US" altLang="zh-CN" sz="2000" dirty="0">
                <a:latin typeface="楷体" panose="02010609060101010101" charset="-122"/>
                <a:ea typeface="楷体" panose="02010609060101010101" charset="-122"/>
                <a:cs typeface="楷体" panose="02010609060101010101" charset="-122"/>
              </a:rPr>
              <a:t>12</a:t>
            </a:r>
            <a:r>
              <a:rPr lang="zh-CN" altLang="en-US" sz="2000" dirty="0">
                <a:latin typeface="楷体" panose="02010609060101010101" charset="-122"/>
                <a:ea typeface="楷体" panose="02010609060101010101" charset="-122"/>
                <a:cs typeface="楷体" panose="02010609060101010101" charset="-122"/>
              </a:rPr>
              <a:t>月</a:t>
            </a:r>
            <a:r>
              <a:rPr lang="en-US" altLang="zh-CN" sz="2000" dirty="0">
                <a:latin typeface="楷体" panose="02010609060101010101" charset="-122"/>
                <a:ea typeface="楷体" panose="02010609060101010101" charset="-122"/>
                <a:cs typeface="楷体" panose="02010609060101010101" charset="-122"/>
              </a:rPr>
              <a:t>10</a:t>
            </a:r>
            <a:r>
              <a:rPr lang="zh-CN" altLang="en-US" sz="2000" dirty="0">
                <a:latin typeface="楷体" panose="02010609060101010101" charset="-122"/>
                <a:ea typeface="楷体" panose="02010609060101010101" charset="-122"/>
                <a:cs typeface="楷体" panose="02010609060101010101" charset="-122"/>
              </a:rPr>
              <a:t>日，知名抗战纪实文学作家方军先生走进本校课堂，给学生带来了一件抗战文物</a:t>
            </a:r>
            <a:r>
              <a:rPr lang="en-US" altLang="zh-CN" sz="2000" dirty="0">
                <a:latin typeface="楷体" panose="02010609060101010101" charset="-122"/>
                <a:ea typeface="楷体" panose="02010609060101010101" charset="-122"/>
                <a:cs typeface="楷体" panose="02010609060101010101" charset="-122"/>
              </a:rPr>
              <a:t>——</a:t>
            </a:r>
            <a:r>
              <a:rPr lang="zh-CN" altLang="en-US" sz="2000" dirty="0">
                <a:latin typeface="楷体" panose="02010609060101010101" charset="-122"/>
                <a:ea typeface="楷体" panose="02010609060101010101" charset="-122"/>
                <a:cs typeface="楷体" panose="02010609060101010101" charset="-122"/>
              </a:rPr>
              <a:t>日本关东军的</a:t>
            </a:r>
            <a:r>
              <a:rPr lang="zh-CN" altLang="en-US" sz="2000" dirty="0" smtClean="0">
                <a:latin typeface="楷体" panose="02010609060101010101" charset="-122"/>
                <a:ea typeface="楷体" panose="02010609060101010101" charset="-122"/>
                <a:cs typeface="楷体" panose="02010609060101010101" charset="-122"/>
              </a:rPr>
              <a:t>军帽。</a:t>
            </a:r>
            <a:r>
              <a:rPr lang="zh-CN" altLang="en-US" sz="2000" dirty="0">
                <a:latin typeface="楷体" panose="02010609060101010101" charset="-122"/>
                <a:ea typeface="楷体" panose="02010609060101010101" charset="-122"/>
                <a:cs typeface="楷体" panose="02010609060101010101" charset="-122"/>
              </a:rPr>
              <a:t>这顶军帽做工精致，用料厚实，设计精巧，遮盖耳朵的帽檐可在执行任务时向上翻</a:t>
            </a:r>
            <a:r>
              <a:rPr lang="zh-CN" altLang="en-US" sz="2000" dirty="0" smtClean="0">
                <a:latin typeface="楷体" panose="02010609060101010101" charset="-122"/>
                <a:ea typeface="楷体" panose="02010609060101010101" charset="-122"/>
                <a:cs typeface="楷体" panose="02010609060101010101" charset="-122"/>
              </a:rPr>
              <a:t>起。</a:t>
            </a:r>
            <a:r>
              <a:rPr lang="zh-CN" altLang="en-US" sz="2000" b="1" dirty="0">
                <a:solidFill>
                  <a:srgbClr val="FF0000"/>
                </a:solidFill>
                <a:latin typeface="楷体" panose="02010609060101010101" charset="-122"/>
                <a:ea typeface="楷体" panose="02010609060101010101" charset="-122"/>
                <a:cs typeface="楷体" panose="02010609060101010101" charset="-122"/>
              </a:rPr>
              <a:t>伴随着方军老师的讲述，这顶军帽在学生手中传递，当同学们的指尖触及这件近</a:t>
            </a:r>
            <a:r>
              <a:rPr lang="en-US" altLang="zh-CN" sz="2000" b="1" dirty="0">
                <a:solidFill>
                  <a:srgbClr val="FF0000"/>
                </a:solidFill>
                <a:latin typeface="楷体" panose="02010609060101010101" charset="-122"/>
                <a:ea typeface="楷体" panose="02010609060101010101" charset="-122"/>
                <a:cs typeface="楷体" panose="02010609060101010101" charset="-122"/>
              </a:rPr>
              <a:t>80</a:t>
            </a:r>
            <a:r>
              <a:rPr lang="zh-CN" altLang="en-US" sz="2000" b="1" dirty="0">
                <a:solidFill>
                  <a:srgbClr val="FF0000"/>
                </a:solidFill>
                <a:latin typeface="楷体" panose="02010609060101010101" charset="-122"/>
                <a:ea typeface="楷体" panose="02010609060101010101" charset="-122"/>
                <a:cs typeface="楷体" panose="02010609060101010101" charset="-122"/>
              </a:rPr>
              <a:t>年前的文物时，所能感受到的当年侵华日军装备的精良已无需用语言传达。</a:t>
            </a:r>
            <a:r>
              <a:rPr lang="zh-CN" altLang="en-US" sz="2000" dirty="0">
                <a:latin typeface="楷体" panose="02010609060101010101" charset="-122"/>
                <a:ea typeface="楷体" panose="02010609060101010101" charset="-122"/>
                <a:cs typeface="楷体" panose="02010609060101010101" charset="-122"/>
              </a:rPr>
              <a:t>若再通过图片和文字史料对比中国抗日军队的装备，同学们便能更好地理解抗日战争的艰辛和胜利果实的来之不易</a:t>
            </a:r>
            <a:r>
              <a:rPr lang="zh-CN" altLang="en-US" sz="2000" dirty="0" smtClean="0">
                <a:latin typeface="楷体" panose="02010609060101010101" charset="-122"/>
                <a:ea typeface="楷体" panose="02010609060101010101" charset="-122"/>
                <a:cs typeface="楷体" panose="02010609060101010101" charset="-122"/>
              </a:rPr>
              <a:t>。</a:t>
            </a:r>
            <a:endParaRPr lang="en-US" altLang="zh-CN" sz="2000" dirty="0" smtClean="0">
              <a:latin typeface="楷体" panose="02010609060101010101" charset="-122"/>
              <a:ea typeface="楷体" panose="02010609060101010101" charset="-122"/>
              <a:cs typeface="楷体" panose="02010609060101010101" charset="-122"/>
            </a:endParaRPr>
          </a:p>
          <a:p>
            <a:pPr>
              <a:lnSpc>
                <a:spcPct val="150000"/>
              </a:lnSpc>
            </a:pPr>
            <a:r>
              <a:rPr lang="en-US" altLang="zh-CN" sz="2000" dirty="0" smtClean="0">
                <a:latin typeface="楷体" panose="02010609060101010101" charset="-122"/>
                <a:ea typeface="楷体" panose="02010609060101010101" charset="-122"/>
                <a:cs typeface="楷体" panose="02010609060101010101" charset="-122"/>
              </a:rPr>
              <a:t>    </a:t>
            </a:r>
            <a:r>
              <a:rPr lang="en-US" altLang="zh-CN" dirty="0" smtClean="0">
                <a:latin typeface="楷体" panose="02010609060101010101" charset="-122"/>
                <a:ea typeface="楷体" panose="02010609060101010101" charset="-122"/>
                <a:cs typeface="楷体" panose="02010609060101010101" charset="-122"/>
              </a:rPr>
              <a:t>——</a:t>
            </a:r>
            <a:r>
              <a:rPr lang="zh-CN" altLang="en-US" dirty="0" smtClean="0">
                <a:latin typeface="楷体" panose="02010609060101010101" charset="-122"/>
                <a:ea typeface="楷体" panose="02010609060101010101" charset="-122"/>
                <a:cs typeface="楷体" panose="02010609060101010101" charset="-122"/>
              </a:rPr>
              <a:t>陈欢夸</a:t>
            </a:r>
            <a:r>
              <a:rPr lang="en-US" altLang="zh-CN" dirty="0" smtClean="0">
                <a:latin typeface="楷体" panose="02010609060101010101" charset="-122"/>
                <a:ea typeface="楷体" panose="02010609060101010101" charset="-122"/>
                <a:cs typeface="楷体" panose="02010609060101010101" charset="-122"/>
              </a:rPr>
              <a:t>《</a:t>
            </a:r>
            <a:r>
              <a:rPr lang="zh-CN" altLang="en-US" dirty="0" smtClean="0">
                <a:latin typeface="楷体" panose="02010609060101010101" charset="-122"/>
                <a:ea typeface="楷体" panose="02010609060101010101" charset="-122"/>
                <a:cs typeface="楷体" panose="02010609060101010101" charset="-122"/>
              </a:rPr>
              <a:t>实物</a:t>
            </a:r>
            <a:r>
              <a:rPr lang="zh-CN" altLang="en-US" dirty="0">
                <a:latin typeface="楷体" panose="02010609060101010101" charset="-122"/>
                <a:ea typeface="楷体" panose="02010609060101010101" charset="-122"/>
                <a:cs typeface="楷体" panose="02010609060101010101" charset="-122"/>
              </a:rPr>
              <a:t>教具在历史课堂上的应用与</a:t>
            </a:r>
            <a:r>
              <a:rPr lang="zh-CN" altLang="en-US" dirty="0" smtClean="0">
                <a:latin typeface="楷体" panose="02010609060101010101" charset="-122"/>
                <a:ea typeface="楷体" panose="02010609060101010101" charset="-122"/>
                <a:cs typeface="楷体" panose="02010609060101010101" charset="-122"/>
              </a:rPr>
              <a:t>思考</a:t>
            </a:r>
            <a:r>
              <a:rPr lang="en-US" altLang="zh-CN" dirty="0" smtClean="0">
                <a:latin typeface="楷体" panose="02010609060101010101" charset="-122"/>
                <a:ea typeface="楷体" panose="02010609060101010101" charset="-122"/>
                <a:cs typeface="楷体" panose="02010609060101010101" charset="-122"/>
              </a:rPr>
              <a:t>》</a:t>
            </a:r>
            <a:r>
              <a:rPr lang="zh-CN" altLang="en-US" dirty="0" smtClean="0">
                <a:latin typeface="楷体" panose="02010609060101010101" charset="-122"/>
                <a:ea typeface="楷体" panose="02010609060101010101" charset="-122"/>
                <a:cs typeface="楷体" panose="02010609060101010101" charset="-122"/>
              </a:rPr>
              <a:t>，获</a:t>
            </a:r>
            <a:r>
              <a:rPr lang="en-US" altLang="zh-CN" dirty="0" smtClean="0">
                <a:latin typeface="楷体" panose="02010609060101010101" charset="-122"/>
                <a:ea typeface="楷体" panose="02010609060101010101" charset="-122"/>
                <a:cs typeface="楷体" panose="02010609060101010101" charset="-122"/>
              </a:rPr>
              <a:t>2020</a:t>
            </a:r>
            <a:r>
              <a:rPr lang="zh-CN" altLang="en-US" dirty="0" smtClean="0">
                <a:latin typeface="楷体" panose="02010609060101010101" charset="-122"/>
                <a:ea typeface="楷体" panose="02010609060101010101" charset="-122"/>
                <a:cs typeface="楷体" panose="02010609060101010101" charset="-122"/>
              </a:rPr>
              <a:t>年宁波市高中历史教学论文评比一等奖，发表于</a:t>
            </a:r>
            <a:r>
              <a:rPr lang="en-US" altLang="zh-CN" dirty="0" smtClean="0">
                <a:latin typeface="楷体" panose="02010609060101010101" charset="-122"/>
                <a:ea typeface="楷体" panose="02010609060101010101" charset="-122"/>
                <a:cs typeface="楷体" panose="02010609060101010101" charset="-122"/>
              </a:rPr>
              <a:t>《</a:t>
            </a:r>
            <a:r>
              <a:rPr lang="zh-CN" altLang="en-US" dirty="0" smtClean="0">
                <a:latin typeface="楷体" panose="02010609060101010101" charset="-122"/>
                <a:ea typeface="楷体" panose="02010609060101010101" charset="-122"/>
                <a:cs typeface="楷体" panose="02010609060101010101" charset="-122"/>
              </a:rPr>
              <a:t>教育与装备研究</a:t>
            </a:r>
            <a:r>
              <a:rPr lang="en-US" altLang="zh-CN" dirty="0" smtClean="0">
                <a:latin typeface="楷体" panose="02010609060101010101" charset="-122"/>
                <a:ea typeface="楷体" panose="02010609060101010101" charset="-122"/>
                <a:cs typeface="楷体" panose="02010609060101010101" charset="-122"/>
              </a:rPr>
              <a:t>》2020</a:t>
            </a:r>
            <a:r>
              <a:rPr lang="zh-CN" altLang="en-US" dirty="0" smtClean="0">
                <a:latin typeface="楷体" panose="02010609060101010101" charset="-122"/>
                <a:ea typeface="楷体" panose="02010609060101010101" charset="-122"/>
                <a:cs typeface="楷体" panose="02010609060101010101" charset="-122"/>
              </a:rPr>
              <a:t>年第</a:t>
            </a:r>
            <a:r>
              <a:rPr lang="en-US" altLang="zh-CN" dirty="0" smtClean="0">
                <a:latin typeface="楷体" panose="02010609060101010101" charset="-122"/>
                <a:ea typeface="楷体" panose="02010609060101010101" charset="-122"/>
                <a:cs typeface="楷体" panose="02010609060101010101" charset="-122"/>
              </a:rPr>
              <a:t>12</a:t>
            </a:r>
            <a:r>
              <a:rPr lang="zh-CN" altLang="en-US" dirty="0" smtClean="0">
                <a:latin typeface="楷体" panose="02010609060101010101" charset="-122"/>
                <a:ea typeface="楷体" panose="02010609060101010101" charset="-122"/>
                <a:cs typeface="楷体" panose="02010609060101010101" charset="-122"/>
              </a:rPr>
              <a:t>期</a:t>
            </a:r>
            <a:endParaRPr lang="zh-CN" altLang="en-US"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2"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13" name="文本框 6"/>
          <p:cNvSpPr txBox="1">
            <a:spLocks noChangeArrowheads="1"/>
          </p:cNvSpPr>
          <p:nvPr/>
        </p:nvSpPr>
        <p:spPr bwMode="auto">
          <a:xfrm>
            <a:off x="546043" y="129276"/>
            <a:ext cx="6250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2</a:t>
            </a:r>
            <a:r>
              <a:rPr lang="zh-CN" altLang="en-US" sz="2000">
                <a:solidFill>
                  <a:schemeClr val="accent3"/>
                </a:solidFill>
                <a:latin typeface="+mj-lt"/>
                <a:ea typeface="+mj-ea"/>
              </a:rPr>
              <a:t>.0  【双向互动】</a:t>
            </a:r>
            <a:r>
              <a:rPr sz="2000">
                <a:solidFill>
                  <a:schemeClr val="accent3"/>
                </a:solidFill>
                <a:latin typeface="+mj-lt"/>
                <a:ea typeface="+mj-ea"/>
              </a:rPr>
              <a:t>博物馆（纪念馆）的课程资源进课堂</a:t>
            </a:r>
          </a:p>
        </p:txBody>
      </p:sp>
      <p:sp>
        <p:nvSpPr>
          <p:cNvPr id="1048814" name="文本框 99"/>
          <p:cNvSpPr txBox="1"/>
          <p:nvPr/>
        </p:nvSpPr>
        <p:spPr>
          <a:xfrm>
            <a:off x="591185" y="528320"/>
            <a:ext cx="764730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lang="zh-CN" sz="1600" b="0">
                <a:solidFill>
                  <a:schemeClr val="accent3"/>
                </a:solidFill>
                <a:latin typeface="+mj-lt"/>
                <a:ea typeface="微软雅黑" panose="020B0503020204020204" pitchFamily="34" charset="-122"/>
              </a:rPr>
              <a:t>馆校间人力与物质资源深度</a:t>
            </a:r>
            <a:r>
              <a:rPr sz="1600" b="0">
                <a:solidFill>
                  <a:schemeClr val="accent3"/>
                </a:solidFill>
                <a:latin typeface="+mj-lt"/>
                <a:ea typeface="微软雅黑" panose="020B0503020204020204" pitchFamily="34" charset="-122"/>
              </a:rPr>
              <a:t>合作</a:t>
            </a:r>
            <a:r>
              <a:rPr lang="zh-CN" sz="1600" b="0">
                <a:solidFill>
                  <a:schemeClr val="accent3"/>
                </a:solidFill>
                <a:latin typeface="+mj-lt"/>
                <a:ea typeface="微软雅黑" panose="020B0503020204020204" pitchFamily="34" charset="-122"/>
              </a:rPr>
              <a:t>的</a:t>
            </a:r>
            <a:r>
              <a:rPr sz="1600" b="0">
                <a:solidFill>
                  <a:schemeClr val="accent3"/>
                </a:solidFill>
                <a:latin typeface="+mj-lt"/>
                <a:ea typeface="微软雅黑" panose="020B0503020204020204" pitchFamily="34" charset="-122"/>
              </a:rPr>
              <a:t>教学实践</a:t>
            </a:r>
          </a:p>
        </p:txBody>
      </p:sp>
      <p:grpSp>
        <p:nvGrpSpPr>
          <p:cNvPr id="132" name="组合 1"/>
          <p:cNvGrpSpPr/>
          <p:nvPr/>
        </p:nvGrpSpPr>
        <p:grpSpPr>
          <a:xfrm>
            <a:off x="359410" y="1052195"/>
            <a:ext cx="8464550" cy="3578225"/>
            <a:chOff x="566" y="1657"/>
            <a:chExt cx="13330" cy="5635"/>
          </a:xfrm>
        </p:grpSpPr>
        <p:sp>
          <p:nvSpPr>
            <p:cNvPr id="1048815" name="文本框 2"/>
            <p:cNvSpPr txBox="1"/>
            <p:nvPr/>
          </p:nvSpPr>
          <p:spPr>
            <a:xfrm>
              <a:off x="2010" y="1657"/>
              <a:ext cx="11202" cy="1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800" b="1"/>
                <a:t>，20</a:t>
              </a:r>
              <a:r>
                <a:rPr lang="en-US" altLang="zh-CN" sz="1800" b="1"/>
                <a:t>20</a:t>
              </a:r>
              <a:r>
                <a:rPr lang="zh-CN" altLang="en-US" sz="1800" b="1"/>
                <a:t>年</a:t>
              </a:r>
              <a:r>
                <a:rPr lang="en-US" altLang="zh-CN" sz="1800" b="1"/>
                <a:t>12</a:t>
              </a:r>
              <a:r>
                <a:rPr lang="zh-CN" altLang="en-US" sz="1800" b="1"/>
                <a:t>月</a:t>
              </a:r>
              <a:r>
                <a:rPr lang="en-US" altLang="zh-CN" sz="1800" b="1"/>
                <a:t>16</a:t>
              </a:r>
              <a:r>
                <a:rPr lang="zh-CN" altLang="en-US" sz="1800" b="1"/>
                <a:t>日，我与方军合作</a:t>
              </a:r>
              <a:r>
                <a:rPr sz="1800" b="1"/>
                <a:t>执教《中外历史纲要（上）》第24课《全民族浴血奋战与抗日战争的胜利》</a:t>
              </a:r>
              <a:r>
                <a:rPr lang="zh-CN" sz="1800" b="1"/>
                <a:t>（</a:t>
              </a:r>
              <a:r>
                <a:rPr lang="en-US" altLang="zh-CN" sz="1800" b="1"/>
                <a:t>4</a:t>
              </a:r>
              <a:r>
                <a:rPr lang="zh-CN" altLang="en-US" sz="1800" b="1"/>
                <a:t>个班级学生，报告厅</a:t>
              </a:r>
              <a:r>
                <a:rPr lang="zh-CN" sz="1800" b="1"/>
                <a:t>）</a:t>
              </a:r>
            </a:p>
          </p:txBody>
        </p:sp>
        <p:pic>
          <p:nvPicPr>
            <p:cNvPr id="2097205" name="图片 4" descr="mmexport1608111951261"/>
            <p:cNvPicPr>
              <a:picLocks noChangeAspect="1"/>
            </p:cNvPicPr>
            <p:nvPr/>
          </p:nvPicPr>
          <p:blipFill>
            <a:blip r:embed="rId2"/>
            <a:srcRect t="22793" r="758"/>
            <a:stretch>
              <a:fillRect/>
            </a:stretch>
          </p:blipFill>
          <p:spPr>
            <a:xfrm>
              <a:off x="566" y="2918"/>
              <a:ext cx="7420" cy="4363"/>
            </a:xfrm>
            <a:prstGeom prst="rect">
              <a:avLst/>
            </a:prstGeom>
          </p:spPr>
        </p:pic>
        <p:pic>
          <p:nvPicPr>
            <p:cNvPr id="2097206" name="图片 5" descr="IMG_20201216_161422"/>
            <p:cNvPicPr>
              <a:picLocks noChangeAspect="1"/>
            </p:cNvPicPr>
            <p:nvPr/>
          </p:nvPicPr>
          <p:blipFill>
            <a:blip r:embed="rId3"/>
            <a:stretch>
              <a:fillRect/>
            </a:stretch>
          </p:blipFill>
          <p:spPr>
            <a:xfrm>
              <a:off x="8176" y="3000"/>
              <a:ext cx="5721" cy="4292"/>
            </a:xfrm>
            <a:prstGeom prst="rect">
              <a:avLst/>
            </a:prstGeom>
          </p:spPr>
        </p:pic>
      </p:grpSp>
      <p:grpSp>
        <p:nvGrpSpPr>
          <p:cNvPr id="133" name="组合 12"/>
          <p:cNvGrpSpPr/>
          <p:nvPr/>
        </p:nvGrpSpPr>
        <p:grpSpPr>
          <a:xfrm>
            <a:off x="1637665" y="1775893"/>
            <a:ext cx="5231044" cy="2949142"/>
            <a:chOff x="2579" y="2569"/>
            <a:chExt cx="8729" cy="4929"/>
          </a:xfrm>
        </p:grpSpPr>
        <p:pic>
          <p:nvPicPr>
            <p:cNvPr id="2097207" name="图片 9" descr="IMG_20201216_160005"/>
            <p:cNvPicPr>
              <a:picLocks noChangeAspect="1"/>
            </p:cNvPicPr>
            <p:nvPr/>
          </p:nvPicPr>
          <p:blipFill>
            <a:blip r:embed="rId4"/>
            <a:srcRect t="31914" r="1602"/>
            <a:stretch>
              <a:fillRect/>
            </a:stretch>
          </p:blipFill>
          <p:spPr>
            <a:xfrm>
              <a:off x="2579" y="2569"/>
              <a:ext cx="8729" cy="4929"/>
            </a:xfrm>
            <a:prstGeom prst="rect">
              <a:avLst/>
            </a:prstGeom>
          </p:spPr>
        </p:pic>
        <p:sp>
          <p:nvSpPr>
            <p:cNvPr id="1048816" name="文本框 11"/>
            <p:cNvSpPr txBox="1"/>
            <p:nvPr/>
          </p:nvSpPr>
          <p:spPr>
            <a:xfrm>
              <a:off x="4106" y="6828"/>
              <a:ext cx="4202" cy="50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b="1"/>
                <a:t>1938</a:t>
              </a:r>
              <a:r>
                <a:rPr lang="zh-CN" altLang="en-US" b="1"/>
                <a:t>年，《朝日周刊》画报</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1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500" fill="hold"/>
                                        <p:tgtEl>
                                          <p:spTgt spid="132"/>
                                        </p:tgtEl>
                                        <p:attrNameLst>
                                          <p:attrName>ppt_x</p:attrName>
                                        </p:attrNameLst>
                                      </p:cBhvr>
                                      <p:tavLst>
                                        <p:tav tm="0">
                                          <p:val>
                                            <p:strVal val="#ppt_x"/>
                                          </p:val>
                                        </p:tav>
                                        <p:tav tm="100000">
                                          <p:val>
                                            <p:strVal val="#ppt_x"/>
                                          </p:val>
                                        </p:tav>
                                      </p:tavLst>
                                    </p:anim>
                                    <p:anim calcmode="lin" valueType="num">
                                      <p:cBhvr additive="base">
                                        <p:cTn id="12"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 calcmode="lin" valueType="num">
                                      <p:cBhvr additive="base">
                                        <p:cTn id="17" dur="500" fill="hold"/>
                                        <p:tgtEl>
                                          <p:spTgt spid="133"/>
                                        </p:tgtEl>
                                        <p:attrNameLst>
                                          <p:attrName>ppt_x</p:attrName>
                                        </p:attrNameLst>
                                      </p:cBhvr>
                                      <p:tavLst>
                                        <p:tav tm="0">
                                          <p:val>
                                            <p:strVal val="#ppt_x"/>
                                          </p:val>
                                        </p:tav>
                                        <p:tav tm="100000">
                                          <p:val>
                                            <p:strVal val="#ppt_x"/>
                                          </p:val>
                                        </p:tav>
                                      </p:tavLst>
                                    </p:anim>
                                    <p:anim calcmode="lin" valueType="num">
                                      <p:cBhvr additive="base">
                                        <p:cTn id="18"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4" grpId="0"/>
      <p:bldP spid="10488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7"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18" name="文本框 6"/>
          <p:cNvSpPr txBox="1">
            <a:spLocks noChangeArrowheads="1"/>
          </p:cNvSpPr>
          <p:nvPr/>
        </p:nvSpPr>
        <p:spPr bwMode="auto">
          <a:xfrm>
            <a:off x="546043" y="129276"/>
            <a:ext cx="6250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2</a:t>
            </a:r>
            <a:r>
              <a:rPr lang="zh-CN" altLang="en-US" sz="2000">
                <a:solidFill>
                  <a:schemeClr val="accent3"/>
                </a:solidFill>
                <a:latin typeface="+mj-lt"/>
                <a:ea typeface="+mj-ea"/>
              </a:rPr>
              <a:t>.0  【双向互动】</a:t>
            </a:r>
            <a:r>
              <a:rPr sz="2000">
                <a:solidFill>
                  <a:schemeClr val="accent3"/>
                </a:solidFill>
                <a:latin typeface="+mj-lt"/>
                <a:ea typeface="+mj-ea"/>
              </a:rPr>
              <a:t>博物馆（纪念馆）的课程资源进课堂</a:t>
            </a:r>
          </a:p>
        </p:txBody>
      </p:sp>
      <p:sp>
        <p:nvSpPr>
          <p:cNvPr id="1048819" name="文本框 99"/>
          <p:cNvSpPr txBox="1"/>
          <p:nvPr/>
        </p:nvSpPr>
        <p:spPr>
          <a:xfrm>
            <a:off x="591185" y="528320"/>
            <a:ext cx="815403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4</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师生利用博物馆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的</a:t>
            </a:r>
            <a:r>
              <a:rPr lang="zh-CN" sz="1600" b="0">
                <a:solidFill>
                  <a:schemeClr val="accent3"/>
                </a:solidFill>
                <a:latin typeface="+mj-lt"/>
                <a:ea typeface="微软雅黑" panose="020B0503020204020204" pitchFamily="34" charset="-122"/>
              </a:rPr>
              <a:t>课程</a:t>
            </a:r>
            <a:r>
              <a:rPr sz="1600" b="0">
                <a:solidFill>
                  <a:schemeClr val="accent3"/>
                </a:solidFill>
                <a:latin typeface="+mj-lt"/>
                <a:ea typeface="微软雅黑" panose="020B0503020204020204" pitchFamily="34" charset="-122"/>
              </a:rPr>
              <a:t>资源进行课题研究</a:t>
            </a:r>
          </a:p>
        </p:txBody>
      </p:sp>
      <p:grpSp>
        <p:nvGrpSpPr>
          <p:cNvPr id="135" name="组合 8"/>
          <p:cNvGrpSpPr/>
          <p:nvPr/>
        </p:nvGrpSpPr>
        <p:grpSpPr>
          <a:xfrm>
            <a:off x="4865370" y="995045"/>
            <a:ext cx="4121150" cy="3630930"/>
            <a:chOff x="7509" y="1682"/>
            <a:chExt cx="6490" cy="5718"/>
          </a:xfrm>
        </p:grpSpPr>
        <p:pic>
          <p:nvPicPr>
            <p:cNvPr id="2097208" name="图片 4" descr="微信图片_20210902124600"/>
            <p:cNvPicPr>
              <a:picLocks noChangeAspect="1"/>
            </p:cNvPicPr>
            <p:nvPr/>
          </p:nvPicPr>
          <p:blipFill>
            <a:blip r:embed="rId2"/>
            <a:stretch>
              <a:fillRect/>
            </a:stretch>
          </p:blipFill>
          <p:spPr>
            <a:xfrm>
              <a:off x="7509" y="2532"/>
              <a:ext cx="6490" cy="4868"/>
            </a:xfrm>
            <a:prstGeom prst="rect">
              <a:avLst/>
            </a:prstGeom>
          </p:spPr>
        </p:pic>
        <p:sp>
          <p:nvSpPr>
            <p:cNvPr id="1048820" name="文本框 5"/>
            <p:cNvSpPr txBox="1"/>
            <p:nvPr/>
          </p:nvSpPr>
          <p:spPr>
            <a:xfrm>
              <a:off x="7774" y="1682"/>
              <a:ext cx="6208" cy="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lang="zh-CN" altLang="en-US" sz="1800" b="1"/>
                <a:t>20</a:t>
              </a:r>
              <a:r>
                <a:rPr lang="en-US" altLang="zh-CN" sz="1800" b="1"/>
                <a:t>21</a:t>
              </a:r>
              <a:r>
                <a:rPr lang="zh-CN" altLang="en-US" sz="1800" b="1"/>
                <a:t>年</a:t>
              </a:r>
              <a:r>
                <a:rPr lang="en-US" altLang="zh-CN" sz="1800" b="1"/>
                <a:t>9</a:t>
              </a:r>
              <a:r>
                <a:rPr lang="zh-CN" altLang="en-US" sz="1800" b="1"/>
                <a:t>月</a:t>
              </a:r>
              <a:r>
                <a:rPr lang="en-US" altLang="zh-CN" sz="1800" b="1"/>
                <a:t>2</a:t>
              </a:r>
              <a:r>
                <a:rPr lang="zh-CN" altLang="en-US" sz="1800" b="1"/>
                <a:t>日，抗战胜利</a:t>
              </a:r>
              <a:r>
                <a:rPr lang="en-US" altLang="zh-CN" sz="1800" b="1"/>
                <a:t>76</a:t>
              </a:r>
              <a:r>
                <a:rPr lang="zh-CN" altLang="en-US" sz="1800" b="1"/>
                <a:t>周年前夕</a:t>
              </a:r>
            </a:p>
          </p:txBody>
        </p:sp>
      </p:grpSp>
      <p:grpSp>
        <p:nvGrpSpPr>
          <p:cNvPr id="136" name="组合 9"/>
          <p:cNvGrpSpPr/>
          <p:nvPr/>
        </p:nvGrpSpPr>
        <p:grpSpPr>
          <a:xfrm>
            <a:off x="313690" y="1012190"/>
            <a:ext cx="4300220" cy="3841115"/>
            <a:chOff x="494" y="1594"/>
            <a:chExt cx="6772" cy="6049"/>
          </a:xfrm>
        </p:grpSpPr>
        <p:grpSp>
          <p:nvGrpSpPr>
            <p:cNvPr id="137" name="组合 6"/>
            <p:cNvGrpSpPr/>
            <p:nvPr/>
          </p:nvGrpSpPr>
          <p:grpSpPr>
            <a:xfrm>
              <a:off x="859" y="2417"/>
              <a:ext cx="6407" cy="5226"/>
              <a:chOff x="859" y="2417"/>
              <a:chExt cx="6407" cy="5226"/>
            </a:xfrm>
          </p:grpSpPr>
          <p:pic>
            <p:nvPicPr>
              <p:cNvPr id="2097209" name="图片 1" descr="1647005455_6311_16758"/>
              <p:cNvPicPr>
                <a:picLocks noChangeAspect="1"/>
              </p:cNvPicPr>
              <p:nvPr/>
            </p:nvPicPr>
            <p:blipFill>
              <a:blip r:embed="rId3"/>
              <a:stretch>
                <a:fillRect/>
              </a:stretch>
            </p:blipFill>
            <p:spPr>
              <a:xfrm>
                <a:off x="859" y="2417"/>
                <a:ext cx="6133" cy="4517"/>
              </a:xfrm>
              <a:prstGeom prst="rect">
                <a:avLst/>
              </a:prstGeom>
            </p:spPr>
          </p:pic>
          <p:sp>
            <p:nvSpPr>
              <p:cNvPr id="1048821" name="文本框 7"/>
              <p:cNvSpPr txBox="1"/>
              <p:nvPr/>
            </p:nvSpPr>
            <p:spPr>
              <a:xfrm>
                <a:off x="860" y="6918"/>
                <a:ext cx="6406" cy="725"/>
              </a:xfrm>
              <a:prstGeom prst="rect">
                <a:avLst/>
              </a:prstGeom>
              <a:noFill/>
            </p:spPr>
            <p:txBody>
              <a:bodyPr wrap="square" rtlCol="0">
                <a:spAutoFit/>
              </a:bodyPr>
              <a:lstStyle/>
              <a:p>
                <a:pPr algn="l"/>
                <a:r>
                  <a:rPr lang="zh-CN" altLang="en-US" sz="1200"/>
                  <a:t>三方新闻史料：《朝日周刊画报》，《申报》，美籍战地摄影记者罗伯特•卡帕1938年在武汉拍摄的照片</a:t>
                </a:r>
              </a:p>
            </p:txBody>
          </p:sp>
        </p:grpSp>
        <p:sp>
          <p:nvSpPr>
            <p:cNvPr id="1048822" name="椭圆 32"/>
            <p:cNvSpPr/>
            <p:nvPr/>
          </p:nvSpPr>
          <p:spPr>
            <a:xfrm>
              <a:off x="494" y="1594"/>
              <a:ext cx="972" cy="9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8" name="Group 69"/>
            <p:cNvGrpSpPr/>
            <p:nvPr/>
          </p:nvGrpSpPr>
          <p:grpSpPr>
            <a:xfrm>
              <a:off x="757" y="1839"/>
              <a:ext cx="399" cy="416"/>
              <a:chOff x="10074275" y="1647825"/>
              <a:chExt cx="464344" cy="435769"/>
            </a:xfrm>
            <a:solidFill>
              <a:schemeClr val="bg1"/>
            </a:solidFill>
          </p:grpSpPr>
          <p:sp>
            <p:nvSpPr>
              <p:cNvPr id="1048823"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24"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25"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26"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27"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28"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29"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30"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31"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sp>
          <p:nvSpPr>
            <p:cNvPr id="1048832" name="文本框 10"/>
            <p:cNvSpPr txBox="1"/>
            <p:nvPr/>
          </p:nvSpPr>
          <p:spPr>
            <a:xfrm>
              <a:off x="1603" y="1764"/>
              <a:ext cx="1732" cy="580"/>
            </a:xfrm>
            <a:prstGeom prst="rect">
              <a:avLst/>
            </a:prstGeom>
            <a:noFill/>
          </p:spPr>
          <p:txBody>
            <a:bodyPr wrap="none" rtlCol="0">
              <a:spAutoFit/>
            </a:bodyPr>
            <a:lstStyle/>
            <a:p>
              <a:r>
                <a:rPr lang="zh-CN" altLang="en-US" sz="1800" b="1"/>
                <a:t>学生案例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19"/>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500" fill="hold"/>
                                        <p:tgtEl>
                                          <p:spTgt spid="136"/>
                                        </p:tgtEl>
                                        <p:attrNameLst>
                                          <p:attrName>ppt_x</p:attrName>
                                        </p:attrNameLst>
                                      </p:cBhvr>
                                      <p:tavLst>
                                        <p:tav tm="0">
                                          <p:val>
                                            <p:strVal val="0-#ppt_w/2"/>
                                          </p:val>
                                        </p:tav>
                                        <p:tav tm="100000">
                                          <p:val>
                                            <p:strVal val="#ppt_x"/>
                                          </p:val>
                                        </p:tav>
                                      </p:tavLst>
                                    </p:anim>
                                    <p:anim calcmode="lin" valueType="num">
                                      <p:cBhvr additive="base">
                                        <p:cTn id="12" dur="500" fill="hold"/>
                                        <p:tgtEl>
                                          <p:spTgt spid="1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additive="base">
                                        <p:cTn id="17" dur="500" fill="hold"/>
                                        <p:tgtEl>
                                          <p:spTgt spid="135"/>
                                        </p:tgtEl>
                                        <p:attrNameLst>
                                          <p:attrName>ppt_x</p:attrName>
                                        </p:attrNameLst>
                                      </p:cBhvr>
                                      <p:tavLst>
                                        <p:tav tm="0">
                                          <p:val>
                                            <p:strVal val="1+#ppt_w/2"/>
                                          </p:val>
                                        </p:tav>
                                        <p:tav tm="100000">
                                          <p:val>
                                            <p:strVal val="#ppt_x"/>
                                          </p:val>
                                        </p:tav>
                                      </p:tavLst>
                                    </p:anim>
                                    <p:anim calcmode="lin" valueType="num">
                                      <p:cBhvr additive="base">
                                        <p:cTn id="18" dur="5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9" grpId="0"/>
      <p:bldP spid="104881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3"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210" name="图片 4" descr="20200902宁波晚报-一张侵华日军的军用地图-1_副本"/>
          <p:cNvPicPr>
            <a:picLocks noChangeAspect="1"/>
          </p:cNvPicPr>
          <p:nvPr/>
        </p:nvPicPr>
        <p:blipFill>
          <a:blip r:embed="rId2"/>
          <a:stretch>
            <a:fillRect/>
          </a:stretch>
        </p:blipFill>
        <p:spPr>
          <a:xfrm>
            <a:off x="4135120" y="1012190"/>
            <a:ext cx="4707255" cy="3793490"/>
          </a:xfrm>
          <a:prstGeom prst="rect">
            <a:avLst/>
          </a:prstGeom>
        </p:spPr>
      </p:pic>
      <p:sp>
        <p:nvSpPr>
          <p:cNvPr id="1048834" name="文本框 6"/>
          <p:cNvSpPr txBox="1">
            <a:spLocks noChangeArrowheads="1"/>
          </p:cNvSpPr>
          <p:nvPr/>
        </p:nvSpPr>
        <p:spPr bwMode="auto">
          <a:xfrm>
            <a:off x="546043" y="129276"/>
            <a:ext cx="6250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2</a:t>
            </a:r>
            <a:r>
              <a:rPr lang="zh-CN" altLang="en-US" sz="2000">
                <a:solidFill>
                  <a:schemeClr val="accent3"/>
                </a:solidFill>
                <a:latin typeface="+mj-lt"/>
                <a:ea typeface="+mj-ea"/>
              </a:rPr>
              <a:t>.0  【双向互动】</a:t>
            </a:r>
            <a:r>
              <a:rPr sz="2000">
                <a:solidFill>
                  <a:schemeClr val="accent3"/>
                </a:solidFill>
                <a:latin typeface="+mj-lt"/>
                <a:ea typeface="+mj-ea"/>
              </a:rPr>
              <a:t>博物馆（纪念馆）的课程资源进课堂</a:t>
            </a:r>
          </a:p>
        </p:txBody>
      </p:sp>
      <p:sp>
        <p:nvSpPr>
          <p:cNvPr id="1048835" name="文本框 7"/>
          <p:cNvSpPr txBox="1"/>
          <p:nvPr/>
        </p:nvSpPr>
        <p:spPr>
          <a:xfrm>
            <a:off x="591185" y="528320"/>
            <a:ext cx="815403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4</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师生利用博物馆</a:t>
            </a:r>
            <a:r>
              <a:rPr lang="zh-CN" sz="1600" b="0">
                <a:solidFill>
                  <a:schemeClr val="accent3"/>
                </a:solidFill>
                <a:latin typeface="+mj-lt"/>
                <a:ea typeface="微软雅黑" panose="020B0503020204020204" pitchFamily="34" charset="-122"/>
              </a:rPr>
              <a:t>（纪念馆）</a:t>
            </a:r>
            <a:r>
              <a:rPr sz="1600" b="0">
                <a:solidFill>
                  <a:schemeClr val="accent3"/>
                </a:solidFill>
                <a:latin typeface="+mj-lt"/>
                <a:ea typeface="微软雅黑" panose="020B0503020204020204" pitchFamily="34" charset="-122"/>
              </a:rPr>
              <a:t>的</a:t>
            </a:r>
            <a:r>
              <a:rPr lang="zh-CN" sz="1600" b="0">
                <a:solidFill>
                  <a:schemeClr val="accent3"/>
                </a:solidFill>
                <a:latin typeface="+mj-lt"/>
                <a:ea typeface="微软雅黑" panose="020B0503020204020204" pitchFamily="34" charset="-122"/>
              </a:rPr>
              <a:t>课程</a:t>
            </a:r>
            <a:r>
              <a:rPr sz="1600" b="0">
                <a:solidFill>
                  <a:schemeClr val="accent3"/>
                </a:solidFill>
                <a:latin typeface="+mj-lt"/>
                <a:ea typeface="微软雅黑" panose="020B0503020204020204" pitchFamily="34" charset="-122"/>
              </a:rPr>
              <a:t>资源进行课题研究</a:t>
            </a:r>
          </a:p>
        </p:txBody>
      </p:sp>
      <p:pic>
        <p:nvPicPr>
          <p:cNvPr id="2097211" name="图片 8" descr="mmexport1658325274513.jpg"/>
          <p:cNvPicPr>
            <a:picLocks noChangeAspect="1"/>
          </p:cNvPicPr>
          <p:nvPr/>
        </p:nvPicPr>
        <p:blipFill>
          <a:blip r:embed="rId3"/>
          <a:stretch>
            <a:fillRect/>
          </a:stretch>
        </p:blipFill>
        <p:spPr>
          <a:xfrm>
            <a:off x="1166495" y="1012190"/>
            <a:ext cx="2578735" cy="3653155"/>
          </a:xfrm>
          <a:prstGeom prst="rect">
            <a:avLst/>
          </a:prstGeom>
        </p:spPr>
      </p:pic>
      <p:sp>
        <p:nvSpPr>
          <p:cNvPr id="1048836" name="文本框 9"/>
          <p:cNvSpPr txBox="1"/>
          <p:nvPr/>
        </p:nvSpPr>
        <p:spPr>
          <a:xfrm>
            <a:off x="1066165" y="4749800"/>
            <a:ext cx="2824480" cy="269240"/>
          </a:xfrm>
          <a:prstGeom prst="rect">
            <a:avLst/>
          </a:prstGeom>
          <a:noFill/>
        </p:spPr>
        <p:txBody>
          <a:bodyPr wrap="none" rtlCol="0">
            <a:spAutoFit/>
          </a:bodyPr>
          <a:lstStyle/>
          <a:p>
            <a:r>
              <a:rPr lang="en-US" altLang="zh-CN" sz="1200"/>
              <a:t>1937</a:t>
            </a:r>
            <a:r>
              <a:rPr lang="zh-CN" altLang="en-US" sz="1200"/>
              <a:t>年冬日本政府印制的双语东亚地图</a:t>
            </a:r>
          </a:p>
        </p:txBody>
      </p:sp>
      <p:sp>
        <p:nvSpPr>
          <p:cNvPr id="1048837" name="椭圆 32"/>
          <p:cNvSpPr/>
          <p:nvPr/>
        </p:nvSpPr>
        <p:spPr>
          <a:xfrm>
            <a:off x="313690" y="1012190"/>
            <a:ext cx="617220" cy="584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0" name="Group 69"/>
          <p:cNvGrpSpPr/>
          <p:nvPr/>
        </p:nvGrpSpPr>
        <p:grpSpPr>
          <a:xfrm>
            <a:off x="480695" y="1167765"/>
            <a:ext cx="253365" cy="264160"/>
            <a:chOff x="10074275" y="1647825"/>
            <a:chExt cx="464344" cy="435769"/>
          </a:xfrm>
          <a:solidFill>
            <a:schemeClr val="bg1"/>
          </a:solidFill>
        </p:grpSpPr>
        <p:sp>
          <p:nvSpPr>
            <p:cNvPr id="1048838"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39"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0"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1"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2"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3"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4"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5"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sp>
          <p:nvSpPr>
            <p:cNvPr id="1048846"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sym typeface="Gill Sans" panose="020B0502020104020203" charset="0"/>
              </a:endParaRPr>
            </a:p>
          </p:txBody>
        </p:sp>
      </p:grpSp>
      <p:sp>
        <p:nvSpPr>
          <p:cNvPr id="1048847" name="文本框 1"/>
          <p:cNvSpPr txBox="1"/>
          <p:nvPr/>
        </p:nvSpPr>
        <p:spPr>
          <a:xfrm>
            <a:off x="361950" y="1734185"/>
            <a:ext cx="490220" cy="1109980"/>
          </a:xfrm>
          <a:prstGeom prst="rect">
            <a:avLst/>
          </a:prstGeom>
          <a:noFill/>
        </p:spPr>
        <p:txBody>
          <a:bodyPr vert="eaVert" wrap="none" rtlCol="0">
            <a:spAutoFit/>
          </a:bodyPr>
          <a:lstStyle/>
          <a:p>
            <a:r>
              <a:rPr lang="zh-CN" altLang="en-US" sz="2000" b="1"/>
              <a:t>教师案例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10"/>
                                        </p:tgtEl>
                                        <p:attrNameLst>
                                          <p:attrName>style.visibility</p:attrName>
                                        </p:attrNameLst>
                                      </p:cBhvr>
                                      <p:to>
                                        <p:strVal val="visible"/>
                                      </p:to>
                                    </p:set>
                                    <p:anim calcmode="lin" valueType="num">
                                      <p:cBhvr additive="base">
                                        <p:cTn id="7" dur="500" fill="hold"/>
                                        <p:tgtEl>
                                          <p:spTgt spid="2097210"/>
                                        </p:tgtEl>
                                        <p:attrNameLst>
                                          <p:attrName>ppt_x</p:attrName>
                                        </p:attrNameLst>
                                      </p:cBhvr>
                                      <p:tavLst>
                                        <p:tav tm="0">
                                          <p:val>
                                            <p:strVal val="#ppt_x"/>
                                          </p:val>
                                        </p:tav>
                                        <p:tav tm="100000">
                                          <p:val>
                                            <p:strVal val="#ppt_x"/>
                                          </p:val>
                                        </p:tav>
                                      </p:tavLst>
                                    </p:anim>
                                    <p:anim calcmode="lin" valueType="num">
                                      <p:cBhvr additive="base">
                                        <p:cTn id="8" dur="500" fill="hold"/>
                                        <p:tgtEl>
                                          <p:spTgt spid="2097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矩形 1"/>
          <p:cNvSpPr/>
          <p:nvPr/>
        </p:nvSpPr>
        <p:spPr>
          <a:xfrm>
            <a:off x="0" y="1214326"/>
            <a:ext cx="9144000" cy="2714848"/>
          </a:xfrm>
          <a:prstGeom prst="rect">
            <a:avLst/>
          </a:prstGeom>
          <a:solidFill>
            <a:srgbClr val="686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3" name="矩形 4"/>
          <p:cNvSpPr/>
          <p:nvPr/>
        </p:nvSpPr>
        <p:spPr>
          <a:xfrm>
            <a:off x="1265275" y="884199"/>
            <a:ext cx="6613451" cy="337510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4" name="文本框 2"/>
          <p:cNvSpPr txBox="1"/>
          <p:nvPr/>
        </p:nvSpPr>
        <p:spPr>
          <a:xfrm>
            <a:off x="1370648" y="1687688"/>
            <a:ext cx="6329680" cy="768350"/>
          </a:xfrm>
          <a:prstGeom prst="rect">
            <a:avLst/>
          </a:prstGeom>
          <a:noFill/>
        </p:spPr>
        <p:txBody>
          <a:bodyPr wrap="none" rtlCol="0">
            <a:spAutoFit/>
          </a:bodyPr>
          <a:lstStyle/>
          <a:p>
            <a:pPr algn="ctr"/>
            <a:r>
              <a:rPr lang="zh-CN" altLang="en-US" sz="4400">
                <a:solidFill>
                  <a:schemeClr val="bg1"/>
                </a:solidFill>
                <a:latin typeface="+mj-ea"/>
                <a:ea typeface="+mj-ea"/>
              </a:rPr>
              <a:t>创意寒假作业的遇冷反思</a:t>
            </a:r>
          </a:p>
        </p:txBody>
      </p:sp>
      <p:sp>
        <p:nvSpPr>
          <p:cNvPr id="1048615" name="矩形 3"/>
          <p:cNvSpPr/>
          <p:nvPr/>
        </p:nvSpPr>
        <p:spPr>
          <a:xfrm>
            <a:off x="2101850" y="2456180"/>
            <a:ext cx="4940935" cy="553085"/>
          </a:xfrm>
          <a:prstGeom prst="rect">
            <a:avLst/>
          </a:prstGeom>
        </p:spPr>
        <p:txBody>
          <a:bodyPr wrap="square">
            <a:spAutoFit/>
          </a:bodyPr>
          <a:lstStyle/>
          <a:p>
            <a:pPr lvl="0" algn="ctr" defTabSz="914400">
              <a:lnSpc>
                <a:spcPct val="150000"/>
              </a:lnSpc>
            </a:pPr>
            <a:r>
              <a:rPr lang="en-US" altLang="zh-CN" sz="2000" kern="0">
                <a:solidFill>
                  <a:schemeClr val="bg1"/>
                </a:solidFill>
                <a:cs typeface="Arial" panose="020B0604020202020204" pitchFamily="34" charset="0"/>
              </a:rPr>
              <a:t>——从2022年山东卷的“宣传画”一题说起</a:t>
            </a:r>
          </a:p>
        </p:txBody>
      </p:sp>
      <p:sp>
        <p:nvSpPr>
          <p:cNvPr id="1048616" name="矩形: 圆角 5"/>
          <p:cNvSpPr/>
          <p:nvPr/>
        </p:nvSpPr>
        <p:spPr>
          <a:xfrm>
            <a:off x="3833495" y="3368040"/>
            <a:ext cx="1261745" cy="288290"/>
          </a:xfrm>
          <a:prstGeom prst="roundRect">
            <a:avLst>
              <a:gd name="adj" fmla="val 50000"/>
            </a:avLst>
          </a:prstGeom>
          <a:solidFill>
            <a:srgbClr val="D56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PART  ONE</a:t>
            </a:r>
            <a:endParaRPr lang="zh-CN" alt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8615"/>
                                        </p:tgtEl>
                                        <p:attrNameLst>
                                          <p:attrName>style.visibility</p:attrName>
                                        </p:attrNameLst>
                                      </p:cBhvr>
                                      <p:to>
                                        <p:strVal val="visible"/>
                                      </p:to>
                                    </p:set>
                                    <p:animEffect transition="in" filter="randombar(horizontal)">
                                      <p:cBhvr>
                                        <p:cTn id="7" dur="500"/>
                                        <p:tgtEl>
                                          <p:spTgt spid="104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8"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49" name="文本框 6"/>
          <p:cNvSpPr txBox="1">
            <a:spLocks noChangeArrowheads="1"/>
          </p:cNvSpPr>
          <p:nvPr/>
        </p:nvSpPr>
        <p:spPr bwMode="auto">
          <a:xfrm>
            <a:off x="546043" y="129276"/>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50" name="文本框 99"/>
          <p:cNvSpPr txBox="1"/>
          <p:nvPr/>
        </p:nvSpPr>
        <p:spPr>
          <a:xfrm>
            <a:off x="591185" y="528320"/>
            <a:ext cx="828357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1</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利用博物馆资源，结合国家课程和地方课程相关内容，开发馆校合作的校本/馆本课程</a:t>
            </a:r>
          </a:p>
        </p:txBody>
      </p:sp>
      <p:pic>
        <p:nvPicPr>
          <p:cNvPr id="2097212" name="图片 2"/>
          <p:cNvPicPr>
            <a:picLocks noChangeAspect="1"/>
          </p:cNvPicPr>
          <p:nvPr/>
        </p:nvPicPr>
        <p:blipFill>
          <a:blip r:embed="rId2" cstate="print"/>
          <a:stretch>
            <a:fillRect/>
          </a:stretch>
        </p:blipFill>
        <p:spPr>
          <a:xfrm>
            <a:off x="436245" y="1174115"/>
            <a:ext cx="2646680" cy="3695700"/>
          </a:xfrm>
          <a:prstGeom prst="rect">
            <a:avLst/>
          </a:prstGeom>
        </p:spPr>
      </p:pic>
      <p:pic>
        <p:nvPicPr>
          <p:cNvPr id="2097213" name="图片 10"/>
          <p:cNvPicPr>
            <a:picLocks noChangeAspect="1"/>
          </p:cNvPicPr>
          <p:nvPr/>
        </p:nvPicPr>
        <p:blipFill>
          <a:blip r:embed="rId3"/>
          <a:stretch>
            <a:fillRect/>
          </a:stretch>
        </p:blipFill>
        <p:spPr>
          <a:xfrm>
            <a:off x="3366135" y="1173480"/>
            <a:ext cx="2818765" cy="3768090"/>
          </a:xfrm>
          <a:prstGeom prst="rect">
            <a:avLst/>
          </a:prstGeom>
        </p:spPr>
      </p:pic>
      <p:sp>
        <p:nvSpPr>
          <p:cNvPr id="1048851" name="文本框 11"/>
          <p:cNvSpPr txBox="1"/>
          <p:nvPr/>
        </p:nvSpPr>
        <p:spPr>
          <a:xfrm>
            <a:off x="6309995" y="1174115"/>
            <a:ext cx="2487930" cy="2999740"/>
          </a:xfrm>
          <a:prstGeom prst="rect">
            <a:avLst/>
          </a:prstGeom>
          <a:noFill/>
        </p:spPr>
        <p:txBody>
          <a:bodyPr wrap="square" rtlCol="0">
            <a:spAutoFit/>
          </a:bodyPr>
          <a:lstStyle/>
          <a:p>
            <a:pPr algn="l">
              <a:lnSpc>
                <a:spcPct val="150000"/>
              </a:lnSpc>
            </a:pPr>
            <a:r>
              <a:rPr lang="zh-CN" altLang="en-US" sz="1800" b="1">
                <a:solidFill>
                  <a:srgbClr val="002060"/>
                </a:solidFill>
                <a:latin typeface="楷体" panose="02010609060101010101" charset="-122"/>
                <a:ea typeface="楷体" panose="02010609060101010101" charset="-122"/>
                <a:cs typeface="楷体" panose="02010609060101010101" charset="-122"/>
              </a:rPr>
              <a:t>课程获奖情况：</a:t>
            </a:r>
          </a:p>
          <a:p>
            <a:pPr algn="l">
              <a:lnSpc>
                <a:spcPct val="150000"/>
              </a:lnSpc>
            </a:pPr>
            <a:r>
              <a:rPr lang="zh-CN" altLang="en-US" sz="1800" b="1">
                <a:latin typeface="楷体" panose="02010609060101010101" charset="-122"/>
                <a:ea typeface="楷体" panose="02010609060101010101" charset="-122"/>
                <a:cs typeface="楷体" panose="02010609060101010101" charset="-122"/>
              </a:rPr>
              <a:t>宁波市首批中小学生研学实践优秀课程（2020.11，市教育局）</a:t>
            </a:r>
          </a:p>
          <a:p>
            <a:pPr algn="l">
              <a:lnSpc>
                <a:spcPct val="150000"/>
              </a:lnSpc>
            </a:pPr>
            <a:r>
              <a:rPr lang="zh-CN" altLang="en-US" sz="1800" b="1">
                <a:latin typeface="楷体" panose="02010609060101010101" charset="-122"/>
                <a:ea typeface="楷体" panose="02010609060101010101" charset="-122"/>
                <a:cs typeface="楷体" panose="02010609060101010101" charset="-122"/>
              </a:rPr>
              <a:t>第一批宁波市百本优秀《红色读本》，（2022.3，市教育局）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50"/>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97212"/>
                                        </p:tgtEl>
                                        <p:attrNameLst>
                                          <p:attrName>style.visibility</p:attrName>
                                        </p:attrNameLst>
                                      </p:cBhvr>
                                      <p:to>
                                        <p:strVal val="visible"/>
                                      </p:to>
                                    </p:set>
                                    <p:anim calcmode="lin" valueType="num">
                                      <p:cBhvr additive="base">
                                        <p:cTn id="11" dur="500" fill="hold"/>
                                        <p:tgtEl>
                                          <p:spTgt spid="2097212"/>
                                        </p:tgtEl>
                                        <p:attrNameLst>
                                          <p:attrName>ppt_x</p:attrName>
                                        </p:attrNameLst>
                                      </p:cBhvr>
                                      <p:tavLst>
                                        <p:tav tm="0">
                                          <p:val>
                                            <p:strVal val="#ppt_x"/>
                                          </p:val>
                                        </p:tav>
                                        <p:tav tm="100000">
                                          <p:val>
                                            <p:strVal val="#ppt_x"/>
                                          </p:val>
                                        </p:tav>
                                      </p:tavLst>
                                    </p:anim>
                                    <p:anim calcmode="lin" valueType="num">
                                      <p:cBhvr additive="base">
                                        <p:cTn id="12" dur="500" fill="hold"/>
                                        <p:tgtEl>
                                          <p:spTgt spid="20972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7213"/>
                                        </p:tgtEl>
                                        <p:attrNameLst>
                                          <p:attrName>style.visibility</p:attrName>
                                        </p:attrNameLst>
                                      </p:cBhvr>
                                      <p:to>
                                        <p:strVal val="visible"/>
                                      </p:to>
                                    </p:set>
                                    <p:anim calcmode="lin" valueType="num">
                                      <p:cBhvr additive="base">
                                        <p:cTn id="17" dur="500" fill="hold"/>
                                        <p:tgtEl>
                                          <p:spTgt spid="2097213"/>
                                        </p:tgtEl>
                                        <p:attrNameLst>
                                          <p:attrName>ppt_x</p:attrName>
                                        </p:attrNameLst>
                                      </p:cBhvr>
                                      <p:tavLst>
                                        <p:tav tm="0">
                                          <p:val>
                                            <p:strVal val="#ppt_x"/>
                                          </p:val>
                                        </p:tav>
                                        <p:tav tm="100000">
                                          <p:val>
                                            <p:strVal val="#ppt_x"/>
                                          </p:val>
                                        </p:tav>
                                      </p:tavLst>
                                    </p:anim>
                                    <p:anim calcmode="lin" valueType="num">
                                      <p:cBhvr additive="base">
                                        <p:cTn id="18" dur="500" fill="hold"/>
                                        <p:tgtEl>
                                          <p:spTgt spid="20972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48851"/>
                                        </p:tgtEl>
                                        <p:attrNameLst>
                                          <p:attrName>style.visibility</p:attrName>
                                        </p:attrNameLst>
                                      </p:cBhvr>
                                      <p:to>
                                        <p:strVal val="visible"/>
                                      </p:to>
                                    </p:set>
                                    <p:anim calcmode="lin" valueType="num">
                                      <p:cBhvr additive="base">
                                        <p:cTn id="23" dur="500" fill="hold"/>
                                        <p:tgtEl>
                                          <p:spTgt spid="1048851"/>
                                        </p:tgtEl>
                                        <p:attrNameLst>
                                          <p:attrName>ppt_x</p:attrName>
                                        </p:attrNameLst>
                                      </p:cBhvr>
                                      <p:tavLst>
                                        <p:tav tm="0">
                                          <p:val>
                                            <p:strVal val="1+#ppt_w/2"/>
                                          </p:val>
                                        </p:tav>
                                        <p:tav tm="100000">
                                          <p:val>
                                            <p:strVal val="#ppt_x"/>
                                          </p:val>
                                        </p:tav>
                                      </p:tavLst>
                                    </p:anim>
                                    <p:anim calcmode="lin" valueType="num">
                                      <p:cBhvr additive="base">
                                        <p:cTn id="24" dur="500" fill="hold"/>
                                        <p:tgtEl>
                                          <p:spTgt spid="10488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0" grpId="0"/>
      <p:bldP spid="1048850" grpId="1"/>
      <p:bldP spid="10488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2"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53" name="文本框 6"/>
          <p:cNvSpPr txBox="1">
            <a:spLocks noChangeArrowheads="1"/>
          </p:cNvSpPr>
          <p:nvPr/>
        </p:nvSpPr>
        <p:spPr bwMode="auto">
          <a:xfrm>
            <a:off x="546043" y="67681"/>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54" name="文本框 99"/>
          <p:cNvSpPr txBox="1"/>
          <p:nvPr/>
        </p:nvSpPr>
        <p:spPr>
          <a:xfrm>
            <a:off x="546100" y="494030"/>
            <a:ext cx="8154035" cy="58356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2</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将该课程在博物馆</a:t>
            </a:r>
            <a:r>
              <a:rPr lang="zh-CN" sz="1600" b="0">
                <a:solidFill>
                  <a:schemeClr val="accent3"/>
                </a:solidFill>
                <a:latin typeface="+mj-lt"/>
                <a:ea typeface="微软雅黑" panose="020B0503020204020204" pitchFamily="34" charset="-122"/>
              </a:rPr>
              <a:t>或</a:t>
            </a:r>
            <a:r>
              <a:rPr sz="1600" b="0">
                <a:solidFill>
                  <a:schemeClr val="accent3"/>
                </a:solidFill>
                <a:latin typeface="+mj-lt"/>
                <a:ea typeface="微软雅黑" panose="020B0503020204020204" pitchFamily="34" charset="-122"/>
              </a:rPr>
              <a:t>学校进行常态化实施，每年不少于两次，其中在博物馆开课每年不少于一次</a:t>
            </a:r>
          </a:p>
        </p:txBody>
      </p:sp>
      <p:sp>
        <p:nvSpPr>
          <p:cNvPr id="1048855" name="文本框 5"/>
          <p:cNvSpPr txBox="1"/>
          <p:nvPr/>
        </p:nvSpPr>
        <p:spPr>
          <a:xfrm>
            <a:off x="2527300" y="1077595"/>
            <a:ext cx="4191635"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800" b="1"/>
              <a:t>自20</a:t>
            </a:r>
            <a:r>
              <a:rPr lang="en-US" altLang="zh-CN" sz="1800" b="1"/>
              <a:t>19</a:t>
            </a:r>
            <a:r>
              <a:rPr lang="zh-CN" altLang="en-US" sz="1800" b="1"/>
              <a:t>年底，课程诞生以来的实践情况</a:t>
            </a:r>
            <a:endParaRPr lang="zh-CN" sz="1800" b="1"/>
          </a:p>
        </p:txBody>
      </p:sp>
      <p:graphicFrame>
        <p:nvGraphicFramePr>
          <p:cNvPr id="4194304" name="表格 4"/>
          <p:cNvGraphicFramePr/>
          <p:nvPr>
            <p:custDataLst>
              <p:tags r:id="rId1"/>
            </p:custDataLst>
          </p:nvPr>
        </p:nvGraphicFramePr>
        <p:xfrm>
          <a:off x="409575" y="1536065"/>
          <a:ext cx="8569325" cy="3366770"/>
        </p:xfrm>
        <a:graphic>
          <a:graphicData uri="http://schemas.openxmlformats.org/drawingml/2006/table">
            <a:tbl>
              <a:tblPr firstRow="1" bandRow="1">
                <a:tableStyleId>{5C22544A-7EE6-4342-B048-85BDC9FD1C3A}</a:tableStyleId>
              </a:tblPr>
              <a:tblGrid>
                <a:gridCol w="1052195"/>
                <a:gridCol w="1823720"/>
                <a:gridCol w="3368040"/>
                <a:gridCol w="2325370"/>
              </a:tblGrid>
              <a:tr h="383540">
                <a:tc>
                  <a:txBody>
                    <a:bodyPr/>
                    <a:lstStyle/>
                    <a:p>
                      <a:pPr algn="ctr">
                        <a:buNone/>
                      </a:pPr>
                      <a:r>
                        <a:rPr lang="zh-CN" altLang="en-US"/>
                        <a:t>时间</a:t>
                      </a:r>
                    </a:p>
                  </a:txBody>
                  <a:tcPr/>
                </a:tc>
                <a:tc>
                  <a:txBody>
                    <a:bodyPr/>
                    <a:lstStyle/>
                    <a:p>
                      <a:pPr algn="ctr">
                        <a:buNone/>
                      </a:pPr>
                      <a:r>
                        <a:rPr lang="zh-CN" altLang="en-US"/>
                        <a:t>地点</a:t>
                      </a:r>
                    </a:p>
                  </a:txBody>
                  <a:tcPr/>
                </a:tc>
                <a:tc>
                  <a:txBody>
                    <a:bodyPr/>
                    <a:lstStyle/>
                    <a:p>
                      <a:pPr algn="ctr">
                        <a:buNone/>
                      </a:pPr>
                      <a:r>
                        <a:rPr lang="zh-CN" altLang="en-US"/>
                        <a:t>主题</a:t>
                      </a:r>
                    </a:p>
                  </a:txBody>
                  <a:tcPr/>
                </a:tc>
                <a:tc>
                  <a:txBody>
                    <a:bodyPr/>
                    <a:lstStyle/>
                    <a:p>
                      <a:pPr algn="ctr">
                        <a:buNone/>
                      </a:pPr>
                      <a:r>
                        <a:rPr lang="zh-CN" altLang="en-US"/>
                        <a:t>实践课题</a:t>
                      </a:r>
                    </a:p>
                  </a:txBody>
                  <a:tcPr/>
                </a:tc>
              </a:tr>
              <a:tr h="502920">
                <a:tc>
                  <a:txBody>
                    <a:bodyPr/>
                    <a:lstStyle/>
                    <a:p>
                      <a:pPr algn="l">
                        <a:buClrTx/>
                        <a:buSzTx/>
                        <a:buFontTx/>
                        <a:buNone/>
                      </a:pPr>
                      <a:r>
                        <a:rPr lang="zh-CN" altLang="en-US" sz="1350" b="0"/>
                        <a:t>2019.12.13</a:t>
                      </a:r>
                    </a:p>
                  </a:txBody>
                  <a:tcPr marL="68580" marR="68580" marT="0" marB="0"/>
                </a:tc>
                <a:tc>
                  <a:txBody>
                    <a:bodyPr/>
                    <a:lstStyle/>
                    <a:p>
                      <a:pPr algn="l">
                        <a:buClrTx/>
                        <a:buSzTx/>
                        <a:buFontTx/>
                        <a:buNone/>
                      </a:pPr>
                      <a:r>
                        <a:rPr lang="zh-CN" altLang="en-US" sz="1350" b="0"/>
                        <a:t>浙东抗战老兵纪念园</a:t>
                      </a:r>
                    </a:p>
                  </a:txBody>
                  <a:tcPr marL="68580" marR="68580" marT="0" marB="0"/>
                </a:tc>
                <a:tc>
                  <a:txBody>
                    <a:bodyPr/>
                    <a:lstStyle/>
                    <a:p>
                      <a:pPr algn="l">
                        <a:buClrTx/>
                        <a:buSzTx/>
                        <a:buFontTx/>
                        <a:buNone/>
                      </a:pPr>
                      <a:r>
                        <a:rPr lang="zh-CN" altLang="en-US" sz="1350" b="0"/>
                        <a:t>“以国之格，以民之心，守望和平”——第六个国家公祭日纪念活动</a:t>
                      </a:r>
                    </a:p>
                  </a:txBody>
                  <a:tcPr marL="68580" marR="68580" marT="0" marB="0"/>
                </a:tc>
                <a:tc>
                  <a:txBody>
                    <a:bodyPr/>
                    <a:lstStyle/>
                    <a:p>
                      <a:pPr>
                        <a:buNone/>
                      </a:pPr>
                      <a:r>
                        <a:rPr lang="zh-CN" altLang="en-US"/>
                        <a:t>活动课</a:t>
                      </a:r>
                      <a:r>
                        <a:rPr lang="en-US" altLang="zh-CN"/>
                        <a:t>1</a:t>
                      </a:r>
                      <a:r>
                        <a:rPr lang="zh-CN" altLang="en-US"/>
                        <a:t>：《馆藏文物鉴赏》</a:t>
                      </a:r>
                    </a:p>
                  </a:txBody>
                  <a:tcPr/>
                </a:tc>
              </a:tr>
              <a:tr h="457200">
                <a:tc>
                  <a:txBody>
                    <a:bodyPr/>
                    <a:lstStyle/>
                    <a:p>
                      <a:pPr indent="0" algn="l">
                        <a:buNone/>
                      </a:pPr>
                      <a:r>
                        <a:rPr lang="zh-CN" altLang="en-US" sz="1350" b="0"/>
                        <a:t>2020.9.3</a:t>
                      </a:r>
                    </a:p>
                  </a:txBody>
                  <a:tcPr marL="68580" marR="68580" marT="0" marB="0"/>
                </a:tc>
                <a:tc>
                  <a:txBody>
                    <a:bodyPr/>
                    <a:lstStyle/>
                    <a:p>
                      <a:pPr indent="0" algn="l">
                        <a:buNone/>
                      </a:pPr>
                      <a:r>
                        <a:rPr lang="zh-CN" altLang="en-US" sz="1350" b="0"/>
                        <a:t>浙东抗战老兵纪念园</a:t>
                      </a:r>
                    </a:p>
                  </a:txBody>
                  <a:tcPr marL="68580" marR="68580" marT="0" marB="0"/>
                </a:tc>
                <a:tc>
                  <a:txBody>
                    <a:bodyPr/>
                    <a:lstStyle/>
                    <a:p>
                      <a:pPr indent="0" algn="l">
                        <a:buNone/>
                      </a:pPr>
                      <a:r>
                        <a:rPr lang="zh-CN" altLang="en-US" sz="1350" b="0"/>
                        <a:t>“伟大的胜利•甬耀银辉”——纪念抗日战争胜利75周年活动</a:t>
                      </a:r>
                    </a:p>
                  </a:txBody>
                  <a:tcPr marL="68580" marR="68580" marT="0" marB="0"/>
                </a:tc>
                <a:tc>
                  <a:txBody>
                    <a:bodyPr/>
                    <a:lstStyle/>
                    <a:p>
                      <a:pPr indent="0">
                        <a:buNone/>
                      </a:pPr>
                      <a:endParaRPr lang="zh-CN" altLang="en-US" sz="1350" b="0"/>
                    </a:p>
                  </a:txBody>
                  <a:tcPr marL="68580" marR="68580" marT="0" marB="0"/>
                </a:tc>
              </a:tr>
              <a:tr h="674370">
                <a:tc>
                  <a:txBody>
                    <a:bodyPr/>
                    <a:lstStyle/>
                    <a:p>
                      <a:pPr algn="l">
                        <a:buClrTx/>
                        <a:buSzTx/>
                        <a:buNone/>
                      </a:pPr>
                      <a:r>
                        <a:rPr lang="zh-CN" altLang="en-US" sz="1350" b="0"/>
                        <a:t>2020.12.13</a:t>
                      </a:r>
                    </a:p>
                  </a:txBody>
                  <a:tcPr marL="68580" marR="68580" marT="0" marB="0"/>
                </a:tc>
                <a:tc>
                  <a:txBody>
                    <a:bodyPr/>
                    <a:lstStyle/>
                    <a:p>
                      <a:pPr algn="l">
                        <a:buClrTx/>
                        <a:buSzTx/>
                        <a:buNone/>
                      </a:pPr>
                      <a:r>
                        <a:rPr lang="zh-CN" altLang="en-US" sz="1350" b="0"/>
                        <a:t>浙东抗战老兵纪念园</a:t>
                      </a:r>
                    </a:p>
                  </a:txBody>
                  <a:tcPr marL="68580" marR="68580" marT="0" marB="0"/>
                </a:tc>
                <a:tc>
                  <a:txBody>
                    <a:bodyPr/>
                    <a:lstStyle/>
                    <a:p>
                      <a:pPr algn="l">
                        <a:buClrTx/>
                        <a:buSzTx/>
                        <a:buNone/>
                      </a:pPr>
                      <a:r>
                        <a:rPr lang="zh-CN" altLang="en-US" sz="1350" b="0"/>
                        <a:t>“不忘国殇祭英魂，少年有我向中华”</a:t>
                      </a:r>
                    </a:p>
                    <a:p>
                      <a:pPr algn="l">
                        <a:buClrTx/>
                        <a:buSzTx/>
                        <a:buNone/>
                      </a:pPr>
                      <a:r>
                        <a:rPr lang="zh-CN" altLang="en-US" sz="1350" b="0"/>
                        <a:t>——第七个国家公祭日纪念活动暨宁波开明街鼠疫80周年祭</a:t>
                      </a:r>
                    </a:p>
                  </a:txBody>
                  <a:tcPr marL="68580" marR="68580" marT="0" marB="0"/>
                </a:tc>
                <a:tc>
                  <a:txBody>
                    <a:bodyPr/>
                    <a:lstStyle/>
                    <a:p>
                      <a:pPr algn="l">
                        <a:buClrTx/>
                        <a:buSzTx/>
                        <a:buNone/>
                      </a:pPr>
                      <a:r>
                        <a:rPr lang="zh-CN" altLang="en-US"/>
                        <a:t>第7课《凌云壮志》</a:t>
                      </a:r>
                    </a:p>
                  </a:txBody>
                  <a:tcPr/>
                </a:tc>
              </a:tr>
              <a:tr h="525780">
                <a:tc>
                  <a:txBody>
                    <a:bodyPr/>
                    <a:lstStyle/>
                    <a:p>
                      <a:pPr algn="l">
                        <a:buClrTx/>
                        <a:buSzTx/>
                        <a:buFontTx/>
                        <a:buNone/>
                      </a:pPr>
                      <a:r>
                        <a:rPr lang="zh-CN" altLang="en-US" sz="1350" b="0"/>
                        <a:t>2020.12.16</a:t>
                      </a:r>
                    </a:p>
                  </a:txBody>
                  <a:tcPr marL="68580" marR="68580" marT="0" marB="0"/>
                </a:tc>
                <a:tc>
                  <a:txBody>
                    <a:bodyPr/>
                    <a:lstStyle/>
                    <a:p>
                      <a:pPr algn="l">
                        <a:buClrTx/>
                        <a:buSzTx/>
                        <a:buFontTx/>
                        <a:buNone/>
                      </a:pPr>
                      <a:r>
                        <a:rPr lang="zh-CN" altLang="en-US" sz="1350" b="0"/>
                        <a:t>五乡中学报告厅</a:t>
                      </a:r>
                    </a:p>
                  </a:txBody>
                  <a:tcPr marL="68580" marR="68580" marT="0" marB="0"/>
                </a:tc>
                <a:tc>
                  <a:txBody>
                    <a:bodyPr/>
                    <a:lstStyle/>
                    <a:p>
                      <a:pPr algn="l">
                        <a:buClrTx/>
                        <a:buSzTx/>
                        <a:buFontTx/>
                        <a:buNone/>
                      </a:pPr>
                      <a:r>
                        <a:rPr lang="zh-CN" altLang="en-US" sz="1350" b="0"/>
                        <a:t>历史教师与抗战史专家同上一节课活动</a:t>
                      </a:r>
                    </a:p>
                  </a:txBody>
                  <a:tcPr marL="68580" marR="68580" marT="0" marB="0"/>
                </a:tc>
                <a:tc>
                  <a:txBody>
                    <a:bodyPr/>
                    <a:lstStyle/>
                    <a:p>
                      <a:pPr>
                        <a:buNone/>
                      </a:pPr>
                      <a:r>
                        <a:rPr lang="zh-CN" altLang="en-US"/>
                        <a:t>统编教材第</a:t>
                      </a:r>
                      <a:r>
                        <a:rPr lang="en-US" altLang="zh-CN"/>
                        <a:t>24</a:t>
                      </a:r>
                      <a:r>
                        <a:rPr lang="zh-CN" altLang="en-US"/>
                        <a:t>课《全民族浴血奋战与抗日战争的胜利》》</a:t>
                      </a:r>
                    </a:p>
                  </a:txBody>
                  <a:tcPr/>
                </a:tc>
              </a:tr>
              <a:tr h="411480">
                <a:tc>
                  <a:txBody>
                    <a:bodyPr/>
                    <a:lstStyle/>
                    <a:p>
                      <a:pPr algn="l">
                        <a:buClrTx/>
                        <a:buSzTx/>
                        <a:buFontTx/>
                        <a:buNone/>
                      </a:pPr>
                      <a:r>
                        <a:rPr lang="zh-CN" altLang="en-US" sz="1350" b="0"/>
                        <a:t>2021.9.2</a:t>
                      </a:r>
                    </a:p>
                  </a:txBody>
                  <a:tcPr marL="68580" marR="68580" marT="0" marB="0"/>
                </a:tc>
                <a:tc>
                  <a:txBody>
                    <a:bodyPr/>
                    <a:lstStyle/>
                    <a:p>
                      <a:pPr algn="l">
                        <a:buClrTx/>
                        <a:buSzTx/>
                        <a:buFontTx/>
                        <a:buNone/>
                      </a:pPr>
                      <a:r>
                        <a:rPr lang="zh-CN" altLang="en-US" sz="1350" b="0"/>
                        <a:t>浙东抗战老兵纪念园</a:t>
                      </a:r>
                    </a:p>
                  </a:txBody>
                  <a:tcPr marL="68580" marR="68580" marT="0" marB="0"/>
                </a:tc>
                <a:tc>
                  <a:txBody>
                    <a:bodyPr/>
                    <a:lstStyle/>
                    <a:p>
                      <a:pPr algn="l">
                        <a:buClrTx/>
                        <a:buSzTx/>
                        <a:buFontTx/>
                        <a:buNone/>
                      </a:pPr>
                      <a:r>
                        <a:rPr lang="zh-CN" altLang="en-US" sz="1350" b="0"/>
                        <a:t>“传承抗战精神，共图复兴伟业”</a:t>
                      </a:r>
                    </a:p>
                    <a:p>
                      <a:pPr algn="l">
                        <a:buClrTx/>
                        <a:buSzTx/>
                        <a:buFontTx/>
                        <a:buNone/>
                      </a:pPr>
                      <a:r>
                        <a:rPr lang="zh-CN" altLang="en-US" sz="1350" b="0"/>
                        <a:t>——纪念抗战胜利76周年活动</a:t>
                      </a:r>
                    </a:p>
                  </a:txBody>
                  <a:tcPr marL="68580" marR="68580" marT="0" marB="0"/>
                </a:tc>
                <a:tc>
                  <a:txBody>
                    <a:bodyPr/>
                    <a:lstStyle/>
                    <a:p>
                      <a:pPr>
                        <a:buNone/>
                      </a:pPr>
                      <a:endParaRPr lang="zh-CN" altLang="en-US"/>
                    </a:p>
                  </a:txBody>
                  <a:tcPr/>
                </a:tc>
              </a:tr>
              <a:tr h="411480">
                <a:tc>
                  <a:txBody>
                    <a:bodyPr/>
                    <a:lstStyle/>
                    <a:p>
                      <a:pPr indent="0">
                        <a:buNone/>
                      </a:pPr>
                      <a:r>
                        <a:rPr lang="zh-CN" altLang="en-US" sz="1350" b="0"/>
                        <a:t>2021.9.18</a:t>
                      </a:r>
                    </a:p>
                  </a:txBody>
                  <a:tcPr marL="68580" marR="68580" marT="0" marB="0"/>
                </a:tc>
                <a:tc>
                  <a:txBody>
                    <a:bodyPr/>
                    <a:lstStyle/>
                    <a:p>
                      <a:pPr indent="0" algn="ctr">
                        <a:buNone/>
                      </a:pPr>
                      <a:r>
                        <a:rPr lang="zh-CN" altLang="en-US" sz="1350" b="0"/>
                        <a:t>浙东抗战老兵纪念园</a:t>
                      </a:r>
                    </a:p>
                    <a:p>
                      <a:pPr indent="0" algn="ctr">
                        <a:buNone/>
                      </a:pPr>
                      <a:r>
                        <a:rPr lang="zh-CN" altLang="en-US" sz="1350" b="0"/>
                        <a:t>白鹘桥</a:t>
                      </a:r>
                    </a:p>
                  </a:txBody>
                  <a:tcPr marL="68580" marR="68580" marT="0" marB="0"/>
                </a:tc>
                <a:tc>
                  <a:txBody>
                    <a:bodyPr/>
                    <a:lstStyle/>
                    <a:p>
                      <a:pPr indent="0">
                        <a:buNone/>
                      </a:pPr>
                      <a:r>
                        <a:rPr lang="zh-CN" altLang="en-US" sz="1350" b="0"/>
                        <a:t>“振兴中华终圆梦，不忘国殇方可期”</a:t>
                      </a:r>
                    </a:p>
                    <a:p>
                      <a:pPr indent="0">
                        <a:buNone/>
                      </a:pPr>
                      <a:r>
                        <a:rPr lang="zh-CN" altLang="en-US" sz="1350" b="0"/>
                        <a:t>——纪念九一八事变爆发90周年活动</a:t>
                      </a:r>
                    </a:p>
                  </a:txBody>
                  <a:tcPr marL="68580" marR="68580" marT="0" marB="0"/>
                </a:tc>
                <a:tc>
                  <a:txBody>
                    <a:bodyPr/>
                    <a:lstStyle/>
                    <a:p>
                      <a:pPr>
                        <a:buNone/>
                      </a:pPr>
                      <a:r>
                        <a:rPr lang="zh-CN" altLang="en-US"/>
                        <a:t>第</a:t>
                      </a:r>
                      <a:r>
                        <a:rPr lang="en-US" altLang="zh-CN"/>
                        <a:t>5</a:t>
                      </a:r>
                      <a:r>
                        <a:rPr lang="zh-CN" altLang="en-US"/>
                        <a:t>课《浙东抗战》</a:t>
                      </a: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5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500" fill="hold">
                                          <p:stCondLst>
                                            <p:cond delay="0"/>
                                          </p:stCondLst>
                                        </p:cTn>
                                        <p:tgtEl>
                                          <p:spTgt spid="1048855"/>
                                        </p:tgtEl>
                                        <p:attrNameLst>
                                          <p:attrName>style.visibility</p:attrName>
                                        </p:attrNameLst>
                                      </p:cBhvr>
                                      <p:to>
                                        <p:strVal val="visible"/>
                                      </p:to>
                                    </p:set>
                                    <p:animEffect transition="in" filter="diamond(in)">
                                      <p:cBhvr>
                                        <p:cTn id="11" dur="500"/>
                                        <p:tgtEl>
                                          <p:spTgt spid="10488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194304"/>
                                        </p:tgtEl>
                                        <p:attrNameLst>
                                          <p:attrName>style.visibility</p:attrName>
                                        </p:attrNameLst>
                                      </p:cBhvr>
                                      <p:to>
                                        <p:strVal val="visible"/>
                                      </p:to>
                                    </p:set>
                                    <p:animEffect transition="in" filter="barn(inVertical)">
                                      <p:cBhvr>
                                        <p:cTn id="16" dur="500"/>
                                        <p:tgtEl>
                                          <p:spTgt spid="4194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4" grpId="0"/>
      <p:bldP spid="1048854" grpId="1"/>
      <p:bldP spid="104885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6"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57" name="文本框 6"/>
          <p:cNvSpPr txBox="1">
            <a:spLocks noChangeArrowheads="1"/>
          </p:cNvSpPr>
          <p:nvPr/>
        </p:nvSpPr>
        <p:spPr bwMode="auto">
          <a:xfrm>
            <a:off x="546043" y="129276"/>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58" name="文本框 12"/>
          <p:cNvSpPr txBox="1"/>
          <p:nvPr/>
        </p:nvSpPr>
        <p:spPr>
          <a:xfrm>
            <a:off x="3116580" y="4039870"/>
            <a:ext cx="2761615" cy="645160"/>
          </a:xfrm>
          <a:prstGeom prst="rect">
            <a:avLst/>
          </a:prstGeom>
          <a:noFill/>
        </p:spPr>
        <p:txBody>
          <a:bodyPr wrap="square" rtlCol="0">
            <a:spAutoFit/>
          </a:bodyPr>
          <a:lstStyle/>
          <a:p>
            <a:r>
              <a:rPr lang="zh-CN" sz="1800"/>
              <a:t>宁波市新城第一实验小学</a:t>
            </a:r>
          </a:p>
          <a:p>
            <a:r>
              <a:rPr lang="zh-CN" sz="1800"/>
              <a:t>鄞州区五乡镇中心小学</a:t>
            </a:r>
          </a:p>
        </p:txBody>
      </p:sp>
      <p:sp>
        <p:nvSpPr>
          <p:cNvPr id="1048859" name="文本框 13"/>
          <p:cNvSpPr txBox="1"/>
          <p:nvPr/>
        </p:nvSpPr>
        <p:spPr>
          <a:xfrm>
            <a:off x="438785" y="4039870"/>
            <a:ext cx="2038985" cy="368300"/>
          </a:xfrm>
          <a:prstGeom prst="rect">
            <a:avLst/>
          </a:prstGeom>
          <a:noFill/>
        </p:spPr>
        <p:txBody>
          <a:bodyPr wrap="square" rtlCol="0">
            <a:spAutoFit/>
          </a:bodyPr>
          <a:lstStyle/>
          <a:p>
            <a:r>
              <a:rPr lang="zh-CN" sz="1800"/>
              <a:t>宁波市五乡中学</a:t>
            </a:r>
          </a:p>
        </p:txBody>
      </p:sp>
      <p:sp>
        <p:nvSpPr>
          <p:cNvPr id="1048860" name="文本框 14"/>
          <p:cNvSpPr txBox="1"/>
          <p:nvPr/>
        </p:nvSpPr>
        <p:spPr>
          <a:xfrm>
            <a:off x="6276340" y="4039870"/>
            <a:ext cx="2761615" cy="891540"/>
          </a:xfrm>
          <a:prstGeom prst="rect">
            <a:avLst/>
          </a:prstGeom>
          <a:noFill/>
        </p:spPr>
        <p:txBody>
          <a:bodyPr wrap="square" rtlCol="0">
            <a:spAutoFit/>
          </a:bodyPr>
          <a:lstStyle/>
          <a:p>
            <a:r>
              <a:rPr lang="zh-CN" sz="1800"/>
              <a:t>宁波市五乡中学</a:t>
            </a:r>
          </a:p>
          <a:p>
            <a:r>
              <a:rPr lang="zh-CN" sz="1800"/>
              <a:t>宁波市逸夫中学</a:t>
            </a:r>
          </a:p>
          <a:p>
            <a:r>
              <a:rPr lang="zh-CN" sz="1800"/>
              <a:t>宁波大学海运学院</a:t>
            </a:r>
          </a:p>
        </p:txBody>
      </p:sp>
      <p:sp>
        <p:nvSpPr>
          <p:cNvPr id="1048861" name="文本框 18"/>
          <p:cNvSpPr txBox="1"/>
          <p:nvPr/>
        </p:nvSpPr>
        <p:spPr>
          <a:xfrm>
            <a:off x="598805" y="554355"/>
            <a:ext cx="815403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课程的实施能普惠至区域内其他学校</a:t>
            </a:r>
            <a:r>
              <a:rPr lang="zh-CN" sz="1600" b="0">
                <a:solidFill>
                  <a:schemeClr val="accent3"/>
                </a:solidFill>
                <a:latin typeface="+mj-lt"/>
                <a:ea typeface="微软雅黑" panose="020B0503020204020204" pitchFamily="34" charset="-122"/>
              </a:rPr>
              <a:t>；实施场地</a:t>
            </a:r>
            <a:r>
              <a:rPr sz="1600" b="0">
                <a:solidFill>
                  <a:schemeClr val="accent3"/>
                </a:solidFill>
                <a:latin typeface="+mj-lt"/>
                <a:ea typeface="微软雅黑" panose="020B0503020204020204" pitchFamily="34" charset="-122"/>
              </a:rPr>
              <a:t>走向第三方空间</a:t>
            </a:r>
          </a:p>
        </p:txBody>
      </p:sp>
      <p:grpSp>
        <p:nvGrpSpPr>
          <p:cNvPr id="144" name="组合 2"/>
          <p:cNvGrpSpPr/>
          <p:nvPr/>
        </p:nvGrpSpPr>
        <p:grpSpPr>
          <a:xfrm>
            <a:off x="-26670" y="1313815"/>
            <a:ext cx="9107805" cy="2713990"/>
            <a:chOff x="-42" y="2069"/>
            <a:chExt cx="14343" cy="4274"/>
          </a:xfrm>
        </p:grpSpPr>
        <p:sp>
          <p:nvSpPr>
            <p:cNvPr id="1048862" name="文本框 11"/>
            <p:cNvSpPr txBox="1"/>
            <p:nvPr/>
          </p:nvSpPr>
          <p:spPr>
            <a:xfrm>
              <a:off x="9683" y="2070"/>
              <a:ext cx="4618" cy="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400" b="1"/>
                <a:t>20</a:t>
              </a:r>
              <a:r>
                <a:rPr lang="en-US" altLang="zh-CN" sz="1400" b="1"/>
                <a:t>21</a:t>
              </a:r>
              <a:r>
                <a:rPr lang="zh-CN" altLang="en-US" sz="1400" b="1"/>
                <a:t>年</a:t>
              </a:r>
              <a:r>
                <a:rPr lang="en-US" altLang="zh-CN" sz="1400" b="1"/>
                <a:t>9</a:t>
              </a:r>
              <a:r>
                <a:rPr lang="zh-CN" altLang="en-US" sz="1400" b="1"/>
                <a:t>月</a:t>
              </a:r>
              <a:r>
                <a:rPr lang="en-US" altLang="zh-CN" sz="1400" b="1"/>
                <a:t>18</a:t>
              </a:r>
              <a:r>
                <a:rPr lang="zh-CN" altLang="en-US" sz="1400" b="1"/>
                <a:t>日九一八事变</a:t>
              </a:r>
              <a:r>
                <a:rPr lang="en-US" altLang="zh-CN" sz="1400" b="1"/>
                <a:t>90</a:t>
              </a:r>
              <a:r>
                <a:rPr lang="zh-CN" altLang="en-US" sz="1400" b="1"/>
                <a:t>周年</a:t>
              </a:r>
            </a:p>
          </p:txBody>
        </p:sp>
        <p:pic>
          <p:nvPicPr>
            <p:cNvPr id="2097214" name="图片 5" descr="mmexport1631955222238"/>
            <p:cNvPicPr>
              <a:picLocks noChangeAspect="1"/>
            </p:cNvPicPr>
            <p:nvPr/>
          </p:nvPicPr>
          <p:blipFill>
            <a:blip r:embed="rId2"/>
            <a:stretch>
              <a:fillRect/>
            </a:stretch>
          </p:blipFill>
          <p:spPr>
            <a:xfrm>
              <a:off x="9660" y="2834"/>
              <a:ext cx="4641" cy="3421"/>
            </a:xfrm>
            <a:prstGeom prst="rect">
              <a:avLst/>
            </a:prstGeom>
          </p:spPr>
        </p:pic>
        <p:sp>
          <p:nvSpPr>
            <p:cNvPr id="1048863" name="文本框 8"/>
            <p:cNvSpPr txBox="1"/>
            <p:nvPr/>
          </p:nvSpPr>
          <p:spPr>
            <a:xfrm>
              <a:off x="0" y="2070"/>
              <a:ext cx="4660" cy="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400" b="1"/>
                <a:t>20</a:t>
              </a:r>
              <a:r>
                <a:rPr lang="en-US" altLang="zh-CN" sz="1400" b="1"/>
                <a:t>19</a:t>
              </a:r>
              <a:r>
                <a:rPr lang="zh-CN" altLang="en-US" sz="1400" b="1"/>
                <a:t>年</a:t>
              </a:r>
              <a:r>
                <a:rPr lang="en-US" altLang="zh-CN" sz="1400" b="1"/>
                <a:t>12</a:t>
              </a:r>
              <a:r>
                <a:rPr lang="zh-CN" altLang="en-US" sz="1400" b="1"/>
                <a:t>月</a:t>
              </a:r>
              <a:r>
                <a:rPr lang="en-US" altLang="zh-CN" sz="1400" b="1"/>
                <a:t>13</a:t>
              </a:r>
              <a:r>
                <a:rPr lang="zh-CN" altLang="en-US" sz="1400" b="1"/>
                <a:t>日第六个国家公祭日</a:t>
              </a:r>
            </a:p>
          </p:txBody>
        </p:sp>
        <p:sp>
          <p:nvSpPr>
            <p:cNvPr id="1048864" name="文本框 15"/>
            <p:cNvSpPr txBox="1"/>
            <p:nvPr/>
          </p:nvSpPr>
          <p:spPr>
            <a:xfrm>
              <a:off x="4780" y="2069"/>
              <a:ext cx="4677" cy="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400" b="1"/>
                <a:t>20</a:t>
              </a:r>
              <a:r>
                <a:rPr lang="en-US" altLang="zh-CN" sz="1400" b="1"/>
                <a:t>20</a:t>
              </a:r>
              <a:r>
                <a:rPr lang="zh-CN" altLang="en-US" sz="1400" b="1"/>
                <a:t>年</a:t>
              </a:r>
              <a:r>
                <a:rPr lang="en-US" altLang="zh-CN" sz="1400" b="1"/>
                <a:t>12</a:t>
              </a:r>
              <a:r>
                <a:rPr lang="zh-CN" altLang="en-US" sz="1400" b="1"/>
                <a:t>月</a:t>
              </a:r>
              <a:r>
                <a:rPr lang="en-US" altLang="zh-CN" sz="1400" b="1"/>
                <a:t>13</a:t>
              </a:r>
              <a:r>
                <a:rPr lang="zh-CN" altLang="en-US" sz="1400" b="1"/>
                <a:t>日第七个国家公祭日</a:t>
              </a:r>
            </a:p>
          </p:txBody>
        </p:sp>
        <p:pic>
          <p:nvPicPr>
            <p:cNvPr id="2097215" name="图片 17" descr="mmexport1607847671330"/>
            <p:cNvPicPr>
              <a:picLocks noChangeAspect="1"/>
            </p:cNvPicPr>
            <p:nvPr/>
          </p:nvPicPr>
          <p:blipFill>
            <a:blip r:embed="rId3"/>
            <a:stretch>
              <a:fillRect/>
            </a:stretch>
          </p:blipFill>
          <p:spPr>
            <a:xfrm>
              <a:off x="4839" y="2834"/>
              <a:ext cx="4618" cy="3464"/>
            </a:xfrm>
            <a:prstGeom prst="rect">
              <a:avLst/>
            </a:prstGeom>
          </p:spPr>
        </p:pic>
        <p:pic>
          <p:nvPicPr>
            <p:cNvPr id="2097216" name="图片 1" descr="图片30"/>
            <p:cNvPicPr>
              <a:picLocks noChangeAspect="1"/>
            </p:cNvPicPr>
            <p:nvPr/>
          </p:nvPicPr>
          <p:blipFill>
            <a:blip r:embed="rId4"/>
            <a:stretch>
              <a:fillRect/>
            </a:stretch>
          </p:blipFill>
          <p:spPr>
            <a:xfrm>
              <a:off x="-42" y="2834"/>
              <a:ext cx="4678" cy="350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6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2000" fill="hold">
                                          <p:stCondLst>
                                            <p:cond delay="0"/>
                                          </p:stCondLst>
                                        </p:cTn>
                                        <p:tgtEl>
                                          <p:spTgt spid="144"/>
                                        </p:tgtEl>
                                        <p:attrNameLst>
                                          <p:attrName>style.visibility</p:attrName>
                                        </p:attrNameLst>
                                      </p:cBhvr>
                                      <p:to>
                                        <p:strVal val="visible"/>
                                      </p:to>
                                    </p:set>
                                    <p:anim calcmode="lin" valueType="num">
                                      <p:cBhvr additive="base">
                                        <p:cTn id="11" dur="2000" fill="hold"/>
                                        <p:tgtEl>
                                          <p:spTgt spid="144"/>
                                        </p:tgtEl>
                                        <p:attrNameLst>
                                          <p:attrName>ppt_x</p:attrName>
                                        </p:attrNameLst>
                                      </p:cBhvr>
                                      <p:tavLst>
                                        <p:tav tm="0">
                                          <p:val>
                                            <p:strVal val="0-#ppt_w/2"/>
                                          </p:val>
                                        </p:tav>
                                        <p:tav tm="100000">
                                          <p:val>
                                            <p:strVal val="#ppt_x"/>
                                          </p:val>
                                        </p:tav>
                                      </p:tavLst>
                                    </p:anim>
                                    <p:anim calcmode="lin" valueType="num">
                                      <p:cBhvr additive="base">
                                        <p:cTn id="12" dur="20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8859"/>
                                        </p:tgtEl>
                                        <p:attrNameLst>
                                          <p:attrName>style.visibility</p:attrName>
                                        </p:attrNameLst>
                                      </p:cBhvr>
                                      <p:to>
                                        <p:strVal val="visible"/>
                                      </p:to>
                                    </p:set>
                                    <p:animEffect transition="in" filter="randombar(horizontal)">
                                      <p:cBhvr>
                                        <p:cTn id="17" dur="500"/>
                                        <p:tgtEl>
                                          <p:spTgt spid="104885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48858"/>
                                        </p:tgtEl>
                                        <p:attrNameLst>
                                          <p:attrName>style.visibility</p:attrName>
                                        </p:attrNameLst>
                                      </p:cBhvr>
                                      <p:to>
                                        <p:strVal val="visible"/>
                                      </p:to>
                                    </p:set>
                                    <p:animEffect transition="in" filter="randombar(horizontal)">
                                      <p:cBhvr>
                                        <p:cTn id="22" dur="500"/>
                                        <p:tgtEl>
                                          <p:spTgt spid="104885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48860"/>
                                        </p:tgtEl>
                                        <p:attrNameLst>
                                          <p:attrName>style.visibility</p:attrName>
                                        </p:attrNameLst>
                                      </p:cBhvr>
                                      <p:to>
                                        <p:strVal val="visible"/>
                                      </p:to>
                                    </p:set>
                                    <p:animEffect transition="in" filter="randombar(horizontal)">
                                      <p:cBhvr>
                                        <p:cTn id="27" dur="500"/>
                                        <p:tgtEl>
                                          <p:spTgt spid="104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8" grpId="0"/>
      <p:bldP spid="1048859" grpId="0"/>
      <p:bldP spid="1048860" grpId="0"/>
      <p:bldP spid="1048861" grpId="0"/>
      <p:bldP spid="104886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5"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66" name="文本框 6"/>
          <p:cNvSpPr txBox="1">
            <a:spLocks noChangeArrowheads="1"/>
          </p:cNvSpPr>
          <p:nvPr/>
        </p:nvSpPr>
        <p:spPr bwMode="auto">
          <a:xfrm>
            <a:off x="546043" y="129276"/>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67" name="文本框 99"/>
          <p:cNvSpPr txBox="1"/>
          <p:nvPr/>
        </p:nvSpPr>
        <p:spPr>
          <a:xfrm>
            <a:off x="598805" y="554355"/>
            <a:ext cx="815403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课程的实施能普惠至区域内其他学校</a:t>
            </a:r>
            <a:r>
              <a:rPr lang="zh-CN" sz="1600" b="0">
                <a:solidFill>
                  <a:schemeClr val="accent3"/>
                </a:solidFill>
                <a:latin typeface="+mj-lt"/>
                <a:ea typeface="微软雅黑" panose="020B0503020204020204" pitchFamily="34" charset="-122"/>
              </a:rPr>
              <a:t>；</a:t>
            </a:r>
            <a:r>
              <a:rPr lang="zh-CN" sz="1600">
                <a:solidFill>
                  <a:schemeClr val="accent3"/>
                </a:solidFill>
                <a:latin typeface="+mj-lt"/>
                <a:ea typeface="微软雅黑" panose="020B0503020204020204" pitchFamily="34" charset="-122"/>
                <a:sym typeface="+mn-ea"/>
              </a:rPr>
              <a:t>实施场地</a:t>
            </a:r>
            <a:r>
              <a:rPr sz="1600">
                <a:solidFill>
                  <a:schemeClr val="accent3"/>
                </a:solidFill>
                <a:latin typeface="+mj-lt"/>
                <a:ea typeface="微软雅黑" panose="020B0503020204020204" pitchFamily="34" charset="-122"/>
                <a:sym typeface="+mn-ea"/>
              </a:rPr>
              <a:t>走向第三方空间</a:t>
            </a:r>
            <a:endParaRPr sz="1600" b="0">
              <a:solidFill>
                <a:schemeClr val="accent3"/>
              </a:solidFill>
              <a:latin typeface="+mj-lt"/>
              <a:ea typeface="微软雅黑" panose="020B0503020204020204" pitchFamily="34" charset="-122"/>
              <a:sym typeface="+mn-ea"/>
            </a:endParaRPr>
          </a:p>
        </p:txBody>
      </p:sp>
      <p:grpSp>
        <p:nvGrpSpPr>
          <p:cNvPr id="146" name="组合 2"/>
          <p:cNvGrpSpPr/>
          <p:nvPr/>
        </p:nvGrpSpPr>
        <p:grpSpPr>
          <a:xfrm>
            <a:off x="224790" y="1122045"/>
            <a:ext cx="8366760" cy="3286125"/>
            <a:chOff x="354" y="1767"/>
            <a:chExt cx="13176" cy="5175"/>
          </a:xfrm>
        </p:grpSpPr>
        <p:sp>
          <p:nvSpPr>
            <p:cNvPr id="1048868" name="文本框 11"/>
            <p:cNvSpPr txBox="1"/>
            <p:nvPr/>
          </p:nvSpPr>
          <p:spPr>
            <a:xfrm>
              <a:off x="3736" y="1767"/>
              <a:ext cx="6448" cy="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600" b="1"/>
                <a:t>20</a:t>
              </a:r>
              <a:r>
                <a:rPr lang="en-US" altLang="zh-CN" sz="1600" b="1"/>
                <a:t>20</a:t>
              </a:r>
              <a:r>
                <a:rPr lang="zh-CN" altLang="en-US" sz="1600" b="1"/>
                <a:t>年</a:t>
              </a:r>
              <a:r>
                <a:rPr lang="en-US" altLang="zh-CN" sz="1600" b="1"/>
                <a:t>12</a:t>
              </a:r>
              <a:r>
                <a:rPr lang="zh-CN" altLang="en-US" sz="1600" b="1"/>
                <a:t>月</a:t>
              </a:r>
              <a:r>
                <a:rPr lang="en-US" altLang="zh-CN" sz="1600" b="1"/>
                <a:t>6</a:t>
              </a:r>
              <a:r>
                <a:rPr lang="zh-CN" altLang="en-US" sz="1600" b="1"/>
                <a:t>日，</a:t>
              </a:r>
              <a:r>
                <a:rPr lang="zh-CN" sz="1600" b="1"/>
                <a:t>第七个国家公祭日前一周</a:t>
              </a:r>
            </a:p>
          </p:txBody>
        </p:sp>
        <p:pic>
          <p:nvPicPr>
            <p:cNvPr id="2097217" name="图片 1"/>
            <p:cNvPicPr>
              <a:picLocks noChangeAspect="1"/>
            </p:cNvPicPr>
            <p:nvPr/>
          </p:nvPicPr>
          <p:blipFill>
            <a:blip r:embed="rId2" cstate="print"/>
            <a:stretch>
              <a:fillRect/>
            </a:stretch>
          </p:blipFill>
          <p:spPr>
            <a:xfrm>
              <a:off x="354" y="2754"/>
              <a:ext cx="6282" cy="4188"/>
            </a:xfrm>
            <a:prstGeom prst="rect">
              <a:avLst/>
            </a:prstGeom>
          </p:spPr>
        </p:pic>
        <p:pic>
          <p:nvPicPr>
            <p:cNvPr id="2097218" name="图片 4"/>
            <p:cNvPicPr>
              <a:picLocks noChangeAspect="1"/>
            </p:cNvPicPr>
            <p:nvPr/>
          </p:nvPicPr>
          <p:blipFill>
            <a:blip r:embed="rId3" cstate="print"/>
            <a:stretch>
              <a:fillRect/>
            </a:stretch>
          </p:blipFill>
          <p:spPr>
            <a:xfrm>
              <a:off x="7228" y="2660"/>
              <a:ext cx="6303" cy="4203"/>
            </a:xfrm>
            <a:prstGeom prst="rect">
              <a:avLst/>
            </a:prstGeom>
          </p:spPr>
        </p:pic>
      </p:grpSp>
      <p:sp>
        <p:nvSpPr>
          <p:cNvPr id="1048869" name="文本框 12"/>
          <p:cNvSpPr txBox="1"/>
          <p:nvPr/>
        </p:nvSpPr>
        <p:spPr>
          <a:xfrm>
            <a:off x="260350" y="4408170"/>
            <a:ext cx="8492490" cy="337185"/>
          </a:xfrm>
          <a:prstGeom prst="rect">
            <a:avLst/>
          </a:prstGeom>
          <a:noFill/>
        </p:spPr>
        <p:txBody>
          <a:bodyPr wrap="square" rtlCol="0">
            <a:spAutoFit/>
          </a:bodyPr>
          <a:lstStyle/>
          <a:p>
            <a:pPr algn="ctr"/>
            <a:r>
              <a:rPr lang="zh-CN" sz="1600"/>
              <a:t>带领宁波市新城第一实验小学参观在中山公园逸仙楼举办的</a:t>
            </a:r>
            <a:r>
              <a:rPr lang="en-US" altLang="zh-CN" sz="1600"/>
              <a:t>“</a:t>
            </a:r>
            <a:r>
              <a:rPr lang="zh-CN" sz="1600"/>
              <a:t>开明街鼠疫八十年祭</a:t>
            </a:r>
            <a:r>
              <a:rPr lang="en-US" altLang="zh-CN" sz="1600"/>
              <a:t>”</a:t>
            </a:r>
            <a:r>
              <a:rPr lang="zh-CN" altLang="en-US" sz="1600"/>
              <a:t>展览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6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500" fill="hold"/>
                                        <p:tgtEl>
                                          <p:spTgt spid="146"/>
                                        </p:tgtEl>
                                        <p:attrNameLst>
                                          <p:attrName>ppt_x</p:attrName>
                                        </p:attrNameLst>
                                      </p:cBhvr>
                                      <p:tavLst>
                                        <p:tav tm="0">
                                          <p:val>
                                            <p:strVal val="0-#ppt_w/2"/>
                                          </p:val>
                                        </p:tav>
                                        <p:tav tm="100000">
                                          <p:val>
                                            <p:strVal val="#ppt_x"/>
                                          </p:val>
                                        </p:tav>
                                      </p:tavLst>
                                    </p:anim>
                                    <p:anim calcmode="lin" valueType="num">
                                      <p:cBhvr additive="base">
                                        <p:cTn id="12"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8869"/>
                                        </p:tgtEl>
                                        <p:attrNameLst>
                                          <p:attrName>style.visibility</p:attrName>
                                        </p:attrNameLst>
                                      </p:cBhvr>
                                      <p:to>
                                        <p:strVal val="visible"/>
                                      </p:to>
                                    </p:set>
                                    <p:animEffect transition="in" filter="randombar(horizontal)">
                                      <p:cBhvr>
                                        <p:cTn id="17" dur="500"/>
                                        <p:tgtEl>
                                          <p:spTgt spid="104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7" grpId="0"/>
      <p:bldP spid="1048867" grpId="1"/>
      <p:bldP spid="104886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0"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71" name="文本框 6"/>
          <p:cNvSpPr txBox="1">
            <a:spLocks noChangeArrowheads="1"/>
          </p:cNvSpPr>
          <p:nvPr/>
        </p:nvSpPr>
        <p:spPr bwMode="auto">
          <a:xfrm>
            <a:off x="546043" y="129276"/>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72" name="文本框 99"/>
          <p:cNvSpPr txBox="1"/>
          <p:nvPr/>
        </p:nvSpPr>
        <p:spPr>
          <a:xfrm>
            <a:off x="598805" y="554355"/>
            <a:ext cx="8154035" cy="33718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课程的实施能普惠至区域内其他学校</a:t>
            </a:r>
            <a:r>
              <a:rPr lang="zh-CN" sz="1600" b="0">
                <a:solidFill>
                  <a:schemeClr val="accent3"/>
                </a:solidFill>
                <a:latin typeface="+mj-lt"/>
                <a:ea typeface="微软雅黑" panose="020B0503020204020204" pitchFamily="34" charset="-122"/>
              </a:rPr>
              <a:t>；</a:t>
            </a:r>
            <a:r>
              <a:rPr lang="zh-CN" sz="1600">
                <a:solidFill>
                  <a:schemeClr val="accent3"/>
                </a:solidFill>
                <a:latin typeface="+mj-lt"/>
                <a:ea typeface="微软雅黑" panose="020B0503020204020204" pitchFamily="34" charset="-122"/>
                <a:sym typeface="+mn-ea"/>
              </a:rPr>
              <a:t>实施场地</a:t>
            </a:r>
            <a:r>
              <a:rPr sz="1600">
                <a:solidFill>
                  <a:schemeClr val="accent3"/>
                </a:solidFill>
                <a:latin typeface="+mj-lt"/>
                <a:ea typeface="微软雅黑" panose="020B0503020204020204" pitchFamily="34" charset="-122"/>
                <a:sym typeface="+mn-ea"/>
              </a:rPr>
              <a:t>走向第三方空间</a:t>
            </a:r>
            <a:endParaRPr sz="1600" b="0">
              <a:solidFill>
                <a:schemeClr val="accent3"/>
              </a:solidFill>
              <a:latin typeface="+mj-lt"/>
              <a:ea typeface="微软雅黑" panose="020B0503020204020204" pitchFamily="34" charset="-122"/>
              <a:sym typeface="+mn-ea"/>
            </a:endParaRPr>
          </a:p>
        </p:txBody>
      </p:sp>
      <p:sp>
        <p:nvSpPr>
          <p:cNvPr id="1048873" name="文本框 11"/>
          <p:cNvSpPr txBox="1"/>
          <p:nvPr/>
        </p:nvSpPr>
        <p:spPr>
          <a:xfrm>
            <a:off x="2396490" y="1146175"/>
            <a:ext cx="4331335" cy="33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CN" altLang="en-US" sz="1600" b="1"/>
              <a:t>20</a:t>
            </a:r>
            <a:r>
              <a:rPr lang="en-US" altLang="zh-CN" sz="1600" b="1"/>
              <a:t>21</a:t>
            </a:r>
            <a:r>
              <a:rPr lang="zh-CN" altLang="en-US" sz="1600" b="1"/>
              <a:t>年</a:t>
            </a:r>
            <a:r>
              <a:rPr lang="en-US" altLang="zh-CN" sz="1600" b="1"/>
              <a:t>9</a:t>
            </a:r>
            <a:r>
              <a:rPr lang="zh-CN" altLang="en-US" sz="1600" b="1"/>
              <a:t>月</a:t>
            </a:r>
            <a:r>
              <a:rPr lang="en-US" altLang="zh-CN" sz="1600" b="1"/>
              <a:t>18</a:t>
            </a:r>
            <a:r>
              <a:rPr lang="zh-CN" altLang="en-US" sz="1600" b="1"/>
              <a:t>日，九一八事变</a:t>
            </a:r>
            <a:r>
              <a:rPr lang="en-US" altLang="zh-CN" sz="1600" b="1"/>
              <a:t>90</a:t>
            </a:r>
            <a:r>
              <a:rPr lang="zh-CN" altLang="en-US" sz="1600" b="1"/>
              <a:t>周年</a:t>
            </a:r>
          </a:p>
        </p:txBody>
      </p:sp>
      <p:sp>
        <p:nvSpPr>
          <p:cNvPr id="1048874" name="文本框 18"/>
          <p:cNvSpPr txBox="1"/>
          <p:nvPr/>
        </p:nvSpPr>
        <p:spPr>
          <a:xfrm>
            <a:off x="838835" y="4541520"/>
            <a:ext cx="7674610" cy="299085"/>
          </a:xfrm>
          <a:prstGeom prst="rect">
            <a:avLst/>
          </a:prstGeom>
          <a:noFill/>
        </p:spPr>
        <p:txBody>
          <a:bodyPr wrap="square" rtlCol="0">
            <a:spAutoFit/>
          </a:bodyPr>
          <a:lstStyle/>
          <a:p>
            <a:pPr algn="l"/>
            <a:r>
              <a:rPr lang="zh-CN" altLang="en-US"/>
              <a:t>侵华日军宁波受降地白鹘桥（</a:t>
            </a:r>
            <a:r>
              <a:rPr lang="en-US" altLang="zh-CN"/>
              <a:t>1945</a:t>
            </a:r>
            <a:r>
              <a:rPr lang="zh-CN" altLang="en-US"/>
              <a:t>年</a:t>
            </a:r>
            <a:r>
              <a:rPr lang="en-US" altLang="zh-CN"/>
              <a:t>9</a:t>
            </a:r>
            <a:r>
              <a:rPr lang="zh-CN" altLang="en-US"/>
              <a:t>月</a:t>
            </a:r>
            <a:r>
              <a:rPr lang="en-US" altLang="zh-CN"/>
              <a:t>15</a:t>
            </a:r>
            <a:r>
              <a:rPr lang="zh-CN" altLang="en-US"/>
              <a:t>日侵华日军第91独立混成旅团宇野节少将在此受降）</a:t>
            </a:r>
          </a:p>
        </p:txBody>
      </p:sp>
      <p:pic>
        <p:nvPicPr>
          <p:cNvPr id="2097219" name="图片 1" descr="图片35"/>
          <p:cNvPicPr>
            <a:picLocks noChangeAspect="1"/>
          </p:cNvPicPr>
          <p:nvPr/>
        </p:nvPicPr>
        <p:blipFill>
          <a:blip r:embed="rId2"/>
          <a:stretch>
            <a:fillRect/>
          </a:stretch>
        </p:blipFill>
        <p:spPr>
          <a:xfrm>
            <a:off x="546100" y="1592580"/>
            <a:ext cx="3790950" cy="2839720"/>
          </a:xfrm>
          <a:prstGeom prst="rect">
            <a:avLst/>
          </a:prstGeom>
        </p:spPr>
      </p:pic>
      <p:pic>
        <p:nvPicPr>
          <p:cNvPr id="2097220" name="图片 2" descr="图片36"/>
          <p:cNvPicPr>
            <a:picLocks noChangeAspect="1"/>
          </p:cNvPicPr>
          <p:nvPr/>
        </p:nvPicPr>
        <p:blipFill>
          <a:blip r:embed="rId3"/>
          <a:stretch>
            <a:fillRect/>
          </a:stretch>
        </p:blipFill>
        <p:spPr>
          <a:xfrm>
            <a:off x="4525645" y="1574800"/>
            <a:ext cx="3839210" cy="28752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5"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76" name="文本框 6"/>
          <p:cNvSpPr txBox="1">
            <a:spLocks noChangeArrowheads="1"/>
          </p:cNvSpPr>
          <p:nvPr/>
        </p:nvSpPr>
        <p:spPr bwMode="auto">
          <a:xfrm>
            <a:off x="546043" y="129276"/>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77" name="文本框 99"/>
          <p:cNvSpPr txBox="1"/>
          <p:nvPr/>
        </p:nvSpPr>
        <p:spPr>
          <a:xfrm>
            <a:off x="591185" y="528320"/>
            <a:ext cx="8623935" cy="58356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4 </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对已有校本/馆本课程进行二次开发，以跨学科研习的方式，形成“大历史”</a:t>
            </a:r>
            <a:r>
              <a:rPr 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“大思政”</a:t>
            </a:r>
            <a:r>
              <a:rPr 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“大文科”</a:t>
            </a:r>
            <a:r>
              <a:rPr 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“大课堂”的融通</a:t>
            </a:r>
          </a:p>
        </p:txBody>
      </p:sp>
      <p:grpSp>
        <p:nvGrpSpPr>
          <p:cNvPr id="149" name="组合 9"/>
          <p:cNvGrpSpPr/>
          <p:nvPr/>
        </p:nvGrpSpPr>
        <p:grpSpPr>
          <a:xfrm>
            <a:off x="56515" y="1293495"/>
            <a:ext cx="8664575" cy="3405505"/>
            <a:chOff x="89" y="2037"/>
            <a:chExt cx="13645" cy="5363"/>
          </a:xfrm>
        </p:grpSpPr>
        <p:sp>
          <p:nvSpPr>
            <p:cNvPr id="1048878" name="文本框 15"/>
            <p:cNvSpPr txBox="1"/>
            <p:nvPr/>
          </p:nvSpPr>
          <p:spPr>
            <a:xfrm>
              <a:off x="3372" y="2037"/>
              <a:ext cx="7370"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CN" altLang="en-US" sz="1800" b="1"/>
                <a:t>20</a:t>
              </a:r>
              <a:r>
                <a:rPr lang="en-US" altLang="zh-CN" sz="1800" b="1"/>
                <a:t>21</a:t>
              </a:r>
              <a:r>
                <a:rPr lang="zh-CN" altLang="en-US" sz="1800" b="1"/>
                <a:t>年</a:t>
              </a:r>
              <a:r>
                <a:rPr lang="en-US" altLang="zh-CN" sz="1800" b="1"/>
                <a:t>12</a:t>
              </a:r>
              <a:r>
                <a:rPr lang="zh-CN" altLang="en-US" sz="1800" b="1"/>
                <a:t>月</a:t>
              </a:r>
              <a:r>
                <a:rPr lang="en-US" altLang="zh-CN" sz="1800" b="1"/>
                <a:t>13</a:t>
              </a:r>
              <a:r>
                <a:rPr lang="zh-CN" altLang="en-US" sz="1800" b="1"/>
                <a:t>日第八个国家公祭日</a:t>
              </a:r>
            </a:p>
          </p:txBody>
        </p:sp>
        <p:sp>
          <p:nvSpPr>
            <p:cNvPr id="1048879" name="文本框 1"/>
            <p:cNvSpPr txBox="1"/>
            <p:nvPr/>
          </p:nvSpPr>
          <p:spPr>
            <a:xfrm>
              <a:off x="1246" y="6869"/>
              <a:ext cx="12128" cy="531"/>
            </a:xfrm>
            <a:prstGeom prst="rect">
              <a:avLst/>
            </a:prstGeom>
            <a:noFill/>
          </p:spPr>
          <p:txBody>
            <a:bodyPr wrap="square" rtlCol="0">
              <a:spAutoFit/>
            </a:bodyPr>
            <a:lstStyle/>
            <a:p>
              <a:pPr algn="ctr"/>
              <a:r>
                <a:rPr lang="zh-CN" sz="1600"/>
                <a:t>我和本校语文教师王雪芬共同执教一节语文课《大战中的插曲》（作者聂荣臻）</a:t>
              </a:r>
            </a:p>
          </p:txBody>
        </p:sp>
        <p:pic>
          <p:nvPicPr>
            <p:cNvPr id="2097221" name="图片 4" descr="QQ图片20220720232502"/>
            <p:cNvPicPr>
              <a:picLocks noChangeAspect="1"/>
            </p:cNvPicPr>
            <p:nvPr/>
          </p:nvPicPr>
          <p:blipFill>
            <a:blip r:embed="rId2"/>
            <a:srcRect r="8870"/>
            <a:stretch>
              <a:fillRect/>
            </a:stretch>
          </p:blipFill>
          <p:spPr>
            <a:xfrm>
              <a:off x="89" y="2923"/>
              <a:ext cx="4983" cy="3640"/>
            </a:xfrm>
            <a:prstGeom prst="rect">
              <a:avLst/>
            </a:prstGeom>
          </p:spPr>
        </p:pic>
        <p:pic>
          <p:nvPicPr>
            <p:cNvPr id="2097222" name="图片 6" descr="640"/>
            <p:cNvPicPr>
              <a:picLocks noChangeAspect="1"/>
            </p:cNvPicPr>
            <p:nvPr/>
          </p:nvPicPr>
          <p:blipFill>
            <a:blip r:embed="rId3"/>
            <a:stretch>
              <a:fillRect/>
            </a:stretch>
          </p:blipFill>
          <p:spPr>
            <a:xfrm>
              <a:off x="5087" y="2903"/>
              <a:ext cx="5371" cy="3588"/>
            </a:xfrm>
            <a:prstGeom prst="rect">
              <a:avLst/>
            </a:prstGeom>
          </p:spPr>
        </p:pic>
        <p:pic>
          <p:nvPicPr>
            <p:cNvPr id="2097223" name="图片 7" descr="QQ图片20220720232458"/>
            <p:cNvPicPr>
              <a:picLocks noChangeAspect="1"/>
            </p:cNvPicPr>
            <p:nvPr/>
          </p:nvPicPr>
          <p:blipFill>
            <a:blip r:embed="rId4"/>
            <a:stretch>
              <a:fillRect/>
            </a:stretch>
          </p:blipFill>
          <p:spPr>
            <a:xfrm>
              <a:off x="10582" y="2884"/>
              <a:ext cx="3152" cy="36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7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cBhvr additive="base">
                                        <p:cTn id="11" dur="500" fill="hold"/>
                                        <p:tgtEl>
                                          <p:spTgt spid="149"/>
                                        </p:tgtEl>
                                        <p:attrNameLst>
                                          <p:attrName>ppt_x</p:attrName>
                                        </p:attrNameLst>
                                      </p:cBhvr>
                                      <p:tavLst>
                                        <p:tav tm="0">
                                          <p:val>
                                            <p:strVal val="#ppt_x"/>
                                          </p:val>
                                        </p:tav>
                                        <p:tav tm="100000">
                                          <p:val>
                                            <p:strVal val="#ppt_x"/>
                                          </p:val>
                                        </p:tav>
                                      </p:tavLst>
                                    </p:anim>
                                    <p:anim calcmode="lin" valueType="num">
                                      <p:cBhvr additive="base">
                                        <p:cTn id="12"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7" grpId="0"/>
      <p:bldP spid="104887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0"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81" name="文本框 6"/>
          <p:cNvSpPr txBox="1">
            <a:spLocks noChangeArrowheads="1"/>
          </p:cNvSpPr>
          <p:nvPr/>
        </p:nvSpPr>
        <p:spPr bwMode="auto">
          <a:xfrm>
            <a:off x="546043" y="129276"/>
            <a:ext cx="6504305"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mj-ea"/>
              </a:rPr>
              <a:t>3</a:t>
            </a:r>
            <a:r>
              <a:rPr lang="zh-CN" altLang="en-US" sz="2000">
                <a:solidFill>
                  <a:schemeClr val="accent3"/>
                </a:solidFill>
                <a:latin typeface="+mj-lt"/>
                <a:ea typeface="+mj-ea"/>
              </a:rPr>
              <a:t>.0  </a:t>
            </a:r>
            <a:r>
              <a:rPr sz="2000">
                <a:solidFill>
                  <a:schemeClr val="accent3"/>
                </a:solidFill>
                <a:latin typeface="+mj-lt"/>
                <a:ea typeface="+mj-ea"/>
              </a:rPr>
              <a:t>【课程化实践】馆校合作课程的常态化、创造性实施</a:t>
            </a:r>
          </a:p>
        </p:txBody>
      </p:sp>
      <p:sp>
        <p:nvSpPr>
          <p:cNvPr id="1048882" name="文本框 99"/>
          <p:cNvSpPr txBox="1"/>
          <p:nvPr/>
        </p:nvSpPr>
        <p:spPr>
          <a:xfrm>
            <a:off x="591185" y="528320"/>
            <a:ext cx="8623935" cy="583565"/>
          </a:xfrm>
          <a:prstGeom prst="rect">
            <a:avLst/>
          </a:prstGeom>
          <a:noFill/>
          <a:ln w="9525">
            <a:noFill/>
          </a:ln>
        </p:spPr>
        <p:txBody>
          <a:bodyPr wrap="square">
            <a:spAutoFit/>
          </a:bodyPr>
          <a:lstStyle/>
          <a:p>
            <a:pPr indent="0"/>
            <a:r>
              <a:rPr lang="en-US" altLang="zh-CN" sz="1600" b="0">
                <a:solidFill>
                  <a:schemeClr val="accent3"/>
                </a:solidFill>
                <a:latin typeface="+mj-lt"/>
                <a:ea typeface="微软雅黑" panose="020B0503020204020204" pitchFamily="34" charset="-122"/>
              </a:rPr>
              <a:t>3</a:t>
            </a:r>
            <a:r>
              <a:rPr lang="zh-CN" altLang="en-US" sz="1600" b="0">
                <a:solidFill>
                  <a:schemeClr val="accent3"/>
                </a:solidFill>
                <a:latin typeface="+mj-lt"/>
                <a:ea typeface="微软雅黑" panose="020B0503020204020204" pitchFamily="34" charset="-122"/>
              </a:rPr>
              <a:t>.</a:t>
            </a:r>
            <a:r>
              <a:rPr lang="en-US" altLang="zh-CN" sz="1600" b="0">
                <a:solidFill>
                  <a:schemeClr val="accent3"/>
                </a:solidFill>
                <a:latin typeface="+mj-lt"/>
                <a:ea typeface="微软雅黑" panose="020B0503020204020204" pitchFamily="34" charset="-122"/>
              </a:rPr>
              <a:t>4 </a:t>
            </a:r>
            <a:r>
              <a:rPr lang="zh-CN" altLang="en-US" sz="1600" b="0">
                <a:solidFill>
                  <a:schemeClr val="accent3"/>
                </a:solidFill>
                <a:latin typeface="+mj-lt"/>
                <a:ea typeface="微软雅黑" panose="020B0503020204020204" pitchFamily="34" charset="-122"/>
              </a:rPr>
              <a:t> </a:t>
            </a:r>
            <a:r>
              <a:rPr lang="en-US" altLang="zh-CN" sz="1600" b="0">
                <a:solidFill>
                  <a:schemeClr val="accent3"/>
                </a:solidFill>
                <a:latin typeface="+mj-lt"/>
                <a:ea typeface="微软雅黑" panose="020B0503020204020204" pitchFamily="34" charset="-122"/>
              </a:rPr>
              <a:t> </a:t>
            </a:r>
            <a:r>
              <a:rPr sz="1600" b="0">
                <a:solidFill>
                  <a:schemeClr val="accent3"/>
                </a:solidFill>
                <a:latin typeface="+mj-lt"/>
                <a:ea typeface="微软雅黑" panose="020B0503020204020204" pitchFamily="34" charset="-122"/>
              </a:rPr>
              <a:t>对已有校本/馆本课程进行二次开发，以跨学科研习的方式，形成“大历史”</a:t>
            </a:r>
            <a:r>
              <a:rPr 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“大思政”</a:t>
            </a:r>
            <a:r>
              <a:rPr 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“大文科”</a:t>
            </a:r>
            <a:r>
              <a:rPr lang="zh-CN" sz="1600" b="0">
                <a:solidFill>
                  <a:schemeClr val="accent3"/>
                </a:solidFill>
                <a:latin typeface="+mj-lt"/>
                <a:ea typeface="微软雅黑" panose="020B0503020204020204" pitchFamily="34" charset="-122"/>
              </a:rPr>
              <a:t>、</a:t>
            </a:r>
            <a:r>
              <a:rPr sz="1600" b="0">
                <a:solidFill>
                  <a:schemeClr val="accent3"/>
                </a:solidFill>
                <a:latin typeface="+mj-lt"/>
                <a:ea typeface="微软雅黑" panose="020B0503020204020204" pitchFamily="34" charset="-122"/>
              </a:rPr>
              <a:t>“大课堂”的融通</a:t>
            </a:r>
          </a:p>
        </p:txBody>
      </p:sp>
      <p:grpSp>
        <p:nvGrpSpPr>
          <p:cNvPr id="151" name="组合 6"/>
          <p:cNvGrpSpPr/>
          <p:nvPr/>
        </p:nvGrpSpPr>
        <p:grpSpPr>
          <a:xfrm>
            <a:off x="142875" y="1314450"/>
            <a:ext cx="6724015" cy="3637915"/>
            <a:chOff x="225" y="2070"/>
            <a:chExt cx="10589" cy="5729"/>
          </a:xfrm>
        </p:grpSpPr>
        <p:sp>
          <p:nvSpPr>
            <p:cNvPr id="1048883" name="文本框 15"/>
            <p:cNvSpPr txBox="1"/>
            <p:nvPr/>
          </p:nvSpPr>
          <p:spPr>
            <a:xfrm>
              <a:off x="4239" y="2070"/>
              <a:ext cx="6575"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sz="1800" b="1"/>
                <a:t>2022</a:t>
              </a:r>
              <a:r>
                <a:rPr lang="zh-CN" altLang="en-US" sz="1800" b="1"/>
                <a:t>年暑期，正在进行中的跨学科项目</a:t>
              </a:r>
            </a:p>
          </p:txBody>
        </p:sp>
        <p:pic>
          <p:nvPicPr>
            <p:cNvPr id="2097224" name="图片 1" descr="QQ图片20220720232909"/>
            <p:cNvPicPr>
              <a:picLocks noChangeAspect="1"/>
            </p:cNvPicPr>
            <p:nvPr/>
          </p:nvPicPr>
          <p:blipFill>
            <a:blip r:embed="rId2"/>
            <a:stretch>
              <a:fillRect/>
            </a:stretch>
          </p:blipFill>
          <p:spPr>
            <a:xfrm>
              <a:off x="225" y="2800"/>
              <a:ext cx="6620" cy="4516"/>
            </a:xfrm>
            <a:prstGeom prst="rect">
              <a:avLst/>
            </a:prstGeom>
          </p:spPr>
        </p:pic>
        <p:sp>
          <p:nvSpPr>
            <p:cNvPr id="1048884" name="文本框 2"/>
            <p:cNvSpPr txBox="1"/>
            <p:nvPr/>
          </p:nvSpPr>
          <p:spPr>
            <a:xfrm>
              <a:off x="1087" y="7316"/>
              <a:ext cx="4142" cy="483"/>
            </a:xfrm>
            <a:prstGeom prst="rect">
              <a:avLst/>
            </a:prstGeom>
            <a:noFill/>
          </p:spPr>
          <p:txBody>
            <a:bodyPr wrap="square" rtlCol="0">
              <a:spAutoFit/>
            </a:bodyPr>
            <a:lstStyle/>
            <a:p>
              <a:pPr algn="ctr"/>
              <a:r>
                <a:rPr lang="zh-CN" sz="1400"/>
                <a:t>与我校地理教师甘恬合作</a:t>
              </a:r>
            </a:p>
          </p:txBody>
        </p:sp>
      </p:grpSp>
      <p:grpSp>
        <p:nvGrpSpPr>
          <p:cNvPr id="152" name="组合 8"/>
          <p:cNvGrpSpPr/>
          <p:nvPr/>
        </p:nvGrpSpPr>
        <p:grpSpPr>
          <a:xfrm>
            <a:off x="4394200" y="1823720"/>
            <a:ext cx="4626610" cy="3128645"/>
            <a:chOff x="6920" y="2872"/>
            <a:chExt cx="7286" cy="4927"/>
          </a:xfrm>
        </p:grpSpPr>
        <p:pic>
          <p:nvPicPr>
            <p:cNvPr id="2097225" name="图片 5" descr="革命文物手绘地图"/>
            <p:cNvPicPr>
              <a:picLocks noChangeAspect="1"/>
            </p:cNvPicPr>
            <p:nvPr/>
          </p:nvPicPr>
          <p:blipFill>
            <a:blip r:embed="rId3"/>
            <a:stretch>
              <a:fillRect/>
            </a:stretch>
          </p:blipFill>
          <p:spPr>
            <a:xfrm>
              <a:off x="6920" y="2872"/>
              <a:ext cx="7286" cy="4372"/>
            </a:xfrm>
            <a:prstGeom prst="rect">
              <a:avLst/>
            </a:prstGeom>
          </p:spPr>
        </p:pic>
        <p:sp>
          <p:nvSpPr>
            <p:cNvPr id="1048885" name="文本框 5"/>
            <p:cNvSpPr txBox="1"/>
            <p:nvPr/>
          </p:nvSpPr>
          <p:spPr>
            <a:xfrm>
              <a:off x="8492" y="7316"/>
              <a:ext cx="4142" cy="483"/>
            </a:xfrm>
            <a:prstGeom prst="rect">
              <a:avLst/>
            </a:prstGeom>
            <a:noFill/>
          </p:spPr>
          <p:txBody>
            <a:bodyPr wrap="square" rtlCol="0">
              <a:spAutoFit/>
            </a:bodyPr>
            <a:lstStyle/>
            <a:p>
              <a:pPr algn="ctr"/>
              <a:r>
                <a:rPr lang="zh-CN" sz="1400"/>
                <a:t>完成后的类似效果图</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500" fill="hold"/>
                                        <p:tgtEl>
                                          <p:spTgt spid="151"/>
                                        </p:tgtEl>
                                        <p:attrNameLst>
                                          <p:attrName>ppt_x</p:attrName>
                                        </p:attrNameLst>
                                      </p:cBhvr>
                                      <p:tavLst>
                                        <p:tav tm="0">
                                          <p:val>
                                            <p:strVal val="#ppt_x"/>
                                          </p:val>
                                        </p:tav>
                                        <p:tav tm="100000">
                                          <p:val>
                                            <p:strVal val="#ppt_x"/>
                                          </p:val>
                                        </p:tav>
                                      </p:tavLst>
                                    </p:anim>
                                    <p:anim calcmode="lin" valueType="num">
                                      <p:cBhvr additive="base">
                                        <p:cTn id="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2"/>
                                        </p:tgtEl>
                                        <p:attrNameLst>
                                          <p:attrName>style.visibility</p:attrName>
                                        </p:attrNameLst>
                                      </p:cBhvr>
                                      <p:to>
                                        <p:strVal val="visible"/>
                                      </p:to>
                                    </p:set>
                                    <p:anim calcmode="lin" valueType="num">
                                      <p:cBhvr additive="base">
                                        <p:cTn id="13" dur="500" fill="hold"/>
                                        <p:tgtEl>
                                          <p:spTgt spid="152"/>
                                        </p:tgtEl>
                                        <p:attrNameLst>
                                          <p:attrName>ppt_x</p:attrName>
                                        </p:attrNameLst>
                                      </p:cBhvr>
                                      <p:tavLst>
                                        <p:tav tm="0">
                                          <p:val>
                                            <p:strVal val="#ppt_x"/>
                                          </p:val>
                                        </p:tav>
                                        <p:tav tm="100000">
                                          <p:val>
                                            <p:strVal val="#ppt_x"/>
                                          </p:val>
                                        </p:tav>
                                      </p:tavLst>
                                    </p:anim>
                                    <p:anim calcmode="lin" valueType="num">
                                      <p:cBhvr additive="base">
                                        <p:cTn id="1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6" name="矩形 1"/>
          <p:cNvSpPr/>
          <p:nvPr/>
        </p:nvSpPr>
        <p:spPr>
          <a:xfrm>
            <a:off x="0" y="1214326"/>
            <a:ext cx="9144000" cy="2714848"/>
          </a:xfrm>
          <a:prstGeom prst="rect">
            <a:avLst/>
          </a:prstGeom>
          <a:solidFill>
            <a:srgbClr val="686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87" name="矩形 4"/>
          <p:cNvSpPr/>
          <p:nvPr/>
        </p:nvSpPr>
        <p:spPr>
          <a:xfrm>
            <a:off x="1265275" y="884199"/>
            <a:ext cx="6613451" cy="337510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88" name="文本框 2"/>
          <p:cNvSpPr txBox="1"/>
          <p:nvPr/>
        </p:nvSpPr>
        <p:spPr>
          <a:xfrm>
            <a:off x="1370648" y="1724440"/>
            <a:ext cx="6329680" cy="768350"/>
          </a:xfrm>
          <a:prstGeom prst="rect">
            <a:avLst/>
          </a:prstGeom>
          <a:noFill/>
        </p:spPr>
        <p:txBody>
          <a:bodyPr wrap="none" rtlCol="0">
            <a:spAutoFit/>
          </a:bodyPr>
          <a:lstStyle>
            <a:defPPr>
              <a:defRPr lang="zh-CN"/>
            </a:defPPr>
            <a:lvl1pPr algn="ctr">
              <a:defRPr sz="4400">
                <a:solidFill>
                  <a:schemeClr val="bg1"/>
                </a:solidFill>
                <a:latin typeface="+mj-ea"/>
                <a:ea typeface="+mj-ea"/>
              </a:defRPr>
            </a:lvl1pPr>
          </a:lstStyle>
          <a:p>
            <a:pPr algn="ctr"/>
            <a:r>
              <a:rPr lang="zh-CN" altLang="en-US"/>
              <a:t>历史校外课堂的立体构想</a:t>
            </a:r>
          </a:p>
        </p:txBody>
      </p:sp>
      <p:sp>
        <p:nvSpPr>
          <p:cNvPr id="1048889" name="矩形 3"/>
          <p:cNvSpPr/>
          <p:nvPr/>
        </p:nvSpPr>
        <p:spPr>
          <a:xfrm>
            <a:off x="2172951" y="2439288"/>
            <a:ext cx="4725073" cy="553085"/>
          </a:xfrm>
          <a:prstGeom prst="rect">
            <a:avLst/>
          </a:prstGeom>
        </p:spPr>
        <p:txBody>
          <a:bodyPr wrap="square">
            <a:spAutoFit/>
          </a:bodyPr>
          <a:lstStyle/>
          <a:p>
            <a:pPr lvl="0" algn="ctr" defTabSz="914400">
              <a:lnSpc>
                <a:spcPct val="150000"/>
              </a:lnSpc>
            </a:pPr>
            <a:r>
              <a:rPr lang="en-US" altLang="zh-CN" sz="2000" kern="0">
                <a:solidFill>
                  <a:schemeClr val="bg1"/>
                </a:solidFill>
                <a:cs typeface="Arial" panose="020B0604020202020204" pitchFamily="34" charset="0"/>
              </a:rPr>
              <a:t>——</a:t>
            </a:r>
            <a:r>
              <a:rPr lang="zh-CN" altLang="en-US" sz="2000" kern="0">
                <a:solidFill>
                  <a:schemeClr val="bg1"/>
                </a:solidFill>
                <a:cs typeface="Arial" panose="020B0604020202020204" pitchFamily="34" charset="0"/>
              </a:rPr>
              <a:t>结合其他实践案例</a:t>
            </a:r>
          </a:p>
        </p:txBody>
      </p:sp>
      <p:sp>
        <p:nvSpPr>
          <p:cNvPr id="1048890" name="矩形: 圆角 5"/>
          <p:cNvSpPr/>
          <p:nvPr/>
        </p:nvSpPr>
        <p:spPr>
          <a:xfrm>
            <a:off x="3890462" y="3321805"/>
            <a:ext cx="1363077" cy="288366"/>
          </a:xfrm>
          <a:prstGeom prst="roundRect">
            <a:avLst>
              <a:gd name="adj" fmla="val 50000"/>
            </a:avLst>
          </a:prstGeom>
          <a:solidFill>
            <a:srgbClr val="D56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PART THREE</a:t>
            </a:r>
            <a:endParaRPr lang="zh-CN" alt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8889"/>
                                        </p:tgtEl>
                                        <p:attrNameLst>
                                          <p:attrName>style.visibility</p:attrName>
                                        </p:attrNameLst>
                                      </p:cBhvr>
                                      <p:to>
                                        <p:strVal val="visible"/>
                                      </p:to>
                                    </p:set>
                                    <p:animEffect transition="in" filter="randombar(horizontal)">
                                      <p:cBhvr>
                                        <p:cTn id="7" dur="500"/>
                                        <p:tgtEl>
                                          <p:spTgt spid="1048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8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1"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92" name="椭圆 40"/>
          <p:cNvSpPr/>
          <p:nvPr/>
        </p:nvSpPr>
        <p:spPr>
          <a:xfrm>
            <a:off x="2309748" y="926075"/>
            <a:ext cx="620499" cy="620499"/>
          </a:xfrm>
          <a:prstGeom prst="ellipse">
            <a:avLst/>
          </a:prstGeom>
          <a:solidFill>
            <a:schemeClr val="accent1"/>
          </a:solidFill>
          <a:ln w="19050">
            <a:solidFill>
              <a:srgbClr val="F5F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93" name="椭圆 41"/>
          <p:cNvSpPr/>
          <p:nvPr/>
        </p:nvSpPr>
        <p:spPr>
          <a:xfrm>
            <a:off x="1178479" y="3902085"/>
            <a:ext cx="620499" cy="620499"/>
          </a:xfrm>
          <a:prstGeom prst="ellipse">
            <a:avLst/>
          </a:prstGeom>
          <a:solidFill>
            <a:schemeClr val="accent3"/>
          </a:solidFill>
          <a:ln w="19050">
            <a:solidFill>
              <a:srgbClr val="F5F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94" name="椭圆 42"/>
          <p:cNvSpPr/>
          <p:nvPr/>
        </p:nvSpPr>
        <p:spPr>
          <a:xfrm>
            <a:off x="3410736" y="2140996"/>
            <a:ext cx="620499" cy="620499"/>
          </a:xfrm>
          <a:prstGeom prst="ellipse">
            <a:avLst/>
          </a:prstGeom>
          <a:solidFill>
            <a:schemeClr val="accent5"/>
          </a:solidFill>
          <a:ln w="19050">
            <a:solidFill>
              <a:srgbClr val="F5F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95"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pic>
        <p:nvPicPr>
          <p:cNvPr id="2097226" name="图片 5" descr="三维坐标"/>
          <p:cNvPicPr>
            <a:picLocks noChangeAspect="1"/>
          </p:cNvPicPr>
          <p:nvPr/>
        </p:nvPicPr>
        <p:blipFill>
          <a:blip r:embed="rId2"/>
          <a:stretch>
            <a:fillRect/>
          </a:stretch>
        </p:blipFill>
        <p:spPr>
          <a:xfrm>
            <a:off x="458470" y="977900"/>
            <a:ext cx="3659505" cy="3659505"/>
          </a:xfrm>
          <a:prstGeom prst="rect">
            <a:avLst/>
          </a:prstGeom>
        </p:spPr>
      </p:pic>
      <p:sp>
        <p:nvSpPr>
          <p:cNvPr id="1048896" name="文本框 6"/>
          <p:cNvSpPr txBox="1"/>
          <p:nvPr/>
        </p:nvSpPr>
        <p:spPr>
          <a:xfrm>
            <a:off x="1911350" y="4013200"/>
            <a:ext cx="4419600" cy="398780"/>
          </a:xfrm>
          <a:prstGeom prst="rect">
            <a:avLst/>
          </a:prstGeom>
          <a:noFill/>
        </p:spPr>
        <p:txBody>
          <a:bodyPr wrap="square" rtlCol="0">
            <a:spAutoFit/>
          </a:bodyPr>
          <a:lstStyle/>
          <a:p>
            <a:pPr algn="l"/>
            <a:r>
              <a:rPr lang="zh-CN" sz="2000">
                <a:gradFill>
                  <a:gsLst>
                    <a:gs pos="0">
                      <a:srgbClr val="012D86"/>
                    </a:gs>
                    <a:gs pos="100000">
                      <a:srgbClr val="0E2557"/>
                    </a:gs>
                  </a:gsLst>
                  <a:lin scaled="0"/>
                </a:gradFill>
                <a:latin typeface="汉仪颜楷简" panose="00020600040101010101" charset="-122"/>
                <a:ea typeface="汉仪颜楷简" panose="00020600040101010101" charset="-122"/>
              </a:rPr>
              <a:t>教学目标：从知识立意到素养立意</a:t>
            </a:r>
          </a:p>
        </p:txBody>
      </p:sp>
      <p:sp>
        <p:nvSpPr>
          <p:cNvPr id="1048897" name="文本框 7"/>
          <p:cNvSpPr txBox="1"/>
          <p:nvPr/>
        </p:nvSpPr>
        <p:spPr>
          <a:xfrm>
            <a:off x="4117975" y="2251710"/>
            <a:ext cx="4136390" cy="398780"/>
          </a:xfrm>
          <a:prstGeom prst="rect">
            <a:avLst/>
          </a:prstGeom>
          <a:noFill/>
        </p:spPr>
        <p:txBody>
          <a:bodyPr wrap="square" rtlCol="0">
            <a:spAutoFit/>
          </a:bodyPr>
          <a:lstStyle/>
          <a:p>
            <a:pPr algn="l"/>
            <a:r>
              <a:rPr lang="zh-CN" sz="2000">
                <a:gradFill>
                  <a:gsLst>
                    <a:gs pos="0">
                      <a:srgbClr val="012D86"/>
                    </a:gs>
                    <a:gs pos="100000">
                      <a:srgbClr val="0E2557"/>
                    </a:gs>
                  </a:gsLst>
                  <a:lin scaled="0"/>
                </a:gradFill>
                <a:latin typeface="汉仪颜楷简" panose="00020600040101010101" charset="-122"/>
                <a:ea typeface="汉仪颜楷简" panose="00020600040101010101" charset="-122"/>
              </a:rPr>
              <a:t>教学对象：从个别学生到全体学生</a:t>
            </a:r>
          </a:p>
        </p:txBody>
      </p:sp>
      <p:sp>
        <p:nvSpPr>
          <p:cNvPr id="1048898" name="文本框 8"/>
          <p:cNvSpPr txBox="1"/>
          <p:nvPr/>
        </p:nvSpPr>
        <p:spPr>
          <a:xfrm>
            <a:off x="2940685" y="1036955"/>
            <a:ext cx="4612640" cy="398780"/>
          </a:xfrm>
          <a:prstGeom prst="rect">
            <a:avLst/>
          </a:prstGeom>
          <a:noFill/>
        </p:spPr>
        <p:txBody>
          <a:bodyPr wrap="square" rtlCol="0">
            <a:spAutoFit/>
          </a:bodyPr>
          <a:lstStyle/>
          <a:p>
            <a:pPr algn="l"/>
            <a:r>
              <a:rPr lang="zh-CN" sz="2000">
                <a:gradFill>
                  <a:gsLst>
                    <a:gs pos="0">
                      <a:srgbClr val="012D86"/>
                    </a:gs>
                    <a:gs pos="100000">
                      <a:srgbClr val="0E2557"/>
                    </a:gs>
                  </a:gsLst>
                  <a:lin scaled="0"/>
                </a:gradFill>
                <a:latin typeface="汉仪颜楷简" panose="00020600040101010101" charset="-122"/>
                <a:ea typeface="汉仪颜楷简" panose="00020600040101010101" charset="-122"/>
              </a:rPr>
              <a:t>教学过程：从零星点缀到全程嵌入</a:t>
            </a:r>
          </a:p>
        </p:txBody>
      </p:sp>
      <p:sp>
        <p:nvSpPr>
          <p:cNvPr id="1048899" name="文本框 99"/>
          <p:cNvSpPr txBox="1"/>
          <p:nvPr/>
        </p:nvSpPr>
        <p:spPr>
          <a:xfrm>
            <a:off x="591185" y="483235"/>
            <a:ext cx="8623935" cy="337185"/>
          </a:xfrm>
          <a:prstGeom prst="rect">
            <a:avLst/>
          </a:prstGeom>
          <a:noFill/>
          <a:ln w="9525">
            <a:noFill/>
          </a:ln>
        </p:spPr>
        <p:txBody>
          <a:bodyPr wrap="square">
            <a:spAutoFit/>
          </a:bodyPr>
          <a:lstStyle/>
          <a:p>
            <a:pPr indent="0"/>
            <a:r>
              <a:rPr lang="zh-CN" sz="1600" b="0">
                <a:solidFill>
                  <a:schemeClr val="accent3"/>
                </a:solidFill>
                <a:latin typeface="+mj-lt"/>
                <a:ea typeface="微软雅黑" panose="020B0503020204020204" pitchFamily="34" charset="-122"/>
              </a:rPr>
              <a:t>三维图景</a:t>
            </a:r>
          </a:p>
        </p:txBody>
      </p:sp>
      <p:pic>
        <p:nvPicPr>
          <p:cNvPr id="2097227" name="图片 10" descr="学校 (1)"/>
          <p:cNvPicPr>
            <a:picLocks noChangeAspect="1"/>
          </p:cNvPicPr>
          <p:nvPr/>
        </p:nvPicPr>
        <p:blipFill>
          <a:blip r:embed="rId3"/>
          <a:stretch>
            <a:fillRect/>
          </a:stretch>
        </p:blipFill>
        <p:spPr>
          <a:xfrm>
            <a:off x="1668780" y="2441575"/>
            <a:ext cx="732155" cy="732155"/>
          </a:xfrm>
          <a:prstGeom prst="rect">
            <a:avLst/>
          </a:prstGeom>
        </p:spPr>
      </p:pic>
      <p:grpSp>
        <p:nvGrpSpPr>
          <p:cNvPr id="155" name="组合 19"/>
          <p:cNvGrpSpPr/>
          <p:nvPr/>
        </p:nvGrpSpPr>
        <p:grpSpPr>
          <a:xfrm>
            <a:off x="6229350" y="4081780"/>
            <a:ext cx="2085340" cy="788035"/>
            <a:chOff x="9715" y="6428"/>
            <a:chExt cx="3284" cy="1241"/>
          </a:xfrm>
        </p:grpSpPr>
        <p:pic>
          <p:nvPicPr>
            <p:cNvPr id="2097228" name="图片 11" descr="书本"/>
            <p:cNvPicPr>
              <a:picLocks noChangeAspect="1"/>
            </p:cNvPicPr>
            <p:nvPr/>
          </p:nvPicPr>
          <p:blipFill>
            <a:blip r:embed="rId4"/>
            <a:stretch>
              <a:fillRect/>
            </a:stretch>
          </p:blipFill>
          <p:spPr>
            <a:xfrm>
              <a:off x="9715" y="6557"/>
              <a:ext cx="1113" cy="1113"/>
            </a:xfrm>
            <a:prstGeom prst="rect">
              <a:avLst/>
            </a:prstGeom>
          </p:spPr>
        </p:pic>
        <p:pic>
          <p:nvPicPr>
            <p:cNvPr id="2097229" name="图片 13" descr="头脑，聪明，灯泡"/>
            <p:cNvPicPr>
              <a:picLocks noChangeAspect="1"/>
            </p:cNvPicPr>
            <p:nvPr/>
          </p:nvPicPr>
          <p:blipFill>
            <a:blip r:embed="rId5"/>
            <a:stretch>
              <a:fillRect/>
            </a:stretch>
          </p:blipFill>
          <p:spPr>
            <a:xfrm>
              <a:off x="11827" y="6428"/>
              <a:ext cx="1172" cy="1172"/>
            </a:xfrm>
            <a:prstGeom prst="rect">
              <a:avLst/>
            </a:prstGeom>
          </p:spPr>
        </p:pic>
        <p:sp>
          <p:nvSpPr>
            <p:cNvPr id="1048900" name="右箭头 16"/>
            <p:cNvSpPr/>
            <p:nvPr/>
          </p:nvSpPr>
          <p:spPr>
            <a:xfrm>
              <a:off x="10884" y="6948"/>
              <a:ext cx="861" cy="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6" name="组合 21"/>
          <p:cNvGrpSpPr/>
          <p:nvPr/>
        </p:nvGrpSpPr>
        <p:grpSpPr>
          <a:xfrm>
            <a:off x="5077460" y="2919095"/>
            <a:ext cx="2011680" cy="706120"/>
            <a:chOff x="9715" y="4478"/>
            <a:chExt cx="3168" cy="1112"/>
          </a:xfrm>
        </p:grpSpPr>
        <p:grpSp>
          <p:nvGrpSpPr>
            <p:cNvPr id="157" name="组合 20"/>
            <p:cNvGrpSpPr/>
            <p:nvPr/>
          </p:nvGrpSpPr>
          <p:grpSpPr>
            <a:xfrm>
              <a:off x="9715" y="4478"/>
              <a:ext cx="3169" cy="1113"/>
              <a:chOff x="9715" y="4478"/>
              <a:chExt cx="3169" cy="1113"/>
            </a:xfrm>
          </p:grpSpPr>
          <p:pic>
            <p:nvPicPr>
              <p:cNvPr id="2097230" name="图片 4" descr="团伙群体,组织群体,聚集,多人,结伴,结伙,同行"/>
              <p:cNvPicPr>
                <a:picLocks noChangeAspect="1"/>
              </p:cNvPicPr>
              <p:nvPr/>
            </p:nvPicPr>
            <p:blipFill>
              <a:blip r:embed="rId6"/>
              <a:stretch>
                <a:fillRect/>
              </a:stretch>
            </p:blipFill>
            <p:spPr>
              <a:xfrm>
                <a:off x="11800" y="4507"/>
                <a:ext cx="1084" cy="1084"/>
              </a:xfrm>
              <a:prstGeom prst="rect">
                <a:avLst/>
              </a:prstGeom>
            </p:spPr>
          </p:pic>
          <p:pic>
            <p:nvPicPr>
              <p:cNvPr id="2097231" name="图片 9" descr="用户组,组织群体,聚集,多人,结伴,结伙,同行"/>
              <p:cNvPicPr>
                <a:picLocks noChangeAspect="1"/>
              </p:cNvPicPr>
              <p:nvPr/>
            </p:nvPicPr>
            <p:blipFill>
              <a:blip r:embed="rId7"/>
              <a:stretch>
                <a:fillRect/>
              </a:stretch>
            </p:blipFill>
            <p:spPr>
              <a:xfrm>
                <a:off x="9715" y="4478"/>
                <a:ext cx="1113" cy="1113"/>
              </a:xfrm>
              <a:prstGeom prst="rect">
                <a:avLst/>
              </a:prstGeom>
            </p:spPr>
          </p:pic>
        </p:grpSp>
        <p:sp>
          <p:nvSpPr>
            <p:cNvPr id="1048901" name="右箭头 17"/>
            <p:cNvSpPr/>
            <p:nvPr/>
          </p:nvSpPr>
          <p:spPr>
            <a:xfrm>
              <a:off x="10828" y="4867"/>
              <a:ext cx="861" cy="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22"/>
          <p:cNvGrpSpPr/>
          <p:nvPr/>
        </p:nvGrpSpPr>
        <p:grpSpPr>
          <a:xfrm>
            <a:off x="6595745" y="1315720"/>
            <a:ext cx="2141855" cy="990600"/>
            <a:chOff x="10880" y="1248"/>
            <a:chExt cx="3373" cy="1560"/>
          </a:xfrm>
        </p:grpSpPr>
        <p:pic>
          <p:nvPicPr>
            <p:cNvPr id="2097232" name="图片 14" descr="ipr_全程托管-35"/>
            <p:cNvPicPr>
              <a:picLocks noChangeAspect="1"/>
            </p:cNvPicPr>
            <p:nvPr/>
          </p:nvPicPr>
          <p:blipFill>
            <a:blip r:embed="rId8"/>
            <a:stretch>
              <a:fillRect/>
            </a:stretch>
          </p:blipFill>
          <p:spPr>
            <a:xfrm>
              <a:off x="12693" y="1248"/>
              <a:ext cx="1561" cy="1561"/>
            </a:xfrm>
            <a:prstGeom prst="rect">
              <a:avLst/>
            </a:prstGeom>
          </p:spPr>
        </p:pic>
        <p:pic>
          <p:nvPicPr>
            <p:cNvPr id="2097233" name="图片 15" descr="星级零星"/>
            <p:cNvPicPr>
              <a:picLocks noChangeAspect="1"/>
            </p:cNvPicPr>
            <p:nvPr/>
          </p:nvPicPr>
          <p:blipFill>
            <a:blip r:embed="rId9"/>
            <a:stretch>
              <a:fillRect/>
            </a:stretch>
          </p:blipFill>
          <p:spPr>
            <a:xfrm>
              <a:off x="10880" y="1364"/>
              <a:ext cx="1143" cy="1143"/>
            </a:xfrm>
            <a:prstGeom prst="rect">
              <a:avLst/>
            </a:prstGeom>
          </p:spPr>
        </p:pic>
        <p:sp>
          <p:nvSpPr>
            <p:cNvPr id="1048902" name="右箭头 18"/>
            <p:cNvSpPr/>
            <p:nvPr/>
          </p:nvSpPr>
          <p:spPr>
            <a:xfrm>
              <a:off x="12023" y="1811"/>
              <a:ext cx="861" cy="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899"/>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48896"/>
                                        </p:tgtEl>
                                        <p:attrNameLst>
                                          <p:attrName>style.visibility</p:attrName>
                                        </p:attrNameLst>
                                      </p:cBhvr>
                                      <p:to>
                                        <p:strVal val="visible"/>
                                      </p:to>
                                    </p:set>
                                    <p:animEffect transition="in" filter="blinds(horizontal)">
                                      <p:cBhvr>
                                        <p:cTn id="11" dur="500"/>
                                        <p:tgtEl>
                                          <p:spTgt spid="1048896"/>
                                        </p:tgtEl>
                                      </p:cBhvr>
                                    </p:animEffect>
                                  </p:childTnLst>
                                </p:cTn>
                              </p:par>
                              <p:par>
                                <p:cTn id="12" presetID="1" presetClass="entr" presetSubtype="0" fill="hold" nodeType="withEffect">
                                  <p:stCondLst>
                                    <p:cond delay="0"/>
                                  </p:stCondLst>
                                  <p:childTnLst>
                                    <p:set>
                                      <p:cBhvr>
                                        <p:cTn id="13" dur="1" fill="hold">
                                          <p:stCondLst>
                                            <p:cond delay="0"/>
                                          </p:stCondLst>
                                        </p:cTn>
                                        <p:tgtEl>
                                          <p:spTgt spid="1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48897"/>
                                        </p:tgtEl>
                                        <p:attrNameLst>
                                          <p:attrName>style.visibility</p:attrName>
                                        </p:attrNameLst>
                                      </p:cBhvr>
                                      <p:to>
                                        <p:strVal val="visible"/>
                                      </p:to>
                                    </p:set>
                                    <p:animEffect transition="in" filter="randombar(horizontal)">
                                      <p:cBhvr>
                                        <p:cTn id="18" dur="500"/>
                                        <p:tgtEl>
                                          <p:spTgt spid="1048897"/>
                                        </p:tgtEl>
                                      </p:cBhvr>
                                    </p:animEffec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48898"/>
                                        </p:tgtEl>
                                        <p:attrNameLst>
                                          <p:attrName>style.visibility</p:attrName>
                                        </p:attrNameLst>
                                      </p:cBhvr>
                                      <p:to>
                                        <p:strVal val="visible"/>
                                      </p:to>
                                    </p:set>
                                    <p:animEffect transition="in" filter="randombar(horizontal)">
                                      <p:cBhvr>
                                        <p:cTn id="25" dur="500"/>
                                        <p:tgtEl>
                                          <p:spTgt spid="1048898"/>
                                        </p:tgtEl>
                                      </p:cBhvr>
                                    </p:animEffect>
                                  </p:childTnLst>
                                </p:cTn>
                              </p:par>
                              <p:par>
                                <p:cTn id="26" presetID="1" presetClass="entr" presetSubtype="0" fill="hold" nodeType="withEffect">
                                  <p:stCondLst>
                                    <p:cond delay="0"/>
                                  </p:stCondLst>
                                  <p:childTnLst>
                                    <p:set>
                                      <p:cBhvr>
                                        <p:cTn id="27"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96" grpId="0"/>
      <p:bldP spid="1048897" grpId="0"/>
      <p:bldP spid="1048898" grpId="0"/>
      <p:bldP spid="1048899" grpId="0"/>
      <p:bldP spid="104889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3"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04" name="文本框 2"/>
          <p:cNvSpPr txBox="1"/>
          <p:nvPr/>
        </p:nvSpPr>
        <p:spPr>
          <a:xfrm>
            <a:off x="316865" y="950595"/>
            <a:ext cx="6424930" cy="368300"/>
          </a:xfrm>
          <a:prstGeom prst="rect">
            <a:avLst/>
          </a:prstGeom>
          <a:noFill/>
        </p:spPr>
        <p:txBody>
          <a:bodyPr wrap="square" rtlCol="0">
            <a:spAutoFit/>
          </a:bodyPr>
          <a:lstStyle/>
          <a:p>
            <a:pPr algn="l"/>
            <a:r>
              <a:rPr lang="en-US" altLang="zh-CN" sz="1800" b="1"/>
              <a:t>1.</a:t>
            </a:r>
            <a:r>
              <a:rPr lang="zh-CN" altLang="en-US" sz="1800" b="1"/>
              <a:t>知识立意：寻找博物馆（纪念馆）资源与国家课程的对接点</a:t>
            </a:r>
          </a:p>
        </p:txBody>
      </p:sp>
      <p:sp>
        <p:nvSpPr>
          <p:cNvPr id="1048905"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06" name="文本框 7"/>
          <p:cNvSpPr txBox="1"/>
          <p:nvPr/>
        </p:nvSpPr>
        <p:spPr>
          <a:xfrm>
            <a:off x="546100" y="467995"/>
            <a:ext cx="4419600" cy="33718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rPr>
              <a:t>教学目标：从知识立意到素养立意</a:t>
            </a:r>
          </a:p>
        </p:txBody>
      </p:sp>
      <p:pic>
        <p:nvPicPr>
          <p:cNvPr id="2097234" name="图片 9" descr="mmexport1658352010559_副本"/>
          <p:cNvPicPr>
            <a:picLocks noChangeAspect="1"/>
          </p:cNvPicPr>
          <p:nvPr/>
        </p:nvPicPr>
        <p:blipFill>
          <a:blip r:embed="rId2"/>
          <a:stretch>
            <a:fillRect/>
          </a:stretch>
        </p:blipFill>
        <p:spPr>
          <a:xfrm>
            <a:off x="6917055" y="0"/>
            <a:ext cx="1946910" cy="2594610"/>
          </a:xfrm>
          <a:prstGeom prst="rect">
            <a:avLst/>
          </a:prstGeom>
        </p:spPr>
      </p:pic>
      <p:grpSp>
        <p:nvGrpSpPr>
          <p:cNvPr id="160" name="组合 12"/>
          <p:cNvGrpSpPr/>
          <p:nvPr/>
        </p:nvGrpSpPr>
        <p:grpSpPr>
          <a:xfrm>
            <a:off x="546100" y="1494155"/>
            <a:ext cx="7976235" cy="3507105"/>
            <a:chOff x="860" y="2353"/>
            <a:chExt cx="12561" cy="5523"/>
          </a:xfrm>
        </p:grpSpPr>
        <p:sp>
          <p:nvSpPr>
            <p:cNvPr id="1048907" name="文本框 15"/>
            <p:cNvSpPr txBox="1"/>
            <p:nvPr/>
          </p:nvSpPr>
          <p:spPr>
            <a:xfrm>
              <a:off x="2372" y="2353"/>
              <a:ext cx="8245"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sz="1800" b="1"/>
                <a:t>2020</a:t>
              </a:r>
              <a:r>
                <a:rPr lang="zh-CN" altLang="en-US" sz="1800" b="1"/>
                <a:t>年</a:t>
              </a:r>
              <a:r>
                <a:rPr lang="en-US" altLang="zh-CN" sz="1800" b="1"/>
                <a:t>10</a:t>
              </a:r>
              <a:r>
                <a:rPr lang="zh-CN" altLang="en-US" sz="1800" b="1"/>
                <a:t>月</a:t>
              </a:r>
              <a:r>
                <a:rPr lang="en-US" altLang="zh-CN" sz="1800" b="1"/>
                <a:t>6</a:t>
              </a:r>
              <a:r>
                <a:rPr lang="zh-CN" altLang="en-US" sz="1800" b="1"/>
                <a:t>日，参观宁波博物馆</a:t>
              </a:r>
              <a:r>
                <a:rPr lang="en-US" altLang="zh-CN" sz="1800" b="1"/>
                <a:t>“</a:t>
              </a:r>
              <a:r>
                <a:rPr lang="zh-CN" altLang="en-US" sz="1800" b="1"/>
                <a:t>丝路走廊</a:t>
              </a:r>
              <a:r>
                <a:rPr lang="en-US" altLang="zh-CN" sz="1800" b="1"/>
                <a:t>”</a:t>
              </a:r>
              <a:r>
                <a:rPr lang="zh-CN" altLang="en-US" sz="1800" b="1"/>
                <a:t>临展</a:t>
              </a:r>
            </a:p>
          </p:txBody>
        </p:sp>
        <p:pic>
          <p:nvPicPr>
            <p:cNvPr id="2097235" name="图片 10" descr="IMG_20201101_151850"/>
            <p:cNvPicPr>
              <a:picLocks noChangeAspect="1"/>
            </p:cNvPicPr>
            <p:nvPr/>
          </p:nvPicPr>
          <p:blipFill>
            <a:blip r:embed="rId3"/>
            <a:stretch>
              <a:fillRect/>
            </a:stretch>
          </p:blipFill>
          <p:spPr>
            <a:xfrm>
              <a:off x="860" y="3209"/>
              <a:ext cx="6222" cy="4667"/>
            </a:xfrm>
            <a:prstGeom prst="rect">
              <a:avLst/>
            </a:prstGeom>
          </p:spPr>
        </p:pic>
        <p:pic>
          <p:nvPicPr>
            <p:cNvPr id="2097236" name="图片 11" descr="IMG_20201101_143223"/>
            <p:cNvPicPr>
              <a:picLocks noChangeAspect="1"/>
            </p:cNvPicPr>
            <p:nvPr/>
          </p:nvPicPr>
          <p:blipFill>
            <a:blip r:embed="rId4"/>
            <a:stretch>
              <a:fillRect/>
            </a:stretch>
          </p:blipFill>
          <p:spPr>
            <a:xfrm>
              <a:off x="8228" y="3855"/>
              <a:ext cx="5193" cy="389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0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48904"/>
                                        </p:tgtEl>
                                        <p:attrNameLst>
                                          <p:attrName>style.visibility</p:attrName>
                                        </p:attrNameLst>
                                      </p:cBhvr>
                                      <p:to>
                                        <p:strVal val="visible"/>
                                      </p:to>
                                    </p:set>
                                    <p:animEffect transition="in" filter="wipe(down)">
                                      <p:cBhvr>
                                        <p:cTn id="11" dur="500"/>
                                        <p:tgtEl>
                                          <p:spTgt spid="104890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097234"/>
                                        </p:tgtEl>
                                        <p:attrNameLst>
                                          <p:attrName>style.visibility</p:attrName>
                                        </p:attrNameLst>
                                      </p:cBhvr>
                                      <p:to>
                                        <p:strVal val="visible"/>
                                      </p:to>
                                    </p:set>
                                    <p:animEffect transition="in" filter="blinds(horizontal)">
                                      <p:cBhvr>
                                        <p:cTn id="16" dur="500"/>
                                        <p:tgtEl>
                                          <p:spTgt spid="20972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0"/>
                                        </p:tgtEl>
                                        <p:attrNameLst>
                                          <p:attrName>style.visibility</p:attrName>
                                        </p:attrNameLst>
                                      </p:cBhvr>
                                      <p:to>
                                        <p:strVal val="visible"/>
                                      </p:to>
                                    </p:set>
                                    <p:anim calcmode="lin" valueType="num">
                                      <p:cBhvr additive="base">
                                        <p:cTn id="21" dur="500" fill="hold"/>
                                        <p:tgtEl>
                                          <p:spTgt spid="160"/>
                                        </p:tgtEl>
                                        <p:attrNameLst>
                                          <p:attrName>ppt_x</p:attrName>
                                        </p:attrNameLst>
                                      </p:cBhvr>
                                      <p:tavLst>
                                        <p:tav tm="0">
                                          <p:val>
                                            <p:strVal val="#ppt_x"/>
                                          </p:val>
                                        </p:tav>
                                        <p:tav tm="100000">
                                          <p:val>
                                            <p:strVal val="#ppt_x"/>
                                          </p:val>
                                        </p:tav>
                                      </p:tavLst>
                                    </p:anim>
                                    <p:anim calcmode="lin" valueType="num">
                                      <p:cBhvr additive="base">
                                        <p:cTn id="22"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4" grpId="0"/>
      <p:bldP spid="10489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文本框 6"/>
          <p:cNvSpPr txBox="1">
            <a:spLocks noChangeArrowheads="1"/>
          </p:cNvSpPr>
          <p:nvPr/>
        </p:nvSpPr>
        <p:spPr bwMode="auto">
          <a:xfrm>
            <a:off x="546043" y="129276"/>
            <a:ext cx="260223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en-US" altLang="zh-CN" sz="2000">
                <a:solidFill>
                  <a:schemeClr val="accent3"/>
                </a:solidFill>
                <a:latin typeface="+mj-ea"/>
                <a:ea typeface="+mj-ea"/>
                <a:cs typeface="+mj-ea"/>
              </a:rPr>
              <a:t>2022</a:t>
            </a:r>
            <a:r>
              <a:rPr lang="zh-CN" altLang="en-US" sz="2000">
                <a:solidFill>
                  <a:schemeClr val="accent3"/>
                </a:solidFill>
                <a:latin typeface="+mj-ea"/>
                <a:ea typeface="+mj-ea"/>
                <a:cs typeface="+mj-ea"/>
              </a:rPr>
              <a:t>年山东卷第</a:t>
            </a:r>
            <a:r>
              <a:rPr lang="en-US" altLang="zh-CN" sz="2000">
                <a:solidFill>
                  <a:schemeClr val="accent3"/>
                </a:solidFill>
                <a:latin typeface="+mj-ea"/>
                <a:ea typeface="+mj-ea"/>
                <a:cs typeface="+mj-ea"/>
              </a:rPr>
              <a:t>18</a:t>
            </a:r>
            <a:r>
              <a:rPr lang="zh-CN" altLang="en-US" sz="2000">
                <a:solidFill>
                  <a:schemeClr val="accent3"/>
                </a:solidFill>
                <a:latin typeface="+mj-ea"/>
                <a:ea typeface="+mj-ea"/>
                <a:cs typeface="+mj-ea"/>
              </a:rPr>
              <a:t>题</a:t>
            </a:r>
          </a:p>
        </p:txBody>
      </p:sp>
      <p:sp>
        <p:nvSpPr>
          <p:cNvPr id="1048618" name="矩形 26"/>
          <p:cNvSpPr/>
          <p:nvPr/>
        </p:nvSpPr>
        <p:spPr>
          <a:xfrm>
            <a:off x="546043" y="529386"/>
            <a:ext cx="2418080" cy="337185"/>
          </a:xfrm>
          <a:prstGeom prst="rect">
            <a:avLst/>
          </a:prstGeom>
        </p:spPr>
        <p:txBody>
          <a:bodyPr wrap="none">
            <a:spAutoFit/>
          </a:bodyPr>
          <a:lstStyle/>
          <a:p>
            <a:pPr lvl="0" algn="l" fontAlgn="base">
              <a:spcBef>
                <a:spcPct val="0"/>
              </a:spcBef>
              <a:spcAft>
                <a:spcPct val="0"/>
              </a:spcAft>
            </a:pPr>
            <a:r>
              <a:rPr lang="en-US" altLang="zh-CN" sz="1600">
                <a:solidFill>
                  <a:schemeClr val="accent3"/>
                </a:solidFill>
                <a:latin typeface="+mj-ea"/>
                <a:ea typeface="+mj-ea"/>
              </a:rPr>
              <a:t>历史的透视：一幅宣传画</a:t>
            </a:r>
          </a:p>
        </p:txBody>
      </p:sp>
      <p:sp>
        <p:nvSpPr>
          <p:cNvPr id="1048619"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2" name="图片 2" descr="图片1"/>
          <p:cNvPicPr>
            <a:picLocks noChangeAspect="1"/>
          </p:cNvPicPr>
          <p:nvPr/>
        </p:nvPicPr>
        <p:blipFill>
          <a:blip r:embed="rId2"/>
          <a:stretch>
            <a:fillRect/>
          </a:stretch>
        </p:blipFill>
        <p:spPr>
          <a:xfrm>
            <a:off x="284480" y="1038225"/>
            <a:ext cx="5443855" cy="3598545"/>
          </a:xfrm>
          <a:prstGeom prst="rect">
            <a:avLst/>
          </a:prstGeom>
        </p:spPr>
      </p:pic>
      <p:sp>
        <p:nvSpPr>
          <p:cNvPr id="1048620" name="文本框 4"/>
          <p:cNvSpPr txBox="1"/>
          <p:nvPr/>
        </p:nvSpPr>
        <p:spPr>
          <a:xfrm>
            <a:off x="5940425" y="2575560"/>
            <a:ext cx="2883535" cy="2021841"/>
          </a:xfrm>
          <a:prstGeom prst="rect">
            <a:avLst/>
          </a:prstGeom>
          <a:noFill/>
        </p:spPr>
        <p:txBody>
          <a:bodyPr wrap="square" rtlCol="0">
            <a:spAutoFit/>
          </a:bodyPr>
          <a:lstStyle/>
          <a:p>
            <a:pPr algn="l"/>
            <a:r>
              <a:rPr lang="zh-CN" altLang="en-US" sz="1600">
                <a:latin typeface="汉仪颜楷简" panose="00020600040101010101" charset="-122"/>
                <a:ea typeface="汉仪颜楷简" panose="00020600040101010101" charset="-122"/>
                <a:cs typeface="汉仪颜楷简" panose="00020600040101010101" charset="-122"/>
              </a:rPr>
              <a:t>图5 《工人新村》（1952年，孙佳桐 何正慈作）</a:t>
            </a:r>
          </a:p>
          <a:p>
            <a:pPr algn="l"/>
            <a:r>
              <a:rPr lang="zh-CN" altLang="en-US" sz="1600">
                <a:latin typeface="汉仪颜楷简" panose="00020600040101010101" charset="-122"/>
                <a:ea typeface="汉仪颜楷简" panose="00020600040101010101" charset="-122"/>
                <a:cs typeface="汉仪颜楷简" panose="00020600040101010101" charset="-122"/>
              </a:rPr>
              <a:t>结合所学知识，以“《工人新村》赏析”为题写一则历史短文。（14分）</a:t>
            </a:r>
          </a:p>
          <a:p>
            <a:pPr algn="l"/>
            <a:r>
              <a:rPr lang="zh-CN" altLang="en-US" sz="1600">
                <a:latin typeface="汉仪颜楷简" panose="00020600040101010101" charset="-122"/>
                <a:ea typeface="汉仪颜楷简" panose="00020600040101010101" charset="-122"/>
                <a:cs typeface="汉仪颜楷简" panose="00020600040101010101" charset="-122"/>
              </a:rPr>
              <a:t>（要求：表述成文，叙述完整；立论正确，史论结合；逻辑严密，条理清晰。）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61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8" grpId="0"/>
      <p:bldP spid="104861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组合 27"/>
          <p:cNvGrpSpPr/>
          <p:nvPr/>
        </p:nvGrpSpPr>
        <p:grpSpPr>
          <a:xfrm>
            <a:off x="5649278" y="431800"/>
            <a:ext cx="3159125" cy="2401888"/>
            <a:chOff x="844110" y="1279698"/>
            <a:chExt cx="3419259" cy="2956955"/>
          </a:xfrm>
        </p:grpSpPr>
        <p:pic>
          <p:nvPicPr>
            <p:cNvPr id="2097237" name="图片 28"/>
            <p:cNvPicPr>
              <a:picLocks noChangeAspect="1"/>
            </p:cNvPicPr>
            <p:nvPr/>
          </p:nvPicPr>
          <p:blipFill>
            <a:blip r:embed="rId2"/>
            <a:srcRect b="29736"/>
            <a:stretch>
              <a:fillRect/>
            </a:stretch>
          </p:blipFill>
          <p:spPr>
            <a:xfrm>
              <a:off x="844110" y="1279698"/>
              <a:ext cx="3419259" cy="2956955"/>
            </a:xfrm>
            <a:prstGeom prst="rect">
              <a:avLst/>
            </a:prstGeom>
            <a:noFill/>
            <a:ln w="9525" cap="flat" cmpd="sng">
              <a:solidFill>
                <a:schemeClr val="tx1"/>
              </a:solidFill>
              <a:prstDash val="solid"/>
              <a:miter/>
              <a:headEnd type="none" w="med" len="med"/>
              <a:tailEnd type="none" w="med" len="med"/>
            </a:ln>
          </p:spPr>
        </p:pic>
        <p:sp>
          <p:nvSpPr>
            <p:cNvPr id="1048908" name="矩形 29"/>
            <p:cNvSpPr/>
            <p:nvPr/>
          </p:nvSpPr>
          <p:spPr>
            <a:xfrm>
              <a:off x="874007" y="1339785"/>
              <a:ext cx="496144" cy="2364001"/>
            </a:xfrm>
            <a:prstGeom prst="rect">
              <a:avLst/>
            </a:prstGeom>
            <a:noFill/>
            <a:ln w="9525">
              <a:noFill/>
            </a:ln>
          </p:spPr>
          <p:txBody>
            <a:bodyPr>
              <a:spAutoFit/>
            </a:bodyPr>
            <a:lstStyle/>
            <a:p>
              <a:r>
                <a:rPr lang="zh-CN" altLang="en-US" sz="1400" b="1" dirty="0">
                  <a:solidFill>
                    <a:schemeClr val="bg1"/>
                  </a:solidFill>
                  <a:latin typeface="Arial" panose="020B0604020202020204" pitchFamily="34" charset="0"/>
                </a:rPr>
                <a:t>八思巴文虎头银符牌</a:t>
              </a:r>
            </a:p>
          </p:txBody>
        </p:sp>
      </p:grpSp>
      <p:sp>
        <p:nvSpPr>
          <p:cNvPr id="1048909" name="文本框 3"/>
          <p:cNvSpPr txBox="1"/>
          <p:nvPr/>
        </p:nvSpPr>
        <p:spPr>
          <a:xfrm>
            <a:off x="5470525" y="3308350"/>
            <a:ext cx="3517265" cy="1014730"/>
          </a:xfrm>
          <a:prstGeom prst="rect">
            <a:avLst/>
          </a:prstGeom>
          <a:noFill/>
        </p:spPr>
        <p:txBody>
          <a:bodyPr wrap="square" rtlCol="0">
            <a:spAutoFit/>
          </a:bodyPr>
          <a:lstStyle/>
          <a:p>
            <a:pPr algn="ctr"/>
            <a:r>
              <a:rPr lang="zh-CN" altLang="en-US" sz="2000">
                <a:latin typeface="+mn-ea"/>
                <a:cs typeface="+mn-ea"/>
              </a:rPr>
              <a:t>《中外历史纲要》（上）</a:t>
            </a:r>
          </a:p>
          <a:p>
            <a:pPr algn="ctr"/>
            <a:r>
              <a:rPr lang="zh-CN" altLang="en-US" sz="2000">
                <a:latin typeface="+mn-ea"/>
                <a:cs typeface="+mn-ea"/>
              </a:rPr>
              <a:t>第</a:t>
            </a:r>
            <a:r>
              <a:rPr lang="en-US" altLang="zh-CN" sz="2000">
                <a:latin typeface="+mn-ea"/>
                <a:cs typeface="+mn-ea"/>
              </a:rPr>
              <a:t>12</a:t>
            </a:r>
            <a:r>
              <a:rPr lang="zh-CN" altLang="en-US" sz="2000">
                <a:latin typeface="+mn-ea"/>
                <a:cs typeface="+mn-ea"/>
              </a:rPr>
              <a:t>课《辽宋夏金元的文化》之</a:t>
            </a:r>
            <a:r>
              <a:rPr lang="en-US" altLang="zh-CN" sz="2000">
                <a:latin typeface="+mn-ea"/>
                <a:cs typeface="+mn-ea"/>
              </a:rPr>
              <a:t>“</a:t>
            </a:r>
            <a:r>
              <a:rPr lang="zh-CN" altLang="en-US" sz="2000">
                <a:latin typeface="+mn-ea"/>
                <a:cs typeface="+mn-ea"/>
              </a:rPr>
              <a:t>少数民族的文字</a:t>
            </a:r>
            <a:r>
              <a:rPr lang="en-US" altLang="zh-CN" sz="2000">
                <a:latin typeface="+mn-ea"/>
                <a:cs typeface="+mn-ea"/>
              </a:rPr>
              <a:t>”</a:t>
            </a:r>
          </a:p>
        </p:txBody>
      </p:sp>
      <p:pic>
        <p:nvPicPr>
          <p:cNvPr id="2097238" name="图片 2" descr="图片6"/>
          <p:cNvPicPr>
            <a:picLocks noChangeAspect="1"/>
          </p:cNvPicPr>
          <p:nvPr/>
        </p:nvPicPr>
        <p:blipFill>
          <a:blip r:embed="rId3"/>
          <a:stretch>
            <a:fillRect/>
          </a:stretch>
        </p:blipFill>
        <p:spPr>
          <a:xfrm>
            <a:off x="231140" y="431800"/>
            <a:ext cx="5187950" cy="38912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0"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1" name="文本框 2"/>
          <p:cNvSpPr txBox="1"/>
          <p:nvPr/>
        </p:nvSpPr>
        <p:spPr>
          <a:xfrm>
            <a:off x="316865" y="950595"/>
            <a:ext cx="7372985" cy="368300"/>
          </a:xfrm>
          <a:prstGeom prst="rect">
            <a:avLst/>
          </a:prstGeom>
          <a:noFill/>
        </p:spPr>
        <p:txBody>
          <a:bodyPr wrap="square" rtlCol="0">
            <a:spAutoFit/>
          </a:bodyPr>
          <a:lstStyle/>
          <a:p>
            <a:pPr algn="l"/>
            <a:r>
              <a:rPr lang="en-US" altLang="zh-CN" sz="1800" b="1"/>
              <a:t>2.</a:t>
            </a:r>
            <a:r>
              <a:rPr lang="zh-CN" altLang="en-US" sz="1800" b="1"/>
              <a:t>实践赋能：通过校外实践，对传统历史课堂进行拓展与延伸</a:t>
            </a:r>
          </a:p>
        </p:txBody>
      </p:sp>
      <p:sp>
        <p:nvSpPr>
          <p:cNvPr id="1048912"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13" name="文本框 7"/>
          <p:cNvSpPr txBox="1"/>
          <p:nvPr/>
        </p:nvSpPr>
        <p:spPr>
          <a:xfrm>
            <a:off x="546100" y="467995"/>
            <a:ext cx="4419600" cy="33718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rPr>
              <a:t>教学目标：从知识立意到素养立意</a:t>
            </a:r>
          </a:p>
        </p:txBody>
      </p:sp>
      <p:grpSp>
        <p:nvGrpSpPr>
          <p:cNvPr id="164" name="组合 5"/>
          <p:cNvGrpSpPr/>
          <p:nvPr/>
        </p:nvGrpSpPr>
        <p:grpSpPr>
          <a:xfrm>
            <a:off x="0" y="1464310"/>
            <a:ext cx="9042400" cy="3478530"/>
            <a:chOff x="15" y="2306"/>
            <a:chExt cx="14240" cy="5478"/>
          </a:xfrm>
        </p:grpSpPr>
        <p:sp>
          <p:nvSpPr>
            <p:cNvPr id="1048914" name="文本框 15"/>
            <p:cNvSpPr txBox="1"/>
            <p:nvPr/>
          </p:nvSpPr>
          <p:spPr>
            <a:xfrm>
              <a:off x="3180" y="2306"/>
              <a:ext cx="6830"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800" b="1"/>
                <a:t>2015</a:t>
              </a:r>
              <a:r>
                <a:rPr lang="zh-CN" altLang="en-US" sz="1800" b="1"/>
                <a:t>年</a:t>
              </a:r>
              <a:r>
                <a:rPr lang="en-US" sz="1800" b="1"/>
                <a:t>3</a:t>
              </a:r>
              <a:r>
                <a:rPr lang="zh-CN" altLang="en-US" sz="1800" b="1"/>
                <a:t>月</a:t>
              </a:r>
              <a:r>
                <a:rPr lang="en-US" altLang="zh-CN" sz="1800" b="1"/>
                <a:t>19</a:t>
              </a:r>
              <a:r>
                <a:rPr lang="zh-CN" altLang="en-US" sz="1800" b="1"/>
                <a:t>日，王应麟墓道模拟勘探</a:t>
              </a:r>
            </a:p>
          </p:txBody>
        </p:sp>
        <p:pic>
          <p:nvPicPr>
            <p:cNvPr id="2097239" name="图片 1" descr="QQ图片20220721053652"/>
            <p:cNvPicPr>
              <a:picLocks noChangeAspect="1"/>
            </p:cNvPicPr>
            <p:nvPr/>
          </p:nvPicPr>
          <p:blipFill>
            <a:blip r:embed="rId2"/>
            <a:stretch>
              <a:fillRect/>
            </a:stretch>
          </p:blipFill>
          <p:spPr>
            <a:xfrm>
              <a:off x="15" y="3115"/>
              <a:ext cx="7266" cy="4669"/>
            </a:xfrm>
            <a:prstGeom prst="rect">
              <a:avLst/>
            </a:prstGeom>
          </p:spPr>
        </p:pic>
        <p:pic>
          <p:nvPicPr>
            <p:cNvPr id="2097240" name="图片 4" descr="图片5"/>
            <p:cNvPicPr>
              <a:picLocks noChangeAspect="1"/>
            </p:cNvPicPr>
            <p:nvPr/>
          </p:nvPicPr>
          <p:blipFill>
            <a:blip r:embed="rId3"/>
            <a:stretch>
              <a:fillRect/>
            </a:stretch>
          </p:blipFill>
          <p:spPr>
            <a:xfrm>
              <a:off x="7281" y="3115"/>
              <a:ext cx="6974" cy="4646"/>
            </a:xfrm>
            <a:prstGeom prst="rect">
              <a:avLst/>
            </a:prstGeom>
          </p:spPr>
        </p:pic>
      </p:grpSp>
      <p:pic>
        <p:nvPicPr>
          <p:cNvPr id="2097241" name="图片 8" descr="QQ图片20220721060152"/>
          <p:cNvPicPr>
            <a:picLocks noChangeAspect="1"/>
          </p:cNvPicPr>
          <p:nvPr/>
        </p:nvPicPr>
        <p:blipFill>
          <a:blip r:embed="rId4"/>
          <a:stretch>
            <a:fillRect/>
          </a:stretch>
        </p:blipFill>
        <p:spPr>
          <a:xfrm>
            <a:off x="5744845" y="142240"/>
            <a:ext cx="2885440" cy="4785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13"/>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48911"/>
                                        </p:tgtEl>
                                        <p:attrNameLst>
                                          <p:attrName>style.visibility</p:attrName>
                                        </p:attrNameLst>
                                      </p:cBhvr>
                                      <p:to>
                                        <p:strVal val="visible"/>
                                      </p:to>
                                    </p:set>
                                    <p:animEffect transition="in" filter="wipe(down)">
                                      <p:cBhvr>
                                        <p:cTn id="11" dur="500"/>
                                        <p:tgtEl>
                                          <p:spTgt spid="10489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4"/>
                                        </p:tgtEl>
                                        <p:attrNameLst>
                                          <p:attrName>style.visibility</p:attrName>
                                        </p:attrNameLst>
                                      </p:cBhvr>
                                      <p:to>
                                        <p:strVal val="visible"/>
                                      </p:to>
                                    </p:set>
                                    <p:anim calcmode="lin" valueType="num">
                                      <p:cBhvr additive="base">
                                        <p:cTn id="16" dur="500" fill="hold"/>
                                        <p:tgtEl>
                                          <p:spTgt spid="164"/>
                                        </p:tgtEl>
                                        <p:attrNameLst>
                                          <p:attrName>ppt_x</p:attrName>
                                        </p:attrNameLst>
                                      </p:cBhvr>
                                      <p:tavLst>
                                        <p:tav tm="0">
                                          <p:val>
                                            <p:strVal val="#ppt_x"/>
                                          </p:val>
                                        </p:tav>
                                        <p:tav tm="100000">
                                          <p:val>
                                            <p:strVal val="#ppt_x"/>
                                          </p:val>
                                        </p:tav>
                                      </p:tavLst>
                                    </p:anim>
                                    <p:anim calcmode="lin" valueType="num">
                                      <p:cBhvr additive="base">
                                        <p:cTn id="17"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097241"/>
                                        </p:tgtEl>
                                        <p:attrNameLst>
                                          <p:attrName>style.visibility</p:attrName>
                                        </p:attrNameLst>
                                      </p:cBhvr>
                                      <p:to>
                                        <p:strVal val="visible"/>
                                      </p:to>
                                    </p:set>
                                    <p:anim calcmode="lin" valueType="num">
                                      <p:cBhvr additive="base">
                                        <p:cTn id="22" dur="500" fill="hold"/>
                                        <p:tgtEl>
                                          <p:spTgt spid="2097241"/>
                                        </p:tgtEl>
                                        <p:attrNameLst>
                                          <p:attrName>ppt_x</p:attrName>
                                        </p:attrNameLst>
                                      </p:cBhvr>
                                      <p:tavLst>
                                        <p:tav tm="0">
                                          <p:val>
                                            <p:strVal val="1+#ppt_w/2"/>
                                          </p:val>
                                        </p:tav>
                                        <p:tav tm="100000">
                                          <p:val>
                                            <p:strVal val="#ppt_x"/>
                                          </p:val>
                                        </p:tav>
                                      </p:tavLst>
                                    </p:anim>
                                    <p:anim calcmode="lin" valueType="num">
                                      <p:cBhvr additive="base">
                                        <p:cTn id="23" dur="500" fill="hold"/>
                                        <p:tgtEl>
                                          <p:spTgt spid="20972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11" grpId="0"/>
      <p:bldP spid="1048913" grpId="0"/>
      <p:bldP spid="104891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5"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16" name="文本框 2"/>
          <p:cNvSpPr txBox="1"/>
          <p:nvPr/>
        </p:nvSpPr>
        <p:spPr>
          <a:xfrm>
            <a:off x="316865" y="950595"/>
            <a:ext cx="6224270" cy="368300"/>
          </a:xfrm>
          <a:prstGeom prst="rect">
            <a:avLst/>
          </a:prstGeom>
          <a:noFill/>
        </p:spPr>
        <p:txBody>
          <a:bodyPr wrap="square" rtlCol="0">
            <a:spAutoFit/>
          </a:bodyPr>
          <a:lstStyle/>
          <a:p>
            <a:pPr algn="l"/>
            <a:r>
              <a:rPr lang="en-US" altLang="zh-CN" sz="1800" b="1"/>
              <a:t>3.</a:t>
            </a:r>
            <a:r>
              <a:rPr lang="zh-CN" altLang="en-US" sz="1800" b="1"/>
              <a:t>素养立意：通过跨学科的项目化研学，训练高阶思维</a:t>
            </a:r>
          </a:p>
        </p:txBody>
      </p:sp>
      <p:sp>
        <p:nvSpPr>
          <p:cNvPr id="1048917"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18" name="文本框 7"/>
          <p:cNvSpPr txBox="1"/>
          <p:nvPr/>
        </p:nvSpPr>
        <p:spPr>
          <a:xfrm>
            <a:off x="546100" y="467995"/>
            <a:ext cx="4419600" cy="33718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rPr>
              <a:t>教学目标：从知识立意到素养立意</a:t>
            </a:r>
          </a:p>
        </p:txBody>
      </p:sp>
      <p:grpSp>
        <p:nvGrpSpPr>
          <p:cNvPr id="166" name="组合 1"/>
          <p:cNvGrpSpPr/>
          <p:nvPr/>
        </p:nvGrpSpPr>
        <p:grpSpPr>
          <a:xfrm>
            <a:off x="190500" y="1464310"/>
            <a:ext cx="8391525" cy="3356610"/>
            <a:chOff x="300" y="2306"/>
            <a:chExt cx="13215" cy="5286"/>
          </a:xfrm>
        </p:grpSpPr>
        <p:sp>
          <p:nvSpPr>
            <p:cNvPr id="1048919" name="文本框 15"/>
            <p:cNvSpPr txBox="1"/>
            <p:nvPr/>
          </p:nvSpPr>
          <p:spPr>
            <a:xfrm>
              <a:off x="3256" y="2306"/>
              <a:ext cx="8595"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sz="1800" b="1"/>
                <a:t>2020</a:t>
              </a:r>
              <a:r>
                <a:rPr lang="zh-CN" altLang="en-US" sz="1800" b="1"/>
                <a:t>年</a:t>
              </a:r>
              <a:r>
                <a:rPr lang="en-US" altLang="zh-CN" sz="1800" b="1"/>
                <a:t>10</a:t>
              </a:r>
              <a:r>
                <a:rPr lang="zh-CN" altLang="en-US" sz="1800" b="1"/>
                <a:t>月</a:t>
              </a:r>
              <a:r>
                <a:rPr lang="en-US" altLang="zh-CN" sz="1800" b="1"/>
                <a:t>2</a:t>
              </a:r>
              <a:r>
                <a:rPr lang="zh-CN" altLang="en-US" sz="1800" b="1"/>
                <a:t>日，保古寺古建筑博物馆家乡文化研学</a:t>
              </a:r>
            </a:p>
          </p:txBody>
        </p:sp>
        <p:pic>
          <p:nvPicPr>
            <p:cNvPr id="2097242" name="图片 4"/>
            <p:cNvPicPr>
              <a:picLocks noChangeAspect="1"/>
            </p:cNvPicPr>
            <p:nvPr/>
          </p:nvPicPr>
          <p:blipFill>
            <a:blip r:embed="rId2" cstate="print"/>
            <a:stretch>
              <a:fillRect/>
            </a:stretch>
          </p:blipFill>
          <p:spPr>
            <a:xfrm>
              <a:off x="8615" y="2986"/>
              <a:ext cx="4900" cy="4606"/>
            </a:xfrm>
            <a:prstGeom prst="rect">
              <a:avLst/>
            </a:prstGeom>
          </p:spPr>
        </p:pic>
        <p:pic>
          <p:nvPicPr>
            <p:cNvPr id="2097243" name="图片 10" descr="QQ图片20220721060148"/>
            <p:cNvPicPr>
              <a:picLocks noChangeAspect="1"/>
            </p:cNvPicPr>
            <p:nvPr/>
          </p:nvPicPr>
          <p:blipFill>
            <a:blip r:embed="rId3"/>
            <a:stretch>
              <a:fillRect/>
            </a:stretch>
          </p:blipFill>
          <p:spPr>
            <a:xfrm>
              <a:off x="300" y="3115"/>
              <a:ext cx="7934" cy="445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1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48916"/>
                                        </p:tgtEl>
                                        <p:attrNameLst>
                                          <p:attrName>style.visibility</p:attrName>
                                        </p:attrNameLst>
                                      </p:cBhvr>
                                      <p:to>
                                        <p:strVal val="visible"/>
                                      </p:to>
                                    </p:set>
                                    <p:animEffect transition="in" filter="wipe(down)">
                                      <p:cBhvr>
                                        <p:cTn id="11" dur="500"/>
                                        <p:tgtEl>
                                          <p:spTgt spid="10489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6"/>
                                        </p:tgtEl>
                                        <p:attrNameLst>
                                          <p:attrName>style.visibility</p:attrName>
                                        </p:attrNameLst>
                                      </p:cBhvr>
                                      <p:to>
                                        <p:strVal val="visible"/>
                                      </p:to>
                                    </p:set>
                                    <p:anim calcmode="lin" valueType="num">
                                      <p:cBhvr additive="base">
                                        <p:cTn id="16" dur="500" fill="hold"/>
                                        <p:tgtEl>
                                          <p:spTgt spid="166"/>
                                        </p:tgtEl>
                                        <p:attrNameLst>
                                          <p:attrName>ppt_x</p:attrName>
                                        </p:attrNameLst>
                                      </p:cBhvr>
                                      <p:tavLst>
                                        <p:tav tm="0">
                                          <p:val>
                                            <p:strVal val="#ppt_x"/>
                                          </p:val>
                                        </p:tav>
                                        <p:tav tm="100000">
                                          <p:val>
                                            <p:strVal val="#ppt_x"/>
                                          </p:val>
                                        </p:tav>
                                      </p:tavLst>
                                    </p:anim>
                                    <p:anim calcmode="lin" valueType="num">
                                      <p:cBhvr additive="base">
                                        <p:cTn id="17"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16" grpId="0"/>
      <p:bldP spid="1048918" grpId="0"/>
      <p:bldP spid="104891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44" name="图片 9" descr="保国寺中学生任务单-1"/>
          <p:cNvPicPr>
            <a:picLocks noChangeAspect="1"/>
          </p:cNvPicPr>
          <p:nvPr/>
        </p:nvPicPr>
        <p:blipFill>
          <a:blip r:embed="rId2"/>
          <a:srcRect l="12118" t="7975" r="11315" b="5963"/>
          <a:stretch>
            <a:fillRect/>
          </a:stretch>
        </p:blipFill>
        <p:spPr>
          <a:xfrm>
            <a:off x="156210" y="159385"/>
            <a:ext cx="3134995" cy="4984115"/>
          </a:xfrm>
          <a:prstGeom prst="rect">
            <a:avLst/>
          </a:prstGeom>
        </p:spPr>
      </p:pic>
      <p:pic>
        <p:nvPicPr>
          <p:cNvPr id="2097245" name="图片 1" descr="保国寺中学生任务单-2"/>
          <p:cNvPicPr>
            <a:picLocks noChangeAspect="1"/>
          </p:cNvPicPr>
          <p:nvPr/>
        </p:nvPicPr>
        <p:blipFill>
          <a:blip r:embed="rId3"/>
          <a:srcRect l="11909" t="5654" r="9045" b="5086"/>
          <a:stretch>
            <a:fillRect/>
          </a:stretch>
        </p:blipFill>
        <p:spPr>
          <a:xfrm>
            <a:off x="1976755" y="147320"/>
            <a:ext cx="3128645" cy="4996180"/>
          </a:xfrm>
          <a:prstGeom prst="rect">
            <a:avLst/>
          </a:prstGeom>
        </p:spPr>
      </p:pic>
      <p:pic>
        <p:nvPicPr>
          <p:cNvPr id="2097246" name="图片 2" descr="保国寺中学生任务单-3"/>
          <p:cNvPicPr>
            <a:picLocks noChangeAspect="1"/>
          </p:cNvPicPr>
          <p:nvPr/>
        </p:nvPicPr>
        <p:blipFill>
          <a:blip r:embed="rId4"/>
          <a:srcRect l="11666" t="6601" r="8837" b="5700"/>
          <a:stretch>
            <a:fillRect/>
          </a:stretch>
        </p:blipFill>
        <p:spPr>
          <a:xfrm>
            <a:off x="3895090" y="159385"/>
            <a:ext cx="3107690" cy="4984115"/>
          </a:xfrm>
          <a:prstGeom prst="rect">
            <a:avLst/>
          </a:prstGeom>
        </p:spPr>
      </p:pic>
      <p:pic>
        <p:nvPicPr>
          <p:cNvPr id="2097247" name="图片 3" descr="保国寺中学生任务单-4"/>
          <p:cNvPicPr>
            <a:picLocks noChangeAspect="1"/>
          </p:cNvPicPr>
          <p:nvPr/>
        </p:nvPicPr>
        <p:blipFill>
          <a:blip r:embed="rId5"/>
          <a:srcRect l="13062" t="7021" r="9699" b="5337"/>
          <a:stretch>
            <a:fillRect/>
          </a:stretch>
        </p:blipFill>
        <p:spPr>
          <a:xfrm>
            <a:off x="6000750" y="147320"/>
            <a:ext cx="2888615" cy="4911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97245"/>
                                        </p:tgtEl>
                                        <p:attrNameLst>
                                          <p:attrName>style.visibility</p:attrName>
                                        </p:attrNameLst>
                                      </p:cBhvr>
                                      <p:to>
                                        <p:strVal val="visible"/>
                                      </p:to>
                                    </p:set>
                                    <p:anim calcmode="lin" valueType="num">
                                      <p:cBhvr additive="base">
                                        <p:cTn id="7" dur="500" fill="hold"/>
                                        <p:tgtEl>
                                          <p:spTgt spid="2097245"/>
                                        </p:tgtEl>
                                        <p:attrNameLst>
                                          <p:attrName>ppt_x</p:attrName>
                                        </p:attrNameLst>
                                      </p:cBhvr>
                                      <p:tavLst>
                                        <p:tav tm="0">
                                          <p:val>
                                            <p:strVal val="1+#ppt_w/2"/>
                                          </p:val>
                                        </p:tav>
                                        <p:tav tm="100000">
                                          <p:val>
                                            <p:strVal val="#ppt_x"/>
                                          </p:val>
                                        </p:tav>
                                      </p:tavLst>
                                    </p:anim>
                                    <p:anim calcmode="lin" valueType="num">
                                      <p:cBhvr additive="base">
                                        <p:cTn id="8" dur="500" fill="hold"/>
                                        <p:tgtEl>
                                          <p:spTgt spid="20972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97246"/>
                                        </p:tgtEl>
                                        <p:attrNameLst>
                                          <p:attrName>style.visibility</p:attrName>
                                        </p:attrNameLst>
                                      </p:cBhvr>
                                      <p:to>
                                        <p:strVal val="visible"/>
                                      </p:to>
                                    </p:set>
                                    <p:anim calcmode="lin" valueType="num">
                                      <p:cBhvr additive="base">
                                        <p:cTn id="13" dur="500" fill="hold"/>
                                        <p:tgtEl>
                                          <p:spTgt spid="2097246"/>
                                        </p:tgtEl>
                                        <p:attrNameLst>
                                          <p:attrName>ppt_x</p:attrName>
                                        </p:attrNameLst>
                                      </p:cBhvr>
                                      <p:tavLst>
                                        <p:tav tm="0">
                                          <p:val>
                                            <p:strVal val="1+#ppt_w/2"/>
                                          </p:val>
                                        </p:tav>
                                        <p:tav tm="100000">
                                          <p:val>
                                            <p:strVal val="#ppt_x"/>
                                          </p:val>
                                        </p:tav>
                                      </p:tavLst>
                                    </p:anim>
                                    <p:anim calcmode="lin" valueType="num">
                                      <p:cBhvr additive="base">
                                        <p:cTn id="14" dur="500" fill="hold"/>
                                        <p:tgtEl>
                                          <p:spTgt spid="20972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097247"/>
                                        </p:tgtEl>
                                        <p:attrNameLst>
                                          <p:attrName>style.visibility</p:attrName>
                                        </p:attrNameLst>
                                      </p:cBhvr>
                                      <p:to>
                                        <p:strVal val="visible"/>
                                      </p:to>
                                    </p:set>
                                    <p:anim calcmode="lin" valueType="num">
                                      <p:cBhvr additive="base">
                                        <p:cTn id="19" dur="500" fill="hold"/>
                                        <p:tgtEl>
                                          <p:spTgt spid="2097247"/>
                                        </p:tgtEl>
                                        <p:attrNameLst>
                                          <p:attrName>ppt_x</p:attrName>
                                        </p:attrNameLst>
                                      </p:cBhvr>
                                      <p:tavLst>
                                        <p:tav tm="0">
                                          <p:val>
                                            <p:strVal val="1+#ppt_w/2"/>
                                          </p:val>
                                        </p:tav>
                                        <p:tav tm="100000">
                                          <p:val>
                                            <p:strVal val="#ppt_x"/>
                                          </p:val>
                                        </p:tav>
                                      </p:tavLst>
                                    </p:anim>
                                    <p:anim calcmode="lin" valueType="num">
                                      <p:cBhvr additive="base">
                                        <p:cTn id="20" dur="500" fill="hold"/>
                                        <p:tgtEl>
                                          <p:spTgt spid="20972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0" name="文本框 8"/>
          <p:cNvSpPr txBox="1"/>
          <p:nvPr/>
        </p:nvSpPr>
        <p:spPr>
          <a:xfrm>
            <a:off x="273050" y="672465"/>
            <a:ext cx="6473190" cy="38125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auto">
              <a:lnSpc>
                <a:spcPct val="170000"/>
              </a:lnSpc>
            </a:pPr>
            <a:r>
              <a:rPr lang="en-US" altLang="zh-CN" sz="2000"/>
              <a:t>       </a:t>
            </a:r>
            <a:r>
              <a:rPr lang="en-US" altLang="zh-CN" sz="2000">
                <a:latin typeface="方正北魏楷书简体" panose="03000509000000000000" charset="-122"/>
                <a:ea typeface="方正北魏楷书简体" panose="03000509000000000000" charset="-122"/>
                <a:cs typeface="方正北魏楷书简体" panose="03000509000000000000" charset="-122"/>
              </a:rPr>
              <a:t>  </a:t>
            </a:r>
            <a:r>
              <a:rPr lang="zh-CN" altLang="en-US" sz="1800">
                <a:solidFill>
                  <a:schemeClr val="tx1"/>
                </a:solidFill>
                <a:latin typeface="方正北魏楷书简体" panose="03000509000000000000" charset="-122"/>
                <a:ea typeface="方正北魏楷书简体" panose="03000509000000000000" charset="-122"/>
                <a:cs typeface="方正北魏楷书简体" panose="03000509000000000000" charset="-122"/>
              </a:rPr>
              <a:t>项目化学习在一开始就用具有挑战性的问题创造</a:t>
            </a:r>
            <a:r>
              <a:rPr lang="zh-CN" altLang="en-US" sz="1800">
                <a:solidFill>
                  <a:srgbClr val="FF0000"/>
                </a:solidFill>
                <a:latin typeface="方正北魏楷书简体" panose="03000509000000000000" charset="-122"/>
                <a:ea typeface="方正北魏楷书简体" panose="03000509000000000000" charset="-122"/>
                <a:cs typeface="方正北魏楷书简体" panose="03000509000000000000" charset="-122"/>
              </a:rPr>
              <a:t>高阶思维</a:t>
            </a:r>
            <a:r>
              <a:rPr lang="zh-CN" altLang="en-US" sz="1800">
                <a:solidFill>
                  <a:schemeClr val="tx1"/>
                </a:solidFill>
                <a:latin typeface="方正北魏楷书简体" panose="03000509000000000000" charset="-122"/>
                <a:ea typeface="方正北魏楷书简体" panose="03000509000000000000" charset="-122"/>
                <a:cs typeface="方正北魏楷书简体" panose="03000509000000000000" charset="-122"/>
              </a:rPr>
              <a:t>的情境和学习的内动力，明确对学生提出带有问题解决、创造、系统推理分析等高阶认知策略的项目任务，让学生在强大的驱动性问题所产生的内动力中去创造一个真实的产品。在完成作品的过程中，在与各种材料和文本的互动中，学生再来进行</a:t>
            </a:r>
            <a:r>
              <a:rPr lang="zh-CN" altLang="en-US" sz="1800">
                <a:solidFill>
                  <a:srgbClr val="FF0000"/>
                </a:solidFill>
                <a:latin typeface="方正北魏楷书简体" panose="03000509000000000000" charset="-122"/>
                <a:ea typeface="方正北魏楷书简体" panose="03000509000000000000" charset="-122"/>
                <a:cs typeface="方正北魏楷书简体" panose="03000509000000000000" charset="-122"/>
              </a:rPr>
              <a:t>低阶的学习</a:t>
            </a:r>
            <a:r>
              <a:rPr lang="zh-CN" altLang="en-US" sz="1800">
                <a:solidFill>
                  <a:schemeClr val="tx1"/>
                </a:solidFill>
                <a:latin typeface="方正北魏楷书简体" panose="03000509000000000000" charset="-122"/>
                <a:ea typeface="方正北魏楷书简体" panose="03000509000000000000" charset="-122"/>
                <a:cs typeface="方正北魏楷书简体" panose="03000509000000000000" charset="-122"/>
              </a:rPr>
              <a:t>，主动识记、查找信息，将信息组织化，巩固和理解信息，形成完成这一产品所需要的知识网络和技能准备。</a:t>
            </a:r>
          </a:p>
          <a:p>
            <a:pPr algn="l" fontAlgn="auto">
              <a:lnSpc>
                <a:spcPct val="170000"/>
              </a:lnSpc>
            </a:pPr>
            <a:r>
              <a:rPr lang="zh-CN" altLang="en-US" sz="1800">
                <a:solidFill>
                  <a:schemeClr val="tx1"/>
                </a:solidFill>
                <a:latin typeface="方正北魏楷书简体" panose="03000509000000000000" charset="-122"/>
                <a:ea typeface="方正北魏楷书简体" panose="03000509000000000000" charset="-122"/>
                <a:cs typeface="方正北魏楷书简体" panose="03000509000000000000" charset="-122"/>
              </a:rPr>
              <a:t>             ——夏雪梅《素养时代的项目化学习如何设计》</a:t>
            </a:r>
          </a:p>
        </p:txBody>
      </p:sp>
      <p:sp>
        <p:nvSpPr>
          <p:cNvPr id="1048921" name="椭圆 3"/>
          <p:cNvSpPr/>
          <p:nvPr/>
        </p:nvSpPr>
        <p:spPr>
          <a:xfrm>
            <a:off x="7047865" y="1405890"/>
            <a:ext cx="1581150" cy="2854325"/>
          </a:xfrm>
          <a:prstGeom prst="ellipse">
            <a:avLst/>
          </a:prstGeom>
          <a:solidFill>
            <a:schemeClr val="accent3">
              <a:alpha val="4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400"/>
          </a:p>
        </p:txBody>
      </p:sp>
      <p:sp>
        <p:nvSpPr>
          <p:cNvPr id="1048922" name="椭圆 2"/>
          <p:cNvSpPr/>
          <p:nvPr/>
        </p:nvSpPr>
        <p:spPr>
          <a:xfrm>
            <a:off x="7412990" y="3234690"/>
            <a:ext cx="850900" cy="91821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b="1"/>
              <a:t>低阶能力</a:t>
            </a:r>
          </a:p>
        </p:txBody>
      </p:sp>
      <p:sp>
        <p:nvSpPr>
          <p:cNvPr id="1048923" name="文本框 1"/>
          <p:cNvSpPr txBox="1"/>
          <p:nvPr/>
        </p:nvSpPr>
        <p:spPr>
          <a:xfrm>
            <a:off x="7414895" y="2038350"/>
            <a:ext cx="937260" cy="802640"/>
          </a:xfrm>
          <a:prstGeom prst="rect">
            <a:avLst/>
          </a:prstGeom>
          <a:noFill/>
        </p:spPr>
        <p:txBody>
          <a:bodyPr wrap="square" rtlCol="0">
            <a:spAutoFit/>
          </a:bodyPr>
          <a:lstStyle/>
          <a:p>
            <a:r>
              <a:rPr lang="zh-CN" altLang="en-US" sz="2400" b="1">
                <a:solidFill>
                  <a:schemeClr val="bg1"/>
                </a:solidFill>
              </a:rPr>
              <a:t>高阶思维</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4"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25"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26" name="文本框 7"/>
          <p:cNvSpPr txBox="1"/>
          <p:nvPr/>
        </p:nvSpPr>
        <p:spPr>
          <a:xfrm>
            <a:off x="546100" y="467995"/>
            <a:ext cx="4419600" cy="58356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sym typeface="+mn-ea"/>
              </a:rPr>
              <a:t>教学对象：从个别学生到全体学生</a:t>
            </a:r>
            <a:endParaRPr lang="zh-CN" sz="1600">
              <a:solidFill>
                <a:schemeClr val="accent3"/>
              </a:solidFill>
              <a:latin typeface="+mj-lt"/>
              <a:ea typeface="微软雅黑" panose="020B0503020204020204" pitchFamily="34" charset="-122"/>
            </a:endParaRPr>
          </a:p>
          <a:p>
            <a:pPr algn="l">
              <a:buClrTx/>
              <a:buSzTx/>
              <a:buFontTx/>
            </a:pPr>
            <a:endParaRPr lang="zh-CN" sz="1600">
              <a:solidFill>
                <a:schemeClr val="accent3"/>
              </a:solidFill>
              <a:latin typeface="+mj-lt"/>
              <a:ea typeface="微软雅黑" panose="020B0503020204020204" pitchFamily="34" charset="-122"/>
            </a:endParaRPr>
          </a:p>
        </p:txBody>
      </p:sp>
      <p:grpSp>
        <p:nvGrpSpPr>
          <p:cNvPr id="170" name="组合 10"/>
          <p:cNvGrpSpPr/>
          <p:nvPr/>
        </p:nvGrpSpPr>
        <p:grpSpPr>
          <a:xfrm>
            <a:off x="403225" y="969645"/>
            <a:ext cx="8200390" cy="3952875"/>
            <a:chOff x="635" y="1527"/>
            <a:chExt cx="12914" cy="6225"/>
          </a:xfrm>
        </p:grpSpPr>
        <p:sp>
          <p:nvSpPr>
            <p:cNvPr id="1048927" name="文本框 15"/>
            <p:cNvSpPr txBox="1"/>
            <p:nvPr/>
          </p:nvSpPr>
          <p:spPr>
            <a:xfrm>
              <a:off x="2831" y="1527"/>
              <a:ext cx="10571" cy="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sz="1800" b="1"/>
                <a:t>2021</a:t>
              </a:r>
              <a:r>
                <a:rPr lang="zh-CN" altLang="en-US" sz="1800" b="1"/>
                <a:t>年</a:t>
              </a:r>
              <a:r>
                <a:rPr lang="en-US" altLang="zh-CN" sz="1800" b="1"/>
                <a:t>10</a:t>
              </a:r>
              <a:r>
                <a:rPr lang="zh-CN" altLang="en-US" sz="1800" b="1"/>
                <a:t>月</a:t>
              </a:r>
              <a:r>
                <a:rPr lang="en-US" altLang="zh-CN" sz="1800" b="1"/>
                <a:t>5</a:t>
              </a:r>
              <a:r>
                <a:rPr lang="zh-CN" altLang="en-US" sz="1800" b="1"/>
                <a:t>日，宁波教育博物馆</a:t>
              </a:r>
              <a:r>
                <a:rPr lang="en-US" altLang="zh-CN" sz="1800" b="1"/>
                <a:t>“</a:t>
              </a:r>
              <a:r>
                <a:rPr lang="zh-CN" altLang="en-US" sz="1800" b="1"/>
                <a:t>状元之路厅</a:t>
              </a:r>
              <a:r>
                <a:rPr lang="en-US" altLang="zh-CN" sz="1800" b="1"/>
                <a:t>”</a:t>
              </a:r>
              <a:r>
                <a:rPr lang="zh-CN" altLang="en-US" sz="1800" b="1"/>
                <a:t>沉浸式学习</a:t>
              </a:r>
            </a:p>
          </p:txBody>
        </p:sp>
        <p:pic>
          <p:nvPicPr>
            <p:cNvPr id="2097248" name="图片 2" descr="图片2"/>
            <p:cNvPicPr>
              <a:picLocks noChangeAspect="1"/>
            </p:cNvPicPr>
            <p:nvPr/>
          </p:nvPicPr>
          <p:blipFill>
            <a:blip r:embed="rId2"/>
            <a:stretch>
              <a:fillRect/>
            </a:stretch>
          </p:blipFill>
          <p:spPr>
            <a:xfrm>
              <a:off x="635" y="2338"/>
              <a:ext cx="5138" cy="5414"/>
            </a:xfrm>
            <a:prstGeom prst="rect">
              <a:avLst/>
            </a:prstGeom>
          </p:spPr>
        </p:pic>
        <p:pic>
          <p:nvPicPr>
            <p:cNvPr id="2097249" name="图片 8" descr="图片3"/>
            <p:cNvPicPr>
              <a:picLocks noChangeAspect="1"/>
            </p:cNvPicPr>
            <p:nvPr/>
          </p:nvPicPr>
          <p:blipFill>
            <a:blip r:embed="rId3"/>
            <a:stretch>
              <a:fillRect/>
            </a:stretch>
          </p:blipFill>
          <p:spPr>
            <a:xfrm>
              <a:off x="6333" y="2339"/>
              <a:ext cx="7216" cy="5413"/>
            </a:xfrm>
            <a:prstGeom prst="rect">
              <a:avLst/>
            </a:prstGeom>
          </p:spPr>
        </p:pic>
      </p:grpSp>
      <p:pic>
        <p:nvPicPr>
          <p:cNvPr id="2097250" name="图片 9" descr="图片4"/>
          <p:cNvPicPr>
            <a:picLocks noChangeAspect="1"/>
          </p:cNvPicPr>
          <p:nvPr/>
        </p:nvPicPr>
        <p:blipFill>
          <a:blip r:embed="rId4"/>
          <a:srcRect t="16185" r="-411" b="11344"/>
          <a:stretch>
            <a:fillRect/>
          </a:stretch>
        </p:blipFill>
        <p:spPr>
          <a:xfrm>
            <a:off x="1659890" y="1485265"/>
            <a:ext cx="5620385" cy="3437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2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anim calcmode="lin" valueType="num">
                                      <p:cBhvr additive="base">
                                        <p:cTn id="11" dur="500" fill="hold"/>
                                        <p:tgtEl>
                                          <p:spTgt spid="170"/>
                                        </p:tgtEl>
                                        <p:attrNameLst>
                                          <p:attrName>ppt_x</p:attrName>
                                        </p:attrNameLst>
                                      </p:cBhvr>
                                      <p:tavLst>
                                        <p:tav tm="0">
                                          <p:val>
                                            <p:strVal val="#ppt_x"/>
                                          </p:val>
                                        </p:tav>
                                        <p:tav tm="100000">
                                          <p:val>
                                            <p:strVal val="#ppt_x"/>
                                          </p:val>
                                        </p:tav>
                                      </p:tavLst>
                                    </p:anim>
                                    <p:anim calcmode="lin" valueType="num">
                                      <p:cBhvr additive="base">
                                        <p:cTn id="12"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7250"/>
                                        </p:tgtEl>
                                        <p:attrNameLst>
                                          <p:attrName>style.visibility</p:attrName>
                                        </p:attrNameLst>
                                      </p:cBhvr>
                                      <p:to>
                                        <p:strVal val="visible"/>
                                      </p:to>
                                    </p:set>
                                    <p:anim calcmode="lin" valueType="num">
                                      <p:cBhvr additive="base">
                                        <p:cTn id="17" dur="500" fill="hold"/>
                                        <p:tgtEl>
                                          <p:spTgt spid="2097250"/>
                                        </p:tgtEl>
                                        <p:attrNameLst>
                                          <p:attrName>ppt_x</p:attrName>
                                        </p:attrNameLst>
                                      </p:cBhvr>
                                      <p:tavLst>
                                        <p:tav tm="0">
                                          <p:val>
                                            <p:strVal val="#ppt_x"/>
                                          </p:val>
                                        </p:tav>
                                        <p:tav tm="100000">
                                          <p:val>
                                            <p:strVal val="#ppt_x"/>
                                          </p:val>
                                        </p:tav>
                                      </p:tavLst>
                                    </p:anim>
                                    <p:anim calcmode="lin" valueType="num">
                                      <p:cBhvr additive="base">
                                        <p:cTn id="18" dur="500" fill="hold"/>
                                        <p:tgtEl>
                                          <p:spTgt spid="2097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8"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29" name="文本框 15"/>
          <p:cNvSpPr txBox="1"/>
          <p:nvPr/>
        </p:nvSpPr>
        <p:spPr>
          <a:xfrm>
            <a:off x="1797685" y="969645"/>
            <a:ext cx="6040120" cy="624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sz="1800" b="1"/>
              <a:t>2021</a:t>
            </a:r>
            <a:r>
              <a:rPr lang="zh-CN" altLang="en-US" sz="1800" b="1"/>
              <a:t>年</a:t>
            </a:r>
            <a:r>
              <a:rPr lang="en-US" altLang="zh-CN" sz="1800" b="1"/>
              <a:t>10</a:t>
            </a:r>
            <a:r>
              <a:rPr lang="zh-CN" altLang="en-US" sz="1800" b="1"/>
              <a:t>月</a:t>
            </a:r>
            <a:r>
              <a:rPr lang="en-US" altLang="zh-CN" sz="1800" b="1"/>
              <a:t>9</a:t>
            </a:r>
            <a:r>
              <a:rPr lang="zh-CN" altLang="en-US" sz="1800" b="1"/>
              <a:t>日，</a:t>
            </a:r>
            <a:r>
              <a:rPr lang="zh-CN" sz="1800" b="1"/>
              <a:t>《中国古代的官员选拔与管理》历史课堂</a:t>
            </a:r>
          </a:p>
        </p:txBody>
      </p:sp>
      <p:sp>
        <p:nvSpPr>
          <p:cNvPr id="1048930"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31" name="文本框 7"/>
          <p:cNvSpPr txBox="1"/>
          <p:nvPr/>
        </p:nvSpPr>
        <p:spPr>
          <a:xfrm>
            <a:off x="546100" y="467995"/>
            <a:ext cx="6188075" cy="58356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sym typeface="+mn-ea"/>
              </a:rPr>
              <a:t>教学对象：从个别学生到全体学生</a:t>
            </a:r>
            <a:r>
              <a:rPr lang="en-US" altLang="zh-CN" sz="1600">
                <a:solidFill>
                  <a:schemeClr val="accent3"/>
                </a:solidFill>
                <a:latin typeface="+mj-lt"/>
                <a:ea typeface="微软雅黑" panose="020B0503020204020204" pitchFamily="34" charset="-122"/>
                <a:sym typeface="+mn-ea"/>
              </a:rPr>
              <a:t>——</a:t>
            </a:r>
            <a:r>
              <a:rPr lang="zh-CN" altLang="en-US" sz="1600">
                <a:solidFill>
                  <a:schemeClr val="accent3"/>
                </a:solidFill>
                <a:latin typeface="+mj-lt"/>
                <a:ea typeface="微软雅黑" panose="020B0503020204020204" pitchFamily="34" charset="-122"/>
                <a:sym typeface="+mn-ea"/>
              </a:rPr>
              <a:t>策略</a:t>
            </a:r>
            <a:r>
              <a:rPr lang="en-US" altLang="zh-CN" sz="1600">
                <a:solidFill>
                  <a:schemeClr val="accent3"/>
                </a:solidFill>
                <a:latin typeface="+mj-lt"/>
                <a:ea typeface="微软雅黑" panose="020B0503020204020204" pitchFamily="34" charset="-122"/>
                <a:sym typeface="+mn-ea"/>
              </a:rPr>
              <a:t>1</a:t>
            </a:r>
            <a:r>
              <a:rPr lang="zh-CN" altLang="en-US" sz="1600">
                <a:solidFill>
                  <a:schemeClr val="accent3"/>
                </a:solidFill>
                <a:latin typeface="+mj-lt"/>
                <a:ea typeface="微软雅黑" panose="020B0503020204020204" pitchFamily="34" charset="-122"/>
                <a:sym typeface="+mn-ea"/>
              </a:rPr>
              <a:t>：历史剧演出</a:t>
            </a:r>
            <a:endParaRPr lang="zh-CN" sz="1600">
              <a:solidFill>
                <a:schemeClr val="accent3"/>
              </a:solidFill>
              <a:latin typeface="+mj-lt"/>
              <a:ea typeface="微软雅黑" panose="020B0503020204020204" pitchFamily="34" charset="-122"/>
            </a:endParaRPr>
          </a:p>
          <a:p>
            <a:pPr algn="l">
              <a:buClrTx/>
              <a:buSzTx/>
              <a:buFontTx/>
            </a:pPr>
            <a:endParaRPr lang="zh-CN" sz="1600">
              <a:solidFill>
                <a:schemeClr val="accent3"/>
              </a:solidFill>
              <a:latin typeface="+mj-lt"/>
              <a:ea typeface="微软雅黑" panose="020B0503020204020204" pitchFamily="34" charset="-122"/>
            </a:endParaRPr>
          </a:p>
        </p:txBody>
      </p:sp>
      <p:sp>
        <p:nvSpPr>
          <p:cNvPr id="1048932" name="文本框 8"/>
          <p:cNvSpPr txBox="1"/>
          <p:nvPr/>
        </p:nvSpPr>
        <p:spPr>
          <a:xfrm>
            <a:off x="607695" y="1485265"/>
            <a:ext cx="3879215" cy="12452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auto">
              <a:lnSpc>
                <a:spcPct val="150000"/>
              </a:lnSpc>
            </a:pPr>
            <a:r>
              <a:rPr lang="en-US" altLang="zh-CN" sz="1800"/>
              <a:t>     </a:t>
            </a:r>
            <a:r>
              <a:rPr lang="zh-CN" altLang="en-US" sz="1600">
                <a:solidFill>
                  <a:schemeClr val="tx1"/>
                </a:solidFill>
                <a:latin typeface="书体坊赵九江钢笔楷书" panose="03000509000000000000" charset="-122"/>
                <a:ea typeface="书体坊赵九江钢笔楷书" panose="03000509000000000000" charset="-122"/>
              </a:rPr>
              <a:t>当信息通过戏剧化的形式表现出来时，学习的效果最明显。</a:t>
            </a:r>
          </a:p>
          <a:p>
            <a:pPr fontAlgn="auto">
              <a:lnSpc>
                <a:spcPct val="150000"/>
              </a:lnSpc>
            </a:pPr>
            <a:r>
              <a:rPr lang="zh-CN" altLang="en-US" sz="1600">
                <a:solidFill>
                  <a:schemeClr val="tx1"/>
                </a:solidFill>
                <a:latin typeface="书体坊赵九江钢笔楷书" panose="03000509000000000000" charset="-122"/>
                <a:ea typeface="书体坊赵九江钢笔楷书" panose="03000509000000000000" charset="-122"/>
              </a:rPr>
              <a:t>    </a:t>
            </a:r>
            <a:r>
              <a:rPr lang="en-US" altLang="zh-CN" sz="1600">
                <a:solidFill>
                  <a:schemeClr val="tx1"/>
                </a:solidFill>
                <a:latin typeface="书体坊赵九江钢笔楷书" panose="03000509000000000000" charset="-122"/>
                <a:ea typeface="书体坊赵九江钢笔楷书" panose="03000509000000000000" charset="-122"/>
              </a:rPr>
              <a:t>    </a:t>
            </a:r>
            <a:r>
              <a:rPr lang="zh-CN" altLang="en-US" sz="1600">
                <a:solidFill>
                  <a:schemeClr val="tx1"/>
                </a:solidFill>
                <a:latin typeface="书体坊赵九江钢笔楷书" panose="03000509000000000000" charset="-122"/>
                <a:ea typeface="书体坊赵九江钢笔楷书" panose="03000509000000000000" charset="-122"/>
              </a:rPr>
              <a:t>——尼尔·波兹曼《娱乐至死》</a:t>
            </a:r>
            <a:endParaRPr lang="zh-CN" altLang="en-US" sz="1800">
              <a:latin typeface="书体坊赵九江钢笔楷书" panose="03000509000000000000" charset="-122"/>
              <a:ea typeface="书体坊赵九江钢笔楷书" panose="03000509000000000000" charset="-122"/>
              <a:cs typeface="书体坊赵九江钢笔楷书" panose="03000509000000000000" charset="-122"/>
            </a:endParaRPr>
          </a:p>
        </p:txBody>
      </p:sp>
      <p:grpSp>
        <p:nvGrpSpPr>
          <p:cNvPr id="172" name="组合 4"/>
          <p:cNvGrpSpPr/>
          <p:nvPr/>
        </p:nvGrpSpPr>
        <p:grpSpPr>
          <a:xfrm>
            <a:off x="593090" y="1588770"/>
            <a:ext cx="8104505" cy="3404870"/>
            <a:chOff x="957" y="2479"/>
            <a:chExt cx="12763" cy="5362"/>
          </a:xfrm>
        </p:grpSpPr>
        <p:grpSp>
          <p:nvGrpSpPr>
            <p:cNvPr id="173" name="组合 14"/>
            <p:cNvGrpSpPr/>
            <p:nvPr/>
          </p:nvGrpSpPr>
          <p:grpSpPr>
            <a:xfrm>
              <a:off x="957" y="4369"/>
              <a:ext cx="12680" cy="3472"/>
              <a:chOff x="957" y="4369"/>
              <a:chExt cx="12680" cy="3472"/>
            </a:xfrm>
          </p:grpSpPr>
          <p:pic>
            <p:nvPicPr>
              <p:cNvPr id="2097251" name="图片 12" descr="晚清状元之路（剧本）-1"/>
              <p:cNvPicPr>
                <a:picLocks noChangeAspect="1"/>
              </p:cNvPicPr>
              <p:nvPr/>
            </p:nvPicPr>
            <p:blipFill>
              <a:blip r:embed="rId2"/>
              <a:srcRect l="12432" t="7543" r="9097" b="60900"/>
              <a:stretch>
                <a:fillRect/>
              </a:stretch>
            </p:blipFill>
            <p:spPr>
              <a:xfrm>
                <a:off x="957" y="4369"/>
                <a:ext cx="6104" cy="3472"/>
              </a:xfrm>
              <a:prstGeom prst="rect">
                <a:avLst/>
              </a:prstGeom>
              <a:ln>
                <a:solidFill>
                  <a:schemeClr val="accent1"/>
                </a:solidFill>
              </a:ln>
            </p:spPr>
          </p:pic>
          <p:sp>
            <p:nvSpPr>
              <p:cNvPr id="1048933" name="文本框 13"/>
              <p:cNvSpPr txBox="1"/>
              <p:nvPr/>
            </p:nvSpPr>
            <p:spPr>
              <a:xfrm>
                <a:off x="7564" y="7310"/>
                <a:ext cx="6073" cy="531"/>
              </a:xfrm>
              <a:prstGeom prst="rect">
                <a:avLst/>
              </a:prstGeom>
              <a:noFill/>
            </p:spPr>
            <p:txBody>
              <a:bodyPr wrap="square" rtlCol="0">
                <a:spAutoFit/>
              </a:bodyPr>
              <a:lstStyle/>
              <a:p>
                <a:r>
                  <a:rPr lang="zh-CN" sz="1600"/>
                  <a:t>由参观过博物馆的学生来创作剧本并演出</a:t>
                </a:r>
              </a:p>
            </p:txBody>
          </p:sp>
        </p:grpSp>
        <p:pic>
          <p:nvPicPr>
            <p:cNvPr id="2097252" name="图片 1" descr="图片1"/>
            <p:cNvPicPr>
              <a:picLocks noChangeAspect="1"/>
            </p:cNvPicPr>
            <p:nvPr/>
          </p:nvPicPr>
          <p:blipFill>
            <a:blip r:embed="rId3"/>
            <a:stretch>
              <a:fillRect/>
            </a:stretch>
          </p:blipFill>
          <p:spPr>
            <a:xfrm>
              <a:off x="7482" y="2479"/>
              <a:ext cx="6238" cy="46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3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48929"/>
                                        </p:tgtEl>
                                        <p:attrNameLst>
                                          <p:attrName>style.visibility</p:attrName>
                                        </p:attrNameLst>
                                      </p:cBhvr>
                                      <p:to>
                                        <p:strVal val="visible"/>
                                      </p:to>
                                    </p:set>
                                    <p:animEffect transition="in" filter="blinds(horizontal)">
                                      <p:cBhvr>
                                        <p:cTn id="11" dur="500"/>
                                        <p:tgtEl>
                                          <p:spTgt spid="104892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2"/>
                                        </p:tgtEl>
                                        <p:attrNameLst>
                                          <p:attrName>style.visibility</p:attrName>
                                        </p:attrNameLst>
                                      </p:cBhvr>
                                      <p:to>
                                        <p:strVal val="visible"/>
                                      </p:to>
                                    </p:set>
                                    <p:anim calcmode="lin" valueType="num">
                                      <p:cBhvr additive="base">
                                        <p:cTn id="16" dur="500" fill="hold"/>
                                        <p:tgtEl>
                                          <p:spTgt spid="172"/>
                                        </p:tgtEl>
                                        <p:attrNameLst>
                                          <p:attrName>ppt_x</p:attrName>
                                        </p:attrNameLst>
                                      </p:cBhvr>
                                      <p:tavLst>
                                        <p:tav tm="0">
                                          <p:val>
                                            <p:strVal val="#ppt_x"/>
                                          </p:val>
                                        </p:tav>
                                        <p:tav tm="100000">
                                          <p:val>
                                            <p:strVal val="#ppt_x"/>
                                          </p:val>
                                        </p:tav>
                                      </p:tavLst>
                                    </p:anim>
                                    <p:anim calcmode="lin" valueType="num">
                                      <p:cBhvr additive="base">
                                        <p:cTn id="17"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29" grpId="0" animBg="1"/>
      <p:bldP spid="10489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4"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35"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36" name="文本框 7"/>
          <p:cNvSpPr txBox="1"/>
          <p:nvPr/>
        </p:nvSpPr>
        <p:spPr>
          <a:xfrm>
            <a:off x="546100" y="467995"/>
            <a:ext cx="6300470" cy="58356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sym typeface="+mn-ea"/>
              </a:rPr>
              <a:t>教学对象：从个别学生到全体学生</a:t>
            </a:r>
            <a:r>
              <a:rPr lang="en-US" altLang="zh-CN" sz="1600">
                <a:solidFill>
                  <a:schemeClr val="accent3"/>
                </a:solidFill>
                <a:latin typeface="+mj-lt"/>
                <a:ea typeface="微软雅黑" panose="020B0503020204020204" pitchFamily="34" charset="-122"/>
                <a:sym typeface="+mn-ea"/>
              </a:rPr>
              <a:t>——</a:t>
            </a:r>
            <a:r>
              <a:rPr lang="zh-CN" altLang="en-US" sz="1600">
                <a:solidFill>
                  <a:schemeClr val="accent3"/>
                </a:solidFill>
                <a:latin typeface="+mj-lt"/>
                <a:ea typeface="微软雅黑" panose="020B0503020204020204" pitchFamily="34" charset="-122"/>
                <a:sym typeface="+mn-ea"/>
              </a:rPr>
              <a:t>策略</a:t>
            </a:r>
            <a:r>
              <a:rPr lang="en-US" altLang="zh-CN" sz="1600">
                <a:solidFill>
                  <a:schemeClr val="accent3"/>
                </a:solidFill>
                <a:latin typeface="+mj-lt"/>
                <a:ea typeface="微软雅黑" panose="020B0503020204020204" pitchFamily="34" charset="-122"/>
                <a:sym typeface="+mn-ea"/>
              </a:rPr>
              <a:t>2</a:t>
            </a:r>
            <a:r>
              <a:rPr lang="zh-CN" altLang="en-US" sz="1600">
                <a:solidFill>
                  <a:schemeClr val="accent3"/>
                </a:solidFill>
                <a:latin typeface="+mj-lt"/>
                <a:ea typeface="微软雅黑" panose="020B0503020204020204" pitchFamily="34" charset="-122"/>
                <a:sym typeface="+mn-ea"/>
              </a:rPr>
              <a:t>：现场录音、录像</a:t>
            </a:r>
            <a:endParaRPr lang="zh-CN" sz="1600">
              <a:solidFill>
                <a:schemeClr val="accent3"/>
              </a:solidFill>
              <a:latin typeface="+mj-lt"/>
              <a:ea typeface="微软雅黑" panose="020B0503020204020204" pitchFamily="34" charset="-122"/>
            </a:endParaRPr>
          </a:p>
          <a:p>
            <a:pPr algn="l">
              <a:buClrTx/>
              <a:buSzTx/>
              <a:buFontTx/>
            </a:pPr>
            <a:endParaRPr lang="zh-CN" sz="1600">
              <a:solidFill>
                <a:schemeClr val="accent3"/>
              </a:solidFill>
              <a:latin typeface="+mj-lt"/>
              <a:ea typeface="微软雅黑" panose="020B0503020204020204" pitchFamily="34" charset="-122"/>
            </a:endParaRPr>
          </a:p>
        </p:txBody>
      </p:sp>
      <p:pic>
        <p:nvPicPr>
          <p:cNvPr id="2097253" name="图片 4" descr="mmexport1658358393495.jpg"/>
          <p:cNvPicPr>
            <a:picLocks noChangeAspect="1"/>
          </p:cNvPicPr>
          <p:nvPr/>
        </p:nvPicPr>
        <p:blipFill>
          <a:blip r:embed="rId2"/>
          <a:stretch>
            <a:fillRect/>
          </a:stretch>
        </p:blipFill>
        <p:spPr>
          <a:xfrm>
            <a:off x="537210" y="1439545"/>
            <a:ext cx="4428490" cy="3079750"/>
          </a:xfrm>
          <a:prstGeom prst="rect">
            <a:avLst/>
          </a:prstGeom>
        </p:spPr>
      </p:pic>
      <p:sp>
        <p:nvSpPr>
          <p:cNvPr id="1048937" name="文本框 5"/>
          <p:cNvSpPr txBox="1"/>
          <p:nvPr/>
        </p:nvSpPr>
        <p:spPr>
          <a:xfrm>
            <a:off x="1452245" y="965835"/>
            <a:ext cx="6059170" cy="33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zh-CN" altLang="en-US" sz="1600" b="1"/>
              <a:t>20</a:t>
            </a:r>
            <a:r>
              <a:rPr lang="en-US" altLang="zh-CN" sz="1600" b="1"/>
              <a:t>20</a:t>
            </a:r>
            <a:r>
              <a:rPr lang="zh-CN" altLang="en-US" sz="1600" b="1"/>
              <a:t>年</a:t>
            </a:r>
            <a:r>
              <a:rPr lang="en-US" altLang="zh-CN" sz="1600" b="1"/>
              <a:t>12</a:t>
            </a:r>
            <a:r>
              <a:rPr lang="zh-CN" altLang="en-US" sz="1600" b="1"/>
              <a:t>月</a:t>
            </a:r>
            <a:r>
              <a:rPr lang="en-US" altLang="zh-CN" sz="1600" b="1"/>
              <a:t>13</a:t>
            </a:r>
            <a:r>
              <a:rPr lang="zh-CN" altLang="en-US" sz="1600" b="1"/>
              <a:t>日第七个国家公祭日仪式（我校只有</a:t>
            </a:r>
            <a:r>
              <a:rPr lang="en-US" altLang="zh-CN" sz="1600" b="1"/>
              <a:t>5</a:t>
            </a:r>
            <a:r>
              <a:rPr lang="zh-CN" altLang="en-US" sz="1600" b="1"/>
              <a:t>名学生参加）</a:t>
            </a:r>
          </a:p>
        </p:txBody>
      </p:sp>
      <p:sp>
        <p:nvSpPr>
          <p:cNvPr id="1048938" name="文本框 16"/>
          <p:cNvSpPr txBox="1"/>
          <p:nvPr/>
        </p:nvSpPr>
        <p:spPr>
          <a:xfrm>
            <a:off x="264160" y="4655820"/>
            <a:ext cx="4805680" cy="294641"/>
          </a:xfrm>
          <a:prstGeom prst="rect">
            <a:avLst/>
          </a:prstGeom>
          <a:noFill/>
        </p:spPr>
        <p:txBody>
          <a:bodyPr wrap="none" rtlCol="0">
            <a:spAutoFit/>
          </a:bodyPr>
          <a:lstStyle/>
          <a:p>
            <a:pPr algn="l"/>
            <a:r>
              <a:rPr lang="zh-CN" altLang="en-US">
                <a:sym typeface="+mn-ea"/>
              </a:rPr>
              <a:t>宁波开明街鼠疫蒙难者陈阿定孙女陈薇芳现场讲述她爷爷的故事</a:t>
            </a:r>
            <a:endParaRPr lang="zh-CN" altLang="en-US"/>
          </a:p>
        </p:txBody>
      </p:sp>
      <p:pic>
        <p:nvPicPr>
          <p:cNvPr id="2097254" name="图片 17" descr="IMG_20220721_071807_edit_309278698471036.jpg_副本"/>
          <p:cNvPicPr>
            <a:picLocks noChangeAspect="1"/>
          </p:cNvPicPr>
          <p:nvPr/>
        </p:nvPicPr>
        <p:blipFill>
          <a:blip r:embed="rId3"/>
          <a:stretch>
            <a:fillRect/>
          </a:stretch>
        </p:blipFill>
        <p:spPr>
          <a:xfrm>
            <a:off x="5656580" y="1437640"/>
            <a:ext cx="2849245" cy="3517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3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97254"/>
                                        </p:tgtEl>
                                        <p:attrNameLst>
                                          <p:attrName>style.visibility</p:attrName>
                                        </p:attrNameLst>
                                      </p:cBhvr>
                                      <p:to>
                                        <p:strVal val="visible"/>
                                      </p:to>
                                    </p:set>
                                    <p:anim calcmode="lin" valueType="num">
                                      <p:cBhvr additive="base">
                                        <p:cTn id="11" dur="500" fill="hold"/>
                                        <p:tgtEl>
                                          <p:spTgt spid="2097254"/>
                                        </p:tgtEl>
                                        <p:attrNameLst>
                                          <p:attrName>ppt_x</p:attrName>
                                        </p:attrNameLst>
                                      </p:cBhvr>
                                      <p:tavLst>
                                        <p:tav tm="0">
                                          <p:val>
                                            <p:strVal val="#ppt_x"/>
                                          </p:val>
                                        </p:tav>
                                        <p:tav tm="100000">
                                          <p:val>
                                            <p:strVal val="#ppt_x"/>
                                          </p:val>
                                        </p:tav>
                                      </p:tavLst>
                                    </p:anim>
                                    <p:anim calcmode="lin" valueType="num">
                                      <p:cBhvr additive="base">
                                        <p:cTn id="12" dur="500" fill="hold"/>
                                        <p:tgtEl>
                                          <p:spTgt spid="2097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9"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40"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41" name="文本框 7"/>
          <p:cNvSpPr txBox="1"/>
          <p:nvPr/>
        </p:nvSpPr>
        <p:spPr>
          <a:xfrm>
            <a:off x="546100" y="467995"/>
            <a:ext cx="5718810" cy="337185"/>
          </a:xfrm>
          <a:prstGeom prst="rect">
            <a:avLst/>
          </a:prstGeom>
          <a:noFill/>
        </p:spPr>
        <p:txBody>
          <a:bodyPr wrap="square" rtlCol="0">
            <a:spAutoFit/>
          </a:bodyPr>
          <a:lstStyle/>
          <a:p>
            <a:pPr algn="l">
              <a:buClrTx/>
              <a:buSzTx/>
              <a:buFontTx/>
            </a:pPr>
            <a:r>
              <a:rPr lang="zh-CN" sz="1600">
                <a:solidFill>
                  <a:schemeClr val="accent3"/>
                </a:solidFill>
                <a:latin typeface="+mj-lt"/>
                <a:ea typeface="微软雅黑" panose="020B0503020204020204" pitchFamily="34" charset="-122"/>
                <a:sym typeface="+mn-ea"/>
              </a:rPr>
              <a:t>教学过程：从零星点缀到全程嵌入</a:t>
            </a:r>
            <a:endParaRPr lang="zh-CN" sz="1600">
              <a:solidFill>
                <a:schemeClr val="accent3"/>
              </a:solidFill>
              <a:latin typeface="+mj-lt"/>
              <a:ea typeface="微软雅黑" panose="020B0503020204020204" pitchFamily="34" charset="-122"/>
            </a:endParaRPr>
          </a:p>
        </p:txBody>
      </p:sp>
      <p:graphicFrame>
        <p:nvGraphicFramePr>
          <p:cNvPr id="4194305" name="表格 1"/>
          <p:cNvGraphicFramePr/>
          <p:nvPr>
            <p:custDataLst>
              <p:tags r:id="rId1"/>
            </p:custDataLst>
          </p:nvPr>
        </p:nvGraphicFramePr>
        <p:xfrm>
          <a:off x="585470" y="919480"/>
          <a:ext cx="7973060" cy="3933825"/>
        </p:xfrm>
        <a:graphic>
          <a:graphicData uri="http://schemas.openxmlformats.org/drawingml/2006/table">
            <a:tbl>
              <a:tblPr firstRow="1" bandRow="1">
                <a:tableStyleId>{5C22544A-7EE6-4342-B048-85BDC9FD1C3A}</a:tableStyleId>
              </a:tblPr>
              <a:tblGrid>
                <a:gridCol w="860425"/>
                <a:gridCol w="1749425"/>
                <a:gridCol w="2592070"/>
                <a:gridCol w="2771140"/>
              </a:tblGrid>
              <a:tr h="398780">
                <a:tc gridSpan="2">
                  <a:txBody>
                    <a:bodyPr/>
                    <a:lstStyle/>
                    <a:p>
                      <a:pPr algn="ctr">
                        <a:buNone/>
                      </a:pPr>
                      <a:r>
                        <a:rPr lang="zh-CN" altLang="en-US">
                          <a:latin typeface="书体坊赵九江钢笔楷书" panose="03000509000000000000" charset="-122"/>
                          <a:ea typeface="书体坊赵九江钢笔楷书" panose="03000509000000000000" charset="-122"/>
                        </a:rPr>
                        <a:t>形式</a:t>
                      </a:r>
                    </a:p>
                  </a:txBody>
                  <a:tcPr/>
                </a:tc>
                <a:tc hMerge="1">
                  <a:txBody>
                    <a:bodyPr/>
                    <a:lstStyle/>
                    <a:p>
                      <a:endParaRPr lang="zh-CN"/>
                    </a:p>
                  </a:txBody>
                  <a:tcPr/>
                </a:tc>
                <a:tc>
                  <a:txBody>
                    <a:bodyPr/>
                    <a:lstStyle/>
                    <a:p>
                      <a:pPr algn="ctr">
                        <a:buNone/>
                      </a:pPr>
                      <a:r>
                        <a:rPr lang="zh-CN" altLang="en-US">
                          <a:latin typeface="书体坊赵九江钢笔楷书" panose="03000509000000000000" charset="-122"/>
                          <a:ea typeface="书体坊赵九江钢笔楷书" panose="03000509000000000000" charset="-122"/>
                        </a:rPr>
                        <a:t>内容</a:t>
                      </a:r>
                    </a:p>
                  </a:txBody>
                  <a:tcPr/>
                </a:tc>
                <a:tc>
                  <a:txBody>
                    <a:bodyPr/>
                    <a:lstStyle/>
                    <a:p>
                      <a:pPr algn="ctr">
                        <a:buNone/>
                      </a:pPr>
                      <a:r>
                        <a:rPr lang="zh-CN" altLang="en-US">
                          <a:latin typeface="书体坊赵九江钢笔楷书" panose="03000509000000000000" charset="-122"/>
                          <a:ea typeface="书体坊赵九江钢笔楷书" panose="03000509000000000000" charset="-122"/>
                        </a:rPr>
                        <a:t>时间安排</a:t>
                      </a:r>
                    </a:p>
                  </a:txBody>
                  <a:tcPr/>
                </a:tc>
              </a:tr>
              <a:tr h="527050">
                <a:tc rowSpan="4">
                  <a:txBody>
                    <a:bodyPr/>
                    <a:lstStyle/>
                    <a:p>
                      <a:pPr>
                        <a:buNone/>
                      </a:pPr>
                      <a:endParaRPr lang="zh-CN" altLang="en-US">
                        <a:latin typeface="书体坊赵九江钢笔楷书" panose="03000509000000000000" charset="-122"/>
                        <a:ea typeface="书体坊赵九江钢笔楷书" panose="03000509000000000000" charset="-122"/>
                      </a:endParaRPr>
                    </a:p>
                    <a:p>
                      <a:pPr>
                        <a:buNone/>
                      </a:pPr>
                      <a:endParaRPr lang="zh-CN" altLang="en-US">
                        <a:latin typeface="书体坊赵九江钢笔楷书" panose="03000509000000000000" charset="-122"/>
                        <a:ea typeface="书体坊赵九江钢笔楷书" panose="03000509000000000000" charset="-122"/>
                      </a:endParaRPr>
                    </a:p>
                    <a:p>
                      <a:pPr>
                        <a:buNone/>
                      </a:pPr>
                      <a:endParaRPr lang="zh-CN" altLang="en-US">
                        <a:latin typeface="书体坊赵九江钢笔楷书" panose="03000509000000000000" charset="-122"/>
                        <a:ea typeface="书体坊赵九江钢笔楷书" panose="03000509000000000000" charset="-122"/>
                      </a:endParaRPr>
                    </a:p>
                    <a:p>
                      <a:pPr>
                        <a:buNone/>
                      </a:pPr>
                      <a:endParaRPr lang="zh-CN" altLang="en-US">
                        <a:latin typeface="书体坊赵九江钢笔楷书" panose="03000509000000000000" charset="-122"/>
                        <a:ea typeface="书体坊赵九江钢笔楷书" panose="03000509000000000000" charset="-122"/>
                      </a:endParaRPr>
                    </a:p>
                    <a:p>
                      <a:pPr>
                        <a:buNone/>
                      </a:pPr>
                      <a:r>
                        <a:rPr lang="zh-CN" altLang="en-US">
                          <a:latin typeface="书体坊赵九江钢笔楷书" panose="03000509000000000000" charset="-122"/>
                          <a:ea typeface="书体坊赵九江钢笔楷书" panose="03000509000000000000" charset="-122"/>
                        </a:rPr>
                        <a:t>馆校</a:t>
                      </a:r>
                    </a:p>
                    <a:p>
                      <a:pPr>
                        <a:buNone/>
                      </a:pPr>
                      <a:r>
                        <a:rPr lang="zh-CN" altLang="en-US">
                          <a:latin typeface="书体坊赵九江钢笔楷书" panose="03000509000000000000" charset="-122"/>
                          <a:ea typeface="书体坊赵九江钢笔楷书" panose="03000509000000000000" charset="-122"/>
                        </a:rPr>
                        <a:t>合作</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浙东抗战老兵纪念园</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抗日战争主题研习</a:t>
                      </a:r>
                    </a:p>
                  </a:txBody>
                  <a:tcPr/>
                </a:tc>
                <a:tc>
                  <a:txBody>
                    <a:bodyPr/>
                    <a:lstStyle/>
                    <a:p>
                      <a:pPr>
                        <a:buNone/>
                      </a:pP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每年清明前、相关抗战纪念日（</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7.7</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9.3</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9.18</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12.13</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等）</a:t>
                      </a:r>
                    </a:p>
                  </a:txBody>
                  <a:tcPr/>
                </a:tc>
              </a:tr>
              <a:tr h="526415">
                <a:tc vMerge="1">
                  <a:txBody>
                    <a:bodyPr/>
                    <a:lstStyle/>
                    <a:p>
                      <a:endParaRPr lang="zh-CN"/>
                    </a:p>
                  </a:txBody>
                  <a:tcPr/>
                </a:tc>
                <a:tc>
                  <a:txBody>
                    <a:bodyPr/>
                    <a:lstStyle/>
                    <a:p>
                      <a:pPr>
                        <a:buNone/>
                      </a:pPr>
                      <a:r>
                        <a:rPr lang="zh-CN" altLang="en-US">
                          <a:latin typeface="书体坊赵九江钢笔楷书" panose="03000509000000000000" charset="-122"/>
                          <a:ea typeface="书体坊赵九江钢笔楷书" panose="03000509000000000000" charset="-122"/>
                        </a:rPr>
                        <a:t>宁波教育博物馆</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教育史、选官制度史学习</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每年暑假或十一假期</a:t>
                      </a:r>
                    </a:p>
                  </a:txBody>
                  <a:tcPr/>
                </a:tc>
              </a:tr>
              <a:tr h="526415">
                <a:tc vMerge="1">
                  <a:txBody>
                    <a:bodyPr/>
                    <a:lstStyle/>
                    <a:p>
                      <a:endParaRPr lang="zh-CN"/>
                    </a:p>
                  </a:txBody>
                  <a:tcPr/>
                </a:tc>
                <a:tc>
                  <a:txBody>
                    <a:bodyPr/>
                    <a:lstStyle/>
                    <a:p>
                      <a:pPr>
                        <a:buNone/>
                      </a:pPr>
                      <a:r>
                        <a:rPr lang="zh-CN" altLang="en-US">
                          <a:latin typeface="书体坊赵九江钢笔楷书" panose="03000509000000000000" charset="-122"/>
                          <a:ea typeface="书体坊赵九江钢笔楷书" panose="03000509000000000000" charset="-122"/>
                        </a:rPr>
                        <a:t>校史馆</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国家课程与校史资源的契合点</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全年</a:t>
                      </a:r>
                    </a:p>
                  </a:txBody>
                  <a:tcPr/>
                </a:tc>
              </a:tr>
              <a:tr h="527050">
                <a:tc vMerge="1">
                  <a:txBody>
                    <a:bodyPr/>
                    <a:lstStyle/>
                    <a:p>
                      <a:endParaRPr lang="zh-CN"/>
                    </a:p>
                  </a:txBody>
                  <a:tcPr/>
                </a:tc>
                <a:tc>
                  <a:txBody>
                    <a:bodyPr/>
                    <a:lstStyle/>
                    <a:p>
                      <a:pPr>
                        <a:buNone/>
                      </a:pPr>
                      <a:r>
                        <a:rPr lang="zh-CN" altLang="en-US">
                          <a:latin typeface="书体坊赵九江钢笔楷书" panose="03000509000000000000" charset="-122"/>
                          <a:ea typeface="书体坊赵九江钢笔楷书" panose="03000509000000000000" charset="-122"/>
                        </a:rPr>
                        <a:t>其他博物馆</a:t>
                      </a:r>
                    </a:p>
                  </a:txBody>
                  <a:tcPr/>
                </a:tc>
                <a:tc>
                  <a:txBody>
                    <a:bodyPr/>
                    <a:lstStyle/>
                    <a:p>
                      <a:pPr>
                        <a:buNone/>
                      </a:pPr>
                      <a:r>
                        <a:rPr lang="zh-CN" altLang="en-US">
                          <a:latin typeface="书体坊赵九江钢笔楷书" panose="03000509000000000000" charset="-122"/>
                          <a:ea typeface="书体坊赵九江钢笔楷书" panose="03000509000000000000" charset="-122"/>
                        </a:rPr>
                        <a:t>相关历史学科知识拓展或跨学科项目化学习</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寒暑假、小长假（五一、十一、端午等）</a:t>
                      </a:r>
                    </a:p>
                  </a:txBody>
                  <a:tcPr/>
                </a:tc>
              </a:tr>
              <a:tr h="398780">
                <a:tc rowSpan="3">
                  <a:txBody>
                    <a:bodyPr/>
                    <a:lstStyle/>
                    <a:p>
                      <a:pPr>
                        <a:buNone/>
                      </a:pPr>
                      <a:endParaRPr lang="zh-CN" altLang="en-US">
                        <a:latin typeface="书体坊赵九江钢笔楷书" panose="03000509000000000000" charset="-122"/>
                        <a:ea typeface="书体坊赵九江钢笔楷书" panose="03000509000000000000" charset="-122"/>
                      </a:endParaRPr>
                    </a:p>
                    <a:p>
                      <a:pPr>
                        <a:buNone/>
                      </a:pPr>
                      <a:endParaRPr lang="zh-CN" altLang="en-US">
                        <a:latin typeface="书体坊赵九江钢笔楷书" panose="03000509000000000000" charset="-122"/>
                        <a:ea typeface="书体坊赵九江钢笔楷书" panose="03000509000000000000" charset="-122"/>
                      </a:endParaRPr>
                    </a:p>
                    <a:p>
                      <a:pPr>
                        <a:buNone/>
                      </a:pPr>
                      <a:r>
                        <a:rPr lang="zh-CN" altLang="en-US">
                          <a:latin typeface="书体坊赵九江钢笔楷书" panose="03000509000000000000" charset="-122"/>
                          <a:ea typeface="书体坊赵九江钢笔楷书" panose="03000509000000000000" charset="-122"/>
                        </a:rPr>
                        <a:t>实践类作业</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历史小论文撰写</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学生感兴趣的选题</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每年暑假</a:t>
                      </a:r>
                    </a:p>
                  </a:txBody>
                  <a:tcPr/>
                </a:tc>
              </a:tr>
              <a:tr h="399415">
                <a:tc vMerge="1">
                  <a:txBody>
                    <a:bodyPr/>
                    <a:lstStyle/>
                    <a:p>
                      <a:endParaRPr lang="zh-CN"/>
                    </a:p>
                  </a:txBody>
                  <a:tcPr/>
                </a:tc>
                <a:tc>
                  <a:txBody>
                    <a:bodyPr/>
                    <a:lstStyle/>
                    <a:p>
                      <a:pPr>
                        <a:buNone/>
                      </a:pPr>
                      <a:r>
                        <a:rPr lang="zh-CN" altLang="en-US">
                          <a:latin typeface="书体坊赵九江钢笔楷书" panose="03000509000000000000" charset="-122"/>
                          <a:ea typeface="书体坊赵九江钢笔楷书" panose="03000509000000000000" charset="-122"/>
                        </a:rPr>
                        <a:t>历史遗迹寻访</a:t>
                      </a:r>
                    </a:p>
                  </a:txBody>
                  <a:tcPr/>
                </a:tc>
                <a:tc>
                  <a:txBody>
                    <a:bodyPr/>
                    <a:lstStyle/>
                    <a:p>
                      <a:pPr>
                        <a:buNone/>
                      </a:pP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如</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寻找墙壁上的历史</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、王安石、王应麟在宁波的史迹寻访</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全年周末、假期</a:t>
                      </a:r>
                    </a:p>
                  </a:txBody>
                  <a:tcPr/>
                </a:tc>
              </a:tr>
              <a:tr h="526415">
                <a:tc vMerge="1">
                  <a:txBody>
                    <a:bodyPr/>
                    <a:lstStyle/>
                    <a:p>
                      <a:endParaRPr lang="zh-CN"/>
                    </a:p>
                  </a:txBody>
                  <a:tcPr/>
                </a:tc>
                <a:tc>
                  <a:txBody>
                    <a:bodyPr/>
                    <a:lstStyle/>
                    <a:p>
                      <a:pPr>
                        <a:buNone/>
                      </a:pPr>
                      <a:r>
                        <a:rPr lang="zh-CN" altLang="en-US">
                          <a:latin typeface="书体坊赵九江钢笔楷书" panose="03000509000000000000" charset="-122"/>
                          <a:ea typeface="书体坊赵九江钢笔楷书" panose="03000509000000000000" charset="-122"/>
                        </a:rPr>
                        <a:t>人物访谈，家族史、口述史撰写</a:t>
                      </a:r>
                    </a:p>
                  </a:txBody>
                  <a:tcPr/>
                </a:tc>
                <a:tc>
                  <a:txBody>
                    <a:bodyPr/>
                    <a:lstStyle/>
                    <a:p>
                      <a:pPr>
                        <a:buNone/>
                      </a:pP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如</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编修简易家谱</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p>
                  </a:txBody>
                  <a:tcPr/>
                </a:tc>
                <a:tc>
                  <a:txBody>
                    <a:bodyPr/>
                    <a:lstStyle/>
                    <a:p>
                      <a:pPr>
                        <a:buNone/>
                      </a:pPr>
                      <a:r>
                        <a:rPr lang="zh-CN" altLang="en-US" sz="1350">
                          <a:latin typeface="书体坊赵九江钢笔楷书" panose="03000509000000000000" charset="-122"/>
                          <a:ea typeface="书体坊赵九江钢笔楷书" panose="03000509000000000000" charset="-122"/>
                          <a:sym typeface="+mn-ea"/>
                        </a:rPr>
                        <a:t>寒暑假、小长假，特别适合春节和清明节</a:t>
                      </a:r>
                    </a:p>
                  </a:txBody>
                  <a:tcPr/>
                </a:tc>
              </a:tr>
            </a:tbl>
          </a:graphicData>
        </a:graphic>
      </p:graphicFrame>
      <p:grpSp>
        <p:nvGrpSpPr>
          <p:cNvPr id="176" name="组合 5"/>
          <p:cNvGrpSpPr/>
          <p:nvPr/>
        </p:nvGrpSpPr>
        <p:grpSpPr>
          <a:xfrm>
            <a:off x="1525270" y="1019175"/>
            <a:ext cx="6477000" cy="3733800"/>
            <a:chOff x="2617" y="1600"/>
            <a:chExt cx="10200" cy="5880"/>
          </a:xfrm>
        </p:grpSpPr>
        <p:pic>
          <p:nvPicPr>
            <p:cNvPr id="2097255" name="图片 2" descr="mmexport1658359916120.jpg"/>
            <p:cNvPicPr>
              <a:picLocks noChangeAspect="1"/>
            </p:cNvPicPr>
            <p:nvPr/>
          </p:nvPicPr>
          <p:blipFill>
            <a:blip r:embed="rId3"/>
            <a:stretch>
              <a:fillRect/>
            </a:stretch>
          </p:blipFill>
          <p:spPr>
            <a:xfrm>
              <a:off x="2617" y="1600"/>
              <a:ext cx="10200" cy="5880"/>
            </a:xfrm>
            <a:prstGeom prst="rect">
              <a:avLst/>
            </a:prstGeom>
          </p:spPr>
        </p:pic>
        <p:sp>
          <p:nvSpPr>
            <p:cNvPr id="1048942" name="矩形 4"/>
            <p:cNvSpPr/>
            <p:nvPr/>
          </p:nvSpPr>
          <p:spPr>
            <a:xfrm>
              <a:off x="2961" y="4255"/>
              <a:ext cx="1893" cy="1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4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194305"/>
                                        </p:tgtEl>
                                        <p:attrNameLst>
                                          <p:attrName>style.visibility</p:attrName>
                                        </p:attrNameLst>
                                      </p:cBhvr>
                                      <p:to>
                                        <p:strVal val="visible"/>
                                      </p:to>
                                    </p:set>
                                    <p:anim calcmode="lin" valueType="num">
                                      <p:cBhvr additive="base">
                                        <p:cTn id="11" dur="500" fill="hold"/>
                                        <p:tgtEl>
                                          <p:spTgt spid="4194305"/>
                                        </p:tgtEl>
                                        <p:attrNameLst>
                                          <p:attrName>ppt_x</p:attrName>
                                        </p:attrNameLst>
                                      </p:cBhvr>
                                      <p:tavLst>
                                        <p:tav tm="0">
                                          <p:val>
                                            <p:strVal val="#ppt_x"/>
                                          </p:val>
                                        </p:tav>
                                        <p:tav tm="100000">
                                          <p:val>
                                            <p:strVal val="#ppt_x"/>
                                          </p:val>
                                        </p:tav>
                                      </p:tavLst>
                                    </p:anim>
                                    <p:anim calcmode="lin" valueType="num">
                                      <p:cBhvr additive="base">
                                        <p:cTn id="12" dur="500" fill="hold"/>
                                        <p:tgtEl>
                                          <p:spTgt spid="419430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 calcmode="lin" valueType="num">
                                      <p:cBhvr additive="base">
                                        <p:cTn id="17" dur="500" fill="hold"/>
                                        <p:tgtEl>
                                          <p:spTgt spid="176"/>
                                        </p:tgtEl>
                                        <p:attrNameLst>
                                          <p:attrName>ppt_x</p:attrName>
                                        </p:attrNameLst>
                                      </p:cBhvr>
                                      <p:tavLst>
                                        <p:tav tm="0">
                                          <p:val>
                                            <p:strVal val="#ppt_x"/>
                                          </p:val>
                                        </p:tav>
                                        <p:tav tm="100000">
                                          <p:val>
                                            <p:strVal val="#ppt_x"/>
                                          </p:val>
                                        </p:tav>
                                      </p:tavLst>
                                    </p:anim>
                                    <p:anim calcmode="lin" valueType="num">
                                      <p:cBhvr additive="base">
                                        <p:cTn id="18"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4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3"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44"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45" name="文本框 7"/>
          <p:cNvSpPr txBox="1"/>
          <p:nvPr/>
        </p:nvSpPr>
        <p:spPr>
          <a:xfrm>
            <a:off x="546100" y="467995"/>
            <a:ext cx="3874770" cy="337185"/>
          </a:xfrm>
          <a:prstGeom prst="rect">
            <a:avLst/>
          </a:prstGeom>
          <a:noFill/>
        </p:spPr>
        <p:txBody>
          <a:bodyPr wrap="square" rtlCol="0">
            <a:spAutoFit/>
          </a:bodyPr>
          <a:lstStyle/>
          <a:p>
            <a:pPr algn="l">
              <a:buClrTx/>
              <a:buSzTx/>
              <a:buFontTx/>
            </a:pPr>
            <a:r>
              <a:rPr lang="en-US" altLang="zh-CN" sz="1600">
                <a:solidFill>
                  <a:schemeClr val="accent3"/>
                </a:solidFill>
                <a:latin typeface="+mj-lt"/>
                <a:ea typeface="微软雅黑" panose="020B0503020204020204" pitchFamily="34" charset="-122"/>
                <a:sym typeface="+mn-ea"/>
              </a:rPr>
              <a:t>“</a:t>
            </a:r>
            <a:r>
              <a:rPr lang="zh-CN" altLang="en-US" sz="1600">
                <a:solidFill>
                  <a:schemeClr val="accent3"/>
                </a:solidFill>
                <a:latin typeface="+mj-lt"/>
                <a:ea typeface="微软雅黑" panose="020B0503020204020204" pitchFamily="34" charset="-122"/>
                <a:sym typeface="+mn-ea"/>
              </a:rPr>
              <a:t>走得再远，也不要忘记为什么出发</a:t>
            </a:r>
            <a:r>
              <a:rPr lang="en-US" altLang="zh-CN" sz="1600">
                <a:solidFill>
                  <a:schemeClr val="accent3"/>
                </a:solidFill>
                <a:latin typeface="+mj-lt"/>
                <a:ea typeface="微软雅黑" panose="020B0503020204020204" pitchFamily="34" charset="-122"/>
                <a:sym typeface="+mn-ea"/>
              </a:rPr>
              <a:t>”</a:t>
            </a:r>
          </a:p>
        </p:txBody>
      </p:sp>
      <p:graphicFrame>
        <p:nvGraphicFramePr>
          <p:cNvPr id="4194306" name="表格 4"/>
          <p:cNvGraphicFramePr/>
          <p:nvPr>
            <p:custDataLst>
              <p:tags r:id="rId1"/>
            </p:custDataLst>
          </p:nvPr>
        </p:nvGraphicFramePr>
        <p:xfrm>
          <a:off x="483870" y="1292860"/>
          <a:ext cx="8175625" cy="3435985"/>
        </p:xfrm>
        <a:graphic>
          <a:graphicData uri="http://schemas.openxmlformats.org/drawingml/2006/table">
            <a:tbl>
              <a:tblPr firstRow="1" bandRow="1">
                <a:tableStyleId>{5C22544A-7EE6-4342-B048-85BDC9FD1C3A}</a:tableStyleId>
              </a:tblPr>
              <a:tblGrid>
                <a:gridCol w="724535"/>
                <a:gridCol w="3401060"/>
                <a:gridCol w="4050030"/>
              </a:tblGrid>
              <a:tr h="297180">
                <a:tc>
                  <a:txBody>
                    <a:bodyPr/>
                    <a:lstStyle/>
                    <a:p>
                      <a:pPr algn="ctr">
                        <a:buNone/>
                      </a:pPr>
                      <a:r>
                        <a:rPr lang="zh-CN" altLang="en-US">
                          <a:latin typeface="书体坊赵九江钢笔楷书" panose="03000509000000000000" charset="-122"/>
                          <a:ea typeface="书体坊赵九江钢笔楷书" panose="03000509000000000000" charset="-122"/>
                        </a:rPr>
                        <a:t>序号</a:t>
                      </a:r>
                    </a:p>
                  </a:txBody>
                  <a:tcPr/>
                </a:tc>
                <a:tc>
                  <a:txBody>
                    <a:bodyPr/>
                    <a:lstStyle/>
                    <a:p>
                      <a:pPr algn="ctr">
                        <a:buNone/>
                      </a:pPr>
                      <a:r>
                        <a:rPr lang="zh-CN" altLang="en-US">
                          <a:latin typeface="书体坊赵九江钢笔楷书" panose="03000509000000000000" charset="-122"/>
                          <a:ea typeface="书体坊赵九江钢笔楷书" panose="03000509000000000000" charset="-122"/>
                        </a:rPr>
                        <a:t>主题</a:t>
                      </a:r>
                    </a:p>
                  </a:txBody>
                  <a:tcPr/>
                </a:tc>
                <a:tc>
                  <a:txBody>
                    <a:bodyPr/>
                    <a:lstStyle/>
                    <a:p>
                      <a:pPr algn="ctr">
                        <a:buNone/>
                      </a:pPr>
                      <a:r>
                        <a:rPr lang="zh-CN" altLang="en-US">
                          <a:latin typeface="书体坊赵九江钢笔楷书" panose="03000509000000000000" charset="-122"/>
                          <a:ea typeface="书体坊赵九江钢笔楷书" panose="03000509000000000000" charset="-122"/>
                        </a:rPr>
                        <a:t>是否需要在校外进行</a:t>
                      </a:r>
                    </a:p>
                  </a:txBody>
                  <a:tcPr/>
                </a:tc>
              </a:tr>
              <a:tr h="318135">
                <a:tc>
                  <a:txBody>
                    <a:bodyPr/>
                    <a:lstStyle/>
                    <a:p>
                      <a:pPr algn="ctr">
                        <a:buNone/>
                      </a:pPr>
                      <a:r>
                        <a:rPr lang="en-US" altLang="zh-CN">
                          <a:latin typeface="书体坊赵九江钢笔楷书" panose="03000509000000000000" charset="-122"/>
                          <a:ea typeface="书体坊赵九江钢笔楷书" panose="03000509000000000000" charset="-122"/>
                        </a:rPr>
                        <a:t>1</a:t>
                      </a:r>
                    </a:p>
                  </a:txBody>
                  <a:tcPr/>
                </a:tc>
                <a:tc>
                  <a:txBody>
                    <a:bodyPr/>
                    <a:lstStyle/>
                    <a:p>
                      <a:pPr>
                        <a:buNone/>
                      </a:pPr>
                      <a:r>
                        <a:rPr lang="zh-CN" altLang="en-US">
                          <a:latin typeface="书体坊赵九江钢笔楷书" panose="03000509000000000000" charset="-122"/>
                          <a:ea typeface="书体坊赵九江钢笔楷书" panose="03000509000000000000" charset="-122"/>
                        </a:rPr>
                        <a:t>世界视野下的中国航海活动与海上贸易</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可以（如图书馆）</a:t>
                      </a:r>
                    </a:p>
                  </a:txBody>
                  <a:tcPr/>
                </a:tc>
              </a:tr>
              <a:tr h="295275">
                <a:tc>
                  <a:txBody>
                    <a:bodyPr/>
                    <a:lstStyle/>
                    <a:p>
                      <a:pPr algn="ctr">
                        <a:buNone/>
                      </a:pPr>
                      <a:r>
                        <a:rPr lang="en-US" altLang="zh-CN">
                          <a:latin typeface="书体坊赵九江钢笔楷书" panose="03000509000000000000" charset="-122"/>
                          <a:ea typeface="书体坊赵九江钢笔楷书" panose="03000509000000000000" charset="-122"/>
                        </a:rPr>
                        <a:t>2</a:t>
                      </a:r>
                    </a:p>
                  </a:txBody>
                  <a:tcPr/>
                </a:tc>
                <a:tc>
                  <a:txBody>
                    <a:bodyPr/>
                    <a:lstStyle/>
                    <a:p>
                      <a:pPr>
                        <a:buNone/>
                      </a:pP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老兵</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的故事</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必须</a:t>
                      </a:r>
                    </a:p>
                  </a:txBody>
                  <a:tcPr/>
                </a:tc>
              </a:tr>
              <a:tr h="328930">
                <a:tc>
                  <a:txBody>
                    <a:bodyPr/>
                    <a:lstStyle/>
                    <a:p>
                      <a:pPr algn="ctr">
                        <a:buNone/>
                      </a:pPr>
                      <a:r>
                        <a:rPr lang="en-US" altLang="zh-CN">
                          <a:latin typeface="书体坊赵九江钢笔楷书" panose="03000509000000000000" charset="-122"/>
                          <a:ea typeface="书体坊赵九江钢笔楷书" panose="03000509000000000000" charset="-122"/>
                        </a:rPr>
                        <a:t>3</a:t>
                      </a:r>
                    </a:p>
                  </a:txBody>
                  <a:tcPr/>
                </a:tc>
                <a:tc>
                  <a:txBody>
                    <a:bodyPr/>
                    <a:lstStyle/>
                    <a:p>
                      <a:pPr>
                        <a:buNone/>
                      </a:pP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20</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世纪</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80</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年代以来社区居民生活变迁</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必须</a:t>
                      </a:r>
                    </a:p>
                  </a:txBody>
                  <a:tcPr/>
                </a:tc>
              </a:tr>
              <a:tr h="317500">
                <a:tc>
                  <a:txBody>
                    <a:bodyPr/>
                    <a:lstStyle/>
                    <a:p>
                      <a:pPr algn="ctr">
                        <a:buNone/>
                      </a:pPr>
                      <a:r>
                        <a:rPr lang="en-US" altLang="zh-CN">
                          <a:latin typeface="书体坊赵九江钢笔楷书" panose="03000509000000000000" charset="-122"/>
                          <a:ea typeface="书体坊赵九江钢笔楷书" panose="03000509000000000000" charset="-122"/>
                        </a:rPr>
                        <a:t>4</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探寻资本主义制度确立的思想文化渊源</a:t>
                      </a:r>
                    </a:p>
                  </a:txBody>
                  <a:tcPr/>
                </a:tc>
                <a:tc>
                  <a:txBody>
                    <a:bodyPr/>
                    <a:lstStyle/>
                    <a:p>
                      <a:pPr>
                        <a:buNone/>
                      </a:pPr>
                      <a:r>
                        <a:rPr lang="zh-CN" altLang="en-US">
                          <a:latin typeface="书体坊赵九江钢笔楷书" panose="03000509000000000000" charset="-122"/>
                          <a:ea typeface="书体坊赵九江钢笔楷书" panose="03000509000000000000" charset="-122"/>
                        </a:rPr>
                        <a:t>可以（如图书馆）</a:t>
                      </a:r>
                    </a:p>
                  </a:txBody>
                  <a:tcPr/>
                </a:tc>
              </a:tr>
              <a:tr h="306070">
                <a:tc>
                  <a:txBody>
                    <a:bodyPr/>
                    <a:lstStyle/>
                    <a:p>
                      <a:pPr algn="ctr">
                        <a:buNone/>
                      </a:pPr>
                      <a:r>
                        <a:rPr lang="en-US" altLang="zh-CN">
                          <a:latin typeface="书体坊赵九江钢笔楷书" panose="03000509000000000000" charset="-122"/>
                          <a:ea typeface="书体坊赵九江钢笔楷书" panose="03000509000000000000" charset="-122"/>
                        </a:rPr>
                        <a:t>5</a:t>
                      </a:r>
                    </a:p>
                  </a:txBody>
                  <a:tcPr/>
                </a:tc>
                <a:tc>
                  <a:txBody>
                    <a:bodyPr/>
                    <a:lstStyle/>
                    <a:p>
                      <a:pPr>
                        <a:buNone/>
                      </a:pPr>
                      <a:r>
                        <a:rPr lang="zh-CN" altLang="en-US">
                          <a:latin typeface="书体坊赵九江钢笔楷书" panose="03000509000000000000" charset="-122"/>
                          <a:ea typeface="书体坊赵九江钢笔楷书" panose="03000509000000000000" charset="-122"/>
                        </a:rPr>
                        <a:t>探讨中国古代历史上中央与地方的关系</a:t>
                      </a:r>
                    </a:p>
                  </a:txBody>
                  <a:tcPr/>
                </a:tc>
                <a:tc>
                  <a:txBody>
                    <a:bodyPr/>
                    <a:lstStyle/>
                    <a:p>
                      <a:pPr>
                        <a:buNone/>
                      </a:pPr>
                      <a:r>
                        <a:rPr lang="zh-CN" altLang="en-US" sz="1350">
                          <a:latin typeface="书体坊赵九江钢笔楷书" panose="03000509000000000000" charset="-122"/>
                          <a:ea typeface="书体坊赵九江钢笔楷书" panose="03000509000000000000" charset="-122"/>
                          <a:sym typeface="+mn-ea"/>
                        </a:rPr>
                        <a:t>可以（如图书馆）</a:t>
                      </a:r>
                    </a:p>
                  </a:txBody>
                  <a:tcPr/>
                </a:tc>
              </a:tr>
              <a:tr h="375285">
                <a:tc>
                  <a:txBody>
                    <a:bodyPr/>
                    <a:lstStyle/>
                    <a:p>
                      <a:pPr algn="ctr">
                        <a:buNone/>
                      </a:pPr>
                      <a:r>
                        <a:rPr lang="en-US" altLang="zh-CN">
                          <a:latin typeface="书体坊赵九江钢笔楷书" panose="03000509000000000000" charset="-122"/>
                          <a:ea typeface="书体坊赵九江钢笔楷书" panose="03000509000000000000" charset="-122"/>
                        </a:rPr>
                        <a:t>6</a:t>
                      </a:r>
                    </a:p>
                  </a:txBody>
                  <a:tcPr/>
                </a:tc>
                <a:tc>
                  <a:txBody>
                    <a:bodyPr/>
                    <a:lstStyle/>
                    <a:p>
                      <a:pPr>
                        <a:buNone/>
                      </a:pPr>
                      <a:r>
                        <a:rPr lang="zh-CN" altLang="en-US">
                          <a:latin typeface="书体坊赵九江钢笔楷书" panose="03000509000000000000" charset="-122"/>
                          <a:ea typeface="书体坊赵九江钢笔楷书" panose="03000509000000000000" charset="-122"/>
                        </a:rPr>
                        <a:t>考察中国历史上的外来农作物</a:t>
                      </a:r>
                    </a:p>
                  </a:txBody>
                  <a:tcPr/>
                </a:tc>
                <a:tc>
                  <a:txBody>
                    <a:bodyPr/>
                    <a:lstStyle/>
                    <a:p>
                      <a:pPr>
                        <a:buNone/>
                      </a:pPr>
                      <a:r>
                        <a:rPr lang="zh-CN" altLang="en-US" sz="1350">
                          <a:latin typeface="书体坊赵九江钢笔楷书" panose="03000509000000000000" charset="-122"/>
                          <a:ea typeface="书体坊赵九江钢笔楷书" panose="03000509000000000000" charset="-122"/>
                          <a:sym typeface="+mn-ea"/>
                        </a:rPr>
                        <a:t>可以（如图书馆）</a:t>
                      </a:r>
                    </a:p>
                  </a:txBody>
                  <a:tcPr/>
                </a:tc>
              </a:tr>
              <a:tr h="502920">
                <a:tc>
                  <a:txBody>
                    <a:bodyPr/>
                    <a:lstStyle/>
                    <a:p>
                      <a:pPr algn="ctr">
                        <a:buNone/>
                      </a:pPr>
                      <a:r>
                        <a:rPr lang="en-US" altLang="zh-CN">
                          <a:latin typeface="书体坊赵九江钢笔楷书" panose="03000509000000000000" charset="-122"/>
                          <a:ea typeface="书体坊赵九江钢笔楷书" panose="03000509000000000000" charset="-122"/>
                        </a:rPr>
                        <a:t>7</a:t>
                      </a:r>
                    </a:p>
                  </a:txBody>
                  <a:tcPr/>
                </a:tc>
                <a:tc>
                  <a:txBody>
                    <a:bodyPr/>
                    <a:lstStyle/>
                    <a:p>
                      <a:pPr>
                        <a:buNone/>
                      </a:pPr>
                      <a:r>
                        <a:rPr lang="zh-CN" altLang="en-US">
                          <a:latin typeface="书体坊赵九江钢笔楷书" panose="03000509000000000000" charset="-122"/>
                          <a:ea typeface="书体坊赵九江钢笔楷书" panose="03000509000000000000" charset="-122"/>
                        </a:rPr>
                        <a:t>严复、商务印书与中国近代文化的变革</a:t>
                      </a:r>
                    </a:p>
                  </a:txBody>
                  <a:tcPr/>
                </a:tc>
                <a:tc>
                  <a:txBody>
                    <a:bodyPr/>
                    <a:lstStyle/>
                    <a:p>
                      <a:pPr>
                        <a:buNone/>
                      </a:pPr>
                      <a:r>
                        <a:rPr lang="zh-CN" altLang="en-US" sz="1350">
                          <a:latin typeface="书体坊赵九江钢笔楷书" panose="03000509000000000000" charset="-122"/>
                          <a:ea typeface="书体坊赵九江钢笔楷书" panose="03000509000000000000" charset="-122"/>
                          <a:sym typeface="+mn-ea"/>
                        </a:rPr>
                        <a:t>可以（如图书馆、相关博物馆、严复故居、文化机构遗址）</a:t>
                      </a:r>
                    </a:p>
                  </a:txBody>
                  <a:tcPr/>
                </a:tc>
              </a:tr>
              <a:tr h="318135">
                <a:tc>
                  <a:txBody>
                    <a:bodyPr/>
                    <a:lstStyle/>
                    <a:p>
                      <a:pPr algn="ctr">
                        <a:buNone/>
                      </a:pPr>
                      <a:r>
                        <a:rPr lang="en-US" altLang="zh-CN">
                          <a:latin typeface="书体坊赵九江钢笔楷书" panose="03000509000000000000" charset="-122"/>
                          <a:ea typeface="书体坊赵九江钢笔楷书" panose="03000509000000000000" charset="-122"/>
                        </a:rPr>
                        <a:t>8</a:t>
                      </a:r>
                    </a:p>
                  </a:txBody>
                  <a:tcPr/>
                </a:tc>
                <a:tc>
                  <a:txBody>
                    <a:bodyPr/>
                    <a:lstStyle/>
                    <a:p>
                      <a:pPr>
                        <a:buNone/>
                      </a:pPr>
                      <a:r>
                        <a:rPr lang="zh-CN" altLang="en-US">
                          <a:latin typeface="书体坊赵九江钢笔楷书" panose="03000509000000000000" charset="-122"/>
                          <a:ea typeface="书体坊赵九江钢笔楷书" panose="03000509000000000000" charset="-122"/>
                        </a:rPr>
                        <a:t>编制历史人物年表</a:t>
                      </a:r>
                    </a:p>
                  </a:txBody>
                  <a:tcPr/>
                </a:tc>
                <a:tc>
                  <a:txBody>
                    <a:bodyPr/>
                    <a:lstStyle/>
                    <a:p>
                      <a:pPr>
                        <a:buNone/>
                      </a:pPr>
                      <a:r>
                        <a:rPr lang="zh-CN" altLang="en-US" sz="1350">
                          <a:latin typeface="书体坊赵九江钢笔楷书" panose="03000509000000000000" charset="-122"/>
                          <a:ea typeface="书体坊赵九江钢笔楷书" panose="03000509000000000000" charset="-122"/>
                          <a:sym typeface="+mn-ea"/>
                        </a:rPr>
                        <a:t>可以（如图书馆）</a:t>
                      </a:r>
                    </a:p>
                  </a:txBody>
                  <a:tcPr/>
                </a:tc>
              </a:tr>
              <a:tr h="374650">
                <a:tc>
                  <a:txBody>
                    <a:bodyPr/>
                    <a:lstStyle/>
                    <a:p>
                      <a:pPr algn="ctr">
                        <a:buNone/>
                      </a:pPr>
                      <a:r>
                        <a:rPr lang="en-US" altLang="zh-CN">
                          <a:latin typeface="书体坊赵九江钢笔楷书" panose="03000509000000000000" charset="-122"/>
                          <a:ea typeface="书体坊赵九江钢笔楷书" panose="03000509000000000000" charset="-122"/>
                        </a:rPr>
                        <a:t>9</a:t>
                      </a:r>
                    </a:p>
                  </a:txBody>
                  <a:tcPr/>
                </a:tc>
                <a:tc>
                  <a:txBody>
                    <a:bodyPr/>
                    <a:lstStyle/>
                    <a:p>
                      <a:pPr>
                        <a:buNone/>
                      </a:pP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《资治通鉴》为何以</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三家分晋</a:t>
                      </a:r>
                      <a:r>
                        <a:rPr lang="en-US" altLang="zh-CN">
                          <a:latin typeface="书体坊赵九江钢笔楷书" panose="03000509000000000000" charset="-122"/>
                          <a:ea typeface="书体坊赵九江钢笔楷书" panose="03000509000000000000" charset="-122"/>
                          <a:cs typeface="书体坊赵九江钢笔楷书" panose="03000509000000000000" charset="-122"/>
                        </a:rPr>
                        <a:t>”</a:t>
                      </a:r>
                      <a:r>
                        <a:rPr lang="zh-CN" altLang="en-US">
                          <a:latin typeface="书体坊赵九江钢笔楷书" panose="03000509000000000000" charset="-122"/>
                          <a:ea typeface="书体坊赵九江钢笔楷书" panose="03000509000000000000" charset="-122"/>
                          <a:cs typeface="书体坊赵九江钢笔楷书" panose="03000509000000000000" charset="-122"/>
                        </a:rPr>
                        <a:t>为其开篇</a:t>
                      </a:r>
                    </a:p>
                  </a:txBody>
                  <a:tcPr/>
                </a:tc>
                <a:tc>
                  <a:txBody>
                    <a:bodyPr/>
                    <a:lstStyle/>
                    <a:p>
                      <a:pPr>
                        <a:buNone/>
                      </a:pPr>
                      <a:r>
                        <a:rPr lang="zh-CN" altLang="en-US" sz="1350">
                          <a:latin typeface="书体坊赵九江钢笔楷书" panose="03000509000000000000" charset="-122"/>
                          <a:ea typeface="书体坊赵九江钢笔楷书" panose="03000509000000000000" charset="-122"/>
                          <a:sym typeface="+mn-ea"/>
                        </a:rPr>
                        <a:t>可以（如图书馆）</a:t>
                      </a:r>
                    </a:p>
                  </a:txBody>
                  <a:tcPr/>
                </a:tc>
              </a:tr>
            </a:tbl>
          </a:graphicData>
        </a:graphic>
      </p:graphicFrame>
      <p:sp>
        <p:nvSpPr>
          <p:cNvPr id="1048946" name="文本框 8"/>
          <p:cNvSpPr txBox="1"/>
          <p:nvPr/>
        </p:nvSpPr>
        <p:spPr>
          <a:xfrm>
            <a:off x="1952625" y="850265"/>
            <a:ext cx="5110480" cy="33274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l"/>
            <a:r>
              <a:rPr lang="en-US" altLang="zh-CN" sz="1600" b="1">
                <a:solidFill>
                  <a:schemeClr val="lt1"/>
                </a:solidFill>
                <a:sym typeface="+mn-ea"/>
              </a:rPr>
              <a:t>《普通高中历史课程标准（2017年版）》中的活动主题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4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48946"/>
                                        </p:tgtEl>
                                        <p:attrNameLst>
                                          <p:attrName>style.visibility</p:attrName>
                                        </p:attrNameLst>
                                      </p:cBhvr>
                                      <p:to>
                                        <p:strVal val="visible"/>
                                      </p:to>
                                    </p:set>
                                    <p:animEffect transition="in" filter="randombar(horizontal)">
                                      <p:cBhvr>
                                        <p:cTn id="11" dur="500"/>
                                        <p:tgtEl>
                                          <p:spTgt spid="104894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194306"/>
                                        </p:tgtEl>
                                        <p:attrNameLst>
                                          <p:attrName>style.visibility</p:attrName>
                                        </p:attrNameLst>
                                      </p:cBhvr>
                                      <p:to>
                                        <p:strVal val="visible"/>
                                      </p:to>
                                    </p:set>
                                    <p:anim calcmode="lin" valueType="num">
                                      <p:cBhvr additive="base">
                                        <p:cTn id="16" dur="500" fill="hold"/>
                                        <p:tgtEl>
                                          <p:spTgt spid="4194306"/>
                                        </p:tgtEl>
                                        <p:attrNameLst>
                                          <p:attrName>ppt_x</p:attrName>
                                        </p:attrNameLst>
                                      </p:cBhvr>
                                      <p:tavLst>
                                        <p:tav tm="0">
                                          <p:val>
                                            <p:strVal val="#ppt_x"/>
                                          </p:val>
                                        </p:tav>
                                        <p:tav tm="100000">
                                          <p:val>
                                            <p:strVal val="#ppt_x"/>
                                          </p:val>
                                        </p:tav>
                                      </p:tavLst>
                                    </p:anim>
                                    <p:anim calcmode="lin" valueType="num">
                                      <p:cBhvr additive="base">
                                        <p:cTn id="17" dur="500" fill="hold"/>
                                        <p:tgtEl>
                                          <p:spTgt spid="41943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45" grpId="0"/>
      <p:bldP spid="104894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文本框 6"/>
          <p:cNvSpPr txBox="1">
            <a:spLocks noChangeArrowheads="1"/>
          </p:cNvSpPr>
          <p:nvPr/>
        </p:nvSpPr>
        <p:spPr bwMode="auto">
          <a:xfrm>
            <a:off x="546043" y="81016"/>
            <a:ext cx="379476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en-US" altLang="zh-CN" sz="2000">
                <a:solidFill>
                  <a:schemeClr val="accent3"/>
                </a:solidFill>
                <a:latin typeface="+mj-lt"/>
                <a:ea typeface="+mj-ea"/>
              </a:rPr>
              <a:t>2021</a:t>
            </a:r>
            <a:r>
              <a:rPr lang="zh-CN" altLang="en-US" sz="2000">
                <a:solidFill>
                  <a:schemeClr val="accent3"/>
                </a:solidFill>
                <a:latin typeface="+mj-lt"/>
                <a:ea typeface="+mj-ea"/>
              </a:rPr>
              <a:t>年寒假，我布置的历史作业</a:t>
            </a:r>
          </a:p>
        </p:txBody>
      </p:sp>
      <p:sp>
        <p:nvSpPr>
          <p:cNvPr id="1048622" name="矩形 26"/>
          <p:cNvSpPr/>
          <p:nvPr/>
        </p:nvSpPr>
        <p:spPr>
          <a:xfrm>
            <a:off x="546043" y="499541"/>
            <a:ext cx="1960880" cy="332741"/>
          </a:xfrm>
          <a:prstGeom prst="rect">
            <a:avLst/>
          </a:prstGeom>
        </p:spPr>
        <p:txBody>
          <a:bodyPr wrap="none">
            <a:spAutoFit/>
          </a:bodyPr>
          <a:lstStyle/>
          <a:p>
            <a:pPr lvl="0" algn="l" fontAlgn="base">
              <a:spcBef>
                <a:spcPct val="0"/>
              </a:spcBef>
              <a:spcAft>
                <a:spcPct val="0"/>
              </a:spcAft>
            </a:pPr>
            <a:r>
              <a:rPr lang="en-US" altLang="zh-CN" sz="1600">
                <a:solidFill>
                  <a:schemeClr val="accent3"/>
                </a:solidFill>
                <a:latin typeface="+mj-lt"/>
                <a:ea typeface="方正兰亭黑_GBK"/>
              </a:rPr>
              <a:t>“</a:t>
            </a:r>
            <a:r>
              <a:rPr lang="zh-CN" altLang="en-US" sz="1600">
                <a:solidFill>
                  <a:schemeClr val="accent3"/>
                </a:solidFill>
                <a:latin typeface="+mj-lt"/>
                <a:ea typeface="方正兰亭黑_GBK"/>
              </a:rPr>
              <a:t>寻找墙壁上的历史</a:t>
            </a:r>
            <a:r>
              <a:rPr lang="en-US" altLang="zh-CN" sz="1600">
                <a:solidFill>
                  <a:schemeClr val="accent3"/>
                </a:solidFill>
                <a:latin typeface="+mj-lt"/>
                <a:ea typeface="方正兰亭黑_GBK"/>
              </a:rPr>
              <a:t>”</a:t>
            </a:r>
          </a:p>
        </p:txBody>
      </p:sp>
      <p:sp>
        <p:nvSpPr>
          <p:cNvPr id="1048623"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24" name="文本框 2"/>
          <p:cNvSpPr txBox="1">
            <a:spLocks noChangeArrowheads="1"/>
          </p:cNvSpPr>
          <p:nvPr/>
        </p:nvSpPr>
        <p:spPr bwMode="auto">
          <a:xfrm>
            <a:off x="757555" y="2172970"/>
            <a:ext cx="7628255" cy="2021841"/>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indent="266700" algn="just" fontAlgn="auto">
              <a:lnSpc>
                <a:spcPct val="200000"/>
              </a:lnSpc>
            </a:pPr>
            <a:r>
              <a:rPr lang="zh-CN" altLang="en-US" sz="1600">
                <a:latin typeface="书体坊赵九江钢笔楷书" panose="03000509000000000000" charset="-122"/>
                <a:ea typeface="书体坊赵九江钢笔楷书" panose="03000509000000000000" charset="-122"/>
                <a:sym typeface="Times New Roman" panose="02020603050405020304"/>
              </a:rPr>
              <a:t>历史上的标语口号浓缩地表现着不同时代的内容和特征，下列标语口号按其出现的时间先后顺序排列，正确的是①“打倒列强，除军阀”；②“停止内战，一致抗日”；③“外争国权，内惩国贼”；④“中华人民共和国万岁”</a:t>
            </a:r>
          </a:p>
          <a:p>
            <a:pPr algn="just" fontAlgn="auto">
              <a:lnSpc>
                <a:spcPct val="200000"/>
              </a:lnSpc>
            </a:pPr>
            <a:r>
              <a:rPr lang="zh-CN" altLang="en-US" sz="1600">
                <a:latin typeface="书体坊赵九江钢笔楷书" panose="03000509000000000000" charset="-122"/>
                <a:ea typeface="书体坊赵九江钢笔楷书" panose="03000509000000000000" charset="-122"/>
                <a:sym typeface="Times New Roman" panose="02020603050405020304"/>
              </a:rPr>
              <a:t>  A．①②③④    B．③①②④    C．③②①④    D．④③①②   （答案：B）</a:t>
            </a:r>
          </a:p>
        </p:txBody>
      </p:sp>
      <p:pic>
        <p:nvPicPr>
          <p:cNvPr id="2097153" name="图片 10" descr="C:\Users\Administrator\Desktop\src=http%3A%2F%2Fwww.hpppw.com%2Fuploadfile%2F2005%2F02%2F20050201202229282.gif&amp;refer=http%3A%2F%2Fwww.hpppw.jpg"/>
          <p:cNvPicPr>
            <a:picLocks noChangeAspect="1" noChangeArrowheads="1"/>
          </p:cNvPicPr>
          <p:nvPr/>
        </p:nvPicPr>
        <p:blipFill>
          <a:blip r:embed="rId2"/>
          <a:srcRect/>
          <a:stretch>
            <a:fillRect/>
          </a:stretch>
        </p:blipFill>
        <p:spPr>
          <a:xfrm>
            <a:off x="5566410" y="129540"/>
            <a:ext cx="3369310" cy="1787525"/>
          </a:xfrm>
          <a:prstGeom prst="rect">
            <a:avLst/>
          </a:prstGeom>
          <a:noFill/>
          <a:ln>
            <a:noFill/>
          </a:ln>
        </p:spPr>
      </p:pic>
      <p:pic>
        <p:nvPicPr>
          <p:cNvPr id="2097154" name="图片 11"/>
          <p:cNvPicPr>
            <a:picLocks noChangeAspect="1"/>
          </p:cNvPicPr>
          <p:nvPr/>
        </p:nvPicPr>
        <p:blipFill>
          <a:blip r:embed="rId3"/>
          <a:stretch>
            <a:fillRect/>
          </a:stretch>
        </p:blipFill>
        <p:spPr>
          <a:xfrm>
            <a:off x="1005840" y="1089025"/>
            <a:ext cx="5683250" cy="831850"/>
          </a:xfrm>
          <a:prstGeom prst="rect">
            <a:avLst/>
          </a:prstGeom>
        </p:spPr>
      </p:pic>
      <p:pic>
        <p:nvPicPr>
          <p:cNvPr id="2097155" name="图片 13"/>
          <p:cNvPicPr>
            <a:picLocks noChangeAspect="1"/>
          </p:cNvPicPr>
          <p:nvPr/>
        </p:nvPicPr>
        <p:blipFill>
          <a:blip r:embed="rId4"/>
          <a:stretch>
            <a:fillRect/>
          </a:stretch>
        </p:blipFill>
        <p:spPr>
          <a:xfrm>
            <a:off x="546100" y="4314825"/>
            <a:ext cx="7658100" cy="58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62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097154"/>
                                        </p:tgtEl>
                                        <p:attrNameLst>
                                          <p:attrName>style.visibility</p:attrName>
                                        </p:attrNameLst>
                                      </p:cBhvr>
                                      <p:to>
                                        <p:strVal val="visible"/>
                                      </p:to>
                                    </p:set>
                                    <p:animEffect transition="in" filter="randombar(horizontal)">
                                      <p:cBhvr>
                                        <p:cTn id="11" dur="500"/>
                                        <p:tgtEl>
                                          <p:spTgt spid="209715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48624"/>
                                        </p:tgtEl>
                                        <p:attrNameLst>
                                          <p:attrName>style.visibility</p:attrName>
                                        </p:attrNameLst>
                                      </p:cBhvr>
                                      <p:to>
                                        <p:strVal val="visible"/>
                                      </p:to>
                                    </p:set>
                                    <p:anim calcmode="lin" valueType="num">
                                      <p:cBhvr additive="base">
                                        <p:cTn id="16" dur="500" fill="hold"/>
                                        <p:tgtEl>
                                          <p:spTgt spid="1048624"/>
                                        </p:tgtEl>
                                        <p:attrNameLst>
                                          <p:attrName>ppt_x</p:attrName>
                                        </p:attrNameLst>
                                      </p:cBhvr>
                                      <p:tavLst>
                                        <p:tav tm="0">
                                          <p:val>
                                            <p:strVal val="#ppt_x"/>
                                          </p:val>
                                        </p:tav>
                                        <p:tav tm="100000">
                                          <p:val>
                                            <p:strVal val="#ppt_x"/>
                                          </p:val>
                                        </p:tav>
                                      </p:tavLst>
                                    </p:anim>
                                    <p:anim calcmode="lin" valueType="num">
                                      <p:cBhvr additive="base">
                                        <p:cTn id="17" dur="500" fill="hold"/>
                                        <p:tgtEl>
                                          <p:spTgt spid="104862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97155"/>
                                        </p:tgtEl>
                                        <p:attrNameLst>
                                          <p:attrName>style.visibility</p:attrName>
                                        </p:attrNameLst>
                                      </p:cBhvr>
                                      <p:to>
                                        <p:strVal val="visible"/>
                                      </p:to>
                                    </p:set>
                                    <p:animEffect transition="in" filter="blinds(horizontal)">
                                      <p:cBhvr>
                                        <p:cTn id="22" dur="500"/>
                                        <p:tgtEl>
                                          <p:spTgt spid="20971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97153"/>
                                        </p:tgtEl>
                                        <p:attrNameLst>
                                          <p:attrName>style.visibility</p:attrName>
                                        </p:attrNameLst>
                                      </p:cBhvr>
                                      <p:to>
                                        <p:strVal val="visible"/>
                                      </p:to>
                                    </p:set>
                                    <p:animEffect transition="in" filter="wipe(up)">
                                      <p:cBhvr>
                                        <p:cTn id="27" dur="500"/>
                                        <p:tgtEl>
                                          <p:spTgt spid="2097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2" grpId="0"/>
      <p:bldP spid="1048622" grpId="1"/>
      <p:bldP spid="1048624"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7" name="矩形 3"/>
          <p:cNvSpPr/>
          <p:nvPr/>
        </p:nvSpPr>
        <p:spPr>
          <a:xfrm>
            <a:off x="142875" y="1"/>
            <a:ext cx="403168" cy="799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48" name="文本框 6"/>
          <p:cNvSpPr txBox="1">
            <a:spLocks noChangeArrowheads="1"/>
          </p:cNvSpPr>
          <p:nvPr/>
        </p:nvSpPr>
        <p:spPr bwMode="auto">
          <a:xfrm>
            <a:off x="546043" y="68951"/>
            <a:ext cx="2976880" cy="39878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fontAlgn="base">
              <a:spcBef>
                <a:spcPct val="0"/>
              </a:spcBef>
              <a:spcAft>
                <a:spcPct val="0"/>
              </a:spcAft>
            </a:pPr>
            <a:r>
              <a:rPr lang="zh-CN" altLang="en-US" sz="2000">
                <a:solidFill>
                  <a:schemeClr val="accent3"/>
                </a:solidFill>
                <a:latin typeface="+mj-lt"/>
                <a:ea typeface="+mj-ea"/>
              </a:rPr>
              <a:t>历史校外课堂的立体构想</a:t>
            </a:r>
          </a:p>
        </p:txBody>
      </p:sp>
      <p:sp>
        <p:nvSpPr>
          <p:cNvPr id="1048949" name="文本框 7"/>
          <p:cNvSpPr txBox="1"/>
          <p:nvPr/>
        </p:nvSpPr>
        <p:spPr>
          <a:xfrm>
            <a:off x="605790" y="462280"/>
            <a:ext cx="5718810" cy="337185"/>
          </a:xfrm>
          <a:prstGeom prst="rect">
            <a:avLst/>
          </a:prstGeom>
          <a:noFill/>
        </p:spPr>
        <p:txBody>
          <a:bodyPr wrap="square" rtlCol="0">
            <a:spAutoFit/>
          </a:bodyPr>
          <a:lstStyle/>
          <a:p>
            <a:pPr algn="l">
              <a:buClrTx/>
              <a:buSzTx/>
              <a:buFontTx/>
            </a:pPr>
            <a:r>
              <a:rPr lang="zh-CN" altLang="en-US" sz="1600">
                <a:solidFill>
                  <a:schemeClr val="accent3"/>
                </a:solidFill>
                <a:latin typeface="+mj-lt"/>
                <a:ea typeface="微软雅黑" panose="020B0503020204020204" pitchFamily="34" charset="-122"/>
                <a:sym typeface="+mn-ea"/>
              </a:rPr>
              <a:t>我为什么主张历史课需要有校外课堂？</a:t>
            </a:r>
          </a:p>
        </p:txBody>
      </p:sp>
      <p:grpSp>
        <p:nvGrpSpPr>
          <p:cNvPr id="179" name="组合 8"/>
          <p:cNvGrpSpPr/>
          <p:nvPr/>
        </p:nvGrpSpPr>
        <p:grpSpPr>
          <a:xfrm>
            <a:off x="660400" y="1040765"/>
            <a:ext cx="7976235" cy="645160"/>
            <a:chOff x="1040" y="1639"/>
            <a:chExt cx="12561" cy="1016"/>
          </a:xfrm>
        </p:grpSpPr>
        <p:sp>
          <p:nvSpPr>
            <p:cNvPr id="1048950" name="椭圆 38"/>
            <p:cNvSpPr/>
            <p:nvPr/>
          </p:nvSpPr>
          <p:spPr>
            <a:xfrm>
              <a:off x="1040" y="1768"/>
              <a:ext cx="598" cy="59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a:latin typeface="楷体" panose="02010609060101010101" charset="-122"/>
                  <a:ea typeface="楷体" panose="02010609060101010101" charset="-122"/>
                </a:rPr>
                <a:t>1</a:t>
              </a:r>
            </a:p>
          </p:txBody>
        </p:sp>
        <p:sp>
          <p:nvSpPr>
            <p:cNvPr id="1048951" name="文本框 2"/>
            <p:cNvSpPr txBox="1"/>
            <p:nvPr/>
          </p:nvSpPr>
          <p:spPr>
            <a:xfrm>
              <a:off x="1785" y="1639"/>
              <a:ext cx="11816" cy="1016"/>
            </a:xfrm>
            <a:prstGeom prst="rect">
              <a:avLst/>
            </a:prstGeom>
            <a:noFill/>
          </p:spPr>
          <p:txBody>
            <a:bodyPr wrap="square" rtlCol="0">
              <a:spAutoFit/>
            </a:bodyPr>
            <a:lstStyle/>
            <a:p>
              <a:r>
                <a:rPr lang="zh-CN" altLang="en-US" sz="1800" b="1">
                  <a:latin typeface="楷体" panose="02010609060101010101" charset="-122"/>
                  <a:ea typeface="楷体" panose="02010609060101010101" charset="-122"/>
                  <a:cs typeface="楷体" panose="02010609060101010101" charset="-122"/>
                </a:rPr>
                <a:t>核心素养导向下，深度学习的要求。（深度学习要求引导和帮助学生形成对历史、对文化的敏锐的感受力</a:t>
              </a:r>
              <a:r>
                <a:rPr lang="en-US" altLang="zh-CN" sz="1800" b="1">
                  <a:latin typeface="楷体" panose="02010609060101010101" charset="-122"/>
                  <a:ea typeface="楷体" panose="02010609060101010101" charset="-122"/>
                  <a:cs typeface="楷体" panose="02010609060101010101" charset="-122"/>
                </a:rPr>
                <a:t>——</a:t>
              </a:r>
              <a:r>
                <a:rPr lang="zh-CN" altLang="en-US" sz="1800" b="1">
                  <a:latin typeface="楷体" panose="02010609060101010101" charset="-122"/>
                  <a:ea typeface="楷体" panose="02010609060101010101" charset="-122"/>
                  <a:cs typeface="楷体" panose="02010609060101010101" charset="-122"/>
                </a:rPr>
                <a:t>郭华）</a:t>
              </a:r>
            </a:p>
          </p:txBody>
        </p:sp>
      </p:grpSp>
      <p:grpSp>
        <p:nvGrpSpPr>
          <p:cNvPr id="180" name="组合 9"/>
          <p:cNvGrpSpPr/>
          <p:nvPr/>
        </p:nvGrpSpPr>
        <p:grpSpPr>
          <a:xfrm>
            <a:off x="660400" y="1653540"/>
            <a:ext cx="7976235" cy="2030095"/>
            <a:chOff x="1040" y="2754"/>
            <a:chExt cx="12561" cy="3197"/>
          </a:xfrm>
        </p:grpSpPr>
        <p:sp>
          <p:nvSpPr>
            <p:cNvPr id="1048952" name="椭圆 42"/>
            <p:cNvSpPr/>
            <p:nvPr/>
          </p:nvSpPr>
          <p:spPr>
            <a:xfrm>
              <a:off x="1040" y="2845"/>
              <a:ext cx="598" cy="59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a:latin typeface="楷体" panose="02010609060101010101" charset="-122"/>
                  <a:ea typeface="楷体" panose="02010609060101010101" charset="-122"/>
                </a:rPr>
                <a:t>2</a:t>
              </a:r>
            </a:p>
          </p:txBody>
        </p:sp>
        <p:sp>
          <p:nvSpPr>
            <p:cNvPr id="1048953" name="文本框 4"/>
            <p:cNvSpPr txBox="1"/>
            <p:nvPr/>
          </p:nvSpPr>
          <p:spPr>
            <a:xfrm>
              <a:off x="1785" y="2754"/>
              <a:ext cx="11816" cy="3197"/>
            </a:xfrm>
            <a:prstGeom prst="rect">
              <a:avLst/>
            </a:prstGeom>
            <a:noFill/>
          </p:spPr>
          <p:txBody>
            <a:bodyPr wrap="square" rtlCol="0">
              <a:spAutoFit/>
            </a:bodyPr>
            <a:lstStyle/>
            <a:p>
              <a:r>
                <a:rPr lang="zh-CN" sz="1800" b="1">
                  <a:latin typeface="楷体" panose="02010609060101010101" charset="-122"/>
                  <a:ea typeface="楷体" panose="02010609060101010101" charset="-122"/>
                  <a:cs typeface="楷体" panose="02010609060101010101" charset="-122"/>
                </a:rPr>
                <a:t>历史的校外课堂本质上是为学生提供一个开放性的学习环境，去执行具有挑战性的学习任务。</a:t>
              </a:r>
              <a:r>
                <a:rPr lang="zh-CN" sz="1800" b="1">
                  <a:latin typeface="楷体" panose="02010609060101010101" charset="-122"/>
                  <a:ea typeface="楷体" panose="02010609060101010101" charset="-122"/>
                  <a:cs typeface="楷体" panose="02010609060101010101" charset="-122"/>
                  <a:sym typeface="+mn-ea"/>
                </a:rPr>
                <a:t>校内的历史课堂和历史试题只是在不断模拟校外的真实情境。学生走出校园，未来漫长人生旅途中的历史学习必然都是校外学习。参观一处古迹，欣赏一件文物，解读一份旧式文书</a:t>
              </a:r>
              <a:r>
                <a:rPr lang="en-US" altLang="zh-CN" sz="1800" b="1">
                  <a:latin typeface="楷体" panose="02010609060101010101" charset="-122"/>
                  <a:ea typeface="楷体" panose="02010609060101010101" charset="-122"/>
                  <a:cs typeface="楷体" panose="02010609060101010101" charset="-122"/>
                  <a:sym typeface="+mn-ea"/>
                </a:rPr>
                <a:t>……</a:t>
              </a:r>
              <a:r>
                <a:rPr lang="zh-CN" sz="1800" b="1">
                  <a:latin typeface="楷体" panose="02010609060101010101" charset="-122"/>
                  <a:ea typeface="楷体" panose="02010609060101010101" charset="-122"/>
                  <a:cs typeface="楷体" panose="02010609060101010101" charset="-122"/>
                  <a:sym typeface="+mn-ea"/>
                </a:rPr>
                <a:t>校外的历史学习远比校内更复杂、更具挑战性，而且一般都需要综合运用多学科的知识。</a:t>
              </a:r>
              <a:endParaRPr lang="zh-CN" sz="1800" b="1">
                <a:latin typeface="楷体" panose="02010609060101010101" charset="-122"/>
                <a:ea typeface="楷体" panose="02010609060101010101" charset="-122"/>
                <a:cs typeface="楷体" panose="02010609060101010101" charset="-122"/>
              </a:endParaRPr>
            </a:p>
            <a:p>
              <a:endParaRPr lang="zh-CN" sz="1800" b="1">
                <a:latin typeface="楷体" panose="02010609060101010101" charset="-122"/>
                <a:ea typeface="楷体" panose="02010609060101010101" charset="-122"/>
                <a:cs typeface="楷体" panose="02010609060101010101" charset="-122"/>
              </a:endParaRPr>
            </a:p>
          </p:txBody>
        </p:sp>
      </p:grpSp>
      <p:grpSp>
        <p:nvGrpSpPr>
          <p:cNvPr id="181" name="组合 10"/>
          <p:cNvGrpSpPr/>
          <p:nvPr/>
        </p:nvGrpSpPr>
        <p:grpSpPr>
          <a:xfrm>
            <a:off x="660400" y="3433445"/>
            <a:ext cx="7976235" cy="922020"/>
            <a:chOff x="1040" y="5144"/>
            <a:chExt cx="12561" cy="1452"/>
          </a:xfrm>
        </p:grpSpPr>
        <p:sp>
          <p:nvSpPr>
            <p:cNvPr id="1048954" name="椭圆 46"/>
            <p:cNvSpPr/>
            <p:nvPr/>
          </p:nvSpPr>
          <p:spPr>
            <a:xfrm>
              <a:off x="1040" y="5238"/>
              <a:ext cx="598" cy="59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a:latin typeface="楷体" panose="02010609060101010101" charset="-122"/>
                  <a:ea typeface="楷体" panose="02010609060101010101" charset="-122"/>
                </a:rPr>
                <a:t>3</a:t>
              </a:r>
            </a:p>
          </p:txBody>
        </p:sp>
        <p:sp>
          <p:nvSpPr>
            <p:cNvPr id="1048955" name="文本框 5"/>
            <p:cNvSpPr txBox="1"/>
            <p:nvPr/>
          </p:nvSpPr>
          <p:spPr>
            <a:xfrm>
              <a:off x="1785" y="5144"/>
              <a:ext cx="11816" cy="1452"/>
            </a:xfrm>
            <a:prstGeom prst="rect">
              <a:avLst/>
            </a:prstGeom>
            <a:noFill/>
          </p:spPr>
          <p:txBody>
            <a:bodyPr wrap="square" rtlCol="0">
              <a:spAutoFit/>
            </a:bodyPr>
            <a:lstStyle/>
            <a:p>
              <a:r>
                <a:rPr lang="zh-CN" sz="1800" b="1">
                  <a:latin typeface="楷体" panose="02010609060101010101" charset="-122"/>
                  <a:ea typeface="楷体" panose="02010609060101010101" charset="-122"/>
                  <a:cs typeface="楷体" panose="02010609060101010101" charset="-122"/>
                </a:rPr>
                <a:t>历史的校外课堂是对学生</a:t>
              </a:r>
              <a:r>
                <a:rPr lang="en-US" altLang="zh-CN" sz="1800" b="1">
                  <a:latin typeface="楷体" panose="02010609060101010101" charset="-122"/>
                  <a:ea typeface="楷体" panose="02010609060101010101" charset="-122"/>
                  <a:cs typeface="楷体" panose="02010609060101010101" charset="-122"/>
                </a:rPr>
                <a:t>“</a:t>
              </a:r>
              <a:r>
                <a:rPr lang="zh-CN" sz="1800" b="1">
                  <a:latin typeface="楷体" panose="02010609060101010101" charset="-122"/>
                  <a:ea typeface="楷体" panose="02010609060101010101" charset="-122"/>
                  <a:cs typeface="楷体" panose="02010609060101010101" charset="-122"/>
                </a:rPr>
                <a:t>公众史学</a:t>
              </a:r>
              <a:r>
                <a:rPr lang="en-US" altLang="zh-CN" sz="1800" b="1">
                  <a:latin typeface="楷体" panose="02010609060101010101" charset="-122"/>
                  <a:ea typeface="楷体" panose="02010609060101010101" charset="-122"/>
                  <a:cs typeface="楷体" panose="02010609060101010101" charset="-122"/>
                </a:rPr>
                <a:t>”</a:t>
              </a:r>
              <a:r>
                <a:rPr lang="zh-CN" altLang="en-US" sz="1800" b="1">
                  <a:latin typeface="楷体" panose="02010609060101010101" charset="-122"/>
                  <a:ea typeface="楷体" panose="02010609060101010101" charset="-122"/>
                  <a:cs typeface="楷体" panose="02010609060101010101" charset="-122"/>
                </a:rPr>
                <a:t>素养的训练，让历史回归普通人的日常生活，</a:t>
              </a:r>
              <a:r>
                <a:rPr lang="en-US" altLang="zh-CN" sz="1800" b="1">
                  <a:latin typeface="楷体" panose="02010609060101010101" charset="-122"/>
                  <a:ea typeface="楷体" panose="02010609060101010101" charset="-122"/>
                  <a:cs typeface="楷体" panose="02010609060101010101" charset="-122"/>
                </a:rPr>
                <a:t>“</a:t>
              </a:r>
              <a:r>
                <a:rPr lang="zh-CN" altLang="en-US" sz="1800" b="1">
                  <a:latin typeface="楷体" panose="02010609060101010101" charset="-122"/>
                  <a:ea typeface="楷体" panose="02010609060101010101" charset="-122"/>
                  <a:cs typeface="楷体" panose="02010609060101010101" charset="-122"/>
                </a:rPr>
                <a:t>人人都是他自己的历史学家</a:t>
              </a:r>
              <a:r>
                <a:rPr lang="en-US" altLang="zh-CN" sz="1800" b="1">
                  <a:latin typeface="楷体" panose="02010609060101010101" charset="-122"/>
                  <a:ea typeface="楷体" panose="02010609060101010101" charset="-122"/>
                  <a:cs typeface="楷体" panose="02010609060101010101" charset="-122"/>
                </a:rPr>
                <a:t>”</a:t>
              </a:r>
              <a:r>
                <a:rPr lang="zh-CN" altLang="en-US" sz="1800" b="1">
                  <a:latin typeface="楷体" panose="02010609060101010101" charset="-122"/>
                  <a:ea typeface="楷体" panose="02010609060101010101" charset="-122"/>
                  <a:cs typeface="楷体" panose="02010609060101010101" charset="-122"/>
                </a:rPr>
                <a:t>（卡尔·贝克语），</a:t>
              </a:r>
              <a:r>
                <a:rPr lang="zh-CN" altLang="en-US" sz="1800" b="1">
                  <a:latin typeface="楷体" panose="02010609060101010101" charset="-122"/>
                  <a:ea typeface="楷体" panose="02010609060101010101" charset="-122"/>
                  <a:cs typeface="楷体" panose="02010609060101010101" charset="-122"/>
                  <a:sym typeface="+mn-ea"/>
                </a:rPr>
                <a:t>让公众参与历史的书写。</a:t>
              </a:r>
              <a:endParaRPr lang="zh-CN" altLang="en-US" sz="1800" b="1">
                <a:latin typeface="楷体" panose="02010609060101010101" charset="-122"/>
                <a:ea typeface="楷体" panose="02010609060101010101" charset="-122"/>
                <a:cs typeface="楷体" panose="02010609060101010101" charset="-122"/>
              </a:endParaRPr>
            </a:p>
          </p:txBody>
        </p:sp>
      </p:grpSp>
      <p:sp>
        <p:nvSpPr>
          <p:cNvPr id="1048956" name="文本框 1"/>
          <p:cNvSpPr txBox="1"/>
          <p:nvPr/>
        </p:nvSpPr>
        <p:spPr>
          <a:xfrm>
            <a:off x="1945640" y="4355465"/>
            <a:ext cx="5516880" cy="521970"/>
          </a:xfrm>
          <a:prstGeom prst="rect">
            <a:avLst/>
          </a:prstGeom>
          <a:noFill/>
        </p:spPr>
        <p:txBody>
          <a:bodyPr wrap="none" rtlCol="0">
            <a:spAutoFit/>
          </a:bodyPr>
          <a:lstStyle/>
          <a:p>
            <a:pPr algn="l"/>
            <a:r>
              <a:rPr lang="zh-CN" altLang="en-US" sz="2800">
                <a:solidFill>
                  <a:srgbClr val="0070C0"/>
                </a:solidFill>
                <a:latin typeface="华文行楷" panose="02010800040101010101" charset="-122"/>
                <a:ea typeface="华文行楷" panose="02010800040101010101" charset="-122"/>
              </a:rPr>
              <a:t>行之力则知愈深，知之深则行愈达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8949"/>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wipe(up)">
                                      <p:cBhvr>
                                        <p:cTn id="11" dur="5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wipe(up)">
                                      <p:cBhvr>
                                        <p:cTn id="16" dur="500"/>
                                        <p:tgtEl>
                                          <p:spTgt spid="18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1"/>
                                        </p:tgtEl>
                                        <p:attrNameLst>
                                          <p:attrName>style.visibility</p:attrName>
                                        </p:attrNameLst>
                                      </p:cBhvr>
                                      <p:to>
                                        <p:strVal val="visible"/>
                                      </p:to>
                                    </p:set>
                                    <p:animEffect transition="in" filter="wipe(up)">
                                      <p:cBhvr>
                                        <p:cTn id="21" dur="500"/>
                                        <p:tgtEl>
                                          <p:spTgt spid="18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48956"/>
                                        </p:tgtEl>
                                        <p:attrNameLst>
                                          <p:attrName>style.visibility</p:attrName>
                                        </p:attrNameLst>
                                      </p:cBhvr>
                                      <p:to>
                                        <p:strVal val="visible"/>
                                      </p:to>
                                    </p:set>
                                    <p:anim calcmode="lin" valueType="num">
                                      <p:cBhvr additive="base">
                                        <p:cTn id="26" dur="500" fill="hold"/>
                                        <p:tgtEl>
                                          <p:spTgt spid="1048956"/>
                                        </p:tgtEl>
                                        <p:attrNameLst>
                                          <p:attrName>ppt_x</p:attrName>
                                        </p:attrNameLst>
                                      </p:cBhvr>
                                      <p:tavLst>
                                        <p:tav tm="0">
                                          <p:val>
                                            <p:strVal val="#ppt_x"/>
                                          </p:val>
                                        </p:tav>
                                        <p:tav tm="100000">
                                          <p:val>
                                            <p:strVal val="#ppt_x"/>
                                          </p:val>
                                        </p:tav>
                                      </p:tavLst>
                                    </p:anim>
                                    <p:anim calcmode="lin" valueType="num">
                                      <p:cBhvr additive="base">
                                        <p:cTn id="27" dur="500" fill="hold"/>
                                        <p:tgtEl>
                                          <p:spTgt spid="10489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49" grpId="0"/>
      <p:bldP spid="104895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9" name="矩形 9"/>
          <p:cNvSpPr/>
          <p:nvPr/>
        </p:nvSpPr>
        <p:spPr>
          <a:xfrm>
            <a:off x="1" y="2428652"/>
            <a:ext cx="9144000" cy="2714848"/>
          </a:xfrm>
          <a:prstGeom prst="rect">
            <a:avLst/>
          </a:prstGeom>
          <a:solidFill>
            <a:srgbClr val="686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60" name="矩形 10"/>
          <p:cNvSpPr/>
          <p:nvPr/>
        </p:nvSpPr>
        <p:spPr>
          <a:xfrm>
            <a:off x="927100" y="787400"/>
            <a:ext cx="7315200" cy="344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961" name="文本框 1"/>
          <p:cNvSpPr txBox="1"/>
          <p:nvPr/>
        </p:nvSpPr>
        <p:spPr>
          <a:xfrm>
            <a:off x="1737362" y="1788996"/>
            <a:ext cx="5669280" cy="829945"/>
          </a:xfrm>
          <a:prstGeom prst="rect">
            <a:avLst/>
          </a:prstGeom>
          <a:noFill/>
        </p:spPr>
        <p:txBody>
          <a:bodyPr wrap="none" rtlCol="0">
            <a:spAutoFit/>
          </a:bodyPr>
          <a:lstStyle/>
          <a:p>
            <a:pPr algn="ctr"/>
            <a:r>
              <a:rPr lang="zh-CN" altLang="en-US" sz="4800">
                <a:solidFill>
                  <a:schemeClr val="accent3"/>
                </a:solidFill>
                <a:latin typeface="+mj-ea"/>
                <a:ea typeface="+mj-ea"/>
              </a:rPr>
              <a:t>感谢垂听，欢迎交流</a:t>
            </a:r>
          </a:p>
        </p:txBody>
      </p:sp>
      <p:sp>
        <p:nvSpPr>
          <p:cNvPr id="1048966" name="矩形 11"/>
          <p:cNvSpPr/>
          <p:nvPr/>
        </p:nvSpPr>
        <p:spPr>
          <a:xfrm>
            <a:off x="1277975" y="1242182"/>
            <a:ext cx="6613451" cy="2530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647751" y="2888615"/>
            <a:ext cx="4601210" cy="360680"/>
            <a:chOff x="4170" y="4549"/>
            <a:chExt cx="7246" cy="568"/>
          </a:xfrm>
        </p:grpSpPr>
        <p:grpSp>
          <p:nvGrpSpPr>
            <p:cNvPr id="185" name="组合 7"/>
            <p:cNvGrpSpPr/>
            <p:nvPr/>
          </p:nvGrpSpPr>
          <p:grpSpPr>
            <a:xfrm>
              <a:off x="4170" y="4556"/>
              <a:ext cx="7246" cy="558"/>
              <a:chOff x="2675525" y="3166749"/>
              <a:chExt cx="4601210" cy="354104"/>
            </a:xfrm>
          </p:grpSpPr>
          <p:sp>
            <p:nvSpPr>
              <p:cNvPr id="1048962" name="椭圆 95"/>
              <p:cNvSpPr/>
              <p:nvPr/>
            </p:nvSpPr>
            <p:spPr>
              <a:xfrm>
                <a:off x="2675525" y="3169801"/>
                <a:ext cx="351052" cy="35105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212834"/>
                  </a:solidFill>
                </a:endParaRPr>
              </a:p>
            </p:txBody>
          </p:sp>
          <p:sp>
            <p:nvSpPr>
              <p:cNvPr id="1048963" name="文本框 9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2933970" y="3192149"/>
                <a:ext cx="1799590" cy="30670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514350" fontAlgn="base">
                  <a:spcBef>
                    <a:spcPct val="0"/>
                  </a:spcBef>
                  <a:spcAft>
                    <a:spcPct val="0"/>
                  </a:spcAft>
                  <a:tabLst>
                    <a:tab pos="2149475" algn="l"/>
                  </a:tabLst>
                </a:pPr>
                <a:r>
                  <a:rPr lang="en-US" sz="1400">
                    <a:solidFill>
                      <a:schemeClr val="accent1"/>
                    </a:solidFill>
                    <a:latin typeface="方正准圆简体" panose="03000509000000000000" pitchFamily="65" charset="-122"/>
                    <a:ea typeface="方正准圆简体" panose="03000509000000000000" pitchFamily="65" charset="-122"/>
                    <a:sym typeface="Calibri" panose="020F0502020204030204" pitchFamily="34" charset="0"/>
                  </a:rPr>
                  <a:t>214262447@qq.com</a:t>
                </a:r>
              </a:p>
            </p:txBody>
          </p:sp>
          <p:sp>
            <p:nvSpPr>
              <p:cNvPr id="1048964" name="椭圆 97"/>
              <p:cNvSpPr/>
              <p:nvPr/>
            </p:nvSpPr>
            <p:spPr>
              <a:xfrm>
                <a:off x="4734130" y="3166749"/>
                <a:ext cx="351052" cy="35105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212834"/>
                  </a:solidFill>
                </a:endParaRPr>
              </a:p>
            </p:txBody>
          </p:sp>
          <p:sp>
            <p:nvSpPr>
              <p:cNvPr id="1048965" name="文本框 98"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5085350" y="3188974"/>
                <a:ext cx="2191385" cy="30670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514350" fontAlgn="base">
                  <a:spcBef>
                    <a:spcPct val="0"/>
                  </a:spcBef>
                  <a:spcAft>
                    <a:spcPct val="0"/>
                  </a:spcAft>
                  <a:tabLst>
                    <a:tab pos="2149475" algn="l"/>
                  </a:tabLst>
                </a:pPr>
                <a:r>
                  <a:rPr lang="en-US" altLang="zh-CN" sz="1400">
                    <a:solidFill>
                      <a:schemeClr val="accent1"/>
                    </a:solidFill>
                    <a:latin typeface="方正准圆简体" panose="03000509000000000000" pitchFamily="65" charset="-122"/>
                    <a:ea typeface="方正准圆简体" panose="03000509000000000000" pitchFamily="65" charset="-122"/>
                    <a:sym typeface="Calibri" panose="020F0502020204030204" pitchFamily="34" charset="0"/>
                  </a:rPr>
                  <a:t>13857868635(</a:t>
                </a:r>
                <a:r>
                  <a:rPr lang="zh-CN" altLang="en-US" sz="1400">
                    <a:solidFill>
                      <a:schemeClr val="accent1"/>
                    </a:solidFill>
                    <a:latin typeface="方正准圆简体" panose="03000509000000000000" pitchFamily="65" charset="-122"/>
                    <a:ea typeface="方正准圆简体" panose="03000509000000000000" pitchFamily="65" charset="-122"/>
                    <a:sym typeface="Calibri" panose="020F0502020204030204" pitchFamily="34" charset="0"/>
                  </a:rPr>
                  <a:t>微信同号</a:t>
                </a:r>
                <a:r>
                  <a:rPr lang="en-US" altLang="zh-CN" sz="1400">
                    <a:solidFill>
                      <a:schemeClr val="accent1"/>
                    </a:solidFill>
                    <a:latin typeface="方正准圆简体" panose="03000509000000000000" pitchFamily="65" charset="-122"/>
                    <a:ea typeface="方正准圆简体" panose="03000509000000000000" pitchFamily="65" charset="-122"/>
                    <a:sym typeface="Calibri" panose="020F0502020204030204" pitchFamily="34" charset="0"/>
                  </a:rPr>
                  <a:t>)</a:t>
                </a:r>
              </a:p>
            </p:txBody>
          </p:sp>
        </p:grpSp>
        <p:pic>
          <p:nvPicPr>
            <p:cNvPr id="2097256" name="图片 3" descr="邮箱 (1)"/>
            <p:cNvPicPr>
              <a:picLocks noChangeAspect="1"/>
            </p:cNvPicPr>
            <p:nvPr/>
          </p:nvPicPr>
          <p:blipFill>
            <a:blip r:embed="rId2"/>
            <a:stretch>
              <a:fillRect/>
            </a:stretch>
          </p:blipFill>
          <p:spPr>
            <a:xfrm flipH="1">
              <a:off x="4170" y="4549"/>
              <a:ext cx="568" cy="568"/>
            </a:xfrm>
            <a:prstGeom prst="rect">
              <a:avLst/>
            </a:prstGeom>
          </p:spPr>
        </p:pic>
        <p:pic>
          <p:nvPicPr>
            <p:cNvPr id="2097257" name="图片 4" descr="手机"/>
            <p:cNvPicPr>
              <a:picLocks noChangeAspect="1"/>
            </p:cNvPicPr>
            <p:nvPr/>
          </p:nvPicPr>
          <p:blipFill>
            <a:blip r:embed="rId3"/>
            <a:stretch>
              <a:fillRect/>
            </a:stretch>
          </p:blipFill>
          <p:spPr>
            <a:xfrm>
              <a:off x="7517" y="4667"/>
              <a:ext cx="342" cy="342"/>
            </a:xfrm>
            <a:prstGeom prst="rect">
              <a:avLst/>
            </a:prstGeom>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8852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图片 4" descr="C:\Users\Administrator\Desktop\src=http%3A%2F%2Fimg.mp.itc.cn%2Fupload%2F20160509%2Fb9a1e7ffb9b24b959593605c7bbff38e_th.jpg&amp;refer=http%3A%2F%2Fimg.mp.itc.jpg"/>
          <p:cNvPicPr>
            <a:picLocks noChangeAspect="1" noChangeArrowheads="1"/>
          </p:cNvPicPr>
          <p:nvPr/>
        </p:nvPicPr>
        <p:blipFill>
          <a:blip r:embed="rId2"/>
          <a:srcRect/>
          <a:stretch>
            <a:fillRect/>
          </a:stretch>
        </p:blipFill>
        <p:spPr>
          <a:xfrm>
            <a:off x="5447030" y="247650"/>
            <a:ext cx="3346450" cy="2203450"/>
          </a:xfrm>
          <a:prstGeom prst="rect">
            <a:avLst/>
          </a:prstGeom>
          <a:noFill/>
          <a:ln>
            <a:noFill/>
          </a:ln>
        </p:spPr>
      </p:pic>
      <p:pic>
        <p:nvPicPr>
          <p:cNvPr id="2097157" name="图片 9"/>
          <p:cNvPicPr>
            <a:picLocks noChangeAspect="1"/>
          </p:cNvPicPr>
          <p:nvPr/>
        </p:nvPicPr>
        <p:blipFill>
          <a:blip r:embed="rId3"/>
          <a:stretch>
            <a:fillRect/>
          </a:stretch>
        </p:blipFill>
        <p:spPr>
          <a:xfrm>
            <a:off x="347345" y="139700"/>
            <a:ext cx="5175250" cy="2311400"/>
          </a:xfrm>
          <a:prstGeom prst="rect">
            <a:avLst/>
          </a:prstGeom>
        </p:spPr>
      </p:pic>
      <p:grpSp>
        <p:nvGrpSpPr>
          <p:cNvPr id="78" name="组合 11"/>
          <p:cNvGrpSpPr/>
          <p:nvPr/>
        </p:nvGrpSpPr>
        <p:grpSpPr>
          <a:xfrm>
            <a:off x="443865" y="2447925"/>
            <a:ext cx="8439785" cy="2344420"/>
            <a:chOff x="699" y="3855"/>
            <a:chExt cx="13291" cy="3692"/>
          </a:xfrm>
        </p:grpSpPr>
        <p:pic>
          <p:nvPicPr>
            <p:cNvPr id="2097158" name="图片 2" descr="C:\Users\Administrator\Desktop\寒假历史作业\3.jpg"/>
            <p:cNvPicPr>
              <a:picLocks noChangeAspect="1" noChangeArrowheads="1"/>
            </p:cNvPicPr>
            <p:nvPr/>
          </p:nvPicPr>
          <p:blipFill>
            <a:blip r:embed="rId4" cstate="print"/>
            <a:srcRect/>
            <a:stretch>
              <a:fillRect/>
            </a:stretch>
          </p:blipFill>
          <p:spPr>
            <a:xfrm>
              <a:off x="6740" y="4423"/>
              <a:ext cx="7251" cy="3125"/>
            </a:xfrm>
            <a:prstGeom prst="rect">
              <a:avLst/>
            </a:prstGeom>
            <a:noFill/>
            <a:ln>
              <a:noFill/>
            </a:ln>
          </p:spPr>
        </p:pic>
        <p:pic>
          <p:nvPicPr>
            <p:cNvPr id="2097159" name="图片 10"/>
            <p:cNvPicPr>
              <a:picLocks noChangeAspect="1"/>
            </p:cNvPicPr>
            <p:nvPr/>
          </p:nvPicPr>
          <p:blipFill>
            <a:blip r:embed="rId5"/>
            <a:stretch>
              <a:fillRect/>
            </a:stretch>
          </p:blipFill>
          <p:spPr>
            <a:xfrm>
              <a:off x="699" y="3855"/>
              <a:ext cx="5210" cy="730"/>
            </a:xfrm>
            <a:prstGeom prst="rect">
              <a:avLst/>
            </a:prstGeom>
          </p:spPr>
        </p:pic>
      </p:grpSp>
      <p:pic>
        <p:nvPicPr>
          <p:cNvPr id="2097160" name="图片 12"/>
          <p:cNvPicPr>
            <a:picLocks noChangeAspect="1"/>
          </p:cNvPicPr>
          <p:nvPr/>
        </p:nvPicPr>
        <p:blipFill>
          <a:blip r:embed="rId6"/>
          <a:stretch>
            <a:fillRect/>
          </a:stretch>
        </p:blipFill>
        <p:spPr>
          <a:xfrm>
            <a:off x="347345" y="2911475"/>
            <a:ext cx="3835400" cy="1943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97156"/>
                                        </p:tgtEl>
                                        <p:attrNameLst>
                                          <p:attrName>style.visibility</p:attrName>
                                        </p:attrNameLst>
                                      </p:cBhvr>
                                      <p:to>
                                        <p:strVal val="visible"/>
                                      </p:to>
                                    </p:set>
                                    <p:animEffect transition="in" filter="randombar(horizontal)">
                                      <p:cBhvr>
                                        <p:cTn id="7" dur="500"/>
                                        <p:tgtEl>
                                          <p:spTgt spid="20971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additive="base">
                                        <p:cTn id="12" dur="500" fill="hold"/>
                                        <p:tgtEl>
                                          <p:spTgt spid="78"/>
                                        </p:tgtEl>
                                        <p:attrNameLst>
                                          <p:attrName>ppt_x</p:attrName>
                                        </p:attrNameLst>
                                      </p:cBhvr>
                                      <p:tavLst>
                                        <p:tav tm="0">
                                          <p:val>
                                            <p:strVal val="#ppt_x"/>
                                          </p:val>
                                        </p:tav>
                                        <p:tav tm="100000">
                                          <p:val>
                                            <p:strVal val="#ppt_x"/>
                                          </p:val>
                                        </p:tav>
                                      </p:tavLst>
                                    </p:anim>
                                    <p:anim calcmode="lin" valueType="num">
                                      <p:cBhvr additive="base">
                                        <p:cTn id="13"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097160"/>
                                        </p:tgtEl>
                                        <p:attrNameLst>
                                          <p:attrName>style.visibility</p:attrName>
                                        </p:attrNameLst>
                                      </p:cBhvr>
                                      <p:to>
                                        <p:strVal val="visible"/>
                                      </p:to>
                                    </p:set>
                                    <p:animEffect transition="in" filter="blinds(horizontal)">
                                      <p:cBhvr>
                                        <p:cTn id="18" dur="500"/>
                                        <p:tgtEl>
                                          <p:spTgt spid="209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图片 3" descr="C:\Users\Administrator\Desktop\寒假历史作业\mmexport1612212885226.jpg"/>
          <p:cNvPicPr>
            <a:picLocks noChangeAspect="1" noChangeArrowheads="1"/>
          </p:cNvPicPr>
          <p:nvPr/>
        </p:nvPicPr>
        <p:blipFill>
          <a:blip r:embed="rId2"/>
          <a:srcRect/>
          <a:stretch>
            <a:fillRect/>
          </a:stretch>
        </p:blipFill>
        <p:spPr>
          <a:xfrm>
            <a:off x="5114925" y="273685"/>
            <a:ext cx="3651885" cy="2744470"/>
          </a:xfrm>
          <a:prstGeom prst="rect">
            <a:avLst/>
          </a:prstGeom>
          <a:noFill/>
          <a:ln>
            <a:noFill/>
          </a:ln>
        </p:spPr>
      </p:pic>
      <p:pic>
        <p:nvPicPr>
          <p:cNvPr id="2097162" name="图片 4"/>
          <p:cNvPicPr>
            <a:picLocks noChangeAspect="1"/>
          </p:cNvPicPr>
          <p:nvPr/>
        </p:nvPicPr>
        <p:blipFill>
          <a:blip r:embed="rId3"/>
          <a:stretch>
            <a:fillRect/>
          </a:stretch>
        </p:blipFill>
        <p:spPr>
          <a:xfrm>
            <a:off x="449580" y="121920"/>
            <a:ext cx="4362450" cy="3048000"/>
          </a:xfrm>
          <a:prstGeom prst="rect">
            <a:avLst/>
          </a:prstGeom>
        </p:spPr>
      </p:pic>
      <p:pic>
        <p:nvPicPr>
          <p:cNvPr id="2097163" name="图片 5"/>
          <p:cNvPicPr>
            <a:picLocks noChangeAspect="1"/>
          </p:cNvPicPr>
          <p:nvPr/>
        </p:nvPicPr>
        <p:blipFill>
          <a:blip r:embed="rId4"/>
          <a:stretch>
            <a:fillRect/>
          </a:stretch>
        </p:blipFill>
        <p:spPr>
          <a:xfrm>
            <a:off x="511810" y="3169920"/>
            <a:ext cx="8255000" cy="156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163"/>
                                        </p:tgtEl>
                                        <p:attrNameLst>
                                          <p:attrName>style.visibility</p:attrName>
                                        </p:attrNameLst>
                                      </p:cBhvr>
                                      <p:to>
                                        <p:strVal val="visible"/>
                                      </p:to>
                                    </p:set>
                                    <p:anim calcmode="lin" valueType="num">
                                      <p:cBhvr additive="base">
                                        <p:cTn id="7" dur="500" fill="hold"/>
                                        <p:tgtEl>
                                          <p:spTgt spid="2097163"/>
                                        </p:tgtEl>
                                        <p:attrNameLst>
                                          <p:attrName>ppt_x</p:attrName>
                                        </p:attrNameLst>
                                      </p:cBhvr>
                                      <p:tavLst>
                                        <p:tav tm="0">
                                          <p:val>
                                            <p:strVal val="#ppt_x"/>
                                          </p:val>
                                        </p:tav>
                                        <p:tav tm="100000">
                                          <p:val>
                                            <p:strVal val="#ppt_x"/>
                                          </p:val>
                                        </p:tav>
                                      </p:tavLst>
                                    </p:anim>
                                    <p:anim calcmode="lin" valueType="num">
                                      <p:cBhvr additive="base">
                                        <p:cTn id="8" dur="500" fill="hold"/>
                                        <p:tgtEl>
                                          <p:spTgt spid="209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文本框 1"/>
          <p:cNvSpPr txBox="1"/>
          <p:nvPr/>
        </p:nvSpPr>
        <p:spPr>
          <a:xfrm>
            <a:off x="379730" y="315595"/>
            <a:ext cx="8221345" cy="46158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fontAlgn="auto">
              <a:lnSpc>
                <a:spcPct val="150000"/>
              </a:lnSpc>
            </a:pPr>
            <a:r>
              <a:rPr lang="zh-CN" altLang="en-US" sz="1400" b="1">
                <a:latin typeface="方正北魏楷书简体" panose="03000509000000000000" charset="-122"/>
                <a:ea typeface="方正北魏楷书简体" panose="03000509000000000000" charset="-122"/>
                <a:cs typeface="方正北魏楷书简体" panose="03000509000000000000" charset="-122"/>
              </a:rPr>
              <a:t>一、寻找目标</a:t>
            </a:r>
          </a:p>
          <a:p>
            <a:pPr algn="l" fontAlgn="auto">
              <a:lnSpc>
                <a:spcPct val="150000"/>
              </a:lnSpc>
            </a:pPr>
            <a:r>
              <a:rPr lang="en-US" altLang="zh-CN" sz="1400">
                <a:latin typeface="方正北魏楷书简体" panose="03000509000000000000" charset="-122"/>
                <a:ea typeface="方正北魏楷书简体" panose="03000509000000000000" charset="-122"/>
                <a:cs typeface="方正北魏楷书简体" panose="03000509000000000000" charset="-122"/>
              </a:rPr>
              <a:t>       </a:t>
            </a:r>
            <a:r>
              <a:rPr lang="zh-CN" altLang="en-US" sz="1400">
                <a:latin typeface="方正北魏楷书简体" panose="03000509000000000000" charset="-122"/>
                <a:ea typeface="方正北魏楷书简体" panose="03000509000000000000" charset="-122"/>
                <a:cs typeface="方正北魏楷书简体" panose="03000509000000000000" charset="-122"/>
              </a:rPr>
              <a:t>寒假期间，请在自己生活的家乡、社区，或者旅行的所到之处，寻找书写、绘制、粘贴在墙壁上的，不可移动或难以移动的能见证20世纪（1900-1999年）某段历史的标语、口号、宣传画等。</a:t>
            </a:r>
          </a:p>
          <a:p>
            <a:pPr algn="l" fontAlgn="auto">
              <a:lnSpc>
                <a:spcPct val="150000"/>
              </a:lnSpc>
            </a:pPr>
            <a:r>
              <a:rPr lang="zh-CN" altLang="en-US" sz="1400">
                <a:latin typeface="方正北魏楷书简体" panose="03000509000000000000" charset="-122"/>
                <a:ea typeface="方正北魏楷书简体" panose="03000509000000000000" charset="-122"/>
                <a:cs typeface="方正北魏楷书简体" panose="03000509000000000000" charset="-122"/>
              </a:rPr>
              <a:t>注意：后人复制的不算；最近20年的不要；用于悬挂的牌匾不算；工厂、单位、住宅的名称不算；商业广告不算（年代特别久远的例外）；可以撕下来的纸质材料一般也不算。</a:t>
            </a:r>
          </a:p>
          <a:p>
            <a:pPr algn="l" fontAlgn="auto">
              <a:lnSpc>
                <a:spcPct val="150000"/>
              </a:lnSpc>
            </a:pPr>
            <a:r>
              <a:rPr lang="zh-CN" altLang="en-US" sz="1400" b="1">
                <a:latin typeface="方正北魏楷书简体" panose="03000509000000000000" charset="-122"/>
                <a:ea typeface="方正北魏楷书简体" panose="03000509000000000000" charset="-122"/>
                <a:cs typeface="方正北魏楷书简体" panose="03000509000000000000" charset="-122"/>
              </a:rPr>
              <a:t>二、线索指向</a:t>
            </a:r>
          </a:p>
          <a:p>
            <a:pPr algn="l" fontAlgn="auto">
              <a:lnSpc>
                <a:spcPct val="150000"/>
              </a:lnSpc>
            </a:pPr>
            <a:r>
              <a:rPr lang="en-US" altLang="zh-CN" sz="1400">
                <a:latin typeface="方正北魏楷书简体" panose="03000509000000000000" charset="-122"/>
                <a:ea typeface="方正北魏楷书简体" panose="03000509000000000000" charset="-122"/>
                <a:cs typeface="方正北魏楷书简体" panose="03000509000000000000" charset="-122"/>
              </a:rPr>
              <a:t>       </a:t>
            </a:r>
            <a:r>
              <a:rPr lang="zh-CN" altLang="en-US" sz="1400">
                <a:latin typeface="方正北魏楷书简体" panose="03000509000000000000" charset="-122"/>
                <a:ea typeface="方正北魏楷书简体" panose="03000509000000000000" charset="-122"/>
                <a:cs typeface="方正北魏楷书简体" panose="03000509000000000000" charset="-122"/>
              </a:rPr>
              <a:t>保存较完好的古村落，尚未拆迁的村庄、老居民区；祠堂、消防局、会议室、废弃的党政机关办公楼、村委会、老的菜市场等公共建筑或活动区域，会有比较多的遗存。</a:t>
            </a:r>
          </a:p>
          <a:p>
            <a:pPr algn="l" fontAlgn="auto">
              <a:lnSpc>
                <a:spcPct val="150000"/>
              </a:lnSpc>
            </a:pPr>
            <a:r>
              <a:rPr lang="zh-CN" altLang="en-US" sz="1400" b="1">
                <a:latin typeface="方正北魏楷书简体" panose="03000509000000000000" charset="-122"/>
                <a:ea typeface="方正北魏楷书简体" panose="03000509000000000000" charset="-122"/>
                <a:cs typeface="方正北魏楷书简体" panose="03000509000000000000" charset="-122"/>
              </a:rPr>
              <a:t>三、具体要求</a:t>
            </a:r>
          </a:p>
          <a:p>
            <a:pPr algn="l" fontAlgn="auto">
              <a:lnSpc>
                <a:spcPct val="150000"/>
              </a:lnSpc>
            </a:pPr>
            <a:r>
              <a:rPr lang="en-US" altLang="zh-CN" sz="1400">
                <a:latin typeface="方正北魏楷书简体" panose="03000509000000000000" charset="-122"/>
                <a:ea typeface="方正北魏楷书简体" panose="03000509000000000000" charset="-122"/>
                <a:cs typeface="方正北魏楷书简体" panose="03000509000000000000" charset="-122"/>
              </a:rPr>
              <a:t>       </a:t>
            </a:r>
            <a:r>
              <a:rPr lang="zh-CN" altLang="en-US" sz="1400">
                <a:latin typeface="方正北魏楷书简体" panose="03000509000000000000" charset="-122"/>
                <a:ea typeface="方正北魏楷书简体" panose="03000509000000000000" charset="-122"/>
                <a:cs typeface="方正北魏楷书简体" panose="03000509000000000000" charset="-122"/>
              </a:rPr>
              <a:t>1.先用手机或相机</a:t>
            </a:r>
            <a:r>
              <a:rPr lang="zh-CN" altLang="en-US" sz="1400" b="1">
                <a:solidFill>
                  <a:srgbClr val="FF0000"/>
                </a:solidFill>
                <a:latin typeface="方正北魏楷书简体" panose="03000509000000000000" charset="-122"/>
                <a:ea typeface="方正北魏楷书简体" panose="03000509000000000000" charset="-122"/>
                <a:cs typeface="方正北魏楷书简体" panose="03000509000000000000" charset="-122"/>
              </a:rPr>
              <a:t>拍下照片</a:t>
            </a:r>
            <a:r>
              <a:rPr lang="zh-CN" altLang="en-US" sz="1400">
                <a:latin typeface="方正北魏楷书简体" panose="03000509000000000000" charset="-122"/>
                <a:ea typeface="方正北魏楷书简体" panose="03000509000000000000" charset="-122"/>
                <a:cs typeface="方正北魏楷书简体" panose="03000509000000000000" charset="-122"/>
              </a:rPr>
              <a:t>1-2张，大小在1MB以上，可以适当调整亮度和做必要裁减，但不要过度修图；然后记录下拍摄地点和拍摄时间、作品材质，地点尽量具体，最好具体到路名和门牌号。</a:t>
            </a:r>
          </a:p>
          <a:p>
            <a:pPr algn="l" fontAlgn="auto">
              <a:lnSpc>
                <a:spcPct val="150000"/>
              </a:lnSpc>
            </a:pPr>
            <a:r>
              <a:rPr lang="en-US" altLang="zh-CN" sz="1400">
                <a:latin typeface="方正北魏楷书简体" panose="03000509000000000000" charset="-122"/>
                <a:ea typeface="方正北魏楷书简体" panose="03000509000000000000" charset="-122"/>
                <a:cs typeface="方正北魏楷书简体" panose="03000509000000000000" charset="-122"/>
              </a:rPr>
              <a:t>       </a:t>
            </a:r>
            <a:r>
              <a:rPr lang="zh-CN" altLang="en-US" sz="1400">
                <a:latin typeface="方正北魏楷书简体" panose="03000509000000000000" charset="-122"/>
                <a:ea typeface="方正北魏楷书简体" panose="03000509000000000000" charset="-122"/>
                <a:cs typeface="方正北魏楷书简体" panose="03000509000000000000" charset="-122"/>
              </a:rPr>
              <a:t>2.网络检索，输入相关标语的关键词，判断这一标语或宣传画的制作时间。有条件的可以继续寻访当地居民（特别是老者），或者询问自己的父母、长辈，让他们</a:t>
            </a:r>
            <a:r>
              <a:rPr lang="zh-CN" altLang="en-US" sz="1400" b="1">
                <a:solidFill>
                  <a:srgbClr val="FF0000"/>
                </a:solidFill>
                <a:latin typeface="方正北魏楷书简体" panose="03000509000000000000" charset="-122"/>
                <a:ea typeface="方正北魏楷书简体" panose="03000509000000000000" charset="-122"/>
                <a:cs typeface="方正北魏楷书简体" panose="03000509000000000000" charset="-122"/>
              </a:rPr>
              <a:t>谈谈对标语的理解和标语背后的故事</a:t>
            </a:r>
            <a:r>
              <a:rPr lang="zh-CN" altLang="en-US" sz="1400">
                <a:latin typeface="方正北魏楷书简体" panose="03000509000000000000" charset="-122"/>
                <a:ea typeface="方正北魏楷书简体" panose="03000509000000000000" charset="-122"/>
                <a:cs typeface="方正北魏楷书简体" panose="03000509000000000000" charset="-122"/>
              </a:rPr>
              <a:t>。</a:t>
            </a:r>
          </a:p>
          <a:p>
            <a:pPr algn="l" fontAlgn="auto">
              <a:lnSpc>
                <a:spcPct val="150000"/>
              </a:lnSpc>
            </a:pPr>
            <a:r>
              <a:rPr lang="en-US" altLang="zh-CN" sz="1400">
                <a:latin typeface="方正北魏楷书简体" panose="03000509000000000000" charset="-122"/>
                <a:ea typeface="方正北魏楷书简体" panose="03000509000000000000" charset="-122"/>
                <a:cs typeface="方正北魏楷书简体" panose="03000509000000000000" charset="-122"/>
              </a:rPr>
              <a:t>        </a:t>
            </a:r>
            <a:r>
              <a:rPr lang="zh-CN" altLang="en-US" sz="1400">
                <a:latin typeface="方正北魏楷书简体" panose="03000509000000000000" charset="-122"/>
                <a:ea typeface="方正北魏楷书简体" panose="03000509000000000000" charset="-122"/>
                <a:cs typeface="方正北魏楷书简体" panose="03000509000000000000" charset="-122"/>
              </a:rPr>
              <a:t>3.参照</a:t>
            </a:r>
            <a:r>
              <a:rPr lang="zh-CN" altLang="en-US" sz="1400" b="1">
                <a:solidFill>
                  <a:srgbClr val="FF0000"/>
                </a:solidFill>
                <a:latin typeface="方正北魏楷书简体" panose="03000509000000000000" charset="-122"/>
                <a:ea typeface="方正北魏楷书简体" panose="03000509000000000000" charset="-122"/>
                <a:cs typeface="方正北魏楷书简体" panose="03000509000000000000" charset="-122"/>
              </a:rPr>
              <a:t>作业示例</a:t>
            </a:r>
            <a:r>
              <a:rPr lang="zh-CN" altLang="en-US" sz="1400">
                <a:latin typeface="方正北魏楷书简体" panose="03000509000000000000" charset="-122"/>
                <a:ea typeface="方正北魏楷书简体" panose="03000509000000000000" charset="-122"/>
                <a:cs typeface="方正北魏楷书简体" panose="03000509000000000000" charset="-122"/>
              </a:rPr>
              <a:t>写一段话，字数不限，有话则长无话则短。</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文本框 6"/>
          <p:cNvSpPr txBox="1">
            <a:spLocks noChangeArrowheads="1"/>
          </p:cNvSpPr>
          <p:nvPr/>
        </p:nvSpPr>
        <p:spPr bwMode="auto">
          <a:xfrm>
            <a:off x="2448503" y="114671"/>
            <a:ext cx="3815081" cy="396240"/>
          </a:xfrm>
          <a:prstGeom prst="rect">
            <a:avLst/>
          </a:prstGeom>
          <a:noFill/>
          <a:ln>
            <a:noFill/>
          </a:ln>
        </p:spPr>
        <p:txBody>
          <a:bodyPr wrap="none">
            <a:spAutoFit/>
          </a:bodyPr>
          <a:lstStyle>
            <a:lvl1pPr>
              <a:defRPr sz="1300">
                <a:solidFill>
                  <a:schemeClr val="tx1"/>
                </a:solidFill>
                <a:ea typeface="方正宋刻本秀楷简体" panose="02000000000000000000" pitchFamily="2" charset="-122"/>
              </a:defRPr>
            </a:lvl1pPr>
            <a:lvl2pPr marL="742950" indent="-285750">
              <a:defRPr sz="1300">
                <a:solidFill>
                  <a:schemeClr val="tx1"/>
                </a:solidFill>
                <a:ea typeface="方正宋刻本秀楷简体" panose="02000000000000000000" pitchFamily="2" charset="-122"/>
              </a:defRPr>
            </a:lvl2pPr>
            <a:lvl3pPr marL="1143000" indent="-228600">
              <a:defRPr sz="1300">
                <a:solidFill>
                  <a:schemeClr val="tx1"/>
                </a:solidFill>
                <a:ea typeface="方正宋刻本秀楷简体" panose="02000000000000000000" pitchFamily="2" charset="-122"/>
              </a:defRPr>
            </a:lvl3pPr>
            <a:lvl4pPr marL="1600200" indent="-228600">
              <a:defRPr sz="1300">
                <a:solidFill>
                  <a:schemeClr val="tx1"/>
                </a:solidFill>
                <a:ea typeface="方正宋刻本秀楷简体" panose="02000000000000000000" pitchFamily="2" charset="-122"/>
              </a:defRPr>
            </a:lvl4pPr>
            <a:lvl5pPr marL="2057400" indent="-228600">
              <a:defRPr sz="1300">
                <a:solidFill>
                  <a:schemeClr val="tx1"/>
                </a:solidFill>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ea typeface="方正宋刻本秀楷简体" panose="02000000000000000000" pitchFamily="2" charset="-122"/>
              </a:defRPr>
            </a:lvl9pPr>
          </a:lstStyle>
          <a:p>
            <a:pPr algn="l" fontAlgn="base">
              <a:spcBef>
                <a:spcPct val="0"/>
              </a:spcBef>
              <a:spcAft>
                <a:spcPct val="0"/>
              </a:spcAft>
            </a:pPr>
            <a:r>
              <a:rPr lang="en-US" altLang="zh-CN" sz="2000">
                <a:solidFill>
                  <a:schemeClr val="accent3"/>
                </a:solidFill>
                <a:latin typeface="+mj-lt"/>
                <a:ea typeface="方正兰亭黑_GBK"/>
                <a:sym typeface="+mn-ea"/>
              </a:rPr>
              <a:t>“</a:t>
            </a:r>
            <a:r>
              <a:rPr lang="zh-CN" altLang="en-US" sz="2000">
                <a:solidFill>
                  <a:schemeClr val="accent3"/>
                </a:solidFill>
                <a:latin typeface="+mj-lt"/>
                <a:ea typeface="方正兰亭黑_GBK"/>
                <a:sym typeface="+mn-ea"/>
              </a:rPr>
              <a:t>寻找墙壁上的历史</a:t>
            </a:r>
            <a:r>
              <a:rPr lang="en-US" altLang="zh-CN" sz="2000">
                <a:solidFill>
                  <a:schemeClr val="accent3"/>
                </a:solidFill>
                <a:latin typeface="+mj-lt"/>
                <a:ea typeface="方正兰亭黑_GBK"/>
                <a:sym typeface="+mn-ea"/>
              </a:rPr>
              <a:t>”——</a:t>
            </a:r>
            <a:r>
              <a:rPr lang="zh-CN" altLang="en-US" sz="2000">
                <a:solidFill>
                  <a:schemeClr val="accent3"/>
                </a:solidFill>
                <a:latin typeface="+mj-lt"/>
                <a:ea typeface="方正兰亭黑_GBK"/>
                <a:sym typeface="+mn-ea"/>
              </a:rPr>
              <a:t>我的示例</a:t>
            </a:r>
          </a:p>
        </p:txBody>
      </p:sp>
      <p:pic>
        <p:nvPicPr>
          <p:cNvPr id="2097164" name="图片 5" descr="C:\Users\Administrator\Desktop\寒假历史作业\mmexport1612213052892.jpg"/>
          <p:cNvPicPr>
            <a:picLocks noChangeAspect="1" noChangeArrowheads="1"/>
          </p:cNvPicPr>
          <p:nvPr/>
        </p:nvPicPr>
        <p:blipFill>
          <a:blip r:embed="rId2" cstate="print"/>
          <a:srcRect/>
          <a:stretch>
            <a:fillRect/>
          </a:stretch>
        </p:blipFill>
        <p:spPr>
          <a:xfrm>
            <a:off x="297815" y="605790"/>
            <a:ext cx="4087495" cy="3065780"/>
          </a:xfrm>
          <a:prstGeom prst="rect">
            <a:avLst/>
          </a:prstGeom>
          <a:noFill/>
          <a:ln>
            <a:noFill/>
          </a:ln>
        </p:spPr>
      </p:pic>
      <p:sp>
        <p:nvSpPr>
          <p:cNvPr id="1048627" name="文本框 1"/>
          <p:cNvSpPr txBox="1"/>
          <p:nvPr/>
        </p:nvSpPr>
        <p:spPr>
          <a:xfrm>
            <a:off x="192405" y="3853180"/>
            <a:ext cx="4145281" cy="1107440"/>
          </a:xfrm>
          <a:prstGeom prst="rect">
            <a:avLst/>
          </a:prstGeom>
          <a:noFill/>
        </p:spPr>
        <p:txBody>
          <a:bodyPr wrap="none" rtlCol="0">
            <a:spAutoFit/>
          </a:bodyPr>
          <a:lstStyle/>
          <a:p>
            <a:pPr algn="l"/>
            <a:r>
              <a:rPr lang="zh-CN" altLang="en-US"/>
              <a:t>【拍摄地点】余姚市三七市镇二六市村官桥陈布雷故居</a:t>
            </a:r>
          </a:p>
          <a:p>
            <a:pPr algn="l"/>
            <a:r>
              <a:rPr lang="zh-CN" altLang="en-US"/>
              <a:t>【拍摄时间】2018年6月9日</a:t>
            </a:r>
          </a:p>
          <a:p>
            <a:pPr algn="l"/>
            <a:r>
              <a:rPr lang="zh-CN" altLang="en-US"/>
              <a:t>【标语材质】石灰墙上油漆</a:t>
            </a:r>
          </a:p>
          <a:p>
            <a:pPr algn="l"/>
            <a:r>
              <a:rPr lang="zh-CN" altLang="en-US"/>
              <a:t>【标语上墙时间】“文革”时期（1966-1976年）</a:t>
            </a:r>
          </a:p>
          <a:p>
            <a:pPr algn="l"/>
            <a:r>
              <a:rPr lang="zh-CN" altLang="en-US"/>
              <a:t>【标语解读】略</a:t>
            </a:r>
          </a:p>
        </p:txBody>
      </p:sp>
      <p:sp>
        <p:nvSpPr>
          <p:cNvPr id="1048628" name="文本框 5"/>
          <p:cNvSpPr txBox="1"/>
          <p:nvPr/>
        </p:nvSpPr>
        <p:spPr>
          <a:xfrm>
            <a:off x="4545330" y="3853180"/>
            <a:ext cx="4145281" cy="1107440"/>
          </a:xfrm>
          <a:prstGeom prst="rect">
            <a:avLst/>
          </a:prstGeom>
          <a:noFill/>
        </p:spPr>
        <p:txBody>
          <a:bodyPr wrap="none" rtlCol="0">
            <a:spAutoFit/>
          </a:bodyPr>
          <a:lstStyle/>
          <a:p>
            <a:pPr algn="l"/>
            <a:r>
              <a:rPr lang="zh-CN" altLang="en-US"/>
              <a:t>【拍摄地点】高新区梅墟街道求精路求精学堂旧址边上</a:t>
            </a:r>
          </a:p>
          <a:p>
            <a:pPr algn="l"/>
            <a:r>
              <a:rPr lang="zh-CN" altLang="en-US"/>
              <a:t>【拍摄时间】2019年4月4日</a:t>
            </a:r>
          </a:p>
          <a:p>
            <a:pPr algn="l"/>
            <a:r>
              <a:rPr lang="zh-CN" altLang="en-US"/>
              <a:t>【宣传画材质】瓷砖贴画</a:t>
            </a:r>
          </a:p>
          <a:p>
            <a:pPr algn="l"/>
            <a:r>
              <a:rPr lang="zh-CN" altLang="en-US"/>
              <a:t>【宣传画上墙时间】20世纪80年代-90年代</a:t>
            </a:r>
          </a:p>
          <a:p>
            <a:pPr algn="l"/>
            <a:r>
              <a:rPr lang="zh-CN" altLang="en-US"/>
              <a:t>【宣传画解读】略</a:t>
            </a:r>
          </a:p>
        </p:txBody>
      </p:sp>
      <p:pic>
        <p:nvPicPr>
          <p:cNvPr id="2097165" name="图片 8" descr="C:\Users\Administrator\Desktop\寒假历史作业\mmexport1612212236532.jpg"/>
          <p:cNvPicPr>
            <a:picLocks noChangeAspect="1" noChangeArrowheads="1"/>
          </p:cNvPicPr>
          <p:nvPr/>
        </p:nvPicPr>
        <p:blipFill>
          <a:blip r:embed="rId3" cstate="print"/>
          <a:srcRect/>
          <a:stretch>
            <a:fillRect/>
          </a:stretch>
        </p:blipFill>
        <p:spPr>
          <a:xfrm>
            <a:off x="4688205" y="619125"/>
            <a:ext cx="4011295" cy="3009265"/>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20,&quot;width&quot;:8000}"/>
  <p:tag name="KSO_WM_SCREEN_THEME_FLAG" val="Dlrq25wU2PGuGg5bbmjbDPsiCtDEpToD3EOX7DufO9c87cqNfcQz5JWvj4PzTY5s8AAtrn3T0hYuyt3C3joQbVhyH/Y57S+DIxipDQRlFGY="/>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14.00975742587,&quot;width&quot;:4182}"/>
  <p:tag name="KSO_WM_SCREEN_THEME_FLAG" val="Dlrq25wU2PGuGg5bbmjbDPsiCtDEpToD3EOX7DufO9c87cqNfcQz5JWvj4PzTY5s8AAtrn3T0hYuyt3C3joQbVhyH/Y57S+DIxipDQRlFGY="/>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83b5ba9c-361b-435f-b95d-27c446e3bcc6}"/>
  <p:tag name="TABLE_ENDDRAG_ORIGIN_RECT" val="674*261"/>
  <p:tag name="TABLE_ENDDRAG_RECT" val="32*120*674*265"/>
  <p:tag name="KSO_WM_SCREEN_THEME_FLAG" val="Dlrq25wU2PGuGg5bbmjbDPsiCtDEpToD3EOX7DufO9c87cqNfcQz5JWvj4PzTY5s8AAtrn3T0hYuyt3C3joQbVhyH/Y57S+DIxipDQRlFGY="/>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4f69d110-459e-473f-b37f-1da76964aff7}"/>
  <p:tag name="TABLE_ENDDRAG_ORIGIN_RECT" val="627*260"/>
  <p:tag name="TABLE_ENDDRAG_RECT" val="43*85*627*260"/>
  <p:tag name="KSO_WM_SCREEN_THEME_FLAG" val="Dlrq25wU2PGuGg5bbmjbDPsiCtDEpToD3EOX7DufO9c87cqNfcQz5JWvj4PzTY5s8AAtrn3T0hYuyt3C3joQbVhyH/Y57S+DIxipDQRlFGY="/>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4b80ca90-61a1-422d-80eb-ced54b6b8036}"/>
  <p:tag name="TABLE_ENDDRAG_ORIGIN_RECT" val="643*279"/>
  <p:tag name="TABLE_ENDDRAG_RECT" val="38*101*643*275"/>
  <p:tag name="KSO_WM_SCREEN_THEME_FLAG" val="Dlrq25wU2PGuGg5bbmjbDPsiCtDEpToD3EOX7DufO9c87cqNfcQz5JWvj4PzTY5s8AAtrn3T0hYuyt3C3joQbVhyH/Y57S+DIxipDQRlFGY="/>
</p:tagLst>
</file>

<file path=ppt/tags/tag6.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PsiCtDEpToD3EOX7DufO9c87cqNfcQz5JWvj4PzTY5s8AAtrn3T0hYuyt3C3joQbVhyH/Y57S+DIxipDQRlFGY="/>
</p:tagLst>
</file>

<file path=ppt/theme/theme1.xml><?xml version="1.0" encoding="utf-8"?>
<a:theme xmlns:a="http://schemas.openxmlformats.org/drawingml/2006/main" name="Office 主题">
  <a:themeElements>
    <a:clrScheme name="1延禧">
      <a:dk1>
        <a:sysClr val="windowText" lastClr="000000"/>
      </a:dk1>
      <a:lt1>
        <a:sysClr val="window" lastClr="FFFFFF"/>
      </a:lt1>
      <a:dk2>
        <a:srgbClr val="44546A"/>
      </a:dk2>
      <a:lt2>
        <a:srgbClr val="E7E6E6"/>
      </a:lt2>
      <a:accent1>
        <a:srgbClr val="9D9280"/>
      </a:accent1>
      <a:accent2>
        <a:srgbClr val="CBCCC7"/>
      </a:accent2>
      <a:accent3>
        <a:srgbClr val="686671"/>
      </a:accent3>
      <a:accent4>
        <a:srgbClr val="684E3F"/>
      </a:accent4>
      <a:accent5>
        <a:srgbClr val="D56A60"/>
      </a:accent5>
      <a:accent6>
        <a:srgbClr val="70AD47"/>
      </a:accent6>
      <a:hlink>
        <a:srgbClr val="000000"/>
      </a:hlink>
      <a:folHlink>
        <a:srgbClr val="954F72"/>
      </a:folHlink>
    </a:clrScheme>
    <a:fontScheme name="标准3">
      <a:majorFont>
        <a:latin typeface="华文细黑"/>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3625</Words>
  <Application>Microsoft Office PowerPoint</Application>
  <PresentationFormat>全屏显示(16:9)</PresentationFormat>
  <Paragraphs>364</Paragraphs>
  <Slides>52</Slides>
  <Notes>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52</vt:i4>
      </vt:variant>
    </vt:vector>
  </HeadingPairs>
  <TitlesOfParts>
    <vt:vector size="71" baseType="lpstr">
      <vt:lpstr>Gill Sans</vt:lpstr>
      <vt:lpstr>Calibri</vt:lpstr>
      <vt:lpstr>微软雅黑</vt:lpstr>
      <vt:lpstr>方正粗黑宋简体</vt:lpstr>
      <vt:lpstr>宋体</vt:lpstr>
      <vt:lpstr>Times New Roman</vt:lpstr>
      <vt:lpstr>方正兰亭黑_GBK</vt:lpstr>
      <vt:lpstr>楷体</vt:lpstr>
      <vt:lpstr>Calibri Light</vt:lpstr>
      <vt:lpstr>华文行楷</vt:lpstr>
      <vt:lpstr>Microsoft YaHei Regular</vt:lpstr>
      <vt:lpstr>Arial</vt:lpstr>
      <vt:lpstr>方正北魏楷书简体</vt:lpstr>
      <vt:lpstr>书体坊赵九江钢笔楷书</vt:lpstr>
      <vt:lpstr>微软雅黑 Light</vt:lpstr>
      <vt:lpstr>汉仪颜楷简</vt:lpstr>
      <vt:lpstr>华文细黑</vt:lpstr>
      <vt:lpstr>方正准圆简体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printer</cp:lastModifiedBy>
  <cp:revision>2</cp:revision>
  <dcterms:created xsi:type="dcterms:W3CDTF">2022-10-16T03:03:13Z</dcterms:created>
  <dcterms:modified xsi:type="dcterms:W3CDTF">2022-10-16T03:07:14Z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y fmtid="{D5CDD505-2E9C-101B-9397-08002B2CF9AE}" pid="3" name="KSOTemplateUUID">
    <vt:lpwstr>v1.0_mb_BuP3Txgb5XrwZu53HeF1vA==</vt:lpwstr>
  </property>
  <property fmtid="{D5CDD505-2E9C-101B-9397-08002B2CF9AE}" pid="4" name="ICV">
    <vt:lpwstr>7F5C4EF1ED4D4265B9086CA10D5E3938</vt:lpwstr>
  </property>
</Properties>
</file>