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6" r:id="rId2"/>
  </p:sldMasterIdLst>
  <p:notesMasterIdLst>
    <p:notesMasterId r:id="rId24"/>
  </p:notesMasterIdLst>
  <p:sldIdLst>
    <p:sldId id="256" r:id="rId3"/>
    <p:sldId id="298" r:id="rId4"/>
    <p:sldId id="257" r:id="rId5"/>
    <p:sldId id="259" r:id="rId6"/>
    <p:sldId id="297" r:id="rId7"/>
    <p:sldId id="294" r:id="rId8"/>
    <p:sldId id="295" r:id="rId9"/>
    <p:sldId id="296" r:id="rId10"/>
    <p:sldId id="299" r:id="rId11"/>
    <p:sldId id="300" r:id="rId12"/>
    <p:sldId id="301" r:id="rId13"/>
    <p:sldId id="302" r:id="rId14"/>
    <p:sldId id="303" r:id="rId15"/>
    <p:sldId id="306" r:id="rId16"/>
    <p:sldId id="304" r:id="rId17"/>
    <p:sldId id="305" r:id="rId18"/>
    <p:sldId id="307" r:id="rId19"/>
    <p:sldId id="308" r:id="rId20"/>
    <p:sldId id="309" r:id="rId21"/>
    <p:sldId id="310" r:id="rId22"/>
    <p:sldId id="31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02D"/>
    <a:srgbClr val="FEF1DC"/>
    <a:srgbClr val="FEF6E8"/>
    <a:srgbClr val="1F1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12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238" y="78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font" Target="fonts/font2.fntdata" Id="rId26" /><Relationship Type="http://schemas.openxmlformats.org/officeDocument/2006/relationships/slide" Target="slides/slide1.xml" Id="rId3" /><Relationship Type="http://schemas.openxmlformats.org/officeDocument/2006/relationships/slide" Target="slides/slide19.xml" Id="rId21" /><Relationship Type="http://schemas.openxmlformats.org/officeDocument/2006/relationships/tableStyles" Target="tableStyles.xml" Id="rId34" /><Relationship Type="http://schemas.openxmlformats.org/officeDocument/2006/relationships/slide" Target="slides/slide5.xml" Id="rId7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font" Target="fonts/font1.fntdata" Id="rId25" /><Relationship Type="http://schemas.openxmlformats.org/officeDocument/2006/relationships/theme" Target="theme/theme1.xml" Id="rId33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18.xml" Id="rId20" /><Relationship Type="http://schemas.openxmlformats.org/officeDocument/2006/relationships/font" Target="fonts/font5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notesMaster" Target="notesMasters/notesMaster1.xml" Id="rId24" /><Relationship Type="http://schemas.openxmlformats.org/officeDocument/2006/relationships/viewProps" Target="viewProps.xml" Id="rId32" /><Relationship Type="http://schemas.openxmlformats.org/officeDocument/2006/relationships/slide" Target="slides/slide3.xml" Id="rId5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font" Target="fonts/font4.fntdata" Id="rId28" /><Relationship Type="http://schemas.openxmlformats.org/officeDocument/2006/relationships/slide" Target="slides/slide8.xml" Id="rId10" /><Relationship Type="http://schemas.openxmlformats.org/officeDocument/2006/relationships/slide" Target="slides/slide17.xml" Id="rId19" /><Relationship Type="http://schemas.openxmlformats.org/officeDocument/2006/relationships/presProps" Target="presProps.xml" Id="rId31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font" Target="fonts/font3.fntdata" Id="rId27" /><Relationship Type="http://schemas.openxmlformats.org/officeDocument/2006/relationships/commentAuthors" Target="commentAuthors.xml" Id="rId30" /><Relationship Type="http://schemas.openxmlformats.org/officeDocument/2006/relationships/slide" Target="slides/slide6.xml" Id="rId8" /><Relationship Type="http://schemas.openxmlformats.org/officeDocument/2006/relationships/tags" Target="/ppt/tags/tag1.xml" Id="R6a9ea7bbe1fc4e4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648DA-26DD-4BE3-8324-14FA9211C6A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34E34-8BBB-4EBF-AA24-DAE40C792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95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88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雷锋PPT网www.LF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42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01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13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98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66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50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79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6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73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23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20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15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19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13D51C-8584-8892-B678-FDE08538E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r="17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9E0D432-F1EC-4D52-C6E3-70CD78451CF3}"/>
              </a:ext>
            </a:extLst>
          </p:cNvPr>
          <p:cNvSpPr/>
          <p:nvPr userDrawn="1"/>
        </p:nvSpPr>
        <p:spPr>
          <a:xfrm>
            <a:off x="261257" y="275771"/>
            <a:ext cx="11669486" cy="6306458"/>
          </a:xfrm>
          <a:prstGeom prst="roundRect">
            <a:avLst>
              <a:gd name="adj" fmla="val 1861"/>
            </a:avLst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1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8235"/>
            <a:ext cx="678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 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 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</a:p>
          <a:p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模板免费下载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教程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素材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课件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04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82F8F7F-7B57-8EBD-DEC6-9767D18226BB}"/>
              </a:ext>
            </a:extLst>
          </p:cNvPr>
          <p:cNvSpPr txBox="1"/>
          <p:nvPr/>
        </p:nvSpPr>
        <p:spPr>
          <a:xfrm>
            <a:off x="5220178" y="6002486"/>
            <a:ext cx="5062536" cy="52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江西师范大学附属中学   李永强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962ADD-8801-15A7-00C5-ACF2423F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0" b="96633" l="4966" r="95548">
                        <a14:backgroundMark x1="28082" y1="57606" x2="28082" y2="57606"/>
                        <a14:backgroundMark x1="74144" y1="56608" x2="74144" y2="56608"/>
                        <a14:backgroundMark x1="58048" y1="73566" x2="58048" y2="73566"/>
                        <a14:backgroundMark x1="57534" y1="71820" x2="57534" y2="71820"/>
                        <a14:backgroundMark x1="64041" y1="70449" x2="64041" y2="70449"/>
                        <a14:backgroundMark x1="44349" y1="72693" x2="44349" y2="72693"/>
                        <a14:backgroundMark x1="58390" y1="70948" x2="58390" y2="70948"/>
                        <a14:backgroundMark x1="41096" y1="74065" x2="41096" y2="74065"/>
                        <a14:backgroundMark x1="37671" y1="72569" x2="37671" y2="72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2" y="261257"/>
            <a:ext cx="4644774" cy="6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819B9A-D3E8-1B53-4B81-66AA8164F2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890" y="374060"/>
            <a:ext cx="3287848" cy="828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BA04DC-45A4-D0C8-8509-21F6DC39F5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19630" r="13906" b="26458"/>
          <a:stretch/>
        </p:blipFill>
        <p:spPr>
          <a:xfrm>
            <a:off x="4291966" y="1249010"/>
            <a:ext cx="6918960" cy="31947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F9AC24D-0A9C-7A17-3671-FCBEBC9CB2DC}"/>
              </a:ext>
            </a:extLst>
          </p:cNvPr>
          <p:cNvSpPr txBox="1"/>
          <p:nvPr/>
        </p:nvSpPr>
        <p:spPr>
          <a:xfrm>
            <a:off x="3679150" y="4646615"/>
            <a:ext cx="8188730" cy="7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rgbClr val="FEF6E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浅谈文物在中学历史教学中的运用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3D75653-0620-6ECE-D6ED-847221F2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4280" y="1259840"/>
            <a:ext cx="7278628" cy="347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图文框 12">
            <a:extLst>
              <a:ext uri="{FF2B5EF4-FFF2-40B4-BE49-F238E27FC236}">
                <a16:creationId xmlns:a16="http://schemas.microsoft.com/office/drawing/2014/main" id="{64025D35-EAEA-962F-6135-E347FFE5A8E6}"/>
              </a:ext>
            </a:extLst>
          </p:cNvPr>
          <p:cNvSpPr/>
          <p:nvPr/>
        </p:nvSpPr>
        <p:spPr>
          <a:xfrm>
            <a:off x="457200" y="4983062"/>
            <a:ext cx="11247121" cy="1452880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842707-42FA-E1A8-41F7-3A102647C9FA}"/>
              </a:ext>
            </a:extLst>
          </p:cNvPr>
          <p:cNvSpPr txBox="1"/>
          <p:nvPr/>
        </p:nvSpPr>
        <p:spPr>
          <a:xfrm>
            <a:off x="650239" y="5104982"/>
            <a:ext cx="10922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此教具（埃及莎草纸画）的教学效果非常好，学生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观看触摸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的兴致很高。教师趁机从历史、美术、文字、工艺等角度讲述纸莎草画，会给学生留下深刻的印象。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    ——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黄牧航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A4AA041-D962-3258-1CAF-07BDF8141880}"/>
              </a:ext>
            </a:extLst>
          </p:cNvPr>
          <p:cNvSpPr txBox="1"/>
          <p:nvPr/>
        </p:nvSpPr>
        <p:spPr>
          <a:xfrm>
            <a:off x="5847080" y="500390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埃及莎草纸画</a:t>
            </a:r>
          </a:p>
        </p:txBody>
      </p:sp>
    </p:spTree>
    <p:extLst>
      <p:ext uri="{BB962C8B-B14F-4D97-AF65-F5344CB8AC3E}">
        <p14:creationId xmlns:p14="http://schemas.microsoft.com/office/powerpoint/2010/main" val="292197167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CC98C6-4A11-EA10-A5EE-3DC2CD11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8484" l="7300" r="93100">
                        <a14:foregroundMark x1="13350" y1="26201" x2="13050" y2="32013"/>
                        <a14:foregroundMark x1="24900" y1="24853" x2="25400" y2="24853"/>
                        <a14:foregroundMark x1="26000" y1="25358" x2="27050" y2="26706"/>
                        <a14:foregroundMark x1="87050" y1="29907" x2="87750" y2="33867"/>
                        <a14:foregroundMark x1="41900" y1="28728" x2="41900" y2="28728"/>
                        <a14:foregroundMark x1="41900" y1="28728" x2="41900" y2="28728"/>
                        <a14:foregroundMark x1="55950" y1="31087" x2="55950" y2="31087"/>
                        <a14:foregroundMark x1="72250" y1="30750" x2="72250" y2="30750"/>
                        <a14:foregroundMark x1="61150" y1="67818" x2="61150" y2="67818"/>
                        <a14:foregroundMark x1="39150" y1="68576" x2="39150" y2="68576"/>
                        <a14:backgroundMark x1="50300" y1="26874" x2="50300" y2="41702"/>
                        <a14:backgroundMark x1="41100" y1="79191" x2="41100" y2="79191"/>
                        <a14:backgroundMark x1="44050" y1="72030" x2="44050" y2="72030"/>
                        <a14:backgroundMark x1="32500" y1="39680" x2="32500" y2="39680"/>
                        <a14:backgroundMark x1="52950" y1="71019" x2="52950" y2="71019"/>
                        <a14:backgroundMark x1="57200" y1="78349" x2="57200" y2="78349"/>
                        <a14:backgroundMark x1="35850" y1="72536" x2="35850" y2="72536"/>
                        <a14:backgroundMark x1="36450" y1="86521" x2="36450" y2="86521"/>
                        <a14:backgroundMark x1="47750" y1="78854" x2="47750" y2="78854"/>
                        <a14:backgroundMark x1="44350" y1="85173" x2="44350" y2="85173"/>
                        <a14:backgroundMark x1="52650" y1="86184" x2="52650" y2="86184"/>
                        <a14:backgroundMark x1="61450" y1="73210" x2="61450" y2="73210"/>
                        <a14:backgroundMark x1="60850" y1="85173" x2="60850" y2="85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" y="109072"/>
            <a:ext cx="10669747" cy="63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AD2A84-1558-DAA7-EF4E-BDC0FE02DD7B}"/>
              </a:ext>
            </a:extLst>
          </p:cNvPr>
          <p:cNvSpPr txBox="1"/>
          <p:nvPr/>
        </p:nvSpPr>
        <p:spPr>
          <a:xfrm>
            <a:off x="1005840" y="3176503"/>
            <a:ext cx="107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秦统一天下货币为圆形方孔钱，仅仅是因为本国使用这一货币吗？</a:t>
            </a:r>
          </a:p>
        </p:txBody>
      </p:sp>
    </p:spTree>
    <p:extLst>
      <p:ext uri="{BB962C8B-B14F-4D97-AF65-F5344CB8AC3E}">
        <p14:creationId xmlns:p14="http://schemas.microsoft.com/office/powerpoint/2010/main" val="23929083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83282EF-6D32-4ACC-CAD2-97E882547CC3}"/>
              </a:ext>
            </a:extLst>
          </p:cNvPr>
          <p:cNvSpPr txBox="1"/>
          <p:nvPr/>
        </p:nvSpPr>
        <p:spPr>
          <a:xfrm>
            <a:off x="599440" y="1325462"/>
            <a:ext cx="110642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教师不仅应在课堂上尝试创设帮助学生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感同身受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历史情景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，还应充分利用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博物馆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、档案馆、图书馆、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历史遗址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古代建筑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古村落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以及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爱国主义教育基地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、历史文化名城等，尽量发掘和利用网络资源及乡土历史资源。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教育部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义务教育历史课程标准（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年版）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95621B-34A1-4EDB-784B-1299ABC9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3174700"/>
            <a:ext cx="5473700" cy="307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6AA9F07-2E73-7E7E-6220-C8BFC6D3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70" y="3174700"/>
            <a:ext cx="4583430" cy="305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58775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D282159-5C2E-BEA7-738C-41C723344760}"/>
              </a:ext>
            </a:extLst>
          </p:cNvPr>
          <p:cNvCxnSpPr>
            <a:cxnSpLocks/>
          </p:cNvCxnSpPr>
          <p:nvPr/>
        </p:nvCxnSpPr>
        <p:spPr>
          <a:xfrm>
            <a:off x="6248400" y="13106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3ADAC55-2B10-A038-2F54-ED7B478C17DD}"/>
              </a:ext>
            </a:extLst>
          </p:cNvPr>
          <p:cNvCxnSpPr>
            <a:cxnSpLocks/>
          </p:cNvCxnSpPr>
          <p:nvPr/>
        </p:nvCxnSpPr>
        <p:spPr>
          <a:xfrm>
            <a:off x="5984240" y="1218406"/>
            <a:ext cx="0" cy="516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30AF8082-2E95-2862-CEC3-5C6B35755B53}"/>
              </a:ext>
            </a:extLst>
          </p:cNvPr>
          <p:cNvSpPr txBox="1"/>
          <p:nvPr/>
        </p:nvSpPr>
        <p:spPr>
          <a:xfrm>
            <a:off x="5394959" y="635605"/>
            <a:ext cx="8141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我为学生制作的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江西省博物馆研学导学案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64E775-98C2-4EAF-0A03-105063367F60}"/>
              </a:ext>
            </a:extLst>
          </p:cNvPr>
          <p:cNvSpPr txBox="1"/>
          <p:nvPr/>
        </p:nvSpPr>
        <p:spPr>
          <a:xfrm>
            <a:off x="477523" y="1548765"/>
            <a:ext cx="53267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在（           ）遗址，发现了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万年前的夹粗砂圜底陶罐，这是人类已知最早的陶器。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江西省博物馆标志造型源自馆藏重器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新干大洋洲遗存出土的商代（              ）。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            ）商周矿冶遗址始于商代中期，是目前世界上开采年代最早、延续时间最长的古铜矿遗址。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南昌西汉海昏侯墓中的金饼、马蹄金、麒趾金的用途是（           ）。      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作为政区名的“江西”最早出现于（      ）朝。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6.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明清时期江西地区著名的工商业市镇除宋代已兴起的景德镇外，还有哪些？            （任写三个）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7.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江西是红色摇篮，安源是中国工人运动的策源地、        是人民军队的摇篮、井冈山是中国革命的摇篮、         （      ）是共和国的摇篮。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8.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陶器和瓷器的区别有哪些？（试写出三条）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AC66A6-171F-E75A-BB31-41EA7DB4351F}"/>
              </a:ext>
            </a:extLst>
          </p:cNvPr>
          <p:cNvSpPr txBox="1"/>
          <p:nvPr/>
        </p:nvSpPr>
        <p:spPr>
          <a:xfrm>
            <a:off x="6164254" y="1126966"/>
            <a:ext cx="55502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一、常设展览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物华天宝 人杰地灵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江西古代历史文化展（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红色摇篮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江西革命史陈列（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万年窑火 千年瓷都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江西古代陶瓷文化展（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盛世瓷韵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当代景德镇陶瓷艺术名家捐赠作品展（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物华新诗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赣鄱非遗展（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三、十大“镇馆之宝”（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2014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年版）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商代兽面纹鹿耳四足青铜甗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（现存的最大的青铜甗，有“甗王”之称）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商代双面神人青铜头像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（至今发现唯一的一件商代双面青铜头像）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商代伏鸟双尾青铜虎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（青铜虎中体量最大者，可谓虎之王者）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商代活环屈蹲羽人玉佩饰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（迄今发现最早的玉“羽人”）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东周云雷纹兽首提梁黑陶盉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鹰潭龙虎山崖墓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（青铜文化与黑陶的有机揉合器）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E6F8FF3-E2C1-C41D-4371-BD6AF03A4F71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EDDE1C8-1F17-C589-4B6D-34F90F389C73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96CCEE0-315F-5E09-7286-59B775FB4ACB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56289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DF365926-E908-8EED-6986-71D6BB947C5F}"/>
              </a:ext>
            </a:extLst>
          </p:cNvPr>
          <p:cNvSpPr/>
          <p:nvPr/>
        </p:nvSpPr>
        <p:spPr>
          <a:xfrm>
            <a:off x="2094911" y="541610"/>
            <a:ext cx="8002178" cy="690880"/>
          </a:xfrm>
          <a:prstGeom prst="roundRect">
            <a:avLst/>
          </a:prstGeom>
          <a:solidFill>
            <a:srgbClr val="FEF1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初中历史教学中运用文物的作用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阿里巴巴普惠体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B91BF1E-D24A-970B-1768-356FB1B4C83A}"/>
              </a:ext>
            </a:extLst>
          </p:cNvPr>
          <p:cNvSpPr/>
          <p:nvPr/>
        </p:nvSpPr>
        <p:spPr>
          <a:xfrm>
            <a:off x="1276055" y="1832324"/>
            <a:ext cx="9639890" cy="4170162"/>
          </a:xfrm>
          <a:prstGeom prst="roundRect">
            <a:avLst/>
          </a:prstGeom>
          <a:solidFill>
            <a:srgbClr val="FEF1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增强学生学习历史的兴趣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促进学生对历史知识的正确理解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3.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增强学生的史料实证素养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4.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提升学生的人文素养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5.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培养学生的文物保护意识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54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83282EF-6D32-4ACC-CAD2-97E882547CC3}"/>
              </a:ext>
            </a:extLst>
          </p:cNvPr>
          <p:cNvSpPr txBox="1"/>
          <p:nvPr/>
        </p:nvSpPr>
        <p:spPr>
          <a:xfrm>
            <a:off x="472439" y="4882832"/>
            <a:ext cx="112217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历史科的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试题情境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学科前沿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社会生活的融合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，是科学性和专业特色的高度体现，是教育功能和测量功能的高度统一。情境的各种类型既可以各自独立呈现，也可以复合呈现，复合呈现具有综合性特点。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———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徐奉先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基于高考评价体系的历史科考试内容改革实施路径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中国考试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》2019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年第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12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期</a:t>
            </a:r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1B139FDD-C4A7-EBD8-3BB5-73AECAE46D06}"/>
              </a:ext>
            </a:extLst>
          </p:cNvPr>
          <p:cNvSpPr/>
          <p:nvPr/>
        </p:nvSpPr>
        <p:spPr>
          <a:xfrm>
            <a:off x="472439" y="4882832"/>
            <a:ext cx="11247121" cy="1558608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581DA2-99B2-DDEC-3A4B-6BC8F80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33" y="1155391"/>
            <a:ext cx="7498332" cy="36128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81236F6-F5BD-4F80-A24B-7EEDECB1BC7D}"/>
              </a:ext>
            </a:extLst>
          </p:cNvPr>
          <p:cNvSpPr txBox="1"/>
          <p:nvPr/>
        </p:nvSpPr>
        <p:spPr>
          <a:xfrm>
            <a:off x="4775200" y="531167"/>
            <a:ext cx="6441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江西省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2024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年高考综合改革适应性演练考试：         </a:t>
            </a:r>
          </a:p>
        </p:txBody>
      </p:sp>
    </p:spTree>
    <p:extLst>
      <p:ext uri="{BB962C8B-B14F-4D97-AF65-F5344CB8AC3E}">
        <p14:creationId xmlns:p14="http://schemas.microsoft.com/office/powerpoint/2010/main" val="40183431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66EC032-FD5F-E14D-34A3-202AADC43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60" y="1632728"/>
            <a:ext cx="8355171" cy="43781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2023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年福建省中考历史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         </a:t>
            </a:r>
          </a:p>
        </p:txBody>
      </p:sp>
    </p:spTree>
    <p:extLst>
      <p:ext uri="{BB962C8B-B14F-4D97-AF65-F5344CB8AC3E}">
        <p14:creationId xmlns:p14="http://schemas.microsoft.com/office/powerpoint/2010/main" val="11780613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使用文物资料进行原创命题      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4F56F47-021F-BC51-625D-6ED316CFA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>
          <a:xfrm>
            <a:off x="6918960" y="1054387"/>
            <a:ext cx="4918165" cy="49603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F2A000-1F70-35EA-CDD0-696C43C5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3" b="96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7675"/>
            <a:ext cx="60960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ECD1D49-DF77-F219-EB7A-FD8C0C88A5C8}"/>
              </a:ext>
            </a:extLst>
          </p:cNvPr>
          <p:cNvSpPr txBox="1"/>
          <p:nvPr/>
        </p:nvSpPr>
        <p:spPr>
          <a:xfrm>
            <a:off x="2418080" y="5860383"/>
            <a:ext cx="1089152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人面鱼纹彩陶盆                                                何尊                                  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13940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使用文物资料进行原创命题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F9BDC-40D4-F588-BD07-56C185273F4C}"/>
              </a:ext>
            </a:extLst>
          </p:cNvPr>
          <p:cNvSpPr txBox="1"/>
          <p:nvPr/>
        </p:nvSpPr>
        <p:spPr>
          <a:xfrm>
            <a:off x="599440" y="1473199"/>
            <a:ext cx="10891520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从半坡人面鱼纹彩陶盆到西周青铜器何尊，这一人类使用的器物演变体现了（       ）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审美观念的演变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生产技术的进步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商业贸易的兴盛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中央集权的加强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2ED60C-8354-FD1B-B57D-563C14E6A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>
          <a:xfrm>
            <a:off x="8018138" y="2184400"/>
            <a:ext cx="4036702" cy="407131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5AD1A4-67CC-4EC4-09C0-AB37034F4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3" b="96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36" y="2600959"/>
            <a:ext cx="4772148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0300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使用文物资料进行原创命题    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212031-381A-8C3E-2719-BB80F2FD1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0" y="1473199"/>
            <a:ext cx="4390587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FB1F1A-45D6-75EE-C30D-521C804A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25" y="1422186"/>
            <a:ext cx="4594893" cy="4521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479ED73-00BA-4B9B-D6D2-07AD0FA44433}"/>
              </a:ext>
            </a:extLst>
          </p:cNvPr>
          <p:cNvSpPr txBox="1"/>
          <p:nvPr/>
        </p:nvSpPr>
        <p:spPr>
          <a:xfrm>
            <a:off x="3495040" y="5860383"/>
            <a:ext cx="690153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1927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年意大利发行的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里拉银币正反面                                  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732411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2A258FE-3436-E455-34CF-D920FBAB1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56" b="93590" l="1804" r="96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8"/>
          <a:stretch/>
        </p:blipFill>
        <p:spPr bwMode="auto">
          <a:xfrm>
            <a:off x="2956561" y="3860800"/>
            <a:ext cx="6907848" cy="31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A71B42-592E-AFC2-F51E-101A4BCE56A1}"/>
              </a:ext>
            </a:extLst>
          </p:cNvPr>
          <p:cNvSpPr txBox="1"/>
          <p:nvPr/>
        </p:nvSpPr>
        <p:spPr>
          <a:xfrm>
            <a:off x="1524000" y="175547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文物是人类在社会历史的发展过程中，通过社会活动遗留下来的拥有历史、艺术、科学价值的遗物和遗迹，是人类宝贵的历史文化遗产。</a:t>
            </a:r>
          </a:p>
        </p:txBody>
      </p:sp>
    </p:spTree>
    <p:extLst>
      <p:ext uri="{BB962C8B-B14F-4D97-AF65-F5344CB8AC3E}">
        <p14:creationId xmlns:p14="http://schemas.microsoft.com/office/powerpoint/2010/main" val="2507123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使用文物资料进行原创命题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F9BDC-40D4-F588-BD07-56C185273F4C}"/>
              </a:ext>
            </a:extLst>
          </p:cNvPr>
          <p:cNvSpPr txBox="1"/>
          <p:nvPr/>
        </p:nvSpPr>
        <p:spPr>
          <a:xfrm>
            <a:off x="599440" y="1473199"/>
            <a:ext cx="11135360" cy="5013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下图为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1927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年意大利发行的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里拉银币的正反面，据此，下列推论最为合理的是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       ）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经济大危机造成货币贬值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意大利国王掌握最高权力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法西斯统治在意大利建立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	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古罗马文化在意大利复兴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38DB71-1A93-F9A6-D167-FBACE931C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83" y="2108522"/>
            <a:ext cx="2659265" cy="2676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A7A283-5874-7B68-25A4-72AABFC7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8522"/>
            <a:ext cx="2814320" cy="27694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041252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A71B42-592E-AFC2-F51E-101A4BCE56A1}"/>
              </a:ext>
            </a:extLst>
          </p:cNvPr>
          <p:cNvSpPr txBox="1"/>
          <p:nvPr/>
        </p:nvSpPr>
        <p:spPr>
          <a:xfrm>
            <a:off x="904240" y="997565"/>
            <a:ext cx="1025652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文物作为看得见的民族精气神、摸得到的文明根与脉，是文化繁荣发展的根基所在。只有将文物保护好、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传承好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利用好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，才能更好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赓续中华文脉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夯实文化自信基石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，让中华文化在世界舞台上绽放夺目光彩。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EF1D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马龙、李虹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让文物活动起来，把文脉传下去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光明日报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》2023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</a:t>
            </a:r>
            <a:r>
              <a:rPr lang="en-US" altLang="zh-CN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EF1D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4904E8-F735-2F77-36FF-BCB3B5548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4" b="92336" l="10000" r="91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54"/>
          <a:stretch/>
        </p:blipFill>
        <p:spPr bwMode="auto">
          <a:xfrm>
            <a:off x="2941388" y="3380074"/>
            <a:ext cx="6059035" cy="39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3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B5C8017-5CE8-4683-B0E7-EDD603B5F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E55850-85BD-C42F-8C2F-7411C2821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8256" y="-2391228"/>
            <a:ext cx="6335488" cy="116404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77978C-F1B0-7531-C877-690C2D1C1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7712" y="1189186"/>
            <a:ext cx="1171387" cy="1839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9DD00A-CBB0-0057-6F6A-FAB2470E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57C3A80-9270-FDA5-CCE7-4382E21F65FA}"/>
              </a:ext>
            </a:extLst>
          </p:cNvPr>
          <p:cNvSpPr txBox="1"/>
          <p:nvPr/>
        </p:nvSpPr>
        <p:spPr>
          <a:xfrm>
            <a:off x="7023324" y="823953"/>
            <a:ext cx="2362198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7200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75223F-D7E7-FB65-90CE-CCFA678C0628}"/>
              </a:ext>
            </a:extLst>
          </p:cNvPr>
          <p:cNvSpPr/>
          <p:nvPr/>
        </p:nvSpPr>
        <p:spPr>
          <a:xfrm>
            <a:off x="1938903" y="1472053"/>
            <a:ext cx="489972" cy="975210"/>
          </a:xfrm>
          <a:prstGeom prst="rect">
            <a:avLst/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1ED04E-9C2F-E00D-AEEF-804B2B0018FA}"/>
              </a:ext>
            </a:extLst>
          </p:cNvPr>
          <p:cNvSpPr txBox="1"/>
          <p:nvPr/>
        </p:nvSpPr>
        <p:spPr>
          <a:xfrm>
            <a:off x="1928630" y="1548253"/>
            <a:ext cx="492443" cy="1221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第壹章</a:t>
            </a:r>
          </a:p>
        </p:txBody>
      </p:sp>
      <p:sp>
        <p:nvSpPr>
          <p:cNvPr id="16" name="图文框 15">
            <a:extLst>
              <a:ext uri="{FF2B5EF4-FFF2-40B4-BE49-F238E27FC236}">
                <a16:creationId xmlns:a16="http://schemas.microsoft.com/office/drawing/2014/main" id="{946F073D-A712-D828-9C1A-781462977761}"/>
              </a:ext>
            </a:extLst>
          </p:cNvPr>
          <p:cNvSpPr/>
          <p:nvPr/>
        </p:nvSpPr>
        <p:spPr>
          <a:xfrm>
            <a:off x="1911418" y="2870076"/>
            <a:ext cx="525034" cy="2604894"/>
          </a:xfrm>
          <a:prstGeom prst="frame">
            <a:avLst>
              <a:gd name="adj1" fmla="val 2082"/>
            </a:avLst>
          </a:prstGeom>
          <a:solidFill>
            <a:srgbClr val="7B2F29"/>
          </a:solidFill>
          <a:ln>
            <a:solidFill>
              <a:srgbClr val="FEF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B701EEA-0124-F1FD-10BC-C536A7F8A2FE}"/>
              </a:ext>
            </a:extLst>
          </p:cNvPr>
          <p:cNvSpPr txBox="1"/>
          <p:nvPr/>
        </p:nvSpPr>
        <p:spPr>
          <a:xfrm>
            <a:off x="1911418" y="3342314"/>
            <a:ext cx="584775" cy="20361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文物与历史研究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D154ED-3FED-FE1C-7286-E9C30494764E}"/>
              </a:ext>
            </a:extLst>
          </p:cNvPr>
          <p:cNvSpPr/>
          <p:nvPr/>
        </p:nvSpPr>
        <p:spPr>
          <a:xfrm>
            <a:off x="3732695" y="1472053"/>
            <a:ext cx="489972" cy="975210"/>
          </a:xfrm>
          <a:prstGeom prst="rect">
            <a:avLst/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AED003-B14F-0802-7830-D4408DFBE533}"/>
              </a:ext>
            </a:extLst>
          </p:cNvPr>
          <p:cNvSpPr txBox="1"/>
          <p:nvPr/>
        </p:nvSpPr>
        <p:spPr>
          <a:xfrm>
            <a:off x="3732697" y="1548253"/>
            <a:ext cx="492443" cy="1221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第贰章</a:t>
            </a:r>
          </a:p>
        </p:txBody>
      </p:sp>
      <p:sp>
        <p:nvSpPr>
          <p:cNvPr id="20" name="图文框 19">
            <a:extLst>
              <a:ext uri="{FF2B5EF4-FFF2-40B4-BE49-F238E27FC236}">
                <a16:creationId xmlns:a16="http://schemas.microsoft.com/office/drawing/2014/main" id="{DB2A433B-7334-BA2B-8281-58D82B3104FF}"/>
              </a:ext>
            </a:extLst>
          </p:cNvPr>
          <p:cNvSpPr/>
          <p:nvPr/>
        </p:nvSpPr>
        <p:spPr>
          <a:xfrm>
            <a:off x="3713884" y="2896501"/>
            <a:ext cx="525034" cy="2578469"/>
          </a:xfrm>
          <a:prstGeom prst="frame">
            <a:avLst>
              <a:gd name="adj1" fmla="val 2082"/>
            </a:avLst>
          </a:prstGeom>
          <a:solidFill>
            <a:srgbClr val="7B2F29"/>
          </a:solidFill>
          <a:ln>
            <a:solidFill>
              <a:srgbClr val="FEF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1939C8-C4D3-549E-EE37-6D4C909DFA4A}"/>
              </a:ext>
            </a:extLst>
          </p:cNvPr>
          <p:cNvSpPr txBox="1"/>
          <p:nvPr/>
        </p:nvSpPr>
        <p:spPr>
          <a:xfrm>
            <a:off x="3717326" y="3368234"/>
            <a:ext cx="584775" cy="2017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文物与课堂教学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B0772F1-0A4B-98C3-3918-B88ACD898D8F}"/>
              </a:ext>
            </a:extLst>
          </p:cNvPr>
          <p:cNvSpPr/>
          <p:nvPr/>
        </p:nvSpPr>
        <p:spPr>
          <a:xfrm>
            <a:off x="5618585" y="1472053"/>
            <a:ext cx="489972" cy="975210"/>
          </a:xfrm>
          <a:prstGeom prst="rect">
            <a:avLst/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32" name="图文框 31">
            <a:extLst>
              <a:ext uri="{FF2B5EF4-FFF2-40B4-BE49-F238E27FC236}">
                <a16:creationId xmlns:a16="http://schemas.microsoft.com/office/drawing/2014/main" id="{8E2D7E0D-38A4-310A-B343-3850E0D1778E}"/>
              </a:ext>
            </a:extLst>
          </p:cNvPr>
          <p:cNvSpPr/>
          <p:nvPr/>
        </p:nvSpPr>
        <p:spPr>
          <a:xfrm>
            <a:off x="5618585" y="2870077"/>
            <a:ext cx="525034" cy="2578469"/>
          </a:xfrm>
          <a:prstGeom prst="frame">
            <a:avLst>
              <a:gd name="adj1" fmla="val 2082"/>
            </a:avLst>
          </a:prstGeom>
          <a:solidFill>
            <a:srgbClr val="7B2F29"/>
          </a:solidFill>
          <a:ln>
            <a:solidFill>
              <a:srgbClr val="FEF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C6964BC-66D3-ED10-ECE4-8B9D90C25492}"/>
              </a:ext>
            </a:extLst>
          </p:cNvPr>
          <p:cNvSpPr txBox="1"/>
          <p:nvPr/>
        </p:nvSpPr>
        <p:spPr>
          <a:xfrm>
            <a:off x="5644498" y="3288730"/>
            <a:ext cx="584775" cy="20381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文物与考试命题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18BCAA8-ED95-F122-2C65-095D7590CBCE}"/>
              </a:ext>
            </a:extLst>
          </p:cNvPr>
          <p:cNvSpPr txBox="1"/>
          <p:nvPr/>
        </p:nvSpPr>
        <p:spPr>
          <a:xfrm>
            <a:off x="5216406" y="1531135"/>
            <a:ext cx="892151" cy="12384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第叁章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CE66B-3662-87EC-8BC7-A5100BA95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9" b="92291" l="10000" r="90000">
                        <a14:backgroundMark x1="35942" y1="33008" x2="35942" y2="33008"/>
                        <a14:backgroundMark x1="60870" y1="32899" x2="60870" y2="32899"/>
                        <a14:backgroundMark x1="61739" y1="33768" x2="61739" y2="33768"/>
                        <a14:backgroundMark x1="63478" y1="35505" x2="63478" y2="35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14698" r="17577" b="7407"/>
          <a:stretch/>
        </p:blipFill>
        <p:spPr bwMode="auto">
          <a:xfrm>
            <a:off x="6832950" y="2113281"/>
            <a:ext cx="2798691" cy="43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30" grpId="0" animBg="1"/>
      <p:bldP spid="32" grpId="0" animBg="1"/>
      <p:bldP spid="3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文物与历史研究</a:t>
              </a:r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图文框 9">
            <a:extLst>
              <a:ext uri="{FF2B5EF4-FFF2-40B4-BE49-F238E27FC236}">
                <a16:creationId xmlns:a16="http://schemas.microsoft.com/office/drawing/2014/main" id="{2FAB4CA6-BC04-C04B-BAB6-5D159158596F}"/>
              </a:ext>
            </a:extLst>
          </p:cNvPr>
          <p:cNvSpPr/>
          <p:nvPr/>
        </p:nvSpPr>
        <p:spPr>
          <a:xfrm>
            <a:off x="782320" y="1270917"/>
            <a:ext cx="10509578" cy="2264763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60FB7D-2A71-3258-F474-F9EC02C04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2" y="1372057"/>
            <a:ext cx="1512898" cy="20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72A1D0-AED2-1504-7FB4-DF98E7E408BE}"/>
              </a:ext>
            </a:extLst>
          </p:cNvPr>
          <p:cNvSpPr txBox="1"/>
          <p:nvPr/>
        </p:nvSpPr>
        <p:spPr>
          <a:xfrm>
            <a:off x="2743200" y="1755470"/>
            <a:ext cx="8106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王国维就提出“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二重证据法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”：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应当将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地下的文物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地上的文献资料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，从而更全面的阐释历史。</a:t>
            </a:r>
          </a:p>
        </p:txBody>
      </p:sp>
      <p:sp>
        <p:nvSpPr>
          <p:cNvPr id="13" name="图文框 12">
            <a:extLst>
              <a:ext uri="{FF2B5EF4-FFF2-40B4-BE49-F238E27FC236}">
                <a16:creationId xmlns:a16="http://schemas.microsoft.com/office/drawing/2014/main" id="{D9B4557E-76A2-CDED-F346-69C49B32D6C0}"/>
              </a:ext>
            </a:extLst>
          </p:cNvPr>
          <p:cNvSpPr/>
          <p:nvPr/>
        </p:nvSpPr>
        <p:spPr>
          <a:xfrm>
            <a:off x="782320" y="3902859"/>
            <a:ext cx="10509578" cy="2264763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53D1B34-9B88-7AB9-B6C3-F288CB288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4680"/>
          <a:stretch/>
        </p:blipFill>
        <p:spPr bwMode="auto">
          <a:xfrm>
            <a:off x="9670080" y="3994891"/>
            <a:ext cx="1515138" cy="20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738E324-C0B2-DBF7-D2D1-DDE0775157D1}"/>
              </a:ext>
            </a:extLst>
          </p:cNvPr>
          <p:cNvSpPr txBox="1"/>
          <p:nvPr/>
        </p:nvSpPr>
        <p:spPr>
          <a:xfrm>
            <a:off x="1320800" y="4342742"/>
            <a:ext cx="8106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尤其在文字记载稀缺的先秦及之前，用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地下古物弥补地上文献记载之缺憾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是非常有必要的。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吕思勉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文物与历史研究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阿里巴巴普惠体"/>
                  <a:cs typeface="+mn-cs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738E324-C0B2-DBF7-D2D1-DDE0775157D1}"/>
              </a:ext>
            </a:extLst>
          </p:cNvPr>
          <p:cNvSpPr txBox="1"/>
          <p:nvPr/>
        </p:nvSpPr>
        <p:spPr>
          <a:xfrm>
            <a:off x="559216" y="1874728"/>
            <a:ext cx="63191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考古遗迹和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文物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等都属于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实物史料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，从文字记载的史料扩 展到非文字记载的史料，是史学的一大进展。实物史料的优点是可以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填补文献史料空白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，证实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文献史料的真实性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；局限是不系统，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不能全面反映时代全貌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张兆金主编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史料研读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78D098-96F1-272E-0E88-4744E7CE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4" t="6074" r="31583" b="3556"/>
          <a:stretch/>
        </p:blipFill>
        <p:spPr>
          <a:xfrm>
            <a:off x="7355840" y="416560"/>
            <a:ext cx="4426846" cy="606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8E1780-240E-39F4-B7D5-EA9CEC9ADD2E}"/>
              </a:ext>
            </a:extLst>
          </p:cNvPr>
          <p:cNvSpPr txBox="1"/>
          <p:nvPr/>
        </p:nvSpPr>
        <p:spPr>
          <a:xfrm>
            <a:off x="10749280" y="3738880"/>
            <a:ext cx="55880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42304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文物与历史研究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阿里巴巴普惠体"/>
                  <a:cs typeface="+mn-cs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133F7DD-6EF4-20EC-F087-590CEB0C3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0" b="97779" l="3299" r="98763">
                        <a14:backgroundMark x1="18814" y1="30837" x2="18814" y2="30837"/>
                        <a14:backgroundMark x1="19124" y1="28719" x2="19124" y2="32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40" y="1029211"/>
            <a:ext cx="5161280" cy="51506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D24429A-D4B2-BE60-8664-AE54E4B8E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15" b="86389" l="31218" r="73964">
                        <a14:foregroundMark x1="43523" y1="33333" x2="56347" y2="33519"/>
                        <a14:foregroundMark x1="39378" y1="28333" x2="39378" y2="28333"/>
                        <a14:foregroundMark x1="43523" y1="29167" x2="51036" y2="45000"/>
                        <a14:foregroundMark x1="58031" y1="46204" x2="52850" y2="57500"/>
                        <a14:backgroundMark x1="55181" y1="85370" x2="55181" y2="85370"/>
                        <a14:backgroundMark x1="51813" y1="84907" x2="44171" y2="83704"/>
                        <a14:backgroundMark x1="44171" y1="83704" x2="44171" y2="83704"/>
                        <a14:backgroundMark x1="48705" y1="84907" x2="56995" y2="8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23493" r="25959" b="16803"/>
          <a:stretch/>
        </p:blipFill>
        <p:spPr bwMode="auto">
          <a:xfrm>
            <a:off x="5019040" y="1771357"/>
            <a:ext cx="2123440" cy="42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图文框 2">
            <a:extLst>
              <a:ext uri="{FF2B5EF4-FFF2-40B4-BE49-F238E27FC236}">
                <a16:creationId xmlns:a16="http://schemas.microsoft.com/office/drawing/2014/main" id="{2099688F-4B13-719D-CDBD-322F847980F2}"/>
              </a:ext>
            </a:extLst>
          </p:cNvPr>
          <p:cNvSpPr/>
          <p:nvPr/>
        </p:nvSpPr>
        <p:spPr>
          <a:xfrm>
            <a:off x="7061200" y="1946370"/>
            <a:ext cx="4592320" cy="4233480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6C8462-7FCF-3A16-275D-456C8908C58A}"/>
              </a:ext>
            </a:extLst>
          </p:cNvPr>
          <p:cNvSpPr txBox="1"/>
          <p:nvPr/>
        </p:nvSpPr>
        <p:spPr>
          <a:xfrm>
            <a:off x="5019040" y="412595"/>
            <a:ext cx="6634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武王征商，唯甲子朝，岁鼎，克昏夙有商，辛未，王在阑师，赐有（右）事（史）利金，用作檀公宝尊彝。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3D470E-6609-CBF7-1A07-DB66F8D9AD12}"/>
              </a:ext>
            </a:extLst>
          </p:cNvPr>
          <p:cNvSpPr txBox="1"/>
          <p:nvPr/>
        </p:nvSpPr>
        <p:spPr>
          <a:xfrm>
            <a:off x="7142480" y="2044481"/>
            <a:ext cx="4429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利簋的发现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牧誓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逸周书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等文献记载的某些具体史实。例如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武王伐纣在甲子日晨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，并逢岁（木）星当空，这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牧誓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中“时甲子日昧爽，王至于商郊牧野”的记录，也与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淮南子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兵略训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等古代文献所记相合；又如，利簋铭文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了古籍中所载的“战一日而破纣之国”的正确记载 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D7E55C-C2F8-FE04-94DF-58AFFB51A448}"/>
              </a:ext>
            </a:extLst>
          </p:cNvPr>
          <p:cNvSpPr txBox="1"/>
          <p:nvPr/>
        </p:nvSpPr>
        <p:spPr>
          <a:xfrm>
            <a:off x="889000" y="5937855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利簋及铭文</a:t>
            </a:r>
          </a:p>
        </p:txBody>
      </p:sp>
    </p:spTree>
    <p:extLst>
      <p:ext uri="{BB962C8B-B14F-4D97-AF65-F5344CB8AC3E}">
        <p14:creationId xmlns:p14="http://schemas.microsoft.com/office/powerpoint/2010/main" val="261168882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文物与历史研究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阿里巴巴普惠体"/>
                  <a:cs typeface="+mn-cs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DF02AE6-DD24-7E73-0ADA-16779B228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" b="10666"/>
          <a:stretch/>
        </p:blipFill>
        <p:spPr>
          <a:xfrm>
            <a:off x="7109350" y="447040"/>
            <a:ext cx="4625450" cy="59639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FC6B61-A692-7EA4-620F-061B6EB29FF0}"/>
              </a:ext>
            </a:extLst>
          </p:cNvPr>
          <p:cNvSpPr txBox="1"/>
          <p:nvPr/>
        </p:nvSpPr>
        <p:spPr>
          <a:xfrm>
            <a:off x="2895600" y="2214880"/>
            <a:ext cx="13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BCED91-6326-FDC4-C16C-5208641514F0}"/>
              </a:ext>
            </a:extLst>
          </p:cNvPr>
          <p:cNvSpPr txBox="1"/>
          <p:nvPr/>
        </p:nvSpPr>
        <p:spPr>
          <a:xfrm>
            <a:off x="426720" y="1296809"/>
            <a:ext cx="6532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银雀山汉墓竹简中的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六韬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尉缭子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晏子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等书，自唐宋以来就被疑为后人假托的伪书。此次发掘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以上书籍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在西汉前期已经传世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，并非后人假托的伪书。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孙子兵法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孙膑兵法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的同时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出土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，更是中国文化史上的盛事，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史记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孙武吴起列传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有关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孙武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仕吴，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孙膑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仕齐，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各有兵法传世的记载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唐宋以来认为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孙子兵法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是曹操“削其繁剩，笔其精粹”而成书的，或以为是后人伪托的，或以为世无孙武其人，兵法为孙膑所著。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孙子兵法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孙膑兵法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同时被发掘出来，使这个长期存在的疑问得到解决。</a:t>
            </a:r>
          </a:p>
        </p:txBody>
      </p:sp>
    </p:spTree>
    <p:extLst>
      <p:ext uri="{BB962C8B-B14F-4D97-AF65-F5344CB8AC3E}">
        <p14:creationId xmlns:p14="http://schemas.microsoft.com/office/powerpoint/2010/main" val="15361390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672A1D0-AED2-1504-7FB4-DF98E7E408BE}"/>
              </a:ext>
            </a:extLst>
          </p:cNvPr>
          <p:cNvSpPr txBox="1"/>
          <p:nvPr/>
        </p:nvSpPr>
        <p:spPr>
          <a:xfrm>
            <a:off x="457200" y="1183006"/>
            <a:ext cx="686816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三、课程内容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一）核心素养内涵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史料实证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史料是认识历史的主要依据，要形成对历史的正确、客观的认识，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必须重视史料的搜集和解读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，并在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学习和探究活动中加以运用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（二）目标要求：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初步学会依靠可信史料了解和认识历史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了解史料的主要类型，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初步学会从多种渠道获取历史信息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提高对史料的识读能力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能够尝试运用史料说明历史问题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，学会根据可信史料对历史进行论述。初步形成重证据的意识和处理历史信息的能力。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953AAD-1D3E-3646-EEAE-AF842DAC8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2223" r="15333" b="1037"/>
          <a:stretch/>
        </p:blipFill>
        <p:spPr bwMode="auto">
          <a:xfrm>
            <a:off x="7183122" y="172720"/>
            <a:ext cx="4734560" cy="66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0068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672A1D0-AED2-1504-7FB4-DF98E7E408BE}"/>
              </a:ext>
            </a:extLst>
          </p:cNvPr>
          <p:cNvSpPr txBox="1"/>
          <p:nvPr/>
        </p:nvSpPr>
        <p:spPr>
          <a:xfrm>
            <a:off x="8249920" y="361314"/>
            <a:ext cx="36982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唯王初堙（迁）宅于成周，复禀武王礼福自天。在四月丙戌，王诰宗小子于京室曰：“昔在尔考公氏，克逑（仇）文王，肆文王受兹大命。唯武王既克大邑商，则廷告于天，曰：‘余其宅兹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中或（国）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，自之乂民。’呜呼，尔有唯小子亡识，视于公氏，有庸于天，彻命敬享哉！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唯王恭德欲天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，临我不敏。”王咸诰，何赐贝卅朋，用作□公宝尊彝。唯王五祀。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44F7A0-D950-2570-8402-D2B12B870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>
          <a:xfrm>
            <a:off x="243840" y="1107440"/>
            <a:ext cx="4846320" cy="48878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EEE2A7-BB14-3C29-43B6-DD5EF6D08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r="27976"/>
          <a:stretch/>
        </p:blipFill>
        <p:spPr>
          <a:xfrm>
            <a:off x="4678744" y="995681"/>
            <a:ext cx="3500056" cy="2885612"/>
          </a:xfrm>
          <a:prstGeom prst="rect">
            <a:avLst/>
          </a:prstGeom>
        </p:spPr>
      </p:pic>
      <p:sp>
        <p:nvSpPr>
          <p:cNvPr id="4" name="图文框 3">
            <a:extLst>
              <a:ext uri="{FF2B5EF4-FFF2-40B4-BE49-F238E27FC236}">
                <a16:creationId xmlns:a16="http://schemas.microsoft.com/office/drawing/2014/main" id="{3EAF2C20-4DFC-DEFB-85C7-66B48BD74BCF}"/>
              </a:ext>
            </a:extLst>
          </p:cNvPr>
          <p:cNvSpPr/>
          <p:nvPr/>
        </p:nvSpPr>
        <p:spPr>
          <a:xfrm>
            <a:off x="4043682" y="4393998"/>
            <a:ext cx="7660639" cy="2041944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C1B546B-4FFF-1E0F-C482-2997525B2DE0}"/>
              </a:ext>
            </a:extLst>
          </p:cNvPr>
          <p:cNvSpPr txBox="1"/>
          <p:nvPr/>
        </p:nvSpPr>
        <p:spPr>
          <a:xfrm>
            <a:off x="889000" y="5937855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何尊及铭文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654836-2C43-D376-16E6-7DD7CCA2080D}"/>
              </a:ext>
            </a:extLst>
          </p:cNvPr>
          <p:cNvSpPr txBox="1"/>
          <p:nvPr/>
        </p:nvSpPr>
        <p:spPr>
          <a:xfrm>
            <a:off x="4267203" y="4454742"/>
            <a:ext cx="74371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文物可以弥补文字的不足，通过具体形象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为观察和想象提供实物素材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，同时，文物在中学历史教学中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有助于揭示历史的本来面貌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促进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历史唯物主义观点的形成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赵恒烈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文物与历史教学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6703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GZysfPKj20FiVXV8sPsMNbJXjOisQnNzTNS7GVum1n0SlP2Xjqe7zO7dcwww3xmV1cJCq/7lehLBYefwLfb0yE="/>
</p:tagLst>
</file>

<file path=ppt/theme/theme1.xml><?xml version="1.0" encoding="utf-8"?>
<a:theme xmlns:a="http://schemas.openxmlformats.org/drawingml/2006/main" name="Office 主题​​">
  <a:themeElements>
    <a:clrScheme name="自定义 1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302D"/>
      </a:accent1>
      <a:accent2>
        <a:srgbClr val="3B302D"/>
      </a:accent2>
      <a:accent3>
        <a:srgbClr val="3B302D"/>
      </a:accent3>
      <a:accent4>
        <a:srgbClr val="3B30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l41crq5">
      <a:majorFont>
        <a:latin typeface="阿里巴巴普惠体" panose="020F0302020204030204"/>
        <a:ea typeface="阿里巴巴普惠体"/>
        <a:cs typeface=""/>
      </a:majorFont>
      <a:minorFont>
        <a:latin typeface="阿里巴巴普惠体" panose="020F0502020204030204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更多精美PPT：LFPPT网-www.LFPPT.com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2410</Words>
  <PresentationFormat>宽屏</PresentationFormat>
  <Paragraphs>185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宋体</vt:lpstr>
      <vt:lpstr>阿里巴巴普惠体</vt:lpstr>
      <vt:lpstr>Arial</vt:lpstr>
      <vt:lpstr>微软雅黑</vt:lpstr>
      <vt:lpstr>楷体</vt:lpstr>
      <vt:lpstr>等线</vt:lpstr>
      <vt:lpstr>Office 主题​​</vt:lpstr>
      <vt:lpstr> 更多精美PPT：LFPPT网-www.LFPPT.com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2024-02-23T02:28:17Z</dcterms:created>
  <dcterms:modified xsi:type="dcterms:W3CDTF">2024-04-12T11:21:07Z</dcterms:modified>
</cp:coreProperties>
</file>