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9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33"/>
  </p:handoutMasterIdLst>
  <p:sldIdLst>
    <p:sldId id="297" r:id="rId3"/>
    <p:sldId id="257" r:id="rId4"/>
    <p:sldId id="258" r:id="rId5"/>
    <p:sldId id="260" r:id="rId6"/>
    <p:sldId id="259" r:id="rId8"/>
    <p:sldId id="265" r:id="rId9"/>
    <p:sldId id="261" r:id="rId10"/>
    <p:sldId id="262" r:id="rId11"/>
    <p:sldId id="263" r:id="rId12"/>
    <p:sldId id="264" r:id="rId13"/>
    <p:sldId id="266" r:id="rId14"/>
    <p:sldId id="267" r:id="rId15"/>
    <p:sldId id="268" r:id="rId16"/>
    <p:sldId id="270" r:id="rId17"/>
    <p:sldId id="269" r:id="rId18"/>
    <p:sldId id="272" r:id="rId19"/>
    <p:sldId id="294" r:id="rId20"/>
    <p:sldId id="295" r:id="rId21"/>
    <p:sldId id="283" r:id="rId22"/>
    <p:sldId id="282" r:id="rId23"/>
    <p:sldId id="291" r:id="rId24"/>
    <p:sldId id="292" r:id="rId25"/>
    <p:sldId id="293" r:id="rId26"/>
    <p:sldId id="273" r:id="rId27"/>
    <p:sldId id="277" r:id="rId28"/>
    <p:sldId id="278" r:id="rId29"/>
    <p:sldId id="279" r:id="rId30"/>
    <p:sldId id="280" r:id="rId31"/>
    <p:sldId id="296" r:id="rId3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 id="2" name="作者" initials="A" lastIdx="0" clrIdx="1"/>
  <p:cmAuthor id="3" name="yang" initials="y" lastIdx="2" clrIdx="1"/>
  <p:cmAuthor id="4" name="新课标第一网" initials="新" lastIdx="2" clrIdx="0"/>
  <p:cmAuthor id="5" name="zhang yishuai" initials="z" lastIdx="1" clrIdx="3"/>
  <p:cmAuthor id="0" name="Windows 用户" initials="W用"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3300"/>
    <a:srgbClr val="B2B2B2"/>
    <a:srgbClr val="202020"/>
    <a:srgbClr val="323232"/>
    <a:srgbClr val="CC3300"/>
    <a:srgbClr val="CC00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69"/>
        <p:guide pos="3840"/>
      </p:guideLst>
    </p:cSldViewPr>
  </p:slideViewPr>
  <p:notesTextViewPr>
    <p:cViewPr>
      <p:scale>
        <a:sx n="3" d="2"/>
        <a:sy n="3" d="2"/>
      </p:scale>
      <p:origin x="0" y="0"/>
    </p:cViewPr>
  </p:notesTextViewPr>
  <p:gridSpacing cx="72000" cy="72000"/>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notesMaster" Target="notesMasters/notesMaster1.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commentAuthors" Target="commentAuthors.xml" Id="rId37" /><Relationship Type="http://schemas.openxmlformats.org/officeDocument/2006/relationships/tableStyles" Target="tableStyles.xml" Id="rId36" /><Relationship Type="http://schemas.openxmlformats.org/officeDocument/2006/relationships/viewProps" Target="viewProps.xml" Id="rId35" /><Relationship Type="http://schemas.openxmlformats.org/officeDocument/2006/relationships/presProps" Target="presProps.xml" Id="rId34" /><Relationship Type="http://schemas.openxmlformats.org/officeDocument/2006/relationships/handoutMaster" Target="handoutMasters/handoutMaster1.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98.xml" Id="Rcef716a653a540c0"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将特定的一个时段，一个空间，一个专题置于长时段，、大空间、多领域当中，跨越单元加以宏观观察，从中领域单元内容</a:t>
            </a:r>
            <a:r>
              <a:rPr lang="zh-CN" altLang="en-US"/>
              <a:t>主旨。</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提取公因式，求取公约数，抽象概括。聚焦于两个历史性转变，第一个转变是从旧中国到新中国，从新民主主义到社会主义；从曲折探索中的辉煌成就到改革开放的转折？（待</a:t>
            </a:r>
            <a:r>
              <a:rPr lang="zh-CN" altLang="en-US"/>
              <a:t>查）</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选取有影响力的代表性的学术思想或学术论断，例如费正清的中国冲击</a:t>
            </a:r>
            <a:r>
              <a:rPr lang="en-US" altLang="zh-CN"/>
              <a:t>-</a:t>
            </a:r>
            <a:r>
              <a:rPr lang="zh-CN" altLang="en-US"/>
              <a:t>反应模式，又如周秦之变、汉承秦制</a:t>
            </a:r>
            <a:r>
              <a:rPr lang="zh-CN" altLang="en-US"/>
              <a:t>等等。</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如果信念有颜色，那一定是</a:t>
            </a:r>
            <a:r>
              <a:rPr lang="zh-CN" altLang="en-US"/>
              <a:t>中国红</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先说“活”。首先是立意“灵活”。其次是物象“鲜活”。然后是场景“活泼”。</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先说“活”。首先是立意“灵活”。其次是物象“鲜活”。然后是场景“活泼”。</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jpe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3.xml"/><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35.png"/><Relationship Id="rId18" Type="http://schemas.openxmlformats.org/officeDocument/2006/relationships/notesSlide" Target="../notesSlides/notesSlide2.xml"/><Relationship Id="rId17" Type="http://schemas.openxmlformats.org/officeDocument/2006/relationships/slideLayout" Target="../slideLayouts/slideLayout2.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7" Type="http://schemas.openxmlformats.org/officeDocument/2006/relationships/notesSlide" Target="../notesSlides/notesSlide3.xml"/><Relationship Id="rId16" Type="http://schemas.openxmlformats.org/officeDocument/2006/relationships/slideLayout" Target="../slideLayouts/slideLayout2.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tags" Target="../tags/tag37.xml"/><Relationship Id="rId5" Type="http://schemas.openxmlformats.org/officeDocument/2006/relationships/image" Target="../media/image37.svg"/><Relationship Id="rId4" Type="http://schemas.openxmlformats.org/officeDocument/2006/relationships/image" Target="../media/image36.png"/><Relationship Id="rId39" Type="http://schemas.openxmlformats.org/officeDocument/2006/relationships/notesSlide" Target="../notesSlides/notesSlide4.xml"/><Relationship Id="rId38" Type="http://schemas.openxmlformats.org/officeDocument/2006/relationships/slideLayout" Target="../slideLayouts/slideLayout2.xml"/><Relationship Id="rId37" Type="http://schemas.openxmlformats.org/officeDocument/2006/relationships/tags" Target="../tags/tag52.xml"/><Relationship Id="rId36" Type="http://schemas.openxmlformats.org/officeDocument/2006/relationships/tags" Target="../tags/tag51.xml"/><Relationship Id="rId35" Type="http://schemas.openxmlformats.org/officeDocument/2006/relationships/tags" Target="../tags/tag50.xml"/><Relationship Id="rId34" Type="http://schemas.openxmlformats.org/officeDocument/2006/relationships/tags" Target="../tags/tag49.xml"/><Relationship Id="rId33" Type="http://schemas.openxmlformats.org/officeDocument/2006/relationships/image" Target="../media/image53.svg"/><Relationship Id="rId32" Type="http://schemas.openxmlformats.org/officeDocument/2006/relationships/image" Target="../media/image52.png"/><Relationship Id="rId31" Type="http://schemas.openxmlformats.org/officeDocument/2006/relationships/tags" Target="../tags/tag48.xml"/><Relationship Id="rId30" Type="http://schemas.openxmlformats.org/officeDocument/2006/relationships/image" Target="../media/image51.svg"/><Relationship Id="rId3" Type="http://schemas.openxmlformats.org/officeDocument/2006/relationships/tags" Target="../tags/tag36.xml"/><Relationship Id="rId29" Type="http://schemas.openxmlformats.org/officeDocument/2006/relationships/image" Target="../media/image50.png"/><Relationship Id="rId28" Type="http://schemas.openxmlformats.org/officeDocument/2006/relationships/tags" Target="../tags/tag47.xml"/><Relationship Id="rId27" Type="http://schemas.openxmlformats.org/officeDocument/2006/relationships/image" Target="../media/image49.svg"/><Relationship Id="rId26" Type="http://schemas.openxmlformats.org/officeDocument/2006/relationships/image" Target="../media/image48.png"/><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image" Target="../media/image47.svg"/><Relationship Id="rId21" Type="http://schemas.openxmlformats.org/officeDocument/2006/relationships/image" Target="../media/image46.png"/><Relationship Id="rId20" Type="http://schemas.openxmlformats.org/officeDocument/2006/relationships/tags" Target="../tags/tag43.xml"/><Relationship Id="rId2" Type="http://schemas.openxmlformats.org/officeDocument/2006/relationships/tags" Target="../tags/tag35.xml"/><Relationship Id="rId19" Type="http://schemas.openxmlformats.org/officeDocument/2006/relationships/image" Target="../media/image45.svg"/><Relationship Id="rId18" Type="http://schemas.openxmlformats.org/officeDocument/2006/relationships/image" Target="../media/image44.png"/><Relationship Id="rId17" Type="http://schemas.openxmlformats.org/officeDocument/2006/relationships/tags" Target="../tags/tag42.xml"/><Relationship Id="rId16" Type="http://schemas.openxmlformats.org/officeDocument/2006/relationships/image" Target="../media/image43.svg"/><Relationship Id="rId15" Type="http://schemas.openxmlformats.org/officeDocument/2006/relationships/image" Target="../media/image42.png"/><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image" Target="../media/image41.svg"/><Relationship Id="rId10" Type="http://schemas.openxmlformats.org/officeDocument/2006/relationships/image" Target="../media/image40.png"/><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2" Type="http://schemas.openxmlformats.org/officeDocument/2006/relationships/notesSlide" Target="../notesSlides/notesSlide5.xml"/><Relationship Id="rId21" Type="http://schemas.openxmlformats.org/officeDocument/2006/relationships/slideLayout" Target="../slideLayouts/slideLayout7.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73.xml"/><Relationship Id="rId1" Type="http://schemas.openxmlformats.org/officeDocument/2006/relationships/image" Target="../media/image54.png"/></Relationships>
</file>

<file path=ppt/slides/_rels/slide1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7" Type="http://schemas.openxmlformats.org/officeDocument/2006/relationships/notesSlide" Target="../notesSlides/notesSlide6.xml"/><Relationship Id="rId16" Type="http://schemas.openxmlformats.org/officeDocument/2006/relationships/slideLayout" Target="../slideLayouts/slideLayout2.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image" Target="../media/image55.png"/><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89.xml"/><Relationship Id="rId1" Type="http://schemas.openxmlformats.org/officeDocument/2006/relationships/image" Target="../media/image64.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90.xml"/><Relationship Id="rId1" Type="http://schemas.openxmlformats.org/officeDocument/2006/relationships/image" Target="../media/image6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91.xml"/><Relationship Id="rId1" Type="http://schemas.openxmlformats.org/officeDocument/2006/relationships/image" Target="../media/image6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92.xml"/><Relationship Id="rId1" Type="http://schemas.openxmlformats.org/officeDocument/2006/relationships/image" Target="../media/image6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93.xml"/><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7.xml"/><Relationship Id="rId6" Type="http://schemas.openxmlformats.org/officeDocument/2006/relationships/image" Target="../media/image70.jpeg"/><Relationship Id="rId5" Type="http://schemas.openxmlformats.org/officeDocument/2006/relationships/tags" Target="../tags/tag96.xml"/><Relationship Id="rId4" Type="http://schemas.openxmlformats.org/officeDocument/2006/relationships/image" Target="../media/image1.png"/><Relationship Id="rId3" Type="http://schemas.openxmlformats.org/officeDocument/2006/relationships/tags" Target="../tags/tag95.xml"/><Relationship Id="rId2" Type="http://schemas.openxmlformats.org/officeDocument/2006/relationships/image" Target="../media/image69.png"/><Relationship Id="rId1" Type="http://schemas.openxmlformats.org/officeDocument/2006/relationships/tags" Target="../tags/tag9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50000" t="14950" b="42491"/>
          <a:stretch>
            <a:fillRect/>
          </a:stretch>
        </p:blipFill>
        <p:spPr>
          <a:xfrm rot="180000" flipV="1">
            <a:off x="-208915" y="6213475"/>
            <a:ext cx="12371070" cy="144780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0000" t="82155"/>
          <a:stretch>
            <a:fillRect/>
          </a:stretch>
        </p:blipFill>
        <p:spPr>
          <a:xfrm flipH="1" flipV="1">
            <a:off x="0" y="-2540"/>
            <a:ext cx="12192000" cy="1217295"/>
          </a:xfrm>
          <a:prstGeom prst="rect">
            <a:avLst/>
          </a:prstGeom>
        </p:spPr>
      </p:pic>
      <p:pic>
        <p:nvPicPr>
          <p:cNvPr id="4" name="图片 3" descr="435de9ed72d52f16c4a35d3a517c196"/>
          <p:cNvPicPr>
            <a:picLocks noChangeAspect="1"/>
          </p:cNvPicPr>
          <p:nvPr/>
        </p:nvPicPr>
        <p:blipFill>
          <a:blip r:embed="rId4"/>
          <a:stretch>
            <a:fillRect/>
          </a:stretch>
        </p:blipFill>
        <p:spPr>
          <a:xfrm>
            <a:off x="-506730" y="2045335"/>
            <a:ext cx="4274820" cy="6047740"/>
          </a:xfrm>
          <a:prstGeom prst="rect">
            <a:avLst/>
          </a:prstGeom>
        </p:spPr>
      </p:pic>
      <p:pic>
        <p:nvPicPr>
          <p:cNvPr id="6" name="图片 5"/>
          <p:cNvPicPr>
            <a:picLocks noChangeAspect="1"/>
          </p:cNvPicPr>
          <p:nvPr>
            <p:custDataLst>
              <p:tags r:id="rId5"/>
            </p:custDataLst>
          </p:nvPr>
        </p:nvPicPr>
        <p:blipFill>
          <a:blip r:embed="rId6"/>
          <a:srcRect l="7291" t="37508" r="703" b="35567"/>
          <a:stretch>
            <a:fillRect/>
          </a:stretch>
        </p:blipFill>
        <p:spPr>
          <a:xfrm>
            <a:off x="4833620" y="0"/>
            <a:ext cx="2947035" cy="618490"/>
          </a:xfrm>
          <a:prstGeom prst="rect">
            <a:avLst/>
          </a:prstGeom>
        </p:spPr>
      </p:pic>
      <p:sp>
        <p:nvSpPr>
          <p:cNvPr id="8" name="标题 7"/>
          <p:cNvSpPr>
            <a:spLocks noGrp="1"/>
          </p:cNvSpPr>
          <p:nvPr>
            <p:ph type="ctrTitle"/>
          </p:nvPr>
        </p:nvSpPr>
        <p:spPr>
          <a:xfrm>
            <a:off x="1802130" y="1749682"/>
            <a:ext cx="9144000" cy="2187001"/>
          </a:xfrm>
        </p:spPr>
        <p:txBody>
          <a:bodyPr>
            <a:normAutofit fontScale="90000"/>
          </a:bodyPr>
          <a:p>
            <a:r>
              <a:rPr lang="en-US" altLang="zh-CN"/>
              <a:t> </a:t>
            </a:r>
            <a:r>
              <a:rPr lang="zh-CN" altLang="en-US"/>
              <a:t>淬炼品质课堂 厚植先进文化</a:t>
            </a:r>
            <a:endParaRPr lang="zh-CN" altLang="en-US"/>
          </a:p>
        </p:txBody>
      </p:sp>
      <p:sp>
        <p:nvSpPr>
          <p:cNvPr id="10" name="副标题 9"/>
          <p:cNvSpPr>
            <a:spLocks noGrp="1"/>
          </p:cNvSpPr>
          <p:nvPr>
            <p:ph type="subTitle" idx="1"/>
          </p:nvPr>
        </p:nvSpPr>
        <p:spPr>
          <a:xfrm>
            <a:off x="1524000" y="4709795"/>
            <a:ext cx="9144000" cy="548005"/>
          </a:xfrm>
        </p:spPr>
        <p:txBody>
          <a:bodyPr/>
          <a:p>
            <a:r>
              <a:rPr lang="zh-CN" altLang="en-US"/>
              <a:t>佛山市顺德区龙江龙山初级中学</a:t>
            </a:r>
            <a:r>
              <a:rPr lang="en-US" altLang="zh-CN"/>
              <a:t>   </a:t>
            </a:r>
            <a:r>
              <a:rPr lang="zh-CN" altLang="en-US"/>
              <a:t>刘娴</a:t>
            </a:r>
            <a:r>
              <a:rPr lang="zh-CN" altLang="en-US"/>
              <a:t>兴</a:t>
            </a:r>
            <a:endParaRPr lang="zh-CN" altLang="en-US"/>
          </a:p>
        </p:txBody>
      </p:sp>
      <p:pic>
        <p:nvPicPr>
          <p:cNvPr id="14" name="图片 13"/>
          <p:cNvPicPr>
            <a:picLocks noChangeAspect="1"/>
          </p:cNvPicPr>
          <p:nvPr/>
        </p:nvPicPr>
        <p:blipFill>
          <a:blip r:embed="rId7"/>
          <a:stretch>
            <a:fillRect/>
          </a:stretch>
        </p:blipFill>
        <p:spPr>
          <a:xfrm>
            <a:off x="3947160" y="0"/>
            <a:ext cx="886460" cy="618490"/>
          </a:xfrm>
          <a:prstGeom prst="rect">
            <a:avLst/>
          </a:prstGeom>
        </p:spPr>
      </p:pic>
      <p:pic>
        <p:nvPicPr>
          <p:cNvPr id="17" name="图片 16" descr="工作室标识"/>
          <p:cNvPicPr>
            <a:picLocks noChangeAspect="1"/>
          </p:cNvPicPr>
          <p:nvPr/>
        </p:nvPicPr>
        <p:blipFill>
          <a:blip r:embed="rId8"/>
          <a:stretch>
            <a:fillRect/>
          </a:stretch>
        </p:blipFill>
        <p:spPr>
          <a:xfrm>
            <a:off x="7771130" y="0"/>
            <a:ext cx="911225" cy="618490"/>
          </a:xfrm>
          <a:prstGeom prst="rect">
            <a:avLst/>
          </a:prstGeom>
        </p:spPr>
      </p:pic>
      <p:pic>
        <p:nvPicPr>
          <p:cNvPr id="19" name="图片 18"/>
          <p:cNvPicPr>
            <a:picLocks noChangeAspect="1"/>
          </p:cNvPicPr>
          <p:nvPr/>
        </p:nvPicPr>
        <p:blipFill>
          <a:blip r:embed="rId9"/>
          <a:stretch>
            <a:fillRect/>
          </a:stretch>
        </p:blipFill>
        <p:spPr>
          <a:xfrm>
            <a:off x="3856355" y="1139190"/>
            <a:ext cx="5035550" cy="164655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7700" y="469265"/>
            <a:ext cx="10515600" cy="837565"/>
          </a:xfrm>
        </p:spPr>
        <p:txBody>
          <a:bodyPr/>
          <a:p>
            <a:r>
              <a:rPr lang="zh-CN" altLang="en-US">
                <a:sym typeface="+mn-ea"/>
              </a:rPr>
              <a:t>二、凝神静气思万端，培根铸魂立意宽</a:t>
            </a:r>
            <a:endParaRPr lang="zh-CN" altLang="en-US"/>
          </a:p>
        </p:txBody>
      </p:sp>
      <p:pic>
        <p:nvPicPr>
          <p:cNvPr id="57" name="图片 1"/>
          <p:cNvPicPr>
            <a:picLocks noChangeAspect="1"/>
          </p:cNvPicPr>
          <p:nvPr/>
        </p:nvPicPr>
        <p:blipFill>
          <a:blip r:embed="rId1"/>
          <a:srcRect b="915"/>
          <a:stretch>
            <a:fillRect/>
          </a:stretch>
        </p:blipFill>
        <p:spPr>
          <a:xfrm>
            <a:off x="727710" y="1096645"/>
            <a:ext cx="9681845" cy="5259705"/>
          </a:xfrm>
          <a:prstGeom prst="rect">
            <a:avLst/>
          </a:prstGeom>
          <a:noFill/>
          <a:ln>
            <a:noFill/>
          </a:ln>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Docer搜索：半想象现实   http://chn.docer.com/works/?userid=199927538" descr="/Users/airbookpro/Desktop/PPT/图－配图/16中国风·植物/荷/0·png·荷花/7.png7"/>
          <p:cNvPicPr>
            <a:picLocks noChangeAspect="1"/>
          </p:cNvPicPr>
          <p:nvPr>
            <p:custDataLst>
              <p:tags r:id="rId1"/>
            </p:custDataLst>
          </p:nvPr>
        </p:nvPicPr>
        <p:blipFill>
          <a:blip r:embed="rId2"/>
          <a:srcRect/>
          <a:stretch>
            <a:fillRect/>
          </a:stretch>
        </p:blipFill>
        <p:spPr>
          <a:xfrm>
            <a:off x="9772015" y="3140075"/>
            <a:ext cx="2901315" cy="3928110"/>
          </a:xfrm>
          <a:prstGeom prst="rect">
            <a:avLst/>
          </a:prstGeom>
        </p:spPr>
      </p:pic>
      <p:sp>
        <p:nvSpPr>
          <p:cNvPr id="5" name="Docer搜索：半想象现实   http://chn.docer.com/works/?userid=199927538"/>
          <p:cNvSpPr txBox="1"/>
          <p:nvPr/>
        </p:nvSpPr>
        <p:spPr>
          <a:xfrm>
            <a:off x="889000" y="864870"/>
            <a:ext cx="10209530" cy="1198880"/>
          </a:xfrm>
          <a:prstGeom prst="rect">
            <a:avLst/>
          </a:prstGeom>
          <a:noFill/>
        </p:spPr>
        <p:txBody>
          <a:bodyPr wrap="square" rtlCol="0">
            <a:spAutoFit/>
          </a:bodyPr>
          <a:p>
            <a:pPr algn="ctr">
              <a:lnSpc>
                <a:spcPct val="150000"/>
              </a:lnSpc>
            </a:pP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rPr>
              <a:t>单元界面总览法，拉长时空解读：新民主主义革命发展</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rPr>
              <a:t>历程宏观视域</a:t>
            </a: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endParaRPr>
          </a:p>
          <a:p>
            <a:pPr algn="ctr">
              <a:lnSpc>
                <a:spcPct val="150000"/>
              </a:lnSpc>
            </a:pP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endParaRPr>
          </a:p>
        </p:txBody>
      </p:sp>
      <p:sp>
        <p:nvSpPr>
          <p:cNvPr id="6" name="文本框 5"/>
          <p:cNvSpPr txBox="1"/>
          <p:nvPr/>
        </p:nvSpPr>
        <p:spPr>
          <a:xfrm>
            <a:off x="2469515" y="0"/>
            <a:ext cx="8697595" cy="953135"/>
          </a:xfrm>
          <a:prstGeom prst="rect">
            <a:avLst/>
          </a:prstGeom>
          <a:noFill/>
        </p:spPr>
        <p:txBody>
          <a:bodyPr wrap="square" rtlCol="0">
            <a:spAutoFit/>
          </a:bodyPr>
          <a:p>
            <a:r>
              <a:rPr lang="zh-CN" altLang="en-US" sz="2800" b="1"/>
              <a:t>大单元视域下的主题构建的</a:t>
            </a:r>
            <a:r>
              <a:rPr lang="zh-CN" altLang="en-US" sz="2800" b="1"/>
              <a:t>再思考</a:t>
            </a:r>
            <a:endParaRPr lang="zh-CN" altLang="en-US" sz="2800" b="1"/>
          </a:p>
          <a:p>
            <a:r>
              <a:rPr lang="en-US" altLang="zh-CN" sz="2800" b="1"/>
              <a:t>——</a:t>
            </a:r>
            <a:r>
              <a:rPr lang="zh-CN" altLang="en-US" sz="2800" b="1"/>
              <a:t>以《中华人民共和国的成立与巩固》</a:t>
            </a:r>
            <a:r>
              <a:rPr lang="zh-CN" altLang="en-US" sz="2800" b="1"/>
              <a:t>为例</a:t>
            </a:r>
            <a:endParaRPr lang="zh-CN" altLang="en-US" sz="2800" b="1"/>
          </a:p>
        </p:txBody>
      </p:sp>
      <p:sp>
        <p:nvSpPr>
          <p:cNvPr id="30" name="箭头: 左右 18"/>
          <p:cNvSpPr/>
          <p:nvPr>
            <p:custDataLst>
              <p:tags r:id="rId3"/>
            </p:custDataLst>
          </p:nvPr>
        </p:nvSpPr>
        <p:spPr>
          <a:xfrm>
            <a:off x="796290" y="5763531"/>
            <a:ext cx="10749915" cy="961064"/>
          </a:xfrm>
          <a:prstGeom prst="leftRightArrow">
            <a:avLst>
              <a:gd name="adj1" fmla="val 56296"/>
              <a:gd name="adj2" fmla="val 50000"/>
            </a:avLst>
          </a:prstGeom>
          <a:gradFill>
            <a:gsLst>
              <a:gs pos="0">
                <a:srgbClr val="026CD4">
                  <a:lumMod val="20000"/>
                  <a:lumOff val="80000"/>
                </a:srgbClr>
              </a:gs>
              <a:gs pos="51000">
                <a:srgbClr val="026CD4"/>
              </a:gs>
              <a:gs pos="100000">
                <a:srgbClr val="026CD4">
                  <a:lumMod val="20000"/>
                  <a:lumOff val="80000"/>
                </a:srgbClr>
              </a:gs>
            </a:gsLst>
            <a:lin ang="10800000" scaled="1"/>
          </a:gradFill>
          <a:ln w="3175">
            <a:solidFill>
              <a:srgbClr val="FFFFFF"/>
            </a:solidFill>
          </a:ln>
        </p:spPr>
        <p:style>
          <a:lnRef idx="2">
            <a:srgbClr val="FFFFFF">
              <a:hueOff val="0"/>
              <a:satOff val="0"/>
              <a:lumOff val="0"/>
              <a:alphaOff val="0"/>
            </a:srgbClr>
          </a:lnRef>
          <a:fillRef idx="1">
            <a:srgbClr val="026CD4">
              <a:tint val="60000"/>
              <a:hueOff val="0"/>
              <a:satOff val="0"/>
              <a:lumOff val="0"/>
              <a:alphaOff val="0"/>
            </a:srgbClr>
          </a:fillRef>
          <a:effectRef idx="0">
            <a:srgbClr val="026CD4">
              <a:tint val="60000"/>
              <a:hueOff val="0"/>
              <a:satOff val="0"/>
              <a:lumOff val="0"/>
              <a:alphaOff val="0"/>
            </a:srgbClr>
          </a:effectRef>
          <a:fontRef idx="minor">
            <a:srgbClr val="000000">
              <a:hueOff val="0"/>
              <a:satOff val="0"/>
              <a:lumOff val="0"/>
              <a:alphaOff val="0"/>
            </a:srgbClr>
          </a:fontRef>
        </p:style>
      </p:sp>
      <p:sp>
        <p:nvSpPr>
          <p:cNvPr id="11" name="矩形: 圆角 10"/>
          <p:cNvSpPr/>
          <p:nvPr>
            <p:custDataLst>
              <p:tags r:id="rId4"/>
            </p:custDataLst>
          </p:nvPr>
        </p:nvSpPr>
        <p:spPr>
          <a:xfrm>
            <a:off x="8391155" y="1975670"/>
            <a:ext cx="2496965" cy="3438614"/>
          </a:xfrm>
          <a:prstGeom prst="roundRect">
            <a:avLst>
              <a:gd name="adj" fmla="val 9199"/>
            </a:avLst>
          </a:prstGeom>
          <a:gradFill>
            <a:gsLst>
              <a:gs pos="100000">
                <a:srgbClr val="026CD4">
                  <a:lumMod val="20000"/>
                  <a:lumOff val="80000"/>
                  <a:alpha val="20000"/>
                </a:srgbClr>
              </a:gs>
              <a:gs pos="0">
                <a:srgbClr val="008BFF">
                  <a:lumMod val="20000"/>
                  <a:lumOff val="80000"/>
                </a:srgbClr>
              </a:gs>
            </a:gsLst>
            <a:lin ang="5400000" scaled="0"/>
          </a:gradFill>
          <a:ln w="19050">
            <a:gradFill flip="none" rotWithShape="1">
              <a:gsLst>
                <a:gs pos="19000">
                  <a:srgbClr val="026CD4">
                    <a:lumMod val="20000"/>
                    <a:lumOff val="80000"/>
                    <a:alpha val="20000"/>
                  </a:srgbClr>
                </a:gs>
                <a:gs pos="100000">
                  <a:srgbClr val="026CD4"/>
                </a:gs>
              </a:gsLst>
              <a:lin ang="15960000" scaled="1"/>
              <a:tileRect/>
            </a:gradFill>
          </a:ln>
        </p:spPr>
        <p:style>
          <a:lnRef idx="2">
            <a:srgbClr val="026CD4">
              <a:shade val="50000"/>
            </a:srgbClr>
          </a:lnRef>
          <a:fillRef idx="1">
            <a:srgbClr val="026CD4"/>
          </a:fillRef>
          <a:effectRef idx="0">
            <a:srgbClr val="026CD4"/>
          </a:effectRef>
          <a:fontRef idx="minor">
            <a:srgbClr val="FFFFFF"/>
          </a:fontRef>
        </p:style>
        <p:txBody>
          <a:bodyPr rtlCol="0" anchor="ctr"/>
          <a:p>
            <a:endParaRPr lang="zh-CN" altLang="en-US" sz="1400" dirty="0">
              <a:latin typeface="微软雅黑" panose="020B0503020204020204" charset="-122"/>
              <a:cs typeface="思源黑体 CN Bold" panose="020B0800000000000000" pitchFamily="34" charset="-122"/>
            </a:endParaRPr>
          </a:p>
        </p:txBody>
      </p:sp>
      <p:sp>
        <p:nvSpPr>
          <p:cNvPr id="8" name="圆角矩形 7"/>
          <p:cNvSpPr/>
          <p:nvPr>
            <p:custDataLst>
              <p:tags r:id="rId5"/>
            </p:custDataLst>
          </p:nvPr>
        </p:nvSpPr>
        <p:spPr>
          <a:xfrm>
            <a:off x="9990849" y="1611630"/>
            <a:ext cx="1107374" cy="725999"/>
          </a:xfrm>
          <a:prstGeom prst="roundRect">
            <a:avLst/>
          </a:prstGeom>
          <a:gradFill>
            <a:gsLst>
              <a:gs pos="21000">
                <a:srgbClr val="026CD4"/>
              </a:gs>
              <a:gs pos="100000">
                <a:srgbClr val="026CD4">
                  <a:lumMod val="40000"/>
                  <a:lumOff val="60000"/>
                </a:srgbClr>
              </a:gs>
            </a:gsLst>
            <a:lin ang="10800000" scaled="1"/>
          </a:gradFill>
          <a:ln w="22225">
            <a:solidFill>
              <a:srgbClr val="FFFFFF"/>
            </a:solidFill>
          </a:ln>
        </p:spPr>
        <p:style>
          <a:lnRef idx="2">
            <a:srgbClr val="FFFFFF">
              <a:hueOff val="0"/>
              <a:satOff val="0"/>
              <a:lumOff val="0"/>
              <a:alphaOff val="0"/>
            </a:srgbClr>
          </a:lnRef>
          <a:fillRef idx="1">
            <a:srgbClr val="026CD4">
              <a:tint val="50000"/>
              <a:hueOff val="0"/>
              <a:satOff val="0"/>
              <a:lumOff val="0"/>
              <a:alphaOff val="0"/>
            </a:srgbClr>
          </a:fillRef>
          <a:effectRef idx="0">
            <a:srgbClr val="026CD4">
              <a:tint val="50000"/>
              <a:hueOff val="0"/>
              <a:satOff val="0"/>
              <a:lumOff val="0"/>
              <a:alphaOff val="0"/>
            </a:srgbClr>
          </a:effectRef>
          <a:fontRef idx="minor">
            <a:srgbClr val="FFFFFF">
              <a:hueOff val="0"/>
              <a:satOff val="0"/>
              <a:lumOff val="0"/>
              <a:alphaOff val="0"/>
            </a:srgbClr>
          </a:fontRef>
        </p:style>
      </p:sp>
      <p:sp>
        <p:nvSpPr>
          <p:cNvPr id="43" name="文本框 42"/>
          <p:cNvSpPr txBox="1"/>
          <p:nvPr>
            <p:custDataLst>
              <p:tags r:id="rId6"/>
            </p:custDataLst>
          </p:nvPr>
        </p:nvSpPr>
        <p:spPr>
          <a:xfrm>
            <a:off x="10115663" y="1747538"/>
            <a:ext cx="859133" cy="452796"/>
          </a:xfrm>
          <a:prstGeom prst="rect">
            <a:avLst/>
          </a:prstGeom>
          <a:noFill/>
        </p:spPr>
        <p:txBody>
          <a:bodyPr wrap="square" bIns="0" anchor="ctr" anchorCtr="0">
            <a:normAutofit/>
          </a:bodyPr>
          <a:p>
            <a:pPr algn="ctr"/>
            <a:r>
              <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rPr>
              <a:t>03</a:t>
            </a:r>
            <a:endPar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48" name="文本框 47"/>
          <p:cNvSpPr txBox="1"/>
          <p:nvPr>
            <p:custDataLst>
              <p:tags r:id="rId7"/>
            </p:custDataLst>
          </p:nvPr>
        </p:nvSpPr>
        <p:spPr>
          <a:xfrm>
            <a:off x="8453120" y="2458403"/>
            <a:ext cx="2492375" cy="2588895"/>
          </a:xfrm>
          <a:prstGeom prst="rect">
            <a:avLst/>
          </a:prstGeom>
          <a:noFill/>
        </p:spPr>
        <p:txBody>
          <a:bodyPr wrap="square" lIns="144145" tIns="144145" rIns="144145" bIns="46990" rtlCol="0" anchor="ctr" anchorCtr="0">
            <a:spAutoFit/>
          </a:bodyPr>
          <a:p>
            <a:pPr lvl="0" algn="l" fontAlgn="auto">
              <a:lnSpc>
                <a:spcPct val="130000"/>
              </a:lnSpc>
              <a:spcAft>
                <a:spcPts val="1000"/>
              </a:spcAft>
              <a:buClrTx/>
              <a:buSzTx/>
              <a:buFontTx/>
            </a:pPr>
            <a:r>
              <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解放西藏、抗美援朝、土地改革是巩固新民主主义革命成果的重要举措</a:t>
            </a:r>
            <a:endParaRPr lang="zh-CN" altLang="en-US" sz="2400" kern="0" spc="15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100" name="矩形: 圆角 10"/>
          <p:cNvSpPr/>
          <p:nvPr>
            <p:custDataLst>
              <p:tags r:id="rId8"/>
            </p:custDataLst>
          </p:nvPr>
        </p:nvSpPr>
        <p:spPr>
          <a:xfrm>
            <a:off x="1010513" y="1975670"/>
            <a:ext cx="2496965" cy="3438614"/>
          </a:xfrm>
          <a:prstGeom prst="roundRect">
            <a:avLst>
              <a:gd name="adj" fmla="val 9199"/>
            </a:avLst>
          </a:prstGeom>
          <a:gradFill>
            <a:gsLst>
              <a:gs pos="100000">
                <a:srgbClr val="026CD4">
                  <a:lumMod val="20000"/>
                  <a:lumOff val="80000"/>
                  <a:alpha val="20000"/>
                </a:srgbClr>
              </a:gs>
              <a:gs pos="0">
                <a:srgbClr val="008BFF">
                  <a:lumMod val="20000"/>
                  <a:lumOff val="80000"/>
                </a:srgbClr>
              </a:gs>
            </a:gsLst>
            <a:lin ang="5400000" scaled="0"/>
          </a:gradFill>
          <a:ln w="19050">
            <a:gradFill flip="none" rotWithShape="1">
              <a:gsLst>
                <a:gs pos="19000">
                  <a:srgbClr val="026CD4">
                    <a:lumMod val="20000"/>
                    <a:lumOff val="80000"/>
                    <a:alpha val="20000"/>
                  </a:srgbClr>
                </a:gs>
                <a:gs pos="100000">
                  <a:srgbClr val="026CD4"/>
                </a:gs>
              </a:gsLst>
              <a:lin ang="15960000" scaled="1"/>
              <a:tileRect/>
            </a:gradFill>
          </a:ln>
        </p:spPr>
        <p:style>
          <a:lnRef idx="2">
            <a:srgbClr val="026CD4">
              <a:shade val="50000"/>
            </a:srgbClr>
          </a:lnRef>
          <a:fillRef idx="1">
            <a:srgbClr val="026CD4"/>
          </a:fillRef>
          <a:effectRef idx="0">
            <a:srgbClr val="026CD4"/>
          </a:effectRef>
          <a:fontRef idx="minor">
            <a:srgbClr val="FFFFFF"/>
          </a:fontRef>
        </p:style>
        <p:txBody>
          <a:bodyPr rtlCol="0" anchor="ctr"/>
          <a:p>
            <a:endParaRPr lang="zh-CN" altLang="en-US" sz="1400" dirty="0">
              <a:latin typeface="微软雅黑" panose="020B0503020204020204" charset="-122"/>
              <a:cs typeface="思源黑体 CN Bold" panose="020B0800000000000000" pitchFamily="34" charset="-122"/>
            </a:endParaRPr>
          </a:p>
        </p:txBody>
      </p:sp>
      <p:sp>
        <p:nvSpPr>
          <p:cNvPr id="101" name="圆角矩形 100"/>
          <p:cNvSpPr/>
          <p:nvPr>
            <p:custDataLst>
              <p:tags r:id="rId9"/>
            </p:custDataLst>
          </p:nvPr>
        </p:nvSpPr>
        <p:spPr>
          <a:xfrm>
            <a:off x="2610207" y="1611630"/>
            <a:ext cx="1107374" cy="725999"/>
          </a:xfrm>
          <a:prstGeom prst="roundRect">
            <a:avLst/>
          </a:prstGeom>
          <a:gradFill>
            <a:gsLst>
              <a:gs pos="21000">
                <a:srgbClr val="026CD4"/>
              </a:gs>
              <a:gs pos="100000">
                <a:srgbClr val="026CD4">
                  <a:lumMod val="40000"/>
                  <a:lumOff val="60000"/>
                </a:srgbClr>
              </a:gs>
            </a:gsLst>
            <a:lin ang="10800000" scaled="1"/>
          </a:gradFill>
          <a:ln w="22225">
            <a:solidFill>
              <a:srgbClr val="FFFFFF"/>
            </a:solidFill>
          </a:ln>
        </p:spPr>
        <p:style>
          <a:lnRef idx="2">
            <a:srgbClr val="FFFFFF">
              <a:hueOff val="0"/>
              <a:satOff val="0"/>
              <a:lumOff val="0"/>
              <a:alphaOff val="0"/>
            </a:srgbClr>
          </a:lnRef>
          <a:fillRef idx="1">
            <a:srgbClr val="026CD4">
              <a:tint val="50000"/>
              <a:hueOff val="0"/>
              <a:satOff val="0"/>
              <a:lumOff val="0"/>
              <a:alphaOff val="0"/>
            </a:srgbClr>
          </a:fillRef>
          <a:effectRef idx="0">
            <a:srgbClr val="026CD4">
              <a:tint val="50000"/>
              <a:hueOff val="0"/>
              <a:satOff val="0"/>
              <a:lumOff val="0"/>
              <a:alphaOff val="0"/>
            </a:srgbClr>
          </a:effectRef>
          <a:fontRef idx="minor">
            <a:srgbClr val="FFFFFF">
              <a:hueOff val="0"/>
              <a:satOff val="0"/>
              <a:lumOff val="0"/>
              <a:alphaOff val="0"/>
            </a:srgbClr>
          </a:fontRef>
        </p:style>
      </p:sp>
      <p:sp>
        <p:nvSpPr>
          <p:cNvPr id="102" name="文本框 101"/>
          <p:cNvSpPr txBox="1"/>
          <p:nvPr>
            <p:custDataLst>
              <p:tags r:id="rId10"/>
            </p:custDataLst>
          </p:nvPr>
        </p:nvSpPr>
        <p:spPr>
          <a:xfrm>
            <a:off x="2735020" y="1747538"/>
            <a:ext cx="859133" cy="452796"/>
          </a:xfrm>
          <a:prstGeom prst="rect">
            <a:avLst/>
          </a:prstGeom>
          <a:noFill/>
        </p:spPr>
        <p:txBody>
          <a:bodyPr wrap="square" bIns="0" anchor="ctr" anchorCtr="0">
            <a:normAutofit/>
          </a:bodyPr>
          <a:p>
            <a:pPr algn="ctr"/>
            <a:r>
              <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rPr>
              <a:t>01</a:t>
            </a:r>
            <a:endPar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03" name="文本框 102"/>
          <p:cNvSpPr txBox="1"/>
          <p:nvPr>
            <p:custDataLst>
              <p:tags r:id="rId11"/>
            </p:custDataLst>
          </p:nvPr>
        </p:nvSpPr>
        <p:spPr>
          <a:xfrm>
            <a:off x="1110615" y="2458403"/>
            <a:ext cx="2498090" cy="2588895"/>
          </a:xfrm>
          <a:prstGeom prst="rect">
            <a:avLst/>
          </a:prstGeom>
          <a:noFill/>
        </p:spPr>
        <p:txBody>
          <a:bodyPr wrap="square" lIns="144145" tIns="144145" rIns="144145" bIns="46990" rtlCol="0" anchor="ctr" anchorCtr="0">
            <a:spAutoFit/>
          </a:bodyPr>
          <a:p>
            <a:pPr lvl="0" algn="l" fontAlgn="auto">
              <a:lnSpc>
                <a:spcPct val="130000"/>
              </a:lnSpc>
              <a:spcAft>
                <a:spcPts val="1000"/>
              </a:spcAft>
              <a:buClrTx/>
              <a:buSzTx/>
              <a:buFontTx/>
            </a:pPr>
            <a:r>
              <a:rPr lang="en-US" altLang="zh-CN" sz="2400" noProof="0" dirty="0">
                <a:ln>
                  <a:noFill/>
                </a:ln>
                <a:solidFill>
                  <a:schemeClr val="tx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1919</a:t>
            </a:r>
            <a:r>
              <a:rPr lang="zh-CN" altLang="en-US" sz="2400" noProof="0" dirty="0">
                <a:ln>
                  <a:noFill/>
                </a:ln>
                <a:solidFill>
                  <a:schemeClr val="tx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年爆发的五四运动是中国从旧民族主义走向新民族主义革命的转折点</a:t>
            </a:r>
            <a:endParaRPr lang="zh-CN" altLang="en-US" sz="2400" kern="0" spc="150" noProof="0" dirty="0">
              <a:ln>
                <a:noFill/>
              </a:ln>
              <a:solidFill>
                <a:schemeClr val="tx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107" name="矩形: 圆角 12"/>
          <p:cNvSpPr/>
          <p:nvPr>
            <p:custDataLst>
              <p:tags r:id="rId12"/>
            </p:custDataLst>
          </p:nvPr>
        </p:nvSpPr>
        <p:spPr>
          <a:xfrm rot="10800000">
            <a:off x="4700834" y="1975670"/>
            <a:ext cx="2496965" cy="3438614"/>
          </a:xfrm>
          <a:prstGeom prst="roundRect">
            <a:avLst>
              <a:gd name="adj" fmla="val 8577"/>
            </a:avLst>
          </a:prstGeom>
          <a:gradFill>
            <a:gsLst>
              <a:gs pos="100000">
                <a:srgbClr val="FFFFFF">
                  <a:alpha val="20000"/>
                </a:srgbClr>
              </a:gs>
              <a:gs pos="5000">
                <a:srgbClr val="007ADD">
                  <a:lumMod val="20000"/>
                  <a:lumOff val="80000"/>
                </a:srgbClr>
              </a:gs>
            </a:gsLst>
            <a:lin ang="5400000" scaled="0"/>
          </a:gradFill>
          <a:ln w="19050">
            <a:gradFill flip="none" rotWithShape="1">
              <a:gsLst>
                <a:gs pos="22000">
                  <a:srgbClr val="007ADD">
                    <a:alpha val="20000"/>
                  </a:srgbClr>
                </a:gs>
                <a:gs pos="100000">
                  <a:srgbClr val="007ADD"/>
                </a:gs>
              </a:gsLst>
              <a:lin ang="16200000" scaled="1"/>
              <a:tileRect/>
            </a:gradFill>
          </a:ln>
        </p:spPr>
        <p:style>
          <a:lnRef idx="2">
            <a:srgbClr val="026CD4">
              <a:shade val="50000"/>
            </a:srgbClr>
          </a:lnRef>
          <a:fillRef idx="1">
            <a:srgbClr val="026CD4"/>
          </a:fillRef>
          <a:effectRef idx="0">
            <a:srgbClr val="026CD4"/>
          </a:effectRef>
          <a:fontRef idx="minor">
            <a:srgbClr val="FFFFFF"/>
          </a:fontRef>
        </p:style>
        <p:txBody>
          <a:bodyPr rtlCol="0" anchor="ctr"/>
          <a:p>
            <a:endParaRPr lang="zh-CN" altLang="en-US" sz="1400" dirty="0">
              <a:latin typeface="微软雅黑" panose="020B0503020204020204" charset="-122"/>
              <a:cs typeface="思源黑体 CN Bold" panose="020B0800000000000000" pitchFamily="34" charset="-122"/>
            </a:endParaRPr>
          </a:p>
        </p:txBody>
      </p:sp>
      <p:sp>
        <p:nvSpPr>
          <p:cNvPr id="108" name="圆角矩形 107"/>
          <p:cNvSpPr/>
          <p:nvPr>
            <p:custDataLst>
              <p:tags r:id="rId13"/>
            </p:custDataLst>
          </p:nvPr>
        </p:nvSpPr>
        <p:spPr>
          <a:xfrm>
            <a:off x="6264471" y="1611630"/>
            <a:ext cx="1107374" cy="725999"/>
          </a:xfrm>
          <a:prstGeom prst="roundRect">
            <a:avLst/>
          </a:prstGeom>
          <a:gradFill>
            <a:gsLst>
              <a:gs pos="36000">
                <a:srgbClr val="007ADD"/>
              </a:gs>
              <a:gs pos="100000">
                <a:srgbClr val="007ADD">
                  <a:lumMod val="60000"/>
                  <a:lumOff val="40000"/>
                </a:srgbClr>
              </a:gs>
            </a:gsLst>
            <a:lin ang="10800000" scaled="1"/>
          </a:gradFill>
          <a:ln w="22225">
            <a:solidFill>
              <a:srgbClr val="FFFFFF"/>
            </a:solidFill>
          </a:ln>
        </p:spPr>
        <p:style>
          <a:lnRef idx="2">
            <a:srgbClr val="FFFFFF">
              <a:hueOff val="0"/>
              <a:satOff val="0"/>
              <a:lumOff val="0"/>
              <a:alphaOff val="0"/>
            </a:srgbClr>
          </a:lnRef>
          <a:fillRef idx="1">
            <a:srgbClr val="026CD4">
              <a:tint val="50000"/>
              <a:hueOff val="0"/>
              <a:satOff val="0"/>
              <a:lumOff val="0"/>
              <a:alphaOff val="0"/>
            </a:srgbClr>
          </a:fillRef>
          <a:effectRef idx="0">
            <a:srgbClr val="026CD4">
              <a:tint val="50000"/>
              <a:hueOff val="0"/>
              <a:satOff val="0"/>
              <a:lumOff val="0"/>
              <a:alphaOff val="0"/>
            </a:srgbClr>
          </a:effectRef>
          <a:fontRef idx="minor">
            <a:srgbClr val="FFFFFF">
              <a:hueOff val="0"/>
              <a:satOff val="0"/>
              <a:lumOff val="0"/>
              <a:alphaOff val="0"/>
            </a:srgbClr>
          </a:fontRef>
        </p:style>
      </p:sp>
      <p:sp>
        <p:nvSpPr>
          <p:cNvPr id="109" name="文本框 108"/>
          <p:cNvSpPr txBox="1"/>
          <p:nvPr>
            <p:custDataLst>
              <p:tags r:id="rId14"/>
            </p:custDataLst>
          </p:nvPr>
        </p:nvSpPr>
        <p:spPr>
          <a:xfrm>
            <a:off x="6387897" y="1747538"/>
            <a:ext cx="859133" cy="452796"/>
          </a:xfrm>
          <a:prstGeom prst="rect">
            <a:avLst/>
          </a:prstGeom>
          <a:noFill/>
        </p:spPr>
        <p:txBody>
          <a:bodyPr wrap="square" bIns="0" anchor="ctr" anchorCtr="0">
            <a:normAutofit/>
          </a:bodyPr>
          <a:p>
            <a:pPr algn="ctr"/>
            <a:r>
              <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rPr>
              <a:t>02</a:t>
            </a:r>
            <a:endParaRPr lang="en-US" altLang="zh-CN" sz="2400" spc="300" dirty="0">
              <a:ln w="12700">
                <a:noFill/>
              </a:ln>
              <a:solidFill>
                <a:srgbClr val="FFFFFF"/>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11" name="文本框 110"/>
          <p:cNvSpPr txBox="1"/>
          <p:nvPr>
            <p:custDataLst>
              <p:tags r:id="rId15"/>
            </p:custDataLst>
          </p:nvPr>
        </p:nvSpPr>
        <p:spPr>
          <a:xfrm>
            <a:off x="4717415" y="2458403"/>
            <a:ext cx="2667635" cy="2588895"/>
          </a:xfrm>
          <a:prstGeom prst="rect">
            <a:avLst/>
          </a:prstGeom>
          <a:noFill/>
        </p:spPr>
        <p:txBody>
          <a:bodyPr wrap="square" lIns="144145" tIns="144145" rIns="144145" bIns="46990" rtlCol="0" anchor="ctr" anchorCtr="0">
            <a:spAutoFit/>
          </a:bodyPr>
          <a:p>
            <a:pPr lvl="0" algn="l" fontAlgn="auto">
              <a:lnSpc>
                <a:spcPct val="130000"/>
              </a:lnSpc>
              <a:spcAft>
                <a:spcPts val="1000"/>
              </a:spcAft>
              <a:buClrTx/>
              <a:buSzTx/>
              <a:buFontTx/>
            </a:pPr>
            <a:r>
              <a:rPr lang="en-US" altLang="zh-CN"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1949</a:t>
            </a:r>
            <a:r>
              <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年，中华人民共和国的成立，标志着中国新民主主义革命的基本胜利</a:t>
            </a:r>
            <a:endParaRPr lang="zh-CN" altLang="en-US" sz="2400" kern="0" spc="15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133" name="文本框 132"/>
          <p:cNvSpPr txBox="1"/>
          <p:nvPr>
            <p:custDataLst>
              <p:tags r:id="rId16"/>
            </p:custDataLst>
          </p:nvPr>
        </p:nvSpPr>
        <p:spPr>
          <a:xfrm>
            <a:off x="4359910" y="6036310"/>
            <a:ext cx="4275455" cy="414655"/>
          </a:xfrm>
          <a:prstGeom prst="rect">
            <a:avLst/>
          </a:prstGeom>
          <a:noFill/>
        </p:spPr>
        <p:txBody>
          <a:bodyPr wrap="square" bIns="0">
            <a:spAutoFit/>
          </a:bodyPr>
          <a:p>
            <a:pPr algn="ctr"/>
            <a:r>
              <a:rPr lang="zh-CN" altLang="en-US" sz="2400" spc="300">
                <a:solidFill>
                  <a:srgbClr val="FFFFFF"/>
                </a:solidFill>
                <a:uFillTx/>
                <a:latin typeface="思源黑体 CN Bold" panose="020B0800000000000000" pitchFamily="34" charset="-122"/>
                <a:ea typeface="思源黑体 CN Bold" panose="020B0800000000000000" pitchFamily="34" charset="-122"/>
                <a:sym typeface="微软雅黑" panose="020B0503020204020204" charset="-122"/>
              </a:rPr>
              <a:t>新民主主义革命的</a:t>
            </a:r>
            <a:r>
              <a:rPr lang="zh-CN" altLang="en-US" sz="2400" spc="300">
                <a:solidFill>
                  <a:srgbClr val="FFFFFF"/>
                </a:solidFill>
                <a:uFillTx/>
                <a:latin typeface="思源黑体 CN Bold" panose="020B0800000000000000" pitchFamily="34" charset="-122"/>
                <a:ea typeface="思源黑体 CN Bold" panose="020B0800000000000000" pitchFamily="34" charset="-122"/>
                <a:sym typeface="微软雅黑" panose="020B0503020204020204" charset="-122"/>
              </a:rPr>
              <a:t>胜利</a:t>
            </a:r>
            <a:endParaRPr lang="zh-CN" altLang="en-US" sz="2400" spc="300">
              <a:solidFill>
                <a:srgbClr val="FFFFFF"/>
              </a:solidFill>
              <a:uFillTx/>
              <a:latin typeface="思源黑体 CN Bold" panose="020B0800000000000000" pitchFamily="34" charset="-122"/>
              <a:ea typeface="思源黑体 CN Bold" panose="020B0800000000000000" pitchFamily="3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8070" y="1305560"/>
            <a:ext cx="7759065" cy="1198880"/>
          </a:xfrm>
          <a:prstGeom prst="rect">
            <a:avLst/>
          </a:prstGeom>
          <a:noFill/>
        </p:spPr>
        <p:txBody>
          <a:bodyPr wrap="square" rtlCol="0" anchor="t">
            <a:spAutoFit/>
          </a:bodyPr>
          <a:p>
            <a:pPr algn="ctr">
              <a:lnSpc>
                <a:spcPct val="150000"/>
              </a:lnSpc>
            </a:pP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目标检索收敛</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法，短时期解读：国家的建立与巩固视域</a:t>
            </a: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endParaRPr>
          </a:p>
          <a:p>
            <a:pPr algn="ctr">
              <a:lnSpc>
                <a:spcPct val="150000"/>
              </a:lnSpc>
            </a:pPr>
            <a:r>
              <a:rPr lang="en-US" altLang="zh-CN"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从旧中国到新中国的历史性</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转变</a:t>
            </a: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6" name="文本框 5"/>
          <p:cNvSpPr txBox="1"/>
          <p:nvPr>
            <p:custDataLst>
              <p:tags r:id="rId1"/>
            </p:custDataLst>
          </p:nvPr>
        </p:nvSpPr>
        <p:spPr>
          <a:xfrm>
            <a:off x="2701290" y="352425"/>
            <a:ext cx="8697595" cy="953135"/>
          </a:xfrm>
          <a:prstGeom prst="rect">
            <a:avLst/>
          </a:prstGeom>
          <a:noFill/>
        </p:spPr>
        <p:txBody>
          <a:bodyPr wrap="square" rtlCol="0">
            <a:spAutoFit/>
          </a:bodyPr>
          <a:p>
            <a:r>
              <a:rPr lang="zh-CN" altLang="en-US" sz="2800" b="1"/>
              <a:t>大单元视域下的主题构建的思考</a:t>
            </a:r>
            <a:endParaRPr lang="zh-CN" altLang="en-US" sz="2800" b="1"/>
          </a:p>
          <a:p>
            <a:r>
              <a:rPr lang="en-US" altLang="zh-CN" sz="2800" b="1"/>
              <a:t>——</a:t>
            </a:r>
            <a:r>
              <a:rPr lang="zh-CN" altLang="en-US" sz="2800" b="1"/>
              <a:t>以《中华人民共和国的成立与巩固》</a:t>
            </a:r>
            <a:r>
              <a:rPr lang="zh-CN" altLang="en-US" sz="2800" b="1"/>
              <a:t>为例</a:t>
            </a:r>
            <a:endParaRPr lang="zh-CN" altLang="en-US" sz="2800" b="1"/>
          </a:p>
        </p:txBody>
      </p:sp>
      <p:cxnSp>
        <p:nvCxnSpPr>
          <p:cNvPr id="23" name="直接连接符 22"/>
          <p:cNvCxnSpPr/>
          <p:nvPr>
            <p:custDataLst>
              <p:tags r:id="rId2"/>
            </p:custDataLst>
          </p:nvPr>
        </p:nvCxnSpPr>
        <p:spPr>
          <a:xfrm>
            <a:off x="609561" y="5183408"/>
            <a:ext cx="10962679" cy="0"/>
          </a:xfrm>
          <a:prstGeom prst="line">
            <a:avLst/>
          </a:prstGeom>
          <a:ln w="25400" cap="rnd">
            <a:solidFill>
              <a:srgbClr val="8EAADC"/>
            </a:solidFill>
          </a:ln>
        </p:spPr>
        <p:style>
          <a:lnRef idx="1">
            <a:srgbClr val="8590CA"/>
          </a:lnRef>
          <a:fillRef idx="0">
            <a:srgbClr val="8590CA"/>
          </a:fillRef>
          <a:effectRef idx="0">
            <a:srgbClr val="8590CA"/>
          </a:effectRef>
          <a:fontRef idx="minor">
            <a:sysClr val="windowText" lastClr="000000"/>
          </a:fontRef>
        </p:style>
      </p:cxnSp>
      <p:sp>
        <p:nvSpPr>
          <p:cNvPr id="25" name="矩形 24"/>
          <p:cNvSpPr/>
          <p:nvPr>
            <p:custDataLst>
              <p:tags r:id="rId3"/>
            </p:custDataLst>
          </p:nvPr>
        </p:nvSpPr>
        <p:spPr>
          <a:xfrm>
            <a:off x="609561" y="2739742"/>
            <a:ext cx="3444279" cy="1857702"/>
          </a:xfrm>
          <a:prstGeom prst="rect">
            <a:avLst/>
          </a:prstGeom>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31" name="等腰三角形 30"/>
          <p:cNvSpPr/>
          <p:nvPr>
            <p:custDataLst>
              <p:tags r:id="rId4"/>
            </p:custDataLst>
          </p:nvPr>
        </p:nvSpPr>
        <p:spPr>
          <a:xfrm rot="10800000">
            <a:off x="612666" y="4597441"/>
            <a:ext cx="1725585" cy="241125"/>
          </a:xfrm>
          <a:prstGeom prst="triangle">
            <a:avLst>
              <a:gd name="adj" fmla="val 0"/>
            </a:avLst>
          </a:prstGeom>
          <a:solidFill>
            <a:srgbClr val="8590CA">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 name="矩形 3"/>
          <p:cNvSpPr/>
          <p:nvPr>
            <p:custDataLst>
              <p:tags r:id="rId5"/>
            </p:custDataLst>
          </p:nvPr>
        </p:nvSpPr>
        <p:spPr>
          <a:xfrm>
            <a:off x="714473" y="2990633"/>
            <a:ext cx="3349567" cy="1355918"/>
          </a:xfrm>
          <a:prstGeom prst="rect">
            <a:avLst/>
          </a:prstGeom>
        </p:spPr>
        <p:txBody>
          <a:bodyPr wrap="square" anchor="ctr">
            <a:noAutofit/>
          </a:bodyPr>
          <a:p>
            <a:pPr>
              <a:lnSpc>
                <a:spcPct val="120000"/>
              </a:lnSpc>
            </a:pPr>
            <a:r>
              <a:rPr lang="zh-CN" altLang="en-US" sz="240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中国人民政治协商会议是为筹建新中国而达成各种共识的一个准备会</a:t>
            </a:r>
            <a:endParaRPr lang="zh-CN" altLang="en-US" sz="2400" spc="15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30" name="椭圆 29"/>
          <p:cNvSpPr/>
          <p:nvPr>
            <p:custDataLst>
              <p:tags r:id="rId6"/>
            </p:custDataLst>
          </p:nvPr>
        </p:nvSpPr>
        <p:spPr>
          <a:xfrm>
            <a:off x="2154895" y="5001226"/>
            <a:ext cx="366713" cy="366713"/>
          </a:xfrm>
          <a:prstGeom prst="ellipse">
            <a:avLst/>
          </a:prstGeom>
          <a:solidFill>
            <a:srgbClr val="8590CA"/>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A</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0" name="矩形 59"/>
          <p:cNvSpPr/>
          <p:nvPr>
            <p:custDataLst>
              <p:tags r:id="rId7"/>
            </p:custDataLst>
          </p:nvPr>
        </p:nvSpPr>
        <p:spPr>
          <a:xfrm>
            <a:off x="4368760" y="2739742"/>
            <a:ext cx="3444279" cy="1857702"/>
          </a:xfrm>
          <a:prstGeom prst="rect">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61" name="等腰三角形 60"/>
          <p:cNvSpPr/>
          <p:nvPr>
            <p:custDataLst>
              <p:tags r:id="rId8"/>
            </p:custDataLst>
          </p:nvPr>
        </p:nvSpPr>
        <p:spPr>
          <a:xfrm rot="10800000">
            <a:off x="4371865" y="4597441"/>
            <a:ext cx="1725585" cy="241125"/>
          </a:xfrm>
          <a:prstGeom prst="triangle">
            <a:avLst>
              <a:gd name="adj" fmla="val 0"/>
            </a:avLst>
          </a:prstGeom>
          <a:solidFill>
            <a:srgbClr val="8EAADC">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9" name="矩形 58"/>
          <p:cNvSpPr/>
          <p:nvPr>
            <p:custDataLst>
              <p:tags r:id="rId9"/>
            </p:custDataLst>
          </p:nvPr>
        </p:nvSpPr>
        <p:spPr>
          <a:xfrm>
            <a:off x="4473672" y="2990633"/>
            <a:ext cx="3349567" cy="1355918"/>
          </a:xfrm>
          <a:prstGeom prst="rect">
            <a:avLst/>
          </a:prstGeom>
        </p:spPr>
        <p:txBody>
          <a:bodyPr wrap="square" anchor="ctr">
            <a:normAutofit/>
          </a:bodyPr>
          <a:p>
            <a:pPr>
              <a:lnSpc>
                <a:spcPct val="120000"/>
              </a:lnSpc>
            </a:pPr>
            <a:r>
              <a:rPr lang="zh-CN" altLang="en-US" sz="240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开国大典宣告新中国的成立</a:t>
            </a:r>
            <a:endParaRPr lang="zh-CN" altLang="en-US" sz="2400" spc="15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65" name="矩形 64"/>
          <p:cNvSpPr/>
          <p:nvPr>
            <p:custDataLst>
              <p:tags r:id="rId10"/>
            </p:custDataLst>
          </p:nvPr>
        </p:nvSpPr>
        <p:spPr>
          <a:xfrm>
            <a:off x="8128000" y="2740025"/>
            <a:ext cx="3716020" cy="1858010"/>
          </a:xfrm>
          <a:prstGeom prst="rect">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66" name="等腰三角形 65"/>
          <p:cNvSpPr/>
          <p:nvPr>
            <p:custDataLst>
              <p:tags r:id="rId11"/>
            </p:custDataLst>
          </p:nvPr>
        </p:nvSpPr>
        <p:spPr>
          <a:xfrm rot="10800000">
            <a:off x="8131066" y="4597441"/>
            <a:ext cx="1725585" cy="241125"/>
          </a:xfrm>
          <a:prstGeom prst="triangle">
            <a:avLst>
              <a:gd name="adj" fmla="val 0"/>
            </a:avLst>
          </a:prstGeom>
          <a:solidFill>
            <a:srgbClr val="79B6D3">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4" name="矩形 63"/>
          <p:cNvSpPr/>
          <p:nvPr>
            <p:custDataLst>
              <p:tags r:id="rId12"/>
            </p:custDataLst>
          </p:nvPr>
        </p:nvSpPr>
        <p:spPr>
          <a:xfrm>
            <a:off x="8232775" y="2990850"/>
            <a:ext cx="3726180" cy="1355725"/>
          </a:xfrm>
          <a:prstGeom prst="rect">
            <a:avLst/>
          </a:prstGeom>
        </p:spPr>
        <p:txBody>
          <a:bodyPr wrap="square" anchor="ctr"/>
          <a:p>
            <a:pPr>
              <a:lnSpc>
                <a:spcPct val="120000"/>
              </a:lnSpc>
            </a:pPr>
            <a:r>
              <a:rPr lang="zh-CN" altLang="en-US" sz="240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西藏的解放固疆土，抗美援朝立国威，土地改革立民心，共产党采取多措并举方式巩固新生政权</a:t>
            </a:r>
            <a:endParaRPr lang="zh-CN" altLang="en-US" sz="2400" spc="150" noProof="0" dirty="0">
              <a:ln>
                <a:noFill/>
              </a:ln>
              <a:solidFill>
                <a:schemeClr val="bg1"/>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68" name="椭圆 67"/>
          <p:cNvSpPr/>
          <p:nvPr>
            <p:custDataLst>
              <p:tags r:id="rId13"/>
            </p:custDataLst>
          </p:nvPr>
        </p:nvSpPr>
        <p:spPr>
          <a:xfrm>
            <a:off x="5907541" y="5001226"/>
            <a:ext cx="366713" cy="366713"/>
          </a:xfrm>
          <a:prstGeom prst="ellipse">
            <a:avLst/>
          </a:prstGeom>
          <a:solidFill>
            <a:srgbClr val="8EAADC"/>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B</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1" name="椭圆 70"/>
          <p:cNvSpPr/>
          <p:nvPr>
            <p:custDataLst>
              <p:tags r:id="rId14"/>
            </p:custDataLst>
          </p:nvPr>
        </p:nvSpPr>
        <p:spPr>
          <a:xfrm>
            <a:off x="9673294" y="5001226"/>
            <a:ext cx="366713" cy="366713"/>
          </a:xfrm>
          <a:prstGeom prst="ellipse">
            <a:avLst/>
          </a:prstGeom>
          <a:solidFill>
            <a:srgbClr val="79B6D3"/>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5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C</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4563745" y="5709285"/>
            <a:ext cx="4064000" cy="460375"/>
          </a:xfrm>
          <a:prstGeom prst="rect">
            <a:avLst/>
          </a:prstGeom>
          <a:noFill/>
        </p:spPr>
        <p:txBody>
          <a:bodyPr wrap="square" rtlCol="0">
            <a:spAutoFit/>
          </a:bodyPr>
          <a:p>
            <a:r>
              <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举世瞩目开新局</a:t>
            </a:r>
            <a:endPar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7" name="文本框 6"/>
          <p:cNvSpPr txBox="1"/>
          <p:nvPr/>
        </p:nvSpPr>
        <p:spPr>
          <a:xfrm>
            <a:off x="8627745" y="5623560"/>
            <a:ext cx="6096000" cy="645160"/>
          </a:xfrm>
          <a:prstGeom prst="rect">
            <a:avLst/>
          </a:prstGeom>
          <a:noFill/>
        </p:spPr>
        <p:txBody>
          <a:bodyPr wrap="square" rtlCol="0" anchor="t">
            <a:spAutoFit/>
          </a:bodyPr>
          <a:p>
            <a:pPr algn="l">
              <a:lnSpc>
                <a:spcPct val="150000"/>
              </a:lnSpc>
            </a:pPr>
            <a:r>
              <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多措并举固新政</a:t>
            </a:r>
            <a:endPar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8" name="文本框 7"/>
          <p:cNvSpPr txBox="1"/>
          <p:nvPr>
            <p:custDataLst>
              <p:tags r:id="rId15"/>
            </p:custDataLst>
          </p:nvPr>
        </p:nvSpPr>
        <p:spPr>
          <a:xfrm>
            <a:off x="805815" y="5623560"/>
            <a:ext cx="4064000" cy="460375"/>
          </a:xfrm>
          <a:prstGeom prst="rect">
            <a:avLst/>
          </a:prstGeom>
          <a:noFill/>
        </p:spPr>
        <p:txBody>
          <a:bodyPr wrap="square" rtlCol="0">
            <a:spAutoFit/>
          </a:bodyPr>
          <a:p>
            <a:r>
              <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rPr>
              <a:t>举世瞩目开新局</a:t>
            </a:r>
            <a:endParaRPr lang="zh-CN" altLang="en-US" sz="2400" noProof="0" dirty="0">
              <a:ln>
                <a:noFill/>
              </a:ln>
              <a:solidFill>
                <a:prstClr val="black"/>
              </a:solidFill>
              <a:effectLst/>
              <a:uLnTx/>
              <a:uFillTx/>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7975" y="803275"/>
            <a:ext cx="7811770" cy="1198880"/>
          </a:xfrm>
          <a:prstGeom prst="rect">
            <a:avLst/>
          </a:prstGeom>
          <a:noFill/>
        </p:spPr>
        <p:txBody>
          <a:bodyPr wrap="square" rtlCol="0" anchor="t">
            <a:spAutoFit/>
          </a:bodyPr>
          <a:p>
            <a:pPr algn="ctr">
              <a:lnSpc>
                <a:spcPct val="150000"/>
              </a:lnSpc>
            </a:pP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观点借鉴植入法，焦点解读：人民政权权力转移说</a:t>
            </a: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endParaRPr>
          </a:p>
          <a:p>
            <a:pPr algn="ctr">
              <a:lnSpc>
                <a:spcPct val="150000"/>
              </a:lnSpc>
            </a:pPr>
            <a:r>
              <a:rPr lang="en-US" altLang="zh-CN"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权力的</a:t>
            </a:r>
            <a:r>
              <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rPr>
              <a:t>转移</a:t>
            </a:r>
            <a:endParaRPr lang="zh-CN" altLang="en-US" sz="2400" kern="0" dirty="0" smtClean="0">
              <a:solidFill>
                <a:schemeClr val="tx1">
                  <a:lumMod val="75000"/>
                  <a:lumOff val="25000"/>
                </a:schemeClr>
              </a:solidFill>
              <a:latin typeface="方正宋刻本秀楷简体" panose="02000000000000000000" charset="-122"/>
              <a:ea typeface="方正宋刻本秀楷简体" panose="02000000000000000000" charset="-122"/>
              <a:cs typeface="方正宋刻本秀楷简体" panose="02000000000000000000" charset="-122"/>
              <a:sym typeface="+mn-ea"/>
            </a:endParaRPr>
          </a:p>
        </p:txBody>
      </p:sp>
      <p:sp>
        <p:nvSpPr>
          <p:cNvPr id="6" name="文本框 5"/>
          <p:cNvSpPr txBox="1"/>
          <p:nvPr>
            <p:custDataLst>
              <p:tags r:id="rId1"/>
            </p:custDataLst>
          </p:nvPr>
        </p:nvSpPr>
        <p:spPr>
          <a:xfrm>
            <a:off x="85725" y="87630"/>
            <a:ext cx="8697595" cy="953135"/>
          </a:xfrm>
          <a:prstGeom prst="rect">
            <a:avLst/>
          </a:prstGeom>
          <a:noFill/>
        </p:spPr>
        <p:txBody>
          <a:bodyPr wrap="square" rtlCol="0">
            <a:spAutoFit/>
          </a:bodyPr>
          <a:p>
            <a:r>
              <a:rPr lang="zh-CN" altLang="en-US" sz="2800" b="1"/>
              <a:t>大单元视域下的主题构建的思考</a:t>
            </a:r>
            <a:endParaRPr lang="zh-CN" altLang="en-US" sz="2800" b="1"/>
          </a:p>
          <a:p>
            <a:r>
              <a:rPr lang="en-US" altLang="zh-CN" sz="2800" b="1"/>
              <a:t>——</a:t>
            </a:r>
            <a:r>
              <a:rPr lang="zh-CN" altLang="en-US" sz="2800" b="1"/>
              <a:t>以《中华人民共和国的成立与巩固》</a:t>
            </a:r>
            <a:r>
              <a:rPr lang="zh-CN" altLang="en-US" sz="2800" b="1"/>
              <a:t>为例</a:t>
            </a:r>
            <a:endParaRPr lang="zh-CN" altLang="en-US" sz="2800" b="1"/>
          </a:p>
        </p:txBody>
      </p:sp>
      <p:sp>
        <p:nvSpPr>
          <p:cNvPr id="21" name="文本框 20"/>
          <p:cNvSpPr txBox="1"/>
          <p:nvPr>
            <p:custDataLst>
              <p:tags r:id="rId2"/>
            </p:custDataLst>
          </p:nvPr>
        </p:nvSpPr>
        <p:spPr>
          <a:xfrm>
            <a:off x="819785" y="2007870"/>
            <a:ext cx="6199505" cy="749300"/>
          </a:xfrm>
          <a:prstGeom prst="rect">
            <a:avLst/>
          </a:prstGeom>
          <a:noFill/>
        </p:spPr>
        <p:txBody>
          <a:bodyPr wrap="square" bIns="0" rtlCol="0"/>
          <a:p>
            <a:pPr algn="l"/>
            <a:r>
              <a:rPr lang="en-US" altLang="zh-CN" sz="2000" spc="300">
                <a:solidFill>
                  <a:srgbClr val="6096E6">
                    <a:lumMod val="60000"/>
                    <a:lumOff val="40000"/>
                  </a:srgbClr>
                </a:solidFill>
                <a:uFillTx/>
                <a:latin typeface="思源黑体 CN Bold" panose="020B0800000000000000" pitchFamily="34" charset="-122"/>
                <a:ea typeface="思源黑体 CN Bold" panose="020B0800000000000000" pitchFamily="34" charset="-122"/>
              </a:rPr>
              <a:t>1.</a:t>
            </a:r>
            <a:r>
              <a:rPr lang="zh-CN" altLang="en-US" sz="2000" spc="300">
                <a:solidFill>
                  <a:srgbClr val="6096E6">
                    <a:lumMod val="60000"/>
                    <a:lumOff val="40000"/>
                  </a:srgbClr>
                </a:solidFill>
                <a:uFillTx/>
                <a:latin typeface="思源黑体 CN Bold" panose="020B0800000000000000" pitchFamily="34" charset="-122"/>
                <a:ea typeface="思源黑体 CN Bold" panose="020B0800000000000000" pitchFamily="34" charset="-122"/>
              </a:rPr>
              <a:t>南京国民政府的陷落是人民政权转移的</a:t>
            </a:r>
            <a:r>
              <a:rPr lang="zh-CN" altLang="en-US" sz="2000" spc="300">
                <a:solidFill>
                  <a:srgbClr val="6096E6">
                    <a:lumMod val="60000"/>
                    <a:lumOff val="40000"/>
                  </a:srgbClr>
                </a:solidFill>
                <a:uFillTx/>
                <a:latin typeface="思源黑体 CN Bold" panose="020B0800000000000000" pitchFamily="34" charset="-122"/>
                <a:ea typeface="思源黑体 CN Bold" panose="020B0800000000000000" pitchFamily="34" charset="-122"/>
              </a:rPr>
              <a:t>起点</a:t>
            </a:r>
            <a:endParaRPr lang="zh-CN" altLang="en-US" sz="2000" spc="300">
              <a:solidFill>
                <a:srgbClr val="6096E6">
                  <a:lumMod val="60000"/>
                  <a:lumOff val="40000"/>
                </a:srgbClr>
              </a:solidFill>
              <a:uFillTx/>
              <a:latin typeface="思源黑体 CN Bold" panose="020B0800000000000000" pitchFamily="34" charset="-122"/>
              <a:ea typeface="思源黑体 CN Bold" panose="020B0800000000000000" pitchFamily="34" charset="-122"/>
            </a:endParaRPr>
          </a:p>
        </p:txBody>
      </p:sp>
      <p:pic>
        <p:nvPicPr>
          <p:cNvPr id="33" name="图片 32" descr="11"/>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2089785" y="2842260"/>
            <a:ext cx="2509520" cy="492760"/>
          </a:xfrm>
          <a:prstGeom prst="rect">
            <a:avLst/>
          </a:prstGeom>
        </p:spPr>
      </p:pic>
      <p:pic>
        <p:nvPicPr>
          <p:cNvPr id="34" name="图片 33" descr="9"/>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705369" y="2700073"/>
            <a:ext cx="317342" cy="777597"/>
          </a:xfrm>
          <a:prstGeom prst="rect">
            <a:avLst/>
          </a:prstGeom>
        </p:spPr>
      </p:pic>
      <p:pic>
        <p:nvPicPr>
          <p:cNvPr id="35" name="图片 34" descr="10"/>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831048" y="2842985"/>
            <a:ext cx="1191663" cy="492315"/>
          </a:xfrm>
          <a:prstGeom prst="rect">
            <a:avLst/>
          </a:prstGeom>
        </p:spPr>
      </p:pic>
      <p:sp>
        <p:nvSpPr>
          <p:cNvPr id="36" name="椭圆 35"/>
          <p:cNvSpPr/>
          <p:nvPr>
            <p:custDataLst>
              <p:tags r:id="rId12"/>
            </p:custDataLst>
          </p:nvPr>
        </p:nvSpPr>
        <p:spPr>
          <a:xfrm>
            <a:off x="1792792" y="2829298"/>
            <a:ext cx="604254" cy="604254"/>
          </a:xfrm>
          <a:prstGeom prst="ellipse">
            <a:avLst/>
          </a:prstGeom>
          <a:solidFill>
            <a:srgbClr val="FFFFFF"/>
          </a:solidFill>
          <a:ln w="28575">
            <a:solidFill>
              <a:srgbClr val="58B6E5"/>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6" name="文本框 25"/>
          <p:cNvSpPr txBox="1"/>
          <p:nvPr>
            <p:custDataLst>
              <p:tags r:id="rId13"/>
            </p:custDataLst>
          </p:nvPr>
        </p:nvSpPr>
        <p:spPr>
          <a:xfrm>
            <a:off x="5277485" y="2837180"/>
            <a:ext cx="6537325" cy="633095"/>
          </a:xfrm>
          <a:prstGeom prst="rect">
            <a:avLst/>
          </a:prstGeom>
          <a:noFill/>
        </p:spPr>
        <p:txBody>
          <a:bodyPr wrap="square" bIns="0" rtlCol="0"/>
          <a:p>
            <a:pPr algn="l"/>
            <a:r>
              <a:rPr lang="en-US" altLang="zh-CN" sz="2000" spc="300">
                <a:solidFill>
                  <a:srgbClr val="58B6E5">
                    <a:lumMod val="60000"/>
                    <a:lumOff val="40000"/>
                  </a:srgbClr>
                </a:solidFill>
                <a:uFillTx/>
                <a:latin typeface="思源黑体 CN Bold" panose="020B0800000000000000" pitchFamily="34" charset="-122"/>
                <a:ea typeface="思源黑体 CN Bold" panose="020B0800000000000000" pitchFamily="34" charset="-122"/>
              </a:rPr>
              <a:t>2.</a:t>
            </a:r>
            <a:r>
              <a:rPr lang="zh-CN" altLang="en-US" sz="2000" spc="300">
                <a:solidFill>
                  <a:srgbClr val="58B6E5">
                    <a:lumMod val="60000"/>
                    <a:lumOff val="40000"/>
                  </a:srgbClr>
                </a:solidFill>
                <a:uFillTx/>
                <a:latin typeface="思源黑体 CN Bold" panose="020B0800000000000000" pitchFamily="34" charset="-122"/>
                <a:ea typeface="思源黑体 CN Bold" panose="020B0800000000000000" pitchFamily="34" charset="-122"/>
              </a:rPr>
              <a:t>中国人民政治协商会议是人民政权转移的筹备会，是实现民主权力的</a:t>
            </a:r>
            <a:r>
              <a:rPr lang="zh-CN" altLang="en-US" sz="2000" spc="300">
                <a:solidFill>
                  <a:srgbClr val="58B6E5">
                    <a:lumMod val="60000"/>
                    <a:lumOff val="40000"/>
                  </a:srgbClr>
                </a:solidFill>
                <a:uFillTx/>
                <a:latin typeface="思源黑体 CN Bold" panose="020B0800000000000000" pitchFamily="34" charset="-122"/>
                <a:ea typeface="思源黑体 CN Bold" panose="020B0800000000000000" pitchFamily="34" charset="-122"/>
              </a:rPr>
              <a:t>体现</a:t>
            </a:r>
            <a:endParaRPr lang="zh-CN" altLang="en-US" sz="2000" spc="300">
              <a:solidFill>
                <a:srgbClr val="58B6E5">
                  <a:lumMod val="60000"/>
                  <a:lumOff val="40000"/>
                </a:srgbClr>
              </a:solidFill>
              <a:uFillTx/>
              <a:latin typeface="思源黑体 CN Bold" panose="020B0800000000000000" pitchFamily="34" charset="-122"/>
              <a:ea typeface="思源黑体 CN Bold" panose="020B0800000000000000" pitchFamily="34" charset="-122"/>
            </a:endParaRPr>
          </a:p>
        </p:txBody>
      </p:sp>
      <p:pic>
        <p:nvPicPr>
          <p:cNvPr id="37" name="图片 36" descr="11"/>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715770" y="3651250"/>
            <a:ext cx="2317750" cy="492760"/>
          </a:xfrm>
          <a:prstGeom prst="rect">
            <a:avLst/>
          </a:prstGeom>
        </p:spPr>
      </p:pic>
      <p:pic>
        <p:nvPicPr>
          <p:cNvPr id="40" name="图片 39" descr="9"/>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4139695" y="3508643"/>
            <a:ext cx="317342" cy="777597"/>
          </a:xfrm>
          <a:prstGeom prst="rect">
            <a:avLst/>
          </a:prstGeom>
        </p:spPr>
      </p:pic>
      <p:pic>
        <p:nvPicPr>
          <p:cNvPr id="41" name="图片 40" descr="10"/>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3265375" y="3651555"/>
            <a:ext cx="1191663" cy="492315"/>
          </a:xfrm>
          <a:prstGeom prst="rect">
            <a:avLst/>
          </a:prstGeom>
        </p:spPr>
      </p:pic>
      <p:sp>
        <p:nvSpPr>
          <p:cNvPr id="42" name="椭圆 41"/>
          <p:cNvSpPr/>
          <p:nvPr>
            <p:custDataLst>
              <p:tags r:id="rId23"/>
            </p:custDataLst>
          </p:nvPr>
        </p:nvSpPr>
        <p:spPr>
          <a:xfrm>
            <a:off x="1397299" y="3589608"/>
            <a:ext cx="604254" cy="604254"/>
          </a:xfrm>
          <a:prstGeom prst="ellipse">
            <a:avLst/>
          </a:prstGeom>
          <a:solidFill>
            <a:srgbClr val="FFFFFF"/>
          </a:solidFill>
          <a:ln w="28575">
            <a:solidFill>
              <a:srgbClr val="56CA95"/>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43" name="文本框 42"/>
          <p:cNvSpPr txBox="1"/>
          <p:nvPr>
            <p:custDataLst>
              <p:tags r:id="rId24"/>
            </p:custDataLst>
          </p:nvPr>
        </p:nvSpPr>
        <p:spPr>
          <a:xfrm>
            <a:off x="4711065" y="3642995"/>
            <a:ext cx="7154545" cy="457200"/>
          </a:xfrm>
          <a:prstGeom prst="rect">
            <a:avLst/>
          </a:prstGeom>
          <a:noFill/>
        </p:spPr>
        <p:txBody>
          <a:bodyPr wrap="square" bIns="0" rtlCol="0"/>
          <a:p>
            <a:pPr algn="l"/>
            <a:r>
              <a:rPr lang="en-US" altLang="zh-CN" sz="2000" spc="300">
                <a:solidFill>
                  <a:srgbClr val="56CA95">
                    <a:lumMod val="60000"/>
                    <a:lumOff val="40000"/>
                  </a:srgbClr>
                </a:solidFill>
                <a:uFillTx/>
                <a:latin typeface="思源黑体 CN Bold" panose="020B0800000000000000" pitchFamily="34" charset="-122"/>
                <a:ea typeface="思源黑体 CN Bold" panose="020B0800000000000000" pitchFamily="34" charset="-122"/>
              </a:rPr>
              <a:t>3.</a:t>
            </a:r>
            <a:r>
              <a:rPr lang="zh-CN" altLang="en-US" sz="2000" spc="300">
                <a:solidFill>
                  <a:srgbClr val="56CA95">
                    <a:lumMod val="60000"/>
                    <a:lumOff val="40000"/>
                  </a:srgbClr>
                </a:solidFill>
                <a:uFillTx/>
                <a:latin typeface="思源黑体 CN Bold" panose="020B0800000000000000" pitchFamily="34" charset="-122"/>
                <a:ea typeface="思源黑体 CN Bold" panose="020B0800000000000000" pitchFamily="34" charset="-122"/>
              </a:rPr>
              <a:t>开国大典是宣告人民权力转移的见证</a:t>
            </a:r>
            <a:r>
              <a:rPr lang="zh-CN" altLang="en-US" sz="2000" spc="300">
                <a:solidFill>
                  <a:srgbClr val="56CA95">
                    <a:lumMod val="60000"/>
                    <a:lumOff val="40000"/>
                  </a:srgbClr>
                </a:solidFill>
                <a:uFillTx/>
                <a:latin typeface="思源黑体 CN Bold" panose="020B0800000000000000" pitchFamily="34" charset="-122"/>
                <a:ea typeface="思源黑体 CN Bold" panose="020B0800000000000000" pitchFamily="34" charset="-122"/>
              </a:rPr>
              <a:t>会</a:t>
            </a:r>
            <a:endParaRPr lang="zh-CN" altLang="en-US" sz="2000" spc="300">
              <a:solidFill>
                <a:srgbClr val="56CA95">
                  <a:lumMod val="60000"/>
                  <a:lumOff val="40000"/>
                </a:srgbClr>
              </a:solidFill>
              <a:uFillTx/>
              <a:latin typeface="思源黑体 CN Bold" panose="020B0800000000000000" pitchFamily="34" charset="-122"/>
              <a:ea typeface="思源黑体 CN Bold" panose="020B0800000000000000" pitchFamily="34" charset="-122"/>
            </a:endParaRPr>
          </a:p>
        </p:txBody>
      </p:sp>
      <p:pic>
        <p:nvPicPr>
          <p:cNvPr id="45" name="图片 44" descr="11"/>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397635" y="4459605"/>
            <a:ext cx="2070100" cy="492760"/>
          </a:xfrm>
          <a:prstGeom prst="rect">
            <a:avLst/>
          </a:prstGeom>
        </p:spPr>
      </p:pic>
      <p:pic>
        <p:nvPicPr>
          <p:cNvPr id="46" name="图片 45" descr="9"/>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3574022" y="4317213"/>
            <a:ext cx="317342" cy="777597"/>
          </a:xfrm>
          <a:prstGeom prst="rect">
            <a:avLst/>
          </a:prstGeom>
        </p:spPr>
      </p:pic>
      <p:pic>
        <p:nvPicPr>
          <p:cNvPr id="47" name="图片 46" descr="10"/>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2699702" y="4460126"/>
            <a:ext cx="1191663" cy="492315"/>
          </a:xfrm>
          <a:prstGeom prst="rect">
            <a:avLst/>
          </a:prstGeom>
        </p:spPr>
      </p:pic>
      <p:sp>
        <p:nvSpPr>
          <p:cNvPr id="48" name="椭圆 47"/>
          <p:cNvSpPr/>
          <p:nvPr>
            <p:custDataLst>
              <p:tags r:id="rId34"/>
            </p:custDataLst>
          </p:nvPr>
        </p:nvSpPr>
        <p:spPr>
          <a:xfrm>
            <a:off x="732566" y="4398179"/>
            <a:ext cx="604254" cy="604254"/>
          </a:xfrm>
          <a:prstGeom prst="ellipse">
            <a:avLst/>
          </a:prstGeom>
          <a:solidFill>
            <a:srgbClr val="FFFFFF"/>
          </a:solidFill>
          <a:ln w="28575">
            <a:solidFill>
              <a:srgbClr val="FFBA55"/>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49" name="文本框 48"/>
          <p:cNvSpPr txBox="1"/>
          <p:nvPr>
            <p:custDataLst>
              <p:tags r:id="rId35"/>
            </p:custDataLst>
          </p:nvPr>
        </p:nvSpPr>
        <p:spPr>
          <a:xfrm>
            <a:off x="4147185" y="4448175"/>
            <a:ext cx="7667625" cy="449580"/>
          </a:xfrm>
          <a:prstGeom prst="rect">
            <a:avLst/>
          </a:prstGeom>
          <a:noFill/>
        </p:spPr>
        <p:txBody>
          <a:bodyPr wrap="square" bIns="0" rtlCol="0"/>
          <a:p>
            <a:pPr algn="l"/>
            <a:r>
              <a:rPr lang="en-US" altLang="zh-CN" sz="2000" spc="300">
                <a:solidFill>
                  <a:srgbClr val="FFBA55">
                    <a:lumMod val="75000"/>
                  </a:srgbClr>
                </a:solidFill>
                <a:uFillTx/>
                <a:latin typeface="思源黑体 CN Bold" panose="020B0800000000000000" pitchFamily="34" charset="-122"/>
                <a:ea typeface="思源黑体 CN Bold" panose="020B0800000000000000" pitchFamily="34" charset="-122"/>
              </a:rPr>
              <a:t>4.</a:t>
            </a:r>
            <a:r>
              <a:rPr lang="zh-CN" altLang="en-US" sz="2000" spc="300">
                <a:solidFill>
                  <a:srgbClr val="FFBA55">
                    <a:lumMod val="75000"/>
                  </a:srgbClr>
                </a:solidFill>
                <a:uFillTx/>
                <a:latin typeface="思源黑体 CN Bold" panose="020B0800000000000000" pitchFamily="34" charset="-122"/>
                <a:ea typeface="思源黑体 CN Bold" panose="020B0800000000000000" pitchFamily="34" charset="-122"/>
              </a:rPr>
              <a:t>西藏解放是国共政治权力转移转移的休止符，祖国统一是人民的共同期盼（固国土</a:t>
            </a:r>
            <a:r>
              <a:rPr lang="en-US" altLang="zh-CN" sz="2000" spc="300">
                <a:solidFill>
                  <a:srgbClr val="FFBA55">
                    <a:lumMod val="75000"/>
                  </a:srgbClr>
                </a:solidFill>
                <a:uFillTx/>
                <a:latin typeface="思源黑体 CN Bold" panose="020B0800000000000000" pitchFamily="34" charset="-122"/>
                <a:ea typeface="思源黑体 CN Bold" panose="020B0800000000000000" pitchFamily="34" charset="-122"/>
              </a:rPr>
              <a:t>——</a:t>
            </a:r>
            <a:r>
              <a:rPr lang="zh-CN" altLang="en-US" sz="2000" spc="300">
                <a:solidFill>
                  <a:srgbClr val="FFBA55">
                    <a:lumMod val="75000"/>
                  </a:srgbClr>
                </a:solidFill>
                <a:uFillTx/>
                <a:latin typeface="思源黑体 CN Bold" panose="020B0800000000000000" pitchFamily="34" charset="-122"/>
                <a:ea typeface="思源黑体 CN Bold" panose="020B0800000000000000" pitchFamily="34" charset="-122"/>
              </a:rPr>
              <a:t>祖国统一人民</a:t>
            </a:r>
            <a:r>
              <a:rPr lang="zh-CN" altLang="en-US" sz="2000" spc="300">
                <a:solidFill>
                  <a:srgbClr val="FFBA55">
                    <a:lumMod val="75000"/>
                  </a:srgbClr>
                </a:solidFill>
                <a:uFillTx/>
                <a:latin typeface="思源黑体 CN Bold" panose="020B0800000000000000" pitchFamily="34" charset="-122"/>
                <a:ea typeface="思源黑体 CN Bold" panose="020B0800000000000000" pitchFamily="34" charset="-122"/>
              </a:rPr>
              <a:t>期盼）</a:t>
            </a:r>
            <a:endParaRPr lang="zh-CN" altLang="en-US" sz="2000" spc="300">
              <a:solidFill>
                <a:srgbClr val="FFBA55">
                  <a:lumMod val="75000"/>
                </a:srgbClr>
              </a:solidFill>
              <a:uFillTx/>
              <a:latin typeface="思源黑体 CN Bold" panose="020B0800000000000000" pitchFamily="34" charset="-122"/>
              <a:ea typeface="思源黑体 CN Bold" panose="020B0800000000000000" pitchFamily="34" charset="-122"/>
            </a:endParaRPr>
          </a:p>
        </p:txBody>
      </p:sp>
      <p:sp>
        <p:nvSpPr>
          <p:cNvPr id="85" name="文本框 84"/>
          <p:cNvSpPr txBox="1"/>
          <p:nvPr>
            <p:custDataLst>
              <p:tags r:id="rId36"/>
            </p:custDataLst>
          </p:nvPr>
        </p:nvSpPr>
        <p:spPr>
          <a:xfrm>
            <a:off x="963295" y="5186680"/>
            <a:ext cx="10850880" cy="497205"/>
          </a:xfrm>
          <a:prstGeom prst="rect">
            <a:avLst/>
          </a:prstGeom>
          <a:noFill/>
        </p:spPr>
        <p:txBody>
          <a:bodyPr wrap="square" bIns="0" rtlCol="0"/>
          <a:p>
            <a:pPr algn="l"/>
            <a:r>
              <a:rPr lang="en-US" altLang="zh-CN" sz="2000" spc="300">
                <a:solidFill>
                  <a:srgbClr val="F18870">
                    <a:lumMod val="75000"/>
                  </a:srgbClr>
                </a:solidFill>
                <a:uFillTx/>
                <a:latin typeface="思源黑体 CN Bold" panose="020B0800000000000000" pitchFamily="34" charset="-122"/>
                <a:ea typeface="思源黑体 CN Bold" panose="020B0800000000000000" pitchFamily="34" charset="-122"/>
              </a:rPr>
              <a:t>5.</a:t>
            </a:r>
            <a:r>
              <a:rPr lang="zh-CN" altLang="en-US" sz="2000" spc="300">
                <a:solidFill>
                  <a:srgbClr val="F18870">
                    <a:lumMod val="75000"/>
                  </a:srgbClr>
                </a:solidFill>
                <a:uFillTx/>
                <a:latin typeface="思源黑体 CN Bold" panose="020B0800000000000000" pitchFamily="34" charset="-122"/>
                <a:ea typeface="思源黑体 CN Bold" panose="020B0800000000000000" pitchFamily="34" charset="-122"/>
              </a:rPr>
              <a:t>抗美援朝是国共政治权力转移后获得和平建设环境的拐点，是站起来的中华民族向美国霸权主义的一次亮剑（固军心</a:t>
            </a:r>
            <a:r>
              <a:rPr lang="en-US" altLang="zh-CN" sz="2000" spc="300">
                <a:solidFill>
                  <a:srgbClr val="F18870">
                    <a:lumMod val="75000"/>
                  </a:srgbClr>
                </a:solidFill>
                <a:uFillTx/>
                <a:latin typeface="思源黑体 CN Bold" panose="020B0800000000000000" pitchFamily="34" charset="-122"/>
                <a:ea typeface="思源黑体 CN Bold" panose="020B0800000000000000" pitchFamily="34" charset="-122"/>
              </a:rPr>
              <a:t>——</a:t>
            </a:r>
            <a:r>
              <a:rPr lang="zh-CN" altLang="en-US" sz="2000" spc="300">
                <a:solidFill>
                  <a:srgbClr val="F18870">
                    <a:lumMod val="75000"/>
                  </a:srgbClr>
                </a:solidFill>
                <a:uFillTx/>
                <a:latin typeface="思源黑体 CN Bold" panose="020B0800000000000000" pitchFamily="34" charset="-122"/>
                <a:ea typeface="思源黑体 CN Bold" panose="020B0800000000000000" pitchFamily="34" charset="-122"/>
              </a:rPr>
              <a:t>保家卫国人民</a:t>
            </a:r>
            <a:r>
              <a:rPr lang="zh-CN" altLang="en-US" sz="2000" spc="300">
                <a:solidFill>
                  <a:srgbClr val="F18870">
                    <a:lumMod val="75000"/>
                  </a:srgbClr>
                </a:solidFill>
                <a:uFillTx/>
                <a:latin typeface="思源黑体 CN Bold" panose="020B0800000000000000" pitchFamily="34" charset="-122"/>
                <a:ea typeface="思源黑体 CN Bold" panose="020B0800000000000000" pitchFamily="34" charset="-122"/>
              </a:rPr>
              <a:t>参与）</a:t>
            </a:r>
            <a:endParaRPr lang="zh-CN" altLang="en-US" sz="2000" spc="300">
              <a:solidFill>
                <a:srgbClr val="F18870">
                  <a:lumMod val="75000"/>
                </a:srgbClr>
              </a:solidFill>
              <a:uFillTx/>
              <a:latin typeface="思源黑体 CN Bold" panose="020B0800000000000000" pitchFamily="34" charset="-122"/>
              <a:ea typeface="思源黑体 CN Bold" panose="020B0800000000000000" pitchFamily="34" charset="-122"/>
            </a:endParaRPr>
          </a:p>
        </p:txBody>
      </p:sp>
      <p:sp>
        <p:nvSpPr>
          <p:cNvPr id="92" name="文本框 91"/>
          <p:cNvSpPr txBox="1"/>
          <p:nvPr>
            <p:custDataLst>
              <p:tags r:id="rId37"/>
            </p:custDataLst>
          </p:nvPr>
        </p:nvSpPr>
        <p:spPr>
          <a:xfrm>
            <a:off x="963295" y="6059170"/>
            <a:ext cx="11156315" cy="561975"/>
          </a:xfrm>
          <a:prstGeom prst="rect">
            <a:avLst/>
          </a:prstGeom>
          <a:noFill/>
        </p:spPr>
        <p:txBody>
          <a:bodyPr wrap="square" bIns="0" rtlCol="0"/>
          <a:p>
            <a:pPr algn="l"/>
            <a:r>
              <a:rPr lang="en-US" altLang="zh-CN" sz="2000" spc="300">
                <a:solidFill>
                  <a:srgbClr val="EC5F74">
                    <a:lumMod val="75000"/>
                  </a:srgbClr>
                </a:solidFill>
                <a:uFillTx/>
                <a:latin typeface="思源黑体 CN Bold" panose="020B0800000000000000" pitchFamily="34" charset="-122"/>
                <a:ea typeface="思源黑体 CN Bold" panose="020B0800000000000000" pitchFamily="34" charset="-122"/>
              </a:rPr>
              <a:t>6.</a:t>
            </a:r>
            <a:r>
              <a:rPr lang="zh-CN" altLang="en-US" sz="2000" spc="300">
                <a:solidFill>
                  <a:srgbClr val="EC5F74">
                    <a:lumMod val="75000"/>
                  </a:srgbClr>
                </a:solidFill>
                <a:uFillTx/>
                <a:latin typeface="思源黑体 CN Bold" panose="020B0800000000000000" pitchFamily="34" charset="-122"/>
                <a:ea typeface="思源黑体 CN Bold" panose="020B0800000000000000" pitchFamily="34" charset="-122"/>
              </a:rPr>
              <a:t>土地改革是人民反封建斗争的休止符，也是经济权力转移的休止符，摧毁了封建制度，恢复国民经济，实现了真正意义民权的转移（固民心</a:t>
            </a:r>
            <a:r>
              <a:rPr lang="en-US" altLang="zh-CN" sz="2000" spc="300">
                <a:solidFill>
                  <a:srgbClr val="EC5F74">
                    <a:lumMod val="75000"/>
                  </a:srgbClr>
                </a:solidFill>
                <a:uFillTx/>
                <a:latin typeface="思源黑体 CN Bold" panose="020B0800000000000000" pitchFamily="34" charset="-122"/>
                <a:ea typeface="思源黑体 CN Bold" panose="020B0800000000000000" pitchFamily="34" charset="-122"/>
              </a:rPr>
              <a:t>——</a:t>
            </a:r>
            <a:r>
              <a:rPr lang="zh-CN" altLang="en-US" sz="2000" spc="300">
                <a:solidFill>
                  <a:srgbClr val="EC5F74">
                    <a:lumMod val="75000"/>
                  </a:srgbClr>
                </a:solidFill>
                <a:uFillTx/>
                <a:latin typeface="思源黑体 CN Bold" panose="020B0800000000000000" pitchFamily="34" charset="-122"/>
                <a:ea typeface="思源黑体 CN Bold" panose="020B0800000000000000" pitchFamily="34" charset="-122"/>
              </a:rPr>
              <a:t>耕者有田梦想</a:t>
            </a:r>
            <a:r>
              <a:rPr lang="zh-CN" altLang="en-US" sz="2000" spc="300">
                <a:solidFill>
                  <a:srgbClr val="EC5F74">
                    <a:lumMod val="75000"/>
                  </a:srgbClr>
                </a:solidFill>
                <a:uFillTx/>
                <a:latin typeface="思源黑体 CN Bold" panose="020B0800000000000000" pitchFamily="34" charset="-122"/>
                <a:ea typeface="思源黑体 CN Bold" panose="020B0800000000000000" pitchFamily="34" charset="-122"/>
              </a:rPr>
              <a:t>成真）</a:t>
            </a:r>
            <a:endParaRPr lang="zh-CN" altLang="en-US" sz="2000" spc="300">
              <a:solidFill>
                <a:srgbClr val="EC5F74">
                  <a:lumMod val="75000"/>
                </a:srgbClr>
              </a:solidFill>
              <a:uFillTx/>
              <a:latin typeface="思源黑体 CN Bold" panose="020B0800000000000000" pitchFamily="34" charset="-122"/>
              <a:ea typeface="思源黑体 CN Bold" panose="020B0800000000000000" pitchFamily="34" charset="-122"/>
            </a:endParaRPr>
          </a:p>
        </p:txBody>
      </p:sp>
      <p:sp>
        <p:nvSpPr>
          <p:cNvPr id="95" name="文本框 94"/>
          <p:cNvSpPr txBox="1"/>
          <p:nvPr/>
        </p:nvSpPr>
        <p:spPr>
          <a:xfrm>
            <a:off x="2336800" y="2883535"/>
            <a:ext cx="2790190" cy="460375"/>
          </a:xfrm>
          <a:prstGeom prst="rect">
            <a:avLst/>
          </a:prstGeom>
          <a:noFill/>
        </p:spPr>
        <p:txBody>
          <a:bodyPr wrap="square" rtlCol="0">
            <a:spAutoFit/>
          </a:bodyPr>
          <a:p>
            <a:r>
              <a:rPr lang="zh-CN" altLang="en-US" sz="2400"/>
              <a:t>人民政权人民筹备</a:t>
            </a:r>
            <a:endParaRPr lang="zh-CN" altLang="en-US" sz="2400"/>
          </a:p>
        </p:txBody>
      </p:sp>
      <p:sp>
        <p:nvSpPr>
          <p:cNvPr id="96" name="文本框 95"/>
          <p:cNvSpPr txBox="1"/>
          <p:nvPr/>
        </p:nvSpPr>
        <p:spPr>
          <a:xfrm>
            <a:off x="1887220" y="3686810"/>
            <a:ext cx="2823845" cy="460375"/>
          </a:xfrm>
          <a:prstGeom prst="rect">
            <a:avLst/>
          </a:prstGeom>
          <a:noFill/>
        </p:spPr>
        <p:txBody>
          <a:bodyPr wrap="square" rtlCol="0">
            <a:spAutoFit/>
          </a:bodyPr>
          <a:p>
            <a:r>
              <a:rPr lang="zh-CN" altLang="en-US" sz="2400"/>
              <a:t>人民政权人民见证</a:t>
            </a:r>
            <a:endParaRPr lang="zh-CN" altLang="en-US" sz="2400"/>
          </a:p>
        </p:txBody>
      </p:sp>
      <p:sp>
        <p:nvSpPr>
          <p:cNvPr id="97" name="文本框 96"/>
          <p:cNvSpPr txBox="1"/>
          <p:nvPr/>
        </p:nvSpPr>
        <p:spPr>
          <a:xfrm>
            <a:off x="1334135" y="4490085"/>
            <a:ext cx="2805430" cy="460375"/>
          </a:xfrm>
          <a:prstGeom prst="rect">
            <a:avLst/>
          </a:prstGeom>
          <a:noFill/>
        </p:spPr>
        <p:txBody>
          <a:bodyPr wrap="square" rtlCol="0">
            <a:spAutoFit/>
          </a:bodyPr>
          <a:p>
            <a:r>
              <a:rPr lang="zh-CN" altLang="en-US" sz="2400"/>
              <a:t>人民政权人民巩固</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2032000" y="105410"/>
            <a:ext cx="9153525" cy="1168400"/>
          </a:xfrm>
          <a:prstGeom prst="rect">
            <a:avLst/>
          </a:prstGeom>
          <a:noFill/>
          <a:ln w="9525">
            <a:noFill/>
          </a:ln>
        </p:spPr>
        <p:txBody>
          <a:bodyPr wrap="square">
            <a:spAutoFit/>
          </a:bodyPr>
          <a:p>
            <a:pPr indent="0"/>
            <a:r>
              <a:rPr lang="en-US" altLang="zh-CN" b="0">
                <a:latin typeface="Calibri" panose="020F0502020204030204" charset="0"/>
                <a:ea typeface="宋体" panose="02010600030101010101" pitchFamily="2" charset="-122"/>
              </a:rPr>
              <a:t>           </a:t>
            </a:r>
            <a:r>
              <a:rPr lang="zh-CN" b="0">
                <a:latin typeface="Calibri" panose="020F0502020204030204" charset="0"/>
                <a:ea typeface="宋体" panose="02010600030101010101" pitchFamily="2" charset="-122"/>
              </a:rPr>
              <a:t>八年级下册第一单元</a:t>
            </a:r>
            <a:r>
              <a:rPr lang="en-US" b="0">
                <a:latin typeface="Calibri" panose="020F0502020204030204" charset="0"/>
                <a:ea typeface="宋体" panose="02010600030101010101" pitchFamily="2" charset="-122"/>
                <a:cs typeface="Times New Roman" panose="02020603050405020304" charset="0"/>
              </a:rPr>
              <a:t> </a:t>
            </a:r>
            <a:r>
              <a:rPr lang="zh-CN" b="0">
                <a:latin typeface="Calibri" panose="020F0502020204030204" charset="0"/>
                <a:ea typeface="宋体" panose="02010600030101010101" pitchFamily="2" charset="-122"/>
              </a:rPr>
              <a:t>《中华人民共和国的成立和巩固》第一</a:t>
            </a:r>
            <a:r>
              <a:rPr lang="zh-CN" b="0">
                <a:latin typeface="Calibri" panose="020F0502020204030204" charset="0"/>
                <a:ea typeface="宋体" panose="02010600030101010101" pitchFamily="2" charset="-122"/>
              </a:rPr>
              <a:t>轮设计</a:t>
            </a:r>
            <a:endParaRPr lang="zh-CN" b="0">
              <a:latin typeface="Calibri" panose="020F0502020204030204" charset="0"/>
              <a:ea typeface="宋体" panose="02010600030101010101" pitchFamily="2" charset="-122"/>
            </a:endParaRPr>
          </a:p>
          <a:p>
            <a:pPr indent="0"/>
            <a:r>
              <a:rPr lang="en-US" sz="2000" b="0">
                <a:latin typeface="Calibri" panose="020F0502020204030204" charset="0"/>
                <a:ea typeface="宋体" panose="02010600030101010101" pitchFamily="2" charset="-122"/>
                <a:cs typeface="Times New Roman" panose="02020603050405020304" charset="0"/>
              </a:rPr>
              <a:t>                                                        </a:t>
            </a:r>
            <a:r>
              <a:rPr lang="zh-CN" altLang="en-US" sz="3200" b="0">
                <a:latin typeface="Calibri" panose="020F0502020204030204" charset="0"/>
                <a:ea typeface="宋体" panose="02010600030101010101" pitchFamily="2" charset="-122"/>
                <a:cs typeface="Times New Roman" panose="02020603050405020304" charset="0"/>
              </a:rPr>
              <a:t>时代</a:t>
            </a:r>
            <a:r>
              <a:rPr lang="zh-CN" altLang="en-US" sz="3200" b="0">
                <a:latin typeface="Calibri" panose="020F0502020204030204" charset="0"/>
                <a:ea typeface="宋体" panose="02010600030101010101" pitchFamily="2" charset="-122"/>
                <a:cs typeface="Times New Roman" panose="02020603050405020304" charset="0"/>
              </a:rPr>
              <a:t> 追梦人</a:t>
            </a:r>
            <a:r>
              <a:rPr lang="en-US" sz="2000" b="0">
                <a:latin typeface="Calibri" panose="020F0502020204030204" charset="0"/>
                <a:ea typeface="宋体" panose="02010600030101010101" pitchFamily="2" charset="-122"/>
                <a:cs typeface="Times New Roman" panose="02020603050405020304" charset="0"/>
              </a:rPr>
              <a:t>                                           </a:t>
            </a:r>
            <a:endParaRPr lang="en-US" sz="2000" b="0">
              <a:latin typeface="Calibri" panose="020F0502020204030204" charset="0"/>
              <a:ea typeface="宋体" panose="02010600030101010101" pitchFamily="2" charset="-122"/>
              <a:cs typeface="Times New Roman" panose="02020603050405020304" charset="0"/>
            </a:endParaRPr>
          </a:p>
          <a:p>
            <a:pPr indent="0"/>
            <a:r>
              <a:rPr lang="en-US" sz="2000" b="0">
                <a:latin typeface="Calibri" panose="020F0502020204030204" charset="0"/>
                <a:ea typeface="宋体" panose="02010600030101010101" pitchFamily="2" charset="-122"/>
                <a:cs typeface="Times New Roman" panose="02020603050405020304" charset="0"/>
              </a:rPr>
              <a:t>                                      </a:t>
            </a:r>
            <a:r>
              <a:rPr lang="zh-CN" sz="1600" b="0">
                <a:latin typeface="Calibri" panose="020F0502020204030204" charset="0"/>
                <a:ea typeface="宋体" panose="02010600030101010101" pitchFamily="2" charset="-122"/>
              </a:rPr>
              <a:t>佛山市顺德区龙江龙山初级中学</a:t>
            </a:r>
            <a:r>
              <a:rPr lang="en-US" sz="1600" b="0">
                <a:latin typeface="Calibri" panose="020F0502020204030204" charset="0"/>
                <a:ea typeface="宋体" panose="02010600030101010101" pitchFamily="2" charset="-122"/>
                <a:cs typeface="Times New Roman" panose="02020603050405020304" charset="0"/>
              </a:rPr>
              <a:t>    </a:t>
            </a:r>
            <a:r>
              <a:rPr lang="zh-CN" sz="1600" b="0">
                <a:latin typeface="Calibri" panose="020F0502020204030204" charset="0"/>
                <a:ea typeface="宋体" panose="02010600030101010101" pitchFamily="2" charset="-122"/>
              </a:rPr>
              <a:t>刘娴兴</a:t>
            </a:r>
            <a:endParaRPr lang="zh-CN" altLang="en-US" sz="1600" b="0">
              <a:latin typeface="Calibri" panose="020F0502020204030204" charset="0"/>
              <a:ea typeface="宋体" panose="02010600030101010101" pitchFamily="2" charset="-122"/>
            </a:endParaRPr>
          </a:p>
        </p:txBody>
      </p:sp>
      <p:sp>
        <p:nvSpPr>
          <p:cNvPr id="26" name="文本框 25"/>
          <p:cNvSpPr txBox="1"/>
          <p:nvPr>
            <p:custDataLst>
              <p:tags r:id="rId1"/>
            </p:custDataLst>
          </p:nvPr>
        </p:nvSpPr>
        <p:spPr>
          <a:xfrm>
            <a:off x="10605770" y="659130"/>
            <a:ext cx="1586230" cy="739140"/>
          </a:xfrm>
          <a:prstGeom prst="rect">
            <a:avLst/>
          </a:prstGeom>
          <a:gradFill>
            <a:gsLst>
              <a:gs pos="0">
                <a:srgbClr val="C1D0C9"/>
              </a:gs>
              <a:gs pos="100000">
                <a:srgbClr val="878D69"/>
              </a:gs>
            </a:gsLst>
            <a:lin scaled="1"/>
          </a:gradFill>
        </p:spPr>
        <p:txBody>
          <a:bodyPr wrap="square" bIns="0" rtlCol="0" anchor="ctr" anchorCtr="0"/>
          <a:p>
            <a:pPr algn="ctr"/>
            <a:r>
              <a:rPr lang="zh-CN" altLang="en-US" sz="24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rPr>
              <a:t>构建主题</a:t>
            </a:r>
            <a:endParaRPr lang="zh-CN" altLang="en-US" sz="24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4" name="文本框 3"/>
          <p:cNvSpPr txBox="1"/>
          <p:nvPr/>
        </p:nvSpPr>
        <p:spPr>
          <a:xfrm>
            <a:off x="10100310" y="105410"/>
            <a:ext cx="2091690" cy="460375"/>
          </a:xfrm>
          <a:prstGeom prst="rect">
            <a:avLst/>
          </a:prstGeom>
          <a:solidFill>
            <a:schemeClr val="bg1">
              <a:lumMod val="85000"/>
            </a:schemeClr>
          </a:solidFill>
          <a:ln>
            <a:solidFill>
              <a:srgbClr val="A1A1A1"/>
            </a:solidFill>
          </a:ln>
        </p:spPr>
        <p:txBody>
          <a:bodyPr wrap="square" rtlCol="0">
            <a:spAutoFit/>
          </a:bodyPr>
          <a:p>
            <a:pPr algn="ctr"/>
            <a:r>
              <a:rPr lang="zh-CN" altLang="en-US" sz="24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大单元视觉</a:t>
            </a:r>
            <a:endParaRPr lang="zh-CN" altLang="en-US" sz="24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文本框 4"/>
          <p:cNvSpPr txBox="1"/>
          <p:nvPr/>
        </p:nvSpPr>
        <p:spPr>
          <a:xfrm>
            <a:off x="10904220" y="1631315"/>
            <a:ext cx="1167765" cy="706755"/>
          </a:xfrm>
          <a:prstGeom prst="rect">
            <a:avLst/>
          </a:prstGeom>
          <a:gradFill>
            <a:gsLst>
              <a:gs pos="0">
                <a:srgbClr val="C1D0C9"/>
              </a:gs>
              <a:gs pos="100000">
                <a:srgbClr val="878D69"/>
              </a:gs>
            </a:gsLst>
            <a:lin scaled="1"/>
          </a:gradFill>
        </p:spPr>
        <p:style>
          <a:lnRef idx="2">
            <a:schemeClr val="accent1"/>
          </a:lnRef>
          <a:fillRef idx="1">
            <a:schemeClr val="lt1"/>
          </a:fillRef>
          <a:effectRef idx="0">
            <a:schemeClr val="accent1"/>
          </a:effectRef>
          <a:fontRef idx="minor">
            <a:schemeClr val="dk1"/>
          </a:fontRef>
        </p:style>
        <p:txBody>
          <a:bodyPr wrap="square" rtlCol="0" anchor="t">
            <a:spAutoFit/>
          </a:bodyPr>
          <a:p>
            <a:r>
              <a:rPr lang="zh-CN" altLang="en-US" sz="20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教学主旨鲜明</a:t>
            </a:r>
            <a:endParaRPr lang="zh-CN" altLang="en-US" sz="2000" b="1" spc="300">
              <a:solidFill>
                <a:srgbClr val="000000">
                  <a:lumMod val="75000"/>
                  <a:lumOff val="25000"/>
                </a:srgbClr>
              </a:solidFill>
              <a:effectLst/>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cxnSp>
        <p:nvCxnSpPr>
          <p:cNvPr id="40" name="直接箭头连接符 39"/>
          <p:cNvCxnSpPr/>
          <p:nvPr>
            <p:custDataLst>
              <p:tags r:id="rId2"/>
            </p:custDataLst>
          </p:nvPr>
        </p:nvCxnSpPr>
        <p:spPr>
          <a:xfrm>
            <a:off x="4218305" y="959485"/>
            <a:ext cx="3755390" cy="0"/>
          </a:xfrm>
          <a:prstGeom prst="straightConnector1">
            <a:avLst/>
          </a:prstGeom>
          <a:ln w="12700">
            <a:solidFill>
              <a:srgbClr val="6096E6">
                <a:lumMod val="50000"/>
              </a:srgbClr>
            </a:solidFill>
            <a:prstDash val="lgDash"/>
            <a:tailEnd type="arrow"/>
          </a:ln>
        </p:spPr>
        <p:style>
          <a:lnRef idx="1">
            <a:srgbClr val="6096E6"/>
          </a:lnRef>
          <a:fillRef idx="0">
            <a:srgbClr val="6096E6"/>
          </a:fillRef>
          <a:effectRef idx="0">
            <a:srgbClr val="6096E6"/>
          </a:effectRef>
          <a:fontRef idx="minor">
            <a:srgbClr val="000000"/>
          </a:fontRef>
        </p:style>
      </p:cxnSp>
      <p:sp>
        <p:nvSpPr>
          <p:cNvPr id="20" name="Freeform 5"/>
          <p:cNvSpPr/>
          <p:nvPr>
            <p:custDataLst>
              <p:tags r:id="rId3"/>
            </p:custDataLst>
          </p:nvPr>
        </p:nvSpPr>
        <p:spPr bwMode="auto">
          <a:xfrm>
            <a:off x="9961609" y="1080861"/>
            <a:ext cx="2110262" cy="5074191"/>
          </a:xfrm>
          <a:custGeom>
            <a:avLst/>
            <a:gdLst>
              <a:gd name="T0" fmla="*/ 0 w 514"/>
              <a:gd name="T1" fmla="*/ 0 h 1242"/>
              <a:gd name="T2" fmla="*/ 514 w 514"/>
              <a:gd name="T3" fmla="*/ 590 h 1242"/>
              <a:gd name="T4" fmla="*/ 514 w 514"/>
              <a:gd name="T5" fmla="*/ 652 h 1242"/>
              <a:gd name="T6" fmla="*/ 0 w 514"/>
              <a:gd name="T7" fmla="*/ 1242 h 1242"/>
              <a:gd name="T8" fmla="*/ 1 w 514"/>
              <a:gd name="T9" fmla="*/ 1221 h 1242"/>
              <a:gd name="T10" fmla="*/ 274 w 514"/>
              <a:gd name="T11" fmla="*/ 833 h 1242"/>
              <a:gd name="T12" fmla="*/ 273 w 514"/>
              <a:gd name="T13" fmla="*/ 413 h 1242"/>
              <a:gd name="T14" fmla="*/ 1 w 514"/>
              <a:gd name="T15" fmla="*/ 24 h 1242"/>
              <a:gd name="T16" fmla="*/ 0 w 514"/>
              <a:gd name="T17"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4" h="1242">
                <a:moveTo>
                  <a:pt x="0" y="0"/>
                </a:moveTo>
                <a:cubicBezTo>
                  <a:pt x="514" y="590"/>
                  <a:pt x="514" y="590"/>
                  <a:pt x="514" y="590"/>
                </a:cubicBezTo>
                <a:cubicBezTo>
                  <a:pt x="514" y="652"/>
                  <a:pt x="514" y="652"/>
                  <a:pt x="514" y="652"/>
                </a:cubicBezTo>
                <a:cubicBezTo>
                  <a:pt x="342" y="849"/>
                  <a:pt x="171" y="1045"/>
                  <a:pt x="0" y="1242"/>
                </a:cubicBezTo>
                <a:cubicBezTo>
                  <a:pt x="0" y="1235"/>
                  <a:pt x="1" y="1228"/>
                  <a:pt x="1" y="1221"/>
                </a:cubicBezTo>
                <a:cubicBezTo>
                  <a:pt x="92" y="1091"/>
                  <a:pt x="183" y="962"/>
                  <a:pt x="274" y="833"/>
                </a:cubicBezTo>
                <a:cubicBezTo>
                  <a:pt x="274" y="693"/>
                  <a:pt x="273" y="553"/>
                  <a:pt x="273" y="413"/>
                </a:cubicBezTo>
                <a:cubicBezTo>
                  <a:pt x="182" y="283"/>
                  <a:pt x="91" y="153"/>
                  <a:pt x="1" y="24"/>
                </a:cubicBezTo>
                <a:cubicBezTo>
                  <a:pt x="0" y="16"/>
                  <a:pt x="0" y="8"/>
                  <a:pt x="0" y="0"/>
                </a:cubicBez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21" name="Freeform 9"/>
          <p:cNvSpPr/>
          <p:nvPr>
            <p:custDataLst>
              <p:tags r:id="rId4"/>
            </p:custDataLst>
          </p:nvPr>
        </p:nvSpPr>
        <p:spPr bwMode="auto">
          <a:xfrm>
            <a:off x="7896405" y="1777998"/>
            <a:ext cx="1473427" cy="3541006"/>
          </a:xfrm>
          <a:custGeom>
            <a:avLst/>
            <a:gdLst>
              <a:gd name="T0" fmla="*/ 1 w 358"/>
              <a:gd name="T1" fmla="*/ 0 h 865"/>
              <a:gd name="T2" fmla="*/ 358 w 358"/>
              <a:gd name="T3" fmla="*/ 413 h 865"/>
              <a:gd name="T4" fmla="*/ 358 w 358"/>
              <a:gd name="T5" fmla="*/ 452 h 865"/>
              <a:gd name="T6" fmla="*/ 0 w 358"/>
              <a:gd name="T7" fmla="*/ 865 h 865"/>
              <a:gd name="T8" fmla="*/ 1 w 358"/>
              <a:gd name="T9" fmla="*/ 850 h 865"/>
              <a:gd name="T10" fmla="*/ 191 w 358"/>
              <a:gd name="T11" fmla="*/ 580 h 865"/>
              <a:gd name="T12" fmla="*/ 190 w 358"/>
              <a:gd name="T13" fmla="*/ 287 h 865"/>
              <a:gd name="T14" fmla="*/ 1 w 358"/>
              <a:gd name="T15" fmla="*/ 17 h 865"/>
              <a:gd name="T16" fmla="*/ 1 w 358"/>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865">
                <a:moveTo>
                  <a:pt x="1" y="0"/>
                </a:moveTo>
                <a:cubicBezTo>
                  <a:pt x="120" y="138"/>
                  <a:pt x="239" y="276"/>
                  <a:pt x="358" y="413"/>
                </a:cubicBezTo>
                <a:cubicBezTo>
                  <a:pt x="358" y="426"/>
                  <a:pt x="358" y="439"/>
                  <a:pt x="358" y="452"/>
                </a:cubicBezTo>
                <a:cubicBezTo>
                  <a:pt x="239" y="590"/>
                  <a:pt x="119" y="727"/>
                  <a:pt x="0" y="865"/>
                </a:cubicBezTo>
                <a:cubicBezTo>
                  <a:pt x="0" y="860"/>
                  <a:pt x="1" y="855"/>
                  <a:pt x="1" y="850"/>
                </a:cubicBezTo>
                <a:cubicBezTo>
                  <a:pt x="65" y="760"/>
                  <a:pt x="128" y="670"/>
                  <a:pt x="191" y="580"/>
                </a:cubicBezTo>
                <a:cubicBezTo>
                  <a:pt x="191" y="482"/>
                  <a:pt x="191" y="385"/>
                  <a:pt x="190" y="287"/>
                </a:cubicBezTo>
                <a:cubicBezTo>
                  <a:pt x="127" y="197"/>
                  <a:pt x="64" y="107"/>
                  <a:pt x="1" y="17"/>
                </a:cubicBezTo>
                <a:cubicBezTo>
                  <a:pt x="1" y="11"/>
                  <a:pt x="1" y="6"/>
                  <a:pt x="1" y="0"/>
                </a:cubicBez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22" name="Freeform 13"/>
          <p:cNvSpPr/>
          <p:nvPr>
            <p:custDataLst>
              <p:tags r:id="rId5"/>
            </p:custDataLst>
          </p:nvPr>
        </p:nvSpPr>
        <p:spPr bwMode="auto">
          <a:xfrm>
            <a:off x="6447017" y="1846582"/>
            <a:ext cx="1784163" cy="648787"/>
          </a:xfrm>
          <a:custGeom>
            <a:avLst/>
            <a:gdLst>
              <a:gd name="T0" fmla="*/ 0 w 434"/>
              <a:gd name="T1" fmla="*/ 0 h 156"/>
              <a:gd name="T2" fmla="*/ 326 w 434"/>
              <a:gd name="T3" fmla="*/ 0 h 156"/>
              <a:gd name="T4" fmla="*/ 434 w 434"/>
              <a:gd name="T5" fmla="*/ 156 h 156"/>
              <a:gd name="T6" fmla="*/ 107 w 434"/>
              <a:gd name="T7" fmla="*/ 156 h 156"/>
              <a:gd name="T8" fmla="*/ 0 w 434"/>
              <a:gd name="T9" fmla="*/ 0 h 156"/>
            </a:gdLst>
            <a:ahLst/>
            <a:cxnLst>
              <a:cxn ang="0">
                <a:pos x="T0" y="T1"/>
              </a:cxn>
              <a:cxn ang="0">
                <a:pos x="T2" y="T3"/>
              </a:cxn>
              <a:cxn ang="0">
                <a:pos x="T4" y="T5"/>
              </a:cxn>
              <a:cxn ang="0">
                <a:pos x="T6" y="T7"/>
              </a:cxn>
              <a:cxn ang="0">
                <a:pos x="T8" y="T9"/>
              </a:cxn>
            </a:cxnLst>
            <a:rect l="0" t="0" r="r" b="b"/>
            <a:pathLst>
              <a:path w="434" h="156">
                <a:moveTo>
                  <a:pt x="0" y="0"/>
                </a:moveTo>
                <a:cubicBezTo>
                  <a:pt x="108" y="0"/>
                  <a:pt x="217" y="0"/>
                  <a:pt x="326" y="0"/>
                </a:cubicBezTo>
                <a:cubicBezTo>
                  <a:pt x="362" y="52"/>
                  <a:pt x="398" y="104"/>
                  <a:pt x="434" y="156"/>
                </a:cubicBezTo>
                <a:cubicBezTo>
                  <a:pt x="325" y="156"/>
                  <a:pt x="216" y="156"/>
                  <a:pt x="107" y="156"/>
                </a:cubicBezTo>
                <a:cubicBezTo>
                  <a:pt x="71" y="104"/>
                  <a:pt x="35" y="52"/>
                  <a:pt x="0" y="0"/>
                </a:cubicBezTo>
                <a:close/>
              </a:path>
            </a:pathLst>
          </a:custGeom>
          <a:solidFill>
            <a:schemeClr val="accent1"/>
          </a:solidFill>
          <a:ln>
            <a:noFill/>
          </a:ln>
        </p:spPr>
        <p:txBody>
          <a:bodyPr vert="horz" wrap="square" lIns="91440" tIns="45720" rIns="91440" bIns="45720" numCol="1" anchor="t" anchorCtr="0" compatLnSpc="1"/>
          <a:lstStyle/>
          <a:p>
            <a:pPr algn="ctr"/>
            <a:r>
              <a:rPr lang="zh-CN" altLang="en-US" sz="2000"/>
              <a:t>课时</a:t>
            </a:r>
            <a:r>
              <a:rPr lang="en-US" altLang="zh-CN" sz="2000"/>
              <a:t>3</a:t>
            </a:r>
            <a:endParaRPr lang="en-US" altLang="zh-CN" sz="2000"/>
          </a:p>
        </p:txBody>
      </p:sp>
      <p:sp>
        <p:nvSpPr>
          <p:cNvPr id="24" name="Freeform 9"/>
          <p:cNvSpPr/>
          <p:nvPr>
            <p:custDataLst>
              <p:tags r:id="rId6"/>
            </p:custDataLst>
          </p:nvPr>
        </p:nvSpPr>
        <p:spPr bwMode="auto">
          <a:xfrm>
            <a:off x="5592194" y="1777598"/>
            <a:ext cx="1473427" cy="3541006"/>
          </a:xfrm>
          <a:custGeom>
            <a:avLst/>
            <a:gdLst>
              <a:gd name="T0" fmla="*/ 1 w 358"/>
              <a:gd name="T1" fmla="*/ 0 h 865"/>
              <a:gd name="T2" fmla="*/ 358 w 358"/>
              <a:gd name="T3" fmla="*/ 413 h 865"/>
              <a:gd name="T4" fmla="*/ 358 w 358"/>
              <a:gd name="T5" fmla="*/ 452 h 865"/>
              <a:gd name="T6" fmla="*/ 0 w 358"/>
              <a:gd name="T7" fmla="*/ 865 h 865"/>
              <a:gd name="T8" fmla="*/ 1 w 358"/>
              <a:gd name="T9" fmla="*/ 850 h 865"/>
              <a:gd name="T10" fmla="*/ 191 w 358"/>
              <a:gd name="T11" fmla="*/ 580 h 865"/>
              <a:gd name="T12" fmla="*/ 190 w 358"/>
              <a:gd name="T13" fmla="*/ 287 h 865"/>
              <a:gd name="T14" fmla="*/ 1 w 358"/>
              <a:gd name="T15" fmla="*/ 17 h 865"/>
              <a:gd name="T16" fmla="*/ 1 w 358"/>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865">
                <a:moveTo>
                  <a:pt x="1" y="0"/>
                </a:moveTo>
                <a:cubicBezTo>
                  <a:pt x="120" y="138"/>
                  <a:pt x="239" y="276"/>
                  <a:pt x="358" y="413"/>
                </a:cubicBezTo>
                <a:cubicBezTo>
                  <a:pt x="358" y="426"/>
                  <a:pt x="358" y="439"/>
                  <a:pt x="358" y="452"/>
                </a:cubicBezTo>
                <a:cubicBezTo>
                  <a:pt x="239" y="590"/>
                  <a:pt x="119" y="727"/>
                  <a:pt x="0" y="865"/>
                </a:cubicBezTo>
                <a:cubicBezTo>
                  <a:pt x="0" y="860"/>
                  <a:pt x="1" y="855"/>
                  <a:pt x="1" y="850"/>
                </a:cubicBezTo>
                <a:cubicBezTo>
                  <a:pt x="65" y="760"/>
                  <a:pt x="128" y="670"/>
                  <a:pt x="191" y="580"/>
                </a:cubicBezTo>
                <a:cubicBezTo>
                  <a:pt x="191" y="482"/>
                  <a:pt x="191" y="385"/>
                  <a:pt x="190" y="287"/>
                </a:cubicBezTo>
                <a:cubicBezTo>
                  <a:pt x="127" y="197"/>
                  <a:pt x="64" y="107"/>
                  <a:pt x="1" y="17"/>
                </a:cubicBezTo>
                <a:cubicBezTo>
                  <a:pt x="1" y="11"/>
                  <a:pt x="1" y="6"/>
                  <a:pt x="1" y="0"/>
                </a:cubicBez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29" name="Freeform 9"/>
          <p:cNvSpPr/>
          <p:nvPr>
            <p:custDataLst>
              <p:tags r:id="rId7"/>
            </p:custDataLst>
          </p:nvPr>
        </p:nvSpPr>
        <p:spPr bwMode="auto">
          <a:xfrm>
            <a:off x="3053034" y="1777598"/>
            <a:ext cx="1473427" cy="3541006"/>
          </a:xfrm>
          <a:custGeom>
            <a:avLst/>
            <a:gdLst>
              <a:gd name="T0" fmla="*/ 1 w 358"/>
              <a:gd name="T1" fmla="*/ 0 h 865"/>
              <a:gd name="T2" fmla="*/ 358 w 358"/>
              <a:gd name="T3" fmla="*/ 413 h 865"/>
              <a:gd name="T4" fmla="*/ 358 w 358"/>
              <a:gd name="T5" fmla="*/ 452 h 865"/>
              <a:gd name="T6" fmla="*/ 0 w 358"/>
              <a:gd name="T7" fmla="*/ 865 h 865"/>
              <a:gd name="T8" fmla="*/ 1 w 358"/>
              <a:gd name="T9" fmla="*/ 850 h 865"/>
              <a:gd name="T10" fmla="*/ 191 w 358"/>
              <a:gd name="T11" fmla="*/ 580 h 865"/>
              <a:gd name="T12" fmla="*/ 190 w 358"/>
              <a:gd name="T13" fmla="*/ 287 h 865"/>
              <a:gd name="T14" fmla="*/ 1 w 358"/>
              <a:gd name="T15" fmla="*/ 17 h 865"/>
              <a:gd name="T16" fmla="*/ 1 w 358"/>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865">
                <a:moveTo>
                  <a:pt x="1" y="0"/>
                </a:moveTo>
                <a:cubicBezTo>
                  <a:pt x="120" y="138"/>
                  <a:pt x="239" y="276"/>
                  <a:pt x="358" y="413"/>
                </a:cubicBezTo>
                <a:cubicBezTo>
                  <a:pt x="358" y="426"/>
                  <a:pt x="358" y="439"/>
                  <a:pt x="358" y="452"/>
                </a:cubicBezTo>
                <a:cubicBezTo>
                  <a:pt x="239" y="590"/>
                  <a:pt x="119" y="727"/>
                  <a:pt x="0" y="865"/>
                </a:cubicBezTo>
                <a:cubicBezTo>
                  <a:pt x="0" y="860"/>
                  <a:pt x="1" y="855"/>
                  <a:pt x="1" y="850"/>
                </a:cubicBezTo>
                <a:cubicBezTo>
                  <a:pt x="65" y="760"/>
                  <a:pt x="128" y="670"/>
                  <a:pt x="191" y="580"/>
                </a:cubicBezTo>
                <a:cubicBezTo>
                  <a:pt x="191" y="482"/>
                  <a:pt x="191" y="385"/>
                  <a:pt x="190" y="287"/>
                </a:cubicBezTo>
                <a:cubicBezTo>
                  <a:pt x="127" y="197"/>
                  <a:pt x="64" y="107"/>
                  <a:pt x="1" y="17"/>
                </a:cubicBezTo>
                <a:cubicBezTo>
                  <a:pt x="1" y="11"/>
                  <a:pt x="1" y="6"/>
                  <a:pt x="1" y="0"/>
                </a:cubicBez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32" name="Freeform 13"/>
          <p:cNvSpPr/>
          <p:nvPr>
            <p:custDataLst>
              <p:tags r:id="rId8"/>
            </p:custDataLst>
          </p:nvPr>
        </p:nvSpPr>
        <p:spPr bwMode="auto">
          <a:xfrm>
            <a:off x="3963452" y="1846582"/>
            <a:ext cx="1784163" cy="648787"/>
          </a:xfrm>
          <a:custGeom>
            <a:avLst/>
            <a:gdLst>
              <a:gd name="T0" fmla="*/ 0 w 434"/>
              <a:gd name="T1" fmla="*/ 0 h 156"/>
              <a:gd name="T2" fmla="*/ 326 w 434"/>
              <a:gd name="T3" fmla="*/ 0 h 156"/>
              <a:gd name="T4" fmla="*/ 434 w 434"/>
              <a:gd name="T5" fmla="*/ 156 h 156"/>
              <a:gd name="T6" fmla="*/ 107 w 434"/>
              <a:gd name="T7" fmla="*/ 156 h 156"/>
              <a:gd name="T8" fmla="*/ 0 w 434"/>
              <a:gd name="T9" fmla="*/ 0 h 156"/>
            </a:gdLst>
            <a:ahLst/>
            <a:cxnLst>
              <a:cxn ang="0">
                <a:pos x="T0" y="T1"/>
              </a:cxn>
              <a:cxn ang="0">
                <a:pos x="T2" y="T3"/>
              </a:cxn>
              <a:cxn ang="0">
                <a:pos x="T4" y="T5"/>
              </a:cxn>
              <a:cxn ang="0">
                <a:pos x="T6" y="T7"/>
              </a:cxn>
              <a:cxn ang="0">
                <a:pos x="T8" y="T9"/>
              </a:cxn>
            </a:cxnLst>
            <a:rect l="0" t="0" r="r" b="b"/>
            <a:pathLst>
              <a:path w="434" h="156">
                <a:moveTo>
                  <a:pt x="0" y="0"/>
                </a:moveTo>
                <a:cubicBezTo>
                  <a:pt x="108" y="0"/>
                  <a:pt x="217" y="0"/>
                  <a:pt x="326" y="0"/>
                </a:cubicBezTo>
                <a:cubicBezTo>
                  <a:pt x="362" y="52"/>
                  <a:pt x="398" y="104"/>
                  <a:pt x="434" y="156"/>
                </a:cubicBezTo>
                <a:cubicBezTo>
                  <a:pt x="325" y="156"/>
                  <a:pt x="216" y="156"/>
                  <a:pt x="107" y="156"/>
                </a:cubicBezTo>
                <a:cubicBezTo>
                  <a:pt x="71" y="104"/>
                  <a:pt x="35" y="52"/>
                  <a:pt x="0" y="0"/>
                </a:cubicBezTo>
                <a:close/>
              </a:path>
            </a:pathLst>
          </a:custGeom>
          <a:solidFill>
            <a:srgbClr val="F39C11"/>
          </a:solidFill>
          <a:ln>
            <a:noFill/>
          </a:ln>
        </p:spPr>
        <p:txBody>
          <a:bodyPr vert="horz" wrap="square" lIns="91440" tIns="45720" rIns="91440" bIns="45720" numCol="1" anchor="t" anchorCtr="0" compatLnSpc="1"/>
          <a:lstStyle/>
          <a:p>
            <a:pPr algn="ctr"/>
            <a:r>
              <a:rPr lang="zh-CN" altLang="en-US" sz="2000"/>
              <a:t>课时</a:t>
            </a:r>
            <a:r>
              <a:rPr lang="en-US" altLang="zh-CN" sz="2000"/>
              <a:t>2</a:t>
            </a:r>
            <a:endParaRPr lang="en-US" altLang="zh-CN" sz="2000"/>
          </a:p>
        </p:txBody>
      </p:sp>
      <p:sp>
        <p:nvSpPr>
          <p:cNvPr id="36" name="Freeform 13"/>
          <p:cNvSpPr/>
          <p:nvPr>
            <p:custDataLst>
              <p:tags r:id="rId9"/>
            </p:custDataLst>
          </p:nvPr>
        </p:nvSpPr>
        <p:spPr bwMode="auto">
          <a:xfrm>
            <a:off x="1364950" y="1846582"/>
            <a:ext cx="1784163" cy="648787"/>
          </a:xfrm>
          <a:custGeom>
            <a:avLst/>
            <a:gdLst>
              <a:gd name="T0" fmla="*/ 0 w 434"/>
              <a:gd name="T1" fmla="*/ 0 h 156"/>
              <a:gd name="T2" fmla="*/ 326 w 434"/>
              <a:gd name="T3" fmla="*/ 0 h 156"/>
              <a:gd name="T4" fmla="*/ 434 w 434"/>
              <a:gd name="T5" fmla="*/ 156 h 156"/>
              <a:gd name="T6" fmla="*/ 107 w 434"/>
              <a:gd name="T7" fmla="*/ 156 h 156"/>
              <a:gd name="T8" fmla="*/ 0 w 434"/>
              <a:gd name="T9" fmla="*/ 0 h 156"/>
            </a:gdLst>
            <a:ahLst/>
            <a:cxnLst>
              <a:cxn ang="0">
                <a:pos x="T0" y="T1"/>
              </a:cxn>
              <a:cxn ang="0">
                <a:pos x="T2" y="T3"/>
              </a:cxn>
              <a:cxn ang="0">
                <a:pos x="T4" y="T5"/>
              </a:cxn>
              <a:cxn ang="0">
                <a:pos x="T6" y="T7"/>
              </a:cxn>
              <a:cxn ang="0">
                <a:pos x="T8" y="T9"/>
              </a:cxn>
            </a:cxnLst>
            <a:rect l="0" t="0" r="r" b="b"/>
            <a:pathLst>
              <a:path w="434" h="156">
                <a:moveTo>
                  <a:pt x="0" y="0"/>
                </a:moveTo>
                <a:cubicBezTo>
                  <a:pt x="108" y="0"/>
                  <a:pt x="217" y="0"/>
                  <a:pt x="326" y="0"/>
                </a:cubicBezTo>
                <a:cubicBezTo>
                  <a:pt x="362" y="52"/>
                  <a:pt x="398" y="104"/>
                  <a:pt x="434" y="156"/>
                </a:cubicBezTo>
                <a:cubicBezTo>
                  <a:pt x="325" y="156"/>
                  <a:pt x="216" y="156"/>
                  <a:pt x="107" y="156"/>
                </a:cubicBezTo>
                <a:cubicBezTo>
                  <a:pt x="71" y="104"/>
                  <a:pt x="35" y="52"/>
                  <a:pt x="0" y="0"/>
                </a:cubicBezTo>
                <a:close/>
              </a:path>
            </a:pathLst>
          </a:custGeom>
          <a:solidFill>
            <a:srgbClr val="7BDA3A"/>
          </a:solidFill>
          <a:ln>
            <a:noFill/>
          </a:ln>
        </p:spPr>
        <p:txBody>
          <a:bodyPr vert="horz" wrap="square" lIns="91440" tIns="45720" rIns="91440" bIns="45720" numCol="1" anchor="t" anchorCtr="0" compatLnSpc="1"/>
          <a:lstStyle/>
          <a:p>
            <a:pPr algn="ctr"/>
            <a:r>
              <a:rPr lang="zh-CN" altLang="en-US" sz="2000"/>
              <a:t>课时</a:t>
            </a:r>
            <a:r>
              <a:rPr lang="en-US" altLang="zh-CN" sz="2000"/>
              <a:t>1</a:t>
            </a:r>
            <a:endParaRPr lang="en-US" altLang="zh-CN" sz="2000"/>
          </a:p>
        </p:txBody>
      </p:sp>
      <p:sp>
        <p:nvSpPr>
          <p:cNvPr id="38" name="Freeform 21"/>
          <p:cNvSpPr/>
          <p:nvPr>
            <p:custDataLst>
              <p:tags r:id="rId10"/>
            </p:custDataLst>
          </p:nvPr>
        </p:nvSpPr>
        <p:spPr bwMode="auto">
          <a:xfrm>
            <a:off x="574833" y="2693638"/>
            <a:ext cx="1432451" cy="1709040"/>
          </a:xfrm>
          <a:custGeom>
            <a:avLst/>
            <a:gdLst>
              <a:gd name="T0" fmla="*/ 0 w 348"/>
              <a:gd name="T1" fmla="*/ 0 h 416"/>
              <a:gd name="T2" fmla="*/ 348 w 348"/>
              <a:gd name="T3" fmla="*/ 189 h 416"/>
              <a:gd name="T4" fmla="*/ 348 w 348"/>
              <a:gd name="T5" fmla="*/ 228 h 416"/>
              <a:gd name="T6" fmla="*/ 0 w 348"/>
              <a:gd name="T7" fmla="*/ 416 h 416"/>
              <a:gd name="T8" fmla="*/ 0 w 348"/>
              <a:gd name="T9" fmla="*/ 0 h 416"/>
            </a:gdLst>
            <a:ahLst/>
            <a:cxnLst>
              <a:cxn ang="0">
                <a:pos x="T0" y="T1"/>
              </a:cxn>
              <a:cxn ang="0">
                <a:pos x="T2" y="T3"/>
              </a:cxn>
              <a:cxn ang="0">
                <a:pos x="T4" y="T5"/>
              </a:cxn>
              <a:cxn ang="0">
                <a:pos x="T6" y="T7"/>
              </a:cxn>
              <a:cxn ang="0">
                <a:pos x="T8" y="T9"/>
              </a:cxn>
            </a:cxnLst>
            <a:rect l="0" t="0" r="r" b="b"/>
            <a:pathLst>
              <a:path w="348" h="416">
                <a:moveTo>
                  <a:pt x="0" y="0"/>
                </a:moveTo>
                <a:cubicBezTo>
                  <a:pt x="116" y="63"/>
                  <a:pt x="232" y="126"/>
                  <a:pt x="348" y="189"/>
                </a:cubicBezTo>
                <a:cubicBezTo>
                  <a:pt x="348" y="202"/>
                  <a:pt x="348" y="215"/>
                  <a:pt x="348" y="228"/>
                </a:cubicBezTo>
                <a:cubicBezTo>
                  <a:pt x="232" y="290"/>
                  <a:pt x="116" y="353"/>
                  <a:pt x="0" y="416"/>
                </a:cubicBezTo>
                <a:cubicBezTo>
                  <a:pt x="0" y="277"/>
                  <a:pt x="0" y="139"/>
                  <a:pt x="0" y="0"/>
                </a:cubicBez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39" name="AutoShape 23"/>
          <p:cNvSpPr>
            <a:spLocks noChangeAspect="1" noChangeArrowheads="1" noTextEdit="1"/>
          </p:cNvSpPr>
          <p:nvPr>
            <p:custDataLst>
              <p:tags r:id="rId11"/>
            </p:custDataLst>
          </p:nvPr>
        </p:nvSpPr>
        <p:spPr bwMode="auto">
          <a:xfrm>
            <a:off x="1981835" y="3464560"/>
            <a:ext cx="9114790" cy="156210"/>
          </a:xfrm>
          <a:prstGeom prst="rect">
            <a:avLst/>
          </a:pr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41" name="Freeform 29"/>
          <p:cNvSpPr/>
          <p:nvPr>
            <p:custDataLst>
              <p:tags r:id="rId12"/>
            </p:custDataLst>
          </p:nvPr>
        </p:nvSpPr>
        <p:spPr bwMode="auto">
          <a:xfrm>
            <a:off x="11303706" y="3422272"/>
            <a:ext cx="281711" cy="291039"/>
          </a:xfrm>
          <a:custGeom>
            <a:avLst/>
            <a:gdLst>
              <a:gd name="T0" fmla="*/ 0 w 151"/>
              <a:gd name="T1" fmla="*/ 0 h 156"/>
              <a:gd name="T2" fmla="*/ 0 w 151"/>
              <a:gd name="T3" fmla="*/ 156 h 156"/>
              <a:gd name="T4" fmla="*/ 151 w 151"/>
              <a:gd name="T5" fmla="*/ 78 h 156"/>
              <a:gd name="T6" fmla="*/ 0 w 151"/>
              <a:gd name="T7" fmla="*/ 0 h 156"/>
            </a:gdLst>
            <a:ahLst/>
            <a:cxnLst>
              <a:cxn ang="0">
                <a:pos x="T0" y="T1"/>
              </a:cxn>
              <a:cxn ang="0">
                <a:pos x="T2" y="T3"/>
              </a:cxn>
              <a:cxn ang="0">
                <a:pos x="T4" y="T5"/>
              </a:cxn>
              <a:cxn ang="0">
                <a:pos x="T6" y="T7"/>
              </a:cxn>
            </a:cxnLst>
            <a:rect l="0" t="0" r="r" b="b"/>
            <a:pathLst>
              <a:path w="151" h="156">
                <a:moveTo>
                  <a:pt x="0" y="0"/>
                </a:moveTo>
                <a:lnTo>
                  <a:pt x="0" y="156"/>
                </a:lnTo>
                <a:lnTo>
                  <a:pt x="151" y="78"/>
                </a:lnTo>
                <a:lnTo>
                  <a:pt x="0" y="0"/>
                </a:lnTo>
                <a:close/>
              </a:path>
            </a:pathLst>
          </a:custGeom>
          <a:solidFill>
            <a:srgbClr val="D0CECE">
              <a:lumMod val="90000"/>
            </a:srgbClr>
          </a:solidFill>
          <a:ln>
            <a:noFill/>
          </a:ln>
        </p:spPr>
        <p:txBody>
          <a:bodyPr vert="horz" wrap="square" lIns="91440" tIns="45720" rIns="91440" bIns="45720" numCol="1" anchor="t" anchorCtr="0" compatLnSpc="1"/>
          <a:lstStyle/>
          <a:p>
            <a:endParaRPr lang="zh-CN" altLang="en-US"/>
          </a:p>
        </p:txBody>
      </p:sp>
      <p:sp>
        <p:nvSpPr>
          <p:cNvPr id="42" name="矩形 41"/>
          <p:cNvSpPr/>
          <p:nvPr>
            <p:custDataLst>
              <p:tags r:id="rId13"/>
            </p:custDataLst>
          </p:nvPr>
        </p:nvSpPr>
        <p:spPr>
          <a:xfrm>
            <a:off x="6496841" y="2709856"/>
            <a:ext cx="2565245" cy="645160"/>
          </a:xfrm>
          <a:prstGeom prst="rect">
            <a:avLst/>
          </a:prstGeom>
        </p:spPr>
        <p:txBody>
          <a:bodyPr wrap="square">
            <a:spAutoFit/>
          </a:bodyPr>
          <a:lstStyle/>
          <a:p>
            <a:pPr algn="ctr"/>
            <a:r>
              <a:rPr lang="zh-CN" altLang="en-US"/>
              <a:t>政权巩固</a:t>
            </a:r>
            <a:endParaRPr lang="zh-CN" altLang="en-US"/>
          </a:p>
          <a:p>
            <a:pPr algn="ctr"/>
            <a:r>
              <a:rPr lang="en-US" altLang="zh-CN"/>
              <a:t>——</a:t>
            </a:r>
            <a:r>
              <a:rPr lang="zh-CN" altLang="en-US"/>
              <a:t>耕者有田梦</a:t>
            </a:r>
            <a:r>
              <a:rPr lang="en-US" altLang="zh-CN"/>
              <a:t> </a:t>
            </a:r>
            <a:endParaRPr lang="en-US" altLang="zh-CN"/>
          </a:p>
        </p:txBody>
      </p:sp>
      <p:sp>
        <p:nvSpPr>
          <p:cNvPr id="43" name="矩形 42"/>
          <p:cNvSpPr/>
          <p:nvPr>
            <p:custDataLst>
              <p:tags r:id="rId14"/>
            </p:custDataLst>
          </p:nvPr>
        </p:nvSpPr>
        <p:spPr>
          <a:xfrm>
            <a:off x="6727190" y="3711575"/>
            <a:ext cx="1996440" cy="645160"/>
          </a:xfrm>
          <a:prstGeom prst="rect">
            <a:avLst/>
          </a:prstGeom>
        </p:spPr>
        <p:txBody>
          <a:bodyPr wrap="square">
            <a:spAutoFit/>
          </a:bodyPr>
          <a:lstStyle/>
          <a:p>
            <a:pPr algn="ctr"/>
            <a:r>
              <a:rPr lang="zh-CN" altLang="en-US"/>
              <a:t>土地改革如何巩固新生政权</a:t>
            </a:r>
            <a:endParaRPr lang="zh-CN" altLang="en-US"/>
          </a:p>
        </p:txBody>
      </p:sp>
      <p:sp>
        <p:nvSpPr>
          <p:cNvPr id="44" name="矩形 43"/>
          <p:cNvSpPr/>
          <p:nvPr>
            <p:custDataLst>
              <p:tags r:id="rId15"/>
            </p:custDataLst>
          </p:nvPr>
        </p:nvSpPr>
        <p:spPr>
          <a:xfrm>
            <a:off x="4109870" y="2655881"/>
            <a:ext cx="2565245" cy="645160"/>
          </a:xfrm>
          <a:prstGeom prst="rect">
            <a:avLst/>
          </a:prstGeom>
        </p:spPr>
        <p:txBody>
          <a:bodyPr wrap="square">
            <a:spAutoFit/>
          </a:bodyPr>
          <a:lstStyle/>
          <a:p>
            <a:pPr algn="ctr"/>
            <a:r>
              <a:rPr lang="zh-CN" altLang="en-US"/>
              <a:t>政权巩固</a:t>
            </a:r>
            <a:endParaRPr lang="zh-CN" altLang="en-US"/>
          </a:p>
          <a:p>
            <a:pPr algn="ctr"/>
            <a:r>
              <a:rPr lang="en-US" altLang="zh-CN"/>
              <a:t>——</a:t>
            </a:r>
            <a:r>
              <a:rPr lang="zh-CN" altLang="en-US"/>
              <a:t>和平安定梦</a:t>
            </a:r>
            <a:r>
              <a:rPr lang="en-US" altLang="zh-CN" spc="300">
                <a:solidFill>
                  <a:srgbClr val="F18870">
                    <a:lumMod val="75000"/>
                  </a:srgbClr>
                </a:solidFill>
                <a:uFillTx/>
                <a:latin typeface="思源黑体 CN Bold" panose="020B0800000000000000" pitchFamily="34" charset="-122"/>
                <a:ea typeface="思源黑体 CN Bold" panose="020B0800000000000000" pitchFamily="34" charset="-122"/>
                <a:sym typeface="+mn-ea"/>
              </a:rPr>
              <a:t> </a:t>
            </a:r>
            <a:endParaRPr lang="en-US" altLang="zh-CN" spc="300">
              <a:solidFill>
                <a:srgbClr val="F18870">
                  <a:lumMod val="75000"/>
                </a:srgbClr>
              </a:solidFill>
              <a:uFillTx/>
              <a:latin typeface="思源黑体 CN Bold" panose="020B0800000000000000" pitchFamily="34" charset="-122"/>
              <a:ea typeface="思源黑体 CN Bold" panose="020B0800000000000000" pitchFamily="34" charset="-122"/>
              <a:sym typeface="+mn-ea"/>
            </a:endParaRPr>
          </a:p>
        </p:txBody>
      </p:sp>
      <p:sp>
        <p:nvSpPr>
          <p:cNvPr id="45" name="矩形 44"/>
          <p:cNvSpPr/>
          <p:nvPr>
            <p:custDataLst>
              <p:tags r:id="rId16"/>
            </p:custDataLst>
          </p:nvPr>
        </p:nvSpPr>
        <p:spPr>
          <a:xfrm>
            <a:off x="4558030" y="3686175"/>
            <a:ext cx="1739265" cy="645160"/>
          </a:xfrm>
          <a:prstGeom prst="rect">
            <a:avLst/>
          </a:prstGeom>
        </p:spPr>
        <p:txBody>
          <a:bodyPr wrap="square">
            <a:spAutoFit/>
          </a:bodyPr>
          <a:lstStyle/>
          <a:p>
            <a:pPr algn="ctr"/>
            <a:r>
              <a:rPr lang="zh-CN" altLang="en-US"/>
              <a:t>抗美援朝如何巩固新生</a:t>
            </a:r>
            <a:r>
              <a:rPr lang="zh-CN" altLang="en-US"/>
              <a:t>政权？</a:t>
            </a:r>
            <a:endParaRPr lang="zh-CN" altLang="en-US"/>
          </a:p>
        </p:txBody>
      </p:sp>
      <p:sp>
        <p:nvSpPr>
          <p:cNvPr id="46" name="矩形 45"/>
          <p:cNvSpPr/>
          <p:nvPr>
            <p:custDataLst>
              <p:tags r:id="rId17"/>
            </p:custDataLst>
          </p:nvPr>
        </p:nvSpPr>
        <p:spPr>
          <a:xfrm>
            <a:off x="1730135" y="2711761"/>
            <a:ext cx="2565245" cy="645160"/>
          </a:xfrm>
          <a:prstGeom prst="rect">
            <a:avLst/>
          </a:prstGeom>
        </p:spPr>
        <p:txBody>
          <a:bodyPr wrap="square">
            <a:spAutoFit/>
          </a:bodyPr>
          <a:lstStyle/>
          <a:p>
            <a:pPr algn="ctr"/>
            <a:r>
              <a:rPr lang="zh-CN" altLang="en-US" dirty="0"/>
              <a:t>政权新生</a:t>
            </a:r>
            <a:endParaRPr lang="zh-CN" altLang="en-US" dirty="0"/>
          </a:p>
          <a:p>
            <a:pPr algn="ctr"/>
            <a:r>
              <a:rPr lang="en-US" altLang="zh-CN" dirty="0"/>
              <a:t>——</a:t>
            </a:r>
            <a:r>
              <a:rPr lang="zh-CN" altLang="en-US" dirty="0"/>
              <a:t>民主统一</a:t>
            </a:r>
            <a:r>
              <a:rPr lang="zh-CN" altLang="en-US" dirty="0"/>
              <a:t>梦</a:t>
            </a:r>
            <a:endParaRPr lang="zh-CN" altLang="en-US" dirty="0"/>
          </a:p>
        </p:txBody>
      </p:sp>
      <p:sp>
        <p:nvSpPr>
          <p:cNvPr id="47" name="矩形 46"/>
          <p:cNvSpPr/>
          <p:nvPr>
            <p:custDataLst>
              <p:tags r:id="rId18"/>
            </p:custDataLst>
          </p:nvPr>
        </p:nvSpPr>
        <p:spPr>
          <a:xfrm>
            <a:off x="1418590" y="3686175"/>
            <a:ext cx="2447925" cy="645160"/>
          </a:xfrm>
          <a:prstGeom prst="rect">
            <a:avLst/>
          </a:prstGeom>
        </p:spPr>
        <p:txBody>
          <a:bodyPr wrap="square">
            <a:spAutoFit/>
          </a:bodyPr>
          <a:lstStyle/>
          <a:p>
            <a:pPr algn="ctr"/>
            <a:r>
              <a:rPr lang="zh-CN" altLang="en-US"/>
              <a:t>民族独立与国家统一如何</a:t>
            </a:r>
            <a:r>
              <a:rPr lang="zh-CN" altLang="en-US"/>
              <a:t>体现？</a:t>
            </a:r>
            <a:endParaRPr lang="zh-CN" altLang="en-US"/>
          </a:p>
        </p:txBody>
      </p:sp>
      <p:sp>
        <p:nvSpPr>
          <p:cNvPr id="58" name="KSO_Shape"/>
          <p:cNvSpPr/>
          <p:nvPr>
            <p:custDataLst>
              <p:tags r:id="rId19"/>
            </p:custDataLst>
          </p:nvPr>
        </p:nvSpPr>
        <p:spPr>
          <a:xfrm>
            <a:off x="7312471" y="4675163"/>
            <a:ext cx="808424" cy="573982"/>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FFFFFF"/>
          </a:solidFill>
          <a:ln>
            <a:noFill/>
          </a:ln>
        </p:spPr>
        <p:style>
          <a:lnRef idx="2">
            <a:srgbClr val="E33C25">
              <a:shade val="50000"/>
            </a:srgbClr>
          </a:lnRef>
          <a:fillRef idx="1">
            <a:srgbClr val="E33C25"/>
          </a:fillRef>
          <a:effectRef idx="0">
            <a:srgbClr val="E33C25"/>
          </a:effectRef>
          <a:fontRef idx="minor">
            <a:srgbClr val="FFFFFF"/>
          </a:fontRef>
        </p:style>
        <p:txBody>
          <a:bodyPr anchor="ctr"/>
          <a:lstStyle>
            <a:defPPr>
              <a:defRPr lang="zh-CN"/>
            </a:defPPr>
            <a:lvl1pPr algn="l" rtl="0" eaLnBrk="0" fontAlgn="base" hangingPunct="0">
              <a:spcBef>
                <a:spcPct val="0"/>
              </a:spcBef>
              <a:spcAft>
                <a:spcPct val="0"/>
              </a:spcAft>
              <a:defRPr kern="1200">
                <a:solidFill>
                  <a:srgbClr val="FFFFFF"/>
                </a:solidFill>
                <a:latin typeface="+mn-lt"/>
                <a:ea typeface="+mn-ea"/>
                <a:cs typeface="+mn-cs"/>
              </a:defRPr>
            </a:lvl1pPr>
            <a:lvl2pPr marL="457200" algn="l" rtl="0" eaLnBrk="0" fontAlgn="base" hangingPunct="0">
              <a:spcBef>
                <a:spcPct val="0"/>
              </a:spcBef>
              <a:spcAft>
                <a:spcPct val="0"/>
              </a:spcAft>
              <a:defRPr kern="1200">
                <a:solidFill>
                  <a:srgbClr val="FFFFFF"/>
                </a:solidFill>
                <a:latin typeface="+mn-lt"/>
                <a:ea typeface="+mn-ea"/>
                <a:cs typeface="+mn-cs"/>
              </a:defRPr>
            </a:lvl2pPr>
            <a:lvl3pPr marL="914400" algn="l" rtl="0" eaLnBrk="0" fontAlgn="base" hangingPunct="0">
              <a:spcBef>
                <a:spcPct val="0"/>
              </a:spcBef>
              <a:spcAft>
                <a:spcPct val="0"/>
              </a:spcAft>
              <a:defRPr kern="1200">
                <a:solidFill>
                  <a:srgbClr val="FFFFFF"/>
                </a:solidFill>
                <a:latin typeface="+mn-lt"/>
                <a:ea typeface="+mn-ea"/>
                <a:cs typeface="+mn-cs"/>
              </a:defRPr>
            </a:lvl3pPr>
            <a:lvl4pPr marL="1371600" algn="l" rtl="0" eaLnBrk="0" fontAlgn="base" hangingPunct="0">
              <a:spcBef>
                <a:spcPct val="0"/>
              </a:spcBef>
              <a:spcAft>
                <a:spcPct val="0"/>
              </a:spcAft>
              <a:defRPr kern="1200">
                <a:solidFill>
                  <a:srgbClr val="FFFFFF"/>
                </a:solidFill>
                <a:latin typeface="+mn-lt"/>
                <a:ea typeface="+mn-ea"/>
                <a:cs typeface="+mn-cs"/>
              </a:defRPr>
            </a:lvl4pPr>
            <a:lvl5pPr marL="1828800" algn="l" rtl="0" eaLnBrk="0" fontAlgn="base" hangingPunct="0">
              <a:spcBef>
                <a:spcPct val="0"/>
              </a:spcBef>
              <a:spcAft>
                <a:spcPct val="0"/>
              </a:spcAft>
              <a:defRPr kern="1200">
                <a:solidFill>
                  <a:srgbClr val="FFFFFF"/>
                </a:solidFill>
                <a:latin typeface="+mn-lt"/>
                <a:ea typeface="+mn-ea"/>
                <a:cs typeface="+mn-cs"/>
              </a:defRPr>
            </a:lvl5pPr>
            <a:lvl6pPr marL="2286000" algn="l" defTabSz="914400" rtl="0" eaLnBrk="1" latinLnBrk="0" hangingPunct="1">
              <a:defRPr kern="1200">
                <a:solidFill>
                  <a:srgbClr val="FFFFFF"/>
                </a:solidFill>
                <a:latin typeface="+mn-lt"/>
                <a:ea typeface="+mn-ea"/>
                <a:cs typeface="+mn-cs"/>
              </a:defRPr>
            </a:lvl6pPr>
            <a:lvl7pPr marL="2743200" algn="l" defTabSz="914400" rtl="0" eaLnBrk="1" latinLnBrk="0" hangingPunct="1">
              <a:defRPr kern="1200">
                <a:solidFill>
                  <a:srgbClr val="FFFFFF"/>
                </a:solidFill>
                <a:latin typeface="+mn-lt"/>
                <a:ea typeface="+mn-ea"/>
                <a:cs typeface="+mn-cs"/>
              </a:defRPr>
            </a:lvl7pPr>
            <a:lvl8pPr marL="3200400" algn="l" defTabSz="914400" rtl="0" eaLnBrk="1" latinLnBrk="0" hangingPunct="1">
              <a:defRPr kern="1200">
                <a:solidFill>
                  <a:srgbClr val="FFFFFF"/>
                </a:solidFill>
                <a:latin typeface="+mn-lt"/>
                <a:ea typeface="+mn-ea"/>
                <a:cs typeface="+mn-cs"/>
              </a:defRPr>
            </a:lvl8pPr>
            <a:lvl9pPr marL="3657600" algn="l" defTabSz="914400" rtl="0" eaLnBrk="1" latinLnBrk="0" hangingPunct="1">
              <a:defRPr kern="1200">
                <a:solidFill>
                  <a:srgbClr val="FFFFFF"/>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 name="文本框 7"/>
          <p:cNvSpPr txBox="1"/>
          <p:nvPr/>
        </p:nvSpPr>
        <p:spPr>
          <a:xfrm>
            <a:off x="862330" y="1263015"/>
            <a:ext cx="7716520" cy="368300"/>
          </a:xfrm>
          <a:prstGeom prst="rect">
            <a:avLst/>
          </a:prstGeom>
          <a:noFill/>
        </p:spPr>
        <p:txBody>
          <a:bodyPr wrap="square" rtlCol="0">
            <a:spAutoFit/>
          </a:bodyPr>
          <a:p>
            <a:r>
              <a:rPr lang="zh-CN" altLang="en-US"/>
              <a:t>单元主问题：了解新中国成立及巩固新生政权的</a:t>
            </a:r>
            <a:r>
              <a:rPr lang="zh-CN" altLang="en-US"/>
              <a:t>措施。</a:t>
            </a:r>
            <a:endParaRPr lang="zh-CN" altLang="en-US"/>
          </a:p>
        </p:txBody>
      </p:sp>
      <p:sp>
        <p:nvSpPr>
          <p:cNvPr id="12" name="文本框 11"/>
          <p:cNvSpPr txBox="1"/>
          <p:nvPr/>
        </p:nvSpPr>
        <p:spPr>
          <a:xfrm>
            <a:off x="9062085" y="2709545"/>
            <a:ext cx="4064000" cy="645160"/>
          </a:xfrm>
          <a:prstGeom prst="rect">
            <a:avLst/>
          </a:prstGeom>
          <a:noFill/>
        </p:spPr>
        <p:txBody>
          <a:bodyPr wrap="square" rtlCol="0">
            <a:spAutoFit/>
          </a:bodyPr>
          <a:p>
            <a:r>
              <a:rPr lang="zh-CN" altLang="en-US"/>
              <a:t>五</a:t>
            </a:r>
            <a:r>
              <a:rPr lang="zh-CN" altLang="en-US"/>
              <a:t>星红旗</a:t>
            </a:r>
            <a:endParaRPr lang="zh-CN" altLang="en-US"/>
          </a:p>
          <a:p>
            <a:r>
              <a:rPr lang="en-US" altLang="zh-CN"/>
              <a:t>——</a:t>
            </a:r>
            <a:r>
              <a:rPr lang="zh-CN" altLang="en-US"/>
              <a:t>那一抹中国</a:t>
            </a:r>
            <a:r>
              <a:rPr lang="zh-CN" altLang="en-US"/>
              <a:t>红</a:t>
            </a:r>
            <a:endParaRPr lang="zh-CN" altLang="en-US"/>
          </a:p>
        </p:txBody>
      </p:sp>
      <p:sp>
        <p:nvSpPr>
          <p:cNvPr id="13" name="文本框 12"/>
          <p:cNvSpPr txBox="1"/>
          <p:nvPr/>
        </p:nvSpPr>
        <p:spPr>
          <a:xfrm>
            <a:off x="9062085" y="3742055"/>
            <a:ext cx="2462530" cy="645160"/>
          </a:xfrm>
          <a:prstGeom prst="rect">
            <a:avLst/>
          </a:prstGeom>
          <a:noFill/>
        </p:spPr>
        <p:txBody>
          <a:bodyPr wrap="square" rtlCol="0">
            <a:spAutoFit/>
          </a:bodyPr>
          <a:p>
            <a:r>
              <a:rPr lang="zh-CN" altLang="en-US"/>
              <a:t>本单元三个课时的关系如何，有何</a:t>
            </a:r>
            <a:r>
              <a:rPr lang="zh-CN" altLang="en-US"/>
              <a:t>影响？</a:t>
            </a:r>
            <a:endParaRPr lang="zh-CN" altLang="en-US"/>
          </a:p>
        </p:txBody>
      </p:sp>
      <p:sp>
        <p:nvSpPr>
          <p:cNvPr id="19" name="Freeform 13"/>
          <p:cNvSpPr/>
          <p:nvPr>
            <p:custDataLst>
              <p:tags r:id="rId20"/>
            </p:custDataLst>
          </p:nvPr>
        </p:nvSpPr>
        <p:spPr bwMode="auto">
          <a:xfrm>
            <a:off x="8468207" y="1828338"/>
            <a:ext cx="1631671" cy="593335"/>
          </a:xfrm>
          <a:custGeom>
            <a:avLst/>
            <a:gdLst>
              <a:gd name="T0" fmla="*/ 0 w 434"/>
              <a:gd name="T1" fmla="*/ 0 h 156"/>
              <a:gd name="T2" fmla="*/ 326 w 434"/>
              <a:gd name="T3" fmla="*/ 0 h 156"/>
              <a:gd name="T4" fmla="*/ 434 w 434"/>
              <a:gd name="T5" fmla="*/ 156 h 156"/>
              <a:gd name="T6" fmla="*/ 107 w 434"/>
              <a:gd name="T7" fmla="*/ 156 h 156"/>
              <a:gd name="T8" fmla="*/ 0 w 434"/>
              <a:gd name="T9" fmla="*/ 0 h 156"/>
            </a:gdLst>
            <a:ahLst/>
            <a:cxnLst>
              <a:cxn ang="0">
                <a:pos x="T0" y="T1"/>
              </a:cxn>
              <a:cxn ang="0">
                <a:pos x="T2" y="T3"/>
              </a:cxn>
              <a:cxn ang="0">
                <a:pos x="T4" y="T5"/>
              </a:cxn>
              <a:cxn ang="0">
                <a:pos x="T6" y="T7"/>
              </a:cxn>
              <a:cxn ang="0">
                <a:pos x="T8" y="T9"/>
              </a:cxn>
            </a:cxnLst>
            <a:rect l="0" t="0" r="r" b="b"/>
            <a:pathLst>
              <a:path w="434" h="156">
                <a:moveTo>
                  <a:pt x="0" y="0"/>
                </a:moveTo>
                <a:cubicBezTo>
                  <a:pt x="108" y="0"/>
                  <a:pt x="217" y="0"/>
                  <a:pt x="326" y="0"/>
                </a:cubicBezTo>
                <a:cubicBezTo>
                  <a:pt x="362" y="52"/>
                  <a:pt x="398" y="104"/>
                  <a:pt x="434" y="156"/>
                </a:cubicBezTo>
                <a:cubicBezTo>
                  <a:pt x="325" y="156"/>
                  <a:pt x="216" y="156"/>
                  <a:pt x="107" y="156"/>
                </a:cubicBezTo>
                <a:cubicBezTo>
                  <a:pt x="71" y="104"/>
                  <a:pt x="35" y="52"/>
                  <a:pt x="0" y="0"/>
                </a:cubicBezTo>
                <a:close/>
              </a:path>
            </a:pathLst>
          </a:custGeom>
          <a:solidFill>
            <a:srgbClr val="E33C25"/>
          </a:solidFill>
          <a:ln>
            <a:noFill/>
          </a:ln>
        </p:spPr>
        <p:txBody>
          <a:bodyPr vert="horz" wrap="square" lIns="91440" tIns="45720" rIns="91440" bIns="45720" numCol="1" anchor="t" anchorCtr="0" compatLnSpc="1"/>
          <a:p>
            <a:pPr algn="ctr"/>
            <a:r>
              <a:rPr lang="zh-CN" altLang="en-US" sz="2000"/>
              <a:t>课时</a:t>
            </a:r>
            <a:r>
              <a:rPr lang="en-US" altLang="zh-CN" sz="2000"/>
              <a:t>4</a:t>
            </a:r>
            <a:endParaRPr lang="en-US" altLang="zh-CN"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6" grpId="0" bldLvl="0" animBg="1"/>
      <p:bldP spid="5" grpId="0" bldLvl="0" animBg="1"/>
      <p:bldP spid="4" grpId="1" animBg="1"/>
      <p:bldP spid="26" grpId="1"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915" y="66040"/>
            <a:ext cx="10515600" cy="1325563"/>
          </a:xfrm>
        </p:spPr>
        <p:txBody>
          <a:bodyPr/>
          <a:p>
            <a:r>
              <a:rPr lang="zh-CN" altLang="en-US">
                <a:sym typeface="+mn-ea"/>
              </a:rPr>
              <a:t>大单元设计</a:t>
            </a:r>
            <a:br>
              <a:rPr lang="zh-CN" altLang="en-US"/>
            </a:br>
            <a:r>
              <a:rPr lang="en-US" altLang="zh-CN">
                <a:sym typeface="+mn-ea"/>
              </a:rPr>
              <a:t>——</a:t>
            </a:r>
            <a:r>
              <a:rPr lang="zh-CN" altLang="en-US">
                <a:sym typeface="+mn-ea"/>
              </a:rPr>
              <a:t>整体构思第</a:t>
            </a:r>
            <a:r>
              <a:rPr lang="zh-CN" altLang="en-US">
                <a:sym typeface="+mn-ea"/>
              </a:rPr>
              <a:t>二轮设计</a:t>
            </a:r>
            <a:endParaRPr lang="zh-CN" altLang="en-US"/>
          </a:p>
        </p:txBody>
      </p:sp>
      <p:sp>
        <p:nvSpPr>
          <p:cNvPr id="3" name="内容占位符 2"/>
          <p:cNvSpPr>
            <a:spLocks noGrp="1"/>
          </p:cNvSpPr>
          <p:nvPr>
            <p:ph idx="1"/>
          </p:nvPr>
        </p:nvSpPr>
        <p:spPr/>
        <p:txBody>
          <a:bodyPr/>
          <a:p>
            <a:endParaRPr lang="zh-CN" altLang="en-US"/>
          </a:p>
        </p:txBody>
      </p:sp>
      <p:pic>
        <p:nvPicPr>
          <p:cNvPr id="43" name="图片 1"/>
          <p:cNvPicPr>
            <a:picLocks noChangeAspect="1"/>
          </p:cNvPicPr>
          <p:nvPr/>
        </p:nvPicPr>
        <p:blipFill>
          <a:blip r:embed="rId1"/>
          <a:srcRect r="467"/>
          <a:stretch>
            <a:fillRect/>
          </a:stretch>
        </p:blipFill>
        <p:spPr>
          <a:xfrm>
            <a:off x="482600" y="1391920"/>
            <a:ext cx="8486775" cy="4615815"/>
          </a:xfrm>
          <a:prstGeom prst="rect">
            <a:avLst/>
          </a:prstGeom>
          <a:noFill/>
          <a:ln>
            <a:noFill/>
          </a:ln>
        </p:spPr>
      </p:pic>
      <p:sp>
        <p:nvSpPr>
          <p:cNvPr id="100" name="文本框 99"/>
          <p:cNvSpPr txBox="1"/>
          <p:nvPr/>
        </p:nvSpPr>
        <p:spPr>
          <a:xfrm>
            <a:off x="8818245" y="1061720"/>
            <a:ext cx="3373755" cy="5796280"/>
          </a:xfrm>
          <a:prstGeom prst="rect">
            <a:avLst/>
          </a:prstGeom>
          <a:noFill/>
          <a:ln w="9525">
            <a:noFill/>
          </a:ln>
        </p:spPr>
        <p:txBody>
          <a:bodyPr wrap="square">
            <a:noAutofit/>
          </a:bodyPr>
          <a:p>
            <a:pPr indent="0"/>
            <a:r>
              <a:rPr lang="zh-CN" b="0">
                <a:ea typeface="宋体" panose="02010600030101010101" pitchFamily="2" charset="-122"/>
              </a:rPr>
              <a:t>单元主题的</a:t>
            </a:r>
            <a:r>
              <a:rPr lang="zh-CN" b="0">
                <a:ea typeface="宋体" panose="02010600030101010101" pitchFamily="2" charset="-122"/>
              </a:rPr>
              <a:t>构思：从人民视角，重点选取了中国梦的实现的角度作为课魂搭建大概念知识框架，了解中国共产党如何带领中国人民实现民主独立梦、和平安定梦、耕者有其田梦，即通过开国大典实现民族的独立梦想，通过抗美援朝，实现国家的和平安定梦想，通过土地改革，实现农民千百年以来的耕者有其田梦想，感受人民对新生共和国的热爱之情。进行单元知识的整合，引导学生用辩证唯物主义、历史唯物主义角度从整个中华文明史出发来感受新中国的伟大，利于增强学生的爱国情怀，感悟国家建设和发展的初心，故定主题为“扬帆起航共筑梦 点亮民族初心灯”</a:t>
            </a:r>
            <a:endParaRPr lang="zh-CN" altLang="en-US" b="0">
              <a:ea typeface="宋体" panose="02010600030101010101" pitchFamily="2" charset="-122"/>
            </a:endParaRPr>
          </a:p>
        </p:txBody>
      </p:sp>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7700" y="258445"/>
            <a:ext cx="10515600" cy="828040"/>
          </a:xfrm>
        </p:spPr>
        <p:txBody>
          <a:bodyPr/>
          <a:p>
            <a:r>
              <a:rPr lang="zh-CN" altLang="en-US"/>
              <a:t>三、一棹春风一叶舟，一纶茧缕一轻钩  </a:t>
            </a:r>
            <a:endParaRPr lang="zh-CN" altLang="en-US"/>
          </a:p>
        </p:txBody>
      </p:sp>
      <p:sp>
        <p:nvSpPr>
          <p:cNvPr id="5" name="矩形 4"/>
          <p:cNvSpPr/>
          <p:nvPr>
            <p:custDataLst>
              <p:tags r:id="rId1"/>
            </p:custDataLst>
          </p:nvPr>
        </p:nvSpPr>
        <p:spPr>
          <a:xfrm>
            <a:off x="3969520" y="2389121"/>
            <a:ext cx="3567669" cy="968508"/>
          </a:xfrm>
          <a:prstGeom prst="rect">
            <a:avLst/>
          </a:prstGeom>
        </p:spPr>
        <p:txBody>
          <a:bodyPr wrap="square" anchor="ctr" anchorCtr="0">
            <a:normAutofit/>
          </a:bodyPr>
          <a:p>
            <a:pPr algn="just">
              <a:lnSpc>
                <a:spcPct val="120000"/>
              </a:lnSpc>
            </a:pPr>
            <a:r>
              <a:rPr lang="zh-CN" altLang="en-US" sz="2000" kern="0" dirty="0">
                <a:solidFill>
                  <a:srgbClr val="008CC4"/>
                </a:solidFill>
                <a:latin typeface="Arial" panose="020B0604020202020204" pitchFamily="34" charset="0"/>
                <a:cs typeface="Arial" panose="020B0604020202020204" pitchFamily="34" charset="0"/>
              </a:rPr>
              <a:t>本</a:t>
            </a:r>
            <a:r>
              <a:rPr lang="da-DK" altLang="zh-CN" sz="2000" kern="0" dirty="0">
                <a:solidFill>
                  <a:srgbClr val="008CC4"/>
                </a:solidFill>
                <a:latin typeface="Arial" panose="020B0604020202020204" pitchFamily="34" charset="0"/>
                <a:cs typeface="Arial" panose="020B0604020202020204" pitchFamily="34" charset="0"/>
              </a:rPr>
              <a:t>单元教学设计</a:t>
            </a:r>
            <a:r>
              <a:rPr lang="zh-CN" altLang="en-US" sz="2000" kern="0" dirty="0">
                <a:solidFill>
                  <a:srgbClr val="008CC4"/>
                </a:solidFill>
                <a:latin typeface="Arial" panose="020B0604020202020204" pitchFamily="34" charset="0"/>
                <a:cs typeface="Arial" panose="020B0604020202020204" pitchFamily="34" charset="0"/>
              </a:rPr>
              <a:t>应用</a:t>
            </a:r>
            <a:r>
              <a:rPr lang="da-DK" altLang="zh-CN" sz="2000" kern="0" dirty="0">
                <a:solidFill>
                  <a:srgbClr val="008CC4"/>
                </a:solidFill>
                <a:latin typeface="Arial" panose="020B0604020202020204" pitchFamily="34" charset="0"/>
                <a:cs typeface="Arial" panose="020B0604020202020204" pitchFamily="34" charset="0"/>
              </a:rPr>
              <a:t>理念 </a:t>
            </a:r>
            <a:endParaRPr lang="da-DK" altLang="zh-CN" sz="2000" kern="0" dirty="0">
              <a:solidFill>
                <a:srgbClr val="008CC4"/>
              </a:solidFill>
              <a:latin typeface="Arial" panose="020B0604020202020204" pitchFamily="34" charset="0"/>
              <a:cs typeface="Arial" panose="020B0604020202020204" pitchFamily="34" charset="0"/>
            </a:endParaRPr>
          </a:p>
        </p:txBody>
      </p:sp>
      <p:cxnSp>
        <p:nvCxnSpPr>
          <p:cNvPr id="6" name="直接箭头连接符 5"/>
          <p:cNvCxnSpPr/>
          <p:nvPr>
            <p:custDataLst>
              <p:tags r:id="rId2"/>
            </p:custDataLst>
          </p:nvPr>
        </p:nvCxnSpPr>
        <p:spPr>
          <a:xfrm>
            <a:off x="4650712" y="3927020"/>
            <a:ext cx="1" cy="666900"/>
          </a:xfrm>
          <a:prstGeom prst="straightConnector1">
            <a:avLst/>
          </a:prstGeom>
          <a:ln w="38100">
            <a:solidFill>
              <a:sysClr val="window" lastClr="FFFFFF">
                <a:lumMod val="50000"/>
              </a:sysClr>
            </a:solidFill>
            <a:headEnd w="lg" len="lg"/>
            <a:tailEnd type="triangle"/>
          </a:ln>
        </p:spPr>
        <p:style>
          <a:lnRef idx="1">
            <a:srgbClr val="5B9BD5"/>
          </a:lnRef>
          <a:fillRef idx="0">
            <a:srgbClr val="5B9BD5"/>
          </a:fillRef>
          <a:effectRef idx="0">
            <a:srgbClr val="5B9BD5"/>
          </a:effectRef>
          <a:fontRef idx="minor">
            <a:sysClr val="windowText" lastClr="000000"/>
          </a:fontRef>
        </p:style>
      </p:cxnSp>
      <p:sp>
        <p:nvSpPr>
          <p:cNvPr id="9" name="波形 8"/>
          <p:cNvSpPr/>
          <p:nvPr>
            <p:custDataLst>
              <p:tags r:id="rId3"/>
            </p:custDataLst>
          </p:nvPr>
        </p:nvSpPr>
        <p:spPr>
          <a:xfrm>
            <a:off x="1253209" y="4638552"/>
            <a:ext cx="2106755" cy="1490956"/>
          </a:xfrm>
          <a:prstGeom prst="wave">
            <a:avLst/>
          </a:prstGeom>
          <a:solidFill>
            <a:srgbClr val="008CC4"/>
          </a:solid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chorCtr="0">
            <a:normAutofit fontScale="90000"/>
          </a:bodyPr>
          <a:p>
            <a:pPr algn="ctr"/>
            <a:r>
              <a:rPr lang="zh-CN" altLang="en-US" dirty="0">
                <a:solidFill>
                  <a:sysClr val="window" lastClr="FFFFFF"/>
                </a:solidFill>
              </a:rPr>
              <a:t>基于新课标中关于大单于教学设计的理念</a:t>
            </a:r>
            <a:endParaRPr lang="zh-CN" altLang="en-US" dirty="0">
              <a:solidFill>
                <a:sysClr val="window" lastClr="FFFFFF"/>
              </a:solidFill>
            </a:endParaRPr>
          </a:p>
        </p:txBody>
      </p:sp>
      <p:sp>
        <p:nvSpPr>
          <p:cNvPr id="10" name="波形 9"/>
          <p:cNvSpPr/>
          <p:nvPr>
            <p:custDataLst>
              <p:tags r:id="rId4"/>
            </p:custDataLst>
          </p:nvPr>
        </p:nvSpPr>
        <p:spPr>
          <a:xfrm>
            <a:off x="3776555" y="4638552"/>
            <a:ext cx="1673878" cy="1490956"/>
          </a:xfrm>
          <a:prstGeom prst="wave">
            <a:avLst/>
          </a:prstGeom>
          <a:solidFill>
            <a:srgbClr val="008CC4"/>
          </a:solid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chorCtr="0">
            <a:normAutofit/>
          </a:bodyPr>
          <a:p>
            <a:pPr algn="ctr"/>
            <a:r>
              <a:rPr lang="zh-CN" altLang="en-US" dirty="0">
                <a:solidFill>
                  <a:sysClr val="window" lastClr="FFFFFF"/>
                </a:solidFill>
              </a:rPr>
              <a:t>基于理解为先的UbD理论</a:t>
            </a:r>
            <a:endParaRPr lang="zh-CN" altLang="en-US" dirty="0">
              <a:solidFill>
                <a:sysClr val="window" lastClr="FFFFFF"/>
              </a:solidFill>
            </a:endParaRPr>
          </a:p>
        </p:txBody>
      </p:sp>
      <p:sp>
        <p:nvSpPr>
          <p:cNvPr id="11" name="波形 10"/>
          <p:cNvSpPr/>
          <p:nvPr>
            <p:custDataLst>
              <p:tags r:id="rId5"/>
            </p:custDataLst>
          </p:nvPr>
        </p:nvSpPr>
        <p:spPr>
          <a:xfrm>
            <a:off x="5863270" y="4638552"/>
            <a:ext cx="1673878" cy="1490956"/>
          </a:xfrm>
          <a:prstGeom prst="wave">
            <a:avLst/>
          </a:prstGeom>
          <a:solidFill>
            <a:srgbClr val="008CC4"/>
          </a:solid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chorCtr="0">
            <a:normAutofit/>
          </a:bodyPr>
          <a:p>
            <a:pPr algn="ctr"/>
            <a:r>
              <a:rPr lang="zh-CN" altLang="en-US" dirty="0">
                <a:solidFill>
                  <a:sysClr val="window" lastClr="FFFFFF"/>
                </a:solidFill>
              </a:rPr>
              <a:t>“融和”课程理念 </a:t>
            </a:r>
            <a:endParaRPr lang="zh-CN" altLang="en-US" dirty="0">
              <a:solidFill>
                <a:sysClr val="window" lastClr="FFFFFF"/>
              </a:solidFill>
            </a:endParaRPr>
          </a:p>
        </p:txBody>
      </p:sp>
      <p:sp>
        <p:nvSpPr>
          <p:cNvPr id="12" name="波形 11"/>
          <p:cNvSpPr/>
          <p:nvPr>
            <p:custDataLst>
              <p:tags r:id="rId6"/>
            </p:custDataLst>
          </p:nvPr>
        </p:nvSpPr>
        <p:spPr>
          <a:xfrm>
            <a:off x="7949984" y="4638552"/>
            <a:ext cx="1673878" cy="1490956"/>
          </a:xfrm>
          <a:prstGeom prst="wave">
            <a:avLst/>
          </a:prstGeom>
          <a:solidFill>
            <a:srgbClr val="008CC4"/>
          </a:solid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chorCtr="0">
            <a:normAutofit/>
          </a:bodyPr>
          <a:p>
            <a:pPr algn="ctr"/>
            <a:r>
              <a:rPr lang="da-DK" altLang="zh-CN" kern="0">
                <a:solidFill>
                  <a:sysClr val="window" lastClr="FFFFFF"/>
                </a:solidFill>
                <a:latin typeface="Arial" panose="020B0604020202020204" pitchFamily="34" charset="0"/>
                <a:cs typeface="Arial" panose="020B0604020202020204" pitchFamily="34" charset="0"/>
              </a:rPr>
              <a:t>基于“以生为本”的教学理念  </a:t>
            </a:r>
            <a:endParaRPr lang="zh-CN" altLang="en-US" dirty="0">
              <a:solidFill>
                <a:sysClr val="window" lastClr="FFFFFF"/>
              </a:solidFill>
            </a:endParaRPr>
          </a:p>
        </p:txBody>
      </p:sp>
      <p:grpSp>
        <p:nvGrpSpPr>
          <p:cNvPr id="13" name="组合 12"/>
          <p:cNvGrpSpPr/>
          <p:nvPr>
            <p:custDataLst>
              <p:tags r:id="rId7"/>
            </p:custDataLst>
          </p:nvPr>
        </p:nvGrpSpPr>
        <p:grpSpPr>
          <a:xfrm rot="10800000">
            <a:off x="2527127" y="3230312"/>
            <a:ext cx="6264470" cy="1355121"/>
            <a:chOff x="3467099" y="3350313"/>
            <a:chExt cx="5257804" cy="1205872"/>
          </a:xfrm>
        </p:grpSpPr>
        <p:cxnSp>
          <p:nvCxnSpPr>
            <p:cNvPr id="14" name="肘形连接符 13"/>
            <p:cNvCxnSpPr/>
            <p:nvPr>
              <p:custDataLst>
                <p:tags r:id="rId8"/>
              </p:custDataLst>
            </p:nvPr>
          </p:nvCxnSpPr>
          <p:spPr>
            <a:xfrm rot="16200000" flipV="1">
              <a:off x="4178614" y="2638798"/>
              <a:ext cx="1205871" cy="2628902"/>
            </a:xfrm>
            <a:prstGeom prst="bentConnector3">
              <a:avLst/>
            </a:prstGeom>
            <a:ln w="38100">
              <a:solidFill>
                <a:sysClr val="window" lastClr="FFFFFF">
                  <a:lumMod val="50000"/>
                </a:sysClr>
              </a:solidFill>
              <a:tailEnd type="triangle"/>
            </a:ln>
          </p:spPr>
          <p:style>
            <a:lnRef idx="1">
              <a:srgbClr val="5B9BD5"/>
            </a:lnRef>
            <a:fillRef idx="0">
              <a:srgbClr val="5B9BD5"/>
            </a:fillRef>
            <a:effectRef idx="0">
              <a:srgbClr val="5B9BD5"/>
            </a:effectRef>
            <a:fontRef idx="minor">
              <a:sysClr val="windowText" lastClr="000000"/>
            </a:fontRef>
          </p:style>
        </p:cxnSp>
        <p:cxnSp>
          <p:nvCxnSpPr>
            <p:cNvPr id="15" name="肘形连接符 14"/>
            <p:cNvCxnSpPr/>
            <p:nvPr>
              <p:custDataLst>
                <p:tags r:id="rId9"/>
              </p:custDataLst>
            </p:nvPr>
          </p:nvCxnSpPr>
          <p:spPr>
            <a:xfrm rot="5400000" flipH="1" flipV="1">
              <a:off x="6807516" y="2638798"/>
              <a:ext cx="1205871" cy="2628903"/>
            </a:xfrm>
            <a:prstGeom prst="bentConnector3">
              <a:avLst/>
            </a:prstGeom>
            <a:ln w="38100">
              <a:solidFill>
                <a:sysClr val="window" lastClr="FFFFFF">
                  <a:lumMod val="50000"/>
                </a:sysClr>
              </a:solidFill>
              <a:tailEnd type="triangle"/>
            </a:ln>
          </p:spPr>
          <p:style>
            <a:lnRef idx="1">
              <a:srgbClr val="5B9BD5"/>
            </a:lnRef>
            <a:fillRef idx="0">
              <a:srgbClr val="5B9BD5"/>
            </a:fillRef>
            <a:effectRef idx="0">
              <a:srgbClr val="5B9BD5"/>
            </a:effectRef>
            <a:fontRef idx="minor">
              <a:sysClr val="windowText" lastClr="000000"/>
            </a:fontRef>
          </p:style>
        </p:cxnSp>
      </p:grpSp>
      <p:cxnSp>
        <p:nvCxnSpPr>
          <p:cNvPr id="20" name="直接箭头连接符 19"/>
          <p:cNvCxnSpPr/>
          <p:nvPr>
            <p:custDataLst>
              <p:tags r:id="rId10"/>
            </p:custDataLst>
          </p:nvPr>
        </p:nvCxnSpPr>
        <p:spPr>
          <a:xfrm>
            <a:off x="6709749" y="3932826"/>
            <a:ext cx="1" cy="666900"/>
          </a:xfrm>
          <a:prstGeom prst="straightConnector1">
            <a:avLst/>
          </a:prstGeom>
          <a:ln w="38100">
            <a:solidFill>
              <a:sysClr val="window" lastClr="FFFFFF">
                <a:lumMod val="50000"/>
              </a:sysClr>
            </a:solidFill>
            <a:headEnd w="lg" len="lg"/>
            <a:tailEnd type="triangle"/>
          </a:ln>
        </p:spPr>
        <p:style>
          <a:lnRef idx="1">
            <a:srgbClr val="5B9BD5"/>
          </a:lnRef>
          <a:fillRef idx="0">
            <a:srgbClr val="5B9BD5"/>
          </a:fillRef>
          <a:effectRef idx="0">
            <a:srgbClr val="5B9BD5"/>
          </a:effectRef>
          <a:fontRef idx="minor">
            <a:sysClr val="windowText" lastClr="000000"/>
          </a:fontRef>
        </p:style>
      </p:cxnSp>
      <p:grpSp>
        <p:nvGrpSpPr>
          <p:cNvPr id="16" name="组合 15"/>
          <p:cNvGrpSpPr/>
          <p:nvPr>
            <p:custDataLst>
              <p:tags r:id="rId11"/>
            </p:custDataLst>
          </p:nvPr>
        </p:nvGrpSpPr>
        <p:grpSpPr>
          <a:xfrm rot="0">
            <a:off x="709171" y="1034835"/>
            <a:ext cx="9144001" cy="1066802"/>
            <a:chOff x="-1" y="-19052"/>
            <a:chExt cx="9144001" cy="1066802"/>
          </a:xfrm>
        </p:grpSpPr>
        <p:pic>
          <p:nvPicPr>
            <p:cNvPr id="17" name="Picture 4"/>
            <p:cNvPicPr>
              <a:picLocks noChangeAspect="1" noChangeArrowheads="1"/>
            </p:cNvPicPr>
            <p:nvPr>
              <p:custDataLst>
                <p:tags r:id="rId12"/>
              </p:custDataLst>
            </p:nvPr>
          </p:nvPicPr>
          <p:blipFill rotWithShape="1">
            <a:blip r:embed="rId13">
              <a:extLst>
                <a:ext uri="{28A0092B-C50C-407E-A947-70E740481C1C}">
                  <a14:useLocalDpi xmlns:a14="http://schemas.microsoft.com/office/drawing/2010/main" val="0"/>
                </a:ext>
              </a:extLst>
            </a:blip>
            <a:srcRect l="2384" t="32600" r="5204" b="45000"/>
            <a:stretch>
              <a:fillRect/>
            </a:stretch>
          </p:blipFill>
          <p:spPr bwMode="auto">
            <a:xfrm>
              <a:off x="-1" y="-19051"/>
              <a:ext cx="9144001"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custDataLst>
                <p:tags r:id="rId14"/>
              </p:custDataLst>
            </p:nvPr>
          </p:nvSpPr>
          <p:spPr>
            <a:xfrm>
              <a:off x="-1" y="-19052"/>
              <a:ext cx="9144001" cy="1066801"/>
            </a:xfrm>
            <a:prstGeom prst="rect">
              <a:avLst/>
            </a:prstGeom>
            <a:solidFill>
              <a:srgbClr val="008CC4">
                <a:alpha val="69804"/>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sz="2400"/>
            </a:p>
          </p:txBody>
        </p:sp>
      </p:grpSp>
      <p:sp>
        <p:nvSpPr>
          <p:cNvPr id="19" name="文本框 18"/>
          <p:cNvSpPr txBox="1"/>
          <p:nvPr>
            <p:custDataLst>
              <p:tags r:id="rId15"/>
            </p:custDataLst>
          </p:nvPr>
        </p:nvSpPr>
        <p:spPr>
          <a:xfrm>
            <a:off x="939833" y="1086522"/>
            <a:ext cx="8288972" cy="796011"/>
          </a:xfrm>
          <a:prstGeom prst="rect">
            <a:avLst/>
          </a:prstGeom>
          <a:ln>
            <a:solidFill>
              <a:srgbClr val="0080B2"/>
            </a:solidFill>
          </a:ln>
        </p:spPr>
        <p:txBody>
          <a:bodyPr vert="horz" lIns="91440" tIns="45720" rIns="91440" bIns="45720" rtlCol="0" anchor="ctr">
            <a:normAutofit fontScale="70000"/>
          </a:bodyPr>
          <a:lstStyle>
            <a:defPPr>
              <a:defRPr lang="zh-CN"/>
            </a:defPPr>
            <a:lvl1pPr defTabSz="685800">
              <a:lnSpc>
                <a:spcPct val="90000"/>
              </a:lnSpc>
              <a:spcBef>
                <a:spcPct val="0"/>
              </a:spcBef>
              <a:buNone/>
              <a:defRPr sz="3600" b="1" i="0" baseline="0">
                <a:solidFill>
                  <a:sysClr val="window" lastClr="FFFFFF"/>
                </a:solidFill>
                <a:effectLst/>
                <a:latin typeface="Calibri Light" panose="020F0302020204030204" charset="0"/>
                <a:ea typeface="+mn-ea"/>
                <a:cs typeface="+mn-ea"/>
              </a:defRPr>
            </a:lvl1pPr>
          </a:lstStyle>
          <a:p>
            <a:r>
              <a:rPr lang="zh-CN" altLang="en-US" dirty="0">
                <a:latin typeface="Arial" panose="020B0604020202020204" pitchFamily="34" charset="0"/>
                <a:cs typeface="Arial" panose="020B0604020202020204" pitchFamily="34" charset="0"/>
              </a:rPr>
              <a:t>（一）洗尽铅华始见金，褪尽浮华寻本真——理念导向</a:t>
            </a:r>
            <a:endParaRPr lang="zh-CN" alt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nSpc>
                <a:spcPct val="150000"/>
              </a:lnSpc>
            </a:pPr>
            <a:r>
              <a:rPr lang="zh-CN" altLang="en-US" dirty="0">
                <a:latin typeface="Arial" panose="020B0604020202020204" pitchFamily="34" charset="0"/>
                <a:cs typeface="Arial" panose="020B0604020202020204" pitchFamily="34" charset="0"/>
                <a:sym typeface="+mn-ea"/>
              </a:rPr>
              <a:t>（一）洗尽铅华始见金，褪尽浮华寻本真——理念导向</a:t>
            </a:r>
            <a:br>
              <a:rPr lang="zh-CN" altLang="en-US" dirty="0">
                <a:latin typeface="Arial" panose="020B0604020202020204" pitchFamily="34" charset="0"/>
                <a:cs typeface="Arial" panose="020B0604020202020204" pitchFamily="34" charset="0"/>
                <a:sym typeface="+mn-ea"/>
              </a:rPr>
            </a:br>
            <a:r>
              <a:rPr lang="en-US" altLang="zh-CN">
                <a:sym typeface="+mn-ea"/>
              </a:rPr>
              <a:t>1.</a:t>
            </a:r>
            <a:r>
              <a:rPr lang="zh-CN" altLang="en-US">
                <a:sym typeface="+mn-ea"/>
              </a:rPr>
              <a:t>课标引领构新课</a:t>
            </a:r>
            <a:r>
              <a:rPr lang="en-US" altLang="zh-CN">
                <a:sym typeface="+mn-ea"/>
              </a:rPr>
              <a:t>——</a:t>
            </a:r>
            <a:r>
              <a:rPr lang="zh-CN" altLang="en-US">
                <a:sym typeface="+mn-ea"/>
              </a:rPr>
              <a:t>以第</a:t>
            </a:r>
            <a:r>
              <a:rPr lang="en-US" altLang="zh-CN">
                <a:sym typeface="+mn-ea"/>
              </a:rPr>
              <a:t>4</a:t>
            </a:r>
            <a:r>
              <a:rPr lang="zh-CN" altLang="en-US">
                <a:sym typeface="+mn-ea"/>
              </a:rPr>
              <a:t>课时复习课</a:t>
            </a:r>
            <a:r>
              <a:rPr lang="zh-CN" altLang="en-US">
                <a:sym typeface="+mn-ea"/>
              </a:rPr>
              <a:t>为例</a:t>
            </a:r>
            <a:endParaRPr lang="zh-CN" altLang="en-US">
              <a:sym typeface="+mn-ea"/>
            </a:endParaRPr>
          </a:p>
        </p:txBody>
      </p:sp>
      <p:sp>
        <p:nvSpPr>
          <p:cNvPr id="100" name="文本框 99"/>
          <p:cNvSpPr txBox="1"/>
          <p:nvPr/>
        </p:nvSpPr>
        <p:spPr>
          <a:xfrm>
            <a:off x="701675" y="1617980"/>
            <a:ext cx="2742565" cy="2447273"/>
          </a:xfrm>
          <a:prstGeom prst="ellipse">
            <a:avLst/>
          </a:prstGeom>
          <a:noFill/>
          <a:ln w="12700" cmpd="sng">
            <a:solidFill>
              <a:srgbClr val="FF3300"/>
            </a:solidFill>
            <a:prstDash val="solid"/>
          </a:ln>
        </p:spPr>
        <p:txBody>
          <a:bodyPr wrap="square">
            <a:spAutoFit/>
          </a:bodyPr>
          <a:p>
            <a:pPr indent="0"/>
            <a:r>
              <a:rPr lang="zh-CN" b="0">
                <a:ea typeface="宋体" panose="02010600030101010101" pitchFamily="2" charset="-122"/>
              </a:rPr>
              <a:t>大问题：</a:t>
            </a:r>
            <a:endParaRPr lang="zh-CN" b="0">
              <a:ea typeface="宋体" panose="02010600030101010101" pitchFamily="2" charset="-122"/>
            </a:endParaRPr>
          </a:p>
          <a:p>
            <a:pPr indent="0"/>
            <a:r>
              <a:rPr lang="zh-CN" b="0">
                <a:ea typeface="宋体" panose="02010600030101010101" pitchFamily="2" charset="-122"/>
              </a:rPr>
              <a:t>“新中国成立初期中国共产党是怎样与人民一起共筑民族独立、人民民主的梦想”</a:t>
            </a:r>
            <a:endParaRPr lang="zh-CN" altLang="en-US" b="0">
              <a:ea typeface="宋体" panose="02010600030101010101" pitchFamily="2" charset="-122"/>
            </a:endParaRPr>
          </a:p>
        </p:txBody>
      </p:sp>
      <p:sp>
        <p:nvSpPr>
          <p:cNvPr id="5" name="文本框 4"/>
          <p:cNvSpPr txBox="1"/>
          <p:nvPr/>
        </p:nvSpPr>
        <p:spPr>
          <a:xfrm>
            <a:off x="474345" y="4065270"/>
            <a:ext cx="319786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p>
            <a:r>
              <a:rPr lang="zh-CN" altLang="en-US">
                <a:sym typeface="+mn-ea"/>
              </a:rPr>
              <a:t>不忘初心——重温建国大业梦</a:t>
            </a:r>
            <a:endParaRPr lang="zh-CN" altLang="en-US"/>
          </a:p>
        </p:txBody>
      </p:sp>
      <p:sp>
        <p:nvSpPr>
          <p:cNvPr id="6" name="文本框 5"/>
          <p:cNvSpPr txBox="1"/>
          <p:nvPr/>
        </p:nvSpPr>
        <p:spPr>
          <a:xfrm>
            <a:off x="4100830" y="2485390"/>
            <a:ext cx="4373880" cy="36830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lvl="0">
              <a:lnSpc>
                <a:spcPct val="100000"/>
              </a:lnSpc>
              <a:spcBef>
                <a:spcPct val="0"/>
              </a:spcBef>
              <a:spcAft>
                <a:spcPct val="35000"/>
              </a:spcAft>
            </a:pPr>
            <a:r>
              <a:rPr lang="zh-CN" altLang="en-US">
                <a:sym typeface="+mn-ea"/>
              </a:rPr>
              <a:t>构建历史时空——新民主主义革命启新篇</a:t>
            </a:r>
            <a:endParaRPr lang="zh-CN" altLang="en-US">
              <a:sym typeface="+mn-ea"/>
            </a:endParaRPr>
          </a:p>
        </p:txBody>
      </p:sp>
      <p:sp>
        <p:nvSpPr>
          <p:cNvPr id="7" name="文本框 6"/>
          <p:cNvSpPr txBox="1"/>
          <p:nvPr/>
        </p:nvSpPr>
        <p:spPr>
          <a:xfrm>
            <a:off x="4112895" y="3481705"/>
            <a:ext cx="4077335" cy="36830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lang="zh-CN" altLang="en-US">
                <a:sym typeface="+mn-ea"/>
              </a:rPr>
              <a:t>解读图片资料——追梦人书写新时代</a:t>
            </a:r>
            <a:endParaRPr lang="zh-CN" altLang="en-US">
              <a:sym typeface="+mn-ea"/>
            </a:endParaRPr>
          </a:p>
        </p:txBody>
      </p:sp>
      <p:sp>
        <p:nvSpPr>
          <p:cNvPr id="8" name="文本框 7"/>
          <p:cNvSpPr txBox="1"/>
          <p:nvPr/>
        </p:nvSpPr>
        <p:spPr>
          <a:xfrm>
            <a:off x="4143375" y="4563110"/>
            <a:ext cx="4077970" cy="36830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lvl="0">
              <a:lnSpc>
                <a:spcPct val="100000"/>
              </a:lnSpc>
              <a:spcBef>
                <a:spcPct val="0"/>
              </a:spcBef>
              <a:spcAft>
                <a:spcPct val="35000"/>
              </a:spcAft>
            </a:pPr>
            <a:r>
              <a:rPr lang="zh-CN" altLang="en-US">
                <a:sym typeface="+mn-ea"/>
              </a:rPr>
              <a:t>进行文献整理——中国人民梦想辟新途</a:t>
            </a:r>
            <a:endParaRPr lang="zh-CN" altLang="en-US">
              <a:sym typeface="+mn-ea"/>
            </a:endParaRPr>
          </a:p>
        </p:txBody>
      </p:sp>
      <p:sp>
        <p:nvSpPr>
          <p:cNvPr id="9" name="文本框 8"/>
          <p:cNvSpPr txBox="1"/>
          <p:nvPr/>
        </p:nvSpPr>
        <p:spPr>
          <a:xfrm>
            <a:off x="4112895" y="5508625"/>
            <a:ext cx="4196715" cy="36830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b="1">
                <a:sym typeface="+mn-ea"/>
              </a:rPr>
              <a:t>评</a:t>
            </a:r>
            <a:r>
              <a:rPr lang="zh-CN" altLang="en-US">
                <a:sym typeface="+mn-ea"/>
              </a:rPr>
              <a:t>说历史史料——五星红旗照耀新征途</a:t>
            </a:r>
            <a:endParaRPr lang="zh-CN" altLang="en-US">
              <a:sym typeface="+mn-ea"/>
            </a:endParaRPr>
          </a:p>
        </p:txBody>
      </p:sp>
      <p:pic>
        <p:nvPicPr>
          <p:cNvPr id="10" name="图片 9"/>
          <p:cNvPicPr>
            <a:picLocks noChangeAspect="1"/>
          </p:cNvPicPr>
          <p:nvPr/>
        </p:nvPicPr>
        <p:blipFill>
          <a:blip r:embed="rId1"/>
          <a:stretch>
            <a:fillRect/>
          </a:stretch>
        </p:blipFill>
        <p:spPr>
          <a:xfrm>
            <a:off x="3608705" y="2290445"/>
            <a:ext cx="485775" cy="3943350"/>
          </a:xfrm>
          <a:prstGeom prst="rect">
            <a:avLst/>
          </a:prstGeom>
        </p:spPr>
      </p:pic>
      <p:sp>
        <p:nvSpPr>
          <p:cNvPr id="11" name="文本框 10"/>
          <p:cNvSpPr txBox="1"/>
          <p:nvPr/>
        </p:nvSpPr>
        <p:spPr>
          <a:xfrm>
            <a:off x="9131300" y="2624455"/>
            <a:ext cx="2453640" cy="2584450"/>
          </a:xfrm>
          <a:prstGeom prst="rect">
            <a:avLst/>
          </a:prstGeom>
          <a:noFill/>
          <a:ln w="9525">
            <a:noFill/>
          </a:ln>
        </p:spPr>
        <p:txBody>
          <a:bodyPr wrap="square">
            <a:spAutoFit/>
          </a:bodyPr>
          <a:p>
            <a:pPr indent="0"/>
            <a:r>
              <a:rPr lang="zh-CN" b="0">
                <a:ea typeface="宋体" panose="02010600030101010101" pitchFamily="2" charset="-122"/>
              </a:rPr>
              <a:t>【设计</a:t>
            </a:r>
            <a:r>
              <a:rPr lang="zh-CN" b="0">
                <a:ea typeface="宋体" panose="02010600030101010101" pitchFamily="2" charset="-122"/>
              </a:rPr>
              <a:t>意图】以研究性学习、跨学科学习为载体引导学生的深度思维，体现了当前中考考试大单元主题教学、跨学科教学的新方向，重点突出了历史解释能力素养的培养。</a:t>
            </a:r>
            <a:endParaRPr lang="zh-CN" altLang="en-US"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546735" y="386715"/>
            <a:ext cx="8538210" cy="1236980"/>
          </a:xfrm>
          <a:prstGeom prst="rect">
            <a:avLst/>
          </a:prstGeom>
          <a:ln>
            <a:solidFill>
              <a:srgbClr val="0080B2"/>
            </a:solidFill>
          </a:ln>
        </p:spPr>
        <p:txBody>
          <a:bodyPr vert="horz" lIns="91440" tIns="45720" rIns="91440" bIns="45720" rtlCol="0" anchor="ctr">
            <a:normAutofit fontScale="70000"/>
            <a:scene3d>
              <a:camera prst="orthographicFront"/>
              <a:lightRig rig="threePt" dir="t"/>
            </a:scene3d>
          </a:bodyPr>
          <a:lstStyle>
            <a:defPPr>
              <a:defRPr lang="zh-CN"/>
            </a:defPPr>
            <a:lvl1pPr defTabSz="685800">
              <a:lnSpc>
                <a:spcPct val="90000"/>
              </a:lnSpc>
              <a:spcBef>
                <a:spcPct val="0"/>
              </a:spcBef>
              <a:buNone/>
              <a:defRPr sz="3600" b="1" i="0" baseline="0">
                <a:solidFill>
                  <a:sysClr val="window" lastClr="FFFFFF"/>
                </a:solidFill>
                <a:effectLst/>
                <a:latin typeface="Calibri Light" panose="020F0302020204030204" charset="0"/>
                <a:ea typeface="+mn-ea"/>
                <a:cs typeface="+mn-ea"/>
              </a:defRPr>
            </a:lvl1pPr>
          </a:lstStyle>
          <a:p>
            <a:pPr>
              <a:lnSpc>
                <a:spcPct val="150000"/>
              </a:lnSpc>
            </a:pPr>
            <a:r>
              <a:rPr lang="zh-CN" altLang="en-US" dirty="0">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（一）洗尽铅华始见金，褪尽浮华寻本真——理念导向</a:t>
            </a:r>
            <a:endParaRPr lang="zh-CN" altLang="en-US" dirty="0">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nSpc>
                <a:spcPct val="150000"/>
              </a:lnSpc>
            </a:pPr>
            <a:r>
              <a:rPr lang="en-US" altLang="zh-CN" dirty="0">
                <a:ln/>
                <a:solidFill>
                  <a:schemeClr val="tx1"/>
                </a:solidFill>
                <a:effectLst>
                  <a:outerShdw blurRad="38100" dist="19050" dir="2700000" algn="tl" rotWithShape="0">
                    <a:schemeClr val="dk1">
                      <a:alpha val="40000"/>
                    </a:schemeClr>
                  </a:outerShdw>
                </a:effectLst>
                <a:sym typeface="+mn-ea"/>
              </a:rPr>
              <a:t>2.</a:t>
            </a:r>
            <a:r>
              <a:rPr lang="zh-CN" altLang="en-US" dirty="0">
                <a:ln/>
                <a:solidFill>
                  <a:schemeClr val="tx1"/>
                </a:solidFill>
                <a:effectLst>
                  <a:outerShdw blurRad="38100" dist="19050" dir="2700000" algn="tl" rotWithShape="0">
                    <a:schemeClr val="dk1">
                      <a:alpha val="40000"/>
                    </a:schemeClr>
                  </a:outerShdw>
                </a:effectLst>
                <a:sym typeface="+mn-ea"/>
              </a:rPr>
              <a:t>基于理解为先的UbD理论</a:t>
            </a:r>
            <a:endParaRPr lang="zh-CN" altLang="en-US" dirty="0">
              <a:ln/>
              <a:solidFill>
                <a:schemeClr val="tx1"/>
              </a:solidFill>
              <a:effectLst>
                <a:outerShdw blurRad="38100" dist="19050" dir="2700000" algn="tl" rotWithShape="0">
                  <a:schemeClr val="dk1">
                    <a:alpha val="40000"/>
                  </a:schemeClr>
                </a:outerShdw>
              </a:effectLst>
            </a:endParaRPr>
          </a:p>
          <a:p>
            <a:endParaRPr lang="zh-CN" altLang="en-US" dirty="0">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0" name="文本框 99"/>
          <p:cNvSpPr txBox="1"/>
          <p:nvPr/>
        </p:nvSpPr>
        <p:spPr>
          <a:xfrm>
            <a:off x="9410065" y="2743835"/>
            <a:ext cx="2426335" cy="2306955"/>
          </a:xfrm>
          <a:prstGeom prst="rect">
            <a:avLst/>
          </a:prstGeom>
          <a:noFill/>
          <a:ln w="9525">
            <a:noFill/>
          </a:ln>
        </p:spPr>
        <p:txBody>
          <a:bodyPr wrap="square">
            <a:spAutoFit/>
          </a:bodyPr>
          <a:p>
            <a:pPr indent="0"/>
            <a:r>
              <a:rPr lang="zh-CN" b="0">
                <a:ea typeface="宋体" panose="02010600030101010101" pitchFamily="2" charset="-122"/>
              </a:rPr>
              <a:t>【设计意图】本教学设计聚焦UbD理论，对中国近代史“中华人民共和国的成立与巩固”进行逆向设计，深入解构教学目标，剖析单元大概念，设置相关导学问题</a:t>
            </a:r>
            <a:endParaRPr lang="zh-CN" altLang="en-US" b="0">
              <a:ea typeface="宋体" panose="02010600030101010101" pitchFamily="2" charset="-122"/>
            </a:endParaRPr>
          </a:p>
        </p:txBody>
      </p:sp>
      <p:sp>
        <p:nvSpPr>
          <p:cNvPr id="4" name="文本框 3"/>
          <p:cNvSpPr txBox="1"/>
          <p:nvPr/>
        </p:nvSpPr>
        <p:spPr>
          <a:xfrm>
            <a:off x="469900" y="1736725"/>
            <a:ext cx="8539480" cy="645160"/>
          </a:xfrm>
          <a:prstGeom prst="rect">
            <a:avLst/>
          </a:prstGeom>
          <a:noFill/>
          <a:ln w="9525">
            <a:noFill/>
          </a:ln>
        </p:spPr>
        <p:txBody>
          <a:bodyPr wrap="square">
            <a:spAutoFit/>
          </a:bodyPr>
          <a:p>
            <a:pPr indent="0"/>
            <a:r>
              <a:rPr lang="zh-CN" b="0">
                <a:ea typeface="宋体" panose="02010600030101010101" pitchFamily="2" charset="-122"/>
              </a:rPr>
              <a:t>例课标要求：了解中国人民政治协商会议召开、开国大典，认识中华人民共和国成立对中国和世界历史的伟大意义</a:t>
            </a:r>
            <a:endParaRPr lang="zh-CN" altLang="en-US" b="0">
              <a:ea typeface="宋体" panose="02010600030101010101" pitchFamily="2" charset="-122"/>
            </a:endParaRPr>
          </a:p>
        </p:txBody>
      </p:sp>
      <p:sp>
        <p:nvSpPr>
          <p:cNvPr id="5" name="文本框 4"/>
          <p:cNvSpPr txBox="1"/>
          <p:nvPr/>
        </p:nvSpPr>
        <p:spPr>
          <a:xfrm>
            <a:off x="546735" y="2609850"/>
            <a:ext cx="8003540" cy="1198880"/>
          </a:xfrm>
          <a:prstGeom prst="rect">
            <a:avLst/>
          </a:prstGeom>
          <a:noFill/>
          <a:ln w="9525">
            <a:noFill/>
          </a:ln>
        </p:spPr>
        <p:txBody>
          <a:bodyPr wrap="square">
            <a:spAutoFit/>
          </a:bodyPr>
          <a:p>
            <a:pPr indent="0"/>
            <a:r>
              <a:rPr lang="en-US" b="0">
                <a:latin typeface="宋体" panose="02010600030101010101" pitchFamily="2" charset="-122"/>
                <a:ea typeface="宋体" panose="02010600030101010101" pitchFamily="2" charset="-122"/>
              </a:rPr>
              <a:t>2. </a:t>
            </a:r>
            <a:r>
              <a:rPr lang="zh-CN" b="0">
                <a:ea typeface="宋体" panose="02010600030101010101" pitchFamily="2" charset="-122"/>
              </a:rPr>
              <a:t>学业要求（1）能够了解中国现代史发展的基本线索和重要事件、人物和现象；能够理解中国走社会主义道路的历史必然性和探索这条道路的艰巨性和曲折性。（唯物史观、时空观念、历史解释）</a:t>
            </a:r>
            <a:endParaRPr lang="zh-CN" altLang="en-US" b="0">
              <a:ea typeface="宋体" panose="02010600030101010101" pitchFamily="2" charset="-122"/>
            </a:endParaRPr>
          </a:p>
        </p:txBody>
      </p:sp>
      <p:sp>
        <p:nvSpPr>
          <p:cNvPr id="6" name="文本框 5"/>
          <p:cNvSpPr txBox="1"/>
          <p:nvPr/>
        </p:nvSpPr>
        <p:spPr>
          <a:xfrm>
            <a:off x="546735" y="4037330"/>
            <a:ext cx="7562850" cy="922020"/>
          </a:xfrm>
          <a:prstGeom prst="rect">
            <a:avLst/>
          </a:prstGeom>
          <a:noFill/>
          <a:ln w="9525">
            <a:noFill/>
          </a:ln>
        </p:spPr>
        <p:txBody>
          <a:bodyPr wrap="square">
            <a:spAutoFit/>
          </a:bodyPr>
          <a:p>
            <a:pPr indent="0"/>
            <a:r>
              <a:rPr lang="zh-CN" b="0">
                <a:ea typeface="宋体" panose="02010600030101010101" pitchFamily="2" charset="-122"/>
              </a:rPr>
              <a:t>具体目标1.能通过文字、图片、视频等资料，认识新中国政权建立和巩固的内容和意义（素养目标：时空观念、史料实证）</a:t>
            </a:r>
            <a:endParaRPr lang="zh-CN" altLang="en-US" b="0">
              <a:ea typeface="宋体" panose="02010600030101010101" pitchFamily="2" charset="-122"/>
            </a:endParaRPr>
          </a:p>
        </p:txBody>
      </p:sp>
      <p:sp>
        <p:nvSpPr>
          <p:cNvPr id="7" name="下箭头 6"/>
          <p:cNvSpPr/>
          <p:nvPr/>
        </p:nvSpPr>
        <p:spPr>
          <a:xfrm>
            <a:off x="4906645" y="2201545"/>
            <a:ext cx="488950" cy="412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下箭头 7"/>
          <p:cNvSpPr/>
          <p:nvPr/>
        </p:nvSpPr>
        <p:spPr>
          <a:xfrm>
            <a:off x="4784725" y="3808730"/>
            <a:ext cx="488950" cy="412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69900" y="5050790"/>
            <a:ext cx="8462010" cy="1476375"/>
          </a:xfrm>
          <a:prstGeom prst="rect">
            <a:avLst/>
          </a:prstGeom>
          <a:noFill/>
          <a:ln w="9525">
            <a:noFill/>
          </a:ln>
        </p:spPr>
        <p:txBody>
          <a:bodyPr wrap="square">
            <a:spAutoFit/>
          </a:bodyPr>
          <a:p>
            <a:pPr indent="0"/>
            <a:r>
              <a:rPr lang="zh-CN" b="0">
                <a:ea typeface="宋体" panose="02010600030101010101" pitchFamily="2" charset="-122"/>
              </a:rPr>
              <a:t>重点突破：（1）立足时序，紧扣单元主题，利用时间轴等构建时空观念，从历史时序中重大事件下中的普通人、英雄人物、伟人的梦想认识历史事件的地位和作用。（2）结合史料，设置探究式、项目式学习任务，对新中国的成立与巩固过程中的重大事件，客观地分析论证。</a:t>
            </a:r>
            <a:endParaRPr lang="zh-CN" altLang="en-US" b="0">
              <a:ea typeface="宋体" panose="02010600030101010101" pitchFamily="2" charset="-122"/>
            </a:endParaRPr>
          </a:p>
        </p:txBody>
      </p:sp>
      <p:sp>
        <p:nvSpPr>
          <p:cNvPr id="10" name="下箭头 9"/>
          <p:cNvSpPr/>
          <p:nvPr/>
        </p:nvSpPr>
        <p:spPr>
          <a:xfrm>
            <a:off x="4700905" y="4902200"/>
            <a:ext cx="488950" cy="412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1470" y="85725"/>
            <a:ext cx="10515600" cy="1325563"/>
          </a:xfrm>
        </p:spPr>
        <p:txBody>
          <a:bodyPr/>
          <a:p>
            <a:pPr>
              <a:lnSpc>
                <a:spcPct val="150000"/>
              </a:lnSpc>
            </a:pPr>
            <a:r>
              <a:rPr lang="zh-CN" altLang="en-US" dirty="0">
                <a:latin typeface="Arial" panose="020B0604020202020204" pitchFamily="34" charset="0"/>
                <a:cs typeface="Arial" panose="020B0604020202020204" pitchFamily="34" charset="0"/>
                <a:sym typeface="+mn-ea"/>
              </a:rPr>
              <a:t>（一）洗尽铅华始见金，褪尽浮华寻本真——理念导向</a:t>
            </a:r>
            <a:br>
              <a:rPr lang="zh-CN" altLang="en-US" dirty="0">
                <a:latin typeface="Arial" panose="020B0604020202020204" pitchFamily="34" charset="0"/>
                <a:cs typeface="Arial" panose="020B0604020202020204" pitchFamily="34" charset="0"/>
                <a:sym typeface="+mn-ea"/>
              </a:rPr>
            </a:br>
            <a:r>
              <a:rPr lang="en-US" altLang="zh-CN"/>
              <a:t>3</a:t>
            </a:r>
            <a:r>
              <a:rPr lang="en-US" altLang="zh-CN"/>
              <a:t>.</a:t>
            </a:r>
            <a:r>
              <a:rPr lang="zh-CN" altLang="en-US"/>
              <a:t>教育创新构</a:t>
            </a:r>
            <a:r>
              <a:rPr lang="zh-CN" altLang="en-US"/>
              <a:t>范式</a:t>
            </a:r>
            <a:endParaRPr lang="zh-CN" altLang="en-US"/>
          </a:p>
        </p:txBody>
      </p:sp>
      <p:sp>
        <p:nvSpPr>
          <p:cNvPr id="3" name="内容占位符 2"/>
          <p:cNvSpPr>
            <a:spLocks noGrp="1"/>
          </p:cNvSpPr>
          <p:nvPr>
            <p:ph idx="1"/>
          </p:nvPr>
        </p:nvSpPr>
        <p:spPr/>
        <p:txBody>
          <a:bodyPr/>
          <a:p>
            <a:endParaRPr lang="zh-CN" altLang="en-US"/>
          </a:p>
        </p:txBody>
      </p:sp>
      <p:pic>
        <p:nvPicPr>
          <p:cNvPr id="4" name="图片 3" descr="upload_post_object_v2_69922101"/>
          <p:cNvPicPr>
            <a:picLocks noChangeAspect="1"/>
          </p:cNvPicPr>
          <p:nvPr/>
        </p:nvPicPr>
        <p:blipFill>
          <a:blip r:embed="rId1"/>
          <a:stretch>
            <a:fillRect/>
          </a:stretch>
        </p:blipFill>
        <p:spPr>
          <a:xfrm>
            <a:off x="501015" y="1571625"/>
            <a:ext cx="8519795" cy="4726305"/>
          </a:xfrm>
          <a:prstGeom prst="rect">
            <a:avLst/>
          </a:prstGeom>
        </p:spPr>
      </p:pic>
      <p:sp>
        <p:nvSpPr>
          <p:cNvPr id="100" name="文本框 99"/>
          <p:cNvSpPr txBox="1"/>
          <p:nvPr/>
        </p:nvSpPr>
        <p:spPr>
          <a:xfrm>
            <a:off x="9200515" y="1996440"/>
            <a:ext cx="2732405" cy="3692525"/>
          </a:xfrm>
          <a:prstGeom prst="rect">
            <a:avLst/>
          </a:prstGeom>
          <a:noFill/>
          <a:ln w="9525">
            <a:noFill/>
          </a:ln>
        </p:spPr>
        <p:txBody>
          <a:bodyPr wrap="square">
            <a:spAutoFit/>
          </a:bodyPr>
          <a:p>
            <a:pPr indent="0"/>
            <a:r>
              <a:rPr lang="zh-CN" b="0">
                <a:ea typeface="宋体" panose="02010600030101010101" pitchFamily="2" charset="-122"/>
              </a:rPr>
              <a:t>设计意图：课时</a:t>
            </a:r>
            <a:r>
              <a:rPr lang="en-US" altLang="zh-CN" b="0">
                <a:ea typeface="宋体" panose="02010600030101010101" pitchFamily="2" charset="-122"/>
              </a:rPr>
              <a:t>1——</a:t>
            </a:r>
            <a:r>
              <a:rPr lang="zh-CN" b="0">
                <a:ea typeface="宋体" panose="02010600030101010101" pitchFamily="2" charset="-122"/>
              </a:rPr>
              <a:t>采用读报、写报的形式调动学生的学习兴趣，激发学生的学习动机，采用项目式学习的方法，以问题、任务为导向，激活学生的思维，以时间轴、开国大典趣闻等形式扩宽学生的视野，以小组合作评价与个人能力评价相结合的方式体现教学平一体化的要求，力争做到“宽、思、趣、导、评”</a:t>
            </a:r>
            <a:endParaRPr lang="zh-CN" altLang="en-US"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861185" y="597535"/>
            <a:ext cx="8914130" cy="5824855"/>
          </a:xfrm>
          <a:prstGeom prst="rect">
            <a:avLst/>
          </a:prstGeom>
        </p:spPr>
      </p:pic>
      <p:sp>
        <p:nvSpPr>
          <p:cNvPr id="5" name="矩形 4"/>
          <p:cNvSpPr/>
          <p:nvPr/>
        </p:nvSpPr>
        <p:spPr>
          <a:xfrm>
            <a:off x="1948815" y="2334260"/>
            <a:ext cx="8787765" cy="770255"/>
          </a:xfrm>
          <a:prstGeom prst="rect">
            <a:avLst/>
          </a:prstGeom>
          <a:solidFill>
            <a:schemeClr val="bg1">
              <a:alpha val="11000"/>
            </a:schemeClr>
          </a:solidFill>
          <a:ln w="28575" cmpd="sng">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924050" y="4230370"/>
            <a:ext cx="8787765" cy="1007110"/>
          </a:xfrm>
          <a:prstGeom prst="rect">
            <a:avLst/>
          </a:prstGeom>
          <a:solidFill>
            <a:schemeClr val="bg1">
              <a:alpha val="11000"/>
            </a:schemeClr>
          </a:solidFill>
          <a:ln w="28575" cmpd="sng">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987550" y="5652135"/>
            <a:ext cx="8787765" cy="770255"/>
          </a:xfrm>
          <a:prstGeom prst="rect">
            <a:avLst/>
          </a:prstGeom>
          <a:solidFill>
            <a:schemeClr val="bg1">
              <a:alpha val="11000"/>
            </a:schemeClr>
          </a:solidFill>
          <a:ln w="28575" cmpd="sng">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pic>
        <p:nvPicPr>
          <p:cNvPr id="4" name="图片 3" descr="upload_post_object_v2_593328297"/>
          <p:cNvPicPr>
            <a:picLocks noChangeAspect="1"/>
          </p:cNvPicPr>
          <p:nvPr/>
        </p:nvPicPr>
        <p:blipFill>
          <a:blip r:embed="rId1"/>
          <a:stretch>
            <a:fillRect/>
          </a:stretch>
        </p:blipFill>
        <p:spPr>
          <a:xfrm>
            <a:off x="449580" y="1089025"/>
            <a:ext cx="7305040" cy="5087620"/>
          </a:xfrm>
          <a:prstGeom prst="rect">
            <a:avLst/>
          </a:prstGeom>
        </p:spPr>
      </p:pic>
      <p:sp>
        <p:nvSpPr>
          <p:cNvPr id="6" name="标题 5"/>
          <p:cNvSpPr>
            <a:spLocks noGrp="1"/>
          </p:cNvSpPr>
          <p:nvPr>
            <p:ph type="title"/>
          </p:nvPr>
        </p:nvSpPr>
        <p:spPr>
          <a:xfrm>
            <a:off x="226060" y="0"/>
            <a:ext cx="10515600" cy="1325563"/>
          </a:xfrm>
        </p:spPr>
        <p:txBody>
          <a:bodyPr/>
          <a:p>
            <a:pPr>
              <a:lnSpc>
                <a:spcPct val="150000"/>
              </a:lnSpc>
            </a:pPr>
            <a:r>
              <a:rPr lang="zh-CN" altLang="en-US" dirty="0">
                <a:latin typeface="Arial" panose="020B0604020202020204" pitchFamily="34" charset="0"/>
                <a:cs typeface="Arial" panose="020B0604020202020204" pitchFamily="34" charset="0"/>
                <a:sym typeface="+mn-ea"/>
              </a:rPr>
              <a:t>（一）洗尽铅华始见金，褪尽浮华寻本真——理念导向</a:t>
            </a:r>
            <a:br>
              <a:rPr lang="zh-CN" altLang="en-US" dirty="0">
                <a:latin typeface="Arial" panose="020B0604020202020204" pitchFamily="34" charset="0"/>
                <a:cs typeface="Arial" panose="020B0604020202020204" pitchFamily="34" charset="0"/>
                <a:sym typeface="+mn-ea"/>
              </a:rPr>
            </a:br>
            <a:r>
              <a:rPr lang="en-US" altLang="zh-CN"/>
              <a:t>3</a:t>
            </a:r>
            <a:r>
              <a:rPr lang="en-US" altLang="zh-CN"/>
              <a:t>.</a:t>
            </a:r>
            <a:r>
              <a:rPr lang="zh-CN" altLang="en-US"/>
              <a:t>教育创新构</a:t>
            </a:r>
            <a:r>
              <a:rPr lang="zh-CN" altLang="en-US"/>
              <a:t>范式</a:t>
            </a:r>
            <a:endParaRPr lang="zh-CN" altLang="en-US"/>
          </a:p>
        </p:txBody>
      </p:sp>
      <p:sp>
        <p:nvSpPr>
          <p:cNvPr id="100" name="文本框 99"/>
          <p:cNvSpPr txBox="1"/>
          <p:nvPr/>
        </p:nvSpPr>
        <p:spPr>
          <a:xfrm>
            <a:off x="7898765" y="850265"/>
            <a:ext cx="4159250" cy="5631180"/>
          </a:xfrm>
          <a:prstGeom prst="rect">
            <a:avLst/>
          </a:prstGeom>
          <a:noFill/>
          <a:ln w="9525">
            <a:noFill/>
          </a:ln>
        </p:spPr>
        <p:txBody>
          <a:bodyPr wrap="square">
            <a:spAutoFit/>
          </a:bodyPr>
          <a:p>
            <a:pPr indent="0"/>
            <a:r>
              <a:rPr lang="zh-CN" b="0">
                <a:ea typeface="宋体" panose="02010600030101010101" pitchFamily="2" charset="-122"/>
              </a:rPr>
              <a:t>课时</a:t>
            </a:r>
            <a:r>
              <a:rPr lang="en-US" altLang="zh-CN" b="0">
                <a:ea typeface="宋体" panose="02010600030101010101" pitchFamily="2" charset="-122"/>
              </a:rPr>
              <a:t>4</a:t>
            </a:r>
            <a:r>
              <a:rPr lang="zh-CN" altLang="en-US" b="0">
                <a:ea typeface="宋体" panose="02010600030101010101" pitchFamily="2" charset="-122"/>
              </a:rPr>
              <a:t>：</a:t>
            </a:r>
            <a:r>
              <a:rPr lang="zh-CN" b="0">
                <a:ea typeface="宋体" panose="02010600030101010101" pitchFamily="2" charset="-122"/>
              </a:rPr>
              <a:t>通过设置任务让学生解读事件、解析时空关系、解读材料、解说观点，学生对问题回答具有发散性、挑战性，体现了宽、思、趣的结合。正由于问题的发散性，因此通过不断让学生挑战其他的回答，强化学生运用知识解读历史事件的能力，同时培养学生多角度看问题的能力。通过预习导学、探究导学、问题导学、学法指导，体现了导学的功能。通过学生回答课堂的回应进行过程性评价，对学生的参与度进行评价，通过练习进行终结性评价，把评价贯穿于整堂课之中。播放与民族梦想相关的视频，体现了时政与历史的融合，对学生进行学习理解更具有生动性和直观性，激发了学生的爱国主义情感，根植家国情怀。利用图片、报纸、书籍记载等资源，采用文献整理、评说史料等方式，涵养学生的史料实证能力，让学生养成论从史出的思维品质。</a:t>
            </a:r>
            <a:endParaRPr lang="zh-CN" altLang="en-US" b="0">
              <a:ea typeface="宋体" panose="02010600030101010101" pitchFamily="2" charset="-122"/>
            </a:endParaRPr>
          </a:p>
        </p:txBody>
      </p:sp>
      <p:sp>
        <p:nvSpPr>
          <p:cNvPr id="7" name="文本框 6"/>
          <p:cNvSpPr txBox="1"/>
          <p:nvPr/>
        </p:nvSpPr>
        <p:spPr>
          <a:xfrm>
            <a:off x="449580" y="3971925"/>
            <a:ext cx="7553325" cy="17532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0">
              <a:lnSpc>
                <a:spcPct val="150000"/>
              </a:lnSpc>
            </a:pPr>
            <a:r>
              <a:rPr lang="zh-CN" sz="2400" b="0">
                <a:ea typeface="宋体" panose="02010600030101010101" pitchFamily="2" charset="-122"/>
              </a:rPr>
              <a:t>立意：以人民的立场看历史事件，以人民的视野解读历史事件，以人民的生活变迁与发展看历史事件</a:t>
            </a:r>
            <a:r>
              <a:rPr lang="en-US" altLang="zh-CN" sz="2400" b="0">
                <a:ea typeface="宋体" panose="02010600030101010101" pitchFamily="2" charset="-122"/>
              </a:rPr>
              <a:t>——</a:t>
            </a:r>
            <a:r>
              <a:rPr lang="zh-CN" altLang="en-US" sz="2400" b="0">
                <a:ea typeface="宋体" panose="02010600030101010101" pitchFamily="2" charset="-122"/>
              </a:rPr>
              <a:t>唯物史观（历史是人民创造的、人民是历史的见证者）</a:t>
            </a:r>
            <a:endParaRPr lang="zh-CN" altLang="en-US" sz="2400"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6060" y="76200"/>
            <a:ext cx="10515600" cy="1325563"/>
          </a:xfrm>
        </p:spPr>
        <p:txBody>
          <a:bodyPr/>
          <a:p>
            <a:r>
              <a:rPr lang="zh-CN" altLang="en-US"/>
              <a:t>例：</a:t>
            </a:r>
            <a:r>
              <a:rPr lang="en-US" altLang="zh-CN"/>
              <a:t>  </a:t>
            </a:r>
            <a:r>
              <a:rPr lang="zh-CN" altLang="en-US"/>
              <a:t>任务二：解读图片资料——追梦时人书写新时代</a:t>
            </a:r>
            <a:endParaRPr lang="zh-CN" altLang="en-US"/>
          </a:p>
        </p:txBody>
      </p:sp>
      <p:sp>
        <p:nvSpPr>
          <p:cNvPr id="3" name="内容占位符 2"/>
          <p:cNvSpPr>
            <a:spLocks noGrp="1"/>
          </p:cNvSpPr>
          <p:nvPr>
            <p:ph idx="1"/>
          </p:nvPr>
        </p:nvSpPr>
        <p:spPr>
          <a:xfrm>
            <a:off x="226060" y="1013460"/>
            <a:ext cx="10515600" cy="4351338"/>
          </a:xfrm>
        </p:spPr>
        <p:txBody>
          <a:bodyPr/>
          <a:p>
            <a:pPr marL="0" indent="0">
              <a:buNone/>
            </a:pPr>
            <a:r>
              <a:rPr lang="zh-CN" altLang="en-US"/>
              <a:t>【当代人民最强音】图片是历史的浓缩，它见证和诉说着历史。请你尝试为照片中的历史人物配一句台词</a:t>
            </a:r>
            <a:endParaRPr lang="zh-CN" altLang="en-US"/>
          </a:p>
        </p:txBody>
      </p:sp>
      <p:pic>
        <p:nvPicPr>
          <p:cNvPr id="74" name="图片 6"/>
          <p:cNvPicPr>
            <a:picLocks noChangeAspect="1"/>
          </p:cNvPicPr>
          <p:nvPr/>
        </p:nvPicPr>
        <p:blipFill>
          <a:blip r:embed="rId1"/>
          <a:stretch>
            <a:fillRect/>
          </a:stretch>
        </p:blipFill>
        <p:spPr>
          <a:xfrm>
            <a:off x="92075" y="2082800"/>
            <a:ext cx="6503670" cy="4106545"/>
          </a:xfrm>
          <a:prstGeom prst="rect">
            <a:avLst/>
          </a:prstGeom>
          <a:noFill/>
          <a:ln>
            <a:noFill/>
          </a:ln>
        </p:spPr>
      </p:pic>
      <p:sp>
        <p:nvSpPr>
          <p:cNvPr id="100" name="文本框 99"/>
          <p:cNvSpPr txBox="1"/>
          <p:nvPr/>
        </p:nvSpPr>
        <p:spPr>
          <a:xfrm>
            <a:off x="6987540" y="4278948"/>
            <a:ext cx="5080000" cy="2306955"/>
          </a:xfrm>
          <a:prstGeom prst="rect">
            <a:avLst/>
          </a:prstGeom>
          <a:noFill/>
          <a:ln w="9525">
            <a:noFill/>
          </a:ln>
        </p:spPr>
        <p:txBody>
          <a:bodyPr>
            <a:spAutoFit/>
          </a:bodyPr>
          <a:p>
            <a:pPr indent="0"/>
            <a:r>
              <a:rPr lang="zh-CN" b="0">
                <a:ea typeface="宋体" panose="02010600030101010101" pitchFamily="2" charset="-122"/>
              </a:rPr>
              <a:t>【设计意图】透过学生站在图片人物的立场进行趣配音的活动环节，让学生复习回顾开国大典、抗美援朝、西藏和平解放、土地改革等历史重大事件并用自己的语言进行解读，落实了对重点知识的突破，培养学生的历史解释能力。通过人民群众立场发出的时代最强音，从人物身上折射出新时代显现的新精神，揭示在中国共产党领导下的新中国的新发展、新面貌、新气象</a:t>
            </a:r>
            <a:endParaRPr lang="zh-CN" altLang="en-US" b="0">
              <a:ea typeface="宋体" panose="02010600030101010101" pitchFamily="2" charset="-122"/>
            </a:endParaRPr>
          </a:p>
        </p:txBody>
      </p:sp>
      <p:graphicFrame>
        <p:nvGraphicFramePr>
          <p:cNvPr id="4" name="表格 3"/>
          <p:cNvGraphicFramePr/>
          <p:nvPr/>
        </p:nvGraphicFramePr>
        <p:xfrm>
          <a:off x="6427470" y="1764665"/>
          <a:ext cx="5640070" cy="2082800"/>
        </p:xfrm>
        <a:graphic>
          <a:graphicData uri="http://schemas.openxmlformats.org/drawingml/2006/table">
            <a:tbl>
              <a:tblPr firstRow="1" bandRow="1">
                <a:tableStyleId>{5940675A-B579-460E-94D1-54222C63F5DA}</a:tableStyleId>
              </a:tblPr>
              <a:tblGrid>
                <a:gridCol w="565150"/>
                <a:gridCol w="4157980"/>
                <a:gridCol w="916940"/>
              </a:tblGrid>
              <a:tr h="342900">
                <a:tc gridSpan="3">
                  <a:txBody>
                    <a:bodyPr/>
                    <a:p>
                      <a:pPr indent="0" algn="ctr">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核心素养发展状况评价</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BE5D6"/>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533400">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评价等级</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历史解释素养评价指标</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过程性评价方式</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15900">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A</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能够正确解读图片信息并合理配音，表述符合史实</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加2分</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71500">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B</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基本能够读取图片信息，人物配音符合史实但表述不够流畅完整</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加1分</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0200">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C</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人物与事件读取不匹配或者配音不符合史实</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0分</a:t>
                      </a:r>
                      <a:endParaRPr lang="en-US" alt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1439" marR="91439" marT="45719" marB="45719"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50520" y="0"/>
            <a:ext cx="10515600" cy="1325563"/>
          </a:xfrm>
        </p:spPr>
        <p:txBody>
          <a:bodyPr/>
          <a:p>
            <a:pPr>
              <a:lnSpc>
                <a:spcPct val="150000"/>
              </a:lnSpc>
            </a:pPr>
            <a:r>
              <a:rPr lang="zh-CN" altLang="en-US" dirty="0">
                <a:latin typeface="Arial" panose="020B0604020202020204" pitchFamily="34" charset="0"/>
                <a:cs typeface="Arial" panose="020B0604020202020204" pitchFamily="34" charset="0"/>
                <a:sym typeface="+mn-ea"/>
              </a:rPr>
              <a:t>（一）洗尽铅华始见金，褪尽浮华寻本真——理念导向</a:t>
            </a:r>
            <a:br>
              <a:rPr lang="zh-CN" altLang="en-US" dirty="0">
                <a:latin typeface="Arial" panose="020B0604020202020204" pitchFamily="34" charset="0"/>
                <a:cs typeface="Arial" panose="020B0604020202020204" pitchFamily="34" charset="0"/>
                <a:sym typeface="+mn-ea"/>
              </a:rPr>
            </a:br>
            <a:r>
              <a:rPr lang="en-US" altLang="zh-CN"/>
              <a:t>4.</a:t>
            </a:r>
            <a:r>
              <a:rPr lang="zh-CN" altLang="en-US">
                <a:sym typeface="+mn-ea"/>
              </a:rPr>
              <a:t>基于“以生为本”的教学理念</a:t>
            </a:r>
            <a:r>
              <a:rPr lang="en-US" altLang="zh-CN">
                <a:sym typeface="+mn-ea"/>
              </a:rPr>
              <a:t>——</a:t>
            </a:r>
            <a:r>
              <a:rPr lang="zh-CN" altLang="en-US"/>
              <a:t>五育融合育新人</a:t>
            </a:r>
            <a:r>
              <a:rPr lang="en-US" altLang="zh-CN"/>
              <a:t> </a:t>
            </a:r>
            <a:endParaRPr lang="zh-CN" altLang="en-US"/>
          </a:p>
        </p:txBody>
      </p:sp>
      <p:sp>
        <p:nvSpPr>
          <p:cNvPr id="100" name="文本框 99"/>
          <p:cNvSpPr txBox="1"/>
          <p:nvPr/>
        </p:nvSpPr>
        <p:spPr>
          <a:xfrm>
            <a:off x="535940" y="1442720"/>
            <a:ext cx="7322820" cy="4906645"/>
          </a:xfrm>
          <a:prstGeom prst="rect">
            <a:avLst/>
          </a:prstGeom>
          <a:noFill/>
          <a:ln w="9525">
            <a:noFill/>
          </a:ln>
        </p:spPr>
        <p:txBody>
          <a:bodyPr wrap="square">
            <a:noAutofit/>
          </a:bodyPr>
          <a:p>
            <a:pPr indent="0"/>
            <a:r>
              <a:rPr lang="zh-CN" sz="2400" b="0">
                <a:ea typeface="宋体" panose="02010600030101010101" pitchFamily="2" charset="-122"/>
              </a:rPr>
              <a:t>立心之战——英雄献身写荣光，爬冰卧雪铸高地</a:t>
            </a:r>
            <a:endParaRPr lang="zh-CN" sz="2400" b="0">
              <a:ea typeface="宋体" panose="02010600030101010101" pitchFamily="2" charset="-122"/>
            </a:endParaRPr>
          </a:p>
          <a:p>
            <a:pPr indent="0"/>
            <a:r>
              <a:rPr lang="zh-CN" sz="2400" b="0">
                <a:ea typeface="宋体" panose="02010600030101010101" pitchFamily="2" charset="-122"/>
              </a:rPr>
              <a:t>教师活动1：【听说悟史】</a:t>
            </a:r>
            <a:endParaRPr lang="zh-CN" sz="2400" b="0">
              <a:ea typeface="宋体" panose="02010600030101010101" pitchFamily="2" charset="-122"/>
            </a:endParaRPr>
          </a:p>
          <a:p>
            <a:pPr indent="0"/>
            <a:r>
              <a:rPr lang="zh-CN" sz="2400" b="0">
                <a:ea typeface="宋体" panose="02010600030101010101" pitchFamily="2" charset="-122"/>
              </a:rPr>
              <a:t>1.【听音乐，悟精神】播放《中国人民志愿军军歌》，谈谈中国人民志愿军的精神品质。</a:t>
            </a:r>
            <a:endParaRPr lang="zh-CN" sz="2400" b="0">
              <a:ea typeface="宋体" panose="02010600030101010101" pitchFamily="2" charset="-122"/>
            </a:endParaRPr>
          </a:p>
          <a:p>
            <a:pPr indent="0"/>
            <a:r>
              <a:rPr lang="zh-CN" sz="2400" b="0">
                <a:ea typeface="宋体" panose="02010600030101010101" pitchFamily="2" charset="-122"/>
              </a:rPr>
              <a:t>2.【看视频，说感悟】观看VR《上甘岭战役》片段，写一段上甘岭战役的解说词，并谈谈你对VR片段的感悟。</a:t>
            </a:r>
            <a:endParaRPr lang="zh-CN" sz="2400" b="0">
              <a:ea typeface="宋体" panose="02010600030101010101" pitchFamily="2" charset="-122"/>
            </a:endParaRPr>
          </a:p>
          <a:p>
            <a:pPr indent="0"/>
            <a:r>
              <a:rPr lang="zh-CN" sz="2400" b="0">
                <a:ea typeface="宋体" panose="02010600030101010101" pitchFamily="2" charset="-122"/>
              </a:rPr>
              <a:t>【听歌曲，谈抗疫】听老师唱《英雄赞歌》，谈谈你眼中的抗疫英雄</a:t>
            </a:r>
            <a:endParaRPr lang="zh-CN" sz="2400" b="0">
              <a:ea typeface="宋体" panose="02010600030101010101" pitchFamily="2" charset="-122"/>
            </a:endParaRPr>
          </a:p>
          <a:p>
            <a:pPr indent="0"/>
            <a:r>
              <a:rPr lang="zh-CN" sz="2400" b="0">
                <a:ea typeface="宋体" panose="02010600030101010101" pitchFamily="2" charset="-122"/>
              </a:rPr>
              <a:t>评说历史史料——五星红旗照耀新征途</a:t>
            </a:r>
            <a:endParaRPr lang="zh-CN" sz="2400" b="0">
              <a:ea typeface="宋体" panose="02010600030101010101" pitchFamily="2" charset="-122"/>
            </a:endParaRPr>
          </a:p>
          <a:p>
            <a:pPr indent="0"/>
            <a:r>
              <a:rPr lang="zh-CN" sz="2400" b="0">
                <a:ea typeface="宋体" panose="02010600030101010101" pitchFamily="2" charset="-122"/>
              </a:rPr>
              <a:t>播放歌曲《五星红旗我为你骄傲》</a:t>
            </a:r>
            <a:endParaRPr lang="zh-CN" altLang="en-US" sz="2400" b="0">
              <a:ea typeface="宋体" panose="02010600030101010101" pitchFamily="2" charset="-122"/>
            </a:endParaRPr>
          </a:p>
        </p:txBody>
      </p:sp>
      <p:sp>
        <p:nvSpPr>
          <p:cNvPr id="4" name="文本框 3"/>
          <p:cNvSpPr txBox="1"/>
          <p:nvPr/>
        </p:nvSpPr>
        <p:spPr>
          <a:xfrm>
            <a:off x="8184515" y="1442720"/>
            <a:ext cx="3528060" cy="3415030"/>
          </a:xfrm>
          <a:prstGeom prst="rect">
            <a:avLst/>
          </a:prstGeom>
          <a:noFill/>
          <a:ln w="9525">
            <a:noFill/>
          </a:ln>
        </p:spPr>
        <p:txBody>
          <a:bodyPr wrap="square">
            <a:spAutoFit/>
          </a:bodyPr>
          <a:p>
            <a:pPr indent="0"/>
            <a:r>
              <a:rPr lang="zh-CN" b="0">
                <a:ea typeface="宋体" panose="02010600030101010101" pitchFamily="2" charset="-122"/>
              </a:rPr>
              <a:t>【设计意图】</a:t>
            </a:r>
            <a:r>
              <a:rPr lang="zh-CN" altLang="en-US">
                <a:sym typeface="+mn-ea"/>
              </a:rPr>
              <a:t>美育与德育的渗透：</a:t>
            </a:r>
            <a:endParaRPr lang="zh-CN" altLang="en-US"/>
          </a:p>
          <a:p>
            <a:pPr indent="0"/>
            <a:r>
              <a:rPr lang="zh-CN" b="0">
                <a:ea typeface="宋体" panose="02010600030101010101" pitchFamily="2" charset="-122"/>
              </a:rPr>
              <a:t>通过听歌曲、看VR视频、讲故事、分享身边的人和事，叙史见人，掌握历史细节，理解这场战争是一场立心之战，“英雄献身写荣光，爬冰卧雪铸高地”，从而树立国家观念，强化爱国情感，理解社会主义核心价值观，培养学生的家国情怀，把这种家国情怀转化为行动力量，在抗击疫情这场没有硝烟的战争中坚强面对困难，积极担当社会责任</a:t>
            </a:r>
            <a:endParaRPr lang="zh-CN" altLang="en-US"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5575" y="32385"/>
            <a:ext cx="5107305" cy="1325880"/>
          </a:xfrm>
        </p:spPr>
        <p:txBody>
          <a:bodyPr/>
          <a:p>
            <a:r>
              <a:rPr lang="en-US" altLang="zh-CN">
                <a:sym typeface="+mn-ea"/>
              </a:rPr>
              <a:t>4.</a:t>
            </a:r>
            <a:r>
              <a:rPr lang="zh-CN" altLang="en-US">
                <a:sym typeface="+mn-ea"/>
              </a:rPr>
              <a:t>基于“以生为本”的教学理念</a:t>
            </a:r>
            <a:r>
              <a:rPr lang="en-US" altLang="zh-CN">
                <a:sym typeface="+mn-ea"/>
              </a:rPr>
              <a:t>——</a:t>
            </a:r>
            <a:r>
              <a:rPr lang="zh-CN" altLang="en-US">
                <a:sym typeface="+mn-ea"/>
              </a:rPr>
              <a:t>五育融合育新人</a:t>
            </a:r>
            <a:endParaRPr lang="zh-CN" altLang="en-US">
              <a:sym typeface="+mn-ea"/>
            </a:endParaRPr>
          </a:p>
        </p:txBody>
      </p:sp>
      <p:sp>
        <p:nvSpPr>
          <p:cNvPr id="3" name="内容占位符 2"/>
          <p:cNvSpPr>
            <a:spLocks noGrp="1"/>
          </p:cNvSpPr>
          <p:nvPr>
            <p:ph idx="1"/>
          </p:nvPr>
        </p:nvSpPr>
        <p:spPr/>
        <p:txBody>
          <a:bodyPr/>
          <a:p>
            <a:endParaRPr lang="zh-CN" altLang="en-US"/>
          </a:p>
        </p:txBody>
      </p:sp>
      <p:pic>
        <p:nvPicPr>
          <p:cNvPr id="4" name="图片 3" descr="upload_post_object_v2_3436428910"/>
          <p:cNvPicPr>
            <a:picLocks noChangeAspect="1"/>
          </p:cNvPicPr>
          <p:nvPr/>
        </p:nvPicPr>
        <p:blipFill>
          <a:blip r:embed="rId1"/>
          <a:stretch>
            <a:fillRect/>
          </a:stretch>
        </p:blipFill>
        <p:spPr>
          <a:xfrm>
            <a:off x="5654832" y="3280616"/>
            <a:ext cx="5686425" cy="3251700"/>
          </a:xfrm>
          <a:prstGeom prst="rect">
            <a:avLst/>
          </a:prstGeom>
        </p:spPr>
      </p:pic>
      <p:pic>
        <p:nvPicPr>
          <p:cNvPr id="5" name="图片 4" descr="upload_post_object_v2_1727693245"/>
          <p:cNvPicPr>
            <a:picLocks noChangeAspect="1"/>
          </p:cNvPicPr>
          <p:nvPr/>
        </p:nvPicPr>
        <p:blipFill>
          <a:blip r:embed="rId2"/>
          <a:stretch>
            <a:fillRect/>
          </a:stretch>
        </p:blipFill>
        <p:spPr>
          <a:xfrm>
            <a:off x="215385" y="1251760"/>
            <a:ext cx="5047386" cy="2028825"/>
          </a:xfrm>
          <a:prstGeom prst="rect">
            <a:avLst/>
          </a:prstGeom>
        </p:spPr>
      </p:pic>
      <p:pic>
        <p:nvPicPr>
          <p:cNvPr id="6" name="图片 5" descr="upload_post_object_v2_2027564626"/>
          <p:cNvPicPr>
            <a:picLocks noChangeAspect="1"/>
          </p:cNvPicPr>
          <p:nvPr/>
        </p:nvPicPr>
        <p:blipFill>
          <a:blip r:embed="rId3"/>
          <a:stretch>
            <a:fillRect/>
          </a:stretch>
        </p:blipFill>
        <p:spPr>
          <a:xfrm>
            <a:off x="49588" y="3192136"/>
            <a:ext cx="5319566" cy="3291674"/>
          </a:xfrm>
          <a:prstGeom prst="rect">
            <a:avLst/>
          </a:prstGeom>
        </p:spPr>
      </p:pic>
      <p:pic>
        <p:nvPicPr>
          <p:cNvPr id="8" name="图片 7" descr="upload_post_object_v2_4293096116"/>
          <p:cNvPicPr>
            <a:picLocks noChangeAspect="1"/>
          </p:cNvPicPr>
          <p:nvPr/>
        </p:nvPicPr>
        <p:blipFill>
          <a:blip r:embed="rId4"/>
          <a:stretch>
            <a:fillRect/>
          </a:stretch>
        </p:blipFill>
        <p:spPr>
          <a:xfrm>
            <a:off x="5654822" y="32591"/>
            <a:ext cx="5876925" cy="3248025"/>
          </a:xfrm>
          <a:prstGeom prst="rect">
            <a:avLst/>
          </a:prstGeom>
        </p:spPr>
      </p:pic>
      <p:sp>
        <p:nvSpPr>
          <p:cNvPr id="7" name="文本框 6"/>
          <p:cNvSpPr txBox="1"/>
          <p:nvPr/>
        </p:nvSpPr>
        <p:spPr>
          <a:xfrm>
            <a:off x="2654300" y="6489700"/>
            <a:ext cx="6096000" cy="368300"/>
          </a:xfrm>
          <a:prstGeom prst="rect">
            <a:avLst/>
          </a:prstGeom>
          <a:noFill/>
        </p:spPr>
        <p:txBody>
          <a:bodyPr wrap="square" rtlCol="0" anchor="t">
            <a:spAutoFit/>
          </a:bodyPr>
          <a:p>
            <a:pPr algn="ctr"/>
            <a:r>
              <a:rPr lang="zh-CN" altLang="en-US">
                <a:sym typeface="+mn-ea"/>
              </a:rPr>
              <a:t>美育与劳动教育的融合</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7700" y="396240"/>
            <a:ext cx="10515600" cy="828040"/>
          </a:xfrm>
        </p:spPr>
        <p:txBody>
          <a:bodyPr/>
          <a:p>
            <a:r>
              <a:rPr lang="zh-CN" altLang="en-US"/>
              <a:t>三、一棹春风一叶舟，一纶茧缕一轻钩  </a:t>
            </a:r>
            <a:endParaRPr lang="zh-CN" altLang="en-US"/>
          </a:p>
        </p:txBody>
      </p:sp>
      <p:sp>
        <p:nvSpPr>
          <p:cNvPr id="4" name="文本框 3"/>
          <p:cNvSpPr txBox="1"/>
          <p:nvPr/>
        </p:nvSpPr>
        <p:spPr>
          <a:xfrm>
            <a:off x="647700" y="1224280"/>
            <a:ext cx="7858125" cy="460375"/>
          </a:xfrm>
          <a:prstGeom prst="rect">
            <a:avLst/>
          </a:prstGeom>
          <a:noFill/>
        </p:spPr>
        <p:txBody>
          <a:bodyPr wrap="square" rtlCol="0">
            <a:spAutoFit/>
          </a:bodyPr>
          <a:p>
            <a:r>
              <a:rPr lang="zh-CN" altLang="en-US" sz="2400">
                <a:sym typeface="+mn-ea"/>
              </a:rPr>
              <a:t>（二）闻弦歌而知雅意，睹远物而知情意</a:t>
            </a:r>
            <a:r>
              <a:rPr lang="en-US" altLang="zh-CN" sz="2400">
                <a:sym typeface="+mn-ea"/>
              </a:rPr>
              <a:t>——</a:t>
            </a:r>
            <a:r>
              <a:rPr lang="zh-CN" altLang="en-US" sz="2400">
                <a:sym typeface="+mn-ea"/>
              </a:rPr>
              <a:t>任务</a:t>
            </a:r>
            <a:r>
              <a:rPr lang="zh-CN" altLang="en-US" sz="2400">
                <a:sym typeface="+mn-ea"/>
              </a:rPr>
              <a:t>导学</a:t>
            </a:r>
            <a:endParaRPr lang="zh-CN" altLang="en-US" sz="2400">
              <a:sym typeface="+mn-ea"/>
            </a:endParaRPr>
          </a:p>
        </p:txBody>
      </p:sp>
      <p:sp>
        <p:nvSpPr>
          <p:cNvPr id="3" name="文本框 2"/>
          <p:cNvSpPr txBox="1"/>
          <p:nvPr/>
        </p:nvSpPr>
        <p:spPr>
          <a:xfrm>
            <a:off x="229170" y="1821056"/>
            <a:ext cx="4845253" cy="4486886"/>
          </a:xfrm>
          <a:prstGeom prst="rect">
            <a:avLst/>
          </a:prstGeom>
          <a:noFill/>
        </p:spPr>
        <p:txBody>
          <a:bodyPr wrap="square" rtlCol="0" anchor="t">
            <a:noAutofit/>
          </a:bodyPr>
          <a:p>
            <a:r>
              <a:rPr lang="zh-CN" altLang="en-US"/>
              <a:t>课标要求：了解中国人民政治协商会议召开、开国大典，认识中华人民共和国成立对中国和世界历史的伟大意义；知道抗美援朝、土地改革，理解其对巩固人民民主政权的意义。</a:t>
            </a:r>
            <a:endParaRPr lang="zh-CN" altLang="en-US"/>
          </a:p>
          <a:p>
            <a:r>
              <a:rPr lang="zh-CN" altLang="en-US"/>
              <a:t>具体目标要求：</a:t>
            </a:r>
            <a:endParaRPr lang="zh-CN" altLang="en-US"/>
          </a:p>
          <a:p>
            <a:r>
              <a:rPr lang="zh-CN" altLang="en-US"/>
              <a:t>1.能通过文字、图片、视频等资料，认识新中国政权建立和巩固的内容和意义（素养目标：时空观念、史料实证）。</a:t>
            </a:r>
            <a:endParaRPr lang="zh-CN" altLang="en-US"/>
          </a:p>
          <a:p>
            <a:r>
              <a:rPr lang="zh-CN" altLang="en-US"/>
              <a:t>2.能通过阅读史料对抗美援朝、土地改革进行评价，培养学生辨证分析历史问题的能力（素养目标：唯物史观、历史解释、史料实证）。</a:t>
            </a:r>
            <a:endParaRPr lang="zh-CN" altLang="en-US"/>
          </a:p>
          <a:p>
            <a:r>
              <a:rPr lang="zh-CN" altLang="en-US"/>
              <a:t>3.通过建国以来取得的一系列成就，感悟中央人民政府一切从人民的根本利益出发和人民力量的重要性，渗透人民史观，培养学生爱国、爱党的家国情怀。（素养目标：家国情怀、唯物史观）。</a:t>
            </a:r>
            <a:endParaRPr lang="zh-CN" altLang="en-US"/>
          </a:p>
        </p:txBody>
      </p:sp>
      <p:pic>
        <p:nvPicPr>
          <p:cNvPr id="5" name="图片 4" descr="upload_post_object_v2_2917551667"/>
          <p:cNvPicPr>
            <a:picLocks noChangeAspect="1"/>
          </p:cNvPicPr>
          <p:nvPr/>
        </p:nvPicPr>
        <p:blipFill>
          <a:blip r:embed="rId1"/>
          <a:stretch>
            <a:fillRect/>
          </a:stretch>
        </p:blipFill>
        <p:spPr>
          <a:xfrm>
            <a:off x="5016130" y="1821095"/>
            <a:ext cx="7099634" cy="4248271"/>
          </a:xfrm>
          <a:prstGeom prst="rect">
            <a:avLst/>
          </a:prstGeom>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课时一：</a:t>
            </a:r>
            <a:endParaRPr lang="zh-CN" altLang="en-US"/>
          </a:p>
        </p:txBody>
      </p:sp>
      <p:sp>
        <p:nvSpPr>
          <p:cNvPr id="3" name="内容占位符 2"/>
          <p:cNvSpPr>
            <a:spLocks noGrp="1"/>
          </p:cNvSpPr>
          <p:nvPr>
            <p:ph idx="1"/>
          </p:nvPr>
        </p:nvSpPr>
        <p:spPr/>
        <p:txBody>
          <a:bodyPr/>
          <a:p>
            <a:endParaRPr lang="zh-CN" altLang="en-US"/>
          </a:p>
        </p:txBody>
      </p:sp>
      <p:sp>
        <p:nvSpPr>
          <p:cNvPr id="4" name="文本框 3"/>
          <p:cNvSpPr txBox="1"/>
          <p:nvPr/>
        </p:nvSpPr>
        <p:spPr>
          <a:xfrm>
            <a:off x="220683" y="1485364"/>
            <a:ext cx="6585250" cy="5091787"/>
          </a:xfrm>
          <a:prstGeom prst="rect">
            <a:avLst/>
          </a:prstGeom>
          <a:noFill/>
        </p:spPr>
        <p:txBody>
          <a:bodyPr wrap="square" rtlCol="0" anchor="t">
            <a:noAutofit/>
          </a:bodyPr>
          <a:p>
            <a:r>
              <a:rPr lang="zh-CN" altLang="en-US"/>
              <a:t>1.课标要求：讲述开国大典，认识新中国成立的意义。</a:t>
            </a:r>
            <a:endParaRPr lang="zh-CN" altLang="en-US"/>
          </a:p>
          <a:p>
            <a:r>
              <a:rPr lang="zh-CN" altLang="en-US"/>
              <a:t>2.课时目标</a:t>
            </a:r>
            <a:endParaRPr lang="zh-CN" altLang="en-US"/>
          </a:p>
          <a:p>
            <a:r>
              <a:rPr lang="zh-CN" altLang="en-US"/>
              <a:t>（1）通过读报活动，知道中国人民政治协商会议的主要内容、意义，了解其职能，初步认识中国的政治制度，培养历史解释能力。 </a:t>
            </a:r>
            <a:endParaRPr lang="zh-CN" altLang="en-US"/>
          </a:p>
          <a:p>
            <a:r>
              <a:rPr lang="zh-CN" altLang="en-US"/>
              <a:t>（2）通过观看视频《开国大典》、“邀你写报”活动及图片资料，对中华人民共和国成立的油画、照片、漫画、新闻、回忆录相关史料提取历史信息，了解中国新面貌，理解中华人民共和国成立的伟大历史意义，培养学生史料实证的历史素养。</a:t>
            </a:r>
            <a:endParaRPr lang="zh-CN" altLang="en-US"/>
          </a:p>
          <a:p>
            <a:r>
              <a:rPr lang="zh-CN" altLang="en-US"/>
              <a:t>（3）通过史料阅读，知道西藏和平解放的基本史实和西藏和平解放的意义，培养历史解释能力。</a:t>
            </a:r>
            <a:endParaRPr lang="zh-CN" altLang="en-US"/>
          </a:p>
          <a:p>
            <a:r>
              <a:rPr lang="zh-CN" altLang="en-US"/>
              <a:t>（4）通过合作探究，课后图说历史作业，从家国情怀的角度认识中华人民共和国成立对中国和世界历史的伟大意义，懂得从政治制度、政权主体、民族关系等多角度理解新中国之新，感受人民对于赢得民族独立，成为国家主人的喜悦心情，树立民族自信与自豪感，领悟中国国共产党是历史的选择，体会中华人民共和国成立开辟了中国历史的新纪元，培养家国情怀、唯物史观、历史理解能力。</a:t>
            </a:r>
            <a:endParaRPr lang="zh-CN" altLang="en-US"/>
          </a:p>
        </p:txBody>
      </p:sp>
      <p:pic>
        <p:nvPicPr>
          <p:cNvPr id="5" name="图片 4" descr="upload_post_object_v2_4145126329"/>
          <p:cNvPicPr>
            <a:picLocks noChangeAspect="1"/>
          </p:cNvPicPr>
          <p:nvPr/>
        </p:nvPicPr>
        <p:blipFill>
          <a:blip r:embed="rId1"/>
          <a:stretch>
            <a:fillRect/>
          </a:stretch>
        </p:blipFill>
        <p:spPr>
          <a:xfrm>
            <a:off x="6930949" y="1528566"/>
            <a:ext cx="5261085" cy="4266370"/>
          </a:xfrm>
          <a:prstGeom prst="rect">
            <a:avLst/>
          </a:prstGeom>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课时二：</a:t>
            </a:r>
            <a:endParaRPr lang="zh-CN" altLang="en-US"/>
          </a:p>
        </p:txBody>
      </p:sp>
      <p:sp>
        <p:nvSpPr>
          <p:cNvPr id="3" name="内容占位符 2"/>
          <p:cNvSpPr>
            <a:spLocks noGrp="1"/>
          </p:cNvSpPr>
          <p:nvPr>
            <p:ph idx="1"/>
          </p:nvPr>
        </p:nvSpPr>
        <p:spPr>
          <a:xfrm>
            <a:off x="647703" y="1583992"/>
            <a:ext cx="5490827" cy="4351338"/>
          </a:xfrm>
        </p:spPr>
        <p:txBody>
          <a:bodyPr>
            <a:normAutofit lnSpcReduction="10000"/>
          </a:bodyPr>
          <a:p>
            <a:pPr marL="0" indent="0">
              <a:buNone/>
            </a:pPr>
            <a:r>
              <a:rPr lang="zh-CN" altLang="en-US"/>
              <a:t>1.课程标准：知道抗美援朝，理解其对巩固人民民主政权的意义。</a:t>
            </a:r>
            <a:endParaRPr lang="zh-CN" altLang="en-US"/>
          </a:p>
          <a:p>
            <a:pPr marL="0" indent="0">
              <a:buNone/>
            </a:pPr>
            <a:r>
              <a:rPr lang="zh-CN" altLang="en-US"/>
              <a:t>2.课时目标</a:t>
            </a:r>
            <a:endParaRPr lang="zh-CN" altLang="en-US"/>
          </a:p>
          <a:p>
            <a:pPr marL="0" indent="0">
              <a:buNone/>
            </a:pPr>
            <a:r>
              <a:rPr lang="zh-CN" altLang="en-US"/>
              <a:t>（1）通过地图、史料分析，多角度分析中国政府派中国人民志愿军出兵朝鲜的原因，知道抗美援朝的背景，认识抗美援朝、保家卫国的正义性，提升学生的时空观念、史料实证素养、历史解释能力。</a:t>
            </a:r>
            <a:endParaRPr lang="zh-CN" altLang="en-US"/>
          </a:p>
          <a:p>
            <a:pPr marL="0" indent="0">
              <a:buNone/>
            </a:pPr>
            <a:r>
              <a:rPr lang="zh-CN" altLang="en-US"/>
              <a:t>（2）通过视频、音乐、人物故事等素材创设情景，感受抗美援朝精神的内涵，培养振兴中华的历史使命感和责任感，涵养史料实证、民族精神，厚植家国情怀。 </a:t>
            </a:r>
            <a:endParaRPr lang="zh-CN" altLang="en-US"/>
          </a:p>
          <a:p>
            <a:pPr marL="0" indent="0">
              <a:buNone/>
            </a:pPr>
            <a:r>
              <a:rPr lang="zh-CN" altLang="en-US"/>
              <a:t>（3）阅读史料分析抗美援朝的胜利的国际和国内意义，培养学生辨证分析历史问题的能力，涵养唯物史观、历史解释能力。</a:t>
            </a:r>
            <a:endParaRPr lang="zh-CN" altLang="en-US"/>
          </a:p>
        </p:txBody>
      </p:sp>
      <p:pic>
        <p:nvPicPr>
          <p:cNvPr id="4" name="图片 3" descr="upload_post_object_v2_1971773891"/>
          <p:cNvPicPr>
            <a:picLocks noChangeAspect="1"/>
          </p:cNvPicPr>
          <p:nvPr/>
        </p:nvPicPr>
        <p:blipFill>
          <a:blip r:embed="rId1"/>
          <a:stretch>
            <a:fillRect/>
          </a:stretch>
        </p:blipFill>
        <p:spPr>
          <a:xfrm>
            <a:off x="6318487" y="1583992"/>
            <a:ext cx="5708673" cy="4047035"/>
          </a:xfrm>
          <a:prstGeom prst="rect">
            <a:avLst/>
          </a:prstGeom>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课时三：</a:t>
            </a:r>
            <a:endParaRPr lang="zh-CN" altLang="en-US"/>
          </a:p>
        </p:txBody>
      </p:sp>
      <p:sp>
        <p:nvSpPr>
          <p:cNvPr id="3" name="内容占位符 2"/>
          <p:cNvSpPr>
            <a:spLocks noGrp="1"/>
          </p:cNvSpPr>
          <p:nvPr>
            <p:ph idx="1"/>
          </p:nvPr>
        </p:nvSpPr>
        <p:spPr>
          <a:xfrm>
            <a:off x="384578" y="1477626"/>
            <a:ext cx="5957656" cy="4996410"/>
          </a:xfrm>
        </p:spPr>
        <p:txBody>
          <a:bodyPr>
            <a:normAutofit fontScale="80000"/>
          </a:bodyPr>
          <a:p>
            <a:pPr marL="0" indent="0">
              <a:buNone/>
            </a:pPr>
            <a:r>
              <a:rPr lang="zh-CN" altLang="en-US"/>
              <a:t>1.课标要求：知道土地改革，理解其对共巩固人民民主政权的意义。</a:t>
            </a:r>
            <a:endParaRPr lang="zh-CN" altLang="en-US"/>
          </a:p>
          <a:p>
            <a:pPr marL="0" indent="0">
              <a:buNone/>
            </a:pPr>
            <a:r>
              <a:rPr lang="zh-CN" altLang="en-US"/>
              <a:t>2.学习目标</a:t>
            </a:r>
            <a:endParaRPr lang="zh-CN" altLang="en-US"/>
          </a:p>
          <a:p>
            <a:pPr marL="0" indent="0">
              <a:buNone/>
            </a:pPr>
            <a:r>
              <a:rPr lang="zh-CN" altLang="en-US"/>
              <a:t>（1）通过主题探究活动，分析《中华人民共和国土地改革法》的内容和土地改革前后的图片、数据等广东地方史料，了解土地改革的必要性及内容，理解土地改革在恢复国民经济和巩固新生政权方面的作用，涵养史料实证和历史解释能力。</a:t>
            </a:r>
            <a:endParaRPr lang="zh-CN" altLang="en-US"/>
          </a:p>
          <a:p>
            <a:pPr marL="0" indent="0">
              <a:buNone/>
            </a:pPr>
            <a:r>
              <a:rPr lang="zh-CN" altLang="en-US"/>
              <a:t>（2）学习土地改革的背景，理解基本国情是国家制定政策的依据，理解生产关系的调整对生产力发展的促进作用，培养唯物史观。</a:t>
            </a:r>
            <a:endParaRPr lang="zh-CN" altLang="en-US"/>
          </a:p>
          <a:p>
            <a:pPr marL="0" indent="0">
              <a:buNone/>
            </a:pPr>
            <a:r>
              <a:rPr lang="zh-CN" altLang="en-US"/>
              <a:t>（3）借助时间轴概述土地改革的简单经过。</a:t>
            </a:r>
            <a:endParaRPr lang="zh-CN" altLang="en-US"/>
          </a:p>
          <a:p>
            <a:pPr marL="0" indent="0">
              <a:buNone/>
            </a:pPr>
            <a:r>
              <a:rPr lang="zh-CN" altLang="en-US"/>
              <a:t>（4）通过合作探究，分析比较史料、提炼观点，了解土地改革对人民生活的重大影响，认识到中国共产党始终代表中国最广大人民的根本利益，增强热爱中国共产党的情感，厚植家国情怀，培养历史解释能力。</a:t>
            </a:r>
            <a:endParaRPr lang="zh-CN" altLang="en-US"/>
          </a:p>
          <a:p>
            <a:pPr marL="0" indent="0">
              <a:buNone/>
            </a:pPr>
            <a:r>
              <a:rPr lang="zh-CN" altLang="en-US"/>
              <a:t>（5）通过单元小结概述新中国巩固人民政权的主要举措，从唯物史观角度认识巩固人民政权的必要性及影响（唯物史观）</a:t>
            </a:r>
            <a:endParaRPr lang="zh-CN" altLang="en-US"/>
          </a:p>
        </p:txBody>
      </p:sp>
      <p:pic>
        <p:nvPicPr>
          <p:cNvPr id="4" name="图片 3" descr="upload_post_object_v2_914361300"/>
          <p:cNvPicPr>
            <a:picLocks noChangeAspect="1"/>
          </p:cNvPicPr>
          <p:nvPr/>
        </p:nvPicPr>
        <p:blipFill>
          <a:blip r:embed="rId1"/>
          <a:stretch>
            <a:fillRect/>
          </a:stretch>
        </p:blipFill>
        <p:spPr>
          <a:xfrm>
            <a:off x="6342248" y="1393641"/>
            <a:ext cx="5701888" cy="4495073"/>
          </a:xfrm>
          <a:prstGeom prst="rect">
            <a:avLst/>
          </a:prstGeom>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9798" y="54738"/>
            <a:ext cx="10515600" cy="1325563"/>
          </a:xfrm>
        </p:spPr>
        <p:txBody>
          <a:bodyPr/>
          <a:p>
            <a:r>
              <a:rPr lang="zh-CN" altLang="en-US"/>
              <a:t>课时四：复习课</a:t>
            </a:r>
            <a:endParaRPr lang="zh-CN" altLang="en-US"/>
          </a:p>
        </p:txBody>
      </p:sp>
      <p:sp>
        <p:nvSpPr>
          <p:cNvPr id="3" name="内容占位符 2"/>
          <p:cNvSpPr>
            <a:spLocks noGrp="1"/>
          </p:cNvSpPr>
          <p:nvPr>
            <p:ph idx="1"/>
          </p:nvPr>
        </p:nvSpPr>
        <p:spPr>
          <a:xfrm>
            <a:off x="180871" y="1061724"/>
            <a:ext cx="6178338" cy="5582068"/>
          </a:xfrm>
        </p:spPr>
        <p:txBody>
          <a:bodyPr>
            <a:normAutofit/>
          </a:bodyPr>
          <a:p>
            <a:pPr marL="0" indent="0">
              <a:buNone/>
            </a:pPr>
            <a:r>
              <a:rPr lang="zh-CN" altLang="en-US"/>
              <a:t>1.利用时间轴，填充所缺时间所示的事件，能复习梳理知识的前后联系，涵养时空观念。</a:t>
            </a:r>
            <a:endParaRPr lang="zh-CN" altLang="en-US"/>
          </a:p>
          <a:p>
            <a:pPr marL="0" indent="0">
              <a:buNone/>
            </a:pPr>
            <a:r>
              <a:rPr lang="zh-CN" altLang="en-US"/>
              <a:t>2.整理文献资料，能论述新中国的成立与土地改革对中国革命的推动作用，理解生产力促进生产关系的法治，培养历史解释能力，提升唯物史观。</a:t>
            </a:r>
            <a:endParaRPr lang="zh-CN" altLang="en-US"/>
          </a:p>
          <a:p>
            <a:pPr marL="0" indent="0">
              <a:buNone/>
            </a:pPr>
            <a:r>
              <a:rPr lang="zh-CN" altLang="en-US"/>
              <a:t>3.解读图片资料，能说出新中国的成立与巩固中的相关历史事件内容，能说出中华人民共和国的成立开辟了中国历史的新纪元，树立民族自信，感悟时人为实现民主独立梦想所做的努力，培养历史解释能力，涵养家国情怀。</a:t>
            </a:r>
            <a:endParaRPr lang="zh-CN" altLang="en-US"/>
          </a:p>
          <a:p>
            <a:pPr marL="0" indent="0">
              <a:buNone/>
            </a:pPr>
            <a:r>
              <a:rPr lang="en-US" altLang="zh-CN"/>
              <a:t>4.</a:t>
            </a:r>
            <a:r>
              <a:rPr lang="zh-CN" altLang="en-US"/>
              <a:t>评说史料，能辨别史料价值，能概括出中国人民志愿军赴朝参战是保家卫国、反对侵略的正义战争，它粉粹了美国的侵略计划，捍卫了朝鲜的独立和新中国的安全，树立人民史观，培养唯物史观。能说出黄继光、邱少云等志愿军战士发扬了高度的爱国主义、革命英雄主义和国际主义精神，感悟五星红旗的精神力量，增强爱党爱国的思想感情，涵养史料实证能力，厚植家国情怀。</a:t>
            </a:r>
            <a:endParaRPr lang="zh-CN" altLang="en-US"/>
          </a:p>
        </p:txBody>
      </p:sp>
      <p:pic>
        <p:nvPicPr>
          <p:cNvPr id="4" name="图片 3" descr="upload_post_object_v2_1508615244"/>
          <p:cNvPicPr>
            <a:picLocks noChangeAspect="1"/>
          </p:cNvPicPr>
          <p:nvPr/>
        </p:nvPicPr>
        <p:blipFill>
          <a:blip r:embed="rId1"/>
          <a:stretch>
            <a:fillRect/>
          </a:stretch>
        </p:blipFill>
        <p:spPr>
          <a:xfrm>
            <a:off x="6183720" y="1431211"/>
            <a:ext cx="5901818" cy="4075490"/>
          </a:xfrm>
          <a:prstGeom prst="rect">
            <a:avLst/>
          </a:prstGeom>
        </p:spPr>
      </p:pic>
      <p:pic>
        <p:nvPicPr>
          <p:cNvPr id="8" name="图片 7" descr="888"/>
          <p:cNvPicPr>
            <a:picLocks noChangeAspect="1"/>
          </p:cNvPicPr>
          <p:nvPr>
            <p:custDataLst>
              <p:tags r:id="rId2"/>
            </p:custDataLst>
          </p:nvPr>
        </p:nvPicPr>
        <p:blipFill>
          <a:blip r:embed="rId3"/>
          <a:srcRect b="54565"/>
          <a:stretch>
            <a:fillRect/>
          </a:stretch>
        </p:blipFill>
        <p:spPr>
          <a:xfrm>
            <a:off x="0" y="0"/>
            <a:ext cx="12192000" cy="78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80390" y="1557655"/>
            <a:ext cx="10515600" cy="4351338"/>
          </a:xfrm>
        </p:spPr>
        <p:txBody>
          <a:bodyPr/>
          <a:p>
            <a:endParaRPr lang="zh-CN" altLang="en-US"/>
          </a:p>
        </p:txBody>
      </p:sp>
      <p:sp>
        <p:nvSpPr>
          <p:cNvPr id="4" name="矩形 3"/>
          <p:cNvSpPr/>
          <p:nvPr/>
        </p:nvSpPr>
        <p:spPr>
          <a:xfrm>
            <a:off x="647700" y="2151380"/>
            <a:ext cx="11308080" cy="2584450"/>
          </a:xfrm>
          <a:prstGeom prst="rect">
            <a:avLst/>
          </a:prstGeom>
          <a:noFill/>
          <a:ln>
            <a:noFill/>
          </a:ln>
        </p:spPr>
        <p:txBody>
          <a:bodyPr wrap="square" rtlCol="0" anchor="t">
            <a:spAutoFit/>
          </a:bodyPr>
          <a:p>
            <a:pPr algn="ctr"/>
            <a:r>
              <a:rPr lang="zh-CN" altLang="en-US" sz="5400" b="1">
                <a:ln/>
                <a:solidFill>
                  <a:schemeClr val="tx1">
                    <a:lumMod val="65000"/>
                    <a:lumOff val="35000"/>
                  </a:schemeClr>
                </a:solidFill>
                <a:effectLst>
                  <a:reflection blurRad="6350" stA="53000" endA="300" endPos="35500" dir="5400000" sy="-90000" algn="bl" rotWithShape="0"/>
                </a:effectLst>
              </a:rPr>
              <a:t>历史是一堆灰烬，</a:t>
            </a:r>
            <a:endParaRPr lang="zh-CN" altLang="en-US" sz="5400" b="1">
              <a:ln/>
              <a:solidFill>
                <a:schemeClr val="tx1">
                  <a:lumMod val="65000"/>
                  <a:lumOff val="35000"/>
                </a:schemeClr>
              </a:solidFill>
              <a:effectLst>
                <a:reflection blurRad="6350" stA="53000" endA="300" endPos="35500" dir="5400000" sy="-90000" algn="bl" rotWithShape="0"/>
              </a:effectLst>
            </a:endParaRPr>
          </a:p>
          <a:p>
            <a:pPr algn="ctr"/>
            <a:r>
              <a:rPr lang="zh-CN" altLang="en-US" sz="5400" b="1">
                <a:ln/>
                <a:solidFill>
                  <a:srgbClr val="FF3300"/>
                </a:solidFill>
                <a:effectLst>
                  <a:reflection blurRad="6350" stA="53000" endA="300" endPos="35500" dir="5400000" sy="-90000" algn="bl" rotWithShape="0"/>
                </a:effectLst>
              </a:rPr>
              <a:t>但灰烬深处有余温。</a:t>
            </a:r>
            <a:endParaRPr lang="zh-CN" altLang="en-US" sz="54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en-US" altLang="zh-CN" sz="54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altLang="zh-CN" sz="5400" b="1">
                <a:ln/>
                <a:solidFill>
                  <a:schemeClr val="tx1">
                    <a:lumMod val="65000"/>
                    <a:lumOff val="35000"/>
                  </a:schemeClr>
                </a:solidFill>
                <a:effectLst>
                  <a:reflection blurRad="6350" stA="53000" endA="300" endPos="35500" dir="5400000" sy="-90000" algn="bl" rotWithShape="0"/>
                </a:effectLst>
              </a:rPr>
              <a:t>——</a:t>
            </a:r>
            <a:r>
              <a:rPr lang="zh-CN" altLang="en-US" sz="5400" b="1">
                <a:ln/>
                <a:solidFill>
                  <a:schemeClr val="tx1">
                    <a:lumMod val="65000"/>
                    <a:lumOff val="35000"/>
                  </a:schemeClr>
                </a:solidFill>
                <a:effectLst>
                  <a:reflection blurRad="6350" stA="53000" endA="300" endPos="35500" dir="5400000" sy="-90000" algn="bl" rotWithShape="0"/>
                </a:effectLst>
              </a:rPr>
              <a:t>黑格尔</a:t>
            </a:r>
            <a:endParaRPr lang="zh-CN" altLang="en-US" sz="5400" b="1">
              <a:ln/>
              <a:solidFill>
                <a:schemeClr val="tx1">
                  <a:lumMod val="65000"/>
                  <a:lumOff val="35000"/>
                </a:schemeClr>
              </a:solidFill>
              <a:effectLst>
                <a:reflection blurRad="6350" stA="53000" endA="300" endPos="35500" dir="5400000" sy="-90000" algn="bl" rotWithShape="0"/>
              </a:effectLst>
            </a:endParaRPr>
          </a:p>
        </p:txBody>
      </p:sp>
      <p:pic>
        <p:nvPicPr>
          <p:cNvPr id="5" name="图片 4"/>
          <p:cNvPicPr>
            <a:picLocks noChangeAspect="1"/>
          </p:cNvPicPr>
          <p:nvPr>
            <p:custDataLst>
              <p:tags r:id="rId1"/>
            </p:custDataLst>
          </p:nvPr>
        </p:nvPicPr>
        <p:blipFill>
          <a:blip r:embed="rId2">
            <a:alphaModFix amt="40000"/>
          </a:blip>
          <a:stretch>
            <a:fillRect/>
          </a:stretch>
        </p:blipFill>
        <p:spPr>
          <a:xfrm>
            <a:off x="1982470" y="2859405"/>
            <a:ext cx="8750935" cy="3997960"/>
          </a:xfrm>
          <a:prstGeom prst="rect">
            <a:avLst/>
          </a:prstGeom>
        </p:spPr>
      </p:pic>
      <p:pic>
        <p:nvPicPr>
          <p:cNvPr id="10" name="图片 9"/>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l="50000" t="14950" b="42491"/>
          <a:stretch>
            <a:fillRect/>
          </a:stretch>
        </p:blipFill>
        <p:spPr>
          <a:xfrm>
            <a:off x="-238125" y="-361950"/>
            <a:ext cx="12499975" cy="2116455"/>
          </a:xfrm>
          <a:prstGeom prst="rect">
            <a:avLst/>
          </a:prstGeom>
        </p:spPr>
      </p:pic>
      <p:pic>
        <p:nvPicPr>
          <p:cNvPr id="9" name="图片 8" descr="21212"/>
          <p:cNvPicPr>
            <a:picLocks noChangeAspect="1"/>
          </p:cNvPicPr>
          <p:nvPr>
            <p:custDataLst>
              <p:tags r:id="rId5"/>
            </p:custDataLst>
          </p:nvPr>
        </p:nvPicPr>
        <p:blipFill>
          <a:blip r:embed="rId6"/>
          <a:srcRect t="34772" r="1046"/>
          <a:stretch>
            <a:fillRect/>
          </a:stretch>
        </p:blipFill>
        <p:spPr>
          <a:xfrm>
            <a:off x="0" y="0"/>
            <a:ext cx="12197080" cy="1391920"/>
          </a:xfrm>
          <a:prstGeom prst="rect">
            <a:avLst/>
          </a:prstGeom>
        </p:spPr>
      </p:pic>
      <p:pic>
        <p:nvPicPr>
          <p:cNvPr id="7" name="图片 6"/>
          <p:cNvPicPr>
            <a:picLocks noChangeAspect="1"/>
          </p:cNvPicPr>
          <p:nvPr>
            <p:custDataLst>
              <p:tags r:id="rId7"/>
            </p:custDataLst>
          </p:nvPr>
        </p:nvPicPr>
        <p:blipFill rotWithShape="1">
          <a:blip r:embed="rId4">
            <a:extLst>
              <a:ext uri="{28A0092B-C50C-407E-A947-70E740481C1C}">
                <a14:useLocalDpi xmlns:a14="http://schemas.microsoft.com/office/drawing/2010/main" val="0"/>
              </a:ext>
            </a:extLst>
          </a:blip>
          <a:srcRect l="50000" t="14950" b="42491"/>
          <a:stretch>
            <a:fillRect/>
          </a:stretch>
        </p:blipFill>
        <p:spPr>
          <a:xfrm rot="180000" flipV="1">
            <a:off x="-208915" y="6213475"/>
            <a:ext cx="12371070" cy="1447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7700" y="258445"/>
            <a:ext cx="10515600" cy="688975"/>
          </a:xfrm>
        </p:spPr>
        <p:txBody>
          <a:bodyPr/>
          <a:p>
            <a:r>
              <a:rPr lang="zh-CN" altLang="en-US"/>
              <a:t>一、回首向来峥嵘处 蓄力待发向未来</a:t>
            </a:r>
            <a:endParaRPr lang="zh-CN" altLang="en-US"/>
          </a:p>
        </p:txBody>
      </p:sp>
      <p:sp>
        <p:nvSpPr>
          <p:cNvPr id="4" name="文本框 3"/>
          <p:cNvSpPr txBox="1"/>
          <p:nvPr/>
        </p:nvSpPr>
        <p:spPr>
          <a:xfrm>
            <a:off x="741045" y="1003300"/>
            <a:ext cx="5765800" cy="398780"/>
          </a:xfrm>
          <a:prstGeom prst="rect">
            <a:avLst/>
          </a:prstGeom>
          <a:noFill/>
        </p:spPr>
        <p:txBody>
          <a:bodyPr wrap="square" rtlCol="0">
            <a:spAutoFit/>
          </a:bodyPr>
          <a:p>
            <a:r>
              <a:rPr lang="zh-CN" altLang="en-US" sz="2000"/>
              <a:t>（一）青山缭绕疑无路，忽见千帆隐映来</a:t>
            </a:r>
            <a:endParaRPr lang="zh-CN" altLang="en-US" sz="2000"/>
          </a:p>
        </p:txBody>
      </p:sp>
      <p:pic>
        <p:nvPicPr>
          <p:cNvPr id="7" name="图片 6"/>
          <p:cNvPicPr>
            <a:picLocks noChangeAspect="1"/>
          </p:cNvPicPr>
          <p:nvPr/>
        </p:nvPicPr>
        <p:blipFill>
          <a:blip r:embed="rId1"/>
          <a:stretch>
            <a:fillRect/>
          </a:stretch>
        </p:blipFill>
        <p:spPr>
          <a:xfrm>
            <a:off x="5828665" y="1696085"/>
            <a:ext cx="4937760" cy="2691765"/>
          </a:xfrm>
          <a:prstGeom prst="rect">
            <a:avLst/>
          </a:prstGeom>
        </p:spPr>
      </p:pic>
      <p:sp>
        <p:nvSpPr>
          <p:cNvPr id="8" name="文本框 7"/>
          <p:cNvSpPr txBox="1"/>
          <p:nvPr/>
        </p:nvSpPr>
        <p:spPr>
          <a:xfrm>
            <a:off x="4591685" y="5330190"/>
            <a:ext cx="4690745" cy="368300"/>
          </a:xfrm>
          <a:prstGeom prst="rect">
            <a:avLst/>
          </a:prstGeom>
          <a:noFill/>
        </p:spPr>
        <p:txBody>
          <a:bodyPr wrap="square" rtlCol="0">
            <a:spAutoFit/>
          </a:bodyPr>
          <a:p>
            <a:r>
              <a:rPr lang="zh-CN" altLang="en-US"/>
              <a:t>向疑而思立项目，以研促学笃行</a:t>
            </a:r>
            <a:r>
              <a:rPr lang="zh-CN" altLang="en-US"/>
              <a:t>远</a:t>
            </a:r>
            <a:endParaRPr lang="zh-CN" altLang="en-US"/>
          </a:p>
        </p:txBody>
      </p:sp>
      <p:pic>
        <p:nvPicPr>
          <p:cNvPr id="9" name="图片 8"/>
          <p:cNvPicPr>
            <a:picLocks noChangeAspect="1"/>
          </p:cNvPicPr>
          <p:nvPr/>
        </p:nvPicPr>
        <p:blipFill>
          <a:blip r:embed="rId2"/>
          <a:stretch>
            <a:fillRect/>
          </a:stretch>
        </p:blipFill>
        <p:spPr>
          <a:xfrm>
            <a:off x="956945" y="1739900"/>
            <a:ext cx="4248150" cy="29800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767080" y="1679575"/>
            <a:ext cx="2990850" cy="3248025"/>
          </a:xfrm>
          <a:prstGeom prst="rect">
            <a:avLst/>
          </a:prstGeom>
        </p:spPr>
      </p:pic>
      <p:sp>
        <p:nvSpPr>
          <p:cNvPr id="5" name="文本框 4"/>
          <p:cNvSpPr txBox="1"/>
          <p:nvPr/>
        </p:nvSpPr>
        <p:spPr>
          <a:xfrm>
            <a:off x="589280" y="5875655"/>
            <a:ext cx="3883660" cy="368300"/>
          </a:xfrm>
          <a:prstGeom prst="rect">
            <a:avLst/>
          </a:prstGeom>
          <a:noFill/>
        </p:spPr>
        <p:txBody>
          <a:bodyPr wrap="square" rtlCol="0">
            <a:spAutoFit/>
          </a:bodyPr>
          <a:p>
            <a:r>
              <a:rPr lang="zh-CN" altLang="en-US"/>
              <a:t>谁主沉浮当先</a:t>
            </a:r>
            <a:r>
              <a:rPr lang="zh-CN" altLang="en-US"/>
              <a:t>行，向疑而思共学习</a:t>
            </a:r>
            <a:endParaRPr lang="zh-CN" altLang="en-US"/>
          </a:p>
        </p:txBody>
      </p:sp>
      <p:pic>
        <p:nvPicPr>
          <p:cNvPr id="6" name="图片 5"/>
          <p:cNvPicPr>
            <a:picLocks noChangeAspect="1"/>
          </p:cNvPicPr>
          <p:nvPr/>
        </p:nvPicPr>
        <p:blipFill>
          <a:blip r:embed="rId2"/>
          <a:stretch>
            <a:fillRect/>
          </a:stretch>
        </p:blipFill>
        <p:spPr>
          <a:xfrm>
            <a:off x="4632960" y="540385"/>
            <a:ext cx="7480935" cy="5111115"/>
          </a:xfrm>
          <a:prstGeom prst="rect">
            <a:avLst/>
          </a:prstGeom>
        </p:spPr>
      </p:pic>
      <p:sp>
        <p:nvSpPr>
          <p:cNvPr id="7" name="文本框 6"/>
          <p:cNvSpPr txBox="1"/>
          <p:nvPr/>
        </p:nvSpPr>
        <p:spPr>
          <a:xfrm>
            <a:off x="6954520" y="5932805"/>
            <a:ext cx="4339590" cy="368300"/>
          </a:xfrm>
          <a:prstGeom prst="rect">
            <a:avLst/>
          </a:prstGeom>
          <a:noFill/>
        </p:spPr>
        <p:txBody>
          <a:bodyPr wrap="square" rtlCol="0">
            <a:spAutoFit/>
          </a:bodyPr>
          <a:p>
            <a:r>
              <a:rPr lang="zh-CN" altLang="en-US"/>
              <a:t>春无踪迹谁人知，问取同行共解疑</a:t>
            </a:r>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p:cNvPicPr>
            <a:picLocks noChangeAspect="1"/>
          </p:cNvPicPr>
          <p:nvPr/>
        </p:nvPicPr>
        <p:blipFill>
          <a:blip r:embed="rId1"/>
          <a:stretch>
            <a:fillRect/>
          </a:stretch>
        </p:blipFill>
        <p:spPr>
          <a:xfrm>
            <a:off x="1301750" y="3463290"/>
            <a:ext cx="3823335" cy="2551430"/>
          </a:xfrm>
          <a:prstGeom prst="rect">
            <a:avLst/>
          </a:prstGeom>
        </p:spPr>
      </p:pic>
      <p:pic>
        <p:nvPicPr>
          <p:cNvPr id="6" name="图片 5"/>
          <p:cNvPicPr>
            <a:picLocks noChangeAspect="1"/>
          </p:cNvPicPr>
          <p:nvPr/>
        </p:nvPicPr>
        <p:blipFill>
          <a:blip r:embed="rId2"/>
          <a:stretch>
            <a:fillRect/>
          </a:stretch>
        </p:blipFill>
        <p:spPr>
          <a:xfrm>
            <a:off x="6205220" y="3178175"/>
            <a:ext cx="4422775" cy="2949575"/>
          </a:xfrm>
          <a:prstGeom prst="rect">
            <a:avLst/>
          </a:prstGeom>
        </p:spPr>
      </p:pic>
      <p:pic>
        <p:nvPicPr>
          <p:cNvPr id="4" name="内容占位符 3"/>
          <p:cNvPicPr>
            <a:picLocks noChangeAspect="1"/>
          </p:cNvPicPr>
          <p:nvPr>
            <p:ph idx="1"/>
          </p:nvPr>
        </p:nvPicPr>
        <p:blipFill>
          <a:blip r:embed="rId3"/>
          <a:stretch>
            <a:fillRect/>
          </a:stretch>
        </p:blipFill>
        <p:spPr>
          <a:xfrm>
            <a:off x="647700" y="0"/>
            <a:ext cx="5130800" cy="3572510"/>
          </a:xfrm>
          <a:prstGeom prst="rect">
            <a:avLst/>
          </a:prstGeom>
        </p:spPr>
      </p:pic>
      <p:pic>
        <p:nvPicPr>
          <p:cNvPr id="7" name="图片 6"/>
          <p:cNvPicPr>
            <a:picLocks noChangeAspect="1"/>
          </p:cNvPicPr>
          <p:nvPr/>
        </p:nvPicPr>
        <p:blipFill>
          <a:blip r:embed="rId4"/>
          <a:stretch>
            <a:fillRect/>
          </a:stretch>
        </p:blipFill>
        <p:spPr>
          <a:xfrm>
            <a:off x="5575935" y="124460"/>
            <a:ext cx="5481955" cy="3448050"/>
          </a:xfrm>
          <a:prstGeom prst="rect">
            <a:avLst/>
          </a:prstGeom>
        </p:spPr>
      </p:pic>
      <p:sp>
        <p:nvSpPr>
          <p:cNvPr id="8" name="文本框 7"/>
          <p:cNvSpPr txBox="1"/>
          <p:nvPr/>
        </p:nvSpPr>
        <p:spPr>
          <a:xfrm>
            <a:off x="3137535" y="6243320"/>
            <a:ext cx="4064000" cy="368300"/>
          </a:xfrm>
          <a:prstGeom prst="rect">
            <a:avLst/>
          </a:prstGeom>
          <a:noFill/>
        </p:spPr>
        <p:txBody>
          <a:bodyPr wrap="square" rtlCol="0">
            <a:spAutoFit/>
          </a:bodyPr>
          <a:p>
            <a:r>
              <a:rPr lang="zh-CN" altLang="en-US"/>
              <a:t>笔底尘缘共聚首，奋楫研修为</a:t>
            </a:r>
            <a:r>
              <a:rPr lang="zh-CN" altLang="en-US"/>
              <a:t>课堂</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6790055" y="0"/>
            <a:ext cx="4218305" cy="4998085"/>
          </a:xfrm>
          <a:prstGeom prst="rect">
            <a:avLst/>
          </a:prstGeom>
        </p:spPr>
      </p:pic>
      <p:pic>
        <p:nvPicPr>
          <p:cNvPr id="5" name="图片 4"/>
          <p:cNvPicPr>
            <a:picLocks noChangeAspect="1"/>
          </p:cNvPicPr>
          <p:nvPr/>
        </p:nvPicPr>
        <p:blipFill>
          <a:blip r:embed="rId2"/>
          <a:stretch>
            <a:fillRect/>
          </a:stretch>
        </p:blipFill>
        <p:spPr>
          <a:xfrm>
            <a:off x="319405" y="158115"/>
            <a:ext cx="5953125" cy="2327910"/>
          </a:xfrm>
          <a:prstGeom prst="rect">
            <a:avLst/>
          </a:prstGeom>
        </p:spPr>
      </p:pic>
      <p:pic>
        <p:nvPicPr>
          <p:cNvPr id="6" name="图片 5" descr="mmexportea63f99556a762a174160eb1fd42cda9_1681893320428"/>
          <p:cNvPicPr>
            <a:picLocks noChangeAspect="1"/>
          </p:cNvPicPr>
          <p:nvPr/>
        </p:nvPicPr>
        <p:blipFill>
          <a:blip r:embed="rId3"/>
          <a:stretch>
            <a:fillRect/>
          </a:stretch>
        </p:blipFill>
        <p:spPr>
          <a:xfrm>
            <a:off x="647700" y="3012440"/>
            <a:ext cx="4366260" cy="2907665"/>
          </a:xfrm>
          <a:prstGeom prst="rect">
            <a:avLst/>
          </a:prstGeom>
        </p:spPr>
      </p:pic>
      <p:sp>
        <p:nvSpPr>
          <p:cNvPr id="7" name="文本框 6"/>
          <p:cNvSpPr txBox="1"/>
          <p:nvPr/>
        </p:nvSpPr>
        <p:spPr>
          <a:xfrm>
            <a:off x="3598545" y="6294120"/>
            <a:ext cx="5320030" cy="368300"/>
          </a:xfrm>
          <a:prstGeom prst="rect">
            <a:avLst/>
          </a:prstGeom>
          <a:noFill/>
        </p:spPr>
        <p:txBody>
          <a:bodyPr wrap="square" rtlCol="0">
            <a:spAutoFit/>
          </a:bodyPr>
          <a:p>
            <a:r>
              <a:rPr lang="zh-CN" altLang="en-US"/>
              <a:t>弦歌不辍结桃李  履践致远共</a:t>
            </a:r>
            <a:r>
              <a:rPr lang="zh-CN" altLang="en-US"/>
              <a:t>芬芳</a:t>
            </a:r>
            <a:endParaRPr lang="zh-CN" altLang="en-US"/>
          </a:p>
        </p:txBody>
      </p:sp>
      <p:sp>
        <p:nvSpPr>
          <p:cNvPr id="8" name="文本框 7"/>
          <p:cNvSpPr txBox="1"/>
          <p:nvPr/>
        </p:nvSpPr>
        <p:spPr>
          <a:xfrm>
            <a:off x="1609090" y="5923280"/>
            <a:ext cx="4064000" cy="368300"/>
          </a:xfrm>
          <a:prstGeom prst="rect">
            <a:avLst/>
          </a:prstGeom>
          <a:noFill/>
        </p:spPr>
        <p:txBody>
          <a:bodyPr wrap="square" rtlCol="0">
            <a:spAutoFit/>
          </a:bodyPr>
          <a:p>
            <a:r>
              <a:rPr lang="zh-CN" altLang="en-US"/>
              <a:t>一节</a:t>
            </a:r>
            <a:r>
              <a:rPr lang="zh-CN" altLang="en-US"/>
              <a:t>课</a:t>
            </a:r>
            <a:endParaRPr lang="zh-CN" altLang="en-US"/>
          </a:p>
        </p:txBody>
      </p:sp>
      <p:sp>
        <p:nvSpPr>
          <p:cNvPr id="9" name="文本框 8"/>
          <p:cNvSpPr txBox="1"/>
          <p:nvPr/>
        </p:nvSpPr>
        <p:spPr>
          <a:xfrm>
            <a:off x="1065530" y="2644140"/>
            <a:ext cx="4064000" cy="368300"/>
          </a:xfrm>
          <a:prstGeom prst="rect">
            <a:avLst/>
          </a:prstGeom>
          <a:noFill/>
        </p:spPr>
        <p:txBody>
          <a:bodyPr wrap="square" rtlCol="0">
            <a:spAutoFit/>
          </a:bodyPr>
          <a:p>
            <a:r>
              <a:rPr lang="zh-CN" altLang="en-US"/>
              <a:t>一系列</a:t>
            </a:r>
            <a:r>
              <a:rPr lang="zh-CN" altLang="en-US"/>
              <a:t>成果</a:t>
            </a:r>
            <a:endParaRPr lang="zh-CN" altLang="en-US"/>
          </a:p>
        </p:txBody>
      </p:sp>
      <p:sp>
        <p:nvSpPr>
          <p:cNvPr id="10" name="文本框 9"/>
          <p:cNvSpPr txBox="1"/>
          <p:nvPr/>
        </p:nvSpPr>
        <p:spPr>
          <a:xfrm>
            <a:off x="8128000" y="5141595"/>
            <a:ext cx="4064000" cy="368300"/>
          </a:xfrm>
          <a:prstGeom prst="rect">
            <a:avLst/>
          </a:prstGeom>
          <a:noFill/>
        </p:spPr>
        <p:txBody>
          <a:bodyPr wrap="square" rtlCol="0">
            <a:spAutoFit/>
          </a:bodyPr>
          <a:p>
            <a:r>
              <a:rPr lang="zh-CN" altLang="en-US"/>
              <a:t>一篇</a:t>
            </a:r>
            <a:r>
              <a:rPr lang="zh-CN" altLang="en-US"/>
              <a:t>文章</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p:cNvPicPr>
            <a:picLocks noChangeAspect="1"/>
          </p:cNvPicPr>
          <p:nvPr/>
        </p:nvPicPr>
        <p:blipFill>
          <a:blip r:embed="rId1"/>
          <a:stretch>
            <a:fillRect/>
          </a:stretch>
        </p:blipFill>
        <p:spPr>
          <a:xfrm>
            <a:off x="7553960" y="258445"/>
            <a:ext cx="3954780" cy="2637155"/>
          </a:xfrm>
          <a:prstGeom prst="rect">
            <a:avLst/>
          </a:prstGeom>
        </p:spPr>
      </p:pic>
      <p:pic>
        <p:nvPicPr>
          <p:cNvPr id="6" name="图片 5" descr="IMG_3865"/>
          <p:cNvPicPr>
            <a:picLocks noChangeAspect="1"/>
          </p:cNvPicPr>
          <p:nvPr/>
        </p:nvPicPr>
        <p:blipFill>
          <a:blip r:embed="rId2"/>
          <a:stretch>
            <a:fillRect/>
          </a:stretch>
        </p:blipFill>
        <p:spPr>
          <a:xfrm>
            <a:off x="7593330" y="3046095"/>
            <a:ext cx="3876040" cy="2584450"/>
          </a:xfrm>
          <a:prstGeom prst="rect">
            <a:avLst/>
          </a:prstGeom>
        </p:spPr>
      </p:pic>
      <p:pic>
        <p:nvPicPr>
          <p:cNvPr id="7" name="图片 6" descr="IMG_3878"/>
          <p:cNvPicPr>
            <a:picLocks noChangeAspect="1"/>
          </p:cNvPicPr>
          <p:nvPr/>
        </p:nvPicPr>
        <p:blipFill>
          <a:blip r:embed="rId3"/>
          <a:stretch>
            <a:fillRect/>
          </a:stretch>
        </p:blipFill>
        <p:spPr>
          <a:xfrm>
            <a:off x="187325" y="258445"/>
            <a:ext cx="3938905" cy="2626360"/>
          </a:xfrm>
          <a:prstGeom prst="rect">
            <a:avLst/>
          </a:prstGeom>
        </p:spPr>
      </p:pic>
      <p:pic>
        <p:nvPicPr>
          <p:cNvPr id="8" name="图片 7" descr="IMG_3854"/>
          <p:cNvPicPr>
            <a:picLocks noChangeAspect="1"/>
          </p:cNvPicPr>
          <p:nvPr/>
        </p:nvPicPr>
        <p:blipFill>
          <a:blip r:embed="rId4"/>
          <a:stretch>
            <a:fillRect/>
          </a:stretch>
        </p:blipFill>
        <p:spPr>
          <a:xfrm>
            <a:off x="0" y="2895600"/>
            <a:ext cx="4125595" cy="2887345"/>
          </a:xfrm>
          <a:prstGeom prst="rect">
            <a:avLst/>
          </a:prstGeom>
        </p:spPr>
      </p:pic>
      <p:pic>
        <p:nvPicPr>
          <p:cNvPr id="4" name="内容占位符 3"/>
          <p:cNvPicPr>
            <a:picLocks noChangeAspect="1"/>
          </p:cNvPicPr>
          <p:nvPr>
            <p:ph idx="1"/>
          </p:nvPr>
        </p:nvPicPr>
        <p:blipFill>
          <a:blip r:embed="rId5"/>
          <a:stretch>
            <a:fillRect/>
          </a:stretch>
        </p:blipFill>
        <p:spPr>
          <a:xfrm>
            <a:off x="3187065" y="1834515"/>
            <a:ext cx="5104130" cy="3402965"/>
          </a:xfrm>
          <a:prstGeom prst="rect">
            <a:avLst/>
          </a:prstGeom>
        </p:spPr>
      </p:pic>
      <p:sp>
        <p:nvSpPr>
          <p:cNvPr id="9" name="文本框 8"/>
          <p:cNvSpPr txBox="1"/>
          <p:nvPr/>
        </p:nvSpPr>
        <p:spPr>
          <a:xfrm>
            <a:off x="3529330" y="6179185"/>
            <a:ext cx="4064000" cy="368300"/>
          </a:xfrm>
          <a:prstGeom prst="rect">
            <a:avLst/>
          </a:prstGeom>
          <a:noFill/>
        </p:spPr>
        <p:txBody>
          <a:bodyPr wrap="square" rtlCol="0">
            <a:spAutoFit/>
          </a:bodyPr>
          <a:p>
            <a:r>
              <a:rPr lang="zh-CN" altLang="en-US"/>
              <a:t>舟至中流催帆竞，乘风激进破浪行</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4" descr="IMG_6552"/>
          <p:cNvPicPr>
            <a:picLocks noChangeAspect="1"/>
          </p:cNvPicPr>
          <p:nvPr>
            <p:ph idx="1"/>
          </p:nvPr>
        </p:nvPicPr>
        <p:blipFill>
          <a:blip r:embed="rId1"/>
          <a:stretch>
            <a:fillRect/>
          </a:stretch>
        </p:blipFill>
        <p:spPr>
          <a:xfrm>
            <a:off x="3838575" y="410845"/>
            <a:ext cx="4003040" cy="2670175"/>
          </a:xfrm>
          <a:prstGeom prst="rect">
            <a:avLst/>
          </a:prstGeom>
        </p:spPr>
      </p:pic>
      <p:sp>
        <p:nvSpPr>
          <p:cNvPr id="2" name="标题 1"/>
          <p:cNvSpPr>
            <a:spLocks noGrp="1"/>
          </p:cNvSpPr>
          <p:nvPr>
            <p:ph type="title"/>
          </p:nvPr>
        </p:nvSpPr>
        <p:spPr/>
        <p:txBody>
          <a:bodyPr/>
          <a:p>
            <a:endParaRPr lang="zh-CN" altLang="en-US"/>
          </a:p>
        </p:txBody>
      </p:sp>
      <p:pic>
        <p:nvPicPr>
          <p:cNvPr id="5" name="图片 3" descr="IMG_6524"/>
          <p:cNvPicPr>
            <a:picLocks noChangeAspect="1"/>
          </p:cNvPicPr>
          <p:nvPr/>
        </p:nvPicPr>
        <p:blipFill>
          <a:blip r:embed="rId2"/>
          <a:stretch>
            <a:fillRect/>
          </a:stretch>
        </p:blipFill>
        <p:spPr>
          <a:xfrm>
            <a:off x="429260" y="401955"/>
            <a:ext cx="3329305" cy="2679065"/>
          </a:xfrm>
          <a:prstGeom prst="rect">
            <a:avLst/>
          </a:prstGeom>
        </p:spPr>
      </p:pic>
      <p:pic>
        <p:nvPicPr>
          <p:cNvPr id="4" name="图片 1" descr="IMG_6583"/>
          <p:cNvPicPr>
            <a:picLocks noChangeAspect="1"/>
          </p:cNvPicPr>
          <p:nvPr/>
        </p:nvPicPr>
        <p:blipFill>
          <a:blip r:embed="rId3"/>
          <a:stretch>
            <a:fillRect/>
          </a:stretch>
        </p:blipFill>
        <p:spPr>
          <a:xfrm>
            <a:off x="429260" y="3220720"/>
            <a:ext cx="5607050" cy="3502660"/>
          </a:xfrm>
          <a:prstGeom prst="rect">
            <a:avLst/>
          </a:prstGeom>
        </p:spPr>
      </p:pic>
      <p:pic>
        <p:nvPicPr>
          <p:cNvPr id="7" name="图片 2" descr="IMG_6513"/>
          <p:cNvPicPr>
            <a:picLocks noChangeAspect="1"/>
          </p:cNvPicPr>
          <p:nvPr/>
        </p:nvPicPr>
        <p:blipFill>
          <a:blip r:embed="rId4"/>
          <a:stretch>
            <a:fillRect/>
          </a:stretch>
        </p:blipFill>
        <p:spPr>
          <a:xfrm>
            <a:off x="7921625" y="401955"/>
            <a:ext cx="3686175" cy="2679700"/>
          </a:xfrm>
          <a:prstGeom prst="rect">
            <a:avLst/>
          </a:prstGeom>
        </p:spPr>
      </p:pic>
      <p:sp>
        <p:nvSpPr>
          <p:cNvPr id="8" name="文本框 7"/>
          <p:cNvSpPr txBox="1"/>
          <p:nvPr/>
        </p:nvSpPr>
        <p:spPr>
          <a:xfrm>
            <a:off x="6901180" y="5659755"/>
            <a:ext cx="6096000" cy="368300"/>
          </a:xfrm>
          <a:prstGeom prst="rect">
            <a:avLst/>
          </a:prstGeom>
          <a:noFill/>
        </p:spPr>
        <p:txBody>
          <a:bodyPr wrap="square" rtlCol="0" anchor="t">
            <a:spAutoFit/>
          </a:bodyPr>
          <a:p>
            <a:r>
              <a:rPr lang="zh-CN" altLang="en-US"/>
              <a:t>名师引领促提质  骨干示范增实效</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微信图片_20240224160349"/>
          <p:cNvPicPr>
            <a:picLocks noChangeAspect="1"/>
          </p:cNvPicPr>
          <p:nvPr/>
        </p:nvPicPr>
        <p:blipFill>
          <a:blip r:embed="rId1">
            <a:lum bright="12000"/>
          </a:blip>
          <a:stretch>
            <a:fillRect/>
          </a:stretch>
        </p:blipFill>
        <p:spPr>
          <a:xfrm>
            <a:off x="1034415" y="3096895"/>
            <a:ext cx="4544695" cy="3000375"/>
          </a:xfrm>
          <a:prstGeom prst="rect">
            <a:avLst/>
          </a:prstGeom>
        </p:spPr>
      </p:pic>
      <p:pic>
        <p:nvPicPr>
          <p:cNvPr id="5" name="图片 4" descr="微信图片_20240224160428"/>
          <p:cNvPicPr>
            <a:picLocks noChangeAspect="1"/>
          </p:cNvPicPr>
          <p:nvPr/>
        </p:nvPicPr>
        <p:blipFill>
          <a:blip r:embed="rId2">
            <a:lum bright="12000"/>
          </a:blip>
          <a:stretch>
            <a:fillRect/>
          </a:stretch>
        </p:blipFill>
        <p:spPr>
          <a:xfrm>
            <a:off x="5982970" y="3004185"/>
            <a:ext cx="4544695" cy="2920365"/>
          </a:xfrm>
          <a:prstGeom prst="rect">
            <a:avLst/>
          </a:prstGeom>
        </p:spPr>
      </p:pic>
      <p:pic>
        <p:nvPicPr>
          <p:cNvPr id="6" name="图片 5" descr="微信图片_20240224160434"/>
          <p:cNvPicPr>
            <a:picLocks noChangeAspect="1"/>
          </p:cNvPicPr>
          <p:nvPr/>
        </p:nvPicPr>
        <p:blipFill>
          <a:blip r:embed="rId3"/>
          <a:stretch>
            <a:fillRect/>
          </a:stretch>
        </p:blipFill>
        <p:spPr>
          <a:xfrm>
            <a:off x="1034415" y="141605"/>
            <a:ext cx="4544695" cy="2795270"/>
          </a:xfrm>
          <a:prstGeom prst="rect">
            <a:avLst/>
          </a:prstGeom>
        </p:spPr>
      </p:pic>
      <p:pic>
        <p:nvPicPr>
          <p:cNvPr id="7" name="图片 6" descr="微信图片_20240224160441"/>
          <p:cNvPicPr>
            <a:picLocks noChangeAspect="1"/>
          </p:cNvPicPr>
          <p:nvPr/>
        </p:nvPicPr>
        <p:blipFill>
          <a:blip r:embed="rId4">
            <a:lum bright="12000"/>
          </a:blip>
          <a:stretch>
            <a:fillRect/>
          </a:stretch>
        </p:blipFill>
        <p:spPr>
          <a:xfrm>
            <a:off x="5982970" y="141605"/>
            <a:ext cx="4544695" cy="2795270"/>
          </a:xfrm>
          <a:prstGeom prst="rect">
            <a:avLst/>
          </a:prstGeom>
        </p:spPr>
      </p:pic>
      <p:sp>
        <p:nvSpPr>
          <p:cNvPr id="8" name="文本框 7"/>
          <p:cNvSpPr txBox="1"/>
          <p:nvPr/>
        </p:nvSpPr>
        <p:spPr>
          <a:xfrm>
            <a:off x="2903855" y="6257290"/>
            <a:ext cx="4064000" cy="368300"/>
          </a:xfrm>
          <a:prstGeom prst="rect">
            <a:avLst/>
          </a:prstGeom>
          <a:noFill/>
        </p:spPr>
        <p:txBody>
          <a:bodyPr wrap="square" rtlCol="0">
            <a:spAutoFit/>
          </a:bodyPr>
          <a:p>
            <a:r>
              <a:rPr lang="zh-CN" altLang="en-US"/>
              <a:t>凝心聚智齐研磨，博采众长共</a:t>
            </a:r>
            <a:r>
              <a:rPr lang="zh-CN" altLang="en-US"/>
              <a:t>致远</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tags/tag1.xml><?xml version="1.0" encoding="utf-8"?>
<p:tagLst xmlns:p="http://schemas.openxmlformats.org/presentationml/2006/main">
  <p:tag name="KSO_WM_BEAUTIFY_FLAG" val=""/>
  <p:tag name="KSO_WM_UNIT_PLACING_PICTURE_USER_VIEWPORT" val="{&quot;height&quot;:4386.114960629921,&quot;width&quot;:19200}"/>
  <p:tag name="KSO_WM_SCREEN_THEME_FLAG" val="Dlrq25wU2PGuGg5bbmjbDDqRuUplRWfRNRoTRqGFXfEiDDTmrL0hF9UvshH/uSmRC1skOm3Mxox2VvNyhBdtOTLY7GyDHAJ4YHBVk8WzHbE="/>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6_3*l_h_i*1_1_1"/>
  <p:tag name="KSO_WM_TEMPLATE_CATEGORY" val="diagram"/>
  <p:tag name="KSO_WM_TEMPLATE_INDEX" val="20227676"/>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676_3*l_h_i*1_1_2"/>
  <p:tag name="KSO_WM_TEMPLATE_CATEGORY" val="diagram"/>
  <p:tag name="KSO_WM_TEMPLATE_INDEX" val="20227676"/>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SCREEN_THEME_FLAG" val="Dlrq25wU2PGuGg5bbmjbDDqRuUplRWfRNRoTRqGFXfEiDDTmrL0hF9UvshH/uSmRC1skOm3Mxox2VvNyhBdtOTLY7GyDHAJ4YHBVk8WzHbE="/>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27676_3*l_h_i*1_1_1"/>
  <p:tag name="KSO_WM_TEMPLATE_CATEGORY" val="diagram"/>
  <p:tag name="KSO_WM_TEMPLATE_INDEX" val="20227676"/>
  <p:tag name="KSO_WM_UNIT_LAYERLEVEL" val="1_1_1"/>
  <p:tag name="KSO_WM_TAG_VERSION" val="1.0"/>
  <p:tag name="KSO_WM_BEAUTIFY_FLAG" val="#wm#"/>
  <p:tag name="KSO_WM_UNIT_TEXT_FILL_FORE_SCHEMECOLOR_INDEX" val="14"/>
  <p:tag name="KSO_WM_UNIT_TEXT_FILL_TYPE" val="1"/>
  <p:tag name="KSO_WM_SCREEN_THEME_FLAG" val="Dlrq25wU2PGuGg5bbmjbDDqRuUplRWfRNRoTRqGFXfEiDDTmrL0hF9UvshH/uSmRC1skOm3Mxox2VvNyhBdtOTLY7GyDHAJ4YHBVk8WzHbE="/>
</p:tagLst>
</file>

<file path=ppt/tags/tag1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7676_3*l_h_f*1_1_1"/>
  <p:tag name="KSO_WM_TEMPLATE_CATEGORY" val="diagram"/>
  <p:tag name="KSO_WM_TEMPLATE_INDEX" val="20227676"/>
  <p:tag name="KSO_WM_UNIT_LAYERLEVEL" val="1_1_1"/>
  <p:tag name="KSO_WM_TAG_VERSION" val="1.0"/>
  <p:tag name="KSO_WM_BEAUTIFY_FLAG" val="#wm#"/>
  <p:tag name="KSO_WM_UNIT_TEXT_FILL_FORE_SCHEMECOLOR_INDEX" val="13"/>
  <p:tag name="KSO_WM_UNIT_TEXT_FILL_TYPE" val="1"/>
  <p:tag name="KSO_WM_SCREEN_THEME_FLAG" val="Dlrq25wU2PGuGg5bbmjbDDqRuUplRWfRNRoTRqGFXfEiDDTmrL0hF9UvshH/uSmRC1skOm3Mxox2VvNyhBdtOTLY7GyDHAJ4YHBVk8WzHbE="/>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6_3*l_h_i*1_2_1"/>
  <p:tag name="KSO_WM_TEMPLATE_CATEGORY" val="diagram"/>
  <p:tag name="KSO_WM_TEMPLATE_INDEX" val="20227676"/>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7676_3*l_h_i*1_2_2"/>
  <p:tag name="KSO_WM_TEMPLATE_CATEGORY" val="diagram"/>
  <p:tag name="KSO_WM_TEMPLATE_INDEX" val="20227676"/>
  <p:tag name="KSO_WM_UNIT_LAYERLEVEL" val="1_1_1"/>
  <p:tag name="KSO_WM_TAG_VERSION" val="1.0"/>
  <p:tag name="KSO_WM_BEAUTIFY_FLAG" val="#wm#"/>
  <p:tag name="KSO_WM_UNIT_FILL_FORE_SCHEMECOLOR_INDEX" val="6"/>
  <p:tag name="KSO_WM_UNIT_FILL_TYPE" val="1"/>
  <p:tag name="KSO_WM_UNIT_LINE_FORE_SCHEMECOLOR_INDEX" val="14"/>
  <p:tag name="KSO_WM_UNIT_LINE_FILL_TYPE" val="2"/>
  <p:tag name="KSO_WM_SCREEN_THEME_FLAG" val="Dlrq25wU2PGuGg5bbmjbDDqRuUplRWfRNRoTRqGFXfEiDDTmrL0hF9UvshH/uSmRC1skOm3Mxox2VvNyhBdtOTLY7GyDHAJ4YHBVk8WzHbE="/>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27676_3*l_h_i*1_2_1"/>
  <p:tag name="KSO_WM_TEMPLATE_CATEGORY" val="diagram"/>
  <p:tag name="KSO_WM_TEMPLATE_INDEX" val="20227676"/>
  <p:tag name="KSO_WM_UNIT_LAYERLEVEL" val="1_1_1"/>
  <p:tag name="KSO_WM_TAG_VERSION" val="1.0"/>
  <p:tag name="KSO_WM_BEAUTIFY_FLAG" val="#wm#"/>
  <p:tag name="KSO_WM_UNIT_TEXT_FILL_FORE_SCHEMECOLOR_INDEX" val="14"/>
  <p:tag name="KSO_WM_UNIT_TEXT_FILL_TYPE" val="1"/>
  <p:tag name="KSO_WM_SCREEN_THEME_FLAG" val="Dlrq25wU2PGuGg5bbmjbDDqRuUplRWfRNRoTRqGFXfEiDDTmrL0hF9UvshH/uSmRC1skOm3Mxox2VvNyhBdtOTLY7GyDHAJ4YHBVk8WzHbE="/>
</p:tagLst>
</file>

<file path=ppt/tags/tag1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7676_3*l_h_f*1_2_1"/>
  <p:tag name="KSO_WM_TEMPLATE_CATEGORY" val="diagram"/>
  <p:tag name="KSO_WM_TEMPLATE_INDEX" val="20227676"/>
  <p:tag name="KSO_WM_UNIT_LAYERLEVEL" val="1_1_1"/>
  <p:tag name="KSO_WM_TAG_VERSION" val="1.0"/>
  <p:tag name="KSO_WM_BEAUTIFY_FLAG" val="#wm#"/>
  <p:tag name="KSO_WM_UNIT_TEXT_FILL_FORE_SCHEMECOLOR_INDEX" val="13"/>
  <p:tag name="KSO_WM_UNIT_TEXT_FILL_TYPE" val="1"/>
  <p:tag name="KSO_WM_SCREEN_THEME_FLAG" val="Dlrq25wU2PGuGg5bbmjbDDqRuUplRWfRNRoTRqGFXfEiDDTmrL0hF9UvshH/uSmRC1skOm3Mxox2VvNyhBdtOTLY7GyDHAJ4YHBVk8WzHbE="/>
</p:tagLst>
</file>

<file path=ppt/tags/tag18.xml><?xml version="1.0" encoding="utf-8"?>
<p:tagLst xmlns:p="http://schemas.openxmlformats.org/presentationml/2006/main">
  <p:tag name="KSO_WM_UNIT_ISCONTENTSTITLE" val="0"/>
  <p:tag name="KSO_WM_UNIT_ISNUMDGMTITLE" val="0"/>
  <p:tag name="KSO_WM_UNIT_PRESET_TEXT" val="单机此处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a"/>
  <p:tag name="KSO_WM_UNIT_INDEX" val="1_1"/>
  <p:tag name="KSO_WM_UNIT_ID" val="diagram20227676_3*l_a*1_1"/>
  <p:tag name="KSO_WM_TEMPLATE_CATEGORY" val="diagram"/>
  <p:tag name="KSO_WM_TEMPLATE_INDEX" val="20227676"/>
  <p:tag name="KSO_WM_UNIT_LAYERLEVEL" val="1_1"/>
  <p:tag name="KSO_WM_TAG_VERSION" val="1.0"/>
  <p:tag name="KSO_WM_BEAUTIFY_FLAG" val="#wm#"/>
  <p:tag name="KSO_WM_UNIT_TEXT_FILL_FORE_SCHEMECOLOR_INDEX" val="14"/>
  <p:tag name="KSO_WM_UNIT_TEXT_FILL_TYPE" val="1"/>
  <p:tag name="KSO_WM_SCREEN_THEME_FLAG" val="Dlrq25wU2PGuGg5bbmjbDDqRuUplRWfRNRoTRqGFXfEiDDTmrL0hF9UvshH/uSmRC1skOm3Mxox2VvNyhBdtOTLY7GyDHAJ4YHBVk8WzHbE="/>
</p:tagLst>
</file>

<file path=ppt/tags/tag19.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2.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726_3*m_i*1_1"/>
  <p:tag name="KSO_WM_TEMPLATE_CATEGORY" val="diagram"/>
  <p:tag name="KSO_WM_TEMPLATE_INDEX" val="726"/>
  <p:tag name="KSO_WM_UNIT_LAYERLEVEL" val="1_1"/>
  <p:tag name="KSO_WM_TAG_VERSION" val="1.0"/>
  <p:tag name="KSO_WM_BEAUTIFY_FLAG" val="#wm#"/>
  <p:tag name="KSO_WM_DIAGRAM_GROUP_CODE" val="m1-1"/>
  <p:tag name="KSO_WM_UNIT_LINE_FORE_SCHEMECOLOR_INDEX" val="6"/>
  <p:tag name="KSO_WM_UNIT_LINE_FILL_TYPE" val="2"/>
  <p:tag name="KSO_WM_SCREEN_THEME_FLAG" val="Dlrq25wU2PGuGg5bbmjbDDqRuUplRWfRNRoTRqGFXfEiDDTmrL0hF9UvshH/uSmRC1skOm3Mxox2VvNyhBdtOTLY7GyDHAJ4YHBVk8WzHbE="/>
</p:tagLst>
</file>

<file path=ppt/tags/tag2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1_3"/>
  <p:tag name="KSO_WM_UNIT_ID" val="diagram726_3*m_h_i*1_1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726_3*m_h_i*1_1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23.xml><?xml version="1.0" encoding="utf-8"?>
<p:tagLst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726_3*m_h_f*1_1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 name="KSO_WM_SCREEN_THEME_FLAG" val="Dlrq25wU2PGuGg5bbmjbDDqRuUplRWfRNRoTRqGFXfEiDDTmrL0hF9UvshH/uSmRC1skOm3Mxox2VvNyhBdtOTLY7GyDHAJ4YHBVk8WzHbE="/>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726_3*m_h_i*1_1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SCREEN_THEME_FLAG" val="Dlrq25wU2PGuGg5bbmjbDDqRuUplRWfRNRoTRqGFXfEiDDTmrL0hF9UvshH/uSmRC1skOm3Mxox2VvNyhBdtOTLY7GyDHAJ4YHBVk8WzHbE="/>
</p:tagLst>
</file>

<file path=ppt/tags/tag2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2_3"/>
  <p:tag name="KSO_WM_UNIT_ID" val="diagram726_3*m_h_i*1_2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726_3*m_h_i*1_2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27.xml><?xml version="1.0" encoding="utf-8"?>
<p:tagLst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726_3*m_h_f*1_2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 name="KSO_WM_SCREEN_THEME_FLAG" val="Dlrq25wU2PGuGg5bbmjbDDqRuUplRWfRNRoTRqGFXfEiDDTmrL0hF9UvshH/uSmRC1skOm3Mxox2VvNyhBdtOTLY7GyDHAJ4YHBVk8WzHbE="/>
</p:tagLst>
</file>

<file path=ppt/tags/tag2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3_3"/>
  <p:tag name="KSO_WM_UNIT_ID" val="diagram726_3*m_h_i*1_3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2"/>
  <p:tag name="KSO_WM_UNIT_ID" val="diagram726_3*m_h_i*1_3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 name="KSO_WM_SCREEN_THEME_FLAG" val="Dlrq25wU2PGuGg5bbmjbDDqRuUplRWfRNRoTRqGFXfEiDDTmrL0hF9UvshH/uSmRC1skOm3Mxox2VvNyhBdtOTLY7GyDHAJ4YHBVk8WzHbE="/>
</p:tagLst>
</file>

<file path=ppt/tags/tag3.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30.xml><?xml version="1.0" encoding="utf-8"?>
<p:tagLst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726_3*m_h_f*1_3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 name="KSO_WM_SCREEN_THEME_FLAG" val="Dlrq25wU2PGuGg5bbmjbDDqRuUplRWfRNRoTRqGFXfEiDDTmrL0hF9UvshH/uSmRC1skOm3Mxox2VvNyhBdtOTLY7GyDHAJ4YHBVk8WzHbE="/>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726_3*m_h_i*1_2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SCREEN_THEME_FLAG" val="Dlrq25wU2PGuGg5bbmjbDDqRuUplRWfRNRoTRqGFXfEiDDTmrL0hF9UvshH/uSmRC1skOm3Mxox2VvNyhBdtOTLY7GyDHAJ4YHBVk8WzHbE="/>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726_3*m_h_i*1_3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SCREEN_THEME_FLAG" val="Dlrq25wU2PGuGg5bbmjbDDqRuUplRWfRNRoTRqGFXfEiDDTmrL0hF9UvshH/uSmRC1skOm3Mxox2VvNyhBdtOTLY7GyDHAJ4YHBVk8WzHbE="/>
</p:tagLst>
</file>

<file path=ppt/tags/tag33.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34.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3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103_6*l_h_a*1_1_1"/>
  <p:tag name="KSO_WM_TEMPLATE_CATEGORY" val="diagram"/>
  <p:tag name="KSO_WM_TEMPLATE_INDEX" val="20228103"/>
  <p:tag name="KSO_WM_UNIT_LAYERLEVEL" val="1_1_1"/>
  <p:tag name="KSO_WM_TAG_VERSION" val="1.0"/>
  <p:tag name="KSO_WM_BEAUTIFY_FLAG" val="#wm#"/>
  <p:tag name="KSO_WM_UNIT_TEXT_FILL_FORE_SCHEMECOLOR_INDEX" val="5"/>
  <p:tag name="KSO_WM_UNIT_TEXT_FILL_TYPE" val="1"/>
  <p:tag name="KSO_WM_SCREEN_THEME_FLAG" val="Dlrq25wU2PGuGg5bbmjbDDqRuUplRWfRNRoTRqGFXfEiDDTmrL0hF9UvshH/uSmRC1skOm3Mxox2VvNyhBdtOTLY7GyDHAJ4YHBVk8WzHbE="/>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103_6*l_h_i*1_2_1"/>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8103_6*l_h_i*1_2_2"/>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103_6*l_h_i*1_2_3"/>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103_6*l_h_i*1_2_4"/>
  <p:tag name="KSO_WM_TEMPLATE_CATEGORY" val="diagram"/>
  <p:tag name="KSO_WM_TEMPLATE_INDEX" val="20228103"/>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4.xml><?xml version="1.0" encoding="utf-8"?>
<p:tagLst xmlns:p="http://schemas.openxmlformats.org/presentationml/2006/main">
  <p:tag name="KSO_WM_UNIT_PLACING_PICTURE_USER_VIEWPORT" val="{&quot;height&quot;:6186,&quot;width&quot;:3888}"/>
  <p:tag name="KSO_WM_SCREEN_THEME_FLAG" val="Dlrq25wU2PGuGg5bbmjbDDqRuUplRWfRNRoTRqGFXfEiDDTmrL0hF9UvshH/uSmRC1skOm3Mxox2VvNyhBdtOTLY7GyDHAJ4YHBVk8WzHbE="/>
</p:tagLst>
</file>

<file path=ppt/tags/tag4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103_6*l_h_a*1_2_1"/>
  <p:tag name="KSO_WM_TEMPLATE_CATEGORY" val="diagram"/>
  <p:tag name="KSO_WM_TEMPLATE_INDEX" val="20228103"/>
  <p:tag name="KSO_WM_UNIT_LAYERLEVEL" val="1_1_1"/>
  <p:tag name="KSO_WM_TAG_VERSION" val="1.0"/>
  <p:tag name="KSO_WM_BEAUTIFY_FLAG" val="#wm#"/>
  <p:tag name="KSO_WM_UNIT_TEXT_FILL_FORE_SCHEMECOLOR_INDEX" val="6"/>
  <p:tag name="KSO_WM_UNIT_TEXT_FILL_TYPE" val="1"/>
  <p:tag name="KSO_WM_SCREEN_THEME_FLAG" val="Dlrq25wU2PGuGg5bbmjbDDqRuUplRWfRNRoTRqGFXfEiDDTmrL0hF9UvshH/uSmRC1skOm3Mxox2VvNyhBdtOTLY7GyDHAJ4YHBVk8WzHbE="/>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103_6*l_h_i*1_3_1"/>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8103_6*l_h_i*1_3_2"/>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103_6*l_h_i*1_3_3"/>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103_6*l_h_i*1_3_4"/>
  <p:tag name="KSO_WM_TEMPLATE_CATEGORY" val="diagram"/>
  <p:tag name="KSO_WM_TEMPLATE_INDEX" val="20228103"/>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4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103_6*l_h_a*1_3_1"/>
  <p:tag name="KSO_WM_TEMPLATE_CATEGORY" val="diagram"/>
  <p:tag name="KSO_WM_TEMPLATE_INDEX" val="20228103"/>
  <p:tag name="KSO_WM_UNIT_LAYERLEVEL" val="1_1_1"/>
  <p:tag name="KSO_WM_TAG_VERSION" val="1.0"/>
  <p:tag name="KSO_WM_BEAUTIFY_FLAG" val="#wm#"/>
  <p:tag name="KSO_WM_UNIT_TEXT_FILL_FORE_SCHEMECOLOR_INDEX" val="7"/>
  <p:tag name="KSO_WM_UNIT_TEXT_FILL_TYPE" val="1"/>
  <p:tag name="KSO_WM_SCREEN_THEME_FLAG" val="Dlrq25wU2PGuGg5bbmjbDDqRuUplRWfRNRoTRqGFXfEiDDTmrL0hF9UvshH/uSmRC1skOm3Mxox2VvNyhBdtOTLY7GyDHAJ4YHBVk8WzHbE="/>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103_6*l_h_i*1_4_1"/>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8103_6*l_h_i*1_4_2"/>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103_6*l_h_i*1_4_4"/>
  <p:tag name="KSO_WM_TEMPLATE_CATEGORY" val="diagram"/>
  <p:tag name="KSO_WM_TEMPLATE_INDEX" val="20228103"/>
  <p:tag name="KSO_WM_UNIT_LAYERLEVEL" val="1_1_1"/>
  <p:tag name="KSO_WM_TAG_VERSION" val="1.0"/>
  <p:tag name="KSO_WM_BEAUTIFY_FLAG" val="#wm#"/>
  <p:tag name="KSO_WM_SCREEN_THEME_FLAG" val="Dlrq25wU2PGuGg5bbmjbDDqRuUplRWfRNRoTRqGFXfEiDDTmrL0hF9UvshH/uSmRC1skOm3Mxox2VvNyhBdtOTLY7GyDHAJ4YHBVk8WzHbE="/>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103_6*l_h_i*1_4_3"/>
  <p:tag name="KSO_WM_TEMPLATE_CATEGORY" val="diagram"/>
  <p:tag name="KSO_WM_TEMPLATE_INDEX" val="20228103"/>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27676_3*l_i*1_1"/>
  <p:tag name="KSO_WM_TEMPLATE_CATEGORY" val="diagram"/>
  <p:tag name="KSO_WM_TEMPLATE_INDEX" val="20227676"/>
  <p:tag name="KSO_WM_UNIT_LAYERLEVEL" val="1_1"/>
  <p:tag name="KSO_WM_TAG_VERSION" val="1.0"/>
  <p:tag name="KSO_WM_BEAUTIFY_FLAG" val="#wm#"/>
  <p:tag name="KSO_WM_UNIT_FILL_FORE_SCHEMECOLOR_INDEX" val="5"/>
  <p:tag name="KSO_WM_UNIT_FILL_TYPE" val="1"/>
  <p:tag name="KSO_WM_UNIT_LINE_FORE_SCHEMECOLOR_INDEX" val="14"/>
  <p:tag name="KSO_WM_UNIT_LINE_FILL_TYPE" val="2"/>
  <p:tag name="KSO_WM_SCREEN_THEME_FLAG" val="Dlrq25wU2PGuGg5bbmjbDDqRuUplRWfRNRoTRqGFXfEiDDTmrL0hF9UvshH/uSmRC1skOm3Mxox2VvNyhBdtOTLY7GyDHAJ4YHBVk8WzHbE="/>
</p:tagLst>
</file>

<file path=ppt/tags/tag5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8103_6*l_h_a*1_4_1"/>
  <p:tag name="KSO_WM_TEMPLATE_CATEGORY" val="diagram"/>
  <p:tag name="KSO_WM_TEMPLATE_INDEX" val="20228103"/>
  <p:tag name="KSO_WM_UNIT_LAYERLEVEL" val="1_1_1"/>
  <p:tag name="KSO_WM_TAG_VERSION" val="1.0"/>
  <p:tag name="KSO_WM_BEAUTIFY_FLAG" val="#wm#"/>
  <p:tag name="KSO_WM_UNIT_TEXT_FILL_FORE_SCHEMECOLOR_INDEX" val="8"/>
  <p:tag name="KSO_WM_UNIT_TEXT_FILL_TYPE" val="1"/>
  <p:tag name="KSO_WM_SCREEN_THEME_FLAG" val="Dlrq25wU2PGuGg5bbmjbDDqRuUplRWfRNRoTRqGFXfEiDDTmrL0hF9UvshH/uSmRC1skOm3Mxox2VvNyhBdtOTLY7GyDHAJ4YHBVk8WzHbE="/>
</p:tagLst>
</file>

<file path=ppt/tags/tag51.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28103_6*l_h_a*1_5_1"/>
  <p:tag name="KSO_WM_TEMPLATE_CATEGORY" val="diagram"/>
  <p:tag name="KSO_WM_TEMPLATE_INDEX" val="20228103"/>
  <p:tag name="KSO_WM_UNIT_LAYERLEVEL" val="1_1_1"/>
  <p:tag name="KSO_WM_TAG_VERSION" val="1.0"/>
  <p:tag name="KSO_WM_BEAUTIFY_FLAG" val="#wm#"/>
  <p:tag name="KSO_WM_UNIT_TEXT_FILL_FORE_SCHEMECOLOR_INDEX" val="9"/>
  <p:tag name="KSO_WM_UNIT_TEXT_FILL_TYPE" val="1"/>
  <p:tag name="KSO_WM_SCREEN_THEME_FLAG" val="Dlrq25wU2PGuGg5bbmjbDDqRuUplRWfRNRoTRqGFXfEiDDTmrL0hF9UvshH/uSmRC1skOm3Mxox2VvNyhBdtOTLY7GyDHAJ4YHBVk8WzHbE="/>
</p:tagLst>
</file>

<file path=ppt/tags/tag5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228103_6*l_h_a*1_6_1"/>
  <p:tag name="KSO_WM_TEMPLATE_CATEGORY" val="diagram"/>
  <p:tag name="KSO_WM_TEMPLATE_INDEX" val="20228103"/>
  <p:tag name="KSO_WM_UNIT_LAYERLEVEL" val="1_1_1"/>
  <p:tag name="KSO_WM_TAG_VERSION" val="1.0"/>
  <p:tag name="KSO_WM_BEAUTIFY_FLAG" val="#wm#"/>
  <p:tag name="KSO_WM_UNIT_TEXT_FILL_FORE_SCHEMECOLOR_INDEX" val="10"/>
  <p:tag name="KSO_WM_UNIT_TEXT_FILL_TYPE" val="1"/>
  <p:tag name="KSO_WM_SCREEN_THEME_FLAG" val="Dlrq25wU2PGuGg5bbmjbDDqRuUplRWfRNRoTRqGFXfEiDDTmrL0hF9UvshH/uSmRC1skOm3Mxox2VvNyhBdtOTLY7GyDHAJ4YHBVk8WzHbE="/>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2196_3*a*1"/>
  <p:tag name="KSO_WM_TEMPLATE_CATEGORY" val="diagram"/>
  <p:tag name="KSO_WM_TEMPLATE_INDEX" val="20222196"/>
  <p:tag name="KSO_WM_UNIT_LAYERLEVEL" val="1"/>
  <p:tag name="KSO_WM_TAG_VERSION" val="1.0"/>
  <p:tag name="KSO_WM_UNIT_ISCONTENTSTITLE" val="0"/>
  <p:tag name="KSO_WM_UNIT_ISNUMDGMTITLE" val="0"/>
  <p:tag name="KSO_WM_UNIT_PRESET_TEXT" val="单击此处添加标题"/>
  <p:tag name="KSO_WM_UNIT_NOCLEAR" val="0"/>
  <p:tag name="KSO_WM_DIAGRAM_GROUP_CODE" val="m1-1"/>
  <p:tag name="KSO_WM_UNIT_TEXT_FILL_FORE_SCHEMECOLOR_INDEX" val="13"/>
  <p:tag name="KSO_WM_UNIT_TEXT_FILL_TYPE" val="1"/>
  <p:tag name="KSO_WM_SCREEN_THEME_FLAG" val="Dlrq25wU2PGuGg5bbmjbDDqRuUplRWfRNRoTRqGFXfEiDDTmrL0hF9UvshH/uSmRC1skOm3Mxox2VvNyhBdtOTLY7GyDHAJ4YHBVk8WzHbE="/>
</p:tagLst>
</file>

<file path=ppt/tags/tag54.xml><?xml version="1.0" encoding="utf-8"?>
<p:tagLst xmlns:p="http://schemas.openxmlformats.org/presentationml/2006/main">
  <p:tag name="KSO_WM_UNIT_LINE_FORE_SCHEMECOLOR_INDEX_BRIGHTNESS" val="-0.5"/>
  <p:tag name="KSO_WM_UNIT_LINE_FORE_SCHEMECOLOR_INDEX" val="5"/>
  <p:tag name="KSO_WM_UNIT_LINE_FILL_TYPE" val="2"/>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7923_4*i*1"/>
  <p:tag name="KSO_WM_TEMPLATE_CATEGORY" val="diagram"/>
  <p:tag name="KSO_WM_TEMPLATE_INDEX" val="20227923"/>
  <p:tag name="KSO_WM_UNIT_LAYERLEVEL" val="1"/>
  <p:tag name="KSO_WM_TAG_VERSION" val="1.0"/>
  <p:tag name="KSO_WM_BEAUTIFY_FLAG" val="#wm#"/>
  <p:tag name="KSO_WM_SCREEN_THEME_FLAG" val="Dlrq25wU2PGuGg5bbmjbDDqRuUplRWfRNRoTRqGFXfEiDDTmrL0hF9UvshH/uSmRC1skOm3Mxox2VvNyhBdtOTLY7GyDHAJ4YHBVk8WzHbE="/>
</p:tagLst>
</file>

<file path=ppt/tags/tag55.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
  <p:tag name="KSO_WM_UNIT_ID" val="diagram20176990_3*r_i*1_1"/>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56.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2"/>
  <p:tag name="KSO_WM_UNIT_ID" val="diagram20176990_3*r_i*1_2"/>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57.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3"/>
  <p:tag name="KSO_WM_UNIT_ID" val="diagram20176990_3*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58.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5"/>
  <p:tag name="KSO_WM_UNIT_ID" val="diagram20176990_3*r_i*1_5"/>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59.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6"/>
  <p:tag name="KSO_WM_UNIT_ID" val="diagram20176990_3*r_i*1_6"/>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676_3*l_h_i*1_3_1"/>
  <p:tag name="KSO_WM_TEMPLATE_CATEGORY" val="diagram"/>
  <p:tag name="KSO_WM_TEMPLATE_INDEX" val="20227676"/>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SCREEN_THEME_FLAG" val="Dlrq25wU2PGuGg5bbmjbDDqRuUplRWfRNRoTRqGFXfEiDDTmrL0hF9UvshH/uSmRC1skOm3Mxox2VvNyhBdtOTLY7GyDHAJ4YHBVk8WzHbE="/>
</p:tagLst>
</file>

<file path=ppt/tags/tag60.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9"/>
  <p:tag name="KSO_WM_UNIT_ID" val="diagram20176990_3*r_i*1_9"/>
  <p:tag name="KSO_WM_UNIT_LAYERLEVEL" val="1_1"/>
  <p:tag name="KSO_WM_DIAGRAM_GROUP_CODE" val="r1-1"/>
  <p:tag name="KSO_WM_UNIT_FILL_FORE_SCHEMECOLOR_INDEX" val="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1.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0"/>
  <p:tag name="KSO_WM_UNIT_ID" val="diagram20176990_3*r_i*1_10"/>
  <p:tag name="KSO_WM_UNIT_LAYERLEVEL" val="1_1"/>
  <p:tag name="KSO_WM_DIAGRAM_GROUP_CODE" val="r1-1"/>
  <p:tag name="KSO_WM_UNIT_FILL_FORE_SCHEMECOLOR_INDEX" val="7"/>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2.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1"/>
  <p:tag name="KSO_WM_UNIT_ID" val="diagram20176990_3*r_i*1_11"/>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3.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2"/>
  <p:tag name="KSO_WM_UNIT_ID" val="diagram20176990_3*r_i*1_12"/>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4.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3"/>
  <p:tag name="KSO_WM_UNIT_ID" val="diagram20176990_3*r_i*1_13"/>
  <p:tag name="KSO_WM_UNIT_LAYERLEVEL" val="1_1"/>
  <p:tag name="KSO_WM_DIAGRAM_GROUP_CODE" val="r1-1"/>
  <p:tag name="KSO_WM_UNIT_FILL_FORE_SCHEMECOLOR_INDEX" val="16"/>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65.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5"/>
  <p:tag name="KSO_WM_UNIT_ID" val="diagram20176990_3*r_v*1_5"/>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66.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6"/>
  <p:tag name="KSO_WM_UNIT_ID" val="diagram20176990_3*r_v*1_6"/>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67.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3"/>
  <p:tag name="KSO_WM_UNIT_ID" val="diagram20176990_3*r_v*1_3"/>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68.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4"/>
  <p:tag name="KSO_WM_UNIT_ID" val="diagram20176990_3*r_v*1_4"/>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69.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1"/>
  <p:tag name="KSO_WM_UNIT_ID" val="diagram20176990_3*r_v*1_1"/>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7676_3*l_h_i*1_3_2"/>
  <p:tag name="KSO_WM_TEMPLATE_CATEGORY" val="diagram"/>
  <p:tag name="KSO_WM_TEMPLATE_INDEX" val="20227676"/>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SCREEN_THEME_FLAG" val="Dlrq25wU2PGuGg5bbmjbDDqRuUplRWfRNRoTRqGFXfEiDDTmrL0hF9UvshH/uSmRC1skOm3Mxox2VvNyhBdtOTLY7GyDHAJ4YHBVk8WzHbE="/>
</p:tagLst>
</file>

<file path=ppt/tags/tag70.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v"/>
  <p:tag name="KSO_WM_UNIT_INDEX" val="1_2"/>
  <p:tag name="KSO_WM_UNIT_ID" val="diagram20176990_3*r_v*1_2"/>
  <p:tag name="KSO_WM_UNIT_LAYERLEVEL" val="1_1"/>
  <p:tag name="KSO_WM_UNIT_DIAGRAM_CONTRAST_TITLE_CNT" val="2"/>
  <p:tag name="KSO_WM_UNIT_DIAGRAM_DIMENSION_TITLE_CNT" val="3"/>
  <p:tag name="KSO_WM_UNIT_VALUE" val="18"/>
  <p:tag name="KSO_WM_UNIT_HIGHLIGHT" val="0"/>
  <p:tag name="KSO_WM_UNIT_COMPATIBLE" val="0"/>
  <p:tag name="KSO_WM_UNIT_CLEAR" val="0"/>
  <p:tag name="KSO_WM_DIAGRAM_GROUP_CODE" val="r1-1"/>
  <p:tag name="KSO_WM_UNIT_PRESET_TEXT" val="A desihner canuse default text"/>
  <p:tag name="KSO_WM_UNIT_TEXT_FILL_FORE_SCHEMECOLOR_INDEX" val="13"/>
  <p:tag name="KSO_WM_UNIT_TEXT_FILL_TYPE" val="1"/>
  <p:tag name="KSO_WM_SCREEN_THEME_FLAG" val="Dlrq25wU2PGuGg5bbmjbDDqRuUplRWfRNRoTRqGFXfEiDDTmrL0hF9UvshH/uSmRC1skOm3Mxox2VvNyhBdtOTLY7GyDHAJ4YHBVk8WzHbE="/>
</p:tagLst>
</file>

<file path=ppt/tags/tag71.xml><?xml version="1.0" encoding="utf-8"?>
<p:tagLst xmlns:p="http://schemas.openxmlformats.org/presentationml/2006/main">
  <p:tag name="KSO_WM_TAG_VERSION" val="1.0"/>
  <p:tag name="KSO_WM_BEAUTIFY_FLAG" val="#wm#"/>
  <p:tag name="KSO_WM_TEMPLATE_CATEGORY" val="diagram"/>
  <p:tag name="KSO_WM_TEMPLATE_INDEX" val="20176990"/>
  <p:tag name="KSO_WM_UNIT_TYPE" val="r_i"/>
  <p:tag name="KSO_WM_UNIT_INDEX" val="1_19"/>
  <p:tag name="KSO_WM_UNIT_ID" val="diagram20176990_3*r_i*1_19"/>
  <p:tag name="KSO_WM_UNIT_LAYERLEVEL" val="1_1"/>
  <p:tag name="KSO_WM_DIAGRAM_GROUP_CODE" val="r1-1"/>
  <p:tag name="KSO_WM_UNIT_FILL_FORE_SCHEMECOLOR_INDEX" val="2"/>
  <p:tag name="KSO_WM_UNIT_FILL_TYPE" val="1"/>
  <p:tag name="KSO_WM_SCREEN_THEME_FLAG" val="Dlrq25wU2PGuGg5bbmjbDDqRuUplRWfRNRoTRqGFXfEiDDTmrL0hF9UvshH/uSmRC1skOm3Mxox2VvNyhBdtOTLY7GyDHAJ4YHBVk8WzHbE="/>
</p:tagLst>
</file>

<file path=ppt/tags/tag72.xml><?xml version="1.0" encoding="utf-8"?>
<p:tagLst xmlns:p="http://schemas.openxmlformats.org/presentationml/2006/main">
  <p:tag name="KSO_WM_TAG_VERSION" val="1.0"/>
  <p:tag name="KSO_WM_BEAUTIFY_FLAG" val=""/>
  <p:tag name="KSO_WM_TEMPLATE_CATEGORY" val="diagram"/>
  <p:tag name="KSO_WM_TEMPLATE_INDEX" val="20176990"/>
  <p:tag name="KSO_WM_UNIT_TYPE" val="r_i"/>
  <p:tag name="KSO_WM_UNIT_INDEX" val="1_3"/>
  <p:tag name="KSO_WM_UNIT_ID" val="diagram20176990_3*r_i*1_3"/>
  <p:tag name="KSO_WM_UNIT_LAYERLEVEL" val="1_1"/>
  <p:tag name="KSO_WM_DIAGRAM_GROUP_CODE" val="r1-1"/>
  <p:tag name="KSO_WM_UNIT_FILL_FORE_SCHEMECOLOR_INDEX" val="5"/>
  <p:tag name="KSO_WM_UNIT_FILL_TYPE" val="1"/>
  <p:tag name="KSO_WM_UNIT_TEXT_FILL_FORE_SCHEMECOLOR_INDEX" val="13"/>
  <p:tag name="KSO_WM_UNIT_TEXT_FILL_TYPE" val="1"/>
  <p:tag name="KSO_WM_SCREEN_THEME_FLAG" val="Dlrq25wU2PGuGg5bbmjbDDqRuUplRWfRNRoTRqGFXfEiDDTmrL0hF9UvshH/uSmRC1skOm3Mxox2VvNyhBdtOTLY7GyDHAJ4YHBVk8WzHbE="/>
</p:tagLst>
</file>

<file path=ppt/tags/tag73.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74.xml><?xml version="1.0" encoding="utf-8"?>
<p:tagLst xmlns:p="http://schemas.openxmlformats.org/presentationml/2006/main">
  <p:tag name="KSO_WM_TEMPLATE_CATEGORY" val="diagram"/>
  <p:tag name="KSO_WM_TEMPLATE_INDEX" val="816"/>
  <p:tag name="KSO_WM_UNIT_TYPE" val="p_h_f"/>
  <p:tag name="KSO_WM_UNIT_INDEX" val="1_1_1"/>
  <p:tag name="KSO_WM_UNIT_ID" val="260*p_h_f*1_1_1"/>
  <p:tag name="KSO_WM_UNIT_CLEAR" val="1"/>
  <p:tag name="KSO_WM_UNIT_LAYERLEVEL" val="1_1_1"/>
  <p:tag name="KSO_WM_UNIT_VALUE" val="21"/>
  <p:tag name="KSO_WM_UNIT_HIGHLIGHT" val="0"/>
  <p:tag name="KSO_WM_UNIT_COMPATIBLE" val="0"/>
  <p:tag name="KSO_WM_UNIT_PRESET_TEXT_INDEX" val="3"/>
  <p:tag name="KSO_WM_UNIT_PRESET_TEXT_LEN" val="24"/>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75.xml><?xml version="1.0" encoding="utf-8"?>
<p:tagLst xmlns:p="http://schemas.openxmlformats.org/presentationml/2006/main">
  <p:tag name="KSO_WM_TEMPLATE_CATEGORY" val="diagram"/>
  <p:tag name="KSO_WM_TEMPLATE_INDEX" val="816"/>
  <p:tag name="KSO_WM_UNIT_TYPE" val="p_i"/>
  <p:tag name="KSO_WM_UNIT_INDEX" val="1_1"/>
  <p:tag name="KSO_WM_UNIT_ID" val="260*p_i*1_1"/>
  <p:tag name="KSO_WM_UNIT_CLEAR" val="1"/>
  <p:tag name="KSO_WM_UNIT_LAYERLEVEL" val="1_1"/>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76.xml><?xml version="1.0" encoding="utf-8"?>
<p:tagLst xmlns:p="http://schemas.openxmlformats.org/presentationml/2006/main">
  <p:tag name="KSO_WM_TEMPLATE_CATEGORY" val="diagram"/>
  <p:tag name="KSO_WM_TEMPLATE_INDEX" val="816"/>
  <p:tag name="KSO_WM_UNIT_TYPE" val="p_h_f"/>
  <p:tag name="KSO_WM_UNIT_INDEX" val="1_2_1"/>
  <p:tag name="KSO_WM_UNIT_ID" val="260*p_h_f*1_2_1"/>
  <p:tag name="KSO_WM_UNIT_CLEAR" val="1"/>
  <p:tag name="KSO_WM_UNIT_LAYERLEVEL" val="1_1_1"/>
  <p:tag name="KSO_WM_UNIT_VALUE" val="36"/>
  <p:tag name="KSO_WM_UNIT_HIGHLIGHT" val="0"/>
  <p:tag name="KSO_WM_UNIT_COMPATIBLE" val="0"/>
  <p:tag name="KSO_WM_UNIT_PRESET_TEXT_INDEX" val="3"/>
  <p:tag name="KSO_WM_UNIT_PRESET_TEXT_LEN" val="12"/>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77.xml><?xml version="1.0" encoding="utf-8"?>
<p:tagLst xmlns:p="http://schemas.openxmlformats.org/presentationml/2006/main">
  <p:tag name="KSO_WM_TEMPLATE_CATEGORY" val="diagram"/>
  <p:tag name="KSO_WM_TEMPLATE_INDEX" val="816"/>
  <p:tag name="KSO_WM_UNIT_TYPE" val="p_h_f"/>
  <p:tag name="KSO_WM_UNIT_INDEX" val="1_2_2"/>
  <p:tag name="KSO_WM_UNIT_ID" val="260*p_h_f*1_2_2"/>
  <p:tag name="KSO_WM_UNIT_CLEAR" val="1"/>
  <p:tag name="KSO_WM_UNIT_LAYERLEVEL" val="1_1_1"/>
  <p:tag name="KSO_WM_UNIT_VALUE" val="36"/>
  <p:tag name="KSO_WM_UNIT_HIGHLIGHT" val="0"/>
  <p:tag name="KSO_WM_UNIT_COMPATIBLE" val="0"/>
  <p:tag name="KSO_WM_UNIT_PRESET_TEXT_INDEX" val="3"/>
  <p:tag name="KSO_WM_UNIT_PRESET_TEXT_LEN" val="12"/>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78.xml><?xml version="1.0" encoding="utf-8"?>
<p:tagLst xmlns:p="http://schemas.openxmlformats.org/presentationml/2006/main">
  <p:tag name="KSO_WM_TEMPLATE_CATEGORY" val="diagram"/>
  <p:tag name="KSO_WM_TEMPLATE_INDEX" val="816"/>
  <p:tag name="KSO_WM_UNIT_TYPE" val="p_h_f"/>
  <p:tag name="KSO_WM_UNIT_INDEX" val="1_2_3"/>
  <p:tag name="KSO_WM_UNIT_ID" val="260*p_h_f*1_2_3"/>
  <p:tag name="KSO_WM_UNIT_CLEAR" val="1"/>
  <p:tag name="KSO_WM_UNIT_LAYERLEVEL" val="1_1_1"/>
  <p:tag name="KSO_WM_UNIT_VALUE" val="36"/>
  <p:tag name="KSO_WM_UNIT_HIGHLIGHT" val="0"/>
  <p:tag name="KSO_WM_UNIT_COMPATIBLE" val="0"/>
  <p:tag name="KSO_WM_UNIT_PRESET_TEXT_INDEX" val="3"/>
  <p:tag name="KSO_WM_UNIT_PRESET_TEXT_LEN" val="12"/>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79.xml><?xml version="1.0" encoding="utf-8"?>
<p:tagLst xmlns:p="http://schemas.openxmlformats.org/presentationml/2006/main">
  <p:tag name="KSO_WM_TEMPLATE_CATEGORY" val="diagram"/>
  <p:tag name="KSO_WM_TEMPLATE_INDEX" val="816"/>
  <p:tag name="KSO_WM_UNIT_TYPE" val="p_h_f"/>
  <p:tag name="KSO_WM_UNIT_INDEX" val="1_2_4"/>
  <p:tag name="KSO_WM_UNIT_ID" val="260*p_h_f*1_2_4"/>
  <p:tag name="KSO_WM_UNIT_CLEAR" val="1"/>
  <p:tag name="KSO_WM_UNIT_LAYERLEVEL" val="1_1_1"/>
  <p:tag name="KSO_WM_UNIT_VALUE" val="36"/>
  <p:tag name="KSO_WM_UNIT_HIGHLIGHT" val="0"/>
  <p:tag name="KSO_WM_UNIT_COMPATIBLE" val="0"/>
  <p:tag name="KSO_WM_UNIT_PRESET_TEXT_INDEX" val="3"/>
  <p:tag name="KSO_WM_UNIT_PRESET_TEXT_LEN" val="12"/>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27676_3*l_h_i*1_3_1"/>
  <p:tag name="KSO_WM_TEMPLATE_CATEGORY" val="diagram"/>
  <p:tag name="KSO_WM_TEMPLATE_INDEX" val="20227676"/>
  <p:tag name="KSO_WM_UNIT_LAYERLEVEL" val="1_1_1"/>
  <p:tag name="KSO_WM_TAG_VERSION" val="1.0"/>
  <p:tag name="KSO_WM_BEAUTIFY_FLAG" val="#wm#"/>
  <p:tag name="KSO_WM_UNIT_TEXT_FILL_FORE_SCHEMECOLOR_INDEX" val="14"/>
  <p:tag name="KSO_WM_UNIT_TEXT_FILL_TYPE" val="1"/>
  <p:tag name="KSO_WM_SCREEN_THEME_FLAG" val="Dlrq25wU2PGuGg5bbmjbDDqRuUplRWfRNRoTRqGFXfEiDDTmrL0hF9UvshH/uSmRC1skOm3Mxox2VvNyhBdtOTLY7GyDHAJ4YHBVk8WzHbE="/>
</p:tagLst>
</file>

<file path=ppt/tags/tag80.xml><?xml version="1.0" encoding="utf-8"?>
<p:tagLst xmlns:p="http://schemas.openxmlformats.org/presentationml/2006/main">
  <p:tag name="KSO_WM_TAG_VERSION" val="1.0"/>
  <p:tag name="KSO_WM_BEAUTIFY_FLAG" val="#wm#"/>
  <p:tag name="KSO_WM_UNIT_TYPE" val="i"/>
  <p:tag name="KSO_WM_UNIT_ID" val="diagram816_4*i*6"/>
  <p:tag name="KSO_WM_TEMPLATE_CATEGORY" val="diagram"/>
  <p:tag name="KSO_WM_TEMPLATE_INDEX" val="816"/>
  <p:tag name="KSO_WM_UNIT_INDEX" val="6"/>
  <p:tag name="KSO_WM_SCREEN_THEME_FLAG" val="Dlrq25wU2PGuGg5bbmjbDDqRuUplRWfRNRoTRqGFXfEiDDTmrL0hF9UvshH/uSmRC1skOm3Mxox2VvNyhBdtOTLY7GyDHAJ4YHBVk8WzHbE="/>
</p:tagLst>
</file>

<file path=ppt/tags/tag81.xml><?xml version="1.0" encoding="utf-8"?>
<p:tagLst xmlns:p="http://schemas.openxmlformats.org/presentationml/2006/main">
  <p:tag name="KSO_WM_TEMPLATE_CATEGORY" val="diagram"/>
  <p:tag name="KSO_WM_TEMPLATE_INDEX" val="816"/>
  <p:tag name="KSO_WM_UNIT_TYPE" val="p_i"/>
  <p:tag name="KSO_WM_UNIT_INDEX" val="1_2"/>
  <p:tag name="KSO_WM_UNIT_ID" val="260*p_i*1_2"/>
  <p:tag name="KSO_WM_UNIT_CLEAR" val="1"/>
  <p:tag name="KSO_WM_UNIT_LAYERLEVEL" val="1_1"/>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82.xml><?xml version="1.0" encoding="utf-8"?>
<p:tagLst xmlns:p="http://schemas.openxmlformats.org/presentationml/2006/main">
  <p:tag name="KSO_WM_TEMPLATE_CATEGORY" val="diagram"/>
  <p:tag name="KSO_WM_TEMPLATE_INDEX" val="816"/>
  <p:tag name="KSO_WM_UNIT_TYPE" val="p_i"/>
  <p:tag name="KSO_WM_UNIT_INDEX" val="1_3"/>
  <p:tag name="KSO_WM_UNIT_ID" val="260*p_i*1_3"/>
  <p:tag name="KSO_WM_UNIT_CLEAR" val="1"/>
  <p:tag name="KSO_WM_UNIT_LAYERLEVEL" val="1_1"/>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83.xml><?xml version="1.0" encoding="utf-8"?>
<p:tagLst xmlns:p="http://schemas.openxmlformats.org/presentationml/2006/main">
  <p:tag name="KSO_WM_TEMPLATE_CATEGORY" val="diagram"/>
  <p:tag name="KSO_WM_TEMPLATE_INDEX" val="816"/>
  <p:tag name="KSO_WM_UNIT_TYPE" val="p_i"/>
  <p:tag name="KSO_WM_UNIT_INDEX" val="1_4"/>
  <p:tag name="KSO_WM_UNIT_ID" val="260*p_i*1_4"/>
  <p:tag name="KSO_WM_UNIT_CLEAR" val="1"/>
  <p:tag name="KSO_WM_UNIT_LAYERLEVEL" val="1_1"/>
  <p:tag name="KSO_WM_BEAUTIFY_FLAG" val="#wm#"/>
  <p:tag name="KSO_WM_TAG_VERSION" val="1.0"/>
  <p:tag name="KSO_WM_DIAGRAM_GROUP_CODE" val="p1-1"/>
  <p:tag name="KSO_WM_SCREEN_THEME_FLAG" val="Dlrq25wU2PGuGg5bbmjbDDqRuUplRWfRNRoTRqGFXfEiDDTmrL0hF9UvshH/uSmRC1skOm3Mxox2VvNyhBdtOTLY7GyDHAJ4YHBVk8WzHbE="/>
</p:tagLst>
</file>

<file path=ppt/tags/tag84.xml><?xml version="1.0" encoding="utf-8"?>
<p:tagLst xmlns:p="http://schemas.openxmlformats.org/presentationml/2006/main">
  <p:tag name="KSO_WM_TAG_VERSION" val="1.0"/>
  <p:tag name="KSO_WM_BEAUTIFY_FLAG" val="#wm#"/>
  <p:tag name="KSO_WM_UNIT_TYPE" val="i"/>
  <p:tag name="KSO_WM_UNIT_ID" val="diagram816_4*i*12"/>
  <p:tag name="KSO_WM_TEMPLATE_CATEGORY" val="diagram"/>
  <p:tag name="KSO_WM_TEMPLATE_INDEX" val="816"/>
  <p:tag name="KSO_WM_UNIT_INDEX" val="12"/>
  <p:tag name="KSO_WM_SCREEN_THEME_FLAG" val="Dlrq25wU2PGuGg5bbmjbDDqRuUplRWfRNRoTRqGFXfEiDDTmrL0hF9UvshH/uSmRC1skOm3Mxox2VvNyhBdtOTLY7GyDHAJ4YHBVk8WzHbE="/>
</p:tagLst>
</file>

<file path=ppt/tags/tag85.xml><?xml version="1.0" encoding="utf-8"?>
<p:tagLst xmlns:p="http://schemas.openxmlformats.org/presentationml/2006/main">
  <p:tag name="KSO_WM_TAG_VERSION" val="1.0"/>
  <p:tag name="KSO_WM_BEAUTIFY_FLAG" val="#wm#"/>
  <p:tag name="KSO_WM_UNIT_TYPE" val="i"/>
  <p:tag name="KSO_WM_UNIT_ID" val="diagram816_4*i*15"/>
  <p:tag name="KSO_WM_TEMPLATE_CATEGORY" val="diagram"/>
  <p:tag name="KSO_WM_TEMPLATE_INDEX" val="816"/>
  <p:tag name="KSO_WM_UNIT_INDEX" val="15"/>
  <p:tag name="KSO_WM_SCREEN_THEME_FLAG" val="Dlrq25wU2PGuGg5bbmjbDDqRuUplRWfRNRoTRqGFXfEiDDTmrL0hF9UvshH/uSmRC1skOm3Mxox2VvNyhBdtOTLY7GyDHAJ4YHBVk8WzHbE="/>
</p:tagLst>
</file>

<file path=ppt/tags/tag86.xml><?xml version="1.0" encoding="utf-8"?>
<p:tagLst xmlns:p="http://schemas.openxmlformats.org/presentationml/2006/main">
  <p:tag name="KSO_WM_TAG_VERSION" val="1.0"/>
  <p:tag name="KSO_WM_BEAUTIFY_FLAG" val="#wm#"/>
  <p:tag name="KSO_WM_UNIT_TYPE" val="i"/>
  <p:tag name="KSO_WM_UNIT_ID" val="diagram816_4*i*16"/>
  <p:tag name="KSO_WM_TEMPLATE_CATEGORY" val="diagram"/>
  <p:tag name="KSO_WM_TEMPLATE_INDEX" val="816"/>
  <p:tag name="KSO_WM_UNIT_INDEX" val="16"/>
  <p:tag name="KSO_WM_SCREEN_THEME_FLAG" val="Dlrq25wU2PGuGg5bbmjbDDqRuUplRWfRNRoTRqGFXfEiDDTmrL0hF9UvshH/uSmRC1skOm3Mxox2VvNyhBdtOTLY7GyDHAJ4YHBVk8WzHbE="/>
</p:tagLst>
</file>

<file path=ppt/tags/tag87.xml><?xml version="1.0" encoding="utf-8"?>
<p:tagLst xmlns:p="http://schemas.openxmlformats.org/presentationml/2006/main">
  <p:tag name="KSO_WM_TEMPLATE_CATEGORY" val="diagram"/>
  <p:tag name="KSO_WM_TEMPLATE_INDEX" val="816"/>
  <p:tag name="KSO_WM_UNIT_TYPE" val="a"/>
  <p:tag name="KSO_WM_UNIT_INDEX" val="1"/>
  <p:tag name="KSO_WM_UNIT_ID" val="260*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 name="KSO_WM_BEAUTIFY_FLAG" val="#wm#"/>
  <p:tag name="KSO_WM_TAG_VERSION" val="1.0"/>
  <p:tag name="KSO_WM_SCREEN_THEME_FLAG" val="Dlrq25wU2PGuGg5bbmjbDDqRuUplRWfRNRoTRqGFXfEiDDTmrL0hF9UvshH/uSmRC1skOm3Mxox2VvNyhBdtOTLY7GyDHAJ4YHBVk8WzHbE="/>
</p:tagLst>
</file>

<file path=ppt/tags/tag88.xml><?xml version="1.0" encoding="utf-8"?>
<p:tagLst xmlns:p="http://schemas.openxmlformats.org/presentationml/2006/main">
  <p:tag name="KSO_WM_TEMPLATE_CATEGORY" val="diagram"/>
  <p:tag name="KSO_WM_TEMPLATE_INDEX" val="816"/>
  <p:tag name="KSO_WM_UNIT_TYPE" val="a"/>
  <p:tag name="KSO_WM_UNIT_INDEX" val="1"/>
  <p:tag name="KSO_WM_UNIT_ID" val="260*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 name="KSO_WM_BEAUTIFY_FLAG" val="#wm#"/>
  <p:tag name="KSO_WM_TAG_VERSION" val="1.0"/>
  <p:tag name="KSO_WM_SCREEN_THEME_FLAG" val="Dlrq25wU2PGuGg5bbmjbDDqRuUplRWfRNRoTRqGFXfEiDDTmrL0hF9UvshH/uSmRC1skOm3Mxox2VvNyhBdtOTLY7GyDHAJ4YHBVk8WzHbE="/>
</p:tagLst>
</file>

<file path=ppt/tags/tag89.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676_3*l_h_f*1_3_1"/>
  <p:tag name="KSO_WM_TEMPLATE_CATEGORY" val="diagram"/>
  <p:tag name="KSO_WM_TEMPLATE_INDEX" val="20227676"/>
  <p:tag name="KSO_WM_UNIT_LAYERLEVEL" val="1_1_1"/>
  <p:tag name="KSO_WM_TAG_VERSION" val="1.0"/>
  <p:tag name="KSO_WM_BEAUTIFY_FLAG" val="#wm#"/>
  <p:tag name="KSO_WM_UNIT_TEXT_FILL_FORE_SCHEMECOLOR_INDEX" val="13"/>
  <p:tag name="KSO_WM_UNIT_TEXT_FILL_TYPE" val="1"/>
  <p:tag name="KSO_WM_SCREEN_THEME_FLAG" val="Dlrq25wU2PGuGg5bbmjbDDqRuUplRWfRNRoTRqGFXfEiDDTmrL0hF9UvshH/uSmRC1skOm3Mxox2VvNyhBdtOTLY7GyDHAJ4YHBVk8WzHbE="/>
</p:tagLst>
</file>

<file path=ppt/tags/tag90.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1.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2.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3.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4.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5.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6.xml><?xml version="1.0" encoding="utf-8"?>
<p:tagLst xmlns:p="http://schemas.openxmlformats.org/presentationml/2006/main">
  <p:tag name="KSO_WM_BEAUTIFY_FLAG" val=""/>
  <p:tag name="KSO_WM_SCREEN_THEME_FLAG" val="Dlrq25wU2PGuGg5bbmjbDDqRuUplRWfRNRoTRqGFXfEiDDTmrL0hF9UvshH/uSmRC1skOm3Mxox2VvNyhBdtOTLY7GyDHAJ4YHBVk8WzHbE="/>
</p:tagLst>
</file>

<file path=ppt/tags/tag97.xml><?xml version="1.0" encoding="utf-8"?>
<p:tagLst xmlns:p="http://schemas.openxmlformats.org/presentationml/2006/main">
  <p:tag name="KSO_WM_BEAUTIFY_FLAG" val=""/>
  <p:tag name="KSO_WM_UNIT_PLACING_PICTURE_USER_VIEWPORT" val="{&quot;height&quot;:4386.114960629921,&quot;width&quot;:19200}"/>
  <p:tag name="KSO_WM_SCREEN_THEME_FLAG" val="Dlrq25wU2PGuGg5bbmjbDDqRuUplRWfRNRoTRqGFXfEiDDTmrL0hF9UvshH/uSmRC1skOm3Mxox2VvNyhBdtOTLY7GyDHAJ4YHBVk8WzHbE="/>
</p:tagLst>
</file>

<file path=ppt/tags/tag9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DqRuUplRWfRNRoTRqGFXfEiDDTmrL0hF9UvshH/uSmRC1skOm3Mxox2VvNyhBdtOTLY7GyDHAJ4YHBVk8WzHb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5545</Words>
  <PresentationFormat>宽屏</PresentationFormat>
  <Paragraphs>304</Paragraphs>
  <Slides>29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Arial</vt:lpstr>
      <vt:lpstr>宋体</vt:lpstr>
      <vt:lpstr>Wingdings</vt:lpstr>
      <vt:lpstr>微软雅黑</vt:lpstr>
      <vt:lpstr>Arial Black</vt:lpstr>
      <vt:lpstr>Arial Unicode MS</vt:lpstr>
      <vt:lpstr>黑体</vt:lpstr>
      <vt:lpstr>方正宋刻本秀楷简体</vt:lpstr>
      <vt:lpstr>思源黑体 CN Bold</vt:lpstr>
      <vt:lpstr>Calibri</vt:lpstr>
      <vt:lpstr>Times New Roman</vt:lpstr>
      <vt:lpstr>Calibri Light</vt:lpstr>
      <vt:lpstr>华文宋体</vt:lpstr>
      <vt:lpstr>Office 主题​​</vt:lpstr>
      <vt:lpstr>融和与融活. 淬炼品质课堂 厚植先进文化</vt:lpstr>
      <vt:lpstr>PowerPoint 演示文稿</vt:lpstr>
      <vt:lpstr>一、回首向来峥嵘处 蓄力待发向未来</vt:lpstr>
      <vt:lpstr>PowerPoint 演示文稿</vt:lpstr>
      <vt:lpstr>PowerPoint 演示文稿</vt:lpstr>
      <vt:lpstr>PowerPoint 演示文稿</vt:lpstr>
      <vt:lpstr>PowerPoint 演示文稿</vt:lpstr>
      <vt:lpstr>PowerPoint 演示文稿</vt:lpstr>
      <vt:lpstr>PowerPoint 演示文稿</vt:lpstr>
      <vt:lpstr>二、凝神静气思万端，培根铸魂立意宽</vt:lpstr>
      <vt:lpstr>PowerPoint 演示文稿</vt:lpstr>
      <vt:lpstr>PowerPoint 演示文稿</vt:lpstr>
      <vt:lpstr>PowerPoint 演示文稿</vt:lpstr>
      <vt:lpstr>PowerPoint 演示文稿</vt:lpstr>
      <vt:lpstr>大单元设计 ——整体构思第二轮设计</vt:lpstr>
      <vt:lpstr>三、一棹春风一叶舟，一纶茧缕一轻钩  </vt:lpstr>
      <vt:lpstr>PowerPoint 演示文稿</vt:lpstr>
      <vt:lpstr>PowerPoint 演示文稿</vt:lpstr>
      <vt:lpstr>PowerPoint 演示文稿</vt:lpstr>
      <vt:lpstr>（一）洗尽铅华始见金，褪尽浮华寻本真——理念导向 1.教育创新构范式</vt:lpstr>
      <vt:lpstr>PowerPoint 演示文稿</vt:lpstr>
      <vt:lpstr>PowerPoint 演示文稿</vt:lpstr>
      <vt:lpstr>实践导行</vt:lpstr>
      <vt:lpstr>三、一棹春风一叶舟，一纶茧缕一轻钩  </vt:lpstr>
      <vt:lpstr>课时一：</vt:lpstr>
      <vt:lpstr>课时二：</vt:lpstr>
      <vt:lpstr>课时三：</vt:lpstr>
      <vt:lpstr>课时四：复习课</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2024-02-28T03:49:20Z</dcterms:created>
  <dcterms:modified xsi:type="dcterms:W3CDTF">2024-02-28T04:02:12Z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2052-11.8.2.12094</vt:lpwstr>
  </property>
  <property fmtid="{D5CDD505-2E9C-101B-9397-08002B2CF9AE}" pid="3" name="ICV">
    <vt:lpwstr>882E7226B77E4C968CF3CE15F8479CAF</vt:lpwstr>
  </property>
</Properties>
</file>