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1.xml" ContentType="application/vnd.openxmlformats-officedocument.presentationml.notesSlide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8"/>
  </p:notesMasterIdLst>
  <p:sldIdLst>
    <p:sldId id="256" r:id="rId2"/>
    <p:sldId id="489" r:id="rId3"/>
    <p:sldId id="490" r:id="rId4"/>
    <p:sldId id="491" r:id="rId5"/>
    <p:sldId id="492" r:id="rId6"/>
    <p:sldId id="483" r:id="rId7"/>
    <p:sldId id="258" r:id="rId8"/>
    <p:sldId id="259" r:id="rId9"/>
    <p:sldId id="291" r:id="rId10"/>
    <p:sldId id="295" r:id="rId11"/>
    <p:sldId id="375" r:id="rId12"/>
    <p:sldId id="469" r:id="rId13"/>
    <p:sldId id="298" r:id="rId14"/>
    <p:sldId id="377" r:id="rId15"/>
    <p:sldId id="378" r:id="rId16"/>
    <p:sldId id="299" r:id="rId17"/>
    <p:sldId id="600" r:id="rId18"/>
    <p:sldId id="300" r:id="rId19"/>
    <p:sldId id="387" r:id="rId20"/>
    <p:sldId id="468" r:id="rId21"/>
    <p:sldId id="302" r:id="rId22"/>
    <p:sldId id="303" r:id="rId23"/>
    <p:sldId id="419" r:id="rId24"/>
    <p:sldId id="301" r:id="rId25"/>
    <p:sldId id="395" r:id="rId26"/>
    <p:sldId id="388" r:id="rId27"/>
    <p:sldId id="389" r:id="rId28"/>
    <p:sldId id="400" r:id="rId29"/>
    <p:sldId id="401" r:id="rId30"/>
    <p:sldId id="403" r:id="rId31"/>
    <p:sldId id="391" r:id="rId32"/>
    <p:sldId id="393" r:id="rId33"/>
    <p:sldId id="494" r:id="rId34"/>
    <p:sldId id="584" r:id="rId35"/>
    <p:sldId id="585" r:id="rId36"/>
    <p:sldId id="586" r:id="rId37"/>
    <p:sldId id="495" r:id="rId38"/>
    <p:sldId id="589" r:id="rId39"/>
    <p:sldId id="496" r:id="rId40"/>
    <p:sldId id="497" r:id="rId41"/>
    <p:sldId id="498" r:id="rId42"/>
    <p:sldId id="499" r:id="rId43"/>
    <p:sldId id="590" r:id="rId44"/>
    <p:sldId id="575" r:id="rId45"/>
    <p:sldId id="582" r:id="rId46"/>
    <p:sldId id="583" r:id="rId47"/>
    <p:sldId id="500" r:id="rId48"/>
    <p:sldId id="524" r:id="rId49"/>
    <p:sldId id="525" r:id="rId50"/>
    <p:sldId id="526" r:id="rId51"/>
    <p:sldId id="527" r:id="rId52"/>
    <p:sldId id="529" r:id="rId53"/>
    <p:sldId id="528" r:id="rId54"/>
    <p:sldId id="533" r:id="rId55"/>
    <p:sldId id="534" r:id="rId56"/>
    <p:sldId id="539" r:id="rId57"/>
    <p:sldId id="537" r:id="rId58"/>
    <p:sldId id="602" r:id="rId59"/>
    <p:sldId id="538" r:id="rId60"/>
    <p:sldId id="598" r:id="rId61"/>
    <p:sldId id="599" r:id="rId62"/>
    <p:sldId id="576" r:id="rId63"/>
    <p:sldId id="493" r:id="rId64"/>
    <p:sldId id="515" r:id="rId65"/>
    <p:sldId id="516" r:id="rId66"/>
    <p:sldId id="517" r:id="rId67"/>
    <p:sldId id="518" r:id="rId68"/>
    <p:sldId id="519" r:id="rId69"/>
    <p:sldId id="501" r:id="rId70"/>
    <p:sldId id="502" r:id="rId71"/>
    <p:sldId id="504" r:id="rId72"/>
    <p:sldId id="505" r:id="rId73"/>
    <p:sldId id="506" r:id="rId74"/>
    <p:sldId id="324" r:id="rId75"/>
    <p:sldId id="286" r:id="rId76"/>
    <p:sldId id="603" r:id="rId77"/>
  </p:sldIdLst>
  <p:sldSz cx="9144000" cy="5145088"/>
  <p:notesSz cx="6858000" cy="9144000"/>
  <p:embeddedFontLst>
    <p:embeddedFont>
      <p:font typeface="微软雅黑 Light" panose="020B0502040204020203" pitchFamily="34" charset="-122"/>
      <p:regular r:id="rId79"/>
    </p:embeddedFont>
    <p:embeddedFont>
      <p:font typeface="Impact" panose="020B0806030902050204" pitchFamily="34" charset="0"/>
      <p:regular r:id="rId80"/>
    </p:embeddedFont>
    <p:embeddedFont>
      <p:font typeface="思源黑体 CN Light" panose="02010600030101010101" charset="-122"/>
      <p:regular r:id="rId81"/>
    </p:embeddedFont>
    <p:embeddedFont>
      <p:font typeface="华文新魏" panose="02010800040101010101" pitchFamily="2" charset="-122"/>
      <p:regular r:id="rId82"/>
    </p:embeddedFont>
    <p:embeddedFont>
      <p:font typeface="新宋体" panose="02010609030101010101" pitchFamily="49" charset="-122"/>
      <p:regular r:id="rId83"/>
    </p:embeddedFont>
    <p:embeddedFont>
      <p:font typeface="汉仪中黑简" panose="02010600030101010101" charset="-122"/>
      <p:regular r:id="rId84"/>
    </p:embeddedFont>
    <p:embeddedFont>
      <p:font typeface="Calibri" panose="020F0502020204030204" pitchFamily="34" charset="0"/>
      <p:regular r:id="rId85"/>
      <p:bold r:id="rId86"/>
      <p:italic r:id="rId87"/>
      <p:boldItalic r:id="rId88"/>
    </p:embeddedFont>
    <p:embeddedFont>
      <p:font typeface="汉仪黑方简" panose="02010600030101010101" charset="-122"/>
      <p:regular r:id="rId89"/>
    </p:embeddedFont>
    <p:embeddedFont>
      <p:font typeface="微软雅黑" panose="020B0503020204020204" pitchFamily="34" charset="-122"/>
      <p:regular r:id="rId90"/>
      <p:bold r:id="rId91"/>
    </p:embeddedFont>
    <p:embeddedFont>
      <p:font typeface="黑体" panose="02010609060101010101" pitchFamily="49" charset="-122"/>
      <p:regular r:id="rId92"/>
    </p:embeddedFont>
    <p:embeddedFont>
      <p:font typeface="汉仪综艺体简" panose="02010600030101010101" charset="-122"/>
      <p:regular r:id="rId93"/>
    </p:embeddedFont>
    <p:embeddedFont>
      <p:font typeface="Calibri Light" panose="020F0302020204030204" pitchFamily="34" charset="0"/>
      <p:regular r:id="rId94"/>
      <p:italic r:id="rId95"/>
    </p:embeddedFont>
    <p:embeddedFont>
      <p:font typeface="方正公文黑体" panose="02010600030101010101" charset="-122"/>
      <p:regular r:id="rId96"/>
    </p:embeddedFont>
    <p:embeddedFont>
      <p:font typeface="方正粗黑宋简体" panose="02010600030101010101" charset="-122"/>
      <p:regular r:id="rId97"/>
    </p:embeddedFont>
  </p:embeddedFontLst>
  <p:custDataLst>
    <p:tags r:id="rId9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64">
          <p15:clr>
            <a:srgbClr val="A4A3A4"/>
          </p15:clr>
        </p15:guide>
        <p15:guide id="2" pos="303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E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333011-3875-4737-844B-84BD83596CC1}" styleName="{1858bdec-0888-4f23-97dd-cf9ef9a29742}">
    <a:wholeTbl>
      <a:tcTxStyle>
        <a:fontRef idx="none">
          <a:prstClr val="black"/>
        </a:fontRef>
      </a:tcTxStyle>
      <a:tcStyle>
        <a:tcBdr/>
        <a:fill>
          <a:solidFill>
            <a:srgbClr val="FFFFFF"/>
          </a:solidFill>
        </a:fill>
      </a:tcStyle>
    </a:wholeTbl>
    <a:band2H>
      <a:tcTxStyle>
        <a:fontRef idx="none">
          <a:prstClr val="black"/>
        </a:fontRef>
      </a:tcTxStyle>
      <a:tcStyle>
        <a:tcBdr/>
        <a:fill>
          <a:solidFill>
            <a:srgbClr val="FCEDC9"/>
          </a:solidFill>
        </a:fill>
      </a:tcStyle>
    </a:band2H>
    <a:firstRow>
      <a:tcTxStyle>
        <a:fontRef idx="none">
          <a:prstClr val="black"/>
        </a:fontRef>
      </a:tcTxStyle>
      <a:tcStyle>
        <a:tcBdr/>
        <a:fill>
          <a:solidFill>
            <a:srgbClr val="FCEDC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72" y="660"/>
      </p:cViewPr>
      <p:guideLst>
        <p:guide orient="horz" pos="1664"/>
        <p:guide pos="303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6.fntdata"/><Relationship Id="rId89" Type="http://schemas.openxmlformats.org/officeDocument/2006/relationships/font" Target="fonts/font11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1.fntdata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font" Target="fonts/font12.fntdata"/><Relationship Id="rId95" Type="http://schemas.openxmlformats.org/officeDocument/2006/relationships/font" Target="fonts/font17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5.fntdata"/><Relationship Id="rId88" Type="http://schemas.openxmlformats.org/officeDocument/2006/relationships/font" Target="fonts/font10.fntdata"/><Relationship Id="rId91" Type="http://schemas.openxmlformats.org/officeDocument/2006/relationships/font" Target="fonts/font13.fntdata"/><Relationship Id="rId96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94" Type="http://schemas.openxmlformats.org/officeDocument/2006/relationships/font" Target="fonts/font16.fntdata"/><Relationship Id="rId99" Type="http://schemas.openxmlformats.org/officeDocument/2006/relationships/commentAuthors" Target="commentAuthors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9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9.fntdata"/><Relationship Id="rId61" Type="http://schemas.openxmlformats.org/officeDocument/2006/relationships/slide" Target="slides/slide60.xml"/><Relationship Id="rId82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5.fntdata"/><Relationship Id="rId98" Type="http://schemas.openxmlformats.org/officeDocument/2006/relationships/tags" Target="tags/tag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3FD46-6A8B-42CE-AB66-7B6FA619B835}" type="datetimeFigureOut">
              <a:rPr lang="zh-CN" altLang="en-US" smtClean="0"/>
              <a:t>2022-10-30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28641B-A909-494D-BC41-FA2C69D7D8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70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8641B-A909-494D-BC41-FA2C69D7D88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061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68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8641B-A909-494D-BC41-FA2C69D7D884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642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8641B-A909-494D-BC41-FA2C69D7D884}" type="slidenum">
              <a:rPr lang="zh-CN" altLang="en-US" smtClean="0"/>
              <a:t>75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566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8641B-A909-494D-BC41-FA2C69D7D88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233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8641B-A909-494D-BC41-FA2C69D7D88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407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E708E9-F7C4-49FD-9D71-307C9233A51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681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E708E9-F7C4-49FD-9D71-307C9233A51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677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E708E9-F7C4-49FD-9D71-307C9233A51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385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E708E9-F7C4-49FD-9D71-307C9233A51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567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E708E9-F7C4-49FD-9D71-307C9233A51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573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8641B-A909-494D-BC41-FA2C69D7D88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627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313"/>
            <a:ext cx="7772400" cy="110285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747B-C934-4A29-B9D2-0B4A2BD73C3B}" type="datetimeFigureOut">
              <a:rPr lang="zh-CN" altLang="en-US" smtClean="0"/>
              <a:t>2022-10-30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0BC9-B0E5-477C-8980-057E56B69FA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747B-C934-4A29-B9D2-0B4A2BD73C3B}" type="datetimeFigureOut">
              <a:rPr lang="zh-CN" altLang="en-US" smtClean="0"/>
              <a:t>2022-10-30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0BC9-B0E5-477C-8980-057E56B69FA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829"/>
            <a:ext cx="2057400" cy="329309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829"/>
            <a:ext cx="6019800" cy="329309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747B-C934-4A29-B9D2-0B4A2BD73C3B}" type="datetimeFigureOut">
              <a:rPr lang="zh-CN" altLang="en-US" smtClean="0"/>
              <a:t>2022-10-30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0BC9-B0E5-477C-8980-057E56B69FA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t>2022-10-30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2"/>
          <p:cNvSpPr>
            <a:spLocks noGrp="1"/>
          </p:cNvSpPr>
          <p:nvPr>
            <p:ph type="pic" sz="quarter" idx="10"/>
          </p:nvPr>
        </p:nvSpPr>
        <p:spPr>
          <a:xfrm>
            <a:off x="152718" y="1229028"/>
            <a:ext cx="2123122" cy="185021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2374371" y="1229028"/>
            <a:ext cx="2123122" cy="185021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图片占位符 2"/>
          <p:cNvSpPr>
            <a:spLocks noGrp="1"/>
          </p:cNvSpPr>
          <p:nvPr>
            <p:ph type="pic" sz="quarter" idx="12"/>
          </p:nvPr>
        </p:nvSpPr>
        <p:spPr>
          <a:xfrm>
            <a:off x="4596024" y="1229028"/>
            <a:ext cx="2123122" cy="185021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图片占位符 2"/>
          <p:cNvSpPr>
            <a:spLocks noGrp="1"/>
          </p:cNvSpPr>
          <p:nvPr>
            <p:ph type="pic" sz="quarter" idx="13"/>
          </p:nvPr>
        </p:nvSpPr>
        <p:spPr>
          <a:xfrm>
            <a:off x="6817678" y="1229028"/>
            <a:ext cx="2123122" cy="185021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2022-10-30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747B-C934-4A29-B9D2-0B4A2BD73C3B}" type="datetimeFigureOut">
              <a:rPr lang="zh-CN" altLang="en-US" smtClean="0"/>
              <a:t>2022-10-30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0BC9-B0E5-477C-8980-057E56B69FA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747B-C934-4A29-B9D2-0B4A2BD73C3B}" type="datetimeFigureOut">
              <a:rPr lang="zh-CN" altLang="en-US" smtClean="0"/>
              <a:t>2022-10-30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0BC9-B0E5-477C-8980-057E56B69FA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747B-C934-4A29-B9D2-0B4A2BD73C3B}" type="datetimeFigureOut">
              <a:rPr lang="zh-CN" altLang="en-US" smtClean="0"/>
              <a:t>2022-10-30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0BC9-B0E5-477C-8980-057E56B69FA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690"/>
            <a:ext cx="4041775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660"/>
            <a:ext cx="4041775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747B-C934-4A29-B9D2-0B4A2BD73C3B}" type="datetimeFigureOut">
              <a:rPr lang="zh-CN" altLang="en-US" smtClean="0"/>
              <a:t>2022-10-30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0BC9-B0E5-477C-8980-057E56B69FA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747B-C934-4A29-B9D2-0B4A2BD73C3B}" type="datetimeFigureOut">
              <a:rPr lang="zh-CN" altLang="en-US" smtClean="0"/>
              <a:t>2022-10-30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0BC9-B0E5-477C-8980-057E56B69FA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747B-C934-4A29-B9D2-0B4A2BD73C3B}" type="datetimeFigureOut">
              <a:rPr lang="zh-CN" altLang="en-US" smtClean="0"/>
              <a:t>2022-10-30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0BC9-B0E5-477C-8980-057E56B69FA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851"/>
            <a:ext cx="3008313" cy="87180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658"/>
            <a:ext cx="3008313" cy="35193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747B-C934-4A29-B9D2-0B4A2BD73C3B}" type="datetimeFigureOut">
              <a:rPr lang="zh-CN" altLang="en-US" smtClean="0"/>
              <a:t>2022-10-30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0BC9-B0E5-477C-8980-057E56B69FA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747B-C934-4A29-B9D2-0B4A2BD73C3B}" type="datetimeFigureOut">
              <a:rPr lang="zh-CN" altLang="en-US" smtClean="0"/>
              <a:t>2022-10-30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0BC9-B0E5-477C-8980-057E56B69FA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6747B-C934-4A29-B9D2-0B4A2BD73C3B}" type="datetimeFigureOut">
              <a:rPr lang="zh-CN" altLang="en-US" smtClean="0"/>
              <a:t>2022-10-30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C0BC9-B0E5-477C-8980-057E56B69FA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6.png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952364"/>
            <a:ext cx="9144001" cy="336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标题 4"/>
          <p:cNvSpPr txBox="1"/>
          <p:nvPr/>
        </p:nvSpPr>
        <p:spPr>
          <a:xfrm>
            <a:off x="1187450" y="1528445"/>
            <a:ext cx="6885940" cy="602615"/>
          </a:xfrm>
          <a:prstGeom prst="rect">
            <a:avLst/>
          </a:prstGeom>
          <a:effectLst/>
        </p:spPr>
        <p:txBody>
          <a:bodyPr vert="horz" lIns="68571" tIns="34285" rIns="68571" bIns="3428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 smtClean="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中学历史教师的师德修养和专业修为</a:t>
            </a: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1289050" y="4514850"/>
            <a:ext cx="6640195" cy="25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分享人：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董健</a:t>
            </a:r>
            <a:r>
              <a:rPr lang="zh-CN" alt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        时间：</a:t>
            </a:r>
            <a:r>
              <a: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2022.10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</p:txBody>
      </p:sp>
      <p:sp>
        <p:nvSpPr>
          <p:cNvPr id="3" name="标题 4"/>
          <p:cNvSpPr txBox="1"/>
          <p:nvPr/>
        </p:nvSpPr>
        <p:spPr>
          <a:xfrm>
            <a:off x="687070" y="267970"/>
            <a:ext cx="7530465" cy="602615"/>
          </a:xfrm>
          <a:prstGeom prst="rect">
            <a:avLst/>
          </a:prstGeom>
          <a:effectLst/>
        </p:spPr>
        <p:txBody>
          <a:bodyPr vert="horz" lIns="68571" tIns="34285" rIns="68571" bIns="3428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综艺体简" panose="02010600000101010101" charset="-122"/>
                <a:ea typeface="汉仪综艺体简" panose="02010600000101010101" charset="-122"/>
              </a:rPr>
              <a:t>与母校同学谈青年教师生涯成长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稻壳儿榴莲果果"/>
          <p:cNvSpPr/>
          <p:nvPr/>
        </p:nvSpPr>
        <p:spPr>
          <a:xfrm>
            <a:off x="683895" y="1167765"/>
            <a:ext cx="7812405" cy="3481705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6147" name="Rectangle 4"/>
          <p:cNvSpPr/>
          <p:nvPr/>
        </p:nvSpPr>
        <p:spPr>
          <a:xfrm>
            <a:off x="2447290" y="1234440"/>
            <a:ext cx="5904865" cy="33489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eaLnBrk="1" hangingPunct="1">
              <a:lnSpc>
                <a:spcPts val="2360"/>
              </a:lnSpc>
              <a:spcBef>
                <a:spcPts val="0"/>
              </a:spcBef>
              <a:buNone/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          </a:t>
            </a: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</a:rPr>
              <a:t>我</a:t>
            </a: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</a:rPr>
              <a:t>心目中的理想教师，是一个胸怀理想，充满激情和诗意的教师；是一个自信、自强，不断挑战自我的教师；是一个善于合作、具有人格魅力的教师；是一个非常尊重他的同事，非常尊重他的领导，非常善于调动帮助他成长的各方面因素的教师；是一个充满爱心，受学生尊重的教师；是一个追求卓越、富有创新精神的教师；是一个善于学习、不断充实自我的教师；是一个关注人类命运、具有社会责任感的教师；是一个坚韧、刚强，不向挫折弯腰的教师。</a:t>
            </a:r>
          </a:p>
          <a:p>
            <a:pPr algn="r" eaLnBrk="1" hangingPunct="1">
              <a:lnSpc>
                <a:spcPts val="2360"/>
              </a:lnSpc>
              <a:spcBef>
                <a:spcPts val="0"/>
              </a:spcBef>
              <a:buNone/>
            </a:pP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朱永新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我的教育理想（增补本）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》</a:t>
            </a:r>
          </a:p>
        </p:txBody>
      </p:sp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❶人民教师：职业理想崇高神圣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827405" y="1348740"/>
            <a:ext cx="1911985" cy="31159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/>
          <p:nvPr/>
        </p:nvSpPr>
        <p:spPr>
          <a:xfrm>
            <a:off x="611505" y="3220720"/>
            <a:ext cx="8128000" cy="1630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zh-CN" sz="2000" dirty="0" smtClean="0">
                <a:latin typeface="+mn-ea"/>
              </a:rPr>
              <a:t>   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2020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年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9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月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5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日，于漪教育思想研究中心揭牌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仪式在上海市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杨浦高级中学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举行，她用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68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年的教育生涯诠释了“在岗位上践行理想，在行动中书写信仰”这句人生誓言。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2022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年教师节，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93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岁高龄的她写信给青年教师：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“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理想信念是大先生的灵魂，一定要能够仰望星空奏神曲，心中要燃烧起实现中华民族伟大复兴的生命之火。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”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0" y="1057910"/>
            <a:ext cx="2952115" cy="2141220"/>
          </a:xfrm>
          <a:prstGeom prst="rect">
            <a:avLst/>
          </a:prstGeom>
        </p:spPr>
      </p:pic>
      <p:sp>
        <p:nvSpPr>
          <p:cNvPr id="8" name="Rectangle 4"/>
          <p:cNvSpPr/>
          <p:nvPr/>
        </p:nvSpPr>
        <p:spPr>
          <a:xfrm>
            <a:off x="3746500" y="1031240"/>
            <a:ext cx="4749800" cy="21945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lnSpc>
                <a:spcPts val="3440"/>
              </a:lnSpc>
              <a:spcBef>
                <a:spcPts val="0"/>
              </a:spcBef>
              <a:buNone/>
            </a:pP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一辈子做教师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，一辈子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学做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教师。</a:t>
            </a:r>
            <a:endParaRPr lang="en-US" altLang="zh-CN" sz="2000" b="1" dirty="0" smtClean="0">
              <a:latin typeface="微软雅黑" pitchFamily="34" charset="-122"/>
              <a:ea typeface="微软雅黑" pitchFamily="34" charset="-122"/>
            </a:endParaRPr>
          </a:p>
          <a:p>
            <a:pPr marL="0" indent="0" algn="l">
              <a:lnSpc>
                <a:spcPts val="3240"/>
              </a:lnSpc>
              <a:spcBef>
                <a:spcPts val="0"/>
              </a:spcBef>
              <a:buNone/>
            </a:pPr>
            <a:r>
              <a:rPr lang="en-US" altLang="zh-CN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   </a:t>
            </a: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你选择了做教师，就选择了高尚，就选择了与国家休戚与共、血肉相连。我们为党育人、为国育才的责任大如天。</a:t>
            </a:r>
          </a:p>
          <a:p>
            <a:pPr marL="0" indent="0" algn="r">
              <a:lnSpc>
                <a:spcPts val="3240"/>
              </a:lnSpc>
              <a:spcBef>
                <a:spcPts val="0"/>
              </a:spcBef>
              <a:buNone/>
            </a:pPr>
            <a:r>
              <a:rPr lang="en-US" altLang="zh-CN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——</a:t>
            </a: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人民教育家于漪</a:t>
            </a:r>
            <a:endParaRPr lang="zh-CN" altLang="en-US" sz="12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3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❶人民教师：职业理想崇高神圣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图片 108"/>
          <p:cNvPicPr/>
          <p:nvPr/>
        </p:nvPicPr>
        <p:blipFill>
          <a:blip r:embed="rId3"/>
          <a:stretch>
            <a:fillRect/>
          </a:stretch>
        </p:blipFill>
        <p:spPr>
          <a:xfrm>
            <a:off x="5384165" y="1160145"/>
            <a:ext cx="3112135" cy="35001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❶人民教师：职业理想崇高神圣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47" name="Rectangle 4"/>
          <p:cNvSpPr/>
          <p:nvPr/>
        </p:nvSpPr>
        <p:spPr>
          <a:xfrm>
            <a:off x="521335" y="3904615"/>
            <a:ext cx="485711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+mn-ea"/>
                <a:cs typeface="+mn-ea"/>
              </a:rPr>
              <a:t>       </a:t>
            </a:r>
            <a:r>
              <a:rPr sz="1600" dirty="0">
                <a:latin typeface="+mn-ea"/>
                <a:cs typeface="+mn-ea"/>
              </a:rPr>
              <a:t>她用贴满膏药的十指，拉起了每一位不想掉队的女孩的手；她用毕生的心血，让每个不屈服于命运，在逆境中咬牙坚持的孩子，走向了光明的未来。</a:t>
            </a:r>
          </a:p>
        </p:txBody>
      </p:sp>
      <p:sp>
        <p:nvSpPr>
          <p:cNvPr id="8" name="Rectangle 4"/>
          <p:cNvSpPr/>
          <p:nvPr/>
        </p:nvSpPr>
        <p:spPr>
          <a:xfrm>
            <a:off x="467360" y="1050925"/>
            <a:ext cx="4749800" cy="27381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lnSpc>
                <a:spcPts val="3440"/>
              </a:lnSpc>
              <a:spcBef>
                <a:spcPts val="0"/>
              </a:spcBef>
              <a:buNone/>
            </a:pPr>
            <a:r>
              <a:rPr lang="zh-CN" altLang="en-US" sz="1800" b="1" dirty="0">
                <a:latin typeface="微软雅黑" pitchFamily="34" charset="-122"/>
                <a:ea typeface="微软雅黑" pitchFamily="34" charset="-122"/>
              </a:rPr>
              <a:t>我欲于群峰之巅俯视平庸的沟壑。</a:t>
            </a:r>
          </a:p>
          <a:p>
            <a:pPr marL="0" indent="0" algn="l">
              <a:lnSpc>
                <a:spcPts val="3440"/>
              </a:lnSpc>
              <a:spcBef>
                <a:spcPts val="0"/>
              </a:spcBef>
              <a:buNone/>
            </a:pPr>
            <a:r>
              <a:rPr lang="en-US" altLang="zh-CN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   </a:t>
            </a: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“只要我还有一口气，我就要站在讲台上，倾尽全力，奉献所有，九死亦无悔。”</a:t>
            </a:r>
          </a:p>
          <a:p>
            <a:pPr marL="0" indent="0" algn="r">
              <a:lnSpc>
                <a:spcPts val="3440"/>
              </a:lnSpc>
              <a:spcBef>
                <a:spcPts val="0"/>
              </a:spcBef>
              <a:buNone/>
            </a:pP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r>
              <a:rPr lang="en-US" altLang="zh-CN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  </a:t>
            </a:r>
            <a:r>
              <a:rPr lang="en-US" altLang="zh-CN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——</a:t>
            </a: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  <a:cs typeface="+mn-ea"/>
                <a:sym typeface="+mn-ea"/>
              </a:rPr>
              <a:t>云南</a:t>
            </a:r>
            <a:r>
              <a:rPr sz="2000" dirty="0">
                <a:latin typeface="华文新魏" panose="02010800040101010101" charset="-122"/>
                <a:ea typeface="华文新魏" panose="02010800040101010101" charset="-122"/>
                <a:cs typeface="+mn-ea"/>
                <a:sym typeface="+mn-ea"/>
              </a:rPr>
              <a:t>丽江华坪女子高级中学校长</a:t>
            </a:r>
            <a:r>
              <a:rPr lang="en-US" sz="2000" dirty="0">
                <a:latin typeface="华文新魏" panose="02010800040101010101" charset="-122"/>
                <a:ea typeface="华文新魏" panose="02010800040101010101" charset="-122"/>
                <a:cs typeface="+mn-ea"/>
                <a:sym typeface="+mn-ea"/>
              </a:rPr>
              <a:t> </a:t>
            </a: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张桂梅</a:t>
            </a:r>
            <a:endParaRPr lang="zh-CN" altLang="en-US" sz="12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稻壳儿榴莲果果"/>
          <p:cNvSpPr/>
          <p:nvPr/>
        </p:nvSpPr>
        <p:spPr>
          <a:xfrm>
            <a:off x="683260" y="1165860"/>
            <a:ext cx="7813675" cy="3453130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6147" name="Rectangle 4"/>
          <p:cNvSpPr/>
          <p:nvPr/>
        </p:nvSpPr>
        <p:spPr>
          <a:xfrm>
            <a:off x="3959860" y="1456690"/>
            <a:ext cx="4488815" cy="30022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eaLnBrk="1" hangingPunct="1">
              <a:lnSpc>
                <a:spcPts val="2560"/>
              </a:lnSpc>
              <a:spcBef>
                <a:spcPct val="0"/>
              </a:spcBef>
              <a:buNone/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        </a:t>
            </a: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</a:t>
            </a: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一年之计，莫如树谷；十年之计，莫如</a:t>
            </a: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树木；终身</a:t>
            </a: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之计，莫如</a:t>
            </a: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树人。”</a:t>
            </a:r>
            <a:endParaRPr lang="en-US" altLang="zh-CN" sz="2000" dirty="0" smtClean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r" eaLnBrk="1" hangingPunct="1">
              <a:lnSpc>
                <a:spcPts val="2560"/>
              </a:lnSpc>
              <a:spcBef>
                <a:spcPct val="0"/>
              </a:spcBef>
              <a:buNone/>
            </a:pP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—— </a:t>
            </a:r>
            <a:r>
              <a:rPr lang="en-US" altLang="zh-CN" sz="1800" dirty="0"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管子</a:t>
            </a:r>
            <a:r>
              <a:rPr lang="en-US" altLang="zh-CN" sz="1800" dirty="0">
                <a:latin typeface="微软雅黑" pitchFamily="34" charset="-122"/>
                <a:ea typeface="微软雅黑" pitchFamily="34" charset="-122"/>
              </a:rPr>
              <a:t>•</a:t>
            </a:r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权修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》</a:t>
            </a:r>
          </a:p>
          <a:p>
            <a:pPr eaLnBrk="1" hangingPunct="1">
              <a:lnSpc>
                <a:spcPts val="2560"/>
              </a:lnSpc>
              <a:spcBef>
                <a:spcPct val="0"/>
              </a:spcBef>
              <a:buNone/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        </a:t>
            </a: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“师也者</a:t>
            </a: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，教之以事而喻诸德</a:t>
            </a: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也。”</a:t>
            </a:r>
            <a:endParaRPr lang="en-US" altLang="zh-CN" sz="20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r" eaLnBrk="1" hangingPunct="1">
              <a:lnSpc>
                <a:spcPts val="2560"/>
              </a:lnSpc>
              <a:spcBef>
                <a:spcPct val="0"/>
              </a:spcBef>
              <a:buNone/>
            </a:pPr>
            <a:r>
              <a:rPr lang="en-US" altLang="zh-CN" sz="1800" dirty="0">
                <a:latin typeface="微软雅黑" pitchFamily="34" charset="-122"/>
                <a:ea typeface="微软雅黑" pitchFamily="34" charset="-122"/>
              </a:rPr>
              <a:t>——《</a:t>
            </a:r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礼记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》</a:t>
            </a:r>
          </a:p>
          <a:p>
            <a:pPr eaLnBrk="1" hangingPunct="1">
              <a:lnSpc>
                <a:spcPts val="2560"/>
              </a:lnSpc>
              <a:spcBef>
                <a:spcPct val="0"/>
              </a:spcBef>
              <a:buNone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        </a:t>
            </a: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“师者，所以传道受业解惑也。</a:t>
            </a: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”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 algn="r" eaLnBrk="1" hangingPunct="1">
              <a:lnSpc>
                <a:spcPts val="2560"/>
              </a:lnSpc>
              <a:spcBef>
                <a:spcPct val="0"/>
              </a:spcBef>
              <a:buNone/>
            </a:pP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韩愈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师说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》</a:t>
            </a:r>
          </a:p>
          <a:p>
            <a:pPr eaLnBrk="1" hangingPunct="1">
              <a:lnSpc>
                <a:spcPts val="2560"/>
              </a:lnSpc>
              <a:spcBef>
                <a:spcPct val="0"/>
              </a:spcBef>
              <a:buNone/>
            </a:pPr>
            <a:endParaRPr lang="en-US" altLang="zh-CN" sz="1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❷人民教师：职业责任艰巨光荣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图片 3" descr="3学风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1420495"/>
            <a:ext cx="3288030" cy="2898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❷人民教师：职业责任艰巨光荣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719455" y="1924685"/>
            <a:ext cx="7687310" cy="2907030"/>
            <a:chOff x="1140" y="1897"/>
            <a:chExt cx="12106" cy="4578"/>
          </a:xfrm>
        </p:grpSpPr>
        <p:grpSp>
          <p:nvGrpSpPr>
            <p:cNvPr id="5" name="组合 4"/>
            <p:cNvGrpSpPr/>
            <p:nvPr/>
          </p:nvGrpSpPr>
          <p:grpSpPr>
            <a:xfrm>
              <a:off x="1140" y="1898"/>
              <a:ext cx="1356" cy="1269"/>
              <a:chOff x="4673518" y="2113332"/>
              <a:chExt cx="270281" cy="710184"/>
            </a:xfrm>
          </p:grpSpPr>
          <p:sp>
            <p:nvSpPr>
              <p:cNvPr id="6" name="Rectangle 29"/>
              <p:cNvSpPr/>
              <p:nvPr/>
            </p:nvSpPr>
            <p:spPr>
              <a:xfrm>
                <a:off x="4673518" y="2113332"/>
                <a:ext cx="270281" cy="710184"/>
              </a:xfrm>
              <a:prstGeom prst="rect">
                <a:avLst/>
              </a:prstGeom>
              <a:solidFill>
                <a:schemeClr val="accent4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350">
                  <a:cs typeface="+mn-ea"/>
                  <a:sym typeface="+mn-lt"/>
                </a:endParaRPr>
              </a:p>
            </p:txBody>
          </p:sp>
          <p:sp>
            <p:nvSpPr>
              <p:cNvPr id="7" name="Shape 2784"/>
              <p:cNvSpPr/>
              <p:nvPr/>
            </p:nvSpPr>
            <p:spPr>
              <a:xfrm>
                <a:off x="4722950" y="2253802"/>
                <a:ext cx="181383" cy="42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353" y="11229"/>
                    </a:moveTo>
                    <a:lnTo>
                      <a:pt x="20356" y="11234"/>
                    </a:lnTo>
                    <a:lnTo>
                      <a:pt x="11029" y="16143"/>
                    </a:lnTo>
                    <a:lnTo>
                      <a:pt x="11026" y="16138"/>
                    </a:lnTo>
                    <a:cubicBezTo>
                      <a:pt x="10957" y="16174"/>
                      <a:pt x="10883" y="16200"/>
                      <a:pt x="10800" y="16200"/>
                    </a:cubicBezTo>
                    <a:cubicBezTo>
                      <a:pt x="10717" y="16200"/>
                      <a:pt x="10643" y="16174"/>
                      <a:pt x="10574" y="16138"/>
                    </a:cubicBezTo>
                    <a:lnTo>
                      <a:pt x="10571" y="16143"/>
                    </a:lnTo>
                    <a:lnTo>
                      <a:pt x="1244" y="11234"/>
                    </a:lnTo>
                    <a:lnTo>
                      <a:pt x="1247" y="11229"/>
                    </a:lnTo>
                    <a:cubicBezTo>
                      <a:pt x="1091" y="11147"/>
                      <a:pt x="982" y="10988"/>
                      <a:pt x="982" y="10800"/>
                    </a:cubicBezTo>
                    <a:cubicBezTo>
                      <a:pt x="982" y="10612"/>
                      <a:pt x="1091" y="10453"/>
                      <a:pt x="1247" y="10371"/>
                    </a:cubicBezTo>
                    <a:lnTo>
                      <a:pt x="1244" y="10366"/>
                    </a:lnTo>
                    <a:lnTo>
                      <a:pt x="3562" y="9146"/>
                    </a:lnTo>
                    <a:lnTo>
                      <a:pt x="10113" y="12594"/>
                    </a:lnTo>
                    <a:lnTo>
                      <a:pt x="10117" y="12588"/>
                    </a:lnTo>
                    <a:cubicBezTo>
                      <a:pt x="10322" y="12697"/>
                      <a:pt x="10552" y="12764"/>
                      <a:pt x="10800" y="12764"/>
                    </a:cubicBezTo>
                    <a:cubicBezTo>
                      <a:pt x="11048" y="12764"/>
                      <a:pt x="11278" y="12697"/>
                      <a:pt x="11483" y="12588"/>
                    </a:cubicBezTo>
                    <a:lnTo>
                      <a:pt x="11486" y="12594"/>
                    </a:lnTo>
                    <a:lnTo>
                      <a:pt x="18038" y="9146"/>
                    </a:lnTo>
                    <a:lnTo>
                      <a:pt x="20356" y="10366"/>
                    </a:lnTo>
                    <a:lnTo>
                      <a:pt x="20353" y="10371"/>
                    </a:lnTo>
                    <a:cubicBezTo>
                      <a:pt x="20509" y="10453"/>
                      <a:pt x="20618" y="10612"/>
                      <a:pt x="20618" y="10800"/>
                    </a:cubicBezTo>
                    <a:cubicBezTo>
                      <a:pt x="20618" y="10988"/>
                      <a:pt x="20509" y="11147"/>
                      <a:pt x="20353" y="11229"/>
                    </a:cubicBezTo>
                    <a:moveTo>
                      <a:pt x="20356" y="14784"/>
                    </a:moveTo>
                    <a:lnTo>
                      <a:pt x="20353" y="14790"/>
                    </a:lnTo>
                    <a:cubicBezTo>
                      <a:pt x="20509" y="14872"/>
                      <a:pt x="20618" y="15030"/>
                      <a:pt x="20618" y="15218"/>
                    </a:cubicBezTo>
                    <a:cubicBezTo>
                      <a:pt x="20618" y="15407"/>
                      <a:pt x="20509" y="15565"/>
                      <a:pt x="20353" y="15647"/>
                    </a:cubicBezTo>
                    <a:lnTo>
                      <a:pt x="20356" y="15653"/>
                    </a:lnTo>
                    <a:lnTo>
                      <a:pt x="11029" y="20562"/>
                    </a:lnTo>
                    <a:lnTo>
                      <a:pt x="11026" y="20556"/>
                    </a:lnTo>
                    <a:cubicBezTo>
                      <a:pt x="10957" y="20592"/>
                      <a:pt x="10883" y="20618"/>
                      <a:pt x="10800" y="20618"/>
                    </a:cubicBezTo>
                    <a:cubicBezTo>
                      <a:pt x="10717" y="20618"/>
                      <a:pt x="10643" y="20592"/>
                      <a:pt x="10574" y="20556"/>
                    </a:cubicBezTo>
                    <a:lnTo>
                      <a:pt x="10571" y="20562"/>
                    </a:lnTo>
                    <a:lnTo>
                      <a:pt x="1244" y="15653"/>
                    </a:lnTo>
                    <a:lnTo>
                      <a:pt x="1247" y="15647"/>
                    </a:lnTo>
                    <a:cubicBezTo>
                      <a:pt x="1091" y="15565"/>
                      <a:pt x="982" y="15407"/>
                      <a:pt x="982" y="15218"/>
                    </a:cubicBezTo>
                    <a:cubicBezTo>
                      <a:pt x="982" y="15030"/>
                      <a:pt x="1091" y="14872"/>
                      <a:pt x="1247" y="14790"/>
                    </a:cubicBezTo>
                    <a:lnTo>
                      <a:pt x="1244" y="14784"/>
                    </a:lnTo>
                    <a:lnTo>
                      <a:pt x="3562" y="13564"/>
                    </a:lnTo>
                    <a:lnTo>
                      <a:pt x="10113" y="17012"/>
                    </a:lnTo>
                    <a:lnTo>
                      <a:pt x="10117" y="17006"/>
                    </a:lnTo>
                    <a:cubicBezTo>
                      <a:pt x="10322" y="17115"/>
                      <a:pt x="10552" y="17182"/>
                      <a:pt x="10800" y="17182"/>
                    </a:cubicBezTo>
                    <a:cubicBezTo>
                      <a:pt x="11048" y="17182"/>
                      <a:pt x="11278" y="17115"/>
                      <a:pt x="11483" y="17006"/>
                    </a:cubicBezTo>
                    <a:lnTo>
                      <a:pt x="11486" y="17012"/>
                    </a:lnTo>
                    <a:lnTo>
                      <a:pt x="18038" y="13564"/>
                    </a:lnTo>
                    <a:cubicBezTo>
                      <a:pt x="18038" y="13564"/>
                      <a:pt x="20356" y="14784"/>
                      <a:pt x="20356" y="14784"/>
                    </a:cubicBezTo>
                    <a:close/>
                    <a:moveTo>
                      <a:pt x="1244" y="6816"/>
                    </a:moveTo>
                    <a:lnTo>
                      <a:pt x="1247" y="6811"/>
                    </a:lnTo>
                    <a:cubicBezTo>
                      <a:pt x="1091" y="6728"/>
                      <a:pt x="982" y="6570"/>
                      <a:pt x="982" y="6382"/>
                    </a:cubicBezTo>
                    <a:cubicBezTo>
                      <a:pt x="982" y="6194"/>
                      <a:pt x="1091" y="6035"/>
                      <a:pt x="1247" y="5953"/>
                    </a:cubicBezTo>
                    <a:lnTo>
                      <a:pt x="1244" y="5947"/>
                    </a:lnTo>
                    <a:lnTo>
                      <a:pt x="10571" y="1038"/>
                    </a:lnTo>
                    <a:lnTo>
                      <a:pt x="10574" y="1044"/>
                    </a:lnTo>
                    <a:cubicBezTo>
                      <a:pt x="10643" y="1008"/>
                      <a:pt x="10717" y="982"/>
                      <a:pt x="10800" y="982"/>
                    </a:cubicBezTo>
                    <a:cubicBezTo>
                      <a:pt x="10883" y="982"/>
                      <a:pt x="10957" y="1008"/>
                      <a:pt x="11026" y="1044"/>
                    </a:cubicBezTo>
                    <a:lnTo>
                      <a:pt x="11029" y="1038"/>
                    </a:lnTo>
                    <a:lnTo>
                      <a:pt x="20356" y="5947"/>
                    </a:lnTo>
                    <a:lnTo>
                      <a:pt x="20353" y="5953"/>
                    </a:lnTo>
                    <a:cubicBezTo>
                      <a:pt x="20509" y="6035"/>
                      <a:pt x="20618" y="6194"/>
                      <a:pt x="20618" y="6382"/>
                    </a:cubicBezTo>
                    <a:cubicBezTo>
                      <a:pt x="20618" y="6570"/>
                      <a:pt x="20509" y="6728"/>
                      <a:pt x="20353" y="6811"/>
                    </a:cubicBezTo>
                    <a:lnTo>
                      <a:pt x="20356" y="6816"/>
                    </a:lnTo>
                    <a:lnTo>
                      <a:pt x="11029" y="11725"/>
                    </a:lnTo>
                    <a:lnTo>
                      <a:pt x="11026" y="11720"/>
                    </a:lnTo>
                    <a:cubicBezTo>
                      <a:pt x="10957" y="11756"/>
                      <a:pt x="10883" y="11782"/>
                      <a:pt x="10800" y="11782"/>
                    </a:cubicBezTo>
                    <a:cubicBezTo>
                      <a:pt x="10717" y="11782"/>
                      <a:pt x="10643" y="11756"/>
                      <a:pt x="10574" y="11720"/>
                    </a:cubicBezTo>
                    <a:lnTo>
                      <a:pt x="10571" y="11725"/>
                    </a:lnTo>
                    <a:cubicBezTo>
                      <a:pt x="10571" y="11725"/>
                      <a:pt x="1244" y="6816"/>
                      <a:pt x="1244" y="6816"/>
                    </a:cubicBezTo>
                    <a:close/>
                    <a:moveTo>
                      <a:pt x="21600" y="10800"/>
                    </a:moveTo>
                    <a:cubicBezTo>
                      <a:pt x="21600" y="10234"/>
                      <a:pt x="21278" y="9749"/>
                      <a:pt x="20810" y="9503"/>
                    </a:cubicBezTo>
                    <a:lnTo>
                      <a:pt x="20813" y="9497"/>
                    </a:lnTo>
                    <a:lnTo>
                      <a:pt x="19092" y="8591"/>
                    </a:lnTo>
                    <a:lnTo>
                      <a:pt x="20813" y="7685"/>
                    </a:lnTo>
                    <a:lnTo>
                      <a:pt x="20810" y="7679"/>
                    </a:lnTo>
                    <a:cubicBezTo>
                      <a:pt x="21278" y="7433"/>
                      <a:pt x="21600" y="6948"/>
                      <a:pt x="21600" y="6382"/>
                    </a:cubicBezTo>
                    <a:cubicBezTo>
                      <a:pt x="21600" y="5816"/>
                      <a:pt x="21278" y="5331"/>
                      <a:pt x="20810" y="5085"/>
                    </a:cubicBezTo>
                    <a:lnTo>
                      <a:pt x="20813" y="5079"/>
                    </a:lnTo>
                    <a:lnTo>
                      <a:pt x="11486" y="170"/>
                    </a:lnTo>
                    <a:lnTo>
                      <a:pt x="11483" y="175"/>
                    </a:lnTo>
                    <a:cubicBezTo>
                      <a:pt x="11278" y="67"/>
                      <a:pt x="11048" y="0"/>
                      <a:pt x="10800" y="0"/>
                    </a:cubicBezTo>
                    <a:cubicBezTo>
                      <a:pt x="10552" y="0"/>
                      <a:pt x="10322" y="67"/>
                      <a:pt x="10117" y="175"/>
                    </a:cubicBezTo>
                    <a:lnTo>
                      <a:pt x="10113" y="170"/>
                    </a:lnTo>
                    <a:lnTo>
                      <a:pt x="786" y="5079"/>
                    </a:lnTo>
                    <a:lnTo>
                      <a:pt x="790" y="5085"/>
                    </a:lnTo>
                    <a:cubicBezTo>
                      <a:pt x="322" y="5331"/>
                      <a:pt x="0" y="5816"/>
                      <a:pt x="0" y="6382"/>
                    </a:cubicBezTo>
                    <a:cubicBezTo>
                      <a:pt x="0" y="6948"/>
                      <a:pt x="322" y="7433"/>
                      <a:pt x="790" y="7679"/>
                    </a:cubicBezTo>
                    <a:lnTo>
                      <a:pt x="786" y="7685"/>
                    </a:lnTo>
                    <a:lnTo>
                      <a:pt x="2508" y="8591"/>
                    </a:lnTo>
                    <a:lnTo>
                      <a:pt x="786" y="9497"/>
                    </a:lnTo>
                    <a:lnTo>
                      <a:pt x="790" y="9503"/>
                    </a:lnTo>
                    <a:cubicBezTo>
                      <a:pt x="322" y="9749"/>
                      <a:pt x="0" y="10234"/>
                      <a:pt x="0" y="10800"/>
                    </a:cubicBezTo>
                    <a:cubicBezTo>
                      <a:pt x="0" y="11366"/>
                      <a:pt x="322" y="11851"/>
                      <a:pt x="790" y="12097"/>
                    </a:cubicBezTo>
                    <a:lnTo>
                      <a:pt x="786" y="12103"/>
                    </a:lnTo>
                    <a:lnTo>
                      <a:pt x="2508" y="13009"/>
                    </a:lnTo>
                    <a:lnTo>
                      <a:pt x="786" y="13915"/>
                    </a:lnTo>
                    <a:lnTo>
                      <a:pt x="790" y="13921"/>
                    </a:lnTo>
                    <a:cubicBezTo>
                      <a:pt x="322" y="14167"/>
                      <a:pt x="0" y="14652"/>
                      <a:pt x="0" y="15218"/>
                    </a:cubicBezTo>
                    <a:cubicBezTo>
                      <a:pt x="0" y="15784"/>
                      <a:pt x="322" y="16269"/>
                      <a:pt x="790" y="16515"/>
                    </a:cubicBezTo>
                    <a:lnTo>
                      <a:pt x="786" y="16521"/>
                    </a:lnTo>
                    <a:lnTo>
                      <a:pt x="10113" y="21430"/>
                    </a:lnTo>
                    <a:lnTo>
                      <a:pt x="10117" y="21425"/>
                    </a:lnTo>
                    <a:cubicBezTo>
                      <a:pt x="10322" y="21533"/>
                      <a:pt x="10552" y="21600"/>
                      <a:pt x="10800" y="21600"/>
                    </a:cubicBezTo>
                    <a:cubicBezTo>
                      <a:pt x="11048" y="21600"/>
                      <a:pt x="11278" y="21533"/>
                      <a:pt x="11483" y="21425"/>
                    </a:cubicBezTo>
                    <a:lnTo>
                      <a:pt x="11486" y="21430"/>
                    </a:lnTo>
                    <a:lnTo>
                      <a:pt x="20813" y="16521"/>
                    </a:lnTo>
                    <a:lnTo>
                      <a:pt x="20810" y="16515"/>
                    </a:lnTo>
                    <a:cubicBezTo>
                      <a:pt x="21278" y="16269"/>
                      <a:pt x="21600" y="15784"/>
                      <a:pt x="21600" y="15218"/>
                    </a:cubicBezTo>
                    <a:cubicBezTo>
                      <a:pt x="21600" y="14652"/>
                      <a:pt x="21278" y="14167"/>
                      <a:pt x="20810" y="13921"/>
                    </a:cubicBezTo>
                    <a:lnTo>
                      <a:pt x="20813" y="13915"/>
                    </a:lnTo>
                    <a:lnTo>
                      <a:pt x="19092" y="13009"/>
                    </a:lnTo>
                    <a:lnTo>
                      <a:pt x="20813" y="12103"/>
                    </a:lnTo>
                    <a:lnTo>
                      <a:pt x="20810" y="12097"/>
                    </a:lnTo>
                    <a:cubicBezTo>
                      <a:pt x="21278" y="11851"/>
                      <a:pt x="21600" y="11366"/>
                      <a:pt x="21600" y="1080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4283" tIns="14283" rIns="14283" bIns="14283" anchor="ctr"/>
              <a:lstStyle/>
              <a:p>
                <a:pPr defTabSz="228600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 panose="020B0502020104020203"/>
                    <a:ea typeface="Gill Sans" panose="020B0502020104020203"/>
                    <a:cs typeface="Gill Sans" panose="020B0502020104020203"/>
                    <a:sym typeface="Gill Sans" panose="020B0502020104020203"/>
                  </a:defRPr>
                </a:pPr>
                <a:endParaRPr sz="1125">
                  <a:cs typeface="+mn-ea"/>
                  <a:sym typeface="+mn-lt"/>
                </a:endParaRPr>
              </a:p>
            </p:txBody>
          </p:sp>
        </p:grpSp>
        <p:sp>
          <p:nvSpPr>
            <p:cNvPr id="8" name="Rectangle 33"/>
            <p:cNvSpPr/>
            <p:nvPr/>
          </p:nvSpPr>
          <p:spPr>
            <a:xfrm>
              <a:off x="2494" y="1897"/>
              <a:ext cx="10753" cy="1269"/>
            </a:xfrm>
            <a:prstGeom prst="rect">
              <a:avLst/>
            </a:prstGeom>
            <a:solidFill>
              <a:schemeClr val="bg1">
                <a:lumMod val="85000"/>
                <a:alpha val="47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>
                <a:cs typeface="+mn-ea"/>
                <a:sym typeface="+mn-lt"/>
              </a:endParaRPr>
            </a:p>
          </p:txBody>
        </p:sp>
        <p:sp>
          <p:nvSpPr>
            <p:cNvPr id="9" name="Rectangle 50"/>
            <p:cNvSpPr/>
            <p:nvPr/>
          </p:nvSpPr>
          <p:spPr>
            <a:xfrm>
              <a:off x="2777" y="2067"/>
              <a:ext cx="9976" cy="82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l" fontAlgn="auto">
                <a:lnSpc>
                  <a:spcPct val="100000"/>
                </a:lnSpc>
              </a:pPr>
              <a:r>
                <a:rPr lang="en-US" altLang="zh-CN" b="1" spc="300" dirty="0">
                  <a:solidFill>
                    <a:schemeClr val="accent4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“</a:t>
              </a:r>
              <a:r>
                <a:rPr lang="zh-CN" altLang="en-US" b="1" spc="300" dirty="0">
                  <a:solidFill>
                    <a:schemeClr val="accent4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四有</a:t>
              </a:r>
              <a:r>
                <a:rPr lang="en-US" altLang="zh-CN" b="1" spc="300" dirty="0">
                  <a:solidFill>
                    <a:schemeClr val="accent4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”</a:t>
              </a:r>
              <a:r>
                <a:rPr lang="zh-CN" altLang="en-US" b="1" spc="300" dirty="0">
                  <a:solidFill>
                    <a:schemeClr val="accent4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好老师：</a:t>
              </a:r>
              <a:r>
                <a:rPr lang="zh-CN" altLang="en-US" spc="300" dirty="0">
                  <a:solidFill>
                    <a:schemeClr val="tx1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有理想信念、有道德情操、有扎实学识、有仁爱之心。</a:t>
              </a: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140" y="3553"/>
              <a:ext cx="1354" cy="1269"/>
              <a:chOff x="4673518" y="2113332"/>
              <a:chExt cx="269882" cy="710184"/>
            </a:xfrm>
          </p:grpSpPr>
          <p:sp>
            <p:nvSpPr>
              <p:cNvPr id="11" name="Rectangle 29"/>
              <p:cNvSpPr/>
              <p:nvPr/>
            </p:nvSpPr>
            <p:spPr>
              <a:xfrm>
                <a:off x="4673518" y="2113332"/>
                <a:ext cx="269882" cy="710184"/>
              </a:xfrm>
              <a:prstGeom prst="rect">
                <a:avLst/>
              </a:prstGeom>
              <a:solidFill>
                <a:schemeClr val="accent5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350">
                  <a:cs typeface="+mn-ea"/>
                  <a:sym typeface="+mn-lt"/>
                </a:endParaRPr>
              </a:p>
            </p:txBody>
          </p:sp>
          <p:sp>
            <p:nvSpPr>
              <p:cNvPr id="12" name="Shape 2784"/>
              <p:cNvSpPr/>
              <p:nvPr/>
            </p:nvSpPr>
            <p:spPr>
              <a:xfrm>
                <a:off x="4722751" y="2253802"/>
                <a:ext cx="174207" cy="42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353" y="11229"/>
                    </a:moveTo>
                    <a:lnTo>
                      <a:pt x="20356" y="11234"/>
                    </a:lnTo>
                    <a:lnTo>
                      <a:pt x="11029" y="16143"/>
                    </a:lnTo>
                    <a:lnTo>
                      <a:pt x="11026" y="16138"/>
                    </a:lnTo>
                    <a:cubicBezTo>
                      <a:pt x="10957" y="16174"/>
                      <a:pt x="10883" y="16200"/>
                      <a:pt x="10800" y="16200"/>
                    </a:cubicBezTo>
                    <a:cubicBezTo>
                      <a:pt x="10717" y="16200"/>
                      <a:pt x="10643" y="16174"/>
                      <a:pt x="10574" y="16138"/>
                    </a:cubicBezTo>
                    <a:lnTo>
                      <a:pt x="10571" y="16143"/>
                    </a:lnTo>
                    <a:lnTo>
                      <a:pt x="1244" y="11234"/>
                    </a:lnTo>
                    <a:lnTo>
                      <a:pt x="1247" y="11229"/>
                    </a:lnTo>
                    <a:cubicBezTo>
                      <a:pt x="1091" y="11147"/>
                      <a:pt x="982" y="10988"/>
                      <a:pt x="982" y="10800"/>
                    </a:cubicBezTo>
                    <a:cubicBezTo>
                      <a:pt x="982" y="10612"/>
                      <a:pt x="1091" y="10453"/>
                      <a:pt x="1247" y="10371"/>
                    </a:cubicBezTo>
                    <a:lnTo>
                      <a:pt x="1244" y="10366"/>
                    </a:lnTo>
                    <a:lnTo>
                      <a:pt x="3562" y="9146"/>
                    </a:lnTo>
                    <a:lnTo>
                      <a:pt x="10113" y="12594"/>
                    </a:lnTo>
                    <a:lnTo>
                      <a:pt x="10117" y="12588"/>
                    </a:lnTo>
                    <a:cubicBezTo>
                      <a:pt x="10322" y="12697"/>
                      <a:pt x="10552" y="12764"/>
                      <a:pt x="10800" y="12764"/>
                    </a:cubicBezTo>
                    <a:cubicBezTo>
                      <a:pt x="11048" y="12764"/>
                      <a:pt x="11278" y="12697"/>
                      <a:pt x="11483" y="12588"/>
                    </a:cubicBezTo>
                    <a:lnTo>
                      <a:pt x="11486" y="12594"/>
                    </a:lnTo>
                    <a:lnTo>
                      <a:pt x="18038" y="9146"/>
                    </a:lnTo>
                    <a:lnTo>
                      <a:pt x="20356" y="10366"/>
                    </a:lnTo>
                    <a:lnTo>
                      <a:pt x="20353" y="10371"/>
                    </a:lnTo>
                    <a:cubicBezTo>
                      <a:pt x="20509" y="10453"/>
                      <a:pt x="20618" y="10612"/>
                      <a:pt x="20618" y="10800"/>
                    </a:cubicBezTo>
                    <a:cubicBezTo>
                      <a:pt x="20618" y="10988"/>
                      <a:pt x="20509" y="11147"/>
                      <a:pt x="20353" y="11229"/>
                    </a:cubicBezTo>
                    <a:moveTo>
                      <a:pt x="20356" y="14784"/>
                    </a:moveTo>
                    <a:lnTo>
                      <a:pt x="20353" y="14790"/>
                    </a:lnTo>
                    <a:cubicBezTo>
                      <a:pt x="20509" y="14872"/>
                      <a:pt x="20618" y="15030"/>
                      <a:pt x="20618" y="15218"/>
                    </a:cubicBezTo>
                    <a:cubicBezTo>
                      <a:pt x="20618" y="15407"/>
                      <a:pt x="20509" y="15565"/>
                      <a:pt x="20353" y="15647"/>
                    </a:cubicBezTo>
                    <a:lnTo>
                      <a:pt x="20356" y="15653"/>
                    </a:lnTo>
                    <a:lnTo>
                      <a:pt x="11029" y="20562"/>
                    </a:lnTo>
                    <a:lnTo>
                      <a:pt x="11026" y="20556"/>
                    </a:lnTo>
                    <a:cubicBezTo>
                      <a:pt x="10957" y="20592"/>
                      <a:pt x="10883" y="20618"/>
                      <a:pt x="10800" y="20618"/>
                    </a:cubicBezTo>
                    <a:cubicBezTo>
                      <a:pt x="10717" y="20618"/>
                      <a:pt x="10643" y="20592"/>
                      <a:pt x="10574" y="20556"/>
                    </a:cubicBezTo>
                    <a:lnTo>
                      <a:pt x="10571" y="20562"/>
                    </a:lnTo>
                    <a:lnTo>
                      <a:pt x="1244" y="15653"/>
                    </a:lnTo>
                    <a:lnTo>
                      <a:pt x="1247" y="15647"/>
                    </a:lnTo>
                    <a:cubicBezTo>
                      <a:pt x="1091" y="15565"/>
                      <a:pt x="982" y="15407"/>
                      <a:pt x="982" y="15218"/>
                    </a:cubicBezTo>
                    <a:cubicBezTo>
                      <a:pt x="982" y="15030"/>
                      <a:pt x="1091" y="14872"/>
                      <a:pt x="1247" y="14790"/>
                    </a:cubicBezTo>
                    <a:lnTo>
                      <a:pt x="1244" y="14784"/>
                    </a:lnTo>
                    <a:lnTo>
                      <a:pt x="3562" y="13564"/>
                    </a:lnTo>
                    <a:lnTo>
                      <a:pt x="10113" y="17012"/>
                    </a:lnTo>
                    <a:lnTo>
                      <a:pt x="10117" y="17006"/>
                    </a:lnTo>
                    <a:cubicBezTo>
                      <a:pt x="10322" y="17115"/>
                      <a:pt x="10552" y="17182"/>
                      <a:pt x="10800" y="17182"/>
                    </a:cubicBezTo>
                    <a:cubicBezTo>
                      <a:pt x="11048" y="17182"/>
                      <a:pt x="11278" y="17115"/>
                      <a:pt x="11483" y="17006"/>
                    </a:cubicBezTo>
                    <a:lnTo>
                      <a:pt x="11486" y="17012"/>
                    </a:lnTo>
                    <a:lnTo>
                      <a:pt x="18038" y="13564"/>
                    </a:lnTo>
                    <a:cubicBezTo>
                      <a:pt x="18038" y="13564"/>
                      <a:pt x="20356" y="14784"/>
                      <a:pt x="20356" y="14784"/>
                    </a:cubicBezTo>
                    <a:close/>
                    <a:moveTo>
                      <a:pt x="1244" y="6816"/>
                    </a:moveTo>
                    <a:lnTo>
                      <a:pt x="1247" y="6811"/>
                    </a:lnTo>
                    <a:cubicBezTo>
                      <a:pt x="1091" y="6728"/>
                      <a:pt x="982" y="6570"/>
                      <a:pt x="982" y="6382"/>
                    </a:cubicBezTo>
                    <a:cubicBezTo>
                      <a:pt x="982" y="6194"/>
                      <a:pt x="1091" y="6035"/>
                      <a:pt x="1247" y="5953"/>
                    </a:cubicBezTo>
                    <a:lnTo>
                      <a:pt x="1244" y="5947"/>
                    </a:lnTo>
                    <a:lnTo>
                      <a:pt x="10571" y="1038"/>
                    </a:lnTo>
                    <a:lnTo>
                      <a:pt x="10574" y="1044"/>
                    </a:lnTo>
                    <a:cubicBezTo>
                      <a:pt x="10643" y="1008"/>
                      <a:pt x="10717" y="982"/>
                      <a:pt x="10800" y="982"/>
                    </a:cubicBezTo>
                    <a:cubicBezTo>
                      <a:pt x="10883" y="982"/>
                      <a:pt x="10957" y="1008"/>
                      <a:pt x="11026" y="1044"/>
                    </a:cubicBezTo>
                    <a:lnTo>
                      <a:pt x="11029" y="1038"/>
                    </a:lnTo>
                    <a:lnTo>
                      <a:pt x="20356" y="5947"/>
                    </a:lnTo>
                    <a:lnTo>
                      <a:pt x="20353" y="5953"/>
                    </a:lnTo>
                    <a:cubicBezTo>
                      <a:pt x="20509" y="6035"/>
                      <a:pt x="20618" y="6194"/>
                      <a:pt x="20618" y="6382"/>
                    </a:cubicBezTo>
                    <a:cubicBezTo>
                      <a:pt x="20618" y="6570"/>
                      <a:pt x="20509" y="6728"/>
                      <a:pt x="20353" y="6811"/>
                    </a:cubicBezTo>
                    <a:lnTo>
                      <a:pt x="20356" y="6816"/>
                    </a:lnTo>
                    <a:lnTo>
                      <a:pt x="11029" y="11725"/>
                    </a:lnTo>
                    <a:lnTo>
                      <a:pt x="11026" y="11720"/>
                    </a:lnTo>
                    <a:cubicBezTo>
                      <a:pt x="10957" y="11756"/>
                      <a:pt x="10883" y="11782"/>
                      <a:pt x="10800" y="11782"/>
                    </a:cubicBezTo>
                    <a:cubicBezTo>
                      <a:pt x="10717" y="11782"/>
                      <a:pt x="10643" y="11756"/>
                      <a:pt x="10574" y="11720"/>
                    </a:cubicBezTo>
                    <a:lnTo>
                      <a:pt x="10571" y="11725"/>
                    </a:lnTo>
                    <a:cubicBezTo>
                      <a:pt x="10571" y="11725"/>
                      <a:pt x="1244" y="6816"/>
                      <a:pt x="1244" y="6816"/>
                    </a:cubicBezTo>
                    <a:close/>
                    <a:moveTo>
                      <a:pt x="21600" y="10800"/>
                    </a:moveTo>
                    <a:cubicBezTo>
                      <a:pt x="21600" y="10234"/>
                      <a:pt x="21278" y="9749"/>
                      <a:pt x="20810" y="9503"/>
                    </a:cubicBezTo>
                    <a:lnTo>
                      <a:pt x="20813" y="9497"/>
                    </a:lnTo>
                    <a:lnTo>
                      <a:pt x="19092" y="8591"/>
                    </a:lnTo>
                    <a:lnTo>
                      <a:pt x="20813" y="7685"/>
                    </a:lnTo>
                    <a:lnTo>
                      <a:pt x="20810" y="7679"/>
                    </a:lnTo>
                    <a:cubicBezTo>
                      <a:pt x="21278" y="7433"/>
                      <a:pt x="21600" y="6948"/>
                      <a:pt x="21600" y="6382"/>
                    </a:cubicBezTo>
                    <a:cubicBezTo>
                      <a:pt x="21600" y="5816"/>
                      <a:pt x="21278" y="5331"/>
                      <a:pt x="20810" y="5085"/>
                    </a:cubicBezTo>
                    <a:lnTo>
                      <a:pt x="20813" y="5079"/>
                    </a:lnTo>
                    <a:lnTo>
                      <a:pt x="11486" y="170"/>
                    </a:lnTo>
                    <a:lnTo>
                      <a:pt x="11483" y="175"/>
                    </a:lnTo>
                    <a:cubicBezTo>
                      <a:pt x="11278" y="67"/>
                      <a:pt x="11048" y="0"/>
                      <a:pt x="10800" y="0"/>
                    </a:cubicBezTo>
                    <a:cubicBezTo>
                      <a:pt x="10552" y="0"/>
                      <a:pt x="10322" y="67"/>
                      <a:pt x="10117" y="175"/>
                    </a:cubicBezTo>
                    <a:lnTo>
                      <a:pt x="10113" y="170"/>
                    </a:lnTo>
                    <a:lnTo>
                      <a:pt x="786" y="5079"/>
                    </a:lnTo>
                    <a:lnTo>
                      <a:pt x="790" y="5085"/>
                    </a:lnTo>
                    <a:cubicBezTo>
                      <a:pt x="322" y="5331"/>
                      <a:pt x="0" y="5816"/>
                      <a:pt x="0" y="6382"/>
                    </a:cubicBezTo>
                    <a:cubicBezTo>
                      <a:pt x="0" y="6948"/>
                      <a:pt x="322" y="7433"/>
                      <a:pt x="790" y="7679"/>
                    </a:cubicBezTo>
                    <a:lnTo>
                      <a:pt x="786" y="7685"/>
                    </a:lnTo>
                    <a:lnTo>
                      <a:pt x="2508" y="8591"/>
                    </a:lnTo>
                    <a:lnTo>
                      <a:pt x="786" y="9497"/>
                    </a:lnTo>
                    <a:lnTo>
                      <a:pt x="790" y="9503"/>
                    </a:lnTo>
                    <a:cubicBezTo>
                      <a:pt x="322" y="9749"/>
                      <a:pt x="0" y="10234"/>
                      <a:pt x="0" y="10800"/>
                    </a:cubicBezTo>
                    <a:cubicBezTo>
                      <a:pt x="0" y="11366"/>
                      <a:pt x="322" y="11851"/>
                      <a:pt x="790" y="12097"/>
                    </a:cubicBezTo>
                    <a:lnTo>
                      <a:pt x="786" y="12103"/>
                    </a:lnTo>
                    <a:lnTo>
                      <a:pt x="2508" y="13009"/>
                    </a:lnTo>
                    <a:lnTo>
                      <a:pt x="786" y="13915"/>
                    </a:lnTo>
                    <a:lnTo>
                      <a:pt x="790" y="13921"/>
                    </a:lnTo>
                    <a:cubicBezTo>
                      <a:pt x="322" y="14167"/>
                      <a:pt x="0" y="14652"/>
                      <a:pt x="0" y="15218"/>
                    </a:cubicBezTo>
                    <a:cubicBezTo>
                      <a:pt x="0" y="15784"/>
                      <a:pt x="322" y="16269"/>
                      <a:pt x="790" y="16515"/>
                    </a:cubicBezTo>
                    <a:lnTo>
                      <a:pt x="786" y="16521"/>
                    </a:lnTo>
                    <a:lnTo>
                      <a:pt x="10113" y="21430"/>
                    </a:lnTo>
                    <a:lnTo>
                      <a:pt x="10117" y="21425"/>
                    </a:lnTo>
                    <a:cubicBezTo>
                      <a:pt x="10322" y="21533"/>
                      <a:pt x="10552" y="21600"/>
                      <a:pt x="10800" y="21600"/>
                    </a:cubicBezTo>
                    <a:cubicBezTo>
                      <a:pt x="11048" y="21600"/>
                      <a:pt x="11278" y="21533"/>
                      <a:pt x="11483" y="21425"/>
                    </a:cubicBezTo>
                    <a:lnTo>
                      <a:pt x="11486" y="21430"/>
                    </a:lnTo>
                    <a:lnTo>
                      <a:pt x="20813" y="16521"/>
                    </a:lnTo>
                    <a:lnTo>
                      <a:pt x="20810" y="16515"/>
                    </a:lnTo>
                    <a:cubicBezTo>
                      <a:pt x="21278" y="16269"/>
                      <a:pt x="21600" y="15784"/>
                      <a:pt x="21600" y="15218"/>
                    </a:cubicBezTo>
                    <a:cubicBezTo>
                      <a:pt x="21600" y="14652"/>
                      <a:pt x="21278" y="14167"/>
                      <a:pt x="20810" y="13921"/>
                    </a:cubicBezTo>
                    <a:lnTo>
                      <a:pt x="20813" y="13915"/>
                    </a:lnTo>
                    <a:lnTo>
                      <a:pt x="19092" y="13009"/>
                    </a:lnTo>
                    <a:lnTo>
                      <a:pt x="20813" y="12103"/>
                    </a:lnTo>
                    <a:lnTo>
                      <a:pt x="20810" y="12097"/>
                    </a:lnTo>
                    <a:cubicBezTo>
                      <a:pt x="21278" y="11851"/>
                      <a:pt x="21600" y="11366"/>
                      <a:pt x="21600" y="1080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4283" tIns="14283" rIns="14283" bIns="14283" anchor="ctr"/>
              <a:lstStyle/>
              <a:p>
                <a:pPr defTabSz="228600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 panose="020B0502020104020203"/>
                    <a:ea typeface="Gill Sans" panose="020B0502020104020203"/>
                    <a:cs typeface="Gill Sans" panose="020B0502020104020203"/>
                    <a:sym typeface="Gill Sans" panose="020B0502020104020203"/>
                  </a:defRPr>
                </a:pPr>
                <a:endParaRPr sz="1125">
                  <a:cs typeface="+mn-ea"/>
                  <a:sym typeface="+mn-lt"/>
                </a:endParaRPr>
              </a:p>
            </p:txBody>
          </p:sp>
        </p:grpSp>
        <p:sp>
          <p:nvSpPr>
            <p:cNvPr id="13" name="Rectangle 33"/>
            <p:cNvSpPr/>
            <p:nvPr/>
          </p:nvSpPr>
          <p:spPr>
            <a:xfrm>
              <a:off x="2494" y="3552"/>
              <a:ext cx="10753" cy="1269"/>
            </a:xfrm>
            <a:prstGeom prst="rect">
              <a:avLst/>
            </a:prstGeom>
            <a:solidFill>
              <a:schemeClr val="bg1">
                <a:lumMod val="85000"/>
                <a:alpha val="47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>
                <a:cs typeface="+mn-ea"/>
                <a:sym typeface="+mn-lt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1140" y="5207"/>
              <a:ext cx="1354" cy="1269"/>
              <a:chOff x="4673518" y="2113332"/>
              <a:chExt cx="269882" cy="710184"/>
            </a:xfrm>
          </p:grpSpPr>
          <p:sp>
            <p:nvSpPr>
              <p:cNvPr id="16" name="Rectangle 29"/>
              <p:cNvSpPr/>
              <p:nvPr/>
            </p:nvSpPr>
            <p:spPr>
              <a:xfrm>
                <a:off x="4673518" y="2113332"/>
                <a:ext cx="269882" cy="710184"/>
              </a:xfrm>
              <a:prstGeom prst="rect">
                <a:avLst/>
              </a:prstGeom>
              <a:solidFill>
                <a:schemeClr val="accent6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350">
                  <a:cs typeface="+mn-ea"/>
                  <a:sym typeface="+mn-lt"/>
                </a:endParaRPr>
              </a:p>
            </p:txBody>
          </p:sp>
          <p:sp>
            <p:nvSpPr>
              <p:cNvPr id="17" name="Shape 2784"/>
              <p:cNvSpPr/>
              <p:nvPr/>
            </p:nvSpPr>
            <p:spPr>
              <a:xfrm>
                <a:off x="4721754" y="2253802"/>
                <a:ext cx="184771" cy="42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353" y="11229"/>
                    </a:moveTo>
                    <a:lnTo>
                      <a:pt x="20356" y="11234"/>
                    </a:lnTo>
                    <a:lnTo>
                      <a:pt x="11029" y="16143"/>
                    </a:lnTo>
                    <a:lnTo>
                      <a:pt x="11026" y="16138"/>
                    </a:lnTo>
                    <a:cubicBezTo>
                      <a:pt x="10957" y="16174"/>
                      <a:pt x="10883" y="16200"/>
                      <a:pt x="10800" y="16200"/>
                    </a:cubicBezTo>
                    <a:cubicBezTo>
                      <a:pt x="10717" y="16200"/>
                      <a:pt x="10643" y="16174"/>
                      <a:pt x="10574" y="16138"/>
                    </a:cubicBezTo>
                    <a:lnTo>
                      <a:pt x="10571" y="16143"/>
                    </a:lnTo>
                    <a:lnTo>
                      <a:pt x="1244" y="11234"/>
                    </a:lnTo>
                    <a:lnTo>
                      <a:pt x="1247" y="11229"/>
                    </a:lnTo>
                    <a:cubicBezTo>
                      <a:pt x="1091" y="11147"/>
                      <a:pt x="982" y="10988"/>
                      <a:pt x="982" y="10800"/>
                    </a:cubicBezTo>
                    <a:cubicBezTo>
                      <a:pt x="982" y="10612"/>
                      <a:pt x="1091" y="10453"/>
                      <a:pt x="1247" y="10371"/>
                    </a:cubicBezTo>
                    <a:lnTo>
                      <a:pt x="1244" y="10366"/>
                    </a:lnTo>
                    <a:lnTo>
                      <a:pt x="3562" y="9146"/>
                    </a:lnTo>
                    <a:lnTo>
                      <a:pt x="10113" y="12594"/>
                    </a:lnTo>
                    <a:lnTo>
                      <a:pt x="10117" y="12588"/>
                    </a:lnTo>
                    <a:cubicBezTo>
                      <a:pt x="10322" y="12697"/>
                      <a:pt x="10552" y="12764"/>
                      <a:pt x="10800" y="12764"/>
                    </a:cubicBezTo>
                    <a:cubicBezTo>
                      <a:pt x="11048" y="12764"/>
                      <a:pt x="11278" y="12697"/>
                      <a:pt x="11483" y="12588"/>
                    </a:cubicBezTo>
                    <a:lnTo>
                      <a:pt x="11486" y="12594"/>
                    </a:lnTo>
                    <a:lnTo>
                      <a:pt x="18038" y="9146"/>
                    </a:lnTo>
                    <a:lnTo>
                      <a:pt x="20356" y="10366"/>
                    </a:lnTo>
                    <a:lnTo>
                      <a:pt x="20353" y="10371"/>
                    </a:lnTo>
                    <a:cubicBezTo>
                      <a:pt x="20509" y="10453"/>
                      <a:pt x="20618" y="10612"/>
                      <a:pt x="20618" y="10800"/>
                    </a:cubicBezTo>
                    <a:cubicBezTo>
                      <a:pt x="20618" y="10988"/>
                      <a:pt x="20509" y="11147"/>
                      <a:pt x="20353" y="11229"/>
                    </a:cubicBezTo>
                    <a:moveTo>
                      <a:pt x="20356" y="14784"/>
                    </a:moveTo>
                    <a:lnTo>
                      <a:pt x="20353" y="14790"/>
                    </a:lnTo>
                    <a:cubicBezTo>
                      <a:pt x="20509" y="14872"/>
                      <a:pt x="20618" y="15030"/>
                      <a:pt x="20618" y="15218"/>
                    </a:cubicBezTo>
                    <a:cubicBezTo>
                      <a:pt x="20618" y="15407"/>
                      <a:pt x="20509" y="15565"/>
                      <a:pt x="20353" y="15647"/>
                    </a:cubicBezTo>
                    <a:lnTo>
                      <a:pt x="20356" y="15653"/>
                    </a:lnTo>
                    <a:lnTo>
                      <a:pt x="11029" y="20562"/>
                    </a:lnTo>
                    <a:lnTo>
                      <a:pt x="11026" y="20556"/>
                    </a:lnTo>
                    <a:cubicBezTo>
                      <a:pt x="10957" y="20592"/>
                      <a:pt x="10883" y="20618"/>
                      <a:pt x="10800" y="20618"/>
                    </a:cubicBezTo>
                    <a:cubicBezTo>
                      <a:pt x="10717" y="20618"/>
                      <a:pt x="10643" y="20592"/>
                      <a:pt x="10574" y="20556"/>
                    </a:cubicBezTo>
                    <a:lnTo>
                      <a:pt x="10571" y="20562"/>
                    </a:lnTo>
                    <a:lnTo>
                      <a:pt x="1244" y="15653"/>
                    </a:lnTo>
                    <a:lnTo>
                      <a:pt x="1247" y="15647"/>
                    </a:lnTo>
                    <a:cubicBezTo>
                      <a:pt x="1091" y="15565"/>
                      <a:pt x="982" y="15407"/>
                      <a:pt x="982" y="15218"/>
                    </a:cubicBezTo>
                    <a:cubicBezTo>
                      <a:pt x="982" y="15030"/>
                      <a:pt x="1091" y="14872"/>
                      <a:pt x="1247" y="14790"/>
                    </a:cubicBezTo>
                    <a:lnTo>
                      <a:pt x="1244" y="14784"/>
                    </a:lnTo>
                    <a:lnTo>
                      <a:pt x="3562" y="13564"/>
                    </a:lnTo>
                    <a:lnTo>
                      <a:pt x="10113" y="17012"/>
                    </a:lnTo>
                    <a:lnTo>
                      <a:pt x="10117" y="17006"/>
                    </a:lnTo>
                    <a:cubicBezTo>
                      <a:pt x="10322" y="17115"/>
                      <a:pt x="10552" y="17182"/>
                      <a:pt x="10800" y="17182"/>
                    </a:cubicBezTo>
                    <a:cubicBezTo>
                      <a:pt x="11048" y="17182"/>
                      <a:pt x="11278" y="17115"/>
                      <a:pt x="11483" y="17006"/>
                    </a:cubicBezTo>
                    <a:lnTo>
                      <a:pt x="11486" y="17012"/>
                    </a:lnTo>
                    <a:lnTo>
                      <a:pt x="18038" y="13564"/>
                    </a:lnTo>
                    <a:cubicBezTo>
                      <a:pt x="18038" y="13564"/>
                      <a:pt x="20356" y="14784"/>
                      <a:pt x="20356" y="14784"/>
                    </a:cubicBezTo>
                    <a:close/>
                    <a:moveTo>
                      <a:pt x="1244" y="6816"/>
                    </a:moveTo>
                    <a:lnTo>
                      <a:pt x="1247" y="6811"/>
                    </a:lnTo>
                    <a:cubicBezTo>
                      <a:pt x="1091" y="6728"/>
                      <a:pt x="982" y="6570"/>
                      <a:pt x="982" y="6382"/>
                    </a:cubicBezTo>
                    <a:cubicBezTo>
                      <a:pt x="982" y="6194"/>
                      <a:pt x="1091" y="6035"/>
                      <a:pt x="1247" y="5953"/>
                    </a:cubicBezTo>
                    <a:lnTo>
                      <a:pt x="1244" y="5947"/>
                    </a:lnTo>
                    <a:lnTo>
                      <a:pt x="10571" y="1038"/>
                    </a:lnTo>
                    <a:lnTo>
                      <a:pt x="10574" y="1044"/>
                    </a:lnTo>
                    <a:cubicBezTo>
                      <a:pt x="10643" y="1008"/>
                      <a:pt x="10717" y="982"/>
                      <a:pt x="10800" y="982"/>
                    </a:cubicBezTo>
                    <a:cubicBezTo>
                      <a:pt x="10883" y="982"/>
                      <a:pt x="10957" y="1008"/>
                      <a:pt x="11026" y="1044"/>
                    </a:cubicBezTo>
                    <a:lnTo>
                      <a:pt x="11029" y="1038"/>
                    </a:lnTo>
                    <a:lnTo>
                      <a:pt x="20356" y="5947"/>
                    </a:lnTo>
                    <a:lnTo>
                      <a:pt x="20353" y="5953"/>
                    </a:lnTo>
                    <a:cubicBezTo>
                      <a:pt x="20509" y="6035"/>
                      <a:pt x="20618" y="6194"/>
                      <a:pt x="20618" y="6382"/>
                    </a:cubicBezTo>
                    <a:cubicBezTo>
                      <a:pt x="20618" y="6570"/>
                      <a:pt x="20509" y="6728"/>
                      <a:pt x="20353" y="6811"/>
                    </a:cubicBezTo>
                    <a:lnTo>
                      <a:pt x="20356" y="6816"/>
                    </a:lnTo>
                    <a:lnTo>
                      <a:pt x="11029" y="11725"/>
                    </a:lnTo>
                    <a:lnTo>
                      <a:pt x="11026" y="11720"/>
                    </a:lnTo>
                    <a:cubicBezTo>
                      <a:pt x="10957" y="11756"/>
                      <a:pt x="10883" y="11782"/>
                      <a:pt x="10800" y="11782"/>
                    </a:cubicBezTo>
                    <a:cubicBezTo>
                      <a:pt x="10717" y="11782"/>
                      <a:pt x="10643" y="11756"/>
                      <a:pt x="10574" y="11720"/>
                    </a:cubicBezTo>
                    <a:lnTo>
                      <a:pt x="10571" y="11725"/>
                    </a:lnTo>
                    <a:cubicBezTo>
                      <a:pt x="10571" y="11725"/>
                      <a:pt x="1244" y="6816"/>
                      <a:pt x="1244" y="6816"/>
                    </a:cubicBezTo>
                    <a:close/>
                    <a:moveTo>
                      <a:pt x="21600" y="10800"/>
                    </a:moveTo>
                    <a:cubicBezTo>
                      <a:pt x="21600" y="10234"/>
                      <a:pt x="21278" y="9749"/>
                      <a:pt x="20810" y="9503"/>
                    </a:cubicBezTo>
                    <a:lnTo>
                      <a:pt x="20813" y="9497"/>
                    </a:lnTo>
                    <a:lnTo>
                      <a:pt x="19092" y="8591"/>
                    </a:lnTo>
                    <a:lnTo>
                      <a:pt x="20813" y="7685"/>
                    </a:lnTo>
                    <a:lnTo>
                      <a:pt x="20810" y="7679"/>
                    </a:lnTo>
                    <a:cubicBezTo>
                      <a:pt x="21278" y="7433"/>
                      <a:pt x="21600" y="6948"/>
                      <a:pt x="21600" y="6382"/>
                    </a:cubicBezTo>
                    <a:cubicBezTo>
                      <a:pt x="21600" y="5816"/>
                      <a:pt x="21278" y="5331"/>
                      <a:pt x="20810" y="5085"/>
                    </a:cubicBezTo>
                    <a:lnTo>
                      <a:pt x="20813" y="5079"/>
                    </a:lnTo>
                    <a:lnTo>
                      <a:pt x="11486" y="170"/>
                    </a:lnTo>
                    <a:lnTo>
                      <a:pt x="11483" y="175"/>
                    </a:lnTo>
                    <a:cubicBezTo>
                      <a:pt x="11278" y="67"/>
                      <a:pt x="11048" y="0"/>
                      <a:pt x="10800" y="0"/>
                    </a:cubicBezTo>
                    <a:cubicBezTo>
                      <a:pt x="10552" y="0"/>
                      <a:pt x="10322" y="67"/>
                      <a:pt x="10117" y="175"/>
                    </a:cubicBezTo>
                    <a:lnTo>
                      <a:pt x="10113" y="170"/>
                    </a:lnTo>
                    <a:lnTo>
                      <a:pt x="786" y="5079"/>
                    </a:lnTo>
                    <a:lnTo>
                      <a:pt x="790" y="5085"/>
                    </a:lnTo>
                    <a:cubicBezTo>
                      <a:pt x="322" y="5331"/>
                      <a:pt x="0" y="5816"/>
                      <a:pt x="0" y="6382"/>
                    </a:cubicBezTo>
                    <a:cubicBezTo>
                      <a:pt x="0" y="6948"/>
                      <a:pt x="322" y="7433"/>
                      <a:pt x="790" y="7679"/>
                    </a:cubicBezTo>
                    <a:lnTo>
                      <a:pt x="786" y="7685"/>
                    </a:lnTo>
                    <a:lnTo>
                      <a:pt x="2508" y="8591"/>
                    </a:lnTo>
                    <a:lnTo>
                      <a:pt x="786" y="9497"/>
                    </a:lnTo>
                    <a:lnTo>
                      <a:pt x="790" y="9503"/>
                    </a:lnTo>
                    <a:cubicBezTo>
                      <a:pt x="322" y="9749"/>
                      <a:pt x="0" y="10234"/>
                      <a:pt x="0" y="10800"/>
                    </a:cubicBezTo>
                    <a:cubicBezTo>
                      <a:pt x="0" y="11366"/>
                      <a:pt x="322" y="11851"/>
                      <a:pt x="790" y="12097"/>
                    </a:cubicBezTo>
                    <a:lnTo>
                      <a:pt x="786" y="12103"/>
                    </a:lnTo>
                    <a:lnTo>
                      <a:pt x="2508" y="13009"/>
                    </a:lnTo>
                    <a:lnTo>
                      <a:pt x="786" y="13915"/>
                    </a:lnTo>
                    <a:lnTo>
                      <a:pt x="790" y="13921"/>
                    </a:lnTo>
                    <a:cubicBezTo>
                      <a:pt x="322" y="14167"/>
                      <a:pt x="0" y="14652"/>
                      <a:pt x="0" y="15218"/>
                    </a:cubicBezTo>
                    <a:cubicBezTo>
                      <a:pt x="0" y="15784"/>
                      <a:pt x="322" y="16269"/>
                      <a:pt x="790" y="16515"/>
                    </a:cubicBezTo>
                    <a:lnTo>
                      <a:pt x="786" y="16521"/>
                    </a:lnTo>
                    <a:lnTo>
                      <a:pt x="10113" y="21430"/>
                    </a:lnTo>
                    <a:lnTo>
                      <a:pt x="10117" y="21425"/>
                    </a:lnTo>
                    <a:cubicBezTo>
                      <a:pt x="10322" y="21533"/>
                      <a:pt x="10552" y="21600"/>
                      <a:pt x="10800" y="21600"/>
                    </a:cubicBezTo>
                    <a:cubicBezTo>
                      <a:pt x="11048" y="21600"/>
                      <a:pt x="11278" y="21533"/>
                      <a:pt x="11483" y="21425"/>
                    </a:cubicBezTo>
                    <a:lnTo>
                      <a:pt x="11486" y="21430"/>
                    </a:lnTo>
                    <a:lnTo>
                      <a:pt x="20813" y="16521"/>
                    </a:lnTo>
                    <a:lnTo>
                      <a:pt x="20810" y="16515"/>
                    </a:lnTo>
                    <a:cubicBezTo>
                      <a:pt x="21278" y="16269"/>
                      <a:pt x="21600" y="15784"/>
                      <a:pt x="21600" y="15218"/>
                    </a:cubicBezTo>
                    <a:cubicBezTo>
                      <a:pt x="21600" y="14652"/>
                      <a:pt x="21278" y="14167"/>
                      <a:pt x="20810" y="13921"/>
                    </a:cubicBezTo>
                    <a:lnTo>
                      <a:pt x="20813" y="13915"/>
                    </a:lnTo>
                    <a:lnTo>
                      <a:pt x="19092" y="13009"/>
                    </a:lnTo>
                    <a:lnTo>
                      <a:pt x="20813" y="12103"/>
                    </a:lnTo>
                    <a:lnTo>
                      <a:pt x="20810" y="12097"/>
                    </a:lnTo>
                    <a:cubicBezTo>
                      <a:pt x="21278" y="11851"/>
                      <a:pt x="21600" y="11366"/>
                      <a:pt x="21600" y="1080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4283" tIns="14283" rIns="14283" bIns="14283" anchor="ctr"/>
              <a:lstStyle/>
              <a:p>
                <a:pPr defTabSz="228600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 panose="020B0502020104020203"/>
                    <a:ea typeface="Gill Sans" panose="020B0502020104020203"/>
                    <a:cs typeface="Gill Sans" panose="020B0502020104020203"/>
                    <a:sym typeface="Gill Sans" panose="020B0502020104020203"/>
                  </a:defRPr>
                </a:pPr>
                <a:endParaRPr sz="1125">
                  <a:cs typeface="+mn-ea"/>
                  <a:sym typeface="+mn-lt"/>
                </a:endParaRPr>
              </a:p>
            </p:txBody>
          </p:sp>
        </p:grpSp>
        <p:sp>
          <p:nvSpPr>
            <p:cNvPr id="18" name="Rectangle 33"/>
            <p:cNvSpPr/>
            <p:nvPr/>
          </p:nvSpPr>
          <p:spPr>
            <a:xfrm>
              <a:off x="2494" y="5206"/>
              <a:ext cx="10753" cy="1269"/>
            </a:xfrm>
            <a:prstGeom prst="rect">
              <a:avLst/>
            </a:prstGeom>
            <a:solidFill>
              <a:schemeClr val="bg1">
                <a:lumMod val="85000"/>
                <a:alpha val="47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>
                <a:cs typeface="+mn-ea"/>
                <a:sym typeface="+mn-lt"/>
              </a:endParaRPr>
            </a:p>
          </p:txBody>
        </p:sp>
        <p:sp>
          <p:nvSpPr>
            <p:cNvPr id="3" name="Rectangle 50"/>
            <p:cNvSpPr/>
            <p:nvPr/>
          </p:nvSpPr>
          <p:spPr>
            <a:xfrm>
              <a:off x="2834" y="3714"/>
              <a:ext cx="9976" cy="82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l" fontAlgn="auto">
                <a:lnSpc>
                  <a:spcPct val="100000"/>
                </a:lnSpc>
              </a:pPr>
              <a:r>
                <a:rPr lang="en-US" altLang="zh-CN" b="1" spc="300" dirty="0">
                  <a:solidFill>
                    <a:schemeClr val="accent4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“</a:t>
              </a:r>
              <a:r>
                <a:rPr lang="zh-CN" altLang="en-US" b="1" spc="300" dirty="0">
                  <a:solidFill>
                    <a:schemeClr val="accent4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四个引路人</a:t>
              </a:r>
              <a:r>
                <a:rPr lang="en-US" altLang="zh-CN" b="1" spc="300" dirty="0">
                  <a:solidFill>
                    <a:schemeClr val="accent4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”</a:t>
              </a:r>
              <a:r>
                <a:rPr lang="zh-CN" altLang="en-US" b="1" spc="300" dirty="0">
                  <a:solidFill>
                    <a:schemeClr val="accent4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：</a:t>
              </a:r>
              <a:r>
                <a:rPr lang="zh-CN" altLang="en-US" spc="300" dirty="0">
                  <a:solidFill>
                    <a:schemeClr val="tx1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学生</a:t>
              </a:r>
              <a:r>
                <a:rPr lang="en-US" altLang="zh-CN" spc="300" dirty="0">
                  <a:solidFill>
                    <a:schemeClr val="tx1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“</a:t>
              </a:r>
              <a:r>
                <a:rPr lang="zh-CN" altLang="en-US" spc="300" dirty="0">
                  <a:solidFill>
                    <a:schemeClr val="tx1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锤炼品格、学习知识、创新思维、奉献祖国</a:t>
              </a:r>
              <a:r>
                <a:rPr lang="en-US" altLang="zh-CN" spc="300" dirty="0">
                  <a:solidFill>
                    <a:schemeClr val="tx1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”</a:t>
              </a:r>
              <a:r>
                <a:rPr lang="zh-CN" altLang="en-US" spc="300" dirty="0">
                  <a:solidFill>
                    <a:schemeClr val="tx1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的引路人。</a:t>
              </a:r>
            </a:p>
          </p:txBody>
        </p:sp>
        <p:sp>
          <p:nvSpPr>
            <p:cNvPr id="4" name="Rectangle 50"/>
            <p:cNvSpPr/>
            <p:nvPr/>
          </p:nvSpPr>
          <p:spPr>
            <a:xfrm>
              <a:off x="2834" y="5356"/>
              <a:ext cx="9976" cy="82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l" fontAlgn="auto">
                <a:lnSpc>
                  <a:spcPct val="100000"/>
                </a:lnSpc>
              </a:pPr>
              <a:r>
                <a:rPr lang="en-US" altLang="zh-CN" b="1" spc="300" dirty="0">
                  <a:solidFill>
                    <a:schemeClr val="accent4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“</a:t>
              </a:r>
              <a:r>
                <a:rPr lang="zh-CN" altLang="en-US" b="1" spc="300" dirty="0">
                  <a:solidFill>
                    <a:schemeClr val="accent4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四个相统一</a:t>
              </a:r>
              <a:r>
                <a:rPr lang="en-US" altLang="zh-CN" b="1" spc="300" dirty="0">
                  <a:solidFill>
                    <a:schemeClr val="accent4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”</a:t>
              </a:r>
              <a:r>
                <a:rPr lang="zh-CN" altLang="en-US" b="1" spc="300" dirty="0">
                  <a:solidFill>
                    <a:schemeClr val="accent4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：</a:t>
              </a:r>
              <a:r>
                <a:rPr lang="zh-CN" spc="300" dirty="0">
                  <a:solidFill>
                    <a:schemeClr val="tx1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教书与育人、言传和身教、潜心问道和关注社会、学术自由和学术规范相统一</a:t>
              </a:r>
              <a:r>
                <a:rPr lang="zh-CN" altLang="en-US" spc="300" dirty="0">
                  <a:solidFill>
                    <a:schemeClr val="tx1"/>
                  </a:solidFill>
                  <a:effectLst/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lt"/>
                </a:rPr>
                <a:t>。</a:t>
              </a:r>
            </a:p>
          </p:txBody>
        </p:sp>
      </p:grpSp>
      <p:sp>
        <p:nvSpPr>
          <p:cNvPr id="6147" name="Rectangle 4"/>
          <p:cNvSpPr/>
          <p:nvPr/>
        </p:nvSpPr>
        <p:spPr>
          <a:xfrm>
            <a:off x="719455" y="1060450"/>
            <a:ext cx="7816850" cy="748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ts val="2560"/>
              </a:lnSpc>
              <a:spcBef>
                <a:spcPct val="0"/>
              </a:spcBef>
              <a:buClrTx/>
              <a:buNone/>
            </a:pPr>
            <a:r>
              <a:rPr lang="zh-CN" altLang="en-US" sz="1800" b="1" dirty="0" smtClean="0">
                <a:latin typeface="+mn-ea"/>
              </a:rPr>
              <a:t>    </a:t>
            </a:r>
            <a:r>
              <a:rPr lang="zh-CN" sz="1800" dirty="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教育引导广大教师以德立身、以德立学、以德施教，成为经师和人师统一的</a:t>
            </a:r>
            <a:r>
              <a:rPr lang="en-US" altLang="zh-CN" sz="1800" dirty="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“</a:t>
            </a:r>
            <a:r>
              <a:rPr lang="zh-CN" altLang="en-US" sz="1800" dirty="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大先生</a:t>
            </a:r>
            <a:r>
              <a:rPr lang="en-US" altLang="zh-CN" sz="1800" dirty="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”</a:t>
            </a:r>
            <a:r>
              <a:rPr lang="zh-CN" altLang="en-US" sz="1800" dirty="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，做学生为学、为事、为人的示范。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稻壳儿榴莲果果"/>
          <p:cNvSpPr/>
          <p:nvPr/>
        </p:nvSpPr>
        <p:spPr>
          <a:xfrm>
            <a:off x="683260" y="1096645"/>
            <a:ext cx="7813040" cy="2915285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2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❷人民教师：职业责任艰巨光荣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47" name="Rectangle 4"/>
          <p:cNvSpPr/>
          <p:nvPr/>
        </p:nvSpPr>
        <p:spPr>
          <a:xfrm>
            <a:off x="834390" y="1123315"/>
            <a:ext cx="7511415" cy="28378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lnSpc>
                <a:spcPts val="3060"/>
              </a:lnSpc>
              <a:spcBef>
                <a:spcPct val="0"/>
              </a:spcBef>
              <a:buClrTx/>
              <a:buNone/>
            </a:pPr>
            <a:r>
              <a:rPr lang="zh-CN" altLang="en-US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《普通高中历史课程标准（</a:t>
            </a:r>
            <a:r>
              <a:rPr lang="en-US" alt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2017</a:t>
            </a:r>
            <a:r>
              <a:rPr lang="zh-CN" altLang="en-US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年版</a:t>
            </a:r>
            <a:r>
              <a:rPr lang="en-US" alt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2020</a:t>
            </a:r>
            <a:r>
              <a:rPr lang="zh-CN" altLang="en-US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年修订）》</a:t>
            </a:r>
          </a:p>
          <a:p>
            <a:pPr marL="0" indent="0" algn="ctr" eaLnBrk="1" hangingPunct="1">
              <a:lnSpc>
                <a:spcPts val="3060"/>
              </a:lnSpc>
              <a:spcBef>
                <a:spcPct val="0"/>
              </a:spcBef>
              <a:buClrTx/>
              <a:buNone/>
            </a:pPr>
            <a:r>
              <a:rPr lang="zh-CN" altLang="en-US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关于高中历史课程基本理念的表述</a:t>
            </a:r>
          </a:p>
          <a:p>
            <a:pPr marL="0" indent="0" eaLnBrk="1" hangingPunct="1">
              <a:lnSpc>
                <a:spcPts val="3060"/>
              </a:lnSpc>
              <a:spcBef>
                <a:spcPct val="0"/>
              </a:spcBef>
              <a:buClrTx/>
              <a:buNone/>
            </a:pPr>
            <a:r>
              <a:rPr lang="en-US" altLang="zh-CN" sz="1800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       </a:t>
            </a:r>
            <a:r>
              <a:rPr lang="zh-CN" sz="1800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历史课程最基本和最重要的教育理念，是全面贯彻党的教育方针，切实落实立德树人的根本任务，坚实育人为本、德育为先，使历史教育成为形成和发展社会主义核心价值观的重要途径。发挥历史课程立德树人的教育功能，使学生能够从历史的角度关心国家的命运，关注世界的发展，成为德智体美劳全面发展的社会主义建设者和接班人。</a:t>
            </a:r>
          </a:p>
        </p:txBody>
      </p:sp>
      <p:sp>
        <p:nvSpPr>
          <p:cNvPr id="14" name="Rectangle 4"/>
          <p:cNvSpPr/>
          <p:nvPr/>
        </p:nvSpPr>
        <p:spPr>
          <a:xfrm>
            <a:off x="683260" y="4084955"/>
            <a:ext cx="7816850" cy="748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ts val="2560"/>
              </a:lnSpc>
              <a:spcBef>
                <a:spcPct val="0"/>
              </a:spcBef>
              <a:buClrTx/>
              <a:buNone/>
            </a:pPr>
            <a:r>
              <a:rPr lang="zh-CN" altLang="en-US" sz="1800" b="1" dirty="0" smtClean="0">
                <a:latin typeface="+mn-ea"/>
              </a:rPr>
              <a:t>    </a:t>
            </a:r>
            <a:r>
              <a:rPr lang="zh-CN" sz="1800" dirty="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中学历史教师肩负立德树人、全面育人的重大责任，引导学生以史为鉴、明理增信、崇德力行</a:t>
            </a:r>
            <a:r>
              <a:rPr lang="zh-CN" altLang="en-US" sz="1800" dirty="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/>
          <p:nvPr/>
        </p:nvSpPr>
        <p:spPr>
          <a:xfrm>
            <a:off x="3383280" y="2359025"/>
            <a:ext cx="5004435" cy="2261870"/>
          </a:xfrm>
          <a:prstGeom prst="rect">
            <a:avLst/>
          </a:prstGeom>
          <a:solidFill>
            <a:schemeClr val="bg1">
              <a:lumMod val="85000"/>
              <a:alpha val="47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vi-V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       “‘学而不厌，诲人不倦。’这真是千古不灭的格言，并且是两句不能分开的话。因为要‘学而不厌’，才能够做到‘诲人不倦’。……学生求学，固然要‘学而不厌’，就是当了教员，还是要继续‘学而不厌’。”</a:t>
            </a:r>
          </a:p>
          <a:p>
            <a:pPr lvl="0" algn="r">
              <a:buClrTx/>
              <a:buSzTx/>
              <a:buFontTx/>
            </a:pPr>
            <a:r>
              <a:rPr lang="vi-V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——《陶行知教育文集》</a:t>
            </a:r>
          </a:p>
        </p:txBody>
      </p:sp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❸人民教师：职业态度端正大气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55" y="1276350"/>
            <a:ext cx="2449830" cy="3344545"/>
          </a:xfrm>
          <a:prstGeom prst="rect">
            <a:avLst/>
          </a:prstGeom>
        </p:spPr>
      </p:pic>
      <p:sp>
        <p:nvSpPr>
          <p:cNvPr id="7" name="Rectangle 4"/>
          <p:cNvSpPr/>
          <p:nvPr/>
        </p:nvSpPr>
        <p:spPr>
          <a:xfrm>
            <a:off x="3199765" y="1204595"/>
            <a:ext cx="518795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algn="l" eaLnBrk="1" hangingPunct="1">
              <a:lnSpc>
                <a:spcPts val="3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tx1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           </a:t>
            </a:r>
            <a:r>
              <a:rPr lang="zh-CN" altLang="en-US" sz="2000" dirty="0">
                <a:solidFill>
                  <a:schemeClr val="tx1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子曰：</a:t>
            </a:r>
            <a:r>
              <a:rPr lang="en-US" altLang="zh-CN" sz="2000" dirty="0">
                <a:solidFill>
                  <a:schemeClr val="tx1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“</a:t>
            </a:r>
            <a:r>
              <a:rPr lang="zh-CN" altLang="en-US" sz="2000" dirty="0">
                <a:solidFill>
                  <a:schemeClr val="tx1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默而识之，学而不厌，诲人不倦，何有于我哉？</a:t>
            </a:r>
            <a:r>
              <a:rPr lang="en-US" altLang="zh-CN" sz="2000" dirty="0">
                <a:solidFill>
                  <a:schemeClr val="tx1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”</a:t>
            </a:r>
            <a:endParaRPr lang="zh-CN" altLang="en-US" sz="2000" dirty="0">
              <a:solidFill>
                <a:schemeClr val="tx1"/>
              </a:solidFill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pPr algn="r" eaLnBrk="1" hangingPunct="1">
              <a:spcBef>
                <a:spcPct val="0"/>
              </a:spcBef>
              <a:buNone/>
            </a:pPr>
            <a:r>
              <a:rPr lang="en-US" altLang="zh-CN" sz="1600" dirty="0" smtClean="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——《</a:t>
            </a:r>
            <a:r>
              <a:rPr lang="zh-CN" altLang="en-US" sz="1600" dirty="0" smtClean="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论语·述而</a:t>
            </a:r>
            <a:r>
              <a:rPr lang="en-US" altLang="zh-CN" sz="1600" dirty="0" smtClean="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❹人民教师：职业纪律严格有序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83457" y="1492427"/>
            <a:ext cx="3433827" cy="633678"/>
            <a:chOff x="2987824" y="1328290"/>
            <a:chExt cx="4176464" cy="938362"/>
          </a:xfrm>
        </p:grpSpPr>
        <p:grpSp>
          <p:nvGrpSpPr>
            <p:cNvPr id="5" name="组合 4"/>
            <p:cNvGrpSpPr/>
            <p:nvPr/>
          </p:nvGrpSpPr>
          <p:grpSpPr>
            <a:xfrm>
              <a:off x="2987824" y="1328290"/>
              <a:ext cx="4176464" cy="938362"/>
              <a:chOff x="3707904" y="1549051"/>
              <a:chExt cx="4176464" cy="938362"/>
            </a:xfrm>
          </p:grpSpPr>
          <p:grpSp>
            <p:nvGrpSpPr>
              <p:cNvPr id="86" name="组合 85"/>
              <p:cNvGrpSpPr/>
              <p:nvPr/>
            </p:nvGrpSpPr>
            <p:grpSpPr>
              <a:xfrm>
                <a:off x="3707904" y="1549051"/>
                <a:ext cx="4176464" cy="938362"/>
                <a:chOff x="2123728" y="1563638"/>
                <a:chExt cx="4176464" cy="938362"/>
              </a:xfrm>
            </p:grpSpPr>
            <p:sp>
              <p:nvSpPr>
                <p:cNvPr id="87" name="圆角矩形 86"/>
                <p:cNvSpPr/>
                <p:nvPr/>
              </p:nvSpPr>
              <p:spPr>
                <a:xfrm>
                  <a:off x="2123728" y="1741320"/>
                  <a:ext cx="4176464" cy="582997"/>
                </a:xfrm>
                <a:prstGeom prst="roundRect">
                  <a:avLst/>
                </a:prstGeom>
                <a:solidFill>
                  <a:schemeClr val="accent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itchFamily="2" charset="-122"/>
                  </a:endParaRPr>
                </a:p>
              </p:txBody>
            </p:sp>
            <p:sp>
              <p:nvSpPr>
                <p:cNvPr id="88" name="Freeform 7"/>
                <p:cNvSpPr/>
                <p:nvPr/>
              </p:nvSpPr>
              <p:spPr bwMode="auto">
                <a:xfrm>
                  <a:off x="2378914" y="1563638"/>
                  <a:ext cx="945174" cy="938362"/>
                </a:xfrm>
                <a:custGeom>
                  <a:avLst/>
                  <a:gdLst>
                    <a:gd name="T0" fmla="*/ 117 w 200"/>
                    <a:gd name="T1" fmla="*/ 7 h 199"/>
                    <a:gd name="T2" fmla="*/ 193 w 200"/>
                    <a:gd name="T3" fmla="*/ 83 h 199"/>
                    <a:gd name="T4" fmla="*/ 195 w 200"/>
                    <a:gd name="T5" fmla="*/ 85 h 199"/>
                    <a:gd name="T6" fmla="*/ 199 w 200"/>
                    <a:gd name="T7" fmla="*/ 94 h 199"/>
                    <a:gd name="T8" fmla="*/ 199 w 200"/>
                    <a:gd name="T9" fmla="*/ 96 h 199"/>
                    <a:gd name="T10" fmla="*/ 198 w 200"/>
                    <a:gd name="T11" fmla="*/ 108 h 199"/>
                    <a:gd name="T12" fmla="*/ 197 w 200"/>
                    <a:gd name="T13" fmla="*/ 110 h 199"/>
                    <a:gd name="T14" fmla="*/ 192 w 200"/>
                    <a:gd name="T15" fmla="*/ 117 h 199"/>
                    <a:gd name="T16" fmla="*/ 116 w 200"/>
                    <a:gd name="T17" fmla="*/ 193 h 199"/>
                    <a:gd name="T18" fmla="*/ 114 w 200"/>
                    <a:gd name="T19" fmla="*/ 194 h 199"/>
                    <a:gd name="T20" fmla="*/ 106 w 200"/>
                    <a:gd name="T21" fmla="*/ 198 h 199"/>
                    <a:gd name="T22" fmla="*/ 103 w 200"/>
                    <a:gd name="T23" fmla="*/ 199 h 199"/>
                    <a:gd name="T24" fmla="*/ 92 w 200"/>
                    <a:gd name="T25" fmla="*/ 198 h 199"/>
                    <a:gd name="T26" fmla="*/ 90 w 200"/>
                    <a:gd name="T27" fmla="*/ 197 h 199"/>
                    <a:gd name="T28" fmla="*/ 83 w 200"/>
                    <a:gd name="T29" fmla="*/ 192 h 199"/>
                    <a:gd name="T30" fmla="*/ 7 w 200"/>
                    <a:gd name="T31" fmla="*/ 116 h 199"/>
                    <a:gd name="T32" fmla="*/ 5 w 200"/>
                    <a:gd name="T33" fmla="*/ 114 h 199"/>
                    <a:gd name="T34" fmla="*/ 1 w 200"/>
                    <a:gd name="T35" fmla="*/ 105 h 199"/>
                    <a:gd name="T36" fmla="*/ 1 w 200"/>
                    <a:gd name="T37" fmla="*/ 103 h 199"/>
                    <a:gd name="T38" fmla="*/ 2 w 200"/>
                    <a:gd name="T39" fmla="*/ 91 h 199"/>
                    <a:gd name="T40" fmla="*/ 3 w 200"/>
                    <a:gd name="T41" fmla="*/ 89 h 199"/>
                    <a:gd name="T42" fmla="*/ 7 w 200"/>
                    <a:gd name="T43" fmla="*/ 82 h 199"/>
                    <a:gd name="T44" fmla="*/ 83 w 200"/>
                    <a:gd name="T45" fmla="*/ 6 h 199"/>
                    <a:gd name="T46" fmla="*/ 85 w 200"/>
                    <a:gd name="T47" fmla="*/ 5 h 199"/>
                    <a:gd name="T48" fmla="*/ 94 w 200"/>
                    <a:gd name="T49" fmla="*/ 1 h 199"/>
                    <a:gd name="T50" fmla="*/ 96 w 200"/>
                    <a:gd name="T51" fmla="*/ 0 h 199"/>
                    <a:gd name="T52" fmla="*/ 108 w 200"/>
                    <a:gd name="T53" fmla="*/ 1 h 199"/>
                    <a:gd name="T54" fmla="*/ 110 w 200"/>
                    <a:gd name="T55" fmla="*/ 2 h 199"/>
                    <a:gd name="T56" fmla="*/ 117 w 200"/>
                    <a:gd name="T57" fmla="*/ 7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00" h="199">
                      <a:moveTo>
                        <a:pt x="117" y="7"/>
                      </a:moveTo>
                      <a:cubicBezTo>
                        <a:pt x="193" y="83"/>
                        <a:pt x="193" y="83"/>
                        <a:pt x="193" y="83"/>
                      </a:cubicBezTo>
                      <a:cubicBezTo>
                        <a:pt x="195" y="85"/>
                        <a:pt x="195" y="85"/>
                        <a:pt x="195" y="85"/>
                      </a:cubicBezTo>
                      <a:cubicBezTo>
                        <a:pt x="196" y="88"/>
                        <a:pt x="198" y="90"/>
                        <a:pt x="199" y="94"/>
                      </a:cubicBezTo>
                      <a:cubicBezTo>
                        <a:pt x="199" y="96"/>
                        <a:pt x="199" y="96"/>
                        <a:pt x="199" y="96"/>
                      </a:cubicBezTo>
                      <a:cubicBezTo>
                        <a:pt x="200" y="100"/>
                        <a:pt x="199" y="104"/>
                        <a:pt x="198" y="108"/>
                      </a:cubicBezTo>
                      <a:cubicBezTo>
                        <a:pt x="197" y="110"/>
                        <a:pt x="197" y="110"/>
                        <a:pt x="197" y="110"/>
                      </a:cubicBezTo>
                      <a:cubicBezTo>
                        <a:pt x="196" y="112"/>
                        <a:pt x="194" y="115"/>
                        <a:pt x="192" y="117"/>
                      </a:cubicBezTo>
                      <a:cubicBezTo>
                        <a:pt x="116" y="193"/>
                        <a:pt x="116" y="193"/>
                        <a:pt x="116" y="193"/>
                      </a:cubicBezTo>
                      <a:cubicBezTo>
                        <a:pt x="114" y="194"/>
                        <a:pt x="114" y="194"/>
                        <a:pt x="114" y="194"/>
                      </a:cubicBezTo>
                      <a:cubicBezTo>
                        <a:pt x="112" y="196"/>
                        <a:pt x="109" y="197"/>
                        <a:pt x="106" y="198"/>
                      </a:cubicBezTo>
                      <a:cubicBezTo>
                        <a:pt x="103" y="199"/>
                        <a:pt x="103" y="199"/>
                        <a:pt x="103" y="199"/>
                      </a:cubicBezTo>
                      <a:cubicBezTo>
                        <a:pt x="99" y="199"/>
                        <a:pt x="96" y="199"/>
                        <a:pt x="92" y="198"/>
                      </a:cubicBezTo>
                      <a:cubicBezTo>
                        <a:pt x="90" y="197"/>
                        <a:pt x="90" y="197"/>
                        <a:pt x="90" y="197"/>
                      </a:cubicBezTo>
                      <a:cubicBezTo>
                        <a:pt x="87" y="195"/>
                        <a:pt x="85" y="194"/>
                        <a:pt x="83" y="192"/>
                      </a:cubicBezTo>
                      <a:cubicBezTo>
                        <a:pt x="7" y="116"/>
                        <a:pt x="7" y="116"/>
                        <a:pt x="7" y="116"/>
                      </a:cubicBezTo>
                      <a:cubicBezTo>
                        <a:pt x="5" y="114"/>
                        <a:pt x="5" y="114"/>
                        <a:pt x="5" y="114"/>
                      </a:cubicBezTo>
                      <a:cubicBezTo>
                        <a:pt x="3" y="111"/>
                        <a:pt x="2" y="109"/>
                        <a:pt x="1" y="105"/>
                      </a:cubicBezTo>
                      <a:cubicBezTo>
                        <a:pt x="1" y="103"/>
                        <a:pt x="1" y="103"/>
                        <a:pt x="1" y="103"/>
                      </a:cubicBezTo>
                      <a:cubicBezTo>
                        <a:pt x="0" y="99"/>
                        <a:pt x="0" y="95"/>
                        <a:pt x="2" y="91"/>
                      </a:cubicBezTo>
                      <a:cubicBezTo>
                        <a:pt x="3" y="89"/>
                        <a:pt x="3" y="89"/>
                        <a:pt x="3" y="89"/>
                      </a:cubicBezTo>
                      <a:cubicBezTo>
                        <a:pt x="4" y="86"/>
                        <a:pt x="5" y="84"/>
                        <a:pt x="7" y="82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5" y="5"/>
                        <a:pt x="85" y="5"/>
                        <a:pt x="85" y="5"/>
                      </a:cubicBezTo>
                      <a:cubicBezTo>
                        <a:pt x="88" y="3"/>
                        <a:pt x="91" y="2"/>
                        <a:pt x="94" y="1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100" y="0"/>
                        <a:pt x="104" y="0"/>
                        <a:pt x="108" y="1"/>
                      </a:cubicBezTo>
                      <a:cubicBezTo>
                        <a:pt x="110" y="2"/>
                        <a:pt x="110" y="2"/>
                        <a:pt x="110" y="2"/>
                      </a:cubicBezTo>
                      <a:cubicBezTo>
                        <a:pt x="113" y="4"/>
                        <a:pt x="115" y="5"/>
                        <a:pt x="117" y="7"/>
                      </a:cubicBezTo>
                      <a:close/>
                    </a:path>
                  </a:pathLst>
                </a:custGeom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8" tIns="43349" rIns="86698" bIns="43349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9" name="Freeform 8"/>
                <p:cNvSpPr/>
                <p:nvPr/>
              </p:nvSpPr>
              <p:spPr bwMode="auto">
                <a:xfrm>
                  <a:off x="2448901" y="1630972"/>
                  <a:ext cx="805199" cy="803695"/>
                </a:xfrm>
                <a:custGeom>
                  <a:avLst/>
                  <a:gdLst>
                    <a:gd name="T0" fmla="*/ 111 w 193"/>
                    <a:gd name="T1" fmla="*/ 8 h 193"/>
                    <a:gd name="T2" fmla="*/ 186 w 193"/>
                    <a:gd name="T3" fmla="*/ 83 h 193"/>
                    <a:gd name="T4" fmla="*/ 186 w 193"/>
                    <a:gd name="T5" fmla="*/ 110 h 193"/>
                    <a:gd name="T6" fmla="*/ 111 w 193"/>
                    <a:gd name="T7" fmla="*/ 185 h 193"/>
                    <a:gd name="T8" fmla="*/ 83 w 193"/>
                    <a:gd name="T9" fmla="*/ 185 h 193"/>
                    <a:gd name="T10" fmla="*/ 8 w 193"/>
                    <a:gd name="T11" fmla="*/ 110 h 193"/>
                    <a:gd name="T12" fmla="*/ 8 w 193"/>
                    <a:gd name="T13" fmla="*/ 83 h 193"/>
                    <a:gd name="T14" fmla="*/ 83 w 193"/>
                    <a:gd name="T15" fmla="*/ 8 h 193"/>
                    <a:gd name="T16" fmla="*/ 111 w 193"/>
                    <a:gd name="T17" fmla="*/ 8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3">
                      <a:moveTo>
                        <a:pt x="111" y="8"/>
                      </a:moveTo>
                      <a:cubicBezTo>
                        <a:pt x="186" y="83"/>
                        <a:pt x="186" y="83"/>
                        <a:pt x="186" y="83"/>
                      </a:cubicBezTo>
                      <a:cubicBezTo>
                        <a:pt x="193" y="90"/>
                        <a:pt x="193" y="103"/>
                        <a:pt x="186" y="110"/>
                      </a:cubicBezTo>
                      <a:cubicBezTo>
                        <a:pt x="111" y="185"/>
                        <a:pt x="111" y="185"/>
                        <a:pt x="111" y="185"/>
                      </a:cubicBezTo>
                      <a:cubicBezTo>
                        <a:pt x="103" y="193"/>
                        <a:pt x="91" y="193"/>
                        <a:pt x="83" y="185"/>
                      </a:cubicBezTo>
                      <a:cubicBezTo>
                        <a:pt x="8" y="110"/>
                        <a:pt x="8" y="110"/>
                        <a:pt x="8" y="110"/>
                      </a:cubicBezTo>
                      <a:cubicBezTo>
                        <a:pt x="0" y="103"/>
                        <a:pt x="0" y="90"/>
                        <a:pt x="8" y="83"/>
                      </a:cubicBezTo>
                      <a:cubicBezTo>
                        <a:pt x="83" y="8"/>
                        <a:pt x="83" y="8"/>
                        <a:pt x="83" y="8"/>
                      </a:cubicBezTo>
                      <a:cubicBezTo>
                        <a:pt x="91" y="0"/>
                        <a:pt x="103" y="0"/>
                        <a:pt x="111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90" name="标题层"/>
              <p:cNvSpPr txBox="1"/>
              <p:nvPr/>
            </p:nvSpPr>
            <p:spPr bwMode="auto">
              <a:xfrm>
                <a:off x="4126818" y="1756621"/>
                <a:ext cx="617718" cy="654462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275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微软雅黑" pitchFamily="34" charset="-122"/>
                    <a:cs typeface="Arial" panose="020B0604020202020204" pitchFamily="34" charset="0"/>
                  </a:rPr>
                  <a:t>01</a:t>
                </a:r>
                <a:endParaRPr kumimoji="0" lang="zh-CN" altLang="en-US" sz="22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1" name="矩形 90"/>
            <p:cNvSpPr/>
            <p:nvPr/>
          </p:nvSpPr>
          <p:spPr>
            <a:xfrm>
              <a:off x="4188184" y="1534449"/>
              <a:ext cx="2832088" cy="5246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1705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坚定政治方向</a:t>
              </a: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682187" y="2140432"/>
            <a:ext cx="3433827" cy="633678"/>
            <a:chOff x="2987824" y="2266652"/>
            <a:chExt cx="4176464" cy="938362"/>
          </a:xfrm>
        </p:grpSpPr>
        <p:grpSp>
          <p:nvGrpSpPr>
            <p:cNvPr id="93" name="组合 92"/>
            <p:cNvGrpSpPr/>
            <p:nvPr/>
          </p:nvGrpSpPr>
          <p:grpSpPr>
            <a:xfrm>
              <a:off x="2987824" y="2266652"/>
              <a:ext cx="4176464" cy="938362"/>
              <a:chOff x="3707904" y="1549051"/>
              <a:chExt cx="4176464" cy="938362"/>
            </a:xfrm>
          </p:grpSpPr>
          <p:grpSp>
            <p:nvGrpSpPr>
              <p:cNvPr id="94" name="组合 93"/>
              <p:cNvGrpSpPr/>
              <p:nvPr/>
            </p:nvGrpSpPr>
            <p:grpSpPr>
              <a:xfrm>
                <a:off x="3707904" y="1549051"/>
                <a:ext cx="4176464" cy="938362"/>
                <a:chOff x="2123728" y="1563638"/>
                <a:chExt cx="4176464" cy="938362"/>
              </a:xfrm>
            </p:grpSpPr>
            <p:sp>
              <p:nvSpPr>
                <p:cNvPr id="95" name="圆角矩形 94"/>
                <p:cNvSpPr/>
                <p:nvPr/>
              </p:nvSpPr>
              <p:spPr>
                <a:xfrm>
                  <a:off x="2123728" y="1741320"/>
                  <a:ext cx="4176464" cy="582997"/>
                </a:xfrm>
                <a:prstGeom prst="roundRect">
                  <a:avLst/>
                </a:prstGeom>
                <a:solidFill>
                  <a:schemeClr val="accent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itchFamily="2" charset="-122"/>
                  </a:endParaRPr>
                </a:p>
              </p:txBody>
            </p:sp>
            <p:sp>
              <p:nvSpPr>
                <p:cNvPr id="96" name="Freeform 7"/>
                <p:cNvSpPr/>
                <p:nvPr/>
              </p:nvSpPr>
              <p:spPr bwMode="auto">
                <a:xfrm>
                  <a:off x="2378914" y="1563638"/>
                  <a:ext cx="945174" cy="938362"/>
                </a:xfrm>
                <a:custGeom>
                  <a:avLst/>
                  <a:gdLst>
                    <a:gd name="T0" fmla="*/ 117 w 200"/>
                    <a:gd name="T1" fmla="*/ 7 h 199"/>
                    <a:gd name="T2" fmla="*/ 193 w 200"/>
                    <a:gd name="T3" fmla="*/ 83 h 199"/>
                    <a:gd name="T4" fmla="*/ 195 w 200"/>
                    <a:gd name="T5" fmla="*/ 85 h 199"/>
                    <a:gd name="T6" fmla="*/ 199 w 200"/>
                    <a:gd name="T7" fmla="*/ 94 h 199"/>
                    <a:gd name="T8" fmla="*/ 199 w 200"/>
                    <a:gd name="T9" fmla="*/ 96 h 199"/>
                    <a:gd name="T10" fmla="*/ 198 w 200"/>
                    <a:gd name="T11" fmla="*/ 108 h 199"/>
                    <a:gd name="T12" fmla="*/ 197 w 200"/>
                    <a:gd name="T13" fmla="*/ 110 h 199"/>
                    <a:gd name="T14" fmla="*/ 192 w 200"/>
                    <a:gd name="T15" fmla="*/ 117 h 199"/>
                    <a:gd name="T16" fmla="*/ 116 w 200"/>
                    <a:gd name="T17" fmla="*/ 193 h 199"/>
                    <a:gd name="T18" fmla="*/ 114 w 200"/>
                    <a:gd name="T19" fmla="*/ 194 h 199"/>
                    <a:gd name="T20" fmla="*/ 106 w 200"/>
                    <a:gd name="T21" fmla="*/ 198 h 199"/>
                    <a:gd name="T22" fmla="*/ 103 w 200"/>
                    <a:gd name="T23" fmla="*/ 199 h 199"/>
                    <a:gd name="T24" fmla="*/ 92 w 200"/>
                    <a:gd name="T25" fmla="*/ 198 h 199"/>
                    <a:gd name="T26" fmla="*/ 90 w 200"/>
                    <a:gd name="T27" fmla="*/ 197 h 199"/>
                    <a:gd name="T28" fmla="*/ 83 w 200"/>
                    <a:gd name="T29" fmla="*/ 192 h 199"/>
                    <a:gd name="T30" fmla="*/ 7 w 200"/>
                    <a:gd name="T31" fmla="*/ 116 h 199"/>
                    <a:gd name="T32" fmla="*/ 5 w 200"/>
                    <a:gd name="T33" fmla="*/ 114 h 199"/>
                    <a:gd name="T34" fmla="*/ 1 w 200"/>
                    <a:gd name="T35" fmla="*/ 105 h 199"/>
                    <a:gd name="T36" fmla="*/ 1 w 200"/>
                    <a:gd name="T37" fmla="*/ 103 h 199"/>
                    <a:gd name="T38" fmla="*/ 2 w 200"/>
                    <a:gd name="T39" fmla="*/ 91 h 199"/>
                    <a:gd name="T40" fmla="*/ 3 w 200"/>
                    <a:gd name="T41" fmla="*/ 89 h 199"/>
                    <a:gd name="T42" fmla="*/ 7 w 200"/>
                    <a:gd name="T43" fmla="*/ 82 h 199"/>
                    <a:gd name="T44" fmla="*/ 83 w 200"/>
                    <a:gd name="T45" fmla="*/ 6 h 199"/>
                    <a:gd name="T46" fmla="*/ 85 w 200"/>
                    <a:gd name="T47" fmla="*/ 5 h 199"/>
                    <a:gd name="T48" fmla="*/ 94 w 200"/>
                    <a:gd name="T49" fmla="*/ 1 h 199"/>
                    <a:gd name="T50" fmla="*/ 96 w 200"/>
                    <a:gd name="T51" fmla="*/ 0 h 199"/>
                    <a:gd name="T52" fmla="*/ 108 w 200"/>
                    <a:gd name="T53" fmla="*/ 1 h 199"/>
                    <a:gd name="T54" fmla="*/ 110 w 200"/>
                    <a:gd name="T55" fmla="*/ 2 h 199"/>
                    <a:gd name="T56" fmla="*/ 117 w 200"/>
                    <a:gd name="T57" fmla="*/ 7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00" h="199">
                      <a:moveTo>
                        <a:pt x="117" y="7"/>
                      </a:moveTo>
                      <a:cubicBezTo>
                        <a:pt x="193" y="83"/>
                        <a:pt x="193" y="83"/>
                        <a:pt x="193" y="83"/>
                      </a:cubicBezTo>
                      <a:cubicBezTo>
                        <a:pt x="195" y="85"/>
                        <a:pt x="195" y="85"/>
                        <a:pt x="195" y="85"/>
                      </a:cubicBezTo>
                      <a:cubicBezTo>
                        <a:pt x="196" y="88"/>
                        <a:pt x="198" y="90"/>
                        <a:pt x="199" y="94"/>
                      </a:cubicBezTo>
                      <a:cubicBezTo>
                        <a:pt x="199" y="96"/>
                        <a:pt x="199" y="96"/>
                        <a:pt x="199" y="96"/>
                      </a:cubicBezTo>
                      <a:cubicBezTo>
                        <a:pt x="200" y="100"/>
                        <a:pt x="199" y="104"/>
                        <a:pt x="198" y="108"/>
                      </a:cubicBezTo>
                      <a:cubicBezTo>
                        <a:pt x="197" y="110"/>
                        <a:pt x="197" y="110"/>
                        <a:pt x="197" y="110"/>
                      </a:cubicBezTo>
                      <a:cubicBezTo>
                        <a:pt x="196" y="112"/>
                        <a:pt x="194" y="115"/>
                        <a:pt x="192" y="117"/>
                      </a:cubicBezTo>
                      <a:cubicBezTo>
                        <a:pt x="116" y="193"/>
                        <a:pt x="116" y="193"/>
                        <a:pt x="116" y="193"/>
                      </a:cubicBezTo>
                      <a:cubicBezTo>
                        <a:pt x="114" y="194"/>
                        <a:pt x="114" y="194"/>
                        <a:pt x="114" y="194"/>
                      </a:cubicBezTo>
                      <a:cubicBezTo>
                        <a:pt x="112" y="196"/>
                        <a:pt x="109" y="197"/>
                        <a:pt x="106" y="198"/>
                      </a:cubicBezTo>
                      <a:cubicBezTo>
                        <a:pt x="103" y="199"/>
                        <a:pt x="103" y="199"/>
                        <a:pt x="103" y="199"/>
                      </a:cubicBezTo>
                      <a:cubicBezTo>
                        <a:pt x="99" y="199"/>
                        <a:pt x="96" y="199"/>
                        <a:pt x="92" y="198"/>
                      </a:cubicBezTo>
                      <a:cubicBezTo>
                        <a:pt x="90" y="197"/>
                        <a:pt x="90" y="197"/>
                        <a:pt x="90" y="197"/>
                      </a:cubicBezTo>
                      <a:cubicBezTo>
                        <a:pt x="87" y="195"/>
                        <a:pt x="85" y="194"/>
                        <a:pt x="83" y="192"/>
                      </a:cubicBezTo>
                      <a:cubicBezTo>
                        <a:pt x="7" y="116"/>
                        <a:pt x="7" y="116"/>
                        <a:pt x="7" y="116"/>
                      </a:cubicBezTo>
                      <a:cubicBezTo>
                        <a:pt x="5" y="114"/>
                        <a:pt x="5" y="114"/>
                        <a:pt x="5" y="114"/>
                      </a:cubicBezTo>
                      <a:cubicBezTo>
                        <a:pt x="3" y="111"/>
                        <a:pt x="2" y="109"/>
                        <a:pt x="1" y="105"/>
                      </a:cubicBezTo>
                      <a:cubicBezTo>
                        <a:pt x="1" y="103"/>
                        <a:pt x="1" y="103"/>
                        <a:pt x="1" y="103"/>
                      </a:cubicBezTo>
                      <a:cubicBezTo>
                        <a:pt x="0" y="99"/>
                        <a:pt x="0" y="95"/>
                        <a:pt x="2" y="91"/>
                      </a:cubicBezTo>
                      <a:cubicBezTo>
                        <a:pt x="3" y="89"/>
                        <a:pt x="3" y="89"/>
                        <a:pt x="3" y="89"/>
                      </a:cubicBezTo>
                      <a:cubicBezTo>
                        <a:pt x="4" y="86"/>
                        <a:pt x="5" y="84"/>
                        <a:pt x="7" y="82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5" y="5"/>
                        <a:pt x="85" y="5"/>
                        <a:pt x="85" y="5"/>
                      </a:cubicBezTo>
                      <a:cubicBezTo>
                        <a:pt x="88" y="3"/>
                        <a:pt x="91" y="2"/>
                        <a:pt x="94" y="1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100" y="0"/>
                        <a:pt x="104" y="0"/>
                        <a:pt x="108" y="1"/>
                      </a:cubicBezTo>
                      <a:cubicBezTo>
                        <a:pt x="110" y="2"/>
                        <a:pt x="110" y="2"/>
                        <a:pt x="110" y="2"/>
                      </a:cubicBezTo>
                      <a:cubicBezTo>
                        <a:pt x="113" y="4"/>
                        <a:pt x="115" y="5"/>
                        <a:pt x="117" y="7"/>
                      </a:cubicBezTo>
                      <a:close/>
                    </a:path>
                  </a:pathLst>
                </a:custGeom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8" tIns="43349" rIns="86698" bIns="43349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7" name="Freeform 8"/>
                <p:cNvSpPr/>
                <p:nvPr/>
              </p:nvSpPr>
              <p:spPr bwMode="auto">
                <a:xfrm>
                  <a:off x="2448901" y="1630972"/>
                  <a:ext cx="805199" cy="803695"/>
                </a:xfrm>
                <a:custGeom>
                  <a:avLst/>
                  <a:gdLst>
                    <a:gd name="T0" fmla="*/ 111 w 193"/>
                    <a:gd name="T1" fmla="*/ 8 h 193"/>
                    <a:gd name="T2" fmla="*/ 186 w 193"/>
                    <a:gd name="T3" fmla="*/ 83 h 193"/>
                    <a:gd name="T4" fmla="*/ 186 w 193"/>
                    <a:gd name="T5" fmla="*/ 110 h 193"/>
                    <a:gd name="T6" fmla="*/ 111 w 193"/>
                    <a:gd name="T7" fmla="*/ 185 h 193"/>
                    <a:gd name="T8" fmla="*/ 83 w 193"/>
                    <a:gd name="T9" fmla="*/ 185 h 193"/>
                    <a:gd name="T10" fmla="*/ 8 w 193"/>
                    <a:gd name="T11" fmla="*/ 110 h 193"/>
                    <a:gd name="T12" fmla="*/ 8 w 193"/>
                    <a:gd name="T13" fmla="*/ 83 h 193"/>
                    <a:gd name="T14" fmla="*/ 83 w 193"/>
                    <a:gd name="T15" fmla="*/ 8 h 193"/>
                    <a:gd name="T16" fmla="*/ 111 w 193"/>
                    <a:gd name="T17" fmla="*/ 8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3">
                      <a:moveTo>
                        <a:pt x="111" y="8"/>
                      </a:moveTo>
                      <a:cubicBezTo>
                        <a:pt x="186" y="83"/>
                        <a:pt x="186" y="83"/>
                        <a:pt x="186" y="83"/>
                      </a:cubicBezTo>
                      <a:cubicBezTo>
                        <a:pt x="193" y="90"/>
                        <a:pt x="193" y="103"/>
                        <a:pt x="186" y="110"/>
                      </a:cubicBezTo>
                      <a:cubicBezTo>
                        <a:pt x="111" y="185"/>
                        <a:pt x="111" y="185"/>
                        <a:pt x="111" y="185"/>
                      </a:cubicBezTo>
                      <a:cubicBezTo>
                        <a:pt x="103" y="193"/>
                        <a:pt x="91" y="193"/>
                        <a:pt x="83" y="185"/>
                      </a:cubicBezTo>
                      <a:cubicBezTo>
                        <a:pt x="8" y="110"/>
                        <a:pt x="8" y="110"/>
                        <a:pt x="8" y="110"/>
                      </a:cubicBezTo>
                      <a:cubicBezTo>
                        <a:pt x="0" y="103"/>
                        <a:pt x="0" y="90"/>
                        <a:pt x="8" y="83"/>
                      </a:cubicBezTo>
                      <a:cubicBezTo>
                        <a:pt x="83" y="8"/>
                        <a:pt x="83" y="8"/>
                        <a:pt x="83" y="8"/>
                      </a:cubicBezTo>
                      <a:cubicBezTo>
                        <a:pt x="91" y="0"/>
                        <a:pt x="103" y="0"/>
                        <a:pt x="111" y="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98" name="标题层"/>
              <p:cNvSpPr txBox="1"/>
              <p:nvPr/>
            </p:nvSpPr>
            <p:spPr bwMode="auto">
              <a:xfrm>
                <a:off x="4126818" y="1756621"/>
                <a:ext cx="617718" cy="654462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275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微软雅黑" pitchFamily="34" charset="-122"/>
                    <a:cs typeface="Arial" panose="020B0604020202020204" pitchFamily="34" charset="0"/>
                  </a:rPr>
                  <a:t>02</a:t>
                </a:r>
                <a:endParaRPr kumimoji="0" lang="zh-CN" altLang="en-US" sz="22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9" name="矩形 98"/>
            <p:cNvSpPr/>
            <p:nvPr/>
          </p:nvSpPr>
          <p:spPr>
            <a:xfrm>
              <a:off x="4213573" y="2492760"/>
              <a:ext cx="2832088" cy="5246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1705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自觉爱国守法</a:t>
              </a: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684092" y="2830348"/>
            <a:ext cx="3433827" cy="633678"/>
            <a:chOff x="2987824" y="3217564"/>
            <a:chExt cx="4176464" cy="938362"/>
          </a:xfrm>
        </p:grpSpPr>
        <p:grpSp>
          <p:nvGrpSpPr>
            <p:cNvPr id="101" name="组合 100"/>
            <p:cNvGrpSpPr/>
            <p:nvPr/>
          </p:nvGrpSpPr>
          <p:grpSpPr>
            <a:xfrm>
              <a:off x="2987824" y="3217564"/>
              <a:ext cx="4176464" cy="938362"/>
              <a:chOff x="3707904" y="1549051"/>
              <a:chExt cx="4176464" cy="938362"/>
            </a:xfrm>
          </p:grpSpPr>
          <p:grpSp>
            <p:nvGrpSpPr>
              <p:cNvPr id="102" name="组合 101"/>
              <p:cNvGrpSpPr/>
              <p:nvPr/>
            </p:nvGrpSpPr>
            <p:grpSpPr>
              <a:xfrm>
                <a:off x="3707904" y="1549051"/>
                <a:ext cx="4176464" cy="938362"/>
                <a:chOff x="2123728" y="1563638"/>
                <a:chExt cx="4176464" cy="938362"/>
              </a:xfrm>
            </p:grpSpPr>
            <p:sp>
              <p:nvSpPr>
                <p:cNvPr id="103" name="圆角矩形 102"/>
                <p:cNvSpPr/>
                <p:nvPr/>
              </p:nvSpPr>
              <p:spPr>
                <a:xfrm>
                  <a:off x="2123728" y="1741320"/>
                  <a:ext cx="4176464" cy="582997"/>
                </a:xfrm>
                <a:prstGeom prst="roundRect">
                  <a:avLst/>
                </a:prstGeom>
                <a:solidFill>
                  <a:schemeClr val="accent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itchFamily="2" charset="-122"/>
                  </a:endParaRPr>
                </a:p>
              </p:txBody>
            </p:sp>
            <p:sp>
              <p:nvSpPr>
                <p:cNvPr id="104" name="Freeform 7"/>
                <p:cNvSpPr/>
                <p:nvPr/>
              </p:nvSpPr>
              <p:spPr bwMode="auto">
                <a:xfrm>
                  <a:off x="2378914" y="1563638"/>
                  <a:ext cx="945174" cy="938362"/>
                </a:xfrm>
                <a:custGeom>
                  <a:avLst/>
                  <a:gdLst>
                    <a:gd name="T0" fmla="*/ 117 w 200"/>
                    <a:gd name="T1" fmla="*/ 7 h 199"/>
                    <a:gd name="T2" fmla="*/ 193 w 200"/>
                    <a:gd name="T3" fmla="*/ 83 h 199"/>
                    <a:gd name="T4" fmla="*/ 195 w 200"/>
                    <a:gd name="T5" fmla="*/ 85 h 199"/>
                    <a:gd name="T6" fmla="*/ 199 w 200"/>
                    <a:gd name="T7" fmla="*/ 94 h 199"/>
                    <a:gd name="T8" fmla="*/ 199 w 200"/>
                    <a:gd name="T9" fmla="*/ 96 h 199"/>
                    <a:gd name="T10" fmla="*/ 198 w 200"/>
                    <a:gd name="T11" fmla="*/ 108 h 199"/>
                    <a:gd name="T12" fmla="*/ 197 w 200"/>
                    <a:gd name="T13" fmla="*/ 110 h 199"/>
                    <a:gd name="T14" fmla="*/ 192 w 200"/>
                    <a:gd name="T15" fmla="*/ 117 h 199"/>
                    <a:gd name="T16" fmla="*/ 116 w 200"/>
                    <a:gd name="T17" fmla="*/ 193 h 199"/>
                    <a:gd name="T18" fmla="*/ 114 w 200"/>
                    <a:gd name="T19" fmla="*/ 194 h 199"/>
                    <a:gd name="T20" fmla="*/ 106 w 200"/>
                    <a:gd name="T21" fmla="*/ 198 h 199"/>
                    <a:gd name="T22" fmla="*/ 103 w 200"/>
                    <a:gd name="T23" fmla="*/ 199 h 199"/>
                    <a:gd name="T24" fmla="*/ 92 w 200"/>
                    <a:gd name="T25" fmla="*/ 198 h 199"/>
                    <a:gd name="T26" fmla="*/ 90 w 200"/>
                    <a:gd name="T27" fmla="*/ 197 h 199"/>
                    <a:gd name="T28" fmla="*/ 83 w 200"/>
                    <a:gd name="T29" fmla="*/ 192 h 199"/>
                    <a:gd name="T30" fmla="*/ 7 w 200"/>
                    <a:gd name="T31" fmla="*/ 116 h 199"/>
                    <a:gd name="T32" fmla="*/ 5 w 200"/>
                    <a:gd name="T33" fmla="*/ 114 h 199"/>
                    <a:gd name="T34" fmla="*/ 1 w 200"/>
                    <a:gd name="T35" fmla="*/ 105 h 199"/>
                    <a:gd name="T36" fmla="*/ 1 w 200"/>
                    <a:gd name="T37" fmla="*/ 103 h 199"/>
                    <a:gd name="T38" fmla="*/ 2 w 200"/>
                    <a:gd name="T39" fmla="*/ 91 h 199"/>
                    <a:gd name="T40" fmla="*/ 3 w 200"/>
                    <a:gd name="T41" fmla="*/ 89 h 199"/>
                    <a:gd name="T42" fmla="*/ 7 w 200"/>
                    <a:gd name="T43" fmla="*/ 82 h 199"/>
                    <a:gd name="T44" fmla="*/ 83 w 200"/>
                    <a:gd name="T45" fmla="*/ 6 h 199"/>
                    <a:gd name="T46" fmla="*/ 85 w 200"/>
                    <a:gd name="T47" fmla="*/ 5 h 199"/>
                    <a:gd name="T48" fmla="*/ 94 w 200"/>
                    <a:gd name="T49" fmla="*/ 1 h 199"/>
                    <a:gd name="T50" fmla="*/ 96 w 200"/>
                    <a:gd name="T51" fmla="*/ 0 h 199"/>
                    <a:gd name="T52" fmla="*/ 108 w 200"/>
                    <a:gd name="T53" fmla="*/ 1 h 199"/>
                    <a:gd name="T54" fmla="*/ 110 w 200"/>
                    <a:gd name="T55" fmla="*/ 2 h 199"/>
                    <a:gd name="T56" fmla="*/ 117 w 200"/>
                    <a:gd name="T57" fmla="*/ 7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00" h="199">
                      <a:moveTo>
                        <a:pt x="117" y="7"/>
                      </a:moveTo>
                      <a:cubicBezTo>
                        <a:pt x="193" y="83"/>
                        <a:pt x="193" y="83"/>
                        <a:pt x="193" y="83"/>
                      </a:cubicBezTo>
                      <a:cubicBezTo>
                        <a:pt x="195" y="85"/>
                        <a:pt x="195" y="85"/>
                        <a:pt x="195" y="85"/>
                      </a:cubicBezTo>
                      <a:cubicBezTo>
                        <a:pt x="196" y="88"/>
                        <a:pt x="198" y="90"/>
                        <a:pt x="199" y="94"/>
                      </a:cubicBezTo>
                      <a:cubicBezTo>
                        <a:pt x="199" y="96"/>
                        <a:pt x="199" y="96"/>
                        <a:pt x="199" y="96"/>
                      </a:cubicBezTo>
                      <a:cubicBezTo>
                        <a:pt x="200" y="100"/>
                        <a:pt x="199" y="104"/>
                        <a:pt x="198" y="108"/>
                      </a:cubicBezTo>
                      <a:cubicBezTo>
                        <a:pt x="197" y="110"/>
                        <a:pt x="197" y="110"/>
                        <a:pt x="197" y="110"/>
                      </a:cubicBezTo>
                      <a:cubicBezTo>
                        <a:pt x="196" y="112"/>
                        <a:pt x="194" y="115"/>
                        <a:pt x="192" y="117"/>
                      </a:cubicBezTo>
                      <a:cubicBezTo>
                        <a:pt x="116" y="193"/>
                        <a:pt x="116" y="193"/>
                        <a:pt x="116" y="193"/>
                      </a:cubicBezTo>
                      <a:cubicBezTo>
                        <a:pt x="114" y="194"/>
                        <a:pt x="114" y="194"/>
                        <a:pt x="114" y="194"/>
                      </a:cubicBezTo>
                      <a:cubicBezTo>
                        <a:pt x="112" y="196"/>
                        <a:pt x="109" y="197"/>
                        <a:pt x="106" y="198"/>
                      </a:cubicBezTo>
                      <a:cubicBezTo>
                        <a:pt x="103" y="199"/>
                        <a:pt x="103" y="199"/>
                        <a:pt x="103" y="199"/>
                      </a:cubicBezTo>
                      <a:cubicBezTo>
                        <a:pt x="99" y="199"/>
                        <a:pt x="96" y="199"/>
                        <a:pt x="92" y="198"/>
                      </a:cubicBezTo>
                      <a:cubicBezTo>
                        <a:pt x="90" y="197"/>
                        <a:pt x="90" y="197"/>
                        <a:pt x="90" y="197"/>
                      </a:cubicBezTo>
                      <a:cubicBezTo>
                        <a:pt x="87" y="195"/>
                        <a:pt x="85" y="194"/>
                        <a:pt x="83" y="192"/>
                      </a:cubicBezTo>
                      <a:cubicBezTo>
                        <a:pt x="7" y="116"/>
                        <a:pt x="7" y="116"/>
                        <a:pt x="7" y="116"/>
                      </a:cubicBezTo>
                      <a:cubicBezTo>
                        <a:pt x="5" y="114"/>
                        <a:pt x="5" y="114"/>
                        <a:pt x="5" y="114"/>
                      </a:cubicBezTo>
                      <a:cubicBezTo>
                        <a:pt x="3" y="111"/>
                        <a:pt x="2" y="109"/>
                        <a:pt x="1" y="105"/>
                      </a:cubicBezTo>
                      <a:cubicBezTo>
                        <a:pt x="1" y="103"/>
                        <a:pt x="1" y="103"/>
                        <a:pt x="1" y="103"/>
                      </a:cubicBezTo>
                      <a:cubicBezTo>
                        <a:pt x="0" y="99"/>
                        <a:pt x="0" y="95"/>
                        <a:pt x="2" y="91"/>
                      </a:cubicBezTo>
                      <a:cubicBezTo>
                        <a:pt x="3" y="89"/>
                        <a:pt x="3" y="89"/>
                        <a:pt x="3" y="89"/>
                      </a:cubicBezTo>
                      <a:cubicBezTo>
                        <a:pt x="4" y="86"/>
                        <a:pt x="5" y="84"/>
                        <a:pt x="7" y="82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5" y="5"/>
                        <a:pt x="85" y="5"/>
                        <a:pt x="85" y="5"/>
                      </a:cubicBezTo>
                      <a:cubicBezTo>
                        <a:pt x="88" y="3"/>
                        <a:pt x="91" y="2"/>
                        <a:pt x="94" y="1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100" y="0"/>
                        <a:pt x="104" y="0"/>
                        <a:pt x="108" y="1"/>
                      </a:cubicBezTo>
                      <a:cubicBezTo>
                        <a:pt x="110" y="2"/>
                        <a:pt x="110" y="2"/>
                        <a:pt x="110" y="2"/>
                      </a:cubicBezTo>
                      <a:cubicBezTo>
                        <a:pt x="113" y="4"/>
                        <a:pt x="115" y="5"/>
                        <a:pt x="117" y="7"/>
                      </a:cubicBezTo>
                      <a:close/>
                    </a:path>
                  </a:pathLst>
                </a:custGeom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8" tIns="43349" rIns="86698" bIns="43349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5" name="Freeform 8"/>
                <p:cNvSpPr/>
                <p:nvPr/>
              </p:nvSpPr>
              <p:spPr bwMode="auto">
                <a:xfrm>
                  <a:off x="2448901" y="1630972"/>
                  <a:ext cx="805199" cy="803695"/>
                </a:xfrm>
                <a:custGeom>
                  <a:avLst/>
                  <a:gdLst>
                    <a:gd name="T0" fmla="*/ 111 w 193"/>
                    <a:gd name="T1" fmla="*/ 8 h 193"/>
                    <a:gd name="T2" fmla="*/ 186 w 193"/>
                    <a:gd name="T3" fmla="*/ 83 h 193"/>
                    <a:gd name="T4" fmla="*/ 186 w 193"/>
                    <a:gd name="T5" fmla="*/ 110 h 193"/>
                    <a:gd name="T6" fmla="*/ 111 w 193"/>
                    <a:gd name="T7" fmla="*/ 185 h 193"/>
                    <a:gd name="T8" fmla="*/ 83 w 193"/>
                    <a:gd name="T9" fmla="*/ 185 h 193"/>
                    <a:gd name="T10" fmla="*/ 8 w 193"/>
                    <a:gd name="T11" fmla="*/ 110 h 193"/>
                    <a:gd name="T12" fmla="*/ 8 w 193"/>
                    <a:gd name="T13" fmla="*/ 83 h 193"/>
                    <a:gd name="T14" fmla="*/ 83 w 193"/>
                    <a:gd name="T15" fmla="*/ 8 h 193"/>
                    <a:gd name="T16" fmla="*/ 111 w 193"/>
                    <a:gd name="T17" fmla="*/ 8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3">
                      <a:moveTo>
                        <a:pt x="111" y="8"/>
                      </a:moveTo>
                      <a:cubicBezTo>
                        <a:pt x="186" y="83"/>
                        <a:pt x="186" y="83"/>
                        <a:pt x="186" y="83"/>
                      </a:cubicBezTo>
                      <a:cubicBezTo>
                        <a:pt x="193" y="90"/>
                        <a:pt x="193" y="103"/>
                        <a:pt x="186" y="110"/>
                      </a:cubicBezTo>
                      <a:cubicBezTo>
                        <a:pt x="111" y="185"/>
                        <a:pt x="111" y="185"/>
                        <a:pt x="111" y="185"/>
                      </a:cubicBezTo>
                      <a:cubicBezTo>
                        <a:pt x="103" y="193"/>
                        <a:pt x="91" y="193"/>
                        <a:pt x="83" y="185"/>
                      </a:cubicBezTo>
                      <a:cubicBezTo>
                        <a:pt x="8" y="110"/>
                        <a:pt x="8" y="110"/>
                        <a:pt x="8" y="110"/>
                      </a:cubicBezTo>
                      <a:cubicBezTo>
                        <a:pt x="0" y="103"/>
                        <a:pt x="0" y="90"/>
                        <a:pt x="8" y="83"/>
                      </a:cubicBezTo>
                      <a:cubicBezTo>
                        <a:pt x="83" y="8"/>
                        <a:pt x="83" y="8"/>
                        <a:pt x="83" y="8"/>
                      </a:cubicBezTo>
                      <a:cubicBezTo>
                        <a:pt x="91" y="0"/>
                        <a:pt x="103" y="0"/>
                        <a:pt x="111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06" name="标题层"/>
              <p:cNvSpPr txBox="1"/>
              <p:nvPr/>
            </p:nvSpPr>
            <p:spPr bwMode="auto">
              <a:xfrm>
                <a:off x="4126818" y="1756621"/>
                <a:ext cx="617718" cy="654462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275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微软雅黑" pitchFamily="34" charset="-122"/>
                    <a:cs typeface="Arial" panose="020B0604020202020204" pitchFamily="34" charset="0"/>
                  </a:rPr>
                  <a:t>03</a:t>
                </a:r>
                <a:endParaRPr kumimoji="0" lang="zh-CN" altLang="en-US" sz="22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7" name="矩形 106"/>
            <p:cNvSpPr/>
            <p:nvPr/>
          </p:nvSpPr>
          <p:spPr>
            <a:xfrm>
              <a:off x="4188184" y="3441890"/>
              <a:ext cx="2832088" cy="5246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1705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传播优秀文化</a:t>
              </a: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4984734" y="1492427"/>
            <a:ext cx="3433827" cy="633678"/>
            <a:chOff x="2987824" y="1328290"/>
            <a:chExt cx="4176464" cy="938362"/>
          </a:xfrm>
        </p:grpSpPr>
        <p:grpSp>
          <p:nvGrpSpPr>
            <p:cNvPr id="109" name="组合 108"/>
            <p:cNvGrpSpPr/>
            <p:nvPr/>
          </p:nvGrpSpPr>
          <p:grpSpPr>
            <a:xfrm>
              <a:off x="2987824" y="1328290"/>
              <a:ext cx="4176464" cy="938362"/>
              <a:chOff x="3707904" y="1549051"/>
              <a:chExt cx="4176464" cy="938362"/>
            </a:xfrm>
          </p:grpSpPr>
          <p:grpSp>
            <p:nvGrpSpPr>
              <p:cNvPr id="110" name="组合 109"/>
              <p:cNvGrpSpPr/>
              <p:nvPr/>
            </p:nvGrpSpPr>
            <p:grpSpPr>
              <a:xfrm>
                <a:off x="3707904" y="1549051"/>
                <a:ext cx="4176464" cy="938362"/>
                <a:chOff x="2123728" y="1563638"/>
                <a:chExt cx="4176464" cy="938362"/>
              </a:xfrm>
            </p:grpSpPr>
            <p:sp>
              <p:nvSpPr>
                <p:cNvPr id="111" name="圆角矩形 110"/>
                <p:cNvSpPr/>
                <p:nvPr/>
              </p:nvSpPr>
              <p:spPr>
                <a:xfrm>
                  <a:off x="2123728" y="1741320"/>
                  <a:ext cx="4176464" cy="582997"/>
                </a:xfrm>
                <a:prstGeom prst="roundRect">
                  <a:avLst/>
                </a:prstGeom>
                <a:solidFill>
                  <a:schemeClr val="accent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itchFamily="2" charset="-122"/>
                  </a:endParaRPr>
                </a:p>
              </p:txBody>
            </p:sp>
            <p:sp>
              <p:nvSpPr>
                <p:cNvPr id="112" name="Freeform 7"/>
                <p:cNvSpPr/>
                <p:nvPr/>
              </p:nvSpPr>
              <p:spPr bwMode="auto">
                <a:xfrm>
                  <a:off x="2378914" y="1563638"/>
                  <a:ext cx="945174" cy="938362"/>
                </a:xfrm>
                <a:custGeom>
                  <a:avLst/>
                  <a:gdLst>
                    <a:gd name="T0" fmla="*/ 117 w 200"/>
                    <a:gd name="T1" fmla="*/ 7 h 199"/>
                    <a:gd name="T2" fmla="*/ 193 w 200"/>
                    <a:gd name="T3" fmla="*/ 83 h 199"/>
                    <a:gd name="T4" fmla="*/ 195 w 200"/>
                    <a:gd name="T5" fmla="*/ 85 h 199"/>
                    <a:gd name="T6" fmla="*/ 199 w 200"/>
                    <a:gd name="T7" fmla="*/ 94 h 199"/>
                    <a:gd name="T8" fmla="*/ 199 w 200"/>
                    <a:gd name="T9" fmla="*/ 96 h 199"/>
                    <a:gd name="T10" fmla="*/ 198 w 200"/>
                    <a:gd name="T11" fmla="*/ 108 h 199"/>
                    <a:gd name="T12" fmla="*/ 197 w 200"/>
                    <a:gd name="T13" fmla="*/ 110 h 199"/>
                    <a:gd name="T14" fmla="*/ 192 w 200"/>
                    <a:gd name="T15" fmla="*/ 117 h 199"/>
                    <a:gd name="T16" fmla="*/ 116 w 200"/>
                    <a:gd name="T17" fmla="*/ 193 h 199"/>
                    <a:gd name="T18" fmla="*/ 114 w 200"/>
                    <a:gd name="T19" fmla="*/ 194 h 199"/>
                    <a:gd name="T20" fmla="*/ 106 w 200"/>
                    <a:gd name="T21" fmla="*/ 198 h 199"/>
                    <a:gd name="T22" fmla="*/ 103 w 200"/>
                    <a:gd name="T23" fmla="*/ 199 h 199"/>
                    <a:gd name="T24" fmla="*/ 92 w 200"/>
                    <a:gd name="T25" fmla="*/ 198 h 199"/>
                    <a:gd name="T26" fmla="*/ 90 w 200"/>
                    <a:gd name="T27" fmla="*/ 197 h 199"/>
                    <a:gd name="T28" fmla="*/ 83 w 200"/>
                    <a:gd name="T29" fmla="*/ 192 h 199"/>
                    <a:gd name="T30" fmla="*/ 7 w 200"/>
                    <a:gd name="T31" fmla="*/ 116 h 199"/>
                    <a:gd name="T32" fmla="*/ 5 w 200"/>
                    <a:gd name="T33" fmla="*/ 114 h 199"/>
                    <a:gd name="T34" fmla="*/ 1 w 200"/>
                    <a:gd name="T35" fmla="*/ 105 h 199"/>
                    <a:gd name="T36" fmla="*/ 1 w 200"/>
                    <a:gd name="T37" fmla="*/ 103 h 199"/>
                    <a:gd name="T38" fmla="*/ 2 w 200"/>
                    <a:gd name="T39" fmla="*/ 91 h 199"/>
                    <a:gd name="T40" fmla="*/ 3 w 200"/>
                    <a:gd name="T41" fmla="*/ 89 h 199"/>
                    <a:gd name="T42" fmla="*/ 7 w 200"/>
                    <a:gd name="T43" fmla="*/ 82 h 199"/>
                    <a:gd name="T44" fmla="*/ 83 w 200"/>
                    <a:gd name="T45" fmla="*/ 6 h 199"/>
                    <a:gd name="T46" fmla="*/ 85 w 200"/>
                    <a:gd name="T47" fmla="*/ 5 h 199"/>
                    <a:gd name="T48" fmla="*/ 94 w 200"/>
                    <a:gd name="T49" fmla="*/ 1 h 199"/>
                    <a:gd name="T50" fmla="*/ 96 w 200"/>
                    <a:gd name="T51" fmla="*/ 0 h 199"/>
                    <a:gd name="T52" fmla="*/ 108 w 200"/>
                    <a:gd name="T53" fmla="*/ 1 h 199"/>
                    <a:gd name="T54" fmla="*/ 110 w 200"/>
                    <a:gd name="T55" fmla="*/ 2 h 199"/>
                    <a:gd name="T56" fmla="*/ 117 w 200"/>
                    <a:gd name="T57" fmla="*/ 7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00" h="199">
                      <a:moveTo>
                        <a:pt x="117" y="7"/>
                      </a:moveTo>
                      <a:cubicBezTo>
                        <a:pt x="193" y="83"/>
                        <a:pt x="193" y="83"/>
                        <a:pt x="193" y="83"/>
                      </a:cubicBezTo>
                      <a:cubicBezTo>
                        <a:pt x="195" y="85"/>
                        <a:pt x="195" y="85"/>
                        <a:pt x="195" y="85"/>
                      </a:cubicBezTo>
                      <a:cubicBezTo>
                        <a:pt x="196" y="88"/>
                        <a:pt x="198" y="90"/>
                        <a:pt x="199" y="94"/>
                      </a:cubicBezTo>
                      <a:cubicBezTo>
                        <a:pt x="199" y="96"/>
                        <a:pt x="199" y="96"/>
                        <a:pt x="199" y="96"/>
                      </a:cubicBezTo>
                      <a:cubicBezTo>
                        <a:pt x="200" y="100"/>
                        <a:pt x="199" y="104"/>
                        <a:pt x="198" y="108"/>
                      </a:cubicBezTo>
                      <a:cubicBezTo>
                        <a:pt x="197" y="110"/>
                        <a:pt x="197" y="110"/>
                        <a:pt x="197" y="110"/>
                      </a:cubicBezTo>
                      <a:cubicBezTo>
                        <a:pt x="196" y="112"/>
                        <a:pt x="194" y="115"/>
                        <a:pt x="192" y="117"/>
                      </a:cubicBezTo>
                      <a:cubicBezTo>
                        <a:pt x="116" y="193"/>
                        <a:pt x="116" y="193"/>
                        <a:pt x="116" y="193"/>
                      </a:cubicBezTo>
                      <a:cubicBezTo>
                        <a:pt x="114" y="194"/>
                        <a:pt x="114" y="194"/>
                        <a:pt x="114" y="194"/>
                      </a:cubicBezTo>
                      <a:cubicBezTo>
                        <a:pt x="112" y="196"/>
                        <a:pt x="109" y="197"/>
                        <a:pt x="106" y="198"/>
                      </a:cubicBezTo>
                      <a:cubicBezTo>
                        <a:pt x="103" y="199"/>
                        <a:pt x="103" y="199"/>
                        <a:pt x="103" y="199"/>
                      </a:cubicBezTo>
                      <a:cubicBezTo>
                        <a:pt x="99" y="199"/>
                        <a:pt x="96" y="199"/>
                        <a:pt x="92" y="198"/>
                      </a:cubicBezTo>
                      <a:cubicBezTo>
                        <a:pt x="90" y="197"/>
                        <a:pt x="90" y="197"/>
                        <a:pt x="90" y="197"/>
                      </a:cubicBezTo>
                      <a:cubicBezTo>
                        <a:pt x="87" y="195"/>
                        <a:pt x="85" y="194"/>
                        <a:pt x="83" y="192"/>
                      </a:cubicBezTo>
                      <a:cubicBezTo>
                        <a:pt x="7" y="116"/>
                        <a:pt x="7" y="116"/>
                        <a:pt x="7" y="116"/>
                      </a:cubicBezTo>
                      <a:cubicBezTo>
                        <a:pt x="5" y="114"/>
                        <a:pt x="5" y="114"/>
                        <a:pt x="5" y="114"/>
                      </a:cubicBezTo>
                      <a:cubicBezTo>
                        <a:pt x="3" y="111"/>
                        <a:pt x="2" y="109"/>
                        <a:pt x="1" y="105"/>
                      </a:cubicBezTo>
                      <a:cubicBezTo>
                        <a:pt x="1" y="103"/>
                        <a:pt x="1" y="103"/>
                        <a:pt x="1" y="103"/>
                      </a:cubicBezTo>
                      <a:cubicBezTo>
                        <a:pt x="0" y="99"/>
                        <a:pt x="0" y="95"/>
                        <a:pt x="2" y="91"/>
                      </a:cubicBezTo>
                      <a:cubicBezTo>
                        <a:pt x="3" y="89"/>
                        <a:pt x="3" y="89"/>
                        <a:pt x="3" y="89"/>
                      </a:cubicBezTo>
                      <a:cubicBezTo>
                        <a:pt x="4" y="86"/>
                        <a:pt x="5" y="84"/>
                        <a:pt x="7" y="82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5" y="5"/>
                        <a:pt x="85" y="5"/>
                        <a:pt x="85" y="5"/>
                      </a:cubicBezTo>
                      <a:cubicBezTo>
                        <a:pt x="88" y="3"/>
                        <a:pt x="91" y="2"/>
                        <a:pt x="94" y="1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100" y="0"/>
                        <a:pt x="104" y="0"/>
                        <a:pt x="108" y="1"/>
                      </a:cubicBezTo>
                      <a:cubicBezTo>
                        <a:pt x="110" y="2"/>
                        <a:pt x="110" y="2"/>
                        <a:pt x="110" y="2"/>
                      </a:cubicBezTo>
                      <a:cubicBezTo>
                        <a:pt x="113" y="4"/>
                        <a:pt x="115" y="5"/>
                        <a:pt x="117" y="7"/>
                      </a:cubicBezTo>
                      <a:close/>
                    </a:path>
                  </a:pathLst>
                </a:custGeom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8" tIns="43349" rIns="86698" bIns="43349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3" name="Freeform 8"/>
                <p:cNvSpPr/>
                <p:nvPr/>
              </p:nvSpPr>
              <p:spPr bwMode="auto">
                <a:xfrm>
                  <a:off x="2448901" y="1630972"/>
                  <a:ext cx="805199" cy="803695"/>
                </a:xfrm>
                <a:custGeom>
                  <a:avLst/>
                  <a:gdLst>
                    <a:gd name="T0" fmla="*/ 111 w 193"/>
                    <a:gd name="T1" fmla="*/ 8 h 193"/>
                    <a:gd name="T2" fmla="*/ 186 w 193"/>
                    <a:gd name="T3" fmla="*/ 83 h 193"/>
                    <a:gd name="T4" fmla="*/ 186 w 193"/>
                    <a:gd name="T5" fmla="*/ 110 h 193"/>
                    <a:gd name="T6" fmla="*/ 111 w 193"/>
                    <a:gd name="T7" fmla="*/ 185 h 193"/>
                    <a:gd name="T8" fmla="*/ 83 w 193"/>
                    <a:gd name="T9" fmla="*/ 185 h 193"/>
                    <a:gd name="T10" fmla="*/ 8 w 193"/>
                    <a:gd name="T11" fmla="*/ 110 h 193"/>
                    <a:gd name="T12" fmla="*/ 8 w 193"/>
                    <a:gd name="T13" fmla="*/ 83 h 193"/>
                    <a:gd name="T14" fmla="*/ 83 w 193"/>
                    <a:gd name="T15" fmla="*/ 8 h 193"/>
                    <a:gd name="T16" fmla="*/ 111 w 193"/>
                    <a:gd name="T17" fmla="*/ 8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3">
                      <a:moveTo>
                        <a:pt x="111" y="8"/>
                      </a:moveTo>
                      <a:cubicBezTo>
                        <a:pt x="186" y="83"/>
                        <a:pt x="186" y="83"/>
                        <a:pt x="186" y="83"/>
                      </a:cubicBezTo>
                      <a:cubicBezTo>
                        <a:pt x="193" y="90"/>
                        <a:pt x="193" y="103"/>
                        <a:pt x="186" y="110"/>
                      </a:cubicBezTo>
                      <a:cubicBezTo>
                        <a:pt x="111" y="185"/>
                        <a:pt x="111" y="185"/>
                        <a:pt x="111" y="185"/>
                      </a:cubicBezTo>
                      <a:cubicBezTo>
                        <a:pt x="103" y="193"/>
                        <a:pt x="91" y="193"/>
                        <a:pt x="83" y="185"/>
                      </a:cubicBezTo>
                      <a:cubicBezTo>
                        <a:pt x="8" y="110"/>
                        <a:pt x="8" y="110"/>
                        <a:pt x="8" y="110"/>
                      </a:cubicBezTo>
                      <a:cubicBezTo>
                        <a:pt x="0" y="103"/>
                        <a:pt x="0" y="90"/>
                        <a:pt x="8" y="83"/>
                      </a:cubicBezTo>
                      <a:cubicBezTo>
                        <a:pt x="83" y="8"/>
                        <a:pt x="83" y="8"/>
                        <a:pt x="83" y="8"/>
                      </a:cubicBezTo>
                      <a:cubicBezTo>
                        <a:pt x="91" y="0"/>
                        <a:pt x="103" y="0"/>
                        <a:pt x="111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14" name="标题层"/>
              <p:cNvSpPr txBox="1"/>
              <p:nvPr/>
            </p:nvSpPr>
            <p:spPr bwMode="auto">
              <a:xfrm>
                <a:off x="4126818" y="1756621"/>
                <a:ext cx="617718" cy="654462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27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微软雅黑" pitchFamily="34" charset="-122"/>
                    <a:cs typeface="Arial" panose="020B0604020202020204" pitchFamily="34" charset="0"/>
                  </a:rPr>
                  <a:t>06</a:t>
                </a:r>
                <a:endParaRPr kumimoji="0" lang="zh-CN" altLang="en-US" sz="22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5" name="矩形 114"/>
            <p:cNvSpPr/>
            <p:nvPr/>
          </p:nvSpPr>
          <p:spPr>
            <a:xfrm>
              <a:off x="4188184" y="1534449"/>
              <a:ext cx="2832088" cy="5246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1705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加强安全防范</a:t>
              </a: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5003784" y="2153132"/>
            <a:ext cx="3433827" cy="633678"/>
            <a:chOff x="2987824" y="2266652"/>
            <a:chExt cx="4176464" cy="938362"/>
          </a:xfrm>
        </p:grpSpPr>
        <p:grpSp>
          <p:nvGrpSpPr>
            <p:cNvPr id="117" name="组合 116"/>
            <p:cNvGrpSpPr/>
            <p:nvPr/>
          </p:nvGrpSpPr>
          <p:grpSpPr>
            <a:xfrm>
              <a:off x="2987824" y="2266652"/>
              <a:ext cx="4176464" cy="938362"/>
              <a:chOff x="3707904" y="1549051"/>
              <a:chExt cx="4176464" cy="938362"/>
            </a:xfrm>
          </p:grpSpPr>
          <p:grpSp>
            <p:nvGrpSpPr>
              <p:cNvPr id="118" name="组合 117"/>
              <p:cNvGrpSpPr/>
              <p:nvPr/>
            </p:nvGrpSpPr>
            <p:grpSpPr>
              <a:xfrm>
                <a:off x="3707904" y="1549051"/>
                <a:ext cx="4176464" cy="938362"/>
                <a:chOff x="2123728" y="1563638"/>
                <a:chExt cx="4176464" cy="938362"/>
              </a:xfrm>
            </p:grpSpPr>
            <p:sp>
              <p:nvSpPr>
                <p:cNvPr id="119" name="圆角矩形 118"/>
                <p:cNvSpPr/>
                <p:nvPr/>
              </p:nvSpPr>
              <p:spPr>
                <a:xfrm>
                  <a:off x="2123728" y="1741320"/>
                  <a:ext cx="4176464" cy="582997"/>
                </a:xfrm>
                <a:prstGeom prst="roundRect">
                  <a:avLst/>
                </a:prstGeom>
                <a:solidFill>
                  <a:schemeClr val="accent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itchFamily="2" charset="-122"/>
                  </a:endParaRPr>
                </a:p>
              </p:txBody>
            </p:sp>
            <p:sp>
              <p:nvSpPr>
                <p:cNvPr id="120" name="Freeform 7"/>
                <p:cNvSpPr/>
                <p:nvPr/>
              </p:nvSpPr>
              <p:spPr bwMode="auto">
                <a:xfrm>
                  <a:off x="2378914" y="1563638"/>
                  <a:ext cx="945174" cy="938362"/>
                </a:xfrm>
                <a:custGeom>
                  <a:avLst/>
                  <a:gdLst>
                    <a:gd name="T0" fmla="*/ 117 w 200"/>
                    <a:gd name="T1" fmla="*/ 7 h 199"/>
                    <a:gd name="T2" fmla="*/ 193 w 200"/>
                    <a:gd name="T3" fmla="*/ 83 h 199"/>
                    <a:gd name="T4" fmla="*/ 195 w 200"/>
                    <a:gd name="T5" fmla="*/ 85 h 199"/>
                    <a:gd name="T6" fmla="*/ 199 w 200"/>
                    <a:gd name="T7" fmla="*/ 94 h 199"/>
                    <a:gd name="T8" fmla="*/ 199 w 200"/>
                    <a:gd name="T9" fmla="*/ 96 h 199"/>
                    <a:gd name="T10" fmla="*/ 198 w 200"/>
                    <a:gd name="T11" fmla="*/ 108 h 199"/>
                    <a:gd name="T12" fmla="*/ 197 w 200"/>
                    <a:gd name="T13" fmla="*/ 110 h 199"/>
                    <a:gd name="T14" fmla="*/ 192 w 200"/>
                    <a:gd name="T15" fmla="*/ 117 h 199"/>
                    <a:gd name="T16" fmla="*/ 116 w 200"/>
                    <a:gd name="T17" fmla="*/ 193 h 199"/>
                    <a:gd name="T18" fmla="*/ 114 w 200"/>
                    <a:gd name="T19" fmla="*/ 194 h 199"/>
                    <a:gd name="T20" fmla="*/ 106 w 200"/>
                    <a:gd name="T21" fmla="*/ 198 h 199"/>
                    <a:gd name="T22" fmla="*/ 103 w 200"/>
                    <a:gd name="T23" fmla="*/ 199 h 199"/>
                    <a:gd name="T24" fmla="*/ 92 w 200"/>
                    <a:gd name="T25" fmla="*/ 198 h 199"/>
                    <a:gd name="T26" fmla="*/ 90 w 200"/>
                    <a:gd name="T27" fmla="*/ 197 h 199"/>
                    <a:gd name="T28" fmla="*/ 83 w 200"/>
                    <a:gd name="T29" fmla="*/ 192 h 199"/>
                    <a:gd name="T30" fmla="*/ 7 w 200"/>
                    <a:gd name="T31" fmla="*/ 116 h 199"/>
                    <a:gd name="T32" fmla="*/ 5 w 200"/>
                    <a:gd name="T33" fmla="*/ 114 h 199"/>
                    <a:gd name="T34" fmla="*/ 1 w 200"/>
                    <a:gd name="T35" fmla="*/ 105 h 199"/>
                    <a:gd name="T36" fmla="*/ 1 w 200"/>
                    <a:gd name="T37" fmla="*/ 103 h 199"/>
                    <a:gd name="T38" fmla="*/ 2 w 200"/>
                    <a:gd name="T39" fmla="*/ 91 h 199"/>
                    <a:gd name="T40" fmla="*/ 3 w 200"/>
                    <a:gd name="T41" fmla="*/ 89 h 199"/>
                    <a:gd name="T42" fmla="*/ 7 w 200"/>
                    <a:gd name="T43" fmla="*/ 82 h 199"/>
                    <a:gd name="T44" fmla="*/ 83 w 200"/>
                    <a:gd name="T45" fmla="*/ 6 h 199"/>
                    <a:gd name="T46" fmla="*/ 85 w 200"/>
                    <a:gd name="T47" fmla="*/ 5 h 199"/>
                    <a:gd name="T48" fmla="*/ 94 w 200"/>
                    <a:gd name="T49" fmla="*/ 1 h 199"/>
                    <a:gd name="T50" fmla="*/ 96 w 200"/>
                    <a:gd name="T51" fmla="*/ 0 h 199"/>
                    <a:gd name="T52" fmla="*/ 108 w 200"/>
                    <a:gd name="T53" fmla="*/ 1 h 199"/>
                    <a:gd name="T54" fmla="*/ 110 w 200"/>
                    <a:gd name="T55" fmla="*/ 2 h 199"/>
                    <a:gd name="T56" fmla="*/ 117 w 200"/>
                    <a:gd name="T57" fmla="*/ 7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00" h="199">
                      <a:moveTo>
                        <a:pt x="117" y="7"/>
                      </a:moveTo>
                      <a:cubicBezTo>
                        <a:pt x="193" y="83"/>
                        <a:pt x="193" y="83"/>
                        <a:pt x="193" y="83"/>
                      </a:cubicBezTo>
                      <a:cubicBezTo>
                        <a:pt x="195" y="85"/>
                        <a:pt x="195" y="85"/>
                        <a:pt x="195" y="85"/>
                      </a:cubicBezTo>
                      <a:cubicBezTo>
                        <a:pt x="196" y="88"/>
                        <a:pt x="198" y="90"/>
                        <a:pt x="199" y="94"/>
                      </a:cubicBezTo>
                      <a:cubicBezTo>
                        <a:pt x="199" y="96"/>
                        <a:pt x="199" y="96"/>
                        <a:pt x="199" y="96"/>
                      </a:cubicBezTo>
                      <a:cubicBezTo>
                        <a:pt x="200" y="100"/>
                        <a:pt x="199" y="104"/>
                        <a:pt x="198" y="108"/>
                      </a:cubicBezTo>
                      <a:cubicBezTo>
                        <a:pt x="197" y="110"/>
                        <a:pt x="197" y="110"/>
                        <a:pt x="197" y="110"/>
                      </a:cubicBezTo>
                      <a:cubicBezTo>
                        <a:pt x="196" y="112"/>
                        <a:pt x="194" y="115"/>
                        <a:pt x="192" y="117"/>
                      </a:cubicBezTo>
                      <a:cubicBezTo>
                        <a:pt x="116" y="193"/>
                        <a:pt x="116" y="193"/>
                        <a:pt x="116" y="193"/>
                      </a:cubicBezTo>
                      <a:cubicBezTo>
                        <a:pt x="114" y="194"/>
                        <a:pt x="114" y="194"/>
                        <a:pt x="114" y="194"/>
                      </a:cubicBezTo>
                      <a:cubicBezTo>
                        <a:pt x="112" y="196"/>
                        <a:pt x="109" y="197"/>
                        <a:pt x="106" y="198"/>
                      </a:cubicBezTo>
                      <a:cubicBezTo>
                        <a:pt x="103" y="199"/>
                        <a:pt x="103" y="199"/>
                        <a:pt x="103" y="199"/>
                      </a:cubicBezTo>
                      <a:cubicBezTo>
                        <a:pt x="99" y="199"/>
                        <a:pt x="96" y="199"/>
                        <a:pt x="92" y="198"/>
                      </a:cubicBezTo>
                      <a:cubicBezTo>
                        <a:pt x="90" y="197"/>
                        <a:pt x="90" y="197"/>
                        <a:pt x="90" y="197"/>
                      </a:cubicBezTo>
                      <a:cubicBezTo>
                        <a:pt x="87" y="195"/>
                        <a:pt x="85" y="194"/>
                        <a:pt x="83" y="192"/>
                      </a:cubicBezTo>
                      <a:cubicBezTo>
                        <a:pt x="7" y="116"/>
                        <a:pt x="7" y="116"/>
                        <a:pt x="7" y="116"/>
                      </a:cubicBezTo>
                      <a:cubicBezTo>
                        <a:pt x="5" y="114"/>
                        <a:pt x="5" y="114"/>
                        <a:pt x="5" y="114"/>
                      </a:cubicBezTo>
                      <a:cubicBezTo>
                        <a:pt x="3" y="111"/>
                        <a:pt x="2" y="109"/>
                        <a:pt x="1" y="105"/>
                      </a:cubicBezTo>
                      <a:cubicBezTo>
                        <a:pt x="1" y="103"/>
                        <a:pt x="1" y="103"/>
                        <a:pt x="1" y="103"/>
                      </a:cubicBezTo>
                      <a:cubicBezTo>
                        <a:pt x="0" y="99"/>
                        <a:pt x="0" y="95"/>
                        <a:pt x="2" y="91"/>
                      </a:cubicBezTo>
                      <a:cubicBezTo>
                        <a:pt x="3" y="89"/>
                        <a:pt x="3" y="89"/>
                        <a:pt x="3" y="89"/>
                      </a:cubicBezTo>
                      <a:cubicBezTo>
                        <a:pt x="4" y="86"/>
                        <a:pt x="5" y="84"/>
                        <a:pt x="7" y="82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5" y="5"/>
                        <a:pt x="85" y="5"/>
                        <a:pt x="85" y="5"/>
                      </a:cubicBezTo>
                      <a:cubicBezTo>
                        <a:pt x="88" y="3"/>
                        <a:pt x="91" y="2"/>
                        <a:pt x="94" y="1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100" y="0"/>
                        <a:pt x="104" y="0"/>
                        <a:pt x="108" y="1"/>
                      </a:cubicBezTo>
                      <a:cubicBezTo>
                        <a:pt x="110" y="2"/>
                        <a:pt x="110" y="2"/>
                        <a:pt x="110" y="2"/>
                      </a:cubicBezTo>
                      <a:cubicBezTo>
                        <a:pt x="113" y="4"/>
                        <a:pt x="115" y="5"/>
                        <a:pt x="117" y="7"/>
                      </a:cubicBezTo>
                      <a:close/>
                    </a:path>
                  </a:pathLst>
                </a:custGeom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8" tIns="43349" rIns="86698" bIns="43349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" name="Freeform 8"/>
                <p:cNvSpPr/>
                <p:nvPr/>
              </p:nvSpPr>
              <p:spPr bwMode="auto">
                <a:xfrm>
                  <a:off x="2448901" y="1630972"/>
                  <a:ext cx="805199" cy="803695"/>
                </a:xfrm>
                <a:custGeom>
                  <a:avLst/>
                  <a:gdLst>
                    <a:gd name="T0" fmla="*/ 111 w 193"/>
                    <a:gd name="T1" fmla="*/ 8 h 193"/>
                    <a:gd name="T2" fmla="*/ 186 w 193"/>
                    <a:gd name="T3" fmla="*/ 83 h 193"/>
                    <a:gd name="T4" fmla="*/ 186 w 193"/>
                    <a:gd name="T5" fmla="*/ 110 h 193"/>
                    <a:gd name="T6" fmla="*/ 111 w 193"/>
                    <a:gd name="T7" fmla="*/ 185 h 193"/>
                    <a:gd name="T8" fmla="*/ 83 w 193"/>
                    <a:gd name="T9" fmla="*/ 185 h 193"/>
                    <a:gd name="T10" fmla="*/ 8 w 193"/>
                    <a:gd name="T11" fmla="*/ 110 h 193"/>
                    <a:gd name="T12" fmla="*/ 8 w 193"/>
                    <a:gd name="T13" fmla="*/ 83 h 193"/>
                    <a:gd name="T14" fmla="*/ 83 w 193"/>
                    <a:gd name="T15" fmla="*/ 8 h 193"/>
                    <a:gd name="T16" fmla="*/ 111 w 193"/>
                    <a:gd name="T17" fmla="*/ 8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3">
                      <a:moveTo>
                        <a:pt x="111" y="8"/>
                      </a:moveTo>
                      <a:cubicBezTo>
                        <a:pt x="186" y="83"/>
                        <a:pt x="186" y="83"/>
                        <a:pt x="186" y="83"/>
                      </a:cubicBezTo>
                      <a:cubicBezTo>
                        <a:pt x="193" y="90"/>
                        <a:pt x="193" y="103"/>
                        <a:pt x="186" y="110"/>
                      </a:cubicBezTo>
                      <a:cubicBezTo>
                        <a:pt x="111" y="185"/>
                        <a:pt x="111" y="185"/>
                        <a:pt x="111" y="185"/>
                      </a:cubicBezTo>
                      <a:cubicBezTo>
                        <a:pt x="103" y="193"/>
                        <a:pt x="91" y="193"/>
                        <a:pt x="83" y="185"/>
                      </a:cubicBezTo>
                      <a:cubicBezTo>
                        <a:pt x="8" y="110"/>
                        <a:pt x="8" y="110"/>
                        <a:pt x="8" y="110"/>
                      </a:cubicBezTo>
                      <a:cubicBezTo>
                        <a:pt x="0" y="103"/>
                        <a:pt x="0" y="90"/>
                        <a:pt x="8" y="83"/>
                      </a:cubicBezTo>
                      <a:cubicBezTo>
                        <a:pt x="83" y="8"/>
                        <a:pt x="83" y="8"/>
                        <a:pt x="83" y="8"/>
                      </a:cubicBezTo>
                      <a:cubicBezTo>
                        <a:pt x="91" y="0"/>
                        <a:pt x="103" y="0"/>
                        <a:pt x="111" y="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22" name="标题层"/>
              <p:cNvSpPr txBox="1"/>
              <p:nvPr/>
            </p:nvSpPr>
            <p:spPr bwMode="auto">
              <a:xfrm>
                <a:off x="4126818" y="1756621"/>
                <a:ext cx="617718" cy="654462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27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微软雅黑" pitchFamily="34" charset="-122"/>
                    <a:cs typeface="Arial" panose="020B0604020202020204" pitchFamily="34" charset="0"/>
                  </a:rPr>
                  <a:t>07</a:t>
                </a:r>
                <a:endParaRPr kumimoji="0" lang="zh-CN" altLang="en-US" sz="22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3" name="矩形 122"/>
            <p:cNvSpPr/>
            <p:nvPr/>
          </p:nvSpPr>
          <p:spPr>
            <a:xfrm>
              <a:off x="4182833" y="2465618"/>
              <a:ext cx="2832088" cy="5246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1705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坚持言行雅正</a:t>
              </a: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5003784" y="2830348"/>
            <a:ext cx="3433827" cy="633678"/>
            <a:chOff x="2987824" y="3217564"/>
            <a:chExt cx="4176464" cy="938362"/>
          </a:xfrm>
        </p:grpSpPr>
        <p:grpSp>
          <p:nvGrpSpPr>
            <p:cNvPr id="125" name="组合 124"/>
            <p:cNvGrpSpPr/>
            <p:nvPr/>
          </p:nvGrpSpPr>
          <p:grpSpPr>
            <a:xfrm>
              <a:off x="2987824" y="3217564"/>
              <a:ext cx="4176464" cy="938362"/>
              <a:chOff x="3707904" y="1549051"/>
              <a:chExt cx="4176464" cy="938362"/>
            </a:xfrm>
          </p:grpSpPr>
          <p:grpSp>
            <p:nvGrpSpPr>
              <p:cNvPr id="126" name="组合 125"/>
              <p:cNvGrpSpPr/>
              <p:nvPr/>
            </p:nvGrpSpPr>
            <p:grpSpPr>
              <a:xfrm>
                <a:off x="3707904" y="1549051"/>
                <a:ext cx="4176464" cy="938362"/>
                <a:chOff x="2123728" y="1563638"/>
                <a:chExt cx="4176464" cy="938362"/>
              </a:xfrm>
            </p:grpSpPr>
            <p:sp>
              <p:nvSpPr>
                <p:cNvPr id="127" name="圆角矩形 126"/>
                <p:cNvSpPr/>
                <p:nvPr/>
              </p:nvSpPr>
              <p:spPr>
                <a:xfrm>
                  <a:off x="2123728" y="1741320"/>
                  <a:ext cx="4176464" cy="582997"/>
                </a:xfrm>
                <a:prstGeom prst="roundRect">
                  <a:avLst/>
                </a:prstGeom>
                <a:solidFill>
                  <a:schemeClr val="accent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itchFamily="2" charset="-122"/>
                  </a:endParaRPr>
                </a:p>
              </p:txBody>
            </p:sp>
            <p:sp>
              <p:nvSpPr>
                <p:cNvPr id="128" name="Freeform 7"/>
                <p:cNvSpPr/>
                <p:nvPr/>
              </p:nvSpPr>
              <p:spPr bwMode="auto">
                <a:xfrm>
                  <a:off x="2378914" y="1563638"/>
                  <a:ext cx="945174" cy="938362"/>
                </a:xfrm>
                <a:custGeom>
                  <a:avLst/>
                  <a:gdLst>
                    <a:gd name="T0" fmla="*/ 117 w 200"/>
                    <a:gd name="T1" fmla="*/ 7 h 199"/>
                    <a:gd name="T2" fmla="*/ 193 w 200"/>
                    <a:gd name="T3" fmla="*/ 83 h 199"/>
                    <a:gd name="T4" fmla="*/ 195 w 200"/>
                    <a:gd name="T5" fmla="*/ 85 h 199"/>
                    <a:gd name="T6" fmla="*/ 199 w 200"/>
                    <a:gd name="T7" fmla="*/ 94 h 199"/>
                    <a:gd name="T8" fmla="*/ 199 w 200"/>
                    <a:gd name="T9" fmla="*/ 96 h 199"/>
                    <a:gd name="T10" fmla="*/ 198 w 200"/>
                    <a:gd name="T11" fmla="*/ 108 h 199"/>
                    <a:gd name="T12" fmla="*/ 197 w 200"/>
                    <a:gd name="T13" fmla="*/ 110 h 199"/>
                    <a:gd name="T14" fmla="*/ 192 w 200"/>
                    <a:gd name="T15" fmla="*/ 117 h 199"/>
                    <a:gd name="T16" fmla="*/ 116 w 200"/>
                    <a:gd name="T17" fmla="*/ 193 h 199"/>
                    <a:gd name="T18" fmla="*/ 114 w 200"/>
                    <a:gd name="T19" fmla="*/ 194 h 199"/>
                    <a:gd name="T20" fmla="*/ 106 w 200"/>
                    <a:gd name="T21" fmla="*/ 198 h 199"/>
                    <a:gd name="T22" fmla="*/ 103 w 200"/>
                    <a:gd name="T23" fmla="*/ 199 h 199"/>
                    <a:gd name="T24" fmla="*/ 92 w 200"/>
                    <a:gd name="T25" fmla="*/ 198 h 199"/>
                    <a:gd name="T26" fmla="*/ 90 w 200"/>
                    <a:gd name="T27" fmla="*/ 197 h 199"/>
                    <a:gd name="T28" fmla="*/ 83 w 200"/>
                    <a:gd name="T29" fmla="*/ 192 h 199"/>
                    <a:gd name="T30" fmla="*/ 7 w 200"/>
                    <a:gd name="T31" fmla="*/ 116 h 199"/>
                    <a:gd name="T32" fmla="*/ 5 w 200"/>
                    <a:gd name="T33" fmla="*/ 114 h 199"/>
                    <a:gd name="T34" fmla="*/ 1 w 200"/>
                    <a:gd name="T35" fmla="*/ 105 h 199"/>
                    <a:gd name="T36" fmla="*/ 1 w 200"/>
                    <a:gd name="T37" fmla="*/ 103 h 199"/>
                    <a:gd name="T38" fmla="*/ 2 w 200"/>
                    <a:gd name="T39" fmla="*/ 91 h 199"/>
                    <a:gd name="T40" fmla="*/ 3 w 200"/>
                    <a:gd name="T41" fmla="*/ 89 h 199"/>
                    <a:gd name="T42" fmla="*/ 7 w 200"/>
                    <a:gd name="T43" fmla="*/ 82 h 199"/>
                    <a:gd name="T44" fmla="*/ 83 w 200"/>
                    <a:gd name="T45" fmla="*/ 6 h 199"/>
                    <a:gd name="T46" fmla="*/ 85 w 200"/>
                    <a:gd name="T47" fmla="*/ 5 h 199"/>
                    <a:gd name="T48" fmla="*/ 94 w 200"/>
                    <a:gd name="T49" fmla="*/ 1 h 199"/>
                    <a:gd name="T50" fmla="*/ 96 w 200"/>
                    <a:gd name="T51" fmla="*/ 0 h 199"/>
                    <a:gd name="T52" fmla="*/ 108 w 200"/>
                    <a:gd name="T53" fmla="*/ 1 h 199"/>
                    <a:gd name="T54" fmla="*/ 110 w 200"/>
                    <a:gd name="T55" fmla="*/ 2 h 199"/>
                    <a:gd name="T56" fmla="*/ 117 w 200"/>
                    <a:gd name="T57" fmla="*/ 7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00" h="199">
                      <a:moveTo>
                        <a:pt x="117" y="7"/>
                      </a:moveTo>
                      <a:cubicBezTo>
                        <a:pt x="193" y="83"/>
                        <a:pt x="193" y="83"/>
                        <a:pt x="193" y="83"/>
                      </a:cubicBezTo>
                      <a:cubicBezTo>
                        <a:pt x="195" y="85"/>
                        <a:pt x="195" y="85"/>
                        <a:pt x="195" y="85"/>
                      </a:cubicBezTo>
                      <a:cubicBezTo>
                        <a:pt x="196" y="88"/>
                        <a:pt x="198" y="90"/>
                        <a:pt x="199" y="94"/>
                      </a:cubicBezTo>
                      <a:cubicBezTo>
                        <a:pt x="199" y="96"/>
                        <a:pt x="199" y="96"/>
                        <a:pt x="199" y="96"/>
                      </a:cubicBezTo>
                      <a:cubicBezTo>
                        <a:pt x="200" y="100"/>
                        <a:pt x="199" y="104"/>
                        <a:pt x="198" y="108"/>
                      </a:cubicBezTo>
                      <a:cubicBezTo>
                        <a:pt x="197" y="110"/>
                        <a:pt x="197" y="110"/>
                        <a:pt x="197" y="110"/>
                      </a:cubicBezTo>
                      <a:cubicBezTo>
                        <a:pt x="196" y="112"/>
                        <a:pt x="194" y="115"/>
                        <a:pt x="192" y="117"/>
                      </a:cubicBezTo>
                      <a:cubicBezTo>
                        <a:pt x="116" y="193"/>
                        <a:pt x="116" y="193"/>
                        <a:pt x="116" y="193"/>
                      </a:cubicBezTo>
                      <a:cubicBezTo>
                        <a:pt x="114" y="194"/>
                        <a:pt x="114" y="194"/>
                        <a:pt x="114" y="194"/>
                      </a:cubicBezTo>
                      <a:cubicBezTo>
                        <a:pt x="112" y="196"/>
                        <a:pt x="109" y="197"/>
                        <a:pt x="106" y="198"/>
                      </a:cubicBezTo>
                      <a:cubicBezTo>
                        <a:pt x="103" y="199"/>
                        <a:pt x="103" y="199"/>
                        <a:pt x="103" y="199"/>
                      </a:cubicBezTo>
                      <a:cubicBezTo>
                        <a:pt x="99" y="199"/>
                        <a:pt x="96" y="199"/>
                        <a:pt x="92" y="198"/>
                      </a:cubicBezTo>
                      <a:cubicBezTo>
                        <a:pt x="90" y="197"/>
                        <a:pt x="90" y="197"/>
                        <a:pt x="90" y="197"/>
                      </a:cubicBezTo>
                      <a:cubicBezTo>
                        <a:pt x="87" y="195"/>
                        <a:pt x="85" y="194"/>
                        <a:pt x="83" y="192"/>
                      </a:cubicBezTo>
                      <a:cubicBezTo>
                        <a:pt x="7" y="116"/>
                        <a:pt x="7" y="116"/>
                        <a:pt x="7" y="116"/>
                      </a:cubicBezTo>
                      <a:cubicBezTo>
                        <a:pt x="5" y="114"/>
                        <a:pt x="5" y="114"/>
                        <a:pt x="5" y="114"/>
                      </a:cubicBezTo>
                      <a:cubicBezTo>
                        <a:pt x="3" y="111"/>
                        <a:pt x="2" y="109"/>
                        <a:pt x="1" y="105"/>
                      </a:cubicBezTo>
                      <a:cubicBezTo>
                        <a:pt x="1" y="103"/>
                        <a:pt x="1" y="103"/>
                        <a:pt x="1" y="103"/>
                      </a:cubicBezTo>
                      <a:cubicBezTo>
                        <a:pt x="0" y="99"/>
                        <a:pt x="0" y="95"/>
                        <a:pt x="2" y="91"/>
                      </a:cubicBezTo>
                      <a:cubicBezTo>
                        <a:pt x="3" y="89"/>
                        <a:pt x="3" y="89"/>
                        <a:pt x="3" y="89"/>
                      </a:cubicBezTo>
                      <a:cubicBezTo>
                        <a:pt x="4" y="86"/>
                        <a:pt x="5" y="84"/>
                        <a:pt x="7" y="82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5" y="5"/>
                        <a:pt x="85" y="5"/>
                        <a:pt x="85" y="5"/>
                      </a:cubicBezTo>
                      <a:cubicBezTo>
                        <a:pt x="88" y="3"/>
                        <a:pt x="91" y="2"/>
                        <a:pt x="94" y="1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100" y="0"/>
                        <a:pt x="104" y="0"/>
                        <a:pt x="108" y="1"/>
                      </a:cubicBezTo>
                      <a:cubicBezTo>
                        <a:pt x="110" y="2"/>
                        <a:pt x="110" y="2"/>
                        <a:pt x="110" y="2"/>
                      </a:cubicBezTo>
                      <a:cubicBezTo>
                        <a:pt x="113" y="4"/>
                        <a:pt x="115" y="5"/>
                        <a:pt x="117" y="7"/>
                      </a:cubicBezTo>
                      <a:close/>
                    </a:path>
                  </a:pathLst>
                </a:custGeom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8" tIns="43349" rIns="86698" bIns="43349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" name="Freeform 8"/>
                <p:cNvSpPr/>
                <p:nvPr/>
              </p:nvSpPr>
              <p:spPr bwMode="auto">
                <a:xfrm>
                  <a:off x="2448901" y="1630972"/>
                  <a:ext cx="805199" cy="803695"/>
                </a:xfrm>
                <a:custGeom>
                  <a:avLst/>
                  <a:gdLst>
                    <a:gd name="T0" fmla="*/ 111 w 193"/>
                    <a:gd name="T1" fmla="*/ 8 h 193"/>
                    <a:gd name="T2" fmla="*/ 186 w 193"/>
                    <a:gd name="T3" fmla="*/ 83 h 193"/>
                    <a:gd name="T4" fmla="*/ 186 w 193"/>
                    <a:gd name="T5" fmla="*/ 110 h 193"/>
                    <a:gd name="T6" fmla="*/ 111 w 193"/>
                    <a:gd name="T7" fmla="*/ 185 h 193"/>
                    <a:gd name="T8" fmla="*/ 83 w 193"/>
                    <a:gd name="T9" fmla="*/ 185 h 193"/>
                    <a:gd name="T10" fmla="*/ 8 w 193"/>
                    <a:gd name="T11" fmla="*/ 110 h 193"/>
                    <a:gd name="T12" fmla="*/ 8 w 193"/>
                    <a:gd name="T13" fmla="*/ 83 h 193"/>
                    <a:gd name="T14" fmla="*/ 83 w 193"/>
                    <a:gd name="T15" fmla="*/ 8 h 193"/>
                    <a:gd name="T16" fmla="*/ 111 w 193"/>
                    <a:gd name="T17" fmla="*/ 8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3">
                      <a:moveTo>
                        <a:pt x="111" y="8"/>
                      </a:moveTo>
                      <a:cubicBezTo>
                        <a:pt x="186" y="83"/>
                        <a:pt x="186" y="83"/>
                        <a:pt x="186" y="83"/>
                      </a:cubicBezTo>
                      <a:cubicBezTo>
                        <a:pt x="193" y="90"/>
                        <a:pt x="193" y="103"/>
                        <a:pt x="186" y="110"/>
                      </a:cubicBezTo>
                      <a:cubicBezTo>
                        <a:pt x="111" y="185"/>
                        <a:pt x="111" y="185"/>
                        <a:pt x="111" y="185"/>
                      </a:cubicBezTo>
                      <a:cubicBezTo>
                        <a:pt x="103" y="193"/>
                        <a:pt x="91" y="193"/>
                        <a:pt x="83" y="185"/>
                      </a:cubicBezTo>
                      <a:cubicBezTo>
                        <a:pt x="8" y="110"/>
                        <a:pt x="8" y="110"/>
                        <a:pt x="8" y="110"/>
                      </a:cubicBezTo>
                      <a:cubicBezTo>
                        <a:pt x="0" y="103"/>
                        <a:pt x="0" y="90"/>
                        <a:pt x="8" y="83"/>
                      </a:cubicBezTo>
                      <a:cubicBezTo>
                        <a:pt x="83" y="8"/>
                        <a:pt x="83" y="8"/>
                        <a:pt x="83" y="8"/>
                      </a:cubicBezTo>
                      <a:cubicBezTo>
                        <a:pt x="91" y="0"/>
                        <a:pt x="103" y="0"/>
                        <a:pt x="111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30" name="标题层"/>
              <p:cNvSpPr txBox="1"/>
              <p:nvPr/>
            </p:nvSpPr>
            <p:spPr bwMode="auto">
              <a:xfrm>
                <a:off x="4126818" y="1756621"/>
                <a:ext cx="617718" cy="654462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27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微软雅黑" pitchFamily="34" charset="-122"/>
                    <a:cs typeface="Arial" panose="020B0604020202020204" pitchFamily="34" charset="0"/>
                  </a:rPr>
                  <a:t>08</a:t>
                </a:r>
                <a:endParaRPr kumimoji="0" lang="zh-CN" altLang="en-US" sz="22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1" name="矩形 130"/>
            <p:cNvSpPr/>
            <p:nvPr/>
          </p:nvSpPr>
          <p:spPr>
            <a:xfrm>
              <a:off x="4188184" y="3441890"/>
              <a:ext cx="2832088" cy="5246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1705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秉持公平诚信</a:t>
              </a:r>
            </a:p>
          </p:txBody>
        </p:sp>
      </p:grpSp>
      <p:grpSp>
        <p:nvGrpSpPr>
          <p:cNvPr id="132" name="组合 131"/>
          <p:cNvGrpSpPr/>
          <p:nvPr/>
        </p:nvGrpSpPr>
        <p:grpSpPr>
          <a:xfrm>
            <a:off x="683861" y="3512066"/>
            <a:ext cx="3433827" cy="633678"/>
            <a:chOff x="2987824" y="2266652"/>
            <a:chExt cx="4176464" cy="938362"/>
          </a:xfrm>
        </p:grpSpPr>
        <p:grpSp>
          <p:nvGrpSpPr>
            <p:cNvPr id="133" name="组合 132"/>
            <p:cNvGrpSpPr/>
            <p:nvPr/>
          </p:nvGrpSpPr>
          <p:grpSpPr>
            <a:xfrm>
              <a:off x="2987824" y="2266652"/>
              <a:ext cx="4176464" cy="938362"/>
              <a:chOff x="3707904" y="1549051"/>
              <a:chExt cx="4176464" cy="938362"/>
            </a:xfrm>
          </p:grpSpPr>
          <p:grpSp>
            <p:nvGrpSpPr>
              <p:cNvPr id="134" name="组合 133"/>
              <p:cNvGrpSpPr/>
              <p:nvPr/>
            </p:nvGrpSpPr>
            <p:grpSpPr>
              <a:xfrm>
                <a:off x="3707904" y="1549051"/>
                <a:ext cx="4176464" cy="938362"/>
                <a:chOff x="2123728" y="1563638"/>
                <a:chExt cx="4176464" cy="938362"/>
              </a:xfrm>
            </p:grpSpPr>
            <p:sp>
              <p:nvSpPr>
                <p:cNvPr id="135" name="圆角矩形 134"/>
                <p:cNvSpPr/>
                <p:nvPr/>
              </p:nvSpPr>
              <p:spPr>
                <a:xfrm>
                  <a:off x="2123728" y="1741320"/>
                  <a:ext cx="4176464" cy="582997"/>
                </a:xfrm>
                <a:prstGeom prst="roundRect">
                  <a:avLst/>
                </a:prstGeom>
                <a:solidFill>
                  <a:schemeClr val="accent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itchFamily="2" charset="-122"/>
                  </a:endParaRPr>
                </a:p>
              </p:txBody>
            </p:sp>
            <p:sp>
              <p:nvSpPr>
                <p:cNvPr id="136" name="Freeform 7"/>
                <p:cNvSpPr/>
                <p:nvPr/>
              </p:nvSpPr>
              <p:spPr bwMode="auto">
                <a:xfrm>
                  <a:off x="2378914" y="1563638"/>
                  <a:ext cx="945174" cy="938362"/>
                </a:xfrm>
                <a:custGeom>
                  <a:avLst/>
                  <a:gdLst>
                    <a:gd name="T0" fmla="*/ 117 w 200"/>
                    <a:gd name="T1" fmla="*/ 7 h 199"/>
                    <a:gd name="T2" fmla="*/ 193 w 200"/>
                    <a:gd name="T3" fmla="*/ 83 h 199"/>
                    <a:gd name="T4" fmla="*/ 195 w 200"/>
                    <a:gd name="T5" fmla="*/ 85 h 199"/>
                    <a:gd name="T6" fmla="*/ 199 w 200"/>
                    <a:gd name="T7" fmla="*/ 94 h 199"/>
                    <a:gd name="T8" fmla="*/ 199 w 200"/>
                    <a:gd name="T9" fmla="*/ 96 h 199"/>
                    <a:gd name="T10" fmla="*/ 198 w 200"/>
                    <a:gd name="T11" fmla="*/ 108 h 199"/>
                    <a:gd name="T12" fmla="*/ 197 w 200"/>
                    <a:gd name="T13" fmla="*/ 110 h 199"/>
                    <a:gd name="T14" fmla="*/ 192 w 200"/>
                    <a:gd name="T15" fmla="*/ 117 h 199"/>
                    <a:gd name="T16" fmla="*/ 116 w 200"/>
                    <a:gd name="T17" fmla="*/ 193 h 199"/>
                    <a:gd name="T18" fmla="*/ 114 w 200"/>
                    <a:gd name="T19" fmla="*/ 194 h 199"/>
                    <a:gd name="T20" fmla="*/ 106 w 200"/>
                    <a:gd name="T21" fmla="*/ 198 h 199"/>
                    <a:gd name="T22" fmla="*/ 103 w 200"/>
                    <a:gd name="T23" fmla="*/ 199 h 199"/>
                    <a:gd name="T24" fmla="*/ 92 w 200"/>
                    <a:gd name="T25" fmla="*/ 198 h 199"/>
                    <a:gd name="T26" fmla="*/ 90 w 200"/>
                    <a:gd name="T27" fmla="*/ 197 h 199"/>
                    <a:gd name="T28" fmla="*/ 83 w 200"/>
                    <a:gd name="T29" fmla="*/ 192 h 199"/>
                    <a:gd name="T30" fmla="*/ 7 w 200"/>
                    <a:gd name="T31" fmla="*/ 116 h 199"/>
                    <a:gd name="T32" fmla="*/ 5 w 200"/>
                    <a:gd name="T33" fmla="*/ 114 h 199"/>
                    <a:gd name="T34" fmla="*/ 1 w 200"/>
                    <a:gd name="T35" fmla="*/ 105 h 199"/>
                    <a:gd name="T36" fmla="*/ 1 w 200"/>
                    <a:gd name="T37" fmla="*/ 103 h 199"/>
                    <a:gd name="T38" fmla="*/ 2 w 200"/>
                    <a:gd name="T39" fmla="*/ 91 h 199"/>
                    <a:gd name="T40" fmla="*/ 3 w 200"/>
                    <a:gd name="T41" fmla="*/ 89 h 199"/>
                    <a:gd name="T42" fmla="*/ 7 w 200"/>
                    <a:gd name="T43" fmla="*/ 82 h 199"/>
                    <a:gd name="T44" fmla="*/ 83 w 200"/>
                    <a:gd name="T45" fmla="*/ 6 h 199"/>
                    <a:gd name="T46" fmla="*/ 85 w 200"/>
                    <a:gd name="T47" fmla="*/ 5 h 199"/>
                    <a:gd name="T48" fmla="*/ 94 w 200"/>
                    <a:gd name="T49" fmla="*/ 1 h 199"/>
                    <a:gd name="T50" fmla="*/ 96 w 200"/>
                    <a:gd name="T51" fmla="*/ 0 h 199"/>
                    <a:gd name="T52" fmla="*/ 108 w 200"/>
                    <a:gd name="T53" fmla="*/ 1 h 199"/>
                    <a:gd name="T54" fmla="*/ 110 w 200"/>
                    <a:gd name="T55" fmla="*/ 2 h 199"/>
                    <a:gd name="T56" fmla="*/ 117 w 200"/>
                    <a:gd name="T57" fmla="*/ 7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00" h="199">
                      <a:moveTo>
                        <a:pt x="117" y="7"/>
                      </a:moveTo>
                      <a:cubicBezTo>
                        <a:pt x="193" y="83"/>
                        <a:pt x="193" y="83"/>
                        <a:pt x="193" y="83"/>
                      </a:cubicBezTo>
                      <a:cubicBezTo>
                        <a:pt x="195" y="85"/>
                        <a:pt x="195" y="85"/>
                        <a:pt x="195" y="85"/>
                      </a:cubicBezTo>
                      <a:cubicBezTo>
                        <a:pt x="196" y="88"/>
                        <a:pt x="198" y="90"/>
                        <a:pt x="199" y="94"/>
                      </a:cubicBezTo>
                      <a:cubicBezTo>
                        <a:pt x="199" y="96"/>
                        <a:pt x="199" y="96"/>
                        <a:pt x="199" y="96"/>
                      </a:cubicBezTo>
                      <a:cubicBezTo>
                        <a:pt x="200" y="100"/>
                        <a:pt x="199" y="104"/>
                        <a:pt x="198" y="108"/>
                      </a:cubicBezTo>
                      <a:cubicBezTo>
                        <a:pt x="197" y="110"/>
                        <a:pt x="197" y="110"/>
                        <a:pt x="197" y="110"/>
                      </a:cubicBezTo>
                      <a:cubicBezTo>
                        <a:pt x="196" y="112"/>
                        <a:pt x="194" y="115"/>
                        <a:pt x="192" y="117"/>
                      </a:cubicBezTo>
                      <a:cubicBezTo>
                        <a:pt x="116" y="193"/>
                        <a:pt x="116" y="193"/>
                        <a:pt x="116" y="193"/>
                      </a:cubicBezTo>
                      <a:cubicBezTo>
                        <a:pt x="114" y="194"/>
                        <a:pt x="114" y="194"/>
                        <a:pt x="114" y="194"/>
                      </a:cubicBezTo>
                      <a:cubicBezTo>
                        <a:pt x="112" y="196"/>
                        <a:pt x="109" y="197"/>
                        <a:pt x="106" y="198"/>
                      </a:cubicBezTo>
                      <a:cubicBezTo>
                        <a:pt x="103" y="199"/>
                        <a:pt x="103" y="199"/>
                        <a:pt x="103" y="199"/>
                      </a:cubicBezTo>
                      <a:cubicBezTo>
                        <a:pt x="99" y="199"/>
                        <a:pt x="96" y="199"/>
                        <a:pt x="92" y="198"/>
                      </a:cubicBezTo>
                      <a:cubicBezTo>
                        <a:pt x="90" y="197"/>
                        <a:pt x="90" y="197"/>
                        <a:pt x="90" y="197"/>
                      </a:cubicBezTo>
                      <a:cubicBezTo>
                        <a:pt x="87" y="195"/>
                        <a:pt x="85" y="194"/>
                        <a:pt x="83" y="192"/>
                      </a:cubicBezTo>
                      <a:cubicBezTo>
                        <a:pt x="7" y="116"/>
                        <a:pt x="7" y="116"/>
                        <a:pt x="7" y="116"/>
                      </a:cubicBezTo>
                      <a:cubicBezTo>
                        <a:pt x="5" y="114"/>
                        <a:pt x="5" y="114"/>
                        <a:pt x="5" y="114"/>
                      </a:cubicBezTo>
                      <a:cubicBezTo>
                        <a:pt x="3" y="111"/>
                        <a:pt x="2" y="109"/>
                        <a:pt x="1" y="105"/>
                      </a:cubicBezTo>
                      <a:cubicBezTo>
                        <a:pt x="1" y="103"/>
                        <a:pt x="1" y="103"/>
                        <a:pt x="1" y="103"/>
                      </a:cubicBezTo>
                      <a:cubicBezTo>
                        <a:pt x="0" y="99"/>
                        <a:pt x="0" y="95"/>
                        <a:pt x="2" y="91"/>
                      </a:cubicBezTo>
                      <a:cubicBezTo>
                        <a:pt x="3" y="89"/>
                        <a:pt x="3" y="89"/>
                        <a:pt x="3" y="89"/>
                      </a:cubicBezTo>
                      <a:cubicBezTo>
                        <a:pt x="4" y="86"/>
                        <a:pt x="5" y="84"/>
                        <a:pt x="7" y="82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5" y="5"/>
                        <a:pt x="85" y="5"/>
                        <a:pt x="85" y="5"/>
                      </a:cubicBezTo>
                      <a:cubicBezTo>
                        <a:pt x="88" y="3"/>
                        <a:pt x="91" y="2"/>
                        <a:pt x="94" y="1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100" y="0"/>
                        <a:pt x="104" y="0"/>
                        <a:pt x="108" y="1"/>
                      </a:cubicBezTo>
                      <a:cubicBezTo>
                        <a:pt x="110" y="2"/>
                        <a:pt x="110" y="2"/>
                        <a:pt x="110" y="2"/>
                      </a:cubicBezTo>
                      <a:cubicBezTo>
                        <a:pt x="113" y="4"/>
                        <a:pt x="115" y="5"/>
                        <a:pt x="117" y="7"/>
                      </a:cubicBezTo>
                      <a:close/>
                    </a:path>
                  </a:pathLst>
                </a:custGeom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8" tIns="43349" rIns="86698" bIns="43349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" name="Freeform 8"/>
                <p:cNvSpPr/>
                <p:nvPr/>
              </p:nvSpPr>
              <p:spPr bwMode="auto">
                <a:xfrm>
                  <a:off x="2448901" y="1630972"/>
                  <a:ext cx="805199" cy="803695"/>
                </a:xfrm>
                <a:custGeom>
                  <a:avLst/>
                  <a:gdLst>
                    <a:gd name="T0" fmla="*/ 111 w 193"/>
                    <a:gd name="T1" fmla="*/ 8 h 193"/>
                    <a:gd name="T2" fmla="*/ 186 w 193"/>
                    <a:gd name="T3" fmla="*/ 83 h 193"/>
                    <a:gd name="T4" fmla="*/ 186 w 193"/>
                    <a:gd name="T5" fmla="*/ 110 h 193"/>
                    <a:gd name="T6" fmla="*/ 111 w 193"/>
                    <a:gd name="T7" fmla="*/ 185 h 193"/>
                    <a:gd name="T8" fmla="*/ 83 w 193"/>
                    <a:gd name="T9" fmla="*/ 185 h 193"/>
                    <a:gd name="T10" fmla="*/ 8 w 193"/>
                    <a:gd name="T11" fmla="*/ 110 h 193"/>
                    <a:gd name="T12" fmla="*/ 8 w 193"/>
                    <a:gd name="T13" fmla="*/ 83 h 193"/>
                    <a:gd name="T14" fmla="*/ 83 w 193"/>
                    <a:gd name="T15" fmla="*/ 8 h 193"/>
                    <a:gd name="T16" fmla="*/ 111 w 193"/>
                    <a:gd name="T17" fmla="*/ 8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3">
                      <a:moveTo>
                        <a:pt x="111" y="8"/>
                      </a:moveTo>
                      <a:cubicBezTo>
                        <a:pt x="186" y="83"/>
                        <a:pt x="186" y="83"/>
                        <a:pt x="186" y="83"/>
                      </a:cubicBezTo>
                      <a:cubicBezTo>
                        <a:pt x="193" y="90"/>
                        <a:pt x="193" y="103"/>
                        <a:pt x="186" y="110"/>
                      </a:cubicBezTo>
                      <a:cubicBezTo>
                        <a:pt x="111" y="185"/>
                        <a:pt x="111" y="185"/>
                        <a:pt x="111" y="185"/>
                      </a:cubicBezTo>
                      <a:cubicBezTo>
                        <a:pt x="103" y="193"/>
                        <a:pt x="91" y="193"/>
                        <a:pt x="83" y="185"/>
                      </a:cubicBezTo>
                      <a:cubicBezTo>
                        <a:pt x="8" y="110"/>
                        <a:pt x="8" y="110"/>
                        <a:pt x="8" y="110"/>
                      </a:cubicBezTo>
                      <a:cubicBezTo>
                        <a:pt x="0" y="103"/>
                        <a:pt x="0" y="90"/>
                        <a:pt x="8" y="83"/>
                      </a:cubicBezTo>
                      <a:cubicBezTo>
                        <a:pt x="83" y="8"/>
                        <a:pt x="83" y="8"/>
                        <a:pt x="83" y="8"/>
                      </a:cubicBezTo>
                      <a:cubicBezTo>
                        <a:pt x="91" y="0"/>
                        <a:pt x="103" y="0"/>
                        <a:pt x="111" y="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38" name="标题层"/>
              <p:cNvSpPr txBox="1"/>
              <p:nvPr/>
            </p:nvSpPr>
            <p:spPr bwMode="auto">
              <a:xfrm>
                <a:off x="4126818" y="1756621"/>
                <a:ext cx="617718" cy="654462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27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微软雅黑" pitchFamily="34" charset="-122"/>
                    <a:cs typeface="Arial" panose="020B0604020202020204" pitchFamily="34" charset="0"/>
                  </a:rPr>
                  <a:t>04</a:t>
                </a:r>
                <a:endParaRPr kumimoji="0" lang="zh-CN" altLang="en-US" sz="22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9" name="矩形 138"/>
            <p:cNvSpPr/>
            <p:nvPr/>
          </p:nvSpPr>
          <p:spPr>
            <a:xfrm>
              <a:off x="4211936" y="2492760"/>
              <a:ext cx="2832088" cy="5246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1705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潜心教书育人</a:t>
              </a:r>
            </a:p>
          </p:txBody>
        </p:sp>
      </p:grpSp>
      <p:grpSp>
        <p:nvGrpSpPr>
          <p:cNvPr id="140" name="组合 139"/>
          <p:cNvGrpSpPr/>
          <p:nvPr/>
        </p:nvGrpSpPr>
        <p:grpSpPr>
          <a:xfrm>
            <a:off x="681956" y="4229286"/>
            <a:ext cx="3433827" cy="633678"/>
            <a:chOff x="2987824" y="3217564"/>
            <a:chExt cx="4176464" cy="938362"/>
          </a:xfrm>
        </p:grpSpPr>
        <p:grpSp>
          <p:nvGrpSpPr>
            <p:cNvPr id="141" name="组合 140"/>
            <p:cNvGrpSpPr/>
            <p:nvPr/>
          </p:nvGrpSpPr>
          <p:grpSpPr>
            <a:xfrm>
              <a:off x="2987824" y="3217564"/>
              <a:ext cx="4176464" cy="938362"/>
              <a:chOff x="3707904" y="1549051"/>
              <a:chExt cx="4176464" cy="938362"/>
            </a:xfrm>
          </p:grpSpPr>
          <p:grpSp>
            <p:nvGrpSpPr>
              <p:cNvPr id="142" name="组合 141"/>
              <p:cNvGrpSpPr/>
              <p:nvPr/>
            </p:nvGrpSpPr>
            <p:grpSpPr>
              <a:xfrm>
                <a:off x="3707904" y="1549051"/>
                <a:ext cx="4176464" cy="938362"/>
                <a:chOff x="2123728" y="1563638"/>
                <a:chExt cx="4176464" cy="938362"/>
              </a:xfrm>
            </p:grpSpPr>
            <p:sp>
              <p:nvSpPr>
                <p:cNvPr id="143" name="圆角矩形 142"/>
                <p:cNvSpPr/>
                <p:nvPr/>
              </p:nvSpPr>
              <p:spPr>
                <a:xfrm>
                  <a:off x="2123728" y="1741320"/>
                  <a:ext cx="4176464" cy="582997"/>
                </a:xfrm>
                <a:prstGeom prst="roundRect">
                  <a:avLst/>
                </a:prstGeom>
                <a:solidFill>
                  <a:schemeClr val="accent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itchFamily="2" charset="-122"/>
                  </a:endParaRPr>
                </a:p>
              </p:txBody>
            </p:sp>
            <p:sp>
              <p:nvSpPr>
                <p:cNvPr id="144" name="Freeform 7"/>
                <p:cNvSpPr/>
                <p:nvPr/>
              </p:nvSpPr>
              <p:spPr bwMode="auto">
                <a:xfrm>
                  <a:off x="2378914" y="1563638"/>
                  <a:ext cx="945174" cy="938362"/>
                </a:xfrm>
                <a:custGeom>
                  <a:avLst/>
                  <a:gdLst>
                    <a:gd name="T0" fmla="*/ 117 w 200"/>
                    <a:gd name="T1" fmla="*/ 7 h 199"/>
                    <a:gd name="T2" fmla="*/ 193 w 200"/>
                    <a:gd name="T3" fmla="*/ 83 h 199"/>
                    <a:gd name="T4" fmla="*/ 195 w 200"/>
                    <a:gd name="T5" fmla="*/ 85 h 199"/>
                    <a:gd name="T6" fmla="*/ 199 w 200"/>
                    <a:gd name="T7" fmla="*/ 94 h 199"/>
                    <a:gd name="T8" fmla="*/ 199 w 200"/>
                    <a:gd name="T9" fmla="*/ 96 h 199"/>
                    <a:gd name="T10" fmla="*/ 198 w 200"/>
                    <a:gd name="T11" fmla="*/ 108 h 199"/>
                    <a:gd name="T12" fmla="*/ 197 w 200"/>
                    <a:gd name="T13" fmla="*/ 110 h 199"/>
                    <a:gd name="T14" fmla="*/ 192 w 200"/>
                    <a:gd name="T15" fmla="*/ 117 h 199"/>
                    <a:gd name="T16" fmla="*/ 116 w 200"/>
                    <a:gd name="T17" fmla="*/ 193 h 199"/>
                    <a:gd name="T18" fmla="*/ 114 w 200"/>
                    <a:gd name="T19" fmla="*/ 194 h 199"/>
                    <a:gd name="T20" fmla="*/ 106 w 200"/>
                    <a:gd name="T21" fmla="*/ 198 h 199"/>
                    <a:gd name="T22" fmla="*/ 103 w 200"/>
                    <a:gd name="T23" fmla="*/ 199 h 199"/>
                    <a:gd name="T24" fmla="*/ 92 w 200"/>
                    <a:gd name="T25" fmla="*/ 198 h 199"/>
                    <a:gd name="T26" fmla="*/ 90 w 200"/>
                    <a:gd name="T27" fmla="*/ 197 h 199"/>
                    <a:gd name="T28" fmla="*/ 83 w 200"/>
                    <a:gd name="T29" fmla="*/ 192 h 199"/>
                    <a:gd name="T30" fmla="*/ 7 w 200"/>
                    <a:gd name="T31" fmla="*/ 116 h 199"/>
                    <a:gd name="T32" fmla="*/ 5 w 200"/>
                    <a:gd name="T33" fmla="*/ 114 h 199"/>
                    <a:gd name="T34" fmla="*/ 1 w 200"/>
                    <a:gd name="T35" fmla="*/ 105 h 199"/>
                    <a:gd name="T36" fmla="*/ 1 w 200"/>
                    <a:gd name="T37" fmla="*/ 103 h 199"/>
                    <a:gd name="T38" fmla="*/ 2 w 200"/>
                    <a:gd name="T39" fmla="*/ 91 h 199"/>
                    <a:gd name="T40" fmla="*/ 3 w 200"/>
                    <a:gd name="T41" fmla="*/ 89 h 199"/>
                    <a:gd name="T42" fmla="*/ 7 w 200"/>
                    <a:gd name="T43" fmla="*/ 82 h 199"/>
                    <a:gd name="T44" fmla="*/ 83 w 200"/>
                    <a:gd name="T45" fmla="*/ 6 h 199"/>
                    <a:gd name="T46" fmla="*/ 85 w 200"/>
                    <a:gd name="T47" fmla="*/ 5 h 199"/>
                    <a:gd name="T48" fmla="*/ 94 w 200"/>
                    <a:gd name="T49" fmla="*/ 1 h 199"/>
                    <a:gd name="T50" fmla="*/ 96 w 200"/>
                    <a:gd name="T51" fmla="*/ 0 h 199"/>
                    <a:gd name="T52" fmla="*/ 108 w 200"/>
                    <a:gd name="T53" fmla="*/ 1 h 199"/>
                    <a:gd name="T54" fmla="*/ 110 w 200"/>
                    <a:gd name="T55" fmla="*/ 2 h 199"/>
                    <a:gd name="T56" fmla="*/ 117 w 200"/>
                    <a:gd name="T57" fmla="*/ 7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00" h="199">
                      <a:moveTo>
                        <a:pt x="117" y="7"/>
                      </a:moveTo>
                      <a:cubicBezTo>
                        <a:pt x="193" y="83"/>
                        <a:pt x="193" y="83"/>
                        <a:pt x="193" y="83"/>
                      </a:cubicBezTo>
                      <a:cubicBezTo>
                        <a:pt x="195" y="85"/>
                        <a:pt x="195" y="85"/>
                        <a:pt x="195" y="85"/>
                      </a:cubicBezTo>
                      <a:cubicBezTo>
                        <a:pt x="196" y="88"/>
                        <a:pt x="198" y="90"/>
                        <a:pt x="199" y="94"/>
                      </a:cubicBezTo>
                      <a:cubicBezTo>
                        <a:pt x="199" y="96"/>
                        <a:pt x="199" y="96"/>
                        <a:pt x="199" y="96"/>
                      </a:cubicBezTo>
                      <a:cubicBezTo>
                        <a:pt x="200" y="100"/>
                        <a:pt x="199" y="104"/>
                        <a:pt x="198" y="108"/>
                      </a:cubicBezTo>
                      <a:cubicBezTo>
                        <a:pt x="197" y="110"/>
                        <a:pt x="197" y="110"/>
                        <a:pt x="197" y="110"/>
                      </a:cubicBezTo>
                      <a:cubicBezTo>
                        <a:pt x="196" y="112"/>
                        <a:pt x="194" y="115"/>
                        <a:pt x="192" y="117"/>
                      </a:cubicBezTo>
                      <a:cubicBezTo>
                        <a:pt x="116" y="193"/>
                        <a:pt x="116" y="193"/>
                        <a:pt x="116" y="193"/>
                      </a:cubicBezTo>
                      <a:cubicBezTo>
                        <a:pt x="114" y="194"/>
                        <a:pt x="114" y="194"/>
                        <a:pt x="114" y="194"/>
                      </a:cubicBezTo>
                      <a:cubicBezTo>
                        <a:pt x="112" y="196"/>
                        <a:pt x="109" y="197"/>
                        <a:pt x="106" y="198"/>
                      </a:cubicBezTo>
                      <a:cubicBezTo>
                        <a:pt x="103" y="199"/>
                        <a:pt x="103" y="199"/>
                        <a:pt x="103" y="199"/>
                      </a:cubicBezTo>
                      <a:cubicBezTo>
                        <a:pt x="99" y="199"/>
                        <a:pt x="96" y="199"/>
                        <a:pt x="92" y="198"/>
                      </a:cubicBezTo>
                      <a:cubicBezTo>
                        <a:pt x="90" y="197"/>
                        <a:pt x="90" y="197"/>
                        <a:pt x="90" y="197"/>
                      </a:cubicBezTo>
                      <a:cubicBezTo>
                        <a:pt x="87" y="195"/>
                        <a:pt x="85" y="194"/>
                        <a:pt x="83" y="192"/>
                      </a:cubicBezTo>
                      <a:cubicBezTo>
                        <a:pt x="7" y="116"/>
                        <a:pt x="7" y="116"/>
                        <a:pt x="7" y="116"/>
                      </a:cubicBezTo>
                      <a:cubicBezTo>
                        <a:pt x="5" y="114"/>
                        <a:pt x="5" y="114"/>
                        <a:pt x="5" y="114"/>
                      </a:cubicBezTo>
                      <a:cubicBezTo>
                        <a:pt x="3" y="111"/>
                        <a:pt x="2" y="109"/>
                        <a:pt x="1" y="105"/>
                      </a:cubicBezTo>
                      <a:cubicBezTo>
                        <a:pt x="1" y="103"/>
                        <a:pt x="1" y="103"/>
                        <a:pt x="1" y="103"/>
                      </a:cubicBezTo>
                      <a:cubicBezTo>
                        <a:pt x="0" y="99"/>
                        <a:pt x="0" y="95"/>
                        <a:pt x="2" y="91"/>
                      </a:cubicBezTo>
                      <a:cubicBezTo>
                        <a:pt x="3" y="89"/>
                        <a:pt x="3" y="89"/>
                        <a:pt x="3" y="89"/>
                      </a:cubicBezTo>
                      <a:cubicBezTo>
                        <a:pt x="4" y="86"/>
                        <a:pt x="5" y="84"/>
                        <a:pt x="7" y="82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5" y="5"/>
                        <a:pt x="85" y="5"/>
                        <a:pt x="85" y="5"/>
                      </a:cubicBezTo>
                      <a:cubicBezTo>
                        <a:pt x="88" y="3"/>
                        <a:pt x="91" y="2"/>
                        <a:pt x="94" y="1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100" y="0"/>
                        <a:pt x="104" y="0"/>
                        <a:pt x="108" y="1"/>
                      </a:cubicBezTo>
                      <a:cubicBezTo>
                        <a:pt x="110" y="2"/>
                        <a:pt x="110" y="2"/>
                        <a:pt x="110" y="2"/>
                      </a:cubicBezTo>
                      <a:cubicBezTo>
                        <a:pt x="113" y="4"/>
                        <a:pt x="115" y="5"/>
                        <a:pt x="117" y="7"/>
                      </a:cubicBezTo>
                      <a:close/>
                    </a:path>
                  </a:pathLst>
                </a:custGeom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8" tIns="43349" rIns="86698" bIns="43349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" name="Freeform 8"/>
                <p:cNvSpPr/>
                <p:nvPr/>
              </p:nvSpPr>
              <p:spPr bwMode="auto">
                <a:xfrm>
                  <a:off x="2448901" y="1630972"/>
                  <a:ext cx="805199" cy="803695"/>
                </a:xfrm>
                <a:custGeom>
                  <a:avLst/>
                  <a:gdLst>
                    <a:gd name="T0" fmla="*/ 111 w 193"/>
                    <a:gd name="T1" fmla="*/ 8 h 193"/>
                    <a:gd name="T2" fmla="*/ 186 w 193"/>
                    <a:gd name="T3" fmla="*/ 83 h 193"/>
                    <a:gd name="T4" fmla="*/ 186 w 193"/>
                    <a:gd name="T5" fmla="*/ 110 h 193"/>
                    <a:gd name="T6" fmla="*/ 111 w 193"/>
                    <a:gd name="T7" fmla="*/ 185 h 193"/>
                    <a:gd name="T8" fmla="*/ 83 w 193"/>
                    <a:gd name="T9" fmla="*/ 185 h 193"/>
                    <a:gd name="T10" fmla="*/ 8 w 193"/>
                    <a:gd name="T11" fmla="*/ 110 h 193"/>
                    <a:gd name="T12" fmla="*/ 8 w 193"/>
                    <a:gd name="T13" fmla="*/ 83 h 193"/>
                    <a:gd name="T14" fmla="*/ 83 w 193"/>
                    <a:gd name="T15" fmla="*/ 8 h 193"/>
                    <a:gd name="T16" fmla="*/ 111 w 193"/>
                    <a:gd name="T17" fmla="*/ 8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3">
                      <a:moveTo>
                        <a:pt x="111" y="8"/>
                      </a:moveTo>
                      <a:cubicBezTo>
                        <a:pt x="186" y="83"/>
                        <a:pt x="186" y="83"/>
                        <a:pt x="186" y="83"/>
                      </a:cubicBezTo>
                      <a:cubicBezTo>
                        <a:pt x="193" y="90"/>
                        <a:pt x="193" y="103"/>
                        <a:pt x="186" y="110"/>
                      </a:cubicBezTo>
                      <a:cubicBezTo>
                        <a:pt x="111" y="185"/>
                        <a:pt x="111" y="185"/>
                        <a:pt x="111" y="185"/>
                      </a:cubicBezTo>
                      <a:cubicBezTo>
                        <a:pt x="103" y="193"/>
                        <a:pt x="91" y="193"/>
                        <a:pt x="83" y="185"/>
                      </a:cubicBezTo>
                      <a:cubicBezTo>
                        <a:pt x="8" y="110"/>
                        <a:pt x="8" y="110"/>
                        <a:pt x="8" y="110"/>
                      </a:cubicBezTo>
                      <a:cubicBezTo>
                        <a:pt x="0" y="103"/>
                        <a:pt x="0" y="90"/>
                        <a:pt x="8" y="83"/>
                      </a:cubicBezTo>
                      <a:cubicBezTo>
                        <a:pt x="83" y="8"/>
                        <a:pt x="83" y="8"/>
                        <a:pt x="83" y="8"/>
                      </a:cubicBezTo>
                      <a:cubicBezTo>
                        <a:pt x="91" y="0"/>
                        <a:pt x="103" y="0"/>
                        <a:pt x="111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46" name="标题层"/>
              <p:cNvSpPr txBox="1"/>
              <p:nvPr/>
            </p:nvSpPr>
            <p:spPr bwMode="auto">
              <a:xfrm>
                <a:off x="4126818" y="1756621"/>
                <a:ext cx="617718" cy="654462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27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微软雅黑" pitchFamily="34" charset="-122"/>
                    <a:cs typeface="Arial" panose="020B0604020202020204" pitchFamily="34" charset="0"/>
                  </a:rPr>
                  <a:t>05</a:t>
                </a:r>
                <a:endParaRPr kumimoji="0" lang="zh-CN" altLang="en-US" sz="22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7" name="矩形 146"/>
            <p:cNvSpPr/>
            <p:nvPr/>
          </p:nvSpPr>
          <p:spPr>
            <a:xfrm>
              <a:off x="4188184" y="3441890"/>
              <a:ext cx="2832088" cy="5246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1705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关心爱护学生</a:t>
              </a:r>
            </a:p>
          </p:txBody>
        </p:sp>
      </p:grpSp>
      <p:grpSp>
        <p:nvGrpSpPr>
          <p:cNvPr id="148" name="组合 147"/>
          <p:cNvGrpSpPr/>
          <p:nvPr/>
        </p:nvGrpSpPr>
        <p:grpSpPr>
          <a:xfrm>
            <a:off x="5003554" y="3512066"/>
            <a:ext cx="3433827" cy="633678"/>
            <a:chOff x="2987824" y="2266652"/>
            <a:chExt cx="4176464" cy="938362"/>
          </a:xfrm>
        </p:grpSpPr>
        <p:grpSp>
          <p:nvGrpSpPr>
            <p:cNvPr id="149" name="组合 148"/>
            <p:cNvGrpSpPr/>
            <p:nvPr/>
          </p:nvGrpSpPr>
          <p:grpSpPr>
            <a:xfrm>
              <a:off x="2987824" y="2266652"/>
              <a:ext cx="4176464" cy="938362"/>
              <a:chOff x="3707904" y="1549051"/>
              <a:chExt cx="4176464" cy="938362"/>
            </a:xfrm>
          </p:grpSpPr>
          <p:grpSp>
            <p:nvGrpSpPr>
              <p:cNvPr id="150" name="组合 149"/>
              <p:cNvGrpSpPr/>
              <p:nvPr/>
            </p:nvGrpSpPr>
            <p:grpSpPr>
              <a:xfrm>
                <a:off x="3707904" y="1549051"/>
                <a:ext cx="4176464" cy="938362"/>
                <a:chOff x="2123728" y="1563638"/>
                <a:chExt cx="4176464" cy="938362"/>
              </a:xfrm>
            </p:grpSpPr>
            <p:sp>
              <p:nvSpPr>
                <p:cNvPr id="151" name="圆角矩形 150"/>
                <p:cNvSpPr/>
                <p:nvPr/>
              </p:nvSpPr>
              <p:spPr>
                <a:xfrm>
                  <a:off x="2123728" y="1741320"/>
                  <a:ext cx="4176464" cy="582997"/>
                </a:xfrm>
                <a:prstGeom prst="roundRect">
                  <a:avLst/>
                </a:prstGeom>
                <a:solidFill>
                  <a:schemeClr val="accent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itchFamily="2" charset="-122"/>
                  </a:endParaRPr>
                </a:p>
              </p:txBody>
            </p:sp>
            <p:sp>
              <p:nvSpPr>
                <p:cNvPr id="152" name="Freeform 7"/>
                <p:cNvSpPr/>
                <p:nvPr/>
              </p:nvSpPr>
              <p:spPr bwMode="auto">
                <a:xfrm>
                  <a:off x="2378914" y="1563638"/>
                  <a:ext cx="945174" cy="938362"/>
                </a:xfrm>
                <a:custGeom>
                  <a:avLst/>
                  <a:gdLst>
                    <a:gd name="T0" fmla="*/ 117 w 200"/>
                    <a:gd name="T1" fmla="*/ 7 h 199"/>
                    <a:gd name="T2" fmla="*/ 193 w 200"/>
                    <a:gd name="T3" fmla="*/ 83 h 199"/>
                    <a:gd name="T4" fmla="*/ 195 w 200"/>
                    <a:gd name="T5" fmla="*/ 85 h 199"/>
                    <a:gd name="T6" fmla="*/ 199 w 200"/>
                    <a:gd name="T7" fmla="*/ 94 h 199"/>
                    <a:gd name="T8" fmla="*/ 199 w 200"/>
                    <a:gd name="T9" fmla="*/ 96 h 199"/>
                    <a:gd name="T10" fmla="*/ 198 w 200"/>
                    <a:gd name="T11" fmla="*/ 108 h 199"/>
                    <a:gd name="T12" fmla="*/ 197 w 200"/>
                    <a:gd name="T13" fmla="*/ 110 h 199"/>
                    <a:gd name="T14" fmla="*/ 192 w 200"/>
                    <a:gd name="T15" fmla="*/ 117 h 199"/>
                    <a:gd name="T16" fmla="*/ 116 w 200"/>
                    <a:gd name="T17" fmla="*/ 193 h 199"/>
                    <a:gd name="T18" fmla="*/ 114 w 200"/>
                    <a:gd name="T19" fmla="*/ 194 h 199"/>
                    <a:gd name="T20" fmla="*/ 106 w 200"/>
                    <a:gd name="T21" fmla="*/ 198 h 199"/>
                    <a:gd name="T22" fmla="*/ 103 w 200"/>
                    <a:gd name="T23" fmla="*/ 199 h 199"/>
                    <a:gd name="T24" fmla="*/ 92 w 200"/>
                    <a:gd name="T25" fmla="*/ 198 h 199"/>
                    <a:gd name="T26" fmla="*/ 90 w 200"/>
                    <a:gd name="T27" fmla="*/ 197 h 199"/>
                    <a:gd name="T28" fmla="*/ 83 w 200"/>
                    <a:gd name="T29" fmla="*/ 192 h 199"/>
                    <a:gd name="T30" fmla="*/ 7 w 200"/>
                    <a:gd name="T31" fmla="*/ 116 h 199"/>
                    <a:gd name="T32" fmla="*/ 5 w 200"/>
                    <a:gd name="T33" fmla="*/ 114 h 199"/>
                    <a:gd name="T34" fmla="*/ 1 w 200"/>
                    <a:gd name="T35" fmla="*/ 105 h 199"/>
                    <a:gd name="T36" fmla="*/ 1 w 200"/>
                    <a:gd name="T37" fmla="*/ 103 h 199"/>
                    <a:gd name="T38" fmla="*/ 2 w 200"/>
                    <a:gd name="T39" fmla="*/ 91 h 199"/>
                    <a:gd name="T40" fmla="*/ 3 w 200"/>
                    <a:gd name="T41" fmla="*/ 89 h 199"/>
                    <a:gd name="T42" fmla="*/ 7 w 200"/>
                    <a:gd name="T43" fmla="*/ 82 h 199"/>
                    <a:gd name="T44" fmla="*/ 83 w 200"/>
                    <a:gd name="T45" fmla="*/ 6 h 199"/>
                    <a:gd name="T46" fmla="*/ 85 w 200"/>
                    <a:gd name="T47" fmla="*/ 5 h 199"/>
                    <a:gd name="T48" fmla="*/ 94 w 200"/>
                    <a:gd name="T49" fmla="*/ 1 h 199"/>
                    <a:gd name="T50" fmla="*/ 96 w 200"/>
                    <a:gd name="T51" fmla="*/ 0 h 199"/>
                    <a:gd name="T52" fmla="*/ 108 w 200"/>
                    <a:gd name="T53" fmla="*/ 1 h 199"/>
                    <a:gd name="T54" fmla="*/ 110 w 200"/>
                    <a:gd name="T55" fmla="*/ 2 h 199"/>
                    <a:gd name="T56" fmla="*/ 117 w 200"/>
                    <a:gd name="T57" fmla="*/ 7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00" h="199">
                      <a:moveTo>
                        <a:pt x="117" y="7"/>
                      </a:moveTo>
                      <a:cubicBezTo>
                        <a:pt x="193" y="83"/>
                        <a:pt x="193" y="83"/>
                        <a:pt x="193" y="83"/>
                      </a:cubicBezTo>
                      <a:cubicBezTo>
                        <a:pt x="195" y="85"/>
                        <a:pt x="195" y="85"/>
                        <a:pt x="195" y="85"/>
                      </a:cubicBezTo>
                      <a:cubicBezTo>
                        <a:pt x="196" y="88"/>
                        <a:pt x="198" y="90"/>
                        <a:pt x="199" y="94"/>
                      </a:cubicBezTo>
                      <a:cubicBezTo>
                        <a:pt x="199" y="96"/>
                        <a:pt x="199" y="96"/>
                        <a:pt x="199" y="96"/>
                      </a:cubicBezTo>
                      <a:cubicBezTo>
                        <a:pt x="200" y="100"/>
                        <a:pt x="199" y="104"/>
                        <a:pt x="198" y="108"/>
                      </a:cubicBezTo>
                      <a:cubicBezTo>
                        <a:pt x="197" y="110"/>
                        <a:pt x="197" y="110"/>
                        <a:pt x="197" y="110"/>
                      </a:cubicBezTo>
                      <a:cubicBezTo>
                        <a:pt x="196" y="112"/>
                        <a:pt x="194" y="115"/>
                        <a:pt x="192" y="117"/>
                      </a:cubicBezTo>
                      <a:cubicBezTo>
                        <a:pt x="116" y="193"/>
                        <a:pt x="116" y="193"/>
                        <a:pt x="116" y="193"/>
                      </a:cubicBezTo>
                      <a:cubicBezTo>
                        <a:pt x="114" y="194"/>
                        <a:pt x="114" y="194"/>
                        <a:pt x="114" y="194"/>
                      </a:cubicBezTo>
                      <a:cubicBezTo>
                        <a:pt x="112" y="196"/>
                        <a:pt x="109" y="197"/>
                        <a:pt x="106" y="198"/>
                      </a:cubicBezTo>
                      <a:cubicBezTo>
                        <a:pt x="103" y="199"/>
                        <a:pt x="103" y="199"/>
                        <a:pt x="103" y="199"/>
                      </a:cubicBezTo>
                      <a:cubicBezTo>
                        <a:pt x="99" y="199"/>
                        <a:pt x="96" y="199"/>
                        <a:pt x="92" y="198"/>
                      </a:cubicBezTo>
                      <a:cubicBezTo>
                        <a:pt x="90" y="197"/>
                        <a:pt x="90" y="197"/>
                        <a:pt x="90" y="197"/>
                      </a:cubicBezTo>
                      <a:cubicBezTo>
                        <a:pt x="87" y="195"/>
                        <a:pt x="85" y="194"/>
                        <a:pt x="83" y="192"/>
                      </a:cubicBezTo>
                      <a:cubicBezTo>
                        <a:pt x="7" y="116"/>
                        <a:pt x="7" y="116"/>
                        <a:pt x="7" y="116"/>
                      </a:cubicBezTo>
                      <a:cubicBezTo>
                        <a:pt x="5" y="114"/>
                        <a:pt x="5" y="114"/>
                        <a:pt x="5" y="114"/>
                      </a:cubicBezTo>
                      <a:cubicBezTo>
                        <a:pt x="3" y="111"/>
                        <a:pt x="2" y="109"/>
                        <a:pt x="1" y="105"/>
                      </a:cubicBezTo>
                      <a:cubicBezTo>
                        <a:pt x="1" y="103"/>
                        <a:pt x="1" y="103"/>
                        <a:pt x="1" y="103"/>
                      </a:cubicBezTo>
                      <a:cubicBezTo>
                        <a:pt x="0" y="99"/>
                        <a:pt x="0" y="95"/>
                        <a:pt x="2" y="91"/>
                      </a:cubicBezTo>
                      <a:cubicBezTo>
                        <a:pt x="3" y="89"/>
                        <a:pt x="3" y="89"/>
                        <a:pt x="3" y="89"/>
                      </a:cubicBezTo>
                      <a:cubicBezTo>
                        <a:pt x="4" y="86"/>
                        <a:pt x="5" y="84"/>
                        <a:pt x="7" y="82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5" y="5"/>
                        <a:pt x="85" y="5"/>
                        <a:pt x="85" y="5"/>
                      </a:cubicBezTo>
                      <a:cubicBezTo>
                        <a:pt x="88" y="3"/>
                        <a:pt x="91" y="2"/>
                        <a:pt x="94" y="1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100" y="0"/>
                        <a:pt x="104" y="0"/>
                        <a:pt x="108" y="1"/>
                      </a:cubicBezTo>
                      <a:cubicBezTo>
                        <a:pt x="110" y="2"/>
                        <a:pt x="110" y="2"/>
                        <a:pt x="110" y="2"/>
                      </a:cubicBezTo>
                      <a:cubicBezTo>
                        <a:pt x="113" y="4"/>
                        <a:pt x="115" y="5"/>
                        <a:pt x="117" y="7"/>
                      </a:cubicBezTo>
                      <a:close/>
                    </a:path>
                  </a:pathLst>
                </a:custGeom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8" tIns="43349" rIns="86698" bIns="43349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" name="Freeform 8"/>
                <p:cNvSpPr/>
                <p:nvPr/>
              </p:nvSpPr>
              <p:spPr bwMode="auto">
                <a:xfrm>
                  <a:off x="2448901" y="1630972"/>
                  <a:ext cx="805199" cy="803695"/>
                </a:xfrm>
                <a:custGeom>
                  <a:avLst/>
                  <a:gdLst>
                    <a:gd name="T0" fmla="*/ 111 w 193"/>
                    <a:gd name="T1" fmla="*/ 8 h 193"/>
                    <a:gd name="T2" fmla="*/ 186 w 193"/>
                    <a:gd name="T3" fmla="*/ 83 h 193"/>
                    <a:gd name="T4" fmla="*/ 186 w 193"/>
                    <a:gd name="T5" fmla="*/ 110 h 193"/>
                    <a:gd name="T6" fmla="*/ 111 w 193"/>
                    <a:gd name="T7" fmla="*/ 185 h 193"/>
                    <a:gd name="T8" fmla="*/ 83 w 193"/>
                    <a:gd name="T9" fmla="*/ 185 h 193"/>
                    <a:gd name="T10" fmla="*/ 8 w 193"/>
                    <a:gd name="T11" fmla="*/ 110 h 193"/>
                    <a:gd name="T12" fmla="*/ 8 w 193"/>
                    <a:gd name="T13" fmla="*/ 83 h 193"/>
                    <a:gd name="T14" fmla="*/ 83 w 193"/>
                    <a:gd name="T15" fmla="*/ 8 h 193"/>
                    <a:gd name="T16" fmla="*/ 111 w 193"/>
                    <a:gd name="T17" fmla="*/ 8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3">
                      <a:moveTo>
                        <a:pt x="111" y="8"/>
                      </a:moveTo>
                      <a:cubicBezTo>
                        <a:pt x="186" y="83"/>
                        <a:pt x="186" y="83"/>
                        <a:pt x="186" y="83"/>
                      </a:cubicBezTo>
                      <a:cubicBezTo>
                        <a:pt x="193" y="90"/>
                        <a:pt x="193" y="103"/>
                        <a:pt x="186" y="110"/>
                      </a:cubicBezTo>
                      <a:cubicBezTo>
                        <a:pt x="111" y="185"/>
                        <a:pt x="111" y="185"/>
                        <a:pt x="111" y="185"/>
                      </a:cubicBezTo>
                      <a:cubicBezTo>
                        <a:pt x="103" y="193"/>
                        <a:pt x="91" y="193"/>
                        <a:pt x="83" y="185"/>
                      </a:cubicBezTo>
                      <a:cubicBezTo>
                        <a:pt x="8" y="110"/>
                        <a:pt x="8" y="110"/>
                        <a:pt x="8" y="110"/>
                      </a:cubicBezTo>
                      <a:cubicBezTo>
                        <a:pt x="0" y="103"/>
                        <a:pt x="0" y="90"/>
                        <a:pt x="8" y="83"/>
                      </a:cubicBezTo>
                      <a:cubicBezTo>
                        <a:pt x="83" y="8"/>
                        <a:pt x="83" y="8"/>
                        <a:pt x="83" y="8"/>
                      </a:cubicBezTo>
                      <a:cubicBezTo>
                        <a:pt x="91" y="0"/>
                        <a:pt x="103" y="0"/>
                        <a:pt x="111" y="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54" name="标题层"/>
              <p:cNvSpPr txBox="1"/>
              <p:nvPr/>
            </p:nvSpPr>
            <p:spPr bwMode="auto">
              <a:xfrm>
                <a:off x="4126818" y="1756621"/>
                <a:ext cx="617718" cy="654462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27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微软雅黑" pitchFamily="34" charset="-122"/>
                    <a:cs typeface="Arial" panose="020B0604020202020204" pitchFamily="34" charset="0"/>
                  </a:rPr>
                  <a:t>09</a:t>
                </a:r>
                <a:endParaRPr kumimoji="0" lang="zh-CN" altLang="en-US" sz="22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5" name="矩形 154"/>
            <p:cNvSpPr/>
            <p:nvPr/>
          </p:nvSpPr>
          <p:spPr>
            <a:xfrm>
              <a:off x="4207952" y="2492948"/>
              <a:ext cx="2832088" cy="5246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1705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坚持廉洁自律</a:t>
              </a:r>
            </a:p>
          </p:txBody>
        </p:sp>
      </p:grpSp>
      <p:grpSp>
        <p:nvGrpSpPr>
          <p:cNvPr id="156" name="组合 155"/>
          <p:cNvGrpSpPr/>
          <p:nvPr/>
        </p:nvGrpSpPr>
        <p:grpSpPr>
          <a:xfrm>
            <a:off x="5003554" y="4229286"/>
            <a:ext cx="3433827" cy="633678"/>
            <a:chOff x="2987824" y="3217564"/>
            <a:chExt cx="4176464" cy="938362"/>
          </a:xfrm>
        </p:grpSpPr>
        <p:grpSp>
          <p:nvGrpSpPr>
            <p:cNvPr id="157" name="组合 156"/>
            <p:cNvGrpSpPr/>
            <p:nvPr/>
          </p:nvGrpSpPr>
          <p:grpSpPr>
            <a:xfrm>
              <a:off x="2987824" y="3217564"/>
              <a:ext cx="4176464" cy="938362"/>
              <a:chOff x="3707904" y="1549051"/>
              <a:chExt cx="4176464" cy="938362"/>
            </a:xfrm>
          </p:grpSpPr>
          <p:grpSp>
            <p:nvGrpSpPr>
              <p:cNvPr id="158" name="组合 157"/>
              <p:cNvGrpSpPr/>
              <p:nvPr/>
            </p:nvGrpSpPr>
            <p:grpSpPr>
              <a:xfrm>
                <a:off x="3707904" y="1549051"/>
                <a:ext cx="4176464" cy="938362"/>
                <a:chOff x="2123728" y="1563638"/>
                <a:chExt cx="4176464" cy="938362"/>
              </a:xfrm>
            </p:grpSpPr>
            <p:sp>
              <p:nvSpPr>
                <p:cNvPr id="159" name="圆角矩形 158"/>
                <p:cNvSpPr/>
                <p:nvPr/>
              </p:nvSpPr>
              <p:spPr>
                <a:xfrm>
                  <a:off x="2123728" y="1741320"/>
                  <a:ext cx="4176464" cy="582997"/>
                </a:xfrm>
                <a:prstGeom prst="roundRect">
                  <a:avLst/>
                </a:prstGeom>
                <a:solidFill>
                  <a:schemeClr val="accent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itchFamily="2" charset="-122"/>
                  </a:endParaRPr>
                </a:p>
              </p:txBody>
            </p:sp>
            <p:sp>
              <p:nvSpPr>
                <p:cNvPr id="160" name="Freeform 7"/>
                <p:cNvSpPr/>
                <p:nvPr/>
              </p:nvSpPr>
              <p:spPr bwMode="auto">
                <a:xfrm>
                  <a:off x="2378914" y="1563638"/>
                  <a:ext cx="945174" cy="938362"/>
                </a:xfrm>
                <a:custGeom>
                  <a:avLst/>
                  <a:gdLst>
                    <a:gd name="T0" fmla="*/ 117 w 200"/>
                    <a:gd name="T1" fmla="*/ 7 h 199"/>
                    <a:gd name="T2" fmla="*/ 193 w 200"/>
                    <a:gd name="T3" fmla="*/ 83 h 199"/>
                    <a:gd name="T4" fmla="*/ 195 w 200"/>
                    <a:gd name="T5" fmla="*/ 85 h 199"/>
                    <a:gd name="T6" fmla="*/ 199 w 200"/>
                    <a:gd name="T7" fmla="*/ 94 h 199"/>
                    <a:gd name="T8" fmla="*/ 199 w 200"/>
                    <a:gd name="T9" fmla="*/ 96 h 199"/>
                    <a:gd name="T10" fmla="*/ 198 w 200"/>
                    <a:gd name="T11" fmla="*/ 108 h 199"/>
                    <a:gd name="T12" fmla="*/ 197 w 200"/>
                    <a:gd name="T13" fmla="*/ 110 h 199"/>
                    <a:gd name="T14" fmla="*/ 192 w 200"/>
                    <a:gd name="T15" fmla="*/ 117 h 199"/>
                    <a:gd name="T16" fmla="*/ 116 w 200"/>
                    <a:gd name="T17" fmla="*/ 193 h 199"/>
                    <a:gd name="T18" fmla="*/ 114 w 200"/>
                    <a:gd name="T19" fmla="*/ 194 h 199"/>
                    <a:gd name="T20" fmla="*/ 106 w 200"/>
                    <a:gd name="T21" fmla="*/ 198 h 199"/>
                    <a:gd name="T22" fmla="*/ 103 w 200"/>
                    <a:gd name="T23" fmla="*/ 199 h 199"/>
                    <a:gd name="T24" fmla="*/ 92 w 200"/>
                    <a:gd name="T25" fmla="*/ 198 h 199"/>
                    <a:gd name="T26" fmla="*/ 90 w 200"/>
                    <a:gd name="T27" fmla="*/ 197 h 199"/>
                    <a:gd name="T28" fmla="*/ 83 w 200"/>
                    <a:gd name="T29" fmla="*/ 192 h 199"/>
                    <a:gd name="T30" fmla="*/ 7 w 200"/>
                    <a:gd name="T31" fmla="*/ 116 h 199"/>
                    <a:gd name="T32" fmla="*/ 5 w 200"/>
                    <a:gd name="T33" fmla="*/ 114 h 199"/>
                    <a:gd name="T34" fmla="*/ 1 w 200"/>
                    <a:gd name="T35" fmla="*/ 105 h 199"/>
                    <a:gd name="T36" fmla="*/ 1 w 200"/>
                    <a:gd name="T37" fmla="*/ 103 h 199"/>
                    <a:gd name="T38" fmla="*/ 2 w 200"/>
                    <a:gd name="T39" fmla="*/ 91 h 199"/>
                    <a:gd name="T40" fmla="*/ 3 w 200"/>
                    <a:gd name="T41" fmla="*/ 89 h 199"/>
                    <a:gd name="T42" fmla="*/ 7 w 200"/>
                    <a:gd name="T43" fmla="*/ 82 h 199"/>
                    <a:gd name="T44" fmla="*/ 83 w 200"/>
                    <a:gd name="T45" fmla="*/ 6 h 199"/>
                    <a:gd name="T46" fmla="*/ 85 w 200"/>
                    <a:gd name="T47" fmla="*/ 5 h 199"/>
                    <a:gd name="T48" fmla="*/ 94 w 200"/>
                    <a:gd name="T49" fmla="*/ 1 h 199"/>
                    <a:gd name="T50" fmla="*/ 96 w 200"/>
                    <a:gd name="T51" fmla="*/ 0 h 199"/>
                    <a:gd name="T52" fmla="*/ 108 w 200"/>
                    <a:gd name="T53" fmla="*/ 1 h 199"/>
                    <a:gd name="T54" fmla="*/ 110 w 200"/>
                    <a:gd name="T55" fmla="*/ 2 h 199"/>
                    <a:gd name="T56" fmla="*/ 117 w 200"/>
                    <a:gd name="T57" fmla="*/ 7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00" h="199">
                      <a:moveTo>
                        <a:pt x="117" y="7"/>
                      </a:moveTo>
                      <a:cubicBezTo>
                        <a:pt x="193" y="83"/>
                        <a:pt x="193" y="83"/>
                        <a:pt x="193" y="83"/>
                      </a:cubicBezTo>
                      <a:cubicBezTo>
                        <a:pt x="195" y="85"/>
                        <a:pt x="195" y="85"/>
                        <a:pt x="195" y="85"/>
                      </a:cubicBezTo>
                      <a:cubicBezTo>
                        <a:pt x="196" y="88"/>
                        <a:pt x="198" y="90"/>
                        <a:pt x="199" y="94"/>
                      </a:cubicBezTo>
                      <a:cubicBezTo>
                        <a:pt x="199" y="96"/>
                        <a:pt x="199" y="96"/>
                        <a:pt x="199" y="96"/>
                      </a:cubicBezTo>
                      <a:cubicBezTo>
                        <a:pt x="200" y="100"/>
                        <a:pt x="199" y="104"/>
                        <a:pt x="198" y="108"/>
                      </a:cubicBezTo>
                      <a:cubicBezTo>
                        <a:pt x="197" y="110"/>
                        <a:pt x="197" y="110"/>
                        <a:pt x="197" y="110"/>
                      </a:cubicBezTo>
                      <a:cubicBezTo>
                        <a:pt x="196" y="112"/>
                        <a:pt x="194" y="115"/>
                        <a:pt x="192" y="117"/>
                      </a:cubicBezTo>
                      <a:cubicBezTo>
                        <a:pt x="116" y="193"/>
                        <a:pt x="116" y="193"/>
                        <a:pt x="116" y="193"/>
                      </a:cubicBezTo>
                      <a:cubicBezTo>
                        <a:pt x="114" y="194"/>
                        <a:pt x="114" y="194"/>
                        <a:pt x="114" y="194"/>
                      </a:cubicBezTo>
                      <a:cubicBezTo>
                        <a:pt x="112" y="196"/>
                        <a:pt x="109" y="197"/>
                        <a:pt x="106" y="198"/>
                      </a:cubicBezTo>
                      <a:cubicBezTo>
                        <a:pt x="103" y="199"/>
                        <a:pt x="103" y="199"/>
                        <a:pt x="103" y="199"/>
                      </a:cubicBezTo>
                      <a:cubicBezTo>
                        <a:pt x="99" y="199"/>
                        <a:pt x="96" y="199"/>
                        <a:pt x="92" y="198"/>
                      </a:cubicBezTo>
                      <a:cubicBezTo>
                        <a:pt x="90" y="197"/>
                        <a:pt x="90" y="197"/>
                        <a:pt x="90" y="197"/>
                      </a:cubicBezTo>
                      <a:cubicBezTo>
                        <a:pt x="87" y="195"/>
                        <a:pt x="85" y="194"/>
                        <a:pt x="83" y="192"/>
                      </a:cubicBezTo>
                      <a:cubicBezTo>
                        <a:pt x="7" y="116"/>
                        <a:pt x="7" y="116"/>
                        <a:pt x="7" y="116"/>
                      </a:cubicBezTo>
                      <a:cubicBezTo>
                        <a:pt x="5" y="114"/>
                        <a:pt x="5" y="114"/>
                        <a:pt x="5" y="114"/>
                      </a:cubicBezTo>
                      <a:cubicBezTo>
                        <a:pt x="3" y="111"/>
                        <a:pt x="2" y="109"/>
                        <a:pt x="1" y="105"/>
                      </a:cubicBezTo>
                      <a:cubicBezTo>
                        <a:pt x="1" y="103"/>
                        <a:pt x="1" y="103"/>
                        <a:pt x="1" y="103"/>
                      </a:cubicBezTo>
                      <a:cubicBezTo>
                        <a:pt x="0" y="99"/>
                        <a:pt x="0" y="95"/>
                        <a:pt x="2" y="91"/>
                      </a:cubicBezTo>
                      <a:cubicBezTo>
                        <a:pt x="3" y="89"/>
                        <a:pt x="3" y="89"/>
                        <a:pt x="3" y="89"/>
                      </a:cubicBezTo>
                      <a:cubicBezTo>
                        <a:pt x="4" y="86"/>
                        <a:pt x="5" y="84"/>
                        <a:pt x="7" y="82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5" y="5"/>
                        <a:pt x="85" y="5"/>
                        <a:pt x="85" y="5"/>
                      </a:cubicBezTo>
                      <a:cubicBezTo>
                        <a:pt x="88" y="3"/>
                        <a:pt x="91" y="2"/>
                        <a:pt x="94" y="1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100" y="0"/>
                        <a:pt x="104" y="0"/>
                        <a:pt x="108" y="1"/>
                      </a:cubicBezTo>
                      <a:cubicBezTo>
                        <a:pt x="110" y="2"/>
                        <a:pt x="110" y="2"/>
                        <a:pt x="110" y="2"/>
                      </a:cubicBezTo>
                      <a:cubicBezTo>
                        <a:pt x="113" y="4"/>
                        <a:pt x="115" y="5"/>
                        <a:pt x="117" y="7"/>
                      </a:cubicBezTo>
                      <a:close/>
                    </a:path>
                  </a:pathLst>
                </a:custGeom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86698" tIns="43349" rIns="86698" bIns="43349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" name="Freeform 8"/>
                <p:cNvSpPr/>
                <p:nvPr/>
              </p:nvSpPr>
              <p:spPr bwMode="auto">
                <a:xfrm>
                  <a:off x="2448901" y="1630972"/>
                  <a:ext cx="805199" cy="803695"/>
                </a:xfrm>
                <a:custGeom>
                  <a:avLst/>
                  <a:gdLst>
                    <a:gd name="T0" fmla="*/ 111 w 193"/>
                    <a:gd name="T1" fmla="*/ 8 h 193"/>
                    <a:gd name="T2" fmla="*/ 186 w 193"/>
                    <a:gd name="T3" fmla="*/ 83 h 193"/>
                    <a:gd name="T4" fmla="*/ 186 w 193"/>
                    <a:gd name="T5" fmla="*/ 110 h 193"/>
                    <a:gd name="T6" fmla="*/ 111 w 193"/>
                    <a:gd name="T7" fmla="*/ 185 h 193"/>
                    <a:gd name="T8" fmla="*/ 83 w 193"/>
                    <a:gd name="T9" fmla="*/ 185 h 193"/>
                    <a:gd name="T10" fmla="*/ 8 w 193"/>
                    <a:gd name="T11" fmla="*/ 110 h 193"/>
                    <a:gd name="T12" fmla="*/ 8 w 193"/>
                    <a:gd name="T13" fmla="*/ 83 h 193"/>
                    <a:gd name="T14" fmla="*/ 83 w 193"/>
                    <a:gd name="T15" fmla="*/ 8 h 193"/>
                    <a:gd name="T16" fmla="*/ 111 w 193"/>
                    <a:gd name="T17" fmla="*/ 8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3">
                      <a:moveTo>
                        <a:pt x="111" y="8"/>
                      </a:moveTo>
                      <a:cubicBezTo>
                        <a:pt x="186" y="83"/>
                        <a:pt x="186" y="83"/>
                        <a:pt x="186" y="83"/>
                      </a:cubicBezTo>
                      <a:cubicBezTo>
                        <a:pt x="193" y="90"/>
                        <a:pt x="193" y="103"/>
                        <a:pt x="186" y="110"/>
                      </a:cubicBezTo>
                      <a:cubicBezTo>
                        <a:pt x="111" y="185"/>
                        <a:pt x="111" y="185"/>
                        <a:pt x="111" y="185"/>
                      </a:cubicBezTo>
                      <a:cubicBezTo>
                        <a:pt x="103" y="193"/>
                        <a:pt x="91" y="193"/>
                        <a:pt x="83" y="185"/>
                      </a:cubicBezTo>
                      <a:cubicBezTo>
                        <a:pt x="8" y="110"/>
                        <a:pt x="8" y="110"/>
                        <a:pt x="8" y="110"/>
                      </a:cubicBezTo>
                      <a:cubicBezTo>
                        <a:pt x="0" y="103"/>
                        <a:pt x="0" y="90"/>
                        <a:pt x="8" y="83"/>
                      </a:cubicBezTo>
                      <a:cubicBezTo>
                        <a:pt x="83" y="8"/>
                        <a:pt x="83" y="8"/>
                        <a:pt x="83" y="8"/>
                      </a:cubicBezTo>
                      <a:cubicBezTo>
                        <a:pt x="91" y="0"/>
                        <a:pt x="103" y="0"/>
                        <a:pt x="111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705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62" name="标题层"/>
              <p:cNvSpPr txBox="1"/>
              <p:nvPr/>
            </p:nvSpPr>
            <p:spPr bwMode="auto">
              <a:xfrm>
                <a:off x="4126818" y="1756621"/>
                <a:ext cx="617718" cy="654462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275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微软雅黑" pitchFamily="34" charset="-122"/>
                    <a:cs typeface="Arial" panose="020B0604020202020204" pitchFamily="34" charset="0"/>
                  </a:rPr>
                  <a:t>10</a:t>
                </a:r>
                <a:endParaRPr kumimoji="0" lang="zh-CN" altLang="en-US" sz="22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3" name="矩形 162"/>
            <p:cNvSpPr/>
            <p:nvPr/>
          </p:nvSpPr>
          <p:spPr>
            <a:xfrm>
              <a:off x="4184658" y="3399533"/>
              <a:ext cx="2832088" cy="5246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CN" altLang="en-US" sz="1705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规范从教行为</a:t>
              </a:r>
            </a:p>
          </p:txBody>
        </p:sp>
      </p:grpSp>
      <p:sp>
        <p:nvSpPr>
          <p:cNvPr id="164" name="文本框 163"/>
          <p:cNvSpPr txBox="1"/>
          <p:nvPr/>
        </p:nvSpPr>
        <p:spPr>
          <a:xfrm>
            <a:off x="719687" y="1060203"/>
            <a:ext cx="7680853" cy="396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1990" b="1" dirty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新时代中小学教师职业行为十项准则</a:t>
            </a:r>
            <a:endParaRPr lang="zh-CN" altLang="zh-CN" sz="1990" dirty="0">
              <a:solidFill>
                <a:schemeClr val="accent1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稻壳儿榴莲果果"/>
          <p:cNvSpPr/>
          <p:nvPr/>
        </p:nvSpPr>
        <p:spPr>
          <a:xfrm>
            <a:off x="683260" y="1096645"/>
            <a:ext cx="7813040" cy="3691890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6147" name="Rectangle 4"/>
          <p:cNvSpPr/>
          <p:nvPr/>
        </p:nvSpPr>
        <p:spPr>
          <a:xfrm>
            <a:off x="683568" y="1312402"/>
            <a:ext cx="5508612" cy="3322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buNone/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“</a:t>
            </a: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教师的天职是变化，自化化人。”</a:t>
            </a:r>
          </a:p>
          <a:p>
            <a:pPr marL="0" indent="0">
              <a:buNone/>
            </a:pP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 “</a:t>
            </a: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先生是什么？自己会变而又会教人变的是先生。”</a:t>
            </a:r>
          </a:p>
          <a:p>
            <a:pPr marL="0" indent="0">
              <a:buNone/>
            </a:pP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“</a:t>
            </a: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先生创造学生，学生也创造先生，学生先生合作而创造出值得彼此崇拜之活人</a:t>
            </a: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。</a:t>
            </a:r>
            <a:r>
              <a:rPr lang="en-US" altLang="zh-CN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……</a:t>
            </a: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教育</a:t>
            </a: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者也要创造值得自己崇拜之创造理论和创造技术。</a:t>
            </a: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”</a:t>
            </a:r>
            <a:endParaRPr lang="en-US" altLang="zh-CN" sz="2000" dirty="0" smtClean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marL="0" indent="0">
              <a:buNone/>
            </a:pPr>
            <a:r>
              <a:rPr lang="zh-CN" altLang="en-US" sz="20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“</a:t>
            </a: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我以为好的先生不是教书，不是教学生，乃是教学生学。</a:t>
            </a:r>
            <a:r>
              <a:rPr lang="en-US" altLang="zh-CN" sz="20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</a:t>
            </a:r>
            <a:endParaRPr lang="zh-CN" altLang="en-US" sz="20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r" eaLnBrk="1" hangingPunct="1">
              <a:lnSpc>
                <a:spcPct val="80000"/>
              </a:lnSpc>
              <a:buNone/>
            </a:pP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——《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陶行知文集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》</a:t>
            </a:r>
            <a:endParaRPr lang="en-US" altLang="zh-CN" sz="1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❺人民</a:t>
            </a: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教师：职业技能娴熟灵活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885" y="1440815"/>
            <a:ext cx="2181225" cy="3018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4463305" y="1420384"/>
            <a:ext cx="2695437" cy="2464003"/>
            <a:chOff x="6096001" y="1256306"/>
            <a:chExt cx="3593916" cy="3285337"/>
          </a:xfrm>
        </p:grpSpPr>
        <p:sp>
          <p:nvSpPr>
            <p:cNvPr id="26" name="Rectangle 42"/>
            <p:cNvSpPr/>
            <p:nvPr/>
          </p:nvSpPr>
          <p:spPr>
            <a:xfrm>
              <a:off x="6096001" y="3831459"/>
              <a:ext cx="710184" cy="710184"/>
            </a:xfrm>
            <a:prstGeom prst="rect">
              <a:avLst/>
            </a:prstGeom>
            <a:solidFill>
              <a:schemeClr val="accent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>
                <a:cs typeface="+mn-ea"/>
                <a:sym typeface="+mn-lt"/>
              </a:endParaRPr>
            </a:p>
          </p:txBody>
        </p:sp>
        <p:sp>
          <p:nvSpPr>
            <p:cNvPr id="27" name="Rectangle 33"/>
            <p:cNvSpPr/>
            <p:nvPr/>
          </p:nvSpPr>
          <p:spPr>
            <a:xfrm>
              <a:off x="6096001" y="1256306"/>
              <a:ext cx="710184" cy="710184"/>
            </a:xfrm>
            <a:prstGeom prst="rect">
              <a:avLst/>
            </a:prstGeom>
            <a:solidFill>
              <a:schemeClr val="accent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>
                <a:cs typeface="+mn-ea"/>
                <a:sym typeface="+mn-lt"/>
              </a:endParaRPr>
            </a:p>
          </p:txBody>
        </p:sp>
        <p:sp>
          <p:nvSpPr>
            <p:cNvPr id="51" name="Rectangle 29"/>
            <p:cNvSpPr/>
            <p:nvPr/>
          </p:nvSpPr>
          <p:spPr>
            <a:xfrm>
              <a:off x="8979733" y="1256306"/>
              <a:ext cx="710184" cy="710184"/>
            </a:xfrm>
            <a:prstGeom prst="rect">
              <a:avLst/>
            </a:prstGeom>
            <a:solidFill>
              <a:schemeClr val="accent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>
                <a:cs typeface="+mn-ea"/>
                <a:sym typeface="+mn-lt"/>
              </a:endParaRPr>
            </a:p>
          </p:txBody>
        </p:sp>
        <p:sp>
          <p:nvSpPr>
            <p:cNvPr id="52" name="Shape 2784"/>
            <p:cNvSpPr/>
            <p:nvPr/>
          </p:nvSpPr>
          <p:spPr>
            <a:xfrm>
              <a:off x="9120510" y="1396523"/>
              <a:ext cx="428630" cy="428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53" y="11229"/>
                  </a:moveTo>
                  <a:lnTo>
                    <a:pt x="20356" y="11234"/>
                  </a:lnTo>
                  <a:lnTo>
                    <a:pt x="11029" y="16143"/>
                  </a:lnTo>
                  <a:lnTo>
                    <a:pt x="11026" y="16138"/>
                  </a:lnTo>
                  <a:cubicBezTo>
                    <a:pt x="10957" y="16174"/>
                    <a:pt x="10883" y="16200"/>
                    <a:pt x="10800" y="16200"/>
                  </a:cubicBezTo>
                  <a:cubicBezTo>
                    <a:pt x="10717" y="16200"/>
                    <a:pt x="10643" y="16174"/>
                    <a:pt x="10574" y="16138"/>
                  </a:cubicBezTo>
                  <a:lnTo>
                    <a:pt x="10571" y="16143"/>
                  </a:lnTo>
                  <a:lnTo>
                    <a:pt x="1244" y="11234"/>
                  </a:lnTo>
                  <a:lnTo>
                    <a:pt x="1247" y="11229"/>
                  </a:lnTo>
                  <a:cubicBezTo>
                    <a:pt x="1091" y="11147"/>
                    <a:pt x="982" y="10988"/>
                    <a:pt x="982" y="10800"/>
                  </a:cubicBezTo>
                  <a:cubicBezTo>
                    <a:pt x="982" y="10612"/>
                    <a:pt x="1091" y="10453"/>
                    <a:pt x="1247" y="10371"/>
                  </a:cubicBezTo>
                  <a:lnTo>
                    <a:pt x="1244" y="10366"/>
                  </a:lnTo>
                  <a:lnTo>
                    <a:pt x="3562" y="9146"/>
                  </a:lnTo>
                  <a:lnTo>
                    <a:pt x="10113" y="12594"/>
                  </a:lnTo>
                  <a:lnTo>
                    <a:pt x="10117" y="12588"/>
                  </a:lnTo>
                  <a:cubicBezTo>
                    <a:pt x="10322" y="12697"/>
                    <a:pt x="10552" y="12764"/>
                    <a:pt x="10800" y="12764"/>
                  </a:cubicBezTo>
                  <a:cubicBezTo>
                    <a:pt x="11048" y="12764"/>
                    <a:pt x="11278" y="12697"/>
                    <a:pt x="11483" y="12588"/>
                  </a:cubicBezTo>
                  <a:lnTo>
                    <a:pt x="11486" y="12594"/>
                  </a:lnTo>
                  <a:lnTo>
                    <a:pt x="18038" y="9146"/>
                  </a:lnTo>
                  <a:lnTo>
                    <a:pt x="20356" y="10366"/>
                  </a:lnTo>
                  <a:lnTo>
                    <a:pt x="20353" y="10371"/>
                  </a:lnTo>
                  <a:cubicBezTo>
                    <a:pt x="20509" y="10453"/>
                    <a:pt x="20618" y="10612"/>
                    <a:pt x="20618" y="10800"/>
                  </a:cubicBezTo>
                  <a:cubicBezTo>
                    <a:pt x="20618" y="10988"/>
                    <a:pt x="20509" y="11147"/>
                    <a:pt x="20353" y="11229"/>
                  </a:cubicBezTo>
                  <a:moveTo>
                    <a:pt x="20356" y="14784"/>
                  </a:moveTo>
                  <a:lnTo>
                    <a:pt x="20353" y="14790"/>
                  </a:lnTo>
                  <a:cubicBezTo>
                    <a:pt x="20509" y="14872"/>
                    <a:pt x="20618" y="15030"/>
                    <a:pt x="20618" y="15218"/>
                  </a:cubicBezTo>
                  <a:cubicBezTo>
                    <a:pt x="20618" y="15407"/>
                    <a:pt x="20509" y="15565"/>
                    <a:pt x="20353" y="15647"/>
                  </a:cubicBezTo>
                  <a:lnTo>
                    <a:pt x="20356" y="15653"/>
                  </a:lnTo>
                  <a:lnTo>
                    <a:pt x="11029" y="20562"/>
                  </a:lnTo>
                  <a:lnTo>
                    <a:pt x="11026" y="20556"/>
                  </a:lnTo>
                  <a:cubicBezTo>
                    <a:pt x="10957" y="20592"/>
                    <a:pt x="10883" y="20618"/>
                    <a:pt x="10800" y="20618"/>
                  </a:cubicBezTo>
                  <a:cubicBezTo>
                    <a:pt x="10717" y="20618"/>
                    <a:pt x="10643" y="20592"/>
                    <a:pt x="10574" y="20556"/>
                  </a:cubicBezTo>
                  <a:lnTo>
                    <a:pt x="10571" y="20562"/>
                  </a:lnTo>
                  <a:lnTo>
                    <a:pt x="1244" y="15653"/>
                  </a:lnTo>
                  <a:lnTo>
                    <a:pt x="1247" y="15647"/>
                  </a:lnTo>
                  <a:cubicBezTo>
                    <a:pt x="1091" y="15565"/>
                    <a:pt x="982" y="15407"/>
                    <a:pt x="982" y="15218"/>
                  </a:cubicBezTo>
                  <a:cubicBezTo>
                    <a:pt x="982" y="15030"/>
                    <a:pt x="1091" y="14872"/>
                    <a:pt x="1247" y="14790"/>
                  </a:cubicBezTo>
                  <a:lnTo>
                    <a:pt x="1244" y="14784"/>
                  </a:lnTo>
                  <a:lnTo>
                    <a:pt x="3562" y="13564"/>
                  </a:lnTo>
                  <a:lnTo>
                    <a:pt x="10113" y="17012"/>
                  </a:lnTo>
                  <a:lnTo>
                    <a:pt x="10117" y="17006"/>
                  </a:lnTo>
                  <a:cubicBezTo>
                    <a:pt x="10322" y="17115"/>
                    <a:pt x="10552" y="17182"/>
                    <a:pt x="10800" y="17182"/>
                  </a:cubicBezTo>
                  <a:cubicBezTo>
                    <a:pt x="11048" y="17182"/>
                    <a:pt x="11278" y="17115"/>
                    <a:pt x="11483" y="17006"/>
                  </a:cubicBezTo>
                  <a:lnTo>
                    <a:pt x="11486" y="17012"/>
                  </a:lnTo>
                  <a:lnTo>
                    <a:pt x="18038" y="13564"/>
                  </a:lnTo>
                  <a:cubicBezTo>
                    <a:pt x="18038" y="13564"/>
                    <a:pt x="20356" y="14784"/>
                    <a:pt x="20356" y="14784"/>
                  </a:cubicBezTo>
                  <a:close/>
                  <a:moveTo>
                    <a:pt x="1244" y="6816"/>
                  </a:moveTo>
                  <a:lnTo>
                    <a:pt x="1247" y="6811"/>
                  </a:lnTo>
                  <a:cubicBezTo>
                    <a:pt x="1091" y="6728"/>
                    <a:pt x="982" y="6570"/>
                    <a:pt x="982" y="6382"/>
                  </a:cubicBezTo>
                  <a:cubicBezTo>
                    <a:pt x="982" y="6194"/>
                    <a:pt x="1091" y="6035"/>
                    <a:pt x="1247" y="5953"/>
                  </a:cubicBezTo>
                  <a:lnTo>
                    <a:pt x="1244" y="5947"/>
                  </a:lnTo>
                  <a:lnTo>
                    <a:pt x="10571" y="1038"/>
                  </a:lnTo>
                  <a:lnTo>
                    <a:pt x="10574" y="1044"/>
                  </a:lnTo>
                  <a:cubicBezTo>
                    <a:pt x="10643" y="1008"/>
                    <a:pt x="10717" y="982"/>
                    <a:pt x="10800" y="982"/>
                  </a:cubicBezTo>
                  <a:cubicBezTo>
                    <a:pt x="10883" y="982"/>
                    <a:pt x="10957" y="1008"/>
                    <a:pt x="11026" y="1044"/>
                  </a:cubicBezTo>
                  <a:lnTo>
                    <a:pt x="11029" y="1038"/>
                  </a:lnTo>
                  <a:lnTo>
                    <a:pt x="20356" y="5947"/>
                  </a:lnTo>
                  <a:lnTo>
                    <a:pt x="20353" y="5953"/>
                  </a:lnTo>
                  <a:cubicBezTo>
                    <a:pt x="20509" y="6035"/>
                    <a:pt x="20618" y="6194"/>
                    <a:pt x="20618" y="6382"/>
                  </a:cubicBezTo>
                  <a:cubicBezTo>
                    <a:pt x="20618" y="6570"/>
                    <a:pt x="20509" y="6728"/>
                    <a:pt x="20353" y="6811"/>
                  </a:cubicBezTo>
                  <a:lnTo>
                    <a:pt x="20356" y="6816"/>
                  </a:lnTo>
                  <a:lnTo>
                    <a:pt x="11029" y="11725"/>
                  </a:lnTo>
                  <a:lnTo>
                    <a:pt x="11026" y="11720"/>
                  </a:lnTo>
                  <a:cubicBezTo>
                    <a:pt x="10957" y="11756"/>
                    <a:pt x="10883" y="11782"/>
                    <a:pt x="10800" y="11782"/>
                  </a:cubicBezTo>
                  <a:cubicBezTo>
                    <a:pt x="10717" y="11782"/>
                    <a:pt x="10643" y="11756"/>
                    <a:pt x="10574" y="11720"/>
                  </a:cubicBezTo>
                  <a:lnTo>
                    <a:pt x="10571" y="11725"/>
                  </a:lnTo>
                  <a:cubicBezTo>
                    <a:pt x="10571" y="11725"/>
                    <a:pt x="1244" y="6816"/>
                    <a:pt x="1244" y="6816"/>
                  </a:cubicBezTo>
                  <a:close/>
                  <a:moveTo>
                    <a:pt x="21600" y="10800"/>
                  </a:moveTo>
                  <a:cubicBezTo>
                    <a:pt x="21600" y="10234"/>
                    <a:pt x="21278" y="9749"/>
                    <a:pt x="20810" y="9503"/>
                  </a:cubicBezTo>
                  <a:lnTo>
                    <a:pt x="20813" y="9497"/>
                  </a:lnTo>
                  <a:lnTo>
                    <a:pt x="19092" y="8591"/>
                  </a:lnTo>
                  <a:lnTo>
                    <a:pt x="20813" y="7685"/>
                  </a:lnTo>
                  <a:lnTo>
                    <a:pt x="20810" y="7679"/>
                  </a:lnTo>
                  <a:cubicBezTo>
                    <a:pt x="21278" y="7433"/>
                    <a:pt x="21600" y="6948"/>
                    <a:pt x="21600" y="6382"/>
                  </a:cubicBezTo>
                  <a:cubicBezTo>
                    <a:pt x="21600" y="5816"/>
                    <a:pt x="21278" y="5331"/>
                    <a:pt x="20810" y="5085"/>
                  </a:cubicBezTo>
                  <a:lnTo>
                    <a:pt x="20813" y="5079"/>
                  </a:lnTo>
                  <a:lnTo>
                    <a:pt x="11486" y="170"/>
                  </a:lnTo>
                  <a:lnTo>
                    <a:pt x="11483" y="175"/>
                  </a:lnTo>
                  <a:cubicBezTo>
                    <a:pt x="11278" y="67"/>
                    <a:pt x="11048" y="0"/>
                    <a:pt x="10800" y="0"/>
                  </a:cubicBezTo>
                  <a:cubicBezTo>
                    <a:pt x="10552" y="0"/>
                    <a:pt x="10322" y="67"/>
                    <a:pt x="10117" y="175"/>
                  </a:cubicBezTo>
                  <a:lnTo>
                    <a:pt x="10113" y="170"/>
                  </a:lnTo>
                  <a:lnTo>
                    <a:pt x="786" y="5079"/>
                  </a:lnTo>
                  <a:lnTo>
                    <a:pt x="790" y="5085"/>
                  </a:lnTo>
                  <a:cubicBezTo>
                    <a:pt x="322" y="5331"/>
                    <a:pt x="0" y="5816"/>
                    <a:pt x="0" y="6382"/>
                  </a:cubicBezTo>
                  <a:cubicBezTo>
                    <a:pt x="0" y="6948"/>
                    <a:pt x="322" y="7433"/>
                    <a:pt x="790" y="7679"/>
                  </a:cubicBezTo>
                  <a:lnTo>
                    <a:pt x="786" y="7685"/>
                  </a:lnTo>
                  <a:lnTo>
                    <a:pt x="2508" y="8591"/>
                  </a:lnTo>
                  <a:lnTo>
                    <a:pt x="786" y="9497"/>
                  </a:lnTo>
                  <a:lnTo>
                    <a:pt x="790" y="9503"/>
                  </a:lnTo>
                  <a:cubicBezTo>
                    <a:pt x="322" y="9749"/>
                    <a:pt x="0" y="10234"/>
                    <a:pt x="0" y="10800"/>
                  </a:cubicBezTo>
                  <a:cubicBezTo>
                    <a:pt x="0" y="11366"/>
                    <a:pt x="322" y="11851"/>
                    <a:pt x="790" y="12097"/>
                  </a:cubicBezTo>
                  <a:lnTo>
                    <a:pt x="786" y="12103"/>
                  </a:lnTo>
                  <a:lnTo>
                    <a:pt x="2508" y="13009"/>
                  </a:lnTo>
                  <a:lnTo>
                    <a:pt x="786" y="13915"/>
                  </a:lnTo>
                  <a:lnTo>
                    <a:pt x="790" y="13921"/>
                  </a:lnTo>
                  <a:cubicBezTo>
                    <a:pt x="322" y="14167"/>
                    <a:pt x="0" y="14652"/>
                    <a:pt x="0" y="15218"/>
                  </a:cubicBezTo>
                  <a:cubicBezTo>
                    <a:pt x="0" y="15784"/>
                    <a:pt x="322" y="16269"/>
                    <a:pt x="790" y="16515"/>
                  </a:cubicBezTo>
                  <a:lnTo>
                    <a:pt x="786" y="16521"/>
                  </a:lnTo>
                  <a:lnTo>
                    <a:pt x="10113" y="21430"/>
                  </a:lnTo>
                  <a:lnTo>
                    <a:pt x="10117" y="21425"/>
                  </a:lnTo>
                  <a:cubicBezTo>
                    <a:pt x="10322" y="21533"/>
                    <a:pt x="10552" y="21600"/>
                    <a:pt x="10800" y="21600"/>
                  </a:cubicBezTo>
                  <a:cubicBezTo>
                    <a:pt x="11048" y="21600"/>
                    <a:pt x="11278" y="21533"/>
                    <a:pt x="11483" y="21425"/>
                  </a:cubicBezTo>
                  <a:lnTo>
                    <a:pt x="11486" y="21430"/>
                  </a:lnTo>
                  <a:lnTo>
                    <a:pt x="20813" y="16521"/>
                  </a:lnTo>
                  <a:lnTo>
                    <a:pt x="20810" y="16515"/>
                  </a:lnTo>
                  <a:cubicBezTo>
                    <a:pt x="21278" y="16269"/>
                    <a:pt x="21600" y="15784"/>
                    <a:pt x="21600" y="15218"/>
                  </a:cubicBezTo>
                  <a:cubicBezTo>
                    <a:pt x="21600" y="14652"/>
                    <a:pt x="21278" y="14167"/>
                    <a:pt x="20810" y="13921"/>
                  </a:cubicBezTo>
                  <a:lnTo>
                    <a:pt x="20813" y="13915"/>
                  </a:lnTo>
                  <a:lnTo>
                    <a:pt x="19092" y="13009"/>
                  </a:lnTo>
                  <a:lnTo>
                    <a:pt x="20813" y="12103"/>
                  </a:lnTo>
                  <a:lnTo>
                    <a:pt x="20810" y="12097"/>
                  </a:lnTo>
                  <a:cubicBezTo>
                    <a:pt x="21278" y="11851"/>
                    <a:pt x="21600" y="11366"/>
                    <a:pt x="21600" y="1080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4283" tIns="14283" rIns="14283" bIns="14283" anchor="ctr"/>
            <a:lstStyle/>
            <a:p>
              <a:pPr defTabSz="228600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sz="1125">
                <a:cs typeface="+mn-ea"/>
                <a:sym typeface="+mn-lt"/>
              </a:endParaRPr>
            </a:p>
          </p:txBody>
        </p:sp>
        <p:sp>
          <p:nvSpPr>
            <p:cNvPr id="53" name="Shape 2787"/>
            <p:cNvSpPr/>
            <p:nvPr/>
          </p:nvSpPr>
          <p:spPr>
            <a:xfrm>
              <a:off x="6241866" y="3977185"/>
              <a:ext cx="418454" cy="418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extrusionOk="0">
                  <a:moveTo>
                    <a:pt x="11502" y="10309"/>
                  </a:moveTo>
                  <a:cubicBezTo>
                    <a:pt x="11767" y="10309"/>
                    <a:pt x="11981" y="10090"/>
                    <a:pt x="11981" y="9818"/>
                  </a:cubicBezTo>
                  <a:cubicBezTo>
                    <a:pt x="11981" y="9547"/>
                    <a:pt x="11767" y="9327"/>
                    <a:pt x="11502" y="9327"/>
                  </a:cubicBezTo>
                  <a:cubicBezTo>
                    <a:pt x="11237" y="9327"/>
                    <a:pt x="11022" y="9547"/>
                    <a:pt x="11022" y="9818"/>
                  </a:cubicBezTo>
                  <a:cubicBezTo>
                    <a:pt x="11022" y="10090"/>
                    <a:pt x="11237" y="10309"/>
                    <a:pt x="11502" y="10309"/>
                  </a:cubicBezTo>
                  <a:moveTo>
                    <a:pt x="15818" y="4909"/>
                  </a:moveTo>
                  <a:cubicBezTo>
                    <a:pt x="16083" y="4909"/>
                    <a:pt x="16297" y="5129"/>
                    <a:pt x="16297" y="5400"/>
                  </a:cubicBezTo>
                  <a:cubicBezTo>
                    <a:pt x="16297" y="5672"/>
                    <a:pt x="16083" y="5891"/>
                    <a:pt x="15818" y="5891"/>
                  </a:cubicBezTo>
                  <a:cubicBezTo>
                    <a:pt x="15553" y="5891"/>
                    <a:pt x="15338" y="5672"/>
                    <a:pt x="15338" y="5400"/>
                  </a:cubicBezTo>
                  <a:cubicBezTo>
                    <a:pt x="15338" y="5129"/>
                    <a:pt x="15553" y="4909"/>
                    <a:pt x="15818" y="4909"/>
                  </a:cubicBezTo>
                  <a:moveTo>
                    <a:pt x="15818" y="6873"/>
                  </a:moveTo>
                  <a:cubicBezTo>
                    <a:pt x="16612" y="6873"/>
                    <a:pt x="17256" y="6213"/>
                    <a:pt x="17256" y="5400"/>
                  </a:cubicBezTo>
                  <a:cubicBezTo>
                    <a:pt x="17256" y="4587"/>
                    <a:pt x="16612" y="3928"/>
                    <a:pt x="15818" y="3928"/>
                  </a:cubicBezTo>
                  <a:cubicBezTo>
                    <a:pt x="15023" y="3928"/>
                    <a:pt x="14379" y="4587"/>
                    <a:pt x="14379" y="5400"/>
                  </a:cubicBezTo>
                  <a:cubicBezTo>
                    <a:pt x="14379" y="6213"/>
                    <a:pt x="15023" y="6873"/>
                    <a:pt x="15818" y="6873"/>
                  </a:cubicBezTo>
                  <a:moveTo>
                    <a:pt x="12941" y="11782"/>
                  </a:moveTo>
                  <a:cubicBezTo>
                    <a:pt x="13206" y="11782"/>
                    <a:pt x="13420" y="11562"/>
                    <a:pt x="13420" y="11291"/>
                  </a:cubicBezTo>
                  <a:cubicBezTo>
                    <a:pt x="13420" y="11020"/>
                    <a:pt x="13206" y="10800"/>
                    <a:pt x="12941" y="10800"/>
                  </a:cubicBezTo>
                  <a:cubicBezTo>
                    <a:pt x="12675" y="10800"/>
                    <a:pt x="12461" y="11020"/>
                    <a:pt x="12461" y="11291"/>
                  </a:cubicBezTo>
                  <a:cubicBezTo>
                    <a:pt x="12461" y="11562"/>
                    <a:pt x="12675" y="11782"/>
                    <a:pt x="12941" y="11782"/>
                  </a:cubicBezTo>
                  <a:moveTo>
                    <a:pt x="10063" y="7855"/>
                  </a:moveTo>
                  <a:cubicBezTo>
                    <a:pt x="9798" y="7855"/>
                    <a:pt x="9584" y="8074"/>
                    <a:pt x="9584" y="8346"/>
                  </a:cubicBezTo>
                  <a:cubicBezTo>
                    <a:pt x="9584" y="8617"/>
                    <a:pt x="9798" y="8836"/>
                    <a:pt x="10063" y="8836"/>
                  </a:cubicBezTo>
                  <a:cubicBezTo>
                    <a:pt x="10328" y="8836"/>
                    <a:pt x="10543" y="8617"/>
                    <a:pt x="10543" y="8346"/>
                  </a:cubicBezTo>
                  <a:cubicBezTo>
                    <a:pt x="10543" y="8074"/>
                    <a:pt x="10328" y="7855"/>
                    <a:pt x="10063" y="7855"/>
                  </a:cubicBezTo>
                  <a:moveTo>
                    <a:pt x="1718" y="19842"/>
                  </a:moveTo>
                  <a:lnTo>
                    <a:pt x="3451" y="15392"/>
                  </a:lnTo>
                  <a:cubicBezTo>
                    <a:pt x="3684" y="15834"/>
                    <a:pt x="3973" y="16253"/>
                    <a:pt x="4312" y="16642"/>
                  </a:cubicBezTo>
                  <a:cubicBezTo>
                    <a:pt x="4824" y="17230"/>
                    <a:pt x="5418" y="17711"/>
                    <a:pt x="6061" y="18068"/>
                  </a:cubicBezTo>
                  <a:cubicBezTo>
                    <a:pt x="6061" y="18068"/>
                    <a:pt x="1718" y="19842"/>
                    <a:pt x="1718" y="19842"/>
                  </a:cubicBezTo>
                  <a:close/>
                  <a:moveTo>
                    <a:pt x="3717" y="12060"/>
                  </a:moveTo>
                  <a:lnTo>
                    <a:pt x="0" y="21600"/>
                  </a:lnTo>
                  <a:lnTo>
                    <a:pt x="9319" y="17795"/>
                  </a:lnTo>
                  <a:cubicBezTo>
                    <a:pt x="9153" y="17815"/>
                    <a:pt x="8987" y="17824"/>
                    <a:pt x="8822" y="17824"/>
                  </a:cubicBezTo>
                  <a:cubicBezTo>
                    <a:pt x="5971" y="17824"/>
                    <a:pt x="3389" y="15002"/>
                    <a:pt x="3717" y="12060"/>
                  </a:cubicBezTo>
                  <a:moveTo>
                    <a:pt x="16115" y="10657"/>
                  </a:moveTo>
                  <a:cubicBezTo>
                    <a:pt x="15925" y="10851"/>
                    <a:pt x="15627" y="11171"/>
                    <a:pt x="15280" y="11542"/>
                  </a:cubicBezTo>
                  <a:cubicBezTo>
                    <a:pt x="14662" y="12204"/>
                    <a:pt x="13712" y="13221"/>
                    <a:pt x="13147" y="13753"/>
                  </a:cubicBezTo>
                  <a:lnTo>
                    <a:pt x="7665" y="8141"/>
                  </a:lnTo>
                  <a:cubicBezTo>
                    <a:pt x="8185" y="7563"/>
                    <a:pt x="9179" y="6590"/>
                    <a:pt x="9825" y="5958"/>
                  </a:cubicBezTo>
                  <a:cubicBezTo>
                    <a:pt x="10188" y="5603"/>
                    <a:pt x="10500" y="5298"/>
                    <a:pt x="10690" y="5103"/>
                  </a:cubicBezTo>
                  <a:cubicBezTo>
                    <a:pt x="13284" y="2447"/>
                    <a:pt x="18271" y="993"/>
                    <a:pt x="20136" y="982"/>
                  </a:cubicBezTo>
                  <a:cubicBezTo>
                    <a:pt x="20132" y="2572"/>
                    <a:pt x="18824" y="7884"/>
                    <a:pt x="16115" y="10657"/>
                  </a:cubicBezTo>
                  <a:moveTo>
                    <a:pt x="12477" y="14563"/>
                  </a:moveTo>
                  <a:cubicBezTo>
                    <a:pt x="12127" y="15873"/>
                    <a:pt x="11665" y="17072"/>
                    <a:pt x="11154" y="18035"/>
                  </a:cubicBezTo>
                  <a:cubicBezTo>
                    <a:pt x="10943" y="17454"/>
                    <a:pt x="10642" y="16798"/>
                    <a:pt x="10214" y="16110"/>
                  </a:cubicBezTo>
                  <a:cubicBezTo>
                    <a:pt x="10035" y="15823"/>
                    <a:pt x="9728" y="15656"/>
                    <a:pt x="9405" y="15656"/>
                  </a:cubicBezTo>
                  <a:cubicBezTo>
                    <a:pt x="9329" y="15656"/>
                    <a:pt x="9252" y="15665"/>
                    <a:pt x="9176" y="15684"/>
                  </a:cubicBezTo>
                  <a:cubicBezTo>
                    <a:pt x="8990" y="15731"/>
                    <a:pt x="8799" y="15755"/>
                    <a:pt x="8610" y="15755"/>
                  </a:cubicBezTo>
                  <a:cubicBezTo>
                    <a:pt x="7905" y="15755"/>
                    <a:pt x="7217" y="15432"/>
                    <a:pt x="6621" y="14822"/>
                  </a:cubicBezTo>
                  <a:cubicBezTo>
                    <a:pt x="5861" y="14044"/>
                    <a:pt x="5561" y="13114"/>
                    <a:pt x="5779" y="12206"/>
                  </a:cubicBezTo>
                  <a:cubicBezTo>
                    <a:pt x="5877" y="11797"/>
                    <a:pt x="5709" y="11370"/>
                    <a:pt x="5363" y="11144"/>
                  </a:cubicBezTo>
                  <a:cubicBezTo>
                    <a:pt x="4690" y="10706"/>
                    <a:pt x="4050" y="10398"/>
                    <a:pt x="3482" y="10183"/>
                  </a:cubicBezTo>
                  <a:cubicBezTo>
                    <a:pt x="4423" y="9658"/>
                    <a:pt x="5594" y="9186"/>
                    <a:pt x="6874" y="8827"/>
                  </a:cubicBezTo>
                  <a:cubicBezTo>
                    <a:pt x="6900" y="8820"/>
                    <a:pt x="6921" y="8803"/>
                    <a:pt x="6946" y="8793"/>
                  </a:cubicBezTo>
                  <a:lnTo>
                    <a:pt x="12510" y="14490"/>
                  </a:lnTo>
                  <a:cubicBezTo>
                    <a:pt x="12501" y="14515"/>
                    <a:pt x="12484" y="14536"/>
                    <a:pt x="12477" y="14563"/>
                  </a:cubicBezTo>
                  <a:moveTo>
                    <a:pt x="20922" y="167"/>
                  </a:moveTo>
                  <a:cubicBezTo>
                    <a:pt x="20813" y="55"/>
                    <a:pt x="20545" y="0"/>
                    <a:pt x="20157" y="0"/>
                  </a:cubicBezTo>
                  <a:cubicBezTo>
                    <a:pt x="18131" y="0"/>
                    <a:pt x="12842" y="1511"/>
                    <a:pt x="10012" y="4409"/>
                  </a:cubicBezTo>
                  <a:cubicBezTo>
                    <a:pt x="9345" y="5092"/>
                    <a:pt x="7134" y="7175"/>
                    <a:pt x="6621" y="7880"/>
                  </a:cubicBezTo>
                  <a:cubicBezTo>
                    <a:pt x="4961" y="8346"/>
                    <a:pt x="2544" y="9277"/>
                    <a:pt x="1196" y="10657"/>
                  </a:cubicBezTo>
                  <a:cubicBezTo>
                    <a:pt x="1196" y="10657"/>
                    <a:pt x="2841" y="10663"/>
                    <a:pt x="4848" y="11972"/>
                  </a:cubicBezTo>
                  <a:cubicBezTo>
                    <a:pt x="4556" y="13190"/>
                    <a:pt x="4926" y="14475"/>
                    <a:pt x="5943" y="15516"/>
                  </a:cubicBezTo>
                  <a:cubicBezTo>
                    <a:pt x="6735" y="16327"/>
                    <a:pt x="7672" y="16737"/>
                    <a:pt x="8610" y="16737"/>
                  </a:cubicBezTo>
                  <a:cubicBezTo>
                    <a:pt x="8876" y="16737"/>
                    <a:pt x="9142" y="16704"/>
                    <a:pt x="9405" y="16637"/>
                  </a:cubicBezTo>
                  <a:cubicBezTo>
                    <a:pt x="10683" y="18692"/>
                    <a:pt x="10690" y="20376"/>
                    <a:pt x="10690" y="20376"/>
                  </a:cubicBezTo>
                  <a:cubicBezTo>
                    <a:pt x="12038" y="18996"/>
                    <a:pt x="12948" y="16521"/>
                    <a:pt x="13402" y="14822"/>
                  </a:cubicBezTo>
                  <a:cubicBezTo>
                    <a:pt x="14091" y="14297"/>
                    <a:pt x="16126" y="12034"/>
                    <a:pt x="16793" y="11351"/>
                  </a:cubicBezTo>
                  <a:cubicBezTo>
                    <a:pt x="20164" y="7900"/>
                    <a:pt x="21600" y="861"/>
                    <a:pt x="20922" y="167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4283" tIns="14283" rIns="14283" bIns="14283" anchor="ctr"/>
            <a:lstStyle/>
            <a:p>
              <a:pPr defTabSz="228600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sz="1125">
                <a:cs typeface="+mn-ea"/>
                <a:sym typeface="+mn-lt"/>
              </a:endParaRPr>
            </a:p>
          </p:txBody>
        </p:sp>
        <p:sp>
          <p:nvSpPr>
            <p:cNvPr id="54" name="Shape 2633"/>
            <p:cNvSpPr/>
            <p:nvPr/>
          </p:nvSpPr>
          <p:spPr>
            <a:xfrm>
              <a:off x="6236778" y="1397083"/>
              <a:ext cx="428630" cy="428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44" y="18334"/>
                  </a:moveTo>
                  <a:lnTo>
                    <a:pt x="15583" y="6873"/>
                  </a:lnTo>
                  <a:lnTo>
                    <a:pt x="20168" y="6873"/>
                  </a:lnTo>
                  <a:cubicBezTo>
                    <a:pt x="20168" y="6873"/>
                    <a:pt x="12144" y="18334"/>
                    <a:pt x="12144" y="18334"/>
                  </a:cubicBezTo>
                  <a:close/>
                  <a:moveTo>
                    <a:pt x="10800" y="19403"/>
                  </a:moveTo>
                  <a:lnTo>
                    <a:pt x="7041" y="6873"/>
                  </a:lnTo>
                  <a:lnTo>
                    <a:pt x="14559" y="6873"/>
                  </a:lnTo>
                  <a:cubicBezTo>
                    <a:pt x="14559" y="6873"/>
                    <a:pt x="10800" y="19403"/>
                    <a:pt x="10800" y="19403"/>
                  </a:cubicBezTo>
                  <a:close/>
                  <a:moveTo>
                    <a:pt x="1432" y="6873"/>
                  </a:moveTo>
                  <a:lnTo>
                    <a:pt x="6017" y="6873"/>
                  </a:lnTo>
                  <a:lnTo>
                    <a:pt x="9456" y="18334"/>
                  </a:lnTo>
                  <a:cubicBezTo>
                    <a:pt x="9456" y="18334"/>
                    <a:pt x="1432" y="6873"/>
                    <a:pt x="1432" y="6873"/>
                  </a:cubicBezTo>
                  <a:close/>
                  <a:moveTo>
                    <a:pt x="6578" y="982"/>
                  </a:moveTo>
                  <a:lnTo>
                    <a:pt x="8536" y="982"/>
                  </a:lnTo>
                  <a:lnTo>
                    <a:pt x="6082" y="5891"/>
                  </a:lnTo>
                  <a:lnTo>
                    <a:pt x="1669" y="5891"/>
                  </a:lnTo>
                  <a:cubicBezTo>
                    <a:pt x="1669" y="5891"/>
                    <a:pt x="6578" y="982"/>
                    <a:pt x="6578" y="982"/>
                  </a:cubicBezTo>
                  <a:close/>
                  <a:moveTo>
                    <a:pt x="11973" y="982"/>
                  </a:moveTo>
                  <a:lnTo>
                    <a:pt x="14427" y="5891"/>
                  </a:lnTo>
                  <a:lnTo>
                    <a:pt x="7173" y="5891"/>
                  </a:lnTo>
                  <a:lnTo>
                    <a:pt x="9627" y="982"/>
                  </a:lnTo>
                  <a:cubicBezTo>
                    <a:pt x="9627" y="982"/>
                    <a:pt x="11973" y="982"/>
                    <a:pt x="11973" y="982"/>
                  </a:cubicBezTo>
                  <a:close/>
                  <a:moveTo>
                    <a:pt x="15022" y="982"/>
                  </a:moveTo>
                  <a:lnTo>
                    <a:pt x="19931" y="5891"/>
                  </a:lnTo>
                  <a:lnTo>
                    <a:pt x="15518" y="5891"/>
                  </a:lnTo>
                  <a:lnTo>
                    <a:pt x="13064" y="982"/>
                  </a:lnTo>
                  <a:cubicBezTo>
                    <a:pt x="13064" y="982"/>
                    <a:pt x="15022" y="982"/>
                    <a:pt x="15022" y="982"/>
                  </a:cubicBezTo>
                  <a:close/>
                  <a:moveTo>
                    <a:pt x="21600" y="6382"/>
                  </a:moveTo>
                  <a:cubicBezTo>
                    <a:pt x="21600" y="6272"/>
                    <a:pt x="21557" y="6175"/>
                    <a:pt x="21495" y="6093"/>
                  </a:cubicBezTo>
                  <a:lnTo>
                    <a:pt x="21502" y="6088"/>
                  </a:lnTo>
                  <a:lnTo>
                    <a:pt x="21471" y="6057"/>
                  </a:lnTo>
                  <a:cubicBezTo>
                    <a:pt x="21459" y="6044"/>
                    <a:pt x="21448" y="6032"/>
                    <a:pt x="21434" y="6020"/>
                  </a:cubicBezTo>
                  <a:lnTo>
                    <a:pt x="15611" y="197"/>
                  </a:lnTo>
                  <a:lnTo>
                    <a:pt x="15604" y="201"/>
                  </a:lnTo>
                  <a:cubicBezTo>
                    <a:pt x="15514" y="82"/>
                    <a:pt x="15379" y="0"/>
                    <a:pt x="15218" y="0"/>
                  </a:cubicBezTo>
                  <a:lnTo>
                    <a:pt x="6382" y="0"/>
                  </a:lnTo>
                  <a:cubicBezTo>
                    <a:pt x="6221" y="0"/>
                    <a:pt x="6086" y="82"/>
                    <a:pt x="5996" y="201"/>
                  </a:cubicBezTo>
                  <a:lnTo>
                    <a:pt x="5989" y="197"/>
                  </a:lnTo>
                  <a:lnTo>
                    <a:pt x="166" y="6020"/>
                  </a:lnTo>
                  <a:cubicBezTo>
                    <a:pt x="152" y="6032"/>
                    <a:pt x="141" y="6044"/>
                    <a:pt x="129" y="6057"/>
                  </a:cubicBezTo>
                  <a:lnTo>
                    <a:pt x="98" y="6088"/>
                  </a:lnTo>
                  <a:lnTo>
                    <a:pt x="105" y="6093"/>
                  </a:lnTo>
                  <a:cubicBezTo>
                    <a:pt x="43" y="6175"/>
                    <a:pt x="0" y="6272"/>
                    <a:pt x="0" y="6382"/>
                  </a:cubicBezTo>
                  <a:cubicBezTo>
                    <a:pt x="0" y="6499"/>
                    <a:pt x="46" y="6602"/>
                    <a:pt x="115" y="6686"/>
                  </a:cubicBezTo>
                  <a:lnTo>
                    <a:pt x="109" y="6690"/>
                  </a:lnTo>
                  <a:lnTo>
                    <a:pt x="10418" y="21418"/>
                  </a:lnTo>
                  <a:lnTo>
                    <a:pt x="10424" y="21413"/>
                  </a:lnTo>
                  <a:cubicBezTo>
                    <a:pt x="10514" y="21525"/>
                    <a:pt x="10646" y="21600"/>
                    <a:pt x="10800" y="21600"/>
                  </a:cubicBezTo>
                  <a:cubicBezTo>
                    <a:pt x="10954" y="21600"/>
                    <a:pt x="11086" y="21525"/>
                    <a:pt x="11176" y="21413"/>
                  </a:cubicBezTo>
                  <a:lnTo>
                    <a:pt x="11182" y="21418"/>
                  </a:lnTo>
                  <a:lnTo>
                    <a:pt x="21491" y="6690"/>
                  </a:lnTo>
                  <a:lnTo>
                    <a:pt x="21485" y="6686"/>
                  </a:lnTo>
                  <a:cubicBezTo>
                    <a:pt x="21553" y="6602"/>
                    <a:pt x="21600" y="6499"/>
                    <a:pt x="21600" y="6382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4283" tIns="14283" rIns="14283" bIns="14283" anchor="ctr"/>
            <a:lstStyle/>
            <a:p>
              <a:pPr defTabSz="228600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sz="1125">
                <a:cs typeface="+mn-ea"/>
                <a:sym typeface="+mn-lt"/>
              </a:endParaRPr>
            </a:p>
          </p:txBody>
        </p:sp>
        <p:sp>
          <p:nvSpPr>
            <p:cNvPr id="55" name="Rectangle 47"/>
            <p:cNvSpPr/>
            <p:nvPr/>
          </p:nvSpPr>
          <p:spPr>
            <a:xfrm>
              <a:off x="8979732" y="3831459"/>
              <a:ext cx="710184" cy="710184"/>
            </a:xfrm>
            <a:prstGeom prst="rect">
              <a:avLst/>
            </a:prstGeom>
            <a:solidFill>
              <a:schemeClr val="accent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>
                <a:cs typeface="+mn-ea"/>
                <a:sym typeface="+mn-lt"/>
              </a:endParaRPr>
            </a:p>
          </p:txBody>
        </p:sp>
        <p:sp>
          <p:nvSpPr>
            <p:cNvPr id="56" name="Shape 2656"/>
            <p:cNvSpPr/>
            <p:nvPr/>
          </p:nvSpPr>
          <p:spPr>
            <a:xfrm>
              <a:off x="9141090" y="3992817"/>
              <a:ext cx="387468" cy="387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27" y="10800"/>
                  </a:moveTo>
                  <a:cubicBezTo>
                    <a:pt x="14186" y="10800"/>
                    <a:pt x="13745" y="11240"/>
                    <a:pt x="13745" y="11782"/>
                  </a:cubicBezTo>
                  <a:cubicBezTo>
                    <a:pt x="13745" y="12324"/>
                    <a:pt x="14186" y="12764"/>
                    <a:pt x="14727" y="12764"/>
                  </a:cubicBezTo>
                  <a:cubicBezTo>
                    <a:pt x="15269" y="12764"/>
                    <a:pt x="15709" y="12324"/>
                    <a:pt x="15709" y="11782"/>
                  </a:cubicBezTo>
                  <a:cubicBezTo>
                    <a:pt x="15709" y="11240"/>
                    <a:pt x="15269" y="10800"/>
                    <a:pt x="14727" y="10800"/>
                  </a:cubicBezTo>
                  <a:moveTo>
                    <a:pt x="20618" y="0"/>
                  </a:moveTo>
                  <a:lnTo>
                    <a:pt x="4909" y="0"/>
                  </a:lnTo>
                  <a:cubicBezTo>
                    <a:pt x="4367" y="0"/>
                    <a:pt x="3927" y="440"/>
                    <a:pt x="3927" y="982"/>
                  </a:cubicBezTo>
                  <a:lnTo>
                    <a:pt x="3927" y="5891"/>
                  </a:lnTo>
                  <a:cubicBezTo>
                    <a:pt x="3927" y="6162"/>
                    <a:pt x="4147" y="6382"/>
                    <a:pt x="4418" y="6382"/>
                  </a:cubicBezTo>
                  <a:cubicBezTo>
                    <a:pt x="4690" y="6382"/>
                    <a:pt x="4909" y="6162"/>
                    <a:pt x="4909" y="5891"/>
                  </a:cubicBezTo>
                  <a:lnTo>
                    <a:pt x="4909" y="982"/>
                  </a:lnTo>
                  <a:lnTo>
                    <a:pt x="20618" y="982"/>
                  </a:lnTo>
                  <a:lnTo>
                    <a:pt x="20618" y="12764"/>
                  </a:lnTo>
                  <a:lnTo>
                    <a:pt x="19145" y="12764"/>
                  </a:lnTo>
                  <a:cubicBezTo>
                    <a:pt x="18874" y="12764"/>
                    <a:pt x="18655" y="12984"/>
                    <a:pt x="18655" y="13255"/>
                  </a:cubicBezTo>
                  <a:cubicBezTo>
                    <a:pt x="18655" y="13526"/>
                    <a:pt x="18874" y="13745"/>
                    <a:pt x="19145" y="13745"/>
                  </a:cubicBezTo>
                  <a:lnTo>
                    <a:pt x="20618" y="13745"/>
                  </a:lnTo>
                  <a:lnTo>
                    <a:pt x="20618" y="16691"/>
                  </a:lnTo>
                  <a:lnTo>
                    <a:pt x="19145" y="16691"/>
                  </a:lnTo>
                  <a:cubicBezTo>
                    <a:pt x="18874" y="16691"/>
                    <a:pt x="18655" y="16911"/>
                    <a:pt x="18655" y="17182"/>
                  </a:cubicBezTo>
                  <a:cubicBezTo>
                    <a:pt x="18655" y="17453"/>
                    <a:pt x="18874" y="17673"/>
                    <a:pt x="19145" y="17673"/>
                  </a:cubicBezTo>
                  <a:lnTo>
                    <a:pt x="20618" y="17673"/>
                  </a:lnTo>
                  <a:cubicBezTo>
                    <a:pt x="21160" y="17673"/>
                    <a:pt x="21600" y="17234"/>
                    <a:pt x="21600" y="16691"/>
                  </a:cubicBezTo>
                  <a:lnTo>
                    <a:pt x="21600" y="982"/>
                  </a:lnTo>
                  <a:cubicBezTo>
                    <a:pt x="21600" y="440"/>
                    <a:pt x="21160" y="0"/>
                    <a:pt x="20618" y="0"/>
                  </a:cubicBezTo>
                  <a:moveTo>
                    <a:pt x="14727" y="13745"/>
                  </a:moveTo>
                  <a:cubicBezTo>
                    <a:pt x="14456" y="13745"/>
                    <a:pt x="14236" y="13966"/>
                    <a:pt x="14236" y="14236"/>
                  </a:cubicBezTo>
                  <a:cubicBezTo>
                    <a:pt x="14236" y="14508"/>
                    <a:pt x="14456" y="14727"/>
                    <a:pt x="14727" y="14727"/>
                  </a:cubicBezTo>
                  <a:cubicBezTo>
                    <a:pt x="14999" y="14727"/>
                    <a:pt x="15218" y="14508"/>
                    <a:pt x="15218" y="14236"/>
                  </a:cubicBezTo>
                  <a:cubicBezTo>
                    <a:pt x="15218" y="13966"/>
                    <a:pt x="14999" y="13745"/>
                    <a:pt x="14727" y="13745"/>
                  </a:cubicBezTo>
                  <a:moveTo>
                    <a:pt x="16691" y="19636"/>
                  </a:moveTo>
                  <a:cubicBezTo>
                    <a:pt x="16691" y="20178"/>
                    <a:pt x="16251" y="20618"/>
                    <a:pt x="15709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0800"/>
                  </a:lnTo>
                  <a:cubicBezTo>
                    <a:pt x="982" y="10258"/>
                    <a:pt x="1422" y="9818"/>
                    <a:pt x="1964" y="9818"/>
                  </a:cubicBezTo>
                  <a:lnTo>
                    <a:pt x="3927" y="9818"/>
                  </a:lnTo>
                  <a:cubicBezTo>
                    <a:pt x="5891" y="9818"/>
                    <a:pt x="5891" y="7855"/>
                    <a:pt x="7364" y="7855"/>
                  </a:cubicBezTo>
                  <a:lnTo>
                    <a:pt x="8836" y="7855"/>
                  </a:lnTo>
                  <a:lnTo>
                    <a:pt x="10309" y="7855"/>
                  </a:lnTo>
                  <a:cubicBezTo>
                    <a:pt x="11782" y="7855"/>
                    <a:pt x="11782" y="9818"/>
                    <a:pt x="13745" y="9818"/>
                  </a:cubicBezTo>
                  <a:lnTo>
                    <a:pt x="15709" y="9818"/>
                  </a:lnTo>
                  <a:cubicBezTo>
                    <a:pt x="16251" y="9818"/>
                    <a:pt x="16691" y="10258"/>
                    <a:pt x="16691" y="10800"/>
                  </a:cubicBezTo>
                  <a:cubicBezTo>
                    <a:pt x="16691" y="10800"/>
                    <a:pt x="16691" y="19636"/>
                    <a:pt x="16691" y="19636"/>
                  </a:cubicBezTo>
                  <a:close/>
                  <a:moveTo>
                    <a:pt x="15709" y="8836"/>
                  </a:moveTo>
                  <a:lnTo>
                    <a:pt x="13745" y="8836"/>
                  </a:lnTo>
                  <a:cubicBezTo>
                    <a:pt x="12273" y="8836"/>
                    <a:pt x="12273" y="6873"/>
                    <a:pt x="10309" y="6873"/>
                  </a:cubicBezTo>
                  <a:lnTo>
                    <a:pt x="7364" y="6873"/>
                  </a:lnTo>
                  <a:cubicBezTo>
                    <a:pt x="5400" y="6873"/>
                    <a:pt x="5400" y="8836"/>
                    <a:pt x="3927" y="8836"/>
                  </a:cubicBezTo>
                  <a:lnTo>
                    <a:pt x="1964" y="8836"/>
                  </a:lnTo>
                  <a:cubicBezTo>
                    <a:pt x="879" y="8836"/>
                    <a:pt x="0" y="9716"/>
                    <a:pt x="0" y="10800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5709" y="21600"/>
                  </a:lnTo>
                  <a:cubicBezTo>
                    <a:pt x="16794" y="21600"/>
                    <a:pt x="17673" y="20721"/>
                    <a:pt x="17673" y="19636"/>
                  </a:cubicBezTo>
                  <a:lnTo>
                    <a:pt x="17673" y="10800"/>
                  </a:lnTo>
                  <a:cubicBezTo>
                    <a:pt x="17673" y="9716"/>
                    <a:pt x="16794" y="8836"/>
                    <a:pt x="15709" y="8836"/>
                  </a:cubicBezTo>
                  <a:moveTo>
                    <a:pt x="8836" y="17673"/>
                  </a:moveTo>
                  <a:cubicBezTo>
                    <a:pt x="7210" y="17673"/>
                    <a:pt x="5891" y="16354"/>
                    <a:pt x="5891" y="14727"/>
                  </a:cubicBezTo>
                  <a:cubicBezTo>
                    <a:pt x="5891" y="13101"/>
                    <a:pt x="7210" y="11782"/>
                    <a:pt x="8836" y="11782"/>
                  </a:cubicBezTo>
                  <a:cubicBezTo>
                    <a:pt x="10463" y="11782"/>
                    <a:pt x="11782" y="13101"/>
                    <a:pt x="11782" y="14727"/>
                  </a:cubicBezTo>
                  <a:cubicBezTo>
                    <a:pt x="11782" y="16354"/>
                    <a:pt x="10463" y="17673"/>
                    <a:pt x="8836" y="17673"/>
                  </a:cubicBezTo>
                  <a:moveTo>
                    <a:pt x="8836" y="10800"/>
                  </a:moveTo>
                  <a:cubicBezTo>
                    <a:pt x="6668" y="10800"/>
                    <a:pt x="4909" y="12558"/>
                    <a:pt x="4909" y="14727"/>
                  </a:cubicBezTo>
                  <a:cubicBezTo>
                    <a:pt x="4909" y="16896"/>
                    <a:pt x="6668" y="18655"/>
                    <a:pt x="8836" y="18655"/>
                  </a:cubicBezTo>
                  <a:cubicBezTo>
                    <a:pt x="11005" y="18655"/>
                    <a:pt x="12764" y="16896"/>
                    <a:pt x="12764" y="14727"/>
                  </a:cubicBezTo>
                  <a:cubicBezTo>
                    <a:pt x="12764" y="12558"/>
                    <a:pt x="11005" y="10800"/>
                    <a:pt x="8836" y="10800"/>
                  </a:cubicBezTo>
                  <a:moveTo>
                    <a:pt x="8836" y="15709"/>
                  </a:moveTo>
                  <a:cubicBezTo>
                    <a:pt x="8295" y="15709"/>
                    <a:pt x="7855" y="15269"/>
                    <a:pt x="7855" y="14727"/>
                  </a:cubicBezTo>
                  <a:cubicBezTo>
                    <a:pt x="7855" y="14186"/>
                    <a:pt x="8295" y="13745"/>
                    <a:pt x="8836" y="13745"/>
                  </a:cubicBezTo>
                  <a:cubicBezTo>
                    <a:pt x="9378" y="13745"/>
                    <a:pt x="9818" y="14186"/>
                    <a:pt x="9818" y="14727"/>
                  </a:cubicBezTo>
                  <a:cubicBezTo>
                    <a:pt x="9818" y="15269"/>
                    <a:pt x="9378" y="15709"/>
                    <a:pt x="8836" y="15709"/>
                  </a:cubicBezTo>
                  <a:moveTo>
                    <a:pt x="8836" y="12764"/>
                  </a:moveTo>
                  <a:cubicBezTo>
                    <a:pt x="7752" y="12764"/>
                    <a:pt x="6873" y="13643"/>
                    <a:pt x="6873" y="14727"/>
                  </a:cubicBezTo>
                  <a:cubicBezTo>
                    <a:pt x="6873" y="15812"/>
                    <a:pt x="7752" y="16691"/>
                    <a:pt x="8836" y="16691"/>
                  </a:cubicBezTo>
                  <a:cubicBezTo>
                    <a:pt x="9921" y="16691"/>
                    <a:pt x="10800" y="15812"/>
                    <a:pt x="10800" y="14727"/>
                  </a:cubicBezTo>
                  <a:cubicBezTo>
                    <a:pt x="10800" y="13643"/>
                    <a:pt x="9921" y="12764"/>
                    <a:pt x="8836" y="12764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4283" tIns="14283" rIns="14283" bIns="14283" anchor="ctr"/>
            <a:lstStyle/>
            <a:p>
              <a:pPr defTabSz="228600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sz="1125">
                <a:cs typeface="+mn-ea"/>
                <a:sym typeface="+mn-lt"/>
              </a:endParaRPr>
            </a:p>
          </p:txBody>
        </p:sp>
      </p:grpSp>
      <p:grpSp>
        <p:nvGrpSpPr>
          <p:cNvPr id="57" name="Group 46"/>
          <p:cNvGrpSpPr/>
          <p:nvPr/>
        </p:nvGrpSpPr>
        <p:grpSpPr>
          <a:xfrm>
            <a:off x="4355282" y="1936358"/>
            <a:ext cx="4289425" cy="2629535"/>
            <a:chOff x="2574966" y="8874224"/>
            <a:chExt cx="11438465" cy="7012083"/>
          </a:xfrm>
        </p:grpSpPr>
        <p:sp>
          <p:nvSpPr>
            <p:cNvPr id="58" name="TextBox 48"/>
            <p:cNvSpPr txBox="1"/>
            <p:nvPr/>
          </p:nvSpPr>
          <p:spPr>
            <a:xfrm>
              <a:off x="2574966" y="8874224"/>
              <a:ext cx="826347" cy="18440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endParaRPr lang="id-ID" sz="4875" dirty="0">
                <a:solidFill>
                  <a:schemeClr val="bg2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60" name="Rectangle 50"/>
            <p:cNvSpPr/>
            <p:nvPr/>
          </p:nvSpPr>
          <p:spPr>
            <a:xfrm>
              <a:off x="4303859" y="8972438"/>
              <a:ext cx="3948853" cy="17204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fontAlgn="auto">
                <a:lnSpc>
                  <a:spcPct val="100000"/>
                </a:lnSpc>
              </a:pPr>
              <a:r>
                <a:rPr lang="zh-CN" altLang="en-US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  <a:cs typeface="+mn-ea"/>
                  <a:sym typeface="+mn-lt"/>
                </a:rPr>
                <a:t>以生为本</a:t>
              </a:r>
            </a:p>
            <a:p>
              <a:pPr algn="l" fontAlgn="auto">
                <a:lnSpc>
                  <a:spcPct val="100000"/>
                </a:lnSpc>
              </a:pPr>
              <a:r>
                <a:rPr lang="zh-CN" altLang="en-US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  <a:cs typeface="+mn-ea"/>
                  <a:sym typeface="+mn-lt"/>
                </a:rPr>
                <a:t>成己达人</a:t>
              </a:r>
            </a:p>
          </p:txBody>
        </p:sp>
        <p:sp>
          <p:nvSpPr>
            <p:cNvPr id="3" name="Rectangle 50"/>
            <p:cNvSpPr/>
            <p:nvPr/>
          </p:nvSpPr>
          <p:spPr>
            <a:xfrm>
              <a:off x="10010390" y="8936877"/>
              <a:ext cx="3832013" cy="17204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fontAlgn="auto">
                <a:lnSpc>
                  <a:spcPct val="100000"/>
                </a:lnSpc>
              </a:pPr>
              <a:r>
                <a:rPr lang="zh-CN" altLang="en-US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  <a:cs typeface="+mn-ea"/>
                  <a:sym typeface="+mn-lt"/>
                </a:rPr>
                <a:t>热爱教育倾心投入</a:t>
              </a:r>
            </a:p>
          </p:txBody>
        </p:sp>
        <p:sp>
          <p:nvSpPr>
            <p:cNvPr id="5" name="Rectangle 50"/>
            <p:cNvSpPr/>
            <p:nvPr/>
          </p:nvSpPr>
          <p:spPr>
            <a:xfrm>
              <a:off x="4398686" y="14165883"/>
              <a:ext cx="3948853" cy="17204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fontAlgn="auto">
                <a:lnSpc>
                  <a:spcPct val="100000"/>
                </a:lnSpc>
              </a:pPr>
              <a:r>
                <a:rPr lang="zh-CN" altLang="en-US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  <a:cs typeface="+mn-ea"/>
                  <a:sym typeface="+mn-lt"/>
                </a:rPr>
                <a:t>以校为家</a:t>
              </a:r>
            </a:p>
            <a:p>
              <a:pPr algn="l" fontAlgn="auto">
                <a:lnSpc>
                  <a:spcPct val="100000"/>
                </a:lnSpc>
              </a:pPr>
              <a:r>
                <a:rPr lang="zh-CN" altLang="en-US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  <a:cs typeface="+mn-ea"/>
                  <a:sym typeface="+mn-lt"/>
                </a:rPr>
                <a:t>夙夜在公</a:t>
              </a:r>
            </a:p>
          </p:txBody>
        </p:sp>
        <p:sp>
          <p:nvSpPr>
            <p:cNvPr id="8" name="Rectangle 50"/>
            <p:cNvSpPr/>
            <p:nvPr/>
          </p:nvSpPr>
          <p:spPr>
            <a:xfrm>
              <a:off x="10064578" y="14071056"/>
              <a:ext cx="3948853" cy="17204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fontAlgn="auto">
                <a:lnSpc>
                  <a:spcPct val="100000"/>
                </a:lnSpc>
              </a:pPr>
              <a:r>
                <a:rPr lang="zh-CN" altLang="en-US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  <a:cs typeface="+mn-ea"/>
                  <a:sym typeface="+mn-lt"/>
                </a:rPr>
                <a:t>重义轻利善于反省</a:t>
              </a:r>
            </a:p>
          </p:txBody>
        </p:sp>
      </p:grpSp>
      <p:grpSp>
        <p:nvGrpSpPr>
          <p:cNvPr id="65" name="Group 46"/>
          <p:cNvGrpSpPr/>
          <p:nvPr/>
        </p:nvGrpSpPr>
        <p:grpSpPr>
          <a:xfrm>
            <a:off x="5003941" y="1501521"/>
            <a:ext cx="3395980" cy="2315845"/>
            <a:chOff x="73157" y="7496221"/>
            <a:chExt cx="9055946" cy="6175579"/>
          </a:xfrm>
        </p:grpSpPr>
        <p:sp>
          <p:nvSpPr>
            <p:cNvPr id="67" name="TextBox 49"/>
            <p:cNvSpPr txBox="1"/>
            <p:nvPr/>
          </p:nvSpPr>
          <p:spPr>
            <a:xfrm>
              <a:off x="5779690" y="7496221"/>
              <a:ext cx="2926079" cy="982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id-ID" b="1" dirty="0"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虔诚之心</a:t>
              </a:r>
            </a:p>
          </p:txBody>
        </p:sp>
        <p:sp>
          <p:nvSpPr>
            <p:cNvPr id="2" name="TextBox 49"/>
            <p:cNvSpPr txBox="1"/>
            <p:nvPr/>
          </p:nvSpPr>
          <p:spPr>
            <a:xfrm>
              <a:off x="73157" y="7513155"/>
              <a:ext cx="3197013" cy="1063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id-ID" sz="2000" b="1" dirty="0">
                  <a:solidFill>
                    <a:schemeClr val="tx1"/>
                  </a:solidFill>
                  <a:effectLst/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仁爱之心</a:t>
              </a:r>
            </a:p>
          </p:txBody>
        </p:sp>
        <p:sp>
          <p:nvSpPr>
            <p:cNvPr id="4" name="TextBox 49"/>
            <p:cNvSpPr txBox="1"/>
            <p:nvPr/>
          </p:nvSpPr>
          <p:spPr>
            <a:xfrm>
              <a:off x="167984" y="12601615"/>
              <a:ext cx="3197013" cy="1063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id-ID" sz="2000" b="1" dirty="0">
                  <a:solidFill>
                    <a:schemeClr val="tx1"/>
                  </a:solidFill>
                  <a:effectLst/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致公之心</a:t>
              </a:r>
            </a:p>
          </p:txBody>
        </p:sp>
        <p:sp>
          <p:nvSpPr>
            <p:cNvPr id="7" name="TextBox 49"/>
            <p:cNvSpPr txBox="1"/>
            <p:nvPr/>
          </p:nvSpPr>
          <p:spPr>
            <a:xfrm>
              <a:off x="5932090" y="12608388"/>
              <a:ext cx="3197013" cy="1063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id-ID" sz="2000" b="1" dirty="0">
                  <a:solidFill>
                    <a:schemeClr val="tx1"/>
                  </a:solidFill>
                  <a:effectLst/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羞恶之心</a:t>
              </a:r>
            </a:p>
          </p:txBody>
        </p:sp>
      </p:grpSp>
      <p:sp>
        <p:nvSpPr>
          <p:cNvPr id="73" name="Rectangle 53"/>
          <p:cNvSpPr/>
          <p:nvPr/>
        </p:nvSpPr>
        <p:spPr bwMode="auto">
          <a:xfrm>
            <a:off x="654050" y="1367790"/>
            <a:ext cx="3298190" cy="3338195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txBody>
          <a:bodyPr vert="horz" wrap="square" lIns="34290" tIns="17145" rIns="34290" bIns="17145" numCol="1" rtlCol="0" anchor="t" anchorCtr="0" compatLnSpc="1"/>
          <a:lstStyle/>
          <a:p>
            <a:pPr algn="ctr"/>
            <a:endParaRPr lang="id-ID" sz="675">
              <a:latin typeface="字魂36号-正文宋楷" panose="02000000000000000000" pitchFamily="2" charset="-122"/>
              <a:ea typeface="字魂36号-正文宋楷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74" name="Rectangle 33"/>
          <p:cNvSpPr/>
          <p:nvPr/>
        </p:nvSpPr>
        <p:spPr>
          <a:xfrm>
            <a:off x="394796" y="2028664"/>
            <a:ext cx="532638" cy="532638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>
              <a:cs typeface="+mn-ea"/>
              <a:sym typeface="+mn-lt"/>
            </a:endParaRPr>
          </a:p>
        </p:txBody>
      </p:sp>
      <p:sp>
        <p:nvSpPr>
          <p:cNvPr id="75" name="Shape 2633"/>
          <p:cNvSpPr/>
          <p:nvPr/>
        </p:nvSpPr>
        <p:spPr>
          <a:xfrm>
            <a:off x="500379" y="2134247"/>
            <a:ext cx="321473" cy="321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44" y="18334"/>
                </a:moveTo>
                <a:lnTo>
                  <a:pt x="15583" y="6873"/>
                </a:lnTo>
                <a:lnTo>
                  <a:pt x="20168" y="6873"/>
                </a:lnTo>
                <a:cubicBezTo>
                  <a:pt x="20168" y="6873"/>
                  <a:pt x="12144" y="18334"/>
                  <a:pt x="12144" y="18334"/>
                </a:cubicBezTo>
                <a:close/>
                <a:moveTo>
                  <a:pt x="10800" y="19403"/>
                </a:moveTo>
                <a:lnTo>
                  <a:pt x="7041" y="6873"/>
                </a:lnTo>
                <a:lnTo>
                  <a:pt x="14559" y="6873"/>
                </a:lnTo>
                <a:cubicBezTo>
                  <a:pt x="14559" y="6873"/>
                  <a:pt x="10800" y="19403"/>
                  <a:pt x="10800" y="19403"/>
                </a:cubicBezTo>
                <a:close/>
                <a:moveTo>
                  <a:pt x="1432" y="6873"/>
                </a:moveTo>
                <a:lnTo>
                  <a:pt x="6017" y="6873"/>
                </a:lnTo>
                <a:lnTo>
                  <a:pt x="9456" y="18334"/>
                </a:lnTo>
                <a:cubicBezTo>
                  <a:pt x="9456" y="18334"/>
                  <a:pt x="1432" y="6873"/>
                  <a:pt x="1432" y="6873"/>
                </a:cubicBezTo>
                <a:close/>
                <a:moveTo>
                  <a:pt x="6578" y="982"/>
                </a:moveTo>
                <a:lnTo>
                  <a:pt x="8536" y="982"/>
                </a:lnTo>
                <a:lnTo>
                  <a:pt x="6082" y="5891"/>
                </a:lnTo>
                <a:lnTo>
                  <a:pt x="1669" y="5891"/>
                </a:lnTo>
                <a:cubicBezTo>
                  <a:pt x="1669" y="5891"/>
                  <a:pt x="6578" y="982"/>
                  <a:pt x="6578" y="982"/>
                </a:cubicBezTo>
                <a:close/>
                <a:moveTo>
                  <a:pt x="11973" y="982"/>
                </a:moveTo>
                <a:lnTo>
                  <a:pt x="14427" y="5891"/>
                </a:lnTo>
                <a:lnTo>
                  <a:pt x="7173" y="5891"/>
                </a:lnTo>
                <a:lnTo>
                  <a:pt x="9627" y="982"/>
                </a:lnTo>
                <a:cubicBezTo>
                  <a:pt x="9627" y="982"/>
                  <a:pt x="11973" y="982"/>
                  <a:pt x="11973" y="982"/>
                </a:cubicBezTo>
                <a:close/>
                <a:moveTo>
                  <a:pt x="15022" y="982"/>
                </a:moveTo>
                <a:lnTo>
                  <a:pt x="19931" y="5891"/>
                </a:lnTo>
                <a:lnTo>
                  <a:pt x="15518" y="5891"/>
                </a:lnTo>
                <a:lnTo>
                  <a:pt x="13064" y="982"/>
                </a:lnTo>
                <a:cubicBezTo>
                  <a:pt x="13064" y="982"/>
                  <a:pt x="15022" y="982"/>
                  <a:pt x="15022" y="982"/>
                </a:cubicBezTo>
                <a:close/>
                <a:moveTo>
                  <a:pt x="21600" y="6382"/>
                </a:moveTo>
                <a:cubicBezTo>
                  <a:pt x="21600" y="6272"/>
                  <a:pt x="21557" y="6175"/>
                  <a:pt x="21495" y="6093"/>
                </a:cubicBezTo>
                <a:lnTo>
                  <a:pt x="21502" y="6088"/>
                </a:lnTo>
                <a:lnTo>
                  <a:pt x="21471" y="6057"/>
                </a:lnTo>
                <a:cubicBezTo>
                  <a:pt x="21459" y="6044"/>
                  <a:pt x="21448" y="6032"/>
                  <a:pt x="21434" y="6020"/>
                </a:cubicBezTo>
                <a:lnTo>
                  <a:pt x="15611" y="197"/>
                </a:lnTo>
                <a:lnTo>
                  <a:pt x="15604" y="201"/>
                </a:lnTo>
                <a:cubicBezTo>
                  <a:pt x="15514" y="82"/>
                  <a:pt x="15379" y="0"/>
                  <a:pt x="15218" y="0"/>
                </a:cubicBezTo>
                <a:lnTo>
                  <a:pt x="6382" y="0"/>
                </a:lnTo>
                <a:cubicBezTo>
                  <a:pt x="6221" y="0"/>
                  <a:pt x="6086" y="82"/>
                  <a:pt x="5996" y="201"/>
                </a:cubicBezTo>
                <a:lnTo>
                  <a:pt x="5989" y="197"/>
                </a:lnTo>
                <a:lnTo>
                  <a:pt x="166" y="6020"/>
                </a:lnTo>
                <a:cubicBezTo>
                  <a:pt x="152" y="6032"/>
                  <a:pt x="141" y="6044"/>
                  <a:pt x="129" y="6057"/>
                </a:cubicBezTo>
                <a:lnTo>
                  <a:pt x="98" y="6088"/>
                </a:lnTo>
                <a:lnTo>
                  <a:pt x="105" y="6093"/>
                </a:lnTo>
                <a:cubicBezTo>
                  <a:pt x="43" y="6175"/>
                  <a:pt x="0" y="6272"/>
                  <a:pt x="0" y="6382"/>
                </a:cubicBezTo>
                <a:cubicBezTo>
                  <a:pt x="0" y="6499"/>
                  <a:pt x="46" y="6602"/>
                  <a:pt x="115" y="6686"/>
                </a:cubicBezTo>
                <a:lnTo>
                  <a:pt x="109" y="6690"/>
                </a:lnTo>
                <a:lnTo>
                  <a:pt x="10418" y="21418"/>
                </a:lnTo>
                <a:lnTo>
                  <a:pt x="10424" y="21413"/>
                </a:lnTo>
                <a:cubicBezTo>
                  <a:pt x="10514" y="21525"/>
                  <a:pt x="10646" y="21600"/>
                  <a:pt x="10800" y="21600"/>
                </a:cubicBezTo>
                <a:cubicBezTo>
                  <a:pt x="10954" y="21600"/>
                  <a:pt x="11086" y="21525"/>
                  <a:pt x="11176" y="21413"/>
                </a:cubicBezTo>
                <a:lnTo>
                  <a:pt x="11182" y="21418"/>
                </a:lnTo>
                <a:lnTo>
                  <a:pt x="21491" y="6690"/>
                </a:lnTo>
                <a:lnTo>
                  <a:pt x="21485" y="6686"/>
                </a:lnTo>
                <a:cubicBezTo>
                  <a:pt x="21553" y="6602"/>
                  <a:pt x="21600" y="6499"/>
                  <a:pt x="21600" y="6382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3" tIns="14283" rIns="14283" bIns="14283" anchor="ctr"/>
          <a:lstStyle/>
          <a:p>
            <a:pPr defTabSz="2286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pPr>
            <a:endParaRPr sz="1125">
              <a:cs typeface="+mn-ea"/>
              <a:sym typeface="+mn-lt"/>
            </a:endParaRPr>
          </a:p>
        </p:txBody>
      </p:sp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❻人民教师：职业良心深沉隽永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/>
          </p:cNvSpPr>
          <p:nvPr>
            <p:ph idx="1"/>
          </p:nvPr>
        </p:nvSpPr>
        <p:spPr>
          <a:xfrm>
            <a:off x="539115" y="1363345"/>
            <a:ext cx="5515610" cy="2245995"/>
          </a:xfrm>
        </p:spPr>
        <p:txBody>
          <a:bodyPr vert="horz" wrap="square" lIns="68601" tIns="34301" rIns="68601" bIns="34301" rtlCol="0" anchor="t">
            <a:normAutofit fontScale="70000" lnSpcReduction="10000"/>
          </a:bodyPr>
          <a:lstStyle/>
          <a:p>
            <a:pPr fontAlgn="auto">
              <a:lnSpc>
                <a:spcPts val="4080"/>
              </a:lnSpc>
              <a:spcBef>
                <a:spcPts val="0"/>
              </a:spcBef>
              <a:buNone/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          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     </a:t>
            </a:r>
            <a:r>
              <a:rPr lang="zh-CN" altLang="en-US" sz="3000" dirty="0" smtClean="0">
                <a:latin typeface="微软雅黑" pitchFamily="34" charset="-122"/>
                <a:ea typeface="微软雅黑" pitchFamily="34" charset="-122"/>
              </a:rPr>
              <a:t>青年</a:t>
            </a:r>
            <a:r>
              <a:rPr lang="zh-CN" altLang="en-US" sz="3000" dirty="0">
                <a:latin typeface="微软雅黑" pitchFamily="34" charset="-122"/>
                <a:ea typeface="微软雅黑" pitchFamily="34" charset="-122"/>
              </a:rPr>
              <a:t>如初春，如朝日，如百卉之萌动，如利刃之新发于硎，人生最可宝贵之时期也。青年之于社会，犹新鲜活泼细胞之在人身。</a:t>
            </a:r>
          </a:p>
          <a:p>
            <a:pPr algn="r" fontAlgn="auto">
              <a:lnSpc>
                <a:spcPts val="4080"/>
              </a:lnSpc>
              <a:spcBef>
                <a:spcPts val="0"/>
              </a:spcBef>
              <a:buNone/>
            </a:pPr>
            <a:r>
              <a:rPr lang="zh-CN" altLang="en-US" sz="3400" dirty="0">
                <a:latin typeface="微软雅黑" pitchFamily="34" charset="-122"/>
                <a:ea typeface="微软雅黑" pitchFamily="34" charset="-122"/>
              </a:rPr>
              <a:t>          </a:t>
            </a:r>
            <a:r>
              <a:rPr lang="en-US" altLang="zh-CN" sz="2700" dirty="0"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2700" dirty="0">
                <a:latin typeface="微软雅黑" pitchFamily="34" charset="-122"/>
                <a:ea typeface="微软雅黑" pitchFamily="34" charset="-122"/>
              </a:rPr>
              <a:t>陈独秀</a:t>
            </a:r>
            <a:r>
              <a:rPr lang="en-US" altLang="zh-CN" sz="2700" dirty="0"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2700" dirty="0">
                <a:latin typeface="微软雅黑" pitchFamily="34" charset="-122"/>
                <a:ea typeface="微软雅黑" pitchFamily="34" charset="-122"/>
              </a:rPr>
              <a:t>敬告青年</a:t>
            </a:r>
            <a:r>
              <a:rPr lang="en-US" altLang="zh-CN" sz="2700" dirty="0"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sz="2700" dirty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2700" dirty="0">
                <a:latin typeface="微软雅黑" pitchFamily="34" charset="-122"/>
                <a:ea typeface="微软雅黑" pitchFamily="34" charset="-122"/>
              </a:rPr>
              <a:t>1915</a:t>
            </a:r>
            <a:r>
              <a:rPr lang="zh-CN" altLang="en-US" sz="2700" dirty="0">
                <a:latin typeface="微软雅黑" pitchFamily="34" charset="-122"/>
                <a:ea typeface="微软雅黑" pitchFamily="34" charset="-122"/>
              </a:rPr>
              <a:t>）</a:t>
            </a:r>
            <a:r>
              <a:rPr lang="en-US" altLang="zh-CN" sz="2400" dirty="0"/>
              <a:t> </a:t>
            </a:r>
            <a:endParaRPr lang="en-US" altLang="zh-CN" sz="2800" b="1" dirty="0">
              <a:latin typeface="宋体" pitchFamily="2" charset="-122"/>
              <a:ea typeface="宋体" pitchFamily="2" charset="-122"/>
            </a:endParaRPr>
          </a:p>
          <a:p>
            <a:pPr lvl="1" eaLnBrk="1" hangingPunct="1">
              <a:buNone/>
            </a:pPr>
            <a:endParaRPr lang="en-US" altLang="zh-CN" sz="1500" dirty="0">
              <a:ea typeface="宋体" pitchFamily="2" charset="-122"/>
            </a:endParaRPr>
          </a:p>
        </p:txBody>
      </p:sp>
      <p:sp>
        <p:nvSpPr>
          <p:cNvPr id="6147" name="Rectangle 4"/>
          <p:cNvSpPr/>
          <p:nvPr/>
        </p:nvSpPr>
        <p:spPr>
          <a:xfrm>
            <a:off x="689920" y="3844835"/>
            <a:ext cx="7704856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ClrTx/>
              <a:buNone/>
            </a:pPr>
            <a:r>
              <a:rPr lang="zh-CN" altLang="en-US" sz="1800" b="1" dirty="0" smtClean="0">
                <a:latin typeface="+mn-ea"/>
              </a:rPr>
              <a:t>    陈独秀</a:t>
            </a:r>
            <a:r>
              <a:rPr lang="zh-CN" altLang="en-US" sz="1800" b="1" dirty="0">
                <a:latin typeface="+mn-ea"/>
              </a:rPr>
              <a:t>：</a:t>
            </a:r>
            <a:r>
              <a:rPr lang="zh-CN" altLang="en-US" sz="1800" dirty="0">
                <a:latin typeface="+mn-ea"/>
              </a:rPr>
              <a:t>中国近代新文化运动的领军人物，</a:t>
            </a:r>
            <a:r>
              <a:rPr lang="en-US" altLang="zh-CN" sz="1800" dirty="0">
                <a:latin typeface="+mn-ea"/>
              </a:rPr>
              <a:t>《</a:t>
            </a:r>
            <a:r>
              <a:rPr lang="zh-CN" altLang="en-US" sz="1800" dirty="0">
                <a:latin typeface="+mn-ea"/>
              </a:rPr>
              <a:t>新青年</a:t>
            </a:r>
            <a:r>
              <a:rPr lang="en-US" altLang="zh-CN" sz="1800" dirty="0">
                <a:latin typeface="+mn-ea"/>
              </a:rPr>
              <a:t>》</a:t>
            </a:r>
            <a:r>
              <a:rPr lang="zh-CN" altLang="en-US" sz="1800" dirty="0">
                <a:latin typeface="+mn-ea"/>
              </a:rPr>
              <a:t>杂志的创始者，马克思主义的传播者，北京大学文学院教授</a:t>
            </a:r>
            <a:r>
              <a:rPr lang="zh-CN" altLang="en-US" sz="1800" dirty="0" smtClean="0">
                <a:latin typeface="+mn-ea"/>
              </a:rPr>
              <a:t>，中国共产党</a:t>
            </a:r>
            <a:r>
              <a:rPr lang="zh-CN" altLang="en-US" sz="1800" dirty="0">
                <a:latin typeface="+mn-ea"/>
              </a:rPr>
              <a:t>的早期领袖，为中国社会的进步作出了巨大的贡献。</a:t>
            </a:r>
          </a:p>
        </p:txBody>
      </p:sp>
      <p:pic>
        <p:nvPicPr>
          <p:cNvPr id="6148" name="Picture 5" descr="d6ca7bcb0a46f21fb50a52fff6246b600c33ae5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1204392"/>
            <a:ext cx="1764196" cy="24047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有一段时光，短暂而美好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/>
          <p:nvPr/>
        </p:nvSpPr>
        <p:spPr>
          <a:xfrm>
            <a:off x="575310" y="3796665"/>
            <a:ext cx="8128000" cy="1091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r>
              <a:rPr lang="en-US" altLang="zh-CN" sz="2000" dirty="0" smtClean="0">
                <a:latin typeface="+mn-ea"/>
              </a:rPr>
              <a:t>    </a:t>
            </a:r>
            <a:r>
              <a:rPr lang="zh-CN" sz="2000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从《孩子王》到《凤凰琴》，从《美丽的大脚》到《老师好》，优秀国产影片忠实记录了不同时期，我国基层教师胸怀大爱、坚守理想、甘于清贫、孜孜不倦的职业道路，这就是民族脊梁、国之忠魂。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684530" y="1052830"/>
            <a:ext cx="7837944" cy="2531110"/>
            <a:chOff x="1078" y="1658"/>
            <a:chExt cx="12577" cy="4104"/>
          </a:xfrm>
        </p:grpSpPr>
        <p:pic>
          <p:nvPicPr>
            <p:cNvPr id="102" name="图片 101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194" y="1658"/>
              <a:ext cx="3037" cy="4103"/>
            </a:xfrm>
            <a:prstGeom prst="rect">
              <a:avLst/>
            </a:prstGeom>
            <a:noFill/>
            <a:ln w="12700" cmpd="sng">
              <a:solidFill>
                <a:schemeClr val="bg1"/>
              </a:solidFill>
              <a:prstDash val="solid"/>
            </a:ln>
          </p:spPr>
        </p:pic>
        <p:pic>
          <p:nvPicPr>
            <p:cNvPr id="103" name="图片 102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7426" y="1658"/>
              <a:ext cx="3136" cy="410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4" name="图片 103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78" y="1670"/>
              <a:ext cx="2936" cy="409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5" name="图片 104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0757" y="1658"/>
              <a:ext cx="2898" cy="409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❻人民教师：职业良心深沉隽永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❻人民教师：职业良心深沉隽永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49324"/>
            <a:ext cx="2412268" cy="357544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53" y="1041681"/>
            <a:ext cx="3029616" cy="174546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486" y="1049324"/>
            <a:ext cx="2218950" cy="357544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53" y="2853913"/>
            <a:ext cx="3029616" cy="1770859"/>
          </a:xfrm>
          <a:prstGeom prst="rect">
            <a:avLst/>
          </a:prstGeom>
        </p:spPr>
      </p:pic>
      <p:sp>
        <p:nvSpPr>
          <p:cNvPr id="9" name="Text Placeholder 4"/>
          <p:cNvSpPr txBox="1"/>
          <p:nvPr/>
        </p:nvSpPr>
        <p:spPr>
          <a:xfrm>
            <a:off x="1547664" y="4303965"/>
            <a:ext cx="1827292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b="1" dirty="0" smtClean="0">
                <a:solidFill>
                  <a:schemeClr val="bg1"/>
                </a:solidFill>
                <a:latin typeface="+mn-ea"/>
                <a:ea typeface="+mn-ea"/>
              </a:rPr>
              <a:t>放牛班的春天</a:t>
            </a:r>
            <a:endParaRPr lang="zh-CN" altLang="en-US" sz="20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0" name="Text Placeholder 4"/>
          <p:cNvSpPr txBox="1"/>
          <p:nvPr/>
        </p:nvSpPr>
        <p:spPr>
          <a:xfrm>
            <a:off x="4250840" y="4298697"/>
            <a:ext cx="1827292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algn="r"/>
            <a:r>
              <a:rPr lang="zh-CN" altLang="en-US" sz="2000" b="1" dirty="0" smtClean="0">
                <a:solidFill>
                  <a:schemeClr val="bg1"/>
                </a:solidFill>
                <a:latin typeface="+mn-ea"/>
                <a:ea typeface="+mn-ea"/>
              </a:rPr>
              <a:t>地球上的星星</a:t>
            </a:r>
            <a:endParaRPr lang="zh-CN" altLang="en-US" sz="20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1" name="Text Placeholder 4"/>
          <p:cNvSpPr txBox="1"/>
          <p:nvPr/>
        </p:nvSpPr>
        <p:spPr>
          <a:xfrm>
            <a:off x="4250840" y="2488522"/>
            <a:ext cx="1827292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algn="r"/>
            <a:r>
              <a:rPr lang="zh-CN" altLang="en-US" sz="2000" b="1" dirty="0" smtClean="0">
                <a:solidFill>
                  <a:schemeClr val="bg1"/>
                </a:solidFill>
                <a:latin typeface="+mn-ea"/>
                <a:ea typeface="+mn-ea"/>
              </a:rPr>
              <a:t>死亡诗社</a:t>
            </a:r>
            <a:endParaRPr lang="zh-CN" altLang="en-US" sz="20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2" name="Text Placeholder 4"/>
          <p:cNvSpPr txBox="1"/>
          <p:nvPr/>
        </p:nvSpPr>
        <p:spPr>
          <a:xfrm>
            <a:off x="6654844" y="4298697"/>
            <a:ext cx="1827292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algn="r"/>
            <a:r>
              <a:rPr lang="zh-CN" altLang="en-US" sz="2000" b="1" dirty="0" smtClean="0">
                <a:solidFill>
                  <a:schemeClr val="bg1"/>
                </a:solidFill>
                <a:latin typeface="+mn-ea"/>
                <a:ea typeface="+mn-ea"/>
              </a:rPr>
              <a:t>心灵捕手</a:t>
            </a:r>
            <a:endParaRPr lang="zh-CN" altLang="en-US" sz="20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稻壳儿榴莲果果"/>
          <p:cNvSpPr/>
          <p:nvPr/>
        </p:nvSpPr>
        <p:spPr>
          <a:xfrm>
            <a:off x="3429635" y="1278255"/>
            <a:ext cx="5066665" cy="3168650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6147" name="Rectangle 4"/>
          <p:cNvSpPr/>
          <p:nvPr/>
        </p:nvSpPr>
        <p:spPr>
          <a:xfrm>
            <a:off x="3437890" y="1362710"/>
            <a:ext cx="5049520" cy="29203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ts val="3300"/>
              </a:lnSpc>
              <a:spcBef>
                <a:spcPts val="0"/>
              </a:spcBef>
              <a:buNone/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      职业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作风是指教师在自身职业活动中表现出来的一贯的态度和行为。人民教师应该树立以下优良职业作风： 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 marL="0" indent="0">
              <a:lnSpc>
                <a:spcPts val="3300"/>
              </a:lnSpc>
              <a:spcBef>
                <a:spcPts val="0"/>
              </a:spcBef>
              <a:buNone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       1.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实事求是，坚持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真理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 marL="0" indent="0">
              <a:lnSpc>
                <a:spcPts val="3300"/>
              </a:lnSpc>
              <a:spcBef>
                <a:spcPts val="0"/>
              </a:spcBef>
              <a:buNone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       2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工作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积极，认真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负责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 marL="0" indent="0">
              <a:lnSpc>
                <a:spcPts val="3300"/>
              </a:lnSpc>
              <a:spcBef>
                <a:spcPts val="0"/>
              </a:spcBef>
              <a:buNone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       3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忠诚坦白，平等待人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 marL="0" indent="0">
              <a:lnSpc>
                <a:spcPts val="3300"/>
              </a:lnSpc>
              <a:spcBef>
                <a:spcPts val="0"/>
              </a:spcBef>
              <a:buNone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       4.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发扬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民主，团结互助。</a:t>
            </a:r>
            <a:endParaRPr lang="en-US" altLang="zh-CN" sz="1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❼人民教师：职业作风严谨踏实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55" y="1278255"/>
            <a:ext cx="2484755" cy="3150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稻壳儿榴莲果果"/>
          <p:cNvSpPr/>
          <p:nvPr/>
        </p:nvSpPr>
        <p:spPr>
          <a:xfrm>
            <a:off x="683260" y="1031875"/>
            <a:ext cx="7826375" cy="3726180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2" name="Rectangle 4"/>
          <p:cNvSpPr/>
          <p:nvPr/>
        </p:nvSpPr>
        <p:spPr>
          <a:xfrm>
            <a:off x="823595" y="1172845"/>
            <a:ext cx="7532370" cy="33915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algn="just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1.</a:t>
            </a:r>
            <a:r>
              <a:rPr lang="zh-CN" altLang="en-US"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面对学生，他（她）能够平等相待、不离不弃</a:t>
            </a:r>
          </a:p>
          <a:p>
            <a:pPr algn="just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2.</a:t>
            </a:r>
            <a:r>
              <a:rPr lang="zh-CN" altLang="en-US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面对教材，他（她）能够潜心钻研、深挖细掘</a:t>
            </a:r>
          </a:p>
          <a:p>
            <a:pPr algn="just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3.</a:t>
            </a:r>
            <a:r>
              <a:rPr lang="zh-CN" altLang="en-US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面对课堂，他（她）能够敬畏谦恭、谨慎细致</a:t>
            </a:r>
          </a:p>
          <a:p>
            <a:pPr algn="just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  <a:sym typeface="+mn-ea"/>
              </a:rPr>
              <a:t>4.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sym typeface="+mn-ea"/>
              </a:rPr>
              <a:t>面对教研，他（她）能够全心投入、不断精进</a:t>
            </a:r>
            <a:endParaRPr lang="zh-CN" altLang="en-US" sz="20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 algn="just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5.</a:t>
            </a:r>
            <a:r>
              <a:rPr lang="zh-CN" altLang="en-US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面对责任，他（她）能够主动承担、恪尽职守</a:t>
            </a:r>
          </a:p>
          <a:p>
            <a:pPr algn="just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  <a:sym typeface="+mn-ea"/>
              </a:rPr>
              <a:t>6.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sym typeface="+mn-ea"/>
              </a:rPr>
              <a:t>面对他人，他（她）能够坦荡沟通、谦诚合作</a:t>
            </a:r>
          </a:p>
          <a:p>
            <a:pPr algn="just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  <a:sym typeface="+mn-ea"/>
              </a:rPr>
              <a:t>7.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sym typeface="+mn-ea"/>
              </a:rPr>
              <a:t>面对压力，他（她）能够坚决果敢、不辱使命</a:t>
            </a:r>
            <a:endParaRPr lang="zh-CN" altLang="en-US" sz="20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 algn="just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  <a:sym typeface="+mn-ea"/>
              </a:rPr>
              <a:t>8.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sym typeface="+mn-ea"/>
              </a:rPr>
              <a:t>面对挑战，他（她）能够坚定自信、从容应对</a:t>
            </a:r>
            <a:endParaRPr lang="zh-CN" altLang="en-US" sz="20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 algn="just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  <a:sym typeface="+mn-ea"/>
              </a:rPr>
              <a:t>9.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sym typeface="+mn-ea"/>
              </a:rPr>
              <a:t>面对困难，他（她）能够矢志不渝、尽心竭力</a:t>
            </a:r>
            <a:endParaRPr lang="zh-CN" altLang="en-US" sz="20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❼人民教师：职业作风严谨踏实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980" y="1312545"/>
            <a:ext cx="185547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/>
          <p:nvPr/>
        </p:nvSpPr>
        <p:spPr>
          <a:xfrm>
            <a:off x="683568" y="4048916"/>
            <a:ext cx="7978588" cy="8089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       2019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9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17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日，国家主席习近平签署主席令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，授予于漪、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卫兴华、高铭暄“人民教育家”国家荣誉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称号。</a:t>
            </a:r>
          </a:p>
        </p:txBody>
      </p:sp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❽人民教师</a:t>
            </a: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：职业荣誉伟大崇高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0" y="1132205"/>
            <a:ext cx="2358390" cy="28568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375" y="1132205"/>
            <a:ext cx="2149475" cy="28625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755" y="1132205"/>
            <a:ext cx="2074545" cy="2887345"/>
          </a:xfrm>
          <a:prstGeom prst="rect">
            <a:avLst/>
          </a:prstGeom>
        </p:spPr>
      </p:pic>
      <p:sp>
        <p:nvSpPr>
          <p:cNvPr id="9" name="Text Placeholder 4"/>
          <p:cNvSpPr txBox="1"/>
          <p:nvPr/>
        </p:nvSpPr>
        <p:spPr>
          <a:xfrm>
            <a:off x="681355" y="3328670"/>
            <a:ext cx="2372995" cy="666115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wrap="square" lIns="0" tIns="0" rIns="0" bIns="0" anchor="t" anchorCtr="0">
            <a:no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algn="l" fontAlgn="auto">
              <a:lnSpc>
                <a:spcPts val="1680"/>
              </a:lnSpc>
              <a:spcBef>
                <a:spcPts val="0"/>
              </a:spcBef>
            </a:pPr>
            <a:r>
              <a:rPr lang="en-US" altLang="zh-CN" sz="14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en-US" sz="14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于漪</a:t>
            </a:r>
            <a:r>
              <a:rPr lang="zh-CN" altLang="en-US" sz="1400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，江苏镇江人，上海市杨浦高级中学名誉校长，著名语文特级教师</a:t>
            </a:r>
          </a:p>
        </p:txBody>
      </p:sp>
      <p:sp>
        <p:nvSpPr>
          <p:cNvPr id="2" name="Text Placeholder 4"/>
          <p:cNvSpPr txBox="1"/>
          <p:nvPr/>
        </p:nvSpPr>
        <p:spPr>
          <a:xfrm>
            <a:off x="3620770" y="3328670"/>
            <a:ext cx="2181860" cy="666115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wrap="square" lIns="0" tIns="0" rIns="0" bIns="0" anchor="t" anchorCtr="0">
            <a:no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algn="l"/>
            <a:r>
              <a:rPr lang="en-US" altLang="zh-CN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卫兴华，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山西五台人，</a:t>
            </a:r>
            <a:r>
              <a: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中国人大经济学系原主任，马克思主义经济学家</a:t>
            </a:r>
          </a:p>
        </p:txBody>
      </p:sp>
      <p:sp>
        <p:nvSpPr>
          <p:cNvPr id="5" name="Text Placeholder 4"/>
          <p:cNvSpPr txBox="1"/>
          <p:nvPr/>
        </p:nvSpPr>
        <p:spPr>
          <a:xfrm>
            <a:off x="6416675" y="3373755"/>
            <a:ext cx="2087880" cy="645795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algn="l"/>
            <a:r>
              <a:rPr lang="en-US" altLang="zh-CN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高铭暄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，浙江台州人，北师大刑事法律科学研究院名誉院长、博士生导师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稻壳儿榴莲果果"/>
          <p:cNvSpPr/>
          <p:nvPr/>
        </p:nvSpPr>
        <p:spPr>
          <a:xfrm>
            <a:off x="683260" y="1167765"/>
            <a:ext cx="3764280" cy="2732405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6147" name="Rectangle 4"/>
          <p:cNvSpPr/>
          <p:nvPr/>
        </p:nvSpPr>
        <p:spPr>
          <a:xfrm>
            <a:off x="1295367" y="4084943"/>
            <a:ext cx="6619228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从进入教师岗位开始，每位老师的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sym typeface="+mn-ea"/>
              </a:rPr>
              <a:t>一言一行、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一举一动， 都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要朝着为人师表、行为世范的方向不懈努力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8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920" y="1169035"/>
            <a:ext cx="3929380" cy="2727325"/>
          </a:xfrm>
          <a:prstGeom prst="rect">
            <a:avLst/>
          </a:prstGeom>
        </p:spPr>
      </p:pic>
      <p:sp>
        <p:nvSpPr>
          <p:cNvPr id="2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❽人民教师</a:t>
            </a: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：职业荣誉伟大崇高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Rectangle 4"/>
          <p:cNvSpPr/>
          <p:nvPr/>
        </p:nvSpPr>
        <p:spPr>
          <a:xfrm>
            <a:off x="431165" y="1231900"/>
            <a:ext cx="3940175" cy="2595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algn="just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zh-CN" altLang="en-US" sz="1800" dirty="0" smtClean="0">
                <a:latin typeface="黑体" pitchFamily="49" charset="-122"/>
                <a:ea typeface="黑体" pitchFamily="49" charset="-122"/>
              </a:rPr>
              <a:t>      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人民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教师无上光荣，每个教师都要珍惜这份光荣，爱惜这份职业，严格要求自己，不断完善自己。做老师就要执着于教书育人，有热爱教育的定力、淡泊名利的坚守。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 algn="r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1800" dirty="0">
                <a:latin typeface="黑体" pitchFamily="49" charset="-122"/>
                <a:ea typeface="黑体" pitchFamily="49" charset="-122"/>
              </a:rPr>
              <a:t>——</a:t>
            </a:r>
            <a:r>
              <a:rPr lang="zh-CN" altLang="en-US" sz="1800" dirty="0">
                <a:latin typeface="黑体" pitchFamily="49" charset="-122"/>
                <a:ea typeface="黑体" pitchFamily="49" charset="-122"/>
              </a:rPr>
              <a:t>习近平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4"/>
          <p:cNvSpPr txBox="1"/>
          <p:nvPr/>
        </p:nvSpPr>
        <p:spPr>
          <a:xfrm>
            <a:off x="6723892" y="2225641"/>
            <a:ext cx="2274568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b="1" dirty="0" smtClean="0">
                <a:solidFill>
                  <a:schemeClr val="accent4"/>
                </a:solidFill>
                <a:latin typeface="+mn-ea"/>
                <a:ea typeface="+mn-ea"/>
              </a:rPr>
              <a:t>职业纪律失度</a:t>
            </a:r>
            <a:endParaRPr lang="zh-CN" altLang="en-US" sz="2000" b="1" dirty="0">
              <a:solidFill>
                <a:schemeClr val="accent4"/>
              </a:solidFill>
              <a:latin typeface="+mn-ea"/>
              <a:ea typeface="+mn-ea"/>
            </a:endParaRPr>
          </a:p>
        </p:txBody>
      </p:sp>
      <p:grpSp>
        <p:nvGrpSpPr>
          <p:cNvPr id="2" name="Group 1294"/>
          <p:cNvGrpSpPr/>
          <p:nvPr/>
        </p:nvGrpSpPr>
        <p:grpSpPr>
          <a:xfrm>
            <a:off x="1312180" y="1600436"/>
            <a:ext cx="449801" cy="495359"/>
            <a:chOff x="0" y="0"/>
            <a:chExt cx="1243364" cy="1243364"/>
          </a:xfrm>
        </p:grpSpPr>
        <p:sp>
          <p:nvSpPr>
            <p:cNvPr id="57" name="Shape 1290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8" name="Group 1293"/>
            <p:cNvGrpSpPr/>
            <p:nvPr/>
          </p:nvGrpSpPr>
          <p:grpSpPr>
            <a:xfrm>
              <a:off x="374055" y="351222"/>
              <a:ext cx="495255" cy="540919"/>
              <a:chOff x="0" y="0"/>
              <a:chExt cx="495253" cy="540919"/>
            </a:xfrm>
          </p:grpSpPr>
          <p:sp>
            <p:nvSpPr>
              <p:cNvPr id="59" name="Shape 1291"/>
              <p:cNvSpPr/>
              <p:nvPr/>
            </p:nvSpPr>
            <p:spPr>
              <a:xfrm>
                <a:off x="107933" y="0"/>
                <a:ext cx="270131" cy="270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164" y="18436"/>
                    </a:moveTo>
                    <a:cubicBezTo>
                      <a:pt x="5273" y="20546"/>
                      <a:pt x="7818" y="21600"/>
                      <a:pt x="10800" y="21600"/>
                    </a:cubicBezTo>
                    <a:cubicBezTo>
                      <a:pt x="13782" y="21600"/>
                      <a:pt x="16327" y="20546"/>
                      <a:pt x="18436" y="18436"/>
                    </a:cubicBezTo>
                    <a:cubicBezTo>
                      <a:pt x="20546" y="16327"/>
                      <a:pt x="21600" y="13782"/>
                      <a:pt x="21600" y="10800"/>
                    </a:cubicBezTo>
                    <a:cubicBezTo>
                      <a:pt x="21600" y="7818"/>
                      <a:pt x="20546" y="5273"/>
                      <a:pt x="18436" y="3164"/>
                    </a:cubicBezTo>
                    <a:cubicBezTo>
                      <a:pt x="16327" y="1054"/>
                      <a:pt x="13782" y="0"/>
                      <a:pt x="10800" y="0"/>
                    </a:cubicBezTo>
                    <a:cubicBezTo>
                      <a:pt x="7818" y="0"/>
                      <a:pt x="5273" y="1055"/>
                      <a:pt x="3164" y="3164"/>
                    </a:cubicBezTo>
                    <a:cubicBezTo>
                      <a:pt x="1055" y="5273"/>
                      <a:pt x="0" y="7818"/>
                      <a:pt x="0" y="10800"/>
                    </a:cubicBezTo>
                    <a:cubicBezTo>
                      <a:pt x="0" y="13782"/>
                      <a:pt x="1055" y="16327"/>
                      <a:pt x="3164" y="18436"/>
                    </a:cubicBezTo>
                    <a:cubicBezTo>
                      <a:pt x="3164" y="18436"/>
                      <a:pt x="3164" y="18436"/>
                      <a:pt x="3164" y="184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0" name="Shape 1292"/>
              <p:cNvSpPr/>
              <p:nvPr/>
            </p:nvSpPr>
            <p:spPr>
              <a:xfrm>
                <a:off x="0" y="248248"/>
                <a:ext cx="495253" cy="292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332" y="9360"/>
                    </a:moveTo>
                    <a:cubicBezTo>
                      <a:pt x="21225" y="8347"/>
                      <a:pt x="21089" y="7408"/>
                      <a:pt x="20925" y="6543"/>
                    </a:cubicBezTo>
                    <a:cubicBezTo>
                      <a:pt x="20761" y="5678"/>
                      <a:pt x="20542" y="4834"/>
                      <a:pt x="20266" y="4011"/>
                    </a:cubicBezTo>
                    <a:cubicBezTo>
                      <a:pt x="19989" y="3190"/>
                      <a:pt x="19673" y="2489"/>
                      <a:pt x="19314" y="1909"/>
                    </a:cubicBezTo>
                    <a:cubicBezTo>
                      <a:pt x="18957" y="1329"/>
                      <a:pt x="18519" y="867"/>
                      <a:pt x="18002" y="520"/>
                    </a:cubicBezTo>
                    <a:cubicBezTo>
                      <a:pt x="17487" y="175"/>
                      <a:pt x="16916" y="0"/>
                      <a:pt x="16292" y="0"/>
                    </a:cubicBezTo>
                    <a:cubicBezTo>
                      <a:pt x="16190" y="0"/>
                      <a:pt x="15970" y="187"/>
                      <a:pt x="15632" y="559"/>
                    </a:cubicBezTo>
                    <a:cubicBezTo>
                      <a:pt x="15295" y="931"/>
                      <a:pt x="14922" y="1348"/>
                      <a:pt x="14512" y="1805"/>
                    </a:cubicBezTo>
                    <a:cubicBezTo>
                      <a:pt x="14103" y="2264"/>
                      <a:pt x="13557" y="2680"/>
                      <a:pt x="12871" y="3051"/>
                    </a:cubicBezTo>
                    <a:cubicBezTo>
                      <a:pt x="12185" y="3423"/>
                      <a:pt x="11496" y="3610"/>
                      <a:pt x="10800" y="3610"/>
                    </a:cubicBezTo>
                    <a:cubicBezTo>
                      <a:pt x="10104" y="3610"/>
                      <a:pt x="9414" y="3423"/>
                      <a:pt x="8729" y="3051"/>
                    </a:cubicBezTo>
                    <a:cubicBezTo>
                      <a:pt x="8043" y="2680"/>
                      <a:pt x="7496" y="2264"/>
                      <a:pt x="7087" y="1805"/>
                    </a:cubicBezTo>
                    <a:cubicBezTo>
                      <a:pt x="6678" y="1348"/>
                      <a:pt x="6304" y="931"/>
                      <a:pt x="5967" y="559"/>
                    </a:cubicBezTo>
                    <a:cubicBezTo>
                      <a:pt x="5630" y="187"/>
                      <a:pt x="5410" y="0"/>
                      <a:pt x="5308" y="0"/>
                    </a:cubicBezTo>
                    <a:cubicBezTo>
                      <a:pt x="4684" y="0"/>
                      <a:pt x="4113" y="175"/>
                      <a:pt x="3597" y="520"/>
                    </a:cubicBezTo>
                    <a:cubicBezTo>
                      <a:pt x="3081" y="867"/>
                      <a:pt x="2643" y="1329"/>
                      <a:pt x="2286" y="1909"/>
                    </a:cubicBezTo>
                    <a:cubicBezTo>
                      <a:pt x="1927" y="2488"/>
                      <a:pt x="1611" y="3190"/>
                      <a:pt x="1334" y="4011"/>
                    </a:cubicBezTo>
                    <a:cubicBezTo>
                      <a:pt x="1058" y="4834"/>
                      <a:pt x="839" y="5678"/>
                      <a:pt x="675" y="6543"/>
                    </a:cubicBezTo>
                    <a:cubicBezTo>
                      <a:pt x="511" y="7408"/>
                      <a:pt x="375" y="8347"/>
                      <a:pt x="268" y="9360"/>
                    </a:cubicBezTo>
                    <a:cubicBezTo>
                      <a:pt x="161" y="10371"/>
                      <a:pt x="89" y="11314"/>
                      <a:pt x="53" y="12189"/>
                    </a:cubicBezTo>
                    <a:cubicBezTo>
                      <a:pt x="17" y="13063"/>
                      <a:pt x="0" y="13959"/>
                      <a:pt x="0" y="14877"/>
                    </a:cubicBezTo>
                    <a:cubicBezTo>
                      <a:pt x="0" y="16953"/>
                      <a:pt x="372" y="18593"/>
                      <a:pt x="1119" y="19795"/>
                    </a:cubicBezTo>
                    <a:cubicBezTo>
                      <a:pt x="1866" y="20998"/>
                      <a:pt x="2858" y="21600"/>
                      <a:pt x="4096" y="21600"/>
                    </a:cubicBezTo>
                    <a:lnTo>
                      <a:pt x="17504" y="21600"/>
                    </a:lnTo>
                    <a:cubicBezTo>
                      <a:pt x="18741" y="21600"/>
                      <a:pt x="19734" y="20998"/>
                      <a:pt x="20480" y="19795"/>
                    </a:cubicBezTo>
                    <a:cubicBezTo>
                      <a:pt x="21227" y="18593"/>
                      <a:pt x="21600" y="16953"/>
                      <a:pt x="21600" y="14877"/>
                    </a:cubicBezTo>
                    <a:cubicBezTo>
                      <a:pt x="21600" y="13959"/>
                      <a:pt x="21582" y="13063"/>
                      <a:pt x="21547" y="12189"/>
                    </a:cubicBezTo>
                    <a:cubicBezTo>
                      <a:pt x="21511" y="11314"/>
                      <a:pt x="21439" y="10371"/>
                      <a:pt x="21332" y="9360"/>
                    </a:cubicBezTo>
                    <a:cubicBezTo>
                      <a:pt x="21332" y="9360"/>
                      <a:pt x="21332" y="9360"/>
                      <a:pt x="21332" y="93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Group 1335"/>
          <p:cNvGrpSpPr/>
          <p:nvPr/>
        </p:nvGrpSpPr>
        <p:grpSpPr>
          <a:xfrm>
            <a:off x="3285996" y="1600436"/>
            <a:ext cx="449801" cy="495359"/>
            <a:chOff x="0" y="0"/>
            <a:chExt cx="1243364" cy="1243364"/>
          </a:xfrm>
        </p:grpSpPr>
        <p:sp>
          <p:nvSpPr>
            <p:cNvPr id="53" name="Shape 1331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4" name="Group 1334"/>
            <p:cNvGrpSpPr/>
            <p:nvPr/>
          </p:nvGrpSpPr>
          <p:grpSpPr>
            <a:xfrm>
              <a:off x="452618" y="384509"/>
              <a:ext cx="335924" cy="474347"/>
              <a:chOff x="0" y="0"/>
              <a:chExt cx="335922" cy="474345"/>
            </a:xfrm>
          </p:grpSpPr>
          <p:sp>
            <p:nvSpPr>
              <p:cNvPr id="55" name="Shape 1332"/>
              <p:cNvSpPr/>
              <p:nvPr/>
            </p:nvSpPr>
            <p:spPr>
              <a:xfrm>
                <a:off x="0" y="42435"/>
                <a:ext cx="335922" cy="431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441" y="0"/>
                    </a:moveTo>
                    <a:lnTo>
                      <a:pt x="17589" y="3600"/>
                    </a:lnTo>
                    <a:lnTo>
                      <a:pt x="4011" y="3600"/>
                    </a:lnTo>
                    <a:lnTo>
                      <a:pt x="2159" y="0"/>
                    </a:lnTo>
                    <a:cubicBezTo>
                      <a:pt x="972" y="0"/>
                      <a:pt x="0" y="756"/>
                      <a:pt x="0" y="1679"/>
                    </a:cubicBezTo>
                    <a:lnTo>
                      <a:pt x="0" y="19921"/>
                    </a:lnTo>
                    <a:cubicBezTo>
                      <a:pt x="0" y="20844"/>
                      <a:pt x="972" y="21600"/>
                      <a:pt x="2159" y="21600"/>
                    </a:cubicBezTo>
                    <a:lnTo>
                      <a:pt x="19441" y="21600"/>
                    </a:lnTo>
                    <a:cubicBezTo>
                      <a:pt x="20628" y="21600"/>
                      <a:pt x="21600" y="20844"/>
                      <a:pt x="21600" y="19921"/>
                    </a:cubicBezTo>
                    <a:lnTo>
                      <a:pt x="21600" y="1679"/>
                    </a:lnTo>
                    <a:cubicBezTo>
                      <a:pt x="21600" y="756"/>
                      <a:pt x="20628" y="0"/>
                      <a:pt x="194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6" name="Shape 1333"/>
              <p:cNvSpPr/>
              <p:nvPr/>
            </p:nvSpPr>
            <p:spPr>
              <a:xfrm>
                <a:off x="59175" y="0"/>
                <a:ext cx="215954" cy="95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441" y="21600"/>
                    </a:moveTo>
                    <a:lnTo>
                      <a:pt x="21600" y="10800"/>
                    </a:lnTo>
                    <a:lnTo>
                      <a:pt x="16369" y="10800"/>
                    </a:lnTo>
                    <a:lnTo>
                      <a:pt x="14641" y="0"/>
                    </a:lnTo>
                    <a:lnTo>
                      <a:pt x="6959" y="0"/>
                    </a:lnTo>
                    <a:lnTo>
                      <a:pt x="5231" y="10800"/>
                    </a:lnTo>
                    <a:lnTo>
                      <a:pt x="0" y="10800"/>
                    </a:lnTo>
                    <a:lnTo>
                      <a:pt x="2159" y="21600"/>
                    </a:lnTo>
                    <a:cubicBezTo>
                      <a:pt x="2159" y="21600"/>
                      <a:pt x="19441" y="21600"/>
                      <a:pt x="19441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Group 1338"/>
          <p:cNvGrpSpPr/>
          <p:nvPr/>
        </p:nvGrpSpPr>
        <p:grpSpPr>
          <a:xfrm>
            <a:off x="5259814" y="1600436"/>
            <a:ext cx="449801" cy="495359"/>
            <a:chOff x="0" y="0"/>
            <a:chExt cx="1243364" cy="1243364"/>
          </a:xfrm>
        </p:grpSpPr>
        <p:sp>
          <p:nvSpPr>
            <p:cNvPr id="51" name="Shape 1336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2" name="Shape 1337"/>
            <p:cNvSpPr/>
            <p:nvPr/>
          </p:nvSpPr>
          <p:spPr>
            <a:xfrm>
              <a:off x="384508" y="384509"/>
              <a:ext cx="474347" cy="474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0814" extrusionOk="0">
                  <a:moveTo>
                    <a:pt x="16063" y="4751"/>
                  </a:moveTo>
                  <a:cubicBezTo>
                    <a:pt x="14562" y="3251"/>
                    <a:pt x="14186" y="1270"/>
                    <a:pt x="14318" y="1137"/>
                  </a:cubicBezTo>
                  <a:cubicBezTo>
                    <a:pt x="14452" y="1003"/>
                    <a:pt x="16354" y="1458"/>
                    <a:pt x="17856" y="2959"/>
                  </a:cubicBezTo>
                  <a:cubicBezTo>
                    <a:pt x="19356" y="4460"/>
                    <a:pt x="19807" y="6366"/>
                    <a:pt x="19677" y="6496"/>
                  </a:cubicBezTo>
                  <a:cubicBezTo>
                    <a:pt x="19548" y="6625"/>
                    <a:pt x="17564" y="6252"/>
                    <a:pt x="16063" y="4751"/>
                  </a:cubicBezTo>
                  <a:close/>
                  <a:moveTo>
                    <a:pt x="8257" y="11610"/>
                  </a:moveTo>
                  <a:cubicBezTo>
                    <a:pt x="7827" y="11179"/>
                    <a:pt x="7967" y="10342"/>
                    <a:pt x="8569" y="9739"/>
                  </a:cubicBezTo>
                  <a:cubicBezTo>
                    <a:pt x="9172" y="9137"/>
                    <a:pt x="10009" y="8997"/>
                    <a:pt x="10440" y="9428"/>
                  </a:cubicBezTo>
                  <a:cubicBezTo>
                    <a:pt x="10869" y="9858"/>
                    <a:pt x="10730" y="10696"/>
                    <a:pt x="10128" y="11298"/>
                  </a:cubicBezTo>
                  <a:cubicBezTo>
                    <a:pt x="9526" y="11900"/>
                    <a:pt x="8687" y="12040"/>
                    <a:pt x="8257" y="11610"/>
                  </a:cubicBezTo>
                  <a:close/>
                  <a:moveTo>
                    <a:pt x="18634" y="2180"/>
                  </a:moveTo>
                  <a:cubicBezTo>
                    <a:pt x="16698" y="243"/>
                    <a:pt x="14265" y="-466"/>
                    <a:pt x="13491" y="308"/>
                  </a:cubicBezTo>
                  <a:lnTo>
                    <a:pt x="10372" y="3426"/>
                  </a:lnTo>
                  <a:cubicBezTo>
                    <a:pt x="9900" y="3899"/>
                    <a:pt x="9488" y="5482"/>
                    <a:pt x="9676" y="7085"/>
                  </a:cubicBezTo>
                  <a:lnTo>
                    <a:pt x="240" y="16521"/>
                  </a:lnTo>
                  <a:cubicBezTo>
                    <a:pt x="-320" y="17081"/>
                    <a:pt x="134" y="18442"/>
                    <a:pt x="1253" y="19561"/>
                  </a:cubicBezTo>
                  <a:cubicBezTo>
                    <a:pt x="2373" y="20681"/>
                    <a:pt x="3733" y="21134"/>
                    <a:pt x="4293" y="20574"/>
                  </a:cubicBezTo>
                  <a:lnTo>
                    <a:pt x="13729" y="11138"/>
                  </a:lnTo>
                  <a:cubicBezTo>
                    <a:pt x="15332" y="11327"/>
                    <a:pt x="16915" y="10914"/>
                    <a:pt x="17388" y="10442"/>
                  </a:cubicBezTo>
                  <a:lnTo>
                    <a:pt x="20506" y="7324"/>
                  </a:lnTo>
                  <a:cubicBezTo>
                    <a:pt x="21280" y="6549"/>
                    <a:pt x="20573" y="4116"/>
                    <a:pt x="18634" y="218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Group 1341"/>
          <p:cNvGrpSpPr/>
          <p:nvPr/>
        </p:nvGrpSpPr>
        <p:grpSpPr>
          <a:xfrm>
            <a:off x="7233631" y="1600436"/>
            <a:ext cx="449801" cy="495359"/>
            <a:chOff x="0" y="0"/>
            <a:chExt cx="1243364" cy="1243364"/>
          </a:xfrm>
        </p:grpSpPr>
        <p:sp>
          <p:nvSpPr>
            <p:cNvPr id="49" name="Shape 1339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" name="Shape 1340"/>
            <p:cNvSpPr/>
            <p:nvPr/>
          </p:nvSpPr>
          <p:spPr>
            <a:xfrm>
              <a:off x="383421" y="384509"/>
              <a:ext cx="474315" cy="474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320" extrusionOk="0">
                  <a:moveTo>
                    <a:pt x="6122" y="19157"/>
                  </a:moveTo>
                  <a:lnTo>
                    <a:pt x="3902" y="19634"/>
                  </a:lnTo>
                  <a:cubicBezTo>
                    <a:pt x="3688" y="19233"/>
                    <a:pt x="3431" y="18833"/>
                    <a:pt x="2957" y="18361"/>
                  </a:cubicBezTo>
                  <a:cubicBezTo>
                    <a:pt x="2486" y="17889"/>
                    <a:pt x="2085" y="17631"/>
                    <a:pt x="1685" y="17417"/>
                  </a:cubicBezTo>
                  <a:lnTo>
                    <a:pt x="2162" y="15198"/>
                  </a:lnTo>
                  <a:lnTo>
                    <a:pt x="2804" y="14556"/>
                  </a:lnTo>
                  <a:cubicBezTo>
                    <a:pt x="2804" y="14556"/>
                    <a:pt x="4012" y="14580"/>
                    <a:pt x="5374" y="15944"/>
                  </a:cubicBezTo>
                  <a:cubicBezTo>
                    <a:pt x="6737" y="17307"/>
                    <a:pt x="6762" y="18516"/>
                    <a:pt x="6762" y="18516"/>
                  </a:cubicBezTo>
                  <a:cubicBezTo>
                    <a:pt x="6762" y="18516"/>
                    <a:pt x="6122" y="19157"/>
                    <a:pt x="6122" y="19157"/>
                  </a:cubicBezTo>
                  <a:close/>
                  <a:moveTo>
                    <a:pt x="19625" y="1692"/>
                  </a:moveTo>
                  <a:cubicBezTo>
                    <a:pt x="17654" y="-280"/>
                    <a:pt x="16174" y="15"/>
                    <a:pt x="16174" y="15"/>
                  </a:cubicBezTo>
                  <a:lnTo>
                    <a:pt x="9270" y="6920"/>
                  </a:lnTo>
                  <a:lnTo>
                    <a:pt x="1379" y="14810"/>
                  </a:lnTo>
                  <a:lnTo>
                    <a:pt x="0" y="21320"/>
                  </a:lnTo>
                  <a:lnTo>
                    <a:pt x="6508" y="19939"/>
                  </a:lnTo>
                  <a:lnTo>
                    <a:pt x="14399" y="12048"/>
                  </a:lnTo>
                  <a:lnTo>
                    <a:pt x="21302" y="5145"/>
                  </a:lnTo>
                  <a:cubicBezTo>
                    <a:pt x="21302" y="5145"/>
                    <a:pt x="21600" y="3665"/>
                    <a:pt x="19625" y="16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Group 1344"/>
          <p:cNvGrpSpPr/>
          <p:nvPr/>
        </p:nvGrpSpPr>
        <p:grpSpPr>
          <a:xfrm>
            <a:off x="7233631" y="3298338"/>
            <a:ext cx="449801" cy="495359"/>
            <a:chOff x="0" y="0"/>
            <a:chExt cx="1243364" cy="1243364"/>
          </a:xfrm>
        </p:grpSpPr>
        <p:sp>
          <p:nvSpPr>
            <p:cNvPr id="47" name="Shape 1342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8" name="Shape 1343"/>
            <p:cNvSpPr/>
            <p:nvPr/>
          </p:nvSpPr>
          <p:spPr>
            <a:xfrm>
              <a:off x="431257" y="349682"/>
              <a:ext cx="378644" cy="540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7" h="21276" extrusionOk="0">
                  <a:moveTo>
                    <a:pt x="1877" y="21023"/>
                  </a:moveTo>
                  <a:cubicBezTo>
                    <a:pt x="2335" y="19958"/>
                    <a:pt x="3030" y="18458"/>
                    <a:pt x="3960" y="16288"/>
                  </a:cubicBezTo>
                  <a:cubicBezTo>
                    <a:pt x="8011" y="15823"/>
                    <a:pt x="9689" y="16658"/>
                    <a:pt x="12261" y="13325"/>
                  </a:cubicBezTo>
                  <a:cubicBezTo>
                    <a:pt x="10172" y="13789"/>
                    <a:pt x="7654" y="12465"/>
                    <a:pt x="7789" y="11892"/>
                  </a:cubicBezTo>
                  <a:cubicBezTo>
                    <a:pt x="7924" y="11318"/>
                    <a:pt x="13647" y="12306"/>
                    <a:pt x="17393" y="8447"/>
                  </a:cubicBezTo>
                  <a:cubicBezTo>
                    <a:pt x="12670" y="9202"/>
                    <a:pt x="11160" y="7540"/>
                    <a:pt x="11769" y="7289"/>
                  </a:cubicBezTo>
                  <a:cubicBezTo>
                    <a:pt x="13175" y="6708"/>
                    <a:pt x="17348" y="7048"/>
                    <a:pt x="19572" y="5477"/>
                  </a:cubicBezTo>
                  <a:cubicBezTo>
                    <a:pt x="20719" y="4669"/>
                    <a:pt x="21256" y="2702"/>
                    <a:pt x="20789" y="2000"/>
                  </a:cubicBezTo>
                  <a:cubicBezTo>
                    <a:pt x="20229" y="1153"/>
                    <a:pt x="16813" y="-111"/>
                    <a:pt x="14931" y="7"/>
                  </a:cubicBezTo>
                  <a:cubicBezTo>
                    <a:pt x="13047" y="126"/>
                    <a:pt x="10093" y="5208"/>
                    <a:pt x="9217" y="5168"/>
                  </a:cubicBezTo>
                  <a:cubicBezTo>
                    <a:pt x="8341" y="5128"/>
                    <a:pt x="8166" y="2892"/>
                    <a:pt x="9694" y="813"/>
                  </a:cubicBezTo>
                  <a:cubicBezTo>
                    <a:pt x="8081" y="1330"/>
                    <a:pt x="5127" y="2940"/>
                    <a:pt x="4200" y="4315"/>
                  </a:cubicBezTo>
                  <a:cubicBezTo>
                    <a:pt x="2475" y="6874"/>
                    <a:pt x="4362" y="12744"/>
                    <a:pt x="3757" y="12953"/>
                  </a:cubicBezTo>
                  <a:cubicBezTo>
                    <a:pt x="3151" y="13163"/>
                    <a:pt x="1114" y="10259"/>
                    <a:pt x="505" y="8944"/>
                  </a:cubicBezTo>
                  <a:cubicBezTo>
                    <a:pt x="-324" y="10961"/>
                    <a:pt x="-344" y="12982"/>
                    <a:pt x="2082" y="15667"/>
                  </a:cubicBezTo>
                  <a:cubicBezTo>
                    <a:pt x="1167" y="17429"/>
                    <a:pt x="667" y="19457"/>
                    <a:pt x="592" y="20487"/>
                  </a:cubicBezTo>
                  <a:cubicBezTo>
                    <a:pt x="557" y="21312"/>
                    <a:pt x="1675" y="21489"/>
                    <a:pt x="1877" y="2102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1347"/>
          <p:cNvGrpSpPr/>
          <p:nvPr/>
        </p:nvGrpSpPr>
        <p:grpSpPr>
          <a:xfrm>
            <a:off x="5259814" y="3298338"/>
            <a:ext cx="449801" cy="495359"/>
            <a:chOff x="0" y="0"/>
            <a:chExt cx="1243364" cy="1243364"/>
          </a:xfrm>
        </p:grpSpPr>
        <p:sp>
          <p:nvSpPr>
            <p:cNvPr id="45" name="Shape 1345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6" name="Shape 1346"/>
            <p:cNvSpPr/>
            <p:nvPr/>
          </p:nvSpPr>
          <p:spPr>
            <a:xfrm>
              <a:off x="351222" y="372464"/>
              <a:ext cx="540919" cy="540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474" extrusionOk="0">
                  <a:moveTo>
                    <a:pt x="2578" y="8409"/>
                  </a:moveTo>
                  <a:cubicBezTo>
                    <a:pt x="2578" y="5193"/>
                    <a:pt x="5174" y="2587"/>
                    <a:pt x="8376" y="2587"/>
                  </a:cubicBezTo>
                  <a:cubicBezTo>
                    <a:pt x="11580" y="2587"/>
                    <a:pt x="14435" y="5451"/>
                    <a:pt x="14435" y="8666"/>
                  </a:cubicBezTo>
                  <a:cubicBezTo>
                    <a:pt x="14435" y="11882"/>
                    <a:pt x="11838" y="14488"/>
                    <a:pt x="8635" y="14488"/>
                  </a:cubicBezTo>
                  <a:cubicBezTo>
                    <a:pt x="5431" y="14488"/>
                    <a:pt x="2578" y="11624"/>
                    <a:pt x="2578" y="8409"/>
                  </a:cubicBezTo>
                  <a:close/>
                  <a:moveTo>
                    <a:pt x="20914" y="18167"/>
                  </a:moveTo>
                  <a:lnTo>
                    <a:pt x="15797" y="13032"/>
                  </a:lnTo>
                  <a:cubicBezTo>
                    <a:pt x="16568" y="11759"/>
                    <a:pt x="17013" y="10265"/>
                    <a:pt x="17013" y="8666"/>
                  </a:cubicBezTo>
                  <a:cubicBezTo>
                    <a:pt x="17013" y="4023"/>
                    <a:pt x="13004" y="0"/>
                    <a:pt x="8376" y="0"/>
                  </a:cubicBezTo>
                  <a:cubicBezTo>
                    <a:pt x="3750" y="0"/>
                    <a:pt x="0" y="3765"/>
                    <a:pt x="0" y="8409"/>
                  </a:cubicBezTo>
                  <a:cubicBezTo>
                    <a:pt x="0" y="13052"/>
                    <a:pt x="4008" y="17075"/>
                    <a:pt x="8635" y="17075"/>
                  </a:cubicBezTo>
                  <a:cubicBezTo>
                    <a:pt x="10173" y="17075"/>
                    <a:pt x="11614" y="16657"/>
                    <a:pt x="12852" y="15931"/>
                  </a:cubicBezTo>
                  <a:lnTo>
                    <a:pt x="17996" y="21094"/>
                  </a:lnTo>
                  <a:cubicBezTo>
                    <a:pt x="18500" y="21600"/>
                    <a:pt x="19317" y="21600"/>
                    <a:pt x="19819" y="21094"/>
                  </a:cubicBezTo>
                  <a:lnTo>
                    <a:pt x="21096" y="19815"/>
                  </a:lnTo>
                  <a:cubicBezTo>
                    <a:pt x="21600" y="19309"/>
                    <a:pt x="21417" y="18672"/>
                    <a:pt x="20914" y="1816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Group 1350"/>
          <p:cNvGrpSpPr/>
          <p:nvPr/>
        </p:nvGrpSpPr>
        <p:grpSpPr>
          <a:xfrm>
            <a:off x="3285997" y="3298338"/>
            <a:ext cx="449801" cy="495359"/>
            <a:chOff x="0" y="0"/>
            <a:chExt cx="1243364" cy="1243364"/>
          </a:xfrm>
        </p:grpSpPr>
        <p:sp>
          <p:nvSpPr>
            <p:cNvPr id="43" name="Shape 1348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Shape 1349"/>
            <p:cNvSpPr/>
            <p:nvPr/>
          </p:nvSpPr>
          <p:spPr>
            <a:xfrm>
              <a:off x="351222" y="393269"/>
              <a:ext cx="540919" cy="499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92" y="12333"/>
                  </a:moveTo>
                  <a:cubicBezTo>
                    <a:pt x="19528" y="12511"/>
                    <a:pt x="19333" y="12600"/>
                    <a:pt x="19107" y="12600"/>
                  </a:cubicBezTo>
                  <a:cubicBezTo>
                    <a:pt x="18882" y="12600"/>
                    <a:pt x="18688" y="12511"/>
                    <a:pt x="18524" y="12333"/>
                  </a:cubicBezTo>
                  <a:cubicBezTo>
                    <a:pt x="18360" y="12155"/>
                    <a:pt x="18277" y="11944"/>
                    <a:pt x="18277" y="11700"/>
                  </a:cubicBezTo>
                  <a:cubicBezTo>
                    <a:pt x="18277" y="11456"/>
                    <a:pt x="18360" y="11245"/>
                    <a:pt x="18524" y="11067"/>
                  </a:cubicBezTo>
                  <a:cubicBezTo>
                    <a:pt x="18688" y="10889"/>
                    <a:pt x="18882" y="10800"/>
                    <a:pt x="19107" y="10800"/>
                  </a:cubicBezTo>
                  <a:cubicBezTo>
                    <a:pt x="19333" y="10800"/>
                    <a:pt x="19528" y="10889"/>
                    <a:pt x="19692" y="11067"/>
                  </a:cubicBezTo>
                  <a:cubicBezTo>
                    <a:pt x="19857" y="11245"/>
                    <a:pt x="19938" y="11456"/>
                    <a:pt x="19938" y="11700"/>
                  </a:cubicBezTo>
                  <a:cubicBezTo>
                    <a:pt x="19938" y="11944"/>
                    <a:pt x="19857" y="12155"/>
                    <a:pt x="19692" y="12333"/>
                  </a:cubicBezTo>
                  <a:cubicBezTo>
                    <a:pt x="19692" y="12333"/>
                    <a:pt x="19692" y="12333"/>
                    <a:pt x="19692" y="12333"/>
                  </a:cubicBezTo>
                  <a:close/>
                  <a:moveTo>
                    <a:pt x="16616" y="10800"/>
                  </a:moveTo>
                  <a:lnTo>
                    <a:pt x="4984" y="10800"/>
                  </a:lnTo>
                  <a:lnTo>
                    <a:pt x="4984" y="1800"/>
                  </a:lnTo>
                  <a:lnTo>
                    <a:pt x="13292" y="1800"/>
                  </a:lnTo>
                  <a:lnTo>
                    <a:pt x="13292" y="4050"/>
                  </a:lnTo>
                  <a:cubicBezTo>
                    <a:pt x="13292" y="4425"/>
                    <a:pt x="13414" y="4744"/>
                    <a:pt x="13655" y="5006"/>
                  </a:cubicBezTo>
                  <a:cubicBezTo>
                    <a:pt x="13898" y="5269"/>
                    <a:pt x="14192" y="5400"/>
                    <a:pt x="14538" y="5400"/>
                  </a:cubicBezTo>
                  <a:lnTo>
                    <a:pt x="16616" y="5400"/>
                  </a:lnTo>
                  <a:cubicBezTo>
                    <a:pt x="16616" y="5400"/>
                    <a:pt x="16616" y="10800"/>
                    <a:pt x="16616" y="10800"/>
                  </a:cubicBezTo>
                  <a:close/>
                  <a:moveTo>
                    <a:pt x="16616" y="19800"/>
                  </a:moveTo>
                  <a:lnTo>
                    <a:pt x="4984" y="19800"/>
                  </a:lnTo>
                  <a:lnTo>
                    <a:pt x="4984" y="16200"/>
                  </a:lnTo>
                  <a:lnTo>
                    <a:pt x="16616" y="16200"/>
                  </a:lnTo>
                  <a:cubicBezTo>
                    <a:pt x="16616" y="16200"/>
                    <a:pt x="16616" y="19800"/>
                    <a:pt x="16616" y="19800"/>
                  </a:cubicBezTo>
                  <a:close/>
                  <a:moveTo>
                    <a:pt x="20867" y="9795"/>
                  </a:moveTo>
                  <a:cubicBezTo>
                    <a:pt x="20378" y="9265"/>
                    <a:pt x="19791" y="9000"/>
                    <a:pt x="19107" y="9000"/>
                  </a:cubicBezTo>
                  <a:lnTo>
                    <a:pt x="18277" y="9000"/>
                  </a:lnTo>
                  <a:lnTo>
                    <a:pt x="18277" y="5400"/>
                  </a:lnTo>
                  <a:cubicBezTo>
                    <a:pt x="18277" y="5025"/>
                    <a:pt x="18190" y="4613"/>
                    <a:pt x="18018" y="4163"/>
                  </a:cubicBezTo>
                  <a:cubicBezTo>
                    <a:pt x="17844" y="3712"/>
                    <a:pt x="17637" y="3356"/>
                    <a:pt x="17394" y="3094"/>
                  </a:cubicBezTo>
                  <a:lnTo>
                    <a:pt x="15421" y="957"/>
                  </a:lnTo>
                  <a:cubicBezTo>
                    <a:pt x="15179" y="694"/>
                    <a:pt x="14850" y="469"/>
                    <a:pt x="14435" y="281"/>
                  </a:cubicBezTo>
                  <a:cubicBezTo>
                    <a:pt x="14020" y="94"/>
                    <a:pt x="13638" y="0"/>
                    <a:pt x="13292" y="0"/>
                  </a:cubicBezTo>
                  <a:lnTo>
                    <a:pt x="4569" y="0"/>
                  </a:lnTo>
                  <a:cubicBezTo>
                    <a:pt x="4223" y="0"/>
                    <a:pt x="3929" y="132"/>
                    <a:pt x="3687" y="394"/>
                  </a:cubicBezTo>
                  <a:cubicBezTo>
                    <a:pt x="3444" y="656"/>
                    <a:pt x="3323" y="975"/>
                    <a:pt x="3323" y="1350"/>
                  </a:cubicBezTo>
                  <a:lnTo>
                    <a:pt x="3323" y="9000"/>
                  </a:lnTo>
                  <a:lnTo>
                    <a:pt x="2493" y="9000"/>
                  </a:lnTo>
                  <a:cubicBezTo>
                    <a:pt x="1809" y="9000"/>
                    <a:pt x="1222" y="9265"/>
                    <a:pt x="734" y="9795"/>
                  </a:cubicBezTo>
                  <a:cubicBezTo>
                    <a:pt x="244" y="10324"/>
                    <a:pt x="0" y="10960"/>
                    <a:pt x="0" y="11700"/>
                  </a:cubicBezTo>
                  <a:lnTo>
                    <a:pt x="0" y="17550"/>
                  </a:lnTo>
                  <a:cubicBezTo>
                    <a:pt x="0" y="17673"/>
                    <a:pt x="41" y="17777"/>
                    <a:pt x="124" y="17866"/>
                  </a:cubicBezTo>
                  <a:cubicBezTo>
                    <a:pt x="205" y="17956"/>
                    <a:pt x="303" y="18000"/>
                    <a:pt x="415" y="18000"/>
                  </a:cubicBezTo>
                  <a:lnTo>
                    <a:pt x="3323" y="18000"/>
                  </a:lnTo>
                  <a:lnTo>
                    <a:pt x="3323" y="20250"/>
                  </a:lnTo>
                  <a:cubicBezTo>
                    <a:pt x="3323" y="20625"/>
                    <a:pt x="3444" y="20944"/>
                    <a:pt x="3687" y="21206"/>
                  </a:cubicBezTo>
                  <a:cubicBezTo>
                    <a:pt x="3929" y="21468"/>
                    <a:pt x="4223" y="21600"/>
                    <a:pt x="4569" y="21600"/>
                  </a:cubicBezTo>
                  <a:lnTo>
                    <a:pt x="17031" y="21600"/>
                  </a:lnTo>
                  <a:cubicBezTo>
                    <a:pt x="17377" y="21600"/>
                    <a:pt x="17671" y="21468"/>
                    <a:pt x="17913" y="21206"/>
                  </a:cubicBezTo>
                  <a:cubicBezTo>
                    <a:pt x="18156" y="20943"/>
                    <a:pt x="18277" y="20625"/>
                    <a:pt x="18277" y="20250"/>
                  </a:cubicBezTo>
                  <a:lnTo>
                    <a:pt x="18277" y="18000"/>
                  </a:lnTo>
                  <a:lnTo>
                    <a:pt x="21185" y="18000"/>
                  </a:lnTo>
                  <a:cubicBezTo>
                    <a:pt x="21297" y="18000"/>
                    <a:pt x="21395" y="17956"/>
                    <a:pt x="21476" y="17866"/>
                  </a:cubicBezTo>
                  <a:cubicBezTo>
                    <a:pt x="21559" y="17777"/>
                    <a:pt x="21600" y="17673"/>
                    <a:pt x="21600" y="17550"/>
                  </a:cubicBezTo>
                  <a:lnTo>
                    <a:pt x="21600" y="11700"/>
                  </a:lnTo>
                  <a:cubicBezTo>
                    <a:pt x="21600" y="10960"/>
                    <a:pt x="21356" y="10324"/>
                    <a:pt x="20867" y="9795"/>
                  </a:cubicBezTo>
                  <a:cubicBezTo>
                    <a:pt x="20867" y="9795"/>
                    <a:pt x="20867" y="9795"/>
                    <a:pt x="20867" y="979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Group 1356"/>
          <p:cNvGrpSpPr/>
          <p:nvPr/>
        </p:nvGrpSpPr>
        <p:grpSpPr>
          <a:xfrm>
            <a:off x="1312180" y="3298338"/>
            <a:ext cx="449801" cy="495359"/>
            <a:chOff x="0" y="0"/>
            <a:chExt cx="1243364" cy="1243364"/>
          </a:xfrm>
        </p:grpSpPr>
        <p:sp>
          <p:nvSpPr>
            <p:cNvPr id="38" name="Shape 1351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endParaRPr sz="450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39" name="Group 1355"/>
            <p:cNvGrpSpPr/>
            <p:nvPr/>
          </p:nvGrpSpPr>
          <p:grpSpPr>
            <a:xfrm>
              <a:off x="356142" y="391541"/>
              <a:ext cx="533284" cy="457201"/>
              <a:chOff x="0" y="0"/>
              <a:chExt cx="533284" cy="457200"/>
            </a:xfrm>
          </p:grpSpPr>
          <p:sp>
            <p:nvSpPr>
              <p:cNvPr id="40" name="Shape 1352"/>
              <p:cNvSpPr/>
              <p:nvPr/>
            </p:nvSpPr>
            <p:spPr>
              <a:xfrm>
                <a:off x="0" y="76178"/>
                <a:ext cx="85718" cy="3810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949" y="1114"/>
                    </a:moveTo>
                    <a:cubicBezTo>
                      <a:pt x="1650" y="1857"/>
                      <a:pt x="0" y="2746"/>
                      <a:pt x="0" y="3780"/>
                    </a:cubicBezTo>
                    <a:lnTo>
                      <a:pt x="0" y="17820"/>
                    </a:lnTo>
                    <a:cubicBezTo>
                      <a:pt x="0" y="18855"/>
                      <a:pt x="1650" y="19744"/>
                      <a:pt x="4949" y="20487"/>
                    </a:cubicBezTo>
                    <a:cubicBezTo>
                      <a:pt x="8249" y="21229"/>
                      <a:pt x="12200" y="21600"/>
                      <a:pt x="16803" y="21600"/>
                    </a:cubicBezTo>
                    <a:lnTo>
                      <a:pt x="21600" y="21600"/>
                    </a:lnTo>
                    <a:lnTo>
                      <a:pt x="21600" y="0"/>
                    </a:lnTo>
                    <a:lnTo>
                      <a:pt x="16803" y="0"/>
                    </a:lnTo>
                    <a:cubicBezTo>
                      <a:pt x="12200" y="0"/>
                      <a:pt x="8249" y="372"/>
                      <a:pt x="4949" y="1114"/>
                    </a:cubicBezTo>
                    <a:cubicBezTo>
                      <a:pt x="4949" y="1114"/>
                      <a:pt x="4949" y="1114"/>
                      <a:pt x="4949" y="1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1" name="Shape 1353"/>
              <p:cNvSpPr/>
              <p:nvPr/>
            </p:nvSpPr>
            <p:spPr>
              <a:xfrm>
                <a:off x="113393" y="0"/>
                <a:ext cx="304819" cy="457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00" y="3600"/>
                    </a:moveTo>
                    <a:lnTo>
                      <a:pt x="5400" y="3600"/>
                    </a:lnTo>
                    <a:lnTo>
                      <a:pt x="5400" y="1800"/>
                    </a:lnTo>
                    <a:lnTo>
                      <a:pt x="16200" y="1800"/>
                    </a:lnTo>
                    <a:cubicBezTo>
                      <a:pt x="16200" y="1800"/>
                      <a:pt x="16200" y="3600"/>
                      <a:pt x="16200" y="3600"/>
                    </a:cubicBezTo>
                    <a:close/>
                    <a:moveTo>
                      <a:pt x="18900" y="1350"/>
                    </a:moveTo>
                    <a:cubicBezTo>
                      <a:pt x="18900" y="975"/>
                      <a:pt x="18703" y="657"/>
                      <a:pt x="18308" y="394"/>
                    </a:cubicBezTo>
                    <a:cubicBezTo>
                      <a:pt x="17915" y="131"/>
                      <a:pt x="17437" y="0"/>
                      <a:pt x="16875" y="0"/>
                    </a:cubicBezTo>
                    <a:lnTo>
                      <a:pt x="4725" y="0"/>
                    </a:lnTo>
                    <a:cubicBezTo>
                      <a:pt x="4163" y="0"/>
                      <a:pt x="3685" y="131"/>
                      <a:pt x="3291" y="394"/>
                    </a:cubicBezTo>
                    <a:cubicBezTo>
                      <a:pt x="2897" y="656"/>
                      <a:pt x="2700" y="975"/>
                      <a:pt x="2700" y="1350"/>
                    </a:cubicBezTo>
                    <a:lnTo>
                      <a:pt x="2700" y="3600"/>
                    </a:lnTo>
                    <a:lnTo>
                      <a:pt x="0" y="36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3600"/>
                    </a:lnTo>
                    <a:lnTo>
                      <a:pt x="18900" y="3600"/>
                    </a:lnTo>
                    <a:cubicBezTo>
                      <a:pt x="18900" y="3600"/>
                      <a:pt x="18900" y="1350"/>
                      <a:pt x="18900" y="1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2" name="Shape 1354"/>
              <p:cNvSpPr/>
              <p:nvPr/>
            </p:nvSpPr>
            <p:spPr>
              <a:xfrm>
                <a:off x="447548" y="76178"/>
                <a:ext cx="85736" cy="3810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52" y="1114"/>
                    </a:moveTo>
                    <a:cubicBezTo>
                      <a:pt x="13348" y="372"/>
                      <a:pt x="9402" y="0"/>
                      <a:pt x="4800" y="0"/>
                    </a:cubicBezTo>
                    <a:lnTo>
                      <a:pt x="0" y="0"/>
                    </a:lnTo>
                    <a:lnTo>
                      <a:pt x="0" y="21600"/>
                    </a:lnTo>
                    <a:lnTo>
                      <a:pt x="4800" y="21600"/>
                    </a:lnTo>
                    <a:cubicBezTo>
                      <a:pt x="9402" y="21600"/>
                      <a:pt x="13348" y="21229"/>
                      <a:pt x="16652" y="20487"/>
                    </a:cubicBezTo>
                    <a:cubicBezTo>
                      <a:pt x="19951" y="19744"/>
                      <a:pt x="21600" y="18855"/>
                      <a:pt x="21600" y="17820"/>
                    </a:cubicBezTo>
                    <a:lnTo>
                      <a:pt x="21600" y="3780"/>
                    </a:lnTo>
                    <a:cubicBezTo>
                      <a:pt x="21600" y="2746"/>
                      <a:pt x="19951" y="1857"/>
                      <a:pt x="16652" y="1114"/>
                    </a:cubicBezTo>
                    <a:cubicBezTo>
                      <a:pt x="16652" y="1114"/>
                      <a:pt x="16652" y="1114"/>
                      <a:pt x="16652" y="1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3" name="Text Placeholder 4"/>
          <p:cNvSpPr txBox="1"/>
          <p:nvPr/>
        </p:nvSpPr>
        <p:spPr>
          <a:xfrm>
            <a:off x="761320" y="2235723"/>
            <a:ext cx="1548172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000" b="1" dirty="0" smtClean="0">
                <a:solidFill>
                  <a:schemeClr val="accent1"/>
                </a:solidFill>
                <a:latin typeface="+mn-ea"/>
              </a:rPr>
              <a:t>职业意识失落</a:t>
            </a:r>
            <a:endParaRPr lang="zh-CN" altLang="en-US" sz="20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5" name="Text Placeholder 4"/>
          <p:cNvSpPr txBox="1"/>
          <p:nvPr/>
        </p:nvSpPr>
        <p:spPr>
          <a:xfrm>
            <a:off x="2777929" y="2229495"/>
            <a:ext cx="1915736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b="1" dirty="0" smtClean="0">
                <a:solidFill>
                  <a:schemeClr val="accent2"/>
                </a:solidFill>
                <a:latin typeface="+mn-ea"/>
                <a:ea typeface="+mn-ea"/>
              </a:rPr>
              <a:t>职业责任失重</a:t>
            </a:r>
            <a:endParaRPr lang="zh-CN" altLang="en-US" sz="2000" b="1" dirty="0">
              <a:solidFill>
                <a:schemeClr val="accent2"/>
              </a:solidFill>
              <a:latin typeface="+mn-ea"/>
              <a:ea typeface="+mn-ea"/>
            </a:endParaRPr>
          </a:p>
        </p:txBody>
      </p:sp>
      <p:sp>
        <p:nvSpPr>
          <p:cNvPr id="27" name="Text Placeholder 4"/>
          <p:cNvSpPr txBox="1"/>
          <p:nvPr/>
        </p:nvSpPr>
        <p:spPr>
          <a:xfrm>
            <a:off x="4752020" y="2225641"/>
            <a:ext cx="1827292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b="1" dirty="0" smtClean="0">
                <a:solidFill>
                  <a:schemeClr val="accent3"/>
                </a:solidFill>
                <a:latin typeface="+mn-ea"/>
                <a:ea typeface="+mn-ea"/>
              </a:rPr>
              <a:t>职业态度失热</a:t>
            </a:r>
            <a:endParaRPr lang="zh-CN" altLang="en-US" sz="2000" b="1" dirty="0">
              <a:solidFill>
                <a:schemeClr val="accent3"/>
              </a:solidFill>
              <a:latin typeface="+mn-ea"/>
              <a:ea typeface="+mn-ea"/>
            </a:endParaRPr>
          </a:p>
        </p:txBody>
      </p:sp>
      <p:sp>
        <p:nvSpPr>
          <p:cNvPr id="31" name="Text Placeholder 4"/>
          <p:cNvSpPr txBox="1"/>
          <p:nvPr/>
        </p:nvSpPr>
        <p:spPr>
          <a:xfrm>
            <a:off x="751016" y="3905315"/>
            <a:ext cx="1827292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b="1" dirty="0" smtClean="0">
                <a:solidFill>
                  <a:schemeClr val="accent2"/>
                </a:solidFill>
                <a:latin typeface="+mn-ea"/>
                <a:ea typeface="+mn-ea"/>
              </a:rPr>
              <a:t>职业言行失当</a:t>
            </a:r>
            <a:endParaRPr lang="zh-CN" altLang="en-US" sz="2000" b="1" dirty="0">
              <a:solidFill>
                <a:schemeClr val="accent2"/>
              </a:solidFill>
              <a:latin typeface="+mn-ea"/>
              <a:ea typeface="+mn-ea"/>
            </a:endParaRPr>
          </a:p>
        </p:txBody>
      </p:sp>
      <p:sp>
        <p:nvSpPr>
          <p:cNvPr id="33" name="Text Placeholder 4"/>
          <p:cNvSpPr txBox="1"/>
          <p:nvPr/>
        </p:nvSpPr>
        <p:spPr>
          <a:xfrm>
            <a:off x="2760452" y="3905316"/>
            <a:ext cx="1915736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b="1" dirty="0" smtClean="0">
                <a:latin typeface="+mn-ea"/>
                <a:ea typeface="+mn-ea"/>
              </a:rPr>
              <a:t>师生关系失调</a:t>
            </a:r>
            <a:endParaRPr lang="zh-CN" altLang="en-US" sz="2000" b="1" dirty="0">
              <a:latin typeface="+mn-ea"/>
              <a:ea typeface="+mn-ea"/>
            </a:endParaRPr>
          </a:p>
        </p:txBody>
      </p:sp>
      <p:sp>
        <p:nvSpPr>
          <p:cNvPr id="35" name="Text Placeholder 4"/>
          <p:cNvSpPr txBox="1"/>
          <p:nvPr/>
        </p:nvSpPr>
        <p:spPr>
          <a:xfrm>
            <a:off x="4763382" y="3908587"/>
            <a:ext cx="1827292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b="1" dirty="0">
                <a:solidFill>
                  <a:schemeClr val="accent6"/>
                </a:solidFill>
                <a:latin typeface="+mn-ea"/>
                <a:ea typeface="+mn-ea"/>
              </a:rPr>
              <a:t>家校</a:t>
            </a:r>
            <a:r>
              <a:rPr lang="zh-CN" altLang="en-US" sz="2000" b="1" dirty="0" smtClean="0">
                <a:solidFill>
                  <a:schemeClr val="accent6"/>
                </a:solidFill>
                <a:latin typeface="+mn-ea"/>
                <a:ea typeface="+mn-ea"/>
              </a:rPr>
              <a:t>关系失序</a:t>
            </a:r>
            <a:endParaRPr lang="zh-CN" altLang="en-US" sz="2000" b="1" dirty="0">
              <a:solidFill>
                <a:schemeClr val="accent6"/>
              </a:solidFill>
              <a:latin typeface="+mn-ea"/>
              <a:ea typeface="+mn-ea"/>
            </a:endParaRPr>
          </a:p>
        </p:txBody>
      </p:sp>
      <p:sp>
        <p:nvSpPr>
          <p:cNvPr id="37" name="Text Placeholder 4"/>
          <p:cNvSpPr txBox="1"/>
          <p:nvPr/>
        </p:nvSpPr>
        <p:spPr>
          <a:xfrm>
            <a:off x="6732240" y="3905315"/>
            <a:ext cx="2274568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b="1" dirty="0" smtClean="0">
                <a:solidFill>
                  <a:schemeClr val="accent5"/>
                </a:solidFill>
                <a:latin typeface="+mn-ea"/>
                <a:ea typeface="+mn-ea"/>
              </a:rPr>
              <a:t>师校关系失衡</a:t>
            </a:r>
            <a:endParaRPr lang="zh-CN" altLang="en-US" sz="2000" b="1" dirty="0">
              <a:solidFill>
                <a:schemeClr val="accent5"/>
              </a:solidFill>
              <a:latin typeface="+mn-ea"/>
              <a:ea typeface="+mn-ea"/>
            </a:endParaRPr>
          </a:p>
        </p:txBody>
      </p:sp>
      <p:sp>
        <p:nvSpPr>
          <p:cNvPr id="62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教师职业道德失范的八种表现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表现之一：职业意识失落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411855" y="1720215"/>
            <a:ext cx="2252980" cy="2247900"/>
            <a:chOff x="3452813" y="1589087"/>
            <a:chExt cx="2241550" cy="2241550"/>
          </a:xfrm>
        </p:grpSpPr>
        <p:sp>
          <p:nvSpPr>
            <p:cNvPr id="18" name="Freeform 22"/>
            <p:cNvSpPr/>
            <p:nvPr/>
          </p:nvSpPr>
          <p:spPr bwMode="auto">
            <a:xfrm>
              <a:off x="4625975" y="1589087"/>
              <a:ext cx="1068388" cy="1281113"/>
            </a:xfrm>
            <a:custGeom>
              <a:avLst/>
              <a:gdLst>
                <a:gd name="T0" fmla="*/ 0 w 285"/>
                <a:gd name="T1" fmla="*/ 0 h 342"/>
                <a:gd name="T2" fmla="*/ 0 w 285"/>
                <a:gd name="T3" fmla="*/ 68 h 342"/>
                <a:gd name="T4" fmla="*/ 52 w 285"/>
                <a:gd name="T5" fmla="*/ 143 h 342"/>
                <a:gd name="T6" fmla="*/ 0 w 285"/>
                <a:gd name="T7" fmla="*/ 217 h 342"/>
                <a:gd name="T8" fmla="*/ 0 w 285"/>
                <a:gd name="T9" fmla="*/ 285 h 342"/>
                <a:gd name="T10" fmla="*/ 86 w 285"/>
                <a:gd name="T11" fmla="*/ 285 h 342"/>
                <a:gd name="T12" fmla="*/ 142 w 285"/>
                <a:gd name="T13" fmla="*/ 342 h 342"/>
                <a:gd name="T14" fmla="*/ 199 w 285"/>
                <a:gd name="T15" fmla="*/ 285 h 342"/>
                <a:gd name="T16" fmla="*/ 285 w 285"/>
                <a:gd name="T17" fmla="*/ 285 h 342"/>
                <a:gd name="T18" fmla="*/ 285 w 285"/>
                <a:gd name="T19" fmla="*/ 0 h 342"/>
                <a:gd name="T20" fmla="*/ 0 w 285"/>
                <a:gd name="T21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5" h="342">
                  <a:moveTo>
                    <a:pt x="0" y="0"/>
                  </a:moveTo>
                  <a:cubicBezTo>
                    <a:pt x="0" y="68"/>
                    <a:pt x="0" y="68"/>
                    <a:pt x="0" y="68"/>
                  </a:cubicBezTo>
                  <a:cubicBezTo>
                    <a:pt x="30" y="79"/>
                    <a:pt x="52" y="108"/>
                    <a:pt x="52" y="143"/>
                  </a:cubicBezTo>
                  <a:cubicBezTo>
                    <a:pt x="52" y="177"/>
                    <a:pt x="30" y="206"/>
                    <a:pt x="0" y="217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86" y="285"/>
                    <a:pt x="86" y="285"/>
                    <a:pt x="86" y="285"/>
                  </a:cubicBezTo>
                  <a:cubicBezTo>
                    <a:pt x="86" y="316"/>
                    <a:pt x="111" y="342"/>
                    <a:pt x="142" y="342"/>
                  </a:cubicBezTo>
                  <a:cubicBezTo>
                    <a:pt x="173" y="342"/>
                    <a:pt x="199" y="316"/>
                    <a:pt x="199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itchFamily="2" charset="-122"/>
                <a:cs typeface="+mn-cs"/>
              </a:endParaRPr>
            </a:p>
          </p:txBody>
        </p:sp>
        <p:sp>
          <p:nvSpPr>
            <p:cNvPr id="19" name="Freeform 23"/>
            <p:cNvSpPr/>
            <p:nvPr/>
          </p:nvSpPr>
          <p:spPr bwMode="auto">
            <a:xfrm>
              <a:off x="4413250" y="2762250"/>
              <a:ext cx="1281113" cy="1068387"/>
            </a:xfrm>
            <a:custGeom>
              <a:avLst/>
              <a:gdLst>
                <a:gd name="T0" fmla="*/ 274 w 342"/>
                <a:gd name="T1" fmla="*/ 0 h 285"/>
                <a:gd name="T2" fmla="*/ 199 w 342"/>
                <a:gd name="T3" fmla="*/ 52 h 285"/>
                <a:gd name="T4" fmla="*/ 124 w 342"/>
                <a:gd name="T5" fmla="*/ 0 h 285"/>
                <a:gd name="T6" fmla="*/ 57 w 342"/>
                <a:gd name="T7" fmla="*/ 0 h 285"/>
                <a:gd name="T8" fmla="*/ 57 w 342"/>
                <a:gd name="T9" fmla="*/ 86 h 285"/>
                <a:gd name="T10" fmla="*/ 0 w 342"/>
                <a:gd name="T11" fmla="*/ 142 h 285"/>
                <a:gd name="T12" fmla="*/ 57 w 342"/>
                <a:gd name="T13" fmla="*/ 199 h 285"/>
                <a:gd name="T14" fmla="*/ 57 w 342"/>
                <a:gd name="T15" fmla="*/ 285 h 285"/>
                <a:gd name="T16" fmla="*/ 342 w 342"/>
                <a:gd name="T17" fmla="*/ 285 h 285"/>
                <a:gd name="T18" fmla="*/ 342 w 342"/>
                <a:gd name="T19" fmla="*/ 0 h 285"/>
                <a:gd name="T20" fmla="*/ 274 w 342"/>
                <a:gd name="T21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2" h="285">
                  <a:moveTo>
                    <a:pt x="274" y="0"/>
                  </a:moveTo>
                  <a:cubicBezTo>
                    <a:pt x="263" y="30"/>
                    <a:pt x="234" y="52"/>
                    <a:pt x="199" y="52"/>
                  </a:cubicBezTo>
                  <a:cubicBezTo>
                    <a:pt x="165" y="52"/>
                    <a:pt x="136" y="30"/>
                    <a:pt x="124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25" y="86"/>
                    <a:pt x="0" y="111"/>
                    <a:pt x="0" y="142"/>
                  </a:cubicBezTo>
                  <a:cubicBezTo>
                    <a:pt x="0" y="173"/>
                    <a:pt x="25" y="199"/>
                    <a:pt x="57" y="199"/>
                  </a:cubicBezTo>
                  <a:cubicBezTo>
                    <a:pt x="57" y="285"/>
                    <a:pt x="57" y="285"/>
                    <a:pt x="57" y="285"/>
                  </a:cubicBezTo>
                  <a:cubicBezTo>
                    <a:pt x="342" y="285"/>
                    <a:pt x="342" y="285"/>
                    <a:pt x="342" y="285"/>
                  </a:cubicBezTo>
                  <a:cubicBezTo>
                    <a:pt x="342" y="0"/>
                    <a:pt x="342" y="0"/>
                    <a:pt x="342" y="0"/>
                  </a:cubicBezTo>
                  <a:lnTo>
                    <a:pt x="2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itchFamily="2" charset="-122"/>
                <a:cs typeface="+mn-cs"/>
              </a:endParaRPr>
            </a:p>
          </p:txBody>
        </p:sp>
        <p:sp>
          <p:nvSpPr>
            <p:cNvPr id="20" name="Freeform 24"/>
            <p:cNvSpPr/>
            <p:nvPr/>
          </p:nvSpPr>
          <p:spPr bwMode="auto">
            <a:xfrm>
              <a:off x="3452813" y="2547937"/>
              <a:ext cx="1068387" cy="1282700"/>
            </a:xfrm>
            <a:custGeom>
              <a:avLst/>
              <a:gdLst>
                <a:gd name="T0" fmla="*/ 285 w 285"/>
                <a:gd name="T1" fmla="*/ 124 h 342"/>
                <a:gd name="T2" fmla="*/ 285 w 285"/>
                <a:gd name="T3" fmla="*/ 57 h 342"/>
                <a:gd name="T4" fmla="*/ 199 w 285"/>
                <a:gd name="T5" fmla="*/ 57 h 342"/>
                <a:gd name="T6" fmla="*/ 142 w 285"/>
                <a:gd name="T7" fmla="*/ 0 h 342"/>
                <a:gd name="T8" fmla="*/ 86 w 285"/>
                <a:gd name="T9" fmla="*/ 57 h 342"/>
                <a:gd name="T10" fmla="*/ 0 w 285"/>
                <a:gd name="T11" fmla="*/ 57 h 342"/>
                <a:gd name="T12" fmla="*/ 0 w 285"/>
                <a:gd name="T13" fmla="*/ 342 h 342"/>
                <a:gd name="T14" fmla="*/ 285 w 285"/>
                <a:gd name="T15" fmla="*/ 342 h 342"/>
                <a:gd name="T16" fmla="*/ 285 w 285"/>
                <a:gd name="T17" fmla="*/ 274 h 342"/>
                <a:gd name="T18" fmla="*/ 233 w 285"/>
                <a:gd name="T19" fmla="*/ 199 h 342"/>
                <a:gd name="T20" fmla="*/ 285 w 285"/>
                <a:gd name="T21" fmla="*/ 124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5" h="342">
                  <a:moveTo>
                    <a:pt x="285" y="124"/>
                  </a:moveTo>
                  <a:cubicBezTo>
                    <a:pt x="285" y="57"/>
                    <a:pt x="285" y="57"/>
                    <a:pt x="285" y="57"/>
                  </a:cubicBezTo>
                  <a:cubicBezTo>
                    <a:pt x="199" y="57"/>
                    <a:pt x="199" y="57"/>
                    <a:pt x="199" y="57"/>
                  </a:cubicBezTo>
                  <a:cubicBezTo>
                    <a:pt x="199" y="25"/>
                    <a:pt x="174" y="0"/>
                    <a:pt x="142" y="0"/>
                  </a:cubicBezTo>
                  <a:cubicBezTo>
                    <a:pt x="111" y="0"/>
                    <a:pt x="86" y="25"/>
                    <a:pt x="86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285" y="342"/>
                    <a:pt x="285" y="342"/>
                    <a:pt x="285" y="342"/>
                  </a:cubicBezTo>
                  <a:cubicBezTo>
                    <a:pt x="285" y="274"/>
                    <a:pt x="285" y="274"/>
                    <a:pt x="285" y="274"/>
                  </a:cubicBezTo>
                  <a:cubicBezTo>
                    <a:pt x="255" y="263"/>
                    <a:pt x="233" y="234"/>
                    <a:pt x="233" y="199"/>
                  </a:cubicBezTo>
                  <a:cubicBezTo>
                    <a:pt x="233" y="165"/>
                    <a:pt x="255" y="136"/>
                    <a:pt x="285" y="1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itchFamily="2" charset="-122"/>
                <a:cs typeface="+mn-cs"/>
              </a:endParaRPr>
            </a:p>
          </p:txBody>
        </p:sp>
        <p:sp>
          <p:nvSpPr>
            <p:cNvPr id="21" name="Freeform 25"/>
            <p:cNvSpPr/>
            <p:nvPr/>
          </p:nvSpPr>
          <p:spPr bwMode="auto">
            <a:xfrm>
              <a:off x="3452813" y="1589087"/>
              <a:ext cx="1277937" cy="1068388"/>
            </a:xfrm>
            <a:custGeom>
              <a:avLst/>
              <a:gdLst>
                <a:gd name="T0" fmla="*/ 217 w 341"/>
                <a:gd name="T1" fmla="*/ 285 h 285"/>
                <a:gd name="T2" fmla="*/ 285 w 341"/>
                <a:gd name="T3" fmla="*/ 285 h 285"/>
                <a:gd name="T4" fmla="*/ 285 w 341"/>
                <a:gd name="T5" fmla="*/ 199 h 285"/>
                <a:gd name="T6" fmla="*/ 341 w 341"/>
                <a:gd name="T7" fmla="*/ 143 h 285"/>
                <a:gd name="T8" fmla="*/ 285 w 341"/>
                <a:gd name="T9" fmla="*/ 86 h 285"/>
                <a:gd name="T10" fmla="*/ 285 w 341"/>
                <a:gd name="T11" fmla="*/ 0 h 285"/>
                <a:gd name="T12" fmla="*/ 0 w 341"/>
                <a:gd name="T13" fmla="*/ 0 h 285"/>
                <a:gd name="T14" fmla="*/ 0 w 341"/>
                <a:gd name="T15" fmla="*/ 285 h 285"/>
                <a:gd name="T16" fmla="*/ 68 w 341"/>
                <a:gd name="T17" fmla="*/ 285 h 285"/>
                <a:gd name="T18" fmla="*/ 142 w 341"/>
                <a:gd name="T19" fmla="*/ 233 h 285"/>
                <a:gd name="T20" fmla="*/ 217 w 341"/>
                <a:gd name="T21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1" h="285">
                  <a:moveTo>
                    <a:pt x="217" y="285"/>
                  </a:moveTo>
                  <a:cubicBezTo>
                    <a:pt x="285" y="285"/>
                    <a:pt x="285" y="285"/>
                    <a:pt x="285" y="285"/>
                  </a:cubicBezTo>
                  <a:cubicBezTo>
                    <a:pt x="285" y="199"/>
                    <a:pt x="285" y="199"/>
                    <a:pt x="285" y="199"/>
                  </a:cubicBezTo>
                  <a:cubicBezTo>
                    <a:pt x="316" y="199"/>
                    <a:pt x="341" y="174"/>
                    <a:pt x="341" y="143"/>
                  </a:cubicBezTo>
                  <a:cubicBezTo>
                    <a:pt x="341" y="111"/>
                    <a:pt x="316" y="86"/>
                    <a:pt x="285" y="86"/>
                  </a:cubicBezTo>
                  <a:cubicBezTo>
                    <a:pt x="285" y="0"/>
                    <a:pt x="285" y="0"/>
                    <a:pt x="28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68" y="285"/>
                    <a:pt x="68" y="285"/>
                    <a:pt x="68" y="285"/>
                  </a:cubicBezTo>
                  <a:cubicBezTo>
                    <a:pt x="79" y="255"/>
                    <a:pt x="108" y="233"/>
                    <a:pt x="142" y="233"/>
                  </a:cubicBezTo>
                  <a:cubicBezTo>
                    <a:pt x="177" y="233"/>
                    <a:pt x="206" y="255"/>
                    <a:pt x="217" y="28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itchFamily="2" charset="-122"/>
                <a:cs typeface="+mn-cs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382386" y="2019251"/>
            <a:ext cx="2655594" cy="818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/>
                <a:ea typeface="微软雅黑 Light" charset="-122"/>
                <a:cs typeface="+mn-cs"/>
              </a:rPr>
              <a:t>对自己从事的职业日益倦怠，职业认同危机引发自我认同危机，甚至有的还出现抑郁、厌世等心理问题</a:t>
            </a:r>
          </a:p>
        </p:txBody>
      </p:sp>
      <p:sp>
        <p:nvSpPr>
          <p:cNvPr id="24" name="矩形 23"/>
          <p:cNvSpPr/>
          <p:nvPr/>
        </p:nvSpPr>
        <p:spPr>
          <a:xfrm>
            <a:off x="1539679" y="1720104"/>
            <a:ext cx="1498301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职业认同减弱</a:t>
            </a:r>
          </a:p>
        </p:txBody>
      </p:sp>
      <p:sp>
        <p:nvSpPr>
          <p:cNvPr id="25" name="矩形 24"/>
          <p:cNvSpPr/>
          <p:nvPr/>
        </p:nvSpPr>
        <p:spPr>
          <a:xfrm>
            <a:off x="448945" y="3270250"/>
            <a:ext cx="2588895" cy="818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/>
                <a:ea typeface="微软雅黑 Light" charset="-122"/>
                <a:cs typeface="+mn-cs"/>
              </a:rPr>
              <a:t>获得晋级、晋职、荣誉等的机会较少，职业胜任感、获得感、幸福感不强，强烈的职业挫败感影响自尊</a:t>
            </a:r>
          </a:p>
        </p:txBody>
      </p:sp>
      <p:sp>
        <p:nvSpPr>
          <p:cNvPr id="26" name="矩形 25"/>
          <p:cNvSpPr/>
          <p:nvPr/>
        </p:nvSpPr>
        <p:spPr>
          <a:xfrm>
            <a:off x="1539679" y="2971170"/>
            <a:ext cx="1498301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职业自尊降低</a:t>
            </a:r>
          </a:p>
        </p:txBody>
      </p:sp>
      <p:sp>
        <p:nvSpPr>
          <p:cNvPr id="27" name="矩形 26"/>
          <p:cNvSpPr/>
          <p:nvPr/>
        </p:nvSpPr>
        <p:spPr>
          <a:xfrm>
            <a:off x="5992883" y="1999657"/>
            <a:ext cx="2655594" cy="818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/>
                <a:ea typeface="微软雅黑 Light" charset="-122"/>
                <a:cs typeface="+mn-cs"/>
              </a:rPr>
              <a:t>师范类教育的教师专业化程度培养意识不强，入职后专业化发展程度不够，导致自我价值认知比较模糊</a:t>
            </a:r>
          </a:p>
        </p:txBody>
      </p:sp>
      <p:sp>
        <p:nvSpPr>
          <p:cNvPr id="28" name="矩形 27"/>
          <p:cNvSpPr/>
          <p:nvPr/>
        </p:nvSpPr>
        <p:spPr>
          <a:xfrm>
            <a:off x="5992883" y="1700510"/>
            <a:ext cx="1498301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职业形象迷失</a:t>
            </a:r>
          </a:p>
        </p:txBody>
      </p:sp>
      <p:sp>
        <p:nvSpPr>
          <p:cNvPr id="29" name="矩形 28"/>
          <p:cNvSpPr/>
          <p:nvPr/>
        </p:nvSpPr>
        <p:spPr>
          <a:xfrm>
            <a:off x="5992883" y="3250723"/>
            <a:ext cx="2655594" cy="818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/>
                <a:ea typeface="微软雅黑 Light" charset="-122"/>
                <a:cs typeface="+mn-cs"/>
              </a:rPr>
              <a:t>随着教育改革的不断深入，一些教师的情感承诺、规则承诺、持续承诺日益沦落，甚至陆续滋生离职意向</a:t>
            </a:r>
          </a:p>
        </p:txBody>
      </p:sp>
      <p:sp>
        <p:nvSpPr>
          <p:cNvPr id="30" name="矩形 29"/>
          <p:cNvSpPr/>
          <p:nvPr/>
        </p:nvSpPr>
        <p:spPr>
          <a:xfrm>
            <a:off x="5992883" y="2951576"/>
            <a:ext cx="1498301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职业承诺消尽</a:t>
            </a:r>
          </a:p>
        </p:txBody>
      </p:sp>
      <p:grpSp>
        <p:nvGrpSpPr>
          <p:cNvPr id="54" name="组合 53" descr="e7d195523061f1c09e9d68d7cf438b91ef959ecb14fc25d26BBA7F7DBC18E55DFF4014AF651F0BF2569D4B6C1DA7F1A4683A481403BD872FC687266AD13265C1DE7C373772FD8728ABDD69ADD03BFF5BE2862BC891DBB79EC9BF1BBF26B3E63D09AC12C19912852FE44E701A05365366A517D707A44AA168359F9469FB00FDFA5EDBA534E902F65B9F12A5D98D5D9D39"/>
          <p:cNvGrpSpPr/>
          <p:nvPr/>
        </p:nvGrpSpPr>
        <p:grpSpPr>
          <a:xfrm>
            <a:off x="3808691" y="1949118"/>
            <a:ext cx="453424" cy="455430"/>
            <a:chOff x="5394325" y="2859088"/>
            <a:chExt cx="358775" cy="360362"/>
          </a:xfrm>
          <a:solidFill>
            <a:schemeClr val="bg1"/>
          </a:solidFill>
        </p:grpSpPr>
        <p:sp>
          <p:nvSpPr>
            <p:cNvPr id="55" name="AutoShape 37"/>
            <p:cNvSpPr/>
            <p:nvPr/>
          </p:nvSpPr>
          <p:spPr bwMode="auto">
            <a:xfrm>
              <a:off x="5394325" y="2894013"/>
              <a:ext cx="327025" cy="325437"/>
            </a:xfrm>
            <a:custGeom>
              <a:avLst/>
              <a:gdLst>
                <a:gd name="T0" fmla="+- 0 10849 98"/>
                <a:gd name="T1" fmla="*/ T0 w 21502"/>
                <a:gd name="T2" fmla="*/ 10800 h 21600"/>
                <a:gd name="T3" fmla="+- 0 10849 98"/>
                <a:gd name="T4" fmla="*/ T3 w 21502"/>
                <a:gd name="T5" fmla="*/ 10800 h 21600"/>
                <a:gd name="T6" fmla="+- 0 10849 98"/>
                <a:gd name="T7" fmla="*/ T6 w 21502"/>
                <a:gd name="T8" fmla="*/ 10800 h 21600"/>
                <a:gd name="T9" fmla="+- 0 10849 98"/>
                <a:gd name="T10" fmla="*/ T9 w 2150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02" h="21600">
                  <a:moveTo>
                    <a:pt x="19917" y="7880"/>
                  </a:moveTo>
                  <a:lnTo>
                    <a:pt x="18875" y="8932"/>
                  </a:lnTo>
                  <a:cubicBezTo>
                    <a:pt x="18730" y="9079"/>
                    <a:pt x="18497" y="9079"/>
                    <a:pt x="18353" y="8932"/>
                  </a:cubicBezTo>
                  <a:lnTo>
                    <a:pt x="17048" y="7617"/>
                  </a:lnTo>
                  <a:lnTo>
                    <a:pt x="15991" y="10290"/>
                  </a:lnTo>
                  <a:lnTo>
                    <a:pt x="16080" y="10064"/>
                  </a:lnTo>
                  <a:cubicBezTo>
                    <a:pt x="13859" y="7826"/>
                    <a:pt x="11601" y="7544"/>
                    <a:pt x="9565" y="7291"/>
                  </a:cubicBezTo>
                  <a:cubicBezTo>
                    <a:pt x="8910" y="7210"/>
                    <a:pt x="8276" y="7126"/>
                    <a:pt x="7652" y="6990"/>
                  </a:cubicBezTo>
                  <a:lnTo>
                    <a:pt x="13918" y="4456"/>
                  </a:lnTo>
                  <a:lnTo>
                    <a:pt x="12652" y="3179"/>
                  </a:lnTo>
                  <a:cubicBezTo>
                    <a:pt x="12508" y="3033"/>
                    <a:pt x="12508" y="2798"/>
                    <a:pt x="12652" y="2652"/>
                  </a:cubicBezTo>
                  <a:lnTo>
                    <a:pt x="13695" y="1598"/>
                  </a:lnTo>
                  <a:cubicBezTo>
                    <a:pt x="13840" y="1453"/>
                    <a:pt x="14073" y="1453"/>
                    <a:pt x="14217" y="1598"/>
                  </a:cubicBezTo>
                  <a:lnTo>
                    <a:pt x="19917" y="7353"/>
                  </a:lnTo>
                  <a:cubicBezTo>
                    <a:pt x="20062" y="7499"/>
                    <a:pt x="20062" y="7734"/>
                    <a:pt x="19917" y="7880"/>
                  </a:cubicBezTo>
                  <a:moveTo>
                    <a:pt x="12292" y="19639"/>
                  </a:moveTo>
                  <a:cubicBezTo>
                    <a:pt x="12200" y="19872"/>
                    <a:pt x="11999" y="20044"/>
                    <a:pt x="11756" y="20095"/>
                  </a:cubicBezTo>
                  <a:cubicBezTo>
                    <a:pt x="11700" y="20106"/>
                    <a:pt x="11643" y="20111"/>
                    <a:pt x="11587" y="20110"/>
                  </a:cubicBezTo>
                  <a:cubicBezTo>
                    <a:pt x="11400" y="20105"/>
                    <a:pt x="11219" y="20030"/>
                    <a:pt x="11084" y="19892"/>
                  </a:cubicBezTo>
                  <a:lnTo>
                    <a:pt x="1692" y="10517"/>
                  </a:lnTo>
                  <a:cubicBezTo>
                    <a:pt x="1519" y="10343"/>
                    <a:pt x="1443" y="10094"/>
                    <a:pt x="1488" y="9852"/>
                  </a:cubicBezTo>
                  <a:cubicBezTo>
                    <a:pt x="1533" y="9610"/>
                    <a:pt x="1695" y="9407"/>
                    <a:pt x="1917" y="9308"/>
                  </a:cubicBezTo>
                  <a:lnTo>
                    <a:pt x="6505" y="7453"/>
                  </a:lnTo>
                  <a:cubicBezTo>
                    <a:pt x="9597" y="8490"/>
                    <a:pt x="12689" y="7491"/>
                    <a:pt x="15781" y="10821"/>
                  </a:cubicBezTo>
                  <a:cubicBezTo>
                    <a:pt x="15781" y="10821"/>
                    <a:pt x="12292" y="19639"/>
                    <a:pt x="12292" y="19639"/>
                  </a:cubicBezTo>
                  <a:close/>
                  <a:moveTo>
                    <a:pt x="15260" y="545"/>
                  </a:moveTo>
                  <a:cubicBezTo>
                    <a:pt x="14912" y="193"/>
                    <a:pt x="14449" y="0"/>
                    <a:pt x="13956" y="0"/>
                  </a:cubicBezTo>
                  <a:cubicBezTo>
                    <a:pt x="13463" y="0"/>
                    <a:pt x="13000" y="193"/>
                    <a:pt x="12651" y="546"/>
                  </a:cubicBezTo>
                  <a:lnTo>
                    <a:pt x="11610" y="1598"/>
                  </a:lnTo>
                  <a:cubicBezTo>
                    <a:pt x="11261" y="1949"/>
                    <a:pt x="11068" y="2417"/>
                    <a:pt x="11068" y="2915"/>
                  </a:cubicBezTo>
                  <a:cubicBezTo>
                    <a:pt x="11068" y="3265"/>
                    <a:pt x="11164" y="3601"/>
                    <a:pt x="11342" y="3893"/>
                  </a:cubicBezTo>
                  <a:lnTo>
                    <a:pt x="1324" y="7944"/>
                  </a:lnTo>
                  <a:cubicBezTo>
                    <a:pt x="654" y="8241"/>
                    <a:pt x="173" y="8851"/>
                    <a:pt x="38" y="9575"/>
                  </a:cubicBezTo>
                  <a:cubicBezTo>
                    <a:pt x="-98" y="10302"/>
                    <a:pt x="130" y="11048"/>
                    <a:pt x="654" y="11576"/>
                  </a:cubicBezTo>
                  <a:lnTo>
                    <a:pt x="10041" y="20946"/>
                  </a:lnTo>
                  <a:cubicBezTo>
                    <a:pt x="10445" y="21354"/>
                    <a:pt x="10982" y="21586"/>
                    <a:pt x="11549" y="21599"/>
                  </a:cubicBezTo>
                  <a:cubicBezTo>
                    <a:pt x="11562" y="21599"/>
                    <a:pt x="11593" y="21599"/>
                    <a:pt x="11605" y="21599"/>
                  </a:cubicBezTo>
                  <a:cubicBezTo>
                    <a:pt x="11754" y="21599"/>
                    <a:pt x="11906" y="21584"/>
                    <a:pt x="12056" y="21553"/>
                  </a:cubicBezTo>
                  <a:cubicBezTo>
                    <a:pt x="12789" y="21399"/>
                    <a:pt x="13390" y="20888"/>
                    <a:pt x="13662" y="20191"/>
                  </a:cubicBezTo>
                  <a:lnTo>
                    <a:pt x="17604" y="10229"/>
                  </a:lnTo>
                  <a:cubicBezTo>
                    <a:pt x="17902" y="10426"/>
                    <a:pt x="18250" y="10532"/>
                    <a:pt x="18613" y="10532"/>
                  </a:cubicBezTo>
                  <a:cubicBezTo>
                    <a:pt x="19107" y="10532"/>
                    <a:pt x="19570" y="10338"/>
                    <a:pt x="19918" y="9986"/>
                  </a:cubicBezTo>
                  <a:lnTo>
                    <a:pt x="20957" y="8937"/>
                  </a:lnTo>
                  <a:cubicBezTo>
                    <a:pt x="21308" y="8585"/>
                    <a:pt x="21502" y="8116"/>
                    <a:pt x="21502" y="7617"/>
                  </a:cubicBezTo>
                  <a:cubicBezTo>
                    <a:pt x="21502" y="7117"/>
                    <a:pt x="21308" y="6648"/>
                    <a:pt x="20961" y="6300"/>
                  </a:cubicBezTo>
                  <a:cubicBezTo>
                    <a:pt x="20961" y="6300"/>
                    <a:pt x="15260" y="545"/>
                    <a:pt x="15260" y="54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panose="020B0502020104020203" charset="0"/>
                <a:ea typeface="微软雅黑 Light" charset="-122"/>
                <a:cs typeface="+mn-cs"/>
                <a:sym typeface="Gill Sans" panose="020B0502020104020203" charset="0"/>
              </a:endParaRPr>
            </a:p>
          </p:txBody>
        </p:sp>
        <p:sp>
          <p:nvSpPr>
            <p:cNvPr id="56" name="AutoShape 38"/>
            <p:cNvSpPr/>
            <p:nvPr/>
          </p:nvSpPr>
          <p:spPr bwMode="auto">
            <a:xfrm>
              <a:off x="5551488" y="3040063"/>
              <a:ext cx="55562" cy="555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4320"/>
                  </a:moveTo>
                  <a:cubicBezTo>
                    <a:pt x="14381" y="4320"/>
                    <a:pt x="17279" y="7222"/>
                    <a:pt x="17279" y="10800"/>
                  </a:cubicBezTo>
                  <a:cubicBezTo>
                    <a:pt x="17279" y="14377"/>
                    <a:pt x="14381" y="17279"/>
                    <a:pt x="10800" y="17279"/>
                  </a:cubicBezTo>
                  <a:cubicBezTo>
                    <a:pt x="7218" y="17279"/>
                    <a:pt x="4319" y="14377"/>
                    <a:pt x="4319" y="10800"/>
                  </a:cubicBezTo>
                  <a:cubicBezTo>
                    <a:pt x="4319" y="7222"/>
                    <a:pt x="7218" y="4320"/>
                    <a:pt x="10800" y="4320"/>
                  </a:cubicBezTo>
                  <a:moveTo>
                    <a:pt x="10800" y="21599"/>
                  </a:move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panose="020B0502020104020203" charset="0"/>
                <a:ea typeface="微软雅黑 Light" charset="-122"/>
                <a:cs typeface="+mn-cs"/>
                <a:sym typeface="Gill Sans" panose="020B0502020104020203" charset="0"/>
              </a:endParaRPr>
            </a:p>
          </p:txBody>
        </p:sp>
        <p:sp>
          <p:nvSpPr>
            <p:cNvPr id="57" name="AutoShape 39"/>
            <p:cNvSpPr/>
            <p:nvPr/>
          </p:nvSpPr>
          <p:spPr bwMode="auto">
            <a:xfrm>
              <a:off x="5697538" y="2859088"/>
              <a:ext cx="55562" cy="571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7279"/>
                  </a:moveTo>
                  <a:cubicBezTo>
                    <a:pt x="7218" y="17279"/>
                    <a:pt x="4320" y="14377"/>
                    <a:pt x="4320" y="10800"/>
                  </a:cubicBezTo>
                  <a:cubicBezTo>
                    <a:pt x="4320" y="7222"/>
                    <a:pt x="7218" y="4320"/>
                    <a:pt x="10800" y="4320"/>
                  </a:cubicBezTo>
                  <a:cubicBezTo>
                    <a:pt x="14381" y="4320"/>
                    <a:pt x="17280" y="7222"/>
                    <a:pt x="17280" y="10800"/>
                  </a:cubicBezTo>
                  <a:cubicBezTo>
                    <a:pt x="17280" y="14377"/>
                    <a:pt x="14381" y="17279"/>
                    <a:pt x="10800" y="17279"/>
                  </a:cubicBezTo>
                  <a:moveTo>
                    <a:pt x="10800" y="0"/>
                  </a:move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panose="020B0502020104020203" charset="0"/>
                <a:ea typeface="微软雅黑 Light" charset="-122"/>
                <a:cs typeface="+mn-cs"/>
                <a:sym typeface="Gill Sans" panose="020B0502020104020203" charset="0"/>
              </a:endParaRPr>
            </a:p>
          </p:txBody>
        </p:sp>
        <p:sp>
          <p:nvSpPr>
            <p:cNvPr id="58" name="AutoShape 40"/>
            <p:cNvSpPr/>
            <p:nvPr/>
          </p:nvSpPr>
          <p:spPr bwMode="auto">
            <a:xfrm>
              <a:off x="5483225" y="3028950"/>
              <a:ext cx="46038" cy="444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5400"/>
                  </a:moveTo>
                  <a:cubicBezTo>
                    <a:pt x="13779" y="5400"/>
                    <a:pt x="16199" y="7815"/>
                    <a:pt x="16199" y="10800"/>
                  </a:cubicBezTo>
                  <a:cubicBezTo>
                    <a:pt x="16199" y="13784"/>
                    <a:pt x="13779" y="16200"/>
                    <a:pt x="10800" y="16200"/>
                  </a:cubicBezTo>
                  <a:cubicBezTo>
                    <a:pt x="7820" y="16200"/>
                    <a:pt x="5399" y="13784"/>
                    <a:pt x="5399" y="10800"/>
                  </a:cubicBezTo>
                  <a:cubicBezTo>
                    <a:pt x="5399" y="7815"/>
                    <a:pt x="7820" y="5400"/>
                    <a:pt x="10800" y="5400"/>
                  </a:cubicBezTo>
                  <a:moveTo>
                    <a:pt x="0" y="10800"/>
                  </a:moveTo>
                  <a:cubicBezTo>
                    <a:pt x="0" y="16753"/>
                    <a:pt x="4843" y="21599"/>
                    <a:pt x="10800" y="21599"/>
                  </a:cubicBezTo>
                  <a:cubicBezTo>
                    <a:pt x="16756" y="21599"/>
                    <a:pt x="21600" y="16753"/>
                    <a:pt x="21600" y="10800"/>
                  </a:cubicBezTo>
                  <a:cubicBezTo>
                    <a:pt x="21600" y="4846"/>
                    <a:pt x="16756" y="0"/>
                    <a:pt x="10800" y="0"/>
                  </a:cubicBezTo>
                  <a:cubicBezTo>
                    <a:pt x="4843" y="0"/>
                    <a:pt x="0" y="4846"/>
                    <a:pt x="0" y="1080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panose="020B0502020104020203" charset="0"/>
                <a:ea typeface="微软雅黑 Light" charset="-122"/>
                <a:cs typeface="+mn-cs"/>
                <a:sym typeface="Gill Sans" panose="020B0502020104020203" charset="0"/>
              </a:endParaRPr>
            </a:p>
          </p:txBody>
        </p:sp>
        <p:sp>
          <p:nvSpPr>
            <p:cNvPr id="59" name="AutoShape 41"/>
            <p:cNvSpPr/>
            <p:nvPr/>
          </p:nvSpPr>
          <p:spPr bwMode="auto">
            <a:xfrm>
              <a:off x="5529263" y="3106738"/>
              <a:ext cx="22225" cy="222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panose="020B0502020104020203" charset="0"/>
                <a:ea typeface="微软雅黑 Light" charset="-122"/>
                <a:cs typeface="+mn-cs"/>
                <a:sym typeface="Gill Sans" panose="020B0502020104020203" charset="0"/>
              </a:endParaRPr>
            </a:p>
          </p:txBody>
        </p:sp>
        <p:sp>
          <p:nvSpPr>
            <p:cNvPr id="60" name="AutoShape 42"/>
            <p:cNvSpPr/>
            <p:nvPr/>
          </p:nvSpPr>
          <p:spPr bwMode="auto">
            <a:xfrm>
              <a:off x="5708650" y="2938463"/>
              <a:ext cx="22225" cy="222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panose="020B0502020104020203" charset="0"/>
                <a:ea typeface="微软雅黑 Light" charset="-122"/>
                <a:cs typeface="+mn-cs"/>
                <a:sym typeface="Gill Sans" panose="020B0502020104020203" charset="0"/>
              </a:endParaRPr>
            </a:p>
          </p:txBody>
        </p:sp>
      </p:grpSp>
      <p:grpSp>
        <p:nvGrpSpPr>
          <p:cNvPr id="61" name="组合 60" descr="e7d195523061f1c09e9d68d7cf438b91ef959ecb14fc25d26BBA7F7DBC18E55DFF4014AF651F0BF2569D4B6C1DA7F1A4683A481403BD872FC687266AD13265C1DE7C373772FD8728ABDD69ADD03BFF5BE2862BC891DBB79EC9BF1BBF26B3E63D09AC12C19912852FE44E701A05365366A517D707A44AA168359F9469FB00FDFA5EDBA534E902F65B9F12A5D98D5D9D39"/>
          <p:cNvGrpSpPr/>
          <p:nvPr/>
        </p:nvGrpSpPr>
        <p:grpSpPr>
          <a:xfrm>
            <a:off x="3790802" y="3173008"/>
            <a:ext cx="453917" cy="453917"/>
            <a:chOff x="5394312" y="2141343"/>
            <a:chExt cx="359165" cy="359165"/>
          </a:xfrm>
          <a:solidFill>
            <a:schemeClr val="bg1"/>
          </a:solidFill>
        </p:grpSpPr>
        <p:sp>
          <p:nvSpPr>
            <p:cNvPr id="2" name="AutoShape 56"/>
            <p:cNvSpPr/>
            <p:nvPr/>
          </p:nvSpPr>
          <p:spPr bwMode="auto">
            <a:xfrm>
              <a:off x="5394312" y="2141343"/>
              <a:ext cx="112353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7316"/>
                  </a:moveTo>
                  <a:cubicBezTo>
                    <a:pt x="16954" y="7352"/>
                    <a:pt x="16923" y="7387"/>
                    <a:pt x="16883" y="7423"/>
                  </a:cubicBezTo>
                  <a:cubicBezTo>
                    <a:pt x="16677" y="7601"/>
                    <a:pt x="16414" y="7770"/>
                    <a:pt x="16066" y="7920"/>
                  </a:cubicBezTo>
                  <a:cubicBezTo>
                    <a:pt x="16057" y="7924"/>
                    <a:pt x="16044" y="7927"/>
                    <a:pt x="16038" y="7931"/>
                  </a:cubicBezTo>
                  <a:cubicBezTo>
                    <a:pt x="15662" y="8092"/>
                    <a:pt x="15214" y="8234"/>
                    <a:pt x="14705" y="8354"/>
                  </a:cubicBezTo>
                  <a:cubicBezTo>
                    <a:pt x="14697" y="8357"/>
                    <a:pt x="14692" y="8358"/>
                    <a:pt x="14686" y="8359"/>
                  </a:cubicBezTo>
                  <a:cubicBezTo>
                    <a:pt x="14163" y="8482"/>
                    <a:pt x="13584" y="8581"/>
                    <a:pt x="12960" y="8649"/>
                  </a:cubicBezTo>
                  <a:cubicBezTo>
                    <a:pt x="12279" y="8726"/>
                    <a:pt x="11560" y="8774"/>
                    <a:pt x="10800" y="8774"/>
                  </a:cubicBezTo>
                  <a:cubicBezTo>
                    <a:pt x="10037" y="8774"/>
                    <a:pt x="9318" y="8726"/>
                    <a:pt x="8640" y="8649"/>
                  </a:cubicBezTo>
                  <a:cubicBezTo>
                    <a:pt x="8016" y="8581"/>
                    <a:pt x="7435" y="8482"/>
                    <a:pt x="6914" y="8359"/>
                  </a:cubicBezTo>
                  <a:cubicBezTo>
                    <a:pt x="6908" y="8358"/>
                    <a:pt x="6901" y="8357"/>
                    <a:pt x="6893" y="8354"/>
                  </a:cubicBezTo>
                  <a:cubicBezTo>
                    <a:pt x="6385" y="8234"/>
                    <a:pt x="5937" y="8092"/>
                    <a:pt x="5562" y="7931"/>
                  </a:cubicBezTo>
                  <a:cubicBezTo>
                    <a:pt x="5553" y="7927"/>
                    <a:pt x="5541" y="7924"/>
                    <a:pt x="5531" y="7920"/>
                  </a:cubicBezTo>
                  <a:cubicBezTo>
                    <a:pt x="5184" y="7770"/>
                    <a:pt x="4921" y="7601"/>
                    <a:pt x="4715" y="7423"/>
                  </a:cubicBezTo>
                  <a:cubicBezTo>
                    <a:pt x="4676" y="7387"/>
                    <a:pt x="4644" y="7352"/>
                    <a:pt x="4612" y="7316"/>
                  </a:cubicBezTo>
                  <a:cubicBezTo>
                    <a:pt x="4437" y="7136"/>
                    <a:pt x="4320" y="6947"/>
                    <a:pt x="4320" y="6750"/>
                  </a:cubicBezTo>
                  <a:cubicBezTo>
                    <a:pt x="4320" y="6550"/>
                    <a:pt x="4437" y="6362"/>
                    <a:pt x="4612" y="6181"/>
                  </a:cubicBezTo>
                  <a:cubicBezTo>
                    <a:pt x="4644" y="6146"/>
                    <a:pt x="4676" y="6110"/>
                    <a:pt x="4715" y="6076"/>
                  </a:cubicBezTo>
                  <a:cubicBezTo>
                    <a:pt x="4921" y="5898"/>
                    <a:pt x="5184" y="5729"/>
                    <a:pt x="5531" y="5577"/>
                  </a:cubicBezTo>
                  <a:cubicBezTo>
                    <a:pt x="5541" y="5574"/>
                    <a:pt x="5553" y="5571"/>
                    <a:pt x="5562" y="5567"/>
                  </a:cubicBezTo>
                  <a:cubicBezTo>
                    <a:pt x="5937" y="5407"/>
                    <a:pt x="6385" y="5264"/>
                    <a:pt x="6893" y="5144"/>
                  </a:cubicBezTo>
                  <a:cubicBezTo>
                    <a:pt x="6901" y="5142"/>
                    <a:pt x="6908" y="5140"/>
                    <a:pt x="6914" y="5138"/>
                  </a:cubicBezTo>
                  <a:cubicBezTo>
                    <a:pt x="7435" y="5017"/>
                    <a:pt x="8016" y="4918"/>
                    <a:pt x="8640" y="4848"/>
                  </a:cubicBezTo>
                  <a:cubicBezTo>
                    <a:pt x="9318" y="4773"/>
                    <a:pt x="10037" y="4725"/>
                    <a:pt x="10800" y="4725"/>
                  </a:cubicBezTo>
                  <a:cubicBezTo>
                    <a:pt x="11560" y="4725"/>
                    <a:pt x="12279" y="4773"/>
                    <a:pt x="12960" y="4848"/>
                  </a:cubicBezTo>
                  <a:cubicBezTo>
                    <a:pt x="13584" y="4918"/>
                    <a:pt x="14163" y="5017"/>
                    <a:pt x="14686" y="5138"/>
                  </a:cubicBezTo>
                  <a:cubicBezTo>
                    <a:pt x="14692" y="5140"/>
                    <a:pt x="14697" y="5142"/>
                    <a:pt x="14705" y="5144"/>
                  </a:cubicBezTo>
                  <a:cubicBezTo>
                    <a:pt x="15214" y="5264"/>
                    <a:pt x="15662" y="5407"/>
                    <a:pt x="16038" y="5567"/>
                  </a:cubicBezTo>
                  <a:cubicBezTo>
                    <a:pt x="16044" y="5571"/>
                    <a:pt x="16057" y="5574"/>
                    <a:pt x="16066" y="5577"/>
                  </a:cubicBezTo>
                  <a:cubicBezTo>
                    <a:pt x="16414" y="5729"/>
                    <a:pt x="16677" y="5898"/>
                    <a:pt x="16883" y="6076"/>
                  </a:cubicBezTo>
                  <a:cubicBezTo>
                    <a:pt x="16923" y="6110"/>
                    <a:pt x="16954" y="6146"/>
                    <a:pt x="16988" y="6181"/>
                  </a:cubicBezTo>
                  <a:cubicBezTo>
                    <a:pt x="17161" y="6362"/>
                    <a:pt x="17280" y="6550"/>
                    <a:pt x="17280" y="6750"/>
                  </a:cubicBezTo>
                  <a:cubicBezTo>
                    <a:pt x="17280" y="6947"/>
                    <a:pt x="17161" y="7136"/>
                    <a:pt x="16988" y="73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59" y="10124"/>
                    <a:pt x="10800" y="10124"/>
                  </a:cubicBezTo>
                  <a:cubicBezTo>
                    <a:pt x="11541" y="10124"/>
                    <a:pt x="12262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3442"/>
                  </a:lnTo>
                  <a:cubicBezTo>
                    <a:pt x="12262" y="3398"/>
                    <a:pt x="11541" y="3375"/>
                    <a:pt x="10800" y="3375"/>
                  </a:cubicBezTo>
                  <a:cubicBezTo>
                    <a:pt x="10059" y="3375"/>
                    <a:pt x="9338" y="3398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4064"/>
                  </a:lnTo>
                  <a:cubicBezTo>
                    <a:pt x="1710" y="4681"/>
                    <a:pt x="0" y="5649"/>
                    <a:pt x="0" y="6750"/>
                  </a:cubicBezTo>
                  <a:cubicBezTo>
                    <a:pt x="0" y="7850"/>
                    <a:pt x="1710" y="8818"/>
                    <a:pt x="4320" y="94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9434"/>
                  </a:lnTo>
                  <a:cubicBezTo>
                    <a:pt x="19889" y="8818"/>
                    <a:pt x="21600" y="7850"/>
                    <a:pt x="21600" y="6750"/>
                  </a:cubicBezTo>
                  <a:cubicBezTo>
                    <a:pt x="21600" y="5649"/>
                    <a:pt x="19889" y="4681"/>
                    <a:pt x="17280" y="406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panose="020B0502020104020203" charset="0"/>
                <a:ea typeface="微软雅黑 Light" charset="-122"/>
                <a:cs typeface="+mn-cs"/>
                <a:sym typeface="Gill Sans" panose="020B0502020104020203" charset="0"/>
              </a:endParaRPr>
            </a:p>
          </p:txBody>
        </p:sp>
        <p:sp>
          <p:nvSpPr>
            <p:cNvPr id="63" name="AutoShape 57"/>
            <p:cNvSpPr/>
            <p:nvPr/>
          </p:nvSpPr>
          <p:spPr bwMode="auto">
            <a:xfrm>
              <a:off x="5641124" y="2141343"/>
              <a:ext cx="112353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7316"/>
                  </a:moveTo>
                  <a:cubicBezTo>
                    <a:pt x="16954" y="7352"/>
                    <a:pt x="16923" y="7387"/>
                    <a:pt x="16883" y="7423"/>
                  </a:cubicBezTo>
                  <a:cubicBezTo>
                    <a:pt x="16677" y="7601"/>
                    <a:pt x="16414" y="7770"/>
                    <a:pt x="16066" y="7920"/>
                  </a:cubicBezTo>
                  <a:cubicBezTo>
                    <a:pt x="16057" y="7924"/>
                    <a:pt x="16044" y="7927"/>
                    <a:pt x="16038" y="7931"/>
                  </a:cubicBezTo>
                  <a:cubicBezTo>
                    <a:pt x="15662" y="8092"/>
                    <a:pt x="15214" y="8234"/>
                    <a:pt x="14705" y="8354"/>
                  </a:cubicBezTo>
                  <a:cubicBezTo>
                    <a:pt x="14697" y="8357"/>
                    <a:pt x="14692" y="8358"/>
                    <a:pt x="14686" y="8359"/>
                  </a:cubicBezTo>
                  <a:cubicBezTo>
                    <a:pt x="14163" y="8482"/>
                    <a:pt x="13584" y="8581"/>
                    <a:pt x="12960" y="8649"/>
                  </a:cubicBezTo>
                  <a:cubicBezTo>
                    <a:pt x="12279" y="8726"/>
                    <a:pt x="11560" y="8774"/>
                    <a:pt x="10800" y="8774"/>
                  </a:cubicBezTo>
                  <a:cubicBezTo>
                    <a:pt x="10037" y="8774"/>
                    <a:pt x="9318" y="8726"/>
                    <a:pt x="8640" y="8649"/>
                  </a:cubicBezTo>
                  <a:cubicBezTo>
                    <a:pt x="8016" y="8581"/>
                    <a:pt x="7435" y="8482"/>
                    <a:pt x="6914" y="8359"/>
                  </a:cubicBezTo>
                  <a:cubicBezTo>
                    <a:pt x="6908" y="8358"/>
                    <a:pt x="6901" y="8357"/>
                    <a:pt x="6893" y="8354"/>
                  </a:cubicBezTo>
                  <a:cubicBezTo>
                    <a:pt x="6385" y="8234"/>
                    <a:pt x="5937" y="8092"/>
                    <a:pt x="5562" y="7931"/>
                  </a:cubicBezTo>
                  <a:cubicBezTo>
                    <a:pt x="5553" y="7927"/>
                    <a:pt x="5541" y="7924"/>
                    <a:pt x="5531" y="7920"/>
                  </a:cubicBezTo>
                  <a:cubicBezTo>
                    <a:pt x="5184" y="7770"/>
                    <a:pt x="4921" y="7601"/>
                    <a:pt x="4715" y="7423"/>
                  </a:cubicBezTo>
                  <a:cubicBezTo>
                    <a:pt x="4676" y="7387"/>
                    <a:pt x="4644" y="7352"/>
                    <a:pt x="4612" y="7316"/>
                  </a:cubicBezTo>
                  <a:cubicBezTo>
                    <a:pt x="4437" y="7136"/>
                    <a:pt x="4320" y="6947"/>
                    <a:pt x="4320" y="6750"/>
                  </a:cubicBezTo>
                  <a:cubicBezTo>
                    <a:pt x="4320" y="6550"/>
                    <a:pt x="4437" y="6362"/>
                    <a:pt x="4612" y="6181"/>
                  </a:cubicBezTo>
                  <a:cubicBezTo>
                    <a:pt x="4644" y="6146"/>
                    <a:pt x="4676" y="6110"/>
                    <a:pt x="4715" y="6076"/>
                  </a:cubicBezTo>
                  <a:cubicBezTo>
                    <a:pt x="4921" y="5898"/>
                    <a:pt x="5184" y="5729"/>
                    <a:pt x="5531" y="5577"/>
                  </a:cubicBezTo>
                  <a:cubicBezTo>
                    <a:pt x="5541" y="5574"/>
                    <a:pt x="5553" y="5571"/>
                    <a:pt x="5562" y="5567"/>
                  </a:cubicBezTo>
                  <a:cubicBezTo>
                    <a:pt x="5937" y="5407"/>
                    <a:pt x="6385" y="5264"/>
                    <a:pt x="6893" y="5144"/>
                  </a:cubicBezTo>
                  <a:cubicBezTo>
                    <a:pt x="6901" y="5142"/>
                    <a:pt x="6908" y="5140"/>
                    <a:pt x="6914" y="5138"/>
                  </a:cubicBezTo>
                  <a:cubicBezTo>
                    <a:pt x="7435" y="5017"/>
                    <a:pt x="8016" y="4918"/>
                    <a:pt x="8640" y="4848"/>
                  </a:cubicBezTo>
                  <a:cubicBezTo>
                    <a:pt x="9318" y="4773"/>
                    <a:pt x="10037" y="4725"/>
                    <a:pt x="10800" y="4725"/>
                  </a:cubicBezTo>
                  <a:cubicBezTo>
                    <a:pt x="11560" y="4725"/>
                    <a:pt x="12279" y="4773"/>
                    <a:pt x="12960" y="4848"/>
                  </a:cubicBezTo>
                  <a:cubicBezTo>
                    <a:pt x="13584" y="4918"/>
                    <a:pt x="14163" y="5017"/>
                    <a:pt x="14686" y="5138"/>
                  </a:cubicBezTo>
                  <a:cubicBezTo>
                    <a:pt x="14692" y="5140"/>
                    <a:pt x="14697" y="5142"/>
                    <a:pt x="14705" y="5144"/>
                  </a:cubicBezTo>
                  <a:cubicBezTo>
                    <a:pt x="15214" y="5264"/>
                    <a:pt x="15662" y="5407"/>
                    <a:pt x="16038" y="5567"/>
                  </a:cubicBezTo>
                  <a:cubicBezTo>
                    <a:pt x="16044" y="5571"/>
                    <a:pt x="16057" y="5574"/>
                    <a:pt x="16066" y="5577"/>
                  </a:cubicBezTo>
                  <a:cubicBezTo>
                    <a:pt x="16414" y="5729"/>
                    <a:pt x="16677" y="5898"/>
                    <a:pt x="16883" y="6076"/>
                  </a:cubicBezTo>
                  <a:cubicBezTo>
                    <a:pt x="16923" y="6110"/>
                    <a:pt x="16954" y="6146"/>
                    <a:pt x="16988" y="6181"/>
                  </a:cubicBezTo>
                  <a:cubicBezTo>
                    <a:pt x="17161" y="6362"/>
                    <a:pt x="17280" y="6550"/>
                    <a:pt x="17280" y="6750"/>
                  </a:cubicBezTo>
                  <a:cubicBezTo>
                    <a:pt x="17280" y="6947"/>
                    <a:pt x="17161" y="7136"/>
                    <a:pt x="16988" y="73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59" y="10124"/>
                    <a:pt x="10800" y="10124"/>
                  </a:cubicBezTo>
                  <a:cubicBezTo>
                    <a:pt x="11541" y="10124"/>
                    <a:pt x="12262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3442"/>
                  </a:lnTo>
                  <a:cubicBezTo>
                    <a:pt x="12262" y="3398"/>
                    <a:pt x="11541" y="3375"/>
                    <a:pt x="10800" y="3375"/>
                  </a:cubicBezTo>
                  <a:cubicBezTo>
                    <a:pt x="10059" y="3375"/>
                    <a:pt x="9338" y="3398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4064"/>
                  </a:lnTo>
                  <a:cubicBezTo>
                    <a:pt x="1710" y="4681"/>
                    <a:pt x="0" y="5649"/>
                    <a:pt x="0" y="6750"/>
                  </a:cubicBezTo>
                  <a:cubicBezTo>
                    <a:pt x="0" y="7850"/>
                    <a:pt x="1710" y="8818"/>
                    <a:pt x="4320" y="94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9434"/>
                  </a:lnTo>
                  <a:cubicBezTo>
                    <a:pt x="19889" y="8818"/>
                    <a:pt x="21600" y="7850"/>
                    <a:pt x="21600" y="6750"/>
                  </a:cubicBezTo>
                  <a:cubicBezTo>
                    <a:pt x="21600" y="5649"/>
                    <a:pt x="19889" y="4681"/>
                    <a:pt x="17280" y="406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panose="020B0502020104020203" charset="0"/>
                <a:ea typeface="微软雅黑 Light" charset="-122"/>
                <a:cs typeface="+mn-cs"/>
                <a:sym typeface="Gill Sans" panose="020B0502020104020203" charset="0"/>
              </a:endParaRPr>
            </a:p>
          </p:txBody>
        </p:sp>
        <p:sp>
          <p:nvSpPr>
            <p:cNvPr id="64" name="AutoShape 58"/>
            <p:cNvSpPr/>
            <p:nvPr/>
          </p:nvSpPr>
          <p:spPr bwMode="auto">
            <a:xfrm>
              <a:off x="5517718" y="2141343"/>
              <a:ext cx="11235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15416"/>
                  </a:moveTo>
                  <a:cubicBezTo>
                    <a:pt x="16954" y="15452"/>
                    <a:pt x="16923" y="15487"/>
                    <a:pt x="16883" y="15523"/>
                  </a:cubicBezTo>
                  <a:cubicBezTo>
                    <a:pt x="16677" y="15701"/>
                    <a:pt x="16414" y="15870"/>
                    <a:pt x="16066" y="16020"/>
                  </a:cubicBezTo>
                  <a:cubicBezTo>
                    <a:pt x="16057" y="16024"/>
                    <a:pt x="16044" y="16027"/>
                    <a:pt x="16038" y="16031"/>
                  </a:cubicBezTo>
                  <a:cubicBezTo>
                    <a:pt x="15662" y="16192"/>
                    <a:pt x="15214" y="16334"/>
                    <a:pt x="14705" y="16454"/>
                  </a:cubicBezTo>
                  <a:cubicBezTo>
                    <a:pt x="14697" y="16457"/>
                    <a:pt x="14692" y="16458"/>
                    <a:pt x="14686" y="16459"/>
                  </a:cubicBezTo>
                  <a:cubicBezTo>
                    <a:pt x="14163" y="16582"/>
                    <a:pt x="13584" y="16681"/>
                    <a:pt x="12960" y="16749"/>
                  </a:cubicBezTo>
                  <a:cubicBezTo>
                    <a:pt x="12279" y="16826"/>
                    <a:pt x="11560" y="16875"/>
                    <a:pt x="10800" y="16875"/>
                  </a:cubicBezTo>
                  <a:cubicBezTo>
                    <a:pt x="10037" y="16875"/>
                    <a:pt x="9318" y="16826"/>
                    <a:pt x="8640" y="16749"/>
                  </a:cubicBezTo>
                  <a:cubicBezTo>
                    <a:pt x="8016" y="16681"/>
                    <a:pt x="7435" y="16582"/>
                    <a:pt x="6914" y="16459"/>
                  </a:cubicBezTo>
                  <a:cubicBezTo>
                    <a:pt x="6908" y="16458"/>
                    <a:pt x="6901" y="16457"/>
                    <a:pt x="6893" y="16454"/>
                  </a:cubicBezTo>
                  <a:cubicBezTo>
                    <a:pt x="6385" y="16334"/>
                    <a:pt x="5937" y="16192"/>
                    <a:pt x="5562" y="16031"/>
                  </a:cubicBezTo>
                  <a:cubicBezTo>
                    <a:pt x="5553" y="16027"/>
                    <a:pt x="5541" y="16024"/>
                    <a:pt x="5531" y="16020"/>
                  </a:cubicBezTo>
                  <a:cubicBezTo>
                    <a:pt x="5184" y="15870"/>
                    <a:pt x="4921" y="15701"/>
                    <a:pt x="4715" y="15523"/>
                  </a:cubicBezTo>
                  <a:cubicBezTo>
                    <a:pt x="4676" y="15487"/>
                    <a:pt x="4644" y="15452"/>
                    <a:pt x="4612" y="15416"/>
                  </a:cubicBezTo>
                  <a:cubicBezTo>
                    <a:pt x="4437" y="15236"/>
                    <a:pt x="4320" y="15047"/>
                    <a:pt x="4320" y="14850"/>
                  </a:cubicBezTo>
                  <a:cubicBezTo>
                    <a:pt x="4320" y="14650"/>
                    <a:pt x="4437" y="14462"/>
                    <a:pt x="4612" y="14281"/>
                  </a:cubicBezTo>
                  <a:cubicBezTo>
                    <a:pt x="4644" y="14246"/>
                    <a:pt x="4676" y="14210"/>
                    <a:pt x="4715" y="14176"/>
                  </a:cubicBezTo>
                  <a:cubicBezTo>
                    <a:pt x="4921" y="13998"/>
                    <a:pt x="5184" y="13829"/>
                    <a:pt x="5531" y="13677"/>
                  </a:cubicBezTo>
                  <a:cubicBezTo>
                    <a:pt x="5541" y="13674"/>
                    <a:pt x="5553" y="13671"/>
                    <a:pt x="5562" y="13667"/>
                  </a:cubicBezTo>
                  <a:cubicBezTo>
                    <a:pt x="5937" y="13507"/>
                    <a:pt x="6385" y="13364"/>
                    <a:pt x="6893" y="13244"/>
                  </a:cubicBezTo>
                  <a:cubicBezTo>
                    <a:pt x="6901" y="13242"/>
                    <a:pt x="6908" y="13240"/>
                    <a:pt x="6914" y="13238"/>
                  </a:cubicBezTo>
                  <a:cubicBezTo>
                    <a:pt x="7435" y="13117"/>
                    <a:pt x="8016" y="13018"/>
                    <a:pt x="8640" y="12948"/>
                  </a:cubicBezTo>
                  <a:cubicBezTo>
                    <a:pt x="9318" y="12873"/>
                    <a:pt x="10037" y="12825"/>
                    <a:pt x="10800" y="12825"/>
                  </a:cubicBezTo>
                  <a:cubicBezTo>
                    <a:pt x="11560" y="12825"/>
                    <a:pt x="12279" y="12873"/>
                    <a:pt x="12960" y="12948"/>
                  </a:cubicBezTo>
                  <a:cubicBezTo>
                    <a:pt x="13584" y="13018"/>
                    <a:pt x="14163" y="13117"/>
                    <a:pt x="14686" y="13238"/>
                  </a:cubicBezTo>
                  <a:cubicBezTo>
                    <a:pt x="14692" y="13240"/>
                    <a:pt x="14697" y="13242"/>
                    <a:pt x="14705" y="13244"/>
                  </a:cubicBezTo>
                  <a:cubicBezTo>
                    <a:pt x="15214" y="13364"/>
                    <a:pt x="15662" y="13507"/>
                    <a:pt x="16038" y="13667"/>
                  </a:cubicBezTo>
                  <a:cubicBezTo>
                    <a:pt x="16044" y="13671"/>
                    <a:pt x="16057" y="13674"/>
                    <a:pt x="16066" y="13677"/>
                  </a:cubicBezTo>
                  <a:cubicBezTo>
                    <a:pt x="16414" y="13829"/>
                    <a:pt x="16677" y="13998"/>
                    <a:pt x="16883" y="14176"/>
                  </a:cubicBezTo>
                  <a:cubicBezTo>
                    <a:pt x="16923" y="14210"/>
                    <a:pt x="16954" y="14246"/>
                    <a:pt x="16988" y="14281"/>
                  </a:cubicBezTo>
                  <a:cubicBezTo>
                    <a:pt x="17161" y="14462"/>
                    <a:pt x="17280" y="14650"/>
                    <a:pt x="17280" y="14850"/>
                  </a:cubicBezTo>
                  <a:cubicBezTo>
                    <a:pt x="17280" y="15047"/>
                    <a:pt x="17161" y="15236"/>
                    <a:pt x="16988" y="154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8156"/>
                  </a:lnTo>
                  <a:cubicBezTo>
                    <a:pt x="9338" y="18201"/>
                    <a:pt x="10059" y="18225"/>
                    <a:pt x="10800" y="18225"/>
                  </a:cubicBezTo>
                  <a:cubicBezTo>
                    <a:pt x="11541" y="18225"/>
                    <a:pt x="12262" y="18201"/>
                    <a:pt x="12960" y="18156"/>
                  </a:cubicBezTo>
                  <a:cubicBezTo>
                    <a:pt x="12960" y="181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11542"/>
                  </a:lnTo>
                  <a:cubicBezTo>
                    <a:pt x="12262" y="11498"/>
                    <a:pt x="11541" y="11475"/>
                    <a:pt x="10800" y="11475"/>
                  </a:cubicBezTo>
                  <a:cubicBezTo>
                    <a:pt x="10059" y="11475"/>
                    <a:pt x="9338" y="11498"/>
                    <a:pt x="8640" y="11542"/>
                  </a:cubicBezTo>
                  <a:cubicBezTo>
                    <a:pt x="8640" y="11542"/>
                    <a:pt x="8640" y="2025"/>
                    <a:pt x="8640" y="2025"/>
                  </a:cubicBezTo>
                  <a:close/>
                  <a:moveTo>
                    <a:pt x="17280" y="121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12164"/>
                  </a:lnTo>
                  <a:cubicBezTo>
                    <a:pt x="1710" y="12781"/>
                    <a:pt x="0" y="13749"/>
                    <a:pt x="0" y="14850"/>
                  </a:cubicBezTo>
                  <a:cubicBezTo>
                    <a:pt x="0" y="15950"/>
                    <a:pt x="1710" y="16918"/>
                    <a:pt x="4320" y="175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17534"/>
                  </a:lnTo>
                  <a:cubicBezTo>
                    <a:pt x="19889" y="16918"/>
                    <a:pt x="21600" y="15950"/>
                    <a:pt x="21600" y="14850"/>
                  </a:cubicBezTo>
                  <a:cubicBezTo>
                    <a:pt x="21600" y="13749"/>
                    <a:pt x="19889" y="12781"/>
                    <a:pt x="17280" y="1216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panose="020B0502020104020203" charset="0"/>
                <a:ea typeface="微软雅黑 Light" charset="-122"/>
                <a:cs typeface="+mn-cs"/>
                <a:sym typeface="Gill Sans" panose="020B0502020104020203" charset="0"/>
              </a:endParaRPr>
            </a:p>
          </p:txBody>
        </p:sp>
      </p:grpSp>
      <p:sp>
        <p:nvSpPr>
          <p:cNvPr id="65" name="AutoShape 112" descr="e7d195523061f1c09e9d68d7cf438b91ef959ecb14fc25d26BBA7F7DBC18E55DFF4014AF651F0BF2569D4B6C1DA7F1A4683A481403BD872FC687266AD13265C1DE7C373772FD8728ABDD69ADD03BFF5BE2862BC891DBB79EC9BF1BBF26B3E63D09AC12C19912852FE44E701A05365366A517D707A44AA168359F9469FB00FDFA5EDBA534E902F65B9F12A5D98D5D9D39"/>
          <p:cNvSpPr/>
          <p:nvPr/>
        </p:nvSpPr>
        <p:spPr bwMode="auto">
          <a:xfrm>
            <a:off x="4940469" y="3258417"/>
            <a:ext cx="455431" cy="453424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panose="020B0502020104020203" charset="0"/>
              <a:ea typeface="微软雅黑 Light" charset="-122"/>
              <a:cs typeface="+mn-cs"/>
              <a:sym typeface="Gill Sans" panose="020B0502020104020203" charset="0"/>
            </a:endParaRPr>
          </a:p>
        </p:txBody>
      </p:sp>
      <p:grpSp>
        <p:nvGrpSpPr>
          <p:cNvPr id="66" name="组合 65" descr="e7d195523061f1c09e9d68d7cf438b91ef959ecb14fc25d26BBA7F7DBC18E55DFF4014AF651F0BF2569D4B6C1DA7F1A4683A481403BD872FC687266AD13265C1DE7C373772FD8728ABDD69ADD03BFF5BE2862BC891DBB79EC9BF1BBF26B3E63D09AC12C19912852FE44E701A05365366A517D707A44AA168359F9469FB00FDFA5EDBA534E902F65B9F12A5D98D5D9D39"/>
          <p:cNvGrpSpPr/>
          <p:nvPr/>
        </p:nvGrpSpPr>
        <p:grpSpPr>
          <a:xfrm flipH="1">
            <a:off x="4951501" y="1999113"/>
            <a:ext cx="453917" cy="453917"/>
            <a:chOff x="2473104" y="2145028"/>
            <a:chExt cx="359165" cy="359165"/>
          </a:xfrm>
          <a:solidFill>
            <a:schemeClr val="bg1"/>
          </a:solidFill>
        </p:grpSpPr>
        <p:sp>
          <p:nvSpPr>
            <p:cNvPr id="67" name="AutoShape 126"/>
            <p:cNvSpPr/>
            <p:nvPr/>
          </p:nvSpPr>
          <p:spPr bwMode="auto">
            <a:xfrm>
              <a:off x="2473104" y="2145028"/>
              <a:ext cx="35916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panose="020B0502020104020203" charset="0"/>
                <a:ea typeface="微软雅黑 Light" charset="-122"/>
                <a:cs typeface="+mn-cs"/>
                <a:sym typeface="Gill Sans" panose="020B0502020104020203" charset="0"/>
              </a:endParaRPr>
            </a:p>
          </p:txBody>
        </p:sp>
        <p:sp>
          <p:nvSpPr>
            <p:cNvPr id="68" name="AutoShape 127"/>
            <p:cNvSpPr/>
            <p:nvPr/>
          </p:nvSpPr>
          <p:spPr bwMode="auto">
            <a:xfrm>
              <a:off x="2618611" y="2200897"/>
              <a:ext cx="84727" cy="84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panose="020B0502020104020203" charset="0"/>
                <a:ea typeface="微软雅黑 Light" charset="-122"/>
                <a:cs typeface="+mn-cs"/>
                <a:sym typeface="Gill Sans" panose="020B0502020104020203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表现之五：职业言行失当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00" y="1024372"/>
            <a:ext cx="2927596" cy="17748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54" y="2799744"/>
            <a:ext cx="2913242" cy="21243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908" y="1024372"/>
            <a:ext cx="3047430" cy="38943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200" y="3541676"/>
            <a:ext cx="1705098" cy="1377011"/>
          </a:xfrm>
          <a:prstGeom prst="rect">
            <a:avLst/>
          </a:prstGeom>
        </p:spPr>
      </p:pic>
      <p:sp>
        <p:nvSpPr>
          <p:cNvPr id="29" name="Text Placeholder 4"/>
          <p:cNvSpPr txBox="1"/>
          <p:nvPr/>
        </p:nvSpPr>
        <p:spPr>
          <a:xfrm>
            <a:off x="6913378" y="1485916"/>
            <a:ext cx="2274568" cy="141577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b="1" dirty="0">
                <a:solidFill>
                  <a:schemeClr val="accent5"/>
                </a:solidFill>
                <a:latin typeface="+mn-ea"/>
                <a:ea typeface="+mn-ea"/>
              </a:rPr>
              <a:t>贬低学生人格</a:t>
            </a:r>
          </a:p>
          <a:p>
            <a:r>
              <a:rPr lang="zh-CN" altLang="en-US" sz="2000" b="1" dirty="0" smtClean="0">
                <a:solidFill>
                  <a:schemeClr val="accent4"/>
                </a:solidFill>
                <a:latin typeface="+mn-ea"/>
                <a:ea typeface="+mn-ea"/>
              </a:rPr>
              <a:t>践踏学生尊严</a:t>
            </a:r>
            <a:endParaRPr lang="en-US" altLang="zh-CN" sz="2000" b="1" dirty="0" smtClean="0">
              <a:solidFill>
                <a:schemeClr val="accent4"/>
              </a:solidFill>
              <a:latin typeface="+mn-ea"/>
              <a:ea typeface="+mn-ea"/>
            </a:endParaRPr>
          </a:p>
          <a:p>
            <a:r>
              <a:rPr lang="zh-CN" altLang="en-US" sz="2000" b="1" dirty="0">
                <a:solidFill>
                  <a:schemeClr val="accent4"/>
                </a:solidFill>
                <a:latin typeface="+mn-ea"/>
                <a:ea typeface="+mn-ea"/>
              </a:rPr>
              <a:t>侵犯</a:t>
            </a:r>
            <a:r>
              <a:rPr lang="zh-CN" altLang="en-US" sz="2000" b="1" dirty="0" smtClean="0">
                <a:solidFill>
                  <a:schemeClr val="accent4"/>
                </a:solidFill>
                <a:latin typeface="+mn-ea"/>
                <a:ea typeface="+mn-ea"/>
              </a:rPr>
              <a:t>学生人权</a:t>
            </a:r>
            <a:endParaRPr lang="en-US" altLang="zh-CN" sz="2000" b="1" dirty="0" smtClean="0">
              <a:solidFill>
                <a:schemeClr val="accent4"/>
              </a:solidFill>
              <a:latin typeface="+mn-ea"/>
              <a:ea typeface="+mn-ea"/>
            </a:endParaRPr>
          </a:p>
          <a:p>
            <a:endParaRPr lang="zh-CN" altLang="en-US" sz="2000" b="1" dirty="0">
              <a:solidFill>
                <a:schemeClr val="accent4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表现之六：师生关系失调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5" name="稻壳儿榴莲果果"/>
          <p:cNvSpPr/>
          <p:nvPr/>
        </p:nvSpPr>
        <p:spPr>
          <a:xfrm>
            <a:off x="669925" y="3868420"/>
            <a:ext cx="7826375" cy="864870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2" name="Rectangle 4"/>
          <p:cNvSpPr/>
          <p:nvPr/>
        </p:nvSpPr>
        <p:spPr>
          <a:xfrm>
            <a:off x="695325" y="3940810"/>
            <a:ext cx="7653655" cy="9048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 b="1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     </a:t>
            </a:r>
            <a:r>
              <a:rPr lang="en-US" altLang="zh-CN"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    </a:t>
            </a:r>
            <a:r>
              <a:rPr lang="zh-CN"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苏霍姆林斯基：常常以教育上的巨大不幸和失败而告终的学校内许许多多的冲突，其根源在于教师不善于与学生交往。</a:t>
            </a:r>
            <a:endParaRPr lang="zh-CN" sz="20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647700" y="1600200"/>
            <a:ext cx="4378960" cy="20243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1.</a:t>
            </a:r>
            <a:r>
              <a:rPr 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教师是出卖知识的职业，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师生关系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是推销员与消费者的关系；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2.</a:t>
            </a:r>
            <a:r>
              <a:rPr 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教师是照看孩子的职业，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师生关系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是受托人与委托人的关系；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</a:t>
            </a:r>
            <a:endParaRPr lang="zh-CN" sz="200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algn="ctr">
              <a:lnSpc>
                <a:spcPts val="2860"/>
              </a:lnSpc>
              <a:spcBef>
                <a:spcPts val="0"/>
              </a:spcBef>
              <a:buFontTx/>
              <a:buNone/>
            </a:pPr>
            <a:endParaRPr lang="zh-CN" sz="2000" dirty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11" name="ïşḻïďê-Rectangle 27"/>
          <p:cNvSpPr/>
          <p:nvPr/>
        </p:nvSpPr>
        <p:spPr bwMode="gray">
          <a:xfrm>
            <a:off x="971550" y="1132205"/>
            <a:ext cx="2536825" cy="3257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600" b="1">
                <a:solidFill>
                  <a:schemeClr val="bg1"/>
                </a:solidFill>
                <a:latin typeface="汉仪黑方简" panose="00020600040101010101" charset="-122"/>
                <a:ea typeface="汉仪黑方简" panose="00020600040101010101" charset="-122"/>
              </a:rPr>
              <a:t>师生关系认知的偏差</a:t>
            </a:r>
          </a:p>
        </p:txBody>
      </p:sp>
      <p:sp>
        <p:nvSpPr>
          <p:cNvPr id="4" name="ïşḻïďê-Rectangle 27"/>
          <p:cNvSpPr/>
          <p:nvPr/>
        </p:nvSpPr>
        <p:spPr bwMode="gray">
          <a:xfrm>
            <a:off x="5076190" y="1104900"/>
            <a:ext cx="2536825" cy="3257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600" b="1">
                <a:solidFill>
                  <a:schemeClr val="bg1"/>
                </a:solidFill>
                <a:latin typeface="汉仪黑方简" panose="00020600040101010101" charset="-122"/>
                <a:ea typeface="汉仪黑方简" panose="00020600040101010101" charset="-122"/>
              </a:rPr>
              <a:t>师生关系恶化的原因</a:t>
            </a:r>
          </a:p>
        </p:txBody>
      </p:sp>
      <p:sp>
        <p:nvSpPr>
          <p:cNvPr id="5" name="Rectangle 4"/>
          <p:cNvSpPr/>
          <p:nvPr/>
        </p:nvSpPr>
        <p:spPr>
          <a:xfrm>
            <a:off x="4356100" y="1600200"/>
            <a:ext cx="4291330" cy="1483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1.</a:t>
            </a:r>
            <a:r>
              <a:rPr 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知识获取“多元化”撼动教师权威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2.</a:t>
            </a:r>
            <a:r>
              <a:rPr 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社会发展日益强化了民主平等意识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3.</a:t>
            </a:r>
            <a:r>
              <a:rPr 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“权力”越来越小，责任越来越重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4.</a:t>
            </a:r>
            <a:r>
              <a:rPr 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教育评价导向仍然侧重于应试成绩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5.</a:t>
            </a:r>
            <a:r>
              <a:rPr lang="zh-CN" altLang="en-US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教育惩戒制度体系不完善落实困难</a:t>
            </a:r>
            <a:endParaRPr lang="en-US" altLang="zh-CN" sz="200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6.</a:t>
            </a:r>
            <a:r>
              <a:rPr lang="zh-CN" sz="20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师德事件带来了一些污名化的后果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/>
          <p:nvPr/>
        </p:nvSpPr>
        <p:spPr>
          <a:xfrm>
            <a:off x="683569" y="1168539"/>
            <a:ext cx="5369220" cy="261610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buClr>
                <a:schemeClr val="folHlink"/>
              </a:buClr>
              <a:buSzTx/>
              <a:buFont typeface="Arial" panose="020B0604020202020204" pitchFamily="34" charset="0"/>
              <a:buNone/>
            </a:pPr>
            <a:r>
              <a:rPr lang="zh-CN" altLang="en-US" sz="1800" dirty="0" smtClean="0">
                <a:latin typeface="黑体" pitchFamily="49" charset="-122"/>
                <a:ea typeface="黑体" pitchFamily="49" charset="-122"/>
              </a:rPr>
              <a:t>     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如果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我们选择了最能为人类福利而劳动的职业，那么重担就不能把我们压倒，因为这是为大家而献身；那时我们所感到的就不是可怜的、有限的、自私的乐趣，我们的幸福将属于千百万人，我们的事业将默默地但是永恒发挥作用地存在下去，而面对我们的骨灰，高尚的人们将洒下热泪。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 marL="0" indent="0" algn="r">
              <a:buClr>
                <a:schemeClr val="folHlink"/>
              </a:buClr>
              <a:buSzTx/>
              <a:buFont typeface="Arial" panose="020B0604020202020204" pitchFamily="34" charset="0"/>
              <a:buNone/>
            </a:pP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马克思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青年在选择职业时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的思考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》</a:t>
            </a:r>
            <a:endParaRPr lang="zh-CN" altLang="en-US" sz="1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有一种选择，艰辛而恒久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789" y="1188894"/>
            <a:ext cx="2258473" cy="24690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4"/>
          <p:cNvSpPr/>
          <p:nvPr/>
        </p:nvSpPr>
        <p:spPr>
          <a:xfrm>
            <a:off x="683568" y="3911325"/>
            <a:ext cx="7632848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ClrTx/>
              <a:buNone/>
            </a:pPr>
            <a:r>
              <a:rPr lang="zh-CN" altLang="en-US" sz="1800" b="1" dirty="0" smtClean="0"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en-US" sz="1800" b="1" dirty="0" smtClean="0">
                <a:latin typeface="+mn-ea"/>
              </a:rPr>
              <a:t>卡尔</a:t>
            </a:r>
            <a:r>
              <a:rPr lang="en-US" altLang="zh-CN" sz="1800" b="1" dirty="0" smtClean="0">
                <a:latin typeface="+mn-ea"/>
              </a:rPr>
              <a:t>·</a:t>
            </a:r>
            <a:r>
              <a:rPr lang="zh-CN" altLang="en-US" sz="1800" b="1" dirty="0" smtClean="0">
                <a:latin typeface="+mn-ea"/>
              </a:rPr>
              <a:t>马克思：</a:t>
            </a:r>
            <a:r>
              <a:rPr lang="zh-CN" altLang="en-US" sz="1800" dirty="0">
                <a:latin typeface="+mn-ea"/>
              </a:rPr>
              <a:t>德国伟大的思想家、政治家、哲学家、经济学家、革命理论家和社会学家</a:t>
            </a:r>
            <a:r>
              <a:rPr lang="zh-CN" altLang="en-US" sz="1800" dirty="0" smtClean="0">
                <a:latin typeface="+mn-ea"/>
              </a:rPr>
              <a:t>。全世界</a:t>
            </a:r>
            <a:r>
              <a:rPr lang="zh-CN" altLang="en-US" sz="1800" dirty="0">
                <a:latin typeface="+mn-ea"/>
              </a:rPr>
              <a:t>无产阶级和劳动人民的革命导师 ，无产阶级的精神领袖，国际共产主义运动的开创者。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表现之八：师校关系失衡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0" name="组合 89"/>
          <p:cNvGrpSpPr/>
          <p:nvPr/>
        </p:nvGrpSpPr>
        <p:grpSpPr>
          <a:xfrm>
            <a:off x="431165" y="1168241"/>
            <a:ext cx="8120062" cy="3679031"/>
            <a:chOff x="1148" y="1485"/>
            <a:chExt cx="17050" cy="7725"/>
          </a:xfrm>
        </p:grpSpPr>
        <p:grpSp>
          <p:nvGrpSpPr>
            <p:cNvPr id="91" name="组合 90"/>
            <p:cNvGrpSpPr/>
            <p:nvPr/>
          </p:nvGrpSpPr>
          <p:grpSpPr>
            <a:xfrm>
              <a:off x="7111" y="1485"/>
              <a:ext cx="4940" cy="7725"/>
              <a:chOff x="6222" y="1397"/>
              <a:chExt cx="4940" cy="7725"/>
            </a:xfrm>
          </p:grpSpPr>
          <p:grpSp>
            <p:nvGrpSpPr>
              <p:cNvPr id="92" name="组合 91"/>
              <p:cNvGrpSpPr/>
              <p:nvPr/>
            </p:nvGrpSpPr>
            <p:grpSpPr>
              <a:xfrm>
                <a:off x="8988" y="2952"/>
                <a:ext cx="2174" cy="1752"/>
                <a:chOff x="3001" y="1263"/>
                <a:chExt cx="2174" cy="1752"/>
              </a:xfrm>
            </p:grpSpPr>
            <p:sp>
              <p:nvSpPr>
                <p:cNvPr id="93" name="椭圆 92"/>
                <p:cNvSpPr/>
                <p:nvPr/>
              </p:nvSpPr>
              <p:spPr>
                <a:xfrm>
                  <a:off x="3001" y="1263"/>
                  <a:ext cx="1753" cy="1753"/>
                </a:xfrm>
                <a:prstGeom prst="ellipse">
                  <a:avLst/>
                </a:prstGeom>
                <a:solidFill>
                  <a:srgbClr val="BD8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  <p:sp>
              <p:nvSpPr>
                <p:cNvPr id="94" name="等腰三角形 93"/>
                <p:cNvSpPr/>
                <p:nvPr/>
              </p:nvSpPr>
              <p:spPr>
                <a:xfrm rot="5400000">
                  <a:off x="4209" y="1716"/>
                  <a:ext cx="1088" cy="845"/>
                </a:xfrm>
                <a:prstGeom prst="triangle">
                  <a:avLst/>
                </a:prstGeom>
                <a:solidFill>
                  <a:srgbClr val="BD8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</p:grpSp>
          <p:grpSp>
            <p:nvGrpSpPr>
              <p:cNvPr id="95" name="组合 94"/>
              <p:cNvGrpSpPr/>
              <p:nvPr/>
            </p:nvGrpSpPr>
            <p:grpSpPr>
              <a:xfrm flipH="1">
                <a:off x="6222" y="1397"/>
                <a:ext cx="2174" cy="1752"/>
                <a:chOff x="3001" y="1263"/>
                <a:chExt cx="2174" cy="1752"/>
              </a:xfrm>
            </p:grpSpPr>
            <p:sp>
              <p:nvSpPr>
                <p:cNvPr id="96" name="椭圆 95"/>
                <p:cNvSpPr/>
                <p:nvPr/>
              </p:nvSpPr>
              <p:spPr>
                <a:xfrm>
                  <a:off x="3001" y="1263"/>
                  <a:ext cx="1753" cy="1753"/>
                </a:xfrm>
                <a:prstGeom prst="ellipse">
                  <a:avLst/>
                </a:prstGeom>
                <a:solidFill>
                  <a:srgbClr val="BD8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  <p:sp>
              <p:nvSpPr>
                <p:cNvPr id="97" name="等腰三角形 96"/>
                <p:cNvSpPr/>
                <p:nvPr/>
              </p:nvSpPr>
              <p:spPr>
                <a:xfrm rot="5400000">
                  <a:off x="4209" y="1716"/>
                  <a:ext cx="1088" cy="845"/>
                </a:xfrm>
                <a:prstGeom prst="triangle">
                  <a:avLst/>
                </a:prstGeom>
                <a:solidFill>
                  <a:srgbClr val="BD8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</p:grpSp>
          <p:grpSp>
            <p:nvGrpSpPr>
              <p:cNvPr id="98" name="组合 97"/>
              <p:cNvGrpSpPr/>
              <p:nvPr/>
            </p:nvGrpSpPr>
            <p:grpSpPr>
              <a:xfrm>
                <a:off x="8988" y="5161"/>
                <a:ext cx="2174" cy="1752"/>
                <a:chOff x="3001" y="1263"/>
                <a:chExt cx="2174" cy="1752"/>
              </a:xfrm>
            </p:grpSpPr>
            <p:sp>
              <p:nvSpPr>
                <p:cNvPr id="99" name="椭圆 98"/>
                <p:cNvSpPr/>
                <p:nvPr/>
              </p:nvSpPr>
              <p:spPr>
                <a:xfrm>
                  <a:off x="3001" y="1263"/>
                  <a:ext cx="1753" cy="1753"/>
                </a:xfrm>
                <a:prstGeom prst="ellipse">
                  <a:avLst/>
                </a:prstGeom>
                <a:solidFill>
                  <a:srgbClr val="BD8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  <p:sp>
              <p:nvSpPr>
                <p:cNvPr id="100" name="等腰三角形 99"/>
                <p:cNvSpPr/>
                <p:nvPr/>
              </p:nvSpPr>
              <p:spPr>
                <a:xfrm rot="5400000">
                  <a:off x="4209" y="1716"/>
                  <a:ext cx="1088" cy="845"/>
                </a:xfrm>
                <a:prstGeom prst="triangle">
                  <a:avLst/>
                </a:prstGeom>
                <a:solidFill>
                  <a:srgbClr val="BD8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</p:grpSp>
          <p:grpSp>
            <p:nvGrpSpPr>
              <p:cNvPr id="101" name="组合 100"/>
              <p:cNvGrpSpPr/>
              <p:nvPr/>
            </p:nvGrpSpPr>
            <p:grpSpPr>
              <a:xfrm flipH="1">
                <a:off x="6222" y="3741"/>
                <a:ext cx="2174" cy="1752"/>
                <a:chOff x="3001" y="1263"/>
                <a:chExt cx="2174" cy="1752"/>
              </a:xfrm>
            </p:grpSpPr>
            <p:sp>
              <p:nvSpPr>
                <p:cNvPr id="102" name="椭圆 101"/>
                <p:cNvSpPr/>
                <p:nvPr/>
              </p:nvSpPr>
              <p:spPr>
                <a:xfrm>
                  <a:off x="3001" y="1263"/>
                  <a:ext cx="1753" cy="1753"/>
                </a:xfrm>
                <a:prstGeom prst="ellipse">
                  <a:avLst/>
                </a:prstGeom>
                <a:solidFill>
                  <a:srgbClr val="BD8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  <p:sp>
              <p:nvSpPr>
                <p:cNvPr id="103" name="等腰三角形 102"/>
                <p:cNvSpPr/>
                <p:nvPr/>
              </p:nvSpPr>
              <p:spPr>
                <a:xfrm rot="5400000">
                  <a:off x="4209" y="1716"/>
                  <a:ext cx="1088" cy="845"/>
                </a:xfrm>
                <a:prstGeom prst="triangle">
                  <a:avLst/>
                </a:prstGeom>
                <a:solidFill>
                  <a:srgbClr val="BD8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</p:grpSp>
          <p:grpSp>
            <p:nvGrpSpPr>
              <p:cNvPr id="104" name="组合 103"/>
              <p:cNvGrpSpPr/>
              <p:nvPr/>
            </p:nvGrpSpPr>
            <p:grpSpPr>
              <a:xfrm flipH="1">
                <a:off x="6222" y="6411"/>
                <a:ext cx="2174" cy="1752"/>
                <a:chOff x="3001" y="1263"/>
                <a:chExt cx="2174" cy="1752"/>
              </a:xfrm>
            </p:grpSpPr>
            <p:sp>
              <p:nvSpPr>
                <p:cNvPr id="105" name="椭圆 104"/>
                <p:cNvSpPr/>
                <p:nvPr/>
              </p:nvSpPr>
              <p:spPr>
                <a:xfrm>
                  <a:off x="3001" y="1263"/>
                  <a:ext cx="1753" cy="1753"/>
                </a:xfrm>
                <a:prstGeom prst="ellipse">
                  <a:avLst/>
                </a:prstGeom>
                <a:solidFill>
                  <a:srgbClr val="BD8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  <p:sp>
              <p:nvSpPr>
                <p:cNvPr id="106" name="等腰三角形 105"/>
                <p:cNvSpPr/>
                <p:nvPr/>
              </p:nvSpPr>
              <p:spPr>
                <a:xfrm rot="5400000">
                  <a:off x="4209" y="1716"/>
                  <a:ext cx="1088" cy="845"/>
                </a:xfrm>
                <a:prstGeom prst="triangle">
                  <a:avLst/>
                </a:prstGeom>
                <a:solidFill>
                  <a:srgbClr val="BD8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</p:grpSp>
          <p:grpSp>
            <p:nvGrpSpPr>
              <p:cNvPr id="107" name="组合 106"/>
              <p:cNvGrpSpPr/>
              <p:nvPr/>
            </p:nvGrpSpPr>
            <p:grpSpPr>
              <a:xfrm>
                <a:off x="8818" y="7370"/>
                <a:ext cx="2174" cy="1752"/>
                <a:chOff x="3001" y="1263"/>
                <a:chExt cx="2174" cy="1752"/>
              </a:xfrm>
            </p:grpSpPr>
            <p:sp>
              <p:nvSpPr>
                <p:cNvPr id="108" name="椭圆 107"/>
                <p:cNvSpPr/>
                <p:nvPr/>
              </p:nvSpPr>
              <p:spPr>
                <a:xfrm>
                  <a:off x="3001" y="1263"/>
                  <a:ext cx="1753" cy="1753"/>
                </a:xfrm>
                <a:prstGeom prst="ellipse">
                  <a:avLst/>
                </a:prstGeom>
                <a:solidFill>
                  <a:srgbClr val="BD8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  <p:sp>
              <p:nvSpPr>
                <p:cNvPr id="109" name="等腰三角形 108"/>
                <p:cNvSpPr/>
                <p:nvPr/>
              </p:nvSpPr>
              <p:spPr>
                <a:xfrm rot="5400000">
                  <a:off x="4209" y="1716"/>
                  <a:ext cx="1088" cy="845"/>
                </a:xfrm>
                <a:prstGeom prst="triangle">
                  <a:avLst/>
                </a:prstGeom>
                <a:solidFill>
                  <a:srgbClr val="BD8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</p:grpSp>
        </p:grpSp>
        <p:sp>
          <p:nvSpPr>
            <p:cNvPr id="110" name="文本框 109"/>
            <p:cNvSpPr txBox="1"/>
            <p:nvPr/>
          </p:nvSpPr>
          <p:spPr>
            <a:xfrm>
              <a:off x="12471" y="3056"/>
              <a:ext cx="5615" cy="159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 fontAlgn="auto">
                <a:lnSpc>
                  <a:spcPts val="2600"/>
                </a:lnSpc>
              </a:pPr>
              <a:r>
                <a:rPr lang="zh-CN" altLang="en-US" sz="1600" spc="2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FillTx/>
                  <a:ea typeface="微软雅黑" pitchFamily="34" charset="-122"/>
                  <a:sym typeface="+mn-ea"/>
                </a:rPr>
                <a:t>很少或从不参加学校组织的任何团队活动</a:t>
              </a:r>
            </a:p>
          </p:txBody>
        </p:sp>
        <p:sp>
          <p:nvSpPr>
            <p:cNvPr id="113" name="文本框 112"/>
            <p:cNvSpPr txBox="1"/>
            <p:nvPr/>
          </p:nvSpPr>
          <p:spPr>
            <a:xfrm>
              <a:off x="12583" y="5264"/>
              <a:ext cx="5615" cy="159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 fontAlgn="auto">
                <a:lnSpc>
                  <a:spcPts val="2600"/>
                </a:lnSpc>
              </a:pPr>
              <a:r>
                <a:rPr lang="zh-CN" altLang="en-US" sz="1600" spc="2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FillTx/>
                  <a:ea typeface="微软雅黑" pitchFamily="34" charset="-122"/>
                  <a:sym typeface="+mn-ea"/>
                </a:rPr>
                <a:t>喜欢散布学校或其他教职员工的负面信息</a:t>
              </a:r>
            </a:p>
          </p:txBody>
        </p:sp>
        <p:sp>
          <p:nvSpPr>
            <p:cNvPr id="116" name="文本框 115"/>
            <p:cNvSpPr txBox="1"/>
            <p:nvPr/>
          </p:nvSpPr>
          <p:spPr>
            <a:xfrm>
              <a:off x="12583" y="7457"/>
              <a:ext cx="5615" cy="159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 fontAlgn="auto">
                <a:lnSpc>
                  <a:spcPts val="2600"/>
                </a:lnSpc>
              </a:pPr>
              <a:r>
                <a:rPr lang="zh-CN" altLang="en-US" sz="1600" spc="2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FillTx/>
                  <a:ea typeface="微软雅黑" pitchFamily="34" charset="-122"/>
                  <a:sym typeface="+mn-ea"/>
                </a:rPr>
                <a:t>热衷校外事务甚于本职工作</a:t>
              </a:r>
            </a:p>
          </p:txBody>
        </p:sp>
        <p:sp>
          <p:nvSpPr>
            <p:cNvPr id="117" name="文本框 116"/>
            <p:cNvSpPr txBox="1"/>
            <p:nvPr/>
          </p:nvSpPr>
          <p:spPr>
            <a:xfrm>
              <a:off x="1224" y="1711"/>
              <a:ext cx="5615" cy="159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 fontAlgn="auto">
                <a:lnSpc>
                  <a:spcPts val="2600"/>
                </a:lnSpc>
              </a:pPr>
              <a:r>
                <a:rPr lang="zh-CN" altLang="en-US" sz="1600" spc="2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FillTx/>
                  <a:ea typeface="微软雅黑" pitchFamily="34" charset="-122"/>
                  <a:sym typeface="+mn-ea"/>
                </a:rPr>
                <a:t>与领导、同事的关系冷淡僵化甚至对立</a:t>
              </a:r>
            </a:p>
          </p:txBody>
        </p:sp>
        <p:sp>
          <p:nvSpPr>
            <p:cNvPr id="120" name="文本框 119"/>
            <p:cNvSpPr txBox="1"/>
            <p:nvPr/>
          </p:nvSpPr>
          <p:spPr>
            <a:xfrm>
              <a:off x="1148" y="4119"/>
              <a:ext cx="5615" cy="159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 fontAlgn="auto">
                <a:lnSpc>
                  <a:spcPts val="2600"/>
                </a:lnSpc>
              </a:pPr>
              <a:r>
                <a:rPr lang="zh-CN" altLang="en-US" sz="1600" spc="2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FillTx/>
                  <a:ea typeface="微软雅黑" pitchFamily="34" charset="-122"/>
                  <a:sym typeface="+mn-ea"/>
                </a:rPr>
                <a:t>经常违反学校的组织纪律和常规要求</a:t>
              </a:r>
            </a:p>
          </p:txBody>
        </p:sp>
        <p:sp>
          <p:nvSpPr>
            <p:cNvPr id="123" name="文本框 122"/>
            <p:cNvSpPr txBox="1"/>
            <p:nvPr/>
          </p:nvSpPr>
          <p:spPr>
            <a:xfrm>
              <a:off x="1224" y="6831"/>
              <a:ext cx="5615" cy="159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 fontAlgn="auto">
                <a:lnSpc>
                  <a:spcPts val="2600"/>
                </a:lnSpc>
              </a:pPr>
              <a:r>
                <a:rPr lang="zh-CN" altLang="en-US" sz="1600" spc="2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FillTx/>
                  <a:ea typeface="微软雅黑" pitchFamily="34" charset="-122"/>
                  <a:sym typeface="+mn-ea"/>
                </a:rPr>
                <a:t>拒不服从学校的常态工作安排和岗位调度</a:t>
              </a:r>
            </a:p>
          </p:txBody>
        </p:sp>
        <p:sp>
          <p:nvSpPr>
            <p:cNvPr id="124" name="Freeform 36"/>
            <p:cNvSpPr>
              <a:spLocks noChangeArrowheads="1"/>
            </p:cNvSpPr>
            <p:nvPr/>
          </p:nvSpPr>
          <p:spPr bwMode="auto">
            <a:xfrm>
              <a:off x="10465" y="3589"/>
              <a:ext cx="572" cy="572"/>
            </a:xfrm>
            <a:custGeom>
              <a:avLst/>
              <a:gdLst>
                <a:gd name="T0" fmla="*/ 502 w 537"/>
                <a:gd name="T1" fmla="*/ 113 h 537"/>
                <a:gd name="T2" fmla="*/ 502 w 537"/>
                <a:gd name="T3" fmla="*/ 113 h 537"/>
                <a:gd name="T4" fmla="*/ 502 w 537"/>
                <a:gd name="T5" fmla="*/ 113 h 537"/>
                <a:gd name="T6" fmla="*/ 200 w 537"/>
                <a:gd name="T7" fmla="*/ 147 h 537"/>
                <a:gd name="T8" fmla="*/ 200 w 537"/>
                <a:gd name="T9" fmla="*/ 71 h 537"/>
                <a:gd name="T10" fmla="*/ 502 w 537"/>
                <a:gd name="T11" fmla="*/ 37 h 537"/>
                <a:gd name="T12" fmla="*/ 502 w 537"/>
                <a:gd name="T13" fmla="*/ 113 h 537"/>
                <a:gd name="T14" fmla="*/ 435 w 537"/>
                <a:gd name="T15" fmla="*/ 452 h 537"/>
                <a:gd name="T16" fmla="*/ 435 w 537"/>
                <a:gd name="T17" fmla="*/ 452 h 537"/>
                <a:gd name="T18" fmla="*/ 435 w 537"/>
                <a:gd name="T19" fmla="*/ 452 h 537"/>
                <a:gd name="T20" fmla="*/ 435 w 537"/>
                <a:gd name="T21" fmla="*/ 452 h 537"/>
                <a:gd name="T22" fmla="*/ 368 w 537"/>
                <a:gd name="T23" fmla="*/ 402 h 537"/>
                <a:gd name="T24" fmla="*/ 435 w 537"/>
                <a:gd name="T25" fmla="*/ 352 h 537"/>
                <a:gd name="T26" fmla="*/ 502 w 537"/>
                <a:gd name="T27" fmla="*/ 402 h 537"/>
                <a:gd name="T28" fmla="*/ 435 w 537"/>
                <a:gd name="T29" fmla="*/ 452 h 537"/>
                <a:gd name="T30" fmla="*/ 100 w 537"/>
                <a:gd name="T31" fmla="*/ 503 h 537"/>
                <a:gd name="T32" fmla="*/ 100 w 537"/>
                <a:gd name="T33" fmla="*/ 503 h 537"/>
                <a:gd name="T34" fmla="*/ 100 w 537"/>
                <a:gd name="T35" fmla="*/ 503 h 537"/>
                <a:gd name="T36" fmla="*/ 100 w 537"/>
                <a:gd name="T37" fmla="*/ 503 h 537"/>
                <a:gd name="T38" fmla="*/ 33 w 537"/>
                <a:gd name="T39" fmla="*/ 452 h 537"/>
                <a:gd name="T40" fmla="*/ 100 w 537"/>
                <a:gd name="T41" fmla="*/ 402 h 537"/>
                <a:gd name="T42" fmla="*/ 167 w 537"/>
                <a:gd name="T43" fmla="*/ 452 h 537"/>
                <a:gd name="T44" fmla="*/ 100 w 537"/>
                <a:gd name="T45" fmla="*/ 503 h 537"/>
                <a:gd name="T46" fmla="*/ 167 w 537"/>
                <a:gd name="T47" fmla="*/ 34 h 537"/>
                <a:gd name="T48" fmla="*/ 167 w 537"/>
                <a:gd name="T49" fmla="*/ 34 h 537"/>
                <a:gd name="T50" fmla="*/ 167 w 537"/>
                <a:gd name="T51" fmla="*/ 34 h 537"/>
                <a:gd name="T52" fmla="*/ 167 w 537"/>
                <a:gd name="T53" fmla="*/ 390 h 537"/>
                <a:gd name="T54" fmla="*/ 167 w 537"/>
                <a:gd name="T55" fmla="*/ 390 h 537"/>
                <a:gd name="T56" fmla="*/ 100 w 537"/>
                <a:gd name="T57" fmla="*/ 369 h 537"/>
                <a:gd name="T58" fmla="*/ 0 w 537"/>
                <a:gd name="T59" fmla="*/ 452 h 537"/>
                <a:gd name="T60" fmla="*/ 100 w 537"/>
                <a:gd name="T61" fmla="*/ 536 h 537"/>
                <a:gd name="T62" fmla="*/ 198 w 537"/>
                <a:gd name="T63" fmla="*/ 469 h 537"/>
                <a:gd name="T64" fmla="*/ 198 w 537"/>
                <a:gd name="T65" fmla="*/ 469 h 537"/>
                <a:gd name="T66" fmla="*/ 200 w 537"/>
                <a:gd name="T67" fmla="*/ 469 h 537"/>
                <a:gd name="T68" fmla="*/ 200 w 537"/>
                <a:gd name="T69" fmla="*/ 184 h 537"/>
                <a:gd name="T70" fmla="*/ 502 w 537"/>
                <a:gd name="T71" fmla="*/ 150 h 537"/>
                <a:gd name="T72" fmla="*/ 502 w 537"/>
                <a:gd name="T73" fmla="*/ 340 h 537"/>
                <a:gd name="T74" fmla="*/ 502 w 537"/>
                <a:gd name="T75" fmla="*/ 340 h 537"/>
                <a:gd name="T76" fmla="*/ 435 w 537"/>
                <a:gd name="T77" fmla="*/ 318 h 537"/>
                <a:gd name="T78" fmla="*/ 334 w 537"/>
                <a:gd name="T79" fmla="*/ 402 h 537"/>
                <a:gd name="T80" fmla="*/ 435 w 537"/>
                <a:gd name="T81" fmla="*/ 486 h 537"/>
                <a:gd name="T82" fmla="*/ 536 w 537"/>
                <a:gd name="T83" fmla="*/ 402 h 537"/>
                <a:gd name="T84" fmla="*/ 536 w 537"/>
                <a:gd name="T85" fmla="*/ 402 h 537"/>
                <a:gd name="T86" fmla="*/ 536 w 537"/>
                <a:gd name="T87" fmla="*/ 0 h 537"/>
                <a:gd name="T88" fmla="*/ 167 w 537"/>
                <a:gd name="T89" fmla="*/ 34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37" h="537">
                  <a:moveTo>
                    <a:pt x="502" y="113"/>
                  </a:moveTo>
                  <a:lnTo>
                    <a:pt x="502" y="113"/>
                  </a:lnTo>
                  <a:lnTo>
                    <a:pt x="502" y="113"/>
                  </a:lnTo>
                  <a:lnTo>
                    <a:pt x="200" y="147"/>
                  </a:lnTo>
                  <a:lnTo>
                    <a:pt x="200" y="71"/>
                  </a:lnTo>
                  <a:lnTo>
                    <a:pt x="502" y="37"/>
                  </a:lnTo>
                  <a:lnTo>
                    <a:pt x="502" y="113"/>
                  </a:lnTo>
                  <a:close/>
                  <a:moveTo>
                    <a:pt x="435" y="452"/>
                  </a:moveTo>
                  <a:lnTo>
                    <a:pt x="435" y="452"/>
                  </a:lnTo>
                  <a:lnTo>
                    <a:pt x="435" y="452"/>
                  </a:lnTo>
                  <a:lnTo>
                    <a:pt x="435" y="452"/>
                  </a:lnTo>
                  <a:cubicBezTo>
                    <a:pt x="397" y="452"/>
                    <a:pt x="368" y="430"/>
                    <a:pt x="368" y="402"/>
                  </a:cubicBezTo>
                  <a:cubicBezTo>
                    <a:pt x="368" y="375"/>
                    <a:pt x="397" y="352"/>
                    <a:pt x="435" y="352"/>
                  </a:cubicBezTo>
                  <a:cubicBezTo>
                    <a:pt x="471" y="352"/>
                    <a:pt x="502" y="375"/>
                    <a:pt x="502" y="402"/>
                  </a:cubicBezTo>
                  <a:cubicBezTo>
                    <a:pt x="502" y="430"/>
                    <a:pt x="471" y="452"/>
                    <a:pt x="435" y="452"/>
                  </a:cubicBezTo>
                  <a:close/>
                  <a:moveTo>
                    <a:pt x="100" y="503"/>
                  </a:moveTo>
                  <a:lnTo>
                    <a:pt x="100" y="503"/>
                  </a:lnTo>
                  <a:lnTo>
                    <a:pt x="100" y="503"/>
                  </a:lnTo>
                  <a:lnTo>
                    <a:pt x="100" y="503"/>
                  </a:lnTo>
                  <a:cubicBezTo>
                    <a:pt x="63" y="503"/>
                    <a:pt x="33" y="480"/>
                    <a:pt x="33" y="452"/>
                  </a:cubicBezTo>
                  <a:cubicBezTo>
                    <a:pt x="33" y="425"/>
                    <a:pt x="63" y="402"/>
                    <a:pt x="100" y="402"/>
                  </a:cubicBezTo>
                  <a:cubicBezTo>
                    <a:pt x="137" y="402"/>
                    <a:pt x="167" y="425"/>
                    <a:pt x="167" y="452"/>
                  </a:cubicBezTo>
                  <a:cubicBezTo>
                    <a:pt x="167" y="480"/>
                    <a:pt x="137" y="503"/>
                    <a:pt x="100" y="503"/>
                  </a:cubicBezTo>
                  <a:close/>
                  <a:moveTo>
                    <a:pt x="167" y="34"/>
                  </a:moveTo>
                  <a:lnTo>
                    <a:pt x="167" y="34"/>
                  </a:lnTo>
                  <a:lnTo>
                    <a:pt x="167" y="34"/>
                  </a:lnTo>
                  <a:lnTo>
                    <a:pt x="167" y="390"/>
                  </a:lnTo>
                  <a:lnTo>
                    <a:pt x="167" y="390"/>
                  </a:lnTo>
                  <a:cubicBezTo>
                    <a:pt x="149" y="377"/>
                    <a:pt x="126" y="369"/>
                    <a:pt x="100" y="369"/>
                  </a:cubicBezTo>
                  <a:cubicBezTo>
                    <a:pt x="44" y="369"/>
                    <a:pt x="0" y="406"/>
                    <a:pt x="0" y="452"/>
                  </a:cubicBezTo>
                  <a:cubicBezTo>
                    <a:pt x="0" y="498"/>
                    <a:pt x="44" y="536"/>
                    <a:pt x="100" y="536"/>
                  </a:cubicBezTo>
                  <a:cubicBezTo>
                    <a:pt x="148" y="536"/>
                    <a:pt x="189" y="507"/>
                    <a:pt x="198" y="469"/>
                  </a:cubicBezTo>
                  <a:lnTo>
                    <a:pt x="198" y="469"/>
                  </a:lnTo>
                  <a:lnTo>
                    <a:pt x="200" y="469"/>
                  </a:lnTo>
                  <a:lnTo>
                    <a:pt x="200" y="184"/>
                  </a:lnTo>
                  <a:lnTo>
                    <a:pt x="502" y="150"/>
                  </a:lnTo>
                  <a:lnTo>
                    <a:pt x="502" y="340"/>
                  </a:lnTo>
                  <a:lnTo>
                    <a:pt x="502" y="340"/>
                  </a:lnTo>
                  <a:cubicBezTo>
                    <a:pt x="484" y="327"/>
                    <a:pt x="460" y="318"/>
                    <a:pt x="435" y="318"/>
                  </a:cubicBezTo>
                  <a:cubicBezTo>
                    <a:pt x="379" y="318"/>
                    <a:pt x="334" y="356"/>
                    <a:pt x="334" y="402"/>
                  </a:cubicBezTo>
                  <a:cubicBezTo>
                    <a:pt x="334" y="449"/>
                    <a:pt x="379" y="486"/>
                    <a:pt x="435" y="486"/>
                  </a:cubicBezTo>
                  <a:cubicBezTo>
                    <a:pt x="491" y="486"/>
                    <a:pt x="536" y="449"/>
                    <a:pt x="536" y="402"/>
                  </a:cubicBezTo>
                  <a:lnTo>
                    <a:pt x="536" y="402"/>
                  </a:lnTo>
                  <a:lnTo>
                    <a:pt x="536" y="0"/>
                  </a:lnTo>
                  <a:lnTo>
                    <a:pt x="167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125" name="Freeform 37"/>
            <p:cNvSpPr>
              <a:spLocks noChangeArrowheads="1"/>
            </p:cNvSpPr>
            <p:nvPr/>
          </p:nvSpPr>
          <p:spPr bwMode="auto">
            <a:xfrm>
              <a:off x="10465" y="5839"/>
              <a:ext cx="572" cy="572"/>
            </a:xfrm>
            <a:custGeom>
              <a:avLst/>
              <a:gdLst>
                <a:gd name="T0" fmla="*/ 502 w 536"/>
                <a:gd name="T1" fmla="*/ 101 h 537"/>
                <a:gd name="T2" fmla="*/ 435 w 536"/>
                <a:gd name="T3" fmla="*/ 101 h 537"/>
                <a:gd name="T4" fmla="*/ 468 w 536"/>
                <a:gd name="T5" fmla="*/ 34 h 537"/>
                <a:gd name="T6" fmla="*/ 502 w 536"/>
                <a:gd name="T7" fmla="*/ 68 h 537"/>
                <a:gd name="T8" fmla="*/ 502 w 536"/>
                <a:gd name="T9" fmla="*/ 101 h 537"/>
                <a:gd name="T10" fmla="*/ 435 w 536"/>
                <a:gd name="T11" fmla="*/ 135 h 537"/>
                <a:gd name="T12" fmla="*/ 502 w 536"/>
                <a:gd name="T13" fmla="*/ 135 h 537"/>
                <a:gd name="T14" fmla="*/ 435 w 536"/>
                <a:gd name="T15" fmla="*/ 201 h 537"/>
                <a:gd name="T16" fmla="*/ 435 w 536"/>
                <a:gd name="T17" fmla="*/ 234 h 537"/>
                <a:gd name="T18" fmla="*/ 435 w 536"/>
                <a:gd name="T19" fmla="*/ 234 h 537"/>
                <a:gd name="T20" fmla="*/ 502 w 536"/>
                <a:gd name="T21" fmla="*/ 302 h 537"/>
                <a:gd name="T22" fmla="*/ 435 w 536"/>
                <a:gd name="T23" fmla="*/ 234 h 537"/>
                <a:gd name="T24" fmla="*/ 435 w 536"/>
                <a:gd name="T25" fmla="*/ 335 h 537"/>
                <a:gd name="T26" fmla="*/ 502 w 536"/>
                <a:gd name="T27" fmla="*/ 335 h 537"/>
                <a:gd name="T28" fmla="*/ 435 w 536"/>
                <a:gd name="T29" fmla="*/ 402 h 537"/>
                <a:gd name="T30" fmla="*/ 502 w 536"/>
                <a:gd name="T31" fmla="*/ 469 h 537"/>
                <a:gd name="T32" fmla="*/ 502 w 536"/>
                <a:gd name="T33" fmla="*/ 469 h 537"/>
                <a:gd name="T34" fmla="*/ 468 w 536"/>
                <a:gd name="T35" fmla="*/ 503 h 537"/>
                <a:gd name="T36" fmla="*/ 435 w 536"/>
                <a:gd name="T37" fmla="*/ 503 h 537"/>
                <a:gd name="T38" fmla="*/ 502 w 536"/>
                <a:gd name="T39" fmla="*/ 436 h 537"/>
                <a:gd name="T40" fmla="*/ 134 w 536"/>
                <a:gd name="T41" fmla="*/ 34 h 537"/>
                <a:gd name="T42" fmla="*/ 134 w 536"/>
                <a:gd name="T43" fmla="*/ 34 h 537"/>
                <a:gd name="T44" fmla="*/ 402 w 536"/>
                <a:gd name="T45" fmla="*/ 503 h 537"/>
                <a:gd name="T46" fmla="*/ 134 w 536"/>
                <a:gd name="T47" fmla="*/ 34 h 537"/>
                <a:gd name="T48" fmla="*/ 100 w 536"/>
                <a:gd name="T49" fmla="*/ 101 h 537"/>
                <a:gd name="T50" fmla="*/ 33 w 536"/>
                <a:gd name="T51" fmla="*/ 101 h 537"/>
                <a:gd name="T52" fmla="*/ 33 w 536"/>
                <a:gd name="T53" fmla="*/ 68 h 537"/>
                <a:gd name="T54" fmla="*/ 66 w 536"/>
                <a:gd name="T55" fmla="*/ 34 h 537"/>
                <a:gd name="T56" fmla="*/ 100 w 536"/>
                <a:gd name="T57" fmla="*/ 101 h 537"/>
                <a:gd name="T58" fmla="*/ 33 w 536"/>
                <a:gd name="T59" fmla="*/ 135 h 537"/>
                <a:gd name="T60" fmla="*/ 100 w 536"/>
                <a:gd name="T61" fmla="*/ 135 h 537"/>
                <a:gd name="T62" fmla="*/ 33 w 536"/>
                <a:gd name="T63" fmla="*/ 201 h 537"/>
                <a:gd name="T64" fmla="*/ 33 w 536"/>
                <a:gd name="T65" fmla="*/ 234 h 537"/>
                <a:gd name="T66" fmla="*/ 33 w 536"/>
                <a:gd name="T67" fmla="*/ 234 h 537"/>
                <a:gd name="T68" fmla="*/ 100 w 536"/>
                <a:gd name="T69" fmla="*/ 302 h 537"/>
                <a:gd name="T70" fmla="*/ 33 w 536"/>
                <a:gd name="T71" fmla="*/ 234 h 537"/>
                <a:gd name="T72" fmla="*/ 33 w 536"/>
                <a:gd name="T73" fmla="*/ 335 h 537"/>
                <a:gd name="T74" fmla="*/ 100 w 536"/>
                <a:gd name="T75" fmla="*/ 335 h 537"/>
                <a:gd name="T76" fmla="*/ 33 w 536"/>
                <a:gd name="T77" fmla="*/ 402 h 537"/>
                <a:gd name="T78" fmla="*/ 100 w 536"/>
                <a:gd name="T79" fmla="*/ 503 h 537"/>
                <a:gd name="T80" fmla="*/ 100 w 536"/>
                <a:gd name="T81" fmla="*/ 503 h 537"/>
                <a:gd name="T82" fmla="*/ 66 w 536"/>
                <a:gd name="T83" fmla="*/ 503 h 537"/>
                <a:gd name="T84" fmla="*/ 33 w 536"/>
                <a:gd name="T85" fmla="*/ 469 h 537"/>
                <a:gd name="T86" fmla="*/ 100 w 536"/>
                <a:gd name="T87" fmla="*/ 436 h 537"/>
                <a:gd name="T88" fmla="*/ 485 w 536"/>
                <a:gd name="T89" fmla="*/ 0 h 537"/>
                <a:gd name="T90" fmla="*/ 485 w 536"/>
                <a:gd name="T91" fmla="*/ 0 h 537"/>
                <a:gd name="T92" fmla="*/ 50 w 536"/>
                <a:gd name="T93" fmla="*/ 0 h 537"/>
                <a:gd name="T94" fmla="*/ 0 w 536"/>
                <a:gd name="T95" fmla="*/ 51 h 537"/>
                <a:gd name="T96" fmla="*/ 0 w 536"/>
                <a:gd name="T97" fmla="*/ 486 h 537"/>
                <a:gd name="T98" fmla="*/ 50 w 536"/>
                <a:gd name="T99" fmla="*/ 536 h 537"/>
                <a:gd name="T100" fmla="*/ 485 w 536"/>
                <a:gd name="T101" fmla="*/ 536 h 537"/>
                <a:gd name="T102" fmla="*/ 535 w 536"/>
                <a:gd name="T103" fmla="*/ 486 h 537"/>
                <a:gd name="T104" fmla="*/ 535 w 536"/>
                <a:gd name="T105" fmla="*/ 51 h 537"/>
                <a:gd name="T106" fmla="*/ 233 w 536"/>
                <a:gd name="T107" fmla="*/ 350 h 537"/>
                <a:gd name="T108" fmla="*/ 233 w 536"/>
                <a:gd name="T109" fmla="*/ 350 h 537"/>
                <a:gd name="T110" fmla="*/ 328 w 536"/>
                <a:gd name="T111" fmla="*/ 287 h 537"/>
                <a:gd name="T112" fmla="*/ 328 w 536"/>
                <a:gd name="T113" fmla="*/ 268 h 537"/>
                <a:gd name="T114" fmla="*/ 233 w 536"/>
                <a:gd name="T115" fmla="*/ 204 h 537"/>
                <a:gd name="T116" fmla="*/ 217 w 536"/>
                <a:gd name="T117" fmla="*/ 213 h 537"/>
                <a:gd name="T118" fmla="*/ 217 w 536"/>
                <a:gd name="T119" fmla="*/ 341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6" h="537">
                  <a:moveTo>
                    <a:pt x="502" y="101"/>
                  </a:moveTo>
                  <a:lnTo>
                    <a:pt x="502" y="101"/>
                  </a:lnTo>
                  <a:lnTo>
                    <a:pt x="502" y="101"/>
                  </a:lnTo>
                  <a:lnTo>
                    <a:pt x="435" y="101"/>
                  </a:lnTo>
                  <a:lnTo>
                    <a:pt x="435" y="34"/>
                  </a:lnTo>
                  <a:lnTo>
                    <a:pt x="468" y="34"/>
                  </a:lnTo>
                  <a:lnTo>
                    <a:pt x="468" y="34"/>
                  </a:lnTo>
                  <a:cubicBezTo>
                    <a:pt x="487" y="34"/>
                    <a:pt x="502" y="49"/>
                    <a:pt x="502" y="68"/>
                  </a:cubicBezTo>
                  <a:lnTo>
                    <a:pt x="502" y="68"/>
                  </a:lnTo>
                  <a:lnTo>
                    <a:pt x="502" y="101"/>
                  </a:lnTo>
                  <a:close/>
                  <a:moveTo>
                    <a:pt x="435" y="135"/>
                  </a:moveTo>
                  <a:lnTo>
                    <a:pt x="435" y="135"/>
                  </a:lnTo>
                  <a:lnTo>
                    <a:pt x="435" y="135"/>
                  </a:lnTo>
                  <a:lnTo>
                    <a:pt x="502" y="135"/>
                  </a:lnTo>
                  <a:lnTo>
                    <a:pt x="502" y="201"/>
                  </a:lnTo>
                  <a:lnTo>
                    <a:pt x="435" y="201"/>
                  </a:lnTo>
                  <a:lnTo>
                    <a:pt x="435" y="135"/>
                  </a:lnTo>
                  <a:close/>
                  <a:moveTo>
                    <a:pt x="435" y="234"/>
                  </a:moveTo>
                  <a:lnTo>
                    <a:pt x="435" y="234"/>
                  </a:lnTo>
                  <a:lnTo>
                    <a:pt x="435" y="234"/>
                  </a:lnTo>
                  <a:lnTo>
                    <a:pt x="502" y="234"/>
                  </a:lnTo>
                  <a:lnTo>
                    <a:pt x="502" y="302"/>
                  </a:lnTo>
                  <a:lnTo>
                    <a:pt x="435" y="302"/>
                  </a:lnTo>
                  <a:lnTo>
                    <a:pt x="435" y="234"/>
                  </a:lnTo>
                  <a:close/>
                  <a:moveTo>
                    <a:pt x="435" y="335"/>
                  </a:moveTo>
                  <a:lnTo>
                    <a:pt x="435" y="335"/>
                  </a:lnTo>
                  <a:lnTo>
                    <a:pt x="435" y="335"/>
                  </a:lnTo>
                  <a:lnTo>
                    <a:pt x="502" y="335"/>
                  </a:lnTo>
                  <a:lnTo>
                    <a:pt x="502" y="402"/>
                  </a:lnTo>
                  <a:lnTo>
                    <a:pt x="435" y="402"/>
                  </a:lnTo>
                  <a:lnTo>
                    <a:pt x="435" y="335"/>
                  </a:lnTo>
                  <a:close/>
                  <a:moveTo>
                    <a:pt x="502" y="469"/>
                  </a:moveTo>
                  <a:lnTo>
                    <a:pt x="502" y="469"/>
                  </a:lnTo>
                  <a:lnTo>
                    <a:pt x="502" y="469"/>
                  </a:lnTo>
                  <a:lnTo>
                    <a:pt x="502" y="469"/>
                  </a:lnTo>
                  <a:cubicBezTo>
                    <a:pt x="502" y="487"/>
                    <a:pt x="487" y="503"/>
                    <a:pt x="468" y="503"/>
                  </a:cubicBezTo>
                  <a:lnTo>
                    <a:pt x="468" y="503"/>
                  </a:lnTo>
                  <a:lnTo>
                    <a:pt x="435" y="503"/>
                  </a:lnTo>
                  <a:lnTo>
                    <a:pt x="435" y="436"/>
                  </a:lnTo>
                  <a:lnTo>
                    <a:pt x="502" y="436"/>
                  </a:lnTo>
                  <a:lnTo>
                    <a:pt x="502" y="469"/>
                  </a:lnTo>
                  <a:close/>
                  <a:moveTo>
                    <a:pt x="134" y="34"/>
                  </a:moveTo>
                  <a:lnTo>
                    <a:pt x="134" y="34"/>
                  </a:lnTo>
                  <a:lnTo>
                    <a:pt x="134" y="34"/>
                  </a:lnTo>
                  <a:lnTo>
                    <a:pt x="402" y="34"/>
                  </a:lnTo>
                  <a:lnTo>
                    <a:pt x="402" y="503"/>
                  </a:lnTo>
                  <a:lnTo>
                    <a:pt x="134" y="503"/>
                  </a:lnTo>
                  <a:lnTo>
                    <a:pt x="134" y="34"/>
                  </a:lnTo>
                  <a:close/>
                  <a:moveTo>
                    <a:pt x="100" y="101"/>
                  </a:moveTo>
                  <a:lnTo>
                    <a:pt x="100" y="101"/>
                  </a:lnTo>
                  <a:lnTo>
                    <a:pt x="100" y="101"/>
                  </a:lnTo>
                  <a:lnTo>
                    <a:pt x="33" y="101"/>
                  </a:lnTo>
                  <a:lnTo>
                    <a:pt x="33" y="68"/>
                  </a:lnTo>
                  <a:lnTo>
                    <a:pt x="33" y="68"/>
                  </a:lnTo>
                  <a:cubicBezTo>
                    <a:pt x="33" y="49"/>
                    <a:pt x="48" y="34"/>
                    <a:pt x="66" y="34"/>
                  </a:cubicBezTo>
                  <a:lnTo>
                    <a:pt x="66" y="34"/>
                  </a:lnTo>
                  <a:lnTo>
                    <a:pt x="100" y="34"/>
                  </a:lnTo>
                  <a:lnTo>
                    <a:pt x="100" y="101"/>
                  </a:lnTo>
                  <a:close/>
                  <a:moveTo>
                    <a:pt x="33" y="135"/>
                  </a:moveTo>
                  <a:lnTo>
                    <a:pt x="33" y="135"/>
                  </a:lnTo>
                  <a:lnTo>
                    <a:pt x="33" y="135"/>
                  </a:lnTo>
                  <a:lnTo>
                    <a:pt x="100" y="135"/>
                  </a:lnTo>
                  <a:lnTo>
                    <a:pt x="100" y="201"/>
                  </a:lnTo>
                  <a:lnTo>
                    <a:pt x="33" y="201"/>
                  </a:lnTo>
                  <a:lnTo>
                    <a:pt x="33" y="135"/>
                  </a:lnTo>
                  <a:close/>
                  <a:moveTo>
                    <a:pt x="33" y="234"/>
                  </a:moveTo>
                  <a:lnTo>
                    <a:pt x="33" y="234"/>
                  </a:lnTo>
                  <a:lnTo>
                    <a:pt x="33" y="234"/>
                  </a:lnTo>
                  <a:lnTo>
                    <a:pt x="100" y="234"/>
                  </a:lnTo>
                  <a:lnTo>
                    <a:pt x="100" y="302"/>
                  </a:lnTo>
                  <a:lnTo>
                    <a:pt x="33" y="302"/>
                  </a:lnTo>
                  <a:lnTo>
                    <a:pt x="33" y="234"/>
                  </a:lnTo>
                  <a:close/>
                  <a:moveTo>
                    <a:pt x="33" y="335"/>
                  </a:moveTo>
                  <a:lnTo>
                    <a:pt x="33" y="335"/>
                  </a:lnTo>
                  <a:lnTo>
                    <a:pt x="33" y="335"/>
                  </a:lnTo>
                  <a:lnTo>
                    <a:pt x="100" y="335"/>
                  </a:lnTo>
                  <a:lnTo>
                    <a:pt x="100" y="402"/>
                  </a:lnTo>
                  <a:lnTo>
                    <a:pt x="33" y="402"/>
                  </a:lnTo>
                  <a:lnTo>
                    <a:pt x="33" y="335"/>
                  </a:lnTo>
                  <a:close/>
                  <a:moveTo>
                    <a:pt x="100" y="503"/>
                  </a:moveTo>
                  <a:lnTo>
                    <a:pt x="100" y="503"/>
                  </a:lnTo>
                  <a:lnTo>
                    <a:pt x="100" y="503"/>
                  </a:lnTo>
                  <a:lnTo>
                    <a:pt x="66" y="503"/>
                  </a:lnTo>
                  <a:lnTo>
                    <a:pt x="66" y="503"/>
                  </a:lnTo>
                  <a:cubicBezTo>
                    <a:pt x="48" y="503"/>
                    <a:pt x="33" y="487"/>
                    <a:pt x="33" y="469"/>
                  </a:cubicBezTo>
                  <a:lnTo>
                    <a:pt x="33" y="469"/>
                  </a:lnTo>
                  <a:lnTo>
                    <a:pt x="33" y="436"/>
                  </a:lnTo>
                  <a:lnTo>
                    <a:pt x="100" y="436"/>
                  </a:lnTo>
                  <a:lnTo>
                    <a:pt x="100" y="503"/>
                  </a:lnTo>
                  <a:close/>
                  <a:moveTo>
                    <a:pt x="485" y="0"/>
                  </a:moveTo>
                  <a:lnTo>
                    <a:pt x="485" y="0"/>
                  </a:lnTo>
                  <a:lnTo>
                    <a:pt x="485" y="0"/>
                  </a:lnTo>
                  <a:lnTo>
                    <a:pt x="50" y="0"/>
                  </a:lnTo>
                  <a:lnTo>
                    <a:pt x="50" y="0"/>
                  </a:lnTo>
                  <a:cubicBezTo>
                    <a:pt x="22" y="0"/>
                    <a:pt x="0" y="23"/>
                    <a:pt x="0" y="51"/>
                  </a:cubicBezTo>
                  <a:lnTo>
                    <a:pt x="0" y="51"/>
                  </a:lnTo>
                  <a:lnTo>
                    <a:pt x="0" y="486"/>
                  </a:lnTo>
                  <a:lnTo>
                    <a:pt x="0" y="486"/>
                  </a:lnTo>
                  <a:cubicBezTo>
                    <a:pt x="0" y="513"/>
                    <a:pt x="22" y="536"/>
                    <a:pt x="50" y="536"/>
                  </a:cubicBezTo>
                  <a:lnTo>
                    <a:pt x="50" y="536"/>
                  </a:lnTo>
                  <a:lnTo>
                    <a:pt x="485" y="536"/>
                  </a:lnTo>
                  <a:lnTo>
                    <a:pt x="485" y="536"/>
                  </a:lnTo>
                  <a:cubicBezTo>
                    <a:pt x="513" y="536"/>
                    <a:pt x="535" y="513"/>
                    <a:pt x="535" y="486"/>
                  </a:cubicBezTo>
                  <a:lnTo>
                    <a:pt x="535" y="486"/>
                  </a:lnTo>
                  <a:lnTo>
                    <a:pt x="535" y="51"/>
                  </a:lnTo>
                  <a:lnTo>
                    <a:pt x="535" y="51"/>
                  </a:lnTo>
                  <a:cubicBezTo>
                    <a:pt x="535" y="23"/>
                    <a:pt x="513" y="0"/>
                    <a:pt x="485" y="0"/>
                  </a:cubicBezTo>
                  <a:close/>
                  <a:moveTo>
                    <a:pt x="233" y="350"/>
                  </a:moveTo>
                  <a:lnTo>
                    <a:pt x="233" y="350"/>
                  </a:lnTo>
                  <a:lnTo>
                    <a:pt x="233" y="350"/>
                  </a:lnTo>
                  <a:lnTo>
                    <a:pt x="328" y="287"/>
                  </a:lnTo>
                  <a:lnTo>
                    <a:pt x="328" y="287"/>
                  </a:lnTo>
                  <a:cubicBezTo>
                    <a:pt x="338" y="281"/>
                    <a:pt x="335" y="271"/>
                    <a:pt x="328" y="268"/>
                  </a:cubicBezTo>
                  <a:lnTo>
                    <a:pt x="328" y="268"/>
                  </a:lnTo>
                  <a:lnTo>
                    <a:pt x="233" y="204"/>
                  </a:lnTo>
                  <a:lnTo>
                    <a:pt x="233" y="204"/>
                  </a:lnTo>
                  <a:cubicBezTo>
                    <a:pt x="225" y="198"/>
                    <a:pt x="217" y="202"/>
                    <a:pt x="217" y="213"/>
                  </a:cubicBezTo>
                  <a:lnTo>
                    <a:pt x="217" y="213"/>
                  </a:lnTo>
                  <a:lnTo>
                    <a:pt x="217" y="341"/>
                  </a:lnTo>
                  <a:lnTo>
                    <a:pt x="217" y="341"/>
                  </a:lnTo>
                  <a:cubicBezTo>
                    <a:pt x="217" y="351"/>
                    <a:pt x="225" y="355"/>
                    <a:pt x="233" y="3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126" name="Freeform 38"/>
            <p:cNvSpPr>
              <a:spLocks noChangeArrowheads="1"/>
            </p:cNvSpPr>
            <p:nvPr/>
          </p:nvSpPr>
          <p:spPr bwMode="auto">
            <a:xfrm>
              <a:off x="7996" y="4357"/>
              <a:ext cx="787" cy="697"/>
            </a:xfrm>
            <a:custGeom>
              <a:avLst/>
              <a:gdLst>
                <a:gd name="T0" fmla="*/ 480 w 567"/>
                <a:gd name="T1" fmla="*/ 277 h 503"/>
                <a:gd name="T2" fmla="*/ 480 w 567"/>
                <a:gd name="T3" fmla="*/ 277 h 503"/>
                <a:gd name="T4" fmla="*/ 480 w 567"/>
                <a:gd name="T5" fmla="*/ 277 h 503"/>
                <a:gd name="T6" fmla="*/ 480 w 567"/>
                <a:gd name="T7" fmla="*/ 277 h 503"/>
                <a:gd name="T8" fmla="*/ 283 w 567"/>
                <a:gd name="T9" fmla="*/ 459 h 503"/>
                <a:gd name="T10" fmla="*/ 85 w 567"/>
                <a:gd name="T11" fmla="*/ 276 h 503"/>
                <a:gd name="T12" fmla="*/ 49 w 567"/>
                <a:gd name="T13" fmla="*/ 190 h 503"/>
                <a:gd name="T14" fmla="*/ 86 w 567"/>
                <a:gd name="T15" fmla="*/ 103 h 503"/>
                <a:gd name="T16" fmla="*/ 160 w 567"/>
                <a:gd name="T17" fmla="*/ 66 h 503"/>
                <a:gd name="T18" fmla="*/ 261 w 567"/>
                <a:gd name="T19" fmla="*/ 115 h 503"/>
                <a:gd name="T20" fmla="*/ 261 w 567"/>
                <a:gd name="T21" fmla="*/ 115 h 503"/>
                <a:gd name="T22" fmla="*/ 283 w 567"/>
                <a:gd name="T23" fmla="*/ 136 h 503"/>
                <a:gd name="T24" fmla="*/ 305 w 567"/>
                <a:gd name="T25" fmla="*/ 115 h 503"/>
                <a:gd name="T26" fmla="*/ 305 w 567"/>
                <a:gd name="T27" fmla="*/ 115 h 503"/>
                <a:gd name="T28" fmla="*/ 406 w 567"/>
                <a:gd name="T29" fmla="*/ 67 h 503"/>
                <a:gd name="T30" fmla="*/ 480 w 567"/>
                <a:gd name="T31" fmla="*/ 103 h 503"/>
                <a:gd name="T32" fmla="*/ 517 w 567"/>
                <a:gd name="T33" fmla="*/ 190 h 503"/>
                <a:gd name="T34" fmla="*/ 480 w 567"/>
                <a:gd name="T35" fmla="*/ 277 h 503"/>
                <a:gd name="T36" fmla="*/ 504 w 567"/>
                <a:gd name="T37" fmla="*/ 79 h 503"/>
                <a:gd name="T38" fmla="*/ 504 w 567"/>
                <a:gd name="T39" fmla="*/ 79 h 503"/>
                <a:gd name="T40" fmla="*/ 504 w 567"/>
                <a:gd name="T41" fmla="*/ 79 h 503"/>
                <a:gd name="T42" fmla="*/ 504 w 567"/>
                <a:gd name="T43" fmla="*/ 79 h 503"/>
                <a:gd name="T44" fmla="*/ 283 w 567"/>
                <a:gd name="T45" fmla="*/ 91 h 503"/>
                <a:gd name="T46" fmla="*/ 62 w 567"/>
                <a:gd name="T47" fmla="*/ 79 h 503"/>
                <a:gd name="T48" fmla="*/ 62 w 567"/>
                <a:gd name="T49" fmla="*/ 304 h 503"/>
                <a:gd name="T50" fmla="*/ 283 w 567"/>
                <a:gd name="T51" fmla="*/ 502 h 503"/>
                <a:gd name="T52" fmla="*/ 504 w 567"/>
                <a:gd name="T53" fmla="*/ 304 h 503"/>
                <a:gd name="T54" fmla="*/ 504 w 567"/>
                <a:gd name="T55" fmla="*/ 79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7" h="503">
                  <a:moveTo>
                    <a:pt x="480" y="277"/>
                  </a:moveTo>
                  <a:lnTo>
                    <a:pt x="480" y="277"/>
                  </a:lnTo>
                  <a:lnTo>
                    <a:pt x="480" y="277"/>
                  </a:lnTo>
                  <a:lnTo>
                    <a:pt x="480" y="277"/>
                  </a:lnTo>
                  <a:cubicBezTo>
                    <a:pt x="362" y="381"/>
                    <a:pt x="308" y="437"/>
                    <a:pt x="283" y="459"/>
                  </a:cubicBezTo>
                  <a:cubicBezTo>
                    <a:pt x="257" y="437"/>
                    <a:pt x="202" y="381"/>
                    <a:pt x="85" y="276"/>
                  </a:cubicBezTo>
                  <a:cubicBezTo>
                    <a:pt x="62" y="254"/>
                    <a:pt x="49" y="223"/>
                    <a:pt x="49" y="190"/>
                  </a:cubicBezTo>
                  <a:cubicBezTo>
                    <a:pt x="49" y="157"/>
                    <a:pt x="62" y="126"/>
                    <a:pt x="86" y="103"/>
                  </a:cubicBezTo>
                  <a:cubicBezTo>
                    <a:pt x="111" y="78"/>
                    <a:pt x="135" y="66"/>
                    <a:pt x="160" y="66"/>
                  </a:cubicBezTo>
                  <a:cubicBezTo>
                    <a:pt x="190" y="66"/>
                    <a:pt x="224" y="83"/>
                    <a:pt x="261" y="115"/>
                  </a:cubicBezTo>
                  <a:lnTo>
                    <a:pt x="261" y="115"/>
                  </a:lnTo>
                  <a:lnTo>
                    <a:pt x="283" y="136"/>
                  </a:lnTo>
                  <a:lnTo>
                    <a:pt x="305" y="115"/>
                  </a:lnTo>
                  <a:lnTo>
                    <a:pt x="305" y="115"/>
                  </a:lnTo>
                  <a:cubicBezTo>
                    <a:pt x="342" y="83"/>
                    <a:pt x="375" y="67"/>
                    <a:pt x="406" y="67"/>
                  </a:cubicBezTo>
                  <a:cubicBezTo>
                    <a:pt x="431" y="67"/>
                    <a:pt x="456" y="78"/>
                    <a:pt x="480" y="103"/>
                  </a:cubicBezTo>
                  <a:cubicBezTo>
                    <a:pt x="504" y="126"/>
                    <a:pt x="517" y="157"/>
                    <a:pt x="517" y="190"/>
                  </a:cubicBezTo>
                  <a:cubicBezTo>
                    <a:pt x="517" y="223"/>
                    <a:pt x="504" y="254"/>
                    <a:pt x="480" y="277"/>
                  </a:cubicBezTo>
                  <a:close/>
                  <a:moveTo>
                    <a:pt x="504" y="79"/>
                  </a:moveTo>
                  <a:lnTo>
                    <a:pt x="504" y="79"/>
                  </a:lnTo>
                  <a:lnTo>
                    <a:pt x="504" y="79"/>
                  </a:lnTo>
                  <a:lnTo>
                    <a:pt x="504" y="79"/>
                  </a:lnTo>
                  <a:cubicBezTo>
                    <a:pt x="425" y="0"/>
                    <a:pt x="346" y="35"/>
                    <a:pt x="283" y="91"/>
                  </a:cubicBezTo>
                  <a:cubicBezTo>
                    <a:pt x="220" y="35"/>
                    <a:pt x="142" y="0"/>
                    <a:pt x="62" y="79"/>
                  </a:cubicBezTo>
                  <a:cubicBezTo>
                    <a:pt x="0" y="142"/>
                    <a:pt x="0" y="242"/>
                    <a:pt x="62" y="304"/>
                  </a:cubicBezTo>
                  <a:cubicBezTo>
                    <a:pt x="283" y="502"/>
                    <a:pt x="283" y="502"/>
                    <a:pt x="283" y="502"/>
                  </a:cubicBezTo>
                  <a:cubicBezTo>
                    <a:pt x="283" y="502"/>
                    <a:pt x="283" y="502"/>
                    <a:pt x="504" y="304"/>
                  </a:cubicBezTo>
                  <a:cubicBezTo>
                    <a:pt x="566" y="242"/>
                    <a:pt x="566" y="142"/>
                    <a:pt x="504" y="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127" name="Freeform 39"/>
            <p:cNvSpPr>
              <a:spLocks noChangeArrowheads="1"/>
            </p:cNvSpPr>
            <p:nvPr/>
          </p:nvSpPr>
          <p:spPr bwMode="auto">
            <a:xfrm>
              <a:off x="7996" y="6980"/>
              <a:ext cx="823" cy="789"/>
            </a:xfrm>
            <a:custGeom>
              <a:avLst/>
              <a:gdLst>
                <a:gd name="T0" fmla="*/ 387 w 541"/>
                <a:gd name="T1" fmla="*/ 323 h 521"/>
                <a:gd name="T2" fmla="*/ 387 w 541"/>
                <a:gd name="T3" fmla="*/ 323 h 521"/>
                <a:gd name="T4" fmla="*/ 387 w 541"/>
                <a:gd name="T5" fmla="*/ 323 h 521"/>
                <a:gd name="T6" fmla="*/ 414 w 541"/>
                <a:gd name="T7" fmla="*/ 486 h 521"/>
                <a:gd name="T8" fmla="*/ 270 w 541"/>
                <a:gd name="T9" fmla="*/ 411 h 521"/>
                <a:gd name="T10" fmla="*/ 126 w 541"/>
                <a:gd name="T11" fmla="*/ 486 h 521"/>
                <a:gd name="T12" fmla="*/ 153 w 541"/>
                <a:gd name="T13" fmla="*/ 323 h 521"/>
                <a:gd name="T14" fmla="*/ 36 w 541"/>
                <a:gd name="T15" fmla="*/ 204 h 521"/>
                <a:gd name="T16" fmla="*/ 199 w 541"/>
                <a:gd name="T17" fmla="*/ 182 h 521"/>
                <a:gd name="T18" fmla="*/ 270 w 541"/>
                <a:gd name="T19" fmla="*/ 34 h 521"/>
                <a:gd name="T20" fmla="*/ 342 w 541"/>
                <a:gd name="T21" fmla="*/ 182 h 521"/>
                <a:gd name="T22" fmla="*/ 504 w 541"/>
                <a:gd name="T23" fmla="*/ 204 h 521"/>
                <a:gd name="T24" fmla="*/ 387 w 541"/>
                <a:gd name="T25" fmla="*/ 323 h 521"/>
                <a:gd name="T26" fmla="*/ 536 w 541"/>
                <a:gd name="T27" fmla="*/ 194 h 521"/>
                <a:gd name="T28" fmla="*/ 536 w 541"/>
                <a:gd name="T29" fmla="*/ 194 h 521"/>
                <a:gd name="T30" fmla="*/ 536 w 541"/>
                <a:gd name="T31" fmla="*/ 194 h 521"/>
                <a:gd name="T32" fmla="*/ 536 w 541"/>
                <a:gd name="T33" fmla="*/ 194 h 521"/>
                <a:gd name="T34" fmla="*/ 505 w 541"/>
                <a:gd name="T35" fmla="*/ 168 h 521"/>
                <a:gd name="T36" fmla="*/ 505 w 541"/>
                <a:gd name="T37" fmla="*/ 168 h 521"/>
                <a:gd name="T38" fmla="*/ 366 w 541"/>
                <a:gd name="T39" fmla="*/ 148 h 521"/>
                <a:gd name="T40" fmla="*/ 305 w 541"/>
                <a:gd name="T41" fmla="*/ 22 h 521"/>
                <a:gd name="T42" fmla="*/ 305 w 541"/>
                <a:gd name="T43" fmla="*/ 22 h 521"/>
                <a:gd name="T44" fmla="*/ 270 w 541"/>
                <a:gd name="T45" fmla="*/ 0 h 521"/>
                <a:gd name="T46" fmla="*/ 235 w 541"/>
                <a:gd name="T47" fmla="*/ 22 h 521"/>
                <a:gd name="T48" fmla="*/ 235 w 541"/>
                <a:gd name="T49" fmla="*/ 22 h 521"/>
                <a:gd name="T50" fmla="*/ 175 w 541"/>
                <a:gd name="T51" fmla="*/ 148 h 521"/>
                <a:gd name="T52" fmla="*/ 36 w 541"/>
                <a:gd name="T53" fmla="*/ 168 h 521"/>
                <a:gd name="T54" fmla="*/ 36 w 541"/>
                <a:gd name="T55" fmla="*/ 168 h 521"/>
                <a:gd name="T56" fmla="*/ 5 w 541"/>
                <a:gd name="T57" fmla="*/ 194 h 521"/>
                <a:gd name="T58" fmla="*/ 14 w 541"/>
                <a:gd name="T59" fmla="*/ 232 h 521"/>
                <a:gd name="T60" fmla="*/ 14 w 541"/>
                <a:gd name="T61" fmla="*/ 232 h 521"/>
                <a:gd name="T62" fmla="*/ 116 w 541"/>
                <a:gd name="T63" fmla="*/ 334 h 521"/>
                <a:gd name="T64" fmla="*/ 92 w 541"/>
                <a:gd name="T65" fmla="*/ 475 h 521"/>
                <a:gd name="T66" fmla="*/ 92 w 541"/>
                <a:gd name="T67" fmla="*/ 475 h 521"/>
                <a:gd name="T68" fmla="*/ 108 w 541"/>
                <a:gd name="T69" fmla="*/ 512 h 521"/>
                <a:gd name="T70" fmla="*/ 130 w 541"/>
                <a:gd name="T71" fmla="*/ 520 h 521"/>
                <a:gd name="T72" fmla="*/ 149 w 541"/>
                <a:gd name="T73" fmla="*/ 515 h 521"/>
                <a:gd name="T74" fmla="*/ 149 w 541"/>
                <a:gd name="T75" fmla="*/ 515 h 521"/>
                <a:gd name="T76" fmla="*/ 270 w 541"/>
                <a:gd name="T77" fmla="*/ 451 h 521"/>
                <a:gd name="T78" fmla="*/ 392 w 541"/>
                <a:gd name="T79" fmla="*/ 515 h 521"/>
                <a:gd name="T80" fmla="*/ 392 w 541"/>
                <a:gd name="T81" fmla="*/ 515 h 521"/>
                <a:gd name="T82" fmla="*/ 410 w 541"/>
                <a:gd name="T83" fmla="*/ 520 h 521"/>
                <a:gd name="T84" fmla="*/ 433 w 541"/>
                <a:gd name="T85" fmla="*/ 512 h 521"/>
                <a:gd name="T86" fmla="*/ 449 w 541"/>
                <a:gd name="T87" fmla="*/ 475 h 521"/>
                <a:gd name="T88" fmla="*/ 449 w 541"/>
                <a:gd name="T89" fmla="*/ 475 h 521"/>
                <a:gd name="T90" fmla="*/ 425 w 541"/>
                <a:gd name="T91" fmla="*/ 334 h 521"/>
                <a:gd name="T92" fmla="*/ 527 w 541"/>
                <a:gd name="T93" fmla="*/ 232 h 521"/>
                <a:gd name="T94" fmla="*/ 527 w 541"/>
                <a:gd name="T95" fmla="*/ 232 h 521"/>
                <a:gd name="T96" fmla="*/ 536 w 541"/>
                <a:gd name="T97" fmla="*/ 19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41" h="521">
                  <a:moveTo>
                    <a:pt x="387" y="323"/>
                  </a:moveTo>
                  <a:lnTo>
                    <a:pt x="387" y="323"/>
                  </a:lnTo>
                  <a:lnTo>
                    <a:pt x="387" y="323"/>
                  </a:lnTo>
                  <a:lnTo>
                    <a:pt x="414" y="486"/>
                  </a:lnTo>
                  <a:lnTo>
                    <a:pt x="270" y="411"/>
                  </a:lnTo>
                  <a:lnTo>
                    <a:pt x="126" y="486"/>
                  </a:lnTo>
                  <a:lnTo>
                    <a:pt x="153" y="323"/>
                  </a:lnTo>
                  <a:lnTo>
                    <a:pt x="36" y="204"/>
                  </a:lnTo>
                  <a:lnTo>
                    <a:pt x="199" y="182"/>
                  </a:lnTo>
                  <a:lnTo>
                    <a:pt x="270" y="34"/>
                  </a:lnTo>
                  <a:lnTo>
                    <a:pt x="342" y="182"/>
                  </a:lnTo>
                  <a:lnTo>
                    <a:pt x="504" y="204"/>
                  </a:lnTo>
                  <a:lnTo>
                    <a:pt x="387" y="323"/>
                  </a:lnTo>
                  <a:close/>
                  <a:moveTo>
                    <a:pt x="536" y="194"/>
                  </a:moveTo>
                  <a:lnTo>
                    <a:pt x="536" y="194"/>
                  </a:lnTo>
                  <a:lnTo>
                    <a:pt x="536" y="194"/>
                  </a:lnTo>
                  <a:lnTo>
                    <a:pt x="536" y="194"/>
                  </a:lnTo>
                  <a:cubicBezTo>
                    <a:pt x="531" y="180"/>
                    <a:pt x="519" y="170"/>
                    <a:pt x="505" y="168"/>
                  </a:cubicBezTo>
                  <a:lnTo>
                    <a:pt x="505" y="168"/>
                  </a:lnTo>
                  <a:lnTo>
                    <a:pt x="366" y="148"/>
                  </a:lnTo>
                  <a:lnTo>
                    <a:pt x="305" y="22"/>
                  </a:lnTo>
                  <a:lnTo>
                    <a:pt x="305" y="22"/>
                  </a:lnTo>
                  <a:cubicBezTo>
                    <a:pt x="299" y="9"/>
                    <a:pt x="285" y="0"/>
                    <a:pt x="270" y="0"/>
                  </a:cubicBezTo>
                  <a:cubicBezTo>
                    <a:pt x="255" y="0"/>
                    <a:pt x="242" y="9"/>
                    <a:pt x="235" y="22"/>
                  </a:cubicBezTo>
                  <a:lnTo>
                    <a:pt x="235" y="22"/>
                  </a:lnTo>
                  <a:lnTo>
                    <a:pt x="175" y="148"/>
                  </a:lnTo>
                  <a:lnTo>
                    <a:pt x="36" y="168"/>
                  </a:lnTo>
                  <a:lnTo>
                    <a:pt x="36" y="168"/>
                  </a:lnTo>
                  <a:cubicBezTo>
                    <a:pt x="21" y="170"/>
                    <a:pt x="9" y="180"/>
                    <a:pt x="5" y="194"/>
                  </a:cubicBezTo>
                  <a:cubicBezTo>
                    <a:pt x="0" y="207"/>
                    <a:pt x="3" y="222"/>
                    <a:pt x="14" y="232"/>
                  </a:cubicBezTo>
                  <a:lnTo>
                    <a:pt x="14" y="232"/>
                  </a:lnTo>
                  <a:lnTo>
                    <a:pt x="116" y="334"/>
                  </a:lnTo>
                  <a:lnTo>
                    <a:pt x="92" y="475"/>
                  </a:lnTo>
                  <a:lnTo>
                    <a:pt x="92" y="475"/>
                  </a:lnTo>
                  <a:cubicBezTo>
                    <a:pt x="90" y="490"/>
                    <a:pt x="95" y="504"/>
                    <a:pt x="108" y="512"/>
                  </a:cubicBezTo>
                  <a:cubicBezTo>
                    <a:pt x="114" y="517"/>
                    <a:pt x="122" y="520"/>
                    <a:pt x="130" y="520"/>
                  </a:cubicBezTo>
                  <a:cubicBezTo>
                    <a:pt x="136" y="520"/>
                    <a:pt x="143" y="518"/>
                    <a:pt x="149" y="515"/>
                  </a:cubicBezTo>
                  <a:lnTo>
                    <a:pt x="149" y="515"/>
                  </a:lnTo>
                  <a:lnTo>
                    <a:pt x="270" y="451"/>
                  </a:lnTo>
                  <a:lnTo>
                    <a:pt x="392" y="515"/>
                  </a:lnTo>
                  <a:lnTo>
                    <a:pt x="392" y="515"/>
                  </a:lnTo>
                  <a:cubicBezTo>
                    <a:pt x="397" y="518"/>
                    <a:pt x="404" y="520"/>
                    <a:pt x="410" y="520"/>
                  </a:cubicBezTo>
                  <a:cubicBezTo>
                    <a:pt x="418" y="520"/>
                    <a:pt x="426" y="517"/>
                    <a:pt x="433" y="512"/>
                  </a:cubicBezTo>
                  <a:cubicBezTo>
                    <a:pt x="445" y="504"/>
                    <a:pt x="451" y="490"/>
                    <a:pt x="449" y="475"/>
                  </a:cubicBezTo>
                  <a:lnTo>
                    <a:pt x="449" y="475"/>
                  </a:lnTo>
                  <a:lnTo>
                    <a:pt x="425" y="334"/>
                  </a:lnTo>
                  <a:lnTo>
                    <a:pt x="527" y="232"/>
                  </a:lnTo>
                  <a:lnTo>
                    <a:pt x="527" y="232"/>
                  </a:lnTo>
                  <a:cubicBezTo>
                    <a:pt x="537" y="222"/>
                    <a:pt x="540" y="207"/>
                    <a:pt x="536" y="1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128" name="Freeform 40"/>
            <p:cNvSpPr>
              <a:spLocks noChangeArrowheads="1"/>
            </p:cNvSpPr>
            <p:nvPr/>
          </p:nvSpPr>
          <p:spPr bwMode="auto">
            <a:xfrm>
              <a:off x="10370" y="7919"/>
              <a:ext cx="667" cy="892"/>
            </a:xfrm>
            <a:custGeom>
              <a:avLst/>
              <a:gdLst>
                <a:gd name="T0" fmla="*/ 250 w 402"/>
                <a:gd name="T1" fmla="*/ 361 h 537"/>
                <a:gd name="T2" fmla="*/ 250 w 402"/>
                <a:gd name="T3" fmla="*/ 361 h 537"/>
                <a:gd name="T4" fmla="*/ 250 w 402"/>
                <a:gd name="T5" fmla="*/ 361 h 537"/>
                <a:gd name="T6" fmla="*/ 250 w 402"/>
                <a:gd name="T7" fmla="*/ 402 h 537"/>
                <a:gd name="T8" fmla="*/ 151 w 402"/>
                <a:gd name="T9" fmla="*/ 402 h 537"/>
                <a:gd name="T10" fmla="*/ 151 w 402"/>
                <a:gd name="T11" fmla="*/ 361 h 537"/>
                <a:gd name="T12" fmla="*/ 151 w 402"/>
                <a:gd name="T13" fmla="*/ 361 h 537"/>
                <a:gd name="T14" fmla="*/ 33 w 402"/>
                <a:gd name="T15" fmla="*/ 201 h 537"/>
                <a:gd name="T16" fmla="*/ 200 w 402"/>
                <a:gd name="T17" fmla="*/ 34 h 537"/>
                <a:gd name="T18" fmla="*/ 368 w 402"/>
                <a:gd name="T19" fmla="*/ 201 h 537"/>
                <a:gd name="T20" fmla="*/ 250 w 402"/>
                <a:gd name="T21" fmla="*/ 361 h 537"/>
                <a:gd name="T22" fmla="*/ 250 w 402"/>
                <a:gd name="T23" fmla="*/ 486 h 537"/>
                <a:gd name="T24" fmla="*/ 250 w 402"/>
                <a:gd name="T25" fmla="*/ 486 h 537"/>
                <a:gd name="T26" fmla="*/ 250 w 402"/>
                <a:gd name="T27" fmla="*/ 486 h 537"/>
                <a:gd name="T28" fmla="*/ 250 w 402"/>
                <a:gd name="T29" fmla="*/ 486 h 537"/>
                <a:gd name="T30" fmla="*/ 234 w 402"/>
                <a:gd name="T31" fmla="*/ 503 h 537"/>
                <a:gd name="T32" fmla="*/ 234 w 402"/>
                <a:gd name="T33" fmla="*/ 503 h 537"/>
                <a:gd name="T34" fmla="*/ 167 w 402"/>
                <a:gd name="T35" fmla="*/ 503 h 537"/>
                <a:gd name="T36" fmla="*/ 167 w 402"/>
                <a:gd name="T37" fmla="*/ 503 h 537"/>
                <a:gd name="T38" fmla="*/ 151 w 402"/>
                <a:gd name="T39" fmla="*/ 486 h 537"/>
                <a:gd name="T40" fmla="*/ 151 w 402"/>
                <a:gd name="T41" fmla="*/ 486 h 537"/>
                <a:gd name="T42" fmla="*/ 151 w 402"/>
                <a:gd name="T43" fmla="*/ 452 h 537"/>
                <a:gd name="T44" fmla="*/ 151 w 402"/>
                <a:gd name="T45" fmla="*/ 452 h 537"/>
                <a:gd name="T46" fmla="*/ 167 w 402"/>
                <a:gd name="T47" fmla="*/ 436 h 537"/>
                <a:gd name="T48" fmla="*/ 167 w 402"/>
                <a:gd name="T49" fmla="*/ 436 h 537"/>
                <a:gd name="T50" fmla="*/ 234 w 402"/>
                <a:gd name="T51" fmla="*/ 436 h 537"/>
                <a:gd name="T52" fmla="*/ 234 w 402"/>
                <a:gd name="T53" fmla="*/ 436 h 537"/>
                <a:gd name="T54" fmla="*/ 250 w 402"/>
                <a:gd name="T55" fmla="*/ 452 h 537"/>
                <a:gd name="T56" fmla="*/ 250 w 402"/>
                <a:gd name="T57" fmla="*/ 452 h 537"/>
                <a:gd name="T58" fmla="*/ 250 w 402"/>
                <a:gd name="T59" fmla="*/ 486 h 537"/>
                <a:gd name="T60" fmla="*/ 200 w 402"/>
                <a:gd name="T61" fmla="*/ 0 h 537"/>
                <a:gd name="T62" fmla="*/ 200 w 402"/>
                <a:gd name="T63" fmla="*/ 0 h 537"/>
                <a:gd name="T64" fmla="*/ 200 w 402"/>
                <a:gd name="T65" fmla="*/ 0 h 537"/>
                <a:gd name="T66" fmla="*/ 200 w 402"/>
                <a:gd name="T67" fmla="*/ 0 h 537"/>
                <a:gd name="T68" fmla="*/ 0 w 402"/>
                <a:gd name="T69" fmla="*/ 201 h 537"/>
                <a:gd name="T70" fmla="*/ 117 w 402"/>
                <a:gd name="T71" fmla="*/ 384 h 537"/>
                <a:gd name="T72" fmla="*/ 117 w 402"/>
                <a:gd name="T73" fmla="*/ 384 h 537"/>
                <a:gd name="T74" fmla="*/ 117 w 402"/>
                <a:gd name="T75" fmla="*/ 503 h 537"/>
                <a:gd name="T76" fmla="*/ 117 w 402"/>
                <a:gd name="T77" fmla="*/ 503 h 537"/>
                <a:gd name="T78" fmla="*/ 151 w 402"/>
                <a:gd name="T79" fmla="*/ 536 h 537"/>
                <a:gd name="T80" fmla="*/ 151 w 402"/>
                <a:gd name="T81" fmla="*/ 536 h 537"/>
                <a:gd name="T82" fmla="*/ 250 w 402"/>
                <a:gd name="T83" fmla="*/ 536 h 537"/>
                <a:gd name="T84" fmla="*/ 250 w 402"/>
                <a:gd name="T85" fmla="*/ 536 h 537"/>
                <a:gd name="T86" fmla="*/ 284 w 402"/>
                <a:gd name="T87" fmla="*/ 503 h 537"/>
                <a:gd name="T88" fmla="*/ 284 w 402"/>
                <a:gd name="T89" fmla="*/ 503 h 537"/>
                <a:gd name="T90" fmla="*/ 284 w 402"/>
                <a:gd name="T91" fmla="*/ 384 h 537"/>
                <a:gd name="T92" fmla="*/ 284 w 402"/>
                <a:gd name="T93" fmla="*/ 384 h 537"/>
                <a:gd name="T94" fmla="*/ 401 w 402"/>
                <a:gd name="T95" fmla="*/ 201 h 537"/>
                <a:gd name="T96" fmla="*/ 200 w 402"/>
                <a:gd name="T97" fmla="*/ 0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2" h="537">
                  <a:moveTo>
                    <a:pt x="250" y="361"/>
                  </a:moveTo>
                  <a:lnTo>
                    <a:pt x="250" y="361"/>
                  </a:lnTo>
                  <a:lnTo>
                    <a:pt x="250" y="361"/>
                  </a:lnTo>
                  <a:lnTo>
                    <a:pt x="250" y="402"/>
                  </a:lnTo>
                  <a:lnTo>
                    <a:pt x="151" y="402"/>
                  </a:lnTo>
                  <a:lnTo>
                    <a:pt x="151" y="361"/>
                  </a:lnTo>
                  <a:lnTo>
                    <a:pt x="151" y="361"/>
                  </a:lnTo>
                  <a:cubicBezTo>
                    <a:pt x="82" y="340"/>
                    <a:pt x="33" y="276"/>
                    <a:pt x="33" y="201"/>
                  </a:cubicBezTo>
                  <a:cubicBezTo>
                    <a:pt x="33" y="109"/>
                    <a:pt x="108" y="34"/>
                    <a:pt x="200" y="34"/>
                  </a:cubicBezTo>
                  <a:cubicBezTo>
                    <a:pt x="293" y="34"/>
                    <a:pt x="368" y="109"/>
                    <a:pt x="368" y="201"/>
                  </a:cubicBezTo>
                  <a:cubicBezTo>
                    <a:pt x="368" y="276"/>
                    <a:pt x="319" y="340"/>
                    <a:pt x="250" y="361"/>
                  </a:cubicBezTo>
                  <a:close/>
                  <a:moveTo>
                    <a:pt x="250" y="486"/>
                  </a:moveTo>
                  <a:lnTo>
                    <a:pt x="250" y="486"/>
                  </a:lnTo>
                  <a:lnTo>
                    <a:pt x="250" y="486"/>
                  </a:lnTo>
                  <a:lnTo>
                    <a:pt x="250" y="486"/>
                  </a:lnTo>
                  <a:cubicBezTo>
                    <a:pt x="250" y="495"/>
                    <a:pt x="243" y="503"/>
                    <a:pt x="234" y="503"/>
                  </a:cubicBezTo>
                  <a:lnTo>
                    <a:pt x="234" y="503"/>
                  </a:lnTo>
                  <a:lnTo>
                    <a:pt x="167" y="503"/>
                  </a:lnTo>
                  <a:lnTo>
                    <a:pt x="167" y="503"/>
                  </a:lnTo>
                  <a:cubicBezTo>
                    <a:pt x="158" y="503"/>
                    <a:pt x="151" y="495"/>
                    <a:pt x="151" y="486"/>
                  </a:cubicBezTo>
                  <a:lnTo>
                    <a:pt x="151" y="486"/>
                  </a:lnTo>
                  <a:lnTo>
                    <a:pt x="151" y="452"/>
                  </a:lnTo>
                  <a:lnTo>
                    <a:pt x="151" y="452"/>
                  </a:lnTo>
                  <a:cubicBezTo>
                    <a:pt x="151" y="443"/>
                    <a:pt x="158" y="436"/>
                    <a:pt x="167" y="436"/>
                  </a:cubicBezTo>
                  <a:lnTo>
                    <a:pt x="167" y="436"/>
                  </a:lnTo>
                  <a:lnTo>
                    <a:pt x="234" y="436"/>
                  </a:lnTo>
                  <a:lnTo>
                    <a:pt x="234" y="436"/>
                  </a:lnTo>
                  <a:cubicBezTo>
                    <a:pt x="243" y="436"/>
                    <a:pt x="250" y="443"/>
                    <a:pt x="250" y="452"/>
                  </a:cubicBezTo>
                  <a:lnTo>
                    <a:pt x="250" y="452"/>
                  </a:lnTo>
                  <a:lnTo>
                    <a:pt x="250" y="486"/>
                  </a:lnTo>
                  <a:close/>
                  <a:moveTo>
                    <a:pt x="200" y="0"/>
                  </a:moveTo>
                  <a:lnTo>
                    <a:pt x="200" y="0"/>
                  </a:lnTo>
                  <a:lnTo>
                    <a:pt x="200" y="0"/>
                  </a:lnTo>
                  <a:lnTo>
                    <a:pt x="200" y="0"/>
                  </a:lnTo>
                  <a:cubicBezTo>
                    <a:pt x="89" y="0"/>
                    <a:pt x="0" y="90"/>
                    <a:pt x="0" y="201"/>
                  </a:cubicBezTo>
                  <a:cubicBezTo>
                    <a:pt x="0" y="282"/>
                    <a:pt x="48" y="352"/>
                    <a:pt x="117" y="384"/>
                  </a:cubicBezTo>
                  <a:lnTo>
                    <a:pt x="117" y="384"/>
                  </a:lnTo>
                  <a:lnTo>
                    <a:pt x="117" y="503"/>
                  </a:lnTo>
                  <a:lnTo>
                    <a:pt x="117" y="503"/>
                  </a:lnTo>
                  <a:cubicBezTo>
                    <a:pt x="117" y="521"/>
                    <a:pt x="131" y="536"/>
                    <a:pt x="151" y="536"/>
                  </a:cubicBezTo>
                  <a:lnTo>
                    <a:pt x="151" y="536"/>
                  </a:lnTo>
                  <a:lnTo>
                    <a:pt x="250" y="536"/>
                  </a:lnTo>
                  <a:lnTo>
                    <a:pt x="250" y="536"/>
                  </a:lnTo>
                  <a:cubicBezTo>
                    <a:pt x="270" y="536"/>
                    <a:pt x="284" y="521"/>
                    <a:pt x="284" y="503"/>
                  </a:cubicBezTo>
                  <a:lnTo>
                    <a:pt x="284" y="503"/>
                  </a:lnTo>
                  <a:lnTo>
                    <a:pt x="284" y="384"/>
                  </a:lnTo>
                  <a:lnTo>
                    <a:pt x="284" y="384"/>
                  </a:lnTo>
                  <a:cubicBezTo>
                    <a:pt x="353" y="352"/>
                    <a:pt x="401" y="282"/>
                    <a:pt x="401" y="201"/>
                  </a:cubicBezTo>
                  <a:cubicBezTo>
                    <a:pt x="401" y="90"/>
                    <a:pt x="312" y="0"/>
                    <a:pt x="2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350">
                <a:cs typeface="+mn-ea"/>
                <a:sym typeface="+mn-lt"/>
              </a:endParaRPr>
            </a:p>
          </p:txBody>
        </p:sp>
        <p:sp>
          <p:nvSpPr>
            <p:cNvPr id="129" name="Freeform 130"/>
            <p:cNvSpPr>
              <a:spLocks noChangeArrowheads="1"/>
            </p:cNvSpPr>
            <p:nvPr/>
          </p:nvSpPr>
          <p:spPr bwMode="auto">
            <a:xfrm>
              <a:off x="7996" y="1956"/>
              <a:ext cx="867" cy="810"/>
            </a:xfrm>
            <a:custGeom>
              <a:avLst/>
              <a:gdLst>
                <a:gd name="T0" fmla="*/ 418 w 536"/>
                <a:gd name="T1" fmla="*/ 100 h 502"/>
                <a:gd name="T2" fmla="*/ 116 w 536"/>
                <a:gd name="T3" fmla="*/ 100 h 502"/>
                <a:gd name="T4" fmla="*/ 100 w 536"/>
                <a:gd name="T5" fmla="*/ 117 h 502"/>
                <a:gd name="T6" fmla="*/ 116 w 536"/>
                <a:gd name="T7" fmla="*/ 133 h 502"/>
                <a:gd name="T8" fmla="*/ 418 w 536"/>
                <a:gd name="T9" fmla="*/ 133 h 502"/>
                <a:gd name="T10" fmla="*/ 418 w 536"/>
                <a:gd name="T11" fmla="*/ 100 h 502"/>
                <a:gd name="T12" fmla="*/ 502 w 536"/>
                <a:gd name="T13" fmla="*/ 317 h 502"/>
                <a:gd name="T14" fmla="*/ 502 w 536"/>
                <a:gd name="T15" fmla="*/ 317 h 502"/>
                <a:gd name="T16" fmla="*/ 468 w 536"/>
                <a:gd name="T17" fmla="*/ 351 h 502"/>
                <a:gd name="T18" fmla="*/ 164 w 536"/>
                <a:gd name="T19" fmla="*/ 450 h 502"/>
                <a:gd name="T20" fmla="*/ 150 w 536"/>
                <a:gd name="T21" fmla="*/ 385 h 502"/>
                <a:gd name="T22" fmla="*/ 150 w 536"/>
                <a:gd name="T23" fmla="*/ 385 h 502"/>
                <a:gd name="T24" fmla="*/ 67 w 536"/>
                <a:gd name="T25" fmla="*/ 351 h 502"/>
                <a:gd name="T26" fmla="*/ 33 w 536"/>
                <a:gd name="T27" fmla="*/ 317 h 502"/>
                <a:gd name="T28" fmla="*/ 33 w 536"/>
                <a:gd name="T29" fmla="*/ 66 h 502"/>
                <a:gd name="T30" fmla="*/ 67 w 536"/>
                <a:gd name="T31" fmla="*/ 33 h 502"/>
                <a:gd name="T32" fmla="*/ 468 w 536"/>
                <a:gd name="T33" fmla="*/ 33 h 502"/>
                <a:gd name="T34" fmla="*/ 502 w 536"/>
                <a:gd name="T35" fmla="*/ 66 h 502"/>
                <a:gd name="T36" fmla="*/ 502 w 536"/>
                <a:gd name="T37" fmla="*/ 317 h 502"/>
                <a:gd name="T38" fmla="*/ 485 w 536"/>
                <a:gd name="T39" fmla="*/ 0 h 502"/>
                <a:gd name="T40" fmla="*/ 50 w 536"/>
                <a:gd name="T41" fmla="*/ 0 h 502"/>
                <a:gd name="T42" fmla="*/ 0 w 536"/>
                <a:gd name="T43" fmla="*/ 49 h 502"/>
                <a:gd name="T44" fmla="*/ 0 w 536"/>
                <a:gd name="T45" fmla="*/ 334 h 502"/>
                <a:gd name="T46" fmla="*/ 50 w 536"/>
                <a:gd name="T47" fmla="*/ 385 h 502"/>
                <a:gd name="T48" fmla="*/ 116 w 536"/>
                <a:gd name="T49" fmla="*/ 385 h 502"/>
                <a:gd name="T50" fmla="*/ 116 w 536"/>
                <a:gd name="T51" fmla="*/ 456 h 502"/>
                <a:gd name="T52" fmla="*/ 185 w 536"/>
                <a:gd name="T53" fmla="*/ 475 h 502"/>
                <a:gd name="T54" fmla="*/ 485 w 536"/>
                <a:gd name="T55" fmla="*/ 385 h 502"/>
                <a:gd name="T56" fmla="*/ 535 w 536"/>
                <a:gd name="T57" fmla="*/ 334 h 502"/>
                <a:gd name="T58" fmla="*/ 535 w 536"/>
                <a:gd name="T59" fmla="*/ 49 h 502"/>
                <a:gd name="T60" fmla="*/ 485 w 536"/>
                <a:gd name="T61" fmla="*/ 0 h 502"/>
                <a:gd name="T62" fmla="*/ 301 w 536"/>
                <a:gd name="T63" fmla="*/ 234 h 502"/>
                <a:gd name="T64" fmla="*/ 116 w 536"/>
                <a:gd name="T65" fmla="*/ 234 h 502"/>
                <a:gd name="T66" fmla="*/ 100 w 536"/>
                <a:gd name="T67" fmla="*/ 251 h 502"/>
                <a:gd name="T68" fmla="*/ 116 w 536"/>
                <a:gd name="T69" fmla="*/ 268 h 502"/>
                <a:gd name="T70" fmla="*/ 301 w 536"/>
                <a:gd name="T71" fmla="*/ 268 h 502"/>
                <a:gd name="T72" fmla="*/ 301 w 536"/>
                <a:gd name="T73" fmla="*/ 234 h 502"/>
                <a:gd name="T74" fmla="*/ 418 w 536"/>
                <a:gd name="T75" fmla="*/ 167 h 502"/>
                <a:gd name="T76" fmla="*/ 116 w 536"/>
                <a:gd name="T77" fmla="*/ 167 h 502"/>
                <a:gd name="T78" fmla="*/ 100 w 536"/>
                <a:gd name="T79" fmla="*/ 184 h 502"/>
                <a:gd name="T80" fmla="*/ 116 w 536"/>
                <a:gd name="T81" fmla="*/ 201 h 502"/>
                <a:gd name="T82" fmla="*/ 418 w 536"/>
                <a:gd name="T83" fmla="*/ 201 h 502"/>
                <a:gd name="T84" fmla="*/ 418 w 536"/>
                <a:gd name="T85" fmla="*/ 167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36" h="502">
                  <a:moveTo>
                    <a:pt x="418" y="100"/>
                  </a:moveTo>
                  <a:lnTo>
                    <a:pt x="418" y="100"/>
                  </a:lnTo>
                  <a:lnTo>
                    <a:pt x="418" y="100"/>
                  </a:lnTo>
                  <a:lnTo>
                    <a:pt x="116" y="100"/>
                  </a:lnTo>
                  <a:lnTo>
                    <a:pt x="116" y="100"/>
                  </a:lnTo>
                  <a:cubicBezTo>
                    <a:pt x="107" y="100"/>
                    <a:pt x="100" y="107"/>
                    <a:pt x="100" y="117"/>
                  </a:cubicBezTo>
                  <a:cubicBezTo>
                    <a:pt x="100" y="126"/>
                    <a:pt x="107" y="133"/>
                    <a:pt x="116" y="133"/>
                  </a:cubicBezTo>
                  <a:lnTo>
                    <a:pt x="116" y="133"/>
                  </a:lnTo>
                  <a:lnTo>
                    <a:pt x="418" y="133"/>
                  </a:lnTo>
                  <a:lnTo>
                    <a:pt x="418" y="133"/>
                  </a:lnTo>
                  <a:cubicBezTo>
                    <a:pt x="428" y="133"/>
                    <a:pt x="435" y="126"/>
                    <a:pt x="435" y="117"/>
                  </a:cubicBezTo>
                  <a:cubicBezTo>
                    <a:pt x="435" y="107"/>
                    <a:pt x="428" y="100"/>
                    <a:pt x="418" y="100"/>
                  </a:cubicBezTo>
                  <a:close/>
                  <a:moveTo>
                    <a:pt x="502" y="317"/>
                  </a:moveTo>
                  <a:lnTo>
                    <a:pt x="502" y="317"/>
                  </a:lnTo>
                  <a:lnTo>
                    <a:pt x="502" y="317"/>
                  </a:lnTo>
                  <a:lnTo>
                    <a:pt x="502" y="317"/>
                  </a:lnTo>
                  <a:cubicBezTo>
                    <a:pt x="502" y="336"/>
                    <a:pt x="487" y="351"/>
                    <a:pt x="468" y="351"/>
                  </a:cubicBezTo>
                  <a:lnTo>
                    <a:pt x="468" y="351"/>
                  </a:lnTo>
                  <a:lnTo>
                    <a:pt x="275" y="351"/>
                  </a:lnTo>
                  <a:lnTo>
                    <a:pt x="164" y="450"/>
                  </a:lnTo>
                  <a:lnTo>
                    <a:pt x="164" y="450"/>
                  </a:lnTo>
                  <a:cubicBezTo>
                    <a:pt x="145" y="473"/>
                    <a:pt x="150" y="412"/>
                    <a:pt x="150" y="385"/>
                  </a:cubicBezTo>
                  <a:lnTo>
                    <a:pt x="150" y="385"/>
                  </a:lnTo>
                  <a:lnTo>
                    <a:pt x="150" y="385"/>
                  </a:lnTo>
                  <a:lnTo>
                    <a:pt x="150" y="351"/>
                  </a:lnTo>
                  <a:lnTo>
                    <a:pt x="67" y="351"/>
                  </a:lnTo>
                  <a:lnTo>
                    <a:pt x="67" y="351"/>
                  </a:lnTo>
                  <a:cubicBezTo>
                    <a:pt x="48" y="351"/>
                    <a:pt x="33" y="336"/>
                    <a:pt x="33" y="317"/>
                  </a:cubicBezTo>
                  <a:lnTo>
                    <a:pt x="33" y="317"/>
                  </a:lnTo>
                  <a:lnTo>
                    <a:pt x="33" y="66"/>
                  </a:lnTo>
                  <a:lnTo>
                    <a:pt x="33" y="66"/>
                  </a:lnTo>
                  <a:cubicBezTo>
                    <a:pt x="33" y="48"/>
                    <a:pt x="48" y="33"/>
                    <a:pt x="67" y="33"/>
                  </a:cubicBezTo>
                  <a:lnTo>
                    <a:pt x="67" y="33"/>
                  </a:lnTo>
                  <a:lnTo>
                    <a:pt x="468" y="33"/>
                  </a:lnTo>
                  <a:lnTo>
                    <a:pt x="468" y="33"/>
                  </a:lnTo>
                  <a:cubicBezTo>
                    <a:pt x="487" y="33"/>
                    <a:pt x="502" y="48"/>
                    <a:pt x="502" y="66"/>
                  </a:cubicBezTo>
                  <a:lnTo>
                    <a:pt x="502" y="66"/>
                  </a:lnTo>
                  <a:lnTo>
                    <a:pt x="502" y="317"/>
                  </a:lnTo>
                  <a:close/>
                  <a:moveTo>
                    <a:pt x="485" y="0"/>
                  </a:moveTo>
                  <a:lnTo>
                    <a:pt x="485" y="0"/>
                  </a:lnTo>
                  <a:lnTo>
                    <a:pt x="485" y="0"/>
                  </a:lnTo>
                  <a:lnTo>
                    <a:pt x="50" y="0"/>
                  </a:lnTo>
                  <a:lnTo>
                    <a:pt x="50" y="0"/>
                  </a:lnTo>
                  <a:cubicBezTo>
                    <a:pt x="22" y="0"/>
                    <a:pt x="0" y="22"/>
                    <a:pt x="0" y="49"/>
                  </a:cubicBezTo>
                  <a:lnTo>
                    <a:pt x="0" y="49"/>
                  </a:lnTo>
                  <a:lnTo>
                    <a:pt x="0" y="334"/>
                  </a:lnTo>
                  <a:lnTo>
                    <a:pt x="0" y="334"/>
                  </a:lnTo>
                  <a:cubicBezTo>
                    <a:pt x="0" y="362"/>
                    <a:pt x="22" y="385"/>
                    <a:pt x="50" y="385"/>
                  </a:cubicBezTo>
                  <a:lnTo>
                    <a:pt x="50" y="385"/>
                  </a:lnTo>
                  <a:lnTo>
                    <a:pt x="116" y="385"/>
                  </a:lnTo>
                  <a:lnTo>
                    <a:pt x="116" y="456"/>
                  </a:lnTo>
                  <a:lnTo>
                    <a:pt x="116" y="456"/>
                  </a:lnTo>
                  <a:cubicBezTo>
                    <a:pt x="121" y="476"/>
                    <a:pt x="146" y="501"/>
                    <a:pt x="185" y="475"/>
                  </a:cubicBezTo>
                  <a:lnTo>
                    <a:pt x="185" y="475"/>
                  </a:lnTo>
                  <a:lnTo>
                    <a:pt x="286" y="385"/>
                  </a:lnTo>
                  <a:lnTo>
                    <a:pt x="485" y="385"/>
                  </a:lnTo>
                  <a:lnTo>
                    <a:pt x="485" y="385"/>
                  </a:lnTo>
                  <a:cubicBezTo>
                    <a:pt x="513" y="385"/>
                    <a:pt x="535" y="362"/>
                    <a:pt x="535" y="334"/>
                  </a:cubicBezTo>
                  <a:lnTo>
                    <a:pt x="535" y="334"/>
                  </a:lnTo>
                  <a:lnTo>
                    <a:pt x="535" y="49"/>
                  </a:lnTo>
                  <a:lnTo>
                    <a:pt x="535" y="49"/>
                  </a:lnTo>
                  <a:cubicBezTo>
                    <a:pt x="535" y="22"/>
                    <a:pt x="513" y="0"/>
                    <a:pt x="485" y="0"/>
                  </a:cubicBezTo>
                  <a:close/>
                  <a:moveTo>
                    <a:pt x="301" y="234"/>
                  </a:moveTo>
                  <a:lnTo>
                    <a:pt x="301" y="234"/>
                  </a:lnTo>
                  <a:lnTo>
                    <a:pt x="301" y="234"/>
                  </a:lnTo>
                  <a:lnTo>
                    <a:pt x="116" y="234"/>
                  </a:lnTo>
                  <a:lnTo>
                    <a:pt x="116" y="234"/>
                  </a:lnTo>
                  <a:cubicBezTo>
                    <a:pt x="107" y="234"/>
                    <a:pt x="100" y="242"/>
                    <a:pt x="100" y="251"/>
                  </a:cubicBezTo>
                  <a:cubicBezTo>
                    <a:pt x="100" y="261"/>
                    <a:pt x="107" y="268"/>
                    <a:pt x="116" y="268"/>
                  </a:cubicBezTo>
                  <a:lnTo>
                    <a:pt x="116" y="268"/>
                  </a:lnTo>
                  <a:lnTo>
                    <a:pt x="301" y="268"/>
                  </a:lnTo>
                  <a:lnTo>
                    <a:pt x="301" y="268"/>
                  </a:lnTo>
                  <a:cubicBezTo>
                    <a:pt x="310" y="268"/>
                    <a:pt x="318" y="261"/>
                    <a:pt x="318" y="251"/>
                  </a:cubicBezTo>
                  <a:cubicBezTo>
                    <a:pt x="318" y="242"/>
                    <a:pt x="310" y="234"/>
                    <a:pt x="301" y="234"/>
                  </a:cubicBezTo>
                  <a:close/>
                  <a:moveTo>
                    <a:pt x="418" y="167"/>
                  </a:moveTo>
                  <a:lnTo>
                    <a:pt x="418" y="167"/>
                  </a:lnTo>
                  <a:lnTo>
                    <a:pt x="418" y="167"/>
                  </a:lnTo>
                  <a:lnTo>
                    <a:pt x="116" y="167"/>
                  </a:lnTo>
                  <a:lnTo>
                    <a:pt x="116" y="167"/>
                  </a:lnTo>
                  <a:cubicBezTo>
                    <a:pt x="107" y="167"/>
                    <a:pt x="100" y="175"/>
                    <a:pt x="100" y="184"/>
                  </a:cubicBezTo>
                  <a:cubicBezTo>
                    <a:pt x="100" y="193"/>
                    <a:pt x="107" y="201"/>
                    <a:pt x="116" y="201"/>
                  </a:cubicBezTo>
                  <a:lnTo>
                    <a:pt x="116" y="201"/>
                  </a:lnTo>
                  <a:lnTo>
                    <a:pt x="418" y="201"/>
                  </a:lnTo>
                  <a:lnTo>
                    <a:pt x="418" y="201"/>
                  </a:lnTo>
                  <a:cubicBezTo>
                    <a:pt x="428" y="201"/>
                    <a:pt x="435" y="193"/>
                    <a:pt x="435" y="184"/>
                  </a:cubicBezTo>
                  <a:cubicBezTo>
                    <a:pt x="435" y="175"/>
                    <a:pt x="428" y="167"/>
                    <a:pt x="418" y="1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35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稻壳儿榴莲果果"/>
          <p:cNvSpPr/>
          <p:nvPr/>
        </p:nvSpPr>
        <p:spPr>
          <a:xfrm>
            <a:off x="719455" y="1511300"/>
            <a:ext cx="4857115" cy="2949575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7405" y="1600200"/>
            <a:ext cx="469201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    </a:t>
            </a:r>
            <a:r>
              <a:rPr lang="en-US" altLang="zh-CN" sz="1600" b="1" dirty="0" smtClean="0">
                <a:latin typeface="微软雅黑" pitchFamily="34" charset="-122"/>
                <a:ea typeface="微软雅黑" pitchFamily="34" charset="-122"/>
              </a:rPr>
              <a:t>【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基本案情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】</a:t>
            </a:r>
          </a:p>
          <a:p>
            <a:r>
              <a:rPr lang="en-US" altLang="zh-CN" sz="9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900" dirty="0" smtClean="0">
                <a:latin typeface="微软雅黑" pitchFamily="34" charset="-122"/>
                <a:ea typeface="微软雅黑" pitchFamily="34" charset="-122"/>
              </a:rPr>
              <a:t>           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被告人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齐某，男，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1969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月出生，原系某县某小学班主任。</a:t>
            </a:r>
          </a:p>
          <a:p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     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 2011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年夏天至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2012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月，被告人齐某在担任班主任期间，利用午休、晚自习及宿舍查寝等机会，在学校办公室、教室、洗澡堂、无人的宿舍等处多次对被害女童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A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岁）、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B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岁）实施奸淫、猥亵，并以带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A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女童外出看病为由，将其带回家中强奸。齐某还在女生集体宿舍等地多次猥亵被害女童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C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11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岁）、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D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11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岁）、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E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岁），猥亵被害女童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F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11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岁）、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G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11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岁）各一次。</a:t>
            </a:r>
          </a:p>
        </p:txBody>
      </p:sp>
      <p:sp>
        <p:nvSpPr>
          <p:cNvPr id="3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警惕走上职务违法犯罪的道路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88330" y="1525905"/>
            <a:ext cx="3060065" cy="2943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 dirty="0">
                <a:latin typeface="微软雅黑" pitchFamily="34" charset="-122"/>
                <a:ea typeface="微软雅黑" pitchFamily="34" charset="-122"/>
              </a:rPr>
              <a:t>【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终审判决</a:t>
            </a: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】</a:t>
            </a:r>
            <a:endParaRPr lang="en-US" altLang="zh-CN" sz="1200" b="1" dirty="0" smtClean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200" b="1" dirty="0">
              <a:latin typeface="微软雅黑" pitchFamily="34" charset="-122"/>
              <a:ea typeface="微软雅黑" pitchFamily="34" charset="-122"/>
            </a:endParaRPr>
          </a:p>
          <a:p>
            <a:pPr fontAlgn="auto">
              <a:lnSpc>
                <a:spcPts val="2660"/>
              </a:lnSpc>
            </a:pP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2018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7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27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日，最高人民法院作出终审判决，认定原审被告人齐某犯强奸罪，判处无期徒刑，剥夺政治权利终身；犯猥亵儿童罪，判处有期徒刑十年；决定执行无期徒刑，剥夺政治权利终身。</a:t>
            </a:r>
          </a:p>
        </p:txBody>
      </p:sp>
      <p:sp>
        <p:nvSpPr>
          <p:cNvPr id="4" name="TextBox 54"/>
          <p:cNvSpPr txBox="1"/>
          <p:nvPr/>
        </p:nvSpPr>
        <p:spPr>
          <a:xfrm>
            <a:off x="688546" y="988301"/>
            <a:ext cx="59146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marL="0" indent="0" algn="ctr">
              <a:buFontTx/>
              <a:buNone/>
              <a:defRPr sz="2800" b="0">
                <a:solidFill>
                  <a:schemeClr val="bg2"/>
                </a:solidFill>
                <a:latin typeface="方正特雅宋_GBK" panose="02000000000000000000" pitchFamily="2" charset="-122"/>
                <a:ea typeface="方正特雅宋_GBK" panose="02000000000000000000" pitchFamily="2" charset="-122"/>
                <a:cs typeface="+mj-cs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2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“一号检察建议”</a:t>
            </a:r>
            <a:r>
              <a:rPr lang="zh-CN" altLang="en-US" sz="2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5" grpId="0"/>
      <p:bldP spid="4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稻壳儿榴莲果果"/>
          <p:cNvSpPr/>
          <p:nvPr/>
        </p:nvSpPr>
        <p:spPr>
          <a:xfrm>
            <a:off x="511810" y="1492250"/>
            <a:ext cx="8236585" cy="3255645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" t="4007" r="6028" b="4851"/>
          <a:stretch>
            <a:fillRect/>
          </a:stretch>
        </p:blipFill>
        <p:spPr>
          <a:xfrm>
            <a:off x="6624320" y="1636395"/>
            <a:ext cx="1899285" cy="29229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71875" y="1651635"/>
            <a:ext cx="3052445" cy="2989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2260"/>
              </a:lnSpc>
            </a:pPr>
            <a:r>
              <a:rPr lang="en-US" altLang="zh-CN" sz="2000" dirty="0">
                <a:solidFill>
                  <a:schemeClr val="accent2"/>
                </a:solidFill>
                <a:latin typeface="+mj-ea"/>
              </a:rPr>
              <a:t> </a:t>
            </a:r>
            <a:r>
              <a:rPr lang="en-US" altLang="zh-CN" sz="2000" dirty="0" smtClean="0">
                <a:solidFill>
                  <a:schemeClr val="accent2"/>
                </a:solidFill>
                <a:latin typeface="+mj-ea"/>
              </a:rPr>
              <a:t>   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2018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19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日，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最高检向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教育部发送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中华人民共和国最高人民检察院检察建议书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。这是最高检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针对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校园安全管理规定执行不严格、教职员工队伍管理不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到位，以及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儿童和学生法治教育、预防性侵害教育缺位等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问题，首次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以最高检名义发出的检察建议。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85" y="1636395"/>
            <a:ext cx="2724785" cy="1804035"/>
          </a:xfrm>
          <a:prstGeom prst="rect">
            <a:avLst/>
          </a:prstGeom>
        </p:spPr>
      </p:pic>
      <p:sp>
        <p:nvSpPr>
          <p:cNvPr id="3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警惕走上职务违法犯罪的道路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3085" y="3503930"/>
            <a:ext cx="30803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    </a:t>
            </a:r>
            <a:r>
              <a:rPr lang="en-US" altLang="zh-CN" sz="1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2018</a:t>
            </a:r>
            <a:r>
              <a:rPr lang="zh-CN" altLang="en-US" sz="1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年</a:t>
            </a:r>
            <a:r>
              <a:rPr lang="en-US" altLang="zh-CN" sz="1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6</a:t>
            </a:r>
            <a:r>
              <a:rPr lang="zh-CN" altLang="en-US" sz="1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月</a:t>
            </a:r>
            <a:r>
              <a:rPr lang="en-US" altLang="zh-CN" sz="1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11</a:t>
            </a:r>
            <a:r>
              <a:rPr lang="zh-CN" altLang="en-US" sz="1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日，因为本案，张军检察长首次依法列席最高人民法院审委会会议，会议由最高人民法院院长、首席大法官周强主持，最高人民法院</a:t>
            </a:r>
            <a:r>
              <a:rPr lang="en-US" altLang="zh-CN" sz="1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17</a:t>
            </a:r>
            <a:r>
              <a:rPr lang="zh-CN" altLang="en-US" sz="14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位审委会委员悉数出席。</a:t>
            </a:r>
          </a:p>
        </p:txBody>
      </p:sp>
      <p:sp>
        <p:nvSpPr>
          <p:cNvPr id="4" name="TextBox 54"/>
          <p:cNvSpPr txBox="1"/>
          <p:nvPr/>
        </p:nvSpPr>
        <p:spPr>
          <a:xfrm>
            <a:off x="688546" y="988301"/>
            <a:ext cx="59146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marL="0" indent="0" algn="ctr">
              <a:buFontTx/>
              <a:buNone/>
              <a:defRPr sz="2800" b="0">
                <a:solidFill>
                  <a:schemeClr val="bg2"/>
                </a:solidFill>
                <a:latin typeface="方正特雅宋_GBK" panose="02000000000000000000" pitchFamily="2" charset="-122"/>
                <a:ea typeface="方正特雅宋_GBK" panose="02000000000000000000" pitchFamily="2" charset="-122"/>
                <a:cs typeface="+mj-cs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20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“一号检察建议”</a:t>
            </a:r>
            <a:r>
              <a:rPr lang="zh-CN" altLang="en-US" sz="24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9" grpId="0" build="allAtOnce"/>
      <p:bldP spid="4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" y="0"/>
            <a:ext cx="9141291" cy="5145088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4" name="矩形 3"/>
          <p:cNvSpPr/>
          <p:nvPr/>
        </p:nvSpPr>
        <p:spPr>
          <a:xfrm>
            <a:off x="0" y="2584164"/>
            <a:ext cx="1980000" cy="900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六边形 4"/>
          <p:cNvSpPr/>
          <p:nvPr/>
        </p:nvSpPr>
        <p:spPr>
          <a:xfrm>
            <a:off x="2051720" y="1937130"/>
            <a:ext cx="1584176" cy="1366092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 smtClean="0"/>
              <a:t>02</a:t>
            </a:r>
            <a:endParaRPr lang="zh-CN" altLang="en-US" sz="6600" b="1" dirty="0"/>
          </a:p>
        </p:txBody>
      </p:sp>
      <p:sp>
        <p:nvSpPr>
          <p:cNvPr id="7" name="矩形 6"/>
          <p:cNvSpPr/>
          <p:nvPr/>
        </p:nvSpPr>
        <p:spPr>
          <a:xfrm>
            <a:off x="3779912" y="2584164"/>
            <a:ext cx="5364088" cy="900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815916" y="2049324"/>
            <a:ext cx="3379451" cy="52322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博学审问  慎思笃行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36336" y="2851937"/>
            <a:ext cx="3078480" cy="460375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教师核心素养培育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IMG_256"/>
          <p:cNvPicPr>
            <a:picLocks noGrp="1" noChangeAspect="1"/>
          </p:cNvPicPr>
          <p:nvPr>
            <p:ph idx="1"/>
          </p:nvPr>
        </p:nvPicPr>
        <p:blipFill>
          <a:blip r:embed="rId3"/>
          <a:srcRect r="1223" b="2063"/>
          <a:stretch>
            <a:fillRect/>
          </a:stretch>
        </p:blipFill>
        <p:spPr>
          <a:xfrm>
            <a:off x="248920" y="1894205"/>
            <a:ext cx="2667635" cy="2677795"/>
          </a:xfrm>
          <a:prstGeom prst="rect">
            <a:avLst/>
          </a:prstGeom>
          <a:ln w="9525">
            <a:noFill/>
          </a:ln>
          <a:effectLst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480" y="1894205"/>
            <a:ext cx="1417320" cy="796766"/>
          </a:xfrm>
          <a:prstGeom prst="rect">
            <a:avLst/>
          </a:prstGeom>
          <a:effectLst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4195" y="2833846"/>
            <a:ext cx="1417320" cy="797719"/>
          </a:xfrm>
          <a:prstGeom prst="rect">
            <a:avLst/>
          </a:prstGeom>
          <a:effectLst/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4195" y="3770630"/>
            <a:ext cx="1423035" cy="801053"/>
          </a:xfrm>
          <a:prstGeom prst="rect">
            <a:avLst/>
          </a:prstGeom>
          <a:effectLst/>
        </p:spPr>
      </p:pic>
      <p:sp>
        <p:nvSpPr>
          <p:cNvPr id="34" name="文本框 33"/>
          <p:cNvSpPr txBox="1"/>
          <p:nvPr/>
        </p:nvSpPr>
        <p:spPr>
          <a:xfrm>
            <a:off x="3738245" y="2423160"/>
            <a:ext cx="76327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45</a:t>
            </a:r>
            <a:r>
              <a:rPr lang="zh-CN" altLang="en-US" sz="1500" b="1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年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802380" y="3332480"/>
            <a:ext cx="699135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10</a:t>
            </a:r>
            <a:r>
              <a:rPr lang="zh-CN" altLang="en-US" sz="1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年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846195" y="4198620"/>
            <a:ext cx="65532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2</a:t>
            </a:r>
            <a:r>
              <a:rPr lang="zh-CN" altLang="en-US" sz="1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年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rcRect t="3748"/>
          <a:stretch>
            <a:fillRect/>
          </a:stretch>
        </p:blipFill>
        <p:spPr>
          <a:xfrm>
            <a:off x="4653915" y="1894840"/>
            <a:ext cx="1976755" cy="2677160"/>
          </a:xfrm>
          <a:prstGeom prst="rect">
            <a:avLst/>
          </a:prstGeom>
          <a:effectLst/>
        </p:spPr>
      </p:pic>
      <p:sp>
        <p:nvSpPr>
          <p:cNvPr id="12" name="矩形 11"/>
          <p:cNvSpPr/>
          <p:nvPr/>
        </p:nvSpPr>
        <p:spPr>
          <a:xfrm>
            <a:off x="6751796" y="1894681"/>
            <a:ext cx="2215991" cy="267747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754336" y="2139950"/>
            <a:ext cx="2265521" cy="189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b="1" dirty="0">
              <a:solidFill>
                <a:schemeClr val="accent2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</a:rPr>
              <a:t>学习方式三变化</a:t>
            </a:r>
            <a:endParaRPr lang="zh-CN" altLang="en-US" b="1" dirty="0">
              <a:solidFill>
                <a:schemeClr val="accent2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1350" dirty="0">
              <a:solidFill>
                <a:schemeClr val="bg1">
                  <a:lumMod val="8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指向性学习</a:t>
            </a:r>
            <a:r>
              <a:rPr lang="en-US" altLang="zh-CN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跨界式学习</a:t>
            </a:r>
          </a:p>
          <a:p>
            <a:pPr fontAlgn="auto">
              <a:lnSpc>
                <a:spcPct val="150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整体化学习</a:t>
            </a:r>
            <a:r>
              <a:rPr lang="en-US" altLang="zh-CN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碎片化学习</a:t>
            </a:r>
          </a:p>
          <a:p>
            <a:pPr fontAlgn="auto">
              <a:lnSpc>
                <a:spcPct val="150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阶段性学习</a:t>
            </a:r>
            <a:r>
              <a:rPr lang="en-US" altLang="zh-CN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终身式学习</a:t>
            </a:r>
          </a:p>
        </p:txBody>
      </p:sp>
      <p:sp>
        <p:nvSpPr>
          <p:cNvPr id="13" name="Title 6"/>
          <p:cNvSpPr txBox="1"/>
          <p:nvPr>
            <p:custDataLst>
              <p:tags r:id="rId1"/>
            </p:custDataLst>
          </p:nvPr>
        </p:nvSpPr>
        <p:spPr>
          <a:xfrm>
            <a:off x="579120" y="1268730"/>
            <a:ext cx="8230235" cy="46799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54000" tIns="27000" rIns="54000" bIns="270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800" spc="5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“互联网+”为特点的学习型社会，人类每天获得的资讯都堪比星辰大海</a:t>
            </a:r>
          </a:p>
        </p:txBody>
      </p:sp>
      <p:sp>
        <p:nvSpPr>
          <p:cNvPr id="4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核心素养时代来临：我们理解了吗？</a:t>
            </a:r>
            <a:r>
              <a:rPr lang="en-US" alt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18535" y="1260475"/>
            <a:ext cx="1946910" cy="2596515"/>
          </a:xfrm>
          <a:prstGeom prst="rect">
            <a:avLst/>
          </a:prstGeom>
        </p:spPr>
      </p:pic>
      <p:sp>
        <p:nvSpPr>
          <p:cNvPr id="21" name="Title 6"/>
          <p:cNvSpPr txBox="1"/>
          <p:nvPr>
            <p:custDataLst>
              <p:tags r:id="rId1"/>
            </p:custDataLst>
          </p:nvPr>
        </p:nvSpPr>
        <p:spPr>
          <a:xfrm>
            <a:off x="431800" y="3976370"/>
            <a:ext cx="8230235" cy="81978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54000" tIns="27000" rIns="54000" bIns="270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800" spc="5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第四次工业革命正将数字技术、物理技术、生物技术三者有机融合，</a:t>
            </a:r>
          </a:p>
          <a:p>
            <a:pPr marL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800" spc="5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它的发展速度将更快、影响范围将更广、扩展程度将更深。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770" y="1250950"/>
            <a:ext cx="3244850" cy="26060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075" y="1268730"/>
            <a:ext cx="3112770" cy="2584450"/>
          </a:xfrm>
          <a:prstGeom prst="rect">
            <a:avLst/>
          </a:prstGeom>
        </p:spPr>
      </p:pic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核心素养时代来临：我们理解了吗？</a:t>
            </a:r>
            <a:r>
              <a:rPr lang="en-US" alt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1005" y="1528604"/>
            <a:ext cx="2539841" cy="15644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906" y="1528128"/>
            <a:ext cx="2799874" cy="156495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840" y="1528604"/>
            <a:ext cx="2703195" cy="1564958"/>
          </a:xfrm>
          <a:prstGeom prst="rect">
            <a:avLst/>
          </a:prstGeom>
        </p:spPr>
      </p:pic>
      <p:sp>
        <p:nvSpPr>
          <p:cNvPr id="21" name="Title 6"/>
          <p:cNvSpPr txBox="1"/>
          <p:nvPr>
            <p:custDataLst>
              <p:tags r:id="rId1"/>
            </p:custDataLst>
          </p:nvPr>
        </p:nvSpPr>
        <p:spPr>
          <a:xfrm>
            <a:off x="395339" y="3976273"/>
            <a:ext cx="8230051" cy="129544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54000" tIns="27000" rIns="54000" bIns="270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800" spc="5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人工智能时代的人类如何才能拥有独特、不可替代的价值和作用，</a:t>
            </a:r>
          </a:p>
          <a:p>
            <a:pPr marL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800" spc="5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如何才能维护自身的地位和尊严？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925830" y="3271520"/>
            <a:ext cx="13525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33364B"/>
                </a:solidFill>
                <a:latin typeface="微软雅黑" pitchFamily="34" charset="-122"/>
                <a:ea typeface="微软雅黑" pitchFamily="34" charset="-122"/>
              </a:rPr>
              <a:t>无人驾驶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687604" y="3271520"/>
            <a:ext cx="154447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33364B"/>
                </a:solidFill>
                <a:latin typeface="微软雅黑" pitchFamily="34" charset="-122"/>
                <a:ea typeface="微软雅黑" pitchFamily="34" charset="-122"/>
              </a:rPr>
              <a:t>智能流水线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641465" y="3199130"/>
            <a:ext cx="154447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33364B"/>
                </a:solidFill>
                <a:latin typeface="微软雅黑" pitchFamily="34" charset="-122"/>
                <a:ea typeface="微软雅黑" pitchFamily="34" charset="-122"/>
              </a:rPr>
              <a:t>慕课课程</a:t>
            </a:r>
          </a:p>
        </p:txBody>
      </p:sp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核心素养时代来临：我们理解了吗？</a:t>
            </a:r>
            <a:r>
              <a:rPr lang="en-US" alt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/>
          <p:cNvSpPr/>
          <p:nvPr/>
        </p:nvSpPr>
        <p:spPr>
          <a:xfrm>
            <a:off x="1113949" y="1656556"/>
            <a:ext cx="7074218" cy="1866424"/>
          </a:xfrm>
          <a:prstGeom prst="rect">
            <a:avLst/>
          </a:prstGeom>
          <a:blipFill>
            <a:blip r:embed="rId2" cstate="print"/>
            <a:srcRect/>
            <a:stretch>
              <a:fillRect b="-6667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2"/>
          <p:cNvSpPr txBox="1"/>
          <p:nvPr/>
        </p:nvSpPr>
        <p:spPr>
          <a:xfrm>
            <a:off x="477202" y="3633195"/>
            <a:ext cx="8189761" cy="1243330"/>
          </a:xfrm>
          <a:prstGeom prst="rect">
            <a:avLst/>
          </a:prstGeom>
        </p:spPr>
        <p:txBody>
          <a:bodyPr vert="horz" wrap="square" lIns="0" tIns="13331" rIns="0" bIns="0" rtlCol="0">
            <a:spAutoFit/>
          </a:bodyPr>
          <a:lstStyle/>
          <a:p>
            <a:pPr marL="12700" marR="5080">
              <a:spcBef>
                <a:spcPts val="0"/>
              </a:spcBef>
              <a:buSzPct val="85000"/>
              <a:tabLst>
                <a:tab pos="241935" algn="l"/>
              </a:tabLst>
            </a:pPr>
            <a:r>
              <a:rPr lang="en-US" sz="2000" dirty="0" smtClean="0">
                <a:latin typeface="黑体" pitchFamily="49" charset="-122"/>
                <a:cs typeface="黑体" pitchFamily="49" charset="-122"/>
              </a:rPr>
              <a:t>    </a:t>
            </a:r>
            <a:r>
              <a:rPr sz="2000" dirty="0">
                <a:latin typeface="+mn-ea"/>
                <a:ea typeface="+mn-ea"/>
              </a:rPr>
              <a:t>为适应全球化知识经济时代、国际人才培养战略、个体发展等全方位的挑战，自20世纪末21世纪初以来，三个国际组织、</a:t>
            </a:r>
            <a:r>
              <a:rPr sz="2000" dirty="0" smtClean="0">
                <a:latin typeface="+mn-ea"/>
                <a:ea typeface="+mn-ea"/>
              </a:rPr>
              <a:t>数十个国家和地区均提出</a:t>
            </a:r>
            <a:r>
              <a:rPr lang="zh-CN" altLang="en-US" sz="2000" dirty="0" smtClean="0">
                <a:latin typeface="+mn-ea"/>
                <a:ea typeface="+mn-ea"/>
              </a:rPr>
              <a:t>了</a:t>
            </a:r>
            <a:r>
              <a:rPr sz="2000" dirty="0" smtClean="0">
                <a:latin typeface="+mn-ea"/>
                <a:ea typeface="+mn-ea"/>
              </a:rPr>
              <a:t>学生核心素养的框架体系</a:t>
            </a:r>
            <a:r>
              <a:rPr sz="2000" dirty="0">
                <a:latin typeface="+mn-ea"/>
                <a:ea typeface="+mn-ea"/>
              </a:rPr>
              <a:t>，</a:t>
            </a:r>
            <a:r>
              <a:rPr sz="2000" dirty="0" smtClean="0">
                <a:latin typeface="+mn-ea"/>
                <a:ea typeface="+mn-ea"/>
              </a:rPr>
              <a:t>主要发达国家已把核心素养纳入政策法规</a:t>
            </a:r>
            <a:r>
              <a:rPr sz="2000" dirty="0">
                <a:latin typeface="+mn-ea"/>
                <a:ea typeface="+mn-ea"/>
              </a:rPr>
              <a:t>，“核心素养”被认为是21世纪人才培养的DNA。</a:t>
            </a:r>
          </a:p>
        </p:txBody>
      </p:sp>
      <p:sp>
        <p:nvSpPr>
          <p:cNvPr id="65" name="TextBox 57"/>
          <p:cNvSpPr txBox="1"/>
          <p:nvPr/>
        </p:nvSpPr>
        <p:spPr>
          <a:xfrm>
            <a:off x="791528" y="1060291"/>
            <a:ext cx="7543324" cy="345440"/>
          </a:xfrm>
          <a:prstGeom prst="rect">
            <a:avLst/>
          </a:prstGeom>
          <a:noFill/>
          <a:ln w="9525">
            <a:noFill/>
          </a:ln>
        </p:spPr>
        <p:txBody>
          <a:bodyPr wrap="square" lIns="68589" tIns="34294" rIns="68589" bIns="34294" anchor="t">
            <a:spAutoFit/>
          </a:bodyPr>
          <a:lstStyle/>
          <a:p>
            <a:pPr algn="ctr" fontAlgn="auto">
              <a:lnSpc>
                <a:spcPct val="100000"/>
              </a:lnSpc>
            </a:pPr>
            <a:r>
              <a:rPr lang="en-US" altLang="zh-CN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+mn-ea"/>
              </a:rPr>
              <a:t>21</a:t>
            </a:r>
            <a:r>
              <a:rPr lang="zh-CN" altLang="en-US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+mn-ea"/>
              </a:rPr>
              <a:t>世纪以来国际历史教育变革趋势</a:t>
            </a:r>
          </a:p>
        </p:txBody>
      </p:sp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核心素养时代来临：我们理解了吗？</a:t>
            </a:r>
            <a:r>
              <a:rPr lang="en-US" alt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核心素养时代来临：我们理解了吗？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904282" y="1938951"/>
            <a:ext cx="634197" cy="2266615"/>
            <a:chOff x="2644154" y="1737427"/>
            <a:chExt cx="669083" cy="2390754"/>
          </a:xfrm>
        </p:grpSpPr>
        <p:sp>
          <p:nvSpPr>
            <p:cNvPr id="78" name="Line 134"/>
            <p:cNvSpPr>
              <a:spLocks noChangeShapeType="1"/>
            </p:cNvSpPr>
            <p:nvPr/>
          </p:nvSpPr>
          <p:spPr bwMode="auto">
            <a:xfrm flipV="1">
              <a:off x="2647410" y="2095413"/>
              <a:ext cx="501938" cy="32962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9836" tIns="34918" rIns="69836" bIns="34918" numCol="1" anchor="t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60" ker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Gill Sans" panose="020B0502020104020203" charset="0"/>
              </a:endParaRPr>
            </a:p>
          </p:txBody>
        </p:sp>
        <p:cxnSp>
          <p:nvCxnSpPr>
            <p:cNvPr id="79" name="Straight Connector 48"/>
            <p:cNvCxnSpPr/>
            <p:nvPr/>
          </p:nvCxnSpPr>
          <p:spPr>
            <a:xfrm flipH="1" flipV="1">
              <a:off x="2644154" y="1737427"/>
              <a:ext cx="516473" cy="34744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80" name="Line 134"/>
            <p:cNvSpPr>
              <a:spLocks noChangeShapeType="1"/>
            </p:cNvSpPr>
            <p:nvPr/>
          </p:nvSpPr>
          <p:spPr bwMode="auto">
            <a:xfrm flipV="1">
              <a:off x="2647409" y="3405553"/>
              <a:ext cx="462619" cy="3664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9836" tIns="34918" rIns="69836" bIns="34918" numCol="1" anchor="t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60" ker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Gill Sans" panose="020B0502020104020203" charset="0"/>
              </a:endParaRPr>
            </a:p>
          </p:txBody>
        </p:sp>
        <p:cxnSp>
          <p:nvCxnSpPr>
            <p:cNvPr id="81" name="Straight Connector 40"/>
            <p:cNvCxnSpPr>
              <a:stCxn id="64" idx="2"/>
            </p:cNvCxnSpPr>
            <p:nvPr/>
          </p:nvCxnSpPr>
          <p:spPr>
            <a:xfrm flipH="1" flipV="1">
              <a:off x="2862457" y="3868315"/>
              <a:ext cx="450780" cy="259866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grpSp>
        <p:nvGrpSpPr>
          <p:cNvPr id="3" name="组合 2"/>
          <p:cNvGrpSpPr/>
          <p:nvPr/>
        </p:nvGrpSpPr>
        <p:grpSpPr>
          <a:xfrm>
            <a:off x="6138444" y="1954860"/>
            <a:ext cx="682156" cy="2247720"/>
            <a:chOff x="6131458" y="1754210"/>
            <a:chExt cx="719681" cy="2370825"/>
          </a:xfrm>
        </p:grpSpPr>
        <p:sp>
          <p:nvSpPr>
            <p:cNvPr id="74" name="Line 134"/>
            <p:cNvSpPr>
              <a:spLocks noChangeShapeType="1"/>
            </p:cNvSpPr>
            <p:nvPr/>
          </p:nvSpPr>
          <p:spPr bwMode="auto">
            <a:xfrm flipH="1" flipV="1">
              <a:off x="6142736" y="2095413"/>
              <a:ext cx="501938" cy="32962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9836" tIns="34918" rIns="69836" bIns="34918" numCol="1" anchor="t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60" ker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Gill Sans" panose="020B0502020104020203" charset="0"/>
              </a:endParaRPr>
            </a:p>
          </p:txBody>
        </p:sp>
        <p:cxnSp>
          <p:nvCxnSpPr>
            <p:cNvPr id="75" name="Straight Connector 180"/>
            <p:cNvCxnSpPr/>
            <p:nvPr/>
          </p:nvCxnSpPr>
          <p:spPr>
            <a:xfrm flipV="1">
              <a:off x="6131458" y="1754210"/>
              <a:ext cx="516473" cy="34744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76" name="Line 134"/>
            <p:cNvSpPr>
              <a:spLocks noChangeShapeType="1"/>
            </p:cNvSpPr>
            <p:nvPr/>
          </p:nvSpPr>
          <p:spPr bwMode="auto">
            <a:xfrm flipH="1" flipV="1">
              <a:off x="6161986" y="3381828"/>
              <a:ext cx="482687" cy="39019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9836" tIns="34918" rIns="69836" bIns="34918" numCol="1" anchor="t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60" ker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Gill Sans" panose="020B0502020104020203" charset="0"/>
              </a:endParaRPr>
            </a:p>
          </p:txBody>
        </p:sp>
        <p:cxnSp>
          <p:nvCxnSpPr>
            <p:cNvPr id="77" name="Straight Connector 182"/>
            <p:cNvCxnSpPr>
              <a:stCxn id="61" idx="6"/>
            </p:cNvCxnSpPr>
            <p:nvPr/>
          </p:nvCxnSpPr>
          <p:spPr>
            <a:xfrm flipV="1">
              <a:off x="6365195" y="3868314"/>
              <a:ext cx="485944" cy="256721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sp>
        <p:nvSpPr>
          <p:cNvPr id="4" name="文本框 46"/>
          <p:cNvSpPr txBox="1"/>
          <p:nvPr/>
        </p:nvSpPr>
        <p:spPr>
          <a:xfrm>
            <a:off x="895484" y="1647052"/>
            <a:ext cx="585470" cy="590550"/>
          </a:xfrm>
          <a:prstGeom prst="rect">
            <a:avLst/>
          </a:prstGeom>
          <a:noFill/>
        </p:spPr>
        <p:txBody>
          <a:bodyPr wrap="none" lIns="65007" tIns="32504" rIns="65007" bIns="32504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3415" dirty="0">
                <a:latin typeface="Agency FB" panose="020B0503020202020204" pitchFamily="34" charset="0"/>
                <a:cs typeface="Aharoni" panose="02010803020104030203" pitchFamily="2" charset="-79"/>
              </a:rPr>
              <a:t>01</a:t>
            </a:r>
            <a:endParaRPr lang="zh-CN" altLang="en-US" sz="3415" dirty="0">
              <a:latin typeface="Agency FB" panose="020B0503020202020204" pitchFamily="34" charset="0"/>
              <a:cs typeface="Aharoni" panose="02010803020104030203" pitchFamily="2" charset="-79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867649" y="2401032"/>
            <a:ext cx="611128" cy="1096932"/>
            <a:chOff x="3690210" y="2224819"/>
            <a:chExt cx="644745" cy="1157010"/>
          </a:xfrm>
        </p:grpSpPr>
        <p:cxnSp>
          <p:nvCxnSpPr>
            <p:cNvPr id="72" name="Straight Connector 42"/>
            <p:cNvCxnSpPr/>
            <p:nvPr/>
          </p:nvCxnSpPr>
          <p:spPr>
            <a:xfrm>
              <a:off x="3690210" y="2224819"/>
              <a:ext cx="630697" cy="362354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73" name="Straight Connector 43"/>
            <p:cNvCxnSpPr/>
            <p:nvPr/>
          </p:nvCxnSpPr>
          <p:spPr>
            <a:xfrm flipV="1">
              <a:off x="3708625" y="3086060"/>
              <a:ext cx="626330" cy="295769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grpSp>
        <p:nvGrpSpPr>
          <p:cNvPr id="6" name="组合 5"/>
          <p:cNvGrpSpPr/>
          <p:nvPr/>
        </p:nvGrpSpPr>
        <p:grpSpPr>
          <a:xfrm>
            <a:off x="5106789" y="2401034"/>
            <a:ext cx="611128" cy="1092928"/>
            <a:chOff x="4997513" y="2224819"/>
            <a:chExt cx="644745" cy="1152786"/>
          </a:xfrm>
        </p:grpSpPr>
        <p:cxnSp>
          <p:nvCxnSpPr>
            <p:cNvPr id="70" name="Straight Connector 56"/>
            <p:cNvCxnSpPr/>
            <p:nvPr/>
          </p:nvCxnSpPr>
          <p:spPr>
            <a:xfrm flipH="1">
              <a:off x="5011561" y="2224819"/>
              <a:ext cx="630697" cy="35813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71" name="Straight Connector 57"/>
            <p:cNvCxnSpPr/>
            <p:nvPr/>
          </p:nvCxnSpPr>
          <p:spPr>
            <a:xfrm flipH="1" flipV="1">
              <a:off x="4997513" y="3081836"/>
              <a:ext cx="626330" cy="295769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sp>
        <p:nvSpPr>
          <p:cNvPr id="7" name="Isosceles Triangle 14"/>
          <p:cNvSpPr/>
          <p:nvPr/>
        </p:nvSpPr>
        <p:spPr bwMode="auto">
          <a:xfrm rot="10800000">
            <a:off x="3299031" y="1358080"/>
            <a:ext cx="3006416" cy="897587"/>
          </a:xfrm>
          <a:prstGeom prst="triangle">
            <a:avLst/>
          </a:prstGeom>
          <a:blipFill dpi="0" rotWithShape="0">
            <a:blip r:embed="rId2" cstate="print"/>
            <a:srcRect/>
            <a:stretch>
              <a:fillRect l="-6644" t="-47101" r="-10242" b="-2304"/>
            </a:stretch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3091" tIns="46546" rIns="93091" bIns="46546" numCol="1" rtlCol="0" anchor="t" anchorCtr="0" compatLnSpc="1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defTabSz="1309370"/>
            <a:endParaRPr lang="en-US" sz="569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Gill Sans" panose="020B0502020104020203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064793" y="2252933"/>
            <a:ext cx="1437477" cy="143780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8" name="同心圆 6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Text" lastClr="000000"/>
                </a:solidFill>
                <a:latin typeface="Calibri" panose="020F0502020204030204"/>
                <a:ea typeface="宋体" pitchFamily="2" charset="-122"/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" lastClr="FFFFFF"/>
                </a:solidFill>
                <a:latin typeface="Calibri" panose="020F0502020204030204"/>
                <a:ea typeface="宋体" pitchFamily="2" charset="-122"/>
              </a:endParaRPr>
            </a:p>
          </p:txBody>
        </p:sp>
      </p:grpSp>
      <p:sp>
        <p:nvSpPr>
          <p:cNvPr id="9" name="椭圆 8"/>
          <p:cNvSpPr/>
          <p:nvPr/>
        </p:nvSpPr>
        <p:spPr>
          <a:xfrm>
            <a:off x="4267437" y="2474029"/>
            <a:ext cx="1003534" cy="1003761"/>
          </a:xfrm>
          <a:prstGeom prst="ellipse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  <a:effectLst>
            <a:innerShdw blurRad="368300" dist="254000">
              <a:prstClr val="black">
                <a:alpha val="2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77" tIns="43338" rIns="86677" bIns="43338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lt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lt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lt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lt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ctr"/>
            <a:endParaRPr lang="zh-CN" altLang="en-US" sz="1280"/>
          </a:p>
        </p:txBody>
      </p:sp>
      <p:grpSp>
        <p:nvGrpSpPr>
          <p:cNvPr id="10" name="组合 9"/>
          <p:cNvGrpSpPr/>
          <p:nvPr/>
        </p:nvGrpSpPr>
        <p:grpSpPr>
          <a:xfrm>
            <a:off x="3317718" y="2013418"/>
            <a:ext cx="581693" cy="581825"/>
            <a:chOff x="3029608" y="2044574"/>
            <a:chExt cx="613691" cy="613691"/>
          </a:xfrm>
          <a:solidFill>
            <a:schemeClr val="accent4"/>
          </a:solidFill>
        </p:grpSpPr>
        <p:sp>
          <p:nvSpPr>
            <p:cNvPr id="66" name="椭圆 65"/>
            <p:cNvSpPr/>
            <p:nvPr/>
          </p:nvSpPr>
          <p:spPr>
            <a:xfrm>
              <a:off x="3029608" y="2044574"/>
              <a:ext cx="613691" cy="613691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" lastClr="FFFFFF"/>
                </a:solidFill>
                <a:latin typeface="Calibri" panose="020F0502020204030204"/>
                <a:ea typeface="宋体" pitchFamily="2" charset="-122"/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3070159" y="2085975"/>
              <a:ext cx="524602" cy="52460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endParaRPr lang="zh-CN" altLang="en-US" sz="128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317718" y="3232527"/>
            <a:ext cx="581693" cy="581825"/>
            <a:chOff x="3029608" y="2044574"/>
            <a:chExt cx="613691" cy="613691"/>
          </a:xfrm>
          <a:solidFill>
            <a:schemeClr val="accent4"/>
          </a:solidFill>
        </p:grpSpPr>
        <p:sp>
          <p:nvSpPr>
            <p:cNvPr id="64" name="椭圆 63"/>
            <p:cNvSpPr/>
            <p:nvPr/>
          </p:nvSpPr>
          <p:spPr>
            <a:xfrm>
              <a:off x="3029608" y="2044574"/>
              <a:ext cx="613691" cy="613691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" lastClr="FFFFFF"/>
                </a:solidFill>
                <a:latin typeface="Calibri" panose="020F0502020204030204"/>
                <a:ea typeface="宋体" pitchFamily="2" charset="-122"/>
              </a:endParaRPr>
            </a:p>
          </p:txBody>
        </p:sp>
        <p:sp>
          <p:nvSpPr>
            <p:cNvPr id="65" name="椭圆 64"/>
            <p:cNvSpPr/>
            <p:nvPr/>
          </p:nvSpPr>
          <p:spPr>
            <a:xfrm>
              <a:off x="3070159" y="2085975"/>
              <a:ext cx="524602" cy="52460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endParaRPr lang="zh-CN" altLang="en-US" sz="128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674862" y="2013418"/>
            <a:ext cx="581693" cy="581825"/>
            <a:chOff x="3029608" y="2044574"/>
            <a:chExt cx="613691" cy="613691"/>
          </a:xfrm>
          <a:solidFill>
            <a:schemeClr val="accent4"/>
          </a:solidFill>
        </p:grpSpPr>
        <p:sp>
          <p:nvSpPr>
            <p:cNvPr id="62" name="椭圆 61"/>
            <p:cNvSpPr/>
            <p:nvPr/>
          </p:nvSpPr>
          <p:spPr>
            <a:xfrm>
              <a:off x="3029608" y="2044574"/>
              <a:ext cx="613691" cy="613691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" lastClr="FFFFFF"/>
                </a:solidFill>
                <a:latin typeface="Calibri" panose="020F0502020204030204"/>
                <a:ea typeface="宋体" pitchFamily="2" charset="-122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3070159" y="2085975"/>
              <a:ext cx="524602" cy="52460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endParaRPr lang="zh-CN" altLang="en-US" sz="1280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674862" y="3232527"/>
            <a:ext cx="581693" cy="581825"/>
            <a:chOff x="3029608" y="2044574"/>
            <a:chExt cx="613691" cy="613691"/>
          </a:xfrm>
          <a:solidFill>
            <a:schemeClr val="accent4"/>
          </a:solidFill>
        </p:grpSpPr>
        <p:sp>
          <p:nvSpPr>
            <p:cNvPr id="60" name="椭圆 59"/>
            <p:cNvSpPr/>
            <p:nvPr/>
          </p:nvSpPr>
          <p:spPr>
            <a:xfrm>
              <a:off x="3029608" y="2044574"/>
              <a:ext cx="613691" cy="613691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" lastClr="FFFFFF"/>
                </a:solidFill>
                <a:latin typeface="Calibri" panose="020F0502020204030204"/>
                <a:ea typeface="宋体" pitchFamily="2" charset="-122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3070159" y="2085975"/>
              <a:ext cx="524602" cy="52460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lt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endParaRPr lang="zh-CN" altLang="en-US" sz="1280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806384" y="1838927"/>
            <a:ext cx="231817" cy="231868"/>
            <a:chOff x="304800" y="673100"/>
            <a:chExt cx="4000500" cy="4000500"/>
          </a:xfrm>
          <a:effectLst>
            <a:outerShdw blurRad="139700" dist="152400" dir="8100000" sx="70000" sy="70000" algn="tr" rotWithShape="0">
              <a:prstClr val="black">
                <a:alpha val="66000"/>
              </a:prstClr>
            </a:outerShdw>
          </a:effectLst>
        </p:grpSpPr>
        <p:sp>
          <p:nvSpPr>
            <p:cNvPr id="58" name="同心圆 5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Text" lastClr="000000"/>
                </a:solidFill>
                <a:latin typeface="Calibri" panose="020F0502020204030204"/>
                <a:ea typeface="宋体" pitchFamily="2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" lastClr="FFFFFF"/>
                </a:solidFill>
                <a:latin typeface="Calibri" panose="020F0502020204030204"/>
                <a:ea typeface="宋体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806384" y="2465035"/>
            <a:ext cx="231817" cy="231868"/>
            <a:chOff x="304800" y="673100"/>
            <a:chExt cx="4000500" cy="4000500"/>
          </a:xfrm>
          <a:effectLst>
            <a:outerShdw blurRad="139700" dist="152400" dir="8100000" sx="70000" sy="70000" algn="tr" rotWithShape="0">
              <a:prstClr val="black">
                <a:alpha val="66000"/>
              </a:prstClr>
            </a:outerShdw>
          </a:effectLst>
        </p:grpSpPr>
        <p:sp>
          <p:nvSpPr>
            <p:cNvPr id="56" name="同心圆 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Text" lastClr="000000"/>
                </a:solidFill>
                <a:latin typeface="Calibri" panose="020F0502020204030204"/>
                <a:ea typeface="宋体" pitchFamily="2" charset="-122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" lastClr="FFFFFF"/>
                </a:solidFill>
                <a:latin typeface="Calibri" panose="020F0502020204030204"/>
                <a:ea typeface="宋体" pitchFamily="2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806384" y="3115225"/>
            <a:ext cx="231817" cy="231868"/>
            <a:chOff x="304800" y="673100"/>
            <a:chExt cx="4000500" cy="4000500"/>
          </a:xfrm>
          <a:effectLst>
            <a:outerShdw blurRad="139700" dist="152400" dir="8100000" sx="70000" sy="70000" algn="tr" rotWithShape="0">
              <a:prstClr val="black">
                <a:alpha val="66000"/>
              </a:prstClr>
            </a:outerShdw>
          </a:effectLst>
        </p:grpSpPr>
        <p:sp>
          <p:nvSpPr>
            <p:cNvPr id="54" name="同心圆 5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Text" lastClr="000000"/>
                </a:solidFill>
                <a:latin typeface="Calibri" panose="020F0502020204030204"/>
                <a:ea typeface="宋体" pitchFamily="2" charset="-122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" lastClr="FFFFFF"/>
                </a:solidFill>
                <a:latin typeface="Calibri" panose="020F0502020204030204"/>
                <a:ea typeface="宋体" pitchFamily="2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806384" y="3729293"/>
            <a:ext cx="231817" cy="231868"/>
            <a:chOff x="304800" y="673100"/>
            <a:chExt cx="4000500" cy="4000500"/>
          </a:xfrm>
          <a:effectLst>
            <a:outerShdw blurRad="139700" dist="152400" dir="8100000" sx="70000" sy="70000" algn="tr" rotWithShape="0">
              <a:prstClr val="black">
                <a:alpha val="66000"/>
              </a:prstClr>
            </a:outerShdw>
          </a:effectLst>
        </p:grpSpPr>
        <p:sp>
          <p:nvSpPr>
            <p:cNvPr id="52" name="同心圆 5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Text" lastClr="000000"/>
                </a:solidFill>
                <a:latin typeface="Calibri" panose="020F0502020204030204"/>
                <a:ea typeface="宋体" pitchFamily="2" charset="-122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" lastClr="FFFFFF"/>
                </a:solidFill>
                <a:latin typeface="Calibri" panose="020F0502020204030204"/>
                <a:ea typeface="宋体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71809" y="1838927"/>
            <a:ext cx="231817" cy="231868"/>
            <a:chOff x="304800" y="673100"/>
            <a:chExt cx="4000500" cy="4000500"/>
          </a:xfrm>
          <a:effectLst>
            <a:outerShdw blurRad="139700" dist="152400" dir="8100000" sx="70000" sy="70000" algn="tr" rotWithShape="0">
              <a:prstClr val="black">
                <a:alpha val="66000"/>
              </a:prstClr>
            </a:outerShdw>
          </a:effectLst>
        </p:grpSpPr>
        <p:sp>
          <p:nvSpPr>
            <p:cNvPr id="50" name="同心圆 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Text" lastClr="000000"/>
                </a:solidFill>
                <a:latin typeface="Calibri" panose="020F0502020204030204"/>
                <a:ea typeface="宋体" pitchFamily="2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" lastClr="FFFFFF"/>
                </a:solidFill>
                <a:latin typeface="Calibri" panose="020F0502020204030204"/>
                <a:ea typeface="宋体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571809" y="2465035"/>
            <a:ext cx="231817" cy="231868"/>
            <a:chOff x="304800" y="673100"/>
            <a:chExt cx="4000500" cy="4000500"/>
          </a:xfrm>
          <a:effectLst>
            <a:outerShdw blurRad="139700" dist="152400" dir="8100000" sx="70000" sy="70000" algn="tr" rotWithShape="0">
              <a:prstClr val="black">
                <a:alpha val="66000"/>
              </a:prstClr>
            </a:outerShdw>
          </a:effectLst>
        </p:grpSpPr>
        <p:sp>
          <p:nvSpPr>
            <p:cNvPr id="48" name="同心圆 4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Text" lastClr="000000"/>
                </a:solidFill>
                <a:latin typeface="Calibri" panose="020F0502020204030204"/>
                <a:ea typeface="宋体" pitchFamily="2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" lastClr="FFFFFF"/>
                </a:solidFill>
                <a:latin typeface="Calibri" panose="020F0502020204030204"/>
                <a:ea typeface="宋体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571809" y="3115225"/>
            <a:ext cx="231817" cy="231868"/>
            <a:chOff x="304800" y="673100"/>
            <a:chExt cx="4000500" cy="4000500"/>
          </a:xfrm>
          <a:effectLst>
            <a:outerShdw blurRad="139700" dist="152400" dir="8100000" sx="70000" sy="70000" algn="tr" rotWithShape="0">
              <a:prstClr val="black">
                <a:alpha val="66000"/>
              </a:prstClr>
            </a:outerShdw>
          </a:effectLst>
        </p:grpSpPr>
        <p:sp>
          <p:nvSpPr>
            <p:cNvPr id="46" name="同心圆 4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Text" lastClr="000000"/>
                </a:solidFill>
                <a:latin typeface="Calibri" panose="020F0502020204030204"/>
                <a:ea typeface="宋体" pitchFamily="2" charset="-122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" lastClr="FFFFFF"/>
                </a:solidFill>
                <a:latin typeface="Calibri" panose="020F0502020204030204"/>
                <a:ea typeface="宋体" pitchFamily="2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571809" y="3729293"/>
            <a:ext cx="231817" cy="231868"/>
            <a:chOff x="304800" y="673100"/>
            <a:chExt cx="4000500" cy="4000500"/>
          </a:xfrm>
          <a:effectLst>
            <a:outerShdw blurRad="139700" dist="152400" dir="8100000" sx="70000" sy="70000" algn="tr" rotWithShape="0">
              <a:prstClr val="black">
                <a:alpha val="66000"/>
              </a:prstClr>
            </a:outerShdw>
          </a:effectLst>
        </p:grpSpPr>
        <p:sp>
          <p:nvSpPr>
            <p:cNvPr id="44" name="同心圆 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Text" lastClr="000000"/>
                </a:solidFill>
                <a:latin typeface="Calibri" panose="020F0502020204030204"/>
                <a:ea typeface="宋体" pitchFamily="2" charset="-122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1pPr>
              <a:lvl2pPr marL="60896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2pPr>
              <a:lvl3pPr marL="121793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3pPr>
              <a:lvl4pPr marL="182689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4pPr>
              <a:lvl5pPr marL="243586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5pPr>
              <a:lvl6pPr marL="304482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6pPr>
              <a:lvl7pPr marL="365379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7pPr>
              <a:lvl8pPr marL="4262755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8pPr>
              <a:lvl9pPr marL="4871720" algn="l" defTabSz="121793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  <a:cs typeface="+mn-cs"/>
                </a:defRPr>
              </a:lvl9pPr>
            </a:lstStyle>
            <a:p>
              <a:pPr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705" b="0" kern="0">
                <a:solidFill>
                  <a:sysClr val="window" lastClr="FFFFFF"/>
                </a:solidFill>
                <a:latin typeface="Calibri" panose="020F0502020204030204"/>
                <a:ea typeface="宋体" pitchFamily="2" charset="-122"/>
              </a:endParaRPr>
            </a:p>
          </p:txBody>
        </p:sp>
      </p:grpSp>
      <p:sp>
        <p:nvSpPr>
          <p:cNvPr id="22" name="TextBox 66"/>
          <p:cNvSpPr txBox="1"/>
          <p:nvPr/>
        </p:nvSpPr>
        <p:spPr>
          <a:xfrm>
            <a:off x="1430468" y="1613894"/>
            <a:ext cx="1355735" cy="623570"/>
          </a:xfrm>
          <a:prstGeom prst="rect">
            <a:avLst/>
          </a:prstGeom>
          <a:noFill/>
        </p:spPr>
        <p:txBody>
          <a:bodyPr wrap="square" lIns="65024" tIns="32512" rIns="65024" bIns="32512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l" defTabSz="1219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更加注重</a:t>
            </a:r>
            <a:endParaRPr lang="en-US" altLang="zh-CN" sz="1400" b="1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l" defTabSz="1219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以德为先</a:t>
            </a:r>
          </a:p>
        </p:txBody>
      </p:sp>
      <p:sp>
        <p:nvSpPr>
          <p:cNvPr id="23" name="文本框 46"/>
          <p:cNvSpPr txBox="1"/>
          <p:nvPr/>
        </p:nvSpPr>
        <p:spPr>
          <a:xfrm>
            <a:off x="895484" y="2297243"/>
            <a:ext cx="585470" cy="590550"/>
          </a:xfrm>
          <a:prstGeom prst="rect">
            <a:avLst/>
          </a:prstGeom>
          <a:noFill/>
        </p:spPr>
        <p:txBody>
          <a:bodyPr wrap="none" lIns="65007" tIns="32504" rIns="65007" bIns="32504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3415" dirty="0">
                <a:latin typeface="Agency FB" panose="020B0503020202020204" pitchFamily="34" charset="0"/>
                <a:cs typeface="Aharoni" panose="02010803020104030203" pitchFamily="2" charset="-79"/>
              </a:rPr>
              <a:t>02</a:t>
            </a:r>
            <a:endParaRPr lang="zh-CN" altLang="en-US" sz="3415" dirty="0">
              <a:latin typeface="Agency FB" panose="020B0503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24" name="TextBox 68"/>
          <p:cNvSpPr txBox="1"/>
          <p:nvPr/>
        </p:nvSpPr>
        <p:spPr>
          <a:xfrm>
            <a:off x="1421262" y="2284261"/>
            <a:ext cx="1355735" cy="623570"/>
          </a:xfrm>
          <a:prstGeom prst="rect">
            <a:avLst/>
          </a:prstGeom>
          <a:noFill/>
        </p:spPr>
        <p:txBody>
          <a:bodyPr wrap="square" lIns="65024" tIns="32512" rIns="65024" bIns="32512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l" defTabSz="1219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更加注重</a:t>
            </a:r>
            <a:endParaRPr lang="en-US" altLang="zh-CN" sz="1400" b="1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l" defTabSz="1219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全面发展</a:t>
            </a:r>
          </a:p>
        </p:txBody>
      </p:sp>
      <p:sp>
        <p:nvSpPr>
          <p:cNvPr id="25" name="文本框 46"/>
          <p:cNvSpPr txBox="1"/>
          <p:nvPr/>
        </p:nvSpPr>
        <p:spPr>
          <a:xfrm>
            <a:off x="895484" y="2947432"/>
            <a:ext cx="585470" cy="590550"/>
          </a:xfrm>
          <a:prstGeom prst="rect">
            <a:avLst/>
          </a:prstGeom>
          <a:noFill/>
        </p:spPr>
        <p:txBody>
          <a:bodyPr wrap="none" lIns="65007" tIns="32504" rIns="65007" bIns="32504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3415" dirty="0">
                <a:latin typeface="Agency FB" panose="020B0503020202020204" pitchFamily="34" charset="0"/>
                <a:cs typeface="Aharoni" panose="02010803020104030203" pitchFamily="2" charset="-79"/>
              </a:rPr>
              <a:t>03</a:t>
            </a:r>
            <a:endParaRPr lang="zh-CN" altLang="en-US" sz="3415" dirty="0">
              <a:latin typeface="Agency FB" panose="020B0503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27" name="文本框 46"/>
          <p:cNvSpPr txBox="1"/>
          <p:nvPr/>
        </p:nvSpPr>
        <p:spPr>
          <a:xfrm>
            <a:off x="895484" y="3597622"/>
            <a:ext cx="585470" cy="590550"/>
          </a:xfrm>
          <a:prstGeom prst="rect">
            <a:avLst/>
          </a:prstGeom>
          <a:noFill/>
        </p:spPr>
        <p:txBody>
          <a:bodyPr wrap="none" lIns="65007" tIns="32504" rIns="65007" bIns="32504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3415" dirty="0">
                <a:latin typeface="Agency FB" panose="020B0503020202020204" pitchFamily="34" charset="0"/>
                <a:cs typeface="Aharoni" panose="02010803020104030203" pitchFamily="2" charset="-79"/>
              </a:rPr>
              <a:t>04</a:t>
            </a:r>
            <a:endParaRPr lang="zh-CN" altLang="en-US" sz="3415" dirty="0">
              <a:latin typeface="Agency FB" panose="020B0503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29" name="文本框 46"/>
          <p:cNvSpPr txBox="1"/>
          <p:nvPr/>
        </p:nvSpPr>
        <p:spPr>
          <a:xfrm>
            <a:off x="6745867" y="1647052"/>
            <a:ext cx="585470" cy="590550"/>
          </a:xfrm>
          <a:prstGeom prst="rect">
            <a:avLst/>
          </a:prstGeom>
          <a:noFill/>
        </p:spPr>
        <p:txBody>
          <a:bodyPr wrap="none" lIns="65007" tIns="32504" rIns="65007" bIns="32504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3415" dirty="0">
                <a:latin typeface="Agency FB" panose="020B0503020202020204" pitchFamily="34" charset="0"/>
                <a:cs typeface="Aharoni" panose="02010803020104030203" pitchFamily="2" charset="-79"/>
              </a:rPr>
              <a:t>05</a:t>
            </a:r>
            <a:endParaRPr lang="zh-CN" altLang="en-US" sz="3415" dirty="0">
              <a:latin typeface="Agency FB" panose="020B0503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1" name="文本框 46"/>
          <p:cNvSpPr txBox="1"/>
          <p:nvPr/>
        </p:nvSpPr>
        <p:spPr>
          <a:xfrm>
            <a:off x="6745867" y="2297243"/>
            <a:ext cx="585470" cy="590550"/>
          </a:xfrm>
          <a:prstGeom prst="rect">
            <a:avLst/>
          </a:prstGeom>
          <a:noFill/>
        </p:spPr>
        <p:txBody>
          <a:bodyPr wrap="none" lIns="65007" tIns="32504" rIns="65007" bIns="32504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3415" dirty="0">
                <a:latin typeface="Agency FB" panose="020B0503020202020204" pitchFamily="34" charset="0"/>
                <a:cs typeface="Aharoni" panose="02010803020104030203" pitchFamily="2" charset="-79"/>
              </a:rPr>
              <a:t>06</a:t>
            </a:r>
            <a:endParaRPr lang="zh-CN" altLang="en-US" sz="3415" dirty="0">
              <a:latin typeface="Agency FB" panose="020B0503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3" name="文本框 46"/>
          <p:cNvSpPr txBox="1"/>
          <p:nvPr/>
        </p:nvSpPr>
        <p:spPr>
          <a:xfrm>
            <a:off x="6745868" y="2947432"/>
            <a:ext cx="585470" cy="590550"/>
          </a:xfrm>
          <a:prstGeom prst="rect">
            <a:avLst/>
          </a:prstGeom>
          <a:noFill/>
        </p:spPr>
        <p:txBody>
          <a:bodyPr wrap="none" lIns="65007" tIns="32504" rIns="65007" bIns="32504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3415" dirty="0">
                <a:latin typeface="Agency FB" panose="020B0503020202020204" pitchFamily="34" charset="0"/>
                <a:cs typeface="Aharoni" panose="02010803020104030203" pitchFamily="2" charset="-79"/>
              </a:rPr>
              <a:t>07</a:t>
            </a:r>
            <a:endParaRPr lang="zh-CN" altLang="en-US" sz="3415" dirty="0">
              <a:latin typeface="Agency FB" panose="020B0503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5" name="文本框 46"/>
          <p:cNvSpPr txBox="1"/>
          <p:nvPr/>
        </p:nvSpPr>
        <p:spPr>
          <a:xfrm>
            <a:off x="6745866" y="3597622"/>
            <a:ext cx="585470" cy="590550"/>
          </a:xfrm>
          <a:prstGeom prst="rect">
            <a:avLst/>
          </a:prstGeom>
          <a:noFill/>
        </p:spPr>
        <p:txBody>
          <a:bodyPr wrap="none" lIns="65007" tIns="32504" rIns="65007" bIns="32504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3415" dirty="0">
                <a:latin typeface="Agency FB" panose="020B0503020202020204" pitchFamily="34" charset="0"/>
                <a:cs typeface="Aharoni" panose="02010803020104030203" pitchFamily="2" charset="-79"/>
              </a:rPr>
              <a:t>08</a:t>
            </a:r>
            <a:endParaRPr lang="zh-CN" altLang="en-US" sz="3415" dirty="0">
              <a:latin typeface="Agency FB" panose="020B0503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7" name="矩形 36"/>
          <p:cNvSpPr>
            <a:spLocks noChangeArrowheads="1"/>
          </p:cNvSpPr>
          <p:nvPr/>
        </p:nvSpPr>
        <p:spPr bwMode="auto">
          <a:xfrm>
            <a:off x="4475634" y="2644128"/>
            <a:ext cx="617220" cy="65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5009" tIns="32505" rIns="65009" bIns="32505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r>
              <a:rPr lang="zh-CN" altLang="en-US" sz="192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立德</a:t>
            </a:r>
          </a:p>
          <a:p>
            <a:r>
              <a:rPr lang="zh-CN" altLang="en-US" sz="192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树人</a:t>
            </a:r>
            <a:endParaRPr lang="zh-CN" altLang="en-US" sz="192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  <p:sp>
        <p:nvSpPr>
          <p:cNvPr id="38" name="矩形 37"/>
          <p:cNvSpPr>
            <a:spLocks noChangeArrowheads="1"/>
          </p:cNvSpPr>
          <p:nvPr/>
        </p:nvSpPr>
        <p:spPr bwMode="auto">
          <a:xfrm>
            <a:off x="3402321" y="2106071"/>
            <a:ext cx="40386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5009" tIns="32505" rIns="65009" bIns="32505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r>
              <a:rPr lang="zh-CN" altLang="en-US" sz="108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五育</a:t>
            </a:r>
          </a:p>
          <a:p>
            <a:r>
              <a:rPr lang="zh-CN" altLang="en-US" sz="108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并举</a:t>
            </a:r>
          </a:p>
        </p:txBody>
      </p:sp>
      <p:sp>
        <p:nvSpPr>
          <p:cNvPr id="39" name="矩形 38"/>
          <p:cNvSpPr>
            <a:spLocks noChangeArrowheads="1"/>
          </p:cNvSpPr>
          <p:nvPr/>
        </p:nvSpPr>
        <p:spPr bwMode="auto">
          <a:xfrm>
            <a:off x="3420416" y="3342158"/>
            <a:ext cx="40386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5009" tIns="32505" rIns="65009" bIns="32505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r>
              <a:rPr lang="zh-CN" sz="1080" b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终身</a:t>
            </a:r>
          </a:p>
          <a:p>
            <a:r>
              <a:rPr lang="zh-CN" sz="1080" b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学习</a:t>
            </a:r>
          </a:p>
        </p:txBody>
      </p:sp>
      <p:sp>
        <p:nvSpPr>
          <p:cNvPr id="40" name="矩形 39"/>
          <p:cNvSpPr>
            <a:spLocks noChangeArrowheads="1"/>
          </p:cNvSpPr>
          <p:nvPr/>
        </p:nvSpPr>
        <p:spPr bwMode="auto">
          <a:xfrm>
            <a:off x="5734956" y="2103321"/>
            <a:ext cx="40386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5009" tIns="32505" rIns="65009" bIns="32505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zh-CN" altLang="en-US" sz="108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全面</a:t>
            </a:r>
          </a:p>
          <a:p>
            <a:pPr algn="ctr"/>
            <a:r>
              <a:rPr lang="zh-CN" altLang="en-US" sz="1080" b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发展</a:t>
            </a:r>
          </a:p>
        </p:txBody>
      </p:sp>
      <p:sp>
        <p:nvSpPr>
          <p:cNvPr id="41" name="矩形 40"/>
          <p:cNvSpPr>
            <a:spLocks noChangeArrowheads="1"/>
          </p:cNvSpPr>
          <p:nvPr/>
        </p:nvSpPr>
        <p:spPr bwMode="auto">
          <a:xfrm>
            <a:off x="5759317" y="3321838"/>
            <a:ext cx="40386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5009" tIns="32505" rIns="65009" bIns="32505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r>
              <a:rPr lang="zh-CN" sz="1080" b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善于</a:t>
            </a:r>
          </a:p>
          <a:p>
            <a:r>
              <a:rPr lang="zh-CN" sz="1080" b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创新</a:t>
            </a:r>
          </a:p>
        </p:txBody>
      </p:sp>
      <p:sp>
        <p:nvSpPr>
          <p:cNvPr id="82" name="文本框 81"/>
          <p:cNvSpPr txBox="1"/>
          <p:nvPr/>
        </p:nvSpPr>
        <p:spPr>
          <a:xfrm>
            <a:off x="1954728" y="4188645"/>
            <a:ext cx="5376597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</a:rPr>
              <a:t>2035</a:t>
            </a:r>
            <a:r>
              <a:rPr lang="zh-CN" altLang="en-US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zh-CN" altLang="zh-CN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</a:rPr>
              <a:t>推进</a:t>
            </a:r>
            <a:r>
              <a:rPr lang="zh-CN" altLang="zh-CN" b="1" dirty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</a:rPr>
              <a:t>教育现代化</a:t>
            </a:r>
            <a:r>
              <a:rPr lang="zh-CN" altLang="zh-CN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</a:rPr>
              <a:t>的</a:t>
            </a:r>
            <a:r>
              <a:rPr lang="zh-CN" altLang="en-US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</a:rPr>
              <a:t>八大基本理念</a:t>
            </a:r>
            <a:r>
              <a:rPr lang="en-US" altLang="zh-CN" sz="1400" b="1" dirty="0" smtClean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</a:t>
            </a:r>
          </a:p>
        </p:txBody>
      </p:sp>
      <p:sp>
        <p:nvSpPr>
          <p:cNvPr id="83" name="TextBox 68"/>
          <p:cNvSpPr txBox="1"/>
          <p:nvPr/>
        </p:nvSpPr>
        <p:spPr>
          <a:xfrm>
            <a:off x="1421262" y="2943795"/>
            <a:ext cx="1355735" cy="623570"/>
          </a:xfrm>
          <a:prstGeom prst="rect">
            <a:avLst/>
          </a:prstGeom>
          <a:noFill/>
        </p:spPr>
        <p:txBody>
          <a:bodyPr wrap="square" lIns="65024" tIns="32512" rIns="65024" bIns="32512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l" defTabSz="1219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更加注重</a:t>
            </a:r>
            <a:endParaRPr lang="en-US" altLang="zh-CN" sz="1400" b="1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l" defTabSz="1219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面向人人</a:t>
            </a:r>
          </a:p>
        </p:txBody>
      </p:sp>
      <p:sp>
        <p:nvSpPr>
          <p:cNvPr id="84" name="TextBox 68"/>
          <p:cNvSpPr txBox="1"/>
          <p:nvPr/>
        </p:nvSpPr>
        <p:spPr>
          <a:xfrm>
            <a:off x="1404642" y="3626366"/>
            <a:ext cx="1355735" cy="623570"/>
          </a:xfrm>
          <a:prstGeom prst="rect">
            <a:avLst/>
          </a:prstGeom>
          <a:noFill/>
        </p:spPr>
        <p:txBody>
          <a:bodyPr wrap="square" lIns="65024" tIns="32512" rIns="65024" bIns="32512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l" defTabSz="1219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更加注重</a:t>
            </a:r>
            <a:endParaRPr lang="en-US" altLang="zh-CN" sz="1400" b="1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l" defTabSz="1219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终身学习</a:t>
            </a:r>
          </a:p>
        </p:txBody>
      </p:sp>
      <p:sp>
        <p:nvSpPr>
          <p:cNvPr id="85" name="TextBox 66"/>
          <p:cNvSpPr txBox="1"/>
          <p:nvPr/>
        </p:nvSpPr>
        <p:spPr>
          <a:xfrm>
            <a:off x="7285902" y="1647052"/>
            <a:ext cx="1355735" cy="623570"/>
          </a:xfrm>
          <a:prstGeom prst="rect">
            <a:avLst/>
          </a:prstGeom>
          <a:noFill/>
        </p:spPr>
        <p:txBody>
          <a:bodyPr wrap="square" lIns="65024" tIns="32512" rIns="65024" bIns="32512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l" defTabSz="1219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更加注重</a:t>
            </a:r>
            <a:endParaRPr lang="en-US" altLang="zh-CN" sz="1400" b="1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l" defTabSz="1219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因材施教</a:t>
            </a:r>
          </a:p>
        </p:txBody>
      </p:sp>
      <p:sp>
        <p:nvSpPr>
          <p:cNvPr id="86" name="TextBox 66"/>
          <p:cNvSpPr txBox="1"/>
          <p:nvPr/>
        </p:nvSpPr>
        <p:spPr>
          <a:xfrm>
            <a:off x="7277505" y="2314422"/>
            <a:ext cx="1355735" cy="623570"/>
          </a:xfrm>
          <a:prstGeom prst="rect">
            <a:avLst/>
          </a:prstGeom>
          <a:noFill/>
        </p:spPr>
        <p:txBody>
          <a:bodyPr wrap="square" lIns="65024" tIns="32512" rIns="65024" bIns="32512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l" defTabSz="1219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更加注重</a:t>
            </a:r>
            <a:endParaRPr lang="en-US" altLang="zh-CN" sz="1400" b="1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l" defTabSz="1219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知行合一</a:t>
            </a:r>
          </a:p>
        </p:txBody>
      </p:sp>
      <p:sp>
        <p:nvSpPr>
          <p:cNvPr id="87" name="TextBox 66"/>
          <p:cNvSpPr txBox="1"/>
          <p:nvPr/>
        </p:nvSpPr>
        <p:spPr>
          <a:xfrm>
            <a:off x="7285902" y="2973425"/>
            <a:ext cx="1355735" cy="623570"/>
          </a:xfrm>
          <a:prstGeom prst="rect">
            <a:avLst/>
          </a:prstGeom>
          <a:noFill/>
        </p:spPr>
        <p:txBody>
          <a:bodyPr wrap="square" lIns="65024" tIns="32512" rIns="65024" bIns="32512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l" defTabSz="1219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更加注重</a:t>
            </a:r>
            <a:endParaRPr lang="en-US" altLang="zh-CN" sz="1400" b="1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l" defTabSz="1219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融合发展</a:t>
            </a:r>
          </a:p>
        </p:txBody>
      </p:sp>
      <p:sp>
        <p:nvSpPr>
          <p:cNvPr id="88" name="TextBox 66"/>
          <p:cNvSpPr txBox="1"/>
          <p:nvPr/>
        </p:nvSpPr>
        <p:spPr>
          <a:xfrm>
            <a:off x="7298431" y="3616650"/>
            <a:ext cx="1355735" cy="623570"/>
          </a:xfrm>
          <a:prstGeom prst="rect">
            <a:avLst/>
          </a:prstGeom>
          <a:noFill/>
        </p:spPr>
        <p:txBody>
          <a:bodyPr wrap="square" lIns="65024" tIns="32512" rIns="65024" bIns="32512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60896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2pPr>
            <a:lvl3pPr marL="1217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3pPr>
            <a:lvl4pPr marL="182689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4pPr>
            <a:lvl5pPr marL="243586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5pPr>
            <a:lvl6pPr marL="304482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6pPr>
            <a:lvl7pPr marL="365379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7pPr>
            <a:lvl8pPr marL="4262755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8pPr>
            <a:lvl9pPr marL="4871720" algn="l" defTabSz="121793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9pPr>
          </a:lstStyle>
          <a:p>
            <a:pPr algn="l" defTabSz="1219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更加注重</a:t>
            </a:r>
            <a:endParaRPr lang="en-US" altLang="zh-CN" sz="1400" b="1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l" defTabSz="12192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共建共享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94"/>
          <p:cNvGrpSpPr/>
          <p:nvPr/>
        </p:nvGrpSpPr>
        <p:grpSpPr>
          <a:xfrm>
            <a:off x="1435607" y="1841529"/>
            <a:ext cx="419926" cy="419926"/>
            <a:chOff x="0" y="0"/>
            <a:chExt cx="1243363" cy="1243363"/>
          </a:xfrm>
        </p:grpSpPr>
        <p:sp>
          <p:nvSpPr>
            <p:cNvPr id="6" name="Shape 1290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3375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7" name="Group 1293"/>
            <p:cNvGrpSpPr/>
            <p:nvPr/>
          </p:nvGrpSpPr>
          <p:grpSpPr>
            <a:xfrm>
              <a:off x="374055" y="351222"/>
              <a:ext cx="495253" cy="540919"/>
              <a:chOff x="0" y="0"/>
              <a:chExt cx="495252" cy="540918"/>
            </a:xfrm>
          </p:grpSpPr>
          <p:sp>
            <p:nvSpPr>
              <p:cNvPr id="8" name="Shape 1291"/>
              <p:cNvSpPr/>
              <p:nvPr/>
            </p:nvSpPr>
            <p:spPr>
              <a:xfrm>
                <a:off x="107933" y="0"/>
                <a:ext cx="270131" cy="270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164" y="18436"/>
                    </a:moveTo>
                    <a:cubicBezTo>
                      <a:pt x="5273" y="20546"/>
                      <a:pt x="7818" y="21600"/>
                      <a:pt x="10800" y="21600"/>
                    </a:cubicBezTo>
                    <a:cubicBezTo>
                      <a:pt x="13782" y="21600"/>
                      <a:pt x="16327" y="20546"/>
                      <a:pt x="18436" y="18436"/>
                    </a:cubicBezTo>
                    <a:cubicBezTo>
                      <a:pt x="20546" y="16327"/>
                      <a:pt x="21600" y="13782"/>
                      <a:pt x="21600" y="10800"/>
                    </a:cubicBezTo>
                    <a:cubicBezTo>
                      <a:pt x="21600" y="7818"/>
                      <a:pt x="20546" y="5273"/>
                      <a:pt x="18436" y="3164"/>
                    </a:cubicBezTo>
                    <a:cubicBezTo>
                      <a:pt x="16327" y="1054"/>
                      <a:pt x="13782" y="0"/>
                      <a:pt x="10800" y="0"/>
                    </a:cubicBezTo>
                    <a:cubicBezTo>
                      <a:pt x="7818" y="0"/>
                      <a:pt x="5273" y="1055"/>
                      <a:pt x="3164" y="3164"/>
                    </a:cubicBezTo>
                    <a:cubicBezTo>
                      <a:pt x="1055" y="5273"/>
                      <a:pt x="0" y="7818"/>
                      <a:pt x="0" y="10800"/>
                    </a:cubicBezTo>
                    <a:cubicBezTo>
                      <a:pt x="0" y="13782"/>
                      <a:pt x="1055" y="16327"/>
                      <a:pt x="3164" y="18436"/>
                    </a:cubicBezTo>
                    <a:cubicBezTo>
                      <a:pt x="3164" y="18436"/>
                      <a:pt x="3164" y="18436"/>
                      <a:pt x="3164" y="184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0179" tIns="40179" rIns="40179" bIns="40179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3375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" name="Shape 1292"/>
              <p:cNvSpPr/>
              <p:nvPr/>
            </p:nvSpPr>
            <p:spPr>
              <a:xfrm>
                <a:off x="0" y="248248"/>
                <a:ext cx="495253" cy="292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332" y="9360"/>
                    </a:moveTo>
                    <a:cubicBezTo>
                      <a:pt x="21225" y="8347"/>
                      <a:pt x="21089" y="7408"/>
                      <a:pt x="20925" y="6543"/>
                    </a:cubicBezTo>
                    <a:cubicBezTo>
                      <a:pt x="20761" y="5678"/>
                      <a:pt x="20542" y="4834"/>
                      <a:pt x="20266" y="4011"/>
                    </a:cubicBezTo>
                    <a:cubicBezTo>
                      <a:pt x="19989" y="3190"/>
                      <a:pt x="19673" y="2489"/>
                      <a:pt x="19314" y="1909"/>
                    </a:cubicBezTo>
                    <a:cubicBezTo>
                      <a:pt x="18957" y="1329"/>
                      <a:pt x="18519" y="867"/>
                      <a:pt x="18002" y="520"/>
                    </a:cubicBezTo>
                    <a:cubicBezTo>
                      <a:pt x="17487" y="175"/>
                      <a:pt x="16916" y="0"/>
                      <a:pt x="16292" y="0"/>
                    </a:cubicBezTo>
                    <a:cubicBezTo>
                      <a:pt x="16190" y="0"/>
                      <a:pt x="15970" y="187"/>
                      <a:pt x="15632" y="559"/>
                    </a:cubicBezTo>
                    <a:cubicBezTo>
                      <a:pt x="15295" y="931"/>
                      <a:pt x="14922" y="1348"/>
                      <a:pt x="14512" y="1805"/>
                    </a:cubicBezTo>
                    <a:cubicBezTo>
                      <a:pt x="14103" y="2264"/>
                      <a:pt x="13557" y="2680"/>
                      <a:pt x="12871" y="3051"/>
                    </a:cubicBezTo>
                    <a:cubicBezTo>
                      <a:pt x="12185" y="3423"/>
                      <a:pt x="11496" y="3610"/>
                      <a:pt x="10800" y="3610"/>
                    </a:cubicBezTo>
                    <a:cubicBezTo>
                      <a:pt x="10104" y="3610"/>
                      <a:pt x="9414" y="3423"/>
                      <a:pt x="8729" y="3051"/>
                    </a:cubicBezTo>
                    <a:cubicBezTo>
                      <a:pt x="8043" y="2680"/>
                      <a:pt x="7496" y="2264"/>
                      <a:pt x="7087" y="1805"/>
                    </a:cubicBezTo>
                    <a:cubicBezTo>
                      <a:pt x="6678" y="1348"/>
                      <a:pt x="6304" y="931"/>
                      <a:pt x="5967" y="559"/>
                    </a:cubicBezTo>
                    <a:cubicBezTo>
                      <a:pt x="5630" y="187"/>
                      <a:pt x="5410" y="0"/>
                      <a:pt x="5308" y="0"/>
                    </a:cubicBezTo>
                    <a:cubicBezTo>
                      <a:pt x="4684" y="0"/>
                      <a:pt x="4113" y="175"/>
                      <a:pt x="3597" y="520"/>
                    </a:cubicBezTo>
                    <a:cubicBezTo>
                      <a:pt x="3081" y="867"/>
                      <a:pt x="2643" y="1329"/>
                      <a:pt x="2286" y="1909"/>
                    </a:cubicBezTo>
                    <a:cubicBezTo>
                      <a:pt x="1927" y="2488"/>
                      <a:pt x="1611" y="3190"/>
                      <a:pt x="1334" y="4011"/>
                    </a:cubicBezTo>
                    <a:cubicBezTo>
                      <a:pt x="1058" y="4834"/>
                      <a:pt x="839" y="5678"/>
                      <a:pt x="675" y="6543"/>
                    </a:cubicBezTo>
                    <a:cubicBezTo>
                      <a:pt x="511" y="7408"/>
                      <a:pt x="375" y="8347"/>
                      <a:pt x="268" y="9360"/>
                    </a:cubicBezTo>
                    <a:cubicBezTo>
                      <a:pt x="161" y="10371"/>
                      <a:pt x="89" y="11314"/>
                      <a:pt x="53" y="12189"/>
                    </a:cubicBezTo>
                    <a:cubicBezTo>
                      <a:pt x="17" y="13063"/>
                      <a:pt x="0" y="13959"/>
                      <a:pt x="0" y="14877"/>
                    </a:cubicBezTo>
                    <a:cubicBezTo>
                      <a:pt x="0" y="16953"/>
                      <a:pt x="372" y="18593"/>
                      <a:pt x="1119" y="19795"/>
                    </a:cubicBezTo>
                    <a:cubicBezTo>
                      <a:pt x="1866" y="20998"/>
                      <a:pt x="2858" y="21600"/>
                      <a:pt x="4096" y="21600"/>
                    </a:cubicBezTo>
                    <a:lnTo>
                      <a:pt x="17504" y="21600"/>
                    </a:lnTo>
                    <a:cubicBezTo>
                      <a:pt x="18741" y="21600"/>
                      <a:pt x="19734" y="20998"/>
                      <a:pt x="20480" y="19795"/>
                    </a:cubicBezTo>
                    <a:cubicBezTo>
                      <a:pt x="21227" y="18593"/>
                      <a:pt x="21600" y="16953"/>
                      <a:pt x="21600" y="14877"/>
                    </a:cubicBezTo>
                    <a:cubicBezTo>
                      <a:pt x="21600" y="13959"/>
                      <a:pt x="21582" y="13063"/>
                      <a:pt x="21547" y="12189"/>
                    </a:cubicBezTo>
                    <a:cubicBezTo>
                      <a:pt x="21511" y="11314"/>
                      <a:pt x="21439" y="10371"/>
                      <a:pt x="21332" y="9360"/>
                    </a:cubicBezTo>
                    <a:cubicBezTo>
                      <a:pt x="21332" y="9360"/>
                      <a:pt x="21332" y="9360"/>
                      <a:pt x="21332" y="93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0179" tIns="40179" rIns="40179" bIns="40179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3375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1" name="Shape 1319"/>
          <p:cNvSpPr/>
          <p:nvPr/>
        </p:nvSpPr>
        <p:spPr>
          <a:xfrm flipV="1">
            <a:off x="1854290" y="2050740"/>
            <a:ext cx="103700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40179" tIns="40179" rIns="40179" bIns="40179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375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Shape 1320"/>
          <p:cNvSpPr/>
          <p:nvPr/>
        </p:nvSpPr>
        <p:spPr>
          <a:xfrm flipV="1">
            <a:off x="3518327" y="2050740"/>
            <a:ext cx="103700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40179" tIns="40179" rIns="40179" bIns="40179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375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Shape 1321"/>
          <p:cNvSpPr/>
          <p:nvPr/>
        </p:nvSpPr>
        <p:spPr>
          <a:xfrm flipV="1">
            <a:off x="5182364" y="2050740"/>
            <a:ext cx="103700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40179" tIns="40179" rIns="40179" bIns="40179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375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Shape 1322"/>
          <p:cNvSpPr/>
          <p:nvPr/>
        </p:nvSpPr>
        <p:spPr>
          <a:xfrm flipH="1">
            <a:off x="2063881" y="3855991"/>
            <a:ext cx="103700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40179" tIns="40179" rIns="40179" bIns="40179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375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Shape 1323"/>
          <p:cNvSpPr/>
          <p:nvPr/>
        </p:nvSpPr>
        <p:spPr>
          <a:xfrm flipH="1">
            <a:off x="3727917" y="3855991"/>
            <a:ext cx="103700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40179" tIns="40179" rIns="40179" bIns="40179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375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Shape 1324"/>
          <p:cNvSpPr/>
          <p:nvPr/>
        </p:nvSpPr>
        <p:spPr>
          <a:xfrm flipH="1">
            <a:off x="5391953" y="3855991"/>
            <a:ext cx="103576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40179" tIns="40179" rIns="40179" bIns="40179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375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Shape 1325"/>
          <p:cNvSpPr/>
          <p:nvPr/>
        </p:nvSpPr>
        <p:spPr>
          <a:xfrm flipV="1">
            <a:off x="6845813" y="2050740"/>
            <a:ext cx="127264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40179" tIns="40179" rIns="40179" bIns="40179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375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Shape 1326"/>
          <p:cNvSpPr/>
          <p:nvPr/>
        </p:nvSpPr>
        <p:spPr>
          <a:xfrm>
            <a:off x="8117568" y="2058658"/>
            <a:ext cx="0" cy="180162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40179" tIns="40179" rIns="40179" bIns="40179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375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Shape 1327"/>
          <p:cNvSpPr/>
          <p:nvPr/>
        </p:nvSpPr>
        <p:spPr>
          <a:xfrm flipH="1">
            <a:off x="7055991" y="3855991"/>
            <a:ext cx="106175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40179" tIns="40179" rIns="40179" bIns="40179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375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Shape 1328"/>
          <p:cNvSpPr/>
          <p:nvPr/>
        </p:nvSpPr>
        <p:spPr>
          <a:xfrm flipH="1">
            <a:off x="913269" y="3855991"/>
            <a:ext cx="52665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40179" tIns="40179" rIns="40179" bIns="40179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375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Shape 1329"/>
          <p:cNvSpPr/>
          <p:nvPr/>
        </p:nvSpPr>
        <p:spPr>
          <a:xfrm flipV="1">
            <a:off x="915135" y="2050741"/>
            <a:ext cx="0" cy="180954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40179" tIns="40179" rIns="40179" bIns="40179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375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Shape 1330"/>
          <p:cNvSpPr/>
          <p:nvPr/>
        </p:nvSpPr>
        <p:spPr>
          <a:xfrm>
            <a:off x="910628" y="2050740"/>
            <a:ext cx="31663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  <a:tailEnd type="triangle"/>
          </a:ln>
        </p:spPr>
        <p:txBody>
          <a:bodyPr lIns="40179" tIns="40179" rIns="40179" bIns="40179" anchor="ctr"/>
          <a:lstStyle/>
          <a:p>
            <a:pPr lvl="0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375">
              <a:latin typeface="Arial" panose="020B0604020202020204" pitchFamily="34" charset="0"/>
              <a:ea typeface="微软雅黑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3" name="Group 1335"/>
          <p:cNvGrpSpPr/>
          <p:nvPr/>
        </p:nvGrpSpPr>
        <p:grpSpPr>
          <a:xfrm>
            <a:off x="3099643" y="1841529"/>
            <a:ext cx="419926" cy="419926"/>
            <a:chOff x="0" y="0"/>
            <a:chExt cx="1243363" cy="1243363"/>
          </a:xfrm>
        </p:grpSpPr>
        <p:sp>
          <p:nvSpPr>
            <p:cNvPr id="24" name="Shape 1331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3375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5" name="Group 1334"/>
            <p:cNvGrpSpPr/>
            <p:nvPr/>
          </p:nvGrpSpPr>
          <p:grpSpPr>
            <a:xfrm>
              <a:off x="452618" y="384509"/>
              <a:ext cx="335923" cy="474346"/>
              <a:chOff x="0" y="0"/>
              <a:chExt cx="335921" cy="474344"/>
            </a:xfrm>
          </p:grpSpPr>
          <p:sp>
            <p:nvSpPr>
              <p:cNvPr id="26" name="Shape 1332"/>
              <p:cNvSpPr/>
              <p:nvPr/>
            </p:nvSpPr>
            <p:spPr>
              <a:xfrm>
                <a:off x="0" y="42435"/>
                <a:ext cx="335922" cy="431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441" y="0"/>
                    </a:moveTo>
                    <a:lnTo>
                      <a:pt x="17589" y="3600"/>
                    </a:lnTo>
                    <a:lnTo>
                      <a:pt x="4011" y="3600"/>
                    </a:lnTo>
                    <a:lnTo>
                      <a:pt x="2159" y="0"/>
                    </a:lnTo>
                    <a:cubicBezTo>
                      <a:pt x="972" y="0"/>
                      <a:pt x="0" y="756"/>
                      <a:pt x="0" y="1679"/>
                    </a:cubicBezTo>
                    <a:lnTo>
                      <a:pt x="0" y="19921"/>
                    </a:lnTo>
                    <a:cubicBezTo>
                      <a:pt x="0" y="20844"/>
                      <a:pt x="972" y="21600"/>
                      <a:pt x="2159" y="21600"/>
                    </a:cubicBezTo>
                    <a:lnTo>
                      <a:pt x="19441" y="21600"/>
                    </a:lnTo>
                    <a:cubicBezTo>
                      <a:pt x="20628" y="21600"/>
                      <a:pt x="21600" y="20844"/>
                      <a:pt x="21600" y="19921"/>
                    </a:cubicBezTo>
                    <a:lnTo>
                      <a:pt x="21600" y="1679"/>
                    </a:lnTo>
                    <a:cubicBezTo>
                      <a:pt x="21600" y="756"/>
                      <a:pt x="20628" y="0"/>
                      <a:pt x="194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0179" tIns="40179" rIns="40179" bIns="40179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3375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7" name="Shape 1333"/>
              <p:cNvSpPr/>
              <p:nvPr/>
            </p:nvSpPr>
            <p:spPr>
              <a:xfrm>
                <a:off x="59175" y="0"/>
                <a:ext cx="215954" cy="95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441" y="21600"/>
                    </a:moveTo>
                    <a:lnTo>
                      <a:pt x="21600" y="10800"/>
                    </a:lnTo>
                    <a:lnTo>
                      <a:pt x="16369" y="10800"/>
                    </a:lnTo>
                    <a:lnTo>
                      <a:pt x="14641" y="0"/>
                    </a:lnTo>
                    <a:lnTo>
                      <a:pt x="6959" y="0"/>
                    </a:lnTo>
                    <a:lnTo>
                      <a:pt x="5231" y="10800"/>
                    </a:lnTo>
                    <a:lnTo>
                      <a:pt x="0" y="10800"/>
                    </a:lnTo>
                    <a:lnTo>
                      <a:pt x="2159" y="21600"/>
                    </a:lnTo>
                    <a:cubicBezTo>
                      <a:pt x="2159" y="21600"/>
                      <a:pt x="19441" y="21600"/>
                      <a:pt x="19441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0179" tIns="40179" rIns="40179" bIns="40179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3375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8" name="Group 1338"/>
          <p:cNvGrpSpPr/>
          <p:nvPr/>
        </p:nvGrpSpPr>
        <p:grpSpPr>
          <a:xfrm>
            <a:off x="4763680" y="1841529"/>
            <a:ext cx="419926" cy="419926"/>
            <a:chOff x="0" y="0"/>
            <a:chExt cx="1243363" cy="1243363"/>
          </a:xfrm>
        </p:grpSpPr>
        <p:sp>
          <p:nvSpPr>
            <p:cNvPr id="29" name="Shape 1336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3375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Shape 1337"/>
            <p:cNvSpPr/>
            <p:nvPr/>
          </p:nvSpPr>
          <p:spPr>
            <a:xfrm>
              <a:off x="384508" y="384509"/>
              <a:ext cx="474347" cy="474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0814" extrusionOk="0">
                  <a:moveTo>
                    <a:pt x="16063" y="4751"/>
                  </a:moveTo>
                  <a:cubicBezTo>
                    <a:pt x="14562" y="3251"/>
                    <a:pt x="14186" y="1270"/>
                    <a:pt x="14318" y="1137"/>
                  </a:cubicBezTo>
                  <a:cubicBezTo>
                    <a:pt x="14452" y="1003"/>
                    <a:pt x="16354" y="1458"/>
                    <a:pt x="17856" y="2959"/>
                  </a:cubicBezTo>
                  <a:cubicBezTo>
                    <a:pt x="19356" y="4460"/>
                    <a:pt x="19807" y="6366"/>
                    <a:pt x="19677" y="6496"/>
                  </a:cubicBezTo>
                  <a:cubicBezTo>
                    <a:pt x="19548" y="6625"/>
                    <a:pt x="17564" y="6252"/>
                    <a:pt x="16063" y="4751"/>
                  </a:cubicBezTo>
                  <a:close/>
                  <a:moveTo>
                    <a:pt x="8257" y="11610"/>
                  </a:moveTo>
                  <a:cubicBezTo>
                    <a:pt x="7827" y="11179"/>
                    <a:pt x="7967" y="10342"/>
                    <a:pt x="8569" y="9739"/>
                  </a:cubicBezTo>
                  <a:cubicBezTo>
                    <a:pt x="9172" y="9137"/>
                    <a:pt x="10009" y="8997"/>
                    <a:pt x="10440" y="9428"/>
                  </a:cubicBezTo>
                  <a:cubicBezTo>
                    <a:pt x="10869" y="9858"/>
                    <a:pt x="10730" y="10696"/>
                    <a:pt x="10128" y="11298"/>
                  </a:cubicBezTo>
                  <a:cubicBezTo>
                    <a:pt x="9526" y="11900"/>
                    <a:pt x="8687" y="12040"/>
                    <a:pt x="8257" y="11610"/>
                  </a:cubicBezTo>
                  <a:close/>
                  <a:moveTo>
                    <a:pt x="18634" y="2180"/>
                  </a:moveTo>
                  <a:cubicBezTo>
                    <a:pt x="16698" y="243"/>
                    <a:pt x="14265" y="-466"/>
                    <a:pt x="13491" y="308"/>
                  </a:cubicBezTo>
                  <a:lnTo>
                    <a:pt x="10372" y="3426"/>
                  </a:lnTo>
                  <a:cubicBezTo>
                    <a:pt x="9900" y="3899"/>
                    <a:pt x="9488" y="5482"/>
                    <a:pt x="9676" y="7085"/>
                  </a:cubicBezTo>
                  <a:lnTo>
                    <a:pt x="240" y="16521"/>
                  </a:lnTo>
                  <a:cubicBezTo>
                    <a:pt x="-320" y="17081"/>
                    <a:pt x="134" y="18442"/>
                    <a:pt x="1253" y="19561"/>
                  </a:cubicBezTo>
                  <a:cubicBezTo>
                    <a:pt x="2373" y="20681"/>
                    <a:pt x="3733" y="21134"/>
                    <a:pt x="4293" y="20574"/>
                  </a:cubicBezTo>
                  <a:lnTo>
                    <a:pt x="13729" y="11138"/>
                  </a:lnTo>
                  <a:cubicBezTo>
                    <a:pt x="15332" y="11327"/>
                    <a:pt x="16915" y="10914"/>
                    <a:pt x="17388" y="10442"/>
                  </a:cubicBezTo>
                  <a:lnTo>
                    <a:pt x="20506" y="7324"/>
                  </a:lnTo>
                  <a:cubicBezTo>
                    <a:pt x="21280" y="6549"/>
                    <a:pt x="20573" y="4116"/>
                    <a:pt x="18634" y="218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0179" tIns="40179" rIns="40179" bIns="40179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3375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Group 1341"/>
          <p:cNvGrpSpPr/>
          <p:nvPr/>
        </p:nvGrpSpPr>
        <p:grpSpPr>
          <a:xfrm>
            <a:off x="6427717" y="1841529"/>
            <a:ext cx="419926" cy="419926"/>
            <a:chOff x="0" y="0"/>
            <a:chExt cx="1243363" cy="1243363"/>
          </a:xfrm>
        </p:grpSpPr>
        <p:sp>
          <p:nvSpPr>
            <p:cNvPr id="32" name="Shape 1339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3375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Shape 1340"/>
            <p:cNvSpPr/>
            <p:nvPr/>
          </p:nvSpPr>
          <p:spPr>
            <a:xfrm>
              <a:off x="383421" y="384509"/>
              <a:ext cx="474315" cy="474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320" extrusionOk="0">
                  <a:moveTo>
                    <a:pt x="6122" y="19157"/>
                  </a:moveTo>
                  <a:lnTo>
                    <a:pt x="3902" y="19634"/>
                  </a:lnTo>
                  <a:cubicBezTo>
                    <a:pt x="3688" y="19233"/>
                    <a:pt x="3431" y="18833"/>
                    <a:pt x="2957" y="18361"/>
                  </a:cubicBezTo>
                  <a:cubicBezTo>
                    <a:pt x="2486" y="17889"/>
                    <a:pt x="2085" y="17631"/>
                    <a:pt x="1685" y="17417"/>
                  </a:cubicBezTo>
                  <a:lnTo>
                    <a:pt x="2162" y="15198"/>
                  </a:lnTo>
                  <a:lnTo>
                    <a:pt x="2804" y="14556"/>
                  </a:lnTo>
                  <a:cubicBezTo>
                    <a:pt x="2804" y="14556"/>
                    <a:pt x="4012" y="14580"/>
                    <a:pt x="5374" y="15944"/>
                  </a:cubicBezTo>
                  <a:cubicBezTo>
                    <a:pt x="6737" y="17307"/>
                    <a:pt x="6762" y="18516"/>
                    <a:pt x="6762" y="18516"/>
                  </a:cubicBezTo>
                  <a:cubicBezTo>
                    <a:pt x="6762" y="18516"/>
                    <a:pt x="6122" y="19157"/>
                    <a:pt x="6122" y="19157"/>
                  </a:cubicBezTo>
                  <a:close/>
                  <a:moveTo>
                    <a:pt x="19625" y="1692"/>
                  </a:moveTo>
                  <a:cubicBezTo>
                    <a:pt x="17654" y="-280"/>
                    <a:pt x="16174" y="15"/>
                    <a:pt x="16174" y="15"/>
                  </a:cubicBezTo>
                  <a:lnTo>
                    <a:pt x="9270" y="6920"/>
                  </a:lnTo>
                  <a:lnTo>
                    <a:pt x="1379" y="14810"/>
                  </a:lnTo>
                  <a:lnTo>
                    <a:pt x="0" y="21320"/>
                  </a:lnTo>
                  <a:lnTo>
                    <a:pt x="6508" y="19939"/>
                  </a:lnTo>
                  <a:lnTo>
                    <a:pt x="14399" y="12048"/>
                  </a:lnTo>
                  <a:lnTo>
                    <a:pt x="21302" y="5145"/>
                  </a:lnTo>
                  <a:cubicBezTo>
                    <a:pt x="21302" y="5145"/>
                    <a:pt x="21600" y="3665"/>
                    <a:pt x="19625" y="16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0179" tIns="40179" rIns="40179" bIns="40179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3375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4" name="Group 1344"/>
          <p:cNvGrpSpPr/>
          <p:nvPr/>
        </p:nvGrpSpPr>
        <p:grpSpPr>
          <a:xfrm>
            <a:off x="6427717" y="3645844"/>
            <a:ext cx="419926" cy="419926"/>
            <a:chOff x="0" y="0"/>
            <a:chExt cx="1243363" cy="1243363"/>
          </a:xfrm>
        </p:grpSpPr>
        <p:sp>
          <p:nvSpPr>
            <p:cNvPr id="35" name="Shape 1342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3375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6" name="Shape 1343"/>
            <p:cNvSpPr/>
            <p:nvPr/>
          </p:nvSpPr>
          <p:spPr>
            <a:xfrm>
              <a:off x="431257" y="349682"/>
              <a:ext cx="378644" cy="540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7" h="21276" extrusionOk="0">
                  <a:moveTo>
                    <a:pt x="1877" y="21023"/>
                  </a:moveTo>
                  <a:cubicBezTo>
                    <a:pt x="2335" y="19958"/>
                    <a:pt x="3030" y="18458"/>
                    <a:pt x="3960" y="16288"/>
                  </a:cubicBezTo>
                  <a:cubicBezTo>
                    <a:pt x="8011" y="15823"/>
                    <a:pt x="9689" y="16658"/>
                    <a:pt x="12261" y="13325"/>
                  </a:cubicBezTo>
                  <a:cubicBezTo>
                    <a:pt x="10172" y="13789"/>
                    <a:pt x="7654" y="12465"/>
                    <a:pt x="7789" y="11892"/>
                  </a:cubicBezTo>
                  <a:cubicBezTo>
                    <a:pt x="7924" y="11318"/>
                    <a:pt x="13647" y="12306"/>
                    <a:pt x="17393" y="8447"/>
                  </a:cubicBezTo>
                  <a:cubicBezTo>
                    <a:pt x="12670" y="9202"/>
                    <a:pt x="11160" y="7540"/>
                    <a:pt x="11769" y="7289"/>
                  </a:cubicBezTo>
                  <a:cubicBezTo>
                    <a:pt x="13175" y="6708"/>
                    <a:pt x="17348" y="7048"/>
                    <a:pt x="19572" y="5477"/>
                  </a:cubicBezTo>
                  <a:cubicBezTo>
                    <a:pt x="20719" y="4669"/>
                    <a:pt x="21256" y="2702"/>
                    <a:pt x="20789" y="2000"/>
                  </a:cubicBezTo>
                  <a:cubicBezTo>
                    <a:pt x="20229" y="1153"/>
                    <a:pt x="16813" y="-111"/>
                    <a:pt x="14931" y="7"/>
                  </a:cubicBezTo>
                  <a:cubicBezTo>
                    <a:pt x="13047" y="126"/>
                    <a:pt x="10093" y="5208"/>
                    <a:pt x="9217" y="5168"/>
                  </a:cubicBezTo>
                  <a:cubicBezTo>
                    <a:pt x="8341" y="5128"/>
                    <a:pt x="8166" y="2892"/>
                    <a:pt x="9694" y="813"/>
                  </a:cubicBezTo>
                  <a:cubicBezTo>
                    <a:pt x="8081" y="1330"/>
                    <a:pt x="5127" y="2940"/>
                    <a:pt x="4200" y="4315"/>
                  </a:cubicBezTo>
                  <a:cubicBezTo>
                    <a:pt x="2475" y="6874"/>
                    <a:pt x="4362" y="12744"/>
                    <a:pt x="3757" y="12953"/>
                  </a:cubicBezTo>
                  <a:cubicBezTo>
                    <a:pt x="3151" y="13163"/>
                    <a:pt x="1114" y="10259"/>
                    <a:pt x="505" y="8944"/>
                  </a:cubicBezTo>
                  <a:cubicBezTo>
                    <a:pt x="-324" y="10961"/>
                    <a:pt x="-344" y="12982"/>
                    <a:pt x="2082" y="15667"/>
                  </a:cubicBezTo>
                  <a:cubicBezTo>
                    <a:pt x="1167" y="17429"/>
                    <a:pt x="667" y="19457"/>
                    <a:pt x="592" y="20487"/>
                  </a:cubicBezTo>
                  <a:cubicBezTo>
                    <a:pt x="557" y="21312"/>
                    <a:pt x="1675" y="21489"/>
                    <a:pt x="1877" y="2102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0179" tIns="40179" rIns="40179" bIns="40179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3375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Group 1347"/>
          <p:cNvGrpSpPr/>
          <p:nvPr/>
        </p:nvGrpSpPr>
        <p:grpSpPr>
          <a:xfrm>
            <a:off x="4763680" y="3645844"/>
            <a:ext cx="419926" cy="419926"/>
            <a:chOff x="0" y="0"/>
            <a:chExt cx="1243363" cy="1243363"/>
          </a:xfrm>
        </p:grpSpPr>
        <p:sp>
          <p:nvSpPr>
            <p:cNvPr id="38" name="Shape 1345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3375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Shape 1346"/>
            <p:cNvSpPr/>
            <p:nvPr/>
          </p:nvSpPr>
          <p:spPr>
            <a:xfrm>
              <a:off x="351222" y="372464"/>
              <a:ext cx="540919" cy="540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474" extrusionOk="0">
                  <a:moveTo>
                    <a:pt x="2578" y="8409"/>
                  </a:moveTo>
                  <a:cubicBezTo>
                    <a:pt x="2578" y="5193"/>
                    <a:pt x="5174" y="2587"/>
                    <a:pt x="8376" y="2587"/>
                  </a:cubicBezTo>
                  <a:cubicBezTo>
                    <a:pt x="11580" y="2587"/>
                    <a:pt x="14435" y="5451"/>
                    <a:pt x="14435" y="8666"/>
                  </a:cubicBezTo>
                  <a:cubicBezTo>
                    <a:pt x="14435" y="11882"/>
                    <a:pt x="11838" y="14488"/>
                    <a:pt x="8635" y="14488"/>
                  </a:cubicBezTo>
                  <a:cubicBezTo>
                    <a:pt x="5431" y="14488"/>
                    <a:pt x="2578" y="11624"/>
                    <a:pt x="2578" y="8409"/>
                  </a:cubicBezTo>
                  <a:close/>
                  <a:moveTo>
                    <a:pt x="20914" y="18167"/>
                  </a:moveTo>
                  <a:lnTo>
                    <a:pt x="15797" y="13032"/>
                  </a:lnTo>
                  <a:cubicBezTo>
                    <a:pt x="16568" y="11759"/>
                    <a:pt x="17013" y="10265"/>
                    <a:pt x="17013" y="8666"/>
                  </a:cubicBezTo>
                  <a:cubicBezTo>
                    <a:pt x="17013" y="4023"/>
                    <a:pt x="13004" y="0"/>
                    <a:pt x="8376" y="0"/>
                  </a:cubicBezTo>
                  <a:cubicBezTo>
                    <a:pt x="3750" y="0"/>
                    <a:pt x="0" y="3765"/>
                    <a:pt x="0" y="8409"/>
                  </a:cubicBezTo>
                  <a:cubicBezTo>
                    <a:pt x="0" y="13052"/>
                    <a:pt x="4008" y="17075"/>
                    <a:pt x="8635" y="17075"/>
                  </a:cubicBezTo>
                  <a:cubicBezTo>
                    <a:pt x="10173" y="17075"/>
                    <a:pt x="11614" y="16657"/>
                    <a:pt x="12852" y="15931"/>
                  </a:cubicBezTo>
                  <a:lnTo>
                    <a:pt x="17996" y="21094"/>
                  </a:lnTo>
                  <a:cubicBezTo>
                    <a:pt x="18500" y="21600"/>
                    <a:pt x="19317" y="21600"/>
                    <a:pt x="19819" y="21094"/>
                  </a:cubicBezTo>
                  <a:lnTo>
                    <a:pt x="21096" y="19815"/>
                  </a:lnTo>
                  <a:cubicBezTo>
                    <a:pt x="21600" y="19309"/>
                    <a:pt x="21417" y="18672"/>
                    <a:pt x="20914" y="1816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0179" tIns="40179" rIns="40179" bIns="40179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3375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Group 1350"/>
          <p:cNvGrpSpPr/>
          <p:nvPr/>
        </p:nvGrpSpPr>
        <p:grpSpPr>
          <a:xfrm>
            <a:off x="3099644" y="3645844"/>
            <a:ext cx="419926" cy="419926"/>
            <a:chOff x="0" y="0"/>
            <a:chExt cx="1243363" cy="1243363"/>
          </a:xfrm>
        </p:grpSpPr>
        <p:sp>
          <p:nvSpPr>
            <p:cNvPr id="41" name="Shape 1348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3375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Shape 1349"/>
            <p:cNvSpPr/>
            <p:nvPr/>
          </p:nvSpPr>
          <p:spPr>
            <a:xfrm>
              <a:off x="351222" y="393269"/>
              <a:ext cx="540919" cy="499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92" y="12333"/>
                  </a:moveTo>
                  <a:cubicBezTo>
                    <a:pt x="19528" y="12511"/>
                    <a:pt x="19333" y="12600"/>
                    <a:pt x="19107" y="12600"/>
                  </a:cubicBezTo>
                  <a:cubicBezTo>
                    <a:pt x="18882" y="12600"/>
                    <a:pt x="18688" y="12511"/>
                    <a:pt x="18524" y="12333"/>
                  </a:cubicBezTo>
                  <a:cubicBezTo>
                    <a:pt x="18360" y="12155"/>
                    <a:pt x="18277" y="11944"/>
                    <a:pt x="18277" y="11700"/>
                  </a:cubicBezTo>
                  <a:cubicBezTo>
                    <a:pt x="18277" y="11456"/>
                    <a:pt x="18360" y="11245"/>
                    <a:pt x="18524" y="11067"/>
                  </a:cubicBezTo>
                  <a:cubicBezTo>
                    <a:pt x="18688" y="10889"/>
                    <a:pt x="18882" y="10800"/>
                    <a:pt x="19107" y="10800"/>
                  </a:cubicBezTo>
                  <a:cubicBezTo>
                    <a:pt x="19333" y="10800"/>
                    <a:pt x="19528" y="10889"/>
                    <a:pt x="19692" y="11067"/>
                  </a:cubicBezTo>
                  <a:cubicBezTo>
                    <a:pt x="19857" y="11245"/>
                    <a:pt x="19938" y="11456"/>
                    <a:pt x="19938" y="11700"/>
                  </a:cubicBezTo>
                  <a:cubicBezTo>
                    <a:pt x="19938" y="11944"/>
                    <a:pt x="19857" y="12155"/>
                    <a:pt x="19692" y="12333"/>
                  </a:cubicBezTo>
                  <a:cubicBezTo>
                    <a:pt x="19692" y="12333"/>
                    <a:pt x="19692" y="12333"/>
                    <a:pt x="19692" y="12333"/>
                  </a:cubicBezTo>
                  <a:close/>
                  <a:moveTo>
                    <a:pt x="16616" y="10800"/>
                  </a:moveTo>
                  <a:lnTo>
                    <a:pt x="4984" y="10800"/>
                  </a:lnTo>
                  <a:lnTo>
                    <a:pt x="4984" y="1800"/>
                  </a:lnTo>
                  <a:lnTo>
                    <a:pt x="13292" y="1800"/>
                  </a:lnTo>
                  <a:lnTo>
                    <a:pt x="13292" y="4050"/>
                  </a:lnTo>
                  <a:cubicBezTo>
                    <a:pt x="13292" y="4425"/>
                    <a:pt x="13414" y="4744"/>
                    <a:pt x="13655" y="5006"/>
                  </a:cubicBezTo>
                  <a:cubicBezTo>
                    <a:pt x="13898" y="5269"/>
                    <a:pt x="14192" y="5400"/>
                    <a:pt x="14538" y="5400"/>
                  </a:cubicBezTo>
                  <a:lnTo>
                    <a:pt x="16616" y="5400"/>
                  </a:lnTo>
                  <a:cubicBezTo>
                    <a:pt x="16616" y="5400"/>
                    <a:pt x="16616" y="10800"/>
                    <a:pt x="16616" y="10800"/>
                  </a:cubicBezTo>
                  <a:close/>
                  <a:moveTo>
                    <a:pt x="16616" y="19800"/>
                  </a:moveTo>
                  <a:lnTo>
                    <a:pt x="4984" y="19800"/>
                  </a:lnTo>
                  <a:lnTo>
                    <a:pt x="4984" y="16200"/>
                  </a:lnTo>
                  <a:lnTo>
                    <a:pt x="16616" y="16200"/>
                  </a:lnTo>
                  <a:cubicBezTo>
                    <a:pt x="16616" y="16200"/>
                    <a:pt x="16616" y="19800"/>
                    <a:pt x="16616" y="19800"/>
                  </a:cubicBezTo>
                  <a:close/>
                  <a:moveTo>
                    <a:pt x="20867" y="9795"/>
                  </a:moveTo>
                  <a:cubicBezTo>
                    <a:pt x="20378" y="9265"/>
                    <a:pt x="19791" y="9000"/>
                    <a:pt x="19107" y="9000"/>
                  </a:cubicBezTo>
                  <a:lnTo>
                    <a:pt x="18277" y="9000"/>
                  </a:lnTo>
                  <a:lnTo>
                    <a:pt x="18277" y="5400"/>
                  </a:lnTo>
                  <a:cubicBezTo>
                    <a:pt x="18277" y="5025"/>
                    <a:pt x="18190" y="4613"/>
                    <a:pt x="18018" y="4163"/>
                  </a:cubicBezTo>
                  <a:cubicBezTo>
                    <a:pt x="17844" y="3712"/>
                    <a:pt x="17637" y="3356"/>
                    <a:pt x="17394" y="3094"/>
                  </a:cubicBezTo>
                  <a:lnTo>
                    <a:pt x="15421" y="957"/>
                  </a:lnTo>
                  <a:cubicBezTo>
                    <a:pt x="15179" y="694"/>
                    <a:pt x="14850" y="469"/>
                    <a:pt x="14435" y="281"/>
                  </a:cubicBezTo>
                  <a:cubicBezTo>
                    <a:pt x="14020" y="94"/>
                    <a:pt x="13638" y="0"/>
                    <a:pt x="13292" y="0"/>
                  </a:cubicBezTo>
                  <a:lnTo>
                    <a:pt x="4569" y="0"/>
                  </a:lnTo>
                  <a:cubicBezTo>
                    <a:pt x="4223" y="0"/>
                    <a:pt x="3929" y="132"/>
                    <a:pt x="3687" y="394"/>
                  </a:cubicBezTo>
                  <a:cubicBezTo>
                    <a:pt x="3444" y="656"/>
                    <a:pt x="3323" y="975"/>
                    <a:pt x="3323" y="1350"/>
                  </a:cubicBezTo>
                  <a:lnTo>
                    <a:pt x="3323" y="9000"/>
                  </a:lnTo>
                  <a:lnTo>
                    <a:pt x="2493" y="9000"/>
                  </a:lnTo>
                  <a:cubicBezTo>
                    <a:pt x="1809" y="9000"/>
                    <a:pt x="1222" y="9265"/>
                    <a:pt x="734" y="9795"/>
                  </a:cubicBezTo>
                  <a:cubicBezTo>
                    <a:pt x="244" y="10324"/>
                    <a:pt x="0" y="10960"/>
                    <a:pt x="0" y="11700"/>
                  </a:cubicBezTo>
                  <a:lnTo>
                    <a:pt x="0" y="17550"/>
                  </a:lnTo>
                  <a:cubicBezTo>
                    <a:pt x="0" y="17673"/>
                    <a:pt x="41" y="17777"/>
                    <a:pt x="124" y="17866"/>
                  </a:cubicBezTo>
                  <a:cubicBezTo>
                    <a:pt x="205" y="17956"/>
                    <a:pt x="303" y="18000"/>
                    <a:pt x="415" y="18000"/>
                  </a:cubicBezTo>
                  <a:lnTo>
                    <a:pt x="3323" y="18000"/>
                  </a:lnTo>
                  <a:lnTo>
                    <a:pt x="3323" y="20250"/>
                  </a:lnTo>
                  <a:cubicBezTo>
                    <a:pt x="3323" y="20625"/>
                    <a:pt x="3444" y="20944"/>
                    <a:pt x="3687" y="21206"/>
                  </a:cubicBezTo>
                  <a:cubicBezTo>
                    <a:pt x="3929" y="21468"/>
                    <a:pt x="4223" y="21600"/>
                    <a:pt x="4569" y="21600"/>
                  </a:cubicBezTo>
                  <a:lnTo>
                    <a:pt x="17031" y="21600"/>
                  </a:lnTo>
                  <a:cubicBezTo>
                    <a:pt x="17377" y="21600"/>
                    <a:pt x="17671" y="21468"/>
                    <a:pt x="17913" y="21206"/>
                  </a:cubicBezTo>
                  <a:cubicBezTo>
                    <a:pt x="18156" y="20943"/>
                    <a:pt x="18277" y="20625"/>
                    <a:pt x="18277" y="20250"/>
                  </a:cubicBezTo>
                  <a:lnTo>
                    <a:pt x="18277" y="18000"/>
                  </a:lnTo>
                  <a:lnTo>
                    <a:pt x="21185" y="18000"/>
                  </a:lnTo>
                  <a:cubicBezTo>
                    <a:pt x="21297" y="18000"/>
                    <a:pt x="21395" y="17956"/>
                    <a:pt x="21476" y="17866"/>
                  </a:cubicBezTo>
                  <a:cubicBezTo>
                    <a:pt x="21559" y="17777"/>
                    <a:pt x="21600" y="17673"/>
                    <a:pt x="21600" y="17550"/>
                  </a:cubicBezTo>
                  <a:lnTo>
                    <a:pt x="21600" y="11700"/>
                  </a:lnTo>
                  <a:cubicBezTo>
                    <a:pt x="21600" y="10960"/>
                    <a:pt x="21356" y="10324"/>
                    <a:pt x="20867" y="9795"/>
                  </a:cubicBezTo>
                  <a:cubicBezTo>
                    <a:pt x="20867" y="9795"/>
                    <a:pt x="20867" y="9795"/>
                    <a:pt x="20867" y="979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0179" tIns="40179" rIns="40179" bIns="40179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3375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Group 1356"/>
          <p:cNvGrpSpPr/>
          <p:nvPr/>
        </p:nvGrpSpPr>
        <p:grpSpPr>
          <a:xfrm>
            <a:off x="1435607" y="3645844"/>
            <a:ext cx="419926" cy="419926"/>
            <a:chOff x="0" y="0"/>
            <a:chExt cx="1243363" cy="1243363"/>
          </a:xfrm>
        </p:grpSpPr>
        <p:sp>
          <p:nvSpPr>
            <p:cNvPr id="44" name="Shape 1351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sz="3375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45" name="Group 1355"/>
            <p:cNvGrpSpPr/>
            <p:nvPr/>
          </p:nvGrpSpPr>
          <p:grpSpPr>
            <a:xfrm>
              <a:off x="356142" y="391541"/>
              <a:ext cx="533285" cy="457201"/>
              <a:chOff x="0" y="0"/>
              <a:chExt cx="533283" cy="457200"/>
            </a:xfrm>
          </p:grpSpPr>
          <p:sp>
            <p:nvSpPr>
              <p:cNvPr id="46" name="Shape 1352"/>
              <p:cNvSpPr/>
              <p:nvPr/>
            </p:nvSpPr>
            <p:spPr>
              <a:xfrm>
                <a:off x="0" y="76178"/>
                <a:ext cx="85718" cy="3810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949" y="1114"/>
                    </a:moveTo>
                    <a:cubicBezTo>
                      <a:pt x="1650" y="1857"/>
                      <a:pt x="0" y="2746"/>
                      <a:pt x="0" y="3780"/>
                    </a:cubicBezTo>
                    <a:lnTo>
                      <a:pt x="0" y="17820"/>
                    </a:lnTo>
                    <a:cubicBezTo>
                      <a:pt x="0" y="18855"/>
                      <a:pt x="1650" y="19744"/>
                      <a:pt x="4949" y="20487"/>
                    </a:cubicBezTo>
                    <a:cubicBezTo>
                      <a:pt x="8249" y="21229"/>
                      <a:pt x="12200" y="21600"/>
                      <a:pt x="16803" y="21600"/>
                    </a:cubicBezTo>
                    <a:lnTo>
                      <a:pt x="21600" y="21600"/>
                    </a:lnTo>
                    <a:lnTo>
                      <a:pt x="21600" y="0"/>
                    </a:lnTo>
                    <a:lnTo>
                      <a:pt x="16803" y="0"/>
                    </a:lnTo>
                    <a:cubicBezTo>
                      <a:pt x="12200" y="0"/>
                      <a:pt x="8249" y="372"/>
                      <a:pt x="4949" y="1114"/>
                    </a:cubicBezTo>
                    <a:cubicBezTo>
                      <a:pt x="4949" y="1114"/>
                      <a:pt x="4949" y="1114"/>
                      <a:pt x="4949" y="1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0179" tIns="40179" rIns="40179" bIns="40179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3375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7" name="Shape 1353"/>
              <p:cNvSpPr/>
              <p:nvPr/>
            </p:nvSpPr>
            <p:spPr>
              <a:xfrm>
                <a:off x="113393" y="0"/>
                <a:ext cx="304819" cy="457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00" y="3600"/>
                    </a:moveTo>
                    <a:lnTo>
                      <a:pt x="5400" y="3600"/>
                    </a:lnTo>
                    <a:lnTo>
                      <a:pt x="5400" y="1800"/>
                    </a:lnTo>
                    <a:lnTo>
                      <a:pt x="16200" y="1800"/>
                    </a:lnTo>
                    <a:cubicBezTo>
                      <a:pt x="16200" y="1800"/>
                      <a:pt x="16200" y="3600"/>
                      <a:pt x="16200" y="3600"/>
                    </a:cubicBezTo>
                    <a:close/>
                    <a:moveTo>
                      <a:pt x="18900" y="1350"/>
                    </a:moveTo>
                    <a:cubicBezTo>
                      <a:pt x="18900" y="975"/>
                      <a:pt x="18703" y="657"/>
                      <a:pt x="18308" y="394"/>
                    </a:cubicBezTo>
                    <a:cubicBezTo>
                      <a:pt x="17915" y="131"/>
                      <a:pt x="17437" y="0"/>
                      <a:pt x="16875" y="0"/>
                    </a:cubicBezTo>
                    <a:lnTo>
                      <a:pt x="4725" y="0"/>
                    </a:lnTo>
                    <a:cubicBezTo>
                      <a:pt x="4163" y="0"/>
                      <a:pt x="3685" y="131"/>
                      <a:pt x="3291" y="394"/>
                    </a:cubicBezTo>
                    <a:cubicBezTo>
                      <a:pt x="2897" y="656"/>
                      <a:pt x="2700" y="975"/>
                      <a:pt x="2700" y="1350"/>
                    </a:cubicBezTo>
                    <a:lnTo>
                      <a:pt x="2700" y="3600"/>
                    </a:lnTo>
                    <a:lnTo>
                      <a:pt x="0" y="36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3600"/>
                    </a:lnTo>
                    <a:lnTo>
                      <a:pt x="18900" y="3600"/>
                    </a:lnTo>
                    <a:cubicBezTo>
                      <a:pt x="18900" y="3600"/>
                      <a:pt x="18900" y="1350"/>
                      <a:pt x="18900" y="1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0179" tIns="40179" rIns="40179" bIns="40179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3375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8" name="Shape 1354"/>
              <p:cNvSpPr/>
              <p:nvPr/>
            </p:nvSpPr>
            <p:spPr>
              <a:xfrm>
                <a:off x="447548" y="76178"/>
                <a:ext cx="85736" cy="3810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52" y="1114"/>
                    </a:moveTo>
                    <a:cubicBezTo>
                      <a:pt x="13348" y="372"/>
                      <a:pt x="9402" y="0"/>
                      <a:pt x="4800" y="0"/>
                    </a:cubicBezTo>
                    <a:lnTo>
                      <a:pt x="0" y="0"/>
                    </a:lnTo>
                    <a:lnTo>
                      <a:pt x="0" y="21600"/>
                    </a:lnTo>
                    <a:lnTo>
                      <a:pt x="4800" y="21600"/>
                    </a:lnTo>
                    <a:cubicBezTo>
                      <a:pt x="9402" y="21600"/>
                      <a:pt x="13348" y="21229"/>
                      <a:pt x="16652" y="20487"/>
                    </a:cubicBezTo>
                    <a:cubicBezTo>
                      <a:pt x="19951" y="19744"/>
                      <a:pt x="21600" y="18855"/>
                      <a:pt x="21600" y="17820"/>
                    </a:cubicBezTo>
                    <a:lnTo>
                      <a:pt x="21600" y="3780"/>
                    </a:lnTo>
                    <a:cubicBezTo>
                      <a:pt x="21600" y="2746"/>
                      <a:pt x="19951" y="1857"/>
                      <a:pt x="16652" y="1114"/>
                    </a:cubicBezTo>
                    <a:cubicBezTo>
                      <a:pt x="16652" y="1114"/>
                      <a:pt x="16652" y="1114"/>
                      <a:pt x="16652" y="1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0179" tIns="40179" rIns="40179" bIns="40179" numCol="1" anchor="ctr">
                <a:noAutofit/>
              </a:bodyPr>
              <a:lstStyle/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3375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49" name="TextBox 44"/>
          <p:cNvSpPr txBox="1"/>
          <p:nvPr/>
        </p:nvSpPr>
        <p:spPr>
          <a:xfrm>
            <a:off x="1435610" y="2597362"/>
            <a:ext cx="1455686" cy="276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500" b="1" dirty="0">
                <a:solidFill>
                  <a:schemeClr val="accent5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传统课程</a:t>
            </a:r>
          </a:p>
        </p:txBody>
      </p:sp>
      <p:sp>
        <p:nvSpPr>
          <p:cNvPr id="50" name="Text Placeholder 4"/>
          <p:cNvSpPr txBox="1"/>
          <p:nvPr/>
        </p:nvSpPr>
        <p:spPr>
          <a:xfrm>
            <a:off x="1456133" y="2369692"/>
            <a:ext cx="1128329" cy="20764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350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2000</a:t>
            </a:r>
            <a:r>
              <a:rPr lang="zh-CN" altLang="en-US" sz="1350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前</a:t>
            </a:r>
          </a:p>
        </p:txBody>
      </p:sp>
      <p:sp>
        <p:nvSpPr>
          <p:cNvPr id="51" name="TextBox 46"/>
          <p:cNvSpPr txBox="1"/>
          <p:nvPr/>
        </p:nvSpPr>
        <p:spPr>
          <a:xfrm>
            <a:off x="3099645" y="2597362"/>
            <a:ext cx="1419085" cy="276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5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课程改革</a:t>
            </a:r>
          </a:p>
        </p:txBody>
      </p:sp>
      <p:sp>
        <p:nvSpPr>
          <p:cNvPr id="52" name="Text Placeholder 4"/>
          <p:cNvSpPr txBox="1"/>
          <p:nvPr/>
        </p:nvSpPr>
        <p:spPr>
          <a:xfrm>
            <a:off x="3120169" y="2369692"/>
            <a:ext cx="1788496" cy="20764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altLang="zh-CN" sz="135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2001</a:t>
            </a:r>
          </a:p>
        </p:txBody>
      </p:sp>
      <p:sp>
        <p:nvSpPr>
          <p:cNvPr id="53" name="TextBox 48"/>
          <p:cNvSpPr txBox="1"/>
          <p:nvPr/>
        </p:nvSpPr>
        <p:spPr>
          <a:xfrm>
            <a:off x="4763683" y="2597362"/>
            <a:ext cx="1424373" cy="276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500" b="1" dirty="0">
                <a:solidFill>
                  <a:schemeClr val="accent5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怎么教？</a:t>
            </a:r>
          </a:p>
        </p:txBody>
      </p:sp>
      <p:sp>
        <p:nvSpPr>
          <p:cNvPr id="54" name="Text Placeholder 4"/>
          <p:cNvSpPr txBox="1"/>
          <p:nvPr/>
        </p:nvSpPr>
        <p:spPr>
          <a:xfrm>
            <a:off x="4784207" y="2369692"/>
            <a:ext cx="1705926" cy="20764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altLang="zh-CN" sz="1350" b="1" dirty="0">
                <a:solidFill>
                  <a:schemeClr val="accent3"/>
                </a:solidFill>
                <a:latin typeface="微软雅黑" pitchFamily="34" charset="-122"/>
                <a:ea typeface="微软雅黑" pitchFamily="34" charset="-122"/>
              </a:rPr>
              <a:t>2002-2005</a:t>
            </a:r>
          </a:p>
        </p:txBody>
      </p:sp>
      <p:sp>
        <p:nvSpPr>
          <p:cNvPr id="55" name="TextBox 50"/>
          <p:cNvSpPr txBox="1"/>
          <p:nvPr/>
        </p:nvSpPr>
        <p:spPr>
          <a:xfrm>
            <a:off x="6427718" y="2597362"/>
            <a:ext cx="1429664" cy="276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5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教谁？</a:t>
            </a:r>
          </a:p>
        </p:txBody>
      </p:sp>
      <p:sp>
        <p:nvSpPr>
          <p:cNvPr id="56" name="Text Placeholder 4"/>
          <p:cNvSpPr txBox="1"/>
          <p:nvPr/>
        </p:nvSpPr>
        <p:spPr>
          <a:xfrm>
            <a:off x="6448242" y="2369692"/>
            <a:ext cx="1705926" cy="20764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altLang="zh-CN" sz="1350" b="1" dirty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</a:rPr>
              <a:t>2006-2008</a:t>
            </a:r>
          </a:p>
        </p:txBody>
      </p:sp>
      <p:sp>
        <p:nvSpPr>
          <p:cNvPr id="57" name="TextBox 52"/>
          <p:cNvSpPr txBox="1"/>
          <p:nvPr/>
        </p:nvSpPr>
        <p:spPr>
          <a:xfrm>
            <a:off x="1435610" y="4424963"/>
            <a:ext cx="1455686" cy="276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5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全面变革</a:t>
            </a:r>
          </a:p>
        </p:txBody>
      </p:sp>
      <p:sp>
        <p:nvSpPr>
          <p:cNvPr id="58" name="Text Placeholder 4"/>
          <p:cNvSpPr txBox="1"/>
          <p:nvPr/>
        </p:nvSpPr>
        <p:spPr>
          <a:xfrm>
            <a:off x="1456133" y="4197291"/>
            <a:ext cx="1705926" cy="20764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altLang="zh-CN" sz="135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2020</a:t>
            </a:r>
            <a:r>
              <a:rPr lang="zh-CN" altLang="en-US" sz="135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以后</a:t>
            </a:r>
          </a:p>
        </p:txBody>
      </p:sp>
      <p:sp>
        <p:nvSpPr>
          <p:cNvPr id="59" name="TextBox 54"/>
          <p:cNvSpPr txBox="1"/>
          <p:nvPr/>
        </p:nvSpPr>
        <p:spPr>
          <a:xfrm>
            <a:off x="3099646" y="4424963"/>
            <a:ext cx="1419084" cy="276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500" b="1" dirty="0">
                <a:solidFill>
                  <a:schemeClr val="accent5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教成什么样？</a:t>
            </a:r>
          </a:p>
        </p:txBody>
      </p:sp>
      <p:sp>
        <p:nvSpPr>
          <p:cNvPr id="60" name="Text Placeholder 4"/>
          <p:cNvSpPr txBox="1"/>
          <p:nvPr/>
        </p:nvSpPr>
        <p:spPr>
          <a:xfrm>
            <a:off x="3120169" y="4197291"/>
            <a:ext cx="1788496" cy="20764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altLang="zh-CN" sz="1350" b="1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2014</a:t>
            </a:r>
            <a:r>
              <a:rPr lang="zh-CN" altLang="en-US" sz="1350" b="1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至今</a:t>
            </a:r>
          </a:p>
        </p:txBody>
      </p:sp>
      <p:sp>
        <p:nvSpPr>
          <p:cNvPr id="61" name="TextBox 56"/>
          <p:cNvSpPr txBox="1"/>
          <p:nvPr/>
        </p:nvSpPr>
        <p:spPr>
          <a:xfrm>
            <a:off x="4763683" y="4424963"/>
            <a:ext cx="1424373" cy="276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5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谁来教？</a:t>
            </a:r>
          </a:p>
        </p:txBody>
      </p:sp>
      <p:sp>
        <p:nvSpPr>
          <p:cNvPr id="62" name="Text Placeholder 4"/>
          <p:cNvSpPr txBox="1"/>
          <p:nvPr/>
        </p:nvSpPr>
        <p:spPr>
          <a:xfrm>
            <a:off x="4784207" y="4197291"/>
            <a:ext cx="1705926" cy="20764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altLang="zh-CN" sz="1350" b="1" dirty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2012-2013</a:t>
            </a:r>
          </a:p>
        </p:txBody>
      </p:sp>
      <p:sp>
        <p:nvSpPr>
          <p:cNvPr id="63" name="TextBox 58"/>
          <p:cNvSpPr txBox="1"/>
          <p:nvPr/>
        </p:nvSpPr>
        <p:spPr>
          <a:xfrm>
            <a:off x="6427718" y="4424963"/>
            <a:ext cx="1429664" cy="276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500" b="1" dirty="0">
                <a:solidFill>
                  <a:schemeClr val="accent5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教什么？</a:t>
            </a:r>
          </a:p>
        </p:txBody>
      </p:sp>
      <p:sp>
        <p:nvSpPr>
          <p:cNvPr id="64" name="Text Placeholder 4"/>
          <p:cNvSpPr txBox="1"/>
          <p:nvPr/>
        </p:nvSpPr>
        <p:spPr>
          <a:xfrm>
            <a:off x="6448242" y="4197291"/>
            <a:ext cx="1705926" cy="20764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altLang="zh-CN" sz="1350" b="1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2009-2011</a:t>
            </a:r>
          </a:p>
        </p:txBody>
      </p:sp>
      <p:sp>
        <p:nvSpPr>
          <p:cNvPr id="65" name="TextBox 57"/>
          <p:cNvSpPr txBox="1"/>
          <p:nvPr/>
        </p:nvSpPr>
        <p:spPr>
          <a:xfrm>
            <a:off x="751523" y="1189831"/>
            <a:ext cx="7543324" cy="345440"/>
          </a:xfrm>
          <a:prstGeom prst="rect">
            <a:avLst/>
          </a:prstGeom>
          <a:noFill/>
          <a:ln w="9525">
            <a:noFill/>
          </a:ln>
        </p:spPr>
        <p:txBody>
          <a:bodyPr wrap="square" lIns="68589" tIns="34294" rIns="68589" bIns="34294" anchor="t">
            <a:spAutoFit/>
          </a:bodyPr>
          <a:lstStyle/>
          <a:p>
            <a:pPr algn="ctr" fontAlgn="auto">
              <a:lnSpc>
                <a:spcPct val="100000"/>
              </a:lnSpc>
            </a:pPr>
            <a:r>
              <a:rPr lang="en-US" altLang="zh-C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  <a:sym typeface="+mn-ea"/>
              </a:rPr>
              <a:t>21</a:t>
            </a:r>
            <a:r>
              <a:rPr lang="zh-CN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itchFamily="34" charset="-122"/>
                <a:ea typeface="微软雅黑" pitchFamily="34" charset="-122"/>
                <a:sym typeface="+mn-ea"/>
              </a:rPr>
              <a:t>世纪以来国内历史教育变革趋势</a:t>
            </a:r>
          </a:p>
        </p:txBody>
      </p:sp>
      <p:sp>
        <p:nvSpPr>
          <p:cNvPr id="2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核心素养时代来临：我们理解了吗？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49" grpId="0"/>
      <p:bldP spid="50" grpId="0" build="p"/>
      <p:bldP spid="51" grpId="0"/>
      <p:bldP spid="52" grpId="0" build="p"/>
      <p:bldP spid="53" grpId="0"/>
      <p:bldP spid="54" grpId="0" build="p"/>
      <p:bldP spid="55" grpId="0"/>
      <p:bldP spid="56" grpId="0" build="p"/>
      <p:bldP spid="57" grpId="0"/>
      <p:bldP spid="58" grpId="0" build="p"/>
      <p:bldP spid="59" grpId="0"/>
      <p:bldP spid="60" grpId="0" build="p"/>
      <p:bldP spid="61" grpId="0"/>
      <p:bldP spid="62" grpId="0" build="p"/>
      <p:bldP spid="63" grpId="0"/>
      <p:bldP spid="6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/>
          <p:nvPr/>
        </p:nvSpPr>
        <p:spPr>
          <a:xfrm>
            <a:off x="359410" y="1240790"/>
            <a:ext cx="4806315" cy="23736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algn="just">
              <a:lnSpc>
                <a:spcPts val="3560"/>
              </a:lnSpc>
              <a:spcBef>
                <a:spcPts val="0"/>
              </a:spcBef>
              <a:buFontTx/>
              <a:buNone/>
            </a:pPr>
            <a:r>
              <a:rPr lang="zh-CN" altLang="en-US" sz="1800" dirty="0" smtClean="0">
                <a:latin typeface="黑体" pitchFamily="49" charset="-122"/>
                <a:ea typeface="黑体" pitchFamily="49" charset="-122"/>
              </a:rPr>
              <a:t>      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教师是人类灵魂的工程师，是人类文明的传承者，承载着传播知识、传播思想、传播真理，塑造灵魂、塑造生命、塑造新人的时代重任。</a:t>
            </a:r>
          </a:p>
          <a:p>
            <a:pPr algn="r">
              <a:lnSpc>
                <a:spcPts val="3560"/>
              </a:lnSpc>
              <a:spcBef>
                <a:spcPts val="0"/>
              </a:spcBef>
              <a:buFontTx/>
              <a:buNone/>
            </a:pPr>
            <a:r>
              <a:rPr lang="en-US" altLang="zh-CN" sz="1800" dirty="0">
                <a:latin typeface="黑体" pitchFamily="49" charset="-122"/>
                <a:ea typeface="黑体" pitchFamily="49" charset="-122"/>
              </a:rPr>
              <a:t>——</a:t>
            </a:r>
            <a:r>
              <a:rPr lang="zh-CN" altLang="en-US" sz="1800" dirty="0">
                <a:latin typeface="黑体" pitchFamily="49" charset="-122"/>
                <a:ea typeface="黑体" pitchFamily="49" charset="-122"/>
              </a:rPr>
              <a:t>习近平</a:t>
            </a:r>
            <a:r>
              <a:rPr lang="en-US" altLang="zh-CN" sz="1800" dirty="0">
                <a:latin typeface="黑体" pitchFamily="49" charset="-122"/>
                <a:ea typeface="黑体" pitchFamily="49" charset="-122"/>
              </a:rPr>
              <a:t>2018</a:t>
            </a:r>
            <a:r>
              <a:rPr lang="zh-CN" altLang="en-US" sz="1800" dirty="0">
                <a:latin typeface="黑体" pitchFamily="49" charset="-122"/>
                <a:ea typeface="黑体" pitchFamily="49" charset="-122"/>
              </a:rPr>
              <a:t>年全国教育大会讲话</a:t>
            </a:r>
          </a:p>
        </p:txBody>
      </p:sp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有一种责任，光荣而艰巨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990" y="1168400"/>
            <a:ext cx="2919730" cy="2628265"/>
          </a:xfrm>
          <a:prstGeom prst="rect">
            <a:avLst/>
          </a:prstGeom>
        </p:spPr>
      </p:pic>
      <p:sp>
        <p:nvSpPr>
          <p:cNvPr id="8" name="Rectangle 4"/>
          <p:cNvSpPr/>
          <p:nvPr/>
        </p:nvSpPr>
        <p:spPr>
          <a:xfrm>
            <a:off x="683260" y="3911600"/>
            <a:ext cx="797306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ClrTx/>
              <a:buNone/>
            </a:pPr>
            <a:r>
              <a:rPr lang="zh-CN" altLang="en-US" sz="1800" b="1" dirty="0" smtClean="0"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en-US" altLang="zh-CN" sz="1800" b="1" dirty="0" smtClean="0">
                <a:latin typeface="+mn-ea"/>
              </a:rPr>
              <a:t>2018</a:t>
            </a:r>
            <a:r>
              <a:rPr lang="zh-CN" altLang="en-US" sz="1800" b="1" dirty="0" smtClean="0">
                <a:latin typeface="+mn-ea"/>
              </a:rPr>
              <a:t>年全国教育大会：</a:t>
            </a:r>
            <a:r>
              <a:rPr lang="zh-CN" altLang="en-US" sz="1800" dirty="0" smtClean="0">
                <a:latin typeface="+mn-ea"/>
              </a:rPr>
              <a:t>习近平明确提出</a:t>
            </a:r>
            <a:r>
              <a:rPr lang="zh-CN" altLang="en-US" sz="1800" dirty="0" smtClean="0"/>
              <a:t>在</a:t>
            </a:r>
            <a:r>
              <a:rPr lang="zh-CN" altLang="en-US" sz="1800" dirty="0"/>
              <a:t>党的坚强领导下，全面贯彻党的教育方针</a:t>
            </a:r>
            <a:r>
              <a:rPr lang="zh-CN" altLang="en-US" sz="1800" dirty="0" smtClean="0"/>
              <a:t>，培养</a:t>
            </a:r>
            <a:r>
              <a:rPr lang="zh-CN" altLang="en-US" sz="1800" dirty="0"/>
              <a:t>德智体美劳全面发展的社会主义建设者和接班人，加快推进教育现代化、建设教育强国、办好人民满意的教育。</a:t>
            </a:r>
            <a:endParaRPr lang="zh-CN" altLang="en-US" sz="1800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4.sinaimg.cn/mw690/005P6uDKzy75U0EKdAD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" y="1132205"/>
            <a:ext cx="5668010" cy="296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575310" y="4156710"/>
            <a:ext cx="8089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2016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年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9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月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13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日，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中国学生发展核心素养研究成果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发布，中国学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生发展核心素养以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培养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“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全面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发展的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人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”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为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核心，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分为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3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个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方面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、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6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个内容、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18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个基本要点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。</a:t>
            </a:r>
          </a:p>
        </p:txBody>
      </p:sp>
      <p:sp>
        <p:nvSpPr>
          <p:cNvPr id="10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核心素养时代来临：我们理解了吗？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96726" y="3875002"/>
            <a:ext cx="82925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zh-CN" altLang="en-US" dirty="0" smtClean="0"/>
              <a:t>         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核心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素养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主要解决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两个问题：一是培养什么样的人，二是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怎样培养人。换句话说，它提出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了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育人目标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体系，它将指导整个课程体系的设计；指导学生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学习方向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；指导教学实践，引导教师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专业发展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；指导教育评价，即培养评估如何进行。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" b="10729"/>
          <a:stretch>
            <a:fillRect/>
          </a:stretch>
        </p:blipFill>
        <p:spPr>
          <a:xfrm>
            <a:off x="2419826" y="997426"/>
            <a:ext cx="4545806" cy="2811304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核心素养时代来临：我们理解了吗？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/>
          <p:cNvGrpSpPr/>
          <p:nvPr/>
        </p:nvGrpSpPr>
        <p:grpSpPr bwMode="auto">
          <a:xfrm>
            <a:off x="1836530" y="1095957"/>
            <a:ext cx="5647687" cy="3100594"/>
            <a:chOff x="816" y="850"/>
            <a:chExt cx="4292" cy="3195"/>
          </a:xfrm>
        </p:grpSpPr>
        <p:grpSp>
          <p:nvGrpSpPr>
            <p:cNvPr id="3" name="Group 31"/>
            <p:cNvGrpSpPr/>
            <p:nvPr/>
          </p:nvGrpSpPr>
          <p:grpSpPr bwMode="auto">
            <a:xfrm>
              <a:off x="975" y="1253"/>
              <a:ext cx="3853" cy="2541"/>
              <a:chOff x="0" y="0"/>
              <a:chExt cx="3853" cy="2541"/>
            </a:xfrm>
          </p:grpSpPr>
          <p:sp>
            <p:nvSpPr>
              <p:cNvPr id="82" name="Arc 11"/>
              <p:cNvSpPr/>
              <p:nvPr/>
            </p:nvSpPr>
            <p:spPr bwMode="auto">
              <a:xfrm>
                <a:off x="750" y="0"/>
                <a:ext cx="1306" cy="1215"/>
              </a:xfrm>
              <a:custGeom>
                <a:avLst/>
                <a:gdLst>
                  <a:gd name="T0" fmla="*/ -1 w 14464"/>
                  <a:gd name="T1" fmla="*/ 4252 h 20295"/>
                  <a:gd name="T2" fmla="*/ 7070 w 14464"/>
                  <a:gd name="T3" fmla="*/ -1 h 20295"/>
                  <a:gd name="T4" fmla="*/ -1 w 14464"/>
                  <a:gd name="T5" fmla="*/ 4252 h 20295"/>
                  <a:gd name="T6" fmla="*/ 7070 w 14464"/>
                  <a:gd name="T7" fmla="*/ -1 h 20295"/>
                  <a:gd name="T8" fmla="*/ 14464 w 14464"/>
                  <a:gd name="T9" fmla="*/ 20295 h 20295"/>
                  <a:gd name="T10" fmla="*/ -1 w 14464"/>
                  <a:gd name="T11" fmla="*/ 4252 h 20295"/>
                  <a:gd name="T12" fmla="*/ 0 w 14464"/>
                  <a:gd name="T13" fmla="*/ 0 h 20295"/>
                  <a:gd name="T14" fmla="*/ 14464 w 14464"/>
                  <a:gd name="T15" fmla="*/ 20295 h 20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T12" t="T13" r="T14" b="T15"/>
                <a:pathLst>
                  <a:path w="14464" h="20295" fill="none" extrusionOk="0">
                    <a:moveTo>
                      <a:pt x="-1" y="4252"/>
                    </a:moveTo>
                    <a:cubicBezTo>
                      <a:pt x="2061" y="2393"/>
                      <a:pt x="4462" y="949"/>
                      <a:pt x="7070" y="-1"/>
                    </a:cubicBezTo>
                  </a:path>
                  <a:path w="14464" h="20295" stroke="0" extrusionOk="0">
                    <a:moveTo>
                      <a:pt x="-1" y="4252"/>
                    </a:moveTo>
                    <a:cubicBezTo>
                      <a:pt x="2061" y="2393"/>
                      <a:pt x="4462" y="949"/>
                      <a:pt x="7070" y="-1"/>
                    </a:cubicBezTo>
                    <a:lnTo>
                      <a:pt x="14464" y="20295"/>
                    </a:lnTo>
                    <a:lnTo>
                      <a:pt x="-1" y="4252"/>
                    </a:lnTo>
                    <a:close/>
                  </a:path>
                </a:pathLst>
              </a:custGeom>
              <a:noFill/>
              <a:ln w="38100" cmpd="sng">
                <a:solidFill>
                  <a:schemeClr val="accent6">
                    <a:lumMod val="75000"/>
                  </a:schemeClr>
                </a:solidFill>
                <a:prstDash val="sysDot"/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16358" tIns="59237" rIns="116358" bIns="59237" anchor="ctr"/>
              <a:lstStyle/>
              <a:p>
                <a:endParaRPr lang="zh-CN" altLang="en-US" sz="2400"/>
              </a:p>
            </p:txBody>
          </p:sp>
          <p:sp>
            <p:nvSpPr>
              <p:cNvPr id="83" name="Arc 39"/>
              <p:cNvSpPr/>
              <p:nvPr/>
            </p:nvSpPr>
            <p:spPr bwMode="auto">
              <a:xfrm rot="413136">
                <a:off x="0" y="1250"/>
                <a:ext cx="1951" cy="766"/>
              </a:xfrm>
              <a:custGeom>
                <a:avLst/>
                <a:gdLst>
                  <a:gd name="T0" fmla="*/ 3707 w 21600"/>
                  <a:gd name="T1" fmla="*/ 12801 h 12802"/>
                  <a:gd name="T2" fmla="*/ 0 w 21600"/>
                  <a:gd name="T3" fmla="*/ 702 h 12802"/>
                  <a:gd name="T4" fmla="*/ 11 w 21600"/>
                  <a:gd name="T5" fmla="*/ 0 h 12802"/>
                  <a:gd name="T6" fmla="*/ 3707 w 21600"/>
                  <a:gd name="T7" fmla="*/ 12801 h 12802"/>
                  <a:gd name="T8" fmla="*/ 0 w 21600"/>
                  <a:gd name="T9" fmla="*/ 702 h 12802"/>
                  <a:gd name="T10" fmla="*/ 11 w 21600"/>
                  <a:gd name="T11" fmla="*/ 0 h 12802"/>
                  <a:gd name="T12" fmla="*/ 21600 w 21600"/>
                  <a:gd name="T13" fmla="*/ 702 h 12802"/>
                  <a:gd name="T14" fmla="*/ 3707 w 21600"/>
                  <a:gd name="T15" fmla="*/ 12801 h 12802"/>
                  <a:gd name="T16" fmla="*/ 0 w 21600"/>
                  <a:gd name="T17" fmla="*/ 0 h 12802"/>
                  <a:gd name="T18" fmla="*/ 21600 w 21600"/>
                  <a:gd name="T19" fmla="*/ 12802 h 12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12802" fill="none" extrusionOk="0">
                    <a:moveTo>
                      <a:pt x="3707" y="12801"/>
                    </a:moveTo>
                    <a:cubicBezTo>
                      <a:pt x="1291" y="9229"/>
                      <a:pt x="0" y="5014"/>
                      <a:pt x="0" y="702"/>
                    </a:cubicBezTo>
                    <a:cubicBezTo>
                      <a:pt x="-1" y="467"/>
                      <a:pt x="3" y="233"/>
                      <a:pt x="11" y="0"/>
                    </a:cubicBezTo>
                  </a:path>
                  <a:path w="21600" h="12802" stroke="0" extrusionOk="0">
                    <a:moveTo>
                      <a:pt x="3707" y="12801"/>
                    </a:moveTo>
                    <a:cubicBezTo>
                      <a:pt x="1291" y="9229"/>
                      <a:pt x="0" y="5014"/>
                      <a:pt x="0" y="702"/>
                    </a:cubicBezTo>
                    <a:cubicBezTo>
                      <a:pt x="-1" y="467"/>
                      <a:pt x="3" y="233"/>
                      <a:pt x="11" y="0"/>
                    </a:cubicBezTo>
                    <a:lnTo>
                      <a:pt x="21600" y="702"/>
                    </a:lnTo>
                    <a:lnTo>
                      <a:pt x="3707" y="12801"/>
                    </a:lnTo>
                    <a:close/>
                  </a:path>
                </a:pathLst>
              </a:custGeom>
              <a:noFill/>
              <a:ln w="38100" cmpd="sng">
                <a:solidFill>
                  <a:schemeClr val="accent6">
                    <a:lumMod val="75000"/>
                  </a:schemeClr>
                </a:solidFill>
                <a:prstDash val="sysDot"/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16358" tIns="59237" rIns="116358" bIns="59237" anchor="ctr"/>
              <a:lstStyle/>
              <a:p>
                <a:endParaRPr lang="zh-CN" altLang="en-US" sz="2400"/>
              </a:p>
            </p:txBody>
          </p:sp>
          <p:sp>
            <p:nvSpPr>
              <p:cNvPr id="84" name="Arc 40"/>
              <p:cNvSpPr/>
              <p:nvPr/>
            </p:nvSpPr>
            <p:spPr bwMode="auto">
              <a:xfrm>
                <a:off x="1518" y="1248"/>
                <a:ext cx="847" cy="1293"/>
              </a:xfrm>
              <a:custGeom>
                <a:avLst/>
                <a:gdLst>
                  <a:gd name="T0" fmla="*/ 9376 w 9377"/>
                  <a:gd name="T1" fmla="*/ 20929 h 21600"/>
                  <a:gd name="T2" fmla="*/ 4037 w 9377"/>
                  <a:gd name="T3" fmla="*/ 21600 h 21600"/>
                  <a:gd name="T4" fmla="*/ -1 w 9377"/>
                  <a:gd name="T5" fmla="*/ 21219 h 21600"/>
                  <a:gd name="T6" fmla="*/ 9376 w 9377"/>
                  <a:gd name="T7" fmla="*/ 20929 h 21600"/>
                  <a:gd name="T8" fmla="*/ 4037 w 9377"/>
                  <a:gd name="T9" fmla="*/ 21600 h 21600"/>
                  <a:gd name="T10" fmla="*/ -1 w 9377"/>
                  <a:gd name="T11" fmla="*/ 21219 h 21600"/>
                  <a:gd name="T12" fmla="*/ 4037 w 9377"/>
                  <a:gd name="T13" fmla="*/ 0 h 21600"/>
                  <a:gd name="T14" fmla="*/ 9376 w 9377"/>
                  <a:gd name="T15" fmla="*/ 20929 h 21600"/>
                  <a:gd name="T16" fmla="*/ 0 w 9377"/>
                  <a:gd name="T17" fmla="*/ 0 h 21600"/>
                  <a:gd name="T18" fmla="*/ 9377 w 9377"/>
                  <a:gd name="T19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9377" h="21600" fill="none" extrusionOk="0">
                    <a:moveTo>
                      <a:pt x="9376" y="20929"/>
                    </a:moveTo>
                    <a:cubicBezTo>
                      <a:pt x="7631" y="21374"/>
                      <a:pt x="5837" y="21599"/>
                      <a:pt x="4037" y="21600"/>
                    </a:cubicBezTo>
                    <a:cubicBezTo>
                      <a:pt x="2682" y="21600"/>
                      <a:pt x="1330" y="21472"/>
                      <a:pt x="-1" y="21219"/>
                    </a:cubicBezTo>
                  </a:path>
                  <a:path w="9377" h="21600" stroke="0" extrusionOk="0">
                    <a:moveTo>
                      <a:pt x="9376" y="20929"/>
                    </a:moveTo>
                    <a:cubicBezTo>
                      <a:pt x="7631" y="21374"/>
                      <a:pt x="5837" y="21599"/>
                      <a:pt x="4037" y="21600"/>
                    </a:cubicBezTo>
                    <a:cubicBezTo>
                      <a:pt x="2682" y="21600"/>
                      <a:pt x="1330" y="21472"/>
                      <a:pt x="-1" y="21219"/>
                    </a:cubicBezTo>
                    <a:lnTo>
                      <a:pt x="4037" y="0"/>
                    </a:lnTo>
                    <a:lnTo>
                      <a:pt x="9376" y="20929"/>
                    </a:lnTo>
                    <a:close/>
                  </a:path>
                </a:pathLst>
              </a:custGeom>
              <a:noFill/>
              <a:ln w="38100" cmpd="sng">
                <a:solidFill>
                  <a:schemeClr val="accent6">
                    <a:lumMod val="75000"/>
                  </a:schemeClr>
                </a:solidFill>
                <a:prstDash val="sysDot"/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16358" tIns="59237" rIns="116358" bIns="59237" anchor="ctr"/>
              <a:lstStyle/>
              <a:p>
                <a:endParaRPr lang="zh-CN" altLang="en-US" sz="2400"/>
              </a:p>
            </p:txBody>
          </p:sp>
          <p:sp>
            <p:nvSpPr>
              <p:cNvPr id="85" name="Arc 41"/>
              <p:cNvSpPr/>
              <p:nvPr/>
            </p:nvSpPr>
            <p:spPr bwMode="auto">
              <a:xfrm>
                <a:off x="1902" y="1171"/>
                <a:ext cx="1951" cy="749"/>
              </a:xfrm>
              <a:custGeom>
                <a:avLst/>
                <a:gdLst>
                  <a:gd name="T0" fmla="*/ 21527 w 21600"/>
                  <a:gd name="T1" fmla="*/ -1 h 12526"/>
                  <a:gd name="T2" fmla="*/ 21600 w 21600"/>
                  <a:gd name="T3" fmla="*/ 1773 h 12526"/>
                  <a:gd name="T4" fmla="*/ 18733 w 21600"/>
                  <a:gd name="T5" fmla="*/ 12526 h 12526"/>
                  <a:gd name="T6" fmla="*/ 21527 w 21600"/>
                  <a:gd name="T7" fmla="*/ -1 h 12526"/>
                  <a:gd name="T8" fmla="*/ 21600 w 21600"/>
                  <a:gd name="T9" fmla="*/ 1773 h 12526"/>
                  <a:gd name="T10" fmla="*/ 18733 w 21600"/>
                  <a:gd name="T11" fmla="*/ 12526 h 12526"/>
                  <a:gd name="T12" fmla="*/ 0 w 21600"/>
                  <a:gd name="T13" fmla="*/ 1773 h 12526"/>
                  <a:gd name="T14" fmla="*/ 21527 w 21600"/>
                  <a:gd name="T15" fmla="*/ -1 h 12526"/>
                  <a:gd name="T16" fmla="*/ 0 w 21600"/>
                  <a:gd name="T17" fmla="*/ 0 h 12526"/>
                  <a:gd name="T18" fmla="*/ 21600 w 21600"/>
                  <a:gd name="T19" fmla="*/ 12526 h 12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12526" fill="none" extrusionOk="0">
                    <a:moveTo>
                      <a:pt x="21527" y="-1"/>
                    </a:moveTo>
                    <a:cubicBezTo>
                      <a:pt x="21575" y="589"/>
                      <a:pt x="21600" y="1181"/>
                      <a:pt x="21600" y="1773"/>
                    </a:cubicBezTo>
                    <a:cubicBezTo>
                      <a:pt x="21600" y="5546"/>
                      <a:pt x="20611" y="9253"/>
                      <a:pt x="18733" y="12526"/>
                    </a:cubicBezTo>
                  </a:path>
                  <a:path w="21600" h="12526" stroke="0" extrusionOk="0">
                    <a:moveTo>
                      <a:pt x="21527" y="-1"/>
                    </a:moveTo>
                    <a:cubicBezTo>
                      <a:pt x="21575" y="589"/>
                      <a:pt x="21600" y="1181"/>
                      <a:pt x="21600" y="1773"/>
                    </a:cubicBezTo>
                    <a:cubicBezTo>
                      <a:pt x="21600" y="5546"/>
                      <a:pt x="20611" y="9253"/>
                      <a:pt x="18733" y="12526"/>
                    </a:cubicBezTo>
                    <a:lnTo>
                      <a:pt x="0" y="1773"/>
                    </a:lnTo>
                    <a:lnTo>
                      <a:pt x="21527" y="-1"/>
                    </a:lnTo>
                    <a:close/>
                  </a:path>
                </a:pathLst>
              </a:custGeom>
              <a:noFill/>
              <a:ln w="38100" cmpd="sng">
                <a:solidFill>
                  <a:schemeClr val="accent6">
                    <a:lumMod val="75000"/>
                  </a:schemeClr>
                </a:solidFill>
                <a:prstDash val="sysDot"/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16358" tIns="59237" rIns="116358" bIns="59237" anchor="ctr"/>
              <a:lstStyle/>
              <a:p>
                <a:endParaRPr lang="zh-CN" altLang="en-US" sz="2400"/>
              </a:p>
            </p:txBody>
          </p:sp>
          <p:sp>
            <p:nvSpPr>
              <p:cNvPr id="86" name="Arc 42"/>
              <p:cNvSpPr/>
              <p:nvPr/>
            </p:nvSpPr>
            <p:spPr bwMode="auto">
              <a:xfrm>
                <a:off x="2005" y="63"/>
                <a:ext cx="1193" cy="1233"/>
              </a:xfrm>
              <a:custGeom>
                <a:avLst/>
                <a:gdLst>
                  <a:gd name="T0" fmla="*/ 6497 w 13214"/>
                  <a:gd name="T1" fmla="*/ 0 h 20600"/>
                  <a:gd name="T2" fmla="*/ 13213 w 13214"/>
                  <a:gd name="T3" fmla="*/ 3513 h 20600"/>
                  <a:gd name="T4" fmla="*/ 6497 w 13214"/>
                  <a:gd name="T5" fmla="*/ 0 h 20600"/>
                  <a:gd name="T6" fmla="*/ 13213 w 13214"/>
                  <a:gd name="T7" fmla="*/ 3513 h 20600"/>
                  <a:gd name="T8" fmla="*/ 0 w 13214"/>
                  <a:gd name="T9" fmla="*/ 20600 h 20600"/>
                  <a:gd name="T10" fmla="*/ 6497 w 13214"/>
                  <a:gd name="T11" fmla="*/ 0 h 20600"/>
                  <a:gd name="T12" fmla="*/ 0 w 13214"/>
                  <a:gd name="T13" fmla="*/ 0 h 20600"/>
                  <a:gd name="T14" fmla="*/ 13214 w 13214"/>
                  <a:gd name="T15" fmla="*/ 20600 h 20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T12" t="T13" r="T14" b="T15"/>
                <a:pathLst>
                  <a:path w="13214" h="20600" fill="none" extrusionOk="0">
                    <a:moveTo>
                      <a:pt x="6497" y="0"/>
                    </a:moveTo>
                    <a:cubicBezTo>
                      <a:pt x="8926" y="766"/>
                      <a:pt x="11199" y="1955"/>
                      <a:pt x="13213" y="3513"/>
                    </a:cubicBezTo>
                  </a:path>
                  <a:path w="13214" h="20600" stroke="0" extrusionOk="0">
                    <a:moveTo>
                      <a:pt x="6497" y="0"/>
                    </a:moveTo>
                    <a:cubicBezTo>
                      <a:pt x="8926" y="766"/>
                      <a:pt x="11199" y="1955"/>
                      <a:pt x="13213" y="3513"/>
                    </a:cubicBezTo>
                    <a:lnTo>
                      <a:pt x="0" y="20600"/>
                    </a:lnTo>
                    <a:lnTo>
                      <a:pt x="6497" y="0"/>
                    </a:lnTo>
                    <a:close/>
                  </a:path>
                </a:pathLst>
              </a:custGeom>
              <a:noFill/>
              <a:ln w="38100" cmpd="sng">
                <a:solidFill>
                  <a:schemeClr val="accent6">
                    <a:lumMod val="75000"/>
                  </a:schemeClr>
                </a:solidFill>
                <a:prstDash val="sysDot"/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16358" tIns="59237" rIns="116358" bIns="59237" anchor="ctr"/>
              <a:lstStyle/>
              <a:p>
                <a:endParaRPr lang="zh-CN" altLang="en-US" sz="2400"/>
              </a:p>
            </p:txBody>
          </p:sp>
        </p:grpSp>
        <p:sp>
          <p:nvSpPr>
            <p:cNvPr id="4" name="Oval 12"/>
            <p:cNvSpPr>
              <a:spLocks noChangeArrowheads="1"/>
            </p:cNvSpPr>
            <p:nvPr/>
          </p:nvSpPr>
          <p:spPr bwMode="auto">
            <a:xfrm>
              <a:off x="1209" y="1382"/>
              <a:ext cx="3424" cy="2270"/>
            </a:xfrm>
            <a:prstGeom prst="ellipse">
              <a:avLst/>
            </a:prstGeom>
            <a:gradFill rotWithShape="1">
              <a:gsLst>
                <a:gs pos="100000">
                  <a:schemeClr val="accent3"/>
                </a:gs>
                <a:gs pos="0">
                  <a:schemeClr val="accent3"/>
                </a:gs>
                <a:gs pos="100000">
                  <a:srgbClr val="0E58C4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146542" tIns="74602" rIns="146542" bIns="74602" anchor="ctr"/>
            <a:lstStyle/>
            <a:p>
              <a:pPr algn="l" defTabSz="913130"/>
              <a:endParaRPr lang="zh-CN" altLang="en-US" sz="2400" b="1">
                <a:ea typeface="微软雅黑" pitchFamily="34" charset="-122"/>
              </a:endParaRPr>
            </a:p>
          </p:txBody>
        </p:sp>
        <p:sp>
          <p:nvSpPr>
            <p:cNvPr id="5" name="Oval 13"/>
            <p:cNvSpPr>
              <a:spLocks noChangeArrowheads="1"/>
            </p:cNvSpPr>
            <p:nvPr/>
          </p:nvSpPr>
          <p:spPr bwMode="auto">
            <a:xfrm>
              <a:off x="1297" y="1406"/>
              <a:ext cx="3249" cy="2065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146542" tIns="74602" rIns="146542" bIns="74602" anchor="ctr"/>
            <a:lstStyle/>
            <a:p>
              <a:pPr algn="l" defTabSz="913130"/>
              <a:endParaRPr lang="zh-CN" altLang="en-US" sz="2400" b="1">
                <a:ea typeface="微软雅黑" pitchFamily="34" charset="-122"/>
              </a:endParaRPr>
            </a:p>
          </p:txBody>
        </p:sp>
        <p:sp>
          <p:nvSpPr>
            <p:cNvPr id="6" name="Rectangle 77"/>
            <p:cNvSpPr>
              <a:spLocks noChangeArrowheads="1"/>
            </p:cNvSpPr>
            <p:nvPr/>
          </p:nvSpPr>
          <p:spPr bwMode="auto">
            <a:xfrm>
              <a:off x="2305" y="1850"/>
              <a:ext cx="1390" cy="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913130">
                <a:lnSpc>
                  <a:spcPct val="120000"/>
                </a:lnSpc>
              </a:pPr>
              <a:r>
                <a:rPr lang="zh-CN" altLang="en-US" sz="2400" b="1" dirty="0">
                  <a:solidFill>
                    <a:srgbClr val="000000"/>
                  </a:solidFill>
                  <a:ea typeface="微软雅黑" pitchFamily="34" charset="-122"/>
                </a:rPr>
                <a:t>历史</a:t>
              </a:r>
              <a:r>
                <a:rPr lang="zh-CN" altLang="en-US" sz="2400" b="1" dirty="0" smtClean="0">
                  <a:solidFill>
                    <a:srgbClr val="000000"/>
                  </a:solidFill>
                  <a:ea typeface="微软雅黑" pitchFamily="34" charset="-122"/>
                </a:rPr>
                <a:t>学科</a:t>
              </a:r>
              <a:endParaRPr lang="en-US" altLang="zh-CN" sz="2400" b="1" dirty="0" smtClean="0">
                <a:solidFill>
                  <a:srgbClr val="000000"/>
                </a:solidFill>
                <a:ea typeface="微软雅黑" pitchFamily="34" charset="-122"/>
              </a:endParaRPr>
            </a:p>
            <a:p>
              <a:pPr defTabSz="913130">
                <a:lnSpc>
                  <a:spcPct val="120000"/>
                </a:lnSpc>
              </a:pPr>
              <a:r>
                <a:rPr lang="zh-CN" altLang="en-US" sz="2400" b="1" dirty="0" smtClean="0">
                  <a:solidFill>
                    <a:srgbClr val="000000"/>
                  </a:solidFill>
                  <a:ea typeface="微软雅黑" pitchFamily="34" charset="-122"/>
                </a:rPr>
                <a:t>五</a:t>
              </a:r>
              <a:r>
                <a:rPr lang="zh-CN" altLang="en-US" sz="2400" b="1" dirty="0">
                  <a:solidFill>
                    <a:srgbClr val="000000"/>
                  </a:solidFill>
                  <a:ea typeface="微软雅黑" pitchFamily="34" charset="-122"/>
                </a:rPr>
                <a:t>大核心素养</a:t>
              </a:r>
            </a:p>
          </p:txBody>
        </p:sp>
        <p:grpSp>
          <p:nvGrpSpPr>
            <p:cNvPr id="7" name="Group 40"/>
            <p:cNvGrpSpPr/>
            <p:nvPr/>
          </p:nvGrpSpPr>
          <p:grpSpPr bwMode="auto">
            <a:xfrm>
              <a:off x="3946" y="1440"/>
              <a:ext cx="1162" cy="1127"/>
              <a:chOff x="0" y="0"/>
              <a:chExt cx="1162" cy="1127"/>
            </a:xfrm>
          </p:grpSpPr>
          <p:sp>
            <p:nvSpPr>
              <p:cNvPr id="68" name="Oval 48"/>
              <p:cNvSpPr>
                <a:spLocks noChangeArrowheads="1"/>
              </p:cNvSpPr>
              <p:nvPr/>
            </p:nvSpPr>
            <p:spPr bwMode="auto">
              <a:xfrm>
                <a:off x="0" y="635"/>
                <a:ext cx="1162" cy="49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45E7A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lIns="153469" tIns="76734" rIns="153469" bIns="76734" anchor="ctr"/>
              <a:lstStyle/>
              <a:p>
                <a:pPr algn="l" defTabSz="913130"/>
                <a:endParaRPr lang="zh-CN" altLang="en-US" sz="2400">
                  <a:ea typeface="微软雅黑" pitchFamily="34" charset="-122"/>
                </a:endParaRPr>
              </a:p>
            </p:txBody>
          </p:sp>
          <p:sp>
            <p:nvSpPr>
              <p:cNvPr id="69" name="Oval 52"/>
              <p:cNvSpPr>
                <a:spLocks noChangeArrowheads="1"/>
              </p:cNvSpPr>
              <p:nvPr/>
            </p:nvSpPr>
            <p:spPr bwMode="auto">
              <a:xfrm>
                <a:off x="88" y="0"/>
                <a:ext cx="986" cy="978"/>
              </a:xfrm>
              <a:prstGeom prst="ellipse">
                <a:avLst/>
              </a:prstGeom>
              <a:gradFill rotWithShape="1">
                <a:gsLst>
                  <a:gs pos="0">
                    <a:srgbClr val="F8F8F8"/>
                  </a:gs>
                  <a:gs pos="100000">
                    <a:srgbClr val="C0C0C0"/>
                  </a:gs>
                </a:gsLst>
                <a:lin ang="18900000" scaled="1"/>
              </a:gradFill>
              <a:ln w="9525">
                <a:solidFill>
                  <a:srgbClr val="969696"/>
                </a:solidFill>
                <a:round/>
              </a:ln>
            </p:spPr>
            <p:txBody>
              <a:bodyPr wrap="none" lIns="153469" tIns="76734" rIns="153469" bIns="76734" anchor="ctr"/>
              <a:lstStyle/>
              <a:p>
                <a:pPr algn="ctr" defTabSz="913130"/>
                <a:r>
                  <a:rPr lang="zh-CN" altLang="en-US" sz="2000" dirty="0">
                    <a:solidFill>
                      <a:srgbClr val="000000"/>
                    </a:solidFill>
                    <a:ea typeface="微软雅黑" pitchFamily="34" charset="-122"/>
                  </a:rPr>
                  <a:t>家国情怀</a:t>
                </a:r>
              </a:p>
            </p:txBody>
          </p:sp>
          <p:pic>
            <p:nvPicPr>
              <p:cNvPr id="70" name="Picture 53" descr="Picture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" y="0"/>
                <a:ext cx="784" cy="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1" name="Group 44"/>
              <p:cNvGrpSpPr/>
              <p:nvPr/>
            </p:nvGrpSpPr>
            <p:grpSpPr bwMode="auto">
              <a:xfrm rot="-1297425" flipH="1" flipV="1">
                <a:off x="157" y="719"/>
                <a:ext cx="850" cy="204"/>
                <a:chOff x="0" y="0"/>
                <a:chExt cx="893" cy="246"/>
              </a:xfrm>
            </p:grpSpPr>
            <p:grpSp>
              <p:nvGrpSpPr>
                <p:cNvPr id="72" name="Group 45"/>
                <p:cNvGrpSpPr/>
                <p:nvPr/>
              </p:nvGrpSpPr>
              <p:grpSpPr bwMode="auto">
                <a:xfrm>
                  <a:off x="0" y="0"/>
                  <a:ext cx="743" cy="185"/>
                  <a:chOff x="0" y="0"/>
                  <a:chExt cx="1118" cy="279"/>
                </a:xfrm>
              </p:grpSpPr>
              <p:sp>
                <p:nvSpPr>
                  <p:cNvPr id="78" name="AutoShape 56"/>
                  <p:cNvSpPr>
                    <a:spLocks noChangeArrowheads="1"/>
                  </p:cNvSpPr>
                  <p:nvPr/>
                </p:nvSpPr>
                <p:spPr bwMode="auto">
                  <a:xfrm rot="5263130">
                    <a:off x="293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79" name="AutoShape 57"/>
                  <p:cNvSpPr>
                    <a:spLocks noChangeArrowheads="1"/>
                  </p:cNvSpPr>
                  <p:nvPr/>
                </p:nvSpPr>
                <p:spPr bwMode="auto">
                  <a:xfrm rot="6078281">
                    <a:off x="429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80" name="AutoShape 58"/>
                  <p:cNvSpPr>
                    <a:spLocks noChangeArrowheads="1"/>
                  </p:cNvSpPr>
                  <p:nvPr/>
                </p:nvSpPr>
                <p:spPr bwMode="auto">
                  <a:xfrm rot="6373927">
                    <a:off x="505" y="-27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81" name="AutoShape 59"/>
                  <p:cNvSpPr>
                    <a:spLocks noChangeArrowheads="1"/>
                  </p:cNvSpPr>
                  <p:nvPr/>
                </p:nvSpPr>
                <p:spPr bwMode="auto">
                  <a:xfrm rot="6906312">
                    <a:off x="595" y="-24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</p:grpSp>
            <p:grpSp>
              <p:nvGrpSpPr>
                <p:cNvPr id="73" name="Group 50"/>
                <p:cNvGrpSpPr/>
                <p:nvPr/>
              </p:nvGrpSpPr>
              <p:grpSpPr bwMode="auto">
                <a:xfrm rot="1353540">
                  <a:off x="150" y="60"/>
                  <a:ext cx="743" cy="186"/>
                  <a:chOff x="0" y="0"/>
                  <a:chExt cx="1118" cy="279"/>
                </a:xfrm>
              </p:grpSpPr>
              <p:sp>
                <p:nvSpPr>
                  <p:cNvPr id="74" name="AutoShape 61"/>
                  <p:cNvSpPr>
                    <a:spLocks noChangeArrowheads="1"/>
                  </p:cNvSpPr>
                  <p:nvPr/>
                </p:nvSpPr>
                <p:spPr bwMode="auto">
                  <a:xfrm rot="5263130">
                    <a:off x="293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75" name="AutoShape 62"/>
                  <p:cNvSpPr>
                    <a:spLocks noChangeArrowheads="1"/>
                  </p:cNvSpPr>
                  <p:nvPr/>
                </p:nvSpPr>
                <p:spPr bwMode="auto">
                  <a:xfrm rot="6078281">
                    <a:off x="429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76" name="AutoShape 63"/>
                  <p:cNvSpPr>
                    <a:spLocks noChangeArrowheads="1"/>
                  </p:cNvSpPr>
                  <p:nvPr/>
                </p:nvSpPr>
                <p:spPr bwMode="auto">
                  <a:xfrm rot="6373927">
                    <a:off x="505" y="-27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77" name="AutoShape 64"/>
                  <p:cNvSpPr>
                    <a:spLocks noChangeArrowheads="1"/>
                  </p:cNvSpPr>
                  <p:nvPr/>
                </p:nvSpPr>
                <p:spPr bwMode="auto">
                  <a:xfrm rot="6906312">
                    <a:off x="595" y="-24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</p:grpSp>
          </p:grpSp>
        </p:grpSp>
        <p:grpSp>
          <p:nvGrpSpPr>
            <p:cNvPr id="8" name="Group 55"/>
            <p:cNvGrpSpPr/>
            <p:nvPr/>
          </p:nvGrpSpPr>
          <p:grpSpPr bwMode="auto">
            <a:xfrm>
              <a:off x="816" y="1440"/>
              <a:ext cx="1162" cy="1127"/>
              <a:chOff x="0" y="0"/>
              <a:chExt cx="1162" cy="1127"/>
            </a:xfrm>
          </p:grpSpPr>
          <p:sp>
            <p:nvSpPr>
              <p:cNvPr id="54" name="Oval 48"/>
              <p:cNvSpPr>
                <a:spLocks noChangeArrowheads="1"/>
              </p:cNvSpPr>
              <p:nvPr/>
            </p:nvSpPr>
            <p:spPr bwMode="auto">
              <a:xfrm>
                <a:off x="0" y="635"/>
                <a:ext cx="1162" cy="49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45E7A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lIns="153469" tIns="76734" rIns="153469" bIns="76734" anchor="ctr"/>
              <a:lstStyle/>
              <a:p>
                <a:pPr algn="l" defTabSz="913130"/>
                <a:endParaRPr lang="zh-CN" altLang="en-US" sz="2400">
                  <a:ea typeface="微软雅黑" pitchFamily="34" charset="-122"/>
                </a:endParaRPr>
              </a:p>
            </p:txBody>
          </p:sp>
          <p:sp>
            <p:nvSpPr>
              <p:cNvPr id="55" name="Oval 52"/>
              <p:cNvSpPr>
                <a:spLocks noChangeArrowheads="1"/>
              </p:cNvSpPr>
              <p:nvPr/>
            </p:nvSpPr>
            <p:spPr bwMode="auto">
              <a:xfrm>
                <a:off x="88" y="0"/>
                <a:ext cx="986" cy="978"/>
              </a:xfrm>
              <a:prstGeom prst="ellipse">
                <a:avLst/>
              </a:prstGeom>
              <a:gradFill rotWithShape="1">
                <a:gsLst>
                  <a:gs pos="0">
                    <a:srgbClr val="F8F8F8"/>
                  </a:gs>
                  <a:gs pos="100000">
                    <a:srgbClr val="C0C0C0"/>
                  </a:gs>
                </a:gsLst>
                <a:lin ang="18900000" scaled="1"/>
              </a:gradFill>
              <a:ln w="9525">
                <a:solidFill>
                  <a:srgbClr val="969696"/>
                </a:solidFill>
                <a:round/>
              </a:ln>
            </p:spPr>
            <p:txBody>
              <a:bodyPr wrap="none" lIns="153469" tIns="76734" rIns="153469" bIns="76734" anchor="ctr"/>
              <a:lstStyle/>
              <a:p>
                <a:pPr algn="ctr" defTabSz="913130"/>
                <a:r>
                  <a:rPr lang="zh-CN" altLang="en-US" sz="2000" dirty="0">
                    <a:solidFill>
                      <a:srgbClr val="000000"/>
                    </a:solidFill>
                    <a:ea typeface="微软雅黑" pitchFamily="34" charset="-122"/>
                  </a:rPr>
                  <a:t>史料实证</a:t>
                </a:r>
              </a:p>
            </p:txBody>
          </p:sp>
          <p:pic>
            <p:nvPicPr>
              <p:cNvPr id="56" name="Picture 53" descr="Picture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" y="0"/>
                <a:ext cx="784" cy="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7" name="Group 59"/>
              <p:cNvGrpSpPr/>
              <p:nvPr/>
            </p:nvGrpSpPr>
            <p:grpSpPr bwMode="auto">
              <a:xfrm rot="-1297425" flipH="1" flipV="1">
                <a:off x="157" y="719"/>
                <a:ext cx="850" cy="204"/>
                <a:chOff x="0" y="0"/>
                <a:chExt cx="893" cy="246"/>
              </a:xfrm>
            </p:grpSpPr>
            <p:grpSp>
              <p:nvGrpSpPr>
                <p:cNvPr id="58" name="Group 60"/>
                <p:cNvGrpSpPr/>
                <p:nvPr/>
              </p:nvGrpSpPr>
              <p:grpSpPr bwMode="auto">
                <a:xfrm>
                  <a:off x="0" y="0"/>
                  <a:ext cx="743" cy="185"/>
                  <a:chOff x="0" y="0"/>
                  <a:chExt cx="1118" cy="279"/>
                </a:xfrm>
              </p:grpSpPr>
              <p:sp>
                <p:nvSpPr>
                  <p:cNvPr id="64" name="AutoShape 56"/>
                  <p:cNvSpPr>
                    <a:spLocks noChangeArrowheads="1"/>
                  </p:cNvSpPr>
                  <p:nvPr/>
                </p:nvSpPr>
                <p:spPr bwMode="auto">
                  <a:xfrm rot="5263130">
                    <a:off x="293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65" name="AutoShape 57"/>
                  <p:cNvSpPr>
                    <a:spLocks noChangeArrowheads="1"/>
                  </p:cNvSpPr>
                  <p:nvPr/>
                </p:nvSpPr>
                <p:spPr bwMode="auto">
                  <a:xfrm rot="6078281">
                    <a:off x="429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66" name="AutoShape 58"/>
                  <p:cNvSpPr>
                    <a:spLocks noChangeArrowheads="1"/>
                  </p:cNvSpPr>
                  <p:nvPr/>
                </p:nvSpPr>
                <p:spPr bwMode="auto">
                  <a:xfrm rot="6373927">
                    <a:off x="505" y="-27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67" name="AutoShape 59"/>
                  <p:cNvSpPr>
                    <a:spLocks noChangeArrowheads="1"/>
                  </p:cNvSpPr>
                  <p:nvPr/>
                </p:nvSpPr>
                <p:spPr bwMode="auto">
                  <a:xfrm rot="6906312">
                    <a:off x="595" y="-24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</p:grpSp>
            <p:grpSp>
              <p:nvGrpSpPr>
                <p:cNvPr id="59" name="Group 65"/>
                <p:cNvGrpSpPr/>
                <p:nvPr/>
              </p:nvGrpSpPr>
              <p:grpSpPr bwMode="auto">
                <a:xfrm rot="1353540">
                  <a:off x="150" y="60"/>
                  <a:ext cx="743" cy="186"/>
                  <a:chOff x="0" y="0"/>
                  <a:chExt cx="1118" cy="279"/>
                </a:xfrm>
              </p:grpSpPr>
              <p:sp>
                <p:nvSpPr>
                  <p:cNvPr id="60" name="AutoShape 61"/>
                  <p:cNvSpPr>
                    <a:spLocks noChangeArrowheads="1"/>
                  </p:cNvSpPr>
                  <p:nvPr/>
                </p:nvSpPr>
                <p:spPr bwMode="auto">
                  <a:xfrm rot="5263130">
                    <a:off x="293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61" name="AutoShape 62"/>
                  <p:cNvSpPr>
                    <a:spLocks noChangeArrowheads="1"/>
                  </p:cNvSpPr>
                  <p:nvPr/>
                </p:nvSpPr>
                <p:spPr bwMode="auto">
                  <a:xfrm rot="6078281">
                    <a:off x="429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62" name="AutoShape 63"/>
                  <p:cNvSpPr>
                    <a:spLocks noChangeArrowheads="1"/>
                  </p:cNvSpPr>
                  <p:nvPr/>
                </p:nvSpPr>
                <p:spPr bwMode="auto">
                  <a:xfrm rot="6373927">
                    <a:off x="505" y="-27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63" name="AutoShape 64"/>
                  <p:cNvSpPr>
                    <a:spLocks noChangeArrowheads="1"/>
                  </p:cNvSpPr>
                  <p:nvPr/>
                </p:nvSpPr>
                <p:spPr bwMode="auto">
                  <a:xfrm rot="6906312">
                    <a:off x="595" y="-24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</p:grpSp>
          </p:grpSp>
        </p:grpSp>
        <p:grpSp>
          <p:nvGrpSpPr>
            <p:cNvPr id="9" name="Group 70"/>
            <p:cNvGrpSpPr/>
            <p:nvPr/>
          </p:nvGrpSpPr>
          <p:grpSpPr bwMode="auto">
            <a:xfrm>
              <a:off x="1298" y="2769"/>
              <a:ext cx="1316" cy="1276"/>
              <a:chOff x="0" y="0"/>
              <a:chExt cx="1162" cy="1127"/>
            </a:xfrm>
          </p:grpSpPr>
          <p:sp>
            <p:nvSpPr>
              <p:cNvPr id="40" name="Oval 48"/>
              <p:cNvSpPr>
                <a:spLocks noChangeArrowheads="1"/>
              </p:cNvSpPr>
              <p:nvPr/>
            </p:nvSpPr>
            <p:spPr bwMode="auto">
              <a:xfrm>
                <a:off x="0" y="635"/>
                <a:ext cx="1162" cy="49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45E7A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lIns="153469" tIns="76734" rIns="153469" bIns="76734" anchor="ctr"/>
              <a:lstStyle/>
              <a:p>
                <a:pPr algn="l" defTabSz="913130"/>
                <a:endParaRPr lang="zh-CN" altLang="en-US" sz="2400">
                  <a:ea typeface="微软雅黑" pitchFamily="34" charset="-122"/>
                </a:endParaRPr>
              </a:p>
            </p:txBody>
          </p:sp>
          <p:sp>
            <p:nvSpPr>
              <p:cNvPr id="41" name="Oval 52"/>
              <p:cNvSpPr>
                <a:spLocks noChangeArrowheads="1"/>
              </p:cNvSpPr>
              <p:nvPr/>
            </p:nvSpPr>
            <p:spPr bwMode="auto">
              <a:xfrm>
                <a:off x="88" y="0"/>
                <a:ext cx="986" cy="978"/>
              </a:xfrm>
              <a:prstGeom prst="ellipse">
                <a:avLst/>
              </a:prstGeom>
              <a:gradFill rotWithShape="1">
                <a:gsLst>
                  <a:gs pos="0">
                    <a:srgbClr val="F8F8F8"/>
                  </a:gs>
                  <a:gs pos="100000">
                    <a:srgbClr val="C0C0C0"/>
                  </a:gs>
                </a:gsLst>
                <a:lin ang="18900000" scaled="1"/>
              </a:gradFill>
              <a:ln w="9525">
                <a:solidFill>
                  <a:srgbClr val="969696"/>
                </a:solidFill>
                <a:round/>
              </a:ln>
            </p:spPr>
            <p:txBody>
              <a:bodyPr wrap="none" lIns="153469" tIns="76734" rIns="153469" bIns="76734" anchor="ctr"/>
              <a:lstStyle/>
              <a:p>
                <a:pPr algn="ctr" defTabSz="913130"/>
                <a:r>
                  <a:rPr lang="zh-CN" altLang="en-US" sz="2000" b="1" dirty="0">
                    <a:solidFill>
                      <a:srgbClr val="000000"/>
                    </a:solidFill>
                    <a:ea typeface="微软雅黑" pitchFamily="34" charset="-122"/>
                  </a:rPr>
                  <a:t>时空观念</a:t>
                </a:r>
              </a:p>
            </p:txBody>
          </p:sp>
          <p:pic>
            <p:nvPicPr>
              <p:cNvPr id="42" name="Picture 53" descr="Picture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" y="0"/>
                <a:ext cx="784" cy="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3" name="Group 74"/>
              <p:cNvGrpSpPr/>
              <p:nvPr/>
            </p:nvGrpSpPr>
            <p:grpSpPr bwMode="auto">
              <a:xfrm rot="-1297425" flipH="1" flipV="1">
                <a:off x="157" y="719"/>
                <a:ext cx="850" cy="204"/>
                <a:chOff x="0" y="0"/>
                <a:chExt cx="893" cy="246"/>
              </a:xfrm>
            </p:grpSpPr>
            <p:grpSp>
              <p:nvGrpSpPr>
                <p:cNvPr id="44" name="Group 75"/>
                <p:cNvGrpSpPr/>
                <p:nvPr/>
              </p:nvGrpSpPr>
              <p:grpSpPr bwMode="auto">
                <a:xfrm>
                  <a:off x="0" y="0"/>
                  <a:ext cx="743" cy="185"/>
                  <a:chOff x="0" y="0"/>
                  <a:chExt cx="1118" cy="279"/>
                </a:xfrm>
              </p:grpSpPr>
              <p:sp>
                <p:nvSpPr>
                  <p:cNvPr id="50" name="AutoShape 56"/>
                  <p:cNvSpPr>
                    <a:spLocks noChangeArrowheads="1"/>
                  </p:cNvSpPr>
                  <p:nvPr/>
                </p:nvSpPr>
                <p:spPr bwMode="auto">
                  <a:xfrm rot="5263130">
                    <a:off x="293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51" name="AutoShape 57"/>
                  <p:cNvSpPr>
                    <a:spLocks noChangeArrowheads="1"/>
                  </p:cNvSpPr>
                  <p:nvPr/>
                </p:nvSpPr>
                <p:spPr bwMode="auto">
                  <a:xfrm rot="6078281">
                    <a:off x="429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52" name="AutoShape 58"/>
                  <p:cNvSpPr>
                    <a:spLocks noChangeArrowheads="1"/>
                  </p:cNvSpPr>
                  <p:nvPr/>
                </p:nvSpPr>
                <p:spPr bwMode="auto">
                  <a:xfrm rot="6373927">
                    <a:off x="505" y="-27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53" name="AutoShape 59"/>
                  <p:cNvSpPr>
                    <a:spLocks noChangeArrowheads="1"/>
                  </p:cNvSpPr>
                  <p:nvPr/>
                </p:nvSpPr>
                <p:spPr bwMode="auto">
                  <a:xfrm rot="6906312">
                    <a:off x="595" y="-24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</p:grpSp>
            <p:grpSp>
              <p:nvGrpSpPr>
                <p:cNvPr id="45" name="Group 80"/>
                <p:cNvGrpSpPr/>
                <p:nvPr/>
              </p:nvGrpSpPr>
              <p:grpSpPr bwMode="auto">
                <a:xfrm rot="1353540">
                  <a:off x="150" y="60"/>
                  <a:ext cx="743" cy="186"/>
                  <a:chOff x="0" y="0"/>
                  <a:chExt cx="1118" cy="279"/>
                </a:xfrm>
              </p:grpSpPr>
              <p:sp>
                <p:nvSpPr>
                  <p:cNvPr id="46" name="AutoShape 61"/>
                  <p:cNvSpPr>
                    <a:spLocks noChangeArrowheads="1"/>
                  </p:cNvSpPr>
                  <p:nvPr/>
                </p:nvSpPr>
                <p:spPr bwMode="auto">
                  <a:xfrm rot="5263130">
                    <a:off x="293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47" name="AutoShape 62"/>
                  <p:cNvSpPr>
                    <a:spLocks noChangeArrowheads="1"/>
                  </p:cNvSpPr>
                  <p:nvPr/>
                </p:nvSpPr>
                <p:spPr bwMode="auto">
                  <a:xfrm rot="6078281">
                    <a:off x="429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48" name="AutoShape 63"/>
                  <p:cNvSpPr>
                    <a:spLocks noChangeArrowheads="1"/>
                  </p:cNvSpPr>
                  <p:nvPr/>
                </p:nvSpPr>
                <p:spPr bwMode="auto">
                  <a:xfrm rot="6373927">
                    <a:off x="505" y="-27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49" name="AutoShape 64"/>
                  <p:cNvSpPr>
                    <a:spLocks noChangeArrowheads="1"/>
                  </p:cNvSpPr>
                  <p:nvPr/>
                </p:nvSpPr>
                <p:spPr bwMode="auto">
                  <a:xfrm rot="6906312">
                    <a:off x="595" y="-24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</p:grpSp>
          </p:grpSp>
        </p:grpSp>
        <p:grpSp>
          <p:nvGrpSpPr>
            <p:cNvPr id="10" name="Group 85"/>
            <p:cNvGrpSpPr/>
            <p:nvPr/>
          </p:nvGrpSpPr>
          <p:grpSpPr bwMode="auto">
            <a:xfrm>
              <a:off x="3294" y="2769"/>
              <a:ext cx="1316" cy="1276"/>
              <a:chOff x="0" y="0"/>
              <a:chExt cx="1162" cy="1127"/>
            </a:xfrm>
          </p:grpSpPr>
          <p:sp>
            <p:nvSpPr>
              <p:cNvPr id="26" name="Oval 48"/>
              <p:cNvSpPr>
                <a:spLocks noChangeArrowheads="1"/>
              </p:cNvSpPr>
              <p:nvPr/>
            </p:nvSpPr>
            <p:spPr bwMode="auto">
              <a:xfrm>
                <a:off x="0" y="635"/>
                <a:ext cx="1162" cy="49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45E7A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lIns="153469" tIns="76734" rIns="153469" bIns="76734" anchor="ctr"/>
              <a:lstStyle/>
              <a:p>
                <a:pPr algn="l" defTabSz="913130"/>
                <a:endParaRPr lang="zh-CN" altLang="en-US" sz="2400">
                  <a:ea typeface="微软雅黑" pitchFamily="34" charset="-122"/>
                </a:endParaRPr>
              </a:p>
            </p:txBody>
          </p:sp>
          <p:sp>
            <p:nvSpPr>
              <p:cNvPr id="27" name="Oval 52"/>
              <p:cNvSpPr>
                <a:spLocks noChangeArrowheads="1"/>
              </p:cNvSpPr>
              <p:nvPr/>
            </p:nvSpPr>
            <p:spPr bwMode="auto">
              <a:xfrm>
                <a:off x="88" y="0"/>
                <a:ext cx="986" cy="978"/>
              </a:xfrm>
              <a:prstGeom prst="ellipse">
                <a:avLst/>
              </a:prstGeom>
              <a:gradFill rotWithShape="1">
                <a:gsLst>
                  <a:gs pos="44000">
                    <a:schemeClr val="accent3">
                      <a:lumMod val="75000"/>
                    </a:schemeClr>
                  </a:gs>
                  <a:gs pos="100000">
                    <a:srgbClr val="0E58C4"/>
                  </a:gs>
                </a:gsLst>
                <a:lin ang="18900000" scaled="1"/>
              </a:gradFill>
              <a:ln w="12700" cmpd="sng">
                <a:solidFill>
                  <a:schemeClr val="accent1">
                    <a:shade val="50000"/>
                  </a:schemeClr>
                </a:solidFill>
                <a:prstDash val="solid"/>
                <a:round/>
              </a:ln>
            </p:spPr>
            <p:txBody>
              <a:bodyPr wrap="none" lIns="153469" tIns="76734" rIns="153469" bIns="76734" anchor="ctr"/>
              <a:lstStyle/>
              <a:p>
                <a:pPr algn="ctr" defTabSz="913130"/>
                <a:r>
                  <a:rPr lang="zh-CN" altLang="en-US" sz="2000" b="1" dirty="0">
                    <a:solidFill>
                      <a:srgbClr val="FFFFFF"/>
                    </a:solidFill>
                    <a:ea typeface="微软雅黑" pitchFamily="34" charset="-122"/>
                  </a:rPr>
                  <a:t>唯物史观</a:t>
                </a:r>
              </a:p>
            </p:txBody>
          </p:sp>
          <p:pic>
            <p:nvPicPr>
              <p:cNvPr id="28" name="Picture 53" descr="Picture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" y="0"/>
                <a:ext cx="784" cy="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9" name="Group 89"/>
              <p:cNvGrpSpPr/>
              <p:nvPr/>
            </p:nvGrpSpPr>
            <p:grpSpPr bwMode="auto">
              <a:xfrm rot="-1297425" flipH="1" flipV="1">
                <a:off x="157" y="719"/>
                <a:ext cx="850" cy="204"/>
                <a:chOff x="0" y="0"/>
                <a:chExt cx="893" cy="246"/>
              </a:xfrm>
            </p:grpSpPr>
            <p:grpSp>
              <p:nvGrpSpPr>
                <p:cNvPr id="30" name="Group 90"/>
                <p:cNvGrpSpPr/>
                <p:nvPr/>
              </p:nvGrpSpPr>
              <p:grpSpPr bwMode="auto">
                <a:xfrm>
                  <a:off x="0" y="0"/>
                  <a:ext cx="743" cy="185"/>
                  <a:chOff x="0" y="0"/>
                  <a:chExt cx="1118" cy="279"/>
                </a:xfrm>
              </p:grpSpPr>
              <p:sp>
                <p:nvSpPr>
                  <p:cNvPr id="36" name="AutoShape 56"/>
                  <p:cNvSpPr>
                    <a:spLocks noChangeArrowheads="1"/>
                  </p:cNvSpPr>
                  <p:nvPr/>
                </p:nvSpPr>
                <p:spPr bwMode="auto">
                  <a:xfrm rot="5263130">
                    <a:off x="293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37" name="AutoShape 57"/>
                  <p:cNvSpPr>
                    <a:spLocks noChangeArrowheads="1"/>
                  </p:cNvSpPr>
                  <p:nvPr/>
                </p:nvSpPr>
                <p:spPr bwMode="auto">
                  <a:xfrm rot="6078281">
                    <a:off x="429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38" name="AutoShape 58"/>
                  <p:cNvSpPr>
                    <a:spLocks noChangeArrowheads="1"/>
                  </p:cNvSpPr>
                  <p:nvPr/>
                </p:nvSpPr>
                <p:spPr bwMode="auto">
                  <a:xfrm rot="6373927">
                    <a:off x="505" y="-27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39" name="AutoShape 59"/>
                  <p:cNvSpPr>
                    <a:spLocks noChangeArrowheads="1"/>
                  </p:cNvSpPr>
                  <p:nvPr/>
                </p:nvSpPr>
                <p:spPr bwMode="auto">
                  <a:xfrm rot="6906312">
                    <a:off x="595" y="-24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</p:grpSp>
            <p:grpSp>
              <p:nvGrpSpPr>
                <p:cNvPr id="31" name="Group 95"/>
                <p:cNvGrpSpPr/>
                <p:nvPr/>
              </p:nvGrpSpPr>
              <p:grpSpPr bwMode="auto">
                <a:xfrm rot="1353540">
                  <a:off x="150" y="60"/>
                  <a:ext cx="743" cy="186"/>
                  <a:chOff x="0" y="0"/>
                  <a:chExt cx="1118" cy="279"/>
                </a:xfrm>
              </p:grpSpPr>
              <p:sp>
                <p:nvSpPr>
                  <p:cNvPr id="32" name="AutoShape 61"/>
                  <p:cNvSpPr>
                    <a:spLocks noChangeArrowheads="1"/>
                  </p:cNvSpPr>
                  <p:nvPr/>
                </p:nvSpPr>
                <p:spPr bwMode="auto">
                  <a:xfrm rot="5263130">
                    <a:off x="293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33" name="AutoShape 62"/>
                  <p:cNvSpPr>
                    <a:spLocks noChangeArrowheads="1"/>
                  </p:cNvSpPr>
                  <p:nvPr/>
                </p:nvSpPr>
                <p:spPr bwMode="auto">
                  <a:xfrm rot="6078281">
                    <a:off x="429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34" name="AutoShape 63"/>
                  <p:cNvSpPr>
                    <a:spLocks noChangeArrowheads="1"/>
                  </p:cNvSpPr>
                  <p:nvPr/>
                </p:nvSpPr>
                <p:spPr bwMode="auto">
                  <a:xfrm rot="6373927">
                    <a:off x="505" y="-27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35" name="AutoShape 64"/>
                  <p:cNvSpPr>
                    <a:spLocks noChangeArrowheads="1"/>
                  </p:cNvSpPr>
                  <p:nvPr/>
                </p:nvSpPr>
                <p:spPr bwMode="auto">
                  <a:xfrm rot="6906312">
                    <a:off x="595" y="-24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</p:grpSp>
          </p:grpSp>
        </p:grpSp>
        <p:grpSp>
          <p:nvGrpSpPr>
            <p:cNvPr id="11" name="Group 100"/>
            <p:cNvGrpSpPr/>
            <p:nvPr/>
          </p:nvGrpSpPr>
          <p:grpSpPr bwMode="auto">
            <a:xfrm>
              <a:off x="2454" y="850"/>
              <a:ext cx="1044" cy="1012"/>
              <a:chOff x="0" y="0"/>
              <a:chExt cx="1162" cy="1127"/>
            </a:xfrm>
          </p:grpSpPr>
          <p:sp>
            <p:nvSpPr>
              <p:cNvPr id="12" name="Oval 48"/>
              <p:cNvSpPr>
                <a:spLocks noChangeArrowheads="1"/>
              </p:cNvSpPr>
              <p:nvPr/>
            </p:nvSpPr>
            <p:spPr bwMode="auto">
              <a:xfrm>
                <a:off x="0" y="635"/>
                <a:ext cx="1162" cy="49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45E7A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lIns="153469" tIns="76734" rIns="153469" bIns="76734" anchor="ctr"/>
              <a:lstStyle/>
              <a:p>
                <a:pPr algn="l" defTabSz="913130"/>
                <a:endParaRPr lang="zh-CN" altLang="en-US" sz="2400">
                  <a:ea typeface="微软雅黑" pitchFamily="34" charset="-122"/>
                </a:endParaRPr>
              </a:p>
            </p:txBody>
          </p:sp>
          <p:sp>
            <p:nvSpPr>
              <p:cNvPr id="13" name="Oval 52"/>
              <p:cNvSpPr>
                <a:spLocks noChangeArrowheads="1"/>
              </p:cNvSpPr>
              <p:nvPr/>
            </p:nvSpPr>
            <p:spPr bwMode="auto">
              <a:xfrm>
                <a:off x="88" y="0"/>
                <a:ext cx="986" cy="978"/>
              </a:xfrm>
              <a:prstGeom prst="ellipse">
                <a:avLst/>
              </a:prstGeom>
              <a:gradFill rotWithShape="1">
                <a:gsLst>
                  <a:gs pos="0">
                    <a:srgbClr val="F8F8F8"/>
                  </a:gs>
                  <a:gs pos="100000">
                    <a:srgbClr val="C0C0C0"/>
                  </a:gs>
                </a:gsLst>
                <a:lin ang="18900000" scaled="1"/>
              </a:gradFill>
              <a:ln w="9525">
                <a:solidFill>
                  <a:srgbClr val="969696"/>
                </a:solidFill>
                <a:round/>
              </a:ln>
            </p:spPr>
            <p:txBody>
              <a:bodyPr wrap="none" lIns="153469" tIns="76734" rIns="153469" bIns="76734" anchor="ctr"/>
              <a:lstStyle/>
              <a:p>
                <a:pPr algn="ctr" defTabSz="913130"/>
                <a:r>
                  <a:rPr lang="zh-CN" altLang="en-US" sz="2000" dirty="0">
                    <a:solidFill>
                      <a:srgbClr val="000000"/>
                    </a:solidFill>
                    <a:ea typeface="微软雅黑" pitchFamily="34" charset="-122"/>
                  </a:rPr>
                  <a:t>历史解释</a:t>
                </a:r>
              </a:p>
            </p:txBody>
          </p:sp>
          <p:pic>
            <p:nvPicPr>
              <p:cNvPr id="14" name="Picture 53" descr="Picture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" y="0"/>
                <a:ext cx="784" cy="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5" name="Group 104"/>
              <p:cNvGrpSpPr/>
              <p:nvPr/>
            </p:nvGrpSpPr>
            <p:grpSpPr bwMode="auto">
              <a:xfrm rot="-1297425" flipH="1" flipV="1">
                <a:off x="157" y="719"/>
                <a:ext cx="850" cy="204"/>
                <a:chOff x="0" y="0"/>
                <a:chExt cx="893" cy="246"/>
              </a:xfrm>
            </p:grpSpPr>
            <p:grpSp>
              <p:nvGrpSpPr>
                <p:cNvPr id="16" name="Group 105"/>
                <p:cNvGrpSpPr/>
                <p:nvPr/>
              </p:nvGrpSpPr>
              <p:grpSpPr bwMode="auto">
                <a:xfrm>
                  <a:off x="0" y="0"/>
                  <a:ext cx="743" cy="185"/>
                  <a:chOff x="0" y="0"/>
                  <a:chExt cx="1118" cy="279"/>
                </a:xfrm>
              </p:grpSpPr>
              <p:sp>
                <p:nvSpPr>
                  <p:cNvPr id="22" name="AutoShape 56"/>
                  <p:cNvSpPr>
                    <a:spLocks noChangeArrowheads="1"/>
                  </p:cNvSpPr>
                  <p:nvPr/>
                </p:nvSpPr>
                <p:spPr bwMode="auto">
                  <a:xfrm rot="5263130">
                    <a:off x="293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23" name="AutoShape 57"/>
                  <p:cNvSpPr>
                    <a:spLocks noChangeArrowheads="1"/>
                  </p:cNvSpPr>
                  <p:nvPr/>
                </p:nvSpPr>
                <p:spPr bwMode="auto">
                  <a:xfrm rot="6078281">
                    <a:off x="429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24" name="AutoShape 58"/>
                  <p:cNvSpPr>
                    <a:spLocks noChangeArrowheads="1"/>
                  </p:cNvSpPr>
                  <p:nvPr/>
                </p:nvSpPr>
                <p:spPr bwMode="auto">
                  <a:xfrm rot="6373927">
                    <a:off x="505" y="-27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25" name="AutoShape 59"/>
                  <p:cNvSpPr>
                    <a:spLocks noChangeArrowheads="1"/>
                  </p:cNvSpPr>
                  <p:nvPr/>
                </p:nvSpPr>
                <p:spPr bwMode="auto">
                  <a:xfrm rot="6906312">
                    <a:off x="595" y="-24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</p:grpSp>
            <p:grpSp>
              <p:nvGrpSpPr>
                <p:cNvPr id="17" name="Group 110"/>
                <p:cNvGrpSpPr/>
                <p:nvPr/>
              </p:nvGrpSpPr>
              <p:grpSpPr bwMode="auto">
                <a:xfrm rot="1353540">
                  <a:off x="150" y="60"/>
                  <a:ext cx="743" cy="186"/>
                  <a:chOff x="0" y="0"/>
                  <a:chExt cx="1118" cy="279"/>
                </a:xfrm>
              </p:grpSpPr>
              <p:sp>
                <p:nvSpPr>
                  <p:cNvPr id="18" name="AutoShape 61"/>
                  <p:cNvSpPr>
                    <a:spLocks noChangeArrowheads="1"/>
                  </p:cNvSpPr>
                  <p:nvPr/>
                </p:nvSpPr>
                <p:spPr bwMode="auto">
                  <a:xfrm rot="5263130">
                    <a:off x="293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19" name="AutoShape 62"/>
                  <p:cNvSpPr>
                    <a:spLocks noChangeArrowheads="1"/>
                  </p:cNvSpPr>
                  <p:nvPr/>
                </p:nvSpPr>
                <p:spPr bwMode="auto">
                  <a:xfrm rot="6078281">
                    <a:off x="429" y="-29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20" name="AutoShape 63"/>
                  <p:cNvSpPr>
                    <a:spLocks noChangeArrowheads="1"/>
                  </p:cNvSpPr>
                  <p:nvPr/>
                </p:nvSpPr>
                <p:spPr bwMode="auto">
                  <a:xfrm rot="6373927">
                    <a:off x="505" y="-27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  <p:sp>
                <p:nvSpPr>
                  <p:cNvPr id="21" name="AutoShape 64"/>
                  <p:cNvSpPr>
                    <a:spLocks noChangeArrowheads="1"/>
                  </p:cNvSpPr>
                  <p:nvPr/>
                </p:nvSpPr>
                <p:spPr bwMode="auto">
                  <a:xfrm rot="6906312">
                    <a:off x="595" y="-242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8F8F8">
                      <a:alpha val="3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wrap="none" lIns="153469" tIns="76734" rIns="153469" bIns="76734" anchor="ctr"/>
                  <a:lstStyle/>
                  <a:p>
                    <a:pPr algn="l" defTabSz="913130"/>
                    <a:endParaRPr lang="zh-CN" altLang="en-US" sz="2400">
                      <a:ea typeface="微软雅黑" pitchFamily="34" charset="-122"/>
                    </a:endParaRPr>
                  </a:p>
                </p:txBody>
              </p:sp>
            </p:grpSp>
          </p:grpSp>
        </p:grpSp>
      </p:grpSp>
      <p:sp>
        <p:nvSpPr>
          <p:cNvPr id="87" name="文本框 86"/>
          <p:cNvSpPr txBox="1"/>
          <p:nvPr/>
        </p:nvSpPr>
        <p:spPr>
          <a:xfrm>
            <a:off x="460813" y="4238191"/>
            <a:ext cx="82925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宋体" pitchFamily="2" charset="-122"/>
              </a:rPr>
              <a:t>    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中学历史课程将培养和提高学生的历史学科核心素养作为目标，使学生通过历史学习逐步形成具有历史学科特征的正确价值观、必备品格和关键能力。</a:t>
            </a:r>
          </a:p>
        </p:txBody>
      </p:sp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核心素养时代来临：我们理解了吗？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稻壳儿榴莲果果"/>
          <p:cNvSpPr/>
          <p:nvPr/>
        </p:nvSpPr>
        <p:spPr>
          <a:xfrm>
            <a:off x="900430" y="3009900"/>
            <a:ext cx="7472045" cy="1646555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8" name="稻壳儿榴莲果果"/>
          <p:cNvSpPr/>
          <p:nvPr/>
        </p:nvSpPr>
        <p:spPr>
          <a:xfrm>
            <a:off x="899795" y="1203960"/>
            <a:ext cx="7505700" cy="1562100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7148195" y="2567305"/>
            <a:ext cx="1508760" cy="2090420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核心素养时代来临：我们理解了吗？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3"/>
          <a:srcRect l="14544" r="14232"/>
          <a:stretch>
            <a:fillRect/>
          </a:stretch>
        </p:blipFill>
        <p:spPr>
          <a:xfrm>
            <a:off x="431800" y="1203960"/>
            <a:ext cx="1358265" cy="2030730"/>
          </a:xfrm>
          <a:prstGeom prst="rect">
            <a:avLst/>
          </a:prstGeom>
          <a:noFill/>
          <a:ln w="9525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7" name="文本框 86"/>
          <p:cNvSpPr txBox="1"/>
          <p:nvPr/>
        </p:nvSpPr>
        <p:spPr>
          <a:xfrm>
            <a:off x="1979930" y="1348105"/>
            <a:ext cx="644715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宋体" pitchFamily="2" charset="-122"/>
              </a:rPr>
              <a:t>    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普通高中历史课程是在义务教育历史课程的基础上，进一步运用历史唯物主义观点，以社会形态从低级到高级发展为主线，展现历史演进的基本过程以及人类在历史上创造的文明成果，揭示人类历史发展的基本规律和大趋势，促进学生全面发展的一门基础课程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51890" y="3279775"/>
            <a:ext cx="59785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宋体" pitchFamily="2" charset="-122"/>
              </a:rPr>
              <a:t>    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义务教育历史课程是学生在马克思主义唯物史观指导下，了解中外历史发展进程、传承人类文明、提高人文素养的课程，具有思想性、人文性、综合性、基础性特点，具有鉴古知今、认识历史规律，培养家国情怀、拓宽国际视野的重要作用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55012" y="1354016"/>
            <a:ext cx="8225253" cy="2212530"/>
            <a:chOff x="454631" y="1353715"/>
            <a:chExt cx="8227284" cy="221307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396" y="1353715"/>
              <a:ext cx="1513519" cy="220735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631" y="1372135"/>
              <a:ext cx="1660935" cy="219446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77" t="22009" r="14545" b="6614"/>
            <a:stretch>
              <a:fillRect/>
            </a:stretch>
          </p:blipFill>
          <p:spPr>
            <a:xfrm>
              <a:off x="2216941" y="1359434"/>
              <a:ext cx="1558134" cy="220735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10445" r="9223" b="8901"/>
            <a:stretch>
              <a:fillRect/>
            </a:stretch>
          </p:blipFill>
          <p:spPr>
            <a:xfrm rot="16200000">
              <a:off x="5198290" y="1693144"/>
              <a:ext cx="2207358" cy="1536109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79" t="3815" r="7080" b="10812"/>
            <a:stretch>
              <a:fillRect/>
            </a:stretch>
          </p:blipFill>
          <p:spPr>
            <a:xfrm>
              <a:off x="3876491" y="1353715"/>
              <a:ext cx="1556007" cy="220735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425326" y="3724387"/>
            <a:ext cx="82925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2560"/>
              </a:lnSpc>
            </a:pPr>
            <a:r>
              <a:rPr lang="zh-CN" altLang="en-US" dirty="0" smtClean="0">
                <a:latin typeface="宋体" pitchFamily="2" charset="-122"/>
              </a:rPr>
              <a:t>    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部编版普通高中历史课程主要有必修课、选择性必修和选修课程三类课程，以通史体例编排，精选了最基本、最主干性的历史知识，提供了大量多角度、开放性的史料素材，有助于学生拓宽历史视野、发展历史素养、增强历史洞察力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核心素养时代来临：我们理解了吗？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87338569-aaa2-4534-a1e9-9d8f8658057e"/>
          <p:cNvGrpSpPr>
            <a:grpSpLocks noChangeAspect="1"/>
          </p:cNvGrpSpPr>
          <p:nvPr/>
        </p:nvGrpSpPr>
        <p:grpSpPr>
          <a:xfrm>
            <a:off x="960560" y="1528300"/>
            <a:ext cx="7222880" cy="2992755"/>
            <a:chOff x="1280746" y="1904807"/>
            <a:chExt cx="9630507" cy="3990340"/>
          </a:xfrm>
        </p:grpSpPr>
        <p:grpSp>
          <p:nvGrpSpPr>
            <p:cNvPr id="45" name="Group 45"/>
            <p:cNvGrpSpPr/>
            <p:nvPr/>
          </p:nvGrpSpPr>
          <p:grpSpPr>
            <a:xfrm>
              <a:off x="4525106" y="1905963"/>
              <a:ext cx="3141781" cy="3509168"/>
              <a:chOff x="3779635" y="1683540"/>
              <a:chExt cx="4632730" cy="5174460"/>
            </a:xfrm>
          </p:grpSpPr>
          <p:sp>
            <p:nvSpPr>
              <p:cNvPr id="67" name="Freeform 46"/>
              <p:cNvSpPr/>
              <p:nvPr/>
            </p:nvSpPr>
            <p:spPr bwMode="auto">
              <a:xfrm>
                <a:off x="3968196" y="3177186"/>
                <a:ext cx="1549743" cy="645610"/>
              </a:xfrm>
              <a:custGeom>
                <a:avLst/>
                <a:gdLst>
                  <a:gd name="T0" fmla="*/ 201 w 2027"/>
                  <a:gd name="T1" fmla="*/ 456 h 831"/>
                  <a:gd name="T2" fmla="*/ 174 w 2027"/>
                  <a:gd name="T3" fmla="*/ 424 h 831"/>
                  <a:gd name="T4" fmla="*/ 88 w 2027"/>
                  <a:gd name="T5" fmla="*/ 301 h 831"/>
                  <a:gd name="T6" fmla="*/ 0 w 2027"/>
                  <a:gd name="T7" fmla="*/ 105 h 831"/>
                  <a:gd name="T8" fmla="*/ 244 w 2027"/>
                  <a:gd name="T9" fmla="*/ 67 h 831"/>
                  <a:gd name="T10" fmla="*/ 617 w 2027"/>
                  <a:gd name="T11" fmla="*/ 27 h 831"/>
                  <a:gd name="T12" fmla="*/ 1097 w 2027"/>
                  <a:gd name="T13" fmla="*/ 8 h 831"/>
                  <a:gd name="T14" fmla="*/ 1105 w 2027"/>
                  <a:gd name="T15" fmla="*/ 11 h 831"/>
                  <a:gd name="T16" fmla="*/ 1165 w 2027"/>
                  <a:gd name="T17" fmla="*/ 14 h 831"/>
                  <a:gd name="T18" fmla="*/ 1226 w 2027"/>
                  <a:gd name="T19" fmla="*/ 23 h 831"/>
                  <a:gd name="T20" fmla="*/ 1295 w 2027"/>
                  <a:gd name="T21" fmla="*/ 36 h 831"/>
                  <a:gd name="T22" fmla="*/ 1313 w 2027"/>
                  <a:gd name="T23" fmla="*/ 43 h 831"/>
                  <a:gd name="T24" fmla="*/ 1382 w 2027"/>
                  <a:gd name="T25" fmla="*/ 61 h 831"/>
                  <a:gd name="T26" fmla="*/ 1444 w 2027"/>
                  <a:gd name="T27" fmla="*/ 82 h 831"/>
                  <a:gd name="T28" fmla="*/ 1496 w 2027"/>
                  <a:gd name="T29" fmla="*/ 104 h 831"/>
                  <a:gd name="T30" fmla="*/ 1608 w 2027"/>
                  <a:gd name="T31" fmla="*/ 163 h 831"/>
                  <a:gd name="T32" fmla="*/ 1726 w 2027"/>
                  <a:gd name="T33" fmla="*/ 248 h 831"/>
                  <a:gd name="T34" fmla="*/ 1879 w 2027"/>
                  <a:gd name="T35" fmla="*/ 403 h 831"/>
                  <a:gd name="T36" fmla="*/ 1922 w 2027"/>
                  <a:gd name="T37" fmla="*/ 461 h 831"/>
                  <a:gd name="T38" fmla="*/ 1926 w 2027"/>
                  <a:gd name="T39" fmla="*/ 471 h 831"/>
                  <a:gd name="T40" fmla="*/ 2027 w 2027"/>
                  <a:gd name="T41" fmla="*/ 652 h 831"/>
                  <a:gd name="T42" fmla="*/ 1659 w 2027"/>
                  <a:gd name="T43" fmla="*/ 454 h 831"/>
                  <a:gd name="T44" fmla="*/ 1621 w 2027"/>
                  <a:gd name="T45" fmla="*/ 441 h 831"/>
                  <a:gd name="T46" fmla="*/ 1357 w 2027"/>
                  <a:gd name="T47" fmla="*/ 386 h 831"/>
                  <a:gd name="T48" fmla="*/ 1215 w 2027"/>
                  <a:gd name="T49" fmla="*/ 379 h 831"/>
                  <a:gd name="T50" fmla="*/ 971 w 2027"/>
                  <a:gd name="T51" fmla="*/ 404 h 831"/>
                  <a:gd name="T52" fmla="*/ 952 w 2027"/>
                  <a:gd name="T53" fmla="*/ 404 h 831"/>
                  <a:gd name="T54" fmla="*/ 709 w 2027"/>
                  <a:gd name="T55" fmla="*/ 406 h 831"/>
                  <a:gd name="T56" fmla="*/ 699 w 2027"/>
                  <a:gd name="T57" fmla="*/ 408 h 831"/>
                  <a:gd name="T58" fmla="*/ 615 w 2027"/>
                  <a:gd name="T59" fmla="*/ 396 h 831"/>
                  <a:gd name="T60" fmla="*/ 559 w 2027"/>
                  <a:gd name="T61" fmla="*/ 386 h 831"/>
                  <a:gd name="T62" fmla="*/ 549 w 2027"/>
                  <a:gd name="T63" fmla="*/ 382 h 831"/>
                  <a:gd name="T64" fmla="*/ 339 w 2027"/>
                  <a:gd name="T65" fmla="*/ 319 h 831"/>
                  <a:gd name="T66" fmla="*/ 1059 w 2027"/>
                  <a:gd name="T67" fmla="*/ 435 h 831"/>
                  <a:gd name="T68" fmla="*/ 1228 w 2027"/>
                  <a:gd name="T69" fmla="*/ 437 h 831"/>
                  <a:gd name="T70" fmla="*/ 1237 w 2027"/>
                  <a:gd name="T71" fmla="*/ 435 h 831"/>
                  <a:gd name="T72" fmla="*/ 1450 w 2027"/>
                  <a:gd name="T73" fmla="*/ 470 h 831"/>
                  <a:gd name="T74" fmla="*/ 1736 w 2027"/>
                  <a:gd name="T75" fmla="*/ 578 h 831"/>
                  <a:gd name="T76" fmla="*/ 1752 w 2027"/>
                  <a:gd name="T77" fmla="*/ 589 h 831"/>
                  <a:gd name="T78" fmla="*/ 1997 w 2027"/>
                  <a:gd name="T79" fmla="*/ 755 h 831"/>
                  <a:gd name="T80" fmla="*/ 1929 w 2027"/>
                  <a:gd name="T81" fmla="*/ 765 h 831"/>
                  <a:gd name="T82" fmla="*/ 1866 w 2027"/>
                  <a:gd name="T83" fmla="*/ 772 h 831"/>
                  <a:gd name="T84" fmla="*/ 1817 w 2027"/>
                  <a:gd name="T85" fmla="*/ 779 h 831"/>
                  <a:gd name="T86" fmla="*/ 1393 w 2027"/>
                  <a:gd name="T87" fmla="*/ 816 h 831"/>
                  <a:gd name="T88" fmla="*/ 1035 w 2027"/>
                  <a:gd name="T89" fmla="*/ 828 h 831"/>
                  <a:gd name="T90" fmla="*/ 1018 w 2027"/>
                  <a:gd name="T91" fmla="*/ 825 h 831"/>
                  <a:gd name="T92" fmla="*/ 693 w 2027"/>
                  <a:gd name="T93" fmla="*/ 776 h 831"/>
                  <a:gd name="T94" fmla="*/ 369 w 2027"/>
                  <a:gd name="T95" fmla="*/ 614 h 831"/>
                  <a:gd name="T96" fmla="*/ 361 w 2027"/>
                  <a:gd name="T97" fmla="*/ 606 h 831"/>
                  <a:gd name="T98" fmla="*/ 201 w 2027"/>
                  <a:gd name="T99" fmla="*/ 456 h 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27" h="831">
                    <a:moveTo>
                      <a:pt x="201" y="456"/>
                    </a:moveTo>
                    <a:cubicBezTo>
                      <a:pt x="192" y="446"/>
                      <a:pt x="182" y="435"/>
                      <a:pt x="174" y="424"/>
                    </a:cubicBezTo>
                    <a:cubicBezTo>
                      <a:pt x="141" y="385"/>
                      <a:pt x="114" y="345"/>
                      <a:pt x="88" y="301"/>
                    </a:cubicBezTo>
                    <a:cubicBezTo>
                      <a:pt x="53" y="237"/>
                      <a:pt x="23" y="173"/>
                      <a:pt x="0" y="105"/>
                    </a:cubicBezTo>
                    <a:cubicBezTo>
                      <a:pt x="80" y="88"/>
                      <a:pt x="159" y="78"/>
                      <a:pt x="244" y="67"/>
                    </a:cubicBezTo>
                    <a:cubicBezTo>
                      <a:pt x="372" y="52"/>
                      <a:pt x="490" y="40"/>
                      <a:pt x="617" y="27"/>
                    </a:cubicBezTo>
                    <a:cubicBezTo>
                      <a:pt x="781" y="14"/>
                      <a:pt x="932" y="0"/>
                      <a:pt x="1097" y="8"/>
                    </a:cubicBezTo>
                    <a:cubicBezTo>
                      <a:pt x="1100" y="8"/>
                      <a:pt x="1102" y="11"/>
                      <a:pt x="1105" y="11"/>
                    </a:cubicBezTo>
                    <a:cubicBezTo>
                      <a:pt x="1125" y="12"/>
                      <a:pt x="1145" y="13"/>
                      <a:pt x="1165" y="14"/>
                    </a:cubicBezTo>
                    <a:cubicBezTo>
                      <a:pt x="1185" y="18"/>
                      <a:pt x="1205" y="19"/>
                      <a:pt x="1226" y="23"/>
                    </a:cubicBezTo>
                    <a:cubicBezTo>
                      <a:pt x="1250" y="28"/>
                      <a:pt x="1272" y="30"/>
                      <a:pt x="1295" y="36"/>
                    </a:cubicBezTo>
                    <a:cubicBezTo>
                      <a:pt x="1301" y="39"/>
                      <a:pt x="1306" y="41"/>
                      <a:pt x="1313" y="43"/>
                    </a:cubicBezTo>
                    <a:cubicBezTo>
                      <a:pt x="1338" y="46"/>
                      <a:pt x="1360" y="52"/>
                      <a:pt x="1382" y="61"/>
                    </a:cubicBezTo>
                    <a:cubicBezTo>
                      <a:pt x="1403" y="70"/>
                      <a:pt x="1424" y="72"/>
                      <a:pt x="1444" y="82"/>
                    </a:cubicBezTo>
                    <a:cubicBezTo>
                      <a:pt x="1462" y="91"/>
                      <a:pt x="1479" y="97"/>
                      <a:pt x="1496" y="104"/>
                    </a:cubicBezTo>
                    <a:cubicBezTo>
                      <a:pt x="1535" y="121"/>
                      <a:pt x="1570" y="142"/>
                      <a:pt x="1608" y="163"/>
                    </a:cubicBezTo>
                    <a:cubicBezTo>
                      <a:pt x="1651" y="190"/>
                      <a:pt x="1687" y="217"/>
                      <a:pt x="1726" y="248"/>
                    </a:cubicBezTo>
                    <a:cubicBezTo>
                      <a:pt x="1783" y="295"/>
                      <a:pt x="1833" y="344"/>
                      <a:pt x="1879" y="403"/>
                    </a:cubicBezTo>
                    <a:cubicBezTo>
                      <a:pt x="1894" y="423"/>
                      <a:pt x="1907" y="441"/>
                      <a:pt x="1922" y="461"/>
                    </a:cubicBezTo>
                    <a:cubicBezTo>
                      <a:pt x="1925" y="464"/>
                      <a:pt x="1924" y="468"/>
                      <a:pt x="1926" y="471"/>
                    </a:cubicBezTo>
                    <a:cubicBezTo>
                      <a:pt x="1968" y="528"/>
                      <a:pt x="1998" y="589"/>
                      <a:pt x="2027" y="652"/>
                    </a:cubicBezTo>
                    <a:cubicBezTo>
                      <a:pt x="1915" y="568"/>
                      <a:pt x="1792" y="503"/>
                      <a:pt x="1659" y="454"/>
                    </a:cubicBezTo>
                    <a:cubicBezTo>
                      <a:pt x="1647" y="450"/>
                      <a:pt x="1633" y="445"/>
                      <a:pt x="1621" y="441"/>
                    </a:cubicBezTo>
                    <a:cubicBezTo>
                      <a:pt x="1534" y="414"/>
                      <a:pt x="1450" y="397"/>
                      <a:pt x="1357" y="386"/>
                    </a:cubicBezTo>
                    <a:cubicBezTo>
                      <a:pt x="1309" y="381"/>
                      <a:pt x="1263" y="379"/>
                      <a:pt x="1215" y="379"/>
                    </a:cubicBezTo>
                    <a:cubicBezTo>
                      <a:pt x="1132" y="380"/>
                      <a:pt x="1056" y="390"/>
                      <a:pt x="971" y="404"/>
                    </a:cubicBezTo>
                    <a:cubicBezTo>
                      <a:pt x="964" y="405"/>
                      <a:pt x="959" y="403"/>
                      <a:pt x="952" y="404"/>
                    </a:cubicBezTo>
                    <a:cubicBezTo>
                      <a:pt x="868" y="414"/>
                      <a:pt x="792" y="416"/>
                      <a:pt x="709" y="406"/>
                    </a:cubicBezTo>
                    <a:cubicBezTo>
                      <a:pt x="706" y="406"/>
                      <a:pt x="702" y="408"/>
                      <a:pt x="699" y="408"/>
                    </a:cubicBezTo>
                    <a:cubicBezTo>
                      <a:pt x="670" y="405"/>
                      <a:pt x="644" y="402"/>
                      <a:pt x="615" y="396"/>
                    </a:cubicBezTo>
                    <a:cubicBezTo>
                      <a:pt x="595" y="393"/>
                      <a:pt x="577" y="389"/>
                      <a:pt x="559" y="386"/>
                    </a:cubicBezTo>
                    <a:cubicBezTo>
                      <a:pt x="554" y="385"/>
                      <a:pt x="553" y="384"/>
                      <a:pt x="549" y="382"/>
                    </a:cubicBezTo>
                    <a:cubicBezTo>
                      <a:pt x="474" y="367"/>
                      <a:pt x="407" y="346"/>
                      <a:pt x="339" y="319"/>
                    </a:cubicBezTo>
                    <a:cubicBezTo>
                      <a:pt x="562" y="424"/>
                      <a:pt x="815" y="466"/>
                      <a:pt x="1059" y="435"/>
                    </a:cubicBezTo>
                    <a:cubicBezTo>
                      <a:pt x="1115" y="435"/>
                      <a:pt x="1170" y="430"/>
                      <a:pt x="1228" y="437"/>
                    </a:cubicBezTo>
                    <a:cubicBezTo>
                      <a:pt x="1230" y="437"/>
                      <a:pt x="1234" y="435"/>
                      <a:pt x="1237" y="435"/>
                    </a:cubicBezTo>
                    <a:cubicBezTo>
                      <a:pt x="1312" y="443"/>
                      <a:pt x="1378" y="451"/>
                      <a:pt x="1450" y="470"/>
                    </a:cubicBezTo>
                    <a:cubicBezTo>
                      <a:pt x="1552" y="495"/>
                      <a:pt x="1643" y="532"/>
                      <a:pt x="1736" y="578"/>
                    </a:cubicBezTo>
                    <a:cubicBezTo>
                      <a:pt x="1741" y="581"/>
                      <a:pt x="1747" y="586"/>
                      <a:pt x="1752" y="589"/>
                    </a:cubicBezTo>
                    <a:cubicBezTo>
                      <a:pt x="1842" y="635"/>
                      <a:pt x="1920" y="693"/>
                      <a:pt x="1997" y="755"/>
                    </a:cubicBezTo>
                    <a:cubicBezTo>
                      <a:pt x="1974" y="762"/>
                      <a:pt x="1954" y="761"/>
                      <a:pt x="1929" y="765"/>
                    </a:cubicBezTo>
                    <a:cubicBezTo>
                      <a:pt x="1909" y="769"/>
                      <a:pt x="1888" y="772"/>
                      <a:pt x="1866" y="772"/>
                    </a:cubicBezTo>
                    <a:cubicBezTo>
                      <a:pt x="1849" y="774"/>
                      <a:pt x="1833" y="777"/>
                      <a:pt x="1817" y="779"/>
                    </a:cubicBezTo>
                    <a:cubicBezTo>
                      <a:pt x="1671" y="795"/>
                      <a:pt x="1537" y="807"/>
                      <a:pt x="1393" y="816"/>
                    </a:cubicBezTo>
                    <a:cubicBezTo>
                      <a:pt x="1270" y="823"/>
                      <a:pt x="1156" y="831"/>
                      <a:pt x="1035" y="828"/>
                    </a:cubicBezTo>
                    <a:cubicBezTo>
                      <a:pt x="1029" y="828"/>
                      <a:pt x="1024" y="825"/>
                      <a:pt x="1018" y="825"/>
                    </a:cubicBezTo>
                    <a:cubicBezTo>
                      <a:pt x="906" y="823"/>
                      <a:pt x="802" y="806"/>
                      <a:pt x="693" y="776"/>
                    </a:cubicBezTo>
                    <a:cubicBezTo>
                      <a:pt x="574" y="741"/>
                      <a:pt x="470" y="687"/>
                      <a:pt x="369" y="614"/>
                    </a:cubicBezTo>
                    <a:cubicBezTo>
                      <a:pt x="367" y="611"/>
                      <a:pt x="364" y="609"/>
                      <a:pt x="361" y="606"/>
                    </a:cubicBezTo>
                    <a:cubicBezTo>
                      <a:pt x="301" y="562"/>
                      <a:pt x="249" y="512"/>
                      <a:pt x="201" y="45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68" name="Freeform 47"/>
              <p:cNvSpPr/>
              <p:nvPr/>
            </p:nvSpPr>
            <p:spPr bwMode="auto">
              <a:xfrm>
                <a:off x="5170279" y="1762594"/>
                <a:ext cx="542116" cy="1333143"/>
              </a:xfrm>
              <a:custGeom>
                <a:avLst/>
                <a:gdLst>
                  <a:gd name="T0" fmla="*/ 75 w 708"/>
                  <a:gd name="T1" fmla="*/ 0 h 1715"/>
                  <a:gd name="T2" fmla="*/ 46 w 708"/>
                  <a:gd name="T3" fmla="*/ 209 h 1715"/>
                  <a:gd name="T4" fmla="*/ 18 w 708"/>
                  <a:gd name="T5" fmla="*/ 526 h 1715"/>
                  <a:gd name="T6" fmla="*/ 9 w 708"/>
                  <a:gd name="T7" fmla="*/ 935 h 1715"/>
                  <a:gd name="T8" fmla="*/ 11 w 708"/>
                  <a:gd name="T9" fmla="*/ 941 h 1715"/>
                  <a:gd name="T10" fmla="*/ 15 w 708"/>
                  <a:gd name="T11" fmla="*/ 992 h 1715"/>
                  <a:gd name="T12" fmla="*/ 23 w 708"/>
                  <a:gd name="T13" fmla="*/ 1044 h 1715"/>
                  <a:gd name="T14" fmla="*/ 35 w 708"/>
                  <a:gd name="T15" fmla="*/ 1103 h 1715"/>
                  <a:gd name="T16" fmla="*/ 41 w 708"/>
                  <a:gd name="T17" fmla="*/ 1117 h 1715"/>
                  <a:gd name="T18" fmla="*/ 57 w 708"/>
                  <a:gd name="T19" fmla="*/ 1176 h 1715"/>
                  <a:gd name="T20" fmla="*/ 76 w 708"/>
                  <a:gd name="T21" fmla="*/ 1228 h 1715"/>
                  <a:gd name="T22" fmla="*/ 96 w 708"/>
                  <a:gd name="T23" fmla="*/ 1273 h 1715"/>
                  <a:gd name="T24" fmla="*/ 148 w 708"/>
                  <a:gd name="T25" fmla="*/ 1367 h 1715"/>
                  <a:gd name="T26" fmla="*/ 221 w 708"/>
                  <a:gd name="T27" fmla="*/ 1466 h 1715"/>
                  <a:gd name="T28" fmla="*/ 356 w 708"/>
                  <a:gd name="T29" fmla="*/ 1593 h 1715"/>
                  <a:gd name="T30" fmla="*/ 406 w 708"/>
                  <a:gd name="T31" fmla="*/ 1629 h 1715"/>
                  <a:gd name="T32" fmla="*/ 414 w 708"/>
                  <a:gd name="T33" fmla="*/ 1633 h 1715"/>
                  <a:gd name="T34" fmla="*/ 569 w 708"/>
                  <a:gd name="T35" fmla="*/ 1715 h 1715"/>
                  <a:gd name="T36" fmla="*/ 396 w 708"/>
                  <a:gd name="T37" fmla="*/ 1405 h 1715"/>
                  <a:gd name="T38" fmla="*/ 384 w 708"/>
                  <a:gd name="T39" fmla="*/ 1374 h 1715"/>
                  <a:gd name="T40" fmla="*/ 334 w 708"/>
                  <a:gd name="T41" fmla="*/ 1150 h 1715"/>
                  <a:gd name="T42" fmla="*/ 326 w 708"/>
                  <a:gd name="T43" fmla="*/ 1030 h 1715"/>
                  <a:gd name="T44" fmla="*/ 343 w 708"/>
                  <a:gd name="T45" fmla="*/ 821 h 1715"/>
                  <a:gd name="T46" fmla="*/ 343 w 708"/>
                  <a:gd name="T47" fmla="*/ 805 h 1715"/>
                  <a:gd name="T48" fmla="*/ 341 w 708"/>
                  <a:gd name="T49" fmla="*/ 598 h 1715"/>
                  <a:gd name="T50" fmla="*/ 342 w 708"/>
                  <a:gd name="T51" fmla="*/ 591 h 1715"/>
                  <a:gd name="T52" fmla="*/ 331 w 708"/>
                  <a:gd name="T53" fmla="*/ 519 h 1715"/>
                  <a:gd name="T54" fmla="*/ 322 w 708"/>
                  <a:gd name="T55" fmla="*/ 471 h 1715"/>
                  <a:gd name="T56" fmla="*/ 318 w 708"/>
                  <a:gd name="T57" fmla="*/ 463 h 1715"/>
                  <a:gd name="T58" fmla="*/ 261 w 708"/>
                  <a:gd name="T59" fmla="*/ 285 h 1715"/>
                  <a:gd name="T60" fmla="*/ 371 w 708"/>
                  <a:gd name="T61" fmla="*/ 896 h 1715"/>
                  <a:gd name="T62" fmla="*/ 375 w 708"/>
                  <a:gd name="T63" fmla="*/ 1039 h 1715"/>
                  <a:gd name="T64" fmla="*/ 374 w 708"/>
                  <a:gd name="T65" fmla="*/ 1047 h 1715"/>
                  <a:gd name="T66" fmla="*/ 406 w 708"/>
                  <a:gd name="T67" fmla="*/ 1228 h 1715"/>
                  <a:gd name="T68" fmla="*/ 502 w 708"/>
                  <a:gd name="T69" fmla="*/ 1469 h 1715"/>
                  <a:gd name="T70" fmla="*/ 511 w 708"/>
                  <a:gd name="T71" fmla="*/ 1483 h 1715"/>
                  <a:gd name="T72" fmla="*/ 657 w 708"/>
                  <a:gd name="T73" fmla="*/ 1688 h 1715"/>
                  <a:gd name="T74" fmla="*/ 664 w 708"/>
                  <a:gd name="T75" fmla="*/ 1630 h 1715"/>
                  <a:gd name="T76" fmla="*/ 669 w 708"/>
                  <a:gd name="T77" fmla="*/ 1577 h 1715"/>
                  <a:gd name="T78" fmla="*/ 675 w 708"/>
                  <a:gd name="T79" fmla="*/ 1535 h 1715"/>
                  <a:gd name="T80" fmla="*/ 700 w 708"/>
                  <a:gd name="T81" fmla="*/ 1174 h 1715"/>
                  <a:gd name="T82" fmla="*/ 704 w 708"/>
                  <a:gd name="T83" fmla="*/ 869 h 1715"/>
                  <a:gd name="T84" fmla="*/ 702 w 708"/>
                  <a:gd name="T85" fmla="*/ 856 h 1715"/>
                  <a:gd name="T86" fmla="*/ 655 w 708"/>
                  <a:gd name="T87" fmla="*/ 580 h 1715"/>
                  <a:gd name="T88" fmla="*/ 513 w 708"/>
                  <a:gd name="T89" fmla="*/ 307 h 1715"/>
                  <a:gd name="T90" fmla="*/ 506 w 708"/>
                  <a:gd name="T91" fmla="*/ 300 h 1715"/>
                  <a:gd name="T92" fmla="*/ 376 w 708"/>
                  <a:gd name="T93" fmla="*/ 166 h 1715"/>
                  <a:gd name="T94" fmla="*/ 349 w 708"/>
                  <a:gd name="T95" fmla="*/ 144 h 1715"/>
                  <a:gd name="T96" fmla="*/ 242 w 708"/>
                  <a:gd name="T97" fmla="*/ 73 h 1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08" h="1715">
                    <a:moveTo>
                      <a:pt x="75" y="0"/>
                    </a:moveTo>
                    <a:cubicBezTo>
                      <a:pt x="61" y="69"/>
                      <a:pt x="54" y="136"/>
                      <a:pt x="46" y="209"/>
                    </a:cubicBezTo>
                    <a:cubicBezTo>
                      <a:pt x="35" y="318"/>
                      <a:pt x="27" y="418"/>
                      <a:pt x="18" y="526"/>
                    </a:cubicBezTo>
                    <a:cubicBezTo>
                      <a:pt x="9" y="666"/>
                      <a:pt x="0" y="795"/>
                      <a:pt x="9" y="935"/>
                    </a:cubicBezTo>
                    <a:cubicBezTo>
                      <a:pt x="9" y="937"/>
                      <a:pt x="11" y="939"/>
                      <a:pt x="11" y="941"/>
                    </a:cubicBezTo>
                    <a:cubicBezTo>
                      <a:pt x="12" y="958"/>
                      <a:pt x="14" y="975"/>
                      <a:pt x="15" y="992"/>
                    </a:cubicBezTo>
                    <a:cubicBezTo>
                      <a:pt x="18" y="1009"/>
                      <a:pt x="20" y="1027"/>
                      <a:pt x="23" y="1044"/>
                    </a:cubicBezTo>
                    <a:cubicBezTo>
                      <a:pt x="28" y="1064"/>
                      <a:pt x="29" y="1083"/>
                      <a:pt x="35" y="1103"/>
                    </a:cubicBezTo>
                    <a:cubicBezTo>
                      <a:pt x="38" y="1107"/>
                      <a:pt x="40" y="1112"/>
                      <a:pt x="41" y="1117"/>
                    </a:cubicBezTo>
                    <a:cubicBezTo>
                      <a:pt x="45" y="1139"/>
                      <a:pt x="49" y="1157"/>
                      <a:pt x="57" y="1176"/>
                    </a:cubicBezTo>
                    <a:cubicBezTo>
                      <a:pt x="66" y="1193"/>
                      <a:pt x="68" y="1211"/>
                      <a:pt x="76" y="1228"/>
                    </a:cubicBezTo>
                    <a:cubicBezTo>
                      <a:pt x="84" y="1243"/>
                      <a:pt x="90" y="1258"/>
                      <a:pt x="96" y="1273"/>
                    </a:cubicBezTo>
                    <a:cubicBezTo>
                      <a:pt x="111" y="1305"/>
                      <a:pt x="129" y="1335"/>
                      <a:pt x="148" y="1367"/>
                    </a:cubicBezTo>
                    <a:cubicBezTo>
                      <a:pt x="171" y="1403"/>
                      <a:pt x="195" y="1433"/>
                      <a:pt x="221" y="1466"/>
                    </a:cubicBezTo>
                    <a:cubicBezTo>
                      <a:pt x="263" y="1513"/>
                      <a:pt x="305" y="1555"/>
                      <a:pt x="356" y="1593"/>
                    </a:cubicBezTo>
                    <a:cubicBezTo>
                      <a:pt x="373" y="1606"/>
                      <a:pt x="389" y="1617"/>
                      <a:pt x="406" y="1629"/>
                    </a:cubicBezTo>
                    <a:cubicBezTo>
                      <a:pt x="408" y="1631"/>
                      <a:pt x="412" y="1630"/>
                      <a:pt x="414" y="1633"/>
                    </a:cubicBezTo>
                    <a:cubicBezTo>
                      <a:pt x="463" y="1667"/>
                      <a:pt x="516" y="1692"/>
                      <a:pt x="569" y="1715"/>
                    </a:cubicBezTo>
                    <a:cubicBezTo>
                      <a:pt x="497" y="1622"/>
                      <a:pt x="439" y="1518"/>
                      <a:pt x="396" y="1405"/>
                    </a:cubicBezTo>
                    <a:cubicBezTo>
                      <a:pt x="392" y="1395"/>
                      <a:pt x="388" y="1384"/>
                      <a:pt x="384" y="1374"/>
                    </a:cubicBezTo>
                    <a:cubicBezTo>
                      <a:pt x="360" y="1300"/>
                      <a:pt x="344" y="1228"/>
                      <a:pt x="334" y="1150"/>
                    </a:cubicBezTo>
                    <a:cubicBezTo>
                      <a:pt x="329" y="1109"/>
                      <a:pt x="326" y="1071"/>
                      <a:pt x="326" y="1030"/>
                    </a:cubicBezTo>
                    <a:cubicBezTo>
                      <a:pt x="325" y="959"/>
                      <a:pt x="332" y="894"/>
                      <a:pt x="343" y="821"/>
                    </a:cubicBezTo>
                    <a:cubicBezTo>
                      <a:pt x="344" y="816"/>
                      <a:pt x="342" y="811"/>
                      <a:pt x="343" y="805"/>
                    </a:cubicBezTo>
                    <a:cubicBezTo>
                      <a:pt x="350" y="734"/>
                      <a:pt x="351" y="669"/>
                      <a:pt x="341" y="598"/>
                    </a:cubicBezTo>
                    <a:cubicBezTo>
                      <a:pt x="341" y="596"/>
                      <a:pt x="342" y="593"/>
                      <a:pt x="342" y="591"/>
                    </a:cubicBezTo>
                    <a:cubicBezTo>
                      <a:pt x="340" y="566"/>
                      <a:pt x="336" y="544"/>
                      <a:pt x="331" y="519"/>
                    </a:cubicBezTo>
                    <a:cubicBezTo>
                      <a:pt x="328" y="502"/>
                      <a:pt x="324" y="487"/>
                      <a:pt x="322" y="471"/>
                    </a:cubicBezTo>
                    <a:cubicBezTo>
                      <a:pt x="321" y="468"/>
                      <a:pt x="320" y="467"/>
                      <a:pt x="318" y="463"/>
                    </a:cubicBezTo>
                    <a:cubicBezTo>
                      <a:pt x="304" y="400"/>
                      <a:pt x="286" y="343"/>
                      <a:pt x="261" y="285"/>
                    </a:cubicBezTo>
                    <a:cubicBezTo>
                      <a:pt x="354" y="473"/>
                      <a:pt x="393" y="688"/>
                      <a:pt x="371" y="896"/>
                    </a:cubicBezTo>
                    <a:cubicBezTo>
                      <a:pt x="372" y="944"/>
                      <a:pt x="369" y="991"/>
                      <a:pt x="375" y="1039"/>
                    </a:cubicBezTo>
                    <a:cubicBezTo>
                      <a:pt x="375" y="1042"/>
                      <a:pt x="374" y="1045"/>
                      <a:pt x="374" y="1047"/>
                    </a:cubicBezTo>
                    <a:cubicBezTo>
                      <a:pt x="381" y="1111"/>
                      <a:pt x="389" y="1167"/>
                      <a:pt x="406" y="1228"/>
                    </a:cubicBezTo>
                    <a:cubicBezTo>
                      <a:pt x="429" y="1314"/>
                      <a:pt x="462" y="1391"/>
                      <a:pt x="502" y="1469"/>
                    </a:cubicBezTo>
                    <a:cubicBezTo>
                      <a:pt x="505" y="1474"/>
                      <a:pt x="509" y="1478"/>
                      <a:pt x="511" y="1483"/>
                    </a:cubicBezTo>
                    <a:cubicBezTo>
                      <a:pt x="552" y="1559"/>
                      <a:pt x="603" y="1624"/>
                      <a:pt x="657" y="1688"/>
                    </a:cubicBezTo>
                    <a:cubicBezTo>
                      <a:pt x="662" y="1669"/>
                      <a:pt x="661" y="1652"/>
                      <a:pt x="664" y="1630"/>
                    </a:cubicBezTo>
                    <a:cubicBezTo>
                      <a:pt x="667" y="1613"/>
                      <a:pt x="669" y="1595"/>
                      <a:pt x="669" y="1577"/>
                    </a:cubicBezTo>
                    <a:cubicBezTo>
                      <a:pt x="670" y="1562"/>
                      <a:pt x="672" y="1548"/>
                      <a:pt x="675" y="1535"/>
                    </a:cubicBezTo>
                    <a:cubicBezTo>
                      <a:pt x="686" y="1411"/>
                      <a:pt x="694" y="1297"/>
                      <a:pt x="700" y="1174"/>
                    </a:cubicBezTo>
                    <a:cubicBezTo>
                      <a:pt x="703" y="1070"/>
                      <a:pt x="708" y="973"/>
                      <a:pt x="704" y="869"/>
                    </a:cubicBezTo>
                    <a:cubicBezTo>
                      <a:pt x="704" y="865"/>
                      <a:pt x="702" y="860"/>
                      <a:pt x="702" y="856"/>
                    </a:cubicBezTo>
                    <a:cubicBezTo>
                      <a:pt x="699" y="760"/>
                      <a:pt x="682" y="672"/>
                      <a:pt x="655" y="580"/>
                    </a:cubicBezTo>
                    <a:cubicBezTo>
                      <a:pt x="623" y="479"/>
                      <a:pt x="576" y="392"/>
                      <a:pt x="513" y="307"/>
                    </a:cubicBezTo>
                    <a:cubicBezTo>
                      <a:pt x="510" y="305"/>
                      <a:pt x="508" y="303"/>
                      <a:pt x="506" y="300"/>
                    </a:cubicBezTo>
                    <a:cubicBezTo>
                      <a:pt x="468" y="249"/>
                      <a:pt x="424" y="207"/>
                      <a:pt x="376" y="166"/>
                    </a:cubicBezTo>
                    <a:cubicBezTo>
                      <a:pt x="367" y="159"/>
                      <a:pt x="358" y="150"/>
                      <a:pt x="349" y="144"/>
                    </a:cubicBezTo>
                    <a:cubicBezTo>
                      <a:pt x="314" y="117"/>
                      <a:pt x="280" y="94"/>
                      <a:pt x="242" y="7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69" name="Freeform 48"/>
              <p:cNvSpPr/>
              <p:nvPr/>
            </p:nvSpPr>
            <p:spPr bwMode="auto">
              <a:xfrm>
                <a:off x="3926948" y="2700465"/>
                <a:ext cx="1119586" cy="465941"/>
              </a:xfrm>
              <a:custGeom>
                <a:avLst/>
                <a:gdLst>
                  <a:gd name="T0" fmla="*/ 145 w 1464"/>
                  <a:gd name="T1" fmla="*/ 329 h 600"/>
                  <a:gd name="T2" fmla="*/ 125 w 1464"/>
                  <a:gd name="T3" fmla="*/ 306 h 600"/>
                  <a:gd name="T4" fmla="*/ 64 w 1464"/>
                  <a:gd name="T5" fmla="*/ 217 h 600"/>
                  <a:gd name="T6" fmla="*/ 0 w 1464"/>
                  <a:gd name="T7" fmla="*/ 76 h 600"/>
                  <a:gd name="T8" fmla="*/ 176 w 1464"/>
                  <a:gd name="T9" fmla="*/ 48 h 600"/>
                  <a:gd name="T10" fmla="*/ 446 w 1464"/>
                  <a:gd name="T11" fmla="*/ 20 h 600"/>
                  <a:gd name="T12" fmla="*/ 793 w 1464"/>
                  <a:gd name="T13" fmla="*/ 6 h 600"/>
                  <a:gd name="T14" fmla="*/ 798 w 1464"/>
                  <a:gd name="T15" fmla="*/ 8 h 600"/>
                  <a:gd name="T16" fmla="*/ 842 w 1464"/>
                  <a:gd name="T17" fmla="*/ 10 h 600"/>
                  <a:gd name="T18" fmla="*/ 885 w 1464"/>
                  <a:gd name="T19" fmla="*/ 17 h 600"/>
                  <a:gd name="T20" fmla="*/ 936 w 1464"/>
                  <a:gd name="T21" fmla="*/ 26 h 600"/>
                  <a:gd name="T22" fmla="*/ 948 w 1464"/>
                  <a:gd name="T23" fmla="*/ 31 h 600"/>
                  <a:gd name="T24" fmla="*/ 999 w 1464"/>
                  <a:gd name="T25" fmla="*/ 44 h 600"/>
                  <a:gd name="T26" fmla="*/ 1043 w 1464"/>
                  <a:gd name="T27" fmla="*/ 59 h 600"/>
                  <a:gd name="T28" fmla="*/ 1081 w 1464"/>
                  <a:gd name="T29" fmla="*/ 75 h 600"/>
                  <a:gd name="T30" fmla="*/ 1162 w 1464"/>
                  <a:gd name="T31" fmla="*/ 118 h 600"/>
                  <a:gd name="T32" fmla="*/ 1247 w 1464"/>
                  <a:gd name="T33" fmla="*/ 179 h 600"/>
                  <a:gd name="T34" fmla="*/ 1358 w 1464"/>
                  <a:gd name="T35" fmla="*/ 291 h 600"/>
                  <a:gd name="T36" fmla="*/ 1389 w 1464"/>
                  <a:gd name="T37" fmla="*/ 333 h 600"/>
                  <a:gd name="T38" fmla="*/ 1392 w 1464"/>
                  <a:gd name="T39" fmla="*/ 340 h 600"/>
                  <a:gd name="T40" fmla="*/ 1464 w 1464"/>
                  <a:gd name="T41" fmla="*/ 471 h 600"/>
                  <a:gd name="T42" fmla="*/ 1198 w 1464"/>
                  <a:gd name="T43" fmla="*/ 328 h 600"/>
                  <a:gd name="T44" fmla="*/ 1171 w 1464"/>
                  <a:gd name="T45" fmla="*/ 319 h 600"/>
                  <a:gd name="T46" fmla="*/ 981 w 1464"/>
                  <a:gd name="T47" fmla="*/ 279 h 600"/>
                  <a:gd name="T48" fmla="*/ 878 w 1464"/>
                  <a:gd name="T49" fmla="*/ 274 h 600"/>
                  <a:gd name="T50" fmla="*/ 701 w 1464"/>
                  <a:gd name="T51" fmla="*/ 292 h 600"/>
                  <a:gd name="T52" fmla="*/ 688 w 1464"/>
                  <a:gd name="T53" fmla="*/ 292 h 600"/>
                  <a:gd name="T54" fmla="*/ 512 w 1464"/>
                  <a:gd name="T55" fmla="*/ 293 h 600"/>
                  <a:gd name="T56" fmla="*/ 505 w 1464"/>
                  <a:gd name="T57" fmla="*/ 294 h 600"/>
                  <a:gd name="T58" fmla="*/ 444 w 1464"/>
                  <a:gd name="T59" fmla="*/ 286 h 600"/>
                  <a:gd name="T60" fmla="*/ 404 w 1464"/>
                  <a:gd name="T61" fmla="*/ 279 h 600"/>
                  <a:gd name="T62" fmla="*/ 397 w 1464"/>
                  <a:gd name="T63" fmla="*/ 276 h 600"/>
                  <a:gd name="T64" fmla="*/ 245 w 1464"/>
                  <a:gd name="T65" fmla="*/ 230 h 600"/>
                  <a:gd name="T66" fmla="*/ 765 w 1464"/>
                  <a:gd name="T67" fmla="*/ 314 h 600"/>
                  <a:gd name="T68" fmla="*/ 887 w 1464"/>
                  <a:gd name="T69" fmla="*/ 315 h 600"/>
                  <a:gd name="T70" fmla="*/ 894 w 1464"/>
                  <a:gd name="T71" fmla="*/ 314 h 600"/>
                  <a:gd name="T72" fmla="*/ 1048 w 1464"/>
                  <a:gd name="T73" fmla="*/ 339 h 600"/>
                  <a:gd name="T74" fmla="*/ 1254 w 1464"/>
                  <a:gd name="T75" fmla="*/ 417 h 600"/>
                  <a:gd name="T76" fmla="*/ 1266 w 1464"/>
                  <a:gd name="T77" fmla="*/ 425 h 600"/>
                  <a:gd name="T78" fmla="*/ 1443 w 1464"/>
                  <a:gd name="T79" fmla="*/ 545 h 600"/>
                  <a:gd name="T80" fmla="*/ 1394 w 1464"/>
                  <a:gd name="T81" fmla="*/ 553 h 600"/>
                  <a:gd name="T82" fmla="*/ 1348 w 1464"/>
                  <a:gd name="T83" fmla="*/ 558 h 600"/>
                  <a:gd name="T84" fmla="*/ 1313 w 1464"/>
                  <a:gd name="T85" fmla="*/ 563 h 600"/>
                  <a:gd name="T86" fmla="*/ 1006 w 1464"/>
                  <a:gd name="T87" fmla="*/ 590 h 600"/>
                  <a:gd name="T88" fmla="*/ 747 w 1464"/>
                  <a:gd name="T89" fmla="*/ 598 h 600"/>
                  <a:gd name="T90" fmla="*/ 736 w 1464"/>
                  <a:gd name="T91" fmla="*/ 596 h 600"/>
                  <a:gd name="T92" fmla="*/ 501 w 1464"/>
                  <a:gd name="T93" fmla="*/ 560 h 600"/>
                  <a:gd name="T94" fmla="*/ 267 w 1464"/>
                  <a:gd name="T95" fmla="*/ 443 h 600"/>
                  <a:gd name="T96" fmla="*/ 261 w 1464"/>
                  <a:gd name="T97" fmla="*/ 438 h 600"/>
                  <a:gd name="T98" fmla="*/ 145 w 1464"/>
                  <a:gd name="T99" fmla="*/ 329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64" h="600">
                    <a:moveTo>
                      <a:pt x="145" y="329"/>
                    </a:moveTo>
                    <a:cubicBezTo>
                      <a:pt x="139" y="322"/>
                      <a:pt x="131" y="314"/>
                      <a:pt x="125" y="306"/>
                    </a:cubicBezTo>
                    <a:cubicBezTo>
                      <a:pt x="102" y="278"/>
                      <a:pt x="82" y="249"/>
                      <a:pt x="64" y="217"/>
                    </a:cubicBezTo>
                    <a:cubicBezTo>
                      <a:pt x="38" y="171"/>
                      <a:pt x="17" y="125"/>
                      <a:pt x="0" y="76"/>
                    </a:cubicBezTo>
                    <a:cubicBezTo>
                      <a:pt x="58" y="63"/>
                      <a:pt x="115" y="56"/>
                      <a:pt x="176" y="48"/>
                    </a:cubicBezTo>
                    <a:cubicBezTo>
                      <a:pt x="269" y="37"/>
                      <a:pt x="354" y="29"/>
                      <a:pt x="446" y="20"/>
                    </a:cubicBezTo>
                    <a:cubicBezTo>
                      <a:pt x="565" y="10"/>
                      <a:pt x="674" y="0"/>
                      <a:pt x="793" y="6"/>
                    </a:cubicBezTo>
                    <a:cubicBezTo>
                      <a:pt x="795" y="6"/>
                      <a:pt x="796" y="8"/>
                      <a:pt x="798" y="8"/>
                    </a:cubicBezTo>
                    <a:cubicBezTo>
                      <a:pt x="813" y="9"/>
                      <a:pt x="827" y="9"/>
                      <a:pt x="842" y="10"/>
                    </a:cubicBezTo>
                    <a:cubicBezTo>
                      <a:pt x="856" y="13"/>
                      <a:pt x="871" y="14"/>
                      <a:pt x="885" y="17"/>
                    </a:cubicBezTo>
                    <a:cubicBezTo>
                      <a:pt x="903" y="20"/>
                      <a:pt x="919" y="21"/>
                      <a:pt x="936" y="26"/>
                    </a:cubicBezTo>
                    <a:cubicBezTo>
                      <a:pt x="940" y="28"/>
                      <a:pt x="944" y="30"/>
                      <a:pt x="948" y="31"/>
                    </a:cubicBezTo>
                    <a:cubicBezTo>
                      <a:pt x="967" y="33"/>
                      <a:pt x="982" y="37"/>
                      <a:pt x="999" y="44"/>
                    </a:cubicBezTo>
                    <a:cubicBezTo>
                      <a:pt x="1013" y="50"/>
                      <a:pt x="1029" y="52"/>
                      <a:pt x="1043" y="59"/>
                    </a:cubicBezTo>
                    <a:cubicBezTo>
                      <a:pt x="1056" y="65"/>
                      <a:pt x="1069" y="70"/>
                      <a:pt x="1081" y="75"/>
                    </a:cubicBezTo>
                    <a:cubicBezTo>
                      <a:pt x="1109" y="87"/>
                      <a:pt x="1135" y="102"/>
                      <a:pt x="1162" y="118"/>
                    </a:cubicBezTo>
                    <a:cubicBezTo>
                      <a:pt x="1193" y="137"/>
                      <a:pt x="1219" y="157"/>
                      <a:pt x="1247" y="179"/>
                    </a:cubicBezTo>
                    <a:cubicBezTo>
                      <a:pt x="1288" y="213"/>
                      <a:pt x="1324" y="249"/>
                      <a:pt x="1358" y="291"/>
                    </a:cubicBezTo>
                    <a:cubicBezTo>
                      <a:pt x="1368" y="305"/>
                      <a:pt x="1378" y="319"/>
                      <a:pt x="1389" y="333"/>
                    </a:cubicBezTo>
                    <a:cubicBezTo>
                      <a:pt x="1391" y="335"/>
                      <a:pt x="1390" y="338"/>
                      <a:pt x="1392" y="340"/>
                    </a:cubicBezTo>
                    <a:cubicBezTo>
                      <a:pt x="1422" y="381"/>
                      <a:pt x="1444" y="425"/>
                      <a:pt x="1464" y="471"/>
                    </a:cubicBezTo>
                    <a:cubicBezTo>
                      <a:pt x="1384" y="411"/>
                      <a:pt x="1294" y="363"/>
                      <a:pt x="1198" y="328"/>
                    </a:cubicBezTo>
                    <a:cubicBezTo>
                      <a:pt x="1190" y="325"/>
                      <a:pt x="1180" y="321"/>
                      <a:pt x="1171" y="319"/>
                    </a:cubicBezTo>
                    <a:cubicBezTo>
                      <a:pt x="1108" y="299"/>
                      <a:pt x="1047" y="287"/>
                      <a:pt x="981" y="279"/>
                    </a:cubicBezTo>
                    <a:cubicBezTo>
                      <a:pt x="946" y="275"/>
                      <a:pt x="913" y="274"/>
                      <a:pt x="878" y="274"/>
                    </a:cubicBezTo>
                    <a:cubicBezTo>
                      <a:pt x="818" y="274"/>
                      <a:pt x="763" y="282"/>
                      <a:pt x="701" y="292"/>
                    </a:cubicBezTo>
                    <a:cubicBezTo>
                      <a:pt x="696" y="293"/>
                      <a:pt x="693" y="291"/>
                      <a:pt x="688" y="292"/>
                    </a:cubicBezTo>
                    <a:cubicBezTo>
                      <a:pt x="627" y="299"/>
                      <a:pt x="572" y="301"/>
                      <a:pt x="512" y="293"/>
                    </a:cubicBezTo>
                    <a:cubicBezTo>
                      <a:pt x="510" y="293"/>
                      <a:pt x="507" y="294"/>
                      <a:pt x="505" y="294"/>
                    </a:cubicBezTo>
                    <a:cubicBezTo>
                      <a:pt x="484" y="293"/>
                      <a:pt x="465" y="290"/>
                      <a:pt x="444" y="286"/>
                    </a:cubicBezTo>
                    <a:cubicBezTo>
                      <a:pt x="430" y="283"/>
                      <a:pt x="417" y="281"/>
                      <a:pt x="404" y="279"/>
                    </a:cubicBezTo>
                    <a:cubicBezTo>
                      <a:pt x="401" y="278"/>
                      <a:pt x="400" y="277"/>
                      <a:pt x="397" y="276"/>
                    </a:cubicBezTo>
                    <a:cubicBezTo>
                      <a:pt x="342" y="265"/>
                      <a:pt x="294" y="250"/>
                      <a:pt x="245" y="230"/>
                    </a:cubicBezTo>
                    <a:cubicBezTo>
                      <a:pt x="406" y="306"/>
                      <a:pt x="589" y="336"/>
                      <a:pt x="765" y="314"/>
                    </a:cubicBezTo>
                    <a:cubicBezTo>
                      <a:pt x="806" y="314"/>
                      <a:pt x="845" y="311"/>
                      <a:pt x="887" y="315"/>
                    </a:cubicBezTo>
                    <a:cubicBezTo>
                      <a:pt x="889" y="315"/>
                      <a:pt x="892" y="314"/>
                      <a:pt x="894" y="314"/>
                    </a:cubicBezTo>
                    <a:cubicBezTo>
                      <a:pt x="948" y="320"/>
                      <a:pt x="995" y="326"/>
                      <a:pt x="1048" y="339"/>
                    </a:cubicBezTo>
                    <a:cubicBezTo>
                      <a:pt x="1121" y="358"/>
                      <a:pt x="1187" y="384"/>
                      <a:pt x="1254" y="417"/>
                    </a:cubicBezTo>
                    <a:cubicBezTo>
                      <a:pt x="1258" y="419"/>
                      <a:pt x="1262" y="423"/>
                      <a:pt x="1266" y="425"/>
                    </a:cubicBezTo>
                    <a:cubicBezTo>
                      <a:pt x="1331" y="458"/>
                      <a:pt x="1387" y="500"/>
                      <a:pt x="1443" y="545"/>
                    </a:cubicBezTo>
                    <a:cubicBezTo>
                      <a:pt x="1426" y="550"/>
                      <a:pt x="1412" y="549"/>
                      <a:pt x="1394" y="553"/>
                    </a:cubicBezTo>
                    <a:cubicBezTo>
                      <a:pt x="1379" y="556"/>
                      <a:pt x="1364" y="558"/>
                      <a:pt x="1348" y="558"/>
                    </a:cubicBezTo>
                    <a:cubicBezTo>
                      <a:pt x="1336" y="559"/>
                      <a:pt x="1324" y="561"/>
                      <a:pt x="1313" y="563"/>
                    </a:cubicBezTo>
                    <a:cubicBezTo>
                      <a:pt x="1207" y="574"/>
                      <a:pt x="1111" y="583"/>
                      <a:pt x="1006" y="590"/>
                    </a:cubicBezTo>
                    <a:cubicBezTo>
                      <a:pt x="918" y="594"/>
                      <a:pt x="835" y="600"/>
                      <a:pt x="747" y="598"/>
                    </a:cubicBezTo>
                    <a:cubicBezTo>
                      <a:pt x="744" y="598"/>
                      <a:pt x="740" y="596"/>
                      <a:pt x="736" y="596"/>
                    </a:cubicBezTo>
                    <a:cubicBezTo>
                      <a:pt x="655" y="595"/>
                      <a:pt x="579" y="582"/>
                      <a:pt x="501" y="560"/>
                    </a:cubicBezTo>
                    <a:cubicBezTo>
                      <a:pt x="414" y="535"/>
                      <a:pt x="340" y="496"/>
                      <a:pt x="267" y="443"/>
                    </a:cubicBezTo>
                    <a:cubicBezTo>
                      <a:pt x="265" y="441"/>
                      <a:pt x="263" y="440"/>
                      <a:pt x="261" y="438"/>
                    </a:cubicBezTo>
                    <a:cubicBezTo>
                      <a:pt x="217" y="406"/>
                      <a:pt x="180" y="370"/>
                      <a:pt x="145" y="3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70" name="Freeform 49"/>
              <p:cNvSpPr/>
              <p:nvPr/>
            </p:nvSpPr>
            <p:spPr bwMode="auto">
              <a:xfrm>
                <a:off x="4885079" y="1773375"/>
                <a:ext cx="247487" cy="788148"/>
              </a:xfrm>
              <a:custGeom>
                <a:avLst/>
                <a:gdLst>
                  <a:gd name="T0" fmla="*/ 0 w 324"/>
                  <a:gd name="T1" fmla="*/ 0 h 1013"/>
                  <a:gd name="T2" fmla="*/ 80 w 324"/>
                  <a:gd name="T3" fmla="*/ 441 h 1013"/>
                  <a:gd name="T4" fmla="*/ 82 w 324"/>
                  <a:gd name="T5" fmla="*/ 544 h 1013"/>
                  <a:gd name="T6" fmla="*/ 82 w 324"/>
                  <a:gd name="T7" fmla="*/ 550 h 1013"/>
                  <a:gd name="T8" fmla="*/ 105 w 324"/>
                  <a:gd name="T9" fmla="*/ 681 h 1013"/>
                  <a:gd name="T10" fmla="*/ 175 w 324"/>
                  <a:gd name="T11" fmla="*/ 855 h 1013"/>
                  <a:gd name="T12" fmla="*/ 181 w 324"/>
                  <a:gd name="T13" fmla="*/ 865 h 1013"/>
                  <a:gd name="T14" fmla="*/ 286 w 324"/>
                  <a:gd name="T15" fmla="*/ 1013 h 1013"/>
                  <a:gd name="T16" fmla="*/ 291 w 324"/>
                  <a:gd name="T17" fmla="*/ 971 h 1013"/>
                  <a:gd name="T18" fmla="*/ 295 w 324"/>
                  <a:gd name="T19" fmla="*/ 933 h 1013"/>
                  <a:gd name="T20" fmla="*/ 299 w 324"/>
                  <a:gd name="T21" fmla="*/ 902 h 1013"/>
                  <a:gd name="T22" fmla="*/ 317 w 324"/>
                  <a:gd name="T23" fmla="*/ 642 h 1013"/>
                  <a:gd name="T24" fmla="*/ 320 w 324"/>
                  <a:gd name="T25" fmla="*/ 422 h 1013"/>
                  <a:gd name="T26" fmla="*/ 319 w 324"/>
                  <a:gd name="T27" fmla="*/ 412 h 1013"/>
                  <a:gd name="T28" fmla="*/ 285 w 324"/>
                  <a:gd name="T29" fmla="*/ 212 h 1013"/>
                  <a:gd name="T30" fmla="*/ 182 w 324"/>
                  <a:gd name="T31" fmla="*/ 15 h 10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4" h="1013">
                    <a:moveTo>
                      <a:pt x="0" y="0"/>
                    </a:moveTo>
                    <a:cubicBezTo>
                      <a:pt x="67" y="135"/>
                      <a:pt x="96" y="290"/>
                      <a:pt x="80" y="441"/>
                    </a:cubicBezTo>
                    <a:cubicBezTo>
                      <a:pt x="80" y="475"/>
                      <a:pt x="78" y="509"/>
                      <a:pt x="82" y="544"/>
                    </a:cubicBezTo>
                    <a:cubicBezTo>
                      <a:pt x="82" y="546"/>
                      <a:pt x="82" y="549"/>
                      <a:pt x="82" y="550"/>
                    </a:cubicBezTo>
                    <a:cubicBezTo>
                      <a:pt x="87" y="596"/>
                      <a:pt x="93" y="636"/>
                      <a:pt x="105" y="681"/>
                    </a:cubicBezTo>
                    <a:cubicBezTo>
                      <a:pt x="122" y="743"/>
                      <a:pt x="145" y="799"/>
                      <a:pt x="175" y="855"/>
                    </a:cubicBezTo>
                    <a:cubicBezTo>
                      <a:pt x="176" y="858"/>
                      <a:pt x="180" y="862"/>
                      <a:pt x="181" y="865"/>
                    </a:cubicBezTo>
                    <a:cubicBezTo>
                      <a:pt x="211" y="920"/>
                      <a:pt x="247" y="967"/>
                      <a:pt x="286" y="1013"/>
                    </a:cubicBezTo>
                    <a:cubicBezTo>
                      <a:pt x="290" y="999"/>
                      <a:pt x="289" y="987"/>
                      <a:pt x="291" y="971"/>
                    </a:cubicBezTo>
                    <a:cubicBezTo>
                      <a:pt x="294" y="959"/>
                      <a:pt x="295" y="946"/>
                      <a:pt x="295" y="933"/>
                    </a:cubicBezTo>
                    <a:cubicBezTo>
                      <a:pt x="296" y="922"/>
                      <a:pt x="298" y="912"/>
                      <a:pt x="299" y="902"/>
                    </a:cubicBezTo>
                    <a:cubicBezTo>
                      <a:pt x="307" y="813"/>
                      <a:pt x="313" y="731"/>
                      <a:pt x="317" y="642"/>
                    </a:cubicBezTo>
                    <a:cubicBezTo>
                      <a:pt x="320" y="566"/>
                      <a:pt x="324" y="496"/>
                      <a:pt x="320" y="422"/>
                    </a:cubicBezTo>
                    <a:cubicBezTo>
                      <a:pt x="320" y="418"/>
                      <a:pt x="319" y="415"/>
                      <a:pt x="319" y="412"/>
                    </a:cubicBezTo>
                    <a:cubicBezTo>
                      <a:pt x="316" y="343"/>
                      <a:pt x="304" y="279"/>
                      <a:pt x="285" y="212"/>
                    </a:cubicBezTo>
                    <a:cubicBezTo>
                      <a:pt x="262" y="140"/>
                      <a:pt x="228" y="77"/>
                      <a:pt x="182" y="1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71" name="Freeform 50"/>
              <p:cNvSpPr/>
              <p:nvPr/>
            </p:nvSpPr>
            <p:spPr bwMode="auto">
              <a:xfrm>
                <a:off x="4740122" y="1730255"/>
                <a:ext cx="314662" cy="846839"/>
              </a:xfrm>
              <a:custGeom>
                <a:avLst/>
                <a:gdLst>
                  <a:gd name="T0" fmla="*/ 34 w 412"/>
                  <a:gd name="T1" fmla="*/ 0 h 1089"/>
                  <a:gd name="T2" fmla="*/ 14 w 412"/>
                  <a:gd name="T3" fmla="*/ 230 h 1089"/>
                  <a:gd name="T4" fmla="*/ 7 w 412"/>
                  <a:gd name="T5" fmla="*/ 525 h 1089"/>
                  <a:gd name="T6" fmla="*/ 9 w 412"/>
                  <a:gd name="T7" fmla="*/ 530 h 1089"/>
                  <a:gd name="T8" fmla="*/ 11 w 412"/>
                  <a:gd name="T9" fmla="*/ 567 h 1089"/>
                  <a:gd name="T10" fmla="*/ 18 w 412"/>
                  <a:gd name="T11" fmla="*/ 603 h 1089"/>
                  <a:gd name="T12" fmla="*/ 26 w 412"/>
                  <a:gd name="T13" fmla="*/ 646 h 1089"/>
                  <a:gd name="T14" fmla="*/ 30 w 412"/>
                  <a:gd name="T15" fmla="*/ 657 h 1089"/>
                  <a:gd name="T16" fmla="*/ 42 w 412"/>
                  <a:gd name="T17" fmla="*/ 699 h 1089"/>
                  <a:gd name="T18" fmla="*/ 56 w 412"/>
                  <a:gd name="T19" fmla="*/ 737 h 1089"/>
                  <a:gd name="T20" fmla="*/ 70 w 412"/>
                  <a:gd name="T21" fmla="*/ 769 h 1089"/>
                  <a:gd name="T22" fmla="*/ 107 w 412"/>
                  <a:gd name="T23" fmla="*/ 837 h 1089"/>
                  <a:gd name="T24" fmla="*/ 161 w 412"/>
                  <a:gd name="T25" fmla="*/ 909 h 1089"/>
                  <a:gd name="T26" fmla="*/ 258 w 412"/>
                  <a:gd name="T27" fmla="*/ 1001 h 1089"/>
                  <a:gd name="T28" fmla="*/ 294 w 412"/>
                  <a:gd name="T29" fmla="*/ 1027 h 1089"/>
                  <a:gd name="T30" fmla="*/ 300 w 412"/>
                  <a:gd name="T31" fmla="*/ 1029 h 1089"/>
                  <a:gd name="T32" fmla="*/ 412 w 412"/>
                  <a:gd name="T33" fmla="*/ 1089 h 1089"/>
                  <a:gd name="T34" fmla="*/ 287 w 412"/>
                  <a:gd name="T35" fmla="*/ 865 h 1089"/>
                  <a:gd name="T36" fmla="*/ 278 w 412"/>
                  <a:gd name="T37" fmla="*/ 842 h 1089"/>
                  <a:gd name="T38" fmla="*/ 242 w 412"/>
                  <a:gd name="T39" fmla="*/ 680 h 1089"/>
                  <a:gd name="T40" fmla="*/ 236 w 412"/>
                  <a:gd name="T41" fmla="*/ 593 h 1089"/>
                  <a:gd name="T42" fmla="*/ 249 w 412"/>
                  <a:gd name="T43" fmla="*/ 443 h 1089"/>
                  <a:gd name="T44" fmla="*/ 249 w 412"/>
                  <a:gd name="T45" fmla="*/ 431 h 1089"/>
                  <a:gd name="T46" fmla="*/ 247 w 412"/>
                  <a:gd name="T47" fmla="*/ 282 h 1089"/>
                  <a:gd name="T48" fmla="*/ 248 w 412"/>
                  <a:gd name="T49" fmla="*/ 276 h 1089"/>
                  <a:gd name="T50" fmla="*/ 240 w 412"/>
                  <a:gd name="T51" fmla="*/ 224 h 1089"/>
                  <a:gd name="T52" fmla="*/ 233 w 412"/>
                  <a:gd name="T53" fmla="*/ 190 h 1089"/>
                  <a:gd name="T54" fmla="*/ 231 w 412"/>
                  <a:gd name="T55" fmla="*/ 184 h 1089"/>
                  <a:gd name="T56" fmla="*/ 189 w 412"/>
                  <a:gd name="T57" fmla="*/ 56 h 10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12" h="1089">
                    <a:moveTo>
                      <a:pt x="34" y="0"/>
                    </a:moveTo>
                    <a:cubicBezTo>
                      <a:pt x="26" y="79"/>
                      <a:pt x="20" y="152"/>
                      <a:pt x="14" y="230"/>
                    </a:cubicBezTo>
                    <a:cubicBezTo>
                      <a:pt x="7" y="331"/>
                      <a:pt x="0" y="424"/>
                      <a:pt x="7" y="525"/>
                    </a:cubicBezTo>
                    <a:cubicBezTo>
                      <a:pt x="7" y="526"/>
                      <a:pt x="9" y="528"/>
                      <a:pt x="9" y="530"/>
                    </a:cubicBezTo>
                    <a:cubicBezTo>
                      <a:pt x="10" y="542"/>
                      <a:pt x="11" y="554"/>
                      <a:pt x="11" y="567"/>
                    </a:cubicBezTo>
                    <a:cubicBezTo>
                      <a:pt x="14" y="579"/>
                      <a:pt x="15" y="591"/>
                      <a:pt x="18" y="603"/>
                    </a:cubicBezTo>
                    <a:cubicBezTo>
                      <a:pt x="21" y="618"/>
                      <a:pt x="22" y="632"/>
                      <a:pt x="26" y="646"/>
                    </a:cubicBezTo>
                    <a:cubicBezTo>
                      <a:pt x="28" y="649"/>
                      <a:pt x="29" y="653"/>
                      <a:pt x="30" y="657"/>
                    </a:cubicBezTo>
                    <a:cubicBezTo>
                      <a:pt x="33" y="672"/>
                      <a:pt x="36" y="685"/>
                      <a:pt x="42" y="699"/>
                    </a:cubicBezTo>
                    <a:cubicBezTo>
                      <a:pt x="48" y="712"/>
                      <a:pt x="50" y="725"/>
                      <a:pt x="56" y="737"/>
                    </a:cubicBezTo>
                    <a:cubicBezTo>
                      <a:pt x="62" y="748"/>
                      <a:pt x="66" y="758"/>
                      <a:pt x="70" y="769"/>
                    </a:cubicBezTo>
                    <a:cubicBezTo>
                      <a:pt x="81" y="793"/>
                      <a:pt x="94" y="814"/>
                      <a:pt x="107" y="837"/>
                    </a:cubicBezTo>
                    <a:cubicBezTo>
                      <a:pt x="124" y="863"/>
                      <a:pt x="142" y="885"/>
                      <a:pt x="161" y="909"/>
                    </a:cubicBezTo>
                    <a:cubicBezTo>
                      <a:pt x="191" y="943"/>
                      <a:pt x="221" y="973"/>
                      <a:pt x="258" y="1001"/>
                    </a:cubicBezTo>
                    <a:cubicBezTo>
                      <a:pt x="270" y="1010"/>
                      <a:pt x="282" y="1018"/>
                      <a:pt x="294" y="1027"/>
                    </a:cubicBezTo>
                    <a:cubicBezTo>
                      <a:pt x="296" y="1028"/>
                      <a:pt x="298" y="1027"/>
                      <a:pt x="300" y="1029"/>
                    </a:cubicBezTo>
                    <a:cubicBezTo>
                      <a:pt x="335" y="1054"/>
                      <a:pt x="373" y="1072"/>
                      <a:pt x="412" y="1089"/>
                    </a:cubicBezTo>
                    <a:cubicBezTo>
                      <a:pt x="360" y="1021"/>
                      <a:pt x="318" y="946"/>
                      <a:pt x="287" y="865"/>
                    </a:cubicBezTo>
                    <a:cubicBezTo>
                      <a:pt x="284" y="857"/>
                      <a:pt x="281" y="849"/>
                      <a:pt x="278" y="842"/>
                    </a:cubicBezTo>
                    <a:cubicBezTo>
                      <a:pt x="261" y="789"/>
                      <a:pt x="250" y="737"/>
                      <a:pt x="242" y="680"/>
                    </a:cubicBezTo>
                    <a:cubicBezTo>
                      <a:pt x="238" y="651"/>
                      <a:pt x="236" y="623"/>
                      <a:pt x="236" y="593"/>
                    </a:cubicBezTo>
                    <a:cubicBezTo>
                      <a:pt x="236" y="542"/>
                      <a:pt x="241" y="496"/>
                      <a:pt x="249" y="443"/>
                    </a:cubicBezTo>
                    <a:cubicBezTo>
                      <a:pt x="249" y="439"/>
                      <a:pt x="248" y="436"/>
                      <a:pt x="249" y="431"/>
                    </a:cubicBezTo>
                    <a:cubicBezTo>
                      <a:pt x="254" y="380"/>
                      <a:pt x="254" y="333"/>
                      <a:pt x="247" y="282"/>
                    </a:cubicBezTo>
                    <a:cubicBezTo>
                      <a:pt x="247" y="280"/>
                      <a:pt x="248" y="278"/>
                      <a:pt x="248" y="276"/>
                    </a:cubicBezTo>
                    <a:cubicBezTo>
                      <a:pt x="246" y="258"/>
                      <a:pt x="244" y="242"/>
                      <a:pt x="240" y="224"/>
                    </a:cubicBezTo>
                    <a:cubicBezTo>
                      <a:pt x="238" y="212"/>
                      <a:pt x="235" y="201"/>
                      <a:pt x="233" y="190"/>
                    </a:cubicBezTo>
                    <a:cubicBezTo>
                      <a:pt x="232" y="188"/>
                      <a:pt x="232" y="187"/>
                      <a:pt x="231" y="184"/>
                    </a:cubicBezTo>
                    <a:cubicBezTo>
                      <a:pt x="221" y="138"/>
                      <a:pt x="207" y="97"/>
                      <a:pt x="189" y="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72" name="Freeform 51"/>
              <p:cNvSpPr/>
              <p:nvPr/>
            </p:nvSpPr>
            <p:spPr bwMode="auto">
              <a:xfrm>
                <a:off x="3883344" y="2343523"/>
                <a:ext cx="794317" cy="330591"/>
              </a:xfrm>
              <a:custGeom>
                <a:avLst/>
                <a:gdLst>
                  <a:gd name="T0" fmla="*/ 103 w 1039"/>
                  <a:gd name="T1" fmla="*/ 234 h 425"/>
                  <a:gd name="T2" fmla="*/ 89 w 1039"/>
                  <a:gd name="T3" fmla="*/ 217 h 425"/>
                  <a:gd name="T4" fmla="*/ 45 w 1039"/>
                  <a:gd name="T5" fmla="*/ 154 h 425"/>
                  <a:gd name="T6" fmla="*/ 0 w 1039"/>
                  <a:gd name="T7" fmla="*/ 53 h 425"/>
                  <a:gd name="T8" fmla="*/ 125 w 1039"/>
                  <a:gd name="T9" fmla="*/ 34 h 425"/>
                  <a:gd name="T10" fmla="*/ 316 w 1039"/>
                  <a:gd name="T11" fmla="*/ 14 h 425"/>
                  <a:gd name="T12" fmla="*/ 562 w 1039"/>
                  <a:gd name="T13" fmla="*/ 4 h 425"/>
                  <a:gd name="T14" fmla="*/ 566 w 1039"/>
                  <a:gd name="T15" fmla="*/ 5 h 425"/>
                  <a:gd name="T16" fmla="*/ 597 w 1039"/>
                  <a:gd name="T17" fmla="*/ 7 h 425"/>
                  <a:gd name="T18" fmla="*/ 628 w 1039"/>
                  <a:gd name="T19" fmla="*/ 12 h 425"/>
                  <a:gd name="T20" fmla="*/ 664 w 1039"/>
                  <a:gd name="T21" fmla="*/ 18 h 425"/>
                  <a:gd name="T22" fmla="*/ 673 w 1039"/>
                  <a:gd name="T23" fmla="*/ 22 h 425"/>
                  <a:gd name="T24" fmla="*/ 709 w 1039"/>
                  <a:gd name="T25" fmla="*/ 31 h 425"/>
                  <a:gd name="T26" fmla="*/ 740 w 1039"/>
                  <a:gd name="T27" fmla="*/ 42 h 425"/>
                  <a:gd name="T28" fmla="*/ 767 w 1039"/>
                  <a:gd name="T29" fmla="*/ 53 h 425"/>
                  <a:gd name="T30" fmla="*/ 824 w 1039"/>
                  <a:gd name="T31" fmla="*/ 83 h 425"/>
                  <a:gd name="T32" fmla="*/ 885 w 1039"/>
                  <a:gd name="T33" fmla="*/ 127 h 425"/>
                  <a:gd name="T34" fmla="*/ 963 w 1039"/>
                  <a:gd name="T35" fmla="*/ 206 h 425"/>
                  <a:gd name="T36" fmla="*/ 985 w 1039"/>
                  <a:gd name="T37" fmla="*/ 236 h 425"/>
                  <a:gd name="T38" fmla="*/ 987 w 1039"/>
                  <a:gd name="T39" fmla="*/ 241 h 425"/>
                  <a:gd name="T40" fmla="*/ 1039 w 1039"/>
                  <a:gd name="T41" fmla="*/ 334 h 425"/>
                  <a:gd name="T42" fmla="*/ 850 w 1039"/>
                  <a:gd name="T43" fmla="*/ 233 h 425"/>
                  <a:gd name="T44" fmla="*/ 831 w 1039"/>
                  <a:gd name="T45" fmla="*/ 226 h 425"/>
                  <a:gd name="T46" fmla="*/ 696 w 1039"/>
                  <a:gd name="T47" fmla="*/ 198 h 425"/>
                  <a:gd name="T48" fmla="*/ 623 w 1039"/>
                  <a:gd name="T49" fmla="*/ 194 h 425"/>
                  <a:gd name="T50" fmla="*/ 498 w 1039"/>
                  <a:gd name="T51" fmla="*/ 207 h 425"/>
                  <a:gd name="T52" fmla="*/ 488 w 1039"/>
                  <a:gd name="T53" fmla="*/ 207 h 425"/>
                  <a:gd name="T54" fmla="*/ 363 w 1039"/>
                  <a:gd name="T55" fmla="*/ 208 h 425"/>
                  <a:gd name="T56" fmla="*/ 358 w 1039"/>
                  <a:gd name="T57" fmla="*/ 209 h 425"/>
                  <a:gd name="T58" fmla="*/ 315 w 1039"/>
                  <a:gd name="T59" fmla="*/ 203 h 425"/>
                  <a:gd name="T60" fmla="*/ 286 w 1039"/>
                  <a:gd name="T61" fmla="*/ 198 h 425"/>
                  <a:gd name="T62" fmla="*/ 282 w 1039"/>
                  <a:gd name="T63" fmla="*/ 196 h 425"/>
                  <a:gd name="T64" fmla="*/ 174 w 1039"/>
                  <a:gd name="T65" fmla="*/ 163 h 425"/>
                  <a:gd name="T66" fmla="*/ 543 w 1039"/>
                  <a:gd name="T67" fmla="*/ 223 h 425"/>
                  <a:gd name="T68" fmla="*/ 629 w 1039"/>
                  <a:gd name="T69" fmla="*/ 223 h 425"/>
                  <a:gd name="T70" fmla="*/ 634 w 1039"/>
                  <a:gd name="T71" fmla="*/ 223 h 425"/>
                  <a:gd name="T72" fmla="*/ 743 w 1039"/>
                  <a:gd name="T73" fmla="*/ 240 h 425"/>
                  <a:gd name="T74" fmla="*/ 890 w 1039"/>
                  <a:gd name="T75" fmla="*/ 296 h 425"/>
                  <a:gd name="T76" fmla="*/ 898 w 1039"/>
                  <a:gd name="T77" fmla="*/ 301 h 425"/>
                  <a:gd name="T78" fmla="*/ 1024 w 1039"/>
                  <a:gd name="T79" fmla="*/ 387 h 425"/>
                  <a:gd name="T80" fmla="*/ 989 w 1039"/>
                  <a:gd name="T81" fmla="*/ 392 h 425"/>
                  <a:gd name="T82" fmla="*/ 956 w 1039"/>
                  <a:gd name="T83" fmla="*/ 395 h 425"/>
                  <a:gd name="T84" fmla="*/ 931 w 1039"/>
                  <a:gd name="T85" fmla="*/ 399 h 425"/>
                  <a:gd name="T86" fmla="*/ 714 w 1039"/>
                  <a:gd name="T87" fmla="*/ 418 h 425"/>
                  <a:gd name="T88" fmla="*/ 530 w 1039"/>
                  <a:gd name="T89" fmla="*/ 424 h 425"/>
                  <a:gd name="T90" fmla="*/ 522 w 1039"/>
                  <a:gd name="T91" fmla="*/ 422 h 425"/>
                  <a:gd name="T92" fmla="*/ 355 w 1039"/>
                  <a:gd name="T93" fmla="*/ 397 h 425"/>
                  <a:gd name="T94" fmla="*/ 189 w 1039"/>
                  <a:gd name="T95" fmla="*/ 314 h 425"/>
                  <a:gd name="T96" fmla="*/ 185 w 1039"/>
                  <a:gd name="T97" fmla="*/ 310 h 425"/>
                  <a:gd name="T98" fmla="*/ 103 w 1039"/>
                  <a:gd name="T99" fmla="*/ 234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39" h="425">
                    <a:moveTo>
                      <a:pt x="103" y="234"/>
                    </a:moveTo>
                    <a:cubicBezTo>
                      <a:pt x="99" y="228"/>
                      <a:pt x="93" y="223"/>
                      <a:pt x="89" y="217"/>
                    </a:cubicBezTo>
                    <a:cubicBezTo>
                      <a:pt x="72" y="197"/>
                      <a:pt x="59" y="176"/>
                      <a:pt x="45" y="154"/>
                    </a:cubicBezTo>
                    <a:cubicBezTo>
                      <a:pt x="27" y="121"/>
                      <a:pt x="12" y="88"/>
                      <a:pt x="0" y="53"/>
                    </a:cubicBezTo>
                    <a:cubicBezTo>
                      <a:pt x="41" y="45"/>
                      <a:pt x="81" y="40"/>
                      <a:pt x="125" y="34"/>
                    </a:cubicBezTo>
                    <a:cubicBezTo>
                      <a:pt x="191" y="26"/>
                      <a:pt x="251" y="20"/>
                      <a:pt x="316" y="14"/>
                    </a:cubicBezTo>
                    <a:cubicBezTo>
                      <a:pt x="401" y="7"/>
                      <a:pt x="478" y="0"/>
                      <a:pt x="562" y="4"/>
                    </a:cubicBezTo>
                    <a:cubicBezTo>
                      <a:pt x="564" y="4"/>
                      <a:pt x="565" y="5"/>
                      <a:pt x="566" y="5"/>
                    </a:cubicBezTo>
                    <a:cubicBezTo>
                      <a:pt x="577" y="6"/>
                      <a:pt x="587" y="7"/>
                      <a:pt x="597" y="7"/>
                    </a:cubicBezTo>
                    <a:cubicBezTo>
                      <a:pt x="608" y="9"/>
                      <a:pt x="618" y="10"/>
                      <a:pt x="628" y="12"/>
                    </a:cubicBezTo>
                    <a:cubicBezTo>
                      <a:pt x="641" y="14"/>
                      <a:pt x="652" y="15"/>
                      <a:pt x="664" y="18"/>
                    </a:cubicBezTo>
                    <a:cubicBezTo>
                      <a:pt x="667" y="20"/>
                      <a:pt x="669" y="21"/>
                      <a:pt x="673" y="22"/>
                    </a:cubicBezTo>
                    <a:cubicBezTo>
                      <a:pt x="686" y="23"/>
                      <a:pt x="697" y="26"/>
                      <a:pt x="709" y="31"/>
                    </a:cubicBezTo>
                    <a:cubicBezTo>
                      <a:pt x="719" y="36"/>
                      <a:pt x="730" y="37"/>
                      <a:pt x="740" y="42"/>
                    </a:cubicBezTo>
                    <a:cubicBezTo>
                      <a:pt x="749" y="46"/>
                      <a:pt x="758" y="50"/>
                      <a:pt x="767" y="53"/>
                    </a:cubicBezTo>
                    <a:cubicBezTo>
                      <a:pt x="787" y="62"/>
                      <a:pt x="805" y="72"/>
                      <a:pt x="824" y="83"/>
                    </a:cubicBezTo>
                    <a:cubicBezTo>
                      <a:pt x="846" y="97"/>
                      <a:pt x="865" y="111"/>
                      <a:pt x="885" y="127"/>
                    </a:cubicBezTo>
                    <a:cubicBezTo>
                      <a:pt x="914" y="151"/>
                      <a:pt x="939" y="176"/>
                      <a:pt x="963" y="206"/>
                    </a:cubicBezTo>
                    <a:cubicBezTo>
                      <a:pt x="971" y="216"/>
                      <a:pt x="978" y="226"/>
                      <a:pt x="985" y="236"/>
                    </a:cubicBezTo>
                    <a:cubicBezTo>
                      <a:pt x="987" y="238"/>
                      <a:pt x="986" y="240"/>
                      <a:pt x="987" y="241"/>
                    </a:cubicBezTo>
                    <a:cubicBezTo>
                      <a:pt x="1009" y="270"/>
                      <a:pt x="1024" y="302"/>
                      <a:pt x="1039" y="334"/>
                    </a:cubicBezTo>
                    <a:cubicBezTo>
                      <a:pt x="982" y="291"/>
                      <a:pt x="918" y="257"/>
                      <a:pt x="850" y="233"/>
                    </a:cubicBezTo>
                    <a:cubicBezTo>
                      <a:pt x="844" y="231"/>
                      <a:pt x="837" y="228"/>
                      <a:pt x="831" y="226"/>
                    </a:cubicBezTo>
                    <a:cubicBezTo>
                      <a:pt x="786" y="212"/>
                      <a:pt x="743" y="203"/>
                      <a:pt x="696" y="198"/>
                    </a:cubicBezTo>
                    <a:cubicBezTo>
                      <a:pt x="671" y="195"/>
                      <a:pt x="648" y="194"/>
                      <a:pt x="623" y="194"/>
                    </a:cubicBezTo>
                    <a:cubicBezTo>
                      <a:pt x="580" y="194"/>
                      <a:pt x="541" y="200"/>
                      <a:pt x="498" y="207"/>
                    </a:cubicBezTo>
                    <a:cubicBezTo>
                      <a:pt x="494" y="207"/>
                      <a:pt x="491" y="206"/>
                      <a:pt x="488" y="207"/>
                    </a:cubicBezTo>
                    <a:cubicBezTo>
                      <a:pt x="445" y="212"/>
                      <a:pt x="406" y="213"/>
                      <a:pt x="363" y="208"/>
                    </a:cubicBezTo>
                    <a:cubicBezTo>
                      <a:pt x="362" y="208"/>
                      <a:pt x="360" y="209"/>
                      <a:pt x="358" y="209"/>
                    </a:cubicBezTo>
                    <a:cubicBezTo>
                      <a:pt x="343" y="207"/>
                      <a:pt x="330" y="205"/>
                      <a:pt x="315" y="203"/>
                    </a:cubicBezTo>
                    <a:cubicBezTo>
                      <a:pt x="305" y="201"/>
                      <a:pt x="296" y="199"/>
                      <a:pt x="286" y="198"/>
                    </a:cubicBezTo>
                    <a:cubicBezTo>
                      <a:pt x="284" y="197"/>
                      <a:pt x="284" y="196"/>
                      <a:pt x="282" y="196"/>
                    </a:cubicBezTo>
                    <a:cubicBezTo>
                      <a:pt x="243" y="188"/>
                      <a:pt x="209" y="177"/>
                      <a:pt x="174" y="163"/>
                    </a:cubicBezTo>
                    <a:cubicBezTo>
                      <a:pt x="288" y="217"/>
                      <a:pt x="418" y="238"/>
                      <a:pt x="543" y="223"/>
                    </a:cubicBezTo>
                    <a:cubicBezTo>
                      <a:pt x="572" y="223"/>
                      <a:pt x="600" y="220"/>
                      <a:pt x="629" y="223"/>
                    </a:cubicBezTo>
                    <a:cubicBezTo>
                      <a:pt x="631" y="223"/>
                      <a:pt x="633" y="223"/>
                      <a:pt x="634" y="223"/>
                    </a:cubicBezTo>
                    <a:cubicBezTo>
                      <a:pt x="673" y="227"/>
                      <a:pt x="706" y="231"/>
                      <a:pt x="743" y="240"/>
                    </a:cubicBezTo>
                    <a:cubicBezTo>
                      <a:pt x="796" y="254"/>
                      <a:pt x="842" y="272"/>
                      <a:pt x="890" y="296"/>
                    </a:cubicBezTo>
                    <a:cubicBezTo>
                      <a:pt x="893" y="297"/>
                      <a:pt x="895" y="300"/>
                      <a:pt x="898" y="301"/>
                    </a:cubicBezTo>
                    <a:cubicBezTo>
                      <a:pt x="944" y="325"/>
                      <a:pt x="984" y="355"/>
                      <a:pt x="1024" y="387"/>
                    </a:cubicBezTo>
                    <a:cubicBezTo>
                      <a:pt x="1012" y="390"/>
                      <a:pt x="1002" y="390"/>
                      <a:pt x="989" y="392"/>
                    </a:cubicBezTo>
                    <a:cubicBezTo>
                      <a:pt x="978" y="394"/>
                      <a:pt x="967" y="395"/>
                      <a:pt x="956" y="395"/>
                    </a:cubicBezTo>
                    <a:cubicBezTo>
                      <a:pt x="948" y="396"/>
                      <a:pt x="939" y="398"/>
                      <a:pt x="931" y="399"/>
                    </a:cubicBezTo>
                    <a:cubicBezTo>
                      <a:pt x="856" y="407"/>
                      <a:pt x="788" y="413"/>
                      <a:pt x="714" y="418"/>
                    </a:cubicBezTo>
                    <a:cubicBezTo>
                      <a:pt x="651" y="421"/>
                      <a:pt x="593" y="425"/>
                      <a:pt x="530" y="424"/>
                    </a:cubicBezTo>
                    <a:cubicBezTo>
                      <a:pt x="528" y="424"/>
                      <a:pt x="525" y="422"/>
                      <a:pt x="522" y="422"/>
                    </a:cubicBezTo>
                    <a:cubicBezTo>
                      <a:pt x="464" y="422"/>
                      <a:pt x="411" y="412"/>
                      <a:pt x="355" y="397"/>
                    </a:cubicBezTo>
                    <a:cubicBezTo>
                      <a:pt x="294" y="379"/>
                      <a:pt x="241" y="352"/>
                      <a:pt x="189" y="314"/>
                    </a:cubicBezTo>
                    <a:cubicBezTo>
                      <a:pt x="188" y="313"/>
                      <a:pt x="187" y="312"/>
                      <a:pt x="185" y="310"/>
                    </a:cubicBezTo>
                    <a:cubicBezTo>
                      <a:pt x="154" y="288"/>
                      <a:pt x="128" y="262"/>
                      <a:pt x="103" y="23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73" name="Freeform 52"/>
              <p:cNvSpPr/>
              <p:nvPr/>
            </p:nvSpPr>
            <p:spPr bwMode="auto">
              <a:xfrm>
                <a:off x="4538596" y="1714682"/>
                <a:ext cx="175597" cy="559368"/>
              </a:xfrm>
              <a:custGeom>
                <a:avLst/>
                <a:gdLst>
                  <a:gd name="T0" fmla="*/ 0 w 230"/>
                  <a:gd name="T1" fmla="*/ 0 h 719"/>
                  <a:gd name="T2" fmla="*/ 57 w 230"/>
                  <a:gd name="T3" fmla="*/ 313 h 719"/>
                  <a:gd name="T4" fmla="*/ 59 w 230"/>
                  <a:gd name="T5" fmla="*/ 387 h 719"/>
                  <a:gd name="T6" fmla="*/ 58 w 230"/>
                  <a:gd name="T7" fmla="*/ 391 h 719"/>
                  <a:gd name="T8" fmla="*/ 75 w 230"/>
                  <a:gd name="T9" fmla="*/ 483 h 719"/>
                  <a:gd name="T10" fmla="*/ 124 w 230"/>
                  <a:gd name="T11" fmla="*/ 607 h 719"/>
                  <a:gd name="T12" fmla="*/ 129 w 230"/>
                  <a:gd name="T13" fmla="*/ 614 h 719"/>
                  <a:gd name="T14" fmla="*/ 203 w 230"/>
                  <a:gd name="T15" fmla="*/ 719 h 719"/>
                  <a:gd name="T16" fmla="*/ 207 w 230"/>
                  <a:gd name="T17" fmla="*/ 690 h 719"/>
                  <a:gd name="T18" fmla="*/ 210 w 230"/>
                  <a:gd name="T19" fmla="*/ 662 h 719"/>
                  <a:gd name="T20" fmla="*/ 212 w 230"/>
                  <a:gd name="T21" fmla="*/ 641 h 719"/>
                  <a:gd name="T22" fmla="*/ 225 w 230"/>
                  <a:gd name="T23" fmla="*/ 456 h 719"/>
                  <a:gd name="T24" fmla="*/ 227 w 230"/>
                  <a:gd name="T25" fmla="*/ 300 h 719"/>
                  <a:gd name="T26" fmla="*/ 226 w 230"/>
                  <a:gd name="T27" fmla="*/ 293 h 719"/>
                  <a:gd name="T28" fmla="*/ 202 w 230"/>
                  <a:gd name="T29" fmla="*/ 151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0" h="719">
                    <a:moveTo>
                      <a:pt x="0" y="0"/>
                    </a:moveTo>
                    <a:cubicBezTo>
                      <a:pt x="48" y="97"/>
                      <a:pt x="68" y="207"/>
                      <a:pt x="57" y="313"/>
                    </a:cubicBezTo>
                    <a:cubicBezTo>
                      <a:pt x="57" y="338"/>
                      <a:pt x="55" y="362"/>
                      <a:pt x="59" y="387"/>
                    </a:cubicBezTo>
                    <a:cubicBezTo>
                      <a:pt x="59" y="388"/>
                      <a:pt x="58" y="390"/>
                      <a:pt x="58" y="391"/>
                    </a:cubicBezTo>
                    <a:cubicBezTo>
                      <a:pt x="62" y="423"/>
                      <a:pt x="66" y="452"/>
                      <a:pt x="75" y="483"/>
                    </a:cubicBezTo>
                    <a:cubicBezTo>
                      <a:pt x="87" y="528"/>
                      <a:pt x="103" y="567"/>
                      <a:pt x="124" y="607"/>
                    </a:cubicBezTo>
                    <a:cubicBezTo>
                      <a:pt x="125" y="609"/>
                      <a:pt x="128" y="612"/>
                      <a:pt x="129" y="614"/>
                    </a:cubicBezTo>
                    <a:cubicBezTo>
                      <a:pt x="149" y="653"/>
                      <a:pt x="175" y="686"/>
                      <a:pt x="203" y="719"/>
                    </a:cubicBezTo>
                    <a:cubicBezTo>
                      <a:pt x="206" y="709"/>
                      <a:pt x="205" y="701"/>
                      <a:pt x="207" y="690"/>
                    </a:cubicBezTo>
                    <a:cubicBezTo>
                      <a:pt x="209" y="681"/>
                      <a:pt x="210" y="672"/>
                      <a:pt x="210" y="662"/>
                    </a:cubicBezTo>
                    <a:cubicBezTo>
                      <a:pt x="210" y="655"/>
                      <a:pt x="211" y="648"/>
                      <a:pt x="212" y="641"/>
                    </a:cubicBezTo>
                    <a:cubicBezTo>
                      <a:pt x="218" y="577"/>
                      <a:pt x="222" y="519"/>
                      <a:pt x="225" y="456"/>
                    </a:cubicBezTo>
                    <a:cubicBezTo>
                      <a:pt x="227" y="402"/>
                      <a:pt x="230" y="353"/>
                      <a:pt x="227" y="300"/>
                    </a:cubicBezTo>
                    <a:cubicBezTo>
                      <a:pt x="227" y="297"/>
                      <a:pt x="226" y="295"/>
                      <a:pt x="226" y="293"/>
                    </a:cubicBezTo>
                    <a:cubicBezTo>
                      <a:pt x="225" y="244"/>
                      <a:pt x="216" y="198"/>
                      <a:pt x="202" y="15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74" name="Freeform 53"/>
              <p:cNvSpPr/>
              <p:nvPr/>
            </p:nvSpPr>
            <p:spPr bwMode="auto">
              <a:xfrm>
                <a:off x="4436065" y="1810507"/>
                <a:ext cx="222739" cy="474326"/>
              </a:xfrm>
              <a:custGeom>
                <a:avLst/>
                <a:gdLst>
                  <a:gd name="T0" fmla="*/ 10 w 292"/>
                  <a:gd name="T1" fmla="*/ 0 h 609"/>
                  <a:gd name="T2" fmla="*/ 5 w 292"/>
                  <a:gd name="T3" fmla="*/ 209 h 609"/>
                  <a:gd name="T4" fmla="*/ 6 w 292"/>
                  <a:gd name="T5" fmla="*/ 213 h 609"/>
                  <a:gd name="T6" fmla="*/ 8 w 292"/>
                  <a:gd name="T7" fmla="*/ 239 h 609"/>
                  <a:gd name="T8" fmla="*/ 13 w 292"/>
                  <a:gd name="T9" fmla="*/ 265 h 609"/>
                  <a:gd name="T10" fmla="*/ 19 w 292"/>
                  <a:gd name="T11" fmla="*/ 295 h 609"/>
                  <a:gd name="T12" fmla="*/ 22 w 292"/>
                  <a:gd name="T13" fmla="*/ 303 h 609"/>
                  <a:gd name="T14" fmla="*/ 30 w 292"/>
                  <a:gd name="T15" fmla="*/ 333 h 609"/>
                  <a:gd name="T16" fmla="*/ 40 w 292"/>
                  <a:gd name="T17" fmla="*/ 360 h 609"/>
                  <a:gd name="T18" fmla="*/ 50 w 292"/>
                  <a:gd name="T19" fmla="*/ 382 h 609"/>
                  <a:gd name="T20" fmla="*/ 76 w 292"/>
                  <a:gd name="T21" fmla="*/ 430 h 609"/>
                  <a:gd name="T22" fmla="*/ 114 w 292"/>
                  <a:gd name="T23" fmla="*/ 481 h 609"/>
                  <a:gd name="T24" fmla="*/ 183 w 292"/>
                  <a:gd name="T25" fmla="*/ 547 h 609"/>
                  <a:gd name="T26" fmla="*/ 209 w 292"/>
                  <a:gd name="T27" fmla="*/ 565 h 609"/>
                  <a:gd name="T28" fmla="*/ 213 w 292"/>
                  <a:gd name="T29" fmla="*/ 567 h 609"/>
                  <a:gd name="T30" fmla="*/ 292 w 292"/>
                  <a:gd name="T31" fmla="*/ 609 h 609"/>
                  <a:gd name="T32" fmla="*/ 204 w 292"/>
                  <a:gd name="T33" fmla="*/ 450 h 609"/>
                  <a:gd name="T34" fmla="*/ 198 w 292"/>
                  <a:gd name="T35" fmla="*/ 434 h 609"/>
                  <a:gd name="T36" fmla="*/ 172 w 292"/>
                  <a:gd name="T37" fmla="*/ 319 h 609"/>
                  <a:gd name="T38" fmla="*/ 167 w 292"/>
                  <a:gd name="T39" fmla="*/ 258 h 609"/>
                  <a:gd name="T40" fmla="*/ 176 w 292"/>
                  <a:gd name="T41" fmla="*/ 151 h 609"/>
                  <a:gd name="T42" fmla="*/ 176 w 292"/>
                  <a:gd name="T43" fmla="*/ 143 h 609"/>
                  <a:gd name="T44" fmla="*/ 175 w 292"/>
                  <a:gd name="T45" fmla="*/ 37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2" h="609">
                    <a:moveTo>
                      <a:pt x="10" y="0"/>
                    </a:moveTo>
                    <a:cubicBezTo>
                      <a:pt x="5" y="72"/>
                      <a:pt x="0" y="137"/>
                      <a:pt x="5" y="209"/>
                    </a:cubicBezTo>
                    <a:cubicBezTo>
                      <a:pt x="5" y="210"/>
                      <a:pt x="6" y="211"/>
                      <a:pt x="6" y="213"/>
                    </a:cubicBezTo>
                    <a:cubicBezTo>
                      <a:pt x="7" y="221"/>
                      <a:pt x="8" y="230"/>
                      <a:pt x="8" y="239"/>
                    </a:cubicBezTo>
                    <a:cubicBezTo>
                      <a:pt x="10" y="247"/>
                      <a:pt x="11" y="256"/>
                      <a:pt x="13" y="265"/>
                    </a:cubicBezTo>
                    <a:cubicBezTo>
                      <a:pt x="15" y="275"/>
                      <a:pt x="16" y="285"/>
                      <a:pt x="19" y="295"/>
                    </a:cubicBezTo>
                    <a:cubicBezTo>
                      <a:pt x="20" y="298"/>
                      <a:pt x="21" y="300"/>
                      <a:pt x="22" y="303"/>
                    </a:cubicBezTo>
                    <a:cubicBezTo>
                      <a:pt x="23" y="314"/>
                      <a:pt x="26" y="323"/>
                      <a:pt x="30" y="333"/>
                    </a:cubicBezTo>
                    <a:cubicBezTo>
                      <a:pt x="34" y="342"/>
                      <a:pt x="35" y="351"/>
                      <a:pt x="40" y="360"/>
                    </a:cubicBezTo>
                    <a:cubicBezTo>
                      <a:pt x="44" y="367"/>
                      <a:pt x="47" y="375"/>
                      <a:pt x="50" y="382"/>
                    </a:cubicBezTo>
                    <a:cubicBezTo>
                      <a:pt x="57" y="399"/>
                      <a:pt x="67" y="414"/>
                      <a:pt x="76" y="430"/>
                    </a:cubicBezTo>
                    <a:cubicBezTo>
                      <a:pt x="88" y="449"/>
                      <a:pt x="101" y="465"/>
                      <a:pt x="114" y="481"/>
                    </a:cubicBezTo>
                    <a:cubicBezTo>
                      <a:pt x="135" y="506"/>
                      <a:pt x="157" y="527"/>
                      <a:pt x="183" y="547"/>
                    </a:cubicBezTo>
                    <a:cubicBezTo>
                      <a:pt x="192" y="553"/>
                      <a:pt x="200" y="559"/>
                      <a:pt x="209" y="565"/>
                    </a:cubicBezTo>
                    <a:cubicBezTo>
                      <a:pt x="210" y="566"/>
                      <a:pt x="212" y="566"/>
                      <a:pt x="213" y="567"/>
                    </a:cubicBezTo>
                    <a:cubicBezTo>
                      <a:pt x="238" y="585"/>
                      <a:pt x="265" y="597"/>
                      <a:pt x="292" y="609"/>
                    </a:cubicBezTo>
                    <a:cubicBezTo>
                      <a:pt x="255" y="561"/>
                      <a:pt x="226" y="508"/>
                      <a:pt x="204" y="450"/>
                    </a:cubicBezTo>
                    <a:cubicBezTo>
                      <a:pt x="202" y="445"/>
                      <a:pt x="199" y="439"/>
                      <a:pt x="198" y="434"/>
                    </a:cubicBezTo>
                    <a:cubicBezTo>
                      <a:pt x="185" y="396"/>
                      <a:pt x="177" y="360"/>
                      <a:pt x="172" y="319"/>
                    </a:cubicBezTo>
                    <a:cubicBezTo>
                      <a:pt x="169" y="299"/>
                      <a:pt x="168" y="279"/>
                      <a:pt x="167" y="258"/>
                    </a:cubicBezTo>
                    <a:cubicBezTo>
                      <a:pt x="167" y="222"/>
                      <a:pt x="171" y="188"/>
                      <a:pt x="176" y="151"/>
                    </a:cubicBezTo>
                    <a:cubicBezTo>
                      <a:pt x="177" y="148"/>
                      <a:pt x="176" y="146"/>
                      <a:pt x="176" y="143"/>
                    </a:cubicBezTo>
                    <a:cubicBezTo>
                      <a:pt x="180" y="106"/>
                      <a:pt x="180" y="73"/>
                      <a:pt x="175" y="3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75" name="Freeform 54"/>
              <p:cNvSpPr/>
              <p:nvPr/>
            </p:nvSpPr>
            <p:spPr bwMode="auto">
              <a:xfrm>
                <a:off x="3779635" y="2076416"/>
                <a:ext cx="573935" cy="239558"/>
              </a:xfrm>
              <a:custGeom>
                <a:avLst/>
                <a:gdLst>
                  <a:gd name="T0" fmla="*/ 74 w 750"/>
                  <a:gd name="T1" fmla="*/ 169 h 307"/>
                  <a:gd name="T2" fmla="*/ 64 w 750"/>
                  <a:gd name="T3" fmla="*/ 157 h 307"/>
                  <a:gd name="T4" fmla="*/ 33 w 750"/>
                  <a:gd name="T5" fmla="*/ 111 h 307"/>
                  <a:gd name="T6" fmla="*/ 0 w 750"/>
                  <a:gd name="T7" fmla="*/ 38 h 307"/>
                  <a:gd name="T8" fmla="*/ 90 w 750"/>
                  <a:gd name="T9" fmla="*/ 24 h 307"/>
                  <a:gd name="T10" fmla="*/ 228 w 750"/>
                  <a:gd name="T11" fmla="*/ 10 h 307"/>
                  <a:gd name="T12" fmla="*/ 406 w 750"/>
                  <a:gd name="T13" fmla="*/ 3 h 307"/>
                  <a:gd name="T14" fmla="*/ 409 w 750"/>
                  <a:gd name="T15" fmla="*/ 4 h 307"/>
                  <a:gd name="T16" fmla="*/ 431 w 750"/>
                  <a:gd name="T17" fmla="*/ 5 h 307"/>
                  <a:gd name="T18" fmla="*/ 454 w 750"/>
                  <a:gd name="T19" fmla="*/ 8 h 307"/>
                  <a:gd name="T20" fmla="*/ 479 w 750"/>
                  <a:gd name="T21" fmla="*/ 13 h 307"/>
                  <a:gd name="T22" fmla="*/ 486 w 750"/>
                  <a:gd name="T23" fmla="*/ 15 h 307"/>
                  <a:gd name="T24" fmla="*/ 512 w 750"/>
                  <a:gd name="T25" fmla="*/ 22 h 307"/>
                  <a:gd name="T26" fmla="*/ 535 w 750"/>
                  <a:gd name="T27" fmla="*/ 30 h 307"/>
                  <a:gd name="T28" fmla="*/ 554 w 750"/>
                  <a:gd name="T29" fmla="*/ 38 h 307"/>
                  <a:gd name="T30" fmla="*/ 595 w 750"/>
                  <a:gd name="T31" fmla="*/ 60 h 307"/>
                  <a:gd name="T32" fmla="*/ 639 w 750"/>
                  <a:gd name="T33" fmla="*/ 91 h 307"/>
                  <a:gd name="T34" fmla="*/ 696 w 750"/>
                  <a:gd name="T35" fmla="*/ 149 h 307"/>
                  <a:gd name="T36" fmla="*/ 712 w 750"/>
                  <a:gd name="T37" fmla="*/ 170 h 307"/>
                  <a:gd name="T38" fmla="*/ 713 w 750"/>
                  <a:gd name="T39" fmla="*/ 174 h 307"/>
                  <a:gd name="T40" fmla="*/ 750 w 750"/>
                  <a:gd name="T41" fmla="*/ 241 h 307"/>
                  <a:gd name="T42" fmla="*/ 614 w 750"/>
                  <a:gd name="T43" fmla="*/ 168 h 307"/>
                  <a:gd name="T44" fmla="*/ 600 w 750"/>
                  <a:gd name="T45" fmla="*/ 163 h 307"/>
                  <a:gd name="T46" fmla="*/ 502 w 750"/>
                  <a:gd name="T47" fmla="*/ 143 h 307"/>
                  <a:gd name="T48" fmla="*/ 450 w 750"/>
                  <a:gd name="T49" fmla="*/ 140 h 307"/>
                  <a:gd name="T50" fmla="*/ 359 w 750"/>
                  <a:gd name="T51" fmla="*/ 149 h 307"/>
                  <a:gd name="T52" fmla="*/ 352 w 750"/>
                  <a:gd name="T53" fmla="*/ 149 h 307"/>
                  <a:gd name="T54" fmla="*/ 262 w 750"/>
                  <a:gd name="T55" fmla="*/ 150 h 307"/>
                  <a:gd name="T56" fmla="*/ 259 w 750"/>
                  <a:gd name="T57" fmla="*/ 151 h 307"/>
                  <a:gd name="T58" fmla="*/ 228 w 750"/>
                  <a:gd name="T59" fmla="*/ 146 h 307"/>
                  <a:gd name="T60" fmla="*/ 207 w 750"/>
                  <a:gd name="T61" fmla="*/ 143 h 307"/>
                  <a:gd name="T62" fmla="*/ 203 w 750"/>
                  <a:gd name="T63" fmla="*/ 141 h 307"/>
                  <a:gd name="T64" fmla="*/ 125 w 750"/>
                  <a:gd name="T65" fmla="*/ 118 h 307"/>
                  <a:gd name="T66" fmla="*/ 392 w 750"/>
                  <a:gd name="T67" fmla="*/ 161 h 307"/>
                  <a:gd name="T68" fmla="*/ 454 w 750"/>
                  <a:gd name="T69" fmla="*/ 161 h 307"/>
                  <a:gd name="T70" fmla="*/ 458 w 750"/>
                  <a:gd name="T71" fmla="*/ 161 h 307"/>
                  <a:gd name="T72" fmla="*/ 537 w 750"/>
                  <a:gd name="T73" fmla="*/ 173 h 307"/>
                  <a:gd name="T74" fmla="*/ 643 w 750"/>
                  <a:gd name="T75" fmla="*/ 214 h 307"/>
                  <a:gd name="T76" fmla="*/ 649 w 750"/>
                  <a:gd name="T77" fmla="*/ 218 h 307"/>
                  <a:gd name="T78" fmla="*/ 739 w 750"/>
                  <a:gd name="T79" fmla="*/ 279 h 307"/>
                  <a:gd name="T80" fmla="*/ 714 w 750"/>
                  <a:gd name="T81" fmla="*/ 283 h 307"/>
                  <a:gd name="T82" fmla="*/ 691 w 750"/>
                  <a:gd name="T83" fmla="*/ 286 h 307"/>
                  <a:gd name="T84" fmla="*/ 672 w 750"/>
                  <a:gd name="T85" fmla="*/ 288 h 307"/>
                  <a:gd name="T86" fmla="*/ 516 w 750"/>
                  <a:gd name="T87" fmla="*/ 302 h 307"/>
                  <a:gd name="T88" fmla="*/ 383 w 750"/>
                  <a:gd name="T89" fmla="*/ 306 h 307"/>
                  <a:gd name="T90" fmla="*/ 377 w 750"/>
                  <a:gd name="T91" fmla="*/ 305 h 307"/>
                  <a:gd name="T92" fmla="*/ 256 w 750"/>
                  <a:gd name="T93" fmla="*/ 287 h 307"/>
                  <a:gd name="T94" fmla="*/ 137 w 750"/>
                  <a:gd name="T95" fmla="*/ 227 h 307"/>
                  <a:gd name="T96" fmla="*/ 134 w 750"/>
                  <a:gd name="T97" fmla="*/ 224 h 307"/>
                  <a:gd name="T98" fmla="*/ 74 w 750"/>
                  <a:gd name="T99" fmla="*/ 169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50" h="307">
                    <a:moveTo>
                      <a:pt x="74" y="169"/>
                    </a:moveTo>
                    <a:cubicBezTo>
                      <a:pt x="71" y="165"/>
                      <a:pt x="67" y="161"/>
                      <a:pt x="64" y="157"/>
                    </a:cubicBezTo>
                    <a:cubicBezTo>
                      <a:pt x="52" y="142"/>
                      <a:pt x="42" y="127"/>
                      <a:pt x="33" y="111"/>
                    </a:cubicBezTo>
                    <a:cubicBezTo>
                      <a:pt x="19" y="87"/>
                      <a:pt x="8" y="64"/>
                      <a:pt x="0" y="38"/>
                    </a:cubicBezTo>
                    <a:cubicBezTo>
                      <a:pt x="29" y="32"/>
                      <a:pt x="59" y="28"/>
                      <a:pt x="90" y="24"/>
                    </a:cubicBezTo>
                    <a:cubicBezTo>
                      <a:pt x="138" y="19"/>
                      <a:pt x="181" y="15"/>
                      <a:pt x="228" y="10"/>
                    </a:cubicBezTo>
                    <a:cubicBezTo>
                      <a:pt x="289" y="5"/>
                      <a:pt x="345" y="0"/>
                      <a:pt x="406" y="3"/>
                    </a:cubicBezTo>
                    <a:cubicBezTo>
                      <a:pt x="407" y="3"/>
                      <a:pt x="408" y="4"/>
                      <a:pt x="409" y="4"/>
                    </a:cubicBezTo>
                    <a:cubicBezTo>
                      <a:pt x="416" y="4"/>
                      <a:pt x="424" y="5"/>
                      <a:pt x="431" y="5"/>
                    </a:cubicBezTo>
                    <a:cubicBezTo>
                      <a:pt x="439" y="6"/>
                      <a:pt x="446" y="7"/>
                      <a:pt x="454" y="8"/>
                    </a:cubicBezTo>
                    <a:cubicBezTo>
                      <a:pt x="463" y="10"/>
                      <a:pt x="471" y="11"/>
                      <a:pt x="479" y="13"/>
                    </a:cubicBezTo>
                    <a:cubicBezTo>
                      <a:pt x="481" y="14"/>
                      <a:pt x="483" y="15"/>
                      <a:pt x="486" y="15"/>
                    </a:cubicBezTo>
                    <a:cubicBezTo>
                      <a:pt x="495" y="17"/>
                      <a:pt x="503" y="19"/>
                      <a:pt x="512" y="22"/>
                    </a:cubicBezTo>
                    <a:cubicBezTo>
                      <a:pt x="519" y="26"/>
                      <a:pt x="527" y="26"/>
                      <a:pt x="535" y="30"/>
                    </a:cubicBezTo>
                    <a:cubicBezTo>
                      <a:pt x="541" y="33"/>
                      <a:pt x="547" y="36"/>
                      <a:pt x="554" y="38"/>
                    </a:cubicBezTo>
                    <a:cubicBezTo>
                      <a:pt x="568" y="44"/>
                      <a:pt x="581" y="52"/>
                      <a:pt x="595" y="60"/>
                    </a:cubicBezTo>
                    <a:cubicBezTo>
                      <a:pt x="611" y="70"/>
                      <a:pt x="625" y="80"/>
                      <a:pt x="639" y="91"/>
                    </a:cubicBezTo>
                    <a:cubicBezTo>
                      <a:pt x="660" y="109"/>
                      <a:pt x="679" y="127"/>
                      <a:pt x="696" y="149"/>
                    </a:cubicBezTo>
                    <a:cubicBezTo>
                      <a:pt x="701" y="156"/>
                      <a:pt x="706" y="163"/>
                      <a:pt x="712" y="170"/>
                    </a:cubicBezTo>
                    <a:cubicBezTo>
                      <a:pt x="713" y="171"/>
                      <a:pt x="712" y="173"/>
                      <a:pt x="713" y="174"/>
                    </a:cubicBezTo>
                    <a:cubicBezTo>
                      <a:pt x="729" y="195"/>
                      <a:pt x="740" y="218"/>
                      <a:pt x="750" y="241"/>
                    </a:cubicBezTo>
                    <a:cubicBezTo>
                      <a:pt x="709" y="210"/>
                      <a:pt x="663" y="186"/>
                      <a:pt x="614" y="168"/>
                    </a:cubicBezTo>
                    <a:cubicBezTo>
                      <a:pt x="610" y="166"/>
                      <a:pt x="605" y="164"/>
                      <a:pt x="600" y="163"/>
                    </a:cubicBezTo>
                    <a:cubicBezTo>
                      <a:pt x="568" y="153"/>
                      <a:pt x="537" y="147"/>
                      <a:pt x="502" y="143"/>
                    </a:cubicBezTo>
                    <a:cubicBezTo>
                      <a:pt x="485" y="141"/>
                      <a:pt x="468" y="140"/>
                      <a:pt x="450" y="140"/>
                    </a:cubicBezTo>
                    <a:cubicBezTo>
                      <a:pt x="419" y="140"/>
                      <a:pt x="391" y="144"/>
                      <a:pt x="359" y="149"/>
                    </a:cubicBezTo>
                    <a:cubicBezTo>
                      <a:pt x="357" y="150"/>
                      <a:pt x="355" y="149"/>
                      <a:pt x="352" y="149"/>
                    </a:cubicBezTo>
                    <a:cubicBezTo>
                      <a:pt x="321" y="153"/>
                      <a:pt x="293" y="154"/>
                      <a:pt x="262" y="150"/>
                    </a:cubicBezTo>
                    <a:cubicBezTo>
                      <a:pt x="261" y="150"/>
                      <a:pt x="260" y="151"/>
                      <a:pt x="259" y="151"/>
                    </a:cubicBezTo>
                    <a:cubicBezTo>
                      <a:pt x="248" y="150"/>
                      <a:pt x="238" y="148"/>
                      <a:pt x="228" y="146"/>
                    </a:cubicBezTo>
                    <a:cubicBezTo>
                      <a:pt x="220" y="145"/>
                      <a:pt x="214" y="144"/>
                      <a:pt x="207" y="143"/>
                    </a:cubicBezTo>
                    <a:cubicBezTo>
                      <a:pt x="205" y="142"/>
                      <a:pt x="205" y="142"/>
                      <a:pt x="203" y="141"/>
                    </a:cubicBezTo>
                    <a:cubicBezTo>
                      <a:pt x="175" y="135"/>
                      <a:pt x="151" y="128"/>
                      <a:pt x="125" y="118"/>
                    </a:cubicBezTo>
                    <a:cubicBezTo>
                      <a:pt x="208" y="156"/>
                      <a:pt x="302" y="172"/>
                      <a:pt x="392" y="161"/>
                    </a:cubicBezTo>
                    <a:cubicBezTo>
                      <a:pt x="413" y="161"/>
                      <a:pt x="433" y="159"/>
                      <a:pt x="454" y="161"/>
                    </a:cubicBezTo>
                    <a:cubicBezTo>
                      <a:pt x="455" y="161"/>
                      <a:pt x="457" y="161"/>
                      <a:pt x="458" y="161"/>
                    </a:cubicBezTo>
                    <a:cubicBezTo>
                      <a:pt x="486" y="163"/>
                      <a:pt x="510" y="167"/>
                      <a:pt x="537" y="173"/>
                    </a:cubicBezTo>
                    <a:cubicBezTo>
                      <a:pt x="575" y="183"/>
                      <a:pt x="608" y="197"/>
                      <a:pt x="643" y="214"/>
                    </a:cubicBezTo>
                    <a:cubicBezTo>
                      <a:pt x="645" y="215"/>
                      <a:pt x="647" y="217"/>
                      <a:pt x="649" y="218"/>
                    </a:cubicBezTo>
                    <a:cubicBezTo>
                      <a:pt x="682" y="235"/>
                      <a:pt x="711" y="256"/>
                      <a:pt x="739" y="279"/>
                    </a:cubicBezTo>
                    <a:cubicBezTo>
                      <a:pt x="731" y="282"/>
                      <a:pt x="723" y="281"/>
                      <a:pt x="714" y="283"/>
                    </a:cubicBezTo>
                    <a:cubicBezTo>
                      <a:pt x="707" y="284"/>
                      <a:pt x="699" y="285"/>
                      <a:pt x="691" y="286"/>
                    </a:cubicBezTo>
                    <a:cubicBezTo>
                      <a:pt x="684" y="286"/>
                      <a:pt x="678" y="287"/>
                      <a:pt x="672" y="288"/>
                    </a:cubicBezTo>
                    <a:cubicBezTo>
                      <a:pt x="619" y="294"/>
                      <a:pt x="569" y="298"/>
                      <a:pt x="516" y="302"/>
                    </a:cubicBezTo>
                    <a:cubicBezTo>
                      <a:pt x="470" y="304"/>
                      <a:pt x="428" y="307"/>
                      <a:pt x="383" y="306"/>
                    </a:cubicBezTo>
                    <a:cubicBezTo>
                      <a:pt x="381" y="306"/>
                      <a:pt x="379" y="305"/>
                      <a:pt x="377" y="305"/>
                    </a:cubicBezTo>
                    <a:cubicBezTo>
                      <a:pt x="335" y="304"/>
                      <a:pt x="297" y="298"/>
                      <a:pt x="256" y="287"/>
                    </a:cubicBezTo>
                    <a:cubicBezTo>
                      <a:pt x="212" y="274"/>
                      <a:pt x="174" y="254"/>
                      <a:pt x="137" y="227"/>
                    </a:cubicBezTo>
                    <a:cubicBezTo>
                      <a:pt x="136" y="226"/>
                      <a:pt x="135" y="225"/>
                      <a:pt x="134" y="224"/>
                    </a:cubicBezTo>
                    <a:cubicBezTo>
                      <a:pt x="111" y="208"/>
                      <a:pt x="92" y="189"/>
                      <a:pt x="74" y="16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76" name="Freeform 55"/>
              <p:cNvSpPr/>
              <p:nvPr/>
            </p:nvSpPr>
            <p:spPr bwMode="auto">
              <a:xfrm>
                <a:off x="4253396" y="1683540"/>
                <a:ext cx="126101" cy="403657"/>
              </a:xfrm>
              <a:custGeom>
                <a:avLst/>
                <a:gdLst>
                  <a:gd name="T0" fmla="*/ 0 w 165"/>
                  <a:gd name="T1" fmla="*/ 0 h 519"/>
                  <a:gd name="T2" fmla="*/ 40 w 165"/>
                  <a:gd name="T3" fmla="*/ 226 h 519"/>
                  <a:gd name="T4" fmla="*/ 42 w 165"/>
                  <a:gd name="T5" fmla="*/ 279 h 519"/>
                  <a:gd name="T6" fmla="*/ 41 w 165"/>
                  <a:gd name="T7" fmla="*/ 282 h 519"/>
                  <a:gd name="T8" fmla="*/ 53 w 165"/>
                  <a:gd name="T9" fmla="*/ 349 h 519"/>
                  <a:gd name="T10" fmla="*/ 89 w 165"/>
                  <a:gd name="T11" fmla="*/ 438 h 519"/>
                  <a:gd name="T12" fmla="*/ 92 w 165"/>
                  <a:gd name="T13" fmla="*/ 443 h 519"/>
                  <a:gd name="T14" fmla="*/ 146 w 165"/>
                  <a:gd name="T15" fmla="*/ 519 h 519"/>
                  <a:gd name="T16" fmla="*/ 149 w 165"/>
                  <a:gd name="T17" fmla="*/ 498 h 519"/>
                  <a:gd name="T18" fmla="*/ 151 w 165"/>
                  <a:gd name="T19" fmla="*/ 478 h 519"/>
                  <a:gd name="T20" fmla="*/ 153 w 165"/>
                  <a:gd name="T21" fmla="*/ 462 h 519"/>
                  <a:gd name="T22" fmla="*/ 162 w 165"/>
                  <a:gd name="T23" fmla="*/ 329 h 519"/>
                  <a:gd name="T24" fmla="*/ 163 w 165"/>
                  <a:gd name="T25" fmla="*/ 216 h 519"/>
                  <a:gd name="T26" fmla="*/ 163 w 165"/>
                  <a:gd name="T27" fmla="*/ 211 h 519"/>
                  <a:gd name="T28" fmla="*/ 145 w 165"/>
                  <a:gd name="T29" fmla="*/ 109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5" h="519">
                    <a:moveTo>
                      <a:pt x="0" y="0"/>
                    </a:moveTo>
                    <a:cubicBezTo>
                      <a:pt x="34" y="69"/>
                      <a:pt x="48" y="149"/>
                      <a:pt x="40" y="226"/>
                    </a:cubicBezTo>
                    <a:cubicBezTo>
                      <a:pt x="40" y="244"/>
                      <a:pt x="39" y="261"/>
                      <a:pt x="42" y="279"/>
                    </a:cubicBezTo>
                    <a:cubicBezTo>
                      <a:pt x="42" y="280"/>
                      <a:pt x="41" y="281"/>
                      <a:pt x="41" y="282"/>
                    </a:cubicBezTo>
                    <a:cubicBezTo>
                      <a:pt x="44" y="306"/>
                      <a:pt x="47" y="326"/>
                      <a:pt x="53" y="349"/>
                    </a:cubicBezTo>
                    <a:cubicBezTo>
                      <a:pt x="62" y="381"/>
                      <a:pt x="74" y="409"/>
                      <a:pt x="89" y="438"/>
                    </a:cubicBezTo>
                    <a:cubicBezTo>
                      <a:pt x="90" y="440"/>
                      <a:pt x="91" y="442"/>
                      <a:pt x="92" y="443"/>
                    </a:cubicBezTo>
                    <a:cubicBezTo>
                      <a:pt x="107" y="471"/>
                      <a:pt x="126" y="496"/>
                      <a:pt x="146" y="519"/>
                    </a:cubicBezTo>
                    <a:cubicBezTo>
                      <a:pt x="148" y="512"/>
                      <a:pt x="147" y="506"/>
                      <a:pt x="149" y="498"/>
                    </a:cubicBezTo>
                    <a:cubicBezTo>
                      <a:pt x="150" y="492"/>
                      <a:pt x="151" y="485"/>
                      <a:pt x="151" y="478"/>
                    </a:cubicBezTo>
                    <a:cubicBezTo>
                      <a:pt x="151" y="473"/>
                      <a:pt x="152" y="468"/>
                      <a:pt x="153" y="462"/>
                    </a:cubicBezTo>
                    <a:cubicBezTo>
                      <a:pt x="157" y="417"/>
                      <a:pt x="160" y="374"/>
                      <a:pt x="162" y="329"/>
                    </a:cubicBezTo>
                    <a:cubicBezTo>
                      <a:pt x="163" y="290"/>
                      <a:pt x="165" y="254"/>
                      <a:pt x="163" y="216"/>
                    </a:cubicBezTo>
                    <a:cubicBezTo>
                      <a:pt x="163" y="214"/>
                      <a:pt x="163" y="213"/>
                      <a:pt x="163" y="211"/>
                    </a:cubicBezTo>
                    <a:cubicBezTo>
                      <a:pt x="161" y="176"/>
                      <a:pt x="155" y="143"/>
                      <a:pt x="145" y="10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77" name="Freeform 56"/>
              <p:cNvSpPr/>
              <p:nvPr/>
            </p:nvSpPr>
            <p:spPr bwMode="auto">
              <a:xfrm>
                <a:off x="4179151" y="1753012"/>
                <a:ext cx="161455" cy="341371"/>
              </a:xfrm>
              <a:custGeom>
                <a:avLst/>
                <a:gdLst>
                  <a:gd name="T0" fmla="*/ 6 w 211"/>
                  <a:gd name="T1" fmla="*/ 0 h 440"/>
                  <a:gd name="T2" fmla="*/ 3 w 211"/>
                  <a:gd name="T3" fmla="*/ 151 h 440"/>
                  <a:gd name="T4" fmla="*/ 4 w 211"/>
                  <a:gd name="T5" fmla="*/ 154 h 440"/>
                  <a:gd name="T6" fmla="*/ 5 w 211"/>
                  <a:gd name="T7" fmla="*/ 173 h 440"/>
                  <a:gd name="T8" fmla="*/ 8 w 211"/>
                  <a:gd name="T9" fmla="*/ 192 h 440"/>
                  <a:gd name="T10" fmla="*/ 13 w 211"/>
                  <a:gd name="T11" fmla="*/ 213 h 440"/>
                  <a:gd name="T12" fmla="*/ 15 w 211"/>
                  <a:gd name="T13" fmla="*/ 219 h 440"/>
                  <a:gd name="T14" fmla="*/ 21 w 211"/>
                  <a:gd name="T15" fmla="*/ 241 h 440"/>
                  <a:gd name="T16" fmla="*/ 28 w 211"/>
                  <a:gd name="T17" fmla="*/ 260 h 440"/>
                  <a:gd name="T18" fmla="*/ 35 w 211"/>
                  <a:gd name="T19" fmla="*/ 276 h 440"/>
                  <a:gd name="T20" fmla="*/ 55 w 211"/>
                  <a:gd name="T21" fmla="*/ 311 h 440"/>
                  <a:gd name="T22" fmla="*/ 82 w 211"/>
                  <a:gd name="T23" fmla="*/ 348 h 440"/>
                  <a:gd name="T24" fmla="*/ 131 w 211"/>
                  <a:gd name="T25" fmla="*/ 395 h 440"/>
                  <a:gd name="T26" fmla="*/ 150 w 211"/>
                  <a:gd name="T27" fmla="*/ 408 h 440"/>
                  <a:gd name="T28" fmla="*/ 153 w 211"/>
                  <a:gd name="T29" fmla="*/ 410 h 440"/>
                  <a:gd name="T30" fmla="*/ 211 w 211"/>
                  <a:gd name="T31" fmla="*/ 440 h 440"/>
                  <a:gd name="T32" fmla="*/ 146 w 211"/>
                  <a:gd name="T33" fmla="*/ 326 h 440"/>
                  <a:gd name="T34" fmla="*/ 142 w 211"/>
                  <a:gd name="T35" fmla="*/ 314 h 440"/>
                  <a:gd name="T36" fmla="*/ 123 w 211"/>
                  <a:gd name="T37" fmla="*/ 231 h 440"/>
                  <a:gd name="T38" fmla="*/ 120 w 211"/>
                  <a:gd name="T39" fmla="*/ 186 h 440"/>
                  <a:gd name="T40" fmla="*/ 127 w 211"/>
                  <a:gd name="T41" fmla="*/ 109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1" h="440">
                    <a:moveTo>
                      <a:pt x="6" y="0"/>
                    </a:moveTo>
                    <a:cubicBezTo>
                      <a:pt x="3" y="52"/>
                      <a:pt x="0" y="99"/>
                      <a:pt x="3" y="151"/>
                    </a:cubicBezTo>
                    <a:cubicBezTo>
                      <a:pt x="3" y="152"/>
                      <a:pt x="4" y="153"/>
                      <a:pt x="4" y="154"/>
                    </a:cubicBezTo>
                    <a:cubicBezTo>
                      <a:pt x="4" y="160"/>
                      <a:pt x="5" y="166"/>
                      <a:pt x="5" y="173"/>
                    </a:cubicBezTo>
                    <a:cubicBezTo>
                      <a:pt x="7" y="179"/>
                      <a:pt x="7" y="185"/>
                      <a:pt x="8" y="192"/>
                    </a:cubicBezTo>
                    <a:cubicBezTo>
                      <a:pt x="10" y="199"/>
                      <a:pt x="11" y="206"/>
                      <a:pt x="13" y="213"/>
                    </a:cubicBezTo>
                    <a:cubicBezTo>
                      <a:pt x="14" y="215"/>
                      <a:pt x="15" y="217"/>
                      <a:pt x="15" y="219"/>
                    </a:cubicBezTo>
                    <a:cubicBezTo>
                      <a:pt x="16" y="227"/>
                      <a:pt x="18" y="234"/>
                      <a:pt x="21" y="241"/>
                    </a:cubicBezTo>
                    <a:cubicBezTo>
                      <a:pt x="24" y="247"/>
                      <a:pt x="25" y="254"/>
                      <a:pt x="28" y="260"/>
                    </a:cubicBezTo>
                    <a:cubicBezTo>
                      <a:pt x="31" y="265"/>
                      <a:pt x="33" y="271"/>
                      <a:pt x="35" y="276"/>
                    </a:cubicBezTo>
                    <a:cubicBezTo>
                      <a:pt x="41" y="289"/>
                      <a:pt x="48" y="299"/>
                      <a:pt x="55" y="311"/>
                    </a:cubicBezTo>
                    <a:cubicBezTo>
                      <a:pt x="63" y="325"/>
                      <a:pt x="72" y="336"/>
                      <a:pt x="82" y="348"/>
                    </a:cubicBezTo>
                    <a:cubicBezTo>
                      <a:pt x="97" y="366"/>
                      <a:pt x="113" y="381"/>
                      <a:pt x="131" y="395"/>
                    </a:cubicBezTo>
                    <a:cubicBezTo>
                      <a:pt x="138" y="400"/>
                      <a:pt x="144" y="404"/>
                      <a:pt x="150" y="408"/>
                    </a:cubicBezTo>
                    <a:cubicBezTo>
                      <a:pt x="151" y="409"/>
                      <a:pt x="152" y="409"/>
                      <a:pt x="153" y="410"/>
                    </a:cubicBezTo>
                    <a:cubicBezTo>
                      <a:pt x="171" y="423"/>
                      <a:pt x="191" y="432"/>
                      <a:pt x="211" y="440"/>
                    </a:cubicBezTo>
                    <a:cubicBezTo>
                      <a:pt x="184" y="406"/>
                      <a:pt x="162" y="367"/>
                      <a:pt x="146" y="326"/>
                    </a:cubicBezTo>
                    <a:cubicBezTo>
                      <a:pt x="145" y="322"/>
                      <a:pt x="143" y="318"/>
                      <a:pt x="142" y="314"/>
                    </a:cubicBezTo>
                    <a:cubicBezTo>
                      <a:pt x="133" y="287"/>
                      <a:pt x="127" y="260"/>
                      <a:pt x="123" y="231"/>
                    </a:cubicBezTo>
                    <a:cubicBezTo>
                      <a:pt x="121" y="216"/>
                      <a:pt x="121" y="202"/>
                      <a:pt x="120" y="186"/>
                    </a:cubicBezTo>
                    <a:cubicBezTo>
                      <a:pt x="120" y="160"/>
                      <a:pt x="123" y="136"/>
                      <a:pt x="127" y="10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78" name="Freeform 57"/>
              <p:cNvSpPr/>
              <p:nvPr/>
            </p:nvSpPr>
            <p:spPr bwMode="auto">
              <a:xfrm>
                <a:off x="6672881" y="3177186"/>
                <a:ext cx="1549743" cy="645610"/>
              </a:xfrm>
              <a:custGeom>
                <a:avLst/>
                <a:gdLst>
                  <a:gd name="T0" fmla="*/ 1827 w 2028"/>
                  <a:gd name="T1" fmla="*/ 456 h 831"/>
                  <a:gd name="T2" fmla="*/ 1854 w 2028"/>
                  <a:gd name="T3" fmla="*/ 424 h 831"/>
                  <a:gd name="T4" fmla="*/ 1939 w 2028"/>
                  <a:gd name="T5" fmla="*/ 301 h 831"/>
                  <a:gd name="T6" fmla="*/ 2028 w 2028"/>
                  <a:gd name="T7" fmla="*/ 105 h 831"/>
                  <a:gd name="T8" fmla="*/ 1783 w 2028"/>
                  <a:gd name="T9" fmla="*/ 67 h 831"/>
                  <a:gd name="T10" fmla="*/ 1410 w 2028"/>
                  <a:gd name="T11" fmla="*/ 27 h 831"/>
                  <a:gd name="T12" fmla="*/ 930 w 2028"/>
                  <a:gd name="T13" fmla="*/ 8 h 831"/>
                  <a:gd name="T14" fmla="*/ 922 w 2028"/>
                  <a:gd name="T15" fmla="*/ 11 h 831"/>
                  <a:gd name="T16" fmla="*/ 862 w 2028"/>
                  <a:gd name="T17" fmla="*/ 14 h 831"/>
                  <a:gd name="T18" fmla="*/ 802 w 2028"/>
                  <a:gd name="T19" fmla="*/ 23 h 831"/>
                  <a:gd name="T20" fmla="*/ 732 w 2028"/>
                  <a:gd name="T21" fmla="*/ 36 h 831"/>
                  <a:gd name="T22" fmla="*/ 715 w 2028"/>
                  <a:gd name="T23" fmla="*/ 43 h 831"/>
                  <a:gd name="T24" fmla="*/ 645 w 2028"/>
                  <a:gd name="T25" fmla="*/ 61 h 831"/>
                  <a:gd name="T26" fmla="*/ 583 w 2028"/>
                  <a:gd name="T27" fmla="*/ 82 h 831"/>
                  <a:gd name="T28" fmla="*/ 531 w 2028"/>
                  <a:gd name="T29" fmla="*/ 104 h 831"/>
                  <a:gd name="T30" fmla="*/ 419 w 2028"/>
                  <a:gd name="T31" fmla="*/ 163 h 831"/>
                  <a:gd name="T32" fmla="*/ 301 w 2028"/>
                  <a:gd name="T33" fmla="*/ 248 h 831"/>
                  <a:gd name="T34" fmla="*/ 148 w 2028"/>
                  <a:gd name="T35" fmla="*/ 403 h 831"/>
                  <a:gd name="T36" fmla="*/ 105 w 2028"/>
                  <a:gd name="T37" fmla="*/ 461 h 831"/>
                  <a:gd name="T38" fmla="*/ 101 w 2028"/>
                  <a:gd name="T39" fmla="*/ 471 h 831"/>
                  <a:gd name="T40" fmla="*/ 0 w 2028"/>
                  <a:gd name="T41" fmla="*/ 652 h 831"/>
                  <a:gd name="T42" fmla="*/ 369 w 2028"/>
                  <a:gd name="T43" fmla="*/ 454 h 831"/>
                  <a:gd name="T44" fmla="*/ 406 w 2028"/>
                  <a:gd name="T45" fmla="*/ 441 h 831"/>
                  <a:gd name="T46" fmla="*/ 670 w 2028"/>
                  <a:gd name="T47" fmla="*/ 386 h 831"/>
                  <a:gd name="T48" fmla="*/ 812 w 2028"/>
                  <a:gd name="T49" fmla="*/ 379 h 831"/>
                  <a:gd name="T50" fmla="*/ 1057 w 2028"/>
                  <a:gd name="T51" fmla="*/ 404 h 831"/>
                  <a:gd name="T52" fmla="*/ 1075 w 2028"/>
                  <a:gd name="T53" fmla="*/ 404 h 831"/>
                  <a:gd name="T54" fmla="*/ 1319 w 2028"/>
                  <a:gd name="T55" fmla="*/ 406 h 831"/>
                  <a:gd name="T56" fmla="*/ 1328 w 2028"/>
                  <a:gd name="T57" fmla="*/ 408 h 831"/>
                  <a:gd name="T58" fmla="*/ 1413 w 2028"/>
                  <a:gd name="T59" fmla="*/ 396 h 831"/>
                  <a:gd name="T60" fmla="*/ 1469 w 2028"/>
                  <a:gd name="T61" fmla="*/ 386 h 831"/>
                  <a:gd name="T62" fmla="*/ 1478 w 2028"/>
                  <a:gd name="T63" fmla="*/ 382 h 831"/>
                  <a:gd name="T64" fmla="*/ 1689 w 2028"/>
                  <a:gd name="T65" fmla="*/ 319 h 831"/>
                  <a:gd name="T66" fmla="*/ 968 w 2028"/>
                  <a:gd name="T67" fmla="*/ 435 h 831"/>
                  <a:gd name="T68" fmla="*/ 800 w 2028"/>
                  <a:gd name="T69" fmla="*/ 437 h 831"/>
                  <a:gd name="T70" fmla="*/ 790 w 2028"/>
                  <a:gd name="T71" fmla="*/ 435 h 831"/>
                  <a:gd name="T72" fmla="*/ 577 w 2028"/>
                  <a:gd name="T73" fmla="*/ 470 h 831"/>
                  <a:gd name="T74" fmla="*/ 291 w 2028"/>
                  <a:gd name="T75" fmla="*/ 578 h 831"/>
                  <a:gd name="T76" fmla="*/ 275 w 2028"/>
                  <a:gd name="T77" fmla="*/ 589 h 831"/>
                  <a:gd name="T78" fmla="*/ 30 w 2028"/>
                  <a:gd name="T79" fmla="*/ 755 h 831"/>
                  <a:gd name="T80" fmla="*/ 98 w 2028"/>
                  <a:gd name="T81" fmla="*/ 765 h 831"/>
                  <a:gd name="T82" fmla="*/ 161 w 2028"/>
                  <a:gd name="T83" fmla="*/ 772 h 831"/>
                  <a:gd name="T84" fmla="*/ 211 w 2028"/>
                  <a:gd name="T85" fmla="*/ 779 h 831"/>
                  <a:gd name="T86" fmla="*/ 634 w 2028"/>
                  <a:gd name="T87" fmla="*/ 816 h 831"/>
                  <a:gd name="T88" fmla="*/ 993 w 2028"/>
                  <a:gd name="T89" fmla="*/ 828 h 831"/>
                  <a:gd name="T90" fmla="*/ 1009 w 2028"/>
                  <a:gd name="T91" fmla="*/ 825 h 831"/>
                  <a:gd name="T92" fmla="*/ 1334 w 2028"/>
                  <a:gd name="T93" fmla="*/ 776 h 831"/>
                  <a:gd name="T94" fmla="*/ 1658 w 2028"/>
                  <a:gd name="T95" fmla="*/ 614 h 831"/>
                  <a:gd name="T96" fmla="*/ 1666 w 2028"/>
                  <a:gd name="T97" fmla="*/ 606 h 831"/>
                  <a:gd name="T98" fmla="*/ 1827 w 2028"/>
                  <a:gd name="T99" fmla="*/ 456 h 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28" h="831">
                    <a:moveTo>
                      <a:pt x="1827" y="456"/>
                    </a:moveTo>
                    <a:cubicBezTo>
                      <a:pt x="1835" y="446"/>
                      <a:pt x="1846" y="435"/>
                      <a:pt x="1854" y="424"/>
                    </a:cubicBezTo>
                    <a:cubicBezTo>
                      <a:pt x="1886" y="385"/>
                      <a:pt x="1913" y="345"/>
                      <a:pt x="1939" y="301"/>
                    </a:cubicBezTo>
                    <a:cubicBezTo>
                      <a:pt x="1975" y="237"/>
                      <a:pt x="2005" y="173"/>
                      <a:pt x="2028" y="105"/>
                    </a:cubicBezTo>
                    <a:cubicBezTo>
                      <a:pt x="1948" y="88"/>
                      <a:pt x="1869" y="78"/>
                      <a:pt x="1783" y="67"/>
                    </a:cubicBezTo>
                    <a:cubicBezTo>
                      <a:pt x="1655" y="52"/>
                      <a:pt x="1537" y="40"/>
                      <a:pt x="1410" y="27"/>
                    </a:cubicBezTo>
                    <a:cubicBezTo>
                      <a:pt x="1246" y="14"/>
                      <a:pt x="1095" y="0"/>
                      <a:pt x="930" y="8"/>
                    </a:cubicBezTo>
                    <a:cubicBezTo>
                      <a:pt x="928" y="8"/>
                      <a:pt x="925" y="11"/>
                      <a:pt x="922" y="11"/>
                    </a:cubicBezTo>
                    <a:cubicBezTo>
                      <a:pt x="902" y="12"/>
                      <a:pt x="882" y="13"/>
                      <a:pt x="862" y="14"/>
                    </a:cubicBezTo>
                    <a:cubicBezTo>
                      <a:pt x="842" y="18"/>
                      <a:pt x="822" y="19"/>
                      <a:pt x="802" y="23"/>
                    </a:cubicBezTo>
                    <a:cubicBezTo>
                      <a:pt x="778" y="28"/>
                      <a:pt x="755" y="30"/>
                      <a:pt x="732" y="36"/>
                    </a:cubicBezTo>
                    <a:cubicBezTo>
                      <a:pt x="727" y="39"/>
                      <a:pt x="721" y="41"/>
                      <a:pt x="715" y="43"/>
                    </a:cubicBezTo>
                    <a:cubicBezTo>
                      <a:pt x="689" y="46"/>
                      <a:pt x="668" y="52"/>
                      <a:pt x="645" y="61"/>
                    </a:cubicBezTo>
                    <a:cubicBezTo>
                      <a:pt x="625" y="70"/>
                      <a:pt x="603" y="72"/>
                      <a:pt x="583" y="82"/>
                    </a:cubicBezTo>
                    <a:cubicBezTo>
                      <a:pt x="566" y="91"/>
                      <a:pt x="548" y="97"/>
                      <a:pt x="531" y="104"/>
                    </a:cubicBezTo>
                    <a:cubicBezTo>
                      <a:pt x="492" y="121"/>
                      <a:pt x="457" y="142"/>
                      <a:pt x="419" y="163"/>
                    </a:cubicBezTo>
                    <a:cubicBezTo>
                      <a:pt x="376" y="190"/>
                      <a:pt x="340" y="217"/>
                      <a:pt x="301" y="248"/>
                    </a:cubicBezTo>
                    <a:cubicBezTo>
                      <a:pt x="244" y="295"/>
                      <a:pt x="194" y="344"/>
                      <a:pt x="148" y="403"/>
                    </a:cubicBezTo>
                    <a:cubicBezTo>
                      <a:pt x="134" y="423"/>
                      <a:pt x="120" y="441"/>
                      <a:pt x="105" y="461"/>
                    </a:cubicBezTo>
                    <a:cubicBezTo>
                      <a:pt x="102" y="464"/>
                      <a:pt x="104" y="468"/>
                      <a:pt x="101" y="471"/>
                    </a:cubicBezTo>
                    <a:cubicBezTo>
                      <a:pt x="59" y="528"/>
                      <a:pt x="29" y="589"/>
                      <a:pt x="0" y="652"/>
                    </a:cubicBezTo>
                    <a:cubicBezTo>
                      <a:pt x="112" y="568"/>
                      <a:pt x="236" y="503"/>
                      <a:pt x="369" y="454"/>
                    </a:cubicBezTo>
                    <a:cubicBezTo>
                      <a:pt x="381" y="450"/>
                      <a:pt x="394" y="445"/>
                      <a:pt x="406" y="441"/>
                    </a:cubicBezTo>
                    <a:cubicBezTo>
                      <a:pt x="493" y="414"/>
                      <a:pt x="578" y="397"/>
                      <a:pt x="670" y="386"/>
                    </a:cubicBezTo>
                    <a:cubicBezTo>
                      <a:pt x="718" y="381"/>
                      <a:pt x="764" y="379"/>
                      <a:pt x="812" y="379"/>
                    </a:cubicBezTo>
                    <a:cubicBezTo>
                      <a:pt x="895" y="380"/>
                      <a:pt x="971" y="390"/>
                      <a:pt x="1057" y="404"/>
                    </a:cubicBezTo>
                    <a:cubicBezTo>
                      <a:pt x="1063" y="405"/>
                      <a:pt x="1069" y="403"/>
                      <a:pt x="1075" y="404"/>
                    </a:cubicBezTo>
                    <a:cubicBezTo>
                      <a:pt x="1160" y="414"/>
                      <a:pt x="1236" y="416"/>
                      <a:pt x="1319" y="406"/>
                    </a:cubicBezTo>
                    <a:cubicBezTo>
                      <a:pt x="1322" y="406"/>
                      <a:pt x="1326" y="408"/>
                      <a:pt x="1328" y="408"/>
                    </a:cubicBezTo>
                    <a:cubicBezTo>
                      <a:pt x="1358" y="405"/>
                      <a:pt x="1383" y="402"/>
                      <a:pt x="1413" y="396"/>
                    </a:cubicBezTo>
                    <a:cubicBezTo>
                      <a:pt x="1433" y="393"/>
                      <a:pt x="1450" y="389"/>
                      <a:pt x="1469" y="386"/>
                    </a:cubicBezTo>
                    <a:cubicBezTo>
                      <a:pt x="1473" y="385"/>
                      <a:pt x="1474" y="384"/>
                      <a:pt x="1478" y="382"/>
                    </a:cubicBezTo>
                    <a:cubicBezTo>
                      <a:pt x="1553" y="367"/>
                      <a:pt x="1620" y="346"/>
                      <a:pt x="1689" y="319"/>
                    </a:cubicBezTo>
                    <a:cubicBezTo>
                      <a:pt x="1466" y="424"/>
                      <a:pt x="1213" y="466"/>
                      <a:pt x="968" y="435"/>
                    </a:cubicBezTo>
                    <a:cubicBezTo>
                      <a:pt x="912" y="435"/>
                      <a:pt x="857" y="430"/>
                      <a:pt x="800" y="437"/>
                    </a:cubicBezTo>
                    <a:cubicBezTo>
                      <a:pt x="797" y="437"/>
                      <a:pt x="793" y="435"/>
                      <a:pt x="790" y="435"/>
                    </a:cubicBezTo>
                    <a:cubicBezTo>
                      <a:pt x="715" y="443"/>
                      <a:pt x="650" y="451"/>
                      <a:pt x="577" y="470"/>
                    </a:cubicBezTo>
                    <a:cubicBezTo>
                      <a:pt x="475" y="495"/>
                      <a:pt x="384" y="532"/>
                      <a:pt x="291" y="578"/>
                    </a:cubicBezTo>
                    <a:cubicBezTo>
                      <a:pt x="286" y="581"/>
                      <a:pt x="281" y="586"/>
                      <a:pt x="275" y="589"/>
                    </a:cubicBezTo>
                    <a:cubicBezTo>
                      <a:pt x="185" y="635"/>
                      <a:pt x="107" y="693"/>
                      <a:pt x="30" y="755"/>
                    </a:cubicBezTo>
                    <a:cubicBezTo>
                      <a:pt x="53" y="762"/>
                      <a:pt x="73" y="761"/>
                      <a:pt x="98" y="765"/>
                    </a:cubicBezTo>
                    <a:cubicBezTo>
                      <a:pt x="119" y="769"/>
                      <a:pt x="140" y="772"/>
                      <a:pt x="161" y="772"/>
                    </a:cubicBezTo>
                    <a:cubicBezTo>
                      <a:pt x="179" y="774"/>
                      <a:pt x="195" y="777"/>
                      <a:pt x="211" y="779"/>
                    </a:cubicBezTo>
                    <a:cubicBezTo>
                      <a:pt x="356" y="795"/>
                      <a:pt x="490" y="807"/>
                      <a:pt x="634" y="816"/>
                    </a:cubicBezTo>
                    <a:cubicBezTo>
                      <a:pt x="757" y="823"/>
                      <a:pt x="871" y="831"/>
                      <a:pt x="993" y="828"/>
                    </a:cubicBezTo>
                    <a:cubicBezTo>
                      <a:pt x="998" y="828"/>
                      <a:pt x="1004" y="825"/>
                      <a:pt x="1009" y="825"/>
                    </a:cubicBezTo>
                    <a:cubicBezTo>
                      <a:pt x="1121" y="823"/>
                      <a:pt x="1226" y="806"/>
                      <a:pt x="1334" y="776"/>
                    </a:cubicBezTo>
                    <a:cubicBezTo>
                      <a:pt x="1454" y="741"/>
                      <a:pt x="1557" y="687"/>
                      <a:pt x="1658" y="614"/>
                    </a:cubicBezTo>
                    <a:cubicBezTo>
                      <a:pt x="1661" y="611"/>
                      <a:pt x="1664" y="609"/>
                      <a:pt x="1666" y="606"/>
                    </a:cubicBezTo>
                    <a:cubicBezTo>
                      <a:pt x="1727" y="562"/>
                      <a:pt x="1778" y="512"/>
                      <a:pt x="1827" y="45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79" name="Freeform 58"/>
              <p:cNvSpPr/>
              <p:nvPr/>
            </p:nvSpPr>
            <p:spPr bwMode="auto">
              <a:xfrm>
                <a:off x="6478426" y="1762594"/>
                <a:ext cx="542116" cy="1333143"/>
              </a:xfrm>
              <a:custGeom>
                <a:avLst/>
                <a:gdLst>
                  <a:gd name="T0" fmla="*/ 634 w 709"/>
                  <a:gd name="T1" fmla="*/ 0 h 1715"/>
                  <a:gd name="T2" fmla="*/ 663 w 709"/>
                  <a:gd name="T3" fmla="*/ 209 h 1715"/>
                  <a:gd name="T4" fmla="*/ 691 w 709"/>
                  <a:gd name="T5" fmla="*/ 526 h 1715"/>
                  <a:gd name="T6" fmla="*/ 700 w 709"/>
                  <a:gd name="T7" fmla="*/ 935 h 1715"/>
                  <a:gd name="T8" fmla="*/ 697 w 709"/>
                  <a:gd name="T9" fmla="*/ 941 h 1715"/>
                  <a:gd name="T10" fmla="*/ 694 w 709"/>
                  <a:gd name="T11" fmla="*/ 992 h 1715"/>
                  <a:gd name="T12" fmla="*/ 685 w 709"/>
                  <a:gd name="T13" fmla="*/ 1044 h 1715"/>
                  <a:gd name="T14" fmla="*/ 673 w 709"/>
                  <a:gd name="T15" fmla="*/ 1103 h 1715"/>
                  <a:gd name="T16" fmla="*/ 667 w 709"/>
                  <a:gd name="T17" fmla="*/ 1117 h 1715"/>
                  <a:gd name="T18" fmla="*/ 651 w 709"/>
                  <a:gd name="T19" fmla="*/ 1176 h 1715"/>
                  <a:gd name="T20" fmla="*/ 632 w 709"/>
                  <a:gd name="T21" fmla="*/ 1228 h 1715"/>
                  <a:gd name="T22" fmla="*/ 613 w 709"/>
                  <a:gd name="T23" fmla="*/ 1273 h 1715"/>
                  <a:gd name="T24" fmla="*/ 561 w 709"/>
                  <a:gd name="T25" fmla="*/ 1367 h 1715"/>
                  <a:gd name="T26" fmla="*/ 487 w 709"/>
                  <a:gd name="T27" fmla="*/ 1466 h 1715"/>
                  <a:gd name="T28" fmla="*/ 353 w 709"/>
                  <a:gd name="T29" fmla="*/ 1593 h 1715"/>
                  <a:gd name="T30" fmla="*/ 303 w 709"/>
                  <a:gd name="T31" fmla="*/ 1629 h 1715"/>
                  <a:gd name="T32" fmla="*/ 295 w 709"/>
                  <a:gd name="T33" fmla="*/ 1633 h 1715"/>
                  <a:gd name="T34" fmla="*/ 139 w 709"/>
                  <a:gd name="T35" fmla="*/ 1715 h 1715"/>
                  <a:gd name="T36" fmla="*/ 312 w 709"/>
                  <a:gd name="T37" fmla="*/ 1405 h 1715"/>
                  <a:gd name="T38" fmla="*/ 324 w 709"/>
                  <a:gd name="T39" fmla="*/ 1374 h 1715"/>
                  <a:gd name="T40" fmla="*/ 375 w 709"/>
                  <a:gd name="T41" fmla="*/ 1150 h 1715"/>
                  <a:gd name="T42" fmla="*/ 383 w 709"/>
                  <a:gd name="T43" fmla="*/ 1030 h 1715"/>
                  <a:gd name="T44" fmla="*/ 365 w 709"/>
                  <a:gd name="T45" fmla="*/ 821 h 1715"/>
                  <a:gd name="T46" fmla="*/ 365 w 709"/>
                  <a:gd name="T47" fmla="*/ 805 h 1715"/>
                  <a:gd name="T48" fmla="*/ 367 w 709"/>
                  <a:gd name="T49" fmla="*/ 598 h 1715"/>
                  <a:gd name="T50" fmla="*/ 366 w 709"/>
                  <a:gd name="T51" fmla="*/ 591 h 1715"/>
                  <a:gd name="T52" fmla="*/ 377 w 709"/>
                  <a:gd name="T53" fmla="*/ 519 h 1715"/>
                  <a:gd name="T54" fmla="*/ 386 w 709"/>
                  <a:gd name="T55" fmla="*/ 471 h 1715"/>
                  <a:gd name="T56" fmla="*/ 390 w 709"/>
                  <a:gd name="T57" fmla="*/ 463 h 1715"/>
                  <a:gd name="T58" fmla="*/ 447 w 709"/>
                  <a:gd name="T59" fmla="*/ 285 h 1715"/>
                  <a:gd name="T60" fmla="*/ 337 w 709"/>
                  <a:gd name="T61" fmla="*/ 896 h 1715"/>
                  <a:gd name="T62" fmla="*/ 334 w 709"/>
                  <a:gd name="T63" fmla="*/ 1039 h 1715"/>
                  <a:gd name="T64" fmla="*/ 335 w 709"/>
                  <a:gd name="T65" fmla="*/ 1047 h 1715"/>
                  <a:gd name="T66" fmla="*/ 303 w 709"/>
                  <a:gd name="T67" fmla="*/ 1228 h 1715"/>
                  <a:gd name="T68" fmla="*/ 206 w 709"/>
                  <a:gd name="T69" fmla="*/ 1469 h 1715"/>
                  <a:gd name="T70" fmla="*/ 197 w 709"/>
                  <a:gd name="T71" fmla="*/ 1483 h 1715"/>
                  <a:gd name="T72" fmla="*/ 52 w 709"/>
                  <a:gd name="T73" fmla="*/ 1688 h 1715"/>
                  <a:gd name="T74" fmla="*/ 44 w 709"/>
                  <a:gd name="T75" fmla="*/ 1630 h 1715"/>
                  <a:gd name="T76" fmla="*/ 39 w 709"/>
                  <a:gd name="T77" fmla="*/ 1577 h 1715"/>
                  <a:gd name="T78" fmla="*/ 34 w 709"/>
                  <a:gd name="T79" fmla="*/ 1535 h 1715"/>
                  <a:gd name="T80" fmla="*/ 9 w 709"/>
                  <a:gd name="T81" fmla="*/ 1174 h 1715"/>
                  <a:gd name="T82" fmla="*/ 4 w 709"/>
                  <a:gd name="T83" fmla="*/ 869 h 1715"/>
                  <a:gd name="T84" fmla="*/ 7 w 709"/>
                  <a:gd name="T85" fmla="*/ 856 h 1715"/>
                  <a:gd name="T86" fmla="*/ 54 w 709"/>
                  <a:gd name="T87" fmla="*/ 580 h 1715"/>
                  <a:gd name="T88" fmla="*/ 196 w 709"/>
                  <a:gd name="T89" fmla="*/ 307 h 1715"/>
                  <a:gd name="T90" fmla="*/ 203 w 709"/>
                  <a:gd name="T91" fmla="*/ 300 h 1715"/>
                  <a:gd name="T92" fmla="*/ 332 w 709"/>
                  <a:gd name="T93" fmla="*/ 166 h 1715"/>
                  <a:gd name="T94" fmla="*/ 360 w 709"/>
                  <a:gd name="T95" fmla="*/ 144 h 1715"/>
                  <a:gd name="T96" fmla="*/ 466 w 709"/>
                  <a:gd name="T97" fmla="*/ 73 h 1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09" h="1715">
                    <a:moveTo>
                      <a:pt x="634" y="0"/>
                    </a:moveTo>
                    <a:cubicBezTo>
                      <a:pt x="647" y="69"/>
                      <a:pt x="654" y="136"/>
                      <a:pt x="663" y="209"/>
                    </a:cubicBezTo>
                    <a:cubicBezTo>
                      <a:pt x="673" y="318"/>
                      <a:pt x="681" y="418"/>
                      <a:pt x="691" y="526"/>
                    </a:cubicBezTo>
                    <a:cubicBezTo>
                      <a:pt x="700" y="666"/>
                      <a:pt x="709" y="795"/>
                      <a:pt x="700" y="935"/>
                    </a:cubicBezTo>
                    <a:cubicBezTo>
                      <a:pt x="700" y="937"/>
                      <a:pt x="697" y="939"/>
                      <a:pt x="697" y="941"/>
                    </a:cubicBezTo>
                    <a:cubicBezTo>
                      <a:pt x="696" y="958"/>
                      <a:pt x="695" y="975"/>
                      <a:pt x="694" y="992"/>
                    </a:cubicBezTo>
                    <a:cubicBezTo>
                      <a:pt x="690" y="1009"/>
                      <a:pt x="689" y="1027"/>
                      <a:pt x="685" y="1044"/>
                    </a:cubicBezTo>
                    <a:cubicBezTo>
                      <a:pt x="680" y="1064"/>
                      <a:pt x="679" y="1083"/>
                      <a:pt x="673" y="1103"/>
                    </a:cubicBezTo>
                    <a:cubicBezTo>
                      <a:pt x="671" y="1107"/>
                      <a:pt x="669" y="1112"/>
                      <a:pt x="667" y="1117"/>
                    </a:cubicBezTo>
                    <a:cubicBezTo>
                      <a:pt x="664" y="1139"/>
                      <a:pt x="659" y="1157"/>
                      <a:pt x="651" y="1176"/>
                    </a:cubicBezTo>
                    <a:cubicBezTo>
                      <a:pt x="643" y="1193"/>
                      <a:pt x="640" y="1211"/>
                      <a:pt x="632" y="1228"/>
                    </a:cubicBezTo>
                    <a:cubicBezTo>
                      <a:pt x="624" y="1243"/>
                      <a:pt x="618" y="1258"/>
                      <a:pt x="613" y="1273"/>
                    </a:cubicBezTo>
                    <a:cubicBezTo>
                      <a:pt x="598" y="1305"/>
                      <a:pt x="579" y="1335"/>
                      <a:pt x="561" y="1367"/>
                    </a:cubicBezTo>
                    <a:cubicBezTo>
                      <a:pt x="538" y="1403"/>
                      <a:pt x="513" y="1433"/>
                      <a:pt x="487" y="1466"/>
                    </a:cubicBezTo>
                    <a:cubicBezTo>
                      <a:pt x="446" y="1513"/>
                      <a:pt x="403" y="1555"/>
                      <a:pt x="353" y="1593"/>
                    </a:cubicBezTo>
                    <a:cubicBezTo>
                      <a:pt x="336" y="1606"/>
                      <a:pt x="320" y="1617"/>
                      <a:pt x="303" y="1629"/>
                    </a:cubicBezTo>
                    <a:cubicBezTo>
                      <a:pt x="300" y="1631"/>
                      <a:pt x="297" y="1630"/>
                      <a:pt x="295" y="1633"/>
                    </a:cubicBezTo>
                    <a:cubicBezTo>
                      <a:pt x="245" y="1667"/>
                      <a:pt x="193" y="1692"/>
                      <a:pt x="139" y="1715"/>
                    </a:cubicBezTo>
                    <a:cubicBezTo>
                      <a:pt x="212" y="1622"/>
                      <a:pt x="269" y="1518"/>
                      <a:pt x="312" y="1405"/>
                    </a:cubicBezTo>
                    <a:cubicBezTo>
                      <a:pt x="316" y="1395"/>
                      <a:pt x="321" y="1384"/>
                      <a:pt x="324" y="1374"/>
                    </a:cubicBezTo>
                    <a:cubicBezTo>
                      <a:pt x="349" y="1300"/>
                      <a:pt x="364" y="1228"/>
                      <a:pt x="375" y="1150"/>
                    </a:cubicBezTo>
                    <a:cubicBezTo>
                      <a:pt x="380" y="1109"/>
                      <a:pt x="382" y="1071"/>
                      <a:pt x="383" y="1030"/>
                    </a:cubicBezTo>
                    <a:cubicBezTo>
                      <a:pt x="383" y="959"/>
                      <a:pt x="376" y="894"/>
                      <a:pt x="365" y="821"/>
                    </a:cubicBezTo>
                    <a:cubicBezTo>
                      <a:pt x="364" y="816"/>
                      <a:pt x="366" y="811"/>
                      <a:pt x="365" y="805"/>
                    </a:cubicBezTo>
                    <a:cubicBezTo>
                      <a:pt x="358" y="734"/>
                      <a:pt x="357" y="669"/>
                      <a:pt x="367" y="598"/>
                    </a:cubicBezTo>
                    <a:cubicBezTo>
                      <a:pt x="367" y="596"/>
                      <a:pt x="366" y="593"/>
                      <a:pt x="366" y="591"/>
                    </a:cubicBezTo>
                    <a:cubicBezTo>
                      <a:pt x="369" y="566"/>
                      <a:pt x="372" y="544"/>
                      <a:pt x="377" y="519"/>
                    </a:cubicBezTo>
                    <a:cubicBezTo>
                      <a:pt x="381" y="502"/>
                      <a:pt x="384" y="487"/>
                      <a:pt x="386" y="471"/>
                    </a:cubicBezTo>
                    <a:cubicBezTo>
                      <a:pt x="388" y="468"/>
                      <a:pt x="389" y="467"/>
                      <a:pt x="390" y="463"/>
                    </a:cubicBezTo>
                    <a:cubicBezTo>
                      <a:pt x="404" y="400"/>
                      <a:pt x="423" y="343"/>
                      <a:pt x="447" y="285"/>
                    </a:cubicBezTo>
                    <a:cubicBezTo>
                      <a:pt x="355" y="473"/>
                      <a:pt x="315" y="688"/>
                      <a:pt x="337" y="896"/>
                    </a:cubicBezTo>
                    <a:cubicBezTo>
                      <a:pt x="337" y="944"/>
                      <a:pt x="340" y="991"/>
                      <a:pt x="334" y="1039"/>
                    </a:cubicBezTo>
                    <a:cubicBezTo>
                      <a:pt x="334" y="1042"/>
                      <a:pt x="335" y="1045"/>
                      <a:pt x="335" y="1047"/>
                    </a:cubicBezTo>
                    <a:cubicBezTo>
                      <a:pt x="327" y="1111"/>
                      <a:pt x="319" y="1167"/>
                      <a:pt x="303" y="1228"/>
                    </a:cubicBezTo>
                    <a:cubicBezTo>
                      <a:pt x="279" y="1314"/>
                      <a:pt x="247" y="1391"/>
                      <a:pt x="206" y="1469"/>
                    </a:cubicBezTo>
                    <a:cubicBezTo>
                      <a:pt x="204" y="1474"/>
                      <a:pt x="199" y="1478"/>
                      <a:pt x="197" y="1483"/>
                    </a:cubicBezTo>
                    <a:cubicBezTo>
                      <a:pt x="156" y="1559"/>
                      <a:pt x="106" y="1624"/>
                      <a:pt x="52" y="1688"/>
                    </a:cubicBezTo>
                    <a:cubicBezTo>
                      <a:pt x="46" y="1669"/>
                      <a:pt x="48" y="1652"/>
                      <a:pt x="44" y="1630"/>
                    </a:cubicBezTo>
                    <a:cubicBezTo>
                      <a:pt x="41" y="1613"/>
                      <a:pt x="39" y="1595"/>
                      <a:pt x="39" y="1577"/>
                    </a:cubicBezTo>
                    <a:cubicBezTo>
                      <a:pt x="38" y="1562"/>
                      <a:pt x="36" y="1548"/>
                      <a:pt x="34" y="1535"/>
                    </a:cubicBezTo>
                    <a:cubicBezTo>
                      <a:pt x="22" y="1411"/>
                      <a:pt x="14" y="1297"/>
                      <a:pt x="9" y="1174"/>
                    </a:cubicBezTo>
                    <a:cubicBezTo>
                      <a:pt x="5" y="1070"/>
                      <a:pt x="0" y="973"/>
                      <a:pt x="4" y="869"/>
                    </a:cubicBezTo>
                    <a:cubicBezTo>
                      <a:pt x="4" y="865"/>
                      <a:pt x="7" y="860"/>
                      <a:pt x="7" y="856"/>
                    </a:cubicBezTo>
                    <a:cubicBezTo>
                      <a:pt x="10" y="760"/>
                      <a:pt x="27" y="672"/>
                      <a:pt x="54" y="580"/>
                    </a:cubicBezTo>
                    <a:cubicBezTo>
                      <a:pt x="85" y="479"/>
                      <a:pt x="132" y="392"/>
                      <a:pt x="196" y="307"/>
                    </a:cubicBezTo>
                    <a:cubicBezTo>
                      <a:pt x="198" y="305"/>
                      <a:pt x="200" y="303"/>
                      <a:pt x="203" y="300"/>
                    </a:cubicBezTo>
                    <a:cubicBezTo>
                      <a:pt x="241" y="249"/>
                      <a:pt x="284" y="207"/>
                      <a:pt x="332" y="166"/>
                    </a:cubicBezTo>
                    <a:cubicBezTo>
                      <a:pt x="341" y="159"/>
                      <a:pt x="351" y="150"/>
                      <a:pt x="360" y="144"/>
                    </a:cubicBezTo>
                    <a:cubicBezTo>
                      <a:pt x="394" y="117"/>
                      <a:pt x="428" y="94"/>
                      <a:pt x="466" y="73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80" name="Freeform 59"/>
              <p:cNvSpPr/>
              <p:nvPr/>
            </p:nvSpPr>
            <p:spPr bwMode="auto">
              <a:xfrm>
                <a:off x="7144287" y="2700465"/>
                <a:ext cx="1119586" cy="465941"/>
              </a:xfrm>
              <a:custGeom>
                <a:avLst/>
                <a:gdLst>
                  <a:gd name="T0" fmla="*/ 1319 w 1465"/>
                  <a:gd name="T1" fmla="*/ 329 h 600"/>
                  <a:gd name="T2" fmla="*/ 1339 w 1465"/>
                  <a:gd name="T3" fmla="*/ 306 h 600"/>
                  <a:gd name="T4" fmla="*/ 1401 w 1465"/>
                  <a:gd name="T5" fmla="*/ 217 h 600"/>
                  <a:gd name="T6" fmla="*/ 1465 w 1465"/>
                  <a:gd name="T7" fmla="*/ 76 h 600"/>
                  <a:gd name="T8" fmla="*/ 1288 w 1465"/>
                  <a:gd name="T9" fmla="*/ 48 h 600"/>
                  <a:gd name="T10" fmla="*/ 1019 w 1465"/>
                  <a:gd name="T11" fmla="*/ 20 h 600"/>
                  <a:gd name="T12" fmla="*/ 672 w 1465"/>
                  <a:gd name="T13" fmla="*/ 6 h 600"/>
                  <a:gd name="T14" fmla="*/ 666 w 1465"/>
                  <a:gd name="T15" fmla="*/ 8 h 600"/>
                  <a:gd name="T16" fmla="*/ 623 w 1465"/>
                  <a:gd name="T17" fmla="*/ 10 h 600"/>
                  <a:gd name="T18" fmla="*/ 579 w 1465"/>
                  <a:gd name="T19" fmla="*/ 17 h 600"/>
                  <a:gd name="T20" fmla="*/ 529 w 1465"/>
                  <a:gd name="T21" fmla="*/ 26 h 600"/>
                  <a:gd name="T22" fmla="*/ 516 w 1465"/>
                  <a:gd name="T23" fmla="*/ 31 h 600"/>
                  <a:gd name="T24" fmla="*/ 466 w 1465"/>
                  <a:gd name="T25" fmla="*/ 44 h 600"/>
                  <a:gd name="T26" fmla="*/ 421 w 1465"/>
                  <a:gd name="T27" fmla="*/ 59 h 600"/>
                  <a:gd name="T28" fmla="*/ 383 w 1465"/>
                  <a:gd name="T29" fmla="*/ 75 h 600"/>
                  <a:gd name="T30" fmla="*/ 303 w 1465"/>
                  <a:gd name="T31" fmla="*/ 118 h 600"/>
                  <a:gd name="T32" fmla="*/ 217 w 1465"/>
                  <a:gd name="T33" fmla="*/ 179 h 600"/>
                  <a:gd name="T34" fmla="*/ 107 w 1465"/>
                  <a:gd name="T35" fmla="*/ 291 h 600"/>
                  <a:gd name="T36" fmla="*/ 76 w 1465"/>
                  <a:gd name="T37" fmla="*/ 333 h 600"/>
                  <a:gd name="T38" fmla="*/ 73 w 1465"/>
                  <a:gd name="T39" fmla="*/ 340 h 600"/>
                  <a:gd name="T40" fmla="*/ 0 w 1465"/>
                  <a:gd name="T41" fmla="*/ 471 h 600"/>
                  <a:gd name="T42" fmla="*/ 266 w 1465"/>
                  <a:gd name="T43" fmla="*/ 328 h 600"/>
                  <a:gd name="T44" fmla="*/ 293 w 1465"/>
                  <a:gd name="T45" fmla="*/ 319 h 600"/>
                  <a:gd name="T46" fmla="*/ 484 w 1465"/>
                  <a:gd name="T47" fmla="*/ 279 h 600"/>
                  <a:gd name="T48" fmla="*/ 586 w 1465"/>
                  <a:gd name="T49" fmla="*/ 274 h 600"/>
                  <a:gd name="T50" fmla="*/ 763 w 1465"/>
                  <a:gd name="T51" fmla="*/ 292 h 600"/>
                  <a:gd name="T52" fmla="*/ 777 w 1465"/>
                  <a:gd name="T53" fmla="*/ 292 h 600"/>
                  <a:gd name="T54" fmla="*/ 953 w 1465"/>
                  <a:gd name="T55" fmla="*/ 293 h 600"/>
                  <a:gd name="T56" fmla="*/ 959 w 1465"/>
                  <a:gd name="T57" fmla="*/ 294 h 600"/>
                  <a:gd name="T58" fmla="*/ 1020 w 1465"/>
                  <a:gd name="T59" fmla="*/ 286 h 600"/>
                  <a:gd name="T60" fmla="*/ 1061 w 1465"/>
                  <a:gd name="T61" fmla="*/ 279 h 600"/>
                  <a:gd name="T62" fmla="*/ 1068 w 1465"/>
                  <a:gd name="T63" fmla="*/ 276 h 600"/>
                  <a:gd name="T64" fmla="*/ 1220 w 1465"/>
                  <a:gd name="T65" fmla="*/ 230 h 600"/>
                  <a:gd name="T66" fmla="*/ 699 w 1465"/>
                  <a:gd name="T67" fmla="*/ 314 h 600"/>
                  <a:gd name="T68" fmla="*/ 577 w 1465"/>
                  <a:gd name="T69" fmla="*/ 315 h 600"/>
                  <a:gd name="T70" fmla="*/ 571 w 1465"/>
                  <a:gd name="T71" fmla="*/ 314 h 600"/>
                  <a:gd name="T72" fmla="*/ 417 w 1465"/>
                  <a:gd name="T73" fmla="*/ 339 h 600"/>
                  <a:gd name="T74" fmla="*/ 210 w 1465"/>
                  <a:gd name="T75" fmla="*/ 417 h 600"/>
                  <a:gd name="T76" fmla="*/ 199 w 1465"/>
                  <a:gd name="T77" fmla="*/ 425 h 600"/>
                  <a:gd name="T78" fmla="*/ 22 w 1465"/>
                  <a:gd name="T79" fmla="*/ 545 h 600"/>
                  <a:gd name="T80" fmla="*/ 71 w 1465"/>
                  <a:gd name="T81" fmla="*/ 553 h 600"/>
                  <a:gd name="T82" fmla="*/ 116 w 1465"/>
                  <a:gd name="T83" fmla="*/ 558 h 600"/>
                  <a:gd name="T84" fmla="*/ 152 w 1465"/>
                  <a:gd name="T85" fmla="*/ 563 h 600"/>
                  <a:gd name="T86" fmla="*/ 458 w 1465"/>
                  <a:gd name="T87" fmla="*/ 590 h 600"/>
                  <a:gd name="T88" fmla="*/ 717 w 1465"/>
                  <a:gd name="T89" fmla="*/ 598 h 600"/>
                  <a:gd name="T90" fmla="*/ 729 w 1465"/>
                  <a:gd name="T91" fmla="*/ 596 h 600"/>
                  <a:gd name="T92" fmla="*/ 964 w 1465"/>
                  <a:gd name="T93" fmla="*/ 560 h 600"/>
                  <a:gd name="T94" fmla="*/ 1198 w 1465"/>
                  <a:gd name="T95" fmla="*/ 443 h 600"/>
                  <a:gd name="T96" fmla="*/ 1204 w 1465"/>
                  <a:gd name="T97" fmla="*/ 438 h 600"/>
                  <a:gd name="T98" fmla="*/ 1319 w 1465"/>
                  <a:gd name="T99" fmla="*/ 329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65" h="600">
                    <a:moveTo>
                      <a:pt x="1319" y="329"/>
                    </a:moveTo>
                    <a:cubicBezTo>
                      <a:pt x="1325" y="322"/>
                      <a:pt x="1333" y="314"/>
                      <a:pt x="1339" y="306"/>
                    </a:cubicBezTo>
                    <a:cubicBezTo>
                      <a:pt x="1362" y="278"/>
                      <a:pt x="1382" y="249"/>
                      <a:pt x="1401" y="217"/>
                    </a:cubicBezTo>
                    <a:cubicBezTo>
                      <a:pt x="1426" y="171"/>
                      <a:pt x="1448" y="125"/>
                      <a:pt x="1465" y="76"/>
                    </a:cubicBezTo>
                    <a:cubicBezTo>
                      <a:pt x="1407" y="63"/>
                      <a:pt x="1350" y="56"/>
                      <a:pt x="1288" y="48"/>
                    </a:cubicBezTo>
                    <a:cubicBezTo>
                      <a:pt x="1195" y="37"/>
                      <a:pt x="1110" y="29"/>
                      <a:pt x="1019" y="20"/>
                    </a:cubicBezTo>
                    <a:cubicBezTo>
                      <a:pt x="900" y="10"/>
                      <a:pt x="791" y="0"/>
                      <a:pt x="672" y="6"/>
                    </a:cubicBezTo>
                    <a:cubicBezTo>
                      <a:pt x="670" y="6"/>
                      <a:pt x="668" y="8"/>
                      <a:pt x="666" y="8"/>
                    </a:cubicBezTo>
                    <a:cubicBezTo>
                      <a:pt x="652" y="9"/>
                      <a:pt x="637" y="9"/>
                      <a:pt x="623" y="10"/>
                    </a:cubicBezTo>
                    <a:cubicBezTo>
                      <a:pt x="608" y="13"/>
                      <a:pt x="593" y="14"/>
                      <a:pt x="579" y="17"/>
                    </a:cubicBezTo>
                    <a:cubicBezTo>
                      <a:pt x="562" y="20"/>
                      <a:pt x="545" y="21"/>
                      <a:pt x="529" y="26"/>
                    </a:cubicBezTo>
                    <a:cubicBezTo>
                      <a:pt x="525" y="28"/>
                      <a:pt x="521" y="30"/>
                      <a:pt x="516" y="31"/>
                    </a:cubicBezTo>
                    <a:cubicBezTo>
                      <a:pt x="498" y="33"/>
                      <a:pt x="482" y="37"/>
                      <a:pt x="466" y="44"/>
                    </a:cubicBezTo>
                    <a:cubicBezTo>
                      <a:pt x="451" y="50"/>
                      <a:pt x="436" y="52"/>
                      <a:pt x="421" y="59"/>
                    </a:cubicBezTo>
                    <a:cubicBezTo>
                      <a:pt x="408" y="65"/>
                      <a:pt x="396" y="70"/>
                      <a:pt x="383" y="75"/>
                    </a:cubicBezTo>
                    <a:cubicBezTo>
                      <a:pt x="355" y="87"/>
                      <a:pt x="330" y="102"/>
                      <a:pt x="303" y="118"/>
                    </a:cubicBezTo>
                    <a:cubicBezTo>
                      <a:pt x="272" y="137"/>
                      <a:pt x="245" y="157"/>
                      <a:pt x="217" y="179"/>
                    </a:cubicBezTo>
                    <a:cubicBezTo>
                      <a:pt x="176" y="213"/>
                      <a:pt x="140" y="249"/>
                      <a:pt x="107" y="291"/>
                    </a:cubicBezTo>
                    <a:cubicBezTo>
                      <a:pt x="96" y="305"/>
                      <a:pt x="86" y="319"/>
                      <a:pt x="76" y="333"/>
                    </a:cubicBezTo>
                    <a:cubicBezTo>
                      <a:pt x="74" y="335"/>
                      <a:pt x="75" y="338"/>
                      <a:pt x="73" y="340"/>
                    </a:cubicBezTo>
                    <a:cubicBezTo>
                      <a:pt x="42" y="381"/>
                      <a:pt x="21" y="425"/>
                      <a:pt x="0" y="471"/>
                    </a:cubicBezTo>
                    <a:cubicBezTo>
                      <a:pt x="81" y="411"/>
                      <a:pt x="170" y="363"/>
                      <a:pt x="266" y="328"/>
                    </a:cubicBezTo>
                    <a:cubicBezTo>
                      <a:pt x="275" y="325"/>
                      <a:pt x="284" y="321"/>
                      <a:pt x="293" y="319"/>
                    </a:cubicBezTo>
                    <a:cubicBezTo>
                      <a:pt x="356" y="299"/>
                      <a:pt x="417" y="287"/>
                      <a:pt x="484" y="279"/>
                    </a:cubicBezTo>
                    <a:cubicBezTo>
                      <a:pt x="519" y="275"/>
                      <a:pt x="552" y="274"/>
                      <a:pt x="586" y="274"/>
                    </a:cubicBezTo>
                    <a:cubicBezTo>
                      <a:pt x="646" y="274"/>
                      <a:pt x="701" y="282"/>
                      <a:pt x="763" y="292"/>
                    </a:cubicBezTo>
                    <a:cubicBezTo>
                      <a:pt x="768" y="293"/>
                      <a:pt x="772" y="291"/>
                      <a:pt x="777" y="292"/>
                    </a:cubicBezTo>
                    <a:cubicBezTo>
                      <a:pt x="837" y="299"/>
                      <a:pt x="893" y="301"/>
                      <a:pt x="953" y="293"/>
                    </a:cubicBezTo>
                    <a:cubicBezTo>
                      <a:pt x="954" y="293"/>
                      <a:pt x="957" y="294"/>
                      <a:pt x="959" y="294"/>
                    </a:cubicBezTo>
                    <a:cubicBezTo>
                      <a:pt x="981" y="293"/>
                      <a:pt x="999" y="290"/>
                      <a:pt x="1020" y="286"/>
                    </a:cubicBezTo>
                    <a:cubicBezTo>
                      <a:pt x="1035" y="283"/>
                      <a:pt x="1047" y="281"/>
                      <a:pt x="1061" y="279"/>
                    </a:cubicBezTo>
                    <a:cubicBezTo>
                      <a:pt x="1064" y="278"/>
                      <a:pt x="1065" y="277"/>
                      <a:pt x="1068" y="276"/>
                    </a:cubicBezTo>
                    <a:cubicBezTo>
                      <a:pt x="1122" y="265"/>
                      <a:pt x="1170" y="250"/>
                      <a:pt x="1220" y="230"/>
                    </a:cubicBezTo>
                    <a:cubicBezTo>
                      <a:pt x="1059" y="306"/>
                      <a:pt x="876" y="336"/>
                      <a:pt x="699" y="314"/>
                    </a:cubicBezTo>
                    <a:cubicBezTo>
                      <a:pt x="659" y="314"/>
                      <a:pt x="619" y="311"/>
                      <a:pt x="577" y="315"/>
                    </a:cubicBezTo>
                    <a:cubicBezTo>
                      <a:pt x="575" y="315"/>
                      <a:pt x="573" y="314"/>
                      <a:pt x="571" y="314"/>
                    </a:cubicBezTo>
                    <a:cubicBezTo>
                      <a:pt x="516" y="320"/>
                      <a:pt x="469" y="326"/>
                      <a:pt x="417" y="339"/>
                    </a:cubicBezTo>
                    <a:cubicBezTo>
                      <a:pt x="343" y="358"/>
                      <a:pt x="277" y="384"/>
                      <a:pt x="210" y="417"/>
                    </a:cubicBezTo>
                    <a:cubicBezTo>
                      <a:pt x="206" y="419"/>
                      <a:pt x="202" y="423"/>
                      <a:pt x="199" y="425"/>
                    </a:cubicBezTo>
                    <a:cubicBezTo>
                      <a:pt x="133" y="458"/>
                      <a:pt x="77" y="500"/>
                      <a:pt x="22" y="545"/>
                    </a:cubicBezTo>
                    <a:cubicBezTo>
                      <a:pt x="38" y="550"/>
                      <a:pt x="52" y="549"/>
                      <a:pt x="71" y="553"/>
                    </a:cubicBezTo>
                    <a:cubicBezTo>
                      <a:pt x="85" y="556"/>
                      <a:pt x="101" y="558"/>
                      <a:pt x="116" y="558"/>
                    </a:cubicBezTo>
                    <a:cubicBezTo>
                      <a:pt x="129" y="559"/>
                      <a:pt x="140" y="561"/>
                      <a:pt x="152" y="563"/>
                    </a:cubicBezTo>
                    <a:cubicBezTo>
                      <a:pt x="257" y="574"/>
                      <a:pt x="354" y="583"/>
                      <a:pt x="458" y="590"/>
                    </a:cubicBezTo>
                    <a:cubicBezTo>
                      <a:pt x="547" y="594"/>
                      <a:pt x="629" y="600"/>
                      <a:pt x="717" y="598"/>
                    </a:cubicBezTo>
                    <a:cubicBezTo>
                      <a:pt x="721" y="598"/>
                      <a:pt x="725" y="596"/>
                      <a:pt x="729" y="596"/>
                    </a:cubicBezTo>
                    <a:cubicBezTo>
                      <a:pt x="810" y="595"/>
                      <a:pt x="885" y="582"/>
                      <a:pt x="964" y="560"/>
                    </a:cubicBezTo>
                    <a:cubicBezTo>
                      <a:pt x="1050" y="535"/>
                      <a:pt x="1125" y="496"/>
                      <a:pt x="1198" y="443"/>
                    </a:cubicBezTo>
                    <a:cubicBezTo>
                      <a:pt x="1200" y="441"/>
                      <a:pt x="1202" y="440"/>
                      <a:pt x="1204" y="438"/>
                    </a:cubicBezTo>
                    <a:cubicBezTo>
                      <a:pt x="1247" y="406"/>
                      <a:pt x="1284" y="370"/>
                      <a:pt x="1319" y="3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81" name="Freeform 60"/>
              <p:cNvSpPr/>
              <p:nvPr/>
            </p:nvSpPr>
            <p:spPr bwMode="auto">
              <a:xfrm>
                <a:off x="7059433" y="1773375"/>
                <a:ext cx="246309" cy="788148"/>
              </a:xfrm>
              <a:custGeom>
                <a:avLst/>
                <a:gdLst>
                  <a:gd name="T0" fmla="*/ 323 w 323"/>
                  <a:gd name="T1" fmla="*/ 0 h 1013"/>
                  <a:gd name="T2" fmla="*/ 244 w 323"/>
                  <a:gd name="T3" fmla="*/ 441 h 1013"/>
                  <a:gd name="T4" fmla="*/ 241 w 323"/>
                  <a:gd name="T5" fmla="*/ 544 h 1013"/>
                  <a:gd name="T6" fmla="*/ 242 w 323"/>
                  <a:gd name="T7" fmla="*/ 550 h 1013"/>
                  <a:gd name="T8" fmla="*/ 218 w 323"/>
                  <a:gd name="T9" fmla="*/ 681 h 1013"/>
                  <a:gd name="T10" fmla="*/ 149 w 323"/>
                  <a:gd name="T11" fmla="*/ 855 h 1013"/>
                  <a:gd name="T12" fmla="*/ 142 w 323"/>
                  <a:gd name="T13" fmla="*/ 865 h 1013"/>
                  <a:gd name="T14" fmla="*/ 37 w 323"/>
                  <a:gd name="T15" fmla="*/ 1013 h 1013"/>
                  <a:gd name="T16" fmla="*/ 32 w 323"/>
                  <a:gd name="T17" fmla="*/ 971 h 1013"/>
                  <a:gd name="T18" fmla="*/ 28 w 323"/>
                  <a:gd name="T19" fmla="*/ 933 h 1013"/>
                  <a:gd name="T20" fmla="*/ 24 w 323"/>
                  <a:gd name="T21" fmla="*/ 902 h 1013"/>
                  <a:gd name="T22" fmla="*/ 6 w 323"/>
                  <a:gd name="T23" fmla="*/ 642 h 1013"/>
                  <a:gd name="T24" fmla="*/ 3 w 323"/>
                  <a:gd name="T25" fmla="*/ 422 h 1013"/>
                  <a:gd name="T26" fmla="*/ 5 w 323"/>
                  <a:gd name="T27" fmla="*/ 412 h 1013"/>
                  <a:gd name="T28" fmla="*/ 39 w 323"/>
                  <a:gd name="T29" fmla="*/ 212 h 1013"/>
                  <a:gd name="T30" fmla="*/ 141 w 323"/>
                  <a:gd name="T31" fmla="*/ 15 h 10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3" h="1013">
                    <a:moveTo>
                      <a:pt x="323" y="0"/>
                    </a:moveTo>
                    <a:cubicBezTo>
                      <a:pt x="256" y="135"/>
                      <a:pt x="228" y="290"/>
                      <a:pt x="244" y="441"/>
                    </a:cubicBezTo>
                    <a:cubicBezTo>
                      <a:pt x="243" y="475"/>
                      <a:pt x="245" y="509"/>
                      <a:pt x="241" y="544"/>
                    </a:cubicBezTo>
                    <a:cubicBezTo>
                      <a:pt x="241" y="546"/>
                      <a:pt x="242" y="549"/>
                      <a:pt x="242" y="550"/>
                    </a:cubicBezTo>
                    <a:cubicBezTo>
                      <a:pt x="236" y="596"/>
                      <a:pt x="230" y="636"/>
                      <a:pt x="218" y="681"/>
                    </a:cubicBezTo>
                    <a:cubicBezTo>
                      <a:pt x="202" y="743"/>
                      <a:pt x="178" y="799"/>
                      <a:pt x="149" y="855"/>
                    </a:cubicBezTo>
                    <a:cubicBezTo>
                      <a:pt x="147" y="858"/>
                      <a:pt x="144" y="862"/>
                      <a:pt x="142" y="865"/>
                    </a:cubicBezTo>
                    <a:cubicBezTo>
                      <a:pt x="113" y="920"/>
                      <a:pt x="76" y="967"/>
                      <a:pt x="37" y="1013"/>
                    </a:cubicBezTo>
                    <a:cubicBezTo>
                      <a:pt x="33" y="999"/>
                      <a:pt x="34" y="987"/>
                      <a:pt x="32" y="971"/>
                    </a:cubicBezTo>
                    <a:cubicBezTo>
                      <a:pt x="30" y="959"/>
                      <a:pt x="28" y="946"/>
                      <a:pt x="28" y="933"/>
                    </a:cubicBezTo>
                    <a:cubicBezTo>
                      <a:pt x="27" y="922"/>
                      <a:pt x="26" y="912"/>
                      <a:pt x="24" y="902"/>
                    </a:cubicBezTo>
                    <a:cubicBezTo>
                      <a:pt x="16" y="813"/>
                      <a:pt x="10" y="731"/>
                      <a:pt x="6" y="642"/>
                    </a:cubicBezTo>
                    <a:cubicBezTo>
                      <a:pt x="3" y="566"/>
                      <a:pt x="0" y="496"/>
                      <a:pt x="3" y="422"/>
                    </a:cubicBezTo>
                    <a:cubicBezTo>
                      <a:pt x="3" y="418"/>
                      <a:pt x="5" y="415"/>
                      <a:pt x="5" y="412"/>
                    </a:cubicBezTo>
                    <a:cubicBezTo>
                      <a:pt x="7" y="343"/>
                      <a:pt x="19" y="279"/>
                      <a:pt x="39" y="212"/>
                    </a:cubicBezTo>
                    <a:cubicBezTo>
                      <a:pt x="61" y="140"/>
                      <a:pt x="96" y="77"/>
                      <a:pt x="141" y="1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82" name="Freeform 61"/>
              <p:cNvSpPr/>
              <p:nvPr/>
            </p:nvSpPr>
            <p:spPr bwMode="auto">
              <a:xfrm>
                <a:off x="7136037" y="1730255"/>
                <a:ext cx="314662" cy="846839"/>
              </a:xfrm>
              <a:custGeom>
                <a:avLst/>
                <a:gdLst>
                  <a:gd name="T0" fmla="*/ 379 w 412"/>
                  <a:gd name="T1" fmla="*/ 0 h 1089"/>
                  <a:gd name="T2" fmla="*/ 399 w 412"/>
                  <a:gd name="T3" fmla="*/ 230 h 1089"/>
                  <a:gd name="T4" fmla="*/ 405 w 412"/>
                  <a:gd name="T5" fmla="*/ 525 h 1089"/>
                  <a:gd name="T6" fmla="*/ 404 w 412"/>
                  <a:gd name="T7" fmla="*/ 530 h 1089"/>
                  <a:gd name="T8" fmla="*/ 401 w 412"/>
                  <a:gd name="T9" fmla="*/ 567 h 1089"/>
                  <a:gd name="T10" fmla="*/ 395 w 412"/>
                  <a:gd name="T11" fmla="*/ 603 h 1089"/>
                  <a:gd name="T12" fmla="*/ 386 w 412"/>
                  <a:gd name="T13" fmla="*/ 646 h 1089"/>
                  <a:gd name="T14" fmla="*/ 382 w 412"/>
                  <a:gd name="T15" fmla="*/ 657 h 1089"/>
                  <a:gd name="T16" fmla="*/ 370 w 412"/>
                  <a:gd name="T17" fmla="*/ 699 h 1089"/>
                  <a:gd name="T18" fmla="*/ 357 w 412"/>
                  <a:gd name="T19" fmla="*/ 737 h 1089"/>
                  <a:gd name="T20" fmla="*/ 342 w 412"/>
                  <a:gd name="T21" fmla="*/ 769 h 1089"/>
                  <a:gd name="T22" fmla="*/ 305 w 412"/>
                  <a:gd name="T23" fmla="*/ 837 h 1089"/>
                  <a:gd name="T24" fmla="*/ 252 w 412"/>
                  <a:gd name="T25" fmla="*/ 909 h 1089"/>
                  <a:gd name="T26" fmla="*/ 155 w 412"/>
                  <a:gd name="T27" fmla="*/ 1001 h 1089"/>
                  <a:gd name="T28" fmla="*/ 118 w 412"/>
                  <a:gd name="T29" fmla="*/ 1027 h 1089"/>
                  <a:gd name="T30" fmla="*/ 113 w 412"/>
                  <a:gd name="T31" fmla="*/ 1029 h 1089"/>
                  <a:gd name="T32" fmla="*/ 0 w 412"/>
                  <a:gd name="T33" fmla="*/ 1089 h 1089"/>
                  <a:gd name="T34" fmla="*/ 126 w 412"/>
                  <a:gd name="T35" fmla="*/ 865 h 1089"/>
                  <a:gd name="T36" fmla="*/ 134 w 412"/>
                  <a:gd name="T37" fmla="*/ 842 h 1089"/>
                  <a:gd name="T38" fmla="*/ 171 w 412"/>
                  <a:gd name="T39" fmla="*/ 680 h 1089"/>
                  <a:gd name="T40" fmla="*/ 176 w 412"/>
                  <a:gd name="T41" fmla="*/ 593 h 1089"/>
                  <a:gd name="T42" fmla="*/ 164 w 412"/>
                  <a:gd name="T43" fmla="*/ 443 h 1089"/>
                  <a:gd name="T44" fmla="*/ 164 w 412"/>
                  <a:gd name="T45" fmla="*/ 431 h 1089"/>
                  <a:gd name="T46" fmla="*/ 165 w 412"/>
                  <a:gd name="T47" fmla="*/ 282 h 1089"/>
                  <a:gd name="T48" fmla="*/ 164 w 412"/>
                  <a:gd name="T49" fmla="*/ 276 h 1089"/>
                  <a:gd name="T50" fmla="*/ 172 w 412"/>
                  <a:gd name="T51" fmla="*/ 224 h 1089"/>
                  <a:gd name="T52" fmla="*/ 179 w 412"/>
                  <a:gd name="T53" fmla="*/ 190 h 1089"/>
                  <a:gd name="T54" fmla="*/ 182 w 412"/>
                  <a:gd name="T55" fmla="*/ 184 h 1089"/>
                  <a:gd name="T56" fmla="*/ 223 w 412"/>
                  <a:gd name="T57" fmla="*/ 56 h 10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12" h="1089">
                    <a:moveTo>
                      <a:pt x="379" y="0"/>
                    </a:moveTo>
                    <a:cubicBezTo>
                      <a:pt x="386" y="79"/>
                      <a:pt x="392" y="152"/>
                      <a:pt x="399" y="230"/>
                    </a:cubicBezTo>
                    <a:cubicBezTo>
                      <a:pt x="405" y="331"/>
                      <a:pt x="412" y="424"/>
                      <a:pt x="405" y="525"/>
                    </a:cubicBezTo>
                    <a:cubicBezTo>
                      <a:pt x="405" y="526"/>
                      <a:pt x="404" y="528"/>
                      <a:pt x="404" y="530"/>
                    </a:cubicBezTo>
                    <a:cubicBezTo>
                      <a:pt x="403" y="542"/>
                      <a:pt x="402" y="554"/>
                      <a:pt x="401" y="567"/>
                    </a:cubicBezTo>
                    <a:cubicBezTo>
                      <a:pt x="398" y="579"/>
                      <a:pt x="397" y="591"/>
                      <a:pt x="395" y="603"/>
                    </a:cubicBezTo>
                    <a:cubicBezTo>
                      <a:pt x="391" y="618"/>
                      <a:pt x="391" y="632"/>
                      <a:pt x="386" y="646"/>
                    </a:cubicBezTo>
                    <a:cubicBezTo>
                      <a:pt x="385" y="649"/>
                      <a:pt x="383" y="653"/>
                      <a:pt x="382" y="657"/>
                    </a:cubicBezTo>
                    <a:cubicBezTo>
                      <a:pt x="379" y="672"/>
                      <a:pt x="376" y="685"/>
                      <a:pt x="370" y="699"/>
                    </a:cubicBezTo>
                    <a:cubicBezTo>
                      <a:pt x="364" y="712"/>
                      <a:pt x="363" y="725"/>
                      <a:pt x="357" y="737"/>
                    </a:cubicBezTo>
                    <a:cubicBezTo>
                      <a:pt x="351" y="748"/>
                      <a:pt x="347" y="758"/>
                      <a:pt x="342" y="769"/>
                    </a:cubicBezTo>
                    <a:cubicBezTo>
                      <a:pt x="332" y="793"/>
                      <a:pt x="318" y="814"/>
                      <a:pt x="305" y="837"/>
                    </a:cubicBezTo>
                    <a:cubicBezTo>
                      <a:pt x="288" y="863"/>
                      <a:pt x="271" y="885"/>
                      <a:pt x="252" y="909"/>
                    </a:cubicBezTo>
                    <a:cubicBezTo>
                      <a:pt x="222" y="943"/>
                      <a:pt x="191" y="973"/>
                      <a:pt x="155" y="1001"/>
                    </a:cubicBezTo>
                    <a:cubicBezTo>
                      <a:pt x="142" y="1010"/>
                      <a:pt x="131" y="1018"/>
                      <a:pt x="118" y="1027"/>
                    </a:cubicBezTo>
                    <a:cubicBezTo>
                      <a:pt x="117" y="1028"/>
                      <a:pt x="114" y="1027"/>
                      <a:pt x="113" y="1029"/>
                    </a:cubicBezTo>
                    <a:cubicBezTo>
                      <a:pt x="77" y="1054"/>
                      <a:pt x="39" y="1072"/>
                      <a:pt x="0" y="1089"/>
                    </a:cubicBezTo>
                    <a:cubicBezTo>
                      <a:pt x="53" y="1021"/>
                      <a:pt x="94" y="946"/>
                      <a:pt x="126" y="865"/>
                    </a:cubicBezTo>
                    <a:cubicBezTo>
                      <a:pt x="128" y="857"/>
                      <a:pt x="131" y="849"/>
                      <a:pt x="134" y="842"/>
                    </a:cubicBezTo>
                    <a:cubicBezTo>
                      <a:pt x="152" y="789"/>
                      <a:pt x="163" y="737"/>
                      <a:pt x="171" y="680"/>
                    </a:cubicBezTo>
                    <a:cubicBezTo>
                      <a:pt x="174" y="651"/>
                      <a:pt x="176" y="623"/>
                      <a:pt x="176" y="593"/>
                    </a:cubicBezTo>
                    <a:cubicBezTo>
                      <a:pt x="177" y="542"/>
                      <a:pt x="172" y="496"/>
                      <a:pt x="164" y="443"/>
                    </a:cubicBezTo>
                    <a:cubicBezTo>
                      <a:pt x="163" y="439"/>
                      <a:pt x="165" y="436"/>
                      <a:pt x="164" y="431"/>
                    </a:cubicBezTo>
                    <a:cubicBezTo>
                      <a:pt x="159" y="380"/>
                      <a:pt x="158" y="333"/>
                      <a:pt x="165" y="282"/>
                    </a:cubicBezTo>
                    <a:cubicBezTo>
                      <a:pt x="165" y="280"/>
                      <a:pt x="164" y="278"/>
                      <a:pt x="164" y="276"/>
                    </a:cubicBezTo>
                    <a:cubicBezTo>
                      <a:pt x="166" y="258"/>
                      <a:pt x="169" y="242"/>
                      <a:pt x="172" y="224"/>
                    </a:cubicBezTo>
                    <a:cubicBezTo>
                      <a:pt x="175" y="212"/>
                      <a:pt x="177" y="201"/>
                      <a:pt x="179" y="190"/>
                    </a:cubicBezTo>
                    <a:cubicBezTo>
                      <a:pt x="180" y="188"/>
                      <a:pt x="181" y="187"/>
                      <a:pt x="182" y="184"/>
                    </a:cubicBezTo>
                    <a:cubicBezTo>
                      <a:pt x="192" y="138"/>
                      <a:pt x="205" y="97"/>
                      <a:pt x="223" y="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83" name="Freeform 62"/>
              <p:cNvSpPr/>
              <p:nvPr/>
            </p:nvSpPr>
            <p:spPr bwMode="auto">
              <a:xfrm>
                <a:off x="7513161" y="2343523"/>
                <a:ext cx="794317" cy="330591"/>
              </a:xfrm>
              <a:custGeom>
                <a:avLst/>
                <a:gdLst>
                  <a:gd name="T0" fmla="*/ 935 w 1038"/>
                  <a:gd name="T1" fmla="*/ 234 h 425"/>
                  <a:gd name="T2" fmla="*/ 949 w 1038"/>
                  <a:gd name="T3" fmla="*/ 217 h 425"/>
                  <a:gd name="T4" fmla="*/ 993 w 1038"/>
                  <a:gd name="T5" fmla="*/ 154 h 425"/>
                  <a:gd name="T6" fmla="*/ 1038 w 1038"/>
                  <a:gd name="T7" fmla="*/ 53 h 425"/>
                  <a:gd name="T8" fmla="*/ 913 w 1038"/>
                  <a:gd name="T9" fmla="*/ 34 h 425"/>
                  <a:gd name="T10" fmla="*/ 722 w 1038"/>
                  <a:gd name="T11" fmla="*/ 14 h 425"/>
                  <a:gd name="T12" fmla="*/ 476 w 1038"/>
                  <a:gd name="T13" fmla="*/ 4 h 425"/>
                  <a:gd name="T14" fmla="*/ 472 w 1038"/>
                  <a:gd name="T15" fmla="*/ 5 h 425"/>
                  <a:gd name="T16" fmla="*/ 441 w 1038"/>
                  <a:gd name="T17" fmla="*/ 7 h 425"/>
                  <a:gd name="T18" fmla="*/ 410 w 1038"/>
                  <a:gd name="T19" fmla="*/ 12 h 425"/>
                  <a:gd name="T20" fmla="*/ 375 w 1038"/>
                  <a:gd name="T21" fmla="*/ 18 h 425"/>
                  <a:gd name="T22" fmla="*/ 366 w 1038"/>
                  <a:gd name="T23" fmla="*/ 22 h 425"/>
                  <a:gd name="T24" fmla="*/ 330 w 1038"/>
                  <a:gd name="T25" fmla="*/ 31 h 425"/>
                  <a:gd name="T26" fmla="*/ 298 w 1038"/>
                  <a:gd name="T27" fmla="*/ 42 h 425"/>
                  <a:gd name="T28" fmla="*/ 271 w 1038"/>
                  <a:gd name="T29" fmla="*/ 53 h 425"/>
                  <a:gd name="T30" fmla="*/ 214 w 1038"/>
                  <a:gd name="T31" fmla="*/ 83 h 425"/>
                  <a:gd name="T32" fmla="*/ 154 w 1038"/>
                  <a:gd name="T33" fmla="*/ 127 h 425"/>
                  <a:gd name="T34" fmla="*/ 75 w 1038"/>
                  <a:gd name="T35" fmla="*/ 206 h 425"/>
                  <a:gd name="T36" fmla="*/ 53 w 1038"/>
                  <a:gd name="T37" fmla="*/ 236 h 425"/>
                  <a:gd name="T38" fmla="*/ 51 w 1038"/>
                  <a:gd name="T39" fmla="*/ 241 h 425"/>
                  <a:gd name="T40" fmla="*/ 0 w 1038"/>
                  <a:gd name="T41" fmla="*/ 334 h 425"/>
                  <a:gd name="T42" fmla="*/ 188 w 1038"/>
                  <a:gd name="T43" fmla="*/ 233 h 425"/>
                  <a:gd name="T44" fmla="*/ 208 w 1038"/>
                  <a:gd name="T45" fmla="*/ 226 h 425"/>
                  <a:gd name="T46" fmla="*/ 343 w 1038"/>
                  <a:gd name="T47" fmla="*/ 198 h 425"/>
                  <a:gd name="T48" fmla="*/ 415 w 1038"/>
                  <a:gd name="T49" fmla="*/ 194 h 425"/>
                  <a:gd name="T50" fmla="*/ 541 w 1038"/>
                  <a:gd name="T51" fmla="*/ 207 h 425"/>
                  <a:gd name="T52" fmla="*/ 550 w 1038"/>
                  <a:gd name="T53" fmla="*/ 207 h 425"/>
                  <a:gd name="T54" fmla="*/ 675 w 1038"/>
                  <a:gd name="T55" fmla="*/ 208 h 425"/>
                  <a:gd name="T56" fmla="*/ 680 w 1038"/>
                  <a:gd name="T57" fmla="*/ 209 h 425"/>
                  <a:gd name="T58" fmla="*/ 723 w 1038"/>
                  <a:gd name="T59" fmla="*/ 203 h 425"/>
                  <a:gd name="T60" fmla="*/ 752 w 1038"/>
                  <a:gd name="T61" fmla="*/ 198 h 425"/>
                  <a:gd name="T62" fmla="*/ 757 w 1038"/>
                  <a:gd name="T63" fmla="*/ 196 h 425"/>
                  <a:gd name="T64" fmla="*/ 865 w 1038"/>
                  <a:gd name="T65" fmla="*/ 163 h 425"/>
                  <a:gd name="T66" fmla="*/ 495 w 1038"/>
                  <a:gd name="T67" fmla="*/ 223 h 425"/>
                  <a:gd name="T68" fmla="*/ 409 w 1038"/>
                  <a:gd name="T69" fmla="*/ 223 h 425"/>
                  <a:gd name="T70" fmla="*/ 404 w 1038"/>
                  <a:gd name="T71" fmla="*/ 223 h 425"/>
                  <a:gd name="T72" fmla="*/ 295 w 1038"/>
                  <a:gd name="T73" fmla="*/ 240 h 425"/>
                  <a:gd name="T74" fmla="*/ 149 w 1038"/>
                  <a:gd name="T75" fmla="*/ 296 h 425"/>
                  <a:gd name="T76" fmla="*/ 140 w 1038"/>
                  <a:gd name="T77" fmla="*/ 301 h 425"/>
                  <a:gd name="T78" fmla="*/ 15 w 1038"/>
                  <a:gd name="T79" fmla="*/ 387 h 425"/>
                  <a:gd name="T80" fmla="*/ 50 w 1038"/>
                  <a:gd name="T81" fmla="*/ 392 h 425"/>
                  <a:gd name="T82" fmla="*/ 82 w 1038"/>
                  <a:gd name="T83" fmla="*/ 395 h 425"/>
                  <a:gd name="T84" fmla="*/ 107 w 1038"/>
                  <a:gd name="T85" fmla="*/ 399 h 425"/>
                  <a:gd name="T86" fmla="*/ 324 w 1038"/>
                  <a:gd name="T87" fmla="*/ 418 h 425"/>
                  <a:gd name="T88" fmla="*/ 508 w 1038"/>
                  <a:gd name="T89" fmla="*/ 424 h 425"/>
                  <a:gd name="T90" fmla="*/ 516 w 1038"/>
                  <a:gd name="T91" fmla="*/ 422 h 425"/>
                  <a:gd name="T92" fmla="*/ 683 w 1038"/>
                  <a:gd name="T93" fmla="*/ 397 h 425"/>
                  <a:gd name="T94" fmla="*/ 849 w 1038"/>
                  <a:gd name="T95" fmla="*/ 314 h 425"/>
                  <a:gd name="T96" fmla="*/ 853 w 1038"/>
                  <a:gd name="T97" fmla="*/ 310 h 425"/>
                  <a:gd name="T98" fmla="*/ 935 w 1038"/>
                  <a:gd name="T99" fmla="*/ 234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38" h="425">
                    <a:moveTo>
                      <a:pt x="935" y="234"/>
                    </a:moveTo>
                    <a:cubicBezTo>
                      <a:pt x="940" y="228"/>
                      <a:pt x="945" y="223"/>
                      <a:pt x="949" y="217"/>
                    </a:cubicBezTo>
                    <a:cubicBezTo>
                      <a:pt x="966" y="197"/>
                      <a:pt x="980" y="176"/>
                      <a:pt x="993" y="154"/>
                    </a:cubicBezTo>
                    <a:cubicBezTo>
                      <a:pt x="1011" y="121"/>
                      <a:pt x="1027" y="88"/>
                      <a:pt x="1038" y="53"/>
                    </a:cubicBezTo>
                    <a:cubicBezTo>
                      <a:pt x="997" y="45"/>
                      <a:pt x="957" y="40"/>
                      <a:pt x="913" y="34"/>
                    </a:cubicBezTo>
                    <a:cubicBezTo>
                      <a:pt x="847" y="26"/>
                      <a:pt x="787" y="20"/>
                      <a:pt x="722" y="14"/>
                    </a:cubicBezTo>
                    <a:cubicBezTo>
                      <a:pt x="638" y="7"/>
                      <a:pt x="560" y="0"/>
                      <a:pt x="476" y="4"/>
                    </a:cubicBezTo>
                    <a:cubicBezTo>
                      <a:pt x="475" y="4"/>
                      <a:pt x="473" y="5"/>
                      <a:pt x="472" y="5"/>
                    </a:cubicBezTo>
                    <a:cubicBezTo>
                      <a:pt x="462" y="6"/>
                      <a:pt x="451" y="7"/>
                      <a:pt x="441" y="7"/>
                    </a:cubicBezTo>
                    <a:cubicBezTo>
                      <a:pt x="431" y="9"/>
                      <a:pt x="421" y="10"/>
                      <a:pt x="410" y="12"/>
                    </a:cubicBezTo>
                    <a:cubicBezTo>
                      <a:pt x="398" y="14"/>
                      <a:pt x="386" y="15"/>
                      <a:pt x="375" y="18"/>
                    </a:cubicBezTo>
                    <a:cubicBezTo>
                      <a:pt x="372" y="20"/>
                      <a:pt x="369" y="21"/>
                      <a:pt x="366" y="22"/>
                    </a:cubicBezTo>
                    <a:cubicBezTo>
                      <a:pt x="353" y="23"/>
                      <a:pt x="342" y="26"/>
                      <a:pt x="330" y="31"/>
                    </a:cubicBezTo>
                    <a:cubicBezTo>
                      <a:pt x="320" y="36"/>
                      <a:pt x="309" y="37"/>
                      <a:pt x="298" y="42"/>
                    </a:cubicBezTo>
                    <a:cubicBezTo>
                      <a:pt x="289" y="46"/>
                      <a:pt x="280" y="50"/>
                      <a:pt x="271" y="53"/>
                    </a:cubicBezTo>
                    <a:cubicBezTo>
                      <a:pt x="251" y="62"/>
                      <a:pt x="234" y="72"/>
                      <a:pt x="214" y="83"/>
                    </a:cubicBezTo>
                    <a:cubicBezTo>
                      <a:pt x="192" y="97"/>
                      <a:pt x="174" y="111"/>
                      <a:pt x="154" y="127"/>
                    </a:cubicBezTo>
                    <a:cubicBezTo>
                      <a:pt x="125" y="151"/>
                      <a:pt x="99" y="176"/>
                      <a:pt x="75" y="206"/>
                    </a:cubicBezTo>
                    <a:cubicBezTo>
                      <a:pt x="68" y="216"/>
                      <a:pt x="61" y="226"/>
                      <a:pt x="53" y="236"/>
                    </a:cubicBezTo>
                    <a:cubicBezTo>
                      <a:pt x="52" y="238"/>
                      <a:pt x="52" y="240"/>
                      <a:pt x="51" y="241"/>
                    </a:cubicBezTo>
                    <a:cubicBezTo>
                      <a:pt x="30" y="270"/>
                      <a:pt x="14" y="302"/>
                      <a:pt x="0" y="334"/>
                    </a:cubicBezTo>
                    <a:cubicBezTo>
                      <a:pt x="57" y="291"/>
                      <a:pt x="120" y="257"/>
                      <a:pt x="188" y="233"/>
                    </a:cubicBezTo>
                    <a:cubicBezTo>
                      <a:pt x="194" y="231"/>
                      <a:pt x="201" y="228"/>
                      <a:pt x="208" y="226"/>
                    </a:cubicBezTo>
                    <a:cubicBezTo>
                      <a:pt x="252" y="212"/>
                      <a:pt x="295" y="203"/>
                      <a:pt x="343" y="198"/>
                    </a:cubicBezTo>
                    <a:cubicBezTo>
                      <a:pt x="368" y="195"/>
                      <a:pt x="391" y="194"/>
                      <a:pt x="415" y="194"/>
                    </a:cubicBezTo>
                    <a:cubicBezTo>
                      <a:pt x="458" y="194"/>
                      <a:pt x="497" y="200"/>
                      <a:pt x="541" y="207"/>
                    </a:cubicBezTo>
                    <a:cubicBezTo>
                      <a:pt x="544" y="207"/>
                      <a:pt x="547" y="206"/>
                      <a:pt x="550" y="207"/>
                    </a:cubicBezTo>
                    <a:cubicBezTo>
                      <a:pt x="594" y="212"/>
                      <a:pt x="633" y="213"/>
                      <a:pt x="675" y="208"/>
                    </a:cubicBezTo>
                    <a:cubicBezTo>
                      <a:pt x="677" y="208"/>
                      <a:pt x="679" y="209"/>
                      <a:pt x="680" y="209"/>
                    </a:cubicBezTo>
                    <a:cubicBezTo>
                      <a:pt x="695" y="207"/>
                      <a:pt x="708" y="205"/>
                      <a:pt x="723" y="203"/>
                    </a:cubicBezTo>
                    <a:cubicBezTo>
                      <a:pt x="734" y="201"/>
                      <a:pt x="742" y="199"/>
                      <a:pt x="752" y="198"/>
                    </a:cubicBezTo>
                    <a:cubicBezTo>
                      <a:pt x="754" y="197"/>
                      <a:pt x="755" y="196"/>
                      <a:pt x="757" y="196"/>
                    </a:cubicBezTo>
                    <a:cubicBezTo>
                      <a:pt x="795" y="188"/>
                      <a:pt x="830" y="177"/>
                      <a:pt x="865" y="163"/>
                    </a:cubicBezTo>
                    <a:cubicBezTo>
                      <a:pt x="751" y="217"/>
                      <a:pt x="621" y="238"/>
                      <a:pt x="495" y="223"/>
                    </a:cubicBezTo>
                    <a:cubicBezTo>
                      <a:pt x="467" y="223"/>
                      <a:pt x="439" y="220"/>
                      <a:pt x="409" y="223"/>
                    </a:cubicBezTo>
                    <a:cubicBezTo>
                      <a:pt x="408" y="223"/>
                      <a:pt x="406" y="223"/>
                      <a:pt x="404" y="223"/>
                    </a:cubicBezTo>
                    <a:cubicBezTo>
                      <a:pt x="366" y="227"/>
                      <a:pt x="332" y="231"/>
                      <a:pt x="295" y="240"/>
                    </a:cubicBezTo>
                    <a:cubicBezTo>
                      <a:pt x="243" y="254"/>
                      <a:pt x="196" y="272"/>
                      <a:pt x="149" y="296"/>
                    </a:cubicBezTo>
                    <a:cubicBezTo>
                      <a:pt x="146" y="297"/>
                      <a:pt x="143" y="300"/>
                      <a:pt x="140" y="301"/>
                    </a:cubicBezTo>
                    <a:cubicBezTo>
                      <a:pt x="94" y="325"/>
                      <a:pt x="54" y="355"/>
                      <a:pt x="15" y="387"/>
                    </a:cubicBezTo>
                    <a:cubicBezTo>
                      <a:pt x="26" y="390"/>
                      <a:pt x="37" y="390"/>
                      <a:pt x="50" y="392"/>
                    </a:cubicBezTo>
                    <a:cubicBezTo>
                      <a:pt x="60" y="394"/>
                      <a:pt x="71" y="395"/>
                      <a:pt x="82" y="395"/>
                    </a:cubicBezTo>
                    <a:cubicBezTo>
                      <a:pt x="91" y="396"/>
                      <a:pt x="99" y="398"/>
                      <a:pt x="107" y="399"/>
                    </a:cubicBezTo>
                    <a:cubicBezTo>
                      <a:pt x="182" y="407"/>
                      <a:pt x="250" y="413"/>
                      <a:pt x="324" y="418"/>
                    </a:cubicBezTo>
                    <a:cubicBezTo>
                      <a:pt x="387" y="421"/>
                      <a:pt x="446" y="425"/>
                      <a:pt x="508" y="424"/>
                    </a:cubicBezTo>
                    <a:cubicBezTo>
                      <a:pt x="511" y="424"/>
                      <a:pt x="514" y="422"/>
                      <a:pt x="516" y="422"/>
                    </a:cubicBezTo>
                    <a:cubicBezTo>
                      <a:pt x="574" y="422"/>
                      <a:pt x="627" y="412"/>
                      <a:pt x="683" y="397"/>
                    </a:cubicBezTo>
                    <a:cubicBezTo>
                      <a:pt x="744" y="379"/>
                      <a:pt x="797" y="352"/>
                      <a:pt x="849" y="314"/>
                    </a:cubicBezTo>
                    <a:cubicBezTo>
                      <a:pt x="850" y="313"/>
                      <a:pt x="852" y="312"/>
                      <a:pt x="853" y="310"/>
                    </a:cubicBezTo>
                    <a:cubicBezTo>
                      <a:pt x="884" y="288"/>
                      <a:pt x="911" y="262"/>
                      <a:pt x="935" y="23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84" name="Freeform 63"/>
              <p:cNvSpPr/>
              <p:nvPr/>
            </p:nvSpPr>
            <p:spPr bwMode="auto">
              <a:xfrm>
                <a:off x="7477805" y="1714682"/>
                <a:ext cx="174419" cy="559368"/>
              </a:xfrm>
              <a:custGeom>
                <a:avLst/>
                <a:gdLst>
                  <a:gd name="T0" fmla="*/ 229 w 229"/>
                  <a:gd name="T1" fmla="*/ 0 h 719"/>
                  <a:gd name="T2" fmla="*/ 173 w 229"/>
                  <a:gd name="T3" fmla="*/ 313 h 719"/>
                  <a:gd name="T4" fmla="*/ 171 w 229"/>
                  <a:gd name="T5" fmla="*/ 387 h 719"/>
                  <a:gd name="T6" fmla="*/ 171 w 229"/>
                  <a:gd name="T7" fmla="*/ 391 h 719"/>
                  <a:gd name="T8" fmla="*/ 155 w 229"/>
                  <a:gd name="T9" fmla="*/ 483 h 719"/>
                  <a:gd name="T10" fmla="*/ 105 w 229"/>
                  <a:gd name="T11" fmla="*/ 607 h 719"/>
                  <a:gd name="T12" fmla="*/ 101 w 229"/>
                  <a:gd name="T13" fmla="*/ 614 h 719"/>
                  <a:gd name="T14" fmla="*/ 26 w 229"/>
                  <a:gd name="T15" fmla="*/ 719 h 719"/>
                  <a:gd name="T16" fmla="*/ 23 w 229"/>
                  <a:gd name="T17" fmla="*/ 690 h 719"/>
                  <a:gd name="T18" fmla="*/ 20 w 229"/>
                  <a:gd name="T19" fmla="*/ 662 h 719"/>
                  <a:gd name="T20" fmla="*/ 17 w 229"/>
                  <a:gd name="T21" fmla="*/ 641 h 719"/>
                  <a:gd name="T22" fmla="*/ 4 w 229"/>
                  <a:gd name="T23" fmla="*/ 456 h 719"/>
                  <a:gd name="T24" fmla="*/ 2 w 229"/>
                  <a:gd name="T25" fmla="*/ 300 h 719"/>
                  <a:gd name="T26" fmla="*/ 3 w 229"/>
                  <a:gd name="T27" fmla="*/ 293 h 719"/>
                  <a:gd name="T28" fmla="*/ 27 w 229"/>
                  <a:gd name="T29" fmla="*/ 151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9" h="719">
                    <a:moveTo>
                      <a:pt x="229" y="0"/>
                    </a:moveTo>
                    <a:cubicBezTo>
                      <a:pt x="181" y="97"/>
                      <a:pt x="161" y="207"/>
                      <a:pt x="173" y="313"/>
                    </a:cubicBezTo>
                    <a:cubicBezTo>
                      <a:pt x="172" y="338"/>
                      <a:pt x="174" y="362"/>
                      <a:pt x="171" y="387"/>
                    </a:cubicBezTo>
                    <a:cubicBezTo>
                      <a:pt x="171" y="388"/>
                      <a:pt x="171" y="390"/>
                      <a:pt x="171" y="391"/>
                    </a:cubicBezTo>
                    <a:cubicBezTo>
                      <a:pt x="168" y="423"/>
                      <a:pt x="163" y="452"/>
                      <a:pt x="155" y="483"/>
                    </a:cubicBezTo>
                    <a:cubicBezTo>
                      <a:pt x="143" y="528"/>
                      <a:pt x="126" y="567"/>
                      <a:pt x="105" y="607"/>
                    </a:cubicBezTo>
                    <a:cubicBezTo>
                      <a:pt x="104" y="609"/>
                      <a:pt x="102" y="612"/>
                      <a:pt x="101" y="614"/>
                    </a:cubicBezTo>
                    <a:cubicBezTo>
                      <a:pt x="80" y="653"/>
                      <a:pt x="54" y="686"/>
                      <a:pt x="26" y="719"/>
                    </a:cubicBezTo>
                    <a:cubicBezTo>
                      <a:pt x="24" y="709"/>
                      <a:pt x="24" y="701"/>
                      <a:pt x="23" y="690"/>
                    </a:cubicBezTo>
                    <a:cubicBezTo>
                      <a:pt x="21" y="681"/>
                      <a:pt x="20" y="672"/>
                      <a:pt x="20" y="662"/>
                    </a:cubicBezTo>
                    <a:cubicBezTo>
                      <a:pt x="19" y="655"/>
                      <a:pt x="18" y="648"/>
                      <a:pt x="17" y="641"/>
                    </a:cubicBezTo>
                    <a:cubicBezTo>
                      <a:pt x="11" y="577"/>
                      <a:pt x="7" y="519"/>
                      <a:pt x="4" y="456"/>
                    </a:cubicBezTo>
                    <a:cubicBezTo>
                      <a:pt x="2" y="402"/>
                      <a:pt x="0" y="353"/>
                      <a:pt x="2" y="300"/>
                    </a:cubicBezTo>
                    <a:cubicBezTo>
                      <a:pt x="2" y="297"/>
                      <a:pt x="3" y="295"/>
                      <a:pt x="3" y="293"/>
                    </a:cubicBezTo>
                    <a:cubicBezTo>
                      <a:pt x="5" y="244"/>
                      <a:pt x="13" y="198"/>
                      <a:pt x="27" y="15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85" name="Freeform 64"/>
              <p:cNvSpPr/>
              <p:nvPr/>
            </p:nvSpPr>
            <p:spPr bwMode="auto">
              <a:xfrm>
                <a:off x="7532016" y="1810507"/>
                <a:ext cx="222739" cy="474326"/>
              </a:xfrm>
              <a:custGeom>
                <a:avLst/>
                <a:gdLst>
                  <a:gd name="T0" fmla="*/ 283 w 292"/>
                  <a:gd name="T1" fmla="*/ 0 h 609"/>
                  <a:gd name="T2" fmla="*/ 287 w 292"/>
                  <a:gd name="T3" fmla="*/ 209 h 609"/>
                  <a:gd name="T4" fmla="*/ 286 w 292"/>
                  <a:gd name="T5" fmla="*/ 213 h 609"/>
                  <a:gd name="T6" fmla="*/ 284 w 292"/>
                  <a:gd name="T7" fmla="*/ 239 h 609"/>
                  <a:gd name="T8" fmla="*/ 280 w 292"/>
                  <a:gd name="T9" fmla="*/ 265 h 609"/>
                  <a:gd name="T10" fmla="*/ 274 w 292"/>
                  <a:gd name="T11" fmla="*/ 295 h 609"/>
                  <a:gd name="T12" fmla="*/ 271 w 292"/>
                  <a:gd name="T13" fmla="*/ 303 h 609"/>
                  <a:gd name="T14" fmla="*/ 262 w 292"/>
                  <a:gd name="T15" fmla="*/ 333 h 609"/>
                  <a:gd name="T16" fmla="*/ 253 w 292"/>
                  <a:gd name="T17" fmla="*/ 360 h 609"/>
                  <a:gd name="T18" fmla="*/ 243 w 292"/>
                  <a:gd name="T19" fmla="*/ 382 h 609"/>
                  <a:gd name="T20" fmla="*/ 216 w 292"/>
                  <a:gd name="T21" fmla="*/ 430 h 609"/>
                  <a:gd name="T22" fmla="*/ 178 w 292"/>
                  <a:gd name="T23" fmla="*/ 481 h 609"/>
                  <a:gd name="T24" fmla="*/ 110 w 292"/>
                  <a:gd name="T25" fmla="*/ 547 h 609"/>
                  <a:gd name="T26" fmla="*/ 84 w 292"/>
                  <a:gd name="T27" fmla="*/ 565 h 609"/>
                  <a:gd name="T28" fmla="*/ 80 w 292"/>
                  <a:gd name="T29" fmla="*/ 567 h 609"/>
                  <a:gd name="T30" fmla="*/ 0 w 292"/>
                  <a:gd name="T31" fmla="*/ 609 h 609"/>
                  <a:gd name="T32" fmla="*/ 89 w 292"/>
                  <a:gd name="T33" fmla="*/ 450 h 609"/>
                  <a:gd name="T34" fmla="*/ 95 w 292"/>
                  <a:gd name="T35" fmla="*/ 434 h 609"/>
                  <a:gd name="T36" fmla="*/ 121 w 292"/>
                  <a:gd name="T37" fmla="*/ 319 h 609"/>
                  <a:gd name="T38" fmla="*/ 125 w 292"/>
                  <a:gd name="T39" fmla="*/ 258 h 609"/>
                  <a:gd name="T40" fmla="*/ 116 w 292"/>
                  <a:gd name="T41" fmla="*/ 151 h 609"/>
                  <a:gd name="T42" fmla="*/ 116 w 292"/>
                  <a:gd name="T43" fmla="*/ 143 h 609"/>
                  <a:gd name="T44" fmla="*/ 117 w 292"/>
                  <a:gd name="T45" fmla="*/ 37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2" h="609">
                    <a:moveTo>
                      <a:pt x="283" y="0"/>
                    </a:moveTo>
                    <a:cubicBezTo>
                      <a:pt x="287" y="72"/>
                      <a:pt x="292" y="137"/>
                      <a:pt x="287" y="209"/>
                    </a:cubicBezTo>
                    <a:cubicBezTo>
                      <a:pt x="287" y="210"/>
                      <a:pt x="286" y="211"/>
                      <a:pt x="286" y="213"/>
                    </a:cubicBezTo>
                    <a:cubicBezTo>
                      <a:pt x="285" y="221"/>
                      <a:pt x="285" y="230"/>
                      <a:pt x="284" y="239"/>
                    </a:cubicBezTo>
                    <a:cubicBezTo>
                      <a:pt x="282" y="247"/>
                      <a:pt x="282" y="256"/>
                      <a:pt x="280" y="265"/>
                    </a:cubicBezTo>
                    <a:cubicBezTo>
                      <a:pt x="277" y="275"/>
                      <a:pt x="277" y="285"/>
                      <a:pt x="274" y="295"/>
                    </a:cubicBezTo>
                    <a:cubicBezTo>
                      <a:pt x="273" y="298"/>
                      <a:pt x="271" y="300"/>
                      <a:pt x="271" y="303"/>
                    </a:cubicBezTo>
                    <a:cubicBezTo>
                      <a:pt x="269" y="314"/>
                      <a:pt x="267" y="323"/>
                      <a:pt x="262" y="333"/>
                    </a:cubicBezTo>
                    <a:cubicBezTo>
                      <a:pt x="258" y="342"/>
                      <a:pt x="257" y="351"/>
                      <a:pt x="253" y="360"/>
                    </a:cubicBezTo>
                    <a:cubicBezTo>
                      <a:pt x="249" y="367"/>
                      <a:pt x="246" y="375"/>
                      <a:pt x="243" y="382"/>
                    </a:cubicBezTo>
                    <a:cubicBezTo>
                      <a:pt x="235" y="399"/>
                      <a:pt x="226" y="414"/>
                      <a:pt x="216" y="430"/>
                    </a:cubicBezTo>
                    <a:cubicBezTo>
                      <a:pt x="204" y="449"/>
                      <a:pt x="192" y="465"/>
                      <a:pt x="178" y="481"/>
                    </a:cubicBezTo>
                    <a:cubicBezTo>
                      <a:pt x="157" y="506"/>
                      <a:pt x="135" y="527"/>
                      <a:pt x="110" y="547"/>
                    </a:cubicBezTo>
                    <a:cubicBezTo>
                      <a:pt x="101" y="553"/>
                      <a:pt x="93" y="559"/>
                      <a:pt x="84" y="565"/>
                    </a:cubicBezTo>
                    <a:cubicBezTo>
                      <a:pt x="83" y="566"/>
                      <a:pt x="81" y="566"/>
                      <a:pt x="80" y="567"/>
                    </a:cubicBezTo>
                    <a:cubicBezTo>
                      <a:pt x="55" y="585"/>
                      <a:pt x="28" y="597"/>
                      <a:pt x="0" y="609"/>
                    </a:cubicBezTo>
                    <a:cubicBezTo>
                      <a:pt x="37" y="561"/>
                      <a:pt x="67" y="508"/>
                      <a:pt x="89" y="450"/>
                    </a:cubicBezTo>
                    <a:cubicBezTo>
                      <a:pt x="91" y="445"/>
                      <a:pt x="93" y="439"/>
                      <a:pt x="95" y="434"/>
                    </a:cubicBezTo>
                    <a:cubicBezTo>
                      <a:pt x="107" y="396"/>
                      <a:pt x="115" y="360"/>
                      <a:pt x="121" y="319"/>
                    </a:cubicBezTo>
                    <a:cubicBezTo>
                      <a:pt x="123" y="299"/>
                      <a:pt x="125" y="279"/>
                      <a:pt x="125" y="258"/>
                    </a:cubicBezTo>
                    <a:cubicBezTo>
                      <a:pt x="125" y="222"/>
                      <a:pt x="121" y="188"/>
                      <a:pt x="116" y="151"/>
                    </a:cubicBezTo>
                    <a:cubicBezTo>
                      <a:pt x="115" y="148"/>
                      <a:pt x="117" y="146"/>
                      <a:pt x="116" y="143"/>
                    </a:cubicBezTo>
                    <a:cubicBezTo>
                      <a:pt x="112" y="106"/>
                      <a:pt x="112" y="73"/>
                      <a:pt x="117" y="3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86" name="Freeform 65"/>
              <p:cNvSpPr/>
              <p:nvPr/>
            </p:nvSpPr>
            <p:spPr bwMode="auto">
              <a:xfrm>
                <a:off x="7837252" y="2076416"/>
                <a:ext cx="575113" cy="239558"/>
              </a:xfrm>
              <a:custGeom>
                <a:avLst/>
                <a:gdLst>
                  <a:gd name="T0" fmla="*/ 676 w 751"/>
                  <a:gd name="T1" fmla="*/ 169 h 307"/>
                  <a:gd name="T2" fmla="*/ 686 w 751"/>
                  <a:gd name="T3" fmla="*/ 157 h 307"/>
                  <a:gd name="T4" fmla="*/ 718 w 751"/>
                  <a:gd name="T5" fmla="*/ 111 h 307"/>
                  <a:gd name="T6" fmla="*/ 751 w 751"/>
                  <a:gd name="T7" fmla="*/ 38 h 307"/>
                  <a:gd name="T8" fmla="*/ 660 w 751"/>
                  <a:gd name="T9" fmla="*/ 24 h 307"/>
                  <a:gd name="T10" fmla="*/ 522 w 751"/>
                  <a:gd name="T11" fmla="*/ 10 h 307"/>
                  <a:gd name="T12" fmla="*/ 344 w 751"/>
                  <a:gd name="T13" fmla="*/ 3 h 307"/>
                  <a:gd name="T14" fmla="*/ 341 w 751"/>
                  <a:gd name="T15" fmla="*/ 4 h 307"/>
                  <a:gd name="T16" fmla="*/ 319 w 751"/>
                  <a:gd name="T17" fmla="*/ 5 h 307"/>
                  <a:gd name="T18" fmla="*/ 297 w 751"/>
                  <a:gd name="T19" fmla="*/ 8 h 307"/>
                  <a:gd name="T20" fmla="*/ 271 w 751"/>
                  <a:gd name="T21" fmla="*/ 13 h 307"/>
                  <a:gd name="T22" fmla="*/ 265 w 751"/>
                  <a:gd name="T23" fmla="*/ 15 h 307"/>
                  <a:gd name="T24" fmla="*/ 239 w 751"/>
                  <a:gd name="T25" fmla="*/ 22 h 307"/>
                  <a:gd name="T26" fmla="*/ 216 w 751"/>
                  <a:gd name="T27" fmla="*/ 30 h 307"/>
                  <a:gd name="T28" fmla="*/ 196 w 751"/>
                  <a:gd name="T29" fmla="*/ 38 h 307"/>
                  <a:gd name="T30" fmla="*/ 155 w 751"/>
                  <a:gd name="T31" fmla="*/ 60 h 307"/>
                  <a:gd name="T32" fmla="*/ 111 w 751"/>
                  <a:gd name="T33" fmla="*/ 91 h 307"/>
                  <a:gd name="T34" fmla="*/ 55 w 751"/>
                  <a:gd name="T35" fmla="*/ 149 h 307"/>
                  <a:gd name="T36" fmla="*/ 39 w 751"/>
                  <a:gd name="T37" fmla="*/ 170 h 307"/>
                  <a:gd name="T38" fmla="*/ 37 w 751"/>
                  <a:gd name="T39" fmla="*/ 174 h 307"/>
                  <a:gd name="T40" fmla="*/ 0 w 751"/>
                  <a:gd name="T41" fmla="*/ 241 h 307"/>
                  <a:gd name="T42" fmla="*/ 136 w 751"/>
                  <a:gd name="T43" fmla="*/ 168 h 307"/>
                  <a:gd name="T44" fmla="*/ 150 w 751"/>
                  <a:gd name="T45" fmla="*/ 163 h 307"/>
                  <a:gd name="T46" fmla="*/ 248 w 751"/>
                  <a:gd name="T47" fmla="*/ 143 h 307"/>
                  <a:gd name="T48" fmla="*/ 301 w 751"/>
                  <a:gd name="T49" fmla="*/ 140 h 307"/>
                  <a:gd name="T50" fmla="*/ 391 w 751"/>
                  <a:gd name="T51" fmla="*/ 149 h 307"/>
                  <a:gd name="T52" fmla="*/ 398 w 751"/>
                  <a:gd name="T53" fmla="*/ 149 h 307"/>
                  <a:gd name="T54" fmla="*/ 488 w 751"/>
                  <a:gd name="T55" fmla="*/ 150 h 307"/>
                  <a:gd name="T56" fmla="*/ 492 w 751"/>
                  <a:gd name="T57" fmla="*/ 151 h 307"/>
                  <a:gd name="T58" fmla="*/ 523 w 751"/>
                  <a:gd name="T59" fmla="*/ 146 h 307"/>
                  <a:gd name="T60" fmla="*/ 544 w 751"/>
                  <a:gd name="T61" fmla="*/ 143 h 307"/>
                  <a:gd name="T62" fmla="*/ 547 w 751"/>
                  <a:gd name="T63" fmla="*/ 141 h 307"/>
                  <a:gd name="T64" fmla="*/ 625 w 751"/>
                  <a:gd name="T65" fmla="*/ 118 h 307"/>
                  <a:gd name="T66" fmla="*/ 358 w 751"/>
                  <a:gd name="T67" fmla="*/ 161 h 307"/>
                  <a:gd name="T68" fmla="*/ 296 w 751"/>
                  <a:gd name="T69" fmla="*/ 161 h 307"/>
                  <a:gd name="T70" fmla="*/ 292 w 751"/>
                  <a:gd name="T71" fmla="*/ 161 h 307"/>
                  <a:gd name="T72" fmla="*/ 214 w 751"/>
                  <a:gd name="T73" fmla="*/ 173 h 307"/>
                  <a:gd name="T74" fmla="*/ 108 w 751"/>
                  <a:gd name="T75" fmla="*/ 214 h 307"/>
                  <a:gd name="T76" fmla="*/ 102 w 751"/>
                  <a:gd name="T77" fmla="*/ 218 h 307"/>
                  <a:gd name="T78" fmla="*/ 11 w 751"/>
                  <a:gd name="T79" fmla="*/ 279 h 307"/>
                  <a:gd name="T80" fmla="*/ 36 w 751"/>
                  <a:gd name="T81" fmla="*/ 283 h 307"/>
                  <a:gd name="T82" fmla="*/ 60 w 751"/>
                  <a:gd name="T83" fmla="*/ 286 h 307"/>
                  <a:gd name="T84" fmla="*/ 78 w 751"/>
                  <a:gd name="T85" fmla="*/ 288 h 307"/>
                  <a:gd name="T86" fmla="*/ 235 w 751"/>
                  <a:gd name="T87" fmla="*/ 302 h 307"/>
                  <a:gd name="T88" fmla="*/ 368 w 751"/>
                  <a:gd name="T89" fmla="*/ 306 h 307"/>
                  <a:gd name="T90" fmla="*/ 373 w 751"/>
                  <a:gd name="T91" fmla="*/ 305 h 307"/>
                  <a:gd name="T92" fmla="*/ 494 w 751"/>
                  <a:gd name="T93" fmla="*/ 287 h 307"/>
                  <a:gd name="T94" fmla="*/ 614 w 751"/>
                  <a:gd name="T95" fmla="*/ 227 h 307"/>
                  <a:gd name="T96" fmla="*/ 617 w 751"/>
                  <a:gd name="T97" fmla="*/ 224 h 307"/>
                  <a:gd name="T98" fmla="*/ 676 w 751"/>
                  <a:gd name="T99" fmla="*/ 169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51" h="307">
                    <a:moveTo>
                      <a:pt x="676" y="169"/>
                    </a:moveTo>
                    <a:cubicBezTo>
                      <a:pt x="679" y="165"/>
                      <a:pt x="683" y="161"/>
                      <a:pt x="686" y="157"/>
                    </a:cubicBezTo>
                    <a:cubicBezTo>
                      <a:pt x="698" y="142"/>
                      <a:pt x="708" y="127"/>
                      <a:pt x="718" y="111"/>
                    </a:cubicBezTo>
                    <a:cubicBezTo>
                      <a:pt x="731" y="87"/>
                      <a:pt x="742" y="64"/>
                      <a:pt x="751" y="38"/>
                    </a:cubicBezTo>
                    <a:cubicBezTo>
                      <a:pt x="721" y="32"/>
                      <a:pt x="692" y="28"/>
                      <a:pt x="660" y="24"/>
                    </a:cubicBezTo>
                    <a:cubicBezTo>
                      <a:pt x="613" y="19"/>
                      <a:pt x="569" y="15"/>
                      <a:pt x="522" y="10"/>
                    </a:cubicBezTo>
                    <a:cubicBezTo>
                      <a:pt x="461" y="5"/>
                      <a:pt x="405" y="0"/>
                      <a:pt x="344" y="3"/>
                    </a:cubicBezTo>
                    <a:cubicBezTo>
                      <a:pt x="343" y="3"/>
                      <a:pt x="342" y="4"/>
                      <a:pt x="341" y="4"/>
                    </a:cubicBezTo>
                    <a:cubicBezTo>
                      <a:pt x="334" y="4"/>
                      <a:pt x="327" y="5"/>
                      <a:pt x="319" y="5"/>
                    </a:cubicBezTo>
                    <a:cubicBezTo>
                      <a:pt x="312" y="6"/>
                      <a:pt x="304" y="7"/>
                      <a:pt x="297" y="8"/>
                    </a:cubicBezTo>
                    <a:cubicBezTo>
                      <a:pt x="288" y="10"/>
                      <a:pt x="279" y="11"/>
                      <a:pt x="271" y="13"/>
                    </a:cubicBezTo>
                    <a:cubicBezTo>
                      <a:pt x="269" y="14"/>
                      <a:pt x="267" y="15"/>
                      <a:pt x="265" y="15"/>
                    </a:cubicBezTo>
                    <a:cubicBezTo>
                      <a:pt x="255" y="17"/>
                      <a:pt x="247" y="19"/>
                      <a:pt x="239" y="22"/>
                    </a:cubicBezTo>
                    <a:cubicBezTo>
                      <a:pt x="231" y="26"/>
                      <a:pt x="223" y="26"/>
                      <a:pt x="216" y="30"/>
                    </a:cubicBezTo>
                    <a:cubicBezTo>
                      <a:pt x="209" y="33"/>
                      <a:pt x="203" y="36"/>
                      <a:pt x="196" y="38"/>
                    </a:cubicBezTo>
                    <a:cubicBezTo>
                      <a:pt x="182" y="44"/>
                      <a:pt x="169" y="52"/>
                      <a:pt x="155" y="60"/>
                    </a:cubicBezTo>
                    <a:cubicBezTo>
                      <a:pt x="139" y="70"/>
                      <a:pt x="126" y="80"/>
                      <a:pt x="111" y="91"/>
                    </a:cubicBezTo>
                    <a:cubicBezTo>
                      <a:pt x="90" y="109"/>
                      <a:pt x="72" y="127"/>
                      <a:pt x="55" y="149"/>
                    </a:cubicBezTo>
                    <a:cubicBezTo>
                      <a:pt x="49" y="156"/>
                      <a:pt x="44" y="163"/>
                      <a:pt x="39" y="170"/>
                    </a:cubicBezTo>
                    <a:cubicBezTo>
                      <a:pt x="38" y="171"/>
                      <a:pt x="38" y="173"/>
                      <a:pt x="37" y="174"/>
                    </a:cubicBezTo>
                    <a:cubicBezTo>
                      <a:pt x="22" y="195"/>
                      <a:pt x="11" y="218"/>
                      <a:pt x="0" y="241"/>
                    </a:cubicBezTo>
                    <a:cubicBezTo>
                      <a:pt x="41" y="210"/>
                      <a:pt x="87" y="186"/>
                      <a:pt x="136" y="168"/>
                    </a:cubicBezTo>
                    <a:cubicBezTo>
                      <a:pt x="141" y="166"/>
                      <a:pt x="146" y="164"/>
                      <a:pt x="150" y="163"/>
                    </a:cubicBezTo>
                    <a:cubicBezTo>
                      <a:pt x="183" y="153"/>
                      <a:pt x="214" y="147"/>
                      <a:pt x="248" y="143"/>
                    </a:cubicBezTo>
                    <a:cubicBezTo>
                      <a:pt x="266" y="141"/>
                      <a:pt x="283" y="140"/>
                      <a:pt x="301" y="140"/>
                    </a:cubicBezTo>
                    <a:cubicBezTo>
                      <a:pt x="331" y="140"/>
                      <a:pt x="359" y="144"/>
                      <a:pt x="391" y="149"/>
                    </a:cubicBezTo>
                    <a:cubicBezTo>
                      <a:pt x="394" y="150"/>
                      <a:pt x="396" y="149"/>
                      <a:pt x="398" y="149"/>
                    </a:cubicBezTo>
                    <a:cubicBezTo>
                      <a:pt x="429" y="153"/>
                      <a:pt x="457" y="154"/>
                      <a:pt x="488" y="150"/>
                    </a:cubicBezTo>
                    <a:cubicBezTo>
                      <a:pt x="489" y="150"/>
                      <a:pt x="491" y="151"/>
                      <a:pt x="492" y="151"/>
                    </a:cubicBezTo>
                    <a:cubicBezTo>
                      <a:pt x="503" y="150"/>
                      <a:pt x="512" y="148"/>
                      <a:pt x="523" y="146"/>
                    </a:cubicBezTo>
                    <a:cubicBezTo>
                      <a:pt x="530" y="145"/>
                      <a:pt x="537" y="144"/>
                      <a:pt x="544" y="143"/>
                    </a:cubicBezTo>
                    <a:cubicBezTo>
                      <a:pt x="545" y="142"/>
                      <a:pt x="546" y="142"/>
                      <a:pt x="547" y="141"/>
                    </a:cubicBezTo>
                    <a:cubicBezTo>
                      <a:pt x="575" y="135"/>
                      <a:pt x="600" y="128"/>
                      <a:pt x="625" y="118"/>
                    </a:cubicBezTo>
                    <a:cubicBezTo>
                      <a:pt x="543" y="156"/>
                      <a:pt x="449" y="172"/>
                      <a:pt x="358" y="161"/>
                    </a:cubicBezTo>
                    <a:cubicBezTo>
                      <a:pt x="338" y="161"/>
                      <a:pt x="317" y="159"/>
                      <a:pt x="296" y="161"/>
                    </a:cubicBezTo>
                    <a:cubicBezTo>
                      <a:pt x="295" y="161"/>
                      <a:pt x="293" y="161"/>
                      <a:pt x="292" y="161"/>
                    </a:cubicBezTo>
                    <a:cubicBezTo>
                      <a:pt x="265" y="163"/>
                      <a:pt x="240" y="167"/>
                      <a:pt x="214" y="173"/>
                    </a:cubicBezTo>
                    <a:cubicBezTo>
                      <a:pt x="176" y="183"/>
                      <a:pt x="142" y="197"/>
                      <a:pt x="108" y="214"/>
                    </a:cubicBezTo>
                    <a:cubicBezTo>
                      <a:pt x="106" y="215"/>
                      <a:pt x="104" y="217"/>
                      <a:pt x="102" y="218"/>
                    </a:cubicBezTo>
                    <a:cubicBezTo>
                      <a:pt x="68" y="235"/>
                      <a:pt x="40" y="256"/>
                      <a:pt x="11" y="279"/>
                    </a:cubicBezTo>
                    <a:cubicBezTo>
                      <a:pt x="20" y="282"/>
                      <a:pt x="27" y="281"/>
                      <a:pt x="36" y="283"/>
                    </a:cubicBezTo>
                    <a:cubicBezTo>
                      <a:pt x="44" y="284"/>
                      <a:pt x="52" y="285"/>
                      <a:pt x="60" y="286"/>
                    </a:cubicBezTo>
                    <a:cubicBezTo>
                      <a:pt x="66" y="286"/>
                      <a:pt x="72" y="287"/>
                      <a:pt x="78" y="288"/>
                    </a:cubicBezTo>
                    <a:cubicBezTo>
                      <a:pt x="132" y="294"/>
                      <a:pt x="181" y="298"/>
                      <a:pt x="235" y="302"/>
                    </a:cubicBezTo>
                    <a:cubicBezTo>
                      <a:pt x="280" y="304"/>
                      <a:pt x="322" y="307"/>
                      <a:pt x="368" y="306"/>
                    </a:cubicBezTo>
                    <a:cubicBezTo>
                      <a:pt x="369" y="306"/>
                      <a:pt x="371" y="305"/>
                      <a:pt x="373" y="305"/>
                    </a:cubicBezTo>
                    <a:cubicBezTo>
                      <a:pt x="415" y="304"/>
                      <a:pt x="454" y="298"/>
                      <a:pt x="494" y="287"/>
                    </a:cubicBezTo>
                    <a:cubicBezTo>
                      <a:pt x="538" y="274"/>
                      <a:pt x="576" y="254"/>
                      <a:pt x="614" y="227"/>
                    </a:cubicBezTo>
                    <a:cubicBezTo>
                      <a:pt x="615" y="226"/>
                      <a:pt x="616" y="225"/>
                      <a:pt x="617" y="224"/>
                    </a:cubicBezTo>
                    <a:cubicBezTo>
                      <a:pt x="639" y="208"/>
                      <a:pt x="658" y="189"/>
                      <a:pt x="676" y="16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87" name="Freeform 66"/>
              <p:cNvSpPr/>
              <p:nvPr/>
            </p:nvSpPr>
            <p:spPr bwMode="auto">
              <a:xfrm>
                <a:off x="7811324" y="1683540"/>
                <a:ext cx="127280" cy="403657"/>
              </a:xfrm>
              <a:custGeom>
                <a:avLst/>
                <a:gdLst>
                  <a:gd name="T0" fmla="*/ 166 w 166"/>
                  <a:gd name="T1" fmla="*/ 0 h 519"/>
                  <a:gd name="T2" fmla="*/ 125 w 166"/>
                  <a:gd name="T3" fmla="*/ 226 h 519"/>
                  <a:gd name="T4" fmla="*/ 124 w 166"/>
                  <a:gd name="T5" fmla="*/ 279 h 519"/>
                  <a:gd name="T6" fmla="*/ 124 w 166"/>
                  <a:gd name="T7" fmla="*/ 282 h 519"/>
                  <a:gd name="T8" fmla="*/ 112 w 166"/>
                  <a:gd name="T9" fmla="*/ 349 h 519"/>
                  <a:gd name="T10" fmla="*/ 77 w 166"/>
                  <a:gd name="T11" fmla="*/ 438 h 519"/>
                  <a:gd name="T12" fmla="*/ 73 w 166"/>
                  <a:gd name="T13" fmla="*/ 443 h 519"/>
                  <a:gd name="T14" fmla="*/ 20 w 166"/>
                  <a:gd name="T15" fmla="*/ 519 h 519"/>
                  <a:gd name="T16" fmla="*/ 17 w 166"/>
                  <a:gd name="T17" fmla="*/ 498 h 519"/>
                  <a:gd name="T18" fmla="*/ 15 w 166"/>
                  <a:gd name="T19" fmla="*/ 478 h 519"/>
                  <a:gd name="T20" fmla="*/ 13 w 166"/>
                  <a:gd name="T21" fmla="*/ 462 h 519"/>
                  <a:gd name="T22" fmla="*/ 3 w 166"/>
                  <a:gd name="T23" fmla="*/ 329 h 519"/>
                  <a:gd name="T24" fmla="*/ 2 w 166"/>
                  <a:gd name="T25" fmla="*/ 216 h 519"/>
                  <a:gd name="T26" fmla="*/ 3 w 166"/>
                  <a:gd name="T27" fmla="*/ 211 h 519"/>
                  <a:gd name="T28" fmla="*/ 20 w 166"/>
                  <a:gd name="T29" fmla="*/ 109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6" h="519">
                    <a:moveTo>
                      <a:pt x="166" y="0"/>
                    </a:moveTo>
                    <a:cubicBezTo>
                      <a:pt x="132" y="69"/>
                      <a:pt x="117" y="149"/>
                      <a:pt x="125" y="226"/>
                    </a:cubicBezTo>
                    <a:cubicBezTo>
                      <a:pt x="125" y="244"/>
                      <a:pt x="126" y="261"/>
                      <a:pt x="124" y="279"/>
                    </a:cubicBezTo>
                    <a:cubicBezTo>
                      <a:pt x="124" y="280"/>
                      <a:pt x="124" y="281"/>
                      <a:pt x="124" y="282"/>
                    </a:cubicBezTo>
                    <a:cubicBezTo>
                      <a:pt x="122" y="306"/>
                      <a:pt x="118" y="326"/>
                      <a:pt x="112" y="349"/>
                    </a:cubicBezTo>
                    <a:cubicBezTo>
                      <a:pt x="104" y="381"/>
                      <a:pt x="92" y="409"/>
                      <a:pt x="77" y="438"/>
                    </a:cubicBezTo>
                    <a:cubicBezTo>
                      <a:pt x="76" y="440"/>
                      <a:pt x="74" y="442"/>
                      <a:pt x="73" y="443"/>
                    </a:cubicBezTo>
                    <a:cubicBezTo>
                      <a:pt x="58" y="471"/>
                      <a:pt x="40" y="496"/>
                      <a:pt x="20" y="519"/>
                    </a:cubicBezTo>
                    <a:cubicBezTo>
                      <a:pt x="17" y="512"/>
                      <a:pt x="18" y="506"/>
                      <a:pt x="17" y="498"/>
                    </a:cubicBezTo>
                    <a:cubicBezTo>
                      <a:pt x="16" y="492"/>
                      <a:pt x="15" y="485"/>
                      <a:pt x="15" y="478"/>
                    </a:cubicBezTo>
                    <a:cubicBezTo>
                      <a:pt x="14" y="473"/>
                      <a:pt x="14" y="468"/>
                      <a:pt x="13" y="462"/>
                    </a:cubicBezTo>
                    <a:cubicBezTo>
                      <a:pt x="9" y="417"/>
                      <a:pt x="6" y="374"/>
                      <a:pt x="3" y="329"/>
                    </a:cubicBezTo>
                    <a:cubicBezTo>
                      <a:pt x="2" y="290"/>
                      <a:pt x="0" y="254"/>
                      <a:pt x="2" y="216"/>
                    </a:cubicBezTo>
                    <a:cubicBezTo>
                      <a:pt x="2" y="214"/>
                      <a:pt x="3" y="213"/>
                      <a:pt x="3" y="211"/>
                    </a:cubicBezTo>
                    <a:cubicBezTo>
                      <a:pt x="4" y="176"/>
                      <a:pt x="10" y="143"/>
                      <a:pt x="20" y="10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88" name="Freeform 67"/>
              <p:cNvSpPr/>
              <p:nvPr/>
            </p:nvSpPr>
            <p:spPr bwMode="auto">
              <a:xfrm>
                <a:off x="7851394" y="1753012"/>
                <a:ext cx="161455" cy="341371"/>
              </a:xfrm>
              <a:custGeom>
                <a:avLst/>
                <a:gdLst>
                  <a:gd name="T0" fmla="*/ 204 w 211"/>
                  <a:gd name="T1" fmla="*/ 0 h 440"/>
                  <a:gd name="T2" fmla="*/ 207 w 211"/>
                  <a:gd name="T3" fmla="*/ 151 h 440"/>
                  <a:gd name="T4" fmla="*/ 206 w 211"/>
                  <a:gd name="T5" fmla="*/ 154 h 440"/>
                  <a:gd name="T6" fmla="*/ 205 w 211"/>
                  <a:gd name="T7" fmla="*/ 173 h 440"/>
                  <a:gd name="T8" fmla="*/ 202 w 211"/>
                  <a:gd name="T9" fmla="*/ 192 h 440"/>
                  <a:gd name="T10" fmla="*/ 198 w 211"/>
                  <a:gd name="T11" fmla="*/ 213 h 440"/>
                  <a:gd name="T12" fmla="*/ 195 w 211"/>
                  <a:gd name="T13" fmla="*/ 219 h 440"/>
                  <a:gd name="T14" fmla="*/ 189 w 211"/>
                  <a:gd name="T15" fmla="*/ 241 h 440"/>
                  <a:gd name="T16" fmla="*/ 182 w 211"/>
                  <a:gd name="T17" fmla="*/ 260 h 440"/>
                  <a:gd name="T18" fmla="*/ 175 w 211"/>
                  <a:gd name="T19" fmla="*/ 276 h 440"/>
                  <a:gd name="T20" fmla="*/ 156 w 211"/>
                  <a:gd name="T21" fmla="*/ 311 h 440"/>
                  <a:gd name="T22" fmla="*/ 129 w 211"/>
                  <a:gd name="T23" fmla="*/ 348 h 440"/>
                  <a:gd name="T24" fmla="*/ 79 w 211"/>
                  <a:gd name="T25" fmla="*/ 395 h 440"/>
                  <a:gd name="T26" fmla="*/ 60 w 211"/>
                  <a:gd name="T27" fmla="*/ 408 h 440"/>
                  <a:gd name="T28" fmla="*/ 57 w 211"/>
                  <a:gd name="T29" fmla="*/ 410 h 440"/>
                  <a:gd name="T30" fmla="*/ 0 w 211"/>
                  <a:gd name="T31" fmla="*/ 440 h 440"/>
                  <a:gd name="T32" fmla="*/ 64 w 211"/>
                  <a:gd name="T33" fmla="*/ 326 h 440"/>
                  <a:gd name="T34" fmla="*/ 68 w 211"/>
                  <a:gd name="T35" fmla="*/ 314 h 440"/>
                  <a:gd name="T36" fmla="*/ 87 w 211"/>
                  <a:gd name="T37" fmla="*/ 231 h 440"/>
                  <a:gd name="T38" fmla="*/ 90 w 211"/>
                  <a:gd name="T39" fmla="*/ 186 h 440"/>
                  <a:gd name="T40" fmla="*/ 84 w 211"/>
                  <a:gd name="T41" fmla="*/ 109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1" h="440">
                    <a:moveTo>
                      <a:pt x="204" y="0"/>
                    </a:moveTo>
                    <a:cubicBezTo>
                      <a:pt x="207" y="52"/>
                      <a:pt x="211" y="99"/>
                      <a:pt x="207" y="151"/>
                    </a:cubicBezTo>
                    <a:cubicBezTo>
                      <a:pt x="207" y="152"/>
                      <a:pt x="207" y="153"/>
                      <a:pt x="206" y="154"/>
                    </a:cubicBezTo>
                    <a:cubicBezTo>
                      <a:pt x="206" y="160"/>
                      <a:pt x="206" y="166"/>
                      <a:pt x="205" y="173"/>
                    </a:cubicBezTo>
                    <a:cubicBezTo>
                      <a:pt x="204" y="179"/>
                      <a:pt x="203" y="185"/>
                      <a:pt x="202" y="192"/>
                    </a:cubicBezTo>
                    <a:cubicBezTo>
                      <a:pt x="200" y="199"/>
                      <a:pt x="200" y="206"/>
                      <a:pt x="198" y="213"/>
                    </a:cubicBezTo>
                    <a:cubicBezTo>
                      <a:pt x="197" y="215"/>
                      <a:pt x="196" y="217"/>
                      <a:pt x="195" y="219"/>
                    </a:cubicBezTo>
                    <a:cubicBezTo>
                      <a:pt x="194" y="227"/>
                      <a:pt x="192" y="234"/>
                      <a:pt x="189" y="241"/>
                    </a:cubicBezTo>
                    <a:cubicBezTo>
                      <a:pt x="186" y="247"/>
                      <a:pt x="185" y="254"/>
                      <a:pt x="182" y="260"/>
                    </a:cubicBezTo>
                    <a:cubicBezTo>
                      <a:pt x="179" y="265"/>
                      <a:pt x="177" y="271"/>
                      <a:pt x="175" y="276"/>
                    </a:cubicBezTo>
                    <a:cubicBezTo>
                      <a:pt x="170" y="289"/>
                      <a:pt x="163" y="299"/>
                      <a:pt x="156" y="311"/>
                    </a:cubicBezTo>
                    <a:cubicBezTo>
                      <a:pt x="147" y="325"/>
                      <a:pt x="138" y="336"/>
                      <a:pt x="129" y="348"/>
                    </a:cubicBezTo>
                    <a:cubicBezTo>
                      <a:pt x="113" y="366"/>
                      <a:pt x="98" y="381"/>
                      <a:pt x="79" y="395"/>
                    </a:cubicBezTo>
                    <a:cubicBezTo>
                      <a:pt x="73" y="400"/>
                      <a:pt x="67" y="404"/>
                      <a:pt x="60" y="408"/>
                    </a:cubicBezTo>
                    <a:cubicBezTo>
                      <a:pt x="59" y="409"/>
                      <a:pt x="58" y="409"/>
                      <a:pt x="57" y="410"/>
                    </a:cubicBezTo>
                    <a:cubicBezTo>
                      <a:pt x="39" y="423"/>
                      <a:pt x="20" y="432"/>
                      <a:pt x="0" y="440"/>
                    </a:cubicBezTo>
                    <a:cubicBezTo>
                      <a:pt x="27" y="406"/>
                      <a:pt x="48" y="367"/>
                      <a:pt x="64" y="326"/>
                    </a:cubicBezTo>
                    <a:cubicBezTo>
                      <a:pt x="65" y="322"/>
                      <a:pt x="67" y="318"/>
                      <a:pt x="68" y="314"/>
                    </a:cubicBezTo>
                    <a:cubicBezTo>
                      <a:pt x="77" y="287"/>
                      <a:pt x="83" y="260"/>
                      <a:pt x="87" y="231"/>
                    </a:cubicBezTo>
                    <a:cubicBezTo>
                      <a:pt x="89" y="216"/>
                      <a:pt x="90" y="202"/>
                      <a:pt x="90" y="186"/>
                    </a:cubicBezTo>
                    <a:cubicBezTo>
                      <a:pt x="90" y="160"/>
                      <a:pt x="88" y="136"/>
                      <a:pt x="84" y="10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89" name="Freeform 68"/>
              <p:cNvSpPr>
                <a:spLocks noEditPoints="1"/>
              </p:cNvSpPr>
              <p:nvPr/>
            </p:nvSpPr>
            <p:spPr bwMode="auto">
              <a:xfrm>
                <a:off x="4631698" y="2428566"/>
                <a:ext cx="2896783" cy="4429434"/>
              </a:xfrm>
              <a:custGeom>
                <a:avLst/>
                <a:gdLst>
                  <a:gd name="T0" fmla="*/ 2245 w 3788"/>
                  <a:gd name="T1" fmla="*/ 2644 h 5698"/>
                  <a:gd name="T2" fmla="*/ 2245 w 3788"/>
                  <a:gd name="T3" fmla="*/ 2644 h 5698"/>
                  <a:gd name="T4" fmla="*/ 2245 w 3788"/>
                  <a:gd name="T5" fmla="*/ 2644 h 5698"/>
                  <a:gd name="T6" fmla="*/ 2245 w 3788"/>
                  <a:gd name="T7" fmla="*/ 2644 h 5698"/>
                  <a:gd name="T8" fmla="*/ 3788 w 3788"/>
                  <a:gd name="T9" fmla="*/ 0 h 5698"/>
                  <a:gd name="T10" fmla="*/ 3703 w 3788"/>
                  <a:gd name="T11" fmla="*/ 54 h 5698"/>
                  <a:gd name="T12" fmla="*/ 3619 w 3788"/>
                  <a:gd name="T13" fmla="*/ 111 h 5698"/>
                  <a:gd name="T14" fmla="*/ 3453 w 3788"/>
                  <a:gd name="T15" fmla="*/ 229 h 5698"/>
                  <a:gd name="T16" fmla="*/ 3133 w 3788"/>
                  <a:gd name="T17" fmla="*/ 479 h 5698"/>
                  <a:gd name="T18" fmla="*/ 2532 w 3788"/>
                  <a:gd name="T19" fmla="*/ 1042 h 5698"/>
                  <a:gd name="T20" fmla="*/ 2258 w 3788"/>
                  <a:gd name="T21" fmla="*/ 1356 h 5698"/>
                  <a:gd name="T22" fmla="*/ 2007 w 3788"/>
                  <a:gd name="T23" fmla="*/ 1698 h 5698"/>
                  <a:gd name="T24" fmla="*/ 1915 w 3788"/>
                  <a:gd name="T25" fmla="*/ 1840 h 5698"/>
                  <a:gd name="T26" fmla="*/ 1806 w 3788"/>
                  <a:gd name="T27" fmla="*/ 1674 h 5698"/>
                  <a:gd name="T28" fmla="*/ 1550 w 3788"/>
                  <a:gd name="T29" fmla="*/ 1338 h 5698"/>
                  <a:gd name="T30" fmla="*/ 1271 w 3788"/>
                  <a:gd name="T31" fmla="*/ 1028 h 5698"/>
                  <a:gd name="T32" fmla="*/ 663 w 3788"/>
                  <a:gd name="T33" fmla="*/ 476 h 5698"/>
                  <a:gd name="T34" fmla="*/ 338 w 3788"/>
                  <a:gd name="T35" fmla="*/ 230 h 5698"/>
                  <a:gd name="T36" fmla="*/ 171 w 3788"/>
                  <a:gd name="T37" fmla="*/ 115 h 5698"/>
                  <a:gd name="T38" fmla="*/ 86 w 3788"/>
                  <a:gd name="T39" fmla="*/ 60 h 5698"/>
                  <a:gd name="T40" fmla="*/ 0 w 3788"/>
                  <a:gd name="T41" fmla="*/ 7 h 5698"/>
                  <a:gd name="T42" fmla="*/ 74 w 3788"/>
                  <a:gd name="T43" fmla="*/ 76 h 5698"/>
                  <a:gd name="T44" fmla="*/ 146 w 3788"/>
                  <a:gd name="T45" fmla="*/ 146 h 5698"/>
                  <a:gd name="T46" fmla="*/ 286 w 3788"/>
                  <a:gd name="T47" fmla="*/ 290 h 5698"/>
                  <a:gd name="T48" fmla="*/ 552 w 3788"/>
                  <a:gd name="T49" fmla="*/ 589 h 5698"/>
                  <a:gd name="T50" fmla="*/ 1024 w 3788"/>
                  <a:gd name="T51" fmla="*/ 1226 h 5698"/>
                  <a:gd name="T52" fmla="*/ 1391 w 3788"/>
                  <a:gd name="T53" fmla="*/ 1907 h 5698"/>
                  <a:gd name="T54" fmla="*/ 1607 w 3788"/>
                  <a:gd name="T55" fmla="*/ 2849 h 5698"/>
                  <a:gd name="T56" fmla="*/ 1917 w 3788"/>
                  <a:gd name="T57" fmla="*/ 5698 h 5698"/>
                  <a:gd name="T58" fmla="*/ 1934 w 3788"/>
                  <a:gd name="T59" fmla="*/ 5698 h 5698"/>
                  <a:gd name="T60" fmla="*/ 2239 w 3788"/>
                  <a:gd name="T61" fmla="*/ 2883 h 5698"/>
                  <a:gd name="T62" fmla="*/ 2444 w 3788"/>
                  <a:gd name="T63" fmla="*/ 1932 h 5698"/>
                  <a:gd name="T64" fmla="*/ 2795 w 3788"/>
                  <a:gd name="T65" fmla="*/ 1243 h 5698"/>
                  <a:gd name="T66" fmla="*/ 3250 w 3788"/>
                  <a:gd name="T67" fmla="*/ 595 h 5698"/>
                  <a:gd name="T68" fmla="*/ 3509 w 3788"/>
                  <a:gd name="T69" fmla="*/ 290 h 5698"/>
                  <a:gd name="T70" fmla="*/ 3646 w 3788"/>
                  <a:gd name="T71" fmla="*/ 142 h 5698"/>
                  <a:gd name="T72" fmla="*/ 3716 w 3788"/>
                  <a:gd name="T73" fmla="*/ 70 h 5698"/>
                  <a:gd name="T74" fmla="*/ 3788 w 3788"/>
                  <a:gd name="T75" fmla="*/ 0 h 5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788" h="5698">
                    <a:moveTo>
                      <a:pt x="2245" y="2644"/>
                    </a:moveTo>
                    <a:cubicBezTo>
                      <a:pt x="2245" y="2644"/>
                      <a:pt x="2245" y="2644"/>
                      <a:pt x="2245" y="2644"/>
                    </a:cubicBezTo>
                    <a:cubicBezTo>
                      <a:pt x="2245" y="2644"/>
                      <a:pt x="2245" y="2644"/>
                      <a:pt x="2245" y="2644"/>
                    </a:cubicBezTo>
                    <a:cubicBezTo>
                      <a:pt x="2245" y="2644"/>
                      <a:pt x="2245" y="2644"/>
                      <a:pt x="2245" y="2644"/>
                    </a:cubicBezTo>
                    <a:moveTo>
                      <a:pt x="3788" y="0"/>
                    </a:moveTo>
                    <a:cubicBezTo>
                      <a:pt x="3759" y="18"/>
                      <a:pt x="3731" y="36"/>
                      <a:pt x="3703" y="54"/>
                    </a:cubicBezTo>
                    <a:cubicBezTo>
                      <a:pt x="3675" y="73"/>
                      <a:pt x="3647" y="92"/>
                      <a:pt x="3619" y="111"/>
                    </a:cubicBezTo>
                    <a:cubicBezTo>
                      <a:pt x="3563" y="149"/>
                      <a:pt x="3508" y="189"/>
                      <a:pt x="3453" y="229"/>
                    </a:cubicBezTo>
                    <a:cubicBezTo>
                      <a:pt x="3344" y="309"/>
                      <a:pt x="3237" y="393"/>
                      <a:pt x="3133" y="479"/>
                    </a:cubicBezTo>
                    <a:cubicBezTo>
                      <a:pt x="2923" y="653"/>
                      <a:pt x="2722" y="840"/>
                      <a:pt x="2532" y="1042"/>
                    </a:cubicBezTo>
                    <a:cubicBezTo>
                      <a:pt x="2437" y="1143"/>
                      <a:pt x="2346" y="1247"/>
                      <a:pt x="2258" y="1356"/>
                    </a:cubicBezTo>
                    <a:cubicBezTo>
                      <a:pt x="2170" y="1466"/>
                      <a:pt x="2086" y="1579"/>
                      <a:pt x="2007" y="1698"/>
                    </a:cubicBezTo>
                    <a:cubicBezTo>
                      <a:pt x="1975" y="1744"/>
                      <a:pt x="1945" y="1792"/>
                      <a:pt x="1915" y="1840"/>
                    </a:cubicBezTo>
                    <a:cubicBezTo>
                      <a:pt x="1880" y="1784"/>
                      <a:pt x="1844" y="1728"/>
                      <a:pt x="1806" y="1674"/>
                    </a:cubicBezTo>
                    <a:cubicBezTo>
                      <a:pt x="1725" y="1557"/>
                      <a:pt x="1640" y="1445"/>
                      <a:pt x="1550" y="1338"/>
                    </a:cubicBezTo>
                    <a:cubicBezTo>
                      <a:pt x="1461" y="1230"/>
                      <a:pt x="1368" y="1127"/>
                      <a:pt x="1271" y="1028"/>
                    </a:cubicBezTo>
                    <a:cubicBezTo>
                      <a:pt x="1079" y="829"/>
                      <a:pt x="875" y="646"/>
                      <a:pt x="663" y="476"/>
                    </a:cubicBezTo>
                    <a:cubicBezTo>
                      <a:pt x="557" y="391"/>
                      <a:pt x="449" y="309"/>
                      <a:pt x="338" y="230"/>
                    </a:cubicBezTo>
                    <a:cubicBezTo>
                      <a:pt x="283" y="191"/>
                      <a:pt x="227" y="153"/>
                      <a:pt x="171" y="115"/>
                    </a:cubicBezTo>
                    <a:cubicBezTo>
                      <a:pt x="143" y="97"/>
                      <a:pt x="115" y="78"/>
                      <a:pt x="86" y="60"/>
                    </a:cubicBezTo>
                    <a:cubicBezTo>
                      <a:pt x="58" y="42"/>
                      <a:pt x="29" y="24"/>
                      <a:pt x="0" y="7"/>
                    </a:cubicBezTo>
                    <a:cubicBezTo>
                      <a:pt x="26" y="30"/>
                      <a:pt x="50" y="53"/>
                      <a:pt x="74" y="76"/>
                    </a:cubicBezTo>
                    <a:cubicBezTo>
                      <a:pt x="98" y="99"/>
                      <a:pt x="122" y="123"/>
                      <a:pt x="146" y="146"/>
                    </a:cubicBezTo>
                    <a:cubicBezTo>
                      <a:pt x="194" y="194"/>
                      <a:pt x="240" y="242"/>
                      <a:pt x="286" y="290"/>
                    </a:cubicBezTo>
                    <a:cubicBezTo>
                      <a:pt x="378" y="388"/>
                      <a:pt x="467" y="487"/>
                      <a:pt x="552" y="589"/>
                    </a:cubicBezTo>
                    <a:cubicBezTo>
                      <a:pt x="723" y="793"/>
                      <a:pt x="882" y="1006"/>
                      <a:pt x="1024" y="1226"/>
                    </a:cubicBezTo>
                    <a:cubicBezTo>
                      <a:pt x="1165" y="1446"/>
                      <a:pt x="1291" y="1674"/>
                      <a:pt x="1391" y="1907"/>
                    </a:cubicBezTo>
                    <a:cubicBezTo>
                      <a:pt x="1406" y="1942"/>
                      <a:pt x="1625" y="2368"/>
                      <a:pt x="1607" y="2849"/>
                    </a:cubicBezTo>
                    <a:cubicBezTo>
                      <a:pt x="1565" y="3969"/>
                      <a:pt x="1320" y="5698"/>
                      <a:pt x="1917" y="5698"/>
                    </a:cubicBezTo>
                    <a:cubicBezTo>
                      <a:pt x="1923" y="5698"/>
                      <a:pt x="1928" y="5698"/>
                      <a:pt x="1934" y="5698"/>
                    </a:cubicBezTo>
                    <a:cubicBezTo>
                      <a:pt x="2551" y="5666"/>
                      <a:pt x="2290" y="3985"/>
                      <a:pt x="2239" y="2883"/>
                    </a:cubicBezTo>
                    <a:cubicBezTo>
                      <a:pt x="2217" y="2412"/>
                      <a:pt x="2430" y="1967"/>
                      <a:pt x="2444" y="1932"/>
                    </a:cubicBezTo>
                    <a:cubicBezTo>
                      <a:pt x="2539" y="1697"/>
                      <a:pt x="2658" y="1466"/>
                      <a:pt x="2795" y="1243"/>
                    </a:cubicBezTo>
                    <a:cubicBezTo>
                      <a:pt x="2931" y="1020"/>
                      <a:pt x="3084" y="803"/>
                      <a:pt x="3250" y="595"/>
                    </a:cubicBezTo>
                    <a:cubicBezTo>
                      <a:pt x="3333" y="491"/>
                      <a:pt x="3420" y="390"/>
                      <a:pt x="3509" y="290"/>
                    </a:cubicBezTo>
                    <a:cubicBezTo>
                      <a:pt x="3554" y="240"/>
                      <a:pt x="3599" y="191"/>
                      <a:pt x="3646" y="142"/>
                    </a:cubicBezTo>
                    <a:cubicBezTo>
                      <a:pt x="3669" y="118"/>
                      <a:pt x="3692" y="94"/>
                      <a:pt x="3716" y="70"/>
                    </a:cubicBezTo>
                    <a:cubicBezTo>
                      <a:pt x="3740" y="47"/>
                      <a:pt x="3763" y="23"/>
                      <a:pt x="3788" y="0"/>
                    </a:cubicBezTo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90" name="Oval 69"/>
              <p:cNvSpPr>
                <a:spLocks noChangeArrowheads="1"/>
              </p:cNvSpPr>
              <p:nvPr/>
            </p:nvSpPr>
            <p:spPr bwMode="auto">
              <a:xfrm>
                <a:off x="5801961" y="2968770"/>
                <a:ext cx="586899" cy="595302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68580" tIns="34290" rIns="68580" bIns="3429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280746" y="1904807"/>
              <a:ext cx="9630507" cy="3990340"/>
              <a:chOff x="821835" y="1652683"/>
              <a:chExt cx="10572234" cy="4380537"/>
            </a:xfrm>
          </p:grpSpPr>
          <p:grpSp>
            <p:nvGrpSpPr>
              <p:cNvPr id="47" name="组合 46"/>
              <p:cNvGrpSpPr/>
              <p:nvPr/>
            </p:nvGrpSpPr>
            <p:grpSpPr>
              <a:xfrm>
                <a:off x="821835" y="1652683"/>
                <a:ext cx="3564537" cy="4322214"/>
                <a:chOff x="821835" y="1652683"/>
                <a:chExt cx="3564537" cy="4322214"/>
              </a:xfrm>
            </p:grpSpPr>
            <p:sp>
              <p:nvSpPr>
                <p:cNvPr id="58" name="Rounded Rectangle 31"/>
                <p:cNvSpPr/>
                <p:nvPr/>
              </p:nvSpPr>
              <p:spPr>
                <a:xfrm>
                  <a:off x="821835" y="1688415"/>
                  <a:ext cx="721040" cy="721040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2100" b="1" dirty="0">
                      <a:solidFill>
                        <a:schemeClr val="bg1"/>
                      </a:solidFill>
                      <a:cs typeface="+mn-ea"/>
                      <a:sym typeface="+mn-lt"/>
                    </a:rPr>
                    <a:t>01</a:t>
                  </a:r>
                </a:p>
              </p:txBody>
            </p:sp>
            <p:sp>
              <p:nvSpPr>
                <p:cNvPr id="59" name="TextBox 32"/>
                <p:cNvSpPr txBox="1"/>
                <p:nvPr/>
              </p:nvSpPr>
              <p:spPr>
                <a:xfrm>
                  <a:off x="1542875" y="1652683"/>
                  <a:ext cx="2076659" cy="203389"/>
                </a:xfrm>
                <a:prstGeom prst="rect">
                  <a:avLst/>
                </a:prstGeom>
                <a:noFill/>
              </p:spPr>
              <p:txBody>
                <a:bodyPr wrap="square" lIns="108000" tIns="0" rIns="0" bIns="0" rtlCol="0" anchor="ctr" anchorCtr="0">
                  <a:no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1600" b="1" dirty="0">
                      <a:solidFill>
                        <a:schemeClr val="accent1"/>
                      </a:solidFill>
                      <a:cs typeface="+mn-ea"/>
                      <a:sym typeface="+mn-lt"/>
                    </a:rPr>
                    <a:t>教学评一体化</a:t>
                  </a:r>
                </a:p>
              </p:txBody>
            </p:sp>
            <p:sp>
              <p:nvSpPr>
                <p:cNvPr id="60" name="TextBox 33"/>
                <p:cNvSpPr txBox="1"/>
                <p:nvPr/>
              </p:nvSpPr>
              <p:spPr>
                <a:xfrm>
                  <a:off x="1543804" y="2093084"/>
                  <a:ext cx="2842568" cy="791166"/>
                </a:xfrm>
                <a:prstGeom prst="rect">
                  <a:avLst/>
                </a:prstGeom>
                <a:noFill/>
              </p:spPr>
              <p:txBody>
                <a:bodyPr wrap="square" lIns="108000" tIns="0" rIns="0" bIns="0" rtlCol="0" anchor="ctr" anchorCtr="0">
                  <a:noAutofit/>
                </a:bodyPr>
                <a:lstStyle/>
                <a:p>
                  <a:pPr fontAlgn="auto">
                    <a:lnSpc>
                      <a:spcPts val="1370"/>
                    </a:lnSpc>
                  </a:pPr>
                  <a:r>
                    <a:rPr lang="zh-CN" altLang="en-US" sz="990" dirty="0">
                      <a:solidFill>
                        <a:sysClr val="windowText" lastClr="000000"/>
                      </a:solidFill>
                      <a:latin typeface="微软雅黑" pitchFamily="34" charset="-122"/>
                      <a:ea typeface="微软雅黑" pitchFamily="34" charset="-122"/>
                      <a:cs typeface="+mn-ea"/>
                      <a:sym typeface="+mn-lt"/>
                    </a:rPr>
                    <a:t>教师的教、学生的学与评价相一致、相融合。教、学、评共同指向学习目标。要设计合适的评价量规进行操作。</a:t>
                  </a:r>
                </a:p>
              </p:txBody>
            </p:sp>
            <p:sp>
              <p:nvSpPr>
                <p:cNvPr id="61" name="Rounded Rectangle 34"/>
                <p:cNvSpPr/>
                <p:nvPr/>
              </p:nvSpPr>
              <p:spPr>
                <a:xfrm>
                  <a:off x="821835" y="3238559"/>
                  <a:ext cx="721040" cy="721040"/>
                </a:xfrm>
                <a:prstGeom prst="ellipse">
                  <a:avLst/>
                </a:prstGeom>
                <a:solidFill>
                  <a:schemeClr val="accent3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2100" b="1" dirty="0">
                      <a:solidFill>
                        <a:schemeClr val="bg1"/>
                      </a:solidFill>
                      <a:cs typeface="+mn-ea"/>
                      <a:sym typeface="+mn-lt"/>
                    </a:rPr>
                    <a:t>03</a:t>
                  </a:r>
                </a:p>
              </p:txBody>
            </p:sp>
            <p:sp>
              <p:nvSpPr>
                <p:cNvPr id="62" name="TextBox 35"/>
                <p:cNvSpPr txBox="1"/>
                <p:nvPr/>
              </p:nvSpPr>
              <p:spPr>
                <a:xfrm>
                  <a:off x="1542875" y="3202827"/>
                  <a:ext cx="2076659" cy="203389"/>
                </a:xfrm>
                <a:prstGeom prst="rect">
                  <a:avLst/>
                </a:prstGeom>
                <a:noFill/>
              </p:spPr>
              <p:txBody>
                <a:bodyPr wrap="square" lIns="108000" tIns="0" rIns="0" bIns="0" rtlCol="0" anchor="ctr" anchorCtr="0">
                  <a:no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1600" b="1" dirty="0">
                      <a:solidFill>
                        <a:schemeClr val="accent3"/>
                      </a:solidFill>
                      <a:cs typeface="+mn-ea"/>
                      <a:sym typeface="+mn-lt"/>
                    </a:rPr>
                    <a:t>大概念教学</a:t>
                  </a:r>
                </a:p>
              </p:txBody>
            </p:sp>
            <p:sp>
              <p:nvSpPr>
                <p:cNvPr id="63" name="TextBox 36"/>
                <p:cNvSpPr txBox="1"/>
                <p:nvPr/>
              </p:nvSpPr>
              <p:spPr>
                <a:xfrm>
                  <a:off x="1523357" y="3633935"/>
                  <a:ext cx="2842568" cy="791166"/>
                </a:xfrm>
                <a:prstGeom prst="rect">
                  <a:avLst/>
                </a:prstGeom>
                <a:noFill/>
              </p:spPr>
              <p:txBody>
                <a:bodyPr wrap="square" lIns="108000" tIns="0" rIns="0" bIns="0" rtlCol="0" anchor="ctr" anchorCtr="0">
                  <a:noAutofit/>
                </a:bodyPr>
                <a:lstStyle/>
                <a:p>
                  <a:pPr fontAlgn="auto">
                    <a:lnSpc>
                      <a:spcPts val="1290"/>
                    </a:lnSpc>
                  </a:pPr>
                  <a:r>
                    <a:rPr lang="zh-CN" altLang="en-US" sz="990" dirty="0">
                      <a:latin typeface="微软雅黑" pitchFamily="34" charset="-122"/>
                      <a:ea typeface="微软雅黑" pitchFamily="34" charset="-122"/>
                      <a:cs typeface="微软雅黑" pitchFamily="34" charset="-122"/>
                      <a:sym typeface="+mn-lt"/>
                    </a:rPr>
                    <a:t>大概念是可以帮助学生养成自觉地从学科视角看问题的思维习惯，理解学科特性、本质的一种指导思想与学科观念。</a:t>
                  </a:r>
                  <a:endParaRPr lang="zh-CN" altLang="en-US" sz="990" dirty="0">
                    <a:solidFill>
                      <a:sysClr val="windowText" lastClr="000000"/>
                    </a:solidFill>
                    <a:latin typeface="微软雅黑" pitchFamily="34" charset="-122"/>
                    <a:ea typeface="微软雅黑" pitchFamily="34" charset="-122"/>
                    <a:cs typeface="微软雅黑" pitchFamily="34" charset="-122"/>
                    <a:sym typeface="+mn-lt"/>
                  </a:endParaRPr>
                </a:p>
              </p:txBody>
            </p:sp>
            <p:sp>
              <p:nvSpPr>
                <p:cNvPr id="64" name="Rounded Rectangle 37"/>
                <p:cNvSpPr/>
                <p:nvPr/>
              </p:nvSpPr>
              <p:spPr>
                <a:xfrm>
                  <a:off x="821835" y="4786498"/>
                  <a:ext cx="721040" cy="721040"/>
                </a:xfrm>
                <a:prstGeom prst="ellipse">
                  <a:avLst/>
                </a:prstGeom>
                <a:solidFill>
                  <a:schemeClr val="accent5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2100" b="1" dirty="0">
                      <a:solidFill>
                        <a:schemeClr val="bg1"/>
                      </a:solidFill>
                      <a:cs typeface="+mn-ea"/>
                      <a:sym typeface="+mn-lt"/>
                    </a:rPr>
                    <a:t>05</a:t>
                  </a:r>
                </a:p>
              </p:txBody>
            </p:sp>
            <p:sp>
              <p:nvSpPr>
                <p:cNvPr id="65" name="TextBox 38"/>
                <p:cNvSpPr txBox="1"/>
                <p:nvPr/>
              </p:nvSpPr>
              <p:spPr>
                <a:xfrm>
                  <a:off x="1542875" y="4750766"/>
                  <a:ext cx="2076659" cy="203389"/>
                </a:xfrm>
                <a:prstGeom prst="rect">
                  <a:avLst/>
                </a:prstGeom>
                <a:noFill/>
              </p:spPr>
              <p:txBody>
                <a:bodyPr wrap="square" lIns="108000" tIns="0" rIns="0" bIns="0" rtlCol="0" anchor="ctr" anchorCtr="0">
                  <a:no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1600" b="1" dirty="0">
                      <a:solidFill>
                        <a:schemeClr val="accent5"/>
                      </a:solidFill>
                      <a:cs typeface="+mn-ea"/>
                      <a:sym typeface="+mn-lt"/>
                    </a:rPr>
                    <a:t>逆向教学设计</a:t>
                  </a:r>
                </a:p>
              </p:txBody>
            </p:sp>
            <p:sp>
              <p:nvSpPr>
                <p:cNvPr id="66" name="TextBox 39"/>
                <p:cNvSpPr txBox="1"/>
                <p:nvPr/>
              </p:nvSpPr>
              <p:spPr>
                <a:xfrm>
                  <a:off x="1523356" y="5183731"/>
                  <a:ext cx="2842568" cy="791166"/>
                </a:xfrm>
                <a:prstGeom prst="rect">
                  <a:avLst/>
                </a:prstGeom>
                <a:noFill/>
              </p:spPr>
              <p:txBody>
                <a:bodyPr wrap="square" lIns="108000" tIns="0" rIns="0" bIns="0" rtlCol="0" anchor="ctr" anchorCtr="0">
                  <a:noAutofit/>
                </a:bodyPr>
                <a:lstStyle/>
                <a:p>
                  <a:pPr fontAlgn="auto">
                    <a:lnSpc>
                      <a:spcPts val="1290"/>
                    </a:lnSpc>
                  </a:pPr>
                  <a:r>
                    <a:rPr lang="zh-CN" altLang="en-US" sz="990" dirty="0">
                      <a:solidFill>
                        <a:sysClr val="windowText" lastClr="000000"/>
                      </a:solidFill>
                      <a:latin typeface="微软雅黑" pitchFamily="34" charset="-122"/>
                      <a:ea typeface="微软雅黑" pitchFamily="34" charset="-122"/>
                      <a:cs typeface="+mn-ea"/>
                      <a:sym typeface="+mn-lt"/>
                    </a:rPr>
                    <a:t>强调以终为始，将教学设计的三个环节：确定学习结果、评量学习设计、制订学习计划有机统一起来，实现教学评一致性。</a:t>
                  </a:r>
                </a:p>
              </p:txBody>
            </p:sp>
          </p:grpSp>
          <p:grpSp>
            <p:nvGrpSpPr>
              <p:cNvPr id="48" name="组合 47"/>
              <p:cNvGrpSpPr/>
              <p:nvPr/>
            </p:nvGrpSpPr>
            <p:grpSpPr>
              <a:xfrm>
                <a:off x="7767474" y="1652683"/>
                <a:ext cx="3626595" cy="4380537"/>
                <a:chOff x="7767474" y="1652683"/>
                <a:chExt cx="3626595" cy="4380537"/>
              </a:xfrm>
            </p:grpSpPr>
            <p:sp>
              <p:nvSpPr>
                <p:cNvPr id="49" name="Rounded Rectangle 40"/>
                <p:cNvSpPr/>
                <p:nvPr/>
              </p:nvSpPr>
              <p:spPr>
                <a:xfrm flipH="1">
                  <a:off x="10673029" y="1688415"/>
                  <a:ext cx="721040" cy="721040"/>
                </a:xfrm>
                <a:prstGeom prst="ellipse">
                  <a:avLst/>
                </a:prstGeom>
                <a:solidFill>
                  <a:schemeClr val="accent2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2100" b="1">
                      <a:solidFill>
                        <a:schemeClr val="bg1"/>
                      </a:solidFill>
                      <a:cs typeface="+mn-ea"/>
                      <a:sym typeface="+mn-lt"/>
                    </a:rPr>
                    <a:t>02</a:t>
                  </a:r>
                </a:p>
              </p:txBody>
            </p:sp>
            <p:sp>
              <p:nvSpPr>
                <p:cNvPr id="50" name="TextBox 41"/>
                <p:cNvSpPr txBox="1"/>
                <p:nvPr/>
              </p:nvSpPr>
              <p:spPr>
                <a:xfrm flipH="1">
                  <a:off x="8596370" y="1652683"/>
                  <a:ext cx="2076659" cy="203389"/>
                </a:xfrm>
                <a:prstGeom prst="rect">
                  <a:avLst/>
                </a:prstGeom>
                <a:noFill/>
              </p:spPr>
              <p:txBody>
                <a:bodyPr wrap="square" lIns="0" tIns="0" rIns="108000" bIns="0" rtlCol="0" anchor="ctr" anchorCtr="0">
                  <a:noAutofit/>
                </a:bodyPr>
                <a:lstStyle/>
                <a:p>
                  <a:pPr algn="r">
                    <a:lnSpc>
                      <a:spcPct val="150000"/>
                    </a:lnSpc>
                  </a:pPr>
                  <a:r>
                    <a:rPr lang="zh-CN" altLang="en-US" sz="1600" b="1" dirty="0">
                      <a:solidFill>
                        <a:schemeClr val="accent2"/>
                      </a:solidFill>
                      <a:cs typeface="+mn-ea"/>
                      <a:sym typeface="+mn-lt"/>
                    </a:rPr>
                    <a:t>深度学习</a:t>
                  </a:r>
                </a:p>
              </p:txBody>
            </p:sp>
            <p:sp>
              <p:nvSpPr>
                <p:cNvPr id="51" name="TextBox 42"/>
                <p:cNvSpPr txBox="1"/>
                <p:nvPr/>
              </p:nvSpPr>
              <p:spPr>
                <a:xfrm flipH="1">
                  <a:off x="7767474" y="2073728"/>
                  <a:ext cx="2875745" cy="790969"/>
                </a:xfrm>
                <a:prstGeom prst="rect">
                  <a:avLst/>
                </a:prstGeom>
                <a:noFill/>
              </p:spPr>
              <p:txBody>
                <a:bodyPr wrap="square" lIns="0" tIns="0" rIns="108000" bIns="0" rtlCol="0" anchor="ctr" anchorCtr="0">
                  <a:noAutofit/>
                </a:bodyPr>
                <a:lstStyle/>
                <a:p>
                  <a:pPr algn="r" fontAlgn="auto">
                    <a:lnSpc>
                      <a:spcPts val="1290"/>
                    </a:lnSpc>
                  </a:pPr>
                  <a:r>
                    <a:rPr lang="zh-CN" altLang="en-US" sz="990" dirty="0">
                      <a:solidFill>
                        <a:sysClr val="windowText" lastClr="000000"/>
                      </a:solidFill>
                      <a:latin typeface="微软雅黑" pitchFamily="34" charset="-122"/>
                      <a:ea typeface="微软雅黑" pitchFamily="34" charset="-122"/>
                      <a:cs typeface="+mn-ea"/>
                      <a:sym typeface="+mn-lt"/>
                    </a:rPr>
                    <a:t>在教师引领下，学生围绕着具有挑战性的学习主题，全身心积极参与、体验成功、获得发展的有意义的学习过程。</a:t>
                  </a:r>
                </a:p>
              </p:txBody>
            </p:sp>
            <p:sp>
              <p:nvSpPr>
                <p:cNvPr id="52" name="Rounded Rectangle 43"/>
                <p:cNvSpPr/>
                <p:nvPr/>
              </p:nvSpPr>
              <p:spPr>
                <a:xfrm flipH="1">
                  <a:off x="10673029" y="3238559"/>
                  <a:ext cx="721040" cy="721040"/>
                </a:xfrm>
                <a:prstGeom prst="ellipse">
                  <a:avLst/>
                </a:prstGeom>
                <a:solidFill>
                  <a:schemeClr val="accent4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2100" b="1" dirty="0">
                      <a:solidFill>
                        <a:schemeClr val="bg1"/>
                      </a:solidFill>
                      <a:cs typeface="+mn-ea"/>
                      <a:sym typeface="+mn-lt"/>
                    </a:rPr>
                    <a:t>04</a:t>
                  </a:r>
                </a:p>
              </p:txBody>
            </p:sp>
            <p:sp>
              <p:nvSpPr>
                <p:cNvPr id="53" name="TextBox 44"/>
                <p:cNvSpPr txBox="1"/>
                <p:nvPr/>
              </p:nvSpPr>
              <p:spPr>
                <a:xfrm flipH="1">
                  <a:off x="8503195" y="3202827"/>
                  <a:ext cx="2076659" cy="203389"/>
                </a:xfrm>
                <a:prstGeom prst="rect">
                  <a:avLst/>
                </a:prstGeom>
                <a:noFill/>
              </p:spPr>
              <p:txBody>
                <a:bodyPr wrap="square" lIns="0" tIns="0" rIns="108000" bIns="0" rtlCol="0" anchor="ctr" anchorCtr="0">
                  <a:noAutofit/>
                </a:bodyPr>
                <a:lstStyle/>
                <a:p>
                  <a:pPr algn="r">
                    <a:lnSpc>
                      <a:spcPct val="150000"/>
                    </a:lnSpc>
                  </a:pPr>
                  <a:r>
                    <a:rPr lang="zh-CN" altLang="en-US" sz="1600" b="1" dirty="0">
                      <a:solidFill>
                        <a:schemeClr val="accent4"/>
                      </a:solidFill>
                      <a:cs typeface="+mn-ea"/>
                      <a:sym typeface="+mn-lt"/>
                    </a:rPr>
                    <a:t>大单元教学</a:t>
                  </a:r>
                </a:p>
              </p:txBody>
            </p:sp>
            <p:sp>
              <p:nvSpPr>
                <p:cNvPr id="54" name="TextBox 45"/>
                <p:cNvSpPr txBox="1"/>
                <p:nvPr/>
              </p:nvSpPr>
              <p:spPr>
                <a:xfrm flipH="1">
                  <a:off x="7852055" y="3552496"/>
                  <a:ext cx="2764210" cy="953624"/>
                </a:xfrm>
                <a:prstGeom prst="rect">
                  <a:avLst/>
                </a:prstGeom>
                <a:noFill/>
              </p:spPr>
              <p:txBody>
                <a:bodyPr wrap="square" lIns="0" tIns="0" rIns="108000" bIns="0" rtlCol="0" anchor="ctr" anchorCtr="0">
                  <a:noAutofit/>
                </a:bodyPr>
                <a:lstStyle/>
                <a:p>
                  <a:pPr algn="r" fontAlgn="auto">
                    <a:lnSpc>
                      <a:spcPts val="1290"/>
                    </a:lnSpc>
                  </a:pPr>
                  <a:r>
                    <a:rPr lang="zh-CN" altLang="en-US" sz="1000" dirty="0">
                      <a:solidFill>
                        <a:sysClr val="windowText" lastClr="000000"/>
                      </a:solidFill>
                      <a:latin typeface="微软雅黑" pitchFamily="34" charset="-122"/>
                      <a:ea typeface="微软雅黑" pitchFamily="34" charset="-122"/>
                      <a:cs typeface="+mn-ea"/>
                      <a:sym typeface="+mn-lt"/>
                    </a:rPr>
                    <a:t>大单元教学是重构符合实际的新知识系统的教学，可以改变学科知识点的碎片化，实现教学设计与素养目标的有效对接。</a:t>
                  </a:r>
                </a:p>
              </p:txBody>
            </p:sp>
            <p:sp>
              <p:nvSpPr>
                <p:cNvPr id="55" name="Rounded Rectangle 46"/>
                <p:cNvSpPr/>
                <p:nvPr/>
              </p:nvSpPr>
              <p:spPr>
                <a:xfrm flipH="1">
                  <a:off x="10673029" y="4786498"/>
                  <a:ext cx="721040" cy="721040"/>
                </a:xfrm>
                <a:prstGeom prst="ellipse">
                  <a:avLst/>
                </a:prstGeom>
                <a:solidFill>
                  <a:schemeClr val="accent6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sz="2100" b="1">
                      <a:solidFill>
                        <a:schemeClr val="bg1"/>
                      </a:solidFill>
                      <a:cs typeface="+mn-ea"/>
                      <a:sym typeface="+mn-lt"/>
                    </a:rPr>
                    <a:t>06</a:t>
                  </a:r>
                </a:p>
              </p:txBody>
            </p:sp>
            <p:sp>
              <p:nvSpPr>
                <p:cNvPr id="56" name="TextBox 47"/>
                <p:cNvSpPr txBox="1"/>
                <p:nvPr/>
              </p:nvSpPr>
              <p:spPr>
                <a:xfrm flipH="1">
                  <a:off x="8596370" y="4750766"/>
                  <a:ext cx="2076659" cy="203389"/>
                </a:xfrm>
                <a:prstGeom prst="rect">
                  <a:avLst/>
                </a:prstGeom>
                <a:noFill/>
              </p:spPr>
              <p:txBody>
                <a:bodyPr wrap="square" lIns="0" tIns="0" rIns="108000" bIns="0" rtlCol="0" anchor="ctr" anchorCtr="0">
                  <a:noAutofit/>
                </a:bodyPr>
                <a:lstStyle/>
                <a:p>
                  <a:pPr algn="r">
                    <a:lnSpc>
                      <a:spcPct val="150000"/>
                    </a:lnSpc>
                  </a:pPr>
                  <a:r>
                    <a:rPr lang="zh-CN" altLang="en-US" sz="1600" b="1" dirty="0">
                      <a:solidFill>
                        <a:schemeClr val="accent6"/>
                      </a:solidFill>
                      <a:cs typeface="+mn-ea"/>
                      <a:sym typeface="+mn-lt"/>
                    </a:rPr>
                    <a:t>项目化学习</a:t>
                  </a:r>
                </a:p>
              </p:txBody>
            </p:sp>
            <p:sp>
              <p:nvSpPr>
                <p:cNvPr id="57" name="TextBox 48"/>
                <p:cNvSpPr txBox="1"/>
                <p:nvPr/>
              </p:nvSpPr>
              <p:spPr>
                <a:xfrm flipH="1">
                  <a:off x="7852055" y="5130716"/>
                  <a:ext cx="2806036" cy="902504"/>
                </a:xfrm>
                <a:prstGeom prst="rect">
                  <a:avLst/>
                </a:prstGeom>
                <a:noFill/>
              </p:spPr>
              <p:txBody>
                <a:bodyPr wrap="square" lIns="0" tIns="0" rIns="108000" bIns="0" rtlCol="0" anchor="ctr" anchorCtr="0">
                  <a:noAutofit/>
                </a:bodyPr>
                <a:lstStyle/>
                <a:p>
                  <a:pPr algn="r" fontAlgn="auto">
                    <a:lnSpc>
                      <a:spcPts val="1290"/>
                    </a:lnSpc>
                  </a:pPr>
                  <a:r>
                    <a:rPr lang="zh-CN" altLang="en-US" sz="990" dirty="0">
                      <a:solidFill>
                        <a:sysClr val="windowText" lastClr="000000"/>
                      </a:solidFill>
                      <a:latin typeface="微软雅黑" pitchFamily="34" charset="-122"/>
                      <a:ea typeface="微软雅黑" pitchFamily="34" charset="-122"/>
                      <a:cs typeface="+mn-ea"/>
                      <a:sym typeface="+mn-lt"/>
                    </a:rPr>
                    <a:t>学生在一段时间内通过研究并应对一个真实的、有吸引力的和复杂的问题、课题或挑战，从而掌握重点知识和技能。</a:t>
                  </a:r>
                </a:p>
              </p:txBody>
            </p:sp>
          </p:grpSp>
        </p:grpSp>
      </p:grpSp>
      <p:sp>
        <p:nvSpPr>
          <p:cNvPr id="2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核心素养时代来临：我们理解了吗？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5"/>
          <p:cNvSpPr txBox="1"/>
          <p:nvPr/>
        </p:nvSpPr>
        <p:spPr>
          <a:xfrm>
            <a:off x="3464126" y="4144189"/>
            <a:ext cx="2214880" cy="337185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新课程引申出的新概念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86"/>
          <p:cNvGrpSpPr/>
          <p:nvPr/>
        </p:nvGrpSpPr>
        <p:grpSpPr bwMode="auto">
          <a:xfrm>
            <a:off x="641976" y="881239"/>
            <a:ext cx="7835256" cy="2649469"/>
            <a:chOff x="-29" y="389"/>
            <a:chExt cx="5131" cy="2408"/>
          </a:xfrm>
        </p:grpSpPr>
        <p:sp>
          <p:nvSpPr>
            <p:cNvPr id="9" name="Line 2"/>
            <p:cNvSpPr>
              <a:spLocks noChangeShapeType="1"/>
            </p:cNvSpPr>
            <p:nvPr/>
          </p:nvSpPr>
          <p:spPr bwMode="auto">
            <a:xfrm>
              <a:off x="2465" y="974"/>
              <a:ext cx="2" cy="309"/>
            </a:xfrm>
            <a:prstGeom prst="line">
              <a:avLst/>
            </a:prstGeom>
            <a:solidFill>
              <a:srgbClr val="009DD9"/>
            </a:solidFill>
            <a:ln w="0">
              <a:noFill/>
              <a:prstDash val="solid"/>
              <a:round/>
            </a:ln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normAutofit/>
            </a:bodyPr>
            <a:lstStyle/>
            <a:p>
              <a:pPr lvl="0" algn="ctr">
                <a:lnSpc>
                  <a:spcPts val="3000"/>
                </a:lnSpc>
                <a:buClrTx/>
                <a:buSzTx/>
                <a:buFontTx/>
              </a:pPr>
              <a:endParaRPr lang="zh-CN" alt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endParaRPr>
            </a:p>
          </p:txBody>
        </p:sp>
        <p:sp>
          <p:nvSpPr>
            <p:cNvPr id="11" name="AutoShape 5"/>
            <p:cNvSpPr>
              <a:spLocks noChangeArrowheads="1"/>
            </p:cNvSpPr>
            <p:nvPr/>
          </p:nvSpPr>
          <p:spPr bwMode="auto">
            <a:xfrm>
              <a:off x="1893" y="1467"/>
              <a:ext cx="1140" cy="700"/>
            </a:xfrm>
            <a:prstGeom prst="roundRect">
              <a:avLst>
                <a:gd name="adj" fmla="val 6171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0">
              <a:noFill/>
              <a:prstDash val="solid"/>
              <a:round/>
            </a:ln>
          </p:spPr>
          <p:txBody>
            <a:bodyPr rot="0" spcFirstLastPara="0" vert="horz" wrap="square" lIns="68580" tIns="34290" rIns="68580" bIns="34290" numCol="1" spcCol="0" rtlCol="0" fromWordArt="0" anchor="ctr" anchorCtr="0" forceAA="0" compatLnSpc="1"/>
            <a:lstStyle/>
            <a:p>
              <a:pPr lvl="0" algn="ctr" fontAlgn="auto">
                <a:lnSpc>
                  <a:spcPts val="1800"/>
                </a:lnSpc>
                <a:buClrTx/>
                <a:buSzTx/>
                <a:buFontTx/>
              </a:pPr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物理、历史</a:t>
              </a:r>
            </a:p>
            <a:p>
              <a:pPr lvl="0" algn="ctr" fontAlgn="auto">
                <a:lnSpc>
                  <a:spcPts val="1800"/>
                </a:lnSpc>
                <a:buClrTx/>
                <a:buSzTx/>
                <a:buFontTx/>
              </a:pPr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任选一科</a:t>
              </a:r>
            </a:p>
            <a:p>
              <a:pPr lvl="0" algn="ctr" fontAlgn="auto">
                <a:lnSpc>
                  <a:spcPts val="1800"/>
                </a:lnSpc>
                <a:buClrTx/>
                <a:buSzTx/>
                <a:buFontTx/>
              </a:pPr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共100分</a:t>
              </a:r>
            </a:p>
          </p:txBody>
        </p:sp>
        <p:sp>
          <p:nvSpPr>
            <p:cNvPr id="17" name="AutoShape 8"/>
            <p:cNvSpPr>
              <a:spLocks noChangeArrowheads="1"/>
            </p:cNvSpPr>
            <p:nvPr/>
          </p:nvSpPr>
          <p:spPr bwMode="auto">
            <a:xfrm>
              <a:off x="1413" y="552"/>
              <a:ext cx="2151" cy="320"/>
            </a:xfrm>
            <a:prstGeom prst="roundRect">
              <a:avLst>
                <a:gd name="adj" fmla="val 24375"/>
              </a:avLst>
            </a:prstGeom>
            <a:solidFill>
              <a:schemeClr val="accent4">
                <a:lumMod val="75000"/>
              </a:schemeClr>
            </a:solidFill>
            <a:ln w="0">
              <a:noFill/>
              <a:prstDash val="solid"/>
              <a:round/>
            </a:ln>
          </p:spPr>
          <p:txBody>
            <a:bodyPr rot="0" spcFirstLastPara="0" vert="horz" wrap="square" lIns="68580" tIns="34290" rIns="68580" bIns="34290" numCol="1" spcCol="0" rtlCol="0" fromWordArt="0" anchor="ctr" anchorCtr="0" forceAA="0" compatLnSpc="1"/>
            <a:lstStyle/>
            <a:p>
              <a:pPr lvl="0" algn="ctr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统一高考考试（750分）</a:t>
              </a:r>
            </a:p>
          </p:txBody>
        </p:sp>
        <p:grpSp>
          <p:nvGrpSpPr>
            <p:cNvPr id="31" name="Group 207"/>
            <p:cNvGrpSpPr/>
            <p:nvPr/>
          </p:nvGrpSpPr>
          <p:grpSpPr bwMode="auto">
            <a:xfrm>
              <a:off x="794" y="389"/>
              <a:ext cx="3628" cy="165"/>
              <a:chOff x="0" y="-198"/>
              <a:chExt cx="3628" cy="165"/>
            </a:xfrm>
          </p:grpSpPr>
          <p:sp>
            <p:nvSpPr>
              <p:cNvPr id="32" name="Line 19"/>
              <p:cNvSpPr>
                <a:spLocks noChangeShapeType="1"/>
              </p:cNvSpPr>
              <p:nvPr/>
            </p:nvSpPr>
            <p:spPr bwMode="auto">
              <a:xfrm>
                <a:off x="0" y="-198"/>
                <a:ext cx="3626" cy="0"/>
              </a:xfrm>
              <a:prstGeom prst="line">
                <a:avLst/>
              </a:prstGeom>
              <a:solidFill>
                <a:srgbClr val="009DD9"/>
              </a:solidFill>
              <a:ln w="0">
                <a:noFill/>
                <a:prstDash val="solid"/>
                <a:round/>
              </a:ln>
            </p:spPr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normAutofit/>
              </a:bodyPr>
              <a:lstStyle/>
              <a:p>
                <a:pPr lvl="0" algn="ctr">
                  <a:lnSpc>
                    <a:spcPts val="3000"/>
                  </a:lnSpc>
                  <a:buClrTx/>
                  <a:buSzTx/>
                  <a:buFontTx/>
                </a:pPr>
                <a:endPara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endParaRPr>
              </a:p>
            </p:txBody>
          </p:sp>
          <p:grpSp>
            <p:nvGrpSpPr>
              <p:cNvPr id="33" name="Group 209"/>
              <p:cNvGrpSpPr/>
              <p:nvPr/>
            </p:nvGrpSpPr>
            <p:grpSpPr bwMode="auto">
              <a:xfrm>
                <a:off x="0" y="-198"/>
                <a:ext cx="3628" cy="165"/>
                <a:chOff x="0" y="-139"/>
                <a:chExt cx="3628" cy="116"/>
              </a:xfrm>
            </p:grpSpPr>
            <p:sp>
              <p:nvSpPr>
                <p:cNvPr id="34" name="Line 21"/>
                <p:cNvSpPr>
                  <a:spLocks noChangeShapeType="1"/>
                </p:cNvSpPr>
                <p:nvPr/>
              </p:nvSpPr>
              <p:spPr bwMode="auto">
                <a:xfrm>
                  <a:off x="0" y="-139"/>
                  <a:ext cx="0" cy="116"/>
                </a:xfrm>
                <a:prstGeom prst="line">
                  <a:avLst/>
                </a:prstGeom>
                <a:solidFill>
                  <a:srgbClr val="009DD9"/>
                </a:solidFill>
                <a:ln w="0">
                  <a:noFill/>
                  <a:prstDash val="solid"/>
                  <a:round/>
                </a:ln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normAutofit/>
                </a:bodyPr>
                <a:lstStyle/>
                <a:p>
                  <a:pPr lvl="0" algn="ctr">
                    <a:lnSpc>
                      <a:spcPts val="3000"/>
                    </a:lnSpc>
                    <a:buClrTx/>
                    <a:buSzTx/>
                    <a:buFontTx/>
                  </a:pPr>
                  <a:endParaRPr lang="zh-CN" altLang="en-US" sz="150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微软雅黑" pitchFamily="34" charset="-122"/>
                    <a:sym typeface="+mn-ea"/>
                  </a:endParaRPr>
                </a:p>
              </p:txBody>
            </p:sp>
            <p:sp>
              <p:nvSpPr>
                <p:cNvPr id="35" name="Line 22"/>
                <p:cNvSpPr>
                  <a:spLocks noChangeShapeType="1"/>
                </p:cNvSpPr>
                <p:nvPr/>
              </p:nvSpPr>
              <p:spPr bwMode="auto">
                <a:xfrm>
                  <a:off x="3628" y="-139"/>
                  <a:ext cx="0" cy="116"/>
                </a:xfrm>
                <a:prstGeom prst="line">
                  <a:avLst/>
                </a:prstGeom>
                <a:solidFill>
                  <a:srgbClr val="009DD9"/>
                </a:solidFill>
                <a:ln w="0">
                  <a:noFill/>
                  <a:prstDash val="solid"/>
                  <a:round/>
                </a:ln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normAutofit/>
                </a:bodyPr>
                <a:lstStyle/>
                <a:p>
                  <a:pPr lvl="0" algn="ctr">
                    <a:lnSpc>
                      <a:spcPts val="3000"/>
                    </a:lnSpc>
                    <a:buClrTx/>
                    <a:buSzTx/>
                    <a:buFontTx/>
                  </a:pPr>
                  <a:endParaRPr lang="zh-CN" altLang="en-US" sz="150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微软雅黑" pitchFamily="34" charset="-122"/>
                    <a:sym typeface="+mn-ea"/>
                  </a:endParaRPr>
                </a:p>
              </p:txBody>
            </p:sp>
          </p:grpSp>
        </p:grpSp>
        <p:sp>
          <p:nvSpPr>
            <p:cNvPr id="45" name="AutoShape 5"/>
            <p:cNvSpPr>
              <a:spLocks noChangeArrowheads="1"/>
            </p:cNvSpPr>
            <p:nvPr/>
          </p:nvSpPr>
          <p:spPr bwMode="auto">
            <a:xfrm>
              <a:off x="-29" y="2224"/>
              <a:ext cx="1595" cy="571"/>
            </a:xfrm>
            <a:prstGeom prst="roundRect">
              <a:avLst>
                <a:gd name="adj" fmla="val 6171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0">
              <a:noFill/>
              <a:prstDash val="solid"/>
              <a:round/>
            </a:ln>
          </p:spPr>
          <p:txBody>
            <a:bodyPr rot="0" spcFirstLastPara="0" vert="horz" wrap="square" lIns="68580" tIns="34290" rIns="68580" bIns="34290" numCol="1" spcCol="0" rtlCol="0" fromWordArt="0" anchor="ctr" anchorCtr="0" forceAA="0" compatLnSpc="1"/>
            <a:lstStyle/>
            <a:p>
              <a:pPr lvl="0" algn="ctr" fontAlgn="auto">
                <a:lnSpc>
                  <a:spcPts val="2200"/>
                </a:lnSpc>
                <a:buClrTx/>
                <a:buSzTx/>
                <a:buFontTx/>
              </a:pPr>
              <a:r>
                <a:rPr lang="zh-CN" altLang="en-US" sz="1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不分文理科</a:t>
              </a:r>
            </a:p>
            <a:p>
              <a:pPr lvl="0" algn="ctr" fontAlgn="auto">
                <a:lnSpc>
                  <a:spcPts val="2200"/>
                </a:lnSpc>
                <a:buClrTx/>
                <a:buSzTx/>
                <a:buFontTx/>
              </a:pPr>
              <a:r>
                <a:rPr lang="zh-CN" altLang="en-US" sz="1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使用全国卷</a:t>
              </a:r>
            </a:p>
          </p:txBody>
        </p:sp>
        <p:sp>
          <p:nvSpPr>
            <p:cNvPr id="3" name="AutoShape 4"/>
            <p:cNvSpPr>
              <a:spLocks noChangeArrowheads="1"/>
            </p:cNvSpPr>
            <p:nvPr/>
          </p:nvSpPr>
          <p:spPr bwMode="auto">
            <a:xfrm>
              <a:off x="208" y="1006"/>
              <a:ext cx="1141" cy="425"/>
            </a:xfrm>
            <a:prstGeom prst="roundRect">
              <a:avLst>
                <a:gd name="adj" fmla="val 6171"/>
              </a:avLst>
            </a:prstGeom>
            <a:solidFill>
              <a:schemeClr val="accent3"/>
            </a:solidFill>
            <a:ln w="0">
              <a:noFill/>
              <a:prstDash val="solid"/>
              <a:round/>
            </a:ln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normAutofit/>
            </a:bodyPr>
            <a:lstStyle/>
            <a:p>
              <a:pPr lvl="0" algn="ctr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3</a:t>
              </a:r>
            </a:p>
          </p:txBody>
        </p:sp>
        <p:sp>
          <p:nvSpPr>
            <p:cNvPr id="4" name="AutoShape 4"/>
            <p:cNvSpPr>
              <a:spLocks noChangeArrowheads="1"/>
            </p:cNvSpPr>
            <p:nvPr/>
          </p:nvSpPr>
          <p:spPr bwMode="auto">
            <a:xfrm>
              <a:off x="208" y="1469"/>
              <a:ext cx="1141" cy="698"/>
            </a:xfrm>
            <a:prstGeom prst="roundRect">
              <a:avLst>
                <a:gd name="adj" fmla="val 6171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0">
              <a:noFill/>
              <a:prstDash val="solid"/>
              <a:round/>
            </a:ln>
          </p:spPr>
          <p:txBody>
            <a:bodyPr rot="0" spcFirstLastPara="0" vert="horz" wrap="square" lIns="68580" tIns="34290" rIns="68580" bIns="34290" numCol="1" spcCol="0" rtlCol="0" fromWordArt="0" anchor="ctr" anchorCtr="0" forceAA="0" compatLnSpc="1"/>
            <a:lstStyle/>
            <a:p>
              <a:pPr lvl="0" algn="ctr" fontAlgn="auto">
                <a:lnSpc>
                  <a:spcPts val="2400"/>
                </a:lnSpc>
                <a:buClrTx/>
                <a:buSzTx/>
                <a:buFontTx/>
              </a:pPr>
              <a:r>
                <a:rPr lang="zh-CN" altLang="en-US" sz="16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思源黑体 Normal" panose="020B0400000000000000" pitchFamily="34" charset="-122"/>
                </a:rPr>
                <a:t>语数外各150分</a:t>
              </a:r>
            </a:p>
            <a:p>
              <a:pPr lvl="0" algn="ctr" fontAlgn="auto">
                <a:lnSpc>
                  <a:spcPts val="2400"/>
                </a:lnSpc>
                <a:buClrTx/>
                <a:buSzTx/>
                <a:buFontTx/>
              </a:pPr>
              <a:r>
                <a:rPr lang="zh-CN" altLang="en-US" sz="16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思源黑体 Normal" panose="020B0400000000000000" pitchFamily="34" charset="-122"/>
                </a:rPr>
                <a:t>共450分</a:t>
              </a: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3756" y="975"/>
              <a:ext cx="1346" cy="429"/>
            </a:xfrm>
            <a:prstGeom prst="roundRect">
              <a:avLst>
                <a:gd name="adj" fmla="val 6171"/>
              </a:avLst>
            </a:prstGeom>
            <a:solidFill>
              <a:schemeClr val="accent3"/>
            </a:solidFill>
            <a:ln w="0">
              <a:noFill/>
              <a:prstDash val="solid"/>
              <a:round/>
            </a:ln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normAutofit/>
            </a:bodyPr>
            <a:lstStyle/>
            <a:p>
              <a:pPr lvl="0" algn="ctr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2</a:t>
              </a:r>
            </a:p>
          </p:txBody>
        </p:sp>
        <p:sp>
          <p:nvSpPr>
            <p:cNvPr id="13" name="AutoShape 4"/>
            <p:cNvSpPr>
              <a:spLocks noChangeArrowheads="1"/>
            </p:cNvSpPr>
            <p:nvPr/>
          </p:nvSpPr>
          <p:spPr bwMode="auto">
            <a:xfrm>
              <a:off x="3749" y="1469"/>
              <a:ext cx="1346" cy="703"/>
            </a:xfrm>
            <a:prstGeom prst="roundRect">
              <a:avLst>
                <a:gd name="adj" fmla="val 6171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0">
              <a:noFill/>
              <a:prstDash val="solid"/>
              <a:round/>
            </a:ln>
          </p:spPr>
          <p:txBody>
            <a:bodyPr rot="0" spcFirstLastPara="0" vert="horz" wrap="square" lIns="68580" tIns="34290" rIns="68580" bIns="34290" numCol="1" spcCol="0" rtlCol="0" fromWordArt="0" anchor="ctr" anchorCtr="0" forceAA="0" compatLnSpc="1"/>
            <a:lstStyle/>
            <a:p>
              <a:pPr lvl="0" algn="ctr" fontAlgn="auto">
                <a:lnSpc>
                  <a:spcPts val="1800"/>
                </a:lnSpc>
                <a:buClrTx/>
                <a:buSzTx/>
                <a:buFontTx/>
              </a:pPr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政治、地理</a:t>
              </a:r>
            </a:p>
            <a:p>
              <a:pPr lvl="0" algn="ctr" fontAlgn="auto">
                <a:lnSpc>
                  <a:spcPts val="1800"/>
                </a:lnSpc>
                <a:buClrTx/>
                <a:buSzTx/>
                <a:buFontTx/>
              </a:pPr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化学、生物</a:t>
              </a:r>
            </a:p>
            <a:p>
              <a:pPr lvl="0" algn="ctr" fontAlgn="auto">
                <a:lnSpc>
                  <a:spcPts val="1800"/>
                </a:lnSpc>
                <a:buClrTx/>
                <a:buSzTx/>
                <a:buFontTx/>
              </a:pPr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任选两科共200分</a:t>
              </a:r>
            </a:p>
          </p:txBody>
        </p:sp>
        <p:sp>
          <p:nvSpPr>
            <p:cNvPr id="2" name="AutoShape 4"/>
            <p:cNvSpPr>
              <a:spLocks noChangeArrowheads="1"/>
            </p:cNvSpPr>
            <p:nvPr/>
          </p:nvSpPr>
          <p:spPr bwMode="auto">
            <a:xfrm>
              <a:off x="1897" y="1000"/>
              <a:ext cx="1140" cy="425"/>
            </a:xfrm>
            <a:prstGeom prst="roundRect">
              <a:avLst>
                <a:gd name="adj" fmla="val 6171"/>
              </a:avLst>
            </a:prstGeom>
            <a:solidFill>
              <a:schemeClr val="accent3"/>
            </a:solidFill>
            <a:ln w="0">
              <a:noFill/>
              <a:prstDash val="solid"/>
              <a:round/>
            </a:ln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normAutofit/>
            </a:bodyPr>
            <a:lstStyle/>
            <a:p>
              <a:pPr lvl="0" algn="ctr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1</a:t>
              </a:r>
            </a:p>
          </p:txBody>
        </p:sp>
        <p:sp>
          <p:nvSpPr>
            <p:cNvPr id="15" name="Line 2"/>
            <p:cNvSpPr>
              <a:spLocks noChangeShapeType="1"/>
            </p:cNvSpPr>
            <p:nvPr/>
          </p:nvSpPr>
          <p:spPr bwMode="auto">
            <a:xfrm>
              <a:off x="779" y="910"/>
              <a:ext cx="2" cy="395"/>
            </a:xfrm>
            <a:prstGeom prst="line">
              <a:avLst/>
            </a:prstGeom>
            <a:solidFill>
              <a:srgbClr val="009DD9"/>
            </a:solidFill>
            <a:ln w="0">
              <a:noFill/>
              <a:prstDash val="solid"/>
              <a:round/>
            </a:ln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normAutofit/>
            </a:bodyPr>
            <a:lstStyle/>
            <a:p>
              <a:pPr lvl="0" algn="ctr">
                <a:lnSpc>
                  <a:spcPts val="3000"/>
                </a:lnSpc>
                <a:buClrTx/>
                <a:buSzTx/>
                <a:buFontTx/>
              </a:pPr>
              <a:endParaRPr lang="zh-CN" alt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endParaRPr>
            </a:p>
          </p:txBody>
        </p:sp>
        <p:sp>
          <p:nvSpPr>
            <p:cNvPr id="18" name="AutoShape 5"/>
            <p:cNvSpPr>
              <a:spLocks noChangeArrowheads="1"/>
            </p:cNvSpPr>
            <p:nvPr/>
          </p:nvSpPr>
          <p:spPr bwMode="auto">
            <a:xfrm>
              <a:off x="1666" y="2225"/>
              <a:ext cx="1595" cy="572"/>
            </a:xfrm>
            <a:prstGeom prst="roundRect">
              <a:avLst>
                <a:gd name="adj" fmla="val 6171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0">
              <a:noFill/>
              <a:prstDash val="solid"/>
              <a:round/>
            </a:ln>
          </p:spPr>
          <p:txBody>
            <a:bodyPr rot="0" spcFirstLastPara="0" vert="horz" wrap="square" lIns="68580" tIns="34290" rIns="68580" bIns="34290" numCol="1" spcCol="0" rtlCol="0" fromWordArt="0" anchor="ctr" anchorCtr="0" forceAA="0" compatLnSpc="1"/>
            <a:lstStyle/>
            <a:p>
              <a:pPr lvl="0" algn="ctr" fontAlgn="auto">
                <a:lnSpc>
                  <a:spcPts val="2200"/>
                </a:lnSpc>
                <a:buClrTx/>
                <a:buSzTx/>
                <a:buFontTx/>
              </a:pPr>
              <a:r>
                <a:rPr lang="zh-CN" altLang="en-US" sz="1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六门选修课程均由</a:t>
              </a:r>
            </a:p>
            <a:p>
              <a:pPr lvl="0" algn="ctr" fontAlgn="auto">
                <a:lnSpc>
                  <a:spcPts val="2200"/>
                </a:lnSpc>
                <a:buClrTx/>
                <a:buSzTx/>
                <a:buFontTx/>
              </a:pPr>
              <a:r>
                <a:rPr lang="zh-CN" altLang="en-US" sz="1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省级统一命题</a:t>
              </a:r>
            </a:p>
          </p:txBody>
        </p:sp>
        <p:sp>
          <p:nvSpPr>
            <p:cNvPr id="24" name="Line 2"/>
            <p:cNvSpPr>
              <a:spLocks noChangeShapeType="1"/>
            </p:cNvSpPr>
            <p:nvPr/>
          </p:nvSpPr>
          <p:spPr bwMode="auto">
            <a:xfrm>
              <a:off x="4420" y="1001"/>
              <a:ext cx="2" cy="309"/>
            </a:xfrm>
            <a:prstGeom prst="line">
              <a:avLst/>
            </a:prstGeom>
            <a:solidFill>
              <a:srgbClr val="009DD9"/>
            </a:solidFill>
            <a:ln w="0">
              <a:noFill/>
              <a:prstDash val="solid"/>
              <a:round/>
            </a:ln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normAutofit/>
            </a:bodyPr>
            <a:lstStyle/>
            <a:p>
              <a:pPr lvl="0" algn="ctr">
                <a:lnSpc>
                  <a:spcPts val="3000"/>
                </a:lnSpc>
                <a:buClrTx/>
                <a:buSzTx/>
                <a:buFontTx/>
              </a:pPr>
              <a:endParaRPr lang="zh-CN" alt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endParaRPr>
            </a:p>
          </p:txBody>
        </p:sp>
      </p:grpSp>
      <p:grpSp>
        <p:nvGrpSpPr>
          <p:cNvPr id="399436" name="组合 10"/>
          <p:cNvGrpSpPr/>
          <p:nvPr/>
        </p:nvGrpSpPr>
        <p:grpSpPr bwMode="auto">
          <a:xfrm>
            <a:off x="611505" y="3464401"/>
            <a:ext cx="2442686" cy="1477328"/>
            <a:chOff x="719142" y="2537408"/>
            <a:chExt cx="2385513" cy="1807580"/>
          </a:xfrm>
          <a:solidFill>
            <a:srgbClr val="44537C"/>
          </a:solidFill>
        </p:grpSpPr>
        <p:sp>
          <p:nvSpPr>
            <p:cNvPr id="38" name="Rectangle 12"/>
            <p:cNvSpPr>
              <a:spLocks noChangeArrowheads="1"/>
            </p:cNvSpPr>
            <p:nvPr/>
          </p:nvSpPr>
          <p:spPr bwMode="auto">
            <a:xfrm>
              <a:off x="719142" y="2786227"/>
              <a:ext cx="2385513" cy="155876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0">
              <a:noFill/>
              <a:prstDash val="solid"/>
              <a:round/>
            </a:ln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normAutofit/>
            </a:bodyPr>
            <a:lstStyle/>
            <a:p>
              <a:pPr lvl="0" algn="ctr">
                <a:lnSpc>
                  <a:spcPts val="2800"/>
                </a:lnSpc>
                <a:buClrTx/>
                <a:buSzTx/>
                <a:buFontTx/>
              </a:pPr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按照国家统一高考时间</a:t>
              </a:r>
            </a:p>
            <a:p>
              <a:pPr lvl="0" algn="ctr">
                <a:lnSpc>
                  <a:spcPts val="2800"/>
                </a:lnSpc>
                <a:buClrTx/>
                <a:buSzTx/>
                <a:buFontTx/>
              </a:pPr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（6月7、8日）进行，</a:t>
              </a:r>
            </a:p>
            <a:p>
              <a:pPr lvl="0" algn="ctr">
                <a:lnSpc>
                  <a:spcPts val="2800"/>
                </a:lnSpc>
                <a:buClrTx/>
                <a:buSzTx/>
                <a:buFontTx/>
              </a:pPr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按卷面原始分计入成绩</a:t>
              </a:r>
            </a:p>
          </p:txBody>
        </p:sp>
        <p:sp>
          <p:nvSpPr>
            <p:cNvPr id="40" name="AutoShape 13"/>
            <p:cNvSpPr>
              <a:spLocks noChangeArrowheads="1"/>
            </p:cNvSpPr>
            <p:nvPr/>
          </p:nvSpPr>
          <p:spPr bwMode="auto">
            <a:xfrm rot="10800000">
              <a:off x="780070" y="2537408"/>
              <a:ext cx="2305050" cy="239713"/>
            </a:xfrm>
            <a:custGeom>
              <a:avLst/>
              <a:gdLst>
                <a:gd name="T0" fmla="*/ 2012117 w 21600"/>
                <a:gd name="T1" fmla="*/ 119857 h 21600"/>
                <a:gd name="T2" fmla="*/ 1152525 w 21600"/>
                <a:gd name="T3" fmla="*/ 239713 h 21600"/>
                <a:gd name="T4" fmla="*/ 292933 w 21600"/>
                <a:gd name="T5" fmla="*/ 119857 h 21600"/>
                <a:gd name="T6" fmla="*/ 115252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45 w 21600"/>
                <a:gd name="T13" fmla="*/ 4545 h 21600"/>
                <a:gd name="T14" fmla="*/ 17055 w 21600"/>
                <a:gd name="T15" fmla="*/ 1705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89" y="21600"/>
                  </a:lnTo>
                  <a:lnTo>
                    <a:pt x="1611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0">
              <a:noFill/>
              <a:prstDash val="solid"/>
              <a:round/>
            </a:ln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normAutofit fontScale="25000"/>
            </a:bodyPr>
            <a:lstStyle/>
            <a:p>
              <a:pPr lvl="0" algn="ctr">
                <a:lnSpc>
                  <a:spcPts val="2800"/>
                </a:lnSpc>
                <a:buClrTx/>
                <a:buSzTx/>
                <a:buFontTx/>
              </a:pPr>
              <a:endParaRPr lang="zh-CN" alt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endParaRPr>
            </a:p>
          </p:txBody>
        </p:sp>
      </p:grpSp>
      <p:sp>
        <p:nvSpPr>
          <p:cNvPr id="122" name="稻壳儿榴莲果果"/>
          <p:cNvSpPr/>
          <p:nvPr/>
        </p:nvSpPr>
        <p:spPr bwMode="auto">
          <a:xfrm>
            <a:off x="5868670" y="2914015"/>
            <a:ext cx="2824480" cy="2027555"/>
          </a:xfrm>
          <a:prstGeom prst="roundRect">
            <a:avLst>
              <a:gd name="adj" fmla="val 2076"/>
            </a:avLst>
          </a:prstGeom>
          <a:solidFill>
            <a:schemeClr val="accent4">
              <a:lumMod val="60000"/>
              <a:lumOff val="40000"/>
            </a:schemeClr>
          </a:solidFill>
          <a:ln w="0">
            <a:noFill/>
            <a:prstDash val="solid"/>
            <a:round/>
          </a:ln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lvl="0" algn="ctr" fontAlgn="auto">
              <a:lnSpc>
                <a:spcPts val="2200"/>
              </a:lnSpc>
              <a:buClrTx/>
              <a:buSzTx/>
              <a:buFontTx/>
            </a:pPr>
            <a:r>
              <a:rPr lang="zh-CN" alt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一般分为5个等级</a:t>
            </a:r>
          </a:p>
          <a:p>
            <a:pPr lvl="0" algn="ctr" fontAlgn="auto">
              <a:lnSpc>
                <a:spcPts val="2200"/>
              </a:lnSpc>
              <a:buClrTx/>
              <a:buSzTx/>
              <a:buFontTx/>
            </a:pPr>
            <a:r>
              <a:rPr lang="zh-CN" alt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位次由高到低为</a:t>
            </a:r>
          </a:p>
          <a:p>
            <a:pPr lvl="0" algn="ctr" fontAlgn="auto">
              <a:lnSpc>
                <a:spcPts val="2200"/>
              </a:lnSpc>
              <a:buClrTx/>
              <a:buSzTx/>
              <a:buFontTx/>
            </a:pPr>
            <a:r>
              <a:rPr lang="zh-CN" alt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A、B、C、D、E</a:t>
            </a:r>
          </a:p>
          <a:p>
            <a:pPr lvl="0" algn="ctr" fontAlgn="auto">
              <a:lnSpc>
                <a:spcPts val="2200"/>
              </a:lnSpc>
              <a:buClrTx/>
              <a:buSzTx/>
              <a:buFontTx/>
            </a:pPr>
            <a:r>
              <a:rPr lang="zh-CN" alt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各等级人数比例（未定）</a:t>
            </a:r>
          </a:p>
          <a:p>
            <a:pPr lvl="0" algn="ctr" fontAlgn="auto">
              <a:lnSpc>
                <a:spcPts val="2200"/>
              </a:lnSpc>
              <a:buClrTx/>
              <a:buSzTx/>
              <a:buFontTx/>
            </a:pPr>
            <a:r>
              <a:rPr lang="zh-CN" alt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依据实际参加该科目选考人数</a:t>
            </a:r>
          </a:p>
          <a:p>
            <a:pPr lvl="0" algn="ctr" fontAlgn="auto">
              <a:lnSpc>
                <a:spcPts val="2200"/>
              </a:lnSpc>
              <a:buClrTx/>
              <a:buSzTx/>
              <a:buFontTx/>
            </a:pPr>
            <a:r>
              <a:rPr lang="zh-CN" alt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分别转换为不同分值</a:t>
            </a:r>
          </a:p>
          <a:p>
            <a:pPr lvl="0" algn="ctr" fontAlgn="auto">
              <a:lnSpc>
                <a:spcPts val="2200"/>
              </a:lnSpc>
              <a:buClrTx/>
              <a:buSzTx/>
              <a:buFontTx/>
            </a:pPr>
            <a:r>
              <a:rPr lang="zh-CN" alt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计入高考总分</a:t>
            </a:r>
            <a:endParaRPr lang="zh-CN" altLang="en-US" sz="50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  <a:sym typeface="+mn-ea"/>
            </a:endParaRPr>
          </a:p>
        </p:txBody>
      </p:sp>
      <p:sp>
        <p:nvSpPr>
          <p:cNvPr id="7" name="加号 6"/>
          <p:cNvSpPr/>
          <p:nvPr/>
        </p:nvSpPr>
        <p:spPr>
          <a:xfrm>
            <a:off x="2878614" y="1497013"/>
            <a:ext cx="602933" cy="530066"/>
          </a:xfrm>
          <a:prstGeom prst="mathPlus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加号 11"/>
          <p:cNvSpPr/>
          <p:nvPr/>
        </p:nvSpPr>
        <p:spPr>
          <a:xfrm>
            <a:off x="5507990" y="1423353"/>
            <a:ext cx="602933" cy="530066"/>
          </a:xfrm>
          <a:prstGeom prst="mathPlus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20" name="组合 10"/>
          <p:cNvGrpSpPr/>
          <p:nvPr/>
        </p:nvGrpSpPr>
        <p:grpSpPr bwMode="auto">
          <a:xfrm>
            <a:off x="3239929" y="3472498"/>
            <a:ext cx="2442686" cy="1477328"/>
            <a:chOff x="719142" y="2537408"/>
            <a:chExt cx="2385513" cy="180758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2" name="Rectangle 12"/>
            <p:cNvSpPr>
              <a:spLocks noChangeArrowheads="1"/>
            </p:cNvSpPr>
            <p:nvPr/>
          </p:nvSpPr>
          <p:spPr bwMode="auto">
            <a:xfrm>
              <a:off x="719142" y="2786227"/>
              <a:ext cx="2385513" cy="1558761"/>
            </a:xfrm>
            <a:prstGeom prst="rect">
              <a:avLst/>
            </a:prstGeom>
            <a:grpFill/>
            <a:ln w="0">
              <a:noFill/>
              <a:prstDash val="solid"/>
              <a:round/>
            </a:ln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normAutofit/>
            </a:bodyPr>
            <a:lstStyle/>
            <a:p>
              <a:pPr lvl="0" algn="ctr">
                <a:lnSpc>
                  <a:spcPts val="2800"/>
                </a:lnSpc>
                <a:buClrTx/>
                <a:buSzTx/>
                <a:buFontTx/>
              </a:pPr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紧随统一高考之后进行，</a:t>
              </a:r>
            </a:p>
            <a:p>
              <a:pPr lvl="0" algn="ctr">
                <a:lnSpc>
                  <a:spcPts val="2800"/>
                </a:lnSpc>
                <a:buClrTx/>
                <a:buSzTx/>
                <a:buFontTx/>
              </a:pPr>
              <a:r>
                <a:rPr lang="zh-CN" altLang="en-US" sz="15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微软雅黑" pitchFamily="34" charset="-122"/>
                  <a:sym typeface="+mn-ea"/>
                </a:rPr>
                <a:t>以卷面原始分直接计入成绩</a:t>
              </a:r>
            </a:p>
          </p:txBody>
        </p:sp>
        <p:sp>
          <p:nvSpPr>
            <p:cNvPr id="23" name="AutoShape 13"/>
            <p:cNvSpPr>
              <a:spLocks noChangeArrowheads="1"/>
            </p:cNvSpPr>
            <p:nvPr/>
          </p:nvSpPr>
          <p:spPr bwMode="auto">
            <a:xfrm rot="10800000">
              <a:off x="780070" y="2537408"/>
              <a:ext cx="2305050" cy="239713"/>
            </a:xfrm>
            <a:custGeom>
              <a:avLst/>
              <a:gdLst>
                <a:gd name="T0" fmla="*/ 2012117 w 21600"/>
                <a:gd name="T1" fmla="*/ 119857 h 21600"/>
                <a:gd name="T2" fmla="*/ 1152525 w 21600"/>
                <a:gd name="T3" fmla="*/ 239713 h 21600"/>
                <a:gd name="T4" fmla="*/ 292933 w 21600"/>
                <a:gd name="T5" fmla="*/ 119857 h 21600"/>
                <a:gd name="T6" fmla="*/ 115252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45 w 21600"/>
                <a:gd name="T13" fmla="*/ 4545 h 21600"/>
                <a:gd name="T14" fmla="*/ 17055 w 21600"/>
                <a:gd name="T15" fmla="*/ 1705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89" y="21600"/>
                  </a:lnTo>
                  <a:lnTo>
                    <a:pt x="16111" y="21600"/>
                  </a:lnTo>
                  <a:lnTo>
                    <a:pt x="216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normAutofit fontScale="25000"/>
            </a:bodyPr>
            <a:lstStyle/>
            <a:p>
              <a:pPr lvl="0" algn="ctr">
                <a:lnSpc>
                  <a:spcPts val="2800"/>
                </a:lnSpc>
                <a:buClrTx/>
                <a:buSzTx/>
                <a:buFontTx/>
              </a:pPr>
              <a:endParaRPr lang="zh-CN" alt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endParaRPr>
            </a:p>
          </p:txBody>
        </p:sp>
      </p:grpSp>
      <p:sp>
        <p:nvSpPr>
          <p:cNvPr id="5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核心素养时代来临：我们理解了吗？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核心素养时代来临：我们需要做什么？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2885" y="1718945"/>
            <a:ext cx="8464550" cy="3155950"/>
            <a:chOff x="351" y="2707"/>
            <a:chExt cx="13330" cy="4970"/>
          </a:xfrm>
        </p:grpSpPr>
        <p:sp>
          <p:nvSpPr>
            <p:cNvPr id="27" name="Oval 2"/>
            <p:cNvSpPr>
              <a:spLocks noChangeArrowheads="1"/>
            </p:cNvSpPr>
            <p:nvPr/>
          </p:nvSpPr>
          <p:spPr bwMode="gray">
            <a:xfrm>
              <a:off x="3658" y="4277"/>
              <a:ext cx="4490" cy="2868"/>
            </a:xfrm>
            <a:prstGeom prst="ellipse">
              <a:avLst/>
            </a:prstGeom>
            <a:solidFill>
              <a:schemeClr val="bg1">
                <a:alpha val="7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>
                <a:ea typeface="宋体" pitchFamily="2" charset="-122"/>
              </a:endParaRPr>
            </a:p>
          </p:txBody>
        </p:sp>
        <p:sp>
          <p:nvSpPr>
            <p:cNvPr id="28" name="Oval 3"/>
            <p:cNvSpPr>
              <a:spLocks noChangeArrowheads="1"/>
            </p:cNvSpPr>
            <p:nvPr/>
          </p:nvSpPr>
          <p:spPr bwMode="gray">
            <a:xfrm>
              <a:off x="6058" y="4367"/>
              <a:ext cx="2650" cy="1693"/>
            </a:xfrm>
            <a:prstGeom prst="ellipse">
              <a:avLst/>
            </a:prstGeom>
            <a:solidFill>
              <a:srgbClr val="DCDCDC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>
                <a:ea typeface="宋体" pitchFamily="2" charset="-122"/>
              </a:endParaRPr>
            </a:p>
          </p:txBody>
        </p:sp>
        <p:sp>
          <p:nvSpPr>
            <p:cNvPr id="29" name="Line 4"/>
            <p:cNvSpPr>
              <a:spLocks noChangeShapeType="1"/>
            </p:cNvSpPr>
            <p:nvPr/>
          </p:nvSpPr>
          <p:spPr bwMode="gray">
            <a:xfrm>
              <a:off x="4258" y="4904"/>
              <a:ext cx="2495" cy="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0" name="Line 5"/>
            <p:cNvSpPr>
              <a:spLocks noChangeShapeType="1"/>
            </p:cNvSpPr>
            <p:nvPr/>
          </p:nvSpPr>
          <p:spPr bwMode="gray">
            <a:xfrm>
              <a:off x="5578" y="3547"/>
              <a:ext cx="1495" cy="9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1" name="Line 6"/>
            <p:cNvSpPr>
              <a:spLocks noChangeShapeType="1"/>
            </p:cNvSpPr>
            <p:nvPr/>
          </p:nvSpPr>
          <p:spPr bwMode="gray">
            <a:xfrm flipH="1">
              <a:off x="5578" y="5779"/>
              <a:ext cx="1340" cy="14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" name="Line 7"/>
            <p:cNvSpPr>
              <a:spLocks noChangeShapeType="1"/>
            </p:cNvSpPr>
            <p:nvPr/>
          </p:nvSpPr>
          <p:spPr bwMode="gray">
            <a:xfrm>
              <a:off x="7618" y="5424"/>
              <a:ext cx="852" cy="3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3" name="Line 8"/>
            <p:cNvSpPr>
              <a:spLocks noChangeShapeType="1"/>
            </p:cNvSpPr>
            <p:nvPr/>
          </p:nvSpPr>
          <p:spPr bwMode="gray">
            <a:xfrm flipV="1">
              <a:off x="7598" y="3634"/>
              <a:ext cx="872" cy="8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" name="Oval 9"/>
            <p:cNvSpPr>
              <a:spLocks noChangeArrowheads="1"/>
            </p:cNvSpPr>
            <p:nvPr/>
          </p:nvSpPr>
          <p:spPr bwMode="gray">
            <a:xfrm>
              <a:off x="6463" y="4582"/>
              <a:ext cx="1698" cy="1077"/>
            </a:xfrm>
            <a:prstGeom prst="ellipse">
              <a:avLst/>
            </a:prstGeom>
            <a:solidFill>
              <a:srgbClr val="C0C0C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>
                <a:ea typeface="宋体" pitchFamily="2" charset="-122"/>
              </a:endParaRPr>
            </a:p>
          </p:txBody>
        </p:sp>
        <p:grpSp>
          <p:nvGrpSpPr>
            <p:cNvPr id="35" name="Group 11"/>
            <p:cNvGrpSpPr/>
            <p:nvPr/>
          </p:nvGrpSpPr>
          <p:grpSpPr bwMode="auto">
            <a:xfrm>
              <a:off x="4720" y="2707"/>
              <a:ext cx="1875" cy="1448"/>
              <a:chOff x="2064" y="1008"/>
              <a:chExt cx="722" cy="872"/>
            </a:xfrm>
          </p:grpSpPr>
          <p:sp>
            <p:nvSpPr>
              <p:cNvPr id="36" name="Oval 12"/>
              <p:cNvSpPr>
                <a:spLocks noChangeArrowheads="1"/>
              </p:cNvSpPr>
              <p:nvPr/>
            </p:nvSpPr>
            <p:spPr bwMode="gray">
              <a:xfrm>
                <a:off x="2064" y="1008"/>
                <a:ext cx="722" cy="727"/>
              </a:xfrm>
              <a:prstGeom prst="ellipse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>
                  <a:ea typeface="宋体" pitchFamily="2" charset="-122"/>
                </a:endParaRPr>
              </a:p>
            </p:txBody>
          </p:sp>
          <p:grpSp>
            <p:nvGrpSpPr>
              <p:cNvPr id="37" name="Group 13"/>
              <p:cNvGrpSpPr/>
              <p:nvPr/>
            </p:nvGrpSpPr>
            <p:grpSpPr bwMode="auto">
              <a:xfrm>
                <a:off x="2086" y="1031"/>
                <a:ext cx="680" cy="849"/>
                <a:chOff x="3975" y="1593"/>
                <a:chExt cx="931" cy="1163"/>
              </a:xfrm>
            </p:grpSpPr>
            <p:pic>
              <p:nvPicPr>
                <p:cNvPr id="74" name="Picture 14" descr="circuler_1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3975" y="1593"/>
                  <a:ext cx="925" cy="9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5" name="Oval 15"/>
                <p:cNvSpPr>
                  <a:spLocks noChangeArrowheads="1"/>
                </p:cNvSpPr>
                <p:nvPr/>
              </p:nvSpPr>
              <p:spPr bwMode="gray">
                <a:xfrm>
                  <a:off x="3975" y="1593"/>
                  <a:ext cx="931" cy="937"/>
                </a:xfrm>
                <a:prstGeom prst="ellipse">
                  <a:avLst/>
                </a:prstGeom>
                <a:solidFill>
                  <a:schemeClr val="tx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Font typeface="Wingdings" panose="05000000000000000000" pitchFamily="2" charset="2"/>
                    <a:buChar char="v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zh-CN" altLang="en-US" sz="1800">
                    <a:ea typeface="宋体" pitchFamily="2" charset="-122"/>
                  </a:endParaRPr>
                </a:p>
              </p:txBody>
            </p:sp>
            <p:pic>
              <p:nvPicPr>
                <p:cNvPr id="76" name="Picture 16" descr="light_shadow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285"/>
                <a:stretch>
                  <a:fillRect/>
                </a:stretch>
              </p:blipFill>
              <p:spPr bwMode="gray">
                <a:xfrm>
                  <a:off x="3984" y="1632"/>
                  <a:ext cx="682" cy="5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77" name="Group 17"/>
                <p:cNvGrpSpPr/>
                <p:nvPr/>
              </p:nvGrpSpPr>
              <p:grpSpPr bwMode="auto">
                <a:xfrm rot="-3733502" flipH="1" flipV="1">
                  <a:off x="4256" y="2247"/>
                  <a:ext cx="820" cy="198"/>
                  <a:chOff x="2532" y="1051"/>
                  <a:chExt cx="893" cy="246"/>
                </a:xfrm>
              </p:grpSpPr>
              <p:grpSp>
                <p:nvGrpSpPr>
                  <p:cNvPr id="78" name="Group 18"/>
                  <p:cNvGrpSpPr/>
                  <p:nvPr/>
                </p:nvGrpSpPr>
                <p:grpSpPr bwMode="auto">
                  <a:xfrm>
                    <a:off x="2532" y="1051"/>
                    <a:ext cx="743" cy="185"/>
                    <a:chOff x="1565" y="2568"/>
                    <a:chExt cx="1118" cy="279"/>
                  </a:xfrm>
                </p:grpSpPr>
                <p:sp>
                  <p:nvSpPr>
                    <p:cNvPr id="84" name="AutoShape 19"/>
                    <p:cNvSpPr>
                      <a:spLocks noChangeArrowheads="1"/>
                    </p:cNvSpPr>
                    <p:nvPr/>
                  </p:nvSpPr>
                  <p:spPr bwMode="white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85" name="AutoShape 20"/>
                    <p:cNvSpPr>
                      <a:spLocks noChangeArrowheads="1"/>
                    </p:cNvSpPr>
                    <p:nvPr/>
                  </p:nvSpPr>
                  <p:spPr bwMode="white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86" name="AutoShape 21"/>
                    <p:cNvSpPr>
                      <a:spLocks noChangeArrowheads="1"/>
                    </p:cNvSpPr>
                    <p:nvPr/>
                  </p:nvSpPr>
                  <p:spPr bwMode="white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87" name="AutoShape 22"/>
                    <p:cNvSpPr>
                      <a:spLocks noChangeArrowheads="1"/>
                    </p:cNvSpPr>
                    <p:nvPr/>
                  </p:nvSpPr>
                  <p:spPr bwMode="white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</p:grpSp>
              <p:grpSp>
                <p:nvGrpSpPr>
                  <p:cNvPr id="79" name="Group 23"/>
                  <p:cNvGrpSpPr/>
                  <p:nvPr/>
                </p:nvGrpSpPr>
                <p:grpSpPr bwMode="auto">
                  <a:xfrm rot="1353540">
                    <a:off x="2682" y="1111"/>
                    <a:ext cx="743" cy="186"/>
                    <a:chOff x="1565" y="2568"/>
                    <a:chExt cx="1118" cy="279"/>
                  </a:xfrm>
                </p:grpSpPr>
                <p:sp>
                  <p:nvSpPr>
                    <p:cNvPr id="80" name="AutoShape 24"/>
                    <p:cNvSpPr>
                      <a:spLocks noChangeArrowheads="1"/>
                    </p:cNvSpPr>
                    <p:nvPr/>
                  </p:nvSpPr>
                  <p:spPr bwMode="white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81" name="AutoShape 25"/>
                    <p:cNvSpPr>
                      <a:spLocks noChangeArrowheads="1"/>
                    </p:cNvSpPr>
                    <p:nvPr/>
                  </p:nvSpPr>
                  <p:spPr bwMode="white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82" name="AutoShape 26"/>
                    <p:cNvSpPr>
                      <a:spLocks noChangeArrowheads="1"/>
                    </p:cNvSpPr>
                    <p:nvPr/>
                  </p:nvSpPr>
                  <p:spPr bwMode="white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83" name="AutoShape 27"/>
                    <p:cNvSpPr>
                      <a:spLocks noChangeArrowheads="1"/>
                    </p:cNvSpPr>
                    <p:nvPr/>
                  </p:nvSpPr>
                  <p:spPr bwMode="white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</p:grpSp>
            </p:grpSp>
          </p:grpSp>
          <p:grpSp>
            <p:nvGrpSpPr>
              <p:cNvPr id="38" name="Group 28"/>
              <p:cNvGrpSpPr/>
              <p:nvPr/>
            </p:nvGrpSpPr>
            <p:grpSpPr bwMode="auto">
              <a:xfrm rot="-3733502" flipH="1" flipV="1">
                <a:off x="2362" y="1505"/>
                <a:ext cx="527" cy="128"/>
                <a:chOff x="2532" y="1051"/>
                <a:chExt cx="893" cy="246"/>
              </a:xfrm>
            </p:grpSpPr>
            <p:grpSp>
              <p:nvGrpSpPr>
                <p:cNvPr id="40" name="Group 29"/>
                <p:cNvGrpSpPr/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70" name="AutoShape 30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71" name="AutoShape 31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72" name="AutoShape 32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73" name="AutoShape 33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</p:grpSp>
            <p:grpSp>
              <p:nvGrpSpPr>
                <p:cNvPr id="41" name="Group 34"/>
                <p:cNvGrpSpPr/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42" name="AutoShape 35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43" name="AutoShape 36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44" name="AutoShape 37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69" name="AutoShape 38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</p:grpSp>
          </p:grpSp>
          <p:sp>
            <p:nvSpPr>
              <p:cNvPr id="39" name="Rectangle 39"/>
              <p:cNvSpPr>
                <a:spLocks noChangeArrowheads="1"/>
              </p:cNvSpPr>
              <p:nvPr/>
            </p:nvSpPr>
            <p:spPr bwMode="gray">
              <a:xfrm>
                <a:off x="2188" y="1125"/>
                <a:ext cx="487" cy="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rgbClr val="3680A5"/>
                        </a:gs>
                        <a:gs pos="100000">
                          <a:schemeClr val="accent1"/>
                        </a:gs>
                      </a:gsLst>
                      <a:lin ang="189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292929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zh-CN" altLang="en-US" sz="2400" dirty="0">
                    <a:solidFill>
                      <a:srgbClr val="000000"/>
                    </a:solidFill>
                    <a:ea typeface="宋体" pitchFamily="2" charset="-122"/>
                  </a:rPr>
                  <a:t>史学</a:t>
                </a:r>
                <a:endParaRPr lang="en-US" altLang="zh-CN" sz="2400" dirty="0">
                  <a:solidFill>
                    <a:srgbClr val="000000"/>
                  </a:solidFill>
                  <a:ea typeface="宋体" pitchFamily="2" charset="-122"/>
                </a:endParaRPr>
              </a:p>
            </p:txBody>
          </p:sp>
        </p:grpSp>
        <p:grpSp>
          <p:nvGrpSpPr>
            <p:cNvPr id="4" name="Group 40"/>
            <p:cNvGrpSpPr/>
            <p:nvPr/>
          </p:nvGrpSpPr>
          <p:grpSpPr bwMode="auto">
            <a:xfrm>
              <a:off x="3753" y="4112"/>
              <a:ext cx="1875" cy="1448"/>
              <a:chOff x="2064" y="1008"/>
              <a:chExt cx="722" cy="872"/>
            </a:xfrm>
          </p:grpSpPr>
          <p:sp>
            <p:nvSpPr>
              <p:cNvPr id="89" name="Oval 41"/>
              <p:cNvSpPr>
                <a:spLocks noChangeArrowheads="1"/>
              </p:cNvSpPr>
              <p:nvPr/>
            </p:nvSpPr>
            <p:spPr bwMode="gray">
              <a:xfrm>
                <a:off x="2064" y="1008"/>
                <a:ext cx="722" cy="727"/>
              </a:xfrm>
              <a:prstGeom prst="ellipse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>
                  <a:ea typeface="宋体" pitchFamily="2" charset="-122"/>
                </a:endParaRPr>
              </a:p>
            </p:txBody>
          </p:sp>
          <p:grpSp>
            <p:nvGrpSpPr>
              <p:cNvPr id="90" name="Group 42"/>
              <p:cNvGrpSpPr/>
              <p:nvPr/>
            </p:nvGrpSpPr>
            <p:grpSpPr bwMode="auto">
              <a:xfrm>
                <a:off x="2086" y="1031"/>
                <a:ext cx="680" cy="849"/>
                <a:chOff x="3975" y="1593"/>
                <a:chExt cx="931" cy="1163"/>
              </a:xfrm>
            </p:grpSpPr>
            <p:pic>
              <p:nvPicPr>
                <p:cNvPr id="103" name="Picture 43" descr="circuler_1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3975" y="1593"/>
                  <a:ext cx="925" cy="9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4" name="Oval 44"/>
                <p:cNvSpPr>
                  <a:spLocks noChangeArrowheads="1"/>
                </p:cNvSpPr>
                <p:nvPr/>
              </p:nvSpPr>
              <p:spPr bwMode="gray">
                <a:xfrm>
                  <a:off x="3975" y="1593"/>
                  <a:ext cx="931" cy="937"/>
                </a:xfrm>
                <a:prstGeom prst="ellipse">
                  <a:avLst/>
                </a:prstGeom>
                <a:solidFill>
                  <a:schemeClr val="accent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Font typeface="Wingdings" panose="05000000000000000000" pitchFamily="2" charset="2"/>
                    <a:buChar char="v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zh-CN" altLang="en-US" sz="1800">
                    <a:ea typeface="宋体" pitchFamily="2" charset="-122"/>
                  </a:endParaRPr>
                </a:p>
              </p:txBody>
            </p:sp>
            <p:pic>
              <p:nvPicPr>
                <p:cNvPr id="105" name="Picture 45" descr="light_shadow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285"/>
                <a:stretch>
                  <a:fillRect/>
                </a:stretch>
              </p:blipFill>
              <p:spPr bwMode="gray">
                <a:xfrm>
                  <a:off x="3984" y="1632"/>
                  <a:ext cx="682" cy="5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06" name="Group 46"/>
                <p:cNvGrpSpPr/>
                <p:nvPr/>
              </p:nvGrpSpPr>
              <p:grpSpPr bwMode="auto">
                <a:xfrm rot="-3733502" flipH="1" flipV="1">
                  <a:off x="4256" y="2247"/>
                  <a:ext cx="820" cy="198"/>
                  <a:chOff x="2532" y="1051"/>
                  <a:chExt cx="893" cy="246"/>
                </a:xfrm>
              </p:grpSpPr>
              <p:grpSp>
                <p:nvGrpSpPr>
                  <p:cNvPr id="107" name="Group 47"/>
                  <p:cNvGrpSpPr/>
                  <p:nvPr/>
                </p:nvGrpSpPr>
                <p:grpSpPr bwMode="auto">
                  <a:xfrm>
                    <a:off x="2532" y="1051"/>
                    <a:ext cx="743" cy="185"/>
                    <a:chOff x="1565" y="2568"/>
                    <a:chExt cx="1118" cy="279"/>
                  </a:xfrm>
                </p:grpSpPr>
                <p:sp>
                  <p:nvSpPr>
                    <p:cNvPr id="113" name="AutoShape 48"/>
                    <p:cNvSpPr>
                      <a:spLocks noChangeArrowheads="1"/>
                    </p:cNvSpPr>
                    <p:nvPr/>
                  </p:nvSpPr>
                  <p:spPr bwMode="white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14" name="AutoShape 49"/>
                    <p:cNvSpPr>
                      <a:spLocks noChangeArrowheads="1"/>
                    </p:cNvSpPr>
                    <p:nvPr/>
                  </p:nvSpPr>
                  <p:spPr bwMode="white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15" name="AutoShape 50"/>
                    <p:cNvSpPr>
                      <a:spLocks noChangeArrowheads="1"/>
                    </p:cNvSpPr>
                    <p:nvPr/>
                  </p:nvSpPr>
                  <p:spPr bwMode="white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16" name="AutoShape 51"/>
                    <p:cNvSpPr>
                      <a:spLocks noChangeArrowheads="1"/>
                    </p:cNvSpPr>
                    <p:nvPr/>
                  </p:nvSpPr>
                  <p:spPr bwMode="white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</p:grpSp>
              <p:grpSp>
                <p:nvGrpSpPr>
                  <p:cNvPr id="108" name="Group 52"/>
                  <p:cNvGrpSpPr/>
                  <p:nvPr/>
                </p:nvGrpSpPr>
                <p:grpSpPr bwMode="auto">
                  <a:xfrm rot="1353540">
                    <a:off x="2682" y="1111"/>
                    <a:ext cx="743" cy="186"/>
                    <a:chOff x="1565" y="2568"/>
                    <a:chExt cx="1118" cy="279"/>
                  </a:xfrm>
                </p:grpSpPr>
                <p:sp>
                  <p:nvSpPr>
                    <p:cNvPr id="109" name="AutoShape 53"/>
                    <p:cNvSpPr>
                      <a:spLocks noChangeArrowheads="1"/>
                    </p:cNvSpPr>
                    <p:nvPr/>
                  </p:nvSpPr>
                  <p:spPr bwMode="white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10" name="AutoShape 54"/>
                    <p:cNvSpPr>
                      <a:spLocks noChangeArrowheads="1"/>
                    </p:cNvSpPr>
                    <p:nvPr/>
                  </p:nvSpPr>
                  <p:spPr bwMode="white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11" name="AutoShape 55"/>
                    <p:cNvSpPr>
                      <a:spLocks noChangeArrowheads="1"/>
                    </p:cNvSpPr>
                    <p:nvPr/>
                  </p:nvSpPr>
                  <p:spPr bwMode="white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12" name="AutoShape 56"/>
                    <p:cNvSpPr>
                      <a:spLocks noChangeArrowheads="1"/>
                    </p:cNvSpPr>
                    <p:nvPr/>
                  </p:nvSpPr>
                  <p:spPr bwMode="white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</p:grpSp>
            </p:grpSp>
          </p:grpSp>
          <p:grpSp>
            <p:nvGrpSpPr>
              <p:cNvPr id="91" name="Group 57"/>
              <p:cNvGrpSpPr/>
              <p:nvPr/>
            </p:nvGrpSpPr>
            <p:grpSpPr bwMode="auto">
              <a:xfrm rot="-3733502" flipH="1" flipV="1">
                <a:off x="2362" y="1505"/>
                <a:ext cx="527" cy="128"/>
                <a:chOff x="2532" y="1051"/>
                <a:chExt cx="893" cy="246"/>
              </a:xfrm>
            </p:grpSpPr>
            <p:grpSp>
              <p:nvGrpSpPr>
                <p:cNvPr id="93" name="Group 58"/>
                <p:cNvGrpSpPr/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99" name="AutoShape 59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00" name="AutoShape 60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01" name="AutoShape 61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02" name="AutoShape 62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</p:grpSp>
            <p:grpSp>
              <p:nvGrpSpPr>
                <p:cNvPr id="94" name="Group 63"/>
                <p:cNvGrpSpPr/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95" name="AutoShape 64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96" name="AutoShape 65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97" name="AutoShape 66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98" name="AutoShape 67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</p:grpSp>
          </p:grpSp>
          <p:sp>
            <p:nvSpPr>
              <p:cNvPr id="92" name="Rectangle 68"/>
              <p:cNvSpPr>
                <a:spLocks noChangeArrowheads="1"/>
              </p:cNvSpPr>
              <p:nvPr/>
            </p:nvSpPr>
            <p:spPr bwMode="gray">
              <a:xfrm>
                <a:off x="2179" y="1140"/>
                <a:ext cx="487" cy="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rgbClr val="3680A5"/>
                        </a:gs>
                        <a:gs pos="100000">
                          <a:schemeClr val="accent1"/>
                        </a:gs>
                      </a:gsLst>
                      <a:lin ang="189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292929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zh-CN" altLang="en-US" sz="2400" dirty="0">
                    <a:solidFill>
                      <a:srgbClr val="000000"/>
                    </a:solidFill>
                    <a:ea typeface="宋体" pitchFamily="2" charset="-122"/>
                  </a:rPr>
                  <a:t>文学</a:t>
                </a:r>
                <a:endParaRPr lang="en-US" altLang="zh-CN" sz="2400" dirty="0">
                  <a:solidFill>
                    <a:srgbClr val="000000"/>
                  </a:solidFill>
                  <a:ea typeface="宋体" pitchFamily="2" charset="-122"/>
                </a:endParaRPr>
              </a:p>
            </p:txBody>
          </p:sp>
        </p:grpSp>
        <p:grpSp>
          <p:nvGrpSpPr>
            <p:cNvPr id="117" name="Group 98"/>
            <p:cNvGrpSpPr/>
            <p:nvPr/>
          </p:nvGrpSpPr>
          <p:grpSpPr bwMode="auto">
            <a:xfrm>
              <a:off x="5769" y="5015"/>
              <a:ext cx="4134" cy="1783"/>
              <a:chOff x="1194" y="804"/>
              <a:chExt cx="1592" cy="1076"/>
            </a:xfrm>
          </p:grpSpPr>
          <p:sp>
            <p:nvSpPr>
              <p:cNvPr id="118" name="Oval 99"/>
              <p:cNvSpPr>
                <a:spLocks noChangeArrowheads="1"/>
              </p:cNvSpPr>
              <p:nvPr/>
            </p:nvSpPr>
            <p:spPr bwMode="gray">
              <a:xfrm>
                <a:off x="2064" y="1008"/>
                <a:ext cx="722" cy="727"/>
              </a:xfrm>
              <a:prstGeom prst="ellipse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>
                  <a:ea typeface="宋体" pitchFamily="2" charset="-122"/>
                </a:endParaRPr>
              </a:p>
            </p:txBody>
          </p:sp>
          <p:grpSp>
            <p:nvGrpSpPr>
              <p:cNvPr id="119" name="Group 100"/>
              <p:cNvGrpSpPr/>
              <p:nvPr/>
            </p:nvGrpSpPr>
            <p:grpSpPr bwMode="auto">
              <a:xfrm>
                <a:off x="2086" y="1031"/>
                <a:ext cx="680" cy="849"/>
                <a:chOff x="3975" y="1593"/>
                <a:chExt cx="931" cy="1163"/>
              </a:xfrm>
            </p:grpSpPr>
            <p:pic>
              <p:nvPicPr>
                <p:cNvPr id="132" name="Picture 101" descr="circuler_1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3975" y="1593"/>
                  <a:ext cx="925" cy="9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3" name="Oval 102"/>
                <p:cNvSpPr>
                  <a:spLocks noChangeArrowheads="1"/>
                </p:cNvSpPr>
                <p:nvPr/>
              </p:nvSpPr>
              <p:spPr bwMode="gray">
                <a:xfrm>
                  <a:off x="3975" y="1593"/>
                  <a:ext cx="931" cy="937"/>
                </a:xfrm>
                <a:prstGeom prst="ellipse">
                  <a:avLst/>
                </a:pr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Font typeface="Wingdings" panose="05000000000000000000" pitchFamily="2" charset="2"/>
                    <a:buChar char="v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zh-CN" altLang="en-US" sz="1800">
                    <a:ea typeface="宋体" pitchFamily="2" charset="-122"/>
                  </a:endParaRPr>
                </a:p>
              </p:txBody>
            </p:sp>
            <p:pic>
              <p:nvPicPr>
                <p:cNvPr id="134" name="Picture 103" descr="light_shadow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285"/>
                <a:stretch>
                  <a:fillRect/>
                </a:stretch>
              </p:blipFill>
              <p:spPr bwMode="gray">
                <a:xfrm>
                  <a:off x="3984" y="1632"/>
                  <a:ext cx="682" cy="5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35" name="Group 104"/>
                <p:cNvGrpSpPr/>
                <p:nvPr/>
              </p:nvGrpSpPr>
              <p:grpSpPr bwMode="auto">
                <a:xfrm rot="-3733502" flipH="1" flipV="1">
                  <a:off x="4256" y="2247"/>
                  <a:ext cx="820" cy="198"/>
                  <a:chOff x="2532" y="1051"/>
                  <a:chExt cx="893" cy="246"/>
                </a:xfrm>
              </p:grpSpPr>
              <p:grpSp>
                <p:nvGrpSpPr>
                  <p:cNvPr id="136" name="Group 105"/>
                  <p:cNvGrpSpPr/>
                  <p:nvPr/>
                </p:nvGrpSpPr>
                <p:grpSpPr bwMode="auto">
                  <a:xfrm>
                    <a:off x="2532" y="1051"/>
                    <a:ext cx="743" cy="185"/>
                    <a:chOff x="1565" y="2568"/>
                    <a:chExt cx="1118" cy="279"/>
                  </a:xfrm>
                </p:grpSpPr>
                <p:sp>
                  <p:nvSpPr>
                    <p:cNvPr id="142" name="AutoShape 106"/>
                    <p:cNvSpPr>
                      <a:spLocks noChangeArrowheads="1"/>
                    </p:cNvSpPr>
                    <p:nvPr/>
                  </p:nvSpPr>
                  <p:spPr bwMode="white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43" name="AutoShape 107"/>
                    <p:cNvSpPr>
                      <a:spLocks noChangeArrowheads="1"/>
                    </p:cNvSpPr>
                    <p:nvPr/>
                  </p:nvSpPr>
                  <p:spPr bwMode="white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44" name="AutoShape 108"/>
                    <p:cNvSpPr>
                      <a:spLocks noChangeArrowheads="1"/>
                    </p:cNvSpPr>
                    <p:nvPr/>
                  </p:nvSpPr>
                  <p:spPr bwMode="white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45" name="AutoShape 109"/>
                    <p:cNvSpPr>
                      <a:spLocks noChangeArrowheads="1"/>
                    </p:cNvSpPr>
                    <p:nvPr/>
                  </p:nvSpPr>
                  <p:spPr bwMode="white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</p:grpSp>
              <p:grpSp>
                <p:nvGrpSpPr>
                  <p:cNvPr id="137" name="Group 110"/>
                  <p:cNvGrpSpPr/>
                  <p:nvPr/>
                </p:nvGrpSpPr>
                <p:grpSpPr bwMode="auto">
                  <a:xfrm rot="1353540">
                    <a:off x="2682" y="1111"/>
                    <a:ext cx="743" cy="186"/>
                    <a:chOff x="1565" y="2568"/>
                    <a:chExt cx="1118" cy="279"/>
                  </a:xfrm>
                </p:grpSpPr>
                <p:sp>
                  <p:nvSpPr>
                    <p:cNvPr id="138" name="AutoShape 111"/>
                    <p:cNvSpPr>
                      <a:spLocks noChangeArrowheads="1"/>
                    </p:cNvSpPr>
                    <p:nvPr/>
                  </p:nvSpPr>
                  <p:spPr bwMode="white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39" name="AutoShape 112"/>
                    <p:cNvSpPr>
                      <a:spLocks noChangeArrowheads="1"/>
                    </p:cNvSpPr>
                    <p:nvPr/>
                  </p:nvSpPr>
                  <p:spPr bwMode="white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40" name="AutoShape 113"/>
                    <p:cNvSpPr>
                      <a:spLocks noChangeArrowheads="1"/>
                    </p:cNvSpPr>
                    <p:nvPr/>
                  </p:nvSpPr>
                  <p:spPr bwMode="white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41" name="AutoShape 114"/>
                    <p:cNvSpPr>
                      <a:spLocks noChangeArrowheads="1"/>
                    </p:cNvSpPr>
                    <p:nvPr/>
                  </p:nvSpPr>
                  <p:spPr bwMode="white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</p:grpSp>
            </p:grpSp>
          </p:grpSp>
          <p:grpSp>
            <p:nvGrpSpPr>
              <p:cNvPr id="120" name="Group 115"/>
              <p:cNvGrpSpPr/>
              <p:nvPr/>
            </p:nvGrpSpPr>
            <p:grpSpPr bwMode="auto">
              <a:xfrm rot="-3733502" flipH="1" flipV="1">
                <a:off x="2362" y="1505"/>
                <a:ext cx="527" cy="128"/>
                <a:chOff x="2532" y="1051"/>
                <a:chExt cx="893" cy="246"/>
              </a:xfrm>
            </p:grpSpPr>
            <p:grpSp>
              <p:nvGrpSpPr>
                <p:cNvPr id="122" name="Group 116"/>
                <p:cNvGrpSpPr/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28" name="AutoShape 11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29" name="AutoShape 11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30" name="AutoShape 11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31" name="AutoShape 12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</p:grpSp>
            <p:grpSp>
              <p:nvGrpSpPr>
                <p:cNvPr id="123" name="Group 121"/>
                <p:cNvGrpSpPr/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24" name="AutoShape 12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25" name="AutoShape 12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26" name="AutoShape 12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27" name="AutoShape 12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</p:grpSp>
          </p:grpSp>
          <p:sp>
            <p:nvSpPr>
              <p:cNvPr id="121" name="Rectangle 126"/>
              <p:cNvSpPr>
                <a:spLocks noChangeArrowheads="1"/>
              </p:cNvSpPr>
              <p:nvPr/>
            </p:nvSpPr>
            <p:spPr bwMode="gray">
              <a:xfrm>
                <a:off x="2080" y="1147"/>
                <a:ext cx="674" cy="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rgbClr val="3680A5"/>
                        </a:gs>
                        <a:gs pos="100000">
                          <a:schemeClr val="accent1"/>
                        </a:gs>
                      </a:gsLst>
                      <a:lin ang="189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292929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zh-CN" altLang="en-US" sz="2400" dirty="0">
                    <a:solidFill>
                      <a:srgbClr val="000000"/>
                    </a:solidFill>
                    <a:ea typeface="宋体" pitchFamily="2" charset="-122"/>
                  </a:rPr>
                  <a:t>教育学</a:t>
                </a:r>
                <a:endParaRPr lang="en-US" altLang="zh-CN" sz="2400" dirty="0">
                  <a:solidFill>
                    <a:srgbClr val="000000"/>
                  </a:solidFill>
                  <a:ea typeface="宋体" pitchFamily="2" charset="-122"/>
                </a:endParaRPr>
              </a:p>
            </p:txBody>
          </p:sp>
          <p:sp>
            <p:nvSpPr>
              <p:cNvPr id="5" name="Rectangle 126"/>
              <p:cNvSpPr>
                <a:spLocks noChangeArrowheads="1"/>
              </p:cNvSpPr>
              <p:nvPr/>
            </p:nvSpPr>
            <p:spPr bwMode="gray">
              <a:xfrm>
                <a:off x="1194" y="804"/>
                <a:ext cx="479" cy="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rgbClr val="3680A5"/>
                        </a:gs>
                        <a:gs pos="100000">
                          <a:schemeClr val="accent1"/>
                        </a:gs>
                      </a:gsLst>
                      <a:lin ang="189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292929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zh-CN" altLang="en-US" sz="2400" dirty="0">
                    <a:solidFill>
                      <a:srgbClr val="000000"/>
                    </a:solidFill>
                    <a:ea typeface="宋体" pitchFamily="2" charset="-122"/>
                  </a:rPr>
                  <a:t>哲学</a:t>
                </a:r>
                <a:endParaRPr lang="en-US" altLang="zh-CN" sz="2400" dirty="0">
                  <a:solidFill>
                    <a:srgbClr val="000000"/>
                  </a:solidFill>
                  <a:ea typeface="宋体" pitchFamily="2" charset="-122"/>
                </a:endParaRPr>
              </a:p>
            </p:txBody>
          </p:sp>
        </p:grpSp>
        <p:grpSp>
          <p:nvGrpSpPr>
            <p:cNvPr id="146" name="Group 127"/>
            <p:cNvGrpSpPr/>
            <p:nvPr/>
          </p:nvGrpSpPr>
          <p:grpSpPr bwMode="auto">
            <a:xfrm>
              <a:off x="8175" y="3014"/>
              <a:ext cx="1875" cy="1448"/>
              <a:chOff x="2064" y="1008"/>
              <a:chExt cx="722" cy="872"/>
            </a:xfrm>
          </p:grpSpPr>
          <p:sp>
            <p:nvSpPr>
              <p:cNvPr id="147" name="Oval 128"/>
              <p:cNvSpPr>
                <a:spLocks noChangeArrowheads="1"/>
              </p:cNvSpPr>
              <p:nvPr/>
            </p:nvSpPr>
            <p:spPr bwMode="gray">
              <a:xfrm>
                <a:off x="2064" y="1008"/>
                <a:ext cx="722" cy="727"/>
              </a:xfrm>
              <a:prstGeom prst="ellipse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>
                  <a:ea typeface="宋体" pitchFamily="2" charset="-122"/>
                </a:endParaRPr>
              </a:p>
            </p:txBody>
          </p:sp>
          <p:grpSp>
            <p:nvGrpSpPr>
              <p:cNvPr id="148" name="Group 129"/>
              <p:cNvGrpSpPr/>
              <p:nvPr/>
            </p:nvGrpSpPr>
            <p:grpSpPr bwMode="auto">
              <a:xfrm>
                <a:off x="2086" y="1031"/>
                <a:ext cx="680" cy="849"/>
                <a:chOff x="3975" y="1593"/>
                <a:chExt cx="931" cy="1163"/>
              </a:xfrm>
            </p:grpSpPr>
            <p:pic>
              <p:nvPicPr>
                <p:cNvPr id="161" name="Picture 130" descr="circuler_1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3975" y="1593"/>
                  <a:ext cx="925" cy="9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2" name="Oval 131"/>
                <p:cNvSpPr>
                  <a:spLocks noChangeArrowheads="1"/>
                </p:cNvSpPr>
                <p:nvPr/>
              </p:nvSpPr>
              <p:spPr bwMode="gray">
                <a:xfrm>
                  <a:off x="3975" y="1593"/>
                  <a:ext cx="931" cy="937"/>
                </a:xfrm>
                <a:prstGeom prst="ellipse">
                  <a:avLst/>
                </a:prstGeom>
                <a:solidFill>
                  <a:schemeClr val="folHlink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folHlink"/>
                    </a:buClr>
                    <a:buFont typeface="Wingdings" panose="05000000000000000000" pitchFamily="2" charset="2"/>
                    <a:buChar char="v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zh-CN" altLang="en-US" sz="1800">
                    <a:ea typeface="宋体" pitchFamily="2" charset="-122"/>
                  </a:endParaRPr>
                </a:p>
              </p:txBody>
            </p:sp>
            <p:pic>
              <p:nvPicPr>
                <p:cNvPr id="163" name="Picture 132" descr="light_shadow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285"/>
                <a:stretch>
                  <a:fillRect/>
                </a:stretch>
              </p:blipFill>
              <p:spPr bwMode="gray">
                <a:xfrm>
                  <a:off x="3984" y="1632"/>
                  <a:ext cx="682" cy="5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64" name="Group 133"/>
                <p:cNvGrpSpPr/>
                <p:nvPr/>
              </p:nvGrpSpPr>
              <p:grpSpPr bwMode="auto">
                <a:xfrm rot="-3733502" flipH="1" flipV="1">
                  <a:off x="4256" y="2247"/>
                  <a:ext cx="820" cy="198"/>
                  <a:chOff x="2532" y="1051"/>
                  <a:chExt cx="893" cy="246"/>
                </a:xfrm>
              </p:grpSpPr>
              <p:grpSp>
                <p:nvGrpSpPr>
                  <p:cNvPr id="165" name="Group 134"/>
                  <p:cNvGrpSpPr/>
                  <p:nvPr/>
                </p:nvGrpSpPr>
                <p:grpSpPr bwMode="auto">
                  <a:xfrm>
                    <a:off x="2532" y="1051"/>
                    <a:ext cx="743" cy="185"/>
                    <a:chOff x="1565" y="2568"/>
                    <a:chExt cx="1118" cy="279"/>
                  </a:xfrm>
                </p:grpSpPr>
                <p:sp>
                  <p:nvSpPr>
                    <p:cNvPr id="171" name="AutoShape 135"/>
                    <p:cNvSpPr>
                      <a:spLocks noChangeArrowheads="1"/>
                    </p:cNvSpPr>
                    <p:nvPr/>
                  </p:nvSpPr>
                  <p:spPr bwMode="white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72" name="AutoShape 136"/>
                    <p:cNvSpPr>
                      <a:spLocks noChangeArrowheads="1"/>
                    </p:cNvSpPr>
                    <p:nvPr/>
                  </p:nvSpPr>
                  <p:spPr bwMode="white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73" name="AutoShape 137"/>
                    <p:cNvSpPr>
                      <a:spLocks noChangeArrowheads="1"/>
                    </p:cNvSpPr>
                    <p:nvPr/>
                  </p:nvSpPr>
                  <p:spPr bwMode="white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74" name="AutoShape 138"/>
                    <p:cNvSpPr>
                      <a:spLocks noChangeArrowheads="1"/>
                    </p:cNvSpPr>
                    <p:nvPr/>
                  </p:nvSpPr>
                  <p:spPr bwMode="white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</p:grpSp>
              <p:grpSp>
                <p:nvGrpSpPr>
                  <p:cNvPr id="166" name="Group 139"/>
                  <p:cNvGrpSpPr/>
                  <p:nvPr/>
                </p:nvGrpSpPr>
                <p:grpSpPr bwMode="auto">
                  <a:xfrm rot="1353540">
                    <a:off x="2682" y="1111"/>
                    <a:ext cx="743" cy="186"/>
                    <a:chOff x="1565" y="2568"/>
                    <a:chExt cx="1118" cy="279"/>
                  </a:xfrm>
                </p:grpSpPr>
                <p:sp>
                  <p:nvSpPr>
                    <p:cNvPr id="167" name="AutoShape 140"/>
                    <p:cNvSpPr>
                      <a:spLocks noChangeArrowheads="1"/>
                    </p:cNvSpPr>
                    <p:nvPr/>
                  </p:nvSpPr>
                  <p:spPr bwMode="white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68" name="AutoShape 141"/>
                    <p:cNvSpPr>
                      <a:spLocks noChangeArrowheads="1"/>
                    </p:cNvSpPr>
                    <p:nvPr/>
                  </p:nvSpPr>
                  <p:spPr bwMode="white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69" name="AutoShape 142"/>
                    <p:cNvSpPr>
                      <a:spLocks noChangeArrowheads="1"/>
                    </p:cNvSpPr>
                    <p:nvPr/>
                  </p:nvSpPr>
                  <p:spPr bwMode="white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70" name="AutoShape 143"/>
                    <p:cNvSpPr>
                      <a:spLocks noChangeArrowheads="1"/>
                    </p:cNvSpPr>
                    <p:nvPr/>
                  </p:nvSpPr>
                  <p:spPr bwMode="white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anose="05000000000000000000" pitchFamily="2" charset="2"/>
                        <a:buChar char="v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zh-CN" altLang="en-US" sz="1800">
                        <a:ea typeface="宋体" pitchFamily="2" charset="-122"/>
                      </a:endParaRPr>
                    </a:p>
                  </p:txBody>
                </p:sp>
              </p:grpSp>
            </p:grpSp>
          </p:grpSp>
          <p:grpSp>
            <p:nvGrpSpPr>
              <p:cNvPr id="149" name="Group 144"/>
              <p:cNvGrpSpPr/>
              <p:nvPr/>
            </p:nvGrpSpPr>
            <p:grpSpPr bwMode="auto">
              <a:xfrm rot="-3733502" flipH="1" flipV="1">
                <a:off x="2362" y="1505"/>
                <a:ext cx="527" cy="128"/>
                <a:chOff x="2532" y="1051"/>
                <a:chExt cx="893" cy="246"/>
              </a:xfrm>
            </p:grpSpPr>
            <p:grpSp>
              <p:nvGrpSpPr>
                <p:cNvPr id="151" name="Group 145"/>
                <p:cNvGrpSpPr/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57" name="AutoShape 146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58" name="AutoShape 147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59" name="AutoShape 148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60" name="AutoShape 149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</p:grpSp>
            <p:grpSp>
              <p:nvGrpSpPr>
                <p:cNvPr id="152" name="Group 150"/>
                <p:cNvGrpSpPr/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53" name="AutoShape 151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54" name="AutoShape 152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55" name="AutoShape 153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56" name="AutoShape 154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</p:grpSp>
          </p:grpSp>
          <p:sp>
            <p:nvSpPr>
              <p:cNvPr id="150" name="Rectangle 155"/>
              <p:cNvSpPr>
                <a:spLocks noChangeArrowheads="1"/>
              </p:cNvSpPr>
              <p:nvPr/>
            </p:nvSpPr>
            <p:spPr bwMode="gray">
              <a:xfrm>
                <a:off x="2092" y="1158"/>
                <a:ext cx="674" cy="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rgbClr val="3680A5"/>
                        </a:gs>
                        <a:gs pos="100000">
                          <a:schemeClr val="accent1"/>
                        </a:gs>
                      </a:gsLst>
                      <a:lin ang="189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292929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zh-CN" altLang="en-US" sz="2400" dirty="0">
                    <a:solidFill>
                      <a:srgbClr val="000000"/>
                    </a:solidFill>
                    <a:ea typeface="宋体" pitchFamily="2" charset="-122"/>
                  </a:rPr>
                  <a:t>经济学</a:t>
                </a:r>
                <a:endParaRPr lang="en-US" altLang="zh-CN" sz="2400" dirty="0">
                  <a:solidFill>
                    <a:srgbClr val="000000"/>
                  </a:solidFill>
                  <a:ea typeface="宋体" pitchFamily="2" charset="-122"/>
                </a:endParaRPr>
              </a:p>
            </p:txBody>
          </p:sp>
        </p:grpSp>
        <p:grpSp>
          <p:nvGrpSpPr>
            <p:cNvPr id="175" name="Group 156"/>
            <p:cNvGrpSpPr/>
            <p:nvPr/>
          </p:nvGrpSpPr>
          <p:grpSpPr bwMode="auto">
            <a:xfrm rot="4976862" flipH="1">
              <a:off x="6849" y="4386"/>
              <a:ext cx="1172" cy="1461"/>
              <a:chOff x="1944" y="1111"/>
              <a:chExt cx="204" cy="196"/>
            </a:xfrm>
          </p:grpSpPr>
          <p:pic>
            <p:nvPicPr>
              <p:cNvPr id="176" name="Picture 157" descr="circuler_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 flipH="1">
                <a:off x="1961" y="1124"/>
                <a:ext cx="174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7" name="Oval 158"/>
              <p:cNvSpPr>
                <a:spLocks noChangeArrowheads="1"/>
              </p:cNvSpPr>
              <p:nvPr/>
            </p:nvSpPr>
            <p:spPr bwMode="gray">
              <a:xfrm flipH="1">
                <a:off x="1962" y="1124"/>
                <a:ext cx="173" cy="172"/>
              </a:xfrm>
              <a:prstGeom prst="ellipse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50000">
                    <a:schemeClr val="bg2">
                      <a:alpha val="50000"/>
                    </a:schemeClr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zh-CN" altLang="en-US" smtClean="0">
                  <a:ea typeface="宋体" pitchFamily="2" charset="-122"/>
                </a:endParaRPr>
              </a:p>
            </p:txBody>
          </p:sp>
          <p:grpSp>
            <p:nvGrpSpPr>
              <p:cNvPr id="178" name="Group 159"/>
              <p:cNvGrpSpPr/>
              <p:nvPr/>
            </p:nvGrpSpPr>
            <p:grpSpPr bwMode="auto">
              <a:xfrm rot="1297425" flipV="1">
                <a:off x="1971" y="1258"/>
                <a:ext cx="151" cy="37"/>
                <a:chOff x="2532" y="1051"/>
                <a:chExt cx="893" cy="246"/>
              </a:xfrm>
            </p:grpSpPr>
            <p:grpSp>
              <p:nvGrpSpPr>
                <p:cNvPr id="181" name="Group 160"/>
                <p:cNvGrpSpPr/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87" name="AutoShape 161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88" name="AutoShape 162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89" name="AutoShape 163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90" name="AutoShape 164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</p:grpSp>
            <p:grpSp>
              <p:nvGrpSpPr>
                <p:cNvPr id="182" name="Group 165"/>
                <p:cNvGrpSpPr/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83" name="AutoShape 166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84" name="AutoShape 167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85" name="AutoShape 168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  <p:sp>
                <p:nvSpPr>
                  <p:cNvPr id="186" name="AutoShape 169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folHlink"/>
                      </a:buClr>
                      <a:buFont typeface="Wingdings" panose="05000000000000000000" pitchFamily="2" charset="2"/>
                      <a:buChar char="v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zh-CN" altLang="en-US" sz="1800">
                      <a:ea typeface="宋体" pitchFamily="2" charset="-122"/>
                    </a:endParaRPr>
                  </a:p>
                </p:txBody>
              </p:sp>
            </p:grpSp>
          </p:grpSp>
          <p:sp>
            <p:nvSpPr>
              <p:cNvPr id="179" name="Arc 170"/>
              <p:cNvSpPr/>
              <p:nvPr/>
            </p:nvSpPr>
            <p:spPr bwMode="gray">
              <a:xfrm rot="3847716">
                <a:off x="1948" y="1107"/>
                <a:ext cx="196" cy="204"/>
              </a:xfrm>
              <a:custGeom>
                <a:avLst/>
                <a:gdLst>
                  <a:gd name="T0" fmla="*/ 0 w 43200"/>
                  <a:gd name="T1" fmla="*/ 0 h 43155"/>
                  <a:gd name="T2" fmla="*/ 0 w 43200"/>
                  <a:gd name="T3" fmla="*/ 0 h 43155"/>
                  <a:gd name="T4" fmla="*/ 0 w 43200"/>
                  <a:gd name="T5" fmla="*/ 0 h 431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3155" fill="none" extrusionOk="0">
                    <a:moveTo>
                      <a:pt x="3603" y="33544"/>
                    </a:moveTo>
                    <a:cubicBezTo>
                      <a:pt x="1253" y="30004"/>
                      <a:pt x="0" y="2584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2987"/>
                      <a:pt x="34359" y="42418"/>
                      <a:pt x="22995" y="43154"/>
                    </a:cubicBezTo>
                  </a:path>
                  <a:path w="43200" h="43155" stroke="0" extrusionOk="0">
                    <a:moveTo>
                      <a:pt x="3603" y="33544"/>
                    </a:moveTo>
                    <a:cubicBezTo>
                      <a:pt x="1253" y="30004"/>
                      <a:pt x="0" y="2584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2987"/>
                      <a:pt x="34359" y="42418"/>
                      <a:pt x="22995" y="43154"/>
                    </a:cubicBezTo>
                    <a:lnTo>
                      <a:pt x="21600" y="21600"/>
                    </a:lnTo>
                    <a:lnTo>
                      <a:pt x="3603" y="3354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ysDot"/>
                <a:rou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66CC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pic>
            <p:nvPicPr>
              <p:cNvPr id="180" name="Picture 171" descr="light_shadow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740"/>
              <a:stretch>
                <a:fillRect/>
              </a:stretch>
            </p:blipFill>
            <p:spPr bwMode="gray">
              <a:xfrm rot="2569845" flipH="1">
                <a:off x="2015" y="1139"/>
                <a:ext cx="129" cy="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1" name="AutoShape 172"/>
            <p:cNvSpPr/>
            <p:nvPr/>
          </p:nvSpPr>
          <p:spPr bwMode="auto">
            <a:xfrm>
              <a:off x="11208" y="3746"/>
              <a:ext cx="2473" cy="385"/>
            </a:xfrm>
            <a:prstGeom prst="accentCallout2">
              <a:avLst>
                <a:gd name="adj1" fmla="val 31167"/>
                <a:gd name="adj2" fmla="val -5046"/>
                <a:gd name="adj3" fmla="val 31167"/>
                <a:gd name="adj4" fmla="val -38907"/>
                <a:gd name="adj5" fmla="val 99565"/>
                <a:gd name="adj6" fmla="val -73185"/>
              </a:avLst>
            </a:prstGeom>
            <a:noFill/>
            <a:ln w="9525">
              <a:solidFill>
                <a:schemeClr val="folHlink"/>
              </a:solidFill>
              <a:miter lim="800000"/>
              <a:tailEnd type="diamond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zh-CN" sz="20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宋体" pitchFamily="2" charset="-122"/>
                </a:rPr>
                <a:t>4.</a:t>
              </a:r>
              <a:r>
                <a:rPr lang="zh-CN" altLang="en-US" sz="20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宋体" pitchFamily="2" charset="-122"/>
                </a:rPr>
                <a:t>接触社会的核心知识</a:t>
              </a:r>
              <a:endParaRPr lang="en-US" altLang="zh-CN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itchFamily="2" charset="-122"/>
              </a:endParaRPr>
            </a:p>
          </p:txBody>
        </p:sp>
        <p:sp>
          <p:nvSpPr>
            <p:cNvPr id="192" name="AutoShape 173"/>
            <p:cNvSpPr/>
            <p:nvPr/>
          </p:nvSpPr>
          <p:spPr bwMode="auto">
            <a:xfrm>
              <a:off x="10521" y="5414"/>
              <a:ext cx="2678" cy="925"/>
            </a:xfrm>
            <a:prstGeom prst="accentCallout2">
              <a:avLst>
                <a:gd name="adj1" fmla="val 29148"/>
                <a:gd name="adj2" fmla="val -5046"/>
                <a:gd name="adj3" fmla="val 29148"/>
                <a:gd name="adj4" fmla="val -5046"/>
                <a:gd name="adj5" fmla="val 112551"/>
                <a:gd name="adj6" fmla="val -59833"/>
              </a:avLst>
            </a:prstGeom>
            <a:noFill/>
            <a:ln w="9525">
              <a:solidFill>
                <a:schemeClr val="bg2"/>
              </a:solidFill>
              <a:miter lim="800000"/>
              <a:tailEnd type="diamond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zh-CN" sz="20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宋体" pitchFamily="2" charset="-122"/>
                </a:rPr>
                <a:t>5. </a:t>
              </a:r>
              <a:r>
                <a:rPr lang="zh-CN" altLang="en-US" sz="20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宋体" pitchFamily="2" charset="-122"/>
                </a:rPr>
                <a:t>专业发展的立身之本</a:t>
              </a:r>
              <a:endParaRPr lang="en-US" altLang="zh-CN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itchFamily="2" charset="-122"/>
              </a:endParaRPr>
            </a:p>
          </p:txBody>
        </p:sp>
        <p:sp>
          <p:nvSpPr>
            <p:cNvPr id="193" name="AutoShape 174"/>
            <p:cNvSpPr/>
            <p:nvPr/>
          </p:nvSpPr>
          <p:spPr bwMode="auto">
            <a:xfrm>
              <a:off x="1754" y="3221"/>
              <a:ext cx="2610" cy="453"/>
            </a:xfrm>
            <a:prstGeom prst="accentCallout2">
              <a:avLst>
                <a:gd name="adj1" fmla="val 43796"/>
                <a:gd name="adj2" fmla="val 104782"/>
                <a:gd name="adj3" fmla="val 150893"/>
                <a:gd name="adj4" fmla="val 105294"/>
                <a:gd name="adj5" fmla="val 118250"/>
                <a:gd name="adj6" fmla="val 125000"/>
              </a:avLst>
            </a:prstGeom>
            <a:noFill/>
            <a:ln w="9525">
              <a:solidFill>
                <a:schemeClr val="tx2"/>
              </a:solidFill>
              <a:miter lim="800000"/>
              <a:tailEnd type="diamond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defRPr/>
              </a:pPr>
              <a:r>
                <a:rPr lang="en-US" altLang="zh-CN" sz="20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宋体" pitchFamily="2" charset="-122"/>
                </a:rPr>
                <a:t>1.</a:t>
              </a:r>
              <a:r>
                <a:rPr lang="zh-CN" altLang="en-US" sz="20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宋体" pitchFamily="2" charset="-122"/>
                </a:rPr>
                <a:t>专业教师的终生资本</a:t>
              </a:r>
              <a:endParaRPr lang="en-US" altLang="zh-CN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itchFamily="2" charset="-122"/>
              </a:endParaRPr>
            </a:p>
          </p:txBody>
        </p:sp>
        <p:sp>
          <p:nvSpPr>
            <p:cNvPr id="194" name="AutoShape 175"/>
            <p:cNvSpPr/>
            <p:nvPr/>
          </p:nvSpPr>
          <p:spPr bwMode="auto">
            <a:xfrm>
              <a:off x="351" y="4919"/>
              <a:ext cx="2510" cy="685"/>
            </a:xfrm>
            <a:prstGeom prst="accentCallout2">
              <a:avLst>
                <a:gd name="adj1" fmla="val 26278"/>
                <a:gd name="adj2" fmla="val 104782"/>
                <a:gd name="adj3" fmla="val 26278"/>
                <a:gd name="adj4" fmla="val 118926"/>
                <a:gd name="adj5" fmla="val -35769"/>
                <a:gd name="adj6" fmla="val 134463"/>
              </a:avLst>
            </a:prstGeom>
            <a:noFill/>
            <a:ln w="9525">
              <a:solidFill>
                <a:schemeClr val="accent2"/>
              </a:solidFill>
              <a:miter lim="800000"/>
              <a:tailEnd type="diamond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defRPr/>
              </a:pPr>
              <a:r>
                <a:rPr lang="en-US" altLang="zh-CN" sz="20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宋体" pitchFamily="2" charset="-122"/>
                </a:rPr>
                <a:t>2.</a:t>
              </a:r>
              <a:r>
                <a:rPr lang="zh-CN" altLang="en-US" sz="20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宋体" pitchFamily="2" charset="-122"/>
                </a:rPr>
                <a:t>丰富语言情感的利器</a:t>
              </a:r>
              <a:endParaRPr lang="en-US" altLang="zh-CN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itchFamily="2" charset="-122"/>
              </a:endParaRPr>
            </a:p>
          </p:txBody>
        </p:sp>
        <p:sp>
          <p:nvSpPr>
            <p:cNvPr id="195" name="AutoShape 176"/>
            <p:cNvSpPr/>
            <p:nvPr/>
          </p:nvSpPr>
          <p:spPr bwMode="auto">
            <a:xfrm>
              <a:off x="784" y="6300"/>
              <a:ext cx="2730" cy="617"/>
            </a:xfrm>
            <a:prstGeom prst="accentCallout2">
              <a:avLst>
                <a:gd name="adj1" fmla="val 29148"/>
                <a:gd name="adj2" fmla="val 105046"/>
                <a:gd name="adj3" fmla="val 29148"/>
                <a:gd name="adj4" fmla="val 105046"/>
                <a:gd name="adj5" fmla="val 153440"/>
                <a:gd name="adj6" fmla="val 175500"/>
              </a:avLst>
            </a:prstGeom>
            <a:noFill/>
            <a:ln w="9525">
              <a:solidFill>
                <a:schemeClr val="accent1"/>
              </a:solidFill>
              <a:miter lim="800000"/>
              <a:tailEnd type="diamond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zh-CN" sz="20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宋体" pitchFamily="2" charset="-122"/>
                </a:rPr>
                <a:t>3.</a:t>
              </a:r>
              <a:r>
                <a:rPr lang="zh-CN" altLang="en-US" sz="20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宋体" pitchFamily="2" charset="-122"/>
                </a:rPr>
                <a:t>提升思维内涵的重要载体</a:t>
              </a:r>
              <a:endParaRPr lang="en-US" altLang="zh-CN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itchFamily="2" charset="-122"/>
              </a:endParaRPr>
            </a:p>
          </p:txBody>
        </p:sp>
        <p:sp>
          <p:nvSpPr>
            <p:cNvPr id="196" name="Rectangle 177"/>
            <p:cNvSpPr>
              <a:spLocks noChangeArrowheads="1"/>
            </p:cNvSpPr>
            <p:nvPr/>
          </p:nvSpPr>
          <p:spPr bwMode="auto">
            <a:xfrm>
              <a:off x="6687" y="6659"/>
              <a:ext cx="6993" cy="1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/>
                      </a:gs>
                      <a:gs pos="50000">
                        <a:schemeClr val="bg1"/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b="1" dirty="0">
                  <a:solidFill>
                    <a:srgbClr val="000000"/>
                  </a:solidFill>
                  <a:ea typeface="宋体" pitchFamily="2" charset="-122"/>
                </a:rPr>
                <a:t>一个教师掌握的知识越雄厚，他</a:t>
              </a:r>
              <a:r>
                <a:rPr lang="zh-CN" altLang="en-US" b="1" dirty="0" smtClean="0">
                  <a:solidFill>
                    <a:srgbClr val="000000"/>
                  </a:solidFill>
                  <a:ea typeface="宋体" pitchFamily="2" charset="-122"/>
                </a:rPr>
                <a:t>的</a:t>
              </a:r>
              <a:endParaRPr lang="en-US" altLang="zh-CN" b="1" dirty="0" smtClean="0">
                <a:solidFill>
                  <a:srgbClr val="000000"/>
                </a:solidFill>
                <a:ea typeface="宋体" pitchFamily="2" charset="-122"/>
              </a:endParaRPr>
            </a:p>
            <a:p>
              <a:pPr>
                <a:defRPr/>
              </a:pPr>
              <a:r>
                <a:rPr lang="zh-CN" altLang="en-US" b="1" dirty="0" smtClean="0">
                  <a:solidFill>
                    <a:srgbClr val="000000"/>
                  </a:solidFill>
                  <a:ea typeface="宋体" pitchFamily="2" charset="-122"/>
                </a:rPr>
                <a:t>专业</a:t>
              </a:r>
              <a:r>
                <a:rPr lang="zh-CN" altLang="en-US" b="1" dirty="0">
                  <a:solidFill>
                    <a:srgbClr val="000000"/>
                  </a:solidFill>
                  <a:ea typeface="宋体" pitchFamily="2" charset="-122"/>
                </a:rPr>
                <a:t>基石越丰实，专业空间越宽广</a:t>
              </a:r>
              <a:endParaRPr lang="en-US" altLang="zh-CN" b="1" dirty="0">
                <a:solidFill>
                  <a:srgbClr val="000000"/>
                </a:solidFill>
                <a:ea typeface="宋体" pitchFamily="2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720942" y="1028859"/>
            <a:ext cx="623878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❶让</a:t>
            </a:r>
            <a:r>
              <a:rPr 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主题阅读</a:t>
            </a: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成为素养培育的基础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稻壳儿榴莲果果"/>
          <p:cNvSpPr/>
          <p:nvPr/>
        </p:nvSpPr>
        <p:spPr>
          <a:xfrm>
            <a:off x="720725" y="1672590"/>
            <a:ext cx="7731760" cy="3092450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核心素养时代来临：我们需要做什么？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0942" y="1028859"/>
            <a:ext cx="623878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❶让</a:t>
            </a:r>
            <a:r>
              <a:rPr 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主题阅读</a:t>
            </a: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成为素养培育的基础</a:t>
            </a:r>
          </a:p>
        </p:txBody>
      </p:sp>
      <p:sp>
        <p:nvSpPr>
          <p:cNvPr id="6" name="Rectangle 4"/>
          <p:cNvSpPr/>
          <p:nvPr/>
        </p:nvSpPr>
        <p:spPr>
          <a:xfrm>
            <a:off x="3153410" y="1888490"/>
            <a:ext cx="5226685" cy="2649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zh-CN" sz="2000" b="1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案例</a:t>
            </a:r>
            <a:endParaRPr lang="en-US" altLang="zh-CN" sz="2000" b="1">
              <a:solidFill>
                <a:schemeClr val="accent4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        </a:t>
            </a:r>
            <a:r>
              <a:rPr lang="zh-CN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第</a:t>
            </a:r>
            <a:r>
              <a:rPr lang="en-US" altLang="zh-CN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15</a:t>
            </a:r>
            <a:r>
              <a:rPr lang="zh-CN" altLang="en-US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课</a:t>
            </a:r>
            <a:r>
              <a:rPr lang="en-US" altLang="zh-CN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</a:t>
            </a:r>
            <a:r>
              <a:rPr lang="zh-CN" altLang="en-US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明至清中叶的经济与文化</a:t>
            </a: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         </a:t>
            </a:r>
            <a:r>
              <a:rPr lang="zh-CN" altLang="en-US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第一目</a:t>
            </a: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</a:t>
            </a:r>
            <a:r>
              <a:rPr lang="zh-CN" altLang="en-US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社会经济的发展与局限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……</a:t>
            </a:r>
            <a:r>
              <a:rPr lang="zh-CN" altLang="en-US" sz="20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然而就全社会来看，男耕女织、自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zh-CN" altLang="en-US" sz="20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给自足的传统小农经济还占据压倒优势。日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zh-CN" altLang="en-US" sz="20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益僵化的专制统治，也压制和阻碍着社会的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zh-CN" altLang="en-US" sz="20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进步和转型。</a:t>
            </a: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  <a:sym typeface="+mn-ea"/>
              </a:rPr>
              <a:t>（</a:t>
            </a:r>
            <a:r>
              <a:rPr lang="en-US" altLang="zh-CN" sz="2000" dirty="0">
                <a:latin typeface="华文新魏" panose="02010800040101010101" charset="-122"/>
                <a:ea typeface="华文新魏" panose="02010800040101010101" charset="-122"/>
                <a:sym typeface="+mn-ea"/>
              </a:rPr>
              <a:t>P90</a:t>
            </a: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  <a:sym typeface="+mn-ea"/>
              </a:rPr>
              <a:t>）</a:t>
            </a:r>
            <a:endParaRPr lang="zh-CN" altLang="en-US" sz="2000" dirty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endParaRPr lang="en-US" altLang="zh-CN" sz="20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" y="1928495"/>
            <a:ext cx="1948180" cy="2580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核心素养时代来临：我们需要做什么？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0942" y="1028859"/>
            <a:ext cx="623878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❶让</a:t>
            </a:r>
            <a:r>
              <a:rPr 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主题阅读</a:t>
            </a: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成为素养培育的基础</a:t>
            </a:r>
          </a:p>
        </p:txBody>
      </p:sp>
      <p:sp>
        <p:nvSpPr>
          <p:cNvPr id="5" name="稻壳儿榴莲果果"/>
          <p:cNvSpPr/>
          <p:nvPr/>
        </p:nvSpPr>
        <p:spPr>
          <a:xfrm>
            <a:off x="720725" y="1672590"/>
            <a:ext cx="7731760" cy="3092450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18437" name="内容占位符 2"/>
          <p:cNvSpPr txBox="1"/>
          <p:nvPr/>
        </p:nvSpPr>
        <p:spPr>
          <a:xfrm>
            <a:off x="791845" y="1960245"/>
            <a:ext cx="5558155" cy="24765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 eaLnBrk="1" hangingPunct="1">
              <a:buNone/>
            </a:pPr>
            <a:r>
              <a:rPr lang="zh-CN" altLang="zh-CN" sz="1800" b="1" dirty="0">
                <a:solidFill>
                  <a:srgbClr val="800000"/>
                </a:solidFill>
                <a:latin typeface="微软雅黑" pitchFamily="34" charset="-122"/>
                <a:ea typeface="微软雅黑" pitchFamily="34" charset="-122"/>
              </a:rPr>
              <a:t>贾雨村和冷子兴评点宁荣二府的历史命运</a:t>
            </a:r>
          </a:p>
          <a:p>
            <a:pPr marL="0" lvl="0" indent="0" defTabSz="457200" eaLnBrk="1" hangingPunct="1">
              <a:buNone/>
            </a:pPr>
            <a:r>
              <a:rPr lang="en-US" altLang="zh-CN" sz="2000" dirty="0">
                <a:latin typeface="楷体_GB2312" pitchFamily="49" charset="-122"/>
                <a:ea typeface="楷体_GB2312" pitchFamily="49" charset="-122"/>
              </a:rPr>
              <a:t>    </a:t>
            </a:r>
            <a:r>
              <a:rPr lang="zh-CN" altLang="zh-CN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（贾府）如今虽说不及先年那样兴盛</a:t>
            </a:r>
            <a:r>
              <a:rPr lang="en-US" altLang="zh-CN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, </a:t>
            </a:r>
            <a:r>
              <a:rPr lang="zh-CN" altLang="zh-CN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较之平常仕宦之家，到底气象不同。如今</a:t>
            </a:r>
            <a:r>
              <a:rPr lang="en-US" altLang="zh-CN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生齿日繁</a:t>
            </a:r>
            <a:r>
              <a:rPr lang="zh-CN" altLang="zh-CN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，事务日盛，主仆上下，</a:t>
            </a:r>
            <a:r>
              <a:rPr lang="en-US" altLang="zh-CN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安富尊荣</a:t>
            </a:r>
            <a:r>
              <a:rPr lang="zh-CN" altLang="zh-CN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者尽多，运筹谋画者无一，其日用排场，又不能将就俭省。如今外面的架子虽未甚倒，内囊却也尽上来了。</a:t>
            </a:r>
            <a:endParaRPr lang="en-US" altLang="zh-CN" sz="18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marL="0" lvl="0" indent="0" algn="r" defTabSz="457200" eaLnBrk="1" hangingPunct="1">
              <a:buNone/>
            </a:pPr>
            <a:r>
              <a:rPr lang="en-US" altLang="zh-CN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                    </a:t>
            </a:r>
            <a:r>
              <a:rPr lang="zh-CN" altLang="zh-CN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——曹雪芹《红楼梦》</a:t>
            </a:r>
          </a:p>
        </p:txBody>
      </p:sp>
      <p:pic>
        <p:nvPicPr>
          <p:cNvPr id="18440" name="Picture 8" descr="http://pic.baike.soso.com/p/20130604/20130604112014-11901501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30" y="2212340"/>
            <a:ext cx="1894205" cy="1880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内容占位符 3"/>
          <p:cNvSpPr txBox="1"/>
          <p:nvPr/>
        </p:nvSpPr>
        <p:spPr>
          <a:xfrm>
            <a:off x="609600" y="4286885"/>
            <a:ext cx="8382000" cy="44069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 eaLnBrk="1" hangingPunct="1">
              <a:buNone/>
            </a:pPr>
            <a:r>
              <a:rPr lang="zh-CN" altLang="zh-CN" sz="1800" dirty="0">
                <a:solidFill>
                  <a:srgbClr val="800000"/>
                </a:solidFill>
                <a:latin typeface="微软雅黑" pitchFamily="34" charset="-122"/>
                <a:ea typeface="微软雅黑" pitchFamily="34" charset="-122"/>
              </a:rPr>
              <a:t>两个作品分别描写了什么现象？为什么会出现这种现象？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/>
          </p:cNvSpPr>
          <p:nvPr>
            <p:ph idx="1"/>
          </p:nvPr>
        </p:nvSpPr>
        <p:spPr>
          <a:xfrm>
            <a:off x="323215" y="1168400"/>
            <a:ext cx="5623560" cy="2245995"/>
          </a:xfrm>
        </p:spPr>
        <p:txBody>
          <a:bodyPr vert="horz" wrap="square" lIns="68601" tIns="34301" rIns="68601" bIns="34301" rtlCol="0" anchor="t">
            <a:normAutofit fontScale="25000" lnSpcReduction="20000"/>
          </a:bodyPr>
          <a:lstStyle/>
          <a:p>
            <a:pPr fontAlgn="auto">
              <a:lnSpc>
                <a:spcPts val="3080"/>
              </a:lnSpc>
              <a:spcBef>
                <a:spcPts val="0"/>
              </a:spcBef>
              <a:buNone/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         </a:t>
            </a:r>
            <a:r>
              <a:rPr lang="zh-CN" altLang="en-US" sz="640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 </a:t>
            </a:r>
            <a:r>
              <a:rPr lang="zh-CN" altLang="en-US" sz="720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 </a:t>
            </a:r>
            <a:r>
              <a:rPr lang="en-US" altLang="zh-CN" sz="720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       </a:t>
            </a:r>
            <a:r>
              <a:rPr lang="zh-CN" altLang="en-US" sz="720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希望你们继续秉持“学为人师、行为世范”的校训，珍惜时光，刻苦学习，砥砺品格，增长传道授业解惑本领，毕业后到祖国和人民最需要的地方去，努力成为党和人民满意的“四有”好老师，为培养德智体美劳全面发展的社会主义建设者和接班人贡献力量。</a:t>
            </a:r>
            <a:r>
              <a:rPr lang="en-US" altLang="zh-CN" sz="720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 </a:t>
            </a:r>
            <a:endParaRPr lang="en-US" altLang="zh-CN" sz="6400"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  <a:p>
            <a:pPr algn="r" fontAlgn="auto">
              <a:lnSpc>
                <a:spcPts val="3080"/>
              </a:lnSpc>
              <a:spcBef>
                <a:spcPts val="0"/>
              </a:spcBef>
              <a:buNone/>
            </a:pPr>
            <a:r>
              <a:rPr lang="en-US" altLang="zh-CN" sz="5600"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——</a:t>
            </a:r>
            <a:r>
              <a:rPr lang="en-US" altLang="zh-CN" sz="5600"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习近平给北京师范大学“优师计划”师范生的回信2022.09</a:t>
            </a:r>
            <a:endParaRPr lang="en-US" altLang="zh-CN" sz="2400" b="1" dirty="0">
              <a:latin typeface="宋体" pitchFamily="2" charset="-122"/>
              <a:ea typeface="宋体" pitchFamily="2" charset="-122"/>
            </a:endParaRPr>
          </a:p>
          <a:p>
            <a:pPr lvl="1" eaLnBrk="1" hangingPunct="1">
              <a:buNone/>
            </a:pPr>
            <a:endParaRPr lang="en-US" altLang="zh-CN" sz="24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6147" name="Rectangle 4"/>
          <p:cNvSpPr/>
          <p:nvPr/>
        </p:nvSpPr>
        <p:spPr>
          <a:xfrm>
            <a:off x="647065" y="3977005"/>
            <a:ext cx="5257800" cy="9017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ts val="3160"/>
              </a:lnSpc>
              <a:spcBef>
                <a:spcPct val="0"/>
              </a:spcBef>
              <a:buClrTx/>
              <a:buNone/>
            </a:pPr>
            <a:r>
              <a:rPr lang="zh-CN" altLang="en-US" sz="1800" b="1" dirty="0" smtClean="0">
                <a:latin typeface="+mn-ea"/>
              </a:rPr>
              <a:t>    </a:t>
            </a:r>
            <a:r>
              <a:rPr sz="1800" dirty="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教师不能只做传授书本知识的教书匠，而要成为塑造学生品格、品行、品位的‘大先生’”</a:t>
            </a:r>
            <a:r>
              <a:rPr lang="zh-CN" sz="1800" dirty="0"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。</a:t>
            </a:r>
          </a:p>
        </p:txBody>
      </p:sp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有一种期望，深沉而厚重</a:t>
            </a:r>
          </a:p>
        </p:txBody>
      </p:sp>
      <p:pic>
        <p:nvPicPr>
          <p:cNvPr id="100" name="图片 99"/>
          <p:cNvPicPr/>
          <p:nvPr/>
        </p:nvPicPr>
        <p:blipFill>
          <a:blip r:embed="rId2"/>
          <a:srcRect l="9820" r="4529"/>
          <a:stretch>
            <a:fillRect/>
          </a:stretch>
        </p:blipFill>
        <p:spPr>
          <a:xfrm>
            <a:off x="6199505" y="1276350"/>
            <a:ext cx="2267585" cy="34442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核心素养时代来临：我们需要做什么？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0942" y="1028859"/>
            <a:ext cx="623878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❶让</a:t>
            </a:r>
            <a:r>
              <a:rPr 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主题阅读</a:t>
            </a: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成为素养培育的基础</a:t>
            </a:r>
          </a:p>
        </p:txBody>
      </p:sp>
      <p:sp>
        <p:nvSpPr>
          <p:cNvPr id="5" name="稻壳儿榴莲果果"/>
          <p:cNvSpPr/>
          <p:nvPr/>
        </p:nvSpPr>
        <p:spPr>
          <a:xfrm>
            <a:off x="720725" y="1672590"/>
            <a:ext cx="7731760" cy="3092450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18437" name="内容占位符 2"/>
          <p:cNvSpPr txBox="1"/>
          <p:nvPr/>
        </p:nvSpPr>
        <p:spPr>
          <a:xfrm>
            <a:off x="2807970" y="1871980"/>
            <a:ext cx="5558155" cy="24765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zh-CN" sz="2000" b="1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综艺体简" panose="02010600000101010101" charset="-122"/>
                <a:ea typeface="汉仪综艺体简" panose="02010600000101010101" charset="-122"/>
                <a:cs typeface="汉仪黑方简" panose="00020600040101010101" charset="-122"/>
                <a:sym typeface="+mn-ea"/>
              </a:rPr>
              <a:t>逃荒行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1800" b="1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黑方简" panose="00020600040101010101" charset="-122"/>
                <a:ea typeface="汉仪黑方简" panose="00020600040101010101" charset="-122"/>
                <a:cs typeface="汉仪黑方简" panose="00020600040101010101" charset="-122"/>
                <a:sym typeface="+mn-ea"/>
              </a:rPr>
              <a:t>  </a:t>
            </a:r>
            <a:r>
              <a:rPr lang="en-US" altLang="zh-CN" sz="1600" b="1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</a:t>
            </a:r>
            <a:r>
              <a:rPr lang="zh-CN" altLang="zh-CN" sz="1600" b="1" noProof="0" dirty="0" smtClean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〔清〕</a:t>
            </a:r>
            <a:r>
              <a:rPr lang="zh-CN" altLang="zh-CN" sz="1600" b="1" noProof="0" dirty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郑板桥</a:t>
            </a: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zh-CN" sz="1800" noProof="0" dirty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十日卖一儿，五日卖一妇</a:t>
            </a:r>
            <a:r>
              <a:rPr lang="zh-CN" altLang="zh-CN" sz="1800" noProof="0" dirty="0" smtClean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。来日</a:t>
            </a:r>
            <a:r>
              <a:rPr lang="zh-CN" altLang="zh-CN" sz="1800" noProof="0" dirty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剩一身，茫茫即长路。</a:t>
            </a: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zh-CN" sz="1800" noProof="0" dirty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长路迂以远，关山杂豺虎</a:t>
            </a:r>
            <a:r>
              <a:rPr lang="zh-CN" altLang="zh-CN" sz="1800" noProof="0" dirty="0" smtClean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。天</a:t>
            </a:r>
            <a:r>
              <a:rPr lang="zh-CN" altLang="zh-CN" sz="1800" noProof="0" dirty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荒虎不饥，旰人饲岩阻。</a:t>
            </a: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zh-CN" sz="1800" noProof="0" dirty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豺狼白昼出，诸村乱击鼓</a:t>
            </a:r>
            <a:r>
              <a:rPr lang="zh-CN" altLang="zh-CN" sz="1800" noProof="0" dirty="0" smtClean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。嗟</a:t>
            </a:r>
            <a:r>
              <a:rPr lang="zh-CN" altLang="zh-CN" sz="1800" noProof="0" dirty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予皮发焦，骨断折腰膂。</a:t>
            </a: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zh-CN" sz="1800" noProof="0" dirty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见人目先瞪，得食咽反吐</a:t>
            </a:r>
            <a:r>
              <a:rPr lang="zh-CN" altLang="zh-CN" sz="1800" noProof="0" dirty="0" smtClean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。不堪</a:t>
            </a:r>
            <a:r>
              <a:rPr lang="zh-CN" altLang="zh-CN" sz="1800" noProof="0" dirty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充虎饿，虎亦弃不取。</a:t>
            </a: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zh-CN" sz="1800" noProof="0" dirty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道旁</a:t>
            </a:r>
            <a:r>
              <a:rPr lang="zh-CN" altLang="zh-CN" sz="1800" noProof="0" dirty="0" smtClean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见</a:t>
            </a:r>
            <a:r>
              <a:rPr lang="zh-CN" altLang="en-US" sz="1800" noProof="0" dirty="0" smtClean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遗婴</a:t>
            </a:r>
            <a:r>
              <a:rPr lang="zh-CN" altLang="zh-CN" sz="1800" noProof="0" dirty="0" smtClean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，</a:t>
            </a:r>
            <a:r>
              <a:rPr lang="zh-CN" altLang="zh-CN" sz="1800" noProof="0" dirty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怜拾置担釜</a:t>
            </a:r>
            <a:r>
              <a:rPr lang="zh-CN" altLang="zh-CN" sz="1800" noProof="0" dirty="0" smtClean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。卖</a:t>
            </a:r>
            <a:r>
              <a:rPr lang="zh-CN" altLang="zh-CN" sz="1800" noProof="0" dirty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尽自家儿，反为他人抚</a:t>
            </a:r>
            <a:r>
              <a:rPr lang="zh-CN" altLang="zh-CN" sz="1800" noProof="0" dirty="0" smtClean="0">
                <a:ln>
                  <a:noFill/>
                </a:ln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sym typeface="+mn-ea"/>
              </a:rPr>
              <a:t>。</a:t>
            </a:r>
            <a:endParaRPr lang="zh-CN" altLang="zh-CN" sz="1800" noProof="0" dirty="0" smtClean="0">
              <a:ln>
                <a:noFill/>
              </a:ln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  <p:sp>
        <p:nvSpPr>
          <p:cNvPr id="18438" name="内容占位符 3"/>
          <p:cNvSpPr txBox="1"/>
          <p:nvPr/>
        </p:nvSpPr>
        <p:spPr>
          <a:xfrm>
            <a:off x="609600" y="4286885"/>
            <a:ext cx="8382000" cy="44069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 eaLnBrk="1" hangingPunct="1">
              <a:buNone/>
            </a:pPr>
            <a:r>
              <a:rPr lang="zh-CN" altLang="zh-CN" sz="1800" dirty="0">
                <a:solidFill>
                  <a:srgbClr val="800000"/>
                </a:solidFill>
                <a:latin typeface="微软雅黑" pitchFamily="34" charset="-122"/>
                <a:ea typeface="微软雅黑" pitchFamily="34" charset="-122"/>
              </a:rPr>
              <a:t>两个作品分别描写了什么现象？为什么会出现这种现象？</a:t>
            </a:r>
          </a:p>
        </p:txBody>
      </p:sp>
      <p:sp>
        <p:nvSpPr>
          <p:cNvPr id="19462" name="内容占位符 2"/>
          <p:cNvSpPr txBox="1"/>
          <p:nvPr/>
        </p:nvSpPr>
        <p:spPr>
          <a:xfrm>
            <a:off x="863600" y="2032000"/>
            <a:ext cx="1905000" cy="21564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spcBef>
                <a:spcPts val="0"/>
              </a:spcBef>
              <a:buNone/>
            </a:pPr>
            <a:r>
              <a:rPr lang="en-US" altLang="zh-CN" sz="1800" dirty="0">
                <a:latin typeface="黑体" pitchFamily="49" charset="-122"/>
                <a:ea typeface="黑体" pitchFamily="49" charset="-122"/>
              </a:rPr>
              <a:t>    </a:t>
            </a:r>
            <a:r>
              <a:rPr lang="en-US" altLang="zh-CN" sz="1800" dirty="0">
                <a:latin typeface="汉仪中黑简" panose="02010600000101010101" charset="-122"/>
                <a:ea typeface="汉仪中黑简" panose="02010600000101010101" charset="-122"/>
                <a:cs typeface="汉仪中黑简" panose="02010600000101010101" charset="-122"/>
              </a:rPr>
              <a:t>1746</a:t>
            </a:r>
            <a:r>
              <a:rPr lang="zh-CN" altLang="zh-CN" sz="1800" dirty="0">
                <a:latin typeface="汉仪中黑简" panose="02010600000101010101" charset="-122"/>
                <a:ea typeface="汉仪中黑简" panose="02010600000101010101" charset="-122"/>
                <a:cs typeface="汉仪中黑简" panose="02010600000101010101" charset="-122"/>
              </a:rPr>
              <a:t>年</a:t>
            </a:r>
            <a:r>
              <a:rPr lang="en-US" altLang="zh-CN" sz="1800" dirty="0">
                <a:latin typeface="汉仪中黑简" panose="02010600000101010101" charset="-122"/>
                <a:ea typeface="汉仪中黑简" panose="02010600000101010101" charset="-122"/>
                <a:cs typeface="汉仪中黑简" panose="02010600000101010101" charset="-122"/>
              </a:rPr>
              <a:t>(</a:t>
            </a:r>
            <a:r>
              <a:rPr lang="zh-CN" altLang="zh-CN" sz="1800" dirty="0">
                <a:latin typeface="汉仪中黑简" panose="02010600000101010101" charset="-122"/>
                <a:ea typeface="汉仪中黑简" panose="02010600000101010101" charset="-122"/>
                <a:cs typeface="汉仪中黑简" panose="02010600000101010101" charset="-122"/>
              </a:rPr>
              <a:t>乾隆十一年丙寅</a:t>
            </a:r>
            <a:r>
              <a:rPr lang="en-US" altLang="zh-CN" sz="1800" dirty="0">
                <a:latin typeface="汉仪中黑简" panose="02010600000101010101" charset="-122"/>
                <a:ea typeface="汉仪中黑简" panose="02010600000101010101" charset="-122"/>
                <a:cs typeface="汉仪中黑简" panose="02010600000101010101" charset="-122"/>
              </a:rPr>
              <a:t>)</a:t>
            </a:r>
            <a:r>
              <a:rPr lang="zh-CN" altLang="zh-CN" sz="1800" dirty="0">
                <a:latin typeface="汉仪中黑简" panose="02010600000101010101" charset="-122"/>
                <a:ea typeface="汉仪中黑简" panose="02010600000101010101" charset="-122"/>
                <a:cs typeface="汉仪中黑简" panose="02010600000101010101" charset="-122"/>
              </a:rPr>
              <a:t>，郑板桥任潍县县令。是年，山东大饥，大批农民逃荒，饿殍遍野，死伤无数。</a:t>
            </a:r>
            <a:endParaRPr lang="zh-CN" altLang="en-US" sz="1800" dirty="0">
              <a:latin typeface="汉仪中黑简" panose="02010600000101010101" charset="-122"/>
              <a:ea typeface="汉仪中黑简" panose="02010600000101010101" charset="-122"/>
              <a:cs typeface="汉仪中黑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核心素养时代来临：我们需要做什么？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0942" y="1028859"/>
            <a:ext cx="623878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❶让</a:t>
            </a:r>
            <a:r>
              <a:rPr 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主题阅读</a:t>
            </a: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成为素养培育的基础</a:t>
            </a:r>
          </a:p>
        </p:txBody>
      </p:sp>
      <p:sp>
        <p:nvSpPr>
          <p:cNvPr id="5" name="稻壳儿榴莲果果"/>
          <p:cNvSpPr/>
          <p:nvPr/>
        </p:nvSpPr>
        <p:spPr>
          <a:xfrm>
            <a:off x="720725" y="1672590"/>
            <a:ext cx="7731760" cy="3092450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18437" name="内容占位符 2"/>
          <p:cNvSpPr txBox="1"/>
          <p:nvPr/>
        </p:nvSpPr>
        <p:spPr>
          <a:xfrm>
            <a:off x="2741295" y="1871980"/>
            <a:ext cx="5539105" cy="24765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buNone/>
            </a:pPr>
            <a:r>
              <a:rPr lang="en-US" altLang="zh-CN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      </a:t>
            </a:r>
            <a:r>
              <a:rPr lang="zh-CN" altLang="zh-CN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中国一向是世界上最富的国家，就是说，土地最肥沃、耕作最精细，人民最多而且最勤勉的国家。</a:t>
            </a:r>
            <a:r>
              <a:rPr lang="zh-CN" altLang="zh-CN" sz="1800" dirty="0">
                <a:solidFill>
                  <a:srgbClr val="8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然而，许久以来，它似乎停滞于静止状态了。</a:t>
            </a:r>
            <a:r>
              <a:rPr lang="zh-CN" altLang="en-US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今</a:t>
            </a:r>
            <a:r>
              <a:rPr lang="zh-CN" altLang="zh-CN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日旅行家关于中国耕作、勤劳及人口稠密状况的报告，与</a:t>
            </a:r>
            <a:r>
              <a:rPr lang="en-US" altLang="zh-CN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500</a:t>
            </a:r>
            <a:r>
              <a:rPr lang="zh-CN" altLang="zh-CN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年前视察该国的马可·波罗的记述比较，几乎没有什么区别，也许在马可·波罗时代以前好久，中国的财富就已完全达到了该国法律制度允许的发展程度</a:t>
            </a:r>
            <a:r>
              <a:rPr lang="zh-CN" altLang="en-US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。</a:t>
            </a:r>
            <a:endParaRPr lang="en-US" altLang="zh-CN" sz="2000" dirty="0">
              <a:latin typeface="黑体" pitchFamily="49" charset="-122"/>
              <a:ea typeface="黑体" pitchFamily="49" charset="-122"/>
            </a:endParaRPr>
          </a:p>
          <a:p>
            <a:pPr marL="0" indent="0" algn="r" eaLnBrk="1" hangingPunct="1">
              <a:buNone/>
            </a:pPr>
            <a:r>
              <a:rPr lang="zh-CN" altLang="zh-CN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——〔英〕亚当·斯密《国富论》</a:t>
            </a:r>
            <a:r>
              <a:rPr lang="zh-CN" altLang="zh-CN" sz="1800" dirty="0">
                <a:solidFill>
                  <a:srgbClr val="8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（</a:t>
            </a:r>
            <a:r>
              <a:rPr lang="en-US" altLang="zh-CN" sz="1800" dirty="0">
                <a:solidFill>
                  <a:srgbClr val="8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1776</a:t>
            </a:r>
            <a:r>
              <a:rPr lang="zh-CN" altLang="zh-CN" sz="1800" dirty="0">
                <a:solidFill>
                  <a:srgbClr val="8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）</a:t>
            </a:r>
            <a:endParaRPr lang="zh-CN" altLang="zh-CN" sz="180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  <p:sp>
        <p:nvSpPr>
          <p:cNvPr id="18438" name="内容占位符 3"/>
          <p:cNvSpPr txBox="1"/>
          <p:nvPr/>
        </p:nvSpPr>
        <p:spPr>
          <a:xfrm>
            <a:off x="609600" y="4286885"/>
            <a:ext cx="7842885" cy="44069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 eaLnBrk="1" hangingPunct="1">
              <a:buNone/>
            </a:pPr>
            <a:r>
              <a:rPr lang="zh-CN" altLang="zh-CN" sz="1800" dirty="0">
                <a:solidFill>
                  <a:srgbClr val="8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亚当·斯密认为当时的中国处于什么样的发展状态？</a:t>
            </a:r>
            <a:r>
              <a:rPr lang="zh-CN" altLang="en-US" sz="1800" dirty="0">
                <a:solidFill>
                  <a:srgbClr val="800000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你同意他的说法吗？</a:t>
            </a:r>
            <a:endParaRPr lang="zh-CN" altLang="zh-CN" sz="1800" dirty="0">
              <a:solidFill>
                <a:srgbClr val="800000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</p:txBody>
      </p:sp>
      <p:pic>
        <p:nvPicPr>
          <p:cNvPr id="20488" name="Picture 8" descr="http://images.bookuu.com/book/C/01378/97875388685622264243-f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866265"/>
            <a:ext cx="1586230" cy="223393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稻壳儿榴莲果果"/>
          <p:cNvSpPr/>
          <p:nvPr/>
        </p:nvSpPr>
        <p:spPr>
          <a:xfrm>
            <a:off x="720725" y="1672590"/>
            <a:ext cx="7731760" cy="3092450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核心素养时代来临：我们需要做什么？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0942" y="1028859"/>
            <a:ext cx="623878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❷让</a:t>
            </a:r>
            <a:r>
              <a:rPr 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信息提炼</a:t>
            </a: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成为素养培育的关键</a:t>
            </a:r>
          </a:p>
        </p:txBody>
      </p:sp>
      <p:sp>
        <p:nvSpPr>
          <p:cNvPr id="6" name="Rectangle 4"/>
          <p:cNvSpPr/>
          <p:nvPr/>
        </p:nvSpPr>
        <p:spPr>
          <a:xfrm>
            <a:off x="3153410" y="1888490"/>
            <a:ext cx="5226685" cy="2649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zh-CN" sz="2000" b="1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案例</a:t>
            </a:r>
            <a:r>
              <a:rPr lang="en-US" altLang="zh-CN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        </a:t>
            </a:r>
            <a:r>
              <a:rPr lang="zh-CN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第</a:t>
            </a:r>
            <a:r>
              <a:rPr lang="en-US" altLang="zh-CN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4</a:t>
            </a:r>
            <a:r>
              <a:rPr lang="zh-CN" altLang="en-US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课</a:t>
            </a:r>
            <a:r>
              <a:rPr lang="en-US" altLang="zh-CN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</a:t>
            </a:r>
            <a:r>
              <a:rPr lang="zh-CN" altLang="en-US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西汉与东汉</a:t>
            </a:r>
            <a:r>
              <a:rPr lang="en-US" altLang="zh-CN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——</a:t>
            </a:r>
          </a:p>
          <a:p>
            <a:pPr algn="ctr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zh-CN" altLang="en-US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统一多民族封建国家的巩固</a:t>
            </a:r>
            <a:endParaRPr lang="en-US" altLang="zh-CN" sz="20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         </a:t>
            </a:r>
            <a:r>
              <a:rPr lang="zh-CN" altLang="en-US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第一目</a:t>
            </a: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</a:t>
            </a:r>
            <a:r>
              <a:rPr lang="zh-CN" altLang="en-US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西汉的建立与</a:t>
            </a: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“</a:t>
            </a:r>
            <a:r>
              <a:rPr lang="zh-CN" altLang="en-US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文景之治</a:t>
            </a: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”</a:t>
            </a:r>
            <a:endParaRPr lang="zh-CN" altLang="en-US" sz="20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……</a:t>
            </a:r>
            <a:r>
              <a:rPr lang="zh-CN" altLang="en-US" sz="20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汉武帝即位后，加强中央集权。</a:t>
            </a:r>
            <a:r>
              <a:rPr lang="en-US" altLang="zh-CN" sz="20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……</a:t>
            </a:r>
            <a:r>
              <a:rPr lang="zh-CN" altLang="en-US" sz="20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思想上，接受董仲舒的建议，尊崇儒术。此后，儒学成为我国封建社会的主流意识形态。</a:t>
            </a: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  <a:sym typeface="+mn-ea"/>
              </a:rPr>
              <a:t>（</a:t>
            </a:r>
            <a:r>
              <a:rPr lang="en-US" altLang="zh-CN" sz="2000" dirty="0">
                <a:latin typeface="华文新魏" panose="02010800040101010101" charset="-122"/>
                <a:ea typeface="华文新魏" panose="02010800040101010101" charset="-122"/>
                <a:sym typeface="+mn-ea"/>
              </a:rPr>
              <a:t>P22</a:t>
            </a:r>
            <a:r>
              <a:rPr lang="zh-CN" altLang="en-US" sz="2000" dirty="0">
                <a:latin typeface="华文新魏" panose="02010800040101010101" charset="-122"/>
                <a:ea typeface="华文新魏" panose="02010800040101010101" charset="-122"/>
                <a:sym typeface="+mn-ea"/>
              </a:rPr>
              <a:t>）</a:t>
            </a:r>
            <a:endParaRPr lang="zh-CN" altLang="en-US" sz="2000" dirty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endParaRPr lang="en-US" altLang="zh-CN" sz="20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" y="1928495"/>
            <a:ext cx="1948180" cy="2580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核心素养时代来临：我们需要做什么？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83260" y="1730375"/>
          <a:ext cx="7813040" cy="2477135"/>
        </p:xfrm>
        <a:graphic>
          <a:graphicData uri="http://schemas.openxmlformats.org/drawingml/2006/table">
            <a:tbl>
              <a:tblPr firstRow="1" firstCol="1" bandRow="1">
                <a:tableStyleId>{8F333011-3875-4737-844B-84BD83596CC1}</a:tableStyleId>
              </a:tblPr>
              <a:tblGrid>
                <a:gridCol w="807085"/>
                <a:gridCol w="2742565"/>
                <a:gridCol w="4263390"/>
              </a:tblGrid>
              <a:tr h="423545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b="1" kern="1400" dirty="0">
                          <a:effectLst/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  <a:cs typeface="方正粗黑宋简体" panose="02000000000000000000" pitchFamily="2" charset="-122"/>
                        </a:rPr>
                        <a:t>天人三策（摘编自《汉书·董仲舒传》）</a:t>
                      </a: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</a:tr>
              <a:tr h="3263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 </a:t>
                      </a:r>
                    </a:p>
                  </a:txBody>
                  <a:tcPr marL="51435" marR="51435" marT="0" marB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4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汉武帝之问</a:t>
                      </a: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4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董仲舒之策</a:t>
                      </a: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27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4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第一策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4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天道</a:t>
                      </a: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</a:rPr>
                        <a:t>历代君主治理国家的办法无外乎两种，一是改革制度，二是创作乐章。但许多参政人士沿袭旧策都没能改变状况，这是什么原因？是天命注定的吗？</a:t>
                      </a: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1.</a:t>
                      </a:r>
                      <a:r>
                        <a:rPr lang="zh-CN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“改正朔，易服色，以顺天命而已。”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2.</a:t>
                      </a:r>
                      <a:r>
                        <a:rPr lang="zh-CN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“王者承天意以从事，故任德教而不任刑。”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3.</a:t>
                      </a:r>
                      <a:r>
                        <a:rPr lang="zh-CN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“凡以教化不立而万民不正也。”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4.</a:t>
                      </a:r>
                      <a:r>
                        <a:rPr lang="zh-CN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“立太学以教于国，设</a:t>
                      </a:r>
                      <a:r>
                        <a:rPr lang="zh-CN" altLang="en-US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庠</a:t>
                      </a:r>
                      <a:r>
                        <a:rPr lang="zh-CN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序以化于邑。”</a:t>
                      </a:r>
                      <a:r>
                        <a:rPr lang="en-US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 </a:t>
                      </a:r>
                      <a:endParaRPr lang="zh-CN" sz="1600" kern="1400" dirty="0">
                        <a:effectLst/>
                        <a:latin typeface="华文新魏" panose="02010800040101010101" charset="-122"/>
                        <a:ea typeface="华文新魏" panose="02010800040101010101" charset="-122"/>
                        <a:cs typeface="华文新魏" panose="02010800040101010101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5.</a:t>
                      </a:r>
                      <a:r>
                        <a:rPr lang="zh-CN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“更化则可善治，善治则灾害日去，福禄日来。”</a:t>
                      </a: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539750" y="4264660"/>
            <a:ext cx="81419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新魏" panose="02010800040101010101" charset="-122"/>
                <a:sym typeface="思源黑体 Normal" panose="020B0400000000000000" pitchFamily="34" charset="-122"/>
              </a:rPr>
              <a:t>请</a:t>
            </a:r>
            <a:r>
              <a:rPr 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新魏" panose="02010800040101010101" charset="-122"/>
                <a:sym typeface="思源黑体 Normal" panose="020B0400000000000000" pitchFamily="34" charset="-122"/>
              </a:rPr>
              <a:t>   </a:t>
            </a:r>
            <a:r>
              <a:rPr>
                <a:latin typeface="微软雅黑" pitchFamily="34" charset="-122"/>
                <a:ea typeface="微软雅黑" pitchFamily="34" charset="-122"/>
              </a:rPr>
              <a:t>请依据以上内容，讨论并概括董仲舒有关治国理政的主要观点，思考其观点中最核心的治理措施是什么？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20942" y="1028859"/>
            <a:ext cx="623878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❷让</a:t>
            </a:r>
            <a:r>
              <a:rPr 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信息提炼</a:t>
            </a: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成为素养培育的关键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核心素养时代来临：我们需要做什么？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1830" y="1671955"/>
          <a:ext cx="7832725" cy="2496820"/>
        </p:xfrm>
        <a:graphic>
          <a:graphicData uri="http://schemas.openxmlformats.org/drawingml/2006/table">
            <a:tbl>
              <a:tblPr firstRow="1" firstCol="1" bandRow="1">
                <a:tableStyleId>{8F333011-3875-4737-844B-84BD83596CC1}</a:tableStyleId>
              </a:tblPr>
              <a:tblGrid>
                <a:gridCol w="809625"/>
                <a:gridCol w="2748915"/>
                <a:gridCol w="4274185"/>
              </a:tblGrid>
              <a:tr h="413385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b="1" kern="1400" dirty="0">
                          <a:effectLst/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  <a:cs typeface="方正粗黑宋简体" panose="02000000000000000000" pitchFamily="2" charset="-122"/>
                        </a:rPr>
                        <a:t>天人三策（摘编自《汉书·董仲舒传》）</a:t>
                      </a: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</a:tr>
              <a:tr h="318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 </a:t>
                      </a:r>
                    </a:p>
                  </a:txBody>
                  <a:tcPr marL="51435" marR="51435" marT="0" marB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4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汉武帝之问</a:t>
                      </a: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4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董仲舒之策</a:t>
                      </a: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653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4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第二策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4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人事</a:t>
                      </a:r>
                      <a:endParaRPr lang="zh-CN" sz="1600" kern="1400" dirty="0">
                        <a:effectLst/>
                        <a:latin typeface="微软雅黑" pitchFamily="34" charset="-122"/>
                        <a:ea typeface="微软雅黑" pitchFamily="34" charset="-122"/>
                        <a:cs typeface="Times New Roman" panose="02020603050405020304"/>
                      </a:endParaRP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同是治理国家，为什么有的君主忙忙碌碌，有的游手好闲，有的施以仁政，有的重于刑罚？我自己尽力想“以身作则”，为什么效果却不显著呢？</a:t>
                      </a: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auto">
                        <a:lnSpc>
                          <a:spcPts val="2480"/>
                        </a:lnSpc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1.</a:t>
                      </a:r>
                      <a:r>
                        <a:rPr lang="zh-CN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“夫不素养士而欲求贤，譬犹不琢玉而求文采也。”</a:t>
                      </a:r>
                    </a:p>
                    <a:p>
                      <a:pPr algn="just" fontAlgn="auto">
                        <a:lnSpc>
                          <a:spcPts val="2480"/>
                        </a:lnSpc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2.</a:t>
                      </a:r>
                      <a:r>
                        <a:rPr lang="zh-CN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“兴太学，置明师，以养天下之士”。</a:t>
                      </a:r>
                    </a:p>
                    <a:p>
                      <a:pPr algn="just" fontAlgn="auto">
                        <a:lnSpc>
                          <a:spcPts val="2480"/>
                        </a:lnSpc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3.</a:t>
                      </a:r>
                      <a:r>
                        <a:rPr lang="zh-CN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“毋以日月为功，实试贤能为上，量材而授官，录德而定位”。</a:t>
                      </a: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539750" y="4264660"/>
            <a:ext cx="81419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新魏" panose="02010800040101010101" charset="-122"/>
                <a:sym typeface="思源黑体 Normal" panose="020B0400000000000000" pitchFamily="34" charset="-122"/>
              </a:rPr>
              <a:t>请</a:t>
            </a:r>
            <a:r>
              <a:rPr 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新魏" panose="02010800040101010101" charset="-122"/>
                <a:sym typeface="思源黑体 Normal" panose="020B0400000000000000" pitchFamily="34" charset="-122"/>
              </a:rPr>
              <a:t>   </a:t>
            </a:r>
            <a:r>
              <a:rPr>
                <a:latin typeface="微软雅黑" pitchFamily="34" charset="-122"/>
                <a:ea typeface="微软雅黑" pitchFamily="34" charset="-122"/>
              </a:rPr>
              <a:t>请依据以上内容，讨论并概括董仲舒有关治国理政的主要观点，思考其观点中最核心的治理措施是什么？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20942" y="1028859"/>
            <a:ext cx="623878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❷让</a:t>
            </a:r>
            <a:r>
              <a:rPr 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信息提炼</a:t>
            </a: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成为素养培育的关键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核心素养时代来临：我们需要做什么？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83260" y="1671955"/>
          <a:ext cx="7799705" cy="2506345"/>
        </p:xfrm>
        <a:graphic>
          <a:graphicData uri="http://schemas.openxmlformats.org/drawingml/2006/table">
            <a:tbl>
              <a:tblPr firstRow="1" firstCol="1" bandRow="1">
                <a:tableStyleId>{8F333011-3875-4737-844B-84BD83596CC1}</a:tableStyleId>
              </a:tblPr>
              <a:tblGrid>
                <a:gridCol w="805815"/>
                <a:gridCol w="2736215"/>
                <a:gridCol w="4257675"/>
              </a:tblGrid>
              <a:tr h="42799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b="1" kern="1400" dirty="0">
                          <a:effectLst/>
                          <a:latin typeface="方正粗黑宋简体" panose="02000000000000000000" pitchFamily="2" charset="-122"/>
                          <a:ea typeface="方正粗黑宋简体" panose="02000000000000000000" pitchFamily="2" charset="-122"/>
                          <a:cs typeface="方正粗黑宋简体" panose="02000000000000000000" pitchFamily="2" charset="-122"/>
                        </a:rPr>
                        <a:t>天人三策（摘编自《汉书·董仲舒传》）</a:t>
                      </a: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</a:tcPr>
                </a:tc>
              </a:tr>
              <a:tr h="3308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 </a:t>
                      </a:r>
                    </a:p>
                  </a:txBody>
                  <a:tcPr marL="51435" marR="51435" marT="0" marB="0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4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汉武帝之问</a:t>
                      </a: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4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董仲舒之策</a:t>
                      </a: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47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4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第三策治乱</a:t>
                      </a:r>
                      <a:endParaRPr lang="zh-CN" sz="1600" kern="1400" dirty="0">
                        <a:effectLst/>
                        <a:latin typeface="微软雅黑" pitchFamily="34" charset="-122"/>
                        <a:ea typeface="微软雅黑" pitchFamily="34" charset="-122"/>
                        <a:cs typeface="Times New Roman" panose="02020603050405020304"/>
                      </a:endParaRP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</a:rPr>
                        <a:t>做大夫的写文章总是以天比人，以古论今，理论上写了那么多的原则和方法，但是实施起来并不具体，你能更详细、更具体地讲述一下吗？</a:t>
                      </a:r>
                      <a:endParaRPr lang="zh-CN" sz="1600" kern="1400" dirty="0">
                        <a:effectLst/>
                        <a:latin typeface="华文新魏" panose="02010800040101010101" charset="-122"/>
                        <a:ea typeface="华文新魏" panose="02010800040101010101" charset="-122"/>
                        <a:cs typeface="Times New Roman" panose="02020603050405020304"/>
                      </a:endParaRP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just" fontAlgn="auto">
                        <a:lnSpc>
                          <a:spcPts val="2780"/>
                        </a:lnSpc>
                        <a:spcAft>
                          <a:spcPts val="0"/>
                        </a:spcAft>
                      </a:pPr>
                      <a:r>
                        <a:rPr lang="zh-CN" sz="1600" kern="1400" dirty="0">
                          <a:effectLst/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“《春秋》大一统者，天地之常经，古今之通谊也。今师异道，人异论，百家殊方，指意不同……臣愚以为诸不在六艺之科孔子之术者，皆绝其道，勿使并进。……”</a:t>
                      </a:r>
                    </a:p>
                  </a:txBody>
                  <a:tcPr marL="51435" marR="51435" marT="0" marB="0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539750" y="4264660"/>
            <a:ext cx="81419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新魏" panose="02010800040101010101" charset="-122"/>
                <a:sym typeface="思源黑体 Normal" panose="020B0400000000000000" pitchFamily="34" charset="-122"/>
              </a:rPr>
              <a:t>请</a:t>
            </a:r>
            <a:r>
              <a:rPr lang="en-US" sz="1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新魏" panose="02010800040101010101" charset="-122"/>
                <a:sym typeface="思源黑体 Normal" panose="020B0400000000000000" pitchFamily="34" charset="-122"/>
              </a:rPr>
              <a:t>   </a:t>
            </a:r>
            <a:r>
              <a:rPr>
                <a:latin typeface="微软雅黑" pitchFamily="34" charset="-122"/>
                <a:ea typeface="微软雅黑" pitchFamily="34" charset="-122"/>
              </a:rPr>
              <a:t>请依据以上内容，讨论并概括董仲舒有关治国理政的主要观点，思考其观点中最核心的治理措施是什么？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20942" y="1028859"/>
            <a:ext cx="623878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❷让</a:t>
            </a:r>
            <a:r>
              <a:rPr 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信息提炼</a:t>
            </a: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成为素养培育的关键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稻壳儿榴莲果果"/>
          <p:cNvSpPr/>
          <p:nvPr/>
        </p:nvSpPr>
        <p:spPr>
          <a:xfrm>
            <a:off x="720725" y="1672590"/>
            <a:ext cx="7731760" cy="3092450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核心素养时代来临：我们需要做什么？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3153410" y="1888490"/>
            <a:ext cx="5226685" cy="2649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r>
              <a:rPr lang="zh-CN" sz="2000" b="1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案例</a:t>
            </a:r>
            <a:r>
              <a:rPr lang="en-US" altLang="zh-CN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        </a:t>
            </a:r>
          </a:p>
          <a:p>
            <a:pPr algn="l">
              <a:lnSpc>
                <a:spcPts val="3260"/>
              </a:lnSpc>
              <a:spcBef>
                <a:spcPts val="0"/>
              </a:spcBef>
              <a:buFontTx/>
              <a:buNone/>
            </a:pPr>
            <a:r>
              <a:rPr lang="en-US" altLang="zh-CN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             </a:t>
            </a:r>
            <a:r>
              <a:rPr lang="zh-CN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第</a:t>
            </a:r>
            <a:r>
              <a:rPr lang="en-US" altLang="zh-CN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8</a:t>
            </a:r>
            <a:r>
              <a:rPr lang="zh-CN" altLang="en-US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课</a:t>
            </a:r>
            <a:r>
              <a:rPr lang="en-US" altLang="zh-CN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 </a:t>
            </a:r>
            <a:r>
              <a:rPr lang="zh-CN" sz="20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三国至隋唐的文化</a:t>
            </a:r>
            <a:endParaRPr lang="en-US" altLang="zh-CN" sz="20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 algn="l">
              <a:lnSpc>
                <a:spcPts val="3260"/>
              </a:lnSpc>
              <a:spcBef>
                <a:spcPts val="0"/>
              </a:spcBef>
              <a:buFontTx/>
              <a:buNone/>
            </a:pPr>
            <a:r>
              <a:rPr lang="zh-CN" sz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</a:t>
            </a:r>
            <a:r>
              <a:rPr lang="en-US" altLang="zh-CN" sz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                </a:t>
            </a:r>
            <a:r>
              <a:rPr 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一、</a:t>
            </a:r>
            <a:r>
              <a:rPr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从三教并行到儒学复兴：</a:t>
            </a:r>
          </a:p>
          <a:p>
            <a:pPr algn="l">
              <a:lnSpc>
                <a:spcPts val="3260"/>
              </a:lnSpc>
              <a:spcBef>
                <a:spcPts val="0"/>
              </a:spcBef>
              <a:buFontTx/>
              <a:buNone/>
            </a:pPr>
            <a:r>
              <a:rPr lang="en-US" sz="20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                    </a:t>
            </a:r>
            <a:r>
              <a:rPr sz="20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人生价值的探寻</a:t>
            </a:r>
            <a:r>
              <a:rPr lang="en-US" altLang="zh-CN" sz="20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</a:t>
            </a:r>
          </a:p>
          <a:p>
            <a:pPr algn="l">
              <a:lnSpc>
                <a:spcPts val="326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           </a:t>
            </a:r>
            <a:r>
              <a:rPr lang="zh-CN" altLang="en-US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二、</a:t>
            </a: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从魏晋风度到盛唐之音：</a:t>
            </a:r>
          </a:p>
          <a:p>
            <a:pPr algn="l">
              <a:lnSpc>
                <a:spcPts val="3260"/>
              </a:lnSpc>
              <a:spcBef>
                <a:spcPts val="0"/>
              </a:spcBef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                  人性觉醒的呼号</a:t>
            </a:r>
          </a:p>
          <a:p>
            <a:pPr algn="l">
              <a:lnSpc>
                <a:spcPts val="2860"/>
              </a:lnSpc>
              <a:spcBef>
                <a:spcPts val="0"/>
              </a:spcBef>
              <a:buFontTx/>
              <a:buNone/>
            </a:pPr>
            <a:endParaRPr lang="en-US" altLang="zh-CN" sz="2000" dirty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" y="1928495"/>
            <a:ext cx="1948180" cy="25806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20942" y="1028859"/>
            <a:ext cx="623878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❸让</a:t>
            </a:r>
            <a:r>
              <a:rPr 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历史写作</a:t>
            </a: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成为素养培育的利器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核心素养时代来临：我们需要做什么？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0942" y="1028859"/>
            <a:ext cx="623878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❸让</a:t>
            </a:r>
            <a:r>
              <a:rPr 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历史写作</a:t>
            </a: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成为素养培育的利器</a:t>
            </a:r>
          </a:p>
        </p:txBody>
      </p:sp>
      <p:sp>
        <p:nvSpPr>
          <p:cNvPr id="5" name="稻壳儿榴莲果果"/>
          <p:cNvSpPr/>
          <p:nvPr/>
        </p:nvSpPr>
        <p:spPr>
          <a:xfrm>
            <a:off x="720725" y="1672590"/>
            <a:ext cx="7731760" cy="3092450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18437" name="内容占位符 2"/>
          <p:cNvSpPr txBox="1"/>
          <p:nvPr/>
        </p:nvSpPr>
        <p:spPr>
          <a:xfrm>
            <a:off x="867410" y="1816100"/>
            <a:ext cx="7480300" cy="287528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buNone/>
            </a:pPr>
            <a:r>
              <a:rPr lang="zh-CN" altLang="en-US" sz="1800" b="1" dirty="0"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第</a:t>
            </a:r>
            <a:r>
              <a:rPr lang="en-US" altLang="zh-CN" sz="1800" b="1" dirty="0"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8</a:t>
            </a:r>
            <a:r>
              <a:rPr lang="zh-CN" altLang="en-US" sz="1800" b="1" dirty="0"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课《三国至隋唐的文化》结束语</a:t>
            </a:r>
          </a:p>
          <a:p>
            <a:pPr marL="0" indent="0" eaLnBrk="1" hangingPunct="1">
              <a:buNone/>
            </a:pPr>
            <a:r>
              <a:rPr lang="en-US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   </a:t>
            </a:r>
            <a:r>
              <a:rPr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“前不见古人，后不见来者，念天地之悠悠，独怆然而涕下。”初唐大诗人陈子昂的《登幽州台歌》不再是靡靡之音的浅斟低唱，却换为满怀憧憬的豪壮悲歌，既有忧时伤世的愤慨，也有昂扬进取的高蹈。从儒学独尊到三教合一，从魏晋风度到盛唐之音，中国文化在不断的沉淀中婉转流变，最终由门阀士族的超脱飘逸、蕴藉风流演化为平民文艺的绚烂多彩、平易朴实。回望这一段历史，我们可以清晰地梳理出一条文化发展的理路：魏晋时代的重大变迁折射到意识形态和文化心理上，就是思辨哲学与多种宗教的更迭与转换，这一时期思想领域相对自由开放，催生了玄学这种“纯”哲学，书画这种“纯”艺术，彰显了两汉经学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核心素养时代来临：我们需要做什么？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0942" y="1028859"/>
            <a:ext cx="623878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❸让</a:t>
            </a:r>
            <a:r>
              <a:rPr 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历史写作</a:t>
            </a: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成为素养培育的利器</a:t>
            </a:r>
          </a:p>
        </p:txBody>
      </p:sp>
      <p:sp>
        <p:nvSpPr>
          <p:cNvPr id="5" name="稻壳儿榴莲果果"/>
          <p:cNvSpPr/>
          <p:nvPr/>
        </p:nvSpPr>
        <p:spPr>
          <a:xfrm>
            <a:off x="720725" y="1672590"/>
            <a:ext cx="7731760" cy="3092450"/>
          </a:xfrm>
          <a:prstGeom prst="roundRect">
            <a:avLst>
              <a:gd name="adj" fmla="val 207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sz="2400">
              <a:latin typeface="锦绣宋体" panose="02000503000000000000" charset="-122"/>
              <a:ea typeface="锦绣宋体" panose="02000503000000000000" charset="-122"/>
              <a:sym typeface="思源黑体 Normal" panose="020B0400000000000000" pitchFamily="34" charset="-122"/>
            </a:endParaRPr>
          </a:p>
        </p:txBody>
      </p:sp>
      <p:sp>
        <p:nvSpPr>
          <p:cNvPr id="18437" name="内容占位符 2"/>
          <p:cNvSpPr txBox="1"/>
          <p:nvPr/>
        </p:nvSpPr>
        <p:spPr>
          <a:xfrm>
            <a:off x="867410" y="1816100"/>
            <a:ext cx="7480300" cy="287528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buNone/>
            </a:pPr>
            <a:r>
              <a:rPr lang="zh-CN" altLang="en-US" sz="1800" b="1" dirty="0"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第</a:t>
            </a:r>
            <a:r>
              <a:rPr lang="en-US" altLang="zh-CN" sz="1800" b="1" dirty="0"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8</a:t>
            </a:r>
            <a:r>
              <a:rPr lang="zh-CN" altLang="en-US" sz="1800" b="1" dirty="0">
                <a:latin typeface="微软雅黑" pitchFamily="34" charset="-122"/>
                <a:ea typeface="微软雅黑" pitchFamily="34" charset="-122"/>
                <a:cs typeface="微软雅黑" pitchFamily="34" charset="-122"/>
                <a:sym typeface="+mn-ea"/>
              </a:rPr>
              <a:t>课《三国至隋唐的文化》结束语</a:t>
            </a:r>
          </a:p>
          <a:p>
            <a:pPr marL="0" indent="0" eaLnBrk="1" hangingPunct="1">
              <a:buNone/>
            </a:pPr>
            <a:r>
              <a:rPr lang="en-US"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</a:t>
            </a:r>
            <a:r>
              <a:rPr sz="18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颓下“人的觉醒”、“文的自觉”，一个“为艺术而艺术”的真善美时代随之到来。唐代历史揭开了中国古代最为灿烂夺目的篇章，数百年的民族交融、南北交流、思想激荡，奠基了兼容并蓄、浩荡无涯的大唐国风，一如“黄河之水天上来，奔流到海不复回”。从“对酒当歌，人生几何”的苍凉悲鸣到“人生得意须尽欢，莫使金樽空对月”的放浪形骸，中国文人也终于迎来了自我革新，这里面难道没有儒家复兴进程中对道教、佛教的开放吸纳吗？中国文化也就是在这高低起落、风雨沉浮中构建起既贯通宇宙自然和人生命运，又传承孔孟之道并治国理政的学说体系，自此生生不息、绵延不绝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核心素养时代来临：我们需要做什么？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0942" y="1028859"/>
            <a:ext cx="623878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❹让</a:t>
            </a:r>
            <a:r>
              <a:rPr 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课题研究</a:t>
            </a: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成为素养培育的支点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827405" y="1492419"/>
            <a:ext cx="7640772" cy="6115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latinLnBrk="0" hangingPunct="1">
              <a:lnSpc>
                <a:spcPts val="4060"/>
              </a:lnSpc>
            </a:pPr>
            <a:r>
              <a:rPr lang="en-US" altLang="zh-CN" sz="199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“</a:t>
            </a:r>
            <a:r>
              <a:rPr lang="zh-CN" altLang="en-US" sz="199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三新</a:t>
            </a:r>
            <a:r>
              <a:rPr lang="en-US" altLang="zh-CN" sz="199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”</a:t>
            </a:r>
            <a:r>
              <a:rPr lang="zh-CN" altLang="en-US" sz="199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背景下中学历史名师工作室围读式研修的实践研究</a:t>
            </a:r>
            <a:endParaRPr lang="zh-CN" altLang="en-US" sz="2000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rcRect l="7311" t="8837" r="4754" b="37285"/>
          <a:stretch>
            <a:fillRect/>
          </a:stretch>
        </p:blipFill>
        <p:spPr>
          <a:xfrm>
            <a:off x="1254760" y="2091055"/>
            <a:ext cx="1922145" cy="26187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rcRect l="6154" t="15699" r="3692" b="30670"/>
          <a:stretch>
            <a:fillRect/>
          </a:stretch>
        </p:blipFill>
        <p:spPr>
          <a:xfrm>
            <a:off x="3563620" y="2103755"/>
            <a:ext cx="1952625" cy="25939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/>
          <a:srcRect l="1926" t="8661" r="2441" b="55476"/>
          <a:stretch>
            <a:fillRect/>
          </a:stretch>
        </p:blipFill>
        <p:spPr>
          <a:xfrm>
            <a:off x="5904230" y="2084705"/>
            <a:ext cx="1908810" cy="2613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H_SubTitle_1"/>
          <p:cNvSpPr/>
          <p:nvPr>
            <p:custDataLst>
              <p:tags r:id="rId1"/>
            </p:custDataLst>
          </p:nvPr>
        </p:nvSpPr>
        <p:spPr>
          <a:xfrm>
            <a:off x="1102415" y="1389385"/>
            <a:ext cx="2066925" cy="2067563"/>
          </a:xfrm>
          <a:prstGeom prst="diamond">
            <a:avLst/>
          </a:prstGeom>
          <a:solidFill>
            <a:schemeClr val="accent4"/>
          </a:solidFill>
          <a:ln>
            <a:noFill/>
          </a:ln>
          <a:effectLst>
            <a:outerShdw blurRad="177800" dist="63500" dir="2700000" algn="ctr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专业理念与师德</a:t>
            </a:r>
            <a:endParaRPr lang="pt-BR" altLang="zh-CN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" name="MH_Other_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87"/>
          <a:stretch>
            <a:fillRect/>
          </a:stretch>
        </p:blipFill>
        <p:spPr bwMode="auto">
          <a:xfrm rot="18900000" flipH="1">
            <a:off x="600380" y="1919775"/>
            <a:ext cx="2016125" cy="11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MH_SubTitle_2"/>
          <p:cNvSpPr/>
          <p:nvPr>
            <p:custDataLst>
              <p:tags r:id="rId3"/>
            </p:custDataLst>
          </p:nvPr>
        </p:nvSpPr>
        <p:spPr>
          <a:xfrm>
            <a:off x="3608389" y="1389386"/>
            <a:ext cx="2066925" cy="2067563"/>
          </a:xfrm>
          <a:prstGeom prst="diamond">
            <a:avLst/>
          </a:prstGeom>
          <a:solidFill>
            <a:schemeClr val="accent6"/>
          </a:solidFill>
          <a:ln>
            <a:noFill/>
          </a:ln>
          <a:effectLst>
            <a:outerShdw blurRad="177800" dist="63500" dir="2700000" algn="ctr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专业知识</a:t>
            </a:r>
            <a:endParaRPr lang="pt-BR" altLang="zh-CN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" name="MH_Other_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87"/>
          <a:stretch>
            <a:fillRect/>
          </a:stretch>
        </p:blipFill>
        <p:spPr bwMode="auto">
          <a:xfrm rot="18900000" flipH="1">
            <a:off x="3106354" y="1919775"/>
            <a:ext cx="2016125" cy="11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H_SubTitle_3"/>
          <p:cNvSpPr/>
          <p:nvPr>
            <p:custDataLst>
              <p:tags r:id="rId5"/>
            </p:custDataLst>
          </p:nvPr>
        </p:nvSpPr>
        <p:spPr>
          <a:xfrm>
            <a:off x="6112947" y="1389386"/>
            <a:ext cx="2066925" cy="2067563"/>
          </a:xfrm>
          <a:prstGeom prst="diamond">
            <a:avLst/>
          </a:prstGeom>
          <a:solidFill>
            <a:schemeClr val="accent3"/>
          </a:solidFill>
          <a:ln>
            <a:noFill/>
          </a:ln>
          <a:effectLst>
            <a:outerShdw blurRad="177800" dist="63500" dir="2700000" algn="ctr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专业能力</a:t>
            </a:r>
            <a:endParaRPr lang="pt-BR" altLang="zh-CN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" name="MH_Other_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87"/>
          <a:stretch>
            <a:fillRect/>
          </a:stretch>
        </p:blipFill>
        <p:spPr bwMode="auto">
          <a:xfrm rot="18900000" flipH="1">
            <a:off x="5610913" y="1919775"/>
            <a:ext cx="2016125" cy="11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MH_SubTitle_4"/>
          <p:cNvSpPr/>
          <p:nvPr>
            <p:custDataLst>
              <p:tags r:id="rId7"/>
            </p:custDataLst>
          </p:nvPr>
        </p:nvSpPr>
        <p:spPr>
          <a:xfrm>
            <a:off x="825629" y="3724336"/>
            <a:ext cx="2620496" cy="800347"/>
          </a:xfrm>
          <a:prstGeom prst="rect">
            <a:avLst/>
          </a:prstGeom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职业理解与认识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对学生的态度与行为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教育教学的态度与行为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个人修养与行为</a:t>
            </a:r>
            <a:endParaRPr lang="en-GB" altLang="zh-CN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4" name="MH_SubTitle_4"/>
          <p:cNvSpPr/>
          <p:nvPr>
            <p:custDataLst>
              <p:tags r:id="rId8"/>
            </p:custDataLst>
          </p:nvPr>
        </p:nvSpPr>
        <p:spPr>
          <a:xfrm>
            <a:off x="3543851" y="3727750"/>
            <a:ext cx="2196000" cy="800347"/>
          </a:xfrm>
          <a:prstGeom prst="rect">
            <a:avLst/>
          </a:prstGeom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教育知识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学科知识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学科教学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知识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通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识性知识</a:t>
            </a:r>
            <a:endParaRPr lang="en-GB" altLang="zh-CN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5" name="MH_SubTitle_4"/>
          <p:cNvSpPr/>
          <p:nvPr>
            <p:custDataLst>
              <p:tags r:id="rId9"/>
            </p:custDataLst>
          </p:nvPr>
        </p:nvSpPr>
        <p:spPr>
          <a:xfrm>
            <a:off x="5742375" y="3724337"/>
            <a:ext cx="2808068" cy="800347"/>
          </a:xfrm>
          <a:prstGeom prst="rect">
            <a:avLst/>
          </a:prstGeom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教学设计 教学实施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班级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管理与教育活动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教育教学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评价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沟通与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合作  反思与发展</a:t>
            </a:r>
            <a:endParaRPr lang="en-GB" altLang="zh-CN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教育部</a:t>
            </a:r>
            <a:r>
              <a:rPr lang="en-US" altLang="zh-CN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中学教师专业标准</a:t>
            </a:r>
            <a:r>
              <a:rPr lang="en-US" altLang="zh-CN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CN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试行</a:t>
            </a:r>
            <a:r>
              <a:rPr lang="en-US" altLang="zh-CN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)》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核心素养时代来临：我们需要做什么？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0942" y="1028859"/>
            <a:ext cx="623878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❹让</a:t>
            </a:r>
            <a:r>
              <a:rPr 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课题研究</a:t>
            </a: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成为素养培育的支点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827405" y="1492419"/>
            <a:ext cx="7640772" cy="6115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latinLnBrk="0" hangingPunct="1">
              <a:lnSpc>
                <a:spcPts val="4060"/>
              </a:lnSpc>
            </a:pPr>
            <a:r>
              <a:rPr lang="en-US" altLang="zh-CN" sz="199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“</a:t>
            </a:r>
            <a:r>
              <a:rPr lang="zh-CN" altLang="en-US" sz="199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三新</a:t>
            </a:r>
            <a:r>
              <a:rPr lang="en-US" altLang="zh-CN" sz="199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”</a:t>
            </a:r>
            <a:r>
              <a:rPr lang="zh-CN" altLang="en-US" sz="199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背景下中学历史名师工作室围读式研修的实践研究</a:t>
            </a:r>
            <a:endParaRPr lang="zh-CN" altLang="en-US" sz="2000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458595" y="2104390"/>
            <a:ext cx="6445250" cy="2726690"/>
            <a:chOff x="1840" y="2567"/>
            <a:chExt cx="16678" cy="836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" y="2604"/>
              <a:ext cx="3726" cy="8279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5" y="2586"/>
              <a:ext cx="3709" cy="8242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02" y="2567"/>
              <a:ext cx="3717" cy="826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0" y="2567"/>
              <a:ext cx="3763" cy="836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核心素养时代来临：我们需要做什么？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0942" y="1028859"/>
            <a:ext cx="623878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❹让</a:t>
            </a:r>
            <a:r>
              <a:rPr lang="zh-CN" sz="2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课题研究</a:t>
            </a:r>
            <a:r>
              <a:rPr lang="zh-CN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  <a:sym typeface="+mn-lt"/>
              </a:rPr>
              <a:t>成为素养培育的支点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827405" y="1492419"/>
            <a:ext cx="7640772" cy="6115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latinLnBrk="0" hangingPunct="1">
              <a:lnSpc>
                <a:spcPts val="4060"/>
              </a:lnSpc>
            </a:pPr>
            <a:r>
              <a:rPr lang="en-US" altLang="zh-CN" sz="199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“</a:t>
            </a:r>
            <a:r>
              <a:rPr lang="zh-CN" altLang="en-US" sz="199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三新</a:t>
            </a:r>
            <a:r>
              <a:rPr lang="en-US" altLang="zh-CN" sz="199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”</a:t>
            </a:r>
            <a:r>
              <a:rPr lang="zh-CN" altLang="en-US" sz="199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背景下中学历史名师工作室围读式研修的实践研究</a:t>
            </a:r>
            <a:endParaRPr lang="zh-CN" altLang="en-US" sz="2000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" name="图片 7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445" y="2068195"/>
            <a:ext cx="6089650" cy="2740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1210628" y="1780773"/>
            <a:ext cx="641033" cy="64103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l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1323688" y="1888808"/>
            <a:ext cx="415271" cy="425680"/>
          </a:xfrm>
          <a:prstGeom prst="rect">
            <a:avLst/>
          </a:prstGeom>
        </p:spPr>
      </p:pic>
      <p:sp>
        <p:nvSpPr>
          <p:cNvPr id="17" name="椭圆 16"/>
          <p:cNvSpPr/>
          <p:nvPr/>
        </p:nvSpPr>
        <p:spPr>
          <a:xfrm>
            <a:off x="3238024" y="1780773"/>
            <a:ext cx="641033" cy="641033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125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Light" pitchFamily="34" charset="-122"/>
              <a:ea typeface="思源黑体 CN Light" pitchFamily="34" charset="-122"/>
              <a:cs typeface="汉仪正圆-45W" panose="00020600040101010101" charset="-122"/>
              <a:sym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3352879" y="1890603"/>
            <a:ext cx="411683" cy="422091"/>
          </a:xfrm>
          <a:prstGeom prst="rect">
            <a:avLst/>
          </a:prstGeom>
        </p:spPr>
      </p:pic>
      <p:sp>
        <p:nvSpPr>
          <p:cNvPr id="20" name="椭圆 19"/>
          <p:cNvSpPr/>
          <p:nvPr/>
        </p:nvSpPr>
        <p:spPr>
          <a:xfrm>
            <a:off x="7292340" y="1780773"/>
            <a:ext cx="641033" cy="641033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125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Light" pitchFamily="34" charset="-122"/>
              <a:ea typeface="思源黑体 CN Light" pitchFamily="34" charset="-122"/>
              <a:cs typeface="汉仪正圆-45W" panose="00020600040101010101" charset="-122"/>
              <a:sym typeface="Arial" panose="020B0604020202020204" pitchFamily="34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7432319" y="1916445"/>
            <a:ext cx="361074" cy="369689"/>
            <a:chOff x="3598200" y="1732459"/>
            <a:chExt cx="1947600" cy="1994400"/>
          </a:xfrm>
        </p:grpSpPr>
        <p:sp>
          <p:nvSpPr>
            <p:cNvPr id="22" name="Freeform 5"/>
            <p:cNvSpPr/>
            <p:nvPr/>
          </p:nvSpPr>
          <p:spPr bwMode="auto">
            <a:xfrm>
              <a:off x="4815450" y="1732459"/>
              <a:ext cx="417924" cy="1423836"/>
            </a:xfrm>
            <a:custGeom>
              <a:avLst/>
              <a:gdLst>
                <a:gd name="T0" fmla="*/ 2 w 43"/>
                <a:gd name="T1" fmla="*/ 115 h 115"/>
                <a:gd name="T2" fmla="*/ 3 w 43"/>
                <a:gd name="T3" fmla="*/ 115 h 115"/>
                <a:gd name="T4" fmla="*/ 3 w 43"/>
                <a:gd name="T5" fmla="*/ 115 h 115"/>
                <a:gd name="T6" fmla="*/ 3 w 43"/>
                <a:gd name="T7" fmla="*/ 115 h 115"/>
                <a:gd name="T8" fmla="*/ 4 w 43"/>
                <a:gd name="T9" fmla="*/ 115 h 115"/>
                <a:gd name="T10" fmla="*/ 4 w 43"/>
                <a:gd name="T11" fmla="*/ 115 h 115"/>
                <a:gd name="T12" fmla="*/ 5 w 43"/>
                <a:gd name="T13" fmla="*/ 114 h 115"/>
                <a:gd name="T14" fmla="*/ 22 w 43"/>
                <a:gd name="T15" fmla="*/ 98 h 115"/>
                <a:gd name="T16" fmla="*/ 38 w 43"/>
                <a:gd name="T17" fmla="*/ 114 h 115"/>
                <a:gd name="T18" fmla="*/ 39 w 43"/>
                <a:gd name="T19" fmla="*/ 115 h 115"/>
                <a:gd name="T20" fmla="*/ 39 w 43"/>
                <a:gd name="T21" fmla="*/ 115 h 115"/>
                <a:gd name="T22" fmla="*/ 40 w 43"/>
                <a:gd name="T23" fmla="*/ 115 h 115"/>
                <a:gd name="T24" fmla="*/ 40 w 43"/>
                <a:gd name="T25" fmla="*/ 115 h 115"/>
                <a:gd name="T26" fmla="*/ 40 w 43"/>
                <a:gd name="T27" fmla="*/ 115 h 115"/>
                <a:gd name="T28" fmla="*/ 41 w 43"/>
                <a:gd name="T29" fmla="*/ 115 h 115"/>
                <a:gd name="T30" fmla="*/ 42 w 43"/>
                <a:gd name="T31" fmla="*/ 114 h 115"/>
                <a:gd name="T32" fmla="*/ 43 w 43"/>
                <a:gd name="T33" fmla="*/ 112 h 115"/>
                <a:gd name="T34" fmla="*/ 43 w 43"/>
                <a:gd name="T35" fmla="*/ 27 h 115"/>
                <a:gd name="T36" fmla="*/ 43 w 43"/>
                <a:gd name="T37" fmla="*/ 13 h 115"/>
                <a:gd name="T38" fmla="*/ 43 w 43"/>
                <a:gd name="T39" fmla="*/ 3 h 115"/>
                <a:gd name="T40" fmla="*/ 42 w 43"/>
                <a:gd name="T41" fmla="*/ 1 h 115"/>
                <a:gd name="T42" fmla="*/ 40 w 43"/>
                <a:gd name="T43" fmla="*/ 0 h 115"/>
                <a:gd name="T44" fmla="*/ 3 w 43"/>
                <a:gd name="T45" fmla="*/ 0 h 115"/>
                <a:gd name="T46" fmla="*/ 3 w 43"/>
                <a:gd name="T47" fmla="*/ 0 h 115"/>
                <a:gd name="T48" fmla="*/ 2 w 43"/>
                <a:gd name="T49" fmla="*/ 1 h 115"/>
                <a:gd name="T50" fmla="*/ 2 w 43"/>
                <a:gd name="T51" fmla="*/ 1 h 115"/>
                <a:gd name="T52" fmla="*/ 0 w 43"/>
                <a:gd name="T53" fmla="*/ 3 h 115"/>
                <a:gd name="T54" fmla="*/ 0 w 43"/>
                <a:gd name="T55" fmla="*/ 13 h 115"/>
                <a:gd name="T56" fmla="*/ 0 w 43"/>
                <a:gd name="T57" fmla="*/ 27 h 115"/>
                <a:gd name="T58" fmla="*/ 0 w 43"/>
                <a:gd name="T59" fmla="*/ 112 h 115"/>
                <a:gd name="T60" fmla="*/ 2 w 43"/>
                <a:gd name="T61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3" h="115">
                  <a:moveTo>
                    <a:pt x="2" y="115"/>
                  </a:moveTo>
                  <a:cubicBezTo>
                    <a:pt x="2" y="115"/>
                    <a:pt x="2" y="115"/>
                    <a:pt x="3" y="11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3" y="115"/>
                    <a:pt x="4" y="115"/>
                    <a:pt x="4" y="115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4" y="115"/>
                    <a:pt x="5" y="114"/>
                    <a:pt x="5" y="114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38" y="114"/>
                    <a:pt x="38" y="114"/>
                    <a:pt x="38" y="114"/>
                  </a:cubicBezTo>
                  <a:cubicBezTo>
                    <a:pt x="38" y="114"/>
                    <a:pt x="39" y="115"/>
                    <a:pt x="39" y="115"/>
                  </a:cubicBezTo>
                  <a:cubicBezTo>
                    <a:pt x="39" y="115"/>
                    <a:pt x="39" y="115"/>
                    <a:pt x="39" y="115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41" y="115"/>
                    <a:pt x="41" y="115"/>
                    <a:pt x="41" y="115"/>
                  </a:cubicBezTo>
                  <a:cubicBezTo>
                    <a:pt x="42" y="115"/>
                    <a:pt x="42" y="114"/>
                    <a:pt x="42" y="114"/>
                  </a:cubicBezTo>
                  <a:cubicBezTo>
                    <a:pt x="43" y="114"/>
                    <a:pt x="43" y="113"/>
                    <a:pt x="43" y="112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3"/>
                    <a:pt x="43" y="2"/>
                    <a:pt x="42" y="1"/>
                  </a:cubicBezTo>
                  <a:cubicBezTo>
                    <a:pt x="42" y="1"/>
                    <a:pt x="41" y="0"/>
                    <a:pt x="4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13"/>
                    <a:pt x="1" y="114"/>
                    <a:pt x="2" y="115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25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Light" pitchFamily="34" charset="-122"/>
                <a:ea typeface="思源黑体 CN Light" pitchFamily="34" charset="-122"/>
                <a:cs typeface="汉仪正圆-45W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6"/>
            <p:cNvSpPr/>
            <p:nvPr/>
          </p:nvSpPr>
          <p:spPr bwMode="auto">
            <a:xfrm>
              <a:off x="3853824" y="2462367"/>
              <a:ext cx="515304" cy="61683"/>
            </a:xfrm>
            <a:custGeom>
              <a:avLst/>
              <a:gdLst>
                <a:gd name="T0" fmla="*/ 0 w 53"/>
                <a:gd name="T1" fmla="*/ 3 h 5"/>
                <a:gd name="T2" fmla="*/ 3 w 53"/>
                <a:gd name="T3" fmla="*/ 5 h 5"/>
                <a:gd name="T4" fmla="*/ 50 w 53"/>
                <a:gd name="T5" fmla="*/ 5 h 5"/>
                <a:gd name="T6" fmla="*/ 53 w 53"/>
                <a:gd name="T7" fmla="*/ 3 h 5"/>
                <a:gd name="T8" fmla="*/ 50 w 53"/>
                <a:gd name="T9" fmla="*/ 0 h 5"/>
                <a:gd name="T10" fmla="*/ 3 w 53"/>
                <a:gd name="T11" fmla="*/ 0 h 5"/>
                <a:gd name="T12" fmla="*/ 0 w 53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5">
                  <a:moveTo>
                    <a:pt x="0" y="3"/>
                  </a:moveTo>
                  <a:cubicBezTo>
                    <a:pt x="0" y="4"/>
                    <a:pt x="2" y="5"/>
                    <a:pt x="3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2" y="5"/>
                    <a:pt x="53" y="4"/>
                    <a:pt x="53" y="3"/>
                  </a:cubicBezTo>
                  <a:cubicBezTo>
                    <a:pt x="53" y="1"/>
                    <a:pt x="52" y="0"/>
                    <a:pt x="5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25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Light" pitchFamily="34" charset="-122"/>
                <a:ea typeface="思源黑体 CN Light" pitchFamily="34" charset="-122"/>
                <a:cs typeface="汉仪正圆-45W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24" name="Freeform 7"/>
            <p:cNvSpPr/>
            <p:nvPr/>
          </p:nvSpPr>
          <p:spPr bwMode="auto">
            <a:xfrm>
              <a:off x="3853824" y="2750218"/>
              <a:ext cx="515304" cy="61683"/>
            </a:xfrm>
            <a:custGeom>
              <a:avLst/>
              <a:gdLst>
                <a:gd name="T0" fmla="*/ 50 w 53"/>
                <a:gd name="T1" fmla="*/ 0 h 5"/>
                <a:gd name="T2" fmla="*/ 3 w 53"/>
                <a:gd name="T3" fmla="*/ 0 h 5"/>
                <a:gd name="T4" fmla="*/ 0 w 53"/>
                <a:gd name="T5" fmla="*/ 2 h 5"/>
                <a:gd name="T6" fmla="*/ 3 w 53"/>
                <a:gd name="T7" fmla="*/ 5 h 5"/>
                <a:gd name="T8" fmla="*/ 50 w 53"/>
                <a:gd name="T9" fmla="*/ 5 h 5"/>
                <a:gd name="T10" fmla="*/ 53 w 53"/>
                <a:gd name="T11" fmla="*/ 2 h 5"/>
                <a:gd name="T12" fmla="*/ 50 w 53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5">
                  <a:moveTo>
                    <a:pt x="5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0" y="4"/>
                    <a:pt x="2" y="5"/>
                    <a:pt x="3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2" y="5"/>
                    <a:pt x="53" y="4"/>
                    <a:pt x="53" y="2"/>
                  </a:cubicBezTo>
                  <a:cubicBezTo>
                    <a:pt x="53" y="1"/>
                    <a:pt x="52" y="0"/>
                    <a:pt x="50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25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Light" pitchFamily="34" charset="-122"/>
                <a:ea typeface="思源黑体 CN Light" pitchFamily="34" charset="-122"/>
                <a:cs typeface="汉仪正圆-45W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25" name="Freeform 8"/>
            <p:cNvSpPr/>
            <p:nvPr/>
          </p:nvSpPr>
          <p:spPr bwMode="auto">
            <a:xfrm>
              <a:off x="3853824" y="3032931"/>
              <a:ext cx="515304" cy="61683"/>
            </a:xfrm>
            <a:custGeom>
              <a:avLst/>
              <a:gdLst>
                <a:gd name="T0" fmla="*/ 50 w 53"/>
                <a:gd name="T1" fmla="*/ 0 h 5"/>
                <a:gd name="T2" fmla="*/ 3 w 53"/>
                <a:gd name="T3" fmla="*/ 0 h 5"/>
                <a:gd name="T4" fmla="*/ 0 w 53"/>
                <a:gd name="T5" fmla="*/ 2 h 5"/>
                <a:gd name="T6" fmla="*/ 3 w 53"/>
                <a:gd name="T7" fmla="*/ 5 h 5"/>
                <a:gd name="T8" fmla="*/ 50 w 53"/>
                <a:gd name="T9" fmla="*/ 5 h 5"/>
                <a:gd name="T10" fmla="*/ 53 w 53"/>
                <a:gd name="T11" fmla="*/ 2 h 5"/>
                <a:gd name="T12" fmla="*/ 50 w 53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5">
                  <a:moveTo>
                    <a:pt x="5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0" y="4"/>
                    <a:pt x="2" y="5"/>
                    <a:pt x="3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2" y="5"/>
                    <a:pt x="53" y="4"/>
                    <a:pt x="53" y="2"/>
                  </a:cubicBezTo>
                  <a:cubicBezTo>
                    <a:pt x="53" y="1"/>
                    <a:pt x="52" y="0"/>
                    <a:pt x="50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25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Light" pitchFamily="34" charset="-122"/>
                <a:ea typeface="思源黑体 CN Light" pitchFamily="34" charset="-122"/>
                <a:cs typeface="汉仪正圆-45W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26" name="Freeform 9"/>
            <p:cNvSpPr>
              <a:spLocks noEditPoints="1"/>
            </p:cNvSpPr>
            <p:nvPr/>
          </p:nvSpPr>
          <p:spPr bwMode="auto">
            <a:xfrm>
              <a:off x="3598200" y="1881526"/>
              <a:ext cx="1947600" cy="1845333"/>
            </a:xfrm>
            <a:custGeom>
              <a:avLst/>
              <a:gdLst>
                <a:gd name="T0" fmla="*/ 177 w 200"/>
                <a:gd name="T1" fmla="*/ 3 h 149"/>
                <a:gd name="T2" fmla="*/ 177 w 200"/>
                <a:gd name="T3" fmla="*/ 17 h 149"/>
                <a:gd name="T4" fmla="*/ 186 w 200"/>
                <a:gd name="T5" fmla="*/ 21 h 149"/>
                <a:gd name="T6" fmla="*/ 186 w 200"/>
                <a:gd name="T7" fmla="*/ 134 h 149"/>
                <a:gd name="T8" fmla="*/ 107 w 200"/>
                <a:gd name="T9" fmla="*/ 134 h 149"/>
                <a:gd name="T10" fmla="*/ 107 w 200"/>
                <a:gd name="T11" fmla="*/ 21 h 149"/>
                <a:gd name="T12" fmla="*/ 117 w 200"/>
                <a:gd name="T13" fmla="*/ 17 h 149"/>
                <a:gd name="T14" fmla="*/ 117 w 200"/>
                <a:gd name="T15" fmla="*/ 3 h 149"/>
                <a:gd name="T16" fmla="*/ 100 w 200"/>
                <a:gd name="T17" fmla="*/ 9 h 149"/>
                <a:gd name="T18" fmla="*/ 53 w 200"/>
                <a:gd name="T19" fmla="*/ 0 h 149"/>
                <a:gd name="T20" fmla="*/ 0 w 200"/>
                <a:gd name="T21" fmla="*/ 20 h 149"/>
                <a:gd name="T22" fmla="*/ 0 w 200"/>
                <a:gd name="T23" fmla="*/ 142 h 149"/>
                <a:gd name="T24" fmla="*/ 2 w 200"/>
                <a:gd name="T25" fmla="*/ 147 h 149"/>
                <a:gd name="T26" fmla="*/ 8 w 200"/>
                <a:gd name="T27" fmla="*/ 149 h 149"/>
                <a:gd name="T28" fmla="*/ 53 w 200"/>
                <a:gd name="T29" fmla="*/ 145 h 149"/>
                <a:gd name="T30" fmla="*/ 99 w 200"/>
                <a:gd name="T31" fmla="*/ 149 h 149"/>
                <a:gd name="T32" fmla="*/ 99 w 200"/>
                <a:gd name="T33" fmla="*/ 149 h 149"/>
                <a:gd name="T34" fmla="*/ 100 w 200"/>
                <a:gd name="T35" fmla="*/ 149 h 149"/>
                <a:gd name="T36" fmla="*/ 100 w 200"/>
                <a:gd name="T37" fmla="*/ 149 h 149"/>
                <a:gd name="T38" fmla="*/ 101 w 200"/>
                <a:gd name="T39" fmla="*/ 149 h 149"/>
                <a:gd name="T40" fmla="*/ 101 w 200"/>
                <a:gd name="T41" fmla="*/ 149 h 149"/>
                <a:gd name="T42" fmla="*/ 146 w 200"/>
                <a:gd name="T43" fmla="*/ 145 h 149"/>
                <a:gd name="T44" fmla="*/ 192 w 200"/>
                <a:gd name="T45" fmla="*/ 149 h 149"/>
                <a:gd name="T46" fmla="*/ 193 w 200"/>
                <a:gd name="T47" fmla="*/ 149 h 149"/>
                <a:gd name="T48" fmla="*/ 197 w 200"/>
                <a:gd name="T49" fmla="*/ 147 h 149"/>
                <a:gd name="T50" fmla="*/ 200 w 200"/>
                <a:gd name="T51" fmla="*/ 142 h 149"/>
                <a:gd name="T52" fmla="*/ 200 w 200"/>
                <a:gd name="T53" fmla="*/ 20 h 149"/>
                <a:gd name="T54" fmla="*/ 177 w 200"/>
                <a:gd name="T55" fmla="*/ 3 h 149"/>
                <a:gd name="T56" fmla="*/ 93 w 200"/>
                <a:gd name="T57" fmla="*/ 134 h 149"/>
                <a:gd name="T58" fmla="*/ 53 w 200"/>
                <a:gd name="T59" fmla="*/ 131 h 149"/>
                <a:gd name="T60" fmla="*/ 14 w 200"/>
                <a:gd name="T61" fmla="*/ 134 h 149"/>
                <a:gd name="T62" fmla="*/ 14 w 200"/>
                <a:gd name="T63" fmla="*/ 21 h 149"/>
                <a:gd name="T64" fmla="*/ 53 w 200"/>
                <a:gd name="T65" fmla="*/ 14 h 149"/>
                <a:gd name="T66" fmla="*/ 93 w 200"/>
                <a:gd name="T67" fmla="*/ 21 h 149"/>
                <a:gd name="T68" fmla="*/ 93 w 200"/>
                <a:gd name="T69" fmla="*/ 13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0" h="149">
                  <a:moveTo>
                    <a:pt x="177" y="3"/>
                  </a:moveTo>
                  <a:cubicBezTo>
                    <a:pt x="177" y="17"/>
                    <a:pt x="177" y="17"/>
                    <a:pt x="177" y="17"/>
                  </a:cubicBezTo>
                  <a:cubicBezTo>
                    <a:pt x="181" y="18"/>
                    <a:pt x="185" y="20"/>
                    <a:pt x="186" y="21"/>
                  </a:cubicBezTo>
                  <a:cubicBezTo>
                    <a:pt x="186" y="134"/>
                    <a:pt x="186" y="134"/>
                    <a:pt x="186" y="134"/>
                  </a:cubicBezTo>
                  <a:cubicBezTo>
                    <a:pt x="161" y="130"/>
                    <a:pt x="131" y="130"/>
                    <a:pt x="107" y="134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8" y="20"/>
                    <a:pt x="111" y="18"/>
                    <a:pt x="117" y="17"/>
                  </a:cubicBezTo>
                  <a:cubicBezTo>
                    <a:pt x="117" y="3"/>
                    <a:pt x="117" y="3"/>
                    <a:pt x="117" y="3"/>
                  </a:cubicBezTo>
                  <a:cubicBezTo>
                    <a:pt x="110" y="4"/>
                    <a:pt x="104" y="6"/>
                    <a:pt x="100" y="9"/>
                  </a:cubicBezTo>
                  <a:cubicBezTo>
                    <a:pt x="90" y="2"/>
                    <a:pt x="70" y="0"/>
                    <a:pt x="53" y="0"/>
                  </a:cubicBezTo>
                  <a:cubicBezTo>
                    <a:pt x="29" y="0"/>
                    <a:pt x="0" y="5"/>
                    <a:pt x="0" y="20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4" y="148"/>
                    <a:pt x="6" y="149"/>
                    <a:pt x="8" y="149"/>
                  </a:cubicBezTo>
                  <a:cubicBezTo>
                    <a:pt x="22" y="146"/>
                    <a:pt x="37" y="145"/>
                    <a:pt x="53" y="145"/>
                  </a:cubicBezTo>
                  <a:cubicBezTo>
                    <a:pt x="69" y="145"/>
                    <a:pt x="85" y="146"/>
                    <a:pt x="99" y="149"/>
                  </a:cubicBezTo>
                  <a:cubicBezTo>
                    <a:pt x="99" y="149"/>
                    <a:pt x="99" y="149"/>
                    <a:pt x="99" y="149"/>
                  </a:cubicBezTo>
                  <a:cubicBezTo>
                    <a:pt x="99" y="149"/>
                    <a:pt x="99" y="149"/>
                    <a:pt x="100" y="149"/>
                  </a:cubicBezTo>
                  <a:cubicBezTo>
                    <a:pt x="100" y="149"/>
                    <a:pt x="100" y="149"/>
                    <a:pt x="100" y="149"/>
                  </a:cubicBezTo>
                  <a:cubicBezTo>
                    <a:pt x="100" y="149"/>
                    <a:pt x="100" y="149"/>
                    <a:pt x="101" y="149"/>
                  </a:cubicBezTo>
                  <a:cubicBezTo>
                    <a:pt x="101" y="149"/>
                    <a:pt x="101" y="149"/>
                    <a:pt x="101" y="149"/>
                  </a:cubicBezTo>
                  <a:cubicBezTo>
                    <a:pt x="115" y="146"/>
                    <a:pt x="130" y="145"/>
                    <a:pt x="146" y="145"/>
                  </a:cubicBezTo>
                  <a:cubicBezTo>
                    <a:pt x="162" y="145"/>
                    <a:pt x="178" y="146"/>
                    <a:pt x="192" y="149"/>
                  </a:cubicBezTo>
                  <a:cubicBezTo>
                    <a:pt x="192" y="149"/>
                    <a:pt x="192" y="149"/>
                    <a:pt x="193" y="149"/>
                  </a:cubicBezTo>
                  <a:cubicBezTo>
                    <a:pt x="194" y="149"/>
                    <a:pt x="196" y="148"/>
                    <a:pt x="197" y="147"/>
                  </a:cubicBezTo>
                  <a:cubicBezTo>
                    <a:pt x="199" y="146"/>
                    <a:pt x="200" y="144"/>
                    <a:pt x="200" y="142"/>
                  </a:cubicBezTo>
                  <a:cubicBezTo>
                    <a:pt x="200" y="20"/>
                    <a:pt x="200" y="20"/>
                    <a:pt x="200" y="20"/>
                  </a:cubicBezTo>
                  <a:cubicBezTo>
                    <a:pt x="200" y="11"/>
                    <a:pt x="190" y="6"/>
                    <a:pt x="177" y="3"/>
                  </a:cubicBezTo>
                  <a:close/>
                  <a:moveTo>
                    <a:pt x="93" y="134"/>
                  </a:moveTo>
                  <a:cubicBezTo>
                    <a:pt x="80" y="132"/>
                    <a:pt x="67" y="131"/>
                    <a:pt x="53" y="131"/>
                  </a:cubicBezTo>
                  <a:cubicBezTo>
                    <a:pt x="40" y="131"/>
                    <a:pt x="26" y="132"/>
                    <a:pt x="14" y="134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6" y="18"/>
                    <a:pt x="30" y="14"/>
                    <a:pt x="53" y="14"/>
                  </a:cubicBezTo>
                  <a:cubicBezTo>
                    <a:pt x="76" y="14"/>
                    <a:pt x="90" y="18"/>
                    <a:pt x="93" y="21"/>
                  </a:cubicBezTo>
                  <a:lnTo>
                    <a:pt x="93" y="134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25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Light" pitchFamily="34" charset="-122"/>
                <a:ea typeface="思源黑体 CN Light" pitchFamily="34" charset="-122"/>
                <a:cs typeface="汉仪正圆-45W" panose="00020600040101010101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8" name="椭圆 27"/>
          <p:cNvSpPr/>
          <p:nvPr/>
        </p:nvSpPr>
        <p:spPr>
          <a:xfrm>
            <a:off x="5264944" y="1780773"/>
            <a:ext cx="641033" cy="64103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l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9" name="图片"/>
          <p:cNvGrpSpPr>
            <a:grpSpLocks noChangeAspect="1"/>
          </p:cNvGrpSpPr>
          <p:nvPr/>
        </p:nvGrpSpPr>
        <p:grpSpPr bwMode="auto">
          <a:xfrm>
            <a:off x="5415691" y="1894909"/>
            <a:ext cx="339898" cy="412759"/>
            <a:chOff x="2694" y="1931"/>
            <a:chExt cx="374" cy="454"/>
          </a:xfrm>
          <a:solidFill>
            <a:sysClr val="window" lastClr="FFFFFF"/>
          </a:solidFill>
        </p:grpSpPr>
        <p:sp>
          <p:nvSpPr>
            <p:cNvPr id="30" name="Freeform 5"/>
            <p:cNvSpPr>
              <a:spLocks noEditPoints="1"/>
            </p:cNvSpPr>
            <p:nvPr/>
          </p:nvSpPr>
          <p:spPr bwMode="auto">
            <a:xfrm>
              <a:off x="2694" y="1931"/>
              <a:ext cx="374" cy="454"/>
            </a:xfrm>
            <a:custGeom>
              <a:avLst/>
              <a:gdLst>
                <a:gd name="T0" fmla="*/ 127 w 155"/>
                <a:gd name="T1" fmla="*/ 7 h 189"/>
                <a:gd name="T2" fmla="*/ 124 w 155"/>
                <a:gd name="T3" fmla="*/ 0 h 189"/>
                <a:gd name="T4" fmla="*/ 122 w 155"/>
                <a:gd name="T5" fmla="*/ 7 h 189"/>
                <a:gd name="T6" fmla="*/ 96 w 155"/>
                <a:gd name="T7" fmla="*/ 3 h 189"/>
                <a:gd name="T8" fmla="*/ 90 w 155"/>
                <a:gd name="T9" fmla="*/ 3 h 189"/>
                <a:gd name="T10" fmla="*/ 64 w 155"/>
                <a:gd name="T11" fmla="*/ 7 h 189"/>
                <a:gd name="T12" fmla="*/ 62 w 155"/>
                <a:gd name="T13" fmla="*/ 0 h 189"/>
                <a:gd name="T14" fmla="*/ 59 w 155"/>
                <a:gd name="T15" fmla="*/ 7 h 189"/>
                <a:gd name="T16" fmla="*/ 33 w 155"/>
                <a:gd name="T17" fmla="*/ 3 h 189"/>
                <a:gd name="T18" fmla="*/ 27 w 155"/>
                <a:gd name="T19" fmla="*/ 3 h 189"/>
                <a:gd name="T20" fmla="*/ 7 w 155"/>
                <a:gd name="T21" fmla="*/ 7 h 189"/>
                <a:gd name="T22" fmla="*/ 0 w 155"/>
                <a:gd name="T23" fmla="*/ 182 h 189"/>
                <a:gd name="T24" fmla="*/ 148 w 155"/>
                <a:gd name="T25" fmla="*/ 189 h 189"/>
                <a:gd name="T26" fmla="*/ 155 w 155"/>
                <a:gd name="T27" fmla="*/ 13 h 189"/>
                <a:gd name="T28" fmla="*/ 124 w 155"/>
                <a:gd name="T29" fmla="*/ 40 h 189"/>
                <a:gd name="T30" fmla="*/ 127 w 155"/>
                <a:gd name="T31" fmla="*/ 31 h 189"/>
                <a:gd name="T32" fmla="*/ 124 w 155"/>
                <a:gd name="T33" fmla="*/ 44 h 189"/>
                <a:gd name="T34" fmla="*/ 122 w 155"/>
                <a:gd name="T35" fmla="*/ 31 h 189"/>
                <a:gd name="T36" fmla="*/ 124 w 155"/>
                <a:gd name="T37" fmla="*/ 40 h 189"/>
                <a:gd name="T38" fmla="*/ 96 w 155"/>
                <a:gd name="T39" fmla="*/ 37 h 189"/>
                <a:gd name="T40" fmla="*/ 100 w 155"/>
                <a:gd name="T41" fmla="*/ 37 h 189"/>
                <a:gd name="T42" fmla="*/ 86 w 155"/>
                <a:gd name="T43" fmla="*/ 37 h 189"/>
                <a:gd name="T44" fmla="*/ 90 w 155"/>
                <a:gd name="T45" fmla="*/ 37 h 189"/>
                <a:gd name="T46" fmla="*/ 62 w 155"/>
                <a:gd name="T47" fmla="*/ 40 h 189"/>
                <a:gd name="T48" fmla="*/ 64 w 155"/>
                <a:gd name="T49" fmla="*/ 31 h 189"/>
                <a:gd name="T50" fmla="*/ 62 w 155"/>
                <a:gd name="T51" fmla="*/ 44 h 189"/>
                <a:gd name="T52" fmla="*/ 59 w 155"/>
                <a:gd name="T53" fmla="*/ 31 h 189"/>
                <a:gd name="T54" fmla="*/ 62 w 155"/>
                <a:gd name="T55" fmla="*/ 40 h 189"/>
                <a:gd name="T56" fmla="*/ 33 w 155"/>
                <a:gd name="T57" fmla="*/ 37 h 189"/>
                <a:gd name="T58" fmla="*/ 37 w 155"/>
                <a:gd name="T59" fmla="*/ 37 h 189"/>
                <a:gd name="T60" fmla="*/ 23 w 155"/>
                <a:gd name="T61" fmla="*/ 37 h 189"/>
                <a:gd name="T62" fmla="*/ 27 w 155"/>
                <a:gd name="T63" fmla="*/ 37 h 189"/>
                <a:gd name="T64" fmla="*/ 141 w 155"/>
                <a:gd name="T65" fmla="*/ 175 h 189"/>
                <a:gd name="T66" fmla="*/ 14 w 155"/>
                <a:gd name="T67" fmla="*/ 20 h 189"/>
                <a:gd name="T68" fmla="*/ 27 w 155"/>
                <a:gd name="T69" fmla="*/ 25 h 189"/>
                <a:gd name="T70" fmla="*/ 30 w 155"/>
                <a:gd name="T71" fmla="*/ 50 h 189"/>
                <a:gd name="T72" fmla="*/ 33 w 155"/>
                <a:gd name="T73" fmla="*/ 25 h 189"/>
                <a:gd name="T74" fmla="*/ 59 w 155"/>
                <a:gd name="T75" fmla="*/ 20 h 189"/>
                <a:gd name="T76" fmla="*/ 49 w 155"/>
                <a:gd name="T77" fmla="*/ 37 h 189"/>
                <a:gd name="T78" fmla="*/ 74 w 155"/>
                <a:gd name="T79" fmla="*/ 37 h 189"/>
                <a:gd name="T80" fmla="*/ 64 w 155"/>
                <a:gd name="T81" fmla="*/ 20 h 189"/>
                <a:gd name="T82" fmla="*/ 90 w 155"/>
                <a:gd name="T83" fmla="*/ 25 h 189"/>
                <a:gd name="T84" fmla="*/ 93 w 155"/>
                <a:gd name="T85" fmla="*/ 50 h 189"/>
                <a:gd name="T86" fmla="*/ 96 w 155"/>
                <a:gd name="T87" fmla="*/ 25 h 189"/>
                <a:gd name="T88" fmla="*/ 122 w 155"/>
                <a:gd name="T89" fmla="*/ 20 h 189"/>
                <a:gd name="T90" fmla="*/ 112 w 155"/>
                <a:gd name="T91" fmla="*/ 37 h 189"/>
                <a:gd name="T92" fmla="*/ 137 w 155"/>
                <a:gd name="T93" fmla="*/ 37 h 189"/>
                <a:gd name="T94" fmla="*/ 127 w 155"/>
                <a:gd name="T95" fmla="*/ 20 h 189"/>
                <a:gd name="T96" fmla="*/ 141 w 155"/>
                <a:gd name="T97" fmla="*/ 175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5" h="189">
                  <a:moveTo>
                    <a:pt x="148" y="7"/>
                  </a:moveTo>
                  <a:cubicBezTo>
                    <a:pt x="127" y="7"/>
                    <a:pt x="127" y="7"/>
                    <a:pt x="127" y="7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1"/>
                    <a:pt x="126" y="0"/>
                    <a:pt x="124" y="0"/>
                  </a:cubicBezTo>
                  <a:cubicBezTo>
                    <a:pt x="123" y="0"/>
                    <a:pt x="122" y="1"/>
                    <a:pt x="122" y="3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6" y="3"/>
                    <a:pt x="96" y="3"/>
                    <a:pt x="96" y="3"/>
                  </a:cubicBezTo>
                  <a:cubicBezTo>
                    <a:pt x="96" y="1"/>
                    <a:pt x="94" y="0"/>
                    <a:pt x="93" y="0"/>
                  </a:cubicBezTo>
                  <a:cubicBezTo>
                    <a:pt x="91" y="0"/>
                    <a:pt x="90" y="1"/>
                    <a:pt x="90" y="3"/>
                  </a:cubicBezTo>
                  <a:cubicBezTo>
                    <a:pt x="90" y="7"/>
                    <a:pt x="90" y="7"/>
                    <a:pt x="90" y="7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1"/>
                    <a:pt x="63" y="0"/>
                    <a:pt x="62" y="0"/>
                  </a:cubicBezTo>
                  <a:cubicBezTo>
                    <a:pt x="60" y="0"/>
                    <a:pt x="59" y="1"/>
                    <a:pt x="59" y="3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1"/>
                    <a:pt x="32" y="0"/>
                    <a:pt x="30" y="0"/>
                  </a:cubicBezTo>
                  <a:cubicBezTo>
                    <a:pt x="29" y="0"/>
                    <a:pt x="27" y="1"/>
                    <a:pt x="27" y="3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3" y="7"/>
                    <a:pt x="0" y="10"/>
                    <a:pt x="0" y="13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86"/>
                    <a:pt x="3" y="189"/>
                    <a:pt x="7" y="189"/>
                  </a:cubicBezTo>
                  <a:cubicBezTo>
                    <a:pt x="148" y="189"/>
                    <a:pt x="148" y="189"/>
                    <a:pt x="148" y="189"/>
                  </a:cubicBezTo>
                  <a:cubicBezTo>
                    <a:pt x="152" y="189"/>
                    <a:pt x="155" y="186"/>
                    <a:pt x="155" y="182"/>
                  </a:cubicBezTo>
                  <a:cubicBezTo>
                    <a:pt x="155" y="13"/>
                    <a:pt x="155" y="13"/>
                    <a:pt x="155" y="13"/>
                  </a:cubicBezTo>
                  <a:cubicBezTo>
                    <a:pt x="155" y="10"/>
                    <a:pt x="152" y="7"/>
                    <a:pt x="148" y="7"/>
                  </a:cubicBezTo>
                  <a:close/>
                  <a:moveTo>
                    <a:pt x="124" y="40"/>
                  </a:moveTo>
                  <a:cubicBezTo>
                    <a:pt x="126" y="40"/>
                    <a:pt x="127" y="39"/>
                    <a:pt x="127" y="37"/>
                  </a:cubicBezTo>
                  <a:cubicBezTo>
                    <a:pt x="127" y="31"/>
                    <a:pt x="127" y="31"/>
                    <a:pt x="127" y="31"/>
                  </a:cubicBezTo>
                  <a:cubicBezTo>
                    <a:pt x="130" y="32"/>
                    <a:pt x="131" y="35"/>
                    <a:pt x="131" y="37"/>
                  </a:cubicBezTo>
                  <a:cubicBezTo>
                    <a:pt x="131" y="41"/>
                    <a:pt x="128" y="44"/>
                    <a:pt x="124" y="44"/>
                  </a:cubicBezTo>
                  <a:cubicBezTo>
                    <a:pt x="120" y="44"/>
                    <a:pt x="117" y="41"/>
                    <a:pt x="117" y="37"/>
                  </a:cubicBezTo>
                  <a:cubicBezTo>
                    <a:pt x="117" y="34"/>
                    <a:pt x="119" y="32"/>
                    <a:pt x="122" y="31"/>
                  </a:cubicBezTo>
                  <a:cubicBezTo>
                    <a:pt x="122" y="37"/>
                    <a:pt x="122" y="37"/>
                    <a:pt x="122" y="37"/>
                  </a:cubicBezTo>
                  <a:cubicBezTo>
                    <a:pt x="122" y="39"/>
                    <a:pt x="123" y="40"/>
                    <a:pt x="124" y="40"/>
                  </a:cubicBezTo>
                  <a:close/>
                  <a:moveTo>
                    <a:pt x="93" y="40"/>
                  </a:moveTo>
                  <a:cubicBezTo>
                    <a:pt x="94" y="40"/>
                    <a:pt x="96" y="39"/>
                    <a:pt x="96" y="37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8" y="32"/>
                    <a:pt x="100" y="35"/>
                    <a:pt x="100" y="37"/>
                  </a:cubicBezTo>
                  <a:cubicBezTo>
                    <a:pt x="100" y="41"/>
                    <a:pt x="97" y="44"/>
                    <a:pt x="93" y="44"/>
                  </a:cubicBezTo>
                  <a:cubicBezTo>
                    <a:pt x="89" y="44"/>
                    <a:pt x="86" y="41"/>
                    <a:pt x="86" y="37"/>
                  </a:cubicBezTo>
                  <a:cubicBezTo>
                    <a:pt x="86" y="34"/>
                    <a:pt x="88" y="32"/>
                    <a:pt x="90" y="31"/>
                  </a:cubicBezTo>
                  <a:cubicBezTo>
                    <a:pt x="90" y="37"/>
                    <a:pt x="90" y="37"/>
                    <a:pt x="90" y="37"/>
                  </a:cubicBezTo>
                  <a:cubicBezTo>
                    <a:pt x="90" y="39"/>
                    <a:pt x="91" y="40"/>
                    <a:pt x="93" y="40"/>
                  </a:cubicBezTo>
                  <a:close/>
                  <a:moveTo>
                    <a:pt x="62" y="40"/>
                  </a:moveTo>
                  <a:cubicBezTo>
                    <a:pt x="63" y="40"/>
                    <a:pt x="64" y="39"/>
                    <a:pt x="64" y="37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7" y="32"/>
                    <a:pt x="69" y="35"/>
                    <a:pt x="69" y="37"/>
                  </a:cubicBezTo>
                  <a:cubicBezTo>
                    <a:pt x="69" y="41"/>
                    <a:pt x="65" y="44"/>
                    <a:pt x="62" y="44"/>
                  </a:cubicBezTo>
                  <a:cubicBezTo>
                    <a:pt x="58" y="44"/>
                    <a:pt x="54" y="41"/>
                    <a:pt x="54" y="37"/>
                  </a:cubicBezTo>
                  <a:cubicBezTo>
                    <a:pt x="54" y="34"/>
                    <a:pt x="56" y="32"/>
                    <a:pt x="59" y="31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9" y="39"/>
                    <a:pt x="60" y="40"/>
                    <a:pt x="62" y="40"/>
                  </a:cubicBezTo>
                  <a:close/>
                  <a:moveTo>
                    <a:pt x="30" y="40"/>
                  </a:moveTo>
                  <a:cubicBezTo>
                    <a:pt x="32" y="40"/>
                    <a:pt x="33" y="39"/>
                    <a:pt x="33" y="37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5" y="32"/>
                    <a:pt x="37" y="35"/>
                    <a:pt x="37" y="37"/>
                  </a:cubicBezTo>
                  <a:cubicBezTo>
                    <a:pt x="37" y="41"/>
                    <a:pt x="34" y="44"/>
                    <a:pt x="30" y="44"/>
                  </a:cubicBezTo>
                  <a:cubicBezTo>
                    <a:pt x="26" y="44"/>
                    <a:pt x="23" y="41"/>
                    <a:pt x="23" y="37"/>
                  </a:cubicBezTo>
                  <a:cubicBezTo>
                    <a:pt x="23" y="34"/>
                    <a:pt x="25" y="32"/>
                    <a:pt x="27" y="31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7" y="39"/>
                    <a:pt x="29" y="40"/>
                    <a:pt x="30" y="40"/>
                  </a:cubicBezTo>
                  <a:close/>
                  <a:moveTo>
                    <a:pt x="141" y="175"/>
                  </a:moveTo>
                  <a:cubicBezTo>
                    <a:pt x="14" y="175"/>
                    <a:pt x="14" y="175"/>
                    <a:pt x="14" y="175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2" y="26"/>
                    <a:pt x="18" y="31"/>
                    <a:pt x="18" y="37"/>
                  </a:cubicBezTo>
                  <a:cubicBezTo>
                    <a:pt x="18" y="44"/>
                    <a:pt x="23" y="50"/>
                    <a:pt x="30" y="50"/>
                  </a:cubicBezTo>
                  <a:cubicBezTo>
                    <a:pt x="37" y="50"/>
                    <a:pt x="43" y="44"/>
                    <a:pt x="43" y="37"/>
                  </a:cubicBezTo>
                  <a:cubicBezTo>
                    <a:pt x="43" y="31"/>
                    <a:pt x="39" y="26"/>
                    <a:pt x="33" y="25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53" y="26"/>
                    <a:pt x="49" y="31"/>
                    <a:pt x="49" y="37"/>
                  </a:cubicBezTo>
                  <a:cubicBezTo>
                    <a:pt x="49" y="44"/>
                    <a:pt x="55" y="50"/>
                    <a:pt x="62" y="50"/>
                  </a:cubicBezTo>
                  <a:cubicBezTo>
                    <a:pt x="68" y="50"/>
                    <a:pt x="74" y="44"/>
                    <a:pt x="74" y="37"/>
                  </a:cubicBezTo>
                  <a:cubicBezTo>
                    <a:pt x="74" y="31"/>
                    <a:pt x="70" y="26"/>
                    <a:pt x="64" y="25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90" y="20"/>
                    <a:pt x="90" y="20"/>
                    <a:pt x="90" y="20"/>
                  </a:cubicBezTo>
                  <a:cubicBezTo>
                    <a:pt x="90" y="25"/>
                    <a:pt x="90" y="25"/>
                    <a:pt x="90" y="25"/>
                  </a:cubicBezTo>
                  <a:cubicBezTo>
                    <a:pt x="85" y="26"/>
                    <a:pt x="80" y="31"/>
                    <a:pt x="80" y="37"/>
                  </a:cubicBezTo>
                  <a:cubicBezTo>
                    <a:pt x="80" y="44"/>
                    <a:pt x="86" y="50"/>
                    <a:pt x="93" y="50"/>
                  </a:cubicBezTo>
                  <a:cubicBezTo>
                    <a:pt x="100" y="50"/>
                    <a:pt x="105" y="44"/>
                    <a:pt x="105" y="37"/>
                  </a:cubicBezTo>
                  <a:cubicBezTo>
                    <a:pt x="105" y="31"/>
                    <a:pt x="101" y="26"/>
                    <a:pt x="96" y="25"/>
                  </a:cubicBezTo>
                  <a:cubicBezTo>
                    <a:pt x="96" y="20"/>
                    <a:pt x="96" y="20"/>
                    <a:pt x="96" y="20"/>
                  </a:cubicBezTo>
                  <a:cubicBezTo>
                    <a:pt x="122" y="20"/>
                    <a:pt x="122" y="20"/>
                    <a:pt x="122" y="20"/>
                  </a:cubicBezTo>
                  <a:cubicBezTo>
                    <a:pt x="122" y="25"/>
                    <a:pt x="122" y="25"/>
                    <a:pt x="122" y="25"/>
                  </a:cubicBezTo>
                  <a:cubicBezTo>
                    <a:pt x="116" y="26"/>
                    <a:pt x="112" y="31"/>
                    <a:pt x="112" y="37"/>
                  </a:cubicBezTo>
                  <a:cubicBezTo>
                    <a:pt x="112" y="44"/>
                    <a:pt x="117" y="50"/>
                    <a:pt x="124" y="50"/>
                  </a:cubicBezTo>
                  <a:cubicBezTo>
                    <a:pt x="131" y="50"/>
                    <a:pt x="137" y="44"/>
                    <a:pt x="137" y="37"/>
                  </a:cubicBezTo>
                  <a:cubicBezTo>
                    <a:pt x="137" y="31"/>
                    <a:pt x="133" y="26"/>
                    <a:pt x="127" y="25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41" y="20"/>
                    <a:pt x="141" y="20"/>
                    <a:pt x="141" y="20"/>
                  </a:cubicBezTo>
                  <a:lnTo>
                    <a:pt x="141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25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Light" pitchFamily="34" charset="-122"/>
                <a:ea typeface="思源黑体 CN Light" pitchFamily="34" charset="-122"/>
                <a:cs typeface="汉仪正圆-45W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31" name="Freeform 6"/>
            <p:cNvSpPr/>
            <p:nvPr/>
          </p:nvSpPr>
          <p:spPr bwMode="auto">
            <a:xfrm>
              <a:off x="2820" y="2272"/>
              <a:ext cx="181" cy="12"/>
            </a:xfrm>
            <a:custGeom>
              <a:avLst/>
              <a:gdLst>
                <a:gd name="T0" fmla="*/ 73 w 75"/>
                <a:gd name="T1" fmla="*/ 0 h 5"/>
                <a:gd name="T2" fmla="*/ 2 w 75"/>
                <a:gd name="T3" fmla="*/ 0 h 5"/>
                <a:gd name="T4" fmla="*/ 0 w 75"/>
                <a:gd name="T5" fmla="*/ 3 h 5"/>
                <a:gd name="T6" fmla="*/ 2 w 75"/>
                <a:gd name="T7" fmla="*/ 5 h 5"/>
                <a:gd name="T8" fmla="*/ 73 w 75"/>
                <a:gd name="T9" fmla="*/ 5 h 5"/>
                <a:gd name="T10" fmla="*/ 75 w 75"/>
                <a:gd name="T11" fmla="*/ 3 h 5"/>
                <a:gd name="T12" fmla="*/ 73 w 75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5">
                  <a:moveTo>
                    <a:pt x="7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4" y="5"/>
                    <a:pt x="75" y="4"/>
                    <a:pt x="75" y="3"/>
                  </a:cubicBezTo>
                  <a:cubicBezTo>
                    <a:pt x="75" y="1"/>
                    <a:pt x="74" y="0"/>
                    <a:pt x="7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25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Light" pitchFamily="34" charset="-122"/>
                <a:ea typeface="思源黑体 CN Light" pitchFamily="34" charset="-122"/>
                <a:cs typeface="汉仪正圆-45W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32" name="Freeform 7"/>
            <p:cNvSpPr/>
            <p:nvPr/>
          </p:nvSpPr>
          <p:spPr bwMode="auto">
            <a:xfrm>
              <a:off x="2820" y="2190"/>
              <a:ext cx="181" cy="14"/>
            </a:xfrm>
            <a:custGeom>
              <a:avLst/>
              <a:gdLst>
                <a:gd name="T0" fmla="*/ 73 w 75"/>
                <a:gd name="T1" fmla="*/ 0 h 6"/>
                <a:gd name="T2" fmla="*/ 2 w 75"/>
                <a:gd name="T3" fmla="*/ 0 h 6"/>
                <a:gd name="T4" fmla="*/ 0 w 75"/>
                <a:gd name="T5" fmla="*/ 3 h 6"/>
                <a:gd name="T6" fmla="*/ 2 w 75"/>
                <a:gd name="T7" fmla="*/ 6 h 6"/>
                <a:gd name="T8" fmla="*/ 73 w 75"/>
                <a:gd name="T9" fmla="*/ 6 h 6"/>
                <a:gd name="T10" fmla="*/ 75 w 75"/>
                <a:gd name="T11" fmla="*/ 3 h 6"/>
                <a:gd name="T12" fmla="*/ 73 w 7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6">
                  <a:moveTo>
                    <a:pt x="7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5"/>
                    <a:pt x="1" y="6"/>
                    <a:pt x="2" y="6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74" y="6"/>
                    <a:pt x="75" y="5"/>
                    <a:pt x="75" y="3"/>
                  </a:cubicBezTo>
                  <a:cubicBezTo>
                    <a:pt x="75" y="2"/>
                    <a:pt x="74" y="0"/>
                    <a:pt x="7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25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Light" pitchFamily="34" charset="-122"/>
                <a:ea typeface="思源黑体 CN Light" pitchFamily="34" charset="-122"/>
                <a:cs typeface="汉仪正圆-45W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33" name="Freeform 8"/>
            <p:cNvSpPr/>
            <p:nvPr/>
          </p:nvSpPr>
          <p:spPr bwMode="auto">
            <a:xfrm>
              <a:off x="2820" y="2111"/>
              <a:ext cx="181" cy="12"/>
            </a:xfrm>
            <a:custGeom>
              <a:avLst/>
              <a:gdLst>
                <a:gd name="T0" fmla="*/ 73 w 75"/>
                <a:gd name="T1" fmla="*/ 0 h 5"/>
                <a:gd name="T2" fmla="*/ 2 w 75"/>
                <a:gd name="T3" fmla="*/ 0 h 5"/>
                <a:gd name="T4" fmla="*/ 0 w 75"/>
                <a:gd name="T5" fmla="*/ 3 h 5"/>
                <a:gd name="T6" fmla="*/ 2 w 75"/>
                <a:gd name="T7" fmla="*/ 5 h 5"/>
                <a:gd name="T8" fmla="*/ 73 w 75"/>
                <a:gd name="T9" fmla="*/ 5 h 5"/>
                <a:gd name="T10" fmla="*/ 75 w 75"/>
                <a:gd name="T11" fmla="*/ 3 h 5"/>
                <a:gd name="T12" fmla="*/ 73 w 75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5">
                  <a:moveTo>
                    <a:pt x="7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4" y="5"/>
                    <a:pt x="75" y="4"/>
                    <a:pt x="75" y="3"/>
                  </a:cubicBezTo>
                  <a:cubicBezTo>
                    <a:pt x="75" y="1"/>
                    <a:pt x="74" y="0"/>
                    <a:pt x="7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25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Light" pitchFamily="34" charset="-122"/>
                <a:ea typeface="思源黑体 CN Light" pitchFamily="34" charset="-122"/>
                <a:cs typeface="汉仪正圆-45W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34" name="Freeform 9"/>
            <p:cNvSpPr/>
            <p:nvPr/>
          </p:nvSpPr>
          <p:spPr bwMode="auto">
            <a:xfrm>
              <a:off x="2755" y="2096"/>
              <a:ext cx="41" cy="41"/>
            </a:xfrm>
            <a:custGeom>
              <a:avLst/>
              <a:gdLst>
                <a:gd name="T0" fmla="*/ 15 w 17"/>
                <a:gd name="T1" fmla="*/ 0 h 17"/>
                <a:gd name="T2" fmla="*/ 3 w 17"/>
                <a:gd name="T3" fmla="*/ 0 h 17"/>
                <a:gd name="T4" fmla="*/ 0 w 17"/>
                <a:gd name="T5" fmla="*/ 3 h 17"/>
                <a:gd name="T6" fmla="*/ 0 w 17"/>
                <a:gd name="T7" fmla="*/ 15 h 17"/>
                <a:gd name="T8" fmla="*/ 3 w 17"/>
                <a:gd name="T9" fmla="*/ 17 h 17"/>
                <a:gd name="T10" fmla="*/ 15 w 17"/>
                <a:gd name="T11" fmla="*/ 17 h 17"/>
                <a:gd name="T12" fmla="*/ 17 w 17"/>
                <a:gd name="T13" fmla="*/ 15 h 17"/>
                <a:gd name="T14" fmla="*/ 17 w 17"/>
                <a:gd name="T15" fmla="*/ 3 h 17"/>
                <a:gd name="T16" fmla="*/ 15 w 17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1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3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6" y="17"/>
                    <a:pt x="17" y="16"/>
                    <a:pt x="17" y="15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1"/>
                    <a:pt x="16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25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Light" pitchFamily="34" charset="-122"/>
                <a:ea typeface="思源黑体 CN Light" pitchFamily="34" charset="-122"/>
                <a:cs typeface="汉仪正圆-45W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35" name="Freeform 10"/>
            <p:cNvSpPr/>
            <p:nvPr/>
          </p:nvSpPr>
          <p:spPr bwMode="auto">
            <a:xfrm>
              <a:off x="2755" y="2176"/>
              <a:ext cx="41" cy="43"/>
            </a:xfrm>
            <a:custGeom>
              <a:avLst/>
              <a:gdLst>
                <a:gd name="T0" fmla="*/ 15 w 17"/>
                <a:gd name="T1" fmla="*/ 0 h 18"/>
                <a:gd name="T2" fmla="*/ 3 w 17"/>
                <a:gd name="T3" fmla="*/ 0 h 18"/>
                <a:gd name="T4" fmla="*/ 0 w 17"/>
                <a:gd name="T5" fmla="*/ 3 h 18"/>
                <a:gd name="T6" fmla="*/ 0 w 17"/>
                <a:gd name="T7" fmla="*/ 15 h 18"/>
                <a:gd name="T8" fmla="*/ 3 w 17"/>
                <a:gd name="T9" fmla="*/ 18 h 18"/>
                <a:gd name="T10" fmla="*/ 15 w 17"/>
                <a:gd name="T11" fmla="*/ 18 h 18"/>
                <a:gd name="T12" fmla="*/ 17 w 17"/>
                <a:gd name="T13" fmla="*/ 15 h 18"/>
                <a:gd name="T14" fmla="*/ 17 w 17"/>
                <a:gd name="T15" fmla="*/ 3 h 18"/>
                <a:gd name="T16" fmla="*/ 15 w 17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8">
                  <a:moveTo>
                    <a:pt x="1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7"/>
                    <a:pt x="1" y="18"/>
                    <a:pt x="3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6" y="18"/>
                    <a:pt x="17" y="17"/>
                    <a:pt x="17" y="15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6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25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Light" pitchFamily="34" charset="-122"/>
                <a:ea typeface="思源黑体 CN Light" pitchFamily="34" charset="-122"/>
                <a:cs typeface="汉仪正圆-45W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36" name="Freeform 11"/>
            <p:cNvSpPr/>
            <p:nvPr/>
          </p:nvSpPr>
          <p:spPr bwMode="auto">
            <a:xfrm>
              <a:off x="2755" y="2257"/>
              <a:ext cx="41" cy="41"/>
            </a:xfrm>
            <a:custGeom>
              <a:avLst/>
              <a:gdLst>
                <a:gd name="T0" fmla="*/ 15 w 17"/>
                <a:gd name="T1" fmla="*/ 0 h 17"/>
                <a:gd name="T2" fmla="*/ 3 w 17"/>
                <a:gd name="T3" fmla="*/ 0 h 17"/>
                <a:gd name="T4" fmla="*/ 0 w 17"/>
                <a:gd name="T5" fmla="*/ 3 h 17"/>
                <a:gd name="T6" fmla="*/ 0 w 17"/>
                <a:gd name="T7" fmla="*/ 15 h 17"/>
                <a:gd name="T8" fmla="*/ 3 w 17"/>
                <a:gd name="T9" fmla="*/ 17 h 17"/>
                <a:gd name="T10" fmla="*/ 15 w 17"/>
                <a:gd name="T11" fmla="*/ 17 h 17"/>
                <a:gd name="T12" fmla="*/ 17 w 17"/>
                <a:gd name="T13" fmla="*/ 15 h 17"/>
                <a:gd name="T14" fmla="*/ 17 w 17"/>
                <a:gd name="T15" fmla="*/ 3 h 17"/>
                <a:gd name="T16" fmla="*/ 15 w 17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1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3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6" y="17"/>
                    <a:pt x="17" y="16"/>
                    <a:pt x="17" y="15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1"/>
                    <a:pt x="16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25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Light" pitchFamily="34" charset="-122"/>
                <a:ea typeface="思源黑体 CN Light" pitchFamily="34" charset="-122"/>
                <a:cs typeface="汉仪正圆-45W" panose="00020600040101010101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627698" y="2715490"/>
            <a:ext cx="180641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黑方简" panose="00020600040101010101" charset="-122"/>
                <a:ea typeface="汉仪黑方简" panose="00020600040101010101" charset="-122"/>
                <a:cs typeface="汉仪正圆-45W" panose="00020600040101010101" charset="-122"/>
                <a:sym typeface="汉仪正圆-45W" panose="00020600040101010101" charset="-122"/>
              </a:rPr>
              <a:t>课程开发力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汉仪黑方简" panose="00020600040101010101" charset="-122"/>
              <a:ea typeface="汉仪黑方简" panose="00020600040101010101" charset="-122"/>
              <a:cs typeface="汉仪正圆-45W" panose="00020600040101010101" charset="-122"/>
              <a:sym typeface="汉仪正圆-45W" panose="00020600040101010101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21757" y="2986476"/>
            <a:ext cx="1618298" cy="1052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ts val="25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itchFamily="34" charset="-122"/>
                <a:ea typeface="思源黑体 CN Light" pitchFamily="34" charset="-122"/>
                <a:cs typeface="汉仪正圆-45W" panose="00020600040101010101" charset="-122"/>
                <a:sym typeface="汉仪正圆-45W" panose="00020600040101010101" charset="-122"/>
              </a:rPr>
              <a:t>在立足国本教材的基础上，应当学会开发适合学生的校本课程资源</a:t>
            </a:r>
          </a:p>
        </p:txBody>
      </p:sp>
      <p:sp>
        <p:nvSpPr>
          <p:cNvPr id="66" name="文本框 65"/>
          <p:cNvSpPr txBox="1"/>
          <p:nvPr/>
        </p:nvSpPr>
        <p:spPr>
          <a:xfrm>
            <a:off x="2655094" y="2715490"/>
            <a:ext cx="180641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黑方简" panose="00020600040101010101" charset="-122"/>
                <a:ea typeface="汉仪黑方简" panose="00020600040101010101" charset="-122"/>
                <a:cs typeface="汉仪正圆-45W" panose="00020600040101010101" charset="-122"/>
                <a:sym typeface="汉仪正圆-45W" panose="00020600040101010101" charset="-122"/>
              </a:rPr>
              <a:t>课型建构力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汉仪黑方简" panose="00020600040101010101" charset="-122"/>
              <a:ea typeface="汉仪黑方简" panose="00020600040101010101" charset="-122"/>
              <a:cs typeface="汉仪正圆-45W" panose="00020600040101010101" charset="-122"/>
              <a:sym typeface="汉仪正圆-45W" panose="00020600040101010101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2749153" y="2986476"/>
            <a:ext cx="1618298" cy="1052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ts val="2500"/>
              </a:lnSpc>
            </a:pPr>
            <a:r>
              <a:rPr lang="zh-CN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itchFamily="34" charset="-122"/>
                <a:ea typeface="思源黑体 CN Light" pitchFamily="34" charset="-122"/>
                <a:cs typeface="汉仪正圆-45W" panose="00020600040101010101" charset="-122"/>
                <a:sym typeface="汉仪正圆-45W" panose="00020600040101010101" charset="-122"/>
              </a:rPr>
              <a:t>在长期的课堂教学实践中，应当学会根据课标开发不同类型的范式</a:t>
            </a:r>
            <a:endParaRPr lang="zh-CN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思源黑体 CN Light" pitchFamily="34" charset="-122"/>
              <a:ea typeface="思源黑体 CN Light" pitchFamily="34" charset="-122"/>
              <a:cs typeface="汉仪正圆-45W" panose="00020600040101010101" charset="-122"/>
              <a:sym typeface="汉仪正圆-45W" panose="00020600040101010101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682491" y="2715490"/>
            <a:ext cx="180641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黑方简" panose="00020600040101010101" charset="-122"/>
                <a:ea typeface="汉仪黑方简" panose="00020600040101010101" charset="-122"/>
                <a:cs typeface="汉仪正圆-45W" panose="00020600040101010101" charset="-122"/>
                <a:sym typeface="汉仪正圆-45W" panose="00020600040101010101" charset="-122"/>
              </a:rPr>
              <a:t>试题命制力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汉仪黑方简" panose="00020600040101010101" charset="-122"/>
              <a:ea typeface="汉仪黑方简" panose="00020600040101010101" charset="-122"/>
              <a:cs typeface="汉仪正圆-45W" panose="00020600040101010101" charset="-122"/>
              <a:sym typeface="汉仪正圆-45W" panose="00020600040101010101" charset="-122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4776550" y="2986476"/>
            <a:ext cx="1618298" cy="1052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ts val="2500"/>
              </a:lnSpc>
            </a:pPr>
            <a:r>
              <a:rPr lang="zh-CN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itchFamily="34" charset="-122"/>
                <a:ea typeface="思源黑体 CN Light" pitchFamily="34" charset="-122"/>
                <a:cs typeface="汉仪正圆-45W" panose="00020600040101010101" charset="-122"/>
                <a:sym typeface="汉仪正圆-45W" panose="00020600040101010101" charset="-122"/>
              </a:rPr>
              <a:t>纸笔测试是基础教育最常见的评价方式，应当学会命制高质量试题</a:t>
            </a:r>
            <a:endParaRPr lang="zh-CN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思源黑体 CN Light" pitchFamily="34" charset="-122"/>
              <a:ea typeface="思源黑体 CN Light" pitchFamily="34" charset="-122"/>
              <a:cs typeface="汉仪正圆-45W" panose="00020600040101010101" charset="-122"/>
              <a:sym typeface="汉仪正圆-45W" panose="00020600040101010101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6709887" y="2715490"/>
            <a:ext cx="180641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黑方简" panose="00020600040101010101" charset="-122"/>
                <a:ea typeface="汉仪黑方简" panose="00020600040101010101" charset="-122"/>
                <a:cs typeface="汉仪正圆-45W" panose="00020600040101010101" charset="-122"/>
                <a:sym typeface="汉仪正圆-45W" panose="00020600040101010101" charset="-122"/>
              </a:rPr>
              <a:t>文化传播力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汉仪黑方简" panose="00020600040101010101" charset="-122"/>
              <a:ea typeface="汉仪黑方简" panose="00020600040101010101" charset="-122"/>
              <a:cs typeface="汉仪正圆-45W" panose="00020600040101010101" charset="-122"/>
              <a:sym typeface="汉仪正圆-45W" panose="00020600040101010101" charset="-122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6803946" y="2986476"/>
            <a:ext cx="1618298" cy="1052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ts val="2500"/>
              </a:lnSpc>
            </a:pPr>
            <a:r>
              <a:rPr lang="zh-CN" alt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itchFamily="34" charset="-122"/>
                <a:ea typeface="思源黑体 CN Light" pitchFamily="34" charset="-122"/>
                <a:cs typeface="汉仪正圆-45W" panose="00020600040101010101" charset="-122"/>
                <a:sym typeface="汉仪正圆-45W" panose="00020600040101010101" charset="-122"/>
              </a:rPr>
              <a:t>让历史教学走向历史教育，需要通过社团等形式拓宽历史育人的边界</a:t>
            </a:r>
            <a:endParaRPr lang="zh-CN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思源黑体 CN Light" pitchFamily="34" charset="-122"/>
              <a:ea typeface="思源黑体 CN Light" pitchFamily="34" charset="-122"/>
              <a:cs typeface="汉仪正圆-45W" panose="00020600040101010101" charset="-122"/>
              <a:sym typeface="汉仪正圆-45W" panose="00020600040101010101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627698" y="1348338"/>
            <a:ext cx="1806893" cy="3153251"/>
          </a:xfrm>
          <a:prstGeom prst="rect">
            <a:avLst/>
          </a:prstGeom>
          <a:noFill/>
          <a:ln w="15875">
            <a:solidFill>
              <a:srgbClr val="201B49">
                <a:alpha val="32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思源黑体 CN Light" pitchFamily="34" charset="-122"/>
              <a:ea typeface="思源黑体 CN Light" pitchFamily="34" charset="-122"/>
            </a:endParaRPr>
          </a:p>
        </p:txBody>
      </p:sp>
      <p:sp>
        <p:nvSpPr>
          <p:cNvPr id="45" name="直角三角形 44"/>
          <p:cNvSpPr/>
          <p:nvPr/>
        </p:nvSpPr>
        <p:spPr>
          <a:xfrm flipH="1" flipV="1">
            <a:off x="1877854" y="1348338"/>
            <a:ext cx="556736" cy="29670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2655094" y="1348338"/>
            <a:ext cx="1806893" cy="3153251"/>
          </a:xfrm>
          <a:prstGeom prst="rect">
            <a:avLst/>
          </a:prstGeom>
          <a:noFill/>
          <a:ln w="15875">
            <a:solidFill>
              <a:srgbClr val="201B49">
                <a:alpha val="32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思源黑体 CN Light" pitchFamily="34" charset="-122"/>
              <a:ea typeface="思源黑体 CN Light" pitchFamily="34" charset="-122"/>
            </a:endParaRPr>
          </a:p>
        </p:txBody>
      </p:sp>
      <p:sp>
        <p:nvSpPr>
          <p:cNvPr id="61" name="直角三角形 60"/>
          <p:cNvSpPr/>
          <p:nvPr/>
        </p:nvSpPr>
        <p:spPr>
          <a:xfrm flipH="1" flipV="1">
            <a:off x="3905250" y="1348338"/>
            <a:ext cx="556736" cy="29670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4682014" y="1348338"/>
            <a:ext cx="1806893" cy="3153251"/>
          </a:xfrm>
          <a:prstGeom prst="rect">
            <a:avLst/>
          </a:prstGeom>
          <a:noFill/>
          <a:ln w="15875">
            <a:solidFill>
              <a:srgbClr val="201B49">
                <a:alpha val="32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思源黑体 CN Light" pitchFamily="34" charset="-122"/>
              <a:ea typeface="思源黑体 CN Light" pitchFamily="34" charset="-122"/>
            </a:endParaRPr>
          </a:p>
        </p:txBody>
      </p:sp>
      <p:sp>
        <p:nvSpPr>
          <p:cNvPr id="63" name="直角三角形 62"/>
          <p:cNvSpPr/>
          <p:nvPr/>
        </p:nvSpPr>
        <p:spPr>
          <a:xfrm flipH="1" flipV="1">
            <a:off x="5932170" y="1348338"/>
            <a:ext cx="556736" cy="29670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6709410" y="1348338"/>
            <a:ext cx="1806893" cy="3153251"/>
          </a:xfrm>
          <a:prstGeom prst="rect">
            <a:avLst/>
          </a:prstGeom>
          <a:noFill/>
          <a:ln w="15875">
            <a:solidFill>
              <a:srgbClr val="201B49">
                <a:alpha val="32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思源黑体 CN Light" pitchFamily="34" charset="-122"/>
              <a:ea typeface="思源黑体 CN Light" pitchFamily="34" charset="-122"/>
            </a:endParaRPr>
          </a:p>
        </p:txBody>
      </p:sp>
      <p:sp>
        <p:nvSpPr>
          <p:cNvPr id="65" name="直角三角形 64"/>
          <p:cNvSpPr/>
          <p:nvPr/>
        </p:nvSpPr>
        <p:spPr>
          <a:xfrm flipH="1" flipV="1">
            <a:off x="7959566" y="1348338"/>
            <a:ext cx="556736" cy="29670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cxnSp>
        <p:nvCxnSpPr>
          <p:cNvPr id="72" name="直接连接符 71"/>
          <p:cNvCxnSpPr/>
          <p:nvPr/>
        </p:nvCxnSpPr>
        <p:spPr>
          <a:xfrm>
            <a:off x="1346121" y="4225364"/>
            <a:ext cx="370046" cy="0"/>
          </a:xfrm>
          <a:prstGeom prst="line">
            <a:avLst/>
          </a:prstGeom>
          <a:ln w="25400">
            <a:solidFill>
              <a:srgbClr val="201B49">
                <a:alpha val="2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>
            <a:off x="3373517" y="4225364"/>
            <a:ext cx="370046" cy="0"/>
          </a:xfrm>
          <a:prstGeom prst="line">
            <a:avLst/>
          </a:prstGeom>
          <a:ln w="25400">
            <a:solidFill>
              <a:srgbClr val="201B49">
                <a:alpha val="2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>
            <a:off x="5400437" y="4225364"/>
            <a:ext cx="370046" cy="0"/>
          </a:xfrm>
          <a:prstGeom prst="line">
            <a:avLst/>
          </a:prstGeom>
          <a:ln w="25400">
            <a:solidFill>
              <a:srgbClr val="201B49">
                <a:alpha val="2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/>
        </p:nvCxnSpPr>
        <p:spPr>
          <a:xfrm>
            <a:off x="7427834" y="4225364"/>
            <a:ext cx="370046" cy="0"/>
          </a:xfrm>
          <a:prstGeom prst="line">
            <a:avLst/>
          </a:prstGeom>
          <a:ln w="25400">
            <a:solidFill>
              <a:srgbClr val="201B49">
                <a:alpha val="2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核心素养时代来临：我们需要做什么？</a:t>
            </a:r>
            <a:endParaRPr 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" y="0"/>
            <a:ext cx="9141291" cy="5145088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4" name="矩形 3"/>
          <p:cNvSpPr/>
          <p:nvPr/>
        </p:nvSpPr>
        <p:spPr>
          <a:xfrm>
            <a:off x="0" y="2584164"/>
            <a:ext cx="1980000" cy="900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六边形 4"/>
          <p:cNvSpPr/>
          <p:nvPr/>
        </p:nvSpPr>
        <p:spPr>
          <a:xfrm>
            <a:off x="2051720" y="1937130"/>
            <a:ext cx="1584176" cy="1366092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 smtClean="0"/>
              <a:t>03</a:t>
            </a:r>
            <a:endParaRPr lang="zh-CN" altLang="en-US" sz="6600" b="1" dirty="0"/>
          </a:p>
        </p:txBody>
      </p:sp>
      <p:sp>
        <p:nvSpPr>
          <p:cNvPr id="7" name="矩形 6"/>
          <p:cNvSpPr/>
          <p:nvPr/>
        </p:nvSpPr>
        <p:spPr>
          <a:xfrm>
            <a:off x="3779912" y="2584164"/>
            <a:ext cx="5364088" cy="900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815916" y="2049324"/>
            <a:ext cx="3345815" cy="52197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传道授业  诲人不倦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36336" y="2851937"/>
            <a:ext cx="3078480" cy="460375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教师专业能力锤炼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教师专业成长的一般轨迹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Freeform 3"/>
          <p:cNvSpPr/>
          <p:nvPr/>
        </p:nvSpPr>
        <p:spPr bwMode="gray">
          <a:xfrm flipH="1" flipV="1">
            <a:off x="805868" y="3042593"/>
            <a:ext cx="7607300" cy="1944688"/>
          </a:xfrm>
          <a:custGeom>
            <a:avLst/>
            <a:gdLst>
              <a:gd name="T0" fmla="*/ 2147483646 w 3796"/>
              <a:gd name="T1" fmla="*/ 2147483646 h 816"/>
              <a:gd name="T2" fmla="*/ 2147483646 w 3796"/>
              <a:gd name="T3" fmla="*/ 2147483646 h 816"/>
              <a:gd name="T4" fmla="*/ 2147483646 w 3796"/>
              <a:gd name="T5" fmla="*/ 2147483646 h 816"/>
              <a:gd name="T6" fmla="*/ 2147483646 w 3796"/>
              <a:gd name="T7" fmla="*/ 2147483646 h 816"/>
              <a:gd name="T8" fmla="*/ 2147483646 w 3796"/>
              <a:gd name="T9" fmla="*/ 2147483646 h 816"/>
              <a:gd name="T10" fmla="*/ 2147483646 w 3796"/>
              <a:gd name="T11" fmla="*/ 2147483646 h 816"/>
              <a:gd name="T12" fmla="*/ 2147483646 w 3796"/>
              <a:gd name="T13" fmla="*/ 2147483646 h 816"/>
              <a:gd name="T14" fmla="*/ 2147483646 w 3796"/>
              <a:gd name="T15" fmla="*/ 2147483646 h 816"/>
              <a:gd name="T16" fmla="*/ 2147483646 w 3796"/>
              <a:gd name="T17" fmla="*/ 2147483646 h 816"/>
              <a:gd name="T18" fmla="*/ 2147483646 w 3796"/>
              <a:gd name="T19" fmla="*/ 2147483646 h 816"/>
              <a:gd name="T20" fmla="*/ 2147483646 w 3796"/>
              <a:gd name="T21" fmla="*/ 2147483646 h 816"/>
              <a:gd name="T22" fmla="*/ 2147483646 w 3796"/>
              <a:gd name="T23" fmla="*/ 2147483646 h 816"/>
              <a:gd name="T24" fmla="*/ 2147483646 w 3796"/>
              <a:gd name="T25" fmla="*/ 2147483646 h 81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96" h="816">
                <a:moveTo>
                  <a:pt x="3724" y="288"/>
                </a:moveTo>
                <a:cubicBezTo>
                  <a:pt x="2535" y="289"/>
                  <a:pt x="1346" y="290"/>
                  <a:pt x="1346" y="290"/>
                </a:cubicBezTo>
                <a:cubicBezTo>
                  <a:pt x="1304" y="288"/>
                  <a:pt x="1272" y="282"/>
                  <a:pt x="1246" y="258"/>
                </a:cubicBezTo>
                <a:cubicBezTo>
                  <a:pt x="1156" y="168"/>
                  <a:pt x="1066" y="79"/>
                  <a:pt x="1066" y="79"/>
                </a:cubicBezTo>
                <a:cubicBezTo>
                  <a:pt x="1034" y="48"/>
                  <a:pt x="1002" y="0"/>
                  <a:pt x="923" y="4"/>
                </a:cubicBezTo>
                <a:cubicBezTo>
                  <a:pt x="513" y="4"/>
                  <a:pt x="103" y="4"/>
                  <a:pt x="103" y="4"/>
                </a:cubicBezTo>
                <a:cubicBezTo>
                  <a:pt x="38" y="4"/>
                  <a:pt x="0" y="42"/>
                  <a:pt x="2" y="88"/>
                </a:cubicBezTo>
                <a:cubicBezTo>
                  <a:pt x="2" y="410"/>
                  <a:pt x="2" y="729"/>
                  <a:pt x="2" y="729"/>
                </a:cubicBezTo>
                <a:cubicBezTo>
                  <a:pt x="0" y="812"/>
                  <a:pt x="103" y="804"/>
                  <a:pt x="103" y="804"/>
                </a:cubicBezTo>
                <a:cubicBezTo>
                  <a:pt x="1895" y="804"/>
                  <a:pt x="3688" y="804"/>
                  <a:pt x="3688" y="804"/>
                </a:cubicBezTo>
                <a:cubicBezTo>
                  <a:pt x="3688" y="804"/>
                  <a:pt x="3794" y="816"/>
                  <a:pt x="3790" y="716"/>
                </a:cubicBezTo>
                <a:cubicBezTo>
                  <a:pt x="3790" y="536"/>
                  <a:pt x="3790" y="356"/>
                  <a:pt x="3790" y="356"/>
                </a:cubicBezTo>
                <a:cubicBezTo>
                  <a:pt x="3790" y="356"/>
                  <a:pt x="3796" y="288"/>
                  <a:pt x="3724" y="288"/>
                </a:cubicBezTo>
                <a:close/>
              </a:path>
            </a:pathLst>
          </a:custGeom>
          <a:gradFill rotWithShape="1">
            <a:gsLst>
              <a:gs pos="50000">
                <a:srgbClr val="9F9967"/>
              </a:gs>
              <a:gs pos="0">
                <a:srgbClr val="BFBB9A"/>
              </a:gs>
              <a:gs pos="100000">
                <a:srgbClr val="7E7634"/>
              </a:gs>
            </a:gsLst>
            <a:lin ang="5400000" scaled="1"/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" name="Freeform 4"/>
          <p:cNvSpPr/>
          <p:nvPr/>
        </p:nvSpPr>
        <p:spPr bwMode="gray">
          <a:xfrm>
            <a:off x="791580" y="988368"/>
            <a:ext cx="7607300" cy="2117725"/>
          </a:xfrm>
          <a:custGeom>
            <a:avLst/>
            <a:gdLst>
              <a:gd name="T0" fmla="*/ 3724 w 3796"/>
              <a:gd name="T1" fmla="*/ 288 h 816"/>
              <a:gd name="T2" fmla="*/ 1346 w 3796"/>
              <a:gd name="T3" fmla="*/ 290 h 816"/>
              <a:gd name="T4" fmla="*/ 1246 w 3796"/>
              <a:gd name="T5" fmla="*/ 258 h 816"/>
              <a:gd name="T6" fmla="*/ 1066 w 3796"/>
              <a:gd name="T7" fmla="*/ 79 h 816"/>
              <a:gd name="T8" fmla="*/ 923 w 3796"/>
              <a:gd name="T9" fmla="*/ 4 h 816"/>
              <a:gd name="T10" fmla="*/ 103 w 3796"/>
              <a:gd name="T11" fmla="*/ 4 h 816"/>
              <a:gd name="T12" fmla="*/ 2 w 3796"/>
              <a:gd name="T13" fmla="*/ 88 h 816"/>
              <a:gd name="T14" fmla="*/ 2 w 3796"/>
              <a:gd name="T15" fmla="*/ 729 h 816"/>
              <a:gd name="T16" fmla="*/ 103 w 3796"/>
              <a:gd name="T17" fmla="*/ 804 h 816"/>
              <a:gd name="T18" fmla="*/ 3688 w 3796"/>
              <a:gd name="T19" fmla="*/ 804 h 816"/>
              <a:gd name="T20" fmla="*/ 3790 w 3796"/>
              <a:gd name="T21" fmla="*/ 716 h 816"/>
              <a:gd name="T22" fmla="*/ 3790 w 3796"/>
              <a:gd name="T23" fmla="*/ 356 h 816"/>
              <a:gd name="T24" fmla="*/ 3724 w 3796"/>
              <a:gd name="T25" fmla="*/ 288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96" h="816">
                <a:moveTo>
                  <a:pt x="3724" y="288"/>
                </a:moveTo>
                <a:cubicBezTo>
                  <a:pt x="2535" y="289"/>
                  <a:pt x="1346" y="290"/>
                  <a:pt x="1346" y="290"/>
                </a:cubicBezTo>
                <a:cubicBezTo>
                  <a:pt x="1304" y="288"/>
                  <a:pt x="1272" y="282"/>
                  <a:pt x="1246" y="258"/>
                </a:cubicBezTo>
                <a:cubicBezTo>
                  <a:pt x="1156" y="168"/>
                  <a:pt x="1066" y="79"/>
                  <a:pt x="1066" y="79"/>
                </a:cubicBezTo>
                <a:cubicBezTo>
                  <a:pt x="1034" y="48"/>
                  <a:pt x="1002" y="0"/>
                  <a:pt x="923" y="4"/>
                </a:cubicBezTo>
                <a:cubicBezTo>
                  <a:pt x="513" y="4"/>
                  <a:pt x="103" y="4"/>
                  <a:pt x="103" y="4"/>
                </a:cubicBezTo>
                <a:cubicBezTo>
                  <a:pt x="38" y="4"/>
                  <a:pt x="0" y="42"/>
                  <a:pt x="2" y="88"/>
                </a:cubicBezTo>
                <a:cubicBezTo>
                  <a:pt x="2" y="410"/>
                  <a:pt x="2" y="729"/>
                  <a:pt x="2" y="729"/>
                </a:cubicBezTo>
                <a:cubicBezTo>
                  <a:pt x="0" y="812"/>
                  <a:pt x="103" y="804"/>
                  <a:pt x="103" y="804"/>
                </a:cubicBezTo>
                <a:cubicBezTo>
                  <a:pt x="1895" y="804"/>
                  <a:pt x="3688" y="804"/>
                  <a:pt x="3688" y="804"/>
                </a:cubicBezTo>
                <a:cubicBezTo>
                  <a:pt x="3688" y="804"/>
                  <a:pt x="3794" y="816"/>
                  <a:pt x="3790" y="716"/>
                </a:cubicBezTo>
                <a:cubicBezTo>
                  <a:pt x="3790" y="536"/>
                  <a:pt x="3790" y="356"/>
                  <a:pt x="3790" y="356"/>
                </a:cubicBezTo>
                <a:cubicBezTo>
                  <a:pt x="3790" y="356"/>
                  <a:pt x="3796" y="288"/>
                  <a:pt x="3724" y="288"/>
                </a:cubicBezTo>
                <a:close/>
              </a:path>
            </a:pathLst>
          </a:custGeom>
          <a:gradFill rotWithShape="1">
            <a:gsLst>
              <a:gs pos="100000">
                <a:srgbClr val="7C5E29"/>
              </a:gs>
              <a:gs pos="0">
                <a:srgbClr val="CAAF4E"/>
              </a:gs>
            </a:gsLst>
            <a:lin ang="5400000" scaled="1"/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zh-CN" altLang="en-US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gray">
          <a:xfrm>
            <a:off x="1012243" y="2267893"/>
            <a:ext cx="1643062" cy="16398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AE9FA"/>
              </a:gs>
            </a:gsLst>
            <a:lin ang="5400000" scaled="1"/>
          </a:gradFill>
          <a:ln w="9525">
            <a:solidFill>
              <a:srgbClr val="F8F8F8"/>
            </a:solidFill>
            <a:miter lim="800000"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>
              <a:ea typeface="宋体" pitchFamily="2" charset="-122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gray">
          <a:xfrm>
            <a:off x="2853743" y="2267893"/>
            <a:ext cx="1643062" cy="16398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AE9FA"/>
              </a:gs>
            </a:gsLst>
            <a:lin ang="5400000" scaled="1"/>
          </a:gradFill>
          <a:ln w="9525">
            <a:solidFill>
              <a:srgbClr val="F8F8F8"/>
            </a:solidFill>
            <a:miter lim="800000"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>
              <a:ea typeface="宋体" pitchFamily="2" charset="-122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gray">
          <a:xfrm>
            <a:off x="4684130" y="2267893"/>
            <a:ext cx="1643063" cy="16398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AE9FA"/>
              </a:gs>
            </a:gsLst>
            <a:lin ang="5400000" scaled="1"/>
          </a:gradFill>
          <a:ln w="9525">
            <a:solidFill>
              <a:srgbClr val="F8F8F8"/>
            </a:solidFill>
            <a:miter lim="800000"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>
              <a:ea typeface="宋体" pitchFamily="2" charset="-122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gray">
          <a:xfrm>
            <a:off x="6525630" y="2267893"/>
            <a:ext cx="1643063" cy="16398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AE9FA"/>
              </a:gs>
            </a:gsLst>
            <a:lin ang="5400000" scaled="1"/>
          </a:gradFill>
          <a:ln w="9525">
            <a:solidFill>
              <a:srgbClr val="F8F8F8"/>
            </a:solidFill>
            <a:miter lim="800000"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>
              <a:ea typeface="宋体" pitchFamily="2" charset="-122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white">
          <a:xfrm>
            <a:off x="979575" y="1186230"/>
            <a:ext cx="2219325" cy="4001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333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AC45A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2000" b="1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 职业成长路径</a:t>
            </a:r>
            <a:endParaRPr lang="en-US" altLang="zh-CN" sz="2000" b="1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gray">
          <a:xfrm>
            <a:off x="1034468" y="2823518"/>
            <a:ext cx="16351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2400" dirty="0" smtClean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合格教师</a:t>
            </a:r>
            <a:endParaRPr lang="en-US" altLang="zh-CN" sz="2400" dirty="0" smtClean="0">
              <a:solidFill>
                <a:srgbClr val="08080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gray">
          <a:xfrm>
            <a:off x="4865105" y="4263381"/>
            <a:ext cx="2219325" cy="4001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AC45A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zh-CN" altLang="en-US" sz="2000" dirty="0" smtClean="0">
                <a:solidFill>
                  <a:srgbClr val="C00000"/>
                </a:solidFill>
                <a:ea typeface="宋体" pitchFamily="2" charset="-122"/>
              </a:rPr>
              <a:t>成熟教师</a:t>
            </a:r>
            <a:endParaRPr lang="en-US" altLang="zh-CN" sz="2000" dirty="0" smtClean="0">
              <a:solidFill>
                <a:srgbClr val="C00000"/>
              </a:solidFill>
              <a:ea typeface="宋体" pitchFamily="2" charset="-122"/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gray">
          <a:xfrm>
            <a:off x="3204580" y="1813868"/>
            <a:ext cx="31854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健康可持续发展状态下的教师</a:t>
            </a:r>
            <a:endParaRPr lang="en-US" altLang="zh-CN" sz="1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7" name="AutoShape 13"/>
          <p:cNvCxnSpPr>
            <a:cxnSpLocks noChangeShapeType="1"/>
            <a:stCxn id="9" idx="0"/>
            <a:endCxn id="16" idx="1"/>
          </p:cNvCxnSpPr>
          <p:nvPr/>
        </p:nvCxnSpPr>
        <p:spPr bwMode="gray">
          <a:xfrm rot="5400000" flipH="1" flipV="1">
            <a:off x="2384498" y="1447811"/>
            <a:ext cx="269359" cy="1370806"/>
          </a:xfrm>
          <a:prstGeom prst="bentConnector2">
            <a:avLst/>
          </a:prstGeom>
          <a:noFill/>
          <a:ln w="9525">
            <a:solidFill>
              <a:srgbClr val="EAEAEA"/>
            </a:solidFill>
            <a:miter lim="80000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AutoShape 14"/>
          <p:cNvCxnSpPr>
            <a:cxnSpLocks noChangeShapeType="1"/>
            <a:stCxn id="12" idx="0"/>
            <a:endCxn id="16" idx="3"/>
          </p:cNvCxnSpPr>
          <p:nvPr/>
        </p:nvCxnSpPr>
        <p:spPr bwMode="gray">
          <a:xfrm rot="16200000" flipV="1">
            <a:off x="6733936" y="1654666"/>
            <a:ext cx="269359" cy="957095"/>
          </a:xfrm>
          <a:prstGeom prst="bentConnector2">
            <a:avLst/>
          </a:prstGeom>
          <a:noFill/>
          <a:ln w="9525">
            <a:solidFill>
              <a:srgbClr val="EAEAEA"/>
            </a:solidFill>
            <a:miter lim="80000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AutoShape 15"/>
          <p:cNvCxnSpPr>
            <a:cxnSpLocks noChangeShapeType="1"/>
            <a:stCxn id="9" idx="2"/>
            <a:endCxn id="10" idx="2"/>
          </p:cNvCxnSpPr>
          <p:nvPr/>
        </p:nvCxnSpPr>
        <p:spPr bwMode="gray">
          <a:xfrm rot="16200000" flipH="1">
            <a:off x="2754524" y="2987825"/>
            <a:ext cx="1587" cy="1841500"/>
          </a:xfrm>
          <a:prstGeom prst="bentConnector3">
            <a:avLst>
              <a:gd name="adj1" fmla="val 14300000"/>
            </a:avLst>
          </a:prstGeom>
          <a:noFill/>
          <a:ln w="9525">
            <a:solidFill>
              <a:srgbClr val="EAEAEA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AutoShape 16"/>
          <p:cNvCxnSpPr>
            <a:cxnSpLocks noChangeShapeType="1"/>
            <a:stCxn id="11" idx="2"/>
            <a:endCxn id="12" idx="2"/>
          </p:cNvCxnSpPr>
          <p:nvPr/>
        </p:nvCxnSpPr>
        <p:spPr bwMode="gray">
          <a:xfrm rot="16200000" flipH="1">
            <a:off x="6426411" y="2987825"/>
            <a:ext cx="1587" cy="1841500"/>
          </a:xfrm>
          <a:prstGeom prst="bentConnector3">
            <a:avLst>
              <a:gd name="adj1" fmla="val 14300000"/>
            </a:avLst>
          </a:prstGeom>
          <a:noFill/>
          <a:ln w="9525">
            <a:solidFill>
              <a:srgbClr val="EAEAEA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Rectangle 17"/>
          <p:cNvSpPr>
            <a:spLocks noChangeArrowheads="1"/>
          </p:cNvSpPr>
          <p:nvPr/>
        </p:nvSpPr>
        <p:spPr bwMode="gray">
          <a:xfrm>
            <a:off x="2860093" y="2823518"/>
            <a:ext cx="16351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2400" dirty="0" smtClean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骨干教师</a:t>
            </a:r>
            <a:endParaRPr lang="en-US" altLang="zh-CN" sz="2400" dirty="0" smtClean="0">
              <a:solidFill>
                <a:srgbClr val="08080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gray">
          <a:xfrm>
            <a:off x="4688893" y="2823518"/>
            <a:ext cx="16351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2400" dirty="0" smtClean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教学名师</a:t>
            </a:r>
            <a:endParaRPr lang="en-US" altLang="zh-CN" sz="2400" dirty="0" smtClean="0">
              <a:solidFill>
                <a:srgbClr val="08080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gray">
          <a:xfrm>
            <a:off x="6538330" y="2823518"/>
            <a:ext cx="16351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2400" dirty="0" smtClean="0">
                <a:solidFill>
                  <a:srgbClr val="080808"/>
                </a:solidFill>
                <a:latin typeface="微软雅黑" pitchFamily="34" charset="-122"/>
                <a:ea typeface="微软雅黑" pitchFamily="34" charset="-122"/>
              </a:rPr>
              <a:t>专家教师</a:t>
            </a:r>
            <a:endParaRPr lang="en-US" altLang="zh-CN" sz="2400" dirty="0" smtClean="0">
              <a:solidFill>
                <a:srgbClr val="08080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black">
          <a:xfrm>
            <a:off x="1407378" y="2456692"/>
            <a:ext cx="8707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000" b="1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1-6</a:t>
            </a:r>
            <a:r>
              <a:rPr lang="zh-CN" altLang="en-US" sz="20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endParaRPr lang="en-US" altLang="zh-CN" sz="2000" b="1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black">
          <a:xfrm>
            <a:off x="3160549" y="2453570"/>
            <a:ext cx="102944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000" b="1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7-10</a:t>
            </a:r>
            <a:r>
              <a:rPr lang="zh-CN" altLang="en-US" sz="20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endParaRPr lang="en-US" altLang="zh-CN" sz="2000" b="1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Rectangle 22"/>
          <p:cNvSpPr>
            <a:spLocks noChangeArrowheads="1"/>
          </p:cNvSpPr>
          <p:nvPr/>
        </p:nvSpPr>
        <p:spPr bwMode="black">
          <a:xfrm>
            <a:off x="4881800" y="2455105"/>
            <a:ext cx="11881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000" b="1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10-15</a:t>
            </a:r>
            <a:r>
              <a:rPr lang="zh-CN" altLang="en-US" sz="20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endParaRPr lang="en-US" altLang="zh-CN" sz="2000" b="1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Rectangle 23"/>
          <p:cNvSpPr>
            <a:spLocks noChangeArrowheads="1"/>
          </p:cNvSpPr>
          <p:nvPr/>
        </p:nvSpPr>
        <p:spPr bwMode="black">
          <a:xfrm>
            <a:off x="6707442" y="2456356"/>
            <a:ext cx="12715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000" b="1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15</a:t>
            </a:r>
            <a:r>
              <a:rPr lang="zh-CN" altLang="en-US" sz="20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年以上</a:t>
            </a:r>
            <a:endParaRPr lang="en-US" altLang="zh-CN" sz="2000" b="1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AutoShape 24"/>
          <p:cNvSpPr>
            <a:spLocks noChangeArrowheads="1"/>
          </p:cNvSpPr>
          <p:nvPr/>
        </p:nvSpPr>
        <p:spPr bwMode="gray">
          <a:xfrm rot="5400000">
            <a:off x="1753853" y="3549929"/>
            <a:ext cx="177800" cy="152400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pPr algn="ctr" eaLnBrk="1" hangingPunct="1">
              <a:defRPr/>
            </a:pPr>
            <a:endParaRPr lang="zh-CN" altLang="en-US" b="0">
              <a:effectLst>
                <a:outerShdw blurRad="38100" dist="38100" dir="2700000" algn="tl">
                  <a:srgbClr val="FFFFFF"/>
                </a:outerShdw>
              </a:effectLst>
              <a:ea typeface="宋体" pitchFamily="2" charset="-122"/>
            </a:endParaRPr>
          </a:p>
        </p:txBody>
      </p:sp>
      <p:sp>
        <p:nvSpPr>
          <p:cNvPr id="29" name="AutoShape 25"/>
          <p:cNvSpPr>
            <a:spLocks noChangeArrowheads="1"/>
          </p:cNvSpPr>
          <p:nvPr/>
        </p:nvSpPr>
        <p:spPr bwMode="gray">
          <a:xfrm rot="5400000">
            <a:off x="3544305" y="3556943"/>
            <a:ext cx="177800" cy="152400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pPr algn="ctr" eaLnBrk="1" hangingPunct="1">
              <a:defRPr/>
            </a:pPr>
            <a:endParaRPr lang="zh-CN" altLang="en-US" b="0">
              <a:effectLst>
                <a:outerShdw blurRad="38100" dist="38100" dir="2700000" algn="tl">
                  <a:srgbClr val="FFFFFF"/>
                </a:outerShdw>
              </a:effectLst>
              <a:ea typeface="宋体" pitchFamily="2" charset="-122"/>
            </a:endParaRPr>
          </a:p>
        </p:txBody>
      </p:sp>
      <p:sp>
        <p:nvSpPr>
          <p:cNvPr id="30" name="AutoShape 26"/>
          <p:cNvSpPr>
            <a:spLocks noChangeArrowheads="1"/>
          </p:cNvSpPr>
          <p:nvPr/>
        </p:nvSpPr>
        <p:spPr bwMode="gray">
          <a:xfrm rot="5400000">
            <a:off x="5449305" y="3556943"/>
            <a:ext cx="177800" cy="152400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pPr algn="ctr" eaLnBrk="1" hangingPunct="1">
              <a:defRPr/>
            </a:pPr>
            <a:endParaRPr lang="zh-CN" altLang="en-US" b="0">
              <a:effectLst>
                <a:outerShdw blurRad="38100" dist="38100" dir="2700000" algn="tl">
                  <a:srgbClr val="FFFFFF"/>
                </a:outerShdw>
              </a:effectLst>
              <a:ea typeface="宋体" pitchFamily="2" charset="-122"/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gray">
          <a:xfrm rot="5400000">
            <a:off x="7254293" y="3556943"/>
            <a:ext cx="177800" cy="152400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pPr algn="ctr" eaLnBrk="1" hangingPunct="1">
              <a:defRPr/>
            </a:pPr>
            <a:endParaRPr lang="zh-CN" altLang="en-US" b="0">
              <a:effectLst>
                <a:outerShdw blurRad="38100" dist="38100" dir="2700000" algn="tl">
                  <a:srgbClr val="FFFFFF"/>
                </a:outerShdw>
              </a:effectLst>
              <a:ea typeface="宋体" pitchFamily="2" charset="-122"/>
            </a:endParaRPr>
          </a:p>
        </p:txBody>
      </p:sp>
      <p:sp>
        <p:nvSpPr>
          <p:cNvPr id="32" name="Rectangle 28"/>
          <p:cNvSpPr>
            <a:spLocks noChangeArrowheads="1"/>
          </p:cNvSpPr>
          <p:nvPr/>
        </p:nvSpPr>
        <p:spPr bwMode="gray">
          <a:xfrm>
            <a:off x="5831137" y="1328093"/>
            <a:ext cx="25074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2000" dirty="0" smtClean="0">
                <a:solidFill>
                  <a:srgbClr val="080808"/>
                </a:solidFill>
                <a:latin typeface="新宋体" charset="-122"/>
                <a:ea typeface="新宋体" charset="-122"/>
              </a:rPr>
              <a:t>一般教师的发展轨迹</a:t>
            </a:r>
            <a:endParaRPr lang="en-US" altLang="zh-CN" sz="2000" dirty="0" smtClean="0">
              <a:solidFill>
                <a:srgbClr val="080808"/>
              </a:solidFill>
              <a:latin typeface="新宋体" charset="-122"/>
              <a:ea typeface="新宋体" charset="-122"/>
            </a:endParaRPr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gray">
          <a:xfrm>
            <a:off x="1291643" y="4322118"/>
            <a:ext cx="27273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itchFamily="2" charset="-122"/>
              </a:rPr>
              <a:t> </a:t>
            </a:r>
            <a:r>
              <a:rPr lang="zh-CN" altLang="en-US" sz="2000" dirty="0" smtClean="0">
                <a:solidFill>
                  <a:srgbClr val="C00000"/>
                </a:solidFill>
                <a:ea typeface="宋体" pitchFamily="2" charset="-122"/>
              </a:rPr>
              <a:t>青年教师</a:t>
            </a:r>
            <a:endParaRPr lang="en-US" altLang="zh-CN" sz="2000" dirty="0" smtClean="0">
              <a:solidFill>
                <a:srgbClr val="C00000"/>
              </a:solidFill>
              <a:ea typeface="宋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三代中学历史名师的成长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914690" y="1024372"/>
            <a:ext cx="7465709" cy="1070759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279400" algn="ctr" rotWithShape="0">
              <a:prstClr val="black">
                <a:alpha val="11000"/>
              </a:prstClr>
            </a:outerShdw>
          </a:effectLst>
        </p:spPr>
        <p:txBody>
          <a:bodyPr lIns="86393" tIns="43196" rIns="86393" bIns="43196" anchor="ctr"/>
          <a:lstStyle/>
          <a:p>
            <a:pPr algn="ctr" defTabSz="914400">
              <a:defRPr/>
            </a:pPr>
            <a:endParaRPr lang="zh-CN" altLang="en-US" sz="2400" kern="0" dirty="0">
              <a:solidFill>
                <a:schemeClr val="accent6">
                  <a:lumMod val="90000"/>
                  <a:lumOff val="10000"/>
                </a:schemeClr>
              </a:solidFill>
              <a:latin typeface="Calibri" panose="020F0502020204030204"/>
            </a:endParaRPr>
          </a:p>
        </p:txBody>
      </p:sp>
      <p:grpSp>
        <p:nvGrpSpPr>
          <p:cNvPr id="35" name="组合 3"/>
          <p:cNvGrpSpPr/>
          <p:nvPr/>
        </p:nvGrpSpPr>
        <p:grpSpPr bwMode="auto">
          <a:xfrm>
            <a:off x="998306" y="1106040"/>
            <a:ext cx="1746976" cy="914985"/>
            <a:chOff x="717476" y="1291449"/>
            <a:chExt cx="2054324" cy="1106750"/>
          </a:xfrm>
        </p:grpSpPr>
        <p:sp>
          <p:nvSpPr>
            <p:cNvPr id="36" name="圆角矩形 35"/>
            <p:cNvSpPr/>
            <p:nvPr/>
          </p:nvSpPr>
          <p:spPr>
            <a:xfrm>
              <a:off x="717476" y="1291449"/>
              <a:ext cx="2054324" cy="1106750"/>
            </a:xfrm>
            <a:prstGeom prst="roundRect">
              <a:avLst>
                <a:gd name="adj" fmla="val 10880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lnSpc>
                  <a:spcPct val="120000"/>
                </a:lnSpc>
                <a:defRPr/>
              </a:pPr>
              <a:endParaRPr lang="zh-CN" altLang="en-US" sz="16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7" name="Freeform 41"/>
            <p:cNvSpPr>
              <a:spLocks noEditPoints="1"/>
            </p:cNvSpPr>
            <p:nvPr/>
          </p:nvSpPr>
          <p:spPr bwMode="auto">
            <a:xfrm>
              <a:off x="828093" y="1596949"/>
              <a:ext cx="575913" cy="515873"/>
            </a:xfrm>
            <a:custGeom>
              <a:avLst/>
              <a:gdLst>
                <a:gd name="T0" fmla="*/ 2147483647 w 67"/>
                <a:gd name="T1" fmla="*/ 124018912 h 60"/>
                <a:gd name="T2" fmla="*/ 2147483647 w 67"/>
                <a:gd name="T3" fmla="*/ 0 h 60"/>
                <a:gd name="T4" fmla="*/ 2147483647 w 67"/>
                <a:gd name="T5" fmla="*/ 0 h 60"/>
                <a:gd name="T6" fmla="*/ 2147483647 w 67"/>
                <a:gd name="T7" fmla="*/ 124018912 h 60"/>
                <a:gd name="T8" fmla="*/ 2147483647 w 67"/>
                <a:gd name="T9" fmla="*/ 310059138 h 60"/>
                <a:gd name="T10" fmla="*/ 2147483647 w 67"/>
                <a:gd name="T11" fmla="*/ 868156039 h 60"/>
                <a:gd name="T12" fmla="*/ 2147483647 w 67"/>
                <a:gd name="T13" fmla="*/ 124018912 h 60"/>
                <a:gd name="T14" fmla="*/ 2147483647 w 67"/>
                <a:gd name="T15" fmla="*/ 1922344337 h 60"/>
                <a:gd name="T16" fmla="*/ 2147483647 w 67"/>
                <a:gd name="T17" fmla="*/ 124018912 h 60"/>
                <a:gd name="T18" fmla="*/ 1902898002 w 67"/>
                <a:gd name="T19" fmla="*/ 124018912 h 60"/>
                <a:gd name="T20" fmla="*/ 122771150 w 67"/>
                <a:gd name="T21" fmla="*/ 1922344337 h 60"/>
                <a:gd name="T22" fmla="*/ 122771150 w 67"/>
                <a:gd name="T23" fmla="*/ 2147483647 h 60"/>
                <a:gd name="T24" fmla="*/ 245534466 w 67"/>
                <a:gd name="T25" fmla="*/ 2147483647 h 60"/>
                <a:gd name="T26" fmla="*/ 429691207 w 67"/>
                <a:gd name="T27" fmla="*/ 2147483647 h 60"/>
                <a:gd name="T28" fmla="*/ 2087055172 w 67"/>
                <a:gd name="T29" fmla="*/ 558097024 h 60"/>
                <a:gd name="T30" fmla="*/ 2147483647 w 67"/>
                <a:gd name="T31" fmla="*/ 2147483647 h 60"/>
                <a:gd name="T32" fmla="*/ 2147483647 w 67"/>
                <a:gd name="T33" fmla="*/ 2147483647 h 60"/>
                <a:gd name="T34" fmla="*/ 2147483647 w 67"/>
                <a:gd name="T35" fmla="*/ 1922344337 h 60"/>
                <a:gd name="T36" fmla="*/ 552454614 w 67"/>
                <a:gd name="T37" fmla="*/ 2147483647 h 60"/>
                <a:gd name="T38" fmla="*/ 552454614 w 67"/>
                <a:gd name="T39" fmla="*/ 2147483647 h 60"/>
                <a:gd name="T40" fmla="*/ 797989019 w 67"/>
                <a:gd name="T41" fmla="*/ 2147483647 h 60"/>
                <a:gd name="T42" fmla="*/ 1718749157 w 67"/>
                <a:gd name="T43" fmla="*/ 2147483647 h 60"/>
                <a:gd name="T44" fmla="*/ 1718749157 w 67"/>
                <a:gd name="T45" fmla="*/ 2147483647 h 60"/>
                <a:gd name="T46" fmla="*/ 1780134717 w 67"/>
                <a:gd name="T47" fmla="*/ 2147483647 h 60"/>
                <a:gd name="T48" fmla="*/ 2147483647 w 67"/>
                <a:gd name="T49" fmla="*/ 2147483647 h 60"/>
                <a:gd name="T50" fmla="*/ 2147483647 w 67"/>
                <a:gd name="T51" fmla="*/ 2147483647 h 60"/>
                <a:gd name="T52" fmla="*/ 2147483647 w 67"/>
                <a:gd name="T53" fmla="*/ 2147483647 h 60"/>
                <a:gd name="T54" fmla="*/ 2147483647 w 67"/>
                <a:gd name="T55" fmla="*/ 2147483647 h 60"/>
                <a:gd name="T56" fmla="*/ 2147483647 w 67"/>
                <a:gd name="T57" fmla="*/ 2147483647 h 60"/>
                <a:gd name="T58" fmla="*/ 2147483647 w 67"/>
                <a:gd name="T59" fmla="*/ 2147483647 h 60"/>
                <a:gd name="T60" fmla="*/ 2087055172 w 67"/>
                <a:gd name="T61" fmla="*/ 806142661 h 60"/>
                <a:gd name="T62" fmla="*/ 552454614 w 67"/>
                <a:gd name="T63" fmla="*/ 2147483647 h 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7"/>
                <a:gd name="T97" fmla="*/ 0 h 60"/>
                <a:gd name="T98" fmla="*/ 67 w 67"/>
                <a:gd name="T99" fmla="*/ 60 h 6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7" h="60">
                  <a:moveTo>
                    <a:pt x="53" y="2"/>
                  </a:moveTo>
                  <a:cubicBezTo>
                    <a:pt x="53" y="1"/>
                    <a:pt x="52" y="0"/>
                    <a:pt x="51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4" y="1"/>
                    <a:pt x="44" y="2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53" y="14"/>
                    <a:pt x="53" y="14"/>
                    <a:pt x="53" y="14"/>
                  </a:cubicBezTo>
                  <a:lnTo>
                    <a:pt x="53" y="2"/>
                  </a:lnTo>
                  <a:close/>
                  <a:moveTo>
                    <a:pt x="66" y="3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5" y="0"/>
                    <a:pt x="33" y="0"/>
                    <a:pt x="31" y="2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0" y="33"/>
                    <a:pt x="0" y="35"/>
                    <a:pt x="2" y="36"/>
                  </a:cubicBezTo>
                  <a:cubicBezTo>
                    <a:pt x="2" y="37"/>
                    <a:pt x="3" y="37"/>
                    <a:pt x="4" y="37"/>
                  </a:cubicBezTo>
                  <a:cubicBezTo>
                    <a:pt x="5" y="37"/>
                    <a:pt x="6" y="37"/>
                    <a:pt x="7" y="36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2" y="38"/>
                    <a:pt x="65" y="38"/>
                    <a:pt x="66" y="36"/>
                  </a:cubicBezTo>
                  <a:cubicBezTo>
                    <a:pt x="67" y="35"/>
                    <a:pt x="67" y="33"/>
                    <a:pt x="66" y="31"/>
                  </a:cubicBezTo>
                  <a:close/>
                  <a:moveTo>
                    <a:pt x="9" y="37"/>
                  </a:moveTo>
                  <a:cubicBezTo>
                    <a:pt x="9" y="57"/>
                    <a:pt x="9" y="57"/>
                    <a:pt x="9" y="57"/>
                  </a:cubicBezTo>
                  <a:cubicBezTo>
                    <a:pt x="9" y="59"/>
                    <a:pt x="11" y="60"/>
                    <a:pt x="13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2"/>
                    <a:pt x="29" y="41"/>
                    <a:pt x="29" y="41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9" y="41"/>
                    <a:pt x="39" y="42"/>
                    <a:pt x="39" y="42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7" y="60"/>
                    <a:pt x="58" y="59"/>
                    <a:pt x="58" y="57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34" y="13"/>
                    <a:pt x="34" y="13"/>
                    <a:pt x="34" y="13"/>
                  </a:cubicBezTo>
                  <a:lnTo>
                    <a:pt x="9" y="3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pPr defTabSz="914400">
                <a:lnSpc>
                  <a:spcPct val="120000"/>
                </a:lnSpc>
                <a:defRPr/>
              </a:pPr>
              <a:endParaRPr lang="en-US" sz="16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8" name="TextBox 6"/>
            <p:cNvSpPr txBox="1">
              <a:spLocks noChangeArrowheads="1"/>
            </p:cNvSpPr>
            <p:nvPr/>
          </p:nvSpPr>
          <p:spPr bwMode="auto">
            <a:xfrm>
              <a:off x="1403648" y="1609636"/>
              <a:ext cx="1224138" cy="47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5pPr>
              <a:lvl6pPr marL="25146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6pPr>
              <a:lvl7pPr marL="29718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7pPr>
              <a:lvl8pPr marL="34290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8pPr>
              <a:lvl9pPr marL="38862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zh-CN" altLang="en-US" sz="1800" b="1" dirty="0" smtClean="0">
                  <a:solidFill>
                    <a:schemeClr val="bg1"/>
                  </a:solidFill>
                  <a:latin typeface="微软雅黑" pitchFamily="34" charset="-122"/>
                </a:rPr>
                <a:t>第一代</a:t>
              </a:r>
              <a:endParaRPr lang="zh-CN" altLang="en-US" sz="1800" b="1" dirty="0">
                <a:solidFill>
                  <a:schemeClr val="bg1"/>
                </a:solidFill>
                <a:latin typeface="微软雅黑" pitchFamily="34" charset="-122"/>
              </a:endParaRPr>
            </a:p>
          </p:txBody>
        </p:sp>
      </p:grpSp>
      <p:sp>
        <p:nvSpPr>
          <p:cNvPr id="39" name="文本框 58"/>
          <p:cNvSpPr txBox="1"/>
          <p:nvPr/>
        </p:nvSpPr>
        <p:spPr>
          <a:xfrm>
            <a:off x="2934269" y="1154819"/>
            <a:ext cx="5017543" cy="833315"/>
          </a:xfrm>
          <a:prstGeom prst="rect">
            <a:avLst/>
          </a:prstGeom>
          <a:noFill/>
        </p:spPr>
        <p:txBody>
          <a:bodyPr wrap="square" lIns="93735" tIns="46868" rIns="93735" bIns="46868">
            <a:spAutoFit/>
          </a:bodyPr>
          <a:lstStyle/>
          <a:p>
            <a:pPr defTabSz="914400">
              <a:lnSpc>
                <a:spcPct val="120000"/>
              </a:lnSpc>
              <a:defRPr/>
            </a:pP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时宗</a:t>
            </a: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本、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包启昌、陈毓秀、朱正谊、谢西陆、马绍纲、张如德、沈湘泉、刘宗华</a:t>
            </a: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914690" y="2314425"/>
            <a:ext cx="7465709" cy="1070759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279400" algn="ctr" rotWithShape="0">
              <a:prstClr val="black">
                <a:alpha val="11000"/>
              </a:prstClr>
            </a:outerShdw>
          </a:effectLst>
        </p:spPr>
        <p:txBody>
          <a:bodyPr lIns="86393" tIns="43196" rIns="86393" bIns="43196" anchor="ctr"/>
          <a:lstStyle/>
          <a:p>
            <a:pPr algn="ctr" defTabSz="914400">
              <a:defRPr/>
            </a:pPr>
            <a:endParaRPr lang="zh-CN" altLang="en-US" sz="2400" kern="0" dirty="0">
              <a:solidFill>
                <a:schemeClr val="accent6">
                  <a:lumMod val="90000"/>
                  <a:lumOff val="10000"/>
                </a:schemeClr>
              </a:solidFill>
              <a:latin typeface="Calibri" panose="020F0502020204030204"/>
            </a:endParaRPr>
          </a:p>
        </p:txBody>
      </p:sp>
      <p:sp>
        <p:nvSpPr>
          <p:cNvPr id="41" name="文本框 58"/>
          <p:cNvSpPr txBox="1"/>
          <p:nvPr/>
        </p:nvSpPr>
        <p:spPr>
          <a:xfrm>
            <a:off x="2930431" y="2433146"/>
            <a:ext cx="5097953" cy="833315"/>
          </a:xfrm>
          <a:prstGeom prst="rect">
            <a:avLst/>
          </a:prstGeom>
          <a:noFill/>
        </p:spPr>
        <p:txBody>
          <a:bodyPr wrap="square" lIns="93735" tIns="46868" rIns="93735" bIns="46868">
            <a:spAutoFit/>
          </a:bodyPr>
          <a:lstStyle/>
          <a:p>
            <a:pPr defTabSz="914400">
              <a:lnSpc>
                <a:spcPct val="120000"/>
              </a:lnSpc>
              <a:defRPr/>
            </a:pP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孔樊刚、朱尔澄、龚奇柱、李明赞、钱君端、全仁经、李秉国、沈怡、朱绍坤</a:t>
            </a: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914690" y="3622627"/>
            <a:ext cx="7465709" cy="106924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279400" algn="ctr" rotWithShape="0">
              <a:prstClr val="black">
                <a:alpha val="11000"/>
              </a:prstClr>
            </a:outerShdw>
          </a:effectLst>
        </p:spPr>
        <p:txBody>
          <a:bodyPr lIns="86393" tIns="43196" rIns="86393" bIns="43196" anchor="ctr"/>
          <a:lstStyle/>
          <a:p>
            <a:pPr algn="ctr" defTabSz="914400">
              <a:defRPr/>
            </a:pPr>
            <a:endParaRPr lang="zh-CN" altLang="en-US" sz="900" kern="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43" name="文本框 58"/>
          <p:cNvSpPr txBox="1"/>
          <p:nvPr/>
        </p:nvSpPr>
        <p:spPr>
          <a:xfrm>
            <a:off x="2930431" y="3740592"/>
            <a:ext cx="4897505" cy="831215"/>
          </a:xfrm>
          <a:prstGeom prst="rect">
            <a:avLst/>
          </a:prstGeom>
          <a:noFill/>
        </p:spPr>
        <p:txBody>
          <a:bodyPr lIns="93735" tIns="46868" rIns="93735" bIns="46868">
            <a:spAutoFit/>
          </a:bodyPr>
          <a:lstStyle/>
          <a:p>
            <a:pPr defTabSz="914400">
              <a:lnSpc>
                <a:spcPct val="120000"/>
              </a:lnSpc>
              <a:defRPr/>
            </a:pP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李晓风、王雄、郭富斌、李惠军、束鹏芳、成学江、庞友海</a:t>
            </a: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4" name="组合 12"/>
          <p:cNvGrpSpPr/>
          <p:nvPr/>
        </p:nvGrpSpPr>
        <p:grpSpPr bwMode="auto">
          <a:xfrm>
            <a:off x="998306" y="2393069"/>
            <a:ext cx="1746976" cy="913472"/>
            <a:chOff x="710462" y="2852936"/>
            <a:chExt cx="2054324" cy="1106750"/>
          </a:xfrm>
        </p:grpSpPr>
        <p:grpSp>
          <p:nvGrpSpPr>
            <p:cNvPr id="45" name="组合 13"/>
            <p:cNvGrpSpPr/>
            <p:nvPr/>
          </p:nvGrpSpPr>
          <p:grpSpPr bwMode="auto">
            <a:xfrm>
              <a:off x="710462" y="2852936"/>
              <a:ext cx="2054324" cy="1106750"/>
              <a:chOff x="717476" y="1291449"/>
              <a:chExt cx="2054324" cy="1106750"/>
            </a:xfrm>
          </p:grpSpPr>
          <p:sp>
            <p:nvSpPr>
              <p:cNvPr id="48" name="圆角矩形 47"/>
              <p:cNvSpPr/>
              <p:nvPr/>
            </p:nvSpPr>
            <p:spPr>
              <a:xfrm>
                <a:off x="717476" y="1291449"/>
                <a:ext cx="2054324" cy="1106750"/>
              </a:xfrm>
              <a:prstGeom prst="roundRect">
                <a:avLst>
                  <a:gd name="adj" fmla="val 10880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lnSpc>
                    <a:spcPct val="120000"/>
                  </a:lnSpc>
                  <a:defRPr/>
                </a:pPr>
                <a:endParaRPr lang="zh-CN" altLang="en-US" sz="16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9" name="TextBox 17"/>
              <p:cNvSpPr txBox="1">
                <a:spLocks noChangeArrowheads="1"/>
              </p:cNvSpPr>
              <p:nvPr/>
            </p:nvSpPr>
            <p:spPr bwMode="auto">
              <a:xfrm>
                <a:off x="1403648" y="1609636"/>
                <a:ext cx="1224138" cy="4804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1pPr>
                <a:lvl2pPr marL="742950" indent="-28575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2pPr>
                <a:lvl3pPr marL="1143000" indent="-22860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4pPr>
                <a:lvl5pPr marL="2057400" indent="-22860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5pPr>
                <a:lvl6pPr marL="2514600" indent="-228600" defTabSz="96710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6pPr>
                <a:lvl7pPr marL="2971800" indent="-228600" defTabSz="96710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7pPr>
                <a:lvl8pPr marL="3429000" indent="-228600" defTabSz="96710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8pPr>
                <a:lvl9pPr marL="3886200" indent="-228600" defTabSz="96710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zh-CN" altLang="en-US" sz="1800" b="1" dirty="0" smtClean="0">
                    <a:solidFill>
                      <a:schemeClr val="bg1"/>
                    </a:solidFill>
                    <a:latin typeface="微软雅黑" pitchFamily="34" charset="-122"/>
                  </a:rPr>
                  <a:t>第二代</a:t>
                </a:r>
                <a:endParaRPr lang="zh-CN" altLang="en-US" sz="1800" b="1" dirty="0">
                  <a:solidFill>
                    <a:schemeClr val="bg1"/>
                  </a:solidFill>
                  <a:latin typeface="微软雅黑" pitchFamily="34" charset="-122"/>
                </a:endParaRPr>
              </a:p>
            </p:txBody>
          </p:sp>
        </p:grpSp>
        <p:sp>
          <p:nvSpPr>
            <p:cNvPr id="46" name="Freeform 26"/>
            <p:cNvSpPr>
              <a:spLocks noEditPoints="1"/>
            </p:cNvSpPr>
            <p:nvPr/>
          </p:nvSpPr>
          <p:spPr bwMode="auto">
            <a:xfrm>
              <a:off x="828102" y="3043502"/>
              <a:ext cx="467051" cy="467253"/>
            </a:xfrm>
            <a:custGeom>
              <a:avLst/>
              <a:gdLst/>
              <a:ahLst/>
              <a:cxnLst>
                <a:cxn ang="0">
                  <a:pos x="51" y="27"/>
                </a:cxn>
                <a:cxn ang="0">
                  <a:pos x="46" y="23"/>
                </a:cxn>
                <a:cxn ang="0">
                  <a:pos x="52" y="20"/>
                </a:cxn>
                <a:cxn ang="0">
                  <a:pos x="49" y="13"/>
                </a:cxn>
                <a:cxn ang="0">
                  <a:pos x="47" y="12"/>
                </a:cxn>
                <a:cxn ang="0">
                  <a:pos x="40" y="13"/>
                </a:cxn>
                <a:cxn ang="0">
                  <a:pos x="43" y="7"/>
                </a:cxn>
                <a:cxn ang="0">
                  <a:pos x="37" y="2"/>
                </a:cxn>
                <a:cxn ang="0">
                  <a:pos x="32" y="7"/>
                </a:cxn>
                <a:cxn ang="0">
                  <a:pos x="29" y="1"/>
                </a:cxn>
                <a:cxn ang="0">
                  <a:pos x="27" y="0"/>
                </a:cxn>
                <a:cxn ang="0">
                  <a:pos x="19" y="2"/>
                </a:cxn>
                <a:cxn ang="0">
                  <a:pos x="18" y="9"/>
                </a:cxn>
                <a:cxn ang="0">
                  <a:pos x="12" y="4"/>
                </a:cxn>
                <a:cxn ang="0">
                  <a:pos x="6" y="10"/>
                </a:cxn>
                <a:cxn ang="0">
                  <a:pos x="10" y="15"/>
                </a:cxn>
                <a:cxn ang="0">
                  <a:pos x="3" y="16"/>
                </a:cxn>
                <a:cxn ang="0">
                  <a:pos x="2" y="17"/>
                </a:cxn>
                <a:cxn ang="0">
                  <a:pos x="0" y="25"/>
                </a:cxn>
                <a:cxn ang="0">
                  <a:pos x="7" y="27"/>
                </a:cxn>
                <a:cxn ang="0">
                  <a:pos x="2" y="31"/>
                </a:cxn>
                <a:cxn ang="0">
                  <a:pos x="4" y="39"/>
                </a:cxn>
                <a:cxn ang="0">
                  <a:pos x="6" y="40"/>
                </a:cxn>
                <a:cxn ang="0">
                  <a:pos x="12" y="40"/>
                </a:cxn>
                <a:cxn ang="0">
                  <a:pos x="10" y="47"/>
                </a:cxn>
                <a:cxn ang="0">
                  <a:pos x="17" y="50"/>
                </a:cxn>
                <a:cxn ang="0">
                  <a:pos x="21" y="45"/>
                </a:cxn>
                <a:cxn ang="0">
                  <a:pos x="23" y="51"/>
                </a:cxn>
                <a:cxn ang="0">
                  <a:pos x="24" y="52"/>
                </a:cxn>
                <a:cxn ang="0">
                  <a:pos x="32" y="52"/>
                </a:cxn>
                <a:cxn ang="0">
                  <a:pos x="33" y="50"/>
                </a:cxn>
                <a:cxn ang="0">
                  <a:pos x="35" y="44"/>
                </a:cxn>
                <a:cxn ang="0">
                  <a:pos x="40" y="48"/>
                </a:cxn>
                <a:cxn ang="0">
                  <a:pos x="46" y="43"/>
                </a:cxn>
                <a:cxn ang="0">
                  <a:pos x="46" y="41"/>
                </a:cxn>
                <a:cxn ang="0">
                  <a:pos x="43" y="35"/>
                </a:cxn>
                <a:cxn ang="0">
                  <a:pos x="50" y="36"/>
                </a:cxn>
                <a:cxn ang="0">
                  <a:pos x="52" y="29"/>
                </a:cxn>
                <a:cxn ang="0">
                  <a:pos x="33" y="28"/>
                </a:cxn>
                <a:cxn ang="0">
                  <a:pos x="19" y="25"/>
                </a:cxn>
                <a:cxn ang="0">
                  <a:pos x="33" y="28"/>
                </a:cxn>
              </a:cxnLst>
              <a:rect l="0" t="0" r="r" b="b"/>
              <a:pathLst>
                <a:path w="52" h="52">
                  <a:moveTo>
                    <a:pt x="52" y="27"/>
                  </a:moveTo>
                  <a:cubicBezTo>
                    <a:pt x="52" y="27"/>
                    <a:pt x="52" y="27"/>
                    <a:pt x="51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1" y="21"/>
                    <a:pt x="52" y="20"/>
                  </a:cubicBezTo>
                  <a:cubicBezTo>
                    <a:pt x="52" y="20"/>
                    <a:pt x="52" y="20"/>
                    <a:pt x="51" y="19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9" y="12"/>
                    <a:pt x="48" y="12"/>
                    <a:pt x="48" y="12"/>
                  </a:cubicBezTo>
                  <a:cubicBezTo>
                    <a:pt x="48" y="12"/>
                    <a:pt x="47" y="12"/>
                    <a:pt x="47" y="12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2"/>
                    <a:pt x="35" y="2"/>
                    <a:pt x="35" y="3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0"/>
                  </a:cubicBezTo>
                  <a:cubicBezTo>
                    <a:pt x="28" y="0"/>
                    <a:pt x="28" y="0"/>
                    <a:pt x="27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1"/>
                    <a:pt x="19" y="2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9"/>
                    <a:pt x="6" y="9"/>
                    <a:pt x="6" y="10"/>
                  </a:cubicBezTo>
                  <a:cubicBezTo>
                    <a:pt x="6" y="10"/>
                    <a:pt x="6" y="11"/>
                    <a:pt x="6" y="1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2" y="16"/>
                  </a:cubicBezTo>
                  <a:cubicBezTo>
                    <a:pt x="2" y="16"/>
                    <a:pt x="2" y="16"/>
                    <a:pt x="2" y="1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31"/>
                    <a:pt x="1" y="32"/>
                    <a:pt x="1" y="33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5" y="40"/>
                  </a:cubicBezTo>
                  <a:cubicBezTo>
                    <a:pt x="5" y="40"/>
                    <a:pt x="5" y="40"/>
                    <a:pt x="6" y="40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5"/>
                    <a:pt x="9" y="46"/>
                    <a:pt x="10" y="47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7" y="50"/>
                    <a:pt x="17" y="50"/>
                  </a:cubicBezTo>
                  <a:cubicBezTo>
                    <a:pt x="17" y="50"/>
                    <a:pt x="18" y="50"/>
                    <a:pt x="18" y="50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3" y="51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2" y="52"/>
                    <a:pt x="33" y="51"/>
                    <a:pt x="33" y="51"/>
                  </a:cubicBezTo>
                  <a:cubicBezTo>
                    <a:pt x="33" y="51"/>
                    <a:pt x="33" y="50"/>
                    <a:pt x="33" y="50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39" y="48"/>
                    <a:pt x="39" y="48"/>
                    <a:pt x="40" y="48"/>
                  </a:cubicBezTo>
                  <a:cubicBezTo>
                    <a:pt x="40" y="48"/>
                    <a:pt x="40" y="48"/>
                    <a:pt x="41" y="48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3"/>
                    <a:pt x="46" y="43"/>
                    <a:pt x="46" y="42"/>
                  </a:cubicBezTo>
                  <a:cubicBezTo>
                    <a:pt x="46" y="42"/>
                    <a:pt x="46" y="42"/>
                    <a:pt x="46" y="41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9" y="37"/>
                    <a:pt x="50" y="36"/>
                    <a:pt x="50" y="36"/>
                  </a:cubicBezTo>
                  <a:cubicBezTo>
                    <a:pt x="50" y="36"/>
                    <a:pt x="51" y="36"/>
                    <a:pt x="51" y="35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2" y="28"/>
                    <a:pt x="52" y="28"/>
                    <a:pt x="52" y="27"/>
                  </a:cubicBezTo>
                  <a:close/>
                  <a:moveTo>
                    <a:pt x="33" y="28"/>
                  </a:moveTo>
                  <a:cubicBezTo>
                    <a:pt x="32" y="31"/>
                    <a:pt x="28" y="34"/>
                    <a:pt x="25" y="33"/>
                  </a:cubicBezTo>
                  <a:cubicBezTo>
                    <a:pt x="21" y="32"/>
                    <a:pt x="18" y="28"/>
                    <a:pt x="19" y="25"/>
                  </a:cubicBezTo>
                  <a:cubicBezTo>
                    <a:pt x="20" y="21"/>
                    <a:pt x="24" y="18"/>
                    <a:pt x="28" y="19"/>
                  </a:cubicBezTo>
                  <a:cubicBezTo>
                    <a:pt x="32" y="20"/>
                    <a:pt x="34" y="24"/>
                    <a:pt x="33" y="2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pPr defTabSz="914400">
                <a:lnSpc>
                  <a:spcPct val="120000"/>
                </a:lnSpc>
                <a:defRPr/>
              </a:pPr>
              <a:endParaRPr lang="da-DK" sz="16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7" name="Freeform 27"/>
            <p:cNvSpPr>
              <a:spLocks noEditPoints="1"/>
            </p:cNvSpPr>
            <p:nvPr/>
          </p:nvSpPr>
          <p:spPr bwMode="auto">
            <a:xfrm>
              <a:off x="1226677" y="3382490"/>
              <a:ext cx="331852" cy="335324"/>
            </a:xfrm>
            <a:custGeom>
              <a:avLst/>
              <a:gdLst/>
              <a:ahLst/>
              <a:cxnLst>
                <a:cxn ang="0">
                  <a:pos x="33" y="29"/>
                </a:cxn>
                <a:cxn ang="0">
                  <a:pos x="31" y="24"/>
                </a:cxn>
                <a:cxn ang="0">
                  <a:pos x="36" y="25"/>
                </a:cxn>
                <a:cxn ang="0">
                  <a:pos x="37" y="20"/>
                </a:cxn>
                <a:cxn ang="0">
                  <a:pos x="36" y="18"/>
                </a:cxn>
                <a:cxn ang="0">
                  <a:pos x="32" y="16"/>
                </a:cxn>
                <a:cxn ang="0">
                  <a:pos x="37" y="14"/>
                </a:cxn>
                <a:cxn ang="0">
                  <a:pos x="35" y="9"/>
                </a:cxn>
                <a:cxn ang="0">
                  <a:pos x="30" y="10"/>
                </a:cxn>
                <a:cxn ang="0">
                  <a:pos x="31" y="5"/>
                </a:cxn>
                <a:cxn ang="0">
                  <a:pos x="30" y="4"/>
                </a:cxn>
                <a:cxn ang="0">
                  <a:pos x="24" y="2"/>
                </a:cxn>
                <a:cxn ang="0">
                  <a:pos x="21" y="5"/>
                </a:cxn>
                <a:cxn ang="0">
                  <a:pos x="19" y="0"/>
                </a:cxn>
                <a:cxn ang="0">
                  <a:pos x="14" y="1"/>
                </a:cxn>
                <a:cxn ang="0">
                  <a:pos x="14" y="5"/>
                </a:cxn>
                <a:cxn ang="0">
                  <a:pos x="10" y="3"/>
                </a:cxn>
                <a:cxn ang="0">
                  <a:pos x="8" y="3"/>
                </a:cxn>
                <a:cxn ang="0">
                  <a:pos x="4" y="7"/>
                </a:cxn>
                <a:cxn ang="0">
                  <a:pos x="7" y="11"/>
                </a:cxn>
                <a:cxn ang="0">
                  <a:pos x="3" y="11"/>
                </a:cxn>
                <a:cxn ang="0">
                  <a:pos x="0" y="17"/>
                </a:cxn>
                <a:cxn ang="0">
                  <a:pos x="1" y="18"/>
                </a:cxn>
                <a:cxn ang="0">
                  <a:pos x="5" y="20"/>
                </a:cxn>
                <a:cxn ang="0">
                  <a:pos x="1" y="23"/>
                </a:cxn>
                <a:cxn ang="0">
                  <a:pos x="4" y="28"/>
                </a:cxn>
                <a:cxn ang="0">
                  <a:pos x="8" y="27"/>
                </a:cxn>
                <a:cxn ang="0">
                  <a:pos x="7" y="31"/>
                </a:cxn>
                <a:cxn ang="0">
                  <a:pos x="7" y="33"/>
                </a:cxn>
                <a:cxn ang="0">
                  <a:pos x="12" y="35"/>
                </a:cxn>
                <a:cxn ang="0">
                  <a:pos x="13" y="35"/>
                </a:cxn>
                <a:cxn ang="0">
                  <a:pos x="17" y="32"/>
                </a:cxn>
                <a:cxn ang="0">
                  <a:pos x="17" y="37"/>
                </a:cxn>
                <a:cxn ang="0">
                  <a:pos x="23" y="36"/>
                </a:cxn>
                <a:cxn ang="0">
                  <a:pos x="24" y="35"/>
                </a:cxn>
                <a:cxn ang="0">
                  <a:pos x="25" y="31"/>
                </a:cxn>
                <a:cxn ang="0">
                  <a:pos x="28" y="34"/>
                </a:cxn>
                <a:cxn ang="0">
                  <a:pos x="33" y="30"/>
                </a:cxn>
                <a:cxn ang="0">
                  <a:pos x="22" y="22"/>
                </a:cxn>
                <a:cxn ang="0">
                  <a:pos x="15" y="15"/>
                </a:cxn>
                <a:cxn ang="0">
                  <a:pos x="22" y="22"/>
                </a:cxn>
              </a:cxnLst>
              <a:rect l="0" t="0" r="r" b="b"/>
              <a:pathLst>
                <a:path w="37" h="37">
                  <a:moveTo>
                    <a:pt x="33" y="29"/>
                  </a:moveTo>
                  <a:cubicBezTo>
                    <a:pt x="33" y="29"/>
                    <a:pt x="33" y="29"/>
                    <a:pt x="33" y="29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5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4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9"/>
                    <a:pt x="37" y="18"/>
                    <a:pt x="36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7" y="14"/>
                    <a:pt x="37" y="14"/>
                  </a:cubicBezTo>
                  <a:cubicBezTo>
                    <a:pt x="37" y="14"/>
                    <a:pt x="37" y="13"/>
                    <a:pt x="37" y="13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4" y="8"/>
                    <a:pt x="34" y="8"/>
                    <a:pt x="33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4"/>
                    <a:pt x="31" y="4"/>
                  </a:cubicBezTo>
                  <a:cubicBezTo>
                    <a:pt x="31" y="4"/>
                    <a:pt x="30" y="4"/>
                    <a:pt x="30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5" y="1"/>
                    <a:pt x="24" y="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20" y="0"/>
                    <a:pt x="1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9" y="3"/>
                    <a:pt x="9" y="3"/>
                  </a:cubicBezTo>
                  <a:cubicBezTo>
                    <a:pt x="9" y="3"/>
                    <a:pt x="9" y="3"/>
                    <a:pt x="8" y="3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7"/>
                    <a:pt x="4" y="7"/>
                  </a:cubicBezTo>
                  <a:cubicBezTo>
                    <a:pt x="4" y="7"/>
                    <a:pt x="4" y="8"/>
                    <a:pt x="5" y="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1"/>
                    <a:pt x="2" y="11"/>
                    <a:pt x="1" y="1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1" y="22"/>
                    <a:pt x="1" y="23"/>
                    <a:pt x="1" y="23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4" y="28"/>
                  </a:cubicBezTo>
                  <a:cubicBezTo>
                    <a:pt x="4" y="29"/>
                    <a:pt x="4" y="29"/>
                    <a:pt x="4" y="28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2"/>
                    <a:pt x="7" y="33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5"/>
                    <a:pt x="12" y="35"/>
                    <a:pt x="13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4" y="36"/>
                    <a:pt x="24" y="36"/>
                  </a:cubicBezTo>
                  <a:cubicBezTo>
                    <a:pt x="24" y="36"/>
                    <a:pt x="24" y="35"/>
                    <a:pt x="24" y="35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0"/>
                    <a:pt x="33" y="30"/>
                    <a:pt x="33" y="29"/>
                  </a:cubicBezTo>
                  <a:close/>
                  <a:moveTo>
                    <a:pt x="22" y="22"/>
                  </a:moveTo>
                  <a:cubicBezTo>
                    <a:pt x="20" y="24"/>
                    <a:pt x="17" y="24"/>
                    <a:pt x="15" y="22"/>
                  </a:cubicBezTo>
                  <a:cubicBezTo>
                    <a:pt x="13" y="20"/>
                    <a:pt x="13" y="16"/>
                    <a:pt x="15" y="15"/>
                  </a:cubicBezTo>
                  <a:cubicBezTo>
                    <a:pt x="17" y="13"/>
                    <a:pt x="21" y="13"/>
                    <a:pt x="23" y="15"/>
                  </a:cubicBezTo>
                  <a:cubicBezTo>
                    <a:pt x="24" y="17"/>
                    <a:pt x="24" y="20"/>
                    <a:pt x="22" y="2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pPr defTabSz="914400">
                <a:lnSpc>
                  <a:spcPct val="120000"/>
                </a:lnSpc>
                <a:defRPr/>
              </a:pPr>
              <a:endParaRPr lang="da-DK" sz="16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0" name="组合 18"/>
          <p:cNvGrpSpPr/>
          <p:nvPr/>
        </p:nvGrpSpPr>
        <p:grpSpPr bwMode="auto">
          <a:xfrm>
            <a:off x="998306" y="3701270"/>
            <a:ext cx="1746976" cy="913472"/>
            <a:chOff x="710462" y="4437112"/>
            <a:chExt cx="2054324" cy="1106750"/>
          </a:xfrm>
        </p:grpSpPr>
        <p:grpSp>
          <p:nvGrpSpPr>
            <p:cNvPr id="51" name="组合 19"/>
            <p:cNvGrpSpPr/>
            <p:nvPr/>
          </p:nvGrpSpPr>
          <p:grpSpPr bwMode="auto">
            <a:xfrm>
              <a:off x="710462" y="4437112"/>
              <a:ext cx="2054324" cy="1106750"/>
              <a:chOff x="717476" y="1291449"/>
              <a:chExt cx="2054324" cy="1106750"/>
            </a:xfrm>
          </p:grpSpPr>
          <p:sp>
            <p:nvSpPr>
              <p:cNvPr id="53" name="圆角矩形 52"/>
              <p:cNvSpPr/>
              <p:nvPr/>
            </p:nvSpPr>
            <p:spPr>
              <a:xfrm>
                <a:off x="717476" y="1291449"/>
                <a:ext cx="2054324" cy="1106750"/>
              </a:xfrm>
              <a:prstGeom prst="roundRect">
                <a:avLst>
                  <a:gd name="adj" fmla="val 10880"/>
                </a:avLst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lnSpc>
                    <a:spcPct val="120000"/>
                  </a:lnSpc>
                  <a:defRPr/>
                </a:pPr>
                <a:endParaRPr lang="zh-CN" altLang="en-US" sz="16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4" name="TextBox 22"/>
              <p:cNvSpPr txBox="1">
                <a:spLocks noChangeArrowheads="1"/>
              </p:cNvSpPr>
              <p:nvPr/>
            </p:nvSpPr>
            <p:spPr bwMode="auto">
              <a:xfrm>
                <a:off x="1403648" y="1609636"/>
                <a:ext cx="1224138" cy="4804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1pPr>
                <a:lvl2pPr marL="742950" indent="-28575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2pPr>
                <a:lvl3pPr marL="1143000" indent="-22860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4pPr>
                <a:lvl5pPr marL="2057400" indent="-22860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5pPr>
                <a:lvl6pPr marL="2514600" indent="-228600" defTabSz="96710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6pPr>
                <a:lvl7pPr marL="2971800" indent="-228600" defTabSz="96710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7pPr>
                <a:lvl8pPr marL="3429000" indent="-228600" defTabSz="96710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8pPr>
                <a:lvl9pPr marL="3886200" indent="-228600" defTabSz="96710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zh-CN" altLang="en-US" sz="1800" b="1" dirty="0" smtClean="0">
                    <a:solidFill>
                      <a:schemeClr val="bg1"/>
                    </a:solidFill>
                    <a:latin typeface="微软雅黑" pitchFamily="34" charset="-122"/>
                  </a:rPr>
                  <a:t>第三代</a:t>
                </a:r>
                <a:endParaRPr lang="zh-CN" altLang="en-US" sz="1800" b="1" dirty="0">
                  <a:solidFill>
                    <a:schemeClr val="bg1"/>
                  </a:solidFill>
                  <a:latin typeface="微软雅黑" pitchFamily="34" charset="-122"/>
                </a:endParaRPr>
              </a:p>
            </p:txBody>
          </p:sp>
        </p:grpSp>
        <p:sp>
          <p:nvSpPr>
            <p:cNvPr id="52" name="Freeform 41"/>
            <p:cNvSpPr>
              <a:spLocks noEditPoints="1"/>
            </p:cNvSpPr>
            <p:nvPr/>
          </p:nvSpPr>
          <p:spPr bwMode="auto">
            <a:xfrm>
              <a:off x="828102" y="4743118"/>
              <a:ext cx="614541" cy="494739"/>
            </a:xfrm>
            <a:custGeom>
              <a:avLst/>
              <a:gdLst>
                <a:gd name="T0" fmla="*/ 1176335871 w 72"/>
                <a:gd name="T1" fmla="*/ 232073966 h 58"/>
                <a:gd name="T2" fmla="*/ 2147483647 w 72"/>
                <a:gd name="T3" fmla="*/ 232073966 h 58"/>
                <a:gd name="T4" fmla="*/ 2147483647 w 72"/>
                <a:gd name="T5" fmla="*/ 510570880 h 58"/>
                <a:gd name="T6" fmla="*/ 2147483647 w 72"/>
                <a:gd name="T7" fmla="*/ 510570880 h 58"/>
                <a:gd name="T8" fmla="*/ 2147483647 w 72"/>
                <a:gd name="T9" fmla="*/ 185664591 h 58"/>
                <a:gd name="T10" fmla="*/ 2147483647 w 72"/>
                <a:gd name="T11" fmla="*/ 0 h 58"/>
                <a:gd name="T12" fmla="*/ 1129279435 w 72"/>
                <a:gd name="T13" fmla="*/ 0 h 58"/>
                <a:gd name="T14" fmla="*/ 941067411 w 72"/>
                <a:gd name="T15" fmla="*/ 185664591 h 58"/>
                <a:gd name="T16" fmla="*/ 941067411 w 72"/>
                <a:gd name="T17" fmla="*/ 510570880 h 58"/>
                <a:gd name="T18" fmla="*/ 1176335871 w 72"/>
                <a:gd name="T19" fmla="*/ 510570880 h 58"/>
                <a:gd name="T20" fmla="*/ 1176335871 w 72"/>
                <a:gd name="T21" fmla="*/ 232073966 h 58"/>
                <a:gd name="T22" fmla="*/ 0 w 72"/>
                <a:gd name="T23" fmla="*/ 881893143 h 58"/>
                <a:gd name="T24" fmla="*/ 0 w 72"/>
                <a:gd name="T25" fmla="*/ 2147483647 h 58"/>
                <a:gd name="T26" fmla="*/ 235268568 w 72"/>
                <a:gd name="T27" fmla="*/ 2147483647 h 58"/>
                <a:gd name="T28" fmla="*/ 470530276 w 72"/>
                <a:gd name="T29" fmla="*/ 2147483647 h 58"/>
                <a:gd name="T30" fmla="*/ 470530276 w 72"/>
                <a:gd name="T31" fmla="*/ 649812471 h 58"/>
                <a:gd name="T32" fmla="*/ 235268568 w 72"/>
                <a:gd name="T33" fmla="*/ 649812471 h 58"/>
                <a:gd name="T34" fmla="*/ 0 w 72"/>
                <a:gd name="T35" fmla="*/ 881893143 h 58"/>
                <a:gd name="T36" fmla="*/ 658749160 w 72"/>
                <a:gd name="T37" fmla="*/ 2147483647 h 58"/>
                <a:gd name="T38" fmla="*/ 2147483647 w 72"/>
                <a:gd name="T39" fmla="*/ 2147483647 h 58"/>
                <a:gd name="T40" fmla="*/ 2147483647 w 72"/>
                <a:gd name="T41" fmla="*/ 649812471 h 58"/>
                <a:gd name="T42" fmla="*/ 658749160 w 72"/>
                <a:gd name="T43" fmla="*/ 649812471 h 58"/>
                <a:gd name="T44" fmla="*/ 658749160 w 72"/>
                <a:gd name="T45" fmla="*/ 2147483647 h 58"/>
                <a:gd name="T46" fmla="*/ 2147483647 w 72"/>
                <a:gd name="T47" fmla="*/ 649812471 h 58"/>
                <a:gd name="T48" fmla="*/ 2147483647 w 72"/>
                <a:gd name="T49" fmla="*/ 649812471 h 58"/>
                <a:gd name="T50" fmla="*/ 2147483647 w 72"/>
                <a:gd name="T51" fmla="*/ 2147483647 h 58"/>
                <a:gd name="T52" fmla="*/ 2147483647 w 72"/>
                <a:gd name="T53" fmla="*/ 2147483647 h 58"/>
                <a:gd name="T54" fmla="*/ 2147483647 w 72"/>
                <a:gd name="T55" fmla="*/ 2147483647 h 58"/>
                <a:gd name="T56" fmla="*/ 2147483647 w 72"/>
                <a:gd name="T57" fmla="*/ 881893143 h 58"/>
                <a:gd name="T58" fmla="*/ 2147483647 w 72"/>
                <a:gd name="T59" fmla="*/ 649812471 h 5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2"/>
                <a:gd name="T91" fmla="*/ 0 h 58"/>
                <a:gd name="T92" fmla="*/ 72 w 72"/>
                <a:gd name="T93" fmla="*/ 58 h 5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2" h="58">
                  <a:moveTo>
                    <a:pt x="25" y="5"/>
                  </a:moveTo>
                  <a:cubicBezTo>
                    <a:pt x="48" y="5"/>
                    <a:pt x="48" y="5"/>
                    <a:pt x="48" y="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2"/>
                    <a:pt x="51" y="0"/>
                    <a:pt x="4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20" y="2"/>
                    <a:pt x="20" y="4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5" y="11"/>
                    <a:pt x="25" y="11"/>
                    <a:pt x="25" y="11"/>
                  </a:cubicBezTo>
                  <a:lnTo>
                    <a:pt x="25" y="5"/>
                  </a:lnTo>
                  <a:close/>
                  <a:moveTo>
                    <a:pt x="0" y="19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56"/>
                    <a:pt x="3" y="58"/>
                    <a:pt x="5" y="58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0" y="16"/>
                    <a:pt x="0" y="19"/>
                  </a:cubicBezTo>
                  <a:close/>
                  <a:moveTo>
                    <a:pt x="14" y="58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59" y="14"/>
                    <a:pt x="59" y="14"/>
                    <a:pt x="59" y="14"/>
                  </a:cubicBezTo>
                  <a:cubicBezTo>
                    <a:pt x="14" y="14"/>
                    <a:pt x="14" y="14"/>
                    <a:pt x="14" y="14"/>
                  </a:cubicBezTo>
                  <a:lnTo>
                    <a:pt x="14" y="58"/>
                  </a:lnTo>
                  <a:close/>
                  <a:moveTo>
                    <a:pt x="67" y="14"/>
                  </a:moveTo>
                  <a:cubicBezTo>
                    <a:pt x="63" y="14"/>
                    <a:pt x="63" y="14"/>
                    <a:pt x="63" y="14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70" y="58"/>
                    <a:pt x="72" y="56"/>
                    <a:pt x="72" y="53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2" y="16"/>
                    <a:pt x="70" y="14"/>
                    <a:pt x="67" y="1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pPr defTabSz="914400">
                <a:lnSpc>
                  <a:spcPct val="120000"/>
                </a:lnSpc>
                <a:defRPr/>
              </a:pPr>
              <a:endParaRPr lang="en-US" sz="16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39" grpId="0"/>
      <p:bldP spid="40" grpId="0" bldLvl="0" animBg="1"/>
      <p:bldP spid="41" grpId="0"/>
      <p:bldP spid="42" grpId="0" bldLvl="0" animBg="1"/>
      <p:bldP spid="4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三代中学历史名师的成长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914690" y="1024372"/>
            <a:ext cx="7465709" cy="1070759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279400" algn="ctr" rotWithShape="0">
              <a:prstClr val="black">
                <a:alpha val="11000"/>
              </a:prstClr>
            </a:outerShdw>
          </a:effectLst>
        </p:spPr>
        <p:txBody>
          <a:bodyPr lIns="86393" tIns="43196" rIns="86393" bIns="43196" anchor="ctr"/>
          <a:lstStyle/>
          <a:p>
            <a:pPr algn="ctr" defTabSz="914400">
              <a:defRPr/>
            </a:pPr>
            <a:endParaRPr lang="zh-CN" altLang="en-US" sz="2400" kern="0" dirty="0">
              <a:solidFill>
                <a:schemeClr val="accent6">
                  <a:lumMod val="90000"/>
                  <a:lumOff val="10000"/>
                </a:schemeClr>
              </a:solidFill>
              <a:latin typeface="Calibri" panose="020F0502020204030204"/>
            </a:endParaRPr>
          </a:p>
        </p:txBody>
      </p:sp>
      <p:grpSp>
        <p:nvGrpSpPr>
          <p:cNvPr id="35" name="组合 3"/>
          <p:cNvGrpSpPr/>
          <p:nvPr/>
        </p:nvGrpSpPr>
        <p:grpSpPr bwMode="auto">
          <a:xfrm>
            <a:off x="998306" y="1106040"/>
            <a:ext cx="1746976" cy="914985"/>
            <a:chOff x="717476" y="1291449"/>
            <a:chExt cx="2054324" cy="1106750"/>
          </a:xfrm>
        </p:grpSpPr>
        <p:sp>
          <p:nvSpPr>
            <p:cNvPr id="36" name="圆角矩形 35"/>
            <p:cNvSpPr/>
            <p:nvPr/>
          </p:nvSpPr>
          <p:spPr>
            <a:xfrm>
              <a:off x="717476" y="1291449"/>
              <a:ext cx="2054324" cy="1106750"/>
            </a:xfrm>
            <a:prstGeom prst="roundRect">
              <a:avLst>
                <a:gd name="adj" fmla="val 10880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lnSpc>
                  <a:spcPct val="120000"/>
                </a:lnSpc>
                <a:defRPr/>
              </a:pPr>
              <a:endParaRPr lang="zh-CN" altLang="en-US" sz="16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7" name="Freeform 41"/>
            <p:cNvSpPr>
              <a:spLocks noEditPoints="1"/>
            </p:cNvSpPr>
            <p:nvPr/>
          </p:nvSpPr>
          <p:spPr bwMode="auto">
            <a:xfrm>
              <a:off x="828093" y="1596949"/>
              <a:ext cx="575913" cy="515873"/>
            </a:xfrm>
            <a:custGeom>
              <a:avLst/>
              <a:gdLst>
                <a:gd name="T0" fmla="*/ 2147483647 w 67"/>
                <a:gd name="T1" fmla="*/ 124018912 h 60"/>
                <a:gd name="T2" fmla="*/ 2147483647 w 67"/>
                <a:gd name="T3" fmla="*/ 0 h 60"/>
                <a:gd name="T4" fmla="*/ 2147483647 w 67"/>
                <a:gd name="T5" fmla="*/ 0 h 60"/>
                <a:gd name="T6" fmla="*/ 2147483647 w 67"/>
                <a:gd name="T7" fmla="*/ 124018912 h 60"/>
                <a:gd name="T8" fmla="*/ 2147483647 w 67"/>
                <a:gd name="T9" fmla="*/ 310059138 h 60"/>
                <a:gd name="T10" fmla="*/ 2147483647 w 67"/>
                <a:gd name="T11" fmla="*/ 868156039 h 60"/>
                <a:gd name="T12" fmla="*/ 2147483647 w 67"/>
                <a:gd name="T13" fmla="*/ 124018912 h 60"/>
                <a:gd name="T14" fmla="*/ 2147483647 w 67"/>
                <a:gd name="T15" fmla="*/ 1922344337 h 60"/>
                <a:gd name="T16" fmla="*/ 2147483647 w 67"/>
                <a:gd name="T17" fmla="*/ 124018912 h 60"/>
                <a:gd name="T18" fmla="*/ 1902898002 w 67"/>
                <a:gd name="T19" fmla="*/ 124018912 h 60"/>
                <a:gd name="T20" fmla="*/ 122771150 w 67"/>
                <a:gd name="T21" fmla="*/ 1922344337 h 60"/>
                <a:gd name="T22" fmla="*/ 122771150 w 67"/>
                <a:gd name="T23" fmla="*/ 2147483647 h 60"/>
                <a:gd name="T24" fmla="*/ 245534466 w 67"/>
                <a:gd name="T25" fmla="*/ 2147483647 h 60"/>
                <a:gd name="T26" fmla="*/ 429691207 w 67"/>
                <a:gd name="T27" fmla="*/ 2147483647 h 60"/>
                <a:gd name="T28" fmla="*/ 2087055172 w 67"/>
                <a:gd name="T29" fmla="*/ 558097024 h 60"/>
                <a:gd name="T30" fmla="*/ 2147483647 w 67"/>
                <a:gd name="T31" fmla="*/ 2147483647 h 60"/>
                <a:gd name="T32" fmla="*/ 2147483647 w 67"/>
                <a:gd name="T33" fmla="*/ 2147483647 h 60"/>
                <a:gd name="T34" fmla="*/ 2147483647 w 67"/>
                <a:gd name="T35" fmla="*/ 1922344337 h 60"/>
                <a:gd name="T36" fmla="*/ 552454614 w 67"/>
                <a:gd name="T37" fmla="*/ 2147483647 h 60"/>
                <a:gd name="T38" fmla="*/ 552454614 w 67"/>
                <a:gd name="T39" fmla="*/ 2147483647 h 60"/>
                <a:gd name="T40" fmla="*/ 797989019 w 67"/>
                <a:gd name="T41" fmla="*/ 2147483647 h 60"/>
                <a:gd name="T42" fmla="*/ 1718749157 w 67"/>
                <a:gd name="T43" fmla="*/ 2147483647 h 60"/>
                <a:gd name="T44" fmla="*/ 1718749157 w 67"/>
                <a:gd name="T45" fmla="*/ 2147483647 h 60"/>
                <a:gd name="T46" fmla="*/ 1780134717 w 67"/>
                <a:gd name="T47" fmla="*/ 2147483647 h 60"/>
                <a:gd name="T48" fmla="*/ 2147483647 w 67"/>
                <a:gd name="T49" fmla="*/ 2147483647 h 60"/>
                <a:gd name="T50" fmla="*/ 2147483647 w 67"/>
                <a:gd name="T51" fmla="*/ 2147483647 h 60"/>
                <a:gd name="T52" fmla="*/ 2147483647 w 67"/>
                <a:gd name="T53" fmla="*/ 2147483647 h 60"/>
                <a:gd name="T54" fmla="*/ 2147483647 w 67"/>
                <a:gd name="T55" fmla="*/ 2147483647 h 60"/>
                <a:gd name="T56" fmla="*/ 2147483647 w 67"/>
                <a:gd name="T57" fmla="*/ 2147483647 h 60"/>
                <a:gd name="T58" fmla="*/ 2147483647 w 67"/>
                <a:gd name="T59" fmla="*/ 2147483647 h 60"/>
                <a:gd name="T60" fmla="*/ 2087055172 w 67"/>
                <a:gd name="T61" fmla="*/ 806142661 h 60"/>
                <a:gd name="T62" fmla="*/ 552454614 w 67"/>
                <a:gd name="T63" fmla="*/ 2147483647 h 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7"/>
                <a:gd name="T97" fmla="*/ 0 h 60"/>
                <a:gd name="T98" fmla="*/ 67 w 67"/>
                <a:gd name="T99" fmla="*/ 60 h 6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7" h="60">
                  <a:moveTo>
                    <a:pt x="53" y="2"/>
                  </a:moveTo>
                  <a:cubicBezTo>
                    <a:pt x="53" y="1"/>
                    <a:pt x="52" y="0"/>
                    <a:pt x="51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4" y="1"/>
                    <a:pt x="44" y="2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53" y="14"/>
                    <a:pt x="53" y="14"/>
                    <a:pt x="53" y="14"/>
                  </a:cubicBezTo>
                  <a:lnTo>
                    <a:pt x="53" y="2"/>
                  </a:lnTo>
                  <a:close/>
                  <a:moveTo>
                    <a:pt x="66" y="3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5" y="0"/>
                    <a:pt x="33" y="0"/>
                    <a:pt x="31" y="2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0" y="33"/>
                    <a:pt x="0" y="35"/>
                    <a:pt x="2" y="36"/>
                  </a:cubicBezTo>
                  <a:cubicBezTo>
                    <a:pt x="2" y="37"/>
                    <a:pt x="3" y="37"/>
                    <a:pt x="4" y="37"/>
                  </a:cubicBezTo>
                  <a:cubicBezTo>
                    <a:pt x="5" y="37"/>
                    <a:pt x="6" y="37"/>
                    <a:pt x="7" y="36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2" y="38"/>
                    <a:pt x="65" y="38"/>
                    <a:pt x="66" y="36"/>
                  </a:cubicBezTo>
                  <a:cubicBezTo>
                    <a:pt x="67" y="35"/>
                    <a:pt x="67" y="33"/>
                    <a:pt x="66" y="31"/>
                  </a:cubicBezTo>
                  <a:close/>
                  <a:moveTo>
                    <a:pt x="9" y="37"/>
                  </a:moveTo>
                  <a:cubicBezTo>
                    <a:pt x="9" y="57"/>
                    <a:pt x="9" y="57"/>
                    <a:pt x="9" y="57"/>
                  </a:cubicBezTo>
                  <a:cubicBezTo>
                    <a:pt x="9" y="59"/>
                    <a:pt x="11" y="60"/>
                    <a:pt x="13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2"/>
                    <a:pt x="29" y="41"/>
                    <a:pt x="29" y="41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9" y="41"/>
                    <a:pt x="39" y="42"/>
                    <a:pt x="39" y="42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7" y="60"/>
                    <a:pt x="58" y="59"/>
                    <a:pt x="58" y="57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34" y="13"/>
                    <a:pt x="34" y="13"/>
                    <a:pt x="34" y="13"/>
                  </a:cubicBezTo>
                  <a:lnTo>
                    <a:pt x="9" y="3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pPr defTabSz="914400">
                <a:lnSpc>
                  <a:spcPct val="120000"/>
                </a:lnSpc>
                <a:defRPr/>
              </a:pPr>
              <a:endParaRPr lang="en-US" sz="16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8" name="TextBox 6"/>
            <p:cNvSpPr txBox="1">
              <a:spLocks noChangeArrowheads="1"/>
            </p:cNvSpPr>
            <p:nvPr/>
          </p:nvSpPr>
          <p:spPr bwMode="auto">
            <a:xfrm>
              <a:off x="1403648" y="1609636"/>
              <a:ext cx="1224138" cy="47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5pPr>
              <a:lvl6pPr marL="25146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6pPr>
              <a:lvl7pPr marL="29718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7pPr>
              <a:lvl8pPr marL="34290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8pPr>
              <a:lvl9pPr marL="38862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zh-CN" altLang="en-US" sz="1800" b="1" dirty="0" smtClean="0">
                  <a:solidFill>
                    <a:schemeClr val="bg1"/>
                  </a:solidFill>
                  <a:latin typeface="微软雅黑" pitchFamily="34" charset="-122"/>
                </a:rPr>
                <a:t>第一代</a:t>
              </a:r>
              <a:endParaRPr lang="zh-CN" altLang="en-US" sz="1800" b="1" dirty="0">
                <a:solidFill>
                  <a:schemeClr val="bg1"/>
                </a:solidFill>
                <a:latin typeface="微软雅黑" pitchFamily="34" charset="-122"/>
              </a:endParaRPr>
            </a:p>
          </p:txBody>
        </p:sp>
      </p:grpSp>
      <p:sp>
        <p:nvSpPr>
          <p:cNvPr id="39" name="文本框 58"/>
          <p:cNvSpPr txBox="1"/>
          <p:nvPr/>
        </p:nvSpPr>
        <p:spPr>
          <a:xfrm>
            <a:off x="2934269" y="1154819"/>
            <a:ext cx="5017543" cy="833315"/>
          </a:xfrm>
          <a:prstGeom prst="rect">
            <a:avLst/>
          </a:prstGeom>
          <a:noFill/>
        </p:spPr>
        <p:txBody>
          <a:bodyPr wrap="square" lIns="93735" tIns="46868" rIns="93735" bIns="46868">
            <a:spAutoFit/>
          </a:bodyPr>
          <a:lstStyle/>
          <a:p>
            <a:pPr defTabSz="914400">
              <a:lnSpc>
                <a:spcPct val="120000"/>
              </a:lnSpc>
              <a:defRPr/>
            </a:pP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热爱教育事业，德为师之本</a:t>
            </a:r>
            <a:endParaRPr lang="en-US" altLang="zh-CN" sz="20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914400">
              <a:lnSpc>
                <a:spcPct val="120000"/>
              </a:lnSpc>
              <a:defRPr/>
            </a:pP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拥有广博知识，专为师之基</a:t>
            </a: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914690" y="2314425"/>
            <a:ext cx="7465709" cy="1070759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279400" algn="ctr" rotWithShape="0">
              <a:prstClr val="black">
                <a:alpha val="11000"/>
              </a:prstClr>
            </a:outerShdw>
          </a:effectLst>
        </p:spPr>
        <p:txBody>
          <a:bodyPr lIns="86393" tIns="43196" rIns="86393" bIns="43196" anchor="ctr"/>
          <a:lstStyle/>
          <a:p>
            <a:pPr algn="ctr" defTabSz="914400">
              <a:defRPr/>
            </a:pPr>
            <a:endParaRPr lang="zh-CN" altLang="en-US" sz="2400" kern="0" dirty="0">
              <a:solidFill>
                <a:schemeClr val="accent6">
                  <a:lumMod val="90000"/>
                  <a:lumOff val="10000"/>
                </a:schemeClr>
              </a:solidFill>
              <a:latin typeface="Calibri" panose="020F0502020204030204"/>
            </a:endParaRPr>
          </a:p>
        </p:txBody>
      </p:sp>
      <p:sp>
        <p:nvSpPr>
          <p:cNvPr id="41" name="文本框 58"/>
          <p:cNvSpPr txBox="1"/>
          <p:nvPr/>
        </p:nvSpPr>
        <p:spPr>
          <a:xfrm>
            <a:off x="2930431" y="2433146"/>
            <a:ext cx="5097953" cy="833315"/>
          </a:xfrm>
          <a:prstGeom prst="rect">
            <a:avLst/>
          </a:prstGeom>
          <a:noFill/>
        </p:spPr>
        <p:txBody>
          <a:bodyPr wrap="square" lIns="93735" tIns="46868" rIns="93735" bIns="46868">
            <a:spAutoFit/>
          </a:bodyPr>
          <a:lstStyle/>
          <a:p>
            <a:pPr defTabSz="914400">
              <a:lnSpc>
                <a:spcPct val="120000"/>
              </a:lnSpc>
              <a:defRPr/>
            </a:pP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在继承中发扬，在探索中创新</a:t>
            </a:r>
            <a:endParaRPr lang="en-US" altLang="zh-CN" sz="20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914400">
              <a:lnSpc>
                <a:spcPct val="120000"/>
              </a:lnSpc>
              <a:defRPr/>
            </a:pP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在传承中自成风格</a:t>
            </a: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914690" y="3622627"/>
            <a:ext cx="7465709" cy="106924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279400" algn="ctr" rotWithShape="0">
              <a:prstClr val="black">
                <a:alpha val="11000"/>
              </a:prstClr>
            </a:outerShdw>
          </a:effectLst>
        </p:spPr>
        <p:txBody>
          <a:bodyPr lIns="86393" tIns="43196" rIns="86393" bIns="43196" anchor="ctr"/>
          <a:lstStyle/>
          <a:p>
            <a:pPr algn="ctr" defTabSz="914400">
              <a:defRPr/>
            </a:pPr>
            <a:endParaRPr lang="zh-CN" altLang="en-US" sz="900" kern="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43" name="文本框 58"/>
          <p:cNvSpPr txBox="1"/>
          <p:nvPr/>
        </p:nvSpPr>
        <p:spPr>
          <a:xfrm>
            <a:off x="2930431" y="3740592"/>
            <a:ext cx="5449968" cy="833315"/>
          </a:xfrm>
          <a:prstGeom prst="rect">
            <a:avLst/>
          </a:prstGeom>
          <a:noFill/>
        </p:spPr>
        <p:txBody>
          <a:bodyPr wrap="square" lIns="93735" tIns="46868" rIns="93735" bIns="46868">
            <a:spAutoFit/>
          </a:bodyPr>
          <a:lstStyle/>
          <a:p>
            <a:pPr defTabSz="914400">
              <a:lnSpc>
                <a:spcPct val="120000"/>
              </a:lnSpc>
              <a:defRPr/>
            </a:pP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在学习中沉淀，在反思中成长</a:t>
            </a:r>
            <a:endParaRPr lang="en-US" altLang="zh-CN" sz="20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914400">
              <a:lnSpc>
                <a:spcPct val="120000"/>
              </a:lnSpc>
              <a:defRPr/>
            </a:pP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学生</a:t>
            </a: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为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本的教学理念，从模仿学习到重构课堂</a:t>
            </a: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4" name="组合 12"/>
          <p:cNvGrpSpPr/>
          <p:nvPr/>
        </p:nvGrpSpPr>
        <p:grpSpPr bwMode="auto">
          <a:xfrm>
            <a:off x="998306" y="2393069"/>
            <a:ext cx="1746976" cy="913472"/>
            <a:chOff x="710462" y="2852936"/>
            <a:chExt cx="2054324" cy="1106750"/>
          </a:xfrm>
        </p:grpSpPr>
        <p:grpSp>
          <p:nvGrpSpPr>
            <p:cNvPr id="45" name="组合 13"/>
            <p:cNvGrpSpPr/>
            <p:nvPr/>
          </p:nvGrpSpPr>
          <p:grpSpPr bwMode="auto">
            <a:xfrm>
              <a:off x="710462" y="2852936"/>
              <a:ext cx="2054324" cy="1106750"/>
              <a:chOff x="717476" y="1291449"/>
              <a:chExt cx="2054324" cy="1106750"/>
            </a:xfrm>
          </p:grpSpPr>
          <p:sp>
            <p:nvSpPr>
              <p:cNvPr id="48" name="圆角矩形 47"/>
              <p:cNvSpPr/>
              <p:nvPr/>
            </p:nvSpPr>
            <p:spPr>
              <a:xfrm>
                <a:off x="717476" y="1291449"/>
                <a:ext cx="2054324" cy="1106750"/>
              </a:xfrm>
              <a:prstGeom prst="roundRect">
                <a:avLst>
                  <a:gd name="adj" fmla="val 10880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lnSpc>
                    <a:spcPct val="120000"/>
                  </a:lnSpc>
                  <a:defRPr/>
                </a:pPr>
                <a:endParaRPr lang="zh-CN" altLang="en-US" sz="16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9" name="TextBox 17"/>
              <p:cNvSpPr txBox="1">
                <a:spLocks noChangeArrowheads="1"/>
              </p:cNvSpPr>
              <p:nvPr/>
            </p:nvSpPr>
            <p:spPr bwMode="auto">
              <a:xfrm>
                <a:off x="1403648" y="1609636"/>
                <a:ext cx="1224138" cy="4804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1pPr>
                <a:lvl2pPr marL="742950" indent="-28575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2pPr>
                <a:lvl3pPr marL="1143000" indent="-22860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4pPr>
                <a:lvl5pPr marL="2057400" indent="-22860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5pPr>
                <a:lvl6pPr marL="2514600" indent="-228600" defTabSz="96710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6pPr>
                <a:lvl7pPr marL="2971800" indent="-228600" defTabSz="96710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7pPr>
                <a:lvl8pPr marL="3429000" indent="-228600" defTabSz="96710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8pPr>
                <a:lvl9pPr marL="3886200" indent="-228600" defTabSz="96710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zh-CN" altLang="en-US" sz="1800" b="1" dirty="0" smtClean="0">
                    <a:solidFill>
                      <a:schemeClr val="bg1"/>
                    </a:solidFill>
                    <a:latin typeface="微软雅黑" pitchFamily="34" charset="-122"/>
                  </a:rPr>
                  <a:t>第二代</a:t>
                </a:r>
                <a:endParaRPr lang="zh-CN" altLang="en-US" sz="1800" b="1" dirty="0">
                  <a:solidFill>
                    <a:schemeClr val="bg1"/>
                  </a:solidFill>
                  <a:latin typeface="微软雅黑" pitchFamily="34" charset="-122"/>
                </a:endParaRPr>
              </a:p>
            </p:txBody>
          </p:sp>
        </p:grpSp>
        <p:sp>
          <p:nvSpPr>
            <p:cNvPr id="46" name="Freeform 26"/>
            <p:cNvSpPr>
              <a:spLocks noEditPoints="1"/>
            </p:cNvSpPr>
            <p:nvPr/>
          </p:nvSpPr>
          <p:spPr bwMode="auto">
            <a:xfrm>
              <a:off x="828102" y="3043502"/>
              <a:ext cx="467051" cy="467253"/>
            </a:xfrm>
            <a:custGeom>
              <a:avLst/>
              <a:gdLst/>
              <a:ahLst/>
              <a:cxnLst>
                <a:cxn ang="0">
                  <a:pos x="51" y="27"/>
                </a:cxn>
                <a:cxn ang="0">
                  <a:pos x="46" y="23"/>
                </a:cxn>
                <a:cxn ang="0">
                  <a:pos x="52" y="20"/>
                </a:cxn>
                <a:cxn ang="0">
                  <a:pos x="49" y="13"/>
                </a:cxn>
                <a:cxn ang="0">
                  <a:pos x="47" y="12"/>
                </a:cxn>
                <a:cxn ang="0">
                  <a:pos x="40" y="13"/>
                </a:cxn>
                <a:cxn ang="0">
                  <a:pos x="43" y="7"/>
                </a:cxn>
                <a:cxn ang="0">
                  <a:pos x="37" y="2"/>
                </a:cxn>
                <a:cxn ang="0">
                  <a:pos x="32" y="7"/>
                </a:cxn>
                <a:cxn ang="0">
                  <a:pos x="29" y="1"/>
                </a:cxn>
                <a:cxn ang="0">
                  <a:pos x="27" y="0"/>
                </a:cxn>
                <a:cxn ang="0">
                  <a:pos x="19" y="2"/>
                </a:cxn>
                <a:cxn ang="0">
                  <a:pos x="18" y="9"/>
                </a:cxn>
                <a:cxn ang="0">
                  <a:pos x="12" y="4"/>
                </a:cxn>
                <a:cxn ang="0">
                  <a:pos x="6" y="10"/>
                </a:cxn>
                <a:cxn ang="0">
                  <a:pos x="10" y="15"/>
                </a:cxn>
                <a:cxn ang="0">
                  <a:pos x="3" y="16"/>
                </a:cxn>
                <a:cxn ang="0">
                  <a:pos x="2" y="17"/>
                </a:cxn>
                <a:cxn ang="0">
                  <a:pos x="0" y="25"/>
                </a:cxn>
                <a:cxn ang="0">
                  <a:pos x="7" y="27"/>
                </a:cxn>
                <a:cxn ang="0">
                  <a:pos x="2" y="31"/>
                </a:cxn>
                <a:cxn ang="0">
                  <a:pos x="4" y="39"/>
                </a:cxn>
                <a:cxn ang="0">
                  <a:pos x="6" y="40"/>
                </a:cxn>
                <a:cxn ang="0">
                  <a:pos x="12" y="40"/>
                </a:cxn>
                <a:cxn ang="0">
                  <a:pos x="10" y="47"/>
                </a:cxn>
                <a:cxn ang="0">
                  <a:pos x="17" y="50"/>
                </a:cxn>
                <a:cxn ang="0">
                  <a:pos x="21" y="45"/>
                </a:cxn>
                <a:cxn ang="0">
                  <a:pos x="23" y="51"/>
                </a:cxn>
                <a:cxn ang="0">
                  <a:pos x="24" y="52"/>
                </a:cxn>
                <a:cxn ang="0">
                  <a:pos x="32" y="52"/>
                </a:cxn>
                <a:cxn ang="0">
                  <a:pos x="33" y="50"/>
                </a:cxn>
                <a:cxn ang="0">
                  <a:pos x="35" y="44"/>
                </a:cxn>
                <a:cxn ang="0">
                  <a:pos x="40" y="48"/>
                </a:cxn>
                <a:cxn ang="0">
                  <a:pos x="46" y="43"/>
                </a:cxn>
                <a:cxn ang="0">
                  <a:pos x="46" y="41"/>
                </a:cxn>
                <a:cxn ang="0">
                  <a:pos x="43" y="35"/>
                </a:cxn>
                <a:cxn ang="0">
                  <a:pos x="50" y="36"/>
                </a:cxn>
                <a:cxn ang="0">
                  <a:pos x="52" y="29"/>
                </a:cxn>
                <a:cxn ang="0">
                  <a:pos x="33" y="28"/>
                </a:cxn>
                <a:cxn ang="0">
                  <a:pos x="19" y="25"/>
                </a:cxn>
                <a:cxn ang="0">
                  <a:pos x="33" y="28"/>
                </a:cxn>
              </a:cxnLst>
              <a:rect l="0" t="0" r="r" b="b"/>
              <a:pathLst>
                <a:path w="52" h="52">
                  <a:moveTo>
                    <a:pt x="52" y="27"/>
                  </a:moveTo>
                  <a:cubicBezTo>
                    <a:pt x="52" y="27"/>
                    <a:pt x="52" y="27"/>
                    <a:pt x="51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1" y="21"/>
                    <a:pt x="52" y="20"/>
                  </a:cubicBezTo>
                  <a:cubicBezTo>
                    <a:pt x="52" y="20"/>
                    <a:pt x="52" y="20"/>
                    <a:pt x="51" y="19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9" y="12"/>
                    <a:pt x="48" y="12"/>
                    <a:pt x="48" y="12"/>
                  </a:cubicBezTo>
                  <a:cubicBezTo>
                    <a:pt x="48" y="12"/>
                    <a:pt x="47" y="12"/>
                    <a:pt x="47" y="12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2"/>
                    <a:pt x="35" y="2"/>
                    <a:pt x="35" y="3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0"/>
                  </a:cubicBezTo>
                  <a:cubicBezTo>
                    <a:pt x="28" y="0"/>
                    <a:pt x="28" y="0"/>
                    <a:pt x="27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1"/>
                    <a:pt x="19" y="2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9"/>
                    <a:pt x="6" y="9"/>
                    <a:pt x="6" y="10"/>
                  </a:cubicBezTo>
                  <a:cubicBezTo>
                    <a:pt x="6" y="10"/>
                    <a:pt x="6" y="11"/>
                    <a:pt x="6" y="1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2" y="16"/>
                  </a:cubicBezTo>
                  <a:cubicBezTo>
                    <a:pt x="2" y="16"/>
                    <a:pt x="2" y="16"/>
                    <a:pt x="2" y="1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31"/>
                    <a:pt x="1" y="32"/>
                    <a:pt x="1" y="33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5" y="40"/>
                  </a:cubicBezTo>
                  <a:cubicBezTo>
                    <a:pt x="5" y="40"/>
                    <a:pt x="5" y="40"/>
                    <a:pt x="6" y="40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5"/>
                    <a:pt x="9" y="46"/>
                    <a:pt x="10" y="47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7" y="50"/>
                    <a:pt x="17" y="50"/>
                  </a:cubicBezTo>
                  <a:cubicBezTo>
                    <a:pt x="17" y="50"/>
                    <a:pt x="18" y="50"/>
                    <a:pt x="18" y="50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3" y="51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2" y="52"/>
                    <a:pt x="33" y="51"/>
                    <a:pt x="33" y="51"/>
                  </a:cubicBezTo>
                  <a:cubicBezTo>
                    <a:pt x="33" y="51"/>
                    <a:pt x="33" y="50"/>
                    <a:pt x="33" y="50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39" y="48"/>
                    <a:pt x="39" y="48"/>
                    <a:pt x="40" y="48"/>
                  </a:cubicBezTo>
                  <a:cubicBezTo>
                    <a:pt x="40" y="48"/>
                    <a:pt x="40" y="48"/>
                    <a:pt x="41" y="48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3"/>
                    <a:pt x="46" y="43"/>
                    <a:pt x="46" y="42"/>
                  </a:cubicBezTo>
                  <a:cubicBezTo>
                    <a:pt x="46" y="42"/>
                    <a:pt x="46" y="42"/>
                    <a:pt x="46" y="41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9" y="37"/>
                    <a:pt x="50" y="36"/>
                    <a:pt x="50" y="36"/>
                  </a:cubicBezTo>
                  <a:cubicBezTo>
                    <a:pt x="50" y="36"/>
                    <a:pt x="51" y="36"/>
                    <a:pt x="51" y="35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2" y="28"/>
                    <a:pt x="52" y="28"/>
                    <a:pt x="52" y="27"/>
                  </a:cubicBezTo>
                  <a:close/>
                  <a:moveTo>
                    <a:pt x="33" y="28"/>
                  </a:moveTo>
                  <a:cubicBezTo>
                    <a:pt x="32" y="31"/>
                    <a:pt x="28" y="34"/>
                    <a:pt x="25" y="33"/>
                  </a:cubicBezTo>
                  <a:cubicBezTo>
                    <a:pt x="21" y="32"/>
                    <a:pt x="18" y="28"/>
                    <a:pt x="19" y="25"/>
                  </a:cubicBezTo>
                  <a:cubicBezTo>
                    <a:pt x="20" y="21"/>
                    <a:pt x="24" y="18"/>
                    <a:pt x="28" y="19"/>
                  </a:cubicBezTo>
                  <a:cubicBezTo>
                    <a:pt x="32" y="20"/>
                    <a:pt x="34" y="24"/>
                    <a:pt x="33" y="2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pPr defTabSz="914400">
                <a:lnSpc>
                  <a:spcPct val="120000"/>
                </a:lnSpc>
                <a:defRPr/>
              </a:pPr>
              <a:endParaRPr lang="da-DK" sz="16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7" name="Freeform 27"/>
            <p:cNvSpPr>
              <a:spLocks noEditPoints="1"/>
            </p:cNvSpPr>
            <p:nvPr/>
          </p:nvSpPr>
          <p:spPr bwMode="auto">
            <a:xfrm>
              <a:off x="1226677" y="3382490"/>
              <a:ext cx="331852" cy="335324"/>
            </a:xfrm>
            <a:custGeom>
              <a:avLst/>
              <a:gdLst/>
              <a:ahLst/>
              <a:cxnLst>
                <a:cxn ang="0">
                  <a:pos x="33" y="29"/>
                </a:cxn>
                <a:cxn ang="0">
                  <a:pos x="31" y="24"/>
                </a:cxn>
                <a:cxn ang="0">
                  <a:pos x="36" y="25"/>
                </a:cxn>
                <a:cxn ang="0">
                  <a:pos x="37" y="20"/>
                </a:cxn>
                <a:cxn ang="0">
                  <a:pos x="36" y="18"/>
                </a:cxn>
                <a:cxn ang="0">
                  <a:pos x="32" y="16"/>
                </a:cxn>
                <a:cxn ang="0">
                  <a:pos x="37" y="14"/>
                </a:cxn>
                <a:cxn ang="0">
                  <a:pos x="35" y="9"/>
                </a:cxn>
                <a:cxn ang="0">
                  <a:pos x="30" y="10"/>
                </a:cxn>
                <a:cxn ang="0">
                  <a:pos x="31" y="5"/>
                </a:cxn>
                <a:cxn ang="0">
                  <a:pos x="30" y="4"/>
                </a:cxn>
                <a:cxn ang="0">
                  <a:pos x="24" y="2"/>
                </a:cxn>
                <a:cxn ang="0">
                  <a:pos x="21" y="5"/>
                </a:cxn>
                <a:cxn ang="0">
                  <a:pos x="19" y="0"/>
                </a:cxn>
                <a:cxn ang="0">
                  <a:pos x="14" y="1"/>
                </a:cxn>
                <a:cxn ang="0">
                  <a:pos x="14" y="5"/>
                </a:cxn>
                <a:cxn ang="0">
                  <a:pos x="10" y="3"/>
                </a:cxn>
                <a:cxn ang="0">
                  <a:pos x="8" y="3"/>
                </a:cxn>
                <a:cxn ang="0">
                  <a:pos x="4" y="7"/>
                </a:cxn>
                <a:cxn ang="0">
                  <a:pos x="7" y="11"/>
                </a:cxn>
                <a:cxn ang="0">
                  <a:pos x="3" y="11"/>
                </a:cxn>
                <a:cxn ang="0">
                  <a:pos x="0" y="17"/>
                </a:cxn>
                <a:cxn ang="0">
                  <a:pos x="1" y="18"/>
                </a:cxn>
                <a:cxn ang="0">
                  <a:pos x="5" y="20"/>
                </a:cxn>
                <a:cxn ang="0">
                  <a:pos x="1" y="23"/>
                </a:cxn>
                <a:cxn ang="0">
                  <a:pos x="4" y="28"/>
                </a:cxn>
                <a:cxn ang="0">
                  <a:pos x="8" y="27"/>
                </a:cxn>
                <a:cxn ang="0">
                  <a:pos x="7" y="31"/>
                </a:cxn>
                <a:cxn ang="0">
                  <a:pos x="7" y="33"/>
                </a:cxn>
                <a:cxn ang="0">
                  <a:pos x="12" y="35"/>
                </a:cxn>
                <a:cxn ang="0">
                  <a:pos x="13" y="35"/>
                </a:cxn>
                <a:cxn ang="0">
                  <a:pos x="17" y="32"/>
                </a:cxn>
                <a:cxn ang="0">
                  <a:pos x="17" y="37"/>
                </a:cxn>
                <a:cxn ang="0">
                  <a:pos x="23" y="36"/>
                </a:cxn>
                <a:cxn ang="0">
                  <a:pos x="24" y="35"/>
                </a:cxn>
                <a:cxn ang="0">
                  <a:pos x="25" y="31"/>
                </a:cxn>
                <a:cxn ang="0">
                  <a:pos x="28" y="34"/>
                </a:cxn>
                <a:cxn ang="0">
                  <a:pos x="33" y="30"/>
                </a:cxn>
                <a:cxn ang="0">
                  <a:pos x="22" y="22"/>
                </a:cxn>
                <a:cxn ang="0">
                  <a:pos x="15" y="15"/>
                </a:cxn>
                <a:cxn ang="0">
                  <a:pos x="22" y="22"/>
                </a:cxn>
              </a:cxnLst>
              <a:rect l="0" t="0" r="r" b="b"/>
              <a:pathLst>
                <a:path w="37" h="37">
                  <a:moveTo>
                    <a:pt x="33" y="29"/>
                  </a:moveTo>
                  <a:cubicBezTo>
                    <a:pt x="33" y="29"/>
                    <a:pt x="33" y="29"/>
                    <a:pt x="33" y="29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5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4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9"/>
                    <a:pt x="37" y="18"/>
                    <a:pt x="36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7" y="14"/>
                    <a:pt x="37" y="14"/>
                  </a:cubicBezTo>
                  <a:cubicBezTo>
                    <a:pt x="37" y="14"/>
                    <a:pt x="37" y="13"/>
                    <a:pt x="37" y="13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4" y="8"/>
                    <a:pt x="34" y="8"/>
                    <a:pt x="33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4"/>
                    <a:pt x="31" y="4"/>
                  </a:cubicBezTo>
                  <a:cubicBezTo>
                    <a:pt x="31" y="4"/>
                    <a:pt x="30" y="4"/>
                    <a:pt x="30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5" y="1"/>
                    <a:pt x="24" y="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20" y="0"/>
                    <a:pt x="1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9" y="3"/>
                    <a:pt x="9" y="3"/>
                  </a:cubicBezTo>
                  <a:cubicBezTo>
                    <a:pt x="9" y="3"/>
                    <a:pt x="9" y="3"/>
                    <a:pt x="8" y="3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7"/>
                    <a:pt x="4" y="7"/>
                  </a:cubicBezTo>
                  <a:cubicBezTo>
                    <a:pt x="4" y="7"/>
                    <a:pt x="4" y="8"/>
                    <a:pt x="5" y="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1"/>
                    <a:pt x="2" y="11"/>
                    <a:pt x="1" y="1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1" y="22"/>
                    <a:pt x="1" y="23"/>
                    <a:pt x="1" y="23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4" y="28"/>
                  </a:cubicBezTo>
                  <a:cubicBezTo>
                    <a:pt x="4" y="29"/>
                    <a:pt x="4" y="29"/>
                    <a:pt x="4" y="28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2"/>
                    <a:pt x="7" y="33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5"/>
                    <a:pt x="12" y="35"/>
                    <a:pt x="13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4" y="36"/>
                    <a:pt x="24" y="36"/>
                  </a:cubicBezTo>
                  <a:cubicBezTo>
                    <a:pt x="24" y="36"/>
                    <a:pt x="24" y="35"/>
                    <a:pt x="24" y="35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0"/>
                    <a:pt x="33" y="30"/>
                    <a:pt x="33" y="29"/>
                  </a:cubicBezTo>
                  <a:close/>
                  <a:moveTo>
                    <a:pt x="22" y="22"/>
                  </a:moveTo>
                  <a:cubicBezTo>
                    <a:pt x="20" y="24"/>
                    <a:pt x="17" y="24"/>
                    <a:pt x="15" y="22"/>
                  </a:cubicBezTo>
                  <a:cubicBezTo>
                    <a:pt x="13" y="20"/>
                    <a:pt x="13" y="16"/>
                    <a:pt x="15" y="15"/>
                  </a:cubicBezTo>
                  <a:cubicBezTo>
                    <a:pt x="17" y="13"/>
                    <a:pt x="21" y="13"/>
                    <a:pt x="23" y="15"/>
                  </a:cubicBezTo>
                  <a:cubicBezTo>
                    <a:pt x="24" y="17"/>
                    <a:pt x="24" y="20"/>
                    <a:pt x="22" y="2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pPr defTabSz="914400">
                <a:lnSpc>
                  <a:spcPct val="120000"/>
                </a:lnSpc>
                <a:defRPr/>
              </a:pPr>
              <a:endParaRPr lang="da-DK" sz="16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0" name="组合 18"/>
          <p:cNvGrpSpPr/>
          <p:nvPr/>
        </p:nvGrpSpPr>
        <p:grpSpPr bwMode="auto">
          <a:xfrm>
            <a:off x="998306" y="3701270"/>
            <a:ext cx="1746976" cy="913472"/>
            <a:chOff x="710462" y="4437112"/>
            <a:chExt cx="2054324" cy="1106750"/>
          </a:xfrm>
        </p:grpSpPr>
        <p:grpSp>
          <p:nvGrpSpPr>
            <p:cNvPr id="51" name="组合 19"/>
            <p:cNvGrpSpPr/>
            <p:nvPr/>
          </p:nvGrpSpPr>
          <p:grpSpPr bwMode="auto">
            <a:xfrm>
              <a:off x="710462" y="4437112"/>
              <a:ext cx="2054324" cy="1106750"/>
              <a:chOff x="717476" y="1291449"/>
              <a:chExt cx="2054324" cy="1106750"/>
            </a:xfrm>
          </p:grpSpPr>
          <p:sp>
            <p:nvSpPr>
              <p:cNvPr id="53" name="圆角矩形 52"/>
              <p:cNvSpPr/>
              <p:nvPr/>
            </p:nvSpPr>
            <p:spPr>
              <a:xfrm>
                <a:off x="717476" y="1291449"/>
                <a:ext cx="2054324" cy="1106750"/>
              </a:xfrm>
              <a:prstGeom prst="roundRect">
                <a:avLst>
                  <a:gd name="adj" fmla="val 10880"/>
                </a:avLst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lnSpc>
                    <a:spcPct val="120000"/>
                  </a:lnSpc>
                  <a:defRPr/>
                </a:pPr>
                <a:endParaRPr lang="zh-CN" altLang="en-US" sz="16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4" name="TextBox 22"/>
              <p:cNvSpPr txBox="1">
                <a:spLocks noChangeArrowheads="1"/>
              </p:cNvSpPr>
              <p:nvPr/>
            </p:nvSpPr>
            <p:spPr bwMode="auto">
              <a:xfrm>
                <a:off x="1403648" y="1609636"/>
                <a:ext cx="1224138" cy="4804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1pPr>
                <a:lvl2pPr marL="742950" indent="-28575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2pPr>
                <a:lvl3pPr marL="1143000" indent="-22860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4pPr>
                <a:lvl5pPr marL="2057400" indent="-22860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5pPr>
                <a:lvl6pPr marL="2514600" indent="-228600" defTabSz="96710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6pPr>
                <a:lvl7pPr marL="2971800" indent="-228600" defTabSz="96710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7pPr>
                <a:lvl8pPr marL="3429000" indent="-228600" defTabSz="96710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8pPr>
                <a:lvl9pPr marL="3886200" indent="-228600" defTabSz="96710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zh-CN" altLang="en-US" sz="1800" b="1" dirty="0" smtClean="0">
                    <a:solidFill>
                      <a:schemeClr val="bg1"/>
                    </a:solidFill>
                    <a:latin typeface="微软雅黑" pitchFamily="34" charset="-122"/>
                  </a:rPr>
                  <a:t>第三代</a:t>
                </a:r>
                <a:endParaRPr lang="zh-CN" altLang="en-US" sz="1800" b="1" dirty="0">
                  <a:solidFill>
                    <a:schemeClr val="bg1"/>
                  </a:solidFill>
                  <a:latin typeface="微软雅黑" pitchFamily="34" charset="-122"/>
                </a:endParaRPr>
              </a:p>
            </p:txBody>
          </p:sp>
        </p:grpSp>
        <p:sp>
          <p:nvSpPr>
            <p:cNvPr id="52" name="Freeform 41"/>
            <p:cNvSpPr>
              <a:spLocks noEditPoints="1"/>
            </p:cNvSpPr>
            <p:nvPr/>
          </p:nvSpPr>
          <p:spPr bwMode="auto">
            <a:xfrm>
              <a:off x="828102" y="4743118"/>
              <a:ext cx="614541" cy="494739"/>
            </a:xfrm>
            <a:custGeom>
              <a:avLst/>
              <a:gdLst>
                <a:gd name="T0" fmla="*/ 1176335871 w 72"/>
                <a:gd name="T1" fmla="*/ 232073966 h 58"/>
                <a:gd name="T2" fmla="*/ 2147483647 w 72"/>
                <a:gd name="T3" fmla="*/ 232073966 h 58"/>
                <a:gd name="T4" fmla="*/ 2147483647 w 72"/>
                <a:gd name="T5" fmla="*/ 510570880 h 58"/>
                <a:gd name="T6" fmla="*/ 2147483647 w 72"/>
                <a:gd name="T7" fmla="*/ 510570880 h 58"/>
                <a:gd name="T8" fmla="*/ 2147483647 w 72"/>
                <a:gd name="T9" fmla="*/ 185664591 h 58"/>
                <a:gd name="T10" fmla="*/ 2147483647 w 72"/>
                <a:gd name="T11" fmla="*/ 0 h 58"/>
                <a:gd name="T12" fmla="*/ 1129279435 w 72"/>
                <a:gd name="T13" fmla="*/ 0 h 58"/>
                <a:gd name="T14" fmla="*/ 941067411 w 72"/>
                <a:gd name="T15" fmla="*/ 185664591 h 58"/>
                <a:gd name="T16" fmla="*/ 941067411 w 72"/>
                <a:gd name="T17" fmla="*/ 510570880 h 58"/>
                <a:gd name="T18" fmla="*/ 1176335871 w 72"/>
                <a:gd name="T19" fmla="*/ 510570880 h 58"/>
                <a:gd name="T20" fmla="*/ 1176335871 w 72"/>
                <a:gd name="T21" fmla="*/ 232073966 h 58"/>
                <a:gd name="T22" fmla="*/ 0 w 72"/>
                <a:gd name="T23" fmla="*/ 881893143 h 58"/>
                <a:gd name="T24" fmla="*/ 0 w 72"/>
                <a:gd name="T25" fmla="*/ 2147483647 h 58"/>
                <a:gd name="T26" fmla="*/ 235268568 w 72"/>
                <a:gd name="T27" fmla="*/ 2147483647 h 58"/>
                <a:gd name="T28" fmla="*/ 470530276 w 72"/>
                <a:gd name="T29" fmla="*/ 2147483647 h 58"/>
                <a:gd name="T30" fmla="*/ 470530276 w 72"/>
                <a:gd name="T31" fmla="*/ 649812471 h 58"/>
                <a:gd name="T32" fmla="*/ 235268568 w 72"/>
                <a:gd name="T33" fmla="*/ 649812471 h 58"/>
                <a:gd name="T34" fmla="*/ 0 w 72"/>
                <a:gd name="T35" fmla="*/ 881893143 h 58"/>
                <a:gd name="T36" fmla="*/ 658749160 w 72"/>
                <a:gd name="T37" fmla="*/ 2147483647 h 58"/>
                <a:gd name="T38" fmla="*/ 2147483647 w 72"/>
                <a:gd name="T39" fmla="*/ 2147483647 h 58"/>
                <a:gd name="T40" fmla="*/ 2147483647 w 72"/>
                <a:gd name="T41" fmla="*/ 649812471 h 58"/>
                <a:gd name="T42" fmla="*/ 658749160 w 72"/>
                <a:gd name="T43" fmla="*/ 649812471 h 58"/>
                <a:gd name="T44" fmla="*/ 658749160 w 72"/>
                <a:gd name="T45" fmla="*/ 2147483647 h 58"/>
                <a:gd name="T46" fmla="*/ 2147483647 w 72"/>
                <a:gd name="T47" fmla="*/ 649812471 h 58"/>
                <a:gd name="T48" fmla="*/ 2147483647 w 72"/>
                <a:gd name="T49" fmla="*/ 649812471 h 58"/>
                <a:gd name="T50" fmla="*/ 2147483647 w 72"/>
                <a:gd name="T51" fmla="*/ 2147483647 h 58"/>
                <a:gd name="T52" fmla="*/ 2147483647 w 72"/>
                <a:gd name="T53" fmla="*/ 2147483647 h 58"/>
                <a:gd name="T54" fmla="*/ 2147483647 w 72"/>
                <a:gd name="T55" fmla="*/ 2147483647 h 58"/>
                <a:gd name="T56" fmla="*/ 2147483647 w 72"/>
                <a:gd name="T57" fmla="*/ 881893143 h 58"/>
                <a:gd name="T58" fmla="*/ 2147483647 w 72"/>
                <a:gd name="T59" fmla="*/ 649812471 h 5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2"/>
                <a:gd name="T91" fmla="*/ 0 h 58"/>
                <a:gd name="T92" fmla="*/ 72 w 72"/>
                <a:gd name="T93" fmla="*/ 58 h 5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2" h="58">
                  <a:moveTo>
                    <a:pt x="25" y="5"/>
                  </a:moveTo>
                  <a:cubicBezTo>
                    <a:pt x="48" y="5"/>
                    <a:pt x="48" y="5"/>
                    <a:pt x="48" y="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2"/>
                    <a:pt x="51" y="0"/>
                    <a:pt x="4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20" y="2"/>
                    <a:pt x="20" y="4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5" y="11"/>
                    <a:pt x="25" y="11"/>
                    <a:pt x="25" y="11"/>
                  </a:cubicBezTo>
                  <a:lnTo>
                    <a:pt x="25" y="5"/>
                  </a:lnTo>
                  <a:close/>
                  <a:moveTo>
                    <a:pt x="0" y="19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56"/>
                    <a:pt x="3" y="58"/>
                    <a:pt x="5" y="58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0" y="16"/>
                    <a:pt x="0" y="19"/>
                  </a:cubicBezTo>
                  <a:close/>
                  <a:moveTo>
                    <a:pt x="14" y="58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59" y="14"/>
                    <a:pt x="59" y="14"/>
                    <a:pt x="59" y="14"/>
                  </a:cubicBezTo>
                  <a:cubicBezTo>
                    <a:pt x="14" y="14"/>
                    <a:pt x="14" y="14"/>
                    <a:pt x="14" y="14"/>
                  </a:cubicBezTo>
                  <a:lnTo>
                    <a:pt x="14" y="58"/>
                  </a:lnTo>
                  <a:close/>
                  <a:moveTo>
                    <a:pt x="67" y="14"/>
                  </a:moveTo>
                  <a:cubicBezTo>
                    <a:pt x="63" y="14"/>
                    <a:pt x="63" y="14"/>
                    <a:pt x="63" y="14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70" y="58"/>
                    <a:pt x="72" y="56"/>
                    <a:pt x="72" y="53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2" y="16"/>
                    <a:pt x="70" y="14"/>
                    <a:pt x="67" y="1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pPr defTabSz="914400">
                <a:lnSpc>
                  <a:spcPct val="120000"/>
                </a:lnSpc>
                <a:defRPr/>
              </a:pPr>
              <a:endParaRPr lang="en-US" sz="16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39" grpId="0"/>
      <p:bldP spid="40" grpId="0" bldLvl="0" animBg="1"/>
      <p:bldP spid="41" grpId="0"/>
      <p:bldP spid="42" grpId="0" bldLvl="0" animBg="1"/>
      <p:bldP spid="4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三代中学历史名师的成长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Rectangle 5"/>
          <p:cNvSpPr txBox="1">
            <a:spLocks noChangeArrowheads="1"/>
          </p:cNvSpPr>
          <p:nvPr/>
        </p:nvSpPr>
        <p:spPr bwMode="auto">
          <a:xfrm>
            <a:off x="672380" y="1240396"/>
            <a:ext cx="4032448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CN" altLang="zh-CN" sz="2000" dirty="0" smtClean="0">
                <a:latin typeface="微软雅黑" pitchFamily="34" charset="-122"/>
                <a:ea typeface="微软雅黑" pitchFamily="34" charset="-122"/>
              </a:rPr>
              <a:t>自然</a:t>
            </a:r>
            <a:r>
              <a:rPr lang="zh-CN" altLang="zh-CN" sz="2000" dirty="0">
                <a:latin typeface="微软雅黑" pitchFamily="34" charset="-122"/>
                <a:ea typeface="微软雅黑" pitchFamily="34" charset="-122"/>
              </a:rPr>
              <a:t>学科尤其逻辑性很强的数学学科，可以采取渗透发现式学习，但是历史学科如果学生没有一定的历史知识，就不可能发现什么东西。因此，</a:t>
            </a:r>
            <a:r>
              <a:rPr lang="zh-CN" altLang="zh-CN" sz="2000" b="1" dirty="0">
                <a:latin typeface="微软雅黑" pitchFamily="34" charset="-122"/>
                <a:ea typeface="微软雅黑" pitchFamily="34" charset="-122"/>
              </a:rPr>
              <a:t>历史课一定要讲</a:t>
            </a:r>
            <a:r>
              <a:rPr lang="zh-CN" altLang="zh-CN" sz="2000" dirty="0">
                <a:latin typeface="微软雅黑" pitchFamily="34" charset="-122"/>
                <a:ea typeface="微软雅黑" pitchFamily="34" charset="-122"/>
              </a:rPr>
              <a:t>，学生发现和思考问题的能力应该在老师讲课的过程中体现出来。讲课讲到一定程度，再进行一些有质量有层次的活动。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zh-CN" sz="2000" dirty="0">
              <a:latin typeface="微软雅黑" pitchFamily="34" charset="-122"/>
              <a:ea typeface="微软雅黑" pitchFamily="34" charset="-122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zh-CN" altLang="zh-CN" sz="2400" dirty="0">
              <a:ea typeface="宋体" pitchFamily="2" charset="-122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2400" dirty="0">
                <a:ea typeface="宋体" pitchFamily="2" charset="-122"/>
              </a:rPr>
              <a:t>         </a:t>
            </a:r>
            <a:endParaRPr lang="en-US" altLang="zh-CN" sz="2200" b="0" dirty="0">
              <a:solidFill>
                <a:srgbClr val="40404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5" name="Picture 2" descr="D:\我的文档\图片收藏\t01b0ce03f6fe3fadf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5573" y="1240396"/>
            <a:ext cx="3637679" cy="262829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658742" y="4165814"/>
            <a:ext cx="81120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2000" dirty="0">
                <a:ea typeface="宋体" pitchFamily="2" charset="-122"/>
              </a:rPr>
              <a:t>李晓风，北京中国人大附中历史特级教师，教授级教学</a:t>
            </a:r>
            <a:r>
              <a:rPr lang="zh-CN" altLang="en-US" sz="2000" dirty="0" smtClean="0">
                <a:ea typeface="宋体" pitchFamily="2" charset="-122"/>
              </a:rPr>
              <a:t>专家。代表作</a:t>
            </a:r>
            <a:r>
              <a:rPr lang="en-US" altLang="zh-CN" sz="2000" dirty="0" smtClean="0">
                <a:ea typeface="宋体" pitchFamily="2" charset="-122"/>
              </a:rPr>
              <a:t>《</a:t>
            </a:r>
            <a:r>
              <a:rPr lang="zh-CN" altLang="en-US" sz="2000" dirty="0" smtClean="0">
                <a:ea typeface="宋体" pitchFamily="2" charset="-122"/>
              </a:rPr>
              <a:t>历史学习方略</a:t>
            </a:r>
            <a:r>
              <a:rPr lang="en-US" altLang="zh-CN" sz="2000" dirty="0" smtClean="0">
                <a:ea typeface="宋体" pitchFamily="2" charset="-122"/>
              </a:rPr>
              <a:t>》</a:t>
            </a:r>
            <a:r>
              <a:rPr lang="zh-CN" altLang="en-US" sz="2000" dirty="0" smtClean="0">
                <a:ea typeface="宋体" pitchFamily="2" charset="-122"/>
              </a:rPr>
              <a:t>、</a:t>
            </a:r>
            <a:r>
              <a:rPr lang="en-US" altLang="zh-CN" sz="2000" dirty="0" smtClean="0">
                <a:ea typeface="宋体" pitchFamily="2" charset="-122"/>
              </a:rPr>
              <a:t>《</a:t>
            </a:r>
            <a:r>
              <a:rPr lang="zh-CN" altLang="en-US" sz="2000" dirty="0" smtClean="0">
                <a:ea typeface="宋体" pitchFamily="2" charset="-122"/>
              </a:rPr>
              <a:t>历史研究的逻辑</a:t>
            </a:r>
            <a:r>
              <a:rPr lang="en-US" altLang="zh-CN" sz="2000" dirty="0" smtClean="0">
                <a:ea typeface="宋体" pitchFamily="2" charset="-122"/>
              </a:rPr>
              <a:t>》</a:t>
            </a:r>
            <a:r>
              <a:rPr lang="zh-CN" altLang="en-US" sz="2000" dirty="0" smtClean="0">
                <a:ea typeface="宋体" pitchFamily="2" charset="-122"/>
              </a:rPr>
              <a:t>，担任初高中历史教材的编订。</a:t>
            </a:r>
            <a:endParaRPr lang="zh-CN" altLang="en-US" sz="2000" b="0" dirty="0">
              <a:ea typeface="宋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三代中学历史名师的成长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755576" y="4147914"/>
            <a:ext cx="78240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zh-CN" altLang="en-US" sz="2000" dirty="0"/>
              <a:t>李惠军，上海晋元高级中学历史特级教师，著有</a:t>
            </a:r>
            <a:r>
              <a:rPr lang="en-US" altLang="zh-CN" sz="2000" dirty="0"/>
              <a:t>《</a:t>
            </a:r>
            <a:r>
              <a:rPr lang="zh-CN" altLang="en-US" sz="2000" dirty="0"/>
              <a:t>笃学行思录</a:t>
            </a:r>
            <a:r>
              <a:rPr lang="en-US" altLang="zh-CN" sz="2000" dirty="0"/>
              <a:t>》</a:t>
            </a:r>
            <a:r>
              <a:rPr lang="zh-CN" altLang="en-US" sz="2000" dirty="0"/>
              <a:t>等</a:t>
            </a:r>
            <a:r>
              <a:rPr lang="zh-CN" altLang="en-US" sz="2000" dirty="0" smtClean="0"/>
              <a:t>，对于海派历史教学有传承再造之功，对</a:t>
            </a:r>
            <a:r>
              <a:rPr lang="zh-CN" altLang="en-US" sz="2000" dirty="0"/>
              <a:t>国内一线历史教学影响很大。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345737"/>
            <a:ext cx="3583000" cy="2379852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4540887" y="1357850"/>
            <a:ext cx="3960948" cy="2456383"/>
          </a:xfrm>
        </p:spPr>
        <p:txBody>
          <a:bodyPr>
            <a:norm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   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历史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老师要寻找自己与浩瀚历史长河的关系，要在历史中寻找合乎自身生命结构的底蕴，寻找那些与自己有缘的灵魂。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与历史对话，与历史共鸣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，在自身与历史的对话中形成自己独特的历史语境与历史情怀。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锻造专业素质 做一个技艺精湛的教师</a:t>
            </a:r>
            <a:endParaRPr lang="en-US" alt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ltGray">
          <a:xfrm>
            <a:off x="644587" y="1389175"/>
            <a:ext cx="3672795" cy="127089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legacyPerspectiveBottom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  <a:contourClr>
              <a:schemeClr val="accent2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zh-CN" altLang="en-US" smtClean="0">
              <a:ea typeface="宋体" pitchFamily="2" charset="-122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2567923" y="1611372"/>
            <a:ext cx="12274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FF0066"/>
              </a:buClr>
              <a:buSzPct val="75000"/>
            </a:pPr>
            <a:r>
              <a:rPr lang="zh-CN" altLang="en-US" sz="2400" b="1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观</a:t>
            </a:r>
            <a:r>
              <a:rPr lang="zh-CN" altLang="en-US" sz="2400" b="1" dirty="0" smtClean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课</a:t>
            </a:r>
            <a:endParaRPr lang="en-US" altLang="zh-CN" sz="2400" b="1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buClr>
                <a:srgbClr val="FF0066"/>
              </a:buClr>
              <a:buSzPct val="75000"/>
            </a:pPr>
            <a:r>
              <a:rPr lang="zh-CN" altLang="en-US" sz="2400" b="1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反思</a:t>
            </a:r>
            <a:endParaRPr lang="en-US" altLang="zh-CN" sz="2400" b="1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gray">
          <a:xfrm>
            <a:off x="4680013" y="1384412"/>
            <a:ext cx="3806874" cy="127089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  <a:scene3d>
            <a:camera prst="legacyPerspectiveBottomLef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  <a:contourClr>
              <a:schemeClr val="folHlink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zh-CN" altLang="en-US" smtClean="0">
              <a:ea typeface="宋体" pitchFamily="2" charset="-122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5123748" y="1582467"/>
            <a:ext cx="12258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FF0066"/>
              </a:buClr>
              <a:buSzPct val="75000"/>
            </a:pPr>
            <a:r>
              <a:rPr lang="zh-CN" altLang="en-US" sz="2400" b="1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演练</a:t>
            </a:r>
            <a:endParaRPr lang="en-US" altLang="zh-CN" sz="2400" b="1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buClr>
                <a:srgbClr val="FF0066"/>
              </a:buClr>
              <a:buSzPct val="75000"/>
            </a:pPr>
            <a:r>
              <a:rPr lang="zh-CN" altLang="en-US" sz="2400" b="1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展示</a:t>
            </a:r>
            <a:endParaRPr lang="en-US" altLang="zh-CN" sz="2400" b="1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gray">
          <a:xfrm>
            <a:off x="642999" y="3324337"/>
            <a:ext cx="3672796" cy="127089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  <a:scene3d>
            <a:camera prst="legacyPerspectiv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zh-CN" altLang="en-US" smtClean="0">
              <a:ea typeface="宋体" pitchFamily="2" charset="-122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2552762" y="3508487"/>
            <a:ext cx="12258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FF0066"/>
              </a:buClr>
              <a:buSzPct val="75000"/>
            </a:pPr>
            <a:r>
              <a:rPr lang="zh-CN" altLang="en-US" sz="2400" b="1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阅读</a:t>
            </a:r>
            <a:endParaRPr lang="en-US" altLang="zh-CN" sz="2400" b="1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buClr>
                <a:srgbClr val="FF0066"/>
              </a:buClr>
              <a:buSzPct val="75000"/>
            </a:pPr>
            <a:r>
              <a:rPr lang="zh-CN" altLang="en-US" sz="2400" b="1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积淀</a:t>
            </a:r>
            <a:endParaRPr lang="en-US" altLang="zh-CN" sz="2400" b="1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gray">
          <a:xfrm>
            <a:off x="4684773" y="3325925"/>
            <a:ext cx="3811663" cy="12628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legacyPerspectiveTopLef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zh-CN" altLang="en-US" smtClean="0">
              <a:ea typeface="宋体" pitchFamily="2" charset="-122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5186652" y="3475737"/>
            <a:ext cx="12274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FF0066"/>
              </a:buClr>
              <a:buSzPct val="75000"/>
            </a:pPr>
            <a:r>
              <a:rPr lang="zh-CN" altLang="en-US" sz="2400" b="1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专业</a:t>
            </a:r>
            <a:endParaRPr lang="en-US" altLang="zh-CN" sz="2400" b="1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buClr>
                <a:srgbClr val="FF0066"/>
              </a:buClr>
              <a:buSzPct val="75000"/>
            </a:pPr>
            <a:r>
              <a:rPr lang="zh-CN" altLang="en-US" sz="2400" b="1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研修</a:t>
            </a:r>
            <a:endParaRPr lang="en-US" altLang="zh-CN" sz="2400" b="1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769950" y="3508322"/>
            <a:ext cx="20446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400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阅读是教师成长的核心要素</a:t>
            </a:r>
            <a:endParaRPr lang="en-US" altLang="zh-CN" sz="2400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625124" y="1611207"/>
            <a:ext cx="22745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en-US" sz="2400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课堂是教师成长的主要阵地</a:t>
            </a:r>
            <a:endParaRPr lang="en-US" altLang="zh-CN" sz="2400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6240718" y="1604361"/>
            <a:ext cx="22107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400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展示是教师成长的重要捷径</a:t>
            </a:r>
            <a:endParaRPr lang="en-US" altLang="zh-CN" sz="2400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6280622" y="3490297"/>
            <a:ext cx="21707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400" dirty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</a:rPr>
              <a:t>研修是教师成长的必由之路</a:t>
            </a:r>
            <a:endParaRPr lang="en-US" altLang="zh-CN" sz="2400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9" name="Group 33"/>
          <p:cNvGrpSpPr/>
          <p:nvPr/>
        </p:nvGrpSpPr>
        <p:grpSpPr bwMode="auto">
          <a:xfrm>
            <a:off x="3616387" y="2352787"/>
            <a:ext cx="1669597" cy="1363496"/>
            <a:chOff x="2457" y="2000"/>
            <a:chExt cx="901" cy="888"/>
          </a:xfrm>
        </p:grpSpPr>
        <p:pic>
          <p:nvPicPr>
            <p:cNvPr id="30" name="Picture 34" descr="circuler_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7" y="2000"/>
              <a:ext cx="901" cy="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Oval 35"/>
            <p:cNvSpPr>
              <a:spLocks noChangeArrowheads="1"/>
            </p:cNvSpPr>
            <p:nvPr/>
          </p:nvSpPr>
          <p:spPr bwMode="gray">
            <a:xfrm>
              <a:off x="2457" y="2000"/>
              <a:ext cx="895" cy="888"/>
            </a:xfrm>
            <a:prstGeom prst="ellipse">
              <a:avLst/>
            </a:prstGeom>
            <a:gradFill rotWithShape="1">
              <a:gsLst>
                <a:gs pos="0">
                  <a:srgbClr val="FFFF99">
                    <a:gamma/>
                    <a:shade val="26275"/>
                    <a:invGamma/>
                    <a:alpha val="89999"/>
                  </a:srgbClr>
                </a:gs>
                <a:gs pos="50000">
                  <a:srgbClr val="FFFF99">
                    <a:alpha val="45000"/>
                  </a:srgbClr>
                </a:gs>
                <a:gs pos="100000">
                  <a:srgbClr val="FFFF99">
                    <a:gamma/>
                    <a:shade val="26275"/>
                    <a:invGamma/>
                    <a:alpha val="89999"/>
                  </a:srgbClr>
                </a:gs>
              </a:gsLst>
              <a:lin ang="5400000" scaled="1"/>
            </a:gradFill>
            <a:ln w="57150" algn="ctr">
              <a:solidFill>
                <a:srgbClr val="F8F8F8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zh-CN" altLang="en-US" smtClean="0">
                <a:ea typeface="宋体" pitchFamily="2" charset="-122"/>
              </a:endParaRPr>
            </a:p>
          </p:txBody>
        </p:sp>
        <p:sp>
          <p:nvSpPr>
            <p:cNvPr id="32" name="Freeform 36"/>
            <p:cNvSpPr>
              <a:spLocks noChangeArrowheads="1"/>
            </p:cNvSpPr>
            <p:nvPr/>
          </p:nvSpPr>
          <p:spPr bwMode="auto">
            <a:xfrm>
              <a:off x="2550" y="2018"/>
              <a:ext cx="703" cy="308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759 w 1321"/>
                <a:gd name="T85" fmla="*/ 6 h 712"/>
                <a:gd name="T86" fmla="*/ 847 w 1321"/>
                <a:gd name="T87" fmla="*/ 23 h 712"/>
                <a:gd name="T88" fmla="*/ 932 w 1321"/>
                <a:gd name="T89" fmla="*/ 53 h 712"/>
                <a:gd name="T90" fmla="*/ 1010 w 1321"/>
                <a:gd name="T91" fmla="*/ 90 h 712"/>
                <a:gd name="T92" fmla="*/ 1082 w 1321"/>
                <a:gd name="T93" fmla="*/ 137 h 712"/>
                <a:gd name="T94" fmla="*/ 1149 w 1321"/>
                <a:gd name="T95" fmla="*/ 194 h 712"/>
                <a:gd name="T96" fmla="*/ 1208 w 1321"/>
                <a:gd name="T97" fmla="*/ 256 h 712"/>
                <a:gd name="T98" fmla="*/ 1258 w 1321"/>
                <a:gd name="T99" fmla="*/ 325 h 712"/>
                <a:gd name="T100" fmla="*/ 1301 w 1321"/>
                <a:gd name="T101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E2E1B7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>
                <a:ea typeface="宋体" pitchFamily="2" charset="-122"/>
              </a:endParaRPr>
            </a:p>
          </p:txBody>
        </p:sp>
        <p:grpSp>
          <p:nvGrpSpPr>
            <p:cNvPr id="33" name="Group 37"/>
            <p:cNvGrpSpPr/>
            <p:nvPr/>
          </p:nvGrpSpPr>
          <p:grpSpPr bwMode="auto">
            <a:xfrm rot="-1297425" flipH="1" flipV="1">
              <a:off x="2525" y="2693"/>
              <a:ext cx="781" cy="188"/>
              <a:chOff x="2532" y="1051"/>
              <a:chExt cx="893" cy="246"/>
            </a:xfrm>
          </p:grpSpPr>
          <p:grpSp>
            <p:nvGrpSpPr>
              <p:cNvPr id="34" name="Group 38"/>
              <p:cNvGrpSpPr/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40" name="AutoShape 39"/>
                <p:cNvSpPr>
                  <a:spLocks noChangeArrowheads="1"/>
                </p:cNvSpPr>
                <p:nvPr/>
              </p:nvSpPr>
              <p:spPr bwMode="auto">
                <a:xfrm rot="5263130">
                  <a:off x="1858" y="2273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41" name="AutoShape 40"/>
                <p:cNvSpPr>
                  <a:spLocks noChangeArrowheads="1"/>
                </p:cNvSpPr>
                <p:nvPr/>
              </p:nvSpPr>
              <p:spPr bwMode="auto">
                <a:xfrm rot="6078281">
                  <a:off x="1994" y="2273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42" name="AutoShape 41"/>
                <p:cNvSpPr>
                  <a:spLocks noChangeArrowheads="1"/>
                </p:cNvSpPr>
                <p:nvPr/>
              </p:nvSpPr>
              <p:spPr bwMode="auto">
                <a:xfrm rot="6373927">
                  <a:off x="2070" y="2295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43" name="AutoShape 42"/>
                <p:cNvSpPr>
                  <a:spLocks noChangeArrowheads="1"/>
                </p:cNvSpPr>
                <p:nvPr/>
              </p:nvSpPr>
              <p:spPr bwMode="auto">
                <a:xfrm rot="6906312">
                  <a:off x="2160" y="2325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</p:grpSp>
          <p:grpSp>
            <p:nvGrpSpPr>
              <p:cNvPr id="35" name="Group 43"/>
              <p:cNvGrpSpPr/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36" name="AutoShape 44"/>
                <p:cNvSpPr>
                  <a:spLocks noChangeArrowheads="1"/>
                </p:cNvSpPr>
                <p:nvPr/>
              </p:nvSpPr>
              <p:spPr bwMode="auto">
                <a:xfrm rot="5263130">
                  <a:off x="1858" y="2273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37" name="AutoShape 45"/>
                <p:cNvSpPr>
                  <a:spLocks noChangeArrowheads="1"/>
                </p:cNvSpPr>
                <p:nvPr/>
              </p:nvSpPr>
              <p:spPr bwMode="auto">
                <a:xfrm rot="6078281">
                  <a:off x="1994" y="2273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38" name="AutoShape 46"/>
                <p:cNvSpPr>
                  <a:spLocks noChangeArrowheads="1"/>
                </p:cNvSpPr>
                <p:nvPr/>
              </p:nvSpPr>
              <p:spPr bwMode="auto">
                <a:xfrm rot="6373927">
                  <a:off x="2070" y="2295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39" name="AutoShape 47"/>
                <p:cNvSpPr>
                  <a:spLocks noChangeArrowheads="1"/>
                </p:cNvSpPr>
                <p:nvPr/>
              </p:nvSpPr>
              <p:spPr bwMode="auto">
                <a:xfrm rot="6906312">
                  <a:off x="2160" y="2325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</p:grpSp>
        </p:grpSp>
      </p:grpSp>
      <p:sp>
        <p:nvSpPr>
          <p:cNvPr id="44" name="Text Box 48"/>
          <p:cNvSpPr txBox="1">
            <a:spLocks noChangeArrowheads="1"/>
          </p:cNvSpPr>
          <p:nvPr/>
        </p:nvSpPr>
        <p:spPr bwMode="gray">
          <a:xfrm>
            <a:off x="3811488" y="2532196"/>
            <a:ext cx="129609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zh-CN" altLang="en-US" sz="28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成长</a:t>
            </a:r>
            <a:endParaRPr lang="en-US" altLang="zh-CN" sz="2800" dirty="0" smtClean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ctr" eaLnBrk="0" hangingPunct="0">
              <a:defRPr/>
            </a:pPr>
            <a:r>
              <a:rPr lang="zh-CN" altLang="en-US" sz="28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之路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5088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8" name="矩形 7"/>
          <p:cNvSpPr/>
          <p:nvPr/>
        </p:nvSpPr>
        <p:spPr>
          <a:xfrm>
            <a:off x="2771803" y="1888311"/>
            <a:ext cx="4448753" cy="524108"/>
          </a:xfrm>
          <a:custGeom>
            <a:avLst/>
            <a:gdLst>
              <a:gd name="connsiteX0" fmla="*/ 0 w 4176464"/>
              <a:gd name="connsiteY0" fmla="*/ 0 h 620759"/>
              <a:gd name="connsiteX1" fmla="*/ 4176464 w 4176464"/>
              <a:gd name="connsiteY1" fmla="*/ 0 h 620759"/>
              <a:gd name="connsiteX2" fmla="*/ 4176464 w 4176464"/>
              <a:gd name="connsiteY2" fmla="*/ 620759 h 620759"/>
              <a:gd name="connsiteX3" fmla="*/ 0 w 4176464"/>
              <a:gd name="connsiteY3" fmla="*/ 620759 h 620759"/>
              <a:gd name="connsiteX4" fmla="*/ 0 w 4176464"/>
              <a:gd name="connsiteY4" fmla="*/ 0 h 620759"/>
              <a:gd name="connsiteX0-1" fmla="*/ 8404 w 4184868"/>
              <a:gd name="connsiteY0-2" fmla="*/ 0 h 620759"/>
              <a:gd name="connsiteX1-3" fmla="*/ 4184868 w 4184868"/>
              <a:gd name="connsiteY1-4" fmla="*/ 0 h 620759"/>
              <a:gd name="connsiteX2-5" fmla="*/ 4184868 w 4184868"/>
              <a:gd name="connsiteY2-6" fmla="*/ 620759 h 620759"/>
              <a:gd name="connsiteX3-7" fmla="*/ 8404 w 4184868"/>
              <a:gd name="connsiteY3-8" fmla="*/ 620759 h 620759"/>
              <a:gd name="connsiteX4-9" fmla="*/ 0 w 4184868"/>
              <a:gd name="connsiteY4-10" fmla="*/ 287258 h 620759"/>
              <a:gd name="connsiteX5" fmla="*/ 8404 w 4184868"/>
              <a:gd name="connsiteY5" fmla="*/ 0 h 620759"/>
              <a:gd name="connsiteX0-11" fmla="*/ 0 w 4176464"/>
              <a:gd name="connsiteY0-12" fmla="*/ 0 h 620759"/>
              <a:gd name="connsiteX1-13" fmla="*/ 4176464 w 4176464"/>
              <a:gd name="connsiteY1-14" fmla="*/ 0 h 620759"/>
              <a:gd name="connsiteX2-15" fmla="*/ 4176464 w 4176464"/>
              <a:gd name="connsiteY2-16" fmla="*/ 620759 h 620759"/>
              <a:gd name="connsiteX3-17" fmla="*/ 0 w 4176464"/>
              <a:gd name="connsiteY3-18" fmla="*/ 620759 h 620759"/>
              <a:gd name="connsiteX4-19" fmla="*/ 189716 w 4176464"/>
              <a:gd name="connsiteY4-20" fmla="*/ 287258 h 620759"/>
              <a:gd name="connsiteX5-21" fmla="*/ 0 w 4176464"/>
              <a:gd name="connsiteY5-22" fmla="*/ 0 h 620759"/>
              <a:gd name="connsiteX0-23" fmla="*/ 0 w 4176464"/>
              <a:gd name="connsiteY0-24" fmla="*/ 0 h 620759"/>
              <a:gd name="connsiteX1-25" fmla="*/ 4176464 w 4176464"/>
              <a:gd name="connsiteY1-26" fmla="*/ 0 h 620759"/>
              <a:gd name="connsiteX2-27" fmla="*/ 4176464 w 4176464"/>
              <a:gd name="connsiteY2-28" fmla="*/ 620759 h 620759"/>
              <a:gd name="connsiteX3-29" fmla="*/ 0 w 4176464"/>
              <a:gd name="connsiteY3-30" fmla="*/ 620759 h 620759"/>
              <a:gd name="connsiteX4-31" fmla="*/ 161141 w 4176464"/>
              <a:gd name="connsiteY4-32" fmla="*/ 306308 h 620759"/>
              <a:gd name="connsiteX5-33" fmla="*/ 0 w 4176464"/>
              <a:gd name="connsiteY5-34" fmla="*/ 0 h 620759"/>
              <a:gd name="connsiteX0-35" fmla="*/ 0 w 4176464"/>
              <a:gd name="connsiteY0-36" fmla="*/ 0 h 620759"/>
              <a:gd name="connsiteX1-37" fmla="*/ 4176464 w 4176464"/>
              <a:gd name="connsiteY1-38" fmla="*/ 0 h 620759"/>
              <a:gd name="connsiteX2-39" fmla="*/ 4176464 w 4176464"/>
              <a:gd name="connsiteY2-40" fmla="*/ 620759 h 620759"/>
              <a:gd name="connsiteX3-41" fmla="*/ 0 w 4176464"/>
              <a:gd name="connsiteY3-42" fmla="*/ 620759 h 620759"/>
              <a:gd name="connsiteX4-43" fmla="*/ 122392 w 4176464"/>
              <a:gd name="connsiteY4-44" fmla="*/ 306307 h 620759"/>
              <a:gd name="connsiteX5-45" fmla="*/ 0 w 4176464"/>
              <a:gd name="connsiteY5-46" fmla="*/ 0 h 62075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4176464" h="620759">
                <a:moveTo>
                  <a:pt x="0" y="0"/>
                </a:moveTo>
                <a:lnTo>
                  <a:pt x="4176464" y="0"/>
                </a:lnTo>
                <a:lnTo>
                  <a:pt x="4176464" y="620759"/>
                </a:lnTo>
                <a:lnTo>
                  <a:pt x="0" y="620759"/>
                </a:lnTo>
                <a:lnTo>
                  <a:pt x="122392" y="3063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学高为师 身正为范：教师职业道德规范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29"/>
          <p:cNvGrpSpPr/>
          <p:nvPr/>
        </p:nvGrpSpPr>
        <p:grpSpPr>
          <a:xfrm>
            <a:off x="2178838" y="1888311"/>
            <a:ext cx="607778" cy="524109"/>
            <a:chOff x="2051142" y="1275606"/>
            <a:chExt cx="607778" cy="523947"/>
          </a:xfrm>
          <a:solidFill>
            <a:schemeClr val="accent4"/>
          </a:solidFill>
        </p:grpSpPr>
        <p:sp>
          <p:nvSpPr>
            <p:cNvPr id="5" name="六边形 4"/>
            <p:cNvSpPr/>
            <p:nvPr/>
          </p:nvSpPr>
          <p:spPr>
            <a:xfrm>
              <a:off x="2051142" y="1275606"/>
              <a:ext cx="607778" cy="523947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93954" y="1275606"/>
              <a:ext cx="55015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FFFFF"/>
                  </a:solidFill>
                </a:rPr>
                <a:t>01</a:t>
              </a:r>
              <a:endParaRPr lang="zh-CN" altLang="en-US" sz="28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2" name="矩形 7"/>
          <p:cNvSpPr/>
          <p:nvPr/>
        </p:nvSpPr>
        <p:spPr>
          <a:xfrm>
            <a:off x="2771803" y="2608612"/>
            <a:ext cx="4448753" cy="524108"/>
          </a:xfrm>
          <a:custGeom>
            <a:avLst/>
            <a:gdLst>
              <a:gd name="connsiteX0" fmla="*/ 0 w 4176464"/>
              <a:gd name="connsiteY0" fmla="*/ 0 h 620759"/>
              <a:gd name="connsiteX1" fmla="*/ 4176464 w 4176464"/>
              <a:gd name="connsiteY1" fmla="*/ 0 h 620759"/>
              <a:gd name="connsiteX2" fmla="*/ 4176464 w 4176464"/>
              <a:gd name="connsiteY2" fmla="*/ 620759 h 620759"/>
              <a:gd name="connsiteX3" fmla="*/ 0 w 4176464"/>
              <a:gd name="connsiteY3" fmla="*/ 620759 h 620759"/>
              <a:gd name="connsiteX4" fmla="*/ 0 w 4176464"/>
              <a:gd name="connsiteY4" fmla="*/ 0 h 620759"/>
              <a:gd name="connsiteX0-1" fmla="*/ 8404 w 4184868"/>
              <a:gd name="connsiteY0-2" fmla="*/ 0 h 620759"/>
              <a:gd name="connsiteX1-3" fmla="*/ 4184868 w 4184868"/>
              <a:gd name="connsiteY1-4" fmla="*/ 0 h 620759"/>
              <a:gd name="connsiteX2-5" fmla="*/ 4184868 w 4184868"/>
              <a:gd name="connsiteY2-6" fmla="*/ 620759 h 620759"/>
              <a:gd name="connsiteX3-7" fmla="*/ 8404 w 4184868"/>
              <a:gd name="connsiteY3-8" fmla="*/ 620759 h 620759"/>
              <a:gd name="connsiteX4-9" fmla="*/ 0 w 4184868"/>
              <a:gd name="connsiteY4-10" fmla="*/ 287258 h 620759"/>
              <a:gd name="connsiteX5" fmla="*/ 8404 w 4184868"/>
              <a:gd name="connsiteY5" fmla="*/ 0 h 620759"/>
              <a:gd name="connsiteX0-11" fmla="*/ 0 w 4176464"/>
              <a:gd name="connsiteY0-12" fmla="*/ 0 h 620759"/>
              <a:gd name="connsiteX1-13" fmla="*/ 4176464 w 4176464"/>
              <a:gd name="connsiteY1-14" fmla="*/ 0 h 620759"/>
              <a:gd name="connsiteX2-15" fmla="*/ 4176464 w 4176464"/>
              <a:gd name="connsiteY2-16" fmla="*/ 620759 h 620759"/>
              <a:gd name="connsiteX3-17" fmla="*/ 0 w 4176464"/>
              <a:gd name="connsiteY3-18" fmla="*/ 620759 h 620759"/>
              <a:gd name="connsiteX4-19" fmla="*/ 189716 w 4176464"/>
              <a:gd name="connsiteY4-20" fmla="*/ 287258 h 620759"/>
              <a:gd name="connsiteX5-21" fmla="*/ 0 w 4176464"/>
              <a:gd name="connsiteY5-22" fmla="*/ 0 h 620759"/>
              <a:gd name="connsiteX0-23" fmla="*/ 0 w 4176464"/>
              <a:gd name="connsiteY0-24" fmla="*/ 0 h 620759"/>
              <a:gd name="connsiteX1-25" fmla="*/ 4176464 w 4176464"/>
              <a:gd name="connsiteY1-26" fmla="*/ 0 h 620759"/>
              <a:gd name="connsiteX2-27" fmla="*/ 4176464 w 4176464"/>
              <a:gd name="connsiteY2-28" fmla="*/ 620759 h 620759"/>
              <a:gd name="connsiteX3-29" fmla="*/ 0 w 4176464"/>
              <a:gd name="connsiteY3-30" fmla="*/ 620759 h 620759"/>
              <a:gd name="connsiteX4-31" fmla="*/ 161141 w 4176464"/>
              <a:gd name="connsiteY4-32" fmla="*/ 306308 h 620759"/>
              <a:gd name="connsiteX5-33" fmla="*/ 0 w 4176464"/>
              <a:gd name="connsiteY5-34" fmla="*/ 0 h 620759"/>
              <a:gd name="connsiteX0-35" fmla="*/ 0 w 4176464"/>
              <a:gd name="connsiteY0-36" fmla="*/ 0 h 620759"/>
              <a:gd name="connsiteX1-37" fmla="*/ 4176464 w 4176464"/>
              <a:gd name="connsiteY1-38" fmla="*/ 0 h 620759"/>
              <a:gd name="connsiteX2-39" fmla="*/ 4176464 w 4176464"/>
              <a:gd name="connsiteY2-40" fmla="*/ 620759 h 620759"/>
              <a:gd name="connsiteX3-41" fmla="*/ 0 w 4176464"/>
              <a:gd name="connsiteY3-42" fmla="*/ 620759 h 620759"/>
              <a:gd name="connsiteX4-43" fmla="*/ 122392 w 4176464"/>
              <a:gd name="connsiteY4-44" fmla="*/ 306307 h 620759"/>
              <a:gd name="connsiteX5-45" fmla="*/ 0 w 4176464"/>
              <a:gd name="connsiteY5-46" fmla="*/ 0 h 62075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4176464" h="620759">
                <a:moveTo>
                  <a:pt x="0" y="0"/>
                </a:moveTo>
                <a:lnTo>
                  <a:pt x="4176464" y="0"/>
                </a:lnTo>
                <a:lnTo>
                  <a:pt x="4176464" y="620759"/>
                </a:lnTo>
                <a:lnTo>
                  <a:pt x="0" y="620759"/>
                </a:lnTo>
                <a:lnTo>
                  <a:pt x="122392" y="3063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latin typeface="微软雅黑" pitchFamily="34" charset="-122"/>
                <a:ea typeface="微软雅黑" pitchFamily="34" charset="-122"/>
                <a:sym typeface="+mn-ea"/>
              </a:rPr>
              <a:t>博学审问 慎思笃行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  <a:sym typeface="+mn-ea"/>
              </a:rPr>
              <a:t>教师核心素养培育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32"/>
          <p:cNvGrpSpPr/>
          <p:nvPr/>
        </p:nvGrpSpPr>
        <p:grpSpPr>
          <a:xfrm>
            <a:off x="2178838" y="2608613"/>
            <a:ext cx="607778" cy="524109"/>
            <a:chOff x="2051142" y="1275606"/>
            <a:chExt cx="607778" cy="523947"/>
          </a:xfrm>
          <a:solidFill>
            <a:schemeClr val="accent4"/>
          </a:solidFill>
        </p:grpSpPr>
        <p:sp>
          <p:nvSpPr>
            <p:cNvPr id="34" name="六边形 33"/>
            <p:cNvSpPr/>
            <p:nvPr/>
          </p:nvSpPr>
          <p:spPr>
            <a:xfrm>
              <a:off x="2051142" y="1275606"/>
              <a:ext cx="607778" cy="523947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093954" y="1275606"/>
              <a:ext cx="55015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FFFFF"/>
                  </a:solidFill>
                </a:rPr>
                <a:t>02</a:t>
              </a:r>
              <a:endParaRPr lang="zh-CN" altLang="en-US" sz="28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6" name="矩形 7"/>
          <p:cNvSpPr/>
          <p:nvPr/>
        </p:nvSpPr>
        <p:spPr>
          <a:xfrm>
            <a:off x="2771803" y="3328915"/>
            <a:ext cx="4448753" cy="524108"/>
          </a:xfrm>
          <a:custGeom>
            <a:avLst/>
            <a:gdLst>
              <a:gd name="connsiteX0" fmla="*/ 0 w 4176464"/>
              <a:gd name="connsiteY0" fmla="*/ 0 h 620759"/>
              <a:gd name="connsiteX1" fmla="*/ 4176464 w 4176464"/>
              <a:gd name="connsiteY1" fmla="*/ 0 h 620759"/>
              <a:gd name="connsiteX2" fmla="*/ 4176464 w 4176464"/>
              <a:gd name="connsiteY2" fmla="*/ 620759 h 620759"/>
              <a:gd name="connsiteX3" fmla="*/ 0 w 4176464"/>
              <a:gd name="connsiteY3" fmla="*/ 620759 h 620759"/>
              <a:gd name="connsiteX4" fmla="*/ 0 w 4176464"/>
              <a:gd name="connsiteY4" fmla="*/ 0 h 620759"/>
              <a:gd name="connsiteX0-1" fmla="*/ 8404 w 4184868"/>
              <a:gd name="connsiteY0-2" fmla="*/ 0 h 620759"/>
              <a:gd name="connsiteX1-3" fmla="*/ 4184868 w 4184868"/>
              <a:gd name="connsiteY1-4" fmla="*/ 0 h 620759"/>
              <a:gd name="connsiteX2-5" fmla="*/ 4184868 w 4184868"/>
              <a:gd name="connsiteY2-6" fmla="*/ 620759 h 620759"/>
              <a:gd name="connsiteX3-7" fmla="*/ 8404 w 4184868"/>
              <a:gd name="connsiteY3-8" fmla="*/ 620759 h 620759"/>
              <a:gd name="connsiteX4-9" fmla="*/ 0 w 4184868"/>
              <a:gd name="connsiteY4-10" fmla="*/ 287258 h 620759"/>
              <a:gd name="connsiteX5" fmla="*/ 8404 w 4184868"/>
              <a:gd name="connsiteY5" fmla="*/ 0 h 620759"/>
              <a:gd name="connsiteX0-11" fmla="*/ 0 w 4176464"/>
              <a:gd name="connsiteY0-12" fmla="*/ 0 h 620759"/>
              <a:gd name="connsiteX1-13" fmla="*/ 4176464 w 4176464"/>
              <a:gd name="connsiteY1-14" fmla="*/ 0 h 620759"/>
              <a:gd name="connsiteX2-15" fmla="*/ 4176464 w 4176464"/>
              <a:gd name="connsiteY2-16" fmla="*/ 620759 h 620759"/>
              <a:gd name="connsiteX3-17" fmla="*/ 0 w 4176464"/>
              <a:gd name="connsiteY3-18" fmla="*/ 620759 h 620759"/>
              <a:gd name="connsiteX4-19" fmla="*/ 189716 w 4176464"/>
              <a:gd name="connsiteY4-20" fmla="*/ 287258 h 620759"/>
              <a:gd name="connsiteX5-21" fmla="*/ 0 w 4176464"/>
              <a:gd name="connsiteY5-22" fmla="*/ 0 h 620759"/>
              <a:gd name="connsiteX0-23" fmla="*/ 0 w 4176464"/>
              <a:gd name="connsiteY0-24" fmla="*/ 0 h 620759"/>
              <a:gd name="connsiteX1-25" fmla="*/ 4176464 w 4176464"/>
              <a:gd name="connsiteY1-26" fmla="*/ 0 h 620759"/>
              <a:gd name="connsiteX2-27" fmla="*/ 4176464 w 4176464"/>
              <a:gd name="connsiteY2-28" fmla="*/ 620759 h 620759"/>
              <a:gd name="connsiteX3-29" fmla="*/ 0 w 4176464"/>
              <a:gd name="connsiteY3-30" fmla="*/ 620759 h 620759"/>
              <a:gd name="connsiteX4-31" fmla="*/ 161141 w 4176464"/>
              <a:gd name="connsiteY4-32" fmla="*/ 306308 h 620759"/>
              <a:gd name="connsiteX5-33" fmla="*/ 0 w 4176464"/>
              <a:gd name="connsiteY5-34" fmla="*/ 0 h 620759"/>
              <a:gd name="connsiteX0-35" fmla="*/ 0 w 4176464"/>
              <a:gd name="connsiteY0-36" fmla="*/ 0 h 620759"/>
              <a:gd name="connsiteX1-37" fmla="*/ 4176464 w 4176464"/>
              <a:gd name="connsiteY1-38" fmla="*/ 0 h 620759"/>
              <a:gd name="connsiteX2-39" fmla="*/ 4176464 w 4176464"/>
              <a:gd name="connsiteY2-40" fmla="*/ 620759 h 620759"/>
              <a:gd name="connsiteX3-41" fmla="*/ 0 w 4176464"/>
              <a:gd name="connsiteY3-42" fmla="*/ 620759 h 620759"/>
              <a:gd name="connsiteX4-43" fmla="*/ 122392 w 4176464"/>
              <a:gd name="connsiteY4-44" fmla="*/ 306307 h 620759"/>
              <a:gd name="connsiteX5-45" fmla="*/ 0 w 4176464"/>
              <a:gd name="connsiteY5-46" fmla="*/ 0 h 62075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4176464" h="620759">
                <a:moveTo>
                  <a:pt x="0" y="0"/>
                </a:moveTo>
                <a:lnTo>
                  <a:pt x="4176464" y="0"/>
                </a:lnTo>
                <a:lnTo>
                  <a:pt x="4176464" y="620759"/>
                </a:lnTo>
                <a:lnTo>
                  <a:pt x="0" y="620759"/>
                </a:lnTo>
                <a:lnTo>
                  <a:pt x="122392" y="3063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微软雅黑" pitchFamily="34" charset="-122"/>
                <a:ea typeface="微软雅黑" pitchFamily="34" charset="-122"/>
                <a:sym typeface="+mn-ea"/>
              </a:rPr>
              <a:t>传道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  <a:sym typeface="+mn-ea"/>
              </a:rPr>
              <a:t>授业 诲人不倦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  <a:sym typeface="+mn-ea"/>
              </a:rPr>
              <a:t>教师专业能力锤炼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" name="组合 36"/>
          <p:cNvGrpSpPr/>
          <p:nvPr/>
        </p:nvGrpSpPr>
        <p:grpSpPr>
          <a:xfrm>
            <a:off x="2178838" y="3328915"/>
            <a:ext cx="607778" cy="524109"/>
            <a:chOff x="2051142" y="1275606"/>
            <a:chExt cx="607778" cy="523947"/>
          </a:xfrm>
          <a:solidFill>
            <a:schemeClr val="accent4"/>
          </a:solidFill>
        </p:grpSpPr>
        <p:sp>
          <p:nvSpPr>
            <p:cNvPr id="38" name="六边形 37"/>
            <p:cNvSpPr/>
            <p:nvPr/>
          </p:nvSpPr>
          <p:spPr>
            <a:xfrm>
              <a:off x="2051142" y="1275606"/>
              <a:ext cx="607778" cy="523947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093954" y="1275606"/>
              <a:ext cx="55015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FFFFF"/>
                  </a:solidFill>
                </a:rPr>
                <a:t>03</a:t>
              </a:r>
              <a:endParaRPr lang="zh-CN" altLang="en-US" sz="28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0" y="943008"/>
            <a:ext cx="3347864" cy="720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F5EB0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796136" y="943008"/>
            <a:ext cx="3347864" cy="720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F5EB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26498" y="594360"/>
            <a:ext cx="1614805" cy="64516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ea typeface="微软雅黑" pitchFamily="34" charset="-122"/>
              </a:rPr>
              <a:t>提</a:t>
            </a:r>
            <a:r>
              <a:rPr lang="en-US" altLang="zh-CN" sz="3600" b="1" dirty="0" smtClean="0">
                <a:solidFill>
                  <a:schemeClr val="bg1"/>
                </a:solidFill>
                <a:ea typeface="微软雅黑" pitchFamily="34" charset="-122"/>
              </a:rPr>
              <a:t>     </a:t>
            </a:r>
            <a:r>
              <a:rPr lang="zh-CN" altLang="en-US" sz="3600" b="1" dirty="0" smtClean="0">
                <a:solidFill>
                  <a:schemeClr val="bg1"/>
                </a:solidFill>
                <a:ea typeface="微软雅黑" pitchFamily="34" charset="-122"/>
              </a:rPr>
              <a:t>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AutoShape 11"/>
          <p:cNvSpPr>
            <a:spLocks noChangeArrowheads="1"/>
          </p:cNvSpPr>
          <p:nvPr/>
        </p:nvSpPr>
        <p:spPr bwMode="gray">
          <a:xfrm>
            <a:off x="3269605" y="1198564"/>
            <a:ext cx="5512035" cy="1190494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accent4"/>
              </a:gs>
              <a:gs pos="100000">
                <a:schemeClr val="hlink">
                  <a:gamma/>
                  <a:shade val="46275"/>
                  <a:invGamma/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prstDash val="sysDot"/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zh-CN" altLang="en-US" smtClean="0">
              <a:ea typeface="宋体" pitchFamily="2" charset="-122"/>
            </a:endParaRPr>
          </a:p>
        </p:txBody>
      </p:sp>
      <p:sp>
        <p:nvSpPr>
          <p:cNvPr id="54" name="AutoShape 12"/>
          <p:cNvSpPr>
            <a:spLocks noChangeArrowheads="1"/>
          </p:cNvSpPr>
          <p:nvPr/>
        </p:nvSpPr>
        <p:spPr bwMode="auto">
          <a:xfrm>
            <a:off x="4083616" y="1636382"/>
            <a:ext cx="379975" cy="333485"/>
          </a:xfrm>
          <a:prstGeom prst="rightArrow">
            <a:avLst>
              <a:gd name="adj1" fmla="val 50000"/>
              <a:gd name="adj2" fmla="val 45502"/>
            </a:avLst>
          </a:pr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61" name="Text Box 20"/>
          <p:cNvSpPr txBox="1">
            <a:spLocks noChangeArrowheads="1"/>
          </p:cNvSpPr>
          <p:nvPr/>
        </p:nvSpPr>
        <p:spPr bwMode="auto">
          <a:xfrm>
            <a:off x="4468147" y="1315494"/>
            <a:ext cx="435951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观教师</a:t>
            </a: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专业姿态、专业能力、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专业</a:t>
            </a:r>
            <a:endParaRPr lang="en-US" altLang="zh-CN" sz="20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0" hangingPunct="0"/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素养</a:t>
            </a: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、专业表现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；观学生</a:t>
            </a: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学习状态、学习策略、学习方法、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学习效果等</a:t>
            </a:r>
            <a:endParaRPr lang="en-US" altLang="zh-CN" sz="1600" b="0" dirty="0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68" name="AutoShape 13"/>
          <p:cNvSpPr>
            <a:spLocks noChangeArrowheads="1"/>
          </p:cNvSpPr>
          <p:nvPr/>
        </p:nvSpPr>
        <p:spPr bwMode="gray">
          <a:xfrm>
            <a:off x="2731442" y="1174939"/>
            <a:ext cx="1512499" cy="1191390"/>
          </a:xfrm>
          <a:prstGeom prst="roundRect">
            <a:avLst>
              <a:gd name="adj" fmla="val 11921"/>
            </a:avLst>
          </a:prstGeom>
          <a:solidFill>
            <a:schemeClr val="accent4"/>
          </a:solidFill>
          <a:ln w="25400">
            <a:solidFill>
              <a:srgbClr val="FEFEFE"/>
            </a:solidFill>
            <a:rou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zh-CN" altLang="en-US" smtClean="0">
              <a:ea typeface="宋体" pitchFamily="2" charset="-122"/>
            </a:endParaRPr>
          </a:p>
        </p:txBody>
      </p:sp>
      <p:sp>
        <p:nvSpPr>
          <p:cNvPr id="1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锻造专业素质 做一个技艺精湛的教师</a:t>
            </a:r>
            <a:endParaRPr lang="en-US" alt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5" name="Group 3"/>
          <p:cNvGrpSpPr/>
          <p:nvPr/>
        </p:nvGrpSpPr>
        <p:grpSpPr bwMode="auto">
          <a:xfrm>
            <a:off x="737987" y="1343911"/>
            <a:ext cx="1931937" cy="3490067"/>
            <a:chOff x="513" y="998"/>
            <a:chExt cx="1109" cy="2271"/>
          </a:xfrm>
        </p:grpSpPr>
        <p:sp>
          <p:nvSpPr>
            <p:cNvPr id="46" name="Freeform 4"/>
            <p:cNvSpPr>
              <a:spLocks noChangeArrowheads="1"/>
            </p:cNvSpPr>
            <p:nvPr/>
          </p:nvSpPr>
          <p:spPr bwMode="auto">
            <a:xfrm flipV="1">
              <a:off x="683" y="2087"/>
              <a:ext cx="933" cy="1182"/>
            </a:xfrm>
            <a:custGeom>
              <a:avLst/>
              <a:gdLst>
                <a:gd name="T0" fmla="*/ 118 w 933"/>
                <a:gd name="T1" fmla="*/ 1044 h 1182"/>
                <a:gd name="T2" fmla="*/ 128 w 933"/>
                <a:gd name="T3" fmla="*/ 340 h 1182"/>
                <a:gd name="T4" fmla="*/ 264 w 933"/>
                <a:gd name="T5" fmla="*/ 210 h 1182"/>
                <a:gd name="T6" fmla="*/ 720 w 933"/>
                <a:gd name="T7" fmla="*/ 202 h 1182"/>
                <a:gd name="T8" fmla="*/ 720 w 933"/>
                <a:gd name="T9" fmla="*/ 320 h 1182"/>
                <a:gd name="T10" fmla="*/ 933 w 933"/>
                <a:gd name="T11" fmla="*/ 153 h 1182"/>
                <a:gd name="T12" fmla="*/ 712 w 933"/>
                <a:gd name="T13" fmla="*/ 0 h 1182"/>
                <a:gd name="T14" fmla="*/ 714 w 933"/>
                <a:gd name="T15" fmla="*/ 92 h 1182"/>
                <a:gd name="T16" fmla="*/ 234 w 933"/>
                <a:gd name="T17" fmla="*/ 94 h 1182"/>
                <a:gd name="T18" fmla="*/ 0 w 933"/>
                <a:gd name="T19" fmla="*/ 298 h 1182"/>
                <a:gd name="T20" fmla="*/ 0 w 933"/>
                <a:gd name="T21" fmla="*/ 1058 h 1182"/>
                <a:gd name="T22" fmla="*/ 118 w 933"/>
                <a:gd name="T23" fmla="*/ 1044 h 1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3" h="1182">
                  <a:moveTo>
                    <a:pt x="118" y="1044"/>
                  </a:moveTo>
                  <a:lnTo>
                    <a:pt x="128" y="340"/>
                  </a:lnTo>
                  <a:cubicBezTo>
                    <a:pt x="134" y="214"/>
                    <a:pt x="182" y="212"/>
                    <a:pt x="264" y="210"/>
                  </a:cubicBezTo>
                  <a:lnTo>
                    <a:pt x="720" y="202"/>
                  </a:lnTo>
                  <a:lnTo>
                    <a:pt x="720" y="320"/>
                  </a:lnTo>
                  <a:lnTo>
                    <a:pt x="933" y="153"/>
                  </a:lnTo>
                  <a:lnTo>
                    <a:pt x="712" y="0"/>
                  </a:lnTo>
                  <a:lnTo>
                    <a:pt x="714" y="92"/>
                  </a:lnTo>
                  <a:cubicBezTo>
                    <a:pt x="714" y="92"/>
                    <a:pt x="406" y="94"/>
                    <a:pt x="234" y="94"/>
                  </a:cubicBezTo>
                  <a:cubicBezTo>
                    <a:pt x="60" y="96"/>
                    <a:pt x="2" y="156"/>
                    <a:pt x="0" y="298"/>
                  </a:cubicBezTo>
                  <a:lnTo>
                    <a:pt x="0" y="1058"/>
                  </a:lnTo>
                  <a:cubicBezTo>
                    <a:pt x="20" y="1182"/>
                    <a:pt x="93" y="1170"/>
                    <a:pt x="118" y="10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>
                <a:ea typeface="宋体" pitchFamily="2" charset="-122"/>
              </a:endParaRPr>
            </a:p>
          </p:txBody>
        </p:sp>
        <p:sp>
          <p:nvSpPr>
            <p:cNvPr id="47" name="Freeform 5"/>
            <p:cNvSpPr>
              <a:spLocks noChangeArrowheads="1"/>
            </p:cNvSpPr>
            <p:nvPr/>
          </p:nvSpPr>
          <p:spPr bwMode="auto">
            <a:xfrm rot="-5400000">
              <a:off x="916" y="1547"/>
              <a:ext cx="301" cy="1109"/>
            </a:xfrm>
            <a:custGeom>
              <a:avLst/>
              <a:gdLst>
                <a:gd name="T0" fmla="*/ 37 w 142"/>
                <a:gd name="T1" fmla="*/ 1 h 604"/>
                <a:gd name="T2" fmla="*/ 45 w 142"/>
                <a:gd name="T3" fmla="*/ 472 h 604"/>
                <a:gd name="T4" fmla="*/ 0 w 142"/>
                <a:gd name="T5" fmla="*/ 474 h 604"/>
                <a:gd name="T6" fmla="*/ 72 w 142"/>
                <a:gd name="T7" fmla="*/ 604 h 604"/>
                <a:gd name="T8" fmla="*/ 142 w 142"/>
                <a:gd name="T9" fmla="*/ 474 h 604"/>
                <a:gd name="T10" fmla="*/ 100 w 142"/>
                <a:gd name="T11" fmla="*/ 474 h 604"/>
                <a:gd name="T12" fmla="*/ 99 w 142"/>
                <a:gd name="T13" fmla="*/ 0 h 604"/>
                <a:gd name="T14" fmla="*/ 37 w 142"/>
                <a:gd name="T15" fmla="*/ 1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>
                <a:ea typeface="宋体" pitchFamily="2" charset="-122"/>
              </a:endParaRPr>
            </a:p>
          </p:txBody>
        </p:sp>
        <p:sp>
          <p:nvSpPr>
            <p:cNvPr id="48" name="Freeform 6"/>
            <p:cNvSpPr>
              <a:spLocks noChangeArrowheads="1"/>
            </p:cNvSpPr>
            <p:nvPr/>
          </p:nvSpPr>
          <p:spPr bwMode="auto">
            <a:xfrm>
              <a:off x="677" y="998"/>
              <a:ext cx="933" cy="1182"/>
            </a:xfrm>
            <a:custGeom>
              <a:avLst/>
              <a:gdLst>
                <a:gd name="T0" fmla="*/ 118 w 933"/>
                <a:gd name="T1" fmla="*/ 1044 h 1182"/>
                <a:gd name="T2" fmla="*/ 128 w 933"/>
                <a:gd name="T3" fmla="*/ 340 h 1182"/>
                <a:gd name="T4" fmla="*/ 264 w 933"/>
                <a:gd name="T5" fmla="*/ 210 h 1182"/>
                <a:gd name="T6" fmla="*/ 720 w 933"/>
                <a:gd name="T7" fmla="*/ 202 h 1182"/>
                <a:gd name="T8" fmla="*/ 720 w 933"/>
                <a:gd name="T9" fmla="*/ 320 h 1182"/>
                <a:gd name="T10" fmla="*/ 933 w 933"/>
                <a:gd name="T11" fmla="*/ 153 h 1182"/>
                <a:gd name="T12" fmla="*/ 712 w 933"/>
                <a:gd name="T13" fmla="*/ 0 h 1182"/>
                <a:gd name="T14" fmla="*/ 714 w 933"/>
                <a:gd name="T15" fmla="*/ 92 h 1182"/>
                <a:gd name="T16" fmla="*/ 234 w 933"/>
                <a:gd name="T17" fmla="*/ 94 h 1182"/>
                <a:gd name="T18" fmla="*/ 0 w 933"/>
                <a:gd name="T19" fmla="*/ 298 h 1182"/>
                <a:gd name="T20" fmla="*/ 0 w 933"/>
                <a:gd name="T21" fmla="*/ 1058 h 1182"/>
                <a:gd name="T22" fmla="*/ 118 w 933"/>
                <a:gd name="T23" fmla="*/ 1044 h 1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3" h="1182">
                  <a:moveTo>
                    <a:pt x="118" y="1044"/>
                  </a:moveTo>
                  <a:lnTo>
                    <a:pt x="128" y="340"/>
                  </a:lnTo>
                  <a:cubicBezTo>
                    <a:pt x="134" y="214"/>
                    <a:pt x="182" y="212"/>
                    <a:pt x="264" y="210"/>
                  </a:cubicBezTo>
                  <a:lnTo>
                    <a:pt x="720" y="202"/>
                  </a:lnTo>
                  <a:lnTo>
                    <a:pt x="720" y="320"/>
                  </a:lnTo>
                  <a:lnTo>
                    <a:pt x="933" y="153"/>
                  </a:lnTo>
                  <a:lnTo>
                    <a:pt x="712" y="0"/>
                  </a:lnTo>
                  <a:lnTo>
                    <a:pt x="714" y="92"/>
                  </a:lnTo>
                  <a:cubicBezTo>
                    <a:pt x="714" y="92"/>
                    <a:pt x="406" y="94"/>
                    <a:pt x="234" y="94"/>
                  </a:cubicBezTo>
                  <a:cubicBezTo>
                    <a:pt x="60" y="96"/>
                    <a:pt x="2" y="156"/>
                    <a:pt x="0" y="298"/>
                  </a:cubicBezTo>
                  <a:lnTo>
                    <a:pt x="0" y="1058"/>
                  </a:lnTo>
                  <a:cubicBezTo>
                    <a:pt x="20" y="1182"/>
                    <a:pt x="93" y="1170"/>
                    <a:pt x="118" y="10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altLang="zh-CN">
                <a:ea typeface="宋体" pitchFamily="2" charset="-122"/>
              </a:endParaRPr>
            </a:p>
          </p:txBody>
        </p:sp>
      </p:grpSp>
      <p:sp>
        <p:nvSpPr>
          <p:cNvPr id="49" name="AutoShape 7"/>
          <p:cNvSpPr>
            <a:spLocks noChangeArrowheads="1"/>
          </p:cNvSpPr>
          <p:nvPr/>
        </p:nvSpPr>
        <p:spPr bwMode="gray">
          <a:xfrm>
            <a:off x="3269604" y="2507126"/>
            <a:ext cx="5512035" cy="1136651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accent4">
                  <a:lumMod val="75000"/>
                </a:schemeClr>
              </a:gs>
              <a:gs pos="100000">
                <a:schemeClr val="folHlink">
                  <a:gamma/>
                  <a:shade val="46275"/>
                  <a:invGamma/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prstDash val="sysDot"/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zh-CN" altLang="en-US" smtClean="0">
              <a:ea typeface="宋体" pitchFamily="2" charset="-122"/>
            </a:endParaRPr>
          </a:p>
        </p:txBody>
      </p:sp>
      <p:sp>
        <p:nvSpPr>
          <p:cNvPr id="50" name="AutoShape 8"/>
          <p:cNvSpPr>
            <a:spLocks noChangeArrowheads="1"/>
          </p:cNvSpPr>
          <p:nvPr/>
        </p:nvSpPr>
        <p:spPr bwMode="auto">
          <a:xfrm>
            <a:off x="4096403" y="2897022"/>
            <a:ext cx="379975" cy="333485"/>
          </a:xfrm>
          <a:prstGeom prst="rightArrow">
            <a:avLst>
              <a:gd name="adj1" fmla="val 50000"/>
              <a:gd name="adj2" fmla="val 45502"/>
            </a:avLst>
          </a:pr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51" name="AutoShape 9"/>
          <p:cNvSpPr>
            <a:spLocks noChangeArrowheads="1"/>
          </p:cNvSpPr>
          <p:nvPr/>
        </p:nvSpPr>
        <p:spPr bwMode="ltGray">
          <a:xfrm>
            <a:off x="3287239" y="3775147"/>
            <a:ext cx="5476763" cy="1211403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accent5">
                  <a:lumMod val="75000"/>
                </a:schemeClr>
              </a:gs>
              <a:gs pos="100000">
                <a:schemeClr val="accent2">
                  <a:gamma/>
                  <a:shade val="46275"/>
                  <a:invGamma/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prstDash val="sysDot"/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zh-CN" altLang="en-US" smtClean="0">
              <a:ea typeface="宋体" pitchFamily="2" charset="-122"/>
            </a:endParaRPr>
          </a:p>
        </p:txBody>
      </p:sp>
      <p:sp>
        <p:nvSpPr>
          <p:cNvPr id="52" name="AutoShape 10"/>
          <p:cNvSpPr>
            <a:spLocks noChangeArrowheads="1"/>
          </p:cNvSpPr>
          <p:nvPr/>
        </p:nvSpPr>
        <p:spPr bwMode="auto">
          <a:xfrm>
            <a:off x="4090006" y="4153729"/>
            <a:ext cx="379974" cy="336558"/>
          </a:xfrm>
          <a:prstGeom prst="rightArrow">
            <a:avLst>
              <a:gd name="adj1" fmla="val 50000"/>
              <a:gd name="adj2" fmla="val 45086"/>
            </a:avLst>
          </a:pr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>
              <a:ea typeface="宋体" pitchFamily="2" charset="-122"/>
            </a:endParaRPr>
          </a:p>
        </p:txBody>
      </p:sp>
      <p:sp>
        <p:nvSpPr>
          <p:cNvPr id="55" name="Freeform 14"/>
          <p:cNvSpPr/>
          <p:nvPr/>
        </p:nvSpPr>
        <p:spPr bwMode="gray">
          <a:xfrm>
            <a:off x="2750492" y="1203477"/>
            <a:ext cx="819269" cy="628550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6" name="AutoShape 15"/>
          <p:cNvSpPr>
            <a:spLocks noChangeArrowheads="1"/>
          </p:cNvSpPr>
          <p:nvPr/>
        </p:nvSpPr>
        <p:spPr bwMode="gray">
          <a:xfrm>
            <a:off x="2731442" y="2468341"/>
            <a:ext cx="1512500" cy="1156379"/>
          </a:xfrm>
          <a:prstGeom prst="roundRect">
            <a:avLst>
              <a:gd name="adj" fmla="val 11921"/>
            </a:avLst>
          </a:prstGeom>
          <a:solidFill>
            <a:schemeClr val="accent4">
              <a:lumMod val="75000"/>
            </a:schemeClr>
          </a:solidFill>
          <a:ln w="25400">
            <a:solidFill>
              <a:srgbClr val="FEFEFE"/>
            </a:solidFill>
            <a:rou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zh-CN" altLang="en-US" smtClean="0">
              <a:ea typeface="宋体" pitchFamily="2" charset="-122"/>
            </a:endParaRPr>
          </a:p>
        </p:txBody>
      </p:sp>
      <p:sp>
        <p:nvSpPr>
          <p:cNvPr id="57" name="Freeform 16"/>
          <p:cNvSpPr/>
          <p:nvPr/>
        </p:nvSpPr>
        <p:spPr bwMode="gray">
          <a:xfrm>
            <a:off x="2767010" y="2493556"/>
            <a:ext cx="819269" cy="628550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8" name="AutoShape 17"/>
          <p:cNvSpPr>
            <a:spLocks noChangeArrowheads="1"/>
          </p:cNvSpPr>
          <p:nvPr/>
        </p:nvSpPr>
        <p:spPr bwMode="gray">
          <a:xfrm>
            <a:off x="2731442" y="3729450"/>
            <a:ext cx="1512499" cy="1257100"/>
          </a:xfrm>
          <a:prstGeom prst="roundRect">
            <a:avLst>
              <a:gd name="adj" fmla="val 11921"/>
            </a:avLst>
          </a:prstGeom>
          <a:solidFill>
            <a:schemeClr val="accent4">
              <a:lumMod val="50000"/>
            </a:schemeClr>
          </a:solidFill>
          <a:ln w="25400">
            <a:solidFill>
              <a:srgbClr val="FEFEFE"/>
            </a:solidFill>
            <a:rou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zh-CN" altLang="en-US" smtClean="0">
              <a:ea typeface="宋体" pitchFamily="2" charset="-122"/>
            </a:endParaRPr>
          </a:p>
        </p:txBody>
      </p:sp>
      <p:sp>
        <p:nvSpPr>
          <p:cNvPr id="59" name="Freeform 18"/>
          <p:cNvSpPr/>
          <p:nvPr/>
        </p:nvSpPr>
        <p:spPr bwMode="gray">
          <a:xfrm>
            <a:off x="2762584" y="3752179"/>
            <a:ext cx="819269" cy="628550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pic>
        <p:nvPicPr>
          <p:cNvPr id="60" name="Picture 19" descr="YG_circl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49" y="2163060"/>
            <a:ext cx="1901476" cy="189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 Box 21"/>
          <p:cNvSpPr txBox="1">
            <a:spLocks noChangeArrowheads="1"/>
          </p:cNvSpPr>
          <p:nvPr/>
        </p:nvSpPr>
        <p:spPr bwMode="auto">
          <a:xfrm>
            <a:off x="4476378" y="2551445"/>
            <a:ext cx="42876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反思课堂</a:t>
            </a: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教学理念、课堂教学目标、课堂教学手段、课堂教学策略、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课</a:t>
            </a:r>
            <a:endParaRPr lang="en-US" altLang="zh-CN" sz="20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0" hangingPunct="0"/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堂</a:t>
            </a: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教学氛围、课堂教学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效率等</a:t>
            </a:r>
            <a:endParaRPr lang="en-US" altLang="zh-CN" sz="200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3" name="Text Box 22"/>
          <p:cNvSpPr txBox="1">
            <a:spLocks noChangeArrowheads="1"/>
          </p:cNvSpPr>
          <p:nvPr/>
        </p:nvSpPr>
        <p:spPr bwMode="auto">
          <a:xfrm>
            <a:off x="4501629" y="3850715"/>
            <a:ext cx="412200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反思如何定位和改进教学</a:t>
            </a: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目标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、教学主题、教学</a:t>
            </a: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思路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、教学</a:t>
            </a: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策略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、教学效率、教学效果等</a:t>
            </a:r>
            <a:endParaRPr lang="en-US" altLang="zh-CN" sz="200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4" name="Text Box 23"/>
          <p:cNvSpPr txBox="1">
            <a:spLocks noChangeArrowheads="1"/>
          </p:cNvSpPr>
          <p:nvPr/>
        </p:nvSpPr>
        <p:spPr bwMode="auto">
          <a:xfrm>
            <a:off x="276024" y="2647249"/>
            <a:ext cx="15888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en-US" sz="2800">
                <a:ea typeface="宋体" pitchFamily="2" charset="-122"/>
              </a:rPr>
              <a:t>课堂</a:t>
            </a:r>
            <a:endParaRPr lang="en-US" altLang="zh-CN" sz="2800">
              <a:ea typeface="宋体" pitchFamily="2" charset="-122"/>
            </a:endParaRPr>
          </a:p>
          <a:p>
            <a:pPr algn="ctr" eaLnBrk="0" hangingPunct="0"/>
            <a:r>
              <a:rPr lang="zh-CN" altLang="en-US" sz="2800">
                <a:ea typeface="宋体" pitchFamily="2" charset="-122"/>
              </a:rPr>
              <a:t>锤炼</a:t>
            </a:r>
            <a:endParaRPr lang="en-US" altLang="zh-CN" sz="2800">
              <a:ea typeface="宋体" pitchFamily="2" charset="-122"/>
            </a:endParaRPr>
          </a:p>
        </p:txBody>
      </p:sp>
      <p:sp>
        <p:nvSpPr>
          <p:cNvPr id="65" name="Text Box 24"/>
          <p:cNvSpPr txBox="1">
            <a:spLocks noChangeArrowheads="1"/>
          </p:cNvSpPr>
          <p:nvPr/>
        </p:nvSpPr>
        <p:spPr bwMode="auto">
          <a:xfrm>
            <a:off x="2664553" y="1343911"/>
            <a:ext cx="16898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FEFFFF"/>
                </a:solidFill>
                <a:latin typeface="微软雅黑" pitchFamily="34" charset="-122"/>
                <a:ea typeface="微软雅黑" pitchFamily="34" charset="-122"/>
              </a:rPr>
              <a:t>个体</a:t>
            </a:r>
            <a:endParaRPr lang="en-US" altLang="zh-CN" sz="2000" b="1" dirty="0" smtClean="0">
              <a:solidFill>
                <a:srgbClr val="FEFFFF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2000" b="1" dirty="0" smtClean="0">
                <a:solidFill>
                  <a:srgbClr val="FEFFFF"/>
                </a:solidFill>
                <a:latin typeface="微软雅黑" pitchFamily="34" charset="-122"/>
                <a:ea typeface="微软雅黑" pitchFamily="34" charset="-122"/>
              </a:rPr>
              <a:t>独立</a:t>
            </a:r>
            <a:r>
              <a:rPr lang="zh-CN" altLang="en-US" sz="2000" b="1" dirty="0">
                <a:solidFill>
                  <a:srgbClr val="FEFFFF"/>
                </a:solidFill>
                <a:latin typeface="微软雅黑" pitchFamily="34" charset="-122"/>
                <a:ea typeface="微软雅黑" pitchFamily="34" charset="-122"/>
              </a:rPr>
              <a:t>反思</a:t>
            </a:r>
            <a:endParaRPr lang="en-US" altLang="zh-CN" sz="2000" b="1" dirty="0">
              <a:solidFill>
                <a:srgbClr val="FE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6" name="Text Box 25"/>
          <p:cNvSpPr txBox="1">
            <a:spLocks noChangeArrowheads="1"/>
          </p:cNvSpPr>
          <p:nvPr/>
        </p:nvSpPr>
        <p:spPr bwMode="auto">
          <a:xfrm>
            <a:off x="2640672" y="2624927"/>
            <a:ext cx="16714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rgbClr val="FEFFFF"/>
                </a:solidFill>
                <a:ea typeface="宋体" pitchFamily="2" charset="-122"/>
              </a:rPr>
              <a:t> </a:t>
            </a:r>
            <a:r>
              <a:rPr lang="zh-CN" altLang="en-US" sz="2000" b="1" dirty="0" smtClean="0">
                <a:solidFill>
                  <a:srgbClr val="FEFFFF"/>
                </a:solidFill>
                <a:latin typeface="微软雅黑" pitchFamily="34" charset="-122"/>
                <a:ea typeface="微软雅黑" pitchFamily="34" charset="-122"/>
              </a:rPr>
              <a:t>同伴</a:t>
            </a:r>
            <a:endParaRPr lang="en-US" altLang="zh-CN" sz="2000" b="1" dirty="0" smtClean="0">
              <a:solidFill>
                <a:srgbClr val="FEFFFF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2000" b="1" dirty="0" smtClean="0">
                <a:solidFill>
                  <a:srgbClr val="FEFFFF"/>
                </a:solidFill>
                <a:latin typeface="微软雅黑" pitchFamily="34" charset="-122"/>
                <a:ea typeface="微软雅黑" pitchFamily="34" charset="-122"/>
              </a:rPr>
              <a:t>互助</a:t>
            </a:r>
            <a:r>
              <a:rPr lang="zh-CN" altLang="en-US" sz="2000" b="1" dirty="0">
                <a:solidFill>
                  <a:srgbClr val="FEFFFF"/>
                </a:solidFill>
                <a:latin typeface="微软雅黑" pitchFamily="34" charset="-122"/>
                <a:ea typeface="微软雅黑" pitchFamily="34" charset="-122"/>
              </a:rPr>
              <a:t>反思</a:t>
            </a:r>
            <a:endParaRPr lang="en-US" altLang="zh-CN" sz="2000" b="1" dirty="0">
              <a:solidFill>
                <a:srgbClr val="FE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7" name="Text Box 26"/>
          <p:cNvSpPr txBox="1">
            <a:spLocks noChangeArrowheads="1"/>
          </p:cNvSpPr>
          <p:nvPr/>
        </p:nvSpPr>
        <p:spPr bwMode="auto">
          <a:xfrm>
            <a:off x="2677566" y="3896815"/>
            <a:ext cx="16898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EFFFF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000" b="1" dirty="0" smtClean="0">
                <a:solidFill>
                  <a:srgbClr val="FEFFFF"/>
                </a:solidFill>
                <a:latin typeface="微软雅黑" pitchFamily="34" charset="-122"/>
                <a:ea typeface="微软雅黑" pitchFamily="34" charset="-122"/>
              </a:rPr>
              <a:t>集体</a:t>
            </a:r>
            <a:endParaRPr lang="en-US" altLang="zh-CN" sz="2000" b="1" dirty="0" smtClean="0">
              <a:solidFill>
                <a:srgbClr val="FEFFFF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2000" b="1" dirty="0" smtClean="0">
                <a:solidFill>
                  <a:srgbClr val="FEFFFF"/>
                </a:solidFill>
                <a:latin typeface="微软雅黑" pitchFamily="34" charset="-122"/>
                <a:ea typeface="微软雅黑" pitchFamily="34" charset="-122"/>
              </a:rPr>
              <a:t>评</a:t>
            </a:r>
            <a:r>
              <a:rPr lang="zh-CN" altLang="en-US" sz="2000" b="1" dirty="0">
                <a:solidFill>
                  <a:srgbClr val="FEFFFF"/>
                </a:solidFill>
                <a:latin typeface="微软雅黑" pitchFamily="34" charset="-122"/>
                <a:ea typeface="微软雅黑" pitchFamily="34" charset="-122"/>
              </a:rPr>
              <a:t>课反思</a:t>
            </a:r>
            <a:endParaRPr lang="en-US" altLang="zh-CN" sz="2000" b="1" dirty="0">
              <a:solidFill>
                <a:srgbClr val="FEFFFF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锻造专业素质 做一个技艺精湛的教师</a:t>
            </a:r>
            <a:endParaRPr lang="en-US" alt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98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" y="1852295"/>
            <a:ext cx="2859405" cy="202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" name="Rectangle 4"/>
          <p:cNvSpPr>
            <a:spLocks noChangeArrowheads="1"/>
          </p:cNvSpPr>
          <p:nvPr/>
        </p:nvSpPr>
        <p:spPr bwMode="auto">
          <a:xfrm>
            <a:off x="818102" y="4012322"/>
            <a:ext cx="7543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展示可以体现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出良好的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素质、专业的精神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、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>
              <a:buClrTx/>
              <a:buFontTx/>
              <a:buNone/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优异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的品质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、卓越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的追求、团队的合力</a:t>
            </a:r>
            <a:endParaRPr lang="zh-CN" altLang="en-US" sz="1100" b="0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04" name="Group 6"/>
          <p:cNvGrpSpPr/>
          <p:nvPr/>
        </p:nvGrpSpPr>
        <p:grpSpPr bwMode="auto">
          <a:xfrm>
            <a:off x="1156419" y="860554"/>
            <a:ext cx="6867165" cy="819027"/>
            <a:chOff x="479" y="2711"/>
            <a:chExt cx="4796" cy="1271"/>
          </a:xfrm>
          <a:solidFill>
            <a:schemeClr val="accent3"/>
          </a:solidFill>
        </p:grpSpPr>
        <p:grpSp>
          <p:nvGrpSpPr>
            <p:cNvPr id="205" name="Group 7"/>
            <p:cNvGrpSpPr/>
            <p:nvPr/>
          </p:nvGrpSpPr>
          <p:grpSpPr bwMode="auto">
            <a:xfrm>
              <a:off x="479" y="2711"/>
              <a:ext cx="4796" cy="1271"/>
              <a:chOff x="479" y="2711"/>
              <a:chExt cx="4796" cy="1271"/>
            </a:xfrm>
            <a:grpFill/>
          </p:grpSpPr>
          <p:sp>
            <p:nvSpPr>
              <p:cNvPr id="207" name="AutoShape 8"/>
              <p:cNvSpPr>
                <a:spLocks noChangeArrowheads="1"/>
              </p:cNvSpPr>
              <p:nvPr/>
            </p:nvSpPr>
            <p:spPr bwMode="gray">
              <a:xfrm flipV="1">
                <a:off x="549" y="2711"/>
                <a:ext cx="4653" cy="21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878 w 21600"/>
                  <a:gd name="T13" fmla="*/ 2887 h 21600"/>
                  <a:gd name="T14" fmla="*/ 18722 w 21600"/>
                  <a:gd name="T15" fmla="*/ 1871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58" y="21600"/>
                    </a:lnTo>
                    <a:lnTo>
                      <a:pt x="19442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208" name="AutoShape 9"/>
              <p:cNvSpPr>
                <a:spLocks noChangeArrowheads="1"/>
              </p:cNvSpPr>
              <p:nvPr/>
            </p:nvSpPr>
            <p:spPr bwMode="gray">
              <a:xfrm>
                <a:off x="479" y="2932"/>
                <a:ext cx="4796" cy="1050"/>
              </a:xfrm>
              <a:prstGeom prst="roundRect">
                <a:avLst>
                  <a:gd name="adj" fmla="val 9514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>
                  <a:ea typeface="宋体" pitchFamily="2" charset="-122"/>
                </a:endParaRPr>
              </a:p>
            </p:txBody>
          </p:sp>
        </p:grpSp>
        <p:sp>
          <p:nvSpPr>
            <p:cNvPr id="206" name="AutoShape 10"/>
            <p:cNvSpPr>
              <a:spLocks noChangeArrowheads="1"/>
            </p:cNvSpPr>
            <p:nvPr/>
          </p:nvSpPr>
          <p:spPr bwMode="gray">
            <a:xfrm>
              <a:off x="582" y="3213"/>
              <a:ext cx="4530" cy="651"/>
            </a:xfrm>
            <a:prstGeom prst="roundRect">
              <a:avLst>
                <a:gd name="adj" fmla="val 9782"/>
              </a:avLst>
            </a:prstGeom>
            <a:solidFill>
              <a:schemeClr val="accent4"/>
            </a:solidFill>
            <a:ln w="28575" algn="ctr">
              <a:solidFill>
                <a:srgbClr val="F8F8F8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>
                <a:ea typeface="宋体" pitchFamily="2" charset="-122"/>
              </a:endParaRPr>
            </a:p>
          </p:txBody>
        </p:sp>
      </p:grpSp>
      <p:sp>
        <p:nvSpPr>
          <p:cNvPr id="209" name="Rectangle 4"/>
          <p:cNvSpPr>
            <a:spLocks noChangeArrowheads="1"/>
          </p:cNvSpPr>
          <p:nvPr/>
        </p:nvSpPr>
        <p:spPr bwMode="auto">
          <a:xfrm>
            <a:off x="786396" y="1155177"/>
            <a:ext cx="7543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展示是</a:t>
            </a: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教师成长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的</a:t>
            </a: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关键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要素</a:t>
            </a:r>
            <a:endParaRPr lang="zh-CN" altLang="en-US" sz="1200" b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20130" y="1852295"/>
            <a:ext cx="2678430" cy="20110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965" y="1852295"/>
            <a:ext cx="2692400" cy="2019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锻造专业素质 做一个技艺精湛的教师</a:t>
            </a:r>
            <a:endParaRPr lang="en-US" alt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04" name="Group 6"/>
          <p:cNvGrpSpPr/>
          <p:nvPr/>
        </p:nvGrpSpPr>
        <p:grpSpPr bwMode="auto">
          <a:xfrm>
            <a:off x="1156419" y="860554"/>
            <a:ext cx="6867165" cy="819027"/>
            <a:chOff x="479" y="2711"/>
            <a:chExt cx="4796" cy="1271"/>
          </a:xfrm>
          <a:solidFill>
            <a:schemeClr val="accent3"/>
          </a:solidFill>
        </p:grpSpPr>
        <p:grpSp>
          <p:nvGrpSpPr>
            <p:cNvPr id="205" name="Group 7"/>
            <p:cNvGrpSpPr/>
            <p:nvPr/>
          </p:nvGrpSpPr>
          <p:grpSpPr bwMode="auto">
            <a:xfrm>
              <a:off x="479" y="2711"/>
              <a:ext cx="4796" cy="1271"/>
              <a:chOff x="479" y="2711"/>
              <a:chExt cx="4796" cy="1271"/>
            </a:xfrm>
            <a:grpFill/>
          </p:grpSpPr>
          <p:sp>
            <p:nvSpPr>
              <p:cNvPr id="207" name="AutoShape 8"/>
              <p:cNvSpPr>
                <a:spLocks noChangeArrowheads="1"/>
              </p:cNvSpPr>
              <p:nvPr/>
            </p:nvSpPr>
            <p:spPr bwMode="gray">
              <a:xfrm flipV="1">
                <a:off x="549" y="2711"/>
                <a:ext cx="4653" cy="21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878 w 21600"/>
                  <a:gd name="T13" fmla="*/ 2887 h 21600"/>
                  <a:gd name="T14" fmla="*/ 18722 w 21600"/>
                  <a:gd name="T15" fmla="*/ 1871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58" y="21600"/>
                    </a:lnTo>
                    <a:lnTo>
                      <a:pt x="19442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208" name="AutoShape 9"/>
              <p:cNvSpPr>
                <a:spLocks noChangeArrowheads="1"/>
              </p:cNvSpPr>
              <p:nvPr/>
            </p:nvSpPr>
            <p:spPr bwMode="gray">
              <a:xfrm>
                <a:off x="479" y="2932"/>
                <a:ext cx="4796" cy="1050"/>
              </a:xfrm>
              <a:prstGeom prst="roundRect">
                <a:avLst>
                  <a:gd name="adj" fmla="val 9514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>
                  <a:ea typeface="宋体" pitchFamily="2" charset="-122"/>
                </a:endParaRPr>
              </a:p>
            </p:txBody>
          </p:sp>
        </p:grpSp>
        <p:sp>
          <p:nvSpPr>
            <p:cNvPr id="206" name="AutoShape 10"/>
            <p:cNvSpPr>
              <a:spLocks noChangeArrowheads="1"/>
            </p:cNvSpPr>
            <p:nvPr/>
          </p:nvSpPr>
          <p:spPr bwMode="gray">
            <a:xfrm>
              <a:off x="582" y="3213"/>
              <a:ext cx="4530" cy="651"/>
            </a:xfrm>
            <a:prstGeom prst="roundRect">
              <a:avLst>
                <a:gd name="adj" fmla="val 9782"/>
              </a:avLst>
            </a:prstGeom>
            <a:solidFill>
              <a:schemeClr val="accent4"/>
            </a:solidFill>
            <a:ln w="28575" algn="ctr">
              <a:solidFill>
                <a:srgbClr val="F8F8F8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>
                <a:ea typeface="宋体" pitchFamily="2" charset="-122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4659856" y="2644552"/>
            <a:ext cx="1259406" cy="2077002"/>
            <a:chOff x="4281488" y="2009843"/>
            <a:chExt cx="1204912" cy="2428808"/>
          </a:xfrm>
        </p:grpSpPr>
        <p:sp>
          <p:nvSpPr>
            <p:cNvPr id="14" name="Freeform 59"/>
            <p:cNvSpPr/>
            <p:nvPr/>
          </p:nvSpPr>
          <p:spPr bwMode="auto">
            <a:xfrm>
              <a:off x="4728043" y="2583169"/>
              <a:ext cx="378730" cy="448633"/>
            </a:xfrm>
            <a:custGeom>
              <a:avLst/>
              <a:gdLst>
                <a:gd name="T0" fmla="*/ 102 w 154"/>
                <a:gd name="T1" fmla="*/ 109 h 182"/>
                <a:gd name="T2" fmla="*/ 154 w 154"/>
                <a:gd name="T3" fmla="*/ 46 h 182"/>
                <a:gd name="T4" fmla="*/ 69 w 154"/>
                <a:gd name="T5" fmla="*/ 0 h 182"/>
                <a:gd name="T6" fmla="*/ 18 w 154"/>
                <a:gd name="T7" fmla="*/ 63 h 182"/>
                <a:gd name="T8" fmla="*/ 17 w 154"/>
                <a:gd name="T9" fmla="*/ 131 h 182"/>
                <a:gd name="T10" fmla="*/ 25 w 154"/>
                <a:gd name="T11" fmla="*/ 136 h 182"/>
                <a:gd name="T12" fmla="*/ 110 w 154"/>
                <a:gd name="T13" fmla="*/ 182 h 182"/>
                <a:gd name="T14" fmla="*/ 102 w 154"/>
                <a:gd name="T15" fmla="*/ 177 h 182"/>
                <a:gd name="T16" fmla="*/ 102 w 154"/>
                <a:gd name="T17" fmla="*/ 10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182">
                  <a:moveTo>
                    <a:pt x="102" y="109"/>
                  </a:moveTo>
                  <a:cubicBezTo>
                    <a:pt x="154" y="46"/>
                    <a:pt x="154" y="46"/>
                    <a:pt x="154" y="46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0" y="84"/>
                    <a:pt x="0" y="114"/>
                    <a:pt x="17" y="131"/>
                  </a:cubicBezTo>
                  <a:cubicBezTo>
                    <a:pt x="20" y="133"/>
                    <a:pt x="22" y="135"/>
                    <a:pt x="25" y="136"/>
                  </a:cubicBezTo>
                  <a:cubicBezTo>
                    <a:pt x="110" y="182"/>
                    <a:pt x="110" y="182"/>
                    <a:pt x="110" y="182"/>
                  </a:cubicBezTo>
                  <a:cubicBezTo>
                    <a:pt x="107" y="181"/>
                    <a:pt x="105" y="179"/>
                    <a:pt x="102" y="177"/>
                  </a:cubicBezTo>
                  <a:cubicBezTo>
                    <a:pt x="85" y="160"/>
                    <a:pt x="85" y="130"/>
                    <a:pt x="102" y="109"/>
                  </a:cubicBezTo>
                  <a:close/>
                </a:path>
              </a:pathLst>
            </a:custGeom>
            <a:solidFill>
              <a:schemeClr val="accent2"/>
            </a:solidFill>
            <a:ln w="1270">
              <a:noFill/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" name="Freeform 54"/>
            <p:cNvSpPr/>
            <p:nvPr/>
          </p:nvSpPr>
          <p:spPr bwMode="auto">
            <a:xfrm>
              <a:off x="4755829" y="2009843"/>
              <a:ext cx="387076" cy="450720"/>
            </a:xfrm>
            <a:custGeom>
              <a:avLst/>
              <a:gdLst>
                <a:gd name="T0" fmla="*/ 102 w 157"/>
                <a:gd name="T1" fmla="*/ 65 h 183"/>
                <a:gd name="T2" fmla="*/ 133 w 157"/>
                <a:gd name="T3" fmla="*/ 47 h 183"/>
                <a:gd name="T4" fmla="*/ 157 w 157"/>
                <a:gd name="T5" fmla="*/ 51 h 183"/>
                <a:gd name="T6" fmla="*/ 72 w 157"/>
                <a:gd name="T7" fmla="*/ 5 h 183"/>
                <a:gd name="T8" fmla="*/ 49 w 157"/>
                <a:gd name="T9" fmla="*/ 1 h 183"/>
                <a:gd name="T10" fmla="*/ 17 w 157"/>
                <a:gd name="T11" fmla="*/ 19 h 183"/>
                <a:gd name="T12" fmla="*/ 17 w 157"/>
                <a:gd name="T13" fmla="*/ 87 h 183"/>
                <a:gd name="T14" fmla="*/ 70 w 157"/>
                <a:gd name="T15" fmla="*/ 137 h 183"/>
                <a:gd name="T16" fmla="*/ 155 w 157"/>
                <a:gd name="T17" fmla="*/ 183 h 183"/>
                <a:gd name="T18" fmla="*/ 102 w 157"/>
                <a:gd name="T19" fmla="*/ 133 h 183"/>
                <a:gd name="T20" fmla="*/ 102 w 157"/>
                <a:gd name="T21" fmla="*/ 6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7" h="183">
                  <a:moveTo>
                    <a:pt x="102" y="65"/>
                  </a:moveTo>
                  <a:cubicBezTo>
                    <a:pt x="111" y="55"/>
                    <a:pt x="122" y="48"/>
                    <a:pt x="133" y="47"/>
                  </a:cubicBezTo>
                  <a:cubicBezTo>
                    <a:pt x="142" y="46"/>
                    <a:pt x="150" y="47"/>
                    <a:pt x="157" y="51"/>
                  </a:cubicBezTo>
                  <a:cubicBezTo>
                    <a:pt x="129" y="36"/>
                    <a:pt x="101" y="20"/>
                    <a:pt x="72" y="5"/>
                  </a:cubicBezTo>
                  <a:cubicBezTo>
                    <a:pt x="65" y="1"/>
                    <a:pt x="57" y="0"/>
                    <a:pt x="49" y="1"/>
                  </a:cubicBezTo>
                  <a:cubicBezTo>
                    <a:pt x="37" y="2"/>
                    <a:pt x="26" y="9"/>
                    <a:pt x="17" y="19"/>
                  </a:cubicBezTo>
                  <a:cubicBezTo>
                    <a:pt x="0" y="40"/>
                    <a:pt x="0" y="71"/>
                    <a:pt x="17" y="87"/>
                  </a:cubicBezTo>
                  <a:cubicBezTo>
                    <a:pt x="70" y="137"/>
                    <a:pt x="70" y="137"/>
                    <a:pt x="70" y="137"/>
                  </a:cubicBezTo>
                  <a:cubicBezTo>
                    <a:pt x="155" y="183"/>
                    <a:pt x="155" y="183"/>
                    <a:pt x="155" y="183"/>
                  </a:cubicBezTo>
                  <a:cubicBezTo>
                    <a:pt x="102" y="133"/>
                    <a:pt x="102" y="133"/>
                    <a:pt x="102" y="133"/>
                  </a:cubicBezTo>
                  <a:cubicBezTo>
                    <a:pt x="85" y="117"/>
                    <a:pt x="85" y="86"/>
                    <a:pt x="102" y="65"/>
                  </a:cubicBezTo>
                  <a:close/>
                </a:path>
              </a:pathLst>
            </a:custGeom>
            <a:solidFill>
              <a:schemeClr val="accent2"/>
            </a:solidFill>
            <a:ln w="1270">
              <a:noFill/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" name="Freeform 71"/>
            <p:cNvSpPr/>
            <p:nvPr/>
          </p:nvSpPr>
          <p:spPr bwMode="auto">
            <a:xfrm>
              <a:off x="4475163" y="2103438"/>
              <a:ext cx="1011237" cy="2335213"/>
            </a:xfrm>
            <a:custGeom>
              <a:avLst/>
              <a:gdLst>
                <a:gd name="T0" fmla="*/ 232 w 410"/>
                <a:gd name="T1" fmla="*/ 1 h 948"/>
                <a:gd name="T2" fmla="*/ 264 w 410"/>
                <a:gd name="T3" fmla="*/ 11 h 948"/>
                <a:gd name="T4" fmla="*/ 394 w 410"/>
                <a:gd name="T5" fmla="*/ 134 h 948"/>
                <a:gd name="T6" fmla="*/ 399 w 410"/>
                <a:gd name="T7" fmla="*/ 139 h 948"/>
                <a:gd name="T8" fmla="*/ 402 w 410"/>
                <a:gd name="T9" fmla="*/ 188 h 948"/>
                <a:gd name="T10" fmla="*/ 394 w 410"/>
                <a:gd name="T11" fmla="*/ 201 h 948"/>
                <a:gd name="T12" fmla="*/ 263 w 410"/>
                <a:gd name="T13" fmla="*/ 361 h 948"/>
                <a:gd name="T14" fmla="*/ 232 w 410"/>
                <a:gd name="T15" fmla="*/ 380 h 948"/>
                <a:gd name="T16" fmla="*/ 200 w 410"/>
                <a:gd name="T17" fmla="*/ 370 h 948"/>
                <a:gd name="T18" fmla="*/ 200 w 410"/>
                <a:gd name="T19" fmla="*/ 302 h 948"/>
                <a:gd name="T20" fmla="*/ 252 w 410"/>
                <a:gd name="T21" fmla="*/ 240 h 948"/>
                <a:gd name="T22" fmla="*/ 223 w 410"/>
                <a:gd name="T23" fmla="*/ 244 h 948"/>
                <a:gd name="T24" fmla="*/ 96 w 410"/>
                <a:gd name="T25" fmla="*/ 398 h 948"/>
                <a:gd name="T26" fmla="*/ 95 w 410"/>
                <a:gd name="T27" fmla="*/ 887 h 948"/>
                <a:gd name="T28" fmla="*/ 48 w 410"/>
                <a:gd name="T29" fmla="*/ 945 h 948"/>
                <a:gd name="T30" fmla="*/ 0 w 410"/>
                <a:gd name="T31" fmla="*/ 900 h 948"/>
                <a:gd name="T32" fmla="*/ 1 w 410"/>
                <a:gd name="T33" fmla="*/ 411 h 948"/>
                <a:gd name="T34" fmla="*/ 223 w 410"/>
                <a:gd name="T35" fmla="*/ 141 h 948"/>
                <a:gd name="T36" fmla="*/ 254 w 410"/>
                <a:gd name="T37" fmla="*/ 137 h 948"/>
                <a:gd name="T38" fmla="*/ 201 w 410"/>
                <a:gd name="T39" fmla="*/ 87 h 948"/>
                <a:gd name="T40" fmla="*/ 201 w 410"/>
                <a:gd name="T41" fmla="*/ 20 h 948"/>
                <a:gd name="T42" fmla="*/ 232 w 410"/>
                <a:gd name="T43" fmla="*/ 1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0" h="948">
                  <a:moveTo>
                    <a:pt x="232" y="1"/>
                  </a:moveTo>
                  <a:cubicBezTo>
                    <a:pt x="244" y="0"/>
                    <a:pt x="255" y="3"/>
                    <a:pt x="264" y="11"/>
                  </a:cubicBezTo>
                  <a:cubicBezTo>
                    <a:pt x="394" y="134"/>
                    <a:pt x="394" y="134"/>
                    <a:pt x="394" y="134"/>
                  </a:cubicBezTo>
                  <a:cubicBezTo>
                    <a:pt x="396" y="135"/>
                    <a:pt x="398" y="137"/>
                    <a:pt x="399" y="139"/>
                  </a:cubicBezTo>
                  <a:cubicBezTo>
                    <a:pt x="409" y="154"/>
                    <a:pt x="410" y="172"/>
                    <a:pt x="402" y="188"/>
                  </a:cubicBezTo>
                  <a:cubicBezTo>
                    <a:pt x="400" y="193"/>
                    <a:pt x="398" y="198"/>
                    <a:pt x="394" y="201"/>
                  </a:cubicBezTo>
                  <a:cubicBezTo>
                    <a:pt x="263" y="361"/>
                    <a:pt x="263" y="361"/>
                    <a:pt x="263" y="361"/>
                  </a:cubicBezTo>
                  <a:cubicBezTo>
                    <a:pt x="254" y="372"/>
                    <a:pt x="243" y="378"/>
                    <a:pt x="232" y="380"/>
                  </a:cubicBezTo>
                  <a:cubicBezTo>
                    <a:pt x="220" y="381"/>
                    <a:pt x="209" y="378"/>
                    <a:pt x="200" y="370"/>
                  </a:cubicBezTo>
                  <a:cubicBezTo>
                    <a:pt x="183" y="354"/>
                    <a:pt x="183" y="323"/>
                    <a:pt x="200" y="302"/>
                  </a:cubicBezTo>
                  <a:cubicBezTo>
                    <a:pt x="252" y="240"/>
                    <a:pt x="252" y="240"/>
                    <a:pt x="252" y="240"/>
                  </a:cubicBezTo>
                  <a:cubicBezTo>
                    <a:pt x="223" y="244"/>
                    <a:pt x="223" y="244"/>
                    <a:pt x="223" y="244"/>
                  </a:cubicBezTo>
                  <a:cubicBezTo>
                    <a:pt x="153" y="254"/>
                    <a:pt x="96" y="323"/>
                    <a:pt x="96" y="398"/>
                  </a:cubicBezTo>
                  <a:cubicBezTo>
                    <a:pt x="95" y="887"/>
                    <a:pt x="95" y="887"/>
                    <a:pt x="95" y="887"/>
                  </a:cubicBezTo>
                  <a:cubicBezTo>
                    <a:pt x="95" y="915"/>
                    <a:pt x="74" y="941"/>
                    <a:pt x="48" y="945"/>
                  </a:cubicBezTo>
                  <a:cubicBezTo>
                    <a:pt x="22" y="948"/>
                    <a:pt x="0" y="929"/>
                    <a:pt x="0" y="900"/>
                  </a:cubicBezTo>
                  <a:cubicBezTo>
                    <a:pt x="1" y="411"/>
                    <a:pt x="1" y="411"/>
                    <a:pt x="1" y="411"/>
                  </a:cubicBezTo>
                  <a:cubicBezTo>
                    <a:pt x="2" y="279"/>
                    <a:pt x="101" y="159"/>
                    <a:pt x="223" y="141"/>
                  </a:cubicBezTo>
                  <a:cubicBezTo>
                    <a:pt x="254" y="137"/>
                    <a:pt x="254" y="137"/>
                    <a:pt x="254" y="137"/>
                  </a:cubicBezTo>
                  <a:cubicBezTo>
                    <a:pt x="201" y="87"/>
                    <a:pt x="201" y="87"/>
                    <a:pt x="201" y="87"/>
                  </a:cubicBezTo>
                  <a:cubicBezTo>
                    <a:pt x="184" y="71"/>
                    <a:pt x="184" y="41"/>
                    <a:pt x="201" y="20"/>
                  </a:cubicBezTo>
                  <a:cubicBezTo>
                    <a:pt x="210" y="9"/>
                    <a:pt x="221" y="3"/>
                    <a:pt x="232" y="1"/>
                  </a:cubicBezTo>
                  <a:close/>
                </a:path>
              </a:pathLst>
            </a:custGeom>
            <a:solidFill>
              <a:schemeClr val="accent1"/>
            </a:solidFill>
            <a:ln w="1270">
              <a:noFill/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8" name="Freeform 75"/>
            <p:cNvSpPr/>
            <p:nvPr/>
          </p:nvSpPr>
          <p:spPr bwMode="auto">
            <a:xfrm>
              <a:off x="4281488" y="2332038"/>
              <a:ext cx="831850" cy="2093912"/>
            </a:xfrm>
            <a:custGeom>
              <a:avLst/>
              <a:gdLst>
                <a:gd name="T0" fmla="*/ 253 w 338"/>
                <a:gd name="T1" fmla="*/ 0 h 849"/>
                <a:gd name="T2" fmla="*/ 222 w 338"/>
                <a:gd name="T3" fmla="*/ 4 h 849"/>
                <a:gd name="T4" fmla="*/ 0 w 338"/>
                <a:gd name="T5" fmla="*/ 273 h 849"/>
                <a:gd name="T6" fmla="*/ 0 w 338"/>
                <a:gd name="T7" fmla="*/ 763 h 849"/>
                <a:gd name="T8" fmla="*/ 22 w 338"/>
                <a:gd name="T9" fmla="*/ 803 h 849"/>
                <a:gd name="T10" fmla="*/ 106 w 338"/>
                <a:gd name="T11" fmla="*/ 849 h 849"/>
                <a:gd name="T12" fmla="*/ 84 w 338"/>
                <a:gd name="T13" fmla="*/ 809 h 849"/>
                <a:gd name="T14" fmla="*/ 85 w 338"/>
                <a:gd name="T15" fmla="*/ 320 h 849"/>
                <a:gd name="T16" fmla="*/ 307 w 338"/>
                <a:gd name="T17" fmla="*/ 50 h 849"/>
                <a:gd name="T18" fmla="*/ 338 w 338"/>
                <a:gd name="T19" fmla="*/ 46 h 849"/>
                <a:gd name="T20" fmla="*/ 253 w 338"/>
                <a:gd name="T21" fmla="*/ 0 h 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8" h="849">
                  <a:moveTo>
                    <a:pt x="253" y="0"/>
                  </a:moveTo>
                  <a:cubicBezTo>
                    <a:pt x="222" y="4"/>
                    <a:pt x="222" y="4"/>
                    <a:pt x="222" y="4"/>
                  </a:cubicBezTo>
                  <a:cubicBezTo>
                    <a:pt x="100" y="21"/>
                    <a:pt x="1" y="142"/>
                    <a:pt x="0" y="273"/>
                  </a:cubicBezTo>
                  <a:cubicBezTo>
                    <a:pt x="0" y="763"/>
                    <a:pt x="0" y="763"/>
                    <a:pt x="0" y="763"/>
                  </a:cubicBezTo>
                  <a:cubicBezTo>
                    <a:pt x="0" y="781"/>
                    <a:pt x="8" y="796"/>
                    <a:pt x="22" y="803"/>
                  </a:cubicBezTo>
                  <a:cubicBezTo>
                    <a:pt x="106" y="849"/>
                    <a:pt x="106" y="849"/>
                    <a:pt x="106" y="849"/>
                  </a:cubicBezTo>
                  <a:cubicBezTo>
                    <a:pt x="93" y="842"/>
                    <a:pt x="84" y="827"/>
                    <a:pt x="84" y="809"/>
                  </a:cubicBezTo>
                  <a:cubicBezTo>
                    <a:pt x="85" y="320"/>
                    <a:pt x="85" y="320"/>
                    <a:pt x="85" y="320"/>
                  </a:cubicBezTo>
                  <a:cubicBezTo>
                    <a:pt x="86" y="188"/>
                    <a:pt x="185" y="67"/>
                    <a:pt x="307" y="50"/>
                  </a:cubicBezTo>
                  <a:cubicBezTo>
                    <a:pt x="338" y="46"/>
                    <a:pt x="338" y="46"/>
                    <a:pt x="338" y="46"/>
                  </a:cubicBezTo>
                  <a:lnTo>
                    <a:pt x="253" y="0"/>
                  </a:lnTo>
                  <a:close/>
                </a:path>
              </a:pathLst>
            </a:custGeom>
            <a:solidFill>
              <a:schemeClr val="accent2"/>
            </a:solidFill>
            <a:ln w="1270">
              <a:noFill/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9" name="组合 207"/>
          <p:cNvGrpSpPr/>
          <p:nvPr/>
        </p:nvGrpSpPr>
        <p:grpSpPr>
          <a:xfrm>
            <a:off x="3975028" y="2156525"/>
            <a:ext cx="1191117" cy="2743172"/>
            <a:chOff x="4089129" y="1275606"/>
            <a:chExt cx="1084732" cy="3208672"/>
          </a:xfrm>
          <a:solidFill>
            <a:schemeClr val="accent2"/>
          </a:solidFill>
        </p:grpSpPr>
        <p:sp>
          <p:nvSpPr>
            <p:cNvPr id="20" name="Freeform 27"/>
            <p:cNvSpPr/>
            <p:nvPr/>
          </p:nvSpPr>
          <p:spPr bwMode="auto">
            <a:xfrm>
              <a:off x="4402839" y="1717360"/>
              <a:ext cx="263963" cy="2752309"/>
            </a:xfrm>
            <a:custGeom>
              <a:avLst/>
              <a:gdLst>
                <a:gd name="T0" fmla="*/ 85 w 107"/>
                <a:gd name="T1" fmla="*/ 1077 h 1117"/>
                <a:gd name="T2" fmla="*/ 87 w 107"/>
                <a:gd name="T3" fmla="*/ 46 h 1117"/>
                <a:gd name="T4" fmla="*/ 2 w 107"/>
                <a:gd name="T5" fmla="*/ 0 h 1117"/>
                <a:gd name="T6" fmla="*/ 0 w 107"/>
                <a:gd name="T7" fmla="*/ 1031 h 1117"/>
                <a:gd name="T8" fmla="*/ 22 w 107"/>
                <a:gd name="T9" fmla="*/ 1071 h 1117"/>
                <a:gd name="T10" fmla="*/ 107 w 107"/>
                <a:gd name="T11" fmla="*/ 1117 h 1117"/>
                <a:gd name="T12" fmla="*/ 85 w 107"/>
                <a:gd name="T13" fmla="*/ 1077 h 1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17">
                  <a:moveTo>
                    <a:pt x="85" y="1077"/>
                  </a:moveTo>
                  <a:cubicBezTo>
                    <a:pt x="87" y="46"/>
                    <a:pt x="87" y="46"/>
                    <a:pt x="87" y="4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031"/>
                    <a:pt x="0" y="1031"/>
                    <a:pt x="0" y="1031"/>
                  </a:cubicBezTo>
                  <a:cubicBezTo>
                    <a:pt x="0" y="1049"/>
                    <a:pt x="9" y="1064"/>
                    <a:pt x="22" y="1071"/>
                  </a:cubicBezTo>
                  <a:cubicBezTo>
                    <a:pt x="107" y="1117"/>
                    <a:pt x="107" y="1117"/>
                    <a:pt x="107" y="1117"/>
                  </a:cubicBezTo>
                  <a:cubicBezTo>
                    <a:pt x="94" y="1110"/>
                    <a:pt x="85" y="1095"/>
                    <a:pt x="85" y="1077"/>
                  </a:cubicBezTo>
                  <a:close/>
                </a:path>
              </a:pathLst>
            </a:custGeom>
            <a:solidFill>
              <a:schemeClr val="accent4"/>
            </a:solidFill>
            <a:ln w="1270">
              <a:noFill/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" name="Freeform 23"/>
            <p:cNvSpPr/>
            <p:nvPr/>
          </p:nvSpPr>
          <p:spPr bwMode="auto">
            <a:xfrm>
              <a:off x="4290159" y="1381408"/>
              <a:ext cx="883702" cy="3102870"/>
            </a:xfrm>
            <a:custGeom>
              <a:avLst/>
              <a:gdLst>
                <a:gd name="T0" fmla="*/ 180 w 359"/>
                <a:gd name="T1" fmla="*/ 1 h 1259"/>
                <a:gd name="T2" fmla="*/ 205 w 359"/>
                <a:gd name="T3" fmla="*/ 5 h 1259"/>
                <a:gd name="T4" fmla="*/ 212 w 359"/>
                <a:gd name="T5" fmla="*/ 11 h 1259"/>
                <a:gd name="T6" fmla="*/ 342 w 359"/>
                <a:gd name="T7" fmla="*/ 134 h 1259"/>
                <a:gd name="T8" fmla="*/ 342 w 359"/>
                <a:gd name="T9" fmla="*/ 201 h 1259"/>
                <a:gd name="T10" fmla="*/ 311 w 359"/>
                <a:gd name="T11" fmla="*/ 220 h 1259"/>
                <a:gd name="T12" fmla="*/ 279 w 359"/>
                <a:gd name="T13" fmla="*/ 210 h 1259"/>
                <a:gd name="T14" fmla="*/ 223 w 359"/>
                <a:gd name="T15" fmla="*/ 157 h 1259"/>
                <a:gd name="T16" fmla="*/ 221 w 359"/>
                <a:gd name="T17" fmla="*/ 1198 h 1259"/>
                <a:gd name="T18" fmla="*/ 173 w 359"/>
                <a:gd name="T19" fmla="*/ 1256 h 1259"/>
                <a:gd name="T20" fmla="*/ 126 w 359"/>
                <a:gd name="T21" fmla="*/ 1211 h 1259"/>
                <a:gd name="T22" fmla="*/ 128 w 359"/>
                <a:gd name="T23" fmla="*/ 180 h 1259"/>
                <a:gd name="T24" fmla="*/ 80 w 359"/>
                <a:gd name="T25" fmla="*/ 238 h 1259"/>
                <a:gd name="T26" fmla="*/ 49 w 359"/>
                <a:gd name="T27" fmla="*/ 257 h 1259"/>
                <a:gd name="T28" fmla="*/ 17 w 359"/>
                <a:gd name="T29" fmla="*/ 247 h 1259"/>
                <a:gd name="T30" fmla="*/ 18 w 359"/>
                <a:gd name="T31" fmla="*/ 179 h 1259"/>
                <a:gd name="T32" fmla="*/ 149 w 359"/>
                <a:gd name="T33" fmla="*/ 19 h 1259"/>
                <a:gd name="T34" fmla="*/ 160 w 359"/>
                <a:gd name="T35" fmla="*/ 9 h 1259"/>
                <a:gd name="T36" fmla="*/ 180 w 359"/>
                <a:gd name="T37" fmla="*/ 1 h 1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59" h="1259">
                  <a:moveTo>
                    <a:pt x="180" y="1"/>
                  </a:moveTo>
                  <a:cubicBezTo>
                    <a:pt x="189" y="0"/>
                    <a:pt x="197" y="1"/>
                    <a:pt x="205" y="5"/>
                  </a:cubicBezTo>
                  <a:cubicBezTo>
                    <a:pt x="208" y="8"/>
                    <a:pt x="210" y="9"/>
                    <a:pt x="212" y="11"/>
                  </a:cubicBezTo>
                  <a:cubicBezTo>
                    <a:pt x="342" y="134"/>
                    <a:pt x="342" y="134"/>
                    <a:pt x="342" y="134"/>
                  </a:cubicBezTo>
                  <a:cubicBezTo>
                    <a:pt x="359" y="150"/>
                    <a:pt x="359" y="180"/>
                    <a:pt x="342" y="201"/>
                  </a:cubicBezTo>
                  <a:cubicBezTo>
                    <a:pt x="333" y="212"/>
                    <a:pt x="322" y="218"/>
                    <a:pt x="311" y="220"/>
                  </a:cubicBezTo>
                  <a:cubicBezTo>
                    <a:pt x="299" y="221"/>
                    <a:pt x="288" y="218"/>
                    <a:pt x="279" y="210"/>
                  </a:cubicBezTo>
                  <a:cubicBezTo>
                    <a:pt x="223" y="157"/>
                    <a:pt x="223" y="157"/>
                    <a:pt x="223" y="157"/>
                  </a:cubicBezTo>
                  <a:cubicBezTo>
                    <a:pt x="221" y="1198"/>
                    <a:pt x="221" y="1198"/>
                    <a:pt x="221" y="1198"/>
                  </a:cubicBezTo>
                  <a:cubicBezTo>
                    <a:pt x="221" y="1226"/>
                    <a:pt x="200" y="1252"/>
                    <a:pt x="173" y="1256"/>
                  </a:cubicBezTo>
                  <a:cubicBezTo>
                    <a:pt x="147" y="1259"/>
                    <a:pt x="126" y="1239"/>
                    <a:pt x="126" y="1211"/>
                  </a:cubicBezTo>
                  <a:cubicBezTo>
                    <a:pt x="128" y="180"/>
                    <a:pt x="128" y="180"/>
                    <a:pt x="128" y="180"/>
                  </a:cubicBezTo>
                  <a:cubicBezTo>
                    <a:pt x="80" y="238"/>
                    <a:pt x="80" y="238"/>
                    <a:pt x="80" y="238"/>
                  </a:cubicBezTo>
                  <a:cubicBezTo>
                    <a:pt x="72" y="249"/>
                    <a:pt x="60" y="255"/>
                    <a:pt x="49" y="257"/>
                  </a:cubicBezTo>
                  <a:cubicBezTo>
                    <a:pt x="37" y="258"/>
                    <a:pt x="26" y="255"/>
                    <a:pt x="17" y="247"/>
                  </a:cubicBezTo>
                  <a:cubicBezTo>
                    <a:pt x="0" y="231"/>
                    <a:pt x="0" y="200"/>
                    <a:pt x="18" y="179"/>
                  </a:cubicBezTo>
                  <a:cubicBezTo>
                    <a:pt x="149" y="19"/>
                    <a:pt x="149" y="19"/>
                    <a:pt x="149" y="19"/>
                  </a:cubicBezTo>
                  <a:cubicBezTo>
                    <a:pt x="152" y="15"/>
                    <a:pt x="156" y="12"/>
                    <a:pt x="160" y="9"/>
                  </a:cubicBezTo>
                  <a:cubicBezTo>
                    <a:pt x="166" y="5"/>
                    <a:pt x="173" y="2"/>
                    <a:pt x="180" y="1"/>
                  </a:cubicBezTo>
                  <a:close/>
                </a:path>
              </a:pathLst>
            </a:custGeom>
            <a:solidFill>
              <a:schemeClr val="accent3"/>
            </a:solidFill>
            <a:ln w="1270">
              <a:noFill/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2" name="Freeform 32"/>
            <p:cNvSpPr/>
            <p:nvPr/>
          </p:nvSpPr>
          <p:spPr bwMode="auto">
            <a:xfrm>
              <a:off x="4089129" y="1275606"/>
              <a:ext cx="712595" cy="734506"/>
            </a:xfrm>
            <a:custGeom>
              <a:avLst/>
              <a:gdLst>
                <a:gd name="T0" fmla="*/ 204 w 289"/>
                <a:gd name="T1" fmla="*/ 5 h 298"/>
                <a:gd name="T2" fmla="*/ 180 w 289"/>
                <a:gd name="T3" fmla="*/ 1 h 298"/>
                <a:gd name="T4" fmla="*/ 160 w 289"/>
                <a:gd name="T5" fmla="*/ 9 h 298"/>
                <a:gd name="T6" fmla="*/ 149 w 289"/>
                <a:gd name="T7" fmla="*/ 19 h 298"/>
                <a:gd name="T8" fmla="*/ 18 w 289"/>
                <a:gd name="T9" fmla="*/ 179 h 298"/>
                <a:gd name="T10" fmla="*/ 18 w 289"/>
                <a:gd name="T11" fmla="*/ 247 h 298"/>
                <a:gd name="T12" fmla="*/ 25 w 289"/>
                <a:gd name="T13" fmla="*/ 252 h 298"/>
                <a:gd name="T14" fmla="*/ 106 w 289"/>
                <a:gd name="T15" fmla="*/ 296 h 298"/>
                <a:gd name="T16" fmla="*/ 110 w 289"/>
                <a:gd name="T17" fmla="*/ 298 h 298"/>
                <a:gd name="T18" fmla="*/ 102 w 289"/>
                <a:gd name="T19" fmla="*/ 293 h 298"/>
                <a:gd name="T20" fmla="*/ 103 w 289"/>
                <a:gd name="T21" fmla="*/ 225 h 298"/>
                <a:gd name="T22" fmla="*/ 234 w 289"/>
                <a:gd name="T23" fmla="*/ 65 h 298"/>
                <a:gd name="T24" fmla="*/ 245 w 289"/>
                <a:gd name="T25" fmla="*/ 55 h 298"/>
                <a:gd name="T26" fmla="*/ 265 w 289"/>
                <a:gd name="T27" fmla="*/ 47 h 298"/>
                <a:gd name="T28" fmla="*/ 289 w 289"/>
                <a:gd name="T29" fmla="*/ 51 h 298"/>
                <a:gd name="T30" fmla="*/ 204 w 289"/>
                <a:gd name="T31" fmla="*/ 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9" h="298">
                  <a:moveTo>
                    <a:pt x="204" y="5"/>
                  </a:moveTo>
                  <a:cubicBezTo>
                    <a:pt x="197" y="1"/>
                    <a:pt x="189" y="0"/>
                    <a:pt x="180" y="1"/>
                  </a:cubicBezTo>
                  <a:cubicBezTo>
                    <a:pt x="173" y="2"/>
                    <a:pt x="166" y="5"/>
                    <a:pt x="160" y="9"/>
                  </a:cubicBezTo>
                  <a:cubicBezTo>
                    <a:pt x="156" y="12"/>
                    <a:pt x="152" y="15"/>
                    <a:pt x="149" y="19"/>
                  </a:cubicBezTo>
                  <a:cubicBezTo>
                    <a:pt x="18" y="179"/>
                    <a:pt x="18" y="179"/>
                    <a:pt x="18" y="179"/>
                  </a:cubicBezTo>
                  <a:cubicBezTo>
                    <a:pt x="0" y="200"/>
                    <a:pt x="0" y="230"/>
                    <a:pt x="18" y="247"/>
                  </a:cubicBezTo>
                  <a:cubicBezTo>
                    <a:pt x="20" y="249"/>
                    <a:pt x="23" y="251"/>
                    <a:pt x="25" y="252"/>
                  </a:cubicBezTo>
                  <a:cubicBezTo>
                    <a:pt x="52" y="267"/>
                    <a:pt x="79" y="282"/>
                    <a:pt x="106" y="296"/>
                  </a:cubicBezTo>
                  <a:cubicBezTo>
                    <a:pt x="107" y="297"/>
                    <a:pt x="109" y="298"/>
                    <a:pt x="110" y="298"/>
                  </a:cubicBezTo>
                  <a:cubicBezTo>
                    <a:pt x="107" y="297"/>
                    <a:pt x="105" y="295"/>
                    <a:pt x="102" y="293"/>
                  </a:cubicBezTo>
                  <a:cubicBezTo>
                    <a:pt x="85" y="277"/>
                    <a:pt x="85" y="246"/>
                    <a:pt x="103" y="225"/>
                  </a:cubicBezTo>
                  <a:cubicBezTo>
                    <a:pt x="234" y="65"/>
                    <a:pt x="234" y="65"/>
                    <a:pt x="234" y="65"/>
                  </a:cubicBezTo>
                  <a:cubicBezTo>
                    <a:pt x="237" y="61"/>
                    <a:pt x="241" y="58"/>
                    <a:pt x="245" y="55"/>
                  </a:cubicBezTo>
                  <a:cubicBezTo>
                    <a:pt x="251" y="51"/>
                    <a:pt x="258" y="48"/>
                    <a:pt x="265" y="47"/>
                  </a:cubicBezTo>
                  <a:cubicBezTo>
                    <a:pt x="273" y="46"/>
                    <a:pt x="282" y="47"/>
                    <a:pt x="289" y="51"/>
                  </a:cubicBezTo>
                  <a:lnTo>
                    <a:pt x="204" y="5"/>
                  </a:lnTo>
                  <a:close/>
                </a:path>
              </a:pathLst>
            </a:custGeom>
            <a:solidFill>
              <a:schemeClr val="accent4"/>
            </a:solidFill>
            <a:ln w="1270">
              <a:noFill/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3" name="组合 208"/>
          <p:cNvGrpSpPr/>
          <p:nvPr/>
        </p:nvGrpSpPr>
        <p:grpSpPr>
          <a:xfrm>
            <a:off x="3235016" y="2906173"/>
            <a:ext cx="1227696" cy="1967168"/>
            <a:chOff x="3347864" y="2691235"/>
            <a:chExt cx="1185392" cy="1769046"/>
          </a:xfrm>
          <a:solidFill>
            <a:schemeClr val="accent1"/>
          </a:solidFill>
        </p:grpSpPr>
        <p:sp>
          <p:nvSpPr>
            <p:cNvPr id="24" name="Freeform 67"/>
            <p:cNvSpPr/>
            <p:nvPr/>
          </p:nvSpPr>
          <p:spPr bwMode="auto">
            <a:xfrm>
              <a:off x="3732038" y="3029373"/>
              <a:ext cx="552450" cy="166687"/>
            </a:xfrm>
            <a:custGeom>
              <a:avLst/>
              <a:gdLst>
                <a:gd name="T0" fmla="*/ 22 w 224"/>
                <a:gd name="T1" fmla="*/ 0 h 67"/>
                <a:gd name="T2" fmla="*/ 0 w 224"/>
                <a:gd name="T3" fmla="*/ 3 h 67"/>
                <a:gd name="T4" fmla="*/ 85 w 224"/>
                <a:gd name="T5" fmla="*/ 49 h 67"/>
                <a:gd name="T6" fmla="*/ 107 w 224"/>
                <a:gd name="T7" fmla="*/ 46 h 67"/>
                <a:gd name="T8" fmla="*/ 224 w 224"/>
                <a:gd name="T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7">
                  <a:moveTo>
                    <a:pt x="22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85" y="49"/>
                    <a:pt x="85" y="49"/>
                    <a:pt x="85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50" y="40"/>
                    <a:pt x="190" y="48"/>
                    <a:pt x="224" y="67"/>
                  </a:cubicBezTo>
                </a:path>
              </a:pathLst>
            </a:custGeom>
            <a:grp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25" name="Freeform 42"/>
            <p:cNvSpPr/>
            <p:nvPr/>
          </p:nvSpPr>
          <p:spPr bwMode="auto">
            <a:xfrm>
              <a:off x="3947947" y="3309811"/>
              <a:ext cx="404813" cy="1130972"/>
            </a:xfrm>
            <a:custGeom>
              <a:avLst/>
              <a:gdLst>
                <a:gd name="T0" fmla="*/ 142 w 164"/>
                <a:gd name="T1" fmla="*/ 419 h 459"/>
                <a:gd name="T2" fmla="*/ 143 w 164"/>
                <a:gd name="T3" fmla="*/ 153 h 459"/>
                <a:gd name="T4" fmla="*/ 84 w 164"/>
                <a:gd name="T5" fmla="*/ 46 h 459"/>
                <a:gd name="T6" fmla="*/ 0 w 164"/>
                <a:gd name="T7" fmla="*/ 0 h 459"/>
                <a:gd name="T8" fmla="*/ 58 w 164"/>
                <a:gd name="T9" fmla="*/ 107 h 459"/>
                <a:gd name="T10" fmla="*/ 58 w 164"/>
                <a:gd name="T11" fmla="*/ 373 h 459"/>
                <a:gd name="T12" fmla="*/ 80 w 164"/>
                <a:gd name="T13" fmla="*/ 413 h 459"/>
                <a:gd name="T14" fmla="*/ 122 w 164"/>
                <a:gd name="T15" fmla="*/ 436 h 459"/>
                <a:gd name="T16" fmla="*/ 164 w 164"/>
                <a:gd name="T17" fmla="*/ 459 h 459"/>
                <a:gd name="T18" fmla="*/ 142 w 164"/>
                <a:gd name="T19" fmla="*/ 41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459">
                  <a:moveTo>
                    <a:pt x="142" y="419"/>
                  </a:moveTo>
                  <a:cubicBezTo>
                    <a:pt x="143" y="153"/>
                    <a:pt x="143" y="153"/>
                    <a:pt x="143" y="153"/>
                  </a:cubicBezTo>
                  <a:cubicBezTo>
                    <a:pt x="143" y="104"/>
                    <a:pt x="120" y="65"/>
                    <a:pt x="84" y="46"/>
                  </a:cubicBezTo>
                  <a:cubicBezTo>
                    <a:pt x="56" y="31"/>
                    <a:pt x="28" y="15"/>
                    <a:pt x="0" y="0"/>
                  </a:cubicBezTo>
                  <a:cubicBezTo>
                    <a:pt x="35" y="19"/>
                    <a:pt x="58" y="58"/>
                    <a:pt x="58" y="107"/>
                  </a:cubicBezTo>
                  <a:cubicBezTo>
                    <a:pt x="58" y="373"/>
                    <a:pt x="58" y="373"/>
                    <a:pt x="58" y="373"/>
                  </a:cubicBezTo>
                  <a:cubicBezTo>
                    <a:pt x="58" y="391"/>
                    <a:pt x="66" y="406"/>
                    <a:pt x="80" y="413"/>
                  </a:cubicBezTo>
                  <a:cubicBezTo>
                    <a:pt x="94" y="421"/>
                    <a:pt x="108" y="428"/>
                    <a:pt x="122" y="436"/>
                  </a:cubicBezTo>
                  <a:cubicBezTo>
                    <a:pt x="136" y="444"/>
                    <a:pt x="150" y="452"/>
                    <a:pt x="164" y="459"/>
                  </a:cubicBezTo>
                  <a:cubicBezTo>
                    <a:pt x="151" y="452"/>
                    <a:pt x="142" y="437"/>
                    <a:pt x="142" y="419"/>
                  </a:cubicBezTo>
                  <a:close/>
                </a:path>
              </a:pathLst>
            </a:custGeom>
            <a:grp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26" name="Freeform 38"/>
            <p:cNvSpPr/>
            <p:nvPr/>
          </p:nvSpPr>
          <p:spPr bwMode="auto">
            <a:xfrm>
              <a:off x="3548351" y="2795123"/>
              <a:ext cx="984905" cy="1665158"/>
            </a:xfrm>
            <a:custGeom>
              <a:avLst/>
              <a:gdLst>
                <a:gd name="T0" fmla="*/ 178 w 399"/>
                <a:gd name="T1" fmla="*/ 2 h 676"/>
                <a:gd name="T2" fmla="*/ 210 w 399"/>
                <a:gd name="T3" fmla="*/ 12 h 676"/>
                <a:gd name="T4" fmla="*/ 210 w 399"/>
                <a:gd name="T5" fmla="*/ 79 h 676"/>
                <a:gd name="T6" fmla="*/ 157 w 399"/>
                <a:gd name="T7" fmla="*/ 144 h 676"/>
                <a:gd name="T8" fmla="*/ 178 w 399"/>
                <a:gd name="T9" fmla="*/ 141 h 676"/>
                <a:gd name="T10" fmla="*/ 399 w 399"/>
                <a:gd name="T11" fmla="*/ 348 h 676"/>
                <a:gd name="T12" fmla="*/ 398 w 399"/>
                <a:gd name="T13" fmla="*/ 615 h 676"/>
                <a:gd name="T14" fmla="*/ 351 w 399"/>
                <a:gd name="T15" fmla="*/ 673 h 676"/>
                <a:gd name="T16" fmla="*/ 303 w 399"/>
                <a:gd name="T17" fmla="*/ 628 h 676"/>
                <a:gd name="T18" fmla="*/ 304 w 399"/>
                <a:gd name="T19" fmla="*/ 362 h 676"/>
                <a:gd name="T20" fmla="*/ 178 w 399"/>
                <a:gd name="T21" fmla="*/ 243 h 676"/>
                <a:gd name="T22" fmla="*/ 158 w 399"/>
                <a:gd name="T23" fmla="*/ 246 h 676"/>
                <a:gd name="T24" fmla="*/ 209 w 399"/>
                <a:gd name="T25" fmla="*/ 294 h 676"/>
                <a:gd name="T26" fmla="*/ 209 w 399"/>
                <a:gd name="T27" fmla="*/ 362 h 676"/>
                <a:gd name="T28" fmla="*/ 178 w 399"/>
                <a:gd name="T29" fmla="*/ 381 h 676"/>
                <a:gd name="T30" fmla="*/ 146 w 399"/>
                <a:gd name="T31" fmla="*/ 371 h 676"/>
                <a:gd name="T32" fmla="*/ 16 w 399"/>
                <a:gd name="T33" fmla="*/ 248 h 676"/>
                <a:gd name="T34" fmla="*/ 8 w 399"/>
                <a:gd name="T35" fmla="*/ 238 h 676"/>
                <a:gd name="T36" fmla="*/ 10 w 399"/>
                <a:gd name="T37" fmla="*/ 189 h 676"/>
                <a:gd name="T38" fmla="*/ 11 w 399"/>
                <a:gd name="T39" fmla="*/ 187 h 676"/>
                <a:gd name="T40" fmla="*/ 16 w 399"/>
                <a:gd name="T41" fmla="*/ 180 h 676"/>
                <a:gd name="T42" fmla="*/ 147 w 399"/>
                <a:gd name="T43" fmla="*/ 21 h 676"/>
                <a:gd name="T44" fmla="*/ 178 w 399"/>
                <a:gd name="T45" fmla="*/ 2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9" h="676">
                  <a:moveTo>
                    <a:pt x="178" y="2"/>
                  </a:moveTo>
                  <a:cubicBezTo>
                    <a:pt x="190" y="0"/>
                    <a:pt x="201" y="4"/>
                    <a:pt x="210" y="12"/>
                  </a:cubicBezTo>
                  <a:cubicBezTo>
                    <a:pt x="227" y="28"/>
                    <a:pt x="227" y="58"/>
                    <a:pt x="210" y="79"/>
                  </a:cubicBezTo>
                  <a:cubicBezTo>
                    <a:pt x="157" y="144"/>
                    <a:pt x="157" y="144"/>
                    <a:pt x="157" y="144"/>
                  </a:cubicBezTo>
                  <a:cubicBezTo>
                    <a:pt x="178" y="141"/>
                    <a:pt x="178" y="141"/>
                    <a:pt x="178" y="141"/>
                  </a:cubicBezTo>
                  <a:cubicBezTo>
                    <a:pt x="300" y="124"/>
                    <a:pt x="399" y="217"/>
                    <a:pt x="399" y="348"/>
                  </a:cubicBezTo>
                  <a:cubicBezTo>
                    <a:pt x="398" y="615"/>
                    <a:pt x="398" y="615"/>
                    <a:pt x="398" y="615"/>
                  </a:cubicBezTo>
                  <a:cubicBezTo>
                    <a:pt x="398" y="643"/>
                    <a:pt x="377" y="669"/>
                    <a:pt x="351" y="673"/>
                  </a:cubicBezTo>
                  <a:cubicBezTo>
                    <a:pt x="325" y="676"/>
                    <a:pt x="303" y="656"/>
                    <a:pt x="303" y="628"/>
                  </a:cubicBezTo>
                  <a:cubicBezTo>
                    <a:pt x="304" y="362"/>
                    <a:pt x="304" y="362"/>
                    <a:pt x="304" y="362"/>
                  </a:cubicBezTo>
                  <a:cubicBezTo>
                    <a:pt x="304" y="287"/>
                    <a:pt x="248" y="234"/>
                    <a:pt x="178" y="243"/>
                  </a:cubicBezTo>
                  <a:cubicBezTo>
                    <a:pt x="158" y="246"/>
                    <a:pt x="158" y="246"/>
                    <a:pt x="158" y="246"/>
                  </a:cubicBezTo>
                  <a:cubicBezTo>
                    <a:pt x="209" y="294"/>
                    <a:pt x="209" y="294"/>
                    <a:pt x="209" y="294"/>
                  </a:cubicBezTo>
                  <a:cubicBezTo>
                    <a:pt x="227" y="311"/>
                    <a:pt x="226" y="341"/>
                    <a:pt x="209" y="362"/>
                  </a:cubicBezTo>
                  <a:cubicBezTo>
                    <a:pt x="200" y="373"/>
                    <a:pt x="189" y="379"/>
                    <a:pt x="178" y="381"/>
                  </a:cubicBezTo>
                  <a:cubicBezTo>
                    <a:pt x="166" y="382"/>
                    <a:pt x="155" y="379"/>
                    <a:pt x="146" y="371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2" y="245"/>
                    <a:pt x="10" y="241"/>
                    <a:pt x="8" y="238"/>
                  </a:cubicBezTo>
                  <a:cubicBezTo>
                    <a:pt x="0" y="223"/>
                    <a:pt x="1" y="204"/>
                    <a:pt x="10" y="189"/>
                  </a:cubicBezTo>
                  <a:cubicBezTo>
                    <a:pt x="10" y="188"/>
                    <a:pt x="11" y="187"/>
                    <a:pt x="11" y="187"/>
                  </a:cubicBezTo>
                  <a:cubicBezTo>
                    <a:pt x="13" y="184"/>
                    <a:pt x="14" y="182"/>
                    <a:pt x="16" y="180"/>
                  </a:cubicBezTo>
                  <a:cubicBezTo>
                    <a:pt x="147" y="21"/>
                    <a:pt x="147" y="21"/>
                    <a:pt x="147" y="21"/>
                  </a:cubicBezTo>
                  <a:cubicBezTo>
                    <a:pt x="156" y="10"/>
                    <a:pt x="167" y="4"/>
                    <a:pt x="178" y="2"/>
                  </a:cubicBezTo>
                  <a:close/>
                </a:path>
              </a:pathLst>
            </a:custGeom>
            <a:solidFill>
              <a:schemeClr val="accent2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27" name="Freeform 63"/>
            <p:cNvSpPr/>
            <p:nvPr/>
          </p:nvSpPr>
          <p:spPr bwMode="auto">
            <a:xfrm>
              <a:off x="3347864" y="2691235"/>
              <a:ext cx="706438" cy="1038225"/>
            </a:xfrm>
            <a:custGeom>
              <a:avLst/>
              <a:gdLst>
                <a:gd name="T0" fmla="*/ 202 w 287"/>
                <a:gd name="T1" fmla="*/ 5 h 421"/>
                <a:gd name="T2" fmla="*/ 179 w 287"/>
                <a:gd name="T3" fmla="*/ 1 h 421"/>
                <a:gd name="T4" fmla="*/ 147 w 287"/>
                <a:gd name="T5" fmla="*/ 19 h 421"/>
                <a:gd name="T6" fmla="*/ 16 w 287"/>
                <a:gd name="T7" fmla="*/ 179 h 421"/>
                <a:gd name="T8" fmla="*/ 11 w 287"/>
                <a:gd name="T9" fmla="*/ 185 h 421"/>
                <a:gd name="T10" fmla="*/ 10 w 287"/>
                <a:gd name="T11" fmla="*/ 187 h 421"/>
                <a:gd name="T12" fmla="*/ 8 w 287"/>
                <a:gd name="T13" fmla="*/ 236 h 421"/>
                <a:gd name="T14" fmla="*/ 16 w 287"/>
                <a:gd name="T15" fmla="*/ 247 h 421"/>
                <a:gd name="T16" fmla="*/ 146 w 287"/>
                <a:gd name="T17" fmla="*/ 370 h 421"/>
                <a:gd name="T18" fmla="*/ 154 w 287"/>
                <a:gd name="T19" fmla="*/ 375 h 421"/>
                <a:gd name="T20" fmla="*/ 235 w 287"/>
                <a:gd name="T21" fmla="*/ 419 h 421"/>
                <a:gd name="T22" fmla="*/ 239 w 287"/>
                <a:gd name="T23" fmla="*/ 421 h 421"/>
                <a:gd name="T24" fmla="*/ 231 w 287"/>
                <a:gd name="T25" fmla="*/ 416 h 421"/>
                <a:gd name="T26" fmla="*/ 101 w 287"/>
                <a:gd name="T27" fmla="*/ 293 h 421"/>
                <a:gd name="T28" fmla="*/ 93 w 287"/>
                <a:gd name="T29" fmla="*/ 283 h 421"/>
                <a:gd name="T30" fmla="*/ 95 w 287"/>
                <a:gd name="T31" fmla="*/ 234 h 421"/>
                <a:gd name="T32" fmla="*/ 96 w 287"/>
                <a:gd name="T33" fmla="*/ 232 h 421"/>
                <a:gd name="T34" fmla="*/ 101 w 287"/>
                <a:gd name="T35" fmla="*/ 225 h 421"/>
                <a:gd name="T36" fmla="*/ 232 w 287"/>
                <a:gd name="T37" fmla="*/ 66 h 421"/>
                <a:gd name="T38" fmla="*/ 263 w 287"/>
                <a:gd name="T39" fmla="*/ 47 h 421"/>
                <a:gd name="T40" fmla="*/ 287 w 287"/>
                <a:gd name="T41" fmla="*/ 51 h 421"/>
                <a:gd name="T42" fmla="*/ 202 w 287"/>
                <a:gd name="T43" fmla="*/ 5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7" h="421">
                  <a:moveTo>
                    <a:pt x="202" y="5"/>
                  </a:moveTo>
                  <a:cubicBezTo>
                    <a:pt x="195" y="1"/>
                    <a:pt x="187" y="0"/>
                    <a:pt x="179" y="1"/>
                  </a:cubicBezTo>
                  <a:cubicBezTo>
                    <a:pt x="167" y="3"/>
                    <a:pt x="156" y="9"/>
                    <a:pt x="147" y="19"/>
                  </a:cubicBezTo>
                  <a:cubicBezTo>
                    <a:pt x="16" y="179"/>
                    <a:pt x="16" y="179"/>
                    <a:pt x="16" y="179"/>
                  </a:cubicBezTo>
                  <a:cubicBezTo>
                    <a:pt x="14" y="181"/>
                    <a:pt x="13" y="183"/>
                    <a:pt x="11" y="185"/>
                  </a:cubicBezTo>
                  <a:cubicBezTo>
                    <a:pt x="11" y="186"/>
                    <a:pt x="11" y="187"/>
                    <a:pt x="10" y="187"/>
                  </a:cubicBezTo>
                  <a:cubicBezTo>
                    <a:pt x="1" y="203"/>
                    <a:pt x="0" y="222"/>
                    <a:pt x="8" y="236"/>
                  </a:cubicBezTo>
                  <a:cubicBezTo>
                    <a:pt x="10" y="240"/>
                    <a:pt x="13" y="244"/>
                    <a:pt x="16" y="247"/>
                  </a:cubicBezTo>
                  <a:cubicBezTo>
                    <a:pt x="146" y="370"/>
                    <a:pt x="146" y="370"/>
                    <a:pt x="146" y="370"/>
                  </a:cubicBezTo>
                  <a:cubicBezTo>
                    <a:pt x="149" y="372"/>
                    <a:pt x="151" y="374"/>
                    <a:pt x="154" y="375"/>
                  </a:cubicBezTo>
                  <a:cubicBezTo>
                    <a:pt x="181" y="390"/>
                    <a:pt x="208" y="405"/>
                    <a:pt x="235" y="419"/>
                  </a:cubicBezTo>
                  <a:cubicBezTo>
                    <a:pt x="236" y="420"/>
                    <a:pt x="238" y="421"/>
                    <a:pt x="239" y="421"/>
                  </a:cubicBezTo>
                  <a:cubicBezTo>
                    <a:pt x="236" y="420"/>
                    <a:pt x="234" y="418"/>
                    <a:pt x="231" y="416"/>
                  </a:cubicBezTo>
                  <a:cubicBezTo>
                    <a:pt x="101" y="293"/>
                    <a:pt x="101" y="293"/>
                    <a:pt x="101" y="293"/>
                  </a:cubicBezTo>
                  <a:cubicBezTo>
                    <a:pt x="97" y="290"/>
                    <a:pt x="95" y="286"/>
                    <a:pt x="93" y="283"/>
                  </a:cubicBezTo>
                  <a:cubicBezTo>
                    <a:pt x="85" y="268"/>
                    <a:pt x="86" y="249"/>
                    <a:pt x="95" y="234"/>
                  </a:cubicBezTo>
                  <a:cubicBezTo>
                    <a:pt x="95" y="233"/>
                    <a:pt x="96" y="232"/>
                    <a:pt x="96" y="232"/>
                  </a:cubicBezTo>
                  <a:cubicBezTo>
                    <a:pt x="98" y="229"/>
                    <a:pt x="99" y="227"/>
                    <a:pt x="101" y="225"/>
                  </a:cubicBezTo>
                  <a:cubicBezTo>
                    <a:pt x="232" y="66"/>
                    <a:pt x="232" y="66"/>
                    <a:pt x="232" y="66"/>
                  </a:cubicBezTo>
                  <a:cubicBezTo>
                    <a:pt x="241" y="55"/>
                    <a:pt x="252" y="49"/>
                    <a:pt x="263" y="47"/>
                  </a:cubicBezTo>
                  <a:cubicBezTo>
                    <a:pt x="272" y="46"/>
                    <a:pt x="280" y="47"/>
                    <a:pt x="287" y="51"/>
                  </a:cubicBezTo>
                  <a:lnTo>
                    <a:pt x="202" y="5"/>
                  </a:lnTo>
                  <a:close/>
                </a:path>
              </a:pathLst>
            </a:custGeom>
            <a:grp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endParaRPr>
            </a:p>
          </p:txBody>
        </p:sp>
      </p:grpSp>
      <p:sp>
        <p:nvSpPr>
          <p:cNvPr id="28" name="TextBox 26"/>
          <p:cNvSpPr txBox="1"/>
          <p:nvPr/>
        </p:nvSpPr>
        <p:spPr>
          <a:xfrm>
            <a:off x="6019120" y="2277640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主要形式是行动反思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TextBox 27"/>
          <p:cNvSpPr txBox="1"/>
          <p:nvPr/>
        </p:nvSpPr>
        <p:spPr>
          <a:xfrm>
            <a:off x="6121696" y="2677750"/>
            <a:ext cx="1813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先有教学行动，</a:t>
            </a:r>
            <a:endParaRPr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后有教学反思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TextBox 28"/>
          <p:cNvSpPr txBox="1"/>
          <p:nvPr/>
        </p:nvSpPr>
        <p:spPr>
          <a:xfrm>
            <a:off x="1085357" y="3112847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基于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问题的研究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TextBox 29"/>
          <p:cNvSpPr txBox="1"/>
          <p:nvPr/>
        </p:nvSpPr>
        <p:spPr>
          <a:xfrm>
            <a:off x="786397" y="3522997"/>
            <a:ext cx="2262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问题源于学科教学实践，又服务于学科教学实践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TextBox 30"/>
          <p:cNvSpPr txBox="1"/>
          <p:nvPr/>
        </p:nvSpPr>
        <p:spPr>
          <a:xfrm>
            <a:off x="2173898" y="186976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实践性研究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TextBox 31"/>
          <p:cNvSpPr txBox="1"/>
          <p:nvPr/>
        </p:nvSpPr>
        <p:spPr>
          <a:xfrm>
            <a:off x="1408347" y="2277640"/>
            <a:ext cx="2311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实践既是学科研究对象，</a:t>
            </a:r>
            <a:endParaRPr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又是学科研究归宿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786396" y="1155177"/>
            <a:ext cx="7543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校本研修是</a:t>
            </a: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教师成长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的必由之路</a:t>
            </a:r>
            <a:endParaRPr lang="zh-CN" altLang="en-US" sz="1200" b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TextBox 29"/>
          <p:cNvSpPr txBox="1"/>
          <p:nvPr/>
        </p:nvSpPr>
        <p:spPr>
          <a:xfrm>
            <a:off x="6058192" y="3625310"/>
            <a:ext cx="2453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校本研修包含教师个人自我反思、教师集体同伴互助、专业研究人员专业引领三位一体的形式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锻造专业素质 做一个技艺精湛的教师</a:t>
            </a:r>
            <a:endParaRPr lang="en-US" alt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23850" y="4102100"/>
            <a:ext cx="8438515" cy="5111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多种渠道的专业研修可以开阔视野、丰富体验、强化交流、增进共识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/>
          </a:p>
        </p:txBody>
      </p:sp>
      <p:grpSp>
        <p:nvGrpSpPr>
          <p:cNvPr id="10" name="Group 6"/>
          <p:cNvGrpSpPr/>
          <p:nvPr/>
        </p:nvGrpSpPr>
        <p:grpSpPr bwMode="auto">
          <a:xfrm>
            <a:off x="1156419" y="860554"/>
            <a:ext cx="6867165" cy="819027"/>
            <a:chOff x="479" y="2711"/>
            <a:chExt cx="4796" cy="1271"/>
          </a:xfrm>
          <a:solidFill>
            <a:schemeClr val="accent3"/>
          </a:solidFill>
        </p:grpSpPr>
        <p:grpSp>
          <p:nvGrpSpPr>
            <p:cNvPr id="11" name="Group 7"/>
            <p:cNvGrpSpPr/>
            <p:nvPr/>
          </p:nvGrpSpPr>
          <p:grpSpPr bwMode="auto">
            <a:xfrm>
              <a:off x="479" y="2711"/>
              <a:ext cx="4796" cy="1271"/>
              <a:chOff x="479" y="2711"/>
              <a:chExt cx="4796" cy="1271"/>
            </a:xfrm>
            <a:grpFill/>
          </p:grpSpPr>
          <p:sp>
            <p:nvSpPr>
              <p:cNvPr id="13" name="AutoShape 8"/>
              <p:cNvSpPr>
                <a:spLocks noChangeArrowheads="1"/>
              </p:cNvSpPr>
              <p:nvPr/>
            </p:nvSpPr>
            <p:spPr bwMode="gray">
              <a:xfrm flipV="1">
                <a:off x="549" y="2711"/>
                <a:ext cx="4653" cy="21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878 w 21600"/>
                  <a:gd name="T13" fmla="*/ 2887 h 21600"/>
                  <a:gd name="T14" fmla="*/ 18722 w 21600"/>
                  <a:gd name="T15" fmla="*/ 1871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58" y="21600"/>
                    </a:lnTo>
                    <a:lnTo>
                      <a:pt x="19442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14" name="AutoShape 9"/>
              <p:cNvSpPr>
                <a:spLocks noChangeArrowheads="1"/>
              </p:cNvSpPr>
              <p:nvPr/>
            </p:nvSpPr>
            <p:spPr bwMode="gray">
              <a:xfrm>
                <a:off x="479" y="2932"/>
                <a:ext cx="4796" cy="1050"/>
              </a:xfrm>
              <a:prstGeom prst="roundRect">
                <a:avLst>
                  <a:gd name="adj" fmla="val 9514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Font typeface="Wingdings" panose="05000000000000000000" pitchFamily="2" charset="2"/>
                  <a:buChar char="v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>
                  <a:ea typeface="宋体" pitchFamily="2" charset="-122"/>
                </a:endParaRPr>
              </a:p>
            </p:txBody>
          </p:sp>
        </p:grpSp>
        <p:sp>
          <p:nvSpPr>
            <p:cNvPr id="12" name="AutoShape 10"/>
            <p:cNvSpPr>
              <a:spLocks noChangeArrowheads="1"/>
            </p:cNvSpPr>
            <p:nvPr/>
          </p:nvSpPr>
          <p:spPr bwMode="gray">
            <a:xfrm>
              <a:off x="582" y="3213"/>
              <a:ext cx="4530" cy="651"/>
            </a:xfrm>
            <a:prstGeom prst="roundRect">
              <a:avLst>
                <a:gd name="adj" fmla="val 9782"/>
              </a:avLst>
            </a:prstGeom>
            <a:solidFill>
              <a:schemeClr val="accent4"/>
            </a:solidFill>
            <a:ln w="28575" algn="ctr">
              <a:solidFill>
                <a:srgbClr val="F8F8F8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>
                <a:ea typeface="宋体" pitchFamily="2" charset="-122"/>
              </a:endParaRPr>
            </a:p>
          </p:txBody>
        </p:sp>
      </p:grp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786396" y="1155177"/>
            <a:ext cx="7543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校本研修是</a:t>
            </a: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教师成长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的必由之路</a:t>
            </a:r>
            <a:endParaRPr lang="zh-CN" altLang="en-US" sz="1200" b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115" y="1925955"/>
            <a:ext cx="2862580" cy="1930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9600" y="1603375"/>
            <a:ext cx="1931035" cy="25749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25" y="1924050"/>
            <a:ext cx="2907665" cy="1931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一位教师的职业信条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Rectangle 3"/>
          <p:cNvSpPr>
            <a:spLocks noGrp="1"/>
          </p:cNvSpPr>
          <p:nvPr/>
        </p:nvSpPr>
        <p:spPr>
          <a:xfrm>
            <a:off x="2987825" y="1132384"/>
            <a:ext cx="5364595" cy="316835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      不管今后如何，我都会为我曾经是一位教师而感到欣慰。</a:t>
            </a:r>
            <a:r>
              <a:rPr lang="en-US" altLang="zh-CN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1993.10</a:t>
            </a:r>
          </a:p>
          <a:p>
            <a:pPr marL="0" indent="0">
              <a:buNone/>
            </a:pPr>
            <a:endParaRPr lang="en-US" altLang="zh-CN" sz="1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None/>
            </a:pP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      不管</a:t>
            </a: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今后如何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，我为我至今依然是</a:t>
            </a: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一位教师而感到欣慰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en-US" altLang="zh-CN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1996.03</a:t>
            </a:r>
          </a:p>
          <a:p>
            <a:pPr marL="0" indent="0">
              <a:buNone/>
            </a:pPr>
            <a:endParaRPr lang="en-US" altLang="zh-CN" sz="1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None/>
            </a:pP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      不管</a:t>
            </a: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今后如何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，我为我愿意永远是</a:t>
            </a: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一位教师而感到欣慰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en-US" altLang="zh-CN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2003.03</a:t>
            </a:r>
          </a:p>
          <a:p>
            <a:pPr marL="0" indent="0">
              <a:buNone/>
            </a:pPr>
            <a:endParaRPr lang="en-US" altLang="zh-CN" sz="1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None/>
            </a:pP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      不管</a:t>
            </a: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今后如何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，我为我此生无愧于一</a:t>
            </a:r>
            <a:r>
              <a: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位教师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而深感欣慰。</a:t>
            </a:r>
            <a:r>
              <a:rPr lang="en-US" altLang="zh-CN" sz="20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2013.06</a:t>
            </a:r>
            <a:endParaRPr lang="en-US" altLang="zh-CN" sz="20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None/>
            </a:pPr>
            <a:endParaRPr lang="en-US" altLang="zh-CN" sz="20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None/>
            </a:pPr>
            <a:endParaRPr lang="en-US" altLang="zh-CN" sz="20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None/>
            </a:pPr>
            <a:endParaRPr lang="en-US" altLang="zh-CN" sz="20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None/>
            </a:pPr>
            <a:endParaRPr lang="en-US" altLang="zh-CN" sz="20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None/>
            </a:pPr>
            <a:endParaRPr lang="en-US" altLang="zh-CN" sz="20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None/>
            </a:pPr>
            <a:endParaRPr lang="zh-CN" altLang="en-US" sz="20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9"/>
          <a:stretch>
            <a:fillRect/>
          </a:stretch>
        </p:blipFill>
        <p:spPr>
          <a:xfrm rot="5400000">
            <a:off x="518814" y="1579009"/>
            <a:ext cx="2741776" cy="1836204"/>
          </a:xfrm>
          <a:prstGeom prst="rect">
            <a:avLst/>
          </a:prstGeom>
        </p:spPr>
      </p:pic>
      <p:sp>
        <p:nvSpPr>
          <p:cNvPr id="9" name="内容占位符 1"/>
          <p:cNvSpPr>
            <a:spLocks noGrp="1"/>
          </p:cNvSpPr>
          <p:nvPr>
            <p:ph idx="1"/>
          </p:nvPr>
        </p:nvSpPr>
        <p:spPr>
          <a:xfrm>
            <a:off x="791580" y="3986266"/>
            <a:ext cx="7704856" cy="5113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1600" dirty="0">
                <a:latin typeface="+mn-ea"/>
              </a:rPr>
              <a:t>    </a:t>
            </a:r>
            <a:r>
              <a:rPr lang="zh-CN" altLang="en-US" sz="1600" dirty="0" smtClean="0">
                <a:latin typeface="+mn-ea"/>
              </a:rPr>
              <a:t> </a:t>
            </a:r>
            <a:r>
              <a:rPr lang="zh-CN" altLang="en-US" sz="1800" dirty="0" smtClean="0">
                <a:latin typeface="+mn-ea"/>
              </a:rPr>
              <a:t>赵伶俐，西南大学教育学部教授，长期从事美学教育研究，中国教育学会美育专业委员会副主任委员，全国高师美高教育研究会常务理事，中国心理学会教学心理专委会委员。政府特殊津贴享受者。</a:t>
            </a:r>
            <a:endParaRPr lang="zh-CN" altLang="en-US" sz="1800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"/>
            <a:ext cx="9144001" cy="36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等腰三角形 4"/>
          <p:cNvSpPr/>
          <p:nvPr/>
        </p:nvSpPr>
        <p:spPr>
          <a:xfrm flipV="1">
            <a:off x="0" y="0"/>
            <a:ext cx="9144000" cy="2212504"/>
          </a:xfrm>
          <a:prstGeom prst="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标题 4"/>
          <p:cNvSpPr txBox="1"/>
          <p:nvPr/>
        </p:nvSpPr>
        <p:spPr>
          <a:xfrm>
            <a:off x="3150615" y="241810"/>
            <a:ext cx="2969557" cy="602542"/>
          </a:xfrm>
          <a:prstGeom prst="rect">
            <a:avLst/>
          </a:prstGeom>
          <a:effectLst/>
        </p:spPr>
        <p:txBody>
          <a:bodyPr vert="horz" lIns="68571" tIns="34285" rIns="68571" bIns="3428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 smtClean="0">
                <a:solidFill>
                  <a:schemeClr val="bg1"/>
                </a:solidFill>
                <a:latin typeface="Impact MT Std" pitchFamily="34" charset="0"/>
                <a:ea typeface="微软雅黑" pitchFamily="34" charset="-122"/>
              </a:rPr>
              <a:t>追逐梦想   成就未来   </a:t>
            </a:r>
            <a:endParaRPr lang="en-US" altLang="zh-CN" sz="2400" b="1" dirty="0">
              <a:solidFill>
                <a:schemeClr val="bg1"/>
              </a:solidFill>
              <a:latin typeface="Impact MT Std" pitchFamily="34" charset="0"/>
              <a:ea typeface="微软雅黑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9077" y="3724672"/>
            <a:ext cx="5237219" cy="684793"/>
          </a:xfrm>
          <a:prstGeom prst="rect">
            <a:avLst/>
          </a:prstGeom>
          <a:noFill/>
          <a:effectLst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zh-CN" altLang="en-US" sz="4000" b="1" dirty="0" smtClean="0">
                <a:solidFill>
                  <a:schemeClr val="accent4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谢谢聆听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2672578" y="4413984"/>
            <a:ext cx="3925630" cy="256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青年教师的师德修养和专业修为</a:t>
            </a:r>
            <a:endParaRPr lang="zh-CN" altLang="en-US" sz="13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标题 4"/>
          <p:cNvSpPr txBox="1"/>
          <p:nvPr/>
        </p:nvSpPr>
        <p:spPr>
          <a:xfrm>
            <a:off x="3150615" y="925886"/>
            <a:ext cx="2969557" cy="602542"/>
          </a:xfrm>
          <a:prstGeom prst="rect">
            <a:avLst/>
          </a:prstGeom>
          <a:effectLst/>
        </p:spPr>
        <p:txBody>
          <a:bodyPr vert="horz" lIns="68571" tIns="34285" rIns="68571" bIns="3428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8000" b="1" dirty="0" smtClean="0">
                <a:solidFill>
                  <a:schemeClr val="bg1"/>
                </a:solidFill>
                <a:latin typeface="Impact MT Std" pitchFamily="34" charset="0"/>
                <a:ea typeface="微软雅黑" pitchFamily="34" charset="-122"/>
              </a:rPr>
              <a:t>2022</a:t>
            </a:r>
            <a:endParaRPr lang="en-US" altLang="zh-CN" sz="8000" b="1" dirty="0">
              <a:solidFill>
                <a:schemeClr val="bg1"/>
              </a:solidFill>
              <a:latin typeface="Impact MT Std" pitchFamily="34" charset="0"/>
              <a:ea typeface="微软雅黑" pitchFamily="34" charset="-122"/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2672578" y="4732784"/>
            <a:ext cx="3925630" cy="256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汇报人：董健       时间：</a:t>
            </a:r>
            <a:r>
              <a:rPr lang="en-US" altLang="zh-CN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2022.10</a:t>
            </a:r>
            <a:endParaRPr lang="zh-CN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49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2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" y="0"/>
            <a:ext cx="9141291" cy="5145088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4" name="矩形 3"/>
          <p:cNvSpPr/>
          <p:nvPr/>
        </p:nvSpPr>
        <p:spPr>
          <a:xfrm>
            <a:off x="0" y="2584164"/>
            <a:ext cx="1980000" cy="900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六边形 4"/>
          <p:cNvSpPr/>
          <p:nvPr/>
        </p:nvSpPr>
        <p:spPr>
          <a:xfrm>
            <a:off x="2051720" y="1937130"/>
            <a:ext cx="1584176" cy="1366092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 smtClean="0"/>
              <a:t>01</a:t>
            </a:r>
            <a:endParaRPr lang="zh-CN" altLang="en-US" sz="6600" b="1" dirty="0"/>
          </a:p>
        </p:txBody>
      </p:sp>
      <p:sp>
        <p:nvSpPr>
          <p:cNvPr id="7" name="矩形 6"/>
          <p:cNvSpPr/>
          <p:nvPr/>
        </p:nvSpPr>
        <p:spPr>
          <a:xfrm>
            <a:off x="3779912" y="2584164"/>
            <a:ext cx="5364088" cy="900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815916" y="2049324"/>
            <a:ext cx="3379451" cy="52322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学高为师  身正为范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36336" y="2851937"/>
            <a:ext cx="3078480" cy="460375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教师职业道德规范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4"/>
          <p:cNvSpPr txBox="1"/>
          <p:nvPr/>
        </p:nvSpPr>
        <p:spPr>
          <a:xfrm>
            <a:off x="6723892" y="2225641"/>
            <a:ext cx="2274568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b="1" dirty="0" smtClean="0">
                <a:solidFill>
                  <a:schemeClr val="accent4"/>
                </a:solidFill>
                <a:latin typeface="+mn-ea"/>
                <a:ea typeface="+mn-ea"/>
              </a:rPr>
              <a:t>教师职业纪律</a:t>
            </a:r>
            <a:endParaRPr lang="zh-CN" altLang="en-US" sz="2000" b="1" dirty="0">
              <a:solidFill>
                <a:schemeClr val="accent4"/>
              </a:solidFill>
              <a:latin typeface="+mn-ea"/>
              <a:ea typeface="+mn-ea"/>
            </a:endParaRPr>
          </a:p>
        </p:txBody>
      </p:sp>
      <p:grpSp>
        <p:nvGrpSpPr>
          <p:cNvPr id="2" name="Group 1294"/>
          <p:cNvGrpSpPr/>
          <p:nvPr/>
        </p:nvGrpSpPr>
        <p:grpSpPr>
          <a:xfrm>
            <a:off x="1312180" y="1600436"/>
            <a:ext cx="449801" cy="495359"/>
            <a:chOff x="0" y="0"/>
            <a:chExt cx="1243364" cy="1243364"/>
          </a:xfrm>
        </p:grpSpPr>
        <p:sp>
          <p:nvSpPr>
            <p:cNvPr id="57" name="Shape 1290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8" name="Group 1293"/>
            <p:cNvGrpSpPr/>
            <p:nvPr/>
          </p:nvGrpSpPr>
          <p:grpSpPr>
            <a:xfrm>
              <a:off x="374055" y="351222"/>
              <a:ext cx="495255" cy="540919"/>
              <a:chOff x="0" y="0"/>
              <a:chExt cx="495253" cy="540919"/>
            </a:xfrm>
          </p:grpSpPr>
          <p:sp>
            <p:nvSpPr>
              <p:cNvPr id="59" name="Shape 1291"/>
              <p:cNvSpPr/>
              <p:nvPr/>
            </p:nvSpPr>
            <p:spPr>
              <a:xfrm>
                <a:off x="107933" y="0"/>
                <a:ext cx="270131" cy="270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164" y="18436"/>
                    </a:moveTo>
                    <a:cubicBezTo>
                      <a:pt x="5273" y="20546"/>
                      <a:pt x="7818" y="21600"/>
                      <a:pt x="10800" y="21600"/>
                    </a:cubicBezTo>
                    <a:cubicBezTo>
                      <a:pt x="13782" y="21600"/>
                      <a:pt x="16327" y="20546"/>
                      <a:pt x="18436" y="18436"/>
                    </a:cubicBezTo>
                    <a:cubicBezTo>
                      <a:pt x="20546" y="16327"/>
                      <a:pt x="21600" y="13782"/>
                      <a:pt x="21600" y="10800"/>
                    </a:cubicBezTo>
                    <a:cubicBezTo>
                      <a:pt x="21600" y="7818"/>
                      <a:pt x="20546" y="5273"/>
                      <a:pt x="18436" y="3164"/>
                    </a:cubicBezTo>
                    <a:cubicBezTo>
                      <a:pt x="16327" y="1054"/>
                      <a:pt x="13782" y="0"/>
                      <a:pt x="10800" y="0"/>
                    </a:cubicBezTo>
                    <a:cubicBezTo>
                      <a:pt x="7818" y="0"/>
                      <a:pt x="5273" y="1055"/>
                      <a:pt x="3164" y="3164"/>
                    </a:cubicBezTo>
                    <a:cubicBezTo>
                      <a:pt x="1055" y="5273"/>
                      <a:pt x="0" y="7818"/>
                      <a:pt x="0" y="10800"/>
                    </a:cubicBezTo>
                    <a:cubicBezTo>
                      <a:pt x="0" y="13782"/>
                      <a:pt x="1055" y="16327"/>
                      <a:pt x="3164" y="18436"/>
                    </a:cubicBezTo>
                    <a:cubicBezTo>
                      <a:pt x="3164" y="18436"/>
                      <a:pt x="3164" y="18436"/>
                      <a:pt x="3164" y="184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0" name="Shape 1292"/>
              <p:cNvSpPr/>
              <p:nvPr/>
            </p:nvSpPr>
            <p:spPr>
              <a:xfrm>
                <a:off x="0" y="248248"/>
                <a:ext cx="495253" cy="292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332" y="9360"/>
                    </a:moveTo>
                    <a:cubicBezTo>
                      <a:pt x="21225" y="8347"/>
                      <a:pt x="21089" y="7408"/>
                      <a:pt x="20925" y="6543"/>
                    </a:cubicBezTo>
                    <a:cubicBezTo>
                      <a:pt x="20761" y="5678"/>
                      <a:pt x="20542" y="4834"/>
                      <a:pt x="20266" y="4011"/>
                    </a:cubicBezTo>
                    <a:cubicBezTo>
                      <a:pt x="19989" y="3190"/>
                      <a:pt x="19673" y="2489"/>
                      <a:pt x="19314" y="1909"/>
                    </a:cubicBezTo>
                    <a:cubicBezTo>
                      <a:pt x="18957" y="1329"/>
                      <a:pt x="18519" y="867"/>
                      <a:pt x="18002" y="520"/>
                    </a:cubicBezTo>
                    <a:cubicBezTo>
                      <a:pt x="17487" y="175"/>
                      <a:pt x="16916" y="0"/>
                      <a:pt x="16292" y="0"/>
                    </a:cubicBezTo>
                    <a:cubicBezTo>
                      <a:pt x="16190" y="0"/>
                      <a:pt x="15970" y="187"/>
                      <a:pt x="15632" y="559"/>
                    </a:cubicBezTo>
                    <a:cubicBezTo>
                      <a:pt x="15295" y="931"/>
                      <a:pt x="14922" y="1348"/>
                      <a:pt x="14512" y="1805"/>
                    </a:cubicBezTo>
                    <a:cubicBezTo>
                      <a:pt x="14103" y="2264"/>
                      <a:pt x="13557" y="2680"/>
                      <a:pt x="12871" y="3051"/>
                    </a:cubicBezTo>
                    <a:cubicBezTo>
                      <a:pt x="12185" y="3423"/>
                      <a:pt x="11496" y="3610"/>
                      <a:pt x="10800" y="3610"/>
                    </a:cubicBezTo>
                    <a:cubicBezTo>
                      <a:pt x="10104" y="3610"/>
                      <a:pt x="9414" y="3423"/>
                      <a:pt x="8729" y="3051"/>
                    </a:cubicBezTo>
                    <a:cubicBezTo>
                      <a:pt x="8043" y="2680"/>
                      <a:pt x="7496" y="2264"/>
                      <a:pt x="7087" y="1805"/>
                    </a:cubicBezTo>
                    <a:cubicBezTo>
                      <a:pt x="6678" y="1348"/>
                      <a:pt x="6304" y="931"/>
                      <a:pt x="5967" y="559"/>
                    </a:cubicBezTo>
                    <a:cubicBezTo>
                      <a:pt x="5630" y="187"/>
                      <a:pt x="5410" y="0"/>
                      <a:pt x="5308" y="0"/>
                    </a:cubicBezTo>
                    <a:cubicBezTo>
                      <a:pt x="4684" y="0"/>
                      <a:pt x="4113" y="175"/>
                      <a:pt x="3597" y="520"/>
                    </a:cubicBezTo>
                    <a:cubicBezTo>
                      <a:pt x="3081" y="867"/>
                      <a:pt x="2643" y="1329"/>
                      <a:pt x="2286" y="1909"/>
                    </a:cubicBezTo>
                    <a:cubicBezTo>
                      <a:pt x="1927" y="2488"/>
                      <a:pt x="1611" y="3190"/>
                      <a:pt x="1334" y="4011"/>
                    </a:cubicBezTo>
                    <a:cubicBezTo>
                      <a:pt x="1058" y="4834"/>
                      <a:pt x="839" y="5678"/>
                      <a:pt x="675" y="6543"/>
                    </a:cubicBezTo>
                    <a:cubicBezTo>
                      <a:pt x="511" y="7408"/>
                      <a:pt x="375" y="8347"/>
                      <a:pt x="268" y="9360"/>
                    </a:cubicBezTo>
                    <a:cubicBezTo>
                      <a:pt x="161" y="10371"/>
                      <a:pt x="89" y="11314"/>
                      <a:pt x="53" y="12189"/>
                    </a:cubicBezTo>
                    <a:cubicBezTo>
                      <a:pt x="17" y="13063"/>
                      <a:pt x="0" y="13959"/>
                      <a:pt x="0" y="14877"/>
                    </a:cubicBezTo>
                    <a:cubicBezTo>
                      <a:pt x="0" y="16953"/>
                      <a:pt x="372" y="18593"/>
                      <a:pt x="1119" y="19795"/>
                    </a:cubicBezTo>
                    <a:cubicBezTo>
                      <a:pt x="1866" y="20998"/>
                      <a:pt x="2858" y="21600"/>
                      <a:pt x="4096" y="21600"/>
                    </a:cubicBezTo>
                    <a:lnTo>
                      <a:pt x="17504" y="21600"/>
                    </a:lnTo>
                    <a:cubicBezTo>
                      <a:pt x="18741" y="21600"/>
                      <a:pt x="19734" y="20998"/>
                      <a:pt x="20480" y="19795"/>
                    </a:cubicBezTo>
                    <a:cubicBezTo>
                      <a:pt x="21227" y="18593"/>
                      <a:pt x="21600" y="16953"/>
                      <a:pt x="21600" y="14877"/>
                    </a:cubicBezTo>
                    <a:cubicBezTo>
                      <a:pt x="21600" y="13959"/>
                      <a:pt x="21582" y="13063"/>
                      <a:pt x="21547" y="12189"/>
                    </a:cubicBezTo>
                    <a:cubicBezTo>
                      <a:pt x="21511" y="11314"/>
                      <a:pt x="21439" y="10371"/>
                      <a:pt x="21332" y="9360"/>
                    </a:cubicBezTo>
                    <a:cubicBezTo>
                      <a:pt x="21332" y="9360"/>
                      <a:pt x="21332" y="9360"/>
                      <a:pt x="21332" y="93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Group 1335"/>
          <p:cNvGrpSpPr/>
          <p:nvPr/>
        </p:nvGrpSpPr>
        <p:grpSpPr>
          <a:xfrm>
            <a:off x="3285996" y="1600436"/>
            <a:ext cx="449801" cy="495359"/>
            <a:chOff x="0" y="0"/>
            <a:chExt cx="1243364" cy="1243364"/>
          </a:xfrm>
        </p:grpSpPr>
        <p:sp>
          <p:nvSpPr>
            <p:cNvPr id="53" name="Shape 1331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4" name="Group 1334"/>
            <p:cNvGrpSpPr/>
            <p:nvPr/>
          </p:nvGrpSpPr>
          <p:grpSpPr>
            <a:xfrm>
              <a:off x="452618" y="384509"/>
              <a:ext cx="335924" cy="474347"/>
              <a:chOff x="0" y="0"/>
              <a:chExt cx="335922" cy="474345"/>
            </a:xfrm>
          </p:grpSpPr>
          <p:sp>
            <p:nvSpPr>
              <p:cNvPr id="55" name="Shape 1332"/>
              <p:cNvSpPr/>
              <p:nvPr/>
            </p:nvSpPr>
            <p:spPr>
              <a:xfrm>
                <a:off x="0" y="42435"/>
                <a:ext cx="335922" cy="431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441" y="0"/>
                    </a:moveTo>
                    <a:lnTo>
                      <a:pt x="17589" y="3600"/>
                    </a:lnTo>
                    <a:lnTo>
                      <a:pt x="4011" y="3600"/>
                    </a:lnTo>
                    <a:lnTo>
                      <a:pt x="2159" y="0"/>
                    </a:lnTo>
                    <a:cubicBezTo>
                      <a:pt x="972" y="0"/>
                      <a:pt x="0" y="756"/>
                      <a:pt x="0" y="1679"/>
                    </a:cubicBezTo>
                    <a:lnTo>
                      <a:pt x="0" y="19921"/>
                    </a:lnTo>
                    <a:cubicBezTo>
                      <a:pt x="0" y="20844"/>
                      <a:pt x="972" y="21600"/>
                      <a:pt x="2159" y="21600"/>
                    </a:cubicBezTo>
                    <a:lnTo>
                      <a:pt x="19441" y="21600"/>
                    </a:lnTo>
                    <a:cubicBezTo>
                      <a:pt x="20628" y="21600"/>
                      <a:pt x="21600" y="20844"/>
                      <a:pt x="21600" y="19921"/>
                    </a:cubicBezTo>
                    <a:lnTo>
                      <a:pt x="21600" y="1679"/>
                    </a:lnTo>
                    <a:cubicBezTo>
                      <a:pt x="21600" y="756"/>
                      <a:pt x="20628" y="0"/>
                      <a:pt x="194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6" name="Shape 1333"/>
              <p:cNvSpPr/>
              <p:nvPr/>
            </p:nvSpPr>
            <p:spPr>
              <a:xfrm>
                <a:off x="59175" y="0"/>
                <a:ext cx="215954" cy="95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441" y="21600"/>
                    </a:moveTo>
                    <a:lnTo>
                      <a:pt x="21600" y="10800"/>
                    </a:lnTo>
                    <a:lnTo>
                      <a:pt x="16369" y="10800"/>
                    </a:lnTo>
                    <a:lnTo>
                      <a:pt x="14641" y="0"/>
                    </a:lnTo>
                    <a:lnTo>
                      <a:pt x="6959" y="0"/>
                    </a:lnTo>
                    <a:lnTo>
                      <a:pt x="5231" y="10800"/>
                    </a:lnTo>
                    <a:lnTo>
                      <a:pt x="0" y="10800"/>
                    </a:lnTo>
                    <a:lnTo>
                      <a:pt x="2159" y="21600"/>
                    </a:lnTo>
                    <a:cubicBezTo>
                      <a:pt x="2159" y="21600"/>
                      <a:pt x="19441" y="21600"/>
                      <a:pt x="19441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Group 1338"/>
          <p:cNvGrpSpPr/>
          <p:nvPr/>
        </p:nvGrpSpPr>
        <p:grpSpPr>
          <a:xfrm>
            <a:off x="5259814" y="1600436"/>
            <a:ext cx="449801" cy="495359"/>
            <a:chOff x="0" y="0"/>
            <a:chExt cx="1243364" cy="1243364"/>
          </a:xfrm>
        </p:grpSpPr>
        <p:sp>
          <p:nvSpPr>
            <p:cNvPr id="51" name="Shape 1336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2" name="Shape 1337"/>
            <p:cNvSpPr/>
            <p:nvPr/>
          </p:nvSpPr>
          <p:spPr>
            <a:xfrm>
              <a:off x="384508" y="384509"/>
              <a:ext cx="474347" cy="474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0814" extrusionOk="0">
                  <a:moveTo>
                    <a:pt x="16063" y="4751"/>
                  </a:moveTo>
                  <a:cubicBezTo>
                    <a:pt x="14562" y="3251"/>
                    <a:pt x="14186" y="1270"/>
                    <a:pt x="14318" y="1137"/>
                  </a:cubicBezTo>
                  <a:cubicBezTo>
                    <a:pt x="14452" y="1003"/>
                    <a:pt x="16354" y="1458"/>
                    <a:pt x="17856" y="2959"/>
                  </a:cubicBezTo>
                  <a:cubicBezTo>
                    <a:pt x="19356" y="4460"/>
                    <a:pt x="19807" y="6366"/>
                    <a:pt x="19677" y="6496"/>
                  </a:cubicBezTo>
                  <a:cubicBezTo>
                    <a:pt x="19548" y="6625"/>
                    <a:pt x="17564" y="6252"/>
                    <a:pt x="16063" y="4751"/>
                  </a:cubicBezTo>
                  <a:close/>
                  <a:moveTo>
                    <a:pt x="8257" y="11610"/>
                  </a:moveTo>
                  <a:cubicBezTo>
                    <a:pt x="7827" y="11179"/>
                    <a:pt x="7967" y="10342"/>
                    <a:pt x="8569" y="9739"/>
                  </a:cubicBezTo>
                  <a:cubicBezTo>
                    <a:pt x="9172" y="9137"/>
                    <a:pt x="10009" y="8997"/>
                    <a:pt x="10440" y="9428"/>
                  </a:cubicBezTo>
                  <a:cubicBezTo>
                    <a:pt x="10869" y="9858"/>
                    <a:pt x="10730" y="10696"/>
                    <a:pt x="10128" y="11298"/>
                  </a:cubicBezTo>
                  <a:cubicBezTo>
                    <a:pt x="9526" y="11900"/>
                    <a:pt x="8687" y="12040"/>
                    <a:pt x="8257" y="11610"/>
                  </a:cubicBezTo>
                  <a:close/>
                  <a:moveTo>
                    <a:pt x="18634" y="2180"/>
                  </a:moveTo>
                  <a:cubicBezTo>
                    <a:pt x="16698" y="243"/>
                    <a:pt x="14265" y="-466"/>
                    <a:pt x="13491" y="308"/>
                  </a:cubicBezTo>
                  <a:lnTo>
                    <a:pt x="10372" y="3426"/>
                  </a:lnTo>
                  <a:cubicBezTo>
                    <a:pt x="9900" y="3899"/>
                    <a:pt x="9488" y="5482"/>
                    <a:pt x="9676" y="7085"/>
                  </a:cubicBezTo>
                  <a:lnTo>
                    <a:pt x="240" y="16521"/>
                  </a:lnTo>
                  <a:cubicBezTo>
                    <a:pt x="-320" y="17081"/>
                    <a:pt x="134" y="18442"/>
                    <a:pt x="1253" y="19561"/>
                  </a:cubicBezTo>
                  <a:cubicBezTo>
                    <a:pt x="2373" y="20681"/>
                    <a:pt x="3733" y="21134"/>
                    <a:pt x="4293" y="20574"/>
                  </a:cubicBezTo>
                  <a:lnTo>
                    <a:pt x="13729" y="11138"/>
                  </a:lnTo>
                  <a:cubicBezTo>
                    <a:pt x="15332" y="11327"/>
                    <a:pt x="16915" y="10914"/>
                    <a:pt x="17388" y="10442"/>
                  </a:cubicBezTo>
                  <a:lnTo>
                    <a:pt x="20506" y="7324"/>
                  </a:lnTo>
                  <a:cubicBezTo>
                    <a:pt x="21280" y="6549"/>
                    <a:pt x="20573" y="4116"/>
                    <a:pt x="18634" y="218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Group 1341"/>
          <p:cNvGrpSpPr/>
          <p:nvPr/>
        </p:nvGrpSpPr>
        <p:grpSpPr>
          <a:xfrm>
            <a:off x="7233631" y="1600436"/>
            <a:ext cx="449801" cy="495359"/>
            <a:chOff x="0" y="0"/>
            <a:chExt cx="1243364" cy="1243364"/>
          </a:xfrm>
        </p:grpSpPr>
        <p:sp>
          <p:nvSpPr>
            <p:cNvPr id="49" name="Shape 1339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" name="Shape 1340"/>
            <p:cNvSpPr/>
            <p:nvPr/>
          </p:nvSpPr>
          <p:spPr>
            <a:xfrm>
              <a:off x="383421" y="384509"/>
              <a:ext cx="474315" cy="474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320" extrusionOk="0">
                  <a:moveTo>
                    <a:pt x="6122" y="19157"/>
                  </a:moveTo>
                  <a:lnTo>
                    <a:pt x="3902" y="19634"/>
                  </a:lnTo>
                  <a:cubicBezTo>
                    <a:pt x="3688" y="19233"/>
                    <a:pt x="3431" y="18833"/>
                    <a:pt x="2957" y="18361"/>
                  </a:cubicBezTo>
                  <a:cubicBezTo>
                    <a:pt x="2486" y="17889"/>
                    <a:pt x="2085" y="17631"/>
                    <a:pt x="1685" y="17417"/>
                  </a:cubicBezTo>
                  <a:lnTo>
                    <a:pt x="2162" y="15198"/>
                  </a:lnTo>
                  <a:lnTo>
                    <a:pt x="2804" y="14556"/>
                  </a:lnTo>
                  <a:cubicBezTo>
                    <a:pt x="2804" y="14556"/>
                    <a:pt x="4012" y="14580"/>
                    <a:pt x="5374" y="15944"/>
                  </a:cubicBezTo>
                  <a:cubicBezTo>
                    <a:pt x="6737" y="17307"/>
                    <a:pt x="6762" y="18516"/>
                    <a:pt x="6762" y="18516"/>
                  </a:cubicBezTo>
                  <a:cubicBezTo>
                    <a:pt x="6762" y="18516"/>
                    <a:pt x="6122" y="19157"/>
                    <a:pt x="6122" y="19157"/>
                  </a:cubicBezTo>
                  <a:close/>
                  <a:moveTo>
                    <a:pt x="19625" y="1692"/>
                  </a:moveTo>
                  <a:cubicBezTo>
                    <a:pt x="17654" y="-280"/>
                    <a:pt x="16174" y="15"/>
                    <a:pt x="16174" y="15"/>
                  </a:cubicBezTo>
                  <a:lnTo>
                    <a:pt x="9270" y="6920"/>
                  </a:lnTo>
                  <a:lnTo>
                    <a:pt x="1379" y="14810"/>
                  </a:lnTo>
                  <a:lnTo>
                    <a:pt x="0" y="21320"/>
                  </a:lnTo>
                  <a:lnTo>
                    <a:pt x="6508" y="19939"/>
                  </a:lnTo>
                  <a:lnTo>
                    <a:pt x="14399" y="12048"/>
                  </a:lnTo>
                  <a:lnTo>
                    <a:pt x="21302" y="5145"/>
                  </a:lnTo>
                  <a:cubicBezTo>
                    <a:pt x="21302" y="5145"/>
                    <a:pt x="21600" y="3665"/>
                    <a:pt x="19625" y="169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Group 1344"/>
          <p:cNvGrpSpPr/>
          <p:nvPr/>
        </p:nvGrpSpPr>
        <p:grpSpPr>
          <a:xfrm>
            <a:off x="7233631" y="3298338"/>
            <a:ext cx="449801" cy="495359"/>
            <a:chOff x="0" y="0"/>
            <a:chExt cx="1243364" cy="1243364"/>
          </a:xfrm>
        </p:grpSpPr>
        <p:sp>
          <p:nvSpPr>
            <p:cNvPr id="47" name="Shape 1342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8" name="Shape 1343"/>
            <p:cNvSpPr/>
            <p:nvPr/>
          </p:nvSpPr>
          <p:spPr>
            <a:xfrm>
              <a:off x="431257" y="349682"/>
              <a:ext cx="378644" cy="540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7" h="21276" extrusionOk="0">
                  <a:moveTo>
                    <a:pt x="1877" y="21023"/>
                  </a:moveTo>
                  <a:cubicBezTo>
                    <a:pt x="2335" y="19958"/>
                    <a:pt x="3030" y="18458"/>
                    <a:pt x="3960" y="16288"/>
                  </a:cubicBezTo>
                  <a:cubicBezTo>
                    <a:pt x="8011" y="15823"/>
                    <a:pt x="9689" y="16658"/>
                    <a:pt x="12261" y="13325"/>
                  </a:cubicBezTo>
                  <a:cubicBezTo>
                    <a:pt x="10172" y="13789"/>
                    <a:pt x="7654" y="12465"/>
                    <a:pt x="7789" y="11892"/>
                  </a:cubicBezTo>
                  <a:cubicBezTo>
                    <a:pt x="7924" y="11318"/>
                    <a:pt x="13647" y="12306"/>
                    <a:pt x="17393" y="8447"/>
                  </a:cubicBezTo>
                  <a:cubicBezTo>
                    <a:pt x="12670" y="9202"/>
                    <a:pt x="11160" y="7540"/>
                    <a:pt x="11769" y="7289"/>
                  </a:cubicBezTo>
                  <a:cubicBezTo>
                    <a:pt x="13175" y="6708"/>
                    <a:pt x="17348" y="7048"/>
                    <a:pt x="19572" y="5477"/>
                  </a:cubicBezTo>
                  <a:cubicBezTo>
                    <a:pt x="20719" y="4669"/>
                    <a:pt x="21256" y="2702"/>
                    <a:pt x="20789" y="2000"/>
                  </a:cubicBezTo>
                  <a:cubicBezTo>
                    <a:pt x="20229" y="1153"/>
                    <a:pt x="16813" y="-111"/>
                    <a:pt x="14931" y="7"/>
                  </a:cubicBezTo>
                  <a:cubicBezTo>
                    <a:pt x="13047" y="126"/>
                    <a:pt x="10093" y="5208"/>
                    <a:pt x="9217" y="5168"/>
                  </a:cubicBezTo>
                  <a:cubicBezTo>
                    <a:pt x="8341" y="5128"/>
                    <a:pt x="8166" y="2892"/>
                    <a:pt x="9694" y="813"/>
                  </a:cubicBezTo>
                  <a:cubicBezTo>
                    <a:pt x="8081" y="1330"/>
                    <a:pt x="5127" y="2940"/>
                    <a:pt x="4200" y="4315"/>
                  </a:cubicBezTo>
                  <a:cubicBezTo>
                    <a:pt x="2475" y="6874"/>
                    <a:pt x="4362" y="12744"/>
                    <a:pt x="3757" y="12953"/>
                  </a:cubicBezTo>
                  <a:cubicBezTo>
                    <a:pt x="3151" y="13163"/>
                    <a:pt x="1114" y="10259"/>
                    <a:pt x="505" y="8944"/>
                  </a:cubicBezTo>
                  <a:cubicBezTo>
                    <a:pt x="-324" y="10961"/>
                    <a:pt x="-344" y="12982"/>
                    <a:pt x="2082" y="15667"/>
                  </a:cubicBezTo>
                  <a:cubicBezTo>
                    <a:pt x="1167" y="17429"/>
                    <a:pt x="667" y="19457"/>
                    <a:pt x="592" y="20487"/>
                  </a:cubicBezTo>
                  <a:cubicBezTo>
                    <a:pt x="557" y="21312"/>
                    <a:pt x="1675" y="21489"/>
                    <a:pt x="1877" y="2102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1347"/>
          <p:cNvGrpSpPr/>
          <p:nvPr/>
        </p:nvGrpSpPr>
        <p:grpSpPr>
          <a:xfrm>
            <a:off x="5259814" y="3298338"/>
            <a:ext cx="449801" cy="495359"/>
            <a:chOff x="0" y="0"/>
            <a:chExt cx="1243364" cy="1243364"/>
          </a:xfrm>
        </p:grpSpPr>
        <p:sp>
          <p:nvSpPr>
            <p:cNvPr id="45" name="Shape 1345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6" name="Shape 1346"/>
            <p:cNvSpPr/>
            <p:nvPr/>
          </p:nvSpPr>
          <p:spPr>
            <a:xfrm>
              <a:off x="351222" y="372464"/>
              <a:ext cx="540919" cy="540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474" extrusionOk="0">
                  <a:moveTo>
                    <a:pt x="2578" y="8409"/>
                  </a:moveTo>
                  <a:cubicBezTo>
                    <a:pt x="2578" y="5193"/>
                    <a:pt x="5174" y="2587"/>
                    <a:pt x="8376" y="2587"/>
                  </a:cubicBezTo>
                  <a:cubicBezTo>
                    <a:pt x="11580" y="2587"/>
                    <a:pt x="14435" y="5451"/>
                    <a:pt x="14435" y="8666"/>
                  </a:cubicBezTo>
                  <a:cubicBezTo>
                    <a:pt x="14435" y="11882"/>
                    <a:pt x="11838" y="14488"/>
                    <a:pt x="8635" y="14488"/>
                  </a:cubicBezTo>
                  <a:cubicBezTo>
                    <a:pt x="5431" y="14488"/>
                    <a:pt x="2578" y="11624"/>
                    <a:pt x="2578" y="8409"/>
                  </a:cubicBezTo>
                  <a:close/>
                  <a:moveTo>
                    <a:pt x="20914" y="18167"/>
                  </a:moveTo>
                  <a:lnTo>
                    <a:pt x="15797" y="13032"/>
                  </a:lnTo>
                  <a:cubicBezTo>
                    <a:pt x="16568" y="11759"/>
                    <a:pt x="17013" y="10265"/>
                    <a:pt x="17013" y="8666"/>
                  </a:cubicBezTo>
                  <a:cubicBezTo>
                    <a:pt x="17013" y="4023"/>
                    <a:pt x="13004" y="0"/>
                    <a:pt x="8376" y="0"/>
                  </a:cubicBezTo>
                  <a:cubicBezTo>
                    <a:pt x="3750" y="0"/>
                    <a:pt x="0" y="3765"/>
                    <a:pt x="0" y="8409"/>
                  </a:cubicBezTo>
                  <a:cubicBezTo>
                    <a:pt x="0" y="13052"/>
                    <a:pt x="4008" y="17075"/>
                    <a:pt x="8635" y="17075"/>
                  </a:cubicBezTo>
                  <a:cubicBezTo>
                    <a:pt x="10173" y="17075"/>
                    <a:pt x="11614" y="16657"/>
                    <a:pt x="12852" y="15931"/>
                  </a:cubicBezTo>
                  <a:lnTo>
                    <a:pt x="17996" y="21094"/>
                  </a:lnTo>
                  <a:cubicBezTo>
                    <a:pt x="18500" y="21600"/>
                    <a:pt x="19317" y="21600"/>
                    <a:pt x="19819" y="21094"/>
                  </a:cubicBezTo>
                  <a:lnTo>
                    <a:pt x="21096" y="19815"/>
                  </a:lnTo>
                  <a:cubicBezTo>
                    <a:pt x="21600" y="19309"/>
                    <a:pt x="21417" y="18672"/>
                    <a:pt x="20914" y="1816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Group 1350"/>
          <p:cNvGrpSpPr/>
          <p:nvPr/>
        </p:nvGrpSpPr>
        <p:grpSpPr>
          <a:xfrm>
            <a:off x="3285997" y="3298338"/>
            <a:ext cx="449801" cy="495359"/>
            <a:chOff x="0" y="0"/>
            <a:chExt cx="1243364" cy="1243364"/>
          </a:xfrm>
        </p:grpSpPr>
        <p:sp>
          <p:nvSpPr>
            <p:cNvPr id="43" name="Shape 1348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Shape 1349"/>
            <p:cNvSpPr/>
            <p:nvPr/>
          </p:nvSpPr>
          <p:spPr>
            <a:xfrm>
              <a:off x="351222" y="393269"/>
              <a:ext cx="540919" cy="499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92" y="12333"/>
                  </a:moveTo>
                  <a:cubicBezTo>
                    <a:pt x="19528" y="12511"/>
                    <a:pt x="19333" y="12600"/>
                    <a:pt x="19107" y="12600"/>
                  </a:cubicBezTo>
                  <a:cubicBezTo>
                    <a:pt x="18882" y="12600"/>
                    <a:pt x="18688" y="12511"/>
                    <a:pt x="18524" y="12333"/>
                  </a:cubicBezTo>
                  <a:cubicBezTo>
                    <a:pt x="18360" y="12155"/>
                    <a:pt x="18277" y="11944"/>
                    <a:pt x="18277" y="11700"/>
                  </a:cubicBezTo>
                  <a:cubicBezTo>
                    <a:pt x="18277" y="11456"/>
                    <a:pt x="18360" y="11245"/>
                    <a:pt x="18524" y="11067"/>
                  </a:cubicBezTo>
                  <a:cubicBezTo>
                    <a:pt x="18688" y="10889"/>
                    <a:pt x="18882" y="10800"/>
                    <a:pt x="19107" y="10800"/>
                  </a:cubicBezTo>
                  <a:cubicBezTo>
                    <a:pt x="19333" y="10800"/>
                    <a:pt x="19528" y="10889"/>
                    <a:pt x="19692" y="11067"/>
                  </a:cubicBezTo>
                  <a:cubicBezTo>
                    <a:pt x="19857" y="11245"/>
                    <a:pt x="19938" y="11456"/>
                    <a:pt x="19938" y="11700"/>
                  </a:cubicBezTo>
                  <a:cubicBezTo>
                    <a:pt x="19938" y="11944"/>
                    <a:pt x="19857" y="12155"/>
                    <a:pt x="19692" y="12333"/>
                  </a:cubicBezTo>
                  <a:cubicBezTo>
                    <a:pt x="19692" y="12333"/>
                    <a:pt x="19692" y="12333"/>
                    <a:pt x="19692" y="12333"/>
                  </a:cubicBezTo>
                  <a:close/>
                  <a:moveTo>
                    <a:pt x="16616" y="10800"/>
                  </a:moveTo>
                  <a:lnTo>
                    <a:pt x="4984" y="10800"/>
                  </a:lnTo>
                  <a:lnTo>
                    <a:pt x="4984" y="1800"/>
                  </a:lnTo>
                  <a:lnTo>
                    <a:pt x="13292" y="1800"/>
                  </a:lnTo>
                  <a:lnTo>
                    <a:pt x="13292" y="4050"/>
                  </a:lnTo>
                  <a:cubicBezTo>
                    <a:pt x="13292" y="4425"/>
                    <a:pt x="13414" y="4744"/>
                    <a:pt x="13655" y="5006"/>
                  </a:cubicBezTo>
                  <a:cubicBezTo>
                    <a:pt x="13898" y="5269"/>
                    <a:pt x="14192" y="5400"/>
                    <a:pt x="14538" y="5400"/>
                  </a:cubicBezTo>
                  <a:lnTo>
                    <a:pt x="16616" y="5400"/>
                  </a:lnTo>
                  <a:cubicBezTo>
                    <a:pt x="16616" y="5400"/>
                    <a:pt x="16616" y="10800"/>
                    <a:pt x="16616" y="10800"/>
                  </a:cubicBezTo>
                  <a:close/>
                  <a:moveTo>
                    <a:pt x="16616" y="19800"/>
                  </a:moveTo>
                  <a:lnTo>
                    <a:pt x="4984" y="19800"/>
                  </a:lnTo>
                  <a:lnTo>
                    <a:pt x="4984" y="16200"/>
                  </a:lnTo>
                  <a:lnTo>
                    <a:pt x="16616" y="16200"/>
                  </a:lnTo>
                  <a:cubicBezTo>
                    <a:pt x="16616" y="16200"/>
                    <a:pt x="16616" y="19800"/>
                    <a:pt x="16616" y="19800"/>
                  </a:cubicBezTo>
                  <a:close/>
                  <a:moveTo>
                    <a:pt x="20867" y="9795"/>
                  </a:moveTo>
                  <a:cubicBezTo>
                    <a:pt x="20378" y="9265"/>
                    <a:pt x="19791" y="9000"/>
                    <a:pt x="19107" y="9000"/>
                  </a:cubicBezTo>
                  <a:lnTo>
                    <a:pt x="18277" y="9000"/>
                  </a:lnTo>
                  <a:lnTo>
                    <a:pt x="18277" y="5400"/>
                  </a:lnTo>
                  <a:cubicBezTo>
                    <a:pt x="18277" y="5025"/>
                    <a:pt x="18190" y="4613"/>
                    <a:pt x="18018" y="4163"/>
                  </a:cubicBezTo>
                  <a:cubicBezTo>
                    <a:pt x="17844" y="3712"/>
                    <a:pt x="17637" y="3356"/>
                    <a:pt x="17394" y="3094"/>
                  </a:cubicBezTo>
                  <a:lnTo>
                    <a:pt x="15421" y="957"/>
                  </a:lnTo>
                  <a:cubicBezTo>
                    <a:pt x="15179" y="694"/>
                    <a:pt x="14850" y="469"/>
                    <a:pt x="14435" y="281"/>
                  </a:cubicBezTo>
                  <a:cubicBezTo>
                    <a:pt x="14020" y="94"/>
                    <a:pt x="13638" y="0"/>
                    <a:pt x="13292" y="0"/>
                  </a:cubicBezTo>
                  <a:lnTo>
                    <a:pt x="4569" y="0"/>
                  </a:lnTo>
                  <a:cubicBezTo>
                    <a:pt x="4223" y="0"/>
                    <a:pt x="3929" y="132"/>
                    <a:pt x="3687" y="394"/>
                  </a:cubicBezTo>
                  <a:cubicBezTo>
                    <a:pt x="3444" y="656"/>
                    <a:pt x="3323" y="975"/>
                    <a:pt x="3323" y="1350"/>
                  </a:cubicBezTo>
                  <a:lnTo>
                    <a:pt x="3323" y="9000"/>
                  </a:lnTo>
                  <a:lnTo>
                    <a:pt x="2493" y="9000"/>
                  </a:lnTo>
                  <a:cubicBezTo>
                    <a:pt x="1809" y="9000"/>
                    <a:pt x="1222" y="9265"/>
                    <a:pt x="734" y="9795"/>
                  </a:cubicBezTo>
                  <a:cubicBezTo>
                    <a:pt x="244" y="10324"/>
                    <a:pt x="0" y="10960"/>
                    <a:pt x="0" y="11700"/>
                  </a:cubicBezTo>
                  <a:lnTo>
                    <a:pt x="0" y="17550"/>
                  </a:lnTo>
                  <a:cubicBezTo>
                    <a:pt x="0" y="17673"/>
                    <a:pt x="41" y="17777"/>
                    <a:pt x="124" y="17866"/>
                  </a:cubicBezTo>
                  <a:cubicBezTo>
                    <a:pt x="205" y="17956"/>
                    <a:pt x="303" y="18000"/>
                    <a:pt x="415" y="18000"/>
                  </a:cubicBezTo>
                  <a:lnTo>
                    <a:pt x="3323" y="18000"/>
                  </a:lnTo>
                  <a:lnTo>
                    <a:pt x="3323" y="20250"/>
                  </a:lnTo>
                  <a:cubicBezTo>
                    <a:pt x="3323" y="20625"/>
                    <a:pt x="3444" y="20944"/>
                    <a:pt x="3687" y="21206"/>
                  </a:cubicBezTo>
                  <a:cubicBezTo>
                    <a:pt x="3929" y="21468"/>
                    <a:pt x="4223" y="21600"/>
                    <a:pt x="4569" y="21600"/>
                  </a:cubicBezTo>
                  <a:lnTo>
                    <a:pt x="17031" y="21600"/>
                  </a:lnTo>
                  <a:cubicBezTo>
                    <a:pt x="17377" y="21600"/>
                    <a:pt x="17671" y="21468"/>
                    <a:pt x="17913" y="21206"/>
                  </a:cubicBezTo>
                  <a:cubicBezTo>
                    <a:pt x="18156" y="20943"/>
                    <a:pt x="18277" y="20625"/>
                    <a:pt x="18277" y="20250"/>
                  </a:cubicBezTo>
                  <a:lnTo>
                    <a:pt x="18277" y="18000"/>
                  </a:lnTo>
                  <a:lnTo>
                    <a:pt x="21185" y="18000"/>
                  </a:lnTo>
                  <a:cubicBezTo>
                    <a:pt x="21297" y="18000"/>
                    <a:pt x="21395" y="17956"/>
                    <a:pt x="21476" y="17866"/>
                  </a:cubicBezTo>
                  <a:cubicBezTo>
                    <a:pt x="21559" y="17777"/>
                    <a:pt x="21600" y="17673"/>
                    <a:pt x="21600" y="17550"/>
                  </a:cubicBezTo>
                  <a:lnTo>
                    <a:pt x="21600" y="11700"/>
                  </a:lnTo>
                  <a:cubicBezTo>
                    <a:pt x="21600" y="10960"/>
                    <a:pt x="21356" y="10324"/>
                    <a:pt x="20867" y="9795"/>
                  </a:cubicBezTo>
                  <a:cubicBezTo>
                    <a:pt x="20867" y="9795"/>
                    <a:pt x="20867" y="9795"/>
                    <a:pt x="20867" y="979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3572" tIns="53572" rIns="53572" bIns="53572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sz="4500"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Group 1356"/>
          <p:cNvGrpSpPr/>
          <p:nvPr/>
        </p:nvGrpSpPr>
        <p:grpSpPr>
          <a:xfrm>
            <a:off x="1312180" y="3298338"/>
            <a:ext cx="449801" cy="495359"/>
            <a:chOff x="0" y="0"/>
            <a:chExt cx="1243364" cy="1243364"/>
          </a:xfrm>
        </p:grpSpPr>
        <p:sp>
          <p:nvSpPr>
            <p:cNvPr id="38" name="Shape 1351"/>
            <p:cNvSpPr/>
            <p:nvPr/>
          </p:nvSpPr>
          <p:spPr>
            <a:xfrm>
              <a:off x="0" y="0"/>
              <a:ext cx="1243364" cy="124336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71430" tIns="71430" rIns="71430" bIns="71430" numCol="1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endParaRPr sz="450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39" name="Group 1355"/>
            <p:cNvGrpSpPr/>
            <p:nvPr/>
          </p:nvGrpSpPr>
          <p:grpSpPr>
            <a:xfrm>
              <a:off x="356142" y="391541"/>
              <a:ext cx="533284" cy="457201"/>
              <a:chOff x="0" y="0"/>
              <a:chExt cx="533284" cy="457200"/>
            </a:xfrm>
          </p:grpSpPr>
          <p:sp>
            <p:nvSpPr>
              <p:cNvPr id="40" name="Shape 1352"/>
              <p:cNvSpPr/>
              <p:nvPr/>
            </p:nvSpPr>
            <p:spPr>
              <a:xfrm>
                <a:off x="0" y="76178"/>
                <a:ext cx="85718" cy="3810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949" y="1114"/>
                    </a:moveTo>
                    <a:cubicBezTo>
                      <a:pt x="1650" y="1857"/>
                      <a:pt x="0" y="2746"/>
                      <a:pt x="0" y="3780"/>
                    </a:cubicBezTo>
                    <a:lnTo>
                      <a:pt x="0" y="17820"/>
                    </a:lnTo>
                    <a:cubicBezTo>
                      <a:pt x="0" y="18855"/>
                      <a:pt x="1650" y="19744"/>
                      <a:pt x="4949" y="20487"/>
                    </a:cubicBezTo>
                    <a:cubicBezTo>
                      <a:pt x="8249" y="21229"/>
                      <a:pt x="12200" y="21600"/>
                      <a:pt x="16803" y="21600"/>
                    </a:cubicBezTo>
                    <a:lnTo>
                      <a:pt x="21600" y="21600"/>
                    </a:lnTo>
                    <a:lnTo>
                      <a:pt x="21600" y="0"/>
                    </a:lnTo>
                    <a:lnTo>
                      <a:pt x="16803" y="0"/>
                    </a:lnTo>
                    <a:cubicBezTo>
                      <a:pt x="12200" y="0"/>
                      <a:pt x="8249" y="372"/>
                      <a:pt x="4949" y="1114"/>
                    </a:cubicBezTo>
                    <a:cubicBezTo>
                      <a:pt x="4949" y="1114"/>
                      <a:pt x="4949" y="1114"/>
                      <a:pt x="4949" y="1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1" name="Shape 1353"/>
              <p:cNvSpPr/>
              <p:nvPr/>
            </p:nvSpPr>
            <p:spPr>
              <a:xfrm>
                <a:off x="113393" y="0"/>
                <a:ext cx="304819" cy="457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00" y="3600"/>
                    </a:moveTo>
                    <a:lnTo>
                      <a:pt x="5400" y="3600"/>
                    </a:lnTo>
                    <a:lnTo>
                      <a:pt x="5400" y="1800"/>
                    </a:lnTo>
                    <a:lnTo>
                      <a:pt x="16200" y="1800"/>
                    </a:lnTo>
                    <a:cubicBezTo>
                      <a:pt x="16200" y="1800"/>
                      <a:pt x="16200" y="3600"/>
                      <a:pt x="16200" y="3600"/>
                    </a:cubicBezTo>
                    <a:close/>
                    <a:moveTo>
                      <a:pt x="18900" y="1350"/>
                    </a:moveTo>
                    <a:cubicBezTo>
                      <a:pt x="18900" y="975"/>
                      <a:pt x="18703" y="657"/>
                      <a:pt x="18308" y="394"/>
                    </a:cubicBezTo>
                    <a:cubicBezTo>
                      <a:pt x="17915" y="131"/>
                      <a:pt x="17437" y="0"/>
                      <a:pt x="16875" y="0"/>
                    </a:cubicBezTo>
                    <a:lnTo>
                      <a:pt x="4725" y="0"/>
                    </a:lnTo>
                    <a:cubicBezTo>
                      <a:pt x="4163" y="0"/>
                      <a:pt x="3685" y="131"/>
                      <a:pt x="3291" y="394"/>
                    </a:cubicBezTo>
                    <a:cubicBezTo>
                      <a:pt x="2897" y="656"/>
                      <a:pt x="2700" y="975"/>
                      <a:pt x="2700" y="1350"/>
                    </a:cubicBezTo>
                    <a:lnTo>
                      <a:pt x="2700" y="3600"/>
                    </a:lnTo>
                    <a:lnTo>
                      <a:pt x="0" y="36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3600"/>
                    </a:lnTo>
                    <a:lnTo>
                      <a:pt x="18900" y="3600"/>
                    </a:lnTo>
                    <a:cubicBezTo>
                      <a:pt x="18900" y="3600"/>
                      <a:pt x="18900" y="1350"/>
                      <a:pt x="18900" y="1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2" name="Shape 1354"/>
              <p:cNvSpPr/>
              <p:nvPr/>
            </p:nvSpPr>
            <p:spPr>
              <a:xfrm>
                <a:off x="447548" y="76178"/>
                <a:ext cx="85736" cy="3810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52" y="1114"/>
                    </a:moveTo>
                    <a:cubicBezTo>
                      <a:pt x="13348" y="372"/>
                      <a:pt x="9402" y="0"/>
                      <a:pt x="4800" y="0"/>
                    </a:cubicBezTo>
                    <a:lnTo>
                      <a:pt x="0" y="0"/>
                    </a:lnTo>
                    <a:lnTo>
                      <a:pt x="0" y="21600"/>
                    </a:lnTo>
                    <a:lnTo>
                      <a:pt x="4800" y="21600"/>
                    </a:lnTo>
                    <a:cubicBezTo>
                      <a:pt x="9402" y="21600"/>
                      <a:pt x="13348" y="21229"/>
                      <a:pt x="16652" y="20487"/>
                    </a:cubicBezTo>
                    <a:cubicBezTo>
                      <a:pt x="19951" y="19744"/>
                      <a:pt x="21600" y="18855"/>
                      <a:pt x="21600" y="17820"/>
                    </a:cubicBezTo>
                    <a:lnTo>
                      <a:pt x="21600" y="3780"/>
                    </a:lnTo>
                    <a:cubicBezTo>
                      <a:pt x="21600" y="2746"/>
                      <a:pt x="19951" y="1857"/>
                      <a:pt x="16652" y="1114"/>
                    </a:cubicBezTo>
                    <a:cubicBezTo>
                      <a:pt x="16652" y="1114"/>
                      <a:pt x="16652" y="1114"/>
                      <a:pt x="16652" y="1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3572" tIns="53572" rIns="53572" bIns="53572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lnSpc>
                    <a:spcPct val="120000"/>
                  </a:lnSpc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sz="4500">
                  <a:latin typeface="Arial" panose="020B0604020202020204" pitchFamily="34" charset="0"/>
                  <a:ea typeface="微软雅黑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3" name="Text Placeholder 4"/>
          <p:cNvSpPr txBox="1"/>
          <p:nvPr/>
        </p:nvSpPr>
        <p:spPr>
          <a:xfrm>
            <a:off x="761320" y="2235723"/>
            <a:ext cx="1548172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000" b="1" dirty="0" smtClean="0">
                <a:solidFill>
                  <a:schemeClr val="accent1"/>
                </a:solidFill>
                <a:latin typeface="+mn-ea"/>
              </a:rPr>
              <a:t>教师职业理想</a:t>
            </a:r>
            <a:endParaRPr lang="zh-CN" altLang="en-US" sz="20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5" name="Text Placeholder 4"/>
          <p:cNvSpPr txBox="1"/>
          <p:nvPr/>
        </p:nvSpPr>
        <p:spPr>
          <a:xfrm>
            <a:off x="2777929" y="2229495"/>
            <a:ext cx="1915736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b="1" dirty="0" smtClean="0">
                <a:solidFill>
                  <a:schemeClr val="accent2"/>
                </a:solidFill>
                <a:latin typeface="+mn-ea"/>
                <a:ea typeface="+mn-ea"/>
              </a:rPr>
              <a:t>教师职业责任</a:t>
            </a:r>
            <a:endParaRPr lang="zh-CN" altLang="en-US" sz="2000" b="1" dirty="0">
              <a:solidFill>
                <a:schemeClr val="accent2"/>
              </a:solidFill>
              <a:latin typeface="+mn-ea"/>
              <a:ea typeface="+mn-ea"/>
            </a:endParaRPr>
          </a:p>
        </p:txBody>
      </p:sp>
      <p:sp>
        <p:nvSpPr>
          <p:cNvPr id="27" name="Text Placeholder 4"/>
          <p:cNvSpPr txBox="1"/>
          <p:nvPr/>
        </p:nvSpPr>
        <p:spPr>
          <a:xfrm>
            <a:off x="4752020" y="2225641"/>
            <a:ext cx="1827292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b="1" dirty="0" smtClean="0">
                <a:solidFill>
                  <a:schemeClr val="accent3"/>
                </a:solidFill>
                <a:latin typeface="+mn-ea"/>
                <a:ea typeface="+mn-ea"/>
              </a:rPr>
              <a:t>教师职业态度</a:t>
            </a:r>
            <a:endParaRPr lang="zh-CN" altLang="en-US" sz="2000" b="1" dirty="0">
              <a:solidFill>
                <a:schemeClr val="accent3"/>
              </a:solidFill>
              <a:latin typeface="+mn-ea"/>
              <a:ea typeface="+mn-ea"/>
            </a:endParaRPr>
          </a:p>
        </p:txBody>
      </p:sp>
      <p:sp>
        <p:nvSpPr>
          <p:cNvPr id="31" name="Text Placeholder 4"/>
          <p:cNvSpPr txBox="1"/>
          <p:nvPr/>
        </p:nvSpPr>
        <p:spPr>
          <a:xfrm>
            <a:off x="751016" y="3905315"/>
            <a:ext cx="1827292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b="1" dirty="0" smtClean="0">
                <a:solidFill>
                  <a:schemeClr val="accent2"/>
                </a:solidFill>
                <a:latin typeface="+mn-ea"/>
                <a:ea typeface="+mn-ea"/>
              </a:rPr>
              <a:t>教师职业技能</a:t>
            </a:r>
            <a:endParaRPr lang="zh-CN" altLang="en-US" sz="2000" b="1" dirty="0">
              <a:solidFill>
                <a:schemeClr val="accent2"/>
              </a:solidFill>
              <a:latin typeface="+mn-ea"/>
              <a:ea typeface="+mn-ea"/>
            </a:endParaRPr>
          </a:p>
        </p:txBody>
      </p:sp>
      <p:sp>
        <p:nvSpPr>
          <p:cNvPr id="33" name="Text Placeholder 4"/>
          <p:cNvSpPr txBox="1"/>
          <p:nvPr/>
        </p:nvSpPr>
        <p:spPr>
          <a:xfrm>
            <a:off x="2760452" y="3905316"/>
            <a:ext cx="1915736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b="1" dirty="0" smtClean="0">
                <a:latin typeface="+mn-ea"/>
                <a:ea typeface="+mn-ea"/>
              </a:rPr>
              <a:t>教师职业良心</a:t>
            </a:r>
            <a:endParaRPr lang="zh-CN" altLang="en-US" sz="2000" b="1" dirty="0">
              <a:latin typeface="+mn-ea"/>
              <a:ea typeface="+mn-ea"/>
            </a:endParaRPr>
          </a:p>
        </p:txBody>
      </p:sp>
      <p:sp>
        <p:nvSpPr>
          <p:cNvPr id="35" name="Text Placeholder 4"/>
          <p:cNvSpPr txBox="1"/>
          <p:nvPr/>
        </p:nvSpPr>
        <p:spPr>
          <a:xfrm>
            <a:off x="4763382" y="3908587"/>
            <a:ext cx="1827292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b="1" dirty="0" smtClean="0">
                <a:solidFill>
                  <a:schemeClr val="accent6"/>
                </a:solidFill>
                <a:latin typeface="+mn-ea"/>
                <a:ea typeface="+mn-ea"/>
              </a:rPr>
              <a:t>教师职业作风</a:t>
            </a:r>
            <a:endParaRPr lang="zh-CN" altLang="en-US" sz="2000" b="1" dirty="0">
              <a:solidFill>
                <a:schemeClr val="accent6"/>
              </a:solidFill>
              <a:latin typeface="+mn-ea"/>
              <a:ea typeface="+mn-ea"/>
            </a:endParaRPr>
          </a:p>
        </p:txBody>
      </p:sp>
      <p:sp>
        <p:nvSpPr>
          <p:cNvPr id="37" name="Text Placeholder 4"/>
          <p:cNvSpPr txBox="1"/>
          <p:nvPr/>
        </p:nvSpPr>
        <p:spPr>
          <a:xfrm>
            <a:off x="6732240" y="3905315"/>
            <a:ext cx="2274568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zh-CN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ea"/>
                <a:ea typeface="+mj-e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zh-CN" altLang="en-US" sz="2000" b="1" dirty="0" smtClean="0">
                <a:solidFill>
                  <a:schemeClr val="accent5"/>
                </a:solidFill>
                <a:latin typeface="+mn-ea"/>
                <a:ea typeface="+mn-ea"/>
              </a:rPr>
              <a:t>教师职业荣誉</a:t>
            </a:r>
            <a:endParaRPr lang="zh-CN" altLang="en-US" sz="2000" b="1" dirty="0">
              <a:solidFill>
                <a:schemeClr val="accent5"/>
              </a:solidFill>
              <a:latin typeface="+mn-ea"/>
              <a:ea typeface="+mn-ea"/>
            </a:endParaRPr>
          </a:p>
        </p:txBody>
      </p:sp>
      <p:sp>
        <p:nvSpPr>
          <p:cNvPr id="62" name="标题 1"/>
          <p:cNvSpPr txBox="1"/>
          <p:nvPr/>
        </p:nvSpPr>
        <p:spPr bwMode="auto">
          <a:xfrm>
            <a:off x="683568" y="403151"/>
            <a:ext cx="7812868" cy="532374"/>
          </a:xfrm>
          <a:prstGeom prst="round2Diag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zh-CN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教师职业道德结构模式的八个要素</a:t>
            </a:r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2DC561DD-6880-4294-9FDF-E803DC63842D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MqGZkpGiNCAFT4AABqGAAAXAAAAdW5pdmVyc2FsL3VuaXZlcnNhbC5wbmftvQk01Pv/Py7hSlRCRBmtREJkyTKiUlkrW2QJZR1L9mVMCEWZut2SyJhcW2JSY8gyKJq6YTC2ZmxR9jFpmMHMmP9Mn1uW7nw/93fO73f+v985Oqc66vV6v56vx+u5PJ6v9aaFmZGQgKQAFxeX0OlTx89xcfEkcHFxj/Pzsf5Ff4OTFOuvdYHnjAy4ipt3jLF+4HE/ZnqMi6sEupF+iZf18wb/UxcCubg2vWH/Xofxy3fj4opHnD5+zDLMkdh7CRFkcwG4iN7vyKV07U/zuX3dErCHeqq5Om25BseFDU63S5kIndun3ybKuwG1d4tB6X7+hu5rfbucS+MlZGQeWPscQG4bGQmOZnYwp6YaP6p2PUtT7cLD7mX0ENMuRFLQne4UvYnKzslAzJVvs8lOdBfyXwoIH8fo+S+FJBhj0h3dcW0dn4Tzyj/kfLK+6NydP05RZVRkM8x15Pi3Xlep5VovqLziD1epG4L5YAdeQwR64alFvv+3ESFtipQ1c9xp5Rdj+vh2b0xCaC+OQBaN5PaKuvzapPUVmcNw7ajrJuPd2sFI3dzVEpVHrb+7oXeaDGNe3F3+4nhLOvlbf8bCKcAqqTLw+m4GoRkLJ3wAbr/0ynngsBB/wiH/Ugv69ldKkPkP1lcdnPszho7nMpXIbuEpaKrkQubyGs0gfeWgmE9xzs69styMmqlFIPVE7cT026UmayuEgjYkSIcNxDTN0DY6zcWKKRnxmI3w86G/3Uf4DPcDF1qhCQ45opgK0rTu/Od7NqXzlLIa8J5ZTSMmhjaLgy3OdA4lw0gRPmOxwgSiQ1l36rxWLgMSAiQEZLhAUr0+Twc7Bc3WLLovIaG23iEWrlE9ZpoeWjW0EyHU17dIKfObQtOmCknG2gMCtMAU5wEocw6qITxwgmsrM3pQBNZdj/XtR4NVwJRpKKTK/t0WDMrcebqaBCY93ZT9m+F05m1SuO02JgCIRYdmg0jQY2Zx8LKqL4o2tE4FiaMNi9aamG6jmlvLh19ftUVR4tFmPtdr86iyaqJ8ENeUsv+IQMLwsdPXDYTfXjwDIUoNT76sofkqeG3d9VGPoNMR2NzKFL5RTwtED+5frIlXShvSDm5pM4A3okHegeMMYikMFditZVndnrxMdxhCGQclksxuxLg3TmIgRvozwxo1815HDKIwAy+DLXW2Mful0zdZAykl0GoKGXW4oDR98zhePjZMh+8OtR/CtCKE9c5dkJpBwUqVFSr98mJDUpyd7S22wk/RdVIKi/Yu4IAMXCHsRIs4MJnp249rUZL2xt6GuH4xLTRvB+OLi84kqQsfL+04gxMzxqkr1lb4apco4cCPqU0zYUM1QNpHLBplPr3AnIcx5xOGkkH13mXEk5WBPO4jo8ywzfWR3ujD+dV+uUAo1SrS721kQXXeEEMEm0wNJ/TN6G5niGH9GDuxIMJNCIEWRQgJqS4L4TUsORNAQLlq0zINcwk3XPHU7MS8o5u7pxbFD5eeU1imn9/4KngNcdDfG2pV+C6oyPnELfBH5x57raaWhMHLlID/2MeX3KrOFwmSkYQ2qNtnvRQVLB15G2I3h6PA44/HyL70yzsemuIsY5BSnmrWngs2sm1bgMfrq+RDMdkU4TvHr23FSDNRz/dJe386q0PBMulYBK9Ja3QFt6y0N8ETIQxMDikBTtsWEtUaP7prg5zKZptQznIU7ZQ9rzPDiNt4TOPehx0cb0vRlk5mFPcxidWqYOhJICYSznsk4NZ0/7QjCCN1JAVFLJkj8TuPkN7nn0emJ0TgiEiq68wx5GO/kTvO+bwWxOqdhOShJBApclNa5ubB0qGHLwB52jlChGanyXYz4jL77vbN8lYWjSuQuNMQ2thWtp2q/vDWOnuaLxZUZyL4ehhglKwvl6lBrJpj8j8edDeus4h0lBptKhNDpPaWnY89aqOs5tAgwty5zsx+DGfNVTp0a2CvNIzvtMpDX/jpSvfWqPsndKTXUzwr+SF4ocy8XSYb01G8hsaENL4zNB7WMLTqLs4NIeJ1p8koc4KedWds0Tijv09bePRt5JEU2UXQLqyOqOc6s40BuXUtM2hLkJXTxit2jwerJRBHdH9Dko8ThvWoZXiUi1y0OvOd13WLAB2WAtiVi2LLzr1TEsyLghDUnZZcXeqVLHtlNaFgFy5Nh50tfNHEhHYcJFtGhQuqTsy+Mt2vopkerfZM7FB0J18Rq6v2nqKgUDDPPpYFTL4L5DXs6r2lFQv39MDFPqGIF+JrhJ8eV9xt4QXAetWZ03UyxQt9h4m7eR7WnNSpAf9RxKAGNbzfRUijYqMaWma6CU7u3tvy6lro0jo4KOHxX7VaCzXVobstPEkdcxoLlytc5PoSiXusibpqTipqRYaVoa1BYs6RzNJIcdN+5tl+z26kJc6hrkXHMrMvKyJC+gaRdDQRaWVGzC6egg7HVn9uHVrmaW45D+ytsxDdz5cGijezv6/6+Kafwhb8X3FzZYxnRXtvbGfy38yNTwGhYDu3CjYMhKBd5PhuqMwlE3dUsLpKD+RZb6zhmpmoDmIJXp59RZi/4QxsG7Ie+6SGYPRh90GvT2e9pUB43eThug/FzqMtxBn+BBfgCFU0ScwwD41t0VqALPTdZPpS571ImG1oM5vRUuroOeV2a15TYC6KyOjSWwj1URYlZGp7aXT2UXe0WSMbVN5Gm9qoZX6r9iVE310RB9PV/V845/cSspsqMF4xnu9Ud8q95boqiUd28IGkQC3i61FjugkuUqAj+pHPGMyoy3X0k+XkSMGd7K6Us7qSyGdI1DMgDukJ8zX8lcV/Bg8L86MKeGFvj9ST8zSyU0beMkkigqX3jdK+90NKmPvImxLAdEDF3SkVUUz31G+deufUHVTa9bg7x7eT7m3703djUG7MeSRoHY7O6OpDTEsD1SXwlL7MflePLq0/iX47aGrvHvUHjv5BCiVQkleE2p4/Yw7VWQguonoBe/nsiXrA6TDaxAniyZfE2qGSMad96Qlq5BoJdYftLXypxGzAdARxmv/RcCF/LsThgCOCGBjSb9YRMMKf8EQdV7NDHfgg/31Ujnlljdn1Mzho8glCyNBoSP+TgsQxJ9XkrJzqKVTXQ0iU4mINr1mij3u0Dm7oMSBy0ojQ3102FoBhmjO98FX785T9UxZhaPchXVZUsAaXiqmCZk0i/VD3o6YzfakjeIpNk53iHnp6H3OkgtqP1ojoo6BTGD2lxLDJisB3yE1EhASqxq4cqws1a2WixlK5l7MHzTxWf1u0QsOEEMGsECIU/Czi1kL/iaynDrSmQ8uAmRXkT1gMPVGXUycmeNERloG7segUyoThHnW53F5OLngMY+HJG992RrtsFdRSQTB0B+aqf1veHmxd3R3nU8pBl1hFR7TXVXTnH1mO/7Pea86jrw1iSuOC6GZ/rWJmghnYa6y6bg1bVnM2wWft15w9cnYqgXWdFp52ejWtZHX+BWzBdhUoc6oHKTidw/j9ieoqNuivtz52V90dy4e/MjsvfWVkW0oqOlMJbOVdemUVr7NcHxo1JNXfPWe9/lfC5gxmS6NSJ8OxF7yOTgLPsLNaKwvU9rB7v1fsymqiGXNfcotgEXIop/6cyy/NbRHckPDn69UtKT8/tz4Wfj+kytJWvvEXCvxfOi1gHL99daf0lfdK/C6wGsDa2jMscmqNnz536R/A50/gMTx36ReJbQvW1bWc0XaUP7i8q1mZMXmw6AhyTyAW5Bg13XBbScxindiNwGMZIoM9d3TzNrI+5qlzIQjfQeM9DhtT/UmPh4WiyOn9PVX0bx9OvpbP4pb/miBQ/2pXs3BaYCkLzz9i79XlNjUxD8M3z6z7IZ1FV6159DeRN5fYbXRfiNE0cmueZqFiIWDGl64eDNnQGrqQ8nO0w9e/fcP+8HPLmMZXdiwgtgouZ/D669YbrzeAFl4TyL/mnF/7Xgd3Gt9Dn7yl1/LbEhgaoNo7NryW+rwP5O9omV9Q2WtyWLt+OVq8ggeF+HWLuVkNxcK5Zckmsp6uIUnLgRMMt9LntXQu4E7zjhczfL33peFywC1qa9uutQyx5ZSRkPc/jA36Xf1K4nLslwR4ZW37LwW4sSbAmgBrAvzvFaDsJK9j2Kf4pj1QnRevSGhaMZpUMVHc9Di0L/xsf4k5iOni5AoD3z4b01j6OmnXpd8/7loxzeHsfOvSRLeR8LoPutSewLO7WvTglpMv/T0E0zlI/FYClQIWLfPtlRcXKB2Qo/TaMATcisWsBTfca9y0ypPNJj4bAtTti/bxgYkZTmd0Uxu7XKG6Dzxzm25y6tDA8aFT6UTbGLDhQ2NwHzznhoVcSkPXF0uZwKLnLqceuq0URkCiPAOep/vRKsZYKIrSizCMQMUbxMINn4YssPJwgYxG1cd/3l7ZY03GnTaFHfYxDutM6F8QhDI/QOV8NgFIblS1gaiAuqKnaNw4i1PKSL+OZnIVB8wGdN6cQVw14U0RupgSTjTES7+EkVl1gk59MWderLOIuReeew+pslIX8gDnIuJdFfxNBq5OegPa9CphBINddS277gMZgapdAgoJ10+vRCLrWgxu84Hq1yVi7/gOYdBTcKIq7ZWC6FbBnXYMnJ6TsuWAW+bYXtBK0Gs9E++h+rK502pzMBPSFbcNqeQKtmQes+Y0OqfeIN+ctiedjTFcnyqNSPv4dhftlajAhoTDuv4V6hyUwEzjD+QXRzHNvf5js4/SiJOVMNp1Fu4mmzOKTYftLjXcUX4/uYJ3iSr7V8D/VKQ+rUXHGCO6Pvi6wxg9GqzOXI78pEbkMeQ1G04za3u7slLGFQnPQl2F5+YDbeTZFwQ7PNaQBZkFStwMd4iDOmg2KbdZR1o7H/Afm7fD+ExUMHTU2JDhRBgEDgoxCryObOgTy5cWvMz+ut8JDEiJ09d9y/NnteQtdCXwpUxjINAIVP02WmyLoJhmmvvR01Irjfd5//OWl74vWJaf/gzdlfLDSM75H+5GTn8QXNbR8PUJ1alOLB7zhdo6GvlQCyOQwGagq+x0Zh2RHyMrIQkX9wbE/aAGn92tVswAnFSxiCyvSKkWFyzKhinNy6mOaP+jZhlL38KXMW1ixutaiuzLQqTfBGtkdTJTz6/7qb0fGpZrb6rqDFK2kt3zpKG/rhsev2jGe5iD0n7YHoG/dzcObqJ5vP6LpT4HPf0iqEt8P1rXAv+0RTj1PCfnNHA1IZPiJsQyk+/F1nGwre/SeW9IoAgl3ijP4OiO/lNMIIGy4Xsx/n/Wh+8e5YK9MlJ0k3CAlti7iwrPJLbuT9u5fMo2hpvvkPuop3mnhKCD+PdiHJTAX8vQPPJFp7OHzXc0/kcvpqUmEfH5rtGhXA+oLqV7uFmb1LNQTTLrqwieCCZSQSPheYiflPDhSnH+dhTdYuWW8/O7MEChxE2eI6/yivQ5GSP+059F1Hz9+1yj3WKGRdaKO8bPahNGOQIMTriNuvqXAItO62oDc4PH4GcnI4cVXu9y+m9DZ8MrHT336UWdxWQlYoETSBaQd0cXhau+vt6YXklCV17UFKXtoE0VRnNUsQXDzuAdx3gOksKxkSxtLEEYwAN8OJi3hPvo+ClWjDaz4iip5frTBKt1YhJ5nKL02+0VR7eKWcSct+I0gJod+m0hrFD+toDTEAUkFKcc57UcsOSoUWZH7iAdWK0EcIqNzhnwwj1n14lpWnFE5rzQXhCLkjhz1O41OP7X4Xh/xJeaCKR/GqYQCX5zjoaKbMJVOJQCKQOXYoZKwLCyhAorrZMcbMeKL1eMQv6UCOjrCR957DeHpk1VamB1yI0npA0mA6EI/ugpNmFj87fgwOmj1N7Q/g7Xs9n8iShwA3YowCmVs2gvEmCl1FxeQ1z2jdq93Hf5TQ9NF7rzB050FjWx2NzLWeU9OyInSzDF0pW+DXecR7fe9zk3cpUl5kb9/dO4t7e2Ll/I2l7eeMmjqRq/TbDhrs50vYhNobNLh0VUz0Hu3+cu6NQUZdyEDDEJoToI8IlyURDelQz1NgUki2njMNmmPoWlt7tATiAIIdDO46U3cDB4UAI/RHZMwgxq5tH6UFpCb3MR4lDzso9eR3QpmrmUR4oXvaDmUJAd9lHsoVCE6gi47o6z3H25K889VTuV9i+chxz+IdjIEf9Xhq0RkSgFiSTlbHCUPHeWra5If8nvcrF3tuXrzA3E2aw7FVnFq1MiMKLLcggdrqDZs5EHDe7xOwyWeACYO7EgJ2I2qKQpzEyn7zU8XBmJBEzjQTV5CBViQXfXPAbnsu/sJCEIZiezjdaGR7rCil2SujyhmJDBEkpAaf6xwo6ZOaVZ18jZ40xmZIaW0sZ/CM5Z35xn2yhgSaSJTe9xCZyeS4ee/BEHK5GYD/Q9torvbrreUnZDC+SDdyigdIUcXCpxkXP1EPO4R2G+lV3mhJDCobbo+iHh5otUsV22k7SgBvPJoZmwPJqG0NMnptf1FCW8Sh8VX00iGqXnY+i2TxgzjidTh7O/Lf5Q6qZwd5d2++qleZZDrfpf6sZziJEbE3brp0VjsPbPXxKljwpfryfnXTrHc0Kx1rPwususCc8eMqj0/skisP2x9ljY2O3Mkbr3QcHNejQVJyE1UlyIyDjKS5YSKnnclFoQb0sGIcH4bciGEpRzQYcPvk83yYxc/C6j8p/NV/XWxRHrUPAfPgfKb2TtsR40iYPPkcYYQXa1W7G3xbSEryG3uPX5RiAezztx2QskFBOgoGONqMzM6KCD+EbSRjWGbS8q3ck8Do666hV9S1h+Q0IzVU/kRwRRtV4RZtHwL3OIP4QSciElhVYH9PTE+onDf+HGT8hsLUzEJ6XPN2UODdmCGppZjDuYJoyo8VMWRewsfICvIVjzlEJfN/lZ6zqcUGPa2vnIWu8tFbMtifBYbEWBQG9TQxf2NHLyUMA/L2IV3OLgIedHtw0j0/VJFdCWGT4sEa1PHLqMi/w6STv7gpLayOqaYSw8zJcm1zOzaGT6Wu1ZkrMs2pU5pI0vFTMkunrivspyl1BakfnmPBbE7KvC8qDK+dkInsypU7wcmLGv3Cu0ol8lrLlKQHihkfRKBOsJP3d9t3CICTBaDORyxJy20RVHox8P23rp/QwCasqUt6nqnGG6VuKe7zdIpXS1PqDswTcBt6EKU11Lz/uEoh8V8JqAYMM0IOKSDiL+BFH6FE4qADNxvBpvNIniPTtxr5t5g1Oasmh4yt6SFTCKOAWMk1K1R6VZrnyRo7Nf2LwLdJblqJEcHTWIayKM5agXbDjFHDaPP8FqpJVjvECuezbEihejTpwcahZzS9s2Vtg6WcgpbLXyPU8x4rXMgnAMOWtgrIGxBsYaGP+3gRE23SBuJPXm+2dSxG4EHv9PaniAVzbOVKqmcVkwvaPxdQZn7ucInu1IeXMq/RxLsBzuAF92lR0KElsFcwbcnnveY+7TJ7b/XNZwlhHUmW0/n57qGOH5R8mzIQsWZBYxmrL1r3ZFPmavKrWFvRhFko2FVq/rpF7S/2UNZMVi0O8fP5y6MhsXvXo31On/svBU816tzdv4zeq1p3LB/7Zg1eh48nAhYGb9KnFMJf/nxTG6ae5dR3vJ5tXduPzfFtXcKId/v8DIAqwSx7ftvyzg+R2+PYNv81+xGQbNIPr5ZUIW55uSldBhs8SJWbGwL/dtHAtN28f6F4n9KZt00AsdCF+92QJz0Pc9W4DFTwDfqWpq36WaoTl86I7AHZVU70WGHTyEDZPGilVFUZUtxxIRbxS+voQxfMgsHcnLgMxkA3aq8+BlByJGtPtf3ZS05NecdD1Uu1VQ7BUXV+b6Yt/xpb1iykkxJDApMlF2t12VdYyJpqjCdcoG886vGba6an9Fvg+oWqyQYalCeKDqynkbYZ+5o8Xc0yov/aLJ6ZHhzK+JwIOij8BuU4EwWo9jqUhVu8BnFlE6xNVnWdpnuWAMWVKmjNe1AXdvdBZxTwdU5SyGs5Kh6wb2U9miAAX7p48xE4+ZbC7v57PSpPWROAS3ue5se+mwUU3djAoAHPn5rlGGkkCG0qYNozyGccGjux6TXs3+fhGci/05LLOSo+LJ3ed6EJ5dkQcWBbpU6t6Pgob2hDQbuj5O/N6M16pmMljNKKHnBs3I3kwFNxqPvRMN35WhKpChShH6ymO4PngY/Xgq3DWncnk+NKHcorStJCe/thh6r5rWS0K5eHxgxOfG3IXeux3cLMzStb3VK9cQ9NWb5z9thpS/AtMoHaF06sxEvLhj+cK8KlYnkIgdmkbdBjHfhuAnGp1cKz51ohg+i8zK6OhebydqRFfH5Ed3GDiONmmaB/was9lncI81KaKr0lFcnrgQfv3g9+1l6XMpI6ZxqWOuRC0cZGg6rAgELYWZUi+jq+eYYGs+YoRZT9xpGV0zzb0sH7vua4LUiFCe0uy+pRHurIXXWTwbL58orlQP7QsfmUADor7WdamLxRjrRPeDqdW+ZDIMM0QmmjCBmcyvbzY76cou9s524JEYAtNIRpWBn60C0fx7JxxsXs7hZsnod4s3F7Y9Y+82RGy8iMfmEW4zo6dejfQ99y5RUmycHxSvCQOFsjL3xxNovPdJ/hkGCcIUMmd8lgWGW2qKUl3+suucetEc990CVFfNnJ1SFoVbXJcTFjzh34a2t2iPfQiOg4dFE96y8nZwKdG+zLea8tK2NNBEWZQmVpgyHNNKZ+Zh2ha1U3bRZlk2U9McTdeiNJ55NJZU6MmvtjnB5bIFbaEtFY28eU0Wbe+Pi83pPhn5DLRnEQT0Lox1sRc+XAozZ4IKY+34O6STu24gWD52zKvj3HBYtmlP8unawAvrzFFAHrb+f2zu8L2lURDdDl2S+ZJzP4Lf045rpl7EvKr4Ah1y/ajwVH0Xuq4laA9otkXnjtZ+iSTwo2I3fKmLR7/kJK1qDPN+t8mHhL04ZzmDTNTjcOV27iz++GHAzuSs/ejhS6b2uqJMMwJSzHBaspJSqSv7Gj4W+Po8Mh1ynXhnCBqpoqVxO8B3K0sRq9K2r4xz4DcpKLv8eCA5BNRgXunXogfYpx2s3E4p6FXysFFGEh0NaZ2XCeRcgGzkQMxvKZsS8OMZFJUiT2U1B0UkKMfM/j15NBuK9gU+iIXzpw9TJb1izKPUinjNQJfP6lAf3jfAfZWz/n1D4ngiK9/iFufyQy74qYHzNy+JkXLkuR9Xm/VUI0mqHW9uQ7/4VxIc9XsBkbyLKoEvO1SZKQ6QTQbWRL/zSpsPtOcSjbHgUZneCW9Uk3jUJ+JB8CYKXGO1DcIccTghuqv1AHtP0RZM0DNvot9ijxzbd+1Z5btofDJicXBNFLVqRNcGEOi96yw9lOZ17CxJzLCEMaf5UQWwJ/mamyRXQxJsLgma/HiPRIVvQws9271E3lNy62U/lG6v73Wv14/TN4emjK1nz93Uqux8BiJq5C/iIEuj3FSLrrPYaD2sEZRCCYgbCWHCKXnjSp+y3Ur8iH2niK6XCbFwsLf/O3L0dLKTzyAWQbVVaY99sA2NhD4oBV7up3jby+AM/oRC6EO/sVL2MWnDkkEPdBN/0aD3ok374SM3LJrCn1LCz7Bi9bf9V1ZSj00btHMhWj74Q4u/d+vwexUG5GpY+GIJlLwB8wDyGAoKKsW98tXrdQyVztgheafR77Au8/w3RX4vqnDSQD7DcyGsaI7fLqoUmmXqBBnLduviNQy4SPReiABZnec5mig9QZ8Xfrohgcdwi2j5jbDszujscSADs5T6swzy0jH77UFYXarP7sabEALsOSxBX3HUM6Z1hlnGODCX45wffxQHSZ3aqaaLQsEI1oIOZUTDcVXIVImC+3CdxXVZkJVZlfXGhN0ZacX7k0JwaA+NIr29EvjgHiLioQM1AsPnAgLWsOLmX7wCI9zWgmJTOjU75r4sR2FWQlNt7gY0ydQwcxu9HjviRL5/VLjZZ2P8Ewf6hfnuKbWWGzCMU34SzI/mC0lC63Y6QhaZ0+SwXgdspS8hsdN9gW5bENj4V1oIED4Gg/hpwPoo7p/y4GcnjaI++3TBUqDP5VAqm28Pziva4il+kdGTRvYF7Slar584wi3aidkARr5zvj+KxWJ7wqM32GKV1i3YOS2p4g6RKI/KizGZx96r7DrfgCJFUyt5DeNf8tZZfGomf4hx2rR8Rw005ovHG9WUgtoSgGyhxOhMz4itynCUJTmKzdPCyYdXKjjmujR+yiZmTOhRZMJ+727rHqPTLCWJzaptqJcqHZayqhnTWLaT+YkQ9mguN2RaHBLQXp3QuYWLePRtKJr8+HDMk7RrYoYntJuV+KJVlhNwB76UDTrIXgR3F2OMeiRRjyZNG9Gjan2yqLt1TNnyOY7O/bzYiWumbHFJK/nXo5vPx1CrSWBrIQbJSZKgIfhID4t575VZyI7DNw+tcumZtvWF9bDfsdd34+k1ymPeTrRH5NMx5PdBr1ktPHvTuK3DxHk2Pdp1aQ2589q7YR2xMFZM4TF8L2YoLKj77d2eWLiLVpxzvm3izkiV1j6lvcsaaVf73shx3sXP5ovHNf8QTGSRr3V1FiUZ31u4WO/tWP9rC1FiYd/ey/Iavnd+h3k//niCLbznauHRtvUKBdcELAtqWZSv/CYUqMeYwY2Ry1nJCO9AdxovcWIfasEEtkSJGoUst+fjzVlpANlm4EuqUx97x5NJvOH3HUspTpb0J6+X0ddwoQxI/pgYK8GRtxqQBc6f9opS+p4DzO0bqKrhyS+LWNIyS8ksvA3ru+kF+sN2uyTYIWBVopO+/UqEFavEGY5LQZ7+Xk6sxnxzOe6IaBJUrX4qkK+fwynTyVfTLEXIZ3FrcF6bupKQ5mjFSsnO8XJYer6ooQlmEWd1LJBJH341kkmg02qYlX5HnJ2V10/3pVDDqroQtL845GLFUoKLGAgdM5wHZIwNsyAuRpbXoZ9eE5i8EBPmh4nU6Ztg53mTJgZ5t7fLrMhOmmuD4+ps9302ZqVydIGD1V2qXcIKCTymq1PGdXUtc3HRRvncxt+RvODepgVqXJFE1f7OKtN25+OQvHI0L1tzVLV+yT6mf2OkWPA+YCW/dmO8zp7DtUNXUpfnz/3XnD08300GiEnUcLPJ0Eocv2+9W5KiaIbbmeJO/wgAP4MuBdwHgvwJDxIapW1iPhTXYiGL5CYioUyDfezGibb4Whz9PHy8II/SF1B3x/ndyiF41l6rFQtnMTNaOqWaemqWx/wW+MYxpBI7G2XOOjFL57sxeqjwr3W/lUUzvzgtfnFMlOfUj9oCFmFwZp9IuShk7Togub59TsNavafeRjDL1WnQyUle2YB3UHcbqdCf8fmeOfrQjOBIiZecdCR9GiO+2Yblz1Zt7FE44v/UWY47S+KhWY3LV8n1HbavAqcQpKgRbZu6P75LSGQgFebS+IyMSVp1LWeUuK5A3sIYrZiFpbzT+T1bqvL+088kHkEasHlUvZvrvAX9hyKjzf+wnW2RTobkxRHCDmb248sweIb1MCGZCe2Kpnx0dyIMtzmH/8FVF3DrQkwiIHpOfrJqaujupSiYleE/jVLMeV7DEhc5vj+nScUx3jxGKuWgT+Y6wNh0ihjg3k1SWJVume42wu37W1WUU2plY59I8GCYGCzBK8n2gKjTdEa3dWR1SHafyp71RqUJAvW0fTuUwESyzvdeGav+Jq1RuQya2jk+MzHBhpA8qsSj344LdzeS5kWwfgBgcoc+GfrkRD7Oev74nAizf2q76Kfz1w0U+ZO6oCCklfF0dxDvefvTJWr5lHKBi168lA1RLv3U8Ez2Dt6VUyHWXgN/1Fn4VIKRCgYZtiU4ax5TGxKLjJKtdHDQtCaSuSgxD6CbzOybFX+Iv52XV3jXJZK22JBrLMQ32VWh0OKrA+41em/HVUl0fYwb35BgHbFOmaa6OAnV68QsDbAxnxmL4Y++ICIgpdDwUitB4h4nwtQeUWgp9G7DAAqsVhRvWiLgclQmZYQkST9J48/NdaqcikFO5de12jyt3aUBy0x4Qkg5+4+qk+Sc32vvgSbyR+CdLB5BJhUMMrfJgTZexTdlu6YTHQ3IWbKZOPTuh0lf80Chi6npLoA8gHahKH+3jZiHmEdhwqNZCpk/dreg0Mj0ThZ9uHzX2SNH/FpO2npousMyV+QctT6PPwFvCic4CSXL5BXNeVL5k2i/ldZ50V7iFatujpz0b7fWqq9h6UMdVm2vFw1YrRW8MR5PcWnREbqNp+Su/9LdNX87yjUdFzJNp6Q2HReR998gxn9v2tFrXUsw01F8E5uWrZowy2Ej1+BcGm+IE9uIEztKXkdUu3YTnEQpAvGoCW9rCI0C0XAURaQnyOV5TyxsjjQGy4UyHiJkkkDNkG27WoJgrlI0uli+Mb/g5JsK+S1mBN2Kwf7nOy658zzDPfewYWWRLCOvncTOvQQu2AKWos/B7ZonlJHFu15lW8V8KNJ/lpKeYIi7H4ar3saKQ6t2n7Dnlg6FWvhhLbOMeO00kQqiSV3fPdhztcCBgJfGy9zQLT995XbXUZCUvEUlBydoQVxXXW0TI/0/OsEIwUKQIa+Xjf4/qYSMxFPdrDKqfEs2dyz8viPXgyubdHxDbi6LKtNC/4ufaFy8BaRlQ2dVlkWEmAm++yya3MMOTJ7QgDxQ/jWBix4szydNmp1AP2jeQ5Cu2YM7JSWuuPLQYBU7pKG//aWQDmCMGqXbmg7YC0lI4PSrMEPVhyReeL1rW7Ex2xYes9Gh3rnMUp/3UD53Wm1fElzM0eKwBVKL5HMnolBj2Sb1Wt7busQkgfzaeGuZQCJ7pqxRfdWuHfGjm0rtWeFc3HJpd4r9is6Lq1GQCuwSdhwDvgEGHsKKqQOxHPcdxr7NDDnBKmGgwGkv58VRzXZfFtW6aMGRNbR044r/gymnqd6NOxPxiiwGtPEpp+nijZKReDF2Cc67d+BDFpU53PL+xzhuOzrmal75hFUCznn/UtAOr79HiMOk84O3mUrVM23DCOYCQgNCcYeg5hn9TEaTdv+8Wb9XrX7A+mnHFGpQVdmQLnrmPifQNGSiWDFLg9oXSRrOjJyaLuITFPSS6RuadqyZMuawOYzFgRKlI05JKHtIyEyKhJgJ1Uc6KO+lq6S/WaHzav69zi1euz7FcHnu5BtkaaLdJ5ZjWGWg5b7KcqK2RnJZsNnA71Oxq9oSYBnWdZZh8/EYKujMp28/rLqiB5dkRASrZ4v8euekK/leP5mNP2EtuCHxl2+4xcEBzDmMVL9r50CrESAYNy3WF3RRGfl647Xtu1WPLx8bGQlJ1R6t/UgRwSK/0jvQ3zfEryJubOfEY0jews6jHsHED9/jD3WT9HRFxa6YCNZE/OdwDLJZxiMacACwz35s8lryVLhSxXhR3/JDcv+ZX9+QEPWHiZzbR+XVR0hO/f3frDhYjkwToLlSbi3TE7IUGzKe77ziV4K2orayVODiR4kjNoFLtY1VZb7/L4/hPzvOO3/XZ3lNf09VMQpmcvuyBkY0/nVtZ/Vh+ksVr+Lhf+o4u/6qrZnnvi8CfK/PCiYDbVfkJ6EfVZefe/b717VrfRrn3V3bLzYt237RtITMPwTIv+FkjV3bxtqcJstuwEv35Yv7/f+69rWPD8nYt/mvHi2FwYuPlpD5x7j3d302ZTBOL3gOvIJdrlU1/7o210uVEdjts4FHVhzM/onMVsFVLue+5E9VYlPHVPXzlyCNmcsa8I/+97WvuDYDpbKHvZaWW/w9l5D5x/D492CyY+MhUO7rxYe6rsvcP/3f1258mwFRP9nUkbFUu03wJzL/QFiXVEmhmusi3iSeoRK5/AT9vNC/rv3wthbT59ajwqV1mdqc7f/aRP8PGfisYIJ0xCjcNMqoZaDSWqhYW9yt2Z7ts4Z2v195JK+L/cF2BYmFmTwguGEsEEbLsMh3Vt7/TxyCrYj5Rsoz5swZ83T2jFX6nI2ypXeOhf3Hfd89vUnjr9uevn9/j0QEk9YPKT0jZ8DulVxzsN6Z/R6HCatCExt03Vg4avy4sqWq6FXyGLfshHHGhefmV6qWzyb87Qk6hAIj+gYIRu+vG14JXGGS8T9U5x2L52TSmybbYR9bExfuLIX9RHZfRv+oayHRm0nlIxZ3ayyuNNzxXw13y3fpVSVYWCaqT/fqDYpq5CymQubFIWi0Ppv3fuLNwkzGgh7mLDONLNR3oNyV28mZGqjgPmj5P3iNv0VsCV//0FioiqVJVVwPPxbovsxmzgCWuNbmH/b3eRhnsEv1f3J6nOT4d55DVbvUPWQGtrhkgKOX/rW/XWt6rem1pteaZnPuMvRs0XfOnRo9lqouLDrnaPM9/Oznmnqn1pZLMYlbsUom2K7KShm+slIRsU38pyRsY2LCEBsTrI9qD7x2IL0uws4s0U998/VdQnyAiNFd8FoBg3UKcZ2lhz3sIRh2IiLxImjF9hFrj4GKuoGXWL3KEq9THjKakoS/M2O2wx45GAdKK13eq9wYb6M4Jm0gtIbW2wRgtAIuaLl92bJ+veQNakgVJhV9eCSUKrFVLQ20KmN7wHdd2madmMXPNLhAKzu7f0ZqucwJVT/OFmth/vG0n6f+aAD7nPLPxFHVdPmYOL8rZJ9WNOaYNv4ixKrd7ksCcDhu6KlfTpyuYRBqvmdU28Xxt+w5fSsN7nPdALg4DQVvtoszAoDV3hikx3BMz93evoiFlxiq1FkMO6iESHH65qdn7HPcAdmmvRzPCaXBn/4sw2GN4Z2gFS+LDd6SAo1bc9pctrwMh2NQ+lfy5VnKfbnH43wZpwWPFWU4pOqHDa3YRGfoZHoFx5FbXobDtMGd7U/ZR8+2a+DbOU4+LC/DaQqj0cKKZSV/lbfm+nKcCFlehsN0ilvCU/ai1Nvb6sGcR31ZGQ5TOzKqlmIs/3HYF1lgz0ktl5fhrI5P11RnTXXWVGel6nhMDX8/HFWCkSbo0L++senH6pBNEh6oc56OlVHdxIZs2Pf7lW3OoxQiwaauBUztTYXnNMVzFnsHWyTT3uMSQROdRV1nK8jN2qpI5KsWzpgG5LPvj3mcbqvl1mAx/Dj4FYijwjxhJ0iHNAL84HO2aZGCl/supBL2cwT5BBtkkK9Lzh0LOXJKBV2dI0bnvmO03wBeOVXhLQJ53NgV9j8Ymi279Pj+11nlH2f2QHWuztq8x4fqyEon15wbLgzhrO6FbOnbTXkMAl6OzbMqTB35fLI9LfTj5dL3nNp6Y75m1GtGvRYP1lRnTXX+X1IdLx5DNKaoDkh/A3Sz9VD159i5GMyLTaa8llnnOXUtSFIDf0sgv7aW43DxSX84qiZmEWPGabBaPHs8VFkp33qOZ2wkwg5OtFjq8x614qR+eQHZTfnXBAQvckwaB0qeGZ5fJzZqyQmVxyzos7nlldfAWANjDYw1MNbAWANjDYw1MNbAWANjDYw1MNbAWANjDYw1MNbAWANjDYw1MNbAWANjDYw1MP5/A+PrYLJSiOTR75+58W+v4xLGvEw5zWs58O7HmyTPfrxJYrqYylV6XntJBOWv7efNQY4RYzl7Eu88KrwmcMty7Tqu/0PXcZUPuQNpH9+WSSr/+kDkBPuExK0NfL+8gfP9JI8CMezA14VzzuBi7KoCw//lESKlfQ+2/vKAzn978uf1Pzyg87/1yR8ZMUFdJp2czj7on74ZPGqYzr6FIz2SVE0dRLvWuDBdgK6QnKxzFqsELJV4mEJQCmhEk/QayvXQQHIadocaCjoEVS9ioBGhN7HawagAf+WZOADdmVwcWj0xGJs1cVSJokGJVJTlwoy5YFZi1FXLvlQk2aE+wOTrVleaJmofYTrD61WDXvBNXmXaDuY58DAUsEMQPCgCkxMTKB18Gw2wywBnMsfMIREi/TQd6k5SGGaY0L9IkcqkfVGChJNr12++CIZMugII3va0qsyRg078vv1ohh2x5mu8UlUxBRd9c4T41H3mwkQN+4wsIrIPzqj4cAraZYtPpZFqIIG9AdITBdQzbyaf6tNK6GhNFKLUxnXp3SHB+ic3jBluWL1PmLZAvYVW6KGUtCEtY0LBQtgMiBSv9Ntvhlbny7pJfbJ5Es9qxkz9KgR4KR8pvaH9jISRE/miQOiW3ej+bw/KLjIqsRSdkbl7oHY9bnj+PLsThcyUipO1uIXd0pEEQh9KtT05ZDrDQwrrzdh6aLeP57rzdOo5GEi1jUJ82FXu6zRoOyTx+lvB5OOInE/oQm4iZpqUtu+N9Epx944W2ZclCJ2we/jS7ZnX6EtStBGAWnW5ua6uBa0dcRNr/zrw3ZDKnZQtMou9shJJ9w0IsTG2uw7vvFVmtTNxMnlk2KxK8avnbHLHYWG+BmaZTI7utl3OM1Z0yPXwIqzd8/ZMcWm8wAt+u1yFG330YQ0/oVQ7gsPJFwhhTIt1vkMZS1mayAWx8MBnaj3uVlmMd9U2Ga7tP58Xy78kM1USedN1uo+G/FxCnXAYpDxBpI4/Jw3Fwj87YAhGvhShq7ttH0IsPe1lL6gEoUV8aWGdSMBu/ZtM2G8hwg+RHTrCX0u/yr7O9KQN7+JOmx+HoQ77dKUHpt6d9K6fiMflgD0/tbYtEiPPfaRU/ZBCs582IaGEH5f9iZT/+gBSmrGgslmJubGe2fSjVFQTmFSGtCwMu6j8h2CCXQBVKMHlxFv6oip5U5Lyk6IzH/PIOiNf731BbXG3V1bbfDq3rgU1gtX1iVw89/XFh1MbC18gSkjog8R+lb7m4K0OeCNaQE/klQK0tM3PJ2cHrgjWY5JOohEtdOrcPveRhWpmrpOs3jmUZTJYWlzw8QEJfAjpYecxYYmGIQM4OfN4WXyE4vVXN509UoXrWqojsVEHH880Bw82T2KuYLpkgfPvq6HMlo3DbdER9KqRvbPWfj/2n0hKzF/5QIhOdHqKexVNqrneNd/orhcYpLlX4qihsihgFyEY8IQ/ftDxBK3nYdiGGszmyjv1mLrcSz0z0obT5DGn9PQ+Vw+7kbnR/hmlptJIwQYsnpGEJyMqMS3BJ1PAt8HUL7k2gmD6EKD/+xNpOuRG1XQfiRcz0ppdN7VfAghX4T47KdUH+tmiPQ9MiigQ//E23/UY2cyw3bp3w4r7oZE1zeceR9b05fiRJpyYC2c/tdzmNSQfa0G2dOmGmCQe/PReB401el9MUx0Q1j+u3L4of4FeSTTHu1NM0yeUTM6O8HvjGU9yAV+SLeQW9sVWbusrzfKIII95pnc3q9Fv6rvjr0iLmtLc35/a+HxT+O2xpjzqx9R0gQQ99pV5aCaDVDMFYjYoRasEB9gfhmlBJvGp3Z8cCB8mMfSq1KK6INgDypuh6PDLP1yil5TmrFNvE30xKkXd2Bdbsjl1RpK2eH/YIVhEcOcrFzm+Rdz9fQSB6ok9BsQ9btNzM5GekcZ+3FAS5CrUDmNUOljJe6woWvgtEuOyz4I2PzOMU1TzwqZTHDYGDJbw3yqmJTsZA47cAmvPHME35bnWsKSdeF3gako86vl2w+SrkcxIRZGbzD6Uy2irEaA6wvFZ1qspvjZjWvi799qOspTLNlxB486jOamO+OMeIe/0aHIfF0mMfQrSNsY/zM954CHQFCByl0yybeiPzrs1XTczPfeY/gaw+FUq2qgX9XjuAn2qD1UC2hflo5ApzpRe0Cad699RUR0WPWm8YwgJImA0U+bCd2CKh25jsqOn55Ap0+RuX7rOW4lKvLt3K4X6kCa0ISFFMOGBfkQPb3wMjKjTWjawz+DBhPW7eqPGXCdzvfnPnS1uBZ00R5lB7i11JrRHCI9bTKCVsiimE+0CSJk39jKe/VpOFll6x02/x/5Kf79fma5fl+4he82tNSKkhaR+LEE9VFc2ugs6guwvHKnpQpkLIVu+3HG9cDXyHWoYoyL01OXWVieiO276A8r8aEO9b5QpBAq9I4e20w3ZFnzJBIlVuUzSYLOqnbMX6nM0/sRMOHpEUHpR92z/JBIVXt+ZMAuqNMskK3t6wlQRKpuv4Zmw3RJeqgdw+HpeValNih1vhvpgPymw6fr+hc6yFIF4/HH3jQr4pw88r7XGwsdIPcKDSDGmYksa6iOFFpI+l1H89iZqWqxmYkokbEfFYb2XTerDN4a8iaG8hl2gmtKbQyn9Q/bK6ptr7cB54DsfSeHpzwNGaewX6Y5KNMHf6dQMN+S614C060qt9AMGqw/NeWygBYmZZviUNR08SCSr1LXobBnfKdiU2vXWx/Di8ZT5Ux/P6epMVb9fuvSqZQhxB7QxCC+fOVcdbq8sCmS2paJnKqzU2M+xnlAVitm9NwkxCbC/cDV9g23uvVZFwQ88htP4ohRQfCvK3ChDXkJAyng2DXiIjd2tYQu3TCeyC+5lf7F9haT4gwmzHhzUWrFJniXNvt8MCRTFQ08wPe4eBdLS1D63n7Yk+Y4HQFYnhk7wy7HsQk9FRUsoYXePB7UhDZhXpINHvYZIJiCtThJDCdsyMrwuR+XqKQ4kgZMlkbQ9DdhUvTPqTrO41889tB1i1HoR53kNpyUT0QgWhjyGzAUEs4J9ARFC36RmyH26G95AoT+SdWCERNU4iAsqMmaLQsioB51UxwIcBdSF6QgpEj3aEX3QoX7TvKB6JYZgZXjE7cdJWrXnM9pDelDSAqOsV/MVrzgOuE0k5vQzOmzRTJJwE2akeZiRWcznFXOOTtA7iQrSvjmRcqnAnKK1CDp2YRKiPaXZ7KCQMIw5CpvMjL7u02XUwJKv/7Z93pa8x4d/ezTWDgI9+IrE7JnZ8IzaE4gdZl95OcyiUwMT6H5aH9U3mtgVTRzX4t4tngR2KJoPxzyT8AIRGj5bxpjEO8sdyiTo2aG8rVofNWmFjFz5ca/Sx1pWVXR7dfjw0JTtTpy1YBPzaDc9201xb1qijDFgX3JXRt8fr8C3fBZTKzdtpyrNEncRHpmJlm3JA3vBwaI+aBcPTxqOcOU4eBhC9EHv9vaMTNSRVn8wrgrpSYJ/TPp+p0J6/9zt/u7jcyIWoWDI5z2AVxFmOhr4HXZh2FC43b0YkOyLkN97S5FX+3IVNaqn+IKNj1RPXa8QFTRVkgC9nywm7nwJqERpMQq34Pzze5NHHypHeUJ0p6J+Pm908UEMBgCpMlYO6r0NLet1zWeY6TEL3Wg9+uEV3zz6VWq1IP2ZfBdxYkCC3pmQ3vInjF1p+e/VtqSbD2d6NVh0a84w5CUe8RqWHB0ti54oKxaKz7109m8Ja56JFC5qgiA+2gFmzG+dbZj3uRpZfQ9QZUSl2SH0adqMqzdZ7AwZ+uAydxqY6rpY5dm0e0cS0w/yReYlwHj225xnv/h4IfrHEfdbMWxObRRvaKwADmFYvVCH461bJxfkPuoc9FKIH5w3pm53WACHF/gaE0PBTy5VYHEq76LYt0m6KfIkmYuVAmVwer5dKZF6deAkZzmTgx1XCCw+dFo5iEYhFkJvOJSd8yC41nxTqHkxX1izUNgEXBwCLhyyjjMHj5+3AWyfqa7ku+vjbnYIp15p1oi7EOfwyaJqxG5OmOkYGleRw9D5zC0sOz5hkHoe/CfIE5D3qaUYOjQl9Ydix4eh6As/o9uhrloyFgghkt4a19icfBjgoC8ydC2sma6UeKKl1ffUTkSJ4l5PYPqUIc8+4khij4aq6rqKoMlKvVZlhFHUn8/i9Vr3S/cHV51FSODqh8jvJ1GPxzAjdmCo0Ht8Sb3mARO3vpfsTolq3E+JFGh6AxvtqaFV1lQu+Gq8fqw3Qo0mUdXZ/6AgKr9NoFTGXA6549Zls0M0HkOiq4XiwA3RakZD3FwZWL1MFz2j9ZnVrRlWt7ocPrj4yUskuT5EeOBLlViRY+7L4pM8v5kfKfSk64A9yzGfLUzYxGDMncussUw3/ogNnMJ01SzOWsqJllaVOI9m8OJDKfQuCKML4Vt1RAi8eywdwZMEM4WJfCiNnk+FXGB5X8mQL61tN0PHpif6SCr2LXqFVRN6wJKr7tGqVYFNO9yarTDtrmOzw5fsCi/kShvTxgJq7vy8kjHVb4AMY9LHX8P3pRrXnIdS5mT1pm8Gye2VeNTrNDpVSYp+4wV3AGxOR8gvAJkjzO+nN+EfI58+fp5qVlVyWJa7a8zow+6vN1gq2HbVU2p6LueijFkpoNJgl0LCIaY4ap+IdFfikjral/kWye+we9qh55p4NlMEEn+QJvzC2kghYf/6C3UtR0l3P2e7aVDPvuiTHTJ+pW/5EZrDmCl3sviR68ZI8kV/jQPsCK6B99WkwiIijQ+ZMxZSkQz2TWrJIp+NZ7cKmsbCQSxPEhneaCPURFJlfbB0/b66lrE4+ISvRO/En5KIkqDXLwFHoksujBtBJ4x+kuDbfIPSqtXRZegZ4sFZZg4JgmBEDt6U3YbRNy79dvaFIuRpNKEpjznstzhc6i+3GLmo8qJ8Poj+MQJy/9kVfVYUBCuLwsKJwd8IpY/BejbeQPrWV9j41kDNS38L/5SveZo2VQBB9LvTjBkvsepPge6waey5x22AfdqYW7QDRz1gHTxOjHEbxJRw4CiskNnhxOhogjHnYRsTBPpcR0nMRVJitZIFonZCA0LWgJrBzauRR/r6pyWNZfVon1Kr9u2Rdr/+t9U8lbphjsxwMQEfINyKHD84e1Zn5ByFKkoTBldZxhlKA+ey3axE3oFxSPY9331VrLy7V3tH0sjJdMOkqVeH1L3VtsDAug0n5FHh70a8iInUfsl+SEpa5H8+3uk60H4Pnsd/dNPHYT1X2lN2ptwdeo5+h0qvq7M44ZYoOhXJChP7p47MTIXW0PD+o3sA8+86AgdftQ7feRI5FWH214r7RpVra18J1bt5dJjTLoqnTGqjEA/tJ6UEdh4+gEZUxsXBu78WXOmhHqiHY7WCjhzb4cSjy4pEv2lMCz+aC11sfQGciwOWL8yd1dkvevX3fmrTcPizFZM4rwQtJctIqs3AIJ8ayhCw/oK8xNHPvPJA6jQG0N8DYTLS51QpONLcBR3r+e7Jyo1b/+E14SuQtMb01+mxv8xidLqwp8BefLvJaUrKyfjbmGYOffUnJ9X9MVjIYmBBlv+Ndb++U5wW8+76FPsy9iD6X0cdz8kruv8yTcMqMMfKEnb90/wb13oF1S1pLTvTmYwXXqfOyB34dZZnVuLGQTl0cSx8boGlWX7vB/76/Zjf3GzVp9lS9KrSHny713s5sVjMdJyNEziY/O2D0sYbPMd/mQWqrXXm202+Oem+MAtZRym+fUTLPt+Xi/Xr9Amz48UGzrH/H1BLAwQUAAIACADKhmZKgCPPFksAAABqAAAAGwAAAHVuaXZlcnNhbC91bml2ZXJzYWwucG5nLnhtbLOxr8jNUShLLSrOzM+zVTLUM1Cyt+PlsikoSi3LTC1XqACKAQUhQEmh0lbJxAjBLc9MKcmwVbIwNUOIZaRmpmeU2CqZISnUBxoJAFBLAQIAABQAAgAIAESUV0cjtE77+wIAALAIAAAUAAAAAAAAAAEAAAAAAAAAAAB1bml2ZXJzYWwvcGxheWVyLnhtbFBLAQIAABQAAgAIAMqGZkpGiNCAFT4AABqGAAAXAAAAAAAAAAAAAAAAAC0DAAB1bml2ZXJzYWwvdW5pdmVyc2FsLnBuZ1BLAQIAABQAAgAIAMqGZkqAI88WSwAAAGoAAAAbAAAAAAAAAAEAAAAAAHdBAAB1bml2ZXJzYWwvdW5pdmVyc2FsLnBuZy54bWxQSwUGAAAAAAMAAwDQAAAA+0EAAAAA"/>
  <p:tag name="ISPRING_OUTPUT_FOLDER" val="C:\Users\Administrator\Desktop\4.06视频"/>
  <p:tag name="ISPRING_PRESENTATION_TITLE" val="激情梦想教育教学公开课"/>
  <p:tag name="COMMONDATA" val="eyJoZGlkIjoiNTM1YzU2MjYzYWM5NWYwMjdkNjdlZGI1NmEwYmU0NmIifQ=="/>
  <p:tag name="KSO_WPP_MARK_KEY" val="27771d50-2ae4-489a-b410-c3740ba86a0f"/>
  <p:tag name="KSO_WM_SCREEN_THEME_FLAG" val="Dlrq25wU2PGuGg5bbmjbDN5wVychCmGh4a1Gr2Xz9HkE3Tk70gARIccRcRvq0niQPAnO5VAgIhRMPBjvmXfYJeyrXwM7XWCrEiEhw8VNEr8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SubTitle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60.137007874016,&quot;width&quot;:2746.3259842519683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我们是致力于研究AI智能创作PPT的一个团队;我们潜心钻研幻灯片的演示规律与创作思路，希望通过人工智能解放用户双手，不仅高效，且精准。我们拥有金山办公软件30年的技术积累……"/>
  <p:tag name="KSO_WM_UNIT_NOCLEAR" val="0"/>
  <p:tag name="KSO_WM_UNIT_VALUE" val="159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2306_1*f*1"/>
  <p:tag name="KSO_WM_TEMPLATE_CATEGORY" val="diagram"/>
  <p:tag name="KSO_WM_TEMPLATE_INDEX" val="20202306"/>
  <p:tag name="KSO_WM_UNIT_LAYERLEVEL" val="1"/>
  <p:tag name="KSO_WM_TAG_VERSION" val="1.0"/>
  <p:tag name="KSO_WM_BEAUTIFY_FLAG" val="#wm#"/>
  <p:tag name="KSO_WM_UNIT_SHOW_EDIT_AREA_INDICATION" val="1"/>
  <p:tag name="KSO_WM_UNIT_DEFAULT_FONT" val="14;16;2"/>
  <p:tag name="KSO_WM_UNIT_BLOCK" val="0"/>
  <p:tag name="KSO_WM_UNIT_DECORATE_INFO" val="{&quot;DecorateInfoX&quot;:{&quot;IsLeft&quot;:true,&quot;IsRight&quot;:false,&quot;IsAbs&quot;:false},&quot;DecorateInfoY&quot;:{&quot;IsTop&quot;:true,&quot;IsBottom&quot;:false,&quot;IsAbs&quot;:false}}"/>
  <p:tag name="KSO_WM_UNIT_TEXT_FILL_FORE_SCHEMECOLOR_INDEX_BRIGHTNESS" val="0.35"/>
  <p:tag name="KSO_WM_UNIT_TEXT_FILL_FORE_SCHEMECOLOR_INDEX" val="13"/>
  <p:tag name="KSO_WM_UNIT_TEXT_FILL_TYP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我们是致力于研究AI智能创作PPT的一个团队;我们潜心钻研幻灯片的演示规律与创作思路，希望通过人工智能解放用户双手，不仅高效，且精准。我们拥有金山办公软件30年的技术积累……"/>
  <p:tag name="KSO_WM_UNIT_NOCLEAR" val="0"/>
  <p:tag name="KSO_WM_UNIT_VALUE" val="159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2306_1*f*1"/>
  <p:tag name="KSO_WM_TEMPLATE_CATEGORY" val="diagram"/>
  <p:tag name="KSO_WM_TEMPLATE_INDEX" val="20202306"/>
  <p:tag name="KSO_WM_UNIT_LAYERLEVEL" val="1"/>
  <p:tag name="KSO_WM_TAG_VERSION" val="1.0"/>
  <p:tag name="KSO_WM_BEAUTIFY_FLAG" val="#wm#"/>
  <p:tag name="KSO_WM_UNIT_SHOW_EDIT_AREA_INDICATION" val="1"/>
  <p:tag name="KSO_WM_UNIT_DEFAULT_FONT" val="14;16;2"/>
  <p:tag name="KSO_WM_UNIT_BLOCK" val="0"/>
  <p:tag name="KSO_WM_UNIT_DECORATE_INFO" val="{&quot;DecorateInfoX&quot;:{&quot;IsLeft&quot;:true,&quot;IsRight&quot;:false,&quot;IsAbs&quot;:false},&quot;DecorateInfoY&quot;:{&quot;IsTop&quot;:true,&quot;IsBottom&quot;:false,&quot;IsAbs&quot;:false}}"/>
  <p:tag name="KSO_WM_UNIT_TEXT_FILL_FORE_SCHEMECOLOR_INDEX_BRIGHTNESS" val="0.35"/>
  <p:tag name="KSO_WM_UNIT_TEXT_FILL_FORE_SCHEMECOLOR_INDEX" val="13"/>
  <p:tag name="KSO_WM_UNIT_TEXT_FILL_TYPE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我们是致力于研究AI智能创作PPT的一个团队;我们潜心钻研幻灯片的演示规律与创作思路，希望通过人工智能解放用户双手，不仅高效，且精准。我们拥有金山办公软件30年的技术积累……"/>
  <p:tag name="KSO_WM_UNIT_NOCLEAR" val="0"/>
  <p:tag name="KSO_WM_UNIT_VALUE" val="159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2306_1*f*1"/>
  <p:tag name="KSO_WM_TEMPLATE_CATEGORY" val="diagram"/>
  <p:tag name="KSO_WM_TEMPLATE_INDEX" val="20202306"/>
  <p:tag name="KSO_WM_UNIT_LAYERLEVEL" val="1"/>
  <p:tag name="KSO_WM_TAG_VERSION" val="1.0"/>
  <p:tag name="KSO_WM_BEAUTIFY_FLAG" val="#wm#"/>
  <p:tag name="KSO_WM_UNIT_SHOW_EDIT_AREA_INDICATION" val="1"/>
  <p:tag name="KSO_WM_UNIT_DEFAULT_FONT" val="14;16;2"/>
  <p:tag name="KSO_WM_UNIT_BLOCK" val="0"/>
  <p:tag name="KSO_WM_UNIT_DECORATE_INFO" val="{&quot;DecorateInfoX&quot;:{&quot;IsLeft&quot;:true,&quot;IsRight&quot;:false,&quot;IsAbs&quot;:false},&quot;DecorateInfoY&quot;:{&quot;IsTop&quot;:true,&quot;IsBottom&quot;:false,&quot;IsAbs&quot;:false}}"/>
  <p:tag name="KSO_WM_UNIT_TEXT_FILL_FORE_SCHEMECOLOR_INDEX_BRIGHTNESS" val="0.35"/>
  <p:tag name="KSO_WM_UNIT_TEXT_FILL_FORE_SCHEMECOLOR_INDEX" val="13"/>
  <p:tag name="KSO_WM_UNIT_TEXT_FILL_TYPE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464.1167923396647,&quot;width&quot;:2614.9354159827267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ec957a7-8089-4836-b267-8766fc4dda64}"/>
  <p:tag name="TABLE_ENDDRAG_ORIGIN_RECT" val="615*195"/>
  <p:tag name="TABLE_ENDDRAG_RECT" val="53*136*615*19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ec957a7-8089-4836-b267-8766fc4dda64}"/>
  <p:tag name="TABLE_ENDDRAG_ORIGIN_RECT" val="616*196"/>
  <p:tag name="TABLE_ENDDRAG_RECT" val="52*131*616*19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ec957a7-8089-4836-b267-8766fc4dda64}"/>
  <p:tag name="TABLE_ENDDRAG_ORIGIN_RECT" val="614*197"/>
  <p:tag name="TABLE_ENDDRAG_RECT" val="53*131*614*19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708.8,&quot;width&quot;:4191.28818897637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2453"/>
  <p:tag name="MH_LIBRARY" val="GRAPHIC"/>
  <p:tag name="MH_TYPE" val="SubTitle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88.470866141733,&quot;width&quot;:8174.74645669291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2453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2453"/>
  <p:tag name="MH_LIBRARY" val="GRAPHIC"/>
  <p:tag name="MH_TYPE" val="SubTitle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2453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2453"/>
  <p:tag name="MH_LIBRARY" val="GRAPHIC"/>
  <p:tag name="MH_TYPE" val="SubTitle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2453"/>
  <p:tag name="MH_LIBRARY" val="GRAPHIC"/>
  <p:tag name="MH_TYPE" val="Other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SubTitle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www.33ppt.com">
  <a:themeElements>
    <a:clrScheme name="跋涉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6323</Words>
  <Application>Microsoft Office PowerPoint</Application>
  <PresentationFormat>自定义</PresentationFormat>
  <Paragraphs>608</Paragraphs>
  <Slides>76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76</vt:i4>
      </vt:variant>
    </vt:vector>
  </HeadingPairs>
  <TitlesOfParts>
    <vt:vector size="105" baseType="lpstr">
      <vt:lpstr>思源黑体 CN Bold</vt:lpstr>
      <vt:lpstr>微软雅黑 Light</vt:lpstr>
      <vt:lpstr>字魂36号-正文宋楷</vt:lpstr>
      <vt:lpstr>Times New Roman</vt:lpstr>
      <vt:lpstr>Impact</vt:lpstr>
      <vt:lpstr>思源黑体 CN Light</vt:lpstr>
      <vt:lpstr>Agency FB</vt:lpstr>
      <vt:lpstr>思源黑体 Normal</vt:lpstr>
      <vt:lpstr>华文新魏</vt:lpstr>
      <vt:lpstr>新宋体</vt:lpstr>
      <vt:lpstr>汉仪中黑简</vt:lpstr>
      <vt:lpstr>Calibri</vt:lpstr>
      <vt:lpstr>汉仪黑方简</vt:lpstr>
      <vt:lpstr>锦绣宋体</vt:lpstr>
      <vt:lpstr>Impact MT Std</vt:lpstr>
      <vt:lpstr>Aharoni</vt:lpstr>
      <vt:lpstr>汉仪正圆-45W</vt:lpstr>
      <vt:lpstr>微软雅黑</vt:lpstr>
      <vt:lpstr>Wingdings</vt:lpstr>
      <vt:lpstr>黑体</vt:lpstr>
      <vt:lpstr>楷体_GB2312</vt:lpstr>
      <vt:lpstr>Gill Sans</vt:lpstr>
      <vt:lpstr>汉仪综艺体简</vt:lpstr>
      <vt:lpstr>Arial</vt:lpstr>
      <vt:lpstr>宋体</vt:lpstr>
      <vt:lpstr>Calibri Light</vt:lpstr>
      <vt:lpstr>方正公文黑体</vt:lpstr>
      <vt:lpstr>方正粗黑宋简体</vt:lpstr>
      <vt:lpstr>www.33ppt.com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printer</cp:lastModifiedBy>
  <cp:revision>1</cp:revision>
  <dcterms:created xsi:type="dcterms:W3CDTF">2022-10-30T11:51:51Z</dcterms:created>
  <dcterms:modified xsi:type="dcterms:W3CDTF">2022-10-30T15:36:10Z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E29A911E9A1C4A2E8C6F17FBCBB244E3</vt:lpwstr>
  </property>
  <property fmtid="{D5CDD505-2E9C-101B-9397-08002B2CF9AE}" pid="3" name="KSOProductBuildVer">
    <vt:lpwstr>2052-4.6.1.7467</vt:lpwstr>
  </property>
</Properties>
</file>