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handoutMasterIdLst>
    <p:handoutMasterId r:id="rId23"/>
  </p:handoutMasterIdLst>
  <p:sldIdLst>
    <p:sldId id="256" r:id="rId3"/>
    <p:sldId id="259" r:id="rId4"/>
    <p:sldId id="260" r:id="rId5"/>
    <p:sldId id="265" r:id="rId6"/>
    <p:sldId id="261" r:id="rId7"/>
    <p:sldId id="262" r:id="rId8"/>
    <p:sldId id="257" r:id="rId9"/>
    <p:sldId id="258" r:id="rId11"/>
    <p:sldId id="263" r:id="rId12"/>
    <p:sldId id="267" r:id="rId13"/>
    <p:sldId id="268" r:id="rId14"/>
    <p:sldId id="264" r:id="rId15"/>
    <p:sldId id="266" r:id="rId16"/>
    <p:sldId id="270" r:id="rId17"/>
    <p:sldId id="273" r:id="rId18"/>
    <p:sldId id="272" r:id="rId19"/>
    <p:sldId id="271" r:id="rId20"/>
    <p:sldId id="274" r:id="rId21"/>
    <p:sldId id="275" r:id="rId22"/>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FtpDown" initials="F" lastIdx="2" clrIdx="0"/>
  <p:cmAuthor id="0" name="Windows 用户" initials="W用" lastIdx="8" clrIdx="0"/>
  <p:cmAuthor id="3" name="作者" initials="A" lastIdx="0" clrIdx="2"/>
  <p:cmAuthor id="4" name="新课标第一网" initials="新"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9.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二战后，新的一轮经济政治对抗又降临到欧洲大地之上，一次演讲，铁幕降临，两极对抗，又有什么影响？今天我们进入</a:t>
            </a:r>
            <a:r>
              <a:rPr lang="en-US" altLang="zh-CN"/>
              <a:t>18</a:t>
            </a:r>
            <a:r>
              <a:rPr lang="zh-CN" altLang="en-US"/>
              <a:t>课冷战学习</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幻灯片图像占位符 1"/>
          <p:cNvSpPr>
            <a:spLocks noGrp="1" noRot="1" noChangeAspect="1" noTextEdit="1"/>
          </p:cNvSpPr>
          <p:nvPr>
            <p:ph type="sldImg" idx="2"/>
          </p:nvPr>
        </p:nvSpPr>
        <p:spPr/>
      </p:sp>
      <p:sp>
        <p:nvSpPr>
          <p:cNvPr id="90115" name="文本占位符 2"/>
          <p:cNvSpPr>
            <a:spLocks noGrp="1"/>
          </p:cNvSpPr>
          <p:nvPr>
            <p:ph type="body" idx="3"/>
          </p:nvPr>
        </p:nvSpPr>
        <p:spPr/>
        <p:txBody>
          <a:bodyPr wrap="square" lIns="91440" tIns="45720" rIns="91440" bIns="45720" anchor="ctr" anchorCtr="0"/>
          <a:p>
            <a:pPr lvl="0"/>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b="0" dirty="0">
                <a:solidFill>
                  <a:schemeClr val="tx1"/>
                </a:solidFill>
                <a:ea typeface="宋体" panose="02010600030101010101" pitchFamily="2" charset="-122"/>
              </a:rPr>
            </a:fld>
            <a:endParaRPr lang="en-US" altLang="zh-CN" sz="1200" b="0" dirty="0">
              <a:solidFill>
                <a:schemeClr val="tx1"/>
              </a:solidFill>
              <a:ea typeface="宋体" panose="02010600030101010101" pitchFamily="2" charset="-122"/>
            </a:endParaRPr>
          </a:p>
        </p:txBody>
      </p:sp>
      <p:sp>
        <p:nvSpPr>
          <p:cNvPr id="29699" name="Rectangle 2"/>
          <p:cNvSpPr>
            <a:spLocks noGrp="1" noRot="1" noChangeAspect="1" noTextEdit="1"/>
          </p:cNvSpPr>
          <p:nvPr>
            <p:ph type="sldImg"/>
          </p:nvPr>
        </p:nvSpPr>
        <p:spPr/>
      </p:sp>
      <p:sp>
        <p:nvSpPr>
          <p:cNvPr id="29700" name="Rectangle 3"/>
          <p:cNvSpPr>
            <a:spLocks noGrp="1"/>
          </p:cNvSpPr>
          <p:nvPr>
            <p:ph type="body"/>
          </p:nvPr>
        </p:nvSpPr>
        <p:spPr/>
        <p:txBody>
          <a:bodyPr wrap="square" lIns="91440" tIns="45720" rIns="91440" bIns="45720" anchor="t"/>
          <a:lstStyle/>
          <a:p>
            <a:pPr marL="0" lvl="0" indent="0" eaLnBrk="1" hangingPunct="1">
              <a:spcBef>
                <a:spcPct val="0"/>
              </a:spcBef>
              <a:buFontTx/>
              <a:buNone/>
            </a:pPr>
            <a:r>
              <a:rPr lang="zh-CN" altLang="zh-CN" dirty="0">
                <a:latin typeface="Times New Roman" panose="02020603050405020304" charset="0"/>
                <a:ea typeface="黑体" panose="02010609060101010101" charset="-122"/>
                <a:sym typeface="+mn-ea"/>
              </a:rPr>
              <a:t>戈尔巴乔夫</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1.wav"/><Relationship Id="rId7" Type="http://schemas.openxmlformats.org/officeDocument/2006/relationships/image" Target="../media/image19.jpeg"/><Relationship Id="rId6" Type="http://schemas.openxmlformats.org/officeDocument/2006/relationships/image" Target="../media/image18.jpeg"/><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tags" Target="../tags/tag3.xml"/><Relationship Id="rId2" Type="http://schemas.microsoft.com/office/2007/relationships/media" Target="../media/media3.mp4"/><Relationship Id="rId1" Type="http://schemas.openxmlformats.org/officeDocument/2006/relationships/video" Target="../media/media3.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tags" Target="../tags/tag5.xml"/><Relationship Id="rId2" Type="http://schemas.openxmlformats.org/officeDocument/2006/relationships/image" Target="../media/image4.jpe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e09d282712c093f613b7965c5d3f8acf">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635" cy="6858000"/>
          </a:xfrm>
          <a:prstGeom prst="rect">
            <a:avLst/>
          </a:prstGeom>
        </p:spPr>
      </p:pic>
    </p:spTree>
  </p:cSld>
  <p:clrMapOvr>
    <a:masterClrMapping/>
  </p:clrMapOvr>
  <p:timing>
    <p:tnLst>
      <p:par>
        <p:cTn id="1" dur="indefinite" restart="never" nodeType="tmRoot">
          <p:childTnLst>
            <p:video fullScrn="0">
              <p:cMediaNode vol="90000">
                <p:cTn id="2" fill="hold" display="1">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10" descr="C:/Users/ADMINI~1/AppData/Local/Temp/kaimatting_20200406195719/output_20200406195734..pngoutput_20200406195734."/>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2902" b="99888" l="6980" r="95168">
                        <a14:foregroundMark x1="44966" y1="42188" x2="44966" y2="57143"/>
                        <a14:foregroundMark x1="44966" y1="57143" x2="51141" y2="74442"/>
                        <a14:foregroundMark x1="58658" y1="45647" x2="72215" y2="80915"/>
                        <a14:foregroundMark x1="75973" y1="43638" x2="89933" y2="79464"/>
                        <a14:foregroundMark x1="94631" y1="63393" x2="95570" y2="77790"/>
                        <a14:foregroundMark x1="95570" y1="77790" x2="78792" y2="84710"/>
                        <a14:foregroundMark x1="78792" y1="84710" x2="39866" y2="87165"/>
                        <a14:foregroundMark x1="39866" y1="87165" x2="23490" y2="82143"/>
                        <a14:foregroundMark x1="23490" y1="82143" x2="14362" y2="69085"/>
                        <a14:foregroundMark x1="10336" y1="59152" x2="6577" y2="73549"/>
                        <a14:foregroundMark x1="6577" y1="73549" x2="16107" y2="85714"/>
                        <a14:foregroundMark x1="16107" y1="85714" x2="51141" y2="91071"/>
                        <a14:foregroundMark x1="51141" y1="91071" x2="62953" y2="90290"/>
                        <a14:foregroundMark x1="6980" y1="63951" x2="6980" y2="74107"/>
                        <a14:foregroundMark x1="44295" y1="8259" x2="54899" y2="6585"/>
                        <a14:foregroundMark x1="49396" y1="2902" x2="54899" y2="2902"/>
                        <a14:foregroundMark x1="51812" y1="94196" x2="51409" y2="97321"/>
                        <a14:foregroundMark x1="48725" y1="95871" x2="48054" y2="98772"/>
                        <a14:foregroundMark x1="47785" y1="96987" x2="46980" y2="97879"/>
                        <a14:foregroundMark x1="48456" y1="97321" x2="48456" y2="99888"/>
                        <a14:foregroundMark x1="49128" y1="96205" x2="48054" y2="99554"/>
                        <a14:foregroundMark x1="48054" y1="94531" x2="48054" y2="99330"/>
                        <a14:foregroundMark x1="47785" y1="96987" x2="47785" y2="98996"/>
                        <a14:foregroundMark x1="47785" y1="97656" x2="47383" y2="98996"/>
                        <a14:foregroundMark x1="46711" y1="95871" x2="46711" y2="98996"/>
                        <a14:backgroundMark x1="1208" y1="70759" x2="1879" y2="86049"/>
                        <a14:backgroundMark x1="1879" y1="86049" x2="16107" y2="94754"/>
                        <a14:backgroundMark x1="6577" y1="88616" x2="20134" y2="91964"/>
                        <a14:backgroundMark x1="87517" y1="91406" x2="97315" y2="86607"/>
                      </a14:backgroundRemoval>
                    </a14:imgEffect>
                  </a14:imgLayer>
                </a14:imgProps>
              </a:ext>
            </a:extLst>
          </a:blip>
          <a:srcRect/>
          <a:stretch>
            <a:fillRect/>
          </a:stretch>
        </p:blipFill>
        <p:spPr bwMode="auto">
          <a:xfrm>
            <a:off x="542926" y="1290278"/>
            <a:ext cx="2232862" cy="2685202"/>
          </a:xfrm>
          <a:prstGeom prst="rect">
            <a:avLst/>
          </a:prstGeom>
          <a:ln>
            <a:noFill/>
          </a:ln>
          <a:effectLst>
            <a:outerShdw blurRad="190500" algn="tl" rotWithShape="0">
              <a:srgbClr val="000000">
                <a:alpha val="70000"/>
              </a:srgbClr>
            </a:outerShdw>
          </a:effectLst>
        </p:spPr>
      </p:pic>
      <p:pic>
        <p:nvPicPr>
          <p:cNvPr id="11" name="Picture 11" descr="C:/Users/ADMINI~1/AppData/Local/Temp/kaimatting_20200406195741/output_20200406195840..pngoutput_2020040619584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6" b="99471" l="5706" r="96997">
                        <a14:foregroundMark x1="53754" y1="40476" x2="55255" y2="88889"/>
                        <a14:foregroundMark x1="6607" y1="66667" x2="12613" y2="81481"/>
                        <a14:foregroundMark x1="12613" y1="81481" x2="45946" y2="89947"/>
                        <a14:foregroundMark x1="45946" y1="89947" x2="81081" y2="85185"/>
                        <a14:foregroundMark x1="81081" y1="85185" x2="89790" y2="72751"/>
                        <a14:foregroundMark x1="89790" y1="72751" x2="90691" y2="68254"/>
                        <a14:foregroundMark x1="6306" y1="66402" x2="6607" y2="76455"/>
                        <a14:foregroundMark x1="26426" y1="28836" x2="35135" y2="18519"/>
                        <a14:foregroundMark x1="50751" y1="4497" x2="61261" y2="11905"/>
                        <a14:foregroundMark x1="47447" y1="2646" x2="59159" y2="4497"/>
                        <a14:foregroundMark x1="34535" y1="93651" x2="51952" y2="94180"/>
                        <a14:foregroundMark x1="51952" y1="94180" x2="58042" y2="93083"/>
                        <a14:foregroundMark x1="51351" y1="91270" x2="51051" y2="99206"/>
                        <a14:foregroundMark x1="95195" y1="67725" x2="95796" y2="75397"/>
                        <a14:foregroundMark x1="96697" y1="80423" x2="93093" y2="83862"/>
                        <a14:foregroundMark x1="24625" y1="52646" x2="40841" y2="71958"/>
                        <a14:foregroundMark x1="60360" y1="39683" x2="65165" y2="45767"/>
                        <a14:foregroundMark x1="90090" y1="89683" x2="93994" y2="84656"/>
                        <a14:foregroundMark x1="96997" y1="76720" x2="96697" y2="79630"/>
                        <a14:foregroundMark x1="47748" y1="97884" x2="48048" y2="99471"/>
                        <a14:backgroundMark x1="2102" y1="93386" x2="20420" y2="97619"/>
                        <a14:backgroundMark x1="68168" y1="97619" x2="81982" y2="98148"/>
                        <a14:backgroundMark x1="55415" y1="97354" x2="65766" y2="97354"/>
                        <a14:backgroundMark x1="91561" y1="90103" x2="96997" y2="86772"/>
                        <a14:backgroundMark x1="97898" y1="76791" x2="97898" y2="73545"/>
                        <a14:backgroundMark x1="97898" y1="86508" x2="97898" y2="79725"/>
                      </a14:backgroundRemoval>
                    </a14:imgEffect>
                  </a14:imgLayer>
                </a14:imgProps>
              </a:ext>
            </a:extLst>
          </a:blip>
          <a:srcRect/>
          <a:stretch>
            <a:fillRect/>
          </a:stretch>
        </p:blipFill>
        <p:spPr bwMode="auto">
          <a:xfrm>
            <a:off x="3279577" y="1233763"/>
            <a:ext cx="2272327" cy="2685202"/>
          </a:xfrm>
          <a:prstGeom prst="rect">
            <a:avLst/>
          </a:prstGeom>
          <a:ln>
            <a:noFill/>
          </a:ln>
          <a:effectLst>
            <a:outerShdw blurRad="190500" algn="tl" rotWithShape="0">
              <a:srgbClr val="000000">
                <a:alpha val="70000"/>
              </a:srgbClr>
            </a:outerShdw>
          </a:effectLst>
        </p:spPr>
      </p:pic>
      <p:pic>
        <p:nvPicPr>
          <p:cNvPr id="15367" name="Picture 7" descr="较劲"/>
          <p:cNvPicPr>
            <a:picLocks noChangeAspect="1"/>
          </p:cNvPicPr>
          <p:nvPr/>
        </p:nvPicPr>
        <p:blipFill>
          <a:blip r:embed="rId6"/>
          <a:stretch>
            <a:fillRect/>
          </a:stretch>
        </p:blipFill>
        <p:spPr>
          <a:xfrm>
            <a:off x="5984240" y="1290955"/>
            <a:ext cx="2709545" cy="2571750"/>
          </a:xfrm>
          <a:prstGeom prst="rect">
            <a:avLst/>
          </a:prstGeom>
          <a:noFill/>
          <a:ln w="9525">
            <a:noFill/>
          </a:ln>
        </p:spPr>
      </p:pic>
      <p:sp>
        <p:nvSpPr>
          <p:cNvPr id="15362" name="Rectangle 2"/>
          <p:cNvSpPr>
            <a:spLocks noGrp="1"/>
          </p:cNvSpPr>
          <p:nvPr/>
        </p:nvSpPr>
        <p:spPr>
          <a:xfrm>
            <a:off x="542925" y="4307205"/>
            <a:ext cx="12190730" cy="1052195"/>
          </a:xfrm>
          <a:prstGeom prst="rect">
            <a:avLst/>
          </a:prstGeom>
        </p:spPr>
        <p:txBody>
          <a:bodyPr vert="horz" wrap="square" lIns="91387" tIns="45695" rIns="91387" bIns="45695"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eaLnBrk="1" hangingPunct="1"/>
            <a:r>
              <a:rPr lang="en-US" altLang="zh-CN" sz="2370" dirty="0">
                <a:solidFill>
                  <a:srgbClr val="0000FF"/>
                </a:solidFill>
              </a:rPr>
              <a:t>  Q2 </a:t>
            </a:r>
            <a:r>
              <a:rPr lang="zh-CN" altLang="en-US" sz="2370" dirty="0">
                <a:solidFill>
                  <a:srgbClr val="0000FF"/>
                </a:solidFill>
              </a:rPr>
              <a:t>观察上图，从二战中到二战结束后，美苏关系发生了怎样的变化？</a:t>
            </a:r>
            <a:endParaRPr lang="zh-CN" altLang="en-US" sz="2370" dirty="0">
              <a:solidFill>
                <a:srgbClr val="0000FF"/>
              </a:solidFill>
            </a:endParaRPr>
          </a:p>
        </p:txBody>
      </p:sp>
      <p:pic>
        <p:nvPicPr>
          <p:cNvPr id="15363" name="Picture 3" descr="二战中的美苏士兵"/>
          <p:cNvPicPr>
            <a:picLocks noChangeAspect="1"/>
          </p:cNvPicPr>
          <p:nvPr/>
        </p:nvPicPr>
        <p:blipFill>
          <a:blip r:embed="rId7"/>
          <a:stretch>
            <a:fillRect/>
          </a:stretch>
        </p:blipFill>
        <p:spPr>
          <a:xfrm>
            <a:off x="9028430" y="1290320"/>
            <a:ext cx="2950210" cy="2518410"/>
          </a:xfrm>
          <a:prstGeom prst="rect">
            <a:avLst/>
          </a:prstGeom>
          <a:noFill/>
          <a:ln w="9525">
            <a:noFill/>
          </a:ln>
        </p:spPr>
      </p:pic>
      <p:sp>
        <p:nvSpPr>
          <p:cNvPr id="112644" name="Text Box 4"/>
          <p:cNvSpPr txBox="1"/>
          <p:nvPr/>
        </p:nvSpPr>
        <p:spPr>
          <a:xfrm>
            <a:off x="0" y="5359400"/>
            <a:ext cx="12191365" cy="1567180"/>
          </a:xfrm>
          <a:prstGeom prst="rect">
            <a:avLst/>
          </a:prstGeom>
          <a:solidFill>
            <a:srgbClr val="FFFF99">
              <a:alpha val="50195"/>
            </a:srgbClr>
          </a:solidFill>
          <a:ln w="9525">
            <a:noFill/>
          </a:ln>
        </p:spPr>
        <p:txBody>
          <a:bodyPr wrap="square" tIns="45708" bIns="45708">
            <a:spAutoFit/>
          </a:bodyPr>
          <a:p>
            <a:pPr>
              <a:buFontTx/>
            </a:pP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材料二：</a:t>
            </a:r>
            <a:r>
              <a:rPr lang="en-US" altLang="zh-CN" sz="3200" b="0" dirty="0">
                <a:solidFill>
                  <a:srgbClr val="000000"/>
                </a:solidFill>
                <a:latin typeface="汉仪颜楷简" panose="00020600040101010101" charset="-122"/>
                <a:ea typeface="汉仪颜楷简" panose="00020600040101010101" charset="-122"/>
                <a:cs typeface="汉仪颜楷简" panose="00020600040101010101" charset="-122"/>
              </a:rPr>
              <a:t>“</a:t>
            </a: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我的一边坐着把一条腿搭在另一条腿上的巨大的俄国熊，另一边是巨大的北美野牛，中间坐着的是一头可怜的英国小毛驴。” </a:t>
            </a:r>
            <a:endPar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endParaRPr>
          </a:p>
          <a:p>
            <a:pPr>
              <a:buFontTx/>
            </a:pP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                     </a:t>
            </a:r>
            <a:r>
              <a:rPr lang="en-US" altLang="zh-CN" sz="3200" b="0" dirty="0">
                <a:solidFill>
                  <a:srgbClr val="000000"/>
                </a:solidFill>
                <a:latin typeface="汉仪颜楷简" panose="00020600040101010101" charset="-122"/>
                <a:ea typeface="汉仪颜楷简" panose="00020600040101010101" charset="-122"/>
                <a:cs typeface="汉仪颜楷简" panose="00020600040101010101" charset="-122"/>
              </a:rPr>
              <a:t>                           —</a:t>
            </a: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丘吉尔</a:t>
            </a:r>
            <a:endPar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endParaRPr>
          </a:p>
        </p:txBody>
      </p:sp>
      <p:sp>
        <p:nvSpPr>
          <p:cNvPr id="2" name="Text Box 9"/>
          <p:cNvSpPr txBox="1"/>
          <p:nvPr/>
        </p:nvSpPr>
        <p:spPr>
          <a:xfrm>
            <a:off x="2551430" y="3074670"/>
            <a:ext cx="7089775" cy="708025"/>
          </a:xfrm>
          <a:prstGeom prst="rect">
            <a:avLst/>
          </a:prstGeom>
          <a:solidFill>
            <a:srgbClr val="FFCC00"/>
          </a:solidFill>
          <a:ln w="9525">
            <a:noFill/>
          </a:ln>
        </p:spPr>
        <p:txBody>
          <a:bodyPr wrap="square" lIns="90144" tIns="46977" rIns="90144" bIns="46977">
            <a:spAutoFit/>
          </a:bodyPr>
          <a:p>
            <a:r>
              <a:rPr lang="zh-CN" altLang="en-US" sz="4000" b="1" dirty="0">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战时的盟友变成了战后的对手</a:t>
            </a:r>
            <a:r>
              <a:rPr lang="zh-CN" altLang="en-US" sz="4000" dirty="0">
                <a:solidFill>
                  <a:schemeClr val="tx2"/>
                </a:solidFill>
                <a:latin typeface="Comic Sans MS" panose="030F0702030302020204" pitchFamily="66" charset="0"/>
              </a:rPr>
              <a:t>！</a:t>
            </a:r>
            <a:endParaRPr lang="zh-CN" altLang="en-US" sz="4000" dirty="0">
              <a:solidFill>
                <a:schemeClr val="tx2"/>
              </a:solidFill>
              <a:latin typeface="Comic Sans MS" panose="030F0702030302020204" pitchFamily="66" charset="0"/>
            </a:endParaRPr>
          </a:p>
        </p:txBody>
      </p:sp>
      <p:sp>
        <p:nvSpPr>
          <p:cNvPr id="5" name="文本框 4"/>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additive="base">
                                        <p:cTn id="7" dur="500" fill="hold"/>
                                        <p:tgtEl>
                                          <p:spTgt spid="112644"/>
                                        </p:tgtEl>
                                        <p:attrNameLst>
                                          <p:attrName>ppt_x</p:attrName>
                                        </p:attrNameLst>
                                      </p:cBhvr>
                                      <p:tavLst>
                                        <p:tav tm="0">
                                          <p:val>
                                            <p:strVal val="0-#ppt_w/2"/>
                                          </p:val>
                                        </p:tav>
                                        <p:tav tm="100000">
                                          <p:val>
                                            <p:strVal val="#ppt_x"/>
                                          </p:val>
                                        </p:tav>
                                      </p:tavLst>
                                    </p:anim>
                                    <p:anim calcmode="lin" valueType="num">
                                      <p:cBhvr additive="base">
                                        <p:cTn id="8" dur="500" fill="hold"/>
                                        <p:tgtEl>
                                          <p:spTgt spid="1126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 Box 100"/>
          <p:cNvSpPr txBox="1"/>
          <p:nvPr/>
        </p:nvSpPr>
        <p:spPr>
          <a:xfrm>
            <a:off x="8975561" y="1852099"/>
            <a:ext cx="184099" cy="368300"/>
          </a:xfrm>
          <a:prstGeom prst="rect">
            <a:avLst/>
          </a:prstGeom>
          <a:noFill/>
          <a:ln w="9525">
            <a:noFill/>
          </a:ln>
        </p:spPr>
        <p:txBody>
          <a:bodyPr>
            <a:spAutoFit/>
          </a:bodyPr>
          <a:p>
            <a:endParaRPr lang="zh-CN" altLang="zh-CN" dirty="0">
              <a:latin typeface="Arial" panose="020B0604020202020204" pitchFamily="34" charset="0"/>
            </a:endParaRPr>
          </a:p>
        </p:txBody>
      </p:sp>
      <p:pic>
        <p:nvPicPr>
          <p:cNvPr id="19" name="Picture 6" descr="未命名1"/>
          <p:cNvPicPr>
            <a:picLocks noChangeAspect="1"/>
          </p:cNvPicPr>
          <p:nvPr/>
        </p:nvPicPr>
        <p:blipFill>
          <a:blip r:embed="rId1"/>
          <a:stretch>
            <a:fillRect/>
          </a:stretch>
        </p:blipFill>
        <p:spPr>
          <a:xfrm>
            <a:off x="7911465" y="1009015"/>
            <a:ext cx="3938905" cy="2517140"/>
          </a:xfrm>
          <a:prstGeom prst="rect">
            <a:avLst/>
          </a:prstGeom>
          <a:noFill/>
          <a:ln w="9525">
            <a:noFill/>
          </a:ln>
        </p:spPr>
      </p:pic>
      <p:pic>
        <p:nvPicPr>
          <p:cNvPr id="20" name="Picture 3" descr="柏林危机3"/>
          <p:cNvPicPr>
            <a:picLocks noChangeAspect="1"/>
          </p:cNvPicPr>
          <p:nvPr/>
        </p:nvPicPr>
        <p:blipFill>
          <a:blip r:embed="rId2"/>
          <a:stretch>
            <a:fillRect/>
          </a:stretch>
        </p:blipFill>
        <p:spPr>
          <a:xfrm>
            <a:off x="279926" y="932901"/>
            <a:ext cx="3167770" cy="2593255"/>
          </a:xfrm>
          <a:prstGeom prst="rect">
            <a:avLst/>
          </a:prstGeom>
          <a:noFill/>
          <a:ln w="9525">
            <a:noFill/>
          </a:ln>
        </p:spPr>
      </p:pic>
      <p:pic>
        <p:nvPicPr>
          <p:cNvPr id="21" name="Picture 2" descr="两德"/>
          <p:cNvPicPr>
            <a:picLocks noChangeAspect="1"/>
          </p:cNvPicPr>
          <p:nvPr/>
        </p:nvPicPr>
        <p:blipFill>
          <a:blip r:embed="rId3"/>
          <a:stretch>
            <a:fillRect/>
          </a:stretch>
        </p:blipFill>
        <p:spPr>
          <a:xfrm>
            <a:off x="3620135" y="937260"/>
            <a:ext cx="3950335" cy="2585085"/>
          </a:xfrm>
          <a:prstGeom prst="rect">
            <a:avLst/>
          </a:prstGeom>
          <a:noFill/>
          <a:ln w="9525">
            <a:noFill/>
          </a:ln>
        </p:spPr>
      </p:pic>
      <p:sp>
        <p:nvSpPr>
          <p:cNvPr id="16412" name="Rectangle 28"/>
          <p:cNvSpPr/>
          <p:nvPr/>
        </p:nvSpPr>
        <p:spPr>
          <a:xfrm>
            <a:off x="0" y="3658235"/>
            <a:ext cx="12192635" cy="1876425"/>
          </a:xfrm>
          <a:prstGeom prst="rect">
            <a:avLst/>
          </a:prstGeom>
          <a:noFill/>
          <a:ln w="9525">
            <a:noFill/>
          </a:ln>
          <a:effectLst>
            <a:prstShdw prst="shdw13" dist="53882" dir="13499999">
              <a:schemeClr val="bg2">
                <a:alpha val="50000"/>
              </a:schemeClr>
            </a:prstShdw>
          </a:effectLst>
        </p:spPr>
        <p:txBody>
          <a:bodyPr wrap="square">
            <a:spAutoFit/>
          </a:bodyPr>
          <a:p>
            <a:r>
              <a:rPr lang="zh-CN" altLang="en-US" sz="2200" dirty="0">
                <a:latin typeface="华文中宋" panose="02010600040101010101" charset="-122"/>
                <a:ea typeface="华文中宋" panose="02010600040101010101" charset="-122"/>
              </a:rPr>
              <a:t>     </a:t>
            </a:r>
            <a:r>
              <a:rPr lang="zh-CN" altLang="en-US" sz="2800" dirty="0">
                <a:latin typeface="华文中宋" panose="02010600040101010101" charset="-122"/>
                <a:ea typeface="华文中宋" panose="02010600040101010101" charset="-122"/>
              </a:rPr>
              <a:t> </a:t>
            </a:r>
            <a:r>
              <a:rPr lang="zh-CN" altLang="en-US" sz="28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柏林墙</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德国分裂后，柏林也一分为二，</a:t>
            </a:r>
            <a:r>
              <a:rPr lang="zh-CN" altLang="en-US" sz="2200" b="1" dirty="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东西方的对峙在这里得到了集中体现</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1961</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年，民主德国为防止居民外流和西方势力的渗透，在东、西柏林之间修筑了“反法西斯防卫墙”，又称“</a:t>
            </a:r>
            <a:r>
              <a:rPr lang="zh-CN" altLang="en-US" sz="2200" b="1" dirty="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柏林墙</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”。柏林墙由水泥墙、通电铁丝网和瞭望塔组成，全长约</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154</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千米，高</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3</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4</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米，将西柏林包围起来。柏林墙成为东西方冷战的重要标志性建筑。</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20</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世纪</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80</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年代末</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90</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年代初，随着东欧剧变和冷战结束，民主德国政局发生急剧动荡。</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1989</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11</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月，民主德国宣布开放柏林墙。</a:t>
            </a:r>
            <a:endPar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
        <p:nvSpPr>
          <p:cNvPr id="15" name="文本框 30"/>
          <p:cNvSpPr txBox="1"/>
          <p:nvPr/>
        </p:nvSpPr>
        <p:spPr>
          <a:xfrm>
            <a:off x="-177800" y="5670550"/>
            <a:ext cx="12193270" cy="922020"/>
          </a:xfrm>
          <a:prstGeom prst="rect">
            <a:avLst/>
          </a:prstGeom>
          <a:noFill/>
          <a:ln w="38100" cap="flat" cmpd="sng">
            <a:noFill/>
            <a:prstDash val="sysDot"/>
            <a:miter/>
            <a:headEnd type="none" w="med" len="med"/>
            <a:tailEnd type="none" w="med" len="med"/>
          </a:ln>
        </p:spPr>
        <p:txBody>
          <a:bodyPr wrap="square">
            <a:spAutoFit/>
          </a:bodyPr>
          <a:p>
            <a:pPr algn="ctr"/>
            <a:r>
              <a:rPr lang="zh-CN" altLang="en-US" sz="5400" b="1"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rPr>
              <a:t>影响：</a:t>
            </a:r>
            <a:r>
              <a:rPr lang="zh-CN" altLang="en-US" sz="54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欧洲冷战对峙的局面</a:t>
            </a:r>
            <a:r>
              <a:rPr lang="zh-CN" altLang="en-US" sz="54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基本形成</a:t>
            </a:r>
            <a:endParaRPr lang="zh-CN" altLang="en-US" sz="54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文本框 4"/>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412"/>
                                        </p:tgtEl>
                                        <p:attrNameLst>
                                          <p:attrName>style.visibility</p:attrName>
                                        </p:attrNameLst>
                                      </p:cBhvr>
                                      <p:to>
                                        <p:strVal val="visible"/>
                                      </p:to>
                                    </p:set>
                                    <p:animEffect transition="in" filter="randombar(horizontal)">
                                      <p:cBhvr>
                                        <p:cTn id="25" dur="500"/>
                                        <p:tgtEl>
                                          <p:spTgt spid="164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2" grpId="0" bldLvl="0" animBg="1"/>
      <p:bldP spid="15" grpId="0" bldLvl="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0" y="0"/>
            <a:ext cx="12192000" cy="6858000"/>
          </a:xfrm>
          <a:prstGeom prst="rect">
            <a:avLst/>
          </a:prstGeom>
          <a:noFill/>
          <a:ln w="9525">
            <a:noFill/>
          </a:ln>
        </p:spPr>
      </p:pic>
      <p:sp>
        <p:nvSpPr>
          <p:cNvPr id="18" name="矩形 17"/>
          <p:cNvSpPr/>
          <p:nvPr/>
        </p:nvSpPr>
        <p:spPr>
          <a:xfrm>
            <a:off x="-635" y="960120"/>
            <a:ext cx="12192635" cy="439864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4" name="文本框 3"/>
          <p:cNvSpPr txBox="1"/>
          <p:nvPr/>
        </p:nvSpPr>
        <p:spPr>
          <a:xfrm>
            <a:off x="635" y="1390650"/>
            <a:ext cx="12191365" cy="3538220"/>
          </a:xfrm>
          <a:prstGeom prst="rect">
            <a:avLst/>
          </a:prstGeom>
          <a:noFill/>
          <a:ln w="9525">
            <a:noFill/>
          </a:ln>
        </p:spPr>
        <p:txBody>
          <a:bodyPr wrap="square">
            <a:spAutoFit/>
          </a:bodyPr>
          <a:p>
            <a:pPr indent="0"/>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1954</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年，美苏两极格局对峙加强，前有美国输了朝鲜战争，后有苏联支持新中国工业化建设，在社会主义国家不断兴起的同时，《雨中曲》一片就展现出来美国富裕的一面，因为</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1929</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经济危机之后，美国等一系列国家实行凯恩斯主义，加强国家宏观调控，资本主义经济得到发展，同时刚刚爆发柏林危机，美苏各个方面加强对抗，美国只能通过自身舆论社会宣传优势，依靠电影行业宣传美国一方价值观和美国为主导的资本主义世界的美好，对苏联一方社会主义阵营进行文化输出渗透，批判苏联制度【社会主义】</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没有人性的光辉</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，对电影中的主角追求自由和爱进行高度宣扬</a:t>
            </a:r>
            <a:endPar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 name="图片 103"/>
          <p:cNvPicPr/>
          <p:nvPr/>
        </p:nvPicPr>
        <p:blipFill>
          <a:blip r:embed="rId1"/>
          <a:stretch>
            <a:fillRect/>
          </a:stretch>
        </p:blipFill>
        <p:spPr>
          <a:xfrm>
            <a:off x="0" y="-635"/>
            <a:ext cx="5863590" cy="6858635"/>
          </a:xfrm>
          <a:prstGeom prst="rect">
            <a:avLst/>
          </a:prstGeom>
          <a:noFill/>
          <a:ln w="9525">
            <a:noFill/>
          </a:ln>
        </p:spPr>
      </p:pic>
      <p:pic>
        <p:nvPicPr>
          <p:cNvPr id="105" name="图片 104"/>
          <p:cNvPicPr/>
          <p:nvPr/>
        </p:nvPicPr>
        <p:blipFill>
          <a:blip r:embed="rId2"/>
          <a:stretch>
            <a:fillRect/>
          </a:stretch>
        </p:blipFill>
        <p:spPr>
          <a:xfrm>
            <a:off x="5863590" y="-1270"/>
            <a:ext cx="6328410" cy="6859270"/>
          </a:xfrm>
          <a:prstGeom prst="rect">
            <a:avLst/>
          </a:prstGeom>
          <a:noFill/>
          <a:ln w="9525">
            <a:noFill/>
          </a:ln>
        </p:spPr>
      </p:pic>
      <p:sp>
        <p:nvSpPr>
          <p:cNvPr id="18" name="矩形 17"/>
          <p:cNvSpPr/>
          <p:nvPr/>
        </p:nvSpPr>
        <p:spPr>
          <a:xfrm>
            <a:off x="0" y="2628900"/>
            <a:ext cx="12192635" cy="22879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4" name="文本框 3"/>
          <p:cNvSpPr txBox="1"/>
          <p:nvPr/>
        </p:nvSpPr>
        <p:spPr>
          <a:xfrm>
            <a:off x="0" y="2899410"/>
            <a:ext cx="12113260" cy="1814830"/>
          </a:xfrm>
          <a:prstGeom prst="rect">
            <a:avLst/>
          </a:prstGeom>
          <a:noFill/>
          <a:ln w="9525">
            <a:noFill/>
          </a:ln>
        </p:spPr>
        <p:txBody>
          <a:bodyPr wrap="square">
            <a:spAutoFit/>
          </a:bodyPr>
          <a:p>
            <a:pPr indent="0"/>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1955</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年，苏联成立华约组织，美苏冷战格局正式形成。美国作为资本主义头号国家，必须就加紧对苏联的文化输出，大力推行依美国为主的</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美国式民主自由</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，号召美国人民对苏联的入侵保持警惕，呼吁珍惜美国式民主，《玻璃丝袜》一片正是如此。</a:t>
            </a:r>
            <a:endPar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05685" y="3136900"/>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冷战结局如何？美国电影的不断宣传下</a:t>
            </a:r>
            <a:r>
              <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a:t>
            </a:r>
            <a:endPar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72189" y="8467"/>
            <a:ext cx="8004759" cy="6841067"/>
            <a:chOff x="3571080" y="856627"/>
            <a:chExt cx="5171226" cy="4192452"/>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rcRect l="16865"/>
            <a:stretch>
              <a:fillRect/>
            </a:stretch>
          </p:blipFill>
          <p:spPr>
            <a:xfrm>
              <a:off x="3571080" y="856628"/>
              <a:ext cx="5171226" cy="4192450"/>
            </a:xfrm>
            <a:custGeom>
              <a:avLst/>
              <a:gdLst>
                <a:gd name="connsiteX0" fmla="*/ 0 w 5171226"/>
                <a:gd name="connsiteY0" fmla="*/ 0 h 4192450"/>
                <a:gd name="connsiteX1" fmla="*/ 3238507 w 5171226"/>
                <a:gd name="connsiteY1" fmla="*/ 0 h 4192450"/>
                <a:gd name="connsiteX2" fmla="*/ 5171226 w 5171226"/>
                <a:gd name="connsiteY2" fmla="*/ 1753238 h 4192450"/>
                <a:gd name="connsiteX3" fmla="*/ 5171226 w 5171226"/>
                <a:gd name="connsiteY3" fmla="*/ 4192450 h 4192450"/>
                <a:gd name="connsiteX4" fmla="*/ 4199888 w 5171226"/>
                <a:gd name="connsiteY4" fmla="*/ 4192450 h 4192450"/>
                <a:gd name="connsiteX5" fmla="*/ 0 w 5171226"/>
                <a:gd name="connsiteY5" fmla="*/ 0 h 419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1226" h="4192450">
                  <a:moveTo>
                    <a:pt x="0" y="0"/>
                  </a:moveTo>
                  <a:lnTo>
                    <a:pt x="3238507" y="0"/>
                  </a:lnTo>
                  <a:lnTo>
                    <a:pt x="5171226" y="1753238"/>
                  </a:lnTo>
                  <a:lnTo>
                    <a:pt x="5171226" y="4192450"/>
                  </a:lnTo>
                  <a:lnTo>
                    <a:pt x="4199888" y="4192450"/>
                  </a:lnTo>
                  <a:lnTo>
                    <a:pt x="0" y="0"/>
                  </a:lnTo>
                  <a:close/>
                </a:path>
              </a:pathLst>
            </a:custGeom>
          </p:spPr>
        </p:pic>
        <p:pic>
          <p:nvPicPr>
            <p:cNvPr id="11" name="图片 10"/>
            <p:cNvPicPr>
              <a:picLocks noChangeAspect="1"/>
            </p:cNvPicPr>
            <p:nvPr/>
          </p:nvPicPr>
          <p:blipFill>
            <a:blip r:embed="rId1">
              <a:extLst>
                <a:ext uri="{28A0092B-C50C-407E-A947-70E740481C1C}">
                  <a14:useLocalDpi xmlns:a14="http://schemas.microsoft.com/office/drawing/2010/main" val="0"/>
                </a:ext>
              </a:extLst>
            </a:blip>
            <a:srcRect l="70197" b="59888"/>
            <a:stretch>
              <a:fillRect/>
            </a:stretch>
          </p:blipFill>
          <p:spPr>
            <a:xfrm>
              <a:off x="6888483" y="856627"/>
              <a:ext cx="1853823" cy="1681669"/>
            </a:xfrm>
            <a:custGeom>
              <a:avLst/>
              <a:gdLst>
                <a:gd name="connsiteX0" fmla="*/ 0 w 1853823"/>
                <a:gd name="connsiteY0" fmla="*/ 0 h 1681669"/>
                <a:gd name="connsiteX1" fmla="*/ 1853823 w 1853823"/>
                <a:gd name="connsiteY1" fmla="*/ 0 h 1681669"/>
                <a:gd name="connsiteX2" fmla="*/ 1853823 w 1853823"/>
                <a:gd name="connsiteY2" fmla="*/ 1681669 h 1681669"/>
                <a:gd name="connsiteX3" fmla="*/ 0 w 1853823"/>
                <a:gd name="connsiteY3" fmla="*/ 0 h 1681669"/>
              </a:gdLst>
              <a:ahLst/>
              <a:cxnLst>
                <a:cxn ang="0">
                  <a:pos x="connsiteX0" y="connsiteY0"/>
                </a:cxn>
                <a:cxn ang="0">
                  <a:pos x="connsiteX1" y="connsiteY1"/>
                </a:cxn>
                <a:cxn ang="0">
                  <a:pos x="connsiteX2" y="connsiteY2"/>
                </a:cxn>
                <a:cxn ang="0">
                  <a:pos x="connsiteX3" y="connsiteY3"/>
                </a:cxn>
              </a:cxnLst>
              <a:rect l="l" t="t" r="r" b="b"/>
              <a:pathLst>
                <a:path w="1853823" h="1681669">
                  <a:moveTo>
                    <a:pt x="0" y="0"/>
                  </a:moveTo>
                  <a:lnTo>
                    <a:pt x="1853823" y="0"/>
                  </a:lnTo>
                  <a:lnTo>
                    <a:pt x="1853823" y="1681669"/>
                  </a:lnTo>
                  <a:lnTo>
                    <a:pt x="0" y="0"/>
                  </a:lnTo>
                  <a:close/>
                </a:path>
              </a:pathLst>
            </a:custGeom>
          </p:spPr>
        </p:pic>
        <p:pic>
          <p:nvPicPr>
            <p:cNvPr id="9" name="图片 8"/>
            <p:cNvPicPr>
              <a:picLocks noChangeAspect="1"/>
            </p:cNvPicPr>
            <p:nvPr/>
          </p:nvPicPr>
          <p:blipFill>
            <a:blip r:embed="rId1">
              <a:extLst>
                <a:ext uri="{28A0092B-C50C-407E-A947-70E740481C1C}">
                  <a14:useLocalDpi xmlns:a14="http://schemas.microsoft.com/office/drawing/2010/main" val="0"/>
                </a:ext>
              </a:extLst>
            </a:blip>
            <a:srcRect l="53973" t="56471" r="45192" b="42297"/>
            <a:stretch>
              <a:fillRect/>
            </a:stretch>
          </p:blipFill>
          <p:spPr>
            <a:xfrm>
              <a:off x="5879302" y="3224159"/>
              <a:ext cx="51943" cy="51621"/>
            </a:xfrm>
            <a:custGeom>
              <a:avLst/>
              <a:gdLst>
                <a:gd name="connsiteX0" fmla="*/ 13259 w 51943"/>
                <a:gd name="connsiteY0" fmla="*/ 0 h 51621"/>
                <a:gd name="connsiteX1" fmla="*/ 51943 w 51943"/>
                <a:gd name="connsiteY1" fmla="*/ 36243 h 51621"/>
                <a:gd name="connsiteX2" fmla="*/ 37536 w 51943"/>
                <a:gd name="connsiteY2" fmla="*/ 51621 h 51621"/>
                <a:gd name="connsiteX3" fmla="*/ 0 w 51943"/>
                <a:gd name="connsiteY3" fmla="*/ 14152 h 51621"/>
                <a:gd name="connsiteX4" fmla="*/ 13259 w 51943"/>
                <a:gd name="connsiteY4" fmla="*/ 0 h 5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 h="51621">
                  <a:moveTo>
                    <a:pt x="13259" y="0"/>
                  </a:moveTo>
                  <a:lnTo>
                    <a:pt x="51943" y="36243"/>
                  </a:lnTo>
                  <a:lnTo>
                    <a:pt x="37536" y="51621"/>
                  </a:lnTo>
                  <a:lnTo>
                    <a:pt x="0" y="14152"/>
                  </a:lnTo>
                  <a:lnTo>
                    <a:pt x="13259" y="0"/>
                  </a:lnTo>
                  <a:close/>
                </a:path>
              </a:pathLst>
            </a:cu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rcRect l="27867" t="57703" r="16865"/>
            <a:stretch>
              <a:fillRect/>
            </a:stretch>
          </p:blipFill>
          <p:spPr>
            <a:xfrm>
              <a:off x="4255476" y="3275780"/>
              <a:ext cx="3437807" cy="1773299"/>
            </a:xfrm>
            <a:custGeom>
              <a:avLst/>
              <a:gdLst>
                <a:gd name="connsiteX0" fmla="*/ 1661362 w 3437807"/>
                <a:gd name="connsiteY0" fmla="*/ 0 h 1773299"/>
                <a:gd name="connsiteX1" fmla="*/ 3437807 w 3437807"/>
                <a:gd name="connsiteY1" fmla="*/ 1773299 h 1773299"/>
                <a:gd name="connsiteX2" fmla="*/ 0 w 3437807"/>
                <a:gd name="connsiteY2" fmla="*/ 1773299 h 1773299"/>
                <a:gd name="connsiteX3" fmla="*/ 1661362 w 3437807"/>
                <a:gd name="connsiteY3" fmla="*/ 0 h 1773299"/>
              </a:gdLst>
              <a:ahLst/>
              <a:cxnLst>
                <a:cxn ang="0">
                  <a:pos x="connsiteX0" y="connsiteY0"/>
                </a:cxn>
                <a:cxn ang="0">
                  <a:pos x="connsiteX1" y="connsiteY1"/>
                </a:cxn>
                <a:cxn ang="0">
                  <a:pos x="connsiteX2" y="connsiteY2"/>
                </a:cxn>
                <a:cxn ang="0">
                  <a:pos x="connsiteX3" y="connsiteY3"/>
                </a:cxn>
              </a:cxnLst>
              <a:rect l="l" t="t" r="r" b="b"/>
              <a:pathLst>
                <a:path w="3437807" h="1773299">
                  <a:moveTo>
                    <a:pt x="1661362" y="0"/>
                  </a:moveTo>
                  <a:lnTo>
                    <a:pt x="3437807" y="1773299"/>
                  </a:lnTo>
                  <a:lnTo>
                    <a:pt x="0" y="1773299"/>
                  </a:lnTo>
                  <a:lnTo>
                    <a:pt x="1661362" y="0"/>
                  </a:lnTo>
                  <a:close/>
                </a:path>
              </a:pathLst>
            </a:custGeom>
          </p:spPr>
        </p:pic>
      </p:grpSp>
      <p:sp>
        <p:nvSpPr>
          <p:cNvPr id="21" name="Text Box 5"/>
          <p:cNvSpPr txBox="1">
            <a:spLocks noChangeArrowheads="1"/>
          </p:cNvSpPr>
          <p:nvPr/>
        </p:nvSpPr>
        <p:spPr bwMode="auto">
          <a:xfrm>
            <a:off x="828748" y="3061013"/>
            <a:ext cx="4532873" cy="332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nSpc>
                <a:spcPct val="150000"/>
              </a:lnSpc>
            </a:pP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东欧剧变是指从</a:t>
            </a:r>
            <a:r>
              <a:rPr lang="en-US" altLang="zh-CN"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1989</a:t>
            </a: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年下半年开始到</a:t>
            </a:r>
            <a:r>
              <a:rPr lang="en-US" altLang="zh-CN"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1992</a:t>
            </a: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年，东欧</a:t>
            </a:r>
            <a:r>
              <a:rPr lang="en-US" altLang="zh-CN"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8</a:t>
            </a: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个社会主义国家的共产党、工人党纷纷丧失政权，社会制度也随之发生变化，国家名称也改变了的一系列事件。</a:t>
            </a:r>
            <a:endPar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pic>
        <p:nvPicPr>
          <p:cNvPr id="22" name="图片 21"/>
          <p:cNvPicPr>
            <a:picLocks noChangeAspect="1"/>
          </p:cNvPicPr>
          <p:nvPr/>
        </p:nvPicPr>
        <p:blipFill>
          <a:blip r:embed="rId2"/>
          <a:srcRect l="27876"/>
          <a:stretch>
            <a:fillRect/>
          </a:stretch>
        </p:blipFill>
        <p:spPr>
          <a:xfrm>
            <a:off x="1176867" y="1196340"/>
            <a:ext cx="3837940" cy="119803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751493" y="3728720"/>
            <a:ext cx="6440593" cy="749300"/>
          </a:xfrm>
          <a:prstGeom prst="rect">
            <a:avLst/>
          </a:prstGeom>
          <a:noFill/>
        </p:spPr>
        <p:txBody>
          <a:bodyPr wrap="square" rtlCol="0">
            <a:spAutoFit/>
          </a:bodyPr>
          <a:lstStyle/>
          <a:p>
            <a:pPr algn="ctr" eaLnBrk="1" fontAlgn="auto" latinLnBrk="0" hangingPunct="1">
              <a:lnSpc>
                <a:spcPct val="100000"/>
              </a:lnSpc>
              <a:buClrTx/>
              <a:buSzTx/>
              <a:buFontTx/>
            </a:pP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社会主义遭受严重挫折，</a:t>
            </a:r>
            <a:r>
              <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冷战</a:t>
            </a: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结束，</a:t>
            </a:r>
            <a:r>
              <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两极格局</a:t>
            </a: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瓦解，世界格局向多极化方向发展。</a:t>
            </a:r>
            <a:endPar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nvPicPr>
        <p:blipFill>
          <a:blip r:embed="rId1"/>
          <a:stretch>
            <a:fillRect/>
          </a:stretch>
        </p:blipFill>
        <p:spPr>
          <a:xfrm>
            <a:off x="584655" y="1503147"/>
            <a:ext cx="2139416" cy="1251028"/>
          </a:xfrm>
          <a:prstGeom prst="rect">
            <a:avLst/>
          </a:prstGeom>
          <a:noFill/>
          <a:ln w="9525">
            <a:noFill/>
          </a:ln>
        </p:spPr>
      </p:pic>
      <p:sp>
        <p:nvSpPr>
          <p:cNvPr id="6" name="上箭头 5"/>
          <p:cNvSpPr/>
          <p:nvPr/>
        </p:nvSpPr>
        <p:spPr>
          <a:xfrm>
            <a:off x="442980" y="1431887"/>
            <a:ext cx="142523" cy="4524289"/>
          </a:xfrm>
          <a:prstGeom prst="upArrow">
            <a:avLst/>
          </a:prstGeom>
          <a:solidFill>
            <a:schemeClr val="bg1">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195" b="1"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219" name=" 219"/>
          <p:cNvSpPr/>
          <p:nvPr/>
        </p:nvSpPr>
        <p:spPr>
          <a:xfrm>
            <a:off x="370135" y="5884913"/>
            <a:ext cx="430733" cy="142523"/>
          </a:xfrm>
          <a:prstGeom prst="roundRect">
            <a:avLst>
              <a:gd name="adj" fmla="val 50000"/>
            </a:avLst>
          </a:prstGeom>
          <a:solidFill>
            <a:schemeClr val="bg1">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195" b="1" i="0" u="none" strike="noStrike" kern="1200" cap="none" spc="0" normalizeH="0" baseline="0" noProof="0">
              <a:ln>
                <a:noFill/>
              </a:ln>
              <a:solidFill>
                <a:srgbClr val="FFFFFF"/>
              </a:solidFill>
              <a:effectLst/>
              <a:uLnTx/>
              <a:uFillTx/>
              <a:latin typeface="+mn-lt"/>
              <a:ea typeface="微软雅黑" panose="020B0503020204020204" charset="-122"/>
              <a:cs typeface="+mn-cs"/>
            </a:endParaRPr>
          </a:p>
        </p:txBody>
      </p:sp>
      <p:pic>
        <p:nvPicPr>
          <p:cNvPr id="10" name="图片 9"/>
          <p:cNvPicPr>
            <a:picLocks noChangeAspect="1"/>
          </p:cNvPicPr>
          <p:nvPr/>
        </p:nvPicPr>
        <p:blipFill>
          <a:blip r:embed="rId2"/>
          <a:stretch>
            <a:fillRect/>
          </a:stretch>
        </p:blipFill>
        <p:spPr>
          <a:xfrm>
            <a:off x="585501" y="4592712"/>
            <a:ext cx="2156836" cy="1249444"/>
          </a:xfrm>
          <a:prstGeom prst="rect">
            <a:avLst/>
          </a:prstGeom>
          <a:noFill/>
          <a:ln w="9525">
            <a:noFill/>
          </a:ln>
        </p:spPr>
      </p:pic>
      <p:sp>
        <p:nvSpPr>
          <p:cNvPr id="9" name="文本框 8"/>
          <p:cNvSpPr txBox="1"/>
          <p:nvPr/>
        </p:nvSpPr>
        <p:spPr>
          <a:xfrm>
            <a:off x="3235960" y="641773"/>
            <a:ext cx="7005320" cy="12280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eaLnBrk="1" fontAlgn="auto" latinLnBrk="1" hangingPunct="0">
              <a:lnSpc>
                <a:spcPct val="150000"/>
              </a:lnSpc>
              <a:spcBef>
                <a:spcPts val="0"/>
              </a:spcBef>
              <a:spcAft>
                <a:spcPts val="0"/>
              </a:spcAft>
              <a:buClrTx/>
              <a:buSzTx/>
              <a:buFontTx/>
              <a:buNone/>
            </a:pPr>
            <a:r>
              <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Arial" panose="020B0604020202020204"/>
                <a:ea typeface="Arial" panose="020B0604020202020204"/>
                <a:cs typeface="Arial" panose="020B0604020202020204"/>
                <a:sym typeface="Arial" panose="020B0604020202020204"/>
              </a:rPr>
              <a:t>1991年12月25日19时锤子镰刀红旗从克里姆林宫上降落，俄罗斯白蓝红三色旗升上了旗杆。</a:t>
            </a:r>
            <a:endPar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Arial" panose="020B0604020202020204"/>
              <a:ea typeface="Arial" panose="020B0604020202020204"/>
              <a:cs typeface="Arial" panose="020B0604020202020204"/>
              <a:sym typeface="Arial" panose="020B0604020202020204"/>
            </a:endParaRPr>
          </a:p>
        </p:txBody>
      </p:sp>
      <p:sp>
        <p:nvSpPr>
          <p:cNvPr id="11" name="矩形 10"/>
          <p:cNvSpPr/>
          <p:nvPr/>
        </p:nvSpPr>
        <p:spPr>
          <a:xfrm>
            <a:off x="3914140" y="2049780"/>
            <a:ext cx="1126067" cy="2306955"/>
          </a:xfrm>
          <a:prstGeom prst="rect">
            <a:avLst/>
          </a:prstGeom>
        </p:spPr>
        <p:txBody>
          <a:bodyPr wrap="square">
            <a:spAutoFit/>
          </a:bodyPr>
          <a:lstStyle/>
          <a:p>
            <a:pPr eaLnBrk="1" fontAlgn="auto" latinLnBrk="0" hangingPunct="1">
              <a:lnSpc>
                <a:spcPct val="200000"/>
              </a:lnSpc>
            </a:pPr>
            <a:r>
              <a:rPr lang="zh-CN" altLang="en-US" sz="2400" b="1">
                <a:ln>
                  <a:noFill/>
                </a:ln>
                <a:solidFill>
                  <a:schemeClr val="tx1"/>
                </a:solidFill>
                <a:effectLst>
                  <a:outerShdw blurRad="38100" dist="38100" dir="2700000" algn="tl">
                    <a:srgbClr val="000000">
                      <a:alpha val="43137"/>
                    </a:srgbClr>
                  </a:outerShdw>
                </a:effectLst>
                <a:uFillTx/>
              </a:rPr>
              <a:t>含义：</a:t>
            </a:r>
            <a:endParaRPr lang="zh-CN" altLang="en-US" sz="2400" b="1">
              <a:ln>
                <a:noFill/>
              </a:ln>
              <a:solidFill>
                <a:schemeClr val="tx1"/>
              </a:solidFill>
              <a:effectLst>
                <a:outerShdw blurRad="38100" dist="38100" dir="2700000" algn="tl">
                  <a:srgbClr val="000000">
                    <a:alpha val="43137"/>
                  </a:srgbClr>
                </a:outerShdw>
              </a:effectLst>
              <a:uFillTx/>
            </a:endParaRPr>
          </a:p>
          <a:p>
            <a:pPr eaLnBrk="1" fontAlgn="auto" latinLnBrk="0" hangingPunct="1">
              <a:lnSpc>
                <a:spcPct val="200000"/>
              </a:lnSpc>
            </a:pPr>
            <a:r>
              <a:rPr lang="zh-CN" altLang="en-US" sz="2400" b="1">
                <a:ln>
                  <a:noFill/>
                </a:ln>
                <a:solidFill>
                  <a:schemeClr val="tx1"/>
                </a:solidFill>
                <a:effectLst>
                  <a:outerShdw blurRad="38100" dist="38100" dir="2700000" algn="tl">
                    <a:srgbClr val="000000">
                      <a:alpha val="43137"/>
                    </a:srgbClr>
                  </a:outerShdw>
                </a:effectLst>
                <a:uFillTx/>
              </a:rPr>
              <a:t>实质：</a:t>
            </a:r>
            <a:endParaRPr lang="zh-CN" altLang="en-US" sz="2400" b="1">
              <a:ln>
                <a:noFill/>
              </a:ln>
              <a:solidFill>
                <a:schemeClr val="tx1"/>
              </a:solidFill>
              <a:effectLst>
                <a:outerShdw blurRad="38100" dist="38100" dir="2700000" algn="tl">
                  <a:srgbClr val="000000">
                    <a:alpha val="43137"/>
                  </a:srgbClr>
                </a:outerShdw>
              </a:effectLst>
              <a:uFillTx/>
            </a:endParaRPr>
          </a:p>
          <a:p>
            <a:pPr eaLnBrk="1" fontAlgn="auto" latinLnBrk="0" hangingPunct="1">
              <a:lnSpc>
                <a:spcPct val="200000"/>
              </a:lnSpc>
            </a:pPr>
            <a:r>
              <a:rPr lang="zh-CN" altLang="en-US" sz="2400" b="1">
                <a:ln>
                  <a:noFill/>
                </a:ln>
                <a:solidFill>
                  <a:schemeClr val="tx1"/>
                </a:solidFill>
                <a:effectLst>
                  <a:outerShdw blurRad="38100" dist="38100" dir="2700000" algn="tl">
                    <a:srgbClr val="000000">
                      <a:alpha val="43137"/>
                    </a:srgbClr>
                  </a:outerShdw>
                </a:effectLst>
                <a:uFillTx/>
              </a:rPr>
              <a:t>影响：</a:t>
            </a:r>
            <a:endParaRPr lang="zh-CN" altLang="en-US" sz="2400" b="1">
              <a:ln>
                <a:noFill/>
              </a:ln>
              <a:solidFill>
                <a:schemeClr val="tx1"/>
              </a:solidFill>
              <a:effectLst>
                <a:outerShdw blurRad="38100" dist="38100" dir="2700000" algn="tl">
                  <a:srgbClr val="000000">
                    <a:alpha val="43137"/>
                  </a:srgbClr>
                </a:outerShdw>
              </a:effectLst>
              <a:uFillTx/>
            </a:endParaRPr>
          </a:p>
        </p:txBody>
      </p:sp>
      <p:sp>
        <p:nvSpPr>
          <p:cNvPr id="15" name="椭圆 14"/>
          <p:cNvSpPr/>
          <p:nvPr/>
        </p:nvSpPr>
        <p:spPr>
          <a:xfrm>
            <a:off x="7694507" y="3634198"/>
            <a:ext cx="840740" cy="614072"/>
          </a:xfrm>
          <a:prstGeom prst="ellipse">
            <a:avLst/>
          </a:prstGeom>
          <a:noFill/>
          <a:ln w="28575"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椭圆 15"/>
          <p:cNvSpPr/>
          <p:nvPr/>
        </p:nvSpPr>
        <p:spPr>
          <a:xfrm>
            <a:off x="9039860" y="3551023"/>
            <a:ext cx="1364827" cy="678821"/>
          </a:xfrm>
          <a:prstGeom prst="ellipse">
            <a:avLst/>
          </a:prstGeom>
          <a:noFill/>
          <a:ln w="28575"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7" name="组合 16"/>
          <p:cNvGrpSpPr/>
          <p:nvPr/>
        </p:nvGrpSpPr>
        <p:grpSpPr>
          <a:xfrm>
            <a:off x="4257300" y="4387492"/>
            <a:ext cx="1692264" cy="2390075"/>
            <a:chOff x="7877" y="5258"/>
            <a:chExt cx="1999" cy="2823"/>
          </a:xfrm>
        </p:grpSpPr>
        <p:pic>
          <p:nvPicPr>
            <p:cNvPr id="18" name="Picture 5" descr="2006691329555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 y="5258"/>
              <a:ext cx="1998" cy="282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7969" y="7479"/>
              <a:ext cx="1907" cy="471"/>
            </a:xfrm>
            <a:prstGeom prst="rect">
              <a:avLst/>
            </a:prstGeom>
            <a:solidFill>
              <a:schemeClr val="bg1">
                <a:alpha val="72000"/>
              </a:schemeClr>
            </a:solidFill>
          </p:spPr>
          <p:txBody>
            <a:bodyPr wrap="square">
              <a:spAutoFit/>
            </a:bodyPr>
            <a:lstStyle/>
            <a:p>
              <a:pPr eaLnBrk="1" fontAlgn="auto" latinLnBrk="0" hangingPunct="1">
                <a:lnSpc>
                  <a:spcPct val="100000"/>
                </a:lnSpc>
              </a:pPr>
              <a:r>
                <a:rPr lang="zh-CN" altLang="en-US" sz="1995" b="1" noProof="1">
                  <a:ln w="10160">
                    <a:noFill/>
                    <a:prstDash val="solid"/>
                  </a:ln>
                  <a:solidFill>
                    <a:schemeClr val="tx1"/>
                  </a:solidFill>
                  <a:effectLst>
                    <a:outerShdw blurRad="38100" dist="22860" dir="5400000" algn="tl" rotWithShape="0">
                      <a:srgbClr val="000000">
                        <a:alpha val="30000"/>
                      </a:srgbClr>
                    </a:outerShdw>
                  </a:effectLst>
                  <a:latin typeface="华文中宋" panose="02010600040101010101" charset="-122"/>
                  <a:ea typeface="华文中宋" panose="02010600040101010101" charset="-122"/>
                  <a:sym typeface="+mn-ea"/>
                </a:rPr>
                <a:t> </a:t>
              </a:r>
              <a:r>
                <a:rPr lang="zh-CN" altLang="en-US" sz="1600" b="1" noProof="1">
                  <a:ln w="10160">
                    <a:noFill/>
                    <a:prstDash val="solid"/>
                  </a:ln>
                  <a:solidFill>
                    <a:schemeClr val="tx1"/>
                  </a:solidFill>
                  <a:effectLst>
                    <a:outerShdw blurRad="38100" dist="22860" dir="5400000" algn="tl" rotWithShape="0">
                      <a:srgbClr val="000000">
                        <a:alpha val="30000"/>
                      </a:srgbClr>
                    </a:outerShdw>
                  </a:effectLst>
                  <a:latin typeface="华文中宋" panose="02010600040101010101" charset="-122"/>
                  <a:ea typeface="华文中宋" panose="02010600040101010101" charset="-122"/>
                  <a:sym typeface="+mn-ea"/>
                </a:rPr>
                <a:t>诺贝尔和平奖</a:t>
              </a:r>
              <a:endParaRPr lang="zh-CN" altLang="en-US" sz="1600" b="1" noProof="1">
                <a:ln w="10160">
                  <a:noFill/>
                  <a:prstDash val="solid"/>
                </a:ln>
                <a:solidFill>
                  <a:schemeClr val="tx1"/>
                </a:solidFill>
                <a:effectLst>
                  <a:outerShdw blurRad="38100" dist="22860" dir="5400000" algn="tl" rotWithShape="0">
                    <a:srgbClr val="000000">
                      <a:alpha val="30000"/>
                    </a:srgbClr>
                  </a:outerShdw>
                </a:effectLst>
                <a:latin typeface="华文中宋" panose="02010600040101010101" charset="-122"/>
                <a:ea typeface="华文中宋" panose="02010600040101010101" charset="-122"/>
                <a:sym typeface="+mn-ea"/>
              </a:endParaRPr>
            </a:p>
          </p:txBody>
        </p:sp>
      </p:grpSp>
      <p:sp>
        <p:nvSpPr>
          <p:cNvPr id="20" name="文本框 19"/>
          <p:cNvSpPr txBox="1"/>
          <p:nvPr/>
        </p:nvSpPr>
        <p:spPr>
          <a:xfrm>
            <a:off x="5949527" y="5255260"/>
            <a:ext cx="5775113" cy="11080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eaLnBrk="1" fontAlgn="auto" latinLnBrk="1" hangingPunct="0">
              <a:lnSpc>
                <a:spcPct val="150000"/>
              </a:lnSpc>
              <a:spcBef>
                <a:spcPts val="0"/>
              </a:spcBef>
              <a:spcAft>
                <a:spcPts val="0"/>
              </a:spcAft>
              <a:buClrTx/>
              <a:buSzTx/>
              <a:buFontTx/>
              <a:buNone/>
            </a:pPr>
            <a:r>
              <a:rPr kumimoji="0" lang="zh-CN" altLang="en-US" sz="2135"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sym typeface="Arial" panose="020B0604020202020204"/>
              </a:rPr>
              <a:t>“表彰他在和平进程中发挥的主导作用，帮助形成了今天国际社会的重要组成部分。”</a:t>
            </a:r>
            <a:endParaRPr kumimoji="0" lang="zh-CN" altLang="en-US" sz="2135"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sym typeface="Arial" panose="020B0604020202020204"/>
            </a:endParaRPr>
          </a:p>
        </p:txBody>
      </p:sp>
      <p:sp>
        <p:nvSpPr>
          <p:cNvPr id="21" name="文本框 20"/>
          <p:cNvSpPr txBox="1"/>
          <p:nvPr/>
        </p:nvSpPr>
        <p:spPr>
          <a:xfrm>
            <a:off x="6508327" y="3075940"/>
            <a:ext cx="1821180" cy="420370"/>
          </a:xfrm>
          <a:prstGeom prst="rect">
            <a:avLst/>
          </a:prstGeom>
          <a:noFill/>
        </p:spPr>
        <p:txBody>
          <a:bodyPr wrap="none" rtlCol="0">
            <a:spAutoFit/>
          </a:bodyPr>
          <a:lstStyle/>
          <a:p>
            <a:pPr algn="l">
              <a:buClrTx/>
              <a:buSzTx/>
              <a:buFontTx/>
            </a:pPr>
            <a:r>
              <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社会制度改变</a:t>
            </a:r>
            <a:endPar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7" name="Text Box 6"/>
          <p:cNvSpPr txBox="1">
            <a:spLocks noChangeArrowheads="1"/>
          </p:cNvSpPr>
          <p:nvPr/>
        </p:nvSpPr>
        <p:spPr bwMode="auto">
          <a:xfrm>
            <a:off x="82973" y="6150187"/>
            <a:ext cx="3423920" cy="4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2135" b="1">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rPr>
              <a:t>苏联(1922.12---1991.12)</a:t>
            </a:r>
            <a:endParaRPr lang="zh-CN" altLang="en-US" sz="2135" b="1">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rot="1440000">
            <a:off x="10065173" y="1281007"/>
            <a:ext cx="1402080" cy="460375"/>
          </a:xfrm>
          <a:prstGeom prst="rect">
            <a:avLst/>
          </a:prstGeom>
          <a:solidFill>
            <a:srgbClr val="C00000"/>
          </a:solidFill>
          <a:effectLst>
            <a:innerShdw blurRad="63500" dist="50800" dir="13500000">
              <a:prstClr val="black">
                <a:alpha val="50000"/>
              </a:prstClr>
            </a:innerShdw>
          </a:effectLst>
        </p:spPr>
        <p:txBody>
          <a:bodyPr wrap="none" rtlCol="0">
            <a:spAutoFit/>
          </a:bodyPr>
          <a:lstStyle/>
          <a:p>
            <a:pPr algn="l"/>
            <a:r>
              <a:rPr lang="zh-CN" altLang="en-US" sz="2400" b="1">
                <a:ln>
                  <a:noFill/>
                </a:ln>
                <a:solidFill>
                  <a:schemeClr val="bg1"/>
                </a:solidFill>
                <a:effectLst>
                  <a:outerShdw blurRad="38100" dist="38100" dir="2700000" algn="tl">
                    <a:srgbClr val="000000">
                      <a:alpha val="43137"/>
                    </a:srgbClr>
                  </a:outerShdw>
                </a:effectLst>
                <a:uFillTx/>
                <a:sym typeface="+mn-ea"/>
              </a:rPr>
              <a:t>苏联解体</a:t>
            </a:r>
            <a:endParaRPr lang="zh-CN" altLang="en-US" sz="2400" b="1">
              <a:ln>
                <a:noFill/>
              </a:ln>
              <a:solidFill>
                <a:schemeClr val="bg1"/>
              </a:solidFill>
              <a:effectLst>
                <a:outerShdw blurRad="38100" dist="38100" dir="2700000" algn="tl">
                  <a:srgbClr val="000000">
                    <a:alpha val="43137"/>
                  </a:srgbClr>
                </a:outerShdw>
              </a:effectLst>
              <a:uFillTx/>
              <a:sym typeface="+mn-ea"/>
            </a:endParaRPr>
          </a:p>
        </p:txBody>
      </p:sp>
      <p:sp>
        <p:nvSpPr>
          <p:cNvPr id="23" name="文本框 22"/>
          <p:cNvSpPr txBox="1"/>
          <p:nvPr/>
        </p:nvSpPr>
        <p:spPr>
          <a:xfrm>
            <a:off x="4751493" y="2214880"/>
            <a:ext cx="5277273" cy="749300"/>
          </a:xfrm>
          <a:prstGeom prst="rect">
            <a:avLst/>
          </a:prstGeom>
          <a:noFill/>
        </p:spPr>
        <p:txBody>
          <a:bodyPr wrap="square" rtlCol="0">
            <a:spAutoFit/>
          </a:bodyPr>
          <a:lstStyle/>
          <a:p>
            <a:pPr algn="ct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宋体" panose="02010600030101010101" pitchFamily="2" charset="-122"/>
              </a:rPr>
              <a:t>一是苏联分裂成多个国家；二是社会主义制度被资本主义制度所取代。</a:t>
            </a:r>
            <a:endPar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13" name="云形标注 12"/>
          <p:cNvSpPr/>
          <p:nvPr/>
        </p:nvSpPr>
        <p:spPr>
          <a:xfrm>
            <a:off x="5830147" y="2319149"/>
            <a:ext cx="2462107" cy="754123"/>
          </a:xfrm>
          <a:prstGeom prst="cloudCallout">
            <a:avLst>
              <a:gd name="adj1" fmla="val 22524"/>
              <a:gd name="adj2" fmla="val 135316"/>
            </a:avLst>
          </a:prstGeom>
          <a:solidFill>
            <a:srgbClr val="FFFFFF"/>
          </a:solidFill>
          <a:ln w="12700" cap="flat">
            <a:solidFill>
              <a:srgbClr val="0070C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400" b="1">
                <a:ln>
                  <a:noFill/>
                </a:ln>
                <a:solidFill>
                  <a:schemeClr val="tx1"/>
                </a:solidFill>
                <a:effectLst>
                  <a:outerShdw blurRad="38100" dist="38100" dir="2700000" algn="tl">
                    <a:srgbClr val="000000">
                      <a:alpha val="43137"/>
                    </a:srgbClr>
                  </a:outerShdw>
                </a:effectLst>
                <a:uFillTx/>
                <a:sym typeface="+mn-ea"/>
              </a:rPr>
              <a:t>1947-1991</a:t>
            </a:r>
            <a:endPar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 name="云形标注 13"/>
          <p:cNvSpPr/>
          <p:nvPr/>
        </p:nvSpPr>
        <p:spPr>
          <a:xfrm>
            <a:off x="9342120" y="2052446"/>
            <a:ext cx="2462107" cy="754127"/>
          </a:xfrm>
          <a:prstGeom prst="cloudCallout">
            <a:avLst>
              <a:gd name="adj1" fmla="val -28507"/>
              <a:gd name="adj2" fmla="val 162076"/>
            </a:avLst>
          </a:prstGeom>
          <a:solidFill>
            <a:srgbClr val="FFFFFF"/>
          </a:solidFill>
          <a:ln w="12700" cap="flat">
            <a:solidFill>
              <a:srgbClr val="0070C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400" b="1">
                <a:ln>
                  <a:noFill/>
                </a:ln>
                <a:solidFill>
                  <a:schemeClr val="tx1"/>
                </a:solidFill>
                <a:effectLst>
                  <a:outerShdw blurRad="38100" dist="38100" dir="2700000" algn="tl">
                    <a:srgbClr val="000000">
                      <a:alpha val="43137"/>
                    </a:srgbClr>
                  </a:outerShdw>
                </a:effectLst>
                <a:uFillTx/>
                <a:sym typeface="+mn-ea"/>
              </a:rPr>
              <a:t>1955-1991</a:t>
            </a:r>
            <a:endPar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7778E-6 2.5705E-6 L 0.00018 0.7804 " pathEditMode="relative" rAng="0" ptsTypes="AA">
                                      <p:cBhvr>
                                        <p:cTn id="18" dur="5000" fill="hold"/>
                                        <p:tgtEl>
                                          <p:spTgt spid="4"/>
                                        </p:tgtEl>
                                        <p:attrNameLst>
                                          <p:attrName>ppt_x</p:attrName>
                                          <p:attrName>ppt_y</p:attrName>
                                        </p:attrNameLst>
                                      </p:cBhvr>
                                      <p:rCtr x="0" y="39000"/>
                                    </p:animMotion>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64" presetClass="path" presetSubtype="0" accel="50000" decel="50000" fill="hold" nodeType="withEffect">
                                  <p:stCondLst>
                                    <p:cond delay="0"/>
                                  </p:stCondLst>
                                  <p:childTnLst>
                                    <p:animMotion origin="layout" path="M -0.00087 0.32963 L -2.77778E-6 -0.44776 " pathEditMode="relative" rAng="0" ptsTypes="AA">
                                      <p:cBhvr>
                                        <p:cTn id="22" dur="5000" fill="hold"/>
                                        <p:tgtEl>
                                          <p:spTgt spid="10"/>
                                        </p:tgtEl>
                                        <p:attrNameLst>
                                          <p:attrName>ppt_x</p:attrName>
                                          <p:attrName>ppt_y</p:attrName>
                                        </p:attrNameLst>
                                      </p:cBhvr>
                                      <p:rCtr x="0" y="-38900"/>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4"/>
                                        </p:tgtEl>
                                        <p:attrNameLst>
                                          <p:attrName>ppt_x</p:attrName>
                                        </p:attrNameLst>
                                      </p:cBhvr>
                                      <p:tavLst>
                                        <p:tav tm="0">
                                          <p:val>
                                            <p:strVal val="ppt_x"/>
                                          </p:val>
                                        </p:tav>
                                        <p:tav tm="100000">
                                          <p:val>
                                            <p:strVal val="ppt_x"/>
                                          </p:val>
                                        </p:tav>
                                      </p:tavLst>
                                    </p:anim>
                                    <p:anim calcmode="lin" valueType="num">
                                      <p:cBhvr additive="base">
                                        <p:cTn id="69" dur="500"/>
                                        <p:tgtEl>
                                          <p:spTgt spid="14"/>
                                        </p:tgtEl>
                                        <p:attrNameLst>
                                          <p:attrName>ppt_y</p:attrName>
                                        </p:attrNameLst>
                                      </p:cBhvr>
                                      <p:tavLst>
                                        <p:tav tm="0">
                                          <p:val>
                                            <p:strVal val="ppt_y"/>
                                          </p:val>
                                        </p:tav>
                                        <p:tav tm="100000">
                                          <p:val>
                                            <p:strVal val="1+ppt_h/2"/>
                                          </p:val>
                                        </p:tav>
                                      </p:tavLst>
                                    </p:anim>
                                    <p:set>
                                      <p:cBhvr>
                                        <p:cTn id="70" dur="1" fill="hold">
                                          <p:stCondLst>
                                            <p:cond delay="4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bldLvl="0" animBg="1"/>
      <p:bldP spid="219" grpId="0" bldLvl="0" animBg="1"/>
      <p:bldP spid="11" grpId="0"/>
      <p:bldP spid="15" grpId="0" bldLvl="0" animBg="1"/>
      <p:bldP spid="16" grpId="0" bldLvl="0" animBg="1"/>
      <p:bldP spid="20" grpId="0" bldLvl="0" animBg="1"/>
      <p:bldP spid="21" grpId="0"/>
      <p:bldP spid="7" grpId="0"/>
      <p:bldP spid="12" grpId="0" bldLvl="0" animBg="1"/>
      <p:bldP spid="23" grpId="0"/>
      <p:bldP spid="13" grpId="0" bldLvl="0" animBg="1"/>
      <p:bldP spid="13" grpId="1" bldLvl="0" animBg="1"/>
      <p:bldP spid="14" grpId="0" bldLvl="0" animBg="1"/>
      <p:bldP spid="14"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05685" y="3136900"/>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现如今，美国电影的不断宣传下</a:t>
            </a:r>
            <a:r>
              <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a:t>
            </a:r>
            <a:endPar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 name="图片 105"/>
          <p:cNvPicPr/>
          <p:nvPr/>
        </p:nvPicPr>
        <p:blipFill>
          <a:blip r:embed="rId1"/>
          <a:stretch>
            <a:fillRect/>
          </a:stretch>
        </p:blipFill>
        <p:spPr>
          <a:xfrm>
            <a:off x="1016000" y="962660"/>
            <a:ext cx="4488815" cy="3149600"/>
          </a:xfrm>
          <a:prstGeom prst="rect">
            <a:avLst/>
          </a:prstGeom>
          <a:noFill/>
          <a:ln w="9525">
            <a:noFill/>
          </a:ln>
        </p:spPr>
      </p:pic>
      <p:pic>
        <p:nvPicPr>
          <p:cNvPr id="107" name="图片 106"/>
          <p:cNvPicPr/>
          <p:nvPr/>
        </p:nvPicPr>
        <p:blipFill>
          <a:blip r:embed="rId2"/>
          <a:stretch>
            <a:fillRect/>
          </a:stretch>
        </p:blipFill>
        <p:spPr>
          <a:xfrm>
            <a:off x="6752244" y="894427"/>
            <a:ext cx="4488872" cy="3100647"/>
          </a:xfrm>
          <a:prstGeom prst="rect">
            <a:avLst/>
          </a:prstGeom>
          <a:noFill/>
          <a:ln w="9525">
            <a:noFill/>
          </a:ln>
        </p:spPr>
      </p:pic>
      <p:sp>
        <p:nvSpPr>
          <p:cNvPr id="2" name="文本框 1"/>
          <p:cNvSpPr txBox="1"/>
          <p:nvPr/>
        </p:nvSpPr>
        <p:spPr>
          <a:xfrm>
            <a:off x="3260090" y="116205"/>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美国漫威电影中惊现邪教组织符号</a:t>
            </a:r>
            <a:endPar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
        <p:nvSpPr>
          <p:cNvPr id="3" name="文本框 2"/>
          <p:cNvSpPr txBox="1"/>
          <p:nvPr/>
        </p:nvSpPr>
        <p:spPr>
          <a:xfrm>
            <a:off x="114300" y="4189730"/>
            <a:ext cx="12077700" cy="2676525"/>
          </a:xfrm>
          <a:prstGeom prst="rect">
            <a:avLst/>
          </a:prstGeom>
          <a:noFill/>
        </p:spPr>
        <p:txBody>
          <a:bodyPr wrap="square" rtlCol="0" anchor="t">
            <a:spAutoFit/>
          </a:bodyPr>
          <a:p>
            <a:r>
              <a:rPr lang="zh-CN" altLang="en-US" sz="2800" b="1">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自从逃到美国后，“法X功”分子就一直在不遗余力地渗透和毒害美国社会，散布了许多反智主义的有害思想。在2016年美国地产商特朗普成为总统后，“法X功”及其旗下的喉舌“大X元时报”更是通过不断迎合支持特朗普的美国右翼民粹政治势力，迎来了自己“恶之花”绽放的时刻，一跃成了传播美国右翼民粹思想的一个主要平台。但这不是可以辱华的标志，我们以后须得客观看待，辩证统一，才能不被西方的和平演变思想渗透</a:t>
            </a:r>
            <a:endParaRPr lang="zh-CN" altLang="en-US" sz="2800" b="1">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0"/>
            <a:ext cx="12192000" cy="6858635"/>
          </a:xfrm>
          <a:prstGeom prst="rect">
            <a:avLst/>
          </a:prstGeom>
          <a:effectLst>
            <a:innerShdw blurRad="63500" dist="50800" dir="13500000">
              <a:prstClr val="black">
                <a:alpha val="50000"/>
              </a:prstClr>
            </a:innerShdw>
            <a:softEdge rad="63500"/>
          </a:effectLst>
        </p:spPr>
      </p:pic>
      <p:sp>
        <p:nvSpPr>
          <p:cNvPr id="18" name="矩形 17"/>
          <p:cNvSpPr/>
          <p:nvPr/>
        </p:nvSpPr>
        <p:spPr>
          <a:xfrm>
            <a:off x="-635" y="2468880"/>
            <a:ext cx="12192635" cy="11830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6" name="文本框 5"/>
          <p:cNvSpPr txBox="1"/>
          <p:nvPr/>
        </p:nvSpPr>
        <p:spPr>
          <a:xfrm>
            <a:off x="4734560" y="2776855"/>
            <a:ext cx="2722880" cy="706755"/>
          </a:xfrm>
          <a:prstGeom prst="rect">
            <a:avLst/>
          </a:prstGeom>
          <a:noFill/>
        </p:spPr>
        <p:txBody>
          <a:bodyPr wrap="none" rtlCol="0">
            <a:spAutoFit/>
          </a:bodyPr>
          <a:p>
            <a:r>
              <a:rPr lang="zh-CN" altLang="en-US" sz="4000">
                <a:solidFill>
                  <a:srgbClr val="FFC000"/>
                </a:solidFill>
                <a:latin typeface="汉仪尚巍手书简" panose="00020600040101010101" charset="-122"/>
                <a:ea typeface="汉仪尚巍手书简" panose="00020600040101010101" charset="-122"/>
              </a:rPr>
              <a:t>谢谢观看！</a:t>
            </a:r>
            <a:endParaRPr lang="zh-CN" altLang="en-US" sz="4000">
              <a:solidFill>
                <a:srgbClr val="FFC000"/>
              </a:solidFill>
              <a:latin typeface="汉仪尚巍手书简" panose="00020600040101010101" charset="-122"/>
              <a:ea typeface="汉仪尚巍手书简" panose="00020600040101010101"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0dabd614e18d21539be25fb52a395c7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5" y="0"/>
            <a:ext cx="12192635" cy="6858000"/>
          </a:xfrm>
          <a:prstGeom prst="rect">
            <a:avLst/>
          </a:prstGeom>
        </p:spPr>
      </p:pic>
    </p:spTree>
  </p:cSld>
  <p:clrMapOvr>
    <a:masterClrMapping/>
  </p:clrMapOvr>
  <p:timing>
    <p:tnLst>
      <p:par>
        <p:cTn id="1" dur="indefinite" restart="never" nodeType="tmRoot">
          <p:childTnLst>
            <p:video fullScrn="0">
              <p:cMediaNode vol="90000">
                <p:cTn id="2" fill="hold" display="1">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effa5debb4021b061c1193064d8779d0">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6280" y="2846070"/>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美国电影下的冷战宣传思维，又体现在社会的哪些地方呢？</a:t>
            </a:r>
            <a:endPar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766185" y="0"/>
          <a:ext cx="8425815" cy="2858770"/>
        </p:xfrm>
        <a:graphic>
          <a:graphicData uri="http://schemas.openxmlformats.org/drawingml/2006/table">
            <a:tbl>
              <a:tblPr firstRow="1" bandRow="1">
                <a:tableStyleId>{5940675A-B579-460E-94D1-54222C63F5DA}</a:tableStyleId>
              </a:tblPr>
              <a:tblGrid>
                <a:gridCol w="1237615"/>
                <a:gridCol w="7188200"/>
              </a:tblGrid>
              <a:tr h="328295">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1905年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“保持和恢复你的体力，无论你到</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哪里</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，你都会发现可口可乐”</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2460">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1923年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口渴时的享受</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”“重塑自我，恢复活力”</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1923</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柯立芝繁荣】</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3095">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1929年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振作</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起来”</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1929-1932</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年经济大危机】</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2460">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1945年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“为</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胜利</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干杯”</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1945</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年</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5</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月</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8</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日</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 </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德国法西斯政权投降，欧洲战场胜利】</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2460">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1980年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“可口可乐，让你</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活力</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再现”</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【史实：美苏两极格局对峙冷战</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 </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0" name="图片 99"/>
          <p:cNvPicPr/>
          <p:nvPr/>
        </p:nvPicPr>
        <p:blipFill>
          <a:blip r:embed="rId2"/>
          <a:stretch>
            <a:fillRect/>
          </a:stretch>
        </p:blipFill>
        <p:spPr>
          <a:xfrm>
            <a:off x="-635" y="0"/>
            <a:ext cx="3766820" cy="2859405"/>
          </a:xfrm>
          <a:prstGeom prst="rect">
            <a:avLst/>
          </a:prstGeom>
          <a:noFill/>
          <a:ln w="9525">
            <a:noFill/>
          </a:ln>
        </p:spPr>
      </p:pic>
      <p:sp>
        <p:nvSpPr>
          <p:cNvPr id="101" name="文本框 100"/>
          <p:cNvSpPr txBox="1"/>
          <p:nvPr/>
        </p:nvSpPr>
        <p:spPr>
          <a:xfrm>
            <a:off x="5836920" y="2957830"/>
            <a:ext cx="5080000" cy="398780"/>
          </a:xfrm>
          <a:prstGeom prst="rect">
            <a:avLst/>
          </a:prstGeom>
          <a:noFill/>
          <a:ln w="9525">
            <a:noFill/>
          </a:ln>
        </p:spPr>
        <p:txBody>
          <a:bodyPr>
            <a:spAutoFit/>
          </a:bodyPr>
          <a:p>
            <a:pPr indent="0"/>
            <a:r>
              <a:rPr 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表</a:t>
            </a:r>
            <a:r>
              <a:rPr lang="en-US" alt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  </a:t>
            </a:r>
            <a:r>
              <a:rPr 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美国可口可乐部分年份的广告语</a:t>
            </a:r>
            <a:endPar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graphicFrame>
        <p:nvGraphicFramePr>
          <p:cNvPr id="3" name="表格 2"/>
          <p:cNvGraphicFramePr/>
          <p:nvPr>
            <p:custDataLst>
              <p:tags r:id="rId3"/>
            </p:custDataLst>
          </p:nvPr>
        </p:nvGraphicFramePr>
        <p:xfrm>
          <a:off x="3766185" y="3456305"/>
          <a:ext cx="8425815" cy="2711450"/>
        </p:xfrm>
        <a:graphic>
          <a:graphicData uri="http://schemas.openxmlformats.org/drawingml/2006/table">
            <a:tbl>
              <a:tblPr firstRow="1" bandRow="1">
                <a:tableStyleId>{5940675A-B579-460E-94D1-54222C63F5DA}</a:tableStyleId>
              </a:tblPr>
              <a:tblGrid>
                <a:gridCol w="822325"/>
                <a:gridCol w="1735455"/>
                <a:gridCol w="5868035"/>
              </a:tblGrid>
              <a:tr h="41592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年份</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电影</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主要内容</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3248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1950</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《钟声》</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effectLst>
                            <a:outerShdw blurRad="38100" dist="38100" dir="2700000" algn="tl">
                              <a:srgbClr val="000000">
                                <a:alpha val="43137"/>
                              </a:srgbClr>
                            </a:outerShdw>
                          </a:effectLst>
                          <a:latin typeface="楷体_GB2312" charset="0"/>
                          <a:cs typeface="楷体_GB2312" charset="0"/>
                        </a:rPr>
                        <a:t>以</a:t>
                      </a:r>
                      <a:r>
                        <a:rPr lang="en-US" sz="2400" b="1">
                          <a:solidFill>
                            <a:srgbClr val="FF0000"/>
                          </a:solidFill>
                          <a:effectLst>
                            <a:outerShdw blurRad="38100" dist="38100" dir="2700000" algn="tl">
                              <a:srgbClr val="000000">
                                <a:alpha val="43137"/>
                              </a:srgbClr>
                            </a:outerShdw>
                          </a:effectLst>
                          <a:latin typeface="楷体_GB2312" charset="0"/>
                          <a:cs typeface="楷体_GB2312" charset="0"/>
                        </a:rPr>
                        <a:t>象征美国伟大独立</a:t>
                      </a:r>
                      <a:r>
                        <a:rPr lang="en-US" sz="2400" b="1">
                          <a:effectLst>
                            <a:outerShdw blurRad="38100" dist="38100" dir="2700000" algn="tl">
                              <a:srgbClr val="000000">
                                <a:alpha val="43137"/>
                              </a:srgbClr>
                            </a:outerShdw>
                          </a:effectLst>
                          <a:latin typeface="楷体_GB2312" charset="0"/>
                          <a:cs typeface="楷体_GB2312" charset="0"/>
                        </a:rPr>
                        <a:t>和自由的自由钟为出发点，阐述了</a:t>
                      </a:r>
                      <a:r>
                        <a:rPr lang="en-US" sz="2400" b="1">
                          <a:solidFill>
                            <a:srgbClr val="FF0000"/>
                          </a:solidFill>
                          <a:effectLst>
                            <a:outerShdw blurRad="38100" dist="38100" dir="2700000" algn="tl">
                              <a:srgbClr val="000000">
                                <a:alpha val="43137"/>
                              </a:srgbClr>
                            </a:outerShdw>
                          </a:effectLst>
                          <a:latin typeface="楷体_GB2312" charset="0"/>
                          <a:cs typeface="楷体_GB2312" charset="0"/>
                        </a:rPr>
                        <a:t>苏联侵略的危险</a:t>
                      </a:r>
                      <a:r>
                        <a:rPr lang="en-US" sz="2400" b="1">
                          <a:effectLst>
                            <a:outerShdw blurRad="38100" dist="38100" dir="2700000" algn="tl">
                              <a:srgbClr val="000000">
                                <a:alpha val="43137"/>
                              </a:srgbClr>
                            </a:outerShdw>
                          </a:effectLst>
                          <a:latin typeface="楷体_GB2312" charset="0"/>
                          <a:cs typeface="楷体_GB2312" charset="0"/>
                        </a:rPr>
                        <a:t>。</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92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1952</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《雨中曲》</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effectLst>
                            <a:outerShdw blurRad="38100" dist="38100" dir="2700000" algn="tl">
                              <a:srgbClr val="000000">
                                <a:alpha val="43137"/>
                              </a:srgbClr>
                            </a:outerShdw>
                          </a:effectLst>
                          <a:latin typeface="楷体_GB2312" charset="0"/>
                          <a:cs typeface="楷体_GB2312" charset="0"/>
                        </a:rPr>
                        <a:t>展现出一幅美国生活</a:t>
                      </a:r>
                      <a:r>
                        <a:rPr lang="en-US" sz="2400" b="1">
                          <a:solidFill>
                            <a:srgbClr val="FF0000"/>
                          </a:solidFill>
                          <a:effectLst>
                            <a:outerShdw blurRad="38100" dist="38100" dir="2700000" algn="tl">
                              <a:srgbClr val="000000">
                                <a:alpha val="43137"/>
                              </a:srgbClr>
                            </a:outerShdw>
                          </a:effectLst>
                          <a:latin typeface="楷体_GB2312" charset="0"/>
                          <a:cs typeface="楷体_GB2312" charset="0"/>
                        </a:rPr>
                        <a:t>富裕</a:t>
                      </a:r>
                      <a:r>
                        <a:rPr lang="en-US" sz="2400" b="1">
                          <a:effectLst>
                            <a:outerShdw blurRad="38100" dist="38100" dir="2700000" algn="tl">
                              <a:srgbClr val="000000">
                                <a:alpha val="43137"/>
                              </a:srgbClr>
                            </a:outerShdw>
                          </a:effectLst>
                          <a:latin typeface="楷体_GB2312" charset="0"/>
                          <a:cs typeface="楷体_GB2312" charset="0"/>
                        </a:rPr>
                        <a:t>、社会和谐的景象。</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92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1957</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《玻璃丝袜》</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effectLst>
                            <a:outerShdw blurRad="38100" dist="38100" dir="2700000" algn="tl">
                              <a:srgbClr val="000000">
                                <a:alpha val="43137"/>
                              </a:srgbClr>
                            </a:outerShdw>
                          </a:effectLst>
                          <a:latin typeface="楷体_GB2312" charset="0"/>
                          <a:cs typeface="楷体_GB2312" charset="0"/>
                        </a:rPr>
                        <a:t>展现“</a:t>
                      </a:r>
                      <a:r>
                        <a:rPr lang="en-US" sz="2400" b="1" u="sng">
                          <a:solidFill>
                            <a:srgbClr val="FF0000"/>
                          </a:solidFill>
                          <a:effectLst>
                            <a:outerShdw blurRad="38100" dist="38100" dir="2700000" algn="tl">
                              <a:srgbClr val="000000">
                                <a:alpha val="43137"/>
                              </a:srgbClr>
                            </a:outerShdw>
                          </a:effectLst>
                          <a:latin typeface="楷体_GB2312" charset="0"/>
                          <a:cs typeface="楷体_GB2312" charset="0"/>
                        </a:rPr>
                        <a:t>苏联制度对人性的抑制</a:t>
                      </a:r>
                      <a:r>
                        <a:rPr lang="en-US" sz="2400" b="1">
                          <a:effectLst>
                            <a:outerShdw blurRad="38100" dist="38100" dir="2700000" algn="tl">
                              <a:srgbClr val="000000">
                                <a:alpha val="43137"/>
                              </a:srgbClr>
                            </a:outerShdw>
                          </a:effectLst>
                          <a:latin typeface="楷体_GB2312" charset="0"/>
                          <a:cs typeface="楷体_GB2312" charset="0"/>
                        </a:rPr>
                        <a:t>”，宣扬西方的自由。</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6066155" y="6343650"/>
            <a:ext cx="5080000" cy="398780"/>
          </a:xfrm>
          <a:prstGeom prst="rect">
            <a:avLst/>
          </a:prstGeom>
          <a:noFill/>
          <a:ln w="9525">
            <a:noFill/>
          </a:ln>
        </p:spPr>
        <p:txBody>
          <a:bodyPr>
            <a:spAutoFit/>
          </a:bodyPr>
          <a:p>
            <a:pPr indent="0"/>
            <a:r>
              <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表</a:t>
            </a:r>
            <a:r>
              <a:rPr lang="en-US" alt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2 </a:t>
            </a:r>
            <a:r>
              <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美国部分</a:t>
            </a:r>
            <a:r>
              <a:rPr lang="en-US" alt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好莱坞电影的内容</a:t>
            </a:r>
            <a:r>
              <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介绍</a:t>
            </a:r>
            <a:endPar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pic>
        <p:nvPicPr>
          <p:cNvPr id="5" name="图片 4"/>
          <p:cNvPicPr/>
          <p:nvPr/>
        </p:nvPicPr>
        <p:blipFill>
          <a:blip r:embed="rId4"/>
          <a:stretch>
            <a:fillRect/>
          </a:stretch>
        </p:blipFill>
        <p:spPr>
          <a:xfrm>
            <a:off x="316865" y="3094355"/>
            <a:ext cx="2985770" cy="343471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 name="../Upload/image/202203311115180899771.png"/>
          <p:cNvPicPr>
            <a:picLocks noChangeAspect="1" noChangeArrowheads="1"/>
          </p:cNvPicPr>
          <p:nvPr/>
        </p:nvPicPr>
        <p:blipFill>
          <a:blip r:embed="rId1"/>
          <a:srcRect/>
          <a:stretch>
            <a:fillRect/>
          </a:stretch>
        </p:blipFill>
        <p:spPr>
          <a:xfrm>
            <a:off x="0" y="635"/>
            <a:ext cx="4617720" cy="6857365"/>
          </a:xfrm>
          <a:prstGeom prst="rect">
            <a:avLst/>
          </a:prstGeom>
        </p:spPr>
      </p:pic>
      <p:sp>
        <p:nvSpPr>
          <p:cNvPr id="102" name="文本框 101"/>
          <p:cNvSpPr txBox="1"/>
          <p:nvPr/>
        </p:nvSpPr>
        <p:spPr>
          <a:xfrm>
            <a:off x="4991100" y="2376805"/>
            <a:ext cx="6905625" cy="2676525"/>
          </a:xfrm>
          <a:prstGeom prst="rect">
            <a:avLst/>
          </a:prstGeom>
          <a:noFill/>
          <a:ln w="9525">
            <a:noFill/>
          </a:ln>
        </p:spPr>
        <p:txBody>
          <a:bodyPr wrap="square">
            <a:spAutoFit/>
          </a:bodyPr>
          <a:p>
            <a:pPr indent="0"/>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“美国队长”是美国漫威漫画公司于</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1941</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3</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月塑造的超级英雄，二战期间作为反法西斯战士形象而广受欢迎。图是</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1954</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年《美国队长》杂志第</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76</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期封面，标题为“</a:t>
            </a:r>
            <a:r>
              <a:rPr lang="zh-CN" sz="2800" b="1">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美国队长重击共产主义”</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，画面中的美国队长打败了共产主义后民众</a:t>
            </a:r>
            <a:r>
              <a:rPr lang="zh-CN" sz="2800" b="1">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欢呼雀跃</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3970" y="471400"/>
            <a:ext cx="12205758" cy="6386600"/>
          </a:xfrm>
          <a:prstGeom prst="rect">
            <a:avLst/>
          </a:prstGeom>
        </p:spPr>
      </p:pic>
      <p:sp>
        <p:nvSpPr>
          <p:cNvPr id="6" name="文本框 5"/>
          <p:cNvSpPr txBox="1"/>
          <p:nvPr/>
        </p:nvSpPr>
        <p:spPr>
          <a:xfrm>
            <a:off x="-10838" y="11025"/>
            <a:ext cx="12202837" cy="46037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部编版高中历史中外历史纲要（下）</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第八单元 </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20</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世纪下半叶世界的新变化</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
        <p:nvSpPr>
          <p:cNvPr id="18" name="矩形 17"/>
          <p:cNvSpPr/>
          <p:nvPr/>
        </p:nvSpPr>
        <p:spPr>
          <a:xfrm>
            <a:off x="13335" y="2753360"/>
            <a:ext cx="12192635" cy="250317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2" name="文本框 1"/>
          <p:cNvSpPr txBox="1"/>
          <p:nvPr/>
        </p:nvSpPr>
        <p:spPr>
          <a:xfrm>
            <a:off x="2949575" y="3311525"/>
            <a:ext cx="6278880" cy="706755"/>
          </a:xfrm>
          <a:prstGeom prst="rect">
            <a:avLst/>
          </a:prstGeom>
          <a:noFill/>
        </p:spPr>
        <p:txBody>
          <a:bodyPr wrap="square" rtlCol="0">
            <a:spAutoFit/>
          </a:bodyPr>
          <a:p>
            <a:r>
              <a:rPr lang="zh-CN" altLang="en-US" sz="4000">
                <a:solidFill>
                  <a:srgbClr val="FFC000"/>
                </a:solidFill>
                <a:latin typeface="汉仪尚巍手书简" panose="00020600040101010101" charset="-122"/>
                <a:ea typeface="汉仪尚巍手书简" panose="00020600040101010101" charset="-122"/>
              </a:rPr>
              <a:t>美国电影下的冷战宣传思维</a:t>
            </a:r>
            <a:endParaRPr lang="zh-CN" altLang="en-US" sz="4000">
              <a:solidFill>
                <a:srgbClr val="FFC000"/>
              </a:solidFill>
              <a:latin typeface="汉仪尚巍手书简" panose="00020600040101010101" charset="-122"/>
              <a:ea typeface="汉仪尚巍手书简" panose="00020600040101010101" charset="-122"/>
            </a:endParaRPr>
          </a:p>
        </p:txBody>
      </p:sp>
      <p:sp>
        <p:nvSpPr>
          <p:cNvPr id="3" name="文本框 2"/>
          <p:cNvSpPr txBox="1"/>
          <p:nvPr/>
        </p:nvSpPr>
        <p:spPr>
          <a:xfrm>
            <a:off x="-13970" y="4123055"/>
            <a:ext cx="12192000" cy="953135"/>
          </a:xfrm>
          <a:prstGeom prst="rect">
            <a:avLst/>
          </a:prstGeom>
          <a:noFill/>
        </p:spPr>
        <p:txBody>
          <a:bodyPr wrap="square" rtlCol="0" anchor="t">
            <a:spAutoFit/>
          </a:bodyPr>
          <a:p>
            <a:r>
              <a:rPr lang="zh-CN" altLang="zh-CN" sz="2800" b="1" dirty="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mn-ea"/>
              </a:rPr>
              <a:t>课标：知道二战后冷战的发生、发展和终结，冷战的基本特点，以及冷战过程中国际格局从两极格局走向多极的趋势</a:t>
            </a:r>
            <a:endParaRPr lang="zh-CN" altLang="zh-CN" sz="2800" b="1" dirty="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05970" cy="6858000"/>
          </a:xfrm>
          <a:prstGeom prst="rect">
            <a:avLst/>
          </a:prstGeom>
        </p:spPr>
      </p:pic>
      <p:sp>
        <p:nvSpPr>
          <p:cNvPr id="2" name="矩形 1"/>
          <p:cNvSpPr/>
          <p:nvPr/>
        </p:nvSpPr>
        <p:spPr>
          <a:xfrm>
            <a:off x="-10795" y="-635"/>
            <a:ext cx="12202795" cy="6858635"/>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1" name="图片 11" descr="bb56e869-ae94-4b60-b1c3-126087012a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76170"/>
            <a:ext cx="4272915" cy="395033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2171065" y="1297305"/>
            <a:ext cx="7477760" cy="829945"/>
          </a:xfrm>
          <a:prstGeom prst="rect">
            <a:avLst/>
          </a:prstGeom>
          <a:noFill/>
        </p:spPr>
        <p:txBody>
          <a:bodyPr wrap="square" rtlCol="0">
            <a:spAutoFit/>
          </a:bodyPr>
          <a:lstStyle/>
          <a:p>
            <a:r>
              <a:rPr lang="en-US" altLang="zh-CN" sz="4800" dirty="0">
                <a:latin typeface="方正清刻本悦宋简体" panose="02000000000000000000" pitchFamily="2" charset="-122"/>
                <a:ea typeface="方正清刻本悦宋简体" panose="02000000000000000000" pitchFamily="2" charset="-122"/>
              </a:rPr>
              <a:t>  </a:t>
            </a:r>
            <a:r>
              <a:rPr lang="zh-CN" altLang="en-US" sz="4800" dirty="0">
                <a:latin typeface="方正清刻本悦宋简体" panose="02000000000000000000" pitchFamily="2" charset="-122"/>
                <a:ea typeface="方正清刻本悦宋简体" panose="02000000000000000000" pitchFamily="2" charset="-122"/>
              </a:rPr>
              <a:t>理解课题，何为</a:t>
            </a:r>
            <a:r>
              <a:rPr lang="zh-CN" altLang="en-US" sz="4800" dirty="0">
                <a:solidFill>
                  <a:srgbClr val="FF0000"/>
                </a:solidFill>
                <a:latin typeface="方正清刻本悦宋简体" panose="02000000000000000000" pitchFamily="2" charset="-122"/>
                <a:ea typeface="方正清刻本悦宋简体" panose="02000000000000000000" pitchFamily="2" charset="-122"/>
              </a:rPr>
              <a:t>“冷战”</a:t>
            </a:r>
            <a:endParaRPr lang="zh-CN" altLang="en-US" sz="4800" dirty="0">
              <a:solidFill>
                <a:srgbClr val="FF0000"/>
              </a:solidFill>
              <a:latin typeface="方正清刻本悦宋简体" panose="02000000000000000000" pitchFamily="2" charset="-122"/>
              <a:ea typeface="方正清刻本悦宋简体" panose="02000000000000000000" pitchFamily="2" charset="-122"/>
            </a:endParaRPr>
          </a:p>
        </p:txBody>
      </p:sp>
      <p:pic>
        <p:nvPicPr>
          <p:cNvPr id="33" name="图片 32"/>
          <p:cNvPicPr>
            <a:picLocks noChangeAspect="1"/>
          </p:cNvPicPr>
          <p:nvPr/>
        </p:nvPicPr>
        <p:blipFill>
          <a:blip r:embed="rId3"/>
          <a:stretch>
            <a:fillRect/>
          </a:stretch>
        </p:blipFill>
        <p:spPr>
          <a:xfrm>
            <a:off x="4743512" y="2952502"/>
            <a:ext cx="6572188" cy="2797703"/>
          </a:xfrm>
          <a:prstGeom prst="rect">
            <a:avLst/>
          </a:prstGeom>
          <a:scene3d>
            <a:camera prst="orthographicFront"/>
            <a:lightRig rig="brightRoom" dir="t"/>
          </a:scene3d>
        </p:spPr>
      </p:pic>
      <p:sp>
        <p:nvSpPr>
          <p:cNvPr id="34" name="矩形 33"/>
          <p:cNvSpPr/>
          <p:nvPr/>
        </p:nvSpPr>
        <p:spPr>
          <a:xfrm>
            <a:off x="4957175" y="3248963"/>
            <a:ext cx="6144862" cy="2020490"/>
          </a:xfrm>
          <a:prstGeom prst="rect">
            <a:avLst/>
          </a:prstGeom>
        </p:spPr>
        <p:txBody>
          <a:bodyPr wrap="square">
            <a:spAutoFit/>
          </a:bodyPr>
          <a:lstStyle/>
          <a:p>
            <a:pPr>
              <a:lnSpc>
                <a:spcPct val="114000"/>
              </a:lnSpc>
            </a:pP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    20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世纪</a:t>
            </a: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40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年代中后期至</a:t>
            </a: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80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年代末</a:t>
            </a: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90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年代初，以</a:t>
            </a:r>
            <a:r>
              <a:rPr lang="zh-CN" altLang="en-US" sz="2800" b="1" dirty="0">
                <a:solidFill>
                  <a:srgbClr val="C00000"/>
                </a:solidFill>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美苏</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为首的两大集团之间逐步形成的</a:t>
            </a:r>
            <a:r>
              <a:rPr lang="zh-CN" altLang="en-US" sz="2800" b="1" dirty="0">
                <a:solidFill>
                  <a:srgbClr val="C00000"/>
                </a:solidFill>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既非战争又非和平</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的</a:t>
            </a:r>
            <a:r>
              <a:rPr lang="zh-CN" altLang="en-US" sz="2800" b="1" dirty="0">
                <a:solidFill>
                  <a:srgbClr val="C00000"/>
                </a:solidFill>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长期对峙与竞争</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状态。</a:t>
            </a:r>
            <a:endPar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endParaRPr>
          </a:p>
        </p:txBody>
      </p:sp>
      <p:sp>
        <p:nvSpPr>
          <p:cNvPr id="3" name="文本框 2"/>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6" name="表格 65"/>
          <p:cNvGraphicFramePr>
            <a:graphicFrameLocks noGrp="1"/>
          </p:cNvGraphicFramePr>
          <p:nvPr>
            <p:custDataLst>
              <p:tags r:id="rId1"/>
            </p:custDataLst>
          </p:nvPr>
        </p:nvGraphicFramePr>
        <p:xfrm>
          <a:off x="382905" y="934085"/>
          <a:ext cx="11396345" cy="3659505"/>
        </p:xfrm>
        <a:graphic>
          <a:graphicData uri="http://schemas.openxmlformats.org/drawingml/2006/table">
            <a:tbl>
              <a:tblPr firstRow="1" bandRow="1">
                <a:tableStyleId>{5C22544A-7EE6-4342-B048-85BDC9FD1C3A}</a:tableStyleId>
              </a:tblPr>
              <a:tblGrid>
                <a:gridCol w="2564130"/>
                <a:gridCol w="8832215"/>
              </a:tblGrid>
              <a:tr h="565150">
                <a:tc>
                  <a:txBody>
                    <a:bodyPr/>
                    <a:lstStyle/>
                    <a:p>
                      <a:endParaRPr lang="zh-CN" altLang="en-US" sz="2800" dirty="0">
                        <a:latin typeface="微软雅黑" panose="020B0503020204020204" charset="-122"/>
                        <a:ea typeface="微软雅黑" panose="020B0503020204020204" charset="-122"/>
                      </a:endParaRPr>
                    </a:p>
                  </a:txBody>
                  <a:tcPr marL="68572" marR="68572" marT="45718" marB="45718"/>
                </a:tc>
                <a:tc>
                  <a:txBody>
                    <a:bodyPr/>
                    <a:lstStyle/>
                    <a:p>
                      <a:pPr algn="ctr"/>
                      <a:r>
                        <a:rPr lang="zh-CN" altLang="en-US" sz="2800">
                          <a:latin typeface="微软雅黑" panose="020B0503020204020204" charset="-122"/>
                          <a:ea typeface="微软雅黑" panose="020B0503020204020204" charset="-122"/>
                        </a:rPr>
                        <a:t>美苏冷战对峙表现</a:t>
                      </a:r>
                      <a:endParaRPr lang="zh-CN" altLang="en-US" sz="2800">
                        <a:latin typeface="微软雅黑" panose="020B0503020204020204" charset="-122"/>
                        <a:ea typeface="微软雅黑" panose="020B0503020204020204" charset="-122"/>
                      </a:endParaRPr>
                    </a:p>
                  </a:txBody>
                  <a:tcPr marL="68572" marR="68572" marT="45718" marB="45718"/>
                </a:tc>
              </a:tr>
              <a:tr h="566420">
                <a:tc>
                  <a:txBody>
                    <a:bodyPr/>
                    <a:lstStyle/>
                    <a:p>
                      <a:pPr marL="0" marR="0" indent="0" algn="l" defTabSz="1069975" rtl="0" eaLnBrk="1" fontAlgn="auto" latinLnBrk="0" hangingPunct="1">
                        <a:lnSpc>
                          <a:spcPct val="100000"/>
                        </a:lnSpc>
                        <a:spcBef>
                          <a:spcPts val="0"/>
                        </a:spcBef>
                        <a:spcAft>
                          <a:spcPts val="0"/>
                        </a:spcAft>
                        <a:buClrTx/>
                        <a:buSzTx/>
                        <a:buFontTx/>
                        <a:buNone/>
                        <a:defRPr/>
                      </a:pPr>
                      <a:r>
                        <a:rPr lang="en-US" altLang="zh-CN" sz="2800" b="1"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政治上</a:t>
                      </a:r>
                      <a:endParaRPr lang="zh-CN" altLang="en-US" sz="2800" b="1" dirty="0" smtClean="0">
                        <a:latin typeface="微软雅黑" panose="020B0503020204020204" charset="-122"/>
                        <a:ea typeface="微软雅黑" panose="020B0503020204020204" charset="-122"/>
                      </a:endParaRPr>
                    </a:p>
                  </a:txBody>
                  <a:tcPr marL="68572" marR="68572" marT="45718" marB="45718"/>
                </a:tc>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zh-CN" altLang="en-US" sz="2800" dirty="0" smtClean="0">
                        <a:latin typeface="微软雅黑" panose="020B0503020204020204" charset="-122"/>
                        <a:ea typeface="微软雅黑" panose="020B0503020204020204" charset="-122"/>
                        <a:cs typeface="微软雅黑" panose="020B0503020204020204" charset="-122"/>
                      </a:endParaRPr>
                    </a:p>
                  </a:txBody>
                  <a:tcPr marL="68572" marR="68572" marT="45718" marB="45718"/>
                </a:tc>
              </a:tr>
              <a:tr h="1030605">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en-US" altLang="zh-CN" sz="2800" b="1" dirty="0" smtClean="0">
                        <a:latin typeface="微软雅黑" panose="020B0503020204020204" charset="-122"/>
                        <a:ea typeface="微软雅黑" panose="020B0503020204020204" charset="-122"/>
                      </a:endParaRPr>
                    </a:p>
                    <a:p>
                      <a:pPr marL="0" marR="0" indent="0" algn="l" defTabSz="1069975" rtl="0" eaLnBrk="1" fontAlgn="auto" latinLnBrk="0" hangingPunct="1">
                        <a:lnSpc>
                          <a:spcPct val="100000"/>
                        </a:lnSpc>
                        <a:spcBef>
                          <a:spcPts val="0"/>
                        </a:spcBef>
                        <a:spcAft>
                          <a:spcPts val="0"/>
                        </a:spcAft>
                        <a:buClrTx/>
                        <a:buSzTx/>
                        <a:buFontTx/>
                        <a:buNone/>
                        <a:defRPr/>
                      </a:pPr>
                      <a:r>
                        <a:rPr lang="en-US" altLang="zh-CN" sz="2800" b="1"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经济上</a:t>
                      </a:r>
                      <a:endParaRPr lang="zh-CN" altLang="en-US" sz="2800" dirty="0" smtClean="0">
                        <a:latin typeface="微软雅黑" panose="020B0503020204020204" charset="-122"/>
                        <a:ea typeface="微软雅黑" panose="020B0503020204020204" charset="-122"/>
                      </a:endParaRPr>
                    </a:p>
                  </a:txBody>
                  <a:tcPr marL="68572" marR="68572" marT="45718" marB="45718"/>
                </a:tc>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zh-CN" altLang="en-US" sz="2800" dirty="0" smtClean="0">
                        <a:latin typeface="微软雅黑" panose="020B0503020204020204" charset="-122"/>
                        <a:ea typeface="微软雅黑" panose="020B0503020204020204" charset="-122"/>
                        <a:cs typeface="微软雅黑" panose="020B0503020204020204" charset="-122"/>
                      </a:endParaRPr>
                    </a:p>
                  </a:txBody>
                  <a:tcPr marL="68572" marR="68572" marT="45718" marB="45718"/>
                </a:tc>
              </a:tr>
              <a:tr h="1497330">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en-US" altLang="zh-CN" sz="2800" b="1" dirty="0" smtClean="0">
                        <a:latin typeface="微软雅黑" panose="020B0503020204020204" charset="-122"/>
                        <a:ea typeface="微软雅黑" panose="020B0503020204020204" charset="-122"/>
                      </a:endParaRPr>
                    </a:p>
                    <a:p>
                      <a:pPr marL="0" marR="0" indent="0" algn="l" defTabSz="1069975" rtl="0" eaLnBrk="1" fontAlgn="auto" latinLnBrk="0" hangingPunct="1">
                        <a:lnSpc>
                          <a:spcPct val="100000"/>
                        </a:lnSpc>
                        <a:spcBef>
                          <a:spcPts val="0"/>
                        </a:spcBef>
                        <a:spcAft>
                          <a:spcPts val="0"/>
                        </a:spcAft>
                        <a:buClrTx/>
                        <a:buSzTx/>
                        <a:buFontTx/>
                        <a:buNone/>
                        <a:defRPr/>
                      </a:pPr>
                      <a:r>
                        <a:rPr lang="en-US" altLang="zh-CN" sz="2800" b="1"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军事上</a:t>
                      </a:r>
                      <a:endParaRPr lang="zh-CN" altLang="en-US" sz="2800" dirty="0" smtClean="0">
                        <a:latin typeface="微软雅黑" panose="020B0503020204020204" charset="-122"/>
                        <a:ea typeface="微软雅黑" panose="020B0503020204020204" charset="-122"/>
                      </a:endParaRPr>
                    </a:p>
                    <a:p>
                      <a:endParaRPr lang="zh-CN" altLang="en-US" sz="2800" dirty="0" smtClean="0">
                        <a:latin typeface="微软雅黑" panose="020B0503020204020204" charset="-122"/>
                        <a:ea typeface="微软雅黑" panose="020B0503020204020204" charset="-122"/>
                      </a:endParaRPr>
                    </a:p>
                  </a:txBody>
                  <a:tcPr marL="68572" marR="68572" marT="45718" marB="45718"/>
                </a:tc>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zh-CN" altLang="en-US" sz="2800" dirty="0" smtClean="0">
                        <a:latin typeface="微软雅黑" panose="020B0503020204020204" charset="-122"/>
                        <a:ea typeface="微软雅黑" panose="020B0503020204020204" charset="-122"/>
                        <a:cs typeface="微软雅黑" panose="020B0503020204020204" charset="-122"/>
                      </a:endParaRPr>
                    </a:p>
                  </a:txBody>
                  <a:tcPr marL="68572" marR="68572" marT="45718" marB="45718"/>
                </a:tc>
              </a:tr>
            </a:tbl>
          </a:graphicData>
        </a:graphic>
      </p:graphicFrame>
      <p:sp>
        <p:nvSpPr>
          <p:cNvPr id="4098" name="文本框 4097"/>
          <p:cNvSpPr txBox="1"/>
          <p:nvPr/>
        </p:nvSpPr>
        <p:spPr>
          <a:xfrm>
            <a:off x="4765918" y="1509340"/>
            <a:ext cx="4778636" cy="521970"/>
          </a:xfrm>
          <a:prstGeom prst="rect">
            <a:avLst/>
          </a:prstGeom>
          <a:noFill/>
          <a:ln w="19050" cap="flat" cmpd="sng">
            <a:noFill/>
            <a:prstDash val="dash"/>
            <a:miter/>
            <a:headEnd type="none" w="med" len="med"/>
            <a:tailEnd type="none" w="med" len="med"/>
          </a:ln>
        </p:spPr>
        <p:txBody>
          <a:bodyPr>
            <a:spAutoFit/>
          </a:bodyPr>
          <a:p>
            <a:pPr defTabSz="1069975">
              <a:buFontTx/>
            </a:pPr>
            <a:r>
              <a:rPr lang="en-US" altLang="zh-CN" sz="2800" dirty="0">
                <a:solidFill>
                  <a:srgbClr val="FF0000"/>
                </a:solidFill>
                <a:latin typeface="微软雅黑" panose="020B0503020204020204" charset="-122"/>
                <a:ea typeface="微软雅黑" panose="020B0503020204020204" charset="-122"/>
                <a:sym typeface="+mn-ea"/>
              </a:rPr>
              <a:t>1947.3</a:t>
            </a:r>
            <a:r>
              <a:rPr lang="zh-CN" altLang="en-US" sz="2800" dirty="0">
                <a:solidFill>
                  <a:srgbClr val="FF0000"/>
                </a:solidFill>
                <a:latin typeface="微软雅黑" panose="020B0503020204020204" charset="-122"/>
                <a:ea typeface="微软雅黑" panose="020B0503020204020204" charset="-122"/>
                <a:sym typeface="+mn-ea"/>
              </a:rPr>
              <a:t>杜鲁门主义的出台</a:t>
            </a:r>
            <a:endParaRPr lang="en-US" altLang="zh-CN" sz="3200" dirty="0">
              <a:solidFill>
                <a:srgbClr val="FF0000"/>
              </a:solidFill>
              <a:latin typeface="微软雅黑" panose="020B0503020204020204" charset="-122"/>
              <a:ea typeface="微软雅黑" panose="020B0503020204020204" charset="-122"/>
              <a:sym typeface="+mn-ea"/>
            </a:endParaRPr>
          </a:p>
        </p:txBody>
      </p:sp>
      <p:sp>
        <p:nvSpPr>
          <p:cNvPr id="2" name="文本框 1"/>
          <p:cNvSpPr txBox="1"/>
          <p:nvPr/>
        </p:nvSpPr>
        <p:spPr>
          <a:xfrm>
            <a:off x="2975610" y="2189480"/>
            <a:ext cx="8477885" cy="1014730"/>
          </a:xfrm>
          <a:prstGeom prst="rect">
            <a:avLst/>
          </a:prstGeom>
          <a:noFill/>
          <a:ln w="19050" cap="flat" cmpd="sng">
            <a:noFill/>
            <a:prstDash val="dash"/>
            <a:miter/>
            <a:headEnd type="none" w="med" len="med"/>
            <a:tailEnd type="none" w="med" len="med"/>
          </a:ln>
        </p:spPr>
        <p:txBody>
          <a:bodyPr wrap="square">
            <a:spAutoFit/>
          </a:bodyPr>
          <a:p>
            <a:pPr defTabSz="1069975">
              <a:buFontTx/>
            </a:pPr>
            <a:r>
              <a:rPr lang="zh-CN" altLang="en-US" sz="2800" dirty="0">
                <a:solidFill>
                  <a:srgbClr val="FF0000"/>
                </a:solidFill>
                <a:latin typeface="微软雅黑" panose="020B0503020204020204" charset="-122"/>
                <a:ea typeface="微软雅黑" panose="020B0503020204020204" charset="-122"/>
                <a:sym typeface="+mn-ea"/>
              </a:rPr>
              <a:t>美国</a:t>
            </a:r>
            <a:r>
              <a:rPr lang="en-US" altLang="zh-CN" sz="2800" dirty="0">
                <a:solidFill>
                  <a:srgbClr val="FF0000"/>
                </a:solidFill>
                <a:latin typeface="微软雅黑" panose="020B0503020204020204" charset="-122"/>
                <a:ea typeface="微软雅黑" panose="020B0503020204020204" charset="-122"/>
                <a:sym typeface="+mn-ea"/>
              </a:rPr>
              <a:t>1947</a:t>
            </a:r>
            <a:r>
              <a:rPr lang="zh-CN" altLang="en-US" sz="2800" dirty="0">
                <a:solidFill>
                  <a:srgbClr val="FF0000"/>
                </a:solidFill>
                <a:latin typeface="微软雅黑" panose="020B0503020204020204" charset="-122"/>
                <a:ea typeface="微软雅黑" panose="020B0503020204020204" charset="-122"/>
                <a:sym typeface="+mn-ea"/>
              </a:rPr>
              <a:t>推行马歇尔计划（欧洲复兴计划）</a:t>
            </a:r>
            <a:endParaRPr lang="zh-CN" altLang="en-US" sz="2800" dirty="0">
              <a:solidFill>
                <a:srgbClr val="FF0000"/>
              </a:solidFill>
              <a:latin typeface="微软雅黑" panose="020B0503020204020204" charset="-122"/>
              <a:ea typeface="微软雅黑" panose="020B0503020204020204" charset="-122"/>
              <a:sym typeface="+mn-ea"/>
            </a:endParaRPr>
          </a:p>
          <a:p>
            <a:pPr defTabSz="1069975">
              <a:buFontTx/>
            </a:pPr>
            <a:r>
              <a:rPr lang="zh-CN" altLang="en-US" sz="3200" dirty="0">
                <a:solidFill>
                  <a:srgbClr val="FF0000"/>
                </a:solidFill>
                <a:latin typeface="微软雅黑" panose="020B0503020204020204" charset="-122"/>
                <a:ea typeface="微软雅黑" panose="020B0503020204020204" charset="-122"/>
                <a:sym typeface="+mn-ea"/>
              </a:rPr>
              <a:t>苏联成立经互会</a:t>
            </a:r>
            <a:endParaRPr lang="zh-CN" altLang="en-US" sz="3200" dirty="0">
              <a:solidFill>
                <a:srgbClr val="FF0000"/>
              </a:solidFill>
              <a:latin typeface="微软雅黑" panose="020B0503020204020204" charset="-122"/>
              <a:ea typeface="微软雅黑" panose="020B0503020204020204" charset="-122"/>
              <a:sym typeface="+mn-ea"/>
            </a:endParaRPr>
          </a:p>
        </p:txBody>
      </p:sp>
      <p:sp>
        <p:nvSpPr>
          <p:cNvPr id="4" name="文本框 3"/>
          <p:cNvSpPr txBox="1"/>
          <p:nvPr/>
        </p:nvSpPr>
        <p:spPr>
          <a:xfrm>
            <a:off x="4498975" y="3436620"/>
            <a:ext cx="4596130" cy="953135"/>
          </a:xfrm>
          <a:prstGeom prst="rect">
            <a:avLst/>
          </a:prstGeom>
          <a:noFill/>
          <a:ln w="19050" cap="flat" cmpd="sng">
            <a:noFill/>
            <a:prstDash val="dash"/>
            <a:miter/>
            <a:headEnd type="none" w="med" len="med"/>
            <a:tailEnd type="none" w="med" len="med"/>
          </a:ln>
        </p:spPr>
        <p:txBody>
          <a:bodyPr wrap="square">
            <a:spAutoFit/>
          </a:bodyPr>
          <a:p>
            <a:pPr defTabSz="1069975">
              <a:buFontTx/>
            </a:pPr>
            <a:r>
              <a:rPr lang="en-US" altLang="zh-CN" sz="2800" dirty="0">
                <a:solidFill>
                  <a:srgbClr val="FF0000"/>
                </a:solidFill>
                <a:latin typeface="微软雅黑" panose="020B0503020204020204" charset="-122"/>
                <a:ea typeface="微软雅黑" panose="020B0503020204020204" charset="-122"/>
                <a:sym typeface="+mn-ea"/>
              </a:rPr>
              <a:t>1949</a:t>
            </a:r>
            <a:r>
              <a:rPr lang="zh-CN" altLang="en-US" sz="2800" dirty="0">
                <a:solidFill>
                  <a:srgbClr val="FF0000"/>
                </a:solidFill>
                <a:latin typeface="微软雅黑" panose="020B0503020204020204" charset="-122"/>
                <a:ea typeface="微软雅黑" panose="020B0503020204020204" charset="-122"/>
                <a:sym typeface="+mn-ea"/>
              </a:rPr>
              <a:t>成立北大西洋公约组织</a:t>
            </a:r>
            <a:endParaRPr lang="zh-CN" altLang="en-US" sz="2800" dirty="0">
              <a:latin typeface="微软雅黑" panose="020B0503020204020204" charset="-122"/>
              <a:ea typeface="微软雅黑" panose="020B0503020204020204" charset="-122"/>
            </a:endParaRPr>
          </a:p>
          <a:p>
            <a:pPr defTabSz="1069975">
              <a:buFontTx/>
            </a:pPr>
            <a:r>
              <a:rPr lang="en-US" altLang="zh-CN" sz="2800" dirty="0">
                <a:solidFill>
                  <a:srgbClr val="000000"/>
                </a:solidFill>
                <a:latin typeface="微软雅黑" panose="020B0503020204020204" charset="-122"/>
                <a:ea typeface="微软雅黑" panose="020B0503020204020204" charset="-122"/>
                <a:sym typeface="+mn-ea"/>
              </a:rPr>
              <a:t>1955</a:t>
            </a:r>
            <a:r>
              <a:rPr lang="zh-CN" altLang="en-US" sz="2800" dirty="0">
                <a:solidFill>
                  <a:srgbClr val="000000"/>
                </a:solidFill>
                <a:latin typeface="微软雅黑" panose="020B0503020204020204" charset="-122"/>
                <a:ea typeface="微软雅黑" panose="020B0503020204020204" charset="-122"/>
                <a:sym typeface="+mn-ea"/>
              </a:rPr>
              <a:t>年成立华沙条约组织</a:t>
            </a:r>
            <a:endParaRPr lang="en-US" altLang="zh-CN" sz="3200" dirty="0">
              <a:solidFill>
                <a:srgbClr val="FF0000"/>
              </a:solidFill>
              <a:latin typeface="微软雅黑" panose="020B0503020204020204" charset="-122"/>
              <a:ea typeface="微软雅黑" panose="020B0503020204020204" charset="-122"/>
              <a:sym typeface="+mn-ea"/>
            </a:endParaRPr>
          </a:p>
        </p:txBody>
      </p:sp>
      <p:grpSp>
        <p:nvGrpSpPr>
          <p:cNvPr id="3" name="组合 11"/>
          <p:cNvGrpSpPr/>
          <p:nvPr/>
        </p:nvGrpSpPr>
        <p:grpSpPr>
          <a:xfrm>
            <a:off x="2258695" y="4593590"/>
            <a:ext cx="7733665" cy="2028825"/>
            <a:chOff x="2018" y="5872"/>
            <a:chExt cx="16242" cy="4627"/>
          </a:xfrm>
        </p:grpSpPr>
        <p:pic>
          <p:nvPicPr>
            <p:cNvPr id="94" name="图片 93" descr="83025aafa40f4bfbca4f6acf034f78f0f6361889.jpg"/>
            <p:cNvPicPr>
              <a:picLocks noChangeAspect="1"/>
            </p:cNvPicPr>
            <p:nvPr/>
          </p:nvPicPr>
          <p:blipFill>
            <a:blip r:embed="rId2" cstate="print"/>
            <a:stretch>
              <a:fillRect/>
            </a:stretch>
          </p:blipFill>
          <p:spPr>
            <a:xfrm>
              <a:off x="2018" y="6537"/>
              <a:ext cx="3108" cy="388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92" name="图片 91" descr="t014862c5f36be77c57.png"/>
            <p:cNvPicPr>
              <a:picLocks noChangeAspect="1"/>
            </p:cNvPicPr>
            <p:nvPr/>
          </p:nvPicPr>
          <p:blipFill>
            <a:blip r:embed="rId3" cstate="print"/>
            <a:srcRect t="3011"/>
            <a:stretch>
              <a:fillRect/>
            </a:stretch>
          </p:blipFill>
          <p:spPr>
            <a:xfrm>
              <a:off x="5757" y="6385"/>
              <a:ext cx="2747" cy="4037"/>
            </a:xfrm>
            <a:prstGeom prst="roundRect">
              <a:avLst>
                <a:gd name="adj" fmla="val 7209"/>
              </a:avLst>
            </a:prstGeom>
            <a:ln>
              <a:noFill/>
            </a:ln>
            <a:effectLst>
              <a:outerShdw blurRad="292100" dist="139700" dir="2700000" algn="tl" rotWithShape="0">
                <a:srgbClr val="333333">
                  <a:alpha val="65000"/>
                </a:srgbClr>
              </a:outerShdw>
            </a:effectLst>
          </p:spPr>
        </p:pic>
        <p:pic>
          <p:nvPicPr>
            <p:cNvPr id="26651" name="图片 31" descr="v2-d336c478402b0c6464ccc4220cf03380_hd.jpg"/>
            <p:cNvPicPr>
              <a:picLocks noChangeAspect="1"/>
            </p:cNvPicPr>
            <p:nvPr/>
          </p:nvPicPr>
          <p:blipFill>
            <a:blip r:embed="rId4">
              <a:clrChange>
                <a:clrFrom>
                  <a:srgbClr val="FFFFFF"/>
                </a:clrFrom>
                <a:clrTo>
                  <a:srgbClr val="FFFFFF">
                    <a:alpha val="0"/>
                  </a:srgbClr>
                </a:clrTo>
              </a:clrChange>
            </a:blip>
            <a:stretch>
              <a:fillRect/>
            </a:stretch>
          </p:blipFill>
          <p:spPr>
            <a:xfrm>
              <a:off x="8991" y="5872"/>
              <a:ext cx="5114" cy="4627"/>
            </a:xfrm>
            <a:prstGeom prst="rect">
              <a:avLst/>
            </a:prstGeom>
            <a:noFill/>
            <a:ln w="9525">
              <a:noFill/>
            </a:ln>
          </p:spPr>
        </p:pic>
        <p:pic>
          <p:nvPicPr>
            <p:cNvPr id="110" name="图片 109" descr="1.png"/>
            <p:cNvPicPr>
              <a:picLocks noChangeAspect="1"/>
            </p:cNvPicPr>
            <p:nvPr/>
          </p:nvPicPr>
          <p:blipFill>
            <a:blip r:embed="rId5"/>
            <a:stretch>
              <a:fillRect/>
            </a:stretch>
          </p:blipFill>
          <p:spPr>
            <a:xfrm>
              <a:off x="14607" y="6302"/>
              <a:ext cx="3653" cy="4120"/>
            </a:xfrm>
            <a:prstGeom prst="rect">
              <a:avLst/>
            </a:prstGeom>
            <a:ln>
              <a:noFill/>
            </a:ln>
            <a:effectLst>
              <a:outerShdw blurRad="190500" algn="tl" rotWithShape="0">
                <a:srgbClr val="000000">
                  <a:alpha val="70000"/>
                </a:srgbClr>
              </a:outerShdw>
            </a:effectLst>
          </p:spPr>
        </p:pic>
      </p:grpSp>
      <p:sp>
        <p:nvSpPr>
          <p:cNvPr id="5" name="文本框 4"/>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ox(i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up)">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ldLvl="0" animBg="1"/>
      <p:bldP spid="2" grpId="0" bldLvl="0" animBg="1"/>
      <p:bldP spid="4" grpId="0" bldLvl="0" animBg="1"/>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9189*4988*822*822"/>
  <p:tag name="KSO_WM_SCREEN_THEME_FLAG" val="Dlrq25wU2PGuGg5bbmjbDKnMYuESI+gmfv7HX7NHAW5qXUNZ+C1IyJzHn1yd72JP9UYnJ7LsyvVFqG36ZF/qsf+Cz60xC3Vv4oTAPe9RnJ0="/>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9189*4988*822*822"/>
  <p:tag name="KSO_WM_SCREEN_THEME_FLAG" val="Dlrq25wU2PGuGg5bbmjbDKnMYuESI+gmfv7HX7NHAW5qXUNZ+C1IyJzHn1yd72JP9UYnJ7LsyvVFqG36ZF/qsf+Cz60xC3Vv4oTAPe9RnJ0="/>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9188*4988*822*822"/>
  <p:tag name="KSO_WM_SCREEN_THEME_FLAG" val="Dlrq25wU2PGuGg5bbmjbDKnMYuESI+gmfv7HX7NHAW5qXUNZ+C1IyJzHn1yd72JP9UYnJ7LsyvVFqG36ZF/qsf+Cz60xC3Vv4oTAPe9RnJ0="/>
</p:tagLst>
</file>

<file path=ppt/tags/tag4.xml><?xml version="1.0" encoding="utf-8"?>
<p:tagLst xmlns:p="http://schemas.openxmlformats.org/presentationml/2006/main">
  <p:tag name="KSO_WM_UNIT_TABLE_BEAUTIFY" val="smartTable{2430d540-40c0-41c9-a222-dc7cb74eadc3}"/>
  <p:tag name="TABLE_ENDDRAG_ORIGIN_RECT" val="663*247"/>
  <p:tag name="TABLE_ENDDRAG_RECT" val="296*80*663*247"/>
  <p:tag name="KSO_WM_SCREEN_THEME_FLAG" val="Dlrq25wU2PGuGg5bbmjbDKnMYuESI+gmfv7HX7NHAW5qXUNZ+C1IyJzHn1yd72JP9UYnJ7LsyvVFqG36ZF/qsf+Cz60xC3Vv4oTAPe9RnJ0="/>
</p:tagLst>
</file>

<file path=ppt/tags/tag5.xml><?xml version="1.0" encoding="utf-8"?>
<p:tagLst xmlns:p="http://schemas.openxmlformats.org/presentationml/2006/main">
  <p:tag name="KSO_WM_UNIT_TABLE_BEAUTIFY" val="smartTable{60abd0b4-94b1-4c15-84ba-b78c683346b2}"/>
  <p:tag name="TABLE_ENDDRAG_ORIGIN_RECT" val="663*188"/>
  <p:tag name="TABLE_ENDDRAG_RECT" val="296*280*663*188"/>
  <p:tag name="KSO_WM_SCREEN_THEME_FLAG" val="Dlrq25wU2PGuGg5bbmjbDKnMYuESI+gmfv7HX7NHAW5qXUNZ+C1IyJzHn1yd72JP9UYnJ7LsyvVFqG36ZF/qsf+Cz60xC3Vv4oTAPe9RnJ0="/>
</p:tagLst>
</file>

<file path=ppt/tags/tag6.xml><?xml version="1.0" encoding="utf-8"?>
<p:tagLst xmlns:p="http://schemas.openxmlformats.org/presentationml/2006/main">
  <p:tag name="KSO_WM_UNIT_TABLE_BEAUTIFY" val="smartTable{5ad6f746-274a-40f6-80d1-4c6019f32c58}"/>
  <p:tag name="TABLE_ENDDRAG_ORIGIN_RECT" val="871*283"/>
  <p:tag name="TABLE_ENDDRAG_RECT" val="39*58*871*283"/>
  <p:tag name="KSO_WM_SCREEN_THEME_FLAG" val="Dlrq25wU2PGuGg5bbmjbDKnMYuESI+gmfv7HX7NHAW5qXUNZ+C1IyJzHn1yd72JP9UYnJ7LsyvVFqG36ZF/qsf+Cz60xC3Vv4oTAPe9RnJ0="/>
</p:tagLst>
</file>

<file path=ppt/tags/tag7.xml><?xml version="1.0" encoding="utf-8"?>
<p:tagLst xmlns:p="http://schemas.openxmlformats.org/presentationml/2006/main">
  <p:tag name="KSO_WM_UNIT_PLACING_PICTURE_USER_VIEWPORT" val="{&quot;height&quot;:4228.664566929134,&quot;width&quot;:3516.3181102362205}"/>
  <p:tag name="KSO_WM_SCREEN_THEME_FLAG" val="Dlrq25wU2PGuGg5bbmjbDKnMYuESI+gmfv7HX7NHAW5qXUNZ+C1IyJzHn1yd72JP9UYnJ7LsyvVFqG36ZF/qsf+Cz60xC3Vv4oTAPe9RnJ0="/>
</p:tagLst>
</file>

<file path=ppt/tags/tag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KnMYuESI+gmfv7HX7NHAW5qXUNZ+C1IyJzHn1yd72JP9UYnJ7LsyvVFqG36ZF/qsf+Cz60xC3Vv4oTAPe9RnJ0="/>
</p:tagLst>
</file>

<file path=ppt/tags/tag9.xml><?xml version="1.0" encoding="utf-8"?>
<p:tagLst xmlns:p="http://schemas.openxmlformats.org/presentationml/2006/main">
  <p:tag name="COMMONDATA" val="eyJoZGlkIjoiMWZhMjcyNDgxZTliNmE4MjM2ZDU2ZDIzMzNmZDU2NzUifQ=="/>
  <p:tag name="KSO_WM_SCREEN_THEME_FLAG" val="Dlrq25wU2PGuGg5bbmjbDKnMYuESI+gmfv7HX7NHAW5qXUNZ+C1IyJzHn1yd72JP9UYnJ7LsyvVFqG36ZF/qsf+Cz60xC3Vv4oTAPe9RnJ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2117</Words>
  <PresentationFormat>宽屏</PresentationFormat>
  <Paragraphs>142</Paragraphs>
  <Slides>19</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19</vt:i4>
      </vt:variant>
    </vt:vector>
  </HeadingPairs>
  <TitlesOfParts>
    <vt:vector size="43" baseType="lpstr">
      <vt:lpstr>Arial</vt:lpstr>
      <vt:lpstr>宋体</vt:lpstr>
      <vt:lpstr>Wingdings</vt:lpstr>
      <vt:lpstr>Arial Unicode MS</vt:lpstr>
      <vt:lpstr>Calibri</vt:lpstr>
      <vt:lpstr>微软雅黑</vt:lpstr>
      <vt:lpstr>汉仪书魂体简</vt:lpstr>
      <vt:lpstr>汉仪尚巍手书简</vt:lpstr>
      <vt:lpstr>汉仪颜楷简</vt:lpstr>
      <vt:lpstr>等线</vt:lpstr>
      <vt:lpstr>方正清刻本悦宋简体</vt:lpstr>
      <vt:lpstr>汉仪南宫体简</vt:lpstr>
      <vt:lpstr>楷体_GB2312</vt:lpstr>
      <vt:lpstr>新宋体</vt:lpstr>
      <vt:lpstr>Times New Roman</vt:lpstr>
      <vt:lpstr>华文楷体</vt:lpstr>
      <vt:lpstr>华文中宋</vt:lpstr>
      <vt:lpstr>仿宋</vt:lpstr>
      <vt:lpstr>汉仪北魏写经W</vt:lpstr>
      <vt:lpstr>Comic Sans MS</vt:lpstr>
      <vt:lpstr>楷体</vt:lpstr>
      <vt:lpstr>Arial</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2022-07-06T03:44:00Z</dcterms:created>
  <dcterms:modified xsi:type="dcterms:W3CDTF">2022-07-06T05:16:36Z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5107874AAC414E32A818E39B299F92EA</vt:lpwstr>
  </property>
  <property fmtid="{D5CDD505-2E9C-101B-9397-08002B2CF9AE}" pid="3" name="KSOProductBuildVer">
    <vt:lpwstr>2052-11.1.0.11691</vt:lpwstr>
  </property>
</Properties>
</file>