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948" r:id="rId2"/>
    <p:sldId id="949" r:id="rId3"/>
    <p:sldId id="950" r:id="rId4"/>
    <p:sldId id="951" r:id="rId5"/>
    <p:sldId id="952" r:id="rId6"/>
    <p:sldId id="953" r:id="rId7"/>
    <p:sldId id="954" r:id="rId8"/>
    <p:sldId id="955" r:id="rId9"/>
    <p:sldId id="902" r:id="rId10"/>
    <p:sldId id="901" r:id="rId11"/>
    <p:sldId id="585" r:id="rId12"/>
    <p:sldId id="586" r:id="rId13"/>
    <p:sldId id="589" r:id="rId14"/>
    <p:sldId id="590" r:id="rId15"/>
    <p:sldId id="956" r:id="rId16"/>
    <p:sldId id="957" r:id="rId17"/>
    <p:sldId id="958" r:id="rId18"/>
    <p:sldId id="959" r:id="rId19"/>
    <p:sldId id="914" r:id="rId20"/>
    <p:sldId id="960" r:id="rId21"/>
    <p:sldId id="961" r:id="rId22"/>
    <p:sldId id="962" r:id="rId23"/>
    <p:sldId id="963" r:id="rId24"/>
    <p:sldId id="927" r:id="rId25"/>
    <p:sldId id="919" r:id="rId26"/>
    <p:sldId id="965" r:id="rId27"/>
    <p:sldId id="966" r:id="rId28"/>
    <p:sldId id="938" r:id="rId29"/>
    <p:sldId id="967" r:id="rId30"/>
    <p:sldId id="990" r:id="rId31"/>
    <p:sldId id="968" r:id="rId32"/>
    <p:sldId id="969" r:id="rId33"/>
    <p:sldId id="942" r:id="rId34"/>
    <p:sldId id="970" r:id="rId35"/>
    <p:sldId id="971" r:id="rId36"/>
    <p:sldId id="972" r:id="rId37"/>
    <p:sldId id="973" r:id="rId38"/>
    <p:sldId id="977" r:id="rId39"/>
    <p:sldId id="985" r:id="rId40"/>
    <p:sldId id="3263" r:id="rId41"/>
    <p:sldId id="974" r:id="rId42"/>
    <p:sldId id="975" r:id="rId43"/>
    <p:sldId id="976" r:id="rId44"/>
    <p:sldId id="978" r:id="rId45"/>
    <p:sldId id="290" r:id="rId46"/>
    <p:sldId id="291" r:id="rId47"/>
    <p:sldId id="292" r:id="rId48"/>
    <p:sldId id="3090" r:id="rId49"/>
    <p:sldId id="3091" r:id="rId50"/>
    <p:sldId id="3092" r:id="rId51"/>
    <p:sldId id="293" r:id="rId52"/>
    <p:sldId id="3089" r:id="rId53"/>
    <p:sldId id="1814" r:id="rId54"/>
    <p:sldId id="1811" r:id="rId55"/>
    <p:sldId id="3268" r:id="rId56"/>
    <p:sldId id="3127" r:id="rId57"/>
    <p:sldId id="3240" r:id="rId58"/>
    <p:sldId id="3239" r:id="rId59"/>
    <p:sldId id="3237" r:id="rId60"/>
    <p:sldId id="979" r:id="rId61"/>
    <p:sldId id="980" r:id="rId62"/>
    <p:sldId id="981" r:id="rId63"/>
    <p:sldId id="982" r:id="rId64"/>
    <p:sldId id="983" r:id="rId65"/>
    <p:sldId id="984" r:id="rId66"/>
    <p:sldId id="3146" r:id="rId67"/>
    <p:sldId id="3147" r:id="rId68"/>
    <p:sldId id="3148" r:id="rId69"/>
    <p:sldId id="3141" r:id="rId70"/>
    <p:sldId id="3142" r:id="rId71"/>
    <p:sldId id="3143" r:id="rId72"/>
    <p:sldId id="3267" r:id="rId73"/>
    <p:sldId id="3264" r:id="rId74"/>
    <p:sldId id="3265" r:id="rId75"/>
    <p:sldId id="3144" r:id="rId76"/>
    <p:sldId id="3145" r:id="rId77"/>
    <p:sldId id="3149" r:id="rId78"/>
    <p:sldId id="3150" r:id="rId79"/>
    <p:sldId id="3151" r:id="rId80"/>
    <p:sldId id="3154" r:id="rId81"/>
    <p:sldId id="3261" r:id="rId82"/>
    <p:sldId id="261" r:id="rId83"/>
    <p:sldId id="266" r:id="rId84"/>
    <p:sldId id="278" r:id="rId85"/>
    <p:sldId id="3262" r:id="rId86"/>
    <p:sldId id="992" r:id="rId87"/>
    <p:sldId id="988" r:id="rId88"/>
    <p:sldId id="3269" r:id="rId89"/>
    <p:sldId id="3270" r:id="rId90"/>
  </p:sldIdLst>
  <p:sldSz cx="12192000" cy="6858000"/>
  <p:notesSz cx="6858000" cy="9144000"/>
  <p:custDataLst>
    <p:tags r:id="rId9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in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0FE"/>
    <a:srgbClr val="E5DBCF"/>
    <a:srgbClr val="E0D1BE"/>
    <a:srgbClr val="F7F8FC"/>
    <a:srgbClr val="F7FAFD"/>
    <a:srgbClr val="B7DDFF"/>
    <a:srgbClr val="304D8E"/>
    <a:srgbClr val="6EBAFF"/>
    <a:srgbClr val="4BA9FF"/>
    <a:srgbClr val="69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57" autoAdjust="0"/>
    <p:restoredTop sz="94665" autoAdjust="0"/>
  </p:normalViewPr>
  <p:slideViewPr>
    <p:cSldViewPr snapToGrid="0">
      <p:cViewPr varScale="1">
        <p:scale>
          <a:sx n="60" d="100"/>
          <a:sy n="60" d="100"/>
        </p:scale>
        <p:origin x="72" y="300"/>
      </p:cViewPr>
      <p:guideLst>
        <p:guide orient="horz" pos="2001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85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tags" Target="tags/tag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2022-10-16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4309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682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5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241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3011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012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84225" indent="-301625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206500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91005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173605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6308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30880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5452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40024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fld id="{A8B58AC3-B15A-497A-BFA3-A2BD0FEED6F9}" type="slidenum">
              <a:rPr lang="zh-CN" altLang="en-US" sz="1300" smtClean="0"/>
              <a:t>53</a:t>
            </a:fld>
            <a:endParaRPr lang="zh-CN" altLang="en-US" sz="1300"/>
          </a:p>
        </p:txBody>
      </p:sp>
    </p:spTree>
    <p:extLst>
      <p:ext uri="{BB962C8B-B14F-4D97-AF65-F5344CB8AC3E}">
        <p14:creationId xmlns:p14="http://schemas.microsoft.com/office/powerpoint/2010/main" val="4149640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505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84225" indent="-301625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206500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91005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173605" indent="-2413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6308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30880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5452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4002405" indent="-2413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fld id="{AAA8F820-E620-49B2-8202-620B9486111E}" type="slidenum">
              <a:rPr lang="zh-CN" altLang="en-US" sz="1300" smtClean="0"/>
              <a:t>54</a:t>
            </a:fld>
            <a:endParaRPr lang="zh-CN" altLang="en-US" sz="1300"/>
          </a:p>
        </p:txBody>
      </p:sp>
    </p:spTree>
    <p:extLst>
      <p:ext uri="{BB962C8B-B14F-4D97-AF65-F5344CB8AC3E}">
        <p14:creationId xmlns:p14="http://schemas.microsoft.com/office/powerpoint/2010/main" val="2262664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29379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29380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C63657DE-B5EA-4007-803F-498AF0686051}" type="slidenum">
              <a:rPr lang="zh-CN" altLang="en-US" smtClean="0">
                <a:latin typeface="Calibri" panose="020F0502020204030204" pitchFamily="34" charset="0"/>
              </a:rPr>
              <a:t>84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16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31427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1428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20D9FF41-7F82-4BE3-929B-8069D288B660}" type="slidenum">
              <a:rPr lang="zh-CN" altLang="en-US" smtClean="0">
                <a:latin typeface="Calibri" panose="020F0502020204030204" pitchFamily="34" charset="0"/>
              </a:rPr>
              <a:t>85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19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9027BF-4B40-479A-8EA5-CDCF9E010A6A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4B7E3-94D6-47C3-8D1C-AF6D630AF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9027BF-4B40-479A-8EA5-CDCF9E010A6A}" type="datetimeFigureOut">
              <a:rPr lang="zh-CN" altLang="en-US" smtClean="0"/>
              <a:t>2022-10-16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E4B7E3-94D6-47C3-8D1C-AF6D630AF3D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2022-10-16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 txBox="1"/>
          <p:nvPr userDrawn="1"/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fontAlgn="auto">
              <a:lnSpc>
                <a:spcPct val="100000"/>
              </a:lnSpc>
              <a:spcBef>
                <a:spcPct val="0"/>
              </a:spcBef>
              <a:buNone/>
              <a:defRPr sz="2800" b="1" u="none" strike="noStrike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五边形 2"/>
          <p:cNvSpPr/>
          <p:nvPr userDrawn="1"/>
        </p:nvSpPr>
        <p:spPr>
          <a:xfrm>
            <a:off x="0" y="215976"/>
            <a:ext cx="2339340" cy="461665"/>
          </a:xfrm>
          <a:prstGeom prst="homePlate">
            <a:avLst>
              <a:gd name="adj" fmla="val 0"/>
            </a:avLst>
          </a:prstGeom>
          <a:gradFill>
            <a:gsLst>
              <a:gs pos="0">
                <a:srgbClr val="3F70FD"/>
              </a:gs>
              <a:gs pos="100000">
                <a:srgbClr val="6EBAFF"/>
              </a:gs>
            </a:gsLst>
            <a:lin ang="21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 userDrawn="1"/>
        </p:nvSpPr>
        <p:spPr>
          <a:xfrm>
            <a:off x="53409" y="277531"/>
            <a:ext cx="2501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algn="l" defTabSz="914400" rtl="0" eaLnBrk="0" fontAlgn="base" latin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sym typeface="+mn-ea"/>
              </a:rPr>
              <a:t>博物馆助力课堂活起来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rgbClr val="5490FE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7a-1-2&amp;eventId=7a-1-2_720_BanPoYiZhiBoWuGuan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7a-1-2&amp;eventId=7a-1-2_720_HeMuDuYiZhiBoWuGuan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8a-4-14&amp;eventId=8a-4-14_720_ZhongGongYiDaHuiZhi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hyperlink" Target="ydlsjs://course/?sourceType=ArtPicture&amp;courseId=8a-2-5&amp;eventId=8a-2-5_ArtPicture_ShiJuTu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7a-1-1&amp;eventId=7a-1-1_720_zhoukoudian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51.png"/><Relationship Id="rId5" Type="http://schemas.openxmlformats.org/officeDocument/2006/relationships/hyperlink" Target="ydlsjs://course/?sourceType=Panorama&amp;courseId=7a-1-1&amp;eventId=7a-1-1_720_zhoukoudian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6.jpeg"/><Relationship Id="rId9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Model&amp;courseId=7a-1-2&amp;eventId=7a-1-2_Model_PotteryBasin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ydlsjs://course/?sourceType=Model&amp;courseId=7a-2-5&amp;eventId=7a-2-5_Model_OracleBoneInscriptions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tags" Target="../tags/tag8.xml"/><Relationship Id="rId7" Type="http://schemas.openxmlformats.org/officeDocument/2006/relationships/image" Target="../media/image59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2.png"/><Relationship Id="rId5" Type="http://schemas.openxmlformats.org/officeDocument/2006/relationships/slideLayout" Target="../slideLayouts/slideLayout7.xml"/><Relationship Id="rId10" Type="http://schemas.openxmlformats.org/officeDocument/2006/relationships/hyperlink" Target="ydlsjs://course/?sourceType=ArtPicture&amp;courseId=7b-2-9&amp;eventId=7b-2-9_ArtPicture_QingMingShangHeTu" TargetMode="External"/><Relationship Id="rId4" Type="http://schemas.openxmlformats.org/officeDocument/2006/relationships/tags" Target="../tags/tag9.xml"/><Relationship Id="rId9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jpe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7a-1-1&amp;eventId=7a-1-1_720_zhoukoudian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ydlsjs://course/?sourceType=Panorama&amp;courseId=7a-1-1&amp;eventId=7a-1-1_720_zhoukoudian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7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2223" y="0"/>
            <a:ext cx="12192000" cy="6858000"/>
          </a:xfrm>
          <a:prstGeom prst="rect">
            <a:avLst/>
          </a:prstGeom>
          <a:gradFill>
            <a:gsLst>
              <a:gs pos="3000">
                <a:srgbClr val="315BFD">
                  <a:alpha val="67000"/>
                </a:srgbClr>
              </a:gs>
              <a:gs pos="60000">
                <a:srgbClr val="5C77FC">
                  <a:alpha val="73000"/>
                </a:srgbClr>
              </a:gs>
              <a:gs pos="100000">
                <a:srgbClr val="6EBBFF">
                  <a:alpha val="52000"/>
                </a:srgb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562580" y="3729358"/>
            <a:ext cx="7062395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78A7E1">
                    <a:alpha val="0"/>
                  </a:srgbClr>
                </a:gs>
                <a:gs pos="48000">
                  <a:schemeClr val="bg1"/>
                </a:gs>
                <a:gs pos="100000">
                  <a:srgbClr val="78A7E1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5"/>
          <p:cNvSpPr txBox="1"/>
          <p:nvPr/>
        </p:nvSpPr>
        <p:spPr>
          <a:xfrm>
            <a:off x="2778950" y="4010655"/>
            <a:ext cx="6949249" cy="59378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EFF7FF"/>
              </a:gs>
              <a:gs pos="100000">
                <a:srgbClr val="B8DAFE"/>
              </a:gs>
            </a:gsLst>
            <a:lin ang="10200000" scaled="0"/>
          </a:gradFill>
          <a:ln>
            <a:solidFill>
              <a:schemeClr val="bg1"/>
            </a:solidFill>
          </a:ln>
          <a:effectLst/>
        </p:spPr>
        <p:txBody>
          <a:bodyPr wrap="square" rtlCol="0" anchor="ctr">
            <a:no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 spc="300" dirty="0">
                <a:solidFill>
                  <a:srgbClr val="304D8E"/>
                </a:solidFill>
                <a:latin typeface="微软雅黑" panose="020B0503020204020204" pitchFamily="34" charset="-122"/>
                <a:sym typeface="+mn-ea"/>
              </a:rPr>
              <a:t>博物馆资源助力历史课堂活起来</a:t>
            </a:r>
            <a:endParaRPr lang="en-US" altLang="zh-CN" sz="3200" spc="300" dirty="0">
              <a:solidFill>
                <a:srgbClr val="304D8E"/>
              </a:solidFill>
              <a:latin typeface="微软雅黑" panose="020B0503020204020204" pitchFamily="3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 rot="16200000">
            <a:off x="1690625" y="5237157"/>
            <a:ext cx="211522" cy="3592771"/>
            <a:chOff x="12441381" y="1864006"/>
            <a:chExt cx="609601" cy="3592771"/>
          </a:xfrm>
        </p:grpSpPr>
        <p:sp>
          <p:nvSpPr>
            <p:cNvPr id="15" name="矩形 14"/>
            <p:cNvSpPr/>
            <p:nvPr/>
          </p:nvSpPr>
          <p:spPr>
            <a:xfrm>
              <a:off x="12441382" y="2392579"/>
              <a:ext cx="609600" cy="387927"/>
            </a:xfrm>
            <a:prstGeom prst="rect">
              <a:avLst/>
            </a:prstGeom>
            <a:solidFill>
              <a:srgbClr val="5C7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2441382" y="3449725"/>
              <a:ext cx="609600" cy="387927"/>
            </a:xfrm>
            <a:prstGeom prst="rect">
              <a:avLst/>
            </a:prstGeom>
            <a:solidFill>
              <a:srgbClr val="7BA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441382" y="3978298"/>
              <a:ext cx="609600" cy="387927"/>
            </a:xfrm>
            <a:prstGeom prst="rect">
              <a:avLst/>
            </a:prstGeom>
            <a:solidFill>
              <a:srgbClr val="6EB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441382" y="2921152"/>
              <a:ext cx="609600" cy="387927"/>
            </a:xfrm>
            <a:prstGeom prst="rect">
              <a:avLst/>
            </a:pr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2441382" y="1864006"/>
              <a:ext cx="609600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441382" y="4506873"/>
              <a:ext cx="609600" cy="3879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2441381" y="5068850"/>
              <a:ext cx="609600" cy="387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528573" y="2462850"/>
            <a:ext cx="11341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zh-CN" altLang="en-US" sz="6600" b="1" spc="700" dirty="0"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sym typeface="+mn-ea"/>
              </a:rPr>
              <a:t>打造</a:t>
            </a:r>
            <a:r>
              <a:rPr lang="zh-CN" altLang="en-US" sz="6600" b="1" spc="7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sym typeface="+mn-ea"/>
              </a:rPr>
              <a:t>未来课堂新生态</a:t>
            </a:r>
            <a:endParaRPr lang="zh-CN" altLang="en-US" sz="8000" spc="700" dirty="0">
              <a:solidFill>
                <a:srgbClr val="0070C0"/>
              </a:solidFill>
              <a:effectLst/>
              <a:uFillTx/>
              <a:latin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58166" y="1271368"/>
            <a:ext cx="2329071" cy="321370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88597" y="3128827"/>
            <a:ext cx="2329071" cy="314076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622232" y="4459672"/>
            <a:ext cx="8070273" cy="1809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创设历史情境有多种方式，如通过展示历史文献、历史影像，参观</a:t>
            </a:r>
            <a:r>
              <a:rPr lang="zh-CN" altLang="en-US" b="1" dirty="0">
                <a:solidFill>
                  <a:srgbClr val="4BA9FF"/>
                </a:solidFill>
              </a:rPr>
              <a:t>历史遗址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rgbClr val="4BA9FF"/>
                </a:solidFill>
              </a:rPr>
              <a:t>历史博物馆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rgbClr val="4BA9FF"/>
                </a:solidFill>
              </a:rPr>
              <a:t>纪念馆</a:t>
            </a:r>
            <a:r>
              <a:rPr lang="zh-CN" altLang="en-US" dirty="0"/>
              <a:t>等再现历史情境；通过当前国内外发生的事件回溯历史的源头，即从现实情境中探寻历史问题。</a:t>
            </a:r>
            <a:endParaRPr lang="en-US" altLang="zh-CN" dirty="0"/>
          </a:p>
          <a:p>
            <a:pPr algn="r"/>
            <a:r>
              <a:rPr lang="en-US" altLang="zh-CN" dirty="0"/>
              <a:t>——《</a:t>
            </a:r>
            <a:r>
              <a:rPr lang="zh-CN" altLang="en-US" dirty="0"/>
              <a:t>义务教育历史课程标准</a:t>
            </a:r>
            <a:r>
              <a:rPr lang="en-US" altLang="zh-CN" dirty="0"/>
              <a:t>》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年版）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22233" y="1153352"/>
            <a:ext cx="8070274" cy="31302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校外地理课程资源丰富多样，学校所在地区的各种自然和人文地理事物，都是学校地理课程资源库的重要组成部分，包括青少年活动中心、图书馆、科技馆、气象台、地震局、天文馆、</a:t>
            </a:r>
            <a:r>
              <a:rPr lang="zh-CN" altLang="en-US" b="1" dirty="0">
                <a:solidFill>
                  <a:srgbClr val="4BA9FF"/>
                </a:solidFill>
              </a:rPr>
              <a:t>博物馆</a:t>
            </a:r>
            <a:r>
              <a:rPr lang="zh-CN" altLang="en-US" dirty="0"/>
              <a:t>、展览馆和主题公园，科研单位、大专院校和政府部门，广播、电视、报刊等信息媒体，区域自然景观和人文景观，等等。</a:t>
            </a:r>
            <a:endParaRPr lang="en-US" altLang="zh-CN" dirty="0"/>
          </a:p>
          <a:p>
            <a:pPr algn="r"/>
            <a:r>
              <a:rPr lang="en-US" altLang="zh-CN" dirty="0"/>
              <a:t>——《</a:t>
            </a:r>
            <a:r>
              <a:rPr lang="zh-CN" altLang="en-US" dirty="0"/>
              <a:t>义务教育地理课程标准</a:t>
            </a:r>
            <a:r>
              <a:rPr lang="en-US" altLang="zh-CN" dirty="0"/>
              <a:t>》</a:t>
            </a:r>
            <a:r>
              <a:rPr lang="zh-CN" altLang="en-US" dirty="0"/>
              <a:t>（</a:t>
            </a:r>
            <a:r>
              <a:rPr lang="en-US" altLang="zh-CN" dirty="0"/>
              <a:t>2022</a:t>
            </a:r>
            <a:r>
              <a:rPr lang="zh-CN" altLang="en-US" dirty="0"/>
              <a:t>年版）</a:t>
            </a:r>
            <a:endParaRPr lang="en-US" altLang="zh-CN" dirty="0"/>
          </a:p>
          <a:p>
            <a:endParaRPr lang="zh-CN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6792" y="1405316"/>
            <a:ext cx="9972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0" i="0" dirty="0">
                <a:solidFill>
                  <a:srgbClr val="323232"/>
                </a:soli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你知道成都有多少座博物馆吗？</a:t>
            </a:r>
            <a:endParaRPr lang="zh-CN" altLang="en-US" sz="4800" dirty="0"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9275" y="3119450"/>
            <a:ext cx="3800367" cy="285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7743"/>
            <a:ext cx="3852725" cy="28019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725" y="3126043"/>
            <a:ext cx="4486552" cy="284368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6792" y="1405316"/>
            <a:ext cx="9972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0" i="0" dirty="0">
                <a:solidFill>
                  <a:srgbClr val="323232"/>
                </a:soli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你知道成都有多少座博物馆吗？</a:t>
            </a:r>
            <a:endParaRPr lang="zh-CN" altLang="en-US" sz="4800" dirty="0"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89606" y="2515868"/>
            <a:ext cx="88382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截至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2022</a:t>
            </a:r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年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5</a:t>
            </a:r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月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en-US" altLang="zh-CN" sz="60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169</a:t>
            </a:r>
            <a:r>
              <a:rPr lang="zh-CN" altLang="en-US" sz="60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家</a:t>
            </a:r>
            <a:endParaRPr lang="en-US" altLang="zh-CN" sz="6000" dirty="0">
              <a:solidFill>
                <a:srgbClr val="FF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平均</a:t>
            </a:r>
            <a:r>
              <a:rPr lang="zh-CN" altLang="en-US" sz="44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每</a:t>
            </a:r>
            <a:r>
              <a:rPr lang="en-US" altLang="zh-CN" sz="44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12.4</a:t>
            </a:r>
            <a:r>
              <a:rPr lang="zh-CN" altLang="en-US" sz="44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万</a:t>
            </a:r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人拥有一座博物馆</a:t>
            </a:r>
            <a:endParaRPr lang="en-US" altLang="zh-CN" sz="44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总量居</a:t>
            </a:r>
            <a:r>
              <a:rPr lang="zh-CN" altLang="en-US" sz="44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全国第二</a:t>
            </a:r>
            <a:endParaRPr lang="en-US" altLang="zh-CN" sz="4400" dirty="0">
              <a:solidFill>
                <a:srgbClr val="FF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44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非国有博物馆数量</a:t>
            </a:r>
            <a:r>
              <a:rPr lang="zh-CN" altLang="en-US" sz="44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全国第一</a:t>
            </a:r>
            <a:endParaRPr lang="zh-CN" altLang="en-US" sz="6000" dirty="0">
              <a:solidFill>
                <a:srgbClr val="FF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6792" y="1405316"/>
            <a:ext cx="9972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0" i="0" dirty="0">
                <a:solidFill>
                  <a:srgbClr val="323232"/>
                </a:soli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你知道成都有多少座博物馆吗？</a:t>
            </a:r>
            <a:endParaRPr lang="zh-CN" altLang="en-US" sz="4800" dirty="0"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41417" y="2365646"/>
            <a:ext cx="95750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“十四五”末（</a:t>
            </a:r>
            <a:r>
              <a:rPr lang="en-US" altLang="zh-CN" sz="36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2025</a:t>
            </a:r>
            <a:r>
              <a:rPr lang="zh-CN" altLang="en-US" sz="36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年</a:t>
            </a:r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）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en-US" altLang="zh-CN" sz="60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320</a:t>
            </a:r>
            <a:r>
              <a:rPr lang="zh-CN" altLang="en-US" sz="60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家</a:t>
            </a:r>
            <a:r>
              <a:rPr lang="en-US" altLang="zh-CN" sz="60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+</a:t>
            </a:r>
          </a:p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平均</a:t>
            </a:r>
            <a:r>
              <a:rPr lang="zh-CN" altLang="en-US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每</a:t>
            </a:r>
            <a:r>
              <a:rPr lang="en-US" altLang="zh-CN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8</a:t>
            </a:r>
            <a:r>
              <a:rPr lang="zh-CN" altLang="en-US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万人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拥有一座博物馆</a:t>
            </a:r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乡史村史和社区博物馆达到</a:t>
            </a:r>
            <a:r>
              <a:rPr lang="en-US" altLang="zh-CN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100</a:t>
            </a:r>
            <a:r>
              <a:rPr lang="zh-CN" altLang="en-US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座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以上</a:t>
            </a:r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各区（县）均拥有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座以上功能完备的中心博物馆</a:t>
            </a:r>
            <a:endParaRPr lang="en-US" altLang="zh-CN" sz="3200" dirty="0">
              <a:solidFill>
                <a:schemeClr val="accent1">
                  <a:lumMod val="75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pPr algn="ctr"/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年接待量达到</a:t>
            </a:r>
            <a:r>
              <a:rPr lang="en-US" altLang="zh-CN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4000</a:t>
            </a:r>
            <a:r>
              <a:rPr lang="zh-CN" altLang="en-US" sz="3200" dirty="0">
                <a:solidFill>
                  <a:srgbClr val="FF0000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万人次</a:t>
            </a:r>
            <a:r>
              <a:rPr lang="zh-CN" altLang="en-US" sz="32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以上。</a:t>
            </a:r>
            <a:endParaRPr lang="zh-CN" altLang="en-US" sz="4400" dirty="0">
              <a:solidFill>
                <a:srgbClr val="FF0000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42108" y="1453040"/>
            <a:ext cx="11201400" cy="1569660"/>
          </a:xfrm>
          <a:prstGeom prst="rect">
            <a:avLst/>
          </a:prstGeom>
          <a:solidFill>
            <a:srgbClr val="C00000"/>
          </a:solidFill>
        </p:spPr>
        <p:txBody>
          <a:bodyPr wrap="square" anchor="ctr">
            <a:spAutoFit/>
          </a:bodyPr>
          <a:lstStyle/>
          <a:p>
            <a:r>
              <a:rPr lang="en-US" altLang="zh-CN" sz="200" dirty="0">
                <a:solidFill>
                  <a:schemeClr val="accent4">
                    <a:lumMod val="60000"/>
                    <a:lumOff val="40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1</a:t>
            </a:r>
            <a:r>
              <a:rPr lang="zh-CN" altLang="en-US" sz="48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“一个博物院，就是一所大学校。”</a:t>
            </a:r>
            <a:endParaRPr lang="en-US" altLang="zh-CN" sz="4800" dirty="0">
              <a:solidFill>
                <a:schemeClr val="accent4">
                  <a:lumMod val="60000"/>
                  <a:lumOff val="40000"/>
                </a:schemeClr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r>
              <a:rPr lang="en-US" altLang="zh-CN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                        ——</a:t>
            </a:r>
            <a:r>
              <a:rPr lang="zh-CN" altLang="en-US" sz="4800" dirty="0">
                <a:solidFill>
                  <a:schemeClr val="accent4">
                    <a:lumMod val="60000"/>
                    <a:lumOff val="40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习近平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791635" y="4044677"/>
            <a:ext cx="8838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accent1">
                    <a:lumMod val="75000"/>
                  </a:schemeClr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    对于一座城市而言，博物馆是保存人类创造力，与历史记忆的宝库，透过博物馆，我们可以“一眼千年”，感受悠长文脉经久不衰的魅力。博物馆可以将我们的城市、我们的世界变得更美好。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26504" y="952500"/>
            <a:ext cx="6565900" cy="5207000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953642" y="1932062"/>
            <a:ext cx="3501758" cy="32478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/>
              <a:t>因为我的家里没有电视，所以孩子对</a:t>
            </a:r>
            <a:r>
              <a:rPr lang="zh-CN" altLang="en-US" sz="2800" b="1" dirty="0">
                <a:solidFill>
                  <a:srgbClr val="4BA9FF"/>
                </a:solidFill>
              </a:rPr>
              <a:t>图像</a:t>
            </a:r>
            <a:r>
              <a:rPr lang="zh-CN" altLang="en-US" sz="2800" dirty="0"/>
              <a:t>会非常感兴趣，而博物馆的一幅幅画面对他来讲，就是天堂。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26504" y="952500"/>
            <a:ext cx="6565900" cy="5207000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953642" y="1932062"/>
            <a:ext cx="3501758" cy="32478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800" dirty="0"/>
              <a:t>我们对过去的认识就是出于图像。</a:t>
            </a:r>
            <a:r>
              <a:rPr lang="zh-CN" altLang="en-US" sz="2800" b="1" dirty="0">
                <a:solidFill>
                  <a:srgbClr val="4BA9FF"/>
                </a:solidFill>
              </a:rPr>
              <a:t>图像</a:t>
            </a:r>
            <a:r>
              <a:rPr lang="zh-CN" altLang="en-US" sz="2800" dirty="0"/>
              <a:t>的载体是各种符号，包括图画、文字、语言、青铜器等文物作品等。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25333">
            <a:off x="619599" y="897942"/>
            <a:ext cx="5655914" cy="565591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190928" y="961302"/>
            <a:ext cx="5414466" cy="5309529"/>
            <a:chOff x="6190928" y="961302"/>
            <a:chExt cx="5414466" cy="5309529"/>
          </a:xfrm>
        </p:grpSpPr>
        <p:sp>
          <p:nvSpPr>
            <p:cNvPr id="6" name="矩形 5"/>
            <p:cNvSpPr/>
            <p:nvPr/>
          </p:nvSpPr>
          <p:spPr>
            <a:xfrm>
              <a:off x="6190928" y="961302"/>
              <a:ext cx="5414466" cy="5309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293733" y="1011637"/>
              <a:ext cx="4996568" cy="5208859"/>
            </a:xfrm>
            <a:prstGeom prst="rect">
              <a:avLst/>
            </a:prstGeom>
            <a:solidFill>
              <a:schemeClr val="bg1"/>
            </a:solidFill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26504" y="952500"/>
            <a:ext cx="6565900" cy="5207000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7953642" y="2289809"/>
            <a:ext cx="3501758" cy="22783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800" dirty="0"/>
              <a:t>多带学生去看各种展览，让学生养成去博物馆的习惯，这会让学生一生受益。</a:t>
            </a:r>
            <a:endParaRPr lang="en-US" altLang="zh-C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1"/>
          <p:cNvSpPr>
            <a:spLocks noGrp="1"/>
          </p:cNvSpPr>
          <p:nvPr/>
        </p:nvSpPr>
        <p:spPr>
          <a:xfrm>
            <a:off x="2347595" y="2559368"/>
            <a:ext cx="5149850" cy="310705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zh-CN" altLang="en-US" sz="480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教育是</a:t>
            </a:r>
          </a:p>
          <a:p>
            <a:pPr algn="l">
              <a:lnSpc>
                <a:spcPct val="110000"/>
              </a:lnSpc>
            </a:pPr>
            <a:r>
              <a:rPr lang="zh-CN" altLang="en-US" sz="480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发现与唤醒</a:t>
            </a:r>
          </a:p>
        </p:txBody>
      </p:sp>
      <p:pic>
        <p:nvPicPr>
          <p:cNvPr id="5" name="图片 4" descr="TanYangShenNiao02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792720" y="-340042"/>
            <a:ext cx="7995285" cy="7995285"/>
          </a:xfrm>
          <a:prstGeom prst="rect">
            <a:avLst/>
          </a:prstGeom>
          <a:effectLst/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教育信息化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0" y="1966954"/>
            <a:ext cx="12210038" cy="3926855"/>
            <a:chOff x="0" y="3558088"/>
            <a:chExt cx="10268586" cy="330246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38700" y="3558088"/>
              <a:ext cx="5129886" cy="3302467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57150">
              <a:noFill/>
            </a:ln>
            <a:effectLst/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3558088"/>
              <a:ext cx="5138700" cy="3299912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 w="57150">
              <a:noFill/>
            </a:ln>
            <a:effectLst/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36653" y="1130299"/>
            <a:ext cx="11204418" cy="5176357"/>
            <a:chOff x="0" y="901699"/>
            <a:chExt cx="11699234" cy="540495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01699"/>
              <a:ext cx="3833209" cy="5399390"/>
            </a:xfrm>
            <a:prstGeom prst="rect">
              <a:avLst/>
            </a:prstGeom>
            <a:ln w="38100">
              <a:noFill/>
            </a:ln>
            <a:effectLst>
              <a:outerShdw blurRad="114300" dist="381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4079004" y="901699"/>
              <a:ext cx="3805681" cy="5384801"/>
            </a:xfrm>
            <a:prstGeom prst="rect">
              <a:avLst/>
            </a:prstGeom>
            <a:ln w="38100">
              <a:noFill/>
            </a:ln>
            <a:effectLst>
              <a:outerShdw blurRad="114300" dist="381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8130482" y="901700"/>
              <a:ext cx="3568752" cy="5404957"/>
            </a:xfrm>
            <a:prstGeom prst="rect">
              <a:avLst/>
            </a:prstGeom>
            <a:ln w="38100">
              <a:noFill/>
            </a:ln>
            <a:effectLst>
              <a:outerShdw blurRad="114300" dist="38100" dir="2700000" algn="tl" rotWithShape="0">
                <a:prstClr val="black">
                  <a:alpha val="30000"/>
                </a:prstClr>
              </a:outerShdw>
            </a:effectLst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418267" y="1130299"/>
            <a:ext cx="3421065" cy="517102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049861" y="1124849"/>
            <a:ext cx="3671084" cy="5196321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53" y="1135632"/>
            <a:ext cx="3671084" cy="517102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11" y="717325"/>
            <a:ext cx="10631579" cy="542335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4852" y="6257187"/>
            <a:ext cx="10902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304D8E"/>
                </a:solidFill>
                <a:latin typeface="微软雅黑" panose="020B0503020204020204" pitchFamily="34" charset="-122"/>
              </a:rPr>
              <a:t>本表借鉴自</a:t>
            </a:r>
            <a:r>
              <a:rPr lang="en-US" altLang="zh-CN" dirty="0">
                <a:solidFill>
                  <a:srgbClr val="304D8E"/>
                </a:solidFill>
                <a:latin typeface="微软雅黑" panose="020B0503020204020204" pitchFamily="34" charset="-122"/>
              </a:rPr>
              <a:t>《</a:t>
            </a:r>
            <a:r>
              <a:rPr lang="zh-CN" altLang="en-US" dirty="0">
                <a:solidFill>
                  <a:srgbClr val="304D8E"/>
                </a:solidFill>
                <a:latin typeface="微软雅黑" panose="020B0503020204020204" pitchFamily="34" charset="-122"/>
              </a:rPr>
              <a:t>场馆中亲子互动行为观察研究及促进策略</a:t>
            </a:r>
            <a:r>
              <a:rPr lang="en-US" altLang="zh-CN" dirty="0">
                <a:solidFill>
                  <a:srgbClr val="304D8E"/>
                </a:solidFill>
                <a:latin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rgbClr val="304D8E"/>
                </a:solidFill>
                <a:latin typeface="微软雅黑" panose="020B0503020204020204" pitchFamily="34" charset="-122"/>
              </a:rPr>
              <a:t>以上海科技馆为例</a:t>
            </a:r>
            <a:r>
              <a:rPr lang="en-US" altLang="zh-CN" dirty="0">
                <a:solidFill>
                  <a:srgbClr val="304D8E"/>
                </a:solidFill>
                <a:latin typeface="微软雅黑" panose="020B0503020204020204" pitchFamily="34" charset="-122"/>
              </a:rPr>
              <a:t>》</a:t>
            </a:r>
            <a:r>
              <a:rPr lang="zh-CN" altLang="en-US" dirty="0">
                <a:solidFill>
                  <a:srgbClr val="304D8E"/>
                </a:solidFill>
                <a:latin typeface="微软雅黑" panose="020B0503020204020204" pitchFamily="34" charset="-122"/>
              </a:rPr>
              <a:t>罗 跞 寇鑫楠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47849" y="1193775"/>
            <a:ext cx="9296303" cy="4953502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pic>
        <p:nvPicPr>
          <p:cNvPr id="10" name="图片 9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069" y="1193775"/>
            <a:ext cx="856498" cy="85649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42252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案例：七年级上册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原始农耕生活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 rot="16200000">
            <a:off x="1513956" y="5413824"/>
            <a:ext cx="564863" cy="3592773"/>
            <a:chOff x="11423062" y="1864006"/>
            <a:chExt cx="1627920" cy="3592773"/>
          </a:xfrm>
        </p:grpSpPr>
        <p:sp>
          <p:nvSpPr>
            <p:cNvPr id="15" name="矩形 14"/>
            <p:cNvSpPr/>
            <p:nvPr/>
          </p:nvSpPr>
          <p:spPr>
            <a:xfrm>
              <a:off x="12441382" y="2392579"/>
              <a:ext cx="609600" cy="387927"/>
            </a:xfrm>
            <a:prstGeom prst="rect">
              <a:avLst/>
            </a:prstGeom>
            <a:solidFill>
              <a:srgbClr val="5C7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2441382" y="3449725"/>
              <a:ext cx="609600" cy="387927"/>
            </a:xfrm>
            <a:prstGeom prst="rect">
              <a:avLst/>
            </a:prstGeom>
            <a:solidFill>
              <a:srgbClr val="7BA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12441382" y="3978298"/>
              <a:ext cx="609600" cy="387927"/>
            </a:xfrm>
            <a:prstGeom prst="rect">
              <a:avLst/>
            </a:prstGeom>
            <a:solidFill>
              <a:srgbClr val="6EB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2441382" y="2921152"/>
              <a:ext cx="609600" cy="387927"/>
            </a:xfrm>
            <a:prstGeom prst="rect">
              <a:avLst/>
            </a:pr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2441382" y="1864006"/>
              <a:ext cx="609600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2441382" y="4506873"/>
              <a:ext cx="609600" cy="3879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2441381" y="5068850"/>
              <a:ext cx="609600" cy="387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1526354" y="2921153"/>
              <a:ext cx="609601" cy="387927"/>
            </a:xfrm>
            <a:prstGeom prst="rect">
              <a:avLst/>
            </a:prstGeom>
            <a:solidFill>
              <a:srgbClr val="4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1526351" y="1864007"/>
              <a:ext cx="609601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1423062" y="5068852"/>
              <a:ext cx="609601" cy="387927"/>
            </a:xfrm>
            <a:prstGeom prst="rect">
              <a:avLst/>
            </a:prstGeom>
            <a:solidFill>
              <a:srgbClr val="FFF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439433" y="5575842"/>
            <a:ext cx="9313134" cy="568545"/>
            <a:chOff x="5047628" y="2660006"/>
            <a:chExt cx="4021472" cy="707886"/>
          </a:xfrm>
        </p:grpSpPr>
        <p:sp>
          <p:nvSpPr>
            <p:cNvPr id="27" name="矩形: 圆角 26"/>
            <p:cNvSpPr/>
            <p:nvPr/>
          </p:nvSpPr>
          <p:spPr>
            <a:xfrm>
              <a:off x="5047628" y="2660006"/>
              <a:ext cx="4021472" cy="707886"/>
            </a:xfrm>
            <a:prstGeom prst="roundRect">
              <a:avLst>
                <a:gd name="adj" fmla="val 11017"/>
              </a:avLst>
            </a:prstGeom>
            <a:solidFill>
              <a:srgbClr val="5490FE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451909" y="2733234"/>
              <a:ext cx="3212909" cy="49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b="0" dirty="0"/>
                <a:t>远古先民的一天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 rot="16200000">
            <a:off x="1513956" y="5413824"/>
            <a:ext cx="564863" cy="3592773"/>
            <a:chOff x="11423062" y="1864006"/>
            <a:chExt cx="1627920" cy="3592773"/>
          </a:xfrm>
        </p:grpSpPr>
        <p:sp>
          <p:nvSpPr>
            <p:cNvPr id="28" name="矩形 27"/>
            <p:cNvSpPr/>
            <p:nvPr/>
          </p:nvSpPr>
          <p:spPr>
            <a:xfrm>
              <a:off x="12441382" y="2392579"/>
              <a:ext cx="609600" cy="387927"/>
            </a:xfrm>
            <a:prstGeom prst="rect">
              <a:avLst/>
            </a:prstGeom>
            <a:solidFill>
              <a:srgbClr val="5C7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2441382" y="3449725"/>
              <a:ext cx="609600" cy="387927"/>
            </a:xfrm>
            <a:prstGeom prst="rect">
              <a:avLst/>
            </a:prstGeom>
            <a:solidFill>
              <a:srgbClr val="7BA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2441382" y="3978298"/>
              <a:ext cx="609600" cy="387927"/>
            </a:xfrm>
            <a:prstGeom prst="rect">
              <a:avLst/>
            </a:prstGeom>
            <a:solidFill>
              <a:srgbClr val="6EB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441382" y="2921152"/>
              <a:ext cx="609600" cy="387927"/>
            </a:xfrm>
            <a:prstGeom prst="rect">
              <a:avLst/>
            </a:pr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2441382" y="1864006"/>
              <a:ext cx="609600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2441382" y="4506873"/>
              <a:ext cx="609600" cy="3879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2441381" y="5068850"/>
              <a:ext cx="609600" cy="387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1526354" y="2921153"/>
              <a:ext cx="609601" cy="387927"/>
            </a:xfrm>
            <a:prstGeom prst="rect">
              <a:avLst/>
            </a:prstGeom>
            <a:solidFill>
              <a:srgbClr val="4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1526351" y="1864007"/>
              <a:ext cx="609601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11423062" y="5068852"/>
              <a:ext cx="609601" cy="387927"/>
            </a:xfrm>
            <a:prstGeom prst="rect">
              <a:avLst/>
            </a:prstGeom>
            <a:solidFill>
              <a:srgbClr val="FFF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44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</p:spPr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442252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案例：七年级上册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原始农耕生活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820397" y="1123383"/>
            <a:ext cx="8551207" cy="5079397"/>
            <a:chOff x="1583139" y="1123383"/>
            <a:chExt cx="9064691" cy="5384405"/>
          </a:xfrm>
        </p:grpSpPr>
        <p:sp>
          <p:nvSpPr>
            <p:cNvPr id="2" name="矩形: 圆角 1"/>
            <p:cNvSpPr/>
            <p:nvPr/>
          </p:nvSpPr>
          <p:spPr>
            <a:xfrm>
              <a:off x="6005357" y="1123383"/>
              <a:ext cx="4642473" cy="3097074"/>
            </a:xfrm>
            <a:prstGeom prst="roundRect">
              <a:avLst>
                <a:gd name="adj" fmla="val 4581"/>
              </a:avLst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 dirty="0">
                <a:latin typeface="微软雅黑" panose="020B0503020204020204" pitchFamily="34" charset="-122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3139" y="4313406"/>
              <a:ext cx="4214032" cy="2194382"/>
            </a:xfrm>
            <a:prstGeom prst="roundRect">
              <a:avLst>
                <a:gd name="adj" fmla="val 3550"/>
              </a:avLst>
            </a:prstGeom>
            <a:ln w="19050">
              <a:solidFill>
                <a:srgbClr val="5490FE"/>
              </a:solidFill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005357" y="4313406"/>
              <a:ext cx="4642472" cy="2194382"/>
            </a:xfrm>
            <a:prstGeom prst="roundRect">
              <a:avLst>
                <a:gd name="adj" fmla="val 4853"/>
              </a:avLst>
            </a:prstGeom>
            <a:ln w="19050">
              <a:solidFill>
                <a:srgbClr val="5490FE"/>
              </a:solidFill>
            </a:ln>
          </p:spPr>
        </p:pic>
        <p:grpSp>
          <p:nvGrpSpPr>
            <p:cNvPr id="13" name="组合 12"/>
            <p:cNvGrpSpPr/>
            <p:nvPr/>
          </p:nvGrpSpPr>
          <p:grpSpPr>
            <a:xfrm>
              <a:off x="2412499" y="1279129"/>
              <a:ext cx="2560474" cy="2886829"/>
              <a:chOff x="2305267" y="1279129"/>
              <a:chExt cx="2560474" cy="2886829"/>
            </a:xfrm>
          </p:grpSpPr>
          <p:sp>
            <p:nvSpPr>
              <p:cNvPr id="7" name="圆: 空心 6"/>
              <p:cNvSpPr/>
              <p:nvPr/>
            </p:nvSpPr>
            <p:spPr>
              <a:xfrm>
                <a:off x="2305267" y="1941573"/>
                <a:ext cx="671323" cy="671323"/>
              </a:xfrm>
              <a:prstGeom prst="donut">
                <a:avLst>
                  <a:gd name="adj" fmla="val 20000"/>
                </a:avLst>
              </a:prstGeom>
              <a:solidFill>
                <a:srgbClr val="4BA9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椭圆 7"/>
              <p:cNvSpPr/>
              <p:nvPr/>
            </p:nvSpPr>
            <p:spPr>
              <a:xfrm>
                <a:off x="3182195" y="1997849"/>
                <a:ext cx="540000" cy="540000"/>
              </a:xfrm>
              <a:prstGeom prst="ellipse">
                <a:avLst/>
              </a:prstGeom>
              <a:solidFill>
                <a:srgbClr val="4BA9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9" name="任意多边形: 形状 8"/>
              <p:cNvSpPr/>
              <p:nvPr/>
            </p:nvSpPr>
            <p:spPr>
              <a:xfrm rot="17700000">
                <a:off x="2225497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打制石器</a:t>
                </a:r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 rot="17700000">
                <a:off x="3150367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采集、狩猎</a:t>
                </a: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519732" y="1279129"/>
                <a:ext cx="2346009" cy="48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304D8E"/>
                    </a:solidFill>
                    <a:latin typeface="微软雅黑" panose="020B0503020204020204" pitchFamily="34" charset="-122"/>
                  </a:rPr>
                  <a:t>旧石器时代</a:t>
                </a: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4133404" y="1997849"/>
                <a:ext cx="540000" cy="540000"/>
              </a:xfrm>
              <a:prstGeom prst="ellipse">
                <a:avLst/>
              </a:prstGeom>
              <a:solidFill>
                <a:srgbClr val="4BA9FF">
                  <a:alpha val="8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15" name="组合 14"/>
            <p:cNvGrpSpPr/>
            <p:nvPr/>
          </p:nvGrpSpPr>
          <p:grpSpPr>
            <a:xfrm>
              <a:off x="6186539" y="1279129"/>
              <a:ext cx="4280108" cy="2886829"/>
              <a:chOff x="6112192" y="1279129"/>
              <a:chExt cx="4280108" cy="2886829"/>
            </a:xfrm>
          </p:grpSpPr>
          <p:sp>
            <p:nvSpPr>
              <p:cNvPr id="14" name="任意多边形: 形状 13"/>
              <p:cNvSpPr/>
              <p:nvPr/>
            </p:nvSpPr>
            <p:spPr>
              <a:xfrm rot="17700000">
                <a:off x="6144715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磨制石器</a:t>
                </a:r>
              </a:p>
            </p:txBody>
          </p:sp>
          <p:sp>
            <p:nvSpPr>
              <p:cNvPr id="16" name="任意多边形: 形状 15"/>
              <p:cNvSpPr/>
              <p:nvPr/>
            </p:nvSpPr>
            <p:spPr>
              <a:xfrm rot="17700000">
                <a:off x="7069585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农作物种植</a:t>
                </a: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7700000">
                <a:off x="7994455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家畜饲养</a:t>
                </a:r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 rot="17700000">
                <a:off x="8919325" y="2925777"/>
                <a:ext cx="1673475" cy="806887"/>
              </a:xfrm>
              <a:custGeom>
                <a:avLst/>
                <a:gdLst>
                  <a:gd name="connsiteX0" fmla="*/ 0 w 1673475"/>
                  <a:gd name="connsiteY0" fmla="*/ 0 h 806887"/>
                  <a:gd name="connsiteX1" fmla="*/ 1673475 w 1673475"/>
                  <a:gd name="connsiteY1" fmla="*/ 0 h 806887"/>
                  <a:gd name="connsiteX2" fmla="*/ 1673475 w 1673475"/>
                  <a:gd name="connsiteY2" fmla="*/ 806887 h 806887"/>
                  <a:gd name="connsiteX3" fmla="*/ 0 w 1673475"/>
                  <a:gd name="connsiteY3" fmla="*/ 806887 h 806887"/>
                  <a:gd name="connsiteX4" fmla="*/ 0 w 1673475"/>
                  <a:gd name="connsiteY4" fmla="*/ 0 h 806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3475" h="806887">
                    <a:moveTo>
                      <a:pt x="0" y="0"/>
                    </a:moveTo>
                    <a:lnTo>
                      <a:pt x="1673475" y="0"/>
                    </a:lnTo>
                    <a:lnTo>
                      <a:pt x="1673475" y="806887"/>
                    </a:lnTo>
                    <a:lnTo>
                      <a:pt x="0" y="80688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0" rIns="63500" bIns="-1" numCol="1" spcCol="1270" anchor="ctr" anchorCtr="0">
                <a:noAutofit/>
              </a:bodyPr>
              <a:lstStyle/>
              <a:p>
                <a:pPr marL="0" lvl="0" indent="0" algn="r" defTabSz="1111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000" kern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</a:rPr>
                  <a:t>聚落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7079242" y="1279129"/>
                <a:ext cx="2346009" cy="4893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dirty="0">
                    <a:solidFill>
                      <a:srgbClr val="304D8E"/>
                    </a:solidFill>
                    <a:latin typeface="微软雅黑" panose="020B0503020204020204" pitchFamily="34" charset="-122"/>
                  </a:rPr>
                  <a:t>新石器时代</a:t>
                </a: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7083892" y="1997849"/>
                <a:ext cx="540000" cy="540000"/>
              </a:xfrm>
              <a:prstGeom prst="ellipse">
                <a:avLst/>
              </a:prstGeom>
              <a:solidFill>
                <a:srgbClr val="4BA9FF">
                  <a:alpha val="59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椭圆 40"/>
              <p:cNvSpPr/>
              <p:nvPr/>
            </p:nvSpPr>
            <p:spPr>
              <a:xfrm>
                <a:off x="7995697" y="1997849"/>
                <a:ext cx="540000" cy="540000"/>
              </a:xfrm>
              <a:prstGeom prst="ellipse">
                <a:avLst/>
              </a:prstGeom>
              <a:solidFill>
                <a:srgbClr val="4BA9FF">
                  <a:alpha val="40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椭圆 41"/>
              <p:cNvSpPr/>
              <p:nvPr/>
            </p:nvSpPr>
            <p:spPr>
              <a:xfrm>
                <a:off x="8875639" y="1997849"/>
                <a:ext cx="540000" cy="540000"/>
              </a:xfrm>
              <a:prstGeom prst="ellipse">
                <a:avLst/>
              </a:prstGeom>
              <a:solidFill>
                <a:srgbClr val="4BA9FF">
                  <a:alpha val="29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椭圆 42"/>
              <p:cNvSpPr/>
              <p:nvPr/>
            </p:nvSpPr>
            <p:spPr>
              <a:xfrm>
                <a:off x="9852300" y="1997849"/>
                <a:ext cx="540000" cy="540000"/>
              </a:xfrm>
              <a:prstGeom prst="ellipse">
                <a:avLst/>
              </a:prstGeom>
              <a:solidFill>
                <a:srgbClr val="4BA9FF">
                  <a:alpha val="18000"/>
                </a:srgbClr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圆: 空心 45"/>
              <p:cNvSpPr/>
              <p:nvPr/>
            </p:nvSpPr>
            <p:spPr>
              <a:xfrm>
                <a:off x="6112192" y="1941573"/>
                <a:ext cx="671323" cy="671323"/>
              </a:xfrm>
              <a:prstGeom prst="donut">
                <a:avLst>
                  <a:gd name="adj" fmla="val 20000"/>
                </a:avLst>
              </a:prstGeom>
              <a:solidFill>
                <a:srgbClr val="4BA9FF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47" name="矩形: 圆角 46"/>
            <p:cNvSpPr/>
            <p:nvPr/>
          </p:nvSpPr>
          <p:spPr>
            <a:xfrm>
              <a:off x="1585720" y="1123383"/>
              <a:ext cx="4214032" cy="3097074"/>
            </a:xfrm>
            <a:prstGeom prst="roundRect">
              <a:avLst>
                <a:gd name="adj" fmla="val 3351"/>
              </a:avLst>
            </a:prstGeom>
            <a:noFill/>
            <a:ln w="9525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 dirty="0"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84" y="1174368"/>
            <a:ext cx="8819671" cy="4958654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</p:spPr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42252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案例：七年级上册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原始农耕生活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图片 1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334" y="1274881"/>
            <a:ext cx="811116" cy="811116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572783" y="5594602"/>
            <a:ext cx="8819667" cy="538420"/>
            <a:chOff x="5047628" y="2660006"/>
            <a:chExt cx="4021472" cy="707886"/>
          </a:xfrm>
        </p:grpSpPr>
        <p:sp>
          <p:nvSpPr>
            <p:cNvPr id="16" name="矩形: 圆角 15"/>
            <p:cNvSpPr/>
            <p:nvPr/>
          </p:nvSpPr>
          <p:spPr>
            <a:xfrm>
              <a:off x="5047628" y="2660006"/>
              <a:ext cx="4021472" cy="707886"/>
            </a:xfrm>
            <a:prstGeom prst="roundRect">
              <a:avLst>
                <a:gd name="adj" fmla="val 11017"/>
              </a:avLst>
            </a:prstGeom>
            <a:solidFill>
              <a:srgbClr val="5490FE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451909" y="2733234"/>
              <a:ext cx="3212909" cy="49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b="0" dirty="0"/>
                <a:t>远古先民的一天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68" y="1356858"/>
            <a:ext cx="7388658" cy="4925771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grpSp>
        <p:nvGrpSpPr>
          <p:cNvPr id="9" name="组合 8"/>
          <p:cNvGrpSpPr/>
          <p:nvPr/>
        </p:nvGrpSpPr>
        <p:grpSpPr>
          <a:xfrm>
            <a:off x="2271764" y="5714084"/>
            <a:ext cx="7544546" cy="889811"/>
            <a:chOff x="5407034" y="2660006"/>
            <a:chExt cx="3257784" cy="1107889"/>
          </a:xfrm>
        </p:grpSpPr>
        <p:sp>
          <p:nvSpPr>
            <p:cNvPr id="10" name="矩形: 圆角 9"/>
            <p:cNvSpPr/>
            <p:nvPr/>
          </p:nvSpPr>
          <p:spPr>
            <a:xfrm>
              <a:off x="5407034" y="2660006"/>
              <a:ext cx="3190471" cy="707886"/>
            </a:xfrm>
            <a:prstGeom prst="roundRect">
              <a:avLst>
                <a:gd name="adj" fmla="val 11017"/>
              </a:avLst>
            </a:prstGeom>
            <a:solidFill>
              <a:srgbClr val="5490FE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451909" y="2733234"/>
              <a:ext cx="3212909" cy="1034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b="0" dirty="0"/>
                <a:t>中国共产党的成立</a:t>
              </a:r>
            </a:p>
            <a:p>
              <a:endParaRPr lang="zh-CN" altLang="en-US" sz="2400" b="0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660653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案例：八年级上册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中国共产党诞生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077" y="1141976"/>
            <a:ext cx="811116" cy="81111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2D</a:t>
            </a:r>
            <a:r>
              <a:rPr lang="zh-CN" altLang="en-US" dirty="0"/>
              <a:t>文献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487323" y="1359462"/>
            <a:ext cx="3415498" cy="4799837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497999" y="1359462"/>
            <a:ext cx="5359079" cy="4799837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pic>
        <p:nvPicPr>
          <p:cNvPr id="5" name="图片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7906" y="1057589"/>
            <a:ext cx="700185" cy="7001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75577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案例：八年级上册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中日甲午战争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459644" y="5760521"/>
            <a:ext cx="3443177" cy="409483"/>
          </a:xfrm>
          <a:prstGeom prst="roundRect">
            <a:avLst>
              <a:gd name="adj" fmla="val 11017"/>
            </a:avLst>
          </a:prstGeom>
          <a:solidFill>
            <a:srgbClr val="5490FE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24562" y="5734430"/>
            <a:ext cx="191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b="0" dirty="0"/>
              <a:t>时局图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5497999" y="5760521"/>
            <a:ext cx="5359078" cy="409483"/>
          </a:xfrm>
          <a:prstGeom prst="roundRect">
            <a:avLst>
              <a:gd name="adj" fmla="val 11017"/>
            </a:avLst>
          </a:prstGeom>
          <a:solidFill>
            <a:srgbClr val="5490FE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20868" y="5734430"/>
            <a:ext cx="191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400" b="0" dirty="0"/>
              <a:t>《</a:t>
            </a:r>
            <a:r>
              <a:rPr lang="zh-CN" altLang="en-US" sz="2400" b="0" dirty="0"/>
              <a:t>马关条约</a:t>
            </a:r>
            <a:r>
              <a:rPr lang="en-US" altLang="zh-CN" sz="2400" b="0" dirty="0"/>
              <a:t>》</a:t>
            </a:r>
            <a:endParaRPr lang="zh-CN" altLang="en-US" sz="2400" b="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9650413" y="-1523683"/>
            <a:ext cx="5521960" cy="9295765"/>
          </a:xfrm>
          <a:prstGeom prst="rect">
            <a:avLst/>
          </a:prstGeom>
          <a:effectLst/>
        </p:spPr>
      </p:pic>
      <p:sp>
        <p:nvSpPr>
          <p:cNvPr id="4" name="页脚占位符 1"/>
          <p:cNvSpPr>
            <a:spLocks noGrp="1"/>
          </p:cNvSpPr>
          <p:nvPr/>
        </p:nvSpPr>
        <p:spPr>
          <a:xfrm>
            <a:off x="1540828" y="2357437"/>
            <a:ext cx="10441940" cy="284607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zh-CN" altLang="en-US" sz="48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教育是</a:t>
            </a:r>
          </a:p>
          <a:p>
            <a:pPr algn="l">
              <a:lnSpc>
                <a:spcPct val="120000"/>
              </a:lnSpc>
            </a:pPr>
            <a:r>
              <a:rPr lang="zh-CN" altLang="en-US" sz="48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忘掉所学知识剩下的东西</a:t>
            </a:r>
            <a:endParaRPr lang="zh-CN" altLang="en-US" sz="4800" b="1" i="0" dirty="0">
              <a:solidFill>
                <a:srgbClr val="5185F5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1"/>
          <p:cNvSpPr>
            <a:spLocks noGrp="1"/>
          </p:cNvSpPr>
          <p:nvPr>
            <p:ph type="ftr" sz="quarter" idx="11"/>
          </p:nvPr>
        </p:nvSpPr>
        <p:spPr>
          <a:xfrm>
            <a:off x="3379713" y="1663445"/>
            <a:ext cx="1979687" cy="893615"/>
          </a:xfrm>
        </p:spPr>
        <p:txBody>
          <a:bodyPr/>
          <a:lstStyle/>
          <a:p>
            <a:pPr algn="r"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历史学</a:t>
            </a:r>
            <a:endParaRPr lang="en-US" altLang="zh-CN" b="1" spc="3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55167" y="4652693"/>
            <a:ext cx="2276017" cy="783193"/>
          </a:xfrm>
          <a:prstGeom prst="roundRect">
            <a:avLst>
              <a:gd name="adj" fmla="val 13019"/>
            </a:avLst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“知识”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71301" y="4652693"/>
            <a:ext cx="2200708" cy="783193"/>
          </a:xfrm>
          <a:prstGeom prst="roundRect">
            <a:avLst/>
          </a:prstGeom>
          <a:solidFill>
            <a:srgbClr val="5490FE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“教育”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7" name="页脚占位符 1"/>
          <p:cNvSpPr txBox="1"/>
          <p:nvPr/>
        </p:nvSpPr>
        <p:spPr>
          <a:xfrm>
            <a:off x="6372869" y="1663445"/>
            <a:ext cx="3368824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历史</a:t>
            </a:r>
            <a:r>
              <a:rPr lang="zh-CN" altLang="en-US" sz="3600" b="1" spc="300" dirty="0">
                <a:solidFill>
                  <a:srgbClr val="5490FE"/>
                </a:solidFill>
                <a:ea typeface="微软雅黑" panose="020B0503020204020204" pitchFamily="34" charset="-122"/>
              </a:rPr>
              <a:t>教育</a:t>
            </a:r>
            <a:endParaRPr lang="en-US" altLang="zh-CN" b="1" spc="3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页脚占位符 1"/>
          <p:cNvSpPr txBox="1"/>
          <p:nvPr/>
        </p:nvSpPr>
        <p:spPr>
          <a:xfrm>
            <a:off x="2230363" y="2603117"/>
            <a:ext cx="3129037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博物馆学</a:t>
            </a:r>
            <a:endParaRPr lang="en-US" altLang="zh-CN" b="1" spc="3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页脚占位符 1"/>
          <p:cNvSpPr txBox="1"/>
          <p:nvPr/>
        </p:nvSpPr>
        <p:spPr>
          <a:xfrm>
            <a:off x="6372869" y="2603117"/>
            <a:ext cx="3368824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博物馆</a:t>
            </a:r>
            <a:r>
              <a:rPr lang="zh-CN" altLang="en-US" sz="3600" b="1" spc="300" dirty="0">
                <a:solidFill>
                  <a:srgbClr val="5490FE"/>
                </a:solidFill>
                <a:ea typeface="微软雅黑" panose="020B0503020204020204" pitchFamily="34" charset="-122"/>
              </a:rPr>
              <a:t>教育</a:t>
            </a:r>
            <a:endParaRPr lang="en-US" altLang="zh-CN" b="1" spc="3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页脚占位符 1"/>
          <p:cNvSpPr txBox="1"/>
          <p:nvPr/>
        </p:nvSpPr>
        <p:spPr>
          <a:xfrm>
            <a:off x="2395463" y="3542790"/>
            <a:ext cx="2963937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讲解员讲解</a:t>
            </a:r>
            <a:endParaRPr lang="en-US" altLang="zh-CN" b="1" spc="3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页脚占位符 1"/>
          <p:cNvSpPr txBox="1"/>
          <p:nvPr/>
        </p:nvSpPr>
        <p:spPr>
          <a:xfrm>
            <a:off x="6372869" y="3542790"/>
            <a:ext cx="3368824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zh-CN" altLang="en-US" sz="3600" b="1" spc="300" dirty="0">
                <a:solidFill>
                  <a:schemeClr val="bg2">
                    <a:lumMod val="50000"/>
                  </a:schemeClr>
                </a:solidFill>
                <a:ea typeface="微软雅黑" panose="020B0503020204020204" pitchFamily="34" charset="-122"/>
              </a:rPr>
              <a:t>老师</a:t>
            </a:r>
            <a:r>
              <a:rPr lang="zh-CN" altLang="en-US" sz="3600" b="1" spc="300" dirty="0">
                <a:solidFill>
                  <a:srgbClr val="5490FE"/>
                </a:solidFill>
                <a:ea typeface="微软雅黑" panose="020B0503020204020204" pitchFamily="34" charset="-122"/>
              </a:rPr>
              <a:t>讲解</a:t>
            </a:r>
            <a:endParaRPr lang="en-US" altLang="zh-CN" b="1" spc="3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页脚占位符 1"/>
          <p:cNvSpPr txBox="1"/>
          <p:nvPr/>
        </p:nvSpPr>
        <p:spPr>
          <a:xfrm>
            <a:off x="5209015" y="1483205"/>
            <a:ext cx="1262286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4800" b="1" spc="300" dirty="0">
                <a:solidFill>
                  <a:schemeClr val="accent2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≠</a:t>
            </a:r>
            <a:endParaRPr lang="en-US" altLang="zh-CN" sz="2800" b="1" spc="300" dirty="0">
              <a:solidFill>
                <a:schemeClr val="accent2">
                  <a:lumMod val="60000"/>
                  <a:lumOff val="4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页脚占位符 1"/>
          <p:cNvSpPr txBox="1"/>
          <p:nvPr/>
        </p:nvSpPr>
        <p:spPr>
          <a:xfrm>
            <a:off x="5209015" y="2456224"/>
            <a:ext cx="1262286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4800" b="1" spc="300" dirty="0">
                <a:solidFill>
                  <a:schemeClr val="accent2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≠</a:t>
            </a:r>
            <a:endParaRPr lang="en-US" altLang="zh-CN" sz="2800" b="1" spc="300" dirty="0">
              <a:solidFill>
                <a:schemeClr val="accent2">
                  <a:lumMod val="60000"/>
                  <a:lumOff val="4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页脚占位符 1"/>
          <p:cNvSpPr txBox="1"/>
          <p:nvPr/>
        </p:nvSpPr>
        <p:spPr>
          <a:xfrm>
            <a:off x="5209015" y="3362599"/>
            <a:ext cx="1262286" cy="89361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zh-CN" altLang="en-US" sz="4800" b="1" spc="300" dirty="0">
                <a:solidFill>
                  <a:schemeClr val="accent2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≠</a:t>
            </a:r>
            <a:endParaRPr lang="en-US" altLang="zh-CN" sz="2800" b="1" spc="300" dirty="0">
              <a:solidFill>
                <a:schemeClr val="accent2">
                  <a:lumMod val="60000"/>
                  <a:lumOff val="40000"/>
                </a:scheme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19188" y="1392693"/>
            <a:ext cx="8353625" cy="4891993"/>
            <a:chOff x="1603175" y="986293"/>
            <a:chExt cx="8985650" cy="5458064"/>
          </a:xfrm>
        </p:grpSpPr>
        <p:grpSp>
          <p:nvGrpSpPr>
            <p:cNvPr id="3" name="组合 2"/>
            <p:cNvGrpSpPr/>
            <p:nvPr/>
          </p:nvGrpSpPr>
          <p:grpSpPr>
            <a:xfrm>
              <a:off x="1615489" y="986293"/>
              <a:ext cx="8961022" cy="2577317"/>
              <a:chOff x="2076372" y="1301617"/>
              <a:chExt cx="7835496" cy="2253600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2076372" y="1301617"/>
                <a:ext cx="7835496" cy="2253600"/>
              </a:xfrm>
              <a:prstGeom prst="rect">
                <a:avLst/>
              </a:prstGeom>
              <a:solidFill>
                <a:srgbClr val="5185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2270605" y="1911580"/>
                <a:ext cx="7447030" cy="1504950"/>
              </a:xfrm>
              <a:prstGeom prst="rect">
                <a:avLst/>
              </a:prstGeom>
              <a:ln w="38100">
                <a:solidFill>
                  <a:srgbClr val="304D8E"/>
                </a:solidFill>
              </a:ln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2990423" y="1370312"/>
                <a:ext cx="6007395" cy="40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chemeClr val="bg1"/>
                    </a:solidFill>
                    <a:latin typeface="+mn-ea"/>
                  </a:rPr>
                  <a:t>2016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+mn-ea"/>
                  </a:rPr>
                  <a:t>年“蜀都杯”微课课例</a:t>
                </a:r>
                <a:r>
                  <a:rPr lang="en-US" altLang="zh-CN" sz="2400" b="1" dirty="0">
                    <a:solidFill>
                      <a:schemeClr val="bg1"/>
                    </a:solidFill>
                    <a:latin typeface="+mn-ea"/>
                  </a:rPr>
                  <a:t>《</a:t>
                </a:r>
                <a:r>
                  <a:rPr lang="zh-CN" altLang="en-US" sz="2400" b="1" dirty="0">
                    <a:solidFill>
                      <a:schemeClr val="bg1"/>
                    </a:solidFill>
                    <a:latin typeface="+mn-ea"/>
                  </a:rPr>
                  <a:t>新航路开辟</a:t>
                </a:r>
                <a:r>
                  <a:rPr lang="en-US" altLang="zh-CN" sz="2400" b="1" dirty="0">
                    <a:solidFill>
                      <a:schemeClr val="bg1"/>
                    </a:solidFill>
                    <a:latin typeface="+mn-ea"/>
                  </a:rPr>
                  <a:t>》</a:t>
                </a:r>
                <a:endParaRPr lang="zh-CN" altLang="en-US" sz="24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603175" y="3868346"/>
              <a:ext cx="8985650" cy="2576011"/>
              <a:chOff x="2065605" y="3827761"/>
              <a:chExt cx="7857031" cy="2252458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2065605" y="3827761"/>
                <a:ext cx="7857031" cy="2252458"/>
              </a:xfrm>
              <a:prstGeom prst="rect">
                <a:avLst/>
              </a:prstGeom>
              <a:solidFill>
                <a:srgbClr val="4BA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2275368" y="4439228"/>
                <a:ext cx="7437505" cy="1491671"/>
              </a:xfrm>
              <a:prstGeom prst="rect">
                <a:avLst/>
              </a:prstGeom>
              <a:ln w="38100">
                <a:solidFill>
                  <a:srgbClr val="304D8E"/>
                </a:solidFill>
              </a:ln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2990423" y="3911464"/>
                <a:ext cx="60073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400" b="1">
                    <a:solidFill>
                      <a:schemeClr val="bg1"/>
                    </a:solidFill>
                    <a:latin typeface="+mn-ea"/>
                  </a:defRPr>
                </a:lvl1pPr>
              </a:lstStyle>
              <a:p>
                <a:pPr algn="ctr"/>
                <a:r>
                  <a:rPr lang="en-US" altLang="zh-CN" dirty="0"/>
                  <a:t>2017</a:t>
                </a:r>
                <a:r>
                  <a:rPr lang="zh-CN" altLang="en-US" dirty="0"/>
                  <a:t>年省赛微课课例</a:t>
                </a:r>
                <a:r>
                  <a:rPr lang="en-US" altLang="zh-CN" dirty="0"/>
                  <a:t>《</a:t>
                </a:r>
                <a:r>
                  <a:rPr lang="zh-CN" altLang="en-US" dirty="0"/>
                  <a:t>甲午中日战争</a:t>
                </a:r>
                <a:r>
                  <a:rPr lang="en-US" altLang="zh-CN" dirty="0"/>
                  <a:t>》</a:t>
                </a:r>
                <a:endParaRPr lang="zh-CN" altLang="en-US" dirty="0"/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1584960" cy="893615"/>
          </a:xfrm>
        </p:spPr>
        <p:txBody>
          <a:bodyPr/>
          <a:lstStyle/>
          <a:p>
            <a:r>
              <a:rPr lang="zh-CN" altLang="en-US" dirty="0"/>
              <a:t>“教育”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81114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 720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全景技术（案例：武侯祠）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63" y="822891"/>
            <a:ext cx="7818326" cy="521221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01024" y="6163878"/>
            <a:ext cx="8935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</a:rPr>
              <a:t>历齐楚幽燕越吴秦蜀</a:t>
            </a:r>
            <a:r>
              <a:rPr lang="zh-CN" altLang="en-US" sz="2800" dirty="0"/>
              <a:t>，艰难留庙祀，一堂上下共千秋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“知识”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577340" y="1552271"/>
          <a:ext cx="9143365" cy="434340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964219"/>
                <a:gridCol w="785841"/>
                <a:gridCol w="4666923"/>
                <a:gridCol w="2726382"/>
              </a:tblGrid>
              <a:tr h="65151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CN" altLang="en-US" sz="18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0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北京人</a:t>
                      </a:r>
                      <a:endParaRPr lang="zh-CN" altLang="en-US" sz="16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0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2000" b="1" kern="100" dirty="0">
                          <a:solidFill>
                            <a:schemeClr val="bg1"/>
                          </a:solidFill>
                          <a:effectLst/>
                        </a:rPr>
                        <a:t>山顶洞人</a:t>
                      </a:r>
                      <a:endParaRPr lang="zh-CN" altLang="en-US" sz="16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90FE"/>
                    </a:solidFill>
                  </a:tcPr>
                </a:tc>
              </a:tr>
              <a:tr h="65151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生活时代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约</a:t>
                      </a:r>
                      <a:r>
                        <a:rPr lang="en-US" altLang="zh-CN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70</a:t>
                      </a: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万年前</a:t>
                      </a:r>
                      <a:r>
                        <a:rPr lang="en-US" altLang="zh-CN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-20</a:t>
                      </a: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万年前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约</a:t>
                      </a:r>
                      <a:r>
                        <a:rPr lang="en-US" altLang="zh-CN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3</a:t>
                      </a: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万年前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85851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体质特征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已具备人类的基本体质特征，但保留一些猿类的特点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同现代人基本一样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51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工具制作技术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打制</a:t>
                      </a:r>
                      <a:endParaRPr lang="zh-CN" altLang="en-US" sz="1400" kern="1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磨制、钻孔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51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生活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用火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使用天然火</a:t>
                      </a:r>
                      <a:endParaRPr lang="zh-CN" altLang="en-US" sz="1400" kern="1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人工取火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15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b="0" kern="100" dirty="0">
                          <a:solidFill>
                            <a:srgbClr val="5490FE"/>
                          </a:solidFill>
                          <a:effectLst/>
                        </a:rPr>
                        <a:t>穿着</a:t>
                      </a:r>
                      <a:endParaRPr lang="zh-CN" altLang="en-US" sz="1400" b="0" kern="100" dirty="0">
                        <a:solidFill>
                          <a:srgbClr val="5490FE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不能制作衣服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altLang="en-US" sz="1800" kern="1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能制作衣服</a:t>
                      </a:r>
                      <a:endParaRPr lang="zh-CN" altLang="en-US" sz="1400" kern="1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490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446338" y="3087688"/>
            <a:ext cx="12272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1577340" y="1552271"/>
            <a:ext cx="1724660" cy="64482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80" y="1195825"/>
            <a:ext cx="8819666" cy="4916139"/>
          </a:xfrm>
          <a:prstGeom prst="roundRect">
            <a:avLst>
              <a:gd name="adj" fmla="val 946"/>
            </a:avLst>
          </a:prstGeom>
          <a:ln w="19050">
            <a:solidFill>
              <a:srgbClr val="5490FE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“教育”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572783" y="5594602"/>
            <a:ext cx="8819667" cy="538420"/>
            <a:chOff x="5047628" y="2660006"/>
            <a:chExt cx="4021472" cy="707886"/>
          </a:xfrm>
        </p:grpSpPr>
        <p:sp>
          <p:nvSpPr>
            <p:cNvPr id="6" name="矩形: 圆角 5"/>
            <p:cNvSpPr/>
            <p:nvPr/>
          </p:nvSpPr>
          <p:spPr>
            <a:xfrm>
              <a:off x="5047628" y="2660006"/>
              <a:ext cx="4021472" cy="707886"/>
            </a:xfrm>
            <a:prstGeom prst="roundRect">
              <a:avLst>
                <a:gd name="adj" fmla="val 11017"/>
              </a:avLst>
            </a:prstGeom>
            <a:solidFill>
              <a:srgbClr val="5490FE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451909" y="2733233"/>
              <a:ext cx="3212909" cy="606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400" b="0" dirty="0"/>
                <a:t>北京人生活场景</a:t>
              </a:r>
            </a:p>
          </p:txBody>
        </p:sp>
      </p:grpSp>
      <p:pic>
        <p:nvPicPr>
          <p:cNvPr id="9" name="图片 8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9432" y="1195825"/>
            <a:ext cx="811116" cy="81111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11148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 720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全景技术（案例：北京人生活场景）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0341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40337" y="484393"/>
            <a:ext cx="63965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“教育”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8" name="图片 7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999" y="5681926"/>
            <a:ext cx="1037041" cy="1037041"/>
          </a:xfrm>
          <a:prstGeom prst="rect">
            <a:avLst/>
          </a:prstGeom>
        </p:spPr>
      </p:pic>
      <p:pic>
        <p:nvPicPr>
          <p:cNvPr id="9" name="内容占位符 3"/>
          <p:cNvPicPr>
            <a:picLocks noGrp="1" noChangeAspect="1"/>
          </p:cNvPicPr>
          <p:nvPr>
            <p:ph idx="4294967295"/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0" y="0"/>
            <a:ext cx="4543916" cy="69084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063291" y="0"/>
            <a:ext cx="4329987" cy="690848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8335974" y="-8414"/>
            <a:ext cx="3856026" cy="6866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04825" y="5000625"/>
            <a:ext cx="3038475" cy="12668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.萍方-繁" panose="020B0100000000000000" pitchFamily="34" charset="-120"/>
                <a:ea typeface=".萍方-繁" panose="020B0100000000000000" pitchFamily="34" charset="-120"/>
              </a:rPr>
              <a:t>有巢氏</a:t>
            </a:r>
          </a:p>
        </p:txBody>
      </p:sp>
      <p:sp>
        <p:nvSpPr>
          <p:cNvPr id="14" name="矩形 13"/>
          <p:cNvSpPr/>
          <p:nvPr/>
        </p:nvSpPr>
        <p:spPr>
          <a:xfrm>
            <a:off x="4680395" y="5000624"/>
            <a:ext cx="3038475" cy="12668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.萍方-繁" panose="020B0100000000000000" pitchFamily="34" charset="-120"/>
                <a:ea typeface=".萍方-繁" panose="020B0100000000000000" pitchFamily="34" charset="-120"/>
              </a:rPr>
              <a:t>燧人氏</a:t>
            </a:r>
          </a:p>
        </p:txBody>
      </p:sp>
      <p:sp>
        <p:nvSpPr>
          <p:cNvPr id="15" name="矩形 14"/>
          <p:cNvSpPr/>
          <p:nvPr/>
        </p:nvSpPr>
        <p:spPr>
          <a:xfrm>
            <a:off x="8953078" y="5000624"/>
            <a:ext cx="3038475" cy="126682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dirty="0">
                <a:latin typeface=".萍方-繁" panose="020B0100000000000000" pitchFamily="34" charset="-120"/>
                <a:ea typeface=".萍方-繁" panose="020B0100000000000000" pitchFamily="34" charset="-120"/>
              </a:rPr>
              <a:t>神农氏</a:t>
            </a:r>
          </a:p>
        </p:txBody>
      </p:sp>
      <p:pic>
        <p:nvPicPr>
          <p:cNvPr id="16" name="程池 - 享誉佛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9207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151560" y="1191913"/>
            <a:ext cx="1709241" cy="584775"/>
          </a:xfrm>
          <a:prstGeom prst="roundRect">
            <a:avLst>
              <a:gd name="adj" fmla="val 0"/>
            </a:avLst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“知识”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573228" y="1175252"/>
            <a:ext cx="4828071" cy="646986"/>
          </a:xfrm>
          <a:prstGeom prst="roundRect">
            <a:avLst>
              <a:gd name="adj" fmla="val 0"/>
            </a:avLst>
          </a:prstGeom>
          <a:solidFill>
            <a:srgbClr val="5490FE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“教育”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57095" y="1852710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汉字的形成   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73228" y="1893426"/>
            <a:ext cx="4828072" cy="499624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304D8E"/>
                </a:solidFill>
              </a:rPr>
              <a:t>一切的发明都来源于生活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73227" y="2557486"/>
            <a:ext cx="4828073" cy="799706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rgbClr val="304D8E"/>
                </a:solidFill>
              </a:rPr>
              <a:t>伟大的发现其实就在不经意间，就看你有没有一双去发现的眼睛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73228" y="3521628"/>
            <a:ext cx="4828072" cy="499624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304D8E"/>
                </a:solidFill>
              </a:rPr>
              <a:t>汉字不但有“形”有“意”更有“情”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573228" y="4185688"/>
            <a:ext cx="4828072" cy="499624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304D8E"/>
                </a:solidFill>
              </a:rPr>
              <a:t>做一个堂堂正正的人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573228" y="4849748"/>
            <a:ext cx="4828072" cy="499624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304D8E"/>
                </a:solidFill>
              </a:rPr>
              <a:t>何不潇洒走一回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573228" y="5513808"/>
            <a:ext cx="4828072" cy="499624"/>
          </a:xfrm>
          <a:prstGeom prst="rect">
            <a:avLst/>
          </a:prstGeom>
          <a:solidFill>
            <a:srgbClr val="B7DDFF"/>
          </a:solidFill>
        </p:spPr>
        <p:txBody>
          <a:bodyPr wrap="square" anchor="ctr" anchorCtr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000" dirty="0">
                <a:solidFill>
                  <a:srgbClr val="304D8E"/>
                </a:solidFill>
              </a:rPr>
              <a:t>不要以为讲个性就可以不守规矩</a:t>
            </a:r>
            <a:endParaRPr lang="en-US" altLang="zh-CN" sz="2000" dirty="0">
              <a:solidFill>
                <a:srgbClr val="304D8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57095" y="2427185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甲骨文的发现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57095" y="3478064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汉字的构成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057095" y="4143073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楷书的特点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057095" y="4808082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行书的特点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57095" y="5473092"/>
            <a:ext cx="2370482" cy="581057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草书的特点</a:t>
            </a:r>
            <a:endParaRPr lang="en-US" altLang="zh-CN" sz="2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200525" y="2779413"/>
            <a:ext cx="1187417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3860801" y="2211363"/>
            <a:ext cx="152714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860801" y="3807980"/>
            <a:ext cx="152714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3860801" y="4485167"/>
            <a:ext cx="152714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860801" y="5162354"/>
            <a:ext cx="152714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860801" y="5839540"/>
            <a:ext cx="1527142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481" y="1231787"/>
            <a:ext cx="5207225" cy="520722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503555" y="2197735"/>
            <a:ext cx="11687810" cy="2611120"/>
          </a:xfrm>
        </p:spPr>
        <p:txBody>
          <a:bodyPr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54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教育是</a:t>
            </a: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54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面对一丛野菊花而怦然而动的情怀</a:t>
            </a:r>
          </a:p>
        </p:txBody>
      </p:sp>
      <p:pic>
        <p:nvPicPr>
          <p:cNvPr id="10" name="图片 9" descr="D:\● 项目文件 ●\C-历史\APP\UI\【新版UI】\素材\历史内容相关素材\模型单体素材\七上\SiYang2.pngSiYang2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>
            <a:off x="8367395" y="-496570"/>
            <a:ext cx="7650480" cy="8214360"/>
          </a:xfrm>
          <a:prstGeom prst="rect">
            <a:avLst/>
          </a:prstGeom>
          <a:effectLst/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65" y="1716988"/>
            <a:ext cx="5178691" cy="374585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5807" y="146250"/>
            <a:ext cx="10852237" cy="648000"/>
          </a:xfrm>
        </p:spPr>
        <p:txBody>
          <a:bodyPr/>
          <a:lstStyle/>
          <a:p>
            <a:r>
              <a:rPr lang="zh-CN" altLang="en-US" dirty="0"/>
              <a:t>国家博物馆·人面鱼纹彩陶盆</a:t>
            </a:r>
          </a:p>
        </p:txBody>
      </p:sp>
      <p:pic>
        <p:nvPicPr>
          <p:cNvPr id="7" name="内容占位符 6">
            <a:hlinkClick r:id="rId3"/>
          </p:cNvPr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1283149" y="4300790"/>
            <a:ext cx="828675" cy="8286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689138" y="1287002"/>
            <a:ext cx="4425485" cy="4588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835" y="1745101"/>
            <a:ext cx="4286250" cy="4048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082" y="1482931"/>
            <a:ext cx="7756241" cy="4653745"/>
          </a:xfrm>
          <a:prstGeom prst="rect">
            <a:avLst/>
          </a:prstGeom>
        </p:spPr>
      </p:pic>
      <p:pic>
        <p:nvPicPr>
          <p:cNvPr id="5" name="内容占位符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924" y="5015165"/>
            <a:ext cx="828675" cy="828675"/>
          </a:xfrm>
          <a:prstGeom prst="rect">
            <a:avLst/>
          </a:prstGeom>
        </p:spPr>
      </p:pic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1584960" cy="893615"/>
          </a:xfrm>
        </p:spPr>
        <p:txBody>
          <a:bodyPr>
            <a:normAutofit/>
          </a:bodyPr>
          <a:lstStyle/>
          <a:p>
            <a:r>
              <a:rPr lang="en-US" altLang="zh-CN" dirty="0"/>
              <a:t>3D</a:t>
            </a:r>
            <a:r>
              <a:rPr lang="zh-CN" altLang="en-US" dirty="0"/>
              <a:t>文物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811148" y="217068"/>
            <a:ext cx="571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案例：利簋、虹刻辞牛骨</a:t>
            </a:r>
          </a:p>
          <a:p>
            <a:pPr algn="l"/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45720" y="996315"/>
            <a:ext cx="12285980" cy="5026025"/>
            <a:chOff x="-12" y="1584"/>
            <a:chExt cx="19348" cy="7915"/>
          </a:xfrm>
        </p:grpSpPr>
        <p:pic>
          <p:nvPicPr>
            <p:cNvPr id="7" name="图片 6" descr="7b-2-9_QingMingShangHeTu_1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-12" y="1584"/>
              <a:ext cx="7914" cy="7914"/>
            </a:xfrm>
            <a:prstGeom prst="rect">
              <a:avLst/>
            </a:prstGeom>
          </p:spPr>
        </p:pic>
        <p:pic>
          <p:nvPicPr>
            <p:cNvPr id="8" name="图片 7" descr="7b-2-9_QingMingShangHeTu_11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7902" y="1584"/>
              <a:ext cx="7915" cy="7915"/>
            </a:xfrm>
            <a:prstGeom prst="rect">
              <a:avLst/>
            </a:prstGeom>
          </p:spPr>
        </p:pic>
        <p:pic>
          <p:nvPicPr>
            <p:cNvPr id="9" name="图片 8" descr="7b-2-9_QingMingShangHeTu_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/>
            <a:srcRect/>
            <a:stretch>
              <a:fillRect/>
            </a:stretch>
          </p:blipFill>
          <p:spPr>
            <a:xfrm>
              <a:off x="15820" y="1584"/>
              <a:ext cx="3516" cy="7915"/>
            </a:xfrm>
            <a:prstGeom prst="rect">
              <a:avLst/>
            </a:prstGeom>
          </p:spPr>
        </p:pic>
      </p:grpSp>
      <p:pic>
        <p:nvPicPr>
          <p:cNvPr id="4" name="图片 3">
            <a:hlinkClick r:id="rId10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765253" y="5469090"/>
            <a:ext cx="1185797" cy="11857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5807" y="146250"/>
            <a:ext cx="10852237" cy="648000"/>
          </a:xfrm>
        </p:spPr>
        <p:txBody>
          <a:bodyPr/>
          <a:lstStyle/>
          <a:p>
            <a:r>
              <a:rPr lang="en-US" altLang="zh-CN" dirty="0"/>
              <a:t>《</a:t>
            </a:r>
            <a:r>
              <a:rPr lang="zh-CN" altLang="en-US" dirty="0"/>
              <a:t>清明上河图</a:t>
            </a:r>
            <a:r>
              <a:rPr lang="en-US" altLang="zh-CN" dirty="0"/>
              <a:t>》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教育信息化</a:t>
            </a:r>
            <a:r>
              <a:rPr lang="en-US" altLang="zh-CN" dirty="0"/>
              <a:t>2.0</a:t>
            </a:r>
            <a:endParaRPr lang="zh-CN" altLang="en-US" dirty="0"/>
          </a:p>
        </p:txBody>
      </p:sp>
      <p:pic>
        <p:nvPicPr>
          <p:cNvPr id="3" name="图片 2" descr="watermark,g_7,image_d2F0ZXIvYmFpa2UxODA=,xp_5,yp_5"/>
          <p:cNvPicPr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16501" y="1296683"/>
            <a:ext cx="3707786" cy="5113082"/>
          </a:xfrm>
          <a:prstGeom prst="rect">
            <a:avLst/>
          </a:prstGeom>
          <a:ln w="38100">
            <a:solidFill>
              <a:srgbClr val="5185F5"/>
            </a:solidFill>
          </a:ln>
          <a:effectLst/>
        </p:spPr>
      </p:pic>
      <p:sp>
        <p:nvSpPr>
          <p:cNvPr id="4" name="矩形 3"/>
          <p:cNvSpPr/>
          <p:nvPr/>
        </p:nvSpPr>
        <p:spPr>
          <a:xfrm>
            <a:off x="5036515" y="1554826"/>
            <a:ext cx="6764960" cy="1136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125"/>
              </a:spcAft>
            </a:pPr>
            <a:r>
              <a:rPr lang="zh-CN" altLang="zh-CN" sz="2800" b="1" kern="0" dirty="0">
                <a:solidFill>
                  <a:srgbClr val="5185F5"/>
                </a:solidFill>
                <a:latin typeface="+mj-ea"/>
                <a:ea typeface="+mj-ea"/>
                <a:cs typeface="楷体" panose="02010609060101010101" pitchFamily="49" charset="-122"/>
              </a:rPr>
              <a:t>主要任务</a:t>
            </a:r>
            <a:endParaRPr lang="en-US" altLang="zh-CN" sz="2800" b="1" kern="0" dirty="0">
              <a:solidFill>
                <a:srgbClr val="5185F5"/>
              </a:solidFill>
              <a:latin typeface="+mj-ea"/>
              <a:ea typeface="+mj-ea"/>
              <a:cs typeface="楷体" panose="02010609060101010101" pitchFamily="49" charset="-122"/>
            </a:endParaRPr>
          </a:p>
          <a:p>
            <a:pPr>
              <a:lnSpc>
                <a:spcPct val="130000"/>
              </a:lnSpc>
              <a:spcAft>
                <a:spcPts val="1125"/>
              </a:spcAft>
            </a:pPr>
            <a:r>
              <a:rPr lang="en-US" altLang="zh-CN" sz="1900" b="1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持续推动</a:t>
            </a:r>
            <a:r>
              <a:rPr lang="zh-CN" altLang="en-US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信息技术与教育深度融合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，促进两个方面水平提高。</a:t>
            </a:r>
          </a:p>
        </p:txBody>
      </p:sp>
      <p:sp>
        <p:nvSpPr>
          <p:cNvPr id="9" name="矩形 8"/>
          <p:cNvSpPr/>
          <p:nvPr/>
        </p:nvSpPr>
        <p:spPr>
          <a:xfrm>
            <a:off x="5036515" y="2988051"/>
            <a:ext cx="6764960" cy="339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125"/>
              </a:spcAft>
            </a:pPr>
            <a:r>
              <a:rPr lang="en-US" altLang="zh-CN" sz="1900" b="1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构建一体化的</a:t>
            </a:r>
            <a:r>
              <a:rPr lang="zh-CN" altLang="en-US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“互联网</a:t>
            </a:r>
            <a:r>
              <a:rPr lang="en-US" altLang="zh-CN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+</a:t>
            </a:r>
            <a:r>
              <a:rPr lang="zh-CN" altLang="en-US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教育”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大平台。引入“平台</a:t>
            </a:r>
            <a:r>
              <a:rPr lang="en-US" altLang="zh-CN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+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教育”服务模式，整合各级各类教育资源公共服务平台和支持系统，逐步实现资源平台、管理平台的互通、衔接与开放，建成</a:t>
            </a:r>
            <a:r>
              <a:rPr lang="zh-CN" altLang="en-US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国家数字教育资源公共服务体系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。</a:t>
            </a:r>
            <a:endParaRPr lang="en-US" altLang="zh-CN" sz="1900" kern="100" dirty="0">
              <a:solidFill>
                <a:schemeClr val="bg2">
                  <a:lumMod val="50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1125"/>
              </a:spcAft>
            </a:pP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充分发挥市场在资源配置中的作用，</a:t>
            </a:r>
            <a:r>
              <a:rPr lang="zh-CN" altLang="en-US" sz="1900" kern="100" dirty="0">
                <a:solidFill>
                  <a:srgbClr val="4BA9FF"/>
                </a:solidFill>
                <a:latin typeface="+mj-ea"/>
                <a:ea typeface="+mj-ea"/>
                <a:cs typeface="Times New Roman" panose="02020603050405020304" pitchFamily="18" charset="0"/>
              </a:rPr>
              <a:t>融合众筹众创，实现数字资源、优秀师资、教育数据、信息红利</a:t>
            </a:r>
            <a:r>
              <a:rPr lang="zh-CN" altLang="en-US" sz="1900" kern="100" dirty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的有效共享，助力教育服务供给模式升级和教育治理水平提升。</a:t>
            </a:r>
          </a:p>
          <a:p>
            <a:pPr>
              <a:lnSpc>
                <a:spcPct val="130000"/>
              </a:lnSpc>
              <a:spcAft>
                <a:spcPts val="1125"/>
              </a:spcAft>
            </a:pPr>
            <a:endParaRPr lang="zh-CN" altLang="zh-CN" sz="2000" kern="1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52550"/>
            <a:ext cx="121920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 txBox="1"/>
          <p:nvPr/>
        </p:nvSpPr>
        <p:spPr>
          <a:xfrm>
            <a:off x="2355807" y="146250"/>
            <a:ext cx="10852237" cy="648000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《</a:t>
            </a:r>
            <a:r>
              <a:rPr lang="zh-CN" altLang="en-US" dirty="0"/>
              <a:t>祭侄文稿</a:t>
            </a:r>
            <a:r>
              <a:rPr lang="en-US" altLang="zh-CN" dirty="0"/>
              <a:t>》</a:t>
            </a:r>
            <a:endParaRPr lang="zh-CN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1283503"/>
            <a:ext cx="5323715" cy="531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5725" y="1383286"/>
            <a:ext cx="3031464" cy="493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2355807" y="146250"/>
            <a:ext cx="10852237" cy="648000"/>
          </a:xfrm>
        </p:spPr>
        <p:txBody>
          <a:bodyPr/>
          <a:lstStyle/>
          <a:p>
            <a:r>
              <a:rPr lang="zh-CN" altLang="en-US" dirty="0"/>
              <a:t>甘肃省博物馆</a:t>
            </a:r>
            <a:r>
              <a:rPr lang="en-US" altLang="zh-CN" dirty="0"/>
              <a:t>·</a:t>
            </a:r>
            <a:r>
              <a:rPr lang="zh-CN" altLang="en-US" dirty="0"/>
              <a:t>马家窑彩陶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095" y="1468755"/>
            <a:ext cx="6510655" cy="432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920" y="680720"/>
            <a:ext cx="5777230" cy="5777230"/>
          </a:xfrm>
          <a:prstGeom prst="rect">
            <a:avLst/>
          </a:prstGeom>
        </p:spPr>
      </p:pic>
      <p:sp>
        <p:nvSpPr>
          <p:cNvPr id="8" name="标题 1"/>
          <p:cNvSpPr txBox="1"/>
          <p:nvPr/>
        </p:nvSpPr>
        <p:spPr>
          <a:xfrm>
            <a:off x="2355807" y="146250"/>
            <a:ext cx="10852237" cy="64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甘肃省博物馆</a:t>
            </a:r>
            <a:r>
              <a:rPr lang="en-US" altLang="zh-CN"/>
              <a:t>·</a:t>
            </a:r>
            <a:r>
              <a:rPr lang="zh-CN" altLang="en-US"/>
              <a:t>马家窑彩陶</a:t>
            </a:r>
            <a:endParaRPr lang="zh-CN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52" y="2144111"/>
            <a:ext cx="3577497" cy="36767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40" y="1139190"/>
            <a:ext cx="4294505" cy="495935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2355807" y="146250"/>
            <a:ext cx="10852237" cy="648000"/>
          </a:xfrm>
        </p:spPr>
        <p:txBody>
          <a:bodyPr/>
          <a:lstStyle/>
          <a:p>
            <a:r>
              <a:rPr lang="zh-CN" altLang="en-US" dirty="0"/>
              <a:t>甘肃省博物馆</a:t>
            </a:r>
            <a:r>
              <a:rPr lang="en-US" altLang="zh-CN" dirty="0"/>
              <a:t>·</a:t>
            </a:r>
            <a:r>
              <a:rPr lang="zh-CN" altLang="en-US" dirty="0"/>
              <a:t>马家窑彩陶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759460" y="2367280"/>
            <a:ext cx="11174730" cy="3988435"/>
          </a:xfrm>
        </p:spPr>
        <p:txBody>
          <a:bodyPr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48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教育是与人类的灵魂对话</a:t>
            </a:r>
          </a:p>
        </p:txBody>
      </p:sp>
      <p:pic>
        <p:nvPicPr>
          <p:cNvPr id="7" name="图片 6" descr="青铜纵目面具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936230" y="-476250"/>
            <a:ext cx="12026265" cy="74923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975637" y="5934202"/>
            <a:ext cx="9043023" cy="5847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3200" dirty="0"/>
              <a:t>1871</a:t>
            </a:r>
            <a:r>
              <a:rPr lang="zh-CN" altLang="en-US" sz="3200" dirty="0"/>
              <a:t>年，福州船政学堂驾驶班毕业生合影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862" y="-6958"/>
            <a:ext cx="12273862" cy="6864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1696110" y="5968885"/>
            <a:ext cx="10293069" cy="52322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/>
            <a:r>
              <a:rPr lang="en-US" altLang="zh-CN" sz="2800" dirty="0"/>
              <a:t>1878</a:t>
            </a:r>
            <a:r>
              <a:rPr lang="zh-CN" altLang="en-US" sz="2800" dirty="0"/>
              <a:t>年，中国赴英留学生与英国皇家海军学院师生合影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https://timgsa.baidu.com/timg?image&amp;quality=80&amp;size=b9999_10000&amp;sec=1506410458059&amp;di=ff63afea042b352565d07338a79c7d05&amp;imgtype=0&amp;src=http%3A%2F%2Fnews.fznews.com.cn%2Fnewsimages%2F2007-10-26%2F200710261946111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360" y="-53216"/>
            <a:ext cx="12290719" cy="6911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326935" y="25399"/>
            <a:ext cx="12395109" cy="686258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260" y="0"/>
            <a:ext cx="12452259" cy="69082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97674" y="3095114"/>
            <a:ext cx="10849101" cy="2946856"/>
            <a:chOff x="327848" y="2809363"/>
            <a:chExt cx="11218928" cy="304730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848" y="2809363"/>
              <a:ext cx="5719194" cy="3047309"/>
            </a:xfrm>
            <a:prstGeom prst="rect">
              <a:avLst/>
            </a:prstGeom>
            <a:ln w="38100">
              <a:noFill/>
            </a:ln>
            <a:effectLst>
              <a:outerShdw blurRad="114300" dist="38100" dir="27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9338" y="2809363"/>
              <a:ext cx="5417438" cy="3047309"/>
            </a:xfrm>
            <a:prstGeom prst="rect">
              <a:avLst/>
            </a:prstGeom>
            <a:ln w="38100">
              <a:noFill/>
            </a:ln>
            <a:effectLst>
              <a:outerShdw blurRad="114300" dist="38100" dir="4500000" algn="tl" rotWithShape="0">
                <a:prstClr val="black">
                  <a:alpha val="30000"/>
                </a:prstClr>
              </a:outerShdw>
            </a:effectLst>
          </p:spPr>
        </p:pic>
      </p:grpSp>
      <p:grpSp>
        <p:nvGrpSpPr>
          <p:cNvPr id="7" name="组合 6"/>
          <p:cNvGrpSpPr/>
          <p:nvPr/>
        </p:nvGrpSpPr>
        <p:grpSpPr>
          <a:xfrm>
            <a:off x="697675" y="1287078"/>
            <a:ext cx="10796651" cy="1582350"/>
            <a:chOff x="327849" y="1001328"/>
            <a:chExt cx="10796651" cy="158235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327849" y="1001328"/>
              <a:ext cx="5364988" cy="1582350"/>
            </a:xfrm>
            <a:prstGeom prst="rect">
              <a:avLst/>
            </a:prstGeom>
            <a:ln w="38100">
              <a:noFill/>
            </a:ln>
            <a:effectLst>
              <a:outerShdw blurRad="114300" dist="38100" dir="4500000" algn="tl" rotWithShape="0">
                <a:prstClr val="black">
                  <a:alpha val="3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5759512" y="1001328"/>
              <a:ext cx="5364988" cy="1582350"/>
            </a:xfrm>
            <a:prstGeom prst="rect">
              <a:avLst/>
            </a:prstGeom>
            <a:ln w="38100">
              <a:noFill/>
            </a:ln>
            <a:effectLst>
              <a:outerShdw blurRad="114300" dist="38100" dir="4500000" algn="tl" rotWithShape="0">
                <a:prstClr val="black">
                  <a:alpha val="30000"/>
                </a:prstClr>
              </a:outerShdw>
            </a:effectLst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260" y="0"/>
            <a:ext cx="124522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30407" y="-136331"/>
            <a:ext cx="12322407" cy="709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AutoShape 9"/>
          <p:cNvCxnSpPr>
            <a:cxnSpLocks noChangeShapeType="1"/>
          </p:cNvCxnSpPr>
          <p:nvPr/>
        </p:nvCxnSpPr>
        <p:spPr bwMode="auto">
          <a:xfrm rot="16200000">
            <a:off x="10129838" y="5206439"/>
            <a:ext cx="1962150" cy="184150"/>
          </a:xfrm>
          <a:prstGeom prst="bentConnector2">
            <a:avLst/>
          </a:prstGeom>
          <a:noFill/>
          <a:ln w="31750">
            <a:solidFill>
              <a:srgbClr val="3A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3727" y="800803"/>
            <a:ext cx="7927975" cy="4936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41868" y="1112326"/>
            <a:ext cx="7864475" cy="4670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373" y="1027906"/>
            <a:ext cx="8017170" cy="498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/>
        </p:nvSpPr>
        <p:spPr>
          <a:xfrm>
            <a:off x="1156133" y="1051416"/>
            <a:ext cx="6816725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全军覆没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30407" y="-136331"/>
            <a:ext cx="12322407" cy="7094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0870"/>
            <a:ext cx="12192000" cy="626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7290" y="816861"/>
            <a:ext cx="3318626" cy="437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图片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7023" y="1002890"/>
            <a:ext cx="4037764" cy="458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图片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1481" y="867205"/>
            <a:ext cx="3424434" cy="432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6417351" y="5358995"/>
            <a:ext cx="4126520" cy="119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/>
            <a:r>
              <a:rPr lang="zh-CN" altLang="en-US" sz="2380">
                <a:solidFill>
                  <a:schemeClr val="bg1"/>
                </a:solidFill>
                <a:latin typeface="Arial" panose="020B0604020202020204" pitchFamily="34" charset="0"/>
              </a:rPr>
              <a:t>中央航校第三期</a:t>
            </a:r>
            <a:endParaRPr lang="en-US" altLang="zh-CN" sz="238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zh-CN" altLang="en-US" sz="2380">
                <a:solidFill>
                  <a:schemeClr val="bg1"/>
                </a:solidFill>
                <a:latin typeface="Arial" panose="020B0604020202020204" pitchFamily="34" charset="0"/>
              </a:rPr>
              <a:t>张锡祜</a:t>
            </a:r>
            <a:endParaRPr lang="en-US" altLang="zh-CN" sz="238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zh-CN" sz="2380">
                <a:solidFill>
                  <a:schemeClr val="bg1"/>
                </a:solidFill>
                <a:latin typeface="Arial" panose="020B0604020202020204" pitchFamily="34" charset="0"/>
              </a:rPr>
              <a:t>(1911-1937)</a:t>
            </a:r>
            <a:endParaRPr lang="zh-CN" altLang="en-US" sz="2380">
              <a:solidFill>
                <a:schemeClr val="bg1"/>
              </a:solidFill>
            </a:endParaRPr>
          </a:p>
        </p:txBody>
      </p:sp>
      <p:sp>
        <p:nvSpPr>
          <p:cNvPr id="41990" name="文本框 9"/>
          <p:cNvSpPr txBox="1">
            <a:spLocks noChangeArrowheads="1"/>
          </p:cNvSpPr>
          <p:nvPr/>
        </p:nvSpPr>
        <p:spPr bwMode="auto">
          <a:xfrm>
            <a:off x="1608434" y="5313627"/>
            <a:ext cx="3400646" cy="119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algn="ctr"/>
            <a:r>
              <a:rPr lang="zh-CN" altLang="en-US" sz="2380">
                <a:solidFill>
                  <a:schemeClr val="bg1"/>
                </a:solidFill>
              </a:rPr>
              <a:t>北洋水师学堂第五届</a:t>
            </a:r>
            <a:endParaRPr lang="en-US" altLang="zh-CN" sz="2380">
              <a:solidFill>
                <a:schemeClr val="bg1"/>
              </a:solidFill>
            </a:endParaRPr>
          </a:p>
          <a:p>
            <a:pPr algn="ctr"/>
            <a:r>
              <a:rPr lang="zh-CN" altLang="en-US" sz="2380">
                <a:solidFill>
                  <a:schemeClr val="bg1"/>
                </a:solidFill>
              </a:rPr>
              <a:t>张伯苓</a:t>
            </a:r>
            <a:endParaRPr lang="en-US" altLang="zh-CN" sz="2380">
              <a:solidFill>
                <a:schemeClr val="bg1"/>
              </a:solidFill>
            </a:endParaRPr>
          </a:p>
          <a:p>
            <a:pPr algn="ctr"/>
            <a:r>
              <a:rPr lang="zh-CN" altLang="en-US" sz="2380">
                <a:solidFill>
                  <a:schemeClr val="bg1"/>
                </a:solidFill>
              </a:rPr>
              <a:t>（</a:t>
            </a:r>
            <a:r>
              <a:rPr lang="en-US" altLang="zh-CN" sz="2380">
                <a:solidFill>
                  <a:schemeClr val="bg1"/>
                </a:solidFill>
              </a:rPr>
              <a:t>1876-1951</a:t>
            </a:r>
            <a:r>
              <a:rPr lang="zh-CN" altLang="en-US" sz="238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324888" y="5185087"/>
            <a:ext cx="3911027" cy="14114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145" dirty="0"/>
              <a:t>    </a:t>
            </a:r>
            <a:r>
              <a:rPr lang="zh-CN" altLang="en-US" sz="2145" dirty="0">
                <a:solidFill>
                  <a:schemeClr val="bg1"/>
                </a:solidFill>
              </a:rPr>
              <a:t>我本来就是海军出身，我没有为国捐躯是我的遗憾，现在我儿子做到了，我很欣慰。</a:t>
            </a:r>
            <a:endParaRPr lang="en-US" altLang="zh-CN" sz="2145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zh-CN" sz="2145" dirty="0">
                <a:solidFill>
                  <a:schemeClr val="bg1"/>
                </a:solidFill>
              </a:rPr>
              <a:t>——</a:t>
            </a:r>
            <a:r>
              <a:rPr lang="zh-CN" altLang="en-US" sz="2145" dirty="0">
                <a:solidFill>
                  <a:schemeClr val="bg1"/>
                </a:solidFill>
              </a:rPr>
              <a:t>张伯苓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683" y="956170"/>
            <a:ext cx="10430663" cy="519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62682" y="5415863"/>
            <a:ext cx="10430663" cy="9719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860" dirty="0">
                <a:solidFill>
                  <a:schemeClr val="bg1"/>
                </a:solidFill>
              </a:rPr>
              <a:t>      中国空军「四大金刚」，在开战一年内，全部殉国。</a:t>
            </a:r>
            <a:endParaRPr lang="en-US" altLang="zh-CN" sz="286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zh-CN" altLang="en-US" sz="2860" dirty="0">
                <a:solidFill>
                  <a:schemeClr val="bg1"/>
                </a:solidFill>
              </a:rPr>
              <a:t>  中国空军第一批精英，几乎没有一个人活过 </a:t>
            </a:r>
            <a:r>
              <a:rPr lang="en-US" altLang="zh-CN" sz="2860" dirty="0">
                <a:solidFill>
                  <a:schemeClr val="bg1"/>
                </a:solidFill>
              </a:rPr>
              <a:t>1938 </a:t>
            </a:r>
            <a:r>
              <a:rPr lang="zh-CN" altLang="en-US" sz="2860" dirty="0">
                <a:solidFill>
                  <a:schemeClr val="bg1"/>
                </a:solidFill>
              </a:rPr>
              <a:t>年。</a:t>
            </a:r>
            <a:endParaRPr lang="zh-CN" altLang="en-US" sz="2145" dirty="0"/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13" y="1039760"/>
            <a:ext cx="4027883" cy="53684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139" y="1467465"/>
            <a:ext cx="5582540" cy="4188541"/>
          </a:xfrm>
          <a:prstGeom prst="rect">
            <a:avLst/>
          </a:prstGeom>
        </p:spPr>
      </p:pic>
      <p:sp>
        <p:nvSpPr>
          <p:cNvPr id="4" name="标题 1"/>
          <p:cNvSpPr txBox="1"/>
          <p:nvPr/>
        </p:nvSpPr>
        <p:spPr>
          <a:xfrm>
            <a:off x="2355807" y="146250"/>
            <a:ext cx="10852237" cy="648000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玄奘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1930" y="1685925"/>
            <a:ext cx="52387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标题 1"/>
          <p:cNvSpPr txBox="1"/>
          <p:nvPr/>
        </p:nvSpPr>
        <p:spPr>
          <a:xfrm>
            <a:off x="2509733" y="5384727"/>
            <a:ext cx="10852237" cy="648000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朱棣</a:t>
            </a:r>
          </a:p>
        </p:txBody>
      </p:sp>
      <p:sp>
        <p:nvSpPr>
          <p:cNvPr id="5" name="标题 1"/>
          <p:cNvSpPr txBox="1"/>
          <p:nvPr/>
        </p:nvSpPr>
        <p:spPr>
          <a:xfrm>
            <a:off x="8214019" y="5384727"/>
            <a:ext cx="1177908" cy="749298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项羽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14761" t="6940" r="2782" b="41475"/>
          <a:stretch>
            <a:fillRect/>
          </a:stretch>
        </p:blipFill>
        <p:spPr>
          <a:xfrm>
            <a:off x="1102361" y="1686996"/>
            <a:ext cx="3953021" cy="348507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23" y="1138391"/>
            <a:ext cx="3571875" cy="42862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76" y="1119155"/>
            <a:ext cx="3018872" cy="43054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989" y="1119155"/>
            <a:ext cx="3597128" cy="4305486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2523802" y="5542671"/>
            <a:ext cx="1358882" cy="672936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武则天</a:t>
            </a:r>
          </a:p>
        </p:txBody>
      </p:sp>
      <p:sp>
        <p:nvSpPr>
          <p:cNvPr id="6" name="标题 1"/>
          <p:cNvSpPr txBox="1"/>
          <p:nvPr/>
        </p:nvSpPr>
        <p:spPr>
          <a:xfrm>
            <a:off x="5879625" y="5542671"/>
            <a:ext cx="1358882" cy="672936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秋瑾</a:t>
            </a:r>
          </a:p>
        </p:txBody>
      </p:sp>
      <p:sp>
        <p:nvSpPr>
          <p:cNvPr id="7" name="标题 1"/>
          <p:cNvSpPr txBox="1"/>
          <p:nvPr/>
        </p:nvSpPr>
        <p:spPr>
          <a:xfrm>
            <a:off x="9668198" y="5542671"/>
            <a:ext cx="1358882" cy="672936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向警予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699" y="968210"/>
            <a:ext cx="4511784" cy="25375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519" y="968210"/>
            <a:ext cx="4776280" cy="275233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173" y="3635814"/>
            <a:ext cx="8382231" cy="302598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>
          <a:xfrm>
            <a:off x="759460" y="2367280"/>
            <a:ext cx="11174730" cy="3988435"/>
          </a:xfrm>
        </p:spPr>
        <p:txBody>
          <a:bodyPr/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48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教育是</a:t>
            </a: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4800" i="0" dirty="0">
                <a:solidFill>
                  <a:srgbClr val="5185F5"/>
                </a:solidFill>
                <a:latin typeface="华文行楷" panose="02010800040101010101" charset="-122"/>
                <a:ea typeface="华文行楷" panose="02010800040101010101" charset="-122"/>
              </a:rPr>
              <a:t>提升眼界让生命有更大的视野</a:t>
            </a:r>
          </a:p>
        </p:txBody>
      </p:sp>
      <p:pic>
        <p:nvPicPr>
          <p:cNvPr id="7" name="图片 6" descr="青铜纵目面具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7936230" y="-476250"/>
            <a:ext cx="12026265" cy="749236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486259" y="1139709"/>
            <a:ext cx="333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5185F5"/>
                </a:solidFill>
                <a:latin typeface="微软雅黑" panose="020B0503020204020204" pitchFamily="34" charset="-122"/>
              </a:rPr>
              <a:t>微课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946276" y="2169530"/>
            <a:ext cx="347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线上博物馆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316401" y="5367338"/>
            <a:ext cx="347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AR</a:t>
            </a:r>
            <a:r>
              <a:rPr lang="zh-CN" altLang="en-US" sz="40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、</a:t>
            </a:r>
            <a:r>
              <a:rPr lang="en-US" altLang="zh-CN" sz="40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VR</a:t>
            </a:r>
            <a:r>
              <a:rPr lang="zh-CN" altLang="en-US" sz="40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技术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037444" y="3782188"/>
            <a:ext cx="3478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5185F5"/>
                </a:solidFill>
                <a:latin typeface="微软雅黑" panose="020B0503020204020204" pitchFamily="34" charset="-122"/>
              </a:rPr>
              <a:t>元宇宙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486260" y="1889939"/>
            <a:ext cx="3335213" cy="3335212"/>
            <a:chOff x="4486260" y="1788339"/>
            <a:chExt cx="3335213" cy="3335212"/>
          </a:xfrm>
        </p:grpSpPr>
        <p:sp>
          <p:nvSpPr>
            <p:cNvPr id="8" name="正五边形 38"/>
            <p:cNvSpPr/>
            <p:nvPr/>
          </p:nvSpPr>
          <p:spPr>
            <a:xfrm>
              <a:off x="4850180" y="2210117"/>
              <a:ext cx="2545715" cy="2437765"/>
            </a:xfrm>
            <a:prstGeom prst="pentagon">
              <a:avLst/>
            </a:pr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398503" y="3351847"/>
              <a:ext cx="1449070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2.0</a:t>
              </a:r>
            </a:p>
          </p:txBody>
        </p:sp>
        <p:sp>
          <p:nvSpPr>
            <p:cNvPr id="10" name="椭圆 9"/>
            <p:cNvSpPr/>
            <p:nvPr/>
          </p:nvSpPr>
          <p:spPr>
            <a:xfrm>
              <a:off x="4486260" y="2711801"/>
              <a:ext cx="3335213" cy="1510727"/>
            </a:xfrm>
            <a:prstGeom prst="ellipse">
              <a:avLst/>
            </a:prstGeom>
            <a:noFill/>
            <a:ln w="25400" cap="rnd">
              <a:solidFill>
                <a:srgbClr val="5185F5">
                  <a:alpha val="69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5400000">
              <a:off x="4486260" y="2700581"/>
              <a:ext cx="3335212" cy="1510727"/>
            </a:xfrm>
            <a:prstGeom prst="ellipse">
              <a:avLst/>
            </a:prstGeom>
            <a:noFill/>
            <a:ln w="25400" cap="rnd">
              <a:solidFill>
                <a:srgbClr val="5185F5">
                  <a:alpha val="69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5474362" y="2687955"/>
              <a:ext cx="1516630" cy="1447800"/>
            </a:xfrm>
            <a:custGeom>
              <a:avLst/>
              <a:gdLst>
                <a:gd name="connsiteX0" fmla="*/ 1433854 w 1516630"/>
                <a:gd name="connsiteY0" fmla="*/ 152400 h 1447800"/>
                <a:gd name="connsiteX1" fmla="*/ 1371941 w 1516630"/>
                <a:gd name="connsiteY1" fmla="*/ 66675 h 1447800"/>
                <a:gd name="connsiteX2" fmla="*/ 1343366 w 1516630"/>
                <a:gd name="connsiteY2" fmla="*/ 57150 h 1447800"/>
                <a:gd name="connsiteX3" fmla="*/ 1329079 w 1516630"/>
                <a:gd name="connsiteY3" fmla="*/ 52387 h 1447800"/>
                <a:gd name="connsiteX4" fmla="*/ 1314791 w 1516630"/>
                <a:gd name="connsiteY4" fmla="*/ 38100 h 1447800"/>
                <a:gd name="connsiteX5" fmla="*/ 1262404 w 1516630"/>
                <a:gd name="connsiteY5" fmla="*/ 33337 h 1447800"/>
                <a:gd name="connsiteX6" fmla="*/ 1162391 w 1516630"/>
                <a:gd name="connsiteY6" fmla="*/ 28575 h 1447800"/>
                <a:gd name="connsiteX7" fmla="*/ 1067141 w 1516630"/>
                <a:gd name="connsiteY7" fmla="*/ 19050 h 1447800"/>
                <a:gd name="connsiteX8" fmla="*/ 981416 w 1516630"/>
                <a:gd name="connsiteY8" fmla="*/ 4762 h 1447800"/>
                <a:gd name="connsiteX9" fmla="*/ 767104 w 1516630"/>
                <a:gd name="connsiteY9" fmla="*/ 0 h 1447800"/>
                <a:gd name="connsiteX10" fmla="*/ 609941 w 1516630"/>
                <a:gd name="connsiteY10" fmla="*/ 4762 h 1447800"/>
                <a:gd name="connsiteX11" fmla="*/ 548029 w 1516630"/>
                <a:gd name="connsiteY11" fmla="*/ 9525 h 1447800"/>
                <a:gd name="connsiteX12" fmla="*/ 390866 w 1516630"/>
                <a:gd name="connsiteY12" fmla="*/ 14287 h 1447800"/>
                <a:gd name="connsiteX13" fmla="*/ 281329 w 1516630"/>
                <a:gd name="connsiteY13" fmla="*/ 19050 h 1447800"/>
                <a:gd name="connsiteX14" fmla="*/ 214654 w 1516630"/>
                <a:gd name="connsiteY14" fmla="*/ 28575 h 1447800"/>
                <a:gd name="connsiteX15" fmla="*/ 24154 w 1516630"/>
                <a:gd name="connsiteY15" fmla="*/ 42862 h 1447800"/>
                <a:gd name="connsiteX16" fmla="*/ 9866 w 1516630"/>
                <a:gd name="connsiteY16" fmla="*/ 47625 h 1447800"/>
                <a:gd name="connsiteX17" fmla="*/ 5104 w 1516630"/>
                <a:gd name="connsiteY17" fmla="*/ 90487 h 1447800"/>
                <a:gd name="connsiteX18" fmla="*/ 9866 w 1516630"/>
                <a:gd name="connsiteY18" fmla="*/ 104775 h 1447800"/>
                <a:gd name="connsiteX19" fmla="*/ 24154 w 1516630"/>
                <a:gd name="connsiteY19" fmla="*/ 114300 h 1447800"/>
                <a:gd name="connsiteX20" fmla="*/ 133691 w 1516630"/>
                <a:gd name="connsiteY20" fmla="*/ 109537 h 1447800"/>
                <a:gd name="connsiteX21" fmla="*/ 181316 w 1516630"/>
                <a:gd name="connsiteY21" fmla="*/ 104775 h 1447800"/>
                <a:gd name="connsiteX22" fmla="*/ 267041 w 1516630"/>
                <a:gd name="connsiteY22" fmla="*/ 100012 h 1447800"/>
                <a:gd name="connsiteX23" fmla="*/ 333716 w 1516630"/>
                <a:gd name="connsiteY23" fmla="*/ 90487 h 1447800"/>
                <a:gd name="connsiteX24" fmla="*/ 348004 w 1516630"/>
                <a:gd name="connsiteY24" fmla="*/ 85725 h 1447800"/>
                <a:gd name="connsiteX25" fmla="*/ 424204 w 1516630"/>
                <a:gd name="connsiteY25" fmla="*/ 71437 h 1447800"/>
                <a:gd name="connsiteX26" fmla="*/ 838541 w 1516630"/>
                <a:gd name="connsiteY26" fmla="*/ 66675 h 1447800"/>
                <a:gd name="connsiteX27" fmla="*/ 857591 w 1516630"/>
                <a:gd name="connsiteY27" fmla="*/ 57150 h 1447800"/>
                <a:gd name="connsiteX28" fmla="*/ 895691 w 1516630"/>
                <a:gd name="connsiteY28" fmla="*/ 52387 h 1447800"/>
                <a:gd name="connsiteX29" fmla="*/ 924266 w 1516630"/>
                <a:gd name="connsiteY29" fmla="*/ 47625 h 1447800"/>
                <a:gd name="connsiteX30" fmla="*/ 1171916 w 1516630"/>
                <a:gd name="connsiteY30" fmla="*/ 52387 h 1447800"/>
                <a:gd name="connsiteX31" fmla="*/ 1186204 w 1516630"/>
                <a:gd name="connsiteY31" fmla="*/ 61912 h 1447800"/>
                <a:gd name="connsiteX32" fmla="*/ 1210016 w 1516630"/>
                <a:gd name="connsiteY32" fmla="*/ 71437 h 1447800"/>
                <a:gd name="connsiteX33" fmla="*/ 1276691 w 1516630"/>
                <a:gd name="connsiteY33" fmla="*/ 90487 h 1447800"/>
                <a:gd name="connsiteX34" fmla="*/ 1310029 w 1516630"/>
                <a:gd name="connsiteY34" fmla="*/ 104775 h 1447800"/>
                <a:gd name="connsiteX35" fmla="*/ 1329079 w 1516630"/>
                <a:gd name="connsiteY35" fmla="*/ 123825 h 1447800"/>
                <a:gd name="connsiteX36" fmla="*/ 1338604 w 1516630"/>
                <a:gd name="connsiteY36" fmla="*/ 138112 h 1447800"/>
                <a:gd name="connsiteX37" fmla="*/ 1362416 w 1516630"/>
                <a:gd name="connsiteY37" fmla="*/ 152400 h 1447800"/>
                <a:gd name="connsiteX38" fmla="*/ 1367179 w 1516630"/>
                <a:gd name="connsiteY38" fmla="*/ 166687 h 1447800"/>
                <a:gd name="connsiteX39" fmla="*/ 1376704 w 1516630"/>
                <a:gd name="connsiteY39" fmla="*/ 390525 h 1447800"/>
                <a:gd name="connsiteX40" fmla="*/ 1381466 w 1516630"/>
                <a:gd name="connsiteY40" fmla="*/ 428625 h 1447800"/>
                <a:gd name="connsiteX41" fmla="*/ 1390991 w 1516630"/>
                <a:gd name="connsiteY41" fmla="*/ 519112 h 1447800"/>
                <a:gd name="connsiteX42" fmla="*/ 1386229 w 1516630"/>
                <a:gd name="connsiteY42" fmla="*/ 919162 h 1447800"/>
                <a:gd name="connsiteX43" fmla="*/ 1376704 w 1516630"/>
                <a:gd name="connsiteY43" fmla="*/ 981075 h 1447800"/>
                <a:gd name="connsiteX44" fmla="*/ 1362416 w 1516630"/>
                <a:gd name="connsiteY44" fmla="*/ 1057275 h 1447800"/>
                <a:gd name="connsiteX45" fmla="*/ 1352891 w 1516630"/>
                <a:gd name="connsiteY45" fmla="*/ 1147762 h 1447800"/>
                <a:gd name="connsiteX46" fmla="*/ 1343366 w 1516630"/>
                <a:gd name="connsiteY46" fmla="*/ 1176337 h 1447800"/>
                <a:gd name="connsiteX47" fmla="*/ 1338604 w 1516630"/>
                <a:gd name="connsiteY47" fmla="*/ 1381125 h 1447800"/>
                <a:gd name="connsiteX48" fmla="*/ 1348129 w 1516630"/>
                <a:gd name="connsiteY48" fmla="*/ 1419225 h 1447800"/>
                <a:gd name="connsiteX49" fmla="*/ 1352891 w 1516630"/>
                <a:gd name="connsiteY49" fmla="*/ 1438275 h 1447800"/>
                <a:gd name="connsiteX50" fmla="*/ 1371941 w 1516630"/>
                <a:gd name="connsiteY50" fmla="*/ 1447800 h 1447800"/>
                <a:gd name="connsiteX51" fmla="*/ 1410041 w 1516630"/>
                <a:gd name="connsiteY51" fmla="*/ 1438275 h 1447800"/>
                <a:gd name="connsiteX52" fmla="*/ 1429091 w 1516630"/>
                <a:gd name="connsiteY52" fmla="*/ 1419225 h 1447800"/>
                <a:gd name="connsiteX53" fmla="*/ 1448141 w 1516630"/>
                <a:gd name="connsiteY53" fmla="*/ 1404937 h 1447800"/>
                <a:gd name="connsiteX54" fmla="*/ 1462429 w 1516630"/>
                <a:gd name="connsiteY54" fmla="*/ 1376362 h 1447800"/>
                <a:gd name="connsiteX55" fmla="*/ 1467191 w 1516630"/>
                <a:gd name="connsiteY55" fmla="*/ 1362075 h 1447800"/>
                <a:gd name="connsiteX56" fmla="*/ 1476716 w 1516630"/>
                <a:gd name="connsiteY56" fmla="*/ 1304925 h 1447800"/>
                <a:gd name="connsiteX57" fmla="*/ 1481479 w 1516630"/>
                <a:gd name="connsiteY57" fmla="*/ 981075 h 1447800"/>
                <a:gd name="connsiteX58" fmla="*/ 1486241 w 1516630"/>
                <a:gd name="connsiteY58" fmla="*/ 966787 h 1447800"/>
                <a:gd name="connsiteX59" fmla="*/ 1500529 w 1516630"/>
                <a:gd name="connsiteY59" fmla="*/ 881062 h 1447800"/>
                <a:gd name="connsiteX60" fmla="*/ 1514816 w 1516630"/>
                <a:gd name="connsiteY60" fmla="*/ 781050 h 1447800"/>
                <a:gd name="connsiteX61" fmla="*/ 1500529 w 1516630"/>
                <a:gd name="connsiteY61" fmla="*/ 433387 h 1447800"/>
                <a:gd name="connsiteX62" fmla="*/ 1495766 w 1516630"/>
                <a:gd name="connsiteY62" fmla="*/ 419100 h 1447800"/>
                <a:gd name="connsiteX63" fmla="*/ 1491004 w 1516630"/>
                <a:gd name="connsiteY63" fmla="*/ 352425 h 1447800"/>
                <a:gd name="connsiteX64" fmla="*/ 1481479 w 1516630"/>
                <a:gd name="connsiteY64" fmla="*/ 323850 h 1447800"/>
                <a:gd name="connsiteX65" fmla="*/ 1467191 w 1516630"/>
                <a:gd name="connsiteY65" fmla="*/ 295275 h 1447800"/>
                <a:gd name="connsiteX66" fmla="*/ 1462429 w 1516630"/>
                <a:gd name="connsiteY66" fmla="*/ 276225 h 1447800"/>
                <a:gd name="connsiteX67" fmla="*/ 1443379 w 1516630"/>
                <a:gd name="connsiteY67" fmla="*/ 228600 h 1447800"/>
                <a:gd name="connsiteX68" fmla="*/ 1438616 w 1516630"/>
                <a:gd name="connsiteY68" fmla="*/ 200025 h 1447800"/>
                <a:gd name="connsiteX69" fmla="*/ 1433854 w 1516630"/>
                <a:gd name="connsiteY69" fmla="*/ 1524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516630" h="1447800">
                  <a:moveTo>
                    <a:pt x="1433854" y="152400"/>
                  </a:moveTo>
                  <a:cubicBezTo>
                    <a:pt x="1422742" y="130175"/>
                    <a:pt x="1396218" y="92230"/>
                    <a:pt x="1371941" y="66675"/>
                  </a:cubicBezTo>
                  <a:cubicBezTo>
                    <a:pt x="1365026" y="59396"/>
                    <a:pt x="1352891" y="60325"/>
                    <a:pt x="1343366" y="57150"/>
                  </a:cubicBezTo>
                  <a:lnTo>
                    <a:pt x="1329079" y="52387"/>
                  </a:lnTo>
                  <a:cubicBezTo>
                    <a:pt x="1324316" y="47625"/>
                    <a:pt x="1321267" y="39950"/>
                    <a:pt x="1314791" y="38100"/>
                  </a:cubicBezTo>
                  <a:cubicBezTo>
                    <a:pt x="1297931" y="33283"/>
                    <a:pt x="1279904" y="34431"/>
                    <a:pt x="1262404" y="33337"/>
                  </a:cubicBezTo>
                  <a:cubicBezTo>
                    <a:pt x="1229094" y="31255"/>
                    <a:pt x="1195729" y="30162"/>
                    <a:pt x="1162391" y="28575"/>
                  </a:cubicBezTo>
                  <a:cubicBezTo>
                    <a:pt x="1109242" y="15286"/>
                    <a:pt x="1186460" y="33368"/>
                    <a:pt x="1067141" y="19050"/>
                  </a:cubicBezTo>
                  <a:cubicBezTo>
                    <a:pt x="992331" y="10073"/>
                    <a:pt x="1056421" y="7540"/>
                    <a:pt x="981416" y="4762"/>
                  </a:cubicBezTo>
                  <a:cubicBezTo>
                    <a:pt x="910010" y="2117"/>
                    <a:pt x="838541" y="1587"/>
                    <a:pt x="767104" y="0"/>
                  </a:cubicBezTo>
                  <a:lnTo>
                    <a:pt x="609941" y="4762"/>
                  </a:lnTo>
                  <a:cubicBezTo>
                    <a:pt x="589262" y="5661"/>
                    <a:pt x="568708" y="8626"/>
                    <a:pt x="548029" y="9525"/>
                  </a:cubicBezTo>
                  <a:cubicBezTo>
                    <a:pt x="495667" y="11802"/>
                    <a:pt x="443244" y="12416"/>
                    <a:pt x="390866" y="14287"/>
                  </a:cubicBezTo>
                  <a:lnTo>
                    <a:pt x="281329" y="19050"/>
                  </a:lnTo>
                  <a:cubicBezTo>
                    <a:pt x="250905" y="29190"/>
                    <a:pt x="270300" y="23938"/>
                    <a:pt x="214654" y="28575"/>
                  </a:cubicBezTo>
                  <a:lnTo>
                    <a:pt x="24154" y="42862"/>
                  </a:lnTo>
                  <a:cubicBezTo>
                    <a:pt x="19391" y="44450"/>
                    <a:pt x="13786" y="44489"/>
                    <a:pt x="9866" y="47625"/>
                  </a:cubicBezTo>
                  <a:cubicBezTo>
                    <a:pt x="-6024" y="60337"/>
                    <a:pt x="1102" y="72478"/>
                    <a:pt x="5104" y="90487"/>
                  </a:cubicBezTo>
                  <a:cubicBezTo>
                    <a:pt x="6193" y="95388"/>
                    <a:pt x="6730" y="100855"/>
                    <a:pt x="9866" y="104775"/>
                  </a:cubicBezTo>
                  <a:cubicBezTo>
                    <a:pt x="13442" y="109245"/>
                    <a:pt x="19391" y="111125"/>
                    <a:pt x="24154" y="114300"/>
                  </a:cubicBezTo>
                  <a:lnTo>
                    <a:pt x="133691" y="109537"/>
                  </a:lnTo>
                  <a:cubicBezTo>
                    <a:pt x="149616" y="108572"/>
                    <a:pt x="165402" y="105912"/>
                    <a:pt x="181316" y="104775"/>
                  </a:cubicBezTo>
                  <a:cubicBezTo>
                    <a:pt x="209862" y="102736"/>
                    <a:pt x="238466" y="101600"/>
                    <a:pt x="267041" y="100012"/>
                  </a:cubicBezTo>
                  <a:cubicBezTo>
                    <a:pt x="283534" y="97951"/>
                    <a:pt x="316048" y="94413"/>
                    <a:pt x="333716" y="90487"/>
                  </a:cubicBezTo>
                  <a:cubicBezTo>
                    <a:pt x="338617" y="89398"/>
                    <a:pt x="343177" y="87104"/>
                    <a:pt x="348004" y="85725"/>
                  </a:cubicBezTo>
                  <a:cubicBezTo>
                    <a:pt x="368674" y="79819"/>
                    <a:pt x="411099" y="71588"/>
                    <a:pt x="424204" y="71437"/>
                  </a:cubicBezTo>
                  <a:lnTo>
                    <a:pt x="838541" y="66675"/>
                  </a:lnTo>
                  <a:cubicBezTo>
                    <a:pt x="844891" y="63500"/>
                    <a:pt x="850703" y="58872"/>
                    <a:pt x="857591" y="57150"/>
                  </a:cubicBezTo>
                  <a:cubicBezTo>
                    <a:pt x="870008" y="54046"/>
                    <a:pt x="883021" y="54197"/>
                    <a:pt x="895691" y="52387"/>
                  </a:cubicBezTo>
                  <a:cubicBezTo>
                    <a:pt x="905250" y="51021"/>
                    <a:pt x="914741" y="49212"/>
                    <a:pt x="924266" y="47625"/>
                  </a:cubicBezTo>
                  <a:cubicBezTo>
                    <a:pt x="1006816" y="49212"/>
                    <a:pt x="1089473" y="47890"/>
                    <a:pt x="1171916" y="52387"/>
                  </a:cubicBezTo>
                  <a:cubicBezTo>
                    <a:pt x="1177631" y="52699"/>
                    <a:pt x="1181084" y="59352"/>
                    <a:pt x="1186204" y="61912"/>
                  </a:cubicBezTo>
                  <a:cubicBezTo>
                    <a:pt x="1193850" y="65735"/>
                    <a:pt x="1201845" y="68923"/>
                    <a:pt x="1210016" y="71437"/>
                  </a:cubicBezTo>
                  <a:cubicBezTo>
                    <a:pt x="1225886" y="76320"/>
                    <a:pt x="1260217" y="82250"/>
                    <a:pt x="1276691" y="90487"/>
                  </a:cubicBezTo>
                  <a:cubicBezTo>
                    <a:pt x="1300231" y="102257"/>
                    <a:pt x="1289006" y="97767"/>
                    <a:pt x="1310029" y="104775"/>
                  </a:cubicBezTo>
                  <a:cubicBezTo>
                    <a:pt x="1316379" y="111125"/>
                    <a:pt x="1323235" y="117007"/>
                    <a:pt x="1329079" y="123825"/>
                  </a:cubicBezTo>
                  <a:cubicBezTo>
                    <a:pt x="1332804" y="128171"/>
                    <a:pt x="1334258" y="134387"/>
                    <a:pt x="1338604" y="138112"/>
                  </a:cubicBezTo>
                  <a:cubicBezTo>
                    <a:pt x="1345632" y="144136"/>
                    <a:pt x="1354479" y="147637"/>
                    <a:pt x="1362416" y="152400"/>
                  </a:cubicBezTo>
                  <a:cubicBezTo>
                    <a:pt x="1364004" y="157162"/>
                    <a:pt x="1366090" y="161787"/>
                    <a:pt x="1367179" y="166687"/>
                  </a:cubicBezTo>
                  <a:cubicBezTo>
                    <a:pt x="1382095" y="233806"/>
                    <a:pt x="1375406" y="358735"/>
                    <a:pt x="1376704" y="390525"/>
                  </a:cubicBezTo>
                  <a:cubicBezTo>
                    <a:pt x="1377226" y="403313"/>
                    <a:pt x="1380126" y="415897"/>
                    <a:pt x="1381466" y="428625"/>
                  </a:cubicBezTo>
                  <a:cubicBezTo>
                    <a:pt x="1393309" y="541128"/>
                    <a:pt x="1379733" y="429036"/>
                    <a:pt x="1390991" y="519112"/>
                  </a:cubicBezTo>
                  <a:cubicBezTo>
                    <a:pt x="1389404" y="652462"/>
                    <a:pt x="1389159" y="785835"/>
                    <a:pt x="1386229" y="919162"/>
                  </a:cubicBezTo>
                  <a:cubicBezTo>
                    <a:pt x="1385983" y="930354"/>
                    <a:pt x="1378251" y="968700"/>
                    <a:pt x="1376704" y="981075"/>
                  </a:cubicBezTo>
                  <a:cubicBezTo>
                    <a:pt x="1368638" y="1045601"/>
                    <a:pt x="1378436" y="1009215"/>
                    <a:pt x="1362416" y="1057275"/>
                  </a:cubicBezTo>
                  <a:cubicBezTo>
                    <a:pt x="1362014" y="1061291"/>
                    <a:pt x="1354198" y="1141225"/>
                    <a:pt x="1352891" y="1147762"/>
                  </a:cubicBezTo>
                  <a:cubicBezTo>
                    <a:pt x="1350922" y="1157607"/>
                    <a:pt x="1343366" y="1176337"/>
                    <a:pt x="1343366" y="1176337"/>
                  </a:cubicBezTo>
                  <a:cubicBezTo>
                    <a:pt x="1328675" y="1279172"/>
                    <a:pt x="1330300" y="1239949"/>
                    <a:pt x="1338604" y="1381125"/>
                  </a:cubicBezTo>
                  <a:cubicBezTo>
                    <a:pt x="1339680" y="1399420"/>
                    <a:pt x="1343703" y="1403733"/>
                    <a:pt x="1348129" y="1419225"/>
                  </a:cubicBezTo>
                  <a:cubicBezTo>
                    <a:pt x="1349927" y="1425519"/>
                    <a:pt x="1348701" y="1433247"/>
                    <a:pt x="1352891" y="1438275"/>
                  </a:cubicBezTo>
                  <a:cubicBezTo>
                    <a:pt x="1357436" y="1443729"/>
                    <a:pt x="1365591" y="1444625"/>
                    <a:pt x="1371941" y="1447800"/>
                  </a:cubicBezTo>
                  <a:cubicBezTo>
                    <a:pt x="1374435" y="1447301"/>
                    <a:pt x="1404347" y="1442342"/>
                    <a:pt x="1410041" y="1438275"/>
                  </a:cubicBezTo>
                  <a:cubicBezTo>
                    <a:pt x="1417349" y="1433055"/>
                    <a:pt x="1422333" y="1425139"/>
                    <a:pt x="1429091" y="1419225"/>
                  </a:cubicBezTo>
                  <a:cubicBezTo>
                    <a:pt x="1435065" y="1413998"/>
                    <a:pt x="1441791" y="1409700"/>
                    <a:pt x="1448141" y="1404937"/>
                  </a:cubicBezTo>
                  <a:cubicBezTo>
                    <a:pt x="1460115" y="1369020"/>
                    <a:pt x="1443961" y="1413298"/>
                    <a:pt x="1462429" y="1376362"/>
                  </a:cubicBezTo>
                  <a:cubicBezTo>
                    <a:pt x="1464674" y="1371872"/>
                    <a:pt x="1465973" y="1366945"/>
                    <a:pt x="1467191" y="1362075"/>
                  </a:cubicBezTo>
                  <a:cubicBezTo>
                    <a:pt x="1471836" y="1343497"/>
                    <a:pt x="1474027" y="1323753"/>
                    <a:pt x="1476716" y="1304925"/>
                  </a:cubicBezTo>
                  <a:cubicBezTo>
                    <a:pt x="1478304" y="1196975"/>
                    <a:pt x="1478439" y="1088994"/>
                    <a:pt x="1481479" y="981075"/>
                  </a:cubicBezTo>
                  <a:cubicBezTo>
                    <a:pt x="1481620" y="976057"/>
                    <a:pt x="1485189" y="971696"/>
                    <a:pt x="1486241" y="966787"/>
                  </a:cubicBezTo>
                  <a:cubicBezTo>
                    <a:pt x="1489502" y="951567"/>
                    <a:pt x="1498487" y="901478"/>
                    <a:pt x="1500529" y="881062"/>
                  </a:cubicBezTo>
                  <a:cubicBezTo>
                    <a:pt x="1509179" y="794561"/>
                    <a:pt x="1498447" y="846527"/>
                    <a:pt x="1514816" y="781050"/>
                  </a:cubicBezTo>
                  <a:cubicBezTo>
                    <a:pt x="1511955" y="603676"/>
                    <a:pt x="1527268" y="558167"/>
                    <a:pt x="1500529" y="433387"/>
                  </a:cubicBezTo>
                  <a:cubicBezTo>
                    <a:pt x="1499477" y="428478"/>
                    <a:pt x="1497354" y="423862"/>
                    <a:pt x="1495766" y="419100"/>
                  </a:cubicBezTo>
                  <a:cubicBezTo>
                    <a:pt x="1494179" y="396875"/>
                    <a:pt x="1494309" y="374460"/>
                    <a:pt x="1491004" y="352425"/>
                  </a:cubicBezTo>
                  <a:cubicBezTo>
                    <a:pt x="1489515" y="342496"/>
                    <a:pt x="1484654" y="333375"/>
                    <a:pt x="1481479" y="323850"/>
                  </a:cubicBezTo>
                  <a:cubicBezTo>
                    <a:pt x="1474907" y="304133"/>
                    <a:pt x="1479500" y="313738"/>
                    <a:pt x="1467191" y="295275"/>
                  </a:cubicBezTo>
                  <a:cubicBezTo>
                    <a:pt x="1465604" y="288925"/>
                    <a:pt x="1464727" y="282354"/>
                    <a:pt x="1462429" y="276225"/>
                  </a:cubicBezTo>
                  <a:cubicBezTo>
                    <a:pt x="1453100" y="251348"/>
                    <a:pt x="1448521" y="259451"/>
                    <a:pt x="1443379" y="228600"/>
                  </a:cubicBezTo>
                  <a:cubicBezTo>
                    <a:pt x="1441791" y="219075"/>
                    <a:pt x="1440711" y="209451"/>
                    <a:pt x="1438616" y="200025"/>
                  </a:cubicBezTo>
                  <a:cubicBezTo>
                    <a:pt x="1437527" y="195124"/>
                    <a:pt x="1444966" y="174625"/>
                    <a:pt x="1433854" y="152400"/>
                  </a:cubicBezTo>
                  <a:close/>
                </a:path>
              </a:pathLst>
            </a:cu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100370" y="2956242"/>
              <a:ext cx="199009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教育信息化</a:t>
              </a: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5298490" y="2742710"/>
              <a:ext cx="145256" cy="111932"/>
            </a:xfrm>
            <a:custGeom>
              <a:avLst/>
              <a:gdLst>
                <a:gd name="connsiteX0" fmla="*/ 92869 w 145256"/>
                <a:gd name="connsiteY0" fmla="*/ 19063 h 111932"/>
                <a:gd name="connsiteX1" fmla="*/ 80962 w 145256"/>
                <a:gd name="connsiteY1" fmla="*/ 21445 h 111932"/>
                <a:gd name="connsiteX2" fmla="*/ 73819 w 145256"/>
                <a:gd name="connsiteY2" fmla="*/ 23826 h 111932"/>
                <a:gd name="connsiteX3" fmla="*/ 64294 w 145256"/>
                <a:gd name="connsiteY3" fmla="*/ 26207 h 111932"/>
                <a:gd name="connsiteX4" fmla="*/ 57150 w 145256"/>
                <a:gd name="connsiteY4" fmla="*/ 33351 h 111932"/>
                <a:gd name="connsiteX5" fmla="*/ 50006 w 145256"/>
                <a:gd name="connsiteY5" fmla="*/ 35732 h 111932"/>
                <a:gd name="connsiteX6" fmla="*/ 42862 w 145256"/>
                <a:gd name="connsiteY6" fmla="*/ 40495 h 111932"/>
                <a:gd name="connsiteX7" fmla="*/ 40481 w 145256"/>
                <a:gd name="connsiteY7" fmla="*/ 47638 h 111932"/>
                <a:gd name="connsiteX8" fmla="*/ 30956 w 145256"/>
                <a:gd name="connsiteY8" fmla="*/ 50020 h 111932"/>
                <a:gd name="connsiteX9" fmla="*/ 23812 w 145256"/>
                <a:gd name="connsiteY9" fmla="*/ 52401 h 111932"/>
                <a:gd name="connsiteX10" fmla="*/ 9525 w 145256"/>
                <a:gd name="connsiteY10" fmla="*/ 64307 h 111932"/>
                <a:gd name="connsiteX11" fmla="*/ 4762 w 145256"/>
                <a:gd name="connsiteY11" fmla="*/ 78595 h 111932"/>
                <a:gd name="connsiteX12" fmla="*/ 0 w 145256"/>
                <a:gd name="connsiteY12" fmla="*/ 85738 h 111932"/>
                <a:gd name="connsiteX13" fmla="*/ 9525 w 145256"/>
                <a:gd name="connsiteY13" fmla="*/ 109551 h 111932"/>
                <a:gd name="connsiteX14" fmla="*/ 16669 w 145256"/>
                <a:gd name="connsiteY14" fmla="*/ 111932 h 111932"/>
                <a:gd name="connsiteX15" fmla="*/ 45244 w 145256"/>
                <a:gd name="connsiteY15" fmla="*/ 109551 h 111932"/>
                <a:gd name="connsiteX16" fmla="*/ 52387 w 145256"/>
                <a:gd name="connsiteY16" fmla="*/ 107170 h 111932"/>
                <a:gd name="connsiteX17" fmla="*/ 61912 w 145256"/>
                <a:gd name="connsiteY17" fmla="*/ 104788 h 111932"/>
                <a:gd name="connsiteX18" fmla="*/ 80962 w 145256"/>
                <a:gd name="connsiteY18" fmla="*/ 100026 h 111932"/>
                <a:gd name="connsiteX19" fmla="*/ 102394 w 145256"/>
                <a:gd name="connsiteY19" fmla="*/ 80976 h 111932"/>
                <a:gd name="connsiteX20" fmla="*/ 116681 w 145256"/>
                <a:gd name="connsiteY20" fmla="*/ 69070 h 111932"/>
                <a:gd name="connsiteX21" fmla="*/ 123825 w 145256"/>
                <a:gd name="connsiteY21" fmla="*/ 66688 h 111932"/>
                <a:gd name="connsiteX22" fmla="*/ 140494 w 145256"/>
                <a:gd name="connsiteY22" fmla="*/ 45257 h 111932"/>
                <a:gd name="connsiteX23" fmla="*/ 145256 w 145256"/>
                <a:gd name="connsiteY23" fmla="*/ 33351 h 111932"/>
                <a:gd name="connsiteX24" fmla="*/ 142875 w 145256"/>
                <a:gd name="connsiteY24" fmla="*/ 4776 h 111932"/>
                <a:gd name="connsiteX25" fmla="*/ 133350 w 145256"/>
                <a:gd name="connsiteY25" fmla="*/ 13 h 111932"/>
                <a:gd name="connsiteX26" fmla="*/ 92869 w 145256"/>
                <a:gd name="connsiteY26" fmla="*/ 19063 h 111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45256" h="111932">
                  <a:moveTo>
                    <a:pt x="92869" y="19063"/>
                  </a:moveTo>
                  <a:cubicBezTo>
                    <a:pt x="84138" y="22635"/>
                    <a:pt x="84889" y="20463"/>
                    <a:pt x="80962" y="21445"/>
                  </a:cubicBezTo>
                  <a:cubicBezTo>
                    <a:pt x="78527" y="22054"/>
                    <a:pt x="76232" y="23137"/>
                    <a:pt x="73819" y="23826"/>
                  </a:cubicBezTo>
                  <a:cubicBezTo>
                    <a:pt x="70672" y="24725"/>
                    <a:pt x="67469" y="25413"/>
                    <a:pt x="64294" y="26207"/>
                  </a:cubicBezTo>
                  <a:cubicBezTo>
                    <a:pt x="61913" y="28588"/>
                    <a:pt x="59952" y="31483"/>
                    <a:pt x="57150" y="33351"/>
                  </a:cubicBezTo>
                  <a:cubicBezTo>
                    <a:pt x="55061" y="34743"/>
                    <a:pt x="52251" y="34609"/>
                    <a:pt x="50006" y="35732"/>
                  </a:cubicBezTo>
                  <a:cubicBezTo>
                    <a:pt x="47446" y="37012"/>
                    <a:pt x="45243" y="38907"/>
                    <a:pt x="42862" y="40495"/>
                  </a:cubicBezTo>
                  <a:cubicBezTo>
                    <a:pt x="42068" y="42876"/>
                    <a:pt x="42441" y="46070"/>
                    <a:pt x="40481" y="47638"/>
                  </a:cubicBezTo>
                  <a:cubicBezTo>
                    <a:pt x="37925" y="49683"/>
                    <a:pt x="34103" y="49121"/>
                    <a:pt x="30956" y="50020"/>
                  </a:cubicBezTo>
                  <a:cubicBezTo>
                    <a:pt x="28542" y="50710"/>
                    <a:pt x="26193" y="51607"/>
                    <a:pt x="23812" y="52401"/>
                  </a:cubicBezTo>
                  <a:cubicBezTo>
                    <a:pt x="19365" y="55365"/>
                    <a:pt x="12221" y="59454"/>
                    <a:pt x="9525" y="64307"/>
                  </a:cubicBezTo>
                  <a:cubicBezTo>
                    <a:pt x="7087" y="68696"/>
                    <a:pt x="7547" y="74418"/>
                    <a:pt x="4762" y="78595"/>
                  </a:cubicBezTo>
                  <a:lnTo>
                    <a:pt x="0" y="85738"/>
                  </a:lnTo>
                  <a:cubicBezTo>
                    <a:pt x="1882" y="98917"/>
                    <a:pt x="-1003" y="102533"/>
                    <a:pt x="9525" y="109551"/>
                  </a:cubicBezTo>
                  <a:cubicBezTo>
                    <a:pt x="11614" y="110943"/>
                    <a:pt x="14288" y="111138"/>
                    <a:pt x="16669" y="111932"/>
                  </a:cubicBezTo>
                  <a:cubicBezTo>
                    <a:pt x="26194" y="111138"/>
                    <a:pt x="35770" y="110814"/>
                    <a:pt x="45244" y="109551"/>
                  </a:cubicBezTo>
                  <a:cubicBezTo>
                    <a:pt x="47732" y="109219"/>
                    <a:pt x="49974" y="107860"/>
                    <a:pt x="52387" y="107170"/>
                  </a:cubicBezTo>
                  <a:cubicBezTo>
                    <a:pt x="55534" y="106271"/>
                    <a:pt x="58717" y="105498"/>
                    <a:pt x="61912" y="104788"/>
                  </a:cubicBezTo>
                  <a:cubicBezTo>
                    <a:pt x="79160" y="100955"/>
                    <a:pt x="68193" y="104282"/>
                    <a:pt x="80962" y="100026"/>
                  </a:cubicBezTo>
                  <a:cubicBezTo>
                    <a:pt x="93708" y="91528"/>
                    <a:pt x="86086" y="97284"/>
                    <a:pt x="102394" y="80976"/>
                  </a:cubicBezTo>
                  <a:cubicBezTo>
                    <a:pt x="107664" y="75706"/>
                    <a:pt x="110046" y="72387"/>
                    <a:pt x="116681" y="69070"/>
                  </a:cubicBezTo>
                  <a:cubicBezTo>
                    <a:pt x="118926" y="67947"/>
                    <a:pt x="121444" y="67482"/>
                    <a:pt x="123825" y="66688"/>
                  </a:cubicBezTo>
                  <a:cubicBezTo>
                    <a:pt x="142303" y="48210"/>
                    <a:pt x="135081" y="59691"/>
                    <a:pt x="140494" y="45257"/>
                  </a:cubicBezTo>
                  <a:cubicBezTo>
                    <a:pt x="141995" y="41255"/>
                    <a:pt x="143669" y="37320"/>
                    <a:pt x="145256" y="33351"/>
                  </a:cubicBezTo>
                  <a:cubicBezTo>
                    <a:pt x="144462" y="23826"/>
                    <a:pt x="146090" y="13777"/>
                    <a:pt x="142875" y="4776"/>
                  </a:cubicBezTo>
                  <a:cubicBezTo>
                    <a:pt x="141681" y="1433"/>
                    <a:pt x="136889" y="285"/>
                    <a:pt x="133350" y="13"/>
                  </a:cubicBezTo>
                  <a:cubicBezTo>
                    <a:pt x="126184" y="-538"/>
                    <a:pt x="101600" y="15491"/>
                    <a:pt x="92869" y="19063"/>
                  </a:cubicBezTo>
                  <a:close/>
                </a:path>
              </a:pathLst>
            </a:cu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6674836" y="4141130"/>
              <a:ext cx="204904" cy="494688"/>
            </a:xfrm>
            <a:custGeom>
              <a:avLst/>
              <a:gdLst>
                <a:gd name="connsiteX0" fmla="*/ 185754 w 204904"/>
                <a:gd name="connsiteY0" fmla="*/ 6532 h 494688"/>
                <a:gd name="connsiteX1" fmla="*/ 152417 w 204904"/>
                <a:gd name="connsiteY1" fmla="*/ 23201 h 494688"/>
                <a:gd name="connsiteX2" fmla="*/ 147654 w 204904"/>
                <a:gd name="connsiteY2" fmla="*/ 30345 h 494688"/>
                <a:gd name="connsiteX3" fmla="*/ 140511 w 204904"/>
                <a:gd name="connsiteY3" fmla="*/ 37488 h 494688"/>
                <a:gd name="connsiteX4" fmla="*/ 138129 w 204904"/>
                <a:gd name="connsiteY4" fmla="*/ 44632 h 494688"/>
                <a:gd name="connsiteX5" fmla="*/ 130986 w 204904"/>
                <a:gd name="connsiteY5" fmla="*/ 58920 h 494688"/>
                <a:gd name="connsiteX6" fmla="*/ 128604 w 204904"/>
                <a:gd name="connsiteY6" fmla="*/ 68445 h 494688"/>
                <a:gd name="connsiteX7" fmla="*/ 123842 w 204904"/>
                <a:gd name="connsiteY7" fmla="*/ 82732 h 494688"/>
                <a:gd name="connsiteX8" fmla="*/ 119079 w 204904"/>
                <a:gd name="connsiteY8" fmla="*/ 99401 h 494688"/>
                <a:gd name="connsiteX9" fmla="*/ 109554 w 204904"/>
                <a:gd name="connsiteY9" fmla="*/ 116070 h 494688"/>
                <a:gd name="connsiteX10" fmla="*/ 104792 w 204904"/>
                <a:gd name="connsiteY10" fmla="*/ 135120 h 494688"/>
                <a:gd name="connsiteX11" fmla="*/ 100029 w 204904"/>
                <a:gd name="connsiteY11" fmla="*/ 151788 h 494688"/>
                <a:gd name="connsiteX12" fmla="*/ 97648 w 204904"/>
                <a:gd name="connsiteY12" fmla="*/ 166076 h 494688"/>
                <a:gd name="connsiteX13" fmla="*/ 92886 w 204904"/>
                <a:gd name="connsiteY13" fmla="*/ 182745 h 494688"/>
                <a:gd name="connsiteX14" fmla="*/ 90504 w 204904"/>
                <a:gd name="connsiteY14" fmla="*/ 192270 h 494688"/>
                <a:gd name="connsiteX15" fmla="*/ 88123 w 204904"/>
                <a:gd name="connsiteY15" fmla="*/ 213701 h 494688"/>
                <a:gd name="connsiteX16" fmla="*/ 80979 w 204904"/>
                <a:gd name="connsiteY16" fmla="*/ 244657 h 494688"/>
                <a:gd name="connsiteX17" fmla="*/ 78598 w 204904"/>
                <a:gd name="connsiteY17" fmla="*/ 287520 h 494688"/>
                <a:gd name="connsiteX18" fmla="*/ 73836 w 204904"/>
                <a:gd name="connsiteY18" fmla="*/ 301807 h 494688"/>
                <a:gd name="connsiteX19" fmla="*/ 69073 w 204904"/>
                <a:gd name="connsiteY19" fmla="*/ 318476 h 494688"/>
                <a:gd name="connsiteX20" fmla="*/ 66692 w 204904"/>
                <a:gd name="connsiteY20" fmla="*/ 328001 h 494688"/>
                <a:gd name="connsiteX21" fmla="*/ 61929 w 204904"/>
                <a:gd name="connsiteY21" fmla="*/ 339907 h 494688"/>
                <a:gd name="connsiteX22" fmla="*/ 59548 w 204904"/>
                <a:gd name="connsiteY22" fmla="*/ 347051 h 494688"/>
                <a:gd name="connsiteX23" fmla="*/ 42879 w 204904"/>
                <a:gd name="connsiteY23" fmla="*/ 370863 h 494688"/>
                <a:gd name="connsiteX24" fmla="*/ 35736 w 204904"/>
                <a:gd name="connsiteY24" fmla="*/ 385151 h 494688"/>
                <a:gd name="connsiteX25" fmla="*/ 28592 w 204904"/>
                <a:gd name="connsiteY25" fmla="*/ 408963 h 494688"/>
                <a:gd name="connsiteX26" fmla="*/ 26211 w 204904"/>
                <a:gd name="connsiteY26" fmla="*/ 416107 h 494688"/>
                <a:gd name="connsiteX27" fmla="*/ 23829 w 204904"/>
                <a:gd name="connsiteY27" fmla="*/ 430395 h 494688"/>
                <a:gd name="connsiteX28" fmla="*/ 19067 w 204904"/>
                <a:gd name="connsiteY28" fmla="*/ 447063 h 494688"/>
                <a:gd name="connsiteX29" fmla="*/ 16686 w 204904"/>
                <a:gd name="connsiteY29" fmla="*/ 456588 h 494688"/>
                <a:gd name="connsiteX30" fmla="*/ 4779 w 204904"/>
                <a:gd name="connsiteY30" fmla="*/ 470876 h 494688"/>
                <a:gd name="connsiteX31" fmla="*/ 2398 w 204904"/>
                <a:gd name="connsiteY31" fmla="*/ 494688 h 494688"/>
                <a:gd name="connsiteX32" fmla="*/ 11923 w 204904"/>
                <a:gd name="connsiteY32" fmla="*/ 492307 h 494688"/>
                <a:gd name="connsiteX33" fmla="*/ 26211 w 204904"/>
                <a:gd name="connsiteY33" fmla="*/ 485163 h 494688"/>
                <a:gd name="connsiteX34" fmla="*/ 40498 w 204904"/>
                <a:gd name="connsiteY34" fmla="*/ 482782 h 494688"/>
                <a:gd name="connsiteX35" fmla="*/ 52404 w 204904"/>
                <a:gd name="connsiteY35" fmla="*/ 480401 h 494688"/>
                <a:gd name="connsiteX36" fmla="*/ 59548 w 204904"/>
                <a:gd name="connsiteY36" fmla="*/ 475638 h 494688"/>
                <a:gd name="connsiteX37" fmla="*/ 80979 w 204904"/>
                <a:gd name="connsiteY37" fmla="*/ 466113 h 494688"/>
                <a:gd name="connsiteX38" fmla="*/ 97648 w 204904"/>
                <a:gd name="connsiteY38" fmla="*/ 444682 h 494688"/>
                <a:gd name="connsiteX39" fmla="*/ 102411 w 204904"/>
                <a:gd name="connsiteY39" fmla="*/ 430395 h 494688"/>
                <a:gd name="connsiteX40" fmla="*/ 109554 w 204904"/>
                <a:gd name="connsiteY40" fmla="*/ 411345 h 494688"/>
                <a:gd name="connsiteX41" fmla="*/ 119079 w 204904"/>
                <a:gd name="connsiteY41" fmla="*/ 351813 h 494688"/>
                <a:gd name="connsiteX42" fmla="*/ 126223 w 204904"/>
                <a:gd name="connsiteY42" fmla="*/ 339907 h 494688"/>
                <a:gd name="connsiteX43" fmla="*/ 138129 w 204904"/>
                <a:gd name="connsiteY43" fmla="*/ 320857 h 494688"/>
                <a:gd name="connsiteX44" fmla="*/ 152417 w 204904"/>
                <a:gd name="connsiteY44" fmla="*/ 299426 h 494688"/>
                <a:gd name="connsiteX45" fmla="*/ 161942 w 204904"/>
                <a:gd name="connsiteY45" fmla="*/ 285138 h 494688"/>
                <a:gd name="connsiteX46" fmla="*/ 171467 w 204904"/>
                <a:gd name="connsiteY46" fmla="*/ 266088 h 494688"/>
                <a:gd name="connsiteX47" fmla="*/ 176229 w 204904"/>
                <a:gd name="connsiteY47" fmla="*/ 258945 h 494688"/>
                <a:gd name="connsiteX48" fmla="*/ 188136 w 204904"/>
                <a:gd name="connsiteY48" fmla="*/ 223226 h 494688"/>
                <a:gd name="connsiteX49" fmla="*/ 197661 w 204904"/>
                <a:gd name="connsiteY49" fmla="*/ 189888 h 494688"/>
                <a:gd name="connsiteX50" fmla="*/ 200042 w 204904"/>
                <a:gd name="connsiteY50" fmla="*/ 166076 h 494688"/>
                <a:gd name="connsiteX51" fmla="*/ 204804 w 204904"/>
                <a:gd name="connsiteY51" fmla="*/ 139882 h 494688"/>
                <a:gd name="connsiteX52" fmla="*/ 185754 w 204904"/>
                <a:gd name="connsiteY52" fmla="*/ 6532 h 49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4904" h="494688">
                  <a:moveTo>
                    <a:pt x="185754" y="6532"/>
                  </a:moveTo>
                  <a:cubicBezTo>
                    <a:pt x="177023" y="-12915"/>
                    <a:pt x="162953" y="16616"/>
                    <a:pt x="152417" y="23201"/>
                  </a:cubicBezTo>
                  <a:cubicBezTo>
                    <a:pt x="149990" y="24718"/>
                    <a:pt x="149486" y="28146"/>
                    <a:pt x="147654" y="30345"/>
                  </a:cubicBezTo>
                  <a:cubicBezTo>
                    <a:pt x="145498" y="32932"/>
                    <a:pt x="142892" y="35107"/>
                    <a:pt x="140511" y="37488"/>
                  </a:cubicBezTo>
                  <a:cubicBezTo>
                    <a:pt x="139717" y="39869"/>
                    <a:pt x="139252" y="42387"/>
                    <a:pt x="138129" y="44632"/>
                  </a:cubicBezTo>
                  <a:cubicBezTo>
                    <a:pt x="131171" y="58548"/>
                    <a:pt x="134977" y="44953"/>
                    <a:pt x="130986" y="58920"/>
                  </a:cubicBezTo>
                  <a:cubicBezTo>
                    <a:pt x="130087" y="62067"/>
                    <a:pt x="129544" y="65310"/>
                    <a:pt x="128604" y="68445"/>
                  </a:cubicBezTo>
                  <a:cubicBezTo>
                    <a:pt x="127161" y="73253"/>
                    <a:pt x="125059" y="77862"/>
                    <a:pt x="123842" y="82732"/>
                  </a:cubicBezTo>
                  <a:cubicBezTo>
                    <a:pt x="123077" y="85790"/>
                    <a:pt x="120789" y="95980"/>
                    <a:pt x="119079" y="99401"/>
                  </a:cubicBezTo>
                  <a:cubicBezTo>
                    <a:pt x="107125" y="123308"/>
                    <a:pt x="122075" y="86856"/>
                    <a:pt x="109554" y="116070"/>
                  </a:cubicBezTo>
                  <a:cubicBezTo>
                    <a:pt x="106288" y="123689"/>
                    <a:pt x="107028" y="126176"/>
                    <a:pt x="104792" y="135120"/>
                  </a:cubicBezTo>
                  <a:cubicBezTo>
                    <a:pt x="100253" y="153277"/>
                    <a:pt x="104484" y="129515"/>
                    <a:pt x="100029" y="151788"/>
                  </a:cubicBezTo>
                  <a:cubicBezTo>
                    <a:pt x="99082" y="156523"/>
                    <a:pt x="98734" y="161371"/>
                    <a:pt x="97648" y="166076"/>
                  </a:cubicBezTo>
                  <a:cubicBezTo>
                    <a:pt x="96349" y="171707"/>
                    <a:pt x="94406" y="177170"/>
                    <a:pt x="92886" y="182745"/>
                  </a:cubicBezTo>
                  <a:cubicBezTo>
                    <a:pt x="92025" y="185902"/>
                    <a:pt x="91298" y="189095"/>
                    <a:pt x="90504" y="192270"/>
                  </a:cubicBezTo>
                  <a:cubicBezTo>
                    <a:pt x="89710" y="199414"/>
                    <a:pt x="89305" y="206611"/>
                    <a:pt x="88123" y="213701"/>
                  </a:cubicBezTo>
                  <a:cubicBezTo>
                    <a:pt x="86752" y="221930"/>
                    <a:pt x="83302" y="235366"/>
                    <a:pt x="80979" y="244657"/>
                  </a:cubicBezTo>
                  <a:cubicBezTo>
                    <a:pt x="80185" y="258945"/>
                    <a:pt x="80373" y="273321"/>
                    <a:pt x="78598" y="287520"/>
                  </a:cubicBezTo>
                  <a:cubicBezTo>
                    <a:pt x="77975" y="292501"/>
                    <a:pt x="75312" y="297009"/>
                    <a:pt x="73836" y="301807"/>
                  </a:cubicBezTo>
                  <a:cubicBezTo>
                    <a:pt x="72137" y="307330"/>
                    <a:pt x="70594" y="312901"/>
                    <a:pt x="69073" y="318476"/>
                  </a:cubicBezTo>
                  <a:cubicBezTo>
                    <a:pt x="68212" y="321633"/>
                    <a:pt x="67727" y="324896"/>
                    <a:pt x="66692" y="328001"/>
                  </a:cubicBezTo>
                  <a:cubicBezTo>
                    <a:pt x="65340" y="332056"/>
                    <a:pt x="63430" y="335905"/>
                    <a:pt x="61929" y="339907"/>
                  </a:cubicBezTo>
                  <a:cubicBezTo>
                    <a:pt x="61048" y="342257"/>
                    <a:pt x="60767" y="344857"/>
                    <a:pt x="59548" y="347051"/>
                  </a:cubicBezTo>
                  <a:cubicBezTo>
                    <a:pt x="55361" y="354588"/>
                    <a:pt x="48230" y="363729"/>
                    <a:pt x="42879" y="370863"/>
                  </a:cubicBezTo>
                  <a:cubicBezTo>
                    <a:pt x="34200" y="396903"/>
                    <a:pt x="48039" y="357470"/>
                    <a:pt x="35736" y="385151"/>
                  </a:cubicBezTo>
                  <a:cubicBezTo>
                    <a:pt x="31207" y="395342"/>
                    <a:pt x="31363" y="399262"/>
                    <a:pt x="28592" y="408963"/>
                  </a:cubicBezTo>
                  <a:cubicBezTo>
                    <a:pt x="27902" y="411377"/>
                    <a:pt x="26756" y="413657"/>
                    <a:pt x="26211" y="416107"/>
                  </a:cubicBezTo>
                  <a:cubicBezTo>
                    <a:pt x="25164" y="420820"/>
                    <a:pt x="24776" y="425660"/>
                    <a:pt x="23829" y="430395"/>
                  </a:cubicBezTo>
                  <a:cubicBezTo>
                    <a:pt x="21346" y="442811"/>
                    <a:pt x="22095" y="436466"/>
                    <a:pt x="19067" y="447063"/>
                  </a:cubicBezTo>
                  <a:cubicBezTo>
                    <a:pt x="18168" y="450210"/>
                    <a:pt x="17975" y="453580"/>
                    <a:pt x="16686" y="456588"/>
                  </a:cubicBezTo>
                  <a:cubicBezTo>
                    <a:pt x="14200" y="462389"/>
                    <a:pt x="9070" y="466585"/>
                    <a:pt x="4779" y="470876"/>
                  </a:cubicBezTo>
                  <a:cubicBezTo>
                    <a:pt x="-1018" y="488268"/>
                    <a:pt x="-1200" y="480293"/>
                    <a:pt x="2398" y="494688"/>
                  </a:cubicBezTo>
                  <a:cubicBezTo>
                    <a:pt x="5573" y="493894"/>
                    <a:pt x="8915" y="493596"/>
                    <a:pt x="11923" y="492307"/>
                  </a:cubicBezTo>
                  <a:cubicBezTo>
                    <a:pt x="25753" y="486381"/>
                    <a:pt x="12320" y="488250"/>
                    <a:pt x="26211" y="485163"/>
                  </a:cubicBezTo>
                  <a:cubicBezTo>
                    <a:pt x="30924" y="484116"/>
                    <a:pt x="35748" y="483646"/>
                    <a:pt x="40498" y="482782"/>
                  </a:cubicBezTo>
                  <a:cubicBezTo>
                    <a:pt x="44480" y="482058"/>
                    <a:pt x="48435" y="481195"/>
                    <a:pt x="52404" y="480401"/>
                  </a:cubicBezTo>
                  <a:cubicBezTo>
                    <a:pt x="54785" y="478813"/>
                    <a:pt x="56988" y="476918"/>
                    <a:pt x="59548" y="475638"/>
                  </a:cubicBezTo>
                  <a:cubicBezTo>
                    <a:pt x="65779" y="472522"/>
                    <a:pt x="75081" y="470326"/>
                    <a:pt x="80979" y="466113"/>
                  </a:cubicBezTo>
                  <a:cubicBezTo>
                    <a:pt x="86374" y="462259"/>
                    <a:pt x="96108" y="449301"/>
                    <a:pt x="97648" y="444682"/>
                  </a:cubicBezTo>
                  <a:cubicBezTo>
                    <a:pt x="99236" y="439920"/>
                    <a:pt x="100547" y="435056"/>
                    <a:pt x="102411" y="430395"/>
                  </a:cubicBezTo>
                  <a:cubicBezTo>
                    <a:pt x="108105" y="416158"/>
                    <a:pt x="105821" y="422543"/>
                    <a:pt x="109554" y="411345"/>
                  </a:cubicBezTo>
                  <a:cubicBezTo>
                    <a:pt x="110913" y="400476"/>
                    <a:pt x="114006" y="366017"/>
                    <a:pt x="119079" y="351813"/>
                  </a:cubicBezTo>
                  <a:cubicBezTo>
                    <a:pt x="120636" y="347454"/>
                    <a:pt x="124153" y="344047"/>
                    <a:pt x="126223" y="339907"/>
                  </a:cubicBezTo>
                  <a:cubicBezTo>
                    <a:pt x="138229" y="315895"/>
                    <a:pt x="110801" y="359115"/>
                    <a:pt x="138129" y="320857"/>
                  </a:cubicBezTo>
                  <a:cubicBezTo>
                    <a:pt x="143119" y="313871"/>
                    <a:pt x="147654" y="306570"/>
                    <a:pt x="152417" y="299426"/>
                  </a:cubicBezTo>
                  <a:cubicBezTo>
                    <a:pt x="155592" y="294663"/>
                    <a:pt x="159382" y="290258"/>
                    <a:pt x="161942" y="285138"/>
                  </a:cubicBezTo>
                  <a:cubicBezTo>
                    <a:pt x="165117" y="278788"/>
                    <a:pt x="168067" y="272321"/>
                    <a:pt x="171467" y="266088"/>
                  </a:cubicBezTo>
                  <a:cubicBezTo>
                    <a:pt x="172837" y="263576"/>
                    <a:pt x="175192" y="261612"/>
                    <a:pt x="176229" y="258945"/>
                  </a:cubicBezTo>
                  <a:cubicBezTo>
                    <a:pt x="180778" y="247248"/>
                    <a:pt x="184688" y="235294"/>
                    <a:pt x="188136" y="223226"/>
                  </a:cubicBezTo>
                  <a:lnTo>
                    <a:pt x="197661" y="189888"/>
                  </a:lnTo>
                  <a:cubicBezTo>
                    <a:pt x="198455" y="181951"/>
                    <a:pt x="198914" y="173973"/>
                    <a:pt x="200042" y="166076"/>
                  </a:cubicBezTo>
                  <a:cubicBezTo>
                    <a:pt x="201297" y="157291"/>
                    <a:pt x="204513" y="148752"/>
                    <a:pt x="204804" y="139882"/>
                  </a:cubicBezTo>
                  <a:cubicBezTo>
                    <a:pt x="206104" y="100216"/>
                    <a:pt x="194485" y="25979"/>
                    <a:pt x="185754" y="6532"/>
                  </a:cubicBezTo>
                  <a:close/>
                </a:path>
              </a:pathLst>
            </a:cu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415231" y="4001094"/>
            <a:ext cx="347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5185F5"/>
                </a:solidFill>
                <a:latin typeface="微软雅黑" panose="020B0503020204020204" pitchFamily="34" charset="-122"/>
              </a:rPr>
              <a:t>教育</a:t>
            </a:r>
            <a:r>
              <a:rPr lang="en-US" altLang="zh-CN" sz="3600" b="1" dirty="0">
                <a:solidFill>
                  <a:srgbClr val="5185F5"/>
                </a:solidFill>
                <a:latin typeface="微软雅黑" panose="020B0503020204020204" pitchFamily="34" charset="-122"/>
              </a:rPr>
              <a:t>APP</a:t>
            </a:r>
            <a:endParaRPr lang="zh-CN" altLang="en-US" sz="3600" b="1" dirty="0">
              <a:solidFill>
                <a:srgbClr val="5185F5"/>
              </a:solidFill>
              <a:latin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95050" y="2424952"/>
            <a:ext cx="3478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历史</a:t>
            </a:r>
            <a:r>
              <a:rPr lang="en-US" altLang="zh-CN" sz="36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UP</a:t>
            </a:r>
            <a:r>
              <a:rPr lang="zh-CN" altLang="en-US" sz="3600" b="1" dirty="0">
                <a:solidFill>
                  <a:srgbClr val="304D8E"/>
                </a:solidFill>
                <a:latin typeface="微软雅黑" panose="020B0503020204020204" pitchFamily="34" charset="-122"/>
              </a:rPr>
              <a:t>主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" y="1350645"/>
            <a:ext cx="6490335" cy="4324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4045" y="1350645"/>
            <a:ext cx="4829810" cy="4324985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497" y="1274832"/>
            <a:ext cx="7533005" cy="5021580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</p:spPr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45632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案例：九年级上册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古代埃及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29496" y="5834747"/>
            <a:ext cx="7533005" cy="461665"/>
          </a:xfrm>
          <a:prstGeom prst="rect">
            <a:avLst/>
          </a:prstGeom>
          <a:solidFill>
            <a:srgbClr val="5490FE">
              <a:alpha val="82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b="0" dirty="0"/>
              <a:t>狮身人面像</a:t>
            </a:r>
          </a:p>
        </p:txBody>
      </p:sp>
      <p:pic>
        <p:nvPicPr>
          <p:cNvPr id="14" name="图片 1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185" y="1274832"/>
            <a:ext cx="811116" cy="81111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96240" y="1504315"/>
            <a:ext cx="5456555" cy="36429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969635" y="1492250"/>
            <a:ext cx="5684520" cy="365315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438" y="1269117"/>
            <a:ext cx="7541895" cy="5027295"/>
          </a:xfrm>
          <a:prstGeom prst="rect">
            <a:avLst/>
          </a:prstGeom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2339340" y="0"/>
            <a:ext cx="5072488" cy="893615"/>
          </a:xfrm>
        </p:spPr>
        <p:txBody>
          <a:bodyPr/>
          <a:lstStyle/>
          <a:p>
            <a:r>
              <a:rPr lang="en-US" altLang="zh-CN" dirty="0">
                <a:solidFill>
                  <a:srgbClr val="5490FE"/>
                </a:solidFill>
              </a:rPr>
              <a:t>720</a:t>
            </a:r>
            <a:r>
              <a:rPr lang="zh-CN" altLang="en-US" dirty="0">
                <a:solidFill>
                  <a:srgbClr val="5490FE"/>
                </a:solidFill>
              </a:rPr>
              <a:t>全景技术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645632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案例：七年级上册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《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丝绸之路</a:t>
            </a:r>
            <a:r>
              <a:rPr lang="en-US" altLang="zh-CN" sz="2400" b="0" dirty="0">
                <a:solidFill>
                  <a:schemeClr val="bg2">
                    <a:lumMod val="50000"/>
                  </a:schemeClr>
                </a:solidFill>
              </a:rPr>
              <a:t>》</a:t>
            </a:r>
            <a:endParaRPr lang="zh-CN" altLang="en-US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98883" y="5834747"/>
            <a:ext cx="7533005" cy="461665"/>
          </a:xfrm>
          <a:prstGeom prst="rect">
            <a:avLst/>
          </a:prstGeom>
          <a:solidFill>
            <a:srgbClr val="5490FE">
              <a:alpha val="82000"/>
            </a:srgb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2400" b="0" dirty="0"/>
              <a:t>阳关</a:t>
            </a:r>
          </a:p>
        </p:txBody>
      </p:sp>
      <p:pic>
        <p:nvPicPr>
          <p:cNvPr id="14" name="图片 13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772" y="1269117"/>
            <a:ext cx="811116" cy="811116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 bwMode="auto">
          <a:xfrm>
            <a:off x="660865" y="807878"/>
            <a:ext cx="10951215" cy="561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1"/>
          <p:cNvPicPr>
            <a:picLocks noChangeAspect="1" noChangeArrowheads="1"/>
          </p:cNvPicPr>
          <p:nvPr/>
        </p:nvPicPr>
        <p:blipFill>
          <a:blip r:embed="rId2">
            <a:lum bright="12000" contrast="12000"/>
          </a:blip>
          <a:srcRect/>
          <a:stretch>
            <a:fillRect/>
          </a:stretch>
        </p:blipFill>
        <p:spPr bwMode="auto">
          <a:xfrm>
            <a:off x="322786" y="928489"/>
            <a:ext cx="3851971" cy="513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图片 3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4327107" y="928201"/>
            <a:ext cx="7553164" cy="5134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22580" y="929005"/>
            <a:ext cx="3851275" cy="5133340"/>
          </a:xfrm>
          <a:prstGeom prst="rect">
            <a:avLst/>
          </a:prstGeom>
          <a:noFill/>
          <a:ln w="19050">
            <a:solidFill>
              <a:srgbClr val="4275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326890" y="929640"/>
            <a:ext cx="7553325" cy="5133340"/>
          </a:xfrm>
          <a:prstGeom prst="rect">
            <a:avLst/>
          </a:prstGeom>
          <a:noFill/>
          <a:ln w="19050">
            <a:solidFill>
              <a:srgbClr val="4275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60233" y="-171717"/>
            <a:ext cx="10515600" cy="1325563"/>
          </a:xfrm>
        </p:spPr>
        <p:txBody>
          <a:bodyPr/>
          <a:lstStyle/>
          <a:p>
            <a:r>
              <a:rPr lang="zh-CN" altLang="en-US" dirty="0"/>
              <a:t>开展学生活动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4318" y="1449817"/>
            <a:ext cx="5472659" cy="3648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2262384" y="5235952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6913" y="1615731"/>
            <a:ext cx="6303962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2017288" y="5000281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3857" y="1502626"/>
            <a:ext cx="8124825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1857032" y="5037989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5028857" y="5131651"/>
            <a:ext cx="554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人文底蕴 科学精神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0043" y="1646515"/>
            <a:ext cx="10515600" cy="4351338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1846" y="1646515"/>
            <a:ext cx="4602163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2130409" y="5219978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  <p:sp>
        <p:nvSpPr>
          <p:cNvPr id="15" name="文本框 12"/>
          <p:cNvSpPr txBox="1">
            <a:spLocks noChangeArrowheads="1"/>
          </p:cNvSpPr>
          <p:nvPr/>
        </p:nvSpPr>
        <p:spPr bwMode="auto">
          <a:xfrm>
            <a:off x="5302234" y="5313640"/>
            <a:ext cx="3541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人文底蕴 科学精神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教育信息化</a:t>
            </a:r>
            <a:r>
              <a:rPr lang="en-US" altLang="zh-CN" dirty="0"/>
              <a:t>2.0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225980" y="1395061"/>
            <a:ext cx="3897699" cy="2157142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225980" y="3726599"/>
            <a:ext cx="3897976" cy="2389999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39617" y="4966374"/>
            <a:ext cx="6041048" cy="115022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39617" y="1395061"/>
            <a:ext cx="6041048" cy="1198244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39617" y="2933318"/>
            <a:ext cx="6033953" cy="1693043"/>
          </a:xfrm>
          <a:prstGeom prst="rect">
            <a:avLst/>
          </a:prstGeom>
          <a:ln w="38100">
            <a:noFill/>
          </a:ln>
          <a:effectLst>
            <a:outerShdw blurRad="1143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4941794" y="217068"/>
            <a:ext cx="571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sz="2400" b="0" dirty="0">
                <a:solidFill>
                  <a:srgbClr val="4BA9FF"/>
                </a:solidFill>
              </a:rPr>
              <a:t>| </a:t>
            </a:r>
            <a:r>
              <a:rPr lang="zh-CN" altLang="en-US" sz="2400" b="0" dirty="0">
                <a:solidFill>
                  <a:schemeClr val="bg2">
                    <a:lumMod val="50000"/>
                  </a:schemeClr>
                </a:solidFill>
              </a:rPr>
              <a:t>线上博物馆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9321" y="1606321"/>
            <a:ext cx="7923212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9"/>
          <p:cNvSpPr txBox="1">
            <a:spLocks noChangeArrowheads="1"/>
          </p:cNvSpPr>
          <p:nvPr/>
        </p:nvSpPr>
        <p:spPr bwMode="auto">
          <a:xfrm>
            <a:off x="1932446" y="5141684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5104271" y="5235346"/>
            <a:ext cx="554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人文底蕴 科学精神 成果展示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 9"/>
          <p:cNvSpPr txBox="1">
            <a:spLocks noChangeArrowheads="1"/>
          </p:cNvSpPr>
          <p:nvPr/>
        </p:nvSpPr>
        <p:spPr bwMode="auto">
          <a:xfrm>
            <a:off x="1687349" y="4943721"/>
            <a:ext cx="3951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开展研学活动</a:t>
            </a:r>
          </a:p>
        </p:txBody>
      </p:sp>
      <p:pic>
        <p:nvPicPr>
          <p:cNvPr id="7" name="图片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1699" y="882896"/>
            <a:ext cx="288925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2"/>
          <p:cNvSpPr txBox="1">
            <a:spLocks noChangeArrowheads="1"/>
          </p:cNvSpPr>
          <p:nvPr/>
        </p:nvSpPr>
        <p:spPr bwMode="auto">
          <a:xfrm>
            <a:off x="4859174" y="5037383"/>
            <a:ext cx="554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4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人文底蕴 科学精神 成果展示 社会影响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88136" y="1014262"/>
            <a:ext cx="3702199" cy="5298045"/>
          </a:xfr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0335" y="1134135"/>
            <a:ext cx="8170607" cy="5058301"/>
          </a:xfrm>
          <a:prstGeom prst="rect">
            <a:avLst/>
          </a:prstGeom>
          <a:noFill/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360233" y="-171717"/>
            <a:ext cx="10515600" cy="1325563"/>
          </a:xfrm>
        </p:spPr>
        <p:txBody>
          <a:bodyPr/>
          <a:lstStyle/>
          <a:p>
            <a:r>
              <a:rPr lang="en-US" altLang="zh-CN" dirty="0"/>
              <a:t>City walk  (</a:t>
            </a:r>
            <a:r>
              <a:rPr lang="zh-CN" altLang="en-US" dirty="0"/>
              <a:t>城市漫步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67" y="791852"/>
            <a:ext cx="10167205" cy="6066148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" y="-2761"/>
            <a:ext cx="12192001" cy="685450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-9054"/>
            <a:ext cx="12192000" cy="6865426"/>
          </a:xfrm>
          <a:prstGeom prst="rect">
            <a:avLst/>
          </a:prstGeom>
          <a:gradFill>
            <a:gsLst>
              <a:gs pos="100000">
                <a:schemeClr val="tx2">
                  <a:lumMod val="50000"/>
                  <a:alpha val="29000"/>
                </a:schemeClr>
              </a:gs>
              <a:gs pos="0">
                <a:schemeClr val="accent4">
                  <a:lumMod val="50000"/>
                  <a:alpha val="1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charset="-122"/>
              <a:ea typeface="仿宋" panose="02010609060101010101" charset="-122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142" y="-42696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4688" y="1360487"/>
            <a:ext cx="4151312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788" y="1192212"/>
            <a:ext cx="3332162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9864" y="1238676"/>
            <a:ext cx="7626350" cy="463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601" y="1773729"/>
            <a:ext cx="5393669" cy="404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540801" y="1497865"/>
            <a:ext cx="5220598" cy="428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8937" y="1825625"/>
            <a:ext cx="5326063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9230" y="1539875"/>
            <a:ext cx="755332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>
            <a:spLocks noChangeArrowheads="1"/>
          </p:cNvSpPr>
          <p:nvPr/>
        </p:nvSpPr>
        <p:spPr bwMode="auto">
          <a:xfrm>
            <a:off x="6896968" y="4673600"/>
            <a:ext cx="2659062" cy="646113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Arial" panose="020B0604020202020204" pitchFamily="34" charset="0"/>
              </a:rPr>
              <a:t>临洮博物馆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 rot="16200000">
            <a:off x="1531875" y="5395908"/>
            <a:ext cx="529023" cy="3592771"/>
            <a:chOff x="11526351" y="1864006"/>
            <a:chExt cx="1524631" cy="3592771"/>
          </a:xfrm>
        </p:grpSpPr>
        <p:sp>
          <p:nvSpPr>
            <p:cNvPr id="5" name="矩形 4"/>
            <p:cNvSpPr/>
            <p:nvPr/>
          </p:nvSpPr>
          <p:spPr>
            <a:xfrm>
              <a:off x="12441382" y="2392579"/>
              <a:ext cx="609600" cy="387927"/>
            </a:xfrm>
            <a:prstGeom prst="rect">
              <a:avLst/>
            </a:prstGeom>
            <a:solidFill>
              <a:srgbClr val="5C77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441382" y="3449725"/>
              <a:ext cx="609600" cy="387927"/>
            </a:xfrm>
            <a:prstGeom prst="rect">
              <a:avLst/>
            </a:prstGeom>
            <a:solidFill>
              <a:srgbClr val="7BA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2441382" y="3978298"/>
              <a:ext cx="609600" cy="387927"/>
            </a:xfrm>
            <a:prstGeom prst="rect">
              <a:avLst/>
            </a:prstGeom>
            <a:solidFill>
              <a:srgbClr val="6EB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2441382" y="2921152"/>
              <a:ext cx="609600" cy="387927"/>
            </a:xfrm>
            <a:prstGeom prst="rect">
              <a:avLst/>
            </a:prstGeom>
            <a:solidFill>
              <a:srgbClr val="518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441382" y="1864006"/>
              <a:ext cx="609600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2441382" y="4506873"/>
              <a:ext cx="609600" cy="38792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2441381" y="5068850"/>
              <a:ext cx="609600" cy="387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1526354" y="2921153"/>
              <a:ext cx="609601" cy="387927"/>
            </a:xfrm>
            <a:prstGeom prst="rect">
              <a:avLst/>
            </a:prstGeom>
            <a:solidFill>
              <a:srgbClr val="4BA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1526351" y="1864007"/>
              <a:ext cx="609601" cy="387927"/>
            </a:xfrm>
            <a:prstGeom prst="rect">
              <a:avLst/>
            </a:prstGeom>
            <a:solidFill>
              <a:srgbClr val="304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752030" y="1687145"/>
            <a:ext cx="10601769" cy="1809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博物馆是常设的非营利机构，面向公众，为社会服务。它以专业的、符合道德且可持续的方式研究、收集、保护、阐释和展示物质和非物质的文化与自然遗产，致力于</a:t>
            </a:r>
            <a:r>
              <a:rPr lang="zh-CN" altLang="en-US" sz="2200" b="1" dirty="0">
                <a:solidFill>
                  <a:srgbClr val="4BA9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提供教育、深思和欣赏</a:t>
            </a:r>
            <a:r>
              <a:rPr lang="zh-CN" altLang="en-US" sz="2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。博物馆以具有包容性、多样性和参与性的方式进行运营并与社区和公众进行交流。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52031" y="1189188"/>
            <a:ext cx="1584770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提案一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52030" y="4273531"/>
            <a:ext cx="10601769" cy="1809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2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博物馆是为社会服务的非营利性常设机构，它研究、收藏、保护、阐释和展示物质与非物质遗产。向公众开放，具有可及性和包容性，博物馆促进多样性和可持续性。博物馆以符合道德且专业的方式进行运营和交流，并在社区的参与下，为</a:t>
            </a:r>
            <a:r>
              <a:rPr lang="zh-CN" altLang="en-US" b="1" dirty="0">
                <a:solidFill>
                  <a:srgbClr val="4BA9FF"/>
                </a:solidFill>
              </a:rPr>
              <a:t>教育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rgbClr val="4BA9FF"/>
                </a:solidFill>
              </a:rPr>
              <a:t>欣赏</a:t>
            </a:r>
            <a:r>
              <a:rPr lang="zh-CN" altLang="en-US" dirty="0"/>
              <a:t>、</a:t>
            </a:r>
            <a:r>
              <a:rPr lang="zh-CN" altLang="en-US" b="1" dirty="0">
                <a:solidFill>
                  <a:srgbClr val="4BA9FF"/>
                </a:solidFill>
              </a:rPr>
              <a:t>深思</a:t>
            </a:r>
            <a:r>
              <a:rPr lang="zh-CN" altLang="en-US" dirty="0"/>
              <a:t>和知识共享提供多种体验。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52031" y="3775574"/>
            <a:ext cx="1584770" cy="4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提案二</a:t>
            </a:r>
          </a:p>
        </p:txBody>
      </p:sp>
      <p:sp>
        <p:nvSpPr>
          <p:cNvPr id="18" name="标题 1"/>
          <p:cNvSpPr txBox="1"/>
          <p:nvPr/>
        </p:nvSpPr>
        <p:spPr>
          <a:xfrm>
            <a:off x="2339340" y="0"/>
            <a:ext cx="8366760" cy="8936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rgbClr val="5490FE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什么是博物馆？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</a:rPr>
              <a:t>（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</a:rPr>
              <a:t>2022</a:t>
            </a:r>
            <a:r>
              <a:rPr lang="zh-CN" altLang="en-US" sz="2400" dirty="0">
                <a:solidFill>
                  <a:schemeClr val="bg2">
                    <a:lumMod val="50000"/>
                  </a:schemeClr>
                </a:solidFill>
              </a:rPr>
              <a:t>年国际博物馆协会定义）</a:t>
            </a:r>
            <a:r>
              <a:rPr lang="en-US" altLang="zh-CN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1522" y="1602230"/>
            <a:ext cx="77358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>
            <a:spLocks noChangeArrowheads="1"/>
          </p:cNvSpPr>
          <p:nvPr/>
        </p:nvSpPr>
        <p:spPr bwMode="auto">
          <a:xfrm>
            <a:off x="7179935" y="5069330"/>
            <a:ext cx="2657475" cy="644525"/>
          </a:xfrm>
          <a:prstGeom prst="rect">
            <a:avLst/>
          </a:prstGeom>
          <a:solidFill>
            <a:srgbClr val="CC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Arial" panose="020B0604020202020204" pitchFamily="34" charset="0"/>
              </a:rPr>
              <a:t>敦煌河仓城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0" name="图片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6474" y="823838"/>
            <a:ext cx="8719052" cy="59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26307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26308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2711" y="909126"/>
            <a:ext cx="36639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9" name="图片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027906"/>
            <a:ext cx="36639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27331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27332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755" y="789295"/>
            <a:ext cx="4081462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7333" name="图片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789295"/>
            <a:ext cx="407987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图片占位符 2" descr="F:\PPT制作\模板\黑板效果PPT背景图片\星球.png星球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5" name="图片 2" descr="11ea2ea4296b87f73923de8d552d3d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2825" y="371475"/>
            <a:ext cx="149383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6" name="513208792cedec95880553e706c7e8be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图片占位符 2" descr="F:\PPT制作\模板\黑板效果PPT背景图片\星球.png星球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图片 2" descr="11ea2ea4296b87f73923de8d552d3d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2825" y="371475"/>
            <a:ext cx="1493838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图片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9875" y="138113"/>
            <a:ext cx="3040063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5" name="图片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8" y="138113"/>
            <a:ext cx="3038475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6" name="图片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11963" y="138113"/>
            <a:ext cx="3036887" cy="657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lum bright="12000" contrast="12000"/>
          </a:blip>
          <a:srcRect/>
          <a:stretch>
            <a:fillRect/>
          </a:stretch>
        </p:blipFill>
        <p:spPr>
          <a:xfrm>
            <a:off x="596339" y="932347"/>
            <a:ext cx="3022521" cy="17714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lum bright="12000" contrast="6000"/>
          </a:blip>
          <a:srcRect/>
          <a:stretch>
            <a:fillRect/>
          </a:stretch>
        </p:blipFill>
        <p:spPr>
          <a:xfrm>
            <a:off x="596265" y="2781935"/>
            <a:ext cx="3021965" cy="17208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lum bright="6000" contrast="6000"/>
          </a:blip>
          <a:stretch>
            <a:fillRect/>
          </a:stretch>
        </p:blipFill>
        <p:spPr>
          <a:xfrm>
            <a:off x="5629275" y="932180"/>
            <a:ext cx="2043430" cy="27241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7360" y="932815"/>
            <a:ext cx="3483610" cy="54844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lum bright="6000" contrast="6000"/>
          </a:blip>
          <a:stretch>
            <a:fillRect/>
          </a:stretch>
        </p:blipFill>
        <p:spPr>
          <a:xfrm>
            <a:off x="5655945" y="3732530"/>
            <a:ext cx="2014220" cy="26847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lum bright="6000"/>
          </a:blip>
          <a:srcRect/>
          <a:stretch>
            <a:fillRect/>
          </a:stretch>
        </p:blipFill>
        <p:spPr>
          <a:xfrm>
            <a:off x="3688080" y="3708400"/>
            <a:ext cx="1891030" cy="27089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lum contrast="-6000"/>
          </a:blip>
          <a:srcRect/>
          <a:stretch>
            <a:fillRect/>
          </a:stretch>
        </p:blipFill>
        <p:spPr>
          <a:xfrm>
            <a:off x="3688080" y="932180"/>
            <a:ext cx="1889760" cy="27235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lum bright="12000" contrast="12000"/>
          </a:blip>
          <a:srcRect/>
          <a:stretch>
            <a:fillRect/>
          </a:stretch>
        </p:blipFill>
        <p:spPr>
          <a:xfrm>
            <a:off x="596265" y="4581525"/>
            <a:ext cx="3021965" cy="1835785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-2223" y="0"/>
            <a:ext cx="12192000" cy="6858000"/>
          </a:xfrm>
          <a:prstGeom prst="rect">
            <a:avLst/>
          </a:prstGeom>
          <a:gradFill>
            <a:gsLst>
              <a:gs pos="3000">
                <a:srgbClr val="315BFD">
                  <a:alpha val="67000"/>
                </a:srgbClr>
              </a:gs>
              <a:gs pos="60000">
                <a:srgbClr val="5C77FC">
                  <a:alpha val="73000"/>
                </a:srgbClr>
              </a:gs>
              <a:gs pos="100000">
                <a:srgbClr val="6EBBFF">
                  <a:alpha val="52000"/>
                </a:srgb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2140" y="1611630"/>
            <a:ext cx="10997565" cy="2971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zh-CN" altLang="en-US" sz="48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这只是一次简单的分享</a:t>
            </a:r>
          </a:p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zh-CN" altLang="en-US" sz="48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你问我们要去哪里？</a:t>
            </a:r>
          </a:p>
          <a:p>
            <a:pPr algn="ctr">
              <a:lnSpc>
                <a:spcPct val="130000"/>
              </a:lnSpc>
              <a:buClrTx/>
              <a:buSzTx/>
              <a:buFontTx/>
            </a:pPr>
            <a:r>
              <a:rPr lang="zh-CN" altLang="en-US" sz="48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我指向前方，那是我们共同要去的地方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1583690" y="4916170"/>
            <a:ext cx="9029700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78A7E1">
                    <a:alpha val="0"/>
                  </a:srgbClr>
                </a:gs>
                <a:gs pos="48000">
                  <a:schemeClr val="bg1"/>
                </a:gs>
                <a:gs pos="100000">
                  <a:srgbClr val="78A7E1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3871326"/>
            <a:ext cx="6819900" cy="2238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50" y="1435270"/>
            <a:ext cx="6819900" cy="22383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52160" y="2686929"/>
            <a:ext cx="3010486" cy="520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tx1"/>
                </a:solidFill>
                <a:latin typeface="+mj-ea"/>
                <a:ea typeface="+mj-ea"/>
              </a:rPr>
              <a:t>德儿奇讲历史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914" y="1612511"/>
            <a:ext cx="1886829" cy="1886829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5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795310" y="1165003"/>
            <a:ext cx="6460331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2020.10.12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教育部 国家文物局关于利用博物馆开展中小学教育教学的意见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421" y="1886172"/>
            <a:ext cx="5452110" cy="38068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5185F5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01332" y="1165003"/>
            <a:ext cx="5274701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2016.12.02</a:t>
            </a:r>
          </a:p>
          <a:p>
            <a:pPr algn="ctr">
              <a:lnSpc>
                <a:spcPct val="120000"/>
              </a:lnSpc>
            </a:pPr>
            <a:r>
              <a:rPr lang="zh-CN" altLang="en-US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教育部等</a:t>
            </a:r>
            <a:r>
              <a: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11</a:t>
            </a:r>
            <a:r>
              <a:rPr lang="zh-CN" altLang="en-US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</a:rPr>
              <a:t>部门关于推进中小学生研学旅行的意见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32" y="1886172"/>
            <a:ext cx="5365849" cy="38068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5185F5"/>
            </a:solidFill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8bed63f1-52e4-46e5-b329-387f6cc33b95"/>
  <p:tag name="COMMONDATA" val="eyJoZGlkIjoiMDEwNzQ1ZDdhNmQ4N2RjMGMzZWM2YzZjMjRjZTc2N2QifQ=="/>
  <p:tag name="KSO_WM_SCREEN_THEME_FLAG" val="Dlrq25wU2PGuGg5bbmjbDACTr6kkH5nSx/AdRjHW/bFdSb2qFn3igz+iQN8mdPAmqEnO5/2kfpYxgO760VYfkZldaniwHfgWZjmKK78lRqY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  <p:tag name="KSO_WM_SCREEN_THEME_FLAG" val="Dlrq25wU2PGuGg5bbmjbDACTr6kkH5nSx/AdRjHW/bFdSb2qFn3igz+iQN8mdPAmqEnO5/2kfpYxgO760VYfkZldaniwHfgWZjmKK78lRqY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ACTr6kkH5nSx/AdRjHW/bFdSb2qFn3igz+iQN8mdPAmqEnO5/2kfpYxgO760VYfkZldaniwHfgWZjmKK78lRqY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ACTr6kkH5nSx/AdRjHW/bFdSb2qFn3igz+iQN8mdPAmqEnO5/2kfpYxgO760VYfkZldaniwHfgWZjmKK78lRqY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CREEN_THEME_FLAG" val="Dlrq25wU2PGuGg5bbmjbDACTr6kkH5nSx/AdRjHW/bFdSb2qFn3igz+iQN8mdPAmqEnO5/2kfpYxgO760VYfkZldaniwHfgWZjmKK78lRqY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867.3968503937008,&quot;width&quot;:1867.3968503937008}"/>
  <p:tag name="KSO_WM_SCREEN_THEME_FLAG" val="Dlrq25wU2PGuGg5bbmjbDACTr6kkH5nSx/AdRjHW/bFdSb2qFn3igz+iQN8mdPAmqEnO5/2kfpYxgO760VYfkZldaniwHfgWZjmKK78lRqY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914,&quot;width&quot;:7914}"/>
  <p:tag name="KSO_WM_SCREEN_THEME_FLAG" val="Dlrq25wU2PGuGg5bbmjbDACTr6kkH5nSx/AdRjHW/bFdSb2qFn3igz+iQN8mdPAmqEnO5/2kfpYxgO760VYfkZldaniwHfgWZjmKK78lRqY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915,&quot;width&quot;:7915}"/>
  <p:tag name="KSO_WM_SCREEN_THEME_FLAG" val="Dlrq25wU2PGuGg5bbmjbDACTr6kkH5nSx/AdRjHW/bFdSb2qFn3igz+iQN8mdPAmqEnO5/2kfpYxgO760VYfkZldaniwHfgWZjmKK78lRqY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936,&quot;width&quot;:3526}"/>
  <p:tag name="KSO_WM_SCREEN_THEME_FLAG" val="Dlrq25wU2PGuGg5bbmjbDACTr6kkH5nSx/AdRjHW/bFdSb2qFn3igz+iQN8mdPAmqEnO5/2kfpYxgO760VYfkZldaniwHfgWZjmKK78lRqY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1417</Words>
  <Application>Microsoft Office PowerPoint</Application>
  <PresentationFormat>宽屏</PresentationFormat>
  <Paragraphs>195</Paragraphs>
  <Slides>89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89</vt:i4>
      </vt:variant>
    </vt:vector>
  </HeadingPairs>
  <TitlesOfParts>
    <vt:vector size="102" baseType="lpstr">
      <vt:lpstr>.萍方-繁</vt:lpstr>
      <vt:lpstr>仿宋</vt:lpstr>
      <vt:lpstr>汉仪尚巍手书W</vt:lpstr>
      <vt:lpstr>黑体</vt:lpstr>
      <vt:lpstr>华文行楷</vt:lpstr>
      <vt:lpstr>楷体</vt:lpstr>
      <vt:lpstr>宋体</vt:lpstr>
      <vt:lpstr>微软雅黑</vt:lpstr>
      <vt:lpstr>微软雅黑 Light</vt:lpstr>
      <vt:lpstr>Arial</vt:lpstr>
      <vt:lpstr>Calibri</vt:lpstr>
      <vt:lpstr>Times New Roman</vt:lpstr>
      <vt:lpstr>Office 主题​​</vt:lpstr>
      <vt:lpstr>PowerPoint 演示文稿</vt:lpstr>
      <vt:lpstr>教育信息化</vt:lpstr>
      <vt:lpstr>PowerPoint 演示文稿</vt:lpstr>
      <vt:lpstr>教育信息化2.0</vt:lpstr>
      <vt:lpstr>PowerPoint 演示文稿</vt:lpstr>
      <vt:lpstr>PowerPoint 演示文稿</vt:lpstr>
      <vt:lpstr>教育信息化2.0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720全景技术</vt:lpstr>
      <vt:lpstr>720全景技术</vt:lpstr>
      <vt:lpstr>720全景技术</vt:lpstr>
      <vt:lpstr>720全景技术</vt:lpstr>
      <vt:lpstr>2D文献</vt:lpstr>
      <vt:lpstr>PowerPoint 演示文稿</vt:lpstr>
      <vt:lpstr>PowerPoint 演示文稿</vt:lpstr>
      <vt:lpstr>“教育”</vt:lpstr>
      <vt:lpstr>“知识”</vt:lpstr>
      <vt:lpstr>“教育”</vt:lpstr>
      <vt:lpstr>PowerPoint 演示文稿</vt:lpstr>
      <vt:lpstr>PowerPoint 演示文稿</vt:lpstr>
      <vt:lpstr>PowerPoint 演示文稿</vt:lpstr>
      <vt:lpstr>PowerPoint 演示文稿</vt:lpstr>
      <vt:lpstr>国家博物馆·人面鱼纹彩陶盆</vt:lpstr>
      <vt:lpstr>3D文物</vt:lpstr>
      <vt:lpstr>《清明上河图》</vt:lpstr>
      <vt:lpstr>PowerPoint 演示文稿</vt:lpstr>
      <vt:lpstr>甘肃省博物馆·马家窑彩陶</vt:lpstr>
      <vt:lpstr>PowerPoint 演示文稿</vt:lpstr>
      <vt:lpstr>甘肃省博物馆·马家窑彩陶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720全景技术</vt:lpstr>
      <vt:lpstr>PowerPoint 演示文稿</vt:lpstr>
      <vt:lpstr>720全景技术</vt:lpstr>
      <vt:lpstr>PowerPoint 演示文稿</vt:lpstr>
      <vt:lpstr>PowerPoint 演示文稿</vt:lpstr>
      <vt:lpstr>开展学生活动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City walk  (城市漫步)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printer</cp:lastModifiedBy>
  <cp:revision>1</cp:revision>
  <dcterms:created xsi:type="dcterms:W3CDTF">2019-06-10T07:10:00Z</dcterms:created>
  <dcterms:modified xsi:type="dcterms:W3CDTF">2022-10-16T00:58:50Z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ABD4FB88C28C499594129621F928D105</vt:lpwstr>
  </property>
</Properties>
</file>